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85"/>
  </p:notesMasterIdLst>
  <p:handoutMasterIdLst>
    <p:handoutMasterId r:id="rId86"/>
  </p:handoutMasterIdLst>
  <p:sldIdLst>
    <p:sldId id="424" r:id="rId2"/>
    <p:sldId id="667" r:id="rId3"/>
    <p:sldId id="663" r:id="rId4"/>
    <p:sldId id="875" r:id="rId5"/>
    <p:sldId id="876" r:id="rId6"/>
    <p:sldId id="878" r:id="rId7"/>
    <p:sldId id="751" r:id="rId8"/>
    <p:sldId id="810" r:id="rId9"/>
    <p:sldId id="752" r:id="rId10"/>
    <p:sldId id="879" r:id="rId11"/>
    <p:sldId id="812" r:id="rId12"/>
    <p:sldId id="753" r:id="rId13"/>
    <p:sldId id="754" r:id="rId14"/>
    <p:sldId id="756" r:id="rId15"/>
    <p:sldId id="757" r:id="rId16"/>
    <p:sldId id="759" r:id="rId17"/>
    <p:sldId id="760" r:id="rId18"/>
    <p:sldId id="867" r:id="rId19"/>
    <p:sldId id="761" r:id="rId20"/>
    <p:sldId id="814" r:id="rId21"/>
    <p:sldId id="773" r:id="rId22"/>
    <p:sldId id="816" r:id="rId23"/>
    <p:sldId id="774" r:id="rId24"/>
    <p:sldId id="775" r:id="rId25"/>
    <p:sldId id="873" r:id="rId26"/>
    <p:sldId id="874" r:id="rId27"/>
    <p:sldId id="818" r:id="rId28"/>
    <p:sldId id="819" r:id="rId29"/>
    <p:sldId id="820" r:id="rId30"/>
    <p:sldId id="868" r:id="rId31"/>
    <p:sldId id="862" r:id="rId32"/>
    <p:sldId id="823" r:id="rId33"/>
    <p:sldId id="824" r:id="rId34"/>
    <p:sldId id="822" r:id="rId35"/>
    <p:sldId id="825" r:id="rId36"/>
    <p:sldId id="869" r:id="rId37"/>
    <p:sldId id="827" r:id="rId38"/>
    <p:sldId id="849" r:id="rId39"/>
    <p:sldId id="850" r:id="rId40"/>
    <p:sldId id="851" r:id="rId41"/>
    <p:sldId id="852" r:id="rId42"/>
    <p:sldId id="853" r:id="rId43"/>
    <p:sldId id="854" r:id="rId44"/>
    <p:sldId id="855" r:id="rId45"/>
    <p:sldId id="856" r:id="rId46"/>
    <p:sldId id="857" r:id="rId47"/>
    <p:sldId id="858" r:id="rId48"/>
    <p:sldId id="859" r:id="rId49"/>
    <p:sldId id="860" r:id="rId50"/>
    <p:sldId id="861" r:id="rId51"/>
    <p:sldId id="797" r:id="rId52"/>
    <p:sldId id="799" r:id="rId53"/>
    <p:sldId id="863" r:id="rId54"/>
    <p:sldId id="864" r:id="rId55"/>
    <p:sldId id="865" r:id="rId56"/>
    <p:sldId id="866" r:id="rId57"/>
    <p:sldId id="829" r:id="rId58"/>
    <p:sldId id="872" r:id="rId59"/>
    <p:sldId id="871" r:id="rId60"/>
    <p:sldId id="877" r:id="rId61"/>
    <p:sldId id="836" r:id="rId62"/>
    <p:sldId id="837" r:id="rId63"/>
    <p:sldId id="843" r:id="rId64"/>
    <p:sldId id="845" r:id="rId65"/>
    <p:sldId id="846" r:id="rId66"/>
    <p:sldId id="791" r:id="rId67"/>
    <p:sldId id="792" r:id="rId68"/>
    <p:sldId id="793" r:id="rId69"/>
    <p:sldId id="794" r:id="rId70"/>
    <p:sldId id="675" r:id="rId71"/>
    <p:sldId id="811" r:id="rId72"/>
    <p:sldId id="677" r:id="rId73"/>
    <p:sldId id="678" r:id="rId74"/>
    <p:sldId id="679" r:id="rId75"/>
    <p:sldId id="680" r:id="rId76"/>
    <p:sldId id="681" r:id="rId77"/>
    <p:sldId id="682" r:id="rId78"/>
    <p:sldId id="807" r:id="rId79"/>
    <p:sldId id="808" r:id="rId80"/>
    <p:sldId id="809" r:id="rId81"/>
    <p:sldId id="615" r:id="rId82"/>
    <p:sldId id="616" r:id="rId83"/>
    <p:sldId id="870" r:id="rId84"/>
  </p:sldIdLst>
  <p:sldSz cx="9144000" cy="6858000" type="screen4x3"/>
  <p:notesSz cx="6781800" cy="9918700"/>
  <p:defaultTextStyle>
    <a:defPPr>
      <a:defRPr lang="de-DE"/>
    </a:defPPr>
    <a:lvl1pPr algn="ctr" rtl="0" fontAlgn="base">
      <a:spcBef>
        <a:spcPct val="0"/>
      </a:spcBef>
      <a:spcAft>
        <a:spcPct val="0"/>
      </a:spcAft>
      <a:defRPr sz="1200" kern="1200">
        <a:solidFill>
          <a:schemeClr val="tx1"/>
        </a:solidFill>
        <a:latin typeface="Arial" charset="0"/>
        <a:ea typeface="+mn-ea"/>
        <a:cs typeface="Arial" charset="0"/>
      </a:defRPr>
    </a:lvl1pPr>
    <a:lvl2pPr marL="457200" algn="ctr" rtl="0" fontAlgn="base">
      <a:spcBef>
        <a:spcPct val="0"/>
      </a:spcBef>
      <a:spcAft>
        <a:spcPct val="0"/>
      </a:spcAft>
      <a:defRPr sz="1200" kern="1200">
        <a:solidFill>
          <a:schemeClr val="tx1"/>
        </a:solidFill>
        <a:latin typeface="Arial" charset="0"/>
        <a:ea typeface="+mn-ea"/>
        <a:cs typeface="Arial" charset="0"/>
      </a:defRPr>
    </a:lvl2pPr>
    <a:lvl3pPr marL="914400" algn="ctr" rtl="0" fontAlgn="base">
      <a:spcBef>
        <a:spcPct val="0"/>
      </a:spcBef>
      <a:spcAft>
        <a:spcPct val="0"/>
      </a:spcAft>
      <a:defRPr sz="1200" kern="1200">
        <a:solidFill>
          <a:schemeClr val="tx1"/>
        </a:solidFill>
        <a:latin typeface="Arial" charset="0"/>
        <a:ea typeface="+mn-ea"/>
        <a:cs typeface="Arial" charset="0"/>
      </a:defRPr>
    </a:lvl3pPr>
    <a:lvl4pPr marL="1371600" algn="ctr" rtl="0" fontAlgn="base">
      <a:spcBef>
        <a:spcPct val="0"/>
      </a:spcBef>
      <a:spcAft>
        <a:spcPct val="0"/>
      </a:spcAft>
      <a:defRPr sz="1200" kern="1200">
        <a:solidFill>
          <a:schemeClr val="tx1"/>
        </a:solidFill>
        <a:latin typeface="Arial" charset="0"/>
        <a:ea typeface="+mn-ea"/>
        <a:cs typeface="Arial" charset="0"/>
      </a:defRPr>
    </a:lvl4pPr>
    <a:lvl5pPr marL="1828800" algn="ctr"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CC66"/>
    <a:srgbClr val="FFCC99"/>
    <a:srgbClr val="0000CC"/>
    <a:srgbClr val="CC9900"/>
    <a:srgbClr val="FF0701"/>
    <a:srgbClr val="3333CC"/>
    <a:srgbClr val="52B1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47" autoAdjust="0"/>
    <p:restoredTop sz="91156" autoAdjust="0"/>
  </p:normalViewPr>
  <p:slideViewPr>
    <p:cSldViewPr>
      <p:cViewPr varScale="1">
        <p:scale>
          <a:sx n="67" d="100"/>
          <a:sy n="67" d="100"/>
        </p:scale>
        <p:origin x="-143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2098" name="Rectangle 2"/>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a:lvl1pPr>
          </a:lstStyle>
          <a:p>
            <a:pPr>
              <a:defRPr/>
            </a:pPr>
            <a:endParaRPr lang="en-US" altLang="de-DE"/>
          </a:p>
        </p:txBody>
      </p:sp>
      <p:sp>
        <p:nvSpPr>
          <p:cNvPr id="132099" name="Rectangle 3"/>
          <p:cNvSpPr>
            <a:spLocks noGrp="1" noChangeArrowheads="1"/>
          </p:cNvSpPr>
          <p:nvPr>
            <p:ph type="dt" sz="quarter" idx="1"/>
          </p:nvPr>
        </p:nvSpPr>
        <p:spPr bwMode="auto">
          <a:xfrm>
            <a:off x="384175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lvl1pPr>
          </a:lstStyle>
          <a:p>
            <a:pPr>
              <a:defRPr/>
            </a:pPr>
            <a:endParaRPr lang="en-US" altLang="de-DE"/>
          </a:p>
        </p:txBody>
      </p:sp>
      <p:sp>
        <p:nvSpPr>
          <p:cNvPr id="132100" name="Rectangle 4"/>
          <p:cNvSpPr>
            <a:spLocks noGrp="1" noChangeArrowheads="1"/>
          </p:cNvSpPr>
          <p:nvPr>
            <p:ph type="ftr" sz="quarter" idx="2"/>
          </p:nvPr>
        </p:nvSpPr>
        <p:spPr bwMode="auto">
          <a:xfrm>
            <a:off x="0" y="9421813"/>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a:lvl1pPr>
          </a:lstStyle>
          <a:p>
            <a:pPr>
              <a:defRPr/>
            </a:pPr>
            <a:endParaRPr lang="en-US" altLang="de-DE"/>
          </a:p>
        </p:txBody>
      </p:sp>
      <p:sp>
        <p:nvSpPr>
          <p:cNvPr id="132101" name="Rectangle 5"/>
          <p:cNvSpPr>
            <a:spLocks noGrp="1" noChangeArrowheads="1"/>
          </p:cNvSpPr>
          <p:nvPr>
            <p:ph type="sldNum" sz="quarter" idx="3"/>
          </p:nvPr>
        </p:nvSpPr>
        <p:spPr bwMode="auto">
          <a:xfrm>
            <a:off x="3841750" y="9421813"/>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lvl1pPr>
          </a:lstStyle>
          <a:p>
            <a:pPr>
              <a:defRPr/>
            </a:pPr>
            <a:fld id="{C2D8B590-9B76-490E-A7B2-8546C6EC42FB}" type="slidenum">
              <a:rPr lang="en-US" altLang="de-DE"/>
              <a:pPr>
                <a:defRPr/>
              </a:pPr>
              <a:t>‹Nr.›</a:t>
            </a:fld>
            <a:endParaRPr lang="en-US" altLang="de-DE"/>
          </a:p>
        </p:txBody>
      </p:sp>
    </p:spTree>
    <p:extLst>
      <p:ext uri="{BB962C8B-B14F-4D97-AF65-F5344CB8AC3E}">
        <p14:creationId xmlns:p14="http://schemas.microsoft.com/office/powerpoint/2010/main" val="2555910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a:lvl1pPr>
          </a:lstStyle>
          <a:p>
            <a:pPr>
              <a:defRPr/>
            </a:pPr>
            <a:endParaRPr lang="de-DE" altLang="de-DE"/>
          </a:p>
        </p:txBody>
      </p:sp>
      <p:sp>
        <p:nvSpPr>
          <p:cNvPr id="3075" name="Rectangle 3"/>
          <p:cNvSpPr>
            <a:spLocks noGrp="1" noChangeArrowheads="1"/>
          </p:cNvSpPr>
          <p:nvPr>
            <p:ph type="dt" idx="1"/>
          </p:nvPr>
        </p:nvSpPr>
        <p:spPr bwMode="auto">
          <a:xfrm>
            <a:off x="384175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lvl1pPr>
          </a:lstStyle>
          <a:p>
            <a:pPr>
              <a:defRPr/>
            </a:pPr>
            <a:endParaRPr lang="de-DE" altLang="de-DE"/>
          </a:p>
        </p:txBody>
      </p:sp>
      <p:sp>
        <p:nvSpPr>
          <p:cNvPr id="12292" name="Rectangle 4"/>
          <p:cNvSpPr>
            <a:spLocks noGrp="1" noRot="1" noChangeAspect="1" noChangeArrowheads="1" noTextEdit="1"/>
          </p:cNvSpPr>
          <p:nvPr>
            <p:ph type="sldImg" idx="2"/>
          </p:nvPr>
        </p:nvSpPr>
        <p:spPr bwMode="auto">
          <a:xfrm>
            <a:off x="911225" y="744538"/>
            <a:ext cx="4959350" cy="371951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77863" y="4711700"/>
            <a:ext cx="5426075" cy="446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3078" name="Rectangle 6"/>
          <p:cNvSpPr>
            <a:spLocks noGrp="1" noChangeArrowheads="1"/>
          </p:cNvSpPr>
          <p:nvPr>
            <p:ph type="ftr" sz="quarter" idx="4"/>
          </p:nvPr>
        </p:nvSpPr>
        <p:spPr bwMode="auto">
          <a:xfrm>
            <a:off x="0" y="9421813"/>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a:lvl1pPr>
          </a:lstStyle>
          <a:p>
            <a:pPr>
              <a:defRPr/>
            </a:pPr>
            <a:endParaRPr lang="de-DE" altLang="de-DE"/>
          </a:p>
        </p:txBody>
      </p:sp>
      <p:sp>
        <p:nvSpPr>
          <p:cNvPr id="3079" name="Rectangle 7"/>
          <p:cNvSpPr>
            <a:spLocks noGrp="1" noChangeArrowheads="1"/>
          </p:cNvSpPr>
          <p:nvPr>
            <p:ph type="sldNum" sz="quarter" idx="5"/>
          </p:nvPr>
        </p:nvSpPr>
        <p:spPr bwMode="auto">
          <a:xfrm>
            <a:off x="3841750" y="9421813"/>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lvl1pPr>
          </a:lstStyle>
          <a:p>
            <a:pPr>
              <a:defRPr/>
            </a:pPr>
            <a:fld id="{DD224D19-0344-4F4B-89C2-CBF4B6C65BF3}" type="slidenum">
              <a:rPr lang="de-DE" altLang="de-DE"/>
              <a:pPr>
                <a:defRPr/>
              </a:pPr>
              <a:t>‹Nr.›</a:t>
            </a:fld>
            <a:endParaRPr lang="de-DE" altLang="de-DE"/>
          </a:p>
        </p:txBody>
      </p:sp>
    </p:spTree>
    <p:extLst>
      <p:ext uri="{BB962C8B-B14F-4D97-AF65-F5344CB8AC3E}">
        <p14:creationId xmlns:p14="http://schemas.microsoft.com/office/powerpoint/2010/main" val="14345309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lienbildplatzhalter 1"/>
          <p:cNvSpPr>
            <a:spLocks noGrp="1" noRot="1" noChangeAspect="1" noTextEdit="1"/>
          </p:cNvSpPr>
          <p:nvPr>
            <p:ph type="sldImg"/>
          </p:nvPr>
        </p:nvSpPr>
        <p:spPr>
          <a:ln/>
        </p:spPr>
      </p:sp>
      <p:sp>
        <p:nvSpPr>
          <p:cNvPr id="7171" name="Notizenplatzhalter 2"/>
          <p:cNvSpPr>
            <a:spLocks noGrp="1"/>
          </p:cNvSpPr>
          <p:nvPr>
            <p:ph type="body" idx="1"/>
          </p:nvPr>
        </p:nvSpPr>
        <p:spPr>
          <a:noFill/>
        </p:spPr>
        <p:txBody>
          <a:bodyPr/>
          <a:lstStyle/>
          <a:p>
            <a:endParaRPr lang="de-DE" altLang="de-DE" smtClean="0"/>
          </a:p>
        </p:txBody>
      </p:sp>
      <p:sp>
        <p:nvSpPr>
          <p:cNvPr id="7172" name="Foliennummernplatzhalter 3"/>
          <p:cNvSpPr>
            <a:spLocks noGrp="1"/>
          </p:cNvSpPr>
          <p:nvPr>
            <p:ph type="sldNum" sz="quarter" idx="5"/>
          </p:nvPr>
        </p:nvSpPr>
        <p:spPr>
          <a:noFill/>
        </p:spPr>
        <p:txBody>
          <a:bodyPr/>
          <a:lstStyle>
            <a:lvl1pPr algn="l" eaLnBrk="0" hangingPunct="0">
              <a:spcBef>
                <a:spcPct val="30000"/>
              </a:spcBef>
              <a:defRPr sz="1200">
                <a:solidFill>
                  <a:schemeClr val="tx1"/>
                </a:solidFill>
                <a:latin typeface="Arial" charset="0"/>
                <a:cs typeface="Arial" charset="0"/>
              </a:defRPr>
            </a:lvl1pPr>
            <a:lvl2pPr marL="742950" indent="-285750" algn="l" eaLnBrk="0" hangingPunct="0">
              <a:spcBef>
                <a:spcPct val="30000"/>
              </a:spcBef>
              <a:defRPr sz="1200">
                <a:solidFill>
                  <a:schemeClr val="tx1"/>
                </a:solidFill>
                <a:latin typeface="Arial" charset="0"/>
                <a:cs typeface="Arial" charset="0"/>
              </a:defRPr>
            </a:lvl2pPr>
            <a:lvl3pPr marL="1143000" indent="-228600" algn="l" eaLnBrk="0" hangingPunct="0">
              <a:spcBef>
                <a:spcPct val="30000"/>
              </a:spcBef>
              <a:defRPr sz="1200">
                <a:solidFill>
                  <a:schemeClr val="tx1"/>
                </a:solidFill>
                <a:latin typeface="Arial" charset="0"/>
                <a:cs typeface="Arial" charset="0"/>
              </a:defRPr>
            </a:lvl3pPr>
            <a:lvl4pPr marL="1600200" indent="-228600" algn="l" eaLnBrk="0" hangingPunct="0">
              <a:spcBef>
                <a:spcPct val="30000"/>
              </a:spcBef>
              <a:defRPr sz="1200">
                <a:solidFill>
                  <a:schemeClr val="tx1"/>
                </a:solidFill>
                <a:latin typeface="Arial" charset="0"/>
                <a:cs typeface="Arial" charset="0"/>
              </a:defRPr>
            </a:lvl4pPr>
            <a:lvl5pPr marL="2057400" indent="-228600" algn="l"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algn="r" eaLnBrk="1" hangingPunct="1">
              <a:spcBef>
                <a:spcPct val="0"/>
              </a:spcBef>
            </a:pPr>
            <a:fld id="{3734E6AF-458F-4BCE-A12F-998FE0F777CA}" type="slidenum">
              <a:rPr lang="de-DE" altLang="de-DE" smtClean="0"/>
              <a:pPr algn="r" eaLnBrk="1" hangingPunct="1">
                <a:spcBef>
                  <a:spcPct val="0"/>
                </a:spcBef>
              </a:pPr>
              <a:t>7</a:t>
            </a:fld>
            <a:endParaRPr lang="de-DE" alt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D224D19-0344-4F4B-89C2-CBF4B6C65BF3}" type="slidenum">
              <a:rPr lang="de-DE" altLang="de-DE" smtClean="0"/>
              <a:pPr>
                <a:defRPr/>
              </a:pPr>
              <a:t>13</a:t>
            </a:fld>
            <a:endParaRPr lang="de-DE" altLang="de-DE"/>
          </a:p>
        </p:txBody>
      </p:sp>
    </p:spTree>
    <p:extLst>
      <p:ext uri="{BB962C8B-B14F-4D97-AF65-F5344CB8AC3E}">
        <p14:creationId xmlns:p14="http://schemas.microsoft.com/office/powerpoint/2010/main" val="3169127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lienbildplatzhalter 1"/>
          <p:cNvSpPr>
            <a:spLocks noGrp="1" noRot="1" noChangeAspect="1" noTextEdit="1"/>
          </p:cNvSpPr>
          <p:nvPr>
            <p:ph type="sldImg"/>
          </p:nvPr>
        </p:nvSpPr>
        <p:spPr>
          <a:ln/>
        </p:spPr>
      </p:sp>
      <p:sp>
        <p:nvSpPr>
          <p:cNvPr id="6147" name="Notizenplatzhalter 2"/>
          <p:cNvSpPr>
            <a:spLocks noGrp="1"/>
          </p:cNvSpPr>
          <p:nvPr>
            <p:ph type="body" idx="1"/>
          </p:nvPr>
        </p:nvSpPr>
        <p:spPr>
          <a:noFill/>
        </p:spPr>
        <p:txBody>
          <a:bodyPr/>
          <a:lstStyle/>
          <a:p>
            <a:endParaRPr lang="de-DE" altLang="de-DE" smtClean="0"/>
          </a:p>
        </p:txBody>
      </p:sp>
      <p:sp>
        <p:nvSpPr>
          <p:cNvPr id="6148" name="Foliennummernplatzhalter 3"/>
          <p:cNvSpPr>
            <a:spLocks noGrp="1"/>
          </p:cNvSpPr>
          <p:nvPr>
            <p:ph type="sldNum" sz="quarter" idx="5"/>
          </p:nvPr>
        </p:nvSpPr>
        <p:spPr>
          <a:noFill/>
        </p:spPr>
        <p:txBody>
          <a:bodyPr/>
          <a:lstStyle>
            <a:lvl1pPr algn="l" eaLnBrk="0" hangingPunct="0">
              <a:spcBef>
                <a:spcPct val="30000"/>
              </a:spcBef>
              <a:defRPr sz="1200">
                <a:solidFill>
                  <a:schemeClr val="tx1"/>
                </a:solidFill>
                <a:latin typeface="Arial" charset="0"/>
                <a:cs typeface="Arial" charset="0"/>
              </a:defRPr>
            </a:lvl1pPr>
            <a:lvl2pPr marL="742911" indent="-285735" algn="l" eaLnBrk="0" hangingPunct="0">
              <a:spcBef>
                <a:spcPct val="30000"/>
              </a:spcBef>
              <a:defRPr sz="1200">
                <a:solidFill>
                  <a:schemeClr val="tx1"/>
                </a:solidFill>
                <a:latin typeface="Arial" charset="0"/>
                <a:cs typeface="Arial" charset="0"/>
              </a:defRPr>
            </a:lvl2pPr>
            <a:lvl3pPr marL="1142940" indent="-228588" algn="l" eaLnBrk="0" hangingPunct="0">
              <a:spcBef>
                <a:spcPct val="30000"/>
              </a:spcBef>
              <a:defRPr sz="1200">
                <a:solidFill>
                  <a:schemeClr val="tx1"/>
                </a:solidFill>
                <a:latin typeface="Arial" charset="0"/>
                <a:cs typeface="Arial" charset="0"/>
              </a:defRPr>
            </a:lvl3pPr>
            <a:lvl4pPr marL="1600116" indent="-228588" algn="l" eaLnBrk="0" hangingPunct="0">
              <a:spcBef>
                <a:spcPct val="30000"/>
              </a:spcBef>
              <a:defRPr sz="1200">
                <a:solidFill>
                  <a:schemeClr val="tx1"/>
                </a:solidFill>
                <a:latin typeface="Arial" charset="0"/>
                <a:cs typeface="Arial" charset="0"/>
              </a:defRPr>
            </a:lvl4pPr>
            <a:lvl5pPr marL="2057292" indent="-228588" algn="l" eaLnBrk="0" hangingPunct="0">
              <a:spcBef>
                <a:spcPct val="30000"/>
              </a:spcBef>
              <a:defRPr sz="1200">
                <a:solidFill>
                  <a:schemeClr val="tx1"/>
                </a:solidFill>
                <a:latin typeface="Arial" charset="0"/>
                <a:cs typeface="Arial" charset="0"/>
              </a:defRPr>
            </a:lvl5pPr>
            <a:lvl6pPr marL="2514468" indent="-228588" eaLnBrk="0" fontAlgn="base" hangingPunct="0">
              <a:spcBef>
                <a:spcPct val="30000"/>
              </a:spcBef>
              <a:spcAft>
                <a:spcPct val="0"/>
              </a:spcAft>
              <a:defRPr sz="1200">
                <a:solidFill>
                  <a:schemeClr val="tx1"/>
                </a:solidFill>
                <a:latin typeface="Arial" charset="0"/>
                <a:cs typeface="Arial" charset="0"/>
              </a:defRPr>
            </a:lvl6pPr>
            <a:lvl7pPr marL="2971644" indent="-228588" eaLnBrk="0" fontAlgn="base" hangingPunct="0">
              <a:spcBef>
                <a:spcPct val="30000"/>
              </a:spcBef>
              <a:spcAft>
                <a:spcPct val="0"/>
              </a:spcAft>
              <a:defRPr sz="1200">
                <a:solidFill>
                  <a:schemeClr val="tx1"/>
                </a:solidFill>
                <a:latin typeface="Arial" charset="0"/>
                <a:cs typeface="Arial" charset="0"/>
              </a:defRPr>
            </a:lvl7pPr>
            <a:lvl8pPr marL="3428820" indent="-228588" eaLnBrk="0" fontAlgn="base" hangingPunct="0">
              <a:spcBef>
                <a:spcPct val="30000"/>
              </a:spcBef>
              <a:spcAft>
                <a:spcPct val="0"/>
              </a:spcAft>
              <a:defRPr sz="1200">
                <a:solidFill>
                  <a:schemeClr val="tx1"/>
                </a:solidFill>
                <a:latin typeface="Arial" charset="0"/>
                <a:cs typeface="Arial" charset="0"/>
              </a:defRPr>
            </a:lvl8pPr>
            <a:lvl9pPr marL="3885996" indent="-228588" eaLnBrk="0" fontAlgn="base" hangingPunct="0">
              <a:spcBef>
                <a:spcPct val="30000"/>
              </a:spcBef>
              <a:spcAft>
                <a:spcPct val="0"/>
              </a:spcAft>
              <a:defRPr sz="1200">
                <a:solidFill>
                  <a:schemeClr val="tx1"/>
                </a:solidFill>
                <a:latin typeface="Arial" charset="0"/>
                <a:cs typeface="Arial" charset="0"/>
              </a:defRPr>
            </a:lvl9pPr>
          </a:lstStyle>
          <a:p>
            <a:pPr algn="r" eaLnBrk="1" hangingPunct="1">
              <a:spcBef>
                <a:spcPct val="0"/>
              </a:spcBef>
            </a:pPr>
            <a:fld id="{A897ADC7-A6D3-42C0-92F1-F2F359C78C5A}" type="slidenum">
              <a:rPr lang="de-DE" altLang="de-DE" smtClean="0"/>
              <a:pPr algn="r" eaLnBrk="1" hangingPunct="1">
                <a:spcBef>
                  <a:spcPct val="0"/>
                </a:spcBef>
              </a:pPr>
              <a:t>61</a:t>
            </a:fld>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bildplatzhalter 1"/>
          <p:cNvSpPr>
            <a:spLocks noGrp="1" noRot="1" noChangeAspect="1" noTextEdit="1"/>
          </p:cNvSpPr>
          <p:nvPr>
            <p:ph type="sldImg"/>
          </p:nvPr>
        </p:nvSpPr>
        <p:spPr>
          <a:ln/>
        </p:spPr>
      </p:sp>
      <p:sp>
        <p:nvSpPr>
          <p:cNvPr id="8195" name="Notizenplatzhalter 2"/>
          <p:cNvSpPr>
            <a:spLocks noGrp="1"/>
          </p:cNvSpPr>
          <p:nvPr>
            <p:ph type="body" idx="1"/>
          </p:nvPr>
        </p:nvSpPr>
        <p:spPr>
          <a:noFill/>
        </p:spPr>
        <p:txBody>
          <a:bodyPr/>
          <a:lstStyle/>
          <a:p>
            <a:endParaRPr lang="de-DE" altLang="de-DE" smtClean="0"/>
          </a:p>
        </p:txBody>
      </p:sp>
      <p:sp>
        <p:nvSpPr>
          <p:cNvPr id="8196" name="Foliennummernplatzhalter 3"/>
          <p:cNvSpPr>
            <a:spLocks noGrp="1"/>
          </p:cNvSpPr>
          <p:nvPr>
            <p:ph type="sldNum" sz="quarter" idx="5"/>
          </p:nvPr>
        </p:nvSpPr>
        <p:spPr>
          <a:noFill/>
        </p:spPr>
        <p:txBody>
          <a:bodyPr/>
          <a:lstStyle>
            <a:lvl1pPr algn="l" eaLnBrk="0" hangingPunct="0">
              <a:spcBef>
                <a:spcPct val="30000"/>
              </a:spcBef>
              <a:defRPr sz="1200">
                <a:solidFill>
                  <a:schemeClr val="tx1"/>
                </a:solidFill>
                <a:latin typeface="Arial" charset="0"/>
                <a:cs typeface="Arial" charset="0"/>
              </a:defRPr>
            </a:lvl1pPr>
            <a:lvl2pPr marL="742911" indent="-285735" algn="l" eaLnBrk="0" hangingPunct="0">
              <a:spcBef>
                <a:spcPct val="30000"/>
              </a:spcBef>
              <a:defRPr sz="1200">
                <a:solidFill>
                  <a:schemeClr val="tx1"/>
                </a:solidFill>
                <a:latin typeface="Arial" charset="0"/>
                <a:cs typeface="Arial" charset="0"/>
              </a:defRPr>
            </a:lvl2pPr>
            <a:lvl3pPr marL="1142940" indent="-228588" algn="l" eaLnBrk="0" hangingPunct="0">
              <a:spcBef>
                <a:spcPct val="30000"/>
              </a:spcBef>
              <a:defRPr sz="1200">
                <a:solidFill>
                  <a:schemeClr val="tx1"/>
                </a:solidFill>
                <a:latin typeface="Arial" charset="0"/>
                <a:cs typeface="Arial" charset="0"/>
              </a:defRPr>
            </a:lvl3pPr>
            <a:lvl4pPr marL="1600116" indent="-228588" algn="l" eaLnBrk="0" hangingPunct="0">
              <a:spcBef>
                <a:spcPct val="30000"/>
              </a:spcBef>
              <a:defRPr sz="1200">
                <a:solidFill>
                  <a:schemeClr val="tx1"/>
                </a:solidFill>
                <a:latin typeface="Arial" charset="0"/>
                <a:cs typeface="Arial" charset="0"/>
              </a:defRPr>
            </a:lvl4pPr>
            <a:lvl5pPr marL="2057292" indent="-228588" algn="l" eaLnBrk="0" hangingPunct="0">
              <a:spcBef>
                <a:spcPct val="30000"/>
              </a:spcBef>
              <a:defRPr sz="1200">
                <a:solidFill>
                  <a:schemeClr val="tx1"/>
                </a:solidFill>
                <a:latin typeface="Arial" charset="0"/>
                <a:cs typeface="Arial" charset="0"/>
              </a:defRPr>
            </a:lvl5pPr>
            <a:lvl6pPr marL="2514468" indent="-228588" eaLnBrk="0" fontAlgn="base" hangingPunct="0">
              <a:spcBef>
                <a:spcPct val="30000"/>
              </a:spcBef>
              <a:spcAft>
                <a:spcPct val="0"/>
              </a:spcAft>
              <a:defRPr sz="1200">
                <a:solidFill>
                  <a:schemeClr val="tx1"/>
                </a:solidFill>
                <a:latin typeface="Arial" charset="0"/>
                <a:cs typeface="Arial" charset="0"/>
              </a:defRPr>
            </a:lvl6pPr>
            <a:lvl7pPr marL="2971644" indent="-228588" eaLnBrk="0" fontAlgn="base" hangingPunct="0">
              <a:spcBef>
                <a:spcPct val="30000"/>
              </a:spcBef>
              <a:spcAft>
                <a:spcPct val="0"/>
              </a:spcAft>
              <a:defRPr sz="1200">
                <a:solidFill>
                  <a:schemeClr val="tx1"/>
                </a:solidFill>
                <a:latin typeface="Arial" charset="0"/>
                <a:cs typeface="Arial" charset="0"/>
              </a:defRPr>
            </a:lvl7pPr>
            <a:lvl8pPr marL="3428820" indent="-228588" eaLnBrk="0" fontAlgn="base" hangingPunct="0">
              <a:spcBef>
                <a:spcPct val="30000"/>
              </a:spcBef>
              <a:spcAft>
                <a:spcPct val="0"/>
              </a:spcAft>
              <a:defRPr sz="1200">
                <a:solidFill>
                  <a:schemeClr val="tx1"/>
                </a:solidFill>
                <a:latin typeface="Arial" charset="0"/>
                <a:cs typeface="Arial" charset="0"/>
              </a:defRPr>
            </a:lvl8pPr>
            <a:lvl9pPr marL="3885996" indent="-228588" eaLnBrk="0" fontAlgn="base" hangingPunct="0">
              <a:spcBef>
                <a:spcPct val="30000"/>
              </a:spcBef>
              <a:spcAft>
                <a:spcPct val="0"/>
              </a:spcAft>
              <a:defRPr sz="1200">
                <a:solidFill>
                  <a:schemeClr val="tx1"/>
                </a:solidFill>
                <a:latin typeface="Arial" charset="0"/>
                <a:cs typeface="Arial" charset="0"/>
              </a:defRPr>
            </a:lvl9pPr>
          </a:lstStyle>
          <a:p>
            <a:pPr algn="r" eaLnBrk="1" hangingPunct="1">
              <a:spcBef>
                <a:spcPct val="0"/>
              </a:spcBef>
            </a:pPr>
            <a:fld id="{8400D3F5-C856-4A43-8507-878460526F36}" type="slidenum">
              <a:rPr lang="de-DE" altLang="de-DE" smtClean="0"/>
              <a:pPr algn="r" eaLnBrk="1" hangingPunct="1">
                <a:spcBef>
                  <a:spcPct val="0"/>
                </a:spcBef>
              </a:pPr>
              <a:t>62</a:t>
            </a:fld>
            <a:endParaRPr lang="de-DE" alt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liku na slajdu 1"/>
          <p:cNvSpPr>
            <a:spLocks noGrp="1" noRot="1" noChangeAspect="1"/>
          </p:cNvSpPr>
          <p:nvPr>
            <p:ph type="sldImg"/>
          </p:nvPr>
        </p:nvSpPr>
        <p:spPr/>
      </p:sp>
      <p:sp>
        <p:nvSpPr>
          <p:cNvPr id="3" name="Čuvar mesta za napomene 2"/>
          <p:cNvSpPr>
            <a:spLocks noGrp="1"/>
          </p:cNvSpPr>
          <p:nvPr>
            <p:ph type="body" idx="1"/>
          </p:nvPr>
        </p:nvSpPr>
        <p:spPr/>
        <p:txBody>
          <a:bodyPr>
            <a:normAutofit/>
          </a:bodyPr>
          <a:lstStyle/>
          <a:p>
            <a:endParaRPr lang="sr-Latn-CS"/>
          </a:p>
        </p:txBody>
      </p:sp>
      <p:sp>
        <p:nvSpPr>
          <p:cNvPr id="4" name="Čuvar mesta za broj slajda 3"/>
          <p:cNvSpPr>
            <a:spLocks noGrp="1"/>
          </p:cNvSpPr>
          <p:nvPr>
            <p:ph type="sldNum" sz="quarter" idx="10"/>
          </p:nvPr>
        </p:nvSpPr>
        <p:spPr/>
        <p:txBody>
          <a:bodyPr/>
          <a:lstStyle/>
          <a:p>
            <a:pPr>
              <a:defRPr/>
            </a:pPr>
            <a:fld id="{F73A6703-BA5C-44F2-A274-F319698C409C}" type="slidenum">
              <a:rPr lang="de-DE" smtClean="0"/>
              <a:pPr>
                <a:defRPr/>
              </a:pPr>
              <a:t>78</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liku na slajdu 1"/>
          <p:cNvSpPr>
            <a:spLocks noGrp="1" noRot="1" noChangeAspect="1"/>
          </p:cNvSpPr>
          <p:nvPr>
            <p:ph type="sldImg"/>
          </p:nvPr>
        </p:nvSpPr>
        <p:spPr/>
      </p:sp>
      <p:sp>
        <p:nvSpPr>
          <p:cNvPr id="3" name="Čuvar mesta za napomene 2"/>
          <p:cNvSpPr>
            <a:spLocks noGrp="1"/>
          </p:cNvSpPr>
          <p:nvPr>
            <p:ph type="body" idx="1"/>
          </p:nvPr>
        </p:nvSpPr>
        <p:spPr/>
        <p:txBody>
          <a:bodyPr>
            <a:normAutofit/>
          </a:bodyPr>
          <a:lstStyle/>
          <a:p>
            <a:endParaRPr lang="sr-Latn-CS"/>
          </a:p>
        </p:txBody>
      </p:sp>
      <p:sp>
        <p:nvSpPr>
          <p:cNvPr id="4" name="Čuvar mesta za broj slajda 3"/>
          <p:cNvSpPr>
            <a:spLocks noGrp="1"/>
          </p:cNvSpPr>
          <p:nvPr>
            <p:ph type="sldNum" sz="quarter" idx="10"/>
          </p:nvPr>
        </p:nvSpPr>
        <p:spPr/>
        <p:txBody>
          <a:bodyPr/>
          <a:lstStyle/>
          <a:p>
            <a:pPr>
              <a:defRPr/>
            </a:pPr>
            <a:fld id="{F73A6703-BA5C-44F2-A274-F319698C409C}" type="slidenum">
              <a:rPr lang="de-DE" smtClean="0"/>
              <a:pPr>
                <a:defRPr/>
              </a:pPr>
              <a:t>79</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liku na slajdu 1"/>
          <p:cNvSpPr>
            <a:spLocks noGrp="1" noRot="1" noChangeAspect="1"/>
          </p:cNvSpPr>
          <p:nvPr>
            <p:ph type="sldImg"/>
          </p:nvPr>
        </p:nvSpPr>
        <p:spPr/>
      </p:sp>
      <p:sp>
        <p:nvSpPr>
          <p:cNvPr id="3" name="Čuvar mesta za napomene 2"/>
          <p:cNvSpPr>
            <a:spLocks noGrp="1"/>
          </p:cNvSpPr>
          <p:nvPr>
            <p:ph type="body" idx="1"/>
          </p:nvPr>
        </p:nvSpPr>
        <p:spPr/>
        <p:txBody>
          <a:bodyPr>
            <a:normAutofit/>
          </a:bodyPr>
          <a:lstStyle/>
          <a:p>
            <a:endParaRPr lang="sr-Latn-CS"/>
          </a:p>
        </p:txBody>
      </p:sp>
      <p:sp>
        <p:nvSpPr>
          <p:cNvPr id="4" name="Čuvar mesta za broj slajda 3"/>
          <p:cNvSpPr>
            <a:spLocks noGrp="1"/>
          </p:cNvSpPr>
          <p:nvPr>
            <p:ph type="sldNum" sz="quarter" idx="10"/>
          </p:nvPr>
        </p:nvSpPr>
        <p:spPr/>
        <p:txBody>
          <a:bodyPr/>
          <a:lstStyle/>
          <a:p>
            <a:pPr>
              <a:defRPr/>
            </a:pPr>
            <a:fld id="{F73A6703-BA5C-44F2-A274-F319698C409C}" type="slidenum">
              <a:rPr lang="de-DE" smtClean="0"/>
              <a:pPr>
                <a:defRPr/>
              </a:pPr>
              <a:t>80</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6"/>
          <p:cNvSpPr>
            <a:spLocks noGrp="1" noChangeArrowheads="1"/>
          </p:cNvSpPr>
          <p:nvPr>
            <p:ph type="sldNum" sz="quarter" idx="10"/>
          </p:nvPr>
        </p:nvSpPr>
        <p:spPr>
          <a:ln/>
        </p:spPr>
        <p:txBody>
          <a:bodyPr/>
          <a:lstStyle>
            <a:lvl1pPr>
              <a:defRPr/>
            </a:lvl1pPr>
          </a:lstStyle>
          <a:p>
            <a:pPr>
              <a:defRPr/>
            </a:pPr>
            <a:fld id="{23D67824-5E48-4B9C-A110-0305FE889E21}" type="slidenum">
              <a:rPr lang="de-DE" altLang="de-DE"/>
              <a:pPr>
                <a:defRPr/>
              </a:pPr>
              <a:t>‹Nr.›</a:t>
            </a:fld>
            <a:endParaRPr lang="de-DE" altLang="de-DE"/>
          </a:p>
        </p:txBody>
      </p:sp>
    </p:spTree>
    <p:extLst>
      <p:ext uri="{BB962C8B-B14F-4D97-AF65-F5344CB8AC3E}">
        <p14:creationId xmlns:p14="http://schemas.microsoft.com/office/powerpoint/2010/main" val="1704421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sldNum" sz="quarter" idx="10"/>
          </p:nvPr>
        </p:nvSpPr>
        <p:spPr>
          <a:ln/>
        </p:spPr>
        <p:txBody>
          <a:bodyPr/>
          <a:lstStyle>
            <a:lvl1pPr>
              <a:defRPr/>
            </a:lvl1pPr>
          </a:lstStyle>
          <a:p>
            <a:pPr>
              <a:defRPr/>
            </a:pPr>
            <a:fld id="{B1EFEBF5-2A5F-43F6-88B1-CB7CF17FE019}" type="slidenum">
              <a:rPr lang="de-DE" altLang="de-DE"/>
              <a:pPr>
                <a:defRPr/>
              </a:pPr>
              <a:t>‹Nr.›</a:t>
            </a:fld>
            <a:endParaRPr lang="de-DE" altLang="de-DE"/>
          </a:p>
        </p:txBody>
      </p:sp>
    </p:spTree>
    <p:extLst>
      <p:ext uri="{BB962C8B-B14F-4D97-AF65-F5344CB8AC3E}">
        <p14:creationId xmlns:p14="http://schemas.microsoft.com/office/powerpoint/2010/main" val="1206455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130175"/>
            <a:ext cx="2057400" cy="6538913"/>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30175"/>
            <a:ext cx="6019800" cy="6538913"/>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sldNum" sz="quarter" idx="10"/>
          </p:nvPr>
        </p:nvSpPr>
        <p:spPr>
          <a:ln/>
        </p:spPr>
        <p:txBody>
          <a:bodyPr/>
          <a:lstStyle>
            <a:lvl1pPr>
              <a:defRPr/>
            </a:lvl1pPr>
          </a:lstStyle>
          <a:p>
            <a:pPr>
              <a:defRPr/>
            </a:pPr>
            <a:fld id="{CD843F23-CEE8-4BA9-BD44-9D6F01982123}" type="slidenum">
              <a:rPr lang="de-DE" altLang="de-DE"/>
              <a:pPr>
                <a:defRPr/>
              </a:pPr>
              <a:t>‹Nr.›</a:t>
            </a:fld>
            <a:endParaRPr lang="de-DE" altLang="de-DE"/>
          </a:p>
        </p:txBody>
      </p:sp>
    </p:spTree>
    <p:extLst>
      <p:ext uri="{BB962C8B-B14F-4D97-AF65-F5344CB8AC3E}">
        <p14:creationId xmlns:p14="http://schemas.microsoft.com/office/powerpoint/2010/main" val="1216393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sldNum" sz="quarter" idx="10"/>
          </p:nvPr>
        </p:nvSpPr>
        <p:spPr>
          <a:ln/>
        </p:spPr>
        <p:txBody>
          <a:bodyPr/>
          <a:lstStyle>
            <a:lvl1pPr>
              <a:defRPr/>
            </a:lvl1pPr>
          </a:lstStyle>
          <a:p>
            <a:pPr>
              <a:defRPr/>
            </a:pPr>
            <a:fld id="{C2B99CA0-97D3-4388-941C-F32DC89FBE55}" type="slidenum">
              <a:rPr lang="de-DE" altLang="de-DE"/>
              <a:pPr>
                <a:defRPr/>
              </a:pPr>
              <a:t>‹Nr.›</a:t>
            </a:fld>
            <a:endParaRPr lang="de-DE" altLang="de-DE"/>
          </a:p>
        </p:txBody>
      </p:sp>
    </p:spTree>
    <p:extLst>
      <p:ext uri="{BB962C8B-B14F-4D97-AF65-F5344CB8AC3E}">
        <p14:creationId xmlns:p14="http://schemas.microsoft.com/office/powerpoint/2010/main" val="3308885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Rectangle 6"/>
          <p:cNvSpPr>
            <a:spLocks noGrp="1" noChangeArrowheads="1"/>
          </p:cNvSpPr>
          <p:nvPr>
            <p:ph type="sldNum" sz="quarter" idx="10"/>
          </p:nvPr>
        </p:nvSpPr>
        <p:spPr>
          <a:ln/>
        </p:spPr>
        <p:txBody>
          <a:bodyPr/>
          <a:lstStyle>
            <a:lvl1pPr>
              <a:defRPr/>
            </a:lvl1pPr>
          </a:lstStyle>
          <a:p>
            <a:pPr>
              <a:defRPr/>
            </a:pPr>
            <a:fld id="{9DC2CEC3-0960-44AB-ADB4-06AB9C1766BE}" type="slidenum">
              <a:rPr lang="de-DE" altLang="de-DE"/>
              <a:pPr>
                <a:defRPr/>
              </a:pPr>
              <a:t>‹Nr.›</a:t>
            </a:fld>
            <a:endParaRPr lang="de-DE" altLang="de-DE"/>
          </a:p>
        </p:txBody>
      </p:sp>
    </p:spTree>
    <p:extLst>
      <p:ext uri="{BB962C8B-B14F-4D97-AF65-F5344CB8AC3E}">
        <p14:creationId xmlns:p14="http://schemas.microsoft.com/office/powerpoint/2010/main" val="1152559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692150"/>
            <a:ext cx="4038600" cy="5976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692150"/>
            <a:ext cx="4038600" cy="5976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6"/>
          <p:cNvSpPr>
            <a:spLocks noGrp="1" noChangeArrowheads="1"/>
          </p:cNvSpPr>
          <p:nvPr>
            <p:ph type="sldNum" sz="quarter" idx="10"/>
          </p:nvPr>
        </p:nvSpPr>
        <p:spPr>
          <a:ln/>
        </p:spPr>
        <p:txBody>
          <a:bodyPr/>
          <a:lstStyle>
            <a:lvl1pPr>
              <a:defRPr/>
            </a:lvl1pPr>
          </a:lstStyle>
          <a:p>
            <a:pPr>
              <a:defRPr/>
            </a:pPr>
            <a:fld id="{AE2530F9-F3F8-4E89-B0B5-C36555CB4893}" type="slidenum">
              <a:rPr lang="de-DE" altLang="de-DE"/>
              <a:pPr>
                <a:defRPr/>
              </a:pPr>
              <a:t>‹Nr.›</a:t>
            </a:fld>
            <a:endParaRPr lang="de-DE" altLang="de-DE"/>
          </a:p>
        </p:txBody>
      </p:sp>
    </p:spTree>
    <p:extLst>
      <p:ext uri="{BB962C8B-B14F-4D97-AF65-F5344CB8AC3E}">
        <p14:creationId xmlns:p14="http://schemas.microsoft.com/office/powerpoint/2010/main" val="1060211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6"/>
          <p:cNvSpPr>
            <a:spLocks noGrp="1" noChangeArrowheads="1"/>
          </p:cNvSpPr>
          <p:nvPr>
            <p:ph type="sldNum" sz="quarter" idx="10"/>
          </p:nvPr>
        </p:nvSpPr>
        <p:spPr>
          <a:ln/>
        </p:spPr>
        <p:txBody>
          <a:bodyPr/>
          <a:lstStyle>
            <a:lvl1pPr>
              <a:defRPr/>
            </a:lvl1pPr>
          </a:lstStyle>
          <a:p>
            <a:pPr>
              <a:defRPr/>
            </a:pPr>
            <a:fld id="{47CD29AD-C7AA-4991-91E2-6AEC9D42C911}" type="slidenum">
              <a:rPr lang="de-DE" altLang="de-DE"/>
              <a:pPr>
                <a:defRPr/>
              </a:pPr>
              <a:t>‹Nr.›</a:t>
            </a:fld>
            <a:endParaRPr lang="de-DE" altLang="de-DE"/>
          </a:p>
        </p:txBody>
      </p:sp>
    </p:spTree>
    <p:extLst>
      <p:ext uri="{BB962C8B-B14F-4D97-AF65-F5344CB8AC3E}">
        <p14:creationId xmlns:p14="http://schemas.microsoft.com/office/powerpoint/2010/main" val="1103049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6"/>
          <p:cNvSpPr>
            <a:spLocks noGrp="1" noChangeArrowheads="1"/>
          </p:cNvSpPr>
          <p:nvPr>
            <p:ph type="sldNum" sz="quarter" idx="10"/>
          </p:nvPr>
        </p:nvSpPr>
        <p:spPr>
          <a:ln/>
        </p:spPr>
        <p:txBody>
          <a:bodyPr/>
          <a:lstStyle>
            <a:lvl1pPr>
              <a:defRPr/>
            </a:lvl1pPr>
          </a:lstStyle>
          <a:p>
            <a:pPr>
              <a:defRPr/>
            </a:pPr>
            <a:fld id="{9D3CCEDA-D21E-4319-9682-2E2CD53C83BF}" type="slidenum">
              <a:rPr lang="de-DE" altLang="de-DE"/>
              <a:pPr>
                <a:defRPr/>
              </a:pPr>
              <a:t>‹Nr.›</a:t>
            </a:fld>
            <a:endParaRPr lang="de-DE" altLang="de-DE"/>
          </a:p>
        </p:txBody>
      </p:sp>
    </p:spTree>
    <p:extLst>
      <p:ext uri="{BB962C8B-B14F-4D97-AF65-F5344CB8AC3E}">
        <p14:creationId xmlns:p14="http://schemas.microsoft.com/office/powerpoint/2010/main" val="135091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69C33C4-7BCF-40FF-8257-FD2AC38AF93C}" type="slidenum">
              <a:rPr lang="de-DE" altLang="de-DE"/>
              <a:pPr>
                <a:defRPr/>
              </a:pPr>
              <a:t>‹Nr.›</a:t>
            </a:fld>
            <a:endParaRPr lang="de-DE" altLang="de-DE"/>
          </a:p>
        </p:txBody>
      </p:sp>
    </p:spTree>
    <p:extLst>
      <p:ext uri="{BB962C8B-B14F-4D97-AF65-F5344CB8AC3E}">
        <p14:creationId xmlns:p14="http://schemas.microsoft.com/office/powerpoint/2010/main" val="3495296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sldNum" sz="quarter" idx="10"/>
          </p:nvPr>
        </p:nvSpPr>
        <p:spPr>
          <a:ln/>
        </p:spPr>
        <p:txBody>
          <a:bodyPr/>
          <a:lstStyle>
            <a:lvl1pPr>
              <a:defRPr/>
            </a:lvl1pPr>
          </a:lstStyle>
          <a:p>
            <a:pPr>
              <a:defRPr/>
            </a:pPr>
            <a:fld id="{FD7C7C83-A708-4D93-B07A-98914C83AA9F}" type="slidenum">
              <a:rPr lang="de-DE" altLang="de-DE"/>
              <a:pPr>
                <a:defRPr/>
              </a:pPr>
              <a:t>‹Nr.›</a:t>
            </a:fld>
            <a:endParaRPr lang="de-DE" altLang="de-DE"/>
          </a:p>
        </p:txBody>
      </p:sp>
    </p:spTree>
    <p:extLst>
      <p:ext uri="{BB962C8B-B14F-4D97-AF65-F5344CB8AC3E}">
        <p14:creationId xmlns:p14="http://schemas.microsoft.com/office/powerpoint/2010/main" val="2944803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sldNum" sz="quarter" idx="10"/>
          </p:nvPr>
        </p:nvSpPr>
        <p:spPr>
          <a:ln/>
        </p:spPr>
        <p:txBody>
          <a:bodyPr/>
          <a:lstStyle>
            <a:lvl1pPr>
              <a:defRPr/>
            </a:lvl1pPr>
          </a:lstStyle>
          <a:p>
            <a:pPr>
              <a:defRPr/>
            </a:pPr>
            <a:fld id="{AA694E99-22B8-4942-AC46-0F3B9AE0CF84}" type="slidenum">
              <a:rPr lang="de-DE" altLang="de-DE"/>
              <a:pPr>
                <a:defRPr/>
              </a:pPr>
              <a:t>‹Nr.›</a:t>
            </a:fld>
            <a:endParaRPr lang="de-DE" altLang="de-DE"/>
          </a:p>
        </p:txBody>
      </p:sp>
    </p:spTree>
    <p:extLst>
      <p:ext uri="{BB962C8B-B14F-4D97-AF65-F5344CB8AC3E}">
        <p14:creationId xmlns:p14="http://schemas.microsoft.com/office/powerpoint/2010/main" val="39262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6813550"/>
            <a:ext cx="9144000" cy="71438"/>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1027" name="Rectangle 8"/>
          <p:cNvSpPr>
            <a:spLocks noChangeArrowheads="1"/>
          </p:cNvSpPr>
          <p:nvPr userDrawn="1"/>
        </p:nvSpPr>
        <p:spPr bwMode="auto">
          <a:xfrm>
            <a:off x="0" y="0"/>
            <a:ext cx="9144000" cy="115888"/>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1028" name="Rectangle 2"/>
          <p:cNvSpPr>
            <a:spLocks noGrp="1" noChangeArrowheads="1"/>
          </p:cNvSpPr>
          <p:nvPr>
            <p:ph type="title"/>
          </p:nvPr>
        </p:nvSpPr>
        <p:spPr bwMode="auto">
          <a:xfrm>
            <a:off x="1187450" y="130175"/>
            <a:ext cx="7499350"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9" name="Rectangle 3"/>
          <p:cNvSpPr>
            <a:spLocks noGrp="1" noChangeArrowheads="1"/>
          </p:cNvSpPr>
          <p:nvPr>
            <p:ph type="body" idx="1"/>
          </p:nvPr>
        </p:nvSpPr>
        <p:spPr bwMode="auto">
          <a:xfrm>
            <a:off x="457200" y="692150"/>
            <a:ext cx="8229600" cy="597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smtClean="0"/>
              <a:t>Textmasterformate durch Klicken bearbeiten</a:t>
            </a:r>
          </a:p>
          <a:p>
            <a:pPr lvl="1"/>
            <a:r>
              <a:rPr lang="de-DE" altLang="de-DE" smtClean="0"/>
              <a:t>Zweite Ebene</a:t>
            </a:r>
          </a:p>
          <a:p>
            <a:pPr lvl="2"/>
            <a:endParaRPr lang="de-DE" altLang="de-DE" smtClean="0"/>
          </a:p>
        </p:txBody>
      </p:sp>
      <p:sp>
        <p:nvSpPr>
          <p:cNvPr id="1030" name="Rectangle 6"/>
          <p:cNvSpPr>
            <a:spLocks noGrp="1" noChangeArrowheads="1"/>
          </p:cNvSpPr>
          <p:nvPr>
            <p:ph type="sldNum" sz="quarter" idx="4"/>
          </p:nvPr>
        </p:nvSpPr>
        <p:spPr bwMode="auto">
          <a:xfrm>
            <a:off x="8316913" y="6453188"/>
            <a:ext cx="792162"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840AB766-A106-43D4-9AEB-683B9DEB9197}" type="slidenum">
              <a:rPr lang="de-DE" altLang="de-DE"/>
              <a:pPr>
                <a:defRPr/>
              </a:pPr>
              <a:t>‹Nr.›</a:t>
            </a:fld>
            <a:endParaRPr lang="de-DE" altLang="de-DE"/>
          </a:p>
        </p:txBody>
      </p:sp>
      <p:pic>
        <p:nvPicPr>
          <p:cNvPr id="1031" name="Picture 10" descr="SuS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748713" y="188913"/>
            <a:ext cx="2873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11" descr="siegel_uni_hd_klein"/>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5088" y="142875"/>
            <a:ext cx="3302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2" descr="ziti-logo_150"/>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468313" y="188913"/>
            <a:ext cx="6111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14"/>
          <p:cNvSpPr>
            <a:spLocks noChangeArrowheads="1"/>
          </p:cNvSpPr>
          <p:nvPr userDrawn="1"/>
        </p:nvSpPr>
        <p:spPr bwMode="auto">
          <a:xfrm>
            <a:off x="0" y="549275"/>
            <a:ext cx="9144000" cy="71438"/>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1035" name="Text Box 15"/>
          <p:cNvSpPr txBox="1">
            <a:spLocks noChangeArrowheads="1"/>
          </p:cNvSpPr>
          <p:nvPr userDrawn="1"/>
        </p:nvSpPr>
        <p:spPr bwMode="auto">
          <a:xfrm>
            <a:off x="0" y="6553200"/>
            <a:ext cx="26091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r>
              <a:rPr lang="de-DE" sz="1200" b="0" i="0" kern="1200" dirty="0" smtClean="0">
                <a:solidFill>
                  <a:schemeClr val="tx1"/>
                </a:solidFill>
                <a:effectLst/>
                <a:latin typeface="Arial" charset="0"/>
                <a:ea typeface="+mn-ea"/>
                <a:cs typeface="Arial" charset="0"/>
              </a:rPr>
              <a:t>PIXEL</a:t>
            </a:r>
            <a:r>
              <a:rPr lang="de-DE" sz="1200" b="0" i="0" kern="1200" baseline="0" dirty="0" smtClean="0">
                <a:solidFill>
                  <a:schemeClr val="tx1"/>
                </a:solidFill>
                <a:effectLst/>
                <a:latin typeface="Arial" charset="0"/>
                <a:ea typeface="+mn-ea"/>
                <a:cs typeface="Arial" charset="0"/>
              </a:rPr>
              <a:t> 2014, </a:t>
            </a:r>
            <a:r>
              <a:rPr lang="de-DE" sz="1200" b="0" i="0" kern="1200" dirty="0" smtClean="0">
                <a:solidFill>
                  <a:schemeClr val="tx1"/>
                </a:solidFill>
                <a:effectLst/>
                <a:latin typeface="Arial" charset="0"/>
                <a:ea typeface="+mn-ea"/>
                <a:cs typeface="Arial" charset="0"/>
              </a:rPr>
              <a:t>Niagara Falls, Canada</a:t>
            </a:r>
            <a:endParaRPr lang="en-US" b="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2400">
          <a:solidFill>
            <a:schemeClr val="tx2"/>
          </a:solidFill>
          <a:latin typeface="Arial" charset="0"/>
          <a:cs typeface="Arial" charset="0"/>
        </a:defRPr>
      </a:lvl2pPr>
      <a:lvl3pPr algn="ctr" rtl="0" eaLnBrk="0" fontAlgn="base" hangingPunct="0">
        <a:spcBef>
          <a:spcPct val="0"/>
        </a:spcBef>
        <a:spcAft>
          <a:spcPct val="0"/>
        </a:spcAft>
        <a:defRPr sz="2400">
          <a:solidFill>
            <a:schemeClr val="tx2"/>
          </a:solidFill>
          <a:latin typeface="Arial" charset="0"/>
          <a:cs typeface="Arial" charset="0"/>
        </a:defRPr>
      </a:lvl3pPr>
      <a:lvl4pPr algn="ctr" rtl="0" eaLnBrk="0" fontAlgn="base" hangingPunct="0">
        <a:spcBef>
          <a:spcPct val="0"/>
        </a:spcBef>
        <a:spcAft>
          <a:spcPct val="0"/>
        </a:spcAft>
        <a:defRPr sz="2400">
          <a:solidFill>
            <a:schemeClr val="tx2"/>
          </a:solidFill>
          <a:latin typeface="Arial" charset="0"/>
          <a:cs typeface="Arial" charset="0"/>
        </a:defRPr>
      </a:lvl4pPr>
      <a:lvl5pPr algn="ctr" rtl="0" eaLnBrk="0" fontAlgn="base" hangingPunct="0">
        <a:spcBef>
          <a:spcPct val="0"/>
        </a:spcBef>
        <a:spcAft>
          <a:spcPct val="0"/>
        </a:spcAft>
        <a:defRPr sz="2400">
          <a:solidFill>
            <a:schemeClr val="tx2"/>
          </a:solidFill>
          <a:latin typeface="Arial" charset="0"/>
          <a:cs typeface="Arial" charset="0"/>
        </a:defRPr>
      </a:lvl5pPr>
      <a:lvl6pPr marL="457200" algn="ctr" rtl="0" fontAlgn="base">
        <a:spcBef>
          <a:spcPct val="0"/>
        </a:spcBef>
        <a:spcAft>
          <a:spcPct val="0"/>
        </a:spcAft>
        <a:defRPr sz="2400">
          <a:solidFill>
            <a:schemeClr val="tx2"/>
          </a:solidFill>
          <a:latin typeface="Arial" charset="0"/>
          <a:cs typeface="Arial" charset="0"/>
        </a:defRPr>
      </a:lvl6pPr>
      <a:lvl7pPr marL="914400" algn="ctr" rtl="0" fontAlgn="base">
        <a:spcBef>
          <a:spcPct val="0"/>
        </a:spcBef>
        <a:spcAft>
          <a:spcPct val="0"/>
        </a:spcAft>
        <a:defRPr sz="2400">
          <a:solidFill>
            <a:schemeClr val="tx2"/>
          </a:solidFill>
          <a:latin typeface="Arial" charset="0"/>
          <a:cs typeface="Arial" charset="0"/>
        </a:defRPr>
      </a:lvl7pPr>
      <a:lvl8pPr marL="1371600" algn="ctr" rtl="0" fontAlgn="base">
        <a:spcBef>
          <a:spcPct val="0"/>
        </a:spcBef>
        <a:spcAft>
          <a:spcPct val="0"/>
        </a:spcAft>
        <a:defRPr sz="2400">
          <a:solidFill>
            <a:schemeClr val="tx2"/>
          </a:solidFill>
          <a:latin typeface="Arial" charset="0"/>
          <a:cs typeface="Arial" charset="0"/>
        </a:defRPr>
      </a:lvl8pPr>
      <a:lvl9pPr marL="1828800" algn="ctr" rtl="0" fontAlgn="base">
        <a:spcBef>
          <a:spcPct val="0"/>
        </a:spcBef>
        <a:spcAft>
          <a:spcPct val="0"/>
        </a:spcAft>
        <a:defRPr sz="2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sz="1400">
          <a:solidFill>
            <a:schemeClr val="tx1"/>
          </a:solidFill>
          <a:latin typeface="+mn-lt"/>
          <a:cs typeface="+mn-cs"/>
        </a:defRPr>
      </a:lvl2pPr>
      <a:lvl3pPr marL="1143000" indent="-228600" algn="l" rtl="0" eaLnBrk="0" fontAlgn="base" hangingPunct="0">
        <a:spcBef>
          <a:spcPct val="20000"/>
        </a:spcBef>
        <a:spcAft>
          <a:spcPct val="0"/>
        </a:spcAft>
        <a:buChar char="•"/>
        <a:defRPr sz="1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6.png"/><Relationship Id="rId4" Type="http://schemas.openxmlformats.org/officeDocument/2006/relationships/image" Target="../media/image15.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4.png"/><Relationship Id="rId5" Type="http://schemas.openxmlformats.org/officeDocument/2006/relationships/image" Target="../media/image22.wmf"/><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6.wmf"/><Relationship Id="rId5" Type="http://schemas.openxmlformats.org/officeDocument/2006/relationships/oleObject" Target="../embeddings/oleObject4.bin"/><Relationship Id="rId4" Type="http://schemas.openxmlformats.org/officeDocument/2006/relationships/image" Target="../media/image35.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Čuvar mesta za broj slajda 3"/>
          <p:cNvSpPr>
            <a:spLocks noGrp="1"/>
          </p:cNvSpPr>
          <p:nvPr>
            <p:ph type="sldNum" sz="quarter" idx="10"/>
          </p:nvPr>
        </p:nvSpPr>
        <p:spPr>
          <a:noFill/>
        </p:spPr>
        <p:txBody>
          <a:bodyPr/>
          <a:lstStyle/>
          <a:p>
            <a:fld id="{ACBF2F2D-5B99-4B36-9DF9-A7562B1CA239}" type="slidenum">
              <a:rPr lang="de-DE" smtClean="0"/>
              <a:pPr/>
              <a:t>1</a:t>
            </a:fld>
            <a:endParaRPr lang="de-DE" smtClean="0"/>
          </a:p>
        </p:txBody>
      </p:sp>
      <p:sp>
        <p:nvSpPr>
          <p:cNvPr id="8195" name="Rectangle 2"/>
          <p:cNvSpPr>
            <a:spLocks noGrp="1" noChangeArrowheads="1"/>
          </p:cNvSpPr>
          <p:nvPr>
            <p:ph type="ctrTitle"/>
          </p:nvPr>
        </p:nvSpPr>
        <p:spPr/>
        <p:txBody>
          <a:bodyPr/>
          <a:lstStyle/>
          <a:p>
            <a:r>
              <a:rPr lang="en-US" b="1" dirty="0"/>
              <a:t>Overview of HV/HR-CMOS Pixel Sensors</a:t>
            </a:r>
          </a:p>
        </p:txBody>
      </p:sp>
      <p:sp>
        <p:nvSpPr>
          <p:cNvPr id="5" name="Podnaslov 4"/>
          <p:cNvSpPr>
            <a:spLocks noGrp="1"/>
          </p:cNvSpPr>
          <p:nvPr>
            <p:ph type="subTitle" idx="1"/>
          </p:nvPr>
        </p:nvSpPr>
        <p:spPr>
          <a:xfrm>
            <a:off x="1371600" y="3886200"/>
            <a:ext cx="6400800" cy="457200"/>
          </a:xfrm>
        </p:spPr>
        <p:txBody>
          <a:bodyPr/>
          <a:lstStyle/>
          <a:p>
            <a:r>
              <a:rPr lang="de-DE" dirty="0" smtClean="0"/>
              <a:t>Ivan </a:t>
            </a:r>
            <a:r>
              <a:rPr lang="de-DE" dirty="0" smtClean="0"/>
              <a:t>Peric</a:t>
            </a:r>
            <a:endParaRPr lang="de-DE" dirty="0" smtClean="0"/>
          </a:p>
        </p:txBody>
      </p:sp>
    </p:spTree>
    <p:extLst>
      <p:ext uri="{BB962C8B-B14F-4D97-AF65-F5344CB8AC3E}">
        <p14:creationId xmlns:p14="http://schemas.microsoft.com/office/powerpoint/2010/main" val="40280744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Čuvar mesta za broj slajda 3"/>
          <p:cNvSpPr>
            <a:spLocks noGrp="1"/>
          </p:cNvSpPr>
          <p:nvPr>
            <p:ph type="sldNum" sz="quarter" idx="10"/>
          </p:nvPr>
        </p:nvSpPr>
        <p:spPr>
          <a:noFill/>
        </p:spPr>
        <p:txBody>
          <a:bodyPr/>
          <a:lstStyle/>
          <a:p>
            <a:fld id="{ACBF2F2D-5B99-4B36-9DF9-A7562B1CA239}" type="slidenum">
              <a:rPr lang="de-DE" smtClean="0"/>
              <a:pPr/>
              <a:t>10</a:t>
            </a:fld>
            <a:endParaRPr lang="de-DE" smtClean="0"/>
          </a:p>
        </p:txBody>
      </p:sp>
      <p:sp>
        <p:nvSpPr>
          <p:cNvPr id="8195" name="Rectangle 2"/>
          <p:cNvSpPr>
            <a:spLocks noGrp="1" noChangeArrowheads="1"/>
          </p:cNvSpPr>
          <p:nvPr>
            <p:ph type="ctrTitle"/>
          </p:nvPr>
        </p:nvSpPr>
        <p:spPr/>
        <p:txBody>
          <a:bodyPr/>
          <a:lstStyle/>
          <a:p>
            <a:r>
              <a:rPr lang="en-US" dirty="0" smtClean="0"/>
              <a:t>HVCMOS Projects</a:t>
            </a:r>
            <a:endParaRPr lang="en-US" dirty="0"/>
          </a:p>
        </p:txBody>
      </p:sp>
      <p:sp>
        <p:nvSpPr>
          <p:cNvPr id="5" name="Podnaslov 4"/>
          <p:cNvSpPr>
            <a:spLocks noGrp="1"/>
          </p:cNvSpPr>
          <p:nvPr>
            <p:ph type="subTitle" idx="1"/>
          </p:nvPr>
        </p:nvSpPr>
        <p:spPr/>
        <p:txBody>
          <a:bodyPr/>
          <a:lstStyle/>
          <a:p>
            <a:endParaRPr lang="sr-Latn-CS" sz="1200" dirty="0"/>
          </a:p>
        </p:txBody>
      </p:sp>
    </p:spTree>
    <p:extLst>
      <p:ext uri="{BB962C8B-B14F-4D97-AF65-F5344CB8AC3E}">
        <p14:creationId xmlns:p14="http://schemas.microsoft.com/office/powerpoint/2010/main" val="15165786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Čuvar mesta za broj slajda 3"/>
          <p:cNvSpPr>
            <a:spLocks noGrp="1"/>
          </p:cNvSpPr>
          <p:nvPr>
            <p:ph type="sldNum" sz="quarter" idx="10"/>
          </p:nvPr>
        </p:nvSpPr>
        <p:spPr>
          <a:noFill/>
        </p:spPr>
        <p:txBody>
          <a:bodyPr/>
          <a:lstStyle/>
          <a:p>
            <a:fld id="{ACBF2F2D-5B99-4B36-9DF9-A7562B1CA239}" type="slidenum">
              <a:rPr lang="de-DE" smtClean="0"/>
              <a:pPr/>
              <a:t>11</a:t>
            </a:fld>
            <a:endParaRPr lang="de-DE" smtClean="0"/>
          </a:p>
        </p:txBody>
      </p:sp>
      <p:sp>
        <p:nvSpPr>
          <p:cNvPr id="8195" name="Rectangle 2"/>
          <p:cNvSpPr>
            <a:spLocks noGrp="1" noChangeArrowheads="1"/>
          </p:cNvSpPr>
          <p:nvPr>
            <p:ph type="ctrTitle"/>
          </p:nvPr>
        </p:nvSpPr>
        <p:spPr/>
        <p:txBody>
          <a:bodyPr/>
          <a:lstStyle/>
          <a:p>
            <a:r>
              <a:rPr lang="en-US" dirty="0" smtClean="0"/>
              <a:t>Mu3e</a:t>
            </a:r>
            <a:endParaRPr lang="en-US" dirty="0"/>
          </a:p>
        </p:txBody>
      </p:sp>
      <p:sp>
        <p:nvSpPr>
          <p:cNvPr id="5" name="Podnaslov 4"/>
          <p:cNvSpPr>
            <a:spLocks noGrp="1"/>
          </p:cNvSpPr>
          <p:nvPr>
            <p:ph type="subTitle" idx="1"/>
          </p:nvPr>
        </p:nvSpPr>
        <p:spPr/>
        <p:txBody>
          <a:bodyPr/>
          <a:lstStyle/>
          <a:p>
            <a:endParaRPr lang="sr-Latn-CS" sz="1200" dirty="0"/>
          </a:p>
        </p:txBody>
      </p:sp>
    </p:spTree>
    <p:extLst>
      <p:ext uri="{BB962C8B-B14F-4D97-AF65-F5344CB8AC3E}">
        <p14:creationId xmlns:p14="http://schemas.microsoft.com/office/powerpoint/2010/main" val="3650250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lstStyle/>
          <a:p>
            <a:pPr eaLnBrk="1" hangingPunct="1"/>
            <a:r>
              <a:rPr lang="en-US" sz="2000" dirty="0" smtClean="0"/>
              <a:t>Mu3e Detector</a:t>
            </a:r>
          </a:p>
        </p:txBody>
      </p:sp>
      <p:cxnSp>
        <p:nvCxnSpPr>
          <p:cNvPr id="78" name="Prava linija spajanja 77"/>
          <p:cNvCxnSpPr/>
          <p:nvPr/>
        </p:nvCxnSpPr>
        <p:spPr bwMode="auto">
          <a:xfrm>
            <a:off x="3505200" y="4972049"/>
            <a:ext cx="1447800" cy="1588"/>
          </a:xfrm>
          <a:prstGeom prst="line">
            <a:avLst/>
          </a:prstGeom>
          <a:noFill/>
          <a:ln w="12700" cap="flat" cmpd="sng" algn="ctr">
            <a:solidFill>
              <a:srgbClr val="CC9900"/>
            </a:solidFill>
            <a:prstDash val="solid"/>
            <a:round/>
            <a:headEnd type="none" w="med" len="med"/>
            <a:tailEnd type="none" w="med" len="med"/>
          </a:ln>
          <a:effectLst/>
        </p:spPr>
      </p:cxnSp>
      <p:cxnSp>
        <p:nvCxnSpPr>
          <p:cNvPr id="80" name="Prava linija spajanja 79"/>
          <p:cNvCxnSpPr/>
          <p:nvPr/>
        </p:nvCxnSpPr>
        <p:spPr bwMode="auto">
          <a:xfrm>
            <a:off x="3505200" y="4895849"/>
            <a:ext cx="1447800" cy="1588"/>
          </a:xfrm>
          <a:prstGeom prst="line">
            <a:avLst/>
          </a:prstGeom>
          <a:noFill/>
          <a:ln w="12700" cap="flat" cmpd="sng" algn="ctr">
            <a:solidFill>
              <a:srgbClr val="CC9900"/>
            </a:solidFill>
            <a:prstDash val="solid"/>
            <a:round/>
            <a:headEnd type="none" w="med" len="med"/>
            <a:tailEnd type="none" w="med" len="med"/>
          </a:ln>
          <a:effectLst/>
        </p:spPr>
      </p:cxnSp>
      <p:cxnSp>
        <p:nvCxnSpPr>
          <p:cNvPr id="81" name="Prava linija spajanja 80"/>
          <p:cNvCxnSpPr/>
          <p:nvPr/>
        </p:nvCxnSpPr>
        <p:spPr bwMode="auto">
          <a:xfrm>
            <a:off x="3505200" y="5810249"/>
            <a:ext cx="1447800" cy="1588"/>
          </a:xfrm>
          <a:prstGeom prst="line">
            <a:avLst/>
          </a:prstGeom>
          <a:noFill/>
          <a:ln w="12700" cap="flat" cmpd="sng" algn="ctr">
            <a:solidFill>
              <a:srgbClr val="CC9900"/>
            </a:solidFill>
            <a:prstDash val="solid"/>
            <a:round/>
            <a:headEnd type="none" w="med" len="med"/>
            <a:tailEnd type="none" w="med" len="med"/>
          </a:ln>
          <a:effectLst/>
        </p:spPr>
      </p:cxnSp>
      <p:cxnSp>
        <p:nvCxnSpPr>
          <p:cNvPr id="82" name="Prava linija spajanja 81"/>
          <p:cNvCxnSpPr/>
          <p:nvPr/>
        </p:nvCxnSpPr>
        <p:spPr bwMode="auto">
          <a:xfrm>
            <a:off x="3505200" y="5734049"/>
            <a:ext cx="1447800" cy="1588"/>
          </a:xfrm>
          <a:prstGeom prst="line">
            <a:avLst/>
          </a:prstGeom>
          <a:noFill/>
          <a:ln w="12700" cap="flat" cmpd="sng" algn="ctr">
            <a:solidFill>
              <a:srgbClr val="CC9900"/>
            </a:solidFill>
            <a:prstDash val="solid"/>
            <a:round/>
            <a:headEnd type="none" w="med" len="med"/>
            <a:tailEnd type="none" w="med" len="med"/>
          </a:ln>
          <a:effectLst/>
        </p:spPr>
      </p:cxnSp>
      <p:sp>
        <p:nvSpPr>
          <p:cNvPr id="87" name="Pravougaonik 86"/>
          <p:cNvSpPr/>
          <p:nvPr/>
        </p:nvSpPr>
        <p:spPr bwMode="auto">
          <a:xfrm>
            <a:off x="3124200" y="4668837"/>
            <a:ext cx="2286000" cy="762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cxnSp>
        <p:nvCxnSpPr>
          <p:cNvPr id="88" name="Prava linija spajanja 87"/>
          <p:cNvCxnSpPr/>
          <p:nvPr/>
        </p:nvCxnSpPr>
        <p:spPr bwMode="auto">
          <a:xfrm>
            <a:off x="3124200" y="4592637"/>
            <a:ext cx="2286000" cy="1588"/>
          </a:xfrm>
          <a:prstGeom prst="line">
            <a:avLst/>
          </a:prstGeom>
          <a:noFill/>
          <a:ln w="12700" cap="flat" cmpd="sng" algn="ctr">
            <a:solidFill>
              <a:srgbClr val="CC9900"/>
            </a:solidFill>
            <a:prstDash val="solid"/>
            <a:round/>
            <a:headEnd type="none" w="med" len="med"/>
            <a:tailEnd type="none" w="med" len="med"/>
          </a:ln>
          <a:effectLst/>
        </p:spPr>
      </p:cxnSp>
      <p:cxnSp>
        <p:nvCxnSpPr>
          <p:cNvPr id="89" name="Prava linija spajanja 88"/>
          <p:cNvCxnSpPr/>
          <p:nvPr/>
        </p:nvCxnSpPr>
        <p:spPr bwMode="auto">
          <a:xfrm>
            <a:off x="3124200" y="4516437"/>
            <a:ext cx="2286000" cy="1588"/>
          </a:xfrm>
          <a:prstGeom prst="line">
            <a:avLst/>
          </a:prstGeom>
          <a:noFill/>
          <a:ln w="12700" cap="flat" cmpd="sng" algn="ctr">
            <a:solidFill>
              <a:srgbClr val="CC9900"/>
            </a:solidFill>
            <a:prstDash val="solid"/>
            <a:round/>
            <a:headEnd type="none" w="med" len="med"/>
            <a:tailEnd type="none" w="med" len="med"/>
          </a:ln>
          <a:effectLst/>
        </p:spPr>
      </p:cxnSp>
      <p:sp>
        <p:nvSpPr>
          <p:cNvPr id="94" name="Pravougaonik 93"/>
          <p:cNvSpPr/>
          <p:nvPr/>
        </p:nvSpPr>
        <p:spPr bwMode="auto">
          <a:xfrm>
            <a:off x="3124200" y="5964237"/>
            <a:ext cx="2286000" cy="762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cxnSp>
        <p:nvCxnSpPr>
          <p:cNvPr id="95" name="Prava linija spajanja 94"/>
          <p:cNvCxnSpPr/>
          <p:nvPr/>
        </p:nvCxnSpPr>
        <p:spPr bwMode="auto">
          <a:xfrm>
            <a:off x="3124200" y="6192837"/>
            <a:ext cx="2286000" cy="1588"/>
          </a:xfrm>
          <a:prstGeom prst="line">
            <a:avLst/>
          </a:prstGeom>
          <a:noFill/>
          <a:ln w="12700" cap="flat" cmpd="sng" algn="ctr">
            <a:solidFill>
              <a:srgbClr val="CC9900"/>
            </a:solidFill>
            <a:prstDash val="solid"/>
            <a:round/>
            <a:headEnd type="none" w="med" len="med"/>
            <a:tailEnd type="none" w="med" len="med"/>
          </a:ln>
          <a:effectLst/>
        </p:spPr>
      </p:cxnSp>
      <p:cxnSp>
        <p:nvCxnSpPr>
          <p:cNvPr id="96" name="Prava linija spajanja 95"/>
          <p:cNvCxnSpPr/>
          <p:nvPr/>
        </p:nvCxnSpPr>
        <p:spPr bwMode="auto">
          <a:xfrm>
            <a:off x="3124200" y="6116637"/>
            <a:ext cx="2286000" cy="1588"/>
          </a:xfrm>
          <a:prstGeom prst="line">
            <a:avLst/>
          </a:prstGeom>
          <a:noFill/>
          <a:ln w="12700" cap="flat" cmpd="sng" algn="ctr">
            <a:solidFill>
              <a:srgbClr val="CC9900"/>
            </a:solidFill>
            <a:prstDash val="solid"/>
            <a:round/>
            <a:headEnd type="none" w="med" len="med"/>
            <a:tailEnd type="none" w="med" len="med"/>
          </a:ln>
          <a:effectLst/>
        </p:spPr>
      </p:cxnSp>
      <p:cxnSp>
        <p:nvCxnSpPr>
          <p:cNvPr id="97" name="Prava linija spajanja 96"/>
          <p:cNvCxnSpPr/>
          <p:nvPr/>
        </p:nvCxnSpPr>
        <p:spPr bwMode="auto">
          <a:xfrm>
            <a:off x="5638800" y="4592637"/>
            <a:ext cx="2286000" cy="1588"/>
          </a:xfrm>
          <a:prstGeom prst="line">
            <a:avLst/>
          </a:prstGeom>
          <a:noFill/>
          <a:ln w="12700" cap="flat" cmpd="sng" algn="ctr">
            <a:solidFill>
              <a:srgbClr val="CC9900"/>
            </a:solidFill>
            <a:prstDash val="solid"/>
            <a:round/>
            <a:headEnd type="none" w="med" len="med"/>
            <a:tailEnd type="none" w="med" len="med"/>
          </a:ln>
          <a:effectLst/>
        </p:spPr>
      </p:cxnSp>
      <p:cxnSp>
        <p:nvCxnSpPr>
          <p:cNvPr id="99" name="Prava linija spajanja 98"/>
          <p:cNvCxnSpPr/>
          <p:nvPr/>
        </p:nvCxnSpPr>
        <p:spPr bwMode="auto">
          <a:xfrm>
            <a:off x="5638800" y="6192837"/>
            <a:ext cx="2286000" cy="1588"/>
          </a:xfrm>
          <a:prstGeom prst="line">
            <a:avLst/>
          </a:prstGeom>
          <a:noFill/>
          <a:ln w="12700" cap="flat" cmpd="sng" algn="ctr">
            <a:solidFill>
              <a:srgbClr val="CC9900"/>
            </a:solidFill>
            <a:prstDash val="solid"/>
            <a:round/>
            <a:headEnd type="none" w="med" len="med"/>
            <a:tailEnd type="none" w="med" len="med"/>
          </a:ln>
          <a:effectLst/>
        </p:spPr>
      </p:cxnSp>
      <p:cxnSp>
        <p:nvCxnSpPr>
          <p:cNvPr id="100" name="Prava linija spajanja 99"/>
          <p:cNvCxnSpPr/>
          <p:nvPr/>
        </p:nvCxnSpPr>
        <p:spPr bwMode="auto">
          <a:xfrm>
            <a:off x="5638800" y="6116637"/>
            <a:ext cx="2286000" cy="1588"/>
          </a:xfrm>
          <a:prstGeom prst="line">
            <a:avLst/>
          </a:prstGeom>
          <a:noFill/>
          <a:ln w="12700" cap="flat" cmpd="sng" algn="ctr">
            <a:solidFill>
              <a:srgbClr val="CC9900"/>
            </a:solidFill>
            <a:prstDash val="solid"/>
            <a:round/>
            <a:headEnd type="none" w="med" len="med"/>
            <a:tailEnd type="none" w="med" len="med"/>
          </a:ln>
          <a:effectLst/>
        </p:spPr>
      </p:cxnSp>
      <p:cxnSp>
        <p:nvCxnSpPr>
          <p:cNvPr id="101" name="Prava linija spajanja 100"/>
          <p:cNvCxnSpPr/>
          <p:nvPr/>
        </p:nvCxnSpPr>
        <p:spPr bwMode="auto">
          <a:xfrm>
            <a:off x="609600" y="4592637"/>
            <a:ext cx="2286000" cy="1588"/>
          </a:xfrm>
          <a:prstGeom prst="line">
            <a:avLst/>
          </a:prstGeom>
          <a:noFill/>
          <a:ln w="12700" cap="flat" cmpd="sng" algn="ctr">
            <a:solidFill>
              <a:srgbClr val="CC9900"/>
            </a:solidFill>
            <a:prstDash val="solid"/>
            <a:round/>
            <a:headEnd type="none" w="med" len="med"/>
            <a:tailEnd type="none" w="med" len="med"/>
          </a:ln>
          <a:effectLst/>
        </p:spPr>
      </p:cxnSp>
      <p:cxnSp>
        <p:nvCxnSpPr>
          <p:cNvPr id="102" name="Prava linija spajanja 101"/>
          <p:cNvCxnSpPr/>
          <p:nvPr/>
        </p:nvCxnSpPr>
        <p:spPr bwMode="auto">
          <a:xfrm>
            <a:off x="609600" y="4516437"/>
            <a:ext cx="2286000" cy="1588"/>
          </a:xfrm>
          <a:prstGeom prst="line">
            <a:avLst/>
          </a:prstGeom>
          <a:noFill/>
          <a:ln w="12700" cap="flat" cmpd="sng" algn="ctr">
            <a:solidFill>
              <a:srgbClr val="CC9900"/>
            </a:solidFill>
            <a:prstDash val="solid"/>
            <a:round/>
            <a:headEnd type="none" w="med" len="med"/>
            <a:tailEnd type="none" w="med" len="med"/>
          </a:ln>
          <a:effectLst/>
        </p:spPr>
      </p:cxnSp>
      <p:cxnSp>
        <p:nvCxnSpPr>
          <p:cNvPr id="103" name="Prava linija spajanja 102"/>
          <p:cNvCxnSpPr/>
          <p:nvPr/>
        </p:nvCxnSpPr>
        <p:spPr bwMode="auto">
          <a:xfrm>
            <a:off x="609600" y="6192837"/>
            <a:ext cx="2286000" cy="1588"/>
          </a:xfrm>
          <a:prstGeom prst="line">
            <a:avLst/>
          </a:prstGeom>
          <a:noFill/>
          <a:ln w="12700" cap="flat" cmpd="sng" algn="ctr">
            <a:solidFill>
              <a:srgbClr val="CC9900"/>
            </a:solidFill>
            <a:prstDash val="solid"/>
            <a:round/>
            <a:headEnd type="none" w="med" len="med"/>
            <a:tailEnd type="none" w="med" len="med"/>
          </a:ln>
          <a:effectLst/>
        </p:spPr>
      </p:cxnSp>
      <p:cxnSp>
        <p:nvCxnSpPr>
          <p:cNvPr id="104" name="Prava linija spajanja 103"/>
          <p:cNvCxnSpPr/>
          <p:nvPr/>
        </p:nvCxnSpPr>
        <p:spPr bwMode="auto">
          <a:xfrm>
            <a:off x="609600" y="6116637"/>
            <a:ext cx="2286000" cy="1588"/>
          </a:xfrm>
          <a:prstGeom prst="line">
            <a:avLst/>
          </a:prstGeom>
          <a:noFill/>
          <a:ln w="12700" cap="flat" cmpd="sng" algn="ctr">
            <a:solidFill>
              <a:srgbClr val="CC9900"/>
            </a:solidFill>
            <a:prstDash val="solid"/>
            <a:round/>
            <a:headEnd type="none" w="med" len="med"/>
            <a:tailEnd type="none" w="med" len="med"/>
          </a:ln>
          <a:effectLst/>
        </p:spPr>
      </p:cxnSp>
      <p:sp>
        <p:nvSpPr>
          <p:cNvPr id="105" name="Pravougaonik 104"/>
          <p:cNvSpPr/>
          <p:nvPr/>
        </p:nvSpPr>
        <p:spPr bwMode="auto">
          <a:xfrm>
            <a:off x="6096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06" name="Pravougaonik 105"/>
          <p:cNvSpPr/>
          <p:nvPr/>
        </p:nvSpPr>
        <p:spPr bwMode="auto">
          <a:xfrm>
            <a:off x="7620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07" name="Pravougaonik 106"/>
          <p:cNvSpPr/>
          <p:nvPr/>
        </p:nvSpPr>
        <p:spPr bwMode="auto">
          <a:xfrm>
            <a:off x="9144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08" name="Pravougaonik 107"/>
          <p:cNvSpPr/>
          <p:nvPr/>
        </p:nvSpPr>
        <p:spPr bwMode="auto">
          <a:xfrm>
            <a:off x="10668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09" name="Pravougaonik 108"/>
          <p:cNvSpPr/>
          <p:nvPr/>
        </p:nvSpPr>
        <p:spPr bwMode="auto">
          <a:xfrm>
            <a:off x="12192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0" name="Pravougaonik 109"/>
          <p:cNvSpPr/>
          <p:nvPr/>
        </p:nvSpPr>
        <p:spPr bwMode="auto">
          <a:xfrm>
            <a:off x="13716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1" name="Pravougaonik 110"/>
          <p:cNvSpPr/>
          <p:nvPr/>
        </p:nvSpPr>
        <p:spPr bwMode="auto">
          <a:xfrm>
            <a:off x="15240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2" name="Pravougaonik 111"/>
          <p:cNvSpPr/>
          <p:nvPr/>
        </p:nvSpPr>
        <p:spPr bwMode="auto">
          <a:xfrm>
            <a:off x="16764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3" name="Pravougaonik 112"/>
          <p:cNvSpPr/>
          <p:nvPr/>
        </p:nvSpPr>
        <p:spPr bwMode="auto">
          <a:xfrm>
            <a:off x="18288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4" name="Pravougaonik 113"/>
          <p:cNvSpPr/>
          <p:nvPr/>
        </p:nvSpPr>
        <p:spPr bwMode="auto">
          <a:xfrm>
            <a:off x="19812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5" name="Pravougaonik 114"/>
          <p:cNvSpPr/>
          <p:nvPr/>
        </p:nvSpPr>
        <p:spPr bwMode="auto">
          <a:xfrm>
            <a:off x="21336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6" name="Pravougaonik 115"/>
          <p:cNvSpPr/>
          <p:nvPr/>
        </p:nvSpPr>
        <p:spPr bwMode="auto">
          <a:xfrm>
            <a:off x="22860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7" name="Pravougaonik 116"/>
          <p:cNvSpPr/>
          <p:nvPr/>
        </p:nvSpPr>
        <p:spPr bwMode="auto">
          <a:xfrm>
            <a:off x="24384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8" name="Pravougaonik 117"/>
          <p:cNvSpPr/>
          <p:nvPr/>
        </p:nvSpPr>
        <p:spPr bwMode="auto">
          <a:xfrm>
            <a:off x="25908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19" name="Pravougaonik 118"/>
          <p:cNvSpPr/>
          <p:nvPr/>
        </p:nvSpPr>
        <p:spPr bwMode="auto">
          <a:xfrm>
            <a:off x="27432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21" name="Pravougaonik 120"/>
          <p:cNvSpPr/>
          <p:nvPr/>
        </p:nvSpPr>
        <p:spPr bwMode="auto">
          <a:xfrm>
            <a:off x="6096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22" name="Pravougaonik 121"/>
          <p:cNvSpPr/>
          <p:nvPr/>
        </p:nvSpPr>
        <p:spPr bwMode="auto">
          <a:xfrm>
            <a:off x="7620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23" name="Pravougaonik 122"/>
          <p:cNvSpPr/>
          <p:nvPr/>
        </p:nvSpPr>
        <p:spPr bwMode="auto">
          <a:xfrm>
            <a:off x="9144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24" name="Pravougaonik 123"/>
          <p:cNvSpPr/>
          <p:nvPr/>
        </p:nvSpPr>
        <p:spPr bwMode="auto">
          <a:xfrm>
            <a:off x="10668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25" name="Pravougaonik 124"/>
          <p:cNvSpPr/>
          <p:nvPr/>
        </p:nvSpPr>
        <p:spPr bwMode="auto">
          <a:xfrm>
            <a:off x="12192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26" name="Pravougaonik 125"/>
          <p:cNvSpPr/>
          <p:nvPr/>
        </p:nvSpPr>
        <p:spPr bwMode="auto">
          <a:xfrm>
            <a:off x="13716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27" name="Pravougaonik 126"/>
          <p:cNvSpPr/>
          <p:nvPr/>
        </p:nvSpPr>
        <p:spPr bwMode="auto">
          <a:xfrm>
            <a:off x="15240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28" name="Pravougaonik 127"/>
          <p:cNvSpPr/>
          <p:nvPr/>
        </p:nvSpPr>
        <p:spPr bwMode="auto">
          <a:xfrm>
            <a:off x="16764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33" name="Pravougaonik 132"/>
          <p:cNvSpPr/>
          <p:nvPr/>
        </p:nvSpPr>
        <p:spPr bwMode="auto">
          <a:xfrm>
            <a:off x="18288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35" name="Pravougaonik 134"/>
          <p:cNvSpPr/>
          <p:nvPr/>
        </p:nvSpPr>
        <p:spPr bwMode="auto">
          <a:xfrm>
            <a:off x="19812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36" name="Pravougaonik 135"/>
          <p:cNvSpPr/>
          <p:nvPr/>
        </p:nvSpPr>
        <p:spPr bwMode="auto">
          <a:xfrm>
            <a:off x="21336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37" name="Pravougaonik 136"/>
          <p:cNvSpPr/>
          <p:nvPr/>
        </p:nvSpPr>
        <p:spPr bwMode="auto">
          <a:xfrm>
            <a:off x="22860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38" name="Pravougaonik 137"/>
          <p:cNvSpPr/>
          <p:nvPr/>
        </p:nvSpPr>
        <p:spPr bwMode="auto">
          <a:xfrm>
            <a:off x="24384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39" name="Pravougaonik 138"/>
          <p:cNvSpPr/>
          <p:nvPr/>
        </p:nvSpPr>
        <p:spPr bwMode="auto">
          <a:xfrm>
            <a:off x="25908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0" name="Pravougaonik 139"/>
          <p:cNvSpPr/>
          <p:nvPr/>
        </p:nvSpPr>
        <p:spPr bwMode="auto">
          <a:xfrm>
            <a:off x="27432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1" name="Pravougaonik 140"/>
          <p:cNvSpPr/>
          <p:nvPr/>
        </p:nvSpPr>
        <p:spPr bwMode="auto">
          <a:xfrm>
            <a:off x="56388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2" name="Pravougaonik 141"/>
          <p:cNvSpPr/>
          <p:nvPr/>
        </p:nvSpPr>
        <p:spPr bwMode="auto">
          <a:xfrm>
            <a:off x="57912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3" name="Pravougaonik 142"/>
          <p:cNvSpPr/>
          <p:nvPr/>
        </p:nvSpPr>
        <p:spPr bwMode="auto">
          <a:xfrm>
            <a:off x="59436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4" name="Pravougaonik 143"/>
          <p:cNvSpPr/>
          <p:nvPr/>
        </p:nvSpPr>
        <p:spPr bwMode="auto">
          <a:xfrm>
            <a:off x="60960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5" name="Pravougaonik 144"/>
          <p:cNvSpPr/>
          <p:nvPr/>
        </p:nvSpPr>
        <p:spPr bwMode="auto">
          <a:xfrm>
            <a:off x="62484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6" name="Pravougaonik 145"/>
          <p:cNvSpPr/>
          <p:nvPr/>
        </p:nvSpPr>
        <p:spPr bwMode="auto">
          <a:xfrm>
            <a:off x="64008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7" name="Pravougaonik 146"/>
          <p:cNvSpPr/>
          <p:nvPr/>
        </p:nvSpPr>
        <p:spPr bwMode="auto">
          <a:xfrm>
            <a:off x="65532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8" name="Pravougaonik 147"/>
          <p:cNvSpPr/>
          <p:nvPr/>
        </p:nvSpPr>
        <p:spPr bwMode="auto">
          <a:xfrm>
            <a:off x="67056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49" name="Pravougaonik 148"/>
          <p:cNvSpPr/>
          <p:nvPr/>
        </p:nvSpPr>
        <p:spPr bwMode="auto">
          <a:xfrm>
            <a:off x="68580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50" name="Pravougaonik 149"/>
          <p:cNvSpPr/>
          <p:nvPr/>
        </p:nvSpPr>
        <p:spPr bwMode="auto">
          <a:xfrm>
            <a:off x="70104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51" name="Pravougaonik 150"/>
          <p:cNvSpPr/>
          <p:nvPr/>
        </p:nvSpPr>
        <p:spPr bwMode="auto">
          <a:xfrm>
            <a:off x="71628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52" name="Pravougaonik 151"/>
          <p:cNvSpPr/>
          <p:nvPr/>
        </p:nvSpPr>
        <p:spPr bwMode="auto">
          <a:xfrm>
            <a:off x="73152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61" name="Pravougaonik 160"/>
          <p:cNvSpPr/>
          <p:nvPr/>
        </p:nvSpPr>
        <p:spPr bwMode="auto">
          <a:xfrm>
            <a:off x="74676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62" name="Pravougaonik 161"/>
          <p:cNvSpPr/>
          <p:nvPr/>
        </p:nvSpPr>
        <p:spPr bwMode="auto">
          <a:xfrm>
            <a:off x="76200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63" name="Pravougaonik 162"/>
          <p:cNvSpPr/>
          <p:nvPr/>
        </p:nvSpPr>
        <p:spPr bwMode="auto">
          <a:xfrm>
            <a:off x="7772400" y="46688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64" name="Pravougaonik 163"/>
          <p:cNvSpPr/>
          <p:nvPr/>
        </p:nvSpPr>
        <p:spPr bwMode="auto">
          <a:xfrm>
            <a:off x="56388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66" name="Pravougaonik 165"/>
          <p:cNvSpPr/>
          <p:nvPr/>
        </p:nvSpPr>
        <p:spPr bwMode="auto">
          <a:xfrm>
            <a:off x="57912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68" name="Pravougaonik 167"/>
          <p:cNvSpPr/>
          <p:nvPr/>
        </p:nvSpPr>
        <p:spPr bwMode="auto">
          <a:xfrm>
            <a:off x="59436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70" name="Pravougaonik 169"/>
          <p:cNvSpPr/>
          <p:nvPr/>
        </p:nvSpPr>
        <p:spPr bwMode="auto">
          <a:xfrm>
            <a:off x="60960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80" name="Pravougaonik 179"/>
          <p:cNvSpPr/>
          <p:nvPr/>
        </p:nvSpPr>
        <p:spPr bwMode="auto">
          <a:xfrm>
            <a:off x="62484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83" name="Pravougaonik 182"/>
          <p:cNvSpPr/>
          <p:nvPr/>
        </p:nvSpPr>
        <p:spPr bwMode="auto">
          <a:xfrm>
            <a:off x="64008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84" name="Pravougaonik 183"/>
          <p:cNvSpPr/>
          <p:nvPr/>
        </p:nvSpPr>
        <p:spPr bwMode="auto">
          <a:xfrm>
            <a:off x="65532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85" name="Pravougaonik 184"/>
          <p:cNvSpPr/>
          <p:nvPr/>
        </p:nvSpPr>
        <p:spPr bwMode="auto">
          <a:xfrm>
            <a:off x="67056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86" name="Pravougaonik 185"/>
          <p:cNvSpPr/>
          <p:nvPr/>
        </p:nvSpPr>
        <p:spPr bwMode="auto">
          <a:xfrm>
            <a:off x="68580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87" name="Pravougaonik 186"/>
          <p:cNvSpPr/>
          <p:nvPr/>
        </p:nvSpPr>
        <p:spPr bwMode="auto">
          <a:xfrm>
            <a:off x="70104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88" name="Pravougaonik 187"/>
          <p:cNvSpPr/>
          <p:nvPr/>
        </p:nvSpPr>
        <p:spPr bwMode="auto">
          <a:xfrm>
            <a:off x="71628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89" name="Pravougaonik 188"/>
          <p:cNvSpPr/>
          <p:nvPr/>
        </p:nvSpPr>
        <p:spPr bwMode="auto">
          <a:xfrm>
            <a:off x="73152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90" name="Pravougaonik 189"/>
          <p:cNvSpPr/>
          <p:nvPr/>
        </p:nvSpPr>
        <p:spPr bwMode="auto">
          <a:xfrm>
            <a:off x="74676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91" name="Pravougaonik 190"/>
          <p:cNvSpPr/>
          <p:nvPr/>
        </p:nvSpPr>
        <p:spPr bwMode="auto">
          <a:xfrm>
            <a:off x="76200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192" name="Pravougaonik 191"/>
          <p:cNvSpPr/>
          <p:nvPr/>
        </p:nvSpPr>
        <p:spPr bwMode="auto">
          <a:xfrm>
            <a:off x="7772400" y="5888037"/>
            <a:ext cx="152400" cy="152400"/>
          </a:xfrm>
          <a:prstGeom prst="rect">
            <a:avLst/>
          </a:prstGeom>
          <a:solidFill>
            <a:schemeClr val="tx2">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grpSp>
        <p:nvGrpSpPr>
          <p:cNvPr id="201" name="Grupa 200"/>
          <p:cNvGrpSpPr/>
          <p:nvPr/>
        </p:nvGrpSpPr>
        <p:grpSpPr>
          <a:xfrm>
            <a:off x="4191000" y="5202237"/>
            <a:ext cx="381000" cy="304800"/>
            <a:chOff x="4419600" y="2133600"/>
            <a:chExt cx="381000" cy="304800"/>
          </a:xfrm>
        </p:grpSpPr>
        <p:sp>
          <p:nvSpPr>
            <p:cNvPr id="199" name="Pravougli trougao 198"/>
            <p:cNvSpPr/>
            <p:nvPr/>
          </p:nvSpPr>
          <p:spPr bwMode="auto">
            <a:xfrm>
              <a:off x="4419600" y="2133600"/>
              <a:ext cx="381000" cy="152400"/>
            </a:xfrm>
            <a:prstGeom prst="rtTriangl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00" name="Pravougli trougao 199"/>
            <p:cNvSpPr/>
            <p:nvPr/>
          </p:nvSpPr>
          <p:spPr bwMode="auto">
            <a:xfrm flipV="1">
              <a:off x="4419600" y="2286000"/>
              <a:ext cx="381000" cy="152400"/>
            </a:xfrm>
            <a:prstGeom prst="rtTriangl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grpSp>
      <p:grpSp>
        <p:nvGrpSpPr>
          <p:cNvPr id="202" name="Grupa 201"/>
          <p:cNvGrpSpPr/>
          <p:nvPr/>
        </p:nvGrpSpPr>
        <p:grpSpPr>
          <a:xfrm flipH="1">
            <a:off x="3810000" y="5202237"/>
            <a:ext cx="381000" cy="304800"/>
            <a:chOff x="4419600" y="2133600"/>
            <a:chExt cx="381000" cy="304800"/>
          </a:xfrm>
        </p:grpSpPr>
        <p:sp>
          <p:nvSpPr>
            <p:cNvPr id="203" name="Pravougli trougao 202"/>
            <p:cNvSpPr/>
            <p:nvPr/>
          </p:nvSpPr>
          <p:spPr bwMode="auto">
            <a:xfrm>
              <a:off x="4419600" y="2133600"/>
              <a:ext cx="381000" cy="152400"/>
            </a:xfrm>
            <a:prstGeom prst="rtTriangl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06" name="Pravougli trougao 205"/>
            <p:cNvSpPr/>
            <p:nvPr/>
          </p:nvSpPr>
          <p:spPr bwMode="auto">
            <a:xfrm flipV="1">
              <a:off x="4419600" y="2286000"/>
              <a:ext cx="381000" cy="152400"/>
            </a:xfrm>
            <a:prstGeom prst="rtTriangl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grpSp>
      <p:sp>
        <p:nvSpPr>
          <p:cNvPr id="209" name="Okvir za tekst 208"/>
          <p:cNvSpPr txBox="1"/>
          <p:nvPr/>
        </p:nvSpPr>
        <p:spPr>
          <a:xfrm>
            <a:off x="609600" y="4821237"/>
            <a:ext cx="1207383" cy="276999"/>
          </a:xfrm>
          <a:prstGeom prst="rect">
            <a:avLst/>
          </a:prstGeom>
          <a:noFill/>
        </p:spPr>
        <p:txBody>
          <a:bodyPr wrap="none" rtlCol="0">
            <a:spAutoFit/>
          </a:bodyPr>
          <a:lstStyle/>
          <a:p>
            <a:r>
              <a:rPr lang="en-US" dirty="0" err="1" smtClean="0"/>
              <a:t>Scintillator</a:t>
            </a:r>
            <a:r>
              <a:rPr lang="en-US" dirty="0" smtClean="0"/>
              <a:t> tiles</a:t>
            </a:r>
            <a:endParaRPr lang="en-US" dirty="0"/>
          </a:p>
        </p:txBody>
      </p:sp>
      <p:sp>
        <p:nvSpPr>
          <p:cNvPr id="212" name="Okvir za tekst 211"/>
          <p:cNvSpPr txBox="1"/>
          <p:nvPr/>
        </p:nvSpPr>
        <p:spPr>
          <a:xfrm>
            <a:off x="1371600" y="4211637"/>
            <a:ext cx="1436612" cy="276999"/>
          </a:xfrm>
          <a:prstGeom prst="rect">
            <a:avLst/>
          </a:prstGeom>
          <a:noFill/>
        </p:spPr>
        <p:txBody>
          <a:bodyPr wrap="none" rtlCol="0">
            <a:spAutoFit/>
          </a:bodyPr>
          <a:lstStyle/>
          <a:p>
            <a:r>
              <a:rPr lang="en-US" dirty="0" err="1" smtClean="0"/>
              <a:t>Recurl</a:t>
            </a:r>
            <a:r>
              <a:rPr lang="en-US" dirty="0" smtClean="0"/>
              <a:t> pixel layers</a:t>
            </a:r>
            <a:endParaRPr lang="en-US" dirty="0"/>
          </a:p>
        </p:txBody>
      </p:sp>
      <p:sp>
        <p:nvSpPr>
          <p:cNvPr id="215" name="Okvir za tekst 214"/>
          <p:cNvSpPr txBox="1"/>
          <p:nvPr/>
        </p:nvSpPr>
        <p:spPr>
          <a:xfrm>
            <a:off x="3124200" y="4211637"/>
            <a:ext cx="1378904" cy="276999"/>
          </a:xfrm>
          <a:prstGeom prst="rect">
            <a:avLst/>
          </a:prstGeom>
          <a:noFill/>
        </p:spPr>
        <p:txBody>
          <a:bodyPr wrap="none" rtlCol="0">
            <a:spAutoFit/>
          </a:bodyPr>
          <a:lstStyle/>
          <a:p>
            <a:r>
              <a:rPr lang="en-US" dirty="0" smtClean="0"/>
              <a:t>Outer pixel layers</a:t>
            </a:r>
            <a:endParaRPr lang="en-US" dirty="0"/>
          </a:p>
        </p:txBody>
      </p:sp>
      <p:sp>
        <p:nvSpPr>
          <p:cNvPr id="216" name="Okvir za tekst 215"/>
          <p:cNvSpPr txBox="1"/>
          <p:nvPr/>
        </p:nvSpPr>
        <p:spPr>
          <a:xfrm>
            <a:off x="2057400" y="5049837"/>
            <a:ext cx="1343638" cy="276999"/>
          </a:xfrm>
          <a:prstGeom prst="rect">
            <a:avLst/>
          </a:prstGeom>
          <a:noFill/>
        </p:spPr>
        <p:txBody>
          <a:bodyPr wrap="none" rtlCol="0">
            <a:spAutoFit/>
          </a:bodyPr>
          <a:lstStyle/>
          <a:p>
            <a:r>
              <a:rPr lang="en-US" dirty="0" smtClean="0"/>
              <a:t>Inner pixel layers</a:t>
            </a:r>
            <a:endParaRPr lang="en-US" dirty="0"/>
          </a:p>
        </p:txBody>
      </p:sp>
      <p:sp>
        <p:nvSpPr>
          <p:cNvPr id="217" name="Okvir za tekst 216"/>
          <p:cNvSpPr txBox="1"/>
          <p:nvPr/>
        </p:nvSpPr>
        <p:spPr>
          <a:xfrm>
            <a:off x="1905000" y="5507037"/>
            <a:ext cx="1377300" cy="276999"/>
          </a:xfrm>
          <a:prstGeom prst="rect">
            <a:avLst/>
          </a:prstGeom>
          <a:noFill/>
        </p:spPr>
        <p:txBody>
          <a:bodyPr wrap="none" rtlCol="0">
            <a:spAutoFit/>
          </a:bodyPr>
          <a:lstStyle/>
          <a:p>
            <a:r>
              <a:rPr lang="en-US" dirty="0" smtClean="0"/>
              <a:t>Scintillating </a:t>
            </a:r>
            <a:r>
              <a:rPr lang="en-US" dirty="0" err="1" smtClean="0"/>
              <a:t>fibres</a:t>
            </a:r>
            <a:endParaRPr lang="en-US" dirty="0"/>
          </a:p>
        </p:txBody>
      </p:sp>
      <p:cxnSp>
        <p:nvCxnSpPr>
          <p:cNvPr id="227" name="Prava linija spajanja sa strelicom 226"/>
          <p:cNvCxnSpPr/>
          <p:nvPr/>
        </p:nvCxnSpPr>
        <p:spPr bwMode="auto">
          <a:xfrm flipV="1">
            <a:off x="3200400" y="4973637"/>
            <a:ext cx="304800" cy="76200"/>
          </a:xfrm>
          <a:prstGeom prst="straightConnector1">
            <a:avLst/>
          </a:prstGeom>
          <a:noFill/>
          <a:ln w="9525" cap="flat" cmpd="sng" algn="ctr">
            <a:solidFill>
              <a:schemeClr val="tx1"/>
            </a:solidFill>
            <a:prstDash val="solid"/>
            <a:round/>
            <a:headEnd type="none" w="med" len="med"/>
            <a:tailEnd type="arrow"/>
          </a:ln>
          <a:effectLst/>
        </p:spPr>
      </p:cxnSp>
      <p:sp>
        <p:nvSpPr>
          <p:cNvPr id="230" name="Slobodni oblik 229"/>
          <p:cNvSpPr/>
          <p:nvPr/>
        </p:nvSpPr>
        <p:spPr bwMode="auto">
          <a:xfrm>
            <a:off x="4314825" y="5307012"/>
            <a:ext cx="2695575" cy="1398588"/>
          </a:xfrm>
          <a:custGeom>
            <a:avLst/>
            <a:gdLst>
              <a:gd name="connsiteX0" fmla="*/ 0 w 2695575"/>
              <a:gd name="connsiteY0" fmla="*/ 0 h 1398588"/>
              <a:gd name="connsiteX1" fmla="*/ 1381125 w 2695575"/>
              <a:gd name="connsiteY1" fmla="*/ 1323975 h 1398588"/>
              <a:gd name="connsiteX2" fmla="*/ 2695575 w 2695575"/>
              <a:gd name="connsiteY2" fmla="*/ 447675 h 1398588"/>
            </a:gdLst>
            <a:ahLst/>
            <a:cxnLst>
              <a:cxn ang="0">
                <a:pos x="connsiteX0" y="connsiteY0"/>
              </a:cxn>
              <a:cxn ang="0">
                <a:pos x="connsiteX1" y="connsiteY1"/>
              </a:cxn>
              <a:cxn ang="0">
                <a:pos x="connsiteX2" y="connsiteY2"/>
              </a:cxn>
            </a:cxnLst>
            <a:rect l="l" t="t" r="r" b="b"/>
            <a:pathLst>
              <a:path w="2695575" h="1398588">
                <a:moveTo>
                  <a:pt x="0" y="0"/>
                </a:moveTo>
                <a:cubicBezTo>
                  <a:pt x="465931" y="624681"/>
                  <a:pt x="931863" y="1249363"/>
                  <a:pt x="1381125" y="1323975"/>
                </a:cubicBezTo>
                <a:cubicBezTo>
                  <a:pt x="1830388" y="1398588"/>
                  <a:pt x="2262981" y="923131"/>
                  <a:pt x="2695575" y="447675"/>
                </a:cubicBezTo>
              </a:path>
            </a:pathLst>
          </a:custGeom>
          <a:noFill/>
          <a:ln w="952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43" name="Slobodni oblik 242"/>
          <p:cNvSpPr/>
          <p:nvPr/>
        </p:nvSpPr>
        <p:spPr bwMode="auto">
          <a:xfrm>
            <a:off x="4295775" y="3825874"/>
            <a:ext cx="2657475" cy="1471613"/>
          </a:xfrm>
          <a:custGeom>
            <a:avLst/>
            <a:gdLst>
              <a:gd name="connsiteX0" fmla="*/ 0 w 2657475"/>
              <a:gd name="connsiteY0" fmla="*/ 1471613 h 1471613"/>
              <a:gd name="connsiteX1" fmla="*/ 1371600 w 2657475"/>
              <a:gd name="connsiteY1" fmla="*/ 23813 h 1471613"/>
              <a:gd name="connsiteX2" fmla="*/ 2657475 w 2657475"/>
              <a:gd name="connsiteY2" fmla="*/ 1328738 h 1471613"/>
            </a:gdLst>
            <a:ahLst/>
            <a:cxnLst>
              <a:cxn ang="0">
                <a:pos x="connsiteX0" y="connsiteY0"/>
              </a:cxn>
              <a:cxn ang="0">
                <a:pos x="connsiteX1" y="connsiteY1"/>
              </a:cxn>
              <a:cxn ang="0">
                <a:pos x="connsiteX2" y="connsiteY2"/>
              </a:cxn>
            </a:cxnLst>
            <a:rect l="l" t="t" r="r" b="b"/>
            <a:pathLst>
              <a:path w="2657475" h="1471613">
                <a:moveTo>
                  <a:pt x="0" y="1471613"/>
                </a:moveTo>
                <a:cubicBezTo>
                  <a:pt x="464343" y="759619"/>
                  <a:pt x="928687" y="47626"/>
                  <a:pt x="1371600" y="23813"/>
                </a:cubicBezTo>
                <a:cubicBezTo>
                  <a:pt x="1814513" y="0"/>
                  <a:pt x="2235994" y="664369"/>
                  <a:pt x="2657475" y="1328738"/>
                </a:cubicBezTo>
              </a:path>
            </a:pathLst>
          </a:custGeom>
          <a:noFill/>
          <a:ln w="952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cxnSp>
        <p:nvCxnSpPr>
          <p:cNvPr id="245" name="Prava linija spajanja sa strelicom 244"/>
          <p:cNvCxnSpPr/>
          <p:nvPr/>
        </p:nvCxnSpPr>
        <p:spPr bwMode="auto">
          <a:xfrm rot="16200000" flipH="1">
            <a:off x="3276600" y="5811837"/>
            <a:ext cx="152400" cy="152400"/>
          </a:xfrm>
          <a:prstGeom prst="straightConnector1">
            <a:avLst/>
          </a:prstGeom>
          <a:noFill/>
          <a:ln w="9525" cap="flat" cmpd="sng" algn="ctr">
            <a:solidFill>
              <a:schemeClr val="tx1"/>
            </a:solidFill>
            <a:prstDash val="solid"/>
            <a:round/>
            <a:headEnd type="none" w="med" len="med"/>
            <a:tailEnd type="arrow"/>
          </a:ln>
          <a:effectLst/>
        </p:spPr>
      </p:cxnSp>
      <p:cxnSp>
        <p:nvCxnSpPr>
          <p:cNvPr id="98" name="Prava linija spajanja 97"/>
          <p:cNvCxnSpPr/>
          <p:nvPr/>
        </p:nvCxnSpPr>
        <p:spPr bwMode="auto">
          <a:xfrm>
            <a:off x="5638800" y="4495800"/>
            <a:ext cx="2286000" cy="1588"/>
          </a:xfrm>
          <a:prstGeom prst="line">
            <a:avLst/>
          </a:prstGeom>
          <a:noFill/>
          <a:ln w="12700" cap="flat" cmpd="sng" algn="ctr">
            <a:solidFill>
              <a:srgbClr val="CC9900"/>
            </a:solidFill>
            <a:prstDash val="solid"/>
            <a:round/>
            <a:headEnd type="none" w="med" len="med"/>
            <a:tailEnd type="none" w="med" len="med"/>
          </a:ln>
          <a:effectLst/>
        </p:spPr>
      </p:cxnSp>
      <p:grpSp>
        <p:nvGrpSpPr>
          <p:cNvPr id="283" name="Grupa 282"/>
          <p:cNvGrpSpPr/>
          <p:nvPr/>
        </p:nvGrpSpPr>
        <p:grpSpPr>
          <a:xfrm>
            <a:off x="5410200" y="762000"/>
            <a:ext cx="3581400" cy="3352800"/>
            <a:chOff x="4953000" y="152400"/>
            <a:chExt cx="3581400" cy="3352800"/>
          </a:xfrm>
        </p:grpSpPr>
        <p:sp>
          <p:nvSpPr>
            <p:cNvPr id="280" name="Pravougaonik zaobljenih uglova 279"/>
            <p:cNvSpPr/>
            <p:nvPr/>
          </p:nvSpPr>
          <p:spPr bwMode="auto">
            <a:xfrm>
              <a:off x="4953000" y="152400"/>
              <a:ext cx="3581400" cy="3352800"/>
            </a:xfrm>
            <a:prstGeom prst="round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66" name="Oval 265"/>
            <p:cNvSpPr/>
            <p:nvPr/>
          </p:nvSpPr>
          <p:spPr bwMode="auto">
            <a:xfrm>
              <a:off x="6858000" y="1447800"/>
              <a:ext cx="457200" cy="45720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63" name="Luk 262"/>
            <p:cNvSpPr/>
            <p:nvPr/>
          </p:nvSpPr>
          <p:spPr bwMode="auto">
            <a:xfrm>
              <a:off x="5873750" y="1625600"/>
              <a:ext cx="1828800" cy="1828800"/>
            </a:xfrm>
            <a:prstGeom prst="arc">
              <a:avLst>
                <a:gd name="adj1" fmla="val 17036754"/>
                <a:gd name="adj2" fmla="val 13443118"/>
              </a:avLst>
            </a:prstGeom>
            <a:noFill/>
            <a:ln w="9525" cap="flat" cmpd="sng" algn="ctr">
              <a:solidFill>
                <a:srgbClr val="0000CC"/>
              </a:solidFill>
              <a:prstDash val="solid"/>
              <a:round/>
              <a:headEnd type="none" w="med" len="med"/>
              <a:tailEnd type="arrow"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64" name="Luk 263"/>
            <p:cNvSpPr/>
            <p:nvPr/>
          </p:nvSpPr>
          <p:spPr bwMode="auto">
            <a:xfrm>
              <a:off x="5257800" y="762000"/>
              <a:ext cx="1828800" cy="1828800"/>
            </a:xfrm>
            <a:prstGeom prst="arc">
              <a:avLst>
                <a:gd name="adj1" fmla="val 2110941"/>
                <a:gd name="adj2" fmla="val 16495087"/>
              </a:avLst>
            </a:prstGeom>
            <a:noFill/>
            <a:ln w="9525" cap="flat" cmpd="sng" algn="ctr">
              <a:solidFill>
                <a:srgbClr val="0000CC"/>
              </a:solidFill>
              <a:prstDash val="dash"/>
              <a:round/>
              <a:headEnd type="arrow"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65" name="Luk 264"/>
            <p:cNvSpPr/>
            <p:nvPr/>
          </p:nvSpPr>
          <p:spPr bwMode="auto">
            <a:xfrm>
              <a:off x="5334000" y="228600"/>
              <a:ext cx="1828800" cy="1828800"/>
            </a:xfrm>
            <a:prstGeom prst="arc">
              <a:avLst>
                <a:gd name="adj1" fmla="val 2033020"/>
                <a:gd name="adj2" fmla="val 21400479"/>
              </a:avLst>
            </a:prstGeom>
            <a:noFill/>
            <a:ln w="9525" cap="flat" cmpd="sng" algn="ctr">
              <a:solidFill>
                <a:srgbClr val="0000CC"/>
              </a:solidFill>
              <a:prstDash val="solid"/>
              <a:round/>
              <a:headEnd type="oval" w="med" len="med"/>
              <a:tailEnd type="arrow"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72" name="Oval 271"/>
            <p:cNvSpPr/>
            <p:nvPr/>
          </p:nvSpPr>
          <p:spPr bwMode="auto">
            <a:xfrm>
              <a:off x="5791200" y="457200"/>
              <a:ext cx="2514600" cy="25146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77" name="Luk 276"/>
            <p:cNvSpPr/>
            <p:nvPr/>
          </p:nvSpPr>
          <p:spPr bwMode="auto">
            <a:xfrm>
              <a:off x="5181600" y="762000"/>
              <a:ext cx="1828800" cy="1828800"/>
            </a:xfrm>
            <a:prstGeom prst="arc">
              <a:avLst>
                <a:gd name="adj1" fmla="val 2409779"/>
                <a:gd name="adj2" fmla="val 21490140"/>
              </a:avLst>
            </a:prstGeom>
            <a:noFill/>
            <a:ln w="9525" cap="flat" cmpd="sng" algn="ctr">
              <a:solidFill>
                <a:srgbClr val="0000CC"/>
              </a:solidFill>
              <a:prstDash val="solid"/>
              <a:round/>
              <a:headEnd type="arrow"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
          <p:nvSpPr>
            <p:cNvPr id="279" name="Luk 278"/>
            <p:cNvSpPr/>
            <p:nvPr/>
          </p:nvSpPr>
          <p:spPr bwMode="auto">
            <a:xfrm>
              <a:off x="5118100" y="749300"/>
              <a:ext cx="1828800" cy="1828800"/>
            </a:xfrm>
            <a:prstGeom prst="arc">
              <a:avLst>
                <a:gd name="adj1" fmla="val 2110941"/>
                <a:gd name="adj2" fmla="val 16971056"/>
              </a:avLst>
            </a:prstGeom>
            <a:noFill/>
            <a:ln w="9525" cap="flat" cmpd="sng" algn="ctr">
              <a:solidFill>
                <a:srgbClr val="0000CC"/>
              </a:solidFill>
              <a:prstDash val="dash"/>
              <a:round/>
              <a:headEnd type="arrow"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grpSp>
      <p:sp>
        <p:nvSpPr>
          <p:cNvPr id="288" name="Rectangle 3"/>
          <p:cNvSpPr txBox="1">
            <a:spLocks noChangeArrowheads="1"/>
          </p:cNvSpPr>
          <p:nvPr/>
        </p:nvSpPr>
        <p:spPr bwMode="auto">
          <a:xfrm>
            <a:off x="457200" y="762000"/>
            <a:ext cx="8229600" cy="2514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dirty="0" smtClean="0">
                <a:ln>
                  <a:noFill/>
                </a:ln>
                <a:solidFill>
                  <a:schemeClr val="tx1"/>
                </a:solidFill>
                <a:effectLst/>
                <a:uLnTx/>
                <a:uFillTx/>
                <a:latin typeface="+mn-lt"/>
                <a:cs typeface="+mn-cs"/>
                <a:sym typeface="Symbol" pitchFamily="18" charset="2"/>
              </a:rPr>
              <a:t>Search for particle</a:t>
            </a:r>
            <a:r>
              <a:rPr kumimoji="0" lang="en-US" sz="1400" b="0" i="0" u="none" strike="noStrike" kern="0" cap="none" spc="0" normalizeH="0" dirty="0" smtClean="0">
                <a:ln>
                  <a:noFill/>
                </a:ln>
                <a:solidFill>
                  <a:schemeClr val="tx1"/>
                </a:solidFill>
                <a:effectLst/>
                <a:uLnTx/>
                <a:uFillTx/>
                <a:latin typeface="+mn-lt"/>
                <a:cs typeface="+mn-cs"/>
                <a:sym typeface="Symbol" pitchFamily="18" charset="2"/>
              </a:rPr>
              <a:t> event µ+ -&gt; </a:t>
            </a:r>
            <a:r>
              <a:rPr kumimoji="0" lang="en-US" sz="1400" b="0" i="0" u="none" strike="noStrike" kern="0" cap="none" spc="0" normalizeH="0" dirty="0" err="1" smtClean="0">
                <a:ln>
                  <a:noFill/>
                </a:ln>
                <a:solidFill>
                  <a:schemeClr val="tx1"/>
                </a:solidFill>
                <a:effectLst/>
                <a:uLnTx/>
                <a:uFillTx/>
                <a:latin typeface="+mn-lt"/>
                <a:cs typeface="+mn-cs"/>
                <a:sym typeface="Symbol" pitchFamily="18" charset="2"/>
              </a:rPr>
              <a:t>e+e-e</a:t>
            </a:r>
            <a:r>
              <a:rPr kumimoji="0" lang="en-US" sz="1400" b="0" i="0" u="none" strike="noStrike" kern="0" cap="none" spc="0" normalizeH="0" dirty="0" smtClean="0">
                <a:ln>
                  <a:noFill/>
                </a:ln>
                <a:solidFill>
                  <a:schemeClr val="tx1"/>
                </a:solidFill>
                <a:effectLst/>
                <a:uLnTx/>
                <a:uFillTx/>
                <a:latin typeface="+mn-lt"/>
                <a:cs typeface="+mn-cs"/>
                <a:sym typeface="Symbol" pitchFamily="18" charset="2"/>
              </a:rPr>
              <a:t>+</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sz="1400" kern="0" baseline="0" dirty="0" smtClean="0">
                <a:latin typeface="+mn-lt"/>
                <a:cs typeface="+mn-cs"/>
                <a:sym typeface="Symbol" pitchFamily="18" charset="2"/>
              </a:rPr>
              <a:t>High </a:t>
            </a:r>
            <a:r>
              <a:rPr lang="en-US" sz="1400" kern="0" dirty="0" err="1">
                <a:latin typeface="+mn-lt"/>
                <a:cs typeface="+mn-cs"/>
                <a:sym typeface="Symbol" pitchFamily="18" charset="2"/>
              </a:rPr>
              <a:t>m</a:t>
            </a:r>
            <a:r>
              <a:rPr lang="en-US" sz="1400" kern="0" baseline="0" dirty="0" err="1" smtClean="0">
                <a:latin typeface="+mn-lt"/>
                <a:cs typeface="+mn-cs"/>
                <a:sym typeface="Symbol" pitchFamily="18" charset="2"/>
              </a:rPr>
              <a:t>uon</a:t>
            </a:r>
            <a:r>
              <a:rPr lang="en-US" sz="1400" kern="0" dirty="0" smtClean="0">
                <a:latin typeface="+mn-lt"/>
                <a:cs typeface="+mn-cs"/>
                <a:sym typeface="Symbol" pitchFamily="18" charset="2"/>
              </a:rPr>
              <a:t> decay rate 10</a:t>
            </a:r>
            <a:r>
              <a:rPr lang="en-US" sz="1400" kern="0" baseline="30000" dirty="0" smtClean="0">
                <a:latin typeface="+mn-lt"/>
                <a:cs typeface="+mn-cs"/>
                <a:sym typeface="Symbol" pitchFamily="18" charset="2"/>
              </a:rPr>
              <a:t>9</a:t>
            </a:r>
            <a:r>
              <a:rPr lang="en-US" sz="1400" kern="0" dirty="0" smtClean="0">
                <a:latin typeface="+mn-lt"/>
                <a:cs typeface="+mn-cs"/>
                <a:sym typeface="Symbol" pitchFamily="18" charset="2"/>
              </a:rPr>
              <a:t>/s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dirty="0" smtClean="0">
                <a:ln>
                  <a:noFill/>
                </a:ln>
                <a:solidFill>
                  <a:schemeClr val="tx1"/>
                </a:solidFill>
                <a:effectLst/>
                <a:uLnTx/>
                <a:uFillTx/>
                <a:latin typeface="+mn-lt"/>
                <a:cs typeface="+mn-cs"/>
                <a:sym typeface="Symbol" pitchFamily="18" charset="2"/>
              </a:rPr>
              <a:t>Low momentum resolution 0.5 MeV/c</a:t>
            </a:r>
          </a:p>
          <a:p>
            <a:pPr marL="342900" lvl="0" indent="-342900" algn="l">
              <a:spcBef>
                <a:spcPct val="20000"/>
              </a:spcBef>
              <a:buFontTx/>
              <a:buChar char="•"/>
              <a:defRPr/>
            </a:pPr>
            <a:r>
              <a:rPr lang="en-US" sz="1400" kern="0" dirty="0" smtClean="0">
                <a:latin typeface="+mn-lt"/>
                <a:cs typeface="+mn-cs"/>
                <a:sym typeface="Symbol" pitchFamily="18" charset="2"/>
              </a:rPr>
              <a:t>Vertex resolution 100</a:t>
            </a:r>
            <a:r>
              <a:rPr lang="en-US" sz="1400" kern="0" dirty="0" smtClean="0">
                <a:sym typeface="Symbol" pitchFamily="18" charset="2"/>
              </a:rPr>
              <a:t> µm</a:t>
            </a:r>
            <a:endParaRPr kumimoji="0" lang="en-US" sz="1400" b="0" i="0" u="none" strike="noStrike" kern="0" cap="none" spc="0" normalizeH="0" dirty="0" smtClean="0">
              <a:ln>
                <a:noFill/>
              </a:ln>
              <a:solidFill>
                <a:schemeClr val="tx1"/>
              </a:solidFill>
              <a:effectLst/>
              <a:uLnTx/>
              <a:uFillTx/>
              <a:latin typeface="+mn-lt"/>
              <a:cs typeface="+mn-cs"/>
              <a:sym typeface="Symbol" pitchFamily="18" charset="2"/>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sz="1400" kern="0" dirty="0" smtClean="0">
                <a:solidFill>
                  <a:srgbClr val="0000CC"/>
                </a:solidFill>
                <a:latin typeface="+mn-lt"/>
                <a:cs typeface="+mn-cs"/>
                <a:sym typeface="Symbol" pitchFamily="18" charset="2"/>
              </a:rPr>
              <a:t>Time resolution 100 ns (pixels) (1 ns scintillator fiber)</a:t>
            </a:r>
            <a:endParaRPr kumimoji="0" lang="en-US" sz="1400" b="0" i="0" u="none" strike="noStrike" kern="0" cap="none" spc="0" normalizeH="0" baseline="0" dirty="0" smtClean="0">
              <a:ln>
                <a:noFill/>
              </a:ln>
              <a:solidFill>
                <a:srgbClr val="0000CC"/>
              </a:solidFill>
              <a:effectLst/>
              <a:uLnTx/>
              <a:uFillTx/>
              <a:latin typeface="+mn-lt"/>
              <a:cs typeface="+mn-cs"/>
              <a:sym typeface="Symbol" pitchFamily="18" charset="2"/>
            </a:endParaRPr>
          </a:p>
          <a:p>
            <a:pPr marL="342900" lvl="0" indent="-342900" algn="l">
              <a:spcBef>
                <a:spcPct val="20000"/>
              </a:spcBef>
              <a:buFontTx/>
              <a:buChar char="•"/>
              <a:defRPr/>
            </a:pPr>
            <a:r>
              <a:rPr lang="en-US" sz="1400" kern="0" dirty="0" smtClean="0">
                <a:sym typeface="Symbol" pitchFamily="18" charset="2"/>
              </a:rPr>
              <a:t>Four pixel layers 80x80m</a:t>
            </a:r>
            <a:r>
              <a:rPr lang="en-US" sz="1400" kern="0" baseline="30000" dirty="0" smtClean="0">
                <a:sym typeface="Symbol" pitchFamily="18" charset="2"/>
              </a:rPr>
              <a:t>2</a:t>
            </a:r>
            <a:r>
              <a:rPr lang="en-US" sz="1400" kern="0" dirty="0" smtClean="0">
                <a:sym typeface="Symbol" pitchFamily="18" charset="2"/>
              </a:rPr>
              <a:t> pixel size, </a:t>
            </a:r>
            <a:r>
              <a:rPr lang="en-US" sz="1400" kern="0" dirty="0">
                <a:sym typeface="Symbol" pitchFamily="18" charset="2"/>
              </a:rPr>
              <a:t>275 </a:t>
            </a:r>
            <a:r>
              <a:rPr lang="en-US" sz="1400" kern="0" dirty="0" smtClean="0">
                <a:sym typeface="Symbol" pitchFamily="18" charset="2"/>
              </a:rPr>
              <a:t>MP</a:t>
            </a:r>
            <a:endParaRPr kumimoji="0" lang="en-US" sz="1400" b="0" i="0" u="none" strike="noStrike" kern="0" cap="none" spc="0" normalizeH="0" baseline="0" dirty="0" smtClean="0">
              <a:ln>
                <a:noFill/>
              </a:ln>
              <a:solidFill>
                <a:schemeClr val="tx1"/>
              </a:solidFill>
              <a:effectLst/>
              <a:uLnTx/>
              <a:uFillTx/>
              <a:latin typeface="+mn-lt"/>
              <a:cs typeface="+mn-cs"/>
              <a:sym typeface="Symbol" pitchFamily="18" charset="2"/>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dirty="0" smtClean="0">
                <a:ln>
                  <a:noFill/>
                </a:ln>
                <a:solidFill>
                  <a:schemeClr val="tx1"/>
                </a:solidFill>
                <a:effectLst/>
                <a:uLnTx/>
                <a:uFillTx/>
                <a:latin typeface="+mn-lt"/>
                <a:cs typeface="+mn-cs"/>
                <a:sym typeface="Symbol" pitchFamily="18" charset="2"/>
              </a:rPr>
              <a:t>Pixel detector thickness: </a:t>
            </a:r>
            <a:r>
              <a:rPr kumimoji="0" lang="en-US" sz="1400" b="0" i="0" u="none" strike="noStrike" kern="0" cap="none" spc="0" normalizeH="0" baseline="0" dirty="0" smtClean="0">
                <a:ln>
                  <a:noFill/>
                </a:ln>
                <a:solidFill>
                  <a:srgbClr val="0000CC"/>
                </a:solidFill>
                <a:effectLst/>
                <a:uLnTx/>
                <a:uFillTx/>
                <a:latin typeface="+mn-lt"/>
                <a:cs typeface="+mn-cs"/>
                <a:sym typeface="Symbol" pitchFamily="18" charset="2"/>
              </a:rPr>
              <a:t> ~50 m</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dirty="0" smtClean="0">
                <a:ln>
                  <a:noFill/>
                </a:ln>
                <a:solidFill>
                  <a:schemeClr val="tx1"/>
                </a:solidFill>
                <a:effectLst/>
                <a:uLnTx/>
                <a:uFillTx/>
                <a:latin typeface="+mn-lt"/>
                <a:cs typeface="+mn-cs"/>
                <a:sym typeface="Symbol" pitchFamily="18" charset="2"/>
              </a:rPr>
              <a:t>Cooling with helium</a:t>
            </a:r>
            <a:endParaRPr kumimoji="0" lang="en-US" sz="1400" b="0" i="0" u="none" strike="noStrike" kern="0" cap="none" spc="0" normalizeH="0" baseline="30000" dirty="0" smtClean="0">
              <a:ln>
                <a:noFill/>
              </a:ln>
              <a:solidFill>
                <a:schemeClr val="tx1"/>
              </a:solidFill>
              <a:effectLst/>
              <a:uLnTx/>
              <a:uFillTx/>
              <a:latin typeface="+mn-lt"/>
              <a:cs typeface="+mn-cs"/>
              <a:sym typeface="Symbol" pitchFamily="18" charset="2"/>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dirty="0" smtClean="0">
                <a:ln>
                  <a:noFill/>
                </a:ln>
                <a:solidFill>
                  <a:schemeClr val="tx1"/>
                </a:solidFill>
                <a:effectLst/>
                <a:uLnTx/>
                <a:uFillTx/>
                <a:latin typeface="+mn-lt"/>
                <a:cs typeface="+mn-cs"/>
                <a:sym typeface="Symbol" pitchFamily="18" charset="2"/>
              </a:rPr>
              <a:t>Pixel detector area</a:t>
            </a:r>
            <a:r>
              <a:rPr lang="en-US" sz="1400" kern="0" dirty="0" smtClean="0">
                <a:latin typeface="+mn-lt"/>
                <a:cs typeface="+mn-cs"/>
                <a:sym typeface="Symbol" pitchFamily="18" charset="2"/>
              </a:rPr>
              <a:t>: </a:t>
            </a:r>
            <a:r>
              <a:rPr kumimoji="0" lang="en-US" sz="1400" b="0" i="0" u="none" strike="noStrike" kern="0" cap="none" spc="0" normalizeH="0" baseline="0" dirty="0" smtClean="0">
                <a:ln>
                  <a:noFill/>
                </a:ln>
                <a:solidFill>
                  <a:schemeClr val="tx1"/>
                </a:solidFill>
                <a:effectLst/>
                <a:uLnTx/>
                <a:uFillTx/>
                <a:latin typeface="+mn-lt"/>
                <a:cs typeface="+mn-cs"/>
                <a:sym typeface="Symbol" pitchFamily="18" charset="2"/>
              </a:rPr>
              <a:t>1.9 m</a:t>
            </a:r>
            <a:r>
              <a:rPr kumimoji="0" lang="en-US" sz="1400" b="0" i="0" u="none" strike="noStrike" kern="0" cap="none" spc="0" normalizeH="0" baseline="30000" dirty="0" smtClean="0">
                <a:ln>
                  <a:noFill/>
                </a:ln>
                <a:solidFill>
                  <a:schemeClr val="tx1"/>
                </a:solidFill>
                <a:effectLst/>
                <a:uLnTx/>
                <a:uFillTx/>
                <a:latin typeface="+mn-lt"/>
                <a:cs typeface="+mn-cs"/>
                <a:sym typeface="Symbol" pitchFamily="18" charset="2"/>
              </a:rPr>
              <a:t>2</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sz="1400" kern="0" dirty="0" smtClean="0">
                <a:latin typeface="+mn-lt"/>
                <a:cs typeface="+mn-cs"/>
                <a:sym typeface="Symbol" pitchFamily="18" charset="2"/>
              </a:rPr>
              <a:t>Heidelberg, PSI, Zürich, </a:t>
            </a:r>
            <a:r>
              <a:rPr lang="en-US" sz="1400" kern="0" dirty="0" err="1" smtClean="0">
                <a:latin typeface="+mn-lt"/>
                <a:cs typeface="+mn-cs"/>
                <a:sym typeface="Symbol" pitchFamily="18" charset="2"/>
              </a:rPr>
              <a:t>Genf</a:t>
            </a:r>
            <a:endParaRPr kumimoji="0" lang="en-US" sz="1400" b="0" i="0" u="none" strike="noStrike" kern="0" cap="none" spc="0" normalizeH="0" baseline="0" dirty="0" smtClean="0">
              <a:ln>
                <a:noFill/>
              </a:ln>
              <a:solidFill>
                <a:schemeClr val="tx1"/>
              </a:solidFill>
              <a:effectLst/>
              <a:uLnTx/>
              <a:uFillTx/>
              <a:latin typeface="+mn-lt"/>
              <a:cs typeface="+mn-cs"/>
              <a:sym typeface="Symbol" pitchFamily="18" charset="2"/>
            </a:endParaRPr>
          </a:p>
        </p:txBody>
      </p:sp>
      <p:sp>
        <p:nvSpPr>
          <p:cNvPr id="130" name="Slobodni oblik 232"/>
          <p:cNvSpPr/>
          <p:nvPr/>
        </p:nvSpPr>
        <p:spPr bwMode="auto">
          <a:xfrm>
            <a:off x="1828800" y="3657600"/>
            <a:ext cx="2457450" cy="1611312"/>
          </a:xfrm>
          <a:custGeom>
            <a:avLst/>
            <a:gdLst>
              <a:gd name="connsiteX0" fmla="*/ 2457450 w 2457450"/>
              <a:gd name="connsiteY0" fmla="*/ 1611312 h 1611312"/>
              <a:gd name="connsiteX1" fmla="*/ 1190625 w 2457450"/>
              <a:gd name="connsiteY1" fmla="*/ 39687 h 1611312"/>
              <a:gd name="connsiteX2" fmla="*/ 0 w 2457450"/>
              <a:gd name="connsiteY2" fmla="*/ 1373187 h 1611312"/>
            </a:gdLst>
            <a:ahLst/>
            <a:cxnLst>
              <a:cxn ang="0">
                <a:pos x="connsiteX0" y="connsiteY0"/>
              </a:cxn>
              <a:cxn ang="0">
                <a:pos x="connsiteX1" y="connsiteY1"/>
              </a:cxn>
              <a:cxn ang="0">
                <a:pos x="connsiteX2" y="connsiteY2"/>
              </a:cxn>
            </a:cxnLst>
            <a:rect l="l" t="t" r="r" b="b"/>
            <a:pathLst>
              <a:path w="2457450" h="1611312">
                <a:moveTo>
                  <a:pt x="2457450" y="1611312"/>
                </a:moveTo>
                <a:cubicBezTo>
                  <a:pt x="2028825" y="845343"/>
                  <a:pt x="1600200" y="79374"/>
                  <a:pt x="1190625" y="39687"/>
                </a:cubicBezTo>
                <a:cubicBezTo>
                  <a:pt x="781050" y="0"/>
                  <a:pt x="390525" y="686593"/>
                  <a:pt x="0" y="1373187"/>
                </a:cubicBezTo>
              </a:path>
            </a:pathLst>
          </a:custGeom>
          <a:noFill/>
          <a:ln w="952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sr-Latn-CS" sz="1200" b="0" i="0" u="none" strike="noStrike" cap="none" normalizeH="0" baseline="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16415078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lstStyle/>
          <a:p>
            <a:pPr eaLnBrk="1" hangingPunct="1"/>
            <a:r>
              <a:rPr lang="en-US" sz="2000" dirty="0" smtClean="0"/>
              <a:t>Mu3e Detector</a:t>
            </a:r>
          </a:p>
        </p:txBody>
      </p:sp>
      <p:pic>
        <p:nvPicPr>
          <p:cNvPr id="120" name="Picture 2" descr="C:\Users\ivan\Desktop\PicsMu3e\800px-AluKaptonLayer3_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762000"/>
            <a:ext cx="4876800" cy="3248661"/>
          </a:xfrm>
          <a:prstGeom prst="rect">
            <a:avLst/>
          </a:prstGeom>
          <a:noFill/>
          <a:extLst>
            <a:ext uri="{909E8E84-426E-40DD-AFC4-6F175D3DCCD1}">
              <a14:hiddenFill xmlns:a14="http://schemas.microsoft.com/office/drawing/2010/main">
                <a:solidFill>
                  <a:srgbClr val="FFFFFF"/>
                </a:solidFill>
              </a14:hiddenFill>
            </a:ext>
          </a:extLst>
        </p:spPr>
      </p:pic>
      <p:pic>
        <p:nvPicPr>
          <p:cNvPr id="20482" name="Picture 2" descr="C:\Users\ivan\Desktop\pix14pics\14551054416_1950891a3b_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4800" y="3429000"/>
            <a:ext cx="4916101" cy="3276600"/>
          </a:xfrm>
          <a:prstGeom prst="rect">
            <a:avLst/>
          </a:prstGeom>
          <a:noFill/>
          <a:extLst>
            <a:ext uri="{909E8E84-426E-40DD-AFC4-6F175D3DCCD1}">
              <a14:hiddenFill xmlns:a14="http://schemas.microsoft.com/office/drawing/2010/main">
                <a:solidFill>
                  <a:srgbClr val="FFFFFF"/>
                </a:solidFill>
              </a14:hiddenFill>
            </a:ext>
          </a:extLst>
        </p:spPr>
      </p:pic>
      <p:sp>
        <p:nvSpPr>
          <p:cNvPr id="7" name="Freihandform 6"/>
          <p:cNvSpPr/>
          <p:nvPr/>
        </p:nvSpPr>
        <p:spPr bwMode="auto">
          <a:xfrm>
            <a:off x="1447800" y="2743200"/>
            <a:ext cx="662539" cy="533400"/>
          </a:xfrm>
          <a:custGeom>
            <a:avLst/>
            <a:gdLst>
              <a:gd name="connsiteX0" fmla="*/ 0 w 1498600"/>
              <a:gd name="connsiteY0" fmla="*/ 736600 h 1206500"/>
              <a:gd name="connsiteX1" fmla="*/ 444500 w 1498600"/>
              <a:gd name="connsiteY1" fmla="*/ 1206500 h 1206500"/>
              <a:gd name="connsiteX2" fmla="*/ 1498600 w 1498600"/>
              <a:gd name="connsiteY2" fmla="*/ 381000 h 1206500"/>
              <a:gd name="connsiteX3" fmla="*/ 1104900 w 1498600"/>
              <a:gd name="connsiteY3" fmla="*/ 0 h 1206500"/>
              <a:gd name="connsiteX4" fmla="*/ 0 w 1498600"/>
              <a:gd name="connsiteY4" fmla="*/ 736600 h 120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206500">
                <a:moveTo>
                  <a:pt x="0" y="736600"/>
                </a:moveTo>
                <a:lnTo>
                  <a:pt x="444500" y="1206500"/>
                </a:lnTo>
                <a:lnTo>
                  <a:pt x="1498600" y="381000"/>
                </a:lnTo>
                <a:lnTo>
                  <a:pt x="1104900" y="0"/>
                </a:lnTo>
                <a:lnTo>
                  <a:pt x="0" y="736600"/>
                </a:lnTo>
                <a:close/>
              </a:path>
            </a:pathLst>
          </a:cu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 name="Freihandform 7"/>
          <p:cNvSpPr/>
          <p:nvPr/>
        </p:nvSpPr>
        <p:spPr bwMode="auto">
          <a:xfrm>
            <a:off x="1981200" y="2362200"/>
            <a:ext cx="662539" cy="533400"/>
          </a:xfrm>
          <a:custGeom>
            <a:avLst/>
            <a:gdLst>
              <a:gd name="connsiteX0" fmla="*/ 0 w 1498600"/>
              <a:gd name="connsiteY0" fmla="*/ 736600 h 1206500"/>
              <a:gd name="connsiteX1" fmla="*/ 444500 w 1498600"/>
              <a:gd name="connsiteY1" fmla="*/ 1206500 h 1206500"/>
              <a:gd name="connsiteX2" fmla="*/ 1498600 w 1498600"/>
              <a:gd name="connsiteY2" fmla="*/ 381000 h 1206500"/>
              <a:gd name="connsiteX3" fmla="*/ 1104900 w 1498600"/>
              <a:gd name="connsiteY3" fmla="*/ 0 h 1206500"/>
              <a:gd name="connsiteX4" fmla="*/ 0 w 1498600"/>
              <a:gd name="connsiteY4" fmla="*/ 736600 h 120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206500">
                <a:moveTo>
                  <a:pt x="0" y="736600"/>
                </a:moveTo>
                <a:lnTo>
                  <a:pt x="444500" y="1206500"/>
                </a:lnTo>
                <a:lnTo>
                  <a:pt x="1498600" y="381000"/>
                </a:lnTo>
                <a:lnTo>
                  <a:pt x="1104900" y="0"/>
                </a:lnTo>
                <a:lnTo>
                  <a:pt x="0" y="736600"/>
                </a:lnTo>
                <a:close/>
              </a:path>
            </a:pathLst>
          </a:cu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nvGrpSpPr>
          <p:cNvPr id="9" name="Gruppieren 8"/>
          <p:cNvGrpSpPr/>
          <p:nvPr/>
        </p:nvGrpSpPr>
        <p:grpSpPr>
          <a:xfrm>
            <a:off x="5976097" y="609600"/>
            <a:ext cx="2613151" cy="2743200"/>
            <a:chOff x="5257800" y="1752600"/>
            <a:chExt cx="3701964" cy="3886200"/>
          </a:xfrm>
        </p:grpSpPr>
        <p:sp>
          <p:nvSpPr>
            <p:cNvPr id="10" name="Line 11"/>
            <p:cNvSpPr>
              <a:spLocks noChangeShapeType="1"/>
            </p:cNvSpPr>
            <p:nvPr/>
          </p:nvSpPr>
          <p:spPr bwMode="auto">
            <a:xfrm>
              <a:off x="6748462" y="2819400"/>
              <a:ext cx="0" cy="457200"/>
            </a:xfrm>
            <a:prstGeom prst="line">
              <a:avLst/>
            </a:prstGeom>
            <a:noFill/>
            <a:ln w="9525">
              <a:solidFill>
                <a:schemeClr val="tx1"/>
              </a:solidFill>
              <a:round/>
              <a:headEnd/>
              <a:tailEnd/>
            </a:ln>
          </p:spPr>
          <p:txBody>
            <a:bodyPr anchor="ctr"/>
            <a:lstStyle/>
            <a:p>
              <a:endParaRPr lang="sr-Latn-CS" sz="1000"/>
            </a:p>
          </p:txBody>
        </p:sp>
        <p:sp>
          <p:nvSpPr>
            <p:cNvPr id="11" name="AutoShape 2"/>
            <p:cNvSpPr>
              <a:spLocks noChangeArrowheads="1"/>
            </p:cNvSpPr>
            <p:nvPr/>
          </p:nvSpPr>
          <p:spPr bwMode="auto">
            <a:xfrm>
              <a:off x="5334000" y="2209800"/>
              <a:ext cx="3352799" cy="3352800"/>
            </a:xfrm>
            <a:prstGeom prst="octagon">
              <a:avLst>
                <a:gd name="adj" fmla="val 29287"/>
              </a:avLst>
            </a:prstGeom>
            <a:solidFill>
              <a:srgbClr val="800000"/>
            </a:solidFill>
            <a:ln w="9525" algn="ctr">
              <a:noFill/>
              <a:miter lim="800000"/>
              <a:headEnd/>
              <a:tailEnd/>
            </a:ln>
          </p:spPr>
          <p:txBody>
            <a:bodyPr wrap="none" anchor="ctr"/>
            <a:lstStyle/>
            <a:p>
              <a:endParaRPr lang="sr-Latn-CS" sz="1000"/>
            </a:p>
          </p:txBody>
        </p:sp>
        <p:sp>
          <p:nvSpPr>
            <p:cNvPr id="12" name="AutoShape 3"/>
            <p:cNvSpPr>
              <a:spLocks noChangeArrowheads="1"/>
            </p:cNvSpPr>
            <p:nvPr/>
          </p:nvSpPr>
          <p:spPr bwMode="auto">
            <a:xfrm>
              <a:off x="5410199" y="2286000"/>
              <a:ext cx="3200399" cy="3200400"/>
            </a:xfrm>
            <a:prstGeom prst="octagon">
              <a:avLst>
                <a:gd name="adj" fmla="val 29287"/>
              </a:avLst>
            </a:prstGeom>
            <a:solidFill>
              <a:schemeClr val="bg1"/>
            </a:solidFill>
            <a:ln w="9525" algn="ctr">
              <a:noFill/>
              <a:miter lim="800000"/>
              <a:headEnd/>
              <a:tailEnd/>
            </a:ln>
          </p:spPr>
          <p:txBody>
            <a:bodyPr wrap="none" anchor="ctr"/>
            <a:lstStyle/>
            <a:p>
              <a:endParaRPr lang="sr-Latn-CS" sz="1000"/>
            </a:p>
          </p:txBody>
        </p:sp>
        <p:grpSp>
          <p:nvGrpSpPr>
            <p:cNvPr id="13" name="Group 5"/>
            <p:cNvGrpSpPr>
              <a:grpSpLocks/>
            </p:cNvGrpSpPr>
            <p:nvPr/>
          </p:nvGrpSpPr>
          <p:grpSpPr bwMode="auto">
            <a:xfrm>
              <a:off x="6477000" y="2133600"/>
              <a:ext cx="2285999" cy="2743200"/>
              <a:chOff x="2016" y="1584"/>
              <a:chExt cx="1440" cy="1728"/>
            </a:xfrm>
          </p:grpSpPr>
          <p:grpSp>
            <p:nvGrpSpPr>
              <p:cNvPr id="74" name="Group 6"/>
              <p:cNvGrpSpPr>
                <a:grpSpLocks/>
              </p:cNvGrpSpPr>
              <p:nvPr/>
            </p:nvGrpSpPr>
            <p:grpSpPr bwMode="auto">
              <a:xfrm>
                <a:off x="2016" y="1584"/>
                <a:ext cx="960" cy="144"/>
                <a:chOff x="1968" y="1584"/>
                <a:chExt cx="960" cy="144"/>
              </a:xfrm>
            </p:grpSpPr>
            <p:grpSp>
              <p:nvGrpSpPr>
                <p:cNvPr id="97" name="Group 7"/>
                <p:cNvGrpSpPr>
                  <a:grpSpLocks/>
                </p:cNvGrpSpPr>
                <p:nvPr/>
              </p:nvGrpSpPr>
              <p:grpSpPr bwMode="auto">
                <a:xfrm>
                  <a:off x="1968" y="1584"/>
                  <a:ext cx="960" cy="48"/>
                  <a:chOff x="2016" y="1440"/>
                  <a:chExt cx="960" cy="48"/>
                </a:xfrm>
              </p:grpSpPr>
              <p:sp>
                <p:nvSpPr>
                  <p:cNvPr id="104" name="Rectangle 8"/>
                  <p:cNvSpPr>
                    <a:spLocks noChangeArrowheads="1"/>
                  </p:cNvSpPr>
                  <p:nvPr/>
                </p:nvSpPr>
                <p:spPr bwMode="auto">
                  <a:xfrm>
                    <a:off x="2016" y="1440"/>
                    <a:ext cx="960" cy="48"/>
                  </a:xfrm>
                  <a:prstGeom prst="rect">
                    <a:avLst/>
                  </a:prstGeom>
                  <a:solidFill>
                    <a:srgbClr val="FFFF99"/>
                  </a:solidFill>
                  <a:ln w="9525" algn="ctr">
                    <a:solidFill>
                      <a:schemeClr val="tx1"/>
                    </a:solidFill>
                    <a:miter lim="800000"/>
                    <a:headEnd/>
                    <a:tailEnd/>
                  </a:ln>
                </p:spPr>
                <p:txBody>
                  <a:bodyPr wrap="none" anchor="ctr"/>
                  <a:lstStyle/>
                  <a:p>
                    <a:endParaRPr lang="sr-Latn-CS" sz="1000"/>
                  </a:p>
                </p:txBody>
              </p:sp>
              <p:sp>
                <p:nvSpPr>
                  <p:cNvPr id="105" name="Rectangle 9"/>
                  <p:cNvSpPr>
                    <a:spLocks noChangeArrowheads="1"/>
                  </p:cNvSpPr>
                  <p:nvPr/>
                </p:nvSpPr>
                <p:spPr bwMode="auto">
                  <a:xfrm>
                    <a:off x="2016" y="1440"/>
                    <a:ext cx="48" cy="48"/>
                  </a:xfrm>
                  <a:prstGeom prst="rect">
                    <a:avLst/>
                  </a:prstGeom>
                  <a:solidFill>
                    <a:srgbClr val="99CCFF"/>
                  </a:solidFill>
                  <a:ln w="9525" algn="ctr">
                    <a:solidFill>
                      <a:schemeClr val="tx1"/>
                    </a:solidFill>
                    <a:miter lim="800000"/>
                    <a:headEnd/>
                    <a:tailEnd/>
                  </a:ln>
                </p:spPr>
                <p:txBody>
                  <a:bodyPr wrap="none" anchor="ctr"/>
                  <a:lstStyle/>
                  <a:p>
                    <a:endParaRPr lang="sr-Latn-CS" sz="1000"/>
                  </a:p>
                </p:txBody>
              </p:sp>
              <p:sp>
                <p:nvSpPr>
                  <p:cNvPr id="106" name="Line 10"/>
                  <p:cNvSpPr>
                    <a:spLocks noChangeShapeType="1"/>
                  </p:cNvSpPr>
                  <p:nvPr/>
                </p:nvSpPr>
                <p:spPr bwMode="auto">
                  <a:xfrm flipV="1">
                    <a:off x="2064" y="1488"/>
                    <a:ext cx="96" cy="0"/>
                  </a:xfrm>
                  <a:prstGeom prst="line">
                    <a:avLst/>
                  </a:prstGeom>
                  <a:noFill/>
                  <a:ln w="25400">
                    <a:solidFill>
                      <a:schemeClr val="tx1"/>
                    </a:solidFill>
                    <a:round/>
                    <a:headEnd/>
                    <a:tailEnd/>
                  </a:ln>
                </p:spPr>
                <p:txBody>
                  <a:bodyPr anchor="ctr"/>
                  <a:lstStyle/>
                  <a:p>
                    <a:endParaRPr lang="sr-Latn-CS" sz="1000"/>
                  </a:p>
                </p:txBody>
              </p:sp>
            </p:grpSp>
            <p:sp>
              <p:nvSpPr>
                <p:cNvPr id="98" name="Rectangle 11"/>
                <p:cNvSpPr>
                  <a:spLocks noChangeArrowheads="1"/>
                </p:cNvSpPr>
                <p:nvPr/>
              </p:nvSpPr>
              <p:spPr bwMode="auto">
                <a:xfrm>
                  <a:off x="2016" y="1632"/>
                  <a:ext cx="96" cy="48"/>
                </a:xfrm>
                <a:prstGeom prst="rect">
                  <a:avLst/>
                </a:prstGeom>
                <a:solidFill>
                  <a:schemeClr val="bg1"/>
                </a:solidFill>
                <a:ln w="9525" algn="ctr">
                  <a:noFill/>
                  <a:miter lim="800000"/>
                  <a:headEnd/>
                  <a:tailEnd/>
                </a:ln>
              </p:spPr>
              <p:txBody>
                <a:bodyPr wrap="none" anchor="ctr"/>
                <a:lstStyle/>
                <a:p>
                  <a:endParaRPr lang="sr-Latn-CS" sz="1000"/>
                </a:p>
              </p:txBody>
            </p:sp>
            <p:grpSp>
              <p:nvGrpSpPr>
                <p:cNvPr id="99" name="Group 12"/>
                <p:cNvGrpSpPr>
                  <a:grpSpLocks/>
                </p:cNvGrpSpPr>
                <p:nvPr/>
              </p:nvGrpSpPr>
              <p:grpSpPr bwMode="auto">
                <a:xfrm>
                  <a:off x="2064" y="1632"/>
                  <a:ext cx="96" cy="96"/>
                  <a:chOff x="2064" y="1632"/>
                  <a:chExt cx="96" cy="96"/>
                </a:xfrm>
              </p:grpSpPr>
              <p:grpSp>
                <p:nvGrpSpPr>
                  <p:cNvPr id="100" name="Group 13"/>
                  <p:cNvGrpSpPr>
                    <a:grpSpLocks/>
                  </p:cNvGrpSpPr>
                  <p:nvPr/>
                </p:nvGrpSpPr>
                <p:grpSpPr bwMode="auto">
                  <a:xfrm rot="10800000">
                    <a:off x="2064" y="1680"/>
                    <a:ext cx="96" cy="48"/>
                    <a:chOff x="3840" y="1440"/>
                    <a:chExt cx="192" cy="96"/>
                  </a:xfrm>
                </p:grpSpPr>
                <p:sp>
                  <p:nvSpPr>
                    <p:cNvPr id="102" name="Arc 14"/>
                    <p:cNvSpPr>
                      <a:spLocks/>
                    </p:cNvSpPr>
                    <p:nvPr/>
                  </p:nvSpPr>
                  <p:spPr bwMode="auto">
                    <a:xfrm>
                      <a:off x="3936"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sp>
                  <p:nvSpPr>
                    <p:cNvPr id="103" name="Arc 15"/>
                    <p:cNvSpPr>
                      <a:spLocks/>
                    </p:cNvSpPr>
                    <p:nvPr/>
                  </p:nvSpPr>
                  <p:spPr bwMode="auto">
                    <a:xfrm flipH="1">
                      <a:off x="3840"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grpSp>
              <p:sp>
                <p:nvSpPr>
                  <p:cNvPr id="101" name="Line 16"/>
                  <p:cNvSpPr>
                    <a:spLocks noChangeShapeType="1"/>
                  </p:cNvSpPr>
                  <p:nvPr/>
                </p:nvSpPr>
                <p:spPr bwMode="auto">
                  <a:xfrm flipV="1">
                    <a:off x="2064" y="1632"/>
                    <a:ext cx="0" cy="48"/>
                  </a:xfrm>
                  <a:prstGeom prst="line">
                    <a:avLst/>
                  </a:prstGeom>
                  <a:noFill/>
                  <a:ln w="9525">
                    <a:solidFill>
                      <a:srgbClr val="FFCC00"/>
                    </a:solidFill>
                    <a:round/>
                    <a:headEnd/>
                    <a:tailEnd/>
                  </a:ln>
                </p:spPr>
                <p:txBody>
                  <a:bodyPr anchor="ctr"/>
                  <a:lstStyle/>
                  <a:p>
                    <a:endParaRPr lang="sr-Latn-CS" sz="1000"/>
                  </a:p>
                </p:txBody>
              </p:sp>
            </p:grpSp>
          </p:grpSp>
          <p:grpSp>
            <p:nvGrpSpPr>
              <p:cNvPr id="75" name="Group 17"/>
              <p:cNvGrpSpPr>
                <a:grpSpLocks/>
              </p:cNvGrpSpPr>
              <p:nvPr/>
            </p:nvGrpSpPr>
            <p:grpSpPr bwMode="auto">
              <a:xfrm rot="2700000">
                <a:off x="2712" y="1992"/>
                <a:ext cx="960" cy="144"/>
                <a:chOff x="1968" y="1584"/>
                <a:chExt cx="960" cy="144"/>
              </a:xfrm>
            </p:grpSpPr>
            <p:grpSp>
              <p:nvGrpSpPr>
                <p:cNvPr id="87" name="Group 18"/>
                <p:cNvGrpSpPr>
                  <a:grpSpLocks/>
                </p:cNvGrpSpPr>
                <p:nvPr/>
              </p:nvGrpSpPr>
              <p:grpSpPr bwMode="auto">
                <a:xfrm>
                  <a:off x="1968" y="1584"/>
                  <a:ext cx="960" cy="48"/>
                  <a:chOff x="2016" y="1440"/>
                  <a:chExt cx="960" cy="48"/>
                </a:xfrm>
              </p:grpSpPr>
              <p:sp>
                <p:nvSpPr>
                  <p:cNvPr id="94" name="Rectangle 19"/>
                  <p:cNvSpPr>
                    <a:spLocks noChangeArrowheads="1"/>
                  </p:cNvSpPr>
                  <p:nvPr/>
                </p:nvSpPr>
                <p:spPr bwMode="auto">
                  <a:xfrm>
                    <a:off x="2016" y="1440"/>
                    <a:ext cx="960" cy="48"/>
                  </a:xfrm>
                  <a:prstGeom prst="rect">
                    <a:avLst/>
                  </a:prstGeom>
                  <a:solidFill>
                    <a:srgbClr val="FFFF99"/>
                  </a:solidFill>
                  <a:ln w="9525" algn="ctr">
                    <a:solidFill>
                      <a:schemeClr val="tx1"/>
                    </a:solidFill>
                    <a:miter lim="800000"/>
                    <a:headEnd/>
                    <a:tailEnd/>
                  </a:ln>
                </p:spPr>
                <p:txBody>
                  <a:bodyPr wrap="none" anchor="ctr"/>
                  <a:lstStyle/>
                  <a:p>
                    <a:endParaRPr lang="sr-Latn-CS" sz="1000"/>
                  </a:p>
                </p:txBody>
              </p:sp>
              <p:sp>
                <p:nvSpPr>
                  <p:cNvPr id="95" name="Rectangle 20"/>
                  <p:cNvSpPr>
                    <a:spLocks noChangeArrowheads="1"/>
                  </p:cNvSpPr>
                  <p:nvPr/>
                </p:nvSpPr>
                <p:spPr bwMode="auto">
                  <a:xfrm>
                    <a:off x="2016" y="1440"/>
                    <a:ext cx="48" cy="48"/>
                  </a:xfrm>
                  <a:prstGeom prst="rect">
                    <a:avLst/>
                  </a:prstGeom>
                  <a:solidFill>
                    <a:srgbClr val="99CCFF"/>
                  </a:solidFill>
                  <a:ln w="9525" algn="ctr">
                    <a:solidFill>
                      <a:schemeClr val="tx1"/>
                    </a:solidFill>
                    <a:miter lim="800000"/>
                    <a:headEnd/>
                    <a:tailEnd/>
                  </a:ln>
                </p:spPr>
                <p:txBody>
                  <a:bodyPr wrap="none" anchor="ctr"/>
                  <a:lstStyle/>
                  <a:p>
                    <a:endParaRPr lang="sr-Latn-CS" sz="1000"/>
                  </a:p>
                </p:txBody>
              </p:sp>
              <p:sp>
                <p:nvSpPr>
                  <p:cNvPr id="96" name="Line 21"/>
                  <p:cNvSpPr>
                    <a:spLocks noChangeShapeType="1"/>
                  </p:cNvSpPr>
                  <p:nvPr/>
                </p:nvSpPr>
                <p:spPr bwMode="auto">
                  <a:xfrm flipV="1">
                    <a:off x="2064" y="1488"/>
                    <a:ext cx="96" cy="0"/>
                  </a:xfrm>
                  <a:prstGeom prst="line">
                    <a:avLst/>
                  </a:prstGeom>
                  <a:noFill/>
                  <a:ln w="25400">
                    <a:solidFill>
                      <a:schemeClr val="tx1"/>
                    </a:solidFill>
                    <a:round/>
                    <a:headEnd/>
                    <a:tailEnd/>
                  </a:ln>
                </p:spPr>
                <p:txBody>
                  <a:bodyPr anchor="ctr"/>
                  <a:lstStyle/>
                  <a:p>
                    <a:endParaRPr lang="sr-Latn-CS" sz="1000"/>
                  </a:p>
                </p:txBody>
              </p:sp>
            </p:grpSp>
            <p:sp>
              <p:nvSpPr>
                <p:cNvPr id="88" name="Rectangle 22"/>
                <p:cNvSpPr>
                  <a:spLocks noChangeArrowheads="1"/>
                </p:cNvSpPr>
                <p:nvPr/>
              </p:nvSpPr>
              <p:spPr bwMode="auto">
                <a:xfrm>
                  <a:off x="2016" y="1632"/>
                  <a:ext cx="96" cy="48"/>
                </a:xfrm>
                <a:prstGeom prst="rect">
                  <a:avLst/>
                </a:prstGeom>
                <a:solidFill>
                  <a:schemeClr val="bg1"/>
                </a:solidFill>
                <a:ln w="9525" algn="ctr">
                  <a:noFill/>
                  <a:miter lim="800000"/>
                  <a:headEnd/>
                  <a:tailEnd/>
                </a:ln>
              </p:spPr>
              <p:txBody>
                <a:bodyPr wrap="none" anchor="ctr"/>
                <a:lstStyle/>
                <a:p>
                  <a:endParaRPr lang="sr-Latn-CS" sz="1000"/>
                </a:p>
              </p:txBody>
            </p:sp>
            <p:grpSp>
              <p:nvGrpSpPr>
                <p:cNvPr id="89" name="Group 23"/>
                <p:cNvGrpSpPr>
                  <a:grpSpLocks/>
                </p:cNvGrpSpPr>
                <p:nvPr/>
              </p:nvGrpSpPr>
              <p:grpSpPr bwMode="auto">
                <a:xfrm>
                  <a:off x="2064" y="1632"/>
                  <a:ext cx="96" cy="96"/>
                  <a:chOff x="2064" y="1632"/>
                  <a:chExt cx="96" cy="96"/>
                </a:xfrm>
              </p:grpSpPr>
              <p:grpSp>
                <p:nvGrpSpPr>
                  <p:cNvPr id="90" name="Group 24"/>
                  <p:cNvGrpSpPr>
                    <a:grpSpLocks/>
                  </p:cNvGrpSpPr>
                  <p:nvPr/>
                </p:nvGrpSpPr>
                <p:grpSpPr bwMode="auto">
                  <a:xfrm rot="10800000">
                    <a:off x="2064" y="1680"/>
                    <a:ext cx="96" cy="48"/>
                    <a:chOff x="3840" y="1440"/>
                    <a:chExt cx="192" cy="96"/>
                  </a:xfrm>
                </p:grpSpPr>
                <p:sp>
                  <p:nvSpPr>
                    <p:cNvPr id="92" name="Arc 25"/>
                    <p:cNvSpPr>
                      <a:spLocks/>
                    </p:cNvSpPr>
                    <p:nvPr/>
                  </p:nvSpPr>
                  <p:spPr bwMode="auto">
                    <a:xfrm>
                      <a:off x="3936"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sp>
                  <p:nvSpPr>
                    <p:cNvPr id="93" name="Arc 26"/>
                    <p:cNvSpPr>
                      <a:spLocks/>
                    </p:cNvSpPr>
                    <p:nvPr/>
                  </p:nvSpPr>
                  <p:spPr bwMode="auto">
                    <a:xfrm flipH="1">
                      <a:off x="3840"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grpSp>
              <p:sp>
                <p:nvSpPr>
                  <p:cNvPr id="91" name="Line 27"/>
                  <p:cNvSpPr>
                    <a:spLocks noChangeShapeType="1"/>
                  </p:cNvSpPr>
                  <p:nvPr/>
                </p:nvSpPr>
                <p:spPr bwMode="auto">
                  <a:xfrm flipV="1">
                    <a:off x="2064" y="1632"/>
                    <a:ext cx="0" cy="48"/>
                  </a:xfrm>
                  <a:prstGeom prst="line">
                    <a:avLst/>
                  </a:prstGeom>
                  <a:noFill/>
                  <a:ln w="9525">
                    <a:solidFill>
                      <a:srgbClr val="FFCC00"/>
                    </a:solidFill>
                    <a:round/>
                    <a:headEnd/>
                    <a:tailEnd/>
                  </a:ln>
                </p:spPr>
                <p:txBody>
                  <a:bodyPr anchor="ctr"/>
                  <a:lstStyle/>
                  <a:p>
                    <a:endParaRPr lang="sr-Latn-CS" sz="1000"/>
                  </a:p>
                </p:txBody>
              </p:sp>
            </p:grpSp>
          </p:grpSp>
          <p:grpSp>
            <p:nvGrpSpPr>
              <p:cNvPr id="76" name="Group 28"/>
              <p:cNvGrpSpPr>
                <a:grpSpLocks/>
              </p:cNvGrpSpPr>
              <p:nvPr/>
            </p:nvGrpSpPr>
            <p:grpSpPr bwMode="auto">
              <a:xfrm rot="5400000">
                <a:off x="2904" y="2760"/>
                <a:ext cx="960" cy="144"/>
                <a:chOff x="1968" y="1584"/>
                <a:chExt cx="960" cy="144"/>
              </a:xfrm>
            </p:grpSpPr>
            <p:grpSp>
              <p:nvGrpSpPr>
                <p:cNvPr id="77" name="Group 29"/>
                <p:cNvGrpSpPr>
                  <a:grpSpLocks/>
                </p:cNvGrpSpPr>
                <p:nvPr/>
              </p:nvGrpSpPr>
              <p:grpSpPr bwMode="auto">
                <a:xfrm>
                  <a:off x="1968" y="1584"/>
                  <a:ext cx="960" cy="48"/>
                  <a:chOff x="2016" y="1440"/>
                  <a:chExt cx="960" cy="48"/>
                </a:xfrm>
              </p:grpSpPr>
              <p:sp>
                <p:nvSpPr>
                  <p:cNvPr id="84" name="Rectangle 30"/>
                  <p:cNvSpPr>
                    <a:spLocks noChangeArrowheads="1"/>
                  </p:cNvSpPr>
                  <p:nvPr/>
                </p:nvSpPr>
                <p:spPr bwMode="auto">
                  <a:xfrm>
                    <a:off x="2016" y="1440"/>
                    <a:ext cx="960" cy="48"/>
                  </a:xfrm>
                  <a:prstGeom prst="rect">
                    <a:avLst/>
                  </a:prstGeom>
                  <a:solidFill>
                    <a:srgbClr val="FFFF99"/>
                  </a:solidFill>
                  <a:ln w="9525" algn="ctr">
                    <a:solidFill>
                      <a:schemeClr val="tx1"/>
                    </a:solidFill>
                    <a:miter lim="800000"/>
                    <a:headEnd/>
                    <a:tailEnd/>
                  </a:ln>
                </p:spPr>
                <p:txBody>
                  <a:bodyPr wrap="none" anchor="ctr"/>
                  <a:lstStyle/>
                  <a:p>
                    <a:endParaRPr lang="sr-Latn-CS" sz="1000"/>
                  </a:p>
                </p:txBody>
              </p:sp>
              <p:sp>
                <p:nvSpPr>
                  <p:cNvPr id="85" name="Rectangle 31"/>
                  <p:cNvSpPr>
                    <a:spLocks noChangeArrowheads="1"/>
                  </p:cNvSpPr>
                  <p:nvPr/>
                </p:nvSpPr>
                <p:spPr bwMode="auto">
                  <a:xfrm>
                    <a:off x="2016" y="1440"/>
                    <a:ext cx="48" cy="48"/>
                  </a:xfrm>
                  <a:prstGeom prst="rect">
                    <a:avLst/>
                  </a:prstGeom>
                  <a:solidFill>
                    <a:srgbClr val="99CCFF"/>
                  </a:solidFill>
                  <a:ln w="9525" algn="ctr">
                    <a:solidFill>
                      <a:schemeClr val="tx1"/>
                    </a:solidFill>
                    <a:miter lim="800000"/>
                    <a:headEnd/>
                    <a:tailEnd/>
                  </a:ln>
                </p:spPr>
                <p:txBody>
                  <a:bodyPr wrap="none" anchor="ctr"/>
                  <a:lstStyle/>
                  <a:p>
                    <a:endParaRPr lang="sr-Latn-CS" sz="1000"/>
                  </a:p>
                </p:txBody>
              </p:sp>
              <p:sp>
                <p:nvSpPr>
                  <p:cNvPr id="86" name="Line 32"/>
                  <p:cNvSpPr>
                    <a:spLocks noChangeShapeType="1"/>
                  </p:cNvSpPr>
                  <p:nvPr/>
                </p:nvSpPr>
                <p:spPr bwMode="auto">
                  <a:xfrm flipV="1">
                    <a:off x="2064" y="1488"/>
                    <a:ext cx="96" cy="0"/>
                  </a:xfrm>
                  <a:prstGeom prst="line">
                    <a:avLst/>
                  </a:prstGeom>
                  <a:noFill/>
                  <a:ln w="25400">
                    <a:solidFill>
                      <a:schemeClr val="tx1"/>
                    </a:solidFill>
                    <a:round/>
                    <a:headEnd/>
                    <a:tailEnd/>
                  </a:ln>
                </p:spPr>
                <p:txBody>
                  <a:bodyPr anchor="ctr"/>
                  <a:lstStyle/>
                  <a:p>
                    <a:endParaRPr lang="sr-Latn-CS" sz="1000"/>
                  </a:p>
                </p:txBody>
              </p:sp>
            </p:grpSp>
            <p:sp>
              <p:nvSpPr>
                <p:cNvPr id="78" name="Rectangle 33"/>
                <p:cNvSpPr>
                  <a:spLocks noChangeArrowheads="1"/>
                </p:cNvSpPr>
                <p:nvPr/>
              </p:nvSpPr>
              <p:spPr bwMode="auto">
                <a:xfrm>
                  <a:off x="2016" y="1632"/>
                  <a:ext cx="96" cy="48"/>
                </a:xfrm>
                <a:prstGeom prst="rect">
                  <a:avLst/>
                </a:prstGeom>
                <a:solidFill>
                  <a:schemeClr val="bg1"/>
                </a:solidFill>
                <a:ln w="9525" algn="ctr">
                  <a:noFill/>
                  <a:miter lim="800000"/>
                  <a:headEnd/>
                  <a:tailEnd/>
                </a:ln>
              </p:spPr>
              <p:txBody>
                <a:bodyPr wrap="none" anchor="ctr"/>
                <a:lstStyle/>
                <a:p>
                  <a:endParaRPr lang="sr-Latn-CS" sz="1000"/>
                </a:p>
              </p:txBody>
            </p:sp>
            <p:grpSp>
              <p:nvGrpSpPr>
                <p:cNvPr id="79" name="Group 34"/>
                <p:cNvGrpSpPr>
                  <a:grpSpLocks/>
                </p:cNvGrpSpPr>
                <p:nvPr/>
              </p:nvGrpSpPr>
              <p:grpSpPr bwMode="auto">
                <a:xfrm>
                  <a:off x="2064" y="1632"/>
                  <a:ext cx="96" cy="96"/>
                  <a:chOff x="2064" y="1632"/>
                  <a:chExt cx="96" cy="96"/>
                </a:xfrm>
              </p:grpSpPr>
              <p:grpSp>
                <p:nvGrpSpPr>
                  <p:cNvPr id="80" name="Group 35"/>
                  <p:cNvGrpSpPr>
                    <a:grpSpLocks/>
                  </p:cNvGrpSpPr>
                  <p:nvPr/>
                </p:nvGrpSpPr>
                <p:grpSpPr bwMode="auto">
                  <a:xfrm rot="10800000">
                    <a:off x="2064" y="1680"/>
                    <a:ext cx="96" cy="48"/>
                    <a:chOff x="3840" y="1440"/>
                    <a:chExt cx="192" cy="96"/>
                  </a:xfrm>
                </p:grpSpPr>
                <p:sp>
                  <p:nvSpPr>
                    <p:cNvPr id="82" name="Arc 36"/>
                    <p:cNvSpPr>
                      <a:spLocks/>
                    </p:cNvSpPr>
                    <p:nvPr/>
                  </p:nvSpPr>
                  <p:spPr bwMode="auto">
                    <a:xfrm>
                      <a:off x="3936"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sp>
                  <p:nvSpPr>
                    <p:cNvPr id="83" name="Arc 37"/>
                    <p:cNvSpPr>
                      <a:spLocks/>
                    </p:cNvSpPr>
                    <p:nvPr/>
                  </p:nvSpPr>
                  <p:spPr bwMode="auto">
                    <a:xfrm flipH="1">
                      <a:off x="3840"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grpSp>
              <p:sp>
                <p:nvSpPr>
                  <p:cNvPr id="81" name="Line 38"/>
                  <p:cNvSpPr>
                    <a:spLocks noChangeShapeType="1"/>
                  </p:cNvSpPr>
                  <p:nvPr/>
                </p:nvSpPr>
                <p:spPr bwMode="auto">
                  <a:xfrm flipV="1">
                    <a:off x="2064" y="1632"/>
                    <a:ext cx="0" cy="48"/>
                  </a:xfrm>
                  <a:prstGeom prst="line">
                    <a:avLst/>
                  </a:prstGeom>
                  <a:noFill/>
                  <a:ln w="9525">
                    <a:solidFill>
                      <a:srgbClr val="FFCC00"/>
                    </a:solidFill>
                    <a:round/>
                    <a:headEnd/>
                    <a:tailEnd/>
                  </a:ln>
                </p:spPr>
                <p:txBody>
                  <a:bodyPr anchor="ctr"/>
                  <a:lstStyle/>
                  <a:p>
                    <a:endParaRPr lang="sr-Latn-CS" sz="1000"/>
                  </a:p>
                </p:txBody>
              </p:sp>
            </p:grpSp>
          </p:grpSp>
        </p:grpSp>
        <p:grpSp>
          <p:nvGrpSpPr>
            <p:cNvPr id="14" name="Group 39"/>
            <p:cNvGrpSpPr>
              <a:grpSpLocks/>
            </p:cNvGrpSpPr>
            <p:nvPr/>
          </p:nvGrpSpPr>
          <p:grpSpPr bwMode="auto">
            <a:xfrm rot="10800000">
              <a:off x="5257800" y="2895600"/>
              <a:ext cx="2285999" cy="2743200"/>
              <a:chOff x="2016" y="1584"/>
              <a:chExt cx="1440" cy="1728"/>
            </a:xfrm>
          </p:grpSpPr>
          <p:grpSp>
            <p:nvGrpSpPr>
              <p:cNvPr id="41" name="Group 40"/>
              <p:cNvGrpSpPr>
                <a:grpSpLocks/>
              </p:cNvGrpSpPr>
              <p:nvPr/>
            </p:nvGrpSpPr>
            <p:grpSpPr bwMode="auto">
              <a:xfrm>
                <a:off x="2016" y="1584"/>
                <a:ext cx="960" cy="144"/>
                <a:chOff x="1968" y="1584"/>
                <a:chExt cx="960" cy="144"/>
              </a:xfrm>
            </p:grpSpPr>
            <p:grpSp>
              <p:nvGrpSpPr>
                <p:cNvPr id="64" name="Group 41"/>
                <p:cNvGrpSpPr>
                  <a:grpSpLocks/>
                </p:cNvGrpSpPr>
                <p:nvPr/>
              </p:nvGrpSpPr>
              <p:grpSpPr bwMode="auto">
                <a:xfrm>
                  <a:off x="1968" y="1584"/>
                  <a:ext cx="960" cy="48"/>
                  <a:chOff x="2016" y="1440"/>
                  <a:chExt cx="960" cy="48"/>
                </a:xfrm>
              </p:grpSpPr>
              <p:sp>
                <p:nvSpPr>
                  <p:cNvPr id="71" name="Rectangle 42"/>
                  <p:cNvSpPr>
                    <a:spLocks noChangeArrowheads="1"/>
                  </p:cNvSpPr>
                  <p:nvPr/>
                </p:nvSpPr>
                <p:spPr bwMode="auto">
                  <a:xfrm>
                    <a:off x="2016" y="1440"/>
                    <a:ext cx="960" cy="48"/>
                  </a:xfrm>
                  <a:prstGeom prst="rect">
                    <a:avLst/>
                  </a:prstGeom>
                  <a:solidFill>
                    <a:srgbClr val="FFFF99"/>
                  </a:solidFill>
                  <a:ln w="9525" algn="ctr">
                    <a:solidFill>
                      <a:schemeClr val="tx1"/>
                    </a:solidFill>
                    <a:miter lim="800000"/>
                    <a:headEnd/>
                    <a:tailEnd/>
                  </a:ln>
                </p:spPr>
                <p:txBody>
                  <a:bodyPr wrap="none" anchor="ctr"/>
                  <a:lstStyle/>
                  <a:p>
                    <a:endParaRPr lang="sr-Latn-CS" sz="1000"/>
                  </a:p>
                </p:txBody>
              </p:sp>
              <p:sp>
                <p:nvSpPr>
                  <p:cNvPr id="72" name="Rectangle 43"/>
                  <p:cNvSpPr>
                    <a:spLocks noChangeArrowheads="1"/>
                  </p:cNvSpPr>
                  <p:nvPr/>
                </p:nvSpPr>
                <p:spPr bwMode="auto">
                  <a:xfrm>
                    <a:off x="2016" y="1440"/>
                    <a:ext cx="48" cy="48"/>
                  </a:xfrm>
                  <a:prstGeom prst="rect">
                    <a:avLst/>
                  </a:prstGeom>
                  <a:solidFill>
                    <a:srgbClr val="99CCFF"/>
                  </a:solidFill>
                  <a:ln w="9525" algn="ctr">
                    <a:solidFill>
                      <a:schemeClr val="tx1"/>
                    </a:solidFill>
                    <a:miter lim="800000"/>
                    <a:headEnd/>
                    <a:tailEnd/>
                  </a:ln>
                </p:spPr>
                <p:txBody>
                  <a:bodyPr wrap="none" anchor="ctr"/>
                  <a:lstStyle/>
                  <a:p>
                    <a:endParaRPr lang="sr-Latn-CS" sz="1000"/>
                  </a:p>
                </p:txBody>
              </p:sp>
              <p:sp>
                <p:nvSpPr>
                  <p:cNvPr id="73" name="Line 44"/>
                  <p:cNvSpPr>
                    <a:spLocks noChangeShapeType="1"/>
                  </p:cNvSpPr>
                  <p:nvPr/>
                </p:nvSpPr>
                <p:spPr bwMode="auto">
                  <a:xfrm flipV="1">
                    <a:off x="2064" y="1488"/>
                    <a:ext cx="96" cy="0"/>
                  </a:xfrm>
                  <a:prstGeom prst="line">
                    <a:avLst/>
                  </a:prstGeom>
                  <a:noFill/>
                  <a:ln w="25400">
                    <a:solidFill>
                      <a:schemeClr val="tx1"/>
                    </a:solidFill>
                    <a:round/>
                    <a:headEnd/>
                    <a:tailEnd/>
                  </a:ln>
                </p:spPr>
                <p:txBody>
                  <a:bodyPr anchor="ctr"/>
                  <a:lstStyle/>
                  <a:p>
                    <a:endParaRPr lang="sr-Latn-CS" sz="1000"/>
                  </a:p>
                </p:txBody>
              </p:sp>
            </p:grpSp>
            <p:sp>
              <p:nvSpPr>
                <p:cNvPr id="65" name="Rectangle 45"/>
                <p:cNvSpPr>
                  <a:spLocks noChangeArrowheads="1"/>
                </p:cNvSpPr>
                <p:nvPr/>
              </p:nvSpPr>
              <p:spPr bwMode="auto">
                <a:xfrm>
                  <a:off x="2016" y="1632"/>
                  <a:ext cx="96" cy="48"/>
                </a:xfrm>
                <a:prstGeom prst="rect">
                  <a:avLst/>
                </a:prstGeom>
                <a:solidFill>
                  <a:schemeClr val="bg1"/>
                </a:solidFill>
                <a:ln w="9525" algn="ctr">
                  <a:noFill/>
                  <a:miter lim="800000"/>
                  <a:headEnd/>
                  <a:tailEnd/>
                </a:ln>
              </p:spPr>
              <p:txBody>
                <a:bodyPr wrap="none" anchor="ctr"/>
                <a:lstStyle/>
                <a:p>
                  <a:endParaRPr lang="sr-Latn-CS" sz="1000"/>
                </a:p>
              </p:txBody>
            </p:sp>
            <p:grpSp>
              <p:nvGrpSpPr>
                <p:cNvPr id="66" name="Group 46"/>
                <p:cNvGrpSpPr>
                  <a:grpSpLocks/>
                </p:cNvGrpSpPr>
                <p:nvPr/>
              </p:nvGrpSpPr>
              <p:grpSpPr bwMode="auto">
                <a:xfrm>
                  <a:off x="2064" y="1632"/>
                  <a:ext cx="96" cy="96"/>
                  <a:chOff x="2064" y="1632"/>
                  <a:chExt cx="96" cy="96"/>
                </a:xfrm>
              </p:grpSpPr>
              <p:grpSp>
                <p:nvGrpSpPr>
                  <p:cNvPr id="67" name="Group 47"/>
                  <p:cNvGrpSpPr>
                    <a:grpSpLocks/>
                  </p:cNvGrpSpPr>
                  <p:nvPr/>
                </p:nvGrpSpPr>
                <p:grpSpPr bwMode="auto">
                  <a:xfrm rot="10800000">
                    <a:off x="2064" y="1680"/>
                    <a:ext cx="96" cy="48"/>
                    <a:chOff x="3840" y="1440"/>
                    <a:chExt cx="192" cy="96"/>
                  </a:xfrm>
                </p:grpSpPr>
                <p:sp>
                  <p:nvSpPr>
                    <p:cNvPr id="69" name="Arc 48"/>
                    <p:cNvSpPr>
                      <a:spLocks/>
                    </p:cNvSpPr>
                    <p:nvPr/>
                  </p:nvSpPr>
                  <p:spPr bwMode="auto">
                    <a:xfrm>
                      <a:off x="3936"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sp>
                  <p:nvSpPr>
                    <p:cNvPr id="70" name="Arc 49"/>
                    <p:cNvSpPr>
                      <a:spLocks/>
                    </p:cNvSpPr>
                    <p:nvPr/>
                  </p:nvSpPr>
                  <p:spPr bwMode="auto">
                    <a:xfrm flipH="1">
                      <a:off x="3840"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grpSp>
              <p:sp>
                <p:nvSpPr>
                  <p:cNvPr id="68" name="Line 50"/>
                  <p:cNvSpPr>
                    <a:spLocks noChangeShapeType="1"/>
                  </p:cNvSpPr>
                  <p:nvPr/>
                </p:nvSpPr>
                <p:spPr bwMode="auto">
                  <a:xfrm flipV="1">
                    <a:off x="2064" y="1632"/>
                    <a:ext cx="0" cy="48"/>
                  </a:xfrm>
                  <a:prstGeom prst="line">
                    <a:avLst/>
                  </a:prstGeom>
                  <a:noFill/>
                  <a:ln w="9525">
                    <a:solidFill>
                      <a:srgbClr val="FFCC00"/>
                    </a:solidFill>
                    <a:round/>
                    <a:headEnd/>
                    <a:tailEnd/>
                  </a:ln>
                </p:spPr>
                <p:txBody>
                  <a:bodyPr anchor="ctr"/>
                  <a:lstStyle/>
                  <a:p>
                    <a:endParaRPr lang="sr-Latn-CS" sz="1000"/>
                  </a:p>
                </p:txBody>
              </p:sp>
            </p:grpSp>
          </p:grpSp>
          <p:grpSp>
            <p:nvGrpSpPr>
              <p:cNvPr id="42" name="Group 51"/>
              <p:cNvGrpSpPr>
                <a:grpSpLocks/>
              </p:cNvGrpSpPr>
              <p:nvPr/>
            </p:nvGrpSpPr>
            <p:grpSpPr bwMode="auto">
              <a:xfrm rot="2700000">
                <a:off x="2712" y="1992"/>
                <a:ext cx="960" cy="144"/>
                <a:chOff x="1968" y="1584"/>
                <a:chExt cx="960" cy="144"/>
              </a:xfrm>
            </p:grpSpPr>
            <p:grpSp>
              <p:nvGrpSpPr>
                <p:cNvPr id="54" name="Group 52"/>
                <p:cNvGrpSpPr>
                  <a:grpSpLocks/>
                </p:cNvGrpSpPr>
                <p:nvPr/>
              </p:nvGrpSpPr>
              <p:grpSpPr bwMode="auto">
                <a:xfrm>
                  <a:off x="1968" y="1584"/>
                  <a:ext cx="960" cy="48"/>
                  <a:chOff x="2016" y="1440"/>
                  <a:chExt cx="960" cy="48"/>
                </a:xfrm>
              </p:grpSpPr>
              <p:sp>
                <p:nvSpPr>
                  <p:cNvPr id="61" name="Rectangle 53"/>
                  <p:cNvSpPr>
                    <a:spLocks noChangeArrowheads="1"/>
                  </p:cNvSpPr>
                  <p:nvPr/>
                </p:nvSpPr>
                <p:spPr bwMode="auto">
                  <a:xfrm>
                    <a:off x="2016" y="1440"/>
                    <a:ext cx="960" cy="48"/>
                  </a:xfrm>
                  <a:prstGeom prst="rect">
                    <a:avLst/>
                  </a:prstGeom>
                  <a:solidFill>
                    <a:srgbClr val="FFFF99"/>
                  </a:solidFill>
                  <a:ln w="9525" algn="ctr">
                    <a:solidFill>
                      <a:schemeClr val="tx1"/>
                    </a:solidFill>
                    <a:miter lim="800000"/>
                    <a:headEnd/>
                    <a:tailEnd/>
                  </a:ln>
                </p:spPr>
                <p:txBody>
                  <a:bodyPr wrap="none" anchor="ctr"/>
                  <a:lstStyle/>
                  <a:p>
                    <a:endParaRPr lang="sr-Latn-CS" sz="1000"/>
                  </a:p>
                </p:txBody>
              </p:sp>
              <p:sp>
                <p:nvSpPr>
                  <p:cNvPr id="62" name="Rectangle 54"/>
                  <p:cNvSpPr>
                    <a:spLocks noChangeArrowheads="1"/>
                  </p:cNvSpPr>
                  <p:nvPr/>
                </p:nvSpPr>
                <p:spPr bwMode="auto">
                  <a:xfrm>
                    <a:off x="2016" y="1440"/>
                    <a:ext cx="48" cy="48"/>
                  </a:xfrm>
                  <a:prstGeom prst="rect">
                    <a:avLst/>
                  </a:prstGeom>
                  <a:solidFill>
                    <a:srgbClr val="99CCFF"/>
                  </a:solidFill>
                  <a:ln w="9525" algn="ctr">
                    <a:solidFill>
                      <a:schemeClr val="tx1"/>
                    </a:solidFill>
                    <a:miter lim="800000"/>
                    <a:headEnd/>
                    <a:tailEnd/>
                  </a:ln>
                </p:spPr>
                <p:txBody>
                  <a:bodyPr wrap="none" anchor="ctr"/>
                  <a:lstStyle/>
                  <a:p>
                    <a:endParaRPr lang="sr-Latn-CS" sz="1000"/>
                  </a:p>
                </p:txBody>
              </p:sp>
              <p:sp>
                <p:nvSpPr>
                  <p:cNvPr id="63" name="Line 55"/>
                  <p:cNvSpPr>
                    <a:spLocks noChangeShapeType="1"/>
                  </p:cNvSpPr>
                  <p:nvPr/>
                </p:nvSpPr>
                <p:spPr bwMode="auto">
                  <a:xfrm flipV="1">
                    <a:off x="2064" y="1488"/>
                    <a:ext cx="96" cy="0"/>
                  </a:xfrm>
                  <a:prstGeom prst="line">
                    <a:avLst/>
                  </a:prstGeom>
                  <a:noFill/>
                  <a:ln w="25400">
                    <a:solidFill>
                      <a:schemeClr val="tx1"/>
                    </a:solidFill>
                    <a:round/>
                    <a:headEnd/>
                    <a:tailEnd/>
                  </a:ln>
                </p:spPr>
                <p:txBody>
                  <a:bodyPr anchor="ctr"/>
                  <a:lstStyle/>
                  <a:p>
                    <a:endParaRPr lang="sr-Latn-CS" sz="1000"/>
                  </a:p>
                </p:txBody>
              </p:sp>
            </p:grpSp>
            <p:sp>
              <p:nvSpPr>
                <p:cNvPr id="55" name="Rectangle 56"/>
                <p:cNvSpPr>
                  <a:spLocks noChangeArrowheads="1"/>
                </p:cNvSpPr>
                <p:nvPr/>
              </p:nvSpPr>
              <p:spPr bwMode="auto">
                <a:xfrm>
                  <a:off x="2016" y="1632"/>
                  <a:ext cx="96" cy="48"/>
                </a:xfrm>
                <a:prstGeom prst="rect">
                  <a:avLst/>
                </a:prstGeom>
                <a:solidFill>
                  <a:schemeClr val="bg1"/>
                </a:solidFill>
                <a:ln w="9525" algn="ctr">
                  <a:noFill/>
                  <a:miter lim="800000"/>
                  <a:headEnd/>
                  <a:tailEnd/>
                </a:ln>
              </p:spPr>
              <p:txBody>
                <a:bodyPr wrap="none" anchor="ctr"/>
                <a:lstStyle/>
                <a:p>
                  <a:endParaRPr lang="sr-Latn-CS" sz="1000"/>
                </a:p>
              </p:txBody>
            </p:sp>
            <p:grpSp>
              <p:nvGrpSpPr>
                <p:cNvPr id="56" name="Group 57"/>
                <p:cNvGrpSpPr>
                  <a:grpSpLocks/>
                </p:cNvGrpSpPr>
                <p:nvPr/>
              </p:nvGrpSpPr>
              <p:grpSpPr bwMode="auto">
                <a:xfrm>
                  <a:off x="2064" y="1632"/>
                  <a:ext cx="96" cy="96"/>
                  <a:chOff x="2064" y="1632"/>
                  <a:chExt cx="96" cy="96"/>
                </a:xfrm>
              </p:grpSpPr>
              <p:grpSp>
                <p:nvGrpSpPr>
                  <p:cNvPr id="57" name="Group 58"/>
                  <p:cNvGrpSpPr>
                    <a:grpSpLocks/>
                  </p:cNvGrpSpPr>
                  <p:nvPr/>
                </p:nvGrpSpPr>
                <p:grpSpPr bwMode="auto">
                  <a:xfrm rot="10800000">
                    <a:off x="2064" y="1680"/>
                    <a:ext cx="96" cy="48"/>
                    <a:chOff x="3840" y="1440"/>
                    <a:chExt cx="192" cy="96"/>
                  </a:xfrm>
                </p:grpSpPr>
                <p:sp>
                  <p:nvSpPr>
                    <p:cNvPr id="59" name="Arc 59"/>
                    <p:cNvSpPr>
                      <a:spLocks/>
                    </p:cNvSpPr>
                    <p:nvPr/>
                  </p:nvSpPr>
                  <p:spPr bwMode="auto">
                    <a:xfrm>
                      <a:off x="3936"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sp>
                  <p:nvSpPr>
                    <p:cNvPr id="60" name="Arc 60"/>
                    <p:cNvSpPr>
                      <a:spLocks/>
                    </p:cNvSpPr>
                    <p:nvPr/>
                  </p:nvSpPr>
                  <p:spPr bwMode="auto">
                    <a:xfrm flipH="1">
                      <a:off x="3840"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grpSp>
              <p:sp>
                <p:nvSpPr>
                  <p:cNvPr id="58" name="Line 61"/>
                  <p:cNvSpPr>
                    <a:spLocks noChangeShapeType="1"/>
                  </p:cNvSpPr>
                  <p:nvPr/>
                </p:nvSpPr>
                <p:spPr bwMode="auto">
                  <a:xfrm flipV="1">
                    <a:off x="2064" y="1632"/>
                    <a:ext cx="0" cy="48"/>
                  </a:xfrm>
                  <a:prstGeom prst="line">
                    <a:avLst/>
                  </a:prstGeom>
                  <a:noFill/>
                  <a:ln w="9525">
                    <a:solidFill>
                      <a:srgbClr val="FFCC00"/>
                    </a:solidFill>
                    <a:round/>
                    <a:headEnd/>
                    <a:tailEnd/>
                  </a:ln>
                </p:spPr>
                <p:txBody>
                  <a:bodyPr anchor="ctr"/>
                  <a:lstStyle/>
                  <a:p>
                    <a:endParaRPr lang="sr-Latn-CS" sz="1000"/>
                  </a:p>
                </p:txBody>
              </p:sp>
            </p:grpSp>
          </p:grpSp>
          <p:grpSp>
            <p:nvGrpSpPr>
              <p:cNvPr id="43" name="Group 62"/>
              <p:cNvGrpSpPr>
                <a:grpSpLocks/>
              </p:cNvGrpSpPr>
              <p:nvPr/>
            </p:nvGrpSpPr>
            <p:grpSpPr bwMode="auto">
              <a:xfrm rot="5400000">
                <a:off x="2904" y="2760"/>
                <a:ext cx="960" cy="144"/>
                <a:chOff x="1968" y="1584"/>
                <a:chExt cx="960" cy="144"/>
              </a:xfrm>
            </p:grpSpPr>
            <p:grpSp>
              <p:nvGrpSpPr>
                <p:cNvPr id="44" name="Group 63"/>
                <p:cNvGrpSpPr>
                  <a:grpSpLocks/>
                </p:cNvGrpSpPr>
                <p:nvPr/>
              </p:nvGrpSpPr>
              <p:grpSpPr bwMode="auto">
                <a:xfrm>
                  <a:off x="1968" y="1584"/>
                  <a:ext cx="960" cy="48"/>
                  <a:chOff x="2016" y="1440"/>
                  <a:chExt cx="960" cy="48"/>
                </a:xfrm>
              </p:grpSpPr>
              <p:sp>
                <p:nvSpPr>
                  <p:cNvPr id="51" name="Rectangle 64"/>
                  <p:cNvSpPr>
                    <a:spLocks noChangeArrowheads="1"/>
                  </p:cNvSpPr>
                  <p:nvPr/>
                </p:nvSpPr>
                <p:spPr bwMode="auto">
                  <a:xfrm>
                    <a:off x="2016" y="1440"/>
                    <a:ext cx="960" cy="48"/>
                  </a:xfrm>
                  <a:prstGeom prst="rect">
                    <a:avLst/>
                  </a:prstGeom>
                  <a:solidFill>
                    <a:srgbClr val="FFFF99"/>
                  </a:solidFill>
                  <a:ln w="9525" algn="ctr">
                    <a:solidFill>
                      <a:schemeClr val="tx1"/>
                    </a:solidFill>
                    <a:miter lim="800000"/>
                    <a:headEnd/>
                    <a:tailEnd/>
                  </a:ln>
                </p:spPr>
                <p:txBody>
                  <a:bodyPr wrap="none" anchor="ctr"/>
                  <a:lstStyle/>
                  <a:p>
                    <a:endParaRPr lang="sr-Latn-CS" sz="1000"/>
                  </a:p>
                </p:txBody>
              </p:sp>
              <p:sp>
                <p:nvSpPr>
                  <p:cNvPr id="52" name="Rectangle 65"/>
                  <p:cNvSpPr>
                    <a:spLocks noChangeArrowheads="1"/>
                  </p:cNvSpPr>
                  <p:nvPr/>
                </p:nvSpPr>
                <p:spPr bwMode="auto">
                  <a:xfrm>
                    <a:off x="2016" y="1440"/>
                    <a:ext cx="48" cy="48"/>
                  </a:xfrm>
                  <a:prstGeom prst="rect">
                    <a:avLst/>
                  </a:prstGeom>
                  <a:solidFill>
                    <a:srgbClr val="99CCFF"/>
                  </a:solidFill>
                  <a:ln w="9525" algn="ctr">
                    <a:solidFill>
                      <a:schemeClr val="tx1"/>
                    </a:solidFill>
                    <a:miter lim="800000"/>
                    <a:headEnd/>
                    <a:tailEnd/>
                  </a:ln>
                </p:spPr>
                <p:txBody>
                  <a:bodyPr wrap="none" anchor="ctr"/>
                  <a:lstStyle/>
                  <a:p>
                    <a:endParaRPr lang="sr-Latn-CS" sz="1000"/>
                  </a:p>
                </p:txBody>
              </p:sp>
              <p:sp>
                <p:nvSpPr>
                  <p:cNvPr id="53" name="Line 66"/>
                  <p:cNvSpPr>
                    <a:spLocks noChangeShapeType="1"/>
                  </p:cNvSpPr>
                  <p:nvPr/>
                </p:nvSpPr>
                <p:spPr bwMode="auto">
                  <a:xfrm flipV="1">
                    <a:off x="2064" y="1488"/>
                    <a:ext cx="96" cy="0"/>
                  </a:xfrm>
                  <a:prstGeom prst="line">
                    <a:avLst/>
                  </a:prstGeom>
                  <a:noFill/>
                  <a:ln w="25400">
                    <a:solidFill>
                      <a:schemeClr val="tx1"/>
                    </a:solidFill>
                    <a:round/>
                    <a:headEnd/>
                    <a:tailEnd/>
                  </a:ln>
                </p:spPr>
                <p:txBody>
                  <a:bodyPr anchor="ctr"/>
                  <a:lstStyle/>
                  <a:p>
                    <a:endParaRPr lang="sr-Latn-CS" sz="1000"/>
                  </a:p>
                </p:txBody>
              </p:sp>
            </p:grpSp>
            <p:sp>
              <p:nvSpPr>
                <p:cNvPr id="45" name="Rectangle 67"/>
                <p:cNvSpPr>
                  <a:spLocks noChangeArrowheads="1"/>
                </p:cNvSpPr>
                <p:nvPr/>
              </p:nvSpPr>
              <p:spPr bwMode="auto">
                <a:xfrm>
                  <a:off x="2016" y="1632"/>
                  <a:ext cx="96" cy="48"/>
                </a:xfrm>
                <a:prstGeom prst="rect">
                  <a:avLst/>
                </a:prstGeom>
                <a:solidFill>
                  <a:schemeClr val="bg1"/>
                </a:solidFill>
                <a:ln w="9525" algn="ctr">
                  <a:noFill/>
                  <a:miter lim="800000"/>
                  <a:headEnd/>
                  <a:tailEnd/>
                </a:ln>
              </p:spPr>
              <p:txBody>
                <a:bodyPr wrap="none" anchor="ctr"/>
                <a:lstStyle/>
                <a:p>
                  <a:endParaRPr lang="sr-Latn-CS" sz="1000"/>
                </a:p>
              </p:txBody>
            </p:sp>
            <p:grpSp>
              <p:nvGrpSpPr>
                <p:cNvPr id="46" name="Group 68"/>
                <p:cNvGrpSpPr>
                  <a:grpSpLocks/>
                </p:cNvGrpSpPr>
                <p:nvPr/>
              </p:nvGrpSpPr>
              <p:grpSpPr bwMode="auto">
                <a:xfrm>
                  <a:off x="2064" y="1632"/>
                  <a:ext cx="96" cy="96"/>
                  <a:chOff x="2064" y="1632"/>
                  <a:chExt cx="96" cy="96"/>
                </a:xfrm>
              </p:grpSpPr>
              <p:grpSp>
                <p:nvGrpSpPr>
                  <p:cNvPr id="47" name="Group 69"/>
                  <p:cNvGrpSpPr>
                    <a:grpSpLocks/>
                  </p:cNvGrpSpPr>
                  <p:nvPr/>
                </p:nvGrpSpPr>
                <p:grpSpPr bwMode="auto">
                  <a:xfrm rot="10800000">
                    <a:off x="2064" y="1680"/>
                    <a:ext cx="96" cy="48"/>
                    <a:chOff x="3840" y="1440"/>
                    <a:chExt cx="192" cy="96"/>
                  </a:xfrm>
                </p:grpSpPr>
                <p:sp>
                  <p:nvSpPr>
                    <p:cNvPr id="49" name="Arc 70"/>
                    <p:cNvSpPr>
                      <a:spLocks/>
                    </p:cNvSpPr>
                    <p:nvPr/>
                  </p:nvSpPr>
                  <p:spPr bwMode="auto">
                    <a:xfrm>
                      <a:off x="3936"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sp>
                  <p:nvSpPr>
                    <p:cNvPr id="50" name="Arc 71"/>
                    <p:cNvSpPr>
                      <a:spLocks/>
                    </p:cNvSpPr>
                    <p:nvPr/>
                  </p:nvSpPr>
                  <p:spPr bwMode="auto">
                    <a:xfrm flipH="1">
                      <a:off x="3840"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grpSp>
              <p:sp>
                <p:nvSpPr>
                  <p:cNvPr id="48" name="Line 72"/>
                  <p:cNvSpPr>
                    <a:spLocks noChangeShapeType="1"/>
                  </p:cNvSpPr>
                  <p:nvPr/>
                </p:nvSpPr>
                <p:spPr bwMode="auto">
                  <a:xfrm flipV="1">
                    <a:off x="2064" y="1632"/>
                    <a:ext cx="0" cy="48"/>
                  </a:xfrm>
                  <a:prstGeom prst="line">
                    <a:avLst/>
                  </a:prstGeom>
                  <a:noFill/>
                  <a:ln w="9525">
                    <a:solidFill>
                      <a:srgbClr val="FFCC00"/>
                    </a:solidFill>
                    <a:round/>
                    <a:headEnd/>
                    <a:tailEnd/>
                  </a:ln>
                </p:spPr>
                <p:txBody>
                  <a:bodyPr anchor="ctr"/>
                  <a:lstStyle/>
                  <a:p>
                    <a:endParaRPr lang="sr-Latn-CS" sz="1000"/>
                  </a:p>
                </p:txBody>
              </p:sp>
            </p:grpSp>
          </p:grpSp>
        </p:grpSp>
        <p:grpSp>
          <p:nvGrpSpPr>
            <p:cNvPr id="15" name="Group 73"/>
            <p:cNvGrpSpPr>
              <a:grpSpLocks/>
            </p:cNvGrpSpPr>
            <p:nvPr/>
          </p:nvGrpSpPr>
          <p:grpSpPr bwMode="auto">
            <a:xfrm rot="8100000">
              <a:off x="7238999" y="5105400"/>
              <a:ext cx="1524000" cy="228600"/>
              <a:chOff x="1968" y="1584"/>
              <a:chExt cx="960" cy="144"/>
            </a:xfrm>
          </p:grpSpPr>
          <p:grpSp>
            <p:nvGrpSpPr>
              <p:cNvPr id="31" name="Group 74"/>
              <p:cNvGrpSpPr>
                <a:grpSpLocks/>
              </p:cNvGrpSpPr>
              <p:nvPr/>
            </p:nvGrpSpPr>
            <p:grpSpPr bwMode="auto">
              <a:xfrm>
                <a:off x="1968" y="1584"/>
                <a:ext cx="960" cy="48"/>
                <a:chOff x="2016" y="1440"/>
                <a:chExt cx="960" cy="48"/>
              </a:xfrm>
            </p:grpSpPr>
            <p:sp>
              <p:nvSpPr>
                <p:cNvPr id="38" name="Rectangle 75"/>
                <p:cNvSpPr>
                  <a:spLocks noChangeArrowheads="1"/>
                </p:cNvSpPr>
                <p:nvPr/>
              </p:nvSpPr>
              <p:spPr bwMode="auto">
                <a:xfrm>
                  <a:off x="2016" y="1440"/>
                  <a:ext cx="960" cy="48"/>
                </a:xfrm>
                <a:prstGeom prst="rect">
                  <a:avLst/>
                </a:prstGeom>
                <a:solidFill>
                  <a:srgbClr val="FFFF99"/>
                </a:solidFill>
                <a:ln w="9525" algn="ctr">
                  <a:solidFill>
                    <a:schemeClr val="tx1"/>
                  </a:solidFill>
                  <a:miter lim="800000"/>
                  <a:headEnd/>
                  <a:tailEnd/>
                </a:ln>
              </p:spPr>
              <p:txBody>
                <a:bodyPr wrap="none" anchor="ctr"/>
                <a:lstStyle/>
                <a:p>
                  <a:endParaRPr lang="sr-Latn-CS" sz="1000"/>
                </a:p>
              </p:txBody>
            </p:sp>
            <p:sp>
              <p:nvSpPr>
                <p:cNvPr id="39" name="Rectangle 76"/>
                <p:cNvSpPr>
                  <a:spLocks noChangeArrowheads="1"/>
                </p:cNvSpPr>
                <p:nvPr/>
              </p:nvSpPr>
              <p:spPr bwMode="auto">
                <a:xfrm>
                  <a:off x="2016" y="1440"/>
                  <a:ext cx="48" cy="48"/>
                </a:xfrm>
                <a:prstGeom prst="rect">
                  <a:avLst/>
                </a:prstGeom>
                <a:solidFill>
                  <a:srgbClr val="99CCFF"/>
                </a:solidFill>
                <a:ln w="9525" algn="ctr">
                  <a:solidFill>
                    <a:schemeClr val="tx1"/>
                  </a:solidFill>
                  <a:miter lim="800000"/>
                  <a:headEnd/>
                  <a:tailEnd/>
                </a:ln>
              </p:spPr>
              <p:txBody>
                <a:bodyPr wrap="none" anchor="ctr"/>
                <a:lstStyle/>
                <a:p>
                  <a:endParaRPr lang="sr-Latn-CS" sz="1000"/>
                </a:p>
              </p:txBody>
            </p:sp>
            <p:sp>
              <p:nvSpPr>
                <p:cNvPr id="40" name="Line 77"/>
                <p:cNvSpPr>
                  <a:spLocks noChangeShapeType="1"/>
                </p:cNvSpPr>
                <p:nvPr/>
              </p:nvSpPr>
              <p:spPr bwMode="auto">
                <a:xfrm flipV="1">
                  <a:off x="2064" y="1488"/>
                  <a:ext cx="96" cy="0"/>
                </a:xfrm>
                <a:prstGeom prst="line">
                  <a:avLst/>
                </a:prstGeom>
                <a:noFill/>
                <a:ln w="25400">
                  <a:solidFill>
                    <a:schemeClr val="tx1"/>
                  </a:solidFill>
                  <a:round/>
                  <a:headEnd/>
                  <a:tailEnd/>
                </a:ln>
              </p:spPr>
              <p:txBody>
                <a:bodyPr anchor="ctr"/>
                <a:lstStyle/>
                <a:p>
                  <a:endParaRPr lang="sr-Latn-CS" sz="1000"/>
                </a:p>
              </p:txBody>
            </p:sp>
          </p:grpSp>
          <p:sp>
            <p:nvSpPr>
              <p:cNvPr id="32" name="Rectangle 78"/>
              <p:cNvSpPr>
                <a:spLocks noChangeArrowheads="1"/>
              </p:cNvSpPr>
              <p:nvPr/>
            </p:nvSpPr>
            <p:spPr bwMode="auto">
              <a:xfrm>
                <a:off x="2016" y="1632"/>
                <a:ext cx="96" cy="48"/>
              </a:xfrm>
              <a:prstGeom prst="rect">
                <a:avLst/>
              </a:prstGeom>
              <a:solidFill>
                <a:schemeClr val="bg1"/>
              </a:solidFill>
              <a:ln w="9525" algn="ctr">
                <a:noFill/>
                <a:miter lim="800000"/>
                <a:headEnd/>
                <a:tailEnd/>
              </a:ln>
            </p:spPr>
            <p:txBody>
              <a:bodyPr wrap="none" anchor="ctr"/>
              <a:lstStyle/>
              <a:p>
                <a:endParaRPr lang="sr-Latn-CS" sz="1000"/>
              </a:p>
            </p:txBody>
          </p:sp>
          <p:grpSp>
            <p:nvGrpSpPr>
              <p:cNvPr id="33" name="Group 79"/>
              <p:cNvGrpSpPr>
                <a:grpSpLocks/>
              </p:cNvGrpSpPr>
              <p:nvPr/>
            </p:nvGrpSpPr>
            <p:grpSpPr bwMode="auto">
              <a:xfrm>
                <a:off x="2064" y="1632"/>
                <a:ext cx="96" cy="96"/>
                <a:chOff x="2064" y="1632"/>
                <a:chExt cx="96" cy="96"/>
              </a:xfrm>
            </p:grpSpPr>
            <p:grpSp>
              <p:nvGrpSpPr>
                <p:cNvPr id="34" name="Group 80"/>
                <p:cNvGrpSpPr>
                  <a:grpSpLocks/>
                </p:cNvGrpSpPr>
                <p:nvPr/>
              </p:nvGrpSpPr>
              <p:grpSpPr bwMode="auto">
                <a:xfrm rot="10800000">
                  <a:off x="2064" y="1680"/>
                  <a:ext cx="96" cy="48"/>
                  <a:chOff x="3840" y="1440"/>
                  <a:chExt cx="192" cy="96"/>
                </a:xfrm>
              </p:grpSpPr>
              <p:sp>
                <p:nvSpPr>
                  <p:cNvPr id="36" name="Arc 81"/>
                  <p:cNvSpPr>
                    <a:spLocks/>
                  </p:cNvSpPr>
                  <p:nvPr/>
                </p:nvSpPr>
                <p:spPr bwMode="auto">
                  <a:xfrm>
                    <a:off x="3936"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sp>
                <p:nvSpPr>
                  <p:cNvPr id="37" name="Arc 82"/>
                  <p:cNvSpPr>
                    <a:spLocks/>
                  </p:cNvSpPr>
                  <p:nvPr/>
                </p:nvSpPr>
                <p:spPr bwMode="auto">
                  <a:xfrm flipH="1">
                    <a:off x="3840"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grpSp>
            <p:sp>
              <p:nvSpPr>
                <p:cNvPr id="35" name="Line 83"/>
                <p:cNvSpPr>
                  <a:spLocks noChangeShapeType="1"/>
                </p:cNvSpPr>
                <p:nvPr/>
              </p:nvSpPr>
              <p:spPr bwMode="auto">
                <a:xfrm flipV="1">
                  <a:off x="2064" y="1632"/>
                  <a:ext cx="0" cy="48"/>
                </a:xfrm>
                <a:prstGeom prst="line">
                  <a:avLst/>
                </a:prstGeom>
                <a:noFill/>
                <a:ln w="9525">
                  <a:solidFill>
                    <a:srgbClr val="FFCC00"/>
                  </a:solidFill>
                  <a:round/>
                  <a:headEnd/>
                  <a:tailEnd/>
                </a:ln>
              </p:spPr>
              <p:txBody>
                <a:bodyPr anchor="ctr"/>
                <a:lstStyle/>
                <a:p>
                  <a:endParaRPr lang="sr-Latn-CS" sz="1000"/>
                </a:p>
              </p:txBody>
            </p:sp>
          </p:grpSp>
        </p:grpSp>
        <p:grpSp>
          <p:nvGrpSpPr>
            <p:cNvPr id="16" name="Group 84"/>
            <p:cNvGrpSpPr>
              <a:grpSpLocks/>
            </p:cNvGrpSpPr>
            <p:nvPr/>
          </p:nvGrpSpPr>
          <p:grpSpPr bwMode="auto">
            <a:xfrm rot="18900000">
              <a:off x="5257800" y="2438400"/>
              <a:ext cx="1524000" cy="228600"/>
              <a:chOff x="1968" y="1584"/>
              <a:chExt cx="960" cy="144"/>
            </a:xfrm>
          </p:grpSpPr>
          <p:grpSp>
            <p:nvGrpSpPr>
              <p:cNvPr id="21" name="Group 85"/>
              <p:cNvGrpSpPr>
                <a:grpSpLocks/>
              </p:cNvGrpSpPr>
              <p:nvPr/>
            </p:nvGrpSpPr>
            <p:grpSpPr bwMode="auto">
              <a:xfrm>
                <a:off x="1968" y="1584"/>
                <a:ext cx="960" cy="48"/>
                <a:chOff x="2016" y="1440"/>
                <a:chExt cx="960" cy="48"/>
              </a:xfrm>
            </p:grpSpPr>
            <p:sp>
              <p:nvSpPr>
                <p:cNvPr id="28" name="Rectangle 86"/>
                <p:cNvSpPr>
                  <a:spLocks noChangeArrowheads="1"/>
                </p:cNvSpPr>
                <p:nvPr/>
              </p:nvSpPr>
              <p:spPr bwMode="auto">
                <a:xfrm>
                  <a:off x="2016" y="1440"/>
                  <a:ext cx="960" cy="48"/>
                </a:xfrm>
                <a:prstGeom prst="rect">
                  <a:avLst/>
                </a:prstGeom>
                <a:solidFill>
                  <a:srgbClr val="FFFF99"/>
                </a:solidFill>
                <a:ln w="9525" algn="ctr">
                  <a:solidFill>
                    <a:schemeClr val="tx1"/>
                  </a:solidFill>
                  <a:miter lim="800000"/>
                  <a:headEnd/>
                  <a:tailEnd/>
                </a:ln>
              </p:spPr>
              <p:txBody>
                <a:bodyPr wrap="none" anchor="ctr"/>
                <a:lstStyle/>
                <a:p>
                  <a:endParaRPr lang="sr-Latn-CS" sz="1000"/>
                </a:p>
              </p:txBody>
            </p:sp>
            <p:sp>
              <p:nvSpPr>
                <p:cNvPr id="29" name="Rectangle 87"/>
                <p:cNvSpPr>
                  <a:spLocks noChangeArrowheads="1"/>
                </p:cNvSpPr>
                <p:nvPr/>
              </p:nvSpPr>
              <p:spPr bwMode="auto">
                <a:xfrm>
                  <a:off x="2016" y="1440"/>
                  <a:ext cx="48" cy="48"/>
                </a:xfrm>
                <a:prstGeom prst="rect">
                  <a:avLst/>
                </a:prstGeom>
                <a:solidFill>
                  <a:srgbClr val="99CCFF"/>
                </a:solidFill>
                <a:ln w="9525" algn="ctr">
                  <a:solidFill>
                    <a:schemeClr val="tx1"/>
                  </a:solidFill>
                  <a:miter lim="800000"/>
                  <a:headEnd/>
                  <a:tailEnd/>
                </a:ln>
              </p:spPr>
              <p:txBody>
                <a:bodyPr wrap="none" anchor="ctr"/>
                <a:lstStyle/>
                <a:p>
                  <a:endParaRPr lang="sr-Latn-CS" sz="1000"/>
                </a:p>
              </p:txBody>
            </p:sp>
            <p:sp>
              <p:nvSpPr>
                <p:cNvPr id="30" name="Line 88"/>
                <p:cNvSpPr>
                  <a:spLocks noChangeShapeType="1"/>
                </p:cNvSpPr>
                <p:nvPr/>
              </p:nvSpPr>
              <p:spPr bwMode="auto">
                <a:xfrm flipV="1">
                  <a:off x="2064" y="1488"/>
                  <a:ext cx="96" cy="0"/>
                </a:xfrm>
                <a:prstGeom prst="line">
                  <a:avLst/>
                </a:prstGeom>
                <a:noFill/>
                <a:ln w="25400">
                  <a:solidFill>
                    <a:schemeClr val="tx1"/>
                  </a:solidFill>
                  <a:round/>
                  <a:headEnd/>
                  <a:tailEnd/>
                </a:ln>
              </p:spPr>
              <p:txBody>
                <a:bodyPr anchor="ctr"/>
                <a:lstStyle/>
                <a:p>
                  <a:endParaRPr lang="sr-Latn-CS" sz="1000"/>
                </a:p>
              </p:txBody>
            </p:sp>
          </p:grpSp>
          <p:sp>
            <p:nvSpPr>
              <p:cNvPr id="22" name="Rectangle 89"/>
              <p:cNvSpPr>
                <a:spLocks noChangeArrowheads="1"/>
              </p:cNvSpPr>
              <p:nvPr/>
            </p:nvSpPr>
            <p:spPr bwMode="auto">
              <a:xfrm>
                <a:off x="2016" y="1632"/>
                <a:ext cx="96" cy="48"/>
              </a:xfrm>
              <a:prstGeom prst="rect">
                <a:avLst/>
              </a:prstGeom>
              <a:solidFill>
                <a:schemeClr val="bg1"/>
              </a:solidFill>
              <a:ln w="9525" algn="ctr">
                <a:noFill/>
                <a:miter lim="800000"/>
                <a:headEnd/>
                <a:tailEnd/>
              </a:ln>
            </p:spPr>
            <p:txBody>
              <a:bodyPr wrap="none" anchor="ctr"/>
              <a:lstStyle/>
              <a:p>
                <a:endParaRPr lang="sr-Latn-CS" sz="1000"/>
              </a:p>
            </p:txBody>
          </p:sp>
          <p:grpSp>
            <p:nvGrpSpPr>
              <p:cNvPr id="23" name="Group 90"/>
              <p:cNvGrpSpPr>
                <a:grpSpLocks/>
              </p:cNvGrpSpPr>
              <p:nvPr/>
            </p:nvGrpSpPr>
            <p:grpSpPr bwMode="auto">
              <a:xfrm>
                <a:off x="2064" y="1632"/>
                <a:ext cx="96" cy="96"/>
                <a:chOff x="2064" y="1632"/>
                <a:chExt cx="96" cy="96"/>
              </a:xfrm>
            </p:grpSpPr>
            <p:grpSp>
              <p:nvGrpSpPr>
                <p:cNvPr id="24" name="Group 91"/>
                <p:cNvGrpSpPr>
                  <a:grpSpLocks/>
                </p:cNvGrpSpPr>
                <p:nvPr/>
              </p:nvGrpSpPr>
              <p:grpSpPr bwMode="auto">
                <a:xfrm rot="10800000">
                  <a:off x="2064" y="1680"/>
                  <a:ext cx="96" cy="48"/>
                  <a:chOff x="3840" y="1440"/>
                  <a:chExt cx="192" cy="96"/>
                </a:xfrm>
              </p:grpSpPr>
              <p:sp>
                <p:nvSpPr>
                  <p:cNvPr id="26" name="Arc 92"/>
                  <p:cNvSpPr>
                    <a:spLocks/>
                  </p:cNvSpPr>
                  <p:nvPr/>
                </p:nvSpPr>
                <p:spPr bwMode="auto">
                  <a:xfrm>
                    <a:off x="3936"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sp>
                <p:nvSpPr>
                  <p:cNvPr id="27" name="Arc 93"/>
                  <p:cNvSpPr>
                    <a:spLocks/>
                  </p:cNvSpPr>
                  <p:nvPr/>
                </p:nvSpPr>
                <p:spPr bwMode="auto">
                  <a:xfrm flipH="1">
                    <a:off x="3840" y="1440"/>
                    <a:ext cx="96" cy="96"/>
                  </a:xfrm>
                  <a:custGeom>
                    <a:avLst/>
                    <a:gdLst>
                      <a:gd name="T0" fmla="*/ 0 w 21600"/>
                      <a:gd name="T1" fmla="*/ 0 h 21600"/>
                      <a:gd name="T2" fmla="*/ 96 w 21600"/>
                      <a:gd name="T3" fmla="*/ 96 h 21600"/>
                      <a:gd name="T4" fmla="*/ 0 w 21600"/>
                      <a:gd name="T5" fmla="*/ 9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CC00"/>
                    </a:solidFill>
                    <a:round/>
                    <a:headEnd/>
                    <a:tailEnd/>
                  </a:ln>
                </p:spPr>
                <p:txBody>
                  <a:bodyPr wrap="none" anchor="ctr"/>
                  <a:lstStyle/>
                  <a:p>
                    <a:endParaRPr lang="sr-Latn-CS" sz="1000"/>
                  </a:p>
                </p:txBody>
              </p:sp>
            </p:grpSp>
            <p:sp>
              <p:nvSpPr>
                <p:cNvPr id="25" name="Line 94"/>
                <p:cNvSpPr>
                  <a:spLocks noChangeShapeType="1"/>
                </p:cNvSpPr>
                <p:nvPr/>
              </p:nvSpPr>
              <p:spPr bwMode="auto">
                <a:xfrm flipV="1">
                  <a:off x="2064" y="1632"/>
                  <a:ext cx="0" cy="48"/>
                </a:xfrm>
                <a:prstGeom prst="line">
                  <a:avLst/>
                </a:prstGeom>
                <a:noFill/>
                <a:ln w="9525">
                  <a:solidFill>
                    <a:srgbClr val="FFCC00"/>
                  </a:solidFill>
                  <a:round/>
                  <a:headEnd/>
                  <a:tailEnd/>
                </a:ln>
              </p:spPr>
              <p:txBody>
                <a:bodyPr anchor="ctr"/>
                <a:lstStyle/>
                <a:p>
                  <a:endParaRPr lang="sr-Latn-CS" sz="1000"/>
                </a:p>
              </p:txBody>
            </p:sp>
          </p:grpSp>
        </p:grpSp>
        <p:sp>
          <p:nvSpPr>
            <p:cNvPr id="17" name="Line 95"/>
            <p:cNvSpPr>
              <a:spLocks noChangeShapeType="1"/>
            </p:cNvSpPr>
            <p:nvPr/>
          </p:nvSpPr>
          <p:spPr bwMode="auto">
            <a:xfrm flipV="1">
              <a:off x="7315199" y="2971800"/>
              <a:ext cx="990600" cy="457200"/>
            </a:xfrm>
            <a:prstGeom prst="line">
              <a:avLst/>
            </a:prstGeom>
            <a:noFill/>
            <a:ln w="9525">
              <a:solidFill>
                <a:schemeClr val="tx1"/>
              </a:solidFill>
              <a:round/>
              <a:headEnd/>
              <a:tailEnd type="triangle" w="med" len="med"/>
            </a:ln>
          </p:spPr>
          <p:txBody>
            <a:bodyPr anchor="ctr"/>
            <a:lstStyle/>
            <a:p>
              <a:endParaRPr lang="sr-Latn-CS" sz="1000"/>
            </a:p>
          </p:txBody>
        </p:sp>
        <p:sp>
          <p:nvSpPr>
            <p:cNvPr id="18" name="Text Box 96"/>
            <p:cNvSpPr txBox="1">
              <a:spLocks noChangeArrowheads="1"/>
            </p:cNvSpPr>
            <p:nvPr/>
          </p:nvSpPr>
          <p:spPr bwMode="auto">
            <a:xfrm>
              <a:off x="6172200" y="3429000"/>
              <a:ext cx="1887590" cy="566822"/>
            </a:xfrm>
            <a:prstGeom prst="rect">
              <a:avLst/>
            </a:prstGeom>
            <a:noFill/>
            <a:ln w="9525" algn="ctr">
              <a:noFill/>
              <a:miter lim="800000"/>
              <a:headEnd/>
              <a:tailEnd/>
            </a:ln>
          </p:spPr>
          <p:txBody>
            <a:bodyPr wrap="none">
              <a:spAutoFit/>
            </a:bodyPr>
            <a:lstStyle/>
            <a:p>
              <a:pPr algn="l"/>
              <a:r>
                <a:rPr lang="en-US" sz="1000" dirty="0" err="1" smtClean="0"/>
                <a:t>Kapton</a:t>
              </a:r>
              <a:r>
                <a:rPr lang="en-US" sz="1000" dirty="0" smtClean="0"/>
                <a:t> PCB &amp;</a:t>
              </a:r>
            </a:p>
            <a:p>
              <a:pPr algn="l"/>
              <a:r>
                <a:rPr lang="en-US" sz="1000" dirty="0" smtClean="0"/>
                <a:t>Supporting structure</a:t>
              </a:r>
              <a:endParaRPr lang="en-US" sz="1000" dirty="0"/>
            </a:p>
          </p:txBody>
        </p:sp>
        <p:sp>
          <p:nvSpPr>
            <p:cNvPr id="19" name="Text Box 97"/>
            <p:cNvSpPr txBox="1">
              <a:spLocks noChangeArrowheads="1"/>
            </p:cNvSpPr>
            <p:nvPr/>
          </p:nvSpPr>
          <p:spPr bwMode="auto">
            <a:xfrm>
              <a:off x="7574047" y="1752600"/>
              <a:ext cx="1385717" cy="348813"/>
            </a:xfrm>
            <a:prstGeom prst="rect">
              <a:avLst/>
            </a:prstGeom>
            <a:noFill/>
            <a:ln w="9525" algn="ctr">
              <a:noFill/>
              <a:miter lim="800000"/>
              <a:headEnd/>
              <a:tailEnd/>
            </a:ln>
          </p:spPr>
          <p:txBody>
            <a:bodyPr wrap="none">
              <a:spAutoFit/>
            </a:bodyPr>
            <a:lstStyle/>
            <a:p>
              <a:r>
                <a:rPr lang="de-DE" sz="1000" dirty="0" err="1"/>
                <a:t>Thinned</a:t>
              </a:r>
              <a:r>
                <a:rPr lang="de-DE" sz="1000" dirty="0"/>
                <a:t> </a:t>
              </a:r>
              <a:r>
                <a:rPr lang="de-DE" sz="1000" dirty="0" err="1"/>
                <a:t>chips</a:t>
              </a:r>
              <a:endParaRPr lang="de-DE" sz="1000" dirty="0"/>
            </a:p>
          </p:txBody>
        </p:sp>
        <p:sp>
          <p:nvSpPr>
            <p:cNvPr id="20" name="Line 98"/>
            <p:cNvSpPr>
              <a:spLocks noChangeShapeType="1"/>
            </p:cNvSpPr>
            <p:nvPr/>
          </p:nvSpPr>
          <p:spPr bwMode="auto">
            <a:xfrm flipH="1">
              <a:off x="8458199" y="2438400"/>
              <a:ext cx="228600" cy="304800"/>
            </a:xfrm>
            <a:prstGeom prst="line">
              <a:avLst/>
            </a:prstGeom>
            <a:noFill/>
            <a:ln w="9525">
              <a:solidFill>
                <a:schemeClr val="tx1"/>
              </a:solidFill>
              <a:round/>
              <a:headEnd/>
              <a:tailEnd type="triangle" w="med" len="med"/>
            </a:ln>
          </p:spPr>
          <p:txBody>
            <a:bodyPr anchor="ctr"/>
            <a:lstStyle/>
            <a:p>
              <a:endParaRPr lang="sr-Latn-CS" sz="1000"/>
            </a:p>
          </p:txBody>
        </p:sp>
      </p:grpSp>
      <p:grpSp>
        <p:nvGrpSpPr>
          <p:cNvPr id="3" name="Gruppieren 2"/>
          <p:cNvGrpSpPr/>
          <p:nvPr/>
        </p:nvGrpSpPr>
        <p:grpSpPr>
          <a:xfrm>
            <a:off x="0" y="4604914"/>
            <a:ext cx="3995738" cy="1719686"/>
            <a:chOff x="0" y="4604914"/>
            <a:chExt cx="3995738" cy="1719686"/>
          </a:xfrm>
        </p:grpSpPr>
        <p:sp>
          <p:nvSpPr>
            <p:cNvPr id="108" name="Rectangle 2" descr="Große Schachfelder"/>
            <p:cNvSpPr>
              <a:spLocks noChangeArrowheads="1"/>
            </p:cNvSpPr>
            <p:nvPr/>
          </p:nvSpPr>
          <p:spPr bwMode="auto">
            <a:xfrm>
              <a:off x="547939" y="4604914"/>
              <a:ext cx="3447799" cy="1719686"/>
            </a:xfrm>
            <a:prstGeom prst="rect">
              <a:avLst/>
            </a:prstGeom>
            <a:pattFill prst="lgCheck">
              <a:fgClr>
                <a:srgbClr val="FFFF99"/>
              </a:fgClr>
              <a:bgClr>
                <a:srgbClr val="FFFFFF"/>
              </a:bgClr>
            </a:pattFill>
            <a:ln w="9525" algn="ctr">
              <a:noFill/>
              <a:miter lim="800000"/>
              <a:headEnd/>
              <a:tailEnd/>
            </a:ln>
          </p:spPr>
          <p:txBody>
            <a:bodyPr wrap="none" anchor="ctr"/>
            <a:lstStyle/>
            <a:p>
              <a:endParaRPr lang="sr-Latn-CS"/>
            </a:p>
          </p:txBody>
        </p:sp>
        <p:sp>
          <p:nvSpPr>
            <p:cNvPr id="109" name="Rectangle 4"/>
            <p:cNvSpPr>
              <a:spLocks noChangeArrowheads="1"/>
            </p:cNvSpPr>
            <p:nvPr/>
          </p:nvSpPr>
          <p:spPr bwMode="auto">
            <a:xfrm>
              <a:off x="556369" y="4604915"/>
              <a:ext cx="3439369" cy="1719685"/>
            </a:xfrm>
            <a:prstGeom prst="rect">
              <a:avLst/>
            </a:prstGeom>
            <a:noFill/>
            <a:ln w="9525" algn="ctr">
              <a:solidFill>
                <a:schemeClr val="tx1"/>
              </a:solidFill>
              <a:miter lim="800000"/>
              <a:headEnd/>
              <a:tailEnd/>
            </a:ln>
          </p:spPr>
          <p:txBody>
            <a:bodyPr wrap="none" anchor="ctr"/>
            <a:lstStyle/>
            <a:p>
              <a:endParaRPr lang="sr-Latn-CS"/>
            </a:p>
          </p:txBody>
        </p:sp>
        <p:sp>
          <p:nvSpPr>
            <p:cNvPr id="110" name="Line 5"/>
            <p:cNvSpPr>
              <a:spLocks noChangeShapeType="1"/>
            </p:cNvSpPr>
            <p:nvPr/>
          </p:nvSpPr>
          <p:spPr bwMode="auto">
            <a:xfrm flipV="1">
              <a:off x="354053" y="4604915"/>
              <a:ext cx="0" cy="1719685"/>
            </a:xfrm>
            <a:prstGeom prst="line">
              <a:avLst/>
            </a:prstGeom>
            <a:noFill/>
            <a:ln w="9525">
              <a:solidFill>
                <a:schemeClr val="tx1"/>
              </a:solidFill>
              <a:round/>
              <a:headEnd type="triangle" w="med" len="med"/>
              <a:tailEnd type="triangle" w="med" len="med"/>
            </a:ln>
          </p:spPr>
          <p:txBody>
            <a:bodyPr anchor="ctr"/>
            <a:lstStyle/>
            <a:p>
              <a:endParaRPr lang="sr-Latn-CS"/>
            </a:p>
          </p:txBody>
        </p:sp>
        <p:sp>
          <p:nvSpPr>
            <p:cNvPr id="111" name="Line 6"/>
            <p:cNvSpPr>
              <a:spLocks noChangeShapeType="1"/>
            </p:cNvSpPr>
            <p:nvPr/>
          </p:nvSpPr>
          <p:spPr bwMode="auto">
            <a:xfrm flipH="1">
              <a:off x="101158" y="6324599"/>
              <a:ext cx="404632" cy="0"/>
            </a:xfrm>
            <a:prstGeom prst="line">
              <a:avLst/>
            </a:prstGeom>
            <a:noFill/>
            <a:ln w="9525">
              <a:solidFill>
                <a:schemeClr val="tx1"/>
              </a:solidFill>
              <a:round/>
              <a:headEnd/>
              <a:tailEnd/>
            </a:ln>
          </p:spPr>
          <p:txBody>
            <a:bodyPr anchor="ctr"/>
            <a:lstStyle/>
            <a:p>
              <a:endParaRPr lang="sr-Latn-CS"/>
            </a:p>
          </p:txBody>
        </p:sp>
        <p:sp>
          <p:nvSpPr>
            <p:cNvPr id="112" name="Line 7"/>
            <p:cNvSpPr>
              <a:spLocks noChangeShapeType="1"/>
            </p:cNvSpPr>
            <p:nvPr/>
          </p:nvSpPr>
          <p:spPr bwMode="auto">
            <a:xfrm flipH="1">
              <a:off x="101158" y="4604915"/>
              <a:ext cx="404632" cy="0"/>
            </a:xfrm>
            <a:prstGeom prst="line">
              <a:avLst/>
            </a:prstGeom>
            <a:noFill/>
            <a:ln w="9525">
              <a:solidFill>
                <a:schemeClr val="tx1"/>
              </a:solidFill>
              <a:round/>
              <a:headEnd/>
              <a:tailEnd/>
            </a:ln>
          </p:spPr>
          <p:txBody>
            <a:bodyPr anchor="ctr"/>
            <a:lstStyle/>
            <a:p>
              <a:endParaRPr lang="sr-Latn-CS"/>
            </a:p>
          </p:txBody>
        </p:sp>
        <p:sp>
          <p:nvSpPr>
            <p:cNvPr id="113" name="Text Box 8"/>
            <p:cNvSpPr txBox="1">
              <a:spLocks noChangeArrowheads="1"/>
            </p:cNvSpPr>
            <p:nvPr/>
          </p:nvSpPr>
          <p:spPr bwMode="auto">
            <a:xfrm>
              <a:off x="0" y="5313020"/>
              <a:ext cx="312958" cy="182295"/>
            </a:xfrm>
            <a:prstGeom prst="rect">
              <a:avLst/>
            </a:prstGeom>
            <a:noFill/>
            <a:ln w="9525" algn="ctr">
              <a:noFill/>
              <a:miter lim="800000"/>
              <a:headEnd/>
              <a:tailEnd/>
            </a:ln>
          </p:spPr>
          <p:txBody>
            <a:bodyPr wrap="none">
              <a:spAutoFit/>
            </a:bodyPr>
            <a:lstStyle/>
            <a:p>
              <a:r>
                <a:rPr lang="en-US"/>
                <a:t>1cm</a:t>
              </a:r>
              <a:endParaRPr lang="de-DE"/>
            </a:p>
          </p:txBody>
        </p:sp>
        <p:sp>
          <p:nvSpPr>
            <p:cNvPr id="116" name="Rectangle 15"/>
            <p:cNvSpPr>
              <a:spLocks noChangeArrowheads="1"/>
            </p:cNvSpPr>
            <p:nvPr/>
          </p:nvSpPr>
          <p:spPr bwMode="auto">
            <a:xfrm>
              <a:off x="556369" y="6274020"/>
              <a:ext cx="3439369" cy="50579"/>
            </a:xfrm>
            <a:prstGeom prst="rect">
              <a:avLst/>
            </a:prstGeom>
            <a:solidFill>
              <a:srgbClr val="00CCFF"/>
            </a:solidFill>
            <a:ln w="9525" algn="ctr">
              <a:noFill/>
              <a:miter lim="800000"/>
              <a:headEnd/>
              <a:tailEnd/>
            </a:ln>
          </p:spPr>
          <p:txBody>
            <a:bodyPr wrap="none" anchor="ctr"/>
            <a:lstStyle/>
            <a:p>
              <a:endParaRPr lang="sr-Latn-CS"/>
            </a:p>
          </p:txBody>
        </p:sp>
        <p:sp>
          <p:nvSpPr>
            <p:cNvPr id="117" name="Rectangle 16"/>
            <p:cNvSpPr>
              <a:spLocks noChangeArrowheads="1"/>
            </p:cNvSpPr>
            <p:nvPr/>
          </p:nvSpPr>
          <p:spPr bwMode="auto">
            <a:xfrm>
              <a:off x="556369" y="4604915"/>
              <a:ext cx="3439369" cy="1669106"/>
            </a:xfrm>
            <a:prstGeom prst="rect">
              <a:avLst/>
            </a:prstGeom>
            <a:noFill/>
            <a:ln w="9525" algn="ctr">
              <a:solidFill>
                <a:schemeClr val="tx1"/>
              </a:solidFill>
              <a:miter lim="800000"/>
              <a:headEnd/>
              <a:tailEnd/>
            </a:ln>
          </p:spPr>
          <p:txBody>
            <a:bodyPr wrap="none" anchor="ctr"/>
            <a:lstStyle/>
            <a:p>
              <a:r>
                <a:rPr lang="en-US"/>
                <a:t>Pixels – active region</a:t>
              </a:r>
              <a:r>
                <a:rPr lang="de-DE"/>
                <a:t> </a:t>
              </a:r>
            </a:p>
          </p:txBody>
        </p:sp>
        <p:sp>
          <p:nvSpPr>
            <p:cNvPr id="118" name="Rectangle 18"/>
            <p:cNvSpPr>
              <a:spLocks noChangeArrowheads="1"/>
            </p:cNvSpPr>
            <p:nvPr/>
          </p:nvSpPr>
          <p:spPr bwMode="auto">
            <a:xfrm>
              <a:off x="910421" y="6223441"/>
              <a:ext cx="50579" cy="50579"/>
            </a:xfrm>
            <a:prstGeom prst="rect">
              <a:avLst/>
            </a:prstGeom>
            <a:noFill/>
            <a:ln w="9525" algn="ctr">
              <a:solidFill>
                <a:schemeClr val="tx1"/>
              </a:solidFill>
              <a:miter lim="800000"/>
              <a:headEnd/>
              <a:tailEnd/>
            </a:ln>
          </p:spPr>
          <p:txBody>
            <a:bodyPr wrap="none" anchor="ctr"/>
            <a:lstStyle/>
            <a:p>
              <a:endParaRPr lang="sr-Latn-CS"/>
            </a:p>
          </p:txBody>
        </p:sp>
        <p:sp>
          <p:nvSpPr>
            <p:cNvPr id="119" name="Rectangle 19"/>
            <p:cNvSpPr>
              <a:spLocks noChangeArrowheads="1"/>
            </p:cNvSpPr>
            <p:nvPr/>
          </p:nvSpPr>
          <p:spPr bwMode="auto">
            <a:xfrm>
              <a:off x="1011579" y="6223441"/>
              <a:ext cx="50579" cy="50579"/>
            </a:xfrm>
            <a:prstGeom prst="rect">
              <a:avLst/>
            </a:prstGeom>
            <a:noFill/>
            <a:ln w="9525" algn="ctr">
              <a:solidFill>
                <a:schemeClr val="tx1"/>
              </a:solidFill>
              <a:miter lim="800000"/>
              <a:headEnd/>
              <a:tailEnd/>
            </a:ln>
          </p:spPr>
          <p:txBody>
            <a:bodyPr wrap="none" anchor="ctr"/>
            <a:lstStyle/>
            <a:p>
              <a:endParaRPr lang="sr-Latn-CS"/>
            </a:p>
          </p:txBody>
        </p:sp>
        <p:sp>
          <p:nvSpPr>
            <p:cNvPr id="121" name="Rectangle 20"/>
            <p:cNvSpPr>
              <a:spLocks noChangeArrowheads="1"/>
            </p:cNvSpPr>
            <p:nvPr/>
          </p:nvSpPr>
          <p:spPr bwMode="auto">
            <a:xfrm>
              <a:off x="1112737" y="6223441"/>
              <a:ext cx="50579" cy="50579"/>
            </a:xfrm>
            <a:prstGeom prst="rect">
              <a:avLst/>
            </a:prstGeom>
            <a:noFill/>
            <a:ln w="9525" algn="ctr">
              <a:solidFill>
                <a:schemeClr val="tx1"/>
              </a:solidFill>
              <a:miter lim="800000"/>
              <a:headEnd/>
              <a:tailEnd/>
            </a:ln>
          </p:spPr>
          <p:txBody>
            <a:bodyPr wrap="none" anchor="ctr"/>
            <a:lstStyle/>
            <a:p>
              <a:endParaRPr lang="sr-Latn-CS"/>
            </a:p>
          </p:txBody>
        </p:sp>
        <p:sp>
          <p:nvSpPr>
            <p:cNvPr id="122" name="Rectangle 21"/>
            <p:cNvSpPr>
              <a:spLocks noChangeArrowheads="1"/>
            </p:cNvSpPr>
            <p:nvPr/>
          </p:nvSpPr>
          <p:spPr bwMode="auto">
            <a:xfrm>
              <a:off x="1213895" y="6223441"/>
              <a:ext cx="50579" cy="50579"/>
            </a:xfrm>
            <a:prstGeom prst="rect">
              <a:avLst/>
            </a:prstGeom>
            <a:noFill/>
            <a:ln w="9525" algn="ctr">
              <a:solidFill>
                <a:schemeClr val="tx1"/>
              </a:solidFill>
              <a:miter lim="800000"/>
              <a:headEnd/>
              <a:tailEnd/>
            </a:ln>
          </p:spPr>
          <p:txBody>
            <a:bodyPr wrap="none" anchor="ctr"/>
            <a:lstStyle/>
            <a:p>
              <a:endParaRPr lang="sr-Latn-CS"/>
            </a:p>
          </p:txBody>
        </p:sp>
        <p:sp>
          <p:nvSpPr>
            <p:cNvPr id="123" name="Rectangle 22"/>
            <p:cNvSpPr>
              <a:spLocks noChangeArrowheads="1"/>
            </p:cNvSpPr>
            <p:nvPr/>
          </p:nvSpPr>
          <p:spPr bwMode="auto">
            <a:xfrm>
              <a:off x="1315053" y="6223441"/>
              <a:ext cx="50579" cy="50579"/>
            </a:xfrm>
            <a:prstGeom prst="rect">
              <a:avLst/>
            </a:prstGeom>
            <a:noFill/>
            <a:ln w="9525" algn="ctr">
              <a:solidFill>
                <a:schemeClr val="tx1"/>
              </a:solidFill>
              <a:miter lim="800000"/>
              <a:headEnd/>
              <a:tailEnd/>
            </a:ln>
          </p:spPr>
          <p:txBody>
            <a:bodyPr wrap="none" anchor="ctr"/>
            <a:lstStyle/>
            <a:p>
              <a:endParaRPr lang="sr-Latn-CS"/>
            </a:p>
          </p:txBody>
        </p:sp>
        <p:sp>
          <p:nvSpPr>
            <p:cNvPr id="124" name="Rectangle 23"/>
            <p:cNvSpPr>
              <a:spLocks noChangeArrowheads="1"/>
            </p:cNvSpPr>
            <p:nvPr/>
          </p:nvSpPr>
          <p:spPr bwMode="auto">
            <a:xfrm>
              <a:off x="1416211" y="6223441"/>
              <a:ext cx="50579" cy="50579"/>
            </a:xfrm>
            <a:prstGeom prst="rect">
              <a:avLst/>
            </a:prstGeom>
            <a:noFill/>
            <a:ln w="9525" algn="ctr">
              <a:solidFill>
                <a:schemeClr val="tx1"/>
              </a:solidFill>
              <a:miter lim="800000"/>
              <a:headEnd/>
              <a:tailEnd/>
            </a:ln>
          </p:spPr>
          <p:txBody>
            <a:bodyPr wrap="none" anchor="ctr"/>
            <a:lstStyle/>
            <a:p>
              <a:endParaRPr lang="sr-Latn-CS"/>
            </a:p>
          </p:txBody>
        </p:sp>
        <p:sp>
          <p:nvSpPr>
            <p:cNvPr id="125" name="Line 24"/>
            <p:cNvSpPr>
              <a:spLocks noChangeShapeType="1"/>
            </p:cNvSpPr>
            <p:nvPr/>
          </p:nvSpPr>
          <p:spPr bwMode="auto">
            <a:xfrm>
              <a:off x="718643" y="5970547"/>
              <a:ext cx="0" cy="303474"/>
            </a:xfrm>
            <a:prstGeom prst="line">
              <a:avLst/>
            </a:prstGeom>
            <a:noFill/>
            <a:ln w="9525">
              <a:solidFill>
                <a:schemeClr val="tx1"/>
              </a:solidFill>
              <a:round/>
              <a:headEnd/>
              <a:tailEnd type="triangle" w="med" len="med"/>
            </a:ln>
          </p:spPr>
          <p:txBody>
            <a:bodyPr anchor="ctr"/>
            <a:lstStyle/>
            <a:p>
              <a:endParaRPr lang="sr-Latn-CS"/>
            </a:p>
          </p:txBody>
        </p:sp>
        <p:sp>
          <p:nvSpPr>
            <p:cNvPr id="126" name="Text Box 26"/>
            <p:cNvSpPr txBox="1">
              <a:spLocks noChangeArrowheads="1"/>
            </p:cNvSpPr>
            <p:nvPr/>
          </p:nvSpPr>
          <p:spPr bwMode="auto">
            <a:xfrm>
              <a:off x="859842" y="5970546"/>
              <a:ext cx="522646" cy="183862"/>
            </a:xfrm>
            <a:prstGeom prst="rect">
              <a:avLst/>
            </a:prstGeom>
            <a:noFill/>
            <a:ln w="9525" algn="ctr">
              <a:noFill/>
              <a:miter lim="800000"/>
              <a:headEnd/>
              <a:tailEnd/>
            </a:ln>
          </p:spPr>
          <p:txBody>
            <a:bodyPr wrap="none">
              <a:spAutoFit/>
            </a:bodyPr>
            <a:lstStyle/>
            <a:p>
              <a:r>
                <a:rPr lang="de-DE" dirty="0" smtClean="0"/>
                <a:t>~0.5 </a:t>
              </a:r>
              <a:r>
                <a:rPr lang="de-DE" dirty="0"/>
                <a:t>mm</a:t>
              </a:r>
            </a:p>
          </p:txBody>
        </p:sp>
        <p:sp>
          <p:nvSpPr>
            <p:cNvPr id="127" name="Text Box 27"/>
            <p:cNvSpPr txBox="1">
              <a:spLocks noChangeArrowheads="1"/>
            </p:cNvSpPr>
            <p:nvPr/>
          </p:nvSpPr>
          <p:spPr bwMode="auto">
            <a:xfrm>
              <a:off x="2261301" y="6071705"/>
              <a:ext cx="553208" cy="182295"/>
            </a:xfrm>
            <a:prstGeom prst="rect">
              <a:avLst/>
            </a:prstGeom>
            <a:noFill/>
            <a:ln w="9525" algn="ctr">
              <a:noFill/>
              <a:miter lim="800000"/>
              <a:headEnd/>
              <a:tailEnd/>
            </a:ln>
          </p:spPr>
          <p:txBody>
            <a:bodyPr wrap="none">
              <a:spAutoFit/>
            </a:bodyPr>
            <a:lstStyle/>
            <a:p>
              <a:r>
                <a:rPr lang="en-US" dirty="0" err="1"/>
                <a:t>EoC</a:t>
              </a:r>
              <a:r>
                <a:rPr lang="en-US" dirty="0"/>
                <a:t> logic</a:t>
              </a:r>
            </a:p>
          </p:txBody>
        </p:sp>
      </p:grpSp>
    </p:spTree>
    <p:extLst>
      <p:ext uri="{BB962C8B-B14F-4D97-AF65-F5344CB8AC3E}">
        <p14:creationId xmlns:p14="http://schemas.microsoft.com/office/powerpoint/2010/main" val="1534534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B46CB970-6820-40E1-8E83-BD03CAEB6A7A}" type="slidenum">
              <a:rPr lang="de-DE" altLang="de-DE" smtClean="0"/>
              <a:pPr algn="r" eaLnBrk="1" hangingPunct="1">
                <a:spcBef>
                  <a:spcPct val="0"/>
                </a:spcBef>
                <a:buFontTx/>
                <a:buNone/>
              </a:pPr>
              <a:t>14</a:t>
            </a:fld>
            <a:endParaRPr lang="de-DE" altLang="de-DE" smtClean="0"/>
          </a:p>
        </p:txBody>
      </p:sp>
      <p:sp>
        <p:nvSpPr>
          <p:cNvPr id="3075" name="Rectangle 2"/>
          <p:cNvSpPr>
            <a:spLocks noGrp="1" noChangeArrowheads="1"/>
          </p:cNvSpPr>
          <p:nvPr>
            <p:ph type="title"/>
          </p:nvPr>
        </p:nvSpPr>
        <p:spPr/>
        <p:txBody>
          <a:bodyPr/>
          <a:lstStyle/>
          <a:p>
            <a:pPr eaLnBrk="1" hangingPunct="1"/>
            <a:r>
              <a:rPr lang="en-US" sz="2000" dirty="0" smtClean="0"/>
              <a:t>Structure of the detector</a:t>
            </a:r>
            <a:endParaRPr lang="en-US" altLang="de-DE" sz="2000" dirty="0" smtClean="0"/>
          </a:p>
        </p:txBody>
      </p:sp>
      <p:sp>
        <p:nvSpPr>
          <p:cNvPr id="3076" name="Rechteck 2"/>
          <p:cNvSpPr>
            <a:spLocks noChangeArrowheads="1"/>
          </p:cNvSpPr>
          <p:nvPr/>
        </p:nvSpPr>
        <p:spPr bwMode="auto">
          <a:xfrm>
            <a:off x="2438400" y="1981200"/>
            <a:ext cx="304800" cy="457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077" name="Abgerundetes Rechteck 7"/>
          <p:cNvSpPr>
            <a:spLocks noChangeArrowheads="1"/>
          </p:cNvSpPr>
          <p:nvPr/>
        </p:nvSpPr>
        <p:spPr bwMode="auto">
          <a:xfrm>
            <a:off x="1524000" y="2133600"/>
            <a:ext cx="762000" cy="1524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078" name="Gerade Verbindung mit Pfeil 9"/>
          <p:cNvCxnSpPr>
            <a:cxnSpLocks noChangeShapeType="1"/>
          </p:cNvCxnSpPr>
          <p:nvPr/>
        </p:nvCxnSpPr>
        <p:spPr bwMode="auto">
          <a:xfrm>
            <a:off x="533400" y="2209800"/>
            <a:ext cx="1524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79" name="Gerade Verbindung mit Pfeil 13"/>
          <p:cNvCxnSpPr>
            <a:cxnSpLocks noChangeShapeType="1"/>
          </p:cNvCxnSpPr>
          <p:nvPr/>
        </p:nvCxnSpPr>
        <p:spPr bwMode="auto">
          <a:xfrm flipV="1">
            <a:off x="2895600" y="1524000"/>
            <a:ext cx="0" cy="1600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0" name="Gerade Verbindung 23"/>
          <p:cNvCxnSpPr>
            <a:cxnSpLocks noChangeShapeType="1"/>
          </p:cNvCxnSpPr>
          <p:nvPr/>
        </p:nvCxnSpPr>
        <p:spPr bwMode="auto">
          <a:xfrm flipV="1">
            <a:off x="533400" y="1066800"/>
            <a:ext cx="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1" name="Gerade Verbindung mit Pfeil 488"/>
          <p:cNvCxnSpPr>
            <a:cxnSpLocks noChangeShapeType="1"/>
          </p:cNvCxnSpPr>
          <p:nvPr/>
        </p:nvCxnSpPr>
        <p:spPr bwMode="auto">
          <a:xfrm flipH="1">
            <a:off x="1295400" y="2362200"/>
            <a:ext cx="1143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2" name="Gerade Verbindung mit Pfeil 25"/>
          <p:cNvCxnSpPr>
            <a:cxnSpLocks noChangeShapeType="1"/>
          </p:cNvCxnSpPr>
          <p:nvPr/>
        </p:nvCxnSpPr>
        <p:spPr bwMode="auto">
          <a:xfrm rot="10800000" flipV="1">
            <a:off x="2590800" y="1828800"/>
            <a:ext cx="0" cy="152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3" name="Gerade Verbindung mit Pfeil 495"/>
          <p:cNvCxnSpPr>
            <a:cxnSpLocks noChangeShapeType="1"/>
          </p:cNvCxnSpPr>
          <p:nvPr/>
        </p:nvCxnSpPr>
        <p:spPr bwMode="auto">
          <a:xfrm flipH="1">
            <a:off x="2743200" y="2209800"/>
            <a:ext cx="1524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4" name="Gerade Verbindung mit Pfeil 496"/>
          <p:cNvCxnSpPr>
            <a:cxnSpLocks noChangeShapeType="1"/>
          </p:cNvCxnSpPr>
          <p:nvPr/>
        </p:nvCxnSpPr>
        <p:spPr bwMode="auto">
          <a:xfrm rot="10800000" flipV="1">
            <a:off x="2590800" y="2438400"/>
            <a:ext cx="0" cy="152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5" name="Gerade Verbindung mit Pfeil 225"/>
          <p:cNvCxnSpPr>
            <a:cxnSpLocks noChangeShapeType="1"/>
          </p:cNvCxnSpPr>
          <p:nvPr/>
        </p:nvCxnSpPr>
        <p:spPr bwMode="auto">
          <a:xfrm>
            <a:off x="1295400" y="2057400"/>
            <a:ext cx="1143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6" name="Gerade Verbindung mit Pfeil 506"/>
          <p:cNvCxnSpPr>
            <a:cxnSpLocks noChangeShapeType="1"/>
          </p:cNvCxnSpPr>
          <p:nvPr/>
        </p:nvCxnSpPr>
        <p:spPr bwMode="auto">
          <a:xfrm flipV="1">
            <a:off x="1752600" y="1524000"/>
            <a:ext cx="0" cy="1600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7" name="Gerade Verbindung mit Pfeil 507"/>
          <p:cNvCxnSpPr>
            <a:cxnSpLocks noChangeShapeType="1"/>
          </p:cNvCxnSpPr>
          <p:nvPr/>
        </p:nvCxnSpPr>
        <p:spPr bwMode="auto">
          <a:xfrm rot="10800000" flipV="1">
            <a:off x="2057400" y="1524000"/>
            <a:ext cx="0" cy="1600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8" name="Gerade Verbindung mit Pfeil 228"/>
          <p:cNvCxnSpPr>
            <a:cxnSpLocks noChangeShapeType="1"/>
          </p:cNvCxnSpPr>
          <p:nvPr/>
        </p:nvCxnSpPr>
        <p:spPr bwMode="auto">
          <a:xfrm>
            <a:off x="1752600" y="2209800"/>
            <a:ext cx="0" cy="228600"/>
          </a:xfrm>
          <a:prstGeom prst="straightConnector1">
            <a:avLst/>
          </a:prstGeom>
          <a:noFill/>
          <a:ln w="9525" algn="ctr">
            <a:solidFill>
              <a:schemeClr val="tx1"/>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9" name="Gerade Verbindung mit Pfeil 508"/>
          <p:cNvCxnSpPr>
            <a:cxnSpLocks noChangeShapeType="1"/>
          </p:cNvCxnSpPr>
          <p:nvPr/>
        </p:nvCxnSpPr>
        <p:spPr bwMode="auto">
          <a:xfrm>
            <a:off x="2057400" y="2209800"/>
            <a:ext cx="0" cy="228600"/>
          </a:xfrm>
          <a:prstGeom prst="straightConnector1">
            <a:avLst/>
          </a:prstGeom>
          <a:noFill/>
          <a:ln w="9525" algn="ctr">
            <a:solidFill>
              <a:schemeClr val="tx1"/>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90" name="Textfeld 509"/>
          <p:cNvSpPr txBox="1">
            <a:spLocks noChangeArrowheads="1"/>
          </p:cNvSpPr>
          <p:nvPr/>
        </p:nvSpPr>
        <p:spPr bwMode="auto">
          <a:xfrm>
            <a:off x="1752600" y="1219200"/>
            <a:ext cx="9286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RAM/ROM</a:t>
            </a:r>
          </a:p>
        </p:txBody>
      </p:sp>
      <p:cxnSp>
        <p:nvCxnSpPr>
          <p:cNvPr id="3091" name="Gerade Verbindung mit Pfeil 230"/>
          <p:cNvCxnSpPr>
            <a:cxnSpLocks noChangeShapeType="1"/>
          </p:cNvCxnSpPr>
          <p:nvPr/>
        </p:nvCxnSpPr>
        <p:spPr bwMode="auto">
          <a:xfrm>
            <a:off x="2209800" y="1447800"/>
            <a:ext cx="0" cy="609600"/>
          </a:xfrm>
          <a:prstGeom prst="straightConnector1">
            <a:avLst/>
          </a:prstGeom>
          <a:noFill/>
          <a:ln w="9525" algn="ctr">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92" name="Textfeld 511"/>
          <p:cNvSpPr txBox="1">
            <a:spLocks noChangeArrowheads="1"/>
          </p:cNvSpPr>
          <p:nvPr/>
        </p:nvSpPr>
        <p:spPr bwMode="auto">
          <a:xfrm>
            <a:off x="914400" y="1066800"/>
            <a:ext cx="6619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Hit flag</a:t>
            </a:r>
          </a:p>
        </p:txBody>
      </p:sp>
      <p:sp>
        <p:nvSpPr>
          <p:cNvPr id="3093" name="Textfeld 512"/>
          <p:cNvSpPr txBox="1">
            <a:spLocks noChangeArrowheads="1"/>
          </p:cNvSpPr>
          <p:nvPr/>
        </p:nvSpPr>
        <p:spPr bwMode="auto">
          <a:xfrm>
            <a:off x="3105150" y="1143000"/>
            <a:ext cx="1387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Priority scan logic</a:t>
            </a:r>
          </a:p>
        </p:txBody>
      </p:sp>
      <p:cxnSp>
        <p:nvCxnSpPr>
          <p:cNvPr id="3094" name="Gerade Verbindung mit Pfeil 232"/>
          <p:cNvCxnSpPr>
            <a:cxnSpLocks noChangeShapeType="1"/>
          </p:cNvCxnSpPr>
          <p:nvPr/>
        </p:nvCxnSpPr>
        <p:spPr bwMode="auto">
          <a:xfrm flipH="1">
            <a:off x="2743200" y="1371600"/>
            <a:ext cx="762000" cy="609600"/>
          </a:xfrm>
          <a:prstGeom prst="straightConnector1">
            <a:avLst/>
          </a:prstGeom>
          <a:noFill/>
          <a:ln w="9525" algn="ctr">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95" name="Textfeld 233"/>
          <p:cNvSpPr txBox="1">
            <a:spLocks noChangeArrowheads="1"/>
          </p:cNvSpPr>
          <p:nvPr/>
        </p:nvSpPr>
        <p:spPr bwMode="auto">
          <a:xfrm>
            <a:off x="838200" y="3124200"/>
            <a:ext cx="9826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Time stamp</a:t>
            </a:r>
          </a:p>
        </p:txBody>
      </p:sp>
      <p:sp>
        <p:nvSpPr>
          <p:cNvPr id="3096" name="Textfeld 515"/>
          <p:cNvSpPr txBox="1">
            <a:spLocks noChangeArrowheads="1"/>
          </p:cNvSpPr>
          <p:nvPr/>
        </p:nvSpPr>
        <p:spPr bwMode="auto">
          <a:xfrm>
            <a:off x="1828800" y="3124200"/>
            <a:ext cx="7985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Data bus</a:t>
            </a:r>
          </a:p>
        </p:txBody>
      </p:sp>
      <p:sp>
        <p:nvSpPr>
          <p:cNvPr id="3097" name="Textfeld 524"/>
          <p:cNvSpPr txBox="1">
            <a:spLocks noChangeArrowheads="1"/>
          </p:cNvSpPr>
          <p:nvPr/>
        </p:nvSpPr>
        <p:spPr bwMode="auto">
          <a:xfrm>
            <a:off x="2895600" y="2743200"/>
            <a:ext cx="5508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Read</a:t>
            </a:r>
          </a:p>
        </p:txBody>
      </p:sp>
      <p:sp>
        <p:nvSpPr>
          <p:cNvPr id="3098" name="Rechteck 19"/>
          <p:cNvSpPr>
            <a:spLocks noChangeArrowheads="1"/>
          </p:cNvSpPr>
          <p:nvPr/>
        </p:nvSpPr>
        <p:spPr bwMode="auto">
          <a:xfrm>
            <a:off x="5715000" y="4419600"/>
            <a:ext cx="13716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099" name="Gerade Verbindung mit Pfeil 21"/>
          <p:cNvCxnSpPr>
            <a:cxnSpLocks noChangeShapeType="1"/>
          </p:cNvCxnSpPr>
          <p:nvPr/>
        </p:nvCxnSpPr>
        <p:spPr bwMode="auto">
          <a:xfrm rot="10800000" flipH="1">
            <a:off x="7086600" y="4495800"/>
            <a:ext cx="3048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8" name="Rechteck 527"/>
          <p:cNvSpPr/>
          <p:nvPr/>
        </p:nvSpPr>
        <p:spPr bwMode="auto">
          <a:xfrm>
            <a:off x="57150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29" name="Rechteck 528"/>
          <p:cNvSpPr/>
          <p:nvPr/>
        </p:nvSpPr>
        <p:spPr bwMode="auto">
          <a:xfrm>
            <a:off x="5715000" y="1447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30" name="Rechteck 529"/>
          <p:cNvSpPr/>
          <p:nvPr/>
        </p:nvSpPr>
        <p:spPr bwMode="auto">
          <a:xfrm>
            <a:off x="5715000" y="1752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31" name="Rechteck 530"/>
          <p:cNvSpPr/>
          <p:nvPr/>
        </p:nvSpPr>
        <p:spPr bwMode="auto">
          <a:xfrm>
            <a:off x="5715000" y="2057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32" name="Rechteck 531"/>
          <p:cNvSpPr/>
          <p:nvPr/>
        </p:nvSpPr>
        <p:spPr bwMode="auto">
          <a:xfrm>
            <a:off x="5715000" y="2362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33" name="Rechteck 532"/>
          <p:cNvSpPr/>
          <p:nvPr/>
        </p:nvSpPr>
        <p:spPr bwMode="auto">
          <a:xfrm>
            <a:off x="5715000" y="2667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34" name="Rechteck 533"/>
          <p:cNvSpPr/>
          <p:nvPr/>
        </p:nvSpPr>
        <p:spPr bwMode="auto">
          <a:xfrm>
            <a:off x="5715000" y="2971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35" name="Rechteck 534"/>
          <p:cNvSpPr/>
          <p:nvPr/>
        </p:nvSpPr>
        <p:spPr bwMode="auto">
          <a:xfrm>
            <a:off x="5715000" y="3276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3108" name="Rechteck 253"/>
          <p:cNvSpPr>
            <a:spLocks noChangeArrowheads="1"/>
          </p:cNvSpPr>
          <p:nvPr/>
        </p:nvSpPr>
        <p:spPr bwMode="auto">
          <a:xfrm>
            <a:off x="5715000" y="37338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09" name="Rechteck 254"/>
          <p:cNvSpPr>
            <a:spLocks noChangeArrowheads="1"/>
          </p:cNvSpPr>
          <p:nvPr/>
        </p:nvSpPr>
        <p:spPr bwMode="auto">
          <a:xfrm>
            <a:off x="5715000" y="38100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0" name="Rechteck 255"/>
          <p:cNvSpPr>
            <a:spLocks noChangeArrowheads="1"/>
          </p:cNvSpPr>
          <p:nvPr/>
        </p:nvSpPr>
        <p:spPr bwMode="auto">
          <a:xfrm>
            <a:off x="5715000" y="38862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1" name="Rechteck 256"/>
          <p:cNvSpPr>
            <a:spLocks noChangeArrowheads="1"/>
          </p:cNvSpPr>
          <p:nvPr/>
        </p:nvSpPr>
        <p:spPr bwMode="auto">
          <a:xfrm>
            <a:off x="5715000" y="39624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12" name="Gerade Verbindung mit Pfeil 3"/>
          <p:cNvCxnSpPr>
            <a:cxnSpLocks noChangeShapeType="1"/>
          </p:cNvCxnSpPr>
          <p:nvPr/>
        </p:nvCxnSpPr>
        <p:spPr bwMode="auto">
          <a:xfrm>
            <a:off x="5943600" y="35052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13" name="Gerade Verbindung mit Pfeil 267"/>
          <p:cNvCxnSpPr>
            <a:cxnSpLocks noChangeShapeType="1"/>
          </p:cNvCxnSpPr>
          <p:nvPr/>
        </p:nvCxnSpPr>
        <p:spPr bwMode="auto">
          <a:xfrm>
            <a:off x="5867400" y="32004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14" name="Gerade Verbindung mit Pfeil 272"/>
          <p:cNvCxnSpPr>
            <a:cxnSpLocks noChangeShapeType="1"/>
          </p:cNvCxnSpPr>
          <p:nvPr/>
        </p:nvCxnSpPr>
        <p:spPr bwMode="auto">
          <a:xfrm>
            <a:off x="5791200" y="2895600"/>
            <a:ext cx="0" cy="838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15" name="Gerade Verbindung mit Pfeil 279"/>
          <p:cNvCxnSpPr>
            <a:cxnSpLocks noChangeShapeType="1"/>
          </p:cNvCxnSpPr>
          <p:nvPr/>
        </p:nvCxnSpPr>
        <p:spPr bwMode="auto">
          <a:xfrm>
            <a:off x="5715000" y="2590800"/>
            <a:ext cx="0" cy="1143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16" name="Rechteck 304"/>
          <p:cNvSpPr>
            <a:spLocks noChangeArrowheads="1"/>
          </p:cNvSpPr>
          <p:nvPr/>
        </p:nvSpPr>
        <p:spPr bwMode="auto">
          <a:xfrm>
            <a:off x="5715000" y="40386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7" name="Rechteck 305"/>
          <p:cNvSpPr>
            <a:spLocks noChangeArrowheads="1"/>
          </p:cNvSpPr>
          <p:nvPr/>
        </p:nvSpPr>
        <p:spPr bwMode="auto">
          <a:xfrm>
            <a:off x="5715000" y="41148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8" name="Rechteck 306"/>
          <p:cNvSpPr>
            <a:spLocks noChangeArrowheads="1"/>
          </p:cNvSpPr>
          <p:nvPr/>
        </p:nvSpPr>
        <p:spPr bwMode="auto">
          <a:xfrm>
            <a:off x="5715000" y="41910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9" name="Rechteck 307"/>
          <p:cNvSpPr>
            <a:spLocks noChangeArrowheads="1"/>
          </p:cNvSpPr>
          <p:nvPr/>
        </p:nvSpPr>
        <p:spPr bwMode="auto">
          <a:xfrm>
            <a:off x="5715000" y="42672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20" name="Gerade Verbindung 27"/>
          <p:cNvCxnSpPr>
            <a:cxnSpLocks noChangeShapeType="1"/>
          </p:cNvCxnSpPr>
          <p:nvPr/>
        </p:nvCxnSpPr>
        <p:spPr bwMode="auto">
          <a:xfrm flipH="1">
            <a:off x="7162800" y="4419600"/>
            <a:ext cx="7620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21" name="Textfeld 29"/>
          <p:cNvSpPr txBox="1">
            <a:spLocks noChangeArrowheads="1"/>
          </p:cNvSpPr>
          <p:nvPr/>
        </p:nvSpPr>
        <p:spPr bwMode="auto">
          <a:xfrm>
            <a:off x="7117884" y="4495800"/>
            <a:ext cx="14927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err="1" smtClean="0"/>
              <a:t>Row</a:t>
            </a:r>
            <a:r>
              <a:rPr lang="de-DE" altLang="de-DE" dirty="0" smtClean="0"/>
              <a:t>/</a:t>
            </a:r>
            <a:r>
              <a:rPr lang="de-DE" altLang="de-DE" dirty="0" err="1" smtClean="0"/>
              <a:t>Col</a:t>
            </a:r>
            <a:r>
              <a:rPr lang="de-DE" altLang="de-DE" dirty="0" smtClean="0"/>
              <a:t> </a:t>
            </a:r>
            <a:r>
              <a:rPr lang="de-DE" altLang="de-DE" dirty="0" err="1" smtClean="0"/>
              <a:t>Addr</a:t>
            </a:r>
            <a:r>
              <a:rPr lang="de-DE" altLang="de-DE" dirty="0" smtClean="0"/>
              <a:t> </a:t>
            </a:r>
            <a:r>
              <a:rPr lang="de-DE" altLang="de-DE" dirty="0"/>
              <a:t>+ TS</a:t>
            </a:r>
          </a:p>
        </p:txBody>
      </p:sp>
      <p:sp>
        <p:nvSpPr>
          <p:cNvPr id="3122" name="Textfeld 312"/>
          <p:cNvSpPr txBox="1">
            <a:spLocks noChangeArrowheads="1"/>
          </p:cNvSpPr>
          <p:nvPr/>
        </p:nvSpPr>
        <p:spPr bwMode="auto">
          <a:xfrm>
            <a:off x="4572000" y="3657600"/>
            <a:ext cx="10207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a:t>One RO cell</a:t>
            </a:r>
          </a:p>
          <a:p>
            <a:pPr algn="ctr" eaLnBrk="1" hangingPunct="1">
              <a:spcBef>
                <a:spcPct val="0"/>
              </a:spcBef>
              <a:buFontTx/>
              <a:buNone/>
            </a:pPr>
            <a:r>
              <a:rPr lang="en-US" altLang="de-DE" dirty="0"/>
              <a:t>/pixel</a:t>
            </a:r>
          </a:p>
        </p:txBody>
      </p:sp>
      <p:grpSp>
        <p:nvGrpSpPr>
          <p:cNvPr id="3123" name="Gruppieren 101"/>
          <p:cNvGrpSpPr>
            <a:grpSpLocks/>
          </p:cNvGrpSpPr>
          <p:nvPr/>
        </p:nvGrpSpPr>
        <p:grpSpPr bwMode="auto">
          <a:xfrm>
            <a:off x="4876800" y="2819400"/>
            <a:ext cx="762000" cy="228600"/>
            <a:chOff x="1600200" y="1600200"/>
            <a:chExt cx="762000" cy="228600"/>
          </a:xfrm>
        </p:grpSpPr>
        <p:cxnSp>
          <p:nvCxnSpPr>
            <p:cNvPr id="3224" name="Gerade Verbindung 95"/>
            <p:cNvCxnSpPr>
              <a:cxnSpLocks noChangeShapeType="1"/>
            </p:cNvCxnSpPr>
            <p:nvPr/>
          </p:nvCxnSpPr>
          <p:spPr bwMode="auto">
            <a:xfrm>
              <a:off x="1600200" y="18288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25" name="Gerade Verbindung 97"/>
            <p:cNvCxnSpPr>
              <a:cxnSpLocks noChangeShapeType="1"/>
            </p:cNvCxnSpPr>
            <p:nvPr/>
          </p:nvCxnSpPr>
          <p:spPr bwMode="auto">
            <a:xfrm flipV="1">
              <a:off x="1828800" y="16002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26" name="Gerade Verbindung 100"/>
            <p:cNvCxnSpPr>
              <a:cxnSpLocks noChangeShapeType="1"/>
            </p:cNvCxnSpPr>
            <p:nvPr/>
          </p:nvCxnSpPr>
          <p:spPr bwMode="auto">
            <a:xfrm>
              <a:off x="1828800" y="1600200"/>
              <a:ext cx="3048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27" name="Gerade Verbindung 324"/>
            <p:cNvCxnSpPr>
              <a:cxnSpLocks noChangeShapeType="1"/>
            </p:cNvCxnSpPr>
            <p:nvPr/>
          </p:nvCxnSpPr>
          <p:spPr bwMode="auto">
            <a:xfrm>
              <a:off x="2133600" y="18288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124" name="Gerade Verbindung mit Pfeil 103"/>
          <p:cNvCxnSpPr>
            <a:cxnSpLocks noChangeShapeType="1"/>
            <a:endCxn id="535" idx="1"/>
          </p:cNvCxnSpPr>
          <p:nvPr/>
        </p:nvCxnSpPr>
        <p:spPr bwMode="auto">
          <a:xfrm>
            <a:off x="5334000" y="3200400"/>
            <a:ext cx="381000" cy="1905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5" name="Rechteck 564"/>
          <p:cNvSpPr/>
          <p:nvPr/>
        </p:nvSpPr>
        <p:spPr bwMode="auto">
          <a:xfrm>
            <a:off x="60960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66" name="Rechteck 565"/>
          <p:cNvSpPr/>
          <p:nvPr/>
        </p:nvSpPr>
        <p:spPr bwMode="auto">
          <a:xfrm>
            <a:off x="64770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67" name="Rechteck 566"/>
          <p:cNvSpPr/>
          <p:nvPr/>
        </p:nvSpPr>
        <p:spPr bwMode="auto">
          <a:xfrm>
            <a:off x="68580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3128" name="Gruppieren 613"/>
          <p:cNvGrpSpPr>
            <a:grpSpLocks/>
          </p:cNvGrpSpPr>
          <p:nvPr/>
        </p:nvGrpSpPr>
        <p:grpSpPr bwMode="auto">
          <a:xfrm>
            <a:off x="6096000" y="1143000"/>
            <a:ext cx="228600" cy="3200400"/>
            <a:chOff x="990600" y="1219200"/>
            <a:chExt cx="228600" cy="3200400"/>
          </a:xfrm>
        </p:grpSpPr>
        <p:sp>
          <p:nvSpPr>
            <p:cNvPr id="569" name="Rechteck 568"/>
            <p:cNvSpPr/>
            <p:nvPr/>
          </p:nvSpPr>
          <p:spPr bwMode="auto">
            <a:xfrm>
              <a:off x="9906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70" name="Rechteck 569"/>
            <p:cNvSpPr/>
            <p:nvPr/>
          </p:nvSpPr>
          <p:spPr bwMode="auto">
            <a:xfrm>
              <a:off x="9906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71" name="Rechteck 570"/>
            <p:cNvSpPr/>
            <p:nvPr/>
          </p:nvSpPr>
          <p:spPr bwMode="auto">
            <a:xfrm>
              <a:off x="9906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72" name="Rechteck 571"/>
            <p:cNvSpPr/>
            <p:nvPr/>
          </p:nvSpPr>
          <p:spPr bwMode="auto">
            <a:xfrm>
              <a:off x="9906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73" name="Rechteck 572"/>
            <p:cNvSpPr/>
            <p:nvPr/>
          </p:nvSpPr>
          <p:spPr bwMode="auto">
            <a:xfrm>
              <a:off x="9906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74" name="Rechteck 573"/>
            <p:cNvSpPr/>
            <p:nvPr/>
          </p:nvSpPr>
          <p:spPr bwMode="auto">
            <a:xfrm>
              <a:off x="9906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75" name="Rechteck 574"/>
            <p:cNvSpPr/>
            <p:nvPr/>
          </p:nvSpPr>
          <p:spPr bwMode="auto">
            <a:xfrm>
              <a:off x="9906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76" name="Rechteck 575"/>
            <p:cNvSpPr/>
            <p:nvPr/>
          </p:nvSpPr>
          <p:spPr bwMode="auto">
            <a:xfrm>
              <a:off x="9906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3212" name="Rechteck 626"/>
            <p:cNvSpPr>
              <a:spLocks noChangeArrowheads="1"/>
            </p:cNvSpPr>
            <p:nvPr/>
          </p:nvSpPr>
          <p:spPr bwMode="auto">
            <a:xfrm>
              <a:off x="990600" y="38100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213" name="Rechteck 627"/>
            <p:cNvSpPr>
              <a:spLocks noChangeArrowheads="1"/>
            </p:cNvSpPr>
            <p:nvPr/>
          </p:nvSpPr>
          <p:spPr bwMode="auto">
            <a:xfrm>
              <a:off x="990600" y="38862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214" name="Rechteck 628"/>
            <p:cNvSpPr>
              <a:spLocks noChangeArrowheads="1"/>
            </p:cNvSpPr>
            <p:nvPr/>
          </p:nvSpPr>
          <p:spPr bwMode="auto">
            <a:xfrm>
              <a:off x="990600" y="39624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215" name="Rechteck 629"/>
            <p:cNvSpPr>
              <a:spLocks noChangeArrowheads="1"/>
            </p:cNvSpPr>
            <p:nvPr/>
          </p:nvSpPr>
          <p:spPr bwMode="auto">
            <a:xfrm>
              <a:off x="990600" y="40386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216" name="Gerade Verbindung mit Pfeil 630"/>
            <p:cNvCxnSpPr>
              <a:cxnSpLocks noChangeShapeType="1"/>
            </p:cNvCxnSpPr>
            <p:nvPr/>
          </p:nvCxnSpPr>
          <p:spPr bwMode="auto">
            <a:xfrm>
              <a:off x="1219200" y="35814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17" name="Gerade Verbindung mit Pfeil 631"/>
            <p:cNvCxnSpPr>
              <a:cxnSpLocks noChangeShapeType="1"/>
            </p:cNvCxnSpPr>
            <p:nvPr/>
          </p:nvCxnSpPr>
          <p:spPr bwMode="auto">
            <a:xfrm>
              <a:off x="1143000" y="32766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18" name="Gerade Verbindung mit Pfeil 634"/>
            <p:cNvCxnSpPr>
              <a:cxnSpLocks noChangeShapeType="1"/>
            </p:cNvCxnSpPr>
            <p:nvPr/>
          </p:nvCxnSpPr>
          <p:spPr bwMode="auto">
            <a:xfrm>
              <a:off x="1066800" y="2971800"/>
              <a:ext cx="0" cy="838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19" name="Gerade Verbindung mit Pfeil 635"/>
            <p:cNvCxnSpPr>
              <a:cxnSpLocks noChangeShapeType="1"/>
            </p:cNvCxnSpPr>
            <p:nvPr/>
          </p:nvCxnSpPr>
          <p:spPr bwMode="auto">
            <a:xfrm>
              <a:off x="990600" y="2667000"/>
              <a:ext cx="0" cy="1143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20" name="Rechteck 636"/>
            <p:cNvSpPr>
              <a:spLocks noChangeArrowheads="1"/>
            </p:cNvSpPr>
            <p:nvPr/>
          </p:nvSpPr>
          <p:spPr bwMode="auto">
            <a:xfrm>
              <a:off x="990600" y="41148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221" name="Rechteck 637"/>
            <p:cNvSpPr>
              <a:spLocks noChangeArrowheads="1"/>
            </p:cNvSpPr>
            <p:nvPr/>
          </p:nvSpPr>
          <p:spPr bwMode="auto">
            <a:xfrm>
              <a:off x="990600" y="41910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222" name="Rechteck 638"/>
            <p:cNvSpPr>
              <a:spLocks noChangeArrowheads="1"/>
            </p:cNvSpPr>
            <p:nvPr/>
          </p:nvSpPr>
          <p:spPr bwMode="auto">
            <a:xfrm>
              <a:off x="990600" y="42672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223" name="Rechteck 639"/>
            <p:cNvSpPr>
              <a:spLocks noChangeArrowheads="1"/>
            </p:cNvSpPr>
            <p:nvPr/>
          </p:nvSpPr>
          <p:spPr bwMode="auto">
            <a:xfrm>
              <a:off x="990600" y="43434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grpSp>
        <p:nvGrpSpPr>
          <p:cNvPr id="3129" name="Gruppieren 640"/>
          <p:cNvGrpSpPr>
            <a:grpSpLocks/>
          </p:cNvGrpSpPr>
          <p:nvPr/>
        </p:nvGrpSpPr>
        <p:grpSpPr bwMode="auto">
          <a:xfrm>
            <a:off x="6477000" y="1143000"/>
            <a:ext cx="228600" cy="3200400"/>
            <a:chOff x="990600" y="1219200"/>
            <a:chExt cx="228600" cy="3200400"/>
          </a:xfrm>
        </p:grpSpPr>
        <p:sp>
          <p:nvSpPr>
            <p:cNvPr id="590" name="Rechteck 589"/>
            <p:cNvSpPr/>
            <p:nvPr/>
          </p:nvSpPr>
          <p:spPr bwMode="auto">
            <a:xfrm>
              <a:off x="9906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91" name="Rechteck 590"/>
            <p:cNvSpPr/>
            <p:nvPr/>
          </p:nvSpPr>
          <p:spPr bwMode="auto">
            <a:xfrm>
              <a:off x="9906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92" name="Rechteck 591"/>
            <p:cNvSpPr/>
            <p:nvPr/>
          </p:nvSpPr>
          <p:spPr bwMode="auto">
            <a:xfrm>
              <a:off x="9906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93" name="Rechteck 592"/>
            <p:cNvSpPr/>
            <p:nvPr/>
          </p:nvSpPr>
          <p:spPr bwMode="auto">
            <a:xfrm>
              <a:off x="9906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94" name="Rechteck 593"/>
            <p:cNvSpPr/>
            <p:nvPr/>
          </p:nvSpPr>
          <p:spPr bwMode="auto">
            <a:xfrm>
              <a:off x="9906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95" name="Rechteck 594"/>
            <p:cNvSpPr/>
            <p:nvPr/>
          </p:nvSpPr>
          <p:spPr bwMode="auto">
            <a:xfrm>
              <a:off x="9906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96" name="Rechteck 595"/>
            <p:cNvSpPr/>
            <p:nvPr/>
          </p:nvSpPr>
          <p:spPr bwMode="auto">
            <a:xfrm>
              <a:off x="9906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97" name="Rechteck 596"/>
            <p:cNvSpPr/>
            <p:nvPr/>
          </p:nvSpPr>
          <p:spPr bwMode="auto">
            <a:xfrm>
              <a:off x="9906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3192" name="Rechteck 653"/>
            <p:cNvSpPr>
              <a:spLocks noChangeArrowheads="1"/>
            </p:cNvSpPr>
            <p:nvPr/>
          </p:nvSpPr>
          <p:spPr bwMode="auto">
            <a:xfrm>
              <a:off x="990600" y="38100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93" name="Rechteck 654"/>
            <p:cNvSpPr>
              <a:spLocks noChangeArrowheads="1"/>
            </p:cNvSpPr>
            <p:nvPr/>
          </p:nvSpPr>
          <p:spPr bwMode="auto">
            <a:xfrm>
              <a:off x="990600" y="38862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94" name="Rechteck 655"/>
            <p:cNvSpPr>
              <a:spLocks noChangeArrowheads="1"/>
            </p:cNvSpPr>
            <p:nvPr/>
          </p:nvSpPr>
          <p:spPr bwMode="auto">
            <a:xfrm>
              <a:off x="990600" y="39624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95" name="Rechteck 656"/>
            <p:cNvSpPr>
              <a:spLocks noChangeArrowheads="1"/>
            </p:cNvSpPr>
            <p:nvPr/>
          </p:nvSpPr>
          <p:spPr bwMode="auto">
            <a:xfrm>
              <a:off x="990600" y="40386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96" name="Gerade Verbindung mit Pfeil 657"/>
            <p:cNvCxnSpPr>
              <a:cxnSpLocks noChangeShapeType="1"/>
            </p:cNvCxnSpPr>
            <p:nvPr/>
          </p:nvCxnSpPr>
          <p:spPr bwMode="auto">
            <a:xfrm>
              <a:off x="1219200" y="35814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97" name="Gerade Verbindung mit Pfeil 658"/>
            <p:cNvCxnSpPr>
              <a:cxnSpLocks noChangeShapeType="1"/>
            </p:cNvCxnSpPr>
            <p:nvPr/>
          </p:nvCxnSpPr>
          <p:spPr bwMode="auto">
            <a:xfrm>
              <a:off x="1143000" y="32766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98" name="Gerade Verbindung mit Pfeil 659"/>
            <p:cNvCxnSpPr>
              <a:cxnSpLocks noChangeShapeType="1"/>
            </p:cNvCxnSpPr>
            <p:nvPr/>
          </p:nvCxnSpPr>
          <p:spPr bwMode="auto">
            <a:xfrm>
              <a:off x="1066800" y="2971800"/>
              <a:ext cx="0" cy="838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99" name="Gerade Verbindung mit Pfeil 660"/>
            <p:cNvCxnSpPr>
              <a:cxnSpLocks noChangeShapeType="1"/>
            </p:cNvCxnSpPr>
            <p:nvPr/>
          </p:nvCxnSpPr>
          <p:spPr bwMode="auto">
            <a:xfrm>
              <a:off x="990600" y="2667000"/>
              <a:ext cx="0" cy="1143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00" name="Rechteck 661"/>
            <p:cNvSpPr>
              <a:spLocks noChangeArrowheads="1"/>
            </p:cNvSpPr>
            <p:nvPr/>
          </p:nvSpPr>
          <p:spPr bwMode="auto">
            <a:xfrm>
              <a:off x="990600" y="41148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201" name="Rechteck 662"/>
            <p:cNvSpPr>
              <a:spLocks noChangeArrowheads="1"/>
            </p:cNvSpPr>
            <p:nvPr/>
          </p:nvSpPr>
          <p:spPr bwMode="auto">
            <a:xfrm>
              <a:off x="990600" y="41910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202" name="Rechteck 663"/>
            <p:cNvSpPr>
              <a:spLocks noChangeArrowheads="1"/>
            </p:cNvSpPr>
            <p:nvPr/>
          </p:nvSpPr>
          <p:spPr bwMode="auto">
            <a:xfrm>
              <a:off x="990600" y="42672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203" name="Rechteck 664"/>
            <p:cNvSpPr>
              <a:spLocks noChangeArrowheads="1"/>
            </p:cNvSpPr>
            <p:nvPr/>
          </p:nvSpPr>
          <p:spPr bwMode="auto">
            <a:xfrm>
              <a:off x="990600" y="43434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grpSp>
        <p:nvGrpSpPr>
          <p:cNvPr id="3130" name="Gruppieren 665"/>
          <p:cNvGrpSpPr>
            <a:grpSpLocks/>
          </p:cNvGrpSpPr>
          <p:nvPr/>
        </p:nvGrpSpPr>
        <p:grpSpPr bwMode="auto">
          <a:xfrm>
            <a:off x="6858000" y="1143000"/>
            <a:ext cx="228600" cy="3200400"/>
            <a:chOff x="990600" y="1219200"/>
            <a:chExt cx="228600" cy="3200400"/>
          </a:xfrm>
        </p:grpSpPr>
        <p:sp>
          <p:nvSpPr>
            <p:cNvPr id="611" name="Rechteck 610"/>
            <p:cNvSpPr/>
            <p:nvPr/>
          </p:nvSpPr>
          <p:spPr bwMode="auto">
            <a:xfrm>
              <a:off x="9906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612" name="Rechteck 611"/>
            <p:cNvSpPr/>
            <p:nvPr/>
          </p:nvSpPr>
          <p:spPr bwMode="auto">
            <a:xfrm>
              <a:off x="9906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613" name="Rechteck 612"/>
            <p:cNvSpPr/>
            <p:nvPr/>
          </p:nvSpPr>
          <p:spPr bwMode="auto">
            <a:xfrm>
              <a:off x="9906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614" name="Rechteck 613"/>
            <p:cNvSpPr/>
            <p:nvPr/>
          </p:nvSpPr>
          <p:spPr bwMode="auto">
            <a:xfrm>
              <a:off x="9906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620" name="Rechteck 619"/>
            <p:cNvSpPr/>
            <p:nvPr/>
          </p:nvSpPr>
          <p:spPr bwMode="auto">
            <a:xfrm>
              <a:off x="9906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621" name="Rechteck 620"/>
            <p:cNvSpPr/>
            <p:nvPr/>
          </p:nvSpPr>
          <p:spPr bwMode="auto">
            <a:xfrm>
              <a:off x="9906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624" name="Rechteck 623"/>
            <p:cNvSpPr/>
            <p:nvPr/>
          </p:nvSpPr>
          <p:spPr bwMode="auto">
            <a:xfrm>
              <a:off x="9906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625" name="Rechteck 624"/>
            <p:cNvSpPr/>
            <p:nvPr/>
          </p:nvSpPr>
          <p:spPr bwMode="auto">
            <a:xfrm>
              <a:off x="9906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3172" name="Rechteck 674"/>
            <p:cNvSpPr>
              <a:spLocks noChangeArrowheads="1"/>
            </p:cNvSpPr>
            <p:nvPr/>
          </p:nvSpPr>
          <p:spPr bwMode="auto">
            <a:xfrm>
              <a:off x="990600" y="38100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73" name="Rechteck 675"/>
            <p:cNvSpPr>
              <a:spLocks noChangeArrowheads="1"/>
            </p:cNvSpPr>
            <p:nvPr/>
          </p:nvSpPr>
          <p:spPr bwMode="auto">
            <a:xfrm>
              <a:off x="990600" y="38862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74" name="Rechteck 676"/>
            <p:cNvSpPr>
              <a:spLocks noChangeArrowheads="1"/>
            </p:cNvSpPr>
            <p:nvPr/>
          </p:nvSpPr>
          <p:spPr bwMode="auto">
            <a:xfrm>
              <a:off x="990600" y="39624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75" name="Rechteck 677"/>
            <p:cNvSpPr>
              <a:spLocks noChangeArrowheads="1"/>
            </p:cNvSpPr>
            <p:nvPr/>
          </p:nvSpPr>
          <p:spPr bwMode="auto">
            <a:xfrm>
              <a:off x="990600" y="40386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76" name="Gerade Verbindung mit Pfeil 678"/>
            <p:cNvCxnSpPr>
              <a:cxnSpLocks noChangeShapeType="1"/>
            </p:cNvCxnSpPr>
            <p:nvPr/>
          </p:nvCxnSpPr>
          <p:spPr bwMode="auto">
            <a:xfrm>
              <a:off x="1219200" y="35814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7" name="Gerade Verbindung mit Pfeil 679"/>
            <p:cNvCxnSpPr>
              <a:cxnSpLocks noChangeShapeType="1"/>
            </p:cNvCxnSpPr>
            <p:nvPr/>
          </p:nvCxnSpPr>
          <p:spPr bwMode="auto">
            <a:xfrm>
              <a:off x="1143000" y="32766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8" name="Gerade Verbindung mit Pfeil 680"/>
            <p:cNvCxnSpPr>
              <a:cxnSpLocks noChangeShapeType="1"/>
            </p:cNvCxnSpPr>
            <p:nvPr/>
          </p:nvCxnSpPr>
          <p:spPr bwMode="auto">
            <a:xfrm>
              <a:off x="1066800" y="2971800"/>
              <a:ext cx="0" cy="838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9" name="Gerade Verbindung mit Pfeil 681"/>
            <p:cNvCxnSpPr>
              <a:cxnSpLocks noChangeShapeType="1"/>
            </p:cNvCxnSpPr>
            <p:nvPr/>
          </p:nvCxnSpPr>
          <p:spPr bwMode="auto">
            <a:xfrm>
              <a:off x="990600" y="2667000"/>
              <a:ext cx="0" cy="1143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80" name="Rechteck 682"/>
            <p:cNvSpPr>
              <a:spLocks noChangeArrowheads="1"/>
            </p:cNvSpPr>
            <p:nvPr/>
          </p:nvSpPr>
          <p:spPr bwMode="auto">
            <a:xfrm>
              <a:off x="990600" y="41148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81" name="Rechteck 683"/>
            <p:cNvSpPr>
              <a:spLocks noChangeArrowheads="1"/>
            </p:cNvSpPr>
            <p:nvPr/>
          </p:nvSpPr>
          <p:spPr bwMode="auto">
            <a:xfrm>
              <a:off x="990600" y="41910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82" name="Rechteck 684"/>
            <p:cNvSpPr>
              <a:spLocks noChangeArrowheads="1"/>
            </p:cNvSpPr>
            <p:nvPr/>
          </p:nvSpPr>
          <p:spPr bwMode="auto">
            <a:xfrm>
              <a:off x="990600" y="42672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83" name="Rechteck 685"/>
            <p:cNvSpPr>
              <a:spLocks noChangeArrowheads="1"/>
            </p:cNvSpPr>
            <p:nvPr/>
          </p:nvSpPr>
          <p:spPr bwMode="auto">
            <a:xfrm>
              <a:off x="990600" y="4343400"/>
              <a:ext cx="228600" cy="762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sp>
        <p:nvSpPr>
          <p:cNvPr id="3132" name="Rechteck 234"/>
          <p:cNvSpPr>
            <a:spLocks noChangeArrowheads="1"/>
          </p:cNvSpPr>
          <p:nvPr/>
        </p:nvSpPr>
        <p:spPr bwMode="auto">
          <a:xfrm>
            <a:off x="381000" y="1828800"/>
            <a:ext cx="2667000" cy="7620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34" name="Textfeld 4267"/>
          <p:cNvSpPr txBox="1">
            <a:spLocks noChangeArrowheads="1"/>
          </p:cNvSpPr>
          <p:nvPr/>
        </p:nvSpPr>
        <p:spPr bwMode="auto">
          <a:xfrm>
            <a:off x="609600" y="3657600"/>
            <a:ext cx="35814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a:t>Readout cell function – time stamp is stored when hit arrives</a:t>
            </a:r>
          </a:p>
          <a:p>
            <a:pPr eaLnBrk="1" hangingPunct="1">
              <a:spcBef>
                <a:spcPct val="0"/>
              </a:spcBef>
              <a:buFontTx/>
              <a:buNone/>
            </a:pPr>
            <a:r>
              <a:rPr lang="en-US" altLang="de-DE" dirty="0"/>
              <a:t>Hit data are stored until the readout</a:t>
            </a:r>
          </a:p>
          <a:p>
            <a:pPr eaLnBrk="1" hangingPunct="1">
              <a:spcBef>
                <a:spcPct val="0"/>
              </a:spcBef>
              <a:buFontTx/>
              <a:buNone/>
            </a:pPr>
            <a:r>
              <a:rPr lang="en-US" altLang="de-DE" dirty="0"/>
              <a:t>Priority logic controls the readout order</a:t>
            </a:r>
          </a:p>
          <a:p>
            <a:pPr eaLnBrk="1" hangingPunct="1">
              <a:spcBef>
                <a:spcPct val="0"/>
              </a:spcBef>
              <a:buFontTx/>
              <a:buNone/>
            </a:pPr>
            <a:r>
              <a:rPr lang="en-US" altLang="de-DE" dirty="0"/>
              <a:t>RO cell size in 0.18 µm </a:t>
            </a:r>
            <a:r>
              <a:rPr lang="en-US" altLang="de-DE" dirty="0" smtClean="0"/>
              <a:t>AMS technology ~ </a:t>
            </a:r>
            <a:r>
              <a:rPr lang="en-US" altLang="de-DE" dirty="0"/>
              <a:t>7 µm x 40 µm</a:t>
            </a:r>
          </a:p>
          <a:p>
            <a:pPr eaLnBrk="1" hangingPunct="1">
              <a:spcBef>
                <a:spcPct val="0"/>
              </a:spcBef>
              <a:buFontTx/>
              <a:buNone/>
            </a:pPr>
            <a:r>
              <a:rPr lang="en-US" altLang="de-DE" dirty="0"/>
              <a:t>(with comparator and </a:t>
            </a:r>
            <a:r>
              <a:rPr lang="en-US" altLang="de-DE" dirty="0" smtClean="0"/>
              <a:t>threshold-tune </a:t>
            </a:r>
            <a:r>
              <a:rPr lang="en-US" altLang="de-DE" dirty="0"/>
              <a:t>DAC</a:t>
            </a:r>
            <a:r>
              <a:rPr lang="en-US" altLang="de-DE" dirty="0" smtClean="0"/>
              <a:t>)</a:t>
            </a:r>
            <a:endParaRPr lang="en-US" altLang="de-DE" dirty="0"/>
          </a:p>
        </p:txBody>
      </p:sp>
      <p:cxnSp>
        <p:nvCxnSpPr>
          <p:cNvPr id="3135" name="Gerade Verbindung 239"/>
          <p:cNvCxnSpPr>
            <a:cxnSpLocks noChangeShapeType="1"/>
            <a:endCxn id="3077" idx="0"/>
          </p:cNvCxnSpPr>
          <p:nvPr/>
        </p:nvCxnSpPr>
        <p:spPr bwMode="auto">
          <a:xfrm>
            <a:off x="1905000" y="20574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36" name="Abgerundetes Rechteck 642"/>
          <p:cNvSpPr>
            <a:spLocks noChangeArrowheads="1"/>
          </p:cNvSpPr>
          <p:nvPr/>
        </p:nvSpPr>
        <p:spPr bwMode="auto">
          <a:xfrm>
            <a:off x="1143000" y="1981200"/>
            <a:ext cx="1524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37" name="Gerade Verbindung mit Pfeil 645"/>
          <p:cNvCxnSpPr>
            <a:cxnSpLocks noChangeShapeType="1"/>
          </p:cNvCxnSpPr>
          <p:nvPr/>
        </p:nvCxnSpPr>
        <p:spPr bwMode="auto">
          <a:xfrm>
            <a:off x="1219200" y="1371600"/>
            <a:ext cx="0" cy="609600"/>
          </a:xfrm>
          <a:prstGeom prst="straightConnector1">
            <a:avLst/>
          </a:prstGeom>
          <a:noFill/>
          <a:ln w="9525" algn="ctr">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38" name="Gleichschenkliges Dreieck 256"/>
          <p:cNvSpPr>
            <a:spLocks noChangeArrowheads="1"/>
          </p:cNvSpPr>
          <p:nvPr/>
        </p:nvSpPr>
        <p:spPr bwMode="auto">
          <a:xfrm rot="5400000">
            <a:off x="685800" y="20574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39" name="Gerade Verbindung mit Pfeil 646"/>
          <p:cNvCxnSpPr>
            <a:cxnSpLocks noChangeShapeType="1"/>
          </p:cNvCxnSpPr>
          <p:nvPr/>
        </p:nvCxnSpPr>
        <p:spPr bwMode="auto">
          <a:xfrm>
            <a:off x="990600" y="2209800"/>
            <a:ext cx="1524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40" name="Textfeld 653"/>
          <p:cNvSpPr txBox="1">
            <a:spLocks noChangeArrowheads="1"/>
          </p:cNvSpPr>
          <p:nvPr/>
        </p:nvSpPr>
        <p:spPr bwMode="auto">
          <a:xfrm>
            <a:off x="76200" y="2743200"/>
            <a:ext cx="1419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Comparator</a:t>
            </a:r>
          </a:p>
          <a:p>
            <a:pPr algn="ctr" eaLnBrk="1" hangingPunct="1">
              <a:spcBef>
                <a:spcPct val="0"/>
              </a:spcBef>
              <a:buFontTx/>
              <a:buNone/>
            </a:pPr>
            <a:r>
              <a:rPr lang="en-US" altLang="de-DE"/>
              <a:t>and Thr tune DAC</a:t>
            </a:r>
          </a:p>
        </p:txBody>
      </p:sp>
      <p:cxnSp>
        <p:nvCxnSpPr>
          <p:cNvPr id="3141" name="Gerade Verbindung mit Pfeil 655"/>
          <p:cNvCxnSpPr>
            <a:cxnSpLocks noChangeShapeType="1"/>
          </p:cNvCxnSpPr>
          <p:nvPr/>
        </p:nvCxnSpPr>
        <p:spPr bwMode="auto">
          <a:xfrm flipV="1">
            <a:off x="838200" y="2362200"/>
            <a:ext cx="0" cy="457200"/>
          </a:xfrm>
          <a:prstGeom prst="straightConnector1">
            <a:avLst/>
          </a:prstGeom>
          <a:noFill/>
          <a:ln w="9525" algn="ctr">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42" name="Gleichschenkliges Dreieck 656"/>
          <p:cNvSpPr>
            <a:spLocks noChangeArrowheads="1"/>
          </p:cNvSpPr>
          <p:nvPr/>
        </p:nvSpPr>
        <p:spPr bwMode="auto">
          <a:xfrm rot="5400000">
            <a:off x="7543800" y="16002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43" name="Gerade Verbindung 263"/>
          <p:cNvCxnSpPr>
            <a:cxnSpLocks noChangeShapeType="1"/>
          </p:cNvCxnSpPr>
          <p:nvPr/>
        </p:nvCxnSpPr>
        <p:spPr bwMode="auto">
          <a:xfrm>
            <a:off x="7391400" y="1752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4" name="Gerade Verbindung 657"/>
          <p:cNvCxnSpPr>
            <a:cxnSpLocks noChangeShapeType="1"/>
          </p:cNvCxnSpPr>
          <p:nvPr/>
        </p:nvCxnSpPr>
        <p:spPr bwMode="auto">
          <a:xfrm>
            <a:off x="7848600" y="1752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5" name="Gerade Verbindung 658"/>
          <p:cNvCxnSpPr>
            <a:cxnSpLocks noChangeShapeType="1"/>
          </p:cNvCxnSpPr>
          <p:nvPr/>
        </p:nvCxnSpPr>
        <p:spPr bwMode="auto">
          <a:xfrm>
            <a:off x="7467600" y="15240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6" name="Gerade Verbindung 265"/>
          <p:cNvCxnSpPr>
            <a:cxnSpLocks noChangeShapeType="1"/>
          </p:cNvCxnSpPr>
          <p:nvPr/>
        </p:nvCxnSpPr>
        <p:spPr bwMode="auto">
          <a:xfrm>
            <a:off x="7696200" y="1447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7" name="Gerade Verbindung 659"/>
          <p:cNvCxnSpPr>
            <a:cxnSpLocks noChangeShapeType="1"/>
          </p:cNvCxnSpPr>
          <p:nvPr/>
        </p:nvCxnSpPr>
        <p:spPr bwMode="auto">
          <a:xfrm>
            <a:off x="7772400" y="1447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8" name="Gerade Verbindung 660"/>
          <p:cNvCxnSpPr>
            <a:cxnSpLocks noChangeShapeType="1"/>
          </p:cNvCxnSpPr>
          <p:nvPr/>
        </p:nvCxnSpPr>
        <p:spPr bwMode="auto">
          <a:xfrm>
            <a:off x="7772400" y="1524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9" name="Gerade Verbindung 267"/>
          <p:cNvCxnSpPr>
            <a:cxnSpLocks noChangeShapeType="1"/>
          </p:cNvCxnSpPr>
          <p:nvPr/>
        </p:nvCxnSpPr>
        <p:spPr bwMode="auto">
          <a:xfrm>
            <a:off x="7924800" y="1524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50" name="Gerade Verbindung 661"/>
          <p:cNvCxnSpPr>
            <a:cxnSpLocks noChangeShapeType="1"/>
          </p:cNvCxnSpPr>
          <p:nvPr/>
        </p:nvCxnSpPr>
        <p:spPr bwMode="auto">
          <a:xfrm>
            <a:off x="7467600" y="1524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51" name="Gerade Verbindung 272"/>
          <p:cNvCxnSpPr>
            <a:cxnSpLocks noChangeShapeType="1"/>
          </p:cNvCxnSpPr>
          <p:nvPr/>
        </p:nvCxnSpPr>
        <p:spPr bwMode="auto">
          <a:xfrm>
            <a:off x="7391400" y="17526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52" name="Gerade Verbindung 275"/>
          <p:cNvCxnSpPr>
            <a:cxnSpLocks noChangeShapeType="1"/>
          </p:cNvCxnSpPr>
          <p:nvPr/>
        </p:nvCxnSpPr>
        <p:spPr bwMode="auto">
          <a:xfrm>
            <a:off x="7315200" y="1905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53" name="Gleichschenkliges Dreieck 277"/>
          <p:cNvSpPr>
            <a:spLocks noChangeArrowheads="1"/>
          </p:cNvSpPr>
          <p:nvPr/>
        </p:nvSpPr>
        <p:spPr bwMode="auto">
          <a:xfrm>
            <a:off x="7315200" y="19050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54" name="Gerade Verbindung 674"/>
          <p:cNvCxnSpPr>
            <a:cxnSpLocks noChangeShapeType="1"/>
          </p:cNvCxnSpPr>
          <p:nvPr/>
        </p:nvCxnSpPr>
        <p:spPr bwMode="auto">
          <a:xfrm>
            <a:off x="7391400" y="20574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56" name="Textfeld 4267"/>
          <p:cNvSpPr txBox="1">
            <a:spLocks noChangeArrowheads="1"/>
          </p:cNvSpPr>
          <p:nvPr/>
        </p:nvSpPr>
        <p:spPr bwMode="auto">
          <a:xfrm>
            <a:off x="7239000" y="2209800"/>
            <a:ext cx="152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a:t>Pixel contains a charge sensitive </a:t>
            </a:r>
            <a:r>
              <a:rPr lang="en-US" altLang="de-DE" dirty="0" smtClean="0"/>
              <a:t>amplifier</a:t>
            </a:r>
            <a:endParaRPr lang="en-US" altLang="de-DE" dirty="0"/>
          </a:p>
          <a:p>
            <a:pPr eaLnBrk="1" hangingPunct="1">
              <a:spcBef>
                <a:spcPct val="0"/>
              </a:spcBef>
              <a:buFontTx/>
              <a:buNone/>
            </a:pPr>
            <a:endParaRPr lang="en-US" altLang="de-DE" dirty="0"/>
          </a:p>
        </p:txBody>
      </p:sp>
      <p:cxnSp>
        <p:nvCxnSpPr>
          <p:cNvPr id="3157" name="Gerade Verbindung mit Pfeil 677"/>
          <p:cNvCxnSpPr>
            <a:cxnSpLocks noChangeShapeType="1"/>
          </p:cNvCxnSpPr>
          <p:nvPr/>
        </p:nvCxnSpPr>
        <p:spPr bwMode="auto">
          <a:xfrm>
            <a:off x="7543800" y="1219200"/>
            <a:ext cx="0" cy="381000"/>
          </a:xfrm>
          <a:prstGeom prst="straightConnector1">
            <a:avLst/>
          </a:prstGeom>
          <a:noFill/>
          <a:ln w="9525" algn="ctr">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58" name="Textfeld 678"/>
          <p:cNvSpPr txBox="1">
            <a:spLocks noChangeArrowheads="1"/>
          </p:cNvSpPr>
          <p:nvPr/>
        </p:nvSpPr>
        <p:spPr bwMode="auto">
          <a:xfrm>
            <a:off x="7391400" y="914400"/>
            <a:ext cx="500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CSA</a:t>
            </a:r>
          </a:p>
        </p:txBody>
      </p:sp>
      <p:sp>
        <p:nvSpPr>
          <p:cNvPr id="3161" name="Textfeld 681"/>
          <p:cNvSpPr txBox="1">
            <a:spLocks noChangeArrowheads="1"/>
          </p:cNvSpPr>
          <p:nvPr/>
        </p:nvSpPr>
        <p:spPr bwMode="auto">
          <a:xfrm>
            <a:off x="84138" y="638175"/>
            <a:ext cx="52498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Concept: Every pixel has its own readout cell, placed on the chip periphery</a:t>
            </a:r>
          </a:p>
        </p:txBody>
      </p:sp>
      <p:cxnSp>
        <p:nvCxnSpPr>
          <p:cNvPr id="3162" name="Gerade Verbindung mit Pfeil 281"/>
          <p:cNvCxnSpPr>
            <a:cxnSpLocks noChangeShapeType="1"/>
          </p:cNvCxnSpPr>
          <p:nvPr/>
        </p:nvCxnSpPr>
        <p:spPr bwMode="auto">
          <a:xfrm flipH="1">
            <a:off x="7086600" y="1600200"/>
            <a:ext cx="228600" cy="152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63" name="Gerade Verbindung mit Pfeil 284"/>
          <p:cNvCxnSpPr>
            <a:cxnSpLocks noChangeShapeType="1"/>
            <a:endCxn id="3108" idx="1"/>
          </p:cNvCxnSpPr>
          <p:nvPr/>
        </p:nvCxnSpPr>
        <p:spPr bwMode="auto">
          <a:xfrm>
            <a:off x="3048000" y="2590800"/>
            <a:ext cx="2667000" cy="11811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7341696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8"/>
          <p:cNvSpPr>
            <a:spLocks noGrp="1" noChangeArrowheads="1"/>
          </p:cNvSpPr>
          <p:nvPr>
            <p:ph type="title"/>
          </p:nvPr>
        </p:nvSpPr>
        <p:spPr/>
        <p:txBody>
          <a:bodyPr/>
          <a:lstStyle/>
          <a:p>
            <a:pPr eaLnBrk="1" hangingPunct="1"/>
            <a:r>
              <a:rPr lang="en-US" sz="2000" dirty="0" err="1" smtClean="0"/>
              <a:t>MuPixel</a:t>
            </a:r>
            <a:endParaRPr lang="en-US" sz="2000" dirty="0" smtClean="0"/>
          </a:p>
        </p:txBody>
      </p:sp>
      <p:sp>
        <p:nvSpPr>
          <p:cNvPr id="2053" name="Rectangle 9"/>
          <p:cNvSpPr>
            <a:spLocks noGrp="1" noChangeArrowheads="1"/>
          </p:cNvSpPr>
          <p:nvPr>
            <p:ph type="body" idx="1"/>
          </p:nvPr>
        </p:nvSpPr>
        <p:spPr>
          <a:xfrm>
            <a:off x="457200" y="692150"/>
            <a:ext cx="8229600" cy="527050"/>
          </a:xfrm>
        </p:spPr>
        <p:txBody>
          <a:bodyPr/>
          <a:lstStyle/>
          <a:p>
            <a:pPr eaLnBrk="1" hangingPunct="1"/>
            <a:endParaRPr lang="en-US" sz="1800" dirty="0" smtClean="0"/>
          </a:p>
          <a:p>
            <a:pPr eaLnBrk="1" hangingPunct="1"/>
            <a:endParaRPr lang="de-DE" sz="1800" dirty="0" smtClean="0"/>
          </a:p>
          <a:p>
            <a:pPr eaLnBrk="1" hangingPunct="1"/>
            <a:endParaRPr lang="de-DE" sz="1800" dirty="0" smtClean="0"/>
          </a:p>
        </p:txBody>
      </p:sp>
      <p:sp>
        <p:nvSpPr>
          <p:cNvPr id="2" name="Foliennummernplatzhalter 1"/>
          <p:cNvSpPr>
            <a:spLocks noGrp="1"/>
          </p:cNvSpPr>
          <p:nvPr>
            <p:ph type="sldNum" sz="quarter" idx="4294967295"/>
          </p:nvPr>
        </p:nvSpPr>
        <p:spPr>
          <a:xfrm>
            <a:off x="7696200" y="6400800"/>
            <a:ext cx="1412875" cy="268288"/>
          </a:xfrm>
          <a:prstGeom prst="rect">
            <a:avLst/>
          </a:prstGeom>
        </p:spPr>
        <p:txBody>
          <a:bodyPr/>
          <a:lstStyle/>
          <a:p>
            <a:pPr>
              <a:defRPr/>
            </a:pPr>
            <a:fld id="{7939989E-F1EB-4048-B991-47E04CFB1B2E}" type="slidenum">
              <a:rPr lang="de-DE" smtClean="0"/>
              <a:pPr>
                <a:defRPr/>
              </a:pPr>
              <a:t>15</a:t>
            </a:fld>
            <a:endParaRPr lang="de-DE"/>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726817" y="583817"/>
            <a:ext cx="5791200" cy="5995166"/>
          </a:xfrm>
          <a:prstGeom prst="rect">
            <a:avLst/>
          </a:prstGeom>
        </p:spPr>
      </p:pic>
      <p:cxnSp>
        <p:nvCxnSpPr>
          <p:cNvPr id="6" name="Gerade Verbindung mit Pfeil 5"/>
          <p:cNvCxnSpPr/>
          <p:nvPr/>
        </p:nvCxnSpPr>
        <p:spPr bwMode="auto">
          <a:xfrm>
            <a:off x="1752600" y="5867400"/>
            <a:ext cx="5486400" cy="0"/>
          </a:xfrm>
          <a:prstGeom prst="straightConnector1">
            <a:avLst/>
          </a:prstGeom>
          <a:noFill/>
          <a:ln w="9525" cap="flat" cmpd="sng" algn="ctr">
            <a:solidFill>
              <a:schemeClr val="tx1"/>
            </a:solidFill>
            <a:prstDash val="solid"/>
            <a:round/>
            <a:headEnd type="arrow"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feld 6"/>
          <p:cNvSpPr txBox="1"/>
          <p:nvPr/>
        </p:nvSpPr>
        <p:spPr>
          <a:xfrm>
            <a:off x="4305810" y="5638800"/>
            <a:ext cx="570990" cy="276999"/>
          </a:xfrm>
          <a:prstGeom prst="rect">
            <a:avLst/>
          </a:prstGeom>
          <a:noFill/>
        </p:spPr>
        <p:txBody>
          <a:bodyPr wrap="none" rtlCol="0">
            <a:spAutoFit/>
          </a:bodyPr>
          <a:lstStyle/>
          <a:p>
            <a:r>
              <a:rPr lang="de-DE" dirty="0" smtClean="0"/>
              <a:t>92µm</a:t>
            </a:r>
            <a:endParaRPr lang="de-DE" dirty="0"/>
          </a:p>
        </p:txBody>
      </p:sp>
      <p:pic>
        <p:nvPicPr>
          <p:cNvPr id="8" name="Picture 4" descr="C:\Ivan\TALENT\mupix3pics\mupix3_pic5-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a:off x="76200" y="838200"/>
            <a:ext cx="1600200" cy="1853045"/>
          </a:xfrm>
          <a:prstGeom prst="rect">
            <a:avLst/>
          </a:prstGeom>
          <a:noFill/>
          <a:extLst>
            <a:ext uri="{909E8E84-426E-40DD-AFC4-6F175D3DCCD1}">
              <a14:hiddenFill xmlns:a14="http://schemas.microsoft.com/office/drawing/2010/main">
                <a:solidFill>
                  <a:srgbClr val="FFFFFF"/>
                </a:solidFill>
              </a14:hiddenFill>
            </a:ext>
          </a:extLst>
        </p:spPr>
      </p:pic>
      <p:cxnSp>
        <p:nvCxnSpPr>
          <p:cNvPr id="4" name="Gerade Verbindung mit Pfeil 3"/>
          <p:cNvCxnSpPr/>
          <p:nvPr/>
        </p:nvCxnSpPr>
        <p:spPr bwMode="auto">
          <a:xfrm>
            <a:off x="228600" y="1371600"/>
            <a:ext cx="1295400" cy="0"/>
          </a:xfrm>
          <a:prstGeom prst="straightConnector1">
            <a:avLst/>
          </a:prstGeom>
          <a:noFill/>
          <a:ln w="9525" cap="flat" cmpd="sng" algn="ctr">
            <a:solidFill>
              <a:srgbClr val="FFFF00"/>
            </a:solidFill>
            <a:prstDash val="solid"/>
            <a:round/>
            <a:headEnd type="arrow"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610401" y="1143000"/>
            <a:ext cx="569388" cy="276999"/>
          </a:xfrm>
          <a:prstGeom prst="rect">
            <a:avLst/>
          </a:prstGeom>
          <a:noFill/>
        </p:spPr>
        <p:txBody>
          <a:bodyPr wrap="none" rtlCol="0">
            <a:spAutoFit/>
          </a:bodyPr>
          <a:lstStyle/>
          <a:p>
            <a:r>
              <a:rPr lang="de-DE" dirty="0" smtClean="0"/>
              <a:t>3 mm</a:t>
            </a:r>
            <a:endParaRPr lang="de-DE" dirty="0"/>
          </a:p>
        </p:txBody>
      </p:sp>
      <p:sp>
        <p:nvSpPr>
          <p:cNvPr id="12" name="Textfeld 312"/>
          <p:cNvSpPr txBox="1">
            <a:spLocks noChangeArrowheads="1"/>
          </p:cNvSpPr>
          <p:nvPr/>
        </p:nvSpPr>
        <p:spPr bwMode="auto">
          <a:xfrm>
            <a:off x="4526739" y="6172200"/>
            <a:ext cx="10358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Readout cell</a:t>
            </a:r>
            <a:endParaRPr lang="en-US" altLang="de-DE" dirty="0"/>
          </a:p>
        </p:txBody>
      </p:sp>
      <p:sp>
        <p:nvSpPr>
          <p:cNvPr id="13" name="Textfeld 312"/>
          <p:cNvSpPr txBox="1">
            <a:spLocks noChangeArrowheads="1"/>
          </p:cNvSpPr>
          <p:nvPr/>
        </p:nvSpPr>
        <p:spPr bwMode="auto">
          <a:xfrm>
            <a:off x="6404867" y="609600"/>
            <a:ext cx="8322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One pixel</a:t>
            </a:r>
            <a:endParaRPr lang="en-US" altLang="de-DE" dirty="0"/>
          </a:p>
        </p:txBody>
      </p:sp>
    </p:spTree>
    <p:extLst>
      <p:ext uri="{BB962C8B-B14F-4D97-AF65-F5344CB8AC3E}">
        <p14:creationId xmlns:p14="http://schemas.microsoft.com/office/powerpoint/2010/main" val="13374635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8"/>
          <p:cNvSpPr>
            <a:spLocks noGrp="1" noChangeArrowheads="1"/>
          </p:cNvSpPr>
          <p:nvPr>
            <p:ph type="title"/>
          </p:nvPr>
        </p:nvSpPr>
        <p:spPr/>
        <p:txBody>
          <a:bodyPr/>
          <a:lstStyle/>
          <a:p>
            <a:pPr eaLnBrk="1" hangingPunct="1"/>
            <a:r>
              <a:rPr lang="en-US" sz="2000" dirty="0" err="1" smtClean="0"/>
              <a:t>MuPixel</a:t>
            </a:r>
            <a:r>
              <a:rPr lang="en-US" sz="2000" dirty="0" smtClean="0"/>
              <a:t> test beam</a:t>
            </a:r>
          </a:p>
        </p:txBody>
      </p:sp>
      <p:sp>
        <p:nvSpPr>
          <p:cNvPr id="1030" name="Rectangle 9"/>
          <p:cNvSpPr>
            <a:spLocks noGrp="1" noChangeArrowheads="1"/>
          </p:cNvSpPr>
          <p:nvPr>
            <p:ph type="body" idx="1"/>
          </p:nvPr>
        </p:nvSpPr>
        <p:spPr>
          <a:xfrm>
            <a:off x="457200" y="692150"/>
            <a:ext cx="4876800" cy="679450"/>
          </a:xfrm>
        </p:spPr>
        <p:txBody>
          <a:bodyPr/>
          <a:lstStyle/>
          <a:p>
            <a:pPr eaLnBrk="1" hangingPunct="1"/>
            <a:r>
              <a:rPr lang="en-US" sz="1400" dirty="0" smtClean="0"/>
              <a:t>Test-beam measurement February 2014 DESY</a:t>
            </a:r>
          </a:p>
          <a:p>
            <a:pPr eaLnBrk="1" hangingPunct="1"/>
            <a:r>
              <a:rPr lang="en-US" sz="1400" dirty="0" smtClean="0"/>
              <a:t>Result analysis: Moritz </a:t>
            </a:r>
            <a:r>
              <a:rPr lang="en-US" sz="1400" dirty="0" err="1" smtClean="0"/>
              <a:t>Kiehn</a:t>
            </a:r>
            <a:r>
              <a:rPr lang="en-US" sz="1400" dirty="0" smtClean="0"/>
              <a:t>, </a:t>
            </a:r>
            <a:r>
              <a:rPr lang="en-US" sz="1400" dirty="0" err="1" smtClean="0"/>
              <a:t>Niklaus</a:t>
            </a:r>
            <a:r>
              <a:rPr lang="en-US" sz="1400" dirty="0" smtClean="0"/>
              <a:t> Berger, PI Heidelberg</a:t>
            </a:r>
          </a:p>
          <a:p>
            <a:pPr eaLnBrk="1" hangingPunct="1"/>
            <a:r>
              <a:rPr lang="en-US" sz="1400" dirty="0" smtClean="0"/>
              <a:t>99% efficiency measured</a:t>
            </a:r>
            <a:endParaRPr lang="de-DE" sz="1800" dirty="0" smtClean="0"/>
          </a:p>
        </p:txBody>
      </p:sp>
      <p:sp>
        <p:nvSpPr>
          <p:cNvPr id="2" name="Foliennummernplatzhalter 1"/>
          <p:cNvSpPr>
            <a:spLocks noGrp="1"/>
          </p:cNvSpPr>
          <p:nvPr>
            <p:ph type="sldNum" sz="quarter" idx="4294967295"/>
          </p:nvPr>
        </p:nvSpPr>
        <p:spPr>
          <a:xfrm>
            <a:off x="7696200" y="6400800"/>
            <a:ext cx="1412875" cy="268288"/>
          </a:xfrm>
          <a:prstGeom prst="rect">
            <a:avLst/>
          </a:prstGeom>
        </p:spPr>
        <p:txBody>
          <a:bodyPr/>
          <a:lstStyle/>
          <a:p>
            <a:pPr>
              <a:defRPr/>
            </a:pPr>
            <a:fld id="{7939989E-F1EB-4048-B991-47E04CFB1B2E}" type="slidenum">
              <a:rPr lang="de-DE" smtClean="0"/>
              <a:pPr>
                <a:defRPr/>
              </a:pPr>
              <a:t>16</a:t>
            </a:fld>
            <a:endParaRPr lang="de-DE"/>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429000"/>
            <a:ext cx="3938171"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1" y="3124200"/>
            <a:ext cx="4350812" cy="304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2" name="Picture 4" descr="C:\Users\ivan\Desktop\TWC\12384886205_03288a0ae2_z.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685800"/>
            <a:ext cx="3429000" cy="2287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689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8"/>
          <p:cNvSpPr>
            <a:spLocks noGrp="1" noChangeArrowheads="1"/>
          </p:cNvSpPr>
          <p:nvPr>
            <p:ph type="title"/>
          </p:nvPr>
        </p:nvSpPr>
        <p:spPr/>
        <p:txBody>
          <a:bodyPr/>
          <a:lstStyle/>
          <a:p>
            <a:pPr eaLnBrk="1" hangingPunct="1"/>
            <a:r>
              <a:rPr lang="en-US" sz="2000" dirty="0" err="1" smtClean="0"/>
              <a:t>MuPixel</a:t>
            </a:r>
            <a:r>
              <a:rPr lang="en-US" sz="2000" dirty="0" smtClean="0"/>
              <a:t> test beam</a:t>
            </a:r>
          </a:p>
        </p:txBody>
      </p:sp>
      <p:sp>
        <p:nvSpPr>
          <p:cNvPr id="1030" name="Rectangle 9"/>
          <p:cNvSpPr>
            <a:spLocks noGrp="1" noChangeArrowheads="1"/>
          </p:cNvSpPr>
          <p:nvPr>
            <p:ph type="body" idx="1"/>
          </p:nvPr>
        </p:nvSpPr>
        <p:spPr>
          <a:xfrm>
            <a:off x="457200" y="692150"/>
            <a:ext cx="8229600" cy="1365250"/>
          </a:xfrm>
        </p:spPr>
        <p:txBody>
          <a:bodyPr/>
          <a:lstStyle/>
          <a:p>
            <a:pPr eaLnBrk="1" hangingPunct="1"/>
            <a:r>
              <a:rPr lang="en-US" sz="1400" dirty="0"/>
              <a:t>Test-beam measurement </a:t>
            </a:r>
            <a:r>
              <a:rPr lang="en-US" sz="1400" dirty="0" smtClean="0"/>
              <a:t>October 2013 DESY</a:t>
            </a:r>
          </a:p>
          <a:p>
            <a:pPr eaLnBrk="1" hangingPunct="1"/>
            <a:r>
              <a:rPr lang="en-US" sz="1400" dirty="0" smtClean="0"/>
              <a:t>Time resolution: 18ns (sigma) (not corrected for the pixel to pixel delay dispersion and charge sharing)</a:t>
            </a:r>
            <a:endParaRPr lang="de-DE" sz="1800" dirty="0" smtClean="0"/>
          </a:p>
        </p:txBody>
      </p:sp>
      <p:sp>
        <p:nvSpPr>
          <p:cNvPr id="2" name="Foliennummernplatzhalter 1"/>
          <p:cNvSpPr>
            <a:spLocks noGrp="1"/>
          </p:cNvSpPr>
          <p:nvPr>
            <p:ph type="sldNum" sz="quarter" idx="4294967295"/>
          </p:nvPr>
        </p:nvSpPr>
        <p:spPr>
          <a:xfrm>
            <a:off x="7696200" y="6400800"/>
            <a:ext cx="1412875" cy="268288"/>
          </a:xfrm>
          <a:prstGeom prst="rect">
            <a:avLst/>
          </a:prstGeom>
        </p:spPr>
        <p:txBody>
          <a:bodyPr/>
          <a:lstStyle/>
          <a:p>
            <a:pPr>
              <a:defRPr/>
            </a:pPr>
            <a:fld id="{7939989E-F1EB-4048-B991-47E04CFB1B2E}" type="slidenum">
              <a:rPr lang="de-DE" smtClean="0"/>
              <a:pPr>
                <a:defRPr/>
              </a:pPr>
              <a:t>17</a:t>
            </a:fld>
            <a:endParaRPr lang="de-DE"/>
          </a:p>
        </p:txBody>
      </p:sp>
      <p:pic>
        <p:nvPicPr>
          <p:cNvPr id="1024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609850"/>
            <a:ext cx="4394499" cy="3257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Gerade Verbindung mit Pfeil 3"/>
          <p:cNvCxnSpPr/>
          <p:nvPr/>
        </p:nvCxnSpPr>
        <p:spPr bwMode="auto">
          <a:xfrm>
            <a:off x="2286000" y="4724400"/>
            <a:ext cx="2286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Ellipse 4"/>
          <p:cNvSpPr/>
          <p:nvPr/>
        </p:nvSpPr>
        <p:spPr bwMode="auto">
          <a:xfrm>
            <a:off x="2362200" y="5124450"/>
            <a:ext cx="609600" cy="68580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 name="Textfeld 2"/>
          <p:cNvSpPr txBox="1"/>
          <p:nvPr/>
        </p:nvSpPr>
        <p:spPr>
          <a:xfrm>
            <a:off x="1602778" y="4362450"/>
            <a:ext cx="968535" cy="276999"/>
          </a:xfrm>
          <a:prstGeom prst="rect">
            <a:avLst/>
          </a:prstGeom>
          <a:noFill/>
        </p:spPr>
        <p:txBody>
          <a:bodyPr wrap="none" rtlCol="0">
            <a:spAutoFit/>
          </a:bodyPr>
          <a:lstStyle/>
          <a:p>
            <a:r>
              <a:rPr lang="en-US" dirty="0" smtClean="0"/>
              <a:t>18ns sigma</a:t>
            </a:r>
            <a:endParaRPr lang="en-US" dirty="0"/>
          </a:p>
        </p:txBody>
      </p:sp>
      <p:sp>
        <p:nvSpPr>
          <p:cNvPr id="9" name="Textfeld 8"/>
          <p:cNvSpPr txBox="1"/>
          <p:nvPr/>
        </p:nvSpPr>
        <p:spPr>
          <a:xfrm>
            <a:off x="2667000" y="4667250"/>
            <a:ext cx="2350322" cy="276999"/>
          </a:xfrm>
          <a:prstGeom prst="rect">
            <a:avLst/>
          </a:prstGeom>
          <a:noFill/>
        </p:spPr>
        <p:txBody>
          <a:bodyPr wrap="none" rtlCol="0">
            <a:spAutoFit/>
          </a:bodyPr>
          <a:lstStyle/>
          <a:p>
            <a:r>
              <a:rPr lang="en-US" dirty="0" smtClean="0"/>
              <a:t>Probably caused by indirect hits</a:t>
            </a:r>
          </a:p>
        </p:txBody>
      </p:sp>
      <p:cxnSp>
        <p:nvCxnSpPr>
          <p:cNvPr id="7" name="Gerade Verbindung mit Pfeil 6"/>
          <p:cNvCxnSpPr/>
          <p:nvPr/>
        </p:nvCxnSpPr>
        <p:spPr bwMode="auto">
          <a:xfrm flipH="1">
            <a:off x="2743200" y="4972050"/>
            <a:ext cx="3810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6144908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8"/>
          <p:cNvSpPr>
            <a:spLocks noGrp="1" noChangeArrowheads="1"/>
          </p:cNvSpPr>
          <p:nvPr>
            <p:ph type="title"/>
          </p:nvPr>
        </p:nvSpPr>
        <p:spPr/>
        <p:txBody>
          <a:bodyPr/>
          <a:lstStyle/>
          <a:p>
            <a:pPr eaLnBrk="1" hangingPunct="1"/>
            <a:r>
              <a:rPr lang="en-US" sz="2000" dirty="0" smtClean="0"/>
              <a:t>Thin detectors</a:t>
            </a:r>
          </a:p>
        </p:txBody>
      </p:sp>
      <p:sp>
        <p:nvSpPr>
          <p:cNvPr id="1030" name="Rectangle 9"/>
          <p:cNvSpPr>
            <a:spLocks noGrp="1" noChangeArrowheads="1"/>
          </p:cNvSpPr>
          <p:nvPr>
            <p:ph type="body" idx="1"/>
          </p:nvPr>
        </p:nvSpPr>
        <p:spPr>
          <a:xfrm>
            <a:off x="457200" y="692150"/>
            <a:ext cx="8229600" cy="450850"/>
          </a:xfrm>
        </p:spPr>
        <p:txBody>
          <a:bodyPr/>
          <a:lstStyle/>
          <a:p>
            <a:pPr eaLnBrk="1" hangingPunct="1"/>
            <a:r>
              <a:rPr lang="en-US" sz="1400" dirty="0" smtClean="0"/>
              <a:t>Chips have been thinned to &lt; 100 </a:t>
            </a:r>
            <a:r>
              <a:rPr lang="el-GR" sz="1400" dirty="0" smtClean="0"/>
              <a:t>μ</a:t>
            </a:r>
            <a:r>
              <a:rPr lang="de-DE" sz="1400" dirty="0" smtClean="0"/>
              <a:t>m </a:t>
            </a:r>
            <a:r>
              <a:rPr lang="en-US" sz="1400" dirty="0" smtClean="0"/>
              <a:t>and successfully tested</a:t>
            </a:r>
            <a:endParaRPr lang="en-US" sz="1800" dirty="0" smtClean="0"/>
          </a:p>
        </p:txBody>
      </p:sp>
      <p:sp>
        <p:nvSpPr>
          <p:cNvPr id="2" name="Foliennummernplatzhalter 1"/>
          <p:cNvSpPr>
            <a:spLocks noGrp="1"/>
          </p:cNvSpPr>
          <p:nvPr>
            <p:ph type="sldNum" sz="quarter" idx="4294967295"/>
          </p:nvPr>
        </p:nvSpPr>
        <p:spPr>
          <a:xfrm>
            <a:off x="7696200" y="6400800"/>
            <a:ext cx="1412875" cy="268288"/>
          </a:xfrm>
          <a:prstGeom prst="rect">
            <a:avLst/>
          </a:prstGeom>
        </p:spPr>
        <p:txBody>
          <a:bodyPr/>
          <a:lstStyle/>
          <a:p>
            <a:pPr>
              <a:defRPr/>
            </a:pPr>
            <a:fld id="{7939989E-F1EB-4048-B991-47E04CFB1B2E}" type="slidenum">
              <a:rPr lang="de-DE" smtClean="0"/>
              <a:pPr>
                <a:defRPr/>
              </a:pPr>
              <a:t>18</a:t>
            </a:fld>
            <a:endParaRPr lang="de-DE"/>
          </a:p>
        </p:txBody>
      </p:sp>
      <p:pic>
        <p:nvPicPr>
          <p:cNvPr id="22530" name="Picture 2" descr="C:\Users\ivan\Desktop\pix14pics\14214247903_2c4aa85a9c_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04975"/>
            <a:ext cx="3840260" cy="332422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328738"/>
            <a:ext cx="3243262" cy="3014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3087" y="3048000"/>
            <a:ext cx="3467100" cy="32427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4535269" y="1051739"/>
            <a:ext cx="646331" cy="276999"/>
          </a:xfrm>
          <a:prstGeom prst="rect">
            <a:avLst/>
          </a:prstGeom>
          <a:noFill/>
        </p:spPr>
        <p:txBody>
          <a:bodyPr wrap="none" rtlCol="0">
            <a:spAutoFit/>
          </a:bodyPr>
          <a:lstStyle/>
          <a:p>
            <a:r>
              <a:rPr lang="de-DE" dirty="0" smtClean="0"/>
              <a:t>THICK</a:t>
            </a:r>
            <a:endParaRPr lang="de-DE" dirty="0"/>
          </a:p>
        </p:txBody>
      </p:sp>
      <p:sp>
        <p:nvSpPr>
          <p:cNvPr id="9" name="Textfeld 8"/>
          <p:cNvSpPr txBox="1"/>
          <p:nvPr/>
        </p:nvSpPr>
        <p:spPr>
          <a:xfrm>
            <a:off x="7671295" y="2743200"/>
            <a:ext cx="543740" cy="276999"/>
          </a:xfrm>
          <a:prstGeom prst="rect">
            <a:avLst/>
          </a:prstGeom>
          <a:noFill/>
        </p:spPr>
        <p:txBody>
          <a:bodyPr wrap="none" rtlCol="0">
            <a:spAutoFit/>
          </a:bodyPr>
          <a:lstStyle/>
          <a:p>
            <a:r>
              <a:rPr lang="de-DE" dirty="0" smtClean="0"/>
              <a:t>THIN</a:t>
            </a:r>
            <a:endParaRPr lang="de-DE" dirty="0"/>
          </a:p>
        </p:txBody>
      </p:sp>
      <p:sp>
        <p:nvSpPr>
          <p:cNvPr id="5" name="Textfeld 4"/>
          <p:cNvSpPr txBox="1"/>
          <p:nvPr/>
        </p:nvSpPr>
        <p:spPr>
          <a:xfrm>
            <a:off x="6125462" y="1018401"/>
            <a:ext cx="1649812" cy="276999"/>
          </a:xfrm>
          <a:prstGeom prst="rect">
            <a:avLst/>
          </a:prstGeom>
          <a:noFill/>
        </p:spPr>
        <p:txBody>
          <a:bodyPr wrap="none" rtlCol="0">
            <a:spAutoFit/>
          </a:bodyPr>
          <a:lstStyle/>
          <a:p>
            <a:r>
              <a:rPr lang="de-DE" dirty="0" smtClean="0"/>
              <a:t>450 </a:t>
            </a:r>
            <a:r>
              <a:rPr lang="de-DE" dirty="0" err="1" smtClean="0"/>
              <a:t>MeV</a:t>
            </a:r>
            <a:r>
              <a:rPr lang="de-DE" dirty="0" smtClean="0"/>
              <a:t> </a:t>
            </a:r>
            <a:r>
              <a:rPr lang="de-DE" dirty="0" err="1" smtClean="0"/>
              <a:t>pion</a:t>
            </a:r>
            <a:r>
              <a:rPr lang="de-DE" dirty="0" smtClean="0"/>
              <a:t> </a:t>
            </a:r>
            <a:r>
              <a:rPr lang="de-DE" dirty="0" err="1" smtClean="0"/>
              <a:t>signals</a:t>
            </a:r>
            <a:endParaRPr lang="de-DE" dirty="0"/>
          </a:p>
        </p:txBody>
      </p:sp>
    </p:spTree>
    <p:extLst>
      <p:ext uri="{BB962C8B-B14F-4D97-AF65-F5344CB8AC3E}">
        <p14:creationId xmlns:p14="http://schemas.microsoft.com/office/powerpoint/2010/main" val="31525248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8E3BE2F-60C3-4275-9E14-214192475A28}" type="slidenum">
              <a:rPr lang="de-DE" altLang="de-DE" smtClean="0"/>
              <a:pPr algn="r" eaLnBrk="1" hangingPunct="1">
                <a:spcBef>
                  <a:spcPct val="0"/>
                </a:spcBef>
                <a:buFontTx/>
                <a:buNone/>
              </a:pPr>
              <a:t>19</a:t>
            </a:fld>
            <a:endParaRPr lang="de-DE" altLang="de-DE" smtClean="0"/>
          </a:p>
        </p:txBody>
      </p:sp>
      <p:sp>
        <p:nvSpPr>
          <p:cNvPr id="5131" name="Rectangle 2"/>
          <p:cNvSpPr>
            <a:spLocks noGrp="1" noChangeArrowheads="1"/>
          </p:cNvSpPr>
          <p:nvPr>
            <p:ph type="title"/>
          </p:nvPr>
        </p:nvSpPr>
        <p:spPr/>
        <p:txBody>
          <a:bodyPr/>
          <a:lstStyle/>
          <a:p>
            <a:pPr eaLnBrk="1" hangingPunct="1"/>
            <a:r>
              <a:rPr lang="en-US" altLang="de-DE" sz="2000" dirty="0" smtClean="0"/>
              <a:t>New prototypes</a:t>
            </a:r>
          </a:p>
        </p:txBody>
      </p:sp>
      <p:sp>
        <p:nvSpPr>
          <p:cNvPr id="19" name="Inhaltsplatzhalter 1"/>
          <p:cNvSpPr>
            <a:spLocks noGrp="1"/>
          </p:cNvSpPr>
          <p:nvPr>
            <p:ph idx="1"/>
          </p:nvPr>
        </p:nvSpPr>
        <p:spPr>
          <a:xfrm>
            <a:off x="457200" y="692150"/>
            <a:ext cx="8229600" cy="527050"/>
          </a:xfrm>
          <a:solidFill>
            <a:schemeClr val="bg1"/>
          </a:solidFill>
        </p:spPr>
        <p:txBody>
          <a:bodyPr/>
          <a:lstStyle/>
          <a:p>
            <a:r>
              <a:rPr lang="en-US" sz="1400" dirty="0" smtClean="0"/>
              <a:t>April </a:t>
            </a:r>
            <a:r>
              <a:rPr lang="en-US" sz="1400" dirty="0"/>
              <a:t>2014 </a:t>
            </a:r>
            <a:r>
              <a:rPr lang="en-US" sz="1400" dirty="0" smtClean="0"/>
              <a:t>a chip version (MuPix6) </a:t>
            </a:r>
            <a:r>
              <a:rPr lang="en-US" sz="1400" dirty="0"/>
              <a:t>with improved </a:t>
            </a:r>
            <a:r>
              <a:rPr lang="en-US" sz="1400" dirty="0" smtClean="0"/>
              <a:t>threshold-tuning </a:t>
            </a:r>
            <a:r>
              <a:rPr lang="en-US" sz="1400" dirty="0"/>
              <a:t>circuitry and two stage </a:t>
            </a:r>
            <a:r>
              <a:rPr lang="en-US" sz="1400" dirty="0" smtClean="0"/>
              <a:t>amplification produced</a:t>
            </a:r>
          </a:p>
          <a:p>
            <a:r>
              <a:rPr lang="en-US" sz="1400" dirty="0"/>
              <a:t>August 2014 </a:t>
            </a:r>
            <a:r>
              <a:rPr lang="en-US" sz="1400" dirty="0" smtClean="0"/>
              <a:t>new chip version (MuPix7) with </a:t>
            </a:r>
            <a:r>
              <a:rPr lang="en-US" sz="1400" dirty="0"/>
              <a:t>high speed serial </a:t>
            </a:r>
            <a:r>
              <a:rPr lang="en-US" sz="1400" dirty="0" smtClean="0"/>
              <a:t>transmission (up to1.6GBit/s) submitted</a:t>
            </a:r>
          </a:p>
          <a:p>
            <a:r>
              <a:rPr lang="en-US" sz="1400" dirty="0" smtClean="0"/>
              <a:t>The chips have been ordered thinned to &lt; 50 </a:t>
            </a:r>
            <a:r>
              <a:rPr lang="el-GR" sz="1400" dirty="0" smtClean="0"/>
              <a:t>μ</a:t>
            </a:r>
            <a:r>
              <a:rPr lang="en-US" sz="1400" dirty="0" smtClean="0"/>
              <a:t>m</a:t>
            </a:r>
            <a:endParaRPr lang="en-US" sz="1400" dirty="0"/>
          </a:p>
          <a:p>
            <a:endParaRPr lang="en-US" sz="1400" b="1" baseline="30000" dirty="0"/>
          </a:p>
        </p:txBody>
      </p:sp>
      <p:graphicFrame>
        <p:nvGraphicFramePr>
          <p:cNvPr id="2" name="Objekt 1"/>
          <p:cNvGraphicFramePr>
            <a:graphicFrameLocks noChangeAspect="1"/>
          </p:cNvGraphicFramePr>
          <p:nvPr>
            <p:extLst>
              <p:ext uri="{D42A27DB-BD31-4B8C-83A1-F6EECF244321}">
                <p14:modId xmlns:p14="http://schemas.microsoft.com/office/powerpoint/2010/main" val="2239747862"/>
              </p:ext>
            </p:extLst>
          </p:nvPr>
        </p:nvGraphicFramePr>
        <p:xfrm>
          <a:off x="76200" y="2158259"/>
          <a:ext cx="4648200" cy="3404341"/>
        </p:xfrm>
        <a:graphic>
          <a:graphicData uri="http://schemas.openxmlformats.org/presentationml/2006/ole">
            <mc:AlternateContent xmlns:mc="http://schemas.openxmlformats.org/markup-compatibility/2006">
              <mc:Choice xmlns:v="urn:schemas-microsoft-com:vml" Requires="v">
                <p:oleObj spid="_x0000_s17483" name="Graph" r:id="rId3" imgW="4307040" imgH="3153600" progId="Origin50.Graph">
                  <p:embed/>
                </p:oleObj>
              </mc:Choice>
              <mc:Fallback>
                <p:oleObj name="Graph" r:id="rId3" imgW="4307040" imgH="3153600" progId="Origin50.Graph">
                  <p:embed/>
                  <p:pic>
                    <p:nvPicPr>
                      <p:cNvPr id="0" name=""/>
                      <p:cNvPicPr/>
                      <p:nvPr/>
                    </p:nvPicPr>
                    <p:blipFill>
                      <a:blip r:embed="rId4"/>
                      <a:stretch>
                        <a:fillRect/>
                      </a:stretch>
                    </p:blipFill>
                    <p:spPr>
                      <a:xfrm>
                        <a:off x="76200" y="2158259"/>
                        <a:ext cx="4648200" cy="3404341"/>
                      </a:xfrm>
                      <a:prstGeom prst="rect">
                        <a:avLst/>
                      </a:prstGeom>
                    </p:spPr>
                  </p:pic>
                </p:oleObj>
              </mc:Fallback>
            </mc:AlternateContent>
          </a:graphicData>
        </a:graphic>
      </p:graphicFrame>
      <p:pic>
        <p:nvPicPr>
          <p:cNvPr id="6" name="Picture 29" descr="C:\Users\ivan\Desktop\pix14pics\MUPIX7_lay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8200" y="2514600"/>
            <a:ext cx="3976428"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1171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Čuvar mesta za broj slajda 3"/>
          <p:cNvSpPr>
            <a:spLocks noGrp="1"/>
          </p:cNvSpPr>
          <p:nvPr>
            <p:ph type="sldNum" sz="quarter" idx="10"/>
          </p:nvPr>
        </p:nvSpPr>
        <p:spPr>
          <a:noFill/>
        </p:spPr>
        <p:txBody>
          <a:bodyPr/>
          <a:lstStyle/>
          <a:p>
            <a:fld id="{ACBF2F2D-5B99-4B36-9DF9-A7562B1CA239}" type="slidenum">
              <a:rPr lang="de-DE" smtClean="0"/>
              <a:pPr/>
              <a:t>2</a:t>
            </a:fld>
            <a:endParaRPr lang="de-DE" smtClean="0"/>
          </a:p>
        </p:txBody>
      </p:sp>
      <p:sp>
        <p:nvSpPr>
          <p:cNvPr id="8195" name="Rectangle 2"/>
          <p:cNvSpPr>
            <a:spLocks noGrp="1" noChangeArrowheads="1"/>
          </p:cNvSpPr>
          <p:nvPr>
            <p:ph type="ctrTitle"/>
          </p:nvPr>
        </p:nvSpPr>
        <p:spPr/>
        <p:txBody>
          <a:bodyPr/>
          <a:lstStyle/>
          <a:p>
            <a:r>
              <a:rPr lang="en-US" dirty="0" smtClean="0"/>
              <a:t>HVCMOS Introduction</a:t>
            </a:r>
            <a:endParaRPr lang="en-US" dirty="0"/>
          </a:p>
        </p:txBody>
      </p:sp>
      <p:sp>
        <p:nvSpPr>
          <p:cNvPr id="5" name="Podnaslov 4"/>
          <p:cNvSpPr>
            <a:spLocks noGrp="1"/>
          </p:cNvSpPr>
          <p:nvPr>
            <p:ph type="subTitle" idx="1"/>
          </p:nvPr>
        </p:nvSpPr>
        <p:spPr/>
        <p:txBody>
          <a:bodyPr/>
          <a:lstStyle/>
          <a:p>
            <a:endParaRPr lang="sr-Latn-CS" sz="1200" dirty="0"/>
          </a:p>
        </p:txBody>
      </p:sp>
    </p:spTree>
    <p:extLst>
      <p:ext uri="{BB962C8B-B14F-4D97-AF65-F5344CB8AC3E}">
        <p14:creationId xmlns:p14="http://schemas.microsoft.com/office/powerpoint/2010/main" val="15307423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Čuvar mesta za broj slajda 3"/>
          <p:cNvSpPr>
            <a:spLocks noGrp="1"/>
          </p:cNvSpPr>
          <p:nvPr>
            <p:ph type="sldNum" sz="quarter" idx="10"/>
          </p:nvPr>
        </p:nvSpPr>
        <p:spPr>
          <a:noFill/>
        </p:spPr>
        <p:txBody>
          <a:bodyPr/>
          <a:lstStyle/>
          <a:p>
            <a:fld id="{ACBF2F2D-5B99-4B36-9DF9-A7562B1CA239}" type="slidenum">
              <a:rPr lang="de-DE" smtClean="0"/>
              <a:pPr/>
              <a:t>20</a:t>
            </a:fld>
            <a:endParaRPr lang="de-DE" smtClean="0"/>
          </a:p>
        </p:txBody>
      </p:sp>
      <p:sp>
        <p:nvSpPr>
          <p:cNvPr id="8195" name="Rectangle 2"/>
          <p:cNvSpPr>
            <a:spLocks noGrp="1" noChangeArrowheads="1"/>
          </p:cNvSpPr>
          <p:nvPr>
            <p:ph type="ctrTitle"/>
          </p:nvPr>
        </p:nvSpPr>
        <p:spPr>
          <a:xfrm>
            <a:off x="685800" y="2130425"/>
            <a:ext cx="7772400" cy="3355975"/>
          </a:xfrm>
        </p:spPr>
        <p:txBody>
          <a:bodyPr/>
          <a:lstStyle/>
          <a:p>
            <a:pPr algn="l"/>
            <a:r>
              <a:rPr lang="en-US" sz="2000" dirty="0" smtClean="0"/>
              <a:t>ATLAS </a:t>
            </a:r>
            <a:r>
              <a:rPr lang="en-US" sz="2000" dirty="0"/>
              <a:t>Pixels</a:t>
            </a:r>
            <a:br>
              <a:rPr lang="en-US" sz="2000" dirty="0"/>
            </a:br>
            <a:r>
              <a:rPr lang="en-US" sz="1400" dirty="0" smtClean="0"/>
              <a:t>CPPM Marseille, </a:t>
            </a:r>
            <a:r>
              <a:rPr lang="en-US" sz="1400" dirty="0" smtClean="0"/>
              <a:t>CERN</a:t>
            </a:r>
            <a:r>
              <a:rPr lang="en-US" sz="1400" dirty="0"/>
              <a:t>, </a:t>
            </a:r>
            <a:r>
              <a:rPr lang="en-US" sz="1400" dirty="0" smtClean="0"/>
              <a:t>University </a:t>
            </a:r>
            <a:r>
              <a:rPr lang="en-US" sz="1400" dirty="0"/>
              <a:t>of </a:t>
            </a:r>
            <a:r>
              <a:rPr lang="en-US" sz="1400" dirty="0" err="1" smtClean="0"/>
              <a:t>Geneve</a:t>
            </a:r>
            <a:r>
              <a:rPr lang="en-US" sz="1400" dirty="0" smtClean="0"/>
              <a:t>, </a:t>
            </a:r>
            <a:r>
              <a:rPr lang="en-US" sz="1400" dirty="0" smtClean="0"/>
              <a:t>INFN </a:t>
            </a:r>
            <a:r>
              <a:rPr lang="en-US" sz="1400" dirty="0" err="1" smtClean="0"/>
              <a:t>Genova</a:t>
            </a:r>
            <a:r>
              <a:rPr lang="en-US" sz="1400" dirty="0" smtClean="0"/>
              <a:t>, Bonn </a:t>
            </a:r>
            <a:r>
              <a:rPr lang="en-US" sz="1400" dirty="0" smtClean="0"/>
              <a:t>University, </a:t>
            </a:r>
            <a:r>
              <a:rPr lang="en-US" sz="1400" dirty="0" smtClean="0"/>
              <a:t>LBNL Berkeley, </a:t>
            </a:r>
            <a:r>
              <a:rPr lang="en-US" sz="1400" dirty="0" smtClean="0"/>
              <a:t>University </a:t>
            </a:r>
            <a:r>
              <a:rPr lang="en-US" sz="1400" dirty="0"/>
              <a:t>of </a:t>
            </a:r>
            <a:r>
              <a:rPr lang="en-US" sz="1400" dirty="0" err="1" smtClean="0"/>
              <a:t>Göttingen</a:t>
            </a:r>
            <a:r>
              <a:rPr lang="en-US" sz="1400" dirty="0" smtClean="0"/>
              <a:t>, </a:t>
            </a:r>
            <a:r>
              <a:rPr lang="en-US" sz="1400" dirty="0" err="1" smtClean="0"/>
              <a:t>Jozef</a:t>
            </a:r>
            <a:r>
              <a:rPr lang="en-US" sz="1400" dirty="0" smtClean="0"/>
              <a:t> Stefan </a:t>
            </a:r>
            <a:r>
              <a:rPr lang="en-US" sz="1400" dirty="0" smtClean="0"/>
              <a:t>Institute Ljubljana, </a:t>
            </a:r>
            <a:r>
              <a:rPr lang="en-US" sz="1400" dirty="0" smtClean="0"/>
              <a:t>University </a:t>
            </a:r>
            <a:r>
              <a:rPr lang="en-US" sz="1400" dirty="0"/>
              <a:t>of Glasgow, </a:t>
            </a:r>
            <a:r>
              <a:rPr lang="en-US" sz="1400" dirty="0" smtClean="0"/>
              <a:t>University of </a:t>
            </a:r>
            <a:r>
              <a:rPr lang="en-US" sz="1400" dirty="0"/>
              <a:t>Liverpool, </a:t>
            </a:r>
            <a:r>
              <a:rPr lang="en-US" sz="1400" dirty="0" smtClean="0"/>
              <a:t>IFAE Barcelona, </a:t>
            </a:r>
            <a:r>
              <a:rPr lang="en-US" sz="1400" u="sng" dirty="0" smtClean="0"/>
              <a:t>Heidelberg University…</a:t>
            </a:r>
            <a:endParaRPr lang="en-US" sz="1400" u="sng" dirty="0"/>
          </a:p>
        </p:txBody>
      </p:sp>
    </p:spTree>
    <p:extLst>
      <p:ext uri="{BB962C8B-B14F-4D97-AF65-F5344CB8AC3E}">
        <p14:creationId xmlns:p14="http://schemas.microsoft.com/office/powerpoint/2010/main" val="16049267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z="2000" dirty="0" smtClean="0"/>
              <a:t>Developments for ATLAS Pixels</a:t>
            </a:r>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21</a:t>
            </a:fld>
            <a:endParaRPr lang="de-DE" sz="1400" smtClean="0"/>
          </a:p>
        </p:txBody>
      </p:sp>
      <p:sp>
        <p:nvSpPr>
          <p:cNvPr id="3076" name="Inhaltsplatzhalter 1"/>
          <p:cNvSpPr>
            <a:spLocks noGrp="1"/>
          </p:cNvSpPr>
          <p:nvPr>
            <p:ph idx="1"/>
          </p:nvPr>
        </p:nvSpPr>
        <p:spPr>
          <a:xfrm>
            <a:off x="381000" y="685800"/>
            <a:ext cx="8229600" cy="685800"/>
          </a:xfrm>
        </p:spPr>
        <p:txBody>
          <a:bodyPr/>
          <a:lstStyle/>
          <a:p>
            <a:r>
              <a:rPr lang="en-US" sz="1400" dirty="0" smtClean="0"/>
              <a:t>Plan: make a large size CMOS pixel sensor demonstrator that can be readout via FEI4 ASIC</a:t>
            </a:r>
          </a:p>
          <a:p>
            <a:r>
              <a:rPr lang="en-US" sz="1400" dirty="0" smtClean="0"/>
              <a:t>Many collaborating institutions (ATLAS HV/HRCMOS pixel </a:t>
            </a:r>
            <a:r>
              <a:rPr lang="en-US" sz="1400" dirty="0" smtClean="0"/>
              <a:t>collaboration or “smart pixel” collaboration)</a:t>
            </a:r>
            <a:endParaRPr lang="en-US" sz="1400" dirty="0" smtClean="0"/>
          </a:p>
          <a:p>
            <a:r>
              <a:rPr lang="en-US" sz="1400" dirty="0" smtClean="0"/>
              <a:t>Several concepts: passive sensor in CMOS, active CMOS sensor bump bonded to FEI4, </a:t>
            </a:r>
            <a:r>
              <a:rPr lang="en-US" sz="1400" dirty="0" err="1" smtClean="0"/>
              <a:t>capacitively</a:t>
            </a:r>
            <a:r>
              <a:rPr lang="en-US" sz="1400" dirty="0" smtClean="0"/>
              <a:t> coupled CMOS sensor (CCPD)</a:t>
            </a:r>
          </a:p>
          <a:p>
            <a:r>
              <a:rPr lang="en-US" sz="1400" dirty="0" smtClean="0"/>
              <a:t>Pixel size either the same as in FEI4 or smaller</a:t>
            </a:r>
          </a:p>
          <a:p>
            <a:r>
              <a:rPr lang="en-US" sz="1400" dirty="0" smtClean="0"/>
              <a:t>Here presented: CCPD concept</a:t>
            </a:r>
          </a:p>
          <a:p>
            <a:r>
              <a:rPr lang="en-US" sz="1400" dirty="0" smtClean="0"/>
              <a:t>Pixels either with discriminator (“digital sub-pixel encoding”) or with amplifier only (transmission of analog signals)</a:t>
            </a:r>
          </a:p>
        </p:txBody>
      </p:sp>
      <p:sp>
        <p:nvSpPr>
          <p:cNvPr id="182" name="Rechteck 181"/>
          <p:cNvSpPr/>
          <p:nvPr/>
        </p:nvSpPr>
        <p:spPr bwMode="auto">
          <a:xfrm>
            <a:off x="304800" y="5562600"/>
            <a:ext cx="4800600" cy="990600"/>
          </a:xfrm>
          <a:prstGeom prst="rect">
            <a:avLst/>
          </a:prstGeom>
          <a:solidFill>
            <a:srgbClr val="FFFF66"/>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grpSp>
        <p:nvGrpSpPr>
          <p:cNvPr id="21" name="Gruppieren 20"/>
          <p:cNvGrpSpPr/>
          <p:nvPr/>
        </p:nvGrpSpPr>
        <p:grpSpPr>
          <a:xfrm>
            <a:off x="533400" y="4953000"/>
            <a:ext cx="1295400" cy="1143000"/>
            <a:chOff x="609600" y="2133600"/>
            <a:chExt cx="1295400" cy="1143000"/>
          </a:xfrm>
        </p:grpSpPr>
        <p:sp>
          <p:nvSpPr>
            <p:cNvPr id="183" name="Rechteck 182"/>
            <p:cNvSpPr/>
            <p:nvPr/>
          </p:nvSpPr>
          <p:spPr bwMode="auto">
            <a:xfrm>
              <a:off x="609600" y="2743200"/>
              <a:ext cx="1295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20" name="Gruppieren 19"/>
            <p:cNvGrpSpPr/>
            <p:nvPr/>
          </p:nvGrpSpPr>
          <p:grpSpPr>
            <a:xfrm>
              <a:off x="685800" y="2133600"/>
              <a:ext cx="1143000" cy="990600"/>
              <a:chOff x="2133600" y="3962400"/>
              <a:chExt cx="1143000" cy="990600"/>
            </a:xfrm>
          </p:grpSpPr>
          <p:sp>
            <p:nvSpPr>
              <p:cNvPr id="184" name="Gleichschenkliges Dreieck 656"/>
              <p:cNvSpPr>
                <a:spLocks noChangeArrowheads="1"/>
              </p:cNvSpPr>
              <p:nvPr/>
            </p:nvSpPr>
            <p:spPr bwMode="auto">
              <a:xfrm rot="5400000">
                <a:off x="23622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85" name="Gerade Verbindung 263"/>
              <p:cNvCxnSpPr>
                <a:cxnSpLocks noChangeShapeType="1"/>
              </p:cNvCxnSpPr>
              <p:nvPr/>
            </p:nvCxnSpPr>
            <p:spPr bwMode="auto">
              <a:xfrm>
                <a:off x="22098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Gerade Verbindung 657"/>
              <p:cNvCxnSpPr>
                <a:cxnSpLocks noChangeShapeType="1"/>
              </p:cNvCxnSpPr>
              <p:nvPr/>
            </p:nvCxnSpPr>
            <p:spPr bwMode="auto">
              <a:xfrm>
                <a:off x="26670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Gerade Verbindung 658"/>
              <p:cNvCxnSpPr>
                <a:cxnSpLocks noChangeShapeType="1"/>
              </p:cNvCxnSpPr>
              <p:nvPr/>
            </p:nvCxnSpPr>
            <p:spPr bwMode="auto">
              <a:xfrm>
                <a:off x="2286000" y="43434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Gerade Verbindung 265"/>
              <p:cNvCxnSpPr>
                <a:cxnSpLocks noChangeShapeType="1"/>
              </p:cNvCxnSpPr>
              <p:nvPr/>
            </p:nvCxnSpPr>
            <p:spPr bwMode="auto">
              <a:xfrm>
                <a:off x="25146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Gerade Verbindung 659"/>
              <p:cNvCxnSpPr>
                <a:cxnSpLocks noChangeShapeType="1"/>
              </p:cNvCxnSpPr>
              <p:nvPr/>
            </p:nvCxnSpPr>
            <p:spPr bwMode="auto">
              <a:xfrm>
                <a:off x="25908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Gerade Verbindung 660"/>
              <p:cNvCxnSpPr>
                <a:cxnSpLocks noChangeShapeType="1"/>
              </p:cNvCxnSpPr>
              <p:nvPr/>
            </p:nvCxnSpPr>
            <p:spPr bwMode="auto">
              <a:xfrm>
                <a:off x="2590800" y="4343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Gerade Verbindung 267"/>
              <p:cNvCxnSpPr>
                <a:cxnSpLocks noChangeShapeType="1"/>
              </p:cNvCxnSpPr>
              <p:nvPr/>
            </p:nvCxnSpPr>
            <p:spPr bwMode="auto">
              <a:xfrm>
                <a:off x="27432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Gerade Verbindung 661"/>
              <p:cNvCxnSpPr>
                <a:cxnSpLocks noChangeShapeType="1"/>
              </p:cNvCxnSpPr>
              <p:nvPr/>
            </p:nvCxnSpPr>
            <p:spPr bwMode="auto">
              <a:xfrm>
                <a:off x="22860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Gerade Verbindung 272"/>
              <p:cNvCxnSpPr>
                <a:cxnSpLocks noChangeShapeType="1"/>
              </p:cNvCxnSpPr>
              <p:nvPr/>
            </p:nvCxnSpPr>
            <p:spPr bwMode="auto">
              <a:xfrm>
                <a:off x="2209800" y="4572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Gerade Verbindung 275"/>
              <p:cNvCxnSpPr>
                <a:cxnSpLocks noChangeShapeType="1"/>
              </p:cNvCxnSpPr>
              <p:nvPr/>
            </p:nvCxnSpPr>
            <p:spPr bwMode="auto">
              <a:xfrm>
                <a:off x="2133600" y="4724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5" name="Gleichschenkliges Dreieck 277"/>
              <p:cNvSpPr>
                <a:spLocks noChangeArrowheads="1"/>
              </p:cNvSpPr>
              <p:nvPr/>
            </p:nvSpPr>
            <p:spPr bwMode="auto">
              <a:xfrm>
                <a:off x="2133600" y="47244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96" name="Gerade Verbindung 674"/>
              <p:cNvCxnSpPr>
                <a:cxnSpLocks noChangeShapeType="1"/>
              </p:cNvCxnSpPr>
              <p:nvPr/>
            </p:nvCxnSpPr>
            <p:spPr bwMode="auto">
              <a:xfrm>
                <a:off x="22098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7" name="Gleichschenkliges Dreieck 656"/>
              <p:cNvSpPr>
                <a:spLocks noChangeArrowheads="1"/>
              </p:cNvSpPr>
              <p:nvPr/>
            </p:nvSpPr>
            <p:spPr bwMode="auto">
              <a:xfrm rot="5400000">
                <a:off x="28194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5" name="Gerade Verbindung 4"/>
              <p:cNvCxnSpPr>
                <a:stCxn id="197" idx="0"/>
              </p:cNvCxnSpPr>
              <p:nvPr/>
            </p:nvCxnSpPr>
            <p:spPr bwMode="auto">
              <a:xfrm>
                <a:off x="3124200" y="4572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9"/>
              <p:cNvCxnSpPr/>
              <p:nvPr/>
            </p:nvCxnSpPr>
            <p:spPr bwMode="auto">
              <a:xfrm flipV="1">
                <a:off x="3276600" y="39624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198" name="Gruppieren 197"/>
          <p:cNvGrpSpPr/>
          <p:nvPr/>
        </p:nvGrpSpPr>
        <p:grpSpPr>
          <a:xfrm>
            <a:off x="2057400" y="4953000"/>
            <a:ext cx="1295400" cy="1143000"/>
            <a:chOff x="609600" y="2133600"/>
            <a:chExt cx="1295400" cy="1143000"/>
          </a:xfrm>
        </p:grpSpPr>
        <p:sp>
          <p:nvSpPr>
            <p:cNvPr id="199" name="Rechteck 198"/>
            <p:cNvSpPr/>
            <p:nvPr/>
          </p:nvSpPr>
          <p:spPr bwMode="auto">
            <a:xfrm>
              <a:off x="609600" y="2743200"/>
              <a:ext cx="1295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200" name="Gruppieren 199"/>
            <p:cNvGrpSpPr/>
            <p:nvPr/>
          </p:nvGrpSpPr>
          <p:grpSpPr>
            <a:xfrm>
              <a:off x="685800" y="2133600"/>
              <a:ext cx="1143000" cy="990600"/>
              <a:chOff x="2133600" y="3962400"/>
              <a:chExt cx="1143000" cy="990600"/>
            </a:xfrm>
          </p:grpSpPr>
          <p:sp>
            <p:nvSpPr>
              <p:cNvPr id="201" name="Gleichschenkliges Dreieck 656"/>
              <p:cNvSpPr>
                <a:spLocks noChangeArrowheads="1"/>
              </p:cNvSpPr>
              <p:nvPr/>
            </p:nvSpPr>
            <p:spPr bwMode="auto">
              <a:xfrm rot="5400000">
                <a:off x="23622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2" name="Gerade Verbindung 263"/>
              <p:cNvCxnSpPr>
                <a:cxnSpLocks noChangeShapeType="1"/>
              </p:cNvCxnSpPr>
              <p:nvPr/>
            </p:nvCxnSpPr>
            <p:spPr bwMode="auto">
              <a:xfrm>
                <a:off x="22098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 name="Gerade Verbindung 657"/>
              <p:cNvCxnSpPr>
                <a:cxnSpLocks noChangeShapeType="1"/>
              </p:cNvCxnSpPr>
              <p:nvPr/>
            </p:nvCxnSpPr>
            <p:spPr bwMode="auto">
              <a:xfrm>
                <a:off x="26670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 name="Gerade Verbindung 658"/>
              <p:cNvCxnSpPr>
                <a:cxnSpLocks noChangeShapeType="1"/>
              </p:cNvCxnSpPr>
              <p:nvPr/>
            </p:nvCxnSpPr>
            <p:spPr bwMode="auto">
              <a:xfrm>
                <a:off x="2286000" y="43434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 name="Gerade Verbindung 265"/>
              <p:cNvCxnSpPr>
                <a:cxnSpLocks noChangeShapeType="1"/>
              </p:cNvCxnSpPr>
              <p:nvPr/>
            </p:nvCxnSpPr>
            <p:spPr bwMode="auto">
              <a:xfrm>
                <a:off x="25146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 name="Gerade Verbindung 659"/>
              <p:cNvCxnSpPr>
                <a:cxnSpLocks noChangeShapeType="1"/>
              </p:cNvCxnSpPr>
              <p:nvPr/>
            </p:nvCxnSpPr>
            <p:spPr bwMode="auto">
              <a:xfrm>
                <a:off x="25908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 name="Gerade Verbindung 660"/>
              <p:cNvCxnSpPr>
                <a:cxnSpLocks noChangeShapeType="1"/>
              </p:cNvCxnSpPr>
              <p:nvPr/>
            </p:nvCxnSpPr>
            <p:spPr bwMode="auto">
              <a:xfrm>
                <a:off x="2590800" y="4343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8" name="Gerade Verbindung 267"/>
              <p:cNvCxnSpPr>
                <a:cxnSpLocks noChangeShapeType="1"/>
              </p:cNvCxnSpPr>
              <p:nvPr/>
            </p:nvCxnSpPr>
            <p:spPr bwMode="auto">
              <a:xfrm>
                <a:off x="27432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 name="Gerade Verbindung 661"/>
              <p:cNvCxnSpPr>
                <a:cxnSpLocks noChangeShapeType="1"/>
              </p:cNvCxnSpPr>
              <p:nvPr/>
            </p:nvCxnSpPr>
            <p:spPr bwMode="auto">
              <a:xfrm>
                <a:off x="22860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 name="Gerade Verbindung 272"/>
              <p:cNvCxnSpPr>
                <a:cxnSpLocks noChangeShapeType="1"/>
              </p:cNvCxnSpPr>
              <p:nvPr/>
            </p:nvCxnSpPr>
            <p:spPr bwMode="auto">
              <a:xfrm>
                <a:off x="2209800" y="4572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 name="Gerade Verbindung 275"/>
              <p:cNvCxnSpPr>
                <a:cxnSpLocks noChangeShapeType="1"/>
              </p:cNvCxnSpPr>
              <p:nvPr/>
            </p:nvCxnSpPr>
            <p:spPr bwMode="auto">
              <a:xfrm>
                <a:off x="2133600" y="4724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2" name="Gleichschenkliges Dreieck 277"/>
              <p:cNvSpPr>
                <a:spLocks noChangeArrowheads="1"/>
              </p:cNvSpPr>
              <p:nvPr/>
            </p:nvSpPr>
            <p:spPr bwMode="auto">
              <a:xfrm>
                <a:off x="2133600" y="47244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13" name="Gerade Verbindung 674"/>
              <p:cNvCxnSpPr>
                <a:cxnSpLocks noChangeShapeType="1"/>
              </p:cNvCxnSpPr>
              <p:nvPr/>
            </p:nvCxnSpPr>
            <p:spPr bwMode="auto">
              <a:xfrm>
                <a:off x="22098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4" name="Gleichschenkliges Dreieck 656"/>
              <p:cNvSpPr>
                <a:spLocks noChangeArrowheads="1"/>
              </p:cNvSpPr>
              <p:nvPr/>
            </p:nvSpPr>
            <p:spPr bwMode="auto">
              <a:xfrm rot="5400000">
                <a:off x="28194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15" name="Gerade Verbindung 214"/>
              <p:cNvCxnSpPr>
                <a:stCxn id="214" idx="0"/>
              </p:cNvCxnSpPr>
              <p:nvPr/>
            </p:nvCxnSpPr>
            <p:spPr bwMode="auto">
              <a:xfrm>
                <a:off x="3124200" y="4572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 name="Gerade Verbindung 215"/>
              <p:cNvCxnSpPr/>
              <p:nvPr/>
            </p:nvCxnSpPr>
            <p:spPr bwMode="auto">
              <a:xfrm flipV="1">
                <a:off x="3276600" y="39624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217" name="Gruppieren 216"/>
          <p:cNvGrpSpPr/>
          <p:nvPr/>
        </p:nvGrpSpPr>
        <p:grpSpPr>
          <a:xfrm>
            <a:off x="3581400" y="4953000"/>
            <a:ext cx="1295400" cy="1143000"/>
            <a:chOff x="609600" y="2133600"/>
            <a:chExt cx="1295400" cy="1143000"/>
          </a:xfrm>
        </p:grpSpPr>
        <p:sp>
          <p:nvSpPr>
            <p:cNvPr id="218" name="Rechteck 217"/>
            <p:cNvSpPr/>
            <p:nvPr/>
          </p:nvSpPr>
          <p:spPr bwMode="auto">
            <a:xfrm>
              <a:off x="609600" y="2743200"/>
              <a:ext cx="1295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219" name="Gruppieren 218"/>
            <p:cNvGrpSpPr/>
            <p:nvPr/>
          </p:nvGrpSpPr>
          <p:grpSpPr>
            <a:xfrm>
              <a:off x="685800" y="2133600"/>
              <a:ext cx="1143000" cy="990600"/>
              <a:chOff x="2133600" y="3962400"/>
              <a:chExt cx="1143000" cy="990600"/>
            </a:xfrm>
          </p:grpSpPr>
          <p:sp>
            <p:nvSpPr>
              <p:cNvPr id="220" name="Gleichschenkliges Dreieck 656"/>
              <p:cNvSpPr>
                <a:spLocks noChangeArrowheads="1"/>
              </p:cNvSpPr>
              <p:nvPr/>
            </p:nvSpPr>
            <p:spPr bwMode="auto">
              <a:xfrm rot="5400000">
                <a:off x="23622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21" name="Gerade Verbindung 263"/>
              <p:cNvCxnSpPr>
                <a:cxnSpLocks noChangeShapeType="1"/>
              </p:cNvCxnSpPr>
              <p:nvPr/>
            </p:nvCxnSpPr>
            <p:spPr bwMode="auto">
              <a:xfrm>
                <a:off x="22098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2" name="Gerade Verbindung 657"/>
              <p:cNvCxnSpPr>
                <a:cxnSpLocks noChangeShapeType="1"/>
              </p:cNvCxnSpPr>
              <p:nvPr/>
            </p:nvCxnSpPr>
            <p:spPr bwMode="auto">
              <a:xfrm>
                <a:off x="26670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3" name="Gerade Verbindung 658"/>
              <p:cNvCxnSpPr>
                <a:cxnSpLocks noChangeShapeType="1"/>
              </p:cNvCxnSpPr>
              <p:nvPr/>
            </p:nvCxnSpPr>
            <p:spPr bwMode="auto">
              <a:xfrm>
                <a:off x="2286000" y="43434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4" name="Gerade Verbindung 265"/>
              <p:cNvCxnSpPr>
                <a:cxnSpLocks noChangeShapeType="1"/>
              </p:cNvCxnSpPr>
              <p:nvPr/>
            </p:nvCxnSpPr>
            <p:spPr bwMode="auto">
              <a:xfrm>
                <a:off x="25146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 name="Gerade Verbindung 659"/>
              <p:cNvCxnSpPr>
                <a:cxnSpLocks noChangeShapeType="1"/>
              </p:cNvCxnSpPr>
              <p:nvPr/>
            </p:nvCxnSpPr>
            <p:spPr bwMode="auto">
              <a:xfrm>
                <a:off x="25908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6" name="Gerade Verbindung 660"/>
              <p:cNvCxnSpPr>
                <a:cxnSpLocks noChangeShapeType="1"/>
              </p:cNvCxnSpPr>
              <p:nvPr/>
            </p:nvCxnSpPr>
            <p:spPr bwMode="auto">
              <a:xfrm>
                <a:off x="2590800" y="4343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 name="Gerade Verbindung 267"/>
              <p:cNvCxnSpPr>
                <a:cxnSpLocks noChangeShapeType="1"/>
              </p:cNvCxnSpPr>
              <p:nvPr/>
            </p:nvCxnSpPr>
            <p:spPr bwMode="auto">
              <a:xfrm>
                <a:off x="27432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8" name="Gerade Verbindung 661"/>
              <p:cNvCxnSpPr>
                <a:cxnSpLocks noChangeShapeType="1"/>
              </p:cNvCxnSpPr>
              <p:nvPr/>
            </p:nvCxnSpPr>
            <p:spPr bwMode="auto">
              <a:xfrm>
                <a:off x="22860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9" name="Gerade Verbindung 272"/>
              <p:cNvCxnSpPr>
                <a:cxnSpLocks noChangeShapeType="1"/>
              </p:cNvCxnSpPr>
              <p:nvPr/>
            </p:nvCxnSpPr>
            <p:spPr bwMode="auto">
              <a:xfrm>
                <a:off x="2209800" y="4572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0" name="Gerade Verbindung 275"/>
              <p:cNvCxnSpPr>
                <a:cxnSpLocks noChangeShapeType="1"/>
              </p:cNvCxnSpPr>
              <p:nvPr/>
            </p:nvCxnSpPr>
            <p:spPr bwMode="auto">
              <a:xfrm>
                <a:off x="2133600" y="4724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1" name="Gleichschenkliges Dreieck 277"/>
              <p:cNvSpPr>
                <a:spLocks noChangeArrowheads="1"/>
              </p:cNvSpPr>
              <p:nvPr/>
            </p:nvSpPr>
            <p:spPr bwMode="auto">
              <a:xfrm>
                <a:off x="2133600" y="47244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32" name="Gerade Verbindung 674"/>
              <p:cNvCxnSpPr>
                <a:cxnSpLocks noChangeShapeType="1"/>
              </p:cNvCxnSpPr>
              <p:nvPr/>
            </p:nvCxnSpPr>
            <p:spPr bwMode="auto">
              <a:xfrm>
                <a:off x="22098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3" name="Gleichschenkliges Dreieck 656"/>
              <p:cNvSpPr>
                <a:spLocks noChangeArrowheads="1"/>
              </p:cNvSpPr>
              <p:nvPr/>
            </p:nvSpPr>
            <p:spPr bwMode="auto">
              <a:xfrm rot="5400000">
                <a:off x="28194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34" name="Gerade Verbindung 233"/>
              <p:cNvCxnSpPr>
                <a:stCxn id="233" idx="0"/>
              </p:cNvCxnSpPr>
              <p:nvPr/>
            </p:nvCxnSpPr>
            <p:spPr bwMode="auto">
              <a:xfrm>
                <a:off x="3124200" y="4572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Gerade Verbindung 234"/>
              <p:cNvCxnSpPr/>
              <p:nvPr/>
            </p:nvCxnSpPr>
            <p:spPr bwMode="auto">
              <a:xfrm flipV="1">
                <a:off x="3276600" y="39624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cxnSp>
        <p:nvCxnSpPr>
          <p:cNvPr id="24" name="Gerade Verbindung 23"/>
          <p:cNvCxnSpPr/>
          <p:nvPr/>
        </p:nvCxnSpPr>
        <p:spPr bwMode="auto">
          <a:xfrm flipH="1">
            <a:off x="1752600" y="4724400"/>
            <a:ext cx="15240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Gerade Verbindung 236"/>
          <p:cNvCxnSpPr/>
          <p:nvPr/>
        </p:nvCxnSpPr>
        <p:spPr bwMode="auto">
          <a:xfrm flipV="1">
            <a:off x="3276600" y="4724400"/>
            <a:ext cx="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Gerade Verbindung 238"/>
          <p:cNvCxnSpPr/>
          <p:nvPr/>
        </p:nvCxnSpPr>
        <p:spPr bwMode="auto">
          <a:xfrm>
            <a:off x="3276600" y="4724400"/>
            <a:ext cx="15240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8" name="Ellipse 237"/>
          <p:cNvSpPr/>
          <p:nvPr/>
        </p:nvSpPr>
        <p:spPr bwMode="auto">
          <a:xfrm>
            <a:off x="3124200" y="4572000"/>
            <a:ext cx="304800" cy="304800"/>
          </a:xfrm>
          <a:prstGeom prst="ellipse">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t>
            </a:r>
          </a:p>
        </p:txBody>
      </p:sp>
      <p:cxnSp>
        <p:nvCxnSpPr>
          <p:cNvPr id="241" name="Gerade Verbindung 240"/>
          <p:cNvCxnSpPr>
            <a:stCxn id="238" idx="0"/>
          </p:cNvCxnSpPr>
          <p:nvPr/>
        </p:nvCxnSpPr>
        <p:spPr bwMode="auto">
          <a:xfrm flipV="1">
            <a:off x="3276600" y="42672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2" name="Rechteck 241"/>
          <p:cNvSpPr/>
          <p:nvPr/>
        </p:nvSpPr>
        <p:spPr bwMode="auto">
          <a:xfrm>
            <a:off x="2895600" y="41910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44" name="Rechteck 243"/>
          <p:cNvSpPr/>
          <p:nvPr/>
        </p:nvSpPr>
        <p:spPr bwMode="auto">
          <a:xfrm>
            <a:off x="2895600" y="40386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54" name="Gleichschenkliges Dreieck 656"/>
          <p:cNvSpPr>
            <a:spLocks noChangeArrowheads="1"/>
          </p:cNvSpPr>
          <p:nvPr/>
        </p:nvSpPr>
        <p:spPr bwMode="auto">
          <a:xfrm rot="5400000">
            <a:off x="3505200" y="33528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55" name="Gerade Verbindung 254"/>
          <p:cNvCxnSpPr>
            <a:stCxn id="254" idx="0"/>
          </p:cNvCxnSpPr>
          <p:nvPr/>
        </p:nvCxnSpPr>
        <p:spPr bwMode="auto">
          <a:xfrm>
            <a:off x="3810000" y="35052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7" name="Gerade Verbindung 256"/>
          <p:cNvCxnSpPr/>
          <p:nvPr/>
        </p:nvCxnSpPr>
        <p:spPr bwMode="auto">
          <a:xfrm flipV="1">
            <a:off x="3276600" y="3505200"/>
            <a:ext cx="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8" name="Gerade Verbindung 257"/>
          <p:cNvCxnSpPr>
            <a:endCxn id="254" idx="3"/>
          </p:cNvCxnSpPr>
          <p:nvPr/>
        </p:nvCxnSpPr>
        <p:spPr bwMode="auto">
          <a:xfrm>
            <a:off x="3276600" y="35052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Gerade Verbindung 5"/>
          <p:cNvCxnSpPr/>
          <p:nvPr/>
        </p:nvCxnSpPr>
        <p:spPr bwMode="auto">
          <a:xfrm>
            <a:off x="3810000" y="33528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0" name="Gerade Verbindung 259"/>
          <p:cNvCxnSpPr/>
          <p:nvPr/>
        </p:nvCxnSpPr>
        <p:spPr bwMode="auto">
          <a:xfrm flipV="1">
            <a:off x="4038600" y="3200400"/>
            <a:ext cx="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1" name="Gerade Verbindung 260"/>
          <p:cNvCxnSpPr/>
          <p:nvPr/>
        </p:nvCxnSpPr>
        <p:spPr bwMode="auto">
          <a:xfrm>
            <a:off x="4038600" y="32004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2" name="Gerade Verbindung 261"/>
          <p:cNvCxnSpPr/>
          <p:nvPr/>
        </p:nvCxnSpPr>
        <p:spPr bwMode="auto">
          <a:xfrm flipV="1">
            <a:off x="4267200" y="3200400"/>
            <a:ext cx="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3" name="Gerade Verbindung 262"/>
          <p:cNvCxnSpPr/>
          <p:nvPr/>
        </p:nvCxnSpPr>
        <p:spPr bwMode="auto">
          <a:xfrm>
            <a:off x="4267200" y="33528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4" name="Textfeld 312"/>
          <p:cNvSpPr txBox="1">
            <a:spLocks noChangeArrowheads="1"/>
          </p:cNvSpPr>
          <p:nvPr/>
        </p:nvSpPr>
        <p:spPr bwMode="auto">
          <a:xfrm>
            <a:off x="3276600" y="3685401"/>
            <a:ext cx="18574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TOT = sub pixel address</a:t>
            </a:r>
            <a:endParaRPr lang="en-US" altLang="de-DE" dirty="0"/>
          </a:p>
        </p:txBody>
      </p:sp>
      <p:sp>
        <p:nvSpPr>
          <p:cNvPr id="8" name="Rechteck 7"/>
          <p:cNvSpPr/>
          <p:nvPr/>
        </p:nvSpPr>
        <p:spPr bwMode="auto">
          <a:xfrm>
            <a:off x="304800" y="3124200"/>
            <a:ext cx="4800600" cy="990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65" name="Textfeld 312"/>
          <p:cNvSpPr txBox="1">
            <a:spLocks noChangeArrowheads="1"/>
          </p:cNvSpPr>
          <p:nvPr/>
        </p:nvSpPr>
        <p:spPr bwMode="auto">
          <a:xfrm>
            <a:off x="250779" y="3152001"/>
            <a:ext cx="11208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Readout pixel</a:t>
            </a:r>
            <a:endParaRPr lang="en-US" altLang="de-DE" dirty="0"/>
          </a:p>
        </p:txBody>
      </p:sp>
      <p:sp>
        <p:nvSpPr>
          <p:cNvPr id="398" name="Textfeld 312"/>
          <p:cNvSpPr txBox="1">
            <a:spLocks noChangeArrowheads="1"/>
          </p:cNvSpPr>
          <p:nvPr/>
        </p:nvSpPr>
        <p:spPr bwMode="auto">
          <a:xfrm>
            <a:off x="228600" y="3380601"/>
            <a:ext cx="17203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Size: 50 </a:t>
            </a:r>
            <a:r>
              <a:rPr lang="el-GR" altLang="de-DE" dirty="0"/>
              <a:t>µ</a:t>
            </a:r>
            <a:r>
              <a:rPr lang="de-DE" altLang="de-DE" dirty="0"/>
              <a:t>m </a:t>
            </a:r>
            <a:r>
              <a:rPr lang="en-US" altLang="de-DE" dirty="0" smtClean="0"/>
              <a:t>x 250 </a:t>
            </a:r>
            <a:r>
              <a:rPr lang="el-GR" altLang="de-DE" dirty="0" smtClean="0"/>
              <a:t>µ</a:t>
            </a:r>
            <a:r>
              <a:rPr lang="de-DE" altLang="de-DE" dirty="0" smtClean="0"/>
              <a:t>m</a:t>
            </a:r>
            <a:endParaRPr lang="en-US" altLang="de-DE" dirty="0"/>
          </a:p>
        </p:txBody>
      </p:sp>
      <p:sp>
        <p:nvSpPr>
          <p:cNvPr id="399" name="Textfeld 312"/>
          <p:cNvSpPr txBox="1">
            <a:spLocks noChangeArrowheads="1"/>
          </p:cNvSpPr>
          <p:nvPr/>
        </p:nvSpPr>
        <p:spPr bwMode="auto">
          <a:xfrm>
            <a:off x="555041" y="6096000"/>
            <a:ext cx="1677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Size: 33 </a:t>
            </a:r>
            <a:r>
              <a:rPr lang="el-GR" altLang="de-DE" dirty="0" smtClean="0"/>
              <a:t>µ</a:t>
            </a:r>
            <a:r>
              <a:rPr lang="de-DE" altLang="de-DE" dirty="0"/>
              <a:t>m </a:t>
            </a:r>
            <a:r>
              <a:rPr lang="en-US" altLang="de-DE" dirty="0" smtClean="0"/>
              <a:t>x 125 </a:t>
            </a:r>
            <a:r>
              <a:rPr lang="el-GR" altLang="de-DE" dirty="0" smtClean="0"/>
              <a:t>µ</a:t>
            </a:r>
            <a:r>
              <a:rPr lang="de-DE" altLang="de-DE" dirty="0" smtClean="0"/>
              <a:t>m</a:t>
            </a:r>
            <a:endParaRPr lang="en-US" altLang="de-DE" dirty="0"/>
          </a:p>
        </p:txBody>
      </p:sp>
      <p:sp>
        <p:nvSpPr>
          <p:cNvPr id="402" name="Textfeld 312"/>
          <p:cNvSpPr txBox="1">
            <a:spLocks noChangeArrowheads="1"/>
          </p:cNvSpPr>
          <p:nvPr/>
        </p:nvSpPr>
        <p:spPr bwMode="auto">
          <a:xfrm>
            <a:off x="977778" y="4267200"/>
            <a:ext cx="17079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Different pulse shapes</a:t>
            </a:r>
            <a:endParaRPr lang="en-US" altLang="de-DE" dirty="0"/>
          </a:p>
        </p:txBody>
      </p:sp>
      <p:cxnSp>
        <p:nvCxnSpPr>
          <p:cNvPr id="13" name="Gerade Verbindung mit Pfeil 12"/>
          <p:cNvCxnSpPr/>
          <p:nvPr/>
        </p:nvCxnSpPr>
        <p:spPr bwMode="auto">
          <a:xfrm>
            <a:off x="1828800" y="4572000"/>
            <a:ext cx="0" cy="276999"/>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mit Pfeil 15"/>
          <p:cNvCxnSpPr/>
          <p:nvPr/>
        </p:nvCxnSpPr>
        <p:spPr bwMode="auto">
          <a:xfrm>
            <a:off x="1981200" y="4572000"/>
            <a:ext cx="990600" cy="533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3" name="Gerade Verbindung mit Pfeil 402"/>
          <p:cNvCxnSpPr/>
          <p:nvPr/>
        </p:nvCxnSpPr>
        <p:spPr bwMode="auto">
          <a:xfrm>
            <a:off x="2209800" y="4572000"/>
            <a:ext cx="1600200" cy="304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831086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Picture 6" descr="C:\Ivan\3DLayout\gdsto3d-20070815-win32-bin\exampleCCPD2_M1_w.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70400" y="1066800"/>
            <a:ext cx="4648200" cy="3486150"/>
          </a:xfrm>
          <a:prstGeom prst="rect">
            <a:avLst/>
          </a:prstGeom>
          <a:noFill/>
          <a:extLst>
            <a:ext uri="{909E8E84-426E-40DD-AFC4-6F175D3DCCD1}">
              <a14:hiddenFill xmlns:a14="http://schemas.microsoft.com/office/drawing/2010/main">
                <a:solidFill>
                  <a:srgbClr val="FFFFFF"/>
                </a:solidFill>
              </a14:hiddenFill>
            </a:ext>
          </a:extLst>
        </p:spPr>
      </p:pic>
      <p:sp>
        <p:nvSpPr>
          <p:cNvPr id="3074" name="Rectangle 2"/>
          <p:cNvSpPr>
            <a:spLocks noGrp="1" noChangeArrowheads="1"/>
          </p:cNvSpPr>
          <p:nvPr>
            <p:ph type="title"/>
          </p:nvPr>
        </p:nvSpPr>
        <p:spPr/>
        <p:txBody>
          <a:bodyPr/>
          <a:lstStyle/>
          <a:p>
            <a:pPr eaLnBrk="1" hangingPunct="1"/>
            <a:r>
              <a:rPr lang="en-US" sz="2000" dirty="0" smtClean="0"/>
              <a:t>CCPD detector (HV2FEI4)</a:t>
            </a:r>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22</a:t>
            </a:fld>
            <a:endParaRPr lang="de-DE" sz="1400" smtClean="0"/>
          </a:p>
        </p:txBody>
      </p:sp>
      <p:sp>
        <p:nvSpPr>
          <p:cNvPr id="3076" name="Inhaltsplatzhalter 1"/>
          <p:cNvSpPr>
            <a:spLocks noGrp="1"/>
          </p:cNvSpPr>
          <p:nvPr>
            <p:ph idx="1"/>
          </p:nvPr>
        </p:nvSpPr>
        <p:spPr>
          <a:xfrm>
            <a:off x="457200" y="692150"/>
            <a:ext cx="8229600" cy="527050"/>
          </a:xfrm>
        </p:spPr>
        <p:txBody>
          <a:bodyPr/>
          <a:lstStyle/>
          <a:p>
            <a:r>
              <a:rPr lang="en-US" sz="1400" dirty="0" smtClean="0"/>
              <a:t>The </a:t>
            </a:r>
            <a:r>
              <a:rPr lang="en-US" sz="1400" dirty="0"/>
              <a:t>digital outputs of three pixels are multiplexed to one pixel readout </a:t>
            </a:r>
            <a:r>
              <a:rPr lang="en-US" sz="1400" dirty="0" smtClean="0"/>
              <a:t>cell</a:t>
            </a:r>
            <a:endParaRPr lang="en-US" sz="1400" dirty="0"/>
          </a:p>
          <a:p>
            <a:endParaRPr lang="en-US" sz="1400" dirty="0" smtClean="0"/>
          </a:p>
          <a:p>
            <a:endParaRPr lang="en-US" dirty="0"/>
          </a:p>
        </p:txBody>
      </p:sp>
      <p:pic>
        <p:nvPicPr>
          <p:cNvPr id="108" name="Picture 2" descr="C:\Dokumente und Einstellungen\Ivan\Desktop\PicMiete\Kopie von FEI4HV_5.jpg"/>
          <p:cNvPicPr>
            <a:picLocks noChangeAspect="1" noChangeArrowheads="1"/>
          </p:cNvPicPr>
          <p:nvPr/>
        </p:nvPicPr>
        <p:blipFill>
          <a:blip r:embed="rId3" cstate="print"/>
          <a:srcRect/>
          <a:stretch>
            <a:fillRect/>
          </a:stretch>
        </p:blipFill>
        <p:spPr bwMode="auto">
          <a:xfrm rot="5400000">
            <a:off x="6399620" y="3734980"/>
            <a:ext cx="1679802" cy="3353843"/>
          </a:xfrm>
          <a:prstGeom prst="rect">
            <a:avLst/>
          </a:prstGeom>
          <a:noFill/>
        </p:spPr>
      </p:pic>
      <p:sp>
        <p:nvSpPr>
          <p:cNvPr id="116" name="Rectangle 11"/>
          <p:cNvSpPr>
            <a:spLocks noChangeArrowheads="1"/>
          </p:cNvSpPr>
          <p:nvPr/>
        </p:nvSpPr>
        <p:spPr bwMode="auto">
          <a:xfrm>
            <a:off x="963612" y="4419600"/>
            <a:ext cx="2057400" cy="609600"/>
          </a:xfrm>
          <a:prstGeom prst="rect">
            <a:avLst/>
          </a:prstGeom>
          <a:solidFill>
            <a:srgbClr val="FFFF99"/>
          </a:solidFill>
          <a:ln w="9525" algn="ctr">
            <a:solidFill>
              <a:schemeClr val="tx1"/>
            </a:solidFill>
            <a:miter lim="800000"/>
            <a:headEnd/>
            <a:tailEnd/>
          </a:ln>
          <a:effectLst/>
        </p:spPr>
        <p:txBody>
          <a:bodyPr wrap="none" anchor="ctr"/>
          <a:lstStyle/>
          <a:p>
            <a:r>
              <a:rPr lang="de-DE" dirty="0" smtClean="0"/>
              <a:t>2</a:t>
            </a:r>
            <a:endParaRPr lang="sr-Latn-CS" dirty="0"/>
          </a:p>
        </p:txBody>
      </p:sp>
      <p:sp>
        <p:nvSpPr>
          <p:cNvPr id="117" name="Rectangle 12"/>
          <p:cNvSpPr>
            <a:spLocks noChangeArrowheads="1"/>
          </p:cNvSpPr>
          <p:nvPr/>
        </p:nvSpPr>
        <p:spPr bwMode="auto">
          <a:xfrm>
            <a:off x="963612" y="5029200"/>
            <a:ext cx="2057400" cy="609600"/>
          </a:xfrm>
          <a:prstGeom prst="rect">
            <a:avLst/>
          </a:prstGeom>
          <a:solidFill>
            <a:srgbClr val="C0C0C0"/>
          </a:solidFill>
          <a:ln w="9525" algn="ctr">
            <a:solidFill>
              <a:schemeClr val="tx1"/>
            </a:solidFill>
            <a:miter lim="800000"/>
            <a:headEnd/>
            <a:tailEnd/>
          </a:ln>
          <a:effectLst/>
        </p:spPr>
        <p:txBody>
          <a:bodyPr wrap="none" anchor="ctr"/>
          <a:lstStyle/>
          <a:p>
            <a:r>
              <a:rPr lang="de-DE" dirty="0" smtClean="0"/>
              <a:t>3</a:t>
            </a:r>
            <a:endParaRPr lang="sr-Latn-CS" dirty="0"/>
          </a:p>
        </p:txBody>
      </p:sp>
      <p:sp>
        <p:nvSpPr>
          <p:cNvPr id="118" name="Rectangle 13"/>
          <p:cNvSpPr>
            <a:spLocks noChangeArrowheads="1"/>
          </p:cNvSpPr>
          <p:nvPr/>
        </p:nvSpPr>
        <p:spPr bwMode="auto">
          <a:xfrm>
            <a:off x="963612" y="5638800"/>
            <a:ext cx="2057400" cy="609600"/>
          </a:xfrm>
          <a:prstGeom prst="rect">
            <a:avLst/>
          </a:prstGeom>
          <a:solidFill>
            <a:srgbClr val="FFFF99"/>
          </a:solidFill>
          <a:ln w="9525" algn="ctr">
            <a:solidFill>
              <a:schemeClr val="tx1"/>
            </a:solidFill>
            <a:miter lim="800000"/>
            <a:headEnd/>
            <a:tailEnd/>
          </a:ln>
          <a:effectLst/>
        </p:spPr>
        <p:txBody>
          <a:bodyPr wrap="none" anchor="ctr"/>
          <a:lstStyle/>
          <a:p>
            <a:r>
              <a:rPr lang="de-DE" dirty="0" smtClean="0"/>
              <a:t>1</a:t>
            </a:r>
            <a:endParaRPr lang="sr-Latn-CS" dirty="0"/>
          </a:p>
        </p:txBody>
      </p:sp>
      <p:sp>
        <p:nvSpPr>
          <p:cNvPr id="119" name="Rectangle 14"/>
          <p:cNvSpPr>
            <a:spLocks noChangeArrowheads="1"/>
          </p:cNvSpPr>
          <p:nvPr/>
        </p:nvSpPr>
        <p:spPr bwMode="auto">
          <a:xfrm>
            <a:off x="3021012" y="4419600"/>
            <a:ext cx="2057400" cy="609600"/>
          </a:xfrm>
          <a:prstGeom prst="rect">
            <a:avLst/>
          </a:prstGeom>
          <a:solidFill>
            <a:srgbClr val="C0C0C0"/>
          </a:solidFill>
          <a:ln w="9525" algn="ctr">
            <a:solidFill>
              <a:schemeClr val="tx1"/>
            </a:solidFill>
            <a:miter lim="800000"/>
            <a:headEnd/>
            <a:tailEnd/>
          </a:ln>
          <a:effectLst/>
        </p:spPr>
        <p:txBody>
          <a:bodyPr wrap="none" anchor="ctr"/>
          <a:lstStyle/>
          <a:p>
            <a:r>
              <a:rPr lang="de-DE" dirty="0" smtClean="0"/>
              <a:t>2</a:t>
            </a:r>
            <a:endParaRPr lang="sr-Latn-CS" dirty="0"/>
          </a:p>
        </p:txBody>
      </p:sp>
      <p:sp>
        <p:nvSpPr>
          <p:cNvPr id="121" name="Rectangle 15"/>
          <p:cNvSpPr>
            <a:spLocks noChangeArrowheads="1"/>
          </p:cNvSpPr>
          <p:nvPr/>
        </p:nvSpPr>
        <p:spPr bwMode="auto">
          <a:xfrm>
            <a:off x="3021012" y="5029200"/>
            <a:ext cx="2057400" cy="609600"/>
          </a:xfrm>
          <a:prstGeom prst="rect">
            <a:avLst/>
          </a:prstGeom>
          <a:solidFill>
            <a:srgbClr val="FFFF99"/>
          </a:solidFill>
          <a:ln w="9525" algn="ctr">
            <a:solidFill>
              <a:schemeClr val="tx1"/>
            </a:solidFill>
            <a:miter lim="800000"/>
            <a:headEnd/>
            <a:tailEnd/>
          </a:ln>
          <a:effectLst/>
        </p:spPr>
        <p:txBody>
          <a:bodyPr wrap="none" anchor="ctr"/>
          <a:lstStyle/>
          <a:p>
            <a:r>
              <a:rPr lang="de-DE" dirty="0" smtClean="0"/>
              <a:t>3</a:t>
            </a:r>
            <a:endParaRPr lang="sr-Latn-CS" dirty="0"/>
          </a:p>
        </p:txBody>
      </p:sp>
      <p:sp>
        <p:nvSpPr>
          <p:cNvPr id="125" name="Rectangle 16"/>
          <p:cNvSpPr>
            <a:spLocks noChangeArrowheads="1"/>
          </p:cNvSpPr>
          <p:nvPr/>
        </p:nvSpPr>
        <p:spPr bwMode="auto">
          <a:xfrm>
            <a:off x="3021012" y="5638800"/>
            <a:ext cx="2057400" cy="609600"/>
          </a:xfrm>
          <a:prstGeom prst="rect">
            <a:avLst/>
          </a:prstGeom>
          <a:solidFill>
            <a:srgbClr val="C0C0C0"/>
          </a:solidFill>
          <a:ln w="9525" algn="ctr">
            <a:solidFill>
              <a:schemeClr val="tx1"/>
            </a:solidFill>
            <a:miter lim="800000"/>
            <a:headEnd/>
            <a:tailEnd/>
          </a:ln>
          <a:effectLst/>
        </p:spPr>
        <p:txBody>
          <a:bodyPr wrap="none" anchor="ctr"/>
          <a:lstStyle/>
          <a:p>
            <a:r>
              <a:rPr lang="de-DE" dirty="0" smtClean="0"/>
              <a:t>1</a:t>
            </a:r>
            <a:endParaRPr lang="sr-Latn-CS" dirty="0"/>
          </a:p>
        </p:txBody>
      </p:sp>
      <p:sp>
        <p:nvSpPr>
          <p:cNvPr id="127" name="Text Box 28"/>
          <p:cNvSpPr txBox="1">
            <a:spLocks noChangeArrowheads="1"/>
          </p:cNvSpPr>
          <p:nvPr/>
        </p:nvSpPr>
        <p:spPr bwMode="auto">
          <a:xfrm>
            <a:off x="914400" y="4114800"/>
            <a:ext cx="1062037" cy="274638"/>
          </a:xfrm>
          <a:prstGeom prst="rect">
            <a:avLst/>
          </a:prstGeom>
          <a:noFill/>
          <a:ln w="9525" algn="ctr">
            <a:noFill/>
            <a:miter lim="800000"/>
            <a:headEnd/>
            <a:tailEnd/>
          </a:ln>
          <a:effectLst/>
        </p:spPr>
        <p:txBody>
          <a:bodyPr wrap="none">
            <a:spAutoFit/>
          </a:bodyPr>
          <a:lstStyle/>
          <a:p>
            <a:r>
              <a:rPr lang="de-DE"/>
              <a:t>CCPD Pixels</a:t>
            </a:r>
          </a:p>
        </p:txBody>
      </p:sp>
      <p:sp>
        <p:nvSpPr>
          <p:cNvPr id="128" name="Oval 9"/>
          <p:cNvSpPr>
            <a:spLocks noChangeArrowheads="1"/>
          </p:cNvSpPr>
          <p:nvPr/>
        </p:nvSpPr>
        <p:spPr bwMode="auto">
          <a:xfrm>
            <a:off x="4316412" y="4191000"/>
            <a:ext cx="685800" cy="685800"/>
          </a:xfrm>
          <a:prstGeom prst="ellipse">
            <a:avLst/>
          </a:prstGeom>
          <a:solidFill>
            <a:srgbClr val="FFFF99"/>
          </a:solidFill>
          <a:ln w="9525" algn="ctr">
            <a:solidFill>
              <a:schemeClr val="tx1"/>
            </a:solidFill>
            <a:round/>
            <a:headEnd/>
            <a:tailEnd/>
          </a:ln>
          <a:effectLst/>
        </p:spPr>
        <p:txBody>
          <a:bodyPr wrap="none" anchor="ctr"/>
          <a:lstStyle/>
          <a:p>
            <a:endParaRPr lang="sr-Latn-CS"/>
          </a:p>
        </p:txBody>
      </p:sp>
      <p:sp>
        <p:nvSpPr>
          <p:cNvPr id="129" name="Oval 33"/>
          <p:cNvSpPr>
            <a:spLocks noChangeArrowheads="1"/>
          </p:cNvSpPr>
          <p:nvPr/>
        </p:nvSpPr>
        <p:spPr bwMode="auto">
          <a:xfrm>
            <a:off x="4316412" y="5257800"/>
            <a:ext cx="685800" cy="685800"/>
          </a:xfrm>
          <a:prstGeom prst="ellipse">
            <a:avLst/>
          </a:prstGeom>
          <a:solidFill>
            <a:srgbClr val="C0C0C0"/>
          </a:solidFill>
          <a:ln w="9525" algn="ctr">
            <a:solidFill>
              <a:schemeClr val="tx1"/>
            </a:solidFill>
            <a:round/>
            <a:headEnd/>
            <a:tailEnd/>
          </a:ln>
          <a:effectLst/>
        </p:spPr>
        <p:txBody>
          <a:bodyPr wrap="none" anchor="ctr"/>
          <a:lstStyle/>
          <a:p>
            <a:endParaRPr lang="sr-Latn-CS"/>
          </a:p>
        </p:txBody>
      </p:sp>
      <p:sp>
        <p:nvSpPr>
          <p:cNvPr id="130" name="Line 49"/>
          <p:cNvSpPr>
            <a:spLocks noChangeShapeType="1"/>
          </p:cNvSpPr>
          <p:nvPr/>
        </p:nvSpPr>
        <p:spPr bwMode="auto">
          <a:xfrm flipV="1">
            <a:off x="4697412" y="3962400"/>
            <a:ext cx="381000" cy="533400"/>
          </a:xfrm>
          <a:prstGeom prst="line">
            <a:avLst/>
          </a:prstGeom>
          <a:noFill/>
          <a:ln w="9525">
            <a:solidFill>
              <a:schemeClr val="tx1"/>
            </a:solidFill>
            <a:round/>
            <a:headEnd/>
            <a:tailEnd type="triangle" w="med" len="med"/>
          </a:ln>
          <a:effectLst/>
        </p:spPr>
        <p:txBody>
          <a:bodyPr anchor="ctr"/>
          <a:lstStyle/>
          <a:p>
            <a:endParaRPr lang="sr-Latn-CS"/>
          </a:p>
        </p:txBody>
      </p:sp>
      <p:sp>
        <p:nvSpPr>
          <p:cNvPr id="131" name="Line 49"/>
          <p:cNvSpPr>
            <a:spLocks noChangeShapeType="1"/>
          </p:cNvSpPr>
          <p:nvPr/>
        </p:nvSpPr>
        <p:spPr bwMode="auto">
          <a:xfrm flipV="1">
            <a:off x="4697412" y="5029200"/>
            <a:ext cx="381000" cy="533400"/>
          </a:xfrm>
          <a:prstGeom prst="line">
            <a:avLst/>
          </a:prstGeom>
          <a:noFill/>
          <a:ln w="9525">
            <a:solidFill>
              <a:schemeClr val="tx1"/>
            </a:solidFill>
            <a:round/>
            <a:headEnd/>
            <a:tailEnd type="triangle" w="med" len="med"/>
          </a:ln>
          <a:effectLst/>
        </p:spPr>
        <p:txBody>
          <a:bodyPr anchor="ctr"/>
          <a:lstStyle/>
          <a:p>
            <a:endParaRPr lang="sr-Latn-CS"/>
          </a:p>
        </p:txBody>
      </p:sp>
      <p:cxnSp>
        <p:nvCxnSpPr>
          <p:cNvPr id="132" name="Gerade Verbindung mit Pfeil 131"/>
          <p:cNvCxnSpPr/>
          <p:nvPr/>
        </p:nvCxnSpPr>
        <p:spPr bwMode="auto">
          <a:xfrm>
            <a:off x="5105400" y="4419600"/>
            <a:ext cx="1143000" cy="609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hteck 18"/>
          <p:cNvSpPr/>
          <p:nvPr/>
        </p:nvSpPr>
        <p:spPr bwMode="auto">
          <a:xfrm>
            <a:off x="304800" y="2590800"/>
            <a:ext cx="4800600" cy="990600"/>
          </a:xfrm>
          <a:prstGeom prst="rect">
            <a:avLst/>
          </a:prstGeom>
          <a:solidFill>
            <a:srgbClr val="FFFF66"/>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grpSp>
        <p:nvGrpSpPr>
          <p:cNvPr id="20" name="Gruppieren 19"/>
          <p:cNvGrpSpPr/>
          <p:nvPr/>
        </p:nvGrpSpPr>
        <p:grpSpPr>
          <a:xfrm>
            <a:off x="533400" y="1981200"/>
            <a:ext cx="1295400" cy="1143000"/>
            <a:chOff x="609600" y="2133600"/>
            <a:chExt cx="1295400" cy="1143000"/>
          </a:xfrm>
        </p:grpSpPr>
        <p:sp>
          <p:nvSpPr>
            <p:cNvPr id="21" name="Rechteck 20"/>
            <p:cNvSpPr/>
            <p:nvPr/>
          </p:nvSpPr>
          <p:spPr bwMode="auto">
            <a:xfrm>
              <a:off x="609600" y="2743200"/>
              <a:ext cx="1295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22" name="Gruppieren 21"/>
            <p:cNvGrpSpPr/>
            <p:nvPr/>
          </p:nvGrpSpPr>
          <p:grpSpPr>
            <a:xfrm>
              <a:off x="685800" y="2133600"/>
              <a:ext cx="1143000" cy="990600"/>
              <a:chOff x="2133600" y="3962400"/>
              <a:chExt cx="1143000" cy="990600"/>
            </a:xfrm>
          </p:grpSpPr>
          <p:sp>
            <p:nvSpPr>
              <p:cNvPr id="23" name="Gleichschenkliges Dreieck 656"/>
              <p:cNvSpPr>
                <a:spLocks noChangeArrowheads="1"/>
              </p:cNvSpPr>
              <p:nvPr/>
            </p:nvSpPr>
            <p:spPr bwMode="auto">
              <a:xfrm rot="5400000">
                <a:off x="23622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4" name="Gerade Verbindung 263"/>
              <p:cNvCxnSpPr>
                <a:cxnSpLocks noChangeShapeType="1"/>
              </p:cNvCxnSpPr>
              <p:nvPr/>
            </p:nvCxnSpPr>
            <p:spPr bwMode="auto">
              <a:xfrm>
                <a:off x="22098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657"/>
              <p:cNvCxnSpPr>
                <a:cxnSpLocks noChangeShapeType="1"/>
              </p:cNvCxnSpPr>
              <p:nvPr/>
            </p:nvCxnSpPr>
            <p:spPr bwMode="auto">
              <a:xfrm>
                <a:off x="26670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Gerade Verbindung 658"/>
              <p:cNvCxnSpPr>
                <a:cxnSpLocks noChangeShapeType="1"/>
              </p:cNvCxnSpPr>
              <p:nvPr/>
            </p:nvCxnSpPr>
            <p:spPr bwMode="auto">
              <a:xfrm>
                <a:off x="2286000" y="43434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265"/>
              <p:cNvCxnSpPr>
                <a:cxnSpLocks noChangeShapeType="1"/>
              </p:cNvCxnSpPr>
              <p:nvPr/>
            </p:nvCxnSpPr>
            <p:spPr bwMode="auto">
              <a:xfrm>
                <a:off x="25146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659"/>
              <p:cNvCxnSpPr>
                <a:cxnSpLocks noChangeShapeType="1"/>
              </p:cNvCxnSpPr>
              <p:nvPr/>
            </p:nvCxnSpPr>
            <p:spPr bwMode="auto">
              <a:xfrm>
                <a:off x="25908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660"/>
              <p:cNvCxnSpPr>
                <a:cxnSpLocks noChangeShapeType="1"/>
              </p:cNvCxnSpPr>
              <p:nvPr/>
            </p:nvCxnSpPr>
            <p:spPr bwMode="auto">
              <a:xfrm>
                <a:off x="2590800" y="4343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67"/>
              <p:cNvCxnSpPr>
                <a:cxnSpLocks noChangeShapeType="1"/>
              </p:cNvCxnSpPr>
              <p:nvPr/>
            </p:nvCxnSpPr>
            <p:spPr bwMode="auto">
              <a:xfrm>
                <a:off x="27432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661"/>
              <p:cNvCxnSpPr>
                <a:cxnSpLocks noChangeShapeType="1"/>
              </p:cNvCxnSpPr>
              <p:nvPr/>
            </p:nvCxnSpPr>
            <p:spPr bwMode="auto">
              <a:xfrm>
                <a:off x="22860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272"/>
              <p:cNvCxnSpPr>
                <a:cxnSpLocks noChangeShapeType="1"/>
              </p:cNvCxnSpPr>
              <p:nvPr/>
            </p:nvCxnSpPr>
            <p:spPr bwMode="auto">
              <a:xfrm>
                <a:off x="2209800" y="4572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275"/>
              <p:cNvCxnSpPr>
                <a:cxnSpLocks noChangeShapeType="1"/>
              </p:cNvCxnSpPr>
              <p:nvPr/>
            </p:nvCxnSpPr>
            <p:spPr bwMode="auto">
              <a:xfrm>
                <a:off x="2133600" y="4724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Gleichschenkliges Dreieck 277"/>
              <p:cNvSpPr>
                <a:spLocks noChangeArrowheads="1"/>
              </p:cNvSpPr>
              <p:nvPr/>
            </p:nvSpPr>
            <p:spPr bwMode="auto">
              <a:xfrm>
                <a:off x="2133600" y="47244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5" name="Gerade Verbindung 674"/>
              <p:cNvCxnSpPr>
                <a:cxnSpLocks noChangeShapeType="1"/>
              </p:cNvCxnSpPr>
              <p:nvPr/>
            </p:nvCxnSpPr>
            <p:spPr bwMode="auto">
              <a:xfrm>
                <a:off x="22098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Gleichschenkliges Dreieck 656"/>
              <p:cNvSpPr>
                <a:spLocks noChangeArrowheads="1"/>
              </p:cNvSpPr>
              <p:nvPr/>
            </p:nvSpPr>
            <p:spPr bwMode="auto">
              <a:xfrm rot="5400000">
                <a:off x="28194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7" name="Gerade Verbindung 36"/>
              <p:cNvCxnSpPr>
                <a:stCxn id="36" idx="0"/>
              </p:cNvCxnSpPr>
              <p:nvPr/>
            </p:nvCxnSpPr>
            <p:spPr bwMode="auto">
              <a:xfrm>
                <a:off x="3124200" y="4572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37"/>
              <p:cNvCxnSpPr/>
              <p:nvPr/>
            </p:nvCxnSpPr>
            <p:spPr bwMode="auto">
              <a:xfrm flipV="1">
                <a:off x="3276600" y="39624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39" name="Gruppieren 38"/>
          <p:cNvGrpSpPr/>
          <p:nvPr/>
        </p:nvGrpSpPr>
        <p:grpSpPr>
          <a:xfrm>
            <a:off x="2057400" y="1981200"/>
            <a:ext cx="1295400" cy="1143000"/>
            <a:chOff x="609600" y="2133600"/>
            <a:chExt cx="1295400" cy="1143000"/>
          </a:xfrm>
        </p:grpSpPr>
        <p:sp>
          <p:nvSpPr>
            <p:cNvPr id="40" name="Rechteck 39"/>
            <p:cNvSpPr/>
            <p:nvPr/>
          </p:nvSpPr>
          <p:spPr bwMode="auto">
            <a:xfrm>
              <a:off x="609600" y="2743200"/>
              <a:ext cx="1295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41" name="Gruppieren 40"/>
            <p:cNvGrpSpPr/>
            <p:nvPr/>
          </p:nvGrpSpPr>
          <p:grpSpPr>
            <a:xfrm>
              <a:off x="685800" y="2133600"/>
              <a:ext cx="1143000" cy="990600"/>
              <a:chOff x="2133600" y="3962400"/>
              <a:chExt cx="1143000" cy="990600"/>
            </a:xfrm>
          </p:grpSpPr>
          <p:sp>
            <p:nvSpPr>
              <p:cNvPr id="42" name="Gleichschenkliges Dreieck 656"/>
              <p:cNvSpPr>
                <a:spLocks noChangeArrowheads="1"/>
              </p:cNvSpPr>
              <p:nvPr/>
            </p:nvSpPr>
            <p:spPr bwMode="auto">
              <a:xfrm rot="5400000">
                <a:off x="23622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3" name="Gerade Verbindung 263"/>
              <p:cNvCxnSpPr>
                <a:cxnSpLocks noChangeShapeType="1"/>
              </p:cNvCxnSpPr>
              <p:nvPr/>
            </p:nvCxnSpPr>
            <p:spPr bwMode="auto">
              <a:xfrm>
                <a:off x="22098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Gerade Verbindung 657"/>
              <p:cNvCxnSpPr>
                <a:cxnSpLocks noChangeShapeType="1"/>
              </p:cNvCxnSpPr>
              <p:nvPr/>
            </p:nvCxnSpPr>
            <p:spPr bwMode="auto">
              <a:xfrm>
                <a:off x="26670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Gerade Verbindung 658"/>
              <p:cNvCxnSpPr>
                <a:cxnSpLocks noChangeShapeType="1"/>
              </p:cNvCxnSpPr>
              <p:nvPr/>
            </p:nvCxnSpPr>
            <p:spPr bwMode="auto">
              <a:xfrm>
                <a:off x="2286000" y="43434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Gerade Verbindung 265"/>
              <p:cNvCxnSpPr>
                <a:cxnSpLocks noChangeShapeType="1"/>
              </p:cNvCxnSpPr>
              <p:nvPr/>
            </p:nvCxnSpPr>
            <p:spPr bwMode="auto">
              <a:xfrm>
                <a:off x="25146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659"/>
              <p:cNvCxnSpPr>
                <a:cxnSpLocks noChangeShapeType="1"/>
              </p:cNvCxnSpPr>
              <p:nvPr/>
            </p:nvCxnSpPr>
            <p:spPr bwMode="auto">
              <a:xfrm>
                <a:off x="25908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Gerade Verbindung 660"/>
              <p:cNvCxnSpPr>
                <a:cxnSpLocks noChangeShapeType="1"/>
              </p:cNvCxnSpPr>
              <p:nvPr/>
            </p:nvCxnSpPr>
            <p:spPr bwMode="auto">
              <a:xfrm>
                <a:off x="2590800" y="4343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Gerade Verbindung 267"/>
              <p:cNvCxnSpPr>
                <a:cxnSpLocks noChangeShapeType="1"/>
              </p:cNvCxnSpPr>
              <p:nvPr/>
            </p:nvCxnSpPr>
            <p:spPr bwMode="auto">
              <a:xfrm>
                <a:off x="27432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661"/>
              <p:cNvCxnSpPr>
                <a:cxnSpLocks noChangeShapeType="1"/>
              </p:cNvCxnSpPr>
              <p:nvPr/>
            </p:nvCxnSpPr>
            <p:spPr bwMode="auto">
              <a:xfrm>
                <a:off x="22860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Gerade Verbindung 272"/>
              <p:cNvCxnSpPr>
                <a:cxnSpLocks noChangeShapeType="1"/>
              </p:cNvCxnSpPr>
              <p:nvPr/>
            </p:nvCxnSpPr>
            <p:spPr bwMode="auto">
              <a:xfrm>
                <a:off x="2209800" y="4572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275"/>
              <p:cNvCxnSpPr>
                <a:cxnSpLocks noChangeShapeType="1"/>
              </p:cNvCxnSpPr>
              <p:nvPr/>
            </p:nvCxnSpPr>
            <p:spPr bwMode="auto">
              <a:xfrm>
                <a:off x="2133600" y="4724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Gleichschenkliges Dreieck 277"/>
              <p:cNvSpPr>
                <a:spLocks noChangeArrowheads="1"/>
              </p:cNvSpPr>
              <p:nvPr/>
            </p:nvSpPr>
            <p:spPr bwMode="auto">
              <a:xfrm>
                <a:off x="2133600" y="47244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54" name="Gerade Verbindung 674"/>
              <p:cNvCxnSpPr>
                <a:cxnSpLocks noChangeShapeType="1"/>
              </p:cNvCxnSpPr>
              <p:nvPr/>
            </p:nvCxnSpPr>
            <p:spPr bwMode="auto">
              <a:xfrm>
                <a:off x="22098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5" name="Gleichschenkliges Dreieck 656"/>
              <p:cNvSpPr>
                <a:spLocks noChangeArrowheads="1"/>
              </p:cNvSpPr>
              <p:nvPr/>
            </p:nvSpPr>
            <p:spPr bwMode="auto">
              <a:xfrm rot="5400000">
                <a:off x="28194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56" name="Gerade Verbindung 55"/>
              <p:cNvCxnSpPr>
                <a:stCxn id="55" idx="0"/>
              </p:cNvCxnSpPr>
              <p:nvPr/>
            </p:nvCxnSpPr>
            <p:spPr bwMode="auto">
              <a:xfrm>
                <a:off x="3124200" y="4572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Gerade Verbindung 56"/>
              <p:cNvCxnSpPr/>
              <p:nvPr/>
            </p:nvCxnSpPr>
            <p:spPr bwMode="auto">
              <a:xfrm flipV="1">
                <a:off x="3276600" y="39624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58" name="Gruppieren 57"/>
          <p:cNvGrpSpPr/>
          <p:nvPr/>
        </p:nvGrpSpPr>
        <p:grpSpPr>
          <a:xfrm>
            <a:off x="3581400" y="1981200"/>
            <a:ext cx="1295400" cy="1143000"/>
            <a:chOff x="609600" y="2133600"/>
            <a:chExt cx="1295400" cy="1143000"/>
          </a:xfrm>
        </p:grpSpPr>
        <p:sp>
          <p:nvSpPr>
            <p:cNvPr id="59" name="Rechteck 58"/>
            <p:cNvSpPr/>
            <p:nvPr/>
          </p:nvSpPr>
          <p:spPr bwMode="auto">
            <a:xfrm>
              <a:off x="609600" y="2743200"/>
              <a:ext cx="1295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60" name="Gruppieren 59"/>
            <p:cNvGrpSpPr/>
            <p:nvPr/>
          </p:nvGrpSpPr>
          <p:grpSpPr>
            <a:xfrm>
              <a:off x="685800" y="2133600"/>
              <a:ext cx="1143000" cy="990600"/>
              <a:chOff x="2133600" y="3962400"/>
              <a:chExt cx="1143000" cy="990600"/>
            </a:xfrm>
          </p:grpSpPr>
          <p:sp>
            <p:nvSpPr>
              <p:cNvPr id="61" name="Gleichschenkliges Dreieck 656"/>
              <p:cNvSpPr>
                <a:spLocks noChangeArrowheads="1"/>
              </p:cNvSpPr>
              <p:nvPr/>
            </p:nvSpPr>
            <p:spPr bwMode="auto">
              <a:xfrm rot="5400000">
                <a:off x="23622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62" name="Gerade Verbindung 263"/>
              <p:cNvCxnSpPr>
                <a:cxnSpLocks noChangeShapeType="1"/>
              </p:cNvCxnSpPr>
              <p:nvPr/>
            </p:nvCxnSpPr>
            <p:spPr bwMode="auto">
              <a:xfrm>
                <a:off x="22098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657"/>
              <p:cNvCxnSpPr>
                <a:cxnSpLocks noChangeShapeType="1"/>
              </p:cNvCxnSpPr>
              <p:nvPr/>
            </p:nvCxnSpPr>
            <p:spPr bwMode="auto">
              <a:xfrm>
                <a:off x="26670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Gerade Verbindung 658"/>
              <p:cNvCxnSpPr>
                <a:cxnSpLocks noChangeShapeType="1"/>
              </p:cNvCxnSpPr>
              <p:nvPr/>
            </p:nvCxnSpPr>
            <p:spPr bwMode="auto">
              <a:xfrm>
                <a:off x="2286000" y="43434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Gerade Verbindung 265"/>
              <p:cNvCxnSpPr>
                <a:cxnSpLocks noChangeShapeType="1"/>
              </p:cNvCxnSpPr>
              <p:nvPr/>
            </p:nvCxnSpPr>
            <p:spPr bwMode="auto">
              <a:xfrm>
                <a:off x="25146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Gerade Verbindung 659"/>
              <p:cNvCxnSpPr>
                <a:cxnSpLocks noChangeShapeType="1"/>
              </p:cNvCxnSpPr>
              <p:nvPr/>
            </p:nvCxnSpPr>
            <p:spPr bwMode="auto">
              <a:xfrm>
                <a:off x="25908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Gerade Verbindung 660"/>
              <p:cNvCxnSpPr>
                <a:cxnSpLocks noChangeShapeType="1"/>
              </p:cNvCxnSpPr>
              <p:nvPr/>
            </p:nvCxnSpPr>
            <p:spPr bwMode="auto">
              <a:xfrm>
                <a:off x="2590800" y="4343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Gerade Verbindung 267"/>
              <p:cNvCxnSpPr>
                <a:cxnSpLocks noChangeShapeType="1"/>
              </p:cNvCxnSpPr>
              <p:nvPr/>
            </p:nvCxnSpPr>
            <p:spPr bwMode="auto">
              <a:xfrm>
                <a:off x="27432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Gerade Verbindung 661"/>
              <p:cNvCxnSpPr>
                <a:cxnSpLocks noChangeShapeType="1"/>
              </p:cNvCxnSpPr>
              <p:nvPr/>
            </p:nvCxnSpPr>
            <p:spPr bwMode="auto">
              <a:xfrm>
                <a:off x="22860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Gerade Verbindung 272"/>
              <p:cNvCxnSpPr>
                <a:cxnSpLocks noChangeShapeType="1"/>
              </p:cNvCxnSpPr>
              <p:nvPr/>
            </p:nvCxnSpPr>
            <p:spPr bwMode="auto">
              <a:xfrm>
                <a:off x="2209800" y="4572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Gerade Verbindung 275"/>
              <p:cNvCxnSpPr>
                <a:cxnSpLocks noChangeShapeType="1"/>
              </p:cNvCxnSpPr>
              <p:nvPr/>
            </p:nvCxnSpPr>
            <p:spPr bwMode="auto">
              <a:xfrm>
                <a:off x="2133600" y="4724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Gleichschenkliges Dreieck 277"/>
              <p:cNvSpPr>
                <a:spLocks noChangeArrowheads="1"/>
              </p:cNvSpPr>
              <p:nvPr/>
            </p:nvSpPr>
            <p:spPr bwMode="auto">
              <a:xfrm>
                <a:off x="2133600" y="47244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73" name="Gerade Verbindung 674"/>
              <p:cNvCxnSpPr>
                <a:cxnSpLocks noChangeShapeType="1"/>
              </p:cNvCxnSpPr>
              <p:nvPr/>
            </p:nvCxnSpPr>
            <p:spPr bwMode="auto">
              <a:xfrm>
                <a:off x="22098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Gleichschenkliges Dreieck 656"/>
              <p:cNvSpPr>
                <a:spLocks noChangeArrowheads="1"/>
              </p:cNvSpPr>
              <p:nvPr/>
            </p:nvSpPr>
            <p:spPr bwMode="auto">
              <a:xfrm rot="5400000">
                <a:off x="28194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75" name="Gerade Verbindung 74"/>
              <p:cNvCxnSpPr>
                <a:stCxn id="74" idx="0"/>
              </p:cNvCxnSpPr>
              <p:nvPr/>
            </p:nvCxnSpPr>
            <p:spPr bwMode="auto">
              <a:xfrm>
                <a:off x="3124200" y="4572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Gerade Verbindung 75"/>
              <p:cNvCxnSpPr/>
              <p:nvPr/>
            </p:nvCxnSpPr>
            <p:spPr bwMode="auto">
              <a:xfrm flipV="1">
                <a:off x="3276600" y="39624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cxnSp>
        <p:nvCxnSpPr>
          <p:cNvPr id="77" name="Gerade Verbindung 76"/>
          <p:cNvCxnSpPr/>
          <p:nvPr/>
        </p:nvCxnSpPr>
        <p:spPr bwMode="auto">
          <a:xfrm flipH="1">
            <a:off x="1752600" y="1752600"/>
            <a:ext cx="15240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Gerade Verbindung 77"/>
          <p:cNvCxnSpPr/>
          <p:nvPr/>
        </p:nvCxnSpPr>
        <p:spPr bwMode="auto">
          <a:xfrm flipV="1">
            <a:off x="3276600" y="1752600"/>
            <a:ext cx="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Gerade Verbindung 78"/>
          <p:cNvCxnSpPr/>
          <p:nvPr/>
        </p:nvCxnSpPr>
        <p:spPr bwMode="auto">
          <a:xfrm>
            <a:off x="3276600" y="1752600"/>
            <a:ext cx="15240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Ellipse 79"/>
          <p:cNvSpPr/>
          <p:nvPr/>
        </p:nvSpPr>
        <p:spPr bwMode="auto">
          <a:xfrm>
            <a:off x="3124200" y="1600200"/>
            <a:ext cx="304800" cy="304800"/>
          </a:xfrm>
          <a:prstGeom prst="ellipse">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t>
            </a:r>
          </a:p>
        </p:txBody>
      </p:sp>
      <p:cxnSp>
        <p:nvCxnSpPr>
          <p:cNvPr id="81" name="Gerade Verbindung 80"/>
          <p:cNvCxnSpPr>
            <a:stCxn id="80" idx="0"/>
          </p:cNvCxnSpPr>
          <p:nvPr/>
        </p:nvCxnSpPr>
        <p:spPr bwMode="auto">
          <a:xfrm flipV="1">
            <a:off x="3276600" y="12954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 name="Rechteck 81"/>
          <p:cNvSpPr/>
          <p:nvPr/>
        </p:nvSpPr>
        <p:spPr bwMode="auto">
          <a:xfrm>
            <a:off x="2895600" y="12192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7" name="Textfeld 312"/>
          <p:cNvSpPr txBox="1">
            <a:spLocks noChangeArrowheads="1"/>
          </p:cNvSpPr>
          <p:nvPr/>
        </p:nvSpPr>
        <p:spPr bwMode="auto">
          <a:xfrm>
            <a:off x="555041" y="3124200"/>
            <a:ext cx="1677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Size: 33 </a:t>
            </a:r>
            <a:r>
              <a:rPr lang="el-GR" altLang="de-DE" dirty="0" smtClean="0"/>
              <a:t>µ</a:t>
            </a:r>
            <a:r>
              <a:rPr lang="de-DE" altLang="de-DE" dirty="0"/>
              <a:t>m </a:t>
            </a:r>
            <a:r>
              <a:rPr lang="en-US" altLang="de-DE" dirty="0" smtClean="0"/>
              <a:t>x 125 </a:t>
            </a:r>
            <a:r>
              <a:rPr lang="el-GR" altLang="de-DE" dirty="0" smtClean="0"/>
              <a:t>µ</a:t>
            </a:r>
            <a:r>
              <a:rPr lang="de-DE" altLang="de-DE" dirty="0" smtClean="0"/>
              <a:t>m</a:t>
            </a:r>
            <a:endParaRPr lang="en-US" altLang="de-DE" dirty="0"/>
          </a:p>
        </p:txBody>
      </p:sp>
    </p:spTree>
    <p:extLst>
      <p:ext uri="{BB962C8B-B14F-4D97-AF65-F5344CB8AC3E}">
        <p14:creationId xmlns:p14="http://schemas.microsoft.com/office/powerpoint/2010/main" val="19172616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altLang="de-DE" sz="2000" dirty="0" smtClean="0"/>
              <a:t>CCPD – Prototypes in AMS H18</a:t>
            </a:r>
          </a:p>
        </p:txBody>
      </p:sp>
      <p:sp>
        <p:nvSpPr>
          <p:cNvPr id="3075" name="Inhaltsplatzhalter 1"/>
          <p:cNvSpPr>
            <a:spLocks noGrp="1"/>
          </p:cNvSpPr>
          <p:nvPr>
            <p:ph idx="1"/>
          </p:nvPr>
        </p:nvSpPr>
        <p:spPr>
          <a:xfrm>
            <a:off x="457200" y="685800"/>
            <a:ext cx="8229600" cy="1143000"/>
          </a:xfrm>
        </p:spPr>
        <p:txBody>
          <a:bodyPr/>
          <a:lstStyle/>
          <a:p>
            <a:pPr eaLnBrk="1" hangingPunct="1">
              <a:spcBef>
                <a:spcPct val="0"/>
              </a:spcBef>
              <a:buFontTx/>
              <a:buNone/>
            </a:pPr>
            <a:r>
              <a:rPr lang="en-US" altLang="de-DE" sz="1400" dirty="0" smtClean="0"/>
              <a:t>November 2011: CCPDv1</a:t>
            </a:r>
          </a:p>
          <a:p>
            <a:pPr eaLnBrk="1" hangingPunct="1">
              <a:spcBef>
                <a:spcPct val="0"/>
              </a:spcBef>
              <a:buFontTx/>
              <a:buNone/>
            </a:pPr>
            <a:r>
              <a:rPr lang="en-US" altLang="de-DE" sz="1400" dirty="0" smtClean="0"/>
              <a:t>November 2012: CCPDv2</a:t>
            </a:r>
          </a:p>
          <a:p>
            <a:pPr eaLnBrk="1" hangingPunct="1">
              <a:spcBef>
                <a:spcPct val="0"/>
              </a:spcBef>
              <a:buFontTx/>
              <a:buNone/>
            </a:pPr>
            <a:r>
              <a:rPr lang="en-US" altLang="de-DE" sz="1400" dirty="0" smtClean="0"/>
              <a:t>November 2013: CCPv3/CLICPIX</a:t>
            </a:r>
          </a:p>
          <a:p>
            <a:pPr eaLnBrk="1" hangingPunct="1">
              <a:spcBef>
                <a:spcPct val="0"/>
              </a:spcBef>
              <a:buFontTx/>
              <a:buNone/>
            </a:pPr>
            <a:r>
              <a:rPr lang="en-US" altLang="de-DE" sz="1400" dirty="0" smtClean="0"/>
              <a:t>June 2014: CCPv4 </a:t>
            </a:r>
          </a:p>
          <a:p>
            <a:pPr eaLnBrk="1" hangingPunct="1">
              <a:spcBef>
                <a:spcPct val="0"/>
              </a:spcBef>
              <a:buFontTx/>
              <a:buNone/>
            </a:pPr>
            <a:r>
              <a:rPr lang="en-US" altLang="de-DE" sz="1400" dirty="0" smtClean="0"/>
              <a:t> </a:t>
            </a:r>
          </a:p>
        </p:txBody>
      </p:sp>
      <p:sp>
        <p:nvSpPr>
          <p:cNvPr id="3076" name="Foliennummernplatzhalter 3"/>
          <p:cNvSpPr>
            <a:spLocks noGrp="1"/>
          </p:cNvSpPr>
          <p:nvPr>
            <p:ph type="sldNum" sz="quarter" idx="4294967295"/>
          </p:nvPr>
        </p:nvSpPr>
        <p:spPr>
          <a:xfrm>
            <a:off x="8316913" y="6453188"/>
            <a:ext cx="792162" cy="215900"/>
          </a:xfrm>
          <a:prstGeom prst="rect">
            <a:avLst/>
          </a:prstGeo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2F8A21E-4F74-4C4D-86BF-F4B48E1F641A}" type="slidenum">
              <a:rPr lang="de-DE" altLang="de-DE" smtClean="0"/>
              <a:pPr algn="r" eaLnBrk="1" hangingPunct="1">
                <a:spcBef>
                  <a:spcPct val="0"/>
                </a:spcBef>
                <a:buFontTx/>
                <a:buNone/>
              </a:pPr>
              <a:t>23</a:t>
            </a:fld>
            <a:endParaRPr lang="de-DE" altLang="de-DE" smtClean="0"/>
          </a:p>
        </p:txBody>
      </p:sp>
      <p:pic>
        <p:nvPicPr>
          <p:cNvPr id="307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429000"/>
            <a:ext cx="114935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307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0450" y="2133600"/>
            <a:ext cx="1301750"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3080" name="Textfeld 1"/>
          <p:cNvSpPr txBox="1">
            <a:spLocks noChangeArrowheads="1"/>
          </p:cNvSpPr>
          <p:nvPr/>
        </p:nvSpPr>
        <p:spPr bwMode="auto">
          <a:xfrm>
            <a:off x="1066800" y="5105400"/>
            <a:ext cx="781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CCPDv1</a:t>
            </a:r>
            <a:endParaRPr lang="de-DE" altLang="de-DE" dirty="0"/>
          </a:p>
        </p:txBody>
      </p:sp>
      <p:sp>
        <p:nvSpPr>
          <p:cNvPr id="3081" name="Textfeld 11"/>
          <p:cNvSpPr txBox="1">
            <a:spLocks noChangeArrowheads="1"/>
          </p:cNvSpPr>
          <p:nvPr/>
        </p:nvSpPr>
        <p:spPr bwMode="auto">
          <a:xfrm>
            <a:off x="2819400" y="5105400"/>
            <a:ext cx="781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CCPDv2</a:t>
            </a:r>
          </a:p>
        </p:txBody>
      </p:sp>
      <p:sp>
        <p:nvSpPr>
          <p:cNvPr id="3082" name="Textfeld 12"/>
          <p:cNvSpPr txBox="1">
            <a:spLocks noChangeArrowheads="1"/>
          </p:cNvSpPr>
          <p:nvPr/>
        </p:nvSpPr>
        <p:spPr bwMode="auto">
          <a:xfrm>
            <a:off x="4572000" y="5105400"/>
            <a:ext cx="781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CCPDv3</a:t>
            </a:r>
          </a:p>
        </p:txBody>
      </p:sp>
      <p:sp>
        <p:nvSpPr>
          <p:cNvPr id="3083" name="Textfeld 13"/>
          <p:cNvSpPr txBox="1">
            <a:spLocks noChangeArrowheads="1"/>
          </p:cNvSpPr>
          <p:nvPr/>
        </p:nvSpPr>
        <p:spPr bwMode="auto">
          <a:xfrm>
            <a:off x="6096000" y="5105400"/>
            <a:ext cx="781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CCPDv4</a:t>
            </a:r>
          </a:p>
        </p:txBody>
      </p:sp>
      <p:cxnSp>
        <p:nvCxnSpPr>
          <p:cNvPr id="3084" name="Gerade Verbindung mit Pfeil 14"/>
          <p:cNvCxnSpPr>
            <a:cxnSpLocks noChangeShapeType="1"/>
          </p:cNvCxnSpPr>
          <p:nvPr/>
        </p:nvCxnSpPr>
        <p:spPr bwMode="auto">
          <a:xfrm flipV="1">
            <a:off x="762000" y="2286000"/>
            <a:ext cx="0" cy="2590800"/>
          </a:xfrm>
          <a:prstGeom prst="straightConnector1">
            <a:avLst/>
          </a:prstGeom>
          <a:noFill/>
          <a:ln w="9525" algn="ctr">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85" name="Textfeld 15"/>
          <p:cNvSpPr txBox="1">
            <a:spLocks noChangeArrowheads="1"/>
          </p:cNvSpPr>
          <p:nvPr/>
        </p:nvSpPr>
        <p:spPr bwMode="auto">
          <a:xfrm rot="5400000">
            <a:off x="637381" y="3325019"/>
            <a:ext cx="5254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4mm</a:t>
            </a:r>
          </a:p>
        </p:txBody>
      </p:sp>
      <p:cxnSp>
        <p:nvCxnSpPr>
          <p:cNvPr id="3086" name="Gerade Verbindung 10"/>
          <p:cNvCxnSpPr>
            <a:cxnSpLocks noChangeShapeType="1"/>
          </p:cNvCxnSpPr>
          <p:nvPr/>
        </p:nvCxnSpPr>
        <p:spPr bwMode="auto">
          <a:xfrm>
            <a:off x="381000" y="4876800"/>
            <a:ext cx="762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7" name="Gerade Verbindung 21"/>
          <p:cNvCxnSpPr>
            <a:cxnSpLocks noChangeShapeType="1"/>
          </p:cNvCxnSpPr>
          <p:nvPr/>
        </p:nvCxnSpPr>
        <p:spPr bwMode="auto">
          <a:xfrm>
            <a:off x="457200" y="2286000"/>
            <a:ext cx="762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2133600"/>
            <a:ext cx="1301750"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8" name="Picture 2" descr="C:\Users\ivan\Desktop\P14_ccpdv4_2_smal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5760676" y="3535724"/>
            <a:ext cx="1508848"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083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de-DE" sz="2000" dirty="0" smtClean="0"/>
              <a:t>Results</a:t>
            </a:r>
          </a:p>
        </p:txBody>
      </p:sp>
      <p:sp>
        <p:nvSpPr>
          <p:cNvPr id="4099" name="Inhaltsplatzhalter 1"/>
          <p:cNvSpPr>
            <a:spLocks noGrp="1"/>
          </p:cNvSpPr>
          <p:nvPr>
            <p:ph idx="1"/>
          </p:nvPr>
        </p:nvSpPr>
        <p:spPr>
          <a:xfrm>
            <a:off x="457200" y="685800"/>
            <a:ext cx="8229600" cy="914400"/>
          </a:xfrm>
        </p:spPr>
        <p:txBody>
          <a:bodyPr/>
          <a:lstStyle/>
          <a:p>
            <a:pPr eaLnBrk="1" hangingPunct="1">
              <a:spcBef>
                <a:spcPct val="0"/>
              </a:spcBef>
              <a:buFontTx/>
              <a:buNone/>
            </a:pPr>
            <a:r>
              <a:rPr lang="en-US" altLang="de-DE" sz="1400" dirty="0" smtClean="0"/>
              <a:t>1) CCPDv1: SNR after neutron irradiation at </a:t>
            </a:r>
            <a:r>
              <a:rPr lang="en-US" altLang="de-DE" sz="1400" dirty="0" err="1" smtClean="0"/>
              <a:t>Jozef</a:t>
            </a:r>
            <a:r>
              <a:rPr lang="en-US" altLang="de-DE" sz="1400" dirty="0" smtClean="0"/>
              <a:t> Stefan Institute 10</a:t>
            </a:r>
            <a:r>
              <a:rPr lang="en-US" altLang="de-DE" sz="1400" baseline="30000" dirty="0" smtClean="0"/>
              <a:t>15</a:t>
            </a:r>
            <a:r>
              <a:rPr lang="en-US" altLang="de-DE" sz="1400" dirty="0" smtClean="0"/>
              <a:t> </a:t>
            </a:r>
            <a:r>
              <a:rPr lang="en-US" altLang="de-DE" sz="1400" dirty="0" err="1" smtClean="0"/>
              <a:t>n</a:t>
            </a:r>
            <a:r>
              <a:rPr lang="en-US" altLang="de-DE" sz="1400" baseline="-25000" dirty="0" err="1" smtClean="0"/>
              <a:t>eq</a:t>
            </a:r>
            <a:r>
              <a:rPr lang="en-US" altLang="de-DE" sz="1400" dirty="0" smtClean="0"/>
              <a:t>/cm</a:t>
            </a:r>
            <a:r>
              <a:rPr lang="en-US" altLang="de-DE" sz="1400" baseline="30000" dirty="0" smtClean="0"/>
              <a:t>2</a:t>
            </a:r>
            <a:r>
              <a:rPr lang="en-US" altLang="de-DE" sz="1400" dirty="0" smtClean="0"/>
              <a:t> ~20 (5C, -55V bias) (Signal ~ 1180e) (measured 2014) (</a:t>
            </a:r>
            <a:r>
              <a:rPr lang="en-US" altLang="de-DE" sz="1400" dirty="0" err="1" smtClean="0"/>
              <a:t>Unirradiated</a:t>
            </a:r>
            <a:r>
              <a:rPr lang="en-US" altLang="de-DE" sz="1400" dirty="0" smtClean="0"/>
              <a:t> chip @ -50V bias: 1600e)</a:t>
            </a:r>
          </a:p>
          <a:p>
            <a:pPr eaLnBrk="1" hangingPunct="1">
              <a:spcBef>
                <a:spcPct val="0"/>
              </a:spcBef>
              <a:buFontTx/>
              <a:buNone/>
            </a:pPr>
            <a:r>
              <a:rPr lang="en-US" altLang="de-DE" sz="1400" dirty="0" smtClean="0"/>
              <a:t>2) CCPDv2: works after 862 </a:t>
            </a:r>
            <a:r>
              <a:rPr lang="en-US" altLang="de-DE" sz="1400" dirty="0" err="1" smtClean="0"/>
              <a:t>Mrad</a:t>
            </a:r>
            <a:r>
              <a:rPr lang="en-US" altLang="de-DE" sz="1400" dirty="0" smtClean="0"/>
              <a:t> (x-ray irradiation CERN) (noise at room temperature 150e)</a:t>
            </a:r>
          </a:p>
          <a:p>
            <a:pPr eaLnBrk="1" hangingPunct="1">
              <a:spcBef>
                <a:spcPct val="0"/>
              </a:spcBef>
              <a:buFontTx/>
              <a:buNone/>
            </a:pPr>
            <a:r>
              <a:rPr lang="en-US" altLang="de-DE" sz="1400" dirty="0" smtClean="0"/>
              <a:t>3) CCPDv1: sub pixel encoding works measured for one pixel – still needs optimization</a:t>
            </a:r>
          </a:p>
        </p:txBody>
      </p:sp>
      <p:sp>
        <p:nvSpPr>
          <p:cNvPr id="4100" name="Foliennummernplatzhalter 3"/>
          <p:cNvSpPr>
            <a:spLocks noGrp="1"/>
          </p:cNvSpPr>
          <p:nvPr>
            <p:ph type="sldNum" sz="quarter" idx="4294967295"/>
          </p:nvPr>
        </p:nvSpPr>
        <p:spPr>
          <a:xfrm>
            <a:off x="8316913" y="6453188"/>
            <a:ext cx="792162" cy="215900"/>
          </a:xfrm>
          <a:prstGeom prst="rect">
            <a:avLst/>
          </a:prstGeo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73B5DFB6-13E2-4D23-87DC-25671C49F459}" type="slidenum">
              <a:rPr lang="de-DE" altLang="de-DE" smtClean="0"/>
              <a:pPr algn="r" eaLnBrk="1" hangingPunct="1">
                <a:spcBef>
                  <a:spcPct val="0"/>
                </a:spcBef>
                <a:buFontTx/>
                <a:buNone/>
              </a:pPr>
              <a:t>24</a:t>
            </a:fld>
            <a:endParaRPr lang="de-DE" altLang="de-DE" smtClean="0"/>
          </a:p>
        </p:txBody>
      </p:sp>
      <p:pic>
        <p:nvPicPr>
          <p:cNvPr id="4101" name="Picture 2" descr="C:\Users\ivan\Desktop\HVCMOS\800MRad\DetailsIrrad\862MradScan_normalfb1_load60_onlyo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1800" y="4495800"/>
            <a:ext cx="258445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102" name="Objekt 2"/>
          <p:cNvGraphicFramePr>
            <a:graphicFrameLocks noChangeAspect="1"/>
          </p:cNvGraphicFramePr>
          <p:nvPr>
            <p:extLst>
              <p:ext uri="{D42A27DB-BD31-4B8C-83A1-F6EECF244321}">
                <p14:modId xmlns:p14="http://schemas.microsoft.com/office/powerpoint/2010/main" val="1188140340"/>
              </p:ext>
            </p:extLst>
          </p:nvPr>
        </p:nvGraphicFramePr>
        <p:xfrm>
          <a:off x="304800" y="1676400"/>
          <a:ext cx="4114800" cy="3094673"/>
        </p:xfrm>
        <a:graphic>
          <a:graphicData uri="http://schemas.openxmlformats.org/presentationml/2006/ole">
            <mc:AlternateContent xmlns:mc="http://schemas.openxmlformats.org/markup-compatibility/2006">
              <mc:Choice xmlns:v="urn:schemas-microsoft-com:vml" Requires="v">
                <p:oleObj spid="_x0000_s16457" name="Graph" r:id="rId4" imgW="3894734" imgH="2929128" progId="Origin50.Graph">
                  <p:embed/>
                </p:oleObj>
              </mc:Choice>
              <mc:Fallback>
                <p:oleObj name="Graph" r:id="rId4" imgW="3894734" imgH="2929128" progId="Origin50.Grap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1676400"/>
                        <a:ext cx="4114800" cy="3094673"/>
                      </a:xfrm>
                      <a:prstGeom prst="rect">
                        <a:avLst/>
                      </a:prstGeom>
                      <a:noFill/>
                      <a:ln>
                        <a:noFill/>
                      </a:ln>
                      <a:extLst/>
                    </p:spPr>
                  </p:pic>
                </p:oleObj>
              </mc:Fallback>
            </mc:AlternateContent>
          </a:graphicData>
        </a:graphic>
      </p:graphicFrame>
      <p:grpSp>
        <p:nvGrpSpPr>
          <p:cNvPr id="4103" name="Gruppieren 11"/>
          <p:cNvGrpSpPr>
            <a:grpSpLocks/>
          </p:cNvGrpSpPr>
          <p:nvPr/>
        </p:nvGrpSpPr>
        <p:grpSpPr bwMode="auto">
          <a:xfrm>
            <a:off x="5867400" y="4419600"/>
            <a:ext cx="2887663" cy="1828800"/>
            <a:chOff x="3810000" y="2971800"/>
            <a:chExt cx="4953000" cy="3136024"/>
          </a:xfrm>
        </p:grpSpPr>
        <p:pic>
          <p:nvPicPr>
            <p:cNvPr id="411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3048000"/>
              <a:ext cx="2590800" cy="3059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hteck 50"/>
            <p:cNvSpPr>
              <a:spLocks noChangeArrowheads="1"/>
            </p:cNvSpPr>
            <p:nvPr/>
          </p:nvSpPr>
          <p:spPr bwMode="auto">
            <a:xfrm>
              <a:off x="4343693" y="3200468"/>
              <a:ext cx="304968" cy="914674"/>
            </a:xfrm>
            <a:prstGeom prst="rect">
              <a:avLst/>
            </a:prstGeom>
            <a:solidFill>
              <a:schemeClr val="accent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de-DE" altLang="de-DE"/>
            </a:p>
          </p:txBody>
        </p:sp>
        <p:sp>
          <p:nvSpPr>
            <p:cNvPr id="15" name="Rechteck 1"/>
            <p:cNvSpPr>
              <a:spLocks noChangeArrowheads="1"/>
            </p:cNvSpPr>
            <p:nvPr/>
          </p:nvSpPr>
          <p:spPr bwMode="auto">
            <a:xfrm>
              <a:off x="3962484" y="4191365"/>
              <a:ext cx="304968" cy="914674"/>
            </a:xfrm>
            <a:prstGeom prst="rect">
              <a:avLst/>
            </a:prstGeom>
            <a:solidFill>
              <a:schemeClr val="accent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de-DE" altLang="de-DE"/>
            </a:p>
          </p:txBody>
        </p:sp>
        <p:sp>
          <p:nvSpPr>
            <p:cNvPr id="16" name="Rechteck 17"/>
            <p:cNvSpPr>
              <a:spLocks noChangeArrowheads="1"/>
            </p:cNvSpPr>
            <p:nvPr/>
          </p:nvSpPr>
          <p:spPr bwMode="auto">
            <a:xfrm>
              <a:off x="3962484" y="3200468"/>
              <a:ext cx="304968" cy="914674"/>
            </a:xfrm>
            <a:prstGeom prst="rect">
              <a:avLst/>
            </a:prstGeom>
            <a:solidFill>
              <a:schemeClr val="accent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de-DE" altLang="de-DE"/>
            </a:p>
          </p:txBody>
        </p:sp>
        <p:sp>
          <p:nvSpPr>
            <p:cNvPr id="17" name="Rechteck 49"/>
            <p:cNvSpPr>
              <a:spLocks noChangeArrowheads="1"/>
            </p:cNvSpPr>
            <p:nvPr/>
          </p:nvSpPr>
          <p:spPr bwMode="auto">
            <a:xfrm>
              <a:off x="4343693" y="4191365"/>
              <a:ext cx="304968" cy="914674"/>
            </a:xfrm>
            <a:prstGeom prst="rect">
              <a:avLst/>
            </a:prstGeom>
            <a:solidFill>
              <a:schemeClr val="accent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de-DE" altLang="de-DE"/>
            </a:p>
          </p:txBody>
        </p:sp>
        <p:sp>
          <p:nvSpPr>
            <p:cNvPr id="18" name="Rechteck 51"/>
            <p:cNvSpPr>
              <a:spLocks noChangeArrowheads="1"/>
            </p:cNvSpPr>
            <p:nvPr/>
          </p:nvSpPr>
          <p:spPr bwMode="auto">
            <a:xfrm>
              <a:off x="4724903" y="4191365"/>
              <a:ext cx="304968" cy="914674"/>
            </a:xfrm>
            <a:prstGeom prst="rect">
              <a:avLst/>
            </a:prstGeom>
            <a:solidFill>
              <a:schemeClr val="accent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de-DE" altLang="de-DE"/>
            </a:p>
          </p:txBody>
        </p:sp>
        <p:sp>
          <p:nvSpPr>
            <p:cNvPr id="19" name="Rechteck 52"/>
            <p:cNvSpPr>
              <a:spLocks noChangeArrowheads="1"/>
            </p:cNvSpPr>
            <p:nvPr/>
          </p:nvSpPr>
          <p:spPr bwMode="auto">
            <a:xfrm>
              <a:off x="4724903" y="3200468"/>
              <a:ext cx="304968" cy="914674"/>
            </a:xfrm>
            <a:prstGeom prst="rect">
              <a:avLst/>
            </a:prstGeom>
            <a:solidFill>
              <a:schemeClr val="accent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de-DE" altLang="de-DE"/>
            </a:p>
          </p:txBody>
        </p:sp>
        <p:grpSp>
          <p:nvGrpSpPr>
            <p:cNvPr id="4118" name="Gruppieren 13"/>
            <p:cNvGrpSpPr>
              <a:grpSpLocks/>
            </p:cNvGrpSpPr>
            <p:nvPr/>
          </p:nvGrpSpPr>
          <p:grpSpPr bwMode="auto">
            <a:xfrm>
              <a:off x="4343400" y="3352800"/>
              <a:ext cx="304800" cy="228600"/>
              <a:chOff x="1066800" y="4953000"/>
              <a:chExt cx="990600" cy="457200"/>
            </a:xfrm>
          </p:grpSpPr>
          <p:cxnSp>
            <p:nvCxnSpPr>
              <p:cNvPr id="4148" name="Gerade Verbindung 3"/>
              <p:cNvCxnSpPr>
                <a:cxnSpLocks noChangeShapeType="1"/>
              </p:cNvCxnSpPr>
              <p:nvPr/>
            </p:nvCxnSpPr>
            <p:spPr bwMode="auto">
              <a:xfrm>
                <a:off x="17526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9" name="Gerade Verbindung 7"/>
              <p:cNvCxnSpPr>
                <a:cxnSpLocks noChangeShapeType="1"/>
              </p:cNvCxnSpPr>
              <p:nvPr/>
            </p:nvCxnSpPr>
            <p:spPr bwMode="auto">
              <a:xfrm>
                <a:off x="13716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50" name="Gerade Verbindung 11"/>
              <p:cNvCxnSpPr>
                <a:cxnSpLocks noChangeShapeType="1"/>
              </p:cNvCxnSpPr>
              <p:nvPr/>
            </p:nvCxnSpPr>
            <p:spPr bwMode="auto">
              <a:xfrm>
                <a:off x="1371600" y="54102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51" name="Gerade Verbindung 9"/>
              <p:cNvCxnSpPr>
                <a:cxnSpLocks noChangeShapeType="1"/>
              </p:cNvCxnSpPr>
              <p:nvPr/>
            </p:nvCxnSpPr>
            <p:spPr bwMode="auto">
              <a:xfrm flipV="1">
                <a:off x="1676400" y="4953000"/>
                <a:ext cx="76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52" name="Gerade Verbindung 15"/>
              <p:cNvCxnSpPr>
                <a:cxnSpLocks noChangeShapeType="1"/>
              </p:cNvCxnSpPr>
              <p:nvPr/>
            </p:nvCxnSpPr>
            <p:spPr bwMode="auto">
              <a:xfrm>
                <a:off x="10668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19" name="Gruppieren 21"/>
            <p:cNvGrpSpPr>
              <a:grpSpLocks/>
            </p:cNvGrpSpPr>
            <p:nvPr/>
          </p:nvGrpSpPr>
          <p:grpSpPr bwMode="auto">
            <a:xfrm>
              <a:off x="4724400" y="3352800"/>
              <a:ext cx="304800" cy="381000"/>
              <a:chOff x="1066800" y="4953000"/>
              <a:chExt cx="990600" cy="457200"/>
            </a:xfrm>
          </p:grpSpPr>
          <p:cxnSp>
            <p:nvCxnSpPr>
              <p:cNvPr id="4143" name="Gerade Verbindung 22"/>
              <p:cNvCxnSpPr>
                <a:cxnSpLocks noChangeShapeType="1"/>
              </p:cNvCxnSpPr>
              <p:nvPr/>
            </p:nvCxnSpPr>
            <p:spPr bwMode="auto">
              <a:xfrm>
                <a:off x="17526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4" name="Gerade Verbindung 23"/>
              <p:cNvCxnSpPr>
                <a:cxnSpLocks noChangeShapeType="1"/>
              </p:cNvCxnSpPr>
              <p:nvPr/>
            </p:nvCxnSpPr>
            <p:spPr bwMode="auto">
              <a:xfrm>
                <a:off x="13716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5" name="Gerade Verbindung 24"/>
              <p:cNvCxnSpPr>
                <a:cxnSpLocks noChangeShapeType="1"/>
              </p:cNvCxnSpPr>
              <p:nvPr/>
            </p:nvCxnSpPr>
            <p:spPr bwMode="auto">
              <a:xfrm>
                <a:off x="1371600" y="54102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6" name="Gerade Verbindung 25"/>
              <p:cNvCxnSpPr>
                <a:cxnSpLocks noChangeShapeType="1"/>
              </p:cNvCxnSpPr>
              <p:nvPr/>
            </p:nvCxnSpPr>
            <p:spPr bwMode="auto">
              <a:xfrm flipV="1">
                <a:off x="1676400" y="4953000"/>
                <a:ext cx="76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7" name="Gerade Verbindung 26"/>
              <p:cNvCxnSpPr>
                <a:cxnSpLocks noChangeShapeType="1"/>
              </p:cNvCxnSpPr>
              <p:nvPr/>
            </p:nvCxnSpPr>
            <p:spPr bwMode="auto">
              <a:xfrm>
                <a:off x="10668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20" name="Gruppieren 27"/>
            <p:cNvGrpSpPr>
              <a:grpSpLocks/>
            </p:cNvGrpSpPr>
            <p:nvPr/>
          </p:nvGrpSpPr>
          <p:grpSpPr bwMode="auto">
            <a:xfrm>
              <a:off x="3962400" y="3352800"/>
              <a:ext cx="304800" cy="152400"/>
              <a:chOff x="1066800" y="4953000"/>
              <a:chExt cx="990600" cy="457200"/>
            </a:xfrm>
          </p:grpSpPr>
          <p:cxnSp>
            <p:nvCxnSpPr>
              <p:cNvPr id="4138" name="Gerade Verbindung 28"/>
              <p:cNvCxnSpPr>
                <a:cxnSpLocks noChangeShapeType="1"/>
              </p:cNvCxnSpPr>
              <p:nvPr/>
            </p:nvCxnSpPr>
            <p:spPr bwMode="auto">
              <a:xfrm>
                <a:off x="17526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39" name="Gerade Verbindung 29"/>
              <p:cNvCxnSpPr>
                <a:cxnSpLocks noChangeShapeType="1"/>
              </p:cNvCxnSpPr>
              <p:nvPr/>
            </p:nvCxnSpPr>
            <p:spPr bwMode="auto">
              <a:xfrm>
                <a:off x="13716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0" name="Gerade Verbindung 30"/>
              <p:cNvCxnSpPr>
                <a:cxnSpLocks noChangeShapeType="1"/>
              </p:cNvCxnSpPr>
              <p:nvPr/>
            </p:nvCxnSpPr>
            <p:spPr bwMode="auto">
              <a:xfrm>
                <a:off x="1371600" y="54102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1" name="Gerade Verbindung 31"/>
              <p:cNvCxnSpPr>
                <a:cxnSpLocks noChangeShapeType="1"/>
              </p:cNvCxnSpPr>
              <p:nvPr/>
            </p:nvCxnSpPr>
            <p:spPr bwMode="auto">
              <a:xfrm flipV="1">
                <a:off x="1676400" y="4953000"/>
                <a:ext cx="76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2" name="Gerade Verbindung 32"/>
              <p:cNvCxnSpPr>
                <a:cxnSpLocks noChangeShapeType="1"/>
              </p:cNvCxnSpPr>
              <p:nvPr/>
            </p:nvCxnSpPr>
            <p:spPr bwMode="auto">
              <a:xfrm>
                <a:off x="10668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21" name="Ellipse 14"/>
            <p:cNvSpPr>
              <a:spLocks noChangeArrowheads="1"/>
            </p:cNvSpPr>
            <p:nvPr/>
          </p:nvSpPr>
          <p:spPr bwMode="auto">
            <a:xfrm>
              <a:off x="3810000" y="54864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4122" name="Gruppieren 69"/>
            <p:cNvGrpSpPr>
              <a:grpSpLocks/>
            </p:cNvGrpSpPr>
            <p:nvPr/>
          </p:nvGrpSpPr>
          <p:grpSpPr bwMode="auto">
            <a:xfrm>
              <a:off x="4114800" y="5105400"/>
              <a:ext cx="762000" cy="381000"/>
              <a:chOff x="1600200" y="4648200"/>
              <a:chExt cx="762000" cy="381000"/>
            </a:xfrm>
          </p:grpSpPr>
          <p:cxnSp>
            <p:nvCxnSpPr>
              <p:cNvPr id="4135" name="Gerade Verbindung 45"/>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36" name="Gerade Verbindung 53"/>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37" name="Gerade Verbindung 55"/>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23" name="Ellipse 64"/>
            <p:cNvSpPr>
              <a:spLocks noChangeArrowheads="1"/>
            </p:cNvSpPr>
            <p:nvPr/>
          </p:nvSpPr>
          <p:spPr bwMode="auto">
            <a:xfrm>
              <a:off x="4572000" y="54864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4124" name="Gruppieren 73"/>
            <p:cNvGrpSpPr>
              <a:grpSpLocks/>
            </p:cNvGrpSpPr>
            <p:nvPr/>
          </p:nvGrpSpPr>
          <p:grpSpPr bwMode="auto">
            <a:xfrm flipH="1">
              <a:off x="4114800" y="4114800"/>
              <a:ext cx="762000" cy="381000"/>
              <a:chOff x="1600200" y="4648200"/>
              <a:chExt cx="762000" cy="381000"/>
            </a:xfrm>
          </p:grpSpPr>
          <p:cxnSp>
            <p:nvCxnSpPr>
              <p:cNvPr id="4132" name="Gerade Verbindung 74"/>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33" name="Gerade Verbindung 75"/>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34" name="Gerade Verbindung 76"/>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125" name="Gerade Verbindung 71"/>
            <p:cNvCxnSpPr>
              <a:cxnSpLocks noChangeShapeType="1"/>
              <a:endCxn id="4123" idx="0"/>
            </p:cNvCxnSpPr>
            <p:nvPr/>
          </p:nvCxnSpPr>
          <p:spPr bwMode="auto">
            <a:xfrm>
              <a:off x="4876800" y="4495800"/>
              <a:ext cx="0" cy="990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26" name="Gleichschenkliges Dreieck 656"/>
            <p:cNvSpPr>
              <a:spLocks noChangeArrowheads="1"/>
            </p:cNvSpPr>
            <p:nvPr/>
          </p:nvSpPr>
          <p:spPr bwMode="auto">
            <a:xfrm rot="5400000">
              <a:off x="5562600" y="5562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9" name="Ellipse 64"/>
            <p:cNvSpPr>
              <a:spLocks noChangeArrowheads="1"/>
            </p:cNvSpPr>
            <p:nvPr/>
          </p:nvSpPr>
          <p:spPr bwMode="auto">
            <a:xfrm>
              <a:off x="4724903" y="5410930"/>
              <a:ext cx="609935" cy="609782"/>
            </a:xfrm>
            <a:prstGeom prst="ellipse">
              <a:avLst/>
            </a:prstGeom>
            <a:solidFill>
              <a:schemeClr val="accent2">
                <a:lumMod val="20000"/>
                <a:lumOff val="80000"/>
              </a:schemeClr>
            </a:solidFill>
            <a:ln w="9525" algn="ctr">
              <a:solidFill>
                <a:schemeClr val="tx1"/>
              </a:solidFill>
              <a:round/>
              <a:headEnd/>
              <a:tailEnd/>
            </a:ln>
            <a:effec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de-DE" altLang="de-DE"/>
            </a:p>
          </p:txBody>
        </p:sp>
        <p:sp>
          <p:nvSpPr>
            <p:cNvPr id="30" name="Ellipse 64"/>
            <p:cNvSpPr>
              <a:spLocks noChangeArrowheads="1"/>
            </p:cNvSpPr>
            <p:nvPr/>
          </p:nvSpPr>
          <p:spPr bwMode="auto">
            <a:xfrm>
              <a:off x="3962484" y="5410930"/>
              <a:ext cx="609935" cy="609782"/>
            </a:xfrm>
            <a:prstGeom prst="ellipse">
              <a:avLst/>
            </a:prstGeom>
            <a:solidFill>
              <a:schemeClr val="accent2">
                <a:lumMod val="20000"/>
                <a:lumOff val="80000"/>
              </a:schemeClr>
            </a:solidFill>
            <a:ln w="9525" algn="ctr">
              <a:solidFill>
                <a:schemeClr val="tx1"/>
              </a:solidFill>
              <a:round/>
              <a:headEnd/>
              <a:tailEnd/>
            </a:ln>
            <a:effec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de-DE" altLang="de-DE"/>
            </a:p>
          </p:txBody>
        </p:sp>
        <p:cxnSp>
          <p:nvCxnSpPr>
            <p:cNvPr id="4129" name="Gerade Verbindung 30"/>
            <p:cNvCxnSpPr>
              <a:cxnSpLocks noChangeShapeType="1"/>
              <a:stCxn id="4126" idx="3"/>
              <a:endCxn id="29" idx="6"/>
            </p:cNvCxnSpPr>
            <p:nvPr/>
          </p:nvCxnSpPr>
          <p:spPr bwMode="auto">
            <a:xfrm flipH="1">
              <a:off x="5334000" y="57150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30" name="Rechteck 31"/>
            <p:cNvSpPr>
              <a:spLocks noChangeArrowheads="1"/>
            </p:cNvSpPr>
            <p:nvPr/>
          </p:nvSpPr>
          <p:spPr bwMode="auto">
            <a:xfrm>
              <a:off x="6019800" y="2971800"/>
              <a:ext cx="2743200" cy="4572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131" name="Gerade Verbindung mit Pfeil 32"/>
            <p:cNvCxnSpPr>
              <a:cxnSpLocks noChangeShapeType="1"/>
              <a:stCxn id="4126" idx="0"/>
            </p:cNvCxnSpPr>
            <p:nvPr/>
          </p:nvCxnSpPr>
          <p:spPr bwMode="auto">
            <a:xfrm flipV="1">
              <a:off x="5867400" y="4876800"/>
              <a:ext cx="914400" cy="838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06" name="Textfeld 5"/>
          <p:cNvSpPr txBox="1">
            <a:spLocks noChangeArrowheads="1"/>
          </p:cNvSpPr>
          <p:nvPr/>
        </p:nvSpPr>
        <p:spPr bwMode="auto">
          <a:xfrm>
            <a:off x="457200" y="1857375"/>
            <a:ext cx="320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1)</a:t>
            </a:r>
          </a:p>
        </p:txBody>
      </p:sp>
      <p:sp>
        <p:nvSpPr>
          <p:cNvPr id="4107" name="Textfeld 58"/>
          <p:cNvSpPr txBox="1">
            <a:spLocks noChangeArrowheads="1"/>
          </p:cNvSpPr>
          <p:nvPr/>
        </p:nvSpPr>
        <p:spPr bwMode="auto">
          <a:xfrm>
            <a:off x="2971800" y="6248400"/>
            <a:ext cx="320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2)</a:t>
            </a:r>
          </a:p>
        </p:txBody>
      </p:sp>
      <p:sp>
        <p:nvSpPr>
          <p:cNvPr id="4108" name="Textfeld 59"/>
          <p:cNvSpPr txBox="1">
            <a:spLocks noChangeArrowheads="1"/>
          </p:cNvSpPr>
          <p:nvPr/>
        </p:nvSpPr>
        <p:spPr bwMode="auto">
          <a:xfrm>
            <a:off x="5867400" y="6248400"/>
            <a:ext cx="320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3)</a:t>
            </a:r>
          </a:p>
        </p:txBody>
      </p:sp>
    </p:spTree>
    <p:extLst>
      <p:ext uri="{BB962C8B-B14F-4D97-AF65-F5344CB8AC3E}">
        <p14:creationId xmlns:p14="http://schemas.microsoft.com/office/powerpoint/2010/main" val="30153521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de-DE" sz="2000" dirty="0" smtClean="0"/>
              <a:t>Results</a:t>
            </a:r>
          </a:p>
        </p:txBody>
      </p:sp>
      <p:sp>
        <p:nvSpPr>
          <p:cNvPr id="4099" name="Inhaltsplatzhalter 1"/>
          <p:cNvSpPr>
            <a:spLocks noGrp="1"/>
          </p:cNvSpPr>
          <p:nvPr>
            <p:ph idx="1"/>
          </p:nvPr>
        </p:nvSpPr>
        <p:spPr>
          <a:xfrm>
            <a:off x="457200" y="685800"/>
            <a:ext cx="8229600" cy="762000"/>
          </a:xfrm>
        </p:spPr>
        <p:txBody>
          <a:bodyPr/>
          <a:lstStyle/>
          <a:p>
            <a:pPr eaLnBrk="1" hangingPunct="1">
              <a:spcBef>
                <a:spcPct val="0"/>
              </a:spcBef>
              <a:buFontTx/>
              <a:buNone/>
            </a:pPr>
            <a:r>
              <a:rPr lang="en-US" altLang="de-DE" sz="1400" dirty="0" smtClean="0"/>
              <a:t>4) CCPDv2 and v1: one successful test beam measurement in 2013(DESY): efficiency &gt;90% in the regions with high threshold (Analysis University of </a:t>
            </a:r>
            <a:r>
              <a:rPr lang="en-US" altLang="de-DE" sz="1400" dirty="0" err="1" smtClean="0"/>
              <a:t>Göttingen</a:t>
            </a:r>
            <a:r>
              <a:rPr lang="en-US" altLang="de-DE" sz="1400" dirty="0" smtClean="0"/>
              <a:t>) (New </a:t>
            </a:r>
            <a:r>
              <a:rPr lang="en-US" altLang="de-DE" sz="1400" dirty="0" err="1" smtClean="0"/>
              <a:t>testbeam</a:t>
            </a:r>
            <a:r>
              <a:rPr lang="en-US" altLang="de-DE" sz="1400" dirty="0" smtClean="0"/>
              <a:t> in August – results soon)</a:t>
            </a:r>
            <a:endParaRPr lang="en-US" altLang="de-DE" sz="1400" dirty="0" smtClean="0"/>
          </a:p>
        </p:txBody>
      </p:sp>
      <p:sp>
        <p:nvSpPr>
          <p:cNvPr id="4100" name="Foliennummernplatzhalter 3"/>
          <p:cNvSpPr>
            <a:spLocks noGrp="1"/>
          </p:cNvSpPr>
          <p:nvPr>
            <p:ph type="sldNum" sz="quarter" idx="4294967295"/>
          </p:nvPr>
        </p:nvSpPr>
        <p:spPr>
          <a:xfrm>
            <a:off x="8316913" y="6453188"/>
            <a:ext cx="792162" cy="215900"/>
          </a:xfrm>
          <a:prstGeom prst="rect">
            <a:avLst/>
          </a:prstGeo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73B5DFB6-13E2-4D23-87DC-25671C49F459}" type="slidenum">
              <a:rPr lang="de-DE" altLang="de-DE" smtClean="0"/>
              <a:pPr algn="r" eaLnBrk="1" hangingPunct="1">
                <a:spcBef>
                  <a:spcPct val="0"/>
                </a:spcBef>
                <a:buFontTx/>
                <a:buNone/>
              </a:pPr>
              <a:t>25</a:t>
            </a:fld>
            <a:endParaRPr lang="de-DE" altLang="de-DE" smtClean="0"/>
          </a:p>
        </p:txBody>
      </p:sp>
      <p:sp>
        <p:nvSpPr>
          <p:cNvPr id="4107" name="Textfeld 58"/>
          <p:cNvSpPr txBox="1">
            <a:spLocks noChangeArrowheads="1"/>
          </p:cNvSpPr>
          <p:nvPr/>
        </p:nvSpPr>
        <p:spPr bwMode="auto">
          <a:xfrm>
            <a:off x="3048000" y="3962400"/>
            <a:ext cx="320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2)</a:t>
            </a:r>
          </a:p>
        </p:txBody>
      </p:sp>
      <p:pic>
        <p:nvPicPr>
          <p:cNvPr id="16442" name="Picture 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19400"/>
            <a:ext cx="4676775" cy="3448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895600"/>
            <a:ext cx="4215530" cy="3233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88662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de-DE" sz="2000" dirty="0" smtClean="0"/>
              <a:t>Results</a:t>
            </a:r>
          </a:p>
        </p:txBody>
      </p:sp>
      <p:sp>
        <p:nvSpPr>
          <p:cNvPr id="4099" name="Inhaltsplatzhalter 1"/>
          <p:cNvSpPr>
            <a:spLocks noGrp="1"/>
          </p:cNvSpPr>
          <p:nvPr>
            <p:ph idx="1"/>
          </p:nvPr>
        </p:nvSpPr>
        <p:spPr>
          <a:xfrm>
            <a:off x="457200" y="685800"/>
            <a:ext cx="8229600" cy="762000"/>
          </a:xfrm>
        </p:spPr>
        <p:txBody>
          <a:bodyPr/>
          <a:lstStyle/>
          <a:p>
            <a:pPr eaLnBrk="1" hangingPunct="1">
              <a:spcBef>
                <a:spcPct val="0"/>
              </a:spcBef>
              <a:buFontTx/>
              <a:buNone/>
            </a:pPr>
            <a:r>
              <a:rPr lang="en-US" altLang="de-DE" sz="1400" dirty="0" smtClean="0"/>
              <a:t>5) </a:t>
            </a:r>
            <a:r>
              <a:rPr lang="en-US" altLang="de-DE" sz="1400" dirty="0" smtClean="0"/>
              <a:t>Edge </a:t>
            </a:r>
            <a:r>
              <a:rPr lang="en-US" altLang="de-DE" sz="1400" dirty="0" smtClean="0"/>
              <a:t>TCT measurements (University of </a:t>
            </a:r>
            <a:r>
              <a:rPr lang="en-US" altLang="de-DE" sz="1400" dirty="0" err="1" smtClean="0"/>
              <a:t>Geneve</a:t>
            </a:r>
            <a:r>
              <a:rPr lang="en-US" altLang="de-DE" sz="1400" dirty="0" smtClean="0"/>
              <a:t>)</a:t>
            </a:r>
          </a:p>
          <a:p>
            <a:pPr eaLnBrk="1" hangingPunct="1">
              <a:spcBef>
                <a:spcPct val="0"/>
              </a:spcBef>
              <a:buFontTx/>
              <a:buNone/>
            </a:pPr>
            <a:r>
              <a:rPr lang="en-US" altLang="de-DE" sz="1400" dirty="0" smtClean="0"/>
              <a:t>Depleted layer thickness around 15 </a:t>
            </a:r>
            <a:r>
              <a:rPr lang="el-GR" altLang="de-DE" sz="1400" dirty="0" smtClean="0"/>
              <a:t>μ</a:t>
            </a:r>
            <a:r>
              <a:rPr lang="de-DE" altLang="de-DE" sz="1400" dirty="0" smtClean="0"/>
              <a:t>m</a:t>
            </a:r>
            <a:endParaRPr lang="en-US" altLang="de-DE" sz="1400" dirty="0" smtClean="0"/>
          </a:p>
        </p:txBody>
      </p:sp>
      <p:sp>
        <p:nvSpPr>
          <p:cNvPr id="4100" name="Foliennummernplatzhalter 3"/>
          <p:cNvSpPr>
            <a:spLocks noGrp="1"/>
          </p:cNvSpPr>
          <p:nvPr>
            <p:ph type="sldNum" sz="quarter" idx="4294967295"/>
          </p:nvPr>
        </p:nvSpPr>
        <p:spPr>
          <a:xfrm>
            <a:off x="8316913" y="6453188"/>
            <a:ext cx="792162" cy="215900"/>
          </a:xfrm>
          <a:prstGeom prst="rect">
            <a:avLst/>
          </a:prstGeo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73B5DFB6-13E2-4D23-87DC-25671C49F459}" type="slidenum">
              <a:rPr lang="de-DE" altLang="de-DE" smtClean="0"/>
              <a:pPr algn="r" eaLnBrk="1" hangingPunct="1">
                <a:spcBef>
                  <a:spcPct val="0"/>
                </a:spcBef>
                <a:buFontTx/>
                <a:buNone/>
              </a:pPr>
              <a:t>26</a:t>
            </a:fld>
            <a:endParaRPr lang="de-DE" altLang="de-DE" smtClean="0"/>
          </a:p>
        </p:txBody>
      </p:sp>
      <p:pic>
        <p:nvPicPr>
          <p:cNvPr id="16441" name="Picture 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28800"/>
            <a:ext cx="5043304"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Gerade Verbindung mit Pfeil 2"/>
          <p:cNvCxnSpPr/>
          <p:nvPr/>
        </p:nvCxnSpPr>
        <p:spPr bwMode="auto">
          <a:xfrm>
            <a:off x="609600" y="21336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Gerade Verbindung mit Pfeil 11"/>
          <p:cNvCxnSpPr/>
          <p:nvPr/>
        </p:nvCxnSpPr>
        <p:spPr bwMode="auto">
          <a:xfrm rot="10800000">
            <a:off x="609600" y="31242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feld 3"/>
          <p:cNvSpPr txBox="1"/>
          <p:nvPr/>
        </p:nvSpPr>
        <p:spPr>
          <a:xfrm>
            <a:off x="609600" y="2286000"/>
            <a:ext cx="570990" cy="276999"/>
          </a:xfrm>
          <a:prstGeom prst="rect">
            <a:avLst/>
          </a:prstGeom>
          <a:noFill/>
        </p:spPr>
        <p:txBody>
          <a:bodyPr wrap="none" rtlCol="0">
            <a:spAutoFit/>
          </a:bodyPr>
          <a:lstStyle/>
          <a:p>
            <a:r>
              <a:rPr lang="de-DE" dirty="0" smtClean="0"/>
              <a:t>15</a:t>
            </a:r>
            <a:r>
              <a:rPr lang="el-GR" dirty="0" smtClean="0"/>
              <a:t>μ</a:t>
            </a:r>
            <a:r>
              <a:rPr lang="de-DE" dirty="0" smtClean="0"/>
              <a:t>m</a:t>
            </a:r>
            <a:endParaRPr lang="de-DE" dirty="0"/>
          </a:p>
        </p:txBody>
      </p:sp>
      <p:sp>
        <p:nvSpPr>
          <p:cNvPr id="5" name="Textfeld 4"/>
          <p:cNvSpPr txBox="1"/>
          <p:nvPr/>
        </p:nvSpPr>
        <p:spPr>
          <a:xfrm>
            <a:off x="304800" y="1524000"/>
            <a:ext cx="2273379" cy="276999"/>
          </a:xfrm>
          <a:prstGeom prst="rect">
            <a:avLst/>
          </a:prstGeom>
          <a:noFill/>
        </p:spPr>
        <p:txBody>
          <a:bodyPr wrap="none" rtlCol="0">
            <a:spAutoFit/>
          </a:bodyPr>
          <a:lstStyle/>
          <a:p>
            <a:r>
              <a:rPr lang="en-US" dirty="0" smtClean="0"/>
              <a:t>Signal collected within first 3ns</a:t>
            </a:r>
            <a:endParaRPr lang="en-US" dirty="0"/>
          </a:p>
        </p:txBody>
      </p:sp>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928706"/>
            <a:ext cx="4019550" cy="2882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70413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altLang="de-DE" sz="2000" dirty="0" smtClean="0"/>
              <a:t>New Prototype</a:t>
            </a:r>
          </a:p>
        </p:txBody>
      </p:sp>
      <p:sp>
        <p:nvSpPr>
          <p:cNvPr id="3075" name="Inhaltsplatzhalter 1"/>
          <p:cNvSpPr>
            <a:spLocks noGrp="1"/>
          </p:cNvSpPr>
          <p:nvPr>
            <p:ph idx="1"/>
          </p:nvPr>
        </p:nvSpPr>
        <p:spPr>
          <a:xfrm>
            <a:off x="457200" y="685800"/>
            <a:ext cx="8229600" cy="304800"/>
          </a:xfrm>
        </p:spPr>
        <p:txBody>
          <a:bodyPr/>
          <a:lstStyle/>
          <a:p>
            <a:pPr eaLnBrk="1" hangingPunct="1">
              <a:spcBef>
                <a:spcPct val="0"/>
              </a:spcBef>
              <a:buFontTx/>
              <a:buNone/>
            </a:pPr>
            <a:r>
              <a:rPr lang="en-US" altLang="de-DE" sz="1400" dirty="0" smtClean="0"/>
              <a:t>June 2014: CCPv4</a:t>
            </a:r>
          </a:p>
          <a:p>
            <a:pPr eaLnBrk="1" hangingPunct="1">
              <a:spcBef>
                <a:spcPct val="0"/>
              </a:spcBef>
              <a:buFontTx/>
              <a:buNone/>
            </a:pPr>
            <a:r>
              <a:rPr lang="en-US" altLang="de-DE" sz="1400" dirty="0" smtClean="0"/>
              <a:t>Improved designs for lower noise and better sub pixel encoding</a:t>
            </a:r>
          </a:p>
          <a:p>
            <a:pPr eaLnBrk="1" hangingPunct="1">
              <a:spcBef>
                <a:spcPct val="0"/>
              </a:spcBef>
              <a:buFontTx/>
              <a:buNone/>
            </a:pPr>
            <a:r>
              <a:rPr lang="en-US" altLang="de-DE" sz="1400" dirty="0"/>
              <a:t>Pixel structures implemented in </a:t>
            </a:r>
            <a:r>
              <a:rPr lang="en-US" altLang="de-DE" sz="1400" dirty="0" smtClean="0"/>
              <a:t>CCPDv4:</a:t>
            </a:r>
            <a:endParaRPr lang="en-US" altLang="de-DE" sz="1400" dirty="0"/>
          </a:p>
          <a:p>
            <a:pPr eaLnBrk="1" hangingPunct="1">
              <a:spcBef>
                <a:spcPct val="0"/>
              </a:spcBef>
              <a:buFontTx/>
              <a:buNone/>
            </a:pPr>
            <a:r>
              <a:rPr lang="en-US" altLang="de-DE" sz="1400" dirty="0" err="1"/>
              <a:t>SAmp</a:t>
            </a:r>
            <a:r>
              <a:rPr lang="en-US" altLang="de-DE" sz="1400" dirty="0"/>
              <a:t>: </a:t>
            </a:r>
            <a:r>
              <a:rPr lang="en-US" altLang="de-DE" sz="1400" dirty="0" smtClean="0"/>
              <a:t>Digital pixels </a:t>
            </a:r>
            <a:r>
              <a:rPr lang="en-US" altLang="de-DE" sz="1400" dirty="0"/>
              <a:t>with the current-mode amplitude coding – several improvements</a:t>
            </a:r>
          </a:p>
          <a:p>
            <a:pPr eaLnBrk="1" hangingPunct="1">
              <a:spcBef>
                <a:spcPct val="0"/>
              </a:spcBef>
              <a:buFontTx/>
              <a:buNone/>
            </a:pPr>
            <a:r>
              <a:rPr lang="en-US" altLang="de-DE" sz="1400" dirty="0" err="1"/>
              <a:t>Stime</a:t>
            </a:r>
            <a:r>
              <a:rPr lang="en-US" altLang="de-DE" sz="1400" dirty="0"/>
              <a:t>: Digital pixels </a:t>
            </a:r>
            <a:r>
              <a:rPr lang="en-US" altLang="de-DE" sz="1400" dirty="0" smtClean="0"/>
              <a:t>with voltage-mode </a:t>
            </a:r>
            <a:r>
              <a:rPr lang="en-US" altLang="de-DE" sz="1400" dirty="0"/>
              <a:t>amplitude coding or the pulse length coding</a:t>
            </a:r>
          </a:p>
          <a:p>
            <a:pPr eaLnBrk="1" hangingPunct="1">
              <a:spcBef>
                <a:spcPct val="0"/>
              </a:spcBef>
              <a:buFontTx/>
              <a:buNone/>
            </a:pPr>
            <a:r>
              <a:rPr lang="en-US" altLang="de-DE" sz="1400" dirty="0"/>
              <a:t>N: “</a:t>
            </a:r>
            <a:r>
              <a:rPr lang="en-US" altLang="de-DE" sz="1400" dirty="0" err="1"/>
              <a:t>NewPixels</a:t>
            </a:r>
            <a:r>
              <a:rPr lang="en-US" altLang="de-DE" sz="1400" dirty="0"/>
              <a:t>” – the pixels with separated electronic and electrode, sub pixel size </a:t>
            </a:r>
            <a:r>
              <a:rPr lang="en-US" altLang="de-DE" sz="1400" dirty="0" smtClean="0"/>
              <a:t>25 </a:t>
            </a:r>
            <a:r>
              <a:rPr lang="el-GR" altLang="de-DE" sz="1400" dirty="0" smtClean="0"/>
              <a:t>μ</a:t>
            </a:r>
            <a:r>
              <a:rPr lang="en-US" altLang="de-DE" sz="1400" dirty="0" smtClean="0"/>
              <a:t>m </a:t>
            </a:r>
            <a:r>
              <a:rPr lang="en-US" altLang="de-DE" sz="1400" dirty="0"/>
              <a:t>x </a:t>
            </a:r>
            <a:r>
              <a:rPr lang="en-US" altLang="de-DE" sz="1400" dirty="0" smtClean="0"/>
              <a:t>125</a:t>
            </a:r>
            <a:r>
              <a:rPr lang="el-GR" altLang="de-DE" sz="1400" dirty="0"/>
              <a:t> </a:t>
            </a:r>
            <a:r>
              <a:rPr lang="el-GR" altLang="de-DE" sz="1400" dirty="0" smtClean="0"/>
              <a:t>μ</a:t>
            </a:r>
            <a:r>
              <a:rPr lang="en-US" altLang="de-DE" sz="1400" dirty="0" smtClean="0"/>
              <a:t>m (contain comparator)</a:t>
            </a:r>
            <a:endParaRPr lang="en-US" altLang="de-DE" sz="1400" dirty="0"/>
          </a:p>
          <a:p>
            <a:pPr eaLnBrk="1" hangingPunct="1">
              <a:spcBef>
                <a:spcPct val="0"/>
              </a:spcBef>
              <a:buFontTx/>
              <a:buNone/>
            </a:pPr>
            <a:r>
              <a:rPr lang="en-US" altLang="de-DE" sz="1400" dirty="0"/>
              <a:t>A: </a:t>
            </a:r>
            <a:r>
              <a:rPr lang="en-US" altLang="de-DE" sz="1400" b="1" dirty="0"/>
              <a:t>New</a:t>
            </a:r>
            <a:r>
              <a:rPr lang="en-US" altLang="de-DE" sz="1400" dirty="0"/>
              <a:t>: Analog pixels - size </a:t>
            </a:r>
            <a:r>
              <a:rPr lang="en-US" altLang="de-DE" sz="1400" dirty="0" smtClean="0"/>
              <a:t>25</a:t>
            </a:r>
            <a:r>
              <a:rPr lang="el-GR" altLang="de-DE" sz="1400" dirty="0"/>
              <a:t> </a:t>
            </a:r>
            <a:r>
              <a:rPr lang="el-GR" altLang="de-DE" sz="1400" dirty="0" smtClean="0"/>
              <a:t>μ</a:t>
            </a:r>
            <a:r>
              <a:rPr lang="en-US" altLang="de-DE" sz="1400" dirty="0" smtClean="0"/>
              <a:t>m </a:t>
            </a:r>
            <a:r>
              <a:rPr lang="en-US" altLang="de-DE" sz="1400" dirty="0"/>
              <a:t>x </a:t>
            </a:r>
            <a:r>
              <a:rPr lang="en-US" altLang="de-DE" sz="1400" dirty="0" smtClean="0"/>
              <a:t>350 </a:t>
            </a:r>
            <a:r>
              <a:rPr lang="el-GR" altLang="de-DE" sz="1400" dirty="0" smtClean="0"/>
              <a:t>μ</a:t>
            </a:r>
            <a:r>
              <a:rPr lang="en-US" altLang="de-DE" sz="1400" dirty="0" smtClean="0"/>
              <a:t>m </a:t>
            </a:r>
            <a:r>
              <a:rPr lang="en-US" altLang="de-DE" sz="1400" dirty="0"/>
              <a:t>– contain only </a:t>
            </a:r>
            <a:r>
              <a:rPr lang="en-US" altLang="de-DE" sz="1400" dirty="0" smtClean="0"/>
              <a:t>amplifier. </a:t>
            </a:r>
            <a:r>
              <a:rPr lang="en-US" altLang="de-DE" sz="1400" dirty="0"/>
              <a:t>New analog summing </a:t>
            </a:r>
            <a:r>
              <a:rPr lang="en-US" altLang="de-DE" sz="1400" dirty="0" smtClean="0"/>
              <a:t>scheme</a:t>
            </a:r>
            <a:endParaRPr lang="en-US" altLang="de-DE" sz="1400" dirty="0"/>
          </a:p>
        </p:txBody>
      </p:sp>
      <p:sp>
        <p:nvSpPr>
          <p:cNvPr id="3076" name="Foliennummernplatzhalter 3"/>
          <p:cNvSpPr>
            <a:spLocks noGrp="1"/>
          </p:cNvSpPr>
          <p:nvPr>
            <p:ph type="sldNum" sz="quarter" idx="4294967295"/>
          </p:nvPr>
        </p:nvSpPr>
        <p:spPr>
          <a:xfrm>
            <a:off x="8316913" y="6453188"/>
            <a:ext cx="792162" cy="215900"/>
          </a:xfrm>
          <a:prstGeom prst="rect">
            <a:avLst/>
          </a:prstGeo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2F8A21E-4F74-4C4D-86BF-F4B48E1F641A}" type="slidenum">
              <a:rPr lang="de-DE" altLang="de-DE" smtClean="0"/>
              <a:pPr algn="r" eaLnBrk="1" hangingPunct="1">
                <a:spcBef>
                  <a:spcPct val="0"/>
                </a:spcBef>
                <a:buFontTx/>
                <a:buNone/>
              </a:pPr>
              <a:t>27</a:t>
            </a:fld>
            <a:endParaRPr lang="de-DE" altLang="de-DE" smtClean="0"/>
          </a:p>
        </p:txBody>
      </p:sp>
      <p:pic>
        <p:nvPicPr>
          <p:cNvPr id="20482" name="Picture 2" descr="C:\Users\ivan\Desktop\P14_ccpdv4_2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10913" y="3463712"/>
            <a:ext cx="3429000" cy="2597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77917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09600"/>
            <a:ext cx="8589963"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 name="Rechteck 1"/>
          <p:cNvSpPr/>
          <p:nvPr/>
        </p:nvSpPr>
        <p:spPr bwMode="auto">
          <a:xfrm>
            <a:off x="5257800" y="2971800"/>
            <a:ext cx="3505200" cy="3581400"/>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194" name="Rectangle 2"/>
          <p:cNvSpPr>
            <a:spLocks noGrp="1" noChangeArrowheads="1"/>
          </p:cNvSpPr>
          <p:nvPr>
            <p:ph type="title"/>
          </p:nvPr>
        </p:nvSpPr>
        <p:spPr/>
        <p:txBody>
          <a:bodyPr/>
          <a:lstStyle/>
          <a:p>
            <a:pPr eaLnBrk="1" hangingPunct="1"/>
            <a:r>
              <a:rPr lang="en-US" altLang="de-DE" sz="2000" smtClean="0"/>
              <a:t>Standard pixels: layout</a:t>
            </a:r>
          </a:p>
        </p:txBody>
      </p:sp>
      <p:sp>
        <p:nvSpPr>
          <p:cNvPr id="8195"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54775361-3169-44D1-BA8D-3A527245298F}" type="slidenum">
              <a:rPr lang="de-DE" altLang="de-DE" smtClean="0"/>
              <a:pPr algn="r" eaLnBrk="1" hangingPunct="1">
                <a:spcBef>
                  <a:spcPct val="0"/>
                </a:spcBef>
                <a:buFontTx/>
                <a:buNone/>
              </a:pPr>
              <a:t>28</a:t>
            </a:fld>
            <a:endParaRPr lang="de-DE" altLang="de-DE" smtClean="0"/>
          </a:p>
        </p:txBody>
      </p:sp>
      <p:sp>
        <p:nvSpPr>
          <p:cNvPr id="8197" name="Rechteck 2"/>
          <p:cNvSpPr>
            <a:spLocks noChangeArrowheads="1"/>
          </p:cNvSpPr>
          <p:nvPr/>
        </p:nvSpPr>
        <p:spPr bwMode="auto">
          <a:xfrm>
            <a:off x="381000" y="2971800"/>
            <a:ext cx="4343400" cy="1295400"/>
          </a:xfrm>
          <a:prstGeom prst="rect">
            <a:avLst/>
          </a:prstGeom>
          <a:noFill/>
          <a:ln w="2540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198" name="Textfeld 26"/>
          <p:cNvSpPr txBox="1">
            <a:spLocks noChangeArrowheads="1"/>
          </p:cNvSpPr>
          <p:nvPr/>
        </p:nvSpPr>
        <p:spPr bwMode="auto">
          <a:xfrm>
            <a:off x="381000" y="4267200"/>
            <a:ext cx="8318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One pixel</a:t>
            </a:r>
          </a:p>
        </p:txBody>
      </p:sp>
      <p:sp>
        <p:nvSpPr>
          <p:cNvPr id="7" name="Rechteck 6"/>
          <p:cNvSpPr/>
          <p:nvPr/>
        </p:nvSpPr>
        <p:spPr bwMode="auto">
          <a:xfrm>
            <a:off x="152400" y="5638800"/>
            <a:ext cx="4800600" cy="990600"/>
          </a:xfrm>
          <a:prstGeom prst="rect">
            <a:avLst/>
          </a:prstGeom>
          <a:solidFill>
            <a:srgbClr val="FFFF66"/>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grpSp>
        <p:nvGrpSpPr>
          <p:cNvPr id="8" name="Gruppieren 7"/>
          <p:cNvGrpSpPr/>
          <p:nvPr/>
        </p:nvGrpSpPr>
        <p:grpSpPr>
          <a:xfrm>
            <a:off x="381000" y="5029200"/>
            <a:ext cx="1295400" cy="1143000"/>
            <a:chOff x="609600" y="2133600"/>
            <a:chExt cx="1295400" cy="1143000"/>
          </a:xfrm>
        </p:grpSpPr>
        <p:sp>
          <p:nvSpPr>
            <p:cNvPr id="9" name="Rechteck 8"/>
            <p:cNvSpPr/>
            <p:nvPr/>
          </p:nvSpPr>
          <p:spPr bwMode="auto">
            <a:xfrm>
              <a:off x="609600" y="2743200"/>
              <a:ext cx="1295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10" name="Gruppieren 9"/>
            <p:cNvGrpSpPr/>
            <p:nvPr/>
          </p:nvGrpSpPr>
          <p:grpSpPr>
            <a:xfrm>
              <a:off x="685800" y="2133600"/>
              <a:ext cx="1143000" cy="990600"/>
              <a:chOff x="2133600" y="3962400"/>
              <a:chExt cx="1143000" cy="990600"/>
            </a:xfrm>
          </p:grpSpPr>
          <p:sp>
            <p:nvSpPr>
              <p:cNvPr id="11" name="Gleichschenkliges Dreieck 656"/>
              <p:cNvSpPr>
                <a:spLocks noChangeArrowheads="1"/>
              </p:cNvSpPr>
              <p:nvPr/>
            </p:nvSpPr>
            <p:spPr bwMode="auto">
              <a:xfrm rot="5400000">
                <a:off x="23622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2" name="Gerade Verbindung 263"/>
              <p:cNvCxnSpPr>
                <a:cxnSpLocks noChangeShapeType="1"/>
              </p:cNvCxnSpPr>
              <p:nvPr/>
            </p:nvCxnSpPr>
            <p:spPr bwMode="auto">
              <a:xfrm>
                <a:off x="22098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657"/>
              <p:cNvCxnSpPr>
                <a:cxnSpLocks noChangeShapeType="1"/>
              </p:cNvCxnSpPr>
              <p:nvPr/>
            </p:nvCxnSpPr>
            <p:spPr bwMode="auto">
              <a:xfrm>
                <a:off x="26670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658"/>
              <p:cNvCxnSpPr>
                <a:cxnSpLocks noChangeShapeType="1"/>
              </p:cNvCxnSpPr>
              <p:nvPr/>
            </p:nvCxnSpPr>
            <p:spPr bwMode="auto">
              <a:xfrm>
                <a:off x="2286000" y="43434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265"/>
              <p:cNvCxnSpPr>
                <a:cxnSpLocks noChangeShapeType="1"/>
              </p:cNvCxnSpPr>
              <p:nvPr/>
            </p:nvCxnSpPr>
            <p:spPr bwMode="auto">
              <a:xfrm>
                <a:off x="25146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659"/>
              <p:cNvCxnSpPr>
                <a:cxnSpLocks noChangeShapeType="1"/>
              </p:cNvCxnSpPr>
              <p:nvPr/>
            </p:nvCxnSpPr>
            <p:spPr bwMode="auto">
              <a:xfrm>
                <a:off x="25908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660"/>
              <p:cNvCxnSpPr>
                <a:cxnSpLocks noChangeShapeType="1"/>
              </p:cNvCxnSpPr>
              <p:nvPr/>
            </p:nvCxnSpPr>
            <p:spPr bwMode="auto">
              <a:xfrm>
                <a:off x="2590800" y="4343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267"/>
              <p:cNvCxnSpPr>
                <a:cxnSpLocks noChangeShapeType="1"/>
              </p:cNvCxnSpPr>
              <p:nvPr/>
            </p:nvCxnSpPr>
            <p:spPr bwMode="auto">
              <a:xfrm>
                <a:off x="27432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661"/>
              <p:cNvCxnSpPr>
                <a:cxnSpLocks noChangeShapeType="1"/>
              </p:cNvCxnSpPr>
              <p:nvPr/>
            </p:nvCxnSpPr>
            <p:spPr bwMode="auto">
              <a:xfrm>
                <a:off x="22860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272"/>
              <p:cNvCxnSpPr>
                <a:cxnSpLocks noChangeShapeType="1"/>
              </p:cNvCxnSpPr>
              <p:nvPr/>
            </p:nvCxnSpPr>
            <p:spPr bwMode="auto">
              <a:xfrm>
                <a:off x="2209800" y="4572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Gerade Verbindung 275"/>
              <p:cNvCxnSpPr>
                <a:cxnSpLocks noChangeShapeType="1"/>
              </p:cNvCxnSpPr>
              <p:nvPr/>
            </p:nvCxnSpPr>
            <p:spPr bwMode="auto">
              <a:xfrm>
                <a:off x="2133600" y="4724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Gleichschenkliges Dreieck 277"/>
              <p:cNvSpPr>
                <a:spLocks noChangeArrowheads="1"/>
              </p:cNvSpPr>
              <p:nvPr/>
            </p:nvSpPr>
            <p:spPr bwMode="auto">
              <a:xfrm>
                <a:off x="2133600" y="47244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3" name="Gerade Verbindung 674"/>
              <p:cNvCxnSpPr>
                <a:cxnSpLocks noChangeShapeType="1"/>
              </p:cNvCxnSpPr>
              <p:nvPr/>
            </p:nvCxnSpPr>
            <p:spPr bwMode="auto">
              <a:xfrm>
                <a:off x="22098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Gleichschenkliges Dreieck 656"/>
              <p:cNvSpPr>
                <a:spLocks noChangeArrowheads="1"/>
              </p:cNvSpPr>
              <p:nvPr/>
            </p:nvSpPr>
            <p:spPr bwMode="auto">
              <a:xfrm rot="5400000">
                <a:off x="28194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5" name="Gerade Verbindung 24"/>
              <p:cNvCxnSpPr>
                <a:stCxn id="24" idx="0"/>
              </p:cNvCxnSpPr>
              <p:nvPr/>
            </p:nvCxnSpPr>
            <p:spPr bwMode="auto">
              <a:xfrm>
                <a:off x="3124200" y="4572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Gerade Verbindung 25"/>
              <p:cNvCxnSpPr/>
              <p:nvPr/>
            </p:nvCxnSpPr>
            <p:spPr bwMode="auto">
              <a:xfrm flipV="1">
                <a:off x="3276600" y="39624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27" name="Gruppieren 26"/>
          <p:cNvGrpSpPr/>
          <p:nvPr/>
        </p:nvGrpSpPr>
        <p:grpSpPr>
          <a:xfrm>
            <a:off x="1905000" y="5029200"/>
            <a:ext cx="1295400" cy="1143000"/>
            <a:chOff x="609600" y="2133600"/>
            <a:chExt cx="1295400" cy="1143000"/>
          </a:xfrm>
        </p:grpSpPr>
        <p:sp>
          <p:nvSpPr>
            <p:cNvPr id="28" name="Rechteck 27"/>
            <p:cNvSpPr/>
            <p:nvPr/>
          </p:nvSpPr>
          <p:spPr bwMode="auto">
            <a:xfrm>
              <a:off x="609600" y="2743200"/>
              <a:ext cx="1295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29" name="Gruppieren 28"/>
            <p:cNvGrpSpPr/>
            <p:nvPr/>
          </p:nvGrpSpPr>
          <p:grpSpPr>
            <a:xfrm>
              <a:off x="685800" y="2133600"/>
              <a:ext cx="1143000" cy="990600"/>
              <a:chOff x="2133600" y="3962400"/>
              <a:chExt cx="1143000" cy="990600"/>
            </a:xfrm>
          </p:grpSpPr>
          <p:sp>
            <p:nvSpPr>
              <p:cNvPr id="30" name="Gleichschenkliges Dreieck 656"/>
              <p:cNvSpPr>
                <a:spLocks noChangeArrowheads="1"/>
              </p:cNvSpPr>
              <p:nvPr/>
            </p:nvSpPr>
            <p:spPr bwMode="auto">
              <a:xfrm rot="5400000">
                <a:off x="23622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 name="Gerade Verbindung 263"/>
              <p:cNvCxnSpPr>
                <a:cxnSpLocks noChangeShapeType="1"/>
              </p:cNvCxnSpPr>
              <p:nvPr/>
            </p:nvCxnSpPr>
            <p:spPr bwMode="auto">
              <a:xfrm>
                <a:off x="22098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657"/>
              <p:cNvCxnSpPr>
                <a:cxnSpLocks noChangeShapeType="1"/>
              </p:cNvCxnSpPr>
              <p:nvPr/>
            </p:nvCxnSpPr>
            <p:spPr bwMode="auto">
              <a:xfrm>
                <a:off x="26670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658"/>
              <p:cNvCxnSpPr>
                <a:cxnSpLocks noChangeShapeType="1"/>
              </p:cNvCxnSpPr>
              <p:nvPr/>
            </p:nvCxnSpPr>
            <p:spPr bwMode="auto">
              <a:xfrm>
                <a:off x="2286000" y="43434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265"/>
              <p:cNvCxnSpPr>
                <a:cxnSpLocks noChangeShapeType="1"/>
              </p:cNvCxnSpPr>
              <p:nvPr/>
            </p:nvCxnSpPr>
            <p:spPr bwMode="auto">
              <a:xfrm>
                <a:off x="25146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659"/>
              <p:cNvCxnSpPr>
                <a:cxnSpLocks noChangeShapeType="1"/>
              </p:cNvCxnSpPr>
              <p:nvPr/>
            </p:nvCxnSpPr>
            <p:spPr bwMode="auto">
              <a:xfrm>
                <a:off x="25908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660"/>
              <p:cNvCxnSpPr>
                <a:cxnSpLocks noChangeShapeType="1"/>
              </p:cNvCxnSpPr>
              <p:nvPr/>
            </p:nvCxnSpPr>
            <p:spPr bwMode="auto">
              <a:xfrm>
                <a:off x="2590800" y="4343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267"/>
              <p:cNvCxnSpPr>
                <a:cxnSpLocks noChangeShapeType="1"/>
              </p:cNvCxnSpPr>
              <p:nvPr/>
            </p:nvCxnSpPr>
            <p:spPr bwMode="auto">
              <a:xfrm>
                <a:off x="27432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661"/>
              <p:cNvCxnSpPr>
                <a:cxnSpLocks noChangeShapeType="1"/>
              </p:cNvCxnSpPr>
              <p:nvPr/>
            </p:nvCxnSpPr>
            <p:spPr bwMode="auto">
              <a:xfrm>
                <a:off x="22860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272"/>
              <p:cNvCxnSpPr>
                <a:cxnSpLocks noChangeShapeType="1"/>
              </p:cNvCxnSpPr>
              <p:nvPr/>
            </p:nvCxnSpPr>
            <p:spPr bwMode="auto">
              <a:xfrm>
                <a:off x="2209800" y="4572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275"/>
              <p:cNvCxnSpPr>
                <a:cxnSpLocks noChangeShapeType="1"/>
              </p:cNvCxnSpPr>
              <p:nvPr/>
            </p:nvCxnSpPr>
            <p:spPr bwMode="auto">
              <a:xfrm>
                <a:off x="2133600" y="4724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Gleichschenkliges Dreieck 277"/>
              <p:cNvSpPr>
                <a:spLocks noChangeArrowheads="1"/>
              </p:cNvSpPr>
              <p:nvPr/>
            </p:nvSpPr>
            <p:spPr bwMode="auto">
              <a:xfrm>
                <a:off x="2133600" y="47244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2" name="Gerade Verbindung 674"/>
              <p:cNvCxnSpPr>
                <a:cxnSpLocks noChangeShapeType="1"/>
              </p:cNvCxnSpPr>
              <p:nvPr/>
            </p:nvCxnSpPr>
            <p:spPr bwMode="auto">
              <a:xfrm>
                <a:off x="22098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Gleichschenkliges Dreieck 656"/>
              <p:cNvSpPr>
                <a:spLocks noChangeArrowheads="1"/>
              </p:cNvSpPr>
              <p:nvPr/>
            </p:nvSpPr>
            <p:spPr bwMode="auto">
              <a:xfrm rot="5400000">
                <a:off x="28194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4" name="Gerade Verbindung 43"/>
              <p:cNvCxnSpPr>
                <a:stCxn id="43" idx="0"/>
              </p:cNvCxnSpPr>
              <p:nvPr/>
            </p:nvCxnSpPr>
            <p:spPr bwMode="auto">
              <a:xfrm>
                <a:off x="3124200" y="4572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Gerade Verbindung 44"/>
              <p:cNvCxnSpPr/>
              <p:nvPr/>
            </p:nvCxnSpPr>
            <p:spPr bwMode="auto">
              <a:xfrm flipV="1">
                <a:off x="3276600" y="39624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46" name="Gruppieren 45"/>
          <p:cNvGrpSpPr/>
          <p:nvPr/>
        </p:nvGrpSpPr>
        <p:grpSpPr>
          <a:xfrm>
            <a:off x="3429000" y="5029200"/>
            <a:ext cx="1295400" cy="1143000"/>
            <a:chOff x="609600" y="2133600"/>
            <a:chExt cx="1295400" cy="1143000"/>
          </a:xfrm>
        </p:grpSpPr>
        <p:sp>
          <p:nvSpPr>
            <p:cNvPr id="47" name="Rechteck 46"/>
            <p:cNvSpPr/>
            <p:nvPr/>
          </p:nvSpPr>
          <p:spPr bwMode="auto">
            <a:xfrm>
              <a:off x="609600" y="2743200"/>
              <a:ext cx="1295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48" name="Gruppieren 47"/>
            <p:cNvGrpSpPr/>
            <p:nvPr/>
          </p:nvGrpSpPr>
          <p:grpSpPr>
            <a:xfrm>
              <a:off x="685800" y="2133600"/>
              <a:ext cx="1143000" cy="990600"/>
              <a:chOff x="2133600" y="3962400"/>
              <a:chExt cx="1143000" cy="990600"/>
            </a:xfrm>
          </p:grpSpPr>
          <p:sp>
            <p:nvSpPr>
              <p:cNvPr id="49" name="Gleichschenkliges Dreieck 656"/>
              <p:cNvSpPr>
                <a:spLocks noChangeArrowheads="1"/>
              </p:cNvSpPr>
              <p:nvPr/>
            </p:nvSpPr>
            <p:spPr bwMode="auto">
              <a:xfrm rot="5400000">
                <a:off x="23622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50" name="Gerade Verbindung 263"/>
              <p:cNvCxnSpPr>
                <a:cxnSpLocks noChangeShapeType="1"/>
              </p:cNvCxnSpPr>
              <p:nvPr/>
            </p:nvCxnSpPr>
            <p:spPr bwMode="auto">
              <a:xfrm>
                <a:off x="22098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Gerade Verbindung 657"/>
              <p:cNvCxnSpPr>
                <a:cxnSpLocks noChangeShapeType="1"/>
              </p:cNvCxnSpPr>
              <p:nvPr/>
            </p:nvCxnSpPr>
            <p:spPr bwMode="auto">
              <a:xfrm>
                <a:off x="2667000" y="4572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658"/>
              <p:cNvCxnSpPr>
                <a:cxnSpLocks noChangeShapeType="1"/>
              </p:cNvCxnSpPr>
              <p:nvPr/>
            </p:nvCxnSpPr>
            <p:spPr bwMode="auto">
              <a:xfrm>
                <a:off x="2286000" y="43434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265"/>
              <p:cNvCxnSpPr>
                <a:cxnSpLocks noChangeShapeType="1"/>
              </p:cNvCxnSpPr>
              <p:nvPr/>
            </p:nvCxnSpPr>
            <p:spPr bwMode="auto">
              <a:xfrm>
                <a:off x="25146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 Verbindung 659"/>
              <p:cNvCxnSpPr>
                <a:cxnSpLocks noChangeShapeType="1"/>
              </p:cNvCxnSpPr>
              <p:nvPr/>
            </p:nvCxnSpPr>
            <p:spPr bwMode="auto">
              <a:xfrm>
                <a:off x="2590800" y="4267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Gerade Verbindung 660"/>
              <p:cNvCxnSpPr>
                <a:cxnSpLocks noChangeShapeType="1"/>
              </p:cNvCxnSpPr>
              <p:nvPr/>
            </p:nvCxnSpPr>
            <p:spPr bwMode="auto">
              <a:xfrm>
                <a:off x="2590800" y="4343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Gerade Verbindung 267"/>
              <p:cNvCxnSpPr>
                <a:cxnSpLocks noChangeShapeType="1"/>
              </p:cNvCxnSpPr>
              <p:nvPr/>
            </p:nvCxnSpPr>
            <p:spPr bwMode="auto">
              <a:xfrm>
                <a:off x="27432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Gerade Verbindung 661"/>
              <p:cNvCxnSpPr>
                <a:cxnSpLocks noChangeShapeType="1"/>
              </p:cNvCxnSpPr>
              <p:nvPr/>
            </p:nvCxnSpPr>
            <p:spPr bwMode="auto">
              <a:xfrm>
                <a:off x="22860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272"/>
              <p:cNvCxnSpPr>
                <a:cxnSpLocks noChangeShapeType="1"/>
              </p:cNvCxnSpPr>
              <p:nvPr/>
            </p:nvCxnSpPr>
            <p:spPr bwMode="auto">
              <a:xfrm>
                <a:off x="2209800" y="4572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Gerade Verbindung 275"/>
              <p:cNvCxnSpPr>
                <a:cxnSpLocks noChangeShapeType="1"/>
              </p:cNvCxnSpPr>
              <p:nvPr/>
            </p:nvCxnSpPr>
            <p:spPr bwMode="auto">
              <a:xfrm>
                <a:off x="2133600" y="4724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Gleichschenkliges Dreieck 277"/>
              <p:cNvSpPr>
                <a:spLocks noChangeArrowheads="1"/>
              </p:cNvSpPr>
              <p:nvPr/>
            </p:nvSpPr>
            <p:spPr bwMode="auto">
              <a:xfrm>
                <a:off x="2133600" y="47244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61" name="Gerade Verbindung 674"/>
              <p:cNvCxnSpPr>
                <a:cxnSpLocks noChangeShapeType="1"/>
              </p:cNvCxnSpPr>
              <p:nvPr/>
            </p:nvCxnSpPr>
            <p:spPr bwMode="auto">
              <a:xfrm>
                <a:off x="22098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Gleichschenkliges Dreieck 656"/>
              <p:cNvSpPr>
                <a:spLocks noChangeArrowheads="1"/>
              </p:cNvSpPr>
              <p:nvPr/>
            </p:nvSpPr>
            <p:spPr bwMode="auto">
              <a:xfrm rot="5400000">
                <a:off x="2819400" y="44196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63" name="Gerade Verbindung 62"/>
              <p:cNvCxnSpPr>
                <a:stCxn id="62" idx="0"/>
              </p:cNvCxnSpPr>
              <p:nvPr/>
            </p:nvCxnSpPr>
            <p:spPr bwMode="auto">
              <a:xfrm>
                <a:off x="3124200" y="4572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Gerade Verbindung 63"/>
              <p:cNvCxnSpPr/>
              <p:nvPr/>
            </p:nvCxnSpPr>
            <p:spPr bwMode="auto">
              <a:xfrm flipV="1">
                <a:off x="3276600" y="39624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cxnSp>
        <p:nvCxnSpPr>
          <p:cNvPr id="65" name="Gerade Verbindung 64"/>
          <p:cNvCxnSpPr/>
          <p:nvPr/>
        </p:nvCxnSpPr>
        <p:spPr bwMode="auto">
          <a:xfrm flipH="1">
            <a:off x="1600200" y="4800600"/>
            <a:ext cx="15240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Gerade Verbindung 65"/>
          <p:cNvCxnSpPr/>
          <p:nvPr/>
        </p:nvCxnSpPr>
        <p:spPr bwMode="auto">
          <a:xfrm flipV="1">
            <a:off x="3124200" y="4800600"/>
            <a:ext cx="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Gerade Verbindung 66"/>
          <p:cNvCxnSpPr/>
          <p:nvPr/>
        </p:nvCxnSpPr>
        <p:spPr bwMode="auto">
          <a:xfrm>
            <a:off x="3124200" y="4800600"/>
            <a:ext cx="152400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8" name="Ellipse 67"/>
          <p:cNvSpPr/>
          <p:nvPr/>
        </p:nvSpPr>
        <p:spPr bwMode="auto">
          <a:xfrm>
            <a:off x="2971800" y="4648200"/>
            <a:ext cx="304800" cy="304800"/>
          </a:xfrm>
          <a:prstGeom prst="ellipse">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t>
            </a:r>
          </a:p>
        </p:txBody>
      </p:sp>
      <p:cxnSp>
        <p:nvCxnSpPr>
          <p:cNvPr id="69" name="Gerade Verbindung 68"/>
          <p:cNvCxnSpPr>
            <a:stCxn id="68" idx="0"/>
            <a:endCxn id="70" idx="2"/>
          </p:cNvCxnSpPr>
          <p:nvPr/>
        </p:nvCxnSpPr>
        <p:spPr bwMode="auto">
          <a:xfrm flipV="1">
            <a:off x="3124200" y="4419600"/>
            <a:ext cx="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Rechteck 69"/>
          <p:cNvSpPr/>
          <p:nvPr/>
        </p:nvSpPr>
        <p:spPr bwMode="auto">
          <a:xfrm>
            <a:off x="2743200" y="43434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2" name="Rechteck 50"/>
          <p:cNvSpPr>
            <a:spLocks noChangeArrowheads="1"/>
          </p:cNvSpPr>
          <p:nvPr/>
        </p:nvSpPr>
        <p:spPr bwMode="auto">
          <a:xfrm>
            <a:off x="6096000" y="35052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73" name="Rechteck 1"/>
          <p:cNvSpPr>
            <a:spLocks noChangeArrowheads="1"/>
          </p:cNvSpPr>
          <p:nvPr/>
        </p:nvSpPr>
        <p:spPr bwMode="auto">
          <a:xfrm>
            <a:off x="5715000" y="44958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74" name="Rechteck 17"/>
          <p:cNvSpPr>
            <a:spLocks noChangeArrowheads="1"/>
          </p:cNvSpPr>
          <p:nvPr/>
        </p:nvSpPr>
        <p:spPr bwMode="auto">
          <a:xfrm>
            <a:off x="5715000" y="35052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75" name="Rechteck 49"/>
          <p:cNvSpPr>
            <a:spLocks noChangeArrowheads="1"/>
          </p:cNvSpPr>
          <p:nvPr/>
        </p:nvSpPr>
        <p:spPr bwMode="auto">
          <a:xfrm>
            <a:off x="6096000" y="44958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76" name="Rechteck 51"/>
          <p:cNvSpPr>
            <a:spLocks noChangeArrowheads="1"/>
          </p:cNvSpPr>
          <p:nvPr/>
        </p:nvSpPr>
        <p:spPr bwMode="auto">
          <a:xfrm>
            <a:off x="6477000" y="44958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77" name="Rechteck 52"/>
          <p:cNvSpPr>
            <a:spLocks noChangeArrowheads="1"/>
          </p:cNvSpPr>
          <p:nvPr/>
        </p:nvSpPr>
        <p:spPr bwMode="auto">
          <a:xfrm>
            <a:off x="6477000" y="35052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78" name="Gruppieren 13"/>
          <p:cNvGrpSpPr>
            <a:grpSpLocks/>
          </p:cNvGrpSpPr>
          <p:nvPr/>
        </p:nvGrpSpPr>
        <p:grpSpPr bwMode="auto">
          <a:xfrm>
            <a:off x="6096000" y="3657600"/>
            <a:ext cx="304800" cy="228600"/>
            <a:chOff x="1066800" y="4953000"/>
            <a:chExt cx="990600" cy="457200"/>
          </a:xfrm>
        </p:grpSpPr>
        <p:cxnSp>
          <p:nvCxnSpPr>
            <p:cNvPr id="141" name="Gerade Verbindung 3"/>
            <p:cNvCxnSpPr>
              <a:cxnSpLocks noChangeShapeType="1"/>
            </p:cNvCxnSpPr>
            <p:nvPr/>
          </p:nvCxnSpPr>
          <p:spPr bwMode="auto">
            <a:xfrm>
              <a:off x="17526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Gerade Verbindung 7"/>
            <p:cNvCxnSpPr>
              <a:cxnSpLocks noChangeShapeType="1"/>
            </p:cNvCxnSpPr>
            <p:nvPr/>
          </p:nvCxnSpPr>
          <p:spPr bwMode="auto">
            <a:xfrm>
              <a:off x="13716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Gerade Verbindung 11"/>
            <p:cNvCxnSpPr>
              <a:cxnSpLocks noChangeShapeType="1"/>
            </p:cNvCxnSpPr>
            <p:nvPr/>
          </p:nvCxnSpPr>
          <p:spPr bwMode="auto">
            <a:xfrm>
              <a:off x="1371600" y="54102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Gerade Verbindung 9"/>
            <p:cNvCxnSpPr>
              <a:cxnSpLocks noChangeShapeType="1"/>
            </p:cNvCxnSpPr>
            <p:nvPr/>
          </p:nvCxnSpPr>
          <p:spPr bwMode="auto">
            <a:xfrm flipV="1">
              <a:off x="1676400" y="4953000"/>
              <a:ext cx="76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Gerade Verbindung 15"/>
            <p:cNvCxnSpPr>
              <a:cxnSpLocks noChangeShapeType="1"/>
            </p:cNvCxnSpPr>
            <p:nvPr/>
          </p:nvCxnSpPr>
          <p:spPr bwMode="auto">
            <a:xfrm>
              <a:off x="10668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9" name="Gruppieren 21"/>
          <p:cNvGrpSpPr>
            <a:grpSpLocks/>
          </p:cNvGrpSpPr>
          <p:nvPr/>
        </p:nvGrpSpPr>
        <p:grpSpPr bwMode="auto">
          <a:xfrm>
            <a:off x="6477000" y="3657600"/>
            <a:ext cx="304800" cy="381000"/>
            <a:chOff x="1066800" y="4953000"/>
            <a:chExt cx="990600" cy="457200"/>
          </a:xfrm>
        </p:grpSpPr>
        <p:cxnSp>
          <p:nvCxnSpPr>
            <p:cNvPr id="136" name="Gerade Verbindung 22"/>
            <p:cNvCxnSpPr>
              <a:cxnSpLocks noChangeShapeType="1"/>
            </p:cNvCxnSpPr>
            <p:nvPr/>
          </p:nvCxnSpPr>
          <p:spPr bwMode="auto">
            <a:xfrm>
              <a:off x="17526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Gerade Verbindung 23"/>
            <p:cNvCxnSpPr>
              <a:cxnSpLocks noChangeShapeType="1"/>
            </p:cNvCxnSpPr>
            <p:nvPr/>
          </p:nvCxnSpPr>
          <p:spPr bwMode="auto">
            <a:xfrm>
              <a:off x="13716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Gerade Verbindung 24"/>
            <p:cNvCxnSpPr>
              <a:cxnSpLocks noChangeShapeType="1"/>
            </p:cNvCxnSpPr>
            <p:nvPr/>
          </p:nvCxnSpPr>
          <p:spPr bwMode="auto">
            <a:xfrm>
              <a:off x="1371600" y="54102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Gerade Verbindung 25"/>
            <p:cNvCxnSpPr>
              <a:cxnSpLocks noChangeShapeType="1"/>
            </p:cNvCxnSpPr>
            <p:nvPr/>
          </p:nvCxnSpPr>
          <p:spPr bwMode="auto">
            <a:xfrm flipV="1">
              <a:off x="1676400" y="4953000"/>
              <a:ext cx="76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Gerade Verbindung 26"/>
            <p:cNvCxnSpPr>
              <a:cxnSpLocks noChangeShapeType="1"/>
            </p:cNvCxnSpPr>
            <p:nvPr/>
          </p:nvCxnSpPr>
          <p:spPr bwMode="auto">
            <a:xfrm>
              <a:off x="10668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0" name="Gruppieren 27"/>
          <p:cNvGrpSpPr>
            <a:grpSpLocks/>
          </p:cNvGrpSpPr>
          <p:nvPr/>
        </p:nvGrpSpPr>
        <p:grpSpPr bwMode="auto">
          <a:xfrm>
            <a:off x="5715000" y="3657600"/>
            <a:ext cx="304800" cy="152400"/>
            <a:chOff x="1066800" y="4953000"/>
            <a:chExt cx="990600" cy="457200"/>
          </a:xfrm>
        </p:grpSpPr>
        <p:cxnSp>
          <p:nvCxnSpPr>
            <p:cNvPr id="131" name="Gerade Verbindung 28"/>
            <p:cNvCxnSpPr>
              <a:cxnSpLocks noChangeShapeType="1"/>
            </p:cNvCxnSpPr>
            <p:nvPr/>
          </p:nvCxnSpPr>
          <p:spPr bwMode="auto">
            <a:xfrm>
              <a:off x="17526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Gerade Verbindung 29"/>
            <p:cNvCxnSpPr>
              <a:cxnSpLocks noChangeShapeType="1"/>
            </p:cNvCxnSpPr>
            <p:nvPr/>
          </p:nvCxnSpPr>
          <p:spPr bwMode="auto">
            <a:xfrm>
              <a:off x="13716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 name="Gerade Verbindung 30"/>
            <p:cNvCxnSpPr>
              <a:cxnSpLocks noChangeShapeType="1"/>
            </p:cNvCxnSpPr>
            <p:nvPr/>
          </p:nvCxnSpPr>
          <p:spPr bwMode="auto">
            <a:xfrm>
              <a:off x="1371600" y="54102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4" name="Gerade Verbindung 31"/>
            <p:cNvCxnSpPr>
              <a:cxnSpLocks noChangeShapeType="1"/>
            </p:cNvCxnSpPr>
            <p:nvPr/>
          </p:nvCxnSpPr>
          <p:spPr bwMode="auto">
            <a:xfrm flipV="1">
              <a:off x="1676400" y="4953000"/>
              <a:ext cx="76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Gerade Verbindung 32"/>
            <p:cNvCxnSpPr>
              <a:cxnSpLocks noChangeShapeType="1"/>
            </p:cNvCxnSpPr>
            <p:nvPr/>
          </p:nvCxnSpPr>
          <p:spPr bwMode="auto">
            <a:xfrm>
              <a:off x="10668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81" name="Ellipse 14"/>
          <p:cNvSpPr>
            <a:spLocks noChangeArrowheads="1"/>
          </p:cNvSpPr>
          <p:nvPr/>
        </p:nvSpPr>
        <p:spPr bwMode="auto">
          <a:xfrm>
            <a:off x="5562600" y="57912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82" name="Gruppieren 69"/>
          <p:cNvGrpSpPr>
            <a:grpSpLocks/>
          </p:cNvGrpSpPr>
          <p:nvPr/>
        </p:nvGrpSpPr>
        <p:grpSpPr bwMode="auto">
          <a:xfrm>
            <a:off x="5867400" y="5410200"/>
            <a:ext cx="762000" cy="381000"/>
            <a:chOff x="1600200" y="4648200"/>
            <a:chExt cx="762000" cy="381000"/>
          </a:xfrm>
        </p:grpSpPr>
        <p:cxnSp>
          <p:nvCxnSpPr>
            <p:cNvPr id="128" name="Gerade Verbindung 45"/>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Gerade Verbindung 53"/>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Gerade Verbindung 55"/>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83" name="Ellipse 64"/>
          <p:cNvSpPr>
            <a:spLocks noChangeArrowheads="1"/>
          </p:cNvSpPr>
          <p:nvPr/>
        </p:nvSpPr>
        <p:spPr bwMode="auto">
          <a:xfrm>
            <a:off x="6324600" y="57912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84" name="Gruppieren 73"/>
          <p:cNvGrpSpPr>
            <a:grpSpLocks/>
          </p:cNvGrpSpPr>
          <p:nvPr/>
        </p:nvGrpSpPr>
        <p:grpSpPr bwMode="auto">
          <a:xfrm flipH="1">
            <a:off x="5867400" y="4419600"/>
            <a:ext cx="762000" cy="381000"/>
            <a:chOff x="1600200" y="4648200"/>
            <a:chExt cx="762000" cy="381000"/>
          </a:xfrm>
        </p:grpSpPr>
        <p:cxnSp>
          <p:nvCxnSpPr>
            <p:cNvPr id="125" name="Gerade Verbindung 74"/>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Gerade Verbindung 75"/>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7" name="Gerade Verbindung 76"/>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5" name="Gerade Verbindung 71"/>
          <p:cNvCxnSpPr>
            <a:cxnSpLocks noChangeShapeType="1"/>
            <a:endCxn id="83" idx="0"/>
          </p:cNvCxnSpPr>
          <p:nvPr/>
        </p:nvCxnSpPr>
        <p:spPr bwMode="auto">
          <a:xfrm>
            <a:off x="6629400" y="4800600"/>
            <a:ext cx="0" cy="990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6" name="Rechteck 79"/>
          <p:cNvSpPr>
            <a:spLocks noChangeArrowheads="1"/>
          </p:cNvSpPr>
          <p:nvPr/>
        </p:nvSpPr>
        <p:spPr bwMode="auto">
          <a:xfrm>
            <a:off x="7848600" y="35052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7" name="Rechteck 80"/>
          <p:cNvSpPr>
            <a:spLocks noChangeArrowheads="1"/>
          </p:cNvSpPr>
          <p:nvPr/>
        </p:nvSpPr>
        <p:spPr bwMode="auto">
          <a:xfrm>
            <a:off x="7467600" y="44958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8" name="Rechteck 81"/>
          <p:cNvSpPr>
            <a:spLocks noChangeArrowheads="1"/>
          </p:cNvSpPr>
          <p:nvPr/>
        </p:nvSpPr>
        <p:spPr bwMode="auto">
          <a:xfrm>
            <a:off x="7467600" y="35052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9" name="Rechteck 82"/>
          <p:cNvSpPr>
            <a:spLocks noChangeArrowheads="1"/>
          </p:cNvSpPr>
          <p:nvPr/>
        </p:nvSpPr>
        <p:spPr bwMode="auto">
          <a:xfrm>
            <a:off x="7848600" y="44958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90" name="Rechteck 83"/>
          <p:cNvSpPr>
            <a:spLocks noChangeArrowheads="1"/>
          </p:cNvSpPr>
          <p:nvPr/>
        </p:nvSpPr>
        <p:spPr bwMode="auto">
          <a:xfrm>
            <a:off x="8229600" y="44958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91" name="Rechteck 84"/>
          <p:cNvSpPr>
            <a:spLocks noChangeArrowheads="1"/>
          </p:cNvSpPr>
          <p:nvPr/>
        </p:nvSpPr>
        <p:spPr bwMode="auto">
          <a:xfrm>
            <a:off x="8229600" y="35052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92" name="Ellipse 103"/>
          <p:cNvSpPr>
            <a:spLocks noChangeArrowheads="1"/>
          </p:cNvSpPr>
          <p:nvPr/>
        </p:nvSpPr>
        <p:spPr bwMode="auto">
          <a:xfrm>
            <a:off x="7315200" y="57912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93" name="Gruppieren 104"/>
          <p:cNvGrpSpPr>
            <a:grpSpLocks/>
          </p:cNvGrpSpPr>
          <p:nvPr/>
        </p:nvGrpSpPr>
        <p:grpSpPr bwMode="auto">
          <a:xfrm>
            <a:off x="7620000" y="5410200"/>
            <a:ext cx="762000" cy="381000"/>
            <a:chOff x="1600200" y="4648200"/>
            <a:chExt cx="762000" cy="381000"/>
          </a:xfrm>
        </p:grpSpPr>
        <p:cxnSp>
          <p:nvCxnSpPr>
            <p:cNvPr id="122" name="Gerade Verbindung 105"/>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Gerade Verbindung 106"/>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4" name="Gerade Verbindung 107"/>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94" name="Ellipse 108"/>
          <p:cNvSpPr>
            <a:spLocks noChangeArrowheads="1"/>
          </p:cNvSpPr>
          <p:nvPr/>
        </p:nvSpPr>
        <p:spPr bwMode="auto">
          <a:xfrm>
            <a:off x="8077200" y="57912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95" name="Gruppieren 109"/>
          <p:cNvGrpSpPr>
            <a:grpSpLocks/>
          </p:cNvGrpSpPr>
          <p:nvPr/>
        </p:nvGrpSpPr>
        <p:grpSpPr bwMode="auto">
          <a:xfrm flipH="1">
            <a:off x="7620000" y="4419600"/>
            <a:ext cx="762000" cy="381000"/>
            <a:chOff x="1600200" y="4648200"/>
            <a:chExt cx="762000" cy="381000"/>
          </a:xfrm>
        </p:grpSpPr>
        <p:cxnSp>
          <p:nvCxnSpPr>
            <p:cNvPr id="119" name="Gerade Verbindung 110"/>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Gerade Verbindung 111"/>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 name="Gerade Verbindung 112"/>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96" name="Gerade Verbindung 113"/>
          <p:cNvCxnSpPr>
            <a:cxnSpLocks noChangeShapeType="1"/>
            <a:endCxn id="94" idx="0"/>
          </p:cNvCxnSpPr>
          <p:nvPr/>
        </p:nvCxnSpPr>
        <p:spPr bwMode="auto">
          <a:xfrm>
            <a:off x="8382000" y="4800600"/>
            <a:ext cx="0" cy="990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7" name="Gruppieren 131"/>
          <p:cNvGrpSpPr>
            <a:grpSpLocks/>
          </p:cNvGrpSpPr>
          <p:nvPr/>
        </p:nvGrpSpPr>
        <p:grpSpPr bwMode="auto">
          <a:xfrm>
            <a:off x="7467600" y="3657600"/>
            <a:ext cx="228600" cy="457200"/>
            <a:chOff x="6172200" y="2590800"/>
            <a:chExt cx="228600" cy="457200"/>
          </a:xfrm>
        </p:grpSpPr>
        <p:cxnSp>
          <p:nvCxnSpPr>
            <p:cNvPr id="114" name="Gerade Verbindung 77"/>
            <p:cNvCxnSpPr>
              <a:cxnSpLocks noChangeShapeType="1"/>
            </p:cNvCxnSpPr>
            <p:nvPr/>
          </p:nvCxnSpPr>
          <p:spPr bwMode="auto">
            <a:xfrm>
              <a:off x="61722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Gerade Verbindung 120"/>
            <p:cNvCxnSpPr>
              <a:cxnSpLocks noChangeShapeType="1"/>
            </p:cNvCxnSpPr>
            <p:nvPr/>
          </p:nvCxnSpPr>
          <p:spPr bwMode="auto">
            <a:xfrm>
              <a:off x="62484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6" name="Gerade Verbindung 125"/>
            <p:cNvCxnSpPr>
              <a:cxnSpLocks noChangeShapeType="1"/>
            </p:cNvCxnSpPr>
            <p:nvPr/>
          </p:nvCxnSpPr>
          <p:spPr bwMode="auto">
            <a:xfrm>
              <a:off x="63246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Gerade Verbindung 126"/>
            <p:cNvCxnSpPr>
              <a:cxnSpLocks noChangeShapeType="1"/>
            </p:cNvCxnSpPr>
            <p:nvPr/>
          </p:nvCxnSpPr>
          <p:spPr bwMode="auto">
            <a:xfrm>
              <a:off x="6248400" y="30480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Gerade Verbindung 138"/>
            <p:cNvCxnSpPr>
              <a:cxnSpLocks noChangeShapeType="1"/>
            </p:cNvCxnSpPr>
            <p:nvPr/>
          </p:nvCxnSpPr>
          <p:spPr bwMode="auto">
            <a:xfrm>
              <a:off x="63246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8" name="Gruppieren 137"/>
          <p:cNvGrpSpPr>
            <a:grpSpLocks/>
          </p:cNvGrpSpPr>
          <p:nvPr/>
        </p:nvGrpSpPr>
        <p:grpSpPr bwMode="auto">
          <a:xfrm>
            <a:off x="7848600" y="3657600"/>
            <a:ext cx="304800" cy="457200"/>
            <a:chOff x="6553200" y="2590800"/>
            <a:chExt cx="304800" cy="457200"/>
          </a:xfrm>
        </p:grpSpPr>
        <p:cxnSp>
          <p:nvCxnSpPr>
            <p:cNvPr id="109" name="Gerade Verbindung 132"/>
            <p:cNvCxnSpPr>
              <a:cxnSpLocks noChangeShapeType="1"/>
            </p:cNvCxnSpPr>
            <p:nvPr/>
          </p:nvCxnSpPr>
          <p:spPr bwMode="auto">
            <a:xfrm>
              <a:off x="65532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Gerade Verbindung 133"/>
            <p:cNvCxnSpPr>
              <a:cxnSpLocks noChangeShapeType="1"/>
            </p:cNvCxnSpPr>
            <p:nvPr/>
          </p:nvCxnSpPr>
          <p:spPr bwMode="auto">
            <a:xfrm>
              <a:off x="66294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1" name="Gerade Verbindung 134"/>
            <p:cNvCxnSpPr>
              <a:cxnSpLocks noChangeShapeType="1"/>
            </p:cNvCxnSpPr>
            <p:nvPr/>
          </p:nvCxnSpPr>
          <p:spPr bwMode="auto">
            <a:xfrm>
              <a:off x="67818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 name="Gerade Verbindung 135"/>
            <p:cNvCxnSpPr>
              <a:cxnSpLocks noChangeShapeType="1"/>
            </p:cNvCxnSpPr>
            <p:nvPr/>
          </p:nvCxnSpPr>
          <p:spPr bwMode="auto">
            <a:xfrm>
              <a:off x="6629400" y="3048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Gerade Verbindung 139"/>
            <p:cNvCxnSpPr>
              <a:cxnSpLocks noChangeShapeType="1"/>
            </p:cNvCxnSpPr>
            <p:nvPr/>
          </p:nvCxnSpPr>
          <p:spPr bwMode="auto">
            <a:xfrm>
              <a:off x="67818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9" name="Gruppieren 145"/>
          <p:cNvGrpSpPr>
            <a:grpSpLocks/>
          </p:cNvGrpSpPr>
          <p:nvPr/>
        </p:nvGrpSpPr>
        <p:grpSpPr bwMode="auto">
          <a:xfrm>
            <a:off x="8229600" y="3657600"/>
            <a:ext cx="457200" cy="457200"/>
            <a:chOff x="6934200" y="2590800"/>
            <a:chExt cx="381000" cy="457200"/>
          </a:xfrm>
        </p:grpSpPr>
        <p:cxnSp>
          <p:nvCxnSpPr>
            <p:cNvPr id="104" name="Gerade Verbindung 140"/>
            <p:cNvCxnSpPr>
              <a:cxnSpLocks noChangeShapeType="1"/>
            </p:cNvCxnSpPr>
            <p:nvPr/>
          </p:nvCxnSpPr>
          <p:spPr bwMode="auto">
            <a:xfrm>
              <a:off x="69342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Gerade Verbindung 141"/>
            <p:cNvCxnSpPr>
              <a:cxnSpLocks noChangeShapeType="1"/>
            </p:cNvCxnSpPr>
            <p:nvPr/>
          </p:nvCxnSpPr>
          <p:spPr bwMode="auto">
            <a:xfrm>
              <a:off x="70104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Gerade Verbindung 142"/>
            <p:cNvCxnSpPr>
              <a:cxnSpLocks noChangeShapeType="1"/>
            </p:cNvCxnSpPr>
            <p:nvPr/>
          </p:nvCxnSpPr>
          <p:spPr bwMode="auto">
            <a:xfrm>
              <a:off x="72390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Gerade Verbindung 143"/>
            <p:cNvCxnSpPr>
              <a:cxnSpLocks noChangeShapeType="1"/>
            </p:cNvCxnSpPr>
            <p:nvPr/>
          </p:nvCxnSpPr>
          <p:spPr bwMode="auto">
            <a:xfrm>
              <a:off x="7010400" y="30480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Gerade Verbindung 144"/>
            <p:cNvCxnSpPr>
              <a:cxnSpLocks noChangeShapeType="1"/>
            </p:cNvCxnSpPr>
            <p:nvPr/>
          </p:nvCxnSpPr>
          <p:spPr bwMode="auto">
            <a:xfrm>
              <a:off x="72390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0" name="Textfeld 78"/>
          <p:cNvSpPr txBox="1">
            <a:spLocks noChangeArrowheads="1"/>
          </p:cNvSpPr>
          <p:nvPr/>
        </p:nvSpPr>
        <p:spPr bwMode="auto">
          <a:xfrm>
            <a:off x="5580063" y="3124200"/>
            <a:ext cx="6016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err="1"/>
              <a:t>SAmp</a:t>
            </a:r>
            <a:endParaRPr lang="de-DE" altLang="de-DE" dirty="0"/>
          </a:p>
        </p:txBody>
      </p:sp>
      <p:sp>
        <p:nvSpPr>
          <p:cNvPr id="101" name="Textfeld 78"/>
          <p:cNvSpPr txBox="1">
            <a:spLocks noChangeArrowheads="1"/>
          </p:cNvSpPr>
          <p:nvPr/>
        </p:nvSpPr>
        <p:spPr bwMode="auto">
          <a:xfrm>
            <a:off x="7381875" y="3124200"/>
            <a:ext cx="6223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STime</a:t>
            </a:r>
          </a:p>
        </p:txBody>
      </p:sp>
      <p:cxnSp>
        <p:nvCxnSpPr>
          <p:cNvPr id="102" name="Gerade Verbindung mit Pfeil 223"/>
          <p:cNvCxnSpPr>
            <a:cxnSpLocks noChangeShapeType="1"/>
          </p:cNvCxnSpPr>
          <p:nvPr/>
        </p:nvCxnSpPr>
        <p:spPr bwMode="auto">
          <a:xfrm>
            <a:off x="7467600" y="5029200"/>
            <a:ext cx="381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 name="Textfeld 78"/>
          <p:cNvSpPr txBox="1">
            <a:spLocks noChangeArrowheads="1"/>
          </p:cNvSpPr>
          <p:nvPr/>
        </p:nvSpPr>
        <p:spPr bwMode="auto">
          <a:xfrm>
            <a:off x="7391400" y="4724400"/>
            <a:ext cx="568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33um</a:t>
            </a:r>
          </a:p>
        </p:txBody>
      </p:sp>
    </p:spTree>
    <p:extLst>
      <p:ext uri="{BB962C8B-B14F-4D97-AF65-F5344CB8AC3E}">
        <p14:creationId xmlns:p14="http://schemas.microsoft.com/office/powerpoint/2010/main" val="3080523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de-DE" sz="2000" smtClean="0"/>
              <a:t>Analog pixel: layout</a:t>
            </a:r>
          </a:p>
        </p:txBody>
      </p:sp>
      <p:sp>
        <p:nvSpPr>
          <p:cNvPr id="19459"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31DE5B25-E99C-483E-B4DE-9B3515F8567B}" type="slidenum">
              <a:rPr lang="de-DE" altLang="de-DE" smtClean="0"/>
              <a:pPr algn="r" eaLnBrk="1" hangingPunct="1">
                <a:spcBef>
                  <a:spcPct val="0"/>
                </a:spcBef>
                <a:buFontTx/>
                <a:buNone/>
              </a:pPr>
              <a:t>29</a:t>
            </a:fld>
            <a:endParaRPr lang="de-DE" altLang="de-DE" smtClean="0"/>
          </a:p>
        </p:txBody>
      </p:sp>
      <p:grpSp>
        <p:nvGrpSpPr>
          <p:cNvPr id="5" name="Gruppieren 4"/>
          <p:cNvGrpSpPr/>
          <p:nvPr/>
        </p:nvGrpSpPr>
        <p:grpSpPr>
          <a:xfrm>
            <a:off x="685800" y="2667000"/>
            <a:ext cx="3124200" cy="3276600"/>
            <a:chOff x="4876800" y="3048000"/>
            <a:chExt cx="3124200" cy="3276600"/>
          </a:xfrm>
        </p:grpSpPr>
        <p:sp>
          <p:nvSpPr>
            <p:cNvPr id="6" name="Rechteck 149"/>
            <p:cNvSpPr>
              <a:spLocks noChangeArrowheads="1"/>
            </p:cNvSpPr>
            <p:nvPr/>
          </p:nvSpPr>
          <p:spPr bwMode="auto">
            <a:xfrm>
              <a:off x="5257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7" name="Ellipse 150"/>
            <p:cNvSpPr>
              <a:spLocks noChangeArrowheads="1"/>
            </p:cNvSpPr>
            <p:nvPr/>
          </p:nvSpPr>
          <p:spPr bwMode="auto">
            <a:xfrm>
              <a:off x="5105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 name="Ellipse 151"/>
            <p:cNvSpPr>
              <a:spLocks noChangeArrowheads="1"/>
            </p:cNvSpPr>
            <p:nvPr/>
          </p:nvSpPr>
          <p:spPr bwMode="auto">
            <a:xfrm>
              <a:off x="5867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9" name="Gerade Verbindung 147"/>
            <p:cNvCxnSpPr>
              <a:cxnSpLocks noChangeShapeType="1"/>
              <a:stCxn id="7" idx="0"/>
              <a:endCxn id="6" idx="2"/>
            </p:cNvCxnSpPr>
            <p:nvPr/>
          </p:nvCxnSpPr>
          <p:spPr bwMode="auto">
            <a:xfrm flipV="1">
              <a:off x="5410200" y="53340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157"/>
            <p:cNvCxnSpPr>
              <a:cxnSpLocks noChangeShapeType="1"/>
              <a:stCxn id="12" idx="2"/>
              <a:endCxn id="7" idx="0"/>
            </p:cNvCxnSpPr>
            <p:nvPr/>
          </p:nvCxnSpPr>
          <p:spPr bwMode="auto">
            <a:xfrm flipH="1">
              <a:off x="5410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3072"/>
            <p:cNvCxnSpPr>
              <a:cxnSpLocks noChangeShapeType="1"/>
              <a:stCxn id="12" idx="2"/>
              <a:endCxn id="8" idx="0"/>
            </p:cNvCxnSpPr>
            <p:nvPr/>
          </p:nvCxnSpPr>
          <p:spPr bwMode="auto">
            <a:xfrm>
              <a:off x="5791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Rechteck 169"/>
            <p:cNvSpPr>
              <a:spLocks noChangeArrowheads="1"/>
            </p:cNvSpPr>
            <p:nvPr/>
          </p:nvSpPr>
          <p:spPr bwMode="auto">
            <a:xfrm>
              <a:off x="5638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3" name="Rechteck 192"/>
            <p:cNvSpPr>
              <a:spLocks noChangeArrowheads="1"/>
            </p:cNvSpPr>
            <p:nvPr/>
          </p:nvSpPr>
          <p:spPr bwMode="auto">
            <a:xfrm>
              <a:off x="6019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4" name="Ellipse 193"/>
            <p:cNvSpPr>
              <a:spLocks noChangeArrowheads="1"/>
            </p:cNvSpPr>
            <p:nvPr/>
          </p:nvSpPr>
          <p:spPr bwMode="auto">
            <a:xfrm>
              <a:off x="5867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5" name="Ellipse 194"/>
            <p:cNvSpPr>
              <a:spLocks noChangeArrowheads="1"/>
            </p:cNvSpPr>
            <p:nvPr/>
          </p:nvSpPr>
          <p:spPr bwMode="auto">
            <a:xfrm>
              <a:off x="6629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6" name="Gerade Verbindung 195"/>
            <p:cNvCxnSpPr>
              <a:cxnSpLocks noChangeShapeType="1"/>
              <a:stCxn id="14" idx="0"/>
              <a:endCxn id="13" idx="2"/>
            </p:cNvCxnSpPr>
            <p:nvPr/>
          </p:nvCxnSpPr>
          <p:spPr bwMode="auto">
            <a:xfrm flipV="1">
              <a:off x="6172200" y="53340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196"/>
            <p:cNvCxnSpPr>
              <a:cxnSpLocks noChangeShapeType="1"/>
              <a:stCxn id="19" idx="2"/>
              <a:endCxn id="14" idx="0"/>
            </p:cNvCxnSpPr>
            <p:nvPr/>
          </p:nvCxnSpPr>
          <p:spPr bwMode="auto">
            <a:xfrm flipH="1">
              <a:off x="6172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197"/>
            <p:cNvCxnSpPr>
              <a:cxnSpLocks noChangeShapeType="1"/>
              <a:stCxn id="19" idx="2"/>
              <a:endCxn id="15" idx="0"/>
            </p:cNvCxnSpPr>
            <p:nvPr/>
          </p:nvCxnSpPr>
          <p:spPr bwMode="auto">
            <a:xfrm>
              <a:off x="6553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hteck 198"/>
            <p:cNvSpPr>
              <a:spLocks noChangeArrowheads="1"/>
            </p:cNvSpPr>
            <p:nvPr/>
          </p:nvSpPr>
          <p:spPr bwMode="auto">
            <a:xfrm>
              <a:off x="6400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 name="Rechteck 199"/>
            <p:cNvSpPr>
              <a:spLocks noChangeArrowheads="1"/>
            </p:cNvSpPr>
            <p:nvPr/>
          </p:nvSpPr>
          <p:spPr bwMode="auto">
            <a:xfrm>
              <a:off x="6781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 name="Ellipse 200"/>
            <p:cNvSpPr>
              <a:spLocks noChangeArrowheads="1"/>
            </p:cNvSpPr>
            <p:nvPr/>
          </p:nvSpPr>
          <p:spPr bwMode="auto">
            <a:xfrm>
              <a:off x="6629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2" name="Ellipse 201"/>
            <p:cNvSpPr>
              <a:spLocks noChangeArrowheads="1"/>
            </p:cNvSpPr>
            <p:nvPr/>
          </p:nvSpPr>
          <p:spPr bwMode="auto">
            <a:xfrm>
              <a:off x="7391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3" name="Gerade Verbindung 202"/>
            <p:cNvCxnSpPr>
              <a:cxnSpLocks noChangeShapeType="1"/>
              <a:stCxn id="21" idx="0"/>
              <a:endCxn id="20" idx="2"/>
            </p:cNvCxnSpPr>
            <p:nvPr/>
          </p:nvCxnSpPr>
          <p:spPr bwMode="auto">
            <a:xfrm flipV="1">
              <a:off x="6934200" y="53340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203"/>
            <p:cNvCxnSpPr>
              <a:cxnSpLocks noChangeShapeType="1"/>
              <a:stCxn id="26" idx="2"/>
              <a:endCxn id="21" idx="0"/>
            </p:cNvCxnSpPr>
            <p:nvPr/>
          </p:nvCxnSpPr>
          <p:spPr bwMode="auto">
            <a:xfrm flipH="1">
              <a:off x="6934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204"/>
            <p:cNvCxnSpPr>
              <a:cxnSpLocks noChangeShapeType="1"/>
              <a:stCxn id="26" idx="2"/>
              <a:endCxn id="22" idx="0"/>
            </p:cNvCxnSpPr>
            <p:nvPr/>
          </p:nvCxnSpPr>
          <p:spPr bwMode="auto">
            <a:xfrm>
              <a:off x="7315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hteck 205"/>
            <p:cNvSpPr>
              <a:spLocks noChangeArrowheads="1"/>
            </p:cNvSpPr>
            <p:nvPr/>
          </p:nvSpPr>
          <p:spPr bwMode="auto">
            <a:xfrm>
              <a:off x="7162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7" name="Gerade Verbindung 206"/>
            <p:cNvCxnSpPr>
              <a:cxnSpLocks noChangeShapeType="1"/>
            </p:cNvCxnSpPr>
            <p:nvPr/>
          </p:nvCxnSpPr>
          <p:spPr bwMode="auto">
            <a:xfrm>
              <a:off x="5029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8" name="Gruppieren 3091"/>
            <p:cNvGrpSpPr>
              <a:grpSpLocks/>
            </p:cNvGrpSpPr>
            <p:nvPr/>
          </p:nvGrpSpPr>
          <p:grpSpPr bwMode="auto">
            <a:xfrm>
              <a:off x="4876800" y="3657600"/>
              <a:ext cx="914400" cy="228600"/>
              <a:chOff x="6553200" y="3048000"/>
              <a:chExt cx="914400" cy="228600"/>
            </a:xfrm>
          </p:grpSpPr>
          <p:cxnSp>
            <p:nvCxnSpPr>
              <p:cNvPr id="43" name="Gerade Verbindung 3086"/>
              <p:cNvCxnSpPr>
                <a:cxnSpLocks noChangeShapeType="1"/>
              </p:cNvCxnSpPr>
              <p:nvPr/>
            </p:nvCxnSpPr>
            <p:spPr bwMode="auto">
              <a:xfrm>
                <a:off x="6553200" y="32766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Gerade Verbindung 3088"/>
              <p:cNvCxnSpPr>
                <a:cxnSpLocks noChangeShapeType="1"/>
              </p:cNvCxnSpPr>
              <p:nvPr/>
            </p:nvCxnSpPr>
            <p:spPr bwMode="auto">
              <a:xfrm flipV="1">
                <a:off x="6858000" y="3048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Gerade Verbindung 3090"/>
              <p:cNvCxnSpPr>
                <a:cxnSpLocks noChangeShapeType="1"/>
              </p:cNvCxnSpPr>
              <p:nvPr/>
            </p:nvCxnSpPr>
            <p:spPr bwMode="auto">
              <a:xfrm>
                <a:off x="6858000" y="3048000"/>
                <a:ext cx="3048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Gerade Verbindung 185"/>
              <p:cNvCxnSpPr>
                <a:cxnSpLocks noChangeShapeType="1"/>
              </p:cNvCxnSpPr>
              <p:nvPr/>
            </p:nvCxnSpPr>
            <p:spPr bwMode="auto">
              <a:xfrm>
                <a:off x="7162800" y="32766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9" name="Gruppieren 187"/>
            <p:cNvGrpSpPr>
              <a:grpSpLocks/>
            </p:cNvGrpSpPr>
            <p:nvPr/>
          </p:nvGrpSpPr>
          <p:grpSpPr bwMode="auto">
            <a:xfrm>
              <a:off x="5486400" y="4038600"/>
              <a:ext cx="914400" cy="228600"/>
              <a:chOff x="6553200" y="3048000"/>
              <a:chExt cx="914400" cy="228600"/>
            </a:xfrm>
          </p:grpSpPr>
          <p:cxnSp>
            <p:nvCxnSpPr>
              <p:cNvPr id="39" name="Gerade Verbindung 188"/>
              <p:cNvCxnSpPr>
                <a:cxnSpLocks noChangeShapeType="1"/>
              </p:cNvCxnSpPr>
              <p:nvPr/>
            </p:nvCxnSpPr>
            <p:spPr bwMode="auto">
              <a:xfrm>
                <a:off x="6553200" y="32766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189"/>
              <p:cNvCxnSpPr>
                <a:cxnSpLocks noChangeShapeType="1"/>
              </p:cNvCxnSpPr>
              <p:nvPr/>
            </p:nvCxnSpPr>
            <p:spPr bwMode="auto">
              <a:xfrm flipV="1">
                <a:off x="6858000" y="3048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190"/>
              <p:cNvCxnSpPr>
                <a:cxnSpLocks noChangeShapeType="1"/>
              </p:cNvCxnSpPr>
              <p:nvPr/>
            </p:nvCxnSpPr>
            <p:spPr bwMode="auto">
              <a:xfrm>
                <a:off x="6858000" y="3048000"/>
                <a:ext cx="3048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Gerade Verbindung 191"/>
              <p:cNvCxnSpPr>
                <a:cxnSpLocks noChangeShapeType="1"/>
              </p:cNvCxnSpPr>
              <p:nvPr/>
            </p:nvCxnSpPr>
            <p:spPr bwMode="auto">
              <a:xfrm>
                <a:off x="7162800" y="32766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0" name="Textfeld 78"/>
            <p:cNvSpPr txBox="1">
              <a:spLocks noChangeArrowheads="1"/>
            </p:cNvSpPr>
            <p:nvPr/>
          </p:nvSpPr>
          <p:spPr bwMode="auto">
            <a:xfrm>
              <a:off x="5181600" y="3048000"/>
              <a:ext cx="1095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Analog pixels</a:t>
              </a:r>
            </a:p>
          </p:txBody>
        </p:sp>
        <p:cxnSp>
          <p:nvCxnSpPr>
            <p:cNvPr id="31" name="Gerade Verbindung mit Pfeil 3093"/>
            <p:cNvCxnSpPr>
              <a:cxnSpLocks noChangeShapeType="1"/>
              <a:stCxn id="12" idx="2"/>
            </p:cNvCxnSpPr>
            <p:nvPr/>
          </p:nvCxnSpPr>
          <p:spPr bwMode="auto">
            <a:xfrm flipH="1">
              <a:off x="5562600" y="5334000"/>
              <a:ext cx="22860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mit Pfeil 212"/>
            <p:cNvCxnSpPr>
              <a:cxnSpLocks noChangeShapeType="1"/>
            </p:cNvCxnSpPr>
            <p:nvPr/>
          </p:nvCxnSpPr>
          <p:spPr bwMode="auto">
            <a:xfrm>
              <a:off x="5791200" y="5334000"/>
              <a:ext cx="22860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feld 3097"/>
            <p:cNvSpPr txBox="1">
              <a:spLocks noChangeArrowheads="1"/>
            </p:cNvSpPr>
            <p:nvPr/>
          </p:nvSpPr>
          <p:spPr bwMode="auto">
            <a:xfrm>
              <a:off x="5257800" y="5257800"/>
              <a:ext cx="346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s1</a:t>
              </a:r>
            </a:p>
          </p:txBody>
        </p:sp>
        <p:sp>
          <p:nvSpPr>
            <p:cNvPr id="34" name="Textfeld 217"/>
            <p:cNvSpPr txBox="1">
              <a:spLocks noChangeArrowheads="1"/>
            </p:cNvSpPr>
            <p:nvPr/>
          </p:nvSpPr>
          <p:spPr bwMode="auto">
            <a:xfrm>
              <a:off x="5486400" y="5486400"/>
              <a:ext cx="346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s2</a:t>
              </a:r>
            </a:p>
          </p:txBody>
        </p:sp>
        <p:sp>
          <p:nvSpPr>
            <p:cNvPr id="35" name="Textfeld 218"/>
            <p:cNvSpPr txBox="1">
              <a:spLocks noChangeArrowheads="1"/>
            </p:cNvSpPr>
            <p:nvPr/>
          </p:nvSpPr>
          <p:spPr bwMode="auto">
            <a:xfrm>
              <a:off x="5715000" y="5486400"/>
              <a:ext cx="346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s2</a:t>
              </a:r>
            </a:p>
          </p:txBody>
        </p:sp>
        <p:sp>
          <p:nvSpPr>
            <p:cNvPr id="36" name="Textfeld 219"/>
            <p:cNvSpPr txBox="1">
              <a:spLocks noChangeArrowheads="1"/>
            </p:cNvSpPr>
            <p:nvPr/>
          </p:nvSpPr>
          <p:spPr bwMode="auto">
            <a:xfrm>
              <a:off x="6019800" y="5257800"/>
              <a:ext cx="346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s3</a:t>
              </a:r>
            </a:p>
          </p:txBody>
        </p:sp>
        <p:cxnSp>
          <p:nvCxnSpPr>
            <p:cNvPr id="37" name="Gerade Verbindung mit Pfeil 3099"/>
            <p:cNvCxnSpPr>
              <a:cxnSpLocks noChangeShapeType="1"/>
            </p:cNvCxnSpPr>
            <p:nvPr/>
          </p:nvCxnSpPr>
          <p:spPr bwMode="auto">
            <a:xfrm>
              <a:off x="7086600" y="3733800"/>
              <a:ext cx="381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feld 78"/>
            <p:cNvSpPr txBox="1">
              <a:spLocks noChangeArrowheads="1"/>
            </p:cNvSpPr>
            <p:nvPr/>
          </p:nvSpPr>
          <p:spPr bwMode="auto">
            <a:xfrm>
              <a:off x="7086600" y="3429000"/>
              <a:ext cx="568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25um</a:t>
              </a:r>
            </a:p>
          </p:txBody>
        </p:sp>
      </p:grpSp>
      <p:grpSp>
        <p:nvGrpSpPr>
          <p:cNvPr id="116" name="Gruppieren 115"/>
          <p:cNvGrpSpPr/>
          <p:nvPr/>
        </p:nvGrpSpPr>
        <p:grpSpPr>
          <a:xfrm>
            <a:off x="4953000" y="2819400"/>
            <a:ext cx="2971800" cy="2438400"/>
            <a:chOff x="3810000" y="2438400"/>
            <a:chExt cx="2971800" cy="2438400"/>
          </a:xfrm>
        </p:grpSpPr>
        <p:sp>
          <p:nvSpPr>
            <p:cNvPr id="47" name="Rechteck 46"/>
            <p:cNvSpPr/>
            <p:nvPr/>
          </p:nvSpPr>
          <p:spPr bwMode="auto">
            <a:xfrm>
              <a:off x="3810000" y="3886200"/>
              <a:ext cx="2971800" cy="990600"/>
            </a:xfrm>
            <a:prstGeom prst="rect">
              <a:avLst/>
            </a:prstGeom>
            <a:solidFill>
              <a:srgbClr val="FFFF66"/>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grpSp>
          <p:nvGrpSpPr>
            <p:cNvPr id="113" name="Gruppieren 112"/>
            <p:cNvGrpSpPr/>
            <p:nvPr/>
          </p:nvGrpSpPr>
          <p:grpSpPr>
            <a:xfrm>
              <a:off x="4038600" y="3581400"/>
              <a:ext cx="914400" cy="838200"/>
              <a:chOff x="4038600" y="3581400"/>
              <a:chExt cx="914400" cy="838200"/>
            </a:xfrm>
          </p:grpSpPr>
          <p:sp>
            <p:nvSpPr>
              <p:cNvPr id="49" name="Rechteck 48"/>
              <p:cNvSpPr/>
              <p:nvPr/>
            </p:nvSpPr>
            <p:spPr bwMode="auto">
              <a:xfrm>
                <a:off x="4038600" y="3886200"/>
                <a:ext cx="914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51" name="Gleichschenkliges Dreieck 656"/>
              <p:cNvSpPr>
                <a:spLocks noChangeArrowheads="1"/>
              </p:cNvSpPr>
              <p:nvPr/>
            </p:nvSpPr>
            <p:spPr bwMode="auto">
              <a:xfrm rot="5400000">
                <a:off x="4343400" y="37338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52" name="Gerade Verbindung 263"/>
              <p:cNvCxnSpPr>
                <a:cxnSpLocks noChangeShapeType="1"/>
              </p:cNvCxnSpPr>
              <p:nvPr/>
            </p:nvCxnSpPr>
            <p:spPr bwMode="auto">
              <a:xfrm>
                <a:off x="4191000" y="3886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657"/>
              <p:cNvCxnSpPr>
                <a:cxnSpLocks noChangeShapeType="1"/>
              </p:cNvCxnSpPr>
              <p:nvPr/>
            </p:nvCxnSpPr>
            <p:spPr bwMode="auto">
              <a:xfrm>
                <a:off x="4648200" y="3886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 Verbindung 658"/>
              <p:cNvCxnSpPr>
                <a:cxnSpLocks noChangeShapeType="1"/>
              </p:cNvCxnSpPr>
              <p:nvPr/>
            </p:nvCxnSpPr>
            <p:spPr bwMode="auto">
              <a:xfrm>
                <a:off x="4267200" y="36576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Gerade Verbindung 265"/>
              <p:cNvCxnSpPr>
                <a:cxnSpLocks noChangeShapeType="1"/>
              </p:cNvCxnSpPr>
              <p:nvPr/>
            </p:nvCxnSpPr>
            <p:spPr bwMode="auto">
              <a:xfrm>
                <a:off x="4495800" y="35814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Gerade Verbindung 659"/>
              <p:cNvCxnSpPr>
                <a:cxnSpLocks noChangeShapeType="1"/>
              </p:cNvCxnSpPr>
              <p:nvPr/>
            </p:nvCxnSpPr>
            <p:spPr bwMode="auto">
              <a:xfrm>
                <a:off x="4572000" y="35814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Gerade Verbindung 660"/>
              <p:cNvCxnSpPr>
                <a:cxnSpLocks noChangeShapeType="1"/>
              </p:cNvCxnSpPr>
              <p:nvPr/>
            </p:nvCxnSpPr>
            <p:spPr bwMode="auto">
              <a:xfrm>
                <a:off x="4572000" y="3657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267"/>
              <p:cNvCxnSpPr>
                <a:cxnSpLocks noChangeShapeType="1"/>
              </p:cNvCxnSpPr>
              <p:nvPr/>
            </p:nvCxnSpPr>
            <p:spPr bwMode="auto">
              <a:xfrm>
                <a:off x="4724400" y="3657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Gerade Verbindung 661"/>
              <p:cNvCxnSpPr>
                <a:cxnSpLocks noChangeShapeType="1"/>
              </p:cNvCxnSpPr>
              <p:nvPr/>
            </p:nvCxnSpPr>
            <p:spPr bwMode="auto">
              <a:xfrm>
                <a:off x="4267200" y="3657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Gerade Verbindung 272"/>
              <p:cNvCxnSpPr>
                <a:cxnSpLocks noChangeShapeType="1"/>
              </p:cNvCxnSpPr>
              <p:nvPr/>
            </p:nvCxnSpPr>
            <p:spPr bwMode="auto">
              <a:xfrm>
                <a:off x="4191000" y="3886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Gerade Verbindung 275"/>
              <p:cNvCxnSpPr>
                <a:cxnSpLocks noChangeShapeType="1"/>
              </p:cNvCxnSpPr>
              <p:nvPr/>
            </p:nvCxnSpPr>
            <p:spPr bwMode="auto">
              <a:xfrm>
                <a:off x="4114800" y="4038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Gleichschenkliges Dreieck 277"/>
              <p:cNvSpPr>
                <a:spLocks noChangeArrowheads="1"/>
              </p:cNvSpPr>
              <p:nvPr/>
            </p:nvSpPr>
            <p:spPr bwMode="auto">
              <a:xfrm>
                <a:off x="4114800" y="40386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63" name="Gerade Verbindung 674"/>
              <p:cNvCxnSpPr>
                <a:cxnSpLocks noChangeShapeType="1"/>
              </p:cNvCxnSpPr>
              <p:nvPr/>
            </p:nvCxnSpPr>
            <p:spPr bwMode="auto">
              <a:xfrm>
                <a:off x="4191000" y="4191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6" name="Gerade Verbindung 65"/>
            <p:cNvCxnSpPr/>
            <p:nvPr/>
          </p:nvCxnSpPr>
          <p:spPr bwMode="auto">
            <a:xfrm flipV="1">
              <a:off x="4800600" y="32766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Gerade Verbindung 104"/>
            <p:cNvCxnSpPr/>
            <p:nvPr/>
          </p:nvCxnSpPr>
          <p:spPr bwMode="auto">
            <a:xfrm flipH="1">
              <a:off x="4800600" y="2971800"/>
              <a:ext cx="76200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 name="Gerade Verbindung 108"/>
            <p:cNvCxnSpPr>
              <a:stCxn id="108" idx="0"/>
            </p:cNvCxnSpPr>
            <p:nvPr/>
          </p:nvCxnSpPr>
          <p:spPr bwMode="auto">
            <a:xfrm flipV="1">
              <a:off x="5562600" y="25146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0" name="Rechteck 109"/>
            <p:cNvSpPr/>
            <p:nvPr/>
          </p:nvSpPr>
          <p:spPr bwMode="auto">
            <a:xfrm>
              <a:off x="5181600" y="24384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nvGrpSpPr>
            <p:cNvPr id="117" name="Gruppieren 116"/>
            <p:cNvGrpSpPr/>
            <p:nvPr/>
          </p:nvGrpSpPr>
          <p:grpSpPr>
            <a:xfrm>
              <a:off x="5562600" y="3581400"/>
              <a:ext cx="914400" cy="838200"/>
              <a:chOff x="4038600" y="3581400"/>
              <a:chExt cx="914400" cy="838200"/>
            </a:xfrm>
          </p:grpSpPr>
          <p:sp>
            <p:nvSpPr>
              <p:cNvPr id="118" name="Rechteck 117"/>
              <p:cNvSpPr/>
              <p:nvPr/>
            </p:nvSpPr>
            <p:spPr bwMode="auto">
              <a:xfrm>
                <a:off x="4038600" y="3886200"/>
                <a:ext cx="9144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19" name="Gleichschenkliges Dreieck 656"/>
              <p:cNvSpPr>
                <a:spLocks noChangeArrowheads="1"/>
              </p:cNvSpPr>
              <p:nvPr/>
            </p:nvSpPr>
            <p:spPr bwMode="auto">
              <a:xfrm rot="5400000">
                <a:off x="4343400" y="37338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20" name="Gerade Verbindung 263"/>
              <p:cNvCxnSpPr>
                <a:cxnSpLocks noChangeShapeType="1"/>
              </p:cNvCxnSpPr>
              <p:nvPr/>
            </p:nvCxnSpPr>
            <p:spPr bwMode="auto">
              <a:xfrm>
                <a:off x="4191000" y="3886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 name="Gerade Verbindung 657"/>
              <p:cNvCxnSpPr>
                <a:cxnSpLocks noChangeShapeType="1"/>
              </p:cNvCxnSpPr>
              <p:nvPr/>
            </p:nvCxnSpPr>
            <p:spPr bwMode="auto">
              <a:xfrm>
                <a:off x="4648200" y="3886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2" name="Gerade Verbindung 658"/>
              <p:cNvCxnSpPr>
                <a:cxnSpLocks noChangeShapeType="1"/>
              </p:cNvCxnSpPr>
              <p:nvPr/>
            </p:nvCxnSpPr>
            <p:spPr bwMode="auto">
              <a:xfrm>
                <a:off x="4267200" y="36576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Gerade Verbindung 265"/>
              <p:cNvCxnSpPr>
                <a:cxnSpLocks noChangeShapeType="1"/>
              </p:cNvCxnSpPr>
              <p:nvPr/>
            </p:nvCxnSpPr>
            <p:spPr bwMode="auto">
              <a:xfrm>
                <a:off x="4495800" y="35814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4" name="Gerade Verbindung 659"/>
              <p:cNvCxnSpPr>
                <a:cxnSpLocks noChangeShapeType="1"/>
              </p:cNvCxnSpPr>
              <p:nvPr/>
            </p:nvCxnSpPr>
            <p:spPr bwMode="auto">
              <a:xfrm>
                <a:off x="4572000" y="35814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5" name="Gerade Verbindung 660"/>
              <p:cNvCxnSpPr>
                <a:cxnSpLocks noChangeShapeType="1"/>
              </p:cNvCxnSpPr>
              <p:nvPr/>
            </p:nvCxnSpPr>
            <p:spPr bwMode="auto">
              <a:xfrm>
                <a:off x="4572000" y="3657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Gerade Verbindung 267"/>
              <p:cNvCxnSpPr>
                <a:cxnSpLocks noChangeShapeType="1"/>
              </p:cNvCxnSpPr>
              <p:nvPr/>
            </p:nvCxnSpPr>
            <p:spPr bwMode="auto">
              <a:xfrm>
                <a:off x="4724400" y="3657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7" name="Gerade Verbindung 661"/>
              <p:cNvCxnSpPr>
                <a:cxnSpLocks noChangeShapeType="1"/>
              </p:cNvCxnSpPr>
              <p:nvPr/>
            </p:nvCxnSpPr>
            <p:spPr bwMode="auto">
              <a:xfrm>
                <a:off x="4267200" y="3657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Gerade Verbindung 272"/>
              <p:cNvCxnSpPr>
                <a:cxnSpLocks noChangeShapeType="1"/>
              </p:cNvCxnSpPr>
              <p:nvPr/>
            </p:nvCxnSpPr>
            <p:spPr bwMode="auto">
              <a:xfrm>
                <a:off x="4191000" y="3886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Gerade Verbindung 275"/>
              <p:cNvCxnSpPr>
                <a:cxnSpLocks noChangeShapeType="1"/>
              </p:cNvCxnSpPr>
              <p:nvPr/>
            </p:nvCxnSpPr>
            <p:spPr bwMode="auto">
              <a:xfrm>
                <a:off x="4114800" y="4038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0" name="Gleichschenkliges Dreieck 277"/>
              <p:cNvSpPr>
                <a:spLocks noChangeArrowheads="1"/>
              </p:cNvSpPr>
              <p:nvPr/>
            </p:nvSpPr>
            <p:spPr bwMode="auto">
              <a:xfrm>
                <a:off x="4114800" y="40386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31" name="Gerade Verbindung 674"/>
              <p:cNvCxnSpPr>
                <a:cxnSpLocks noChangeShapeType="1"/>
              </p:cNvCxnSpPr>
              <p:nvPr/>
            </p:nvCxnSpPr>
            <p:spPr bwMode="auto">
              <a:xfrm>
                <a:off x="4191000" y="4191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33" name="Gerade Verbindung 132"/>
            <p:cNvCxnSpPr/>
            <p:nvPr/>
          </p:nvCxnSpPr>
          <p:spPr bwMode="auto">
            <a:xfrm flipV="1">
              <a:off x="6324600" y="32766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Gerade Verbindung 134"/>
            <p:cNvCxnSpPr/>
            <p:nvPr/>
          </p:nvCxnSpPr>
          <p:spPr bwMode="auto">
            <a:xfrm>
              <a:off x="5562600" y="2971800"/>
              <a:ext cx="76200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 name="Ellipse 107"/>
            <p:cNvSpPr/>
            <p:nvPr/>
          </p:nvSpPr>
          <p:spPr bwMode="auto">
            <a:xfrm>
              <a:off x="5410200" y="2819400"/>
              <a:ext cx="304800" cy="304800"/>
            </a:xfrm>
            <a:prstGeom prst="ellipse">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t>
              </a:r>
            </a:p>
          </p:txBody>
        </p:sp>
      </p:grpSp>
      <p:pic>
        <p:nvPicPr>
          <p:cNvPr id="13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33525"/>
            <a:ext cx="7515225" cy="105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946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762000"/>
            <a:ext cx="7515225" cy="105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36329135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z="2000" dirty="0" smtClean="0"/>
              <a:t>HVCMOS detectors</a:t>
            </a:r>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3</a:t>
            </a:fld>
            <a:endParaRPr lang="de-DE" sz="1400" smtClean="0"/>
          </a:p>
        </p:txBody>
      </p:sp>
      <p:sp>
        <p:nvSpPr>
          <p:cNvPr id="3076" name="Inhaltsplatzhalter 1"/>
          <p:cNvSpPr>
            <a:spLocks noGrp="1"/>
          </p:cNvSpPr>
          <p:nvPr>
            <p:ph idx="1"/>
          </p:nvPr>
        </p:nvSpPr>
        <p:spPr>
          <a:xfrm>
            <a:off x="457200" y="692150"/>
            <a:ext cx="8229600" cy="1289050"/>
          </a:xfrm>
        </p:spPr>
        <p:txBody>
          <a:bodyPr/>
          <a:lstStyle/>
          <a:p>
            <a:r>
              <a:rPr lang="en-US" sz="1400" dirty="0" smtClean="0"/>
              <a:t>HV CMOS detectors - depleted active pixel detectors implemented in CMOS process</a:t>
            </a:r>
          </a:p>
          <a:p>
            <a:r>
              <a:rPr lang="en-US" sz="1400" dirty="0"/>
              <a:t>The sensor element is </a:t>
            </a:r>
            <a:r>
              <a:rPr lang="en-US" sz="1400" dirty="0" smtClean="0"/>
              <a:t>an n-well </a:t>
            </a:r>
            <a:r>
              <a:rPr lang="en-US" sz="1400" dirty="0"/>
              <a:t>diode in a p-type </a:t>
            </a:r>
            <a:r>
              <a:rPr lang="en-US" sz="1400" dirty="0" smtClean="0"/>
              <a:t>substrate </a:t>
            </a:r>
          </a:p>
          <a:p>
            <a:r>
              <a:rPr lang="en-US" sz="1400" dirty="0" smtClean="0"/>
              <a:t>Pixel electronics is based on a charge sensitive amplifier with continuous reset (suitable for high time resolution) – the electronics is placed inside the n-well sensor electrode</a:t>
            </a:r>
          </a:p>
        </p:txBody>
      </p:sp>
      <p:sp>
        <p:nvSpPr>
          <p:cNvPr id="6" name="Rectangle 3"/>
          <p:cNvSpPr>
            <a:spLocks noChangeArrowheads="1"/>
          </p:cNvSpPr>
          <p:nvPr/>
        </p:nvSpPr>
        <p:spPr bwMode="auto">
          <a:xfrm>
            <a:off x="844550" y="3810000"/>
            <a:ext cx="6769100" cy="2667000"/>
          </a:xfrm>
          <a:prstGeom prst="rect">
            <a:avLst/>
          </a:prstGeom>
          <a:solidFill>
            <a:srgbClr val="FF9900"/>
          </a:solidFill>
          <a:ln w="9525">
            <a:noFill/>
            <a:miter lim="800000"/>
            <a:headEnd/>
            <a:tailEnd/>
          </a:ln>
          <a:effectLst/>
        </p:spPr>
        <p:txBody>
          <a:bodyPr wrap="none" anchor="ctr"/>
          <a:lstStyle/>
          <a:p>
            <a:endParaRPr lang="sr-Latn-CS"/>
          </a:p>
        </p:txBody>
      </p:sp>
      <p:sp>
        <p:nvSpPr>
          <p:cNvPr id="10" name="Rectangle 28"/>
          <p:cNvSpPr>
            <a:spLocks noChangeArrowheads="1"/>
          </p:cNvSpPr>
          <p:nvPr/>
        </p:nvSpPr>
        <p:spPr bwMode="auto">
          <a:xfrm>
            <a:off x="5524500" y="3814763"/>
            <a:ext cx="1295400" cy="431800"/>
          </a:xfrm>
          <a:prstGeom prst="rect">
            <a:avLst/>
          </a:prstGeom>
          <a:solidFill>
            <a:srgbClr val="CCECFF"/>
          </a:solidFill>
          <a:ln w="9525">
            <a:noFill/>
            <a:miter lim="800000"/>
            <a:headEnd/>
            <a:tailEnd/>
          </a:ln>
          <a:effectLst/>
        </p:spPr>
        <p:txBody>
          <a:bodyPr wrap="none" anchor="ctr"/>
          <a:lstStyle/>
          <a:p>
            <a:endParaRPr lang="sr-Latn-CS"/>
          </a:p>
        </p:txBody>
      </p:sp>
      <p:sp>
        <p:nvSpPr>
          <p:cNvPr id="11" name="Rectangle 52"/>
          <p:cNvSpPr>
            <a:spLocks noChangeArrowheads="1"/>
          </p:cNvSpPr>
          <p:nvPr/>
        </p:nvSpPr>
        <p:spPr bwMode="auto">
          <a:xfrm>
            <a:off x="3508375" y="3814763"/>
            <a:ext cx="1295400" cy="431800"/>
          </a:xfrm>
          <a:prstGeom prst="rect">
            <a:avLst/>
          </a:prstGeom>
          <a:solidFill>
            <a:srgbClr val="CCECFF"/>
          </a:solidFill>
          <a:ln w="9525">
            <a:noFill/>
            <a:miter lim="800000"/>
            <a:headEnd/>
            <a:tailEnd/>
          </a:ln>
          <a:effectLst/>
        </p:spPr>
        <p:txBody>
          <a:bodyPr wrap="none" anchor="ctr"/>
          <a:lstStyle/>
          <a:p>
            <a:endParaRPr lang="sr-Latn-CS"/>
          </a:p>
        </p:txBody>
      </p:sp>
      <p:sp>
        <p:nvSpPr>
          <p:cNvPr id="12" name="Rectangle 74"/>
          <p:cNvSpPr>
            <a:spLocks noChangeArrowheads="1"/>
          </p:cNvSpPr>
          <p:nvPr/>
        </p:nvSpPr>
        <p:spPr bwMode="auto">
          <a:xfrm>
            <a:off x="1492250" y="3814763"/>
            <a:ext cx="1295400" cy="431800"/>
          </a:xfrm>
          <a:prstGeom prst="rect">
            <a:avLst/>
          </a:prstGeom>
          <a:solidFill>
            <a:srgbClr val="CCECFF"/>
          </a:solidFill>
          <a:ln w="9525">
            <a:noFill/>
            <a:miter lim="800000"/>
            <a:headEnd/>
            <a:tailEnd/>
          </a:ln>
          <a:effectLst/>
        </p:spPr>
        <p:txBody>
          <a:bodyPr wrap="none" anchor="ctr"/>
          <a:lstStyle/>
          <a:p>
            <a:endParaRPr lang="sr-Latn-CS"/>
          </a:p>
        </p:txBody>
      </p:sp>
      <p:sp>
        <p:nvSpPr>
          <p:cNvPr id="13" name="Okvir za tekst 61"/>
          <p:cNvSpPr txBox="1"/>
          <p:nvPr/>
        </p:nvSpPr>
        <p:spPr>
          <a:xfrm>
            <a:off x="1524000" y="3276600"/>
            <a:ext cx="638316" cy="276999"/>
          </a:xfrm>
          <a:prstGeom prst="rect">
            <a:avLst/>
          </a:prstGeom>
          <a:noFill/>
        </p:spPr>
        <p:txBody>
          <a:bodyPr wrap="none" rtlCol="0">
            <a:spAutoFit/>
          </a:bodyPr>
          <a:lstStyle/>
          <a:p>
            <a:r>
              <a:rPr lang="de-DE" dirty="0" smtClean="0"/>
              <a:t>PMOS</a:t>
            </a:r>
            <a:endParaRPr lang="sr-Latn-CS" dirty="0"/>
          </a:p>
        </p:txBody>
      </p:sp>
      <p:sp>
        <p:nvSpPr>
          <p:cNvPr id="14" name="Okvir za tekst 62"/>
          <p:cNvSpPr txBox="1"/>
          <p:nvPr/>
        </p:nvSpPr>
        <p:spPr>
          <a:xfrm>
            <a:off x="2133600" y="3276600"/>
            <a:ext cx="646332" cy="276999"/>
          </a:xfrm>
          <a:prstGeom prst="rect">
            <a:avLst/>
          </a:prstGeom>
          <a:noFill/>
        </p:spPr>
        <p:txBody>
          <a:bodyPr wrap="none" rtlCol="0">
            <a:spAutoFit/>
          </a:bodyPr>
          <a:lstStyle/>
          <a:p>
            <a:r>
              <a:rPr lang="de-DE" dirty="0" smtClean="0"/>
              <a:t>NMOS</a:t>
            </a:r>
            <a:endParaRPr lang="sr-Latn-CS" dirty="0"/>
          </a:p>
        </p:txBody>
      </p:sp>
      <p:sp>
        <p:nvSpPr>
          <p:cNvPr id="15" name="Rectangle 29"/>
          <p:cNvSpPr>
            <a:spLocks noChangeArrowheads="1"/>
          </p:cNvSpPr>
          <p:nvPr/>
        </p:nvSpPr>
        <p:spPr bwMode="auto">
          <a:xfrm>
            <a:off x="5595938" y="3814763"/>
            <a:ext cx="1008063" cy="215900"/>
          </a:xfrm>
          <a:prstGeom prst="rect">
            <a:avLst/>
          </a:prstGeom>
          <a:solidFill>
            <a:srgbClr val="00CCFF"/>
          </a:solidFill>
          <a:ln w="9525">
            <a:noFill/>
            <a:miter lim="800000"/>
            <a:headEnd/>
            <a:tailEnd/>
          </a:ln>
          <a:effectLst/>
        </p:spPr>
        <p:txBody>
          <a:bodyPr wrap="none" anchor="ctr"/>
          <a:lstStyle/>
          <a:p>
            <a:endParaRPr lang="sr-Latn-CS"/>
          </a:p>
        </p:txBody>
      </p:sp>
      <p:sp>
        <p:nvSpPr>
          <p:cNvPr id="16" name="Rectangle 30"/>
          <p:cNvSpPr>
            <a:spLocks noChangeArrowheads="1"/>
          </p:cNvSpPr>
          <p:nvPr/>
        </p:nvSpPr>
        <p:spPr bwMode="auto">
          <a:xfrm>
            <a:off x="5899150" y="3743326"/>
            <a:ext cx="122238" cy="71438"/>
          </a:xfrm>
          <a:prstGeom prst="rect">
            <a:avLst/>
          </a:prstGeom>
          <a:solidFill>
            <a:srgbClr val="FF0000"/>
          </a:solidFill>
          <a:ln w="9525">
            <a:solidFill>
              <a:schemeClr val="tx1"/>
            </a:solidFill>
            <a:miter lim="800000"/>
            <a:headEnd/>
            <a:tailEnd/>
          </a:ln>
          <a:effectLst/>
        </p:spPr>
        <p:txBody>
          <a:bodyPr wrap="none" anchor="ctr"/>
          <a:lstStyle/>
          <a:p>
            <a:endParaRPr lang="sr-Latn-CS"/>
          </a:p>
        </p:txBody>
      </p:sp>
      <p:sp>
        <p:nvSpPr>
          <p:cNvPr id="17" name="Rectangle 31"/>
          <p:cNvSpPr>
            <a:spLocks noChangeArrowheads="1"/>
          </p:cNvSpPr>
          <p:nvPr/>
        </p:nvSpPr>
        <p:spPr bwMode="auto">
          <a:xfrm>
            <a:off x="5659438" y="3814763"/>
            <a:ext cx="120650" cy="71438"/>
          </a:xfrm>
          <a:prstGeom prst="rect">
            <a:avLst/>
          </a:prstGeom>
          <a:solidFill>
            <a:srgbClr val="0000FF"/>
          </a:solidFill>
          <a:ln w="9525">
            <a:noFill/>
            <a:miter lim="800000"/>
            <a:headEnd/>
            <a:tailEnd/>
          </a:ln>
          <a:effectLst/>
        </p:spPr>
        <p:txBody>
          <a:bodyPr wrap="none" anchor="ctr"/>
          <a:lstStyle/>
          <a:p>
            <a:endParaRPr lang="sr-Latn-CS"/>
          </a:p>
        </p:txBody>
      </p:sp>
      <p:sp>
        <p:nvSpPr>
          <p:cNvPr id="18" name="Line 32"/>
          <p:cNvSpPr>
            <a:spLocks noChangeShapeType="1"/>
          </p:cNvSpPr>
          <p:nvPr/>
        </p:nvSpPr>
        <p:spPr bwMode="auto">
          <a:xfrm>
            <a:off x="5740400" y="3598863"/>
            <a:ext cx="215900" cy="0"/>
          </a:xfrm>
          <a:prstGeom prst="line">
            <a:avLst/>
          </a:prstGeom>
          <a:noFill/>
          <a:ln w="9525">
            <a:solidFill>
              <a:schemeClr val="tx1"/>
            </a:solidFill>
            <a:round/>
            <a:headEnd/>
            <a:tailEnd/>
          </a:ln>
          <a:effectLst/>
        </p:spPr>
        <p:txBody>
          <a:bodyPr/>
          <a:lstStyle/>
          <a:p>
            <a:endParaRPr lang="sr-Latn-CS"/>
          </a:p>
        </p:txBody>
      </p:sp>
      <p:sp>
        <p:nvSpPr>
          <p:cNvPr id="19" name="Line 39"/>
          <p:cNvSpPr>
            <a:spLocks noChangeShapeType="1"/>
          </p:cNvSpPr>
          <p:nvPr/>
        </p:nvSpPr>
        <p:spPr bwMode="auto">
          <a:xfrm>
            <a:off x="5959475" y="3598863"/>
            <a:ext cx="0" cy="142875"/>
          </a:xfrm>
          <a:prstGeom prst="line">
            <a:avLst/>
          </a:prstGeom>
          <a:noFill/>
          <a:ln w="9525">
            <a:solidFill>
              <a:schemeClr val="tx1"/>
            </a:solidFill>
            <a:round/>
            <a:headEnd/>
            <a:tailEnd/>
          </a:ln>
          <a:effectLst/>
        </p:spPr>
        <p:txBody>
          <a:bodyPr/>
          <a:lstStyle/>
          <a:p>
            <a:endParaRPr lang="sr-Latn-CS"/>
          </a:p>
        </p:txBody>
      </p:sp>
      <p:sp>
        <p:nvSpPr>
          <p:cNvPr id="20" name="Rectangle 40"/>
          <p:cNvSpPr>
            <a:spLocks noChangeArrowheads="1"/>
          </p:cNvSpPr>
          <p:nvPr/>
        </p:nvSpPr>
        <p:spPr bwMode="auto">
          <a:xfrm>
            <a:off x="6200775" y="3814763"/>
            <a:ext cx="482600" cy="215900"/>
          </a:xfrm>
          <a:prstGeom prst="rect">
            <a:avLst/>
          </a:prstGeom>
          <a:solidFill>
            <a:srgbClr val="FF0000"/>
          </a:solidFill>
          <a:ln w="9525">
            <a:noFill/>
            <a:miter lim="800000"/>
            <a:headEnd/>
            <a:tailEnd/>
          </a:ln>
          <a:effectLst/>
        </p:spPr>
        <p:txBody>
          <a:bodyPr wrap="none" anchor="ctr"/>
          <a:lstStyle/>
          <a:p>
            <a:endParaRPr lang="sr-Latn-CS"/>
          </a:p>
        </p:txBody>
      </p:sp>
      <p:sp>
        <p:nvSpPr>
          <p:cNvPr id="21" name="Rectangle 41"/>
          <p:cNvSpPr>
            <a:spLocks noChangeArrowheads="1"/>
          </p:cNvSpPr>
          <p:nvPr/>
        </p:nvSpPr>
        <p:spPr bwMode="auto">
          <a:xfrm>
            <a:off x="5778500" y="3814763"/>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22" name="Rectangle 42"/>
          <p:cNvSpPr>
            <a:spLocks noChangeArrowheads="1"/>
          </p:cNvSpPr>
          <p:nvPr/>
        </p:nvSpPr>
        <p:spPr bwMode="auto">
          <a:xfrm>
            <a:off x="6021388" y="3814763"/>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23" name="Rectangle 43"/>
          <p:cNvSpPr>
            <a:spLocks noChangeArrowheads="1"/>
          </p:cNvSpPr>
          <p:nvPr/>
        </p:nvSpPr>
        <p:spPr bwMode="auto">
          <a:xfrm>
            <a:off x="6259513" y="3814763"/>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24" name="Rectangle 44"/>
          <p:cNvSpPr>
            <a:spLocks noChangeArrowheads="1"/>
          </p:cNvSpPr>
          <p:nvPr/>
        </p:nvSpPr>
        <p:spPr bwMode="auto">
          <a:xfrm>
            <a:off x="6380163" y="3743326"/>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25" name="Rectangle 45"/>
          <p:cNvSpPr>
            <a:spLocks noChangeArrowheads="1"/>
          </p:cNvSpPr>
          <p:nvPr/>
        </p:nvSpPr>
        <p:spPr bwMode="auto">
          <a:xfrm>
            <a:off x="6500813" y="3814763"/>
            <a:ext cx="122238" cy="71438"/>
          </a:xfrm>
          <a:prstGeom prst="rect">
            <a:avLst/>
          </a:prstGeom>
          <a:solidFill>
            <a:srgbClr val="003366"/>
          </a:solidFill>
          <a:ln w="9525">
            <a:noFill/>
            <a:miter lim="800000"/>
            <a:headEnd/>
            <a:tailEnd/>
          </a:ln>
          <a:effectLst/>
        </p:spPr>
        <p:txBody>
          <a:bodyPr wrap="none" anchor="ctr"/>
          <a:lstStyle/>
          <a:p>
            <a:endParaRPr lang="sr-Latn-CS"/>
          </a:p>
        </p:txBody>
      </p:sp>
      <p:sp>
        <p:nvSpPr>
          <p:cNvPr id="26" name="Line 46"/>
          <p:cNvSpPr>
            <a:spLocks noChangeShapeType="1"/>
          </p:cNvSpPr>
          <p:nvPr/>
        </p:nvSpPr>
        <p:spPr bwMode="auto">
          <a:xfrm>
            <a:off x="6442075" y="3598863"/>
            <a:ext cx="0" cy="142875"/>
          </a:xfrm>
          <a:prstGeom prst="line">
            <a:avLst/>
          </a:prstGeom>
          <a:noFill/>
          <a:ln w="9525">
            <a:solidFill>
              <a:schemeClr val="tx1"/>
            </a:solidFill>
            <a:round/>
            <a:headEnd/>
            <a:tailEnd/>
          </a:ln>
          <a:effectLst/>
        </p:spPr>
        <p:txBody>
          <a:bodyPr/>
          <a:lstStyle/>
          <a:p>
            <a:endParaRPr lang="sr-Latn-CS"/>
          </a:p>
        </p:txBody>
      </p:sp>
      <p:sp>
        <p:nvSpPr>
          <p:cNvPr id="27" name="Line 47"/>
          <p:cNvSpPr>
            <a:spLocks noChangeShapeType="1"/>
          </p:cNvSpPr>
          <p:nvPr/>
        </p:nvSpPr>
        <p:spPr bwMode="auto">
          <a:xfrm flipV="1">
            <a:off x="5719763" y="3598863"/>
            <a:ext cx="0" cy="215900"/>
          </a:xfrm>
          <a:prstGeom prst="line">
            <a:avLst/>
          </a:prstGeom>
          <a:noFill/>
          <a:ln w="9525">
            <a:solidFill>
              <a:schemeClr val="tx1"/>
            </a:solidFill>
            <a:round/>
            <a:headEnd/>
            <a:tailEnd/>
          </a:ln>
          <a:effectLst/>
        </p:spPr>
        <p:txBody>
          <a:bodyPr/>
          <a:lstStyle/>
          <a:p>
            <a:endParaRPr lang="sr-Latn-CS"/>
          </a:p>
        </p:txBody>
      </p:sp>
      <p:sp>
        <p:nvSpPr>
          <p:cNvPr id="28" name="Rectangle 53"/>
          <p:cNvSpPr>
            <a:spLocks noChangeArrowheads="1"/>
          </p:cNvSpPr>
          <p:nvPr/>
        </p:nvSpPr>
        <p:spPr bwMode="auto">
          <a:xfrm>
            <a:off x="3579813" y="3814763"/>
            <a:ext cx="1008063" cy="215900"/>
          </a:xfrm>
          <a:prstGeom prst="rect">
            <a:avLst/>
          </a:prstGeom>
          <a:solidFill>
            <a:srgbClr val="00CCFF"/>
          </a:solidFill>
          <a:ln w="9525">
            <a:noFill/>
            <a:miter lim="800000"/>
            <a:headEnd/>
            <a:tailEnd/>
          </a:ln>
          <a:effectLst/>
        </p:spPr>
        <p:txBody>
          <a:bodyPr wrap="none" anchor="ctr"/>
          <a:lstStyle/>
          <a:p>
            <a:endParaRPr lang="sr-Latn-CS"/>
          </a:p>
        </p:txBody>
      </p:sp>
      <p:sp>
        <p:nvSpPr>
          <p:cNvPr id="29" name="Rectangle 54"/>
          <p:cNvSpPr>
            <a:spLocks noChangeArrowheads="1"/>
          </p:cNvSpPr>
          <p:nvPr/>
        </p:nvSpPr>
        <p:spPr bwMode="auto">
          <a:xfrm>
            <a:off x="3883025" y="3743326"/>
            <a:ext cx="122238" cy="71438"/>
          </a:xfrm>
          <a:prstGeom prst="rect">
            <a:avLst/>
          </a:prstGeom>
          <a:solidFill>
            <a:srgbClr val="FF0000"/>
          </a:solidFill>
          <a:ln w="9525">
            <a:solidFill>
              <a:schemeClr val="tx1"/>
            </a:solidFill>
            <a:miter lim="800000"/>
            <a:headEnd/>
            <a:tailEnd/>
          </a:ln>
          <a:effectLst/>
        </p:spPr>
        <p:txBody>
          <a:bodyPr wrap="none" anchor="ctr"/>
          <a:lstStyle/>
          <a:p>
            <a:endParaRPr lang="sr-Latn-CS"/>
          </a:p>
        </p:txBody>
      </p:sp>
      <p:sp>
        <p:nvSpPr>
          <p:cNvPr id="30" name="Rectangle 55"/>
          <p:cNvSpPr>
            <a:spLocks noChangeArrowheads="1"/>
          </p:cNvSpPr>
          <p:nvPr/>
        </p:nvSpPr>
        <p:spPr bwMode="auto">
          <a:xfrm>
            <a:off x="3643313" y="3814763"/>
            <a:ext cx="120650" cy="71438"/>
          </a:xfrm>
          <a:prstGeom prst="rect">
            <a:avLst/>
          </a:prstGeom>
          <a:solidFill>
            <a:srgbClr val="0000FF"/>
          </a:solidFill>
          <a:ln w="9525">
            <a:noFill/>
            <a:miter lim="800000"/>
            <a:headEnd/>
            <a:tailEnd/>
          </a:ln>
          <a:effectLst/>
        </p:spPr>
        <p:txBody>
          <a:bodyPr wrap="none" anchor="ctr"/>
          <a:lstStyle/>
          <a:p>
            <a:endParaRPr lang="sr-Latn-CS"/>
          </a:p>
        </p:txBody>
      </p:sp>
      <p:sp>
        <p:nvSpPr>
          <p:cNvPr id="31" name="Line 56"/>
          <p:cNvSpPr>
            <a:spLocks noChangeShapeType="1"/>
          </p:cNvSpPr>
          <p:nvPr/>
        </p:nvSpPr>
        <p:spPr bwMode="auto">
          <a:xfrm>
            <a:off x="3724275" y="3598863"/>
            <a:ext cx="215900" cy="0"/>
          </a:xfrm>
          <a:prstGeom prst="line">
            <a:avLst/>
          </a:prstGeom>
          <a:noFill/>
          <a:ln w="9525">
            <a:solidFill>
              <a:schemeClr val="tx1"/>
            </a:solidFill>
            <a:round/>
            <a:headEnd/>
            <a:tailEnd/>
          </a:ln>
          <a:effectLst/>
        </p:spPr>
        <p:txBody>
          <a:bodyPr/>
          <a:lstStyle/>
          <a:p>
            <a:endParaRPr lang="sr-Latn-CS"/>
          </a:p>
        </p:txBody>
      </p:sp>
      <p:sp>
        <p:nvSpPr>
          <p:cNvPr id="32" name="Line 63"/>
          <p:cNvSpPr>
            <a:spLocks noChangeShapeType="1"/>
          </p:cNvSpPr>
          <p:nvPr/>
        </p:nvSpPr>
        <p:spPr bwMode="auto">
          <a:xfrm>
            <a:off x="3943350" y="3598863"/>
            <a:ext cx="0" cy="142875"/>
          </a:xfrm>
          <a:prstGeom prst="line">
            <a:avLst/>
          </a:prstGeom>
          <a:noFill/>
          <a:ln w="9525">
            <a:solidFill>
              <a:schemeClr val="tx1"/>
            </a:solidFill>
            <a:round/>
            <a:headEnd/>
            <a:tailEnd/>
          </a:ln>
          <a:effectLst/>
        </p:spPr>
        <p:txBody>
          <a:bodyPr/>
          <a:lstStyle/>
          <a:p>
            <a:endParaRPr lang="sr-Latn-CS"/>
          </a:p>
        </p:txBody>
      </p:sp>
      <p:sp>
        <p:nvSpPr>
          <p:cNvPr id="33" name="Rectangle 64"/>
          <p:cNvSpPr>
            <a:spLocks noChangeArrowheads="1"/>
          </p:cNvSpPr>
          <p:nvPr/>
        </p:nvSpPr>
        <p:spPr bwMode="auto">
          <a:xfrm>
            <a:off x="4184650" y="3814763"/>
            <a:ext cx="482600" cy="215900"/>
          </a:xfrm>
          <a:prstGeom prst="rect">
            <a:avLst/>
          </a:prstGeom>
          <a:solidFill>
            <a:srgbClr val="FF0000"/>
          </a:solidFill>
          <a:ln w="9525">
            <a:noFill/>
            <a:miter lim="800000"/>
            <a:headEnd/>
            <a:tailEnd/>
          </a:ln>
          <a:effectLst/>
        </p:spPr>
        <p:txBody>
          <a:bodyPr wrap="none" anchor="ctr"/>
          <a:lstStyle/>
          <a:p>
            <a:endParaRPr lang="sr-Latn-CS"/>
          </a:p>
        </p:txBody>
      </p:sp>
      <p:sp>
        <p:nvSpPr>
          <p:cNvPr id="34" name="Rectangle 65"/>
          <p:cNvSpPr>
            <a:spLocks noChangeArrowheads="1"/>
          </p:cNvSpPr>
          <p:nvPr/>
        </p:nvSpPr>
        <p:spPr bwMode="auto">
          <a:xfrm>
            <a:off x="3762375" y="3814763"/>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35" name="Rectangle 66"/>
          <p:cNvSpPr>
            <a:spLocks noChangeArrowheads="1"/>
          </p:cNvSpPr>
          <p:nvPr/>
        </p:nvSpPr>
        <p:spPr bwMode="auto">
          <a:xfrm>
            <a:off x="4005263" y="3814763"/>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36" name="Rectangle 67"/>
          <p:cNvSpPr>
            <a:spLocks noChangeArrowheads="1"/>
          </p:cNvSpPr>
          <p:nvPr/>
        </p:nvSpPr>
        <p:spPr bwMode="auto">
          <a:xfrm>
            <a:off x="4243388" y="3814763"/>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37" name="Rectangle 68"/>
          <p:cNvSpPr>
            <a:spLocks noChangeArrowheads="1"/>
          </p:cNvSpPr>
          <p:nvPr/>
        </p:nvSpPr>
        <p:spPr bwMode="auto">
          <a:xfrm>
            <a:off x="4364038" y="3743326"/>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38" name="Rectangle 69"/>
          <p:cNvSpPr>
            <a:spLocks noChangeArrowheads="1"/>
          </p:cNvSpPr>
          <p:nvPr/>
        </p:nvSpPr>
        <p:spPr bwMode="auto">
          <a:xfrm>
            <a:off x="4484688" y="3814763"/>
            <a:ext cx="122238" cy="71438"/>
          </a:xfrm>
          <a:prstGeom prst="rect">
            <a:avLst/>
          </a:prstGeom>
          <a:solidFill>
            <a:srgbClr val="003366"/>
          </a:solidFill>
          <a:ln w="9525">
            <a:noFill/>
            <a:miter lim="800000"/>
            <a:headEnd/>
            <a:tailEnd/>
          </a:ln>
          <a:effectLst/>
        </p:spPr>
        <p:txBody>
          <a:bodyPr wrap="none" anchor="ctr"/>
          <a:lstStyle/>
          <a:p>
            <a:endParaRPr lang="sr-Latn-CS"/>
          </a:p>
        </p:txBody>
      </p:sp>
      <p:sp>
        <p:nvSpPr>
          <p:cNvPr id="39" name="Line 70"/>
          <p:cNvSpPr>
            <a:spLocks noChangeShapeType="1"/>
          </p:cNvSpPr>
          <p:nvPr/>
        </p:nvSpPr>
        <p:spPr bwMode="auto">
          <a:xfrm>
            <a:off x="4425950" y="3598863"/>
            <a:ext cx="0" cy="142875"/>
          </a:xfrm>
          <a:prstGeom prst="line">
            <a:avLst/>
          </a:prstGeom>
          <a:noFill/>
          <a:ln w="9525">
            <a:solidFill>
              <a:schemeClr val="tx1"/>
            </a:solidFill>
            <a:round/>
            <a:headEnd/>
            <a:tailEnd/>
          </a:ln>
          <a:effectLst/>
        </p:spPr>
        <p:txBody>
          <a:bodyPr/>
          <a:lstStyle/>
          <a:p>
            <a:endParaRPr lang="sr-Latn-CS"/>
          </a:p>
        </p:txBody>
      </p:sp>
      <p:sp>
        <p:nvSpPr>
          <p:cNvPr id="40" name="Line 71"/>
          <p:cNvSpPr>
            <a:spLocks noChangeShapeType="1"/>
          </p:cNvSpPr>
          <p:nvPr/>
        </p:nvSpPr>
        <p:spPr bwMode="auto">
          <a:xfrm flipV="1">
            <a:off x="3703638" y="3598863"/>
            <a:ext cx="0" cy="215900"/>
          </a:xfrm>
          <a:prstGeom prst="line">
            <a:avLst/>
          </a:prstGeom>
          <a:noFill/>
          <a:ln w="9525">
            <a:solidFill>
              <a:schemeClr val="tx1"/>
            </a:solidFill>
            <a:round/>
            <a:headEnd/>
            <a:tailEnd/>
          </a:ln>
          <a:effectLst/>
        </p:spPr>
        <p:txBody>
          <a:bodyPr/>
          <a:lstStyle/>
          <a:p>
            <a:endParaRPr lang="sr-Latn-CS"/>
          </a:p>
        </p:txBody>
      </p:sp>
      <p:sp>
        <p:nvSpPr>
          <p:cNvPr id="41" name="Rectangle 75"/>
          <p:cNvSpPr>
            <a:spLocks noChangeArrowheads="1"/>
          </p:cNvSpPr>
          <p:nvPr/>
        </p:nvSpPr>
        <p:spPr bwMode="auto">
          <a:xfrm>
            <a:off x="1563688" y="3814763"/>
            <a:ext cx="1008063" cy="215900"/>
          </a:xfrm>
          <a:prstGeom prst="rect">
            <a:avLst/>
          </a:prstGeom>
          <a:solidFill>
            <a:srgbClr val="00CCFF"/>
          </a:solidFill>
          <a:ln w="9525">
            <a:noFill/>
            <a:miter lim="800000"/>
            <a:headEnd/>
            <a:tailEnd/>
          </a:ln>
          <a:effectLst/>
        </p:spPr>
        <p:txBody>
          <a:bodyPr wrap="none" anchor="ctr"/>
          <a:lstStyle/>
          <a:p>
            <a:endParaRPr lang="sr-Latn-CS"/>
          </a:p>
        </p:txBody>
      </p:sp>
      <p:sp>
        <p:nvSpPr>
          <p:cNvPr id="42" name="Rectangle 76"/>
          <p:cNvSpPr>
            <a:spLocks noChangeArrowheads="1"/>
          </p:cNvSpPr>
          <p:nvPr/>
        </p:nvSpPr>
        <p:spPr bwMode="auto">
          <a:xfrm>
            <a:off x="1866900" y="3743326"/>
            <a:ext cx="122238" cy="71438"/>
          </a:xfrm>
          <a:prstGeom prst="rect">
            <a:avLst/>
          </a:prstGeom>
          <a:solidFill>
            <a:srgbClr val="FF0000"/>
          </a:solidFill>
          <a:ln w="9525">
            <a:solidFill>
              <a:schemeClr val="tx1"/>
            </a:solidFill>
            <a:miter lim="800000"/>
            <a:headEnd/>
            <a:tailEnd/>
          </a:ln>
          <a:effectLst/>
        </p:spPr>
        <p:txBody>
          <a:bodyPr wrap="none" anchor="ctr"/>
          <a:lstStyle/>
          <a:p>
            <a:endParaRPr lang="sr-Latn-CS"/>
          </a:p>
        </p:txBody>
      </p:sp>
      <p:sp>
        <p:nvSpPr>
          <p:cNvPr id="43" name="Rectangle 77"/>
          <p:cNvSpPr>
            <a:spLocks noChangeArrowheads="1"/>
          </p:cNvSpPr>
          <p:nvPr/>
        </p:nvSpPr>
        <p:spPr bwMode="auto">
          <a:xfrm>
            <a:off x="1627188" y="3814763"/>
            <a:ext cx="120650" cy="71438"/>
          </a:xfrm>
          <a:prstGeom prst="rect">
            <a:avLst/>
          </a:prstGeom>
          <a:solidFill>
            <a:srgbClr val="0000FF"/>
          </a:solidFill>
          <a:ln w="9525">
            <a:noFill/>
            <a:miter lim="800000"/>
            <a:headEnd/>
            <a:tailEnd/>
          </a:ln>
          <a:effectLst/>
        </p:spPr>
        <p:txBody>
          <a:bodyPr wrap="none" anchor="ctr"/>
          <a:lstStyle/>
          <a:p>
            <a:endParaRPr lang="sr-Latn-CS"/>
          </a:p>
        </p:txBody>
      </p:sp>
      <p:sp>
        <p:nvSpPr>
          <p:cNvPr id="44" name="Line 78"/>
          <p:cNvSpPr>
            <a:spLocks noChangeShapeType="1"/>
          </p:cNvSpPr>
          <p:nvPr/>
        </p:nvSpPr>
        <p:spPr bwMode="auto">
          <a:xfrm>
            <a:off x="1708150" y="3598863"/>
            <a:ext cx="215900" cy="0"/>
          </a:xfrm>
          <a:prstGeom prst="line">
            <a:avLst/>
          </a:prstGeom>
          <a:noFill/>
          <a:ln w="9525">
            <a:solidFill>
              <a:schemeClr val="tx1"/>
            </a:solidFill>
            <a:round/>
            <a:headEnd/>
            <a:tailEnd/>
          </a:ln>
          <a:effectLst/>
        </p:spPr>
        <p:txBody>
          <a:bodyPr/>
          <a:lstStyle/>
          <a:p>
            <a:endParaRPr lang="sr-Latn-CS"/>
          </a:p>
        </p:txBody>
      </p:sp>
      <p:sp>
        <p:nvSpPr>
          <p:cNvPr id="45" name="Line 85"/>
          <p:cNvSpPr>
            <a:spLocks noChangeShapeType="1"/>
          </p:cNvSpPr>
          <p:nvPr/>
        </p:nvSpPr>
        <p:spPr bwMode="auto">
          <a:xfrm>
            <a:off x="1927225" y="3598863"/>
            <a:ext cx="0" cy="142875"/>
          </a:xfrm>
          <a:prstGeom prst="line">
            <a:avLst/>
          </a:prstGeom>
          <a:noFill/>
          <a:ln w="9525">
            <a:solidFill>
              <a:schemeClr val="tx1"/>
            </a:solidFill>
            <a:round/>
            <a:headEnd/>
            <a:tailEnd/>
          </a:ln>
          <a:effectLst/>
        </p:spPr>
        <p:txBody>
          <a:bodyPr/>
          <a:lstStyle/>
          <a:p>
            <a:endParaRPr lang="sr-Latn-CS"/>
          </a:p>
        </p:txBody>
      </p:sp>
      <p:sp>
        <p:nvSpPr>
          <p:cNvPr id="46" name="Rectangle 86"/>
          <p:cNvSpPr>
            <a:spLocks noChangeArrowheads="1"/>
          </p:cNvSpPr>
          <p:nvPr/>
        </p:nvSpPr>
        <p:spPr bwMode="auto">
          <a:xfrm>
            <a:off x="2168525" y="3814763"/>
            <a:ext cx="482600" cy="215900"/>
          </a:xfrm>
          <a:prstGeom prst="rect">
            <a:avLst/>
          </a:prstGeom>
          <a:solidFill>
            <a:srgbClr val="FF0000"/>
          </a:solidFill>
          <a:ln w="9525">
            <a:noFill/>
            <a:miter lim="800000"/>
            <a:headEnd/>
            <a:tailEnd/>
          </a:ln>
          <a:effectLst/>
        </p:spPr>
        <p:txBody>
          <a:bodyPr wrap="none" anchor="ctr"/>
          <a:lstStyle/>
          <a:p>
            <a:endParaRPr lang="sr-Latn-CS"/>
          </a:p>
        </p:txBody>
      </p:sp>
      <p:sp>
        <p:nvSpPr>
          <p:cNvPr id="47" name="Rectangle 87"/>
          <p:cNvSpPr>
            <a:spLocks noChangeArrowheads="1"/>
          </p:cNvSpPr>
          <p:nvPr/>
        </p:nvSpPr>
        <p:spPr bwMode="auto">
          <a:xfrm>
            <a:off x="1746250" y="3814763"/>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48" name="Rectangle 88"/>
          <p:cNvSpPr>
            <a:spLocks noChangeArrowheads="1"/>
          </p:cNvSpPr>
          <p:nvPr/>
        </p:nvSpPr>
        <p:spPr bwMode="auto">
          <a:xfrm>
            <a:off x="1989138" y="3814763"/>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49" name="Rectangle 89"/>
          <p:cNvSpPr>
            <a:spLocks noChangeArrowheads="1"/>
          </p:cNvSpPr>
          <p:nvPr/>
        </p:nvSpPr>
        <p:spPr bwMode="auto">
          <a:xfrm>
            <a:off x="2227263" y="3814763"/>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50" name="Rectangle 90"/>
          <p:cNvSpPr>
            <a:spLocks noChangeArrowheads="1"/>
          </p:cNvSpPr>
          <p:nvPr/>
        </p:nvSpPr>
        <p:spPr bwMode="auto">
          <a:xfrm>
            <a:off x="2347913" y="3743326"/>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51" name="Rectangle 91"/>
          <p:cNvSpPr>
            <a:spLocks noChangeArrowheads="1"/>
          </p:cNvSpPr>
          <p:nvPr/>
        </p:nvSpPr>
        <p:spPr bwMode="auto">
          <a:xfrm>
            <a:off x="2468563" y="3814763"/>
            <a:ext cx="122238" cy="71438"/>
          </a:xfrm>
          <a:prstGeom prst="rect">
            <a:avLst/>
          </a:prstGeom>
          <a:solidFill>
            <a:srgbClr val="003366"/>
          </a:solidFill>
          <a:ln w="9525">
            <a:noFill/>
            <a:miter lim="800000"/>
            <a:headEnd/>
            <a:tailEnd/>
          </a:ln>
          <a:effectLst/>
        </p:spPr>
        <p:txBody>
          <a:bodyPr wrap="none" anchor="ctr"/>
          <a:lstStyle/>
          <a:p>
            <a:endParaRPr lang="sr-Latn-CS"/>
          </a:p>
        </p:txBody>
      </p:sp>
      <p:sp>
        <p:nvSpPr>
          <p:cNvPr id="52" name="Line 92"/>
          <p:cNvSpPr>
            <a:spLocks noChangeShapeType="1"/>
          </p:cNvSpPr>
          <p:nvPr/>
        </p:nvSpPr>
        <p:spPr bwMode="auto">
          <a:xfrm>
            <a:off x="2409825" y="3598863"/>
            <a:ext cx="0" cy="142875"/>
          </a:xfrm>
          <a:prstGeom prst="line">
            <a:avLst/>
          </a:prstGeom>
          <a:noFill/>
          <a:ln w="9525">
            <a:solidFill>
              <a:schemeClr val="tx1"/>
            </a:solidFill>
            <a:round/>
            <a:headEnd/>
            <a:tailEnd/>
          </a:ln>
          <a:effectLst/>
        </p:spPr>
        <p:txBody>
          <a:bodyPr/>
          <a:lstStyle/>
          <a:p>
            <a:endParaRPr lang="sr-Latn-CS"/>
          </a:p>
        </p:txBody>
      </p:sp>
      <p:sp>
        <p:nvSpPr>
          <p:cNvPr id="53" name="Line 93"/>
          <p:cNvSpPr>
            <a:spLocks noChangeShapeType="1"/>
          </p:cNvSpPr>
          <p:nvPr/>
        </p:nvSpPr>
        <p:spPr bwMode="auto">
          <a:xfrm flipV="1">
            <a:off x="1687513" y="3598863"/>
            <a:ext cx="0" cy="215900"/>
          </a:xfrm>
          <a:prstGeom prst="line">
            <a:avLst/>
          </a:prstGeom>
          <a:noFill/>
          <a:ln w="9525">
            <a:solidFill>
              <a:schemeClr val="tx1"/>
            </a:solidFill>
            <a:round/>
            <a:headEnd/>
            <a:tailEnd/>
          </a:ln>
          <a:effectLst/>
        </p:spPr>
        <p:txBody>
          <a:bodyPr/>
          <a:lstStyle/>
          <a:p>
            <a:endParaRPr lang="sr-Latn-CS"/>
          </a:p>
        </p:txBody>
      </p:sp>
      <p:sp>
        <p:nvSpPr>
          <p:cNvPr id="54" name="Okvir za tekst 78"/>
          <p:cNvSpPr txBox="1"/>
          <p:nvPr/>
        </p:nvSpPr>
        <p:spPr>
          <a:xfrm>
            <a:off x="838200" y="6172200"/>
            <a:ext cx="970137" cy="276999"/>
          </a:xfrm>
          <a:prstGeom prst="rect">
            <a:avLst/>
          </a:prstGeom>
          <a:noFill/>
        </p:spPr>
        <p:txBody>
          <a:bodyPr wrap="none" rtlCol="0">
            <a:spAutoFit/>
          </a:bodyPr>
          <a:lstStyle/>
          <a:p>
            <a:r>
              <a:rPr lang="de-DE" dirty="0" smtClean="0"/>
              <a:t>p-</a:t>
            </a:r>
            <a:r>
              <a:rPr lang="de-DE" dirty="0" err="1" smtClean="0"/>
              <a:t>substrate</a:t>
            </a:r>
            <a:endParaRPr lang="sr-Latn-CS" dirty="0"/>
          </a:p>
        </p:txBody>
      </p:sp>
      <p:sp>
        <p:nvSpPr>
          <p:cNvPr id="58" name="Okvir za tekst 82"/>
          <p:cNvSpPr txBox="1"/>
          <p:nvPr/>
        </p:nvSpPr>
        <p:spPr>
          <a:xfrm>
            <a:off x="1752600" y="3962400"/>
            <a:ext cx="992579" cy="276999"/>
          </a:xfrm>
          <a:prstGeom prst="rect">
            <a:avLst/>
          </a:prstGeom>
          <a:noFill/>
        </p:spPr>
        <p:txBody>
          <a:bodyPr wrap="none" rtlCol="0">
            <a:spAutoFit/>
          </a:bodyPr>
          <a:lstStyle/>
          <a:p>
            <a:r>
              <a:rPr lang="de-DE" dirty="0" err="1" smtClean="0"/>
              <a:t>deep</a:t>
            </a:r>
            <a:r>
              <a:rPr lang="de-DE" dirty="0" smtClean="0"/>
              <a:t> n-well</a:t>
            </a:r>
            <a:endParaRPr lang="sr-Latn-CS" dirty="0"/>
          </a:p>
        </p:txBody>
      </p:sp>
    </p:spTree>
    <p:extLst>
      <p:ext uri="{BB962C8B-B14F-4D97-AF65-F5344CB8AC3E}">
        <p14:creationId xmlns:p14="http://schemas.microsoft.com/office/powerpoint/2010/main" val="10265867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de-DE" sz="2000" smtClean="0"/>
              <a:t>New pixels: layout</a:t>
            </a:r>
          </a:p>
        </p:txBody>
      </p:sp>
      <p:sp>
        <p:nvSpPr>
          <p:cNvPr id="23555"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D4C619AC-EEFB-47E2-AE52-D595E3E09D8E}" type="slidenum">
              <a:rPr lang="de-DE" altLang="de-DE" smtClean="0"/>
              <a:pPr algn="r" eaLnBrk="1" hangingPunct="1">
                <a:spcBef>
                  <a:spcPct val="0"/>
                </a:spcBef>
                <a:buFontTx/>
                <a:buNone/>
              </a:pPr>
              <a:t>30</a:t>
            </a:fld>
            <a:endParaRPr lang="de-DE" altLang="de-DE" smtClean="0"/>
          </a:p>
        </p:txBody>
      </p:sp>
      <p:pic>
        <p:nvPicPr>
          <p:cNvPr id="235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85800"/>
            <a:ext cx="2667000" cy="5788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3557" name="Rechteck 2"/>
          <p:cNvSpPr>
            <a:spLocks noChangeArrowheads="1"/>
          </p:cNvSpPr>
          <p:nvPr/>
        </p:nvSpPr>
        <p:spPr bwMode="auto">
          <a:xfrm>
            <a:off x="1295400" y="3581400"/>
            <a:ext cx="533400" cy="2819400"/>
          </a:xfrm>
          <a:prstGeom prst="rect">
            <a:avLst/>
          </a:prstGeom>
          <a:noFill/>
          <a:ln w="2540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3558" name="Textfeld 26"/>
          <p:cNvSpPr txBox="1">
            <a:spLocks noChangeArrowheads="1"/>
          </p:cNvSpPr>
          <p:nvPr/>
        </p:nvSpPr>
        <p:spPr bwMode="auto">
          <a:xfrm>
            <a:off x="381000" y="3581400"/>
            <a:ext cx="8318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One pixel</a:t>
            </a:r>
          </a:p>
        </p:txBody>
      </p:sp>
      <p:cxnSp>
        <p:nvCxnSpPr>
          <p:cNvPr id="27" name="Gerade Verbindung 26"/>
          <p:cNvCxnSpPr/>
          <p:nvPr/>
        </p:nvCxnSpPr>
        <p:spPr bwMode="auto">
          <a:xfrm flipV="1">
            <a:off x="5867400" y="19812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Gerade Verbindung 66"/>
          <p:cNvCxnSpPr/>
          <p:nvPr/>
        </p:nvCxnSpPr>
        <p:spPr bwMode="auto">
          <a:xfrm flipV="1">
            <a:off x="5867400" y="1752600"/>
            <a:ext cx="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Gerade Verbindung 69"/>
          <p:cNvCxnSpPr>
            <a:endCxn id="71" idx="2"/>
          </p:cNvCxnSpPr>
          <p:nvPr/>
        </p:nvCxnSpPr>
        <p:spPr bwMode="auto">
          <a:xfrm flipV="1">
            <a:off x="5867400" y="1371600"/>
            <a:ext cx="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 name="Rechteck 70"/>
          <p:cNvSpPr/>
          <p:nvPr/>
        </p:nvSpPr>
        <p:spPr bwMode="auto">
          <a:xfrm>
            <a:off x="5486400" y="12954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nvGrpSpPr>
          <p:cNvPr id="4" name="Gruppieren 3"/>
          <p:cNvGrpSpPr/>
          <p:nvPr/>
        </p:nvGrpSpPr>
        <p:grpSpPr>
          <a:xfrm>
            <a:off x="3810000" y="2286000"/>
            <a:ext cx="2971800" cy="1295400"/>
            <a:chOff x="4876800" y="2286000"/>
            <a:chExt cx="2971800" cy="1295400"/>
          </a:xfrm>
        </p:grpSpPr>
        <p:sp>
          <p:nvSpPr>
            <p:cNvPr id="8" name="Rechteck 7"/>
            <p:cNvSpPr/>
            <p:nvPr/>
          </p:nvSpPr>
          <p:spPr bwMode="auto">
            <a:xfrm>
              <a:off x="4876800" y="2590800"/>
              <a:ext cx="2971800" cy="990600"/>
            </a:xfrm>
            <a:prstGeom prst="rect">
              <a:avLst/>
            </a:prstGeom>
            <a:solidFill>
              <a:srgbClr val="FFFF66"/>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10" name="Rechteck 9"/>
            <p:cNvSpPr/>
            <p:nvPr/>
          </p:nvSpPr>
          <p:spPr bwMode="auto">
            <a:xfrm>
              <a:off x="5867400" y="2590800"/>
              <a:ext cx="9906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 name="Gleichschenkliges Dreieck 656"/>
            <p:cNvSpPr>
              <a:spLocks noChangeArrowheads="1"/>
            </p:cNvSpPr>
            <p:nvPr/>
          </p:nvSpPr>
          <p:spPr bwMode="auto">
            <a:xfrm rot="5400000">
              <a:off x="6019800" y="24384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3" name="Gerade Verbindung 263"/>
            <p:cNvCxnSpPr>
              <a:cxnSpLocks noChangeShapeType="1"/>
            </p:cNvCxnSpPr>
            <p:nvPr/>
          </p:nvCxnSpPr>
          <p:spPr bwMode="auto">
            <a:xfrm>
              <a:off x="58674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657"/>
            <p:cNvCxnSpPr>
              <a:cxnSpLocks noChangeShapeType="1"/>
            </p:cNvCxnSpPr>
            <p:nvPr/>
          </p:nvCxnSpPr>
          <p:spPr bwMode="auto">
            <a:xfrm>
              <a:off x="63246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658"/>
            <p:cNvCxnSpPr>
              <a:cxnSpLocks noChangeShapeType="1"/>
            </p:cNvCxnSpPr>
            <p:nvPr/>
          </p:nvCxnSpPr>
          <p:spPr bwMode="auto">
            <a:xfrm>
              <a:off x="5943600" y="23622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265"/>
            <p:cNvCxnSpPr>
              <a:cxnSpLocks noChangeShapeType="1"/>
            </p:cNvCxnSpPr>
            <p:nvPr/>
          </p:nvCxnSpPr>
          <p:spPr bwMode="auto">
            <a:xfrm>
              <a:off x="6172200" y="2286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659"/>
            <p:cNvCxnSpPr>
              <a:cxnSpLocks noChangeShapeType="1"/>
            </p:cNvCxnSpPr>
            <p:nvPr/>
          </p:nvCxnSpPr>
          <p:spPr bwMode="auto">
            <a:xfrm>
              <a:off x="6248400" y="2286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660"/>
            <p:cNvCxnSpPr>
              <a:cxnSpLocks noChangeShapeType="1"/>
            </p:cNvCxnSpPr>
            <p:nvPr/>
          </p:nvCxnSpPr>
          <p:spPr bwMode="auto">
            <a:xfrm>
              <a:off x="6248400" y="2362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661"/>
            <p:cNvCxnSpPr>
              <a:cxnSpLocks noChangeShapeType="1"/>
            </p:cNvCxnSpPr>
            <p:nvPr/>
          </p:nvCxnSpPr>
          <p:spPr bwMode="auto">
            <a:xfrm>
              <a:off x="5943600" y="23622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Gleichschenkliges Dreieck 656"/>
            <p:cNvSpPr>
              <a:spLocks noChangeArrowheads="1"/>
            </p:cNvSpPr>
            <p:nvPr/>
          </p:nvSpPr>
          <p:spPr bwMode="auto">
            <a:xfrm rot="5400000">
              <a:off x="6477000" y="24384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6" name="Gerade Verbindung 25"/>
            <p:cNvCxnSpPr>
              <a:stCxn id="25" idx="0"/>
            </p:cNvCxnSpPr>
            <p:nvPr/>
          </p:nvCxnSpPr>
          <p:spPr bwMode="auto">
            <a:xfrm>
              <a:off x="6781800" y="25908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Rechteck 71"/>
            <p:cNvSpPr/>
            <p:nvPr/>
          </p:nvSpPr>
          <p:spPr bwMode="auto">
            <a:xfrm>
              <a:off x="5105400" y="2590800"/>
              <a:ext cx="4572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73" name="Gleichschenkliges Dreieck 277"/>
            <p:cNvSpPr>
              <a:spLocks noChangeArrowheads="1"/>
            </p:cNvSpPr>
            <p:nvPr/>
          </p:nvSpPr>
          <p:spPr bwMode="auto">
            <a:xfrm>
              <a:off x="5257800" y="27432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75" name="Gerade Verbindung 272"/>
            <p:cNvCxnSpPr>
              <a:cxnSpLocks noChangeShapeType="1"/>
            </p:cNvCxnSpPr>
            <p:nvPr/>
          </p:nvCxnSpPr>
          <p:spPr bwMode="auto">
            <a:xfrm>
              <a:off x="5334000" y="2590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Gerade Verbindung 275"/>
            <p:cNvCxnSpPr>
              <a:cxnSpLocks noChangeShapeType="1"/>
            </p:cNvCxnSpPr>
            <p:nvPr/>
          </p:nvCxnSpPr>
          <p:spPr bwMode="auto">
            <a:xfrm>
              <a:off x="5257800" y="2743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Gleichschenkliges Dreieck 277"/>
            <p:cNvSpPr>
              <a:spLocks noChangeArrowheads="1"/>
            </p:cNvSpPr>
            <p:nvPr/>
          </p:nvSpPr>
          <p:spPr bwMode="auto">
            <a:xfrm>
              <a:off x="5257800" y="27432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78" name="Gerade Verbindung 674"/>
            <p:cNvCxnSpPr>
              <a:cxnSpLocks noChangeShapeType="1"/>
            </p:cNvCxnSpPr>
            <p:nvPr/>
          </p:nvCxnSpPr>
          <p:spPr bwMode="auto">
            <a:xfrm>
              <a:off x="5334000" y="28956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Gerade Verbindung 661"/>
            <p:cNvCxnSpPr>
              <a:cxnSpLocks noChangeShapeType="1"/>
            </p:cNvCxnSpPr>
            <p:nvPr/>
          </p:nvCxnSpPr>
          <p:spPr bwMode="auto">
            <a:xfrm>
              <a:off x="6400800" y="23622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7162800" y="2590800"/>
              <a:ext cx="4572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81" name="Gleichschenkliges Dreieck 277"/>
            <p:cNvSpPr>
              <a:spLocks noChangeArrowheads="1"/>
            </p:cNvSpPr>
            <p:nvPr/>
          </p:nvSpPr>
          <p:spPr bwMode="auto">
            <a:xfrm>
              <a:off x="7315200" y="27432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82" name="Gerade Verbindung 272"/>
            <p:cNvCxnSpPr>
              <a:cxnSpLocks noChangeShapeType="1"/>
            </p:cNvCxnSpPr>
            <p:nvPr/>
          </p:nvCxnSpPr>
          <p:spPr bwMode="auto">
            <a:xfrm>
              <a:off x="7391400" y="2590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Gerade Verbindung 275"/>
            <p:cNvCxnSpPr>
              <a:cxnSpLocks noChangeShapeType="1"/>
            </p:cNvCxnSpPr>
            <p:nvPr/>
          </p:nvCxnSpPr>
          <p:spPr bwMode="auto">
            <a:xfrm>
              <a:off x="7315200" y="2743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4" name="Gleichschenkliges Dreieck 277"/>
            <p:cNvSpPr>
              <a:spLocks noChangeArrowheads="1"/>
            </p:cNvSpPr>
            <p:nvPr/>
          </p:nvSpPr>
          <p:spPr bwMode="auto">
            <a:xfrm>
              <a:off x="7315200" y="27432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85" name="Gerade Verbindung 674"/>
            <p:cNvCxnSpPr>
              <a:cxnSpLocks noChangeShapeType="1"/>
            </p:cNvCxnSpPr>
            <p:nvPr/>
          </p:nvCxnSpPr>
          <p:spPr bwMode="auto">
            <a:xfrm>
              <a:off x="7391400" y="28956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9" name="Gruppieren 88"/>
          <p:cNvGrpSpPr/>
          <p:nvPr/>
        </p:nvGrpSpPr>
        <p:grpSpPr>
          <a:xfrm>
            <a:off x="3962400" y="3733800"/>
            <a:ext cx="2971800" cy="1295400"/>
            <a:chOff x="4876800" y="2286000"/>
            <a:chExt cx="2971800" cy="1295400"/>
          </a:xfrm>
        </p:grpSpPr>
        <p:sp>
          <p:nvSpPr>
            <p:cNvPr id="90" name="Rechteck 89"/>
            <p:cNvSpPr/>
            <p:nvPr/>
          </p:nvSpPr>
          <p:spPr bwMode="auto">
            <a:xfrm>
              <a:off x="4876800" y="2590800"/>
              <a:ext cx="2971800" cy="990600"/>
            </a:xfrm>
            <a:prstGeom prst="rect">
              <a:avLst/>
            </a:prstGeom>
            <a:solidFill>
              <a:srgbClr val="FFFF66"/>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91" name="Rechteck 90"/>
            <p:cNvSpPr/>
            <p:nvPr/>
          </p:nvSpPr>
          <p:spPr bwMode="auto">
            <a:xfrm>
              <a:off x="5867400" y="2590800"/>
              <a:ext cx="9906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92" name="Gleichschenkliges Dreieck 656"/>
            <p:cNvSpPr>
              <a:spLocks noChangeArrowheads="1"/>
            </p:cNvSpPr>
            <p:nvPr/>
          </p:nvSpPr>
          <p:spPr bwMode="auto">
            <a:xfrm rot="5400000">
              <a:off x="6019800" y="24384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93" name="Gerade Verbindung 263"/>
            <p:cNvCxnSpPr>
              <a:cxnSpLocks noChangeShapeType="1"/>
            </p:cNvCxnSpPr>
            <p:nvPr/>
          </p:nvCxnSpPr>
          <p:spPr bwMode="auto">
            <a:xfrm>
              <a:off x="58674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Gerade Verbindung 657"/>
            <p:cNvCxnSpPr>
              <a:cxnSpLocks noChangeShapeType="1"/>
            </p:cNvCxnSpPr>
            <p:nvPr/>
          </p:nvCxnSpPr>
          <p:spPr bwMode="auto">
            <a:xfrm>
              <a:off x="63246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Gerade Verbindung 658"/>
            <p:cNvCxnSpPr>
              <a:cxnSpLocks noChangeShapeType="1"/>
            </p:cNvCxnSpPr>
            <p:nvPr/>
          </p:nvCxnSpPr>
          <p:spPr bwMode="auto">
            <a:xfrm>
              <a:off x="5943600" y="23622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Gerade Verbindung 265"/>
            <p:cNvCxnSpPr>
              <a:cxnSpLocks noChangeShapeType="1"/>
            </p:cNvCxnSpPr>
            <p:nvPr/>
          </p:nvCxnSpPr>
          <p:spPr bwMode="auto">
            <a:xfrm>
              <a:off x="6172200" y="2286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Gerade Verbindung 659"/>
            <p:cNvCxnSpPr>
              <a:cxnSpLocks noChangeShapeType="1"/>
            </p:cNvCxnSpPr>
            <p:nvPr/>
          </p:nvCxnSpPr>
          <p:spPr bwMode="auto">
            <a:xfrm>
              <a:off x="6248400" y="22860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Gerade Verbindung 660"/>
            <p:cNvCxnSpPr>
              <a:cxnSpLocks noChangeShapeType="1"/>
            </p:cNvCxnSpPr>
            <p:nvPr/>
          </p:nvCxnSpPr>
          <p:spPr bwMode="auto">
            <a:xfrm>
              <a:off x="6248400" y="2362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Gerade Verbindung 661"/>
            <p:cNvCxnSpPr>
              <a:cxnSpLocks noChangeShapeType="1"/>
            </p:cNvCxnSpPr>
            <p:nvPr/>
          </p:nvCxnSpPr>
          <p:spPr bwMode="auto">
            <a:xfrm>
              <a:off x="5943600" y="23622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0" name="Gleichschenkliges Dreieck 656"/>
            <p:cNvSpPr>
              <a:spLocks noChangeArrowheads="1"/>
            </p:cNvSpPr>
            <p:nvPr/>
          </p:nvSpPr>
          <p:spPr bwMode="auto">
            <a:xfrm rot="5400000">
              <a:off x="6477000" y="24384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01" name="Gerade Verbindung 100"/>
            <p:cNvCxnSpPr>
              <a:stCxn id="100" idx="0"/>
            </p:cNvCxnSpPr>
            <p:nvPr/>
          </p:nvCxnSpPr>
          <p:spPr bwMode="auto">
            <a:xfrm>
              <a:off x="6781800" y="25908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 name="Rechteck 101"/>
            <p:cNvSpPr/>
            <p:nvPr/>
          </p:nvSpPr>
          <p:spPr bwMode="auto">
            <a:xfrm>
              <a:off x="5105400" y="2590800"/>
              <a:ext cx="4572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03" name="Gleichschenkliges Dreieck 277"/>
            <p:cNvSpPr>
              <a:spLocks noChangeArrowheads="1"/>
            </p:cNvSpPr>
            <p:nvPr/>
          </p:nvSpPr>
          <p:spPr bwMode="auto">
            <a:xfrm>
              <a:off x="5257800" y="27432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04" name="Gerade Verbindung 272"/>
            <p:cNvCxnSpPr>
              <a:cxnSpLocks noChangeShapeType="1"/>
            </p:cNvCxnSpPr>
            <p:nvPr/>
          </p:nvCxnSpPr>
          <p:spPr bwMode="auto">
            <a:xfrm>
              <a:off x="5334000" y="2590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Gerade Verbindung 275"/>
            <p:cNvCxnSpPr>
              <a:cxnSpLocks noChangeShapeType="1"/>
            </p:cNvCxnSpPr>
            <p:nvPr/>
          </p:nvCxnSpPr>
          <p:spPr bwMode="auto">
            <a:xfrm>
              <a:off x="5257800" y="2743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6" name="Gleichschenkliges Dreieck 277"/>
            <p:cNvSpPr>
              <a:spLocks noChangeArrowheads="1"/>
            </p:cNvSpPr>
            <p:nvPr/>
          </p:nvSpPr>
          <p:spPr bwMode="auto">
            <a:xfrm>
              <a:off x="5257800" y="27432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07" name="Gerade Verbindung 674"/>
            <p:cNvCxnSpPr>
              <a:cxnSpLocks noChangeShapeType="1"/>
            </p:cNvCxnSpPr>
            <p:nvPr/>
          </p:nvCxnSpPr>
          <p:spPr bwMode="auto">
            <a:xfrm>
              <a:off x="5334000" y="28956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Gerade Verbindung 661"/>
            <p:cNvCxnSpPr>
              <a:cxnSpLocks noChangeShapeType="1"/>
            </p:cNvCxnSpPr>
            <p:nvPr/>
          </p:nvCxnSpPr>
          <p:spPr bwMode="auto">
            <a:xfrm>
              <a:off x="6400800" y="23622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9" name="Rechteck 108"/>
            <p:cNvSpPr/>
            <p:nvPr/>
          </p:nvSpPr>
          <p:spPr bwMode="auto">
            <a:xfrm>
              <a:off x="7162800" y="2590800"/>
              <a:ext cx="4572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10" name="Gleichschenkliges Dreieck 277"/>
            <p:cNvSpPr>
              <a:spLocks noChangeArrowheads="1"/>
            </p:cNvSpPr>
            <p:nvPr/>
          </p:nvSpPr>
          <p:spPr bwMode="auto">
            <a:xfrm>
              <a:off x="7315200" y="27432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11" name="Gerade Verbindung 272"/>
            <p:cNvCxnSpPr>
              <a:cxnSpLocks noChangeShapeType="1"/>
            </p:cNvCxnSpPr>
            <p:nvPr/>
          </p:nvCxnSpPr>
          <p:spPr bwMode="auto">
            <a:xfrm>
              <a:off x="7391400" y="2590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 name="Gerade Verbindung 275"/>
            <p:cNvCxnSpPr>
              <a:cxnSpLocks noChangeShapeType="1"/>
            </p:cNvCxnSpPr>
            <p:nvPr/>
          </p:nvCxnSpPr>
          <p:spPr bwMode="auto">
            <a:xfrm>
              <a:off x="7315200" y="2743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3" name="Gleichschenkliges Dreieck 277"/>
            <p:cNvSpPr>
              <a:spLocks noChangeArrowheads="1"/>
            </p:cNvSpPr>
            <p:nvPr/>
          </p:nvSpPr>
          <p:spPr bwMode="auto">
            <a:xfrm>
              <a:off x="7315200" y="27432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14" name="Gerade Verbindung 674"/>
            <p:cNvCxnSpPr>
              <a:cxnSpLocks noChangeShapeType="1"/>
            </p:cNvCxnSpPr>
            <p:nvPr/>
          </p:nvCxnSpPr>
          <p:spPr bwMode="auto">
            <a:xfrm>
              <a:off x="7391400" y="28956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16" name="Gerade Verbindung 115"/>
          <p:cNvCxnSpPr/>
          <p:nvPr/>
        </p:nvCxnSpPr>
        <p:spPr bwMode="auto">
          <a:xfrm flipV="1">
            <a:off x="6019800" y="34290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Gerade Verbindung 67"/>
          <p:cNvCxnSpPr/>
          <p:nvPr/>
        </p:nvCxnSpPr>
        <p:spPr bwMode="auto">
          <a:xfrm>
            <a:off x="5867400" y="1752600"/>
            <a:ext cx="152400" cy="1676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Ellipse 118"/>
          <p:cNvSpPr/>
          <p:nvPr/>
        </p:nvSpPr>
        <p:spPr bwMode="auto">
          <a:xfrm>
            <a:off x="5715000" y="1600200"/>
            <a:ext cx="304800" cy="304800"/>
          </a:xfrm>
          <a:prstGeom prst="ellipse">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t>
            </a:r>
          </a:p>
        </p:txBody>
      </p:sp>
      <p:grpSp>
        <p:nvGrpSpPr>
          <p:cNvPr id="74" name="Gruppieren 139"/>
          <p:cNvGrpSpPr>
            <a:grpSpLocks/>
          </p:cNvGrpSpPr>
          <p:nvPr/>
        </p:nvGrpSpPr>
        <p:grpSpPr bwMode="auto">
          <a:xfrm>
            <a:off x="7743826" y="2590800"/>
            <a:ext cx="914400" cy="3810000"/>
            <a:chOff x="762000" y="2286000"/>
            <a:chExt cx="914400" cy="3810000"/>
          </a:xfrm>
        </p:grpSpPr>
        <p:sp>
          <p:nvSpPr>
            <p:cNvPr id="120" name="Rechteck 119"/>
            <p:cNvSpPr/>
            <p:nvPr/>
          </p:nvSpPr>
          <p:spPr bwMode="auto">
            <a:xfrm>
              <a:off x="1066800" y="2590800"/>
              <a:ext cx="304800" cy="3048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121" name="Rechteck 141"/>
            <p:cNvSpPr>
              <a:spLocks noChangeArrowheads="1"/>
            </p:cNvSpPr>
            <p:nvPr/>
          </p:nvSpPr>
          <p:spPr bwMode="auto">
            <a:xfrm>
              <a:off x="762000" y="3352800"/>
              <a:ext cx="914400" cy="2286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22" name="Rechteck 121"/>
            <p:cNvSpPr/>
            <p:nvPr/>
          </p:nvSpPr>
          <p:spPr bwMode="auto">
            <a:xfrm>
              <a:off x="1066800" y="4038600"/>
              <a:ext cx="304800" cy="3048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123" name="Rechteck 143"/>
            <p:cNvSpPr>
              <a:spLocks noChangeArrowheads="1"/>
            </p:cNvSpPr>
            <p:nvPr/>
          </p:nvSpPr>
          <p:spPr bwMode="auto">
            <a:xfrm>
              <a:off x="762000" y="4800600"/>
              <a:ext cx="914400" cy="2286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24" name="Rechteck 123"/>
            <p:cNvSpPr/>
            <p:nvPr/>
          </p:nvSpPr>
          <p:spPr bwMode="auto">
            <a:xfrm>
              <a:off x="1066800" y="5486400"/>
              <a:ext cx="304800" cy="3048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125" name="Rechteck 145"/>
            <p:cNvSpPr>
              <a:spLocks noChangeArrowheads="1"/>
            </p:cNvSpPr>
            <p:nvPr/>
          </p:nvSpPr>
          <p:spPr bwMode="auto">
            <a:xfrm>
              <a:off x="762000" y="2286000"/>
              <a:ext cx="914400" cy="38100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26" name="Gerade Verbindung 146"/>
            <p:cNvCxnSpPr>
              <a:cxnSpLocks noChangeShapeType="1"/>
            </p:cNvCxnSpPr>
            <p:nvPr/>
          </p:nvCxnSpPr>
          <p:spPr bwMode="auto">
            <a:xfrm>
              <a:off x="1371600" y="27432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7" name="Gerade Verbindung 147"/>
            <p:cNvCxnSpPr>
              <a:cxnSpLocks noChangeShapeType="1"/>
            </p:cNvCxnSpPr>
            <p:nvPr/>
          </p:nvCxnSpPr>
          <p:spPr bwMode="auto">
            <a:xfrm>
              <a:off x="1600200" y="2743200"/>
              <a:ext cx="0" cy="2895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Gerade Verbindung 148"/>
            <p:cNvCxnSpPr>
              <a:cxnSpLocks noChangeShapeType="1"/>
            </p:cNvCxnSpPr>
            <p:nvPr/>
          </p:nvCxnSpPr>
          <p:spPr bwMode="auto">
            <a:xfrm>
              <a:off x="1371600" y="56388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Gerade Verbindung 149"/>
            <p:cNvCxnSpPr>
              <a:cxnSpLocks noChangeShapeType="1"/>
            </p:cNvCxnSpPr>
            <p:nvPr/>
          </p:nvCxnSpPr>
          <p:spPr bwMode="auto">
            <a:xfrm>
              <a:off x="1371600" y="41910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6" name="Gerade Verbindung mit Pfeil 24"/>
          <p:cNvCxnSpPr>
            <a:cxnSpLocks noChangeShapeType="1"/>
          </p:cNvCxnSpPr>
          <p:nvPr/>
        </p:nvCxnSpPr>
        <p:spPr bwMode="auto">
          <a:xfrm>
            <a:off x="8201026" y="2133600"/>
            <a:ext cx="0" cy="685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7" name="Textfeld 26"/>
          <p:cNvSpPr txBox="1">
            <a:spLocks noChangeArrowheads="1"/>
          </p:cNvSpPr>
          <p:nvPr/>
        </p:nvSpPr>
        <p:spPr bwMode="auto">
          <a:xfrm>
            <a:off x="8201026" y="2133600"/>
            <a:ext cx="641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N-Well</a:t>
            </a:r>
          </a:p>
        </p:txBody>
      </p:sp>
      <p:cxnSp>
        <p:nvCxnSpPr>
          <p:cNvPr id="88" name="Gerade Verbindung mit Pfeil 85"/>
          <p:cNvCxnSpPr>
            <a:cxnSpLocks noChangeShapeType="1"/>
          </p:cNvCxnSpPr>
          <p:nvPr/>
        </p:nvCxnSpPr>
        <p:spPr bwMode="auto">
          <a:xfrm flipV="1">
            <a:off x="7391400" y="2590800"/>
            <a:ext cx="0" cy="3810000"/>
          </a:xfrm>
          <a:prstGeom prst="straightConnector1">
            <a:avLst/>
          </a:prstGeom>
          <a:noFill/>
          <a:ln w="9525" algn="ctr">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5" name="Textfeld 86"/>
          <p:cNvSpPr txBox="1">
            <a:spLocks noChangeArrowheads="1"/>
          </p:cNvSpPr>
          <p:nvPr/>
        </p:nvSpPr>
        <p:spPr bwMode="auto">
          <a:xfrm>
            <a:off x="7896226" y="3200400"/>
            <a:ext cx="7032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~25 µm</a:t>
            </a:r>
          </a:p>
        </p:txBody>
      </p:sp>
      <p:cxnSp>
        <p:nvCxnSpPr>
          <p:cNvPr id="117" name="Gerade Verbindung mit Pfeil 87"/>
          <p:cNvCxnSpPr>
            <a:cxnSpLocks noChangeShapeType="1"/>
          </p:cNvCxnSpPr>
          <p:nvPr/>
        </p:nvCxnSpPr>
        <p:spPr bwMode="auto">
          <a:xfrm>
            <a:off x="7743826" y="3429000"/>
            <a:ext cx="914400" cy="0"/>
          </a:xfrm>
          <a:prstGeom prst="straightConnector1">
            <a:avLst/>
          </a:prstGeom>
          <a:noFill/>
          <a:ln w="9525" algn="ctr">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8" name="Textfeld 89"/>
          <p:cNvSpPr txBox="1">
            <a:spLocks noChangeArrowheads="1"/>
          </p:cNvSpPr>
          <p:nvPr/>
        </p:nvSpPr>
        <p:spPr bwMode="auto">
          <a:xfrm rot="5400000">
            <a:off x="7135019" y="3685381"/>
            <a:ext cx="7889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~125 µm</a:t>
            </a:r>
          </a:p>
        </p:txBody>
      </p:sp>
    </p:spTree>
    <p:extLst>
      <p:ext uri="{BB962C8B-B14F-4D97-AF65-F5344CB8AC3E}">
        <p14:creationId xmlns:p14="http://schemas.microsoft.com/office/powerpoint/2010/main" val="42174642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de-DE" sz="2000" dirty="0" smtClean="0"/>
              <a:t>Another developments</a:t>
            </a:r>
          </a:p>
        </p:txBody>
      </p:sp>
      <p:sp>
        <p:nvSpPr>
          <p:cNvPr id="19459"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31DE5B25-E99C-483E-B4DE-9B3515F8567B}" type="slidenum">
              <a:rPr lang="de-DE" altLang="de-DE" smtClean="0"/>
              <a:pPr algn="r" eaLnBrk="1" hangingPunct="1">
                <a:spcBef>
                  <a:spcPct val="0"/>
                </a:spcBef>
                <a:buFontTx/>
                <a:buNone/>
              </a:pPr>
              <a:t>31</a:t>
            </a:fld>
            <a:endParaRPr lang="de-DE" altLang="de-DE" smtClean="0"/>
          </a:p>
        </p:txBody>
      </p:sp>
      <p:pic>
        <p:nvPicPr>
          <p:cNvPr id="88" name="Image 99"/>
          <p:cNvPicPr/>
          <p:nvPr/>
        </p:nvPicPr>
        <p:blipFill rotWithShape="1">
          <a:blip r:embed="rId2" cstate="print">
            <a:extLst>
              <a:ext uri="{28A0092B-C50C-407E-A947-70E740481C1C}">
                <a14:useLocalDpi xmlns:a14="http://schemas.microsoft.com/office/drawing/2010/main" val="0"/>
              </a:ext>
            </a:extLst>
          </a:blip>
          <a:srcRect l="25000" r="25321"/>
          <a:stretch/>
        </p:blipFill>
        <p:spPr bwMode="auto">
          <a:xfrm>
            <a:off x="533400" y="1981200"/>
            <a:ext cx="2578100" cy="2763520"/>
          </a:xfrm>
          <a:prstGeom prst="rect">
            <a:avLst/>
          </a:prstGeom>
          <a:ln>
            <a:noFill/>
          </a:ln>
          <a:extLst>
            <a:ext uri="{53640926-AAD7-44D8-BBD7-CCE9431645EC}">
              <a14:shadowObscured xmlns:a14="http://schemas.microsoft.com/office/drawing/2010/main"/>
            </a:ext>
          </a:extLst>
        </p:spPr>
      </p:pic>
      <p:pic>
        <p:nvPicPr>
          <p:cNvPr id="89" name="Image 5"/>
          <p:cNvPicPr>
            <a:picLocks noChangeAspect="1" noChangeArrowheads="1"/>
          </p:cNvPicPr>
          <p:nvPr/>
        </p:nvPicPr>
        <p:blipFill>
          <a:blip r:embed="rId3">
            <a:extLst>
              <a:ext uri="{28A0092B-C50C-407E-A947-70E740481C1C}">
                <a14:useLocalDpi xmlns:a14="http://schemas.microsoft.com/office/drawing/2010/main" val="0"/>
              </a:ext>
            </a:extLst>
          </a:blip>
          <a:srcRect l="1953" t="22905" b="29308"/>
          <a:stretch>
            <a:fillRect/>
          </a:stretch>
        </p:blipFill>
        <p:spPr bwMode="auto">
          <a:xfrm>
            <a:off x="0" y="4791075"/>
            <a:ext cx="4552950" cy="1152525"/>
          </a:xfrm>
          <a:prstGeom prst="rect">
            <a:avLst/>
          </a:prstGeom>
          <a:noFill/>
          <a:extLst>
            <a:ext uri="{909E8E84-426E-40DD-AFC4-6F175D3DCCD1}">
              <a14:hiddenFill xmlns:a14="http://schemas.microsoft.com/office/drawing/2010/main">
                <a:solidFill>
                  <a:srgbClr val="FFFFFF"/>
                </a:solidFill>
              </a14:hiddenFill>
            </a:ext>
          </a:extLst>
        </p:spPr>
      </p:pic>
      <p:grpSp>
        <p:nvGrpSpPr>
          <p:cNvPr id="90" name="Gruppieren 89"/>
          <p:cNvGrpSpPr/>
          <p:nvPr/>
        </p:nvGrpSpPr>
        <p:grpSpPr>
          <a:xfrm>
            <a:off x="4414454" y="2599847"/>
            <a:ext cx="4653346" cy="3267553"/>
            <a:chOff x="2509454" y="2362200"/>
            <a:chExt cx="4653346" cy="3267553"/>
          </a:xfrm>
        </p:grpSpPr>
        <p:sp>
          <p:nvSpPr>
            <p:cNvPr id="91" name="Rectangle 7" descr="20 %"/>
            <p:cNvSpPr>
              <a:spLocks noChangeArrowheads="1"/>
            </p:cNvSpPr>
            <p:nvPr/>
          </p:nvSpPr>
          <p:spPr bwMode="auto">
            <a:xfrm>
              <a:off x="2509454" y="4680805"/>
              <a:ext cx="4158229" cy="947604"/>
            </a:xfrm>
            <a:prstGeom prst="rect">
              <a:avLst/>
            </a:prstGeom>
            <a:pattFill prst="pct20">
              <a:fgClr>
                <a:srgbClr val="FF9900"/>
              </a:fgClr>
              <a:bgClr>
                <a:sysClr val="window" lastClr="FFFFFF"/>
              </a:bgClr>
            </a:patt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92" name="Rechteck 91"/>
            <p:cNvSpPr/>
            <p:nvPr/>
          </p:nvSpPr>
          <p:spPr bwMode="auto">
            <a:xfrm>
              <a:off x="2565400" y="4687496"/>
              <a:ext cx="990600" cy="570303"/>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DE" dirty="0" smtClean="0"/>
                <a:t>HVCMOS</a:t>
              </a:r>
              <a:endParaRPr kumimoji="0" lang="de-DE" sz="1200" b="0" i="0" u="none" strike="noStrike" cap="none" normalizeH="0" baseline="0" dirty="0" smtClean="0">
                <a:solidFill>
                  <a:schemeClr val="tx1"/>
                </a:solidFill>
                <a:effectLst/>
                <a:latin typeface="Arial" charset="0"/>
                <a:cs typeface="Arial" charset="0"/>
              </a:endParaRPr>
            </a:p>
          </p:txBody>
        </p:sp>
        <p:sp>
          <p:nvSpPr>
            <p:cNvPr id="93" name="Rectangle 6" descr="5 %"/>
            <p:cNvSpPr>
              <a:spLocks noChangeArrowheads="1"/>
            </p:cNvSpPr>
            <p:nvPr/>
          </p:nvSpPr>
          <p:spPr bwMode="auto">
            <a:xfrm>
              <a:off x="4226342" y="4049069"/>
              <a:ext cx="2413648" cy="631736"/>
            </a:xfrm>
            <a:prstGeom prst="rect">
              <a:avLst/>
            </a:prstGeom>
            <a:pattFill prst="pct5">
              <a:fgClr>
                <a:srgbClr val="DDE9EC"/>
              </a:fgClr>
              <a:bgClr>
                <a:sysClr val="window" lastClr="FFFFFF"/>
              </a:bgClr>
            </a:patt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94" name="Line 8"/>
            <p:cNvSpPr>
              <a:spLocks noChangeShapeType="1"/>
            </p:cNvSpPr>
            <p:nvPr/>
          </p:nvSpPr>
          <p:spPr bwMode="auto">
            <a:xfrm>
              <a:off x="2509454" y="4680805"/>
              <a:ext cx="4158229" cy="1344"/>
            </a:xfrm>
            <a:prstGeom prst="line">
              <a:avLst/>
            </a:prstGeom>
            <a:noFill/>
            <a:ln w="9525">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95" name="Line 33"/>
            <p:cNvSpPr>
              <a:spLocks noChangeShapeType="1"/>
            </p:cNvSpPr>
            <p:nvPr/>
          </p:nvSpPr>
          <p:spPr bwMode="auto">
            <a:xfrm>
              <a:off x="2509454" y="5628409"/>
              <a:ext cx="4158229" cy="1344"/>
            </a:xfrm>
            <a:prstGeom prst="line">
              <a:avLst/>
            </a:prstGeom>
            <a:noFill/>
            <a:ln w="9525">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96" name="Rectangle 34" descr="5 %"/>
            <p:cNvSpPr>
              <a:spLocks noChangeArrowheads="1"/>
            </p:cNvSpPr>
            <p:nvPr/>
          </p:nvSpPr>
          <p:spPr bwMode="auto">
            <a:xfrm flipV="1">
              <a:off x="4254035" y="3204963"/>
              <a:ext cx="2413648" cy="631736"/>
            </a:xfrm>
            <a:prstGeom prst="rect">
              <a:avLst/>
            </a:prstGeom>
            <a:pattFill prst="pct5">
              <a:fgClr>
                <a:srgbClr val="DDE9EC"/>
              </a:fgClr>
              <a:bgClr>
                <a:sysClr val="window" lastClr="FFFFFF"/>
              </a:bgClr>
            </a:patt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97" name="Rectangle 35" descr="20 %"/>
            <p:cNvSpPr>
              <a:spLocks noChangeArrowheads="1"/>
            </p:cNvSpPr>
            <p:nvPr/>
          </p:nvSpPr>
          <p:spPr bwMode="auto">
            <a:xfrm flipV="1">
              <a:off x="2509454" y="2678067"/>
              <a:ext cx="4158229" cy="526895"/>
            </a:xfrm>
            <a:prstGeom prst="rect">
              <a:avLst/>
            </a:prstGeom>
            <a:pattFill prst="pct20">
              <a:fgClr>
                <a:srgbClr val="FF9900"/>
              </a:fgClr>
              <a:bgClr>
                <a:sysClr val="window" lastClr="FFFFFF"/>
              </a:bgClr>
            </a:patt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98" name="Line 36"/>
            <p:cNvSpPr>
              <a:spLocks noChangeShapeType="1"/>
            </p:cNvSpPr>
            <p:nvPr/>
          </p:nvSpPr>
          <p:spPr bwMode="auto">
            <a:xfrm flipV="1">
              <a:off x="2509454" y="3204963"/>
              <a:ext cx="4158229" cy="1344"/>
            </a:xfrm>
            <a:prstGeom prst="line">
              <a:avLst/>
            </a:prstGeom>
            <a:noFill/>
            <a:ln w="9525">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99" name="Line 61"/>
            <p:cNvSpPr>
              <a:spLocks noChangeShapeType="1"/>
            </p:cNvSpPr>
            <p:nvPr/>
          </p:nvSpPr>
          <p:spPr bwMode="auto">
            <a:xfrm flipV="1">
              <a:off x="2509454" y="2678068"/>
              <a:ext cx="4158229" cy="1344"/>
            </a:xfrm>
            <a:prstGeom prst="line">
              <a:avLst/>
            </a:prstGeom>
            <a:noFill/>
            <a:ln w="9525">
              <a:solidFill>
                <a:sysClr val="windowText" lastClr="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00" name="Text Box 67"/>
            <p:cNvSpPr txBox="1">
              <a:spLocks noChangeArrowheads="1"/>
            </p:cNvSpPr>
            <p:nvPr/>
          </p:nvSpPr>
          <p:spPr bwMode="auto">
            <a:xfrm rot="10800000" flipV="1">
              <a:off x="5634828" y="2816798"/>
              <a:ext cx="1037752" cy="218521"/>
            </a:xfrm>
            <a:prstGeom prst="rect">
              <a:avLst/>
            </a:prstGeom>
            <a:noFill/>
            <a:ln w="9525">
              <a:noFill/>
              <a:miter lim="800000"/>
              <a:headEnd/>
              <a:tailEnd/>
            </a:ln>
          </p:spPr>
          <p:txBody>
            <a:bodyPr>
              <a:spAutoFit/>
            </a:bodyPr>
            <a:lstStyle/>
            <a:p>
              <a:pPr marL="0" marR="0" lvl="0" indent="0" defTabSz="914400" eaLnBrk="1" fontAlgn="auto" latinLnBrk="0" hangingPunct="1">
                <a:lnSpc>
                  <a:spcPct val="80000"/>
                </a:lnSpc>
                <a:spcBef>
                  <a:spcPct val="20000"/>
                </a:spcBef>
                <a:spcAft>
                  <a:spcPts val="0"/>
                </a:spcAft>
                <a:buClrTx/>
                <a:buSzTx/>
                <a:buFontTx/>
                <a:buNone/>
                <a:tabLst/>
                <a:defRPr/>
              </a:pPr>
              <a:r>
                <a:rPr kumimoji="0" lang="fr-FR" sz="1000" i="0" u="none" strike="noStrike" kern="0" cap="none" spc="0" normalizeH="0" baseline="0" noProof="0" dirty="0" smtClean="0">
                  <a:ln>
                    <a:noFill/>
                  </a:ln>
                  <a:solidFill>
                    <a:prstClr val="black"/>
                  </a:solidFill>
                  <a:effectLst/>
                  <a:uLnTx/>
                  <a:uFillTx/>
                  <a:latin typeface="+mn-lt"/>
                  <a:cs typeface="Tahoma" pitchFamily="34" charset="0"/>
                </a:rPr>
                <a:t>TSV</a:t>
              </a:r>
            </a:p>
          </p:txBody>
        </p:sp>
        <p:sp>
          <p:nvSpPr>
            <p:cNvPr id="101" name="AutoShape 68"/>
            <p:cNvSpPr>
              <a:spLocks/>
            </p:cNvSpPr>
            <p:nvPr/>
          </p:nvSpPr>
          <p:spPr bwMode="auto">
            <a:xfrm>
              <a:off x="6725983" y="2678068"/>
              <a:ext cx="56843" cy="1212395"/>
            </a:xfrm>
            <a:prstGeom prst="rightBracket">
              <a:avLst>
                <a:gd name="adj" fmla="val 72169"/>
              </a:avLst>
            </a:prstGeom>
            <a:noFill/>
            <a:ln w="9525">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02" name="AutoShape 69"/>
            <p:cNvSpPr>
              <a:spLocks/>
            </p:cNvSpPr>
            <p:nvPr/>
          </p:nvSpPr>
          <p:spPr bwMode="auto">
            <a:xfrm>
              <a:off x="6725983" y="3995305"/>
              <a:ext cx="56843" cy="1633104"/>
            </a:xfrm>
            <a:prstGeom prst="rightBracket">
              <a:avLst>
                <a:gd name="adj" fmla="val 97212"/>
              </a:avLst>
            </a:prstGeom>
            <a:noFill/>
            <a:ln w="9525">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03" name="Text Box 72"/>
            <p:cNvSpPr txBox="1">
              <a:spLocks noChangeArrowheads="1"/>
            </p:cNvSpPr>
            <p:nvPr/>
          </p:nvSpPr>
          <p:spPr bwMode="auto">
            <a:xfrm rot="16200000">
              <a:off x="6644629" y="4606419"/>
              <a:ext cx="559153" cy="215444"/>
            </a:xfrm>
            <a:prstGeom prst="rect">
              <a:avLst/>
            </a:prstGeom>
            <a:noFill/>
            <a:ln w="9525">
              <a:noFill/>
              <a:miter lim="800000"/>
              <a:headEnd/>
              <a:tailEnd/>
            </a:ln>
          </p:spPr>
          <p:txBody>
            <a:bodyPr>
              <a:spAutoFit/>
            </a:bodyPr>
            <a:lstStyle/>
            <a:p>
              <a:pPr marL="0" marR="0" lvl="0" indent="0" defTabSz="914400" eaLnBrk="1" fontAlgn="auto" latinLnBrk="0" hangingPunct="1">
                <a:lnSpc>
                  <a:spcPct val="80000"/>
                </a:lnSpc>
                <a:spcBef>
                  <a:spcPct val="20000"/>
                </a:spcBef>
                <a:spcAft>
                  <a:spcPts val="0"/>
                </a:spcAft>
                <a:buClrTx/>
                <a:buSzTx/>
                <a:buFontTx/>
                <a:buNone/>
                <a:tabLst/>
                <a:defRPr/>
              </a:pPr>
              <a:r>
                <a:rPr kumimoji="0" lang="fr-FR" sz="1000" i="0" u="none" strike="noStrike" kern="0" cap="none" spc="0" normalizeH="0" baseline="0" noProof="0" dirty="0" smtClean="0">
                  <a:ln>
                    <a:noFill/>
                  </a:ln>
                  <a:solidFill>
                    <a:prstClr val="black"/>
                  </a:solidFill>
                  <a:effectLst/>
                  <a:uLnTx/>
                  <a:uFillTx/>
                  <a:latin typeface="+mn-lt"/>
                  <a:cs typeface="Tahoma" pitchFamily="34" charset="0"/>
                </a:rPr>
                <a:t>Tier 2</a:t>
              </a:r>
            </a:p>
          </p:txBody>
        </p:sp>
        <p:sp>
          <p:nvSpPr>
            <p:cNvPr id="104" name="Text Box 73"/>
            <p:cNvSpPr txBox="1">
              <a:spLocks noChangeArrowheads="1"/>
            </p:cNvSpPr>
            <p:nvPr/>
          </p:nvSpPr>
          <p:spPr bwMode="auto">
            <a:xfrm rot="16200000">
              <a:off x="6371936" y="3087906"/>
              <a:ext cx="1212395" cy="369332"/>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80000"/>
                </a:lnSpc>
                <a:spcBef>
                  <a:spcPct val="20000"/>
                </a:spcBef>
                <a:spcAft>
                  <a:spcPts val="0"/>
                </a:spcAft>
                <a:buClrTx/>
                <a:buSzTx/>
                <a:buFontTx/>
                <a:buNone/>
                <a:tabLst/>
                <a:defRPr/>
              </a:pPr>
              <a:r>
                <a:rPr kumimoji="0" lang="fr-FR" sz="1000" i="0" u="none" strike="noStrike" kern="0" cap="none" spc="0" normalizeH="0" baseline="0" noProof="0" dirty="0" smtClean="0">
                  <a:ln>
                    <a:noFill/>
                  </a:ln>
                  <a:solidFill>
                    <a:prstClr val="black"/>
                  </a:solidFill>
                  <a:effectLst/>
                  <a:uLnTx/>
                  <a:uFillTx/>
                  <a:latin typeface="+mn-lt"/>
                  <a:cs typeface="Tahoma" pitchFamily="34" charset="0"/>
                </a:rPr>
                <a:t>Tier 1</a:t>
              </a:r>
            </a:p>
            <a:p>
              <a:pPr marL="0" marR="0" lvl="0" indent="0" algn="ctr" defTabSz="914400" eaLnBrk="1" fontAlgn="auto" latinLnBrk="0" hangingPunct="1">
                <a:lnSpc>
                  <a:spcPct val="80000"/>
                </a:lnSpc>
                <a:spcBef>
                  <a:spcPct val="20000"/>
                </a:spcBef>
                <a:spcAft>
                  <a:spcPts val="0"/>
                </a:spcAft>
                <a:buClrTx/>
                <a:buSzTx/>
                <a:buFontTx/>
                <a:buNone/>
                <a:tabLst/>
                <a:defRPr/>
              </a:pPr>
              <a:r>
                <a:rPr kumimoji="0" lang="fr-FR" sz="1000" i="0" u="none" strike="noStrike" kern="0" cap="none" spc="0" normalizeH="0" baseline="0" noProof="0" dirty="0" smtClean="0">
                  <a:ln>
                    <a:noFill/>
                  </a:ln>
                  <a:solidFill>
                    <a:prstClr val="black"/>
                  </a:solidFill>
                  <a:effectLst/>
                  <a:uLnTx/>
                  <a:uFillTx/>
                  <a:latin typeface="+mn-lt"/>
                  <a:cs typeface="Tahoma" pitchFamily="34" charset="0"/>
                </a:rPr>
                <a:t>(</a:t>
              </a:r>
              <a:r>
                <a:rPr kumimoji="0" lang="en-US" sz="1000" i="0" u="none" strike="noStrike" kern="0" cap="none" spc="0" normalizeH="0" baseline="0" noProof="0" dirty="0" smtClean="0">
                  <a:ln>
                    <a:noFill/>
                  </a:ln>
                  <a:solidFill>
                    <a:prstClr val="black"/>
                  </a:solidFill>
                  <a:effectLst/>
                  <a:uLnTx/>
                  <a:uFillTx/>
                  <a:latin typeface="+mn-lt"/>
                  <a:cs typeface="Tahoma" pitchFamily="34" charset="0"/>
                </a:rPr>
                <a:t>thinned</a:t>
              </a:r>
              <a:r>
                <a:rPr kumimoji="0" lang="fr-FR" sz="1000" i="0" u="none" strike="noStrike" kern="0" cap="none" spc="0" normalizeH="0" baseline="0" noProof="0" dirty="0" smtClean="0">
                  <a:ln>
                    <a:noFill/>
                  </a:ln>
                  <a:solidFill>
                    <a:prstClr val="black"/>
                  </a:solidFill>
                  <a:effectLst/>
                  <a:uLnTx/>
                  <a:uFillTx/>
                  <a:latin typeface="+mn-lt"/>
                  <a:cs typeface="Tahoma" pitchFamily="34" charset="0"/>
                </a:rPr>
                <a:t> wafer)</a:t>
              </a:r>
            </a:p>
          </p:txBody>
        </p:sp>
        <p:sp>
          <p:nvSpPr>
            <p:cNvPr id="106" name="Text Box 75"/>
            <p:cNvSpPr txBox="1">
              <a:spLocks noChangeArrowheads="1"/>
            </p:cNvSpPr>
            <p:nvPr/>
          </p:nvSpPr>
          <p:spPr bwMode="auto">
            <a:xfrm>
              <a:off x="4578819" y="2515445"/>
              <a:ext cx="1407961" cy="227755"/>
            </a:xfrm>
            <a:prstGeom prst="rect">
              <a:avLst/>
            </a:prstGeom>
            <a:noFill/>
            <a:ln w="9525">
              <a:noFill/>
              <a:miter lim="800000"/>
              <a:headEnd/>
              <a:tailEnd/>
            </a:ln>
          </p:spPr>
          <p:txBody>
            <a:bodyPr>
              <a:spAutoFit/>
            </a:bodyPr>
            <a:lstStyle/>
            <a:p>
              <a:pPr marL="0" marR="0" lvl="0" indent="0" defTabSz="914400" eaLnBrk="1" fontAlgn="auto" latinLnBrk="0" hangingPunct="1">
                <a:lnSpc>
                  <a:spcPct val="80000"/>
                </a:lnSpc>
                <a:spcBef>
                  <a:spcPct val="20000"/>
                </a:spcBef>
                <a:spcAft>
                  <a:spcPts val="0"/>
                </a:spcAft>
                <a:buClrTx/>
                <a:buSzTx/>
                <a:buFontTx/>
                <a:buNone/>
                <a:tabLst/>
                <a:defRPr/>
              </a:pPr>
              <a:r>
                <a:rPr kumimoji="0" lang="fr-FR" sz="1100" i="0" u="none" strike="noStrike" kern="0" cap="none" spc="0" normalizeH="0" baseline="0" noProof="0" dirty="0" smtClean="0">
                  <a:ln>
                    <a:noFill/>
                  </a:ln>
                  <a:solidFill>
                    <a:prstClr val="black"/>
                  </a:solidFill>
                  <a:effectLst/>
                  <a:uLnTx/>
                  <a:uFillTx/>
                  <a:latin typeface="+mn-lt"/>
                  <a:cs typeface="Tahoma" pitchFamily="34" charset="0"/>
                </a:rPr>
                <a:t>Back </a:t>
              </a:r>
              <a:r>
                <a:rPr kumimoji="0" lang="en-US" sz="1100" i="0" u="none" strike="noStrike" kern="0" cap="none" spc="0" normalizeH="0" baseline="0" noProof="0" dirty="0" smtClean="0">
                  <a:ln>
                    <a:noFill/>
                  </a:ln>
                  <a:solidFill>
                    <a:prstClr val="black"/>
                  </a:solidFill>
                  <a:effectLst/>
                  <a:uLnTx/>
                  <a:uFillTx/>
                  <a:latin typeface="+mn-lt"/>
                  <a:cs typeface="Tahoma" pitchFamily="34" charset="0"/>
                </a:rPr>
                <a:t>Side</a:t>
              </a:r>
              <a:r>
                <a:rPr kumimoji="0" lang="fr-FR" sz="1100" i="0" u="none" strike="noStrike" kern="0" cap="none" spc="0" normalizeH="0" baseline="0" noProof="0" dirty="0" smtClean="0">
                  <a:ln>
                    <a:noFill/>
                  </a:ln>
                  <a:solidFill>
                    <a:prstClr val="black"/>
                  </a:solidFill>
                  <a:effectLst/>
                  <a:uLnTx/>
                  <a:uFillTx/>
                  <a:latin typeface="+mn-lt"/>
                  <a:cs typeface="Tahoma" pitchFamily="34" charset="0"/>
                </a:rPr>
                <a:t> Metal</a:t>
              </a:r>
            </a:p>
          </p:txBody>
        </p:sp>
        <p:grpSp>
          <p:nvGrpSpPr>
            <p:cNvPr id="107" name="Groupe 131"/>
            <p:cNvGrpSpPr/>
            <p:nvPr/>
          </p:nvGrpSpPr>
          <p:grpSpPr>
            <a:xfrm>
              <a:off x="5815937" y="2362200"/>
              <a:ext cx="977993" cy="842763"/>
              <a:chOff x="3413987" y="2276854"/>
              <a:chExt cx="977993" cy="842763"/>
            </a:xfrm>
          </p:grpSpPr>
          <p:sp>
            <p:nvSpPr>
              <p:cNvPr id="225" name="Rectangle 59"/>
              <p:cNvSpPr>
                <a:spLocks noChangeArrowheads="1"/>
              </p:cNvSpPr>
              <p:nvPr/>
            </p:nvSpPr>
            <p:spPr bwMode="auto">
              <a:xfrm flipV="1">
                <a:off x="3530588" y="2592722"/>
                <a:ext cx="56843" cy="526895"/>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26" name="Rectangle 74"/>
              <p:cNvSpPr>
                <a:spLocks noChangeArrowheads="1"/>
              </p:cNvSpPr>
              <p:nvPr/>
            </p:nvSpPr>
            <p:spPr bwMode="auto">
              <a:xfrm flipV="1">
                <a:off x="3413987" y="2540302"/>
                <a:ext cx="690863" cy="52421"/>
              </a:xfrm>
              <a:prstGeom prst="rect">
                <a:avLst/>
              </a:prstGeom>
              <a:solidFill>
                <a:srgbClr val="333399"/>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27" name="Freeform 79"/>
              <p:cNvSpPr>
                <a:spLocks/>
              </p:cNvSpPr>
              <p:nvPr/>
            </p:nvSpPr>
            <p:spPr bwMode="auto">
              <a:xfrm>
                <a:off x="3587431" y="2276854"/>
                <a:ext cx="804549" cy="255383"/>
              </a:xfrm>
              <a:custGeom>
                <a:avLst/>
                <a:gdLst>
                  <a:gd name="T0" fmla="*/ 0 w 635"/>
                  <a:gd name="T1" fmla="*/ 375 h 424"/>
                  <a:gd name="T2" fmla="*/ 114 w 635"/>
                  <a:gd name="T3" fmla="*/ 420 h 424"/>
                  <a:gd name="T4" fmla="*/ 250 w 635"/>
                  <a:gd name="T5" fmla="*/ 352 h 424"/>
                  <a:gd name="T6" fmla="*/ 477 w 635"/>
                  <a:gd name="T7" fmla="*/ 57 h 424"/>
                  <a:gd name="T8" fmla="*/ 635 w 635"/>
                  <a:gd name="T9" fmla="*/ 12 h 424"/>
                  <a:gd name="T10" fmla="*/ 0 60000 65536"/>
                  <a:gd name="T11" fmla="*/ 0 60000 65536"/>
                  <a:gd name="T12" fmla="*/ 0 60000 65536"/>
                  <a:gd name="T13" fmla="*/ 0 60000 65536"/>
                  <a:gd name="T14" fmla="*/ 0 60000 65536"/>
                  <a:gd name="T15" fmla="*/ 0 w 635"/>
                  <a:gd name="T16" fmla="*/ 0 h 424"/>
                  <a:gd name="T17" fmla="*/ 635 w 635"/>
                  <a:gd name="T18" fmla="*/ 424 h 424"/>
                </a:gdLst>
                <a:ahLst/>
                <a:cxnLst>
                  <a:cxn ang="T10">
                    <a:pos x="T0" y="T1"/>
                  </a:cxn>
                  <a:cxn ang="T11">
                    <a:pos x="T2" y="T3"/>
                  </a:cxn>
                  <a:cxn ang="T12">
                    <a:pos x="T4" y="T5"/>
                  </a:cxn>
                  <a:cxn ang="T13">
                    <a:pos x="T6" y="T7"/>
                  </a:cxn>
                  <a:cxn ang="T14">
                    <a:pos x="T8" y="T9"/>
                  </a:cxn>
                </a:cxnLst>
                <a:rect l="T15" t="T16" r="T17" b="T18"/>
                <a:pathLst>
                  <a:path w="635" h="424">
                    <a:moveTo>
                      <a:pt x="0" y="375"/>
                    </a:moveTo>
                    <a:cubicBezTo>
                      <a:pt x="36" y="399"/>
                      <a:pt x="72" y="424"/>
                      <a:pt x="114" y="420"/>
                    </a:cubicBezTo>
                    <a:cubicBezTo>
                      <a:pt x="156" y="416"/>
                      <a:pt x="190" y="412"/>
                      <a:pt x="250" y="352"/>
                    </a:cubicBezTo>
                    <a:cubicBezTo>
                      <a:pt x="310" y="292"/>
                      <a:pt x="413" y="114"/>
                      <a:pt x="477" y="57"/>
                    </a:cubicBezTo>
                    <a:cubicBezTo>
                      <a:pt x="541" y="0"/>
                      <a:pt x="588" y="6"/>
                      <a:pt x="635" y="12"/>
                    </a:cubicBezTo>
                  </a:path>
                </a:pathLst>
              </a:custGeom>
              <a:noFill/>
              <a:ln w="57150" cmpd="sng">
                <a:solidFill>
                  <a:srgbClr val="FF99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nvGrpSpPr>
            <p:cNvPr id="111" name="Groupe 4"/>
            <p:cNvGrpSpPr/>
            <p:nvPr/>
          </p:nvGrpSpPr>
          <p:grpSpPr>
            <a:xfrm>
              <a:off x="5471308" y="3203797"/>
              <a:ext cx="919693" cy="1475842"/>
              <a:chOff x="3069358" y="3118451"/>
              <a:chExt cx="919693" cy="1475842"/>
            </a:xfrm>
          </p:grpSpPr>
          <p:sp>
            <p:nvSpPr>
              <p:cNvPr id="199" name="Rectangle 15"/>
              <p:cNvSpPr>
                <a:spLocks noChangeArrowheads="1"/>
              </p:cNvSpPr>
              <p:nvPr/>
            </p:nvSpPr>
            <p:spPr bwMode="auto">
              <a:xfrm>
                <a:off x="3069358" y="4435687"/>
                <a:ext cx="690863" cy="52421"/>
              </a:xfrm>
              <a:prstGeom prst="rect">
                <a:avLst/>
              </a:prstGeom>
              <a:solidFill>
                <a:srgbClr val="CCFF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0" name="Rectangle 16"/>
              <p:cNvSpPr>
                <a:spLocks noChangeArrowheads="1"/>
              </p:cNvSpPr>
              <p:nvPr/>
            </p:nvSpPr>
            <p:spPr bwMode="auto">
              <a:xfrm>
                <a:off x="3069358" y="4330846"/>
                <a:ext cx="690863" cy="52421"/>
              </a:xfrm>
              <a:prstGeom prst="rect">
                <a:avLst/>
              </a:prstGeom>
              <a:solidFill>
                <a:srgbClr val="66CC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1" name="Rectangle 17"/>
              <p:cNvSpPr>
                <a:spLocks noChangeArrowheads="1"/>
              </p:cNvSpPr>
              <p:nvPr/>
            </p:nvSpPr>
            <p:spPr bwMode="auto">
              <a:xfrm>
                <a:off x="3069358" y="4224661"/>
                <a:ext cx="690863" cy="52421"/>
              </a:xfrm>
              <a:prstGeom prst="rect">
                <a:avLst/>
              </a:prstGeom>
              <a:solidFill>
                <a:srgbClr val="6699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2" name="Rectangle 18"/>
              <p:cNvSpPr>
                <a:spLocks noChangeArrowheads="1"/>
              </p:cNvSpPr>
              <p:nvPr/>
            </p:nvSpPr>
            <p:spPr bwMode="auto">
              <a:xfrm>
                <a:off x="3069358" y="4118475"/>
                <a:ext cx="690863" cy="52421"/>
              </a:xfrm>
              <a:prstGeom prst="rect">
                <a:avLst/>
              </a:prstGeom>
              <a:solidFill>
                <a:srgbClr val="3366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3" name="Rectangle 24"/>
              <p:cNvSpPr>
                <a:spLocks noChangeArrowheads="1"/>
              </p:cNvSpPr>
              <p:nvPr/>
            </p:nvSpPr>
            <p:spPr bwMode="auto">
              <a:xfrm>
                <a:off x="3126201" y="4488108"/>
                <a:ext cx="58301" cy="106185"/>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4" name="Rectangle 25"/>
              <p:cNvSpPr>
                <a:spLocks noChangeArrowheads="1"/>
              </p:cNvSpPr>
              <p:nvPr/>
            </p:nvSpPr>
            <p:spPr bwMode="auto">
              <a:xfrm>
                <a:off x="3126201" y="4383267"/>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5" name="Rectangle 26"/>
              <p:cNvSpPr>
                <a:spLocks noChangeArrowheads="1"/>
              </p:cNvSpPr>
              <p:nvPr/>
            </p:nvSpPr>
            <p:spPr bwMode="auto">
              <a:xfrm>
                <a:off x="3126201" y="4279769"/>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6" name="Rectangle 27"/>
              <p:cNvSpPr>
                <a:spLocks noChangeArrowheads="1"/>
              </p:cNvSpPr>
              <p:nvPr/>
            </p:nvSpPr>
            <p:spPr bwMode="auto">
              <a:xfrm>
                <a:off x="3126201" y="4174928"/>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7" name="Rectangle 28"/>
              <p:cNvSpPr>
                <a:spLocks noChangeArrowheads="1"/>
              </p:cNvSpPr>
              <p:nvPr/>
            </p:nvSpPr>
            <p:spPr bwMode="auto">
              <a:xfrm>
                <a:off x="3126201" y="4070087"/>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8" name="Rectangle 32"/>
              <p:cNvSpPr>
                <a:spLocks noChangeArrowheads="1"/>
              </p:cNvSpPr>
              <p:nvPr/>
            </p:nvSpPr>
            <p:spPr bwMode="auto">
              <a:xfrm>
                <a:off x="3529933" y="4488108"/>
                <a:ext cx="58301" cy="106185"/>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09" name="Rectangle 43"/>
              <p:cNvSpPr>
                <a:spLocks noChangeArrowheads="1"/>
              </p:cNvSpPr>
              <p:nvPr/>
            </p:nvSpPr>
            <p:spPr bwMode="auto">
              <a:xfrm flipV="1">
                <a:off x="3069358" y="3224636"/>
                <a:ext cx="690863" cy="52421"/>
              </a:xfrm>
              <a:prstGeom prst="rect">
                <a:avLst/>
              </a:prstGeom>
              <a:solidFill>
                <a:srgbClr val="CCFFFF"/>
              </a:solidFill>
              <a:ln w="9525">
                <a:solidFill>
                  <a:sysClr val="windowText" lastClr="000000"/>
                </a:solidFill>
                <a:miter lim="800000"/>
                <a:headEnd/>
                <a:tailEnd/>
              </a:ln>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0" name="Rectangle 44"/>
              <p:cNvSpPr>
                <a:spLocks noChangeArrowheads="1"/>
              </p:cNvSpPr>
              <p:nvPr/>
            </p:nvSpPr>
            <p:spPr bwMode="auto">
              <a:xfrm flipV="1">
                <a:off x="3069358" y="3329477"/>
                <a:ext cx="690863" cy="52421"/>
              </a:xfrm>
              <a:prstGeom prst="rect">
                <a:avLst/>
              </a:prstGeom>
              <a:solidFill>
                <a:srgbClr val="66CC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1" name="Rectangle 45"/>
              <p:cNvSpPr>
                <a:spLocks noChangeArrowheads="1"/>
              </p:cNvSpPr>
              <p:nvPr/>
            </p:nvSpPr>
            <p:spPr bwMode="auto">
              <a:xfrm flipV="1">
                <a:off x="3069358" y="3435663"/>
                <a:ext cx="690863" cy="52421"/>
              </a:xfrm>
              <a:prstGeom prst="rect">
                <a:avLst/>
              </a:prstGeom>
              <a:solidFill>
                <a:srgbClr val="6699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2" name="Rectangle 46"/>
              <p:cNvSpPr>
                <a:spLocks noChangeArrowheads="1"/>
              </p:cNvSpPr>
              <p:nvPr/>
            </p:nvSpPr>
            <p:spPr bwMode="auto">
              <a:xfrm flipV="1">
                <a:off x="3069358" y="3541848"/>
                <a:ext cx="690863" cy="52421"/>
              </a:xfrm>
              <a:prstGeom prst="rect">
                <a:avLst/>
              </a:prstGeom>
              <a:solidFill>
                <a:srgbClr val="3366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3" name="Rectangle 52"/>
              <p:cNvSpPr>
                <a:spLocks noChangeArrowheads="1"/>
              </p:cNvSpPr>
              <p:nvPr/>
            </p:nvSpPr>
            <p:spPr bwMode="auto">
              <a:xfrm flipV="1">
                <a:off x="3126201" y="3118451"/>
                <a:ext cx="58301" cy="106185"/>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4" name="Rectangle 53"/>
              <p:cNvSpPr>
                <a:spLocks noChangeArrowheads="1"/>
              </p:cNvSpPr>
              <p:nvPr/>
            </p:nvSpPr>
            <p:spPr bwMode="auto">
              <a:xfrm flipV="1">
                <a:off x="3126201" y="3277057"/>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5" name="Rectangle 54"/>
              <p:cNvSpPr>
                <a:spLocks noChangeArrowheads="1"/>
              </p:cNvSpPr>
              <p:nvPr/>
            </p:nvSpPr>
            <p:spPr bwMode="auto">
              <a:xfrm flipV="1">
                <a:off x="3126201" y="3381898"/>
                <a:ext cx="58301" cy="5107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6" name="Rectangle 55"/>
              <p:cNvSpPr>
                <a:spLocks noChangeArrowheads="1"/>
              </p:cNvSpPr>
              <p:nvPr/>
            </p:nvSpPr>
            <p:spPr bwMode="auto">
              <a:xfrm flipV="1">
                <a:off x="3126201" y="3485395"/>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7" name="Rectangle 56"/>
              <p:cNvSpPr>
                <a:spLocks noChangeArrowheads="1"/>
              </p:cNvSpPr>
              <p:nvPr/>
            </p:nvSpPr>
            <p:spPr bwMode="auto">
              <a:xfrm flipV="1">
                <a:off x="3126201" y="3590237"/>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8" name="Rectangle 60"/>
              <p:cNvSpPr>
                <a:spLocks noChangeArrowheads="1"/>
              </p:cNvSpPr>
              <p:nvPr/>
            </p:nvSpPr>
            <p:spPr bwMode="auto">
              <a:xfrm flipV="1">
                <a:off x="3529933" y="3118451"/>
                <a:ext cx="58301" cy="106185"/>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19" name="Text Box 62"/>
              <p:cNvSpPr txBox="1">
                <a:spLocks noChangeArrowheads="1"/>
              </p:cNvSpPr>
              <p:nvPr/>
            </p:nvSpPr>
            <p:spPr bwMode="auto">
              <a:xfrm>
                <a:off x="3700463" y="4002881"/>
                <a:ext cx="287131" cy="461665"/>
              </a:xfrm>
              <a:prstGeom prst="rect">
                <a:avLst/>
              </a:prstGeom>
              <a:noFill/>
              <a:ln w="9525">
                <a:noFill/>
                <a:miter lim="800000"/>
                <a:headEnd/>
                <a:tailEnd/>
              </a:ln>
            </p:spPr>
            <p:txBody>
              <a:bodyPr>
                <a:spAutoFit/>
              </a:bodyPr>
              <a:lstStyle/>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M5</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M4</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M3</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M2</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M1</a:t>
                </a:r>
              </a:p>
            </p:txBody>
          </p:sp>
          <p:sp>
            <p:nvSpPr>
              <p:cNvPr id="220" name="Text Box 65"/>
              <p:cNvSpPr txBox="1">
                <a:spLocks noChangeArrowheads="1"/>
              </p:cNvSpPr>
              <p:nvPr/>
            </p:nvSpPr>
            <p:spPr bwMode="auto">
              <a:xfrm rot="10800000" flipV="1">
                <a:off x="3701920" y="3192876"/>
                <a:ext cx="287131" cy="463204"/>
              </a:xfrm>
              <a:prstGeom prst="rect">
                <a:avLst/>
              </a:prstGeom>
              <a:noFill/>
              <a:ln w="9525">
                <a:noFill/>
                <a:miter lim="800000"/>
                <a:headEnd/>
                <a:tailEnd/>
              </a:ln>
            </p:spPr>
            <p:txBody>
              <a:bodyPr>
                <a:spAutoFit/>
              </a:bodyPr>
              <a:lstStyle/>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M1</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M2</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M3</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M4</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M5</a:t>
                </a:r>
              </a:p>
            </p:txBody>
          </p:sp>
          <p:sp>
            <p:nvSpPr>
              <p:cNvPr id="221" name="Rectangle 19"/>
              <p:cNvSpPr>
                <a:spLocks noChangeArrowheads="1"/>
              </p:cNvSpPr>
              <p:nvPr/>
            </p:nvSpPr>
            <p:spPr bwMode="auto">
              <a:xfrm>
                <a:off x="3069358" y="4013634"/>
                <a:ext cx="690863" cy="52421"/>
              </a:xfrm>
              <a:prstGeom prst="rect">
                <a:avLst/>
              </a:prstGeom>
              <a:solidFill>
                <a:srgbClr val="0000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22" name="Rectangle 29"/>
              <p:cNvSpPr>
                <a:spLocks noChangeArrowheads="1"/>
              </p:cNvSpPr>
              <p:nvPr/>
            </p:nvSpPr>
            <p:spPr bwMode="auto">
              <a:xfrm>
                <a:off x="3471633" y="3965246"/>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23" name="Rectangle 47"/>
              <p:cNvSpPr>
                <a:spLocks noChangeArrowheads="1"/>
              </p:cNvSpPr>
              <p:nvPr/>
            </p:nvSpPr>
            <p:spPr bwMode="auto">
              <a:xfrm flipV="1">
                <a:off x="3069358" y="3646689"/>
                <a:ext cx="690863" cy="52421"/>
              </a:xfrm>
              <a:prstGeom prst="rect">
                <a:avLst/>
              </a:prstGeom>
              <a:solidFill>
                <a:srgbClr val="0000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224" name="Rectangle 57"/>
              <p:cNvSpPr>
                <a:spLocks noChangeArrowheads="1"/>
              </p:cNvSpPr>
              <p:nvPr/>
            </p:nvSpPr>
            <p:spPr bwMode="auto">
              <a:xfrm flipV="1">
                <a:off x="3471633" y="3695078"/>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nvGrpSpPr>
            <p:cNvPr id="112" name="Groupe 98"/>
            <p:cNvGrpSpPr/>
            <p:nvPr/>
          </p:nvGrpSpPr>
          <p:grpSpPr>
            <a:xfrm>
              <a:off x="2651089" y="3834011"/>
              <a:ext cx="3393098" cy="212370"/>
              <a:chOff x="249139" y="3748665"/>
              <a:chExt cx="3393098" cy="212370"/>
            </a:xfrm>
          </p:grpSpPr>
          <p:grpSp>
            <p:nvGrpSpPr>
              <p:cNvPr id="178" name="Groupe 80"/>
              <p:cNvGrpSpPr/>
              <p:nvPr/>
            </p:nvGrpSpPr>
            <p:grpSpPr>
              <a:xfrm>
                <a:off x="249139" y="3754041"/>
                <a:ext cx="288588" cy="206994"/>
                <a:chOff x="249139" y="3754041"/>
                <a:chExt cx="288588" cy="206994"/>
              </a:xfrm>
            </p:grpSpPr>
            <p:sp>
              <p:nvSpPr>
                <p:cNvPr id="197" name="Rectangle 20"/>
                <p:cNvSpPr>
                  <a:spLocks noChangeArrowheads="1"/>
                </p:cNvSpPr>
                <p:nvPr/>
              </p:nvSpPr>
              <p:spPr bwMode="auto">
                <a:xfrm>
                  <a:off x="249139" y="3857538"/>
                  <a:ext cx="288588"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98" name="Rectangle 48"/>
                <p:cNvSpPr>
                  <a:spLocks noChangeArrowheads="1"/>
                </p:cNvSpPr>
                <p:nvPr/>
              </p:nvSpPr>
              <p:spPr bwMode="auto">
                <a:xfrm flipV="1">
                  <a:off x="249139" y="3754041"/>
                  <a:ext cx="288588"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nvGrpSpPr>
              <p:cNvPr id="179" name="Groupe 81"/>
              <p:cNvGrpSpPr/>
              <p:nvPr/>
            </p:nvGrpSpPr>
            <p:grpSpPr>
              <a:xfrm>
                <a:off x="768015" y="3754041"/>
                <a:ext cx="287131" cy="206994"/>
                <a:chOff x="768015" y="3754041"/>
                <a:chExt cx="287131" cy="206994"/>
              </a:xfrm>
            </p:grpSpPr>
            <p:sp>
              <p:nvSpPr>
                <p:cNvPr id="195" name="Rectangle 21"/>
                <p:cNvSpPr>
                  <a:spLocks noChangeArrowheads="1"/>
                </p:cNvSpPr>
                <p:nvPr/>
              </p:nvSpPr>
              <p:spPr bwMode="auto">
                <a:xfrm>
                  <a:off x="768015" y="3857538"/>
                  <a:ext cx="287131"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96" name="Rectangle 49"/>
                <p:cNvSpPr>
                  <a:spLocks noChangeArrowheads="1"/>
                </p:cNvSpPr>
                <p:nvPr/>
              </p:nvSpPr>
              <p:spPr bwMode="auto">
                <a:xfrm flipV="1">
                  <a:off x="768015" y="3754041"/>
                  <a:ext cx="287131"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nvGrpSpPr>
              <p:cNvPr id="180" name="Groupe 82"/>
              <p:cNvGrpSpPr/>
              <p:nvPr/>
            </p:nvGrpSpPr>
            <p:grpSpPr>
              <a:xfrm>
                <a:off x="1285433" y="3754041"/>
                <a:ext cx="287131" cy="206994"/>
                <a:chOff x="1285433" y="3754041"/>
                <a:chExt cx="287131" cy="206994"/>
              </a:xfrm>
            </p:grpSpPr>
            <p:sp>
              <p:nvSpPr>
                <p:cNvPr id="193" name="Rectangle 22"/>
                <p:cNvSpPr>
                  <a:spLocks noChangeArrowheads="1"/>
                </p:cNvSpPr>
                <p:nvPr/>
              </p:nvSpPr>
              <p:spPr bwMode="auto">
                <a:xfrm>
                  <a:off x="1285433" y="3857538"/>
                  <a:ext cx="287131"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94" name="Rectangle 50"/>
                <p:cNvSpPr>
                  <a:spLocks noChangeArrowheads="1"/>
                </p:cNvSpPr>
                <p:nvPr/>
              </p:nvSpPr>
              <p:spPr bwMode="auto">
                <a:xfrm flipV="1">
                  <a:off x="1285433" y="3754041"/>
                  <a:ext cx="287131"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nvGrpSpPr>
              <p:cNvPr id="181" name="Groupe 83"/>
              <p:cNvGrpSpPr/>
              <p:nvPr/>
            </p:nvGrpSpPr>
            <p:grpSpPr>
              <a:xfrm>
                <a:off x="1801394" y="3754041"/>
                <a:ext cx="288588" cy="206994"/>
                <a:chOff x="1801394" y="3754041"/>
                <a:chExt cx="288588" cy="206994"/>
              </a:xfrm>
            </p:grpSpPr>
            <p:sp>
              <p:nvSpPr>
                <p:cNvPr id="191" name="Rectangle 23"/>
                <p:cNvSpPr>
                  <a:spLocks noChangeArrowheads="1"/>
                </p:cNvSpPr>
                <p:nvPr/>
              </p:nvSpPr>
              <p:spPr bwMode="auto">
                <a:xfrm>
                  <a:off x="1801394" y="3857538"/>
                  <a:ext cx="288588"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92" name="Rectangle 51"/>
                <p:cNvSpPr>
                  <a:spLocks noChangeArrowheads="1"/>
                </p:cNvSpPr>
                <p:nvPr/>
              </p:nvSpPr>
              <p:spPr bwMode="auto">
                <a:xfrm flipV="1">
                  <a:off x="1801394" y="3754041"/>
                  <a:ext cx="288588"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nvGrpSpPr>
              <p:cNvPr id="182" name="Groupe 87"/>
              <p:cNvGrpSpPr/>
              <p:nvPr/>
            </p:nvGrpSpPr>
            <p:grpSpPr>
              <a:xfrm>
                <a:off x="2320270" y="3748665"/>
                <a:ext cx="287131" cy="206994"/>
                <a:chOff x="768015" y="3754041"/>
                <a:chExt cx="287131" cy="206994"/>
              </a:xfrm>
            </p:grpSpPr>
            <p:sp>
              <p:nvSpPr>
                <p:cNvPr id="189" name="Rectangle 21"/>
                <p:cNvSpPr>
                  <a:spLocks noChangeArrowheads="1"/>
                </p:cNvSpPr>
                <p:nvPr/>
              </p:nvSpPr>
              <p:spPr bwMode="auto">
                <a:xfrm>
                  <a:off x="768015" y="3857538"/>
                  <a:ext cx="287131"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90" name="Rectangle 49"/>
                <p:cNvSpPr>
                  <a:spLocks noChangeArrowheads="1"/>
                </p:cNvSpPr>
                <p:nvPr/>
              </p:nvSpPr>
              <p:spPr bwMode="auto">
                <a:xfrm flipV="1">
                  <a:off x="768015" y="3754041"/>
                  <a:ext cx="287131"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nvGrpSpPr>
              <p:cNvPr id="183" name="Groupe 90"/>
              <p:cNvGrpSpPr/>
              <p:nvPr/>
            </p:nvGrpSpPr>
            <p:grpSpPr>
              <a:xfrm>
                <a:off x="2837688" y="3748665"/>
                <a:ext cx="287131" cy="206994"/>
                <a:chOff x="1285433" y="3754041"/>
                <a:chExt cx="287131" cy="206994"/>
              </a:xfrm>
            </p:grpSpPr>
            <p:sp>
              <p:nvSpPr>
                <p:cNvPr id="187" name="Rectangle 22"/>
                <p:cNvSpPr>
                  <a:spLocks noChangeArrowheads="1"/>
                </p:cNvSpPr>
                <p:nvPr/>
              </p:nvSpPr>
              <p:spPr bwMode="auto">
                <a:xfrm>
                  <a:off x="1285433" y="3857538"/>
                  <a:ext cx="287131"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88" name="Rectangle 50"/>
                <p:cNvSpPr>
                  <a:spLocks noChangeArrowheads="1"/>
                </p:cNvSpPr>
                <p:nvPr/>
              </p:nvSpPr>
              <p:spPr bwMode="auto">
                <a:xfrm flipV="1">
                  <a:off x="1285433" y="3754041"/>
                  <a:ext cx="287131"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nvGrpSpPr>
              <p:cNvPr id="184" name="Groupe 93"/>
              <p:cNvGrpSpPr/>
              <p:nvPr/>
            </p:nvGrpSpPr>
            <p:grpSpPr>
              <a:xfrm>
                <a:off x="3353649" y="3748665"/>
                <a:ext cx="288588" cy="206994"/>
                <a:chOff x="1801394" y="3754041"/>
                <a:chExt cx="288588" cy="206994"/>
              </a:xfrm>
            </p:grpSpPr>
            <p:sp>
              <p:nvSpPr>
                <p:cNvPr id="185" name="Rectangle 23"/>
                <p:cNvSpPr>
                  <a:spLocks noChangeArrowheads="1"/>
                </p:cNvSpPr>
                <p:nvPr/>
              </p:nvSpPr>
              <p:spPr bwMode="auto">
                <a:xfrm>
                  <a:off x="1801394" y="3857538"/>
                  <a:ext cx="288588"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86" name="Rectangle 51"/>
                <p:cNvSpPr>
                  <a:spLocks noChangeArrowheads="1"/>
                </p:cNvSpPr>
                <p:nvPr/>
              </p:nvSpPr>
              <p:spPr bwMode="auto">
                <a:xfrm flipV="1">
                  <a:off x="1801394" y="3754041"/>
                  <a:ext cx="288588" cy="10349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sp>
          <p:nvSpPr>
            <p:cNvPr id="114" name="Rectangle à coins arrondis 76"/>
            <p:cNvSpPr/>
            <p:nvPr/>
          </p:nvSpPr>
          <p:spPr>
            <a:xfrm>
              <a:off x="2581462" y="4679639"/>
              <a:ext cx="504056" cy="166855"/>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Tahoma" pitchFamily="34" charset="0"/>
              </a:endParaRPr>
            </a:p>
          </p:txBody>
        </p:sp>
        <p:grpSp>
          <p:nvGrpSpPr>
            <p:cNvPr id="115" name="Groupe 3"/>
            <p:cNvGrpSpPr/>
            <p:nvPr/>
          </p:nvGrpSpPr>
          <p:grpSpPr>
            <a:xfrm>
              <a:off x="3398069" y="3203797"/>
              <a:ext cx="919693" cy="1475842"/>
              <a:chOff x="996119" y="3118451"/>
              <a:chExt cx="919693" cy="1475842"/>
            </a:xfrm>
          </p:grpSpPr>
          <p:sp>
            <p:nvSpPr>
              <p:cNvPr id="152" name="Rectangle 15"/>
              <p:cNvSpPr>
                <a:spLocks noChangeArrowheads="1"/>
              </p:cNvSpPr>
              <p:nvPr/>
            </p:nvSpPr>
            <p:spPr bwMode="auto">
              <a:xfrm>
                <a:off x="996119" y="4435687"/>
                <a:ext cx="690863" cy="52421"/>
              </a:xfrm>
              <a:prstGeom prst="rect">
                <a:avLst/>
              </a:prstGeom>
              <a:solidFill>
                <a:srgbClr val="CCFF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53" name="Rectangle 16"/>
              <p:cNvSpPr>
                <a:spLocks noChangeArrowheads="1"/>
              </p:cNvSpPr>
              <p:nvPr/>
            </p:nvSpPr>
            <p:spPr bwMode="auto">
              <a:xfrm>
                <a:off x="996119" y="4330846"/>
                <a:ext cx="690863" cy="52421"/>
              </a:xfrm>
              <a:prstGeom prst="rect">
                <a:avLst/>
              </a:prstGeom>
              <a:solidFill>
                <a:srgbClr val="66CC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54" name="Rectangle 17"/>
              <p:cNvSpPr>
                <a:spLocks noChangeArrowheads="1"/>
              </p:cNvSpPr>
              <p:nvPr/>
            </p:nvSpPr>
            <p:spPr bwMode="auto">
              <a:xfrm>
                <a:off x="996119" y="4224661"/>
                <a:ext cx="690863" cy="52421"/>
              </a:xfrm>
              <a:prstGeom prst="rect">
                <a:avLst/>
              </a:prstGeom>
              <a:solidFill>
                <a:srgbClr val="6699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55" name="Rectangle 18"/>
              <p:cNvSpPr>
                <a:spLocks noChangeArrowheads="1"/>
              </p:cNvSpPr>
              <p:nvPr/>
            </p:nvSpPr>
            <p:spPr bwMode="auto">
              <a:xfrm>
                <a:off x="996119" y="4118475"/>
                <a:ext cx="690863" cy="52421"/>
              </a:xfrm>
              <a:prstGeom prst="rect">
                <a:avLst/>
              </a:prstGeom>
              <a:solidFill>
                <a:srgbClr val="3366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56" name="Rectangle 24"/>
              <p:cNvSpPr>
                <a:spLocks noChangeArrowheads="1"/>
              </p:cNvSpPr>
              <p:nvPr/>
            </p:nvSpPr>
            <p:spPr bwMode="auto">
              <a:xfrm>
                <a:off x="1052962" y="4488108"/>
                <a:ext cx="58301" cy="106185"/>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57" name="Rectangle 25"/>
              <p:cNvSpPr>
                <a:spLocks noChangeArrowheads="1"/>
              </p:cNvSpPr>
              <p:nvPr/>
            </p:nvSpPr>
            <p:spPr bwMode="auto">
              <a:xfrm>
                <a:off x="1052962" y="4383267"/>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58" name="Rectangle 26"/>
              <p:cNvSpPr>
                <a:spLocks noChangeArrowheads="1"/>
              </p:cNvSpPr>
              <p:nvPr/>
            </p:nvSpPr>
            <p:spPr bwMode="auto">
              <a:xfrm>
                <a:off x="1052962" y="4279769"/>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59" name="Rectangle 27"/>
              <p:cNvSpPr>
                <a:spLocks noChangeArrowheads="1"/>
              </p:cNvSpPr>
              <p:nvPr/>
            </p:nvSpPr>
            <p:spPr bwMode="auto">
              <a:xfrm>
                <a:off x="1052962" y="4174928"/>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0" name="Rectangle 28"/>
              <p:cNvSpPr>
                <a:spLocks noChangeArrowheads="1"/>
              </p:cNvSpPr>
              <p:nvPr/>
            </p:nvSpPr>
            <p:spPr bwMode="auto">
              <a:xfrm>
                <a:off x="1052962" y="4070087"/>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1" name="Rectangle 32"/>
              <p:cNvSpPr>
                <a:spLocks noChangeArrowheads="1"/>
              </p:cNvSpPr>
              <p:nvPr/>
            </p:nvSpPr>
            <p:spPr bwMode="auto">
              <a:xfrm>
                <a:off x="1456694" y="4488108"/>
                <a:ext cx="58301" cy="106185"/>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2" name="Rectangle 43"/>
              <p:cNvSpPr>
                <a:spLocks noChangeArrowheads="1"/>
              </p:cNvSpPr>
              <p:nvPr/>
            </p:nvSpPr>
            <p:spPr bwMode="auto">
              <a:xfrm flipV="1">
                <a:off x="996119" y="3224636"/>
                <a:ext cx="690863" cy="52421"/>
              </a:xfrm>
              <a:prstGeom prst="rect">
                <a:avLst/>
              </a:prstGeom>
              <a:solidFill>
                <a:srgbClr val="CCFFFF"/>
              </a:solidFill>
              <a:ln w="9525">
                <a:solidFill>
                  <a:sysClr val="windowText" lastClr="000000"/>
                </a:solidFill>
                <a:miter lim="800000"/>
                <a:headEnd/>
                <a:tailEnd/>
              </a:ln>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3" name="Rectangle 44"/>
              <p:cNvSpPr>
                <a:spLocks noChangeArrowheads="1"/>
              </p:cNvSpPr>
              <p:nvPr/>
            </p:nvSpPr>
            <p:spPr bwMode="auto">
              <a:xfrm flipV="1">
                <a:off x="996119" y="3329477"/>
                <a:ext cx="690863" cy="52421"/>
              </a:xfrm>
              <a:prstGeom prst="rect">
                <a:avLst/>
              </a:prstGeom>
              <a:solidFill>
                <a:srgbClr val="66CC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4" name="Rectangle 45"/>
              <p:cNvSpPr>
                <a:spLocks noChangeArrowheads="1"/>
              </p:cNvSpPr>
              <p:nvPr/>
            </p:nvSpPr>
            <p:spPr bwMode="auto">
              <a:xfrm flipV="1">
                <a:off x="996119" y="3435663"/>
                <a:ext cx="690863" cy="52421"/>
              </a:xfrm>
              <a:prstGeom prst="rect">
                <a:avLst/>
              </a:prstGeom>
              <a:solidFill>
                <a:srgbClr val="6699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5" name="Rectangle 46"/>
              <p:cNvSpPr>
                <a:spLocks noChangeArrowheads="1"/>
              </p:cNvSpPr>
              <p:nvPr/>
            </p:nvSpPr>
            <p:spPr bwMode="auto">
              <a:xfrm flipV="1">
                <a:off x="996119" y="3541848"/>
                <a:ext cx="690863" cy="52421"/>
              </a:xfrm>
              <a:prstGeom prst="rect">
                <a:avLst/>
              </a:prstGeom>
              <a:solidFill>
                <a:srgbClr val="3366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6" name="Rectangle 52"/>
              <p:cNvSpPr>
                <a:spLocks noChangeArrowheads="1"/>
              </p:cNvSpPr>
              <p:nvPr/>
            </p:nvSpPr>
            <p:spPr bwMode="auto">
              <a:xfrm flipV="1">
                <a:off x="1052962" y="3118451"/>
                <a:ext cx="58301" cy="106185"/>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7" name="Rectangle 53"/>
              <p:cNvSpPr>
                <a:spLocks noChangeArrowheads="1"/>
              </p:cNvSpPr>
              <p:nvPr/>
            </p:nvSpPr>
            <p:spPr bwMode="auto">
              <a:xfrm flipV="1">
                <a:off x="1052962" y="3277057"/>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8" name="Rectangle 54"/>
              <p:cNvSpPr>
                <a:spLocks noChangeArrowheads="1"/>
              </p:cNvSpPr>
              <p:nvPr/>
            </p:nvSpPr>
            <p:spPr bwMode="auto">
              <a:xfrm flipV="1">
                <a:off x="1052962" y="3381898"/>
                <a:ext cx="58301" cy="51077"/>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69" name="Rectangle 55"/>
              <p:cNvSpPr>
                <a:spLocks noChangeArrowheads="1"/>
              </p:cNvSpPr>
              <p:nvPr/>
            </p:nvSpPr>
            <p:spPr bwMode="auto">
              <a:xfrm flipV="1">
                <a:off x="1052962" y="3485395"/>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70" name="Rectangle 56"/>
              <p:cNvSpPr>
                <a:spLocks noChangeArrowheads="1"/>
              </p:cNvSpPr>
              <p:nvPr/>
            </p:nvSpPr>
            <p:spPr bwMode="auto">
              <a:xfrm flipV="1">
                <a:off x="1052962" y="3590237"/>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71" name="Rectangle 60"/>
              <p:cNvSpPr>
                <a:spLocks noChangeArrowheads="1"/>
              </p:cNvSpPr>
              <p:nvPr/>
            </p:nvSpPr>
            <p:spPr bwMode="auto">
              <a:xfrm flipV="1">
                <a:off x="1456694" y="3118451"/>
                <a:ext cx="58301" cy="106185"/>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72" name="Text Box 62"/>
              <p:cNvSpPr txBox="1">
                <a:spLocks noChangeArrowheads="1"/>
              </p:cNvSpPr>
              <p:nvPr/>
            </p:nvSpPr>
            <p:spPr bwMode="auto">
              <a:xfrm>
                <a:off x="1627224" y="4002881"/>
                <a:ext cx="287131" cy="461665"/>
              </a:xfrm>
              <a:prstGeom prst="rect">
                <a:avLst/>
              </a:prstGeom>
              <a:noFill/>
              <a:ln w="9525">
                <a:noFill/>
                <a:miter lim="800000"/>
                <a:headEnd/>
                <a:tailEnd/>
              </a:ln>
            </p:spPr>
            <p:txBody>
              <a:bodyPr>
                <a:spAutoFit/>
              </a:bodyPr>
              <a:lstStyle/>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M5</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M4</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M3</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M2</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M1</a:t>
                </a:r>
              </a:p>
            </p:txBody>
          </p:sp>
          <p:sp>
            <p:nvSpPr>
              <p:cNvPr id="173" name="Text Box 65"/>
              <p:cNvSpPr txBox="1">
                <a:spLocks noChangeArrowheads="1"/>
              </p:cNvSpPr>
              <p:nvPr/>
            </p:nvSpPr>
            <p:spPr bwMode="auto">
              <a:xfrm rot="10800000" flipV="1">
                <a:off x="1628681" y="3192876"/>
                <a:ext cx="287131" cy="463204"/>
              </a:xfrm>
              <a:prstGeom prst="rect">
                <a:avLst/>
              </a:prstGeom>
              <a:noFill/>
              <a:ln w="9525">
                <a:noFill/>
                <a:miter lim="800000"/>
                <a:headEnd/>
                <a:tailEnd/>
              </a:ln>
            </p:spPr>
            <p:txBody>
              <a:bodyPr>
                <a:spAutoFit/>
              </a:bodyPr>
              <a:lstStyle/>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M1</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M2</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M3</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M4</a:t>
                </a:r>
              </a:p>
              <a:p>
                <a:pPr marL="0" marR="0" lvl="0" indent="0" defTabSz="914400" eaLnBrk="1" fontAlgn="auto" latinLnBrk="0" hangingPunct="1">
                  <a:lnSpc>
                    <a:spcPct val="80000"/>
                  </a:lnSpc>
                  <a:spcBef>
                    <a:spcPct val="20000"/>
                  </a:spcBef>
                  <a:spcAft>
                    <a:spcPts val="0"/>
                  </a:spcAft>
                  <a:buClrTx/>
                  <a:buSzTx/>
                  <a:buFontTx/>
                  <a:buNone/>
                  <a:tabLst/>
                  <a:defRPr/>
                </a:pPr>
                <a:r>
                  <a:rPr kumimoji="0" lang="fr-FR" sz="500" b="1" i="0" u="none" strike="noStrike" kern="0" cap="none" spc="0" normalizeH="0" baseline="0" noProof="0" dirty="0" smtClean="0">
                    <a:ln>
                      <a:noFill/>
                    </a:ln>
                    <a:solidFill>
                      <a:prstClr val="black"/>
                    </a:solidFill>
                    <a:effectLst/>
                    <a:uLnTx/>
                    <a:uFillTx/>
                    <a:latin typeface="+mn-lt"/>
                    <a:cs typeface="Tahoma" pitchFamily="34" charset="0"/>
                  </a:rPr>
                  <a:t>M5</a:t>
                </a:r>
              </a:p>
            </p:txBody>
          </p:sp>
          <p:sp>
            <p:nvSpPr>
              <p:cNvPr id="174" name="Rectangle 19"/>
              <p:cNvSpPr>
                <a:spLocks noChangeArrowheads="1"/>
              </p:cNvSpPr>
              <p:nvPr/>
            </p:nvSpPr>
            <p:spPr bwMode="auto">
              <a:xfrm>
                <a:off x="996119" y="4013634"/>
                <a:ext cx="690863" cy="52421"/>
              </a:xfrm>
              <a:prstGeom prst="rect">
                <a:avLst/>
              </a:prstGeom>
              <a:solidFill>
                <a:srgbClr val="0000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75" name="Rectangle 29"/>
              <p:cNvSpPr>
                <a:spLocks noChangeArrowheads="1"/>
              </p:cNvSpPr>
              <p:nvPr/>
            </p:nvSpPr>
            <p:spPr bwMode="auto">
              <a:xfrm>
                <a:off x="1398394" y="3965246"/>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76" name="Rectangle 47"/>
              <p:cNvSpPr>
                <a:spLocks noChangeArrowheads="1"/>
              </p:cNvSpPr>
              <p:nvPr/>
            </p:nvSpPr>
            <p:spPr bwMode="auto">
              <a:xfrm flipV="1">
                <a:off x="996119" y="3646689"/>
                <a:ext cx="690863" cy="52421"/>
              </a:xfrm>
              <a:prstGeom prst="rect">
                <a:avLst/>
              </a:prstGeom>
              <a:solidFill>
                <a:srgbClr val="0000FF"/>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77" name="Rectangle 57"/>
              <p:cNvSpPr>
                <a:spLocks noChangeArrowheads="1"/>
              </p:cNvSpPr>
              <p:nvPr/>
            </p:nvSpPr>
            <p:spPr bwMode="auto">
              <a:xfrm flipV="1">
                <a:off x="1398394" y="3695078"/>
                <a:ext cx="58301" cy="52421"/>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grpSp>
          <p:nvGrpSpPr>
            <p:cNvPr id="132" name="Groupe 2"/>
            <p:cNvGrpSpPr/>
            <p:nvPr/>
          </p:nvGrpSpPr>
          <p:grpSpPr>
            <a:xfrm>
              <a:off x="2651089" y="4628385"/>
              <a:ext cx="866477" cy="104841"/>
              <a:chOff x="249139" y="4543039"/>
              <a:chExt cx="866477" cy="104841"/>
            </a:xfrm>
          </p:grpSpPr>
          <p:sp>
            <p:nvSpPr>
              <p:cNvPr id="146" name="Rectangle 9"/>
              <p:cNvSpPr>
                <a:spLocks noChangeArrowheads="1"/>
              </p:cNvSpPr>
              <p:nvPr/>
            </p:nvSpPr>
            <p:spPr bwMode="auto">
              <a:xfrm>
                <a:off x="249139" y="4595459"/>
                <a:ext cx="115144" cy="52421"/>
              </a:xfrm>
              <a:prstGeom prst="rect">
                <a:avLst/>
              </a:prstGeom>
              <a:solidFill>
                <a:srgbClr val="99FF99"/>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47" name="Rectangle 10"/>
              <p:cNvSpPr>
                <a:spLocks noChangeArrowheads="1"/>
              </p:cNvSpPr>
              <p:nvPr/>
            </p:nvSpPr>
            <p:spPr bwMode="auto">
              <a:xfrm>
                <a:off x="479427" y="4595459"/>
                <a:ext cx="115144" cy="52421"/>
              </a:xfrm>
              <a:prstGeom prst="rect">
                <a:avLst/>
              </a:prstGeom>
              <a:solidFill>
                <a:srgbClr val="99FF99"/>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48" name="Rectangle 11"/>
              <p:cNvSpPr>
                <a:spLocks noChangeArrowheads="1"/>
              </p:cNvSpPr>
              <p:nvPr/>
            </p:nvSpPr>
            <p:spPr bwMode="auto">
              <a:xfrm>
                <a:off x="766557" y="4595459"/>
                <a:ext cx="115144" cy="52421"/>
              </a:xfrm>
              <a:prstGeom prst="rect">
                <a:avLst/>
              </a:prstGeom>
              <a:solidFill>
                <a:srgbClr val="99FF99"/>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49" name="Rectangle 13"/>
              <p:cNvSpPr>
                <a:spLocks noChangeArrowheads="1"/>
              </p:cNvSpPr>
              <p:nvPr/>
            </p:nvSpPr>
            <p:spPr bwMode="auto">
              <a:xfrm>
                <a:off x="881701" y="4543039"/>
                <a:ext cx="115144" cy="52421"/>
              </a:xfrm>
              <a:prstGeom prst="rect">
                <a:avLst/>
              </a:prstGeom>
              <a:solidFill>
                <a:srgbClr val="FF3300"/>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50" name="Rectangle 14"/>
              <p:cNvSpPr>
                <a:spLocks noChangeArrowheads="1"/>
              </p:cNvSpPr>
              <p:nvPr/>
            </p:nvSpPr>
            <p:spPr bwMode="auto">
              <a:xfrm>
                <a:off x="364283" y="4543039"/>
                <a:ext cx="115144" cy="52421"/>
              </a:xfrm>
              <a:prstGeom prst="rect">
                <a:avLst/>
              </a:prstGeom>
              <a:solidFill>
                <a:srgbClr val="FF3300"/>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51" name="Rectangle 12"/>
              <p:cNvSpPr>
                <a:spLocks noChangeArrowheads="1"/>
              </p:cNvSpPr>
              <p:nvPr/>
            </p:nvSpPr>
            <p:spPr bwMode="auto">
              <a:xfrm>
                <a:off x="1000472" y="4595459"/>
                <a:ext cx="115144" cy="52421"/>
              </a:xfrm>
              <a:prstGeom prst="rect">
                <a:avLst/>
              </a:prstGeom>
              <a:solidFill>
                <a:srgbClr val="99FF99"/>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sp>
          <p:nvSpPr>
            <p:cNvPr id="134" name="Rectangle à coins arrondis 129"/>
            <p:cNvSpPr/>
            <p:nvPr/>
          </p:nvSpPr>
          <p:spPr>
            <a:xfrm>
              <a:off x="2588891" y="3034125"/>
              <a:ext cx="504056" cy="166855"/>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Tahoma" pitchFamily="34" charset="0"/>
              </a:endParaRPr>
            </a:p>
          </p:txBody>
        </p:sp>
        <p:grpSp>
          <p:nvGrpSpPr>
            <p:cNvPr id="137" name="Groupe 1"/>
            <p:cNvGrpSpPr/>
            <p:nvPr/>
          </p:nvGrpSpPr>
          <p:grpSpPr>
            <a:xfrm>
              <a:off x="2651089" y="3152542"/>
              <a:ext cx="866477" cy="104842"/>
              <a:chOff x="249139" y="3067196"/>
              <a:chExt cx="866477" cy="104842"/>
            </a:xfrm>
          </p:grpSpPr>
          <p:sp>
            <p:nvSpPr>
              <p:cNvPr id="140" name="Rectangle 37"/>
              <p:cNvSpPr>
                <a:spLocks noChangeArrowheads="1"/>
              </p:cNvSpPr>
              <p:nvPr/>
            </p:nvSpPr>
            <p:spPr bwMode="auto">
              <a:xfrm flipV="1">
                <a:off x="249139" y="3067196"/>
                <a:ext cx="115144" cy="52421"/>
              </a:xfrm>
              <a:prstGeom prst="rect">
                <a:avLst/>
              </a:prstGeom>
              <a:solidFill>
                <a:srgbClr val="99FF99"/>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41" name="Rectangle 38"/>
              <p:cNvSpPr>
                <a:spLocks noChangeArrowheads="1"/>
              </p:cNvSpPr>
              <p:nvPr/>
            </p:nvSpPr>
            <p:spPr bwMode="auto">
              <a:xfrm flipV="1">
                <a:off x="479427" y="3067196"/>
                <a:ext cx="115144" cy="52421"/>
              </a:xfrm>
              <a:prstGeom prst="rect">
                <a:avLst/>
              </a:prstGeom>
              <a:solidFill>
                <a:srgbClr val="99FF99"/>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42" name="Rectangle 39"/>
              <p:cNvSpPr>
                <a:spLocks noChangeArrowheads="1"/>
              </p:cNvSpPr>
              <p:nvPr/>
            </p:nvSpPr>
            <p:spPr bwMode="auto">
              <a:xfrm flipV="1">
                <a:off x="766557" y="3067196"/>
                <a:ext cx="115144" cy="52421"/>
              </a:xfrm>
              <a:prstGeom prst="rect">
                <a:avLst/>
              </a:prstGeom>
              <a:solidFill>
                <a:srgbClr val="99FF99"/>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43" name="Rectangle 41"/>
              <p:cNvSpPr>
                <a:spLocks noChangeArrowheads="1"/>
              </p:cNvSpPr>
              <p:nvPr/>
            </p:nvSpPr>
            <p:spPr bwMode="auto">
              <a:xfrm flipV="1">
                <a:off x="881701" y="3119617"/>
                <a:ext cx="115144" cy="52421"/>
              </a:xfrm>
              <a:prstGeom prst="rect">
                <a:avLst/>
              </a:prstGeom>
              <a:solidFill>
                <a:srgbClr val="FF3300"/>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44" name="Rectangle 42"/>
              <p:cNvSpPr>
                <a:spLocks noChangeArrowheads="1"/>
              </p:cNvSpPr>
              <p:nvPr/>
            </p:nvSpPr>
            <p:spPr bwMode="auto">
              <a:xfrm flipV="1">
                <a:off x="364283" y="3119617"/>
                <a:ext cx="115144" cy="52421"/>
              </a:xfrm>
              <a:prstGeom prst="rect">
                <a:avLst/>
              </a:prstGeom>
              <a:solidFill>
                <a:srgbClr val="FF3300"/>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45" name="Rectangle 40"/>
              <p:cNvSpPr>
                <a:spLocks noChangeArrowheads="1"/>
              </p:cNvSpPr>
              <p:nvPr/>
            </p:nvSpPr>
            <p:spPr bwMode="auto">
              <a:xfrm flipV="1">
                <a:off x="1000472" y="3067196"/>
                <a:ext cx="115144" cy="52421"/>
              </a:xfrm>
              <a:prstGeom prst="rect">
                <a:avLst/>
              </a:prstGeom>
              <a:solidFill>
                <a:srgbClr val="99FF99"/>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sp>
          <p:nvSpPr>
            <p:cNvPr id="138" name="Rectangle 59"/>
            <p:cNvSpPr>
              <a:spLocks noChangeArrowheads="1"/>
            </p:cNvSpPr>
            <p:nvPr/>
          </p:nvSpPr>
          <p:spPr bwMode="auto">
            <a:xfrm rot="5400000" flipV="1">
              <a:off x="4698997" y="2424293"/>
              <a:ext cx="45719" cy="1609824"/>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sp>
          <p:nvSpPr>
            <p:cNvPr id="139" name="Rectangle 59"/>
            <p:cNvSpPr>
              <a:spLocks noChangeArrowheads="1"/>
            </p:cNvSpPr>
            <p:nvPr/>
          </p:nvSpPr>
          <p:spPr bwMode="auto">
            <a:xfrm rot="5400000" flipV="1">
              <a:off x="4698997" y="3854020"/>
              <a:ext cx="45719" cy="1609824"/>
            </a:xfrm>
            <a:prstGeom prst="rect">
              <a:avLst/>
            </a:prstGeom>
            <a:solidFill>
              <a:srgbClr val="DDE9EC"/>
            </a:soli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black"/>
                </a:solidFill>
                <a:effectLst/>
                <a:uLnTx/>
                <a:uFillTx/>
                <a:latin typeface="+mn-lt"/>
                <a:cs typeface="Tahoma" pitchFamily="34" charset="0"/>
              </a:endParaRPr>
            </a:p>
          </p:txBody>
        </p:sp>
      </p:grpSp>
      <p:sp>
        <p:nvSpPr>
          <p:cNvPr id="2" name="Textfeld 1"/>
          <p:cNvSpPr txBox="1"/>
          <p:nvPr/>
        </p:nvSpPr>
        <p:spPr>
          <a:xfrm>
            <a:off x="4500552" y="2133600"/>
            <a:ext cx="2920992" cy="646331"/>
          </a:xfrm>
          <a:prstGeom prst="rect">
            <a:avLst/>
          </a:prstGeom>
          <a:noFill/>
        </p:spPr>
        <p:txBody>
          <a:bodyPr wrap="none" rtlCol="0">
            <a:spAutoFit/>
          </a:bodyPr>
          <a:lstStyle/>
          <a:p>
            <a:pPr algn="l"/>
            <a:r>
              <a:rPr lang="en-US" dirty="0" smtClean="0"/>
              <a:t>Development in Global Foundry process</a:t>
            </a:r>
          </a:p>
          <a:p>
            <a:pPr algn="l"/>
            <a:r>
              <a:rPr lang="en-US" dirty="0" smtClean="0"/>
              <a:t>3D integration possible</a:t>
            </a:r>
          </a:p>
          <a:p>
            <a:pPr algn="l"/>
            <a:r>
              <a:rPr lang="en-US" dirty="0" smtClean="0"/>
              <a:t>(CPPM)</a:t>
            </a:r>
            <a:endParaRPr lang="en-US" dirty="0"/>
          </a:p>
        </p:txBody>
      </p:sp>
      <p:sp>
        <p:nvSpPr>
          <p:cNvPr id="121" name="Textfeld 120"/>
          <p:cNvSpPr txBox="1"/>
          <p:nvPr/>
        </p:nvSpPr>
        <p:spPr>
          <a:xfrm>
            <a:off x="609600" y="1143000"/>
            <a:ext cx="3179075" cy="830997"/>
          </a:xfrm>
          <a:prstGeom prst="rect">
            <a:avLst/>
          </a:prstGeom>
          <a:noFill/>
        </p:spPr>
        <p:txBody>
          <a:bodyPr wrap="none" rtlCol="0">
            <a:spAutoFit/>
          </a:bodyPr>
          <a:lstStyle/>
          <a:p>
            <a:pPr algn="l"/>
            <a:r>
              <a:rPr lang="en-US" dirty="0" smtClean="0"/>
              <a:t>Development in </a:t>
            </a:r>
            <a:r>
              <a:rPr lang="en-US" dirty="0" err="1" smtClean="0"/>
              <a:t>Lfoundry</a:t>
            </a:r>
            <a:endParaRPr lang="en-US" dirty="0" smtClean="0"/>
          </a:p>
          <a:p>
            <a:pPr algn="l"/>
            <a:r>
              <a:rPr lang="en-US" dirty="0" smtClean="0"/>
              <a:t>Advanced HVCMOS and HRCMOS designs</a:t>
            </a:r>
          </a:p>
          <a:p>
            <a:pPr algn="l"/>
            <a:r>
              <a:rPr lang="en-US" dirty="0" smtClean="0"/>
              <a:t>High resistive substrate</a:t>
            </a:r>
          </a:p>
          <a:p>
            <a:pPr algn="l"/>
            <a:r>
              <a:rPr lang="en-US" dirty="0" smtClean="0"/>
              <a:t>(Bonn, CPPM, Heidelberg)</a:t>
            </a:r>
          </a:p>
        </p:txBody>
      </p:sp>
      <p:sp>
        <p:nvSpPr>
          <p:cNvPr id="122" name="Textfeld 121"/>
          <p:cNvSpPr txBox="1"/>
          <p:nvPr/>
        </p:nvSpPr>
        <p:spPr>
          <a:xfrm>
            <a:off x="6400800" y="762000"/>
            <a:ext cx="2575770" cy="461665"/>
          </a:xfrm>
          <a:prstGeom prst="rect">
            <a:avLst/>
          </a:prstGeom>
          <a:noFill/>
        </p:spPr>
        <p:txBody>
          <a:bodyPr wrap="none" rtlCol="0">
            <a:spAutoFit/>
          </a:bodyPr>
          <a:lstStyle/>
          <a:p>
            <a:pPr algn="l"/>
            <a:r>
              <a:rPr lang="en-US" dirty="0" smtClean="0"/>
              <a:t>Another developments:</a:t>
            </a:r>
          </a:p>
          <a:p>
            <a:pPr algn="l"/>
            <a:r>
              <a:rPr lang="en-US" dirty="0" smtClean="0"/>
              <a:t>STM, TJ, XFAB, </a:t>
            </a:r>
            <a:r>
              <a:rPr lang="en-US" dirty="0" err="1" smtClean="0"/>
              <a:t>Espros</a:t>
            </a:r>
            <a:r>
              <a:rPr lang="en-US" dirty="0" smtClean="0"/>
              <a:t>, Toshiba…</a:t>
            </a:r>
            <a:endParaRPr lang="en-US" dirty="0"/>
          </a:p>
        </p:txBody>
      </p:sp>
    </p:spTree>
    <p:extLst>
      <p:ext uri="{BB962C8B-B14F-4D97-AF65-F5344CB8AC3E}">
        <p14:creationId xmlns:p14="http://schemas.microsoft.com/office/powerpoint/2010/main" val="20608349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Čuvar mesta za broj slajda 3"/>
          <p:cNvSpPr>
            <a:spLocks noGrp="1"/>
          </p:cNvSpPr>
          <p:nvPr>
            <p:ph type="sldNum" sz="quarter" idx="10"/>
          </p:nvPr>
        </p:nvSpPr>
        <p:spPr>
          <a:noFill/>
        </p:spPr>
        <p:txBody>
          <a:bodyPr/>
          <a:lstStyle/>
          <a:p>
            <a:fld id="{ACBF2F2D-5B99-4B36-9DF9-A7562B1CA239}" type="slidenum">
              <a:rPr lang="de-DE" smtClean="0"/>
              <a:pPr/>
              <a:t>32</a:t>
            </a:fld>
            <a:endParaRPr lang="de-DE" smtClean="0"/>
          </a:p>
        </p:txBody>
      </p:sp>
      <p:sp>
        <p:nvSpPr>
          <p:cNvPr id="8195" name="Rectangle 2"/>
          <p:cNvSpPr>
            <a:spLocks noGrp="1" noChangeArrowheads="1"/>
          </p:cNvSpPr>
          <p:nvPr>
            <p:ph type="ctrTitle"/>
          </p:nvPr>
        </p:nvSpPr>
        <p:spPr/>
        <p:txBody>
          <a:bodyPr/>
          <a:lstStyle/>
          <a:p>
            <a:r>
              <a:rPr lang="en-US" dirty="0" smtClean="0"/>
              <a:t>CLIC</a:t>
            </a:r>
            <a:endParaRPr lang="en-US" dirty="0"/>
          </a:p>
        </p:txBody>
      </p:sp>
      <p:sp>
        <p:nvSpPr>
          <p:cNvPr id="5" name="Podnaslov 4"/>
          <p:cNvSpPr>
            <a:spLocks noGrp="1"/>
          </p:cNvSpPr>
          <p:nvPr>
            <p:ph type="subTitle" idx="1"/>
          </p:nvPr>
        </p:nvSpPr>
        <p:spPr/>
        <p:txBody>
          <a:bodyPr/>
          <a:lstStyle/>
          <a:p>
            <a:endParaRPr lang="sr-Latn-CS" sz="1200" dirty="0"/>
          </a:p>
        </p:txBody>
      </p:sp>
    </p:spTree>
    <p:extLst>
      <p:ext uri="{BB962C8B-B14F-4D97-AF65-F5344CB8AC3E}">
        <p14:creationId xmlns:p14="http://schemas.microsoft.com/office/powerpoint/2010/main" val="42082040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z="2000" dirty="0" smtClean="0"/>
              <a:t>Development for CLIC</a:t>
            </a:r>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33</a:t>
            </a:fld>
            <a:endParaRPr lang="de-DE" sz="1400" smtClean="0"/>
          </a:p>
        </p:txBody>
      </p:sp>
      <p:sp>
        <p:nvSpPr>
          <p:cNvPr id="3076" name="Inhaltsplatzhalter 1"/>
          <p:cNvSpPr>
            <a:spLocks noGrp="1"/>
          </p:cNvSpPr>
          <p:nvPr>
            <p:ph idx="1"/>
          </p:nvPr>
        </p:nvSpPr>
        <p:spPr>
          <a:xfrm>
            <a:off x="381000" y="914400"/>
            <a:ext cx="8229600" cy="1371600"/>
          </a:xfrm>
        </p:spPr>
        <p:txBody>
          <a:bodyPr/>
          <a:lstStyle/>
          <a:p>
            <a:r>
              <a:rPr lang="en-US" sz="1400" dirty="0" smtClean="0"/>
              <a:t>CLIC requirements – little material, high spatial and time resolution</a:t>
            </a:r>
          </a:p>
          <a:p>
            <a:r>
              <a:rPr lang="en-US" sz="1400" dirty="0" smtClean="0"/>
              <a:t>Option: </a:t>
            </a:r>
            <a:r>
              <a:rPr lang="en-US" sz="1400" dirty="0" err="1" smtClean="0"/>
              <a:t>capacitively</a:t>
            </a:r>
            <a:r>
              <a:rPr lang="en-US" sz="1400" dirty="0" smtClean="0"/>
              <a:t> coupled pixel detector</a:t>
            </a:r>
          </a:p>
          <a:p>
            <a:r>
              <a:rPr lang="en-US" sz="1400" dirty="0" smtClean="0"/>
              <a:t>Test detector has been produced (CCPDv3) that can be readout with CLICPIX chip</a:t>
            </a:r>
          </a:p>
          <a:p>
            <a:r>
              <a:rPr lang="en-US" sz="1400" dirty="0" smtClean="0"/>
              <a:t>Pixel size: </a:t>
            </a:r>
            <a:r>
              <a:rPr lang="en-US" altLang="de-DE" sz="1400" dirty="0"/>
              <a:t>25 </a:t>
            </a:r>
            <a:r>
              <a:rPr lang="el-GR" altLang="de-DE" sz="1400" dirty="0"/>
              <a:t>µ</a:t>
            </a:r>
            <a:r>
              <a:rPr lang="de-DE" altLang="de-DE" sz="1400" dirty="0"/>
              <a:t>m </a:t>
            </a:r>
            <a:r>
              <a:rPr lang="en-US" altLang="de-DE" sz="1400" dirty="0"/>
              <a:t>x 25 </a:t>
            </a:r>
            <a:r>
              <a:rPr lang="el-GR" altLang="de-DE" sz="1400" dirty="0"/>
              <a:t>µ</a:t>
            </a:r>
            <a:r>
              <a:rPr lang="de-DE" altLang="de-DE" sz="1400" dirty="0"/>
              <a:t>m</a:t>
            </a:r>
            <a:r>
              <a:rPr lang="en-US" sz="1400" dirty="0" smtClean="0"/>
              <a:t> </a:t>
            </a:r>
          </a:p>
          <a:p>
            <a:r>
              <a:rPr lang="en-US" sz="1400" dirty="0"/>
              <a:t>E</a:t>
            </a:r>
            <a:r>
              <a:rPr lang="en-US" sz="1400" dirty="0" smtClean="0"/>
              <a:t>very HVCMOS pixel has its own readout cell</a:t>
            </a:r>
          </a:p>
        </p:txBody>
      </p:sp>
      <p:sp>
        <p:nvSpPr>
          <p:cNvPr id="266" name="Rechteck 265"/>
          <p:cNvSpPr/>
          <p:nvPr/>
        </p:nvSpPr>
        <p:spPr bwMode="auto">
          <a:xfrm>
            <a:off x="5334000" y="5410200"/>
            <a:ext cx="3276600" cy="990600"/>
          </a:xfrm>
          <a:prstGeom prst="rect">
            <a:avLst/>
          </a:prstGeom>
          <a:solidFill>
            <a:srgbClr val="FFFF66"/>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341" name="Rechteck 340"/>
          <p:cNvSpPr/>
          <p:nvPr/>
        </p:nvSpPr>
        <p:spPr bwMode="auto">
          <a:xfrm>
            <a:off x="5486400" y="2819400"/>
            <a:ext cx="1066800" cy="1143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2" name="Textfeld 312"/>
          <p:cNvSpPr txBox="1">
            <a:spLocks noChangeArrowheads="1"/>
          </p:cNvSpPr>
          <p:nvPr/>
        </p:nvSpPr>
        <p:spPr bwMode="auto">
          <a:xfrm>
            <a:off x="5486400" y="2771001"/>
            <a:ext cx="11208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Readout pixel</a:t>
            </a:r>
            <a:endParaRPr lang="en-US" altLang="de-DE" dirty="0"/>
          </a:p>
        </p:txBody>
      </p:sp>
      <p:grpSp>
        <p:nvGrpSpPr>
          <p:cNvPr id="11" name="Gruppieren 10"/>
          <p:cNvGrpSpPr/>
          <p:nvPr/>
        </p:nvGrpSpPr>
        <p:grpSpPr>
          <a:xfrm>
            <a:off x="5562600" y="3200400"/>
            <a:ext cx="990600" cy="2743200"/>
            <a:chOff x="5562600" y="2971800"/>
            <a:chExt cx="990600" cy="2743200"/>
          </a:xfrm>
        </p:grpSpPr>
        <p:sp>
          <p:nvSpPr>
            <p:cNvPr id="268" name="Rechteck 267"/>
            <p:cNvSpPr/>
            <p:nvPr/>
          </p:nvSpPr>
          <p:spPr bwMode="auto">
            <a:xfrm>
              <a:off x="5562600" y="5181600"/>
              <a:ext cx="8382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70" name="Gleichschenkliges Dreieck 656"/>
            <p:cNvSpPr>
              <a:spLocks noChangeArrowheads="1"/>
            </p:cNvSpPr>
            <p:nvPr/>
          </p:nvSpPr>
          <p:spPr bwMode="auto">
            <a:xfrm rot="5400000">
              <a:off x="5867400" y="50292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71" name="Gerade Verbindung 263"/>
            <p:cNvCxnSpPr>
              <a:cxnSpLocks noChangeShapeType="1"/>
            </p:cNvCxnSpPr>
            <p:nvPr/>
          </p:nvCxnSpPr>
          <p:spPr bwMode="auto">
            <a:xfrm>
              <a:off x="5715000" y="518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2" name="Gerade Verbindung 657"/>
            <p:cNvCxnSpPr>
              <a:cxnSpLocks noChangeShapeType="1"/>
            </p:cNvCxnSpPr>
            <p:nvPr/>
          </p:nvCxnSpPr>
          <p:spPr bwMode="auto">
            <a:xfrm>
              <a:off x="6172200" y="518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3" name="Gerade Verbindung 658"/>
            <p:cNvCxnSpPr>
              <a:cxnSpLocks noChangeShapeType="1"/>
            </p:cNvCxnSpPr>
            <p:nvPr/>
          </p:nvCxnSpPr>
          <p:spPr bwMode="auto">
            <a:xfrm>
              <a:off x="5791200" y="49530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4" name="Gerade Verbindung 265"/>
            <p:cNvCxnSpPr>
              <a:cxnSpLocks noChangeShapeType="1"/>
            </p:cNvCxnSpPr>
            <p:nvPr/>
          </p:nvCxnSpPr>
          <p:spPr bwMode="auto">
            <a:xfrm>
              <a:off x="6019800" y="4876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5" name="Gerade Verbindung 659"/>
            <p:cNvCxnSpPr>
              <a:cxnSpLocks noChangeShapeType="1"/>
            </p:cNvCxnSpPr>
            <p:nvPr/>
          </p:nvCxnSpPr>
          <p:spPr bwMode="auto">
            <a:xfrm>
              <a:off x="6096000" y="4876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6" name="Gerade Verbindung 660"/>
            <p:cNvCxnSpPr>
              <a:cxnSpLocks noChangeShapeType="1"/>
            </p:cNvCxnSpPr>
            <p:nvPr/>
          </p:nvCxnSpPr>
          <p:spPr bwMode="auto">
            <a:xfrm>
              <a:off x="6096000" y="4953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7" name="Gerade Verbindung 267"/>
            <p:cNvCxnSpPr>
              <a:cxnSpLocks noChangeShapeType="1"/>
            </p:cNvCxnSpPr>
            <p:nvPr/>
          </p:nvCxnSpPr>
          <p:spPr bwMode="auto">
            <a:xfrm>
              <a:off x="6248400" y="4953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8" name="Gerade Verbindung 661"/>
            <p:cNvCxnSpPr>
              <a:cxnSpLocks noChangeShapeType="1"/>
            </p:cNvCxnSpPr>
            <p:nvPr/>
          </p:nvCxnSpPr>
          <p:spPr bwMode="auto">
            <a:xfrm>
              <a:off x="5791200" y="4953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9" name="Gerade Verbindung 272"/>
            <p:cNvCxnSpPr>
              <a:cxnSpLocks noChangeShapeType="1"/>
            </p:cNvCxnSpPr>
            <p:nvPr/>
          </p:nvCxnSpPr>
          <p:spPr bwMode="auto">
            <a:xfrm>
              <a:off x="5715000" y="51816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0" name="Gerade Verbindung 275"/>
            <p:cNvCxnSpPr>
              <a:cxnSpLocks noChangeShapeType="1"/>
            </p:cNvCxnSpPr>
            <p:nvPr/>
          </p:nvCxnSpPr>
          <p:spPr bwMode="auto">
            <a:xfrm>
              <a:off x="5638800" y="5334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1" name="Gleichschenkliges Dreieck 277"/>
            <p:cNvSpPr>
              <a:spLocks noChangeArrowheads="1"/>
            </p:cNvSpPr>
            <p:nvPr/>
          </p:nvSpPr>
          <p:spPr bwMode="auto">
            <a:xfrm>
              <a:off x="5638800" y="53340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82" name="Gerade Verbindung 674"/>
            <p:cNvCxnSpPr>
              <a:cxnSpLocks noChangeShapeType="1"/>
            </p:cNvCxnSpPr>
            <p:nvPr/>
          </p:nvCxnSpPr>
          <p:spPr bwMode="auto">
            <a:xfrm>
              <a:off x="5715000" y="54864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4" name="Gerade Verbindung 283"/>
            <p:cNvCxnSpPr/>
            <p:nvPr/>
          </p:nvCxnSpPr>
          <p:spPr bwMode="auto">
            <a:xfrm>
              <a:off x="6172200" y="51816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5" name="Gerade Verbindung 284"/>
            <p:cNvCxnSpPr/>
            <p:nvPr/>
          </p:nvCxnSpPr>
          <p:spPr bwMode="auto">
            <a:xfrm flipV="1">
              <a:off x="6324600" y="3886200"/>
              <a:ext cx="0" cy="1295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4" name="Rechteck 343"/>
            <p:cNvSpPr/>
            <p:nvPr/>
          </p:nvSpPr>
          <p:spPr bwMode="auto">
            <a:xfrm>
              <a:off x="5715000" y="38100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5" name="Rechteck 344"/>
            <p:cNvSpPr/>
            <p:nvPr/>
          </p:nvSpPr>
          <p:spPr bwMode="auto">
            <a:xfrm>
              <a:off x="5715000" y="36576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6" name="Gleichschenkliges Dreieck 656"/>
            <p:cNvSpPr>
              <a:spLocks noChangeArrowheads="1"/>
            </p:cNvSpPr>
            <p:nvPr/>
          </p:nvSpPr>
          <p:spPr bwMode="auto">
            <a:xfrm rot="5400000">
              <a:off x="6096000" y="29718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47" name="Gerade Verbindung 346"/>
            <p:cNvCxnSpPr>
              <a:stCxn id="346" idx="0"/>
            </p:cNvCxnSpPr>
            <p:nvPr/>
          </p:nvCxnSpPr>
          <p:spPr bwMode="auto">
            <a:xfrm>
              <a:off x="6400800" y="31242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 name="Gerade Verbindung 347"/>
            <p:cNvCxnSpPr/>
            <p:nvPr/>
          </p:nvCxnSpPr>
          <p:spPr bwMode="auto">
            <a:xfrm flipV="1">
              <a:off x="5867400" y="3124200"/>
              <a:ext cx="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9" name="Gerade Verbindung 348"/>
            <p:cNvCxnSpPr>
              <a:endCxn id="346" idx="3"/>
            </p:cNvCxnSpPr>
            <p:nvPr/>
          </p:nvCxnSpPr>
          <p:spPr bwMode="auto">
            <a:xfrm>
              <a:off x="5867400" y="31242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50" name="Gruppieren 349"/>
          <p:cNvGrpSpPr/>
          <p:nvPr/>
        </p:nvGrpSpPr>
        <p:grpSpPr>
          <a:xfrm>
            <a:off x="6553200" y="3200400"/>
            <a:ext cx="990600" cy="2743200"/>
            <a:chOff x="5562600" y="2971800"/>
            <a:chExt cx="990600" cy="2743200"/>
          </a:xfrm>
        </p:grpSpPr>
        <p:sp>
          <p:nvSpPr>
            <p:cNvPr id="351" name="Rechteck 350"/>
            <p:cNvSpPr/>
            <p:nvPr/>
          </p:nvSpPr>
          <p:spPr bwMode="auto">
            <a:xfrm>
              <a:off x="5562600" y="5181600"/>
              <a:ext cx="8382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352" name="Gleichschenkliges Dreieck 656"/>
            <p:cNvSpPr>
              <a:spLocks noChangeArrowheads="1"/>
            </p:cNvSpPr>
            <p:nvPr/>
          </p:nvSpPr>
          <p:spPr bwMode="auto">
            <a:xfrm rot="5400000">
              <a:off x="5867400" y="50292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53" name="Gerade Verbindung 263"/>
            <p:cNvCxnSpPr>
              <a:cxnSpLocks noChangeShapeType="1"/>
            </p:cNvCxnSpPr>
            <p:nvPr/>
          </p:nvCxnSpPr>
          <p:spPr bwMode="auto">
            <a:xfrm>
              <a:off x="5715000" y="518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4" name="Gerade Verbindung 657"/>
            <p:cNvCxnSpPr>
              <a:cxnSpLocks noChangeShapeType="1"/>
            </p:cNvCxnSpPr>
            <p:nvPr/>
          </p:nvCxnSpPr>
          <p:spPr bwMode="auto">
            <a:xfrm>
              <a:off x="6172200" y="518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5" name="Gerade Verbindung 658"/>
            <p:cNvCxnSpPr>
              <a:cxnSpLocks noChangeShapeType="1"/>
            </p:cNvCxnSpPr>
            <p:nvPr/>
          </p:nvCxnSpPr>
          <p:spPr bwMode="auto">
            <a:xfrm>
              <a:off x="5791200" y="49530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6" name="Gerade Verbindung 265"/>
            <p:cNvCxnSpPr>
              <a:cxnSpLocks noChangeShapeType="1"/>
            </p:cNvCxnSpPr>
            <p:nvPr/>
          </p:nvCxnSpPr>
          <p:spPr bwMode="auto">
            <a:xfrm>
              <a:off x="6019800" y="4876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7" name="Gerade Verbindung 659"/>
            <p:cNvCxnSpPr>
              <a:cxnSpLocks noChangeShapeType="1"/>
            </p:cNvCxnSpPr>
            <p:nvPr/>
          </p:nvCxnSpPr>
          <p:spPr bwMode="auto">
            <a:xfrm>
              <a:off x="6096000" y="4876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 name="Gerade Verbindung 660"/>
            <p:cNvCxnSpPr>
              <a:cxnSpLocks noChangeShapeType="1"/>
            </p:cNvCxnSpPr>
            <p:nvPr/>
          </p:nvCxnSpPr>
          <p:spPr bwMode="auto">
            <a:xfrm>
              <a:off x="6096000" y="4953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9" name="Gerade Verbindung 267"/>
            <p:cNvCxnSpPr>
              <a:cxnSpLocks noChangeShapeType="1"/>
            </p:cNvCxnSpPr>
            <p:nvPr/>
          </p:nvCxnSpPr>
          <p:spPr bwMode="auto">
            <a:xfrm>
              <a:off x="6248400" y="4953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0" name="Gerade Verbindung 661"/>
            <p:cNvCxnSpPr>
              <a:cxnSpLocks noChangeShapeType="1"/>
            </p:cNvCxnSpPr>
            <p:nvPr/>
          </p:nvCxnSpPr>
          <p:spPr bwMode="auto">
            <a:xfrm>
              <a:off x="5791200" y="4953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1" name="Gerade Verbindung 272"/>
            <p:cNvCxnSpPr>
              <a:cxnSpLocks noChangeShapeType="1"/>
            </p:cNvCxnSpPr>
            <p:nvPr/>
          </p:nvCxnSpPr>
          <p:spPr bwMode="auto">
            <a:xfrm>
              <a:off x="5715000" y="51816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2" name="Gerade Verbindung 275"/>
            <p:cNvCxnSpPr>
              <a:cxnSpLocks noChangeShapeType="1"/>
            </p:cNvCxnSpPr>
            <p:nvPr/>
          </p:nvCxnSpPr>
          <p:spPr bwMode="auto">
            <a:xfrm>
              <a:off x="5638800" y="5334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3" name="Gleichschenkliges Dreieck 277"/>
            <p:cNvSpPr>
              <a:spLocks noChangeArrowheads="1"/>
            </p:cNvSpPr>
            <p:nvPr/>
          </p:nvSpPr>
          <p:spPr bwMode="auto">
            <a:xfrm>
              <a:off x="5638800" y="53340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64" name="Gerade Verbindung 674"/>
            <p:cNvCxnSpPr>
              <a:cxnSpLocks noChangeShapeType="1"/>
            </p:cNvCxnSpPr>
            <p:nvPr/>
          </p:nvCxnSpPr>
          <p:spPr bwMode="auto">
            <a:xfrm>
              <a:off x="5715000" y="54864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5" name="Gerade Verbindung 364"/>
            <p:cNvCxnSpPr/>
            <p:nvPr/>
          </p:nvCxnSpPr>
          <p:spPr bwMode="auto">
            <a:xfrm>
              <a:off x="6172200" y="51816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6" name="Gerade Verbindung 365"/>
            <p:cNvCxnSpPr/>
            <p:nvPr/>
          </p:nvCxnSpPr>
          <p:spPr bwMode="auto">
            <a:xfrm flipV="1">
              <a:off x="6324600" y="3886200"/>
              <a:ext cx="0" cy="1295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7" name="Rechteck 366"/>
            <p:cNvSpPr/>
            <p:nvPr/>
          </p:nvSpPr>
          <p:spPr bwMode="auto">
            <a:xfrm>
              <a:off x="5715000" y="38100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8" name="Rechteck 367"/>
            <p:cNvSpPr/>
            <p:nvPr/>
          </p:nvSpPr>
          <p:spPr bwMode="auto">
            <a:xfrm>
              <a:off x="5715000" y="36576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9" name="Gleichschenkliges Dreieck 656"/>
            <p:cNvSpPr>
              <a:spLocks noChangeArrowheads="1"/>
            </p:cNvSpPr>
            <p:nvPr/>
          </p:nvSpPr>
          <p:spPr bwMode="auto">
            <a:xfrm rot="5400000">
              <a:off x="6096000" y="29718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70" name="Gerade Verbindung 369"/>
            <p:cNvCxnSpPr>
              <a:stCxn id="369" idx="0"/>
            </p:cNvCxnSpPr>
            <p:nvPr/>
          </p:nvCxnSpPr>
          <p:spPr bwMode="auto">
            <a:xfrm>
              <a:off x="6400800" y="31242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1" name="Gerade Verbindung 370"/>
            <p:cNvCxnSpPr/>
            <p:nvPr/>
          </p:nvCxnSpPr>
          <p:spPr bwMode="auto">
            <a:xfrm flipV="1">
              <a:off x="5867400" y="3124200"/>
              <a:ext cx="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2" name="Gerade Verbindung 371"/>
            <p:cNvCxnSpPr>
              <a:endCxn id="369" idx="3"/>
            </p:cNvCxnSpPr>
            <p:nvPr/>
          </p:nvCxnSpPr>
          <p:spPr bwMode="auto">
            <a:xfrm>
              <a:off x="5867400" y="31242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73" name="Gruppieren 372"/>
          <p:cNvGrpSpPr/>
          <p:nvPr/>
        </p:nvGrpSpPr>
        <p:grpSpPr>
          <a:xfrm>
            <a:off x="7543800" y="3200400"/>
            <a:ext cx="990600" cy="2743200"/>
            <a:chOff x="5562600" y="2971800"/>
            <a:chExt cx="990600" cy="2743200"/>
          </a:xfrm>
        </p:grpSpPr>
        <p:sp>
          <p:nvSpPr>
            <p:cNvPr id="374" name="Rechteck 373"/>
            <p:cNvSpPr/>
            <p:nvPr/>
          </p:nvSpPr>
          <p:spPr bwMode="auto">
            <a:xfrm>
              <a:off x="5562600" y="5181600"/>
              <a:ext cx="838200" cy="5334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375" name="Gleichschenkliges Dreieck 656"/>
            <p:cNvSpPr>
              <a:spLocks noChangeArrowheads="1"/>
            </p:cNvSpPr>
            <p:nvPr/>
          </p:nvSpPr>
          <p:spPr bwMode="auto">
            <a:xfrm rot="5400000">
              <a:off x="5867400" y="50292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76" name="Gerade Verbindung 263"/>
            <p:cNvCxnSpPr>
              <a:cxnSpLocks noChangeShapeType="1"/>
            </p:cNvCxnSpPr>
            <p:nvPr/>
          </p:nvCxnSpPr>
          <p:spPr bwMode="auto">
            <a:xfrm>
              <a:off x="5715000" y="518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7" name="Gerade Verbindung 657"/>
            <p:cNvCxnSpPr>
              <a:cxnSpLocks noChangeShapeType="1"/>
            </p:cNvCxnSpPr>
            <p:nvPr/>
          </p:nvCxnSpPr>
          <p:spPr bwMode="auto">
            <a:xfrm>
              <a:off x="6172200" y="518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8" name="Gerade Verbindung 658"/>
            <p:cNvCxnSpPr>
              <a:cxnSpLocks noChangeShapeType="1"/>
            </p:cNvCxnSpPr>
            <p:nvPr/>
          </p:nvCxnSpPr>
          <p:spPr bwMode="auto">
            <a:xfrm>
              <a:off x="5791200" y="49530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 name="Gerade Verbindung 265"/>
            <p:cNvCxnSpPr>
              <a:cxnSpLocks noChangeShapeType="1"/>
            </p:cNvCxnSpPr>
            <p:nvPr/>
          </p:nvCxnSpPr>
          <p:spPr bwMode="auto">
            <a:xfrm>
              <a:off x="6019800" y="4876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0" name="Gerade Verbindung 659"/>
            <p:cNvCxnSpPr>
              <a:cxnSpLocks noChangeShapeType="1"/>
            </p:cNvCxnSpPr>
            <p:nvPr/>
          </p:nvCxnSpPr>
          <p:spPr bwMode="auto">
            <a:xfrm>
              <a:off x="6096000" y="48768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1" name="Gerade Verbindung 660"/>
            <p:cNvCxnSpPr>
              <a:cxnSpLocks noChangeShapeType="1"/>
            </p:cNvCxnSpPr>
            <p:nvPr/>
          </p:nvCxnSpPr>
          <p:spPr bwMode="auto">
            <a:xfrm>
              <a:off x="6096000" y="4953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2" name="Gerade Verbindung 267"/>
            <p:cNvCxnSpPr>
              <a:cxnSpLocks noChangeShapeType="1"/>
            </p:cNvCxnSpPr>
            <p:nvPr/>
          </p:nvCxnSpPr>
          <p:spPr bwMode="auto">
            <a:xfrm>
              <a:off x="6248400" y="4953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3" name="Gerade Verbindung 661"/>
            <p:cNvCxnSpPr>
              <a:cxnSpLocks noChangeShapeType="1"/>
            </p:cNvCxnSpPr>
            <p:nvPr/>
          </p:nvCxnSpPr>
          <p:spPr bwMode="auto">
            <a:xfrm>
              <a:off x="5791200" y="4953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4" name="Gerade Verbindung 272"/>
            <p:cNvCxnSpPr>
              <a:cxnSpLocks noChangeShapeType="1"/>
            </p:cNvCxnSpPr>
            <p:nvPr/>
          </p:nvCxnSpPr>
          <p:spPr bwMode="auto">
            <a:xfrm>
              <a:off x="5715000" y="51816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5" name="Gerade Verbindung 275"/>
            <p:cNvCxnSpPr>
              <a:cxnSpLocks noChangeShapeType="1"/>
            </p:cNvCxnSpPr>
            <p:nvPr/>
          </p:nvCxnSpPr>
          <p:spPr bwMode="auto">
            <a:xfrm>
              <a:off x="5638800" y="5334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6" name="Gleichschenkliges Dreieck 277"/>
            <p:cNvSpPr>
              <a:spLocks noChangeArrowheads="1"/>
            </p:cNvSpPr>
            <p:nvPr/>
          </p:nvSpPr>
          <p:spPr bwMode="auto">
            <a:xfrm>
              <a:off x="5638800" y="53340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87" name="Gerade Verbindung 674"/>
            <p:cNvCxnSpPr>
              <a:cxnSpLocks noChangeShapeType="1"/>
            </p:cNvCxnSpPr>
            <p:nvPr/>
          </p:nvCxnSpPr>
          <p:spPr bwMode="auto">
            <a:xfrm>
              <a:off x="5715000" y="54864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8" name="Gerade Verbindung 387"/>
            <p:cNvCxnSpPr/>
            <p:nvPr/>
          </p:nvCxnSpPr>
          <p:spPr bwMode="auto">
            <a:xfrm>
              <a:off x="6172200" y="51816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9" name="Gerade Verbindung 388"/>
            <p:cNvCxnSpPr/>
            <p:nvPr/>
          </p:nvCxnSpPr>
          <p:spPr bwMode="auto">
            <a:xfrm flipV="1">
              <a:off x="6324600" y="3886200"/>
              <a:ext cx="0" cy="1295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0" name="Rechteck 389"/>
            <p:cNvSpPr/>
            <p:nvPr/>
          </p:nvSpPr>
          <p:spPr bwMode="auto">
            <a:xfrm>
              <a:off x="5715000" y="38100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91" name="Rechteck 390"/>
            <p:cNvSpPr/>
            <p:nvPr/>
          </p:nvSpPr>
          <p:spPr bwMode="auto">
            <a:xfrm>
              <a:off x="5715000" y="3657600"/>
              <a:ext cx="762000" cy="76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92" name="Gleichschenkliges Dreieck 656"/>
            <p:cNvSpPr>
              <a:spLocks noChangeArrowheads="1"/>
            </p:cNvSpPr>
            <p:nvPr/>
          </p:nvSpPr>
          <p:spPr bwMode="auto">
            <a:xfrm rot="5400000">
              <a:off x="6096000" y="29718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93" name="Gerade Verbindung 392"/>
            <p:cNvCxnSpPr>
              <a:stCxn id="392" idx="0"/>
            </p:cNvCxnSpPr>
            <p:nvPr/>
          </p:nvCxnSpPr>
          <p:spPr bwMode="auto">
            <a:xfrm>
              <a:off x="6400800" y="31242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4" name="Gerade Verbindung 393"/>
            <p:cNvCxnSpPr/>
            <p:nvPr/>
          </p:nvCxnSpPr>
          <p:spPr bwMode="auto">
            <a:xfrm flipV="1">
              <a:off x="5867400" y="3124200"/>
              <a:ext cx="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5" name="Gerade Verbindung 394"/>
            <p:cNvCxnSpPr>
              <a:endCxn id="392" idx="3"/>
            </p:cNvCxnSpPr>
            <p:nvPr/>
          </p:nvCxnSpPr>
          <p:spPr bwMode="auto">
            <a:xfrm>
              <a:off x="5867400" y="31242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96" name="Rechteck 395"/>
          <p:cNvSpPr/>
          <p:nvPr/>
        </p:nvSpPr>
        <p:spPr bwMode="auto">
          <a:xfrm>
            <a:off x="6553200" y="2819400"/>
            <a:ext cx="990600" cy="1143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97" name="Rechteck 396"/>
          <p:cNvSpPr/>
          <p:nvPr/>
        </p:nvSpPr>
        <p:spPr bwMode="auto">
          <a:xfrm>
            <a:off x="7543800" y="2819400"/>
            <a:ext cx="990600" cy="1143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00" name="Textfeld 312"/>
          <p:cNvSpPr txBox="1">
            <a:spLocks noChangeArrowheads="1"/>
          </p:cNvSpPr>
          <p:nvPr/>
        </p:nvSpPr>
        <p:spPr bwMode="auto">
          <a:xfrm>
            <a:off x="5494497" y="2514600"/>
            <a:ext cx="159210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Size: 25 </a:t>
            </a:r>
            <a:r>
              <a:rPr lang="el-GR" altLang="de-DE" dirty="0"/>
              <a:t>µ</a:t>
            </a:r>
            <a:r>
              <a:rPr lang="de-DE" altLang="de-DE" dirty="0"/>
              <a:t>m </a:t>
            </a:r>
            <a:r>
              <a:rPr lang="en-US" altLang="de-DE" dirty="0" smtClean="0"/>
              <a:t>x 25 </a:t>
            </a:r>
            <a:r>
              <a:rPr lang="el-GR" altLang="de-DE" dirty="0" smtClean="0"/>
              <a:t>µ</a:t>
            </a:r>
            <a:r>
              <a:rPr lang="de-DE" altLang="de-DE" dirty="0" smtClean="0"/>
              <a:t>m</a:t>
            </a:r>
            <a:endParaRPr lang="en-US" altLang="de-DE" dirty="0"/>
          </a:p>
        </p:txBody>
      </p:sp>
      <p:sp>
        <p:nvSpPr>
          <p:cNvPr id="401" name="Textfeld 312"/>
          <p:cNvSpPr txBox="1">
            <a:spLocks noChangeArrowheads="1"/>
          </p:cNvSpPr>
          <p:nvPr/>
        </p:nvSpPr>
        <p:spPr bwMode="auto">
          <a:xfrm>
            <a:off x="5486400" y="5943600"/>
            <a:ext cx="159210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Size: 25 </a:t>
            </a:r>
            <a:r>
              <a:rPr lang="el-GR" altLang="de-DE" dirty="0"/>
              <a:t>µ</a:t>
            </a:r>
            <a:r>
              <a:rPr lang="de-DE" altLang="de-DE" dirty="0"/>
              <a:t>m </a:t>
            </a:r>
            <a:r>
              <a:rPr lang="en-US" altLang="de-DE" dirty="0" smtClean="0"/>
              <a:t>x 25 </a:t>
            </a:r>
            <a:r>
              <a:rPr lang="el-GR" altLang="de-DE" dirty="0" smtClean="0"/>
              <a:t>µ</a:t>
            </a:r>
            <a:r>
              <a:rPr lang="de-DE" altLang="de-DE" dirty="0" smtClean="0"/>
              <a:t>m</a:t>
            </a:r>
            <a:endParaRPr lang="en-US" altLang="de-DE" dirty="0"/>
          </a:p>
        </p:txBody>
      </p:sp>
      <p:pic>
        <p:nvPicPr>
          <p:cNvPr id="8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895600"/>
            <a:ext cx="2895600" cy="3455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9586570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8E3BE2F-60C3-4275-9E14-214192475A28}" type="slidenum">
              <a:rPr lang="de-DE" altLang="de-DE" smtClean="0"/>
              <a:pPr algn="r" eaLnBrk="1" hangingPunct="1">
                <a:spcBef>
                  <a:spcPct val="0"/>
                </a:spcBef>
                <a:buFontTx/>
                <a:buNone/>
              </a:pPr>
              <a:t>34</a:t>
            </a:fld>
            <a:endParaRPr lang="de-DE" altLang="de-DE" smtClean="0"/>
          </a:p>
        </p:txBody>
      </p:sp>
      <p:sp>
        <p:nvSpPr>
          <p:cNvPr id="5131" name="Rectangle 2"/>
          <p:cNvSpPr>
            <a:spLocks noGrp="1" noChangeArrowheads="1"/>
          </p:cNvSpPr>
          <p:nvPr>
            <p:ph type="title"/>
          </p:nvPr>
        </p:nvSpPr>
        <p:spPr/>
        <p:txBody>
          <a:bodyPr/>
          <a:lstStyle/>
          <a:p>
            <a:pPr eaLnBrk="1" hangingPunct="1"/>
            <a:r>
              <a:rPr lang="en-US" altLang="de-DE" sz="2000" dirty="0" smtClean="0"/>
              <a:t>CCPDv3</a:t>
            </a:r>
          </a:p>
        </p:txBody>
      </p:sp>
      <p:sp>
        <p:nvSpPr>
          <p:cNvPr id="19" name="Inhaltsplatzhalter 1"/>
          <p:cNvSpPr>
            <a:spLocks noGrp="1"/>
          </p:cNvSpPr>
          <p:nvPr>
            <p:ph idx="1"/>
          </p:nvPr>
        </p:nvSpPr>
        <p:spPr>
          <a:xfrm>
            <a:off x="457200" y="692150"/>
            <a:ext cx="8229600" cy="527050"/>
          </a:xfrm>
          <a:solidFill>
            <a:schemeClr val="bg1"/>
          </a:solidFill>
        </p:spPr>
        <p:txBody>
          <a:bodyPr/>
          <a:lstStyle/>
          <a:p>
            <a:r>
              <a:rPr lang="en-US" sz="1400" dirty="0" smtClean="0"/>
              <a:t>CLIC pixels – excellent SNR </a:t>
            </a:r>
          </a:p>
          <a:p>
            <a:r>
              <a:rPr lang="en-US" altLang="de-DE" sz="1400" dirty="0" smtClean="0"/>
              <a:t>Noise </a:t>
            </a:r>
            <a:r>
              <a:rPr lang="en-US" altLang="de-DE" sz="1400" dirty="0"/>
              <a:t>for small pixels (</a:t>
            </a:r>
            <a:r>
              <a:rPr lang="en-US" altLang="de-DE" sz="1400" dirty="0" smtClean="0"/>
              <a:t>25 </a:t>
            </a:r>
            <a:r>
              <a:rPr lang="el-GR" altLang="de-DE" sz="1400" dirty="0" smtClean="0"/>
              <a:t>μ</a:t>
            </a:r>
            <a:r>
              <a:rPr lang="en-US" altLang="de-DE" sz="1400" dirty="0" smtClean="0"/>
              <a:t>m </a:t>
            </a:r>
            <a:r>
              <a:rPr lang="en-US" altLang="de-DE" sz="1400" dirty="0"/>
              <a:t>x </a:t>
            </a:r>
            <a:r>
              <a:rPr lang="en-US" altLang="de-DE" sz="1400" dirty="0" smtClean="0"/>
              <a:t>25 </a:t>
            </a:r>
            <a:r>
              <a:rPr lang="el-GR" altLang="de-DE" sz="1400" dirty="0" smtClean="0"/>
              <a:t>μ</a:t>
            </a:r>
            <a:r>
              <a:rPr lang="en-US" altLang="de-DE" sz="1400" dirty="0" smtClean="0"/>
              <a:t>m</a:t>
            </a:r>
            <a:r>
              <a:rPr lang="en-US" altLang="de-DE" sz="1400" dirty="0"/>
              <a:t>) with analog readout 30e</a:t>
            </a:r>
          </a:p>
          <a:p>
            <a:endParaRPr lang="en-US" sz="1400" b="1" baseline="30000" dirty="0"/>
          </a:p>
          <a:p>
            <a:endParaRPr lang="en-US" sz="1400" dirty="0" smtClean="0"/>
          </a:p>
        </p:txBody>
      </p:sp>
      <p:graphicFrame>
        <p:nvGraphicFramePr>
          <p:cNvPr id="5" name="Objekt 4"/>
          <p:cNvGraphicFramePr>
            <a:graphicFrameLocks noChangeAspect="1"/>
          </p:cNvGraphicFramePr>
          <p:nvPr>
            <p:extLst>
              <p:ext uri="{D42A27DB-BD31-4B8C-83A1-F6EECF244321}">
                <p14:modId xmlns:p14="http://schemas.microsoft.com/office/powerpoint/2010/main" val="2598363456"/>
              </p:ext>
            </p:extLst>
          </p:nvPr>
        </p:nvGraphicFramePr>
        <p:xfrm>
          <a:off x="-76200" y="1295400"/>
          <a:ext cx="4974574" cy="4038600"/>
        </p:xfrm>
        <a:graphic>
          <a:graphicData uri="http://schemas.openxmlformats.org/presentationml/2006/ole">
            <mc:AlternateContent xmlns:mc="http://schemas.openxmlformats.org/markup-compatibility/2006">
              <mc:Choice xmlns:v="urn:schemas-microsoft-com:vml" Requires="v">
                <p:oleObj spid="_x0000_s21592" name="Graph" r:id="rId3" imgW="3805920" imgH="3088800" progId="Origin50.Graph">
                  <p:embed/>
                </p:oleObj>
              </mc:Choice>
              <mc:Fallback>
                <p:oleObj name="Graph" r:id="rId3" imgW="3805920" imgH="3088800" progId="Origin50.Graph">
                  <p:embed/>
                  <p:pic>
                    <p:nvPicPr>
                      <p:cNvPr id="0" name=""/>
                      <p:cNvPicPr/>
                      <p:nvPr/>
                    </p:nvPicPr>
                    <p:blipFill>
                      <a:blip r:embed="rId4"/>
                      <a:stretch>
                        <a:fillRect/>
                      </a:stretch>
                    </p:blipFill>
                    <p:spPr>
                      <a:xfrm>
                        <a:off x="-76200" y="1295400"/>
                        <a:ext cx="4974574" cy="4038600"/>
                      </a:xfrm>
                      <a:prstGeom prst="rect">
                        <a:avLst/>
                      </a:prstGeom>
                    </p:spPr>
                  </p:pic>
                </p:oleObj>
              </mc:Fallback>
            </mc:AlternateContent>
          </a:graphicData>
        </a:graphic>
      </p:graphicFrame>
      <p:graphicFrame>
        <p:nvGraphicFramePr>
          <p:cNvPr id="8" name="Objekt 7"/>
          <p:cNvGraphicFramePr>
            <a:graphicFrameLocks noChangeAspect="1"/>
          </p:cNvGraphicFramePr>
          <p:nvPr>
            <p:extLst>
              <p:ext uri="{D42A27DB-BD31-4B8C-83A1-F6EECF244321}">
                <p14:modId xmlns:p14="http://schemas.microsoft.com/office/powerpoint/2010/main" val="2490019230"/>
              </p:ext>
            </p:extLst>
          </p:nvPr>
        </p:nvGraphicFramePr>
        <p:xfrm>
          <a:off x="4114799" y="1447800"/>
          <a:ext cx="4953001" cy="3907623"/>
        </p:xfrm>
        <a:graphic>
          <a:graphicData uri="http://schemas.openxmlformats.org/presentationml/2006/ole">
            <mc:AlternateContent xmlns:mc="http://schemas.openxmlformats.org/markup-compatibility/2006">
              <mc:Choice xmlns:v="urn:schemas-microsoft-com:vml" Requires="v">
                <p:oleObj spid="_x0000_s21593" name="Graph" r:id="rId5" imgW="3761280" imgH="2966400" progId="Origin50.Graph">
                  <p:embed/>
                </p:oleObj>
              </mc:Choice>
              <mc:Fallback>
                <p:oleObj name="Graph" r:id="rId5" imgW="3761280" imgH="2966400" progId="Origin50.Graph">
                  <p:embed/>
                  <p:pic>
                    <p:nvPicPr>
                      <p:cNvPr id="0" name=""/>
                      <p:cNvPicPr/>
                      <p:nvPr/>
                    </p:nvPicPr>
                    <p:blipFill>
                      <a:blip r:embed="rId6"/>
                      <a:stretch>
                        <a:fillRect/>
                      </a:stretch>
                    </p:blipFill>
                    <p:spPr>
                      <a:xfrm>
                        <a:off x="4114799" y="1447800"/>
                        <a:ext cx="4953001" cy="3907623"/>
                      </a:xfrm>
                      <a:prstGeom prst="rect">
                        <a:avLst/>
                      </a:prstGeom>
                    </p:spPr>
                  </p:pic>
                </p:oleObj>
              </mc:Fallback>
            </mc:AlternateContent>
          </a:graphicData>
        </a:graphic>
      </p:graphicFrame>
      <p:cxnSp>
        <p:nvCxnSpPr>
          <p:cNvPr id="9" name="Gerade Verbindung mit Pfeil 8"/>
          <p:cNvCxnSpPr/>
          <p:nvPr/>
        </p:nvCxnSpPr>
        <p:spPr bwMode="auto">
          <a:xfrm>
            <a:off x="3238500" y="12954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mit Pfeil 9"/>
          <p:cNvCxnSpPr/>
          <p:nvPr/>
        </p:nvCxnSpPr>
        <p:spPr bwMode="auto">
          <a:xfrm>
            <a:off x="3467100" y="35052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feld 3"/>
          <p:cNvSpPr txBox="1"/>
          <p:nvPr/>
        </p:nvSpPr>
        <p:spPr>
          <a:xfrm>
            <a:off x="3276600" y="1295400"/>
            <a:ext cx="377027" cy="276999"/>
          </a:xfrm>
          <a:prstGeom prst="rect">
            <a:avLst/>
          </a:prstGeom>
          <a:noFill/>
        </p:spPr>
        <p:txBody>
          <a:bodyPr wrap="none" rtlCol="0">
            <a:spAutoFit/>
          </a:bodyPr>
          <a:lstStyle/>
          <a:p>
            <a:r>
              <a:rPr lang="de-DE" dirty="0" smtClean="0"/>
              <a:t>K</a:t>
            </a:r>
            <a:r>
              <a:rPr lang="el-GR" dirty="0" smtClean="0"/>
              <a:t>α</a:t>
            </a:r>
            <a:endParaRPr lang="de-DE" dirty="0"/>
          </a:p>
        </p:txBody>
      </p:sp>
      <p:sp>
        <p:nvSpPr>
          <p:cNvPr id="12" name="Textfeld 11"/>
          <p:cNvSpPr txBox="1"/>
          <p:nvPr/>
        </p:nvSpPr>
        <p:spPr>
          <a:xfrm>
            <a:off x="3505200" y="3505200"/>
            <a:ext cx="377027" cy="276999"/>
          </a:xfrm>
          <a:prstGeom prst="rect">
            <a:avLst/>
          </a:prstGeom>
          <a:noFill/>
        </p:spPr>
        <p:txBody>
          <a:bodyPr wrap="none" rtlCol="0">
            <a:spAutoFit/>
          </a:bodyPr>
          <a:lstStyle/>
          <a:p>
            <a:r>
              <a:rPr lang="de-DE" dirty="0" smtClean="0"/>
              <a:t>K</a:t>
            </a:r>
            <a:r>
              <a:rPr lang="el-GR" dirty="0" smtClean="0"/>
              <a:t>β</a:t>
            </a:r>
            <a:endParaRPr lang="de-DE" dirty="0"/>
          </a:p>
        </p:txBody>
      </p:sp>
      <p:cxnSp>
        <p:nvCxnSpPr>
          <p:cNvPr id="13" name="Gerade Verbindung mit Pfeil 12"/>
          <p:cNvCxnSpPr/>
          <p:nvPr/>
        </p:nvCxnSpPr>
        <p:spPr bwMode="auto">
          <a:xfrm>
            <a:off x="1066800" y="37338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p:cNvSpPr txBox="1"/>
          <p:nvPr/>
        </p:nvSpPr>
        <p:spPr>
          <a:xfrm>
            <a:off x="838200" y="3352800"/>
            <a:ext cx="1249061" cy="276999"/>
          </a:xfrm>
          <a:prstGeom prst="rect">
            <a:avLst/>
          </a:prstGeom>
          <a:noFill/>
        </p:spPr>
        <p:txBody>
          <a:bodyPr wrap="none" rtlCol="0">
            <a:spAutoFit/>
          </a:bodyPr>
          <a:lstStyle/>
          <a:p>
            <a:r>
              <a:rPr lang="de-DE" dirty="0" err="1" smtClean="0"/>
              <a:t>Threshold</a:t>
            </a:r>
            <a:r>
              <a:rPr lang="de-DE" dirty="0" smtClean="0"/>
              <a:t> 200e</a:t>
            </a:r>
            <a:endParaRPr lang="de-DE" dirty="0"/>
          </a:p>
        </p:txBody>
      </p:sp>
    </p:spTree>
    <p:extLst>
      <p:ext uri="{BB962C8B-B14F-4D97-AF65-F5344CB8AC3E}">
        <p14:creationId xmlns:p14="http://schemas.microsoft.com/office/powerpoint/2010/main" val="26827775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Čuvar mesta za broj slajda 3"/>
          <p:cNvSpPr>
            <a:spLocks noGrp="1"/>
          </p:cNvSpPr>
          <p:nvPr>
            <p:ph type="sldNum" sz="quarter" idx="10"/>
          </p:nvPr>
        </p:nvSpPr>
        <p:spPr>
          <a:noFill/>
        </p:spPr>
        <p:txBody>
          <a:bodyPr/>
          <a:lstStyle/>
          <a:p>
            <a:fld id="{ACBF2F2D-5B99-4B36-9DF9-A7562B1CA239}" type="slidenum">
              <a:rPr lang="de-DE" smtClean="0"/>
              <a:pPr/>
              <a:t>35</a:t>
            </a:fld>
            <a:endParaRPr lang="de-DE" smtClean="0"/>
          </a:p>
        </p:txBody>
      </p:sp>
      <p:sp>
        <p:nvSpPr>
          <p:cNvPr id="8195" name="Rectangle 2"/>
          <p:cNvSpPr>
            <a:spLocks noGrp="1" noChangeArrowheads="1"/>
          </p:cNvSpPr>
          <p:nvPr>
            <p:ph type="ctrTitle"/>
          </p:nvPr>
        </p:nvSpPr>
        <p:spPr/>
        <p:txBody>
          <a:bodyPr/>
          <a:lstStyle/>
          <a:p>
            <a:r>
              <a:rPr lang="en-US" dirty="0" smtClean="0"/>
              <a:t>ATLAS Strips</a:t>
            </a:r>
            <a:endParaRPr lang="en-US" dirty="0"/>
          </a:p>
        </p:txBody>
      </p:sp>
      <p:sp>
        <p:nvSpPr>
          <p:cNvPr id="5" name="Podnaslov 4"/>
          <p:cNvSpPr>
            <a:spLocks noGrp="1"/>
          </p:cNvSpPr>
          <p:nvPr>
            <p:ph type="subTitle" idx="1"/>
          </p:nvPr>
        </p:nvSpPr>
        <p:spPr/>
        <p:txBody>
          <a:bodyPr/>
          <a:lstStyle/>
          <a:p>
            <a:endParaRPr lang="sr-Latn-CS" sz="1200" dirty="0"/>
          </a:p>
        </p:txBody>
      </p:sp>
    </p:spTree>
    <p:extLst>
      <p:ext uri="{BB962C8B-B14F-4D97-AF65-F5344CB8AC3E}">
        <p14:creationId xmlns:p14="http://schemas.microsoft.com/office/powerpoint/2010/main" val="40323015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liennummernplatzhalter 3"/>
          <p:cNvSpPr>
            <a:spLocks noGrp="1"/>
          </p:cNvSpPr>
          <p:nvPr>
            <p:ph type="sldNum" sz="quarter" idx="10"/>
          </p:nvPr>
        </p:nvSpPr>
        <p:spPr>
          <a:xfrm>
            <a:off x="8229600" y="6477000"/>
            <a:ext cx="792162" cy="215900"/>
          </a:xfr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B46CB970-6820-40E1-8E83-BD03CAEB6A7A}" type="slidenum">
              <a:rPr lang="de-DE" altLang="de-DE" smtClean="0"/>
              <a:pPr algn="r" eaLnBrk="1" hangingPunct="1">
                <a:spcBef>
                  <a:spcPct val="0"/>
                </a:spcBef>
                <a:buFontTx/>
                <a:buNone/>
              </a:pPr>
              <a:t>36</a:t>
            </a:fld>
            <a:endParaRPr lang="de-DE" altLang="de-DE" dirty="0" smtClean="0"/>
          </a:p>
        </p:txBody>
      </p:sp>
      <p:sp>
        <p:nvSpPr>
          <p:cNvPr id="3075" name="Rectangle 2"/>
          <p:cNvSpPr>
            <a:spLocks noGrp="1" noChangeArrowheads="1"/>
          </p:cNvSpPr>
          <p:nvPr>
            <p:ph type="title"/>
          </p:nvPr>
        </p:nvSpPr>
        <p:spPr/>
        <p:txBody>
          <a:bodyPr/>
          <a:lstStyle/>
          <a:p>
            <a:pPr eaLnBrk="1" hangingPunct="1"/>
            <a:r>
              <a:rPr lang="en-US" sz="2000" dirty="0" smtClean="0"/>
              <a:t>HVCMOS for ATLAS strip layers</a:t>
            </a:r>
            <a:endParaRPr lang="en-US" altLang="de-DE" sz="2000" dirty="0" smtClean="0"/>
          </a:p>
        </p:txBody>
      </p:sp>
      <p:sp>
        <p:nvSpPr>
          <p:cNvPr id="124" name="Inhaltsplatzhalter 1"/>
          <p:cNvSpPr>
            <a:spLocks noGrp="1"/>
          </p:cNvSpPr>
          <p:nvPr>
            <p:ph idx="1"/>
          </p:nvPr>
        </p:nvSpPr>
        <p:spPr>
          <a:xfrm>
            <a:off x="381000" y="768350"/>
            <a:ext cx="8229600" cy="984250"/>
          </a:xfrm>
          <a:solidFill>
            <a:schemeClr val="bg1"/>
          </a:solidFill>
        </p:spPr>
        <p:txBody>
          <a:bodyPr/>
          <a:lstStyle/>
          <a:p>
            <a:pPr eaLnBrk="1" hangingPunct="1">
              <a:spcBef>
                <a:spcPct val="0"/>
              </a:spcBef>
              <a:buFontTx/>
              <a:buNone/>
            </a:pPr>
            <a:r>
              <a:rPr lang="en-US" altLang="de-DE" sz="1400" dirty="0" smtClean="0"/>
              <a:t>The development is coordinated by ATLAS strip WP1</a:t>
            </a:r>
          </a:p>
          <a:p>
            <a:pPr eaLnBrk="1" hangingPunct="1">
              <a:spcBef>
                <a:spcPct val="0"/>
              </a:spcBef>
              <a:buFontTx/>
              <a:buNone/>
            </a:pPr>
            <a:r>
              <a:rPr lang="en-US" altLang="de-DE" sz="1400" dirty="0" smtClean="0"/>
              <a:t>Presently two CMOS technologies are investigated: AMS H35 and TJ (LF development is planned)</a:t>
            </a:r>
          </a:p>
          <a:p>
            <a:pPr eaLnBrk="1" hangingPunct="1">
              <a:spcBef>
                <a:spcPct val="0"/>
              </a:spcBef>
              <a:buFontTx/>
              <a:buNone/>
            </a:pPr>
            <a:r>
              <a:rPr lang="en-US" altLang="de-DE" sz="1400" dirty="0" smtClean="0"/>
              <a:t>Heidelberg: AMS </a:t>
            </a:r>
            <a:r>
              <a:rPr lang="en-US" altLang="de-DE" sz="1400" dirty="0" smtClean="0"/>
              <a:t>(and LF)</a:t>
            </a:r>
            <a:endParaRPr lang="en-US" altLang="de-DE" sz="1400" dirty="0" smtClean="0"/>
          </a:p>
          <a:p>
            <a:pPr eaLnBrk="1" hangingPunct="1">
              <a:spcBef>
                <a:spcPct val="0"/>
              </a:spcBef>
              <a:buFontTx/>
              <a:buNone/>
            </a:pPr>
            <a:r>
              <a:rPr lang="en-US" altLang="de-DE" sz="1400" dirty="0" smtClean="0"/>
              <a:t>The foundries offer inexpensive engineering runs with high resistive substrates and low cost production</a:t>
            </a:r>
          </a:p>
          <a:p>
            <a:pPr eaLnBrk="1" hangingPunct="1">
              <a:spcBef>
                <a:spcPct val="0"/>
              </a:spcBef>
              <a:buFontTx/>
              <a:buNone/>
            </a:pPr>
            <a:endParaRPr lang="en-US" sz="1400" b="1" baseline="30000" dirty="0" smtClean="0"/>
          </a:p>
          <a:p>
            <a:endParaRPr lang="en-US" sz="1400" dirty="0" smtClean="0"/>
          </a:p>
        </p:txBody>
      </p:sp>
    </p:spTree>
    <p:extLst>
      <p:ext uri="{BB962C8B-B14F-4D97-AF65-F5344CB8AC3E}">
        <p14:creationId xmlns:p14="http://schemas.microsoft.com/office/powerpoint/2010/main" val="19904294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liennummernplatzhalter 3"/>
          <p:cNvSpPr>
            <a:spLocks noGrp="1"/>
          </p:cNvSpPr>
          <p:nvPr>
            <p:ph type="sldNum" sz="quarter" idx="10"/>
          </p:nvPr>
        </p:nvSpPr>
        <p:spPr>
          <a:xfrm>
            <a:off x="8229600" y="6477000"/>
            <a:ext cx="792162" cy="215900"/>
          </a:xfr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B46CB970-6820-40E1-8E83-BD03CAEB6A7A}" type="slidenum">
              <a:rPr lang="de-DE" altLang="de-DE" smtClean="0"/>
              <a:pPr algn="r" eaLnBrk="1" hangingPunct="1">
                <a:spcBef>
                  <a:spcPct val="0"/>
                </a:spcBef>
                <a:buFontTx/>
                <a:buNone/>
              </a:pPr>
              <a:t>37</a:t>
            </a:fld>
            <a:endParaRPr lang="de-DE" altLang="de-DE" smtClean="0"/>
          </a:p>
        </p:txBody>
      </p:sp>
      <p:sp>
        <p:nvSpPr>
          <p:cNvPr id="3075" name="Rectangle 2"/>
          <p:cNvSpPr>
            <a:spLocks noGrp="1" noChangeArrowheads="1"/>
          </p:cNvSpPr>
          <p:nvPr>
            <p:ph type="title"/>
          </p:nvPr>
        </p:nvSpPr>
        <p:spPr/>
        <p:txBody>
          <a:bodyPr/>
          <a:lstStyle/>
          <a:p>
            <a:pPr eaLnBrk="1" hangingPunct="1"/>
            <a:r>
              <a:rPr lang="en-US" sz="2000" dirty="0" smtClean="0"/>
              <a:t>HVCMOS for ATLAS strip layers</a:t>
            </a:r>
            <a:endParaRPr lang="en-US" altLang="de-DE" sz="2000" dirty="0" smtClean="0"/>
          </a:p>
        </p:txBody>
      </p:sp>
      <p:sp>
        <p:nvSpPr>
          <p:cNvPr id="3142" name="Gleichschenkliges Dreieck 656"/>
          <p:cNvSpPr>
            <a:spLocks noChangeArrowheads="1"/>
          </p:cNvSpPr>
          <p:nvPr/>
        </p:nvSpPr>
        <p:spPr bwMode="auto">
          <a:xfrm rot="5400000">
            <a:off x="2971800" y="2590800"/>
            <a:ext cx="3048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43" name="Gerade Verbindung 263"/>
          <p:cNvCxnSpPr>
            <a:cxnSpLocks noChangeShapeType="1"/>
          </p:cNvCxnSpPr>
          <p:nvPr/>
        </p:nvCxnSpPr>
        <p:spPr bwMode="auto">
          <a:xfrm>
            <a:off x="2819400" y="2743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4" name="Gerade Verbindung 657"/>
          <p:cNvCxnSpPr>
            <a:cxnSpLocks noChangeShapeType="1"/>
          </p:cNvCxnSpPr>
          <p:nvPr/>
        </p:nvCxnSpPr>
        <p:spPr bwMode="auto">
          <a:xfrm>
            <a:off x="3276600" y="2743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5" name="Gerade Verbindung 658"/>
          <p:cNvCxnSpPr>
            <a:cxnSpLocks noChangeShapeType="1"/>
          </p:cNvCxnSpPr>
          <p:nvPr/>
        </p:nvCxnSpPr>
        <p:spPr bwMode="auto">
          <a:xfrm>
            <a:off x="2895600" y="25146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6" name="Gerade Verbindung 265"/>
          <p:cNvCxnSpPr>
            <a:cxnSpLocks noChangeShapeType="1"/>
          </p:cNvCxnSpPr>
          <p:nvPr/>
        </p:nvCxnSpPr>
        <p:spPr bwMode="auto">
          <a:xfrm>
            <a:off x="3124200" y="24384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7" name="Gerade Verbindung 659"/>
          <p:cNvCxnSpPr>
            <a:cxnSpLocks noChangeShapeType="1"/>
          </p:cNvCxnSpPr>
          <p:nvPr/>
        </p:nvCxnSpPr>
        <p:spPr bwMode="auto">
          <a:xfrm>
            <a:off x="3200400" y="24384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8" name="Gerade Verbindung 660"/>
          <p:cNvCxnSpPr>
            <a:cxnSpLocks noChangeShapeType="1"/>
          </p:cNvCxnSpPr>
          <p:nvPr/>
        </p:nvCxnSpPr>
        <p:spPr bwMode="auto">
          <a:xfrm>
            <a:off x="3200400" y="2514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9" name="Gerade Verbindung 267"/>
          <p:cNvCxnSpPr>
            <a:cxnSpLocks noChangeShapeType="1"/>
          </p:cNvCxnSpPr>
          <p:nvPr/>
        </p:nvCxnSpPr>
        <p:spPr bwMode="auto">
          <a:xfrm>
            <a:off x="3352800" y="2514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50" name="Gerade Verbindung 661"/>
          <p:cNvCxnSpPr>
            <a:cxnSpLocks noChangeShapeType="1"/>
          </p:cNvCxnSpPr>
          <p:nvPr/>
        </p:nvCxnSpPr>
        <p:spPr bwMode="auto">
          <a:xfrm>
            <a:off x="2895600" y="2514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52" name="Gerade Verbindung 275"/>
          <p:cNvCxnSpPr>
            <a:cxnSpLocks noChangeShapeType="1"/>
          </p:cNvCxnSpPr>
          <p:nvPr/>
        </p:nvCxnSpPr>
        <p:spPr bwMode="auto">
          <a:xfrm>
            <a:off x="2743200" y="2895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53" name="Gleichschenkliges Dreieck 277"/>
          <p:cNvSpPr>
            <a:spLocks noChangeArrowheads="1"/>
          </p:cNvSpPr>
          <p:nvPr/>
        </p:nvSpPr>
        <p:spPr bwMode="auto">
          <a:xfrm>
            <a:off x="2743200" y="2895600"/>
            <a:ext cx="152400" cy="13176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56" name="Textfeld 4267"/>
          <p:cNvSpPr txBox="1">
            <a:spLocks noChangeArrowheads="1"/>
          </p:cNvSpPr>
          <p:nvPr/>
        </p:nvSpPr>
        <p:spPr bwMode="auto">
          <a:xfrm>
            <a:off x="2667000" y="3200400"/>
            <a:ext cx="152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a:t>Pixel contains a charge sensitive </a:t>
            </a:r>
            <a:r>
              <a:rPr lang="en-US" altLang="de-DE" dirty="0" smtClean="0"/>
              <a:t>amplifier</a:t>
            </a:r>
            <a:endParaRPr lang="en-US" altLang="de-DE" dirty="0"/>
          </a:p>
          <a:p>
            <a:pPr eaLnBrk="1" hangingPunct="1">
              <a:spcBef>
                <a:spcPct val="0"/>
              </a:spcBef>
              <a:buFontTx/>
              <a:buNone/>
            </a:pPr>
            <a:endParaRPr lang="en-US" altLang="de-DE" dirty="0"/>
          </a:p>
        </p:txBody>
      </p:sp>
      <p:cxnSp>
        <p:nvCxnSpPr>
          <p:cNvPr id="3157" name="Gerade Verbindung mit Pfeil 677"/>
          <p:cNvCxnSpPr>
            <a:cxnSpLocks noChangeShapeType="1"/>
          </p:cNvCxnSpPr>
          <p:nvPr/>
        </p:nvCxnSpPr>
        <p:spPr bwMode="auto">
          <a:xfrm>
            <a:off x="2971800" y="2209800"/>
            <a:ext cx="0" cy="381000"/>
          </a:xfrm>
          <a:prstGeom prst="straightConnector1">
            <a:avLst/>
          </a:prstGeom>
          <a:noFill/>
          <a:ln w="9525" algn="ctr">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58" name="Textfeld 678"/>
          <p:cNvSpPr txBox="1">
            <a:spLocks noChangeArrowheads="1"/>
          </p:cNvSpPr>
          <p:nvPr/>
        </p:nvSpPr>
        <p:spPr bwMode="auto">
          <a:xfrm>
            <a:off x="2819400" y="1905000"/>
            <a:ext cx="500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CSA</a:t>
            </a:r>
          </a:p>
        </p:txBody>
      </p:sp>
      <p:grpSp>
        <p:nvGrpSpPr>
          <p:cNvPr id="29" name="Gruppieren 28"/>
          <p:cNvGrpSpPr/>
          <p:nvPr/>
        </p:nvGrpSpPr>
        <p:grpSpPr>
          <a:xfrm>
            <a:off x="1219200" y="5334000"/>
            <a:ext cx="457200" cy="609600"/>
            <a:chOff x="4038600" y="4953000"/>
            <a:chExt cx="457200" cy="609600"/>
          </a:xfrm>
        </p:grpSpPr>
        <p:sp>
          <p:nvSpPr>
            <p:cNvPr id="163" name="Rechteck 256"/>
            <p:cNvSpPr>
              <a:spLocks noChangeArrowheads="1"/>
            </p:cNvSpPr>
            <p:nvPr/>
          </p:nvSpPr>
          <p:spPr bwMode="auto">
            <a:xfrm>
              <a:off x="4343400" y="49530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64" name="Rechteck 256"/>
            <p:cNvSpPr>
              <a:spLocks noChangeArrowheads="1"/>
            </p:cNvSpPr>
            <p:nvPr/>
          </p:nvSpPr>
          <p:spPr bwMode="auto">
            <a:xfrm>
              <a:off x="4343400" y="51816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65" name="Rechteck 256"/>
            <p:cNvSpPr>
              <a:spLocks noChangeArrowheads="1"/>
            </p:cNvSpPr>
            <p:nvPr/>
          </p:nvSpPr>
          <p:spPr bwMode="auto">
            <a:xfrm>
              <a:off x="4343400" y="54102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0" name="Gerade Verbindung mit Pfeil 9"/>
            <p:cNvCxnSpPr/>
            <p:nvPr/>
          </p:nvCxnSpPr>
          <p:spPr bwMode="auto">
            <a:xfrm>
              <a:off x="4038600" y="52578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8" name="Gerade Verbindung mit Pfeil 167"/>
            <p:cNvCxnSpPr/>
            <p:nvPr/>
          </p:nvCxnSpPr>
          <p:spPr bwMode="auto">
            <a:xfrm>
              <a:off x="4038600" y="50292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9" name="Gerade Verbindung mit Pfeil 168"/>
            <p:cNvCxnSpPr/>
            <p:nvPr/>
          </p:nvCxnSpPr>
          <p:spPr bwMode="auto">
            <a:xfrm>
              <a:off x="4038600" y="54864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 name="Gruppieren 29"/>
          <p:cNvGrpSpPr/>
          <p:nvPr/>
        </p:nvGrpSpPr>
        <p:grpSpPr>
          <a:xfrm>
            <a:off x="1524000" y="2286000"/>
            <a:ext cx="152400" cy="2971800"/>
            <a:chOff x="4343400" y="1981200"/>
            <a:chExt cx="152400" cy="2971800"/>
          </a:xfrm>
        </p:grpSpPr>
        <p:sp>
          <p:nvSpPr>
            <p:cNvPr id="528" name="Rechteck 527"/>
            <p:cNvSpPr/>
            <p:nvPr/>
          </p:nvSpPr>
          <p:spPr bwMode="auto">
            <a:xfrm>
              <a:off x="4343400" y="19812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3114" name="Gerade Verbindung mit Pfeil 272"/>
            <p:cNvCxnSpPr>
              <a:cxnSpLocks noChangeShapeType="1"/>
            </p:cNvCxnSpPr>
            <p:nvPr/>
          </p:nvCxnSpPr>
          <p:spPr bwMode="auto">
            <a:xfrm>
              <a:off x="4343400" y="4648200"/>
              <a:ext cx="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1" name="Rechteck 150"/>
            <p:cNvSpPr/>
            <p:nvPr/>
          </p:nvSpPr>
          <p:spPr bwMode="auto">
            <a:xfrm>
              <a:off x="4343400" y="28956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52" name="Rechteck 151"/>
            <p:cNvSpPr/>
            <p:nvPr/>
          </p:nvSpPr>
          <p:spPr bwMode="auto">
            <a:xfrm>
              <a:off x="4343400" y="38100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156" name="Gerade Verbindung mit Pfeil 272"/>
            <p:cNvCxnSpPr>
              <a:cxnSpLocks noChangeShapeType="1"/>
            </p:cNvCxnSpPr>
            <p:nvPr/>
          </p:nvCxnSpPr>
          <p:spPr bwMode="auto">
            <a:xfrm>
              <a:off x="4495800" y="2819400"/>
              <a:ext cx="0" cy="2133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 name="Gerade Verbindung mit Pfeil 272"/>
            <p:cNvCxnSpPr>
              <a:cxnSpLocks noChangeShapeType="1"/>
              <a:stCxn id="151" idx="2"/>
            </p:cNvCxnSpPr>
            <p:nvPr/>
          </p:nvCxnSpPr>
          <p:spPr bwMode="auto">
            <a:xfrm>
              <a:off x="4419600" y="3733800"/>
              <a:ext cx="0" cy="1219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18" name="Rechteck 256"/>
          <p:cNvSpPr>
            <a:spLocks noChangeArrowheads="1"/>
          </p:cNvSpPr>
          <p:nvPr/>
        </p:nvSpPr>
        <p:spPr bwMode="auto">
          <a:xfrm>
            <a:off x="1828800" y="53340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9" name="Rechteck 256"/>
          <p:cNvSpPr>
            <a:spLocks noChangeArrowheads="1"/>
          </p:cNvSpPr>
          <p:nvPr/>
        </p:nvSpPr>
        <p:spPr bwMode="auto">
          <a:xfrm>
            <a:off x="1828800" y="55626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20" name="Rechteck 256"/>
          <p:cNvSpPr>
            <a:spLocks noChangeArrowheads="1"/>
          </p:cNvSpPr>
          <p:nvPr/>
        </p:nvSpPr>
        <p:spPr bwMode="auto">
          <a:xfrm>
            <a:off x="1828800" y="57912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225" name="Gruppieren 224"/>
          <p:cNvGrpSpPr/>
          <p:nvPr/>
        </p:nvGrpSpPr>
        <p:grpSpPr>
          <a:xfrm>
            <a:off x="1828800" y="2286000"/>
            <a:ext cx="152400" cy="2971800"/>
            <a:chOff x="4343400" y="1981200"/>
            <a:chExt cx="152400" cy="2971800"/>
          </a:xfrm>
        </p:grpSpPr>
        <p:sp>
          <p:nvSpPr>
            <p:cNvPr id="226" name="Rechteck 225"/>
            <p:cNvSpPr/>
            <p:nvPr/>
          </p:nvSpPr>
          <p:spPr bwMode="auto">
            <a:xfrm>
              <a:off x="4343400" y="19812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227" name="Gerade Verbindung mit Pfeil 272"/>
            <p:cNvCxnSpPr>
              <a:cxnSpLocks noChangeShapeType="1"/>
            </p:cNvCxnSpPr>
            <p:nvPr/>
          </p:nvCxnSpPr>
          <p:spPr bwMode="auto">
            <a:xfrm>
              <a:off x="4343400" y="4648200"/>
              <a:ext cx="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8" name="Rechteck 227"/>
            <p:cNvSpPr/>
            <p:nvPr/>
          </p:nvSpPr>
          <p:spPr bwMode="auto">
            <a:xfrm>
              <a:off x="4343400" y="28956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29" name="Rechteck 228"/>
            <p:cNvSpPr/>
            <p:nvPr/>
          </p:nvSpPr>
          <p:spPr bwMode="auto">
            <a:xfrm>
              <a:off x="4343400" y="38100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230" name="Gerade Verbindung mit Pfeil 272"/>
            <p:cNvCxnSpPr>
              <a:cxnSpLocks noChangeShapeType="1"/>
            </p:cNvCxnSpPr>
            <p:nvPr/>
          </p:nvCxnSpPr>
          <p:spPr bwMode="auto">
            <a:xfrm>
              <a:off x="4495800" y="2819400"/>
              <a:ext cx="0" cy="2133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mit Pfeil 272"/>
            <p:cNvCxnSpPr>
              <a:cxnSpLocks noChangeShapeType="1"/>
              <a:stCxn id="228" idx="2"/>
            </p:cNvCxnSpPr>
            <p:nvPr/>
          </p:nvCxnSpPr>
          <p:spPr bwMode="auto">
            <a:xfrm>
              <a:off x="4419600" y="3733800"/>
              <a:ext cx="0" cy="1219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32" name="Gruppieren 231"/>
          <p:cNvGrpSpPr/>
          <p:nvPr/>
        </p:nvGrpSpPr>
        <p:grpSpPr>
          <a:xfrm>
            <a:off x="2133600" y="2286000"/>
            <a:ext cx="152400" cy="2971800"/>
            <a:chOff x="4343400" y="1981200"/>
            <a:chExt cx="152400" cy="2971800"/>
          </a:xfrm>
        </p:grpSpPr>
        <p:sp>
          <p:nvSpPr>
            <p:cNvPr id="233" name="Rechteck 232"/>
            <p:cNvSpPr/>
            <p:nvPr/>
          </p:nvSpPr>
          <p:spPr bwMode="auto">
            <a:xfrm>
              <a:off x="4343400" y="19812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234" name="Gerade Verbindung mit Pfeil 272"/>
            <p:cNvCxnSpPr>
              <a:cxnSpLocks noChangeShapeType="1"/>
            </p:cNvCxnSpPr>
            <p:nvPr/>
          </p:nvCxnSpPr>
          <p:spPr bwMode="auto">
            <a:xfrm>
              <a:off x="4343400" y="4648200"/>
              <a:ext cx="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5" name="Rechteck 234"/>
            <p:cNvSpPr/>
            <p:nvPr/>
          </p:nvSpPr>
          <p:spPr bwMode="auto">
            <a:xfrm>
              <a:off x="4343400" y="28956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6" name="Rechteck 235"/>
            <p:cNvSpPr/>
            <p:nvPr/>
          </p:nvSpPr>
          <p:spPr bwMode="auto">
            <a:xfrm>
              <a:off x="4343400" y="38100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237" name="Gerade Verbindung mit Pfeil 272"/>
            <p:cNvCxnSpPr>
              <a:cxnSpLocks noChangeShapeType="1"/>
            </p:cNvCxnSpPr>
            <p:nvPr/>
          </p:nvCxnSpPr>
          <p:spPr bwMode="auto">
            <a:xfrm>
              <a:off x="4495800" y="2819400"/>
              <a:ext cx="0" cy="2133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Gerade Verbindung mit Pfeil 272"/>
            <p:cNvCxnSpPr>
              <a:cxnSpLocks noChangeShapeType="1"/>
              <a:stCxn id="235" idx="2"/>
            </p:cNvCxnSpPr>
            <p:nvPr/>
          </p:nvCxnSpPr>
          <p:spPr bwMode="auto">
            <a:xfrm>
              <a:off x="4419600" y="3733800"/>
              <a:ext cx="0" cy="1219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39" name="Gruppieren 238"/>
          <p:cNvGrpSpPr/>
          <p:nvPr/>
        </p:nvGrpSpPr>
        <p:grpSpPr>
          <a:xfrm>
            <a:off x="2438400" y="2286000"/>
            <a:ext cx="152400" cy="2971800"/>
            <a:chOff x="4343400" y="1981200"/>
            <a:chExt cx="152400" cy="2971800"/>
          </a:xfrm>
        </p:grpSpPr>
        <p:sp>
          <p:nvSpPr>
            <p:cNvPr id="240" name="Rechteck 239"/>
            <p:cNvSpPr/>
            <p:nvPr/>
          </p:nvSpPr>
          <p:spPr bwMode="auto">
            <a:xfrm>
              <a:off x="4343400" y="19812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241" name="Gerade Verbindung mit Pfeil 272"/>
            <p:cNvCxnSpPr>
              <a:cxnSpLocks noChangeShapeType="1"/>
            </p:cNvCxnSpPr>
            <p:nvPr/>
          </p:nvCxnSpPr>
          <p:spPr bwMode="auto">
            <a:xfrm>
              <a:off x="4343400" y="4648200"/>
              <a:ext cx="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2" name="Rechteck 241"/>
            <p:cNvSpPr/>
            <p:nvPr/>
          </p:nvSpPr>
          <p:spPr bwMode="auto">
            <a:xfrm>
              <a:off x="4343400" y="28956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43" name="Rechteck 242"/>
            <p:cNvSpPr/>
            <p:nvPr/>
          </p:nvSpPr>
          <p:spPr bwMode="auto">
            <a:xfrm>
              <a:off x="4343400" y="3810000"/>
              <a:ext cx="152400" cy="8382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244" name="Gerade Verbindung mit Pfeil 272"/>
            <p:cNvCxnSpPr>
              <a:cxnSpLocks noChangeShapeType="1"/>
            </p:cNvCxnSpPr>
            <p:nvPr/>
          </p:nvCxnSpPr>
          <p:spPr bwMode="auto">
            <a:xfrm>
              <a:off x="4495800" y="2819400"/>
              <a:ext cx="0" cy="2133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Gerade Verbindung mit Pfeil 272"/>
            <p:cNvCxnSpPr>
              <a:cxnSpLocks noChangeShapeType="1"/>
              <a:stCxn id="242" idx="2"/>
            </p:cNvCxnSpPr>
            <p:nvPr/>
          </p:nvCxnSpPr>
          <p:spPr bwMode="auto">
            <a:xfrm>
              <a:off x="4419600" y="3733800"/>
              <a:ext cx="0" cy="1219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46" name="Rechteck 256"/>
          <p:cNvSpPr>
            <a:spLocks noChangeArrowheads="1"/>
          </p:cNvSpPr>
          <p:nvPr/>
        </p:nvSpPr>
        <p:spPr bwMode="auto">
          <a:xfrm>
            <a:off x="2133600" y="53340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47" name="Rechteck 256"/>
          <p:cNvSpPr>
            <a:spLocks noChangeArrowheads="1"/>
          </p:cNvSpPr>
          <p:nvPr/>
        </p:nvSpPr>
        <p:spPr bwMode="auto">
          <a:xfrm>
            <a:off x="2133600" y="55626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48" name="Rechteck 256"/>
          <p:cNvSpPr>
            <a:spLocks noChangeArrowheads="1"/>
          </p:cNvSpPr>
          <p:nvPr/>
        </p:nvSpPr>
        <p:spPr bwMode="auto">
          <a:xfrm>
            <a:off x="2133600" y="57912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263" name="Gruppieren 262"/>
          <p:cNvGrpSpPr/>
          <p:nvPr/>
        </p:nvGrpSpPr>
        <p:grpSpPr>
          <a:xfrm>
            <a:off x="2438400" y="5334000"/>
            <a:ext cx="457200" cy="152400"/>
            <a:chOff x="6553200" y="5410200"/>
            <a:chExt cx="457200" cy="152400"/>
          </a:xfrm>
        </p:grpSpPr>
        <p:sp>
          <p:nvSpPr>
            <p:cNvPr id="264" name="Rechteck 256"/>
            <p:cNvSpPr>
              <a:spLocks noChangeArrowheads="1"/>
            </p:cNvSpPr>
            <p:nvPr/>
          </p:nvSpPr>
          <p:spPr bwMode="auto">
            <a:xfrm>
              <a:off x="6553200" y="54102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65" name="Gerade Verbindung 264"/>
            <p:cNvCxnSpPr>
              <a:stCxn id="264" idx="3"/>
            </p:cNvCxnSpPr>
            <p:nvPr/>
          </p:nvCxnSpPr>
          <p:spPr bwMode="auto">
            <a:xfrm flipV="1">
              <a:off x="6705600" y="5410200"/>
              <a:ext cx="3048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6" name="Gerade Verbindung 265"/>
            <p:cNvCxnSpPr>
              <a:stCxn id="264" idx="3"/>
            </p:cNvCxnSpPr>
            <p:nvPr/>
          </p:nvCxnSpPr>
          <p:spPr bwMode="auto">
            <a:xfrm>
              <a:off x="6705600" y="5486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 name="Gerade Verbindung 266"/>
            <p:cNvCxnSpPr/>
            <p:nvPr/>
          </p:nvCxnSpPr>
          <p:spPr bwMode="auto">
            <a:xfrm>
              <a:off x="6705600" y="5486400"/>
              <a:ext cx="3048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68" name="Gruppieren 267"/>
          <p:cNvGrpSpPr/>
          <p:nvPr/>
        </p:nvGrpSpPr>
        <p:grpSpPr>
          <a:xfrm>
            <a:off x="2438400" y="5562600"/>
            <a:ext cx="457200" cy="152400"/>
            <a:chOff x="6553200" y="5410200"/>
            <a:chExt cx="457200" cy="152400"/>
          </a:xfrm>
        </p:grpSpPr>
        <p:sp>
          <p:nvSpPr>
            <p:cNvPr id="269" name="Rechteck 256"/>
            <p:cNvSpPr>
              <a:spLocks noChangeArrowheads="1"/>
            </p:cNvSpPr>
            <p:nvPr/>
          </p:nvSpPr>
          <p:spPr bwMode="auto">
            <a:xfrm>
              <a:off x="6553200" y="54102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70" name="Gerade Verbindung 269"/>
            <p:cNvCxnSpPr>
              <a:stCxn id="269" idx="3"/>
            </p:cNvCxnSpPr>
            <p:nvPr/>
          </p:nvCxnSpPr>
          <p:spPr bwMode="auto">
            <a:xfrm flipV="1">
              <a:off x="6705600" y="5410200"/>
              <a:ext cx="3048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1" name="Gerade Verbindung 270"/>
            <p:cNvCxnSpPr>
              <a:stCxn id="269" idx="3"/>
            </p:cNvCxnSpPr>
            <p:nvPr/>
          </p:nvCxnSpPr>
          <p:spPr bwMode="auto">
            <a:xfrm>
              <a:off x="6705600" y="5486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2" name="Gerade Verbindung 271"/>
            <p:cNvCxnSpPr/>
            <p:nvPr/>
          </p:nvCxnSpPr>
          <p:spPr bwMode="auto">
            <a:xfrm>
              <a:off x="6705600" y="5486400"/>
              <a:ext cx="3048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73" name="Gruppieren 272"/>
          <p:cNvGrpSpPr/>
          <p:nvPr/>
        </p:nvGrpSpPr>
        <p:grpSpPr>
          <a:xfrm>
            <a:off x="2438400" y="5791200"/>
            <a:ext cx="457200" cy="152400"/>
            <a:chOff x="6553200" y="5410200"/>
            <a:chExt cx="457200" cy="152400"/>
          </a:xfrm>
        </p:grpSpPr>
        <p:sp>
          <p:nvSpPr>
            <p:cNvPr id="274" name="Rechteck 256"/>
            <p:cNvSpPr>
              <a:spLocks noChangeArrowheads="1"/>
            </p:cNvSpPr>
            <p:nvPr/>
          </p:nvSpPr>
          <p:spPr bwMode="auto">
            <a:xfrm>
              <a:off x="6553200" y="5410200"/>
              <a:ext cx="152400" cy="1524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75" name="Gerade Verbindung 274"/>
            <p:cNvCxnSpPr>
              <a:stCxn id="274" idx="3"/>
            </p:cNvCxnSpPr>
            <p:nvPr/>
          </p:nvCxnSpPr>
          <p:spPr bwMode="auto">
            <a:xfrm flipV="1">
              <a:off x="6705600" y="5410200"/>
              <a:ext cx="3048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6" name="Gerade Verbindung 275"/>
            <p:cNvCxnSpPr>
              <a:stCxn id="274" idx="3"/>
            </p:cNvCxnSpPr>
            <p:nvPr/>
          </p:nvCxnSpPr>
          <p:spPr bwMode="auto">
            <a:xfrm>
              <a:off x="6705600" y="5486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7" name="Gerade Verbindung 276"/>
            <p:cNvCxnSpPr/>
            <p:nvPr/>
          </p:nvCxnSpPr>
          <p:spPr bwMode="auto">
            <a:xfrm>
              <a:off x="6705600" y="5486400"/>
              <a:ext cx="3048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36" name="Gerade Verbindung 135"/>
          <p:cNvCxnSpPr>
            <a:endCxn id="3153" idx="0"/>
          </p:cNvCxnSpPr>
          <p:nvPr/>
        </p:nvCxnSpPr>
        <p:spPr bwMode="auto">
          <a:xfrm>
            <a:off x="2819400" y="2743200"/>
            <a:ext cx="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Gerade Verbindung mit Pfeil 137"/>
          <p:cNvCxnSpPr/>
          <p:nvPr/>
        </p:nvCxnSpPr>
        <p:spPr bwMode="auto">
          <a:xfrm flipH="1">
            <a:off x="3124200" y="5334000"/>
            <a:ext cx="9525" cy="85725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Gerade Verbindung 140"/>
          <p:cNvCxnSpPr/>
          <p:nvPr/>
        </p:nvCxnSpPr>
        <p:spPr bwMode="auto">
          <a:xfrm flipH="1">
            <a:off x="1524000" y="6172200"/>
            <a:ext cx="1600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5" name="Rechteck 256"/>
          <p:cNvSpPr>
            <a:spLocks noChangeArrowheads="1"/>
          </p:cNvSpPr>
          <p:nvPr/>
        </p:nvSpPr>
        <p:spPr bwMode="auto">
          <a:xfrm>
            <a:off x="1524000" y="6324600"/>
            <a:ext cx="152400" cy="152400"/>
          </a:xfrm>
          <a:prstGeom prst="rect">
            <a:avLst/>
          </a:prstGeom>
          <a:solidFill>
            <a:schemeClr val="bg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86" name="Rechteck 256"/>
          <p:cNvSpPr>
            <a:spLocks noChangeArrowheads="1"/>
          </p:cNvSpPr>
          <p:nvPr/>
        </p:nvSpPr>
        <p:spPr bwMode="auto">
          <a:xfrm>
            <a:off x="1752600" y="6324600"/>
            <a:ext cx="152400" cy="152400"/>
          </a:xfrm>
          <a:prstGeom prst="rect">
            <a:avLst/>
          </a:prstGeom>
          <a:solidFill>
            <a:schemeClr val="bg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87" name="Rechteck 256"/>
          <p:cNvSpPr>
            <a:spLocks noChangeArrowheads="1"/>
          </p:cNvSpPr>
          <p:nvPr/>
        </p:nvSpPr>
        <p:spPr bwMode="auto">
          <a:xfrm>
            <a:off x="1981200" y="6324600"/>
            <a:ext cx="152400" cy="152400"/>
          </a:xfrm>
          <a:prstGeom prst="rect">
            <a:avLst/>
          </a:prstGeom>
          <a:solidFill>
            <a:schemeClr val="bg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88" name="Rechteck 256"/>
          <p:cNvSpPr>
            <a:spLocks noChangeArrowheads="1"/>
          </p:cNvSpPr>
          <p:nvPr/>
        </p:nvSpPr>
        <p:spPr bwMode="auto">
          <a:xfrm>
            <a:off x="2209800" y="6324600"/>
            <a:ext cx="152400" cy="152400"/>
          </a:xfrm>
          <a:prstGeom prst="rect">
            <a:avLst/>
          </a:prstGeom>
          <a:solidFill>
            <a:schemeClr val="bg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89" name="Rechteck 256"/>
          <p:cNvSpPr>
            <a:spLocks noChangeArrowheads="1"/>
          </p:cNvSpPr>
          <p:nvPr/>
        </p:nvSpPr>
        <p:spPr bwMode="auto">
          <a:xfrm>
            <a:off x="2438400" y="6324600"/>
            <a:ext cx="152400" cy="152400"/>
          </a:xfrm>
          <a:prstGeom prst="rect">
            <a:avLst/>
          </a:prstGeom>
          <a:solidFill>
            <a:schemeClr val="bg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90" name="Rechteck 256"/>
          <p:cNvSpPr>
            <a:spLocks noChangeArrowheads="1"/>
          </p:cNvSpPr>
          <p:nvPr/>
        </p:nvSpPr>
        <p:spPr bwMode="auto">
          <a:xfrm>
            <a:off x="2667000" y="6324600"/>
            <a:ext cx="152400" cy="152400"/>
          </a:xfrm>
          <a:prstGeom prst="rect">
            <a:avLst/>
          </a:prstGeom>
          <a:solidFill>
            <a:schemeClr val="bg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91" name="Rechteck 256"/>
          <p:cNvSpPr>
            <a:spLocks noChangeArrowheads="1"/>
          </p:cNvSpPr>
          <p:nvPr/>
        </p:nvSpPr>
        <p:spPr bwMode="auto">
          <a:xfrm>
            <a:off x="2895600" y="6324600"/>
            <a:ext cx="152400" cy="152400"/>
          </a:xfrm>
          <a:prstGeom prst="rect">
            <a:avLst/>
          </a:prstGeom>
          <a:solidFill>
            <a:schemeClr val="bg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92" name="Rechteck 256"/>
          <p:cNvSpPr>
            <a:spLocks noChangeArrowheads="1"/>
          </p:cNvSpPr>
          <p:nvPr/>
        </p:nvSpPr>
        <p:spPr bwMode="auto">
          <a:xfrm>
            <a:off x="3124200" y="6324600"/>
            <a:ext cx="152400" cy="152400"/>
          </a:xfrm>
          <a:prstGeom prst="rect">
            <a:avLst/>
          </a:prstGeom>
          <a:solidFill>
            <a:schemeClr val="bg2">
              <a:lumMod val="20000"/>
              <a:lumOff val="80000"/>
            </a:schemeClr>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42" name="Rechteck 141"/>
          <p:cNvSpPr/>
          <p:nvPr/>
        </p:nvSpPr>
        <p:spPr bwMode="auto">
          <a:xfrm>
            <a:off x="4495800" y="2438400"/>
            <a:ext cx="1828800" cy="228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43" name="Gleichschenkliges Dreieck 142"/>
          <p:cNvSpPr/>
          <p:nvPr/>
        </p:nvSpPr>
        <p:spPr bwMode="auto">
          <a:xfrm rot="5400000">
            <a:off x="7010400" y="2438400"/>
            <a:ext cx="228600" cy="2286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44" name="Rechteck 143"/>
          <p:cNvSpPr/>
          <p:nvPr/>
        </p:nvSpPr>
        <p:spPr bwMode="auto">
          <a:xfrm>
            <a:off x="7391400" y="2438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7" name="Rechteck 296"/>
          <p:cNvSpPr/>
          <p:nvPr/>
        </p:nvSpPr>
        <p:spPr bwMode="auto">
          <a:xfrm>
            <a:off x="7696200" y="2438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8" name="Rechteck 297"/>
          <p:cNvSpPr/>
          <p:nvPr/>
        </p:nvSpPr>
        <p:spPr bwMode="auto">
          <a:xfrm>
            <a:off x="8001000" y="2438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9" name="Rechteck 298"/>
          <p:cNvSpPr/>
          <p:nvPr/>
        </p:nvSpPr>
        <p:spPr bwMode="auto">
          <a:xfrm>
            <a:off x="8305800" y="2438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1</a:t>
            </a:r>
          </a:p>
        </p:txBody>
      </p:sp>
      <p:sp>
        <p:nvSpPr>
          <p:cNvPr id="305" name="Gleichschenkliges Dreieck 304"/>
          <p:cNvSpPr/>
          <p:nvPr/>
        </p:nvSpPr>
        <p:spPr bwMode="auto">
          <a:xfrm rot="5400000">
            <a:off x="6629400" y="2438400"/>
            <a:ext cx="228600" cy="2286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0" name="Rechteck 349"/>
          <p:cNvSpPr/>
          <p:nvPr/>
        </p:nvSpPr>
        <p:spPr bwMode="auto">
          <a:xfrm>
            <a:off x="4495800" y="2819400"/>
            <a:ext cx="1828800" cy="228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1" name="Gleichschenkliges Dreieck 350"/>
          <p:cNvSpPr/>
          <p:nvPr/>
        </p:nvSpPr>
        <p:spPr bwMode="auto">
          <a:xfrm rot="5400000">
            <a:off x="7010400" y="2819400"/>
            <a:ext cx="228600" cy="2286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2" name="Rechteck 351"/>
          <p:cNvSpPr/>
          <p:nvPr/>
        </p:nvSpPr>
        <p:spPr bwMode="auto">
          <a:xfrm>
            <a:off x="7391400" y="2819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1</a:t>
            </a:r>
          </a:p>
        </p:txBody>
      </p:sp>
      <p:sp>
        <p:nvSpPr>
          <p:cNvPr id="353" name="Rechteck 352"/>
          <p:cNvSpPr/>
          <p:nvPr/>
        </p:nvSpPr>
        <p:spPr bwMode="auto">
          <a:xfrm>
            <a:off x="7696200" y="2819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4" name="Rechteck 353"/>
          <p:cNvSpPr/>
          <p:nvPr/>
        </p:nvSpPr>
        <p:spPr bwMode="auto">
          <a:xfrm>
            <a:off x="8001000" y="2819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5" name="Rechteck 354"/>
          <p:cNvSpPr/>
          <p:nvPr/>
        </p:nvSpPr>
        <p:spPr bwMode="auto">
          <a:xfrm>
            <a:off x="8305800" y="2819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6" name="Gleichschenkliges Dreieck 355"/>
          <p:cNvSpPr/>
          <p:nvPr/>
        </p:nvSpPr>
        <p:spPr bwMode="auto">
          <a:xfrm rot="5400000">
            <a:off x="6629400" y="2819400"/>
            <a:ext cx="228600" cy="2286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24" name="Inhaltsplatzhalter 1"/>
          <p:cNvSpPr>
            <a:spLocks noGrp="1"/>
          </p:cNvSpPr>
          <p:nvPr>
            <p:ph idx="1"/>
          </p:nvPr>
        </p:nvSpPr>
        <p:spPr>
          <a:xfrm>
            <a:off x="381000" y="768350"/>
            <a:ext cx="8229600" cy="527050"/>
          </a:xfrm>
          <a:solidFill>
            <a:schemeClr val="bg1"/>
          </a:solidFill>
        </p:spPr>
        <p:txBody>
          <a:bodyPr/>
          <a:lstStyle/>
          <a:p>
            <a:pPr eaLnBrk="1" hangingPunct="1">
              <a:spcBef>
                <a:spcPct val="0"/>
              </a:spcBef>
              <a:buFontTx/>
              <a:buNone/>
            </a:pPr>
            <a:r>
              <a:rPr lang="en-US" altLang="de-DE" sz="1400" dirty="0" smtClean="0"/>
              <a:t>One </a:t>
            </a:r>
            <a:r>
              <a:rPr lang="en-US" altLang="de-DE" sz="1400" dirty="0"/>
              <a:t>of possible concepts: Strips </a:t>
            </a:r>
            <a:r>
              <a:rPr lang="en-US" altLang="de-DE" sz="1400" dirty="0" smtClean="0"/>
              <a:t>are segmented into (long) pixels. Every </a:t>
            </a:r>
            <a:r>
              <a:rPr lang="en-US" altLang="de-DE" sz="1400" dirty="0"/>
              <a:t>pixel has its own readout cell, </a:t>
            </a:r>
            <a:r>
              <a:rPr lang="en-US" altLang="de-DE" sz="1400" dirty="0" smtClean="0"/>
              <a:t>placed on </a:t>
            </a:r>
            <a:r>
              <a:rPr lang="en-US" altLang="de-DE" sz="1400" dirty="0"/>
              <a:t>the chip </a:t>
            </a:r>
            <a:r>
              <a:rPr lang="en-US" altLang="de-DE" sz="1400" dirty="0" smtClean="0"/>
              <a:t>periphery</a:t>
            </a:r>
          </a:p>
          <a:p>
            <a:pPr eaLnBrk="1" hangingPunct="1">
              <a:spcBef>
                <a:spcPct val="0"/>
              </a:spcBef>
              <a:buFontTx/>
              <a:buNone/>
            </a:pPr>
            <a:r>
              <a:rPr lang="en-US" altLang="de-DE" sz="1400" dirty="0" smtClean="0"/>
              <a:t>The periphery generates pixel addresses with a constant delay respecting the hit</a:t>
            </a:r>
          </a:p>
          <a:p>
            <a:pPr eaLnBrk="1" hangingPunct="1">
              <a:spcBef>
                <a:spcPct val="0"/>
              </a:spcBef>
              <a:buFontTx/>
              <a:buNone/>
            </a:pPr>
            <a:r>
              <a:rPr lang="en-US" altLang="de-DE" sz="1400" dirty="0" smtClean="0"/>
              <a:t>Redundant address lines used to cope with simultaneous hits</a:t>
            </a:r>
          </a:p>
          <a:p>
            <a:pPr eaLnBrk="1" hangingPunct="1">
              <a:spcBef>
                <a:spcPct val="0"/>
              </a:spcBef>
              <a:buFontTx/>
              <a:buNone/>
            </a:pPr>
            <a:r>
              <a:rPr lang="en-US" altLang="de-DE" sz="1400" dirty="0" smtClean="0"/>
              <a:t>Strip readout chip (like ABCN) replaced by a purely digital chip (based on existing digital parts)</a:t>
            </a:r>
          </a:p>
          <a:p>
            <a:pPr eaLnBrk="1" hangingPunct="1">
              <a:spcBef>
                <a:spcPct val="0"/>
              </a:spcBef>
              <a:buFontTx/>
              <a:buNone/>
            </a:pPr>
            <a:endParaRPr lang="en-US" altLang="de-DE" sz="1400" dirty="0" smtClean="0"/>
          </a:p>
          <a:p>
            <a:pPr eaLnBrk="1" hangingPunct="1">
              <a:spcBef>
                <a:spcPct val="0"/>
              </a:spcBef>
              <a:buFontTx/>
              <a:buNone/>
            </a:pPr>
            <a:endParaRPr lang="en-US" sz="1400" b="1" baseline="30000" dirty="0" smtClean="0"/>
          </a:p>
          <a:p>
            <a:endParaRPr lang="en-US" sz="1400" dirty="0" smtClean="0"/>
          </a:p>
        </p:txBody>
      </p:sp>
      <p:cxnSp>
        <p:nvCxnSpPr>
          <p:cNvPr id="3" name="Gerade Verbindung 2"/>
          <p:cNvCxnSpPr/>
          <p:nvPr/>
        </p:nvCxnSpPr>
        <p:spPr bwMode="auto">
          <a:xfrm>
            <a:off x="2895600" y="53340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7" name="Gerade Verbindung 126"/>
          <p:cNvCxnSpPr/>
          <p:nvPr/>
        </p:nvCxnSpPr>
        <p:spPr bwMode="auto">
          <a:xfrm>
            <a:off x="2895600" y="54102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Gerade Verbindung 127"/>
          <p:cNvCxnSpPr/>
          <p:nvPr/>
        </p:nvCxnSpPr>
        <p:spPr bwMode="auto">
          <a:xfrm>
            <a:off x="2895600" y="54864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Gerade Verbindung 128"/>
          <p:cNvCxnSpPr/>
          <p:nvPr/>
        </p:nvCxnSpPr>
        <p:spPr bwMode="auto">
          <a:xfrm>
            <a:off x="2895600" y="55626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Gerade Verbindung 129"/>
          <p:cNvCxnSpPr/>
          <p:nvPr/>
        </p:nvCxnSpPr>
        <p:spPr bwMode="auto">
          <a:xfrm>
            <a:off x="2895600" y="57150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1" name="Gerade Verbindung 130"/>
          <p:cNvCxnSpPr/>
          <p:nvPr/>
        </p:nvCxnSpPr>
        <p:spPr bwMode="auto">
          <a:xfrm>
            <a:off x="2895600" y="57912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Gerade Verbindung 131"/>
          <p:cNvCxnSpPr/>
          <p:nvPr/>
        </p:nvCxnSpPr>
        <p:spPr bwMode="auto">
          <a:xfrm>
            <a:off x="2895600" y="56388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 name="Gerade Verbindung 132"/>
          <p:cNvCxnSpPr/>
          <p:nvPr/>
        </p:nvCxnSpPr>
        <p:spPr bwMode="auto">
          <a:xfrm>
            <a:off x="2895600" y="58674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4" name="Gerade Verbindung 133"/>
          <p:cNvCxnSpPr/>
          <p:nvPr/>
        </p:nvCxnSpPr>
        <p:spPr bwMode="auto">
          <a:xfrm>
            <a:off x="2895600" y="59436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7" name="Rechteck 136"/>
          <p:cNvSpPr/>
          <p:nvPr/>
        </p:nvSpPr>
        <p:spPr bwMode="auto">
          <a:xfrm>
            <a:off x="4495800" y="3200400"/>
            <a:ext cx="1828800" cy="2286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39" name="Gleichschenkliges Dreieck 138"/>
          <p:cNvSpPr/>
          <p:nvPr/>
        </p:nvSpPr>
        <p:spPr bwMode="auto">
          <a:xfrm rot="5400000">
            <a:off x="7010400" y="3200400"/>
            <a:ext cx="228600" cy="2286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40" name="Rechteck 139"/>
          <p:cNvSpPr/>
          <p:nvPr/>
        </p:nvSpPr>
        <p:spPr bwMode="auto">
          <a:xfrm>
            <a:off x="7391400" y="3200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45" name="Rechteck 144"/>
          <p:cNvSpPr/>
          <p:nvPr/>
        </p:nvSpPr>
        <p:spPr bwMode="auto">
          <a:xfrm>
            <a:off x="7696200" y="3200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46" name="Rechteck 145"/>
          <p:cNvSpPr/>
          <p:nvPr/>
        </p:nvSpPr>
        <p:spPr bwMode="auto">
          <a:xfrm>
            <a:off x="8001000" y="3200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1</a:t>
            </a:r>
          </a:p>
        </p:txBody>
      </p:sp>
      <p:sp>
        <p:nvSpPr>
          <p:cNvPr id="147" name="Rechteck 146"/>
          <p:cNvSpPr/>
          <p:nvPr/>
        </p:nvSpPr>
        <p:spPr bwMode="auto">
          <a:xfrm>
            <a:off x="8305800" y="3200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48" name="Gleichschenkliges Dreieck 147"/>
          <p:cNvSpPr/>
          <p:nvPr/>
        </p:nvSpPr>
        <p:spPr bwMode="auto">
          <a:xfrm rot="5400000">
            <a:off x="6629400" y="3200400"/>
            <a:ext cx="228600" cy="2286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49" name="Rechteck 148"/>
          <p:cNvSpPr/>
          <p:nvPr/>
        </p:nvSpPr>
        <p:spPr bwMode="auto">
          <a:xfrm>
            <a:off x="4495800" y="3581400"/>
            <a:ext cx="1828800" cy="2286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50" name="Gleichschenkliges Dreieck 149"/>
          <p:cNvSpPr/>
          <p:nvPr/>
        </p:nvSpPr>
        <p:spPr bwMode="auto">
          <a:xfrm rot="5400000">
            <a:off x="7010400" y="3581400"/>
            <a:ext cx="228600" cy="2286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53" name="Rechteck 152"/>
          <p:cNvSpPr/>
          <p:nvPr/>
        </p:nvSpPr>
        <p:spPr bwMode="auto">
          <a:xfrm>
            <a:off x="7391400" y="3581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54" name="Rechteck 153"/>
          <p:cNvSpPr/>
          <p:nvPr/>
        </p:nvSpPr>
        <p:spPr bwMode="auto">
          <a:xfrm>
            <a:off x="7696200" y="3581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55" name="Rechteck 154"/>
          <p:cNvSpPr/>
          <p:nvPr/>
        </p:nvSpPr>
        <p:spPr bwMode="auto">
          <a:xfrm>
            <a:off x="8001000" y="3581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1</a:t>
            </a:r>
          </a:p>
        </p:txBody>
      </p:sp>
      <p:sp>
        <p:nvSpPr>
          <p:cNvPr id="157" name="Rechteck 156"/>
          <p:cNvSpPr/>
          <p:nvPr/>
        </p:nvSpPr>
        <p:spPr bwMode="auto">
          <a:xfrm>
            <a:off x="8305800" y="35814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58" name="Gleichschenkliges Dreieck 157"/>
          <p:cNvSpPr/>
          <p:nvPr/>
        </p:nvSpPr>
        <p:spPr bwMode="auto">
          <a:xfrm rot="5400000">
            <a:off x="6629400" y="3581400"/>
            <a:ext cx="228600" cy="2286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59" name="Rechteck 158"/>
          <p:cNvSpPr/>
          <p:nvPr/>
        </p:nvSpPr>
        <p:spPr bwMode="auto">
          <a:xfrm>
            <a:off x="4495800" y="4495800"/>
            <a:ext cx="914400" cy="228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0</a:t>
            </a:r>
          </a:p>
        </p:txBody>
      </p:sp>
      <p:sp>
        <p:nvSpPr>
          <p:cNvPr id="161" name="Rechteck 160"/>
          <p:cNvSpPr/>
          <p:nvPr/>
        </p:nvSpPr>
        <p:spPr bwMode="auto">
          <a:xfrm>
            <a:off x="7391400" y="4495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2</a:t>
            </a:r>
          </a:p>
        </p:txBody>
      </p:sp>
      <p:sp>
        <p:nvSpPr>
          <p:cNvPr id="162" name="Rechteck 161"/>
          <p:cNvSpPr/>
          <p:nvPr/>
        </p:nvSpPr>
        <p:spPr bwMode="auto">
          <a:xfrm>
            <a:off x="7696200" y="4495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66" name="Rechteck 165"/>
          <p:cNvSpPr/>
          <p:nvPr/>
        </p:nvSpPr>
        <p:spPr bwMode="auto">
          <a:xfrm>
            <a:off x="8001000" y="4495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167" name="Rechteck 166"/>
          <p:cNvSpPr/>
          <p:nvPr/>
        </p:nvSpPr>
        <p:spPr bwMode="auto">
          <a:xfrm>
            <a:off x="8305800" y="4495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0</a:t>
            </a:r>
          </a:p>
        </p:txBody>
      </p:sp>
      <p:sp>
        <p:nvSpPr>
          <p:cNvPr id="171" name="Rechteck 170"/>
          <p:cNvSpPr/>
          <p:nvPr/>
        </p:nvSpPr>
        <p:spPr bwMode="auto">
          <a:xfrm>
            <a:off x="4495800" y="4876800"/>
            <a:ext cx="914400" cy="228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2</a:t>
            </a:r>
          </a:p>
        </p:txBody>
      </p:sp>
      <p:sp>
        <p:nvSpPr>
          <p:cNvPr id="180" name="Rechteck 179"/>
          <p:cNvSpPr/>
          <p:nvPr/>
        </p:nvSpPr>
        <p:spPr bwMode="auto">
          <a:xfrm>
            <a:off x="7391400" y="4876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81" name="Rechteck 180"/>
          <p:cNvSpPr/>
          <p:nvPr/>
        </p:nvSpPr>
        <p:spPr bwMode="auto">
          <a:xfrm>
            <a:off x="7696200" y="4876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82" name="Rechteck 181"/>
          <p:cNvSpPr/>
          <p:nvPr/>
        </p:nvSpPr>
        <p:spPr bwMode="auto">
          <a:xfrm>
            <a:off x="8001000" y="4876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183" name="Rechteck 182"/>
          <p:cNvSpPr/>
          <p:nvPr/>
        </p:nvSpPr>
        <p:spPr bwMode="auto">
          <a:xfrm>
            <a:off x="8305800" y="4876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60" name="Rechteck 159"/>
          <p:cNvSpPr/>
          <p:nvPr/>
        </p:nvSpPr>
        <p:spPr bwMode="auto">
          <a:xfrm>
            <a:off x="5486400" y="4495800"/>
            <a:ext cx="8382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1</a:t>
            </a:r>
          </a:p>
        </p:txBody>
      </p:sp>
      <p:sp>
        <p:nvSpPr>
          <p:cNvPr id="172" name="Rechteck 171"/>
          <p:cNvSpPr/>
          <p:nvPr/>
        </p:nvSpPr>
        <p:spPr bwMode="auto">
          <a:xfrm>
            <a:off x="5486400" y="4876800"/>
            <a:ext cx="8382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3</a:t>
            </a:r>
          </a:p>
        </p:txBody>
      </p:sp>
      <p:sp>
        <p:nvSpPr>
          <p:cNvPr id="174" name="Rechteck 173"/>
          <p:cNvSpPr/>
          <p:nvPr/>
        </p:nvSpPr>
        <p:spPr bwMode="auto">
          <a:xfrm>
            <a:off x="7391400" y="5257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175" name="Rechteck 174"/>
          <p:cNvSpPr/>
          <p:nvPr/>
        </p:nvSpPr>
        <p:spPr bwMode="auto">
          <a:xfrm>
            <a:off x="7696200" y="5257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76" name="Rechteck 175"/>
          <p:cNvSpPr/>
          <p:nvPr/>
        </p:nvSpPr>
        <p:spPr bwMode="auto">
          <a:xfrm>
            <a:off x="8001000" y="5257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1</a:t>
            </a:r>
          </a:p>
        </p:txBody>
      </p:sp>
      <p:sp>
        <p:nvSpPr>
          <p:cNvPr id="177" name="Rechteck 176"/>
          <p:cNvSpPr/>
          <p:nvPr/>
        </p:nvSpPr>
        <p:spPr bwMode="auto">
          <a:xfrm>
            <a:off x="8305800" y="5257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187" name="Rechteck 186"/>
          <p:cNvSpPr/>
          <p:nvPr/>
        </p:nvSpPr>
        <p:spPr bwMode="auto">
          <a:xfrm>
            <a:off x="7391400" y="5638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88" name="Rechteck 187"/>
          <p:cNvSpPr/>
          <p:nvPr/>
        </p:nvSpPr>
        <p:spPr bwMode="auto">
          <a:xfrm>
            <a:off x="7696200" y="5638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89" name="Rechteck 188"/>
          <p:cNvSpPr/>
          <p:nvPr/>
        </p:nvSpPr>
        <p:spPr bwMode="auto">
          <a:xfrm>
            <a:off x="8001000" y="5638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3</a:t>
            </a:r>
          </a:p>
        </p:txBody>
      </p:sp>
      <p:sp>
        <p:nvSpPr>
          <p:cNvPr id="190" name="Rechteck 189"/>
          <p:cNvSpPr/>
          <p:nvPr/>
        </p:nvSpPr>
        <p:spPr bwMode="auto">
          <a:xfrm>
            <a:off x="8305800" y="5638800"/>
            <a:ext cx="2286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 name="Geschweifte Klammer rechts 1"/>
          <p:cNvSpPr/>
          <p:nvPr/>
        </p:nvSpPr>
        <p:spPr bwMode="auto">
          <a:xfrm>
            <a:off x="6477000" y="4495800"/>
            <a:ext cx="228600" cy="609600"/>
          </a:xfrm>
          <a:prstGeom prst="rightBrac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94" name="Geschweifte Klammer rechts 193"/>
          <p:cNvSpPr/>
          <p:nvPr/>
        </p:nvSpPr>
        <p:spPr bwMode="auto">
          <a:xfrm>
            <a:off x="6477000" y="5257800"/>
            <a:ext cx="228600" cy="609600"/>
          </a:xfrm>
          <a:prstGeom prst="rightBrac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95" name="Rechteck 194"/>
          <p:cNvSpPr/>
          <p:nvPr/>
        </p:nvSpPr>
        <p:spPr bwMode="auto">
          <a:xfrm>
            <a:off x="4495800" y="5257800"/>
            <a:ext cx="9144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0</a:t>
            </a:r>
          </a:p>
        </p:txBody>
      </p:sp>
      <p:sp>
        <p:nvSpPr>
          <p:cNvPr id="196" name="Rechteck 195"/>
          <p:cNvSpPr/>
          <p:nvPr/>
        </p:nvSpPr>
        <p:spPr bwMode="auto">
          <a:xfrm>
            <a:off x="4495800" y="5638800"/>
            <a:ext cx="9144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2</a:t>
            </a:r>
          </a:p>
        </p:txBody>
      </p:sp>
      <p:sp>
        <p:nvSpPr>
          <p:cNvPr id="197" name="Rechteck 196"/>
          <p:cNvSpPr/>
          <p:nvPr/>
        </p:nvSpPr>
        <p:spPr bwMode="auto">
          <a:xfrm>
            <a:off x="5486400" y="5257800"/>
            <a:ext cx="838200" cy="2286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1</a:t>
            </a:r>
          </a:p>
        </p:txBody>
      </p:sp>
      <p:sp>
        <p:nvSpPr>
          <p:cNvPr id="198" name="Rechteck 197"/>
          <p:cNvSpPr/>
          <p:nvPr/>
        </p:nvSpPr>
        <p:spPr bwMode="auto">
          <a:xfrm>
            <a:off x="5486400" y="5638800"/>
            <a:ext cx="838200" cy="2286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3</a:t>
            </a:r>
          </a:p>
        </p:txBody>
      </p:sp>
      <p:sp>
        <p:nvSpPr>
          <p:cNvPr id="4" name="Textfeld 3"/>
          <p:cNvSpPr txBox="1"/>
          <p:nvPr/>
        </p:nvSpPr>
        <p:spPr>
          <a:xfrm>
            <a:off x="7696200" y="2057400"/>
            <a:ext cx="934871" cy="276999"/>
          </a:xfrm>
          <a:prstGeom prst="rect">
            <a:avLst/>
          </a:prstGeom>
          <a:noFill/>
        </p:spPr>
        <p:txBody>
          <a:bodyPr wrap="none" rtlCol="0">
            <a:spAutoFit/>
          </a:bodyPr>
          <a:lstStyle/>
          <a:p>
            <a:r>
              <a:rPr lang="de-DE" dirty="0" smtClean="0"/>
              <a:t>ABCN </a:t>
            </a:r>
            <a:r>
              <a:rPr lang="de-DE" dirty="0" err="1" smtClean="0"/>
              <a:t>chip</a:t>
            </a:r>
            <a:endParaRPr lang="de-DE" dirty="0"/>
          </a:p>
        </p:txBody>
      </p:sp>
      <p:sp>
        <p:nvSpPr>
          <p:cNvPr id="5" name="Rechteck 4"/>
          <p:cNvSpPr/>
          <p:nvPr/>
        </p:nvSpPr>
        <p:spPr bwMode="auto">
          <a:xfrm>
            <a:off x="6553200" y="2362200"/>
            <a:ext cx="20574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6" name="Freihandform 5"/>
          <p:cNvSpPr/>
          <p:nvPr/>
        </p:nvSpPr>
        <p:spPr bwMode="auto">
          <a:xfrm>
            <a:off x="6300788" y="2314575"/>
            <a:ext cx="257175" cy="200025"/>
          </a:xfrm>
          <a:custGeom>
            <a:avLst/>
            <a:gdLst>
              <a:gd name="connsiteX0" fmla="*/ 0 w 257175"/>
              <a:gd name="connsiteY0" fmla="*/ 200025 h 200025"/>
              <a:gd name="connsiteX1" fmla="*/ 142875 w 257175"/>
              <a:gd name="connsiteY1" fmla="*/ 0 h 200025"/>
              <a:gd name="connsiteX2" fmla="*/ 257175 w 257175"/>
              <a:gd name="connsiteY2" fmla="*/ 200025 h 200025"/>
            </a:gdLst>
            <a:ahLst/>
            <a:cxnLst>
              <a:cxn ang="0">
                <a:pos x="connsiteX0" y="connsiteY0"/>
              </a:cxn>
              <a:cxn ang="0">
                <a:pos x="connsiteX1" y="connsiteY1"/>
              </a:cxn>
              <a:cxn ang="0">
                <a:pos x="connsiteX2" y="connsiteY2"/>
              </a:cxn>
            </a:cxnLst>
            <a:rect l="l" t="t" r="r" b="b"/>
            <a:pathLst>
              <a:path w="257175" h="200025">
                <a:moveTo>
                  <a:pt x="0" y="200025"/>
                </a:moveTo>
                <a:cubicBezTo>
                  <a:pt x="50006" y="100012"/>
                  <a:pt x="100013" y="0"/>
                  <a:pt x="142875" y="0"/>
                </a:cubicBezTo>
                <a:cubicBezTo>
                  <a:pt x="185737" y="0"/>
                  <a:pt x="221456" y="100012"/>
                  <a:pt x="257175" y="200025"/>
                </a:cubicBezTo>
              </a:path>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70" name="Freihandform 169"/>
          <p:cNvSpPr/>
          <p:nvPr/>
        </p:nvSpPr>
        <p:spPr bwMode="auto">
          <a:xfrm>
            <a:off x="6324600" y="2743200"/>
            <a:ext cx="257175" cy="200025"/>
          </a:xfrm>
          <a:custGeom>
            <a:avLst/>
            <a:gdLst>
              <a:gd name="connsiteX0" fmla="*/ 0 w 257175"/>
              <a:gd name="connsiteY0" fmla="*/ 200025 h 200025"/>
              <a:gd name="connsiteX1" fmla="*/ 142875 w 257175"/>
              <a:gd name="connsiteY1" fmla="*/ 0 h 200025"/>
              <a:gd name="connsiteX2" fmla="*/ 257175 w 257175"/>
              <a:gd name="connsiteY2" fmla="*/ 200025 h 200025"/>
            </a:gdLst>
            <a:ahLst/>
            <a:cxnLst>
              <a:cxn ang="0">
                <a:pos x="connsiteX0" y="connsiteY0"/>
              </a:cxn>
              <a:cxn ang="0">
                <a:pos x="connsiteX1" y="connsiteY1"/>
              </a:cxn>
              <a:cxn ang="0">
                <a:pos x="connsiteX2" y="connsiteY2"/>
              </a:cxn>
            </a:cxnLst>
            <a:rect l="l" t="t" r="r" b="b"/>
            <a:pathLst>
              <a:path w="257175" h="200025">
                <a:moveTo>
                  <a:pt x="0" y="200025"/>
                </a:moveTo>
                <a:cubicBezTo>
                  <a:pt x="50006" y="100012"/>
                  <a:pt x="100013" y="0"/>
                  <a:pt x="142875" y="0"/>
                </a:cubicBezTo>
                <a:cubicBezTo>
                  <a:pt x="185737" y="0"/>
                  <a:pt x="221456" y="100012"/>
                  <a:pt x="257175" y="200025"/>
                </a:cubicBezTo>
              </a:path>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73" name="Freihandform 172"/>
          <p:cNvSpPr/>
          <p:nvPr/>
        </p:nvSpPr>
        <p:spPr bwMode="auto">
          <a:xfrm>
            <a:off x="6324600" y="3124200"/>
            <a:ext cx="257175" cy="200025"/>
          </a:xfrm>
          <a:custGeom>
            <a:avLst/>
            <a:gdLst>
              <a:gd name="connsiteX0" fmla="*/ 0 w 257175"/>
              <a:gd name="connsiteY0" fmla="*/ 200025 h 200025"/>
              <a:gd name="connsiteX1" fmla="*/ 142875 w 257175"/>
              <a:gd name="connsiteY1" fmla="*/ 0 h 200025"/>
              <a:gd name="connsiteX2" fmla="*/ 257175 w 257175"/>
              <a:gd name="connsiteY2" fmla="*/ 200025 h 200025"/>
            </a:gdLst>
            <a:ahLst/>
            <a:cxnLst>
              <a:cxn ang="0">
                <a:pos x="connsiteX0" y="connsiteY0"/>
              </a:cxn>
              <a:cxn ang="0">
                <a:pos x="connsiteX1" y="connsiteY1"/>
              </a:cxn>
              <a:cxn ang="0">
                <a:pos x="connsiteX2" y="connsiteY2"/>
              </a:cxn>
            </a:cxnLst>
            <a:rect l="l" t="t" r="r" b="b"/>
            <a:pathLst>
              <a:path w="257175" h="200025">
                <a:moveTo>
                  <a:pt x="0" y="200025"/>
                </a:moveTo>
                <a:cubicBezTo>
                  <a:pt x="50006" y="100012"/>
                  <a:pt x="100013" y="0"/>
                  <a:pt x="142875" y="0"/>
                </a:cubicBezTo>
                <a:cubicBezTo>
                  <a:pt x="185737" y="0"/>
                  <a:pt x="221456" y="100012"/>
                  <a:pt x="257175" y="200025"/>
                </a:cubicBezTo>
              </a:path>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78" name="Freihandform 177"/>
          <p:cNvSpPr/>
          <p:nvPr/>
        </p:nvSpPr>
        <p:spPr bwMode="auto">
          <a:xfrm>
            <a:off x="6324600" y="3505200"/>
            <a:ext cx="257175" cy="200025"/>
          </a:xfrm>
          <a:custGeom>
            <a:avLst/>
            <a:gdLst>
              <a:gd name="connsiteX0" fmla="*/ 0 w 257175"/>
              <a:gd name="connsiteY0" fmla="*/ 200025 h 200025"/>
              <a:gd name="connsiteX1" fmla="*/ 142875 w 257175"/>
              <a:gd name="connsiteY1" fmla="*/ 0 h 200025"/>
              <a:gd name="connsiteX2" fmla="*/ 257175 w 257175"/>
              <a:gd name="connsiteY2" fmla="*/ 200025 h 200025"/>
            </a:gdLst>
            <a:ahLst/>
            <a:cxnLst>
              <a:cxn ang="0">
                <a:pos x="connsiteX0" y="connsiteY0"/>
              </a:cxn>
              <a:cxn ang="0">
                <a:pos x="connsiteX1" y="connsiteY1"/>
              </a:cxn>
              <a:cxn ang="0">
                <a:pos x="connsiteX2" y="connsiteY2"/>
              </a:cxn>
            </a:cxnLst>
            <a:rect l="l" t="t" r="r" b="b"/>
            <a:pathLst>
              <a:path w="257175" h="200025">
                <a:moveTo>
                  <a:pt x="0" y="200025"/>
                </a:moveTo>
                <a:cubicBezTo>
                  <a:pt x="50006" y="100012"/>
                  <a:pt x="100013" y="0"/>
                  <a:pt x="142875" y="0"/>
                </a:cubicBezTo>
                <a:cubicBezTo>
                  <a:pt x="185737" y="0"/>
                  <a:pt x="221456" y="100012"/>
                  <a:pt x="257175" y="200025"/>
                </a:cubicBezTo>
              </a:path>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79" name="Rechteck 178"/>
          <p:cNvSpPr/>
          <p:nvPr/>
        </p:nvSpPr>
        <p:spPr bwMode="auto">
          <a:xfrm>
            <a:off x="7010400" y="4419600"/>
            <a:ext cx="16002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84" name="Textfeld 183"/>
          <p:cNvSpPr txBox="1"/>
          <p:nvPr/>
        </p:nvSpPr>
        <p:spPr>
          <a:xfrm>
            <a:off x="7697002" y="4114800"/>
            <a:ext cx="933269" cy="276999"/>
          </a:xfrm>
          <a:prstGeom prst="rect">
            <a:avLst/>
          </a:prstGeom>
          <a:noFill/>
        </p:spPr>
        <p:txBody>
          <a:bodyPr wrap="none" rtlCol="0">
            <a:spAutoFit/>
          </a:bodyPr>
          <a:lstStyle/>
          <a:p>
            <a:r>
              <a:rPr lang="de-DE" dirty="0" smtClean="0"/>
              <a:t>Digital </a:t>
            </a:r>
            <a:r>
              <a:rPr lang="de-DE" dirty="0" err="1" smtClean="0"/>
              <a:t>chip</a:t>
            </a:r>
            <a:endParaRPr lang="de-DE" dirty="0"/>
          </a:p>
        </p:txBody>
      </p:sp>
      <p:sp>
        <p:nvSpPr>
          <p:cNvPr id="185" name="Textfeld 184"/>
          <p:cNvSpPr txBox="1"/>
          <p:nvPr/>
        </p:nvSpPr>
        <p:spPr>
          <a:xfrm>
            <a:off x="4316264" y="2057400"/>
            <a:ext cx="1293945" cy="276999"/>
          </a:xfrm>
          <a:prstGeom prst="rect">
            <a:avLst/>
          </a:prstGeom>
          <a:noFill/>
        </p:spPr>
        <p:txBody>
          <a:bodyPr wrap="none" rtlCol="0">
            <a:spAutoFit/>
          </a:bodyPr>
          <a:lstStyle/>
          <a:p>
            <a:r>
              <a:rPr lang="en-US" dirty="0" smtClean="0"/>
              <a:t>Present scheme</a:t>
            </a:r>
            <a:endParaRPr lang="en-US" dirty="0"/>
          </a:p>
        </p:txBody>
      </p:sp>
      <p:sp>
        <p:nvSpPr>
          <p:cNvPr id="186" name="Textfeld 185"/>
          <p:cNvSpPr txBox="1"/>
          <p:nvPr/>
        </p:nvSpPr>
        <p:spPr>
          <a:xfrm>
            <a:off x="4419600" y="4191000"/>
            <a:ext cx="2105063" cy="276999"/>
          </a:xfrm>
          <a:prstGeom prst="rect">
            <a:avLst/>
          </a:prstGeom>
          <a:noFill/>
        </p:spPr>
        <p:txBody>
          <a:bodyPr wrap="none" rtlCol="0">
            <a:spAutoFit/>
          </a:bodyPr>
          <a:lstStyle/>
          <a:p>
            <a:r>
              <a:rPr lang="en-US" dirty="0" smtClean="0"/>
              <a:t>Possible HVCMOS scheme</a:t>
            </a:r>
            <a:endParaRPr lang="en-US" dirty="0"/>
          </a:p>
        </p:txBody>
      </p:sp>
      <p:sp>
        <p:nvSpPr>
          <p:cNvPr id="191" name="Rechteck 190"/>
          <p:cNvSpPr/>
          <p:nvPr/>
        </p:nvSpPr>
        <p:spPr bwMode="auto">
          <a:xfrm>
            <a:off x="8915400" y="5638800"/>
            <a:ext cx="1524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92" name="Rechteck 191"/>
          <p:cNvSpPr/>
          <p:nvPr/>
        </p:nvSpPr>
        <p:spPr bwMode="auto">
          <a:xfrm>
            <a:off x="8915400" y="5029200"/>
            <a:ext cx="1524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93" name="Rechteck 192"/>
          <p:cNvSpPr/>
          <p:nvPr/>
        </p:nvSpPr>
        <p:spPr bwMode="auto">
          <a:xfrm>
            <a:off x="8915400" y="4419600"/>
            <a:ext cx="1524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199" name="Gerade Verbindung mit Pfeil 198"/>
          <p:cNvCxnSpPr/>
          <p:nvPr/>
        </p:nvCxnSpPr>
        <p:spPr bwMode="auto">
          <a:xfrm>
            <a:off x="8763000" y="44196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5804756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38</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4" name="Textfeld 23"/>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25" name="Textfeld 24"/>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Tree>
    <p:extLst>
      <p:ext uri="{BB962C8B-B14F-4D97-AF65-F5344CB8AC3E}">
        <p14:creationId xmlns:p14="http://schemas.microsoft.com/office/powerpoint/2010/main" val="17893128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hteck 47"/>
          <p:cNvSpPr/>
          <p:nvPr/>
        </p:nvSpPr>
        <p:spPr bwMode="auto">
          <a:xfrm>
            <a:off x="2362200" y="3352800"/>
            <a:ext cx="7620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9" name="Rechteck 48"/>
          <p:cNvSpPr/>
          <p:nvPr/>
        </p:nvSpPr>
        <p:spPr bwMode="auto">
          <a:xfrm>
            <a:off x="3581400" y="3352800"/>
            <a:ext cx="7620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39</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6" name="Rechteck 45"/>
          <p:cNvSpPr/>
          <p:nvPr/>
        </p:nvSpPr>
        <p:spPr bwMode="auto">
          <a:xfrm>
            <a:off x="2362200" y="1447800"/>
            <a:ext cx="762000" cy="3048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y2</a:t>
            </a:r>
          </a:p>
        </p:txBody>
      </p:sp>
      <p:sp>
        <p:nvSpPr>
          <p:cNvPr id="47" name="Rechteck 46"/>
          <p:cNvSpPr/>
          <p:nvPr/>
        </p:nvSpPr>
        <p:spPr bwMode="auto">
          <a:xfrm>
            <a:off x="3581400" y="1752600"/>
            <a:ext cx="762000" cy="3048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y3</a:t>
            </a:r>
          </a:p>
        </p:txBody>
      </p:sp>
      <p:sp>
        <p:nvSpPr>
          <p:cNvPr id="50" name="Textfeld 49"/>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51" name="Textfeld 50"/>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Tree>
    <p:extLst>
      <p:ext uri="{BB962C8B-B14F-4D97-AF65-F5344CB8AC3E}">
        <p14:creationId xmlns:p14="http://schemas.microsoft.com/office/powerpoint/2010/main" val="1976058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z="2000" dirty="0" smtClean="0"/>
              <a:t>HVCMOS detectors</a:t>
            </a:r>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4</a:t>
            </a:fld>
            <a:endParaRPr lang="de-DE" sz="1400" smtClean="0"/>
          </a:p>
        </p:txBody>
      </p:sp>
      <p:sp>
        <p:nvSpPr>
          <p:cNvPr id="3076" name="Inhaltsplatzhalter 1"/>
          <p:cNvSpPr>
            <a:spLocks noGrp="1"/>
          </p:cNvSpPr>
          <p:nvPr>
            <p:ph idx="1"/>
          </p:nvPr>
        </p:nvSpPr>
        <p:spPr>
          <a:xfrm>
            <a:off x="457200" y="692150"/>
            <a:ext cx="8229600" cy="2279650"/>
          </a:xfrm>
        </p:spPr>
        <p:txBody>
          <a:bodyPr/>
          <a:lstStyle/>
          <a:p>
            <a:r>
              <a:rPr lang="en-US" sz="1400" dirty="0" smtClean="0"/>
              <a:t>High voltage is used to deplete a part of the substrate, the main charge collection mechanism is drift (Part of the signal originates from the </a:t>
            </a:r>
            <a:r>
              <a:rPr lang="en-US" sz="1400" dirty="0" err="1" smtClean="0"/>
              <a:t>undepleted</a:t>
            </a:r>
            <a:r>
              <a:rPr lang="en-US" sz="1400" dirty="0" smtClean="0"/>
              <a:t> region and is collected by diffusion)</a:t>
            </a:r>
            <a:endParaRPr lang="en-US" sz="1400" dirty="0"/>
          </a:p>
        </p:txBody>
      </p:sp>
      <p:sp>
        <p:nvSpPr>
          <p:cNvPr id="84" name="Rectangle 3"/>
          <p:cNvSpPr>
            <a:spLocks noChangeArrowheads="1"/>
          </p:cNvSpPr>
          <p:nvPr/>
        </p:nvSpPr>
        <p:spPr bwMode="auto">
          <a:xfrm>
            <a:off x="844550" y="3837801"/>
            <a:ext cx="6769100" cy="2639199"/>
          </a:xfrm>
          <a:prstGeom prst="rect">
            <a:avLst/>
          </a:prstGeom>
          <a:solidFill>
            <a:srgbClr val="FF9900"/>
          </a:solidFill>
          <a:ln w="9525">
            <a:noFill/>
            <a:miter lim="800000"/>
            <a:headEnd/>
            <a:tailEnd/>
          </a:ln>
          <a:effectLst/>
        </p:spPr>
        <p:txBody>
          <a:bodyPr wrap="none" anchor="ctr"/>
          <a:lstStyle/>
          <a:p>
            <a:endParaRPr lang="sr-Latn-CS"/>
          </a:p>
        </p:txBody>
      </p:sp>
      <p:grpSp>
        <p:nvGrpSpPr>
          <p:cNvPr id="87" name="Group 6"/>
          <p:cNvGrpSpPr>
            <a:grpSpLocks/>
          </p:cNvGrpSpPr>
          <p:nvPr/>
        </p:nvGrpSpPr>
        <p:grpSpPr bwMode="auto">
          <a:xfrm>
            <a:off x="1131888" y="3847326"/>
            <a:ext cx="2016125" cy="1727200"/>
            <a:chOff x="612" y="2478"/>
            <a:chExt cx="1270" cy="1088"/>
          </a:xfrm>
        </p:grpSpPr>
        <p:sp>
          <p:nvSpPr>
            <p:cNvPr id="88" name="Rectangle 7"/>
            <p:cNvSpPr>
              <a:spLocks noChangeArrowheads="1"/>
            </p:cNvSpPr>
            <p:nvPr/>
          </p:nvSpPr>
          <p:spPr bwMode="auto">
            <a:xfrm>
              <a:off x="839" y="2523"/>
              <a:ext cx="816" cy="272"/>
            </a:xfrm>
            <a:prstGeom prst="rect">
              <a:avLst/>
            </a:prstGeom>
            <a:solidFill>
              <a:srgbClr val="99CCFF"/>
            </a:solidFill>
            <a:ln w="9525">
              <a:solidFill>
                <a:srgbClr val="99CCFF"/>
              </a:solidFill>
              <a:miter lim="800000"/>
              <a:headEnd/>
              <a:tailEnd/>
            </a:ln>
            <a:effectLst/>
          </p:spPr>
          <p:txBody>
            <a:bodyPr wrap="none" anchor="ctr"/>
            <a:lstStyle/>
            <a:p>
              <a:endParaRPr lang="sr-Latn-CS"/>
            </a:p>
          </p:txBody>
        </p:sp>
        <p:sp>
          <p:nvSpPr>
            <p:cNvPr id="89" name="Freeform 8"/>
            <p:cNvSpPr>
              <a:spLocks/>
            </p:cNvSpPr>
            <p:nvPr/>
          </p:nvSpPr>
          <p:spPr bwMode="auto">
            <a:xfrm>
              <a:off x="612" y="2478"/>
              <a:ext cx="1270" cy="45"/>
            </a:xfrm>
            <a:custGeom>
              <a:avLst/>
              <a:gdLst/>
              <a:ahLst/>
              <a:cxnLst>
                <a:cxn ang="0">
                  <a:pos x="1270" y="0"/>
                </a:cxn>
                <a:cxn ang="0">
                  <a:pos x="1043" y="45"/>
                </a:cxn>
                <a:cxn ang="0">
                  <a:pos x="227" y="45"/>
                </a:cxn>
                <a:cxn ang="0">
                  <a:pos x="0" y="0"/>
                </a:cxn>
                <a:cxn ang="0">
                  <a:pos x="1270" y="0"/>
                </a:cxn>
              </a:cxnLst>
              <a:rect l="0" t="0" r="r" b="b"/>
              <a:pathLst>
                <a:path w="1270" h="45">
                  <a:moveTo>
                    <a:pt x="1270" y="0"/>
                  </a:moveTo>
                  <a:lnTo>
                    <a:pt x="1043" y="45"/>
                  </a:lnTo>
                  <a:lnTo>
                    <a:pt x="227" y="45"/>
                  </a:lnTo>
                  <a:lnTo>
                    <a:pt x="0" y="0"/>
                  </a:lnTo>
                  <a:lnTo>
                    <a:pt x="1270" y="0"/>
                  </a:lnTo>
                  <a:close/>
                </a:path>
              </a:pathLst>
            </a:custGeom>
            <a:solidFill>
              <a:schemeClr val="bg1"/>
            </a:solidFill>
            <a:ln w="9525" cap="flat" cmpd="sng">
              <a:noFill/>
              <a:prstDash val="solid"/>
              <a:round/>
              <a:headEnd/>
              <a:tailEnd/>
            </a:ln>
            <a:effectLst/>
          </p:spPr>
          <p:txBody>
            <a:bodyPr anchor="ctr"/>
            <a:lstStyle/>
            <a:p>
              <a:endParaRPr lang="sr-Latn-CS"/>
            </a:p>
          </p:txBody>
        </p:sp>
        <p:sp>
          <p:nvSpPr>
            <p:cNvPr id="90" name="Freeform 9"/>
            <p:cNvSpPr>
              <a:spLocks/>
            </p:cNvSpPr>
            <p:nvPr/>
          </p:nvSpPr>
          <p:spPr bwMode="auto">
            <a:xfrm>
              <a:off x="612"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CC9900"/>
            </a:solidFill>
            <a:ln w="9525" cap="flat" cmpd="sng">
              <a:noFill/>
              <a:prstDash val="solid"/>
              <a:round/>
              <a:headEnd/>
              <a:tailEnd/>
            </a:ln>
            <a:effectLst/>
          </p:spPr>
          <p:txBody>
            <a:bodyPr anchor="ctr"/>
            <a:lstStyle/>
            <a:p>
              <a:endParaRPr lang="sr-Latn-CS"/>
            </a:p>
          </p:txBody>
        </p:sp>
        <p:sp>
          <p:nvSpPr>
            <p:cNvPr id="91" name="Freeform 10"/>
            <p:cNvSpPr>
              <a:spLocks/>
            </p:cNvSpPr>
            <p:nvPr/>
          </p:nvSpPr>
          <p:spPr bwMode="auto">
            <a:xfrm>
              <a:off x="612" y="2931"/>
              <a:ext cx="1270" cy="635"/>
            </a:xfrm>
            <a:custGeom>
              <a:avLst/>
              <a:gdLst/>
              <a:ahLst/>
              <a:cxnLst>
                <a:cxn ang="0">
                  <a:pos x="0" y="635"/>
                </a:cxn>
                <a:cxn ang="0">
                  <a:pos x="1270" y="635"/>
                </a:cxn>
                <a:cxn ang="0">
                  <a:pos x="1179" y="0"/>
                </a:cxn>
                <a:cxn ang="0">
                  <a:pos x="91" y="0"/>
                </a:cxn>
                <a:cxn ang="0">
                  <a:pos x="0" y="635"/>
                </a:cxn>
              </a:cxnLst>
              <a:rect l="0" t="0" r="r" b="b"/>
              <a:pathLst>
                <a:path w="1270" h="635">
                  <a:moveTo>
                    <a:pt x="0" y="635"/>
                  </a:moveTo>
                  <a:lnTo>
                    <a:pt x="1270" y="635"/>
                  </a:lnTo>
                  <a:lnTo>
                    <a:pt x="1179" y="0"/>
                  </a:lnTo>
                  <a:lnTo>
                    <a:pt x="91" y="0"/>
                  </a:lnTo>
                  <a:lnTo>
                    <a:pt x="0" y="635"/>
                  </a:lnTo>
                  <a:close/>
                </a:path>
              </a:pathLst>
            </a:custGeom>
            <a:solidFill>
              <a:srgbClr val="FFFF66"/>
            </a:solidFill>
            <a:ln w="9525" cap="flat" cmpd="sng">
              <a:noFill/>
              <a:prstDash val="solid"/>
              <a:round/>
              <a:headEnd/>
              <a:tailEnd/>
            </a:ln>
            <a:effectLst/>
          </p:spPr>
          <p:txBody>
            <a:bodyPr anchor="ctr"/>
            <a:lstStyle/>
            <a:p>
              <a:endParaRPr lang="sr-Latn-CS"/>
            </a:p>
          </p:txBody>
        </p:sp>
        <p:sp>
          <p:nvSpPr>
            <p:cNvPr id="92" name="Freeform 11"/>
            <p:cNvSpPr>
              <a:spLocks/>
            </p:cNvSpPr>
            <p:nvPr/>
          </p:nvSpPr>
          <p:spPr bwMode="auto">
            <a:xfrm flipH="1">
              <a:off x="1655"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FFFF99"/>
            </a:solidFill>
            <a:ln w="9525" cap="flat" cmpd="sng">
              <a:noFill/>
              <a:prstDash val="solid"/>
              <a:round/>
              <a:headEnd/>
              <a:tailEnd/>
            </a:ln>
            <a:effectLst/>
          </p:spPr>
          <p:txBody>
            <a:bodyPr anchor="ctr"/>
            <a:lstStyle/>
            <a:p>
              <a:endParaRPr lang="sr-Latn-CS"/>
            </a:p>
          </p:txBody>
        </p:sp>
        <p:sp>
          <p:nvSpPr>
            <p:cNvPr id="93" name="Freeform 12"/>
            <p:cNvSpPr>
              <a:spLocks/>
            </p:cNvSpPr>
            <p:nvPr/>
          </p:nvSpPr>
          <p:spPr bwMode="auto">
            <a:xfrm>
              <a:off x="703" y="2795"/>
              <a:ext cx="1088" cy="136"/>
            </a:xfrm>
            <a:custGeom>
              <a:avLst/>
              <a:gdLst/>
              <a:ahLst/>
              <a:cxnLst>
                <a:cxn ang="0">
                  <a:pos x="1088" y="136"/>
                </a:cxn>
                <a:cxn ang="0">
                  <a:pos x="0" y="136"/>
                </a:cxn>
                <a:cxn ang="0">
                  <a:pos x="136" y="0"/>
                </a:cxn>
                <a:cxn ang="0">
                  <a:pos x="952" y="0"/>
                </a:cxn>
                <a:cxn ang="0">
                  <a:pos x="1088" y="136"/>
                </a:cxn>
              </a:cxnLst>
              <a:rect l="0" t="0" r="r" b="b"/>
              <a:pathLst>
                <a:path w="1088" h="136">
                  <a:moveTo>
                    <a:pt x="1088" y="136"/>
                  </a:moveTo>
                  <a:lnTo>
                    <a:pt x="0" y="136"/>
                  </a:lnTo>
                  <a:lnTo>
                    <a:pt x="136" y="0"/>
                  </a:lnTo>
                  <a:lnTo>
                    <a:pt x="952" y="0"/>
                  </a:lnTo>
                  <a:lnTo>
                    <a:pt x="1088" y="136"/>
                  </a:lnTo>
                  <a:close/>
                </a:path>
              </a:pathLst>
            </a:custGeom>
            <a:solidFill>
              <a:srgbClr val="FF9900"/>
            </a:solidFill>
            <a:ln w="9525" cap="flat" cmpd="sng">
              <a:noFill/>
              <a:prstDash val="solid"/>
              <a:round/>
              <a:headEnd/>
              <a:tailEnd/>
            </a:ln>
            <a:effectLst/>
          </p:spPr>
          <p:txBody>
            <a:bodyPr anchor="ctr"/>
            <a:lstStyle/>
            <a:p>
              <a:endParaRPr lang="sr-Latn-CS"/>
            </a:p>
          </p:txBody>
        </p:sp>
      </p:grpSp>
      <p:grpSp>
        <p:nvGrpSpPr>
          <p:cNvPr id="94" name="Group 13"/>
          <p:cNvGrpSpPr>
            <a:grpSpLocks/>
          </p:cNvGrpSpPr>
          <p:nvPr/>
        </p:nvGrpSpPr>
        <p:grpSpPr bwMode="auto">
          <a:xfrm>
            <a:off x="3148013" y="3847326"/>
            <a:ext cx="2016125" cy="1727200"/>
            <a:chOff x="612" y="2478"/>
            <a:chExt cx="1270" cy="1088"/>
          </a:xfrm>
        </p:grpSpPr>
        <p:sp>
          <p:nvSpPr>
            <p:cNvPr id="95" name="Rectangle 14"/>
            <p:cNvSpPr>
              <a:spLocks noChangeArrowheads="1"/>
            </p:cNvSpPr>
            <p:nvPr/>
          </p:nvSpPr>
          <p:spPr bwMode="auto">
            <a:xfrm>
              <a:off x="839" y="2523"/>
              <a:ext cx="816" cy="272"/>
            </a:xfrm>
            <a:prstGeom prst="rect">
              <a:avLst/>
            </a:prstGeom>
            <a:solidFill>
              <a:srgbClr val="99CCFF"/>
            </a:solidFill>
            <a:ln w="9525">
              <a:solidFill>
                <a:srgbClr val="99CCFF"/>
              </a:solidFill>
              <a:miter lim="800000"/>
              <a:headEnd/>
              <a:tailEnd/>
            </a:ln>
            <a:effectLst/>
          </p:spPr>
          <p:txBody>
            <a:bodyPr wrap="none" anchor="ctr"/>
            <a:lstStyle/>
            <a:p>
              <a:endParaRPr lang="sr-Latn-CS"/>
            </a:p>
          </p:txBody>
        </p:sp>
        <p:sp>
          <p:nvSpPr>
            <p:cNvPr id="96" name="Freeform 15"/>
            <p:cNvSpPr>
              <a:spLocks/>
            </p:cNvSpPr>
            <p:nvPr/>
          </p:nvSpPr>
          <p:spPr bwMode="auto">
            <a:xfrm>
              <a:off x="612" y="2478"/>
              <a:ext cx="1270" cy="45"/>
            </a:xfrm>
            <a:custGeom>
              <a:avLst/>
              <a:gdLst/>
              <a:ahLst/>
              <a:cxnLst>
                <a:cxn ang="0">
                  <a:pos x="1270" y="0"/>
                </a:cxn>
                <a:cxn ang="0">
                  <a:pos x="1043" y="45"/>
                </a:cxn>
                <a:cxn ang="0">
                  <a:pos x="227" y="45"/>
                </a:cxn>
                <a:cxn ang="0">
                  <a:pos x="0" y="0"/>
                </a:cxn>
                <a:cxn ang="0">
                  <a:pos x="1270" y="0"/>
                </a:cxn>
              </a:cxnLst>
              <a:rect l="0" t="0" r="r" b="b"/>
              <a:pathLst>
                <a:path w="1270" h="45">
                  <a:moveTo>
                    <a:pt x="1270" y="0"/>
                  </a:moveTo>
                  <a:lnTo>
                    <a:pt x="1043" y="45"/>
                  </a:lnTo>
                  <a:lnTo>
                    <a:pt x="227" y="45"/>
                  </a:lnTo>
                  <a:lnTo>
                    <a:pt x="0" y="0"/>
                  </a:lnTo>
                  <a:lnTo>
                    <a:pt x="1270" y="0"/>
                  </a:lnTo>
                  <a:close/>
                </a:path>
              </a:pathLst>
            </a:custGeom>
            <a:solidFill>
              <a:schemeClr val="bg1"/>
            </a:solidFill>
            <a:ln w="9525" cap="flat" cmpd="sng">
              <a:noFill/>
              <a:prstDash val="solid"/>
              <a:round/>
              <a:headEnd/>
              <a:tailEnd/>
            </a:ln>
            <a:effectLst/>
          </p:spPr>
          <p:txBody>
            <a:bodyPr anchor="ctr"/>
            <a:lstStyle/>
            <a:p>
              <a:endParaRPr lang="sr-Latn-CS"/>
            </a:p>
          </p:txBody>
        </p:sp>
        <p:sp>
          <p:nvSpPr>
            <p:cNvPr id="97" name="Freeform 16"/>
            <p:cNvSpPr>
              <a:spLocks/>
            </p:cNvSpPr>
            <p:nvPr/>
          </p:nvSpPr>
          <p:spPr bwMode="auto">
            <a:xfrm>
              <a:off x="612"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CC9900"/>
            </a:solidFill>
            <a:ln w="9525" cap="flat" cmpd="sng">
              <a:noFill/>
              <a:prstDash val="solid"/>
              <a:round/>
              <a:headEnd/>
              <a:tailEnd/>
            </a:ln>
            <a:effectLst/>
          </p:spPr>
          <p:txBody>
            <a:bodyPr anchor="ctr"/>
            <a:lstStyle/>
            <a:p>
              <a:endParaRPr lang="sr-Latn-CS"/>
            </a:p>
          </p:txBody>
        </p:sp>
        <p:sp>
          <p:nvSpPr>
            <p:cNvPr id="98" name="Freeform 17"/>
            <p:cNvSpPr>
              <a:spLocks/>
            </p:cNvSpPr>
            <p:nvPr/>
          </p:nvSpPr>
          <p:spPr bwMode="auto">
            <a:xfrm>
              <a:off x="612" y="2931"/>
              <a:ext cx="1270" cy="635"/>
            </a:xfrm>
            <a:custGeom>
              <a:avLst/>
              <a:gdLst/>
              <a:ahLst/>
              <a:cxnLst>
                <a:cxn ang="0">
                  <a:pos x="0" y="635"/>
                </a:cxn>
                <a:cxn ang="0">
                  <a:pos x="1270" y="635"/>
                </a:cxn>
                <a:cxn ang="0">
                  <a:pos x="1179" y="0"/>
                </a:cxn>
                <a:cxn ang="0">
                  <a:pos x="91" y="0"/>
                </a:cxn>
                <a:cxn ang="0">
                  <a:pos x="0" y="635"/>
                </a:cxn>
              </a:cxnLst>
              <a:rect l="0" t="0" r="r" b="b"/>
              <a:pathLst>
                <a:path w="1270" h="635">
                  <a:moveTo>
                    <a:pt x="0" y="635"/>
                  </a:moveTo>
                  <a:lnTo>
                    <a:pt x="1270" y="635"/>
                  </a:lnTo>
                  <a:lnTo>
                    <a:pt x="1179" y="0"/>
                  </a:lnTo>
                  <a:lnTo>
                    <a:pt x="91" y="0"/>
                  </a:lnTo>
                  <a:lnTo>
                    <a:pt x="0" y="635"/>
                  </a:lnTo>
                  <a:close/>
                </a:path>
              </a:pathLst>
            </a:custGeom>
            <a:solidFill>
              <a:srgbClr val="FFFF66"/>
            </a:solidFill>
            <a:ln w="9525" cap="flat" cmpd="sng">
              <a:noFill/>
              <a:prstDash val="solid"/>
              <a:round/>
              <a:headEnd/>
              <a:tailEnd/>
            </a:ln>
            <a:effectLst/>
          </p:spPr>
          <p:txBody>
            <a:bodyPr anchor="ctr"/>
            <a:lstStyle/>
            <a:p>
              <a:endParaRPr lang="sr-Latn-CS"/>
            </a:p>
          </p:txBody>
        </p:sp>
        <p:sp>
          <p:nvSpPr>
            <p:cNvPr id="99" name="Freeform 18"/>
            <p:cNvSpPr>
              <a:spLocks/>
            </p:cNvSpPr>
            <p:nvPr/>
          </p:nvSpPr>
          <p:spPr bwMode="auto">
            <a:xfrm flipH="1">
              <a:off x="1655"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FFFF99"/>
            </a:solidFill>
            <a:ln w="9525" cap="flat" cmpd="sng">
              <a:noFill/>
              <a:prstDash val="solid"/>
              <a:round/>
              <a:headEnd/>
              <a:tailEnd/>
            </a:ln>
            <a:effectLst/>
          </p:spPr>
          <p:txBody>
            <a:bodyPr anchor="ctr"/>
            <a:lstStyle/>
            <a:p>
              <a:endParaRPr lang="sr-Latn-CS"/>
            </a:p>
          </p:txBody>
        </p:sp>
        <p:sp>
          <p:nvSpPr>
            <p:cNvPr id="100" name="Freeform 19"/>
            <p:cNvSpPr>
              <a:spLocks/>
            </p:cNvSpPr>
            <p:nvPr/>
          </p:nvSpPr>
          <p:spPr bwMode="auto">
            <a:xfrm>
              <a:off x="703" y="2795"/>
              <a:ext cx="1088" cy="136"/>
            </a:xfrm>
            <a:custGeom>
              <a:avLst/>
              <a:gdLst/>
              <a:ahLst/>
              <a:cxnLst>
                <a:cxn ang="0">
                  <a:pos x="1088" y="136"/>
                </a:cxn>
                <a:cxn ang="0">
                  <a:pos x="0" y="136"/>
                </a:cxn>
                <a:cxn ang="0">
                  <a:pos x="136" y="0"/>
                </a:cxn>
                <a:cxn ang="0">
                  <a:pos x="952" y="0"/>
                </a:cxn>
                <a:cxn ang="0">
                  <a:pos x="1088" y="136"/>
                </a:cxn>
              </a:cxnLst>
              <a:rect l="0" t="0" r="r" b="b"/>
              <a:pathLst>
                <a:path w="1088" h="136">
                  <a:moveTo>
                    <a:pt x="1088" y="136"/>
                  </a:moveTo>
                  <a:lnTo>
                    <a:pt x="0" y="136"/>
                  </a:lnTo>
                  <a:lnTo>
                    <a:pt x="136" y="0"/>
                  </a:lnTo>
                  <a:lnTo>
                    <a:pt x="952" y="0"/>
                  </a:lnTo>
                  <a:lnTo>
                    <a:pt x="1088" y="136"/>
                  </a:lnTo>
                  <a:close/>
                </a:path>
              </a:pathLst>
            </a:custGeom>
            <a:solidFill>
              <a:srgbClr val="FF9900"/>
            </a:solidFill>
            <a:ln w="9525" cap="flat" cmpd="sng">
              <a:noFill/>
              <a:prstDash val="solid"/>
              <a:round/>
              <a:headEnd/>
              <a:tailEnd/>
            </a:ln>
            <a:effectLst/>
          </p:spPr>
          <p:txBody>
            <a:bodyPr anchor="ctr"/>
            <a:lstStyle/>
            <a:p>
              <a:endParaRPr lang="sr-Latn-CS"/>
            </a:p>
          </p:txBody>
        </p:sp>
      </p:grpSp>
      <p:grpSp>
        <p:nvGrpSpPr>
          <p:cNvPr id="101" name="Group 20"/>
          <p:cNvGrpSpPr>
            <a:grpSpLocks/>
          </p:cNvGrpSpPr>
          <p:nvPr/>
        </p:nvGrpSpPr>
        <p:grpSpPr bwMode="auto">
          <a:xfrm>
            <a:off x="5164138" y="3847326"/>
            <a:ext cx="2016125" cy="1727200"/>
            <a:chOff x="612" y="2478"/>
            <a:chExt cx="1270" cy="1088"/>
          </a:xfrm>
        </p:grpSpPr>
        <p:sp>
          <p:nvSpPr>
            <p:cNvPr id="102" name="Rectangle 21"/>
            <p:cNvSpPr>
              <a:spLocks noChangeArrowheads="1"/>
            </p:cNvSpPr>
            <p:nvPr/>
          </p:nvSpPr>
          <p:spPr bwMode="auto">
            <a:xfrm>
              <a:off x="839" y="2523"/>
              <a:ext cx="816" cy="272"/>
            </a:xfrm>
            <a:prstGeom prst="rect">
              <a:avLst/>
            </a:prstGeom>
            <a:solidFill>
              <a:srgbClr val="99CCFF"/>
            </a:solidFill>
            <a:ln w="9525">
              <a:solidFill>
                <a:srgbClr val="99CCFF"/>
              </a:solidFill>
              <a:miter lim="800000"/>
              <a:headEnd/>
              <a:tailEnd/>
            </a:ln>
            <a:effectLst/>
          </p:spPr>
          <p:txBody>
            <a:bodyPr wrap="none" anchor="ctr"/>
            <a:lstStyle/>
            <a:p>
              <a:endParaRPr lang="sr-Latn-CS"/>
            </a:p>
          </p:txBody>
        </p:sp>
        <p:sp>
          <p:nvSpPr>
            <p:cNvPr id="103" name="Freeform 22"/>
            <p:cNvSpPr>
              <a:spLocks/>
            </p:cNvSpPr>
            <p:nvPr/>
          </p:nvSpPr>
          <p:spPr bwMode="auto">
            <a:xfrm>
              <a:off x="612" y="2478"/>
              <a:ext cx="1270" cy="45"/>
            </a:xfrm>
            <a:custGeom>
              <a:avLst/>
              <a:gdLst/>
              <a:ahLst/>
              <a:cxnLst>
                <a:cxn ang="0">
                  <a:pos x="1270" y="0"/>
                </a:cxn>
                <a:cxn ang="0">
                  <a:pos x="1043" y="45"/>
                </a:cxn>
                <a:cxn ang="0">
                  <a:pos x="227" y="45"/>
                </a:cxn>
                <a:cxn ang="0">
                  <a:pos x="0" y="0"/>
                </a:cxn>
                <a:cxn ang="0">
                  <a:pos x="1270" y="0"/>
                </a:cxn>
              </a:cxnLst>
              <a:rect l="0" t="0" r="r" b="b"/>
              <a:pathLst>
                <a:path w="1270" h="45">
                  <a:moveTo>
                    <a:pt x="1270" y="0"/>
                  </a:moveTo>
                  <a:lnTo>
                    <a:pt x="1043" y="45"/>
                  </a:lnTo>
                  <a:lnTo>
                    <a:pt x="227" y="45"/>
                  </a:lnTo>
                  <a:lnTo>
                    <a:pt x="0" y="0"/>
                  </a:lnTo>
                  <a:lnTo>
                    <a:pt x="1270" y="0"/>
                  </a:lnTo>
                  <a:close/>
                </a:path>
              </a:pathLst>
            </a:custGeom>
            <a:solidFill>
              <a:schemeClr val="bg1"/>
            </a:solidFill>
            <a:ln w="9525" cap="flat" cmpd="sng">
              <a:noFill/>
              <a:prstDash val="solid"/>
              <a:round/>
              <a:headEnd/>
              <a:tailEnd/>
            </a:ln>
            <a:effectLst/>
          </p:spPr>
          <p:txBody>
            <a:bodyPr anchor="ctr"/>
            <a:lstStyle/>
            <a:p>
              <a:endParaRPr lang="sr-Latn-CS"/>
            </a:p>
          </p:txBody>
        </p:sp>
        <p:sp>
          <p:nvSpPr>
            <p:cNvPr id="104" name="Freeform 23"/>
            <p:cNvSpPr>
              <a:spLocks/>
            </p:cNvSpPr>
            <p:nvPr/>
          </p:nvSpPr>
          <p:spPr bwMode="auto">
            <a:xfrm>
              <a:off x="612"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CC9900"/>
            </a:solidFill>
            <a:ln w="9525" cap="flat" cmpd="sng">
              <a:noFill/>
              <a:prstDash val="solid"/>
              <a:round/>
              <a:headEnd/>
              <a:tailEnd/>
            </a:ln>
            <a:effectLst/>
          </p:spPr>
          <p:txBody>
            <a:bodyPr anchor="ctr"/>
            <a:lstStyle/>
            <a:p>
              <a:endParaRPr lang="sr-Latn-CS"/>
            </a:p>
          </p:txBody>
        </p:sp>
        <p:sp>
          <p:nvSpPr>
            <p:cNvPr id="105" name="Freeform 24"/>
            <p:cNvSpPr>
              <a:spLocks/>
            </p:cNvSpPr>
            <p:nvPr/>
          </p:nvSpPr>
          <p:spPr bwMode="auto">
            <a:xfrm>
              <a:off x="612" y="2931"/>
              <a:ext cx="1270" cy="635"/>
            </a:xfrm>
            <a:custGeom>
              <a:avLst/>
              <a:gdLst/>
              <a:ahLst/>
              <a:cxnLst>
                <a:cxn ang="0">
                  <a:pos x="0" y="635"/>
                </a:cxn>
                <a:cxn ang="0">
                  <a:pos x="1270" y="635"/>
                </a:cxn>
                <a:cxn ang="0">
                  <a:pos x="1179" y="0"/>
                </a:cxn>
                <a:cxn ang="0">
                  <a:pos x="91" y="0"/>
                </a:cxn>
                <a:cxn ang="0">
                  <a:pos x="0" y="635"/>
                </a:cxn>
              </a:cxnLst>
              <a:rect l="0" t="0" r="r" b="b"/>
              <a:pathLst>
                <a:path w="1270" h="635">
                  <a:moveTo>
                    <a:pt x="0" y="635"/>
                  </a:moveTo>
                  <a:lnTo>
                    <a:pt x="1270" y="635"/>
                  </a:lnTo>
                  <a:lnTo>
                    <a:pt x="1179" y="0"/>
                  </a:lnTo>
                  <a:lnTo>
                    <a:pt x="91" y="0"/>
                  </a:lnTo>
                  <a:lnTo>
                    <a:pt x="0" y="635"/>
                  </a:lnTo>
                  <a:close/>
                </a:path>
              </a:pathLst>
            </a:custGeom>
            <a:solidFill>
              <a:srgbClr val="FFFF66"/>
            </a:solidFill>
            <a:ln w="9525" cap="flat" cmpd="sng">
              <a:noFill/>
              <a:prstDash val="solid"/>
              <a:round/>
              <a:headEnd/>
              <a:tailEnd/>
            </a:ln>
            <a:effectLst/>
          </p:spPr>
          <p:txBody>
            <a:bodyPr anchor="ctr"/>
            <a:lstStyle/>
            <a:p>
              <a:endParaRPr lang="sr-Latn-CS"/>
            </a:p>
          </p:txBody>
        </p:sp>
        <p:sp>
          <p:nvSpPr>
            <p:cNvPr id="106" name="Freeform 25"/>
            <p:cNvSpPr>
              <a:spLocks/>
            </p:cNvSpPr>
            <p:nvPr/>
          </p:nvSpPr>
          <p:spPr bwMode="auto">
            <a:xfrm flipH="1">
              <a:off x="1655"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FFFF99"/>
            </a:solidFill>
            <a:ln w="9525" cap="flat" cmpd="sng">
              <a:noFill/>
              <a:prstDash val="solid"/>
              <a:round/>
              <a:headEnd/>
              <a:tailEnd/>
            </a:ln>
            <a:effectLst/>
          </p:spPr>
          <p:txBody>
            <a:bodyPr anchor="ctr"/>
            <a:lstStyle/>
            <a:p>
              <a:endParaRPr lang="sr-Latn-CS"/>
            </a:p>
          </p:txBody>
        </p:sp>
        <p:sp>
          <p:nvSpPr>
            <p:cNvPr id="107" name="Freeform 26"/>
            <p:cNvSpPr>
              <a:spLocks/>
            </p:cNvSpPr>
            <p:nvPr/>
          </p:nvSpPr>
          <p:spPr bwMode="auto">
            <a:xfrm>
              <a:off x="703" y="2795"/>
              <a:ext cx="1088" cy="136"/>
            </a:xfrm>
            <a:custGeom>
              <a:avLst/>
              <a:gdLst/>
              <a:ahLst/>
              <a:cxnLst>
                <a:cxn ang="0">
                  <a:pos x="1088" y="136"/>
                </a:cxn>
                <a:cxn ang="0">
                  <a:pos x="0" y="136"/>
                </a:cxn>
                <a:cxn ang="0">
                  <a:pos x="136" y="0"/>
                </a:cxn>
                <a:cxn ang="0">
                  <a:pos x="952" y="0"/>
                </a:cxn>
                <a:cxn ang="0">
                  <a:pos x="1088" y="136"/>
                </a:cxn>
              </a:cxnLst>
              <a:rect l="0" t="0" r="r" b="b"/>
              <a:pathLst>
                <a:path w="1088" h="136">
                  <a:moveTo>
                    <a:pt x="1088" y="136"/>
                  </a:moveTo>
                  <a:lnTo>
                    <a:pt x="0" y="136"/>
                  </a:lnTo>
                  <a:lnTo>
                    <a:pt x="136" y="0"/>
                  </a:lnTo>
                  <a:lnTo>
                    <a:pt x="952" y="0"/>
                  </a:lnTo>
                  <a:lnTo>
                    <a:pt x="1088" y="136"/>
                  </a:lnTo>
                  <a:close/>
                </a:path>
              </a:pathLst>
            </a:custGeom>
            <a:solidFill>
              <a:srgbClr val="FF9900"/>
            </a:solidFill>
            <a:ln w="9525" cap="flat" cmpd="sng">
              <a:noFill/>
              <a:prstDash val="solid"/>
              <a:round/>
              <a:headEnd/>
              <a:tailEnd/>
            </a:ln>
            <a:effectLst/>
          </p:spPr>
          <p:txBody>
            <a:bodyPr anchor="ctr"/>
            <a:lstStyle/>
            <a:p>
              <a:endParaRPr lang="sr-Latn-CS"/>
            </a:p>
          </p:txBody>
        </p:sp>
      </p:grpSp>
      <p:sp>
        <p:nvSpPr>
          <p:cNvPr id="108" name="Rectangle 28"/>
          <p:cNvSpPr>
            <a:spLocks noChangeArrowheads="1"/>
          </p:cNvSpPr>
          <p:nvPr/>
        </p:nvSpPr>
        <p:spPr bwMode="auto">
          <a:xfrm>
            <a:off x="5524500" y="3918764"/>
            <a:ext cx="1295400" cy="431800"/>
          </a:xfrm>
          <a:prstGeom prst="rect">
            <a:avLst/>
          </a:prstGeom>
          <a:solidFill>
            <a:srgbClr val="CCECFF"/>
          </a:solidFill>
          <a:ln w="9525">
            <a:noFill/>
            <a:miter lim="800000"/>
            <a:headEnd/>
            <a:tailEnd/>
          </a:ln>
          <a:effectLst/>
        </p:spPr>
        <p:txBody>
          <a:bodyPr wrap="none" anchor="ctr"/>
          <a:lstStyle/>
          <a:p>
            <a:endParaRPr lang="sr-Latn-CS"/>
          </a:p>
        </p:txBody>
      </p:sp>
      <p:sp>
        <p:nvSpPr>
          <p:cNvPr id="109" name="Rectangle 52"/>
          <p:cNvSpPr>
            <a:spLocks noChangeArrowheads="1"/>
          </p:cNvSpPr>
          <p:nvPr/>
        </p:nvSpPr>
        <p:spPr bwMode="auto">
          <a:xfrm>
            <a:off x="3508375" y="3918764"/>
            <a:ext cx="1295400" cy="431800"/>
          </a:xfrm>
          <a:prstGeom prst="rect">
            <a:avLst/>
          </a:prstGeom>
          <a:solidFill>
            <a:srgbClr val="CCECFF"/>
          </a:solidFill>
          <a:ln w="9525">
            <a:noFill/>
            <a:miter lim="800000"/>
            <a:headEnd/>
            <a:tailEnd/>
          </a:ln>
          <a:effectLst/>
        </p:spPr>
        <p:txBody>
          <a:bodyPr wrap="none" anchor="ctr"/>
          <a:lstStyle/>
          <a:p>
            <a:endParaRPr lang="sr-Latn-CS"/>
          </a:p>
        </p:txBody>
      </p:sp>
      <p:sp>
        <p:nvSpPr>
          <p:cNvPr id="110" name="Rectangle 74"/>
          <p:cNvSpPr>
            <a:spLocks noChangeArrowheads="1"/>
          </p:cNvSpPr>
          <p:nvPr/>
        </p:nvSpPr>
        <p:spPr bwMode="auto">
          <a:xfrm>
            <a:off x="1492250" y="3918764"/>
            <a:ext cx="1295400" cy="431800"/>
          </a:xfrm>
          <a:prstGeom prst="rect">
            <a:avLst/>
          </a:prstGeom>
          <a:solidFill>
            <a:srgbClr val="CCECFF"/>
          </a:solidFill>
          <a:ln w="9525">
            <a:noFill/>
            <a:miter lim="800000"/>
            <a:headEnd/>
            <a:tailEnd/>
          </a:ln>
          <a:effectLst/>
        </p:spPr>
        <p:txBody>
          <a:bodyPr wrap="none" anchor="ctr"/>
          <a:lstStyle/>
          <a:p>
            <a:endParaRPr lang="sr-Latn-CS"/>
          </a:p>
        </p:txBody>
      </p:sp>
      <p:sp>
        <p:nvSpPr>
          <p:cNvPr id="111" name="Okvir za tekst 61"/>
          <p:cNvSpPr txBox="1"/>
          <p:nvPr/>
        </p:nvSpPr>
        <p:spPr>
          <a:xfrm>
            <a:off x="1524000" y="3380601"/>
            <a:ext cx="638316" cy="276999"/>
          </a:xfrm>
          <a:prstGeom prst="rect">
            <a:avLst/>
          </a:prstGeom>
          <a:noFill/>
        </p:spPr>
        <p:txBody>
          <a:bodyPr wrap="none" rtlCol="0">
            <a:spAutoFit/>
          </a:bodyPr>
          <a:lstStyle/>
          <a:p>
            <a:r>
              <a:rPr lang="de-DE" dirty="0" smtClean="0"/>
              <a:t>PMOS</a:t>
            </a:r>
            <a:endParaRPr lang="sr-Latn-CS" dirty="0"/>
          </a:p>
        </p:txBody>
      </p:sp>
      <p:sp>
        <p:nvSpPr>
          <p:cNvPr id="112" name="Okvir za tekst 62"/>
          <p:cNvSpPr txBox="1"/>
          <p:nvPr/>
        </p:nvSpPr>
        <p:spPr>
          <a:xfrm>
            <a:off x="2133600" y="3380601"/>
            <a:ext cx="646332" cy="276999"/>
          </a:xfrm>
          <a:prstGeom prst="rect">
            <a:avLst/>
          </a:prstGeom>
          <a:noFill/>
        </p:spPr>
        <p:txBody>
          <a:bodyPr wrap="none" rtlCol="0">
            <a:spAutoFit/>
          </a:bodyPr>
          <a:lstStyle/>
          <a:p>
            <a:r>
              <a:rPr lang="de-DE" dirty="0" smtClean="0"/>
              <a:t>NMOS</a:t>
            </a:r>
            <a:endParaRPr lang="sr-Latn-CS" dirty="0"/>
          </a:p>
        </p:txBody>
      </p:sp>
      <p:sp>
        <p:nvSpPr>
          <p:cNvPr id="113" name="Rectangle 29"/>
          <p:cNvSpPr>
            <a:spLocks noChangeArrowheads="1"/>
          </p:cNvSpPr>
          <p:nvPr/>
        </p:nvSpPr>
        <p:spPr bwMode="auto">
          <a:xfrm>
            <a:off x="5595938" y="3918764"/>
            <a:ext cx="1008063" cy="215900"/>
          </a:xfrm>
          <a:prstGeom prst="rect">
            <a:avLst/>
          </a:prstGeom>
          <a:solidFill>
            <a:srgbClr val="00CCFF"/>
          </a:solidFill>
          <a:ln w="9525">
            <a:noFill/>
            <a:miter lim="800000"/>
            <a:headEnd/>
            <a:tailEnd/>
          </a:ln>
          <a:effectLst/>
        </p:spPr>
        <p:txBody>
          <a:bodyPr wrap="none" anchor="ctr"/>
          <a:lstStyle/>
          <a:p>
            <a:endParaRPr lang="sr-Latn-CS"/>
          </a:p>
        </p:txBody>
      </p:sp>
      <p:sp>
        <p:nvSpPr>
          <p:cNvPr id="114" name="Rectangle 30"/>
          <p:cNvSpPr>
            <a:spLocks noChangeArrowheads="1"/>
          </p:cNvSpPr>
          <p:nvPr/>
        </p:nvSpPr>
        <p:spPr bwMode="auto">
          <a:xfrm>
            <a:off x="5899150" y="3847327"/>
            <a:ext cx="122238" cy="71438"/>
          </a:xfrm>
          <a:prstGeom prst="rect">
            <a:avLst/>
          </a:prstGeom>
          <a:solidFill>
            <a:srgbClr val="FF0000"/>
          </a:solidFill>
          <a:ln w="9525">
            <a:solidFill>
              <a:schemeClr val="tx1"/>
            </a:solidFill>
            <a:miter lim="800000"/>
            <a:headEnd/>
            <a:tailEnd/>
          </a:ln>
          <a:effectLst/>
        </p:spPr>
        <p:txBody>
          <a:bodyPr wrap="none" anchor="ctr"/>
          <a:lstStyle/>
          <a:p>
            <a:endParaRPr lang="sr-Latn-CS"/>
          </a:p>
        </p:txBody>
      </p:sp>
      <p:sp>
        <p:nvSpPr>
          <p:cNvPr id="115" name="Rectangle 31"/>
          <p:cNvSpPr>
            <a:spLocks noChangeArrowheads="1"/>
          </p:cNvSpPr>
          <p:nvPr/>
        </p:nvSpPr>
        <p:spPr bwMode="auto">
          <a:xfrm>
            <a:off x="5659438" y="3918764"/>
            <a:ext cx="120650" cy="71438"/>
          </a:xfrm>
          <a:prstGeom prst="rect">
            <a:avLst/>
          </a:prstGeom>
          <a:solidFill>
            <a:srgbClr val="0000FF"/>
          </a:solidFill>
          <a:ln w="9525">
            <a:noFill/>
            <a:miter lim="800000"/>
            <a:headEnd/>
            <a:tailEnd/>
          </a:ln>
          <a:effectLst/>
        </p:spPr>
        <p:txBody>
          <a:bodyPr wrap="none" anchor="ctr"/>
          <a:lstStyle/>
          <a:p>
            <a:endParaRPr lang="sr-Latn-CS"/>
          </a:p>
        </p:txBody>
      </p:sp>
      <p:sp>
        <p:nvSpPr>
          <p:cNvPr id="116" name="Line 32"/>
          <p:cNvSpPr>
            <a:spLocks noChangeShapeType="1"/>
          </p:cNvSpPr>
          <p:nvPr/>
        </p:nvSpPr>
        <p:spPr bwMode="auto">
          <a:xfrm>
            <a:off x="5740400" y="3702864"/>
            <a:ext cx="215900" cy="0"/>
          </a:xfrm>
          <a:prstGeom prst="line">
            <a:avLst/>
          </a:prstGeom>
          <a:noFill/>
          <a:ln w="9525">
            <a:solidFill>
              <a:schemeClr val="tx1"/>
            </a:solidFill>
            <a:round/>
            <a:headEnd/>
            <a:tailEnd/>
          </a:ln>
          <a:effectLst/>
        </p:spPr>
        <p:txBody>
          <a:bodyPr/>
          <a:lstStyle/>
          <a:p>
            <a:endParaRPr lang="sr-Latn-CS"/>
          </a:p>
        </p:txBody>
      </p:sp>
      <p:sp>
        <p:nvSpPr>
          <p:cNvPr id="117" name="Line 39"/>
          <p:cNvSpPr>
            <a:spLocks noChangeShapeType="1"/>
          </p:cNvSpPr>
          <p:nvPr/>
        </p:nvSpPr>
        <p:spPr bwMode="auto">
          <a:xfrm>
            <a:off x="5959475" y="3702864"/>
            <a:ext cx="0" cy="142875"/>
          </a:xfrm>
          <a:prstGeom prst="line">
            <a:avLst/>
          </a:prstGeom>
          <a:noFill/>
          <a:ln w="9525">
            <a:solidFill>
              <a:schemeClr val="tx1"/>
            </a:solidFill>
            <a:round/>
            <a:headEnd/>
            <a:tailEnd/>
          </a:ln>
          <a:effectLst/>
        </p:spPr>
        <p:txBody>
          <a:bodyPr/>
          <a:lstStyle/>
          <a:p>
            <a:endParaRPr lang="sr-Latn-CS"/>
          </a:p>
        </p:txBody>
      </p:sp>
      <p:sp>
        <p:nvSpPr>
          <p:cNvPr id="118" name="Rectangle 40"/>
          <p:cNvSpPr>
            <a:spLocks noChangeArrowheads="1"/>
          </p:cNvSpPr>
          <p:nvPr/>
        </p:nvSpPr>
        <p:spPr bwMode="auto">
          <a:xfrm>
            <a:off x="6200775" y="3918764"/>
            <a:ext cx="482600" cy="215900"/>
          </a:xfrm>
          <a:prstGeom prst="rect">
            <a:avLst/>
          </a:prstGeom>
          <a:solidFill>
            <a:srgbClr val="FF0000"/>
          </a:solidFill>
          <a:ln w="9525">
            <a:noFill/>
            <a:miter lim="800000"/>
            <a:headEnd/>
            <a:tailEnd/>
          </a:ln>
          <a:effectLst/>
        </p:spPr>
        <p:txBody>
          <a:bodyPr wrap="none" anchor="ctr"/>
          <a:lstStyle/>
          <a:p>
            <a:endParaRPr lang="sr-Latn-CS"/>
          </a:p>
        </p:txBody>
      </p:sp>
      <p:sp>
        <p:nvSpPr>
          <p:cNvPr id="119" name="Rectangle 41"/>
          <p:cNvSpPr>
            <a:spLocks noChangeArrowheads="1"/>
          </p:cNvSpPr>
          <p:nvPr/>
        </p:nvSpPr>
        <p:spPr bwMode="auto">
          <a:xfrm>
            <a:off x="5778500"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120" name="Rectangle 42"/>
          <p:cNvSpPr>
            <a:spLocks noChangeArrowheads="1"/>
          </p:cNvSpPr>
          <p:nvPr/>
        </p:nvSpPr>
        <p:spPr bwMode="auto">
          <a:xfrm>
            <a:off x="6021388"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121" name="Rectangle 43"/>
          <p:cNvSpPr>
            <a:spLocks noChangeArrowheads="1"/>
          </p:cNvSpPr>
          <p:nvPr/>
        </p:nvSpPr>
        <p:spPr bwMode="auto">
          <a:xfrm>
            <a:off x="6259513" y="3918764"/>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122" name="Rectangle 44"/>
          <p:cNvSpPr>
            <a:spLocks noChangeArrowheads="1"/>
          </p:cNvSpPr>
          <p:nvPr/>
        </p:nvSpPr>
        <p:spPr bwMode="auto">
          <a:xfrm>
            <a:off x="6380163" y="3847327"/>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123" name="Rectangle 45"/>
          <p:cNvSpPr>
            <a:spLocks noChangeArrowheads="1"/>
          </p:cNvSpPr>
          <p:nvPr/>
        </p:nvSpPr>
        <p:spPr bwMode="auto">
          <a:xfrm>
            <a:off x="6500813" y="3918764"/>
            <a:ext cx="122238" cy="71438"/>
          </a:xfrm>
          <a:prstGeom prst="rect">
            <a:avLst/>
          </a:prstGeom>
          <a:solidFill>
            <a:srgbClr val="003366"/>
          </a:solidFill>
          <a:ln w="9525">
            <a:noFill/>
            <a:miter lim="800000"/>
            <a:headEnd/>
            <a:tailEnd/>
          </a:ln>
          <a:effectLst/>
        </p:spPr>
        <p:txBody>
          <a:bodyPr wrap="none" anchor="ctr"/>
          <a:lstStyle/>
          <a:p>
            <a:endParaRPr lang="sr-Latn-CS"/>
          </a:p>
        </p:txBody>
      </p:sp>
      <p:sp>
        <p:nvSpPr>
          <p:cNvPr id="124" name="Line 46"/>
          <p:cNvSpPr>
            <a:spLocks noChangeShapeType="1"/>
          </p:cNvSpPr>
          <p:nvPr/>
        </p:nvSpPr>
        <p:spPr bwMode="auto">
          <a:xfrm>
            <a:off x="6442075" y="3702864"/>
            <a:ext cx="0" cy="142875"/>
          </a:xfrm>
          <a:prstGeom prst="line">
            <a:avLst/>
          </a:prstGeom>
          <a:noFill/>
          <a:ln w="9525">
            <a:solidFill>
              <a:schemeClr val="tx1"/>
            </a:solidFill>
            <a:round/>
            <a:headEnd/>
            <a:tailEnd/>
          </a:ln>
          <a:effectLst/>
        </p:spPr>
        <p:txBody>
          <a:bodyPr/>
          <a:lstStyle/>
          <a:p>
            <a:endParaRPr lang="sr-Latn-CS"/>
          </a:p>
        </p:txBody>
      </p:sp>
      <p:sp>
        <p:nvSpPr>
          <p:cNvPr id="125" name="Line 47"/>
          <p:cNvSpPr>
            <a:spLocks noChangeShapeType="1"/>
          </p:cNvSpPr>
          <p:nvPr/>
        </p:nvSpPr>
        <p:spPr bwMode="auto">
          <a:xfrm flipV="1">
            <a:off x="5719763" y="3702864"/>
            <a:ext cx="0" cy="215900"/>
          </a:xfrm>
          <a:prstGeom prst="line">
            <a:avLst/>
          </a:prstGeom>
          <a:noFill/>
          <a:ln w="9525">
            <a:solidFill>
              <a:schemeClr val="tx1"/>
            </a:solidFill>
            <a:round/>
            <a:headEnd/>
            <a:tailEnd/>
          </a:ln>
          <a:effectLst/>
        </p:spPr>
        <p:txBody>
          <a:bodyPr/>
          <a:lstStyle/>
          <a:p>
            <a:endParaRPr lang="sr-Latn-CS"/>
          </a:p>
        </p:txBody>
      </p:sp>
      <p:sp>
        <p:nvSpPr>
          <p:cNvPr id="126" name="Rectangle 53"/>
          <p:cNvSpPr>
            <a:spLocks noChangeArrowheads="1"/>
          </p:cNvSpPr>
          <p:nvPr/>
        </p:nvSpPr>
        <p:spPr bwMode="auto">
          <a:xfrm>
            <a:off x="3579813" y="3918764"/>
            <a:ext cx="1008063" cy="215900"/>
          </a:xfrm>
          <a:prstGeom prst="rect">
            <a:avLst/>
          </a:prstGeom>
          <a:solidFill>
            <a:srgbClr val="00CCFF"/>
          </a:solidFill>
          <a:ln w="9525">
            <a:noFill/>
            <a:miter lim="800000"/>
            <a:headEnd/>
            <a:tailEnd/>
          </a:ln>
          <a:effectLst/>
        </p:spPr>
        <p:txBody>
          <a:bodyPr wrap="none" anchor="ctr"/>
          <a:lstStyle/>
          <a:p>
            <a:endParaRPr lang="sr-Latn-CS"/>
          </a:p>
        </p:txBody>
      </p:sp>
      <p:sp>
        <p:nvSpPr>
          <p:cNvPr id="127" name="Rectangle 54"/>
          <p:cNvSpPr>
            <a:spLocks noChangeArrowheads="1"/>
          </p:cNvSpPr>
          <p:nvPr/>
        </p:nvSpPr>
        <p:spPr bwMode="auto">
          <a:xfrm>
            <a:off x="3883025" y="3847327"/>
            <a:ext cx="122238" cy="71438"/>
          </a:xfrm>
          <a:prstGeom prst="rect">
            <a:avLst/>
          </a:prstGeom>
          <a:solidFill>
            <a:srgbClr val="FF0000"/>
          </a:solidFill>
          <a:ln w="9525">
            <a:solidFill>
              <a:schemeClr val="tx1"/>
            </a:solidFill>
            <a:miter lim="800000"/>
            <a:headEnd/>
            <a:tailEnd/>
          </a:ln>
          <a:effectLst/>
        </p:spPr>
        <p:txBody>
          <a:bodyPr wrap="none" anchor="ctr"/>
          <a:lstStyle/>
          <a:p>
            <a:endParaRPr lang="sr-Latn-CS"/>
          </a:p>
        </p:txBody>
      </p:sp>
      <p:sp>
        <p:nvSpPr>
          <p:cNvPr id="128" name="Rectangle 55"/>
          <p:cNvSpPr>
            <a:spLocks noChangeArrowheads="1"/>
          </p:cNvSpPr>
          <p:nvPr/>
        </p:nvSpPr>
        <p:spPr bwMode="auto">
          <a:xfrm>
            <a:off x="3643313" y="3918764"/>
            <a:ext cx="120650" cy="71438"/>
          </a:xfrm>
          <a:prstGeom prst="rect">
            <a:avLst/>
          </a:prstGeom>
          <a:solidFill>
            <a:srgbClr val="0000FF"/>
          </a:solidFill>
          <a:ln w="9525">
            <a:noFill/>
            <a:miter lim="800000"/>
            <a:headEnd/>
            <a:tailEnd/>
          </a:ln>
          <a:effectLst/>
        </p:spPr>
        <p:txBody>
          <a:bodyPr wrap="none" anchor="ctr"/>
          <a:lstStyle/>
          <a:p>
            <a:endParaRPr lang="sr-Latn-CS"/>
          </a:p>
        </p:txBody>
      </p:sp>
      <p:sp>
        <p:nvSpPr>
          <p:cNvPr id="129" name="Line 56"/>
          <p:cNvSpPr>
            <a:spLocks noChangeShapeType="1"/>
          </p:cNvSpPr>
          <p:nvPr/>
        </p:nvSpPr>
        <p:spPr bwMode="auto">
          <a:xfrm>
            <a:off x="3724275" y="3702864"/>
            <a:ext cx="215900" cy="0"/>
          </a:xfrm>
          <a:prstGeom prst="line">
            <a:avLst/>
          </a:prstGeom>
          <a:noFill/>
          <a:ln w="9525">
            <a:solidFill>
              <a:schemeClr val="tx1"/>
            </a:solidFill>
            <a:round/>
            <a:headEnd/>
            <a:tailEnd/>
          </a:ln>
          <a:effectLst/>
        </p:spPr>
        <p:txBody>
          <a:bodyPr/>
          <a:lstStyle/>
          <a:p>
            <a:endParaRPr lang="sr-Latn-CS"/>
          </a:p>
        </p:txBody>
      </p:sp>
      <p:sp>
        <p:nvSpPr>
          <p:cNvPr id="130" name="Line 63"/>
          <p:cNvSpPr>
            <a:spLocks noChangeShapeType="1"/>
          </p:cNvSpPr>
          <p:nvPr/>
        </p:nvSpPr>
        <p:spPr bwMode="auto">
          <a:xfrm>
            <a:off x="3943350" y="3702864"/>
            <a:ext cx="0" cy="142875"/>
          </a:xfrm>
          <a:prstGeom prst="line">
            <a:avLst/>
          </a:prstGeom>
          <a:noFill/>
          <a:ln w="9525">
            <a:solidFill>
              <a:schemeClr val="tx1"/>
            </a:solidFill>
            <a:round/>
            <a:headEnd/>
            <a:tailEnd/>
          </a:ln>
          <a:effectLst/>
        </p:spPr>
        <p:txBody>
          <a:bodyPr/>
          <a:lstStyle/>
          <a:p>
            <a:endParaRPr lang="sr-Latn-CS"/>
          </a:p>
        </p:txBody>
      </p:sp>
      <p:sp>
        <p:nvSpPr>
          <p:cNvPr id="131" name="Rectangle 64"/>
          <p:cNvSpPr>
            <a:spLocks noChangeArrowheads="1"/>
          </p:cNvSpPr>
          <p:nvPr/>
        </p:nvSpPr>
        <p:spPr bwMode="auto">
          <a:xfrm>
            <a:off x="4184650" y="3918764"/>
            <a:ext cx="482600" cy="215900"/>
          </a:xfrm>
          <a:prstGeom prst="rect">
            <a:avLst/>
          </a:prstGeom>
          <a:solidFill>
            <a:srgbClr val="FF0000"/>
          </a:solidFill>
          <a:ln w="9525">
            <a:noFill/>
            <a:miter lim="800000"/>
            <a:headEnd/>
            <a:tailEnd/>
          </a:ln>
          <a:effectLst/>
        </p:spPr>
        <p:txBody>
          <a:bodyPr wrap="none" anchor="ctr"/>
          <a:lstStyle/>
          <a:p>
            <a:endParaRPr lang="sr-Latn-CS"/>
          </a:p>
        </p:txBody>
      </p:sp>
      <p:sp>
        <p:nvSpPr>
          <p:cNvPr id="132" name="Rectangle 65"/>
          <p:cNvSpPr>
            <a:spLocks noChangeArrowheads="1"/>
          </p:cNvSpPr>
          <p:nvPr/>
        </p:nvSpPr>
        <p:spPr bwMode="auto">
          <a:xfrm>
            <a:off x="3762375"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133" name="Rectangle 66"/>
          <p:cNvSpPr>
            <a:spLocks noChangeArrowheads="1"/>
          </p:cNvSpPr>
          <p:nvPr/>
        </p:nvSpPr>
        <p:spPr bwMode="auto">
          <a:xfrm>
            <a:off x="4005263"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134" name="Rectangle 67"/>
          <p:cNvSpPr>
            <a:spLocks noChangeArrowheads="1"/>
          </p:cNvSpPr>
          <p:nvPr/>
        </p:nvSpPr>
        <p:spPr bwMode="auto">
          <a:xfrm>
            <a:off x="4243388" y="3918764"/>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135" name="Rectangle 68"/>
          <p:cNvSpPr>
            <a:spLocks noChangeArrowheads="1"/>
          </p:cNvSpPr>
          <p:nvPr/>
        </p:nvSpPr>
        <p:spPr bwMode="auto">
          <a:xfrm>
            <a:off x="4364038" y="3847327"/>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136" name="Rectangle 69"/>
          <p:cNvSpPr>
            <a:spLocks noChangeArrowheads="1"/>
          </p:cNvSpPr>
          <p:nvPr/>
        </p:nvSpPr>
        <p:spPr bwMode="auto">
          <a:xfrm>
            <a:off x="4484688" y="3918764"/>
            <a:ext cx="122238" cy="71438"/>
          </a:xfrm>
          <a:prstGeom prst="rect">
            <a:avLst/>
          </a:prstGeom>
          <a:solidFill>
            <a:srgbClr val="003366"/>
          </a:solidFill>
          <a:ln w="9525">
            <a:noFill/>
            <a:miter lim="800000"/>
            <a:headEnd/>
            <a:tailEnd/>
          </a:ln>
          <a:effectLst/>
        </p:spPr>
        <p:txBody>
          <a:bodyPr wrap="none" anchor="ctr"/>
          <a:lstStyle/>
          <a:p>
            <a:endParaRPr lang="sr-Latn-CS"/>
          </a:p>
        </p:txBody>
      </p:sp>
      <p:sp>
        <p:nvSpPr>
          <p:cNvPr id="137" name="Line 70"/>
          <p:cNvSpPr>
            <a:spLocks noChangeShapeType="1"/>
          </p:cNvSpPr>
          <p:nvPr/>
        </p:nvSpPr>
        <p:spPr bwMode="auto">
          <a:xfrm>
            <a:off x="4425950" y="3702864"/>
            <a:ext cx="0" cy="142875"/>
          </a:xfrm>
          <a:prstGeom prst="line">
            <a:avLst/>
          </a:prstGeom>
          <a:noFill/>
          <a:ln w="9525">
            <a:solidFill>
              <a:schemeClr val="tx1"/>
            </a:solidFill>
            <a:round/>
            <a:headEnd/>
            <a:tailEnd/>
          </a:ln>
          <a:effectLst/>
        </p:spPr>
        <p:txBody>
          <a:bodyPr/>
          <a:lstStyle/>
          <a:p>
            <a:endParaRPr lang="sr-Latn-CS"/>
          </a:p>
        </p:txBody>
      </p:sp>
      <p:sp>
        <p:nvSpPr>
          <p:cNvPr id="138" name="Line 71"/>
          <p:cNvSpPr>
            <a:spLocks noChangeShapeType="1"/>
          </p:cNvSpPr>
          <p:nvPr/>
        </p:nvSpPr>
        <p:spPr bwMode="auto">
          <a:xfrm flipV="1">
            <a:off x="3703638" y="3702864"/>
            <a:ext cx="0" cy="215900"/>
          </a:xfrm>
          <a:prstGeom prst="line">
            <a:avLst/>
          </a:prstGeom>
          <a:noFill/>
          <a:ln w="9525">
            <a:solidFill>
              <a:schemeClr val="tx1"/>
            </a:solidFill>
            <a:round/>
            <a:headEnd/>
            <a:tailEnd/>
          </a:ln>
          <a:effectLst/>
        </p:spPr>
        <p:txBody>
          <a:bodyPr/>
          <a:lstStyle/>
          <a:p>
            <a:endParaRPr lang="sr-Latn-CS"/>
          </a:p>
        </p:txBody>
      </p:sp>
      <p:sp>
        <p:nvSpPr>
          <p:cNvPr id="139" name="Rectangle 75"/>
          <p:cNvSpPr>
            <a:spLocks noChangeArrowheads="1"/>
          </p:cNvSpPr>
          <p:nvPr/>
        </p:nvSpPr>
        <p:spPr bwMode="auto">
          <a:xfrm>
            <a:off x="1563688" y="3918764"/>
            <a:ext cx="1008063" cy="215900"/>
          </a:xfrm>
          <a:prstGeom prst="rect">
            <a:avLst/>
          </a:prstGeom>
          <a:solidFill>
            <a:srgbClr val="00CCFF"/>
          </a:solidFill>
          <a:ln w="9525">
            <a:noFill/>
            <a:miter lim="800000"/>
            <a:headEnd/>
            <a:tailEnd/>
          </a:ln>
          <a:effectLst/>
        </p:spPr>
        <p:txBody>
          <a:bodyPr wrap="none" anchor="ctr"/>
          <a:lstStyle/>
          <a:p>
            <a:endParaRPr lang="sr-Latn-CS"/>
          </a:p>
        </p:txBody>
      </p:sp>
      <p:sp>
        <p:nvSpPr>
          <p:cNvPr id="140" name="Rectangle 76"/>
          <p:cNvSpPr>
            <a:spLocks noChangeArrowheads="1"/>
          </p:cNvSpPr>
          <p:nvPr/>
        </p:nvSpPr>
        <p:spPr bwMode="auto">
          <a:xfrm>
            <a:off x="1866900" y="3847327"/>
            <a:ext cx="122238" cy="71438"/>
          </a:xfrm>
          <a:prstGeom prst="rect">
            <a:avLst/>
          </a:prstGeom>
          <a:solidFill>
            <a:srgbClr val="FF0000"/>
          </a:solidFill>
          <a:ln w="9525">
            <a:solidFill>
              <a:schemeClr val="tx1"/>
            </a:solidFill>
            <a:miter lim="800000"/>
            <a:headEnd/>
            <a:tailEnd/>
          </a:ln>
          <a:effectLst/>
        </p:spPr>
        <p:txBody>
          <a:bodyPr wrap="none" anchor="ctr"/>
          <a:lstStyle/>
          <a:p>
            <a:endParaRPr lang="sr-Latn-CS"/>
          </a:p>
        </p:txBody>
      </p:sp>
      <p:sp>
        <p:nvSpPr>
          <p:cNvPr id="141" name="Rectangle 77"/>
          <p:cNvSpPr>
            <a:spLocks noChangeArrowheads="1"/>
          </p:cNvSpPr>
          <p:nvPr/>
        </p:nvSpPr>
        <p:spPr bwMode="auto">
          <a:xfrm>
            <a:off x="1627188" y="3918764"/>
            <a:ext cx="120650" cy="71438"/>
          </a:xfrm>
          <a:prstGeom prst="rect">
            <a:avLst/>
          </a:prstGeom>
          <a:solidFill>
            <a:srgbClr val="0000FF"/>
          </a:solidFill>
          <a:ln w="9525">
            <a:noFill/>
            <a:miter lim="800000"/>
            <a:headEnd/>
            <a:tailEnd/>
          </a:ln>
          <a:effectLst/>
        </p:spPr>
        <p:txBody>
          <a:bodyPr wrap="none" anchor="ctr"/>
          <a:lstStyle/>
          <a:p>
            <a:endParaRPr lang="sr-Latn-CS"/>
          </a:p>
        </p:txBody>
      </p:sp>
      <p:sp>
        <p:nvSpPr>
          <p:cNvPr id="142" name="Line 78"/>
          <p:cNvSpPr>
            <a:spLocks noChangeShapeType="1"/>
          </p:cNvSpPr>
          <p:nvPr/>
        </p:nvSpPr>
        <p:spPr bwMode="auto">
          <a:xfrm>
            <a:off x="1708150" y="3702864"/>
            <a:ext cx="215900" cy="0"/>
          </a:xfrm>
          <a:prstGeom prst="line">
            <a:avLst/>
          </a:prstGeom>
          <a:noFill/>
          <a:ln w="9525">
            <a:solidFill>
              <a:schemeClr val="tx1"/>
            </a:solidFill>
            <a:round/>
            <a:headEnd/>
            <a:tailEnd/>
          </a:ln>
          <a:effectLst/>
        </p:spPr>
        <p:txBody>
          <a:bodyPr/>
          <a:lstStyle/>
          <a:p>
            <a:endParaRPr lang="sr-Latn-CS"/>
          </a:p>
        </p:txBody>
      </p:sp>
      <p:sp>
        <p:nvSpPr>
          <p:cNvPr id="143" name="Line 85"/>
          <p:cNvSpPr>
            <a:spLocks noChangeShapeType="1"/>
          </p:cNvSpPr>
          <p:nvPr/>
        </p:nvSpPr>
        <p:spPr bwMode="auto">
          <a:xfrm>
            <a:off x="1927225" y="3702864"/>
            <a:ext cx="0" cy="142875"/>
          </a:xfrm>
          <a:prstGeom prst="line">
            <a:avLst/>
          </a:prstGeom>
          <a:noFill/>
          <a:ln w="9525">
            <a:solidFill>
              <a:schemeClr val="tx1"/>
            </a:solidFill>
            <a:round/>
            <a:headEnd/>
            <a:tailEnd/>
          </a:ln>
          <a:effectLst/>
        </p:spPr>
        <p:txBody>
          <a:bodyPr/>
          <a:lstStyle/>
          <a:p>
            <a:endParaRPr lang="sr-Latn-CS"/>
          </a:p>
        </p:txBody>
      </p:sp>
      <p:sp>
        <p:nvSpPr>
          <p:cNvPr id="144" name="Rectangle 86"/>
          <p:cNvSpPr>
            <a:spLocks noChangeArrowheads="1"/>
          </p:cNvSpPr>
          <p:nvPr/>
        </p:nvSpPr>
        <p:spPr bwMode="auto">
          <a:xfrm>
            <a:off x="2168525" y="3918764"/>
            <a:ext cx="482600" cy="215900"/>
          </a:xfrm>
          <a:prstGeom prst="rect">
            <a:avLst/>
          </a:prstGeom>
          <a:solidFill>
            <a:srgbClr val="FF0000"/>
          </a:solidFill>
          <a:ln w="9525">
            <a:noFill/>
            <a:miter lim="800000"/>
            <a:headEnd/>
            <a:tailEnd/>
          </a:ln>
          <a:effectLst/>
        </p:spPr>
        <p:txBody>
          <a:bodyPr wrap="none" anchor="ctr"/>
          <a:lstStyle/>
          <a:p>
            <a:endParaRPr lang="sr-Latn-CS"/>
          </a:p>
        </p:txBody>
      </p:sp>
      <p:sp>
        <p:nvSpPr>
          <p:cNvPr id="145" name="Rectangle 87"/>
          <p:cNvSpPr>
            <a:spLocks noChangeArrowheads="1"/>
          </p:cNvSpPr>
          <p:nvPr/>
        </p:nvSpPr>
        <p:spPr bwMode="auto">
          <a:xfrm>
            <a:off x="1746250"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146" name="Rectangle 88"/>
          <p:cNvSpPr>
            <a:spLocks noChangeArrowheads="1"/>
          </p:cNvSpPr>
          <p:nvPr/>
        </p:nvSpPr>
        <p:spPr bwMode="auto">
          <a:xfrm>
            <a:off x="1989138"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147" name="Rectangle 89"/>
          <p:cNvSpPr>
            <a:spLocks noChangeArrowheads="1"/>
          </p:cNvSpPr>
          <p:nvPr/>
        </p:nvSpPr>
        <p:spPr bwMode="auto">
          <a:xfrm>
            <a:off x="2227263" y="3918764"/>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148" name="Rectangle 90"/>
          <p:cNvSpPr>
            <a:spLocks noChangeArrowheads="1"/>
          </p:cNvSpPr>
          <p:nvPr/>
        </p:nvSpPr>
        <p:spPr bwMode="auto">
          <a:xfrm>
            <a:off x="2347913" y="3847327"/>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149" name="Rectangle 91"/>
          <p:cNvSpPr>
            <a:spLocks noChangeArrowheads="1"/>
          </p:cNvSpPr>
          <p:nvPr/>
        </p:nvSpPr>
        <p:spPr bwMode="auto">
          <a:xfrm>
            <a:off x="2468563" y="3918764"/>
            <a:ext cx="122238" cy="71438"/>
          </a:xfrm>
          <a:prstGeom prst="rect">
            <a:avLst/>
          </a:prstGeom>
          <a:solidFill>
            <a:srgbClr val="003366"/>
          </a:solidFill>
          <a:ln w="9525">
            <a:noFill/>
            <a:miter lim="800000"/>
            <a:headEnd/>
            <a:tailEnd/>
          </a:ln>
          <a:effectLst/>
        </p:spPr>
        <p:txBody>
          <a:bodyPr wrap="none" anchor="ctr"/>
          <a:lstStyle/>
          <a:p>
            <a:endParaRPr lang="sr-Latn-CS"/>
          </a:p>
        </p:txBody>
      </p:sp>
      <p:sp>
        <p:nvSpPr>
          <p:cNvPr id="150" name="Line 92"/>
          <p:cNvSpPr>
            <a:spLocks noChangeShapeType="1"/>
          </p:cNvSpPr>
          <p:nvPr/>
        </p:nvSpPr>
        <p:spPr bwMode="auto">
          <a:xfrm>
            <a:off x="2409825" y="3702864"/>
            <a:ext cx="0" cy="142875"/>
          </a:xfrm>
          <a:prstGeom prst="line">
            <a:avLst/>
          </a:prstGeom>
          <a:noFill/>
          <a:ln w="9525">
            <a:solidFill>
              <a:schemeClr val="tx1"/>
            </a:solidFill>
            <a:round/>
            <a:headEnd/>
            <a:tailEnd/>
          </a:ln>
          <a:effectLst/>
        </p:spPr>
        <p:txBody>
          <a:bodyPr/>
          <a:lstStyle/>
          <a:p>
            <a:endParaRPr lang="sr-Latn-CS"/>
          </a:p>
        </p:txBody>
      </p:sp>
      <p:sp>
        <p:nvSpPr>
          <p:cNvPr id="151" name="Line 93"/>
          <p:cNvSpPr>
            <a:spLocks noChangeShapeType="1"/>
          </p:cNvSpPr>
          <p:nvPr/>
        </p:nvSpPr>
        <p:spPr bwMode="auto">
          <a:xfrm flipV="1">
            <a:off x="1687513" y="3702864"/>
            <a:ext cx="0" cy="215900"/>
          </a:xfrm>
          <a:prstGeom prst="line">
            <a:avLst/>
          </a:prstGeom>
          <a:noFill/>
          <a:ln w="9525">
            <a:solidFill>
              <a:schemeClr val="tx1"/>
            </a:solidFill>
            <a:round/>
            <a:headEnd/>
            <a:tailEnd/>
          </a:ln>
          <a:effectLst/>
        </p:spPr>
        <p:txBody>
          <a:bodyPr/>
          <a:lstStyle/>
          <a:p>
            <a:endParaRPr lang="sr-Latn-CS"/>
          </a:p>
        </p:txBody>
      </p:sp>
      <p:sp>
        <p:nvSpPr>
          <p:cNvPr id="152" name="Okvir za tekst 78"/>
          <p:cNvSpPr txBox="1"/>
          <p:nvPr/>
        </p:nvSpPr>
        <p:spPr>
          <a:xfrm>
            <a:off x="838200" y="6172200"/>
            <a:ext cx="970137" cy="276999"/>
          </a:xfrm>
          <a:prstGeom prst="rect">
            <a:avLst/>
          </a:prstGeom>
          <a:noFill/>
        </p:spPr>
        <p:txBody>
          <a:bodyPr wrap="none" rtlCol="0">
            <a:spAutoFit/>
          </a:bodyPr>
          <a:lstStyle/>
          <a:p>
            <a:r>
              <a:rPr lang="de-DE" dirty="0" smtClean="0"/>
              <a:t>p-</a:t>
            </a:r>
            <a:r>
              <a:rPr lang="de-DE" dirty="0" err="1" smtClean="0"/>
              <a:t>substrate</a:t>
            </a:r>
            <a:endParaRPr lang="sr-Latn-CS" dirty="0"/>
          </a:p>
        </p:txBody>
      </p:sp>
      <p:sp>
        <p:nvSpPr>
          <p:cNvPr id="153" name="Text Box 49"/>
          <p:cNvSpPr txBox="1">
            <a:spLocks noChangeArrowheads="1"/>
          </p:cNvSpPr>
          <p:nvPr/>
        </p:nvSpPr>
        <p:spPr bwMode="auto">
          <a:xfrm>
            <a:off x="1484313" y="5071289"/>
            <a:ext cx="1238250" cy="274637"/>
          </a:xfrm>
          <a:prstGeom prst="rect">
            <a:avLst/>
          </a:prstGeom>
          <a:noFill/>
          <a:ln w="9525" algn="ctr">
            <a:noFill/>
            <a:miter lim="800000"/>
            <a:headEnd/>
            <a:tailEnd/>
          </a:ln>
          <a:effectLst/>
        </p:spPr>
        <p:txBody>
          <a:bodyPr wrap="none">
            <a:spAutoFit/>
          </a:bodyPr>
          <a:lstStyle/>
          <a:p>
            <a:r>
              <a:rPr lang="de-DE" dirty="0" err="1"/>
              <a:t>Depletion</a:t>
            </a:r>
            <a:r>
              <a:rPr lang="de-DE" dirty="0"/>
              <a:t> </a:t>
            </a:r>
            <a:r>
              <a:rPr lang="de-DE" dirty="0" err="1"/>
              <a:t>zone</a:t>
            </a:r>
            <a:r>
              <a:rPr lang="de-DE" dirty="0"/>
              <a:t> </a:t>
            </a:r>
          </a:p>
        </p:txBody>
      </p:sp>
      <p:sp>
        <p:nvSpPr>
          <p:cNvPr id="154" name="Line 99"/>
          <p:cNvSpPr>
            <a:spLocks noChangeShapeType="1"/>
          </p:cNvSpPr>
          <p:nvPr/>
        </p:nvSpPr>
        <p:spPr bwMode="auto">
          <a:xfrm>
            <a:off x="6819900" y="4350564"/>
            <a:ext cx="503238" cy="576262"/>
          </a:xfrm>
          <a:prstGeom prst="line">
            <a:avLst/>
          </a:prstGeom>
          <a:noFill/>
          <a:ln w="9525">
            <a:solidFill>
              <a:schemeClr val="tx1"/>
            </a:solidFill>
            <a:round/>
            <a:headEnd/>
            <a:tailEnd type="triangle" w="med" len="med"/>
          </a:ln>
          <a:effectLst/>
        </p:spPr>
        <p:txBody>
          <a:bodyPr anchor="ctr"/>
          <a:lstStyle/>
          <a:p>
            <a:endParaRPr lang="sr-Latn-CS"/>
          </a:p>
        </p:txBody>
      </p:sp>
      <p:sp>
        <p:nvSpPr>
          <p:cNvPr id="155" name="Text Box 100"/>
          <p:cNvSpPr txBox="1">
            <a:spLocks noChangeArrowheads="1"/>
          </p:cNvSpPr>
          <p:nvPr/>
        </p:nvSpPr>
        <p:spPr bwMode="auto">
          <a:xfrm>
            <a:off x="5545138" y="4710926"/>
            <a:ext cx="1560512" cy="274638"/>
          </a:xfrm>
          <a:prstGeom prst="rect">
            <a:avLst/>
          </a:prstGeom>
          <a:noFill/>
          <a:ln w="9525" algn="ctr">
            <a:noFill/>
            <a:miter lim="800000"/>
            <a:headEnd/>
            <a:tailEnd/>
          </a:ln>
          <a:effectLst/>
        </p:spPr>
        <p:txBody>
          <a:bodyPr wrap="none">
            <a:spAutoFit/>
          </a:bodyPr>
          <a:lstStyle/>
          <a:p>
            <a:r>
              <a:rPr lang="de-DE" dirty="0"/>
              <a:t>Potential </a:t>
            </a:r>
            <a:r>
              <a:rPr lang="de-DE" dirty="0" err="1"/>
              <a:t>energy</a:t>
            </a:r>
            <a:r>
              <a:rPr lang="de-DE" dirty="0"/>
              <a:t> (e-)</a:t>
            </a:r>
          </a:p>
        </p:txBody>
      </p:sp>
      <p:sp>
        <p:nvSpPr>
          <p:cNvPr id="156" name="Okvir za tekst 82"/>
          <p:cNvSpPr txBox="1"/>
          <p:nvPr/>
        </p:nvSpPr>
        <p:spPr>
          <a:xfrm>
            <a:off x="1752600" y="4066401"/>
            <a:ext cx="992579" cy="276999"/>
          </a:xfrm>
          <a:prstGeom prst="rect">
            <a:avLst/>
          </a:prstGeom>
          <a:noFill/>
        </p:spPr>
        <p:txBody>
          <a:bodyPr wrap="none" rtlCol="0">
            <a:spAutoFit/>
          </a:bodyPr>
          <a:lstStyle/>
          <a:p>
            <a:r>
              <a:rPr lang="de-DE" dirty="0" err="1" smtClean="0"/>
              <a:t>deep</a:t>
            </a:r>
            <a:r>
              <a:rPr lang="de-DE" dirty="0" smtClean="0"/>
              <a:t> n-well</a:t>
            </a:r>
            <a:endParaRPr lang="sr-Latn-CS" dirty="0"/>
          </a:p>
        </p:txBody>
      </p:sp>
      <p:sp>
        <p:nvSpPr>
          <p:cNvPr id="157" name="Oval 97"/>
          <p:cNvSpPr>
            <a:spLocks noChangeArrowheads="1"/>
          </p:cNvSpPr>
          <p:nvPr/>
        </p:nvSpPr>
        <p:spPr bwMode="auto">
          <a:xfrm>
            <a:off x="4300538" y="5296714"/>
            <a:ext cx="142875" cy="133350"/>
          </a:xfrm>
          <a:prstGeom prst="ellipse">
            <a:avLst/>
          </a:prstGeom>
          <a:solidFill>
            <a:srgbClr val="0000FF"/>
          </a:solidFill>
          <a:ln w="9525" algn="ctr">
            <a:solidFill>
              <a:srgbClr val="0000FF"/>
            </a:solidFill>
            <a:round/>
            <a:headEnd/>
            <a:tailEnd/>
          </a:ln>
          <a:effectLst/>
        </p:spPr>
        <p:txBody>
          <a:bodyPr wrap="none" anchor="ctr"/>
          <a:lstStyle/>
          <a:p>
            <a:endParaRPr lang="sr-Latn-CS"/>
          </a:p>
        </p:txBody>
      </p:sp>
      <p:sp>
        <p:nvSpPr>
          <p:cNvPr id="158" name="Text Box 98"/>
          <p:cNvSpPr txBox="1">
            <a:spLocks noChangeArrowheads="1"/>
          </p:cNvSpPr>
          <p:nvPr/>
        </p:nvSpPr>
        <p:spPr bwMode="auto">
          <a:xfrm>
            <a:off x="4371975" y="4710926"/>
            <a:ext cx="463550" cy="274638"/>
          </a:xfrm>
          <a:prstGeom prst="rect">
            <a:avLst/>
          </a:prstGeom>
          <a:noFill/>
          <a:ln w="9525" algn="ctr">
            <a:noFill/>
            <a:miter lim="800000"/>
            <a:headEnd/>
            <a:tailEnd/>
          </a:ln>
          <a:effectLst/>
        </p:spPr>
        <p:txBody>
          <a:bodyPr wrap="none">
            <a:spAutoFit/>
          </a:bodyPr>
          <a:lstStyle/>
          <a:p>
            <a:r>
              <a:rPr lang="de-DE" dirty="0"/>
              <a:t>Drift</a:t>
            </a:r>
          </a:p>
        </p:txBody>
      </p:sp>
      <p:sp>
        <p:nvSpPr>
          <p:cNvPr id="159" name="Freeform 101"/>
          <p:cNvSpPr>
            <a:spLocks/>
          </p:cNvSpPr>
          <p:nvPr/>
        </p:nvSpPr>
        <p:spPr bwMode="auto">
          <a:xfrm>
            <a:off x="4300538" y="4350564"/>
            <a:ext cx="71437" cy="863600"/>
          </a:xfrm>
          <a:custGeom>
            <a:avLst/>
            <a:gdLst/>
            <a:ahLst/>
            <a:cxnLst>
              <a:cxn ang="0">
                <a:pos x="45" y="544"/>
              </a:cxn>
              <a:cxn ang="0">
                <a:pos x="45" y="136"/>
              </a:cxn>
              <a:cxn ang="0">
                <a:pos x="0" y="0"/>
              </a:cxn>
            </a:cxnLst>
            <a:rect l="0" t="0" r="r" b="b"/>
            <a:pathLst>
              <a:path w="45" h="544">
                <a:moveTo>
                  <a:pt x="45" y="544"/>
                </a:moveTo>
                <a:lnTo>
                  <a:pt x="45" y="136"/>
                </a:lnTo>
                <a:lnTo>
                  <a:pt x="0" y="0"/>
                </a:lnTo>
              </a:path>
            </a:pathLst>
          </a:custGeom>
          <a:noFill/>
          <a:ln w="9525" cap="flat" cmpd="sng">
            <a:solidFill>
              <a:schemeClr val="tx1"/>
            </a:solidFill>
            <a:prstDash val="solid"/>
            <a:round/>
            <a:headEnd/>
            <a:tailEnd type="triangle" w="med" len="med"/>
          </a:ln>
          <a:effectLst/>
        </p:spPr>
        <p:txBody>
          <a:bodyPr anchor="ctr"/>
          <a:lstStyle/>
          <a:p>
            <a:endParaRPr lang="sr-Latn-CS"/>
          </a:p>
        </p:txBody>
      </p:sp>
      <p:sp>
        <p:nvSpPr>
          <p:cNvPr id="160" name="Freihandform 159"/>
          <p:cNvSpPr/>
          <p:nvPr/>
        </p:nvSpPr>
        <p:spPr bwMode="auto">
          <a:xfrm>
            <a:off x="4343400" y="5499100"/>
            <a:ext cx="939800" cy="774700"/>
          </a:xfrm>
          <a:custGeom>
            <a:avLst/>
            <a:gdLst>
              <a:gd name="connsiteX0" fmla="*/ 939800 w 939800"/>
              <a:gd name="connsiteY0" fmla="*/ 762000 h 774700"/>
              <a:gd name="connsiteX1" fmla="*/ 368300 w 939800"/>
              <a:gd name="connsiteY1" fmla="*/ 774700 h 774700"/>
              <a:gd name="connsiteX2" fmla="*/ 558800 w 939800"/>
              <a:gd name="connsiteY2" fmla="*/ 457200 h 774700"/>
              <a:gd name="connsiteX3" fmla="*/ 0 w 939800"/>
              <a:gd name="connsiteY3" fmla="*/ 355600 h 774700"/>
              <a:gd name="connsiteX4" fmla="*/ 368300 w 939800"/>
              <a:gd name="connsiteY4" fmla="*/ 254000 h 774700"/>
              <a:gd name="connsiteX5" fmla="*/ 50800 w 939800"/>
              <a:gd name="connsiteY5" fmla="*/ 88900 h 774700"/>
              <a:gd name="connsiteX6" fmla="*/ 50800 w 939800"/>
              <a:gd name="connsiteY6" fmla="*/ 0 h 77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9800" h="774700">
                <a:moveTo>
                  <a:pt x="939800" y="762000"/>
                </a:moveTo>
                <a:lnTo>
                  <a:pt x="368300" y="774700"/>
                </a:lnTo>
                <a:lnTo>
                  <a:pt x="558800" y="457200"/>
                </a:lnTo>
                <a:lnTo>
                  <a:pt x="0" y="355600"/>
                </a:lnTo>
                <a:lnTo>
                  <a:pt x="368300" y="254000"/>
                </a:lnTo>
                <a:lnTo>
                  <a:pt x="50800" y="88900"/>
                </a:lnTo>
                <a:lnTo>
                  <a:pt x="50800" y="0"/>
                </a:lnTo>
              </a:path>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61" name="Oval 97"/>
          <p:cNvSpPr>
            <a:spLocks noChangeArrowheads="1"/>
          </p:cNvSpPr>
          <p:nvPr/>
        </p:nvSpPr>
        <p:spPr bwMode="auto">
          <a:xfrm>
            <a:off x="5334000" y="6172200"/>
            <a:ext cx="142875" cy="133350"/>
          </a:xfrm>
          <a:prstGeom prst="ellipse">
            <a:avLst/>
          </a:prstGeom>
          <a:solidFill>
            <a:srgbClr val="0000FF"/>
          </a:solidFill>
          <a:ln w="9525" algn="ctr">
            <a:solidFill>
              <a:srgbClr val="0000FF"/>
            </a:solidFill>
            <a:round/>
            <a:headEnd/>
            <a:tailEnd/>
          </a:ln>
          <a:effectLst/>
        </p:spPr>
        <p:txBody>
          <a:bodyPr wrap="none" anchor="ctr"/>
          <a:lstStyle/>
          <a:p>
            <a:endParaRPr lang="sr-Latn-CS"/>
          </a:p>
        </p:txBody>
      </p:sp>
      <p:sp>
        <p:nvSpPr>
          <p:cNvPr id="162" name="Text Box 98"/>
          <p:cNvSpPr txBox="1">
            <a:spLocks noChangeArrowheads="1"/>
          </p:cNvSpPr>
          <p:nvPr/>
        </p:nvSpPr>
        <p:spPr bwMode="auto">
          <a:xfrm>
            <a:off x="4719464" y="5638800"/>
            <a:ext cx="778226" cy="276999"/>
          </a:xfrm>
          <a:prstGeom prst="rect">
            <a:avLst/>
          </a:prstGeom>
          <a:noFill/>
          <a:ln w="9525" algn="ctr">
            <a:noFill/>
            <a:miter lim="800000"/>
            <a:headEnd/>
            <a:tailEnd/>
          </a:ln>
          <a:effectLst/>
        </p:spPr>
        <p:txBody>
          <a:bodyPr wrap="none">
            <a:spAutoFit/>
          </a:bodyPr>
          <a:lstStyle/>
          <a:p>
            <a:r>
              <a:rPr lang="de-DE" dirty="0" smtClean="0"/>
              <a:t>Diffusion</a:t>
            </a:r>
            <a:endParaRPr lang="de-DE" dirty="0"/>
          </a:p>
        </p:txBody>
      </p:sp>
    </p:spTree>
    <p:extLst>
      <p:ext uri="{BB962C8B-B14F-4D97-AF65-F5344CB8AC3E}">
        <p14:creationId xmlns:p14="http://schemas.microsoft.com/office/powerpoint/2010/main" val="4430810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hteck 47"/>
          <p:cNvSpPr/>
          <p:nvPr/>
        </p:nvSpPr>
        <p:spPr bwMode="auto">
          <a:xfrm>
            <a:off x="2362200" y="3352800"/>
            <a:ext cx="7620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9" name="Rechteck 48"/>
          <p:cNvSpPr/>
          <p:nvPr/>
        </p:nvSpPr>
        <p:spPr bwMode="auto">
          <a:xfrm>
            <a:off x="3581400" y="3352800"/>
            <a:ext cx="7620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40</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A2</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B3</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6" name="Rechteck 45"/>
          <p:cNvSpPr/>
          <p:nvPr/>
        </p:nvSpPr>
        <p:spPr bwMode="auto">
          <a:xfrm>
            <a:off x="2362200" y="1447800"/>
            <a:ext cx="762000" cy="3048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y2</a:t>
            </a:r>
          </a:p>
        </p:txBody>
      </p:sp>
      <p:sp>
        <p:nvSpPr>
          <p:cNvPr id="47" name="Rechteck 46"/>
          <p:cNvSpPr/>
          <p:nvPr/>
        </p:nvSpPr>
        <p:spPr bwMode="auto">
          <a:xfrm>
            <a:off x="3581400" y="1752600"/>
            <a:ext cx="762000" cy="3048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y3</a:t>
            </a:r>
          </a:p>
        </p:txBody>
      </p:sp>
      <p:sp>
        <p:nvSpPr>
          <p:cNvPr id="9" name="Textfeld 8"/>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37" name="Textfeld 36"/>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grpSp>
        <p:nvGrpSpPr>
          <p:cNvPr id="10" name="Gruppieren 9"/>
          <p:cNvGrpSpPr/>
          <p:nvPr/>
        </p:nvGrpSpPr>
        <p:grpSpPr>
          <a:xfrm>
            <a:off x="1776473" y="3352800"/>
            <a:ext cx="5386327" cy="304800"/>
            <a:chOff x="1776473" y="3352800"/>
            <a:chExt cx="5386327" cy="304800"/>
          </a:xfrm>
        </p:grpSpPr>
        <p:cxnSp>
          <p:nvCxnSpPr>
            <p:cNvPr id="4" name="Gerade Verbindung mit Pfeil 3"/>
            <p:cNvCxnSpPr/>
            <p:nvPr/>
          </p:nvCxnSpPr>
          <p:spPr bwMode="auto">
            <a:xfrm>
              <a:off x="1981200" y="3657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a:stCxn id="48" idx="3"/>
            </p:cNvCxnSpPr>
            <p:nvPr/>
          </p:nvCxnSpPr>
          <p:spPr bwMode="auto">
            <a:xfrm>
              <a:off x="3124200" y="36576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mit Pfeil 31"/>
            <p:cNvCxnSpPr/>
            <p:nvPr/>
          </p:nvCxnSpPr>
          <p:spPr bwMode="auto">
            <a:xfrm>
              <a:off x="4343400" y="3657600"/>
              <a:ext cx="2819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feld 37"/>
            <p:cNvSpPr txBox="1"/>
            <p:nvPr/>
          </p:nvSpPr>
          <p:spPr>
            <a:xfrm>
              <a:off x="1776473" y="3352800"/>
              <a:ext cx="269625" cy="276999"/>
            </a:xfrm>
            <a:prstGeom prst="rect">
              <a:avLst/>
            </a:prstGeom>
            <a:noFill/>
          </p:spPr>
          <p:txBody>
            <a:bodyPr wrap="none" rtlCol="0">
              <a:spAutoFit/>
            </a:bodyPr>
            <a:lstStyle/>
            <a:p>
              <a:r>
                <a:rPr lang="de-DE" dirty="0" smtClean="0"/>
                <a:t>0</a:t>
              </a:r>
              <a:endParaRPr lang="de-DE" dirty="0"/>
            </a:p>
          </p:txBody>
        </p:sp>
        <p:sp>
          <p:nvSpPr>
            <p:cNvPr id="40" name="Textfeld 39"/>
            <p:cNvSpPr txBox="1"/>
            <p:nvPr/>
          </p:nvSpPr>
          <p:spPr>
            <a:xfrm>
              <a:off x="3200400" y="3352800"/>
              <a:ext cx="269625" cy="276999"/>
            </a:xfrm>
            <a:prstGeom prst="rect">
              <a:avLst/>
            </a:prstGeom>
            <a:noFill/>
          </p:spPr>
          <p:txBody>
            <a:bodyPr wrap="none" rtlCol="0">
              <a:spAutoFit/>
            </a:bodyPr>
            <a:lstStyle/>
            <a:p>
              <a:r>
                <a:rPr lang="de-DE" dirty="0" smtClean="0"/>
                <a:t>1</a:t>
              </a:r>
              <a:endParaRPr lang="de-DE" dirty="0"/>
            </a:p>
          </p:txBody>
        </p:sp>
        <p:sp>
          <p:nvSpPr>
            <p:cNvPr id="41" name="Textfeld 40"/>
            <p:cNvSpPr txBox="1"/>
            <p:nvPr/>
          </p:nvSpPr>
          <p:spPr>
            <a:xfrm>
              <a:off x="4419600" y="3352800"/>
              <a:ext cx="269625" cy="276999"/>
            </a:xfrm>
            <a:prstGeom prst="rect">
              <a:avLst/>
            </a:prstGeom>
            <a:noFill/>
          </p:spPr>
          <p:txBody>
            <a:bodyPr wrap="none" rtlCol="0">
              <a:spAutoFit/>
            </a:bodyPr>
            <a:lstStyle/>
            <a:p>
              <a:r>
                <a:rPr lang="de-DE" dirty="0" smtClean="0"/>
                <a:t>2</a:t>
              </a:r>
              <a:endParaRPr lang="de-DE" dirty="0"/>
            </a:p>
          </p:txBody>
        </p:sp>
      </p:grpSp>
    </p:spTree>
    <p:extLst>
      <p:ext uri="{BB962C8B-B14F-4D97-AF65-F5344CB8AC3E}">
        <p14:creationId xmlns:p14="http://schemas.microsoft.com/office/powerpoint/2010/main" val="3762181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hteck 47"/>
          <p:cNvSpPr/>
          <p:nvPr/>
        </p:nvSpPr>
        <p:spPr bwMode="auto">
          <a:xfrm>
            <a:off x="2362200" y="3352800"/>
            <a:ext cx="7620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9" name="Rechteck 48"/>
          <p:cNvSpPr/>
          <p:nvPr/>
        </p:nvSpPr>
        <p:spPr bwMode="auto">
          <a:xfrm>
            <a:off x="3581400" y="3352800"/>
            <a:ext cx="7620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41</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6" name="Rechteck 45"/>
          <p:cNvSpPr/>
          <p:nvPr/>
        </p:nvSpPr>
        <p:spPr bwMode="auto">
          <a:xfrm>
            <a:off x="2362200" y="1447800"/>
            <a:ext cx="762000" cy="3048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y2</a:t>
            </a:r>
          </a:p>
        </p:txBody>
      </p:sp>
      <p:sp>
        <p:nvSpPr>
          <p:cNvPr id="47" name="Rechteck 46"/>
          <p:cNvSpPr/>
          <p:nvPr/>
        </p:nvSpPr>
        <p:spPr bwMode="auto">
          <a:xfrm>
            <a:off x="3581400" y="1752600"/>
            <a:ext cx="762000" cy="3048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y3</a:t>
            </a:r>
          </a:p>
        </p:txBody>
      </p:sp>
      <p:cxnSp>
        <p:nvCxnSpPr>
          <p:cNvPr id="4" name="Gerade Verbindung mit Pfeil 3"/>
          <p:cNvCxnSpPr/>
          <p:nvPr/>
        </p:nvCxnSpPr>
        <p:spPr bwMode="auto">
          <a:xfrm>
            <a:off x="1981200" y="3657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a:stCxn id="48" idx="3"/>
          </p:cNvCxnSpPr>
          <p:nvPr/>
        </p:nvCxnSpPr>
        <p:spPr bwMode="auto">
          <a:xfrm>
            <a:off x="3124200" y="36576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mit Pfeil 31"/>
          <p:cNvCxnSpPr/>
          <p:nvPr/>
        </p:nvCxnSpPr>
        <p:spPr bwMode="auto">
          <a:xfrm>
            <a:off x="4343400" y="3657600"/>
            <a:ext cx="2819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feld 8"/>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37" name="Textfeld 36"/>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
        <p:nvSpPr>
          <p:cNvPr id="38" name="Textfeld 37"/>
          <p:cNvSpPr txBox="1"/>
          <p:nvPr/>
        </p:nvSpPr>
        <p:spPr>
          <a:xfrm>
            <a:off x="1776473" y="3352800"/>
            <a:ext cx="269625" cy="276999"/>
          </a:xfrm>
          <a:prstGeom prst="rect">
            <a:avLst/>
          </a:prstGeom>
          <a:noFill/>
        </p:spPr>
        <p:txBody>
          <a:bodyPr wrap="none" rtlCol="0">
            <a:spAutoFit/>
          </a:bodyPr>
          <a:lstStyle/>
          <a:p>
            <a:r>
              <a:rPr lang="de-DE" dirty="0" smtClean="0"/>
              <a:t>0</a:t>
            </a:r>
            <a:endParaRPr lang="de-DE" dirty="0"/>
          </a:p>
        </p:txBody>
      </p:sp>
      <p:sp>
        <p:nvSpPr>
          <p:cNvPr id="40" name="Textfeld 39"/>
          <p:cNvSpPr txBox="1"/>
          <p:nvPr/>
        </p:nvSpPr>
        <p:spPr>
          <a:xfrm>
            <a:off x="3200400" y="3352800"/>
            <a:ext cx="269625" cy="276999"/>
          </a:xfrm>
          <a:prstGeom prst="rect">
            <a:avLst/>
          </a:prstGeom>
          <a:noFill/>
        </p:spPr>
        <p:txBody>
          <a:bodyPr wrap="none" rtlCol="0">
            <a:spAutoFit/>
          </a:bodyPr>
          <a:lstStyle/>
          <a:p>
            <a:r>
              <a:rPr lang="de-DE" dirty="0" smtClean="0"/>
              <a:t>1</a:t>
            </a:r>
            <a:endParaRPr lang="de-DE" dirty="0"/>
          </a:p>
        </p:txBody>
      </p:sp>
      <p:sp>
        <p:nvSpPr>
          <p:cNvPr id="41" name="Textfeld 40"/>
          <p:cNvSpPr txBox="1"/>
          <p:nvPr/>
        </p:nvSpPr>
        <p:spPr>
          <a:xfrm>
            <a:off x="4419600" y="3352800"/>
            <a:ext cx="269625" cy="276999"/>
          </a:xfrm>
          <a:prstGeom prst="rect">
            <a:avLst/>
          </a:prstGeom>
          <a:noFill/>
        </p:spPr>
        <p:txBody>
          <a:bodyPr wrap="none" rtlCol="0">
            <a:spAutoFit/>
          </a:bodyPr>
          <a:lstStyle/>
          <a:p>
            <a:r>
              <a:rPr lang="de-DE" dirty="0" smtClean="0"/>
              <a:t>2</a:t>
            </a:r>
            <a:endParaRPr lang="de-DE" dirty="0"/>
          </a:p>
        </p:txBody>
      </p:sp>
      <p:cxnSp>
        <p:nvCxnSpPr>
          <p:cNvPr id="6" name="Gerade Verbindung mit Pfeil 5"/>
          <p:cNvCxnSpPr>
            <a:stCxn id="48" idx="2"/>
          </p:cNvCxnSpPr>
          <p:nvPr/>
        </p:nvCxnSpPr>
        <p:spPr bwMode="auto">
          <a:xfrm>
            <a:off x="2743200" y="39624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Gerade Verbindung mit Pfeil 41"/>
          <p:cNvCxnSpPr/>
          <p:nvPr/>
        </p:nvCxnSpPr>
        <p:spPr bwMode="auto">
          <a:xfrm>
            <a:off x="3962400" y="3962400"/>
            <a:ext cx="0" cy="1447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Rechteck 49"/>
          <p:cNvSpPr/>
          <p:nvPr/>
        </p:nvSpPr>
        <p:spPr bwMode="auto">
          <a:xfrm>
            <a:off x="7086600" y="4343400"/>
            <a:ext cx="7620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A2</a:t>
            </a:r>
          </a:p>
        </p:txBody>
      </p:sp>
      <p:sp>
        <p:nvSpPr>
          <p:cNvPr id="51" name="Rechteck 50"/>
          <p:cNvSpPr/>
          <p:nvPr/>
        </p:nvSpPr>
        <p:spPr bwMode="auto">
          <a:xfrm>
            <a:off x="7086600" y="5105400"/>
            <a:ext cx="7620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B3</a:t>
            </a:r>
          </a:p>
        </p:txBody>
      </p:sp>
    </p:spTree>
    <p:extLst>
      <p:ext uri="{BB962C8B-B14F-4D97-AF65-F5344CB8AC3E}">
        <p14:creationId xmlns:p14="http://schemas.microsoft.com/office/powerpoint/2010/main" val="35923074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42</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4" name="Textfeld 23"/>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25" name="Textfeld 24"/>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Tree>
    <p:extLst>
      <p:ext uri="{BB962C8B-B14F-4D97-AF65-F5344CB8AC3E}">
        <p14:creationId xmlns:p14="http://schemas.microsoft.com/office/powerpoint/2010/main" val="205792270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hteck 30"/>
          <p:cNvSpPr/>
          <p:nvPr/>
        </p:nvSpPr>
        <p:spPr bwMode="auto">
          <a:xfrm>
            <a:off x="4800600" y="3352800"/>
            <a:ext cx="7620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43</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50" name="Textfeld 49"/>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51" name="Textfeld 50"/>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
        <p:nvSpPr>
          <p:cNvPr id="30" name="Rechteck 29"/>
          <p:cNvSpPr/>
          <p:nvPr/>
        </p:nvSpPr>
        <p:spPr bwMode="auto">
          <a:xfrm>
            <a:off x="4800600" y="2362200"/>
            <a:ext cx="762000" cy="3048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y5</a:t>
            </a:r>
          </a:p>
        </p:txBody>
      </p:sp>
    </p:spTree>
    <p:extLst>
      <p:ext uri="{BB962C8B-B14F-4D97-AF65-F5344CB8AC3E}">
        <p14:creationId xmlns:p14="http://schemas.microsoft.com/office/powerpoint/2010/main" val="25215223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hteck 41"/>
          <p:cNvSpPr/>
          <p:nvPr/>
        </p:nvSpPr>
        <p:spPr bwMode="auto">
          <a:xfrm>
            <a:off x="4800600" y="3352800"/>
            <a:ext cx="7620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44</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C5</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 name="Textfeld 8"/>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37" name="Textfeld 36"/>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grpSp>
        <p:nvGrpSpPr>
          <p:cNvPr id="11" name="Gruppieren 10"/>
          <p:cNvGrpSpPr/>
          <p:nvPr/>
        </p:nvGrpSpPr>
        <p:grpSpPr>
          <a:xfrm>
            <a:off x="1776473" y="3352800"/>
            <a:ext cx="5386327" cy="304800"/>
            <a:chOff x="1776473" y="3352800"/>
            <a:chExt cx="5386327" cy="304800"/>
          </a:xfrm>
        </p:grpSpPr>
        <p:cxnSp>
          <p:nvCxnSpPr>
            <p:cNvPr id="4" name="Gerade Verbindung mit Pfeil 3"/>
            <p:cNvCxnSpPr>
              <a:endCxn id="42" idx="1"/>
            </p:cNvCxnSpPr>
            <p:nvPr/>
          </p:nvCxnSpPr>
          <p:spPr bwMode="auto">
            <a:xfrm>
              <a:off x="1981200" y="3657600"/>
              <a:ext cx="2819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mit Pfeil 31"/>
            <p:cNvCxnSpPr>
              <a:stCxn id="75" idx="3"/>
            </p:cNvCxnSpPr>
            <p:nvPr/>
          </p:nvCxnSpPr>
          <p:spPr bwMode="auto">
            <a:xfrm>
              <a:off x="5562600" y="3657600"/>
              <a:ext cx="1600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feld 37"/>
            <p:cNvSpPr txBox="1"/>
            <p:nvPr/>
          </p:nvSpPr>
          <p:spPr>
            <a:xfrm>
              <a:off x="1776473" y="3352800"/>
              <a:ext cx="269625" cy="276999"/>
            </a:xfrm>
            <a:prstGeom prst="rect">
              <a:avLst/>
            </a:prstGeom>
            <a:noFill/>
          </p:spPr>
          <p:txBody>
            <a:bodyPr wrap="none" rtlCol="0">
              <a:spAutoFit/>
            </a:bodyPr>
            <a:lstStyle/>
            <a:p>
              <a:r>
                <a:rPr lang="de-DE" dirty="0" smtClean="0"/>
                <a:t>0</a:t>
              </a:r>
              <a:endParaRPr lang="de-DE" dirty="0"/>
            </a:p>
          </p:txBody>
        </p:sp>
        <p:sp>
          <p:nvSpPr>
            <p:cNvPr id="40" name="Textfeld 39"/>
            <p:cNvSpPr txBox="1"/>
            <p:nvPr/>
          </p:nvSpPr>
          <p:spPr>
            <a:xfrm>
              <a:off x="5638800" y="3352800"/>
              <a:ext cx="269625" cy="276999"/>
            </a:xfrm>
            <a:prstGeom prst="rect">
              <a:avLst/>
            </a:prstGeom>
            <a:noFill/>
          </p:spPr>
          <p:txBody>
            <a:bodyPr wrap="none" rtlCol="0">
              <a:spAutoFit/>
            </a:bodyPr>
            <a:lstStyle/>
            <a:p>
              <a:r>
                <a:rPr lang="de-DE" dirty="0" smtClean="0"/>
                <a:t>1</a:t>
              </a:r>
              <a:endParaRPr lang="de-DE" dirty="0"/>
            </a:p>
          </p:txBody>
        </p:sp>
        <p:sp>
          <p:nvSpPr>
            <p:cNvPr id="52" name="Textfeld 51"/>
            <p:cNvSpPr txBox="1"/>
            <p:nvPr/>
          </p:nvSpPr>
          <p:spPr>
            <a:xfrm>
              <a:off x="4419600" y="3352800"/>
              <a:ext cx="269625" cy="276999"/>
            </a:xfrm>
            <a:prstGeom prst="rect">
              <a:avLst/>
            </a:prstGeom>
            <a:noFill/>
          </p:spPr>
          <p:txBody>
            <a:bodyPr wrap="none" rtlCol="0">
              <a:spAutoFit/>
            </a:bodyPr>
            <a:lstStyle/>
            <a:p>
              <a:r>
                <a:rPr lang="de-DE" dirty="0" smtClean="0"/>
                <a:t>0</a:t>
              </a:r>
              <a:endParaRPr lang="de-DE" dirty="0"/>
            </a:p>
          </p:txBody>
        </p:sp>
      </p:grpSp>
      <p:sp>
        <p:nvSpPr>
          <p:cNvPr id="53" name="Rechteck 52"/>
          <p:cNvSpPr/>
          <p:nvPr/>
        </p:nvSpPr>
        <p:spPr bwMode="auto">
          <a:xfrm>
            <a:off x="4800600" y="2362200"/>
            <a:ext cx="762000" cy="3048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y5</a:t>
            </a:r>
          </a:p>
        </p:txBody>
      </p:sp>
    </p:spTree>
    <p:extLst>
      <p:ext uri="{BB962C8B-B14F-4D97-AF65-F5344CB8AC3E}">
        <p14:creationId xmlns:p14="http://schemas.microsoft.com/office/powerpoint/2010/main" val="110420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hteck 41"/>
          <p:cNvSpPr/>
          <p:nvPr/>
        </p:nvSpPr>
        <p:spPr bwMode="auto">
          <a:xfrm>
            <a:off x="4800600" y="3352800"/>
            <a:ext cx="7620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45</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C5</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 name="Textfeld 8"/>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37" name="Textfeld 36"/>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grpSp>
        <p:nvGrpSpPr>
          <p:cNvPr id="11" name="Gruppieren 10"/>
          <p:cNvGrpSpPr/>
          <p:nvPr/>
        </p:nvGrpSpPr>
        <p:grpSpPr>
          <a:xfrm>
            <a:off x="1776473" y="3352800"/>
            <a:ext cx="5386327" cy="304800"/>
            <a:chOff x="1776473" y="3352800"/>
            <a:chExt cx="5386327" cy="304800"/>
          </a:xfrm>
        </p:grpSpPr>
        <p:cxnSp>
          <p:nvCxnSpPr>
            <p:cNvPr id="4" name="Gerade Verbindung mit Pfeil 3"/>
            <p:cNvCxnSpPr>
              <a:endCxn id="42" idx="1"/>
            </p:cNvCxnSpPr>
            <p:nvPr/>
          </p:nvCxnSpPr>
          <p:spPr bwMode="auto">
            <a:xfrm>
              <a:off x="1981200" y="3657600"/>
              <a:ext cx="2819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mit Pfeil 31"/>
            <p:cNvCxnSpPr>
              <a:stCxn id="75" idx="3"/>
            </p:cNvCxnSpPr>
            <p:nvPr/>
          </p:nvCxnSpPr>
          <p:spPr bwMode="auto">
            <a:xfrm>
              <a:off x="5562600" y="3657600"/>
              <a:ext cx="1600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feld 37"/>
            <p:cNvSpPr txBox="1"/>
            <p:nvPr/>
          </p:nvSpPr>
          <p:spPr>
            <a:xfrm>
              <a:off x="1776473" y="3352800"/>
              <a:ext cx="269625" cy="276999"/>
            </a:xfrm>
            <a:prstGeom prst="rect">
              <a:avLst/>
            </a:prstGeom>
            <a:noFill/>
          </p:spPr>
          <p:txBody>
            <a:bodyPr wrap="none" rtlCol="0">
              <a:spAutoFit/>
            </a:bodyPr>
            <a:lstStyle/>
            <a:p>
              <a:r>
                <a:rPr lang="de-DE" dirty="0" smtClean="0"/>
                <a:t>0</a:t>
              </a:r>
              <a:endParaRPr lang="de-DE" dirty="0"/>
            </a:p>
          </p:txBody>
        </p:sp>
        <p:sp>
          <p:nvSpPr>
            <p:cNvPr id="40" name="Textfeld 39"/>
            <p:cNvSpPr txBox="1"/>
            <p:nvPr/>
          </p:nvSpPr>
          <p:spPr>
            <a:xfrm>
              <a:off x="5638800" y="3352800"/>
              <a:ext cx="269625" cy="276999"/>
            </a:xfrm>
            <a:prstGeom prst="rect">
              <a:avLst/>
            </a:prstGeom>
            <a:noFill/>
          </p:spPr>
          <p:txBody>
            <a:bodyPr wrap="none" rtlCol="0">
              <a:spAutoFit/>
            </a:bodyPr>
            <a:lstStyle/>
            <a:p>
              <a:r>
                <a:rPr lang="de-DE" dirty="0" smtClean="0"/>
                <a:t>1</a:t>
              </a:r>
              <a:endParaRPr lang="de-DE" dirty="0"/>
            </a:p>
          </p:txBody>
        </p:sp>
        <p:sp>
          <p:nvSpPr>
            <p:cNvPr id="52" name="Textfeld 51"/>
            <p:cNvSpPr txBox="1"/>
            <p:nvPr/>
          </p:nvSpPr>
          <p:spPr>
            <a:xfrm>
              <a:off x="4419600" y="3352800"/>
              <a:ext cx="269625" cy="276999"/>
            </a:xfrm>
            <a:prstGeom prst="rect">
              <a:avLst/>
            </a:prstGeom>
            <a:noFill/>
          </p:spPr>
          <p:txBody>
            <a:bodyPr wrap="none" rtlCol="0">
              <a:spAutoFit/>
            </a:bodyPr>
            <a:lstStyle/>
            <a:p>
              <a:r>
                <a:rPr lang="de-DE" dirty="0" smtClean="0"/>
                <a:t>0</a:t>
              </a:r>
              <a:endParaRPr lang="de-DE" dirty="0"/>
            </a:p>
          </p:txBody>
        </p:sp>
      </p:grpSp>
      <p:cxnSp>
        <p:nvCxnSpPr>
          <p:cNvPr id="46" name="Gerade Verbindung mit Pfeil 45"/>
          <p:cNvCxnSpPr/>
          <p:nvPr/>
        </p:nvCxnSpPr>
        <p:spPr bwMode="auto">
          <a:xfrm>
            <a:off x="5181600" y="39624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Rechteck 46"/>
          <p:cNvSpPr/>
          <p:nvPr/>
        </p:nvSpPr>
        <p:spPr bwMode="auto">
          <a:xfrm>
            <a:off x="7086600" y="4343400"/>
            <a:ext cx="7620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C5</a:t>
            </a:r>
          </a:p>
        </p:txBody>
      </p:sp>
      <p:sp>
        <p:nvSpPr>
          <p:cNvPr id="48" name="Rechteck 47"/>
          <p:cNvSpPr/>
          <p:nvPr/>
        </p:nvSpPr>
        <p:spPr bwMode="auto">
          <a:xfrm>
            <a:off x="4800600" y="2362200"/>
            <a:ext cx="762000" cy="3048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y5</a:t>
            </a:r>
          </a:p>
        </p:txBody>
      </p:sp>
    </p:spTree>
    <p:extLst>
      <p:ext uri="{BB962C8B-B14F-4D97-AF65-F5344CB8AC3E}">
        <p14:creationId xmlns:p14="http://schemas.microsoft.com/office/powerpoint/2010/main" val="30204347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46</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4" name="Textfeld 23"/>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25" name="Textfeld 24"/>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Tree>
    <p:extLst>
      <p:ext uri="{BB962C8B-B14F-4D97-AF65-F5344CB8AC3E}">
        <p14:creationId xmlns:p14="http://schemas.microsoft.com/office/powerpoint/2010/main" val="3143783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hteck 27"/>
          <p:cNvSpPr/>
          <p:nvPr/>
        </p:nvSpPr>
        <p:spPr bwMode="auto">
          <a:xfrm>
            <a:off x="2362200" y="3352800"/>
            <a:ext cx="7620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 name="Rechteck 28"/>
          <p:cNvSpPr/>
          <p:nvPr/>
        </p:nvSpPr>
        <p:spPr bwMode="auto">
          <a:xfrm>
            <a:off x="6019800" y="3352800"/>
            <a:ext cx="7620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47</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4" name="Textfeld 23"/>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25" name="Textfeld 24"/>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
        <p:nvSpPr>
          <p:cNvPr id="26" name="Rechteck 25"/>
          <p:cNvSpPr/>
          <p:nvPr/>
        </p:nvSpPr>
        <p:spPr bwMode="auto">
          <a:xfrm>
            <a:off x="6019800" y="2057400"/>
            <a:ext cx="762000" cy="3048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y4</a:t>
            </a:r>
          </a:p>
        </p:txBody>
      </p:sp>
      <p:sp>
        <p:nvSpPr>
          <p:cNvPr id="27" name="Rechteck 26"/>
          <p:cNvSpPr/>
          <p:nvPr/>
        </p:nvSpPr>
        <p:spPr bwMode="auto">
          <a:xfrm>
            <a:off x="2362200" y="1143000"/>
            <a:ext cx="762000" cy="3048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y1</a:t>
            </a:r>
          </a:p>
        </p:txBody>
      </p:sp>
    </p:spTree>
    <p:extLst>
      <p:ext uri="{BB962C8B-B14F-4D97-AF65-F5344CB8AC3E}">
        <p14:creationId xmlns:p14="http://schemas.microsoft.com/office/powerpoint/2010/main" val="38193433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hteck 27"/>
          <p:cNvSpPr/>
          <p:nvPr/>
        </p:nvSpPr>
        <p:spPr bwMode="auto">
          <a:xfrm>
            <a:off x="2362200" y="3352800"/>
            <a:ext cx="7620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 name="Rechteck 28"/>
          <p:cNvSpPr/>
          <p:nvPr/>
        </p:nvSpPr>
        <p:spPr bwMode="auto">
          <a:xfrm>
            <a:off x="6019800" y="3352800"/>
            <a:ext cx="7620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48</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A1</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D4</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4" name="Textfeld 23"/>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25" name="Textfeld 24"/>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
        <p:nvSpPr>
          <p:cNvPr id="26" name="Rechteck 25"/>
          <p:cNvSpPr/>
          <p:nvPr/>
        </p:nvSpPr>
        <p:spPr bwMode="auto">
          <a:xfrm>
            <a:off x="6019800" y="2057400"/>
            <a:ext cx="762000" cy="3048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y4</a:t>
            </a:r>
          </a:p>
        </p:txBody>
      </p:sp>
      <p:sp>
        <p:nvSpPr>
          <p:cNvPr id="27" name="Rechteck 26"/>
          <p:cNvSpPr/>
          <p:nvPr/>
        </p:nvSpPr>
        <p:spPr bwMode="auto">
          <a:xfrm>
            <a:off x="2362200" y="1143000"/>
            <a:ext cx="762000" cy="3048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y1</a:t>
            </a:r>
          </a:p>
        </p:txBody>
      </p:sp>
      <p:grpSp>
        <p:nvGrpSpPr>
          <p:cNvPr id="6" name="Gruppieren 5"/>
          <p:cNvGrpSpPr/>
          <p:nvPr/>
        </p:nvGrpSpPr>
        <p:grpSpPr>
          <a:xfrm>
            <a:off x="1776473" y="3352800"/>
            <a:ext cx="5386327" cy="304800"/>
            <a:chOff x="1776473" y="3352800"/>
            <a:chExt cx="5386327" cy="304800"/>
          </a:xfrm>
        </p:grpSpPr>
        <p:cxnSp>
          <p:nvCxnSpPr>
            <p:cNvPr id="31" name="Gerade Verbindung mit Pfeil 30"/>
            <p:cNvCxnSpPr/>
            <p:nvPr/>
          </p:nvCxnSpPr>
          <p:spPr bwMode="auto">
            <a:xfrm>
              <a:off x="1981200" y="3657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mit Pfeil 31"/>
            <p:cNvCxnSpPr>
              <a:endCxn id="29" idx="1"/>
            </p:cNvCxnSpPr>
            <p:nvPr/>
          </p:nvCxnSpPr>
          <p:spPr bwMode="auto">
            <a:xfrm>
              <a:off x="3124200" y="3657600"/>
              <a:ext cx="28956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mit Pfeil 36"/>
            <p:cNvCxnSpPr>
              <a:stCxn id="29" idx="3"/>
            </p:cNvCxnSpPr>
            <p:nvPr/>
          </p:nvCxnSpPr>
          <p:spPr bwMode="auto">
            <a:xfrm>
              <a:off x="6781800" y="3657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feld 37"/>
            <p:cNvSpPr txBox="1"/>
            <p:nvPr/>
          </p:nvSpPr>
          <p:spPr>
            <a:xfrm>
              <a:off x="1776473" y="3352800"/>
              <a:ext cx="269625" cy="276999"/>
            </a:xfrm>
            <a:prstGeom prst="rect">
              <a:avLst/>
            </a:prstGeom>
            <a:noFill/>
          </p:spPr>
          <p:txBody>
            <a:bodyPr wrap="none" rtlCol="0">
              <a:spAutoFit/>
            </a:bodyPr>
            <a:lstStyle/>
            <a:p>
              <a:r>
                <a:rPr lang="de-DE" dirty="0" smtClean="0"/>
                <a:t>0</a:t>
              </a:r>
              <a:endParaRPr lang="de-DE" dirty="0"/>
            </a:p>
          </p:txBody>
        </p:sp>
        <p:sp>
          <p:nvSpPr>
            <p:cNvPr id="40" name="Textfeld 39"/>
            <p:cNvSpPr txBox="1"/>
            <p:nvPr/>
          </p:nvSpPr>
          <p:spPr>
            <a:xfrm>
              <a:off x="3200400" y="3352800"/>
              <a:ext cx="269625" cy="276999"/>
            </a:xfrm>
            <a:prstGeom prst="rect">
              <a:avLst/>
            </a:prstGeom>
            <a:noFill/>
          </p:spPr>
          <p:txBody>
            <a:bodyPr wrap="none" rtlCol="0">
              <a:spAutoFit/>
            </a:bodyPr>
            <a:lstStyle/>
            <a:p>
              <a:r>
                <a:rPr lang="de-DE" dirty="0" smtClean="0"/>
                <a:t>1</a:t>
              </a:r>
              <a:endParaRPr lang="de-DE" dirty="0"/>
            </a:p>
          </p:txBody>
        </p:sp>
        <p:sp>
          <p:nvSpPr>
            <p:cNvPr id="41" name="Textfeld 40"/>
            <p:cNvSpPr txBox="1"/>
            <p:nvPr/>
          </p:nvSpPr>
          <p:spPr>
            <a:xfrm>
              <a:off x="6781800" y="3352800"/>
              <a:ext cx="269625" cy="276999"/>
            </a:xfrm>
            <a:prstGeom prst="rect">
              <a:avLst/>
            </a:prstGeom>
            <a:noFill/>
          </p:spPr>
          <p:txBody>
            <a:bodyPr wrap="none" rtlCol="0">
              <a:spAutoFit/>
            </a:bodyPr>
            <a:lstStyle/>
            <a:p>
              <a:r>
                <a:rPr lang="de-DE" dirty="0" smtClean="0"/>
                <a:t>2</a:t>
              </a:r>
              <a:endParaRPr lang="de-DE" dirty="0"/>
            </a:p>
          </p:txBody>
        </p:sp>
      </p:grpSp>
    </p:spTree>
    <p:extLst>
      <p:ext uri="{BB962C8B-B14F-4D97-AF65-F5344CB8AC3E}">
        <p14:creationId xmlns:p14="http://schemas.microsoft.com/office/powerpoint/2010/main" val="3459510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hteck 27"/>
          <p:cNvSpPr/>
          <p:nvPr/>
        </p:nvSpPr>
        <p:spPr bwMode="auto">
          <a:xfrm>
            <a:off x="2362200" y="3352800"/>
            <a:ext cx="7620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 name="Rechteck 28"/>
          <p:cNvSpPr/>
          <p:nvPr/>
        </p:nvSpPr>
        <p:spPr bwMode="auto">
          <a:xfrm>
            <a:off x="6019800" y="3352800"/>
            <a:ext cx="7620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49</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A1</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D4</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4" name="Textfeld 23"/>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25" name="Textfeld 24"/>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
        <p:nvSpPr>
          <p:cNvPr id="26" name="Rechteck 25"/>
          <p:cNvSpPr/>
          <p:nvPr/>
        </p:nvSpPr>
        <p:spPr bwMode="auto">
          <a:xfrm>
            <a:off x="6019800" y="2057400"/>
            <a:ext cx="762000" cy="3048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y4</a:t>
            </a:r>
          </a:p>
        </p:txBody>
      </p:sp>
      <p:sp>
        <p:nvSpPr>
          <p:cNvPr id="27" name="Rechteck 26"/>
          <p:cNvSpPr/>
          <p:nvPr/>
        </p:nvSpPr>
        <p:spPr bwMode="auto">
          <a:xfrm>
            <a:off x="2362200" y="1143000"/>
            <a:ext cx="762000" cy="3048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y1</a:t>
            </a:r>
          </a:p>
        </p:txBody>
      </p:sp>
      <p:grpSp>
        <p:nvGrpSpPr>
          <p:cNvPr id="6" name="Gruppieren 5"/>
          <p:cNvGrpSpPr/>
          <p:nvPr/>
        </p:nvGrpSpPr>
        <p:grpSpPr>
          <a:xfrm>
            <a:off x="1776473" y="3352800"/>
            <a:ext cx="5386327" cy="304800"/>
            <a:chOff x="1776473" y="3352800"/>
            <a:chExt cx="5386327" cy="304800"/>
          </a:xfrm>
        </p:grpSpPr>
        <p:cxnSp>
          <p:nvCxnSpPr>
            <p:cNvPr id="31" name="Gerade Verbindung mit Pfeil 30"/>
            <p:cNvCxnSpPr/>
            <p:nvPr/>
          </p:nvCxnSpPr>
          <p:spPr bwMode="auto">
            <a:xfrm>
              <a:off x="1981200" y="3657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mit Pfeil 31"/>
            <p:cNvCxnSpPr>
              <a:endCxn id="29" idx="1"/>
            </p:cNvCxnSpPr>
            <p:nvPr/>
          </p:nvCxnSpPr>
          <p:spPr bwMode="auto">
            <a:xfrm>
              <a:off x="3124200" y="3657600"/>
              <a:ext cx="28956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mit Pfeil 36"/>
            <p:cNvCxnSpPr>
              <a:stCxn id="29" idx="3"/>
            </p:cNvCxnSpPr>
            <p:nvPr/>
          </p:nvCxnSpPr>
          <p:spPr bwMode="auto">
            <a:xfrm>
              <a:off x="6781800" y="3657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feld 37"/>
            <p:cNvSpPr txBox="1"/>
            <p:nvPr/>
          </p:nvSpPr>
          <p:spPr>
            <a:xfrm>
              <a:off x="1776473" y="3352800"/>
              <a:ext cx="269625" cy="276999"/>
            </a:xfrm>
            <a:prstGeom prst="rect">
              <a:avLst/>
            </a:prstGeom>
            <a:noFill/>
          </p:spPr>
          <p:txBody>
            <a:bodyPr wrap="none" rtlCol="0">
              <a:spAutoFit/>
            </a:bodyPr>
            <a:lstStyle/>
            <a:p>
              <a:r>
                <a:rPr lang="de-DE" dirty="0" smtClean="0"/>
                <a:t>0</a:t>
              </a:r>
              <a:endParaRPr lang="de-DE" dirty="0"/>
            </a:p>
          </p:txBody>
        </p:sp>
        <p:sp>
          <p:nvSpPr>
            <p:cNvPr id="40" name="Textfeld 39"/>
            <p:cNvSpPr txBox="1"/>
            <p:nvPr/>
          </p:nvSpPr>
          <p:spPr>
            <a:xfrm>
              <a:off x="3200400" y="3352800"/>
              <a:ext cx="269625" cy="276999"/>
            </a:xfrm>
            <a:prstGeom prst="rect">
              <a:avLst/>
            </a:prstGeom>
            <a:noFill/>
          </p:spPr>
          <p:txBody>
            <a:bodyPr wrap="none" rtlCol="0">
              <a:spAutoFit/>
            </a:bodyPr>
            <a:lstStyle/>
            <a:p>
              <a:r>
                <a:rPr lang="de-DE" dirty="0" smtClean="0"/>
                <a:t>1</a:t>
              </a:r>
              <a:endParaRPr lang="de-DE" dirty="0"/>
            </a:p>
          </p:txBody>
        </p:sp>
        <p:sp>
          <p:nvSpPr>
            <p:cNvPr id="41" name="Textfeld 40"/>
            <p:cNvSpPr txBox="1"/>
            <p:nvPr/>
          </p:nvSpPr>
          <p:spPr>
            <a:xfrm>
              <a:off x="6781800" y="3352800"/>
              <a:ext cx="269625" cy="276999"/>
            </a:xfrm>
            <a:prstGeom prst="rect">
              <a:avLst/>
            </a:prstGeom>
            <a:noFill/>
          </p:spPr>
          <p:txBody>
            <a:bodyPr wrap="none" rtlCol="0">
              <a:spAutoFit/>
            </a:bodyPr>
            <a:lstStyle/>
            <a:p>
              <a:r>
                <a:rPr lang="de-DE" dirty="0" smtClean="0"/>
                <a:t>2</a:t>
              </a:r>
              <a:endParaRPr lang="de-DE" dirty="0"/>
            </a:p>
          </p:txBody>
        </p:sp>
      </p:grpSp>
      <p:cxnSp>
        <p:nvCxnSpPr>
          <p:cNvPr id="42" name="Gerade Verbindung mit Pfeil 41"/>
          <p:cNvCxnSpPr/>
          <p:nvPr/>
        </p:nvCxnSpPr>
        <p:spPr bwMode="auto">
          <a:xfrm>
            <a:off x="2743200" y="39624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Gerade Verbindung mit Pfeil 45"/>
          <p:cNvCxnSpPr/>
          <p:nvPr/>
        </p:nvCxnSpPr>
        <p:spPr bwMode="auto">
          <a:xfrm>
            <a:off x="6400800" y="3962400"/>
            <a:ext cx="0" cy="1447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Rechteck 46"/>
          <p:cNvSpPr/>
          <p:nvPr/>
        </p:nvSpPr>
        <p:spPr bwMode="auto">
          <a:xfrm>
            <a:off x="7086600" y="4343400"/>
            <a:ext cx="7620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A1</a:t>
            </a:r>
          </a:p>
        </p:txBody>
      </p:sp>
      <p:sp>
        <p:nvSpPr>
          <p:cNvPr id="48" name="Rechteck 47"/>
          <p:cNvSpPr/>
          <p:nvPr/>
        </p:nvSpPr>
        <p:spPr bwMode="auto">
          <a:xfrm>
            <a:off x="7086600" y="5105400"/>
            <a:ext cx="7620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D4</a:t>
            </a:r>
          </a:p>
        </p:txBody>
      </p:sp>
    </p:spTree>
    <p:extLst>
      <p:ext uri="{BB962C8B-B14F-4D97-AF65-F5344CB8AC3E}">
        <p14:creationId xmlns:p14="http://schemas.microsoft.com/office/powerpoint/2010/main" val="3000847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z="2000" dirty="0" smtClean="0"/>
              <a:t>HVCMOS detectors</a:t>
            </a:r>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5</a:t>
            </a:fld>
            <a:endParaRPr lang="de-DE" sz="1400" smtClean="0"/>
          </a:p>
        </p:txBody>
      </p:sp>
      <p:sp>
        <p:nvSpPr>
          <p:cNvPr id="3076" name="Inhaltsplatzhalter 1"/>
          <p:cNvSpPr>
            <a:spLocks noGrp="1"/>
          </p:cNvSpPr>
          <p:nvPr>
            <p:ph idx="1"/>
          </p:nvPr>
        </p:nvSpPr>
        <p:spPr>
          <a:xfrm>
            <a:off x="457200" y="692150"/>
            <a:ext cx="8229600" cy="2279650"/>
          </a:xfrm>
        </p:spPr>
        <p:txBody>
          <a:bodyPr/>
          <a:lstStyle/>
          <a:p>
            <a:r>
              <a:rPr lang="en-US" sz="1400" dirty="0" smtClean="0"/>
              <a:t>Charge collection time measured with laser: Drift signal arrives within ~ns; diffusion ~100ns</a:t>
            </a:r>
          </a:p>
          <a:p>
            <a:r>
              <a:rPr lang="en-US" sz="1400" dirty="0" smtClean="0"/>
              <a:t>Our strategy: use standard CMOS features for small prototypes</a:t>
            </a:r>
          </a:p>
          <a:p>
            <a:r>
              <a:rPr lang="en-US" sz="1400" dirty="0" smtClean="0"/>
              <a:t>Improvements are possible within dedicated runs</a:t>
            </a:r>
            <a:endParaRPr lang="en-US" sz="1400" dirty="0"/>
          </a:p>
        </p:txBody>
      </p:sp>
      <p:sp>
        <p:nvSpPr>
          <p:cNvPr id="6" name="Rectangle 3"/>
          <p:cNvSpPr>
            <a:spLocks noChangeArrowheads="1"/>
          </p:cNvSpPr>
          <p:nvPr/>
        </p:nvSpPr>
        <p:spPr bwMode="auto">
          <a:xfrm>
            <a:off x="844550" y="3837801"/>
            <a:ext cx="6769100" cy="2639199"/>
          </a:xfrm>
          <a:prstGeom prst="rect">
            <a:avLst/>
          </a:prstGeom>
          <a:solidFill>
            <a:srgbClr val="FF9900"/>
          </a:solidFill>
          <a:ln w="9525">
            <a:noFill/>
            <a:miter lim="800000"/>
            <a:headEnd/>
            <a:tailEnd/>
          </a:ln>
          <a:effectLst/>
        </p:spPr>
        <p:txBody>
          <a:bodyPr wrap="none" anchor="ctr"/>
          <a:lstStyle/>
          <a:p>
            <a:endParaRPr lang="sr-Latn-CS"/>
          </a:p>
        </p:txBody>
      </p:sp>
      <p:grpSp>
        <p:nvGrpSpPr>
          <p:cNvPr id="7" name="Group 6"/>
          <p:cNvGrpSpPr>
            <a:grpSpLocks/>
          </p:cNvGrpSpPr>
          <p:nvPr/>
        </p:nvGrpSpPr>
        <p:grpSpPr bwMode="auto">
          <a:xfrm>
            <a:off x="1131888" y="3847326"/>
            <a:ext cx="2016125" cy="1727200"/>
            <a:chOff x="612" y="2478"/>
            <a:chExt cx="1270" cy="1088"/>
          </a:xfrm>
        </p:grpSpPr>
        <p:sp>
          <p:nvSpPr>
            <p:cNvPr id="78" name="Rectangle 7"/>
            <p:cNvSpPr>
              <a:spLocks noChangeArrowheads="1"/>
            </p:cNvSpPr>
            <p:nvPr/>
          </p:nvSpPr>
          <p:spPr bwMode="auto">
            <a:xfrm>
              <a:off x="839" y="2523"/>
              <a:ext cx="816" cy="272"/>
            </a:xfrm>
            <a:prstGeom prst="rect">
              <a:avLst/>
            </a:prstGeom>
            <a:solidFill>
              <a:srgbClr val="99CCFF"/>
            </a:solidFill>
            <a:ln w="9525">
              <a:solidFill>
                <a:srgbClr val="99CCFF"/>
              </a:solidFill>
              <a:miter lim="800000"/>
              <a:headEnd/>
              <a:tailEnd/>
            </a:ln>
            <a:effectLst/>
          </p:spPr>
          <p:txBody>
            <a:bodyPr wrap="none" anchor="ctr"/>
            <a:lstStyle/>
            <a:p>
              <a:endParaRPr lang="sr-Latn-CS"/>
            </a:p>
          </p:txBody>
        </p:sp>
        <p:sp>
          <p:nvSpPr>
            <p:cNvPr id="79" name="Freeform 8"/>
            <p:cNvSpPr>
              <a:spLocks/>
            </p:cNvSpPr>
            <p:nvPr/>
          </p:nvSpPr>
          <p:spPr bwMode="auto">
            <a:xfrm>
              <a:off x="612" y="2478"/>
              <a:ext cx="1270" cy="45"/>
            </a:xfrm>
            <a:custGeom>
              <a:avLst/>
              <a:gdLst/>
              <a:ahLst/>
              <a:cxnLst>
                <a:cxn ang="0">
                  <a:pos x="1270" y="0"/>
                </a:cxn>
                <a:cxn ang="0">
                  <a:pos x="1043" y="45"/>
                </a:cxn>
                <a:cxn ang="0">
                  <a:pos x="227" y="45"/>
                </a:cxn>
                <a:cxn ang="0">
                  <a:pos x="0" y="0"/>
                </a:cxn>
                <a:cxn ang="0">
                  <a:pos x="1270" y="0"/>
                </a:cxn>
              </a:cxnLst>
              <a:rect l="0" t="0" r="r" b="b"/>
              <a:pathLst>
                <a:path w="1270" h="45">
                  <a:moveTo>
                    <a:pt x="1270" y="0"/>
                  </a:moveTo>
                  <a:lnTo>
                    <a:pt x="1043" y="45"/>
                  </a:lnTo>
                  <a:lnTo>
                    <a:pt x="227" y="45"/>
                  </a:lnTo>
                  <a:lnTo>
                    <a:pt x="0" y="0"/>
                  </a:lnTo>
                  <a:lnTo>
                    <a:pt x="1270" y="0"/>
                  </a:lnTo>
                  <a:close/>
                </a:path>
              </a:pathLst>
            </a:custGeom>
            <a:solidFill>
              <a:schemeClr val="bg1"/>
            </a:solidFill>
            <a:ln w="9525" cap="flat" cmpd="sng">
              <a:noFill/>
              <a:prstDash val="solid"/>
              <a:round/>
              <a:headEnd/>
              <a:tailEnd/>
            </a:ln>
            <a:effectLst/>
          </p:spPr>
          <p:txBody>
            <a:bodyPr anchor="ctr"/>
            <a:lstStyle/>
            <a:p>
              <a:endParaRPr lang="sr-Latn-CS"/>
            </a:p>
          </p:txBody>
        </p:sp>
        <p:sp>
          <p:nvSpPr>
            <p:cNvPr id="80" name="Freeform 9"/>
            <p:cNvSpPr>
              <a:spLocks/>
            </p:cNvSpPr>
            <p:nvPr/>
          </p:nvSpPr>
          <p:spPr bwMode="auto">
            <a:xfrm>
              <a:off x="612"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CC9900"/>
            </a:solidFill>
            <a:ln w="9525" cap="flat" cmpd="sng">
              <a:noFill/>
              <a:prstDash val="solid"/>
              <a:round/>
              <a:headEnd/>
              <a:tailEnd/>
            </a:ln>
            <a:effectLst/>
          </p:spPr>
          <p:txBody>
            <a:bodyPr anchor="ctr"/>
            <a:lstStyle/>
            <a:p>
              <a:endParaRPr lang="sr-Latn-CS"/>
            </a:p>
          </p:txBody>
        </p:sp>
        <p:sp>
          <p:nvSpPr>
            <p:cNvPr id="81" name="Freeform 10"/>
            <p:cNvSpPr>
              <a:spLocks/>
            </p:cNvSpPr>
            <p:nvPr/>
          </p:nvSpPr>
          <p:spPr bwMode="auto">
            <a:xfrm>
              <a:off x="612" y="2931"/>
              <a:ext cx="1270" cy="635"/>
            </a:xfrm>
            <a:custGeom>
              <a:avLst/>
              <a:gdLst/>
              <a:ahLst/>
              <a:cxnLst>
                <a:cxn ang="0">
                  <a:pos x="0" y="635"/>
                </a:cxn>
                <a:cxn ang="0">
                  <a:pos x="1270" y="635"/>
                </a:cxn>
                <a:cxn ang="0">
                  <a:pos x="1179" y="0"/>
                </a:cxn>
                <a:cxn ang="0">
                  <a:pos x="91" y="0"/>
                </a:cxn>
                <a:cxn ang="0">
                  <a:pos x="0" y="635"/>
                </a:cxn>
              </a:cxnLst>
              <a:rect l="0" t="0" r="r" b="b"/>
              <a:pathLst>
                <a:path w="1270" h="635">
                  <a:moveTo>
                    <a:pt x="0" y="635"/>
                  </a:moveTo>
                  <a:lnTo>
                    <a:pt x="1270" y="635"/>
                  </a:lnTo>
                  <a:lnTo>
                    <a:pt x="1179" y="0"/>
                  </a:lnTo>
                  <a:lnTo>
                    <a:pt x="91" y="0"/>
                  </a:lnTo>
                  <a:lnTo>
                    <a:pt x="0" y="635"/>
                  </a:lnTo>
                  <a:close/>
                </a:path>
              </a:pathLst>
            </a:custGeom>
            <a:solidFill>
              <a:srgbClr val="FFFF66"/>
            </a:solidFill>
            <a:ln w="9525" cap="flat" cmpd="sng">
              <a:noFill/>
              <a:prstDash val="solid"/>
              <a:round/>
              <a:headEnd/>
              <a:tailEnd/>
            </a:ln>
            <a:effectLst/>
          </p:spPr>
          <p:txBody>
            <a:bodyPr anchor="ctr"/>
            <a:lstStyle/>
            <a:p>
              <a:endParaRPr lang="sr-Latn-CS"/>
            </a:p>
          </p:txBody>
        </p:sp>
        <p:sp>
          <p:nvSpPr>
            <p:cNvPr id="82" name="Freeform 11"/>
            <p:cNvSpPr>
              <a:spLocks/>
            </p:cNvSpPr>
            <p:nvPr/>
          </p:nvSpPr>
          <p:spPr bwMode="auto">
            <a:xfrm flipH="1">
              <a:off x="1655"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FFFF99"/>
            </a:solidFill>
            <a:ln w="9525" cap="flat" cmpd="sng">
              <a:noFill/>
              <a:prstDash val="solid"/>
              <a:round/>
              <a:headEnd/>
              <a:tailEnd/>
            </a:ln>
            <a:effectLst/>
          </p:spPr>
          <p:txBody>
            <a:bodyPr anchor="ctr"/>
            <a:lstStyle/>
            <a:p>
              <a:endParaRPr lang="sr-Latn-CS"/>
            </a:p>
          </p:txBody>
        </p:sp>
        <p:sp>
          <p:nvSpPr>
            <p:cNvPr id="83" name="Freeform 12"/>
            <p:cNvSpPr>
              <a:spLocks/>
            </p:cNvSpPr>
            <p:nvPr/>
          </p:nvSpPr>
          <p:spPr bwMode="auto">
            <a:xfrm>
              <a:off x="703" y="2795"/>
              <a:ext cx="1088" cy="136"/>
            </a:xfrm>
            <a:custGeom>
              <a:avLst/>
              <a:gdLst/>
              <a:ahLst/>
              <a:cxnLst>
                <a:cxn ang="0">
                  <a:pos x="1088" y="136"/>
                </a:cxn>
                <a:cxn ang="0">
                  <a:pos x="0" y="136"/>
                </a:cxn>
                <a:cxn ang="0">
                  <a:pos x="136" y="0"/>
                </a:cxn>
                <a:cxn ang="0">
                  <a:pos x="952" y="0"/>
                </a:cxn>
                <a:cxn ang="0">
                  <a:pos x="1088" y="136"/>
                </a:cxn>
              </a:cxnLst>
              <a:rect l="0" t="0" r="r" b="b"/>
              <a:pathLst>
                <a:path w="1088" h="136">
                  <a:moveTo>
                    <a:pt x="1088" y="136"/>
                  </a:moveTo>
                  <a:lnTo>
                    <a:pt x="0" y="136"/>
                  </a:lnTo>
                  <a:lnTo>
                    <a:pt x="136" y="0"/>
                  </a:lnTo>
                  <a:lnTo>
                    <a:pt x="952" y="0"/>
                  </a:lnTo>
                  <a:lnTo>
                    <a:pt x="1088" y="136"/>
                  </a:lnTo>
                  <a:close/>
                </a:path>
              </a:pathLst>
            </a:custGeom>
            <a:solidFill>
              <a:srgbClr val="FF9900"/>
            </a:solidFill>
            <a:ln w="9525" cap="flat" cmpd="sng">
              <a:noFill/>
              <a:prstDash val="solid"/>
              <a:round/>
              <a:headEnd/>
              <a:tailEnd/>
            </a:ln>
            <a:effectLst/>
          </p:spPr>
          <p:txBody>
            <a:bodyPr anchor="ctr"/>
            <a:lstStyle/>
            <a:p>
              <a:endParaRPr lang="sr-Latn-CS"/>
            </a:p>
          </p:txBody>
        </p:sp>
      </p:grpSp>
      <p:grpSp>
        <p:nvGrpSpPr>
          <p:cNvPr id="8" name="Group 13"/>
          <p:cNvGrpSpPr>
            <a:grpSpLocks/>
          </p:cNvGrpSpPr>
          <p:nvPr/>
        </p:nvGrpSpPr>
        <p:grpSpPr bwMode="auto">
          <a:xfrm>
            <a:off x="3148013" y="3847326"/>
            <a:ext cx="2016125" cy="1727200"/>
            <a:chOff x="612" y="2478"/>
            <a:chExt cx="1270" cy="1088"/>
          </a:xfrm>
        </p:grpSpPr>
        <p:sp>
          <p:nvSpPr>
            <p:cNvPr id="72" name="Rectangle 14"/>
            <p:cNvSpPr>
              <a:spLocks noChangeArrowheads="1"/>
            </p:cNvSpPr>
            <p:nvPr/>
          </p:nvSpPr>
          <p:spPr bwMode="auto">
            <a:xfrm>
              <a:off x="839" y="2523"/>
              <a:ext cx="816" cy="272"/>
            </a:xfrm>
            <a:prstGeom prst="rect">
              <a:avLst/>
            </a:prstGeom>
            <a:solidFill>
              <a:srgbClr val="99CCFF"/>
            </a:solidFill>
            <a:ln w="9525">
              <a:solidFill>
                <a:srgbClr val="99CCFF"/>
              </a:solidFill>
              <a:miter lim="800000"/>
              <a:headEnd/>
              <a:tailEnd/>
            </a:ln>
            <a:effectLst/>
          </p:spPr>
          <p:txBody>
            <a:bodyPr wrap="none" anchor="ctr"/>
            <a:lstStyle/>
            <a:p>
              <a:endParaRPr lang="sr-Latn-CS"/>
            </a:p>
          </p:txBody>
        </p:sp>
        <p:sp>
          <p:nvSpPr>
            <p:cNvPr id="73" name="Freeform 15"/>
            <p:cNvSpPr>
              <a:spLocks/>
            </p:cNvSpPr>
            <p:nvPr/>
          </p:nvSpPr>
          <p:spPr bwMode="auto">
            <a:xfrm>
              <a:off x="612" y="2478"/>
              <a:ext cx="1270" cy="45"/>
            </a:xfrm>
            <a:custGeom>
              <a:avLst/>
              <a:gdLst/>
              <a:ahLst/>
              <a:cxnLst>
                <a:cxn ang="0">
                  <a:pos x="1270" y="0"/>
                </a:cxn>
                <a:cxn ang="0">
                  <a:pos x="1043" y="45"/>
                </a:cxn>
                <a:cxn ang="0">
                  <a:pos x="227" y="45"/>
                </a:cxn>
                <a:cxn ang="0">
                  <a:pos x="0" y="0"/>
                </a:cxn>
                <a:cxn ang="0">
                  <a:pos x="1270" y="0"/>
                </a:cxn>
              </a:cxnLst>
              <a:rect l="0" t="0" r="r" b="b"/>
              <a:pathLst>
                <a:path w="1270" h="45">
                  <a:moveTo>
                    <a:pt x="1270" y="0"/>
                  </a:moveTo>
                  <a:lnTo>
                    <a:pt x="1043" y="45"/>
                  </a:lnTo>
                  <a:lnTo>
                    <a:pt x="227" y="45"/>
                  </a:lnTo>
                  <a:lnTo>
                    <a:pt x="0" y="0"/>
                  </a:lnTo>
                  <a:lnTo>
                    <a:pt x="1270" y="0"/>
                  </a:lnTo>
                  <a:close/>
                </a:path>
              </a:pathLst>
            </a:custGeom>
            <a:solidFill>
              <a:schemeClr val="bg1"/>
            </a:solidFill>
            <a:ln w="9525" cap="flat" cmpd="sng">
              <a:noFill/>
              <a:prstDash val="solid"/>
              <a:round/>
              <a:headEnd/>
              <a:tailEnd/>
            </a:ln>
            <a:effectLst/>
          </p:spPr>
          <p:txBody>
            <a:bodyPr anchor="ctr"/>
            <a:lstStyle/>
            <a:p>
              <a:endParaRPr lang="sr-Latn-CS"/>
            </a:p>
          </p:txBody>
        </p:sp>
        <p:sp>
          <p:nvSpPr>
            <p:cNvPr id="74" name="Freeform 16"/>
            <p:cNvSpPr>
              <a:spLocks/>
            </p:cNvSpPr>
            <p:nvPr/>
          </p:nvSpPr>
          <p:spPr bwMode="auto">
            <a:xfrm>
              <a:off x="612"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CC9900"/>
            </a:solidFill>
            <a:ln w="9525" cap="flat" cmpd="sng">
              <a:noFill/>
              <a:prstDash val="solid"/>
              <a:round/>
              <a:headEnd/>
              <a:tailEnd/>
            </a:ln>
            <a:effectLst/>
          </p:spPr>
          <p:txBody>
            <a:bodyPr anchor="ctr"/>
            <a:lstStyle/>
            <a:p>
              <a:endParaRPr lang="sr-Latn-CS"/>
            </a:p>
          </p:txBody>
        </p:sp>
        <p:sp>
          <p:nvSpPr>
            <p:cNvPr id="75" name="Freeform 17"/>
            <p:cNvSpPr>
              <a:spLocks/>
            </p:cNvSpPr>
            <p:nvPr/>
          </p:nvSpPr>
          <p:spPr bwMode="auto">
            <a:xfrm>
              <a:off x="612" y="2931"/>
              <a:ext cx="1270" cy="635"/>
            </a:xfrm>
            <a:custGeom>
              <a:avLst/>
              <a:gdLst/>
              <a:ahLst/>
              <a:cxnLst>
                <a:cxn ang="0">
                  <a:pos x="0" y="635"/>
                </a:cxn>
                <a:cxn ang="0">
                  <a:pos x="1270" y="635"/>
                </a:cxn>
                <a:cxn ang="0">
                  <a:pos x="1179" y="0"/>
                </a:cxn>
                <a:cxn ang="0">
                  <a:pos x="91" y="0"/>
                </a:cxn>
                <a:cxn ang="0">
                  <a:pos x="0" y="635"/>
                </a:cxn>
              </a:cxnLst>
              <a:rect l="0" t="0" r="r" b="b"/>
              <a:pathLst>
                <a:path w="1270" h="635">
                  <a:moveTo>
                    <a:pt x="0" y="635"/>
                  </a:moveTo>
                  <a:lnTo>
                    <a:pt x="1270" y="635"/>
                  </a:lnTo>
                  <a:lnTo>
                    <a:pt x="1179" y="0"/>
                  </a:lnTo>
                  <a:lnTo>
                    <a:pt x="91" y="0"/>
                  </a:lnTo>
                  <a:lnTo>
                    <a:pt x="0" y="635"/>
                  </a:lnTo>
                  <a:close/>
                </a:path>
              </a:pathLst>
            </a:custGeom>
            <a:solidFill>
              <a:srgbClr val="FFFF66"/>
            </a:solidFill>
            <a:ln w="9525" cap="flat" cmpd="sng">
              <a:noFill/>
              <a:prstDash val="solid"/>
              <a:round/>
              <a:headEnd/>
              <a:tailEnd/>
            </a:ln>
            <a:effectLst/>
          </p:spPr>
          <p:txBody>
            <a:bodyPr anchor="ctr"/>
            <a:lstStyle/>
            <a:p>
              <a:endParaRPr lang="sr-Latn-CS"/>
            </a:p>
          </p:txBody>
        </p:sp>
        <p:sp>
          <p:nvSpPr>
            <p:cNvPr id="76" name="Freeform 18"/>
            <p:cNvSpPr>
              <a:spLocks/>
            </p:cNvSpPr>
            <p:nvPr/>
          </p:nvSpPr>
          <p:spPr bwMode="auto">
            <a:xfrm flipH="1">
              <a:off x="1655"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FFFF99"/>
            </a:solidFill>
            <a:ln w="9525" cap="flat" cmpd="sng">
              <a:noFill/>
              <a:prstDash val="solid"/>
              <a:round/>
              <a:headEnd/>
              <a:tailEnd/>
            </a:ln>
            <a:effectLst/>
          </p:spPr>
          <p:txBody>
            <a:bodyPr anchor="ctr"/>
            <a:lstStyle/>
            <a:p>
              <a:endParaRPr lang="sr-Latn-CS"/>
            </a:p>
          </p:txBody>
        </p:sp>
        <p:sp>
          <p:nvSpPr>
            <p:cNvPr id="77" name="Freeform 19"/>
            <p:cNvSpPr>
              <a:spLocks/>
            </p:cNvSpPr>
            <p:nvPr/>
          </p:nvSpPr>
          <p:spPr bwMode="auto">
            <a:xfrm>
              <a:off x="703" y="2795"/>
              <a:ext cx="1088" cy="136"/>
            </a:xfrm>
            <a:custGeom>
              <a:avLst/>
              <a:gdLst/>
              <a:ahLst/>
              <a:cxnLst>
                <a:cxn ang="0">
                  <a:pos x="1088" y="136"/>
                </a:cxn>
                <a:cxn ang="0">
                  <a:pos x="0" y="136"/>
                </a:cxn>
                <a:cxn ang="0">
                  <a:pos x="136" y="0"/>
                </a:cxn>
                <a:cxn ang="0">
                  <a:pos x="952" y="0"/>
                </a:cxn>
                <a:cxn ang="0">
                  <a:pos x="1088" y="136"/>
                </a:cxn>
              </a:cxnLst>
              <a:rect l="0" t="0" r="r" b="b"/>
              <a:pathLst>
                <a:path w="1088" h="136">
                  <a:moveTo>
                    <a:pt x="1088" y="136"/>
                  </a:moveTo>
                  <a:lnTo>
                    <a:pt x="0" y="136"/>
                  </a:lnTo>
                  <a:lnTo>
                    <a:pt x="136" y="0"/>
                  </a:lnTo>
                  <a:lnTo>
                    <a:pt x="952" y="0"/>
                  </a:lnTo>
                  <a:lnTo>
                    <a:pt x="1088" y="136"/>
                  </a:lnTo>
                  <a:close/>
                </a:path>
              </a:pathLst>
            </a:custGeom>
            <a:solidFill>
              <a:srgbClr val="FF9900"/>
            </a:solidFill>
            <a:ln w="9525" cap="flat" cmpd="sng">
              <a:noFill/>
              <a:prstDash val="solid"/>
              <a:round/>
              <a:headEnd/>
              <a:tailEnd/>
            </a:ln>
            <a:effectLst/>
          </p:spPr>
          <p:txBody>
            <a:bodyPr anchor="ctr"/>
            <a:lstStyle/>
            <a:p>
              <a:endParaRPr lang="sr-Latn-CS"/>
            </a:p>
          </p:txBody>
        </p:sp>
      </p:grpSp>
      <p:grpSp>
        <p:nvGrpSpPr>
          <p:cNvPr id="9" name="Group 20"/>
          <p:cNvGrpSpPr>
            <a:grpSpLocks/>
          </p:cNvGrpSpPr>
          <p:nvPr/>
        </p:nvGrpSpPr>
        <p:grpSpPr bwMode="auto">
          <a:xfrm>
            <a:off x="5164138" y="3847326"/>
            <a:ext cx="2016125" cy="1727200"/>
            <a:chOff x="612" y="2478"/>
            <a:chExt cx="1270" cy="1088"/>
          </a:xfrm>
        </p:grpSpPr>
        <p:sp>
          <p:nvSpPr>
            <p:cNvPr id="66" name="Rectangle 21"/>
            <p:cNvSpPr>
              <a:spLocks noChangeArrowheads="1"/>
            </p:cNvSpPr>
            <p:nvPr/>
          </p:nvSpPr>
          <p:spPr bwMode="auto">
            <a:xfrm>
              <a:off x="839" y="2523"/>
              <a:ext cx="816" cy="272"/>
            </a:xfrm>
            <a:prstGeom prst="rect">
              <a:avLst/>
            </a:prstGeom>
            <a:solidFill>
              <a:srgbClr val="99CCFF"/>
            </a:solidFill>
            <a:ln w="9525">
              <a:solidFill>
                <a:srgbClr val="99CCFF"/>
              </a:solidFill>
              <a:miter lim="800000"/>
              <a:headEnd/>
              <a:tailEnd/>
            </a:ln>
            <a:effectLst/>
          </p:spPr>
          <p:txBody>
            <a:bodyPr wrap="none" anchor="ctr"/>
            <a:lstStyle/>
            <a:p>
              <a:endParaRPr lang="sr-Latn-CS"/>
            </a:p>
          </p:txBody>
        </p:sp>
        <p:sp>
          <p:nvSpPr>
            <p:cNvPr id="67" name="Freeform 22"/>
            <p:cNvSpPr>
              <a:spLocks/>
            </p:cNvSpPr>
            <p:nvPr/>
          </p:nvSpPr>
          <p:spPr bwMode="auto">
            <a:xfrm>
              <a:off x="612" y="2478"/>
              <a:ext cx="1270" cy="45"/>
            </a:xfrm>
            <a:custGeom>
              <a:avLst/>
              <a:gdLst/>
              <a:ahLst/>
              <a:cxnLst>
                <a:cxn ang="0">
                  <a:pos x="1270" y="0"/>
                </a:cxn>
                <a:cxn ang="0">
                  <a:pos x="1043" y="45"/>
                </a:cxn>
                <a:cxn ang="0">
                  <a:pos x="227" y="45"/>
                </a:cxn>
                <a:cxn ang="0">
                  <a:pos x="0" y="0"/>
                </a:cxn>
                <a:cxn ang="0">
                  <a:pos x="1270" y="0"/>
                </a:cxn>
              </a:cxnLst>
              <a:rect l="0" t="0" r="r" b="b"/>
              <a:pathLst>
                <a:path w="1270" h="45">
                  <a:moveTo>
                    <a:pt x="1270" y="0"/>
                  </a:moveTo>
                  <a:lnTo>
                    <a:pt x="1043" y="45"/>
                  </a:lnTo>
                  <a:lnTo>
                    <a:pt x="227" y="45"/>
                  </a:lnTo>
                  <a:lnTo>
                    <a:pt x="0" y="0"/>
                  </a:lnTo>
                  <a:lnTo>
                    <a:pt x="1270" y="0"/>
                  </a:lnTo>
                  <a:close/>
                </a:path>
              </a:pathLst>
            </a:custGeom>
            <a:solidFill>
              <a:schemeClr val="bg1"/>
            </a:solidFill>
            <a:ln w="9525" cap="flat" cmpd="sng">
              <a:noFill/>
              <a:prstDash val="solid"/>
              <a:round/>
              <a:headEnd/>
              <a:tailEnd/>
            </a:ln>
            <a:effectLst/>
          </p:spPr>
          <p:txBody>
            <a:bodyPr anchor="ctr"/>
            <a:lstStyle/>
            <a:p>
              <a:endParaRPr lang="sr-Latn-CS"/>
            </a:p>
          </p:txBody>
        </p:sp>
        <p:sp>
          <p:nvSpPr>
            <p:cNvPr id="68" name="Freeform 23"/>
            <p:cNvSpPr>
              <a:spLocks/>
            </p:cNvSpPr>
            <p:nvPr/>
          </p:nvSpPr>
          <p:spPr bwMode="auto">
            <a:xfrm>
              <a:off x="612"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CC9900"/>
            </a:solidFill>
            <a:ln w="9525" cap="flat" cmpd="sng">
              <a:noFill/>
              <a:prstDash val="solid"/>
              <a:round/>
              <a:headEnd/>
              <a:tailEnd/>
            </a:ln>
            <a:effectLst/>
          </p:spPr>
          <p:txBody>
            <a:bodyPr anchor="ctr"/>
            <a:lstStyle/>
            <a:p>
              <a:endParaRPr lang="sr-Latn-CS"/>
            </a:p>
          </p:txBody>
        </p:sp>
        <p:sp>
          <p:nvSpPr>
            <p:cNvPr id="69" name="Freeform 24"/>
            <p:cNvSpPr>
              <a:spLocks/>
            </p:cNvSpPr>
            <p:nvPr/>
          </p:nvSpPr>
          <p:spPr bwMode="auto">
            <a:xfrm>
              <a:off x="612" y="2931"/>
              <a:ext cx="1270" cy="635"/>
            </a:xfrm>
            <a:custGeom>
              <a:avLst/>
              <a:gdLst/>
              <a:ahLst/>
              <a:cxnLst>
                <a:cxn ang="0">
                  <a:pos x="0" y="635"/>
                </a:cxn>
                <a:cxn ang="0">
                  <a:pos x="1270" y="635"/>
                </a:cxn>
                <a:cxn ang="0">
                  <a:pos x="1179" y="0"/>
                </a:cxn>
                <a:cxn ang="0">
                  <a:pos x="91" y="0"/>
                </a:cxn>
                <a:cxn ang="0">
                  <a:pos x="0" y="635"/>
                </a:cxn>
              </a:cxnLst>
              <a:rect l="0" t="0" r="r" b="b"/>
              <a:pathLst>
                <a:path w="1270" h="635">
                  <a:moveTo>
                    <a:pt x="0" y="635"/>
                  </a:moveTo>
                  <a:lnTo>
                    <a:pt x="1270" y="635"/>
                  </a:lnTo>
                  <a:lnTo>
                    <a:pt x="1179" y="0"/>
                  </a:lnTo>
                  <a:lnTo>
                    <a:pt x="91" y="0"/>
                  </a:lnTo>
                  <a:lnTo>
                    <a:pt x="0" y="635"/>
                  </a:lnTo>
                  <a:close/>
                </a:path>
              </a:pathLst>
            </a:custGeom>
            <a:solidFill>
              <a:srgbClr val="FFFF66"/>
            </a:solidFill>
            <a:ln w="9525" cap="flat" cmpd="sng">
              <a:noFill/>
              <a:prstDash val="solid"/>
              <a:round/>
              <a:headEnd/>
              <a:tailEnd/>
            </a:ln>
            <a:effectLst/>
          </p:spPr>
          <p:txBody>
            <a:bodyPr anchor="ctr"/>
            <a:lstStyle/>
            <a:p>
              <a:endParaRPr lang="sr-Latn-CS"/>
            </a:p>
          </p:txBody>
        </p:sp>
        <p:sp>
          <p:nvSpPr>
            <p:cNvPr id="70" name="Freeform 25"/>
            <p:cNvSpPr>
              <a:spLocks/>
            </p:cNvSpPr>
            <p:nvPr/>
          </p:nvSpPr>
          <p:spPr bwMode="auto">
            <a:xfrm flipH="1">
              <a:off x="1655" y="2478"/>
              <a:ext cx="227" cy="1088"/>
            </a:xfrm>
            <a:custGeom>
              <a:avLst/>
              <a:gdLst/>
              <a:ahLst/>
              <a:cxnLst>
                <a:cxn ang="0">
                  <a:pos x="227" y="317"/>
                </a:cxn>
                <a:cxn ang="0">
                  <a:pos x="91" y="453"/>
                </a:cxn>
                <a:cxn ang="0">
                  <a:pos x="0" y="1088"/>
                </a:cxn>
                <a:cxn ang="0">
                  <a:pos x="0" y="0"/>
                </a:cxn>
                <a:cxn ang="0">
                  <a:pos x="227" y="45"/>
                </a:cxn>
                <a:cxn ang="0">
                  <a:pos x="227" y="317"/>
                </a:cxn>
              </a:cxnLst>
              <a:rect l="0" t="0" r="r" b="b"/>
              <a:pathLst>
                <a:path w="227" h="1088">
                  <a:moveTo>
                    <a:pt x="227" y="317"/>
                  </a:moveTo>
                  <a:lnTo>
                    <a:pt x="91" y="453"/>
                  </a:lnTo>
                  <a:lnTo>
                    <a:pt x="0" y="1088"/>
                  </a:lnTo>
                  <a:lnTo>
                    <a:pt x="0" y="0"/>
                  </a:lnTo>
                  <a:lnTo>
                    <a:pt x="227" y="45"/>
                  </a:lnTo>
                  <a:lnTo>
                    <a:pt x="227" y="317"/>
                  </a:lnTo>
                  <a:close/>
                </a:path>
              </a:pathLst>
            </a:custGeom>
            <a:solidFill>
              <a:srgbClr val="FFFF99"/>
            </a:solidFill>
            <a:ln w="9525" cap="flat" cmpd="sng">
              <a:noFill/>
              <a:prstDash val="solid"/>
              <a:round/>
              <a:headEnd/>
              <a:tailEnd/>
            </a:ln>
            <a:effectLst/>
          </p:spPr>
          <p:txBody>
            <a:bodyPr anchor="ctr"/>
            <a:lstStyle/>
            <a:p>
              <a:endParaRPr lang="sr-Latn-CS"/>
            </a:p>
          </p:txBody>
        </p:sp>
        <p:sp>
          <p:nvSpPr>
            <p:cNvPr id="71" name="Freeform 26"/>
            <p:cNvSpPr>
              <a:spLocks/>
            </p:cNvSpPr>
            <p:nvPr/>
          </p:nvSpPr>
          <p:spPr bwMode="auto">
            <a:xfrm>
              <a:off x="703" y="2795"/>
              <a:ext cx="1088" cy="136"/>
            </a:xfrm>
            <a:custGeom>
              <a:avLst/>
              <a:gdLst/>
              <a:ahLst/>
              <a:cxnLst>
                <a:cxn ang="0">
                  <a:pos x="1088" y="136"/>
                </a:cxn>
                <a:cxn ang="0">
                  <a:pos x="0" y="136"/>
                </a:cxn>
                <a:cxn ang="0">
                  <a:pos x="136" y="0"/>
                </a:cxn>
                <a:cxn ang="0">
                  <a:pos x="952" y="0"/>
                </a:cxn>
                <a:cxn ang="0">
                  <a:pos x="1088" y="136"/>
                </a:cxn>
              </a:cxnLst>
              <a:rect l="0" t="0" r="r" b="b"/>
              <a:pathLst>
                <a:path w="1088" h="136">
                  <a:moveTo>
                    <a:pt x="1088" y="136"/>
                  </a:moveTo>
                  <a:lnTo>
                    <a:pt x="0" y="136"/>
                  </a:lnTo>
                  <a:lnTo>
                    <a:pt x="136" y="0"/>
                  </a:lnTo>
                  <a:lnTo>
                    <a:pt x="952" y="0"/>
                  </a:lnTo>
                  <a:lnTo>
                    <a:pt x="1088" y="136"/>
                  </a:lnTo>
                  <a:close/>
                </a:path>
              </a:pathLst>
            </a:custGeom>
            <a:solidFill>
              <a:srgbClr val="FF9900"/>
            </a:solidFill>
            <a:ln w="9525" cap="flat" cmpd="sng">
              <a:noFill/>
              <a:prstDash val="solid"/>
              <a:round/>
              <a:headEnd/>
              <a:tailEnd/>
            </a:ln>
            <a:effectLst/>
          </p:spPr>
          <p:txBody>
            <a:bodyPr anchor="ctr"/>
            <a:lstStyle/>
            <a:p>
              <a:endParaRPr lang="sr-Latn-CS"/>
            </a:p>
          </p:txBody>
        </p:sp>
      </p:grpSp>
      <p:sp>
        <p:nvSpPr>
          <p:cNvPr id="10" name="Rectangle 28"/>
          <p:cNvSpPr>
            <a:spLocks noChangeArrowheads="1"/>
          </p:cNvSpPr>
          <p:nvPr/>
        </p:nvSpPr>
        <p:spPr bwMode="auto">
          <a:xfrm>
            <a:off x="5524500" y="3918764"/>
            <a:ext cx="1295400" cy="431800"/>
          </a:xfrm>
          <a:prstGeom prst="rect">
            <a:avLst/>
          </a:prstGeom>
          <a:solidFill>
            <a:srgbClr val="CCECFF"/>
          </a:solidFill>
          <a:ln w="9525">
            <a:noFill/>
            <a:miter lim="800000"/>
            <a:headEnd/>
            <a:tailEnd/>
          </a:ln>
          <a:effectLst/>
        </p:spPr>
        <p:txBody>
          <a:bodyPr wrap="none" anchor="ctr"/>
          <a:lstStyle/>
          <a:p>
            <a:endParaRPr lang="sr-Latn-CS"/>
          </a:p>
        </p:txBody>
      </p:sp>
      <p:sp>
        <p:nvSpPr>
          <p:cNvPr id="11" name="Rectangle 52"/>
          <p:cNvSpPr>
            <a:spLocks noChangeArrowheads="1"/>
          </p:cNvSpPr>
          <p:nvPr/>
        </p:nvSpPr>
        <p:spPr bwMode="auto">
          <a:xfrm>
            <a:off x="3508375" y="3918764"/>
            <a:ext cx="1295400" cy="431800"/>
          </a:xfrm>
          <a:prstGeom prst="rect">
            <a:avLst/>
          </a:prstGeom>
          <a:solidFill>
            <a:srgbClr val="CCECFF"/>
          </a:solidFill>
          <a:ln w="9525">
            <a:noFill/>
            <a:miter lim="800000"/>
            <a:headEnd/>
            <a:tailEnd/>
          </a:ln>
          <a:effectLst/>
        </p:spPr>
        <p:txBody>
          <a:bodyPr wrap="none" anchor="ctr"/>
          <a:lstStyle/>
          <a:p>
            <a:endParaRPr lang="sr-Latn-CS"/>
          </a:p>
        </p:txBody>
      </p:sp>
      <p:sp>
        <p:nvSpPr>
          <p:cNvPr id="12" name="Rectangle 74"/>
          <p:cNvSpPr>
            <a:spLocks noChangeArrowheads="1"/>
          </p:cNvSpPr>
          <p:nvPr/>
        </p:nvSpPr>
        <p:spPr bwMode="auto">
          <a:xfrm>
            <a:off x="1492250" y="3918764"/>
            <a:ext cx="1295400" cy="431800"/>
          </a:xfrm>
          <a:prstGeom prst="rect">
            <a:avLst/>
          </a:prstGeom>
          <a:solidFill>
            <a:srgbClr val="CCECFF"/>
          </a:solidFill>
          <a:ln w="9525">
            <a:noFill/>
            <a:miter lim="800000"/>
            <a:headEnd/>
            <a:tailEnd/>
          </a:ln>
          <a:effectLst/>
        </p:spPr>
        <p:txBody>
          <a:bodyPr wrap="none" anchor="ctr"/>
          <a:lstStyle/>
          <a:p>
            <a:endParaRPr lang="sr-Latn-CS"/>
          </a:p>
        </p:txBody>
      </p:sp>
      <p:sp>
        <p:nvSpPr>
          <p:cNvPr id="13" name="Okvir za tekst 61"/>
          <p:cNvSpPr txBox="1"/>
          <p:nvPr/>
        </p:nvSpPr>
        <p:spPr>
          <a:xfrm>
            <a:off x="1524000" y="3380601"/>
            <a:ext cx="638316" cy="276999"/>
          </a:xfrm>
          <a:prstGeom prst="rect">
            <a:avLst/>
          </a:prstGeom>
          <a:noFill/>
        </p:spPr>
        <p:txBody>
          <a:bodyPr wrap="none" rtlCol="0">
            <a:spAutoFit/>
          </a:bodyPr>
          <a:lstStyle/>
          <a:p>
            <a:r>
              <a:rPr lang="de-DE" dirty="0" smtClean="0"/>
              <a:t>PMOS</a:t>
            </a:r>
            <a:endParaRPr lang="sr-Latn-CS" dirty="0"/>
          </a:p>
        </p:txBody>
      </p:sp>
      <p:sp>
        <p:nvSpPr>
          <p:cNvPr id="14" name="Okvir za tekst 62"/>
          <p:cNvSpPr txBox="1"/>
          <p:nvPr/>
        </p:nvSpPr>
        <p:spPr>
          <a:xfrm>
            <a:off x="2133600" y="3380601"/>
            <a:ext cx="646332" cy="276999"/>
          </a:xfrm>
          <a:prstGeom prst="rect">
            <a:avLst/>
          </a:prstGeom>
          <a:noFill/>
        </p:spPr>
        <p:txBody>
          <a:bodyPr wrap="none" rtlCol="0">
            <a:spAutoFit/>
          </a:bodyPr>
          <a:lstStyle/>
          <a:p>
            <a:r>
              <a:rPr lang="de-DE" dirty="0" smtClean="0"/>
              <a:t>NMOS</a:t>
            </a:r>
            <a:endParaRPr lang="sr-Latn-CS" dirty="0"/>
          </a:p>
        </p:txBody>
      </p:sp>
      <p:sp>
        <p:nvSpPr>
          <p:cNvPr id="15" name="Rectangle 29"/>
          <p:cNvSpPr>
            <a:spLocks noChangeArrowheads="1"/>
          </p:cNvSpPr>
          <p:nvPr/>
        </p:nvSpPr>
        <p:spPr bwMode="auto">
          <a:xfrm>
            <a:off x="5595938" y="3918764"/>
            <a:ext cx="1008063" cy="215900"/>
          </a:xfrm>
          <a:prstGeom prst="rect">
            <a:avLst/>
          </a:prstGeom>
          <a:solidFill>
            <a:srgbClr val="00CCFF"/>
          </a:solidFill>
          <a:ln w="9525">
            <a:noFill/>
            <a:miter lim="800000"/>
            <a:headEnd/>
            <a:tailEnd/>
          </a:ln>
          <a:effectLst/>
        </p:spPr>
        <p:txBody>
          <a:bodyPr wrap="none" anchor="ctr"/>
          <a:lstStyle/>
          <a:p>
            <a:endParaRPr lang="sr-Latn-CS"/>
          </a:p>
        </p:txBody>
      </p:sp>
      <p:sp>
        <p:nvSpPr>
          <p:cNvPr id="16" name="Rectangle 30"/>
          <p:cNvSpPr>
            <a:spLocks noChangeArrowheads="1"/>
          </p:cNvSpPr>
          <p:nvPr/>
        </p:nvSpPr>
        <p:spPr bwMode="auto">
          <a:xfrm>
            <a:off x="5899150" y="3847327"/>
            <a:ext cx="122238" cy="71438"/>
          </a:xfrm>
          <a:prstGeom prst="rect">
            <a:avLst/>
          </a:prstGeom>
          <a:solidFill>
            <a:srgbClr val="FF0000"/>
          </a:solidFill>
          <a:ln w="9525">
            <a:solidFill>
              <a:schemeClr val="tx1"/>
            </a:solidFill>
            <a:miter lim="800000"/>
            <a:headEnd/>
            <a:tailEnd/>
          </a:ln>
          <a:effectLst/>
        </p:spPr>
        <p:txBody>
          <a:bodyPr wrap="none" anchor="ctr"/>
          <a:lstStyle/>
          <a:p>
            <a:endParaRPr lang="sr-Latn-CS"/>
          </a:p>
        </p:txBody>
      </p:sp>
      <p:sp>
        <p:nvSpPr>
          <p:cNvPr id="17" name="Rectangle 31"/>
          <p:cNvSpPr>
            <a:spLocks noChangeArrowheads="1"/>
          </p:cNvSpPr>
          <p:nvPr/>
        </p:nvSpPr>
        <p:spPr bwMode="auto">
          <a:xfrm>
            <a:off x="5659438" y="3918764"/>
            <a:ext cx="120650" cy="71438"/>
          </a:xfrm>
          <a:prstGeom prst="rect">
            <a:avLst/>
          </a:prstGeom>
          <a:solidFill>
            <a:srgbClr val="0000FF"/>
          </a:solidFill>
          <a:ln w="9525">
            <a:noFill/>
            <a:miter lim="800000"/>
            <a:headEnd/>
            <a:tailEnd/>
          </a:ln>
          <a:effectLst/>
        </p:spPr>
        <p:txBody>
          <a:bodyPr wrap="none" anchor="ctr"/>
          <a:lstStyle/>
          <a:p>
            <a:endParaRPr lang="sr-Latn-CS"/>
          </a:p>
        </p:txBody>
      </p:sp>
      <p:sp>
        <p:nvSpPr>
          <p:cNvPr id="18" name="Line 32"/>
          <p:cNvSpPr>
            <a:spLocks noChangeShapeType="1"/>
          </p:cNvSpPr>
          <p:nvPr/>
        </p:nvSpPr>
        <p:spPr bwMode="auto">
          <a:xfrm>
            <a:off x="5740400" y="3702864"/>
            <a:ext cx="215900" cy="0"/>
          </a:xfrm>
          <a:prstGeom prst="line">
            <a:avLst/>
          </a:prstGeom>
          <a:noFill/>
          <a:ln w="9525">
            <a:solidFill>
              <a:schemeClr val="tx1"/>
            </a:solidFill>
            <a:round/>
            <a:headEnd/>
            <a:tailEnd/>
          </a:ln>
          <a:effectLst/>
        </p:spPr>
        <p:txBody>
          <a:bodyPr/>
          <a:lstStyle/>
          <a:p>
            <a:endParaRPr lang="sr-Latn-CS"/>
          </a:p>
        </p:txBody>
      </p:sp>
      <p:sp>
        <p:nvSpPr>
          <p:cNvPr id="19" name="Line 39"/>
          <p:cNvSpPr>
            <a:spLocks noChangeShapeType="1"/>
          </p:cNvSpPr>
          <p:nvPr/>
        </p:nvSpPr>
        <p:spPr bwMode="auto">
          <a:xfrm>
            <a:off x="5959475" y="3702864"/>
            <a:ext cx="0" cy="142875"/>
          </a:xfrm>
          <a:prstGeom prst="line">
            <a:avLst/>
          </a:prstGeom>
          <a:noFill/>
          <a:ln w="9525">
            <a:solidFill>
              <a:schemeClr val="tx1"/>
            </a:solidFill>
            <a:round/>
            <a:headEnd/>
            <a:tailEnd/>
          </a:ln>
          <a:effectLst/>
        </p:spPr>
        <p:txBody>
          <a:bodyPr/>
          <a:lstStyle/>
          <a:p>
            <a:endParaRPr lang="sr-Latn-CS"/>
          </a:p>
        </p:txBody>
      </p:sp>
      <p:sp>
        <p:nvSpPr>
          <p:cNvPr id="20" name="Rectangle 40"/>
          <p:cNvSpPr>
            <a:spLocks noChangeArrowheads="1"/>
          </p:cNvSpPr>
          <p:nvPr/>
        </p:nvSpPr>
        <p:spPr bwMode="auto">
          <a:xfrm>
            <a:off x="6200775" y="3918764"/>
            <a:ext cx="482600" cy="215900"/>
          </a:xfrm>
          <a:prstGeom prst="rect">
            <a:avLst/>
          </a:prstGeom>
          <a:solidFill>
            <a:srgbClr val="FF0000"/>
          </a:solidFill>
          <a:ln w="9525">
            <a:noFill/>
            <a:miter lim="800000"/>
            <a:headEnd/>
            <a:tailEnd/>
          </a:ln>
          <a:effectLst/>
        </p:spPr>
        <p:txBody>
          <a:bodyPr wrap="none" anchor="ctr"/>
          <a:lstStyle/>
          <a:p>
            <a:endParaRPr lang="sr-Latn-CS"/>
          </a:p>
        </p:txBody>
      </p:sp>
      <p:sp>
        <p:nvSpPr>
          <p:cNvPr id="21" name="Rectangle 41"/>
          <p:cNvSpPr>
            <a:spLocks noChangeArrowheads="1"/>
          </p:cNvSpPr>
          <p:nvPr/>
        </p:nvSpPr>
        <p:spPr bwMode="auto">
          <a:xfrm>
            <a:off x="5778500"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22" name="Rectangle 42"/>
          <p:cNvSpPr>
            <a:spLocks noChangeArrowheads="1"/>
          </p:cNvSpPr>
          <p:nvPr/>
        </p:nvSpPr>
        <p:spPr bwMode="auto">
          <a:xfrm>
            <a:off x="6021388"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23" name="Rectangle 43"/>
          <p:cNvSpPr>
            <a:spLocks noChangeArrowheads="1"/>
          </p:cNvSpPr>
          <p:nvPr/>
        </p:nvSpPr>
        <p:spPr bwMode="auto">
          <a:xfrm>
            <a:off x="6259513" y="3918764"/>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24" name="Rectangle 44"/>
          <p:cNvSpPr>
            <a:spLocks noChangeArrowheads="1"/>
          </p:cNvSpPr>
          <p:nvPr/>
        </p:nvSpPr>
        <p:spPr bwMode="auto">
          <a:xfrm>
            <a:off x="6380163" y="3847327"/>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25" name="Rectangle 45"/>
          <p:cNvSpPr>
            <a:spLocks noChangeArrowheads="1"/>
          </p:cNvSpPr>
          <p:nvPr/>
        </p:nvSpPr>
        <p:spPr bwMode="auto">
          <a:xfrm>
            <a:off x="6500813" y="3918764"/>
            <a:ext cx="122238" cy="71438"/>
          </a:xfrm>
          <a:prstGeom prst="rect">
            <a:avLst/>
          </a:prstGeom>
          <a:solidFill>
            <a:srgbClr val="003366"/>
          </a:solidFill>
          <a:ln w="9525">
            <a:noFill/>
            <a:miter lim="800000"/>
            <a:headEnd/>
            <a:tailEnd/>
          </a:ln>
          <a:effectLst/>
        </p:spPr>
        <p:txBody>
          <a:bodyPr wrap="none" anchor="ctr"/>
          <a:lstStyle/>
          <a:p>
            <a:endParaRPr lang="sr-Latn-CS"/>
          </a:p>
        </p:txBody>
      </p:sp>
      <p:sp>
        <p:nvSpPr>
          <p:cNvPr id="26" name="Line 46"/>
          <p:cNvSpPr>
            <a:spLocks noChangeShapeType="1"/>
          </p:cNvSpPr>
          <p:nvPr/>
        </p:nvSpPr>
        <p:spPr bwMode="auto">
          <a:xfrm>
            <a:off x="6442075" y="3702864"/>
            <a:ext cx="0" cy="142875"/>
          </a:xfrm>
          <a:prstGeom prst="line">
            <a:avLst/>
          </a:prstGeom>
          <a:noFill/>
          <a:ln w="9525">
            <a:solidFill>
              <a:schemeClr val="tx1"/>
            </a:solidFill>
            <a:round/>
            <a:headEnd/>
            <a:tailEnd/>
          </a:ln>
          <a:effectLst/>
        </p:spPr>
        <p:txBody>
          <a:bodyPr/>
          <a:lstStyle/>
          <a:p>
            <a:endParaRPr lang="sr-Latn-CS"/>
          </a:p>
        </p:txBody>
      </p:sp>
      <p:sp>
        <p:nvSpPr>
          <p:cNvPr id="27" name="Line 47"/>
          <p:cNvSpPr>
            <a:spLocks noChangeShapeType="1"/>
          </p:cNvSpPr>
          <p:nvPr/>
        </p:nvSpPr>
        <p:spPr bwMode="auto">
          <a:xfrm flipV="1">
            <a:off x="5719763" y="3702864"/>
            <a:ext cx="0" cy="215900"/>
          </a:xfrm>
          <a:prstGeom prst="line">
            <a:avLst/>
          </a:prstGeom>
          <a:noFill/>
          <a:ln w="9525">
            <a:solidFill>
              <a:schemeClr val="tx1"/>
            </a:solidFill>
            <a:round/>
            <a:headEnd/>
            <a:tailEnd/>
          </a:ln>
          <a:effectLst/>
        </p:spPr>
        <p:txBody>
          <a:bodyPr/>
          <a:lstStyle/>
          <a:p>
            <a:endParaRPr lang="sr-Latn-CS"/>
          </a:p>
        </p:txBody>
      </p:sp>
      <p:sp>
        <p:nvSpPr>
          <p:cNvPr id="28" name="Rectangle 53"/>
          <p:cNvSpPr>
            <a:spLocks noChangeArrowheads="1"/>
          </p:cNvSpPr>
          <p:nvPr/>
        </p:nvSpPr>
        <p:spPr bwMode="auto">
          <a:xfrm>
            <a:off x="3579813" y="3918764"/>
            <a:ext cx="1008063" cy="215900"/>
          </a:xfrm>
          <a:prstGeom prst="rect">
            <a:avLst/>
          </a:prstGeom>
          <a:solidFill>
            <a:srgbClr val="00CCFF"/>
          </a:solidFill>
          <a:ln w="9525">
            <a:noFill/>
            <a:miter lim="800000"/>
            <a:headEnd/>
            <a:tailEnd/>
          </a:ln>
          <a:effectLst/>
        </p:spPr>
        <p:txBody>
          <a:bodyPr wrap="none" anchor="ctr"/>
          <a:lstStyle/>
          <a:p>
            <a:endParaRPr lang="sr-Latn-CS"/>
          </a:p>
        </p:txBody>
      </p:sp>
      <p:sp>
        <p:nvSpPr>
          <p:cNvPr id="29" name="Rectangle 54"/>
          <p:cNvSpPr>
            <a:spLocks noChangeArrowheads="1"/>
          </p:cNvSpPr>
          <p:nvPr/>
        </p:nvSpPr>
        <p:spPr bwMode="auto">
          <a:xfrm>
            <a:off x="3883025" y="3847327"/>
            <a:ext cx="122238" cy="71438"/>
          </a:xfrm>
          <a:prstGeom prst="rect">
            <a:avLst/>
          </a:prstGeom>
          <a:solidFill>
            <a:srgbClr val="FF0000"/>
          </a:solidFill>
          <a:ln w="9525">
            <a:solidFill>
              <a:schemeClr val="tx1"/>
            </a:solidFill>
            <a:miter lim="800000"/>
            <a:headEnd/>
            <a:tailEnd/>
          </a:ln>
          <a:effectLst/>
        </p:spPr>
        <p:txBody>
          <a:bodyPr wrap="none" anchor="ctr"/>
          <a:lstStyle/>
          <a:p>
            <a:endParaRPr lang="sr-Latn-CS"/>
          </a:p>
        </p:txBody>
      </p:sp>
      <p:sp>
        <p:nvSpPr>
          <p:cNvPr id="30" name="Rectangle 55"/>
          <p:cNvSpPr>
            <a:spLocks noChangeArrowheads="1"/>
          </p:cNvSpPr>
          <p:nvPr/>
        </p:nvSpPr>
        <p:spPr bwMode="auto">
          <a:xfrm>
            <a:off x="3643313" y="3918764"/>
            <a:ext cx="120650" cy="71438"/>
          </a:xfrm>
          <a:prstGeom prst="rect">
            <a:avLst/>
          </a:prstGeom>
          <a:solidFill>
            <a:srgbClr val="0000FF"/>
          </a:solidFill>
          <a:ln w="9525">
            <a:noFill/>
            <a:miter lim="800000"/>
            <a:headEnd/>
            <a:tailEnd/>
          </a:ln>
          <a:effectLst/>
        </p:spPr>
        <p:txBody>
          <a:bodyPr wrap="none" anchor="ctr"/>
          <a:lstStyle/>
          <a:p>
            <a:endParaRPr lang="sr-Latn-CS"/>
          </a:p>
        </p:txBody>
      </p:sp>
      <p:sp>
        <p:nvSpPr>
          <p:cNvPr id="31" name="Line 56"/>
          <p:cNvSpPr>
            <a:spLocks noChangeShapeType="1"/>
          </p:cNvSpPr>
          <p:nvPr/>
        </p:nvSpPr>
        <p:spPr bwMode="auto">
          <a:xfrm>
            <a:off x="3724275" y="3702864"/>
            <a:ext cx="215900" cy="0"/>
          </a:xfrm>
          <a:prstGeom prst="line">
            <a:avLst/>
          </a:prstGeom>
          <a:noFill/>
          <a:ln w="9525">
            <a:solidFill>
              <a:schemeClr val="tx1"/>
            </a:solidFill>
            <a:round/>
            <a:headEnd/>
            <a:tailEnd/>
          </a:ln>
          <a:effectLst/>
        </p:spPr>
        <p:txBody>
          <a:bodyPr/>
          <a:lstStyle/>
          <a:p>
            <a:endParaRPr lang="sr-Latn-CS"/>
          </a:p>
        </p:txBody>
      </p:sp>
      <p:sp>
        <p:nvSpPr>
          <p:cNvPr id="32" name="Line 63"/>
          <p:cNvSpPr>
            <a:spLocks noChangeShapeType="1"/>
          </p:cNvSpPr>
          <p:nvPr/>
        </p:nvSpPr>
        <p:spPr bwMode="auto">
          <a:xfrm>
            <a:off x="3943350" y="3702864"/>
            <a:ext cx="0" cy="142875"/>
          </a:xfrm>
          <a:prstGeom prst="line">
            <a:avLst/>
          </a:prstGeom>
          <a:noFill/>
          <a:ln w="9525">
            <a:solidFill>
              <a:schemeClr val="tx1"/>
            </a:solidFill>
            <a:round/>
            <a:headEnd/>
            <a:tailEnd/>
          </a:ln>
          <a:effectLst/>
        </p:spPr>
        <p:txBody>
          <a:bodyPr/>
          <a:lstStyle/>
          <a:p>
            <a:endParaRPr lang="sr-Latn-CS"/>
          </a:p>
        </p:txBody>
      </p:sp>
      <p:sp>
        <p:nvSpPr>
          <p:cNvPr id="33" name="Rectangle 64"/>
          <p:cNvSpPr>
            <a:spLocks noChangeArrowheads="1"/>
          </p:cNvSpPr>
          <p:nvPr/>
        </p:nvSpPr>
        <p:spPr bwMode="auto">
          <a:xfrm>
            <a:off x="4184650" y="3918764"/>
            <a:ext cx="482600" cy="215900"/>
          </a:xfrm>
          <a:prstGeom prst="rect">
            <a:avLst/>
          </a:prstGeom>
          <a:solidFill>
            <a:srgbClr val="FF0000"/>
          </a:solidFill>
          <a:ln w="9525">
            <a:noFill/>
            <a:miter lim="800000"/>
            <a:headEnd/>
            <a:tailEnd/>
          </a:ln>
          <a:effectLst/>
        </p:spPr>
        <p:txBody>
          <a:bodyPr wrap="none" anchor="ctr"/>
          <a:lstStyle/>
          <a:p>
            <a:endParaRPr lang="sr-Latn-CS"/>
          </a:p>
        </p:txBody>
      </p:sp>
      <p:sp>
        <p:nvSpPr>
          <p:cNvPr id="34" name="Rectangle 65"/>
          <p:cNvSpPr>
            <a:spLocks noChangeArrowheads="1"/>
          </p:cNvSpPr>
          <p:nvPr/>
        </p:nvSpPr>
        <p:spPr bwMode="auto">
          <a:xfrm>
            <a:off x="3762375"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35" name="Rectangle 66"/>
          <p:cNvSpPr>
            <a:spLocks noChangeArrowheads="1"/>
          </p:cNvSpPr>
          <p:nvPr/>
        </p:nvSpPr>
        <p:spPr bwMode="auto">
          <a:xfrm>
            <a:off x="4005263"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36" name="Rectangle 67"/>
          <p:cNvSpPr>
            <a:spLocks noChangeArrowheads="1"/>
          </p:cNvSpPr>
          <p:nvPr/>
        </p:nvSpPr>
        <p:spPr bwMode="auto">
          <a:xfrm>
            <a:off x="4243388" y="3918764"/>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37" name="Rectangle 68"/>
          <p:cNvSpPr>
            <a:spLocks noChangeArrowheads="1"/>
          </p:cNvSpPr>
          <p:nvPr/>
        </p:nvSpPr>
        <p:spPr bwMode="auto">
          <a:xfrm>
            <a:off x="4364038" y="3847327"/>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38" name="Rectangle 69"/>
          <p:cNvSpPr>
            <a:spLocks noChangeArrowheads="1"/>
          </p:cNvSpPr>
          <p:nvPr/>
        </p:nvSpPr>
        <p:spPr bwMode="auto">
          <a:xfrm>
            <a:off x="4484688" y="3918764"/>
            <a:ext cx="122238" cy="71438"/>
          </a:xfrm>
          <a:prstGeom prst="rect">
            <a:avLst/>
          </a:prstGeom>
          <a:solidFill>
            <a:srgbClr val="003366"/>
          </a:solidFill>
          <a:ln w="9525">
            <a:noFill/>
            <a:miter lim="800000"/>
            <a:headEnd/>
            <a:tailEnd/>
          </a:ln>
          <a:effectLst/>
        </p:spPr>
        <p:txBody>
          <a:bodyPr wrap="none" anchor="ctr"/>
          <a:lstStyle/>
          <a:p>
            <a:endParaRPr lang="sr-Latn-CS"/>
          </a:p>
        </p:txBody>
      </p:sp>
      <p:sp>
        <p:nvSpPr>
          <p:cNvPr id="39" name="Line 70"/>
          <p:cNvSpPr>
            <a:spLocks noChangeShapeType="1"/>
          </p:cNvSpPr>
          <p:nvPr/>
        </p:nvSpPr>
        <p:spPr bwMode="auto">
          <a:xfrm>
            <a:off x="4425950" y="3702864"/>
            <a:ext cx="0" cy="142875"/>
          </a:xfrm>
          <a:prstGeom prst="line">
            <a:avLst/>
          </a:prstGeom>
          <a:noFill/>
          <a:ln w="9525">
            <a:solidFill>
              <a:schemeClr val="tx1"/>
            </a:solidFill>
            <a:round/>
            <a:headEnd/>
            <a:tailEnd/>
          </a:ln>
          <a:effectLst/>
        </p:spPr>
        <p:txBody>
          <a:bodyPr/>
          <a:lstStyle/>
          <a:p>
            <a:endParaRPr lang="sr-Latn-CS"/>
          </a:p>
        </p:txBody>
      </p:sp>
      <p:sp>
        <p:nvSpPr>
          <p:cNvPr id="40" name="Line 71"/>
          <p:cNvSpPr>
            <a:spLocks noChangeShapeType="1"/>
          </p:cNvSpPr>
          <p:nvPr/>
        </p:nvSpPr>
        <p:spPr bwMode="auto">
          <a:xfrm flipV="1">
            <a:off x="3703638" y="3702864"/>
            <a:ext cx="0" cy="215900"/>
          </a:xfrm>
          <a:prstGeom prst="line">
            <a:avLst/>
          </a:prstGeom>
          <a:noFill/>
          <a:ln w="9525">
            <a:solidFill>
              <a:schemeClr val="tx1"/>
            </a:solidFill>
            <a:round/>
            <a:headEnd/>
            <a:tailEnd/>
          </a:ln>
          <a:effectLst/>
        </p:spPr>
        <p:txBody>
          <a:bodyPr/>
          <a:lstStyle/>
          <a:p>
            <a:endParaRPr lang="sr-Latn-CS"/>
          </a:p>
        </p:txBody>
      </p:sp>
      <p:sp>
        <p:nvSpPr>
          <p:cNvPr id="41" name="Rectangle 75"/>
          <p:cNvSpPr>
            <a:spLocks noChangeArrowheads="1"/>
          </p:cNvSpPr>
          <p:nvPr/>
        </p:nvSpPr>
        <p:spPr bwMode="auto">
          <a:xfrm>
            <a:off x="1563688" y="3918764"/>
            <a:ext cx="1008063" cy="215900"/>
          </a:xfrm>
          <a:prstGeom prst="rect">
            <a:avLst/>
          </a:prstGeom>
          <a:solidFill>
            <a:srgbClr val="00CCFF"/>
          </a:solidFill>
          <a:ln w="9525">
            <a:noFill/>
            <a:miter lim="800000"/>
            <a:headEnd/>
            <a:tailEnd/>
          </a:ln>
          <a:effectLst/>
        </p:spPr>
        <p:txBody>
          <a:bodyPr wrap="none" anchor="ctr"/>
          <a:lstStyle/>
          <a:p>
            <a:endParaRPr lang="sr-Latn-CS"/>
          </a:p>
        </p:txBody>
      </p:sp>
      <p:sp>
        <p:nvSpPr>
          <p:cNvPr id="42" name="Rectangle 76"/>
          <p:cNvSpPr>
            <a:spLocks noChangeArrowheads="1"/>
          </p:cNvSpPr>
          <p:nvPr/>
        </p:nvSpPr>
        <p:spPr bwMode="auto">
          <a:xfrm>
            <a:off x="1866900" y="3847327"/>
            <a:ext cx="122238" cy="71438"/>
          </a:xfrm>
          <a:prstGeom prst="rect">
            <a:avLst/>
          </a:prstGeom>
          <a:solidFill>
            <a:srgbClr val="FF0000"/>
          </a:solidFill>
          <a:ln w="9525">
            <a:solidFill>
              <a:schemeClr val="tx1"/>
            </a:solidFill>
            <a:miter lim="800000"/>
            <a:headEnd/>
            <a:tailEnd/>
          </a:ln>
          <a:effectLst/>
        </p:spPr>
        <p:txBody>
          <a:bodyPr wrap="none" anchor="ctr"/>
          <a:lstStyle/>
          <a:p>
            <a:endParaRPr lang="sr-Latn-CS"/>
          </a:p>
        </p:txBody>
      </p:sp>
      <p:sp>
        <p:nvSpPr>
          <p:cNvPr id="43" name="Rectangle 77"/>
          <p:cNvSpPr>
            <a:spLocks noChangeArrowheads="1"/>
          </p:cNvSpPr>
          <p:nvPr/>
        </p:nvSpPr>
        <p:spPr bwMode="auto">
          <a:xfrm>
            <a:off x="1627188" y="3918764"/>
            <a:ext cx="120650" cy="71438"/>
          </a:xfrm>
          <a:prstGeom prst="rect">
            <a:avLst/>
          </a:prstGeom>
          <a:solidFill>
            <a:srgbClr val="0000FF"/>
          </a:solidFill>
          <a:ln w="9525">
            <a:noFill/>
            <a:miter lim="800000"/>
            <a:headEnd/>
            <a:tailEnd/>
          </a:ln>
          <a:effectLst/>
        </p:spPr>
        <p:txBody>
          <a:bodyPr wrap="none" anchor="ctr"/>
          <a:lstStyle/>
          <a:p>
            <a:endParaRPr lang="sr-Latn-CS"/>
          </a:p>
        </p:txBody>
      </p:sp>
      <p:sp>
        <p:nvSpPr>
          <p:cNvPr id="44" name="Line 78"/>
          <p:cNvSpPr>
            <a:spLocks noChangeShapeType="1"/>
          </p:cNvSpPr>
          <p:nvPr/>
        </p:nvSpPr>
        <p:spPr bwMode="auto">
          <a:xfrm>
            <a:off x="1708150" y="3702864"/>
            <a:ext cx="215900" cy="0"/>
          </a:xfrm>
          <a:prstGeom prst="line">
            <a:avLst/>
          </a:prstGeom>
          <a:noFill/>
          <a:ln w="9525">
            <a:solidFill>
              <a:schemeClr val="tx1"/>
            </a:solidFill>
            <a:round/>
            <a:headEnd/>
            <a:tailEnd/>
          </a:ln>
          <a:effectLst/>
        </p:spPr>
        <p:txBody>
          <a:bodyPr/>
          <a:lstStyle/>
          <a:p>
            <a:endParaRPr lang="sr-Latn-CS"/>
          </a:p>
        </p:txBody>
      </p:sp>
      <p:sp>
        <p:nvSpPr>
          <p:cNvPr id="45" name="Line 85"/>
          <p:cNvSpPr>
            <a:spLocks noChangeShapeType="1"/>
          </p:cNvSpPr>
          <p:nvPr/>
        </p:nvSpPr>
        <p:spPr bwMode="auto">
          <a:xfrm>
            <a:off x="1927225" y="3702864"/>
            <a:ext cx="0" cy="142875"/>
          </a:xfrm>
          <a:prstGeom prst="line">
            <a:avLst/>
          </a:prstGeom>
          <a:noFill/>
          <a:ln w="9525">
            <a:solidFill>
              <a:schemeClr val="tx1"/>
            </a:solidFill>
            <a:round/>
            <a:headEnd/>
            <a:tailEnd/>
          </a:ln>
          <a:effectLst/>
        </p:spPr>
        <p:txBody>
          <a:bodyPr/>
          <a:lstStyle/>
          <a:p>
            <a:endParaRPr lang="sr-Latn-CS"/>
          </a:p>
        </p:txBody>
      </p:sp>
      <p:sp>
        <p:nvSpPr>
          <p:cNvPr id="46" name="Rectangle 86"/>
          <p:cNvSpPr>
            <a:spLocks noChangeArrowheads="1"/>
          </p:cNvSpPr>
          <p:nvPr/>
        </p:nvSpPr>
        <p:spPr bwMode="auto">
          <a:xfrm>
            <a:off x="2168525" y="3918764"/>
            <a:ext cx="482600" cy="215900"/>
          </a:xfrm>
          <a:prstGeom prst="rect">
            <a:avLst/>
          </a:prstGeom>
          <a:solidFill>
            <a:srgbClr val="FF0000"/>
          </a:solidFill>
          <a:ln w="9525">
            <a:noFill/>
            <a:miter lim="800000"/>
            <a:headEnd/>
            <a:tailEnd/>
          </a:ln>
          <a:effectLst/>
        </p:spPr>
        <p:txBody>
          <a:bodyPr wrap="none" anchor="ctr"/>
          <a:lstStyle/>
          <a:p>
            <a:endParaRPr lang="sr-Latn-CS"/>
          </a:p>
        </p:txBody>
      </p:sp>
      <p:sp>
        <p:nvSpPr>
          <p:cNvPr id="47" name="Rectangle 87"/>
          <p:cNvSpPr>
            <a:spLocks noChangeArrowheads="1"/>
          </p:cNvSpPr>
          <p:nvPr/>
        </p:nvSpPr>
        <p:spPr bwMode="auto">
          <a:xfrm>
            <a:off x="1746250"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48" name="Rectangle 88"/>
          <p:cNvSpPr>
            <a:spLocks noChangeArrowheads="1"/>
          </p:cNvSpPr>
          <p:nvPr/>
        </p:nvSpPr>
        <p:spPr bwMode="auto">
          <a:xfrm>
            <a:off x="1989138" y="3918764"/>
            <a:ext cx="120650" cy="71438"/>
          </a:xfrm>
          <a:prstGeom prst="rect">
            <a:avLst/>
          </a:prstGeom>
          <a:solidFill>
            <a:srgbClr val="FF0000"/>
          </a:solidFill>
          <a:ln w="9525">
            <a:noFill/>
            <a:miter lim="800000"/>
            <a:headEnd/>
            <a:tailEnd/>
          </a:ln>
          <a:effectLst/>
        </p:spPr>
        <p:txBody>
          <a:bodyPr wrap="none" anchor="ctr"/>
          <a:lstStyle/>
          <a:p>
            <a:endParaRPr lang="sr-Latn-CS"/>
          </a:p>
        </p:txBody>
      </p:sp>
      <p:sp>
        <p:nvSpPr>
          <p:cNvPr id="49" name="Rectangle 89"/>
          <p:cNvSpPr>
            <a:spLocks noChangeArrowheads="1"/>
          </p:cNvSpPr>
          <p:nvPr/>
        </p:nvSpPr>
        <p:spPr bwMode="auto">
          <a:xfrm>
            <a:off x="2227263" y="3918764"/>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50" name="Rectangle 90"/>
          <p:cNvSpPr>
            <a:spLocks noChangeArrowheads="1"/>
          </p:cNvSpPr>
          <p:nvPr/>
        </p:nvSpPr>
        <p:spPr bwMode="auto">
          <a:xfrm>
            <a:off x="2347913" y="3847327"/>
            <a:ext cx="120650" cy="71438"/>
          </a:xfrm>
          <a:prstGeom prst="rect">
            <a:avLst/>
          </a:prstGeom>
          <a:solidFill>
            <a:srgbClr val="003366"/>
          </a:solidFill>
          <a:ln w="9525">
            <a:noFill/>
            <a:miter lim="800000"/>
            <a:headEnd/>
            <a:tailEnd/>
          </a:ln>
          <a:effectLst/>
        </p:spPr>
        <p:txBody>
          <a:bodyPr wrap="none" anchor="ctr"/>
          <a:lstStyle/>
          <a:p>
            <a:endParaRPr lang="sr-Latn-CS"/>
          </a:p>
        </p:txBody>
      </p:sp>
      <p:sp>
        <p:nvSpPr>
          <p:cNvPr id="51" name="Rectangle 91"/>
          <p:cNvSpPr>
            <a:spLocks noChangeArrowheads="1"/>
          </p:cNvSpPr>
          <p:nvPr/>
        </p:nvSpPr>
        <p:spPr bwMode="auto">
          <a:xfrm>
            <a:off x="2468563" y="3918764"/>
            <a:ext cx="122238" cy="71438"/>
          </a:xfrm>
          <a:prstGeom prst="rect">
            <a:avLst/>
          </a:prstGeom>
          <a:solidFill>
            <a:srgbClr val="003366"/>
          </a:solidFill>
          <a:ln w="9525">
            <a:noFill/>
            <a:miter lim="800000"/>
            <a:headEnd/>
            <a:tailEnd/>
          </a:ln>
          <a:effectLst/>
        </p:spPr>
        <p:txBody>
          <a:bodyPr wrap="none" anchor="ctr"/>
          <a:lstStyle/>
          <a:p>
            <a:endParaRPr lang="sr-Latn-CS"/>
          </a:p>
        </p:txBody>
      </p:sp>
      <p:sp>
        <p:nvSpPr>
          <p:cNvPr id="52" name="Line 92"/>
          <p:cNvSpPr>
            <a:spLocks noChangeShapeType="1"/>
          </p:cNvSpPr>
          <p:nvPr/>
        </p:nvSpPr>
        <p:spPr bwMode="auto">
          <a:xfrm>
            <a:off x="2409825" y="3702864"/>
            <a:ext cx="0" cy="142875"/>
          </a:xfrm>
          <a:prstGeom prst="line">
            <a:avLst/>
          </a:prstGeom>
          <a:noFill/>
          <a:ln w="9525">
            <a:solidFill>
              <a:schemeClr val="tx1"/>
            </a:solidFill>
            <a:round/>
            <a:headEnd/>
            <a:tailEnd/>
          </a:ln>
          <a:effectLst/>
        </p:spPr>
        <p:txBody>
          <a:bodyPr/>
          <a:lstStyle/>
          <a:p>
            <a:endParaRPr lang="sr-Latn-CS"/>
          </a:p>
        </p:txBody>
      </p:sp>
      <p:sp>
        <p:nvSpPr>
          <p:cNvPr id="53" name="Line 93"/>
          <p:cNvSpPr>
            <a:spLocks noChangeShapeType="1"/>
          </p:cNvSpPr>
          <p:nvPr/>
        </p:nvSpPr>
        <p:spPr bwMode="auto">
          <a:xfrm flipV="1">
            <a:off x="1687513" y="3702864"/>
            <a:ext cx="0" cy="215900"/>
          </a:xfrm>
          <a:prstGeom prst="line">
            <a:avLst/>
          </a:prstGeom>
          <a:noFill/>
          <a:ln w="9525">
            <a:solidFill>
              <a:schemeClr val="tx1"/>
            </a:solidFill>
            <a:round/>
            <a:headEnd/>
            <a:tailEnd/>
          </a:ln>
          <a:effectLst/>
        </p:spPr>
        <p:txBody>
          <a:bodyPr/>
          <a:lstStyle/>
          <a:p>
            <a:endParaRPr lang="sr-Latn-CS"/>
          </a:p>
        </p:txBody>
      </p:sp>
      <p:sp>
        <p:nvSpPr>
          <p:cNvPr id="54" name="Okvir za tekst 78"/>
          <p:cNvSpPr txBox="1"/>
          <p:nvPr/>
        </p:nvSpPr>
        <p:spPr>
          <a:xfrm>
            <a:off x="838200" y="6172200"/>
            <a:ext cx="970137" cy="276999"/>
          </a:xfrm>
          <a:prstGeom prst="rect">
            <a:avLst/>
          </a:prstGeom>
          <a:noFill/>
        </p:spPr>
        <p:txBody>
          <a:bodyPr wrap="none" rtlCol="0">
            <a:spAutoFit/>
          </a:bodyPr>
          <a:lstStyle/>
          <a:p>
            <a:r>
              <a:rPr lang="de-DE" dirty="0" smtClean="0"/>
              <a:t>p-</a:t>
            </a:r>
            <a:r>
              <a:rPr lang="de-DE" dirty="0" err="1" smtClean="0"/>
              <a:t>substrate</a:t>
            </a:r>
            <a:endParaRPr lang="sr-Latn-CS" dirty="0"/>
          </a:p>
        </p:txBody>
      </p:sp>
      <p:sp>
        <p:nvSpPr>
          <p:cNvPr id="55" name="Text Box 49"/>
          <p:cNvSpPr txBox="1">
            <a:spLocks noChangeArrowheads="1"/>
          </p:cNvSpPr>
          <p:nvPr/>
        </p:nvSpPr>
        <p:spPr bwMode="auto">
          <a:xfrm>
            <a:off x="1484313" y="5071289"/>
            <a:ext cx="1238250" cy="274637"/>
          </a:xfrm>
          <a:prstGeom prst="rect">
            <a:avLst/>
          </a:prstGeom>
          <a:noFill/>
          <a:ln w="9525" algn="ctr">
            <a:noFill/>
            <a:miter lim="800000"/>
            <a:headEnd/>
            <a:tailEnd/>
          </a:ln>
          <a:effectLst/>
        </p:spPr>
        <p:txBody>
          <a:bodyPr wrap="none">
            <a:spAutoFit/>
          </a:bodyPr>
          <a:lstStyle/>
          <a:p>
            <a:r>
              <a:rPr lang="de-DE" dirty="0" err="1"/>
              <a:t>Depletion</a:t>
            </a:r>
            <a:r>
              <a:rPr lang="de-DE" dirty="0"/>
              <a:t> </a:t>
            </a:r>
            <a:r>
              <a:rPr lang="de-DE" dirty="0" err="1"/>
              <a:t>zone</a:t>
            </a:r>
            <a:r>
              <a:rPr lang="de-DE" dirty="0"/>
              <a:t> </a:t>
            </a:r>
          </a:p>
        </p:txBody>
      </p:sp>
      <p:sp>
        <p:nvSpPr>
          <p:cNvPr id="56" name="Line 99"/>
          <p:cNvSpPr>
            <a:spLocks noChangeShapeType="1"/>
          </p:cNvSpPr>
          <p:nvPr/>
        </p:nvSpPr>
        <p:spPr bwMode="auto">
          <a:xfrm>
            <a:off x="6819900" y="4350564"/>
            <a:ext cx="503238" cy="576262"/>
          </a:xfrm>
          <a:prstGeom prst="line">
            <a:avLst/>
          </a:prstGeom>
          <a:noFill/>
          <a:ln w="9525">
            <a:solidFill>
              <a:schemeClr val="tx1"/>
            </a:solidFill>
            <a:round/>
            <a:headEnd/>
            <a:tailEnd type="triangle" w="med" len="med"/>
          </a:ln>
          <a:effectLst/>
        </p:spPr>
        <p:txBody>
          <a:bodyPr anchor="ctr"/>
          <a:lstStyle/>
          <a:p>
            <a:endParaRPr lang="sr-Latn-CS"/>
          </a:p>
        </p:txBody>
      </p:sp>
      <p:sp>
        <p:nvSpPr>
          <p:cNvPr id="57" name="Text Box 100"/>
          <p:cNvSpPr txBox="1">
            <a:spLocks noChangeArrowheads="1"/>
          </p:cNvSpPr>
          <p:nvPr/>
        </p:nvSpPr>
        <p:spPr bwMode="auto">
          <a:xfrm>
            <a:off x="5545138" y="4710926"/>
            <a:ext cx="1560512" cy="274638"/>
          </a:xfrm>
          <a:prstGeom prst="rect">
            <a:avLst/>
          </a:prstGeom>
          <a:noFill/>
          <a:ln w="9525" algn="ctr">
            <a:noFill/>
            <a:miter lim="800000"/>
            <a:headEnd/>
            <a:tailEnd/>
          </a:ln>
          <a:effectLst/>
        </p:spPr>
        <p:txBody>
          <a:bodyPr wrap="none">
            <a:spAutoFit/>
          </a:bodyPr>
          <a:lstStyle/>
          <a:p>
            <a:r>
              <a:rPr lang="de-DE" dirty="0"/>
              <a:t>Potential </a:t>
            </a:r>
            <a:r>
              <a:rPr lang="de-DE" dirty="0" err="1"/>
              <a:t>energy</a:t>
            </a:r>
            <a:r>
              <a:rPr lang="de-DE" dirty="0"/>
              <a:t> (e-)</a:t>
            </a:r>
          </a:p>
        </p:txBody>
      </p:sp>
      <p:sp>
        <p:nvSpPr>
          <p:cNvPr id="58" name="Okvir za tekst 82"/>
          <p:cNvSpPr txBox="1"/>
          <p:nvPr/>
        </p:nvSpPr>
        <p:spPr>
          <a:xfrm>
            <a:off x="1752600" y="4066401"/>
            <a:ext cx="992579" cy="276999"/>
          </a:xfrm>
          <a:prstGeom prst="rect">
            <a:avLst/>
          </a:prstGeom>
          <a:noFill/>
        </p:spPr>
        <p:txBody>
          <a:bodyPr wrap="none" rtlCol="0">
            <a:spAutoFit/>
          </a:bodyPr>
          <a:lstStyle/>
          <a:p>
            <a:r>
              <a:rPr lang="de-DE" dirty="0" err="1" smtClean="0"/>
              <a:t>deep</a:t>
            </a:r>
            <a:r>
              <a:rPr lang="de-DE" dirty="0" smtClean="0"/>
              <a:t> n-well</a:t>
            </a:r>
            <a:endParaRPr lang="sr-Latn-CS" dirty="0"/>
          </a:p>
        </p:txBody>
      </p:sp>
      <p:sp>
        <p:nvSpPr>
          <p:cNvPr id="63" name="Oval 97"/>
          <p:cNvSpPr>
            <a:spLocks noChangeArrowheads="1"/>
          </p:cNvSpPr>
          <p:nvPr/>
        </p:nvSpPr>
        <p:spPr bwMode="auto">
          <a:xfrm>
            <a:off x="4300538" y="5296714"/>
            <a:ext cx="142875" cy="133350"/>
          </a:xfrm>
          <a:prstGeom prst="ellipse">
            <a:avLst/>
          </a:prstGeom>
          <a:solidFill>
            <a:srgbClr val="0000FF"/>
          </a:solidFill>
          <a:ln w="9525" algn="ctr">
            <a:solidFill>
              <a:srgbClr val="0000FF"/>
            </a:solidFill>
            <a:round/>
            <a:headEnd/>
            <a:tailEnd/>
          </a:ln>
          <a:effectLst/>
        </p:spPr>
        <p:txBody>
          <a:bodyPr wrap="none" anchor="ctr"/>
          <a:lstStyle/>
          <a:p>
            <a:endParaRPr lang="sr-Latn-CS"/>
          </a:p>
        </p:txBody>
      </p:sp>
      <p:sp>
        <p:nvSpPr>
          <p:cNvPr id="64" name="Text Box 98"/>
          <p:cNvSpPr txBox="1">
            <a:spLocks noChangeArrowheads="1"/>
          </p:cNvSpPr>
          <p:nvPr/>
        </p:nvSpPr>
        <p:spPr bwMode="auto">
          <a:xfrm>
            <a:off x="4371975" y="4710926"/>
            <a:ext cx="463550" cy="274638"/>
          </a:xfrm>
          <a:prstGeom prst="rect">
            <a:avLst/>
          </a:prstGeom>
          <a:noFill/>
          <a:ln w="9525" algn="ctr">
            <a:noFill/>
            <a:miter lim="800000"/>
            <a:headEnd/>
            <a:tailEnd/>
          </a:ln>
          <a:effectLst/>
        </p:spPr>
        <p:txBody>
          <a:bodyPr wrap="none">
            <a:spAutoFit/>
          </a:bodyPr>
          <a:lstStyle/>
          <a:p>
            <a:r>
              <a:rPr lang="de-DE" dirty="0"/>
              <a:t>Drift</a:t>
            </a:r>
          </a:p>
        </p:txBody>
      </p:sp>
      <p:sp>
        <p:nvSpPr>
          <p:cNvPr id="65" name="Freeform 101"/>
          <p:cNvSpPr>
            <a:spLocks/>
          </p:cNvSpPr>
          <p:nvPr/>
        </p:nvSpPr>
        <p:spPr bwMode="auto">
          <a:xfrm>
            <a:off x="4300538" y="4350564"/>
            <a:ext cx="71437" cy="863600"/>
          </a:xfrm>
          <a:custGeom>
            <a:avLst/>
            <a:gdLst/>
            <a:ahLst/>
            <a:cxnLst>
              <a:cxn ang="0">
                <a:pos x="45" y="544"/>
              </a:cxn>
              <a:cxn ang="0">
                <a:pos x="45" y="136"/>
              </a:cxn>
              <a:cxn ang="0">
                <a:pos x="0" y="0"/>
              </a:cxn>
            </a:cxnLst>
            <a:rect l="0" t="0" r="r" b="b"/>
            <a:pathLst>
              <a:path w="45" h="544">
                <a:moveTo>
                  <a:pt x="45" y="544"/>
                </a:moveTo>
                <a:lnTo>
                  <a:pt x="45" y="136"/>
                </a:lnTo>
                <a:lnTo>
                  <a:pt x="0" y="0"/>
                </a:lnTo>
              </a:path>
            </a:pathLst>
          </a:custGeom>
          <a:noFill/>
          <a:ln w="9525" cap="flat" cmpd="sng">
            <a:solidFill>
              <a:schemeClr val="tx1"/>
            </a:solidFill>
            <a:prstDash val="solid"/>
            <a:round/>
            <a:headEnd/>
            <a:tailEnd type="triangle" w="med" len="med"/>
          </a:ln>
          <a:effectLst/>
        </p:spPr>
        <p:txBody>
          <a:bodyPr anchor="ctr"/>
          <a:lstStyle/>
          <a:p>
            <a:endParaRPr lang="sr-Latn-CS"/>
          </a:p>
        </p:txBody>
      </p:sp>
      <p:sp>
        <p:nvSpPr>
          <p:cNvPr id="2" name="Freihandform 1"/>
          <p:cNvSpPr/>
          <p:nvPr/>
        </p:nvSpPr>
        <p:spPr bwMode="auto">
          <a:xfrm>
            <a:off x="4343400" y="5499100"/>
            <a:ext cx="939800" cy="774700"/>
          </a:xfrm>
          <a:custGeom>
            <a:avLst/>
            <a:gdLst>
              <a:gd name="connsiteX0" fmla="*/ 939800 w 939800"/>
              <a:gd name="connsiteY0" fmla="*/ 762000 h 774700"/>
              <a:gd name="connsiteX1" fmla="*/ 368300 w 939800"/>
              <a:gd name="connsiteY1" fmla="*/ 774700 h 774700"/>
              <a:gd name="connsiteX2" fmla="*/ 558800 w 939800"/>
              <a:gd name="connsiteY2" fmla="*/ 457200 h 774700"/>
              <a:gd name="connsiteX3" fmla="*/ 0 w 939800"/>
              <a:gd name="connsiteY3" fmla="*/ 355600 h 774700"/>
              <a:gd name="connsiteX4" fmla="*/ 368300 w 939800"/>
              <a:gd name="connsiteY4" fmla="*/ 254000 h 774700"/>
              <a:gd name="connsiteX5" fmla="*/ 50800 w 939800"/>
              <a:gd name="connsiteY5" fmla="*/ 88900 h 774700"/>
              <a:gd name="connsiteX6" fmla="*/ 50800 w 939800"/>
              <a:gd name="connsiteY6" fmla="*/ 0 h 77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9800" h="774700">
                <a:moveTo>
                  <a:pt x="939800" y="762000"/>
                </a:moveTo>
                <a:lnTo>
                  <a:pt x="368300" y="774700"/>
                </a:lnTo>
                <a:lnTo>
                  <a:pt x="558800" y="457200"/>
                </a:lnTo>
                <a:lnTo>
                  <a:pt x="0" y="355600"/>
                </a:lnTo>
                <a:lnTo>
                  <a:pt x="368300" y="254000"/>
                </a:lnTo>
                <a:lnTo>
                  <a:pt x="50800" y="88900"/>
                </a:lnTo>
                <a:lnTo>
                  <a:pt x="50800" y="0"/>
                </a:lnTo>
              </a:path>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5" name="Oval 97"/>
          <p:cNvSpPr>
            <a:spLocks noChangeArrowheads="1"/>
          </p:cNvSpPr>
          <p:nvPr/>
        </p:nvSpPr>
        <p:spPr bwMode="auto">
          <a:xfrm>
            <a:off x="5334000" y="6172200"/>
            <a:ext cx="142875" cy="133350"/>
          </a:xfrm>
          <a:prstGeom prst="ellipse">
            <a:avLst/>
          </a:prstGeom>
          <a:solidFill>
            <a:srgbClr val="0000FF"/>
          </a:solidFill>
          <a:ln w="9525" algn="ctr">
            <a:solidFill>
              <a:srgbClr val="0000FF"/>
            </a:solidFill>
            <a:round/>
            <a:headEnd/>
            <a:tailEnd/>
          </a:ln>
          <a:effectLst/>
        </p:spPr>
        <p:txBody>
          <a:bodyPr wrap="none" anchor="ctr"/>
          <a:lstStyle/>
          <a:p>
            <a:endParaRPr lang="sr-Latn-CS"/>
          </a:p>
        </p:txBody>
      </p:sp>
      <p:sp>
        <p:nvSpPr>
          <p:cNvPr id="86" name="Text Box 98"/>
          <p:cNvSpPr txBox="1">
            <a:spLocks noChangeArrowheads="1"/>
          </p:cNvSpPr>
          <p:nvPr/>
        </p:nvSpPr>
        <p:spPr bwMode="auto">
          <a:xfrm>
            <a:off x="4719464" y="5638800"/>
            <a:ext cx="778226" cy="276999"/>
          </a:xfrm>
          <a:prstGeom prst="rect">
            <a:avLst/>
          </a:prstGeom>
          <a:noFill/>
          <a:ln w="9525" algn="ctr">
            <a:noFill/>
            <a:miter lim="800000"/>
            <a:headEnd/>
            <a:tailEnd/>
          </a:ln>
          <a:effectLst/>
        </p:spPr>
        <p:txBody>
          <a:bodyPr wrap="none">
            <a:spAutoFit/>
          </a:bodyPr>
          <a:lstStyle/>
          <a:p>
            <a:r>
              <a:rPr lang="de-DE" dirty="0" smtClean="0"/>
              <a:t>Diffusion</a:t>
            </a:r>
            <a:endParaRPr lang="de-DE" dirty="0"/>
          </a:p>
        </p:txBody>
      </p:sp>
      <p:grpSp>
        <p:nvGrpSpPr>
          <p:cNvPr id="88" name="Gruppieren 87"/>
          <p:cNvGrpSpPr/>
          <p:nvPr/>
        </p:nvGrpSpPr>
        <p:grpSpPr>
          <a:xfrm>
            <a:off x="7696200" y="6096000"/>
            <a:ext cx="990600" cy="304800"/>
            <a:chOff x="8001000" y="5562600"/>
            <a:chExt cx="990600" cy="381000"/>
          </a:xfrm>
        </p:grpSpPr>
        <p:sp>
          <p:nvSpPr>
            <p:cNvPr id="3" name="Ellipse 2"/>
            <p:cNvSpPr/>
            <p:nvPr/>
          </p:nvSpPr>
          <p:spPr bwMode="auto">
            <a:xfrm>
              <a:off x="8001000" y="5562600"/>
              <a:ext cx="152400" cy="38100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4" name="Ellipse 83"/>
            <p:cNvSpPr/>
            <p:nvPr/>
          </p:nvSpPr>
          <p:spPr bwMode="auto">
            <a:xfrm>
              <a:off x="8839200" y="5562600"/>
              <a:ext cx="152400" cy="38100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5" name="Gerade Verbindung 4"/>
            <p:cNvCxnSpPr>
              <a:stCxn id="3" idx="0"/>
              <a:endCxn id="84" idx="0"/>
            </p:cNvCxnSpPr>
            <p:nvPr/>
          </p:nvCxnSpPr>
          <p:spPr bwMode="auto">
            <a:xfrm>
              <a:off x="8077200" y="5562600"/>
              <a:ext cx="838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Gerade Verbindung 86"/>
            <p:cNvCxnSpPr/>
            <p:nvPr/>
          </p:nvCxnSpPr>
          <p:spPr bwMode="auto">
            <a:xfrm>
              <a:off x="8077200" y="5943600"/>
              <a:ext cx="838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2" name="Gerade Verbindung 61"/>
          <p:cNvCxnSpPr/>
          <p:nvPr/>
        </p:nvCxnSpPr>
        <p:spPr bwMode="auto">
          <a:xfrm flipH="1">
            <a:off x="5791200" y="6248400"/>
            <a:ext cx="1905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2" name="Gruppieren 91"/>
          <p:cNvGrpSpPr/>
          <p:nvPr/>
        </p:nvGrpSpPr>
        <p:grpSpPr>
          <a:xfrm>
            <a:off x="7696200" y="5181600"/>
            <a:ext cx="990600" cy="304800"/>
            <a:chOff x="8001000" y="5562600"/>
            <a:chExt cx="990600" cy="381000"/>
          </a:xfrm>
        </p:grpSpPr>
        <p:sp>
          <p:nvSpPr>
            <p:cNvPr id="93" name="Ellipse 92"/>
            <p:cNvSpPr/>
            <p:nvPr/>
          </p:nvSpPr>
          <p:spPr bwMode="auto">
            <a:xfrm>
              <a:off x="8001000" y="5562600"/>
              <a:ext cx="152400" cy="38100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Ellipse 93"/>
            <p:cNvSpPr/>
            <p:nvPr/>
          </p:nvSpPr>
          <p:spPr bwMode="auto">
            <a:xfrm>
              <a:off x="8839200" y="5562600"/>
              <a:ext cx="152400" cy="38100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95" name="Gerade Verbindung 94"/>
            <p:cNvCxnSpPr>
              <a:stCxn id="93" idx="0"/>
              <a:endCxn id="94" idx="0"/>
            </p:cNvCxnSpPr>
            <p:nvPr/>
          </p:nvCxnSpPr>
          <p:spPr bwMode="auto">
            <a:xfrm>
              <a:off x="8077200" y="5562600"/>
              <a:ext cx="838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Gerade Verbindung 95"/>
            <p:cNvCxnSpPr/>
            <p:nvPr/>
          </p:nvCxnSpPr>
          <p:spPr bwMode="auto">
            <a:xfrm>
              <a:off x="8077200" y="5943600"/>
              <a:ext cx="838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97" name="Gerade Verbindung 96"/>
          <p:cNvCxnSpPr/>
          <p:nvPr/>
        </p:nvCxnSpPr>
        <p:spPr bwMode="auto">
          <a:xfrm flipH="1">
            <a:off x="4572000" y="5334000"/>
            <a:ext cx="3124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8341103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50</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3" name="Rechteck 2"/>
          <p:cNvSpPr/>
          <p:nvPr/>
        </p:nvSpPr>
        <p:spPr bwMode="auto">
          <a:xfrm>
            <a:off x="23622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5" name="Gerade Verbindung mit Pfeil 4"/>
          <p:cNvCxnSpPr/>
          <p:nvPr/>
        </p:nvCxnSpPr>
        <p:spPr bwMode="auto">
          <a:xfrm>
            <a:off x="27432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a:off x="39624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Rechteck 74"/>
          <p:cNvSpPr/>
          <p:nvPr/>
        </p:nvSpPr>
        <p:spPr bwMode="auto">
          <a:xfrm>
            <a:off x="48006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C</a:t>
            </a:r>
          </a:p>
        </p:txBody>
      </p:sp>
      <p:cxnSp>
        <p:nvCxnSpPr>
          <p:cNvPr id="76" name="Gerade Verbindung mit Pfeil 75"/>
          <p:cNvCxnSpPr/>
          <p:nvPr/>
        </p:nvCxnSpPr>
        <p:spPr bwMode="auto">
          <a:xfrm>
            <a:off x="51816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hteck 79"/>
          <p:cNvSpPr/>
          <p:nvPr/>
        </p:nvSpPr>
        <p:spPr bwMode="auto">
          <a:xfrm>
            <a:off x="60198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D</a:t>
            </a:r>
          </a:p>
        </p:txBody>
      </p:sp>
      <p:cxnSp>
        <p:nvCxnSpPr>
          <p:cNvPr id="84" name="Gerade Verbindung mit Pfeil 83"/>
          <p:cNvCxnSpPr/>
          <p:nvPr/>
        </p:nvCxnSpPr>
        <p:spPr bwMode="auto">
          <a:xfrm>
            <a:off x="6400800" y="26670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hteck 90"/>
          <p:cNvSpPr/>
          <p:nvPr/>
        </p:nvSpPr>
        <p:spPr bwMode="auto">
          <a:xfrm>
            <a:off x="60198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2" name="Rechteck 91"/>
          <p:cNvSpPr/>
          <p:nvPr/>
        </p:nvSpPr>
        <p:spPr bwMode="auto">
          <a:xfrm>
            <a:off x="48006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35814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2362200" y="1143000"/>
            <a:ext cx="762000" cy="1524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3" name="Rechteck 32"/>
          <p:cNvSpPr/>
          <p:nvPr/>
        </p:nvSpPr>
        <p:spPr bwMode="auto">
          <a:xfrm>
            <a:off x="8229600" y="4267200"/>
            <a:ext cx="609600" cy="609600"/>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4" name="Rechteck 33"/>
          <p:cNvSpPr/>
          <p:nvPr/>
        </p:nvSpPr>
        <p:spPr bwMode="auto">
          <a:xfrm>
            <a:off x="8229600" y="3657600"/>
            <a:ext cx="609600" cy="609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 name="Rechteck 34"/>
          <p:cNvSpPr/>
          <p:nvPr/>
        </p:nvSpPr>
        <p:spPr bwMode="auto">
          <a:xfrm>
            <a:off x="8229600" y="3048000"/>
            <a:ext cx="609600" cy="6096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mit Pfeil 35"/>
          <p:cNvCxnSpPr/>
          <p:nvPr/>
        </p:nvCxnSpPr>
        <p:spPr bwMode="auto">
          <a:xfrm>
            <a:off x="8077200" y="3048000"/>
            <a:ext cx="0" cy="1828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hteck 38"/>
          <p:cNvSpPr/>
          <p:nvPr/>
        </p:nvSpPr>
        <p:spPr bwMode="auto">
          <a:xfrm>
            <a:off x="3581400" y="33528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a:t>
            </a:r>
          </a:p>
        </p:txBody>
      </p:sp>
      <p:cxnSp>
        <p:nvCxnSpPr>
          <p:cNvPr id="7" name="Gerade Verbindung 6"/>
          <p:cNvCxnSpPr/>
          <p:nvPr/>
        </p:nvCxnSpPr>
        <p:spPr bwMode="auto">
          <a:xfrm>
            <a:off x="2362200" y="4648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42"/>
          <p:cNvCxnSpPr/>
          <p:nvPr/>
        </p:nvCxnSpPr>
        <p:spPr bwMode="auto">
          <a:xfrm>
            <a:off x="2362200" y="5410200"/>
            <a:ext cx="4724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hteck 43"/>
          <p:cNvSpPr/>
          <p:nvPr/>
        </p:nvSpPr>
        <p:spPr bwMode="auto">
          <a:xfrm>
            <a:off x="7086600" y="4343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 name="Rechteck 44"/>
          <p:cNvSpPr/>
          <p:nvPr/>
        </p:nvSpPr>
        <p:spPr bwMode="auto">
          <a:xfrm>
            <a:off x="7086600" y="5105400"/>
            <a:ext cx="762000" cy="609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4" name="Textfeld 23"/>
          <p:cNvSpPr txBox="1"/>
          <p:nvPr/>
        </p:nvSpPr>
        <p:spPr>
          <a:xfrm>
            <a:off x="1752600" y="4343400"/>
            <a:ext cx="774572" cy="276999"/>
          </a:xfrm>
          <a:prstGeom prst="rect">
            <a:avLst/>
          </a:prstGeom>
          <a:noFill/>
        </p:spPr>
        <p:txBody>
          <a:bodyPr wrap="none" rtlCol="0">
            <a:spAutoFit/>
          </a:bodyPr>
          <a:lstStyle/>
          <a:p>
            <a:r>
              <a:rPr lang="de-DE" dirty="0" smtClean="0"/>
              <a:t>Output 1</a:t>
            </a:r>
            <a:endParaRPr lang="de-DE" dirty="0"/>
          </a:p>
        </p:txBody>
      </p:sp>
      <p:sp>
        <p:nvSpPr>
          <p:cNvPr id="25" name="Textfeld 24"/>
          <p:cNvSpPr txBox="1"/>
          <p:nvPr/>
        </p:nvSpPr>
        <p:spPr>
          <a:xfrm>
            <a:off x="1776471" y="5105400"/>
            <a:ext cx="774572" cy="276999"/>
          </a:xfrm>
          <a:prstGeom prst="rect">
            <a:avLst/>
          </a:prstGeom>
          <a:noFill/>
        </p:spPr>
        <p:txBody>
          <a:bodyPr wrap="none" rtlCol="0">
            <a:spAutoFit/>
          </a:bodyPr>
          <a:lstStyle/>
          <a:p>
            <a:r>
              <a:rPr lang="de-DE" dirty="0" smtClean="0"/>
              <a:t>Output 2</a:t>
            </a:r>
            <a:endParaRPr lang="de-DE" dirty="0"/>
          </a:p>
        </p:txBody>
      </p:sp>
    </p:spTree>
    <p:extLst>
      <p:ext uri="{BB962C8B-B14F-4D97-AF65-F5344CB8AC3E}">
        <p14:creationId xmlns:p14="http://schemas.microsoft.com/office/powerpoint/2010/main" val="39701804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2000" dirty="0" err="1" smtClean="0"/>
              <a:t>HVStrip</a:t>
            </a:r>
            <a:r>
              <a:rPr lang="en-US" sz="2000" dirty="0" smtClean="0"/>
              <a:t> test chip in AMS H35</a:t>
            </a:r>
            <a:endParaRPr lang="en-US" sz="2000" dirty="0"/>
          </a:p>
        </p:txBody>
      </p:sp>
      <p:sp>
        <p:nvSpPr>
          <p:cNvPr id="3" name="Inhaltsplatzhalter 2"/>
          <p:cNvSpPr>
            <a:spLocks noGrp="1"/>
          </p:cNvSpPr>
          <p:nvPr>
            <p:ph idx="1"/>
          </p:nvPr>
        </p:nvSpPr>
        <p:spPr>
          <a:xfrm>
            <a:off x="457200" y="692150"/>
            <a:ext cx="8229600" cy="298450"/>
          </a:xfrm>
        </p:spPr>
        <p:txBody>
          <a:bodyPr/>
          <a:lstStyle/>
          <a:p>
            <a:endParaRPr lang="de-DE"/>
          </a:p>
        </p:txBody>
      </p:sp>
      <p:sp>
        <p:nvSpPr>
          <p:cNvPr id="4" name="Foliennummernplatzhalter 3"/>
          <p:cNvSpPr>
            <a:spLocks noGrp="1"/>
          </p:cNvSpPr>
          <p:nvPr>
            <p:ph type="sldNum" sz="quarter" idx="10"/>
          </p:nvPr>
        </p:nvSpPr>
        <p:spPr/>
        <p:txBody>
          <a:bodyPr/>
          <a:lstStyle/>
          <a:p>
            <a:pPr>
              <a:defRPr/>
            </a:pPr>
            <a:fld id="{2548EF65-6E06-4FF9-9053-043814CE199A}" type="slidenum">
              <a:rPr lang="de-DE" altLang="de-DE" smtClean="0"/>
              <a:pPr>
                <a:defRPr/>
              </a:pPr>
              <a:t>51</a:t>
            </a:fld>
            <a:endParaRPr lang="de-DE" altLang="de-DE"/>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066800"/>
            <a:ext cx="4191000" cy="549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cxnSp>
        <p:nvCxnSpPr>
          <p:cNvPr id="6" name="Gerade Verbindung mit Pfeil 5"/>
          <p:cNvCxnSpPr/>
          <p:nvPr/>
        </p:nvCxnSpPr>
        <p:spPr bwMode="auto">
          <a:xfrm>
            <a:off x="76200" y="2895600"/>
            <a:ext cx="1524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26"/>
          <p:cNvSpPr txBox="1">
            <a:spLocks noChangeArrowheads="1"/>
          </p:cNvSpPr>
          <p:nvPr/>
        </p:nvSpPr>
        <p:spPr bwMode="auto">
          <a:xfrm>
            <a:off x="174772" y="2590800"/>
            <a:ext cx="5934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Pixels</a:t>
            </a:r>
            <a:endParaRPr lang="de-DE" altLang="de-DE" dirty="0"/>
          </a:p>
        </p:txBody>
      </p:sp>
      <p:cxnSp>
        <p:nvCxnSpPr>
          <p:cNvPr id="9" name="Gerade Verbindung mit Pfeil 8"/>
          <p:cNvCxnSpPr/>
          <p:nvPr/>
        </p:nvCxnSpPr>
        <p:spPr bwMode="auto">
          <a:xfrm>
            <a:off x="76200" y="3886200"/>
            <a:ext cx="1524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26"/>
          <p:cNvSpPr txBox="1">
            <a:spLocks noChangeArrowheads="1"/>
          </p:cNvSpPr>
          <p:nvPr/>
        </p:nvSpPr>
        <p:spPr bwMode="auto">
          <a:xfrm>
            <a:off x="76200" y="3581400"/>
            <a:ext cx="13949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err="1" smtClean="0"/>
              <a:t>Comparator</a:t>
            </a:r>
            <a:r>
              <a:rPr lang="de-DE" altLang="de-DE" dirty="0" smtClean="0"/>
              <a:t> block</a:t>
            </a:r>
            <a:endParaRPr lang="de-DE" altLang="de-DE" dirty="0"/>
          </a:p>
        </p:txBody>
      </p:sp>
      <p:cxnSp>
        <p:nvCxnSpPr>
          <p:cNvPr id="11" name="Gerade Verbindung mit Pfeil 10"/>
          <p:cNvCxnSpPr/>
          <p:nvPr/>
        </p:nvCxnSpPr>
        <p:spPr bwMode="auto">
          <a:xfrm>
            <a:off x="76200" y="4724400"/>
            <a:ext cx="1524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feld 26"/>
          <p:cNvSpPr txBox="1">
            <a:spLocks noChangeArrowheads="1"/>
          </p:cNvSpPr>
          <p:nvPr/>
        </p:nvSpPr>
        <p:spPr bwMode="auto">
          <a:xfrm>
            <a:off x="152400" y="4419600"/>
            <a:ext cx="12250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err="1" smtClean="0"/>
              <a:t>Config</a:t>
            </a:r>
            <a:r>
              <a:rPr lang="de-DE" altLang="de-DE" dirty="0" smtClean="0"/>
              <a:t>. </a:t>
            </a:r>
            <a:r>
              <a:rPr lang="de-DE" altLang="de-DE" dirty="0" err="1" smtClean="0"/>
              <a:t>register</a:t>
            </a:r>
            <a:endParaRPr lang="de-DE" altLang="de-DE" dirty="0"/>
          </a:p>
        </p:txBody>
      </p:sp>
      <p:cxnSp>
        <p:nvCxnSpPr>
          <p:cNvPr id="13" name="Gerade Verbindung mit Pfeil 12"/>
          <p:cNvCxnSpPr/>
          <p:nvPr/>
        </p:nvCxnSpPr>
        <p:spPr bwMode="auto">
          <a:xfrm>
            <a:off x="152400" y="5410200"/>
            <a:ext cx="1524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26"/>
          <p:cNvSpPr txBox="1">
            <a:spLocks noChangeArrowheads="1"/>
          </p:cNvSpPr>
          <p:nvPr/>
        </p:nvSpPr>
        <p:spPr bwMode="auto">
          <a:xfrm>
            <a:off x="228600" y="5105400"/>
            <a:ext cx="116410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err="1" smtClean="0"/>
              <a:t>Readout</a:t>
            </a:r>
            <a:r>
              <a:rPr lang="de-DE" altLang="de-DE" dirty="0" smtClean="0"/>
              <a:t> block</a:t>
            </a:r>
            <a:endParaRPr lang="de-DE" altLang="de-DE" dirty="0"/>
          </a:p>
        </p:txBody>
      </p:sp>
      <p:pic>
        <p:nvPicPr>
          <p:cNvPr id="15" name="Picture 2" descr="C:\Users\ivan\Desktop\P14_str_1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5254481" y="3813319"/>
            <a:ext cx="3041224" cy="2272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7902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 name="Gruppieren 177"/>
          <p:cNvGrpSpPr/>
          <p:nvPr/>
        </p:nvGrpSpPr>
        <p:grpSpPr>
          <a:xfrm>
            <a:off x="3810000" y="3048000"/>
            <a:ext cx="838234" cy="2971800"/>
            <a:chOff x="990600" y="3048000"/>
            <a:chExt cx="838234" cy="2971800"/>
          </a:xfrm>
        </p:grpSpPr>
        <p:sp>
          <p:nvSpPr>
            <p:cNvPr id="179" name="Rechteck 178"/>
            <p:cNvSpPr/>
            <p:nvPr/>
          </p:nvSpPr>
          <p:spPr bwMode="auto">
            <a:xfrm>
              <a:off x="990600" y="3048000"/>
              <a:ext cx="838200" cy="29718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80" name="Rechteck 4"/>
            <p:cNvSpPr>
              <a:spLocks noChangeArrowheads="1"/>
            </p:cNvSpPr>
            <p:nvPr/>
          </p:nvSpPr>
          <p:spPr bwMode="auto">
            <a:xfrm>
              <a:off x="990600" y="5029200"/>
              <a:ext cx="838200" cy="9906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Digital RO</a:t>
              </a:r>
              <a:endParaRPr lang="de-DE" altLang="de-DE" dirty="0"/>
            </a:p>
          </p:txBody>
        </p:sp>
        <p:cxnSp>
          <p:nvCxnSpPr>
            <p:cNvPr id="181" name="Gerade Verbindung mit Pfeil 180"/>
            <p:cNvCxnSpPr/>
            <p:nvPr/>
          </p:nvCxnSpPr>
          <p:spPr bwMode="auto">
            <a:xfrm>
              <a:off x="1295400" y="39624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2" name="Gerade Verbindung mit Pfeil 181"/>
            <p:cNvCxnSpPr/>
            <p:nvPr/>
          </p:nvCxnSpPr>
          <p:spPr bwMode="auto">
            <a:xfrm>
              <a:off x="1600200" y="3962400"/>
              <a:ext cx="0" cy="533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3" name="Gleichschenkliges Dreieck 182"/>
            <p:cNvSpPr/>
            <p:nvPr/>
          </p:nvSpPr>
          <p:spPr bwMode="auto">
            <a:xfrm rot="10800000">
              <a:off x="1447800" y="36576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84" name="Gleichschenkliges Dreieck 183"/>
            <p:cNvSpPr/>
            <p:nvPr/>
          </p:nvSpPr>
          <p:spPr bwMode="auto">
            <a:xfrm rot="10800000">
              <a:off x="1143000" y="36576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185" name="Gerade Verbindung mit Pfeil 184"/>
            <p:cNvCxnSpPr>
              <a:endCxn id="184" idx="3"/>
            </p:cNvCxnSpPr>
            <p:nvPr/>
          </p:nvCxnSpPr>
          <p:spPr bwMode="auto">
            <a:xfrm>
              <a:off x="1295400" y="3048000"/>
              <a:ext cx="0" cy="609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Gerade Verbindung 185"/>
            <p:cNvCxnSpPr/>
            <p:nvPr/>
          </p:nvCxnSpPr>
          <p:spPr bwMode="auto">
            <a:xfrm>
              <a:off x="1295400" y="34290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Gerade Verbindung mit Pfeil 186"/>
            <p:cNvCxnSpPr>
              <a:endCxn id="183" idx="3"/>
            </p:cNvCxnSpPr>
            <p:nvPr/>
          </p:nvCxnSpPr>
          <p:spPr bwMode="auto">
            <a:xfrm>
              <a:off x="1600200" y="34290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Gerade Verbindung 187"/>
            <p:cNvCxnSpPr/>
            <p:nvPr/>
          </p:nvCxnSpPr>
          <p:spPr bwMode="auto">
            <a:xfrm flipH="1">
              <a:off x="990600" y="3200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Gerade Verbindung mit Pfeil 188"/>
            <p:cNvCxnSpPr/>
            <p:nvPr/>
          </p:nvCxnSpPr>
          <p:spPr bwMode="auto">
            <a:xfrm>
              <a:off x="990600" y="3200400"/>
              <a:ext cx="0" cy="1676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Gerade Verbindung mit Pfeil 189"/>
            <p:cNvCxnSpPr/>
            <p:nvPr/>
          </p:nvCxnSpPr>
          <p:spPr bwMode="auto">
            <a:xfrm>
              <a:off x="1600200" y="46482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Gerade Verbindung mit Pfeil 190"/>
            <p:cNvCxnSpPr/>
            <p:nvPr/>
          </p:nvCxnSpPr>
          <p:spPr bwMode="auto">
            <a:xfrm>
              <a:off x="1295400" y="46482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2" name="Textfeld 191"/>
            <p:cNvSpPr txBox="1"/>
            <p:nvPr/>
          </p:nvSpPr>
          <p:spPr>
            <a:xfrm>
              <a:off x="1143000" y="3581400"/>
              <a:ext cx="346570" cy="276999"/>
            </a:xfrm>
            <a:prstGeom prst="rect">
              <a:avLst/>
            </a:prstGeom>
            <a:noFill/>
          </p:spPr>
          <p:txBody>
            <a:bodyPr wrap="none" rtlCol="0">
              <a:spAutoFit/>
            </a:bodyPr>
            <a:lstStyle/>
            <a:p>
              <a:r>
                <a:rPr lang="de-DE" dirty="0" err="1" smtClean="0"/>
                <a:t>cn</a:t>
              </a:r>
              <a:endParaRPr lang="de-DE" dirty="0"/>
            </a:p>
          </p:txBody>
        </p:sp>
        <p:sp>
          <p:nvSpPr>
            <p:cNvPr id="193" name="Textfeld 192"/>
            <p:cNvSpPr txBox="1"/>
            <p:nvPr/>
          </p:nvSpPr>
          <p:spPr>
            <a:xfrm>
              <a:off x="1413336" y="3581400"/>
              <a:ext cx="415498" cy="276999"/>
            </a:xfrm>
            <a:prstGeom prst="rect">
              <a:avLst/>
            </a:prstGeom>
            <a:noFill/>
          </p:spPr>
          <p:txBody>
            <a:bodyPr wrap="none" rtlCol="0">
              <a:spAutoFit/>
            </a:bodyPr>
            <a:lstStyle/>
            <a:p>
              <a:r>
                <a:rPr lang="de-DE" dirty="0" err="1" smtClean="0"/>
                <a:t>ctw</a:t>
              </a:r>
              <a:endParaRPr lang="de-DE" dirty="0"/>
            </a:p>
          </p:txBody>
        </p:sp>
      </p:grpSp>
      <p:grpSp>
        <p:nvGrpSpPr>
          <p:cNvPr id="2071" name="Gruppieren 2070"/>
          <p:cNvGrpSpPr/>
          <p:nvPr/>
        </p:nvGrpSpPr>
        <p:grpSpPr>
          <a:xfrm>
            <a:off x="914400" y="3048000"/>
            <a:ext cx="838234" cy="2971800"/>
            <a:chOff x="990600" y="3048000"/>
            <a:chExt cx="838234" cy="2971800"/>
          </a:xfrm>
        </p:grpSpPr>
        <p:sp>
          <p:nvSpPr>
            <p:cNvPr id="2069" name="Rechteck 2068"/>
            <p:cNvSpPr/>
            <p:nvPr/>
          </p:nvSpPr>
          <p:spPr bwMode="auto">
            <a:xfrm>
              <a:off x="990600" y="3048000"/>
              <a:ext cx="838200" cy="29718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9" name="Rechteck 4"/>
            <p:cNvSpPr>
              <a:spLocks noChangeArrowheads="1"/>
            </p:cNvSpPr>
            <p:nvPr/>
          </p:nvSpPr>
          <p:spPr bwMode="auto">
            <a:xfrm>
              <a:off x="990600" y="5029200"/>
              <a:ext cx="838200" cy="9906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Digital RO</a:t>
              </a:r>
              <a:endParaRPr lang="de-DE" altLang="de-DE" dirty="0"/>
            </a:p>
          </p:txBody>
        </p:sp>
        <p:cxnSp>
          <p:nvCxnSpPr>
            <p:cNvPr id="64" name="Gerade Verbindung mit Pfeil 63"/>
            <p:cNvCxnSpPr/>
            <p:nvPr/>
          </p:nvCxnSpPr>
          <p:spPr bwMode="auto">
            <a:xfrm>
              <a:off x="1295400" y="39624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Gerade Verbindung mit Pfeil 64"/>
            <p:cNvCxnSpPr/>
            <p:nvPr/>
          </p:nvCxnSpPr>
          <p:spPr bwMode="auto">
            <a:xfrm>
              <a:off x="1600200" y="3962400"/>
              <a:ext cx="0" cy="533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Gleichschenkliges Dreieck 65"/>
            <p:cNvSpPr/>
            <p:nvPr/>
          </p:nvSpPr>
          <p:spPr bwMode="auto">
            <a:xfrm rot="10800000">
              <a:off x="1447800" y="36576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67" name="Gleichschenkliges Dreieck 66"/>
            <p:cNvSpPr/>
            <p:nvPr/>
          </p:nvSpPr>
          <p:spPr bwMode="auto">
            <a:xfrm rot="10800000">
              <a:off x="1143000" y="36576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68" name="Gerade Verbindung mit Pfeil 67"/>
            <p:cNvCxnSpPr>
              <a:endCxn id="67" idx="3"/>
            </p:cNvCxnSpPr>
            <p:nvPr/>
          </p:nvCxnSpPr>
          <p:spPr bwMode="auto">
            <a:xfrm>
              <a:off x="1295400" y="3048000"/>
              <a:ext cx="0" cy="609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Gerade Verbindung 68"/>
            <p:cNvCxnSpPr/>
            <p:nvPr/>
          </p:nvCxnSpPr>
          <p:spPr bwMode="auto">
            <a:xfrm>
              <a:off x="1295400" y="34290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Gerade Verbindung mit Pfeil 69"/>
            <p:cNvCxnSpPr>
              <a:endCxn id="66" idx="3"/>
            </p:cNvCxnSpPr>
            <p:nvPr/>
          </p:nvCxnSpPr>
          <p:spPr bwMode="auto">
            <a:xfrm>
              <a:off x="1600200" y="34290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Gerade Verbindung 70"/>
            <p:cNvCxnSpPr/>
            <p:nvPr/>
          </p:nvCxnSpPr>
          <p:spPr bwMode="auto">
            <a:xfrm flipH="1">
              <a:off x="990600" y="3200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Gerade Verbindung mit Pfeil 71"/>
            <p:cNvCxnSpPr/>
            <p:nvPr/>
          </p:nvCxnSpPr>
          <p:spPr bwMode="auto">
            <a:xfrm>
              <a:off x="990600" y="3200400"/>
              <a:ext cx="0" cy="1676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8" name="Gerade Verbindung mit Pfeil 2057"/>
            <p:cNvCxnSpPr/>
            <p:nvPr/>
          </p:nvCxnSpPr>
          <p:spPr bwMode="auto">
            <a:xfrm>
              <a:off x="1600200" y="46482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5" name="Gerade Verbindung mit Pfeil 124"/>
            <p:cNvCxnSpPr/>
            <p:nvPr/>
          </p:nvCxnSpPr>
          <p:spPr bwMode="auto">
            <a:xfrm>
              <a:off x="1295400" y="46482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0" name="Textfeld 2069"/>
            <p:cNvSpPr txBox="1"/>
            <p:nvPr/>
          </p:nvSpPr>
          <p:spPr>
            <a:xfrm>
              <a:off x="1143000" y="3581400"/>
              <a:ext cx="346570" cy="276999"/>
            </a:xfrm>
            <a:prstGeom prst="rect">
              <a:avLst/>
            </a:prstGeom>
            <a:noFill/>
          </p:spPr>
          <p:txBody>
            <a:bodyPr wrap="none" rtlCol="0">
              <a:spAutoFit/>
            </a:bodyPr>
            <a:lstStyle/>
            <a:p>
              <a:r>
                <a:rPr lang="de-DE" dirty="0" err="1" smtClean="0"/>
                <a:t>cn</a:t>
              </a:r>
              <a:endParaRPr lang="de-DE" dirty="0"/>
            </a:p>
          </p:txBody>
        </p:sp>
        <p:sp>
          <p:nvSpPr>
            <p:cNvPr id="130" name="Textfeld 129"/>
            <p:cNvSpPr txBox="1"/>
            <p:nvPr/>
          </p:nvSpPr>
          <p:spPr>
            <a:xfrm>
              <a:off x="1413336" y="3581400"/>
              <a:ext cx="415498" cy="276999"/>
            </a:xfrm>
            <a:prstGeom prst="rect">
              <a:avLst/>
            </a:prstGeom>
            <a:noFill/>
          </p:spPr>
          <p:txBody>
            <a:bodyPr wrap="none" rtlCol="0">
              <a:spAutoFit/>
            </a:bodyPr>
            <a:lstStyle/>
            <a:p>
              <a:r>
                <a:rPr lang="de-DE" dirty="0" err="1" smtClean="0"/>
                <a:t>ctw</a:t>
              </a:r>
              <a:endParaRPr lang="de-DE" dirty="0"/>
            </a:p>
          </p:txBody>
        </p:sp>
      </p:grpSp>
      <p:grpSp>
        <p:nvGrpSpPr>
          <p:cNvPr id="132" name="Gruppieren 131"/>
          <p:cNvGrpSpPr/>
          <p:nvPr/>
        </p:nvGrpSpPr>
        <p:grpSpPr>
          <a:xfrm>
            <a:off x="1828800" y="3048000"/>
            <a:ext cx="838234" cy="2971800"/>
            <a:chOff x="990600" y="3048000"/>
            <a:chExt cx="838234" cy="2971800"/>
          </a:xfrm>
        </p:grpSpPr>
        <p:sp>
          <p:nvSpPr>
            <p:cNvPr id="133" name="Rechteck 132"/>
            <p:cNvSpPr/>
            <p:nvPr/>
          </p:nvSpPr>
          <p:spPr bwMode="auto">
            <a:xfrm>
              <a:off x="990600" y="3048000"/>
              <a:ext cx="838200" cy="29718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34" name="Rechteck 4"/>
            <p:cNvSpPr>
              <a:spLocks noChangeArrowheads="1"/>
            </p:cNvSpPr>
            <p:nvPr/>
          </p:nvSpPr>
          <p:spPr bwMode="auto">
            <a:xfrm>
              <a:off x="990600" y="5029200"/>
              <a:ext cx="838200" cy="9906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Digital RO</a:t>
              </a:r>
              <a:endParaRPr lang="de-DE" altLang="de-DE" dirty="0"/>
            </a:p>
          </p:txBody>
        </p:sp>
        <p:cxnSp>
          <p:nvCxnSpPr>
            <p:cNvPr id="135" name="Gerade Verbindung mit Pfeil 134"/>
            <p:cNvCxnSpPr/>
            <p:nvPr/>
          </p:nvCxnSpPr>
          <p:spPr bwMode="auto">
            <a:xfrm>
              <a:off x="1295400" y="39624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Gerade Verbindung mit Pfeil 135"/>
            <p:cNvCxnSpPr/>
            <p:nvPr/>
          </p:nvCxnSpPr>
          <p:spPr bwMode="auto">
            <a:xfrm>
              <a:off x="1600200" y="3962400"/>
              <a:ext cx="0" cy="533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7" name="Gleichschenkliges Dreieck 136"/>
            <p:cNvSpPr/>
            <p:nvPr/>
          </p:nvSpPr>
          <p:spPr bwMode="auto">
            <a:xfrm rot="10800000">
              <a:off x="1447800" y="36576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38" name="Gleichschenkliges Dreieck 137"/>
            <p:cNvSpPr/>
            <p:nvPr/>
          </p:nvSpPr>
          <p:spPr bwMode="auto">
            <a:xfrm rot="10800000">
              <a:off x="1143000" y="36576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139" name="Gerade Verbindung mit Pfeil 138"/>
            <p:cNvCxnSpPr>
              <a:endCxn id="138" idx="3"/>
            </p:cNvCxnSpPr>
            <p:nvPr/>
          </p:nvCxnSpPr>
          <p:spPr bwMode="auto">
            <a:xfrm>
              <a:off x="1295400" y="3048000"/>
              <a:ext cx="0" cy="609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Gerade Verbindung 139"/>
            <p:cNvCxnSpPr/>
            <p:nvPr/>
          </p:nvCxnSpPr>
          <p:spPr bwMode="auto">
            <a:xfrm>
              <a:off x="1295400" y="34290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Gerade Verbindung mit Pfeil 140"/>
            <p:cNvCxnSpPr>
              <a:endCxn id="137" idx="3"/>
            </p:cNvCxnSpPr>
            <p:nvPr/>
          </p:nvCxnSpPr>
          <p:spPr bwMode="auto">
            <a:xfrm>
              <a:off x="1600200" y="34290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Gerade Verbindung 141"/>
            <p:cNvCxnSpPr/>
            <p:nvPr/>
          </p:nvCxnSpPr>
          <p:spPr bwMode="auto">
            <a:xfrm flipH="1">
              <a:off x="990600" y="3200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Gerade Verbindung mit Pfeil 142"/>
            <p:cNvCxnSpPr/>
            <p:nvPr/>
          </p:nvCxnSpPr>
          <p:spPr bwMode="auto">
            <a:xfrm>
              <a:off x="990600" y="3200400"/>
              <a:ext cx="0" cy="1676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Gerade Verbindung mit Pfeil 143"/>
            <p:cNvCxnSpPr/>
            <p:nvPr/>
          </p:nvCxnSpPr>
          <p:spPr bwMode="auto">
            <a:xfrm>
              <a:off x="1600200" y="46482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Gerade Verbindung mit Pfeil 144"/>
            <p:cNvCxnSpPr/>
            <p:nvPr/>
          </p:nvCxnSpPr>
          <p:spPr bwMode="auto">
            <a:xfrm>
              <a:off x="1295400" y="46482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Textfeld 145"/>
            <p:cNvSpPr txBox="1"/>
            <p:nvPr/>
          </p:nvSpPr>
          <p:spPr>
            <a:xfrm>
              <a:off x="1143000" y="3581400"/>
              <a:ext cx="346570" cy="276999"/>
            </a:xfrm>
            <a:prstGeom prst="rect">
              <a:avLst/>
            </a:prstGeom>
            <a:noFill/>
          </p:spPr>
          <p:txBody>
            <a:bodyPr wrap="none" rtlCol="0">
              <a:spAutoFit/>
            </a:bodyPr>
            <a:lstStyle/>
            <a:p>
              <a:r>
                <a:rPr lang="de-DE" dirty="0" err="1" smtClean="0"/>
                <a:t>cn</a:t>
              </a:r>
              <a:endParaRPr lang="de-DE" dirty="0"/>
            </a:p>
          </p:txBody>
        </p:sp>
        <p:sp>
          <p:nvSpPr>
            <p:cNvPr id="147" name="Textfeld 146"/>
            <p:cNvSpPr txBox="1"/>
            <p:nvPr/>
          </p:nvSpPr>
          <p:spPr>
            <a:xfrm>
              <a:off x="1413336" y="3581400"/>
              <a:ext cx="415498" cy="276999"/>
            </a:xfrm>
            <a:prstGeom prst="rect">
              <a:avLst/>
            </a:prstGeom>
            <a:noFill/>
          </p:spPr>
          <p:txBody>
            <a:bodyPr wrap="none" rtlCol="0">
              <a:spAutoFit/>
            </a:bodyPr>
            <a:lstStyle/>
            <a:p>
              <a:r>
                <a:rPr lang="de-DE" dirty="0" err="1" smtClean="0"/>
                <a:t>ctw</a:t>
              </a:r>
              <a:endParaRPr lang="de-DE" dirty="0"/>
            </a:p>
          </p:txBody>
        </p:sp>
      </p:grpSp>
      <p:sp>
        <p:nvSpPr>
          <p:cNvPr id="2050" name="Rectangle 2"/>
          <p:cNvSpPr>
            <a:spLocks noGrp="1" noChangeArrowheads="1"/>
          </p:cNvSpPr>
          <p:nvPr>
            <p:ph type="title"/>
          </p:nvPr>
        </p:nvSpPr>
        <p:spPr/>
        <p:txBody>
          <a:bodyPr/>
          <a:lstStyle/>
          <a:p>
            <a:pPr eaLnBrk="1" hangingPunct="1"/>
            <a:r>
              <a:rPr lang="en-US" altLang="de-DE" sz="2000" smtClean="0"/>
              <a:t>Chip-Top</a:t>
            </a:r>
          </a:p>
        </p:txBody>
      </p:sp>
      <p:sp>
        <p:nvSpPr>
          <p:cNvPr id="2051"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33C63CE-E290-4924-BB40-D5722008929C}" type="slidenum">
              <a:rPr lang="de-DE" altLang="de-DE"/>
              <a:pPr algn="r" eaLnBrk="1" hangingPunct="1">
                <a:spcBef>
                  <a:spcPct val="0"/>
                </a:spcBef>
                <a:buFontTx/>
                <a:buNone/>
              </a:pPr>
              <a:t>52</a:t>
            </a:fld>
            <a:endParaRPr lang="de-DE" altLang="de-DE"/>
          </a:p>
        </p:txBody>
      </p:sp>
      <p:sp>
        <p:nvSpPr>
          <p:cNvPr id="2063" name="Rechteck 32"/>
          <p:cNvSpPr>
            <a:spLocks noChangeArrowheads="1"/>
          </p:cNvSpPr>
          <p:nvPr/>
        </p:nvSpPr>
        <p:spPr bwMode="auto">
          <a:xfrm>
            <a:off x="8458200" y="4114800"/>
            <a:ext cx="3048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64" name="Gerade Verbindung 30"/>
          <p:cNvCxnSpPr>
            <a:cxnSpLocks noChangeShapeType="1"/>
            <a:stCxn id="2063" idx="1"/>
          </p:cNvCxnSpPr>
          <p:nvPr/>
        </p:nvCxnSpPr>
        <p:spPr bwMode="auto">
          <a:xfrm flipH="1">
            <a:off x="8229600" y="41910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65" name="Rechteck 35"/>
          <p:cNvSpPr>
            <a:spLocks noChangeArrowheads="1"/>
          </p:cNvSpPr>
          <p:nvPr/>
        </p:nvSpPr>
        <p:spPr bwMode="auto">
          <a:xfrm>
            <a:off x="8458200" y="4419600"/>
            <a:ext cx="3048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66" name="Gerade Verbindung 36"/>
          <p:cNvCxnSpPr>
            <a:cxnSpLocks noChangeShapeType="1"/>
            <a:stCxn id="2065" idx="1"/>
          </p:cNvCxnSpPr>
          <p:nvPr/>
        </p:nvCxnSpPr>
        <p:spPr bwMode="auto">
          <a:xfrm flipH="1">
            <a:off x="8229600" y="44958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13" name="Line 65"/>
          <p:cNvSpPr>
            <a:spLocks noChangeShapeType="1"/>
          </p:cNvSpPr>
          <p:nvPr/>
        </p:nvSpPr>
        <p:spPr bwMode="auto">
          <a:xfrm rot="16200000" flipV="1">
            <a:off x="7239000" y="4953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114" name="Line 66"/>
          <p:cNvSpPr>
            <a:spLocks noChangeShapeType="1"/>
          </p:cNvSpPr>
          <p:nvPr/>
        </p:nvSpPr>
        <p:spPr bwMode="auto">
          <a:xfrm rot="16200000">
            <a:off x="7010400" y="48768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115" name="Line 67"/>
          <p:cNvSpPr>
            <a:spLocks noChangeShapeType="1"/>
          </p:cNvSpPr>
          <p:nvPr/>
        </p:nvSpPr>
        <p:spPr bwMode="auto">
          <a:xfrm rot="16200000">
            <a:off x="7010400" y="48006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116" name="Line 68"/>
          <p:cNvSpPr>
            <a:spLocks noChangeShapeType="1"/>
          </p:cNvSpPr>
          <p:nvPr/>
        </p:nvSpPr>
        <p:spPr bwMode="auto">
          <a:xfrm rot="16200000">
            <a:off x="6934200" y="48768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117" name="Line 69"/>
          <p:cNvSpPr>
            <a:spLocks noChangeShapeType="1"/>
          </p:cNvSpPr>
          <p:nvPr/>
        </p:nvSpPr>
        <p:spPr bwMode="auto">
          <a:xfrm rot="16200000" flipV="1">
            <a:off x="7239000" y="46482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119" name="Line 71"/>
          <p:cNvSpPr>
            <a:spLocks noChangeShapeType="1"/>
          </p:cNvSpPr>
          <p:nvPr/>
        </p:nvSpPr>
        <p:spPr bwMode="auto">
          <a:xfrm rot="16200000">
            <a:off x="7200900" y="51435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076" name="Rechteck 64"/>
          <p:cNvSpPr>
            <a:spLocks noChangeArrowheads="1"/>
          </p:cNvSpPr>
          <p:nvPr/>
        </p:nvSpPr>
        <p:spPr bwMode="auto">
          <a:xfrm>
            <a:off x="7543800" y="5181600"/>
            <a:ext cx="3048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77" name="Gerade Verbindung 54"/>
          <p:cNvCxnSpPr>
            <a:cxnSpLocks noChangeShapeType="1"/>
            <a:stCxn id="2076" idx="1"/>
            <a:endCxn id="2119" idx="0"/>
          </p:cNvCxnSpPr>
          <p:nvPr/>
        </p:nvCxnSpPr>
        <p:spPr bwMode="auto">
          <a:xfrm flipH="1">
            <a:off x="7315200" y="52578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8" name="Textfeld 67"/>
          <p:cNvSpPr txBox="1">
            <a:spLocks noChangeArrowheads="1"/>
          </p:cNvSpPr>
          <p:nvPr/>
        </p:nvSpPr>
        <p:spPr bwMode="auto">
          <a:xfrm>
            <a:off x="6172200" y="4876800"/>
            <a:ext cx="4828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SR1</a:t>
            </a:r>
            <a:endParaRPr lang="de-DE" altLang="de-DE" dirty="0"/>
          </a:p>
        </p:txBody>
      </p:sp>
      <p:sp>
        <p:nvSpPr>
          <p:cNvPr id="2098" name="Textfeld 78"/>
          <p:cNvSpPr txBox="1">
            <a:spLocks noChangeArrowheads="1"/>
          </p:cNvSpPr>
          <p:nvPr/>
        </p:nvSpPr>
        <p:spPr bwMode="auto">
          <a:xfrm>
            <a:off x="4503873" y="5029200"/>
            <a:ext cx="193514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6-bit address, hit1,ParOut</a:t>
            </a:r>
            <a:endParaRPr lang="en-US" altLang="de-DE" dirty="0"/>
          </a:p>
        </p:txBody>
      </p:sp>
      <p:sp>
        <p:nvSpPr>
          <p:cNvPr id="83" name="Gleichschenkliges Dreieck 23"/>
          <p:cNvSpPr>
            <a:spLocks noChangeArrowheads="1"/>
          </p:cNvSpPr>
          <p:nvPr/>
        </p:nvSpPr>
        <p:spPr bwMode="auto">
          <a:xfrm rot="5400000">
            <a:off x="8039100" y="4076700"/>
            <a:ext cx="152400" cy="2286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4" name="Gleichschenkliges Dreieck 23"/>
          <p:cNvSpPr>
            <a:spLocks noChangeArrowheads="1"/>
          </p:cNvSpPr>
          <p:nvPr/>
        </p:nvSpPr>
        <p:spPr bwMode="auto">
          <a:xfrm rot="5400000">
            <a:off x="8039100" y="4381500"/>
            <a:ext cx="152400" cy="2286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0" name="Gerade Verbindung mit Pfeil 9"/>
          <p:cNvCxnSpPr/>
          <p:nvPr/>
        </p:nvCxnSpPr>
        <p:spPr bwMode="auto">
          <a:xfrm>
            <a:off x="4648200" y="5257800"/>
            <a:ext cx="1676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7" name="Textfeld 78"/>
          <p:cNvSpPr txBox="1">
            <a:spLocks noChangeArrowheads="1"/>
          </p:cNvSpPr>
          <p:nvPr/>
        </p:nvSpPr>
        <p:spPr bwMode="auto">
          <a:xfrm>
            <a:off x="4503873" y="5257800"/>
            <a:ext cx="193514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6-bit address, hit2,ParOut</a:t>
            </a:r>
            <a:endParaRPr lang="en-US" altLang="de-DE" dirty="0"/>
          </a:p>
        </p:txBody>
      </p:sp>
      <p:cxnSp>
        <p:nvCxnSpPr>
          <p:cNvPr id="98" name="Gerade Verbindung mit Pfeil 97"/>
          <p:cNvCxnSpPr/>
          <p:nvPr/>
        </p:nvCxnSpPr>
        <p:spPr bwMode="auto">
          <a:xfrm>
            <a:off x="4648200" y="5562600"/>
            <a:ext cx="1676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0" name="Textfeld 78"/>
          <p:cNvSpPr txBox="1">
            <a:spLocks noChangeArrowheads="1"/>
          </p:cNvSpPr>
          <p:nvPr/>
        </p:nvSpPr>
        <p:spPr bwMode="auto">
          <a:xfrm>
            <a:off x="5259531" y="3886200"/>
            <a:ext cx="274305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Comparator (time </a:t>
            </a:r>
            <a:r>
              <a:rPr lang="en-US" altLang="de-DE" dirty="0"/>
              <a:t>w</a:t>
            </a:r>
            <a:r>
              <a:rPr lang="en-US" altLang="de-DE" dirty="0" smtClean="0"/>
              <a:t>alk compensated)</a:t>
            </a:r>
            <a:endParaRPr lang="en-US" altLang="de-DE" dirty="0"/>
          </a:p>
        </p:txBody>
      </p:sp>
      <p:sp>
        <p:nvSpPr>
          <p:cNvPr id="111" name="Textfeld 78"/>
          <p:cNvSpPr txBox="1">
            <a:spLocks noChangeArrowheads="1"/>
          </p:cNvSpPr>
          <p:nvPr/>
        </p:nvSpPr>
        <p:spPr bwMode="auto">
          <a:xfrm>
            <a:off x="6225866" y="4191000"/>
            <a:ext cx="16081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Comparator (normal)</a:t>
            </a:r>
            <a:endParaRPr lang="en-US" altLang="de-DE" dirty="0"/>
          </a:p>
        </p:txBody>
      </p:sp>
      <p:sp>
        <p:nvSpPr>
          <p:cNvPr id="112" name="Textfeld 78"/>
          <p:cNvSpPr txBox="1">
            <a:spLocks noChangeArrowheads="1"/>
          </p:cNvSpPr>
          <p:nvPr/>
        </p:nvSpPr>
        <p:spPr bwMode="auto">
          <a:xfrm>
            <a:off x="5641973" y="4572000"/>
            <a:ext cx="14446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Analog multiplexer</a:t>
            </a:r>
            <a:endParaRPr lang="en-US" altLang="de-DE" dirty="0"/>
          </a:p>
        </p:txBody>
      </p:sp>
      <p:sp>
        <p:nvSpPr>
          <p:cNvPr id="108" name="Rechteck 4"/>
          <p:cNvSpPr>
            <a:spLocks noChangeArrowheads="1"/>
          </p:cNvSpPr>
          <p:nvPr/>
        </p:nvSpPr>
        <p:spPr bwMode="auto">
          <a:xfrm>
            <a:off x="914400" y="6172200"/>
            <a:ext cx="1752600" cy="304800"/>
          </a:xfrm>
          <a:prstGeom prst="rect">
            <a:avLst/>
          </a:prstGeom>
          <a:solidFill>
            <a:srgbClr val="92D050"/>
          </a:solidFill>
          <a:ln w="9525" algn="ctr">
            <a:solidFill>
              <a:schemeClr val="tx1"/>
            </a:solidFill>
            <a:round/>
            <a:headEnd/>
            <a:tailEnd/>
          </a:ln>
          <a:effec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err="1" smtClean="0"/>
              <a:t>config</a:t>
            </a:r>
            <a:endParaRPr lang="de-DE" altLang="de-DE" dirty="0"/>
          </a:p>
        </p:txBody>
      </p:sp>
      <p:sp>
        <p:nvSpPr>
          <p:cNvPr id="13" name="Rechteck 12"/>
          <p:cNvSpPr/>
          <p:nvPr/>
        </p:nvSpPr>
        <p:spPr bwMode="auto">
          <a:xfrm>
            <a:off x="6324600" y="5105400"/>
            <a:ext cx="304800" cy="838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DE" dirty="0" err="1" smtClean="0"/>
              <a:t>serializer</a:t>
            </a: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109" name="Rechteck 108"/>
          <p:cNvSpPr/>
          <p:nvPr/>
        </p:nvSpPr>
        <p:spPr bwMode="auto">
          <a:xfrm>
            <a:off x="6629400" y="5105400"/>
            <a:ext cx="304800" cy="838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13" name="Gleichschenkliges Dreieck 23"/>
          <p:cNvSpPr>
            <a:spLocks noChangeArrowheads="1"/>
          </p:cNvSpPr>
          <p:nvPr/>
        </p:nvSpPr>
        <p:spPr bwMode="auto">
          <a:xfrm rot="5400000">
            <a:off x="7124700" y="6057900"/>
            <a:ext cx="152400" cy="2286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5" name="Gerade Verbindung 14"/>
          <p:cNvCxnSpPr>
            <a:stCxn id="109" idx="2"/>
          </p:cNvCxnSpPr>
          <p:nvPr/>
        </p:nvCxnSpPr>
        <p:spPr bwMode="auto">
          <a:xfrm>
            <a:off x="6781800" y="5943600"/>
            <a:ext cx="0" cy="228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18"/>
          <p:cNvCxnSpPr/>
          <p:nvPr/>
        </p:nvCxnSpPr>
        <p:spPr bwMode="auto">
          <a:xfrm>
            <a:off x="6781800" y="61722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4" name="Rechteck 64"/>
          <p:cNvSpPr>
            <a:spLocks noChangeArrowheads="1"/>
          </p:cNvSpPr>
          <p:nvPr/>
        </p:nvSpPr>
        <p:spPr bwMode="auto">
          <a:xfrm>
            <a:off x="7620000" y="6019800"/>
            <a:ext cx="2286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5" name="Gerade Verbindung mit Pfeil 24"/>
          <p:cNvCxnSpPr>
            <a:endCxn id="114" idx="1"/>
          </p:cNvCxnSpPr>
          <p:nvPr/>
        </p:nvCxnSpPr>
        <p:spPr bwMode="auto">
          <a:xfrm>
            <a:off x="7391400" y="6096000"/>
            <a:ext cx="2286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Gerade Verbindung mit Pfeil 116"/>
          <p:cNvCxnSpPr/>
          <p:nvPr/>
        </p:nvCxnSpPr>
        <p:spPr bwMode="auto">
          <a:xfrm>
            <a:off x="7391400" y="6248400"/>
            <a:ext cx="2286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Gerade Verbindung 117"/>
          <p:cNvCxnSpPr/>
          <p:nvPr/>
        </p:nvCxnSpPr>
        <p:spPr bwMode="auto">
          <a:xfrm>
            <a:off x="6489700" y="6553200"/>
            <a:ext cx="5969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Gleichschenkliges Dreieck 23"/>
          <p:cNvSpPr>
            <a:spLocks noChangeArrowheads="1"/>
          </p:cNvSpPr>
          <p:nvPr/>
        </p:nvSpPr>
        <p:spPr bwMode="auto">
          <a:xfrm rot="5400000">
            <a:off x="7124700" y="6438900"/>
            <a:ext cx="152400" cy="2286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24" name="Gerade Verbindung 123"/>
          <p:cNvCxnSpPr/>
          <p:nvPr/>
        </p:nvCxnSpPr>
        <p:spPr bwMode="auto">
          <a:xfrm>
            <a:off x="6477000" y="5943600"/>
            <a:ext cx="0" cy="6223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4" name="Gerade Verbindung mit Pfeil 2053"/>
          <p:cNvCxnSpPr/>
          <p:nvPr/>
        </p:nvCxnSpPr>
        <p:spPr bwMode="auto">
          <a:xfrm flipH="1">
            <a:off x="6934200" y="5715000"/>
            <a:ext cx="1143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73" name="Gruppieren 2072"/>
          <p:cNvGrpSpPr/>
          <p:nvPr/>
        </p:nvGrpSpPr>
        <p:grpSpPr>
          <a:xfrm>
            <a:off x="1371600" y="1828800"/>
            <a:ext cx="914400" cy="1143000"/>
            <a:chOff x="1447800" y="1828800"/>
            <a:chExt cx="914400" cy="1143000"/>
          </a:xfrm>
        </p:grpSpPr>
        <p:sp>
          <p:nvSpPr>
            <p:cNvPr id="2094" name="Gleichschenkliges Dreieck 5"/>
            <p:cNvSpPr>
              <a:spLocks noChangeArrowheads="1"/>
            </p:cNvSpPr>
            <p:nvPr/>
          </p:nvSpPr>
          <p:spPr bwMode="auto">
            <a:xfrm>
              <a:off x="1676400" y="2133600"/>
              <a:ext cx="4572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95" name="Gerade Verbindung 7"/>
            <p:cNvCxnSpPr>
              <a:cxnSpLocks noChangeShapeType="1"/>
            </p:cNvCxnSpPr>
            <p:nvPr/>
          </p:nvCxnSpPr>
          <p:spPr bwMode="auto">
            <a:xfrm>
              <a:off x="1676400" y="21336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7" name="Gerade Verbindung 17"/>
            <p:cNvCxnSpPr>
              <a:cxnSpLocks noChangeShapeType="1"/>
            </p:cNvCxnSpPr>
            <p:nvPr/>
          </p:nvCxnSpPr>
          <p:spPr bwMode="auto">
            <a:xfrm>
              <a:off x="1905000" y="1905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Rechteck 5"/>
            <p:cNvSpPr/>
            <p:nvPr/>
          </p:nvSpPr>
          <p:spPr bwMode="auto">
            <a:xfrm>
              <a:off x="1447800" y="1828800"/>
              <a:ext cx="914400" cy="1143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 name="Gleichschenkliges Dreieck 6"/>
            <p:cNvSpPr/>
            <p:nvPr/>
          </p:nvSpPr>
          <p:spPr bwMode="auto">
            <a:xfrm rot="10800000">
              <a:off x="1752600" y="25908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072" name="Textfeld 2071"/>
            <p:cNvSpPr txBox="1"/>
            <p:nvPr/>
          </p:nvSpPr>
          <p:spPr>
            <a:xfrm>
              <a:off x="1676400" y="2514600"/>
              <a:ext cx="482825" cy="276999"/>
            </a:xfrm>
            <a:prstGeom prst="rect">
              <a:avLst/>
            </a:prstGeom>
            <a:noFill/>
          </p:spPr>
          <p:txBody>
            <a:bodyPr wrap="none" rtlCol="0">
              <a:spAutoFit/>
            </a:bodyPr>
            <a:lstStyle/>
            <a:p>
              <a:r>
                <a:rPr lang="de-DE" dirty="0" err="1" smtClean="0"/>
                <a:t>amp</a:t>
              </a:r>
              <a:endParaRPr lang="de-DE" dirty="0"/>
            </a:p>
          </p:txBody>
        </p:sp>
        <p:sp>
          <p:nvSpPr>
            <p:cNvPr id="150" name="Textfeld 149"/>
            <p:cNvSpPr txBox="1"/>
            <p:nvPr/>
          </p:nvSpPr>
          <p:spPr>
            <a:xfrm>
              <a:off x="1499097" y="1828800"/>
              <a:ext cx="380233" cy="276999"/>
            </a:xfrm>
            <a:prstGeom prst="rect">
              <a:avLst/>
            </a:prstGeom>
            <a:noFill/>
          </p:spPr>
          <p:txBody>
            <a:bodyPr wrap="none" rtlCol="0">
              <a:spAutoFit/>
            </a:bodyPr>
            <a:lstStyle/>
            <a:p>
              <a:r>
                <a:rPr lang="de-DE" dirty="0" err="1" smtClean="0"/>
                <a:t>pix</a:t>
              </a:r>
              <a:endParaRPr lang="de-DE" dirty="0"/>
            </a:p>
          </p:txBody>
        </p:sp>
      </p:grpSp>
      <p:grpSp>
        <p:nvGrpSpPr>
          <p:cNvPr id="152" name="Gruppieren 151"/>
          <p:cNvGrpSpPr/>
          <p:nvPr/>
        </p:nvGrpSpPr>
        <p:grpSpPr>
          <a:xfrm>
            <a:off x="1371600" y="609600"/>
            <a:ext cx="914400" cy="1143000"/>
            <a:chOff x="1447800" y="1828800"/>
            <a:chExt cx="914400" cy="1143000"/>
          </a:xfrm>
        </p:grpSpPr>
        <p:sp>
          <p:nvSpPr>
            <p:cNvPr id="153" name="Gleichschenkliges Dreieck 5"/>
            <p:cNvSpPr>
              <a:spLocks noChangeArrowheads="1"/>
            </p:cNvSpPr>
            <p:nvPr/>
          </p:nvSpPr>
          <p:spPr bwMode="auto">
            <a:xfrm>
              <a:off x="1676400" y="2133600"/>
              <a:ext cx="4572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54" name="Gerade Verbindung 7"/>
            <p:cNvCxnSpPr>
              <a:cxnSpLocks noChangeShapeType="1"/>
            </p:cNvCxnSpPr>
            <p:nvPr/>
          </p:nvCxnSpPr>
          <p:spPr bwMode="auto">
            <a:xfrm>
              <a:off x="1676400" y="21336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5" name="Gerade Verbindung 17"/>
            <p:cNvCxnSpPr>
              <a:cxnSpLocks noChangeShapeType="1"/>
            </p:cNvCxnSpPr>
            <p:nvPr/>
          </p:nvCxnSpPr>
          <p:spPr bwMode="auto">
            <a:xfrm>
              <a:off x="1905000" y="1905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6" name="Rechteck 155"/>
            <p:cNvSpPr/>
            <p:nvPr/>
          </p:nvSpPr>
          <p:spPr bwMode="auto">
            <a:xfrm>
              <a:off x="1447800" y="1828800"/>
              <a:ext cx="914400" cy="1143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57" name="Gleichschenkliges Dreieck 156"/>
            <p:cNvSpPr/>
            <p:nvPr/>
          </p:nvSpPr>
          <p:spPr bwMode="auto">
            <a:xfrm rot="10800000">
              <a:off x="1752600" y="25908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58" name="Textfeld 157"/>
            <p:cNvSpPr txBox="1"/>
            <p:nvPr/>
          </p:nvSpPr>
          <p:spPr>
            <a:xfrm>
              <a:off x="1676400" y="2514600"/>
              <a:ext cx="482825" cy="276999"/>
            </a:xfrm>
            <a:prstGeom prst="rect">
              <a:avLst/>
            </a:prstGeom>
            <a:noFill/>
          </p:spPr>
          <p:txBody>
            <a:bodyPr wrap="none" rtlCol="0">
              <a:spAutoFit/>
            </a:bodyPr>
            <a:lstStyle/>
            <a:p>
              <a:r>
                <a:rPr lang="de-DE" dirty="0" err="1" smtClean="0"/>
                <a:t>amp</a:t>
              </a:r>
              <a:endParaRPr lang="de-DE" dirty="0"/>
            </a:p>
          </p:txBody>
        </p:sp>
        <p:sp>
          <p:nvSpPr>
            <p:cNvPr id="159" name="Textfeld 158"/>
            <p:cNvSpPr txBox="1"/>
            <p:nvPr/>
          </p:nvSpPr>
          <p:spPr>
            <a:xfrm>
              <a:off x="1499097" y="1828800"/>
              <a:ext cx="380233" cy="276999"/>
            </a:xfrm>
            <a:prstGeom prst="rect">
              <a:avLst/>
            </a:prstGeom>
            <a:noFill/>
          </p:spPr>
          <p:txBody>
            <a:bodyPr wrap="none" rtlCol="0">
              <a:spAutoFit/>
            </a:bodyPr>
            <a:lstStyle/>
            <a:p>
              <a:r>
                <a:rPr lang="de-DE" dirty="0" err="1" smtClean="0"/>
                <a:t>pix</a:t>
              </a:r>
              <a:endParaRPr lang="de-DE" dirty="0"/>
            </a:p>
          </p:txBody>
        </p:sp>
      </p:grpSp>
      <p:grpSp>
        <p:nvGrpSpPr>
          <p:cNvPr id="162" name="Gruppieren 161"/>
          <p:cNvGrpSpPr/>
          <p:nvPr/>
        </p:nvGrpSpPr>
        <p:grpSpPr>
          <a:xfrm>
            <a:off x="2895600" y="3048000"/>
            <a:ext cx="838234" cy="2971800"/>
            <a:chOff x="990600" y="3048000"/>
            <a:chExt cx="838234" cy="2971800"/>
          </a:xfrm>
        </p:grpSpPr>
        <p:sp>
          <p:nvSpPr>
            <p:cNvPr id="163" name="Rechteck 162"/>
            <p:cNvSpPr/>
            <p:nvPr/>
          </p:nvSpPr>
          <p:spPr bwMode="auto">
            <a:xfrm>
              <a:off x="990600" y="3048000"/>
              <a:ext cx="838200" cy="29718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64" name="Rechteck 4"/>
            <p:cNvSpPr>
              <a:spLocks noChangeArrowheads="1"/>
            </p:cNvSpPr>
            <p:nvPr/>
          </p:nvSpPr>
          <p:spPr bwMode="auto">
            <a:xfrm>
              <a:off x="990600" y="5029200"/>
              <a:ext cx="838200" cy="9906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Digital RO</a:t>
              </a:r>
              <a:endParaRPr lang="de-DE" altLang="de-DE" dirty="0"/>
            </a:p>
          </p:txBody>
        </p:sp>
        <p:cxnSp>
          <p:nvCxnSpPr>
            <p:cNvPr id="165" name="Gerade Verbindung mit Pfeil 164"/>
            <p:cNvCxnSpPr/>
            <p:nvPr/>
          </p:nvCxnSpPr>
          <p:spPr bwMode="auto">
            <a:xfrm>
              <a:off x="1295400" y="39624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6" name="Gerade Verbindung mit Pfeil 165"/>
            <p:cNvCxnSpPr/>
            <p:nvPr/>
          </p:nvCxnSpPr>
          <p:spPr bwMode="auto">
            <a:xfrm>
              <a:off x="1600200" y="3962400"/>
              <a:ext cx="0" cy="533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7" name="Gleichschenkliges Dreieck 166"/>
            <p:cNvSpPr/>
            <p:nvPr/>
          </p:nvSpPr>
          <p:spPr bwMode="auto">
            <a:xfrm rot="10800000">
              <a:off x="1447800" y="36576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68" name="Gleichschenkliges Dreieck 167"/>
            <p:cNvSpPr/>
            <p:nvPr/>
          </p:nvSpPr>
          <p:spPr bwMode="auto">
            <a:xfrm rot="10800000">
              <a:off x="1143000" y="36576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169" name="Gerade Verbindung mit Pfeil 168"/>
            <p:cNvCxnSpPr>
              <a:endCxn id="168" idx="3"/>
            </p:cNvCxnSpPr>
            <p:nvPr/>
          </p:nvCxnSpPr>
          <p:spPr bwMode="auto">
            <a:xfrm>
              <a:off x="1295400" y="3048000"/>
              <a:ext cx="0" cy="609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0" name="Gerade Verbindung 169"/>
            <p:cNvCxnSpPr/>
            <p:nvPr/>
          </p:nvCxnSpPr>
          <p:spPr bwMode="auto">
            <a:xfrm>
              <a:off x="1295400" y="34290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1" name="Gerade Verbindung mit Pfeil 170"/>
            <p:cNvCxnSpPr>
              <a:endCxn id="167" idx="3"/>
            </p:cNvCxnSpPr>
            <p:nvPr/>
          </p:nvCxnSpPr>
          <p:spPr bwMode="auto">
            <a:xfrm>
              <a:off x="1600200" y="34290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2" name="Gerade Verbindung 171"/>
            <p:cNvCxnSpPr/>
            <p:nvPr/>
          </p:nvCxnSpPr>
          <p:spPr bwMode="auto">
            <a:xfrm flipH="1">
              <a:off x="990600" y="3200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3" name="Gerade Verbindung mit Pfeil 172"/>
            <p:cNvCxnSpPr/>
            <p:nvPr/>
          </p:nvCxnSpPr>
          <p:spPr bwMode="auto">
            <a:xfrm>
              <a:off x="990600" y="3200400"/>
              <a:ext cx="0" cy="1676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4" name="Gerade Verbindung mit Pfeil 173"/>
            <p:cNvCxnSpPr/>
            <p:nvPr/>
          </p:nvCxnSpPr>
          <p:spPr bwMode="auto">
            <a:xfrm>
              <a:off x="1600200" y="46482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5" name="Gerade Verbindung mit Pfeil 174"/>
            <p:cNvCxnSpPr/>
            <p:nvPr/>
          </p:nvCxnSpPr>
          <p:spPr bwMode="auto">
            <a:xfrm>
              <a:off x="1295400" y="46482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6" name="Textfeld 175"/>
            <p:cNvSpPr txBox="1"/>
            <p:nvPr/>
          </p:nvSpPr>
          <p:spPr>
            <a:xfrm>
              <a:off x="1143000" y="3581400"/>
              <a:ext cx="346570" cy="276999"/>
            </a:xfrm>
            <a:prstGeom prst="rect">
              <a:avLst/>
            </a:prstGeom>
            <a:noFill/>
          </p:spPr>
          <p:txBody>
            <a:bodyPr wrap="none" rtlCol="0">
              <a:spAutoFit/>
            </a:bodyPr>
            <a:lstStyle/>
            <a:p>
              <a:r>
                <a:rPr lang="de-DE" dirty="0" err="1" smtClean="0"/>
                <a:t>cn</a:t>
              </a:r>
              <a:endParaRPr lang="de-DE" dirty="0"/>
            </a:p>
          </p:txBody>
        </p:sp>
        <p:sp>
          <p:nvSpPr>
            <p:cNvPr id="177" name="Textfeld 176"/>
            <p:cNvSpPr txBox="1"/>
            <p:nvPr/>
          </p:nvSpPr>
          <p:spPr>
            <a:xfrm>
              <a:off x="1413336" y="3581400"/>
              <a:ext cx="415498" cy="276999"/>
            </a:xfrm>
            <a:prstGeom prst="rect">
              <a:avLst/>
            </a:prstGeom>
            <a:noFill/>
          </p:spPr>
          <p:txBody>
            <a:bodyPr wrap="none" rtlCol="0">
              <a:spAutoFit/>
            </a:bodyPr>
            <a:lstStyle/>
            <a:p>
              <a:r>
                <a:rPr lang="de-DE" dirty="0" err="1" smtClean="0"/>
                <a:t>ctw</a:t>
              </a:r>
              <a:endParaRPr lang="de-DE" dirty="0"/>
            </a:p>
          </p:txBody>
        </p:sp>
      </p:grpSp>
      <p:sp>
        <p:nvSpPr>
          <p:cNvPr id="194" name="Rechteck 4"/>
          <p:cNvSpPr>
            <a:spLocks noChangeArrowheads="1"/>
          </p:cNvSpPr>
          <p:nvPr/>
        </p:nvSpPr>
        <p:spPr bwMode="auto">
          <a:xfrm>
            <a:off x="2895600" y="6172200"/>
            <a:ext cx="1752600" cy="304800"/>
          </a:xfrm>
          <a:prstGeom prst="rect">
            <a:avLst/>
          </a:prstGeom>
          <a:solidFill>
            <a:srgbClr val="92D050"/>
          </a:solidFill>
          <a:ln w="9525" algn="ctr">
            <a:solidFill>
              <a:schemeClr val="tx1"/>
            </a:solidFill>
            <a:round/>
            <a:headEnd/>
            <a:tailEnd/>
          </a:ln>
          <a:effec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err="1" smtClean="0"/>
              <a:t>config</a:t>
            </a:r>
            <a:endParaRPr lang="de-DE" altLang="de-DE" dirty="0"/>
          </a:p>
        </p:txBody>
      </p:sp>
      <p:grpSp>
        <p:nvGrpSpPr>
          <p:cNvPr id="195" name="Gruppieren 194"/>
          <p:cNvGrpSpPr/>
          <p:nvPr/>
        </p:nvGrpSpPr>
        <p:grpSpPr>
          <a:xfrm>
            <a:off x="3352800" y="1828800"/>
            <a:ext cx="914400" cy="1143000"/>
            <a:chOff x="1447800" y="1828800"/>
            <a:chExt cx="914400" cy="1143000"/>
          </a:xfrm>
        </p:grpSpPr>
        <p:sp>
          <p:nvSpPr>
            <p:cNvPr id="196" name="Gleichschenkliges Dreieck 5"/>
            <p:cNvSpPr>
              <a:spLocks noChangeArrowheads="1"/>
            </p:cNvSpPr>
            <p:nvPr/>
          </p:nvSpPr>
          <p:spPr bwMode="auto">
            <a:xfrm>
              <a:off x="1676400" y="2133600"/>
              <a:ext cx="4572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197" name="Gerade Verbindung 7"/>
            <p:cNvCxnSpPr>
              <a:cxnSpLocks noChangeShapeType="1"/>
            </p:cNvCxnSpPr>
            <p:nvPr/>
          </p:nvCxnSpPr>
          <p:spPr bwMode="auto">
            <a:xfrm>
              <a:off x="1676400" y="21336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8" name="Gerade Verbindung 17"/>
            <p:cNvCxnSpPr>
              <a:cxnSpLocks noChangeShapeType="1"/>
            </p:cNvCxnSpPr>
            <p:nvPr/>
          </p:nvCxnSpPr>
          <p:spPr bwMode="auto">
            <a:xfrm>
              <a:off x="1905000" y="1905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9" name="Rechteck 198"/>
            <p:cNvSpPr/>
            <p:nvPr/>
          </p:nvSpPr>
          <p:spPr bwMode="auto">
            <a:xfrm>
              <a:off x="1447800" y="1828800"/>
              <a:ext cx="914400" cy="1143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00" name="Gleichschenkliges Dreieck 199"/>
            <p:cNvSpPr/>
            <p:nvPr/>
          </p:nvSpPr>
          <p:spPr bwMode="auto">
            <a:xfrm rot="10800000">
              <a:off x="1752600" y="25908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01" name="Textfeld 200"/>
            <p:cNvSpPr txBox="1"/>
            <p:nvPr/>
          </p:nvSpPr>
          <p:spPr>
            <a:xfrm>
              <a:off x="1676400" y="2514600"/>
              <a:ext cx="482825" cy="276999"/>
            </a:xfrm>
            <a:prstGeom prst="rect">
              <a:avLst/>
            </a:prstGeom>
            <a:noFill/>
          </p:spPr>
          <p:txBody>
            <a:bodyPr wrap="none" rtlCol="0">
              <a:spAutoFit/>
            </a:bodyPr>
            <a:lstStyle/>
            <a:p>
              <a:r>
                <a:rPr lang="de-DE" dirty="0" err="1" smtClean="0"/>
                <a:t>amp</a:t>
              </a:r>
              <a:endParaRPr lang="de-DE" dirty="0"/>
            </a:p>
          </p:txBody>
        </p:sp>
        <p:sp>
          <p:nvSpPr>
            <p:cNvPr id="202" name="Textfeld 201"/>
            <p:cNvSpPr txBox="1"/>
            <p:nvPr/>
          </p:nvSpPr>
          <p:spPr>
            <a:xfrm>
              <a:off x="1499097" y="1828800"/>
              <a:ext cx="380233" cy="276999"/>
            </a:xfrm>
            <a:prstGeom prst="rect">
              <a:avLst/>
            </a:prstGeom>
            <a:noFill/>
          </p:spPr>
          <p:txBody>
            <a:bodyPr wrap="none" rtlCol="0">
              <a:spAutoFit/>
            </a:bodyPr>
            <a:lstStyle/>
            <a:p>
              <a:r>
                <a:rPr lang="de-DE" dirty="0" err="1" smtClean="0"/>
                <a:t>pix</a:t>
              </a:r>
              <a:endParaRPr lang="de-DE" dirty="0"/>
            </a:p>
          </p:txBody>
        </p:sp>
      </p:grpSp>
      <p:grpSp>
        <p:nvGrpSpPr>
          <p:cNvPr id="203" name="Gruppieren 202"/>
          <p:cNvGrpSpPr/>
          <p:nvPr/>
        </p:nvGrpSpPr>
        <p:grpSpPr>
          <a:xfrm>
            <a:off x="3352800" y="609600"/>
            <a:ext cx="914400" cy="1143000"/>
            <a:chOff x="1447800" y="1828800"/>
            <a:chExt cx="914400" cy="1143000"/>
          </a:xfrm>
        </p:grpSpPr>
        <p:sp>
          <p:nvSpPr>
            <p:cNvPr id="204" name="Gleichschenkliges Dreieck 5"/>
            <p:cNvSpPr>
              <a:spLocks noChangeArrowheads="1"/>
            </p:cNvSpPr>
            <p:nvPr/>
          </p:nvSpPr>
          <p:spPr bwMode="auto">
            <a:xfrm>
              <a:off x="1676400" y="2133600"/>
              <a:ext cx="457200" cy="3048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5" name="Gerade Verbindung 7"/>
            <p:cNvCxnSpPr>
              <a:cxnSpLocks noChangeShapeType="1"/>
            </p:cNvCxnSpPr>
            <p:nvPr/>
          </p:nvCxnSpPr>
          <p:spPr bwMode="auto">
            <a:xfrm>
              <a:off x="1676400" y="21336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 name="Gerade Verbindung 17"/>
            <p:cNvCxnSpPr>
              <a:cxnSpLocks noChangeShapeType="1"/>
            </p:cNvCxnSpPr>
            <p:nvPr/>
          </p:nvCxnSpPr>
          <p:spPr bwMode="auto">
            <a:xfrm>
              <a:off x="1905000" y="1905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 name="Rechteck 206"/>
            <p:cNvSpPr/>
            <p:nvPr/>
          </p:nvSpPr>
          <p:spPr bwMode="auto">
            <a:xfrm>
              <a:off x="1447800" y="1828800"/>
              <a:ext cx="914400" cy="1143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08" name="Gleichschenkliges Dreieck 207"/>
            <p:cNvSpPr/>
            <p:nvPr/>
          </p:nvSpPr>
          <p:spPr bwMode="auto">
            <a:xfrm rot="10800000">
              <a:off x="1752600" y="2590800"/>
              <a:ext cx="304800" cy="304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09" name="Textfeld 208"/>
            <p:cNvSpPr txBox="1"/>
            <p:nvPr/>
          </p:nvSpPr>
          <p:spPr>
            <a:xfrm>
              <a:off x="1676400" y="2514600"/>
              <a:ext cx="482825" cy="276999"/>
            </a:xfrm>
            <a:prstGeom prst="rect">
              <a:avLst/>
            </a:prstGeom>
            <a:noFill/>
          </p:spPr>
          <p:txBody>
            <a:bodyPr wrap="none" rtlCol="0">
              <a:spAutoFit/>
            </a:bodyPr>
            <a:lstStyle/>
            <a:p>
              <a:r>
                <a:rPr lang="de-DE" dirty="0" err="1" smtClean="0"/>
                <a:t>amp</a:t>
              </a:r>
              <a:endParaRPr lang="de-DE" dirty="0"/>
            </a:p>
          </p:txBody>
        </p:sp>
        <p:sp>
          <p:nvSpPr>
            <p:cNvPr id="210" name="Textfeld 209"/>
            <p:cNvSpPr txBox="1"/>
            <p:nvPr/>
          </p:nvSpPr>
          <p:spPr>
            <a:xfrm>
              <a:off x="1499097" y="1828800"/>
              <a:ext cx="380233" cy="276999"/>
            </a:xfrm>
            <a:prstGeom prst="rect">
              <a:avLst/>
            </a:prstGeom>
            <a:noFill/>
          </p:spPr>
          <p:txBody>
            <a:bodyPr wrap="none" rtlCol="0">
              <a:spAutoFit/>
            </a:bodyPr>
            <a:lstStyle/>
            <a:p>
              <a:r>
                <a:rPr lang="de-DE" dirty="0" err="1" smtClean="0"/>
                <a:t>pix</a:t>
              </a:r>
              <a:endParaRPr lang="de-DE" dirty="0"/>
            </a:p>
          </p:txBody>
        </p:sp>
      </p:grpSp>
      <p:sp>
        <p:nvSpPr>
          <p:cNvPr id="211" name="Textfeld 67"/>
          <p:cNvSpPr txBox="1">
            <a:spLocks noChangeArrowheads="1"/>
          </p:cNvSpPr>
          <p:nvPr/>
        </p:nvSpPr>
        <p:spPr bwMode="auto">
          <a:xfrm>
            <a:off x="6603775" y="4876800"/>
            <a:ext cx="4828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SR2</a:t>
            </a:r>
            <a:endParaRPr lang="de-DE" altLang="de-DE" dirty="0"/>
          </a:p>
        </p:txBody>
      </p:sp>
      <p:cxnSp>
        <p:nvCxnSpPr>
          <p:cNvPr id="2056" name="Gerade Verbindung 11"/>
          <p:cNvCxnSpPr>
            <a:cxnSpLocks noChangeShapeType="1"/>
            <a:endCxn id="83" idx="3"/>
          </p:cNvCxnSpPr>
          <p:nvPr/>
        </p:nvCxnSpPr>
        <p:spPr bwMode="auto">
          <a:xfrm>
            <a:off x="762000" y="4191000"/>
            <a:ext cx="7239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4" name="Gerade Verbindung 52"/>
          <p:cNvCxnSpPr>
            <a:cxnSpLocks noChangeShapeType="1"/>
          </p:cNvCxnSpPr>
          <p:nvPr/>
        </p:nvCxnSpPr>
        <p:spPr bwMode="auto">
          <a:xfrm>
            <a:off x="762000" y="4876800"/>
            <a:ext cx="6248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Gerade Verbindung 11"/>
          <p:cNvCxnSpPr>
            <a:cxnSpLocks noChangeShapeType="1"/>
            <a:endCxn id="84" idx="3"/>
          </p:cNvCxnSpPr>
          <p:nvPr/>
        </p:nvCxnSpPr>
        <p:spPr bwMode="auto">
          <a:xfrm>
            <a:off x="762000" y="4495800"/>
            <a:ext cx="7239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2" name="Textfeld 78"/>
          <p:cNvSpPr txBox="1">
            <a:spLocks noChangeArrowheads="1"/>
          </p:cNvSpPr>
          <p:nvPr/>
        </p:nvSpPr>
        <p:spPr bwMode="auto">
          <a:xfrm>
            <a:off x="7543800" y="5486400"/>
            <a:ext cx="114807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320MHz clock</a:t>
            </a:r>
            <a:endParaRPr lang="en-US" altLang="de-DE" dirty="0"/>
          </a:p>
        </p:txBody>
      </p:sp>
      <p:cxnSp>
        <p:nvCxnSpPr>
          <p:cNvPr id="213" name="Gerade Verbindung mit Pfeil 212"/>
          <p:cNvCxnSpPr/>
          <p:nvPr/>
        </p:nvCxnSpPr>
        <p:spPr bwMode="auto">
          <a:xfrm flipH="1">
            <a:off x="4648200" y="5943600"/>
            <a:ext cx="1143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4" name="Textfeld 78"/>
          <p:cNvSpPr txBox="1">
            <a:spLocks noChangeArrowheads="1"/>
          </p:cNvSpPr>
          <p:nvPr/>
        </p:nvSpPr>
        <p:spPr bwMode="auto">
          <a:xfrm>
            <a:off x="5334000" y="838200"/>
            <a:ext cx="10631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40MHz clock</a:t>
            </a:r>
            <a:endParaRPr lang="en-US" altLang="de-DE" dirty="0"/>
          </a:p>
        </p:txBody>
      </p:sp>
      <p:sp>
        <p:nvSpPr>
          <p:cNvPr id="217" name="Rechteck 64"/>
          <p:cNvSpPr>
            <a:spLocks noChangeArrowheads="1"/>
          </p:cNvSpPr>
          <p:nvPr/>
        </p:nvSpPr>
        <p:spPr bwMode="auto">
          <a:xfrm>
            <a:off x="7620000" y="6172200"/>
            <a:ext cx="2286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9" name="Rechteck 64"/>
          <p:cNvSpPr>
            <a:spLocks noChangeArrowheads="1"/>
          </p:cNvSpPr>
          <p:nvPr/>
        </p:nvSpPr>
        <p:spPr bwMode="auto">
          <a:xfrm>
            <a:off x="7620000" y="6400800"/>
            <a:ext cx="2286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20" name="Gerade Verbindung mit Pfeil 219"/>
          <p:cNvCxnSpPr>
            <a:endCxn id="219" idx="1"/>
          </p:cNvCxnSpPr>
          <p:nvPr/>
        </p:nvCxnSpPr>
        <p:spPr bwMode="auto">
          <a:xfrm>
            <a:off x="7391400" y="6477000"/>
            <a:ext cx="2286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1" name="Gerade Verbindung mit Pfeil 220"/>
          <p:cNvCxnSpPr/>
          <p:nvPr/>
        </p:nvCxnSpPr>
        <p:spPr bwMode="auto">
          <a:xfrm>
            <a:off x="7391400" y="6629400"/>
            <a:ext cx="2286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2" name="Rechteck 64"/>
          <p:cNvSpPr>
            <a:spLocks noChangeArrowheads="1"/>
          </p:cNvSpPr>
          <p:nvPr/>
        </p:nvSpPr>
        <p:spPr bwMode="auto">
          <a:xfrm>
            <a:off x="7620000" y="6553200"/>
            <a:ext cx="2286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23" name="Gerade Verbindung mit Pfeil 222"/>
          <p:cNvCxnSpPr/>
          <p:nvPr/>
        </p:nvCxnSpPr>
        <p:spPr bwMode="auto">
          <a:xfrm>
            <a:off x="5257800" y="3581400"/>
            <a:ext cx="3048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hteck 223"/>
          <p:cNvSpPr/>
          <p:nvPr/>
        </p:nvSpPr>
        <p:spPr bwMode="auto">
          <a:xfrm>
            <a:off x="6400800" y="1371600"/>
            <a:ext cx="4572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DE" dirty="0" err="1" smtClean="0"/>
              <a:t>xor</a:t>
            </a: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225" name="Gerade Verbindung mit Pfeil 224"/>
          <p:cNvCxnSpPr/>
          <p:nvPr/>
        </p:nvCxnSpPr>
        <p:spPr bwMode="auto">
          <a:xfrm>
            <a:off x="6705600" y="22098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6" name="Gerade Verbindung mit Pfeil 225"/>
          <p:cNvCxnSpPr/>
          <p:nvPr/>
        </p:nvCxnSpPr>
        <p:spPr bwMode="auto">
          <a:xfrm>
            <a:off x="5257800" y="1524000"/>
            <a:ext cx="1143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 name="Gerade Verbindung mit Pfeil 226"/>
          <p:cNvCxnSpPr/>
          <p:nvPr/>
        </p:nvCxnSpPr>
        <p:spPr bwMode="auto">
          <a:xfrm>
            <a:off x="6858000" y="1524000"/>
            <a:ext cx="1447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8" name="Gerade Verbindung mit Pfeil 227"/>
          <p:cNvCxnSpPr/>
          <p:nvPr/>
        </p:nvCxnSpPr>
        <p:spPr bwMode="auto">
          <a:xfrm>
            <a:off x="6629400" y="609600"/>
            <a:ext cx="0" cy="304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9" name="Gerade Verbindung mit Pfeil 228"/>
          <p:cNvCxnSpPr>
            <a:stCxn id="224" idx="0"/>
          </p:cNvCxnSpPr>
          <p:nvPr/>
        </p:nvCxnSpPr>
        <p:spPr bwMode="auto">
          <a:xfrm>
            <a:off x="6629400" y="1371600"/>
            <a:ext cx="0" cy="533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0" name="Rechteck 229"/>
          <p:cNvSpPr/>
          <p:nvPr/>
        </p:nvSpPr>
        <p:spPr bwMode="auto">
          <a:xfrm>
            <a:off x="6400800" y="1905000"/>
            <a:ext cx="4572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231" name="Gerade Verbindung mit Pfeil 230"/>
          <p:cNvCxnSpPr/>
          <p:nvPr/>
        </p:nvCxnSpPr>
        <p:spPr bwMode="auto">
          <a:xfrm>
            <a:off x="6553200" y="22098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2" name="Gerade Verbindung mit Pfeil 231"/>
          <p:cNvCxnSpPr>
            <a:endCxn id="230" idx="1"/>
          </p:cNvCxnSpPr>
          <p:nvPr/>
        </p:nvCxnSpPr>
        <p:spPr bwMode="auto">
          <a:xfrm>
            <a:off x="6172200" y="2057400"/>
            <a:ext cx="2286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3" name="Rechteck 232"/>
          <p:cNvSpPr/>
          <p:nvPr/>
        </p:nvSpPr>
        <p:spPr bwMode="auto">
          <a:xfrm rot="5400000">
            <a:off x="6286500" y="2781300"/>
            <a:ext cx="533400" cy="1524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chemeClr val="tx1"/>
                </a:solidFill>
                <a:effectLst/>
                <a:latin typeface="Arial" charset="0"/>
                <a:cs typeface="Arial" charset="0"/>
              </a:rPr>
              <a:t>Addr</a:t>
            </a: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235" name="Gerade Verbindung mit Pfeil 234"/>
          <p:cNvCxnSpPr/>
          <p:nvPr/>
        </p:nvCxnSpPr>
        <p:spPr bwMode="auto">
          <a:xfrm>
            <a:off x="5257800" y="3352800"/>
            <a:ext cx="3048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Gerade Verbindung mit Pfeil 235"/>
          <p:cNvCxnSpPr>
            <a:stCxn id="233" idx="3"/>
          </p:cNvCxnSpPr>
          <p:nvPr/>
        </p:nvCxnSpPr>
        <p:spPr bwMode="auto">
          <a:xfrm>
            <a:off x="6553200" y="31242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7" name="Rechteck 236"/>
          <p:cNvSpPr/>
          <p:nvPr/>
        </p:nvSpPr>
        <p:spPr bwMode="auto">
          <a:xfrm rot="5400000">
            <a:off x="6438900" y="2781300"/>
            <a:ext cx="533400" cy="1524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chemeClr val="tx1"/>
                </a:solidFill>
                <a:effectLst/>
                <a:latin typeface="Arial" charset="0"/>
                <a:cs typeface="Arial" charset="0"/>
              </a:rPr>
              <a:t>Addr</a:t>
            </a: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238" name="Gerade Verbindung mit Pfeil 237"/>
          <p:cNvCxnSpPr>
            <a:stCxn id="237" idx="3"/>
          </p:cNvCxnSpPr>
          <p:nvPr/>
        </p:nvCxnSpPr>
        <p:spPr bwMode="auto">
          <a:xfrm>
            <a:off x="6705600" y="31242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Gerade Verbindung 238"/>
          <p:cNvCxnSpPr/>
          <p:nvPr/>
        </p:nvCxnSpPr>
        <p:spPr bwMode="auto">
          <a:xfrm>
            <a:off x="6172200" y="1524000"/>
            <a:ext cx="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0" name="Rechteck 239"/>
          <p:cNvSpPr/>
          <p:nvPr/>
        </p:nvSpPr>
        <p:spPr bwMode="auto">
          <a:xfrm>
            <a:off x="6477000" y="9144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241" name="Gerade Verbindung mit Pfeil 240"/>
          <p:cNvCxnSpPr>
            <a:endCxn id="240" idx="1"/>
          </p:cNvCxnSpPr>
          <p:nvPr/>
        </p:nvCxnSpPr>
        <p:spPr bwMode="auto">
          <a:xfrm>
            <a:off x="6019800" y="10668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5" name="Textfeld 78"/>
          <p:cNvSpPr txBox="1">
            <a:spLocks noChangeArrowheads="1"/>
          </p:cNvSpPr>
          <p:nvPr/>
        </p:nvSpPr>
        <p:spPr bwMode="auto">
          <a:xfrm>
            <a:off x="4843080" y="5638800"/>
            <a:ext cx="10631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40MHz clock</a:t>
            </a:r>
            <a:endParaRPr lang="en-US" altLang="de-DE" dirty="0"/>
          </a:p>
        </p:txBody>
      </p:sp>
      <p:cxnSp>
        <p:nvCxnSpPr>
          <p:cNvPr id="246" name="Gerade Verbindung mit Pfeil 245"/>
          <p:cNvCxnSpPr>
            <a:endCxn id="224" idx="0"/>
          </p:cNvCxnSpPr>
          <p:nvPr/>
        </p:nvCxnSpPr>
        <p:spPr bwMode="auto">
          <a:xfrm>
            <a:off x="6629400" y="1219200"/>
            <a:ext cx="0" cy="152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8" name="Textfeld 78"/>
          <p:cNvSpPr txBox="1">
            <a:spLocks noChangeArrowheads="1"/>
          </p:cNvSpPr>
          <p:nvPr/>
        </p:nvSpPr>
        <p:spPr bwMode="auto">
          <a:xfrm>
            <a:off x="6233460" y="609600"/>
            <a:ext cx="16417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Comp out rising edge</a:t>
            </a:r>
            <a:endParaRPr lang="en-US" altLang="de-DE" dirty="0"/>
          </a:p>
        </p:txBody>
      </p:sp>
      <p:sp>
        <p:nvSpPr>
          <p:cNvPr id="249" name="Textfeld 78"/>
          <p:cNvSpPr txBox="1">
            <a:spLocks noChangeArrowheads="1"/>
          </p:cNvSpPr>
          <p:nvPr/>
        </p:nvSpPr>
        <p:spPr bwMode="auto">
          <a:xfrm>
            <a:off x="6553200" y="1143000"/>
            <a:ext cx="7312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Sync hit</a:t>
            </a:r>
            <a:endParaRPr lang="en-US" altLang="de-DE" dirty="0"/>
          </a:p>
        </p:txBody>
      </p:sp>
      <p:sp>
        <p:nvSpPr>
          <p:cNvPr id="252" name="Textfeld 78"/>
          <p:cNvSpPr txBox="1">
            <a:spLocks noChangeArrowheads="1"/>
          </p:cNvSpPr>
          <p:nvPr/>
        </p:nvSpPr>
        <p:spPr bwMode="auto">
          <a:xfrm>
            <a:off x="5329994" y="1295400"/>
            <a:ext cx="7393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Parity in</a:t>
            </a:r>
            <a:endParaRPr lang="en-US" altLang="de-DE" dirty="0"/>
          </a:p>
        </p:txBody>
      </p:sp>
      <p:sp>
        <p:nvSpPr>
          <p:cNvPr id="253" name="Textfeld 78"/>
          <p:cNvSpPr txBox="1">
            <a:spLocks noChangeArrowheads="1"/>
          </p:cNvSpPr>
          <p:nvPr/>
        </p:nvSpPr>
        <p:spPr bwMode="auto">
          <a:xfrm>
            <a:off x="7115512" y="1295400"/>
            <a:ext cx="8338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Parity out</a:t>
            </a:r>
            <a:endParaRPr lang="en-US" altLang="de-DE" dirty="0"/>
          </a:p>
        </p:txBody>
      </p:sp>
      <p:sp>
        <p:nvSpPr>
          <p:cNvPr id="254" name="Textfeld 78"/>
          <p:cNvSpPr txBox="1">
            <a:spLocks noChangeArrowheads="1"/>
          </p:cNvSpPr>
          <p:nvPr/>
        </p:nvSpPr>
        <p:spPr bwMode="auto">
          <a:xfrm>
            <a:off x="6477000" y="1905000"/>
            <a:ext cx="6447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err="1" smtClean="0"/>
              <a:t>demux</a:t>
            </a:r>
            <a:endParaRPr lang="en-US" altLang="de-DE" dirty="0"/>
          </a:p>
        </p:txBody>
      </p:sp>
      <p:sp>
        <p:nvSpPr>
          <p:cNvPr id="2090" name="Rechteck 2089"/>
          <p:cNvSpPr/>
          <p:nvPr/>
        </p:nvSpPr>
        <p:spPr bwMode="auto">
          <a:xfrm>
            <a:off x="5257800" y="609600"/>
            <a:ext cx="3048000" cy="3124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56" name="Textfeld 78"/>
          <p:cNvSpPr txBox="1">
            <a:spLocks noChangeArrowheads="1"/>
          </p:cNvSpPr>
          <p:nvPr/>
        </p:nvSpPr>
        <p:spPr bwMode="auto">
          <a:xfrm>
            <a:off x="5257800" y="2743200"/>
            <a:ext cx="8835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Digital RO</a:t>
            </a:r>
            <a:endParaRPr lang="en-US" altLang="de-DE" dirty="0"/>
          </a:p>
        </p:txBody>
      </p:sp>
      <p:sp>
        <p:nvSpPr>
          <p:cNvPr id="2091" name="Textfeld 2090"/>
          <p:cNvSpPr txBox="1"/>
          <p:nvPr/>
        </p:nvSpPr>
        <p:spPr>
          <a:xfrm>
            <a:off x="6769457" y="914400"/>
            <a:ext cx="1079143" cy="276999"/>
          </a:xfrm>
          <a:prstGeom prst="rect">
            <a:avLst/>
          </a:prstGeom>
          <a:noFill/>
        </p:spPr>
        <p:txBody>
          <a:bodyPr wrap="none" rtlCol="0">
            <a:spAutoFit/>
          </a:bodyPr>
          <a:lstStyle/>
          <a:p>
            <a:r>
              <a:rPr lang="en-US" dirty="0" smtClean="0"/>
              <a:t>Synchronizer</a:t>
            </a:r>
            <a:endParaRPr lang="en-US" dirty="0"/>
          </a:p>
        </p:txBody>
      </p:sp>
      <p:sp>
        <p:nvSpPr>
          <p:cNvPr id="260" name="Textfeld 78"/>
          <p:cNvSpPr txBox="1">
            <a:spLocks noChangeArrowheads="1"/>
          </p:cNvSpPr>
          <p:nvPr/>
        </p:nvSpPr>
        <p:spPr bwMode="auto">
          <a:xfrm>
            <a:off x="6849299" y="3124200"/>
            <a:ext cx="11560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Address line 1</a:t>
            </a:r>
            <a:endParaRPr lang="en-US" altLang="de-DE" dirty="0"/>
          </a:p>
        </p:txBody>
      </p:sp>
      <p:sp>
        <p:nvSpPr>
          <p:cNvPr id="261" name="Textfeld 78"/>
          <p:cNvSpPr txBox="1">
            <a:spLocks noChangeArrowheads="1"/>
          </p:cNvSpPr>
          <p:nvPr/>
        </p:nvSpPr>
        <p:spPr bwMode="auto">
          <a:xfrm>
            <a:off x="6858000" y="3352800"/>
            <a:ext cx="11560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Address line 2</a:t>
            </a:r>
            <a:endParaRPr lang="en-US" altLang="de-DE" dirty="0"/>
          </a:p>
        </p:txBody>
      </p:sp>
      <p:cxnSp>
        <p:nvCxnSpPr>
          <p:cNvPr id="2100" name="Gerade Verbindung 2099"/>
          <p:cNvCxnSpPr/>
          <p:nvPr/>
        </p:nvCxnSpPr>
        <p:spPr bwMode="auto">
          <a:xfrm flipH="1">
            <a:off x="1219200" y="1676400"/>
            <a:ext cx="609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3" name="Gerade Verbindung 2102"/>
          <p:cNvCxnSpPr/>
          <p:nvPr/>
        </p:nvCxnSpPr>
        <p:spPr bwMode="auto">
          <a:xfrm>
            <a:off x="1219200" y="1676400"/>
            <a:ext cx="0" cy="1371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8" name="Gerade Verbindung 267"/>
          <p:cNvCxnSpPr/>
          <p:nvPr/>
        </p:nvCxnSpPr>
        <p:spPr bwMode="auto">
          <a:xfrm flipH="1">
            <a:off x="1828800" y="28956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0" name="Gerade Verbindung 269"/>
          <p:cNvCxnSpPr/>
          <p:nvPr/>
        </p:nvCxnSpPr>
        <p:spPr bwMode="auto">
          <a:xfrm>
            <a:off x="2133600" y="2895600"/>
            <a:ext cx="0" cy="685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2" name="Gerade Verbindung 271"/>
          <p:cNvCxnSpPr/>
          <p:nvPr/>
        </p:nvCxnSpPr>
        <p:spPr bwMode="auto">
          <a:xfrm flipH="1">
            <a:off x="3200400" y="1676400"/>
            <a:ext cx="609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3" name="Gerade Verbindung 272"/>
          <p:cNvCxnSpPr/>
          <p:nvPr/>
        </p:nvCxnSpPr>
        <p:spPr bwMode="auto">
          <a:xfrm>
            <a:off x="3200400" y="1676400"/>
            <a:ext cx="0" cy="1371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4" name="Gerade Verbindung 273"/>
          <p:cNvCxnSpPr/>
          <p:nvPr/>
        </p:nvCxnSpPr>
        <p:spPr bwMode="auto">
          <a:xfrm flipH="1">
            <a:off x="3810000" y="28956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5" name="Gerade Verbindung 274"/>
          <p:cNvCxnSpPr/>
          <p:nvPr/>
        </p:nvCxnSpPr>
        <p:spPr bwMode="auto">
          <a:xfrm>
            <a:off x="4114800" y="2895600"/>
            <a:ext cx="0" cy="685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0" name="Rechteck 289"/>
          <p:cNvSpPr/>
          <p:nvPr/>
        </p:nvSpPr>
        <p:spPr bwMode="auto">
          <a:xfrm>
            <a:off x="6629400" y="5105400"/>
            <a:ext cx="304800" cy="838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DE" dirty="0" err="1" smtClean="0"/>
              <a:t>serializer</a:t>
            </a: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259" name="Gerade Verbindung mit Pfeil 258"/>
          <p:cNvCxnSpPr/>
          <p:nvPr/>
        </p:nvCxnSpPr>
        <p:spPr bwMode="auto">
          <a:xfrm flipH="1">
            <a:off x="4648200" y="3733800"/>
            <a:ext cx="609600" cy="1295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5" name="Gerade Verbindung 264"/>
          <p:cNvCxnSpPr/>
          <p:nvPr/>
        </p:nvCxnSpPr>
        <p:spPr bwMode="auto">
          <a:xfrm>
            <a:off x="7467600" y="1752600"/>
            <a:ext cx="381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 name="Gerade Verbindung 266"/>
          <p:cNvCxnSpPr/>
          <p:nvPr/>
        </p:nvCxnSpPr>
        <p:spPr bwMode="auto">
          <a:xfrm flipV="1">
            <a:off x="7467600" y="1752600"/>
            <a:ext cx="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Gerade Verbindung 299"/>
          <p:cNvCxnSpPr/>
          <p:nvPr/>
        </p:nvCxnSpPr>
        <p:spPr bwMode="auto">
          <a:xfrm>
            <a:off x="7239000" y="19050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2" name="Gerade Verbindung 301"/>
          <p:cNvCxnSpPr/>
          <p:nvPr/>
        </p:nvCxnSpPr>
        <p:spPr bwMode="auto">
          <a:xfrm flipV="1">
            <a:off x="7848600" y="1752600"/>
            <a:ext cx="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3" name="Gerade Verbindung 302"/>
          <p:cNvCxnSpPr/>
          <p:nvPr/>
        </p:nvCxnSpPr>
        <p:spPr bwMode="auto">
          <a:xfrm>
            <a:off x="7848600" y="19050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7" name="Gerade Verbindung mit Pfeil 276"/>
          <p:cNvCxnSpPr/>
          <p:nvPr/>
        </p:nvCxnSpPr>
        <p:spPr bwMode="auto">
          <a:xfrm flipV="1">
            <a:off x="7543800" y="2057400"/>
            <a:ext cx="0" cy="152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7" name="Gerade Verbindung mit Pfeil 306"/>
          <p:cNvCxnSpPr/>
          <p:nvPr/>
        </p:nvCxnSpPr>
        <p:spPr bwMode="auto">
          <a:xfrm flipV="1">
            <a:off x="7696200" y="2057400"/>
            <a:ext cx="0" cy="152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 name="Gerade Verbindung mit Pfeil 307"/>
          <p:cNvCxnSpPr/>
          <p:nvPr/>
        </p:nvCxnSpPr>
        <p:spPr bwMode="auto">
          <a:xfrm flipV="1">
            <a:off x="7848600" y="2057400"/>
            <a:ext cx="0" cy="152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9" name="Gerade Verbindung mit Pfeil 308"/>
          <p:cNvCxnSpPr/>
          <p:nvPr/>
        </p:nvCxnSpPr>
        <p:spPr bwMode="auto">
          <a:xfrm flipV="1">
            <a:off x="8001000" y="2057400"/>
            <a:ext cx="0" cy="152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0" name="Gerade Verbindung 309"/>
          <p:cNvCxnSpPr/>
          <p:nvPr/>
        </p:nvCxnSpPr>
        <p:spPr bwMode="auto">
          <a:xfrm>
            <a:off x="7239000" y="2438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1" name="Gerade Verbindung 310"/>
          <p:cNvCxnSpPr/>
          <p:nvPr/>
        </p:nvCxnSpPr>
        <p:spPr bwMode="auto">
          <a:xfrm flipV="1">
            <a:off x="7543800" y="2286000"/>
            <a:ext cx="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3" name="Gerade Verbindung 312"/>
          <p:cNvCxnSpPr/>
          <p:nvPr/>
        </p:nvCxnSpPr>
        <p:spPr bwMode="auto">
          <a:xfrm>
            <a:off x="7543800" y="2286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5" name="Gerade Verbindung 314"/>
          <p:cNvCxnSpPr/>
          <p:nvPr/>
        </p:nvCxnSpPr>
        <p:spPr bwMode="auto">
          <a:xfrm flipV="1">
            <a:off x="7696200" y="2286000"/>
            <a:ext cx="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6" name="Gerade Verbindung 315"/>
          <p:cNvCxnSpPr/>
          <p:nvPr/>
        </p:nvCxnSpPr>
        <p:spPr bwMode="auto">
          <a:xfrm>
            <a:off x="7696200" y="2438400"/>
            <a:ext cx="381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8" name="Textfeld 78"/>
          <p:cNvSpPr txBox="1">
            <a:spLocks noChangeArrowheads="1"/>
          </p:cNvSpPr>
          <p:nvPr/>
        </p:nvSpPr>
        <p:spPr bwMode="auto">
          <a:xfrm>
            <a:off x="7772400" y="1704201"/>
            <a:ext cx="8499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Comp out</a:t>
            </a:r>
            <a:endParaRPr lang="en-US" altLang="de-DE" dirty="0"/>
          </a:p>
        </p:txBody>
      </p:sp>
      <p:sp>
        <p:nvSpPr>
          <p:cNvPr id="319" name="Textfeld 78"/>
          <p:cNvSpPr txBox="1">
            <a:spLocks noChangeArrowheads="1"/>
          </p:cNvSpPr>
          <p:nvPr/>
        </p:nvSpPr>
        <p:spPr bwMode="auto">
          <a:xfrm>
            <a:off x="7696200" y="2209800"/>
            <a:ext cx="7312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Sync hit</a:t>
            </a:r>
            <a:endParaRPr lang="en-US" altLang="de-DE" dirty="0"/>
          </a:p>
        </p:txBody>
      </p:sp>
      <p:sp>
        <p:nvSpPr>
          <p:cNvPr id="320" name="Textfeld 78"/>
          <p:cNvSpPr txBox="1">
            <a:spLocks noChangeArrowheads="1"/>
          </p:cNvSpPr>
          <p:nvPr/>
        </p:nvSpPr>
        <p:spPr bwMode="auto">
          <a:xfrm>
            <a:off x="8077200" y="1981200"/>
            <a:ext cx="5341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clock</a:t>
            </a:r>
            <a:endParaRPr lang="en-US" altLang="de-DE" dirty="0"/>
          </a:p>
        </p:txBody>
      </p:sp>
      <p:cxnSp>
        <p:nvCxnSpPr>
          <p:cNvPr id="321" name="Gerade Verbindung 320"/>
          <p:cNvCxnSpPr/>
          <p:nvPr/>
        </p:nvCxnSpPr>
        <p:spPr bwMode="auto">
          <a:xfrm>
            <a:off x="7239000" y="2819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2" name="Gerade Verbindung 321"/>
          <p:cNvCxnSpPr/>
          <p:nvPr/>
        </p:nvCxnSpPr>
        <p:spPr bwMode="auto">
          <a:xfrm flipV="1">
            <a:off x="7543800" y="2667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3" name="Gerade Verbindung 322"/>
          <p:cNvCxnSpPr/>
          <p:nvPr/>
        </p:nvCxnSpPr>
        <p:spPr bwMode="auto">
          <a:xfrm>
            <a:off x="7620000" y="2667000"/>
            <a:ext cx="76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4" name="Gerade Verbindung 323"/>
          <p:cNvCxnSpPr/>
          <p:nvPr/>
        </p:nvCxnSpPr>
        <p:spPr bwMode="auto">
          <a:xfrm flipH="1" flipV="1">
            <a:off x="7696200" y="2667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5" name="Gerade Verbindung 324"/>
          <p:cNvCxnSpPr/>
          <p:nvPr/>
        </p:nvCxnSpPr>
        <p:spPr bwMode="auto">
          <a:xfrm>
            <a:off x="7696200" y="2819400"/>
            <a:ext cx="381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6" name="Textfeld 78"/>
          <p:cNvSpPr txBox="1">
            <a:spLocks noChangeArrowheads="1"/>
          </p:cNvSpPr>
          <p:nvPr/>
        </p:nvSpPr>
        <p:spPr bwMode="auto">
          <a:xfrm>
            <a:off x="7807609" y="2590800"/>
            <a:ext cx="5084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err="1" smtClean="0"/>
              <a:t>Addr</a:t>
            </a:r>
            <a:endParaRPr lang="en-US" altLang="de-DE" dirty="0"/>
          </a:p>
        </p:txBody>
      </p:sp>
      <p:cxnSp>
        <p:nvCxnSpPr>
          <p:cNvPr id="327" name="Gerade Verbindung 326"/>
          <p:cNvCxnSpPr/>
          <p:nvPr/>
        </p:nvCxnSpPr>
        <p:spPr bwMode="auto">
          <a:xfrm>
            <a:off x="7467600" y="2819400"/>
            <a:ext cx="30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7" name="Gerade Verbindung mit Pfeil 286"/>
          <p:cNvCxnSpPr/>
          <p:nvPr/>
        </p:nvCxnSpPr>
        <p:spPr bwMode="auto">
          <a:xfrm>
            <a:off x="304800" y="3810000"/>
            <a:ext cx="838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3" name="Textfeld 78"/>
          <p:cNvSpPr txBox="1">
            <a:spLocks noChangeArrowheads="1"/>
          </p:cNvSpPr>
          <p:nvPr/>
        </p:nvSpPr>
        <p:spPr bwMode="auto">
          <a:xfrm>
            <a:off x="-52037" y="3505200"/>
            <a:ext cx="11400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Normal comp.</a:t>
            </a:r>
            <a:endParaRPr lang="en-US" altLang="de-DE" dirty="0"/>
          </a:p>
        </p:txBody>
      </p:sp>
      <p:cxnSp>
        <p:nvCxnSpPr>
          <p:cNvPr id="334" name="Gerade Verbindung mit Pfeil 333"/>
          <p:cNvCxnSpPr>
            <a:endCxn id="66" idx="0"/>
          </p:cNvCxnSpPr>
          <p:nvPr/>
        </p:nvCxnSpPr>
        <p:spPr bwMode="auto">
          <a:xfrm>
            <a:off x="304800" y="3962400"/>
            <a:ext cx="1219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7" name="Textfeld 78"/>
          <p:cNvSpPr txBox="1">
            <a:spLocks noChangeArrowheads="1"/>
          </p:cNvSpPr>
          <p:nvPr/>
        </p:nvSpPr>
        <p:spPr bwMode="auto">
          <a:xfrm>
            <a:off x="71333" y="3962400"/>
            <a:ext cx="9973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TWC comp.</a:t>
            </a:r>
            <a:endParaRPr lang="en-US" altLang="de-DE" dirty="0"/>
          </a:p>
        </p:txBody>
      </p:sp>
      <p:sp>
        <p:nvSpPr>
          <p:cNvPr id="338" name="Textfeld 78"/>
          <p:cNvSpPr txBox="1">
            <a:spLocks noChangeArrowheads="1"/>
          </p:cNvSpPr>
          <p:nvPr/>
        </p:nvSpPr>
        <p:spPr bwMode="auto">
          <a:xfrm>
            <a:off x="304800" y="1219200"/>
            <a:ext cx="10374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Active pixels</a:t>
            </a:r>
            <a:endParaRPr lang="en-US" altLang="de-DE" dirty="0"/>
          </a:p>
        </p:txBody>
      </p:sp>
    </p:spTree>
    <p:extLst>
      <p:ext uri="{BB962C8B-B14F-4D97-AF65-F5344CB8AC3E}">
        <p14:creationId xmlns:p14="http://schemas.microsoft.com/office/powerpoint/2010/main" val="334242752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altLang="de-DE" sz="2000" dirty="0"/>
              <a:t>Time Walk Compensation</a:t>
            </a:r>
            <a:endParaRPr lang="en-US" sz="2000" dirty="0" smtClean="0"/>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53</a:t>
            </a:fld>
            <a:endParaRPr lang="de-DE" sz="1400" smtClean="0"/>
          </a:p>
        </p:txBody>
      </p:sp>
      <p:sp>
        <p:nvSpPr>
          <p:cNvPr id="3076" name="Inhaltsplatzhalter 1"/>
          <p:cNvSpPr>
            <a:spLocks noGrp="1"/>
          </p:cNvSpPr>
          <p:nvPr>
            <p:ph idx="1"/>
          </p:nvPr>
        </p:nvSpPr>
        <p:spPr>
          <a:xfrm>
            <a:off x="381000" y="914400"/>
            <a:ext cx="8229600" cy="1676400"/>
          </a:xfrm>
        </p:spPr>
        <p:txBody>
          <a:bodyPr/>
          <a:lstStyle/>
          <a:p>
            <a:r>
              <a:rPr lang="en-US" sz="1400" dirty="0" smtClean="0"/>
              <a:t>The idea: Adding of low-pass filter decreases the noise without increasing the power consumption</a:t>
            </a:r>
          </a:p>
          <a:p>
            <a:r>
              <a:rPr lang="en-US" sz="1400" dirty="0" smtClean="0"/>
              <a:t>=&gt; Better SNR, lower threshold</a:t>
            </a:r>
          </a:p>
          <a:p>
            <a:r>
              <a:rPr lang="en-US" sz="1400" dirty="0" smtClean="0"/>
              <a:t>However: a slow output signal leads to a time-walk</a:t>
            </a:r>
          </a:p>
          <a:p>
            <a:r>
              <a:rPr lang="en-US" sz="1400" dirty="0" smtClean="0"/>
              <a:t>Time walk is caused 1) by the fluctuations of the input signal and 2) by the low and signal-dependent response speed of the electronics</a:t>
            </a:r>
          </a:p>
          <a:p>
            <a:r>
              <a:rPr lang="en-US" sz="1400" dirty="0" smtClean="0"/>
              <a:t>Can we compensate for time walk, without decreasing the shaping time constants?</a:t>
            </a:r>
          </a:p>
          <a:p>
            <a:endParaRPr lang="en-US" sz="1400" dirty="0" smtClean="0"/>
          </a:p>
          <a:p>
            <a:endParaRPr lang="en-US" sz="1400" dirty="0" smtClean="0"/>
          </a:p>
        </p:txBody>
      </p:sp>
      <p:cxnSp>
        <p:nvCxnSpPr>
          <p:cNvPr id="5" name="Gerade Verbindung 4"/>
          <p:cNvCxnSpPr/>
          <p:nvPr/>
        </p:nvCxnSpPr>
        <p:spPr bwMode="auto">
          <a:xfrm flipV="1">
            <a:off x="1600200" y="3581400"/>
            <a:ext cx="685800" cy="838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Gerade Verbindung 5"/>
          <p:cNvCxnSpPr/>
          <p:nvPr/>
        </p:nvCxnSpPr>
        <p:spPr bwMode="auto">
          <a:xfrm>
            <a:off x="2286000" y="3581400"/>
            <a:ext cx="1905000" cy="838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Gerade Verbindung 6"/>
          <p:cNvCxnSpPr/>
          <p:nvPr/>
        </p:nvCxnSpPr>
        <p:spPr bwMode="auto">
          <a:xfrm>
            <a:off x="1066800" y="4419600"/>
            <a:ext cx="5029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 Verbindung 7"/>
          <p:cNvCxnSpPr/>
          <p:nvPr/>
        </p:nvCxnSpPr>
        <p:spPr bwMode="auto">
          <a:xfrm flipV="1">
            <a:off x="1600200" y="3200400"/>
            <a:ext cx="685800" cy="1219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Gerade Verbindung 8"/>
          <p:cNvCxnSpPr/>
          <p:nvPr/>
        </p:nvCxnSpPr>
        <p:spPr bwMode="auto">
          <a:xfrm>
            <a:off x="2286000" y="3200400"/>
            <a:ext cx="2438400" cy="1219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9"/>
          <p:cNvCxnSpPr/>
          <p:nvPr/>
        </p:nvCxnSpPr>
        <p:spPr bwMode="auto">
          <a:xfrm>
            <a:off x="2286000" y="3886200"/>
            <a:ext cx="137160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p:nvCxnSpPr>
        <p:spPr bwMode="auto">
          <a:xfrm flipV="1">
            <a:off x="1600200" y="3886200"/>
            <a:ext cx="68580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Gerade Verbindung 11"/>
          <p:cNvCxnSpPr/>
          <p:nvPr/>
        </p:nvCxnSpPr>
        <p:spPr bwMode="auto">
          <a:xfrm flipV="1">
            <a:off x="1600200" y="2819400"/>
            <a:ext cx="685800" cy="1600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12"/>
          <p:cNvCxnSpPr/>
          <p:nvPr/>
        </p:nvCxnSpPr>
        <p:spPr bwMode="auto">
          <a:xfrm>
            <a:off x="2286000" y="2819400"/>
            <a:ext cx="2895600" cy="1600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13"/>
          <p:cNvCxnSpPr/>
          <p:nvPr/>
        </p:nvCxnSpPr>
        <p:spPr bwMode="auto">
          <a:xfrm>
            <a:off x="1219200" y="4114800"/>
            <a:ext cx="41148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mit Pfeil 14"/>
          <p:cNvCxnSpPr/>
          <p:nvPr/>
        </p:nvCxnSpPr>
        <p:spPr bwMode="auto">
          <a:xfrm flipH="1">
            <a:off x="1981200" y="4648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mit Pfeil 15"/>
          <p:cNvCxnSpPr/>
          <p:nvPr/>
        </p:nvCxnSpPr>
        <p:spPr bwMode="auto">
          <a:xfrm>
            <a:off x="990600" y="4648200"/>
            <a:ext cx="762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16"/>
          <p:cNvCxnSpPr/>
          <p:nvPr/>
        </p:nvCxnSpPr>
        <p:spPr bwMode="auto">
          <a:xfrm>
            <a:off x="1981200" y="3886200"/>
            <a:ext cx="0" cy="1524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17"/>
          <p:cNvCxnSpPr/>
          <p:nvPr/>
        </p:nvCxnSpPr>
        <p:spPr bwMode="auto">
          <a:xfrm>
            <a:off x="1752600" y="3200400"/>
            <a:ext cx="0" cy="2209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Gleichschenkliges Dreieck 18"/>
          <p:cNvSpPr/>
          <p:nvPr/>
        </p:nvSpPr>
        <p:spPr bwMode="auto">
          <a:xfrm rot="5400000">
            <a:off x="4495800" y="5257800"/>
            <a:ext cx="1066800" cy="1066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20" name="Gerade Verbindung mit Pfeil 19"/>
          <p:cNvCxnSpPr/>
          <p:nvPr/>
        </p:nvCxnSpPr>
        <p:spPr bwMode="auto">
          <a:xfrm>
            <a:off x="4876800" y="5943600"/>
            <a:ext cx="0" cy="685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Ellipse 20"/>
          <p:cNvSpPr/>
          <p:nvPr/>
        </p:nvSpPr>
        <p:spPr bwMode="auto">
          <a:xfrm>
            <a:off x="3886200" y="5562600"/>
            <a:ext cx="457200" cy="45720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22" name="Gerade Verbindung 21"/>
          <p:cNvCxnSpPr/>
          <p:nvPr/>
        </p:nvCxnSpPr>
        <p:spPr bwMode="auto">
          <a:xfrm flipH="1">
            <a:off x="3733800" y="5791200"/>
            <a:ext cx="762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22"/>
          <p:cNvCxnSpPr/>
          <p:nvPr/>
        </p:nvCxnSpPr>
        <p:spPr bwMode="auto">
          <a:xfrm>
            <a:off x="3733800" y="5791200"/>
            <a:ext cx="0" cy="381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23"/>
          <p:cNvCxnSpPr/>
          <p:nvPr/>
        </p:nvCxnSpPr>
        <p:spPr bwMode="auto">
          <a:xfrm>
            <a:off x="3505200" y="61722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24"/>
          <p:cNvCxnSpPr/>
          <p:nvPr/>
        </p:nvCxnSpPr>
        <p:spPr bwMode="auto">
          <a:xfrm>
            <a:off x="3505200" y="62484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Gerade Verbindung 25"/>
          <p:cNvCxnSpPr/>
          <p:nvPr/>
        </p:nvCxnSpPr>
        <p:spPr bwMode="auto">
          <a:xfrm>
            <a:off x="3733800" y="6248400"/>
            <a:ext cx="0" cy="381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26"/>
          <p:cNvCxnSpPr/>
          <p:nvPr/>
        </p:nvCxnSpPr>
        <p:spPr bwMode="auto">
          <a:xfrm flipH="1">
            <a:off x="4648200" y="56388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27"/>
          <p:cNvCxnSpPr/>
          <p:nvPr/>
        </p:nvCxnSpPr>
        <p:spPr bwMode="auto">
          <a:xfrm flipH="1">
            <a:off x="4648200" y="59436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4648200" y="56388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feld 29"/>
          <p:cNvSpPr txBox="1"/>
          <p:nvPr/>
        </p:nvSpPr>
        <p:spPr>
          <a:xfrm>
            <a:off x="4876800" y="6172200"/>
            <a:ext cx="526106" cy="276999"/>
          </a:xfrm>
          <a:prstGeom prst="rect">
            <a:avLst/>
          </a:prstGeom>
          <a:noFill/>
        </p:spPr>
        <p:txBody>
          <a:bodyPr wrap="none" rtlCol="0">
            <a:spAutoFit/>
          </a:bodyPr>
          <a:lstStyle/>
          <a:p>
            <a:r>
              <a:rPr lang="de-DE" dirty="0" err="1" smtClean="0"/>
              <a:t>Iamp</a:t>
            </a:r>
            <a:endParaRPr lang="de-DE" dirty="0"/>
          </a:p>
        </p:txBody>
      </p:sp>
      <p:sp>
        <p:nvSpPr>
          <p:cNvPr id="32" name="Textfeld 31"/>
          <p:cNvSpPr txBox="1"/>
          <p:nvPr/>
        </p:nvSpPr>
        <p:spPr>
          <a:xfrm>
            <a:off x="3196336" y="6248400"/>
            <a:ext cx="508473" cy="276999"/>
          </a:xfrm>
          <a:prstGeom prst="rect">
            <a:avLst/>
          </a:prstGeom>
          <a:noFill/>
        </p:spPr>
        <p:txBody>
          <a:bodyPr wrap="none" rtlCol="0">
            <a:spAutoFit/>
          </a:bodyPr>
          <a:lstStyle/>
          <a:p>
            <a:r>
              <a:rPr lang="de-DE" dirty="0" err="1" smtClean="0"/>
              <a:t>Cdet</a:t>
            </a:r>
            <a:endParaRPr lang="de-DE" dirty="0"/>
          </a:p>
        </p:txBody>
      </p:sp>
      <p:cxnSp>
        <p:nvCxnSpPr>
          <p:cNvPr id="33" name="Gerade Verbindung 32"/>
          <p:cNvCxnSpPr/>
          <p:nvPr/>
        </p:nvCxnSpPr>
        <p:spPr bwMode="auto">
          <a:xfrm>
            <a:off x="5562600" y="5791200"/>
            <a:ext cx="533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flipV="1">
            <a:off x="6096000" y="56388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34"/>
          <p:cNvCxnSpPr/>
          <p:nvPr/>
        </p:nvCxnSpPr>
        <p:spPr bwMode="auto">
          <a:xfrm flipH="1" flipV="1">
            <a:off x="6172200" y="5638800"/>
            <a:ext cx="15240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35"/>
          <p:cNvCxnSpPr/>
          <p:nvPr/>
        </p:nvCxnSpPr>
        <p:spPr bwMode="auto">
          <a:xfrm flipV="1">
            <a:off x="6324600" y="57912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36"/>
          <p:cNvCxnSpPr/>
          <p:nvPr/>
        </p:nvCxnSpPr>
        <p:spPr bwMode="auto">
          <a:xfrm>
            <a:off x="6400800" y="57912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37"/>
          <p:cNvCxnSpPr/>
          <p:nvPr/>
        </p:nvCxnSpPr>
        <p:spPr bwMode="auto">
          <a:xfrm>
            <a:off x="6629400" y="5791200"/>
            <a:ext cx="0" cy="381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38"/>
          <p:cNvCxnSpPr/>
          <p:nvPr/>
        </p:nvCxnSpPr>
        <p:spPr bwMode="auto">
          <a:xfrm>
            <a:off x="6400800" y="61722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a:off x="6400800" y="62484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40"/>
          <p:cNvCxnSpPr/>
          <p:nvPr/>
        </p:nvCxnSpPr>
        <p:spPr bwMode="auto">
          <a:xfrm>
            <a:off x="6629400" y="6248400"/>
            <a:ext cx="0" cy="381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Rechteck 41"/>
          <p:cNvSpPr/>
          <p:nvPr/>
        </p:nvSpPr>
        <p:spPr bwMode="auto">
          <a:xfrm>
            <a:off x="5867400" y="5410200"/>
            <a:ext cx="1066800" cy="12954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43" name="Gerade Verbindung 42"/>
          <p:cNvCxnSpPr/>
          <p:nvPr/>
        </p:nvCxnSpPr>
        <p:spPr bwMode="auto">
          <a:xfrm>
            <a:off x="6629400" y="5791200"/>
            <a:ext cx="609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feld 43"/>
          <p:cNvSpPr txBox="1"/>
          <p:nvPr/>
        </p:nvSpPr>
        <p:spPr>
          <a:xfrm>
            <a:off x="6256929" y="5105400"/>
            <a:ext cx="509050" cy="276999"/>
          </a:xfrm>
          <a:prstGeom prst="rect">
            <a:avLst/>
          </a:prstGeom>
          <a:noFill/>
        </p:spPr>
        <p:txBody>
          <a:bodyPr wrap="none" rtlCol="0">
            <a:spAutoFit/>
          </a:bodyPr>
          <a:lstStyle/>
          <a:p>
            <a:r>
              <a:rPr lang="de-DE" dirty="0" err="1" smtClean="0"/>
              <a:t>Tsha</a:t>
            </a:r>
            <a:endParaRPr lang="de-DE" dirty="0"/>
          </a:p>
        </p:txBody>
      </p:sp>
      <p:sp>
        <p:nvSpPr>
          <p:cNvPr id="47" name="Textfeld 46"/>
          <p:cNvSpPr txBox="1"/>
          <p:nvPr/>
        </p:nvSpPr>
        <p:spPr>
          <a:xfrm>
            <a:off x="1981200" y="4724400"/>
            <a:ext cx="425117" cy="276999"/>
          </a:xfrm>
          <a:prstGeom prst="rect">
            <a:avLst/>
          </a:prstGeom>
          <a:noFill/>
        </p:spPr>
        <p:txBody>
          <a:bodyPr wrap="none" rtlCol="0">
            <a:spAutoFit/>
          </a:bodyPr>
          <a:lstStyle/>
          <a:p>
            <a:r>
              <a:rPr lang="de-DE" dirty="0" smtClean="0"/>
              <a:t>TW</a:t>
            </a:r>
            <a:endParaRPr lang="de-DE" dirty="0"/>
          </a:p>
        </p:txBody>
      </p:sp>
      <p:cxnSp>
        <p:nvCxnSpPr>
          <p:cNvPr id="48" name="Gerade Verbindung mit Pfeil 47"/>
          <p:cNvCxnSpPr/>
          <p:nvPr/>
        </p:nvCxnSpPr>
        <p:spPr bwMode="auto">
          <a:xfrm flipH="1">
            <a:off x="2286000" y="3505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Gerade Verbindung mit Pfeil 48"/>
          <p:cNvCxnSpPr/>
          <p:nvPr/>
        </p:nvCxnSpPr>
        <p:spPr bwMode="auto">
          <a:xfrm>
            <a:off x="990600" y="3505200"/>
            <a:ext cx="762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49"/>
          <p:cNvCxnSpPr/>
          <p:nvPr/>
        </p:nvCxnSpPr>
        <p:spPr bwMode="auto">
          <a:xfrm>
            <a:off x="2286000" y="3200400"/>
            <a:ext cx="0" cy="1219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Textfeld 50"/>
          <p:cNvSpPr txBox="1"/>
          <p:nvPr/>
        </p:nvSpPr>
        <p:spPr>
          <a:xfrm>
            <a:off x="1143000" y="3200400"/>
            <a:ext cx="509050" cy="276999"/>
          </a:xfrm>
          <a:prstGeom prst="rect">
            <a:avLst/>
          </a:prstGeom>
          <a:noFill/>
        </p:spPr>
        <p:txBody>
          <a:bodyPr wrap="none" rtlCol="0">
            <a:spAutoFit/>
          </a:bodyPr>
          <a:lstStyle/>
          <a:p>
            <a:r>
              <a:rPr lang="de-DE" dirty="0" err="1" smtClean="0"/>
              <a:t>Tsha</a:t>
            </a:r>
            <a:endParaRPr lang="de-DE" dirty="0"/>
          </a:p>
        </p:txBody>
      </p:sp>
      <p:sp>
        <p:nvSpPr>
          <p:cNvPr id="52" name="Textfeld 51"/>
          <p:cNvSpPr txBox="1"/>
          <p:nvPr/>
        </p:nvSpPr>
        <p:spPr>
          <a:xfrm>
            <a:off x="4691251" y="3810000"/>
            <a:ext cx="364202" cy="276999"/>
          </a:xfrm>
          <a:prstGeom prst="rect">
            <a:avLst/>
          </a:prstGeom>
          <a:noFill/>
        </p:spPr>
        <p:txBody>
          <a:bodyPr wrap="none" rtlCol="0">
            <a:spAutoFit/>
          </a:bodyPr>
          <a:lstStyle/>
          <a:p>
            <a:r>
              <a:rPr lang="de-DE" dirty="0" err="1" smtClean="0"/>
              <a:t>Th</a:t>
            </a:r>
            <a:endParaRPr lang="de-DE" dirty="0"/>
          </a:p>
        </p:txBody>
      </p:sp>
      <p:cxnSp>
        <p:nvCxnSpPr>
          <p:cNvPr id="53" name="Gerade Verbindung mit Pfeil 52"/>
          <p:cNvCxnSpPr/>
          <p:nvPr/>
        </p:nvCxnSpPr>
        <p:spPr bwMode="auto">
          <a:xfrm flipV="1">
            <a:off x="2286000" y="3886200"/>
            <a:ext cx="0" cy="533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Textfeld 53"/>
          <p:cNvSpPr txBox="1"/>
          <p:nvPr/>
        </p:nvSpPr>
        <p:spPr>
          <a:xfrm>
            <a:off x="2265161" y="4114800"/>
            <a:ext cx="405880" cy="276999"/>
          </a:xfrm>
          <a:prstGeom prst="rect">
            <a:avLst/>
          </a:prstGeom>
          <a:noFill/>
        </p:spPr>
        <p:txBody>
          <a:bodyPr wrap="none" rtlCol="0">
            <a:spAutoFit/>
          </a:bodyPr>
          <a:lstStyle/>
          <a:p>
            <a:r>
              <a:rPr lang="de-DE" dirty="0" err="1" smtClean="0"/>
              <a:t>Sig</a:t>
            </a:r>
            <a:endParaRPr lang="de-DE" dirty="0"/>
          </a:p>
        </p:txBody>
      </p:sp>
    </p:spTree>
    <p:extLst>
      <p:ext uri="{BB962C8B-B14F-4D97-AF65-F5344CB8AC3E}">
        <p14:creationId xmlns:p14="http://schemas.microsoft.com/office/powerpoint/2010/main" val="39010398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8E3BE2F-60C3-4275-9E14-214192475A28}" type="slidenum">
              <a:rPr lang="de-DE" altLang="de-DE" smtClean="0"/>
              <a:pPr algn="r" eaLnBrk="1" hangingPunct="1">
                <a:spcBef>
                  <a:spcPct val="0"/>
                </a:spcBef>
                <a:buFontTx/>
                <a:buNone/>
              </a:pPr>
              <a:t>54</a:t>
            </a:fld>
            <a:endParaRPr lang="de-DE" altLang="de-DE" smtClean="0"/>
          </a:p>
        </p:txBody>
      </p:sp>
      <p:sp>
        <p:nvSpPr>
          <p:cNvPr id="5131" name="Rectangle 2"/>
          <p:cNvSpPr>
            <a:spLocks noGrp="1" noChangeArrowheads="1"/>
          </p:cNvSpPr>
          <p:nvPr>
            <p:ph type="title"/>
          </p:nvPr>
        </p:nvSpPr>
        <p:spPr/>
        <p:txBody>
          <a:bodyPr/>
          <a:lstStyle/>
          <a:p>
            <a:pPr eaLnBrk="1" hangingPunct="1"/>
            <a:r>
              <a:rPr lang="en-US" altLang="de-DE" sz="2000" dirty="0" smtClean="0"/>
              <a:t>Time Walk Compensation</a:t>
            </a:r>
          </a:p>
        </p:txBody>
      </p:sp>
      <p:sp>
        <p:nvSpPr>
          <p:cNvPr id="472" name="Inhaltsplatzhalter 1"/>
          <p:cNvSpPr>
            <a:spLocks noGrp="1"/>
          </p:cNvSpPr>
          <p:nvPr>
            <p:ph idx="1"/>
          </p:nvPr>
        </p:nvSpPr>
        <p:spPr>
          <a:xfrm>
            <a:off x="457200" y="692150"/>
            <a:ext cx="8229600" cy="1593850"/>
          </a:xfrm>
        </p:spPr>
        <p:txBody>
          <a:bodyPr/>
          <a:lstStyle/>
          <a:p>
            <a:r>
              <a:rPr lang="en-US" sz="1400" dirty="0" smtClean="0"/>
              <a:t>Imagine a comparator which has the output zero-to-one transition speed, that depends on the input signal “overdrive”</a:t>
            </a:r>
          </a:p>
          <a:p>
            <a:r>
              <a:rPr lang="en-US" sz="1400" dirty="0" smtClean="0"/>
              <a:t>High amplitude signal – faster threshold crossing but slower 0-1 transition</a:t>
            </a:r>
          </a:p>
          <a:p>
            <a:r>
              <a:rPr lang="en-US" sz="1400" dirty="0" smtClean="0"/>
              <a:t>Low amplitude signal – slower threshold crossing but faster 0-1 transition</a:t>
            </a:r>
          </a:p>
          <a:p>
            <a:r>
              <a:rPr lang="en-US" sz="1400" dirty="0" smtClean="0"/>
              <a:t>Result: the threshold-crossing- and the transition time skews compensate each other </a:t>
            </a:r>
          </a:p>
          <a:p>
            <a:r>
              <a:rPr lang="en-US" sz="1400" dirty="0" smtClean="0"/>
              <a:t>Second comparator generates time-walk free signal</a:t>
            </a:r>
          </a:p>
        </p:txBody>
      </p:sp>
      <p:sp>
        <p:nvSpPr>
          <p:cNvPr id="455" name="Gleichschenkliges Dreieck 454"/>
          <p:cNvSpPr/>
          <p:nvPr/>
        </p:nvSpPr>
        <p:spPr bwMode="auto">
          <a:xfrm rot="5400000">
            <a:off x="1895856" y="2828544"/>
            <a:ext cx="1237488" cy="1066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457" name="Gerade Verbindung 456"/>
          <p:cNvCxnSpPr/>
          <p:nvPr/>
        </p:nvCxnSpPr>
        <p:spPr bwMode="auto">
          <a:xfrm>
            <a:off x="838200" y="3048000"/>
            <a:ext cx="1143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Gerade Verbindung 45"/>
          <p:cNvCxnSpPr/>
          <p:nvPr/>
        </p:nvCxnSpPr>
        <p:spPr bwMode="auto">
          <a:xfrm>
            <a:off x="838200" y="3657600"/>
            <a:ext cx="1143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46"/>
          <p:cNvCxnSpPr/>
          <p:nvPr/>
        </p:nvCxnSpPr>
        <p:spPr bwMode="auto">
          <a:xfrm>
            <a:off x="3048000" y="3352800"/>
            <a:ext cx="1143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0" name="Gerade Verbindung 459"/>
          <p:cNvCxnSpPr/>
          <p:nvPr/>
        </p:nvCxnSpPr>
        <p:spPr bwMode="auto">
          <a:xfrm>
            <a:off x="2057400" y="36576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Gerade Verbindung 50"/>
          <p:cNvCxnSpPr/>
          <p:nvPr/>
        </p:nvCxnSpPr>
        <p:spPr bwMode="auto">
          <a:xfrm>
            <a:off x="2057400" y="30480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2" name="Gerade Verbindung 461"/>
          <p:cNvCxnSpPr/>
          <p:nvPr/>
        </p:nvCxnSpPr>
        <p:spPr bwMode="auto">
          <a:xfrm>
            <a:off x="2133600" y="2971800"/>
            <a:ext cx="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66" name="Gruppieren 465"/>
          <p:cNvGrpSpPr/>
          <p:nvPr/>
        </p:nvGrpSpPr>
        <p:grpSpPr>
          <a:xfrm>
            <a:off x="838200" y="2590800"/>
            <a:ext cx="914400" cy="313267"/>
            <a:chOff x="3124200" y="3810000"/>
            <a:chExt cx="2057400" cy="533400"/>
          </a:xfrm>
        </p:grpSpPr>
        <p:cxnSp>
          <p:nvCxnSpPr>
            <p:cNvPr id="57" name="Gerade Verbindung 56"/>
            <p:cNvCxnSpPr/>
            <p:nvPr/>
          </p:nvCxnSpPr>
          <p:spPr bwMode="auto">
            <a:xfrm>
              <a:off x="3810000" y="3810000"/>
              <a:ext cx="137160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57"/>
            <p:cNvCxnSpPr/>
            <p:nvPr/>
          </p:nvCxnSpPr>
          <p:spPr bwMode="auto">
            <a:xfrm flipV="1">
              <a:off x="3124200" y="3810000"/>
              <a:ext cx="68580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68" name="Gerade Verbindung 467"/>
          <p:cNvCxnSpPr/>
          <p:nvPr/>
        </p:nvCxnSpPr>
        <p:spPr bwMode="auto">
          <a:xfrm>
            <a:off x="1371600" y="2590800"/>
            <a:ext cx="1143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0" name="Gerade Verbindung mit Pfeil 469"/>
          <p:cNvCxnSpPr/>
          <p:nvPr/>
        </p:nvCxnSpPr>
        <p:spPr bwMode="auto">
          <a:xfrm>
            <a:off x="2514600" y="25908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4" name="Gerade Verbindung 473"/>
          <p:cNvCxnSpPr/>
          <p:nvPr/>
        </p:nvCxnSpPr>
        <p:spPr bwMode="auto">
          <a:xfrm>
            <a:off x="2819400" y="3962400"/>
            <a:ext cx="381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6" name="Gerade Verbindung 475"/>
          <p:cNvCxnSpPr/>
          <p:nvPr/>
        </p:nvCxnSpPr>
        <p:spPr bwMode="auto">
          <a:xfrm flipV="1">
            <a:off x="3200400" y="3505200"/>
            <a:ext cx="76200" cy="457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Gerade Verbindung 68"/>
          <p:cNvCxnSpPr/>
          <p:nvPr/>
        </p:nvCxnSpPr>
        <p:spPr bwMode="auto">
          <a:xfrm>
            <a:off x="3276600" y="3505200"/>
            <a:ext cx="381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7" name="Textfeld 476"/>
          <p:cNvSpPr txBox="1"/>
          <p:nvPr/>
        </p:nvSpPr>
        <p:spPr>
          <a:xfrm>
            <a:off x="2514600" y="2895600"/>
            <a:ext cx="925253" cy="276999"/>
          </a:xfrm>
          <a:prstGeom prst="rect">
            <a:avLst/>
          </a:prstGeom>
          <a:noFill/>
        </p:spPr>
        <p:txBody>
          <a:bodyPr wrap="none" rtlCol="0">
            <a:spAutoFit/>
          </a:bodyPr>
          <a:lstStyle/>
          <a:p>
            <a:r>
              <a:rPr lang="de-DE" dirty="0" smtClean="0">
                <a:solidFill>
                  <a:schemeClr val="bg2">
                    <a:lumMod val="60000"/>
                    <a:lumOff val="40000"/>
                  </a:schemeClr>
                </a:solidFill>
              </a:rPr>
              <a:t>Slow down</a:t>
            </a:r>
            <a:endParaRPr lang="de-DE" dirty="0">
              <a:solidFill>
                <a:schemeClr val="bg2">
                  <a:lumMod val="60000"/>
                  <a:lumOff val="40000"/>
                </a:schemeClr>
              </a:solidFill>
            </a:endParaRPr>
          </a:p>
        </p:txBody>
      </p:sp>
      <p:cxnSp>
        <p:nvCxnSpPr>
          <p:cNvPr id="479" name="Gerade Verbindung 478"/>
          <p:cNvCxnSpPr>
            <a:endCxn id="455" idx="1"/>
          </p:cNvCxnSpPr>
          <p:nvPr/>
        </p:nvCxnSpPr>
        <p:spPr bwMode="auto">
          <a:xfrm>
            <a:off x="2514600" y="2743200"/>
            <a:ext cx="0" cy="30937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838200" y="2743200"/>
            <a:ext cx="990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Gleichschenkliges Dreieck 74"/>
          <p:cNvSpPr/>
          <p:nvPr/>
        </p:nvSpPr>
        <p:spPr bwMode="auto">
          <a:xfrm rot="5400000">
            <a:off x="1895856" y="4962144"/>
            <a:ext cx="1237488" cy="1066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76" name="Gerade Verbindung 75"/>
          <p:cNvCxnSpPr/>
          <p:nvPr/>
        </p:nvCxnSpPr>
        <p:spPr bwMode="auto">
          <a:xfrm>
            <a:off x="838200" y="5181600"/>
            <a:ext cx="1143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Gerade Verbindung 76"/>
          <p:cNvCxnSpPr/>
          <p:nvPr/>
        </p:nvCxnSpPr>
        <p:spPr bwMode="auto">
          <a:xfrm>
            <a:off x="838200" y="5791200"/>
            <a:ext cx="1143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Gerade Verbindung 77"/>
          <p:cNvCxnSpPr/>
          <p:nvPr/>
        </p:nvCxnSpPr>
        <p:spPr bwMode="auto">
          <a:xfrm>
            <a:off x="3048000" y="5486400"/>
            <a:ext cx="1143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Gerade Verbindung 78"/>
          <p:cNvCxnSpPr/>
          <p:nvPr/>
        </p:nvCxnSpPr>
        <p:spPr bwMode="auto">
          <a:xfrm>
            <a:off x="2057400" y="57912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Gerade Verbindung 79"/>
          <p:cNvCxnSpPr/>
          <p:nvPr/>
        </p:nvCxnSpPr>
        <p:spPr bwMode="auto">
          <a:xfrm>
            <a:off x="2057400" y="51816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Gerade Verbindung 80"/>
          <p:cNvCxnSpPr/>
          <p:nvPr/>
        </p:nvCxnSpPr>
        <p:spPr bwMode="auto">
          <a:xfrm>
            <a:off x="2133600" y="5105400"/>
            <a:ext cx="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2" name="Gruppieren 81"/>
          <p:cNvGrpSpPr/>
          <p:nvPr/>
        </p:nvGrpSpPr>
        <p:grpSpPr>
          <a:xfrm>
            <a:off x="838200" y="4267200"/>
            <a:ext cx="914400" cy="770467"/>
            <a:chOff x="3124200" y="3810000"/>
            <a:chExt cx="2057400" cy="533400"/>
          </a:xfrm>
        </p:grpSpPr>
        <p:cxnSp>
          <p:nvCxnSpPr>
            <p:cNvPr id="83" name="Gerade Verbindung 82"/>
            <p:cNvCxnSpPr/>
            <p:nvPr/>
          </p:nvCxnSpPr>
          <p:spPr bwMode="auto">
            <a:xfrm>
              <a:off x="3810000" y="3810000"/>
              <a:ext cx="137160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Gerade Verbindung 83"/>
            <p:cNvCxnSpPr/>
            <p:nvPr/>
          </p:nvCxnSpPr>
          <p:spPr bwMode="auto">
            <a:xfrm flipV="1">
              <a:off x="3124200" y="3810000"/>
              <a:ext cx="685800" cy="533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5" name="Gerade Verbindung 84"/>
          <p:cNvCxnSpPr/>
          <p:nvPr/>
        </p:nvCxnSpPr>
        <p:spPr bwMode="auto">
          <a:xfrm>
            <a:off x="1371600" y="4267200"/>
            <a:ext cx="1143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Gerade Verbindung mit Pfeil 85"/>
          <p:cNvCxnSpPr/>
          <p:nvPr/>
        </p:nvCxnSpPr>
        <p:spPr bwMode="auto">
          <a:xfrm>
            <a:off x="2514600" y="4267200"/>
            <a:ext cx="0" cy="838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Gerade Verbindung 86"/>
          <p:cNvCxnSpPr/>
          <p:nvPr/>
        </p:nvCxnSpPr>
        <p:spPr bwMode="auto">
          <a:xfrm>
            <a:off x="2819400" y="6096000"/>
            <a:ext cx="381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Gerade Verbindung 87"/>
          <p:cNvCxnSpPr/>
          <p:nvPr/>
        </p:nvCxnSpPr>
        <p:spPr bwMode="auto">
          <a:xfrm flipV="1">
            <a:off x="3200400" y="5638800"/>
            <a:ext cx="228600" cy="457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Gerade Verbindung 88"/>
          <p:cNvCxnSpPr/>
          <p:nvPr/>
        </p:nvCxnSpPr>
        <p:spPr bwMode="auto">
          <a:xfrm>
            <a:off x="3429000" y="5638800"/>
            <a:ext cx="381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0" name="Textfeld 89"/>
          <p:cNvSpPr txBox="1"/>
          <p:nvPr/>
        </p:nvSpPr>
        <p:spPr>
          <a:xfrm>
            <a:off x="2514600" y="5029200"/>
            <a:ext cx="925253" cy="276999"/>
          </a:xfrm>
          <a:prstGeom prst="rect">
            <a:avLst/>
          </a:prstGeom>
          <a:noFill/>
        </p:spPr>
        <p:txBody>
          <a:bodyPr wrap="none" rtlCol="0">
            <a:spAutoFit/>
          </a:bodyPr>
          <a:lstStyle/>
          <a:p>
            <a:r>
              <a:rPr lang="de-DE" dirty="0" smtClean="0"/>
              <a:t>Slow down</a:t>
            </a:r>
            <a:endParaRPr lang="de-DE" dirty="0"/>
          </a:p>
        </p:txBody>
      </p:sp>
      <p:cxnSp>
        <p:nvCxnSpPr>
          <p:cNvPr id="91" name="Gerade Verbindung 90"/>
          <p:cNvCxnSpPr>
            <a:endCxn id="75" idx="1"/>
          </p:cNvCxnSpPr>
          <p:nvPr/>
        </p:nvCxnSpPr>
        <p:spPr bwMode="auto">
          <a:xfrm>
            <a:off x="2514600" y="4876800"/>
            <a:ext cx="0" cy="30937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Gerade Verbindung 91"/>
          <p:cNvCxnSpPr/>
          <p:nvPr/>
        </p:nvCxnSpPr>
        <p:spPr bwMode="auto">
          <a:xfrm>
            <a:off x="838200" y="4876800"/>
            <a:ext cx="990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Gruppieren 35"/>
          <p:cNvGrpSpPr/>
          <p:nvPr/>
        </p:nvGrpSpPr>
        <p:grpSpPr>
          <a:xfrm>
            <a:off x="5181600" y="3657600"/>
            <a:ext cx="990600" cy="1828800"/>
            <a:chOff x="5410200" y="2514600"/>
            <a:chExt cx="990600" cy="457200"/>
          </a:xfrm>
        </p:grpSpPr>
        <p:cxnSp>
          <p:nvCxnSpPr>
            <p:cNvPr id="95" name="Gerade Verbindung 94"/>
            <p:cNvCxnSpPr/>
            <p:nvPr/>
          </p:nvCxnSpPr>
          <p:spPr bwMode="auto">
            <a:xfrm>
              <a:off x="5410200" y="2971800"/>
              <a:ext cx="381000" cy="0"/>
            </a:xfrm>
            <a:prstGeom prst="line">
              <a:avLst/>
            </a:prstGeom>
            <a:noFill/>
            <a:ln w="9525" cap="flat" cmpd="sng" algn="ctr">
              <a:solidFill>
                <a:schemeClr val="accent2">
                  <a:lumMod val="40000"/>
                  <a:lumOff val="6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Gerade Verbindung 95"/>
            <p:cNvCxnSpPr/>
            <p:nvPr/>
          </p:nvCxnSpPr>
          <p:spPr bwMode="auto">
            <a:xfrm flipV="1">
              <a:off x="5791200" y="2514600"/>
              <a:ext cx="228600" cy="457200"/>
            </a:xfrm>
            <a:prstGeom prst="line">
              <a:avLst/>
            </a:prstGeom>
            <a:noFill/>
            <a:ln w="9525" cap="flat" cmpd="sng" algn="ctr">
              <a:solidFill>
                <a:schemeClr val="accent2">
                  <a:lumMod val="40000"/>
                  <a:lumOff val="6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Gerade Verbindung 96"/>
            <p:cNvCxnSpPr/>
            <p:nvPr/>
          </p:nvCxnSpPr>
          <p:spPr bwMode="auto">
            <a:xfrm>
              <a:off x="6019800" y="2514600"/>
              <a:ext cx="381000" cy="0"/>
            </a:xfrm>
            <a:prstGeom prst="line">
              <a:avLst/>
            </a:prstGeom>
            <a:noFill/>
            <a:ln w="9525" cap="flat" cmpd="sng" algn="ctr">
              <a:solidFill>
                <a:schemeClr val="accent2">
                  <a:lumMod val="40000"/>
                  <a:lumOff val="6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5" name="Gruppieren 44"/>
          <p:cNvGrpSpPr/>
          <p:nvPr/>
        </p:nvGrpSpPr>
        <p:grpSpPr>
          <a:xfrm>
            <a:off x="4876800" y="3657600"/>
            <a:ext cx="1600200" cy="1828800"/>
            <a:chOff x="4876800" y="2895600"/>
            <a:chExt cx="1600200" cy="1828800"/>
          </a:xfrm>
        </p:grpSpPr>
        <p:cxnSp>
          <p:nvCxnSpPr>
            <p:cNvPr id="38" name="Gerade Verbindung 37"/>
            <p:cNvCxnSpPr/>
            <p:nvPr/>
          </p:nvCxnSpPr>
          <p:spPr bwMode="auto">
            <a:xfrm>
              <a:off x="4876800" y="47244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flipV="1">
              <a:off x="5334000" y="2895600"/>
              <a:ext cx="685800" cy="1828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Gerade Verbindung 103"/>
            <p:cNvCxnSpPr/>
            <p:nvPr/>
          </p:nvCxnSpPr>
          <p:spPr bwMode="auto">
            <a:xfrm>
              <a:off x="6019800" y="28956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4" name="Gruppieren 43"/>
          <p:cNvGrpSpPr/>
          <p:nvPr/>
        </p:nvGrpSpPr>
        <p:grpSpPr>
          <a:xfrm>
            <a:off x="4495800" y="3657600"/>
            <a:ext cx="2362200" cy="1828800"/>
            <a:chOff x="5638800" y="3810000"/>
            <a:chExt cx="2362200" cy="1828800"/>
          </a:xfrm>
        </p:grpSpPr>
        <p:cxnSp>
          <p:nvCxnSpPr>
            <p:cNvPr id="105" name="Gerade Verbindung 104"/>
            <p:cNvCxnSpPr/>
            <p:nvPr/>
          </p:nvCxnSpPr>
          <p:spPr bwMode="auto">
            <a:xfrm>
              <a:off x="5638800" y="5638800"/>
              <a:ext cx="457200" cy="0"/>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Gerade Verbindung 105"/>
            <p:cNvCxnSpPr/>
            <p:nvPr/>
          </p:nvCxnSpPr>
          <p:spPr bwMode="auto">
            <a:xfrm flipV="1">
              <a:off x="6096000" y="3810000"/>
              <a:ext cx="1447800" cy="1828800"/>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Gerade Verbindung 107"/>
            <p:cNvCxnSpPr/>
            <p:nvPr/>
          </p:nvCxnSpPr>
          <p:spPr bwMode="auto">
            <a:xfrm>
              <a:off x="7543800" y="3810000"/>
              <a:ext cx="457200" cy="0"/>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9" name="Gerade Verbindung mit Pfeil 48"/>
          <p:cNvCxnSpPr/>
          <p:nvPr/>
        </p:nvCxnSpPr>
        <p:spPr bwMode="auto">
          <a:xfrm>
            <a:off x="5105400" y="3810000"/>
            <a:ext cx="0" cy="1371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Textfeld 49"/>
          <p:cNvSpPr txBox="1"/>
          <p:nvPr/>
        </p:nvSpPr>
        <p:spPr>
          <a:xfrm>
            <a:off x="3733800" y="4114800"/>
            <a:ext cx="1342035" cy="276999"/>
          </a:xfrm>
          <a:prstGeom prst="rect">
            <a:avLst/>
          </a:prstGeom>
          <a:noFill/>
        </p:spPr>
        <p:txBody>
          <a:bodyPr wrap="none" rtlCol="0">
            <a:spAutoFit/>
          </a:bodyPr>
          <a:lstStyle/>
          <a:p>
            <a:r>
              <a:rPr lang="de-DE" dirty="0" smtClean="0"/>
              <a:t>Higher </a:t>
            </a:r>
            <a:r>
              <a:rPr lang="de-DE" dirty="0" err="1" smtClean="0"/>
              <a:t>amplitude</a:t>
            </a:r>
            <a:endParaRPr lang="de-DE" dirty="0"/>
          </a:p>
        </p:txBody>
      </p:sp>
      <p:cxnSp>
        <p:nvCxnSpPr>
          <p:cNvPr id="114" name="Gerade Verbindung mit Pfeil 113"/>
          <p:cNvCxnSpPr/>
          <p:nvPr/>
        </p:nvCxnSpPr>
        <p:spPr bwMode="auto">
          <a:xfrm flipV="1">
            <a:off x="5562600" y="54864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6" name="Textfeld 115"/>
          <p:cNvSpPr txBox="1"/>
          <p:nvPr/>
        </p:nvSpPr>
        <p:spPr>
          <a:xfrm>
            <a:off x="4800600" y="5715000"/>
            <a:ext cx="1308371" cy="276999"/>
          </a:xfrm>
          <a:prstGeom prst="rect">
            <a:avLst/>
          </a:prstGeom>
          <a:noFill/>
        </p:spPr>
        <p:txBody>
          <a:bodyPr wrap="none" rtlCol="0">
            <a:spAutoFit/>
          </a:bodyPr>
          <a:lstStyle/>
          <a:p>
            <a:r>
              <a:rPr lang="de-DE" dirty="0" err="1" smtClean="0"/>
              <a:t>Lower</a:t>
            </a:r>
            <a:r>
              <a:rPr lang="de-DE" dirty="0" smtClean="0"/>
              <a:t> </a:t>
            </a:r>
            <a:r>
              <a:rPr lang="de-DE" dirty="0" err="1" smtClean="0"/>
              <a:t>amplitude</a:t>
            </a:r>
            <a:endParaRPr lang="de-DE" dirty="0"/>
          </a:p>
        </p:txBody>
      </p:sp>
      <p:cxnSp>
        <p:nvCxnSpPr>
          <p:cNvPr id="59" name="Gerade Verbindung 58"/>
          <p:cNvCxnSpPr/>
          <p:nvPr/>
        </p:nvCxnSpPr>
        <p:spPr bwMode="auto">
          <a:xfrm flipV="1">
            <a:off x="2971800" y="3505200"/>
            <a:ext cx="0" cy="457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Gerade Verbindung mit Pfeil 5"/>
          <p:cNvCxnSpPr/>
          <p:nvPr/>
        </p:nvCxnSpPr>
        <p:spPr bwMode="auto">
          <a:xfrm>
            <a:off x="2971800" y="37338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Gerade Verbindung 64"/>
          <p:cNvCxnSpPr/>
          <p:nvPr/>
        </p:nvCxnSpPr>
        <p:spPr bwMode="auto">
          <a:xfrm flipV="1">
            <a:off x="3200400" y="5638800"/>
            <a:ext cx="0" cy="457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Gerade Verbindung mit Pfeil 65"/>
          <p:cNvCxnSpPr/>
          <p:nvPr/>
        </p:nvCxnSpPr>
        <p:spPr bwMode="auto">
          <a:xfrm>
            <a:off x="3200400" y="5867400"/>
            <a:ext cx="152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Gleichschenkliges Dreieck 60"/>
          <p:cNvSpPr/>
          <p:nvPr/>
        </p:nvSpPr>
        <p:spPr bwMode="auto">
          <a:xfrm rot="5400000">
            <a:off x="6544056" y="4276344"/>
            <a:ext cx="1237488" cy="1066800"/>
          </a:xfrm>
          <a:prstGeom prst="triangl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vert270"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2</a:t>
            </a:r>
          </a:p>
        </p:txBody>
      </p:sp>
      <p:cxnSp>
        <p:nvCxnSpPr>
          <p:cNvPr id="62" name="Gerade Verbindung 61"/>
          <p:cNvCxnSpPr/>
          <p:nvPr/>
        </p:nvCxnSpPr>
        <p:spPr bwMode="auto">
          <a:xfrm>
            <a:off x="5867400" y="4572000"/>
            <a:ext cx="762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Gerade Verbindung 66"/>
          <p:cNvCxnSpPr/>
          <p:nvPr/>
        </p:nvCxnSpPr>
        <p:spPr bwMode="auto">
          <a:xfrm>
            <a:off x="5867400" y="5029200"/>
            <a:ext cx="762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Gerade Verbindung 67"/>
          <p:cNvCxnSpPr/>
          <p:nvPr/>
        </p:nvCxnSpPr>
        <p:spPr bwMode="auto">
          <a:xfrm>
            <a:off x="7696200" y="4800600"/>
            <a:ext cx="762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4348486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ivan\Desktop\TWC\HVPixel2_TWCmos_nocor_900e_simple_450u_L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7620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513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8E3BE2F-60C3-4275-9E14-214192475A28}" type="slidenum">
              <a:rPr lang="de-DE" altLang="de-DE" smtClean="0"/>
              <a:pPr algn="r" eaLnBrk="1" hangingPunct="1">
                <a:spcBef>
                  <a:spcPct val="0"/>
                </a:spcBef>
                <a:buFontTx/>
                <a:buNone/>
              </a:pPr>
              <a:t>55</a:t>
            </a:fld>
            <a:endParaRPr lang="de-DE" altLang="de-DE" smtClean="0"/>
          </a:p>
        </p:txBody>
      </p:sp>
      <p:sp>
        <p:nvSpPr>
          <p:cNvPr id="5131" name="Rectangle 2"/>
          <p:cNvSpPr>
            <a:spLocks noGrp="1" noChangeArrowheads="1"/>
          </p:cNvSpPr>
          <p:nvPr>
            <p:ph type="title"/>
          </p:nvPr>
        </p:nvSpPr>
        <p:spPr/>
        <p:txBody>
          <a:bodyPr/>
          <a:lstStyle/>
          <a:p>
            <a:pPr eaLnBrk="1" hangingPunct="1"/>
            <a:r>
              <a:rPr lang="en-US" altLang="de-DE" sz="2000" dirty="0" smtClean="0"/>
              <a:t>Time Walk Compensation</a:t>
            </a:r>
          </a:p>
        </p:txBody>
      </p:sp>
      <p:cxnSp>
        <p:nvCxnSpPr>
          <p:cNvPr id="3" name="Gerade Verbindung mit Pfeil 2"/>
          <p:cNvCxnSpPr/>
          <p:nvPr/>
        </p:nvCxnSpPr>
        <p:spPr bwMode="auto">
          <a:xfrm>
            <a:off x="1981200" y="3276600"/>
            <a:ext cx="838200" cy="0"/>
          </a:xfrm>
          <a:prstGeom prst="straightConnector1">
            <a:avLst/>
          </a:prstGeom>
          <a:noFill/>
          <a:ln w="9525" cap="flat" cmpd="sng" algn="ctr">
            <a:solidFill>
              <a:schemeClr val="tx1"/>
            </a:solidFill>
            <a:prstDash val="solid"/>
            <a:round/>
            <a:headEnd type="arrow"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Gerade Verbindung mit Pfeil 5"/>
          <p:cNvCxnSpPr/>
          <p:nvPr/>
        </p:nvCxnSpPr>
        <p:spPr bwMode="auto">
          <a:xfrm>
            <a:off x="2209800" y="1905000"/>
            <a:ext cx="6096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feld 6"/>
          <p:cNvSpPr txBox="1"/>
          <p:nvPr/>
        </p:nvSpPr>
        <p:spPr>
          <a:xfrm>
            <a:off x="2057400" y="1600200"/>
            <a:ext cx="609462" cy="276999"/>
          </a:xfrm>
          <a:prstGeom prst="rect">
            <a:avLst/>
          </a:prstGeom>
          <a:noFill/>
        </p:spPr>
        <p:txBody>
          <a:bodyPr wrap="none" rtlCol="0">
            <a:spAutoFit/>
          </a:bodyPr>
          <a:lstStyle/>
          <a:p>
            <a:r>
              <a:rPr lang="de-DE" dirty="0" smtClean="0"/>
              <a:t>3600e</a:t>
            </a:r>
            <a:endParaRPr lang="de-DE" dirty="0"/>
          </a:p>
        </p:txBody>
      </p:sp>
      <p:cxnSp>
        <p:nvCxnSpPr>
          <p:cNvPr id="65" name="Gerade Verbindung mit Pfeil 64"/>
          <p:cNvCxnSpPr/>
          <p:nvPr/>
        </p:nvCxnSpPr>
        <p:spPr bwMode="auto">
          <a:xfrm>
            <a:off x="4953000" y="3962400"/>
            <a:ext cx="6096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4572000" y="3657600"/>
            <a:ext cx="524504" cy="276999"/>
          </a:xfrm>
          <a:prstGeom prst="rect">
            <a:avLst/>
          </a:prstGeom>
          <a:noFill/>
        </p:spPr>
        <p:txBody>
          <a:bodyPr wrap="none" rtlCol="0">
            <a:spAutoFit/>
          </a:bodyPr>
          <a:lstStyle/>
          <a:p>
            <a:r>
              <a:rPr lang="de-DE" dirty="0" smtClean="0"/>
              <a:t>900e</a:t>
            </a:r>
            <a:endParaRPr lang="de-DE" dirty="0"/>
          </a:p>
        </p:txBody>
      </p:sp>
      <p:cxnSp>
        <p:nvCxnSpPr>
          <p:cNvPr id="9" name="Gerade Verbindung 8"/>
          <p:cNvCxnSpPr/>
          <p:nvPr/>
        </p:nvCxnSpPr>
        <p:spPr bwMode="auto">
          <a:xfrm>
            <a:off x="1981200" y="2895600"/>
            <a:ext cx="0" cy="1905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Gerade Verbindung 69"/>
          <p:cNvCxnSpPr/>
          <p:nvPr/>
        </p:nvCxnSpPr>
        <p:spPr bwMode="auto">
          <a:xfrm>
            <a:off x="2819400" y="2895600"/>
            <a:ext cx="0" cy="1905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1944427" y="2971800"/>
            <a:ext cx="873765" cy="276999"/>
          </a:xfrm>
          <a:prstGeom prst="rect">
            <a:avLst/>
          </a:prstGeom>
          <a:noFill/>
        </p:spPr>
        <p:txBody>
          <a:bodyPr wrap="none" rtlCol="0">
            <a:spAutoFit/>
          </a:bodyPr>
          <a:lstStyle/>
          <a:p>
            <a:r>
              <a:rPr lang="de-DE" dirty="0" smtClean="0"/>
              <a:t>TW 116ns</a:t>
            </a:r>
            <a:endParaRPr lang="de-DE" dirty="0"/>
          </a:p>
        </p:txBody>
      </p:sp>
      <p:sp>
        <p:nvSpPr>
          <p:cNvPr id="13" name="Rechteck 12"/>
          <p:cNvSpPr/>
          <p:nvPr/>
        </p:nvSpPr>
        <p:spPr bwMode="auto">
          <a:xfrm>
            <a:off x="838200" y="6096000"/>
            <a:ext cx="4572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72" name="Inhaltsplatzhalter 1"/>
          <p:cNvSpPr>
            <a:spLocks noGrp="1"/>
          </p:cNvSpPr>
          <p:nvPr>
            <p:ph idx="1"/>
          </p:nvPr>
        </p:nvSpPr>
        <p:spPr>
          <a:xfrm>
            <a:off x="457200" y="692150"/>
            <a:ext cx="8229600" cy="527050"/>
          </a:xfrm>
          <a:solidFill>
            <a:schemeClr val="bg1"/>
          </a:solidFill>
        </p:spPr>
        <p:txBody>
          <a:bodyPr/>
          <a:lstStyle/>
          <a:p>
            <a:r>
              <a:rPr lang="en-US" sz="1400" dirty="0" smtClean="0"/>
              <a:t>Noise=7.9mV, </a:t>
            </a:r>
            <a:r>
              <a:rPr lang="en-US" sz="1400" dirty="0" err="1" smtClean="0"/>
              <a:t>Thr</a:t>
            </a:r>
            <a:r>
              <a:rPr lang="en-US" sz="1400" dirty="0" smtClean="0"/>
              <a:t>=55mV, Bias </a:t>
            </a:r>
            <a:r>
              <a:rPr lang="en-US" sz="1400" dirty="0"/>
              <a:t>current=5µA</a:t>
            </a:r>
            <a:r>
              <a:rPr lang="en-US" sz="1400" dirty="0" smtClean="0"/>
              <a:t>, Pixel size = </a:t>
            </a:r>
            <a:r>
              <a:rPr lang="en-US" sz="1400" dirty="0"/>
              <a:t>50x500µm</a:t>
            </a:r>
            <a:r>
              <a:rPr lang="en-US" sz="1400" dirty="0" smtClean="0"/>
              <a:t>, amplifier power </a:t>
            </a:r>
            <a:r>
              <a:rPr lang="en-US" sz="1400" b="1" dirty="0" smtClean="0"/>
              <a:t>50mW/cm</a:t>
            </a:r>
            <a:r>
              <a:rPr lang="en-US" sz="1400" b="1" baseline="30000" dirty="0" smtClean="0"/>
              <a:t>2</a:t>
            </a:r>
            <a:endParaRPr lang="en-US" sz="1400" b="1" baseline="30000" dirty="0"/>
          </a:p>
          <a:p>
            <a:endParaRPr lang="en-US" sz="1400" dirty="0" smtClean="0"/>
          </a:p>
        </p:txBody>
      </p:sp>
      <p:sp>
        <p:nvSpPr>
          <p:cNvPr id="15" name="Textfeld 14"/>
          <p:cNvSpPr txBox="1"/>
          <p:nvPr/>
        </p:nvSpPr>
        <p:spPr>
          <a:xfrm>
            <a:off x="6190067" y="1524000"/>
            <a:ext cx="1183337" cy="276999"/>
          </a:xfrm>
          <a:prstGeom prst="rect">
            <a:avLst/>
          </a:prstGeom>
          <a:solidFill>
            <a:srgbClr val="FFFF00"/>
          </a:solidFill>
        </p:spPr>
        <p:txBody>
          <a:bodyPr wrap="none" rtlCol="0">
            <a:spAutoFit/>
          </a:bodyPr>
          <a:lstStyle/>
          <a:p>
            <a:r>
              <a:rPr lang="de-DE" dirty="0" err="1" smtClean="0"/>
              <a:t>Shaper</a:t>
            </a:r>
            <a:r>
              <a:rPr lang="de-DE" dirty="0" smtClean="0"/>
              <a:t> Output</a:t>
            </a:r>
            <a:endParaRPr lang="de-DE" dirty="0"/>
          </a:p>
        </p:txBody>
      </p:sp>
    </p:spTree>
    <p:extLst>
      <p:ext uri="{BB962C8B-B14F-4D97-AF65-F5344CB8AC3E}">
        <p14:creationId xmlns:p14="http://schemas.microsoft.com/office/powerpoint/2010/main" val="233649597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ivan\Desktop\TWC\HVPixel2_TWCmos_cor_900e_simple_450u_L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38200"/>
            <a:ext cx="7620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513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8E3BE2F-60C3-4275-9E14-214192475A28}" type="slidenum">
              <a:rPr lang="de-DE" altLang="de-DE" smtClean="0"/>
              <a:pPr algn="r" eaLnBrk="1" hangingPunct="1">
                <a:spcBef>
                  <a:spcPct val="0"/>
                </a:spcBef>
                <a:buFontTx/>
                <a:buNone/>
              </a:pPr>
              <a:t>56</a:t>
            </a:fld>
            <a:endParaRPr lang="de-DE" altLang="de-DE" smtClean="0"/>
          </a:p>
        </p:txBody>
      </p:sp>
      <p:sp>
        <p:nvSpPr>
          <p:cNvPr id="5131" name="Rectangle 2"/>
          <p:cNvSpPr>
            <a:spLocks noGrp="1" noChangeArrowheads="1"/>
          </p:cNvSpPr>
          <p:nvPr>
            <p:ph type="title"/>
          </p:nvPr>
        </p:nvSpPr>
        <p:spPr/>
        <p:txBody>
          <a:bodyPr/>
          <a:lstStyle/>
          <a:p>
            <a:pPr eaLnBrk="1" hangingPunct="1"/>
            <a:r>
              <a:rPr lang="en-US" altLang="de-DE" sz="2000" dirty="0" smtClean="0"/>
              <a:t>Time Walk Compensation</a:t>
            </a:r>
          </a:p>
        </p:txBody>
      </p:sp>
      <p:cxnSp>
        <p:nvCxnSpPr>
          <p:cNvPr id="10" name="Gerade Verbindung mit Pfeil 9"/>
          <p:cNvCxnSpPr/>
          <p:nvPr/>
        </p:nvCxnSpPr>
        <p:spPr bwMode="auto">
          <a:xfrm>
            <a:off x="4495800" y="22860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4867983" y="1981200"/>
            <a:ext cx="732894" cy="276999"/>
          </a:xfrm>
          <a:prstGeom prst="rect">
            <a:avLst/>
          </a:prstGeom>
          <a:noFill/>
        </p:spPr>
        <p:txBody>
          <a:bodyPr wrap="none" rtlCol="0">
            <a:spAutoFit/>
          </a:bodyPr>
          <a:lstStyle/>
          <a:p>
            <a:r>
              <a:rPr lang="de-DE" b="1" dirty="0" smtClean="0"/>
              <a:t>TW 8ns</a:t>
            </a:r>
            <a:endParaRPr lang="de-DE" b="1" dirty="0"/>
          </a:p>
        </p:txBody>
      </p:sp>
      <p:cxnSp>
        <p:nvCxnSpPr>
          <p:cNvPr id="12" name="Gerade Verbindung mit Pfeil 11"/>
          <p:cNvCxnSpPr/>
          <p:nvPr/>
        </p:nvCxnSpPr>
        <p:spPr bwMode="auto">
          <a:xfrm>
            <a:off x="1981200" y="1981200"/>
            <a:ext cx="609600" cy="304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feld 12"/>
          <p:cNvSpPr txBox="1"/>
          <p:nvPr/>
        </p:nvSpPr>
        <p:spPr>
          <a:xfrm>
            <a:off x="1447800" y="1676400"/>
            <a:ext cx="609462" cy="276999"/>
          </a:xfrm>
          <a:prstGeom prst="rect">
            <a:avLst/>
          </a:prstGeom>
          <a:noFill/>
        </p:spPr>
        <p:txBody>
          <a:bodyPr wrap="none" rtlCol="0">
            <a:spAutoFit/>
          </a:bodyPr>
          <a:lstStyle/>
          <a:p>
            <a:r>
              <a:rPr lang="de-DE" dirty="0" smtClean="0"/>
              <a:t>3600e</a:t>
            </a:r>
            <a:endParaRPr lang="de-DE" dirty="0"/>
          </a:p>
        </p:txBody>
      </p:sp>
      <p:cxnSp>
        <p:nvCxnSpPr>
          <p:cNvPr id="14" name="Gerade Verbindung mit Pfeil 13"/>
          <p:cNvCxnSpPr/>
          <p:nvPr/>
        </p:nvCxnSpPr>
        <p:spPr bwMode="auto">
          <a:xfrm flipH="1">
            <a:off x="3352800" y="1828800"/>
            <a:ext cx="4572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3276600" y="1600200"/>
            <a:ext cx="524504" cy="276999"/>
          </a:xfrm>
          <a:prstGeom prst="rect">
            <a:avLst/>
          </a:prstGeom>
          <a:noFill/>
        </p:spPr>
        <p:txBody>
          <a:bodyPr wrap="none" rtlCol="0">
            <a:spAutoFit/>
          </a:bodyPr>
          <a:lstStyle/>
          <a:p>
            <a:r>
              <a:rPr lang="de-DE" dirty="0" smtClean="0"/>
              <a:t>900e</a:t>
            </a:r>
            <a:endParaRPr lang="de-DE" dirty="0"/>
          </a:p>
        </p:txBody>
      </p:sp>
      <p:cxnSp>
        <p:nvCxnSpPr>
          <p:cNvPr id="18" name="Gerade Verbindung mit Pfeil 17"/>
          <p:cNvCxnSpPr/>
          <p:nvPr/>
        </p:nvCxnSpPr>
        <p:spPr bwMode="auto">
          <a:xfrm rot="10800000">
            <a:off x="4953000" y="22860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Rechteck 15"/>
          <p:cNvSpPr/>
          <p:nvPr/>
        </p:nvSpPr>
        <p:spPr bwMode="auto">
          <a:xfrm>
            <a:off x="838200" y="6096000"/>
            <a:ext cx="4572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9" name="Inhaltsplatzhalter 1"/>
          <p:cNvSpPr>
            <a:spLocks noGrp="1"/>
          </p:cNvSpPr>
          <p:nvPr>
            <p:ph idx="1"/>
          </p:nvPr>
        </p:nvSpPr>
        <p:spPr>
          <a:xfrm>
            <a:off x="457200" y="692150"/>
            <a:ext cx="8229600" cy="527050"/>
          </a:xfrm>
          <a:solidFill>
            <a:schemeClr val="bg1"/>
          </a:solidFill>
        </p:spPr>
        <p:txBody>
          <a:bodyPr/>
          <a:lstStyle/>
          <a:p>
            <a:r>
              <a:rPr lang="en-US" sz="1400" dirty="0" smtClean="0"/>
              <a:t>Noise=7.9mV, </a:t>
            </a:r>
            <a:r>
              <a:rPr lang="en-US" sz="1400" dirty="0" err="1" smtClean="0"/>
              <a:t>Thr</a:t>
            </a:r>
            <a:r>
              <a:rPr lang="en-US" sz="1400" dirty="0" smtClean="0"/>
              <a:t>=55mV, Bias </a:t>
            </a:r>
            <a:r>
              <a:rPr lang="en-US" sz="1400" dirty="0"/>
              <a:t>current=5µA</a:t>
            </a:r>
            <a:r>
              <a:rPr lang="en-US" sz="1400" dirty="0" smtClean="0"/>
              <a:t>, Pixel size = </a:t>
            </a:r>
            <a:r>
              <a:rPr lang="en-US" sz="1400" dirty="0"/>
              <a:t>50x500µm</a:t>
            </a:r>
            <a:r>
              <a:rPr lang="en-US" sz="1400" dirty="0" smtClean="0"/>
              <a:t>, amplifier </a:t>
            </a:r>
            <a:r>
              <a:rPr lang="en-US" sz="1400" dirty="0"/>
              <a:t>power </a:t>
            </a:r>
            <a:r>
              <a:rPr lang="en-US" sz="1400" b="1" dirty="0" smtClean="0"/>
              <a:t>50mW/cm</a:t>
            </a:r>
            <a:r>
              <a:rPr lang="en-US" sz="1400" b="1" baseline="30000" dirty="0" smtClean="0"/>
              <a:t>2</a:t>
            </a:r>
            <a:endParaRPr lang="en-US" sz="1400" b="1" baseline="30000" dirty="0"/>
          </a:p>
          <a:p>
            <a:endParaRPr lang="en-US" sz="1400" dirty="0" smtClean="0"/>
          </a:p>
        </p:txBody>
      </p:sp>
      <p:sp>
        <p:nvSpPr>
          <p:cNvPr id="17" name="Textfeld 16"/>
          <p:cNvSpPr txBox="1"/>
          <p:nvPr/>
        </p:nvSpPr>
        <p:spPr>
          <a:xfrm>
            <a:off x="5054072" y="1676400"/>
            <a:ext cx="1499128" cy="276999"/>
          </a:xfrm>
          <a:prstGeom prst="rect">
            <a:avLst/>
          </a:prstGeom>
          <a:solidFill>
            <a:srgbClr val="FFFF00"/>
          </a:solidFill>
        </p:spPr>
        <p:txBody>
          <a:bodyPr wrap="none" rtlCol="0">
            <a:spAutoFit/>
          </a:bodyPr>
          <a:lstStyle/>
          <a:p>
            <a:r>
              <a:rPr lang="de-DE" dirty="0" err="1" smtClean="0"/>
              <a:t>Comparator</a:t>
            </a:r>
            <a:r>
              <a:rPr lang="de-DE" dirty="0" smtClean="0"/>
              <a:t> Output</a:t>
            </a:r>
            <a:endParaRPr lang="de-DE" dirty="0"/>
          </a:p>
        </p:txBody>
      </p:sp>
    </p:spTree>
    <p:extLst>
      <p:ext uri="{BB962C8B-B14F-4D97-AF65-F5344CB8AC3E}">
        <p14:creationId xmlns:p14="http://schemas.microsoft.com/office/powerpoint/2010/main" val="344488737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z="2000" dirty="0"/>
              <a:t>Summary</a:t>
            </a:r>
            <a:endParaRPr lang="en-US" sz="2000" dirty="0" smtClean="0"/>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57</a:t>
            </a:fld>
            <a:endParaRPr lang="de-DE" sz="1400" smtClean="0"/>
          </a:p>
        </p:txBody>
      </p:sp>
      <p:sp>
        <p:nvSpPr>
          <p:cNvPr id="3076" name="Inhaltsplatzhalter 1"/>
          <p:cNvSpPr>
            <a:spLocks noGrp="1"/>
          </p:cNvSpPr>
          <p:nvPr>
            <p:ph idx="1"/>
          </p:nvPr>
        </p:nvSpPr>
        <p:spPr>
          <a:xfrm>
            <a:off x="457200" y="692150"/>
            <a:ext cx="8229600" cy="5708650"/>
          </a:xfrm>
        </p:spPr>
        <p:txBody>
          <a:bodyPr/>
          <a:lstStyle/>
          <a:p>
            <a:r>
              <a:rPr lang="en-US" sz="1400" dirty="0" smtClean="0"/>
              <a:t>HVCMOS sensors are options for ATLAS pixels, ATLAS strip-layers, CLIC and Mu3e experiments</a:t>
            </a:r>
          </a:p>
          <a:p>
            <a:r>
              <a:rPr lang="en-US" sz="1400" b="1" dirty="0" smtClean="0"/>
              <a:t>Mu3e:</a:t>
            </a:r>
          </a:p>
          <a:p>
            <a:r>
              <a:rPr lang="en-US" sz="1400" dirty="0" smtClean="0"/>
              <a:t>Several test chips have been successfully tested</a:t>
            </a:r>
          </a:p>
          <a:p>
            <a:r>
              <a:rPr lang="en-US" sz="1400" dirty="0" err="1" smtClean="0"/>
              <a:t>Trigerless</a:t>
            </a:r>
            <a:r>
              <a:rPr lang="en-US" sz="1400" dirty="0" smtClean="0"/>
              <a:t> readout, time resolution &lt;100ns</a:t>
            </a:r>
          </a:p>
          <a:p>
            <a:r>
              <a:rPr lang="en-US" sz="1400" dirty="0" smtClean="0"/>
              <a:t>Efficiency of ~99% have been measured in test beam</a:t>
            </a:r>
          </a:p>
          <a:p>
            <a:r>
              <a:rPr lang="en-US" sz="1400" dirty="0" smtClean="0"/>
              <a:t>Chips have been thinned to &lt;100</a:t>
            </a:r>
            <a:r>
              <a:rPr lang="el-GR" sz="1400" dirty="0" smtClean="0"/>
              <a:t>μ</a:t>
            </a:r>
            <a:r>
              <a:rPr lang="en-US" sz="1400" dirty="0" smtClean="0"/>
              <a:t>m and they work</a:t>
            </a:r>
          </a:p>
          <a:p>
            <a:r>
              <a:rPr lang="en-US" sz="1400" b="1" dirty="0" smtClean="0"/>
              <a:t>ATLAS:</a:t>
            </a:r>
          </a:p>
          <a:p>
            <a:r>
              <a:rPr lang="en-US" sz="1400" dirty="0" smtClean="0"/>
              <a:t>We are developing prototypes that can be readout using FEI4</a:t>
            </a:r>
          </a:p>
          <a:p>
            <a:r>
              <a:rPr lang="en-US" sz="1400" dirty="0" smtClean="0"/>
              <a:t>Many parallel CMOS developments </a:t>
            </a:r>
          </a:p>
          <a:p>
            <a:r>
              <a:rPr lang="en-US" sz="1400" dirty="0" smtClean="0"/>
              <a:t>Here presented: </a:t>
            </a:r>
            <a:r>
              <a:rPr lang="en-US" sz="1400" dirty="0" err="1"/>
              <a:t>c</a:t>
            </a:r>
            <a:r>
              <a:rPr lang="en-US" sz="1400" dirty="0" err="1" smtClean="0"/>
              <a:t>apacitively</a:t>
            </a:r>
            <a:r>
              <a:rPr lang="en-US" sz="1400" dirty="0" smtClean="0"/>
              <a:t> coupled pixel sensors in AMS technology – segmented pixels</a:t>
            </a:r>
          </a:p>
          <a:p>
            <a:r>
              <a:rPr lang="en-US" sz="1400" dirty="0" smtClean="0"/>
              <a:t>We measure good SNR (~20) after 10</a:t>
            </a:r>
            <a:r>
              <a:rPr lang="en-US" sz="1400" baseline="30000" dirty="0" smtClean="0"/>
              <a:t>15</a:t>
            </a:r>
            <a:r>
              <a:rPr lang="en-US" sz="1400" dirty="0" smtClean="0"/>
              <a:t> </a:t>
            </a:r>
            <a:r>
              <a:rPr lang="en-US" sz="1400" dirty="0" err="1" smtClean="0"/>
              <a:t>n</a:t>
            </a:r>
            <a:r>
              <a:rPr lang="en-US" sz="1400" baseline="-25000" dirty="0" err="1" smtClean="0"/>
              <a:t>eq</a:t>
            </a:r>
            <a:r>
              <a:rPr lang="en-US" sz="1400" dirty="0" smtClean="0"/>
              <a:t>/cm</a:t>
            </a:r>
            <a:r>
              <a:rPr lang="en-US" sz="1400" baseline="30000" dirty="0" smtClean="0"/>
              <a:t>2, </a:t>
            </a:r>
            <a:r>
              <a:rPr lang="en-US" sz="1400" dirty="0" smtClean="0"/>
              <a:t>detectors work after 800MRad</a:t>
            </a:r>
          </a:p>
          <a:p>
            <a:r>
              <a:rPr lang="en-US" sz="1400" dirty="0" smtClean="0"/>
              <a:t>Test-beam results are still preliminary, efficiency &gt;90% in the regions with low threshold</a:t>
            </a:r>
          </a:p>
          <a:p>
            <a:r>
              <a:rPr lang="en-US" sz="1400" dirty="0" smtClean="0"/>
              <a:t>We are planning to improve the SNR by implementing of sensor on high resistive substrates</a:t>
            </a:r>
          </a:p>
          <a:p>
            <a:r>
              <a:rPr lang="en-US" sz="1400" b="1" dirty="0" smtClean="0"/>
              <a:t>CLIC:</a:t>
            </a:r>
          </a:p>
          <a:p>
            <a:r>
              <a:rPr lang="en-US" sz="1400" dirty="0" smtClean="0"/>
              <a:t>HVCMOS CCPD with 25</a:t>
            </a:r>
            <a:r>
              <a:rPr lang="el-GR" sz="1400" dirty="0" smtClean="0"/>
              <a:t>μ</a:t>
            </a:r>
            <a:r>
              <a:rPr lang="en-US" sz="1400" dirty="0" smtClean="0"/>
              <a:t>m x 25</a:t>
            </a:r>
            <a:r>
              <a:rPr lang="el-GR" sz="1400" dirty="0" smtClean="0"/>
              <a:t>μ</a:t>
            </a:r>
            <a:r>
              <a:rPr lang="en-US" sz="1400" dirty="0" smtClean="0"/>
              <a:t>m pixels </a:t>
            </a:r>
            <a:r>
              <a:rPr lang="en-US" sz="1400" dirty="0" err="1" smtClean="0"/>
              <a:t>capacitively</a:t>
            </a:r>
            <a:r>
              <a:rPr lang="en-US" sz="1400" dirty="0" smtClean="0"/>
              <a:t> readout with CLICPIX has been successfully tested</a:t>
            </a:r>
          </a:p>
          <a:p>
            <a:r>
              <a:rPr lang="en-US" sz="1400" dirty="0" smtClean="0"/>
              <a:t>High SNR measured, first test beam measurement done in August</a:t>
            </a:r>
          </a:p>
          <a:p>
            <a:r>
              <a:rPr lang="en-US" sz="1400" b="1" dirty="0" smtClean="0"/>
              <a:t>ATLAS strip layers</a:t>
            </a:r>
          </a:p>
          <a:p>
            <a:r>
              <a:rPr lang="en-US" sz="1400" dirty="0" smtClean="0"/>
              <a:t>HVCMOS and HRCMOS sensor are an option for ATLAS strip layers </a:t>
            </a:r>
          </a:p>
          <a:p>
            <a:r>
              <a:rPr lang="en-US" sz="1400" dirty="0" smtClean="0"/>
              <a:t>HVCMOS sensor prototype (segmented strips)  has been produced in AMS H35 technology</a:t>
            </a:r>
          </a:p>
          <a:p>
            <a:r>
              <a:rPr lang="en-US" sz="1400" dirty="0" smtClean="0"/>
              <a:t>Hit information transmitted digitally via several address links</a:t>
            </a:r>
            <a:r>
              <a:rPr lang="en-US" sz="1400" dirty="0"/>
              <a:t> </a:t>
            </a:r>
            <a:r>
              <a:rPr lang="en-US" sz="1400" dirty="0" smtClean="0"/>
              <a:t>to the digital readout chip (based on the digital part of ABCN chip) constant delay multiplexing</a:t>
            </a:r>
          </a:p>
        </p:txBody>
      </p:sp>
    </p:spTree>
    <p:extLst>
      <p:ext uri="{BB962C8B-B14F-4D97-AF65-F5344CB8AC3E}">
        <p14:creationId xmlns:p14="http://schemas.microsoft.com/office/powerpoint/2010/main" val="337272261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ctrTitle"/>
          </p:nvPr>
        </p:nvSpPr>
        <p:spPr/>
        <p:txBody>
          <a:bodyPr/>
          <a:lstStyle/>
          <a:p>
            <a:pPr eaLnBrk="1" hangingPunct="1"/>
            <a:r>
              <a:rPr lang="en-US" dirty="0" smtClean="0"/>
              <a:t>Thank you!</a:t>
            </a:r>
            <a:endParaRPr lang="en-US" sz="1800" dirty="0" smtClean="0"/>
          </a:p>
        </p:txBody>
      </p:sp>
      <p:sp>
        <p:nvSpPr>
          <p:cNvPr id="5" name="Podnaslov 4"/>
          <p:cNvSpPr>
            <a:spLocks noGrp="1"/>
          </p:cNvSpPr>
          <p:nvPr>
            <p:ph type="subTitle" idx="1"/>
          </p:nvPr>
        </p:nvSpPr>
        <p:spPr/>
        <p:txBody>
          <a:bodyPr/>
          <a:lstStyle/>
          <a:p>
            <a:endParaRPr lang="sr-Latn-CS" dirty="0"/>
          </a:p>
        </p:txBody>
      </p:sp>
    </p:spTree>
    <p:extLst>
      <p:ext uri="{BB962C8B-B14F-4D97-AF65-F5344CB8AC3E}">
        <p14:creationId xmlns:p14="http://schemas.microsoft.com/office/powerpoint/2010/main" val="5142813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ctrTitle"/>
          </p:nvPr>
        </p:nvSpPr>
        <p:spPr/>
        <p:txBody>
          <a:bodyPr/>
          <a:lstStyle/>
          <a:p>
            <a:pPr eaLnBrk="1" hangingPunct="1"/>
            <a:r>
              <a:rPr lang="en-US" dirty="0" smtClean="0"/>
              <a:t>Backup slides</a:t>
            </a:r>
            <a:endParaRPr lang="en-US" sz="1800" dirty="0" smtClean="0"/>
          </a:p>
        </p:txBody>
      </p:sp>
      <p:sp>
        <p:nvSpPr>
          <p:cNvPr id="5" name="Podnaslov 4"/>
          <p:cNvSpPr>
            <a:spLocks noGrp="1"/>
          </p:cNvSpPr>
          <p:nvPr>
            <p:ph type="subTitle" idx="1"/>
          </p:nvPr>
        </p:nvSpPr>
        <p:spPr/>
        <p:txBody>
          <a:bodyPr/>
          <a:lstStyle/>
          <a:p>
            <a:endParaRPr lang="sr-Latn-CS" dirty="0"/>
          </a:p>
        </p:txBody>
      </p:sp>
    </p:spTree>
    <p:extLst>
      <p:ext uri="{BB962C8B-B14F-4D97-AF65-F5344CB8AC3E}">
        <p14:creationId xmlns:p14="http://schemas.microsoft.com/office/powerpoint/2010/main" val="33984320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Čuvar mesta za broj slajda 3"/>
          <p:cNvSpPr>
            <a:spLocks noGrp="1"/>
          </p:cNvSpPr>
          <p:nvPr>
            <p:ph type="sldNum" sz="quarter" idx="10"/>
          </p:nvPr>
        </p:nvSpPr>
        <p:spPr>
          <a:noFill/>
        </p:spPr>
        <p:txBody>
          <a:bodyPr/>
          <a:lstStyle/>
          <a:p>
            <a:fld id="{ACBF2F2D-5B99-4B36-9DF9-A7562B1CA239}" type="slidenum">
              <a:rPr lang="de-DE" smtClean="0"/>
              <a:pPr/>
              <a:t>6</a:t>
            </a:fld>
            <a:endParaRPr lang="de-DE" smtClean="0"/>
          </a:p>
        </p:txBody>
      </p:sp>
      <p:sp>
        <p:nvSpPr>
          <p:cNvPr id="8195" name="Rectangle 2"/>
          <p:cNvSpPr>
            <a:spLocks noGrp="1" noChangeArrowheads="1"/>
          </p:cNvSpPr>
          <p:nvPr>
            <p:ph type="ctrTitle"/>
          </p:nvPr>
        </p:nvSpPr>
        <p:spPr/>
        <p:txBody>
          <a:bodyPr/>
          <a:lstStyle/>
          <a:p>
            <a:r>
              <a:rPr lang="en-US" dirty="0" smtClean="0"/>
              <a:t>Improved HVCMOS Structures</a:t>
            </a:r>
            <a:br>
              <a:rPr lang="en-US" dirty="0" smtClean="0"/>
            </a:br>
            <a:r>
              <a:rPr lang="en-US" dirty="0" smtClean="0"/>
              <a:t>HRCMOS</a:t>
            </a:r>
            <a:endParaRPr lang="en-US" dirty="0"/>
          </a:p>
        </p:txBody>
      </p:sp>
      <p:sp>
        <p:nvSpPr>
          <p:cNvPr id="5" name="Podnaslov 4"/>
          <p:cNvSpPr>
            <a:spLocks noGrp="1"/>
          </p:cNvSpPr>
          <p:nvPr>
            <p:ph type="subTitle" idx="1"/>
          </p:nvPr>
        </p:nvSpPr>
        <p:spPr/>
        <p:txBody>
          <a:bodyPr/>
          <a:lstStyle/>
          <a:p>
            <a:endParaRPr lang="sr-Latn-CS" sz="1200" dirty="0"/>
          </a:p>
        </p:txBody>
      </p:sp>
    </p:spTree>
    <p:extLst>
      <p:ext uri="{BB962C8B-B14F-4D97-AF65-F5344CB8AC3E}">
        <p14:creationId xmlns:p14="http://schemas.microsoft.com/office/powerpoint/2010/main" val="182173577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Rechteck 358"/>
          <p:cNvSpPr/>
          <p:nvPr/>
        </p:nvSpPr>
        <p:spPr bwMode="auto">
          <a:xfrm>
            <a:off x="685800" y="1066800"/>
            <a:ext cx="5715000" cy="19812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8" name="Rechteck 357"/>
          <p:cNvSpPr/>
          <p:nvPr/>
        </p:nvSpPr>
        <p:spPr bwMode="auto">
          <a:xfrm>
            <a:off x="609600" y="990600"/>
            <a:ext cx="5715000" cy="19812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95" name="Rechteck 7194"/>
          <p:cNvSpPr/>
          <p:nvPr/>
        </p:nvSpPr>
        <p:spPr bwMode="auto">
          <a:xfrm>
            <a:off x="533400" y="914400"/>
            <a:ext cx="5715000" cy="19812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60</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sp>
        <p:nvSpPr>
          <p:cNvPr id="7194" name="Textfeld 767"/>
          <p:cNvSpPr txBox="1">
            <a:spLocks noChangeArrowheads="1"/>
          </p:cNvSpPr>
          <p:nvPr/>
        </p:nvSpPr>
        <p:spPr bwMode="auto">
          <a:xfrm>
            <a:off x="7010400" y="4876800"/>
            <a:ext cx="1828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smtClean="0"/>
              <a:t>Hit loss when more than 8  hits/BC/segment</a:t>
            </a:r>
            <a:endParaRPr lang="en-US" altLang="de-DE" baseline="30000" dirty="0"/>
          </a:p>
        </p:txBody>
      </p:sp>
      <p:sp>
        <p:nvSpPr>
          <p:cNvPr id="11" name="Textfeld 10"/>
          <p:cNvSpPr txBox="1"/>
          <p:nvPr/>
        </p:nvSpPr>
        <p:spPr>
          <a:xfrm>
            <a:off x="6227813" y="3657600"/>
            <a:ext cx="782587" cy="461665"/>
          </a:xfrm>
          <a:prstGeom prst="rect">
            <a:avLst/>
          </a:prstGeom>
          <a:noFill/>
        </p:spPr>
        <p:txBody>
          <a:bodyPr wrap="none" rtlCol="0">
            <a:spAutoFit/>
          </a:bodyPr>
          <a:lstStyle/>
          <a:p>
            <a:r>
              <a:rPr lang="en-US" dirty="0" smtClean="0"/>
              <a:t>Pipeline</a:t>
            </a:r>
          </a:p>
          <a:p>
            <a:r>
              <a:rPr lang="en-US" dirty="0" smtClean="0"/>
              <a:t>structure</a:t>
            </a:r>
            <a:endParaRPr lang="en-US" dirty="0"/>
          </a:p>
        </p:txBody>
      </p:sp>
      <p:sp>
        <p:nvSpPr>
          <p:cNvPr id="127" name="Abgerundetes Rechteck 142"/>
          <p:cNvSpPr>
            <a:spLocks noChangeArrowheads="1"/>
          </p:cNvSpPr>
          <p:nvPr/>
        </p:nvSpPr>
        <p:spPr bwMode="auto">
          <a:xfrm>
            <a:off x="990600" y="1752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5" name="Gerade Verbindung mit Pfeil 4"/>
          <p:cNvCxnSpPr/>
          <p:nvPr/>
        </p:nvCxnSpPr>
        <p:spPr bwMode="auto">
          <a:xfrm>
            <a:off x="1219200" y="19812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Rechteck 5"/>
          <p:cNvSpPr/>
          <p:nvPr/>
        </p:nvSpPr>
        <p:spPr bwMode="auto">
          <a:xfrm>
            <a:off x="1676400" y="18288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147" name="Gerade Verbindung mit Pfeil 146"/>
          <p:cNvCxnSpPr/>
          <p:nvPr/>
        </p:nvCxnSpPr>
        <p:spPr bwMode="auto">
          <a:xfrm>
            <a:off x="1828800" y="2514600"/>
            <a:ext cx="533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8" name="Abgerundetes Rechteck 142"/>
          <p:cNvSpPr>
            <a:spLocks noChangeArrowheads="1"/>
          </p:cNvSpPr>
          <p:nvPr/>
        </p:nvSpPr>
        <p:spPr bwMode="auto">
          <a:xfrm>
            <a:off x="2362200" y="2286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17" name="Gerade Verbindung mit Pfeil 16"/>
          <p:cNvCxnSpPr/>
          <p:nvPr/>
        </p:nvCxnSpPr>
        <p:spPr bwMode="auto">
          <a:xfrm flipH="1">
            <a:off x="1828800" y="25146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4" name="Rechteck 153"/>
          <p:cNvSpPr/>
          <p:nvPr/>
        </p:nvSpPr>
        <p:spPr bwMode="auto">
          <a:xfrm>
            <a:off x="3276600" y="22860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sp>
        <p:nvSpPr>
          <p:cNvPr id="155" name="Abgerundetes Rechteck 142"/>
          <p:cNvSpPr>
            <a:spLocks noChangeArrowheads="1"/>
          </p:cNvSpPr>
          <p:nvPr/>
        </p:nvSpPr>
        <p:spPr bwMode="auto">
          <a:xfrm>
            <a:off x="2362200" y="47244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163" name="Gerade Verbindung mit Pfeil 162"/>
          <p:cNvCxnSpPr/>
          <p:nvPr/>
        </p:nvCxnSpPr>
        <p:spPr bwMode="auto">
          <a:xfrm>
            <a:off x="2590800" y="4953000"/>
            <a:ext cx="152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Gerade Verbindung 20"/>
          <p:cNvCxnSpPr>
            <a:endCxn id="165" idx="0"/>
          </p:cNvCxnSpPr>
          <p:nvPr/>
        </p:nvCxnSpPr>
        <p:spPr bwMode="auto">
          <a:xfrm>
            <a:off x="2895600" y="914400"/>
            <a:ext cx="0" cy="4267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5" name="Rechteck 164"/>
          <p:cNvSpPr/>
          <p:nvPr/>
        </p:nvSpPr>
        <p:spPr bwMode="auto">
          <a:xfrm>
            <a:off x="2743200" y="51816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sp>
        <p:nvSpPr>
          <p:cNvPr id="172" name="Abgerundetes Rechteck 142"/>
          <p:cNvSpPr>
            <a:spLocks noChangeArrowheads="1"/>
          </p:cNvSpPr>
          <p:nvPr/>
        </p:nvSpPr>
        <p:spPr bwMode="auto">
          <a:xfrm>
            <a:off x="990600" y="4191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173" name="Gerade Verbindung mit Pfeil 172"/>
          <p:cNvCxnSpPr/>
          <p:nvPr/>
        </p:nvCxnSpPr>
        <p:spPr bwMode="auto">
          <a:xfrm>
            <a:off x="1219200" y="44196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9" name="Gerade Verbindung mit Pfeil 178"/>
          <p:cNvCxnSpPr/>
          <p:nvPr/>
        </p:nvCxnSpPr>
        <p:spPr bwMode="auto">
          <a:xfrm>
            <a:off x="1828800" y="38100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2" name="Gerade Verbindung mit Pfeil 181"/>
          <p:cNvCxnSpPr/>
          <p:nvPr/>
        </p:nvCxnSpPr>
        <p:spPr bwMode="auto">
          <a:xfrm>
            <a:off x="2590800" y="25146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3" name="Gerade Verbindung mit Pfeil 182"/>
          <p:cNvCxnSpPr/>
          <p:nvPr/>
        </p:nvCxnSpPr>
        <p:spPr bwMode="auto">
          <a:xfrm>
            <a:off x="2971800" y="23622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Gerade Verbindung mit Pfeil 184"/>
          <p:cNvCxnSpPr/>
          <p:nvPr/>
        </p:nvCxnSpPr>
        <p:spPr bwMode="auto">
          <a:xfrm flipH="1">
            <a:off x="2895600" y="23622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Gerade Verbindung mit Pfeil 186"/>
          <p:cNvCxnSpPr/>
          <p:nvPr/>
        </p:nvCxnSpPr>
        <p:spPr bwMode="auto">
          <a:xfrm>
            <a:off x="3581400" y="24384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9" name="Abgerundetes Rechteck 142"/>
          <p:cNvSpPr>
            <a:spLocks noChangeArrowheads="1"/>
          </p:cNvSpPr>
          <p:nvPr/>
        </p:nvSpPr>
        <p:spPr bwMode="auto">
          <a:xfrm>
            <a:off x="3886200" y="2286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30" name="Gerade Verbindung mit Pfeil 29"/>
          <p:cNvCxnSpPr>
            <a:endCxn id="6" idx="0"/>
          </p:cNvCxnSpPr>
          <p:nvPr/>
        </p:nvCxnSpPr>
        <p:spPr bwMode="auto">
          <a:xfrm>
            <a:off x="1828800" y="914400"/>
            <a:ext cx="0" cy="914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Gerade Verbindung mit Pfeil 192"/>
          <p:cNvCxnSpPr>
            <a:stCxn id="6" idx="2"/>
          </p:cNvCxnSpPr>
          <p:nvPr/>
        </p:nvCxnSpPr>
        <p:spPr bwMode="auto">
          <a:xfrm>
            <a:off x="1828800" y="2133600"/>
            <a:ext cx="0" cy="762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5" name="Rechteck 194"/>
          <p:cNvSpPr/>
          <p:nvPr/>
        </p:nvSpPr>
        <p:spPr bwMode="auto">
          <a:xfrm>
            <a:off x="1676400" y="42672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196" name="Gerade Verbindung mit Pfeil 195"/>
          <p:cNvCxnSpPr>
            <a:endCxn id="258" idx="1"/>
          </p:cNvCxnSpPr>
          <p:nvPr/>
        </p:nvCxnSpPr>
        <p:spPr bwMode="auto">
          <a:xfrm>
            <a:off x="1676400" y="44196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8" name="Gerade Verbindung mit Pfeil 197"/>
          <p:cNvCxnSpPr/>
          <p:nvPr/>
        </p:nvCxnSpPr>
        <p:spPr bwMode="auto">
          <a:xfrm>
            <a:off x="1828800" y="4953000"/>
            <a:ext cx="533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0" name="Gerade Verbindung mit Pfeil 199"/>
          <p:cNvCxnSpPr/>
          <p:nvPr/>
        </p:nvCxnSpPr>
        <p:spPr bwMode="auto">
          <a:xfrm flipH="1">
            <a:off x="1828800" y="49530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1" name="Gerade Verbindung mit Pfeil 200"/>
          <p:cNvCxnSpPr>
            <a:endCxn id="195" idx="0"/>
          </p:cNvCxnSpPr>
          <p:nvPr/>
        </p:nvCxnSpPr>
        <p:spPr bwMode="auto">
          <a:xfrm>
            <a:off x="1828800" y="3048000"/>
            <a:ext cx="0" cy="1219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2" name="Gerade Verbindung mit Pfeil 201"/>
          <p:cNvCxnSpPr>
            <a:stCxn id="195" idx="2"/>
          </p:cNvCxnSpPr>
          <p:nvPr/>
        </p:nvCxnSpPr>
        <p:spPr bwMode="auto">
          <a:xfrm>
            <a:off x="1828800" y="4572000"/>
            <a:ext cx="0" cy="1295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9" name="Gerade Verbindung 228"/>
          <p:cNvCxnSpPr/>
          <p:nvPr/>
        </p:nvCxnSpPr>
        <p:spPr bwMode="auto">
          <a:xfrm flipH="1">
            <a:off x="1752600" y="1524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4" name="Gerade Verbindung 213"/>
          <p:cNvCxnSpPr/>
          <p:nvPr/>
        </p:nvCxnSpPr>
        <p:spPr bwMode="auto">
          <a:xfrm flipH="1">
            <a:off x="1981200" y="2438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5" name="Gerade Verbindung 214"/>
          <p:cNvCxnSpPr/>
          <p:nvPr/>
        </p:nvCxnSpPr>
        <p:spPr bwMode="auto">
          <a:xfrm flipH="1">
            <a:off x="2743200" y="2438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 name="Gerade Verbindung 215"/>
          <p:cNvCxnSpPr/>
          <p:nvPr/>
        </p:nvCxnSpPr>
        <p:spPr bwMode="auto">
          <a:xfrm flipH="1">
            <a:off x="2819400" y="4572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7" name="Gerade Verbindung 216"/>
          <p:cNvCxnSpPr/>
          <p:nvPr/>
        </p:nvCxnSpPr>
        <p:spPr bwMode="auto">
          <a:xfrm flipH="1">
            <a:off x="3048000" y="2286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8" name="Gerade Verbindung 217"/>
          <p:cNvCxnSpPr/>
          <p:nvPr/>
        </p:nvCxnSpPr>
        <p:spPr bwMode="auto">
          <a:xfrm flipH="1">
            <a:off x="3657600" y="23622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1" name="Rechteck 220"/>
          <p:cNvSpPr/>
          <p:nvPr/>
        </p:nvSpPr>
        <p:spPr bwMode="auto">
          <a:xfrm>
            <a:off x="3276600" y="47244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222" name="Gerade Verbindung mit Pfeil 221"/>
          <p:cNvCxnSpPr/>
          <p:nvPr/>
        </p:nvCxnSpPr>
        <p:spPr bwMode="auto">
          <a:xfrm>
            <a:off x="2590800" y="49530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3" name="Gerade Verbindung mit Pfeil 222"/>
          <p:cNvCxnSpPr/>
          <p:nvPr/>
        </p:nvCxnSpPr>
        <p:spPr bwMode="auto">
          <a:xfrm>
            <a:off x="2971800" y="48006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Gerade Verbindung mit Pfeil 242"/>
          <p:cNvCxnSpPr/>
          <p:nvPr/>
        </p:nvCxnSpPr>
        <p:spPr bwMode="auto">
          <a:xfrm flipH="1">
            <a:off x="2895600" y="48006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Gerade Verbindung mit Pfeil 243"/>
          <p:cNvCxnSpPr/>
          <p:nvPr/>
        </p:nvCxnSpPr>
        <p:spPr bwMode="auto">
          <a:xfrm>
            <a:off x="3581400" y="48768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5" name="Abgerundetes Rechteck 142"/>
          <p:cNvSpPr>
            <a:spLocks noChangeArrowheads="1"/>
          </p:cNvSpPr>
          <p:nvPr/>
        </p:nvSpPr>
        <p:spPr bwMode="auto">
          <a:xfrm>
            <a:off x="3886200" y="47244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46" name="Gerade Verbindung 245"/>
          <p:cNvCxnSpPr/>
          <p:nvPr/>
        </p:nvCxnSpPr>
        <p:spPr bwMode="auto">
          <a:xfrm flipH="1">
            <a:off x="2743200" y="48768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5" name="Gerade Verbindung 254"/>
          <p:cNvCxnSpPr/>
          <p:nvPr/>
        </p:nvCxnSpPr>
        <p:spPr bwMode="auto">
          <a:xfrm flipH="1">
            <a:off x="3048000" y="4724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6" name="Gerade Verbindung 255"/>
          <p:cNvCxnSpPr/>
          <p:nvPr/>
        </p:nvCxnSpPr>
        <p:spPr bwMode="auto">
          <a:xfrm flipH="1">
            <a:off x="3657600" y="4800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7" name="Gerade Verbindung mit Pfeil 256"/>
          <p:cNvCxnSpPr/>
          <p:nvPr/>
        </p:nvCxnSpPr>
        <p:spPr bwMode="auto">
          <a:xfrm>
            <a:off x="2895600" y="54864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8" name="Abgerundetes Rechteck 142"/>
          <p:cNvSpPr>
            <a:spLocks noChangeArrowheads="1"/>
          </p:cNvSpPr>
          <p:nvPr/>
        </p:nvSpPr>
        <p:spPr bwMode="auto">
          <a:xfrm>
            <a:off x="2362200" y="4191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59" name="Gerade Verbindung mit Pfeil 258"/>
          <p:cNvCxnSpPr>
            <a:endCxn id="260" idx="1"/>
          </p:cNvCxnSpPr>
          <p:nvPr/>
        </p:nvCxnSpPr>
        <p:spPr bwMode="auto">
          <a:xfrm>
            <a:off x="2590800" y="4419600"/>
            <a:ext cx="1295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0" name="Abgerundetes Rechteck 142"/>
          <p:cNvSpPr>
            <a:spLocks noChangeArrowheads="1"/>
          </p:cNvSpPr>
          <p:nvPr/>
        </p:nvSpPr>
        <p:spPr bwMode="auto">
          <a:xfrm>
            <a:off x="3886200" y="4191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sp>
        <p:nvSpPr>
          <p:cNvPr id="261" name="Abgerundetes Rechteck 142"/>
          <p:cNvSpPr>
            <a:spLocks noChangeArrowheads="1"/>
          </p:cNvSpPr>
          <p:nvPr/>
        </p:nvSpPr>
        <p:spPr bwMode="auto">
          <a:xfrm>
            <a:off x="3886200" y="1752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62" name="Gerade Verbindung mit Pfeil 261"/>
          <p:cNvCxnSpPr>
            <a:stCxn id="263" idx="3"/>
          </p:cNvCxnSpPr>
          <p:nvPr/>
        </p:nvCxnSpPr>
        <p:spPr bwMode="auto">
          <a:xfrm>
            <a:off x="2590800" y="1981200"/>
            <a:ext cx="1295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3" name="Abgerundetes Rechteck 142"/>
          <p:cNvSpPr>
            <a:spLocks noChangeArrowheads="1"/>
          </p:cNvSpPr>
          <p:nvPr/>
        </p:nvSpPr>
        <p:spPr bwMode="auto">
          <a:xfrm>
            <a:off x="2362200" y="1752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64" name="Gerade Verbindung mit Pfeil 263"/>
          <p:cNvCxnSpPr/>
          <p:nvPr/>
        </p:nvCxnSpPr>
        <p:spPr bwMode="auto">
          <a:xfrm>
            <a:off x="1676400" y="1981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5" name="Gerade Verbindung mit Pfeil 264"/>
          <p:cNvCxnSpPr/>
          <p:nvPr/>
        </p:nvCxnSpPr>
        <p:spPr bwMode="auto">
          <a:xfrm>
            <a:off x="4114800" y="19812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Gerade Verbindung 112"/>
          <p:cNvCxnSpPr/>
          <p:nvPr/>
        </p:nvCxnSpPr>
        <p:spPr bwMode="auto">
          <a:xfrm>
            <a:off x="50292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6" name="Gerade Verbindung 265"/>
          <p:cNvCxnSpPr/>
          <p:nvPr/>
        </p:nvCxnSpPr>
        <p:spPr bwMode="auto">
          <a:xfrm>
            <a:off x="51816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 name="Gerade Verbindung 266"/>
          <p:cNvCxnSpPr/>
          <p:nvPr/>
        </p:nvCxnSpPr>
        <p:spPr bwMode="auto">
          <a:xfrm>
            <a:off x="53340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8" name="Gerade Verbindung 267"/>
          <p:cNvCxnSpPr/>
          <p:nvPr/>
        </p:nvCxnSpPr>
        <p:spPr bwMode="auto">
          <a:xfrm>
            <a:off x="54864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Gerade Verbindung 116"/>
          <p:cNvCxnSpPr/>
          <p:nvPr/>
        </p:nvCxnSpPr>
        <p:spPr bwMode="auto">
          <a:xfrm>
            <a:off x="4114800" y="24384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Gerade Verbindung mit Pfeil 127"/>
          <p:cNvCxnSpPr/>
          <p:nvPr/>
        </p:nvCxnSpPr>
        <p:spPr bwMode="auto">
          <a:xfrm flipV="1">
            <a:off x="4572000" y="22098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3" name="Rechteck 202"/>
          <p:cNvSpPr/>
          <p:nvPr/>
        </p:nvSpPr>
        <p:spPr bwMode="auto">
          <a:xfrm>
            <a:off x="4495800" y="1752600"/>
            <a:ext cx="152400" cy="457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m</a:t>
            </a:r>
          </a:p>
        </p:txBody>
      </p:sp>
      <p:cxnSp>
        <p:nvCxnSpPr>
          <p:cNvPr id="271" name="Gerade Verbindung mit Pfeil 270"/>
          <p:cNvCxnSpPr/>
          <p:nvPr/>
        </p:nvCxnSpPr>
        <p:spPr bwMode="auto">
          <a:xfrm>
            <a:off x="4648200" y="1828800"/>
            <a:ext cx="381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2" name="Gerade Verbindung mit Pfeil 271"/>
          <p:cNvCxnSpPr/>
          <p:nvPr/>
        </p:nvCxnSpPr>
        <p:spPr bwMode="auto">
          <a:xfrm>
            <a:off x="4648200" y="1905000"/>
            <a:ext cx="533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4" name="Gerade Verbindung 273"/>
          <p:cNvCxnSpPr/>
          <p:nvPr/>
        </p:nvCxnSpPr>
        <p:spPr bwMode="auto">
          <a:xfrm>
            <a:off x="57912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5" name="Gerade Verbindung 274"/>
          <p:cNvCxnSpPr/>
          <p:nvPr/>
        </p:nvCxnSpPr>
        <p:spPr bwMode="auto">
          <a:xfrm>
            <a:off x="57912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8" name="Gerade Verbindung mit Pfeil 277"/>
          <p:cNvCxnSpPr/>
          <p:nvPr/>
        </p:nvCxnSpPr>
        <p:spPr bwMode="auto">
          <a:xfrm>
            <a:off x="4648200" y="1981200"/>
            <a:ext cx="6858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0" name="Gerade Verbindung mit Pfeil 279"/>
          <p:cNvCxnSpPr/>
          <p:nvPr/>
        </p:nvCxnSpPr>
        <p:spPr bwMode="auto">
          <a:xfrm>
            <a:off x="4648200" y="2057400"/>
            <a:ext cx="838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2" name="Gerade Verbindung mit Pfeil 281"/>
          <p:cNvCxnSpPr/>
          <p:nvPr/>
        </p:nvCxnSpPr>
        <p:spPr bwMode="auto">
          <a:xfrm>
            <a:off x="4648200" y="2133600"/>
            <a:ext cx="1143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5" name="Gerade Verbindung mit Pfeil 284"/>
          <p:cNvCxnSpPr/>
          <p:nvPr/>
        </p:nvCxnSpPr>
        <p:spPr bwMode="auto">
          <a:xfrm>
            <a:off x="533400" y="19812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6" name="Gerade Verbindung mit Pfeil 285"/>
          <p:cNvCxnSpPr/>
          <p:nvPr/>
        </p:nvCxnSpPr>
        <p:spPr bwMode="auto">
          <a:xfrm>
            <a:off x="533400" y="44196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7" name="Gerade Verbindung 286"/>
          <p:cNvCxnSpPr/>
          <p:nvPr/>
        </p:nvCxnSpPr>
        <p:spPr bwMode="auto">
          <a:xfrm flipH="1">
            <a:off x="1752600" y="40386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9" name="Textfeld 288"/>
          <p:cNvSpPr txBox="1"/>
          <p:nvPr/>
        </p:nvSpPr>
        <p:spPr>
          <a:xfrm>
            <a:off x="533400" y="1752600"/>
            <a:ext cx="269625" cy="276999"/>
          </a:xfrm>
          <a:prstGeom prst="rect">
            <a:avLst/>
          </a:prstGeom>
          <a:noFill/>
        </p:spPr>
        <p:txBody>
          <a:bodyPr wrap="none" rtlCol="0">
            <a:spAutoFit/>
          </a:bodyPr>
          <a:lstStyle/>
          <a:p>
            <a:r>
              <a:rPr lang="de-DE" dirty="0" smtClean="0"/>
              <a:t>1</a:t>
            </a:r>
            <a:endParaRPr lang="de-DE" dirty="0"/>
          </a:p>
        </p:txBody>
      </p:sp>
      <p:cxnSp>
        <p:nvCxnSpPr>
          <p:cNvPr id="291" name="Gerade Verbindung mit Pfeil 290"/>
          <p:cNvCxnSpPr/>
          <p:nvPr/>
        </p:nvCxnSpPr>
        <p:spPr bwMode="auto">
          <a:xfrm flipH="1">
            <a:off x="2057400" y="1447800"/>
            <a:ext cx="152400" cy="304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3" name="Textfeld 292"/>
          <p:cNvSpPr txBox="1"/>
          <p:nvPr/>
        </p:nvSpPr>
        <p:spPr>
          <a:xfrm>
            <a:off x="1143000" y="1066800"/>
            <a:ext cx="373821" cy="276999"/>
          </a:xfrm>
          <a:prstGeom prst="rect">
            <a:avLst/>
          </a:prstGeom>
          <a:noFill/>
        </p:spPr>
        <p:txBody>
          <a:bodyPr wrap="none" rtlCol="0">
            <a:spAutoFit/>
          </a:bodyPr>
          <a:lstStyle/>
          <a:p>
            <a:r>
              <a:rPr lang="de-DE" dirty="0" smtClean="0"/>
              <a:t>FF</a:t>
            </a:r>
            <a:endParaRPr lang="de-DE" dirty="0"/>
          </a:p>
        </p:txBody>
      </p:sp>
      <p:sp>
        <p:nvSpPr>
          <p:cNvPr id="294" name="Textfeld 293"/>
          <p:cNvSpPr txBox="1"/>
          <p:nvPr/>
        </p:nvSpPr>
        <p:spPr>
          <a:xfrm>
            <a:off x="1295400" y="1981200"/>
            <a:ext cx="380233" cy="276999"/>
          </a:xfrm>
          <a:prstGeom prst="rect">
            <a:avLst/>
          </a:prstGeom>
          <a:noFill/>
        </p:spPr>
        <p:txBody>
          <a:bodyPr wrap="none" rtlCol="0">
            <a:spAutoFit/>
          </a:bodyPr>
          <a:lstStyle/>
          <a:p>
            <a:r>
              <a:rPr lang="de-DE" dirty="0" err="1" smtClean="0"/>
              <a:t>inc</a:t>
            </a:r>
            <a:endParaRPr lang="de-DE" dirty="0"/>
          </a:p>
        </p:txBody>
      </p:sp>
      <p:cxnSp>
        <p:nvCxnSpPr>
          <p:cNvPr id="296" name="Gerade Verbindung mit Pfeil 295"/>
          <p:cNvCxnSpPr>
            <a:stCxn id="297" idx="2"/>
            <a:endCxn id="203" idx="0"/>
          </p:cNvCxnSpPr>
          <p:nvPr/>
        </p:nvCxnSpPr>
        <p:spPr bwMode="auto">
          <a:xfrm>
            <a:off x="4572000" y="12954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7" name="Rechteck 296"/>
          <p:cNvSpPr/>
          <p:nvPr/>
        </p:nvSpPr>
        <p:spPr bwMode="auto">
          <a:xfrm>
            <a:off x="4191000" y="1066800"/>
            <a:ext cx="7620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chemeClr val="tx1"/>
                </a:solidFill>
                <a:effectLst/>
                <a:latin typeface="Arial" charset="0"/>
                <a:cs typeface="Arial" charset="0"/>
              </a:rPr>
              <a:t>Addr</a:t>
            </a: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299" name="Gerade Verbindung mit Pfeil 298"/>
          <p:cNvCxnSpPr/>
          <p:nvPr/>
        </p:nvCxnSpPr>
        <p:spPr bwMode="auto">
          <a:xfrm flipH="1">
            <a:off x="1143000" y="1371600"/>
            <a:ext cx="152400" cy="304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0" name="Textfeld 299"/>
          <p:cNvSpPr txBox="1"/>
          <p:nvPr/>
        </p:nvSpPr>
        <p:spPr>
          <a:xfrm>
            <a:off x="1905000" y="1143000"/>
            <a:ext cx="917239" cy="276999"/>
          </a:xfrm>
          <a:prstGeom prst="rect">
            <a:avLst/>
          </a:prstGeom>
          <a:noFill/>
        </p:spPr>
        <p:txBody>
          <a:bodyPr wrap="none" rtlCol="0">
            <a:spAutoFit/>
          </a:bodyPr>
          <a:lstStyle/>
          <a:p>
            <a:r>
              <a:rPr lang="en-US" dirty="0" smtClean="0"/>
              <a:t>3-bit adder</a:t>
            </a:r>
            <a:endParaRPr lang="en-US" dirty="0"/>
          </a:p>
        </p:txBody>
      </p:sp>
      <p:sp>
        <p:nvSpPr>
          <p:cNvPr id="303" name="Textfeld 302"/>
          <p:cNvSpPr txBox="1"/>
          <p:nvPr/>
        </p:nvSpPr>
        <p:spPr>
          <a:xfrm>
            <a:off x="4127625" y="1752600"/>
            <a:ext cx="354584" cy="276999"/>
          </a:xfrm>
          <a:prstGeom prst="rect">
            <a:avLst/>
          </a:prstGeom>
          <a:noFill/>
        </p:spPr>
        <p:txBody>
          <a:bodyPr wrap="none" rtlCol="0">
            <a:spAutoFit/>
          </a:bodyPr>
          <a:lstStyle/>
          <a:p>
            <a:r>
              <a:rPr lang="de-DE" dirty="0" smtClean="0"/>
              <a:t>en</a:t>
            </a:r>
            <a:endParaRPr lang="de-DE" dirty="0"/>
          </a:p>
        </p:txBody>
      </p:sp>
      <p:sp>
        <p:nvSpPr>
          <p:cNvPr id="304" name="Textfeld 303"/>
          <p:cNvSpPr txBox="1"/>
          <p:nvPr/>
        </p:nvSpPr>
        <p:spPr>
          <a:xfrm>
            <a:off x="4114800" y="2514600"/>
            <a:ext cx="516488" cy="276999"/>
          </a:xfrm>
          <a:prstGeom prst="rect">
            <a:avLst/>
          </a:prstGeom>
          <a:noFill/>
        </p:spPr>
        <p:txBody>
          <a:bodyPr wrap="none" rtlCol="0">
            <a:spAutoFit/>
          </a:bodyPr>
          <a:lstStyle/>
          <a:p>
            <a:r>
              <a:rPr lang="de-DE" dirty="0" err="1" smtClean="0"/>
              <a:t>chan</a:t>
            </a:r>
            <a:endParaRPr lang="de-DE" dirty="0"/>
          </a:p>
        </p:txBody>
      </p:sp>
      <p:sp>
        <p:nvSpPr>
          <p:cNvPr id="305" name="Textfeld 304"/>
          <p:cNvSpPr txBox="1"/>
          <p:nvPr/>
        </p:nvSpPr>
        <p:spPr>
          <a:xfrm>
            <a:off x="4343400" y="1524000"/>
            <a:ext cx="303288" cy="276999"/>
          </a:xfrm>
          <a:prstGeom prst="rect">
            <a:avLst/>
          </a:prstGeom>
          <a:noFill/>
        </p:spPr>
        <p:txBody>
          <a:bodyPr wrap="none" rtlCol="0">
            <a:spAutoFit/>
          </a:bodyPr>
          <a:lstStyle/>
          <a:p>
            <a:r>
              <a:rPr lang="de-DE" dirty="0" smtClean="0"/>
              <a:t>in</a:t>
            </a:r>
            <a:endParaRPr lang="de-DE" dirty="0"/>
          </a:p>
        </p:txBody>
      </p:sp>
      <p:cxnSp>
        <p:nvCxnSpPr>
          <p:cNvPr id="307" name="Gerade Verbindung 306"/>
          <p:cNvCxnSpPr/>
          <p:nvPr/>
        </p:nvCxnSpPr>
        <p:spPr bwMode="auto">
          <a:xfrm flipH="1">
            <a:off x="4495800" y="14478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8" name="Textfeld 307"/>
          <p:cNvSpPr txBox="1"/>
          <p:nvPr/>
        </p:nvSpPr>
        <p:spPr>
          <a:xfrm>
            <a:off x="4572000" y="1295400"/>
            <a:ext cx="269626" cy="276999"/>
          </a:xfrm>
          <a:prstGeom prst="rect">
            <a:avLst/>
          </a:prstGeom>
          <a:noFill/>
        </p:spPr>
        <p:txBody>
          <a:bodyPr wrap="none" rtlCol="0">
            <a:spAutoFit/>
          </a:bodyPr>
          <a:lstStyle/>
          <a:p>
            <a:r>
              <a:rPr lang="de-DE" dirty="0" smtClean="0"/>
              <a:t>8</a:t>
            </a:r>
            <a:endParaRPr lang="de-DE" dirty="0"/>
          </a:p>
        </p:txBody>
      </p:sp>
      <p:cxnSp>
        <p:nvCxnSpPr>
          <p:cNvPr id="309" name="Gerade Verbindung 308"/>
          <p:cNvCxnSpPr/>
          <p:nvPr/>
        </p:nvCxnSpPr>
        <p:spPr bwMode="auto">
          <a:xfrm flipH="1">
            <a:off x="4953000" y="2667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0" name="Textfeld 309"/>
          <p:cNvSpPr txBox="1"/>
          <p:nvPr/>
        </p:nvSpPr>
        <p:spPr>
          <a:xfrm>
            <a:off x="4800600" y="2438400"/>
            <a:ext cx="269626" cy="276999"/>
          </a:xfrm>
          <a:prstGeom prst="rect">
            <a:avLst/>
          </a:prstGeom>
          <a:noFill/>
        </p:spPr>
        <p:txBody>
          <a:bodyPr wrap="none" rtlCol="0">
            <a:spAutoFit/>
          </a:bodyPr>
          <a:lstStyle/>
          <a:p>
            <a:r>
              <a:rPr lang="de-DE" dirty="0" smtClean="0"/>
              <a:t>8</a:t>
            </a:r>
            <a:endParaRPr lang="de-DE" dirty="0"/>
          </a:p>
        </p:txBody>
      </p:sp>
      <p:cxnSp>
        <p:nvCxnSpPr>
          <p:cNvPr id="311" name="Gerade Verbindung 310"/>
          <p:cNvCxnSpPr/>
          <p:nvPr/>
        </p:nvCxnSpPr>
        <p:spPr bwMode="auto">
          <a:xfrm flipH="1">
            <a:off x="5715000" y="2667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2" name="Textfeld 311"/>
          <p:cNvSpPr txBox="1"/>
          <p:nvPr/>
        </p:nvSpPr>
        <p:spPr>
          <a:xfrm>
            <a:off x="5562600" y="2438400"/>
            <a:ext cx="269626" cy="276999"/>
          </a:xfrm>
          <a:prstGeom prst="rect">
            <a:avLst/>
          </a:prstGeom>
          <a:noFill/>
        </p:spPr>
        <p:txBody>
          <a:bodyPr wrap="none" rtlCol="0">
            <a:spAutoFit/>
          </a:bodyPr>
          <a:lstStyle/>
          <a:p>
            <a:r>
              <a:rPr lang="de-DE" dirty="0" smtClean="0"/>
              <a:t>8</a:t>
            </a:r>
            <a:endParaRPr lang="de-DE" dirty="0"/>
          </a:p>
        </p:txBody>
      </p:sp>
      <p:cxnSp>
        <p:nvCxnSpPr>
          <p:cNvPr id="313" name="Gerade Verbindung 312"/>
          <p:cNvCxnSpPr/>
          <p:nvPr/>
        </p:nvCxnSpPr>
        <p:spPr bwMode="auto">
          <a:xfrm flipH="1">
            <a:off x="4800600" y="2057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4" name="Textfeld 313"/>
          <p:cNvSpPr txBox="1"/>
          <p:nvPr/>
        </p:nvSpPr>
        <p:spPr>
          <a:xfrm>
            <a:off x="4800600" y="2133600"/>
            <a:ext cx="269626" cy="276999"/>
          </a:xfrm>
          <a:prstGeom prst="rect">
            <a:avLst/>
          </a:prstGeom>
          <a:noFill/>
        </p:spPr>
        <p:txBody>
          <a:bodyPr wrap="none" rtlCol="0">
            <a:spAutoFit/>
          </a:bodyPr>
          <a:lstStyle/>
          <a:p>
            <a:r>
              <a:rPr lang="de-DE" dirty="0" smtClean="0"/>
              <a:t>8</a:t>
            </a:r>
            <a:endParaRPr lang="de-DE" dirty="0"/>
          </a:p>
        </p:txBody>
      </p:sp>
      <p:cxnSp>
        <p:nvCxnSpPr>
          <p:cNvPr id="315" name="Gerade Verbindung 314"/>
          <p:cNvCxnSpPr/>
          <p:nvPr/>
        </p:nvCxnSpPr>
        <p:spPr bwMode="auto">
          <a:xfrm flipH="1">
            <a:off x="4800600" y="1752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6" name="Gerade Verbindung 315"/>
          <p:cNvCxnSpPr/>
          <p:nvPr/>
        </p:nvCxnSpPr>
        <p:spPr bwMode="auto">
          <a:xfrm flipH="1">
            <a:off x="4267200" y="23622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8" name="Textfeld 317"/>
          <p:cNvSpPr txBox="1"/>
          <p:nvPr/>
        </p:nvSpPr>
        <p:spPr>
          <a:xfrm>
            <a:off x="4267200" y="2209800"/>
            <a:ext cx="269626" cy="276999"/>
          </a:xfrm>
          <a:prstGeom prst="rect">
            <a:avLst/>
          </a:prstGeom>
          <a:noFill/>
        </p:spPr>
        <p:txBody>
          <a:bodyPr wrap="none" rtlCol="0">
            <a:spAutoFit/>
          </a:bodyPr>
          <a:lstStyle/>
          <a:p>
            <a:r>
              <a:rPr lang="de-DE" dirty="0" smtClean="0"/>
              <a:t>3</a:t>
            </a:r>
            <a:endParaRPr lang="de-DE" dirty="0"/>
          </a:p>
        </p:txBody>
      </p:sp>
      <p:sp>
        <p:nvSpPr>
          <p:cNvPr id="319" name="Textfeld 318"/>
          <p:cNvSpPr txBox="1"/>
          <p:nvPr/>
        </p:nvSpPr>
        <p:spPr>
          <a:xfrm>
            <a:off x="2590800" y="2286000"/>
            <a:ext cx="269626" cy="276999"/>
          </a:xfrm>
          <a:prstGeom prst="rect">
            <a:avLst/>
          </a:prstGeom>
          <a:noFill/>
        </p:spPr>
        <p:txBody>
          <a:bodyPr wrap="none" rtlCol="0">
            <a:spAutoFit/>
          </a:bodyPr>
          <a:lstStyle/>
          <a:p>
            <a:r>
              <a:rPr lang="de-DE" dirty="0" smtClean="0"/>
              <a:t>3</a:t>
            </a:r>
            <a:endParaRPr lang="de-DE" dirty="0"/>
          </a:p>
        </p:txBody>
      </p:sp>
      <p:sp>
        <p:nvSpPr>
          <p:cNvPr id="320" name="Textfeld 319"/>
          <p:cNvSpPr txBox="1"/>
          <p:nvPr/>
        </p:nvSpPr>
        <p:spPr>
          <a:xfrm>
            <a:off x="2895600" y="2057400"/>
            <a:ext cx="269626" cy="276999"/>
          </a:xfrm>
          <a:prstGeom prst="rect">
            <a:avLst/>
          </a:prstGeom>
          <a:noFill/>
        </p:spPr>
        <p:txBody>
          <a:bodyPr wrap="none" rtlCol="0">
            <a:spAutoFit/>
          </a:bodyPr>
          <a:lstStyle/>
          <a:p>
            <a:r>
              <a:rPr lang="de-DE" dirty="0" smtClean="0"/>
              <a:t>3</a:t>
            </a:r>
            <a:endParaRPr lang="de-DE" dirty="0"/>
          </a:p>
        </p:txBody>
      </p:sp>
      <p:sp>
        <p:nvSpPr>
          <p:cNvPr id="321" name="Textfeld 320"/>
          <p:cNvSpPr txBox="1"/>
          <p:nvPr/>
        </p:nvSpPr>
        <p:spPr>
          <a:xfrm>
            <a:off x="3581400" y="2438400"/>
            <a:ext cx="269626" cy="276999"/>
          </a:xfrm>
          <a:prstGeom prst="rect">
            <a:avLst/>
          </a:prstGeom>
          <a:noFill/>
        </p:spPr>
        <p:txBody>
          <a:bodyPr wrap="none" rtlCol="0">
            <a:spAutoFit/>
          </a:bodyPr>
          <a:lstStyle/>
          <a:p>
            <a:r>
              <a:rPr lang="de-DE" dirty="0" smtClean="0"/>
              <a:t>3</a:t>
            </a:r>
            <a:endParaRPr lang="de-DE" dirty="0"/>
          </a:p>
        </p:txBody>
      </p:sp>
      <p:sp>
        <p:nvSpPr>
          <p:cNvPr id="322" name="Textfeld 321"/>
          <p:cNvSpPr txBox="1"/>
          <p:nvPr/>
        </p:nvSpPr>
        <p:spPr>
          <a:xfrm>
            <a:off x="1828800" y="1524000"/>
            <a:ext cx="269626" cy="276999"/>
          </a:xfrm>
          <a:prstGeom prst="rect">
            <a:avLst/>
          </a:prstGeom>
          <a:noFill/>
        </p:spPr>
        <p:txBody>
          <a:bodyPr wrap="none" rtlCol="0">
            <a:spAutoFit/>
          </a:bodyPr>
          <a:lstStyle/>
          <a:p>
            <a:r>
              <a:rPr lang="de-DE" dirty="0" smtClean="0"/>
              <a:t>3</a:t>
            </a:r>
            <a:endParaRPr lang="de-DE" dirty="0"/>
          </a:p>
        </p:txBody>
      </p:sp>
      <p:sp>
        <p:nvSpPr>
          <p:cNvPr id="323" name="Textfeld 322"/>
          <p:cNvSpPr txBox="1"/>
          <p:nvPr/>
        </p:nvSpPr>
        <p:spPr>
          <a:xfrm>
            <a:off x="1981200" y="2514600"/>
            <a:ext cx="269626" cy="276999"/>
          </a:xfrm>
          <a:prstGeom prst="rect">
            <a:avLst/>
          </a:prstGeom>
          <a:noFill/>
        </p:spPr>
        <p:txBody>
          <a:bodyPr wrap="none" rtlCol="0">
            <a:spAutoFit/>
          </a:bodyPr>
          <a:lstStyle/>
          <a:p>
            <a:r>
              <a:rPr lang="de-DE" dirty="0" smtClean="0"/>
              <a:t>3</a:t>
            </a:r>
            <a:endParaRPr lang="de-DE" dirty="0"/>
          </a:p>
        </p:txBody>
      </p:sp>
      <p:cxnSp>
        <p:nvCxnSpPr>
          <p:cNvPr id="324" name="Gerade Verbindung mit Pfeil 323"/>
          <p:cNvCxnSpPr/>
          <p:nvPr/>
        </p:nvCxnSpPr>
        <p:spPr bwMode="auto">
          <a:xfrm>
            <a:off x="4114800" y="4419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5" name="Gerade Verbindung 324"/>
          <p:cNvCxnSpPr/>
          <p:nvPr/>
        </p:nvCxnSpPr>
        <p:spPr bwMode="auto">
          <a:xfrm>
            <a:off x="4114800" y="48768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6" name="Gerade Verbindung mit Pfeil 325"/>
          <p:cNvCxnSpPr/>
          <p:nvPr/>
        </p:nvCxnSpPr>
        <p:spPr bwMode="auto">
          <a:xfrm flipV="1">
            <a:off x="4572000" y="46482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7" name="Rechteck 326"/>
          <p:cNvSpPr/>
          <p:nvPr/>
        </p:nvSpPr>
        <p:spPr bwMode="auto">
          <a:xfrm>
            <a:off x="4495800" y="4191000"/>
            <a:ext cx="152400" cy="457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m</a:t>
            </a:r>
          </a:p>
        </p:txBody>
      </p:sp>
      <p:cxnSp>
        <p:nvCxnSpPr>
          <p:cNvPr id="328" name="Gerade Verbindung mit Pfeil 327"/>
          <p:cNvCxnSpPr/>
          <p:nvPr/>
        </p:nvCxnSpPr>
        <p:spPr bwMode="auto">
          <a:xfrm>
            <a:off x="4648200" y="4267200"/>
            <a:ext cx="381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9" name="Gerade Verbindung mit Pfeil 328"/>
          <p:cNvCxnSpPr/>
          <p:nvPr/>
        </p:nvCxnSpPr>
        <p:spPr bwMode="auto">
          <a:xfrm>
            <a:off x="4648200" y="4343400"/>
            <a:ext cx="533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0" name="Gerade Verbindung mit Pfeil 329"/>
          <p:cNvCxnSpPr/>
          <p:nvPr/>
        </p:nvCxnSpPr>
        <p:spPr bwMode="auto">
          <a:xfrm>
            <a:off x="4648200" y="4419600"/>
            <a:ext cx="6858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1" name="Gerade Verbindung mit Pfeil 330"/>
          <p:cNvCxnSpPr/>
          <p:nvPr/>
        </p:nvCxnSpPr>
        <p:spPr bwMode="auto">
          <a:xfrm>
            <a:off x="4648200" y="4495800"/>
            <a:ext cx="838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2" name="Gerade Verbindung mit Pfeil 331"/>
          <p:cNvCxnSpPr/>
          <p:nvPr/>
        </p:nvCxnSpPr>
        <p:spPr bwMode="auto">
          <a:xfrm>
            <a:off x="4648200" y="4572000"/>
            <a:ext cx="1143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3" name="Gerade Verbindung mit Pfeil 332"/>
          <p:cNvCxnSpPr>
            <a:stCxn id="334" idx="2"/>
            <a:endCxn id="327" idx="0"/>
          </p:cNvCxnSpPr>
          <p:nvPr/>
        </p:nvCxnSpPr>
        <p:spPr bwMode="auto">
          <a:xfrm>
            <a:off x="4572000" y="37338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4" name="Rechteck 333"/>
          <p:cNvSpPr/>
          <p:nvPr/>
        </p:nvSpPr>
        <p:spPr bwMode="auto">
          <a:xfrm>
            <a:off x="4191000" y="3505200"/>
            <a:ext cx="7620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chemeClr val="tx1"/>
                </a:solidFill>
                <a:effectLst/>
                <a:latin typeface="Arial" charset="0"/>
                <a:cs typeface="Arial" charset="0"/>
              </a:rPr>
              <a:t>Addr</a:t>
            </a: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335" name="Textfeld 334"/>
          <p:cNvSpPr txBox="1"/>
          <p:nvPr/>
        </p:nvSpPr>
        <p:spPr>
          <a:xfrm>
            <a:off x="4127625" y="4191000"/>
            <a:ext cx="354584" cy="276999"/>
          </a:xfrm>
          <a:prstGeom prst="rect">
            <a:avLst/>
          </a:prstGeom>
          <a:noFill/>
        </p:spPr>
        <p:txBody>
          <a:bodyPr wrap="none" rtlCol="0">
            <a:spAutoFit/>
          </a:bodyPr>
          <a:lstStyle/>
          <a:p>
            <a:r>
              <a:rPr lang="de-DE" dirty="0" smtClean="0"/>
              <a:t>en</a:t>
            </a:r>
            <a:endParaRPr lang="de-DE" dirty="0"/>
          </a:p>
        </p:txBody>
      </p:sp>
      <p:sp>
        <p:nvSpPr>
          <p:cNvPr id="336" name="Textfeld 335"/>
          <p:cNvSpPr txBox="1"/>
          <p:nvPr/>
        </p:nvSpPr>
        <p:spPr>
          <a:xfrm>
            <a:off x="4597648" y="3962400"/>
            <a:ext cx="303288" cy="276999"/>
          </a:xfrm>
          <a:prstGeom prst="rect">
            <a:avLst/>
          </a:prstGeom>
          <a:noFill/>
        </p:spPr>
        <p:txBody>
          <a:bodyPr wrap="none" rtlCol="0">
            <a:spAutoFit/>
          </a:bodyPr>
          <a:lstStyle/>
          <a:p>
            <a:r>
              <a:rPr lang="de-DE" dirty="0" smtClean="0"/>
              <a:t>in</a:t>
            </a:r>
            <a:endParaRPr lang="de-DE" dirty="0"/>
          </a:p>
        </p:txBody>
      </p:sp>
      <p:cxnSp>
        <p:nvCxnSpPr>
          <p:cNvPr id="337" name="Gerade Verbindung 336"/>
          <p:cNvCxnSpPr/>
          <p:nvPr/>
        </p:nvCxnSpPr>
        <p:spPr bwMode="auto">
          <a:xfrm flipH="1">
            <a:off x="4495800" y="38862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8" name="Textfeld 337"/>
          <p:cNvSpPr txBox="1"/>
          <p:nvPr/>
        </p:nvSpPr>
        <p:spPr>
          <a:xfrm>
            <a:off x="4572000" y="3733800"/>
            <a:ext cx="269626" cy="276999"/>
          </a:xfrm>
          <a:prstGeom prst="rect">
            <a:avLst/>
          </a:prstGeom>
          <a:noFill/>
        </p:spPr>
        <p:txBody>
          <a:bodyPr wrap="none" rtlCol="0">
            <a:spAutoFit/>
          </a:bodyPr>
          <a:lstStyle/>
          <a:p>
            <a:r>
              <a:rPr lang="de-DE" dirty="0" smtClean="0"/>
              <a:t>8</a:t>
            </a:r>
            <a:endParaRPr lang="de-DE" dirty="0"/>
          </a:p>
        </p:txBody>
      </p:sp>
      <p:cxnSp>
        <p:nvCxnSpPr>
          <p:cNvPr id="339" name="Gerade Verbindung 338"/>
          <p:cNvCxnSpPr/>
          <p:nvPr/>
        </p:nvCxnSpPr>
        <p:spPr bwMode="auto">
          <a:xfrm flipH="1">
            <a:off x="4800600" y="44958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1" name="Gerade Verbindung 340"/>
          <p:cNvCxnSpPr/>
          <p:nvPr/>
        </p:nvCxnSpPr>
        <p:spPr bwMode="auto">
          <a:xfrm flipH="1">
            <a:off x="4800600" y="4191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2" name="Gerade Verbindung 341"/>
          <p:cNvCxnSpPr/>
          <p:nvPr/>
        </p:nvCxnSpPr>
        <p:spPr bwMode="auto">
          <a:xfrm flipH="1">
            <a:off x="4267200" y="4800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4" name="Textfeld 343"/>
          <p:cNvSpPr txBox="1"/>
          <p:nvPr/>
        </p:nvSpPr>
        <p:spPr>
          <a:xfrm>
            <a:off x="1295400" y="4419600"/>
            <a:ext cx="380233" cy="276999"/>
          </a:xfrm>
          <a:prstGeom prst="rect">
            <a:avLst/>
          </a:prstGeom>
          <a:noFill/>
        </p:spPr>
        <p:txBody>
          <a:bodyPr wrap="none" rtlCol="0">
            <a:spAutoFit/>
          </a:bodyPr>
          <a:lstStyle/>
          <a:p>
            <a:r>
              <a:rPr lang="de-DE" dirty="0" err="1" smtClean="0"/>
              <a:t>inc</a:t>
            </a:r>
            <a:endParaRPr lang="de-DE" dirty="0"/>
          </a:p>
        </p:txBody>
      </p:sp>
      <p:sp>
        <p:nvSpPr>
          <p:cNvPr id="345" name="Textfeld 344"/>
          <p:cNvSpPr txBox="1"/>
          <p:nvPr/>
        </p:nvSpPr>
        <p:spPr>
          <a:xfrm>
            <a:off x="533400" y="4142601"/>
            <a:ext cx="269625" cy="276999"/>
          </a:xfrm>
          <a:prstGeom prst="rect">
            <a:avLst/>
          </a:prstGeom>
          <a:noFill/>
        </p:spPr>
        <p:txBody>
          <a:bodyPr wrap="none" rtlCol="0">
            <a:spAutoFit/>
          </a:bodyPr>
          <a:lstStyle/>
          <a:p>
            <a:r>
              <a:rPr lang="de-DE" dirty="0" smtClean="0"/>
              <a:t>1</a:t>
            </a:r>
            <a:endParaRPr lang="de-DE" dirty="0"/>
          </a:p>
        </p:txBody>
      </p:sp>
      <p:cxnSp>
        <p:nvCxnSpPr>
          <p:cNvPr id="352" name="Gerade Verbindung mit Pfeil 351"/>
          <p:cNvCxnSpPr/>
          <p:nvPr/>
        </p:nvCxnSpPr>
        <p:spPr bwMode="auto">
          <a:xfrm flipH="1">
            <a:off x="4648200" y="1219200"/>
            <a:ext cx="609600" cy="533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3" name="Textfeld 352"/>
          <p:cNvSpPr txBox="1"/>
          <p:nvPr/>
        </p:nvSpPr>
        <p:spPr>
          <a:xfrm>
            <a:off x="5040537" y="990600"/>
            <a:ext cx="1199367" cy="276999"/>
          </a:xfrm>
          <a:prstGeom prst="rect">
            <a:avLst/>
          </a:prstGeom>
          <a:noFill/>
        </p:spPr>
        <p:txBody>
          <a:bodyPr wrap="none" rtlCol="0">
            <a:spAutoFit/>
          </a:bodyPr>
          <a:lstStyle/>
          <a:p>
            <a:r>
              <a:rPr lang="en-US" dirty="0" err="1" smtClean="0"/>
              <a:t>Demux</a:t>
            </a:r>
            <a:r>
              <a:rPr lang="en-US" dirty="0" smtClean="0"/>
              <a:t> with en</a:t>
            </a:r>
            <a:endParaRPr lang="en-US" dirty="0"/>
          </a:p>
        </p:txBody>
      </p:sp>
      <p:sp>
        <p:nvSpPr>
          <p:cNvPr id="357" name="Rechteck 356"/>
          <p:cNvSpPr/>
          <p:nvPr/>
        </p:nvSpPr>
        <p:spPr bwMode="auto">
          <a:xfrm>
            <a:off x="533400" y="3352800"/>
            <a:ext cx="5715000" cy="2362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96" name="Textfeld 7195"/>
          <p:cNvSpPr txBox="1"/>
          <p:nvPr/>
        </p:nvSpPr>
        <p:spPr>
          <a:xfrm>
            <a:off x="533400" y="2590800"/>
            <a:ext cx="856325" cy="276999"/>
          </a:xfrm>
          <a:prstGeom prst="rect">
            <a:avLst/>
          </a:prstGeom>
          <a:noFill/>
        </p:spPr>
        <p:txBody>
          <a:bodyPr wrap="none" rtlCol="0">
            <a:spAutoFit/>
          </a:bodyPr>
          <a:lstStyle/>
          <a:p>
            <a:r>
              <a:rPr lang="de-DE" dirty="0" smtClean="0"/>
              <a:t>Chan0-14</a:t>
            </a:r>
            <a:endParaRPr lang="de-DE" dirty="0"/>
          </a:p>
        </p:txBody>
      </p:sp>
      <p:sp>
        <p:nvSpPr>
          <p:cNvPr id="360" name="Textfeld 359"/>
          <p:cNvSpPr txBox="1"/>
          <p:nvPr/>
        </p:nvSpPr>
        <p:spPr>
          <a:xfrm>
            <a:off x="601528" y="5410200"/>
            <a:ext cx="720070" cy="276999"/>
          </a:xfrm>
          <a:prstGeom prst="rect">
            <a:avLst/>
          </a:prstGeom>
          <a:noFill/>
        </p:spPr>
        <p:txBody>
          <a:bodyPr wrap="none" rtlCol="0">
            <a:spAutoFit/>
          </a:bodyPr>
          <a:lstStyle/>
          <a:p>
            <a:r>
              <a:rPr lang="de-DE" dirty="0" smtClean="0"/>
              <a:t>Chan15</a:t>
            </a:r>
            <a:endParaRPr lang="de-DE" dirty="0"/>
          </a:p>
        </p:txBody>
      </p:sp>
      <p:sp>
        <p:nvSpPr>
          <p:cNvPr id="361" name="Rechteck 360"/>
          <p:cNvSpPr/>
          <p:nvPr/>
        </p:nvSpPr>
        <p:spPr bwMode="auto">
          <a:xfrm>
            <a:off x="685800" y="6019800"/>
            <a:ext cx="5715000" cy="3048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2" name="Rechteck 361"/>
          <p:cNvSpPr/>
          <p:nvPr/>
        </p:nvSpPr>
        <p:spPr bwMode="auto">
          <a:xfrm>
            <a:off x="609600" y="5943600"/>
            <a:ext cx="5715000" cy="3048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3" name="Rechteck 362"/>
          <p:cNvSpPr/>
          <p:nvPr/>
        </p:nvSpPr>
        <p:spPr bwMode="auto">
          <a:xfrm>
            <a:off x="533400" y="5867400"/>
            <a:ext cx="5715000" cy="3048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4" name="Textfeld 363"/>
          <p:cNvSpPr txBox="1"/>
          <p:nvPr/>
        </p:nvSpPr>
        <p:spPr>
          <a:xfrm>
            <a:off x="506517" y="5867400"/>
            <a:ext cx="941283" cy="276999"/>
          </a:xfrm>
          <a:prstGeom prst="rect">
            <a:avLst/>
          </a:prstGeom>
          <a:noFill/>
        </p:spPr>
        <p:txBody>
          <a:bodyPr wrap="none" rtlCol="0">
            <a:spAutoFit/>
          </a:bodyPr>
          <a:lstStyle/>
          <a:p>
            <a:r>
              <a:rPr lang="de-DE" dirty="0" smtClean="0"/>
              <a:t>Chan16-30</a:t>
            </a:r>
            <a:endParaRPr lang="de-DE" dirty="0"/>
          </a:p>
        </p:txBody>
      </p:sp>
      <p:cxnSp>
        <p:nvCxnSpPr>
          <p:cNvPr id="347" name="Gerade Verbindung mit Pfeil 346"/>
          <p:cNvCxnSpPr/>
          <p:nvPr/>
        </p:nvCxnSpPr>
        <p:spPr bwMode="auto">
          <a:xfrm>
            <a:off x="57912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5" name="Gerade Verbindung mit Pfeil 364"/>
          <p:cNvCxnSpPr/>
          <p:nvPr/>
        </p:nvCxnSpPr>
        <p:spPr bwMode="auto">
          <a:xfrm>
            <a:off x="54864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6" name="Gerade Verbindung mit Pfeil 365"/>
          <p:cNvCxnSpPr/>
          <p:nvPr/>
        </p:nvCxnSpPr>
        <p:spPr bwMode="auto">
          <a:xfrm>
            <a:off x="53340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7" name="Gerade Verbindung mit Pfeil 366"/>
          <p:cNvCxnSpPr/>
          <p:nvPr/>
        </p:nvCxnSpPr>
        <p:spPr bwMode="auto">
          <a:xfrm>
            <a:off x="51816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8" name="Gerade Verbindung mit Pfeil 367"/>
          <p:cNvCxnSpPr/>
          <p:nvPr/>
        </p:nvCxnSpPr>
        <p:spPr bwMode="auto">
          <a:xfrm>
            <a:off x="50292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4" name="Textfeld 373"/>
          <p:cNvSpPr txBox="1"/>
          <p:nvPr/>
        </p:nvSpPr>
        <p:spPr>
          <a:xfrm>
            <a:off x="3909214" y="838200"/>
            <a:ext cx="543740" cy="276999"/>
          </a:xfrm>
          <a:prstGeom prst="rect">
            <a:avLst/>
          </a:prstGeom>
          <a:noFill/>
        </p:spPr>
        <p:txBody>
          <a:bodyPr wrap="none" rtlCol="0">
            <a:spAutoFit/>
          </a:bodyPr>
          <a:lstStyle/>
          <a:p>
            <a:r>
              <a:rPr lang="en-US" dirty="0" smtClean="0"/>
              <a:t>ROM</a:t>
            </a:r>
            <a:endParaRPr lang="en-US" dirty="0"/>
          </a:p>
        </p:txBody>
      </p:sp>
      <p:sp>
        <p:nvSpPr>
          <p:cNvPr id="373" name="Textfeld 372"/>
          <p:cNvSpPr txBox="1"/>
          <p:nvPr/>
        </p:nvSpPr>
        <p:spPr>
          <a:xfrm>
            <a:off x="0" y="914400"/>
            <a:ext cx="524503" cy="461665"/>
          </a:xfrm>
          <a:prstGeom prst="rect">
            <a:avLst/>
          </a:prstGeom>
          <a:noFill/>
        </p:spPr>
        <p:txBody>
          <a:bodyPr wrap="none" rtlCol="0">
            <a:spAutoFit/>
          </a:bodyPr>
          <a:lstStyle/>
          <a:p>
            <a:r>
              <a:rPr lang="de-DE" dirty="0" smtClean="0"/>
              <a:t>FFs:</a:t>
            </a:r>
          </a:p>
          <a:p>
            <a:r>
              <a:rPr lang="de-DE" dirty="0" smtClean="0"/>
              <a:t>2304</a:t>
            </a:r>
            <a:endParaRPr lang="de-DE" dirty="0"/>
          </a:p>
        </p:txBody>
      </p:sp>
    </p:spTree>
    <p:extLst>
      <p:ext uri="{BB962C8B-B14F-4D97-AF65-F5344CB8AC3E}">
        <p14:creationId xmlns:p14="http://schemas.microsoft.com/office/powerpoint/2010/main" val="152480467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hteck 26"/>
          <p:cNvSpPr>
            <a:spLocks noChangeArrowheads="1"/>
          </p:cNvSpPr>
          <p:nvPr/>
        </p:nvSpPr>
        <p:spPr bwMode="auto">
          <a:xfrm>
            <a:off x="838200" y="2895600"/>
            <a:ext cx="2971800" cy="533400"/>
          </a:xfrm>
          <a:prstGeom prst="rect">
            <a:avLst/>
          </a:prstGeom>
          <a:pattFill prst="wdUpDiag">
            <a:fgClr>
              <a:srgbClr val="FFFF66"/>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3" name="Bogen 22"/>
          <p:cNvSpPr/>
          <p:nvPr/>
        </p:nvSpPr>
        <p:spPr bwMode="auto">
          <a:xfrm rot="10800000">
            <a:off x="838200" y="1447800"/>
            <a:ext cx="3886200" cy="3886200"/>
          </a:xfrm>
          <a:prstGeom prst="arc">
            <a:avLst/>
          </a:prstGeom>
          <a:pattFill prst="wdUpDiag">
            <a:fgClr>
              <a:srgbClr val="FFFF66"/>
            </a:fgClr>
            <a:bgClr>
              <a:schemeClr val="bg1"/>
            </a:bgClr>
          </a:patt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74" name="Bogen 73"/>
          <p:cNvSpPr/>
          <p:nvPr/>
        </p:nvSpPr>
        <p:spPr bwMode="auto">
          <a:xfrm rot="10800000" flipH="1">
            <a:off x="838200" y="1447800"/>
            <a:ext cx="3886200" cy="3886200"/>
          </a:xfrm>
          <a:prstGeom prst="arc">
            <a:avLst/>
          </a:prstGeom>
          <a:pattFill prst="wdUpDiag">
            <a:fgClr>
              <a:srgbClr val="FFFF66"/>
            </a:fgClr>
            <a:bgClr>
              <a:schemeClr val="bg1"/>
            </a:bgClr>
          </a:patt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79" name="Abgerundetes Rechteck 78"/>
          <p:cNvSpPr/>
          <p:nvPr/>
        </p:nvSpPr>
        <p:spPr bwMode="auto">
          <a:xfrm>
            <a:off x="2362200" y="3276600"/>
            <a:ext cx="762000" cy="3048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dirty="0"/>
          </a:p>
        </p:txBody>
      </p:sp>
      <p:sp>
        <p:nvSpPr>
          <p:cNvPr id="2054" name="Foliennummernplatzhalter 3"/>
          <p:cNvSpPr>
            <a:spLocks noGrp="1"/>
          </p:cNvSpPr>
          <p:nvPr>
            <p:ph type="sldNum" sz="quarter" idx="4294967295"/>
          </p:nvPr>
        </p:nvSpPr>
        <p:spPr>
          <a:xfrm>
            <a:off x="8316913" y="6453188"/>
            <a:ext cx="792162" cy="215900"/>
          </a:xfrm>
          <a:prstGeom prst="rect">
            <a:avLst/>
          </a:prstGeo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36589872-5623-4A04-AA58-E7A07E9DDFB2}" type="slidenum">
              <a:rPr lang="de-DE" altLang="de-DE" smtClean="0"/>
              <a:pPr algn="r" eaLnBrk="1" hangingPunct="1">
                <a:spcBef>
                  <a:spcPct val="0"/>
                </a:spcBef>
                <a:buFontTx/>
                <a:buNone/>
              </a:pPr>
              <a:t>61</a:t>
            </a:fld>
            <a:endParaRPr lang="de-DE" altLang="de-DE" smtClean="0"/>
          </a:p>
        </p:txBody>
      </p:sp>
      <p:sp>
        <p:nvSpPr>
          <p:cNvPr id="2055" name="Rectangle 2"/>
          <p:cNvSpPr>
            <a:spLocks noGrp="1" noChangeArrowheads="1"/>
          </p:cNvSpPr>
          <p:nvPr>
            <p:ph type="title"/>
          </p:nvPr>
        </p:nvSpPr>
        <p:spPr/>
        <p:txBody>
          <a:bodyPr/>
          <a:lstStyle/>
          <a:p>
            <a:pPr eaLnBrk="1" hangingPunct="1"/>
            <a:r>
              <a:rPr lang="de-DE" altLang="de-DE" sz="2000" dirty="0" smtClean="0"/>
              <a:t>HRCMOS in </a:t>
            </a:r>
            <a:r>
              <a:rPr lang="de-DE" altLang="de-DE" sz="2000" dirty="0" err="1" smtClean="0"/>
              <a:t>LFoundry</a:t>
            </a:r>
            <a:endParaRPr lang="de-DE" altLang="de-DE" sz="2000" dirty="0" smtClean="0"/>
          </a:p>
        </p:txBody>
      </p:sp>
      <p:sp>
        <p:nvSpPr>
          <p:cNvPr id="2056" name="Inhaltsplatzhalter 1"/>
          <p:cNvSpPr>
            <a:spLocks noGrp="1"/>
          </p:cNvSpPr>
          <p:nvPr>
            <p:ph idx="1"/>
          </p:nvPr>
        </p:nvSpPr>
        <p:spPr>
          <a:xfrm>
            <a:off x="457200" y="692150"/>
            <a:ext cx="8229600" cy="603250"/>
          </a:xfrm>
        </p:spPr>
        <p:txBody>
          <a:bodyPr/>
          <a:lstStyle/>
          <a:p>
            <a:endParaRPr lang="en-US" altLang="de-DE" sz="1400" smtClean="0"/>
          </a:p>
        </p:txBody>
      </p:sp>
      <p:sp>
        <p:nvSpPr>
          <p:cNvPr id="2057" name="Abgerundetes Rechteck 87"/>
          <p:cNvSpPr>
            <a:spLocks noChangeArrowheads="1"/>
          </p:cNvSpPr>
          <p:nvPr/>
        </p:nvSpPr>
        <p:spPr bwMode="auto">
          <a:xfrm>
            <a:off x="3810000" y="2895600"/>
            <a:ext cx="533400" cy="457200"/>
          </a:xfrm>
          <a:prstGeom prst="roundRect">
            <a:avLst>
              <a:gd name="adj" fmla="val 16667"/>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dirty="0"/>
          </a:p>
        </p:txBody>
      </p:sp>
      <p:sp>
        <p:nvSpPr>
          <p:cNvPr id="89" name="Abgerundetes Rechteck 88"/>
          <p:cNvSpPr/>
          <p:nvPr/>
        </p:nvSpPr>
        <p:spPr bwMode="auto">
          <a:xfrm>
            <a:off x="4343400" y="2895600"/>
            <a:ext cx="685800" cy="457200"/>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anchor="ctr"/>
          <a:lstStyle/>
          <a:p>
            <a:pPr>
              <a:defRPr/>
            </a:pPr>
            <a:endParaRPr lang="de-DE" dirty="0"/>
          </a:p>
        </p:txBody>
      </p:sp>
      <p:sp>
        <p:nvSpPr>
          <p:cNvPr id="2059" name="Abgerundetes Rechteck 92"/>
          <p:cNvSpPr>
            <a:spLocks noChangeArrowheads="1"/>
          </p:cNvSpPr>
          <p:nvPr/>
        </p:nvSpPr>
        <p:spPr bwMode="auto">
          <a:xfrm>
            <a:off x="3810000" y="3352800"/>
            <a:ext cx="1752600" cy="304800"/>
          </a:xfrm>
          <a:prstGeom prst="roundRect">
            <a:avLst>
              <a:gd name="adj" fmla="val 16667"/>
            </a:avLst>
          </a:prstGeom>
          <a:solidFill>
            <a:srgbClr val="FFC0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dirty="0"/>
          </a:p>
        </p:txBody>
      </p:sp>
      <p:sp>
        <p:nvSpPr>
          <p:cNvPr id="2060" name="Abgerundetes Rechteck 87"/>
          <p:cNvSpPr>
            <a:spLocks noChangeArrowheads="1"/>
          </p:cNvSpPr>
          <p:nvPr/>
        </p:nvSpPr>
        <p:spPr bwMode="auto">
          <a:xfrm>
            <a:off x="5029200" y="2895600"/>
            <a:ext cx="533400" cy="457200"/>
          </a:xfrm>
          <a:prstGeom prst="roundRect">
            <a:avLst>
              <a:gd name="adj" fmla="val 16667"/>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dirty="0"/>
          </a:p>
        </p:txBody>
      </p:sp>
      <p:sp>
        <p:nvSpPr>
          <p:cNvPr id="90" name="Abgerundetes Rechteck 89"/>
          <p:cNvSpPr/>
          <p:nvPr/>
        </p:nvSpPr>
        <p:spPr bwMode="auto">
          <a:xfrm>
            <a:off x="2362200" y="2895600"/>
            <a:ext cx="762000" cy="381000"/>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anchor="ctr"/>
          <a:lstStyle/>
          <a:p>
            <a:pPr>
              <a:defRPr/>
            </a:pPr>
            <a:endParaRPr lang="de-DE" dirty="0"/>
          </a:p>
        </p:txBody>
      </p:sp>
      <p:cxnSp>
        <p:nvCxnSpPr>
          <p:cNvPr id="2062" name="Gerade Verbindung 2"/>
          <p:cNvCxnSpPr>
            <a:cxnSpLocks noChangeShapeType="1"/>
            <a:stCxn id="90" idx="0"/>
            <a:endCxn id="2063" idx="2"/>
          </p:cNvCxnSpPr>
          <p:nvPr/>
        </p:nvCxnSpPr>
        <p:spPr bwMode="auto">
          <a:xfrm flipV="1">
            <a:off x="2743200" y="2362200"/>
            <a:ext cx="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63" name="Rechteck 7"/>
          <p:cNvSpPr>
            <a:spLocks noChangeArrowheads="1"/>
          </p:cNvSpPr>
          <p:nvPr/>
        </p:nvSpPr>
        <p:spPr bwMode="auto">
          <a:xfrm>
            <a:off x="2667000" y="2057400"/>
            <a:ext cx="152400" cy="3048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64" name="Gerade Verbindung 45"/>
          <p:cNvCxnSpPr>
            <a:cxnSpLocks noChangeShapeType="1"/>
          </p:cNvCxnSpPr>
          <p:nvPr/>
        </p:nvCxnSpPr>
        <p:spPr bwMode="auto">
          <a:xfrm flipV="1">
            <a:off x="2743200" y="16764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5" name="Gerade Verbindung 9"/>
          <p:cNvCxnSpPr>
            <a:cxnSpLocks noChangeShapeType="1"/>
          </p:cNvCxnSpPr>
          <p:nvPr/>
        </p:nvCxnSpPr>
        <p:spPr bwMode="auto">
          <a:xfrm>
            <a:off x="2743200" y="2514600"/>
            <a:ext cx="914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6" name="Gerade Verbindung 14"/>
          <p:cNvCxnSpPr>
            <a:cxnSpLocks noChangeShapeType="1"/>
          </p:cNvCxnSpPr>
          <p:nvPr/>
        </p:nvCxnSpPr>
        <p:spPr bwMode="auto">
          <a:xfrm>
            <a:off x="3657600" y="2362200"/>
            <a:ext cx="0" cy="3048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7" name="Gerade Verbindung 53"/>
          <p:cNvCxnSpPr>
            <a:cxnSpLocks noChangeShapeType="1"/>
          </p:cNvCxnSpPr>
          <p:nvPr/>
        </p:nvCxnSpPr>
        <p:spPr bwMode="auto">
          <a:xfrm>
            <a:off x="3733800" y="2362200"/>
            <a:ext cx="0" cy="3048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8" name="Gerade Verbindung 54"/>
          <p:cNvCxnSpPr>
            <a:cxnSpLocks noChangeShapeType="1"/>
          </p:cNvCxnSpPr>
          <p:nvPr/>
        </p:nvCxnSpPr>
        <p:spPr bwMode="auto">
          <a:xfrm>
            <a:off x="3733800" y="2514600"/>
            <a:ext cx="609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69" name="Gleichschenkliges Dreieck 55"/>
          <p:cNvSpPr>
            <a:spLocks noChangeArrowheads="1"/>
          </p:cNvSpPr>
          <p:nvPr/>
        </p:nvSpPr>
        <p:spPr bwMode="auto">
          <a:xfrm rot="5400000">
            <a:off x="4343400" y="2286000"/>
            <a:ext cx="457200" cy="4572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70" name="Gerade Verbindung 18"/>
          <p:cNvCxnSpPr>
            <a:cxnSpLocks noChangeShapeType="1"/>
          </p:cNvCxnSpPr>
          <p:nvPr/>
        </p:nvCxnSpPr>
        <p:spPr bwMode="auto">
          <a:xfrm flipV="1">
            <a:off x="4114800" y="21336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1" name="Gerade Verbindung 20"/>
          <p:cNvCxnSpPr>
            <a:cxnSpLocks noChangeShapeType="1"/>
          </p:cNvCxnSpPr>
          <p:nvPr/>
        </p:nvCxnSpPr>
        <p:spPr bwMode="auto">
          <a:xfrm>
            <a:off x="4114800" y="21336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2" name="Gerade Verbindung 63"/>
          <p:cNvCxnSpPr>
            <a:cxnSpLocks noChangeShapeType="1"/>
          </p:cNvCxnSpPr>
          <p:nvPr/>
        </p:nvCxnSpPr>
        <p:spPr bwMode="auto">
          <a:xfrm>
            <a:off x="4495800" y="1981200"/>
            <a:ext cx="0" cy="3048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3" name="Gerade Verbindung 64"/>
          <p:cNvCxnSpPr>
            <a:cxnSpLocks noChangeShapeType="1"/>
          </p:cNvCxnSpPr>
          <p:nvPr/>
        </p:nvCxnSpPr>
        <p:spPr bwMode="auto">
          <a:xfrm>
            <a:off x="4572000" y="1981200"/>
            <a:ext cx="0" cy="3048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4" name="Gerade Verbindung 65"/>
          <p:cNvCxnSpPr>
            <a:cxnSpLocks noChangeShapeType="1"/>
          </p:cNvCxnSpPr>
          <p:nvPr/>
        </p:nvCxnSpPr>
        <p:spPr bwMode="auto">
          <a:xfrm>
            <a:off x="4572000" y="21336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5" name="Gerade Verbindung 66"/>
          <p:cNvCxnSpPr>
            <a:cxnSpLocks noChangeShapeType="1"/>
          </p:cNvCxnSpPr>
          <p:nvPr/>
        </p:nvCxnSpPr>
        <p:spPr bwMode="auto">
          <a:xfrm flipV="1">
            <a:off x="4953000" y="21336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6" name="Gerade Verbindung 67"/>
          <p:cNvCxnSpPr>
            <a:cxnSpLocks noChangeShapeType="1"/>
          </p:cNvCxnSpPr>
          <p:nvPr/>
        </p:nvCxnSpPr>
        <p:spPr bwMode="auto">
          <a:xfrm>
            <a:off x="4800600" y="2514600"/>
            <a:ext cx="609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7" name="Textfeld 100"/>
          <p:cNvSpPr txBox="1">
            <a:spLocks noChangeArrowheads="1"/>
          </p:cNvSpPr>
          <p:nvPr/>
        </p:nvSpPr>
        <p:spPr bwMode="auto">
          <a:xfrm>
            <a:off x="4649788" y="2590800"/>
            <a:ext cx="9334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Electronics</a:t>
            </a:r>
          </a:p>
        </p:txBody>
      </p:sp>
      <p:sp>
        <p:nvSpPr>
          <p:cNvPr id="2079" name="Rechteck 78"/>
          <p:cNvSpPr>
            <a:spLocks noChangeArrowheads="1"/>
          </p:cNvSpPr>
          <p:nvPr/>
        </p:nvSpPr>
        <p:spPr bwMode="auto">
          <a:xfrm>
            <a:off x="3810000" y="3581400"/>
            <a:ext cx="914400" cy="76200"/>
          </a:xfrm>
          <a:prstGeom prst="rect">
            <a:avLst/>
          </a:prstGeom>
          <a:pattFill prst="wdUpDiag">
            <a:fgClr>
              <a:srgbClr val="FF0000"/>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0" name="Rechteck 81"/>
          <p:cNvSpPr>
            <a:spLocks noChangeArrowheads="1"/>
          </p:cNvSpPr>
          <p:nvPr/>
        </p:nvSpPr>
        <p:spPr bwMode="auto">
          <a:xfrm>
            <a:off x="3810000" y="2895600"/>
            <a:ext cx="76200" cy="685800"/>
          </a:xfrm>
          <a:prstGeom prst="rect">
            <a:avLst/>
          </a:prstGeom>
          <a:pattFill prst="wdUpDiag">
            <a:fgClr>
              <a:srgbClr val="FF0000"/>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81" name="Gerade Verbindung 2"/>
          <p:cNvCxnSpPr>
            <a:cxnSpLocks noChangeShapeType="1"/>
          </p:cNvCxnSpPr>
          <p:nvPr/>
        </p:nvCxnSpPr>
        <p:spPr bwMode="auto">
          <a:xfrm>
            <a:off x="228600" y="2895600"/>
            <a:ext cx="8458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2" name="Rechteck 102"/>
          <p:cNvSpPr>
            <a:spLocks noChangeArrowheads="1"/>
          </p:cNvSpPr>
          <p:nvPr/>
        </p:nvSpPr>
        <p:spPr bwMode="auto">
          <a:xfrm>
            <a:off x="4724400" y="3581400"/>
            <a:ext cx="838200" cy="76200"/>
          </a:xfrm>
          <a:prstGeom prst="rect">
            <a:avLst/>
          </a:prstGeom>
          <a:pattFill prst="wdUpDiag">
            <a:fgClr>
              <a:srgbClr val="FF0000"/>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3" name="Rechteck 103"/>
          <p:cNvSpPr>
            <a:spLocks noChangeArrowheads="1"/>
          </p:cNvSpPr>
          <p:nvPr/>
        </p:nvSpPr>
        <p:spPr bwMode="auto">
          <a:xfrm>
            <a:off x="5486400" y="2895600"/>
            <a:ext cx="76200" cy="685800"/>
          </a:xfrm>
          <a:prstGeom prst="rect">
            <a:avLst/>
          </a:prstGeom>
          <a:pattFill prst="wdUpDiag">
            <a:fgClr>
              <a:srgbClr val="FF0000"/>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4" name="Textfeld 100"/>
          <p:cNvSpPr txBox="1">
            <a:spLocks noChangeArrowheads="1"/>
          </p:cNvSpPr>
          <p:nvPr/>
        </p:nvSpPr>
        <p:spPr bwMode="auto">
          <a:xfrm>
            <a:off x="2209800" y="1676400"/>
            <a:ext cx="5476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~50V</a:t>
            </a:r>
          </a:p>
        </p:txBody>
      </p:sp>
      <p:sp>
        <p:nvSpPr>
          <p:cNvPr id="2085" name="Textfeld 100"/>
          <p:cNvSpPr txBox="1">
            <a:spLocks noChangeArrowheads="1"/>
          </p:cNvSpPr>
          <p:nvPr/>
        </p:nvSpPr>
        <p:spPr bwMode="auto">
          <a:xfrm>
            <a:off x="2209800" y="2514600"/>
            <a:ext cx="5476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~50V</a:t>
            </a:r>
          </a:p>
        </p:txBody>
      </p:sp>
      <p:sp>
        <p:nvSpPr>
          <p:cNvPr id="2086" name="Textfeld 100"/>
          <p:cNvSpPr txBox="1">
            <a:spLocks noChangeArrowheads="1"/>
          </p:cNvSpPr>
          <p:nvPr/>
        </p:nvSpPr>
        <p:spPr bwMode="auto">
          <a:xfrm>
            <a:off x="5562600" y="2133600"/>
            <a:ext cx="371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0V</a:t>
            </a:r>
          </a:p>
        </p:txBody>
      </p:sp>
      <p:cxnSp>
        <p:nvCxnSpPr>
          <p:cNvPr id="2087" name="Gerade Verbindung mit Pfeil 2059"/>
          <p:cNvCxnSpPr>
            <a:cxnSpLocks noChangeShapeType="1"/>
          </p:cNvCxnSpPr>
          <p:nvPr/>
        </p:nvCxnSpPr>
        <p:spPr bwMode="auto">
          <a:xfrm flipH="1">
            <a:off x="5257800" y="2362200"/>
            <a:ext cx="381000" cy="609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8" name="Textfeld 100"/>
          <p:cNvSpPr txBox="1">
            <a:spLocks noChangeArrowheads="1"/>
          </p:cNvSpPr>
          <p:nvPr/>
        </p:nvSpPr>
        <p:spPr bwMode="auto">
          <a:xfrm>
            <a:off x="4114800" y="5029200"/>
            <a:ext cx="371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0V</a:t>
            </a:r>
          </a:p>
        </p:txBody>
      </p:sp>
      <p:sp>
        <p:nvSpPr>
          <p:cNvPr id="2089" name="Rechteck 112"/>
          <p:cNvSpPr>
            <a:spLocks noChangeArrowheads="1"/>
          </p:cNvSpPr>
          <p:nvPr/>
        </p:nvSpPr>
        <p:spPr bwMode="auto">
          <a:xfrm>
            <a:off x="609600" y="5486400"/>
            <a:ext cx="914400" cy="304800"/>
          </a:xfrm>
          <a:prstGeom prst="rect">
            <a:avLst/>
          </a:prstGeom>
          <a:pattFill prst="wdUpDiag">
            <a:fgClr>
              <a:srgbClr val="FFFF66"/>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90" name="Textfeld 100"/>
          <p:cNvSpPr txBox="1">
            <a:spLocks noChangeArrowheads="1"/>
          </p:cNvSpPr>
          <p:nvPr/>
        </p:nvSpPr>
        <p:spPr bwMode="auto">
          <a:xfrm>
            <a:off x="1600200" y="5486400"/>
            <a:ext cx="1600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P-substrate depleted</a:t>
            </a:r>
          </a:p>
        </p:txBody>
      </p:sp>
      <p:sp>
        <p:nvSpPr>
          <p:cNvPr id="2091" name="Rechteck 114"/>
          <p:cNvSpPr>
            <a:spLocks noChangeArrowheads="1"/>
          </p:cNvSpPr>
          <p:nvPr/>
        </p:nvSpPr>
        <p:spPr bwMode="auto">
          <a:xfrm>
            <a:off x="609600" y="5943600"/>
            <a:ext cx="914400" cy="76200"/>
          </a:xfrm>
          <a:prstGeom prst="rect">
            <a:avLst/>
          </a:prstGeom>
          <a:pattFill prst="wdUpDiag">
            <a:fgClr>
              <a:srgbClr val="FF0000"/>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92" name="Textfeld 100"/>
          <p:cNvSpPr txBox="1">
            <a:spLocks noChangeArrowheads="1"/>
          </p:cNvSpPr>
          <p:nvPr/>
        </p:nvSpPr>
        <p:spPr bwMode="auto">
          <a:xfrm>
            <a:off x="1868488" y="5867400"/>
            <a:ext cx="1063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PW depleted</a:t>
            </a:r>
          </a:p>
        </p:txBody>
      </p:sp>
      <p:sp>
        <p:nvSpPr>
          <p:cNvPr id="117" name="Rechteck 116"/>
          <p:cNvSpPr/>
          <p:nvPr/>
        </p:nvSpPr>
        <p:spPr bwMode="auto">
          <a:xfrm>
            <a:off x="2362200" y="3581400"/>
            <a:ext cx="762000" cy="762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118" name="Rechteck 117"/>
          <p:cNvSpPr/>
          <p:nvPr/>
        </p:nvSpPr>
        <p:spPr bwMode="auto">
          <a:xfrm>
            <a:off x="3048000" y="2895600"/>
            <a:ext cx="76200" cy="6858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119" name="Rechteck 118"/>
          <p:cNvSpPr/>
          <p:nvPr/>
        </p:nvSpPr>
        <p:spPr bwMode="auto">
          <a:xfrm>
            <a:off x="2362200" y="2895600"/>
            <a:ext cx="76200" cy="6858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124" name="Rechteck 123"/>
          <p:cNvSpPr/>
          <p:nvPr/>
        </p:nvSpPr>
        <p:spPr bwMode="auto">
          <a:xfrm>
            <a:off x="609600" y="6248400"/>
            <a:ext cx="914400" cy="762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2097" name="Textfeld 100"/>
          <p:cNvSpPr txBox="1">
            <a:spLocks noChangeArrowheads="1"/>
          </p:cNvSpPr>
          <p:nvPr/>
        </p:nvSpPr>
        <p:spPr bwMode="auto">
          <a:xfrm>
            <a:off x="1908175" y="6124575"/>
            <a:ext cx="1063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NW depleted</a:t>
            </a:r>
          </a:p>
        </p:txBody>
      </p:sp>
      <p:sp>
        <p:nvSpPr>
          <p:cNvPr id="2098" name="Textfeld 100"/>
          <p:cNvSpPr txBox="1">
            <a:spLocks noChangeArrowheads="1"/>
          </p:cNvSpPr>
          <p:nvPr/>
        </p:nvSpPr>
        <p:spPr bwMode="auto">
          <a:xfrm>
            <a:off x="533400" y="2438400"/>
            <a:ext cx="295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N</a:t>
            </a:r>
          </a:p>
        </p:txBody>
      </p:sp>
      <p:sp>
        <p:nvSpPr>
          <p:cNvPr id="2099" name="Textfeld 100"/>
          <p:cNvSpPr txBox="1">
            <a:spLocks noChangeArrowheads="1"/>
          </p:cNvSpPr>
          <p:nvPr/>
        </p:nvSpPr>
        <p:spPr bwMode="auto">
          <a:xfrm>
            <a:off x="762386" y="2438400"/>
            <a:ext cx="15295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Collection electrode</a:t>
            </a:r>
            <a:endParaRPr lang="en-US" altLang="de-DE" dirty="0"/>
          </a:p>
        </p:txBody>
      </p:sp>
      <p:cxnSp>
        <p:nvCxnSpPr>
          <p:cNvPr id="2100" name="Gerade Verbindung mit Pfeil 2067"/>
          <p:cNvCxnSpPr>
            <a:cxnSpLocks noChangeShapeType="1"/>
          </p:cNvCxnSpPr>
          <p:nvPr/>
        </p:nvCxnSpPr>
        <p:spPr bwMode="auto">
          <a:xfrm>
            <a:off x="2743200" y="3733800"/>
            <a:ext cx="0" cy="1524000"/>
          </a:xfrm>
          <a:prstGeom prst="straightConnector1">
            <a:avLst/>
          </a:prstGeom>
          <a:noFill/>
          <a:ln w="9525" algn="ctr">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01" name="Textfeld 100"/>
          <p:cNvSpPr txBox="1">
            <a:spLocks noChangeArrowheads="1"/>
          </p:cNvSpPr>
          <p:nvPr/>
        </p:nvSpPr>
        <p:spPr bwMode="auto">
          <a:xfrm>
            <a:off x="2743200" y="4191000"/>
            <a:ext cx="6572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&gt;10um</a:t>
            </a:r>
          </a:p>
        </p:txBody>
      </p:sp>
      <p:cxnSp>
        <p:nvCxnSpPr>
          <p:cNvPr id="2102" name="Gerade Verbindung mit Pfeil 129"/>
          <p:cNvCxnSpPr>
            <a:cxnSpLocks noChangeShapeType="1"/>
          </p:cNvCxnSpPr>
          <p:nvPr/>
        </p:nvCxnSpPr>
        <p:spPr bwMode="auto">
          <a:xfrm flipH="1">
            <a:off x="4648200" y="2362200"/>
            <a:ext cx="381000" cy="609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03" name="Textfeld 100"/>
          <p:cNvSpPr txBox="1">
            <a:spLocks noChangeArrowheads="1"/>
          </p:cNvSpPr>
          <p:nvPr/>
        </p:nvSpPr>
        <p:spPr bwMode="auto">
          <a:xfrm>
            <a:off x="4965700" y="2133600"/>
            <a:ext cx="500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1.8V</a:t>
            </a:r>
          </a:p>
        </p:txBody>
      </p:sp>
      <p:sp>
        <p:nvSpPr>
          <p:cNvPr id="2104" name="Textfeld 100"/>
          <p:cNvSpPr txBox="1">
            <a:spLocks noChangeArrowheads="1"/>
          </p:cNvSpPr>
          <p:nvPr/>
        </p:nvSpPr>
        <p:spPr bwMode="auto">
          <a:xfrm>
            <a:off x="4834520" y="4038600"/>
            <a:ext cx="9957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P-Substrate</a:t>
            </a:r>
            <a:endParaRPr lang="en-US" altLang="de-DE" dirty="0"/>
          </a:p>
        </p:txBody>
      </p:sp>
      <p:cxnSp>
        <p:nvCxnSpPr>
          <p:cNvPr id="2108" name="Gerade Verbindung mit Pfeil 6"/>
          <p:cNvCxnSpPr>
            <a:cxnSpLocks noChangeShapeType="1"/>
          </p:cNvCxnSpPr>
          <p:nvPr/>
        </p:nvCxnSpPr>
        <p:spPr bwMode="auto">
          <a:xfrm>
            <a:off x="2057400" y="2743200"/>
            <a:ext cx="45720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98919982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hteck 45"/>
          <p:cNvSpPr>
            <a:spLocks noChangeArrowheads="1"/>
          </p:cNvSpPr>
          <p:nvPr/>
        </p:nvSpPr>
        <p:spPr bwMode="auto">
          <a:xfrm>
            <a:off x="3048000" y="4114800"/>
            <a:ext cx="2971800" cy="1828800"/>
          </a:xfrm>
          <a:prstGeom prst="rect">
            <a:avLst/>
          </a:prstGeom>
          <a:pattFill prst="wdUpDiag">
            <a:fgClr>
              <a:srgbClr val="FFFF66"/>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5" name="Bogen 44"/>
          <p:cNvSpPr/>
          <p:nvPr/>
        </p:nvSpPr>
        <p:spPr bwMode="auto">
          <a:xfrm rot="10800000" flipH="1">
            <a:off x="4038600" y="2057400"/>
            <a:ext cx="3886200" cy="3886200"/>
          </a:xfrm>
          <a:prstGeom prst="arc">
            <a:avLst/>
          </a:prstGeom>
          <a:pattFill prst="wdUpDiag">
            <a:fgClr>
              <a:srgbClr val="FFFF66"/>
            </a:fgClr>
            <a:bgClr>
              <a:schemeClr val="bg1"/>
            </a:bgClr>
          </a:patt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4100" name="Rechteck 39"/>
          <p:cNvSpPr>
            <a:spLocks noChangeArrowheads="1"/>
          </p:cNvSpPr>
          <p:nvPr/>
        </p:nvSpPr>
        <p:spPr bwMode="auto">
          <a:xfrm>
            <a:off x="1143000" y="2590800"/>
            <a:ext cx="6781800" cy="1447800"/>
          </a:xfrm>
          <a:prstGeom prst="rect">
            <a:avLst/>
          </a:prstGeom>
          <a:pattFill prst="wdUpDiag">
            <a:fgClr>
              <a:srgbClr val="FFFF66"/>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9" name="Bogen 38"/>
          <p:cNvSpPr/>
          <p:nvPr/>
        </p:nvSpPr>
        <p:spPr bwMode="auto">
          <a:xfrm rot="10800000">
            <a:off x="1143000" y="2057400"/>
            <a:ext cx="3886200" cy="3886200"/>
          </a:xfrm>
          <a:prstGeom prst="arc">
            <a:avLst/>
          </a:prstGeom>
          <a:pattFill prst="wdUpDiag">
            <a:fgClr>
              <a:srgbClr val="FFFF66"/>
            </a:fgClr>
            <a:bgClr>
              <a:schemeClr val="bg1"/>
            </a:bgClr>
          </a:patt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4102" name="Foliennummernplatzhalter 3"/>
          <p:cNvSpPr>
            <a:spLocks noGrp="1"/>
          </p:cNvSpPr>
          <p:nvPr>
            <p:ph type="sldNum" sz="quarter" idx="4294967295"/>
          </p:nvPr>
        </p:nvSpPr>
        <p:spPr>
          <a:xfrm>
            <a:off x="8316913" y="6453188"/>
            <a:ext cx="792162" cy="215900"/>
          </a:xfrm>
          <a:prstGeom prst="rect">
            <a:avLst/>
          </a:prstGeo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08EE7A5A-618A-40C6-83B4-80FF1602B143}" type="slidenum">
              <a:rPr lang="de-DE" altLang="de-DE" smtClean="0"/>
              <a:pPr algn="r" eaLnBrk="1" hangingPunct="1">
                <a:spcBef>
                  <a:spcPct val="0"/>
                </a:spcBef>
                <a:buFontTx/>
                <a:buNone/>
              </a:pPr>
              <a:t>62</a:t>
            </a:fld>
            <a:endParaRPr lang="de-DE" altLang="de-DE" smtClean="0"/>
          </a:p>
        </p:txBody>
      </p:sp>
      <p:sp>
        <p:nvSpPr>
          <p:cNvPr id="4103" name="Rectangle 2"/>
          <p:cNvSpPr>
            <a:spLocks noGrp="1" noChangeArrowheads="1"/>
          </p:cNvSpPr>
          <p:nvPr>
            <p:ph type="title"/>
          </p:nvPr>
        </p:nvSpPr>
        <p:spPr/>
        <p:txBody>
          <a:bodyPr/>
          <a:lstStyle/>
          <a:p>
            <a:pPr eaLnBrk="1" hangingPunct="1"/>
            <a:r>
              <a:rPr lang="de-DE" altLang="de-DE" sz="2000" dirty="0" err="1" smtClean="0"/>
              <a:t>Isolated</a:t>
            </a:r>
            <a:r>
              <a:rPr lang="de-DE" altLang="de-DE" sz="2000" dirty="0" smtClean="0"/>
              <a:t> HVCMOS </a:t>
            </a:r>
            <a:r>
              <a:rPr lang="de-DE" altLang="de-DE" sz="2000" dirty="0"/>
              <a:t>in </a:t>
            </a:r>
            <a:r>
              <a:rPr lang="de-DE" altLang="de-DE" sz="2000" dirty="0" err="1"/>
              <a:t>LFoundry</a:t>
            </a:r>
            <a:endParaRPr lang="de-DE" altLang="de-DE" sz="2000" dirty="0" smtClean="0"/>
          </a:p>
        </p:txBody>
      </p:sp>
      <p:sp>
        <p:nvSpPr>
          <p:cNvPr id="4104" name="Inhaltsplatzhalter 1"/>
          <p:cNvSpPr>
            <a:spLocks noGrp="1"/>
          </p:cNvSpPr>
          <p:nvPr>
            <p:ph idx="1"/>
          </p:nvPr>
        </p:nvSpPr>
        <p:spPr>
          <a:xfrm>
            <a:off x="457200" y="692150"/>
            <a:ext cx="8229600" cy="603250"/>
          </a:xfrm>
        </p:spPr>
        <p:txBody>
          <a:bodyPr/>
          <a:lstStyle/>
          <a:p>
            <a:endParaRPr lang="en-US" altLang="de-DE" sz="1400" smtClean="0"/>
          </a:p>
        </p:txBody>
      </p:sp>
      <p:cxnSp>
        <p:nvCxnSpPr>
          <p:cNvPr id="4105" name="Gerade Verbindung 2"/>
          <p:cNvCxnSpPr>
            <a:cxnSpLocks noChangeShapeType="1"/>
          </p:cNvCxnSpPr>
          <p:nvPr/>
        </p:nvCxnSpPr>
        <p:spPr bwMode="auto">
          <a:xfrm>
            <a:off x="533400" y="2590800"/>
            <a:ext cx="792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06" name="Abgerundetes Rechteck 87"/>
          <p:cNvSpPr>
            <a:spLocks noChangeArrowheads="1"/>
          </p:cNvSpPr>
          <p:nvPr/>
        </p:nvSpPr>
        <p:spPr bwMode="auto">
          <a:xfrm>
            <a:off x="3657600" y="2590800"/>
            <a:ext cx="533400" cy="457200"/>
          </a:xfrm>
          <a:prstGeom prst="roundRect">
            <a:avLst>
              <a:gd name="adj" fmla="val 16667"/>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dirty="0"/>
          </a:p>
        </p:txBody>
      </p:sp>
      <p:sp>
        <p:nvSpPr>
          <p:cNvPr id="97" name="Abgerundetes Rechteck 96"/>
          <p:cNvSpPr/>
          <p:nvPr/>
        </p:nvSpPr>
        <p:spPr bwMode="auto">
          <a:xfrm>
            <a:off x="4191000" y="2590800"/>
            <a:ext cx="685800" cy="457200"/>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anchor="ctr"/>
          <a:lstStyle/>
          <a:p>
            <a:pPr>
              <a:defRPr/>
            </a:pPr>
            <a:endParaRPr lang="de-DE" dirty="0"/>
          </a:p>
        </p:txBody>
      </p:sp>
      <p:sp>
        <p:nvSpPr>
          <p:cNvPr id="4108" name="Abgerundetes Rechteck 92"/>
          <p:cNvSpPr>
            <a:spLocks noChangeArrowheads="1"/>
          </p:cNvSpPr>
          <p:nvPr/>
        </p:nvSpPr>
        <p:spPr bwMode="auto">
          <a:xfrm>
            <a:off x="3657600" y="3048000"/>
            <a:ext cx="1752600" cy="304800"/>
          </a:xfrm>
          <a:prstGeom prst="roundRect">
            <a:avLst>
              <a:gd name="adj" fmla="val 16667"/>
            </a:avLst>
          </a:prstGeom>
          <a:solidFill>
            <a:srgbClr val="FFC0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dirty="0"/>
          </a:p>
        </p:txBody>
      </p:sp>
      <p:sp>
        <p:nvSpPr>
          <p:cNvPr id="4109" name="Abgerundetes Rechteck 98"/>
          <p:cNvSpPr>
            <a:spLocks noChangeArrowheads="1"/>
          </p:cNvSpPr>
          <p:nvPr/>
        </p:nvSpPr>
        <p:spPr bwMode="auto">
          <a:xfrm>
            <a:off x="4876800" y="2590800"/>
            <a:ext cx="533400" cy="457200"/>
          </a:xfrm>
          <a:prstGeom prst="roundRect">
            <a:avLst>
              <a:gd name="adj" fmla="val 16667"/>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dirty="0"/>
          </a:p>
        </p:txBody>
      </p:sp>
      <p:sp>
        <p:nvSpPr>
          <p:cNvPr id="100" name="Abgerundetes Rechteck 99"/>
          <p:cNvSpPr/>
          <p:nvPr/>
        </p:nvSpPr>
        <p:spPr bwMode="auto">
          <a:xfrm>
            <a:off x="2971800" y="2590800"/>
            <a:ext cx="685800" cy="457200"/>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anchor="ctr"/>
          <a:lstStyle/>
          <a:p>
            <a:pPr>
              <a:defRPr/>
            </a:pPr>
            <a:endParaRPr lang="de-DE" dirty="0"/>
          </a:p>
        </p:txBody>
      </p:sp>
      <p:sp>
        <p:nvSpPr>
          <p:cNvPr id="102" name="Abgerundetes Rechteck 101"/>
          <p:cNvSpPr/>
          <p:nvPr/>
        </p:nvSpPr>
        <p:spPr bwMode="auto">
          <a:xfrm>
            <a:off x="2971800" y="3352800"/>
            <a:ext cx="3124200" cy="762000"/>
          </a:xfrm>
          <a:prstGeom prst="round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a:defRPr/>
            </a:pPr>
            <a:endParaRPr lang="de-DE" dirty="0"/>
          </a:p>
        </p:txBody>
      </p:sp>
      <p:sp>
        <p:nvSpPr>
          <p:cNvPr id="105" name="Abgerundetes Rechteck 104"/>
          <p:cNvSpPr/>
          <p:nvPr/>
        </p:nvSpPr>
        <p:spPr bwMode="auto">
          <a:xfrm>
            <a:off x="2971800" y="3048000"/>
            <a:ext cx="685800" cy="3048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dirty="0"/>
          </a:p>
        </p:txBody>
      </p:sp>
      <p:sp>
        <p:nvSpPr>
          <p:cNvPr id="106" name="Abgerundetes Rechteck 105"/>
          <p:cNvSpPr/>
          <p:nvPr/>
        </p:nvSpPr>
        <p:spPr bwMode="auto">
          <a:xfrm>
            <a:off x="5410200" y="3048000"/>
            <a:ext cx="685800" cy="3048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dirty="0"/>
          </a:p>
        </p:txBody>
      </p:sp>
      <p:sp>
        <p:nvSpPr>
          <p:cNvPr id="107" name="Abgerundetes Rechteck 106"/>
          <p:cNvSpPr/>
          <p:nvPr/>
        </p:nvSpPr>
        <p:spPr bwMode="auto">
          <a:xfrm>
            <a:off x="5410200" y="2590800"/>
            <a:ext cx="685800" cy="457200"/>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anchor="ctr"/>
          <a:lstStyle/>
          <a:p>
            <a:pPr>
              <a:defRPr/>
            </a:pPr>
            <a:endParaRPr lang="de-DE" dirty="0"/>
          </a:p>
        </p:txBody>
      </p:sp>
      <p:cxnSp>
        <p:nvCxnSpPr>
          <p:cNvPr id="4115" name="Gerade Verbindung 2"/>
          <p:cNvCxnSpPr>
            <a:cxnSpLocks noChangeShapeType="1"/>
          </p:cNvCxnSpPr>
          <p:nvPr/>
        </p:nvCxnSpPr>
        <p:spPr bwMode="auto">
          <a:xfrm>
            <a:off x="1143000" y="2590800"/>
            <a:ext cx="0" cy="1371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16" name="Gerade Verbindung 46"/>
          <p:cNvCxnSpPr>
            <a:cxnSpLocks noChangeShapeType="1"/>
          </p:cNvCxnSpPr>
          <p:nvPr/>
        </p:nvCxnSpPr>
        <p:spPr bwMode="auto">
          <a:xfrm>
            <a:off x="7924800" y="2590800"/>
            <a:ext cx="0" cy="1371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17" name="Gerade Verbindung 48"/>
          <p:cNvCxnSpPr>
            <a:cxnSpLocks noChangeShapeType="1"/>
            <a:endCxn id="45" idx="0"/>
          </p:cNvCxnSpPr>
          <p:nvPr/>
        </p:nvCxnSpPr>
        <p:spPr bwMode="auto">
          <a:xfrm>
            <a:off x="3124200" y="5943600"/>
            <a:ext cx="28575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18" name="Gerade Verbindung 50"/>
          <p:cNvCxnSpPr>
            <a:cxnSpLocks noChangeShapeType="1"/>
            <a:endCxn id="4119" idx="2"/>
          </p:cNvCxnSpPr>
          <p:nvPr/>
        </p:nvCxnSpPr>
        <p:spPr bwMode="auto">
          <a:xfrm flipV="1">
            <a:off x="3276600" y="2057400"/>
            <a:ext cx="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19" name="Rechteck 51"/>
          <p:cNvSpPr>
            <a:spLocks noChangeArrowheads="1"/>
          </p:cNvSpPr>
          <p:nvPr/>
        </p:nvSpPr>
        <p:spPr bwMode="auto">
          <a:xfrm>
            <a:off x="3200400" y="1752600"/>
            <a:ext cx="152400" cy="3048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120" name="Gerade Verbindung 52"/>
          <p:cNvCxnSpPr>
            <a:cxnSpLocks noChangeShapeType="1"/>
          </p:cNvCxnSpPr>
          <p:nvPr/>
        </p:nvCxnSpPr>
        <p:spPr bwMode="auto">
          <a:xfrm flipV="1">
            <a:off x="3276600" y="13716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21" name="Gerade Verbindung 53"/>
          <p:cNvCxnSpPr>
            <a:cxnSpLocks noChangeShapeType="1"/>
          </p:cNvCxnSpPr>
          <p:nvPr/>
        </p:nvCxnSpPr>
        <p:spPr bwMode="auto">
          <a:xfrm>
            <a:off x="3276600" y="22098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22" name="Gerade Verbindung 56"/>
          <p:cNvCxnSpPr>
            <a:cxnSpLocks noChangeShapeType="1"/>
          </p:cNvCxnSpPr>
          <p:nvPr/>
        </p:nvCxnSpPr>
        <p:spPr bwMode="auto">
          <a:xfrm flipV="1">
            <a:off x="4038600" y="18288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23" name="Gerade Verbindung 57"/>
          <p:cNvCxnSpPr>
            <a:cxnSpLocks noChangeShapeType="1"/>
          </p:cNvCxnSpPr>
          <p:nvPr/>
        </p:nvCxnSpPr>
        <p:spPr bwMode="auto">
          <a:xfrm>
            <a:off x="4038600" y="1828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24" name="Gerade Verbindung 58"/>
          <p:cNvCxnSpPr>
            <a:cxnSpLocks noChangeShapeType="1"/>
          </p:cNvCxnSpPr>
          <p:nvPr/>
        </p:nvCxnSpPr>
        <p:spPr bwMode="auto">
          <a:xfrm>
            <a:off x="4419600" y="1676400"/>
            <a:ext cx="0" cy="3048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25" name="Gerade Verbindung 59"/>
          <p:cNvCxnSpPr>
            <a:cxnSpLocks noChangeShapeType="1"/>
          </p:cNvCxnSpPr>
          <p:nvPr/>
        </p:nvCxnSpPr>
        <p:spPr bwMode="auto">
          <a:xfrm>
            <a:off x="4495800" y="1676400"/>
            <a:ext cx="0" cy="3048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26" name="Gerade Verbindung 60"/>
          <p:cNvCxnSpPr>
            <a:cxnSpLocks noChangeShapeType="1"/>
          </p:cNvCxnSpPr>
          <p:nvPr/>
        </p:nvCxnSpPr>
        <p:spPr bwMode="auto">
          <a:xfrm>
            <a:off x="4495800" y="1828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27" name="Gerade Verbindung 61"/>
          <p:cNvCxnSpPr>
            <a:cxnSpLocks noChangeShapeType="1"/>
          </p:cNvCxnSpPr>
          <p:nvPr/>
        </p:nvCxnSpPr>
        <p:spPr bwMode="auto">
          <a:xfrm flipV="1">
            <a:off x="4876800" y="18288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28" name="Gerade Verbindung 62"/>
          <p:cNvCxnSpPr>
            <a:cxnSpLocks noChangeShapeType="1"/>
          </p:cNvCxnSpPr>
          <p:nvPr/>
        </p:nvCxnSpPr>
        <p:spPr bwMode="auto">
          <a:xfrm>
            <a:off x="4724400" y="2209800"/>
            <a:ext cx="609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29" name="Textfeld 100"/>
          <p:cNvSpPr txBox="1">
            <a:spLocks noChangeArrowheads="1"/>
          </p:cNvSpPr>
          <p:nvPr/>
        </p:nvSpPr>
        <p:spPr bwMode="auto">
          <a:xfrm>
            <a:off x="4573588" y="2286000"/>
            <a:ext cx="9334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Electronics</a:t>
            </a:r>
          </a:p>
        </p:txBody>
      </p:sp>
      <p:sp>
        <p:nvSpPr>
          <p:cNvPr id="4130" name="Textfeld 100"/>
          <p:cNvSpPr txBox="1">
            <a:spLocks noChangeArrowheads="1"/>
          </p:cNvSpPr>
          <p:nvPr/>
        </p:nvSpPr>
        <p:spPr bwMode="auto">
          <a:xfrm>
            <a:off x="2767013" y="1371600"/>
            <a:ext cx="500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1.8V</a:t>
            </a:r>
          </a:p>
        </p:txBody>
      </p:sp>
      <p:sp>
        <p:nvSpPr>
          <p:cNvPr id="4131" name="Textfeld 100"/>
          <p:cNvSpPr txBox="1">
            <a:spLocks noChangeArrowheads="1"/>
          </p:cNvSpPr>
          <p:nvPr/>
        </p:nvSpPr>
        <p:spPr bwMode="auto">
          <a:xfrm>
            <a:off x="2767013" y="2209800"/>
            <a:ext cx="500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1.8V</a:t>
            </a:r>
          </a:p>
        </p:txBody>
      </p:sp>
      <p:sp>
        <p:nvSpPr>
          <p:cNvPr id="4132" name="Gleichschenkliges Dreieck 66"/>
          <p:cNvSpPr>
            <a:spLocks noChangeArrowheads="1"/>
          </p:cNvSpPr>
          <p:nvPr/>
        </p:nvSpPr>
        <p:spPr bwMode="auto">
          <a:xfrm rot="5400000">
            <a:off x="4267200" y="1981200"/>
            <a:ext cx="457200" cy="4572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133" name="Gerade Verbindung 67"/>
          <p:cNvCxnSpPr>
            <a:cxnSpLocks noChangeShapeType="1"/>
            <a:endCxn id="4132" idx="3"/>
          </p:cNvCxnSpPr>
          <p:nvPr/>
        </p:nvCxnSpPr>
        <p:spPr bwMode="auto">
          <a:xfrm>
            <a:off x="3657600" y="2209800"/>
            <a:ext cx="609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34" name="Gerade Verbindung mit Pfeil 10"/>
          <p:cNvCxnSpPr>
            <a:cxnSpLocks noChangeShapeType="1"/>
          </p:cNvCxnSpPr>
          <p:nvPr/>
        </p:nvCxnSpPr>
        <p:spPr bwMode="auto">
          <a:xfrm>
            <a:off x="5257800" y="1828800"/>
            <a:ext cx="0" cy="914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35" name="Textfeld 100"/>
          <p:cNvSpPr txBox="1">
            <a:spLocks noChangeArrowheads="1"/>
          </p:cNvSpPr>
          <p:nvPr/>
        </p:nvSpPr>
        <p:spPr bwMode="auto">
          <a:xfrm>
            <a:off x="5257800" y="1752600"/>
            <a:ext cx="371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0V</a:t>
            </a:r>
          </a:p>
        </p:txBody>
      </p:sp>
      <p:sp>
        <p:nvSpPr>
          <p:cNvPr id="4136" name="Textfeld 100"/>
          <p:cNvSpPr txBox="1">
            <a:spLocks noChangeArrowheads="1"/>
          </p:cNvSpPr>
          <p:nvPr/>
        </p:nvSpPr>
        <p:spPr bwMode="auto">
          <a:xfrm>
            <a:off x="998538" y="5257800"/>
            <a:ext cx="508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-50V</a:t>
            </a:r>
          </a:p>
        </p:txBody>
      </p:sp>
      <p:sp>
        <p:nvSpPr>
          <p:cNvPr id="75" name="Rechteck 74"/>
          <p:cNvSpPr/>
          <p:nvPr/>
        </p:nvSpPr>
        <p:spPr bwMode="auto">
          <a:xfrm>
            <a:off x="2971800" y="2590800"/>
            <a:ext cx="76200" cy="7620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76" name="Rechteck 75"/>
          <p:cNvSpPr/>
          <p:nvPr/>
        </p:nvSpPr>
        <p:spPr bwMode="auto">
          <a:xfrm>
            <a:off x="2971800" y="3352800"/>
            <a:ext cx="228600" cy="7620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77" name="Rechteck 76"/>
          <p:cNvSpPr/>
          <p:nvPr/>
        </p:nvSpPr>
        <p:spPr bwMode="auto">
          <a:xfrm>
            <a:off x="3200400" y="3886200"/>
            <a:ext cx="2895600" cy="2286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78" name="Rechteck 77"/>
          <p:cNvSpPr/>
          <p:nvPr/>
        </p:nvSpPr>
        <p:spPr bwMode="auto">
          <a:xfrm>
            <a:off x="5867400" y="3352800"/>
            <a:ext cx="228600" cy="7620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79" name="Rechteck 78"/>
          <p:cNvSpPr/>
          <p:nvPr/>
        </p:nvSpPr>
        <p:spPr bwMode="auto">
          <a:xfrm>
            <a:off x="6019800" y="2590800"/>
            <a:ext cx="76200" cy="7620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4142" name="Rechteck 79"/>
          <p:cNvSpPr>
            <a:spLocks noChangeArrowheads="1"/>
          </p:cNvSpPr>
          <p:nvPr/>
        </p:nvSpPr>
        <p:spPr bwMode="auto">
          <a:xfrm>
            <a:off x="228600" y="6019800"/>
            <a:ext cx="914400" cy="304800"/>
          </a:xfrm>
          <a:prstGeom prst="rect">
            <a:avLst/>
          </a:prstGeom>
          <a:pattFill prst="wdUpDiag">
            <a:fgClr>
              <a:srgbClr val="FFFF66"/>
            </a:fgClr>
            <a:bgClr>
              <a:schemeClr val="bg1"/>
            </a:bgClr>
          </a:patt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43" name="Textfeld 100"/>
          <p:cNvSpPr txBox="1">
            <a:spLocks noChangeArrowheads="1"/>
          </p:cNvSpPr>
          <p:nvPr/>
        </p:nvSpPr>
        <p:spPr bwMode="auto">
          <a:xfrm>
            <a:off x="1295400" y="6096000"/>
            <a:ext cx="1600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P-substrate depleted</a:t>
            </a:r>
          </a:p>
        </p:txBody>
      </p:sp>
      <p:sp>
        <p:nvSpPr>
          <p:cNvPr id="84" name="Rechteck 83"/>
          <p:cNvSpPr/>
          <p:nvPr/>
        </p:nvSpPr>
        <p:spPr bwMode="auto">
          <a:xfrm>
            <a:off x="225425" y="6524625"/>
            <a:ext cx="914400" cy="762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4145" name="Textfeld 100"/>
          <p:cNvSpPr txBox="1">
            <a:spLocks noChangeArrowheads="1"/>
          </p:cNvSpPr>
          <p:nvPr/>
        </p:nvSpPr>
        <p:spPr bwMode="auto">
          <a:xfrm>
            <a:off x="1295400" y="6400800"/>
            <a:ext cx="1063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NW depleted</a:t>
            </a:r>
          </a:p>
        </p:txBody>
      </p:sp>
      <p:sp>
        <p:nvSpPr>
          <p:cNvPr id="4146" name="Textfeld 100"/>
          <p:cNvSpPr txBox="1">
            <a:spLocks noChangeArrowheads="1"/>
          </p:cNvSpPr>
          <p:nvPr/>
        </p:nvSpPr>
        <p:spPr bwMode="auto">
          <a:xfrm>
            <a:off x="3276986" y="3352800"/>
            <a:ext cx="15295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Collection electrode</a:t>
            </a:r>
            <a:endParaRPr lang="en-US" altLang="de-DE" dirty="0"/>
          </a:p>
        </p:txBody>
      </p:sp>
      <p:cxnSp>
        <p:nvCxnSpPr>
          <p:cNvPr id="4147" name="Gerade Verbindung 46"/>
          <p:cNvCxnSpPr>
            <a:cxnSpLocks noChangeShapeType="1"/>
          </p:cNvCxnSpPr>
          <p:nvPr/>
        </p:nvCxnSpPr>
        <p:spPr bwMode="auto">
          <a:xfrm>
            <a:off x="7924800" y="2590800"/>
            <a:ext cx="0" cy="1371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Rechteck 51"/>
          <p:cNvSpPr/>
          <p:nvPr/>
        </p:nvSpPr>
        <p:spPr bwMode="auto">
          <a:xfrm>
            <a:off x="5867400" y="3352800"/>
            <a:ext cx="228600" cy="7620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
        <p:nvSpPr>
          <p:cNvPr id="53" name="Rechteck 52"/>
          <p:cNvSpPr/>
          <p:nvPr/>
        </p:nvSpPr>
        <p:spPr bwMode="auto">
          <a:xfrm>
            <a:off x="6019800" y="2590800"/>
            <a:ext cx="76200" cy="762000"/>
          </a:xfrm>
          <a:prstGeom prst="rect">
            <a:avLst/>
          </a:prstGeom>
          <a:pattFill prst="wdUpDiag">
            <a:fgClr>
              <a:schemeClr val="accent2">
                <a:lumMod val="60000"/>
                <a:lumOff val="40000"/>
              </a:schemeClr>
            </a:fgClr>
            <a:bgClr>
              <a:schemeClr val="bg1"/>
            </a:bgClr>
          </a:pattFill>
          <a:ln w="9525" cap="flat" cmpd="sng" algn="ctr">
            <a:noFill/>
            <a:prstDash val="solid"/>
            <a:round/>
            <a:headEnd type="none" w="med" len="med"/>
            <a:tailEnd type="none" w="med" len="med"/>
          </a:ln>
          <a:effectLst/>
          <a:extLst/>
        </p:spPr>
        <p:txBody>
          <a:bodyPr anchor="ctr"/>
          <a:lstStyle/>
          <a:p>
            <a:pPr>
              <a:defRPr/>
            </a:pPr>
            <a:endParaRPr lang="de-DE"/>
          </a:p>
        </p:txBody>
      </p:sp>
    </p:spTree>
    <p:extLst>
      <p:ext uri="{BB962C8B-B14F-4D97-AF65-F5344CB8AC3E}">
        <p14:creationId xmlns:p14="http://schemas.microsoft.com/office/powerpoint/2010/main" val="321299442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hteck 86"/>
          <p:cNvSpPr>
            <a:spLocks noChangeArrowheads="1"/>
          </p:cNvSpPr>
          <p:nvPr/>
        </p:nvSpPr>
        <p:spPr bwMode="auto">
          <a:xfrm>
            <a:off x="381000" y="4572000"/>
            <a:ext cx="8610600" cy="1905000"/>
          </a:xfrm>
          <a:prstGeom prst="rect">
            <a:avLst/>
          </a:prstGeom>
          <a:solidFill>
            <a:srgbClr val="FFFF66"/>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2" name="Rechteck 11"/>
          <p:cNvSpPr/>
          <p:nvPr/>
        </p:nvSpPr>
        <p:spPr bwMode="auto">
          <a:xfrm>
            <a:off x="762000" y="4572000"/>
            <a:ext cx="3048000" cy="15240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15" name="Rechteck 14"/>
          <p:cNvSpPr/>
          <p:nvPr/>
        </p:nvSpPr>
        <p:spPr bwMode="auto">
          <a:xfrm>
            <a:off x="4572000" y="4572000"/>
            <a:ext cx="3048000" cy="15240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5125" name="Rectangle 2"/>
          <p:cNvSpPr>
            <a:spLocks noGrp="1" noChangeArrowheads="1"/>
          </p:cNvSpPr>
          <p:nvPr>
            <p:ph type="title"/>
          </p:nvPr>
        </p:nvSpPr>
        <p:spPr/>
        <p:txBody>
          <a:bodyPr/>
          <a:lstStyle/>
          <a:p>
            <a:pPr eaLnBrk="1" hangingPunct="1"/>
            <a:r>
              <a:rPr lang="en-US" altLang="de-DE" sz="2000" smtClean="0"/>
              <a:t>ATLAS New Type</a:t>
            </a:r>
          </a:p>
        </p:txBody>
      </p:sp>
      <p:sp>
        <p:nvSpPr>
          <p:cNvPr id="5126" name="Inhaltsplatzhalter 1"/>
          <p:cNvSpPr>
            <a:spLocks noGrp="1"/>
          </p:cNvSpPr>
          <p:nvPr>
            <p:ph idx="1"/>
          </p:nvPr>
        </p:nvSpPr>
        <p:spPr>
          <a:xfrm>
            <a:off x="457200" y="692150"/>
            <a:ext cx="8229600" cy="603250"/>
          </a:xfrm>
        </p:spPr>
        <p:txBody>
          <a:bodyPr/>
          <a:lstStyle/>
          <a:p>
            <a:r>
              <a:rPr lang="en-US" altLang="de-DE" sz="1400" dirty="0" smtClean="0"/>
              <a:t>ATLAS Type New Pixel</a:t>
            </a:r>
          </a:p>
          <a:p>
            <a:r>
              <a:rPr lang="en-US" altLang="de-DE" sz="1400" dirty="0" smtClean="0"/>
              <a:t>The N-well housing electronics is at fixed potential, it can attract signals, efficiency not clear, however for tracks under angles can be good</a:t>
            </a:r>
          </a:p>
          <a:p>
            <a:r>
              <a:rPr lang="en-US" altLang="de-DE" sz="1400" dirty="0" smtClean="0"/>
              <a:t>Advantages – no crosstalk between electronics and sensor, CMOS logic and comparators possible (FEI4-like trigger-electronics can be implemented), substrate at 0V</a:t>
            </a:r>
          </a:p>
          <a:p>
            <a:r>
              <a:rPr lang="en-US" altLang="de-DE" sz="1400" dirty="0" smtClean="0"/>
              <a:t>Smaller sensor capacitance</a:t>
            </a:r>
          </a:p>
          <a:p>
            <a:r>
              <a:rPr lang="en-US" altLang="de-DE" sz="1400" dirty="0" smtClean="0"/>
              <a:t>Pixel size 25µm x </a:t>
            </a:r>
            <a:r>
              <a:rPr lang="en-US" altLang="de-DE" sz="1400" dirty="0"/>
              <a:t>125µm, </a:t>
            </a:r>
            <a:r>
              <a:rPr lang="en-US" altLang="de-DE" sz="1400" dirty="0" smtClean="0"/>
              <a:t>four pixels couple to one FEI4 channel</a:t>
            </a:r>
          </a:p>
          <a:p>
            <a:r>
              <a:rPr lang="en-US" altLang="de-DE" sz="1400" dirty="0" smtClean="0"/>
              <a:t>Danger: punch-trough between sensor and electronic n-well, it limits the maximum HV</a:t>
            </a:r>
          </a:p>
        </p:txBody>
      </p:sp>
      <p:sp>
        <p:nvSpPr>
          <p:cNvPr id="5127"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8E71F7B9-0D70-4AAF-96AA-D65D48A14A25}" type="slidenum">
              <a:rPr lang="de-DE" altLang="de-DE" smtClean="0"/>
              <a:pPr algn="r" eaLnBrk="1" hangingPunct="1">
                <a:spcBef>
                  <a:spcPct val="0"/>
                </a:spcBef>
                <a:buFontTx/>
                <a:buNone/>
              </a:pPr>
              <a:t>63</a:t>
            </a:fld>
            <a:endParaRPr lang="de-DE" altLang="de-DE" smtClean="0"/>
          </a:p>
        </p:txBody>
      </p:sp>
      <p:sp>
        <p:nvSpPr>
          <p:cNvPr id="5128" name="Rechteck 1"/>
          <p:cNvSpPr>
            <a:spLocks noChangeArrowheads="1"/>
          </p:cNvSpPr>
          <p:nvPr/>
        </p:nvSpPr>
        <p:spPr bwMode="auto">
          <a:xfrm>
            <a:off x="5715000" y="4572000"/>
            <a:ext cx="762000" cy="3810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5129" name="Rechteck 16"/>
          <p:cNvSpPr>
            <a:spLocks noChangeArrowheads="1"/>
          </p:cNvSpPr>
          <p:nvPr/>
        </p:nvSpPr>
        <p:spPr bwMode="auto">
          <a:xfrm>
            <a:off x="3810000" y="4572000"/>
            <a:ext cx="762000" cy="3810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8" name="Rechteck 17"/>
          <p:cNvSpPr/>
          <p:nvPr/>
        </p:nvSpPr>
        <p:spPr bwMode="auto">
          <a:xfrm>
            <a:off x="5715000" y="4572000"/>
            <a:ext cx="762000" cy="3810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5131" name="Rechteck 18"/>
          <p:cNvSpPr>
            <a:spLocks noChangeArrowheads="1"/>
          </p:cNvSpPr>
          <p:nvPr/>
        </p:nvSpPr>
        <p:spPr bwMode="auto">
          <a:xfrm>
            <a:off x="3810000" y="4572000"/>
            <a:ext cx="762000" cy="3810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 name="Rechteck 19"/>
          <p:cNvSpPr/>
          <p:nvPr/>
        </p:nvSpPr>
        <p:spPr bwMode="auto">
          <a:xfrm>
            <a:off x="1905000" y="4572000"/>
            <a:ext cx="762000" cy="3810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21" name="Rechteck 20"/>
          <p:cNvSpPr/>
          <p:nvPr/>
        </p:nvSpPr>
        <p:spPr bwMode="auto">
          <a:xfrm>
            <a:off x="3810000" y="4572000"/>
            <a:ext cx="762000" cy="3810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5134" name="Gleichschenkliges Dreieck 2"/>
          <p:cNvSpPr>
            <a:spLocks noChangeArrowheads="1"/>
          </p:cNvSpPr>
          <p:nvPr/>
        </p:nvSpPr>
        <p:spPr bwMode="auto">
          <a:xfrm rot="5400000">
            <a:off x="4000500" y="4076700"/>
            <a:ext cx="304800" cy="2286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5135" name="Gerade Verbindung 4"/>
          <p:cNvCxnSpPr>
            <a:cxnSpLocks noChangeShapeType="1"/>
            <a:endCxn id="5134" idx="3"/>
          </p:cNvCxnSpPr>
          <p:nvPr/>
        </p:nvCxnSpPr>
        <p:spPr bwMode="auto">
          <a:xfrm>
            <a:off x="3657600" y="41910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36" name="Gerade Verbindung 21"/>
          <p:cNvCxnSpPr>
            <a:cxnSpLocks noChangeShapeType="1"/>
          </p:cNvCxnSpPr>
          <p:nvPr/>
        </p:nvCxnSpPr>
        <p:spPr bwMode="auto">
          <a:xfrm>
            <a:off x="4267200" y="41910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37" name="Gleichschenkliges Dreieck 22"/>
          <p:cNvSpPr>
            <a:spLocks noChangeArrowheads="1"/>
          </p:cNvSpPr>
          <p:nvPr/>
        </p:nvSpPr>
        <p:spPr bwMode="auto">
          <a:xfrm rot="5400000">
            <a:off x="4610100" y="4076700"/>
            <a:ext cx="304800" cy="2286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5138" name="Gerade Verbindung 6"/>
          <p:cNvCxnSpPr>
            <a:cxnSpLocks noChangeShapeType="1"/>
            <a:stCxn id="5137" idx="0"/>
          </p:cNvCxnSpPr>
          <p:nvPr/>
        </p:nvCxnSpPr>
        <p:spPr bwMode="auto">
          <a:xfrm>
            <a:off x="4876800" y="4191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39" name="Gerade Verbindung 8"/>
          <p:cNvCxnSpPr>
            <a:cxnSpLocks noChangeShapeType="1"/>
          </p:cNvCxnSpPr>
          <p:nvPr/>
        </p:nvCxnSpPr>
        <p:spPr bwMode="auto">
          <a:xfrm flipV="1">
            <a:off x="5181600" y="3124200"/>
            <a:ext cx="0" cy="10668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40" name="Gerade Verbindung 12"/>
          <p:cNvCxnSpPr>
            <a:cxnSpLocks noChangeShapeType="1"/>
          </p:cNvCxnSpPr>
          <p:nvPr/>
        </p:nvCxnSpPr>
        <p:spPr bwMode="auto">
          <a:xfrm>
            <a:off x="4953000" y="31242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41" name="Gerade Verbindung 26"/>
          <p:cNvCxnSpPr>
            <a:cxnSpLocks noChangeShapeType="1"/>
          </p:cNvCxnSpPr>
          <p:nvPr/>
        </p:nvCxnSpPr>
        <p:spPr bwMode="auto">
          <a:xfrm>
            <a:off x="4953000" y="30480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hteck 25"/>
          <p:cNvSpPr/>
          <p:nvPr/>
        </p:nvSpPr>
        <p:spPr bwMode="auto">
          <a:xfrm>
            <a:off x="3886200" y="4572000"/>
            <a:ext cx="304800" cy="1524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5143" name="Rechteck 30"/>
          <p:cNvSpPr>
            <a:spLocks noChangeArrowheads="1"/>
          </p:cNvSpPr>
          <p:nvPr/>
        </p:nvSpPr>
        <p:spPr bwMode="auto">
          <a:xfrm>
            <a:off x="4191000" y="4572000"/>
            <a:ext cx="304800" cy="152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5144" name="Gerade Verbindung mit Pfeil 28"/>
          <p:cNvCxnSpPr>
            <a:cxnSpLocks noChangeShapeType="1"/>
          </p:cNvCxnSpPr>
          <p:nvPr/>
        </p:nvCxnSpPr>
        <p:spPr bwMode="auto">
          <a:xfrm>
            <a:off x="4343400" y="42672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45" name="Gerade Verbindung 2048"/>
          <p:cNvCxnSpPr>
            <a:cxnSpLocks noChangeShapeType="1"/>
            <a:stCxn id="5128" idx="0"/>
          </p:cNvCxnSpPr>
          <p:nvPr/>
        </p:nvCxnSpPr>
        <p:spPr bwMode="auto">
          <a:xfrm flipV="1">
            <a:off x="6096000" y="3352800"/>
            <a:ext cx="0" cy="1219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46" name="Gerade Verbindung 2054"/>
          <p:cNvCxnSpPr>
            <a:cxnSpLocks noChangeShapeType="1"/>
            <a:stCxn id="12" idx="0"/>
          </p:cNvCxnSpPr>
          <p:nvPr/>
        </p:nvCxnSpPr>
        <p:spPr bwMode="auto">
          <a:xfrm flipV="1">
            <a:off x="2286000" y="3352800"/>
            <a:ext cx="0" cy="1219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47" name="Gerade Verbindung 2056"/>
          <p:cNvCxnSpPr>
            <a:cxnSpLocks noChangeShapeType="1"/>
          </p:cNvCxnSpPr>
          <p:nvPr/>
        </p:nvCxnSpPr>
        <p:spPr bwMode="auto">
          <a:xfrm flipH="1">
            <a:off x="2286000" y="3352800"/>
            <a:ext cx="3810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48" name="Gerade Verbindung 2061"/>
          <p:cNvCxnSpPr>
            <a:cxnSpLocks noChangeShapeType="1"/>
          </p:cNvCxnSpPr>
          <p:nvPr/>
        </p:nvCxnSpPr>
        <p:spPr bwMode="auto">
          <a:xfrm flipV="1">
            <a:off x="2057400" y="4343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49" name="Rechteck 2062"/>
          <p:cNvSpPr>
            <a:spLocks noChangeArrowheads="1"/>
          </p:cNvSpPr>
          <p:nvPr/>
        </p:nvSpPr>
        <p:spPr bwMode="auto">
          <a:xfrm>
            <a:off x="1981200" y="4191000"/>
            <a:ext cx="1524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5150" name="Gerade Verbindung 47"/>
          <p:cNvCxnSpPr>
            <a:cxnSpLocks noChangeShapeType="1"/>
          </p:cNvCxnSpPr>
          <p:nvPr/>
        </p:nvCxnSpPr>
        <p:spPr bwMode="auto">
          <a:xfrm flipV="1">
            <a:off x="2057400" y="39624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51" name="Gerade Verbindung 2064"/>
          <p:cNvCxnSpPr>
            <a:cxnSpLocks noChangeShapeType="1"/>
          </p:cNvCxnSpPr>
          <p:nvPr/>
        </p:nvCxnSpPr>
        <p:spPr bwMode="auto">
          <a:xfrm flipH="1">
            <a:off x="990600" y="39624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52" name="Textfeld 2065"/>
          <p:cNvSpPr txBox="1">
            <a:spLocks noChangeArrowheads="1"/>
          </p:cNvSpPr>
          <p:nvPr/>
        </p:nvSpPr>
        <p:spPr bwMode="auto">
          <a:xfrm>
            <a:off x="1066800" y="3657600"/>
            <a:ext cx="487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+HV</a:t>
            </a:r>
          </a:p>
        </p:txBody>
      </p:sp>
      <p:sp>
        <p:nvSpPr>
          <p:cNvPr id="5153" name="Textfeld 51"/>
          <p:cNvSpPr txBox="1">
            <a:spLocks noChangeArrowheads="1"/>
          </p:cNvSpPr>
          <p:nvPr/>
        </p:nvSpPr>
        <p:spPr bwMode="auto">
          <a:xfrm>
            <a:off x="1905000" y="4648200"/>
            <a:ext cx="487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+HV</a:t>
            </a:r>
          </a:p>
        </p:txBody>
      </p:sp>
      <p:sp>
        <p:nvSpPr>
          <p:cNvPr id="5154" name="Textfeld 52"/>
          <p:cNvSpPr txBox="1">
            <a:spLocks noChangeArrowheads="1"/>
          </p:cNvSpPr>
          <p:nvPr/>
        </p:nvSpPr>
        <p:spPr bwMode="auto">
          <a:xfrm>
            <a:off x="5715000" y="4648200"/>
            <a:ext cx="487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+HV</a:t>
            </a:r>
          </a:p>
        </p:txBody>
      </p:sp>
      <p:sp>
        <p:nvSpPr>
          <p:cNvPr id="5155" name="Textfeld 53"/>
          <p:cNvSpPr txBox="1">
            <a:spLocks noChangeArrowheads="1"/>
          </p:cNvSpPr>
          <p:nvPr/>
        </p:nvSpPr>
        <p:spPr bwMode="auto">
          <a:xfrm>
            <a:off x="838200" y="6172200"/>
            <a:ext cx="371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0V</a:t>
            </a:r>
          </a:p>
        </p:txBody>
      </p:sp>
      <p:sp>
        <p:nvSpPr>
          <p:cNvPr id="5156" name="Textfeld 54"/>
          <p:cNvSpPr txBox="1">
            <a:spLocks noChangeArrowheads="1"/>
          </p:cNvSpPr>
          <p:nvPr/>
        </p:nvSpPr>
        <p:spPr bwMode="auto">
          <a:xfrm>
            <a:off x="3822700" y="4724400"/>
            <a:ext cx="500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1.8V</a:t>
            </a:r>
          </a:p>
        </p:txBody>
      </p:sp>
      <p:sp>
        <p:nvSpPr>
          <p:cNvPr id="5157" name="Textfeld 2066"/>
          <p:cNvSpPr txBox="1">
            <a:spLocks noChangeArrowheads="1"/>
          </p:cNvSpPr>
          <p:nvPr/>
        </p:nvSpPr>
        <p:spPr bwMode="auto">
          <a:xfrm>
            <a:off x="1295400" y="6172200"/>
            <a:ext cx="841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Substrate</a:t>
            </a:r>
          </a:p>
        </p:txBody>
      </p:sp>
      <p:sp>
        <p:nvSpPr>
          <p:cNvPr id="5158" name="Textfeld 56"/>
          <p:cNvSpPr txBox="1">
            <a:spLocks noChangeArrowheads="1"/>
          </p:cNvSpPr>
          <p:nvPr/>
        </p:nvSpPr>
        <p:spPr bwMode="auto">
          <a:xfrm>
            <a:off x="762000" y="5791200"/>
            <a:ext cx="7969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Depleted</a:t>
            </a:r>
          </a:p>
        </p:txBody>
      </p:sp>
      <p:sp>
        <p:nvSpPr>
          <p:cNvPr id="5159" name="Textfeld 57"/>
          <p:cNvSpPr txBox="1">
            <a:spLocks noChangeArrowheads="1"/>
          </p:cNvSpPr>
          <p:nvPr/>
        </p:nvSpPr>
        <p:spPr bwMode="auto">
          <a:xfrm>
            <a:off x="4572000" y="5791200"/>
            <a:ext cx="7969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Depleted</a:t>
            </a:r>
          </a:p>
        </p:txBody>
      </p:sp>
      <p:cxnSp>
        <p:nvCxnSpPr>
          <p:cNvPr id="5160" name="Gerade Verbindung mit Pfeil 2071"/>
          <p:cNvCxnSpPr>
            <a:cxnSpLocks noChangeShapeType="1"/>
          </p:cNvCxnSpPr>
          <p:nvPr/>
        </p:nvCxnSpPr>
        <p:spPr bwMode="auto">
          <a:xfrm>
            <a:off x="2667000" y="4724400"/>
            <a:ext cx="1143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61" name="Textfeld 2073"/>
          <p:cNvSpPr txBox="1">
            <a:spLocks noChangeArrowheads="1"/>
          </p:cNvSpPr>
          <p:nvPr/>
        </p:nvSpPr>
        <p:spPr bwMode="auto">
          <a:xfrm>
            <a:off x="3048000" y="4724400"/>
            <a:ext cx="4397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15u</a:t>
            </a:r>
          </a:p>
        </p:txBody>
      </p:sp>
      <p:cxnSp>
        <p:nvCxnSpPr>
          <p:cNvPr id="5162" name="Gerade Verbindung mit Pfeil 2075"/>
          <p:cNvCxnSpPr>
            <a:cxnSpLocks noChangeShapeType="1"/>
            <a:stCxn id="20" idx="2"/>
            <a:endCxn id="12" idx="2"/>
          </p:cNvCxnSpPr>
          <p:nvPr/>
        </p:nvCxnSpPr>
        <p:spPr bwMode="auto">
          <a:xfrm>
            <a:off x="2286000" y="4953000"/>
            <a:ext cx="0" cy="1143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63" name="Textfeld 67"/>
          <p:cNvSpPr txBox="1">
            <a:spLocks noChangeArrowheads="1"/>
          </p:cNvSpPr>
          <p:nvPr/>
        </p:nvSpPr>
        <p:spPr bwMode="auto">
          <a:xfrm>
            <a:off x="2286000" y="5257800"/>
            <a:ext cx="4397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15u</a:t>
            </a:r>
          </a:p>
        </p:txBody>
      </p:sp>
      <p:cxnSp>
        <p:nvCxnSpPr>
          <p:cNvPr id="5164" name="Gerade Verbindung mit Pfeil 31"/>
          <p:cNvCxnSpPr>
            <a:cxnSpLocks noChangeShapeType="1"/>
          </p:cNvCxnSpPr>
          <p:nvPr/>
        </p:nvCxnSpPr>
        <p:spPr bwMode="auto">
          <a:xfrm>
            <a:off x="3810000" y="5562600"/>
            <a:ext cx="762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65" name="Textfeld 74"/>
          <p:cNvSpPr txBox="1">
            <a:spLocks noChangeArrowheads="1"/>
          </p:cNvSpPr>
          <p:nvPr/>
        </p:nvSpPr>
        <p:spPr bwMode="auto">
          <a:xfrm>
            <a:off x="3962400" y="5257800"/>
            <a:ext cx="4397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10u</a:t>
            </a:r>
          </a:p>
        </p:txBody>
      </p:sp>
      <p:cxnSp>
        <p:nvCxnSpPr>
          <p:cNvPr id="5166" name="Gerade Verbindung 34"/>
          <p:cNvCxnSpPr>
            <a:cxnSpLocks noChangeShapeType="1"/>
          </p:cNvCxnSpPr>
          <p:nvPr/>
        </p:nvCxnSpPr>
        <p:spPr bwMode="auto">
          <a:xfrm>
            <a:off x="3657600" y="33528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67" name="Textfeld 78"/>
          <p:cNvSpPr txBox="1">
            <a:spLocks noChangeArrowheads="1"/>
          </p:cNvSpPr>
          <p:nvPr/>
        </p:nvSpPr>
        <p:spPr bwMode="auto">
          <a:xfrm>
            <a:off x="5029200" y="2743200"/>
            <a:ext cx="7159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To FEI4</a:t>
            </a:r>
          </a:p>
        </p:txBody>
      </p:sp>
      <p:cxnSp>
        <p:nvCxnSpPr>
          <p:cNvPr id="5168" name="Gerade Verbindung 80"/>
          <p:cNvCxnSpPr>
            <a:cxnSpLocks noChangeShapeType="1"/>
          </p:cNvCxnSpPr>
          <p:nvPr/>
        </p:nvCxnSpPr>
        <p:spPr bwMode="auto">
          <a:xfrm>
            <a:off x="3429000" y="38100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69" name="Gerade Verbindung 81"/>
          <p:cNvCxnSpPr>
            <a:cxnSpLocks noChangeShapeType="1"/>
          </p:cNvCxnSpPr>
          <p:nvPr/>
        </p:nvCxnSpPr>
        <p:spPr bwMode="auto">
          <a:xfrm>
            <a:off x="3429000" y="37338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0" name="Gerade Verbindung 82"/>
          <p:cNvCxnSpPr>
            <a:cxnSpLocks noChangeShapeType="1"/>
          </p:cNvCxnSpPr>
          <p:nvPr/>
        </p:nvCxnSpPr>
        <p:spPr bwMode="auto">
          <a:xfrm>
            <a:off x="3657600" y="38100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71" name="Textfeld 83"/>
          <p:cNvSpPr txBox="1">
            <a:spLocks noChangeArrowheads="1"/>
          </p:cNvSpPr>
          <p:nvPr/>
        </p:nvSpPr>
        <p:spPr bwMode="auto">
          <a:xfrm>
            <a:off x="2590800" y="3429000"/>
            <a:ext cx="1063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HV capacitor</a:t>
            </a:r>
          </a:p>
        </p:txBody>
      </p:sp>
      <p:cxnSp>
        <p:nvCxnSpPr>
          <p:cNvPr id="5172" name="Gerade Verbindung 38"/>
          <p:cNvCxnSpPr>
            <a:cxnSpLocks noChangeShapeType="1"/>
          </p:cNvCxnSpPr>
          <p:nvPr/>
        </p:nvCxnSpPr>
        <p:spPr bwMode="auto">
          <a:xfrm flipH="1">
            <a:off x="457200" y="4572000"/>
            <a:ext cx="7543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3" name="Gerade Verbindung mit Pfeil 40"/>
          <p:cNvCxnSpPr>
            <a:cxnSpLocks noChangeShapeType="1"/>
          </p:cNvCxnSpPr>
          <p:nvPr/>
        </p:nvCxnSpPr>
        <p:spPr bwMode="auto">
          <a:xfrm>
            <a:off x="6400800" y="3962400"/>
            <a:ext cx="0" cy="457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74" name="Textfeld 41"/>
          <p:cNvSpPr txBox="1">
            <a:spLocks noChangeArrowheads="1"/>
          </p:cNvSpPr>
          <p:nvPr/>
        </p:nvSpPr>
        <p:spPr bwMode="auto">
          <a:xfrm>
            <a:off x="6400800" y="3810000"/>
            <a:ext cx="10620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Sensor nwell</a:t>
            </a:r>
          </a:p>
        </p:txBody>
      </p:sp>
      <p:cxnSp>
        <p:nvCxnSpPr>
          <p:cNvPr id="5175" name="Gerade Verbindung mit Pfeil 90"/>
          <p:cNvCxnSpPr>
            <a:cxnSpLocks noChangeShapeType="1"/>
          </p:cNvCxnSpPr>
          <p:nvPr/>
        </p:nvCxnSpPr>
        <p:spPr bwMode="auto">
          <a:xfrm flipH="1">
            <a:off x="4572000" y="4419600"/>
            <a:ext cx="304800" cy="152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76" name="Textfeld 92"/>
          <p:cNvSpPr txBox="1">
            <a:spLocks noChangeArrowheads="1"/>
          </p:cNvSpPr>
          <p:nvPr/>
        </p:nvSpPr>
        <p:spPr bwMode="auto">
          <a:xfrm>
            <a:off x="4718050" y="4191000"/>
            <a:ext cx="13779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Electronics nwell</a:t>
            </a:r>
          </a:p>
        </p:txBody>
      </p:sp>
      <p:sp>
        <p:nvSpPr>
          <p:cNvPr id="94" name="Rechteck 93"/>
          <p:cNvSpPr/>
          <p:nvPr/>
        </p:nvSpPr>
        <p:spPr bwMode="auto">
          <a:xfrm>
            <a:off x="7620000" y="4572000"/>
            <a:ext cx="1371600" cy="15240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95" name="Rechteck 94"/>
          <p:cNvSpPr/>
          <p:nvPr/>
        </p:nvSpPr>
        <p:spPr bwMode="auto">
          <a:xfrm>
            <a:off x="381000" y="4572000"/>
            <a:ext cx="381000" cy="15240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
        <p:nvSpPr>
          <p:cNvPr id="98" name="Rechteck 97"/>
          <p:cNvSpPr/>
          <p:nvPr/>
        </p:nvSpPr>
        <p:spPr bwMode="auto">
          <a:xfrm>
            <a:off x="8763000" y="4572000"/>
            <a:ext cx="228600" cy="3810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de-DE" altLang="de-DE" smtClean="0"/>
          </a:p>
        </p:txBody>
      </p:sp>
    </p:spTree>
    <p:extLst>
      <p:ext uri="{BB962C8B-B14F-4D97-AF65-F5344CB8AC3E}">
        <p14:creationId xmlns:p14="http://schemas.microsoft.com/office/powerpoint/2010/main" val="325423299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de-DE" sz="2000" smtClean="0"/>
              <a:t>Standard pixels with time encoding</a:t>
            </a:r>
          </a:p>
        </p:txBody>
      </p:sp>
      <p:sp>
        <p:nvSpPr>
          <p:cNvPr id="3075" name="Inhaltsplatzhalter 1"/>
          <p:cNvSpPr>
            <a:spLocks noGrp="1"/>
          </p:cNvSpPr>
          <p:nvPr>
            <p:ph idx="1"/>
          </p:nvPr>
        </p:nvSpPr>
        <p:spPr>
          <a:xfrm>
            <a:off x="457200" y="692150"/>
            <a:ext cx="8229600" cy="3117850"/>
          </a:xfrm>
        </p:spPr>
        <p:txBody>
          <a:bodyPr/>
          <a:lstStyle/>
          <a:p>
            <a:pPr>
              <a:defRPr/>
            </a:pPr>
            <a:r>
              <a:rPr lang="en-US" altLang="de-DE" sz="1400" dirty="0" smtClean="0"/>
              <a:t>Based on </a:t>
            </a:r>
            <a:r>
              <a:rPr lang="en-US" altLang="de-DE" sz="1400" dirty="0" err="1" smtClean="0"/>
              <a:t>SAmp</a:t>
            </a:r>
            <a:r>
              <a:rPr lang="en-US" altLang="de-DE" sz="1400" dirty="0" smtClean="0"/>
              <a:t> version with standard feedback</a:t>
            </a:r>
          </a:p>
          <a:p>
            <a:pPr>
              <a:defRPr/>
            </a:pPr>
            <a:r>
              <a:rPr lang="en-US" altLang="de-DE" sz="1400" dirty="0" smtClean="0"/>
              <a:t>Two operation </a:t>
            </a:r>
            <a:r>
              <a:rPr lang="en-US" altLang="de-DE" sz="1400" dirty="0" err="1" smtClean="0"/>
              <a:t>modi</a:t>
            </a:r>
            <a:r>
              <a:rPr lang="en-US" altLang="de-DE" sz="1400" dirty="0" smtClean="0"/>
              <a:t>:</a:t>
            </a:r>
          </a:p>
          <a:p>
            <a:pPr>
              <a:defRPr/>
            </a:pPr>
            <a:r>
              <a:rPr lang="en-US" altLang="de-DE" sz="1400" dirty="0" smtClean="0"/>
              <a:t>1. voltage mode amplitude decoding</a:t>
            </a:r>
          </a:p>
          <a:p>
            <a:pPr>
              <a:defRPr/>
            </a:pPr>
            <a:r>
              <a:rPr lang="en-US" altLang="de-DE" sz="1400" dirty="0" smtClean="0"/>
              <a:t>2. pulse length encoding</a:t>
            </a:r>
          </a:p>
          <a:p>
            <a:pPr>
              <a:defRPr/>
            </a:pPr>
            <a:r>
              <a:rPr lang="en-US" altLang="de-DE" sz="1400" dirty="0" smtClean="0"/>
              <a:t>Mode 1: voltage amplitude defined by external voltages: </a:t>
            </a:r>
            <a:r>
              <a:rPr lang="en-US" altLang="de-DE" sz="1400" dirty="0" err="1" smtClean="0"/>
              <a:t>Vplus</a:t>
            </a:r>
            <a:r>
              <a:rPr lang="en-US" altLang="de-DE" sz="1400" dirty="0" smtClean="0"/>
              <a:t> (high level), Vminus1/2/3 (low level when hit in column 1, 2 or 3)</a:t>
            </a:r>
          </a:p>
          <a:p>
            <a:pPr>
              <a:defRPr/>
            </a:pPr>
            <a:r>
              <a:rPr lang="en-US" altLang="de-DE" sz="1400" dirty="0" smtClean="0"/>
              <a:t>In the case of double hits – summed amplitude is the mean value of the corresponding amplitudes</a:t>
            </a:r>
          </a:p>
          <a:p>
            <a:pPr>
              <a:defRPr/>
            </a:pPr>
            <a:r>
              <a:rPr lang="en-US" altLang="de-DE" sz="1400" dirty="0" smtClean="0"/>
              <a:t>Mode 2: Pulse length is determined by the DAC setting VNTime1/2/3</a:t>
            </a:r>
          </a:p>
          <a:p>
            <a:pPr>
              <a:defRPr/>
            </a:pPr>
            <a:r>
              <a:rPr lang="en-US" altLang="de-DE" sz="1400" dirty="0" smtClean="0"/>
              <a:t>In the case of double hits, MAX of two lengths will be produced</a:t>
            </a:r>
          </a:p>
          <a:p>
            <a:pPr>
              <a:defRPr/>
            </a:pPr>
            <a:r>
              <a:rPr lang="en-US" altLang="de-DE" sz="1400" dirty="0" smtClean="0"/>
              <a:t>Motivation for 1: voltage mode amplitude encoding is less susceptible to mismatch</a:t>
            </a:r>
          </a:p>
          <a:p>
            <a:pPr>
              <a:defRPr/>
            </a:pPr>
            <a:r>
              <a:rPr lang="en-US" altLang="de-DE" sz="1400" dirty="0" smtClean="0"/>
              <a:t>Motivation for 2: time information (pulse length) can be transmitted to FEI4 without any added noise. Even in the case of glue non-uniformity time information is transmitted correctly</a:t>
            </a:r>
            <a:r>
              <a:rPr lang="en-US" altLang="de-DE" sz="1400" b="1" dirty="0" smtClean="0"/>
              <a:t>. </a:t>
            </a:r>
          </a:p>
          <a:p>
            <a:pPr marL="0" indent="0">
              <a:buFontTx/>
              <a:buNone/>
              <a:defRPr/>
            </a:pPr>
            <a:endParaRPr lang="en-US" altLang="de-DE" dirty="0" smtClean="0"/>
          </a:p>
        </p:txBody>
      </p:sp>
      <p:sp>
        <p:nvSpPr>
          <p:cNvPr id="922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0DB78E4E-2EBD-490C-9B9C-6A28CE4ACEBE}" type="slidenum">
              <a:rPr lang="de-DE" altLang="de-DE" smtClean="0"/>
              <a:pPr algn="r" eaLnBrk="1" hangingPunct="1">
                <a:spcBef>
                  <a:spcPct val="0"/>
                </a:spcBef>
                <a:buFontTx/>
                <a:buNone/>
              </a:pPr>
              <a:t>64</a:t>
            </a:fld>
            <a:endParaRPr lang="de-DE" altLang="de-DE" smtClean="0"/>
          </a:p>
        </p:txBody>
      </p:sp>
      <p:cxnSp>
        <p:nvCxnSpPr>
          <p:cNvPr id="9221" name="Gerade Verbindung 21"/>
          <p:cNvCxnSpPr>
            <a:cxnSpLocks noChangeShapeType="1"/>
          </p:cNvCxnSpPr>
          <p:nvPr/>
        </p:nvCxnSpPr>
        <p:spPr bwMode="auto">
          <a:xfrm>
            <a:off x="3429000" y="58674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22" name="Gleichschenkliges Dreieck 1"/>
          <p:cNvSpPr>
            <a:spLocks noChangeArrowheads="1"/>
          </p:cNvSpPr>
          <p:nvPr/>
        </p:nvSpPr>
        <p:spPr bwMode="auto">
          <a:xfrm rot="5400000">
            <a:off x="457200" y="5562600"/>
            <a:ext cx="914400" cy="6096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9223" name="Gleichschenkliges Dreieck 94"/>
          <p:cNvSpPr>
            <a:spLocks noChangeArrowheads="1"/>
          </p:cNvSpPr>
          <p:nvPr/>
        </p:nvSpPr>
        <p:spPr bwMode="auto">
          <a:xfrm rot="5400000">
            <a:off x="1694657" y="5544343"/>
            <a:ext cx="914400" cy="64611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9224" name="Gerade Verbindung 4"/>
          <p:cNvCxnSpPr>
            <a:cxnSpLocks noChangeShapeType="1"/>
          </p:cNvCxnSpPr>
          <p:nvPr/>
        </p:nvCxnSpPr>
        <p:spPr bwMode="auto">
          <a:xfrm>
            <a:off x="2514600" y="58674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25" name="Gerade Verbindung 95"/>
          <p:cNvCxnSpPr>
            <a:cxnSpLocks noChangeShapeType="1"/>
            <a:endCxn id="9223" idx="3"/>
          </p:cNvCxnSpPr>
          <p:nvPr/>
        </p:nvCxnSpPr>
        <p:spPr bwMode="auto">
          <a:xfrm>
            <a:off x="1219200" y="5867400"/>
            <a:ext cx="609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26" name="Gerade Verbindung 7"/>
          <p:cNvCxnSpPr>
            <a:cxnSpLocks noChangeShapeType="1"/>
          </p:cNvCxnSpPr>
          <p:nvPr/>
        </p:nvCxnSpPr>
        <p:spPr bwMode="auto">
          <a:xfrm>
            <a:off x="609600" y="5257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27" name="Gerade Verbindung 10"/>
          <p:cNvCxnSpPr>
            <a:cxnSpLocks noChangeShapeType="1"/>
          </p:cNvCxnSpPr>
          <p:nvPr/>
        </p:nvCxnSpPr>
        <p:spPr bwMode="auto">
          <a:xfrm flipV="1">
            <a:off x="990600" y="48006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28" name="Gerade Verbindung 12"/>
          <p:cNvCxnSpPr>
            <a:cxnSpLocks noChangeShapeType="1"/>
          </p:cNvCxnSpPr>
          <p:nvPr/>
        </p:nvCxnSpPr>
        <p:spPr bwMode="auto">
          <a:xfrm>
            <a:off x="990600" y="4800600"/>
            <a:ext cx="457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29" name="Gerade Verbindung 96"/>
          <p:cNvCxnSpPr>
            <a:cxnSpLocks noChangeShapeType="1"/>
          </p:cNvCxnSpPr>
          <p:nvPr/>
        </p:nvCxnSpPr>
        <p:spPr bwMode="auto">
          <a:xfrm>
            <a:off x="1447800" y="5257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30" name="Gerade Verbindung 97"/>
          <p:cNvCxnSpPr>
            <a:cxnSpLocks noChangeShapeType="1"/>
          </p:cNvCxnSpPr>
          <p:nvPr/>
        </p:nvCxnSpPr>
        <p:spPr bwMode="auto">
          <a:xfrm>
            <a:off x="2133600" y="5257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31" name="Gerade Verbindung 98"/>
          <p:cNvCxnSpPr>
            <a:cxnSpLocks noChangeShapeType="1"/>
          </p:cNvCxnSpPr>
          <p:nvPr/>
        </p:nvCxnSpPr>
        <p:spPr bwMode="auto">
          <a:xfrm flipV="1">
            <a:off x="2514600" y="48006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32" name="Gerade Verbindung 99"/>
          <p:cNvCxnSpPr>
            <a:cxnSpLocks noChangeShapeType="1"/>
          </p:cNvCxnSpPr>
          <p:nvPr/>
        </p:nvCxnSpPr>
        <p:spPr bwMode="auto">
          <a:xfrm>
            <a:off x="2971800" y="48006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33" name="Gerade Verbindung 100"/>
          <p:cNvCxnSpPr>
            <a:cxnSpLocks noChangeShapeType="1"/>
          </p:cNvCxnSpPr>
          <p:nvPr/>
        </p:nvCxnSpPr>
        <p:spPr bwMode="auto">
          <a:xfrm>
            <a:off x="2971800" y="5257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34" name="Gerade Verbindung 101"/>
          <p:cNvCxnSpPr>
            <a:cxnSpLocks noChangeShapeType="1"/>
          </p:cNvCxnSpPr>
          <p:nvPr/>
        </p:nvCxnSpPr>
        <p:spPr bwMode="auto">
          <a:xfrm>
            <a:off x="2514600" y="48006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35" name="Gerade Verbindung 18"/>
          <p:cNvCxnSpPr>
            <a:cxnSpLocks noChangeShapeType="1"/>
          </p:cNvCxnSpPr>
          <p:nvPr/>
        </p:nvCxnSpPr>
        <p:spPr bwMode="auto">
          <a:xfrm>
            <a:off x="2971800" y="5715000"/>
            <a:ext cx="0" cy="3048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36" name="Gerade Verbindung 118"/>
          <p:cNvCxnSpPr>
            <a:cxnSpLocks noChangeShapeType="1"/>
          </p:cNvCxnSpPr>
          <p:nvPr/>
        </p:nvCxnSpPr>
        <p:spPr bwMode="auto">
          <a:xfrm>
            <a:off x="3048000" y="5715000"/>
            <a:ext cx="0" cy="3048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37" name="Gerade Verbindung 119"/>
          <p:cNvCxnSpPr>
            <a:cxnSpLocks noChangeShapeType="1"/>
            <a:endCxn id="9247" idx="3"/>
          </p:cNvCxnSpPr>
          <p:nvPr/>
        </p:nvCxnSpPr>
        <p:spPr bwMode="auto">
          <a:xfrm>
            <a:off x="3048000" y="5867400"/>
            <a:ext cx="1066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38" name="Rechteck 19"/>
          <p:cNvSpPr>
            <a:spLocks noChangeArrowheads="1"/>
          </p:cNvSpPr>
          <p:nvPr/>
        </p:nvSpPr>
        <p:spPr bwMode="auto">
          <a:xfrm>
            <a:off x="3352800" y="6019800"/>
            <a:ext cx="152400" cy="152400"/>
          </a:xfrm>
          <a:prstGeom prst="rect">
            <a:avLst/>
          </a:prstGeom>
          <a:solidFill>
            <a:schemeClr val="bg1"/>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9239" name="Gerade Verbindung 24"/>
          <p:cNvCxnSpPr>
            <a:cxnSpLocks noChangeShapeType="1"/>
          </p:cNvCxnSpPr>
          <p:nvPr/>
        </p:nvCxnSpPr>
        <p:spPr bwMode="auto">
          <a:xfrm flipH="1">
            <a:off x="3352800" y="6324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40" name="Gerade Verbindung 120"/>
          <p:cNvCxnSpPr>
            <a:cxnSpLocks noChangeShapeType="1"/>
          </p:cNvCxnSpPr>
          <p:nvPr/>
        </p:nvCxnSpPr>
        <p:spPr bwMode="auto">
          <a:xfrm>
            <a:off x="3352800" y="66294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41" name="Gerade Verbindung 121"/>
          <p:cNvCxnSpPr>
            <a:cxnSpLocks noChangeShapeType="1"/>
          </p:cNvCxnSpPr>
          <p:nvPr/>
        </p:nvCxnSpPr>
        <p:spPr bwMode="auto">
          <a:xfrm flipV="1">
            <a:off x="3733800" y="61722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42" name="Gerade Verbindung 122"/>
          <p:cNvCxnSpPr>
            <a:cxnSpLocks noChangeShapeType="1"/>
          </p:cNvCxnSpPr>
          <p:nvPr/>
        </p:nvCxnSpPr>
        <p:spPr bwMode="auto">
          <a:xfrm>
            <a:off x="3733800" y="6172200"/>
            <a:ext cx="2286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43" name="Gerade Verbindung 123"/>
          <p:cNvCxnSpPr>
            <a:cxnSpLocks noChangeShapeType="1"/>
          </p:cNvCxnSpPr>
          <p:nvPr/>
        </p:nvCxnSpPr>
        <p:spPr bwMode="auto">
          <a:xfrm>
            <a:off x="3962400" y="66294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44" name="Gerade Verbindung mit Pfeil 28"/>
          <p:cNvCxnSpPr>
            <a:cxnSpLocks noChangeShapeType="1"/>
          </p:cNvCxnSpPr>
          <p:nvPr/>
        </p:nvCxnSpPr>
        <p:spPr bwMode="auto">
          <a:xfrm flipV="1">
            <a:off x="762000" y="47244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45" name="Textfeld 29"/>
          <p:cNvSpPr txBox="1">
            <a:spLocks noChangeArrowheads="1"/>
          </p:cNvSpPr>
          <p:nvPr/>
        </p:nvSpPr>
        <p:spPr bwMode="auto">
          <a:xfrm rot="-5400000">
            <a:off x="357981" y="4899819"/>
            <a:ext cx="3698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mV</a:t>
            </a:r>
          </a:p>
        </p:txBody>
      </p:sp>
      <p:sp>
        <p:nvSpPr>
          <p:cNvPr id="9246" name="Textfeld 124"/>
          <p:cNvSpPr txBox="1">
            <a:spLocks noChangeArrowheads="1"/>
          </p:cNvSpPr>
          <p:nvPr/>
        </p:nvSpPr>
        <p:spPr bwMode="auto">
          <a:xfrm rot="-5400000">
            <a:off x="3417888" y="6335712"/>
            <a:ext cx="369888"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V</a:t>
            </a:r>
          </a:p>
        </p:txBody>
      </p:sp>
      <p:sp>
        <p:nvSpPr>
          <p:cNvPr id="9247" name="Gleichschenkliges Dreieck 125"/>
          <p:cNvSpPr>
            <a:spLocks noChangeArrowheads="1"/>
          </p:cNvSpPr>
          <p:nvPr/>
        </p:nvSpPr>
        <p:spPr bwMode="auto">
          <a:xfrm rot="5400000">
            <a:off x="3980657" y="5544343"/>
            <a:ext cx="914400" cy="64611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9248" name="Gruppieren 2062"/>
          <p:cNvGrpSpPr>
            <a:grpSpLocks/>
          </p:cNvGrpSpPr>
          <p:nvPr/>
        </p:nvGrpSpPr>
        <p:grpSpPr bwMode="auto">
          <a:xfrm flipV="1">
            <a:off x="4343400" y="4800600"/>
            <a:ext cx="990600" cy="457200"/>
            <a:chOff x="4876800" y="1981200"/>
            <a:chExt cx="990600" cy="457200"/>
          </a:xfrm>
        </p:grpSpPr>
        <p:cxnSp>
          <p:nvCxnSpPr>
            <p:cNvPr id="9286" name="Gerade Verbindung 126"/>
            <p:cNvCxnSpPr>
              <a:cxnSpLocks noChangeShapeType="1"/>
            </p:cNvCxnSpPr>
            <p:nvPr/>
          </p:nvCxnSpPr>
          <p:spPr bwMode="auto">
            <a:xfrm>
              <a:off x="4876800" y="24384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87" name="Gerade Verbindung 127"/>
            <p:cNvCxnSpPr>
              <a:cxnSpLocks noChangeShapeType="1"/>
            </p:cNvCxnSpPr>
            <p:nvPr/>
          </p:nvCxnSpPr>
          <p:spPr bwMode="auto">
            <a:xfrm flipV="1">
              <a:off x="5257800" y="19812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88" name="Gerade Verbindung 128"/>
            <p:cNvCxnSpPr>
              <a:cxnSpLocks noChangeShapeType="1"/>
            </p:cNvCxnSpPr>
            <p:nvPr/>
          </p:nvCxnSpPr>
          <p:spPr bwMode="auto">
            <a:xfrm>
              <a:off x="5486400" y="19812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89" name="Gerade Verbindung 129"/>
            <p:cNvCxnSpPr>
              <a:cxnSpLocks noChangeShapeType="1"/>
            </p:cNvCxnSpPr>
            <p:nvPr/>
          </p:nvCxnSpPr>
          <p:spPr bwMode="auto">
            <a:xfrm>
              <a:off x="5486400" y="24384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90" name="Gerade Verbindung 130"/>
            <p:cNvCxnSpPr>
              <a:cxnSpLocks noChangeShapeType="1"/>
            </p:cNvCxnSpPr>
            <p:nvPr/>
          </p:nvCxnSpPr>
          <p:spPr bwMode="auto">
            <a:xfrm>
              <a:off x="5257800" y="19812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9249" name="Gerade Verbindung 131"/>
          <p:cNvCxnSpPr>
            <a:cxnSpLocks noChangeShapeType="1"/>
          </p:cNvCxnSpPr>
          <p:nvPr/>
        </p:nvCxnSpPr>
        <p:spPr bwMode="auto">
          <a:xfrm>
            <a:off x="2895600" y="48006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0" name="Gerade Verbindung 132"/>
          <p:cNvCxnSpPr>
            <a:cxnSpLocks noChangeShapeType="1"/>
          </p:cNvCxnSpPr>
          <p:nvPr/>
        </p:nvCxnSpPr>
        <p:spPr bwMode="auto">
          <a:xfrm>
            <a:off x="3048000" y="48006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1" name="Gerade Verbindung 2052"/>
          <p:cNvCxnSpPr>
            <a:cxnSpLocks noChangeShapeType="1"/>
            <a:stCxn id="9247" idx="0"/>
          </p:cNvCxnSpPr>
          <p:nvPr/>
        </p:nvCxnSpPr>
        <p:spPr bwMode="auto">
          <a:xfrm>
            <a:off x="4760913" y="5867400"/>
            <a:ext cx="1792287"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2" name="Gerade Verbindung 2054"/>
          <p:cNvCxnSpPr>
            <a:cxnSpLocks noChangeShapeType="1"/>
          </p:cNvCxnSpPr>
          <p:nvPr/>
        </p:nvCxnSpPr>
        <p:spPr bwMode="auto">
          <a:xfrm>
            <a:off x="6629400" y="5638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3" name="Gerade Verbindung 138"/>
          <p:cNvCxnSpPr>
            <a:cxnSpLocks noChangeShapeType="1"/>
          </p:cNvCxnSpPr>
          <p:nvPr/>
        </p:nvCxnSpPr>
        <p:spPr bwMode="auto">
          <a:xfrm>
            <a:off x="6553200" y="5638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4" name="Gerade Verbindung 139"/>
          <p:cNvCxnSpPr>
            <a:cxnSpLocks noChangeShapeType="1"/>
          </p:cNvCxnSpPr>
          <p:nvPr/>
        </p:nvCxnSpPr>
        <p:spPr bwMode="auto">
          <a:xfrm>
            <a:off x="6629400" y="58674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55" name="Gleichschenkliges Dreieck 141"/>
          <p:cNvSpPr>
            <a:spLocks noChangeArrowheads="1"/>
          </p:cNvSpPr>
          <p:nvPr/>
        </p:nvSpPr>
        <p:spPr bwMode="auto">
          <a:xfrm rot="5400000">
            <a:off x="6934200" y="5562600"/>
            <a:ext cx="914400" cy="609600"/>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9256" name="Gerade Verbindung 142"/>
          <p:cNvCxnSpPr>
            <a:cxnSpLocks noChangeShapeType="1"/>
          </p:cNvCxnSpPr>
          <p:nvPr/>
        </p:nvCxnSpPr>
        <p:spPr bwMode="auto">
          <a:xfrm>
            <a:off x="6934200" y="5257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7" name="Gerade Verbindung 143"/>
          <p:cNvCxnSpPr>
            <a:cxnSpLocks noChangeShapeType="1"/>
          </p:cNvCxnSpPr>
          <p:nvPr/>
        </p:nvCxnSpPr>
        <p:spPr bwMode="auto">
          <a:xfrm flipV="1">
            <a:off x="7315200" y="48006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8" name="Gerade Verbindung 144"/>
          <p:cNvCxnSpPr>
            <a:cxnSpLocks noChangeShapeType="1"/>
          </p:cNvCxnSpPr>
          <p:nvPr/>
        </p:nvCxnSpPr>
        <p:spPr bwMode="auto">
          <a:xfrm>
            <a:off x="7315200" y="4800600"/>
            <a:ext cx="2286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9" name="Gerade Verbindung 145"/>
          <p:cNvCxnSpPr>
            <a:cxnSpLocks noChangeShapeType="1"/>
          </p:cNvCxnSpPr>
          <p:nvPr/>
        </p:nvCxnSpPr>
        <p:spPr bwMode="auto">
          <a:xfrm>
            <a:off x="7924800" y="5257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60" name="Gerade Verbindung 152"/>
          <p:cNvCxnSpPr>
            <a:cxnSpLocks noChangeShapeType="1"/>
          </p:cNvCxnSpPr>
          <p:nvPr/>
        </p:nvCxnSpPr>
        <p:spPr bwMode="auto">
          <a:xfrm flipV="1">
            <a:off x="7543800" y="50292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61" name="Gerade Verbindung 153"/>
          <p:cNvCxnSpPr>
            <a:cxnSpLocks noChangeShapeType="1"/>
          </p:cNvCxnSpPr>
          <p:nvPr/>
        </p:nvCxnSpPr>
        <p:spPr bwMode="auto">
          <a:xfrm flipV="1">
            <a:off x="7543800" y="5257800"/>
            <a:ext cx="2286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62" name="Gleichschenkliges Dreieck 154"/>
          <p:cNvSpPr>
            <a:spLocks noChangeArrowheads="1"/>
          </p:cNvSpPr>
          <p:nvPr/>
        </p:nvSpPr>
        <p:spPr bwMode="auto">
          <a:xfrm rot="5400000">
            <a:off x="8019257" y="5544343"/>
            <a:ext cx="914400" cy="646113"/>
          </a:xfrm>
          <a:prstGeom prst="triangle">
            <a:avLst>
              <a:gd name="adj" fmla="val 50000"/>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9263" name="Gerade Verbindung 2059"/>
          <p:cNvCxnSpPr>
            <a:cxnSpLocks noChangeShapeType="1"/>
            <a:stCxn id="9255" idx="0"/>
            <a:endCxn id="9262" idx="3"/>
          </p:cNvCxnSpPr>
          <p:nvPr/>
        </p:nvCxnSpPr>
        <p:spPr bwMode="auto">
          <a:xfrm>
            <a:off x="7696200" y="5867400"/>
            <a:ext cx="457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64" name="Gerade Verbindung 155"/>
          <p:cNvCxnSpPr>
            <a:cxnSpLocks noChangeShapeType="1"/>
          </p:cNvCxnSpPr>
          <p:nvPr/>
        </p:nvCxnSpPr>
        <p:spPr bwMode="auto">
          <a:xfrm>
            <a:off x="8001000" y="5257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65" name="Gerade Verbindung 156"/>
          <p:cNvCxnSpPr>
            <a:cxnSpLocks noChangeShapeType="1"/>
          </p:cNvCxnSpPr>
          <p:nvPr/>
        </p:nvCxnSpPr>
        <p:spPr bwMode="auto">
          <a:xfrm flipV="1">
            <a:off x="8382000" y="48006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66" name="Gerade Verbindung 157"/>
          <p:cNvCxnSpPr>
            <a:cxnSpLocks noChangeShapeType="1"/>
          </p:cNvCxnSpPr>
          <p:nvPr/>
        </p:nvCxnSpPr>
        <p:spPr bwMode="auto">
          <a:xfrm>
            <a:off x="8610600" y="48006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67" name="Gerade Verbindung 158"/>
          <p:cNvCxnSpPr>
            <a:cxnSpLocks noChangeShapeType="1"/>
          </p:cNvCxnSpPr>
          <p:nvPr/>
        </p:nvCxnSpPr>
        <p:spPr bwMode="auto">
          <a:xfrm>
            <a:off x="8610600" y="5257800"/>
            <a:ext cx="381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68" name="Gerade Verbindung 159"/>
          <p:cNvCxnSpPr>
            <a:cxnSpLocks noChangeShapeType="1"/>
          </p:cNvCxnSpPr>
          <p:nvPr/>
        </p:nvCxnSpPr>
        <p:spPr bwMode="auto">
          <a:xfrm>
            <a:off x="8382000" y="48006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69" name="Gerade Verbindung 160"/>
          <p:cNvCxnSpPr>
            <a:cxnSpLocks noChangeShapeType="1"/>
          </p:cNvCxnSpPr>
          <p:nvPr/>
        </p:nvCxnSpPr>
        <p:spPr bwMode="auto">
          <a:xfrm flipV="1">
            <a:off x="7315200" y="47244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70" name="Gerade Verbindung 161"/>
          <p:cNvCxnSpPr>
            <a:cxnSpLocks noChangeShapeType="1"/>
          </p:cNvCxnSpPr>
          <p:nvPr/>
        </p:nvCxnSpPr>
        <p:spPr bwMode="auto">
          <a:xfrm>
            <a:off x="7315200" y="4724400"/>
            <a:ext cx="2286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71" name="Gerade Verbindung 162"/>
          <p:cNvCxnSpPr>
            <a:cxnSpLocks noChangeShapeType="1"/>
          </p:cNvCxnSpPr>
          <p:nvPr/>
        </p:nvCxnSpPr>
        <p:spPr bwMode="auto">
          <a:xfrm flipV="1">
            <a:off x="75438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72" name="Gerade Verbindung 163"/>
          <p:cNvCxnSpPr>
            <a:cxnSpLocks noChangeShapeType="1"/>
          </p:cNvCxnSpPr>
          <p:nvPr/>
        </p:nvCxnSpPr>
        <p:spPr bwMode="auto">
          <a:xfrm flipV="1">
            <a:off x="7543800" y="5181600"/>
            <a:ext cx="2286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73" name="Gerade Verbindung 164"/>
          <p:cNvCxnSpPr>
            <a:cxnSpLocks noChangeShapeType="1"/>
          </p:cNvCxnSpPr>
          <p:nvPr/>
        </p:nvCxnSpPr>
        <p:spPr bwMode="auto">
          <a:xfrm flipV="1">
            <a:off x="7315200" y="4876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74" name="Gerade Verbindung 165"/>
          <p:cNvCxnSpPr>
            <a:cxnSpLocks noChangeShapeType="1"/>
          </p:cNvCxnSpPr>
          <p:nvPr/>
        </p:nvCxnSpPr>
        <p:spPr bwMode="auto">
          <a:xfrm>
            <a:off x="7315200" y="4876800"/>
            <a:ext cx="2286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75" name="Gerade Verbindung 166"/>
          <p:cNvCxnSpPr>
            <a:cxnSpLocks noChangeShapeType="1"/>
          </p:cNvCxnSpPr>
          <p:nvPr/>
        </p:nvCxnSpPr>
        <p:spPr bwMode="auto">
          <a:xfrm flipV="1">
            <a:off x="7543800" y="51054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76" name="Gerade Verbindung 167"/>
          <p:cNvCxnSpPr>
            <a:cxnSpLocks noChangeShapeType="1"/>
          </p:cNvCxnSpPr>
          <p:nvPr/>
        </p:nvCxnSpPr>
        <p:spPr bwMode="auto">
          <a:xfrm flipV="1">
            <a:off x="7543800" y="5334000"/>
            <a:ext cx="2286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77" name="Gerade Verbindung 2061"/>
          <p:cNvCxnSpPr>
            <a:cxnSpLocks noChangeShapeType="1"/>
          </p:cNvCxnSpPr>
          <p:nvPr/>
        </p:nvCxnSpPr>
        <p:spPr bwMode="auto">
          <a:xfrm>
            <a:off x="6553200" y="5105400"/>
            <a:ext cx="1600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78" name="Textfeld 26"/>
          <p:cNvSpPr txBox="1">
            <a:spLocks noChangeArrowheads="1"/>
          </p:cNvSpPr>
          <p:nvPr/>
        </p:nvSpPr>
        <p:spPr bwMode="auto">
          <a:xfrm>
            <a:off x="457200" y="4114800"/>
            <a:ext cx="23987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Pulse length encoding - principle</a:t>
            </a:r>
          </a:p>
        </p:txBody>
      </p:sp>
      <p:sp>
        <p:nvSpPr>
          <p:cNvPr id="9279" name="Textfeld 26"/>
          <p:cNvSpPr txBox="1">
            <a:spLocks noChangeArrowheads="1"/>
          </p:cNvSpPr>
          <p:nvPr/>
        </p:nvSpPr>
        <p:spPr bwMode="auto">
          <a:xfrm>
            <a:off x="533400" y="4419600"/>
            <a:ext cx="619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CCPD</a:t>
            </a:r>
          </a:p>
        </p:txBody>
      </p:sp>
      <p:sp>
        <p:nvSpPr>
          <p:cNvPr id="9280" name="Textfeld 26"/>
          <p:cNvSpPr txBox="1">
            <a:spLocks noChangeArrowheads="1"/>
          </p:cNvSpPr>
          <p:nvPr/>
        </p:nvSpPr>
        <p:spPr bwMode="auto">
          <a:xfrm>
            <a:off x="6705600" y="4419600"/>
            <a:ext cx="5095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FEI4</a:t>
            </a:r>
          </a:p>
        </p:txBody>
      </p:sp>
      <p:sp>
        <p:nvSpPr>
          <p:cNvPr id="9281" name="Textfeld 26"/>
          <p:cNvSpPr txBox="1">
            <a:spLocks noChangeArrowheads="1"/>
          </p:cNvSpPr>
          <p:nvPr/>
        </p:nvSpPr>
        <p:spPr bwMode="auto">
          <a:xfrm>
            <a:off x="609600" y="5715000"/>
            <a:ext cx="500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Amp</a:t>
            </a:r>
          </a:p>
        </p:txBody>
      </p:sp>
      <p:sp>
        <p:nvSpPr>
          <p:cNvPr id="9282" name="Textfeld 26"/>
          <p:cNvSpPr txBox="1">
            <a:spLocks noChangeArrowheads="1"/>
          </p:cNvSpPr>
          <p:nvPr/>
        </p:nvSpPr>
        <p:spPr bwMode="auto">
          <a:xfrm>
            <a:off x="1739900" y="5715000"/>
            <a:ext cx="6778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Comp1</a:t>
            </a:r>
          </a:p>
        </p:txBody>
      </p:sp>
      <p:sp>
        <p:nvSpPr>
          <p:cNvPr id="9283" name="Textfeld 26"/>
          <p:cNvSpPr txBox="1">
            <a:spLocks noChangeArrowheads="1"/>
          </p:cNvSpPr>
          <p:nvPr/>
        </p:nvSpPr>
        <p:spPr bwMode="auto">
          <a:xfrm>
            <a:off x="4038600" y="5715000"/>
            <a:ext cx="6778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Comp2</a:t>
            </a:r>
          </a:p>
        </p:txBody>
      </p:sp>
      <p:sp>
        <p:nvSpPr>
          <p:cNvPr id="9284" name="Textfeld 26"/>
          <p:cNvSpPr txBox="1">
            <a:spLocks noChangeArrowheads="1"/>
          </p:cNvSpPr>
          <p:nvPr/>
        </p:nvSpPr>
        <p:spPr bwMode="auto">
          <a:xfrm>
            <a:off x="7010400" y="5715000"/>
            <a:ext cx="500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Amp</a:t>
            </a:r>
          </a:p>
        </p:txBody>
      </p:sp>
      <p:sp>
        <p:nvSpPr>
          <p:cNvPr id="9285" name="Textfeld 26"/>
          <p:cNvSpPr txBox="1">
            <a:spLocks noChangeArrowheads="1"/>
          </p:cNvSpPr>
          <p:nvPr/>
        </p:nvSpPr>
        <p:spPr bwMode="auto">
          <a:xfrm>
            <a:off x="8120063" y="5715000"/>
            <a:ext cx="5937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Comp</a:t>
            </a:r>
          </a:p>
        </p:txBody>
      </p:sp>
    </p:spTree>
    <p:extLst>
      <p:ext uri="{BB962C8B-B14F-4D97-AF65-F5344CB8AC3E}">
        <p14:creationId xmlns:p14="http://schemas.microsoft.com/office/powerpoint/2010/main" val="121323903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2"/>
          <p:cNvSpPr>
            <a:spLocks noGrp="1" noChangeArrowheads="1"/>
          </p:cNvSpPr>
          <p:nvPr>
            <p:ph type="title"/>
          </p:nvPr>
        </p:nvSpPr>
        <p:spPr/>
        <p:txBody>
          <a:bodyPr/>
          <a:lstStyle/>
          <a:p>
            <a:pPr eaLnBrk="1" hangingPunct="1"/>
            <a:r>
              <a:rPr lang="en-US" altLang="de-DE" sz="2000" smtClean="0"/>
              <a:t>CCPDv4</a:t>
            </a:r>
          </a:p>
        </p:txBody>
      </p:sp>
      <p:sp>
        <p:nvSpPr>
          <p:cNvPr id="4105" name="Inhaltsplatzhalter 1"/>
          <p:cNvSpPr>
            <a:spLocks noGrp="1"/>
          </p:cNvSpPr>
          <p:nvPr>
            <p:ph idx="1"/>
          </p:nvPr>
        </p:nvSpPr>
        <p:spPr>
          <a:xfrm>
            <a:off x="457200" y="685800"/>
            <a:ext cx="8229600" cy="2133600"/>
          </a:xfrm>
        </p:spPr>
        <p:txBody>
          <a:bodyPr/>
          <a:lstStyle/>
          <a:p>
            <a:pPr eaLnBrk="1" hangingPunct="1">
              <a:spcBef>
                <a:spcPct val="0"/>
              </a:spcBef>
              <a:buFontTx/>
              <a:buNone/>
            </a:pPr>
            <a:r>
              <a:rPr lang="en-US" altLang="de-DE" sz="1400" dirty="0" smtClean="0"/>
              <a:t>Pixel structures implemented in CCPDv4</a:t>
            </a:r>
          </a:p>
          <a:p>
            <a:pPr eaLnBrk="1" hangingPunct="1">
              <a:spcBef>
                <a:spcPct val="0"/>
              </a:spcBef>
              <a:buFontTx/>
              <a:buNone/>
            </a:pPr>
            <a:r>
              <a:rPr lang="en-US" altLang="de-DE" sz="1400" dirty="0" err="1" smtClean="0"/>
              <a:t>SAmp</a:t>
            </a:r>
            <a:r>
              <a:rPr lang="en-US" altLang="de-DE" sz="1400" dirty="0" smtClean="0"/>
              <a:t>: Standard pixels (as in CCPDv3-1, contain comparator and tune DAC)  with the current-mode amplitude coding – several improvements</a:t>
            </a:r>
          </a:p>
          <a:p>
            <a:pPr eaLnBrk="1" hangingPunct="1">
              <a:spcBef>
                <a:spcPct val="0"/>
              </a:spcBef>
              <a:buFontTx/>
              <a:buNone/>
            </a:pPr>
            <a:r>
              <a:rPr lang="en-US" altLang="de-DE" sz="1400" dirty="0" err="1" smtClean="0"/>
              <a:t>Stime</a:t>
            </a:r>
            <a:r>
              <a:rPr lang="en-US" altLang="de-DE" sz="1400" dirty="0" smtClean="0"/>
              <a:t>: Standard pixels with (</a:t>
            </a:r>
            <a:r>
              <a:rPr lang="en-US" altLang="de-DE" sz="1400" b="1" dirty="0" smtClean="0"/>
              <a:t>new</a:t>
            </a:r>
            <a:r>
              <a:rPr lang="en-US" altLang="de-DE" sz="1400" dirty="0" smtClean="0"/>
              <a:t>) voltage-mode amplitude coding or the pulse length coding</a:t>
            </a:r>
          </a:p>
          <a:p>
            <a:pPr eaLnBrk="1" hangingPunct="1">
              <a:spcBef>
                <a:spcPct val="0"/>
              </a:spcBef>
              <a:buFontTx/>
              <a:buNone/>
            </a:pPr>
            <a:r>
              <a:rPr lang="en-US" altLang="de-DE" sz="1400" dirty="0" smtClean="0"/>
              <a:t>N: “</a:t>
            </a:r>
            <a:r>
              <a:rPr lang="en-US" altLang="de-DE" sz="1400" dirty="0" err="1" smtClean="0"/>
              <a:t>NewPixels</a:t>
            </a:r>
            <a:r>
              <a:rPr lang="en-US" altLang="de-DE" sz="1400" dirty="0" smtClean="0"/>
              <a:t>” – the pixels with separated electronic and electrode, sub pixel size 25um x 125um (as in CCPDv3 contain comparator and tune DAC)</a:t>
            </a:r>
          </a:p>
          <a:p>
            <a:pPr eaLnBrk="1" hangingPunct="1">
              <a:spcBef>
                <a:spcPct val="0"/>
              </a:spcBef>
              <a:buFontTx/>
              <a:buNone/>
            </a:pPr>
            <a:r>
              <a:rPr lang="en-US" altLang="de-DE" sz="1400" dirty="0" smtClean="0"/>
              <a:t>A: </a:t>
            </a:r>
            <a:r>
              <a:rPr lang="en-US" altLang="de-DE" sz="1400" b="1" dirty="0" smtClean="0"/>
              <a:t>New</a:t>
            </a:r>
            <a:r>
              <a:rPr lang="en-US" altLang="de-DE" sz="1400" dirty="0" smtClean="0"/>
              <a:t>: Analog pixels - size 25um x 350um – contain only amplifier  -  electronics similar as in CLIC pixels (CCPDv3). New analog summing scheme.</a:t>
            </a:r>
            <a:endParaRPr lang="en-US" altLang="de-DE" dirty="0" smtClean="0"/>
          </a:p>
        </p:txBody>
      </p:sp>
      <p:sp>
        <p:nvSpPr>
          <p:cNvPr id="4106"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272EFA5D-7C81-4D8F-8ED3-1452579B90B6}" type="slidenum">
              <a:rPr lang="de-DE" altLang="de-DE" smtClean="0"/>
              <a:pPr algn="r" eaLnBrk="1" hangingPunct="1">
                <a:spcBef>
                  <a:spcPct val="0"/>
                </a:spcBef>
                <a:buFontTx/>
                <a:buNone/>
              </a:pPr>
              <a:t>65</a:t>
            </a:fld>
            <a:endParaRPr lang="de-DE" altLang="de-DE" smtClean="0"/>
          </a:p>
        </p:txBody>
      </p:sp>
      <p:grpSp>
        <p:nvGrpSpPr>
          <p:cNvPr id="3" name="Gruppieren 2"/>
          <p:cNvGrpSpPr/>
          <p:nvPr/>
        </p:nvGrpSpPr>
        <p:grpSpPr>
          <a:xfrm>
            <a:off x="4876800" y="3048000"/>
            <a:ext cx="3124200" cy="3276600"/>
            <a:chOff x="4876800" y="3048000"/>
            <a:chExt cx="3124200" cy="3276600"/>
          </a:xfrm>
        </p:grpSpPr>
        <p:sp>
          <p:nvSpPr>
            <p:cNvPr id="4129" name="Rechteck 149"/>
            <p:cNvSpPr>
              <a:spLocks noChangeArrowheads="1"/>
            </p:cNvSpPr>
            <p:nvPr/>
          </p:nvSpPr>
          <p:spPr bwMode="auto">
            <a:xfrm>
              <a:off x="5257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30" name="Ellipse 150"/>
            <p:cNvSpPr>
              <a:spLocks noChangeArrowheads="1"/>
            </p:cNvSpPr>
            <p:nvPr/>
          </p:nvSpPr>
          <p:spPr bwMode="auto">
            <a:xfrm>
              <a:off x="5105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31" name="Ellipse 151"/>
            <p:cNvSpPr>
              <a:spLocks noChangeArrowheads="1"/>
            </p:cNvSpPr>
            <p:nvPr/>
          </p:nvSpPr>
          <p:spPr bwMode="auto">
            <a:xfrm>
              <a:off x="5867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132" name="Gerade Verbindung 147"/>
            <p:cNvCxnSpPr>
              <a:cxnSpLocks noChangeShapeType="1"/>
              <a:stCxn id="4130" idx="0"/>
              <a:endCxn id="4129" idx="2"/>
            </p:cNvCxnSpPr>
            <p:nvPr/>
          </p:nvCxnSpPr>
          <p:spPr bwMode="auto">
            <a:xfrm flipV="1">
              <a:off x="5410200" y="53340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33" name="Gerade Verbindung 157"/>
            <p:cNvCxnSpPr>
              <a:cxnSpLocks noChangeShapeType="1"/>
              <a:stCxn id="4135" idx="2"/>
              <a:endCxn id="4130" idx="0"/>
            </p:cNvCxnSpPr>
            <p:nvPr/>
          </p:nvCxnSpPr>
          <p:spPr bwMode="auto">
            <a:xfrm flipH="1">
              <a:off x="5410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34" name="Gerade Verbindung 3072"/>
            <p:cNvCxnSpPr>
              <a:cxnSpLocks noChangeShapeType="1"/>
              <a:stCxn id="4135" idx="2"/>
              <a:endCxn id="4131" idx="0"/>
            </p:cNvCxnSpPr>
            <p:nvPr/>
          </p:nvCxnSpPr>
          <p:spPr bwMode="auto">
            <a:xfrm>
              <a:off x="5791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35" name="Rechteck 169"/>
            <p:cNvSpPr>
              <a:spLocks noChangeArrowheads="1"/>
            </p:cNvSpPr>
            <p:nvPr/>
          </p:nvSpPr>
          <p:spPr bwMode="auto">
            <a:xfrm>
              <a:off x="5638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36" name="Rechteck 192"/>
            <p:cNvSpPr>
              <a:spLocks noChangeArrowheads="1"/>
            </p:cNvSpPr>
            <p:nvPr/>
          </p:nvSpPr>
          <p:spPr bwMode="auto">
            <a:xfrm>
              <a:off x="6019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37" name="Ellipse 193"/>
            <p:cNvSpPr>
              <a:spLocks noChangeArrowheads="1"/>
            </p:cNvSpPr>
            <p:nvPr/>
          </p:nvSpPr>
          <p:spPr bwMode="auto">
            <a:xfrm>
              <a:off x="5867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38" name="Ellipse 194"/>
            <p:cNvSpPr>
              <a:spLocks noChangeArrowheads="1"/>
            </p:cNvSpPr>
            <p:nvPr/>
          </p:nvSpPr>
          <p:spPr bwMode="auto">
            <a:xfrm>
              <a:off x="6629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139" name="Gerade Verbindung 195"/>
            <p:cNvCxnSpPr>
              <a:cxnSpLocks noChangeShapeType="1"/>
              <a:stCxn id="4137" idx="0"/>
              <a:endCxn id="4136" idx="2"/>
            </p:cNvCxnSpPr>
            <p:nvPr/>
          </p:nvCxnSpPr>
          <p:spPr bwMode="auto">
            <a:xfrm flipV="1">
              <a:off x="6172200" y="53340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0" name="Gerade Verbindung 196"/>
            <p:cNvCxnSpPr>
              <a:cxnSpLocks noChangeShapeType="1"/>
              <a:stCxn id="4142" idx="2"/>
              <a:endCxn id="4137" idx="0"/>
            </p:cNvCxnSpPr>
            <p:nvPr/>
          </p:nvCxnSpPr>
          <p:spPr bwMode="auto">
            <a:xfrm flipH="1">
              <a:off x="6172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1" name="Gerade Verbindung 197"/>
            <p:cNvCxnSpPr>
              <a:cxnSpLocks noChangeShapeType="1"/>
              <a:stCxn id="4142" idx="2"/>
              <a:endCxn id="4138" idx="0"/>
            </p:cNvCxnSpPr>
            <p:nvPr/>
          </p:nvCxnSpPr>
          <p:spPr bwMode="auto">
            <a:xfrm>
              <a:off x="6553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42" name="Rechteck 198"/>
            <p:cNvSpPr>
              <a:spLocks noChangeArrowheads="1"/>
            </p:cNvSpPr>
            <p:nvPr/>
          </p:nvSpPr>
          <p:spPr bwMode="auto">
            <a:xfrm>
              <a:off x="6400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43" name="Rechteck 199"/>
            <p:cNvSpPr>
              <a:spLocks noChangeArrowheads="1"/>
            </p:cNvSpPr>
            <p:nvPr/>
          </p:nvSpPr>
          <p:spPr bwMode="auto">
            <a:xfrm>
              <a:off x="6781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44" name="Ellipse 200"/>
            <p:cNvSpPr>
              <a:spLocks noChangeArrowheads="1"/>
            </p:cNvSpPr>
            <p:nvPr/>
          </p:nvSpPr>
          <p:spPr bwMode="auto">
            <a:xfrm>
              <a:off x="6629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45" name="Ellipse 201"/>
            <p:cNvSpPr>
              <a:spLocks noChangeArrowheads="1"/>
            </p:cNvSpPr>
            <p:nvPr/>
          </p:nvSpPr>
          <p:spPr bwMode="auto">
            <a:xfrm>
              <a:off x="7391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146" name="Gerade Verbindung 202"/>
            <p:cNvCxnSpPr>
              <a:cxnSpLocks noChangeShapeType="1"/>
              <a:stCxn id="4144" idx="0"/>
              <a:endCxn id="4143" idx="2"/>
            </p:cNvCxnSpPr>
            <p:nvPr/>
          </p:nvCxnSpPr>
          <p:spPr bwMode="auto">
            <a:xfrm flipV="1">
              <a:off x="6934200" y="53340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7" name="Gerade Verbindung 203"/>
            <p:cNvCxnSpPr>
              <a:cxnSpLocks noChangeShapeType="1"/>
              <a:stCxn id="4149" idx="2"/>
              <a:endCxn id="4144" idx="0"/>
            </p:cNvCxnSpPr>
            <p:nvPr/>
          </p:nvCxnSpPr>
          <p:spPr bwMode="auto">
            <a:xfrm flipH="1">
              <a:off x="6934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48" name="Gerade Verbindung 204"/>
            <p:cNvCxnSpPr>
              <a:cxnSpLocks noChangeShapeType="1"/>
              <a:stCxn id="4149" idx="2"/>
              <a:endCxn id="4145" idx="0"/>
            </p:cNvCxnSpPr>
            <p:nvPr/>
          </p:nvCxnSpPr>
          <p:spPr bwMode="auto">
            <a:xfrm>
              <a:off x="7315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49" name="Rechteck 205"/>
            <p:cNvSpPr>
              <a:spLocks noChangeArrowheads="1"/>
            </p:cNvSpPr>
            <p:nvPr/>
          </p:nvSpPr>
          <p:spPr bwMode="auto">
            <a:xfrm>
              <a:off x="7162800" y="3429000"/>
              <a:ext cx="304800" cy="1905000"/>
            </a:xfrm>
            <a:prstGeom prst="rect">
              <a:avLst/>
            </a:prstGeom>
            <a:solidFill>
              <a:srgbClr val="FFFF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4150" name="Gerade Verbindung 206"/>
            <p:cNvCxnSpPr>
              <a:cxnSpLocks noChangeShapeType="1"/>
            </p:cNvCxnSpPr>
            <p:nvPr/>
          </p:nvCxnSpPr>
          <p:spPr bwMode="auto">
            <a:xfrm>
              <a:off x="5029200" y="53340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151" name="Gruppieren 3091"/>
            <p:cNvGrpSpPr>
              <a:grpSpLocks/>
            </p:cNvGrpSpPr>
            <p:nvPr/>
          </p:nvGrpSpPr>
          <p:grpSpPr bwMode="auto">
            <a:xfrm>
              <a:off x="4876800" y="3657600"/>
              <a:ext cx="914400" cy="228600"/>
              <a:chOff x="6553200" y="3048000"/>
              <a:chExt cx="914400" cy="228600"/>
            </a:xfrm>
          </p:grpSpPr>
          <p:cxnSp>
            <p:nvCxnSpPr>
              <p:cNvPr id="4170" name="Gerade Verbindung 3086"/>
              <p:cNvCxnSpPr>
                <a:cxnSpLocks noChangeShapeType="1"/>
              </p:cNvCxnSpPr>
              <p:nvPr/>
            </p:nvCxnSpPr>
            <p:spPr bwMode="auto">
              <a:xfrm>
                <a:off x="6553200" y="32766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71" name="Gerade Verbindung 3088"/>
              <p:cNvCxnSpPr>
                <a:cxnSpLocks noChangeShapeType="1"/>
              </p:cNvCxnSpPr>
              <p:nvPr/>
            </p:nvCxnSpPr>
            <p:spPr bwMode="auto">
              <a:xfrm flipV="1">
                <a:off x="6858000" y="3048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72" name="Gerade Verbindung 3090"/>
              <p:cNvCxnSpPr>
                <a:cxnSpLocks noChangeShapeType="1"/>
              </p:cNvCxnSpPr>
              <p:nvPr/>
            </p:nvCxnSpPr>
            <p:spPr bwMode="auto">
              <a:xfrm>
                <a:off x="6858000" y="3048000"/>
                <a:ext cx="3048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73" name="Gerade Verbindung 185"/>
              <p:cNvCxnSpPr>
                <a:cxnSpLocks noChangeShapeType="1"/>
              </p:cNvCxnSpPr>
              <p:nvPr/>
            </p:nvCxnSpPr>
            <p:spPr bwMode="auto">
              <a:xfrm>
                <a:off x="7162800" y="32766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52" name="Gruppieren 187"/>
            <p:cNvGrpSpPr>
              <a:grpSpLocks/>
            </p:cNvGrpSpPr>
            <p:nvPr/>
          </p:nvGrpSpPr>
          <p:grpSpPr bwMode="auto">
            <a:xfrm>
              <a:off x="5486400" y="4038600"/>
              <a:ext cx="914400" cy="228600"/>
              <a:chOff x="6553200" y="3048000"/>
              <a:chExt cx="914400" cy="228600"/>
            </a:xfrm>
          </p:grpSpPr>
          <p:cxnSp>
            <p:nvCxnSpPr>
              <p:cNvPr id="4166" name="Gerade Verbindung 188"/>
              <p:cNvCxnSpPr>
                <a:cxnSpLocks noChangeShapeType="1"/>
              </p:cNvCxnSpPr>
              <p:nvPr/>
            </p:nvCxnSpPr>
            <p:spPr bwMode="auto">
              <a:xfrm>
                <a:off x="6553200" y="32766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67" name="Gerade Verbindung 189"/>
              <p:cNvCxnSpPr>
                <a:cxnSpLocks noChangeShapeType="1"/>
              </p:cNvCxnSpPr>
              <p:nvPr/>
            </p:nvCxnSpPr>
            <p:spPr bwMode="auto">
              <a:xfrm flipV="1">
                <a:off x="6858000" y="30480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68" name="Gerade Verbindung 190"/>
              <p:cNvCxnSpPr>
                <a:cxnSpLocks noChangeShapeType="1"/>
              </p:cNvCxnSpPr>
              <p:nvPr/>
            </p:nvCxnSpPr>
            <p:spPr bwMode="auto">
              <a:xfrm>
                <a:off x="6858000" y="3048000"/>
                <a:ext cx="30480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69" name="Gerade Verbindung 191"/>
              <p:cNvCxnSpPr>
                <a:cxnSpLocks noChangeShapeType="1"/>
              </p:cNvCxnSpPr>
              <p:nvPr/>
            </p:nvCxnSpPr>
            <p:spPr bwMode="auto">
              <a:xfrm>
                <a:off x="7162800" y="32766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55" name="Textfeld 78"/>
            <p:cNvSpPr txBox="1">
              <a:spLocks noChangeArrowheads="1"/>
            </p:cNvSpPr>
            <p:nvPr/>
          </p:nvSpPr>
          <p:spPr bwMode="auto">
            <a:xfrm>
              <a:off x="5181600" y="3048000"/>
              <a:ext cx="1095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Analog pixels</a:t>
              </a:r>
            </a:p>
          </p:txBody>
        </p:sp>
        <p:cxnSp>
          <p:nvCxnSpPr>
            <p:cNvPr id="4156" name="Gerade Verbindung mit Pfeil 3093"/>
            <p:cNvCxnSpPr>
              <a:cxnSpLocks noChangeShapeType="1"/>
              <a:stCxn id="4135" idx="2"/>
            </p:cNvCxnSpPr>
            <p:nvPr/>
          </p:nvCxnSpPr>
          <p:spPr bwMode="auto">
            <a:xfrm flipH="1">
              <a:off x="5562600" y="5334000"/>
              <a:ext cx="22860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57" name="Gerade Verbindung mit Pfeil 212"/>
            <p:cNvCxnSpPr>
              <a:cxnSpLocks noChangeShapeType="1"/>
            </p:cNvCxnSpPr>
            <p:nvPr/>
          </p:nvCxnSpPr>
          <p:spPr bwMode="auto">
            <a:xfrm>
              <a:off x="5791200" y="5334000"/>
              <a:ext cx="22860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58" name="Textfeld 3097"/>
            <p:cNvSpPr txBox="1">
              <a:spLocks noChangeArrowheads="1"/>
            </p:cNvSpPr>
            <p:nvPr/>
          </p:nvSpPr>
          <p:spPr bwMode="auto">
            <a:xfrm>
              <a:off x="5257800" y="5257800"/>
              <a:ext cx="346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s1</a:t>
              </a:r>
            </a:p>
          </p:txBody>
        </p:sp>
        <p:sp>
          <p:nvSpPr>
            <p:cNvPr id="4159" name="Textfeld 217"/>
            <p:cNvSpPr txBox="1">
              <a:spLocks noChangeArrowheads="1"/>
            </p:cNvSpPr>
            <p:nvPr/>
          </p:nvSpPr>
          <p:spPr bwMode="auto">
            <a:xfrm>
              <a:off x="5486400" y="5486400"/>
              <a:ext cx="346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s2</a:t>
              </a:r>
            </a:p>
          </p:txBody>
        </p:sp>
        <p:sp>
          <p:nvSpPr>
            <p:cNvPr id="4160" name="Textfeld 218"/>
            <p:cNvSpPr txBox="1">
              <a:spLocks noChangeArrowheads="1"/>
            </p:cNvSpPr>
            <p:nvPr/>
          </p:nvSpPr>
          <p:spPr bwMode="auto">
            <a:xfrm>
              <a:off x="5715000" y="5486400"/>
              <a:ext cx="346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s2</a:t>
              </a:r>
            </a:p>
          </p:txBody>
        </p:sp>
        <p:sp>
          <p:nvSpPr>
            <p:cNvPr id="4161" name="Textfeld 219"/>
            <p:cNvSpPr txBox="1">
              <a:spLocks noChangeArrowheads="1"/>
            </p:cNvSpPr>
            <p:nvPr/>
          </p:nvSpPr>
          <p:spPr bwMode="auto">
            <a:xfrm>
              <a:off x="6019800" y="5257800"/>
              <a:ext cx="346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s3</a:t>
              </a:r>
            </a:p>
          </p:txBody>
        </p:sp>
        <p:cxnSp>
          <p:nvCxnSpPr>
            <p:cNvPr id="4162" name="Gerade Verbindung mit Pfeil 3099"/>
            <p:cNvCxnSpPr>
              <a:cxnSpLocks noChangeShapeType="1"/>
            </p:cNvCxnSpPr>
            <p:nvPr/>
          </p:nvCxnSpPr>
          <p:spPr bwMode="auto">
            <a:xfrm>
              <a:off x="7086600" y="3733800"/>
              <a:ext cx="381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63" name="Textfeld 78"/>
            <p:cNvSpPr txBox="1">
              <a:spLocks noChangeArrowheads="1"/>
            </p:cNvSpPr>
            <p:nvPr/>
          </p:nvSpPr>
          <p:spPr bwMode="auto">
            <a:xfrm>
              <a:off x="7086600" y="3429000"/>
              <a:ext cx="568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25um</a:t>
              </a:r>
            </a:p>
          </p:txBody>
        </p:sp>
      </p:grpSp>
      <p:grpSp>
        <p:nvGrpSpPr>
          <p:cNvPr id="2" name="Gruppieren 1"/>
          <p:cNvGrpSpPr/>
          <p:nvPr/>
        </p:nvGrpSpPr>
        <p:grpSpPr>
          <a:xfrm>
            <a:off x="1295400" y="3048000"/>
            <a:ext cx="3124200" cy="3276600"/>
            <a:chOff x="1295400" y="3048000"/>
            <a:chExt cx="3124200" cy="3276600"/>
          </a:xfrm>
        </p:grpSpPr>
        <p:sp>
          <p:nvSpPr>
            <p:cNvPr id="4098" name="Rechteck 50"/>
            <p:cNvSpPr>
              <a:spLocks noChangeArrowheads="1"/>
            </p:cNvSpPr>
            <p:nvPr/>
          </p:nvSpPr>
          <p:spPr bwMode="auto">
            <a:xfrm>
              <a:off x="1828800" y="34290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099" name="Rechteck 1"/>
            <p:cNvSpPr>
              <a:spLocks noChangeArrowheads="1"/>
            </p:cNvSpPr>
            <p:nvPr/>
          </p:nvSpPr>
          <p:spPr bwMode="auto">
            <a:xfrm>
              <a:off x="1447800" y="44196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00" name="Rechteck 17"/>
            <p:cNvSpPr>
              <a:spLocks noChangeArrowheads="1"/>
            </p:cNvSpPr>
            <p:nvPr/>
          </p:nvSpPr>
          <p:spPr bwMode="auto">
            <a:xfrm>
              <a:off x="1447800" y="34290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01" name="Rechteck 49"/>
            <p:cNvSpPr>
              <a:spLocks noChangeArrowheads="1"/>
            </p:cNvSpPr>
            <p:nvPr/>
          </p:nvSpPr>
          <p:spPr bwMode="auto">
            <a:xfrm>
              <a:off x="1828800" y="44196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02" name="Rechteck 51"/>
            <p:cNvSpPr>
              <a:spLocks noChangeArrowheads="1"/>
            </p:cNvSpPr>
            <p:nvPr/>
          </p:nvSpPr>
          <p:spPr bwMode="auto">
            <a:xfrm>
              <a:off x="2209800" y="44196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03" name="Rechteck 52"/>
            <p:cNvSpPr>
              <a:spLocks noChangeArrowheads="1"/>
            </p:cNvSpPr>
            <p:nvPr/>
          </p:nvSpPr>
          <p:spPr bwMode="auto">
            <a:xfrm>
              <a:off x="2209800" y="34290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4107" name="Gruppieren 13"/>
            <p:cNvGrpSpPr>
              <a:grpSpLocks/>
            </p:cNvGrpSpPr>
            <p:nvPr/>
          </p:nvGrpSpPr>
          <p:grpSpPr bwMode="auto">
            <a:xfrm>
              <a:off x="1828800" y="3581400"/>
              <a:ext cx="304800" cy="228600"/>
              <a:chOff x="1066800" y="4953000"/>
              <a:chExt cx="990600" cy="457200"/>
            </a:xfrm>
          </p:grpSpPr>
          <p:cxnSp>
            <p:nvCxnSpPr>
              <p:cNvPr id="4211" name="Gerade Verbindung 3"/>
              <p:cNvCxnSpPr>
                <a:cxnSpLocks noChangeShapeType="1"/>
              </p:cNvCxnSpPr>
              <p:nvPr/>
            </p:nvCxnSpPr>
            <p:spPr bwMode="auto">
              <a:xfrm>
                <a:off x="17526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12" name="Gerade Verbindung 7"/>
              <p:cNvCxnSpPr>
                <a:cxnSpLocks noChangeShapeType="1"/>
              </p:cNvCxnSpPr>
              <p:nvPr/>
            </p:nvCxnSpPr>
            <p:spPr bwMode="auto">
              <a:xfrm>
                <a:off x="13716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13" name="Gerade Verbindung 11"/>
              <p:cNvCxnSpPr>
                <a:cxnSpLocks noChangeShapeType="1"/>
              </p:cNvCxnSpPr>
              <p:nvPr/>
            </p:nvCxnSpPr>
            <p:spPr bwMode="auto">
              <a:xfrm>
                <a:off x="1371600" y="54102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14" name="Gerade Verbindung 9"/>
              <p:cNvCxnSpPr>
                <a:cxnSpLocks noChangeShapeType="1"/>
              </p:cNvCxnSpPr>
              <p:nvPr/>
            </p:nvCxnSpPr>
            <p:spPr bwMode="auto">
              <a:xfrm flipV="1">
                <a:off x="1676400" y="4953000"/>
                <a:ext cx="76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15" name="Gerade Verbindung 15"/>
              <p:cNvCxnSpPr>
                <a:cxnSpLocks noChangeShapeType="1"/>
              </p:cNvCxnSpPr>
              <p:nvPr/>
            </p:nvCxnSpPr>
            <p:spPr bwMode="auto">
              <a:xfrm>
                <a:off x="10668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08" name="Gruppieren 21"/>
            <p:cNvGrpSpPr>
              <a:grpSpLocks/>
            </p:cNvGrpSpPr>
            <p:nvPr/>
          </p:nvGrpSpPr>
          <p:grpSpPr bwMode="auto">
            <a:xfrm>
              <a:off x="2209800" y="3581400"/>
              <a:ext cx="304800" cy="381000"/>
              <a:chOff x="1066800" y="4953000"/>
              <a:chExt cx="990600" cy="457200"/>
            </a:xfrm>
          </p:grpSpPr>
          <p:cxnSp>
            <p:nvCxnSpPr>
              <p:cNvPr id="4206" name="Gerade Verbindung 22"/>
              <p:cNvCxnSpPr>
                <a:cxnSpLocks noChangeShapeType="1"/>
              </p:cNvCxnSpPr>
              <p:nvPr/>
            </p:nvCxnSpPr>
            <p:spPr bwMode="auto">
              <a:xfrm>
                <a:off x="17526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7" name="Gerade Verbindung 23"/>
              <p:cNvCxnSpPr>
                <a:cxnSpLocks noChangeShapeType="1"/>
              </p:cNvCxnSpPr>
              <p:nvPr/>
            </p:nvCxnSpPr>
            <p:spPr bwMode="auto">
              <a:xfrm>
                <a:off x="13716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8" name="Gerade Verbindung 24"/>
              <p:cNvCxnSpPr>
                <a:cxnSpLocks noChangeShapeType="1"/>
              </p:cNvCxnSpPr>
              <p:nvPr/>
            </p:nvCxnSpPr>
            <p:spPr bwMode="auto">
              <a:xfrm>
                <a:off x="1371600" y="54102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9" name="Gerade Verbindung 25"/>
              <p:cNvCxnSpPr>
                <a:cxnSpLocks noChangeShapeType="1"/>
              </p:cNvCxnSpPr>
              <p:nvPr/>
            </p:nvCxnSpPr>
            <p:spPr bwMode="auto">
              <a:xfrm flipV="1">
                <a:off x="1676400" y="4953000"/>
                <a:ext cx="76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10" name="Gerade Verbindung 26"/>
              <p:cNvCxnSpPr>
                <a:cxnSpLocks noChangeShapeType="1"/>
              </p:cNvCxnSpPr>
              <p:nvPr/>
            </p:nvCxnSpPr>
            <p:spPr bwMode="auto">
              <a:xfrm>
                <a:off x="10668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09" name="Gruppieren 27"/>
            <p:cNvGrpSpPr>
              <a:grpSpLocks/>
            </p:cNvGrpSpPr>
            <p:nvPr/>
          </p:nvGrpSpPr>
          <p:grpSpPr bwMode="auto">
            <a:xfrm>
              <a:off x="1447800" y="3581400"/>
              <a:ext cx="304800" cy="152400"/>
              <a:chOff x="1066800" y="4953000"/>
              <a:chExt cx="990600" cy="457200"/>
            </a:xfrm>
          </p:grpSpPr>
          <p:cxnSp>
            <p:nvCxnSpPr>
              <p:cNvPr id="4201" name="Gerade Verbindung 28"/>
              <p:cNvCxnSpPr>
                <a:cxnSpLocks noChangeShapeType="1"/>
              </p:cNvCxnSpPr>
              <p:nvPr/>
            </p:nvCxnSpPr>
            <p:spPr bwMode="auto">
              <a:xfrm>
                <a:off x="17526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2" name="Gerade Verbindung 29"/>
              <p:cNvCxnSpPr>
                <a:cxnSpLocks noChangeShapeType="1"/>
              </p:cNvCxnSpPr>
              <p:nvPr/>
            </p:nvCxnSpPr>
            <p:spPr bwMode="auto">
              <a:xfrm>
                <a:off x="1371600" y="49530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3" name="Gerade Verbindung 30"/>
              <p:cNvCxnSpPr>
                <a:cxnSpLocks noChangeShapeType="1"/>
              </p:cNvCxnSpPr>
              <p:nvPr/>
            </p:nvCxnSpPr>
            <p:spPr bwMode="auto">
              <a:xfrm>
                <a:off x="1371600" y="54102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4" name="Gerade Verbindung 31"/>
              <p:cNvCxnSpPr>
                <a:cxnSpLocks noChangeShapeType="1"/>
              </p:cNvCxnSpPr>
              <p:nvPr/>
            </p:nvCxnSpPr>
            <p:spPr bwMode="auto">
              <a:xfrm flipV="1">
                <a:off x="1676400" y="4953000"/>
                <a:ext cx="7620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5" name="Gerade Verbindung 32"/>
              <p:cNvCxnSpPr>
                <a:cxnSpLocks noChangeShapeType="1"/>
              </p:cNvCxnSpPr>
              <p:nvPr/>
            </p:nvCxnSpPr>
            <p:spPr bwMode="auto">
              <a:xfrm>
                <a:off x="1066800" y="4953000"/>
                <a:ext cx="304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10" name="Ellipse 14"/>
            <p:cNvSpPr>
              <a:spLocks noChangeArrowheads="1"/>
            </p:cNvSpPr>
            <p:nvPr/>
          </p:nvSpPr>
          <p:spPr bwMode="auto">
            <a:xfrm>
              <a:off x="1295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4111" name="Gruppieren 69"/>
            <p:cNvGrpSpPr>
              <a:grpSpLocks/>
            </p:cNvGrpSpPr>
            <p:nvPr/>
          </p:nvGrpSpPr>
          <p:grpSpPr bwMode="auto">
            <a:xfrm>
              <a:off x="1600200" y="5334000"/>
              <a:ext cx="762000" cy="381000"/>
              <a:chOff x="1600200" y="4648200"/>
              <a:chExt cx="762000" cy="381000"/>
            </a:xfrm>
          </p:grpSpPr>
          <p:cxnSp>
            <p:nvCxnSpPr>
              <p:cNvPr id="4198" name="Gerade Verbindung 45"/>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99" name="Gerade Verbindung 53"/>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0" name="Gerade Verbindung 55"/>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12" name="Ellipse 64"/>
            <p:cNvSpPr>
              <a:spLocks noChangeArrowheads="1"/>
            </p:cNvSpPr>
            <p:nvPr/>
          </p:nvSpPr>
          <p:spPr bwMode="auto">
            <a:xfrm>
              <a:off x="20574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4113" name="Gruppieren 73"/>
            <p:cNvGrpSpPr>
              <a:grpSpLocks/>
            </p:cNvGrpSpPr>
            <p:nvPr/>
          </p:nvGrpSpPr>
          <p:grpSpPr bwMode="auto">
            <a:xfrm flipH="1">
              <a:off x="1600200" y="4343400"/>
              <a:ext cx="762000" cy="381000"/>
              <a:chOff x="1600200" y="4648200"/>
              <a:chExt cx="762000" cy="381000"/>
            </a:xfrm>
          </p:grpSpPr>
          <p:cxnSp>
            <p:nvCxnSpPr>
              <p:cNvPr id="4195" name="Gerade Verbindung 74"/>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96" name="Gerade Verbindung 75"/>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97" name="Gerade Verbindung 76"/>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114" name="Gerade Verbindung 71"/>
            <p:cNvCxnSpPr>
              <a:cxnSpLocks noChangeShapeType="1"/>
              <a:endCxn id="4112" idx="0"/>
            </p:cNvCxnSpPr>
            <p:nvPr/>
          </p:nvCxnSpPr>
          <p:spPr bwMode="auto">
            <a:xfrm>
              <a:off x="2362200" y="4724400"/>
              <a:ext cx="0" cy="990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15" name="Rechteck 79"/>
            <p:cNvSpPr>
              <a:spLocks noChangeArrowheads="1"/>
            </p:cNvSpPr>
            <p:nvPr/>
          </p:nvSpPr>
          <p:spPr bwMode="auto">
            <a:xfrm>
              <a:off x="3581400" y="34290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16" name="Rechteck 80"/>
            <p:cNvSpPr>
              <a:spLocks noChangeArrowheads="1"/>
            </p:cNvSpPr>
            <p:nvPr/>
          </p:nvSpPr>
          <p:spPr bwMode="auto">
            <a:xfrm>
              <a:off x="3200400" y="44196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17" name="Rechteck 81"/>
            <p:cNvSpPr>
              <a:spLocks noChangeArrowheads="1"/>
            </p:cNvSpPr>
            <p:nvPr/>
          </p:nvSpPr>
          <p:spPr bwMode="auto">
            <a:xfrm>
              <a:off x="3200400" y="34290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18" name="Rechteck 82"/>
            <p:cNvSpPr>
              <a:spLocks noChangeArrowheads="1"/>
            </p:cNvSpPr>
            <p:nvPr/>
          </p:nvSpPr>
          <p:spPr bwMode="auto">
            <a:xfrm>
              <a:off x="3581400" y="44196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19" name="Rechteck 83"/>
            <p:cNvSpPr>
              <a:spLocks noChangeArrowheads="1"/>
            </p:cNvSpPr>
            <p:nvPr/>
          </p:nvSpPr>
          <p:spPr bwMode="auto">
            <a:xfrm>
              <a:off x="3962400" y="44196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20" name="Rechteck 84"/>
            <p:cNvSpPr>
              <a:spLocks noChangeArrowheads="1"/>
            </p:cNvSpPr>
            <p:nvPr/>
          </p:nvSpPr>
          <p:spPr bwMode="auto">
            <a:xfrm>
              <a:off x="3962400" y="3429000"/>
              <a:ext cx="304800" cy="9144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121" name="Ellipse 103"/>
            <p:cNvSpPr>
              <a:spLocks noChangeArrowheads="1"/>
            </p:cNvSpPr>
            <p:nvPr/>
          </p:nvSpPr>
          <p:spPr bwMode="auto">
            <a:xfrm>
              <a:off x="30480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4122" name="Gruppieren 104"/>
            <p:cNvGrpSpPr>
              <a:grpSpLocks/>
            </p:cNvGrpSpPr>
            <p:nvPr/>
          </p:nvGrpSpPr>
          <p:grpSpPr bwMode="auto">
            <a:xfrm>
              <a:off x="3352800" y="5334000"/>
              <a:ext cx="762000" cy="381000"/>
              <a:chOff x="1600200" y="4648200"/>
              <a:chExt cx="762000" cy="381000"/>
            </a:xfrm>
          </p:grpSpPr>
          <p:cxnSp>
            <p:nvCxnSpPr>
              <p:cNvPr id="4192" name="Gerade Verbindung 105"/>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93" name="Gerade Verbindung 106"/>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94" name="Gerade Verbindung 107"/>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23" name="Ellipse 108"/>
            <p:cNvSpPr>
              <a:spLocks noChangeArrowheads="1"/>
            </p:cNvSpPr>
            <p:nvPr/>
          </p:nvSpPr>
          <p:spPr bwMode="auto">
            <a:xfrm>
              <a:off x="3810000" y="5715000"/>
              <a:ext cx="609600" cy="6096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4124" name="Gruppieren 109"/>
            <p:cNvGrpSpPr>
              <a:grpSpLocks/>
            </p:cNvGrpSpPr>
            <p:nvPr/>
          </p:nvGrpSpPr>
          <p:grpSpPr bwMode="auto">
            <a:xfrm flipH="1">
              <a:off x="3352800" y="4343400"/>
              <a:ext cx="762000" cy="381000"/>
              <a:chOff x="1600200" y="4648200"/>
              <a:chExt cx="762000" cy="381000"/>
            </a:xfrm>
          </p:grpSpPr>
          <p:cxnSp>
            <p:nvCxnSpPr>
              <p:cNvPr id="4189" name="Gerade Verbindung 110"/>
              <p:cNvCxnSpPr>
                <a:cxnSpLocks noChangeShapeType="1"/>
              </p:cNvCxnSpPr>
              <p:nvPr/>
            </p:nvCxnSpPr>
            <p:spPr bwMode="auto">
              <a:xfrm>
                <a:off x="1600200" y="4648200"/>
                <a:ext cx="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90" name="Gerade Verbindung 111"/>
              <p:cNvCxnSpPr>
                <a:cxnSpLocks noChangeShapeType="1"/>
              </p:cNvCxnSpPr>
              <p:nvPr/>
            </p:nvCxnSpPr>
            <p:spPr bwMode="auto">
              <a:xfrm flipH="1">
                <a:off x="1600200" y="4648200"/>
                <a:ext cx="381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91" name="Gerade Verbindung 112"/>
              <p:cNvCxnSpPr>
                <a:cxnSpLocks noChangeShapeType="1"/>
              </p:cNvCxnSpPr>
              <p:nvPr/>
            </p:nvCxnSpPr>
            <p:spPr bwMode="auto">
              <a:xfrm flipH="1">
                <a:off x="1600200" y="4648200"/>
                <a:ext cx="762000" cy="381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125" name="Gerade Verbindung 113"/>
            <p:cNvCxnSpPr>
              <a:cxnSpLocks noChangeShapeType="1"/>
              <a:endCxn id="4123" idx="0"/>
            </p:cNvCxnSpPr>
            <p:nvPr/>
          </p:nvCxnSpPr>
          <p:spPr bwMode="auto">
            <a:xfrm>
              <a:off x="4114800" y="4724400"/>
              <a:ext cx="0" cy="990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126" name="Gruppieren 131"/>
            <p:cNvGrpSpPr>
              <a:grpSpLocks/>
            </p:cNvGrpSpPr>
            <p:nvPr/>
          </p:nvGrpSpPr>
          <p:grpSpPr bwMode="auto">
            <a:xfrm>
              <a:off x="3200400" y="3581400"/>
              <a:ext cx="228600" cy="457200"/>
              <a:chOff x="6172200" y="2590800"/>
              <a:chExt cx="228600" cy="457200"/>
            </a:xfrm>
          </p:grpSpPr>
          <p:cxnSp>
            <p:nvCxnSpPr>
              <p:cNvPr id="4184" name="Gerade Verbindung 77"/>
              <p:cNvCxnSpPr>
                <a:cxnSpLocks noChangeShapeType="1"/>
              </p:cNvCxnSpPr>
              <p:nvPr/>
            </p:nvCxnSpPr>
            <p:spPr bwMode="auto">
              <a:xfrm>
                <a:off x="61722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5" name="Gerade Verbindung 120"/>
              <p:cNvCxnSpPr>
                <a:cxnSpLocks noChangeShapeType="1"/>
              </p:cNvCxnSpPr>
              <p:nvPr/>
            </p:nvCxnSpPr>
            <p:spPr bwMode="auto">
              <a:xfrm>
                <a:off x="62484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6" name="Gerade Verbindung 125"/>
              <p:cNvCxnSpPr>
                <a:cxnSpLocks noChangeShapeType="1"/>
              </p:cNvCxnSpPr>
              <p:nvPr/>
            </p:nvCxnSpPr>
            <p:spPr bwMode="auto">
              <a:xfrm>
                <a:off x="63246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7" name="Gerade Verbindung 126"/>
              <p:cNvCxnSpPr>
                <a:cxnSpLocks noChangeShapeType="1"/>
              </p:cNvCxnSpPr>
              <p:nvPr/>
            </p:nvCxnSpPr>
            <p:spPr bwMode="auto">
              <a:xfrm>
                <a:off x="6248400" y="30480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8" name="Gerade Verbindung 138"/>
              <p:cNvCxnSpPr>
                <a:cxnSpLocks noChangeShapeType="1"/>
              </p:cNvCxnSpPr>
              <p:nvPr/>
            </p:nvCxnSpPr>
            <p:spPr bwMode="auto">
              <a:xfrm>
                <a:off x="63246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27" name="Gruppieren 137"/>
            <p:cNvGrpSpPr>
              <a:grpSpLocks/>
            </p:cNvGrpSpPr>
            <p:nvPr/>
          </p:nvGrpSpPr>
          <p:grpSpPr bwMode="auto">
            <a:xfrm>
              <a:off x="3581400" y="3581400"/>
              <a:ext cx="304800" cy="457200"/>
              <a:chOff x="6553200" y="2590800"/>
              <a:chExt cx="304800" cy="457200"/>
            </a:xfrm>
          </p:grpSpPr>
          <p:cxnSp>
            <p:nvCxnSpPr>
              <p:cNvPr id="4179" name="Gerade Verbindung 132"/>
              <p:cNvCxnSpPr>
                <a:cxnSpLocks noChangeShapeType="1"/>
              </p:cNvCxnSpPr>
              <p:nvPr/>
            </p:nvCxnSpPr>
            <p:spPr bwMode="auto">
              <a:xfrm>
                <a:off x="65532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0" name="Gerade Verbindung 133"/>
              <p:cNvCxnSpPr>
                <a:cxnSpLocks noChangeShapeType="1"/>
              </p:cNvCxnSpPr>
              <p:nvPr/>
            </p:nvCxnSpPr>
            <p:spPr bwMode="auto">
              <a:xfrm>
                <a:off x="66294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1" name="Gerade Verbindung 134"/>
              <p:cNvCxnSpPr>
                <a:cxnSpLocks noChangeShapeType="1"/>
              </p:cNvCxnSpPr>
              <p:nvPr/>
            </p:nvCxnSpPr>
            <p:spPr bwMode="auto">
              <a:xfrm>
                <a:off x="67818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2" name="Gerade Verbindung 135"/>
              <p:cNvCxnSpPr>
                <a:cxnSpLocks noChangeShapeType="1"/>
              </p:cNvCxnSpPr>
              <p:nvPr/>
            </p:nvCxnSpPr>
            <p:spPr bwMode="auto">
              <a:xfrm>
                <a:off x="6629400" y="3048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3" name="Gerade Verbindung 139"/>
              <p:cNvCxnSpPr>
                <a:cxnSpLocks noChangeShapeType="1"/>
              </p:cNvCxnSpPr>
              <p:nvPr/>
            </p:nvCxnSpPr>
            <p:spPr bwMode="auto">
              <a:xfrm>
                <a:off x="67818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28" name="Gruppieren 145"/>
            <p:cNvGrpSpPr>
              <a:grpSpLocks/>
            </p:cNvGrpSpPr>
            <p:nvPr/>
          </p:nvGrpSpPr>
          <p:grpSpPr bwMode="auto">
            <a:xfrm>
              <a:off x="3962400" y="3581400"/>
              <a:ext cx="457200" cy="457200"/>
              <a:chOff x="6934200" y="2590800"/>
              <a:chExt cx="381000" cy="457200"/>
            </a:xfrm>
          </p:grpSpPr>
          <p:cxnSp>
            <p:nvCxnSpPr>
              <p:cNvPr id="4174" name="Gerade Verbindung 140"/>
              <p:cNvCxnSpPr>
                <a:cxnSpLocks noChangeShapeType="1"/>
              </p:cNvCxnSpPr>
              <p:nvPr/>
            </p:nvCxnSpPr>
            <p:spPr bwMode="auto">
              <a:xfrm>
                <a:off x="69342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75" name="Gerade Verbindung 141"/>
              <p:cNvCxnSpPr>
                <a:cxnSpLocks noChangeShapeType="1"/>
              </p:cNvCxnSpPr>
              <p:nvPr/>
            </p:nvCxnSpPr>
            <p:spPr bwMode="auto">
              <a:xfrm>
                <a:off x="70104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76" name="Gerade Verbindung 142"/>
              <p:cNvCxnSpPr>
                <a:cxnSpLocks noChangeShapeType="1"/>
              </p:cNvCxnSpPr>
              <p:nvPr/>
            </p:nvCxnSpPr>
            <p:spPr bwMode="auto">
              <a:xfrm>
                <a:off x="7239000" y="2590800"/>
                <a:ext cx="0" cy="457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77" name="Gerade Verbindung 143"/>
              <p:cNvCxnSpPr>
                <a:cxnSpLocks noChangeShapeType="1"/>
              </p:cNvCxnSpPr>
              <p:nvPr/>
            </p:nvCxnSpPr>
            <p:spPr bwMode="auto">
              <a:xfrm>
                <a:off x="7010400" y="3048000"/>
                <a:ext cx="228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78" name="Gerade Verbindung 144"/>
              <p:cNvCxnSpPr>
                <a:cxnSpLocks noChangeShapeType="1"/>
              </p:cNvCxnSpPr>
              <p:nvPr/>
            </p:nvCxnSpPr>
            <p:spPr bwMode="auto">
              <a:xfrm>
                <a:off x="7239000" y="25908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53" name="Textfeld 78"/>
            <p:cNvSpPr txBox="1">
              <a:spLocks noChangeArrowheads="1"/>
            </p:cNvSpPr>
            <p:nvPr/>
          </p:nvSpPr>
          <p:spPr bwMode="auto">
            <a:xfrm>
              <a:off x="1312863" y="3048000"/>
              <a:ext cx="6016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SAmp</a:t>
              </a:r>
            </a:p>
          </p:txBody>
        </p:sp>
        <p:sp>
          <p:nvSpPr>
            <p:cNvPr id="4154" name="Textfeld 78"/>
            <p:cNvSpPr txBox="1">
              <a:spLocks noChangeArrowheads="1"/>
            </p:cNvSpPr>
            <p:nvPr/>
          </p:nvSpPr>
          <p:spPr bwMode="auto">
            <a:xfrm>
              <a:off x="3114675" y="3048000"/>
              <a:ext cx="6223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STime</a:t>
              </a:r>
            </a:p>
          </p:txBody>
        </p:sp>
        <p:cxnSp>
          <p:nvCxnSpPr>
            <p:cNvPr id="4164" name="Gerade Verbindung mit Pfeil 223"/>
            <p:cNvCxnSpPr>
              <a:cxnSpLocks noChangeShapeType="1"/>
            </p:cNvCxnSpPr>
            <p:nvPr/>
          </p:nvCxnSpPr>
          <p:spPr bwMode="auto">
            <a:xfrm>
              <a:off x="3200400" y="4953000"/>
              <a:ext cx="381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65" name="Textfeld 78"/>
            <p:cNvSpPr txBox="1">
              <a:spLocks noChangeArrowheads="1"/>
            </p:cNvSpPr>
            <p:nvPr/>
          </p:nvSpPr>
          <p:spPr bwMode="auto">
            <a:xfrm>
              <a:off x="3124200" y="4648200"/>
              <a:ext cx="568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33um</a:t>
              </a:r>
            </a:p>
          </p:txBody>
        </p:sp>
      </p:grpSp>
    </p:spTree>
    <p:extLst>
      <p:ext uri="{BB962C8B-B14F-4D97-AF65-F5344CB8AC3E}">
        <p14:creationId xmlns:p14="http://schemas.microsoft.com/office/powerpoint/2010/main" val="152874756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van\Desktop\TWC\HVPixel2_TWCmos_nocor_900e_simp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7620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513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8E3BE2F-60C3-4275-9E14-214192475A28}" type="slidenum">
              <a:rPr lang="de-DE" altLang="de-DE" smtClean="0"/>
              <a:pPr algn="r" eaLnBrk="1" hangingPunct="1">
                <a:spcBef>
                  <a:spcPct val="0"/>
                </a:spcBef>
                <a:buFontTx/>
                <a:buNone/>
              </a:pPr>
              <a:t>66</a:t>
            </a:fld>
            <a:endParaRPr lang="de-DE" altLang="de-DE" smtClean="0"/>
          </a:p>
        </p:txBody>
      </p:sp>
      <p:sp>
        <p:nvSpPr>
          <p:cNvPr id="5131" name="Rectangle 2"/>
          <p:cNvSpPr>
            <a:spLocks noGrp="1" noChangeArrowheads="1"/>
          </p:cNvSpPr>
          <p:nvPr>
            <p:ph type="title"/>
          </p:nvPr>
        </p:nvSpPr>
        <p:spPr/>
        <p:txBody>
          <a:bodyPr/>
          <a:lstStyle/>
          <a:p>
            <a:pPr eaLnBrk="1" hangingPunct="1"/>
            <a:r>
              <a:rPr lang="en-US" altLang="de-DE" sz="2000" dirty="0" smtClean="0"/>
              <a:t>Time Walk Compensation – AMS 350 nm</a:t>
            </a:r>
          </a:p>
        </p:txBody>
      </p:sp>
      <p:cxnSp>
        <p:nvCxnSpPr>
          <p:cNvPr id="3" name="Gerade Verbindung mit Pfeil 2"/>
          <p:cNvCxnSpPr/>
          <p:nvPr/>
        </p:nvCxnSpPr>
        <p:spPr bwMode="auto">
          <a:xfrm>
            <a:off x="1981200" y="3276600"/>
            <a:ext cx="381000" cy="0"/>
          </a:xfrm>
          <a:prstGeom prst="straightConnector1">
            <a:avLst/>
          </a:prstGeom>
          <a:noFill/>
          <a:ln w="9525" cap="flat" cmpd="sng" algn="ctr">
            <a:solidFill>
              <a:schemeClr val="tx1"/>
            </a:solidFill>
            <a:prstDash val="solid"/>
            <a:round/>
            <a:headEnd type="arrow"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feld 3"/>
          <p:cNvSpPr txBox="1"/>
          <p:nvPr/>
        </p:nvSpPr>
        <p:spPr>
          <a:xfrm>
            <a:off x="4495800" y="2286000"/>
            <a:ext cx="800219" cy="276999"/>
          </a:xfrm>
          <a:prstGeom prst="rect">
            <a:avLst/>
          </a:prstGeom>
          <a:noFill/>
        </p:spPr>
        <p:txBody>
          <a:bodyPr wrap="none" rtlCol="0">
            <a:spAutoFit/>
          </a:bodyPr>
          <a:lstStyle/>
          <a:p>
            <a:r>
              <a:rPr lang="de-DE" dirty="0" smtClean="0"/>
              <a:t>TW 62ns</a:t>
            </a:r>
            <a:endParaRPr lang="de-DE" dirty="0"/>
          </a:p>
        </p:txBody>
      </p:sp>
      <p:cxnSp>
        <p:nvCxnSpPr>
          <p:cNvPr id="6" name="Gerade Verbindung mit Pfeil 5"/>
          <p:cNvCxnSpPr/>
          <p:nvPr/>
        </p:nvCxnSpPr>
        <p:spPr bwMode="auto">
          <a:xfrm>
            <a:off x="2209800" y="1905000"/>
            <a:ext cx="6096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feld 6"/>
          <p:cNvSpPr txBox="1"/>
          <p:nvPr/>
        </p:nvSpPr>
        <p:spPr>
          <a:xfrm>
            <a:off x="2057400" y="1600200"/>
            <a:ext cx="609462" cy="276999"/>
          </a:xfrm>
          <a:prstGeom prst="rect">
            <a:avLst/>
          </a:prstGeom>
          <a:noFill/>
        </p:spPr>
        <p:txBody>
          <a:bodyPr wrap="none" rtlCol="0">
            <a:spAutoFit/>
          </a:bodyPr>
          <a:lstStyle/>
          <a:p>
            <a:r>
              <a:rPr lang="de-DE" dirty="0" smtClean="0"/>
              <a:t>3600e</a:t>
            </a:r>
            <a:endParaRPr lang="de-DE" dirty="0"/>
          </a:p>
        </p:txBody>
      </p:sp>
      <p:cxnSp>
        <p:nvCxnSpPr>
          <p:cNvPr id="65" name="Gerade Verbindung mit Pfeil 64"/>
          <p:cNvCxnSpPr/>
          <p:nvPr/>
        </p:nvCxnSpPr>
        <p:spPr bwMode="auto">
          <a:xfrm>
            <a:off x="4953000" y="3962400"/>
            <a:ext cx="6096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4572000" y="3657600"/>
            <a:ext cx="524504" cy="276999"/>
          </a:xfrm>
          <a:prstGeom prst="rect">
            <a:avLst/>
          </a:prstGeom>
          <a:noFill/>
        </p:spPr>
        <p:txBody>
          <a:bodyPr wrap="none" rtlCol="0">
            <a:spAutoFit/>
          </a:bodyPr>
          <a:lstStyle/>
          <a:p>
            <a:r>
              <a:rPr lang="de-DE" dirty="0" smtClean="0"/>
              <a:t>900e</a:t>
            </a:r>
            <a:endParaRPr lang="de-DE" dirty="0"/>
          </a:p>
        </p:txBody>
      </p:sp>
      <p:cxnSp>
        <p:nvCxnSpPr>
          <p:cNvPr id="9" name="Gerade Verbindung 8"/>
          <p:cNvCxnSpPr/>
          <p:nvPr/>
        </p:nvCxnSpPr>
        <p:spPr bwMode="auto">
          <a:xfrm>
            <a:off x="1981200" y="2895600"/>
            <a:ext cx="0" cy="1905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Gerade Verbindung 69"/>
          <p:cNvCxnSpPr/>
          <p:nvPr/>
        </p:nvCxnSpPr>
        <p:spPr bwMode="auto">
          <a:xfrm>
            <a:off x="2362200" y="2895600"/>
            <a:ext cx="0" cy="1905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feld 15"/>
          <p:cNvSpPr txBox="1"/>
          <p:nvPr/>
        </p:nvSpPr>
        <p:spPr>
          <a:xfrm>
            <a:off x="5105400" y="1143000"/>
            <a:ext cx="1402948" cy="276999"/>
          </a:xfrm>
          <a:prstGeom prst="rect">
            <a:avLst/>
          </a:prstGeom>
          <a:noFill/>
        </p:spPr>
        <p:txBody>
          <a:bodyPr wrap="none" rtlCol="0">
            <a:spAutoFit/>
          </a:bodyPr>
          <a:lstStyle/>
          <a:p>
            <a:r>
              <a:rPr lang="de-DE" dirty="0" smtClean="0"/>
              <a:t>Max 3600e:468ns</a:t>
            </a:r>
            <a:endParaRPr lang="de-DE" dirty="0"/>
          </a:p>
        </p:txBody>
      </p:sp>
      <p:sp>
        <p:nvSpPr>
          <p:cNvPr id="17" name="Textfeld 16"/>
          <p:cNvSpPr txBox="1"/>
          <p:nvPr/>
        </p:nvSpPr>
        <p:spPr>
          <a:xfrm>
            <a:off x="2743200" y="3429000"/>
            <a:ext cx="1317990" cy="276999"/>
          </a:xfrm>
          <a:prstGeom prst="rect">
            <a:avLst/>
          </a:prstGeom>
          <a:noFill/>
        </p:spPr>
        <p:txBody>
          <a:bodyPr wrap="none" rtlCol="0">
            <a:spAutoFit/>
          </a:bodyPr>
          <a:lstStyle/>
          <a:p>
            <a:r>
              <a:rPr lang="de-DE" dirty="0" smtClean="0"/>
              <a:t>Max 900e:408ns</a:t>
            </a:r>
            <a:endParaRPr lang="de-DE" dirty="0"/>
          </a:p>
        </p:txBody>
      </p:sp>
      <p:cxnSp>
        <p:nvCxnSpPr>
          <p:cNvPr id="18" name="Gerade Verbindung mit Pfeil 17"/>
          <p:cNvCxnSpPr/>
          <p:nvPr/>
        </p:nvCxnSpPr>
        <p:spPr bwMode="auto">
          <a:xfrm flipH="1">
            <a:off x="4572000" y="1295400"/>
            <a:ext cx="533400" cy="304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a:off x="3733800" y="3733800"/>
            <a:ext cx="30480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mit Pfeil 21"/>
          <p:cNvCxnSpPr/>
          <p:nvPr/>
        </p:nvCxnSpPr>
        <p:spPr bwMode="auto">
          <a:xfrm>
            <a:off x="4114800" y="2590800"/>
            <a:ext cx="381000" cy="0"/>
          </a:xfrm>
          <a:prstGeom prst="straightConnector1">
            <a:avLst/>
          </a:prstGeom>
          <a:noFill/>
          <a:ln w="9525" cap="flat" cmpd="sng" algn="ctr">
            <a:solidFill>
              <a:schemeClr val="tx1"/>
            </a:solidFill>
            <a:prstDash val="solid"/>
            <a:round/>
            <a:headEnd type="arrow"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2362200" y="3048000"/>
            <a:ext cx="800219" cy="276999"/>
          </a:xfrm>
          <a:prstGeom prst="rect">
            <a:avLst/>
          </a:prstGeom>
          <a:noFill/>
        </p:spPr>
        <p:txBody>
          <a:bodyPr wrap="none" rtlCol="0">
            <a:spAutoFit/>
          </a:bodyPr>
          <a:lstStyle/>
          <a:p>
            <a:r>
              <a:rPr lang="de-DE" dirty="0" smtClean="0"/>
              <a:t>TW 62ns</a:t>
            </a:r>
            <a:endParaRPr lang="de-DE" dirty="0"/>
          </a:p>
        </p:txBody>
      </p:sp>
      <p:sp>
        <p:nvSpPr>
          <p:cNvPr id="13" name="Rechteck 12"/>
          <p:cNvSpPr/>
          <p:nvPr/>
        </p:nvSpPr>
        <p:spPr bwMode="auto">
          <a:xfrm>
            <a:off x="838200" y="6096000"/>
            <a:ext cx="4572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72" name="Inhaltsplatzhalter 1"/>
          <p:cNvSpPr>
            <a:spLocks noGrp="1"/>
          </p:cNvSpPr>
          <p:nvPr>
            <p:ph idx="1"/>
          </p:nvPr>
        </p:nvSpPr>
        <p:spPr>
          <a:xfrm>
            <a:off x="457200" y="692150"/>
            <a:ext cx="8229600" cy="527050"/>
          </a:xfrm>
          <a:solidFill>
            <a:schemeClr val="bg1"/>
          </a:solidFill>
        </p:spPr>
        <p:txBody>
          <a:bodyPr/>
          <a:lstStyle/>
          <a:p>
            <a:r>
              <a:rPr lang="en-US" sz="1400" dirty="0" smtClean="0"/>
              <a:t>Noise=8.8mV, </a:t>
            </a:r>
            <a:r>
              <a:rPr lang="en-US" sz="1400" dirty="0" err="1" smtClean="0"/>
              <a:t>Thr</a:t>
            </a:r>
            <a:r>
              <a:rPr lang="en-US" sz="1400" dirty="0" smtClean="0"/>
              <a:t>=55mV, Bias current=10µA, Pixel size = 50x250µm, </a:t>
            </a:r>
            <a:r>
              <a:rPr lang="en-US" sz="1400" dirty="0" err="1" smtClean="0"/>
              <a:t>Ifoll</a:t>
            </a:r>
            <a:r>
              <a:rPr lang="en-US" sz="1400" dirty="0" smtClean="0"/>
              <a:t>=10, amplifier power </a:t>
            </a:r>
            <a:r>
              <a:rPr lang="en-US" sz="1400" b="1" dirty="0" smtClean="0"/>
              <a:t>200mW/cm</a:t>
            </a:r>
            <a:r>
              <a:rPr lang="en-US" sz="1400" b="1" baseline="30000" dirty="0" smtClean="0"/>
              <a:t>2</a:t>
            </a:r>
          </a:p>
        </p:txBody>
      </p:sp>
      <p:sp>
        <p:nvSpPr>
          <p:cNvPr id="21" name="Textfeld 20"/>
          <p:cNvSpPr txBox="1"/>
          <p:nvPr/>
        </p:nvSpPr>
        <p:spPr>
          <a:xfrm>
            <a:off x="6190067" y="1524000"/>
            <a:ext cx="1183337" cy="276999"/>
          </a:xfrm>
          <a:prstGeom prst="rect">
            <a:avLst/>
          </a:prstGeom>
          <a:solidFill>
            <a:srgbClr val="FFFF00"/>
          </a:solidFill>
        </p:spPr>
        <p:txBody>
          <a:bodyPr wrap="none" rtlCol="0">
            <a:spAutoFit/>
          </a:bodyPr>
          <a:lstStyle/>
          <a:p>
            <a:r>
              <a:rPr lang="de-DE" dirty="0" err="1" smtClean="0"/>
              <a:t>Shaper</a:t>
            </a:r>
            <a:r>
              <a:rPr lang="de-DE" dirty="0" smtClean="0"/>
              <a:t> Output</a:t>
            </a:r>
            <a:endParaRPr lang="de-DE" dirty="0"/>
          </a:p>
        </p:txBody>
      </p:sp>
    </p:spTree>
    <p:extLst>
      <p:ext uri="{BB962C8B-B14F-4D97-AF65-F5344CB8AC3E}">
        <p14:creationId xmlns:p14="http://schemas.microsoft.com/office/powerpoint/2010/main" val="327439741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ivan\Desktop\TWC\HVPixel2_TWCmos_cor_900e_simp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38200"/>
            <a:ext cx="7620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513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8E3BE2F-60C3-4275-9E14-214192475A28}" type="slidenum">
              <a:rPr lang="de-DE" altLang="de-DE" smtClean="0"/>
              <a:pPr algn="r" eaLnBrk="1" hangingPunct="1">
                <a:spcBef>
                  <a:spcPct val="0"/>
                </a:spcBef>
                <a:buFontTx/>
                <a:buNone/>
              </a:pPr>
              <a:t>67</a:t>
            </a:fld>
            <a:endParaRPr lang="de-DE" altLang="de-DE" smtClean="0"/>
          </a:p>
        </p:txBody>
      </p:sp>
      <p:sp>
        <p:nvSpPr>
          <p:cNvPr id="5131" name="Rectangle 2"/>
          <p:cNvSpPr>
            <a:spLocks noGrp="1" noChangeArrowheads="1"/>
          </p:cNvSpPr>
          <p:nvPr>
            <p:ph type="title"/>
          </p:nvPr>
        </p:nvSpPr>
        <p:spPr/>
        <p:txBody>
          <a:bodyPr/>
          <a:lstStyle/>
          <a:p>
            <a:pPr eaLnBrk="1" hangingPunct="1"/>
            <a:r>
              <a:rPr lang="en-US" altLang="de-DE" sz="2000" dirty="0"/>
              <a:t>Time Walk Compensation – AMS 350 nm</a:t>
            </a:r>
            <a:endParaRPr lang="en-US" altLang="de-DE" sz="2000" dirty="0" smtClean="0"/>
          </a:p>
        </p:txBody>
      </p:sp>
      <p:cxnSp>
        <p:nvCxnSpPr>
          <p:cNvPr id="10" name="Gerade Verbindung mit Pfeil 9"/>
          <p:cNvCxnSpPr/>
          <p:nvPr/>
        </p:nvCxnSpPr>
        <p:spPr bwMode="auto">
          <a:xfrm>
            <a:off x="3581400" y="22860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3953583" y="1981200"/>
            <a:ext cx="732894" cy="276999"/>
          </a:xfrm>
          <a:prstGeom prst="rect">
            <a:avLst/>
          </a:prstGeom>
          <a:noFill/>
        </p:spPr>
        <p:txBody>
          <a:bodyPr wrap="none" rtlCol="0">
            <a:spAutoFit/>
          </a:bodyPr>
          <a:lstStyle/>
          <a:p>
            <a:r>
              <a:rPr lang="de-DE" b="1" dirty="0" smtClean="0"/>
              <a:t>TW 4ns</a:t>
            </a:r>
            <a:endParaRPr lang="de-DE" b="1" dirty="0"/>
          </a:p>
        </p:txBody>
      </p:sp>
      <p:cxnSp>
        <p:nvCxnSpPr>
          <p:cNvPr id="12" name="Gerade Verbindung mit Pfeil 11"/>
          <p:cNvCxnSpPr/>
          <p:nvPr/>
        </p:nvCxnSpPr>
        <p:spPr bwMode="auto">
          <a:xfrm>
            <a:off x="1828800" y="1905000"/>
            <a:ext cx="6096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feld 12"/>
          <p:cNvSpPr txBox="1"/>
          <p:nvPr/>
        </p:nvSpPr>
        <p:spPr>
          <a:xfrm>
            <a:off x="1524000" y="1676400"/>
            <a:ext cx="609462" cy="276999"/>
          </a:xfrm>
          <a:prstGeom prst="rect">
            <a:avLst/>
          </a:prstGeom>
          <a:noFill/>
        </p:spPr>
        <p:txBody>
          <a:bodyPr wrap="none" rtlCol="0">
            <a:spAutoFit/>
          </a:bodyPr>
          <a:lstStyle/>
          <a:p>
            <a:r>
              <a:rPr lang="de-DE" dirty="0" smtClean="0"/>
              <a:t>3600e</a:t>
            </a:r>
            <a:endParaRPr lang="de-DE" dirty="0"/>
          </a:p>
        </p:txBody>
      </p:sp>
      <p:cxnSp>
        <p:nvCxnSpPr>
          <p:cNvPr id="14" name="Gerade Verbindung mit Pfeil 13"/>
          <p:cNvCxnSpPr/>
          <p:nvPr/>
        </p:nvCxnSpPr>
        <p:spPr bwMode="auto">
          <a:xfrm flipH="1">
            <a:off x="2895600" y="1905000"/>
            <a:ext cx="4572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2971800" y="1676400"/>
            <a:ext cx="524504" cy="276999"/>
          </a:xfrm>
          <a:prstGeom prst="rect">
            <a:avLst/>
          </a:prstGeom>
          <a:noFill/>
        </p:spPr>
        <p:txBody>
          <a:bodyPr wrap="none" rtlCol="0">
            <a:spAutoFit/>
          </a:bodyPr>
          <a:lstStyle/>
          <a:p>
            <a:r>
              <a:rPr lang="de-DE" dirty="0" smtClean="0"/>
              <a:t>900e</a:t>
            </a:r>
            <a:endParaRPr lang="de-DE" dirty="0"/>
          </a:p>
        </p:txBody>
      </p:sp>
      <p:cxnSp>
        <p:nvCxnSpPr>
          <p:cNvPr id="18" name="Gerade Verbindung mit Pfeil 17"/>
          <p:cNvCxnSpPr/>
          <p:nvPr/>
        </p:nvCxnSpPr>
        <p:spPr bwMode="auto">
          <a:xfrm rot="10800000">
            <a:off x="3962400" y="22860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Rechteck 15"/>
          <p:cNvSpPr/>
          <p:nvPr/>
        </p:nvSpPr>
        <p:spPr bwMode="auto">
          <a:xfrm>
            <a:off x="838200" y="6096000"/>
            <a:ext cx="4572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7" name="Inhaltsplatzhalter 1"/>
          <p:cNvSpPr>
            <a:spLocks noGrp="1"/>
          </p:cNvSpPr>
          <p:nvPr>
            <p:ph idx="1"/>
          </p:nvPr>
        </p:nvSpPr>
        <p:spPr>
          <a:xfrm>
            <a:off x="457200" y="692150"/>
            <a:ext cx="8229600" cy="527050"/>
          </a:xfrm>
          <a:solidFill>
            <a:schemeClr val="bg1"/>
          </a:solidFill>
        </p:spPr>
        <p:txBody>
          <a:bodyPr/>
          <a:lstStyle/>
          <a:p>
            <a:r>
              <a:rPr lang="en-US" sz="1400" dirty="0" smtClean="0"/>
              <a:t>Noise=8.8mV, </a:t>
            </a:r>
            <a:r>
              <a:rPr lang="en-US" sz="1400" dirty="0" err="1" smtClean="0"/>
              <a:t>Thr</a:t>
            </a:r>
            <a:r>
              <a:rPr lang="en-US" sz="1400" dirty="0" smtClean="0"/>
              <a:t>=55mV, Bias </a:t>
            </a:r>
            <a:r>
              <a:rPr lang="en-US" sz="1400" dirty="0"/>
              <a:t>current=10µA</a:t>
            </a:r>
            <a:r>
              <a:rPr lang="en-US" sz="1400" dirty="0" smtClean="0"/>
              <a:t>, Pixel size = </a:t>
            </a:r>
            <a:r>
              <a:rPr lang="en-US" sz="1400" dirty="0"/>
              <a:t>50x250µm</a:t>
            </a:r>
            <a:r>
              <a:rPr lang="en-US" sz="1400" dirty="0" smtClean="0"/>
              <a:t>, </a:t>
            </a:r>
            <a:r>
              <a:rPr lang="en-US" sz="1400" dirty="0" err="1"/>
              <a:t>Ifoll</a:t>
            </a:r>
            <a:r>
              <a:rPr lang="en-US" sz="1400" dirty="0"/>
              <a:t>=10, amplifier power </a:t>
            </a:r>
            <a:r>
              <a:rPr lang="en-US" sz="1400" b="1" dirty="0"/>
              <a:t>200mW/cm</a:t>
            </a:r>
            <a:r>
              <a:rPr lang="en-US" sz="1400" b="1" baseline="30000" dirty="0"/>
              <a:t>2</a:t>
            </a:r>
          </a:p>
          <a:p>
            <a:endParaRPr lang="en-US" sz="1400" dirty="0" smtClean="0"/>
          </a:p>
        </p:txBody>
      </p:sp>
      <p:sp>
        <p:nvSpPr>
          <p:cNvPr id="19" name="Textfeld 18"/>
          <p:cNvSpPr txBox="1"/>
          <p:nvPr/>
        </p:nvSpPr>
        <p:spPr>
          <a:xfrm>
            <a:off x="4038600" y="1676400"/>
            <a:ext cx="1499128" cy="276999"/>
          </a:xfrm>
          <a:prstGeom prst="rect">
            <a:avLst/>
          </a:prstGeom>
          <a:solidFill>
            <a:srgbClr val="FFFF00"/>
          </a:solidFill>
        </p:spPr>
        <p:txBody>
          <a:bodyPr wrap="none" rtlCol="0">
            <a:spAutoFit/>
          </a:bodyPr>
          <a:lstStyle/>
          <a:p>
            <a:r>
              <a:rPr lang="de-DE" dirty="0" err="1" smtClean="0"/>
              <a:t>Comparator</a:t>
            </a:r>
            <a:r>
              <a:rPr lang="de-DE" dirty="0" smtClean="0"/>
              <a:t> Output</a:t>
            </a:r>
            <a:endParaRPr lang="de-DE" dirty="0"/>
          </a:p>
        </p:txBody>
      </p:sp>
    </p:spTree>
    <p:extLst>
      <p:ext uri="{BB962C8B-B14F-4D97-AF65-F5344CB8AC3E}">
        <p14:creationId xmlns:p14="http://schemas.microsoft.com/office/powerpoint/2010/main" val="419257933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3" descr="C:\Users\ivan\Desktop\TWC\HVPixel2_TWCmos_nocor_900e_simple_450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7620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513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8E3BE2F-60C3-4275-9E14-214192475A28}" type="slidenum">
              <a:rPr lang="de-DE" altLang="de-DE" smtClean="0"/>
              <a:pPr algn="r" eaLnBrk="1" hangingPunct="1">
                <a:spcBef>
                  <a:spcPct val="0"/>
                </a:spcBef>
                <a:buFontTx/>
                <a:buNone/>
              </a:pPr>
              <a:t>68</a:t>
            </a:fld>
            <a:endParaRPr lang="de-DE" altLang="de-DE" smtClean="0"/>
          </a:p>
        </p:txBody>
      </p:sp>
      <p:sp>
        <p:nvSpPr>
          <p:cNvPr id="5131" name="Rectangle 2"/>
          <p:cNvSpPr>
            <a:spLocks noGrp="1" noChangeArrowheads="1"/>
          </p:cNvSpPr>
          <p:nvPr>
            <p:ph type="title"/>
          </p:nvPr>
        </p:nvSpPr>
        <p:spPr/>
        <p:txBody>
          <a:bodyPr/>
          <a:lstStyle/>
          <a:p>
            <a:pPr eaLnBrk="1" hangingPunct="1"/>
            <a:r>
              <a:rPr lang="en-US" altLang="de-DE" sz="2000" dirty="0" smtClean="0"/>
              <a:t>Time Walk Compensation</a:t>
            </a:r>
          </a:p>
        </p:txBody>
      </p:sp>
      <p:cxnSp>
        <p:nvCxnSpPr>
          <p:cNvPr id="3" name="Gerade Verbindung mit Pfeil 2"/>
          <p:cNvCxnSpPr/>
          <p:nvPr/>
        </p:nvCxnSpPr>
        <p:spPr bwMode="auto">
          <a:xfrm>
            <a:off x="1981200" y="3276600"/>
            <a:ext cx="533400" cy="0"/>
          </a:xfrm>
          <a:prstGeom prst="straightConnector1">
            <a:avLst/>
          </a:prstGeom>
          <a:noFill/>
          <a:ln w="9525" cap="flat" cmpd="sng" algn="ctr">
            <a:solidFill>
              <a:schemeClr val="tx1"/>
            </a:solidFill>
            <a:prstDash val="solid"/>
            <a:round/>
            <a:headEnd type="arrow"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Gerade Verbindung mit Pfeil 5"/>
          <p:cNvCxnSpPr/>
          <p:nvPr/>
        </p:nvCxnSpPr>
        <p:spPr bwMode="auto">
          <a:xfrm>
            <a:off x="2209800" y="1905000"/>
            <a:ext cx="6096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feld 6"/>
          <p:cNvSpPr txBox="1"/>
          <p:nvPr/>
        </p:nvSpPr>
        <p:spPr>
          <a:xfrm>
            <a:off x="2057400" y="1600200"/>
            <a:ext cx="609462" cy="276999"/>
          </a:xfrm>
          <a:prstGeom prst="rect">
            <a:avLst/>
          </a:prstGeom>
          <a:noFill/>
        </p:spPr>
        <p:txBody>
          <a:bodyPr wrap="none" rtlCol="0">
            <a:spAutoFit/>
          </a:bodyPr>
          <a:lstStyle/>
          <a:p>
            <a:r>
              <a:rPr lang="de-DE" dirty="0" smtClean="0"/>
              <a:t>3600e</a:t>
            </a:r>
            <a:endParaRPr lang="de-DE" dirty="0"/>
          </a:p>
        </p:txBody>
      </p:sp>
      <p:cxnSp>
        <p:nvCxnSpPr>
          <p:cNvPr id="65" name="Gerade Verbindung mit Pfeil 64"/>
          <p:cNvCxnSpPr/>
          <p:nvPr/>
        </p:nvCxnSpPr>
        <p:spPr bwMode="auto">
          <a:xfrm>
            <a:off x="4953000" y="3962400"/>
            <a:ext cx="6096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4572000" y="3657600"/>
            <a:ext cx="524504" cy="276999"/>
          </a:xfrm>
          <a:prstGeom prst="rect">
            <a:avLst/>
          </a:prstGeom>
          <a:noFill/>
        </p:spPr>
        <p:txBody>
          <a:bodyPr wrap="none" rtlCol="0">
            <a:spAutoFit/>
          </a:bodyPr>
          <a:lstStyle/>
          <a:p>
            <a:r>
              <a:rPr lang="de-DE" dirty="0" smtClean="0"/>
              <a:t>900e</a:t>
            </a:r>
            <a:endParaRPr lang="de-DE" dirty="0"/>
          </a:p>
        </p:txBody>
      </p:sp>
      <p:cxnSp>
        <p:nvCxnSpPr>
          <p:cNvPr id="9" name="Gerade Verbindung 8"/>
          <p:cNvCxnSpPr/>
          <p:nvPr/>
        </p:nvCxnSpPr>
        <p:spPr bwMode="auto">
          <a:xfrm>
            <a:off x="1981200" y="2895600"/>
            <a:ext cx="0" cy="1905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Gerade Verbindung 69"/>
          <p:cNvCxnSpPr/>
          <p:nvPr/>
        </p:nvCxnSpPr>
        <p:spPr bwMode="auto">
          <a:xfrm>
            <a:off x="2514600" y="2895600"/>
            <a:ext cx="0" cy="1905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2514600" y="3048000"/>
            <a:ext cx="800219" cy="276999"/>
          </a:xfrm>
          <a:prstGeom prst="rect">
            <a:avLst/>
          </a:prstGeom>
          <a:noFill/>
        </p:spPr>
        <p:txBody>
          <a:bodyPr wrap="none" rtlCol="0">
            <a:spAutoFit/>
          </a:bodyPr>
          <a:lstStyle/>
          <a:p>
            <a:r>
              <a:rPr lang="de-DE" dirty="0" smtClean="0"/>
              <a:t>TW 75ns</a:t>
            </a:r>
            <a:endParaRPr lang="de-DE" dirty="0"/>
          </a:p>
        </p:txBody>
      </p:sp>
      <p:sp>
        <p:nvSpPr>
          <p:cNvPr id="13" name="Rechteck 12"/>
          <p:cNvSpPr/>
          <p:nvPr/>
        </p:nvSpPr>
        <p:spPr bwMode="auto">
          <a:xfrm>
            <a:off x="838200" y="6096000"/>
            <a:ext cx="4572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72" name="Inhaltsplatzhalter 1"/>
          <p:cNvSpPr>
            <a:spLocks noGrp="1"/>
          </p:cNvSpPr>
          <p:nvPr>
            <p:ph idx="1"/>
          </p:nvPr>
        </p:nvSpPr>
        <p:spPr>
          <a:xfrm>
            <a:off x="457200" y="692150"/>
            <a:ext cx="8229600" cy="527050"/>
          </a:xfrm>
          <a:solidFill>
            <a:schemeClr val="bg1"/>
          </a:solidFill>
        </p:spPr>
        <p:txBody>
          <a:bodyPr/>
          <a:lstStyle/>
          <a:p>
            <a:r>
              <a:rPr lang="en-US" sz="1400" dirty="0" smtClean="0"/>
              <a:t>Noise=8.0mV, </a:t>
            </a:r>
            <a:r>
              <a:rPr lang="en-US" sz="1400" dirty="0" err="1" smtClean="0"/>
              <a:t>Thr</a:t>
            </a:r>
            <a:r>
              <a:rPr lang="en-US" sz="1400" dirty="0" smtClean="0"/>
              <a:t>=55mV, Bias </a:t>
            </a:r>
            <a:r>
              <a:rPr lang="en-US" sz="1400" dirty="0"/>
              <a:t>current=10µA</a:t>
            </a:r>
            <a:r>
              <a:rPr lang="en-US" sz="1400" dirty="0" smtClean="0"/>
              <a:t>, Pixel size = </a:t>
            </a:r>
            <a:r>
              <a:rPr lang="en-US" sz="1400" dirty="0"/>
              <a:t>50x500µm</a:t>
            </a:r>
            <a:r>
              <a:rPr lang="en-US" sz="1400" dirty="0" smtClean="0"/>
              <a:t>, </a:t>
            </a:r>
            <a:r>
              <a:rPr lang="en-US" sz="1400" dirty="0" err="1"/>
              <a:t>Ifoll</a:t>
            </a:r>
            <a:r>
              <a:rPr lang="en-US" sz="1400" dirty="0"/>
              <a:t>=7, amplifier power </a:t>
            </a:r>
            <a:r>
              <a:rPr lang="en-US" sz="1400" b="1" dirty="0" smtClean="0"/>
              <a:t>100mW/cm</a:t>
            </a:r>
            <a:r>
              <a:rPr lang="en-US" sz="1400" b="1" baseline="30000" dirty="0" smtClean="0"/>
              <a:t>2</a:t>
            </a:r>
            <a:endParaRPr lang="en-US" sz="1400" b="1" baseline="30000" dirty="0"/>
          </a:p>
          <a:p>
            <a:endParaRPr lang="en-US" sz="1400" dirty="0" smtClean="0"/>
          </a:p>
        </p:txBody>
      </p:sp>
      <p:sp>
        <p:nvSpPr>
          <p:cNvPr id="15" name="Textfeld 14"/>
          <p:cNvSpPr txBox="1"/>
          <p:nvPr/>
        </p:nvSpPr>
        <p:spPr>
          <a:xfrm>
            <a:off x="6190067" y="1524000"/>
            <a:ext cx="1183337" cy="276999"/>
          </a:xfrm>
          <a:prstGeom prst="rect">
            <a:avLst/>
          </a:prstGeom>
          <a:solidFill>
            <a:srgbClr val="FFFF00"/>
          </a:solidFill>
        </p:spPr>
        <p:txBody>
          <a:bodyPr wrap="none" rtlCol="0">
            <a:spAutoFit/>
          </a:bodyPr>
          <a:lstStyle/>
          <a:p>
            <a:r>
              <a:rPr lang="de-DE" dirty="0" err="1" smtClean="0"/>
              <a:t>Shaper</a:t>
            </a:r>
            <a:r>
              <a:rPr lang="de-DE" dirty="0" smtClean="0"/>
              <a:t> Output</a:t>
            </a:r>
            <a:endParaRPr lang="de-DE" dirty="0"/>
          </a:p>
        </p:txBody>
      </p:sp>
    </p:spTree>
    <p:extLst>
      <p:ext uri="{BB962C8B-B14F-4D97-AF65-F5344CB8AC3E}">
        <p14:creationId xmlns:p14="http://schemas.microsoft.com/office/powerpoint/2010/main" val="34676321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Users\ivan\Desktop\TWC\HVPixel2_TWCmos_cor_900e_simple_450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38200"/>
            <a:ext cx="7620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513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E8E3BE2F-60C3-4275-9E14-214192475A28}" type="slidenum">
              <a:rPr lang="de-DE" altLang="de-DE" smtClean="0"/>
              <a:pPr algn="r" eaLnBrk="1" hangingPunct="1">
                <a:spcBef>
                  <a:spcPct val="0"/>
                </a:spcBef>
                <a:buFontTx/>
                <a:buNone/>
              </a:pPr>
              <a:t>69</a:t>
            </a:fld>
            <a:endParaRPr lang="de-DE" altLang="de-DE" smtClean="0"/>
          </a:p>
        </p:txBody>
      </p:sp>
      <p:sp>
        <p:nvSpPr>
          <p:cNvPr id="5131" name="Rectangle 2"/>
          <p:cNvSpPr>
            <a:spLocks noGrp="1" noChangeArrowheads="1"/>
          </p:cNvSpPr>
          <p:nvPr>
            <p:ph type="title"/>
          </p:nvPr>
        </p:nvSpPr>
        <p:spPr/>
        <p:txBody>
          <a:bodyPr/>
          <a:lstStyle/>
          <a:p>
            <a:pPr eaLnBrk="1" hangingPunct="1"/>
            <a:r>
              <a:rPr lang="en-US" altLang="de-DE" sz="2000" dirty="0" smtClean="0"/>
              <a:t>Time Walk Compensation</a:t>
            </a:r>
          </a:p>
        </p:txBody>
      </p:sp>
      <p:cxnSp>
        <p:nvCxnSpPr>
          <p:cNvPr id="10" name="Gerade Verbindung mit Pfeil 9"/>
          <p:cNvCxnSpPr/>
          <p:nvPr/>
        </p:nvCxnSpPr>
        <p:spPr bwMode="auto">
          <a:xfrm>
            <a:off x="3856741" y="22860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4228924" y="1981200"/>
            <a:ext cx="732894" cy="276999"/>
          </a:xfrm>
          <a:prstGeom prst="rect">
            <a:avLst/>
          </a:prstGeom>
          <a:noFill/>
        </p:spPr>
        <p:txBody>
          <a:bodyPr wrap="none" rtlCol="0">
            <a:spAutoFit/>
          </a:bodyPr>
          <a:lstStyle/>
          <a:p>
            <a:r>
              <a:rPr lang="de-DE" b="1" dirty="0" smtClean="0"/>
              <a:t>TW 5ns</a:t>
            </a:r>
            <a:endParaRPr lang="de-DE" b="1" dirty="0"/>
          </a:p>
        </p:txBody>
      </p:sp>
      <p:cxnSp>
        <p:nvCxnSpPr>
          <p:cNvPr id="12" name="Gerade Verbindung mit Pfeil 11"/>
          <p:cNvCxnSpPr/>
          <p:nvPr/>
        </p:nvCxnSpPr>
        <p:spPr bwMode="auto">
          <a:xfrm>
            <a:off x="1828800" y="1905000"/>
            <a:ext cx="6096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feld 12"/>
          <p:cNvSpPr txBox="1"/>
          <p:nvPr/>
        </p:nvSpPr>
        <p:spPr>
          <a:xfrm>
            <a:off x="1524000" y="1676400"/>
            <a:ext cx="609462" cy="276999"/>
          </a:xfrm>
          <a:prstGeom prst="rect">
            <a:avLst/>
          </a:prstGeom>
          <a:noFill/>
        </p:spPr>
        <p:txBody>
          <a:bodyPr wrap="none" rtlCol="0">
            <a:spAutoFit/>
          </a:bodyPr>
          <a:lstStyle/>
          <a:p>
            <a:r>
              <a:rPr lang="de-DE" dirty="0" smtClean="0"/>
              <a:t>3600e</a:t>
            </a:r>
            <a:endParaRPr lang="de-DE" dirty="0"/>
          </a:p>
        </p:txBody>
      </p:sp>
      <p:cxnSp>
        <p:nvCxnSpPr>
          <p:cNvPr id="14" name="Gerade Verbindung mit Pfeil 13"/>
          <p:cNvCxnSpPr/>
          <p:nvPr/>
        </p:nvCxnSpPr>
        <p:spPr bwMode="auto">
          <a:xfrm flipH="1">
            <a:off x="2971800" y="1905000"/>
            <a:ext cx="45720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2971800" y="1676400"/>
            <a:ext cx="524504" cy="276999"/>
          </a:xfrm>
          <a:prstGeom prst="rect">
            <a:avLst/>
          </a:prstGeom>
          <a:noFill/>
        </p:spPr>
        <p:txBody>
          <a:bodyPr wrap="none" rtlCol="0">
            <a:spAutoFit/>
          </a:bodyPr>
          <a:lstStyle/>
          <a:p>
            <a:r>
              <a:rPr lang="de-DE" dirty="0" smtClean="0"/>
              <a:t>900e</a:t>
            </a:r>
            <a:endParaRPr lang="de-DE" dirty="0"/>
          </a:p>
        </p:txBody>
      </p:sp>
      <p:cxnSp>
        <p:nvCxnSpPr>
          <p:cNvPr id="18" name="Gerade Verbindung mit Pfeil 17"/>
          <p:cNvCxnSpPr/>
          <p:nvPr/>
        </p:nvCxnSpPr>
        <p:spPr bwMode="auto">
          <a:xfrm rot="10800000">
            <a:off x="4237741" y="22860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Rechteck 15"/>
          <p:cNvSpPr/>
          <p:nvPr/>
        </p:nvSpPr>
        <p:spPr bwMode="auto">
          <a:xfrm>
            <a:off x="838200" y="6096000"/>
            <a:ext cx="4572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9" name="Inhaltsplatzhalter 1"/>
          <p:cNvSpPr>
            <a:spLocks noGrp="1"/>
          </p:cNvSpPr>
          <p:nvPr>
            <p:ph idx="1"/>
          </p:nvPr>
        </p:nvSpPr>
        <p:spPr>
          <a:xfrm>
            <a:off x="457200" y="692150"/>
            <a:ext cx="8229600" cy="527050"/>
          </a:xfrm>
          <a:solidFill>
            <a:schemeClr val="bg1"/>
          </a:solidFill>
        </p:spPr>
        <p:txBody>
          <a:bodyPr/>
          <a:lstStyle/>
          <a:p>
            <a:r>
              <a:rPr lang="en-US" sz="1400" dirty="0" smtClean="0"/>
              <a:t>Noise=8.0mV, </a:t>
            </a:r>
            <a:r>
              <a:rPr lang="en-US" sz="1400" dirty="0" err="1" smtClean="0"/>
              <a:t>Thr</a:t>
            </a:r>
            <a:r>
              <a:rPr lang="en-US" sz="1400" dirty="0" smtClean="0"/>
              <a:t>=55mV, Bias </a:t>
            </a:r>
            <a:r>
              <a:rPr lang="en-US" sz="1400" dirty="0"/>
              <a:t>current=10µA</a:t>
            </a:r>
            <a:r>
              <a:rPr lang="en-US" sz="1400" dirty="0" smtClean="0"/>
              <a:t>, Pixel size = </a:t>
            </a:r>
            <a:r>
              <a:rPr lang="en-US" sz="1400" dirty="0"/>
              <a:t>50x500µm</a:t>
            </a:r>
            <a:r>
              <a:rPr lang="en-US" sz="1400" dirty="0" smtClean="0"/>
              <a:t>, </a:t>
            </a:r>
            <a:r>
              <a:rPr lang="en-US" sz="1400" dirty="0" err="1" smtClean="0"/>
              <a:t>Ifoll</a:t>
            </a:r>
            <a:r>
              <a:rPr lang="en-US" sz="1400" dirty="0"/>
              <a:t>=7, amplifier power </a:t>
            </a:r>
            <a:r>
              <a:rPr lang="en-US" sz="1400" b="1" dirty="0" smtClean="0"/>
              <a:t>100mW/cm</a:t>
            </a:r>
            <a:r>
              <a:rPr lang="en-US" sz="1400" b="1" baseline="30000" dirty="0" smtClean="0"/>
              <a:t>2</a:t>
            </a:r>
            <a:endParaRPr lang="en-US" sz="1400" b="1" baseline="30000" dirty="0"/>
          </a:p>
          <a:p>
            <a:endParaRPr lang="en-US" sz="1400" dirty="0" smtClean="0"/>
          </a:p>
        </p:txBody>
      </p:sp>
      <p:sp>
        <p:nvSpPr>
          <p:cNvPr id="17" name="Textfeld 16"/>
          <p:cNvSpPr txBox="1"/>
          <p:nvPr/>
        </p:nvSpPr>
        <p:spPr>
          <a:xfrm>
            <a:off x="4292072" y="1676400"/>
            <a:ext cx="1499128" cy="276999"/>
          </a:xfrm>
          <a:prstGeom prst="rect">
            <a:avLst/>
          </a:prstGeom>
          <a:solidFill>
            <a:srgbClr val="FFFF00"/>
          </a:solidFill>
        </p:spPr>
        <p:txBody>
          <a:bodyPr wrap="none" rtlCol="0">
            <a:spAutoFit/>
          </a:bodyPr>
          <a:lstStyle/>
          <a:p>
            <a:r>
              <a:rPr lang="de-DE" dirty="0" err="1" smtClean="0"/>
              <a:t>Comparator</a:t>
            </a:r>
            <a:r>
              <a:rPr lang="de-DE" dirty="0" smtClean="0"/>
              <a:t> Output</a:t>
            </a:r>
            <a:endParaRPr lang="de-DE" dirty="0"/>
          </a:p>
        </p:txBody>
      </p:sp>
    </p:spTree>
    <p:extLst>
      <p:ext uri="{BB962C8B-B14F-4D97-AF65-F5344CB8AC3E}">
        <p14:creationId xmlns:p14="http://schemas.microsoft.com/office/powerpoint/2010/main" val="3764853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hteck 1"/>
          <p:cNvSpPr>
            <a:spLocks noChangeArrowheads="1"/>
          </p:cNvSpPr>
          <p:nvPr/>
        </p:nvSpPr>
        <p:spPr bwMode="auto">
          <a:xfrm>
            <a:off x="1676400" y="3048000"/>
            <a:ext cx="2819400" cy="3352800"/>
          </a:xfrm>
          <a:prstGeom prst="rect">
            <a:avLst/>
          </a:prstGeom>
          <a:solidFill>
            <a:srgbClr val="FFFF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p:txBody>
      </p:sp>
      <p:sp>
        <p:nvSpPr>
          <p:cNvPr id="2051" name="Foliennummernplatzhalter 3"/>
          <p:cNvSpPr>
            <a:spLocks noGrp="1"/>
          </p:cNvSpPr>
          <p:nvPr>
            <p:ph type="sldNum" sz="quarter" idx="10"/>
          </p:nvPr>
        </p:nvSpPr>
        <p:spPr>
          <a:xfrm>
            <a:off x="8275638" y="6453188"/>
            <a:ext cx="792162" cy="215900"/>
          </a:xfrm>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6CADD32-D056-4BA3-9A31-4E3D66307E4F}" type="slidenum">
              <a:rPr lang="de-DE" altLang="de-DE" smtClean="0"/>
              <a:pPr algn="r" eaLnBrk="1" hangingPunct="1">
                <a:spcBef>
                  <a:spcPct val="0"/>
                </a:spcBef>
                <a:buFontTx/>
                <a:buNone/>
              </a:pPr>
              <a:t>7</a:t>
            </a:fld>
            <a:endParaRPr lang="de-DE" altLang="de-DE" dirty="0" smtClean="0"/>
          </a:p>
        </p:txBody>
      </p:sp>
      <p:sp>
        <p:nvSpPr>
          <p:cNvPr id="2052" name="Rectangle 2"/>
          <p:cNvSpPr>
            <a:spLocks noGrp="1" noChangeArrowheads="1"/>
          </p:cNvSpPr>
          <p:nvPr>
            <p:ph type="title"/>
          </p:nvPr>
        </p:nvSpPr>
        <p:spPr/>
        <p:txBody>
          <a:bodyPr/>
          <a:lstStyle/>
          <a:p>
            <a:r>
              <a:rPr lang="en-US" sz="2000" dirty="0" smtClean="0"/>
              <a:t>HVCMOS with high </a:t>
            </a:r>
            <a:r>
              <a:rPr lang="en-US" sz="2000" dirty="0"/>
              <a:t>resistive </a:t>
            </a:r>
            <a:r>
              <a:rPr lang="en-US" sz="2000" dirty="0" smtClean="0"/>
              <a:t>substrate</a:t>
            </a:r>
            <a:endParaRPr lang="en-US" sz="2000" dirty="0"/>
          </a:p>
        </p:txBody>
      </p:sp>
      <p:sp>
        <p:nvSpPr>
          <p:cNvPr id="2053" name="Inhaltsplatzhalter 1"/>
          <p:cNvSpPr>
            <a:spLocks noGrp="1"/>
          </p:cNvSpPr>
          <p:nvPr>
            <p:ph idx="1"/>
          </p:nvPr>
        </p:nvSpPr>
        <p:spPr>
          <a:xfrm>
            <a:off x="457200" y="692150"/>
            <a:ext cx="8229600" cy="1060450"/>
          </a:xfrm>
        </p:spPr>
        <p:txBody>
          <a:bodyPr/>
          <a:lstStyle/>
          <a:p>
            <a:r>
              <a:rPr lang="en-US" sz="1400" dirty="0" smtClean="0"/>
              <a:t>Standard substrate resistivity is 10-20 Ωcm – MIP signals are about 1800e</a:t>
            </a:r>
          </a:p>
          <a:p>
            <a:r>
              <a:rPr lang="en-US" sz="1400" dirty="0" smtClean="0"/>
              <a:t>Several vendors offer free choice of substrate resistivity (within engineering runs): AMS for H35 and H18 technology, </a:t>
            </a:r>
            <a:r>
              <a:rPr lang="en-US" sz="1400" dirty="0" err="1" smtClean="0"/>
              <a:t>Lfoundry</a:t>
            </a:r>
            <a:r>
              <a:rPr lang="en-US" sz="1400" dirty="0" smtClean="0"/>
              <a:t>, STM, TJ, etc.</a:t>
            </a:r>
          </a:p>
          <a:p>
            <a:r>
              <a:rPr lang="en-US" sz="1400" dirty="0" smtClean="0"/>
              <a:t>The use high resistivity substrates can improve SNR (depleted region is larger)</a:t>
            </a:r>
          </a:p>
        </p:txBody>
      </p:sp>
      <p:sp>
        <p:nvSpPr>
          <p:cNvPr id="3081" name="Abgerundetes Rechteck 92"/>
          <p:cNvSpPr>
            <a:spLocks noChangeArrowheads="1"/>
          </p:cNvSpPr>
          <p:nvPr/>
        </p:nvSpPr>
        <p:spPr bwMode="auto">
          <a:xfrm>
            <a:off x="2286000" y="3048000"/>
            <a:ext cx="1447800" cy="609600"/>
          </a:xfrm>
          <a:prstGeom prst="roundRect">
            <a:avLst>
              <a:gd name="adj" fmla="val 16667"/>
            </a:avLst>
          </a:prstGeom>
          <a:solidFill>
            <a:schemeClr val="accent2">
              <a:lumMod val="20000"/>
              <a:lumOff val="80000"/>
            </a:schemeClr>
          </a:solidFill>
          <a:ln w="9525">
            <a:solidFill>
              <a:schemeClr val="tx1"/>
            </a:solidFill>
            <a:prstDash val="dash"/>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r>
              <a:rPr lang="en-US" altLang="de-DE" dirty="0" smtClean="0"/>
              <a:t>Deep-n-well</a:t>
            </a:r>
          </a:p>
        </p:txBody>
      </p:sp>
      <p:sp>
        <p:nvSpPr>
          <p:cNvPr id="2055" name="Abgerundetes Rechteck 92"/>
          <p:cNvSpPr>
            <a:spLocks noChangeArrowheads="1"/>
          </p:cNvSpPr>
          <p:nvPr/>
        </p:nvSpPr>
        <p:spPr bwMode="auto">
          <a:xfrm>
            <a:off x="1828800" y="3048000"/>
            <a:ext cx="2438400" cy="1524000"/>
          </a:xfrm>
          <a:prstGeom prst="roundRect">
            <a:avLst>
              <a:gd name="adj" fmla="val 16667"/>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p:txBody>
      </p:sp>
      <p:cxnSp>
        <p:nvCxnSpPr>
          <p:cNvPr id="2056" name="Gerade Verbindung mit Pfeil 3"/>
          <p:cNvCxnSpPr>
            <a:cxnSpLocks noChangeShapeType="1"/>
          </p:cNvCxnSpPr>
          <p:nvPr/>
        </p:nvCxnSpPr>
        <p:spPr bwMode="auto">
          <a:xfrm flipH="1">
            <a:off x="2057400" y="2819400"/>
            <a:ext cx="1447800" cy="3352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7" name="Gerade Verbindung mit Pfeil 6"/>
          <p:cNvCxnSpPr>
            <a:cxnSpLocks noChangeShapeType="1"/>
          </p:cNvCxnSpPr>
          <p:nvPr/>
        </p:nvCxnSpPr>
        <p:spPr bwMode="auto">
          <a:xfrm flipV="1">
            <a:off x="2743200" y="3657600"/>
            <a:ext cx="0" cy="747713"/>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8" name="Textfeld 71"/>
          <p:cNvSpPr txBox="1">
            <a:spLocks noChangeArrowheads="1"/>
          </p:cNvSpPr>
          <p:nvPr/>
        </p:nvSpPr>
        <p:spPr bwMode="auto">
          <a:xfrm>
            <a:off x="2971800" y="36576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59" name="Textfeld 72"/>
          <p:cNvSpPr txBox="1">
            <a:spLocks noChangeArrowheads="1"/>
          </p:cNvSpPr>
          <p:nvPr/>
        </p:nvSpPr>
        <p:spPr bwMode="auto">
          <a:xfrm>
            <a:off x="2895600" y="38100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60" name="Textfeld 73"/>
          <p:cNvSpPr txBox="1">
            <a:spLocks noChangeArrowheads="1"/>
          </p:cNvSpPr>
          <p:nvPr/>
        </p:nvSpPr>
        <p:spPr bwMode="auto">
          <a:xfrm>
            <a:off x="2819400" y="39624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61" name="Textfeld 74"/>
          <p:cNvSpPr txBox="1">
            <a:spLocks noChangeArrowheads="1"/>
          </p:cNvSpPr>
          <p:nvPr/>
        </p:nvSpPr>
        <p:spPr bwMode="auto">
          <a:xfrm>
            <a:off x="2743200" y="41148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62" name="Textfeld 76"/>
          <p:cNvSpPr txBox="1">
            <a:spLocks noChangeArrowheads="1"/>
          </p:cNvSpPr>
          <p:nvPr/>
        </p:nvSpPr>
        <p:spPr bwMode="auto">
          <a:xfrm>
            <a:off x="2667000" y="42672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63" name="Textfeld 77"/>
          <p:cNvSpPr txBox="1">
            <a:spLocks noChangeArrowheads="1"/>
          </p:cNvSpPr>
          <p:nvPr/>
        </p:nvSpPr>
        <p:spPr bwMode="auto">
          <a:xfrm>
            <a:off x="2590800" y="44196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64" name="Textfeld 78"/>
          <p:cNvSpPr txBox="1">
            <a:spLocks noChangeArrowheads="1"/>
          </p:cNvSpPr>
          <p:nvPr/>
        </p:nvSpPr>
        <p:spPr bwMode="auto">
          <a:xfrm>
            <a:off x="2514600" y="45720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65" name="Textfeld 79"/>
          <p:cNvSpPr txBox="1">
            <a:spLocks noChangeArrowheads="1"/>
          </p:cNvSpPr>
          <p:nvPr/>
        </p:nvSpPr>
        <p:spPr bwMode="auto">
          <a:xfrm>
            <a:off x="2438400" y="47244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cxnSp>
        <p:nvCxnSpPr>
          <p:cNvPr id="2066" name="Gerade Verbindung mit Pfeil 81"/>
          <p:cNvCxnSpPr>
            <a:cxnSpLocks noChangeShapeType="1"/>
          </p:cNvCxnSpPr>
          <p:nvPr/>
        </p:nvCxnSpPr>
        <p:spPr bwMode="auto">
          <a:xfrm flipV="1">
            <a:off x="2895600" y="36576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7" name="Gerade Verbindung mit Pfeil 88"/>
          <p:cNvCxnSpPr>
            <a:cxnSpLocks noChangeShapeType="1"/>
          </p:cNvCxnSpPr>
          <p:nvPr/>
        </p:nvCxnSpPr>
        <p:spPr bwMode="auto">
          <a:xfrm flipV="1">
            <a:off x="3048000" y="3657600"/>
            <a:ext cx="0" cy="214313"/>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68" name="Freihandform 19"/>
          <p:cNvSpPr>
            <a:spLocks/>
          </p:cNvSpPr>
          <p:nvPr/>
        </p:nvSpPr>
        <p:spPr bwMode="auto">
          <a:xfrm>
            <a:off x="2314575" y="4105275"/>
            <a:ext cx="152400" cy="1047750"/>
          </a:xfrm>
          <a:custGeom>
            <a:avLst/>
            <a:gdLst>
              <a:gd name="T0" fmla="*/ 142223 w 153125"/>
              <a:gd name="T1" fmla="*/ 1047750 h 1047750"/>
              <a:gd name="T2" fmla="*/ 25 w 153125"/>
              <a:gd name="T3" fmla="*/ 971550 h 1047750"/>
              <a:gd name="T4" fmla="*/ 151703 w 153125"/>
              <a:gd name="T5" fmla="*/ 885825 h 1047750"/>
              <a:gd name="T6" fmla="*/ 37944 w 153125"/>
              <a:gd name="T7" fmla="*/ 762000 h 1047750"/>
              <a:gd name="T8" fmla="*/ 151703 w 153125"/>
              <a:gd name="T9" fmla="*/ 600075 h 1047750"/>
              <a:gd name="T10" fmla="*/ 85344 w 153125"/>
              <a:gd name="T11" fmla="*/ 485775 h 1047750"/>
              <a:gd name="T12" fmla="*/ 75864 w 153125"/>
              <a:gd name="T13" fmla="*/ 0 h 10477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3125" h="1047750">
                <a:moveTo>
                  <a:pt x="142900" y="1047750"/>
                </a:moveTo>
                <a:cubicBezTo>
                  <a:pt x="70669" y="1023143"/>
                  <a:pt x="-1562" y="998537"/>
                  <a:pt x="25" y="971550"/>
                </a:cubicBezTo>
                <a:cubicBezTo>
                  <a:pt x="1612" y="944563"/>
                  <a:pt x="146075" y="920750"/>
                  <a:pt x="152425" y="885825"/>
                </a:cubicBezTo>
                <a:cubicBezTo>
                  <a:pt x="158775" y="850900"/>
                  <a:pt x="38125" y="809625"/>
                  <a:pt x="38125" y="762000"/>
                </a:cubicBezTo>
                <a:cubicBezTo>
                  <a:pt x="38125" y="714375"/>
                  <a:pt x="144488" y="646112"/>
                  <a:pt x="152425" y="600075"/>
                </a:cubicBezTo>
                <a:cubicBezTo>
                  <a:pt x="160362" y="554038"/>
                  <a:pt x="98450" y="585787"/>
                  <a:pt x="85750" y="485775"/>
                </a:cubicBezTo>
                <a:cubicBezTo>
                  <a:pt x="73050" y="385763"/>
                  <a:pt x="74637" y="192881"/>
                  <a:pt x="76225" y="0"/>
                </a:cubicBezTo>
              </a:path>
            </a:pathLst>
          </a:custGeom>
          <a:noFill/>
          <a:ln w="9525" cap="flat" cmpd="sng" algn="ctr">
            <a:solidFill>
              <a:schemeClr val="tx1"/>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cxnSp>
        <p:nvCxnSpPr>
          <p:cNvPr id="2069" name="Gerade Verbindung mit Pfeil 21"/>
          <p:cNvCxnSpPr>
            <a:cxnSpLocks noChangeShapeType="1"/>
          </p:cNvCxnSpPr>
          <p:nvPr/>
        </p:nvCxnSpPr>
        <p:spPr bwMode="auto">
          <a:xfrm>
            <a:off x="3505200" y="3657600"/>
            <a:ext cx="0" cy="914400"/>
          </a:xfrm>
          <a:prstGeom prst="straightConnector1">
            <a:avLst/>
          </a:prstGeom>
          <a:noFill/>
          <a:ln w="9525" algn="ctr">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0" name="Textfeld 22"/>
          <p:cNvSpPr txBox="1">
            <a:spLocks noChangeArrowheads="1"/>
          </p:cNvSpPr>
          <p:nvPr/>
        </p:nvSpPr>
        <p:spPr bwMode="auto">
          <a:xfrm>
            <a:off x="3414426" y="3886200"/>
            <a:ext cx="13099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a:t> </a:t>
            </a:r>
            <a:r>
              <a:rPr lang="en-US" altLang="de-DE" dirty="0"/>
              <a:t>Depleted</a:t>
            </a:r>
            <a:r>
              <a:rPr lang="de-DE" altLang="de-DE" dirty="0"/>
              <a:t> </a:t>
            </a:r>
            <a:r>
              <a:rPr lang="de-DE" altLang="de-DE" dirty="0" smtClean="0"/>
              <a:t>12 </a:t>
            </a:r>
            <a:r>
              <a:rPr lang="en-US" altLang="de-DE" dirty="0"/>
              <a:t>µ</a:t>
            </a:r>
            <a:r>
              <a:rPr lang="de-DE" altLang="de-DE" dirty="0" smtClean="0"/>
              <a:t>m</a:t>
            </a:r>
            <a:endParaRPr lang="de-DE" altLang="de-DE" dirty="0"/>
          </a:p>
        </p:txBody>
      </p:sp>
      <p:cxnSp>
        <p:nvCxnSpPr>
          <p:cNvPr id="2071" name="Gerade Verbindung mit Pfeil 99"/>
          <p:cNvCxnSpPr>
            <a:cxnSpLocks noChangeShapeType="1"/>
          </p:cNvCxnSpPr>
          <p:nvPr/>
        </p:nvCxnSpPr>
        <p:spPr bwMode="auto">
          <a:xfrm>
            <a:off x="3505200" y="4572000"/>
            <a:ext cx="0" cy="914400"/>
          </a:xfrm>
          <a:prstGeom prst="straightConnector1">
            <a:avLst/>
          </a:prstGeom>
          <a:noFill/>
          <a:ln w="9525" algn="ctr">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2" name="Textfeld 100"/>
          <p:cNvSpPr txBox="1">
            <a:spLocks noChangeArrowheads="1"/>
          </p:cNvSpPr>
          <p:nvPr/>
        </p:nvSpPr>
        <p:spPr bwMode="auto">
          <a:xfrm>
            <a:off x="3566367" y="4876800"/>
            <a:ext cx="7008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a:t>&gt;</a:t>
            </a:r>
            <a:r>
              <a:rPr lang="de-DE" altLang="de-DE" dirty="0" smtClean="0"/>
              <a:t>20 um</a:t>
            </a:r>
            <a:endParaRPr lang="de-DE" altLang="de-DE" dirty="0"/>
          </a:p>
        </p:txBody>
      </p:sp>
      <p:sp>
        <p:nvSpPr>
          <p:cNvPr id="2073" name="Textfeld 23"/>
          <p:cNvSpPr txBox="1">
            <a:spLocks noChangeArrowheads="1"/>
          </p:cNvSpPr>
          <p:nvPr/>
        </p:nvSpPr>
        <p:spPr bwMode="auto">
          <a:xfrm>
            <a:off x="152400" y="3352800"/>
            <a:ext cx="2076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Primary signal</a:t>
            </a:r>
          </a:p>
          <a:p>
            <a:pPr eaLnBrk="1" hangingPunct="1">
              <a:spcBef>
                <a:spcPct val="0"/>
              </a:spcBef>
              <a:buFontTx/>
              <a:buNone/>
            </a:pPr>
            <a:r>
              <a:rPr lang="en-US" altLang="de-DE"/>
              <a:t>100%-Signal collection: drift</a:t>
            </a:r>
          </a:p>
        </p:txBody>
      </p:sp>
      <p:cxnSp>
        <p:nvCxnSpPr>
          <p:cNvPr id="2074" name="Gerade Verbindung mit Pfeil 25"/>
          <p:cNvCxnSpPr>
            <a:cxnSpLocks noChangeShapeType="1"/>
          </p:cNvCxnSpPr>
          <p:nvPr/>
        </p:nvCxnSpPr>
        <p:spPr bwMode="auto">
          <a:xfrm>
            <a:off x="2286000" y="3733800"/>
            <a:ext cx="38100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5" name="Textfeld 104"/>
          <p:cNvSpPr txBox="1">
            <a:spLocks noChangeArrowheads="1"/>
          </p:cNvSpPr>
          <p:nvPr/>
        </p:nvSpPr>
        <p:spPr bwMode="auto">
          <a:xfrm>
            <a:off x="0" y="4800600"/>
            <a:ext cx="2397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Secondary signal</a:t>
            </a:r>
          </a:p>
          <a:p>
            <a:pPr eaLnBrk="1" hangingPunct="1">
              <a:spcBef>
                <a:spcPct val="0"/>
              </a:spcBef>
              <a:buFontTx/>
              <a:buNone/>
            </a:pPr>
            <a:r>
              <a:rPr lang="en-US" altLang="de-DE"/>
              <a:t>Partial signal collection: diffusion</a:t>
            </a:r>
          </a:p>
        </p:txBody>
      </p:sp>
      <p:cxnSp>
        <p:nvCxnSpPr>
          <p:cNvPr id="2076" name="Gerade Verbindung mit Pfeil 27"/>
          <p:cNvCxnSpPr>
            <a:cxnSpLocks noChangeShapeType="1"/>
          </p:cNvCxnSpPr>
          <p:nvPr/>
        </p:nvCxnSpPr>
        <p:spPr bwMode="auto">
          <a:xfrm>
            <a:off x="2057400" y="4876800"/>
            <a:ext cx="228600" cy="76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7" name="Textfeld 108"/>
          <p:cNvSpPr txBox="1">
            <a:spLocks noChangeArrowheads="1"/>
          </p:cNvSpPr>
          <p:nvPr/>
        </p:nvSpPr>
        <p:spPr bwMode="auto">
          <a:xfrm>
            <a:off x="2362200" y="48768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78" name="Textfeld 112"/>
          <p:cNvSpPr txBox="1">
            <a:spLocks noChangeArrowheads="1"/>
          </p:cNvSpPr>
          <p:nvPr/>
        </p:nvSpPr>
        <p:spPr bwMode="auto">
          <a:xfrm>
            <a:off x="2286000" y="50292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79" name="Textfeld 113"/>
          <p:cNvSpPr txBox="1">
            <a:spLocks noChangeArrowheads="1"/>
          </p:cNvSpPr>
          <p:nvPr/>
        </p:nvSpPr>
        <p:spPr bwMode="auto">
          <a:xfrm>
            <a:off x="2209800" y="52578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80" name="Textfeld 114"/>
          <p:cNvSpPr txBox="1">
            <a:spLocks noChangeArrowheads="1"/>
          </p:cNvSpPr>
          <p:nvPr/>
        </p:nvSpPr>
        <p:spPr bwMode="auto">
          <a:xfrm>
            <a:off x="2133600" y="54102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81" name="Textfeld 115"/>
          <p:cNvSpPr txBox="1">
            <a:spLocks noChangeArrowheads="1"/>
          </p:cNvSpPr>
          <p:nvPr/>
        </p:nvSpPr>
        <p:spPr bwMode="auto">
          <a:xfrm>
            <a:off x="2057400" y="55626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82" name="Textfeld 116"/>
          <p:cNvSpPr txBox="1">
            <a:spLocks noChangeArrowheads="1"/>
          </p:cNvSpPr>
          <p:nvPr/>
        </p:nvSpPr>
        <p:spPr bwMode="auto">
          <a:xfrm>
            <a:off x="1981200" y="57150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83" name="Ellipse 30"/>
          <p:cNvSpPr>
            <a:spLocks noChangeArrowheads="1"/>
          </p:cNvSpPr>
          <p:nvPr/>
        </p:nvSpPr>
        <p:spPr bwMode="auto">
          <a:xfrm>
            <a:off x="1828800" y="5486400"/>
            <a:ext cx="762000" cy="7620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4" name="Textfeld 119"/>
          <p:cNvSpPr txBox="1">
            <a:spLocks noChangeArrowheads="1"/>
          </p:cNvSpPr>
          <p:nvPr/>
        </p:nvSpPr>
        <p:spPr bwMode="auto">
          <a:xfrm>
            <a:off x="0" y="5486400"/>
            <a:ext cx="19732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Signal loss: recombination</a:t>
            </a:r>
          </a:p>
        </p:txBody>
      </p:sp>
      <p:cxnSp>
        <p:nvCxnSpPr>
          <p:cNvPr id="2085" name="Gerade Verbindung mit Pfeil 120"/>
          <p:cNvCxnSpPr>
            <a:cxnSpLocks noChangeShapeType="1"/>
          </p:cNvCxnSpPr>
          <p:nvPr/>
        </p:nvCxnSpPr>
        <p:spPr bwMode="auto">
          <a:xfrm>
            <a:off x="3505200" y="5486400"/>
            <a:ext cx="0" cy="914400"/>
          </a:xfrm>
          <a:prstGeom prst="straightConnector1">
            <a:avLst/>
          </a:prstGeom>
          <a:noFill/>
          <a:ln w="9525" algn="ctr">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6" name="Textfeld 121"/>
          <p:cNvSpPr txBox="1">
            <a:spLocks noChangeArrowheads="1"/>
          </p:cNvSpPr>
          <p:nvPr/>
        </p:nvSpPr>
        <p:spPr bwMode="auto">
          <a:xfrm>
            <a:off x="3505200" y="5791200"/>
            <a:ext cx="9255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Signal loss</a:t>
            </a:r>
          </a:p>
        </p:txBody>
      </p:sp>
      <p:sp>
        <p:nvSpPr>
          <p:cNvPr id="2087" name="Rechteck 1"/>
          <p:cNvSpPr>
            <a:spLocks noChangeArrowheads="1"/>
          </p:cNvSpPr>
          <p:nvPr/>
        </p:nvSpPr>
        <p:spPr bwMode="auto">
          <a:xfrm>
            <a:off x="5562600" y="3048000"/>
            <a:ext cx="3124200" cy="2590800"/>
          </a:xfrm>
          <a:prstGeom prst="rect">
            <a:avLst/>
          </a:prstGeom>
          <a:solidFill>
            <a:srgbClr val="FFFF66">
              <a:alpha val="65000"/>
            </a:srgbClr>
          </a:solidFill>
          <a:ln>
            <a:noFill/>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p:txBody>
      </p:sp>
      <p:sp>
        <p:nvSpPr>
          <p:cNvPr id="124" name="Abgerundetes Rechteck 92"/>
          <p:cNvSpPr>
            <a:spLocks noChangeArrowheads="1"/>
          </p:cNvSpPr>
          <p:nvPr/>
        </p:nvSpPr>
        <p:spPr bwMode="auto">
          <a:xfrm>
            <a:off x="6400800" y="3048000"/>
            <a:ext cx="1447800" cy="609600"/>
          </a:xfrm>
          <a:prstGeom prst="roundRect">
            <a:avLst>
              <a:gd name="adj" fmla="val 16667"/>
            </a:avLst>
          </a:prstGeom>
          <a:solidFill>
            <a:schemeClr val="accent2">
              <a:lumMod val="20000"/>
              <a:lumOff val="80000"/>
            </a:schemeClr>
          </a:solidFill>
          <a:ln w="9525">
            <a:solidFill>
              <a:schemeClr val="tx1"/>
            </a:solidFill>
            <a:prstDash val="dash"/>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r>
              <a:rPr lang="en-US" altLang="de-DE" dirty="0" smtClean="0"/>
              <a:t>Deep-n-well</a:t>
            </a:r>
          </a:p>
        </p:txBody>
      </p:sp>
      <p:sp>
        <p:nvSpPr>
          <p:cNvPr id="2089" name="Abgerundetes Rechteck 92"/>
          <p:cNvSpPr>
            <a:spLocks noChangeArrowheads="1"/>
          </p:cNvSpPr>
          <p:nvPr/>
        </p:nvSpPr>
        <p:spPr bwMode="auto">
          <a:xfrm>
            <a:off x="5562600" y="3048000"/>
            <a:ext cx="3124200" cy="2438400"/>
          </a:xfrm>
          <a:prstGeom prst="roundRect">
            <a:avLst>
              <a:gd name="adj" fmla="val 16667"/>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p:txBody>
      </p:sp>
      <p:cxnSp>
        <p:nvCxnSpPr>
          <p:cNvPr id="2090" name="Gerade Verbindung mit Pfeil 125"/>
          <p:cNvCxnSpPr>
            <a:cxnSpLocks noChangeShapeType="1"/>
          </p:cNvCxnSpPr>
          <p:nvPr/>
        </p:nvCxnSpPr>
        <p:spPr bwMode="auto">
          <a:xfrm flipH="1">
            <a:off x="6172200" y="2895600"/>
            <a:ext cx="1447800" cy="3276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1" name="Gerade Verbindung mit Pfeil 126"/>
          <p:cNvCxnSpPr>
            <a:cxnSpLocks noChangeShapeType="1"/>
          </p:cNvCxnSpPr>
          <p:nvPr/>
        </p:nvCxnSpPr>
        <p:spPr bwMode="auto">
          <a:xfrm flipV="1">
            <a:off x="6858000" y="3657600"/>
            <a:ext cx="0" cy="747713"/>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92" name="Textfeld 128"/>
          <p:cNvSpPr txBox="1">
            <a:spLocks noChangeArrowheads="1"/>
          </p:cNvSpPr>
          <p:nvPr/>
        </p:nvSpPr>
        <p:spPr bwMode="auto">
          <a:xfrm>
            <a:off x="7086600" y="36576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93" name="Textfeld 129"/>
          <p:cNvSpPr txBox="1">
            <a:spLocks noChangeArrowheads="1"/>
          </p:cNvSpPr>
          <p:nvPr/>
        </p:nvSpPr>
        <p:spPr bwMode="auto">
          <a:xfrm>
            <a:off x="7010400" y="38100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94" name="Textfeld 130"/>
          <p:cNvSpPr txBox="1">
            <a:spLocks noChangeArrowheads="1"/>
          </p:cNvSpPr>
          <p:nvPr/>
        </p:nvSpPr>
        <p:spPr bwMode="auto">
          <a:xfrm>
            <a:off x="6934200" y="39624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95" name="Textfeld 131"/>
          <p:cNvSpPr txBox="1">
            <a:spLocks noChangeArrowheads="1"/>
          </p:cNvSpPr>
          <p:nvPr/>
        </p:nvSpPr>
        <p:spPr bwMode="auto">
          <a:xfrm>
            <a:off x="6858000" y="41148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96" name="Textfeld 132"/>
          <p:cNvSpPr txBox="1">
            <a:spLocks noChangeArrowheads="1"/>
          </p:cNvSpPr>
          <p:nvPr/>
        </p:nvSpPr>
        <p:spPr bwMode="auto">
          <a:xfrm>
            <a:off x="6781800" y="42672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97" name="Textfeld 133"/>
          <p:cNvSpPr txBox="1">
            <a:spLocks noChangeArrowheads="1"/>
          </p:cNvSpPr>
          <p:nvPr/>
        </p:nvSpPr>
        <p:spPr bwMode="auto">
          <a:xfrm>
            <a:off x="6705600" y="44196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98" name="Textfeld 134"/>
          <p:cNvSpPr txBox="1">
            <a:spLocks noChangeArrowheads="1"/>
          </p:cNvSpPr>
          <p:nvPr/>
        </p:nvSpPr>
        <p:spPr bwMode="auto">
          <a:xfrm>
            <a:off x="6629400" y="45720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099" name="Textfeld 135"/>
          <p:cNvSpPr txBox="1">
            <a:spLocks noChangeArrowheads="1"/>
          </p:cNvSpPr>
          <p:nvPr/>
        </p:nvSpPr>
        <p:spPr bwMode="auto">
          <a:xfrm>
            <a:off x="6553200" y="47244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cxnSp>
        <p:nvCxnSpPr>
          <p:cNvPr id="2100" name="Gerade Verbindung mit Pfeil 136"/>
          <p:cNvCxnSpPr>
            <a:cxnSpLocks noChangeShapeType="1"/>
          </p:cNvCxnSpPr>
          <p:nvPr/>
        </p:nvCxnSpPr>
        <p:spPr bwMode="auto">
          <a:xfrm flipV="1">
            <a:off x="7010400" y="36576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1" name="Gerade Verbindung mit Pfeil 137"/>
          <p:cNvCxnSpPr>
            <a:cxnSpLocks noChangeShapeType="1"/>
          </p:cNvCxnSpPr>
          <p:nvPr/>
        </p:nvCxnSpPr>
        <p:spPr bwMode="auto">
          <a:xfrm flipV="1">
            <a:off x="7162800" y="3657600"/>
            <a:ext cx="0" cy="214313"/>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03" name="Textfeld 140"/>
          <p:cNvSpPr txBox="1">
            <a:spLocks noChangeArrowheads="1"/>
          </p:cNvSpPr>
          <p:nvPr/>
        </p:nvSpPr>
        <p:spPr bwMode="auto">
          <a:xfrm>
            <a:off x="7315200" y="4038600"/>
            <a:ext cx="1371600" cy="1384995"/>
          </a:xfrm>
          <a:prstGeom prst="rect">
            <a:avLst/>
          </a:prstGeom>
          <a:noFill/>
          <a:ln>
            <a:noFill/>
          </a:ln>
        </p:spPr>
        <p:txBody>
          <a:bodyPr wrap="squar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a:t>Depleted </a:t>
            </a:r>
            <a:r>
              <a:rPr lang="en-US" altLang="de-DE" dirty="0" smtClean="0"/>
              <a:t>24µm</a:t>
            </a:r>
          </a:p>
          <a:p>
            <a:pPr eaLnBrk="1" hangingPunct="1">
              <a:spcBef>
                <a:spcPct val="0"/>
              </a:spcBef>
              <a:buFontTx/>
              <a:buNone/>
            </a:pPr>
            <a:r>
              <a:rPr lang="en-US" altLang="de-DE" dirty="0" smtClean="0"/>
              <a:t>(@ equal bias voltage)</a:t>
            </a:r>
          </a:p>
          <a:p>
            <a:pPr eaLnBrk="1" hangingPunct="1">
              <a:spcBef>
                <a:spcPct val="0"/>
              </a:spcBef>
              <a:buFontTx/>
              <a:buNone/>
            </a:pPr>
            <a:r>
              <a:rPr lang="en-US" altLang="de-DE" dirty="0"/>
              <a:t>Depleted </a:t>
            </a:r>
            <a:r>
              <a:rPr lang="en-US" altLang="de-DE" dirty="0" smtClean="0"/>
              <a:t>48µm</a:t>
            </a:r>
          </a:p>
          <a:p>
            <a:pPr eaLnBrk="1" hangingPunct="1">
              <a:spcBef>
                <a:spcPct val="0"/>
              </a:spcBef>
              <a:buFontTx/>
              <a:buNone/>
            </a:pPr>
            <a:r>
              <a:rPr lang="en-US" altLang="de-DE" dirty="0" smtClean="0"/>
              <a:t>(@ equal field, doubled bias voltage)</a:t>
            </a:r>
            <a:endParaRPr lang="en-US" altLang="de-DE" dirty="0"/>
          </a:p>
        </p:txBody>
      </p:sp>
      <p:sp>
        <p:nvSpPr>
          <p:cNvPr id="2104" name="Textfeld 143"/>
          <p:cNvSpPr txBox="1">
            <a:spLocks noChangeArrowheads="1"/>
          </p:cNvSpPr>
          <p:nvPr/>
        </p:nvSpPr>
        <p:spPr bwMode="auto">
          <a:xfrm>
            <a:off x="4267200" y="3200400"/>
            <a:ext cx="2076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Primary signal</a:t>
            </a:r>
          </a:p>
          <a:p>
            <a:pPr eaLnBrk="1" hangingPunct="1">
              <a:spcBef>
                <a:spcPct val="0"/>
              </a:spcBef>
              <a:buFontTx/>
              <a:buNone/>
            </a:pPr>
            <a:r>
              <a:rPr lang="en-US" altLang="de-DE"/>
              <a:t>100%-Signal collection: drift</a:t>
            </a:r>
          </a:p>
        </p:txBody>
      </p:sp>
      <p:sp>
        <p:nvSpPr>
          <p:cNvPr id="2105" name="Textfeld 147"/>
          <p:cNvSpPr txBox="1">
            <a:spLocks noChangeArrowheads="1"/>
          </p:cNvSpPr>
          <p:nvPr/>
        </p:nvSpPr>
        <p:spPr bwMode="auto">
          <a:xfrm>
            <a:off x="6477000" y="48768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106" name="Textfeld 148"/>
          <p:cNvSpPr txBox="1">
            <a:spLocks noChangeArrowheads="1"/>
          </p:cNvSpPr>
          <p:nvPr/>
        </p:nvSpPr>
        <p:spPr bwMode="auto">
          <a:xfrm>
            <a:off x="6400800" y="50292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107" name="Textfeld 149"/>
          <p:cNvSpPr txBox="1">
            <a:spLocks noChangeArrowheads="1"/>
          </p:cNvSpPr>
          <p:nvPr/>
        </p:nvSpPr>
        <p:spPr bwMode="auto">
          <a:xfrm>
            <a:off x="6324600" y="52578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108" name="Textfeld 150"/>
          <p:cNvSpPr txBox="1">
            <a:spLocks noChangeArrowheads="1"/>
          </p:cNvSpPr>
          <p:nvPr/>
        </p:nvSpPr>
        <p:spPr bwMode="auto">
          <a:xfrm>
            <a:off x="6248400" y="54102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109" name="Textfeld 151"/>
          <p:cNvSpPr txBox="1">
            <a:spLocks noChangeArrowheads="1"/>
          </p:cNvSpPr>
          <p:nvPr/>
        </p:nvSpPr>
        <p:spPr bwMode="auto">
          <a:xfrm>
            <a:off x="6172200" y="55626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sp>
        <p:nvSpPr>
          <p:cNvPr id="2110" name="Textfeld 152"/>
          <p:cNvSpPr txBox="1">
            <a:spLocks noChangeArrowheads="1"/>
          </p:cNvSpPr>
          <p:nvPr/>
        </p:nvSpPr>
        <p:spPr bwMode="auto">
          <a:xfrm>
            <a:off x="6096000" y="5715000"/>
            <a:ext cx="325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a:t>
            </a:r>
          </a:p>
        </p:txBody>
      </p:sp>
      <p:cxnSp>
        <p:nvCxnSpPr>
          <p:cNvPr id="2111" name="Gerade Verbindung mit Pfeil 159"/>
          <p:cNvCxnSpPr>
            <a:cxnSpLocks noChangeShapeType="1"/>
          </p:cNvCxnSpPr>
          <p:nvPr/>
        </p:nvCxnSpPr>
        <p:spPr bwMode="auto">
          <a:xfrm flipV="1">
            <a:off x="6705600" y="3657600"/>
            <a:ext cx="0" cy="990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2" name="Gerade Verbindung mit Pfeil 161"/>
          <p:cNvCxnSpPr>
            <a:cxnSpLocks noChangeShapeType="1"/>
          </p:cNvCxnSpPr>
          <p:nvPr/>
        </p:nvCxnSpPr>
        <p:spPr bwMode="auto">
          <a:xfrm flipV="1">
            <a:off x="6553200" y="3657600"/>
            <a:ext cx="0" cy="1219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3" name="Gerade Verbindung mit Pfeil 163"/>
          <p:cNvCxnSpPr>
            <a:cxnSpLocks noChangeShapeType="1"/>
          </p:cNvCxnSpPr>
          <p:nvPr/>
        </p:nvCxnSpPr>
        <p:spPr bwMode="auto">
          <a:xfrm flipV="1">
            <a:off x="6400800" y="3657600"/>
            <a:ext cx="0" cy="1600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4" name="Gerade Verbindung mit Pfeil 3141"/>
          <p:cNvCxnSpPr>
            <a:cxnSpLocks noChangeShapeType="1"/>
          </p:cNvCxnSpPr>
          <p:nvPr/>
        </p:nvCxnSpPr>
        <p:spPr bwMode="auto">
          <a:xfrm>
            <a:off x="5943600" y="3657600"/>
            <a:ext cx="38100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15" name="Textfeld 167"/>
          <p:cNvSpPr txBox="1">
            <a:spLocks noChangeArrowheads="1"/>
          </p:cNvSpPr>
          <p:nvPr/>
        </p:nvSpPr>
        <p:spPr bwMode="auto">
          <a:xfrm>
            <a:off x="2743200" y="2743200"/>
            <a:ext cx="6960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Particle</a:t>
            </a:r>
            <a:endParaRPr lang="en-US" altLang="de-DE" dirty="0"/>
          </a:p>
        </p:txBody>
      </p:sp>
      <p:sp>
        <p:nvSpPr>
          <p:cNvPr id="2116" name="Textfeld 168"/>
          <p:cNvSpPr txBox="1">
            <a:spLocks noChangeArrowheads="1"/>
          </p:cNvSpPr>
          <p:nvPr/>
        </p:nvSpPr>
        <p:spPr bwMode="auto">
          <a:xfrm>
            <a:off x="6858000" y="2743200"/>
            <a:ext cx="695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a:t>Particle</a:t>
            </a:r>
          </a:p>
        </p:txBody>
      </p:sp>
      <p:sp>
        <p:nvSpPr>
          <p:cNvPr id="2117" name="Textfeld 169"/>
          <p:cNvSpPr txBox="1">
            <a:spLocks noChangeArrowheads="1"/>
          </p:cNvSpPr>
          <p:nvPr/>
        </p:nvSpPr>
        <p:spPr bwMode="auto">
          <a:xfrm>
            <a:off x="381000" y="2057400"/>
            <a:ext cx="25987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smtClean="0"/>
              <a:t>AMS H35 standard </a:t>
            </a:r>
          </a:p>
          <a:p>
            <a:pPr eaLnBrk="1" hangingPunct="1">
              <a:spcBef>
                <a:spcPct val="0"/>
              </a:spcBef>
              <a:buFontTx/>
              <a:buNone/>
            </a:pPr>
            <a:r>
              <a:rPr lang="en-US" altLang="de-DE" dirty="0" smtClean="0"/>
              <a:t>Uniformly </a:t>
            </a:r>
            <a:r>
              <a:rPr lang="en-US" altLang="de-DE" dirty="0"/>
              <a:t>doped substrate 20 </a:t>
            </a:r>
            <a:r>
              <a:rPr lang="el-GR" altLang="de-DE" dirty="0" smtClean="0"/>
              <a:t>Ω</a:t>
            </a:r>
            <a:r>
              <a:rPr lang="en-US" altLang="de-DE" dirty="0" smtClean="0"/>
              <a:t> </a:t>
            </a:r>
            <a:r>
              <a:rPr lang="en-US" altLang="de-DE" dirty="0"/>
              <a:t>cm</a:t>
            </a:r>
          </a:p>
          <a:p>
            <a:pPr eaLnBrk="1" hangingPunct="1">
              <a:spcBef>
                <a:spcPct val="0"/>
              </a:spcBef>
              <a:buFontTx/>
              <a:buNone/>
            </a:pPr>
            <a:r>
              <a:rPr lang="en-US" altLang="de-DE" dirty="0" smtClean="0"/>
              <a:t>60V bias: Signal 1800e (~45% drift)</a:t>
            </a:r>
            <a:endParaRPr lang="en-US" altLang="de-DE" dirty="0"/>
          </a:p>
        </p:txBody>
      </p:sp>
      <p:sp>
        <p:nvSpPr>
          <p:cNvPr id="2118" name="Textfeld 170"/>
          <p:cNvSpPr txBox="1">
            <a:spLocks noChangeArrowheads="1"/>
          </p:cNvSpPr>
          <p:nvPr/>
        </p:nvSpPr>
        <p:spPr bwMode="auto">
          <a:xfrm>
            <a:off x="4648200" y="2286000"/>
            <a:ext cx="3591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a:t>Uniformly doped substrate 80 </a:t>
            </a:r>
            <a:r>
              <a:rPr lang="el-GR" altLang="de-DE" dirty="0" smtClean="0"/>
              <a:t>Ω</a:t>
            </a:r>
            <a:r>
              <a:rPr lang="en-US" altLang="de-DE" dirty="0" smtClean="0"/>
              <a:t> </a:t>
            </a:r>
            <a:r>
              <a:rPr lang="en-US" altLang="de-DE" dirty="0"/>
              <a:t>cm</a:t>
            </a:r>
          </a:p>
          <a:p>
            <a:pPr eaLnBrk="1" hangingPunct="1">
              <a:spcBef>
                <a:spcPct val="0"/>
              </a:spcBef>
              <a:buFontTx/>
              <a:buNone/>
            </a:pPr>
            <a:r>
              <a:rPr lang="en-US" altLang="de-DE" dirty="0"/>
              <a:t>Signal: ~ </a:t>
            </a:r>
            <a:r>
              <a:rPr lang="en-US" altLang="de-DE" dirty="0" smtClean="0"/>
              <a:t>2600e-4200e  (60-80% drift) (</a:t>
            </a:r>
            <a:r>
              <a:rPr lang="en-US" altLang="de-DE" dirty="0"/>
              <a:t>estimation)</a:t>
            </a:r>
          </a:p>
        </p:txBody>
      </p:sp>
    </p:spTree>
    <p:extLst>
      <p:ext uri="{BB962C8B-B14F-4D97-AF65-F5344CB8AC3E}">
        <p14:creationId xmlns:p14="http://schemas.microsoft.com/office/powerpoint/2010/main" val="144064360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Čuvar mesta za broj slajda 3"/>
          <p:cNvSpPr>
            <a:spLocks noGrp="1"/>
          </p:cNvSpPr>
          <p:nvPr>
            <p:ph type="sldNum" sz="quarter" idx="10"/>
          </p:nvPr>
        </p:nvSpPr>
        <p:spPr>
          <a:noFill/>
        </p:spPr>
        <p:txBody>
          <a:bodyPr/>
          <a:lstStyle/>
          <a:p>
            <a:fld id="{ACBF2F2D-5B99-4B36-9DF9-A7562B1CA239}" type="slidenum">
              <a:rPr lang="de-DE" smtClean="0"/>
              <a:pPr/>
              <a:t>70</a:t>
            </a:fld>
            <a:endParaRPr lang="de-DE" smtClean="0"/>
          </a:p>
        </p:txBody>
      </p:sp>
      <p:sp>
        <p:nvSpPr>
          <p:cNvPr id="8195" name="Rectangle 2"/>
          <p:cNvSpPr>
            <a:spLocks noGrp="1" noChangeArrowheads="1"/>
          </p:cNvSpPr>
          <p:nvPr>
            <p:ph type="ctrTitle"/>
          </p:nvPr>
        </p:nvSpPr>
        <p:spPr/>
        <p:txBody>
          <a:bodyPr/>
          <a:lstStyle/>
          <a:p>
            <a:pPr eaLnBrk="1" hangingPunct="1"/>
            <a:r>
              <a:rPr lang="en-US" dirty="0" smtClean="0"/>
              <a:t>AMS TSV process</a:t>
            </a:r>
          </a:p>
        </p:txBody>
      </p:sp>
      <p:sp>
        <p:nvSpPr>
          <p:cNvPr id="5" name="Podnaslov 4"/>
          <p:cNvSpPr>
            <a:spLocks noGrp="1"/>
          </p:cNvSpPr>
          <p:nvPr>
            <p:ph type="subTitle" idx="1"/>
          </p:nvPr>
        </p:nvSpPr>
        <p:spPr/>
        <p:txBody>
          <a:bodyPr/>
          <a:lstStyle/>
          <a:p>
            <a:endParaRPr lang="sr-Latn-CS"/>
          </a:p>
        </p:txBody>
      </p:sp>
    </p:spTree>
    <p:extLst>
      <p:ext uri="{BB962C8B-B14F-4D97-AF65-F5344CB8AC3E}">
        <p14:creationId xmlns:p14="http://schemas.microsoft.com/office/powerpoint/2010/main" val="193526939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hteck 152"/>
          <p:cNvSpPr>
            <a:spLocks noChangeArrowheads="1"/>
          </p:cNvSpPr>
          <p:nvPr/>
        </p:nvSpPr>
        <p:spPr bwMode="auto">
          <a:xfrm>
            <a:off x="2057400" y="4419600"/>
            <a:ext cx="4724400" cy="990600"/>
          </a:xfrm>
          <a:prstGeom prst="rect">
            <a:avLst/>
          </a:prstGeom>
          <a:solidFill>
            <a:srgbClr val="FFCC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33" name="Rechteck 165"/>
          <p:cNvSpPr/>
          <p:nvPr/>
        </p:nvSpPr>
        <p:spPr bwMode="auto">
          <a:xfrm>
            <a:off x="6249987" y="3933825"/>
            <a:ext cx="57150" cy="3048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052" name="Rechteck 152"/>
          <p:cNvSpPr>
            <a:spLocks noChangeArrowheads="1"/>
          </p:cNvSpPr>
          <p:nvPr/>
        </p:nvSpPr>
        <p:spPr bwMode="auto">
          <a:xfrm>
            <a:off x="2057400" y="2209800"/>
            <a:ext cx="4724400" cy="990600"/>
          </a:xfrm>
          <a:prstGeom prst="rect">
            <a:avLst/>
          </a:prstGeom>
          <a:solidFill>
            <a:srgbClr val="FFCC66"/>
          </a:solidFill>
          <a:ln w="9525" algn="ctr">
            <a:solidFill>
              <a:srgbClr val="000000"/>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11" name="Rechteck 110"/>
          <p:cNvSpPr/>
          <p:nvPr/>
        </p:nvSpPr>
        <p:spPr bwMode="auto">
          <a:xfrm>
            <a:off x="2362200" y="3586163"/>
            <a:ext cx="4325937" cy="228600"/>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054"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7C778DF5-FEE7-40E5-9ED9-4820102EFA9F}" type="slidenum">
              <a:rPr lang="de-DE" altLang="de-DE"/>
              <a:pPr algn="r" eaLnBrk="1" hangingPunct="1">
                <a:spcBef>
                  <a:spcPct val="0"/>
                </a:spcBef>
                <a:buFontTx/>
                <a:buNone/>
              </a:pPr>
              <a:t>71</a:t>
            </a:fld>
            <a:endParaRPr lang="de-DE" altLang="de-DE"/>
          </a:p>
        </p:txBody>
      </p:sp>
      <p:sp>
        <p:nvSpPr>
          <p:cNvPr id="2055" name="Rectangle 2"/>
          <p:cNvSpPr>
            <a:spLocks noGrp="1" noChangeArrowheads="1"/>
          </p:cNvSpPr>
          <p:nvPr>
            <p:ph type="title"/>
          </p:nvPr>
        </p:nvSpPr>
        <p:spPr>
          <a:xfrm>
            <a:off x="1524000" y="152400"/>
            <a:ext cx="6203950" cy="346075"/>
          </a:xfrm>
        </p:spPr>
        <p:txBody>
          <a:bodyPr/>
          <a:lstStyle/>
          <a:p>
            <a:pPr eaLnBrk="1" hangingPunct="1"/>
            <a:r>
              <a:rPr lang="en-US" altLang="de-DE" sz="1800" dirty="0" smtClean="0"/>
              <a:t>TSV – bask side RDL</a:t>
            </a:r>
          </a:p>
        </p:txBody>
      </p:sp>
      <p:sp>
        <p:nvSpPr>
          <p:cNvPr id="2057" name="Rechteck 1"/>
          <p:cNvSpPr>
            <a:spLocks noChangeArrowheads="1"/>
          </p:cNvSpPr>
          <p:nvPr/>
        </p:nvSpPr>
        <p:spPr bwMode="auto">
          <a:xfrm>
            <a:off x="2057400" y="3581400"/>
            <a:ext cx="4724400" cy="838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58" name="Rechteck 116"/>
          <p:cNvSpPr>
            <a:spLocks noChangeArrowheads="1"/>
          </p:cNvSpPr>
          <p:nvPr/>
        </p:nvSpPr>
        <p:spPr bwMode="auto">
          <a:xfrm>
            <a:off x="2057400" y="4419600"/>
            <a:ext cx="4724400" cy="9906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2059" name="Gruppieren 6"/>
          <p:cNvGrpSpPr>
            <a:grpSpLocks/>
          </p:cNvGrpSpPr>
          <p:nvPr/>
        </p:nvGrpSpPr>
        <p:grpSpPr bwMode="auto">
          <a:xfrm>
            <a:off x="2362200" y="3581400"/>
            <a:ext cx="838200" cy="1828800"/>
            <a:chOff x="1447800" y="2209800"/>
            <a:chExt cx="838200" cy="1828800"/>
          </a:xfrm>
        </p:grpSpPr>
        <p:sp>
          <p:nvSpPr>
            <p:cNvPr id="2135" name="Rechteck 4"/>
            <p:cNvSpPr>
              <a:spLocks noChangeArrowheads="1"/>
            </p:cNvSpPr>
            <p:nvPr/>
          </p:nvSpPr>
          <p:spPr bwMode="auto">
            <a:xfrm>
              <a:off x="1447800" y="3048000"/>
              <a:ext cx="838200" cy="990600"/>
            </a:xfrm>
            <a:prstGeom prst="rect">
              <a:avLst/>
            </a:prstGeom>
            <a:solidFill>
              <a:srgbClr val="FFCC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 name="Rechteck 2"/>
            <p:cNvSpPr/>
            <p:nvPr/>
          </p:nvSpPr>
          <p:spPr bwMode="auto">
            <a:xfrm>
              <a:off x="1600200" y="3048000"/>
              <a:ext cx="533400" cy="228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4" name="Rechteck 3"/>
            <p:cNvSpPr/>
            <p:nvPr/>
          </p:nvSpPr>
          <p:spPr bwMode="auto">
            <a:xfrm>
              <a:off x="1600200" y="28194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07" name="Rechteck 106"/>
            <p:cNvSpPr/>
            <p:nvPr/>
          </p:nvSpPr>
          <p:spPr bwMode="auto">
            <a:xfrm>
              <a:off x="1600200" y="26670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08" name="Rechteck 107"/>
            <p:cNvSpPr/>
            <p:nvPr/>
          </p:nvSpPr>
          <p:spPr bwMode="auto">
            <a:xfrm>
              <a:off x="1600200" y="25146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09" name="Rechteck 108"/>
            <p:cNvSpPr/>
            <p:nvPr/>
          </p:nvSpPr>
          <p:spPr bwMode="auto">
            <a:xfrm>
              <a:off x="1600200" y="2209800"/>
              <a:ext cx="533400" cy="2286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141" name="Rechteck 5"/>
            <p:cNvSpPr>
              <a:spLocks noChangeArrowheads="1"/>
            </p:cNvSpPr>
            <p:nvPr/>
          </p:nvSpPr>
          <p:spPr bwMode="auto">
            <a:xfrm>
              <a:off x="1676400" y="30480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42" name="Rechteck 118"/>
            <p:cNvSpPr>
              <a:spLocks noChangeArrowheads="1"/>
            </p:cNvSpPr>
            <p:nvPr/>
          </p:nvSpPr>
          <p:spPr bwMode="auto">
            <a:xfrm>
              <a:off x="1905000" y="30480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43" name="Rechteck 119"/>
            <p:cNvSpPr>
              <a:spLocks noChangeArrowheads="1"/>
            </p:cNvSpPr>
            <p:nvPr/>
          </p:nvSpPr>
          <p:spPr bwMode="auto">
            <a:xfrm>
              <a:off x="1828800" y="2971800"/>
              <a:ext cx="762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grpSp>
        <p:nvGrpSpPr>
          <p:cNvPr id="2060" name="Gruppieren 121"/>
          <p:cNvGrpSpPr>
            <a:grpSpLocks/>
          </p:cNvGrpSpPr>
          <p:nvPr/>
        </p:nvGrpSpPr>
        <p:grpSpPr bwMode="auto">
          <a:xfrm>
            <a:off x="3200400" y="3581400"/>
            <a:ext cx="838200" cy="1828800"/>
            <a:chOff x="1447800" y="2209800"/>
            <a:chExt cx="838200" cy="1828800"/>
          </a:xfrm>
        </p:grpSpPr>
        <p:sp>
          <p:nvSpPr>
            <p:cNvPr id="2126" name="Rechteck 122"/>
            <p:cNvSpPr>
              <a:spLocks noChangeArrowheads="1"/>
            </p:cNvSpPr>
            <p:nvPr/>
          </p:nvSpPr>
          <p:spPr bwMode="auto">
            <a:xfrm>
              <a:off x="1447800" y="3048000"/>
              <a:ext cx="838200" cy="990600"/>
            </a:xfrm>
            <a:prstGeom prst="rect">
              <a:avLst/>
            </a:prstGeom>
            <a:solidFill>
              <a:srgbClr val="FFCC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24" name="Rechteck 123"/>
            <p:cNvSpPr/>
            <p:nvPr/>
          </p:nvSpPr>
          <p:spPr bwMode="auto">
            <a:xfrm>
              <a:off x="1600200" y="3048000"/>
              <a:ext cx="533400" cy="228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25" name="Rechteck 124"/>
            <p:cNvSpPr/>
            <p:nvPr/>
          </p:nvSpPr>
          <p:spPr bwMode="auto">
            <a:xfrm>
              <a:off x="1600200" y="28194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26" name="Rechteck 125"/>
            <p:cNvSpPr/>
            <p:nvPr/>
          </p:nvSpPr>
          <p:spPr bwMode="auto">
            <a:xfrm>
              <a:off x="1600200" y="26670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27" name="Rechteck 126"/>
            <p:cNvSpPr/>
            <p:nvPr/>
          </p:nvSpPr>
          <p:spPr bwMode="auto">
            <a:xfrm>
              <a:off x="1600200" y="25146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28" name="Rechteck 127"/>
            <p:cNvSpPr/>
            <p:nvPr/>
          </p:nvSpPr>
          <p:spPr bwMode="auto">
            <a:xfrm>
              <a:off x="1600200" y="2209800"/>
              <a:ext cx="533400" cy="2286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132" name="Rechteck 128"/>
            <p:cNvSpPr>
              <a:spLocks noChangeArrowheads="1"/>
            </p:cNvSpPr>
            <p:nvPr/>
          </p:nvSpPr>
          <p:spPr bwMode="auto">
            <a:xfrm>
              <a:off x="1676400" y="30480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33" name="Rechteck 129"/>
            <p:cNvSpPr>
              <a:spLocks noChangeArrowheads="1"/>
            </p:cNvSpPr>
            <p:nvPr/>
          </p:nvSpPr>
          <p:spPr bwMode="auto">
            <a:xfrm>
              <a:off x="1905000" y="30480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34" name="Rechteck 130"/>
            <p:cNvSpPr>
              <a:spLocks noChangeArrowheads="1"/>
            </p:cNvSpPr>
            <p:nvPr/>
          </p:nvSpPr>
          <p:spPr bwMode="auto">
            <a:xfrm>
              <a:off x="1828800" y="2971800"/>
              <a:ext cx="762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grpSp>
        <p:nvGrpSpPr>
          <p:cNvPr id="2061" name="Gruppieren 131"/>
          <p:cNvGrpSpPr>
            <a:grpSpLocks/>
          </p:cNvGrpSpPr>
          <p:nvPr/>
        </p:nvGrpSpPr>
        <p:grpSpPr bwMode="auto">
          <a:xfrm>
            <a:off x="4038600" y="3581400"/>
            <a:ext cx="838200" cy="1828800"/>
            <a:chOff x="1447800" y="2209800"/>
            <a:chExt cx="838200" cy="1828800"/>
          </a:xfrm>
        </p:grpSpPr>
        <p:sp>
          <p:nvSpPr>
            <p:cNvPr id="2117" name="Rechteck 132"/>
            <p:cNvSpPr>
              <a:spLocks noChangeArrowheads="1"/>
            </p:cNvSpPr>
            <p:nvPr/>
          </p:nvSpPr>
          <p:spPr bwMode="auto">
            <a:xfrm>
              <a:off x="1447800" y="3048000"/>
              <a:ext cx="838200" cy="990600"/>
            </a:xfrm>
            <a:prstGeom prst="rect">
              <a:avLst/>
            </a:prstGeom>
            <a:solidFill>
              <a:srgbClr val="FFCC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34" name="Rechteck 133"/>
            <p:cNvSpPr/>
            <p:nvPr/>
          </p:nvSpPr>
          <p:spPr bwMode="auto">
            <a:xfrm>
              <a:off x="1600200" y="3048000"/>
              <a:ext cx="533400" cy="228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35" name="Rechteck 134"/>
            <p:cNvSpPr/>
            <p:nvPr/>
          </p:nvSpPr>
          <p:spPr bwMode="auto">
            <a:xfrm>
              <a:off x="1600200" y="28194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36" name="Rechteck 135"/>
            <p:cNvSpPr/>
            <p:nvPr/>
          </p:nvSpPr>
          <p:spPr bwMode="auto">
            <a:xfrm>
              <a:off x="1600200" y="26670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37" name="Rechteck 136"/>
            <p:cNvSpPr/>
            <p:nvPr/>
          </p:nvSpPr>
          <p:spPr bwMode="auto">
            <a:xfrm>
              <a:off x="1600200" y="25146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38" name="Rechteck 137"/>
            <p:cNvSpPr/>
            <p:nvPr/>
          </p:nvSpPr>
          <p:spPr bwMode="auto">
            <a:xfrm>
              <a:off x="1600200" y="2209800"/>
              <a:ext cx="533400" cy="2286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123" name="Rechteck 138"/>
            <p:cNvSpPr>
              <a:spLocks noChangeArrowheads="1"/>
            </p:cNvSpPr>
            <p:nvPr/>
          </p:nvSpPr>
          <p:spPr bwMode="auto">
            <a:xfrm>
              <a:off x="1676400" y="30480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24" name="Rechteck 139"/>
            <p:cNvSpPr>
              <a:spLocks noChangeArrowheads="1"/>
            </p:cNvSpPr>
            <p:nvPr/>
          </p:nvSpPr>
          <p:spPr bwMode="auto">
            <a:xfrm>
              <a:off x="1905000" y="30480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25" name="Rechteck 140"/>
            <p:cNvSpPr>
              <a:spLocks noChangeArrowheads="1"/>
            </p:cNvSpPr>
            <p:nvPr/>
          </p:nvSpPr>
          <p:spPr bwMode="auto">
            <a:xfrm>
              <a:off x="1828800" y="2971800"/>
              <a:ext cx="762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grpSp>
        <p:nvGrpSpPr>
          <p:cNvPr id="2062" name="Gruppieren 141"/>
          <p:cNvGrpSpPr>
            <a:grpSpLocks/>
          </p:cNvGrpSpPr>
          <p:nvPr/>
        </p:nvGrpSpPr>
        <p:grpSpPr bwMode="auto">
          <a:xfrm>
            <a:off x="2514600" y="3581400"/>
            <a:ext cx="4114800" cy="1828800"/>
            <a:chOff x="-914400" y="2209800"/>
            <a:chExt cx="4114800" cy="1828800"/>
          </a:xfrm>
        </p:grpSpPr>
        <p:sp>
          <p:nvSpPr>
            <p:cNvPr id="2108" name="Rechteck 142"/>
            <p:cNvSpPr>
              <a:spLocks noChangeArrowheads="1"/>
            </p:cNvSpPr>
            <p:nvPr/>
          </p:nvSpPr>
          <p:spPr bwMode="auto">
            <a:xfrm>
              <a:off x="1447800" y="3048000"/>
              <a:ext cx="838200" cy="990600"/>
            </a:xfrm>
            <a:prstGeom prst="rect">
              <a:avLst/>
            </a:prstGeom>
            <a:solidFill>
              <a:srgbClr val="FFCC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44" name="Rechteck 143"/>
            <p:cNvSpPr/>
            <p:nvPr/>
          </p:nvSpPr>
          <p:spPr bwMode="auto">
            <a:xfrm>
              <a:off x="1600200" y="3048000"/>
              <a:ext cx="533400" cy="2286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45" name="Rechteck 144"/>
            <p:cNvSpPr/>
            <p:nvPr/>
          </p:nvSpPr>
          <p:spPr bwMode="auto">
            <a:xfrm>
              <a:off x="-914400" y="2819400"/>
              <a:ext cx="41148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46" name="Rechteck 145"/>
            <p:cNvSpPr/>
            <p:nvPr/>
          </p:nvSpPr>
          <p:spPr bwMode="auto">
            <a:xfrm>
              <a:off x="1600200" y="26670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47" name="Rechteck 146"/>
            <p:cNvSpPr/>
            <p:nvPr/>
          </p:nvSpPr>
          <p:spPr bwMode="auto">
            <a:xfrm>
              <a:off x="1600200" y="2514600"/>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48" name="Rechteck 147"/>
            <p:cNvSpPr/>
            <p:nvPr/>
          </p:nvSpPr>
          <p:spPr bwMode="auto">
            <a:xfrm>
              <a:off x="1600200" y="2209800"/>
              <a:ext cx="533400" cy="2286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114" name="Rechteck 148"/>
            <p:cNvSpPr>
              <a:spLocks noChangeArrowheads="1"/>
            </p:cNvSpPr>
            <p:nvPr/>
          </p:nvSpPr>
          <p:spPr bwMode="auto">
            <a:xfrm>
              <a:off x="1676400" y="30480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15" name="Rechteck 149"/>
            <p:cNvSpPr>
              <a:spLocks noChangeArrowheads="1"/>
            </p:cNvSpPr>
            <p:nvPr/>
          </p:nvSpPr>
          <p:spPr bwMode="auto">
            <a:xfrm>
              <a:off x="1905000" y="30480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16" name="Rechteck 150"/>
            <p:cNvSpPr>
              <a:spLocks noChangeArrowheads="1"/>
            </p:cNvSpPr>
            <p:nvPr/>
          </p:nvSpPr>
          <p:spPr bwMode="auto">
            <a:xfrm>
              <a:off x="1828800" y="2971800"/>
              <a:ext cx="762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sp>
        <p:nvSpPr>
          <p:cNvPr id="171" name="Rechteck 170"/>
          <p:cNvSpPr/>
          <p:nvPr/>
        </p:nvSpPr>
        <p:spPr bwMode="auto">
          <a:xfrm>
            <a:off x="4724400" y="5334000"/>
            <a:ext cx="14478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064" name="Rechteck 173"/>
          <p:cNvSpPr>
            <a:spLocks noChangeArrowheads="1"/>
          </p:cNvSpPr>
          <p:nvPr/>
        </p:nvSpPr>
        <p:spPr bwMode="auto">
          <a:xfrm>
            <a:off x="2057400" y="3505200"/>
            <a:ext cx="47244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65" name="Rechteck 175"/>
          <p:cNvSpPr>
            <a:spLocks noChangeArrowheads="1"/>
          </p:cNvSpPr>
          <p:nvPr/>
        </p:nvSpPr>
        <p:spPr bwMode="auto">
          <a:xfrm>
            <a:off x="2057400" y="5410200"/>
            <a:ext cx="28956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9" name="Bogen 8"/>
          <p:cNvSpPr/>
          <p:nvPr/>
        </p:nvSpPr>
        <p:spPr bwMode="auto">
          <a:xfrm rot="10800000">
            <a:off x="5257800" y="4343400"/>
            <a:ext cx="2133600" cy="21336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067" name="Gerade Verbindung 10"/>
          <p:cNvCxnSpPr>
            <a:cxnSpLocks noChangeShapeType="1"/>
          </p:cNvCxnSpPr>
          <p:nvPr/>
        </p:nvCxnSpPr>
        <p:spPr bwMode="auto">
          <a:xfrm flipH="1">
            <a:off x="2057400" y="4419600"/>
            <a:ext cx="4724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68" name="Textfeld 11"/>
          <p:cNvSpPr txBox="1">
            <a:spLocks noChangeArrowheads="1"/>
          </p:cNvSpPr>
          <p:nvPr/>
        </p:nvSpPr>
        <p:spPr bwMode="auto">
          <a:xfrm>
            <a:off x="2514600" y="4648200"/>
            <a:ext cx="5318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nwell</a:t>
            </a:r>
          </a:p>
        </p:txBody>
      </p:sp>
      <p:sp>
        <p:nvSpPr>
          <p:cNvPr id="2069" name="Textfeld 12"/>
          <p:cNvSpPr txBox="1">
            <a:spLocks noChangeArrowheads="1"/>
          </p:cNvSpPr>
          <p:nvPr/>
        </p:nvSpPr>
        <p:spPr bwMode="auto">
          <a:xfrm>
            <a:off x="1219200" y="4419600"/>
            <a:ext cx="862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Transistor</a:t>
            </a:r>
          </a:p>
        </p:txBody>
      </p:sp>
      <p:sp>
        <p:nvSpPr>
          <p:cNvPr id="2070" name="Textfeld 13"/>
          <p:cNvSpPr txBox="1">
            <a:spLocks noChangeArrowheads="1"/>
          </p:cNvSpPr>
          <p:nvPr/>
        </p:nvSpPr>
        <p:spPr bwMode="auto">
          <a:xfrm>
            <a:off x="1676400" y="4114800"/>
            <a:ext cx="398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M1</a:t>
            </a:r>
          </a:p>
        </p:txBody>
      </p:sp>
      <p:sp>
        <p:nvSpPr>
          <p:cNvPr id="2071" name="Textfeld 184"/>
          <p:cNvSpPr txBox="1">
            <a:spLocks noChangeArrowheads="1"/>
          </p:cNvSpPr>
          <p:nvPr/>
        </p:nvSpPr>
        <p:spPr bwMode="auto">
          <a:xfrm>
            <a:off x="1676400" y="3810000"/>
            <a:ext cx="398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M3</a:t>
            </a:r>
          </a:p>
        </p:txBody>
      </p:sp>
      <p:sp>
        <p:nvSpPr>
          <p:cNvPr id="2072" name="Textfeld 185"/>
          <p:cNvSpPr txBox="1">
            <a:spLocks noChangeArrowheads="1"/>
          </p:cNvSpPr>
          <p:nvPr/>
        </p:nvSpPr>
        <p:spPr bwMode="auto">
          <a:xfrm>
            <a:off x="2971800" y="2819400"/>
            <a:ext cx="398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M4</a:t>
            </a:r>
          </a:p>
        </p:txBody>
      </p:sp>
      <p:sp>
        <p:nvSpPr>
          <p:cNvPr id="2073" name="Textfeld 190"/>
          <p:cNvSpPr txBox="1">
            <a:spLocks noChangeArrowheads="1"/>
          </p:cNvSpPr>
          <p:nvPr/>
        </p:nvSpPr>
        <p:spPr bwMode="auto">
          <a:xfrm>
            <a:off x="6378575" y="5867400"/>
            <a:ext cx="10826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RDL</a:t>
            </a:r>
          </a:p>
          <a:p>
            <a:pPr algn="ctr" eaLnBrk="1" hangingPunct="1">
              <a:spcBef>
                <a:spcPct val="0"/>
              </a:spcBef>
              <a:buFontTx/>
              <a:buNone/>
            </a:pPr>
            <a:r>
              <a:rPr lang="de-DE" altLang="de-DE"/>
              <a:t>(MET4_TSV)</a:t>
            </a:r>
          </a:p>
        </p:txBody>
      </p:sp>
      <p:cxnSp>
        <p:nvCxnSpPr>
          <p:cNvPr id="2074" name="Gerade Verbindung mit Pfeil 15"/>
          <p:cNvCxnSpPr>
            <a:cxnSpLocks noChangeShapeType="1"/>
            <a:stCxn id="2069" idx="3"/>
          </p:cNvCxnSpPr>
          <p:nvPr/>
        </p:nvCxnSpPr>
        <p:spPr bwMode="auto">
          <a:xfrm flipV="1">
            <a:off x="2081212" y="4495800"/>
            <a:ext cx="509588" cy="61913"/>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5" name="Gerade Verbindung mit Pfeil 194"/>
          <p:cNvCxnSpPr>
            <a:cxnSpLocks noChangeShapeType="1"/>
          </p:cNvCxnSpPr>
          <p:nvPr/>
        </p:nvCxnSpPr>
        <p:spPr bwMode="auto">
          <a:xfrm>
            <a:off x="2057400" y="4191000"/>
            <a:ext cx="4572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6" name="Gerade Verbindung mit Pfeil 195"/>
          <p:cNvCxnSpPr>
            <a:cxnSpLocks noChangeShapeType="1"/>
          </p:cNvCxnSpPr>
          <p:nvPr/>
        </p:nvCxnSpPr>
        <p:spPr bwMode="auto">
          <a:xfrm>
            <a:off x="2057400" y="3962400"/>
            <a:ext cx="4572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7" name="Gerade Verbindung mit Pfeil 196"/>
          <p:cNvCxnSpPr>
            <a:cxnSpLocks noChangeShapeType="1"/>
          </p:cNvCxnSpPr>
          <p:nvPr/>
        </p:nvCxnSpPr>
        <p:spPr bwMode="auto">
          <a:xfrm flipH="1">
            <a:off x="3182937" y="3124200"/>
            <a:ext cx="17463" cy="581025"/>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8" name="Gerade Verbindung mit Pfeil 204"/>
          <p:cNvCxnSpPr>
            <a:cxnSpLocks noChangeShapeType="1"/>
          </p:cNvCxnSpPr>
          <p:nvPr/>
        </p:nvCxnSpPr>
        <p:spPr bwMode="auto">
          <a:xfrm flipH="1" flipV="1">
            <a:off x="5791200" y="5410200"/>
            <a:ext cx="838200" cy="609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1" name="Ellipse 7"/>
          <p:cNvSpPr>
            <a:spLocks noChangeArrowheads="1"/>
          </p:cNvSpPr>
          <p:nvPr/>
        </p:nvSpPr>
        <p:spPr bwMode="auto">
          <a:xfrm>
            <a:off x="4267200" y="3200400"/>
            <a:ext cx="381000" cy="3810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2" name="Ellipse 101"/>
          <p:cNvSpPr>
            <a:spLocks noChangeArrowheads="1"/>
          </p:cNvSpPr>
          <p:nvPr/>
        </p:nvSpPr>
        <p:spPr bwMode="auto">
          <a:xfrm>
            <a:off x="5105400" y="3200400"/>
            <a:ext cx="381000" cy="3810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3" name="Ellipse 102"/>
          <p:cNvSpPr>
            <a:spLocks noChangeArrowheads="1"/>
          </p:cNvSpPr>
          <p:nvPr/>
        </p:nvSpPr>
        <p:spPr bwMode="auto">
          <a:xfrm>
            <a:off x="3429000" y="3200400"/>
            <a:ext cx="381000" cy="3810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4" name="Ellipse 103"/>
          <p:cNvSpPr>
            <a:spLocks noChangeArrowheads="1"/>
          </p:cNvSpPr>
          <p:nvPr/>
        </p:nvSpPr>
        <p:spPr bwMode="auto">
          <a:xfrm>
            <a:off x="2590800" y="3200400"/>
            <a:ext cx="381000" cy="3810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5" name="Textfeld 189"/>
          <p:cNvSpPr txBox="1">
            <a:spLocks noChangeArrowheads="1"/>
          </p:cNvSpPr>
          <p:nvPr/>
        </p:nvSpPr>
        <p:spPr bwMode="auto">
          <a:xfrm>
            <a:off x="6324600" y="6324600"/>
            <a:ext cx="8842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Wire bond</a:t>
            </a:r>
          </a:p>
        </p:txBody>
      </p:sp>
      <p:cxnSp>
        <p:nvCxnSpPr>
          <p:cNvPr id="2086" name="Gerade Verbindung mit Pfeil 196"/>
          <p:cNvCxnSpPr>
            <a:cxnSpLocks noChangeShapeType="1"/>
          </p:cNvCxnSpPr>
          <p:nvPr/>
        </p:nvCxnSpPr>
        <p:spPr bwMode="auto">
          <a:xfrm>
            <a:off x="3657600" y="2743200"/>
            <a:ext cx="0" cy="457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7" name="Textfeld 185"/>
          <p:cNvSpPr txBox="1">
            <a:spLocks noChangeArrowheads="1"/>
          </p:cNvSpPr>
          <p:nvPr/>
        </p:nvSpPr>
        <p:spPr bwMode="auto">
          <a:xfrm>
            <a:off x="3695700" y="2667000"/>
            <a:ext cx="5857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Bump</a:t>
            </a:r>
          </a:p>
        </p:txBody>
      </p:sp>
      <p:sp>
        <p:nvSpPr>
          <p:cNvPr id="2088" name="Rechteck 175"/>
          <p:cNvSpPr>
            <a:spLocks noChangeArrowheads="1"/>
          </p:cNvSpPr>
          <p:nvPr/>
        </p:nvSpPr>
        <p:spPr bwMode="auto">
          <a:xfrm>
            <a:off x="5410200" y="5410200"/>
            <a:ext cx="762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9" name="Textfeld 190"/>
          <p:cNvSpPr txBox="1">
            <a:spLocks noChangeArrowheads="1"/>
          </p:cNvSpPr>
          <p:nvPr/>
        </p:nvSpPr>
        <p:spPr bwMode="auto">
          <a:xfrm>
            <a:off x="3581400" y="5791200"/>
            <a:ext cx="1182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Wire bond pad</a:t>
            </a:r>
          </a:p>
          <a:p>
            <a:pPr algn="ctr" eaLnBrk="1" hangingPunct="1">
              <a:spcBef>
                <a:spcPct val="0"/>
              </a:spcBef>
              <a:buFontTx/>
              <a:buNone/>
            </a:pPr>
            <a:r>
              <a:rPr lang="de-DE" altLang="de-DE"/>
              <a:t>(PAD_TSV)</a:t>
            </a:r>
          </a:p>
        </p:txBody>
      </p:sp>
      <p:cxnSp>
        <p:nvCxnSpPr>
          <p:cNvPr id="2090" name="Gerade Verbindung mit Pfeil 204"/>
          <p:cNvCxnSpPr>
            <a:cxnSpLocks noChangeShapeType="1"/>
          </p:cNvCxnSpPr>
          <p:nvPr/>
        </p:nvCxnSpPr>
        <p:spPr bwMode="auto">
          <a:xfrm flipV="1">
            <a:off x="4724400" y="5486400"/>
            <a:ext cx="381000" cy="366713"/>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5" name="Rechteck 165"/>
          <p:cNvSpPr/>
          <p:nvPr/>
        </p:nvSpPr>
        <p:spPr bwMode="auto">
          <a:xfrm>
            <a:off x="5257800" y="3810000"/>
            <a:ext cx="76200" cy="457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06" name="Rechteck 165"/>
          <p:cNvSpPr/>
          <p:nvPr/>
        </p:nvSpPr>
        <p:spPr bwMode="auto">
          <a:xfrm>
            <a:off x="4419600" y="3810000"/>
            <a:ext cx="76200" cy="457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10" name="Rechteck 165"/>
          <p:cNvSpPr/>
          <p:nvPr/>
        </p:nvSpPr>
        <p:spPr bwMode="auto">
          <a:xfrm>
            <a:off x="3581400" y="3810000"/>
            <a:ext cx="76200" cy="457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12" name="Rechteck 165"/>
          <p:cNvSpPr/>
          <p:nvPr/>
        </p:nvSpPr>
        <p:spPr bwMode="auto">
          <a:xfrm>
            <a:off x="2743200" y="3733800"/>
            <a:ext cx="76200" cy="457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097" name="Textfeld 190"/>
          <p:cNvSpPr txBox="1">
            <a:spLocks noChangeArrowheads="1"/>
          </p:cNvSpPr>
          <p:nvPr/>
        </p:nvSpPr>
        <p:spPr bwMode="auto">
          <a:xfrm>
            <a:off x="7391400" y="5486400"/>
            <a:ext cx="9017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VIAT_TSV</a:t>
            </a:r>
          </a:p>
        </p:txBody>
      </p:sp>
      <p:cxnSp>
        <p:nvCxnSpPr>
          <p:cNvPr id="2098" name="Gerade Verbindung mit Pfeil 204"/>
          <p:cNvCxnSpPr>
            <a:cxnSpLocks noChangeShapeType="1"/>
          </p:cNvCxnSpPr>
          <p:nvPr/>
        </p:nvCxnSpPr>
        <p:spPr bwMode="auto">
          <a:xfrm flipH="1" flipV="1">
            <a:off x="6324600" y="5029200"/>
            <a:ext cx="106680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3" name="Rechteck 170"/>
          <p:cNvSpPr/>
          <p:nvPr/>
        </p:nvSpPr>
        <p:spPr bwMode="auto">
          <a:xfrm>
            <a:off x="6477000" y="5334000"/>
            <a:ext cx="152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100" name="Rechteck 175"/>
          <p:cNvSpPr>
            <a:spLocks noChangeArrowheads="1"/>
          </p:cNvSpPr>
          <p:nvPr/>
        </p:nvSpPr>
        <p:spPr bwMode="auto">
          <a:xfrm>
            <a:off x="6400800" y="5410200"/>
            <a:ext cx="381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130" name="Rechteck 145"/>
          <p:cNvSpPr/>
          <p:nvPr/>
        </p:nvSpPr>
        <p:spPr bwMode="auto">
          <a:xfrm>
            <a:off x="6030912" y="4048125"/>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31" name="Rechteck 146"/>
          <p:cNvSpPr/>
          <p:nvPr/>
        </p:nvSpPr>
        <p:spPr bwMode="auto">
          <a:xfrm>
            <a:off x="6030912" y="3895725"/>
            <a:ext cx="533400" cy="76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103" name="Rectangle 138"/>
          <p:cNvSpPr>
            <a:spLocks noChangeArrowheads="1"/>
          </p:cNvSpPr>
          <p:nvPr/>
        </p:nvSpPr>
        <p:spPr bwMode="auto">
          <a:xfrm>
            <a:off x="6154737" y="4314825"/>
            <a:ext cx="276225" cy="1095375"/>
          </a:xfrm>
          <a:prstGeom prst="rect">
            <a:avLst/>
          </a:prstGeom>
          <a:solidFill>
            <a:schemeClr val="bg1"/>
          </a:solidFill>
          <a:ln w="9525" algn="ctr">
            <a:solidFill>
              <a:schemeClr val="bg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en-US"/>
          </a:p>
        </p:txBody>
      </p:sp>
      <p:sp>
        <p:nvSpPr>
          <p:cNvPr id="165" name="Rechteck 164"/>
          <p:cNvSpPr/>
          <p:nvPr/>
        </p:nvSpPr>
        <p:spPr bwMode="auto">
          <a:xfrm>
            <a:off x="6096000" y="4191000"/>
            <a:ext cx="76200" cy="1219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166" name="Rechteck 165"/>
          <p:cNvSpPr/>
          <p:nvPr/>
        </p:nvSpPr>
        <p:spPr bwMode="auto">
          <a:xfrm>
            <a:off x="6400800" y="4191000"/>
            <a:ext cx="76200" cy="1219200"/>
          </a:xfrm>
          <a:prstGeom prst="rect">
            <a:avLst/>
          </a:prstGeom>
          <a:solidFill>
            <a:schemeClr val="bg2">
              <a:lumMod val="75000"/>
            </a:schemeClr>
          </a:solidFill>
          <a:ln w="9525" cap="flat" cmpd="sng" algn="ctr">
            <a:solidFill>
              <a:schemeClr val="tx1"/>
            </a:solidFill>
            <a:prstDash val="solid"/>
            <a:round/>
            <a:headEnd type="none" w="med" len="med"/>
            <a:tailEnd type="none" w="med" len="med"/>
          </a:ln>
          <a:effectLs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de-DE" altLang="de-DE"/>
          </a:p>
        </p:txBody>
      </p:sp>
      <p:sp>
        <p:nvSpPr>
          <p:cNvPr id="2106" name="TextBox 95"/>
          <p:cNvSpPr txBox="1">
            <a:spLocks noChangeArrowheads="1"/>
          </p:cNvSpPr>
          <p:nvPr/>
        </p:nvSpPr>
        <p:spPr bwMode="auto">
          <a:xfrm>
            <a:off x="5621337" y="2790825"/>
            <a:ext cx="11636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en-US"/>
              <a:t>Read out Chip</a:t>
            </a:r>
          </a:p>
          <a:p>
            <a:pPr algn="ctr" eaLnBrk="1" hangingPunct="1">
              <a:spcBef>
                <a:spcPct val="0"/>
              </a:spcBef>
              <a:buFontTx/>
              <a:buNone/>
            </a:pPr>
            <a:r>
              <a:rPr lang="en-US" altLang="en-US"/>
              <a:t>CMOS Side</a:t>
            </a:r>
          </a:p>
        </p:txBody>
      </p:sp>
      <p:sp>
        <p:nvSpPr>
          <p:cNvPr id="2107" name="TextBox 96"/>
          <p:cNvSpPr txBox="1">
            <a:spLocks noChangeArrowheads="1"/>
          </p:cNvSpPr>
          <p:nvPr/>
        </p:nvSpPr>
        <p:spPr bwMode="auto">
          <a:xfrm>
            <a:off x="2649537" y="5000625"/>
            <a:ext cx="1155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en-US"/>
              <a:t>Sensor</a:t>
            </a:r>
          </a:p>
          <a:p>
            <a:pPr algn="ctr" eaLnBrk="1" hangingPunct="1">
              <a:spcBef>
                <a:spcPct val="0"/>
              </a:spcBef>
              <a:buFontTx/>
              <a:buNone/>
            </a:pPr>
            <a:r>
              <a:rPr lang="en-US" altLang="en-US"/>
              <a:t>Backside RDL</a:t>
            </a:r>
          </a:p>
        </p:txBody>
      </p:sp>
      <p:sp>
        <p:nvSpPr>
          <p:cNvPr id="96" name="Inhaltsplatzhalter 1"/>
          <p:cNvSpPr>
            <a:spLocks noGrp="1"/>
          </p:cNvSpPr>
          <p:nvPr>
            <p:ph idx="1"/>
          </p:nvPr>
        </p:nvSpPr>
        <p:spPr>
          <a:xfrm>
            <a:off x="457200" y="692150"/>
            <a:ext cx="8229600" cy="1365250"/>
          </a:xfrm>
        </p:spPr>
        <p:txBody>
          <a:bodyPr/>
          <a:lstStyle/>
          <a:p>
            <a:r>
              <a:rPr lang="en-US" sz="1400" dirty="0" smtClean="0"/>
              <a:t>AMS offers through silicon </a:t>
            </a:r>
            <a:r>
              <a:rPr lang="en-US" sz="1400" dirty="0" err="1" smtClean="0"/>
              <a:t>vias</a:t>
            </a:r>
            <a:r>
              <a:rPr lang="en-US" sz="1400" dirty="0" smtClean="0"/>
              <a:t> and wafer bonding (so far only for H35, from end of 2015 for H18 as well)</a:t>
            </a:r>
          </a:p>
          <a:p>
            <a:r>
              <a:rPr lang="en-US" sz="1400" dirty="0" smtClean="0"/>
              <a:t>Backside redistribution layer and backside pads are possible</a:t>
            </a:r>
          </a:p>
          <a:p>
            <a:r>
              <a:rPr lang="en-US" sz="1400" dirty="0"/>
              <a:t>TSV </a:t>
            </a:r>
            <a:r>
              <a:rPr lang="en-US" sz="1400" dirty="0" smtClean="0"/>
              <a:t>pitch </a:t>
            </a:r>
            <a:r>
              <a:rPr lang="en-US" sz="1400" dirty="0"/>
              <a:t>260 </a:t>
            </a:r>
            <a:r>
              <a:rPr lang="en-US" sz="1400" dirty="0" smtClean="0"/>
              <a:t>µm</a:t>
            </a:r>
          </a:p>
          <a:p>
            <a:r>
              <a:rPr lang="en-US" sz="1400" dirty="0" smtClean="0"/>
              <a:t>Very important for the module construction</a:t>
            </a:r>
            <a:endParaRPr lang="en-US" sz="1400" dirty="0"/>
          </a:p>
        </p:txBody>
      </p:sp>
    </p:spTree>
    <p:extLst>
      <p:ext uri="{BB962C8B-B14F-4D97-AF65-F5344CB8AC3E}">
        <p14:creationId xmlns:p14="http://schemas.microsoft.com/office/powerpoint/2010/main" val="264579904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50" name="Gerade Verbindung 226"/>
          <p:cNvCxnSpPr>
            <a:cxnSpLocks noChangeShapeType="1"/>
          </p:cNvCxnSpPr>
          <p:nvPr/>
        </p:nvCxnSpPr>
        <p:spPr bwMode="auto">
          <a:xfrm flipH="1">
            <a:off x="152400" y="3962400"/>
            <a:ext cx="1447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1"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DA37621B-A9F2-452F-9B53-BD1FC56F2E0B}" type="slidenum">
              <a:rPr lang="de-DE" altLang="de-DE" smtClean="0"/>
              <a:pPr algn="r" eaLnBrk="1" hangingPunct="1">
                <a:spcBef>
                  <a:spcPct val="0"/>
                </a:spcBef>
                <a:buFontTx/>
                <a:buNone/>
              </a:pPr>
              <a:t>72</a:t>
            </a:fld>
            <a:endParaRPr lang="de-DE" altLang="de-DE" smtClean="0"/>
          </a:p>
        </p:txBody>
      </p:sp>
      <p:sp>
        <p:nvSpPr>
          <p:cNvPr id="2052" name="Rectangle 2"/>
          <p:cNvSpPr>
            <a:spLocks noGrp="1" noChangeArrowheads="1"/>
          </p:cNvSpPr>
          <p:nvPr>
            <p:ph type="title"/>
          </p:nvPr>
        </p:nvSpPr>
        <p:spPr/>
        <p:txBody>
          <a:bodyPr/>
          <a:lstStyle/>
          <a:p>
            <a:pPr eaLnBrk="1" hangingPunct="1"/>
            <a:r>
              <a:rPr lang="en-US" altLang="de-DE" sz="2000" smtClean="0"/>
              <a:t>Pixel detectors</a:t>
            </a:r>
          </a:p>
        </p:txBody>
      </p:sp>
      <p:sp>
        <p:nvSpPr>
          <p:cNvPr id="2053" name="Textfeld 10"/>
          <p:cNvSpPr txBox="1">
            <a:spLocks noChangeArrowheads="1"/>
          </p:cNvSpPr>
          <p:nvPr/>
        </p:nvSpPr>
        <p:spPr bwMode="auto">
          <a:xfrm>
            <a:off x="381000" y="914400"/>
            <a:ext cx="845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a:t>
            </a:r>
          </a:p>
        </p:txBody>
      </p:sp>
      <p:sp>
        <p:nvSpPr>
          <p:cNvPr id="2054" name="Rechteck 1"/>
          <p:cNvSpPr>
            <a:spLocks noChangeArrowheads="1"/>
          </p:cNvSpPr>
          <p:nvPr/>
        </p:nvSpPr>
        <p:spPr bwMode="auto">
          <a:xfrm flipV="1">
            <a:off x="152400" y="2438400"/>
            <a:ext cx="1676400" cy="152400"/>
          </a:xfrm>
          <a:prstGeom prst="rect">
            <a:avLst/>
          </a:prstGeom>
          <a:solidFill>
            <a:srgbClr val="FFFF66"/>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55" name="Rechteck 105"/>
          <p:cNvSpPr>
            <a:spLocks noChangeArrowheads="1"/>
          </p:cNvSpPr>
          <p:nvPr/>
        </p:nvSpPr>
        <p:spPr bwMode="auto">
          <a:xfrm flipV="1">
            <a:off x="152400" y="2743200"/>
            <a:ext cx="19050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56" name="Ellipse 2"/>
          <p:cNvSpPr>
            <a:spLocks noChangeArrowheads="1"/>
          </p:cNvSpPr>
          <p:nvPr/>
        </p:nvSpPr>
        <p:spPr bwMode="auto">
          <a:xfrm flipV="1">
            <a:off x="228600" y="2590800"/>
            <a:ext cx="152400" cy="1524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57" name="Ellipse 107"/>
          <p:cNvSpPr>
            <a:spLocks noChangeArrowheads="1"/>
          </p:cNvSpPr>
          <p:nvPr/>
        </p:nvSpPr>
        <p:spPr bwMode="auto">
          <a:xfrm flipV="1">
            <a:off x="457200" y="2590800"/>
            <a:ext cx="152400" cy="1524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58" name="Ellipse 109"/>
          <p:cNvSpPr>
            <a:spLocks noChangeArrowheads="1"/>
          </p:cNvSpPr>
          <p:nvPr/>
        </p:nvSpPr>
        <p:spPr bwMode="auto">
          <a:xfrm flipV="1">
            <a:off x="685800" y="2590800"/>
            <a:ext cx="152400" cy="1524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59" name="Ellipse 110"/>
          <p:cNvSpPr>
            <a:spLocks noChangeArrowheads="1"/>
          </p:cNvSpPr>
          <p:nvPr/>
        </p:nvSpPr>
        <p:spPr bwMode="auto">
          <a:xfrm flipV="1">
            <a:off x="914400" y="2590800"/>
            <a:ext cx="152400" cy="1524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60" name="Ellipse 111"/>
          <p:cNvSpPr>
            <a:spLocks noChangeArrowheads="1"/>
          </p:cNvSpPr>
          <p:nvPr/>
        </p:nvSpPr>
        <p:spPr bwMode="auto">
          <a:xfrm flipV="1">
            <a:off x="1143000" y="2590800"/>
            <a:ext cx="152400" cy="1524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61" name="Ellipse 112"/>
          <p:cNvSpPr>
            <a:spLocks noChangeArrowheads="1"/>
          </p:cNvSpPr>
          <p:nvPr/>
        </p:nvSpPr>
        <p:spPr bwMode="auto">
          <a:xfrm flipV="1">
            <a:off x="1371600" y="2590800"/>
            <a:ext cx="152400" cy="1524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62" name="Ellipse 113"/>
          <p:cNvSpPr>
            <a:spLocks noChangeArrowheads="1"/>
          </p:cNvSpPr>
          <p:nvPr/>
        </p:nvSpPr>
        <p:spPr bwMode="auto">
          <a:xfrm flipV="1">
            <a:off x="1600200" y="2590800"/>
            <a:ext cx="152400" cy="1524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 name="Bogen 3"/>
          <p:cNvSpPr/>
          <p:nvPr/>
        </p:nvSpPr>
        <p:spPr bwMode="auto">
          <a:xfrm rot="10800000" flipV="1">
            <a:off x="1981200" y="25908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117" name="Bogen 116"/>
          <p:cNvSpPr/>
          <p:nvPr/>
        </p:nvSpPr>
        <p:spPr bwMode="auto">
          <a:xfrm rot="10800000" flipH="1" flipV="1">
            <a:off x="1981200" y="25908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065" name="Gerade Verbindung 5"/>
          <p:cNvCxnSpPr>
            <a:cxnSpLocks noChangeShapeType="1"/>
          </p:cNvCxnSpPr>
          <p:nvPr/>
        </p:nvCxnSpPr>
        <p:spPr bwMode="auto">
          <a:xfrm>
            <a:off x="2362200" y="2743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66" name="Gruppieren 106"/>
          <p:cNvGrpSpPr>
            <a:grpSpLocks/>
          </p:cNvGrpSpPr>
          <p:nvPr/>
        </p:nvGrpSpPr>
        <p:grpSpPr bwMode="auto">
          <a:xfrm>
            <a:off x="1676400" y="2286000"/>
            <a:ext cx="457200" cy="609600"/>
            <a:chOff x="1676400" y="2286000"/>
            <a:chExt cx="457200" cy="609600"/>
          </a:xfrm>
        </p:grpSpPr>
        <p:sp>
          <p:nvSpPr>
            <p:cNvPr id="125" name="Bogen 124"/>
            <p:cNvSpPr/>
            <p:nvPr/>
          </p:nvSpPr>
          <p:spPr bwMode="auto">
            <a:xfrm rot="10800000" flipV="1">
              <a:off x="1676400" y="2286000"/>
              <a:ext cx="4572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126" name="Bogen 125"/>
            <p:cNvSpPr/>
            <p:nvPr/>
          </p:nvSpPr>
          <p:spPr bwMode="auto">
            <a:xfrm rot="10800000" flipH="1" flipV="1">
              <a:off x="1676400" y="2286000"/>
              <a:ext cx="4572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8" name="Gerade Verbindung 7"/>
            <p:cNvCxnSpPr/>
            <p:nvPr/>
          </p:nvCxnSpPr>
          <p:spPr bwMode="auto">
            <a:xfrm>
              <a:off x="2133600" y="2438400"/>
              <a:ext cx="0" cy="4572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067" name="Gerade Verbindung 131"/>
          <p:cNvCxnSpPr>
            <a:cxnSpLocks noChangeShapeType="1"/>
          </p:cNvCxnSpPr>
          <p:nvPr/>
        </p:nvCxnSpPr>
        <p:spPr bwMode="auto">
          <a:xfrm>
            <a:off x="838200" y="44958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8" name="Gerade Verbindung 132"/>
          <p:cNvCxnSpPr>
            <a:cxnSpLocks noChangeShapeType="1"/>
          </p:cNvCxnSpPr>
          <p:nvPr/>
        </p:nvCxnSpPr>
        <p:spPr bwMode="auto">
          <a:xfrm>
            <a:off x="838200" y="44958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9" name="Gerade Verbindung 133"/>
          <p:cNvCxnSpPr>
            <a:cxnSpLocks noChangeShapeType="1"/>
          </p:cNvCxnSpPr>
          <p:nvPr/>
        </p:nvCxnSpPr>
        <p:spPr bwMode="auto">
          <a:xfrm>
            <a:off x="1447800" y="50292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0" name="Gerade Verbindung 134"/>
          <p:cNvCxnSpPr>
            <a:cxnSpLocks noChangeShapeType="1"/>
          </p:cNvCxnSpPr>
          <p:nvPr/>
        </p:nvCxnSpPr>
        <p:spPr bwMode="auto">
          <a:xfrm>
            <a:off x="1981200" y="44958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71" name="Gruppieren 3142"/>
          <p:cNvGrpSpPr>
            <a:grpSpLocks/>
          </p:cNvGrpSpPr>
          <p:nvPr/>
        </p:nvGrpSpPr>
        <p:grpSpPr bwMode="auto">
          <a:xfrm>
            <a:off x="2133600" y="4572000"/>
            <a:ext cx="381000" cy="304800"/>
            <a:chOff x="5562600" y="4724400"/>
            <a:chExt cx="381000" cy="304800"/>
          </a:xfrm>
        </p:grpSpPr>
        <p:sp>
          <p:nvSpPr>
            <p:cNvPr id="137" name="Bogen 136"/>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138" name="Bogen 137"/>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91" name="Gerade Verbindung 143"/>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72" name="Gruppieren 24"/>
          <p:cNvGrpSpPr>
            <a:grpSpLocks/>
          </p:cNvGrpSpPr>
          <p:nvPr/>
        </p:nvGrpSpPr>
        <p:grpSpPr bwMode="auto">
          <a:xfrm>
            <a:off x="152400" y="3886200"/>
            <a:ext cx="1752600" cy="609600"/>
            <a:chOff x="1524000" y="3810000"/>
            <a:chExt cx="1752600" cy="609600"/>
          </a:xfrm>
        </p:grpSpPr>
        <p:cxnSp>
          <p:nvCxnSpPr>
            <p:cNvPr id="2282" name="Gerade Verbindung 9"/>
            <p:cNvCxnSpPr>
              <a:cxnSpLocks noChangeShapeType="1"/>
            </p:cNvCxnSpPr>
            <p:nvPr/>
          </p:nvCxnSpPr>
          <p:spPr bwMode="auto">
            <a:xfrm>
              <a:off x="1524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83" name="Gerade Verbindung 12"/>
            <p:cNvCxnSpPr>
              <a:cxnSpLocks noChangeShapeType="1"/>
            </p:cNvCxnSpPr>
            <p:nvPr/>
          </p:nvCxnSpPr>
          <p:spPr bwMode="auto">
            <a:xfrm>
              <a:off x="1524000" y="38100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84" name="Gerade Verbindung 129"/>
            <p:cNvCxnSpPr>
              <a:cxnSpLocks noChangeShapeType="1"/>
            </p:cNvCxnSpPr>
            <p:nvPr/>
          </p:nvCxnSpPr>
          <p:spPr bwMode="auto">
            <a:xfrm>
              <a:off x="2133600" y="43434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85" name="Gerade Verbindung 130"/>
            <p:cNvCxnSpPr>
              <a:cxnSpLocks noChangeShapeType="1"/>
            </p:cNvCxnSpPr>
            <p:nvPr/>
          </p:nvCxnSpPr>
          <p:spPr bwMode="auto">
            <a:xfrm>
              <a:off x="2667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86" name="Rechteck 15"/>
            <p:cNvSpPr>
              <a:spLocks noChangeArrowheads="1"/>
            </p:cNvSpPr>
            <p:nvPr/>
          </p:nvSpPr>
          <p:spPr bwMode="auto">
            <a:xfrm>
              <a:off x="2133600" y="43434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287" name="Gerade Verbindung 17"/>
            <p:cNvCxnSpPr>
              <a:cxnSpLocks noChangeShapeType="1"/>
            </p:cNvCxnSpPr>
            <p:nvPr/>
          </p:nvCxnSpPr>
          <p:spPr bwMode="auto">
            <a:xfrm flipH="1" flipV="1">
              <a:off x="1524000" y="3886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88" name="Gerade Verbindung 19"/>
            <p:cNvCxnSpPr>
              <a:cxnSpLocks noChangeShapeType="1"/>
            </p:cNvCxnSpPr>
            <p:nvPr/>
          </p:nvCxnSpPr>
          <p:spPr bwMode="auto">
            <a:xfrm>
              <a:off x="1524000" y="3810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073" name="Gerade Verbindung 148"/>
          <p:cNvCxnSpPr>
            <a:cxnSpLocks noChangeShapeType="1"/>
          </p:cNvCxnSpPr>
          <p:nvPr/>
        </p:nvCxnSpPr>
        <p:spPr bwMode="auto">
          <a:xfrm>
            <a:off x="838200" y="44958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4" name="Rechteck 149"/>
          <p:cNvSpPr>
            <a:spLocks noChangeArrowheads="1"/>
          </p:cNvSpPr>
          <p:nvPr/>
        </p:nvSpPr>
        <p:spPr bwMode="auto">
          <a:xfrm>
            <a:off x="1447800" y="50292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75" name="Gerade Verbindung 150"/>
          <p:cNvCxnSpPr>
            <a:cxnSpLocks noChangeShapeType="1"/>
          </p:cNvCxnSpPr>
          <p:nvPr/>
        </p:nvCxnSpPr>
        <p:spPr bwMode="auto">
          <a:xfrm flipH="1" flipV="1">
            <a:off x="838200" y="4572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6" name="Gerade Verbindung 151"/>
          <p:cNvCxnSpPr>
            <a:cxnSpLocks noChangeShapeType="1"/>
          </p:cNvCxnSpPr>
          <p:nvPr/>
        </p:nvCxnSpPr>
        <p:spPr bwMode="auto">
          <a:xfrm>
            <a:off x="838200" y="4495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77" name="Gruppieren 128"/>
          <p:cNvGrpSpPr>
            <a:grpSpLocks/>
          </p:cNvGrpSpPr>
          <p:nvPr/>
        </p:nvGrpSpPr>
        <p:grpSpPr bwMode="auto">
          <a:xfrm>
            <a:off x="152400" y="3733800"/>
            <a:ext cx="2286000" cy="1228725"/>
            <a:chOff x="2667000" y="1219200"/>
            <a:chExt cx="2286000" cy="1228725"/>
          </a:xfrm>
        </p:grpSpPr>
        <p:sp>
          <p:nvSpPr>
            <p:cNvPr id="2272" name="Freihandform 127"/>
            <p:cNvSpPr>
              <a:spLocks/>
            </p:cNvSpPr>
            <p:nvPr/>
          </p:nvSpPr>
          <p:spPr bwMode="auto">
            <a:xfrm>
              <a:off x="2667000" y="1228725"/>
              <a:ext cx="2286000" cy="1219200"/>
            </a:xfrm>
            <a:custGeom>
              <a:avLst/>
              <a:gdLst>
                <a:gd name="T0" fmla="*/ 2276475 w 2286000"/>
                <a:gd name="T1" fmla="*/ 1200150 h 1219200"/>
                <a:gd name="T2" fmla="*/ 2286000 w 2286000"/>
                <a:gd name="T3" fmla="*/ 1143000 h 1219200"/>
                <a:gd name="T4" fmla="*/ 1000125 w 2286000"/>
                <a:gd name="T5" fmla="*/ 0 h 1219200"/>
                <a:gd name="T6" fmla="*/ 0 w 2286000"/>
                <a:gd name="T7" fmla="*/ 0 h 1219200"/>
                <a:gd name="T8" fmla="*/ 0 w 2286000"/>
                <a:gd name="T9" fmla="*/ 66675 h 1219200"/>
                <a:gd name="T10" fmla="*/ 1304925 w 2286000"/>
                <a:gd name="T11" fmla="*/ 1219200 h 1219200"/>
                <a:gd name="T12" fmla="*/ 2276475 w 2286000"/>
                <a:gd name="T13" fmla="*/ 1200150 h 12192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86000" h="1219200">
                  <a:moveTo>
                    <a:pt x="2276475" y="1200150"/>
                  </a:moveTo>
                  <a:lnTo>
                    <a:pt x="2286000" y="1143000"/>
                  </a:lnTo>
                  <a:lnTo>
                    <a:pt x="1000125" y="0"/>
                  </a:lnTo>
                  <a:lnTo>
                    <a:pt x="0" y="0"/>
                  </a:lnTo>
                  <a:lnTo>
                    <a:pt x="0" y="66675"/>
                  </a:lnTo>
                  <a:lnTo>
                    <a:pt x="1304925" y="1219200"/>
                  </a:lnTo>
                  <a:lnTo>
                    <a:pt x="2276475" y="1200150"/>
                  </a:lnTo>
                  <a:close/>
                </a:path>
              </a:pathLst>
            </a:custGeom>
            <a:solidFill>
              <a:srgbClr val="FFFF00">
                <a:alpha val="63136"/>
              </a:srgbClr>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nchor="ctr"/>
            <a:lstStyle/>
            <a:p>
              <a:endParaRPr lang="de-DE"/>
            </a:p>
          </p:txBody>
        </p:sp>
        <p:cxnSp>
          <p:nvCxnSpPr>
            <p:cNvPr id="2273" name="Gerade Verbindung 152"/>
            <p:cNvCxnSpPr>
              <a:cxnSpLocks noChangeShapeType="1"/>
            </p:cNvCxnSpPr>
            <p:nvPr/>
          </p:nvCxnSpPr>
          <p:spPr bwMode="auto">
            <a:xfrm>
              <a:off x="2667000" y="1219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4" name="Gerade Verbindung 153"/>
            <p:cNvCxnSpPr>
              <a:cxnSpLocks noChangeShapeType="1"/>
            </p:cNvCxnSpPr>
            <p:nvPr/>
          </p:nvCxnSpPr>
          <p:spPr bwMode="auto">
            <a:xfrm>
              <a:off x="2667000" y="1219200"/>
              <a:ext cx="990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5" name="Gerade Verbindung 155"/>
            <p:cNvCxnSpPr>
              <a:cxnSpLocks noChangeShapeType="1"/>
            </p:cNvCxnSpPr>
            <p:nvPr/>
          </p:nvCxnSpPr>
          <p:spPr bwMode="auto">
            <a:xfrm>
              <a:off x="3657600" y="1219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76" name="Rechteck 156"/>
            <p:cNvSpPr>
              <a:spLocks noChangeArrowheads="1"/>
            </p:cNvSpPr>
            <p:nvPr/>
          </p:nvSpPr>
          <p:spPr bwMode="auto">
            <a:xfrm>
              <a:off x="3962400" y="2362200"/>
              <a:ext cx="9906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277" name="Gerade Verbindung 157"/>
            <p:cNvCxnSpPr>
              <a:cxnSpLocks noChangeShapeType="1"/>
            </p:cNvCxnSpPr>
            <p:nvPr/>
          </p:nvCxnSpPr>
          <p:spPr bwMode="auto">
            <a:xfrm flipH="1" flipV="1">
              <a:off x="2667000" y="12954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8" name="Gerade Verbindung 166"/>
            <p:cNvCxnSpPr>
              <a:cxnSpLocks noChangeShapeType="1"/>
            </p:cNvCxnSpPr>
            <p:nvPr/>
          </p:nvCxnSpPr>
          <p:spPr bwMode="auto">
            <a:xfrm>
              <a:off x="2667000" y="12192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9" name="Gerade Verbindung 167"/>
            <p:cNvCxnSpPr>
              <a:cxnSpLocks noChangeShapeType="1"/>
            </p:cNvCxnSpPr>
            <p:nvPr/>
          </p:nvCxnSpPr>
          <p:spPr bwMode="auto">
            <a:xfrm>
              <a:off x="4267200" y="17526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80" name="Gerade Verbindung 169"/>
            <p:cNvCxnSpPr>
              <a:cxnSpLocks noChangeShapeType="1"/>
            </p:cNvCxnSpPr>
            <p:nvPr/>
          </p:nvCxnSpPr>
          <p:spPr bwMode="auto">
            <a:xfrm flipH="1" flipV="1">
              <a:off x="3276600" y="17526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81" name="Gerade Verbindung 170"/>
            <p:cNvCxnSpPr>
              <a:cxnSpLocks noChangeShapeType="1"/>
            </p:cNvCxnSpPr>
            <p:nvPr/>
          </p:nvCxnSpPr>
          <p:spPr bwMode="auto">
            <a:xfrm flipH="1" flipV="1">
              <a:off x="3276600" y="18288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78" name="Gruppieren 184"/>
          <p:cNvGrpSpPr>
            <a:grpSpLocks/>
          </p:cNvGrpSpPr>
          <p:nvPr/>
        </p:nvGrpSpPr>
        <p:grpSpPr bwMode="auto">
          <a:xfrm>
            <a:off x="2286000" y="4648200"/>
            <a:ext cx="381000" cy="304800"/>
            <a:chOff x="5562600" y="4724400"/>
            <a:chExt cx="381000" cy="304800"/>
          </a:xfrm>
        </p:grpSpPr>
        <p:sp>
          <p:nvSpPr>
            <p:cNvPr id="186" name="Bogen 185"/>
            <p:cNvSpPr/>
            <p:nvPr/>
          </p:nvSpPr>
          <p:spPr bwMode="auto">
            <a:xfrm rot="10800000" flipV="1">
              <a:off x="5562600"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187" name="Bogen 186"/>
            <p:cNvSpPr/>
            <p:nvPr/>
          </p:nvSpPr>
          <p:spPr bwMode="auto">
            <a:xfrm rot="10800000" flipH="1" flipV="1">
              <a:off x="5562600"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193" name="Gerade Verbindung 192"/>
            <p:cNvCxnSpPr/>
            <p:nvPr/>
          </p:nvCxnSpPr>
          <p:spPr bwMode="auto">
            <a:xfrm>
              <a:off x="5943600" y="4876800"/>
              <a:ext cx="0" cy="762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145" name="Gerade Verbindung 3144"/>
          <p:cNvCxnSpPr/>
          <p:nvPr/>
        </p:nvCxnSpPr>
        <p:spPr bwMode="auto">
          <a:xfrm>
            <a:off x="2667000" y="4876800"/>
            <a:ext cx="0" cy="1524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0" name="Ellipse 3145"/>
          <p:cNvSpPr>
            <a:spLocks noChangeArrowheads="1"/>
          </p:cNvSpPr>
          <p:nvPr/>
        </p:nvSpPr>
        <p:spPr bwMode="auto">
          <a:xfrm>
            <a:off x="1524000" y="49530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1" name="Ellipse 193"/>
          <p:cNvSpPr>
            <a:spLocks noChangeArrowheads="1"/>
          </p:cNvSpPr>
          <p:nvPr/>
        </p:nvSpPr>
        <p:spPr bwMode="auto">
          <a:xfrm>
            <a:off x="1676400" y="49530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2" name="Ellipse 194"/>
          <p:cNvSpPr>
            <a:spLocks noChangeArrowheads="1"/>
          </p:cNvSpPr>
          <p:nvPr/>
        </p:nvSpPr>
        <p:spPr bwMode="auto">
          <a:xfrm>
            <a:off x="1828800" y="49530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3" name="Ellipse 195"/>
          <p:cNvSpPr>
            <a:spLocks noChangeArrowheads="1"/>
          </p:cNvSpPr>
          <p:nvPr/>
        </p:nvSpPr>
        <p:spPr bwMode="auto">
          <a:xfrm>
            <a:off x="1981200" y="49530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4" name="Ellipse 196"/>
          <p:cNvSpPr>
            <a:spLocks noChangeArrowheads="1"/>
          </p:cNvSpPr>
          <p:nvPr/>
        </p:nvSpPr>
        <p:spPr bwMode="auto">
          <a:xfrm>
            <a:off x="2133600" y="49530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5" name="Ellipse 197"/>
          <p:cNvSpPr>
            <a:spLocks noChangeArrowheads="1"/>
          </p:cNvSpPr>
          <p:nvPr/>
        </p:nvSpPr>
        <p:spPr bwMode="auto">
          <a:xfrm>
            <a:off x="2286000" y="49530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6" name="Rechteck 198"/>
          <p:cNvSpPr>
            <a:spLocks noChangeArrowheads="1"/>
          </p:cNvSpPr>
          <p:nvPr/>
        </p:nvSpPr>
        <p:spPr bwMode="auto">
          <a:xfrm flipV="1">
            <a:off x="3200400" y="2590800"/>
            <a:ext cx="1905000" cy="152400"/>
          </a:xfrm>
          <a:prstGeom prst="rect">
            <a:avLst/>
          </a:prstGeom>
          <a:solidFill>
            <a:srgbClr val="FFFF66"/>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87" name="Rechteck 199"/>
          <p:cNvSpPr>
            <a:spLocks noChangeArrowheads="1"/>
          </p:cNvSpPr>
          <p:nvPr/>
        </p:nvSpPr>
        <p:spPr bwMode="auto">
          <a:xfrm flipV="1">
            <a:off x="3429000" y="2743200"/>
            <a:ext cx="19050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2088" name="Gruppieren 3153"/>
          <p:cNvGrpSpPr>
            <a:grpSpLocks/>
          </p:cNvGrpSpPr>
          <p:nvPr/>
        </p:nvGrpSpPr>
        <p:grpSpPr bwMode="auto">
          <a:xfrm>
            <a:off x="5257800" y="2590800"/>
            <a:ext cx="381000" cy="304800"/>
            <a:chOff x="6172200" y="2590800"/>
            <a:chExt cx="381000" cy="304800"/>
          </a:xfrm>
        </p:grpSpPr>
        <p:sp>
          <p:nvSpPr>
            <p:cNvPr id="208" name="Bogen 207"/>
            <p:cNvSpPr/>
            <p:nvPr/>
          </p:nvSpPr>
          <p:spPr bwMode="auto">
            <a:xfrm rot="10800000" flipV="1">
              <a:off x="6172200" y="25908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209" name="Bogen 208"/>
            <p:cNvSpPr/>
            <p:nvPr/>
          </p:nvSpPr>
          <p:spPr bwMode="auto">
            <a:xfrm rot="10800000" flipH="1" flipV="1">
              <a:off x="6172200" y="25908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68" name="Gerade Verbindung 209"/>
            <p:cNvCxnSpPr>
              <a:cxnSpLocks noChangeShapeType="1"/>
            </p:cNvCxnSpPr>
            <p:nvPr/>
          </p:nvCxnSpPr>
          <p:spPr bwMode="auto">
            <a:xfrm>
              <a:off x="6553200" y="2743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89" name="Gruppieren 218"/>
          <p:cNvGrpSpPr>
            <a:grpSpLocks/>
          </p:cNvGrpSpPr>
          <p:nvPr/>
        </p:nvGrpSpPr>
        <p:grpSpPr bwMode="auto">
          <a:xfrm flipH="1" flipV="1">
            <a:off x="2895600" y="2590800"/>
            <a:ext cx="381000" cy="304800"/>
            <a:chOff x="6172200" y="2590800"/>
            <a:chExt cx="381000" cy="304800"/>
          </a:xfrm>
        </p:grpSpPr>
        <p:sp>
          <p:nvSpPr>
            <p:cNvPr id="220" name="Bogen 219"/>
            <p:cNvSpPr/>
            <p:nvPr/>
          </p:nvSpPr>
          <p:spPr bwMode="auto">
            <a:xfrm rot="10800000" flipV="1">
              <a:off x="6172200" y="25908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221" name="Bogen 220"/>
            <p:cNvSpPr/>
            <p:nvPr/>
          </p:nvSpPr>
          <p:spPr bwMode="auto">
            <a:xfrm rot="10800000" flipH="1" flipV="1">
              <a:off x="6172200" y="25908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2" name="Gerade Verbindung 221"/>
            <p:cNvCxnSpPr/>
            <p:nvPr/>
          </p:nvCxnSpPr>
          <p:spPr bwMode="auto">
            <a:xfrm>
              <a:off x="6553200" y="2743200"/>
              <a:ext cx="0" cy="1524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90" name="Rechteck 3154"/>
          <p:cNvSpPr>
            <a:spLocks noChangeArrowheads="1"/>
          </p:cNvSpPr>
          <p:nvPr/>
        </p:nvSpPr>
        <p:spPr bwMode="auto">
          <a:xfrm>
            <a:off x="152400" y="2895600"/>
            <a:ext cx="2286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091" name="Rechteck 223"/>
          <p:cNvSpPr>
            <a:spLocks noChangeArrowheads="1"/>
          </p:cNvSpPr>
          <p:nvPr/>
        </p:nvSpPr>
        <p:spPr bwMode="auto">
          <a:xfrm>
            <a:off x="1447800" y="5105400"/>
            <a:ext cx="14478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092" name="Gerade Verbindung 3160"/>
          <p:cNvCxnSpPr>
            <a:cxnSpLocks noChangeShapeType="1"/>
          </p:cNvCxnSpPr>
          <p:nvPr/>
        </p:nvCxnSpPr>
        <p:spPr bwMode="auto">
          <a:xfrm flipH="1" flipV="1">
            <a:off x="1600200" y="3962400"/>
            <a:ext cx="129540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3" name="Gerade Verbindung 235"/>
          <p:cNvCxnSpPr>
            <a:cxnSpLocks noChangeShapeType="1"/>
          </p:cNvCxnSpPr>
          <p:nvPr/>
        </p:nvCxnSpPr>
        <p:spPr bwMode="auto">
          <a:xfrm flipH="1" flipV="1">
            <a:off x="152400" y="3962400"/>
            <a:ext cx="129540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4" name="Gerade Verbindung 231"/>
          <p:cNvCxnSpPr>
            <a:cxnSpLocks noChangeShapeType="1"/>
          </p:cNvCxnSpPr>
          <p:nvPr/>
        </p:nvCxnSpPr>
        <p:spPr bwMode="auto">
          <a:xfrm>
            <a:off x="152400" y="39624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5" name="Gerade Verbindung 238"/>
          <p:cNvCxnSpPr>
            <a:cxnSpLocks noChangeShapeType="1"/>
          </p:cNvCxnSpPr>
          <p:nvPr/>
        </p:nvCxnSpPr>
        <p:spPr bwMode="auto">
          <a:xfrm flipH="1" flipV="1">
            <a:off x="152400" y="4038600"/>
            <a:ext cx="129540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96" name="Gruppieren 239"/>
          <p:cNvGrpSpPr>
            <a:grpSpLocks/>
          </p:cNvGrpSpPr>
          <p:nvPr/>
        </p:nvGrpSpPr>
        <p:grpSpPr bwMode="auto">
          <a:xfrm>
            <a:off x="1981200" y="4419600"/>
            <a:ext cx="381000" cy="304800"/>
            <a:chOff x="5562600" y="4724400"/>
            <a:chExt cx="381000" cy="304800"/>
          </a:xfrm>
        </p:grpSpPr>
        <p:sp>
          <p:nvSpPr>
            <p:cNvPr id="241" name="Bogen 240"/>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242" name="Bogen 241"/>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62" name="Gerade Verbindung 242"/>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97" name="Gruppieren 252"/>
          <p:cNvGrpSpPr>
            <a:grpSpLocks/>
          </p:cNvGrpSpPr>
          <p:nvPr/>
        </p:nvGrpSpPr>
        <p:grpSpPr bwMode="auto">
          <a:xfrm>
            <a:off x="3505200" y="3886200"/>
            <a:ext cx="1752600" cy="609600"/>
            <a:chOff x="1524000" y="3810000"/>
            <a:chExt cx="1752600" cy="609600"/>
          </a:xfrm>
        </p:grpSpPr>
        <p:cxnSp>
          <p:nvCxnSpPr>
            <p:cNvPr id="2253" name="Gerade Verbindung 253"/>
            <p:cNvCxnSpPr>
              <a:cxnSpLocks noChangeShapeType="1"/>
            </p:cNvCxnSpPr>
            <p:nvPr/>
          </p:nvCxnSpPr>
          <p:spPr bwMode="auto">
            <a:xfrm>
              <a:off x="1524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4" name="Gerade Verbindung 254"/>
            <p:cNvCxnSpPr>
              <a:cxnSpLocks noChangeShapeType="1"/>
            </p:cNvCxnSpPr>
            <p:nvPr/>
          </p:nvCxnSpPr>
          <p:spPr bwMode="auto">
            <a:xfrm>
              <a:off x="1524000" y="38100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 name="Gerade Verbindung 255"/>
            <p:cNvCxnSpPr>
              <a:cxnSpLocks noChangeShapeType="1"/>
            </p:cNvCxnSpPr>
            <p:nvPr/>
          </p:nvCxnSpPr>
          <p:spPr bwMode="auto">
            <a:xfrm>
              <a:off x="2133600" y="43434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6" name="Gerade Verbindung 256"/>
            <p:cNvCxnSpPr>
              <a:cxnSpLocks noChangeShapeType="1"/>
            </p:cNvCxnSpPr>
            <p:nvPr/>
          </p:nvCxnSpPr>
          <p:spPr bwMode="auto">
            <a:xfrm>
              <a:off x="2667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7" name="Rechteck 257"/>
            <p:cNvSpPr>
              <a:spLocks noChangeArrowheads="1"/>
            </p:cNvSpPr>
            <p:nvPr/>
          </p:nvSpPr>
          <p:spPr bwMode="auto">
            <a:xfrm>
              <a:off x="2133600" y="43434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258" name="Gerade Verbindung 258"/>
            <p:cNvCxnSpPr>
              <a:cxnSpLocks noChangeShapeType="1"/>
            </p:cNvCxnSpPr>
            <p:nvPr/>
          </p:nvCxnSpPr>
          <p:spPr bwMode="auto">
            <a:xfrm flipH="1" flipV="1">
              <a:off x="1524000" y="3886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9" name="Gerade Verbindung 259"/>
            <p:cNvCxnSpPr>
              <a:cxnSpLocks noChangeShapeType="1"/>
            </p:cNvCxnSpPr>
            <p:nvPr/>
          </p:nvCxnSpPr>
          <p:spPr bwMode="auto">
            <a:xfrm>
              <a:off x="1524000" y="3810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98" name="Gruppieren 237"/>
          <p:cNvGrpSpPr>
            <a:grpSpLocks/>
          </p:cNvGrpSpPr>
          <p:nvPr/>
        </p:nvGrpSpPr>
        <p:grpSpPr bwMode="auto">
          <a:xfrm>
            <a:off x="5334000" y="4419600"/>
            <a:ext cx="533400" cy="457200"/>
            <a:chOff x="6553200" y="4419600"/>
            <a:chExt cx="533400" cy="457200"/>
          </a:xfrm>
        </p:grpSpPr>
        <p:grpSp>
          <p:nvGrpSpPr>
            <p:cNvPr id="2245" name="Gruppieren 248"/>
            <p:cNvGrpSpPr>
              <a:grpSpLocks/>
            </p:cNvGrpSpPr>
            <p:nvPr/>
          </p:nvGrpSpPr>
          <p:grpSpPr bwMode="auto">
            <a:xfrm>
              <a:off x="6705600" y="4572000"/>
              <a:ext cx="381000" cy="304800"/>
              <a:chOff x="5562600" y="4724400"/>
              <a:chExt cx="381000" cy="304800"/>
            </a:xfrm>
          </p:grpSpPr>
          <p:sp>
            <p:nvSpPr>
              <p:cNvPr id="250" name="Bogen 249"/>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251" name="Bogen 250"/>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52" name="Gerade Verbindung 251"/>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246" name="Gruppieren 292"/>
            <p:cNvGrpSpPr>
              <a:grpSpLocks/>
            </p:cNvGrpSpPr>
            <p:nvPr/>
          </p:nvGrpSpPr>
          <p:grpSpPr bwMode="auto">
            <a:xfrm>
              <a:off x="6553200" y="4419600"/>
              <a:ext cx="381000" cy="304800"/>
              <a:chOff x="5562600" y="4724400"/>
              <a:chExt cx="381000" cy="304800"/>
            </a:xfrm>
          </p:grpSpPr>
          <p:sp>
            <p:nvSpPr>
              <p:cNvPr id="294" name="Bogen 293"/>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295" name="Bogen 294"/>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49" name="Gerade Verbindung 295"/>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2099" name="Gruppieren 296"/>
          <p:cNvGrpSpPr>
            <a:grpSpLocks/>
          </p:cNvGrpSpPr>
          <p:nvPr/>
        </p:nvGrpSpPr>
        <p:grpSpPr bwMode="auto">
          <a:xfrm>
            <a:off x="4191000" y="4495800"/>
            <a:ext cx="1752600" cy="609600"/>
            <a:chOff x="1524000" y="3810000"/>
            <a:chExt cx="1752600" cy="609600"/>
          </a:xfrm>
        </p:grpSpPr>
        <p:cxnSp>
          <p:nvCxnSpPr>
            <p:cNvPr id="2238" name="Gerade Verbindung 297"/>
            <p:cNvCxnSpPr>
              <a:cxnSpLocks noChangeShapeType="1"/>
            </p:cNvCxnSpPr>
            <p:nvPr/>
          </p:nvCxnSpPr>
          <p:spPr bwMode="auto">
            <a:xfrm>
              <a:off x="1524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39" name="Gerade Verbindung 298"/>
            <p:cNvCxnSpPr>
              <a:cxnSpLocks noChangeShapeType="1"/>
            </p:cNvCxnSpPr>
            <p:nvPr/>
          </p:nvCxnSpPr>
          <p:spPr bwMode="auto">
            <a:xfrm>
              <a:off x="1524000" y="38100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40" name="Gerade Verbindung 299"/>
            <p:cNvCxnSpPr>
              <a:cxnSpLocks noChangeShapeType="1"/>
            </p:cNvCxnSpPr>
            <p:nvPr/>
          </p:nvCxnSpPr>
          <p:spPr bwMode="auto">
            <a:xfrm>
              <a:off x="2133600" y="43434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41" name="Gerade Verbindung 300"/>
            <p:cNvCxnSpPr>
              <a:cxnSpLocks noChangeShapeType="1"/>
            </p:cNvCxnSpPr>
            <p:nvPr/>
          </p:nvCxnSpPr>
          <p:spPr bwMode="auto">
            <a:xfrm>
              <a:off x="2667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2" name="Rechteck 301"/>
            <p:cNvSpPr>
              <a:spLocks noChangeArrowheads="1"/>
            </p:cNvSpPr>
            <p:nvPr/>
          </p:nvSpPr>
          <p:spPr bwMode="auto">
            <a:xfrm>
              <a:off x="2133600" y="43434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243" name="Gerade Verbindung 302"/>
            <p:cNvCxnSpPr>
              <a:cxnSpLocks noChangeShapeType="1"/>
            </p:cNvCxnSpPr>
            <p:nvPr/>
          </p:nvCxnSpPr>
          <p:spPr bwMode="auto">
            <a:xfrm flipH="1" flipV="1">
              <a:off x="1524000" y="3886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44" name="Gerade Verbindung 303"/>
            <p:cNvCxnSpPr>
              <a:cxnSpLocks noChangeShapeType="1"/>
            </p:cNvCxnSpPr>
            <p:nvPr/>
          </p:nvCxnSpPr>
          <p:spPr bwMode="auto">
            <a:xfrm>
              <a:off x="1524000" y="3810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100" name="Gruppieren 309"/>
          <p:cNvGrpSpPr>
            <a:grpSpLocks/>
          </p:cNvGrpSpPr>
          <p:nvPr/>
        </p:nvGrpSpPr>
        <p:grpSpPr bwMode="auto">
          <a:xfrm rot="10800000">
            <a:off x="3733800" y="4419600"/>
            <a:ext cx="533400" cy="457200"/>
            <a:chOff x="6553200" y="4419600"/>
            <a:chExt cx="533400" cy="457200"/>
          </a:xfrm>
        </p:grpSpPr>
        <p:grpSp>
          <p:nvGrpSpPr>
            <p:cNvPr id="2230" name="Gruppieren 310"/>
            <p:cNvGrpSpPr>
              <a:grpSpLocks/>
            </p:cNvGrpSpPr>
            <p:nvPr/>
          </p:nvGrpSpPr>
          <p:grpSpPr bwMode="auto">
            <a:xfrm>
              <a:off x="6705600" y="4572000"/>
              <a:ext cx="381000" cy="304800"/>
              <a:chOff x="5562600" y="4724400"/>
              <a:chExt cx="381000" cy="304800"/>
            </a:xfrm>
          </p:grpSpPr>
          <p:sp>
            <p:nvSpPr>
              <p:cNvPr id="316" name="Bogen 315"/>
              <p:cNvSpPr/>
              <p:nvPr/>
            </p:nvSpPr>
            <p:spPr bwMode="auto">
              <a:xfrm rot="10800000" flipV="1">
                <a:off x="5576887"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17" name="Bogen 316"/>
              <p:cNvSpPr/>
              <p:nvPr/>
            </p:nvSpPr>
            <p:spPr bwMode="auto">
              <a:xfrm rot="10800000" flipH="1" flipV="1">
                <a:off x="5576887"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18" name="Gerade Verbindung 317"/>
              <p:cNvCxnSpPr/>
              <p:nvPr/>
            </p:nvCxnSpPr>
            <p:spPr bwMode="auto">
              <a:xfrm>
                <a:off x="5959475" y="4876800"/>
                <a:ext cx="0" cy="762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231" name="Gruppieren 311"/>
            <p:cNvGrpSpPr>
              <a:grpSpLocks/>
            </p:cNvGrpSpPr>
            <p:nvPr/>
          </p:nvGrpSpPr>
          <p:grpSpPr bwMode="auto">
            <a:xfrm>
              <a:off x="6553200" y="4419600"/>
              <a:ext cx="381000" cy="304800"/>
              <a:chOff x="5562600" y="4724400"/>
              <a:chExt cx="381000" cy="304800"/>
            </a:xfrm>
          </p:grpSpPr>
          <p:sp>
            <p:nvSpPr>
              <p:cNvPr id="313" name="Bogen 312"/>
              <p:cNvSpPr/>
              <p:nvPr/>
            </p:nvSpPr>
            <p:spPr bwMode="auto">
              <a:xfrm rot="10800000" flipV="1">
                <a:off x="5576887"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14" name="Bogen 313"/>
              <p:cNvSpPr/>
              <p:nvPr/>
            </p:nvSpPr>
            <p:spPr bwMode="auto">
              <a:xfrm rot="10800000" flipH="1" flipV="1">
                <a:off x="5576887"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15" name="Gerade Verbindung 314"/>
              <p:cNvCxnSpPr/>
              <p:nvPr/>
            </p:nvCxnSpPr>
            <p:spPr bwMode="auto">
              <a:xfrm>
                <a:off x="5959475" y="4876800"/>
                <a:ext cx="0" cy="762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2101" name="Gruppieren 236"/>
          <p:cNvGrpSpPr>
            <a:grpSpLocks/>
          </p:cNvGrpSpPr>
          <p:nvPr/>
        </p:nvGrpSpPr>
        <p:grpSpPr bwMode="auto">
          <a:xfrm>
            <a:off x="3276600" y="3810000"/>
            <a:ext cx="2514600" cy="1219200"/>
            <a:chOff x="6096000" y="3352800"/>
            <a:chExt cx="2514600" cy="1219200"/>
          </a:xfrm>
        </p:grpSpPr>
        <p:sp>
          <p:nvSpPr>
            <p:cNvPr id="2219" name="Freihandform 233"/>
            <p:cNvSpPr>
              <a:spLocks/>
            </p:cNvSpPr>
            <p:nvPr/>
          </p:nvSpPr>
          <p:spPr bwMode="auto">
            <a:xfrm>
              <a:off x="6105525" y="3352800"/>
              <a:ext cx="1362075" cy="1219200"/>
            </a:xfrm>
            <a:custGeom>
              <a:avLst/>
              <a:gdLst>
                <a:gd name="T0" fmla="*/ 1362075 w 1362075"/>
                <a:gd name="T1" fmla="*/ 1209675 h 1219200"/>
                <a:gd name="T2" fmla="*/ 0 w 1362075"/>
                <a:gd name="T3" fmla="*/ 0 h 1219200"/>
                <a:gd name="T4" fmla="*/ 0 w 1362075"/>
                <a:gd name="T5" fmla="*/ 76200 h 1219200"/>
                <a:gd name="T6" fmla="*/ 1285875 w 1362075"/>
                <a:gd name="T7" fmla="*/ 1219200 h 1219200"/>
                <a:gd name="T8" fmla="*/ 1362075 w 1362075"/>
                <a:gd name="T9" fmla="*/ 1209675 h 12192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62075" h="1219200">
                  <a:moveTo>
                    <a:pt x="1362075" y="1209675"/>
                  </a:moveTo>
                  <a:lnTo>
                    <a:pt x="0" y="0"/>
                  </a:lnTo>
                  <a:lnTo>
                    <a:pt x="0" y="76200"/>
                  </a:lnTo>
                  <a:lnTo>
                    <a:pt x="1285875" y="1219200"/>
                  </a:lnTo>
                  <a:lnTo>
                    <a:pt x="1362075" y="1209675"/>
                  </a:lnTo>
                  <a:close/>
                </a:path>
              </a:pathLst>
            </a:custGeom>
            <a:solidFill>
              <a:srgbClr val="FFFF00">
                <a:alpha val="61960"/>
              </a:srgbClr>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nchor="ctr"/>
            <a:lstStyle/>
            <a:p>
              <a:endParaRPr lang="de-DE"/>
            </a:p>
          </p:txBody>
        </p:sp>
        <p:sp>
          <p:nvSpPr>
            <p:cNvPr id="2220" name="Freihandform 265"/>
            <p:cNvSpPr>
              <a:spLocks/>
            </p:cNvSpPr>
            <p:nvPr/>
          </p:nvSpPr>
          <p:spPr bwMode="auto">
            <a:xfrm>
              <a:off x="6096000" y="3352800"/>
              <a:ext cx="2514600" cy="1219200"/>
            </a:xfrm>
            <a:custGeom>
              <a:avLst/>
              <a:gdLst>
                <a:gd name="T0" fmla="*/ 0 w 2352675"/>
                <a:gd name="T1" fmla="*/ 0 h 1143000"/>
                <a:gd name="T2" fmla="*/ 1474765 w 2352675"/>
                <a:gd name="T3" fmla="*/ 0 h 1143000"/>
                <a:gd name="T4" fmla="*/ 3281685 w 2352675"/>
                <a:gd name="T5" fmla="*/ 1578302 h 1143000"/>
                <a:gd name="T6" fmla="*/ 1806919 w 2352675"/>
                <a:gd name="T7" fmla="*/ 1578302 h 1143000"/>
                <a:gd name="T8" fmla="*/ 0 w 2352675"/>
                <a:gd name="T9" fmla="*/ 0 h 1143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2675" h="1143000">
                  <a:moveTo>
                    <a:pt x="0" y="0"/>
                  </a:moveTo>
                  <a:lnTo>
                    <a:pt x="1057275" y="0"/>
                  </a:lnTo>
                  <a:lnTo>
                    <a:pt x="2352675" y="1143000"/>
                  </a:lnTo>
                  <a:lnTo>
                    <a:pt x="1295400" y="1143000"/>
                  </a:lnTo>
                  <a:lnTo>
                    <a:pt x="0" y="0"/>
                  </a:lnTo>
                  <a:close/>
                </a:path>
              </a:pathLst>
            </a:custGeom>
            <a:solidFill>
              <a:srgbClr val="FFFF00">
                <a:alpha val="61960"/>
              </a:srgbClr>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nchor="ctr"/>
            <a:lstStyle/>
            <a:p>
              <a:endParaRPr lang="de-DE"/>
            </a:p>
          </p:txBody>
        </p:sp>
        <p:cxnSp>
          <p:nvCxnSpPr>
            <p:cNvPr id="2221" name="Gerade Verbindung 267"/>
            <p:cNvCxnSpPr>
              <a:cxnSpLocks noChangeShapeType="1"/>
            </p:cNvCxnSpPr>
            <p:nvPr/>
          </p:nvCxnSpPr>
          <p:spPr bwMode="auto">
            <a:xfrm>
              <a:off x="6096000" y="3429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22" name="Gerade Verbindung 268"/>
            <p:cNvCxnSpPr>
              <a:cxnSpLocks noChangeShapeType="1"/>
            </p:cNvCxnSpPr>
            <p:nvPr/>
          </p:nvCxnSpPr>
          <p:spPr bwMode="auto">
            <a:xfrm>
              <a:off x="6096000" y="33528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23" name="Gerade Verbindung 269"/>
            <p:cNvCxnSpPr>
              <a:cxnSpLocks noChangeShapeType="1"/>
            </p:cNvCxnSpPr>
            <p:nvPr/>
          </p:nvCxnSpPr>
          <p:spPr bwMode="auto">
            <a:xfrm>
              <a:off x="7239000" y="33528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24" name="Rechteck 270"/>
            <p:cNvSpPr>
              <a:spLocks noChangeArrowheads="1"/>
            </p:cNvSpPr>
            <p:nvPr/>
          </p:nvSpPr>
          <p:spPr bwMode="auto">
            <a:xfrm>
              <a:off x="7391400" y="44958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225" name="Gerade Verbindung 271"/>
            <p:cNvCxnSpPr>
              <a:cxnSpLocks noChangeShapeType="1"/>
            </p:cNvCxnSpPr>
            <p:nvPr/>
          </p:nvCxnSpPr>
          <p:spPr bwMode="auto">
            <a:xfrm flipH="1" flipV="1">
              <a:off x="6096000" y="33528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26" name="Gerade Verbindung 272"/>
            <p:cNvCxnSpPr>
              <a:cxnSpLocks noChangeShapeType="1"/>
            </p:cNvCxnSpPr>
            <p:nvPr/>
          </p:nvCxnSpPr>
          <p:spPr bwMode="auto">
            <a:xfrm>
              <a:off x="6096000" y="3352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27" name="Gerade Verbindung 273"/>
            <p:cNvCxnSpPr>
              <a:cxnSpLocks noChangeShapeType="1"/>
            </p:cNvCxnSpPr>
            <p:nvPr/>
          </p:nvCxnSpPr>
          <p:spPr bwMode="auto">
            <a:xfrm>
              <a:off x="7848600" y="38862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28" name="Gerade Verbindung 274"/>
            <p:cNvCxnSpPr>
              <a:cxnSpLocks noChangeShapeType="1"/>
            </p:cNvCxnSpPr>
            <p:nvPr/>
          </p:nvCxnSpPr>
          <p:spPr bwMode="auto">
            <a:xfrm flipH="1" flipV="1">
              <a:off x="6705600" y="39624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29" name="Gerade Verbindung 275"/>
            <p:cNvCxnSpPr>
              <a:cxnSpLocks noChangeShapeType="1"/>
            </p:cNvCxnSpPr>
            <p:nvPr/>
          </p:nvCxnSpPr>
          <p:spPr bwMode="auto">
            <a:xfrm flipH="1" flipV="1">
              <a:off x="6705600" y="38862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102" name="Rechteck 318"/>
          <p:cNvSpPr>
            <a:spLocks noChangeArrowheads="1"/>
          </p:cNvSpPr>
          <p:nvPr/>
        </p:nvSpPr>
        <p:spPr bwMode="auto">
          <a:xfrm flipV="1">
            <a:off x="6477000" y="2590800"/>
            <a:ext cx="1676400" cy="152400"/>
          </a:xfrm>
          <a:prstGeom prst="rect">
            <a:avLst/>
          </a:prstGeom>
          <a:solidFill>
            <a:srgbClr val="FFFF66"/>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03" name="Rechteck 319"/>
          <p:cNvSpPr>
            <a:spLocks noChangeArrowheads="1"/>
          </p:cNvSpPr>
          <p:nvPr/>
        </p:nvSpPr>
        <p:spPr bwMode="auto">
          <a:xfrm flipV="1">
            <a:off x="6477000" y="2743200"/>
            <a:ext cx="19050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2104" name="Gruppieren 320"/>
          <p:cNvGrpSpPr>
            <a:grpSpLocks/>
          </p:cNvGrpSpPr>
          <p:nvPr/>
        </p:nvGrpSpPr>
        <p:grpSpPr bwMode="auto">
          <a:xfrm>
            <a:off x="8305800" y="2590800"/>
            <a:ext cx="381000" cy="304800"/>
            <a:chOff x="6172200" y="2590800"/>
            <a:chExt cx="381000" cy="304800"/>
          </a:xfrm>
        </p:grpSpPr>
        <p:sp>
          <p:nvSpPr>
            <p:cNvPr id="322" name="Bogen 321"/>
            <p:cNvSpPr/>
            <p:nvPr/>
          </p:nvSpPr>
          <p:spPr bwMode="auto">
            <a:xfrm rot="10800000" flipV="1">
              <a:off x="6172200" y="25908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23" name="Bogen 322"/>
            <p:cNvSpPr/>
            <p:nvPr/>
          </p:nvSpPr>
          <p:spPr bwMode="auto">
            <a:xfrm rot="10800000" flipH="1" flipV="1">
              <a:off x="6172200" y="25908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18" name="Gerade Verbindung 323"/>
            <p:cNvCxnSpPr>
              <a:cxnSpLocks noChangeShapeType="1"/>
            </p:cNvCxnSpPr>
            <p:nvPr/>
          </p:nvCxnSpPr>
          <p:spPr bwMode="auto">
            <a:xfrm>
              <a:off x="6553200" y="2743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105" name="Rechteck 104"/>
          <p:cNvSpPr>
            <a:spLocks noChangeArrowheads="1"/>
          </p:cNvSpPr>
          <p:nvPr/>
        </p:nvSpPr>
        <p:spPr bwMode="auto">
          <a:xfrm>
            <a:off x="7924800" y="2590800"/>
            <a:ext cx="122238"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34" name="Bogen 333"/>
          <p:cNvSpPr/>
          <p:nvPr/>
        </p:nvSpPr>
        <p:spPr bwMode="auto">
          <a:xfrm rot="10800000" flipV="1">
            <a:off x="8001000" y="2438400"/>
            <a:ext cx="4572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35" name="Bogen 334"/>
          <p:cNvSpPr/>
          <p:nvPr/>
        </p:nvSpPr>
        <p:spPr bwMode="auto">
          <a:xfrm rot="10800000" flipH="1" flipV="1">
            <a:off x="8001000" y="2438400"/>
            <a:ext cx="4572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36" name="Gerade Verbindung 335"/>
          <p:cNvCxnSpPr/>
          <p:nvPr/>
        </p:nvCxnSpPr>
        <p:spPr bwMode="auto">
          <a:xfrm>
            <a:off x="8458200" y="2590800"/>
            <a:ext cx="0" cy="3048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9" name="Gerade Verbindung 337"/>
          <p:cNvCxnSpPr>
            <a:cxnSpLocks noChangeShapeType="1"/>
          </p:cNvCxnSpPr>
          <p:nvPr/>
        </p:nvCxnSpPr>
        <p:spPr bwMode="auto">
          <a:xfrm flipH="1">
            <a:off x="6172200" y="3886200"/>
            <a:ext cx="1447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0" name="Gerade Verbindung 338"/>
          <p:cNvCxnSpPr>
            <a:cxnSpLocks noChangeShapeType="1"/>
          </p:cNvCxnSpPr>
          <p:nvPr/>
        </p:nvCxnSpPr>
        <p:spPr bwMode="auto">
          <a:xfrm>
            <a:off x="6858000" y="44196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1" name="Gerade Verbindung 339"/>
          <p:cNvCxnSpPr>
            <a:cxnSpLocks noChangeShapeType="1"/>
          </p:cNvCxnSpPr>
          <p:nvPr/>
        </p:nvCxnSpPr>
        <p:spPr bwMode="auto">
          <a:xfrm>
            <a:off x="6858000" y="44196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2" name="Gerade Verbindung 340"/>
          <p:cNvCxnSpPr>
            <a:cxnSpLocks noChangeShapeType="1"/>
          </p:cNvCxnSpPr>
          <p:nvPr/>
        </p:nvCxnSpPr>
        <p:spPr bwMode="auto">
          <a:xfrm>
            <a:off x="7467600" y="49530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3" name="Gerade Verbindung 341"/>
          <p:cNvCxnSpPr>
            <a:cxnSpLocks noChangeShapeType="1"/>
          </p:cNvCxnSpPr>
          <p:nvPr/>
        </p:nvCxnSpPr>
        <p:spPr bwMode="auto">
          <a:xfrm>
            <a:off x="8001000" y="44196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14" name="Gruppieren 342"/>
          <p:cNvGrpSpPr>
            <a:grpSpLocks/>
          </p:cNvGrpSpPr>
          <p:nvPr/>
        </p:nvGrpSpPr>
        <p:grpSpPr bwMode="auto">
          <a:xfrm>
            <a:off x="8153400" y="4495800"/>
            <a:ext cx="381000" cy="304800"/>
            <a:chOff x="5562600" y="4724400"/>
            <a:chExt cx="381000" cy="304800"/>
          </a:xfrm>
        </p:grpSpPr>
        <p:sp>
          <p:nvSpPr>
            <p:cNvPr id="344" name="Bogen 343"/>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45" name="Bogen 344"/>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15" name="Gerade Verbindung 345"/>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115" name="Gruppieren 346"/>
          <p:cNvGrpSpPr>
            <a:grpSpLocks/>
          </p:cNvGrpSpPr>
          <p:nvPr/>
        </p:nvGrpSpPr>
        <p:grpSpPr bwMode="auto">
          <a:xfrm>
            <a:off x="6172200" y="3810000"/>
            <a:ext cx="1752600" cy="609600"/>
            <a:chOff x="1524000" y="3810000"/>
            <a:chExt cx="1752600" cy="609600"/>
          </a:xfrm>
        </p:grpSpPr>
        <p:cxnSp>
          <p:nvCxnSpPr>
            <p:cNvPr id="2206" name="Gerade Verbindung 347"/>
            <p:cNvCxnSpPr>
              <a:cxnSpLocks noChangeShapeType="1"/>
            </p:cNvCxnSpPr>
            <p:nvPr/>
          </p:nvCxnSpPr>
          <p:spPr bwMode="auto">
            <a:xfrm>
              <a:off x="1524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07" name="Gerade Verbindung 348"/>
            <p:cNvCxnSpPr>
              <a:cxnSpLocks noChangeShapeType="1"/>
            </p:cNvCxnSpPr>
            <p:nvPr/>
          </p:nvCxnSpPr>
          <p:spPr bwMode="auto">
            <a:xfrm>
              <a:off x="1524000" y="38100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08" name="Gerade Verbindung 349"/>
            <p:cNvCxnSpPr>
              <a:cxnSpLocks noChangeShapeType="1"/>
            </p:cNvCxnSpPr>
            <p:nvPr/>
          </p:nvCxnSpPr>
          <p:spPr bwMode="auto">
            <a:xfrm>
              <a:off x="2133600" y="43434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09" name="Gerade Verbindung 350"/>
            <p:cNvCxnSpPr>
              <a:cxnSpLocks noChangeShapeType="1"/>
            </p:cNvCxnSpPr>
            <p:nvPr/>
          </p:nvCxnSpPr>
          <p:spPr bwMode="auto">
            <a:xfrm>
              <a:off x="2667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10" name="Rechteck 351"/>
            <p:cNvSpPr>
              <a:spLocks noChangeArrowheads="1"/>
            </p:cNvSpPr>
            <p:nvPr/>
          </p:nvSpPr>
          <p:spPr bwMode="auto">
            <a:xfrm>
              <a:off x="2133600" y="43434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211" name="Gerade Verbindung 352"/>
            <p:cNvCxnSpPr>
              <a:cxnSpLocks noChangeShapeType="1"/>
            </p:cNvCxnSpPr>
            <p:nvPr/>
          </p:nvCxnSpPr>
          <p:spPr bwMode="auto">
            <a:xfrm flipH="1" flipV="1">
              <a:off x="1524000" y="3886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12" name="Gerade Verbindung 353"/>
            <p:cNvCxnSpPr>
              <a:cxnSpLocks noChangeShapeType="1"/>
            </p:cNvCxnSpPr>
            <p:nvPr/>
          </p:nvCxnSpPr>
          <p:spPr bwMode="auto">
            <a:xfrm>
              <a:off x="1524000" y="3810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116" name="Gerade Verbindung 354"/>
          <p:cNvCxnSpPr>
            <a:cxnSpLocks noChangeShapeType="1"/>
          </p:cNvCxnSpPr>
          <p:nvPr/>
        </p:nvCxnSpPr>
        <p:spPr bwMode="auto">
          <a:xfrm>
            <a:off x="6858000" y="44196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17" name="Rechteck 355"/>
          <p:cNvSpPr>
            <a:spLocks noChangeArrowheads="1"/>
          </p:cNvSpPr>
          <p:nvPr/>
        </p:nvSpPr>
        <p:spPr bwMode="auto">
          <a:xfrm>
            <a:off x="7467600" y="49530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118" name="Gerade Verbindung 356"/>
          <p:cNvCxnSpPr>
            <a:cxnSpLocks noChangeShapeType="1"/>
          </p:cNvCxnSpPr>
          <p:nvPr/>
        </p:nvCxnSpPr>
        <p:spPr bwMode="auto">
          <a:xfrm flipH="1" flipV="1">
            <a:off x="6858000" y="44958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9" name="Gerade Verbindung 357"/>
          <p:cNvCxnSpPr>
            <a:cxnSpLocks noChangeShapeType="1"/>
          </p:cNvCxnSpPr>
          <p:nvPr/>
        </p:nvCxnSpPr>
        <p:spPr bwMode="auto">
          <a:xfrm>
            <a:off x="6858000" y="44196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5" name="Gerade Verbindung 374"/>
          <p:cNvCxnSpPr/>
          <p:nvPr/>
        </p:nvCxnSpPr>
        <p:spPr bwMode="auto">
          <a:xfrm>
            <a:off x="8686800" y="4800600"/>
            <a:ext cx="0" cy="1524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21" name="Rechteck 381"/>
          <p:cNvSpPr>
            <a:spLocks noChangeArrowheads="1"/>
          </p:cNvSpPr>
          <p:nvPr/>
        </p:nvSpPr>
        <p:spPr bwMode="auto">
          <a:xfrm>
            <a:off x="7467600" y="5029200"/>
            <a:ext cx="14478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122" name="Gerade Verbindung 382"/>
          <p:cNvCxnSpPr>
            <a:cxnSpLocks noChangeShapeType="1"/>
          </p:cNvCxnSpPr>
          <p:nvPr/>
        </p:nvCxnSpPr>
        <p:spPr bwMode="auto">
          <a:xfrm flipH="1" flipV="1">
            <a:off x="7620000" y="3886200"/>
            <a:ext cx="129540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23" name="Gerade Verbindung 383"/>
          <p:cNvCxnSpPr>
            <a:cxnSpLocks noChangeShapeType="1"/>
          </p:cNvCxnSpPr>
          <p:nvPr/>
        </p:nvCxnSpPr>
        <p:spPr bwMode="auto">
          <a:xfrm flipH="1" flipV="1">
            <a:off x="6172200" y="3886200"/>
            <a:ext cx="129540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24" name="Gerade Verbindung 384"/>
          <p:cNvCxnSpPr>
            <a:cxnSpLocks noChangeShapeType="1"/>
          </p:cNvCxnSpPr>
          <p:nvPr/>
        </p:nvCxnSpPr>
        <p:spPr bwMode="auto">
          <a:xfrm>
            <a:off x="6172200" y="38862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25" name="Gerade Verbindung 385"/>
          <p:cNvCxnSpPr>
            <a:cxnSpLocks noChangeShapeType="1"/>
          </p:cNvCxnSpPr>
          <p:nvPr/>
        </p:nvCxnSpPr>
        <p:spPr bwMode="auto">
          <a:xfrm flipH="1" flipV="1">
            <a:off x="6172200" y="3962400"/>
            <a:ext cx="129540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26" name="Gruppieren 386"/>
          <p:cNvGrpSpPr>
            <a:grpSpLocks/>
          </p:cNvGrpSpPr>
          <p:nvPr/>
        </p:nvGrpSpPr>
        <p:grpSpPr bwMode="auto">
          <a:xfrm>
            <a:off x="8001000" y="4343400"/>
            <a:ext cx="381000" cy="304800"/>
            <a:chOff x="5562600" y="4724400"/>
            <a:chExt cx="381000" cy="304800"/>
          </a:xfrm>
        </p:grpSpPr>
        <p:sp>
          <p:nvSpPr>
            <p:cNvPr id="388" name="Bogen 387"/>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89" name="Bogen 388"/>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05" name="Gerade Verbindung 389"/>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127" name="Gruppieren 393"/>
          <p:cNvGrpSpPr>
            <a:grpSpLocks/>
          </p:cNvGrpSpPr>
          <p:nvPr/>
        </p:nvGrpSpPr>
        <p:grpSpPr bwMode="auto">
          <a:xfrm>
            <a:off x="6172200" y="3733800"/>
            <a:ext cx="2286000" cy="1228725"/>
            <a:chOff x="2667000" y="1219200"/>
            <a:chExt cx="2286000" cy="1228725"/>
          </a:xfrm>
        </p:grpSpPr>
        <p:sp>
          <p:nvSpPr>
            <p:cNvPr id="2193" name="Freihandform 394"/>
            <p:cNvSpPr>
              <a:spLocks/>
            </p:cNvSpPr>
            <p:nvPr/>
          </p:nvSpPr>
          <p:spPr bwMode="auto">
            <a:xfrm>
              <a:off x="2667000" y="1228725"/>
              <a:ext cx="2286000" cy="1219200"/>
            </a:xfrm>
            <a:custGeom>
              <a:avLst/>
              <a:gdLst>
                <a:gd name="T0" fmla="*/ 2276475 w 2286000"/>
                <a:gd name="T1" fmla="*/ 1200150 h 1219200"/>
                <a:gd name="T2" fmla="*/ 2286000 w 2286000"/>
                <a:gd name="T3" fmla="*/ 1143000 h 1219200"/>
                <a:gd name="T4" fmla="*/ 1000125 w 2286000"/>
                <a:gd name="T5" fmla="*/ 0 h 1219200"/>
                <a:gd name="T6" fmla="*/ 0 w 2286000"/>
                <a:gd name="T7" fmla="*/ 0 h 1219200"/>
                <a:gd name="T8" fmla="*/ 0 w 2286000"/>
                <a:gd name="T9" fmla="*/ 66675 h 1219200"/>
                <a:gd name="T10" fmla="*/ 1304925 w 2286000"/>
                <a:gd name="T11" fmla="*/ 1219200 h 1219200"/>
                <a:gd name="T12" fmla="*/ 2276475 w 2286000"/>
                <a:gd name="T13" fmla="*/ 1200150 h 12192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86000" h="1219200">
                  <a:moveTo>
                    <a:pt x="2276475" y="1200150"/>
                  </a:moveTo>
                  <a:lnTo>
                    <a:pt x="2286000" y="1143000"/>
                  </a:lnTo>
                  <a:lnTo>
                    <a:pt x="1000125" y="0"/>
                  </a:lnTo>
                  <a:lnTo>
                    <a:pt x="0" y="0"/>
                  </a:lnTo>
                  <a:lnTo>
                    <a:pt x="0" y="66675"/>
                  </a:lnTo>
                  <a:lnTo>
                    <a:pt x="1304925" y="1219200"/>
                  </a:lnTo>
                  <a:lnTo>
                    <a:pt x="2276475" y="1200150"/>
                  </a:lnTo>
                  <a:close/>
                </a:path>
              </a:pathLst>
            </a:custGeom>
            <a:solidFill>
              <a:srgbClr val="FFFF00">
                <a:alpha val="63136"/>
              </a:srgbClr>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nchor="ctr"/>
            <a:lstStyle/>
            <a:p>
              <a:endParaRPr lang="de-DE"/>
            </a:p>
          </p:txBody>
        </p:sp>
        <p:cxnSp>
          <p:nvCxnSpPr>
            <p:cNvPr id="2194" name="Gerade Verbindung 395"/>
            <p:cNvCxnSpPr>
              <a:cxnSpLocks noChangeShapeType="1"/>
            </p:cNvCxnSpPr>
            <p:nvPr/>
          </p:nvCxnSpPr>
          <p:spPr bwMode="auto">
            <a:xfrm>
              <a:off x="2667000" y="1219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95" name="Gerade Verbindung 396"/>
            <p:cNvCxnSpPr>
              <a:cxnSpLocks noChangeShapeType="1"/>
            </p:cNvCxnSpPr>
            <p:nvPr/>
          </p:nvCxnSpPr>
          <p:spPr bwMode="auto">
            <a:xfrm>
              <a:off x="2667000" y="1219200"/>
              <a:ext cx="990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96" name="Gerade Verbindung 397"/>
            <p:cNvCxnSpPr>
              <a:cxnSpLocks noChangeShapeType="1"/>
            </p:cNvCxnSpPr>
            <p:nvPr/>
          </p:nvCxnSpPr>
          <p:spPr bwMode="auto">
            <a:xfrm>
              <a:off x="3657600" y="1219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97" name="Rechteck 398"/>
            <p:cNvSpPr>
              <a:spLocks noChangeArrowheads="1"/>
            </p:cNvSpPr>
            <p:nvPr/>
          </p:nvSpPr>
          <p:spPr bwMode="auto">
            <a:xfrm>
              <a:off x="3962400" y="2362200"/>
              <a:ext cx="9906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198" name="Gerade Verbindung 399"/>
            <p:cNvCxnSpPr>
              <a:cxnSpLocks noChangeShapeType="1"/>
            </p:cNvCxnSpPr>
            <p:nvPr/>
          </p:nvCxnSpPr>
          <p:spPr bwMode="auto">
            <a:xfrm flipH="1" flipV="1">
              <a:off x="2667000" y="12954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99" name="Gerade Verbindung 400"/>
            <p:cNvCxnSpPr>
              <a:cxnSpLocks noChangeShapeType="1"/>
            </p:cNvCxnSpPr>
            <p:nvPr/>
          </p:nvCxnSpPr>
          <p:spPr bwMode="auto">
            <a:xfrm>
              <a:off x="2667000" y="12192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00" name="Gerade Verbindung 401"/>
            <p:cNvCxnSpPr>
              <a:cxnSpLocks noChangeShapeType="1"/>
            </p:cNvCxnSpPr>
            <p:nvPr/>
          </p:nvCxnSpPr>
          <p:spPr bwMode="auto">
            <a:xfrm>
              <a:off x="4267200" y="17526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01" name="Gerade Verbindung 402"/>
            <p:cNvCxnSpPr>
              <a:cxnSpLocks noChangeShapeType="1"/>
            </p:cNvCxnSpPr>
            <p:nvPr/>
          </p:nvCxnSpPr>
          <p:spPr bwMode="auto">
            <a:xfrm flipH="1" flipV="1">
              <a:off x="3276600" y="17526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02" name="Gerade Verbindung 403"/>
            <p:cNvCxnSpPr>
              <a:cxnSpLocks noChangeShapeType="1"/>
            </p:cNvCxnSpPr>
            <p:nvPr/>
          </p:nvCxnSpPr>
          <p:spPr bwMode="auto">
            <a:xfrm flipH="1" flipV="1">
              <a:off x="3276600" y="18288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128" name="Gerade Verbindung mit Pfeil 406"/>
          <p:cNvCxnSpPr>
            <a:cxnSpLocks noChangeShapeType="1"/>
          </p:cNvCxnSpPr>
          <p:nvPr/>
        </p:nvCxnSpPr>
        <p:spPr bwMode="auto">
          <a:xfrm rot="10800000" flipH="1">
            <a:off x="1219200" y="28956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29" name="Textfeld 407"/>
          <p:cNvSpPr txBox="1">
            <a:spLocks noChangeArrowheads="1"/>
          </p:cNvSpPr>
          <p:nvPr/>
        </p:nvSpPr>
        <p:spPr bwMode="auto">
          <a:xfrm>
            <a:off x="152400" y="32004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Readout chip</a:t>
            </a:r>
          </a:p>
        </p:txBody>
      </p:sp>
      <p:sp>
        <p:nvSpPr>
          <p:cNvPr id="2130" name="Textfeld 408"/>
          <p:cNvSpPr txBox="1">
            <a:spLocks noChangeArrowheads="1"/>
          </p:cNvSpPr>
          <p:nvPr/>
        </p:nvSpPr>
        <p:spPr bwMode="auto">
          <a:xfrm>
            <a:off x="152400" y="5334000"/>
            <a:ext cx="3048000" cy="762000"/>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Detector as it is done now:</a:t>
            </a:r>
          </a:p>
          <a:p>
            <a:pPr eaLnBrk="1" hangingPunct="1">
              <a:spcBef>
                <a:spcPct val="0"/>
              </a:spcBef>
              <a:buFontTx/>
              <a:buNone/>
            </a:pPr>
            <a:r>
              <a:rPr lang="en-US" altLang="de-DE"/>
              <a:t>Diode based pixel sensor bump-bonded to readout ASICs</a:t>
            </a:r>
          </a:p>
        </p:txBody>
      </p:sp>
      <p:sp>
        <p:nvSpPr>
          <p:cNvPr id="2131" name="Textfeld 409"/>
          <p:cNvSpPr txBox="1">
            <a:spLocks noChangeArrowheads="1"/>
          </p:cNvSpPr>
          <p:nvPr/>
        </p:nvSpPr>
        <p:spPr bwMode="auto">
          <a:xfrm>
            <a:off x="3581400" y="5562600"/>
            <a:ext cx="2362200" cy="685800"/>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Present development:</a:t>
            </a:r>
          </a:p>
          <a:p>
            <a:pPr eaLnBrk="1" hangingPunct="1">
              <a:spcBef>
                <a:spcPct val="0"/>
              </a:spcBef>
              <a:buFontTx/>
              <a:buNone/>
            </a:pPr>
            <a:r>
              <a:rPr lang="en-US" altLang="de-DE"/>
              <a:t>CMOS pixel sensor capacitively coupled to readout ASICs</a:t>
            </a:r>
          </a:p>
        </p:txBody>
      </p:sp>
      <p:sp>
        <p:nvSpPr>
          <p:cNvPr id="2132" name="Textfeld 410"/>
          <p:cNvSpPr txBox="1">
            <a:spLocks noChangeArrowheads="1"/>
          </p:cNvSpPr>
          <p:nvPr/>
        </p:nvSpPr>
        <p:spPr bwMode="auto">
          <a:xfrm>
            <a:off x="6324600" y="5634038"/>
            <a:ext cx="2362200" cy="995362"/>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With TSVs</a:t>
            </a:r>
          </a:p>
          <a:p>
            <a:pPr eaLnBrk="1" hangingPunct="1">
              <a:spcBef>
                <a:spcPct val="0"/>
              </a:spcBef>
              <a:buFontTx/>
              <a:buNone/>
            </a:pPr>
            <a:r>
              <a:rPr lang="en-US" altLang="de-DE"/>
              <a:t>CMOS pixel sensor with backside contacts</a:t>
            </a:r>
          </a:p>
          <a:p>
            <a:pPr eaLnBrk="1" hangingPunct="1">
              <a:spcBef>
                <a:spcPct val="0"/>
              </a:spcBef>
              <a:buFontTx/>
              <a:buNone/>
            </a:pPr>
            <a:r>
              <a:rPr lang="en-US" altLang="de-DE"/>
              <a:t>capacitively coupled to readout ASICs</a:t>
            </a:r>
          </a:p>
        </p:txBody>
      </p:sp>
      <p:cxnSp>
        <p:nvCxnSpPr>
          <p:cNvPr id="2133" name="Gerade Verbindung mit Pfeil 411"/>
          <p:cNvCxnSpPr>
            <a:cxnSpLocks noChangeShapeType="1"/>
          </p:cNvCxnSpPr>
          <p:nvPr/>
        </p:nvCxnSpPr>
        <p:spPr bwMode="auto">
          <a:xfrm rot="10800000" flipH="1">
            <a:off x="1676400" y="29718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34" name="Textfeld 412"/>
          <p:cNvSpPr txBox="1">
            <a:spLocks noChangeArrowheads="1"/>
          </p:cNvSpPr>
          <p:nvPr/>
        </p:nvSpPr>
        <p:spPr bwMode="auto">
          <a:xfrm>
            <a:off x="1676400" y="32004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PCB</a:t>
            </a:r>
          </a:p>
        </p:txBody>
      </p:sp>
      <p:cxnSp>
        <p:nvCxnSpPr>
          <p:cNvPr id="2135" name="Gerade Verbindung mit Pfeil 413"/>
          <p:cNvCxnSpPr>
            <a:cxnSpLocks noChangeShapeType="1"/>
          </p:cNvCxnSpPr>
          <p:nvPr/>
        </p:nvCxnSpPr>
        <p:spPr bwMode="auto">
          <a:xfrm flipH="1">
            <a:off x="533400" y="19050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36" name="Textfeld 414"/>
          <p:cNvSpPr txBox="1">
            <a:spLocks noChangeArrowheads="1"/>
          </p:cNvSpPr>
          <p:nvPr/>
        </p:nvSpPr>
        <p:spPr bwMode="auto">
          <a:xfrm>
            <a:off x="533400" y="16764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Pixel sensor</a:t>
            </a:r>
          </a:p>
          <a:p>
            <a:pPr eaLnBrk="1" hangingPunct="1">
              <a:spcBef>
                <a:spcPct val="0"/>
              </a:spcBef>
              <a:buFontTx/>
              <a:buNone/>
            </a:pPr>
            <a:r>
              <a:rPr lang="en-US" altLang="de-DE"/>
              <a:t>(diode based)</a:t>
            </a:r>
          </a:p>
          <a:p>
            <a:pPr eaLnBrk="1" hangingPunct="1">
              <a:spcBef>
                <a:spcPct val="0"/>
              </a:spcBef>
              <a:buFontTx/>
              <a:buNone/>
            </a:pPr>
            <a:r>
              <a:rPr lang="en-US" altLang="de-DE"/>
              <a:t>(e.g. 8 x 2cm)</a:t>
            </a:r>
          </a:p>
        </p:txBody>
      </p:sp>
      <p:cxnSp>
        <p:nvCxnSpPr>
          <p:cNvPr id="2137" name="Gerade Verbindung mit Pfeil 415"/>
          <p:cNvCxnSpPr>
            <a:cxnSpLocks noChangeShapeType="1"/>
          </p:cNvCxnSpPr>
          <p:nvPr/>
        </p:nvCxnSpPr>
        <p:spPr bwMode="auto">
          <a:xfrm flipH="1">
            <a:off x="3505200" y="20574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38" name="Textfeld 416"/>
          <p:cNvSpPr txBox="1">
            <a:spLocks noChangeArrowheads="1"/>
          </p:cNvSpPr>
          <p:nvPr/>
        </p:nvSpPr>
        <p:spPr bwMode="auto">
          <a:xfrm>
            <a:off x="3505200" y="16002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CMOS pixel sensor</a:t>
            </a:r>
          </a:p>
          <a:p>
            <a:pPr eaLnBrk="1" hangingPunct="1">
              <a:spcBef>
                <a:spcPct val="0"/>
              </a:spcBef>
              <a:buFontTx/>
              <a:buNone/>
            </a:pPr>
            <a:r>
              <a:rPr lang="en-US" altLang="de-DE"/>
              <a:t>several reticles</a:t>
            </a:r>
          </a:p>
          <a:p>
            <a:pPr eaLnBrk="1" hangingPunct="1">
              <a:spcBef>
                <a:spcPct val="0"/>
              </a:spcBef>
              <a:buFontTx/>
              <a:buNone/>
            </a:pPr>
            <a:r>
              <a:rPr lang="en-US" altLang="de-DE"/>
              <a:t>(e.g. 4 x 2 cm)</a:t>
            </a:r>
          </a:p>
        </p:txBody>
      </p:sp>
      <p:cxnSp>
        <p:nvCxnSpPr>
          <p:cNvPr id="2139" name="Gerade Verbindung mit Pfeil 417"/>
          <p:cNvCxnSpPr>
            <a:cxnSpLocks noChangeShapeType="1"/>
            <a:stCxn id="2140" idx="1"/>
          </p:cNvCxnSpPr>
          <p:nvPr/>
        </p:nvCxnSpPr>
        <p:spPr bwMode="auto">
          <a:xfrm flipV="1">
            <a:off x="3886200" y="28956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40" name="Textfeld 418"/>
          <p:cNvSpPr txBox="1">
            <a:spLocks noChangeArrowheads="1"/>
          </p:cNvSpPr>
          <p:nvPr/>
        </p:nvSpPr>
        <p:spPr bwMode="auto">
          <a:xfrm>
            <a:off x="3886200" y="29718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Readout chip</a:t>
            </a:r>
          </a:p>
        </p:txBody>
      </p:sp>
      <p:cxnSp>
        <p:nvCxnSpPr>
          <p:cNvPr id="2141" name="Gerade Verbindung mit Pfeil 419"/>
          <p:cNvCxnSpPr>
            <a:cxnSpLocks noChangeShapeType="1"/>
          </p:cNvCxnSpPr>
          <p:nvPr/>
        </p:nvCxnSpPr>
        <p:spPr bwMode="auto">
          <a:xfrm flipH="1">
            <a:off x="1219200" y="3810000"/>
            <a:ext cx="9144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42" name="Textfeld 421"/>
          <p:cNvSpPr txBox="1">
            <a:spLocks noChangeArrowheads="1"/>
          </p:cNvSpPr>
          <p:nvPr/>
        </p:nvSpPr>
        <p:spPr bwMode="auto">
          <a:xfrm>
            <a:off x="1905000" y="35814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Pixel sensor</a:t>
            </a:r>
          </a:p>
        </p:txBody>
      </p:sp>
      <p:cxnSp>
        <p:nvCxnSpPr>
          <p:cNvPr id="2143" name="Gerade Verbindung mit Pfeil 422"/>
          <p:cNvCxnSpPr>
            <a:cxnSpLocks noChangeShapeType="1"/>
          </p:cNvCxnSpPr>
          <p:nvPr/>
        </p:nvCxnSpPr>
        <p:spPr bwMode="auto">
          <a:xfrm flipH="1">
            <a:off x="1371600" y="4114800"/>
            <a:ext cx="53340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44" name="Gerade Verbindung mit Pfeil 425"/>
          <p:cNvCxnSpPr>
            <a:cxnSpLocks noChangeShapeType="1"/>
          </p:cNvCxnSpPr>
          <p:nvPr/>
        </p:nvCxnSpPr>
        <p:spPr bwMode="auto">
          <a:xfrm flipH="1">
            <a:off x="1447800" y="4114800"/>
            <a:ext cx="457200" cy="381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45" name="Textfeld 427"/>
          <p:cNvSpPr txBox="1">
            <a:spLocks noChangeArrowheads="1"/>
          </p:cNvSpPr>
          <p:nvPr/>
        </p:nvSpPr>
        <p:spPr bwMode="auto">
          <a:xfrm>
            <a:off x="1752600" y="38862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Readout chips</a:t>
            </a:r>
          </a:p>
        </p:txBody>
      </p:sp>
      <p:cxnSp>
        <p:nvCxnSpPr>
          <p:cNvPr id="2146" name="Gerade Verbindung mit Pfeil 304"/>
          <p:cNvCxnSpPr>
            <a:cxnSpLocks noChangeShapeType="1"/>
          </p:cNvCxnSpPr>
          <p:nvPr/>
        </p:nvCxnSpPr>
        <p:spPr bwMode="auto">
          <a:xfrm>
            <a:off x="1981200" y="19812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47" name="Textfeld 431"/>
          <p:cNvSpPr txBox="1">
            <a:spLocks noChangeArrowheads="1"/>
          </p:cNvSpPr>
          <p:nvPr/>
        </p:nvSpPr>
        <p:spPr bwMode="auto">
          <a:xfrm>
            <a:off x="1676400" y="15240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Wire bond for sensor bias</a:t>
            </a:r>
          </a:p>
        </p:txBody>
      </p:sp>
      <p:cxnSp>
        <p:nvCxnSpPr>
          <p:cNvPr id="2148" name="Gerade Verbindung mit Pfeil 432"/>
          <p:cNvCxnSpPr>
            <a:cxnSpLocks noChangeShapeType="1"/>
          </p:cNvCxnSpPr>
          <p:nvPr/>
        </p:nvCxnSpPr>
        <p:spPr bwMode="auto">
          <a:xfrm>
            <a:off x="2286000" y="23622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49" name="Textfeld 433"/>
          <p:cNvSpPr txBox="1">
            <a:spLocks noChangeArrowheads="1"/>
          </p:cNvSpPr>
          <p:nvPr/>
        </p:nvSpPr>
        <p:spPr bwMode="auto">
          <a:xfrm>
            <a:off x="2133600" y="20574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Wire bonds for RO chips</a:t>
            </a:r>
          </a:p>
        </p:txBody>
      </p:sp>
      <p:cxnSp>
        <p:nvCxnSpPr>
          <p:cNvPr id="2150" name="Gerade Verbindung mit Pfeil 434"/>
          <p:cNvCxnSpPr>
            <a:cxnSpLocks noChangeShapeType="1"/>
          </p:cNvCxnSpPr>
          <p:nvPr/>
        </p:nvCxnSpPr>
        <p:spPr bwMode="auto">
          <a:xfrm>
            <a:off x="5486400" y="23622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51" name="Textfeld 435"/>
          <p:cNvSpPr txBox="1">
            <a:spLocks noChangeArrowheads="1"/>
          </p:cNvSpPr>
          <p:nvPr/>
        </p:nvSpPr>
        <p:spPr bwMode="auto">
          <a:xfrm>
            <a:off x="5334000" y="20574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Wire bonds for RO chips</a:t>
            </a:r>
          </a:p>
        </p:txBody>
      </p:sp>
      <p:cxnSp>
        <p:nvCxnSpPr>
          <p:cNvPr id="2152" name="Gerade Verbindung mit Pfeil 307"/>
          <p:cNvCxnSpPr>
            <a:cxnSpLocks noChangeShapeType="1"/>
          </p:cNvCxnSpPr>
          <p:nvPr/>
        </p:nvCxnSpPr>
        <p:spPr bwMode="auto">
          <a:xfrm flipV="1">
            <a:off x="3048000" y="2895600"/>
            <a:ext cx="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53" name="Textfeld 439"/>
          <p:cNvSpPr txBox="1">
            <a:spLocks noChangeArrowheads="1"/>
          </p:cNvSpPr>
          <p:nvPr/>
        </p:nvSpPr>
        <p:spPr bwMode="auto">
          <a:xfrm>
            <a:off x="2514600" y="31242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Wire bonds for sensor chip</a:t>
            </a:r>
          </a:p>
        </p:txBody>
      </p:sp>
      <p:cxnSp>
        <p:nvCxnSpPr>
          <p:cNvPr id="2154" name="Gerade Verbindung mit Pfeil 440"/>
          <p:cNvCxnSpPr>
            <a:cxnSpLocks noChangeShapeType="1"/>
          </p:cNvCxnSpPr>
          <p:nvPr/>
        </p:nvCxnSpPr>
        <p:spPr bwMode="auto">
          <a:xfrm flipH="1">
            <a:off x="4343400" y="4114800"/>
            <a:ext cx="53340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55" name="Gerade Verbindung mit Pfeil 441"/>
          <p:cNvCxnSpPr>
            <a:cxnSpLocks noChangeShapeType="1"/>
          </p:cNvCxnSpPr>
          <p:nvPr/>
        </p:nvCxnSpPr>
        <p:spPr bwMode="auto">
          <a:xfrm flipH="1">
            <a:off x="4419600" y="4114800"/>
            <a:ext cx="457200" cy="381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56" name="Textfeld 442"/>
          <p:cNvSpPr txBox="1">
            <a:spLocks noChangeArrowheads="1"/>
          </p:cNvSpPr>
          <p:nvPr/>
        </p:nvSpPr>
        <p:spPr bwMode="auto">
          <a:xfrm>
            <a:off x="4724400" y="38862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Readout chips</a:t>
            </a:r>
          </a:p>
        </p:txBody>
      </p:sp>
      <p:sp>
        <p:nvSpPr>
          <p:cNvPr id="2157" name="Textfeld 443"/>
          <p:cNvSpPr txBox="1">
            <a:spLocks noChangeArrowheads="1"/>
          </p:cNvSpPr>
          <p:nvPr/>
        </p:nvSpPr>
        <p:spPr bwMode="auto">
          <a:xfrm>
            <a:off x="3429000" y="3429000"/>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CMOS pixel sensor</a:t>
            </a:r>
          </a:p>
        </p:txBody>
      </p:sp>
      <p:cxnSp>
        <p:nvCxnSpPr>
          <p:cNvPr id="2158" name="Gerade Verbindung mit Pfeil 3080"/>
          <p:cNvCxnSpPr>
            <a:cxnSpLocks noChangeShapeType="1"/>
          </p:cNvCxnSpPr>
          <p:nvPr/>
        </p:nvCxnSpPr>
        <p:spPr bwMode="auto">
          <a:xfrm>
            <a:off x="4724400" y="1524000"/>
            <a:ext cx="0" cy="1143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59" name="Rechteck 449"/>
          <p:cNvSpPr>
            <a:spLocks noChangeArrowheads="1"/>
          </p:cNvSpPr>
          <p:nvPr/>
        </p:nvSpPr>
        <p:spPr bwMode="auto">
          <a:xfrm>
            <a:off x="4648200" y="2667000"/>
            <a:ext cx="152400" cy="46038"/>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60" name="Rechteck 450"/>
          <p:cNvSpPr>
            <a:spLocks noChangeArrowheads="1"/>
          </p:cNvSpPr>
          <p:nvPr/>
        </p:nvSpPr>
        <p:spPr bwMode="auto">
          <a:xfrm>
            <a:off x="4648200" y="2743200"/>
            <a:ext cx="152400" cy="46038"/>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61" name="Textfeld 451"/>
          <p:cNvSpPr txBox="1">
            <a:spLocks noChangeArrowheads="1"/>
          </p:cNvSpPr>
          <p:nvPr/>
        </p:nvSpPr>
        <p:spPr bwMode="auto">
          <a:xfrm>
            <a:off x="4572000" y="11430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Capacitive signal transmission</a:t>
            </a:r>
          </a:p>
        </p:txBody>
      </p:sp>
      <p:sp>
        <p:nvSpPr>
          <p:cNvPr id="2162" name="Textfeld 453"/>
          <p:cNvSpPr txBox="1">
            <a:spLocks noChangeArrowheads="1"/>
          </p:cNvSpPr>
          <p:nvPr/>
        </p:nvSpPr>
        <p:spPr bwMode="auto">
          <a:xfrm>
            <a:off x="6934200" y="16002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CMOS pixel sensor</a:t>
            </a:r>
          </a:p>
          <a:p>
            <a:pPr eaLnBrk="1" hangingPunct="1">
              <a:spcBef>
                <a:spcPct val="0"/>
              </a:spcBef>
              <a:buFontTx/>
              <a:buNone/>
            </a:pPr>
            <a:r>
              <a:rPr lang="en-US" altLang="de-DE"/>
              <a:t>several reticles</a:t>
            </a:r>
          </a:p>
          <a:p>
            <a:pPr eaLnBrk="1" hangingPunct="1">
              <a:spcBef>
                <a:spcPct val="0"/>
              </a:spcBef>
              <a:buFontTx/>
              <a:buNone/>
            </a:pPr>
            <a:r>
              <a:rPr lang="en-US" altLang="de-DE"/>
              <a:t>(e.g. 4 x 2 cm)</a:t>
            </a:r>
          </a:p>
        </p:txBody>
      </p:sp>
      <p:cxnSp>
        <p:nvCxnSpPr>
          <p:cNvPr id="2163" name="Gerade Verbindung mit Pfeil 454"/>
          <p:cNvCxnSpPr>
            <a:cxnSpLocks noChangeShapeType="1"/>
          </p:cNvCxnSpPr>
          <p:nvPr/>
        </p:nvCxnSpPr>
        <p:spPr bwMode="auto">
          <a:xfrm flipH="1">
            <a:off x="6934200" y="20574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4" name="Gerade Verbindung mit Pfeil 455"/>
          <p:cNvCxnSpPr>
            <a:cxnSpLocks noChangeShapeType="1"/>
            <a:stCxn id="2165" idx="1"/>
          </p:cNvCxnSpPr>
          <p:nvPr/>
        </p:nvCxnSpPr>
        <p:spPr bwMode="auto">
          <a:xfrm flipV="1">
            <a:off x="6629400" y="2895600"/>
            <a:ext cx="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65" name="Textfeld 456"/>
          <p:cNvSpPr txBox="1">
            <a:spLocks noChangeArrowheads="1"/>
          </p:cNvSpPr>
          <p:nvPr/>
        </p:nvSpPr>
        <p:spPr bwMode="auto">
          <a:xfrm>
            <a:off x="6629400" y="30480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Readout chip</a:t>
            </a:r>
          </a:p>
        </p:txBody>
      </p:sp>
      <p:sp>
        <p:nvSpPr>
          <p:cNvPr id="2166" name="Textfeld 457"/>
          <p:cNvSpPr txBox="1">
            <a:spLocks noChangeArrowheads="1"/>
          </p:cNvSpPr>
          <p:nvPr/>
        </p:nvSpPr>
        <p:spPr bwMode="auto">
          <a:xfrm>
            <a:off x="7772400" y="11430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Wire bonds for sensor chip</a:t>
            </a:r>
          </a:p>
        </p:txBody>
      </p:sp>
      <p:cxnSp>
        <p:nvCxnSpPr>
          <p:cNvPr id="2167" name="Gerade Verbindung mit Pfeil 328"/>
          <p:cNvCxnSpPr>
            <a:cxnSpLocks noChangeShapeType="1"/>
          </p:cNvCxnSpPr>
          <p:nvPr/>
        </p:nvCxnSpPr>
        <p:spPr bwMode="auto">
          <a:xfrm>
            <a:off x="8153400" y="1676400"/>
            <a:ext cx="0" cy="685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68" name="Textfeld 460"/>
          <p:cNvSpPr txBox="1">
            <a:spLocks noChangeArrowheads="1"/>
          </p:cNvSpPr>
          <p:nvPr/>
        </p:nvSpPr>
        <p:spPr bwMode="auto">
          <a:xfrm>
            <a:off x="8210550" y="1676400"/>
            <a:ext cx="914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Wire bonds for RO chips</a:t>
            </a:r>
          </a:p>
        </p:txBody>
      </p:sp>
      <p:cxnSp>
        <p:nvCxnSpPr>
          <p:cNvPr id="2169" name="Gerade Verbindung mit Pfeil 330"/>
          <p:cNvCxnSpPr>
            <a:cxnSpLocks noChangeShapeType="1"/>
          </p:cNvCxnSpPr>
          <p:nvPr/>
        </p:nvCxnSpPr>
        <p:spPr bwMode="auto">
          <a:xfrm>
            <a:off x="8610600" y="2286000"/>
            <a:ext cx="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70" name="Textfeld 463"/>
          <p:cNvSpPr txBox="1">
            <a:spLocks noChangeArrowheads="1"/>
          </p:cNvSpPr>
          <p:nvPr/>
        </p:nvSpPr>
        <p:spPr bwMode="auto">
          <a:xfrm>
            <a:off x="5867400" y="3352800"/>
            <a:ext cx="3276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CMOS pixel sensor with backside contacts</a:t>
            </a:r>
          </a:p>
        </p:txBody>
      </p:sp>
      <p:cxnSp>
        <p:nvCxnSpPr>
          <p:cNvPr id="2171" name="Gerade Verbindung mit Pfeil 3105"/>
          <p:cNvCxnSpPr>
            <a:cxnSpLocks noChangeShapeType="1"/>
          </p:cNvCxnSpPr>
          <p:nvPr/>
        </p:nvCxnSpPr>
        <p:spPr bwMode="auto">
          <a:xfrm flipV="1">
            <a:off x="8001000" y="26670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72" name="Textfeld 467"/>
          <p:cNvSpPr txBox="1">
            <a:spLocks noChangeArrowheads="1"/>
          </p:cNvSpPr>
          <p:nvPr/>
        </p:nvSpPr>
        <p:spPr bwMode="auto">
          <a:xfrm>
            <a:off x="8001000" y="3048000"/>
            <a:ext cx="685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TSVs</a:t>
            </a:r>
          </a:p>
        </p:txBody>
      </p:sp>
      <p:cxnSp>
        <p:nvCxnSpPr>
          <p:cNvPr id="2173" name="Gerade Verbindung mit Pfeil 3127"/>
          <p:cNvCxnSpPr>
            <a:cxnSpLocks noChangeShapeType="1"/>
            <a:endCxn id="2219" idx="1"/>
          </p:cNvCxnSpPr>
          <p:nvPr/>
        </p:nvCxnSpPr>
        <p:spPr bwMode="auto">
          <a:xfrm flipH="1">
            <a:off x="3286125" y="3657600"/>
            <a:ext cx="219075" cy="152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74" name="Gerade Verbindung mit Pfeil 3129"/>
          <p:cNvCxnSpPr>
            <a:cxnSpLocks noChangeShapeType="1"/>
            <a:endCxn id="2193" idx="3"/>
          </p:cNvCxnSpPr>
          <p:nvPr/>
        </p:nvCxnSpPr>
        <p:spPr bwMode="auto">
          <a:xfrm>
            <a:off x="6096000" y="3581400"/>
            <a:ext cx="76200" cy="161925"/>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75" name="Gruppieren 370"/>
          <p:cNvGrpSpPr>
            <a:grpSpLocks/>
          </p:cNvGrpSpPr>
          <p:nvPr/>
        </p:nvGrpSpPr>
        <p:grpSpPr bwMode="auto">
          <a:xfrm>
            <a:off x="8305800" y="4648200"/>
            <a:ext cx="381000" cy="304800"/>
            <a:chOff x="5562600" y="4724400"/>
            <a:chExt cx="381000" cy="304800"/>
          </a:xfrm>
        </p:grpSpPr>
        <p:sp>
          <p:nvSpPr>
            <p:cNvPr id="372" name="Bogen 371"/>
            <p:cNvSpPr/>
            <p:nvPr/>
          </p:nvSpPr>
          <p:spPr bwMode="auto">
            <a:xfrm rot="10800000" flipV="1">
              <a:off x="5562600"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73" name="Bogen 372"/>
            <p:cNvSpPr/>
            <p:nvPr/>
          </p:nvSpPr>
          <p:spPr bwMode="auto">
            <a:xfrm rot="10800000" flipH="1" flipV="1">
              <a:off x="5562600"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74" name="Gerade Verbindung 373"/>
            <p:cNvCxnSpPr/>
            <p:nvPr/>
          </p:nvCxnSpPr>
          <p:spPr bwMode="auto">
            <a:xfrm>
              <a:off x="5943600" y="4876800"/>
              <a:ext cx="0" cy="762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176" name="Gerade Verbindung mit Pfeil 3134"/>
          <p:cNvCxnSpPr>
            <a:cxnSpLocks noChangeShapeType="1"/>
          </p:cNvCxnSpPr>
          <p:nvPr/>
        </p:nvCxnSpPr>
        <p:spPr bwMode="auto">
          <a:xfrm>
            <a:off x="8305800" y="4114800"/>
            <a:ext cx="0" cy="685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77" name="Textfeld 477"/>
          <p:cNvSpPr txBox="1">
            <a:spLocks noChangeArrowheads="1"/>
          </p:cNvSpPr>
          <p:nvPr/>
        </p:nvSpPr>
        <p:spPr bwMode="auto">
          <a:xfrm>
            <a:off x="7696200" y="3810000"/>
            <a:ext cx="1447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Backside contact</a:t>
            </a:r>
          </a:p>
        </p:txBody>
      </p:sp>
      <p:sp>
        <p:nvSpPr>
          <p:cNvPr id="2178" name="Textfeld 478"/>
          <p:cNvSpPr txBox="1">
            <a:spLocks noChangeArrowheads="1"/>
          </p:cNvSpPr>
          <p:nvPr/>
        </p:nvSpPr>
        <p:spPr bwMode="auto">
          <a:xfrm>
            <a:off x="3048000" y="49530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PCB</a:t>
            </a:r>
          </a:p>
        </p:txBody>
      </p:sp>
      <p:cxnSp>
        <p:nvCxnSpPr>
          <p:cNvPr id="2179" name="Gerade Verbindung mit Pfeil 405"/>
          <p:cNvCxnSpPr>
            <a:cxnSpLocks noChangeShapeType="1"/>
          </p:cNvCxnSpPr>
          <p:nvPr/>
        </p:nvCxnSpPr>
        <p:spPr bwMode="auto">
          <a:xfrm flipH="1">
            <a:off x="2895600" y="5181600"/>
            <a:ext cx="5334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80" name="Textfeld 484"/>
          <p:cNvSpPr txBox="1">
            <a:spLocks noChangeArrowheads="1"/>
          </p:cNvSpPr>
          <p:nvPr/>
        </p:nvSpPr>
        <p:spPr bwMode="auto">
          <a:xfrm>
            <a:off x="6096000" y="48768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PCB</a:t>
            </a:r>
          </a:p>
        </p:txBody>
      </p:sp>
      <p:cxnSp>
        <p:nvCxnSpPr>
          <p:cNvPr id="2181" name="Gerade Verbindung mit Pfeil 485"/>
          <p:cNvCxnSpPr>
            <a:cxnSpLocks noChangeShapeType="1"/>
          </p:cNvCxnSpPr>
          <p:nvPr/>
        </p:nvCxnSpPr>
        <p:spPr bwMode="auto">
          <a:xfrm flipH="1">
            <a:off x="5943600" y="5105400"/>
            <a:ext cx="5334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82" name="Gerade Verbindung mit Pfeil 3169"/>
          <p:cNvCxnSpPr>
            <a:cxnSpLocks noChangeShapeType="1"/>
          </p:cNvCxnSpPr>
          <p:nvPr/>
        </p:nvCxnSpPr>
        <p:spPr bwMode="auto">
          <a:xfrm>
            <a:off x="6858000" y="5105400"/>
            <a:ext cx="6096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83" name="Textfeld 489"/>
          <p:cNvSpPr txBox="1">
            <a:spLocks noChangeArrowheads="1"/>
          </p:cNvSpPr>
          <p:nvPr/>
        </p:nvSpPr>
        <p:spPr bwMode="auto">
          <a:xfrm>
            <a:off x="6705600" y="48768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PCB</a:t>
            </a:r>
          </a:p>
        </p:txBody>
      </p:sp>
      <p:sp>
        <p:nvSpPr>
          <p:cNvPr id="2184" name="Rechteck 490"/>
          <p:cNvSpPr>
            <a:spLocks noChangeArrowheads="1"/>
          </p:cNvSpPr>
          <p:nvPr/>
        </p:nvSpPr>
        <p:spPr bwMode="auto">
          <a:xfrm>
            <a:off x="6629400" y="2667000"/>
            <a:ext cx="152400" cy="46038"/>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185" name="Rechteck 491"/>
          <p:cNvSpPr>
            <a:spLocks noChangeArrowheads="1"/>
          </p:cNvSpPr>
          <p:nvPr/>
        </p:nvSpPr>
        <p:spPr bwMode="auto">
          <a:xfrm>
            <a:off x="6629400" y="2743200"/>
            <a:ext cx="152400" cy="46038"/>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2186" name="Gerade Verbindung mit Pfeil 492"/>
          <p:cNvCxnSpPr>
            <a:cxnSpLocks noChangeShapeType="1"/>
          </p:cNvCxnSpPr>
          <p:nvPr/>
        </p:nvCxnSpPr>
        <p:spPr bwMode="auto">
          <a:xfrm>
            <a:off x="6629400" y="1524000"/>
            <a:ext cx="0" cy="1143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87" name="Textfeld 493"/>
          <p:cNvSpPr txBox="1">
            <a:spLocks noChangeArrowheads="1"/>
          </p:cNvSpPr>
          <p:nvPr/>
        </p:nvSpPr>
        <p:spPr bwMode="auto">
          <a:xfrm>
            <a:off x="5943600" y="11430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Capacitive signal transmission</a:t>
            </a:r>
          </a:p>
        </p:txBody>
      </p:sp>
      <p:sp>
        <p:nvSpPr>
          <p:cNvPr id="495" name="Freihandform 494"/>
          <p:cNvSpPr/>
          <p:nvPr/>
        </p:nvSpPr>
        <p:spPr bwMode="auto">
          <a:xfrm>
            <a:off x="2254250" y="4800600"/>
            <a:ext cx="107950" cy="46038"/>
          </a:xfrm>
          <a:custGeom>
            <a:avLst/>
            <a:gdLst>
              <a:gd name="connsiteX0" fmla="*/ 0 w 142875"/>
              <a:gd name="connsiteY0" fmla="*/ 0 h 57150"/>
              <a:gd name="connsiteX1" fmla="*/ 57150 w 142875"/>
              <a:gd name="connsiteY1" fmla="*/ 57150 h 57150"/>
              <a:gd name="connsiteX2" fmla="*/ 142875 w 142875"/>
              <a:gd name="connsiteY2" fmla="*/ 57150 h 57150"/>
              <a:gd name="connsiteX3" fmla="*/ 85725 w 142875"/>
              <a:gd name="connsiteY3" fmla="*/ 9525 h 57150"/>
              <a:gd name="connsiteX4" fmla="*/ 0 w 142875"/>
              <a:gd name="connsiteY4" fmla="*/ 0 h 57150"/>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0 h 57150"/>
              <a:gd name="connsiteX1" fmla="*/ 57150 w 142875"/>
              <a:gd name="connsiteY1" fmla="*/ 57150 h 57150"/>
              <a:gd name="connsiteX2" fmla="*/ 142875 w 142875"/>
              <a:gd name="connsiteY2" fmla="*/ 57150 h 57150"/>
              <a:gd name="connsiteX3" fmla="*/ 98425 w 142875"/>
              <a:gd name="connsiteY3" fmla="*/ 9525 h 57150"/>
              <a:gd name="connsiteX4" fmla="*/ 0 w 142875"/>
              <a:gd name="connsiteY4" fmla="*/ 0 h 57150"/>
              <a:gd name="connsiteX0" fmla="*/ 0 w 123825"/>
              <a:gd name="connsiteY0" fmla="*/ 15875 h 47625"/>
              <a:gd name="connsiteX1" fmla="*/ 38100 w 123825"/>
              <a:gd name="connsiteY1" fmla="*/ 47625 h 47625"/>
              <a:gd name="connsiteX2" fmla="*/ 123825 w 123825"/>
              <a:gd name="connsiteY2" fmla="*/ 47625 h 47625"/>
              <a:gd name="connsiteX3" fmla="*/ 79375 w 123825"/>
              <a:gd name="connsiteY3" fmla="*/ 0 h 47625"/>
              <a:gd name="connsiteX4" fmla="*/ 0 w 123825"/>
              <a:gd name="connsiteY4" fmla="*/ 15875 h 47625"/>
              <a:gd name="connsiteX0" fmla="*/ 0 w 288925"/>
              <a:gd name="connsiteY0" fmla="*/ 0 h 184150"/>
              <a:gd name="connsiteX1" fmla="*/ 203200 w 288925"/>
              <a:gd name="connsiteY1" fmla="*/ 184150 h 184150"/>
              <a:gd name="connsiteX2" fmla="*/ 288925 w 288925"/>
              <a:gd name="connsiteY2" fmla="*/ 184150 h 184150"/>
              <a:gd name="connsiteX3" fmla="*/ 244475 w 288925"/>
              <a:gd name="connsiteY3" fmla="*/ 136525 h 184150"/>
              <a:gd name="connsiteX4" fmla="*/ 0 w 288925"/>
              <a:gd name="connsiteY4" fmla="*/ 0 h 184150"/>
              <a:gd name="connsiteX0" fmla="*/ 0 w 288925"/>
              <a:gd name="connsiteY0" fmla="*/ 9525 h 193675"/>
              <a:gd name="connsiteX1" fmla="*/ 203200 w 288925"/>
              <a:gd name="connsiteY1" fmla="*/ 193675 h 193675"/>
              <a:gd name="connsiteX2" fmla="*/ 288925 w 288925"/>
              <a:gd name="connsiteY2" fmla="*/ 193675 h 193675"/>
              <a:gd name="connsiteX3" fmla="*/ 219075 w 288925"/>
              <a:gd name="connsiteY3" fmla="*/ 0 h 193675"/>
              <a:gd name="connsiteX4" fmla="*/ 0 w 288925"/>
              <a:gd name="connsiteY4" fmla="*/ 9525 h 193675"/>
              <a:gd name="connsiteX0" fmla="*/ 0 w 447675"/>
              <a:gd name="connsiteY0" fmla="*/ 9525 h 193675"/>
              <a:gd name="connsiteX1" fmla="*/ 203200 w 447675"/>
              <a:gd name="connsiteY1" fmla="*/ 193675 h 193675"/>
              <a:gd name="connsiteX2" fmla="*/ 447675 w 447675"/>
              <a:gd name="connsiteY2" fmla="*/ 187325 h 193675"/>
              <a:gd name="connsiteX3" fmla="*/ 219075 w 447675"/>
              <a:gd name="connsiteY3" fmla="*/ 0 h 193675"/>
              <a:gd name="connsiteX4" fmla="*/ 0 w 447675"/>
              <a:gd name="connsiteY4" fmla="*/ 9525 h 193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675" h="193675">
                <a:moveTo>
                  <a:pt x="0" y="9525"/>
                </a:moveTo>
                <a:lnTo>
                  <a:pt x="203200" y="193675"/>
                </a:lnTo>
                <a:lnTo>
                  <a:pt x="447675" y="187325"/>
                </a:lnTo>
                <a:lnTo>
                  <a:pt x="219075" y="0"/>
                </a:lnTo>
                <a:lnTo>
                  <a:pt x="0" y="9525"/>
                </a:lnTo>
                <a:close/>
              </a:path>
            </a:pathLst>
          </a:custGeom>
          <a:solidFill>
            <a:schemeClr val="accent3">
              <a:lumMod val="5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496" name="Freihandform 495"/>
          <p:cNvSpPr/>
          <p:nvPr/>
        </p:nvSpPr>
        <p:spPr bwMode="auto">
          <a:xfrm>
            <a:off x="8274050" y="4800600"/>
            <a:ext cx="107950" cy="46038"/>
          </a:xfrm>
          <a:custGeom>
            <a:avLst/>
            <a:gdLst>
              <a:gd name="connsiteX0" fmla="*/ 0 w 142875"/>
              <a:gd name="connsiteY0" fmla="*/ 0 h 57150"/>
              <a:gd name="connsiteX1" fmla="*/ 57150 w 142875"/>
              <a:gd name="connsiteY1" fmla="*/ 57150 h 57150"/>
              <a:gd name="connsiteX2" fmla="*/ 142875 w 142875"/>
              <a:gd name="connsiteY2" fmla="*/ 57150 h 57150"/>
              <a:gd name="connsiteX3" fmla="*/ 85725 w 142875"/>
              <a:gd name="connsiteY3" fmla="*/ 9525 h 57150"/>
              <a:gd name="connsiteX4" fmla="*/ 0 w 142875"/>
              <a:gd name="connsiteY4" fmla="*/ 0 h 57150"/>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0 h 57150"/>
              <a:gd name="connsiteX1" fmla="*/ 57150 w 142875"/>
              <a:gd name="connsiteY1" fmla="*/ 57150 h 57150"/>
              <a:gd name="connsiteX2" fmla="*/ 142875 w 142875"/>
              <a:gd name="connsiteY2" fmla="*/ 57150 h 57150"/>
              <a:gd name="connsiteX3" fmla="*/ 98425 w 142875"/>
              <a:gd name="connsiteY3" fmla="*/ 9525 h 57150"/>
              <a:gd name="connsiteX4" fmla="*/ 0 w 142875"/>
              <a:gd name="connsiteY4" fmla="*/ 0 h 57150"/>
              <a:gd name="connsiteX0" fmla="*/ 0 w 123825"/>
              <a:gd name="connsiteY0" fmla="*/ 15875 h 47625"/>
              <a:gd name="connsiteX1" fmla="*/ 38100 w 123825"/>
              <a:gd name="connsiteY1" fmla="*/ 47625 h 47625"/>
              <a:gd name="connsiteX2" fmla="*/ 123825 w 123825"/>
              <a:gd name="connsiteY2" fmla="*/ 47625 h 47625"/>
              <a:gd name="connsiteX3" fmla="*/ 79375 w 123825"/>
              <a:gd name="connsiteY3" fmla="*/ 0 h 47625"/>
              <a:gd name="connsiteX4" fmla="*/ 0 w 123825"/>
              <a:gd name="connsiteY4" fmla="*/ 15875 h 47625"/>
              <a:gd name="connsiteX0" fmla="*/ 0 w 288925"/>
              <a:gd name="connsiteY0" fmla="*/ 0 h 184150"/>
              <a:gd name="connsiteX1" fmla="*/ 203200 w 288925"/>
              <a:gd name="connsiteY1" fmla="*/ 184150 h 184150"/>
              <a:gd name="connsiteX2" fmla="*/ 288925 w 288925"/>
              <a:gd name="connsiteY2" fmla="*/ 184150 h 184150"/>
              <a:gd name="connsiteX3" fmla="*/ 244475 w 288925"/>
              <a:gd name="connsiteY3" fmla="*/ 136525 h 184150"/>
              <a:gd name="connsiteX4" fmla="*/ 0 w 288925"/>
              <a:gd name="connsiteY4" fmla="*/ 0 h 184150"/>
              <a:gd name="connsiteX0" fmla="*/ 0 w 288925"/>
              <a:gd name="connsiteY0" fmla="*/ 9525 h 193675"/>
              <a:gd name="connsiteX1" fmla="*/ 203200 w 288925"/>
              <a:gd name="connsiteY1" fmla="*/ 193675 h 193675"/>
              <a:gd name="connsiteX2" fmla="*/ 288925 w 288925"/>
              <a:gd name="connsiteY2" fmla="*/ 193675 h 193675"/>
              <a:gd name="connsiteX3" fmla="*/ 219075 w 288925"/>
              <a:gd name="connsiteY3" fmla="*/ 0 h 193675"/>
              <a:gd name="connsiteX4" fmla="*/ 0 w 288925"/>
              <a:gd name="connsiteY4" fmla="*/ 9525 h 193675"/>
              <a:gd name="connsiteX0" fmla="*/ 0 w 447675"/>
              <a:gd name="connsiteY0" fmla="*/ 9525 h 193675"/>
              <a:gd name="connsiteX1" fmla="*/ 203200 w 447675"/>
              <a:gd name="connsiteY1" fmla="*/ 193675 h 193675"/>
              <a:gd name="connsiteX2" fmla="*/ 447675 w 447675"/>
              <a:gd name="connsiteY2" fmla="*/ 187325 h 193675"/>
              <a:gd name="connsiteX3" fmla="*/ 219075 w 447675"/>
              <a:gd name="connsiteY3" fmla="*/ 0 h 193675"/>
              <a:gd name="connsiteX4" fmla="*/ 0 w 447675"/>
              <a:gd name="connsiteY4" fmla="*/ 9525 h 193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675" h="193675">
                <a:moveTo>
                  <a:pt x="0" y="9525"/>
                </a:moveTo>
                <a:lnTo>
                  <a:pt x="203200" y="193675"/>
                </a:lnTo>
                <a:lnTo>
                  <a:pt x="447675" y="187325"/>
                </a:lnTo>
                <a:lnTo>
                  <a:pt x="219075" y="0"/>
                </a:lnTo>
                <a:lnTo>
                  <a:pt x="0" y="9525"/>
                </a:lnTo>
                <a:close/>
              </a:path>
            </a:pathLst>
          </a:custGeom>
          <a:solidFill>
            <a:schemeClr val="accent3">
              <a:lumMod val="5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Tree>
    <p:extLst>
      <p:ext uri="{BB962C8B-B14F-4D97-AF65-F5344CB8AC3E}">
        <p14:creationId xmlns:p14="http://schemas.microsoft.com/office/powerpoint/2010/main" val="327555859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50BEB85C-459E-4E38-9130-82713B41AB36}" type="slidenum">
              <a:rPr lang="de-DE" altLang="de-DE" smtClean="0"/>
              <a:pPr algn="r" eaLnBrk="1" hangingPunct="1">
                <a:spcBef>
                  <a:spcPct val="0"/>
                </a:spcBef>
                <a:buFontTx/>
                <a:buNone/>
              </a:pPr>
              <a:t>73</a:t>
            </a:fld>
            <a:endParaRPr lang="de-DE" altLang="de-DE" smtClean="0"/>
          </a:p>
        </p:txBody>
      </p:sp>
      <p:sp>
        <p:nvSpPr>
          <p:cNvPr id="3077" name="Rectangle 2"/>
          <p:cNvSpPr>
            <a:spLocks noGrp="1" noChangeArrowheads="1"/>
          </p:cNvSpPr>
          <p:nvPr>
            <p:ph type="title"/>
          </p:nvPr>
        </p:nvSpPr>
        <p:spPr/>
        <p:txBody>
          <a:bodyPr/>
          <a:lstStyle/>
          <a:p>
            <a:pPr eaLnBrk="1" hangingPunct="1"/>
            <a:r>
              <a:rPr lang="en-US" altLang="de-DE" sz="2000" dirty="0" smtClean="0"/>
              <a:t>Pixel detectors with TSVs</a:t>
            </a:r>
          </a:p>
        </p:txBody>
      </p:sp>
      <p:sp>
        <p:nvSpPr>
          <p:cNvPr id="3078" name="Textfeld 10"/>
          <p:cNvSpPr txBox="1">
            <a:spLocks noChangeArrowheads="1"/>
          </p:cNvSpPr>
          <p:nvPr/>
        </p:nvSpPr>
        <p:spPr bwMode="auto">
          <a:xfrm>
            <a:off x="381000" y="914400"/>
            <a:ext cx="845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a:t>
            </a:r>
          </a:p>
        </p:txBody>
      </p:sp>
      <p:sp>
        <p:nvSpPr>
          <p:cNvPr id="3079" name="Rechteck 318"/>
          <p:cNvSpPr>
            <a:spLocks noChangeArrowheads="1"/>
          </p:cNvSpPr>
          <p:nvPr/>
        </p:nvSpPr>
        <p:spPr bwMode="auto">
          <a:xfrm flipV="1">
            <a:off x="1143000" y="1600200"/>
            <a:ext cx="1676400" cy="152400"/>
          </a:xfrm>
          <a:prstGeom prst="rect">
            <a:avLst/>
          </a:prstGeom>
          <a:solidFill>
            <a:srgbClr val="FFFF66"/>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080" name="Rechteck 319"/>
          <p:cNvSpPr>
            <a:spLocks noChangeArrowheads="1"/>
          </p:cNvSpPr>
          <p:nvPr/>
        </p:nvSpPr>
        <p:spPr bwMode="auto">
          <a:xfrm flipV="1">
            <a:off x="1143000" y="1752600"/>
            <a:ext cx="19050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3081" name="Gruppieren 320"/>
          <p:cNvGrpSpPr>
            <a:grpSpLocks/>
          </p:cNvGrpSpPr>
          <p:nvPr/>
        </p:nvGrpSpPr>
        <p:grpSpPr bwMode="auto">
          <a:xfrm>
            <a:off x="2971800" y="1600200"/>
            <a:ext cx="381000" cy="304800"/>
            <a:chOff x="6172200" y="2590800"/>
            <a:chExt cx="381000" cy="304800"/>
          </a:xfrm>
        </p:grpSpPr>
        <p:sp>
          <p:nvSpPr>
            <p:cNvPr id="322" name="Bogen 321"/>
            <p:cNvSpPr/>
            <p:nvPr/>
          </p:nvSpPr>
          <p:spPr bwMode="auto">
            <a:xfrm rot="10800000" flipV="1">
              <a:off x="6172200" y="25908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23" name="Bogen 322"/>
            <p:cNvSpPr/>
            <p:nvPr/>
          </p:nvSpPr>
          <p:spPr bwMode="auto">
            <a:xfrm rot="10800000" flipH="1" flipV="1">
              <a:off x="6172200" y="25908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286" name="Gerade Verbindung 323"/>
            <p:cNvCxnSpPr>
              <a:cxnSpLocks noChangeShapeType="1"/>
            </p:cNvCxnSpPr>
            <p:nvPr/>
          </p:nvCxnSpPr>
          <p:spPr bwMode="auto">
            <a:xfrm>
              <a:off x="6553200" y="27432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082" name="Rechteck 104"/>
          <p:cNvSpPr>
            <a:spLocks noChangeArrowheads="1"/>
          </p:cNvSpPr>
          <p:nvPr/>
        </p:nvSpPr>
        <p:spPr bwMode="auto">
          <a:xfrm>
            <a:off x="2590800" y="1600200"/>
            <a:ext cx="122238"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34" name="Bogen 333"/>
          <p:cNvSpPr/>
          <p:nvPr/>
        </p:nvSpPr>
        <p:spPr bwMode="auto">
          <a:xfrm rot="10800000" flipV="1">
            <a:off x="2667000" y="1447800"/>
            <a:ext cx="4572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35" name="Bogen 334"/>
          <p:cNvSpPr/>
          <p:nvPr/>
        </p:nvSpPr>
        <p:spPr bwMode="auto">
          <a:xfrm rot="10800000" flipH="1" flipV="1">
            <a:off x="2667000" y="1447800"/>
            <a:ext cx="4572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36" name="Gerade Verbindung 335"/>
          <p:cNvCxnSpPr/>
          <p:nvPr/>
        </p:nvCxnSpPr>
        <p:spPr bwMode="auto">
          <a:xfrm>
            <a:off x="3124200" y="1600200"/>
            <a:ext cx="0" cy="3048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6" name="Gerade Verbindung 337"/>
          <p:cNvCxnSpPr>
            <a:cxnSpLocks noChangeShapeType="1"/>
          </p:cNvCxnSpPr>
          <p:nvPr/>
        </p:nvCxnSpPr>
        <p:spPr bwMode="auto">
          <a:xfrm flipH="1">
            <a:off x="838200" y="2514600"/>
            <a:ext cx="14478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7" name="Gerade Verbindung 338"/>
          <p:cNvCxnSpPr>
            <a:cxnSpLocks noChangeShapeType="1"/>
          </p:cNvCxnSpPr>
          <p:nvPr/>
        </p:nvCxnSpPr>
        <p:spPr bwMode="auto">
          <a:xfrm>
            <a:off x="1524000" y="3048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8" name="Gerade Verbindung 339"/>
          <p:cNvCxnSpPr>
            <a:cxnSpLocks noChangeShapeType="1"/>
          </p:cNvCxnSpPr>
          <p:nvPr/>
        </p:nvCxnSpPr>
        <p:spPr bwMode="auto">
          <a:xfrm>
            <a:off x="1524000" y="30480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89" name="Gerade Verbindung 340"/>
          <p:cNvCxnSpPr>
            <a:cxnSpLocks noChangeShapeType="1"/>
          </p:cNvCxnSpPr>
          <p:nvPr/>
        </p:nvCxnSpPr>
        <p:spPr bwMode="auto">
          <a:xfrm>
            <a:off x="2133600" y="35814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90" name="Gerade Verbindung 341"/>
          <p:cNvCxnSpPr>
            <a:cxnSpLocks noChangeShapeType="1"/>
          </p:cNvCxnSpPr>
          <p:nvPr/>
        </p:nvCxnSpPr>
        <p:spPr bwMode="auto">
          <a:xfrm>
            <a:off x="2667000" y="3048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091" name="Gruppieren 342"/>
          <p:cNvGrpSpPr>
            <a:grpSpLocks/>
          </p:cNvGrpSpPr>
          <p:nvPr/>
        </p:nvGrpSpPr>
        <p:grpSpPr bwMode="auto">
          <a:xfrm>
            <a:off x="2819400" y="3124200"/>
            <a:ext cx="381000" cy="304800"/>
            <a:chOff x="5562600" y="4724400"/>
            <a:chExt cx="381000" cy="304800"/>
          </a:xfrm>
        </p:grpSpPr>
        <p:sp>
          <p:nvSpPr>
            <p:cNvPr id="344" name="Bogen 343"/>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45" name="Bogen 344"/>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283" name="Gerade Verbindung 345"/>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92" name="Gruppieren 346"/>
          <p:cNvGrpSpPr>
            <a:grpSpLocks/>
          </p:cNvGrpSpPr>
          <p:nvPr/>
        </p:nvGrpSpPr>
        <p:grpSpPr bwMode="auto">
          <a:xfrm>
            <a:off x="838200" y="2438400"/>
            <a:ext cx="1752600" cy="609600"/>
            <a:chOff x="1524000" y="3810000"/>
            <a:chExt cx="1752600" cy="609600"/>
          </a:xfrm>
        </p:grpSpPr>
        <p:cxnSp>
          <p:nvCxnSpPr>
            <p:cNvPr id="3274" name="Gerade Verbindung 347"/>
            <p:cNvCxnSpPr>
              <a:cxnSpLocks noChangeShapeType="1"/>
            </p:cNvCxnSpPr>
            <p:nvPr/>
          </p:nvCxnSpPr>
          <p:spPr bwMode="auto">
            <a:xfrm>
              <a:off x="1524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5" name="Gerade Verbindung 348"/>
            <p:cNvCxnSpPr>
              <a:cxnSpLocks noChangeShapeType="1"/>
            </p:cNvCxnSpPr>
            <p:nvPr/>
          </p:nvCxnSpPr>
          <p:spPr bwMode="auto">
            <a:xfrm>
              <a:off x="1524000" y="38100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6" name="Gerade Verbindung 349"/>
            <p:cNvCxnSpPr>
              <a:cxnSpLocks noChangeShapeType="1"/>
            </p:cNvCxnSpPr>
            <p:nvPr/>
          </p:nvCxnSpPr>
          <p:spPr bwMode="auto">
            <a:xfrm>
              <a:off x="2133600" y="43434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7" name="Gerade Verbindung 350"/>
            <p:cNvCxnSpPr>
              <a:cxnSpLocks noChangeShapeType="1"/>
            </p:cNvCxnSpPr>
            <p:nvPr/>
          </p:nvCxnSpPr>
          <p:spPr bwMode="auto">
            <a:xfrm>
              <a:off x="2667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78" name="Rechteck 351"/>
            <p:cNvSpPr>
              <a:spLocks noChangeArrowheads="1"/>
            </p:cNvSpPr>
            <p:nvPr/>
          </p:nvSpPr>
          <p:spPr bwMode="auto">
            <a:xfrm>
              <a:off x="2133600" y="43434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279" name="Gerade Verbindung 352"/>
            <p:cNvCxnSpPr>
              <a:cxnSpLocks noChangeShapeType="1"/>
            </p:cNvCxnSpPr>
            <p:nvPr/>
          </p:nvCxnSpPr>
          <p:spPr bwMode="auto">
            <a:xfrm flipH="1" flipV="1">
              <a:off x="1524000" y="3886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80" name="Gerade Verbindung 353"/>
            <p:cNvCxnSpPr>
              <a:cxnSpLocks noChangeShapeType="1"/>
            </p:cNvCxnSpPr>
            <p:nvPr/>
          </p:nvCxnSpPr>
          <p:spPr bwMode="auto">
            <a:xfrm>
              <a:off x="1524000" y="3810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093" name="Gerade Verbindung 354"/>
          <p:cNvCxnSpPr>
            <a:cxnSpLocks noChangeShapeType="1"/>
          </p:cNvCxnSpPr>
          <p:nvPr/>
        </p:nvCxnSpPr>
        <p:spPr bwMode="auto">
          <a:xfrm>
            <a:off x="1524000" y="3048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94" name="Rechteck 355"/>
          <p:cNvSpPr>
            <a:spLocks noChangeArrowheads="1"/>
          </p:cNvSpPr>
          <p:nvPr/>
        </p:nvSpPr>
        <p:spPr bwMode="auto">
          <a:xfrm>
            <a:off x="2133600" y="35814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095" name="Gerade Verbindung 356"/>
          <p:cNvCxnSpPr>
            <a:cxnSpLocks noChangeShapeType="1"/>
          </p:cNvCxnSpPr>
          <p:nvPr/>
        </p:nvCxnSpPr>
        <p:spPr bwMode="auto">
          <a:xfrm flipH="1" flipV="1">
            <a:off x="1524000" y="3124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96" name="Gerade Verbindung 357"/>
          <p:cNvCxnSpPr>
            <a:cxnSpLocks noChangeShapeType="1"/>
          </p:cNvCxnSpPr>
          <p:nvPr/>
        </p:nvCxnSpPr>
        <p:spPr bwMode="auto">
          <a:xfrm>
            <a:off x="1524000" y="3048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97" name="Rechteck 381"/>
          <p:cNvSpPr>
            <a:spLocks noChangeArrowheads="1"/>
          </p:cNvSpPr>
          <p:nvPr/>
        </p:nvSpPr>
        <p:spPr bwMode="auto">
          <a:xfrm>
            <a:off x="2133600" y="3657600"/>
            <a:ext cx="14478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098" name="Gerade Verbindung 382"/>
          <p:cNvCxnSpPr>
            <a:cxnSpLocks noChangeShapeType="1"/>
          </p:cNvCxnSpPr>
          <p:nvPr/>
        </p:nvCxnSpPr>
        <p:spPr bwMode="auto">
          <a:xfrm flipH="1" flipV="1">
            <a:off x="2286000" y="2514600"/>
            <a:ext cx="129540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99" name="Gerade Verbindung 383"/>
          <p:cNvCxnSpPr>
            <a:cxnSpLocks noChangeShapeType="1"/>
          </p:cNvCxnSpPr>
          <p:nvPr/>
        </p:nvCxnSpPr>
        <p:spPr bwMode="auto">
          <a:xfrm flipH="1" flipV="1">
            <a:off x="838200" y="2514600"/>
            <a:ext cx="129540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00" name="Gerade Verbindung 385"/>
          <p:cNvCxnSpPr>
            <a:cxnSpLocks noChangeShapeType="1"/>
          </p:cNvCxnSpPr>
          <p:nvPr/>
        </p:nvCxnSpPr>
        <p:spPr bwMode="auto">
          <a:xfrm flipH="1" flipV="1">
            <a:off x="838200" y="2590800"/>
            <a:ext cx="1295400" cy="11430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101" name="Gruppieren 386"/>
          <p:cNvGrpSpPr>
            <a:grpSpLocks/>
          </p:cNvGrpSpPr>
          <p:nvPr/>
        </p:nvGrpSpPr>
        <p:grpSpPr bwMode="auto">
          <a:xfrm>
            <a:off x="2667000" y="2971800"/>
            <a:ext cx="381000" cy="304800"/>
            <a:chOff x="5562600" y="4724400"/>
            <a:chExt cx="381000" cy="304800"/>
          </a:xfrm>
        </p:grpSpPr>
        <p:sp>
          <p:nvSpPr>
            <p:cNvPr id="388" name="Bogen 387"/>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389" name="Bogen 388"/>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273" name="Gerade Verbindung 389"/>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102" name="Gruppieren 393"/>
          <p:cNvGrpSpPr>
            <a:grpSpLocks/>
          </p:cNvGrpSpPr>
          <p:nvPr/>
        </p:nvGrpSpPr>
        <p:grpSpPr bwMode="auto">
          <a:xfrm>
            <a:off x="838200" y="2362200"/>
            <a:ext cx="2286000" cy="1228725"/>
            <a:chOff x="2667000" y="1219200"/>
            <a:chExt cx="2286000" cy="1228725"/>
          </a:xfrm>
        </p:grpSpPr>
        <p:sp>
          <p:nvSpPr>
            <p:cNvPr id="3261" name="Freihandform 394"/>
            <p:cNvSpPr>
              <a:spLocks/>
            </p:cNvSpPr>
            <p:nvPr/>
          </p:nvSpPr>
          <p:spPr bwMode="auto">
            <a:xfrm>
              <a:off x="2667000" y="1228725"/>
              <a:ext cx="2286000" cy="1219200"/>
            </a:xfrm>
            <a:custGeom>
              <a:avLst/>
              <a:gdLst>
                <a:gd name="T0" fmla="*/ 2276475 w 2286000"/>
                <a:gd name="T1" fmla="*/ 1200150 h 1219200"/>
                <a:gd name="T2" fmla="*/ 2286000 w 2286000"/>
                <a:gd name="T3" fmla="*/ 1143000 h 1219200"/>
                <a:gd name="T4" fmla="*/ 1000125 w 2286000"/>
                <a:gd name="T5" fmla="*/ 0 h 1219200"/>
                <a:gd name="T6" fmla="*/ 0 w 2286000"/>
                <a:gd name="T7" fmla="*/ 0 h 1219200"/>
                <a:gd name="T8" fmla="*/ 0 w 2286000"/>
                <a:gd name="T9" fmla="*/ 66675 h 1219200"/>
                <a:gd name="T10" fmla="*/ 1304925 w 2286000"/>
                <a:gd name="T11" fmla="*/ 1219200 h 1219200"/>
                <a:gd name="T12" fmla="*/ 2276475 w 2286000"/>
                <a:gd name="T13" fmla="*/ 1200150 h 12192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86000" h="1219200">
                  <a:moveTo>
                    <a:pt x="2276475" y="1200150"/>
                  </a:moveTo>
                  <a:lnTo>
                    <a:pt x="2286000" y="1143000"/>
                  </a:lnTo>
                  <a:lnTo>
                    <a:pt x="1000125" y="0"/>
                  </a:lnTo>
                  <a:lnTo>
                    <a:pt x="0" y="0"/>
                  </a:lnTo>
                  <a:lnTo>
                    <a:pt x="0" y="66675"/>
                  </a:lnTo>
                  <a:lnTo>
                    <a:pt x="1304925" y="1219200"/>
                  </a:lnTo>
                  <a:lnTo>
                    <a:pt x="2276475" y="1200150"/>
                  </a:lnTo>
                  <a:close/>
                </a:path>
              </a:pathLst>
            </a:custGeom>
            <a:solidFill>
              <a:srgbClr val="FFFF00">
                <a:alpha val="63136"/>
              </a:srgbClr>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nchor="ctr"/>
            <a:lstStyle/>
            <a:p>
              <a:endParaRPr lang="de-DE"/>
            </a:p>
          </p:txBody>
        </p:sp>
        <p:cxnSp>
          <p:nvCxnSpPr>
            <p:cNvPr id="3262" name="Gerade Verbindung 395"/>
            <p:cNvCxnSpPr>
              <a:cxnSpLocks noChangeShapeType="1"/>
            </p:cNvCxnSpPr>
            <p:nvPr/>
          </p:nvCxnSpPr>
          <p:spPr bwMode="auto">
            <a:xfrm>
              <a:off x="2667000" y="1219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63" name="Gerade Verbindung 396"/>
            <p:cNvCxnSpPr>
              <a:cxnSpLocks noChangeShapeType="1"/>
            </p:cNvCxnSpPr>
            <p:nvPr/>
          </p:nvCxnSpPr>
          <p:spPr bwMode="auto">
            <a:xfrm>
              <a:off x="2667000" y="1219200"/>
              <a:ext cx="9906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64" name="Gerade Verbindung 397"/>
            <p:cNvCxnSpPr>
              <a:cxnSpLocks noChangeShapeType="1"/>
            </p:cNvCxnSpPr>
            <p:nvPr/>
          </p:nvCxnSpPr>
          <p:spPr bwMode="auto">
            <a:xfrm>
              <a:off x="3657600" y="1219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65" name="Rechteck 398"/>
            <p:cNvSpPr>
              <a:spLocks noChangeArrowheads="1"/>
            </p:cNvSpPr>
            <p:nvPr/>
          </p:nvSpPr>
          <p:spPr bwMode="auto">
            <a:xfrm>
              <a:off x="3962400" y="2362200"/>
              <a:ext cx="9906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266" name="Gerade Verbindung 399"/>
            <p:cNvCxnSpPr>
              <a:cxnSpLocks noChangeShapeType="1"/>
            </p:cNvCxnSpPr>
            <p:nvPr/>
          </p:nvCxnSpPr>
          <p:spPr bwMode="auto">
            <a:xfrm flipH="1" flipV="1">
              <a:off x="2667000" y="12954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67" name="Gerade Verbindung 400"/>
            <p:cNvCxnSpPr>
              <a:cxnSpLocks noChangeShapeType="1"/>
            </p:cNvCxnSpPr>
            <p:nvPr/>
          </p:nvCxnSpPr>
          <p:spPr bwMode="auto">
            <a:xfrm>
              <a:off x="2667000" y="12192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68" name="Gerade Verbindung 401"/>
            <p:cNvCxnSpPr>
              <a:cxnSpLocks noChangeShapeType="1"/>
            </p:cNvCxnSpPr>
            <p:nvPr/>
          </p:nvCxnSpPr>
          <p:spPr bwMode="auto">
            <a:xfrm>
              <a:off x="4267200" y="17526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69" name="Gerade Verbindung 402"/>
            <p:cNvCxnSpPr>
              <a:cxnSpLocks noChangeShapeType="1"/>
            </p:cNvCxnSpPr>
            <p:nvPr/>
          </p:nvCxnSpPr>
          <p:spPr bwMode="auto">
            <a:xfrm flipH="1" flipV="1">
              <a:off x="3276600" y="17526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0" name="Gerade Verbindung 403"/>
            <p:cNvCxnSpPr>
              <a:cxnSpLocks noChangeShapeType="1"/>
            </p:cNvCxnSpPr>
            <p:nvPr/>
          </p:nvCxnSpPr>
          <p:spPr bwMode="auto">
            <a:xfrm flipH="1" flipV="1">
              <a:off x="3276600" y="18288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103" name="Gerade Verbindung 187"/>
          <p:cNvCxnSpPr>
            <a:cxnSpLocks noChangeShapeType="1"/>
          </p:cNvCxnSpPr>
          <p:nvPr/>
        </p:nvCxnSpPr>
        <p:spPr bwMode="auto">
          <a:xfrm>
            <a:off x="838200" y="25146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104" name="Gruppieren 4"/>
          <p:cNvGrpSpPr>
            <a:grpSpLocks/>
          </p:cNvGrpSpPr>
          <p:nvPr/>
        </p:nvGrpSpPr>
        <p:grpSpPr bwMode="auto">
          <a:xfrm>
            <a:off x="2971800" y="3276600"/>
            <a:ext cx="381000" cy="304800"/>
            <a:chOff x="8305800" y="4648200"/>
            <a:chExt cx="381000" cy="304800"/>
          </a:xfrm>
        </p:grpSpPr>
        <p:grpSp>
          <p:nvGrpSpPr>
            <p:cNvPr id="3256" name="Gruppieren 188"/>
            <p:cNvGrpSpPr>
              <a:grpSpLocks/>
            </p:cNvGrpSpPr>
            <p:nvPr/>
          </p:nvGrpSpPr>
          <p:grpSpPr bwMode="auto">
            <a:xfrm>
              <a:off x="8305800" y="4648200"/>
              <a:ext cx="381000" cy="304800"/>
              <a:chOff x="5562600" y="4724400"/>
              <a:chExt cx="381000" cy="304800"/>
            </a:xfrm>
          </p:grpSpPr>
          <p:sp>
            <p:nvSpPr>
              <p:cNvPr id="190" name="Bogen 189"/>
              <p:cNvSpPr/>
              <p:nvPr/>
            </p:nvSpPr>
            <p:spPr bwMode="auto">
              <a:xfrm rot="10800000" flipV="1">
                <a:off x="5562600"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191" name="Bogen 190"/>
              <p:cNvSpPr/>
              <p:nvPr/>
            </p:nvSpPr>
            <p:spPr bwMode="auto">
              <a:xfrm rot="10800000" flipH="1" flipV="1">
                <a:off x="5562600" y="4724400"/>
                <a:ext cx="3810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192" name="Gerade Verbindung 191"/>
              <p:cNvCxnSpPr/>
              <p:nvPr/>
            </p:nvCxnSpPr>
            <p:spPr bwMode="auto">
              <a:xfrm>
                <a:off x="5943600" y="4876800"/>
                <a:ext cx="0" cy="762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01" name="Gerade Verbindung 200"/>
            <p:cNvCxnSpPr/>
            <p:nvPr/>
          </p:nvCxnSpPr>
          <p:spPr bwMode="auto">
            <a:xfrm>
              <a:off x="8686800" y="4800600"/>
              <a:ext cx="0" cy="1524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106" name="Rechteck 8"/>
          <p:cNvSpPr>
            <a:spLocks noChangeArrowheads="1"/>
          </p:cNvSpPr>
          <p:nvPr/>
        </p:nvSpPr>
        <p:spPr bwMode="auto">
          <a:xfrm>
            <a:off x="1524000" y="4038600"/>
            <a:ext cx="1066800" cy="10668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07" name="Rechteck 202"/>
          <p:cNvSpPr>
            <a:spLocks noChangeArrowheads="1"/>
          </p:cNvSpPr>
          <p:nvPr/>
        </p:nvSpPr>
        <p:spPr bwMode="auto">
          <a:xfrm>
            <a:off x="1295400" y="4191000"/>
            <a:ext cx="990600" cy="1066800"/>
          </a:xfrm>
          <a:prstGeom prst="rect">
            <a:avLst/>
          </a:prstGeom>
          <a:noFill/>
          <a:ln w="2540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08" name="Ellipse 10"/>
          <p:cNvSpPr>
            <a:spLocks noChangeArrowheads="1"/>
          </p:cNvSpPr>
          <p:nvPr/>
        </p:nvSpPr>
        <p:spPr bwMode="auto">
          <a:xfrm>
            <a:off x="2133600" y="45720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09" name="Ellipse 203"/>
          <p:cNvSpPr>
            <a:spLocks noChangeArrowheads="1"/>
          </p:cNvSpPr>
          <p:nvPr/>
        </p:nvSpPr>
        <p:spPr bwMode="auto">
          <a:xfrm>
            <a:off x="2133600" y="51054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1" name="Rechteck 210"/>
          <p:cNvSpPr>
            <a:spLocks noChangeArrowheads="1"/>
          </p:cNvSpPr>
          <p:nvPr/>
        </p:nvSpPr>
        <p:spPr bwMode="auto">
          <a:xfrm>
            <a:off x="1295400" y="5257800"/>
            <a:ext cx="990600" cy="10668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2" name="Ellipse 211"/>
          <p:cNvSpPr>
            <a:spLocks noChangeArrowheads="1"/>
          </p:cNvSpPr>
          <p:nvPr/>
        </p:nvSpPr>
        <p:spPr bwMode="auto">
          <a:xfrm>
            <a:off x="2133600" y="56388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3" name="Ellipse 212"/>
          <p:cNvSpPr>
            <a:spLocks noChangeArrowheads="1"/>
          </p:cNvSpPr>
          <p:nvPr/>
        </p:nvSpPr>
        <p:spPr bwMode="auto">
          <a:xfrm>
            <a:off x="2133600" y="61722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4" name="Rechteck 213"/>
          <p:cNvSpPr>
            <a:spLocks noChangeArrowheads="1"/>
          </p:cNvSpPr>
          <p:nvPr/>
        </p:nvSpPr>
        <p:spPr bwMode="auto">
          <a:xfrm flipV="1">
            <a:off x="4495800" y="1447800"/>
            <a:ext cx="1905000" cy="152400"/>
          </a:xfrm>
          <a:prstGeom prst="rect">
            <a:avLst/>
          </a:prstGeom>
          <a:solidFill>
            <a:srgbClr val="FFFF66"/>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5" name="Rechteck 214"/>
          <p:cNvSpPr>
            <a:spLocks noChangeArrowheads="1"/>
          </p:cNvSpPr>
          <p:nvPr/>
        </p:nvSpPr>
        <p:spPr bwMode="auto">
          <a:xfrm flipV="1">
            <a:off x="4495800" y="1752600"/>
            <a:ext cx="1905000"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16" name="Rechteck 224"/>
          <p:cNvSpPr>
            <a:spLocks noChangeArrowheads="1"/>
          </p:cNvSpPr>
          <p:nvPr/>
        </p:nvSpPr>
        <p:spPr bwMode="auto">
          <a:xfrm>
            <a:off x="6172200" y="1447800"/>
            <a:ext cx="122238" cy="1524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226" name="Bogen 225"/>
          <p:cNvSpPr/>
          <p:nvPr/>
        </p:nvSpPr>
        <p:spPr bwMode="auto">
          <a:xfrm rot="10800000" flipV="1">
            <a:off x="6248400" y="1295400"/>
            <a:ext cx="4572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228" name="Bogen 227"/>
          <p:cNvSpPr/>
          <p:nvPr/>
        </p:nvSpPr>
        <p:spPr bwMode="auto">
          <a:xfrm rot="10800000" flipH="1" flipV="1">
            <a:off x="6248400" y="1295400"/>
            <a:ext cx="457200" cy="304800"/>
          </a:xfrm>
          <a:prstGeom prst="arc">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229" name="Gerade Verbindung 228"/>
          <p:cNvCxnSpPr/>
          <p:nvPr/>
        </p:nvCxnSpPr>
        <p:spPr bwMode="auto">
          <a:xfrm>
            <a:off x="6705600" y="1447800"/>
            <a:ext cx="0" cy="457200"/>
          </a:xfrm>
          <a:prstGeom prst="line">
            <a:avLst/>
          </a:prstGeom>
          <a:noFill/>
          <a:ln w="9525"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20" name="Ellipse 245"/>
          <p:cNvSpPr>
            <a:spLocks noChangeArrowheads="1"/>
          </p:cNvSpPr>
          <p:nvPr/>
        </p:nvSpPr>
        <p:spPr bwMode="auto">
          <a:xfrm flipV="1">
            <a:off x="6172200" y="1600200"/>
            <a:ext cx="152400" cy="1524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21" name="Ellipse 246"/>
          <p:cNvSpPr>
            <a:spLocks noChangeArrowheads="1"/>
          </p:cNvSpPr>
          <p:nvPr/>
        </p:nvSpPr>
        <p:spPr bwMode="auto">
          <a:xfrm flipV="1">
            <a:off x="4572000" y="1600200"/>
            <a:ext cx="152400" cy="1524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3122" name="Gruppieren 260"/>
          <p:cNvGrpSpPr>
            <a:grpSpLocks/>
          </p:cNvGrpSpPr>
          <p:nvPr/>
        </p:nvGrpSpPr>
        <p:grpSpPr bwMode="auto">
          <a:xfrm>
            <a:off x="4419600" y="2438400"/>
            <a:ext cx="1752600" cy="609600"/>
            <a:chOff x="1524000" y="3810000"/>
            <a:chExt cx="1752600" cy="609600"/>
          </a:xfrm>
        </p:grpSpPr>
        <p:cxnSp>
          <p:nvCxnSpPr>
            <p:cNvPr id="3249" name="Gerade Verbindung 261"/>
            <p:cNvCxnSpPr>
              <a:cxnSpLocks noChangeShapeType="1"/>
            </p:cNvCxnSpPr>
            <p:nvPr/>
          </p:nvCxnSpPr>
          <p:spPr bwMode="auto">
            <a:xfrm>
              <a:off x="1524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50" name="Gerade Verbindung 262"/>
            <p:cNvCxnSpPr>
              <a:cxnSpLocks noChangeShapeType="1"/>
            </p:cNvCxnSpPr>
            <p:nvPr/>
          </p:nvCxnSpPr>
          <p:spPr bwMode="auto">
            <a:xfrm>
              <a:off x="1524000" y="38100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51" name="Gerade Verbindung 263"/>
            <p:cNvCxnSpPr>
              <a:cxnSpLocks noChangeShapeType="1"/>
            </p:cNvCxnSpPr>
            <p:nvPr/>
          </p:nvCxnSpPr>
          <p:spPr bwMode="auto">
            <a:xfrm>
              <a:off x="2133600" y="43434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52" name="Gerade Verbindung 264"/>
            <p:cNvCxnSpPr>
              <a:cxnSpLocks noChangeShapeType="1"/>
            </p:cNvCxnSpPr>
            <p:nvPr/>
          </p:nvCxnSpPr>
          <p:spPr bwMode="auto">
            <a:xfrm>
              <a:off x="2667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53" name="Rechteck 266"/>
            <p:cNvSpPr>
              <a:spLocks noChangeArrowheads="1"/>
            </p:cNvSpPr>
            <p:nvPr/>
          </p:nvSpPr>
          <p:spPr bwMode="auto">
            <a:xfrm>
              <a:off x="2133600" y="43434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254" name="Gerade Verbindung 276"/>
            <p:cNvCxnSpPr>
              <a:cxnSpLocks noChangeShapeType="1"/>
            </p:cNvCxnSpPr>
            <p:nvPr/>
          </p:nvCxnSpPr>
          <p:spPr bwMode="auto">
            <a:xfrm flipH="1" flipV="1">
              <a:off x="1524000" y="3886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55" name="Gerade Verbindung 277"/>
            <p:cNvCxnSpPr>
              <a:cxnSpLocks noChangeShapeType="1"/>
            </p:cNvCxnSpPr>
            <p:nvPr/>
          </p:nvCxnSpPr>
          <p:spPr bwMode="auto">
            <a:xfrm>
              <a:off x="1524000" y="3810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123" name="Gruppieren 287"/>
          <p:cNvGrpSpPr>
            <a:grpSpLocks/>
          </p:cNvGrpSpPr>
          <p:nvPr/>
        </p:nvGrpSpPr>
        <p:grpSpPr bwMode="auto">
          <a:xfrm>
            <a:off x="5105400" y="3048000"/>
            <a:ext cx="1752600" cy="609600"/>
            <a:chOff x="1524000" y="3810000"/>
            <a:chExt cx="1752600" cy="609600"/>
          </a:xfrm>
        </p:grpSpPr>
        <p:cxnSp>
          <p:nvCxnSpPr>
            <p:cNvPr id="3242" name="Gerade Verbindung 288"/>
            <p:cNvCxnSpPr>
              <a:cxnSpLocks noChangeShapeType="1"/>
            </p:cNvCxnSpPr>
            <p:nvPr/>
          </p:nvCxnSpPr>
          <p:spPr bwMode="auto">
            <a:xfrm>
              <a:off x="1524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43" name="Gerade Verbindung 289"/>
            <p:cNvCxnSpPr>
              <a:cxnSpLocks noChangeShapeType="1"/>
            </p:cNvCxnSpPr>
            <p:nvPr/>
          </p:nvCxnSpPr>
          <p:spPr bwMode="auto">
            <a:xfrm>
              <a:off x="1524000" y="38100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44" name="Gerade Verbindung 290"/>
            <p:cNvCxnSpPr>
              <a:cxnSpLocks noChangeShapeType="1"/>
            </p:cNvCxnSpPr>
            <p:nvPr/>
          </p:nvCxnSpPr>
          <p:spPr bwMode="auto">
            <a:xfrm>
              <a:off x="2133600" y="43434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45" name="Gerade Verbindung 291"/>
            <p:cNvCxnSpPr>
              <a:cxnSpLocks noChangeShapeType="1"/>
            </p:cNvCxnSpPr>
            <p:nvPr/>
          </p:nvCxnSpPr>
          <p:spPr bwMode="auto">
            <a:xfrm>
              <a:off x="2667000" y="3810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46" name="Rechteck 304"/>
            <p:cNvSpPr>
              <a:spLocks noChangeArrowheads="1"/>
            </p:cNvSpPr>
            <p:nvPr/>
          </p:nvSpPr>
          <p:spPr bwMode="auto">
            <a:xfrm>
              <a:off x="2133600" y="43434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247" name="Gerade Verbindung 305"/>
            <p:cNvCxnSpPr>
              <a:cxnSpLocks noChangeShapeType="1"/>
            </p:cNvCxnSpPr>
            <p:nvPr/>
          </p:nvCxnSpPr>
          <p:spPr bwMode="auto">
            <a:xfrm flipH="1" flipV="1">
              <a:off x="1524000" y="38862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48" name="Gerade Verbindung 306"/>
            <p:cNvCxnSpPr>
              <a:cxnSpLocks noChangeShapeType="1"/>
            </p:cNvCxnSpPr>
            <p:nvPr/>
          </p:nvCxnSpPr>
          <p:spPr bwMode="auto">
            <a:xfrm>
              <a:off x="1524000" y="38100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125" name="Gerade Verbindung 368"/>
          <p:cNvCxnSpPr>
            <a:cxnSpLocks noChangeShapeType="1"/>
          </p:cNvCxnSpPr>
          <p:nvPr/>
        </p:nvCxnSpPr>
        <p:spPr bwMode="auto">
          <a:xfrm>
            <a:off x="6858000" y="3200400"/>
            <a:ext cx="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27" name="Ellipse 375"/>
          <p:cNvSpPr>
            <a:spLocks noChangeArrowheads="1"/>
          </p:cNvSpPr>
          <p:nvPr/>
        </p:nvSpPr>
        <p:spPr bwMode="auto">
          <a:xfrm>
            <a:off x="5791200" y="35052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30" name="Ellipse 380"/>
          <p:cNvSpPr>
            <a:spLocks noChangeArrowheads="1"/>
          </p:cNvSpPr>
          <p:nvPr/>
        </p:nvSpPr>
        <p:spPr bwMode="auto">
          <a:xfrm>
            <a:off x="6477000" y="32766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31" name="Ellipse 391"/>
          <p:cNvSpPr>
            <a:spLocks noChangeArrowheads="1"/>
          </p:cNvSpPr>
          <p:nvPr/>
        </p:nvSpPr>
        <p:spPr bwMode="auto">
          <a:xfrm>
            <a:off x="6400800" y="32004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32" name="Ellipse 404"/>
          <p:cNvSpPr>
            <a:spLocks noChangeArrowheads="1"/>
          </p:cNvSpPr>
          <p:nvPr/>
        </p:nvSpPr>
        <p:spPr bwMode="auto">
          <a:xfrm>
            <a:off x="6324600" y="31242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grpSp>
        <p:nvGrpSpPr>
          <p:cNvPr id="3133" name="Gruppieren 331"/>
          <p:cNvGrpSpPr>
            <a:grpSpLocks/>
          </p:cNvGrpSpPr>
          <p:nvPr/>
        </p:nvGrpSpPr>
        <p:grpSpPr bwMode="auto">
          <a:xfrm>
            <a:off x="4419600" y="2286000"/>
            <a:ext cx="2514600" cy="1219200"/>
            <a:chOff x="6096000" y="3352800"/>
            <a:chExt cx="2514600" cy="1219200"/>
          </a:xfrm>
        </p:grpSpPr>
        <p:sp>
          <p:nvSpPr>
            <p:cNvPr id="3231" name="Freihandform 332"/>
            <p:cNvSpPr>
              <a:spLocks/>
            </p:cNvSpPr>
            <p:nvPr/>
          </p:nvSpPr>
          <p:spPr bwMode="auto">
            <a:xfrm>
              <a:off x="6105525" y="3352800"/>
              <a:ext cx="1362075" cy="1219200"/>
            </a:xfrm>
            <a:custGeom>
              <a:avLst/>
              <a:gdLst>
                <a:gd name="T0" fmla="*/ 1362075 w 1362075"/>
                <a:gd name="T1" fmla="*/ 1209675 h 1219200"/>
                <a:gd name="T2" fmla="*/ 0 w 1362075"/>
                <a:gd name="T3" fmla="*/ 0 h 1219200"/>
                <a:gd name="T4" fmla="*/ 0 w 1362075"/>
                <a:gd name="T5" fmla="*/ 76200 h 1219200"/>
                <a:gd name="T6" fmla="*/ 1285875 w 1362075"/>
                <a:gd name="T7" fmla="*/ 1219200 h 1219200"/>
                <a:gd name="T8" fmla="*/ 1362075 w 1362075"/>
                <a:gd name="T9" fmla="*/ 1209675 h 12192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62075" h="1219200">
                  <a:moveTo>
                    <a:pt x="1362075" y="1209675"/>
                  </a:moveTo>
                  <a:lnTo>
                    <a:pt x="0" y="0"/>
                  </a:lnTo>
                  <a:lnTo>
                    <a:pt x="0" y="76200"/>
                  </a:lnTo>
                  <a:lnTo>
                    <a:pt x="1285875" y="1219200"/>
                  </a:lnTo>
                  <a:lnTo>
                    <a:pt x="1362075" y="1209675"/>
                  </a:lnTo>
                  <a:close/>
                </a:path>
              </a:pathLst>
            </a:custGeom>
            <a:solidFill>
              <a:srgbClr val="FFFF00">
                <a:alpha val="61960"/>
              </a:srgbClr>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nchor="ctr"/>
            <a:lstStyle/>
            <a:p>
              <a:endParaRPr lang="de-DE"/>
            </a:p>
          </p:txBody>
        </p:sp>
        <p:sp>
          <p:nvSpPr>
            <p:cNvPr id="3232" name="Freihandform 336"/>
            <p:cNvSpPr>
              <a:spLocks/>
            </p:cNvSpPr>
            <p:nvPr/>
          </p:nvSpPr>
          <p:spPr bwMode="auto">
            <a:xfrm>
              <a:off x="6096000" y="3352800"/>
              <a:ext cx="2514600" cy="1219200"/>
            </a:xfrm>
            <a:custGeom>
              <a:avLst/>
              <a:gdLst>
                <a:gd name="T0" fmla="*/ 0 w 2352675"/>
                <a:gd name="T1" fmla="*/ 0 h 1143000"/>
                <a:gd name="T2" fmla="*/ 1474765 w 2352675"/>
                <a:gd name="T3" fmla="*/ 0 h 1143000"/>
                <a:gd name="T4" fmla="*/ 3281685 w 2352675"/>
                <a:gd name="T5" fmla="*/ 1578302 h 1143000"/>
                <a:gd name="T6" fmla="*/ 1806919 w 2352675"/>
                <a:gd name="T7" fmla="*/ 1578302 h 1143000"/>
                <a:gd name="T8" fmla="*/ 0 w 2352675"/>
                <a:gd name="T9" fmla="*/ 0 h 1143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2675" h="1143000">
                  <a:moveTo>
                    <a:pt x="0" y="0"/>
                  </a:moveTo>
                  <a:lnTo>
                    <a:pt x="1057275" y="0"/>
                  </a:lnTo>
                  <a:lnTo>
                    <a:pt x="2352675" y="1143000"/>
                  </a:lnTo>
                  <a:lnTo>
                    <a:pt x="1295400" y="1143000"/>
                  </a:lnTo>
                  <a:lnTo>
                    <a:pt x="0" y="0"/>
                  </a:lnTo>
                  <a:close/>
                </a:path>
              </a:pathLst>
            </a:custGeom>
            <a:solidFill>
              <a:srgbClr val="FFFF00">
                <a:alpha val="61960"/>
              </a:srgbClr>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nchor="ctr"/>
            <a:lstStyle/>
            <a:p>
              <a:endParaRPr lang="de-DE"/>
            </a:p>
          </p:txBody>
        </p:sp>
        <p:cxnSp>
          <p:nvCxnSpPr>
            <p:cNvPr id="3233" name="Gerade Verbindung 358"/>
            <p:cNvCxnSpPr>
              <a:cxnSpLocks noChangeShapeType="1"/>
            </p:cNvCxnSpPr>
            <p:nvPr/>
          </p:nvCxnSpPr>
          <p:spPr bwMode="auto">
            <a:xfrm>
              <a:off x="6096000" y="34290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34" name="Gerade Verbindung 359"/>
            <p:cNvCxnSpPr>
              <a:cxnSpLocks noChangeShapeType="1"/>
            </p:cNvCxnSpPr>
            <p:nvPr/>
          </p:nvCxnSpPr>
          <p:spPr bwMode="auto">
            <a:xfrm>
              <a:off x="6096000" y="3352800"/>
              <a:ext cx="11430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35" name="Gerade Verbindung 360"/>
            <p:cNvCxnSpPr>
              <a:cxnSpLocks noChangeShapeType="1"/>
            </p:cNvCxnSpPr>
            <p:nvPr/>
          </p:nvCxnSpPr>
          <p:spPr bwMode="auto">
            <a:xfrm>
              <a:off x="7239000" y="33528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36" name="Rechteck 361"/>
            <p:cNvSpPr>
              <a:spLocks noChangeArrowheads="1"/>
            </p:cNvSpPr>
            <p:nvPr/>
          </p:nvSpPr>
          <p:spPr bwMode="auto">
            <a:xfrm>
              <a:off x="7391400" y="4495800"/>
              <a:ext cx="11430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237" name="Gerade Verbindung 362"/>
            <p:cNvCxnSpPr>
              <a:cxnSpLocks noChangeShapeType="1"/>
            </p:cNvCxnSpPr>
            <p:nvPr/>
          </p:nvCxnSpPr>
          <p:spPr bwMode="auto">
            <a:xfrm flipH="1" flipV="1">
              <a:off x="6096000" y="3352800"/>
              <a:ext cx="609600" cy="533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38" name="Gerade Verbindung 363"/>
            <p:cNvCxnSpPr>
              <a:cxnSpLocks noChangeShapeType="1"/>
            </p:cNvCxnSpPr>
            <p:nvPr/>
          </p:nvCxnSpPr>
          <p:spPr bwMode="auto">
            <a:xfrm>
              <a:off x="6096000" y="3352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39" name="Gerade Verbindung 364"/>
            <p:cNvCxnSpPr>
              <a:cxnSpLocks noChangeShapeType="1"/>
            </p:cNvCxnSpPr>
            <p:nvPr/>
          </p:nvCxnSpPr>
          <p:spPr bwMode="auto">
            <a:xfrm>
              <a:off x="7848600" y="38862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40" name="Gerade Verbindung 365"/>
            <p:cNvCxnSpPr>
              <a:cxnSpLocks noChangeShapeType="1"/>
            </p:cNvCxnSpPr>
            <p:nvPr/>
          </p:nvCxnSpPr>
          <p:spPr bwMode="auto">
            <a:xfrm flipH="1" flipV="1">
              <a:off x="6705600" y="39624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41" name="Gerade Verbindung 366"/>
            <p:cNvCxnSpPr>
              <a:cxnSpLocks noChangeShapeType="1"/>
            </p:cNvCxnSpPr>
            <p:nvPr/>
          </p:nvCxnSpPr>
          <p:spPr bwMode="auto">
            <a:xfrm flipH="1" flipV="1">
              <a:off x="6705600" y="3886200"/>
              <a:ext cx="685800" cy="609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134" name="Rechteck 405"/>
          <p:cNvSpPr>
            <a:spLocks noChangeArrowheads="1"/>
          </p:cNvSpPr>
          <p:nvPr/>
        </p:nvSpPr>
        <p:spPr bwMode="auto">
          <a:xfrm>
            <a:off x="4953000" y="4191000"/>
            <a:ext cx="1066800" cy="10668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35" name="Ellipse 407"/>
          <p:cNvSpPr>
            <a:spLocks noChangeArrowheads="1"/>
          </p:cNvSpPr>
          <p:nvPr/>
        </p:nvSpPr>
        <p:spPr bwMode="auto">
          <a:xfrm>
            <a:off x="5867400" y="49530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36" name="Ellipse 414"/>
          <p:cNvSpPr>
            <a:spLocks noChangeArrowheads="1"/>
          </p:cNvSpPr>
          <p:nvPr/>
        </p:nvSpPr>
        <p:spPr bwMode="auto">
          <a:xfrm>
            <a:off x="5867400" y="48006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37" name="Ellipse 415"/>
          <p:cNvSpPr>
            <a:spLocks noChangeArrowheads="1"/>
          </p:cNvSpPr>
          <p:nvPr/>
        </p:nvSpPr>
        <p:spPr bwMode="auto">
          <a:xfrm>
            <a:off x="5867400" y="51054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38" name="Ellipse 416"/>
          <p:cNvSpPr>
            <a:spLocks noChangeArrowheads="1"/>
          </p:cNvSpPr>
          <p:nvPr/>
        </p:nvSpPr>
        <p:spPr bwMode="auto">
          <a:xfrm>
            <a:off x="5867400" y="44958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39" name="Ellipse 418"/>
          <p:cNvSpPr>
            <a:spLocks noChangeArrowheads="1"/>
          </p:cNvSpPr>
          <p:nvPr/>
        </p:nvSpPr>
        <p:spPr bwMode="auto">
          <a:xfrm>
            <a:off x="5867400" y="46482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40" name="Rechteck 420"/>
          <p:cNvSpPr>
            <a:spLocks noChangeArrowheads="1"/>
          </p:cNvSpPr>
          <p:nvPr/>
        </p:nvSpPr>
        <p:spPr bwMode="auto">
          <a:xfrm>
            <a:off x="4953000" y="5257800"/>
            <a:ext cx="1066800" cy="1066800"/>
          </a:xfrm>
          <a:prstGeom prst="rect">
            <a:avLst/>
          </a:prstGeom>
          <a:noFill/>
          <a:ln w="2540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41" name="Ellipse 421"/>
          <p:cNvSpPr>
            <a:spLocks noChangeArrowheads="1"/>
          </p:cNvSpPr>
          <p:nvPr/>
        </p:nvSpPr>
        <p:spPr bwMode="auto">
          <a:xfrm>
            <a:off x="5867400" y="60198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42" name="Ellipse 422"/>
          <p:cNvSpPr>
            <a:spLocks noChangeArrowheads="1"/>
          </p:cNvSpPr>
          <p:nvPr/>
        </p:nvSpPr>
        <p:spPr bwMode="auto">
          <a:xfrm>
            <a:off x="5867400" y="58674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43" name="Ellipse 423"/>
          <p:cNvSpPr>
            <a:spLocks noChangeArrowheads="1"/>
          </p:cNvSpPr>
          <p:nvPr/>
        </p:nvSpPr>
        <p:spPr bwMode="auto">
          <a:xfrm>
            <a:off x="5867400" y="61722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44" name="Ellipse 424"/>
          <p:cNvSpPr>
            <a:spLocks noChangeArrowheads="1"/>
          </p:cNvSpPr>
          <p:nvPr/>
        </p:nvSpPr>
        <p:spPr bwMode="auto">
          <a:xfrm>
            <a:off x="5867400" y="55626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45" name="Ellipse 425"/>
          <p:cNvSpPr>
            <a:spLocks noChangeArrowheads="1"/>
          </p:cNvSpPr>
          <p:nvPr/>
        </p:nvSpPr>
        <p:spPr bwMode="auto">
          <a:xfrm>
            <a:off x="5867400" y="54102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46" name="Ellipse 426"/>
          <p:cNvSpPr>
            <a:spLocks noChangeArrowheads="1"/>
          </p:cNvSpPr>
          <p:nvPr/>
        </p:nvSpPr>
        <p:spPr bwMode="auto">
          <a:xfrm>
            <a:off x="5867400" y="57150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47" name="Rechteck 427"/>
          <p:cNvSpPr>
            <a:spLocks noChangeArrowheads="1"/>
          </p:cNvSpPr>
          <p:nvPr/>
        </p:nvSpPr>
        <p:spPr bwMode="auto">
          <a:xfrm>
            <a:off x="5181600" y="4038600"/>
            <a:ext cx="1066800" cy="10668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48" name="Gerade Verbindung mit Pfeil 28"/>
          <p:cNvCxnSpPr>
            <a:cxnSpLocks noChangeShapeType="1"/>
          </p:cNvCxnSpPr>
          <p:nvPr/>
        </p:nvCxnSpPr>
        <p:spPr bwMode="auto">
          <a:xfrm flipH="1">
            <a:off x="1295400" y="5105400"/>
            <a:ext cx="228600" cy="152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9" name="Gerade Verbindung mit Pfeil 428"/>
          <p:cNvCxnSpPr>
            <a:cxnSpLocks noChangeShapeType="1"/>
          </p:cNvCxnSpPr>
          <p:nvPr/>
        </p:nvCxnSpPr>
        <p:spPr bwMode="auto">
          <a:xfrm flipH="1">
            <a:off x="4953000" y="5105400"/>
            <a:ext cx="228600" cy="152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51" name="Rechteck 435"/>
          <p:cNvSpPr>
            <a:spLocks noChangeArrowheads="1"/>
          </p:cNvSpPr>
          <p:nvPr/>
        </p:nvSpPr>
        <p:spPr bwMode="auto">
          <a:xfrm>
            <a:off x="6096000" y="4343400"/>
            <a:ext cx="762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52" name="Rechteck 436"/>
          <p:cNvSpPr>
            <a:spLocks noChangeArrowheads="1"/>
          </p:cNvSpPr>
          <p:nvPr/>
        </p:nvSpPr>
        <p:spPr bwMode="auto">
          <a:xfrm>
            <a:off x="6096000" y="4495800"/>
            <a:ext cx="762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53" name="Rechteck 437"/>
          <p:cNvSpPr>
            <a:spLocks noChangeArrowheads="1"/>
          </p:cNvSpPr>
          <p:nvPr/>
        </p:nvSpPr>
        <p:spPr bwMode="auto">
          <a:xfrm>
            <a:off x="6096000" y="4648200"/>
            <a:ext cx="762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54" name="Rechteck 438"/>
          <p:cNvSpPr>
            <a:spLocks noChangeArrowheads="1"/>
          </p:cNvSpPr>
          <p:nvPr/>
        </p:nvSpPr>
        <p:spPr bwMode="auto">
          <a:xfrm>
            <a:off x="6096000" y="4800600"/>
            <a:ext cx="762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55" name="Rechteck 439"/>
          <p:cNvSpPr>
            <a:spLocks noChangeArrowheads="1"/>
          </p:cNvSpPr>
          <p:nvPr/>
        </p:nvSpPr>
        <p:spPr bwMode="auto">
          <a:xfrm>
            <a:off x="6096000" y="4953000"/>
            <a:ext cx="76200" cy="76200"/>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56" name="Gerade Verbindung mit Pfeil 440"/>
          <p:cNvCxnSpPr>
            <a:cxnSpLocks noChangeShapeType="1"/>
            <a:endCxn id="3137" idx="5"/>
          </p:cNvCxnSpPr>
          <p:nvPr/>
        </p:nvCxnSpPr>
        <p:spPr bwMode="auto">
          <a:xfrm flipH="1">
            <a:off x="5932488" y="5029200"/>
            <a:ext cx="239712" cy="141288"/>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62" name="Ellipse 446"/>
          <p:cNvSpPr>
            <a:spLocks noChangeArrowheads="1"/>
          </p:cNvSpPr>
          <p:nvPr/>
        </p:nvSpPr>
        <p:spPr bwMode="auto">
          <a:xfrm>
            <a:off x="5867400" y="4343400"/>
            <a:ext cx="76200" cy="76200"/>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cxnSp>
        <p:nvCxnSpPr>
          <p:cNvPr id="3172" name="Gerade Verbindung mit Pfeil 459"/>
          <p:cNvCxnSpPr>
            <a:cxnSpLocks noChangeShapeType="1"/>
          </p:cNvCxnSpPr>
          <p:nvPr/>
        </p:nvCxnSpPr>
        <p:spPr bwMode="auto">
          <a:xfrm flipH="1">
            <a:off x="5943600" y="4419600"/>
            <a:ext cx="239713" cy="141288"/>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73" name="Textfeld 460"/>
          <p:cNvSpPr txBox="1">
            <a:spLocks noChangeArrowheads="1"/>
          </p:cNvSpPr>
          <p:nvPr/>
        </p:nvSpPr>
        <p:spPr bwMode="auto">
          <a:xfrm>
            <a:off x="1447800" y="990600"/>
            <a:ext cx="1828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CMOS pixel sensor</a:t>
            </a:r>
          </a:p>
          <a:p>
            <a:pPr eaLnBrk="1" hangingPunct="1">
              <a:spcBef>
                <a:spcPct val="0"/>
              </a:spcBef>
              <a:buFontTx/>
              <a:buNone/>
            </a:pPr>
            <a:r>
              <a:rPr lang="en-US" altLang="de-DE"/>
              <a:t>several reticles</a:t>
            </a:r>
          </a:p>
          <a:p>
            <a:pPr eaLnBrk="1" hangingPunct="1">
              <a:spcBef>
                <a:spcPct val="0"/>
              </a:spcBef>
              <a:buFontTx/>
              <a:buNone/>
            </a:pPr>
            <a:r>
              <a:rPr lang="en-US" altLang="de-DE"/>
              <a:t>(e.g. 4 x 2 cm)</a:t>
            </a:r>
          </a:p>
        </p:txBody>
      </p:sp>
      <p:cxnSp>
        <p:nvCxnSpPr>
          <p:cNvPr id="3174" name="Gerade Verbindung mit Pfeil 461"/>
          <p:cNvCxnSpPr>
            <a:cxnSpLocks noChangeShapeType="1"/>
          </p:cNvCxnSpPr>
          <p:nvPr/>
        </p:nvCxnSpPr>
        <p:spPr bwMode="auto">
          <a:xfrm flipV="1">
            <a:off x="1143000" y="1905000"/>
            <a:ext cx="0" cy="152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75" name="Textfeld 462"/>
          <p:cNvSpPr txBox="1">
            <a:spLocks noChangeArrowheads="1"/>
          </p:cNvSpPr>
          <p:nvPr/>
        </p:nvSpPr>
        <p:spPr bwMode="auto">
          <a:xfrm>
            <a:off x="1143000" y="19050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Readout chip</a:t>
            </a:r>
          </a:p>
        </p:txBody>
      </p:sp>
      <p:cxnSp>
        <p:nvCxnSpPr>
          <p:cNvPr id="3176" name="Gerade Verbindung mit Pfeil 465"/>
          <p:cNvCxnSpPr>
            <a:cxnSpLocks noChangeShapeType="1"/>
          </p:cNvCxnSpPr>
          <p:nvPr/>
        </p:nvCxnSpPr>
        <p:spPr bwMode="auto">
          <a:xfrm flipV="1">
            <a:off x="2667000" y="17526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77" name="Textfeld 466"/>
          <p:cNvSpPr txBox="1">
            <a:spLocks noChangeArrowheads="1"/>
          </p:cNvSpPr>
          <p:nvPr/>
        </p:nvSpPr>
        <p:spPr bwMode="auto">
          <a:xfrm>
            <a:off x="2667000" y="1981200"/>
            <a:ext cx="685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TSVs</a:t>
            </a:r>
          </a:p>
        </p:txBody>
      </p:sp>
      <p:sp>
        <p:nvSpPr>
          <p:cNvPr id="3178" name="Rechteck 467"/>
          <p:cNvSpPr>
            <a:spLocks noChangeArrowheads="1"/>
          </p:cNvSpPr>
          <p:nvPr/>
        </p:nvSpPr>
        <p:spPr bwMode="auto">
          <a:xfrm>
            <a:off x="1219200" y="1676400"/>
            <a:ext cx="152400" cy="46038"/>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79" name="Rechteck 468"/>
          <p:cNvSpPr>
            <a:spLocks noChangeArrowheads="1"/>
          </p:cNvSpPr>
          <p:nvPr/>
        </p:nvSpPr>
        <p:spPr bwMode="auto">
          <a:xfrm>
            <a:off x="1219200" y="1752600"/>
            <a:ext cx="152400" cy="46038"/>
          </a:xfrm>
          <a:prstGeom prst="rect">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3180" name="Textfeld 469"/>
          <p:cNvSpPr txBox="1">
            <a:spLocks noChangeArrowheads="1"/>
          </p:cNvSpPr>
          <p:nvPr/>
        </p:nvSpPr>
        <p:spPr bwMode="auto">
          <a:xfrm>
            <a:off x="457200" y="609600"/>
            <a:ext cx="152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Capacitive signal transmission</a:t>
            </a:r>
          </a:p>
        </p:txBody>
      </p:sp>
      <p:cxnSp>
        <p:nvCxnSpPr>
          <p:cNvPr id="3181" name="Gerade Verbindung mit Pfeil 99"/>
          <p:cNvCxnSpPr>
            <a:cxnSpLocks noChangeShapeType="1"/>
          </p:cNvCxnSpPr>
          <p:nvPr/>
        </p:nvCxnSpPr>
        <p:spPr bwMode="auto">
          <a:xfrm>
            <a:off x="990600" y="1143000"/>
            <a:ext cx="30480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82" name="Gerade Verbindung mit Pfeil 470"/>
          <p:cNvCxnSpPr>
            <a:cxnSpLocks noChangeShapeType="1"/>
          </p:cNvCxnSpPr>
          <p:nvPr/>
        </p:nvCxnSpPr>
        <p:spPr bwMode="auto">
          <a:xfrm flipH="1">
            <a:off x="1828800" y="2362200"/>
            <a:ext cx="9144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83" name="Textfeld 471"/>
          <p:cNvSpPr txBox="1">
            <a:spLocks noChangeArrowheads="1"/>
          </p:cNvSpPr>
          <p:nvPr/>
        </p:nvSpPr>
        <p:spPr bwMode="auto">
          <a:xfrm>
            <a:off x="2362200" y="23622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Pixel sensor</a:t>
            </a:r>
          </a:p>
        </p:txBody>
      </p:sp>
      <p:cxnSp>
        <p:nvCxnSpPr>
          <p:cNvPr id="3184" name="Gerade Verbindung mit Pfeil 472"/>
          <p:cNvCxnSpPr>
            <a:cxnSpLocks noChangeShapeType="1"/>
          </p:cNvCxnSpPr>
          <p:nvPr/>
        </p:nvCxnSpPr>
        <p:spPr bwMode="auto">
          <a:xfrm flipH="1">
            <a:off x="2590800" y="2667000"/>
            <a:ext cx="53340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85" name="Gerade Verbindung mit Pfeil 473"/>
          <p:cNvCxnSpPr>
            <a:cxnSpLocks noChangeShapeType="1"/>
          </p:cNvCxnSpPr>
          <p:nvPr/>
        </p:nvCxnSpPr>
        <p:spPr bwMode="auto">
          <a:xfrm flipH="1">
            <a:off x="2667000" y="2667000"/>
            <a:ext cx="457200" cy="381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86" name="Textfeld 474"/>
          <p:cNvSpPr txBox="1">
            <a:spLocks noChangeArrowheads="1"/>
          </p:cNvSpPr>
          <p:nvPr/>
        </p:nvSpPr>
        <p:spPr bwMode="auto">
          <a:xfrm>
            <a:off x="3124200" y="25146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Readout chips</a:t>
            </a:r>
          </a:p>
        </p:txBody>
      </p:sp>
      <p:sp>
        <p:nvSpPr>
          <p:cNvPr id="476" name="Ellipse 475"/>
          <p:cNvSpPr/>
          <p:nvPr/>
        </p:nvSpPr>
        <p:spPr bwMode="auto">
          <a:xfrm flipV="1">
            <a:off x="4800600" y="1600200"/>
            <a:ext cx="152400" cy="152400"/>
          </a:xfrm>
          <a:prstGeom prst="ellipse">
            <a:avLst/>
          </a:prstGeom>
          <a:noFill/>
          <a:ln w="9525" cap="flat" cmpd="sng" algn="ctr">
            <a:solidFill>
              <a:schemeClr val="accent1">
                <a:lumMod val="7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477" name="Ellipse 476"/>
          <p:cNvSpPr/>
          <p:nvPr/>
        </p:nvSpPr>
        <p:spPr bwMode="auto">
          <a:xfrm flipV="1">
            <a:off x="5029200" y="1600200"/>
            <a:ext cx="152400" cy="152400"/>
          </a:xfrm>
          <a:prstGeom prst="ellipse">
            <a:avLst/>
          </a:prstGeom>
          <a:noFill/>
          <a:ln w="9525" cap="flat" cmpd="sng" algn="ctr">
            <a:solidFill>
              <a:schemeClr val="accent1">
                <a:lumMod val="7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478" name="Ellipse 477"/>
          <p:cNvSpPr/>
          <p:nvPr/>
        </p:nvSpPr>
        <p:spPr bwMode="auto">
          <a:xfrm flipV="1">
            <a:off x="5257800" y="1600200"/>
            <a:ext cx="152400" cy="152400"/>
          </a:xfrm>
          <a:prstGeom prst="ellipse">
            <a:avLst/>
          </a:prstGeom>
          <a:noFill/>
          <a:ln w="9525" cap="flat" cmpd="sng" algn="ctr">
            <a:solidFill>
              <a:schemeClr val="accent1">
                <a:lumMod val="7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479" name="Ellipse 478"/>
          <p:cNvSpPr/>
          <p:nvPr/>
        </p:nvSpPr>
        <p:spPr bwMode="auto">
          <a:xfrm flipV="1">
            <a:off x="5486400" y="1600200"/>
            <a:ext cx="152400" cy="152400"/>
          </a:xfrm>
          <a:prstGeom prst="ellipse">
            <a:avLst/>
          </a:prstGeom>
          <a:noFill/>
          <a:ln w="9525" cap="flat" cmpd="sng" algn="ctr">
            <a:solidFill>
              <a:schemeClr val="accent1">
                <a:lumMod val="7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480" name="Ellipse 479"/>
          <p:cNvSpPr/>
          <p:nvPr/>
        </p:nvSpPr>
        <p:spPr bwMode="auto">
          <a:xfrm flipV="1">
            <a:off x="5715000" y="1600200"/>
            <a:ext cx="152400" cy="152400"/>
          </a:xfrm>
          <a:prstGeom prst="ellipse">
            <a:avLst/>
          </a:prstGeom>
          <a:noFill/>
          <a:ln w="9525" cap="flat" cmpd="sng" algn="ctr">
            <a:solidFill>
              <a:schemeClr val="accent1">
                <a:lumMod val="7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481" name="Ellipse 480"/>
          <p:cNvSpPr/>
          <p:nvPr/>
        </p:nvSpPr>
        <p:spPr bwMode="auto">
          <a:xfrm flipV="1">
            <a:off x="5943600" y="1600200"/>
            <a:ext cx="152400" cy="152400"/>
          </a:xfrm>
          <a:prstGeom prst="ellipse">
            <a:avLst/>
          </a:prstGeom>
          <a:noFill/>
          <a:ln w="9525" cap="flat" cmpd="sng" algn="ctr">
            <a:solidFill>
              <a:schemeClr val="accent1">
                <a:lumMod val="7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193" name="Gerade Verbindung mit Pfeil 481"/>
          <p:cNvCxnSpPr>
            <a:cxnSpLocks noChangeShapeType="1"/>
          </p:cNvCxnSpPr>
          <p:nvPr/>
        </p:nvCxnSpPr>
        <p:spPr bwMode="auto">
          <a:xfrm flipH="1">
            <a:off x="6324600" y="1676400"/>
            <a:ext cx="762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94" name="Textfeld 482"/>
          <p:cNvSpPr txBox="1">
            <a:spLocks noChangeArrowheads="1"/>
          </p:cNvSpPr>
          <p:nvPr/>
        </p:nvSpPr>
        <p:spPr bwMode="auto">
          <a:xfrm>
            <a:off x="6858000" y="1676400"/>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Contacts for the readout chip are fed through the sensor substrate</a:t>
            </a:r>
          </a:p>
        </p:txBody>
      </p:sp>
      <p:cxnSp>
        <p:nvCxnSpPr>
          <p:cNvPr id="3195" name="Gerade Verbindung mit Pfeil 108"/>
          <p:cNvCxnSpPr>
            <a:cxnSpLocks noChangeShapeType="1"/>
          </p:cNvCxnSpPr>
          <p:nvPr/>
        </p:nvCxnSpPr>
        <p:spPr bwMode="auto">
          <a:xfrm>
            <a:off x="4876800" y="1219200"/>
            <a:ext cx="0" cy="457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96" name="Textfeld 483"/>
          <p:cNvSpPr txBox="1">
            <a:spLocks noChangeArrowheads="1"/>
          </p:cNvSpPr>
          <p:nvPr/>
        </p:nvSpPr>
        <p:spPr bwMode="auto">
          <a:xfrm>
            <a:off x="3962400" y="762000"/>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Bumps or capacitive signal transmission</a:t>
            </a:r>
          </a:p>
        </p:txBody>
      </p:sp>
      <p:cxnSp>
        <p:nvCxnSpPr>
          <p:cNvPr id="3197" name="Gerade Verbindung mit Pfeil 117"/>
          <p:cNvCxnSpPr>
            <a:cxnSpLocks noChangeShapeType="1"/>
          </p:cNvCxnSpPr>
          <p:nvPr/>
        </p:nvCxnSpPr>
        <p:spPr bwMode="auto">
          <a:xfrm>
            <a:off x="4267200" y="2819400"/>
            <a:ext cx="762000" cy="2286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98" name="Gerade Verbindung mit Pfeil 484"/>
          <p:cNvCxnSpPr>
            <a:cxnSpLocks noChangeShapeType="1"/>
          </p:cNvCxnSpPr>
          <p:nvPr/>
        </p:nvCxnSpPr>
        <p:spPr bwMode="auto">
          <a:xfrm>
            <a:off x="4267200" y="2819400"/>
            <a:ext cx="838200" cy="3048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99" name="Gerade Verbindung mit Pfeil 121"/>
          <p:cNvCxnSpPr>
            <a:cxnSpLocks noChangeShapeType="1"/>
          </p:cNvCxnSpPr>
          <p:nvPr/>
        </p:nvCxnSpPr>
        <p:spPr bwMode="auto">
          <a:xfrm>
            <a:off x="3962400" y="2362200"/>
            <a:ext cx="4572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00" name="Textfeld 485"/>
          <p:cNvSpPr txBox="1">
            <a:spLocks noChangeArrowheads="1"/>
          </p:cNvSpPr>
          <p:nvPr/>
        </p:nvSpPr>
        <p:spPr bwMode="auto">
          <a:xfrm>
            <a:off x="3276600" y="21336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Pixel sensor</a:t>
            </a:r>
          </a:p>
        </p:txBody>
      </p:sp>
      <p:grpSp>
        <p:nvGrpSpPr>
          <p:cNvPr id="3201" name="Gruppieren 278"/>
          <p:cNvGrpSpPr>
            <a:grpSpLocks/>
          </p:cNvGrpSpPr>
          <p:nvPr/>
        </p:nvGrpSpPr>
        <p:grpSpPr bwMode="auto">
          <a:xfrm>
            <a:off x="6477000" y="2971800"/>
            <a:ext cx="533400" cy="457200"/>
            <a:chOff x="6553200" y="4419600"/>
            <a:chExt cx="533400" cy="457200"/>
          </a:xfrm>
        </p:grpSpPr>
        <p:grpSp>
          <p:nvGrpSpPr>
            <p:cNvPr id="3223" name="Gruppieren 279"/>
            <p:cNvGrpSpPr>
              <a:grpSpLocks/>
            </p:cNvGrpSpPr>
            <p:nvPr/>
          </p:nvGrpSpPr>
          <p:grpSpPr bwMode="auto">
            <a:xfrm>
              <a:off x="6705600" y="4572000"/>
              <a:ext cx="381000" cy="304800"/>
              <a:chOff x="5562600" y="4724400"/>
              <a:chExt cx="381000" cy="304800"/>
            </a:xfrm>
          </p:grpSpPr>
          <p:sp>
            <p:nvSpPr>
              <p:cNvPr id="285" name="Bogen 284"/>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sp>
            <p:nvSpPr>
              <p:cNvPr id="286" name="Bogen 285"/>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230" name="Gerade Verbindung 286"/>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224" name="Gruppieren 280"/>
            <p:cNvGrpSpPr>
              <a:grpSpLocks/>
            </p:cNvGrpSpPr>
            <p:nvPr/>
          </p:nvGrpSpPr>
          <p:grpSpPr bwMode="auto">
            <a:xfrm>
              <a:off x="6553200" y="4419600"/>
              <a:ext cx="381000" cy="304800"/>
              <a:chOff x="5562600" y="4724400"/>
              <a:chExt cx="381000" cy="304800"/>
            </a:xfrm>
          </p:grpSpPr>
          <p:sp>
            <p:nvSpPr>
              <p:cNvPr id="283" name="Bogen 282"/>
              <p:cNvSpPr/>
              <p:nvPr/>
            </p:nvSpPr>
            <p:spPr bwMode="auto">
              <a:xfrm rot="10800000" flipH="1"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cxnSp>
            <p:nvCxnSpPr>
              <p:cNvPr id="3226" name="Gerade Verbindung 283"/>
              <p:cNvCxnSpPr>
                <a:cxnSpLocks noChangeShapeType="1"/>
              </p:cNvCxnSpPr>
              <p:nvPr/>
            </p:nvCxnSpPr>
            <p:spPr bwMode="auto">
              <a:xfrm>
                <a:off x="5943600" y="4876800"/>
                <a:ext cx="0" cy="762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2" name="Bogen 281"/>
              <p:cNvSpPr/>
              <p:nvPr/>
            </p:nvSpPr>
            <p:spPr bwMode="auto">
              <a:xfrm rot="10800000" flipV="1">
                <a:off x="5562600" y="4724400"/>
                <a:ext cx="381000" cy="304800"/>
              </a:xfrm>
              <a:prstGeom prst="arc">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a:p>
            </p:txBody>
          </p:sp>
        </p:grpSp>
      </p:grpSp>
      <p:sp>
        <p:nvSpPr>
          <p:cNvPr id="124" name="Freihandform 123"/>
          <p:cNvSpPr/>
          <p:nvPr/>
        </p:nvSpPr>
        <p:spPr bwMode="auto">
          <a:xfrm>
            <a:off x="6597650" y="3276600"/>
            <a:ext cx="107950" cy="46038"/>
          </a:xfrm>
          <a:custGeom>
            <a:avLst/>
            <a:gdLst>
              <a:gd name="connsiteX0" fmla="*/ 0 w 142875"/>
              <a:gd name="connsiteY0" fmla="*/ 0 h 57150"/>
              <a:gd name="connsiteX1" fmla="*/ 57150 w 142875"/>
              <a:gd name="connsiteY1" fmla="*/ 57150 h 57150"/>
              <a:gd name="connsiteX2" fmla="*/ 142875 w 142875"/>
              <a:gd name="connsiteY2" fmla="*/ 57150 h 57150"/>
              <a:gd name="connsiteX3" fmla="*/ 85725 w 142875"/>
              <a:gd name="connsiteY3" fmla="*/ 9525 h 57150"/>
              <a:gd name="connsiteX4" fmla="*/ 0 w 142875"/>
              <a:gd name="connsiteY4" fmla="*/ 0 h 57150"/>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0 h 57150"/>
              <a:gd name="connsiteX1" fmla="*/ 57150 w 142875"/>
              <a:gd name="connsiteY1" fmla="*/ 57150 h 57150"/>
              <a:gd name="connsiteX2" fmla="*/ 142875 w 142875"/>
              <a:gd name="connsiteY2" fmla="*/ 57150 h 57150"/>
              <a:gd name="connsiteX3" fmla="*/ 98425 w 142875"/>
              <a:gd name="connsiteY3" fmla="*/ 9525 h 57150"/>
              <a:gd name="connsiteX4" fmla="*/ 0 w 142875"/>
              <a:gd name="connsiteY4" fmla="*/ 0 h 57150"/>
              <a:gd name="connsiteX0" fmla="*/ 0 w 123825"/>
              <a:gd name="connsiteY0" fmla="*/ 15875 h 47625"/>
              <a:gd name="connsiteX1" fmla="*/ 38100 w 123825"/>
              <a:gd name="connsiteY1" fmla="*/ 47625 h 47625"/>
              <a:gd name="connsiteX2" fmla="*/ 123825 w 123825"/>
              <a:gd name="connsiteY2" fmla="*/ 47625 h 47625"/>
              <a:gd name="connsiteX3" fmla="*/ 79375 w 123825"/>
              <a:gd name="connsiteY3" fmla="*/ 0 h 47625"/>
              <a:gd name="connsiteX4" fmla="*/ 0 w 123825"/>
              <a:gd name="connsiteY4" fmla="*/ 15875 h 47625"/>
              <a:gd name="connsiteX0" fmla="*/ 0 w 288925"/>
              <a:gd name="connsiteY0" fmla="*/ 0 h 184150"/>
              <a:gd name="connsiteX1" fmla="*/ 203200 w 288925"/>
              <a:gd name="connsiteY1" fmla="*/ 184150 h 184150"/>
              <a:gd name="connsiteX2" fmla="*/ 288925 w 288925"/>
              <a:gd name="connsiteY2" fmla="*/ 184150 h 184150"/>
              <a:gd name="connsiteX3" fmla="*/ 244475 w 288925"/>
              <a:gd name="connsiteY3" fmla="*/ 136525 h 184150"/>
              <a:gd name="connsiteX4" fmla="*/ 0 w 288925"/>
              <a:gd name="connsiteY4" fmla="*/ 0 h 184150"/>
              <a:gd name="connsiteX0" fmla="*/ 0 w 288925"/>
              <a:gd name="connsiteY0" fmla="*/ 9525 h 193675"/>
              <a:gd name="connsiteX1" fmla="*/ 203200 w 288925"/>
              <a:gd name="connsiteY1" fmla="*/ 193675 h 193675"/>
              <a:gd name="connsiteX2" fmla="*/ 288925 w 288925"/>
              <a:gd name="connsiteY2" fmla="*/ 193675 h 193675"/>
              <a:gd name="connsiteX3" fmla="*/ 219075 w 288925"/>
              <a:gd name="connsiteY3" fmla="*/ 0 h 193675"/>
              <a:gd name="connsiteX4" fmla="*/ 0 w 288925"/>
              <a:gd name="connsiteY4" fmla="*/ 9525 h 193675"/>
              <a:gd name="connsiteX0" fmla="*/ 0 w 447675"/>
              <a:gd name="connsiteY0" fmla="*/ 9525 h 193675"/>
              <a:gd name="connsiteX1" fmla="*/ 203200 w 447675"/>
              <a:gd name="connsiteY1" fmla="*/ 193675 h 193675"/>
              <a:gd name="connsiteX2" fmla="*/ 447675 w 447675"/>
              <a:gd name="connsiteY2" fmla="*/ 187325 h 193675"/>
              <a:gd name="connsiteX3" fmla="*/ 219075 w 447675"/>
              <a:gd name="connsiteY3" fmla="*/ 0 h 193675"/>
              <a:gd name="connsiteX4" fmla="*/ 0 w 447675"/>
              <a:gd name="connsiteY4" fmla="*/ 9525 h 193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675" h="193675">
                <a:moveTo>
                  <a:pt x="0" y="9525"/>
                </a:moveTo>
                <a:lnTo>
                  <a:pt x="203200" y="193675"/>
                </a:lnTo>
                <a:lnTo>
                  <a:pt x="447675" y="187325"/>
                </a:lnTo>
                <a:lnTo>
                  <a:pt x="219075" y="0"/>
                </a:lnTo>
                <a:lnTo>
                  <a:pt x="0" y="9525"/>
                </a:lnTo>
                <a:close/>
              </a:path>
            </a:pathLst>
          </a:custGeom>
          <a:solidFill>
            <a:schemeClr val="accent3">
              <a:lumMod val="5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487" name="Freihandform 486"/>
          <p:cNvSpPr/>
          <p:nvPr/>
        </p:nvSpPr>
        <p:spPr bwMode="auto">
          <a:xfrm>
            <a:off x="6445250" y="3124200"/>
            <a:ext cx="107950" cy="46038"/>
          </a:xfrm>
          <a:custGeom>
            <a:avLst/>
            <a:gdLst>
              <a:gd name="connsiteX0" fmla="*/ 0 w 142875"/>
              <a:gd name="connsiteY0" fmla="*/ 0 h 57150"/>
              <a:gd name="connsiteX1" fmla="*/ 57150 w 142875"/>
              <a:gd name="connsiteY1" fmla="*/ 57150 h 57150"/>
              <a:gd name="connsiteX2" fmla="*/ 142875 w 142875"/>
              <a:gd name="connsiteY2" fmla="*/ 57150 h 57150"/>
              <a:gd name="connsiteX3" fmla="*/ 85725 w 142875"/>
              <a:gd name="connsiteY3" fmla="*/ 9525 h 57150"/>
              <a:gd name="connsiteX4" fmla="*/ 0 w 142875"/>
              <a:gd name="connsiteY4" fmla="*/ 0 h 57150"/>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0 h 57150"/>
              <a:gd name="connsiteX1" fmla="*/ 57150 w 142875"/>
              <a:gd name="connsiteY1" fmla="*/ 57150 h 57150"/>
              <a:gd name="connsiteX2" fmla="*/ 142875 w 142875"/>
              <a:gd name="connsiteY2" fmla="*/ 57150 h 57150"/>
              <a:gd name="connsiteX3" fmla="*/ 98425 w 142875"/>
              <a:gd name="connsiteY3" fmla="*/ 9525 h 57150"/>
              <a:gd name="connsiteX4" fmla="*/ 0 w 142875"/>
              <a:gd name="connsiteY4" fmla="*/ 0 h 57150"/>
              <a:gd name="connsiteX0" fmla="*/ 0 w 123825"/>
              <a:gd name="connsiteY0" fmla="*/ 15875 h 47625"/>
              <a:gd name="connsiteX1" fmla="*/ 38100 w 123825"/>
              <a:gd name="connsiteY1" fmla="*/ 47625 h 47625"/>
              <a:gd name="connsiteX2" fmla="*/ 123825 w 123825"/>
              <a:gd name="connsiteY2" fmla="*/ 47625 h 47625"/>
              <a:gd name="connsiteX3" fmla="*/ 79375 w 123825"/>
              <a:gd name="connsiteY3" fmla="*/ 0 h 47625"/>
              <a:gd name="connsiteX4" fmla="*/ 0 w 123825"/>
              <a:gd name="connsiteY4" fmla="*/ 15875 h 47625"/>
              <a:gd name="connsiteX0" fmla="*/ 0 w 288925"/>
              <a:gd name="connsiteY0" fmla="*/ 0 h 184150"/>
              <a:gd name="connsiteX1" fmla="*/ 203200 w 288925"/>
              <a:gd name="connsiteY1" fmla="*/ 184150 h 184150"/>
              <a:gd name="connsiteX2" fmla="*/ 288925 w 288925"/>
              <a:gd name="connsiteY2" fmla="*/ 184150 h 184150"/>
              <a:gd name="connsiteX3" fmla="*/ 244475 w 288925"/>
              <a:gd name="connsiteY3" fmla="*/ 136525 h 184150"/>
              <a:gd name="connsiteX4" fmla="*/ 0 w 288925"/>
              <a:gd name="connsiteY4" fmla="*/ 0 h 184150"/>
              <a:gd name="connsiteX0" fmla="*/ 0 w 288925"/>
              <a:gd name="connsiteY0" fmla="*/ 9525 h 193675"/>
              <a:gd name="connsiteX1" fmla="*/ 203200 w 288925"/>
              <a:gd name="connsiteY1" fmla="*/ 193675 h 193675"/>
              <a:gd name="connsiteX2" fmla="*/ 288925 w 288925"/>
              <a:gd name="connsiteY2" fmla="*/ 193675 h 193675"/>
              <a:gd name="connsiteX3" fmla="*/ 219075 w 288925"/>
              <a:gd name="connsiteY3" fmla="*/ 0 h 193675"/>
              <a:gd name="connsiteX4" fmla="*/ 0 w 288925"/>
              <a:gd name="connsiteY4" fmla="*/ 9525 h 193675"/>
              <a:gd name="connsiteX0" fmla="*/ 0 w 447675"/>
              <a:gd name="connsiteY0" fmla="*/ 9525 h 193675"/>
              <a:gd name="connsiteX1" fmla="*/ 203200 w 447675"/>
              <a:gd name="connsiteY1" fmla="*/ 193675 h 193675"/>
              <a:gd name="connsiteX2" fmla="*/ 447675 w 447675"/>
              <a:gd name="connsiteY2" fmla="*/ 187325 h 193675"/>
              <a:gd name="connsiteX3" fmla="*/ 219075 w 447675"/>
              <a:gd name="connsiteY3" fmla="*/ 0 h 193675"/>
              <a:gd name="connsiteX4" fmla="*/ 0 w 447675"/>
              <a:gd name="connsiteY4" fmla="*/ 9525 h 193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675" h="193675">
                <a:moveTo>
                  <a:pt x="0" y="9525"/>
                </a:moveTo>
                <a:lnTo>
                  <a:pt x="203200" y="193675"/>
                </a:lnTo>
                <a:lnTo>
                  <a:pt x="447675" y="187325"/>
                </a:lnTo>
                <a:lnTo>
                  <a:pt x="219075" y="0"/>
                </a:lnTo>
                <a:lnTo>
                  <a:pt x="0" y="9525"/>
                </a:lnTo>
                <a:close/>
              </a:path>
            </a:pathLst>
          </a:custGeom>
          <a:solidFill>
            <a:schemeClr val="accent3">
              <a:lumMod val="5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488" name="Freihandform 487"/>
          <p:cNvSpPr/>
          <p:nvPr/>
        </p:nvSpPr>
        <p:spPr bwMode="auto">
          <a:xfrm>
            <a:off x="2940050" y="3429000"/>
            <a:ext cx="107950" cy="46038"/>
          </a:xfrm>
          <a:custGeom>
            <a:avLst/>
            <a:gdLst>
              <a:gd name="connsiteX0" fmla="*/ 0 w 142875"/>
              <a:gd name="connsiteY0" fmla="*/ 0 h 57150"/>
              <a:gd name="connsiteX1" fmla="*/ 57150 w 142875"/>
              <a:gd name="connsiteY1" fmla="*/ 57150 h 57150"/>
              <a:gd name="connsiteX2" fmla="*/ 142875 w 142875"/>
              <a:gd name="connsiteY2" fmla="*/ 57150 h 57150"/>
              <a:gd name="connsiteX3" fmla="*/ 85725 w 142875"/>
              <a:gd name="connsiteY3" fmla="*/ 9525 h 57150"/>
              <a:gd name="connsiteX4" fmla="*/ 0 w 142875"/>
              <a:gd name="connsiteY4" fmla="*/ 0 h 57150"/>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9525 h 66675"/>
              <a:gd name="connsiteX1" fmla="*/ 57150 w 142875"/>
              <a:gd name="connsiteY1" fmla="*/ 66675 h 66675"/>
              <a:gd name="connsiteX2" fmla="*/ 142875 w 142875"/>
              <a:gd name="connsiteY2" fmla="*/ 66675 h 66675"/>
              <a:gd name="connsiteX3" fmla="*/ 85725 w 142875"/>
              <a:gd name="connsiteY3" fmla="*/ 0 h 66675"/>
              <a:gd name="connsiteX4" fmla="*/ 0 w 142875"/>
              <a:gd name="connsiteY4" fmla="*/ 9525 h 66675"/>
              <a:gd name="connsiteX0" fmla="*/ 0 w 142875"/>
              <a:gd name="connsiteY0" fmla="*/ 0 h 57150"/>
              <a:gd name="connsiteX1" fmla="*/ 57150 w 142875"/>
              <a:gd name="connsiteY1" fmla="*/ 57150 h 57150"/>
              <a:gd name="connsiteX2" fmla="*/ 142875 w 142875"/>
              <a:gd name="connsiteY2" fmla="*/ 57150 h 57150"/>
              <a:gd name="connsiteX3" fmla="*/ 98425 w 142875"/>
              <a:gd name="connsiteY3" fmla="*/ 9525 h 57150"/>
              <a:gd name="connsiteX4" fmla="*/ 0 w 142875"/>
              <a:gd name="connsiteY4" fmla="*/ 0 h 57150"/>
              <a:gd name="connsiteX0" fmla="*/ 0 w 123825"/>
              <a:gd name="connsiteY0" fmla="*/ 15875 h 47625"/>
              <a:gd name="connsiteX1" fmla="*/ 38100 w 123825"/>
              <a:gd name="connsiteY1" fmla="*/ 47625 h 47625"/>
              <a:gd name="connsiteX2" fmla="*/ 123825 w 123825"/>
              <a:gd name="connsiteY2" fmla="*/ 47625 h 47625"/>
              <a:gd name="connsiteX3" fmla="*/ 79375 w 123825"/>
              <a:gd name="connsiteY3" fmla="*/ 0 h 47625"/>
              <a:gd name="connsiteX4" fmla="*/ 0 w 123825"/>
              <a:gd name="connsiteY4" fmla="*/ 15875 h 47625"/>
              <a:gd name="connsiteX0" fmla="*/ 0 w 288925"/>
              <a:gd name="connsiteY0" fmla="*/ 0 h 184150"/>
              <a:gd name="connsiteX1" fmla="*/ 203200 w 288925"/>
              <a:gd name="connsiteY1" fmla="*/ 184150 h 184150"/>
              <a:gd name="connsiteX2" fmla="*/ 288925 w 288925"/>
              <a:gd name="connsiteY2" fmla="*/ 184150 h 184150"/>
              <a:gd name="connsiteX3" fmla="*/ 244475 w 288925"/>
              <a:gd name="connsiteY3" fmla="*/ 136525 h 184150"/>
              <a:gd name="connsiteX4" fmla="*/ 0 w 288925"/>
              <a:gd name="connsiteY4" fmla="*/ 0 h 184150"/>
              <a:gd name="connsiteX0" fmla="*/ 0 w 288925"/>
              <a:gd name="connsiteY0" fmla="*/ 9525 h 193675"/>
              <a:gd name="connsiteX1" fmla="*/ 203200 w 288925"/>
              <a:gd name="connsiteY1" fmla="*/ 193675 h 193675"/>
              <a:gd name="connsiteX2" fmla="*/ 288925 w 288925"/>
              <a:gd name="connsiteY2" fmla="*/ 193675 h 193675"/>
              <a:gd name="connsiteX3" fmla="*/ 219075 w 288925"/>
              <a:gd name="connsiteY3" fmla="*/ 0 h 193675"/>
              <a:gd name="connsiteX4" fmla="*/ 0 w 288925"/>
              <a:gd name="connsiteY4" fmla="*/ 9525 h 193675"/>
              <a:gd name="connsiteX0" fmla="*/ 0 w 447675"/>
              <a:gd name="connsiteY0" fmla="*/ 9525 h 193675"/>
              <a:gd name="connsiteX1" fmla="*/ 203200 w 447675"/>
              <a:gd name="connsiteY1" fmla="*/ 193675 h 193675"/>
              <a:gd name="connsiteX2" fmla="*/ 447675 w 447675"/>
              <a:gd name="connsiteY2" fmla="*/ 187325 h 193675"/>
              <a:gd name="connsiteX3" fmla="*/ 219075 w 447675"/>
              <a:gd name="connsiteY3" fmla="*/ 0 h 193675"/>
              <a:gd name="connsiteX4" fmla="*/ 0 w 447675"/>
              <a:gd name="connsiteY4" fmla="*/ 9525 h 193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675" h="193675">
                <a:moveTo>
                  <a:pt x="0" y="9525"/>
                </a:moveTo>
                <a:lnTo>
                  <a:pt x="203200" y="193675"/>
                </a:lnTo>
                <a:lnTo>
                  <a:pt x="447675" y="187325"/>
                </a:lnTo>
                <a:lnTo>
                  <a:pt x="219075" y="0"/>
                </a:lnTo>
                <a:lnTo>
                  <a:pt x="0" y="9525"/>
                </a:lnTo>
                <a:close/>
              </a:path>
            </a:pathLst>
          </a:custGeom>
          <a:solidFill>
            <a:schemeClr val="accent3">
              <a:lumMod val="5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3205" name="Textfeld 490"/>
          <p:cNvSpPr txBox="1">
            <a:spLocks noChangeArrowheads="1"/>
          </p:cNvSpPr>
          <p:nvPr/>
        </p:nvSpPr>
        <p:spPr bwMode="auto">
          <a:xfrm>
            <a:off x="2438400" y="5791200"/>
            <a:ext cx="2209800" cy="685800"/>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a:t>Type A: sensor contacts on the back </a:t>
            </a:r>
            <a:r>
              <a:rPr lang="en-US" altLang="de-DE" dirty="0" smtClean="0"/>
              <a:t>side of the sensor chip</a:t>
            </a:r>
            <a:endParaRPr lang="en-US" altLang="de-DE" dirty="0"/>
          </a:p>
        </p:txBody>
      </p:sp>
      <p:sp>
        <p:nvSpPr>
          <p:cNvPr id="3206" name="Textfeld 491"/>
          <p:cNvSpPr txBox="1">
            <a:spLocks noChangeArrowheads="1"/>
          </p:cNvSpPr>
          <p:nvPr/>
        </p:nvSpPr>
        <p:spPr bwMode="auto">
          <a:xfrm>
            <a:off x="6553200" y="4038600"/>
            <a:ext cx="1981200" cy="838200"/>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a:t>Type B: sensor- and readout chip contacts on the back </a:t>
            </a:r>
            <a:r>
              <a:rPr lang="en-US" altLang="de-DE" dirty="0" smtClean="0"/>
              <a:t>side of the sensor chip</a:t>
            </a:r>
            <a:endParaRPr lang="en-US" altLang="de-DE" dirty="0"/>
          </a:p>
        </p:txBody>
      </p:sp>
      <p:sp>
        <p:nvSpPr>
          <p:cNvPr id="3207" name="Textfeld 492"/>
          <p:cNvSpPr txBox="1">
            <a:spLocks noChangeArrowheads="1"/>
          </p:cNvSpPr>
          <p:nvPr/>
        </p:nvSpPr>
        <p:spPr bwMode="auto">
          <a:xfrm>
            <a:off x="2971800" y="40386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Readout chip</a:t>
            </a:r>
          </a:p>
          <a:p>
            <a:pPr eaLnBrk="1" hangingPunct="1">
              <a:spcBef>
                <a:spcPct val="0"/>
              </a:spcBef>
              <a:buFontTx/>
              <a:buNone/>
            </a:pPr>
            <a:r>
              <a:rPr lang="en-US" altLang="de-DE"/>
              <a:t>2x2cm</a:t>
            </a:r>
          </a:p>
        </p:txBody>
      </p:sp>
      <p:cxnSp>
        <p:nvCxnSpPr>
          <p:cNvPr id="3208" name="Gerade Verbindung mit Pfeil 135"/>
          <p:cNvCxnSpPr>
            <a:cxnSpLocks noChangeShapeType="1"/>
          </p:cNvCxnSpPr>
          <p:nvPr/>
        </p:nvCxnSpPr>
        <p:spPr bwMode="auto">
          <a:xfrm flipH="1">
            <a:off x="2590800" y="4495800"/>
            <a:ext cx="1143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09" name="Gerade Verbindung mit Pfeil 139"/>
          <p:cNvCxnSpPr>
            <a:cxnSpLocks noChangeShapeType="1"/>
          </p:cNvCxnSpPr>
          <p:nvPr/>
        </p:nvCxnSpPr>
        <p:spPr bwMode="auto">
          <a:xfrm flipH="1">
            <a:off x="2286000" y="5257800"/>
            <a:ext cx="8382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10" name="Textfeld 493"/>
          <p:cNvSpPr txBox="1">
            <a:spLocks noChangeArrowheads="1"/>
          </p:cNvSpPr>
          <p:nvPr/>
        </p:nvSpPr>
        <p:spPr bwMode="auto">
          <a:xfrm>
            <a:off x="2819400" y="48006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a:t>Sensor reticle</a:t>
            </a:r>
          </a:p>
          <a:p>
            <a:pPr eaLnBrk="1" hangingPunct="1">
              <a:spcBef>
                <a:spcPct val="0"/>
              </a:spcBef>
              <a:buFontTx/>
              <a:buNone/>
            </a:pPr>
            <a:r>
              <a:rPr lang="en-US" altLang="de-DE" dirty="0"/>
              <a:t>2</a:t>
            </a:r>
            <a:r>
              <a:rPr lang="en-US" altLang="de-DE" dirty="0" smtClean="0"/>
              <a:t>x2cm</a:t>
            </a:r>
            <a:endParaRPr lang="en-US" altLang="de-DE" dirty="0"/>
          </a:p>
        </p:txBody>
      </p:sp>
      <p:sp>
        <p:nvSpPr>
          <p:cNvPr id="3211" name="Textfeld 494"/>
          <p:cNvSpPr txBox="1">
            <a:spLocks noChangeArrowheads="1"/>
          </p:cNvSpPr>
          <p:nvPr/>
        </p:nvSpPr>
        <p:spPr bwMode="auto">
          <a:xfrm>
            <a:off x="2438400" y="5410200"/>
            <a:ext cx="685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TSV</a:t>
            </a:r>
          </a:p>
        </p:txBody>
      </p:sp>
      <p:cxnSp>
        <p:nvCxnSpPr>
          <p:cNvPr id="3212" name="Gerade Verbindung mit Pfeil 141"/>
          <p:cNvCxnSpPr>
            <a:cxnSpLocks noChangeShapeType="1"/>
          </p:cNvCxnSpPr>
          <p:nvPr/>
        </p:nvCxnSpPr>
        <p:spPr bwMode="auto">
          <a:xfrm flipH="1">
            <a:off x="2209800" y="5638800"/>
            <a:ext cx="7620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13" name="Textfeld 495"/>
          <p:cNvSpPr txBox="1">
            <a:spLocks noChangeArrowheads="1"/>
          </p:cNvSpPr>
          <p:nvPr/>
        </p:nvSpPr>
        <p:spPr bwMode="auto">
          <a:xfrm>
            <a:off x="3733800" y="50292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a:t>Sensor reticle</a:t>
            </a:r>
          </a:p>
          <a:p>
            <a:pPr eaLnBrk="1" hangingPunct="1">
              <a:spcBef>
                <a:spcPct val="0"/>
              </a:spcBef>
              <a:buFontTx/>
              <a:buNone/>
            </a:pPr>
            <a:r>
              <a:rPr lang="en-US" altLang="de-DE"/>
              <a:t>2x2cm</a:t>
            </a:r>
          </a:p>
        </p:txBody>
      </p:sp>
      <p:cxnSp>
        <p:nvCxnSpPr>
          <p:cNvPr id="3214" name="Gerade Verbindung mit Pfeil 145"/>
          <p:cNvCxnSpPr>
            <a:cxnSpLocks noChangeShapeType="1"/>
          </p:cNvCxnSpPr>
          <p:nvPr/>
        </p:nvCxnSpPr>
        <p:spPr bwMode="auto">
          <a:xfrm>
            <a:off x="3962400" y="5486400"/>
            <a:ext cx="990600" cy="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20" name="Textfeld 501"/>
          <p:cNvSpPr txBox="1">
            <a:spLocks noChangeArrowheads="1"/>
          </p:cNvSpPr>
          <p:nvPr/>
        </p:nvSpPr>
        <p:spPr bwMode="auto">
          <a:xfrm>
            <a:off x="6791325" y="5181600"/>
            <a:ext cx="99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a:t>TSVs for sensor- and readout chip contacts</a:t>
            </a:r>
          </a:p>
        </p:txBody>
      </p:sp>
      <p:cxnSp>
        <p:nvCxnSpPr>
          <p:cNvPr id="5" name="Gerade Verbindung mit Pfeil 4"/>
          <p:cNvCxnSpPr/>
          <p:nvPr/>
        </p:nvCxnSpPr>
        <p:spPr bwMode="auto">
          <a:xfrm flipH="1">
            <a:off x="6019800" y="5715000"/>
            <a:ext cx="762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12275617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ctrTitle"/>
          </p:nvPr>
        </p:nvSpPr>
        <p:spPr/>
        <p:txBody>
          <a:bodyPr/>
          <a:lstStyle/>
          <a:p>
            <a:pPr eaLnBrk="1" hangingPunct="1"/>
            <a:r>
              <a:rPr lang="en-US" dirty="0" smtClean="0"/>
              <a:t>Detectors is advanced CMOS: HRCMOS</a:t>
            </a:r>
            <a:endParaRPr lang="en-US" sz="1800" dirty="0" smtClean="0"/>
          </a:p>
        </p:txBody>
      </p:sp>
      <p:sp>
        <p:nvSpPr>
          <p:cNvPr id="5" name="Podnaslov 4"/>
          <p:cNvSpPr>
            <a:spLocks noGrp="1"/>
          </p:cNvSpPr>
          <p:nvPr>
            <p:ph type="subTitle" idx="1"/>
          </p:nvPr>
        </p:nvSpPr>
        <p:spPr/>
        <p:txBody>
          <a:bodyPr/>
          <a:lstStyle/>
          <a:p>
            <a:endParaRPr lang="sr-Latn-CS" dirty="0"/>
          </a:p>
        </p:txBody>
      </p:sp>
    </p:spTree>
    <p:extLst>
      <p:ext uri="{BB962C8B-B14F-4D97-AF65-F5344CB8AC3E}">
        <p14:creationId xmlns:p14="http://schemas.microsoft.com/office/powerpoint/2010/main" val="59995343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Čuvar mesta za broj slajda 2"/>
          <p:cNvSpPr>
            <a:spLocks noGrp="1"/>
          </p:cNvSpPr>
          <p:nvPr>
            <p:ph type="sldNum" sz="quarter" idx="4294967295"/>
          </p:nvPr>
        </p:nvSpPr>
        <p:spPr>
          <a:xfrm>
            <a:off x="8316913" y="6453188"/>
            <a:ext cx="792162" cy="2159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7F3F8A70-8DAA-4B2E-98DA-6DEBAD32CC14}" type="slidenum">
              <a:rPr lang="de-DE" altLang="de-DE" sz="1400"/>
              <a:pPr eaLnBrk="1" hangingPunct="1"/>
              <a:t>75</a:t>
            </a:fld>
            <a:endParaRPr lang="de-DE" altLang="de-DE" sz="1400"/>
          </a:p>
        </p:txBody>
      </p:sp>
      <p:sp>
        <p:nvSpPr>
          <p:cNvPr id="31747" name="Rectangle 2"/>
          <p:cNvSpPr>
            <a:spLocks noGrp="1" noChangeArrowheads="1"/>
          </p:cNvSpPr>
          <p:nvPr>
            <p:ph type="title"/>
          </p:nvPr>
        </p:nvSpPr>
        <p:spPr/>
        <p:txBody>
          <a:bodyPr/>
          <a:lstStyle/>
          <a:p>
            <a:pPr eaLnBrk="1" hangingPunct="1"/>
            <a:r>
              <a:rPr lang="en-US" altLang="de-DE" sz="2000" dirty="0" smtClean="0"/>
              <a:t>Standard MAPS</a:t>
            </a:r>
          </a:p>
        </p:txBody>
      </p:sp>
      <p:sp>
        <p:nvSpPr>
          <p:cNvPr id="31748" name="Rectangle 3"/>
          <p:cNvSpPr>
            <a:spLocks noChangeArrowheads="1"/>
          </p:cNvSpPr>
          <p:nvPr/>
        </p:nvSpPr>
        <p:spPr bwMode="auto">
          <a:xfrm>
            <a:off x="819150" y="4149725"/>
            <a:ext cx="7200900" cy="10795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en-US" altLang="de-DE"/>
          </a:p>
        </p:txBody>
      </p:sp>
      <p:sp>
        <p:nvSpPr>
          <p:cNvPr id="31749" name="Rectangle 4"/>
          <p:cNvSpPr>
            <a:spLocks noChangeArrowheads="1"/>
          </p:cNvSpPr>
          <p:nvPr/>
        </p:nvSpPr>
        <p:spPr bwMode="auto">
          <a:xfrm>
            <a:off x="2765425" y="4076700"/>
            <a:ext cx="720725" cy="287338"/>
          </a:xfrm>
          <a:prstGeom prst="rect">
            <a:avLst/>
          </a:prstGeom>
          <a:solidFill>
            <a:srgbClr val="FF0000"/>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50" name="Rectangle 5"/>
          <p:cNvSpPr>
            <a:spLocks noChangeArrowheads="1"/>
          </p:cNvSpPr>
          <p:nvPr/>
        </p:nvSpPr>
        <p:spPr bwMode="auto">
          <a:xfrm>
            <a:off x="2968625" y="4076700"/>
            <a:ext cx="120650"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51" name="Rectangle 6"/>
          <p:cNvSpPr>
            <a:spLocks noChangeArrowheads="1"/>
          </p:cNvSpPr>
          <p:nvPr/>
        </p:nvSpPr>
        <p:spPr bwMode="auto">
          <a:xfrm>
            <a:off x="3089275" y="4005263"/>
            <a:ext cx="120650"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52" name="Rectangle 7"/>
          <p:cNvSpPr>
            <a:spLocks noChangeArrowheads="1"/>
          </p:cNvSpPr>
          <p:nvPr/>
        </p:nvSpPr>
        <p:spPr bwMode="auto">
          <a:xfrm>
            <a:off x="3209925" y="4076700"/>
            <a:ext cx="122238"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53" name="Line 8"/>
          <p:cNvSpPr>
            <a:spLocks noChangeShapeType="1"/>
          </p:cNvSpPr>
          <p:nvPr/>
        </p:nvSpPr>
        <p:spPr bwMode="auto">
          <a:xfrm>
            <a:off x="3151188" y="3860800"/>
            <a:ext cx="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31754" name="Freeform 9"/>
          <p:cNvSpPr>
            <a:spLocks/>
          </p:cNvSpPr>
          <p:nvPr/>
        </p:nvSpPr>
        <p:spPr bwMode="auto">
          <a:xfrm>
            <a:off x="3486150" y="4076700"/>
            <a:ext cx="144463"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55" name="Freeform 10"/>
          <p:cNvSpPr>
            <a:spLocks/>
          </p:cNvSpPr>
          <p:nvPr/>
        </p:nvSpPr>
        <p:spPr bwMode="auto">
          <a:xfrm flipH="1">
            <a:off x="2620963" y="4076700"/>
            <a:ext cx="144462"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56" name="Freeform 11"/>
          <p:cNvSpPr>
            <a:spLocks/>
          </p:cNvSpPr>
          <p:nvPr/>
        </p:nvSpPr>
        <p:spPr bwMode="auto">
          <a:xfrm>
            <a:off x="2622550" y="4364038"/>
            <a:ext cx="1008063" cy="144462"/>
          </a:xfrm>
          <a:custGeom>
            <a:avLst/>
            <a:gdLst>
              <a:gd name="T0" fmla="*/ 0 w 635"/>
              <a:gd name="T1" fmla="*/ 91 h 91"/>
              <a:gd name="T2" fmla="*/ 635 w 635"/>
              <a:gd name="T3" fmla="*/ 91 h 91"/>
              <a:gd name="T4" fmla="*/ 544 w 635"/>
              <a:gd name="T5" fmla="*/ 0 h 91"/>
              <a:gd name="T6" fmla="*/ 91 w 635"/>
              <a:gd name="T7" fmla="*/ 0 h 91"/>
              <a:gd name="T8" fmla="*/ 0 w 635"/>
              <a:gd name="T9" fmla="*/ 91 h 91"/>
              <a:gd name="T10" fmla="*/ 0 60000 65536"/>
              <a:gd name="T11" fmla="*/ 0 60000 65536"/>
              <a:gd name="T12" fmla="*/ 0 60000 65536"/>
              <a:gd name="T13" fmla="*/ 0 60000 65536"/>
              <a:gd name="T14" fmla="*/ 0 60000 65536"/>
              <a:gd name="T15" fmla="*/ 0 w 635"/>
              <a:gd name="T16" fmla="*/ 0 h 91"/>
              <a:gd name="T17" fmla="*/ 635 w 635"/>
              <a:gd name="T18" fmla="*/ 91 h 91"/>
            </a:gdLst>
            <a:ahLst/>
            <a:cxnLst>
              <a:cxn ang="T10">
                <a:pos x="T0" y="T1"/>
              </a:cxn>
              <a:cxn ang="T11">
                <a:pos x="T2" y="T3"/>
              </a:cxn>
              <a:cxn ang="T12">
                <a:pos x="T4" y="T5"/>
              </a:cxn>
              <a:cxn ang="T13">
                <a:pos x="T6" y="T7"/>
              </a:cxn>
              <a:cxn ang="T14">
                <a:pos x="T8" y="T9"/>
              </a:cxn>
            </a:cxnLst>
            <a:rect l="T15" t="T16" r="T17" b="T18"/>
            <a:pathLst>
              <a:path w="635" h="91">
                <a:moveTo>
                  <a:pt x="0" y="91"/>
                </a:moveTo>
                <a:lnTo>
                  <a:pt x="635" y="91"/>
                </a:lnTo>
                <a:lnTo>
                  <a:pt x="544" y="0"/>
                </a:lnTo>
                <a:lnTo>
                  <a:pt x="91" y="0"/>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57" name="Rectangle 12"/>
          <p:cNvSpPr>
            <a:spLocks noChangeArrowheads="1"/>
          </p:cNvSpPr>
          <p:nvPr/>
        </p:nvSpPr>
        <p:spPr bwMode="auto">
          <a:xfrm>
            <a:off x="673100" y="5373688"/>
            <a:ext cx="7489825" cy="287337"/>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58" name="Freeform 13"/>
          <p:cNvSpPr>
            <a:spLocks/>
          </p:cNvSpPr>
          <p:nvPr/>
        </p:nvSpPr>
        <p:spPr bwMode="auto">
          <a:xfrm>
            <a:off x="673100" y="5229225"/>
            <a:ext cx="7127875" cy="144463"/>
          </a:xfrm>
          <a:custGeom>
            <a:avLst/>
            <a:gdLst>
              <a:gd name="T0" fmla="*/ 91 w 4490"/>
              <a:gd name="T1" fmla="*/ 0 h 91"/>
              <a:gd name="T2" fmla="*/ 0 w 4490"/>
              <a:gd name="T3" fmla="*/ 91 h 91"/>
              <a:gd name="T4" fmla="*/ 4490 w 4490"/>
              <a:gd name="T5" fmla="*/ 91 h 91"/>
              <a:gd name="T6" fmla="*/ 4400 w 4490"/>
              <a:gd name="T7" fmla="*/ 0 h 91"/>
              <a:gd name="T8" fmla="*/ 91 w 4490"/>
              <a:gd name="T9" fmla="*/ 0 h 91"/>
              <a:gd name="T10" fmla="*/ 0 60000 65536"/>
              <a:gd name="T11" fmla="*/ 0 60000 65536"/>
              <a:gd name="T12" fmla="*/ 0 60000 65536"/>
              <a:gd name="T13" fmla="*/ 0 60000 65536"/>
              <a:gd name="T14" fmla="*/ 0 60000 65536"/>
              <a:gd name="T15" fmla="*/ 0 w 4490"/>
              <a:gd name="T16" fmla="*/ 0 h 91"/>
              <a:gd name="T17" fmla="*/ 4490 w 4490"/>
              <a:gd name="T18" fmla="*/ 91 h 91"/>
            </a:gdLst>
            <a:ahLst/>
            <a:cxnLst>
              <a:cxn ang="T10">
                <a:pos x="T0" y="T1"/>
              </a:cxn>
              <a:cxn ang="T11">
                <a:pos x="T2" y="T3"/>
              </a:cxn>
              <a:cxn ang="T12">
                <a:pos x="T4" y="T5"/>
              </a:cxn>
              <a:cxn ang="T13">
                <a:pos x="T6" y="T7"/>
              </a:cxn>
              <a:cxn ang="T14">
                <a:pos x="T8" y="T9"/>
              </a:cxn>
            </a:cxnLst>
            <a:rect l="T15" t="T16" r="T17" b="T18"/>
            <a:pathLst>
              <a:path w="4490" h="91">
                <a:moveTo>
                  <a:pt x="91" y="0"/>
                </a:moveTo>
                <a:lnTo>
                  <a:pt x="0" y="91"/>
                </a:lnTo>
                <a:lnTo>
                  <a:pt x="4490" y="91"/>
                </a:lnTo>
                <a:lnTo>
                  <a:pt x="4400" y="0"/>
                </a:lnTo>
                <a:lnTo>
                  <a:pt x="91"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59" name="Freeform 14"/>
          <p:cNvSpPr>
            <a:spLocks/>
          </p:cNvSpPr>
          <p:nvPr/>
        </p:nvSpPr>
        <p:spPr bwMode="auto">
          <a:xfrm>
            <a:off x="674688" y="5229225"/>
            <a:ext cx="7488237" cy="144463"/>
          </a:xfrm>
          <a:custGeom>
            <a:avLst/>
            <a:gdLst>
              <a:gd name="T0" fmla="*/ 91 w 4717"/>
              <a:gd name="T1" fmla="*/ 0 h 91"/>
              <a:gd name="T2" fmla="*/ 0 w 4717"/>
              <a:gd name="T3" fmla="*/ 91 h 91"/>
              <a:gd name="T4" fmla="*/ 4717 w 4717"/>
              <a:gd name="T5" fmla="*/ 91 h 91"/>
              <a:gd name="T6" fmla="*/ 4627 w 4717"/>
              <a:gd name="T7" fmla="*/ 0 h 91"/>
              <a:gd name="T8" fmla="*/ 91 w 4717"/>
              <a:gd name="T9" fmla="*/ 0 h 91"/>
              <a:gd name="T10" fmla="*/ 0 60000 65536"/>
              <a:gd name="T11" fmla="*/ 0 60000 65536"/>
              <a:gd name="T12" fmla="*/ 0 60000 65536"/>
              <a:gd name="T13" fmla="*/ 0 60000 65536"/>
              <a:gd name="T14" fmla="*/ 0 60000 65536"/>
              <a:gd name="T15" fmla="*/ 0 w 4717"/>
              <a:gd name="T16" fmla="*/ 0 h 91"/>
              <a:gd name="T17" fmla="*/ 4717 w 4717"/>
              <a:gd name="T18" fmla="*/ 91 h 91"/>
            </a:gdLst>
            <a:ahLst/>
            <a:cxnLst>
              <a:cxn ang="T10">
                <a:pos x="T0" y="T1"/>
              </a:cxn>
              <a:cxn ang="T11">
                <a:pos x="T2" y="T3"/>
              </a:cxn>
              <a:cxn ang="T12">
                <a:pos x="T4" y="T5"/>
              </a:cxn>
              <a:cxn ang="T13">
                <a:pos x="T6" y="T7"/>
              </a:cxn>
              <a:cxn ang="T14">
                <a:pos x="T8" y="T9"/>
              </a:cxn>
            </a:cxnLst>
            <a:rect l="T15" t="T16" r="T17" b="T18"/>
            <a:pathLst>
              <a:path w="4717" h="91">
                <a:moveTo>
                  <a:pt x="91" y="0"/>
                </a:moveTo>
                <a:lnTo>
                  <a:pt x="0" y="91"/>
                </a:lnTo>
                <a:lnTo>
                  <a:pt x="4717" y="91"/>
                </a:lnTo>
                <a:lnTo>
                  <a:pt x="4627" y="0"/>
                </a:lnTo>
                <a:lnTo>
                  <a:pt x="91"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60" name="Rectangle 15"/>
          <p:cNvSpPr>
            <a:spLocks noChangeArrowheads="1"/>
          </p:cNvSpPr>
          <p:nvPr/>
        </p:nvSpPr>
        <p:spPr bwMode="auto">
          <a:xfrm>
            <a:off x="6367463" y="4076700"/>
            <a:ext cx="720725" cy="287338"/>
          </a:xfrm>
          <a:prstGeom prst="rect">
            <a:avLst/>
          </a:prstGeom>
          <a:solidFill>
            <a:srgbClr val="FF0000"/>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61" name="Rectangle 16"/>
          <p:cNvSpPr>
            <a:spLocks noChangeArrowheads="1"/>
          </p:cNvSpPr>
          <p:nvPr/>
        </p:nvSpPr>
        <p:spPr bwMode="auto">
          <a:xfrm>
            <a:off x="6570663" y="4076700"/>
            <a:ext cx="120650"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62" name="Rectangle 17"/>
          <p:cNvSpPr>
            <a:spLocks noChangeArrowheads="1"/>
          </p:cNvSpPr>
          <p:nvPr/>
        </p:nvSpPr>
        <p:spPr bwMode="auto">
          <a:xfrm>
            <a:off x="6691313" y="4005263"/>
            <a:ext cx="120650"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63" name="Rectangle 18"/>
          <p:cNvSpPr>
            <a:spLocks noChangeArrowheads="1"/>
          </p:cNvSpPr>
          <p:nvPr/>
        </p:nvSpPr>
        <p:spPr bwMode="auto">
          <a:xfrm>
            <a:off x="6811963" y="4076700"/>
            <a:ext cx="122237"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64" name="Line 19"/>
          <p:cNvSpPr>
            <a:spLocks noChangeShapeType="1"/>
          </p:cNvSpPr>
          <p:nvPr/>
        </p:nvSpPr>
        <p:spPr bwMode="auto">
          <a:xfrm>
            <a:off x="6753225" y="3860800"/>
            <a:ext cx="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31765" name="Freeform 20"/>
          <p:cNvSpPr>
            <a:spLocks/>
          </p:cNvSpPr>
          <p:nvPr/>
        </p:nvSpPr>
        <p:spPr bwMode="auto">
          <a:xfrm>
            <a:off x="7088188" y="4076700"/>
            <a:ext cx="144462"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66" name="Freeform 21"/>
          <p:cNvSpPr>
            <a:spLocks/>
          </p:cNvSpPr>
          <p:nvPr/>
        </p:nvSpPr>
        <p:spPr bwMode="auto">
          <a:xfrm flipH="1">
            <a:off x="6223000" y="4076700"/>
            <a:ext cx="144463"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67" name="Freeform 22"/>
          <p:cNvSpPr>
            <a:spLocks/>
          </p:cNvSpPr>
          <p:nvPr/>
        </p:nvSpPr>
        <p:spPr bwMode="auto">
          <a:xfrm>
            <a:off x="6224588" y="4364038"/>
            <a:ext cx="1008062" cy="144462"/>
          </a:xfrm>
          <a:custGeom>
            <a:avLst/>
            <a:gdLst>
              <a:gd name="T0" fmla="*/ 0 w 635"/>
              <a:gd name="T1" fmla="*/ 91 h 91"/>
              <a:gd name="T2" fmla="*/ 635 w 635"/>
              <a:gd name="T3" fmla="*/ 91 h 91"/>
              <a:gd name="T4" fmla="*/ 544 w 635"/>
              <a:gd name="T5" fmla="*/ 0 h 91"/>
              <a:gd name="T6" fmla="*/ 91 w 635"/>
              <a:gd name="T7" fmla="*/ 0 h 91"/>
              <a:gd name="T8" fmla="*/ 0 w 635"/>
              <a:gd name="T9" fmla="*/ 91 h 91"/>
              <a:gd name="T10" fmla="*/ 0 60000 65536"/>
              <a:gd name="T11" fmla="*/ 0 60000 65536"/>
              <a:gd name="T12" fmla="*/ 0 60000 65536"/>
              <a:gd name="T13" fmla="*/ 0 60000 65536"/>
              <a:gd name="T14" fmla="*/ 0 60000 65536"/>
              <a:gd name="T15" fmla="*/ 0 w 635"/>
              <a:gd name="T16" fmla="*/ 0 h 91"/>
              <a:gd name="T17" fmla="*/ 635 w 635"/>
              <a:gd name="T18" fmla="*/ 91 h 91"/>
            </a:gdLst>
            <a:ahLst/>
            <a:cxnLst>
              <a:cxn ang="T10">
                <a:pos x="T0" y="T1"/>
              </a:cxn>
              <a:cxn ang="T11">
                <a:pos x="T2" y="T3"/>
              </a:cxn>
              <a:cxn ang="T12">
                <a:pos x="T4" y="T5"/>
              </a:cxn>
              <a:cxn ang="T13">
                <a:pos x="T6" y="T7"/>
              </a:cxn>
              <a:cxn ang="T14">
                <a:pos x="T8" y="T9"/>
              </a:cxn>
            </a:cxnLst>
            <a:rect l="T15" t="T16" r="T17" b="T18"/>
            <a:pathLst>
              <a:path w="635" h="91">
                <a:moveTo>
                  <a:pt x="0" y="91"/>
                </a:moveTo>
                <a:lnTo>
                  <a:pt x="635" y="91"/>
                </a:lnTo>
                <a:lnTo>
                  <a:pt x="544" y="0"/>
                </a:lnTo>
                <a:lnTo>
                  <a:pt x="91" y="0"/>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nvGrpSpPr>
          <p:cNvPr id="31768" name="Group 23"/>
          <p:cNvGrpSpPr>
            <a:grpSpLocks/>
          </p:cNvGrpSpPr>
          <p:nvPr/>
        </p:nvGrpSpPr>
        <p:grpSpPr bwMode="auto">
          <a:xfrm>
            <a:off x="3700463" y="4148138"/>
            <a:ext cx="647700" cy="433387"/>
            <a:chOff x="930" y="2840"/>
            <a:chExt cx="408" cy="273"/>
          </a:xfrm>
        </p:grpSpPr>
        <p:grpSp>
          <p:nvGrpSpPr>
            <p:cNvPr id="31819" name="Group 24"/>
            <p:cNvGrpSpPr>
              <a:grpSpLocks/>
            </p:cNvGrpSpPr>
            <p:nvPr/>
          </p:nvGrpSpPr>
          <p:grpSpPr bwMode="auto">
            <a:xfrm>
              <a:off x="930" y="2840"/>
              <a:ext cx="408" cy="273"/>
              <a:chOff x="1474" y="1706"/>
              <a:chExt cx="408" cy="273"/>
            </a:xfrm>
          </p:grpSpPr>
          <p:sp>
            <p:nvSpPr>
              <p:cNvPr id="31821" name="Rectangle 25"/>
              <p:cNvSpPr>
                <a:spLocks noChangeArrowheads="1"/>
              </p:cNvSpPr>
              <p:nvPr/>
            </p:nvSpPr>
            <p:spPr bwMode="auto">
              <a:xfrm>
                <a:off x="1565" y="1752"/>
                <a:ext cx="226" cy="136"/>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22" name="Freeform 26"/>
              <p:cNvSpPr>
                <a:spLocks/>
              </p:cNvSpPr>
              <p:nvPr/>
            </p:nvSpPr>
            <p:spPr bwMode="auto">
              <a:xfrm>
                <a:off x="1474"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23" name="Freeform 27"/>
              <p:cNvSpPr>
                <a:spLocks/>
              </p:cNvSpPr>
              <p:nvPr/>
            </p:nvSpPr>
            <p:spPr bwMode="auto">
              <a:xfrm flipH="1">
                <a:off x="1791"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24" name="Freeform 28"/>
              <p:cNvSpPr>
                <a:spLocks/>
              </p:cNvSpPr>
              <p:nvPr/>
            </p:nvSpPr>
            <p:spPr bwMode="auto">
              <a:xfrm>
                <a:off x="1474" y="1888"/>
                <a:ext cx="408" cy="91"/>
              </a:xfrm>
              <a:custGeom>
                <a:avLst/>
                <a:gdLst>
                  <a:gd name="T0" fmla="*/ 0 w 408"/>
                  <a:gd name="T1" fmla="*/ 91 h 91"/>
                  <a:gd name="T2" fmla="*/ 91 w 408"/>
                  <a:gd name="T3" fmla="*/ 0 h 91"/>
                  <a:gd name="T4" fmla="*/ 317 w 408"/>
                  <a:gd name="T5" fmla="*/ 0 h 91"/>
                  <a:gd name="T6" fmla="*/ 408 w 408"/>
                  <a:gd name="T7" fmla="*/ 91 h 91"/>
                  <a:gd name="T8" fmla="*/ 0 w 408"/>
                  <a:gd name="T9" fmla="*/ 91 h 91"/>
                  <a:gd name="T10" fmla="*/ 0 60000 65536"/>
                  <a:gd name="T11" fmla="*/ 0 60000 65536"/>
                  <a:gd name="T12" fmla="*/ 0 60000 65536"/>
                  <a:gd name="T13" fmla="*/ 0 60000 65536"/>
                  <a:gd name="T14" fmla="*/ 0 60000 65536"/>
                  <a:gd name="T15" fmla="*/ 0 w 408"/>
                  <a:gd name="T16" fmla="*/ 0 h 91"/>
                  <a:gd name="T17" fmla="*/ 408 w 408"/>
                  <a:gd name="T18" fmla="*/ 91 h 91"/>
                </a:gdLst>
                <a:ahLst/>
                <a:cxnLst>
                  <a:cxn ang="T10">
                    <a:pos x="T0" y="T1"/>
                  </a:cxn>
                  <a:cxn ang="T11">
                    <a:pos x="T2" y="T3"/>
                  </a:cxn>
                  <a:cxn ang="T12">
                    <a:pos x="T4" y="T5"/>
                  </a:cxn>
                  <a:cxn ang="T13">
                    <a:pos x="T6" y="T7"/>
                  </a:cxn>
                  <a:cxn ang="T14">
                    <a:pos x="T8" y="T9"/>
                  </a:cxn>
                </a:cxnLst>
                <a:rect l="T15" t="T16" r="T17" b="T18"/>
                <a:pathLst>
                  <a:path w="408" h="91">
                    <a:moveTo>
                      <a:pt x="0" y="91"/>
                    </a:moveTo>
                    <a:lnTo>
                      <a:pt x="91" y="0"/>
                    </a:lnTo>
                    <a:lnTo>
                      <a:pt x="317" y="0"/>
                    </a:lnTo>
                    <a:lnTo>
                      <a:pt x="408"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1820" name="Freeform 29"/>
            <p:cNvSpPr>
              <a:spLocks/>
            </p:cNvSpPr>
            <p:nvPr/>
          </p:nvSpPr>
          <p:spPr bwMode="auto">
            <a:xfrm>
              <a:off x="930" y="2840"/>
              <a:ext cx="408" cy="45"/>
            </a:xfrm>
            <a:custGeom>
              <a:avLst/>
              <a:gdLst>
                <a:gd name="T0" fmla="*/ 0 w 408"/>
                <a:gd name="T1" fmla="*/ 0 h 45"/>
                <a:gd name="T2" fmla="*/ 90 w 408"/>
                <a:gd name="T3" fmla="*/ 45 h 45"/>
                <a:gd name="T4" fmla="*/ 317 w 408"/>
                <a:gd name="T5" fmla="*/ 45 h 45"/>
                <a:gd name="T6" fmla="*/ 408 w 408"/>
                <a:gd name="T7" fmla="*/ 0 h 45"/>
                <a:gd name="T8" fmla="*/ 0 w 408"/>
                <a:gd name="T9" fmla="*/ 0 h 45"/>
                <a:gd name="T10" fmla="*/ 0 60000 65536"/>
                <a:gd name="T11" fmla="*/ 0 60000 65536"/>
                <a:gd name="T12" fmla="*/ 0 60000 65536"/>
                <a:gd name="T13" fmla="*/ 0 60000 65536"/>
                <a:gd name="T14" fmla="*/ 0 60000 65536"/>
                <a:gd name="T15" fmla="*/ 0 w 408"/>
                <a:gd name="T16" fmla="*/ 0 h 45"/>
                <a:gd name="T17" fmla="*/ 408 w 408"/>
                <a:gd name="T18" fmla="*/ 45 h 45"/>
              </a:gdLst>
              <a:ahLst/>
              <a:cxnLst>
                <a:cxn ang="T10">
                  <a:pos x="T0" y="T1"/>
                </a:cxn>
                <a:cxn ang="T11">
                  <a:pos x="T2" y="T3"/>
                </a:cxn>
                <a:cxn ang="T12">
                  <a:pos x="T4" y="T5"/>
                </a:cxn>
                <a:cxn ang="T13">
                  <a:pos x="T6" y="T7"/>
                </a:cxn>
                <a:cxn ang="T14">
                  <a:pos x="T8" y="T9"/>
                </a:cxn>
              </a:cxnLst>
              <a:rect l="T15" t="T16" r="T17" b="T18"/>
              <a:pathLst>
                <a:path w="408" h="45">
                  <a:moveTo>
                    <a:pt x="0" y="0"/>
                  </a:moveTo>
                  <a:lnTo>
                    <a:pt x="90" y="45"/>
                  </a:lnTo>
                  <a:lnTo>
                    <a:pt x="317" y="45"/>
                  </a:lnTo>
                  <a:lnTo>
                    <a:pt x="408"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grpSp>
        <p:nvGrpSpPr>
          <p:cNvPr id="31769" name="Group 30"/>
          <p:cNvGrpSpPr>
            <a:grpSpLocks/>
          </p:cNvGrpSpPr>
          <p:nvPr/>
        </p:nvGrpSpPr>
        <p:grpSpPr bwMode="auto">
          <a:xfrm>
            <a:off x="7302500" y="4149725"/>
            <a:ext cx="647700" cy="433388"/>
            <a:chOff x="930" y="2840"/>
            <a:chExt cx="408" cy="273"/>
          </a:xfrm>
        </p:grpSpPr>
        <p:grpSp>
          <p:nvGrpSpPr>
            <p:cNvPr id="31813" name="Group 31"/>
            <p:cNvGrpSpPr>
              <a:grpSpLocks/>
            </p:cNvGrpSpPr>
            <p:nvPr/>
          </p:nvGrpSpPr>
          <p:grpSpPr bwMode="auto">
            <a:xfrm>
              <a:off x="930" y="2840"/>
              <a:ext cx="408" cy="273"/>
              <a:chOff x="1474" y="1706"/>
              <a:chExt cx="408" cy="273"/>
            </a:xfrm>
          </p:grpSpPr>
          <p:sp>
            <p:nvSpPr>
              <p:cNvPr id="31815" name="Rectangle 32"/>
              <p:cNvSpPr>
                <a:spLocks noChangeArrowheads="1"/>
              </p:cNvSpPr>
              <p:nvPr/>
            </p:nvSpPr>
            <p:spPr bwMode="auto">
              <a:xfrm>
                <a:off x="1565" y="1752"/>
                <a:ext cx="226" cy="136"/>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16" name="Freeform 33"/>
              <p:cNvSpPr>
                <a:spLocks/>
              </p:cNvSpPr>
              <p:nvPr/>
            </p:nvSpPr>
            <p:spPr bwMode="auto">
              <a:xfrm>
                <a:off x="1474"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17" name="Freeform 34"/>
              <p:cNvSpPr>
                <a:spLocks/>
              </p:cNvSpPr>
              <p:nvPr/>
            </p:nvSpPr>
            <p:spPr bwMode="auto">
              <a:xfrm flipH="1">
                <a:off x="1791"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18" name="Freeform 35"/>
              <p:cNvSpPr>
                <a:spLocks/>
              </p:cNvSpPr>
              <p:nvPr/>
            </p:nvSpPr>
            <p:spPr bwMode="auto">
              <a:xfrm>
                <a:off x="1474" y="1888"/>
                <a:ext cx="408" cy="91"/>
              </a:xfrm>
              <a:custGeom>
                <a:avLst/>
                <a:gdLst>
                  <a:gd name="T0" fmla="*/ 0 w 408"/>
                  <a:gd name="T1" fmla="*/ 91 h 91"/>
                  <a:gd name="T2" fmla="*/ 91 w 408"/>
                  <a:gd name="T3" fmla="*/ 0 h 91"/>
                  <a:gd name="T4" fmla="*/ 317 w 408"/>
                  <a:gd name="T5" fmla="*/ 0 h 91"/>
                  <a:gd name="T6" fmla="*/ 408 w 408"/>
                  <a:gd name="T7" fmla="*/ 91 h 91"/>
                  <a:gd name="T8" fmla="*/ 0 w 408"/>
                  <a:gd name="T9" fmla="*/ 91 h 91"/>
                  <a:gd name="T10" fmla="*/ 0 60000 65536"/>
                  <a:gd name="T11" fmla="*/ 0 60000 65536"/>
                  <a:gd name="T12" fmla="*/ 0 60000 65536"/>
                  <a:gd name="T13" fmla="*/ 0 60000 65536"/>
                  <a:gd name="T14" fmla="*/ 0 60000 65536"/>
                  <a:gd name="T15" fmla="*/ 0 w 408"/>
                  <a:gd name="T16" fmla="*/ 0 h 91"/>
                  <a:gd name="T17" fmla="*/ 408 w 408"/>
                  <a:gd name="T18" fmla="*/ 91 h 91"/>
                </a:gdLst>
                <a:ahLst/>
                <a:cxnLst>
                  <a:cxn ang="T10">
                    <a:pos x="T0" y="T1"/>
                  </a:cxn>
                  <a:cxn ang="T11">
                    <a:pos x="T2" y="T3"/>
                  </a:cxn>
                  <a:cxn ang="T12">
                    <a:pos x="T4" y="T5"/>
                  </a:cxn>
                  <a:cxn ang="T13">
                    <a:pos x="T6" y="T7"/>
                  </a:cxn>
                  <a:cxn ang="T14">
                    <a:pos x="T8" y="T9"/>
                  </a:cxn>
                </a:cxnLst>
                <a:rect l="T15" t="T16" r="T17" b="T18"/>
                <a:pathLst>
                  <a:path w="408" h="91">
                    <a:moveTo>
                      <a:pt x="0" y="91"/>
                    </a:moveTo>
                    <a:lnTo>
                      <a:pt x="91" y="0"/>
                    </a:lnTo>
                    <a:lnTo>
                      <a:pt x="317" y="0"/>
                    </a:lnTo>
                    <a:lnTo>
                      <a:pt x="408"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1814" name="Freeform 36"/>
            <p:cNvSpPr>
              <a:spLocks/>
            </p:cNvSpPr>
            <p:nvPr/>
          </p:nvSpPr>
          <p:spPr bwMode="auto">
            <a:xfrm>
              <a:off x="930" y="2840"/>
              <a:ext cx="408" cy="45"/>
            </a:xfrm>
            <a:custGeom>
              <a:avLst/>
              <a:gdLst>
                <a:gd name="T0" fmla="*/ 0 w 408"/>
                <a:gd name="T1" fmla="*/ 0 h 45"/>
                <a:gd name="T2" fmla="*/ 90 w 408"/>
                <a:gd name="T3" fmla="*/ 45 h 45"/>
                <a:gd name="T4" fmla="*/ 317 w 408"/>
                <a:gd name="T5" fmla="*/ 45 h 45"/>
                <a:gd name="T6" fmla="*/ 408 w 408"/>
                <a:gd name="T7" fmla="*/ 0 h 45"/>
                <a:gd name="T8" fmla="*/ 0 w 408"/>
                <a:gd name="T9" fmla="*/ 0 h 45"/>
                <a:gd name="T10" fmla="*/ 0 60000 65536"/>
                <a:gd name="T11" fmla="*/ 0 60000 65536"/>
                <a:gd name="T12" fmla="*/ 0 60000 65536"/>
                <a:gd name="T13" fmla="*/ 0 60000 65536"/>
                <a:gd name="T14" fmla="*/ 0 60000 65536"/>
                <a:gd name="T15" fmla="*/ 0 w 408"/>
                <a:gd name="T16" fmla="*/ 0 h 45"/>
                <a:gd name="T17" fmla="*/ 408 w 408"/>
                <a:gd name="T18" fmla="*/ 45 h 45"/>
              </a:gdLst>
              <a:ahLst/>
              <a:cxnLst>
                <a:cxn ang="T10">
                  <a:pos x="T0" y="T1"/>
                </a:cxn>
                <a:cxn ang="T11">
                  <a:pos x="T2" y="T3"/>
                </a:cxn>
                <a:cxn ang="T12">
                  <a:pos x="T4" y="T5"/>
                </a:cxn>
                <a:cxn ang="T13">
                  <a:pos x="T6" y="T7"/>
                </a:cxn>
                <a:cxn ang="T14">
                  <a:pos x="T8" y="T9"/>
                </a:cxn>
              </a:cxnLst>
              <a:rect l="T15" t="T16" r="T17" b="T18"/>
              <a:pathLst>
                <a:path w="408" h="45">
                  <a:moveTo>
                    <a:pt x="0" y="0"/>
                  </a:moveTo>
                  <a:lnTo>
                    <a:pt x="90" y="45"/>
                  </a:lnTo>
                  <a:lnTo>
                    <a:pt x="317" y="45"/>
                  </a:lnTo>
                  <a:lnTo>
                    <a:pt x="408"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1770" name="Text Box 37"/>
          <p:cNvSpPr txBox="1">
            <a:spLocks noChangeArrowheads="1"/>
          </p:cNvSpPr>
          <p:nvPr/>
        </p:nvSpPr>
        <p:spPr bwMode="auto">
          <a:xfrm>
            <a:off x="800100" y="5826125"/>
            <a:ext cx="6159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MAPS</a:t>
            </a:r>
          </a:p>
        </p:txBody>
      </p:sp>
      <p:sp>
        <p:nvSpPr>
          <p:cNvPr id="31771" name="Rectangle 38"/>
          <p:cNvSpPr>
            <a:spLocks noChangeArrowheads="1"/>
          </p:cNvSpPr>
          <p:nvPr/>
        </p:nvSpPr>
        <p:spPr bwMode="auto">
          <a:xfrm>
            <a:off x="963613" y="4078288"/>
            <a:ext cx="720725" cy="287337"/>
          </a:xfrm>
          <a:prstGeom prst="rect">
            <a:avLst/>
          </a:prstGeom>
          <a:solidFill>
            <a:srgbClr val="FF0000"/>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72" name="Rectangle 39"/>
          <p:cNvSpPr>
            <a:spLocks noChangeArrowheads="1"/>
          </p:cNvSpPr>
          <p:nvPr/>
        </p:nvSpPr>
        <p:spPr bwMode="auto">
          <a:xfrm>
            <a:off x="1166813" y="4078288"/>
            <a:ext cx="120650"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73" name="Rectangle 40"/>
          <p:cNvSpPr>
            <a:spLocks noChangeArrowheads="1"/>
          </p:cNvSpPr>
          <p:nvPr/>
        </p:nvSpPr>
        <p:spPr bwMode="auto">
          <a:xfrm>
            <a:off x="1287463" y="4006850"/>
            <a:ext cx="120650"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74" name="Rectangle 41"/>
          <p:cNvSpPr>
            <a:spLocks noChangeArrowheads="1"/>
          </p:cNvSpPr>
          <p:nvPr/>
        </p:nvSpPr>
        <p:spPr bwMode="auto">
          <a:xfrm>
            <a:off x="1408113" y="4078288"/>
            <a:ext cx="122237"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75" name="Line 42"/>
          <p:cNvSpPr>
            <a:spLocks noChangeShapeType="1"/>
          </p:cNvSpPr>
          <p:nvPr/>
        </p:nvSpPr>
        <p:spPr bwMode="auto">
          <a:xfrm>
            <a:off x="1349375" y="3862388"/>
            <a:ext cx="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31776" name="Freeform 43"/>
          <p:cNvSpPr>
            <a:spLocks/>
          </p:cNvSpPr>
          <p:nvPr/>
        </p:nvSpPr>
        <p:spPr bwMode="auto">
          <a:xfrm>
            <a:off x="1684338" y="4078288"/>
            <a:ext cx="144462"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77" name="Freeform 44"/>
          <p:cNvSpPr>
            <a:spLocks/>
          </p:cNvSpPr>
          <p:nvPr/>
        </p:nvSpPr>
        <p:spPr bwMode="auto">
          <a:xfrm flipH="1">
            <a:off x="819150" y="4078288"/>
            <a:ext cx="144463"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78" name="Freeform 45"/>
          <p:cNvSpPr>
            <a:spLocks/>
          </p:cNvSpPr>
          <p:nvPr/>
        </p:nvSpPr>
        <p:spPr bwMode="auto">
          <a:xfrm>
            <a:off x="820738" y="4365625"/>
            <a:ext cx="1008062" cy="144463"/>
          </a:xfrm>
          <a:custGeom>
            <a:avLst/>
            <a:gdLst>
              <a:gd name="T0" fmla="*/ 0 w 635"/>
              <a:gd name="T1" fmla="*/ 91 h 91"/>
              <a:gd name="T2" fmla="*/ 635 w 635"/>
              <a:gd name="T3" fmla="*/ 91 h 91"/>
              <a:gd name="T4" fmla="*/ 544 w 635"/>
              <a:gd name="T5" fmla="*/ 0 h 91"/>
              <a:gd name="T6" fmla="*/ 91 w 635"/>
              <a:gd name="T7" fmla="*/ 0 h 91"/>
              <a:gd name="T8" fmla="*/ 0 w 635"/>
              <a:gd name="T9" fmla="*/ 91 h 91"/>
              <a:gd name="T10" fmla="*/ 0 60000 65536"/>
              <a:gd name="T11" fmla="*/ 0 60000 65536"/>
              <a:gd name="T12" fmla="*/ 0 60000 65536"/>
              <a:gd name="T13" fmla="*/ 0 60000 65536"/>
              <a:gd name="T14" fmla="*/ 0 60000 65536"/>
              <a:gd name="T15" fmla="*/ 0 w 635"/>
              <a:gd name="T16" fmla="*/ 0 h 91"/>
              <a:gd name="T17" fmla="*/ 635 w 635"/>
              <a:gd name="T18" fmla="*/ 91 h 91"/>
            </a:gdLst>
            <a:ahLst/>
            <a:cxnLst>
              <a:cxn ang="T10">
                <a:pos x="T0" y="T1"/>
              </a:cxn>
              <a:cxn ang="T11">
                <a:pos x="T2" y="T3"/>
              </a:cxn>
              <a:cxn ang="T12">
                <a:pos x="T4" y="T5"/>
              </a:cxn>
              <a:cxn ang="T13">
                <a:pos x="T6" y="T7"/>
              </a:cxn>
              <a:cxn ang="T14">
                <a:pos x="T8" y="T9"/>
              </a:cxn>
            </a:cxnLst>
            <a:rect l="T15" t="T16" r="T17" b="T18"/>
            <a:pathLst>
              <a:path w="635" h="91">
                <a:moveTo>
                  <a:pt x="0" y="91"/>
                </a:moveTo>
                <a:lnTo>
                  <a:pt x="635" y="91"/>
                </a:lnTo>
                <a:lnTo>
                  <a:pt x="544" y="0"/>
                </a:lnTo>
                <a:lnTo>
                  <a:pt x="91" y="0"/>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nvGrpSpPr>
          <p:cNvPr id="31779" name="Group 46"/>
          <p:cNvGrpSpPr>
            <a:grpSpLocks/>
          </p:cNvGrpSpPr>
          <p:nvPr/>
        </p:nvGrpSpPr>
        <p:grpSpPr bwMode="auto">
          <a:xfrm>
            <a:off x="1898650" y="4149725"/>
            <a:ext cx="647700" cy="433388"/>
            <a:chOff x="930" y="2840"/>
            <a:chExt cx="408" cy="273"/>
          </a:xfrm>
        </p:grpSpPr>
        <p:grpSp>
          <p:nvGrpSpPr>
            <p:cNvPr id="31807" name="Group 47"/>
            <p:cNvGrpSpPr>
              <a:grpSpLocks/>
            </p:cNvGrpSpPr>
            <p:nvPr/>
          </p:nvGrpSpPr>
          <p:grpSpPr bwMode="auto">
            <a:xfrm>
              <a:off x="930" y="2840"/>
              <a:ext cx="408" cy="273"/>
              <a:chOff x="1474" y="1706"/>
              <a:chExt cx="408" cy="273"/>
            </a:xfrm>
          </p:grpSpPr>
          <p:sp>
            <p:nvSpPr>
              <p:cNvPr id="31809" name="Rectangle 48"/>
              <p:cNvSpPr>
                <a:spLocks noChangeArrowheads="1"/>
              </p:cNvSpPr>
              <p:nvPr/>
            </p:nvSpPr>
            <p:spPr bwMode="auto">
              <a:xfrm>
                <a:off x="1565" y="1752"/>
                <a:ext cx="226" cy="136"/>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10" name="Freeform 49"/>
              <p:cNvSpPr>
                <a:spLocks/>
              </p:cNvSpPr>
              <p:nvPr/>
            </p:nvSpPr>
            <p:spPr bwMode="auto">
              <a:xfrm>
                <a:off x="1474"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11" name="Freeform 50"/>
              <p:cNvSpPr>
                <a:spLocks/>
              </p:cNvSpPr>
              <p:nvPr/>
            </p:nvSpPr>
            <p:spPr bwMode="auto">
              <a:xfrm flipH="1">
                <a:off x="1791"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12" name="Freeform 51"/>
              <p:cNvSpPr>
                <a:spLocks/>
              </p:cNvSpPr>
              <p:nvPr/>
            </p:nvSpPr>
            <p:spPr bwMode="auto">
              <a:xfrm>
                <a:off x="1474" y="1888"/>
                <a:ext cx="408" cy="91"/>
              </a:xfrm>
              <a:custGeom>
                <a:avLst/>
                <a:gdLst>
                  <a:gd name="T0" fmla="*/ 0 w 408"/>
                  <a:gd name="T1" fmla="*/ 91 h 91"/>
                  <a:gd name="T2" fmla="*/ 91 w 408"/>
                  <a:gd name="T3" fmla="*/ 0 h 91"/>
                  <a:gd name="T4" fmla="*/ 317 w 408"/>
                  <a:gd name="T5" fmla="*/ 0 h 91"/>
                  <a:gd name="T6" fmla="*/ 408 w 408"/>
                  <a:gd name="T7" fmla="*/ 91 h 91"/>
                  <a:gd name="T8" fmla="*/ 0 w 408"/>
                  <a:gd name="T9" fmla="*/ 91 h 91"/>
                  <a:gd name="T10" fmla="*/ 0 60000 65536"/>
                  <a:gd name="T11" fmla="*/ 0 60000 65536"/>
                  <a:gd name="T12" fmla="*/ 0 60000 65536"/>
                  <a:gd name="T13" fmla="*/ 0 60000 65536"/>
                  <a:gd name="T14" fmla="*/ 0 60000 65536"/>
                  <a:gd name="T15" fmla="*/ 0 w 408"/>
                  <a:gd name="T16" fmla="*/ 0 h 91"/>
                  <a:gd name="T17" fmla="*/ 408 w 408"/>
                  <a:gd name="T18" fmla="*/ 91 h 91"/>
                </a:gdLst>
                <a:ahLst/>
                <a:cxnLst>
                  <a:cxn ang="T10">
                    <a:pos x="T0" y="T1"/>
                  </a:cxn>
                  <a:cxn ang="T11">
                    <a:pos x="T2" y="T3"/>
                  </a:cxn>
                  <a:cxn ang="T12">
                    <a:pos x="T4" y="T5"/>
                  </a:cxn>
                  <a:cxn ang="T13">
                    <a:pos x="T6" y="T7"/>
                  </a:cxn>
                  <a:cxn ang="T14">
                    <a:pos x="T8" y="T9"/>
                  </a:cxn>
                </a:cxnLst>
                <a:rect l="T15" t="T16" r="T17" b="T18"/>
                <a:pathLst>
                  <a:path w="408" h="91">
                    <a:moveTo>
                      <a:pt x="0" y="91"/>
                    </a:moveTo>
                    <a:lnTo>
                      <a:pt x="91" y="0"/>
                    </a:lnTo>
                    <a:lnTo>
                      <a:pt x="317" y="0"/>
                    </a:lnTo>
                    <a:lnTo>
                      <a:pt x="408"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1808" name="Freeform 52"/>
            <p:cNvSpPr>
              <a:spLocks/>
            </p:cNvSpPr>
            <p:nvPr/>
          </p:nvSpPr>
          <p:spPr bwMode="auto">
            <a:xfrm>
              <a:off x="930" y="2840"/>
              <a:ext cx="408" cy="45"/>
            </a:xfrm>
            <a:custGeom>
              <a:avLst/>
              <a:gdLst>
                <a:gd name="T0" fmla="*/ 0 w 408"/>
                <a:gd name="T1" fmla="*/ 0 h 45"/>
                <a:gd name="T2" fmla="*/ 90 w 408"/>
                <a:gd name="T3" fmla="*/ 45 h 45"/>
                <a:gd name="T4" fmla="*/ 317 w 408"/>
                <a:gd name="T5" fmla="*/ 45 h 45"/>
                <a:gd name="T6" fmla="*/ 408 w 408"/>
                <a:gd name="T7" fmla="*/ 0 h 45"/>
                <a:gd name="T8" fmla="*/ 0 w 408"/>
                <a:gd name="T9" fmla="*/ 0 h 45"/>
                <a:gd name="T10" fmla="*/ 0 60000 65536"/>
                <a:gd name="T11" fmla="*/ 0 60000 65536"/>
                <a:gd name="T12" fmla="*/ 0 60000 65536"/>
                <a:gd name="T13" fmla="*/ 0 60000 65536"/>
                <a:gd name="T14" fmla="*/ 0 60000 65536"/>
                <a:gd name="T15" fmla="*/ 0 w 408"/>
                <a:gd name="T16" fmla="*/ 0 h 45"/>
                <a:gd name="T17" fmla="*/ 408 w 408"/>
                <a:gd name="T18" fmla="*/ 45 h 45"/>
              </a:gdLst>
              <a:ahLst/>
              <a:cxnLst>
                <a:cxn ang="T10">
                  <a:pos x="T0" y="T1"/>
                </a:cxn>
                <a:cxn ang="T11">
                  <a:pos x="T2" y="T3"/>
                </a:cxn>
                <a:cxn ang="T12">
                  <a:pos x="T4" y="T5"/>
                </a:cxn>
                <a:cxn ang="T13">
                  <a:pos x="T6" y="T7"/>
                </a:cxn>
                <a:cxn ang="T14">
                  <a:pos x="T8" y="T9"/>
                </a:cxn>
              </a:cxnLst>
              <a:rect l="T15" t="T16" r="T17" b="T18"/>
              <a:pathLst>
                <a:path w="408" h="45">
                  <a:moveTo>
                    <a:pt x="0" y="0"/>
                  </a:moveTo>
                  <a:lnTo>
                    <a:pt x="90" y="45"/>
                  </a:lnTo>
                  <a:lnTo>
                    <a:pt x="317" y="45"/>
                  </a:lnTo>
                  <a:lnTo>
                    <a:pt x="408"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1780" name="Rectangle 53"/>
          <p:cNvSpPr>
            <a:spLocks noChangeArrowheads="1"/>
          </p:cNvSpPr>
          <p:nvPr/>
        </p:nvSpPr>
        <p:spPr bwMode="auto">
          <a:xfrm>
            <a:off x="4567238" y="4076700"/>
            <a:ext cx="720725" cy="287338"/>
          </a:xfrm>
          <a:prstGeom prst="rect">
            <a:avLst/>
          </a:prstGeom>
          <a:solidFill>
            <a:srgbClr val="FF0000"/>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81" name="Rectangle 54"/>
          <p:cNvSpPr>
            <a:spLocks noChangeArrowheads="1"/>
          </p:cNvSpPr>
          <p:nvPr/>
        </p:nvSpPr>
        <p:spPr bwMode="auto">
          <a:xfrm>
            <a:off x="4770438" y="4076700"/>
            <a:ext cx="120650"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82" name="Rectangle 55"/>
          <p:cNvSpPr>
            <a:spLocks noChangeArrowheads="1"/>
          </p:cNvSpPr>
          <p:nvPr/>
        </p:nvSpPr>
        <p:spPr bwMode="auto">
          <a:xfrm>
            <a:off x="4891088" y="4005263"/>
            <a:ext cx="120650"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83" name="Rectangle 56"/>
          <p:cNvSpPr>
            <a:spLocks noChangeArrowheads="1"/>
          </p:cNvSpPr>
          <p:nvPr/>
        </p:nvSpPr>
        <p:spPr bwMode="auto">
          <a:xfrm>
            <a:off x="5011738" y="4076700"/>
            <a:ext cx="122237"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84" name="Line 57"/>
          <p:cNvSpPr>
            <a:spLocks noChangeShapeType="1"/>
          </p:cNvSpPr>
          <p:nvPr/>
        </p:nvSpPr>
        <p:spPr bwMode="auto">
          <a:xfrm>
            <a:off x="4953000" y="3860800"/>
            <a:ext cx="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31785" name="Freeform 58"/>
          <p:cNvSpPr>
            <a:spLocks/>
          </p:cNvSpPr>
          <p:nvPr/>
        </p:nvSpPr>
        <p:spPr bwMode="auto">
          <a:xfrm>
            <a:off x="5287963" y="4076700"/>
            <a:ext cx="144462"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86" name="Freeform 59"/>
          <p:cNvSpPr>
            <a:spLocks/>
          </p:cNvSpPr>
          <p:nvPr/>
        </p:nvSpPr>
        <p:spPr bwMode="auto">
          <a:xfrm flipH="1">
            <a:off x="4422775" y="4076700"/>
            <a:ext cx="144463"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87" name="Freeform 60"/>
          <p:cNvSpPr>
            <a:spLocks/>
          </p:cNvSpPr>
          <p:nvPr/>
        </p:nvSpPr>
        <p:spPr bwMode="auto">
          <a:xfrm>
            <a:off x="4424363" y="4364038"/>
            <a:ext cx="1008062" cy="144462"/>
          </a:xfrm>
          <a:custGeom>
            <a:avLst/>
            <a:gdLst>
              <a:gd name="T0" fmla="*/ 0 w 635"/>
              <a:gd name="T1" fmla="*/ 91 h 91"/>
              <a:gd name="T2" fmla="*/ 635 w 635"/>
              <a:gd name="T3" fmla="*/ 91 h 91"/>
              <a:gd name="T4" fmla="*/ 544 w 635"/>
              <a:gd name="T5" fmla="*/ 0 h 91"/>
              <a:gd name="T6" fmla="*/ 91 w 635"/>
              <a:gd name="T7" fmla="*/ 0 h 91"/>
              <a:gd name="T8" fmla="*/ 0 w 635"/>
              <a:gd name="T9" fmla="*/ 91 h 91"/>
              <a:gd name="T10" fmla="*/ 0 60000 65536"/>
              <a:gd name="T11" fmla="*/ 0 60000 65536"/>
              <a:gd name="T12" fmla="*/ 0 60000 65536"/>
              <a:gd name="T13" fmla="*/ 0 60000 65536"/>
              <a:gd name="T14" fmla="*/ 0 60000 65536"/>
              <a:gd name="T15" fmla="*/ 0 w 635"/>
              <a:gd name="T16" fmla="*/ 0 h 91"/>
              <a:gd name="T17" fmla="*/ 635 w 635"/>
              <a:gd name="T18" fmla="*/ 91 h 91"/>
            </a:gdLst>
            <a:ahLst/>
            <a:cxnLst>
              <a:cxn ang="T10">
                <a:pos x="T0" y="T1"/>
              </a:cxn>
              <a:cxn ang="T11">
                <a:pos x="T2" y="T3"/>
              </a:cxn>
              <a:cxn ang="T12">
                <a:pos x="T4" y="T5"/>
              </a:cxn>
              <a:cxn ang="T13">
                <a:pos x="T6" y="T7"/>
              </a:cxn>
              <a:cxn ang="T14">
                <a:pos x="T8" y="T9"/>
              </a:cxn>
            </a:cxnLst>
            <a:rect l="T15" t="T16" r="T17" b="T18"/>
            <a:pathLst>
              <a:path w="635" h="91">
                <a:moveTo>
                  <a:pt x="0" y="91"/>
                </a:moveTo>
                <a:lnTo>
                  <a:pt x="635" y="91"/>
                </a:lnTo>
                <a:lnTo>
                  <a:pt x="544" y="0"/>
                </a:lnTo>
                <a:lnTo>
                  <a:pt x="91" y="0"/>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nvGrpSpPr>
          <p:cNvPr id="31788" name="Group 61"/>
          <p:cNvGrpSpPr>
            <a:grpSpLocks/>
          </p:cNvGrpSpPr>
          <p:nvPr/>
        </p:nvGrpSpPr>
        <p:grpSpPr bwMode="auto">
          <a:xfrm>
            <a:off x="5502275" y="4148138"/>
            <a:ext cx="647700" cy="433387"/>
            <a:chOff x="930" y="2840"/>
            <a:chExt cx="408" cy="273"/>
          </a:xfrm>
        </p:grpSpPr>
        <p:grpSp>
          <p:nvGrpSpPr>
            <p:cNvPr id="31801" name="Group 62"/>
            <p:cNvGrpSpPr>
              <a:grpSpLocks/>
            </p:cNvGrpSpPr>
            <p:nvPr/>
          </p:nvGrpSpPr>
          <p:grpSpPr bwMode="auto">
            <a:xfrm>
              <a:off x="930" y="2840"/>
              <a:ext cx="408" cy="273"/>
              <a:chOff x="1474" y="1706"/>
              <a:chExt cx="408" cy="273"/>
            </a:xfrm>
          </p:grpSpPr>
          <p:sp>
            <p:nvSpPr>
              <p:cNvPr id="31803" name="Rectangle 63"/>
              <p:cNvSpPr>
                <a:spLocks noChangeArrowheads="1"/>
              </p:cNvSpPr>
              <p:nvPr/>
            </p:nvSpPr>
            <p:spPr bwMode="auto">
              <a:xfrm>
                <a:off x="1565" y="1752"/>
                <a:ext cx="226" cy="136"/>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04" name="Freeform 64"/>
              <p:cNvSpPr>
                <a:spLocks/>
              </p:cNvSpPr>
              <p:nvPr/>
            </p:nvSpPr>
            <p:spPr bwMode="auto">
              <a:xfrm>
                <a:off x="1474"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05" name="Freeform 65"/>
              <p:cNvSpPr>
                <a:spLocks/>
              </p:cNvSpPr>
              <p:nvPr/>
            </p:nvSpPr>
            <p:spPr bwMode="auto">
              <a:xfrm flipH="1">
                <a:off x="1791"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806" name="Freeform 66"/>
              <p:cNvSpPr>
                <a:spLocks/>
              </p:cNvSpPr>
              <p:nvPr/>
            </p:nvSpPr>
            <p:spPr bwMode="auto">
              <a:xfrm>
                <a:off x="1474" y="1888"/>
                <a:ext cx="408" cy="91"/>
              </a:xfrm>
              <a:custGeom>
                <a:avLst/>
                <a:gdLst>
                  <a:gd name="T0" fmla="*/ 0 w 408"/>
                  <a:gd name="T1" fmla="*/ 91 h 91"/>
                  <a:gd name="T2" fmla="*/ 91 w 408"/>
                  <a:gd name="T3" fmla="*/ 0 h 91"/>
                  <a:gd name="T4" fmla="*/ 317 w 408"/>
                  <a:gd name="T5" fmla="*/ 0 h 91"/>
                  <a:gd name="T6" fmla="*/ 408 w 408"/>
                  <a:gd name="T7" fmla="*/ 91 h 91"/>
                  <a:gd name="T8" fmla="*/ 0 w 408"/>
                  <a:gd name="T9" fmla="*/ 91 h 91"/>
                  <a:gd name="T10" fmla="*/ 0 60000 65536"/>
                  <a:gd name="T11" fmla="*/ 0 60000 65536"/>
                  <a:gd name="T12" fmla="*/ 0 60000 65536"/>
                  <a:gd name="T13" fmla="*/ 0 60000 65536"/>
                  <a:gd name="T14" fmla="*/ 0 60000 65536"/>
                  <a:gd name="T15" fmla="*/ 0 w 408"/>
                  <a:gd name="T16" fmla="*/ 0 h 91"/>
                  <a:gd name="T17" fmla="*/ 408 w 408"/>
                  <a:gd name="T18" fmla="*/ 91 h 91"/>
                </a:gdLst>
                <a:ahLst/>
                <a:cxnLst>
                  <a:cxn ang="T10">
                    <a:pos x="T0" y="T1"/>
                  </a:cxn>
                  <a:cxn ang="T11">
                    <a:pos x="T2" y="T3"/>
                  </a:cxn>
                  <a:cxn ang="T12">
                    <a:pos x="T4" y="T5"/>
                  </a:cxn>
                  <a:cxn ang="T13">
                    <a:pos x="T6" y="T7"/>
                  </a:cxn>
                  <a:cxn ang="T14">
                    <a:pos x="T8" y="T9"/>
                  </a:cxn>
                </a:cxnLst>
                <a:rect l="T15" t="T16" r="T17" b="T18"/>
                <a:pathLst>
                  <a:path w="408" h="91">
                    <a:moveTo>
                      <a:pt x="0" y="91"/>
                    </a:moveTo>
                    <a:lnTo>
                      <a:pt x="91" y="0"/>
                    </a:lnTo>
                    <a:lnTo>
                      <a:pt x="317" y="0"/>
                    </a:lnTo>
                    <a:lnTo>
                      <a:pt x="408"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1802" name="Freeform 67"/>
            <p:cNvSpPr>
              <a:spLocks/>
            </p:cNvSpPr>
            <p:nvPr/>
          </p:nvSpPr>
          <p:spPr bwMode="auto">
            <a:xfrm>
              <a:off x="930" y="2840"/>
              <a:ext cx="408" cy="45"/>
            </a:xfrm>
            <a:custGeom>
              <a:avLst/>
              <a:gdLst>
                <a:gd name="T0" fmla="*/ 0 w 408"/>
                <a:gd name="T1" fmla="*/ 0 h 45"/>
                <a:gd name="T2" fmla="*/ 90 w 408"/>
                <a:gd name="T3" fmla="*/ 45 h 45"/>
                <a:gd name="T4" fmla="*/ 317 w 408"/>
                <a:gd name="T5" fmla="*/ 45 h 45"/>
                <a:gd name="T6" fmla="*/ 408 w 408"/>
                <a:gd name="T7" fmla="*/ 0 h 45"/>
                <a:gd name="T8" fmla="*/ 0 w 408"/>
                <a:gd name="T9" fmla="*/ 0 h 45"/>
                <a:gd name="T10" fmla="*/ 0 60000 65536"/>
                <a:gd name="T11" fmla="*/ 0 60000 65536"/>
                <a:gd name="T12" fmla="*/ 0 60000 65536"/>
                <a:gd name="T13" fmla="*/ 0 60000 65536"/>
                <a:gd name="T14" fmla="*/ 0 60000 65536"/>
                <a:gd name="T15" fmla="*/ 0 w 408"/>
                <a:gd name="T16" fmla="*/ 0 h 45"/>
                <a:gd name="T17" fmla="*/ 408 w 408"/>
                <a:gd name="T18" fmla="*/ 45 h 45"/>
              </a:gdLst>
              <a:ahLst/>
              <a:cxnLst>
                <a:cxn ang="T10">
                  <a:pos x="T0" y="T1"/>
                </a:cxn>
                <a:cxn ang="T11">
                  <a:pos x="T2" y="T3"/>
                </a:cxn>
                <a:cxn ang="T12">
                  <a:pos x="T4" y="T5"/>
                </a:cxn>
                <a:cxn ang="T13">
                  <a:pos x="T6" y="T7"/>
                </a:cxn>
                <a:cxn ang="T14">
                  <a:pos x="T8" y="T9"/>
                </a:cxn>
              </a:cxnLst>
              <a:rect l="T15" t="T16" r="T17" b="T18"/>
              <a:pathLst>
                <a:path w="408" h="45">
                  <a:moveTo>
                    <a:pt x="0" y="0"/>
                  </a:moveTo>
                  <a:lnTo>
                    <a:pt x="90" y="45"/>
                  </a:lnTo>
                  <a:lnTo>
                    <a:pt x="317" y="45"/>
                  </a:lnTo>
                  <a:lnTo>
                    <a:pt x="408"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1789" name="Line 68"/>
          <p:cNvSpPr>
            <a:spLocks noChangeShapeType="1"/>
          </p:cNvSpPr>
          <p:nvPr/>
        </p:nvSpPr>
        <p:spPr bwMode="auto">
          <a:xfrm>
            <a:off x="1177925" y="3644900"/>
            <a:ext cx="0" cy="360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1790" name="Text Box 69"/>
          <p:cNvSpPr txBox="1">
            <a:spLocks noChangeArrowheads="1"/>
          </p:cNvSpPr>
          <p:nvPr/>
        </p:nvSpPr>
        <p:spPr bwMode="auto">
          <a:xfrm>
            <a:off x="611188" y="3357563"/>
            <a:ext cx="19081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NMOS transistor in p-well</a:t>
            </a:r>
          </a:p>
        </p:txBody>
      </p:sp>
      <p:sp>
        <p:nvSpPr>
          <p:cNvPr id="31791" name="Line 70"/>
          <p:cNvSpPr>
            <a:spLocks noChangeShapeType="1"/>
          </p:cNvSpPr>
          <p:nvPr/>
        </p:nvSpPr>
        <p:spPr bwMode="auto">
          <a:xfrm>
            <a:off x="3986213" y="3644900"/>
            <a:ext cx="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1792" name="Text Box 71"/>
          <p:cNvSpPr txBox="1">
            <a:spLocks noChangeArrowheads="1"/>
          </p:cNvSpPr>
          <p:nvPr/>
        </p:nvSpPr>
        <p:spPr bwMode="auto">
          <a:xfrm>
            <a:off x="3051175" y="3357563"/>
            <a:ext cx="18446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N-well (collecting region)</a:t>
            </a:r>
          </a:p>
        </p:txBody>
      </p:sp>
      <p:sp>
        <p:nvSpPr>
          <p:cNvPr id="31793" name="Freeform 76"/>
          <p:cNvSpPr>
            <a:spLocks/>
          </p:cNvSpPr>
          <p:nvPr/>
        </p:nvSpPr>
        <p:spPr bwMode="auto">
          <a:xfrm>
            <a:off x="2114550" y="4437063"/>
            <a:ext cx="1152525" cy="792162"/>
          </a:xfrm>
          <a:custGeom>
            <a:avLst/>
            <a:gdLst>
              <a:gd name="T0" fmla="*/ 680 w 726"/>
              <a:gd name="T1" fmla="*/ 272 h 499"/>
              <a:gd name="T2" fmla="*/ 635 w 726"/>
              <a:gd name="T3" fmla="*/ 317 h 499"/>
              <a:gd name="T4" fmla="*/ 635 w 726"/>
              <a:gd name="T5" fmla="*/ 227 h 499"/>
              <a:gd name="T6" fmla="*/ 726 w 726"/>
              <a:gd name="T7" fmla="*/ 181 h 499"/>
              <a:gd name="T8" fmla="*/ 680 w 726"/>
              <a:gd name="T9" fmla="*/ 136 h 499"/>
              <a:gd name="T10" fmla="*/ 590 w 726"/>
              <a:gd name="T11" fmla="*/ 181 h 499"/>
              <a:gd name="T12" fmla="*/ 590 w 726"/>
              <a:gd name="T13" fmla="*/ 317 h 499"/>
              <a:gd name="T14" fmla="*/ 544 w 726"/>
              <a:gd name="T15" fmla="*/ 363 h 499"/>
              <a:gd name="T16" fmla="*/ 544 w 726"/>
              <a:gd name="T17" fmla="*/ 454 h 499"/>
              <a:gd name="T18" fmla="*/ 499 w 726"/>
              <a:gd name="T19" fmla="*/ 499 h 499"/>
              <a:gd name="T20" fmla="*/ 454 w 726"/>
              <a:gd name="T21" fmla="*/ 408 h 499"/>
              <a:gd name="T22" fmla="*/ 454 w 726"/>
              <a:gd name="T23" fmla="*/ 317 h 499"/>
              <a:gd name="T24" fmla="*/ 544 w 726"/>
              <a:gd name="T25" fmla="*/ 272 h 499"/>
              <a:gd name="T26" fmla="*/ 499 w 726"/>
              <a:gd name="T27" fmla="*/ 181 h 499"/>
              <a:gd name="T28" fmla="*/ 544 w 726"/>
              <a:gd name="T29" fmla="*/ 136 h 499"/>
              <a:gd name="T30" fmla="*/ 454 w 726"/>
              <a:gd name="T31" fmla="*/ 91 h 499"/>
              <a:gd name="T32" fmla="*/ 499 w 726"/>
              <a:gd name="T33" fmla="*/ 45 h 499"/>
              <a:gd name="T34" fmla="*/ 590 w 726"/>
              <a:gd name="T35" fmla="*/ 91 h 499"/>
              <a:gd name="T36" fmla="*/ 408 w 726"/>
              <a:gd name="T37" fmla="*/ 136 h 499"/>
              <a:gd name="T38" fmla="*/ 408 w 726"/>
              <a:gd name="T39" fmla="*/ 227 h 499"/>
              <a:gd name="T40" fmla="*/ 272 w 726"/>
              <a:gd name="T41" fmla="*/ 272 h 499"/>
              <a:gd name="T42" fmla="*/ 227 w 726"/>
              <a:gd name="T43" fmla="*/ 227 h 499"/>
              <a:gd name="T44" fmla="*/ 182 w 726"/>
              <a:gd name="T45" fmla="*/ 181 h 499"/>
              <a:gd name="T46" fmla="*/ 182 w 726"/>
              <a:gd name="T47" fmla="*/ 272 h 499"/>
              <a:gd name="T48" fmla="*/ 136 w 726"/>
              <a:gd name="T49" fmla="*/ 317 h 499"/>
              <a:gd name="T50" fmla="*/ 45 w 726"/>
              <a:gd name="T51" fmla="*/ 317 h 499"/>
              <a:gd name="T52" fmla="*/ 91 w 726"/>
              <a:gd name="T53" fmla="*/ 499 h 499"/>
              <a:gd name="T54" fmla="*/ 136 w 726"/>
              <a:gd name="T55" fmla="*/ 408 h 499"/>
              <a:gd name="T56" fmla="*/ 91 w 726"/>
              <a:gd name="T57" fmla="*/ 363 h 499"/>
              <a:gd name="T58" fmla="*/ 91 w 726"/>
              <a:gd name="T59" fmla="*/ 227 h 499"/>
              <a:gd name="T60" fmla="*/ 136 w 726"/>
              <a:gd name="T61" fmla="*/ 181 h 499"/>
              <a:gd name="T62" fmla="*/ 0 w 726"/>
              <a:gd name="T63" fmla="*/ 181 h 499"/>
              <a:gd name="T64" fmla="*/ 0 w 726"/>
              <a:gd name="T65" fmla="*/ 91 h 499"/>
              <a:gd name="T66" fmla="*/ 45 w 726"/>
              <a:gd name="T67" fmla="*/ 0 h 49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6"/>
              <a:gd name="T103" fmla="*/ 0 h 499"/>
              <a:gd name="T104" fmla="*/ 726 w 726"/>
              <a:gd name="T105" fmla="*/ 499 h 49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6" h="499">
                <a:moveTo>
                  <a:pt x="680" y="272"/>
                </a:moveTo>
                <a:lnTo>
                  <a:pt x="635" y="317"/>
                </a:lnTo>
                <a:lnTo>
                  <a:pt x="635" y="227"/>
                </a:lnTo>
                <a:lnTo>
                  <a:pt x="726" y="181"/>
                </a:lnTo>
                <a:lnTo>
                  <a:pt x="680" y="136"/>
                </a:lnTo>
                <a:lnTo>
                  <a:pt x="590" y="181"/>
                </a:lnTo>
                <a:lnTo>
                  <a:pt x="590" y="317"/>
                </a:lnTo>
                <a:lnTo>
                  <a:pt x="544" y="363"/>
                </a:lnTo>
                <a:lnTo>
                  <a:pt x="544" y="454"/>
                </a:lnTo>
                <a:lnTo>
                  <a:pt x="499" y="499"/>
                </a:lnTo>
                <a:lnTo>
                  <a:pt x="454" y="408"/>
                </a:lnTo>
                <a:lnTo>
                  <a:pt x="454" y="317"/>
                </a:lnTo>
                <a:lnTo>
                  <a:pt x="544" y="272"/>
                </a:lnTo>
                <a:lnTo>
                  <a:pt x="499" y="181"/>
                </a:lnTo>
                <a:lnTo>
                  <a:pt x="544" y="136"/>
                </a:lnTo>
                <a:lnTo>
                  <a:pt x="454" y="91"/>
                </a:lnTo>
                <a:lnTo>
                  <a:pt x="499" y="45"/>
                </a:lnTo>
                <a:lnTo>
                  <a:pt x="590" y="91"/>
                </a:lnTo>
                <a:lnTo>
                  <a:pt x="408" y="136"/>
                </a:lnTo>
                <a:lnTo>
                  <a:pt x="408" y="227"/>
                </a:lnTo>
                <a:lnTo>
                  <a:pt x="272" y="272"/>
                </a:lnTo>
                <a:lnTo>
                  <a:pt x="227" y="227"/>
                </a:lnTo>
                <a:lnTo>
                  <a:pt x="182" y="181"/>
                </a:lnTo>
                <a:lnTo>
                  <a:pt x="182" y="272"/>
                </a:lnTo>
                <a:lnTo>
                  <a:pt x="136" y="317"/>
                </a:lnTo>
                <a:lnTo>
                  <a:pt x="45" y="317"/>
                </a:lnTo>
                <a:lnTo>
                  <a:pt x="91" y="499"/>
                </a:lnTo>
                <a:lnTo>
                  <a:pt x="136" y="408"/>
                </a:lnTo>
                <a:lnTo>
                  <a:pt x="91" y="363"/>
                </a:lnTo>
                <a:lnTo>
                  <a:pt x="91" y="227"/>
                </a:lnTo>
                <a:lnTo>
                  <a:pt x="136" y="181"/>
                </a:lnTo>
                <a:lnTo>
                  <a:pt x="0" y="181"/>
                </a:lnTo>
                <a:lnTo>
                  <a:pt x="0" y="91"/>
                </a:lnTo>
                <a:lnTo>
                  <a:pt x="45" y="0"/>
                </a:ln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94" name="Oval 77"/>
          <p:cNvSpPr>
            <a:spLocks noChangeArrowheads="1"/>
          </p:cNvSpPr>
          <p:nvPr/>
        </p:nvSpPr>
        <p:spPr bwMode="auto">
          <a:xfrm>
            <a:off x="3267075" y="4797425"/>
            <a:ext cx="142875" cy="142875"/>
          </a:xfrm>
          <a:prstGeom prst="ellipse">
            <a:avLst/>
          </a:prstGeom>
          <a:solidFill>
            <a:srgbClr val="000080"/>
          </a:solidFill>
          <a:ln w="9525" algn="ctr">
            <a:solidFill>
              <a:srgbClr val="000080"/>
            </a:solidFill>
            <a:round/>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1795" name="Text Box 78"/>
          <p:cNvSpPr txBox="1">
            <a:spLocks noChangeArrowheads="1"/>
          </p:cNvSpPr>
          <p:nvPr/>
        </p:nvSpPr>
        <p:spPr bwMode="auto">
          <a:xfrm>
            <a:off x="1827213" y="5675313"/>
            <a:ext cx="20653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Charge collection (diffusion)</a:t>
            </a:r>
          </a:p>
        </p:txBody>
      </p:sp>
      <p:sp>
        <p:nvSpPr>
          <p:cNvPr id="31796" name="Line 79"/>
          <p:cNvSpPr>
            <a:spLocks noChangeShapeType="1"/>
          </p:cNvSpPr>
          <p:nvPr/>
        </p:nvSpPr>
        <p:spPr bwMode="auto">
          <a:xfrm flipV="1">
            <a:off x="2690813" y="5013325"/>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1797" name="Text Box 80"/>
          <p:cNvSpPr txBox="1">
            <a:spLocks noChangeArrowheads="1"/>
          </p:cNvSpPr>
          <p:nvPr/>
        </p:nvSpPr>
        <p:spPr bwMode="auto">
          <a:xfrm>
            <a:off x="3827463" y="4797425"/>
            <a:ext cx="12477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P-type epi-layer</a:t>
            </a:r>
          </a:p>
        </p:txBody>
      </p:sp>
      <p:sp>
        <p:nvSpPr>
          <p:cNvPr id="31798" name="Text Box 81"/>
          <p:cNvSpPr txBox="1">
            <a:spLocks noChangeArrowheads="1"/>
          </p:cNvSpPr>
          <p:nvPr/>
        </p:nvSpPr>
        <p:spPr bwMode="auto">
          <a:xfrm>
            <a:off x="3825875" y="5373688"/>
            <a:ext cx="12922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P-type substrate</a:t>
            </a:r>
          </a:p>
        </p:txBody>
      </p:sp>
      <p:sp>
        <p:nvSpPr>
          <p:cNvPr id="31799" name="Line 82"/>
          <p:cNvSpPr>
            <a:spLocks noChangeShapeType="1"/>
          </p:cNvSpPr>
          <p:nvPr/>
        </p:nvSpPr>
        <p:spPr bwMode="auto">
          <a:xfrm>
            <a:off x="8020050" y="5229225"/>
            <a:ext cx="503238" cy="5032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1800" name="Text Box 83"/>
          <p:cNvSpPr txBox="1">
            <a:spLocks noChangeArrowheads="1"/>
          </p:cNvSpPr>
          <p:nvPr/>
        </p:nvSpPr>
        <p:spPr bwMode="auto">
          <a:xfrm>
            <a:off x="7299325" y="5373688"/>
            <a:ext cx="9445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Energy (e-)</a:t>
            </a:r>
          </a:p>
        </p:txBody>
      </p:sp>
    </p:spTree>
    <p:extLst>
      <p:ext uri="{BB962C8B-B14F-4D97-AF65-F5344CB8AC3E}">
        <p14:creationId xmlns:p14="http://schemas.microsoft.com/office/powerpoint/2010/main" val="400887865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Čuvar mesta za broj slajda 2"/>
          <p:cNvSpPr>
            <a:spLocks noGrp="1"/>
          </p:cNvSpPr>
          <p:nvPr>
            <p:ph type="sldNum" sz="quarter" idx="4294967295"/>
          </p:nvPr>
        </p:nvSpPr>
        <p:spPr>
          <a:xfrm>
            <a:off x="8316913" y="6453188"/>
            <a:ext cx="792162" cy="2159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51583011-A046-4D9B-B72E-3AE6FB8031B6}" type="slidenum">
              <a:rPr lang="de-DE" altLang="de-DE" sz="1400"/>
              <a:pPr eaLnBrk="1" hangingPunct="1"/>
              <a:t>76</a:t>
            </a:fld>
            <a:endParaRPr lang="de-DE" altLang="de-DE" sz="1400"/>
          </a:p>
        </p:txBody>
      </p:sp>
      <p:sp>
        <p:nvSpPr>
          <p:cNvPr id="33795" name="Rectangle 2"/>
          <p:cNvSpPr>
            <a:spLocks noChangeArrowheads="1"/>
          </p:cNvSpPr>
          <p:nvPr/>
        </p:nvSpPr>
        <p:spPr bwMode="auto">
          <a:xfrm>
            <a:off x="684213" y="4164013"/>
            <a:ext cx="7200900" cy="10795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en-US" altLang="de-DE"/>
          </a:p>
        </p:txBody>
      </p:sp>
      <p:sp>
        <p:nvSpPr>
          <p:cNvPr id="33796" name="Rectangle 3"/>
          <p:cNvSpPr>
            <a:spLocks noChangeArrowheads="1"/>
          </p:cNvSpPr>
          <p:nvPr/>
        </p:nvSpPr>
        <p:spPr bwMode="auto">
          <a:xfrm>
            <a:off x="971550" y="4164013"/>
            <a:ext cx="1368425" cy="504825"/>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797" name="Rectangle 4"/>
          <p:cNvSpPr>
            <a:spLocks noGrp="1" noChangeArrowheads="1"/>
          </p:cNvSpPr>
          <p:nvPr>
            <p:ph type="title"/>
          </p:nvPr>
        </p:nvSpPr>
        <p:spPr/>
        <p:txBody>
          <a:bodyPr/>
          <a:lstStyle/>
          <a:p>
            <a:pPr eaLnBrk="1" hangingPunct="1"/>
            <a:r>
              <a:rPr lang="en-US" altLang="de-DE" sz="2000" dirty="0" smtClean="0"/>
              <a:t>INMAPS in Tower-Jazz</a:t>
            </a:r>
          </a:p>
        </p:txBody>
      </p:sp>
      <p:sp>
        <p:nvSpPr>
          <p:cNvPr id="33798" name="Rectangle 5"/>
          <p:cNvSpPr>
            <a:spLocks noChangeArrowheads="1"/>
          </p:cNvSpPr>
          <p:nvPr/>
        </p:nvSpPr>
        <p:spPr bwMode="auto">
          <a:xfrm>
            <a:off x="2700338" y="4090988"/>
            <a:ext cx="720725" cy="287337"/>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799" name="Rectangle 6"/>
          <p:cNvSpPr>
            <a:spLocks noChangeArrowheads="1"/>
          </p:cNvSpPr>
          <p:nvPr/>
        </p:nvSpPr>
        <p:spPr bwMode="auto">
          <a:xfrm>
            <a:off x="2903538" y="4090988"/>
            <a:ext cx="120650"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0" name="Rectangle 7"/>
          <p:cNvSpPr>
            <a:spLocks noChangeArrowheads="1"/>
          </p:cNvSpPr>
          <p:nvPr/>
        </p:nvSpPr>
        <p:spPr bwMode="auto">
          <a:xfrm>
            <a:off x="3024188" y="4019550"/>
            <a:ext cx="120650"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1" name="Rectangle 8"/>
          <p:cNvSpPr>
            <a:spLocks noChangeArrowheads="1"/>
          </p:cNvSpPr>
          <p:nvPr/>
        </p:nvSpPr>
        <p:spPr bwMode="auto">
          <a:xfrm>
            <a:off x="3144838" y="4090988"/>
            <a:ext cx="122237"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2" name="Line 9"/>
          <p:cNvSpPr>
            <a:spLocks noChangeShapeType="1"/>
          </p:cNvSpPr>
          <p:nvPr/>
        </p:nvSpPr>
        <p:spPr bwMode="auto">
          <a:xfrm>
            <a:off x="3086100" y="3875088"/>
            <a:ext cx="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33803" name="Freeform 10"/>
          <p:cNvSpPr>
            <a:spLocks/>
          </p:cNvSpPr>
          <p:nvPr/>
        </p:nvSpPr>
        <p:spPr bwMode="auto">
          <a:xfrm>
            <a:off x="3421063" y="4090988"/>
            <a:ext cx="144462"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4" name="Freeform 11"/>
          <p:cNvSpPr>
            <a:spLocks/>
          </p:cNvSpPr>
          <p:nvPr/>
        </p:nvSpPr>
        <p:spPr bwMode="auto">
          <a:xfrm flipH="1">
            <a:off x="2555875" y="4090988"/>
            <a:ext cx="144463"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5" name="Freeform 12"/>
          <p:cNvSpPr>
            <a:spLocks/>
          </p:cNvSpPr>
          <p:nvPr/>
        </p:nvSpPr>
        <p:spPr bwMode="auto">
          <a:xfrm>
            <a:off x="2557463" y="4378325"/>
            <a:ext cx="1008062" cy="144463"/>
          </a:xfrm>
          <a:custGeom>
            <a:avLst/>
            <a:gdLst>
              <a:gd name="T0" fmla="*/ 0 w 635"/>
              <a:gd name="T1" fmla="*/ 91 h 91"/>
              <a:gd name="T2" fmla="*/ 635 w 635"/>
              <a:gd name="T3" fmla="*/ 91 h 91"/>
              <a:gd name="T4" fmla="*/ 544 w 635"/>
              <a:gd name="T5" fmla="*/ 0 h 91"/>
              <a:gd name="T6" fmla="*/ 91 w 635"/>
              <a:gd name="T7" fmla="*/ 0 h 91"/>
              <a:gd name="T8" fmla="*/ 0 w 635"/>
              <a:gd name="T9" fmla="*/ 91 h 91"/>
              <a:gd name="T10" fmla="*/ 0 60000 65536"/>
              <a:gd name="T11" fmla="*/ 0 60000 65536"/>
              <a:gd name="T12" fmla="*/ 0 60000 65536"/>
              <a:gd name="T13" fmla="*/ 0 60000 65536"/>
              <a:gd name="T14" fmla="*/ 0 60000 65536"/>
              <a:gd name="T15" fmla="*/ 0 w 635"/>
              <a:gd name="T16" fmla="*/ 0 h 91"/>
              <a:gd name="T17" fmla="*/ 635 w 635"/>
              <a:gd name="T18" fmla="*/ 91 h 91"/>
            </a:gdLst>
            <a:ahLst/>
            <a:cxnLst>
              <a:cxn ang="T10">
                <a:pos x="T0" y="T1"/>
              </a:cxn>
              <a:cxn ang="T11">
                <a:pos x="T2" y="T3"/>
              </a:cxn>
              <a:cxn ang="T12">
                <a:pos x="T4" y="T5"/>
              </a:cxn>
              <a:cxn ang="T13">
                <a:pos x="T6" y="T7"/>
              </a:cxn>
              <a:cxn ang="T14">
                <a:pos x="T8" y="T9"/>
              </a:cxn>
            </a:cxnLst>
            <a:rect l="T15" t="T16" r="T17" b="T18"/>
            <a:pathLst>
              <a:path w="635" h="91">
                <a:moveTo>
                  <a:pt x="0" y="91"/>
                </a:moveTo>
                <a:lnTo>
                  <a:pt x="635" y="91"/>
                </a:lnTo>
                <a:lnTo>
                  <a:pt x="544" y="0"/>
                </a:lnTo>
                <a:lnTo>
                  <a:pt x="91" y="0"/>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6" name="Rectangle 13"/>
          <p:cNvSpPr>
            <a:spLocks noChangeArrowheads="1"/>
          </p:cNvSpPr>
          <p:nvPr/>
        </p:nvSpPr>
        <p:spPr bwMode="auto">
          <a:xfrm>
            <a:off x="538163" y="5387975"/>
            <a:ext cx="7489825" cy="2873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7" name="Freeform 14"/>
          <p:cNvSpPr>
            <a:spLocks/>
          </p:cNvSpPr>
          <p:nvPr/>
        </p:nvSpPr>
        <p:spPr bwMode="auto">
          <a:xfrm>
            <a:off x="538163" y="5243513"/>
            <a:ext cx="7127875" cy="144462"/>
          </a:xfrm>
          <a:custGeom>
            <a:avLst/>
            <a:gdLst>
              <a:gd name="T0" fmla="*/ 91 w 4490"/>
              <a:gd name="T1" fmla="*/ 0 h 91"/>
              <a:gd name="T2" fmla="*/ 0 w 4490"/>
              <a:gd name="T3" fmla="*/ 91 h 91"/>
              <a:gd name="T4" fmla="*/ 4490 w 4490"/>
              <a:gd name="T5" fmla="*/ 91 h 91"/>
              <a:gd name="T6" fmla="*/ 4400 w 4490"/>
              <a:gd name="T7" fmla="*/ 0 h 91"/>
              <a:gd name="T8" fmla="*/ 91 w 4490"/>
              <a:gd name="T9" fmla="*/ 0 h 91"/>
              <a:gd name="T10" fmla="*/ 0 60000 65536"/>
              <a:gd name="T11" fmla="*/ 0 60000 65536"/>
              <a:gd name="T12" fmla="*/ 0 60000 65536"/>
              <a:gd name="T13" fmla="*/ 0 60000 65536"/>
              <a:gd name="T14" fmla="*/ 0 60000 65536"/>
              <a:gd name="T15" fmla="*/ 0 w 4490"/>
              <a:gd name="T16" fmla="*/ 0 h 91"/>
              <a:gd name="T17" fmla="*/ 4490 w 4490"/>
              <a:gd name="T18" fmla="*/ 91 h 91"/>
            </a:gdLst>
            <a:ahLst/>
            <a:cxnLst>
              <a:cxn ang="T10">
                <a:pos x="T0" y="T1"/>
              </a:cxn>
              <a:cxn ang="T11">
                <a:pos x="T2" y="T3"/>
              </a:cxn>
              <a:cxn ang="T12">
                <a:pos x="T4" y="T5"/>
              </a:cxn>
              <a:cxn ang="T13">
                <a:pos x="T6" y="T7"/>
              </a:cxn>
              <a:cxn ang="T14">
                <a:pos x="T8" y="T9"/>
              </a:cxn>
            </a:cxnLst>
            <a:rect l="T15" t="T16" r="T17" b="T18"/>
            <a:pathLst>
              <a:path w="4490" h="91">
                <a:moveTo>
                  <a:pt x="91" y="0"/>
                </a:moveTo>
                <a:lnTo>
                  <a:pt x="0" y="91"/>
                </a:lnTo>
                <a:lnTo>
                  <a:pt x="4490" y="91"/>
                </a:lnTo>
                <a:lnTo>
                  <a:pt x="4400" y="0"/>
                </a:lnTo>
                <a:lnTo>
                  <a:pt x="91"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8" name="Rectangle 15"/>
          <p:cNvSpPr>
            <a:spLocks noChangeArrowheads="1"/>
          </p:cNvSpPr>
          <p:nvPr/>
        </p:nvSpPr>
        <p:spPr bwMode="auto">
          <a:xfrm>
            <a:off x="1260475" y="4164013"/>
            <a:ext cx="792163" cy="215900"/>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nvGrpSpPr>
          <p:cNvPr id="33809" name="Group 16"/>
          <p:cNvGrpSpPr>
            <a:grpSpLocks/>
          </p:cNvGrpSpPr>
          <p:nvPr/>
        </p:nvGrpSpPr>
        <p:grpSpPr bwMode="auto">
          <a:xfrm>
            <a:off x="1473200" y="3948113"/>
            <a:ext cx="363538" cy="287337"/>
            <a:chOff x="1738" y="2160"/>
            <a:chExt cx="229" cy="181"/>
          </a:xfrm>
        </p:grpSpPr>
        <p:sp>
          <p:nvSpPr>
            <p:cNvPr id="33869" name="Rectangle 17"/>
            <p:cNvSpPr>
              <a:spLocks noChangeArrowheads="1"/>
            </p:cNvSpPr>
            <p:nvPr/>
          </p:nvSpPr>
          <p:spPr bwMode="auto">
            <a:xfrm>
              <a:off x="1738" y="2296"/>
              <a:ext cx="76"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70" name="Rectangle 18"/>
            <p:cNvSpPr>
              <a:spLocks noChangeArrowheads="1"/>
            </p:cNvSpPr>
            <p:nvPr/>
          </p:nvSpPr>
          <p:spPr bwMode="auto">
            <a:xfrm>
              <a:off x="1814" y="2251"/>
              <a:ext cx="76"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71" name="Rectangle 19"/>
            <p:cNvSpPr>
              <a:spLocks noChangeArrowheads="1"/>
            </p:cNvSpPr>
            <p:nvPr/>
          </p:nvSpPr>
          <p:spPr bwMode="auto">
            <a:xfrm>
              <a:off x="1890" y="2296"/>
              <a:ext cx="77"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72" name="Line 20"/>
            <p:cNvSpPr>
              <a:spLocks noChangeShapeType="1"/>
            </p:cNvSpPr>
            <p:nvPr/>
          </p:nvSpPr>
          <p:spPr bwMode="auto">
            <a:xfrm>
              <a:off x="1853" y="2160"/>
              <a:ext cx="0" cy="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33810" name="Freeform 21"/>
          <p:cNvSpPr>
            <a:spLocks/>
          </p:cNvSpPr>
          <p:nvPr/>
        </p:nvSpPr>
        <p:spPr bwMode="auto">
          <a:xfrm>
            <a:off x="1116013" y="4379913"/>
            <a:ext cx="1081087" cy="144462"/>
          </a:xfrm>
          <a:custGeom>
            <a:avLst/>
            <a:gdLst>
              <a:gd name="T0" fmla="*/ 0 w 681"/>
              <a:gd name="T1" fmla="*/ 91 h 91"/>
              <a:gd name="T2" fmla="*/ 91 w 681"/>
              <a:gd name="T3" fmla="*/ 0 h 91"/>
              <a:gd name="T4" fmla="*/ 590 w 681"/>
              <a:gd name="T5" fmla="*/ 0 h 91"/>
              <a:gd name="T6" fmla="*/ 681 w 681"/>
              <a:gd name="T7" fmla="*/ 91 h 91"/>
              <a:gd name="T8" fmla="*/ 0 w 681"/>
              <a:gd name="T9" fmla="*/ 91 h 91"/>
              <a:gd name="T10" fmla="*/ 0 60000 65536"/>
              <a:gd name="T11" fmla="*/ 0 60000 65536"/>
              <a:gd name="T12" fmla="*/ 0 60000 65536"/>
              <a:gd name="T13" fmla="*/ 0 60000 65536"/>
              <a:gd name="T14" fmla="*/ 0 60000 65536"/>
              <a:gd name="T15" fmla="*/ 0 w 681"/>
              <a:gd name="T16" fmla="*/ 0 h 91"/>
              <a:gd name="T17" fmla="*/ 681 w 681"/>
              <a:gd name="T18" fmla="*/ 91 h 91"/>
            </a:gdLst>
            <a:ahLst/>
            <a:cxnLst>
              <a:cxn ang="T10">
                <a:pos x="T0" y="T1"/>
              </a:cxn>
              <a:cxn ang="T11">
                <a:pos x="T2" y="T3"/>
              </a:cxn>
              <a:cxn ang="T12">
                <a:pos x="T4" y="T5"/>
              </a:cxn>
              <a:cxn ang="T13">
                <a:pos x="T6" y="T7"/>
              </a:cxn>
              <a:cxn ang="T14">
                <a:pos x="T8" y="T9"/>
              </a:cxn>
            </a:cxnLst>
            <a:rect l="T15" t="T16" r="T17" b="T18"/>
            <a:pathLst>
              <a:path w="681" h="91">
                <a:moveTo>
                  <a:pt x="0" y="91"/>
                </a:moveTo>
                <a:lnTo>
                  <a:pt x="91" y="0"/>
                </a:lnTo>
                <a:lnTo>
                  <a:pt x="590" y="0"/>
                </a:lnTo>
                <a:lnTo>
                  <a:pt x="681"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1" name="Freeform 22"/>
          <p:cNvSpPr>
            <a:spLocks/>
          </p:cNvSpPr>
          <p:nvPr/>
        </p:nvSpPr>
        <p:spPr bwMode="auto">
          <a:xfrm>
            <a:off x="827088" y="4668838"/>
            <a:ext cx="1657350" cy="144462"/>
          </a:xfrm>
          <a:custGeom>
            <a:avLst/>
            <a:gdLst>
              <a:gd name="T0" fmla="*/ 0 w 1044"/>
              <a:gd name="T1" fmla="*/ 91 h 91"/>
              <a:gd name="T2" fmla="*/ 91 w 1044"/>
              <a:gd name="T3" fmla="*/ 0 h 91"/>
              <a:gd name="T4" fmla="*/ 953 w 1044"/>
              <a:gd name="T5" fmla="*/ 0 h 91"/>
              <a:gd name="T6" fmla="*/ 1044 w 1044"/>
              <a:gd name="T7" fmla="*/ 91 h 91"/>
              <a:gd name="T8" fmla="*/ 0 w 1044"/>
              <a:gd name="T9" fmla="*/ 91 h 91"/>
              <a:gd name="T10" fmla="*/ 0 60000 65536"/>
              <a:gd name="T11" fmla="*/ 0 60000 65536"/>
              <a:gd name="T12" fmla="*/ 0 60000 65536"/>
              <a:gd name="T13" fmla="*/ 0 60000 65536"/>
              <a:gd name="T14" fmla="*/ 0 60000 65536"/>
              <a:gd name="T15" fmla="*/ 0 w 1044"/>
              <a:gd name="T16" fmla="*/ 0 h 91"/>
              <a:gd name="T17" fmla="*/ 1044 w 1044"/>
              <a:gd name="T18" fmla="*/ 91 h 91"/>
            </a:gdLst>
            <a:ahLst/>
            <a:cxnLst>
              <a:cxn ang="T10">
                <a:pos x="T0" y="T1"/>
              </a:cxn>
              <a:cxn ang="T11">
                <a:pos x="T2" y="T3"/>
              </a:cxn>
              <a:cxn ang="T12">
                <a:pos x="T4" y="T5"/>
              </a:cxn>
              <a:cxn ang="T13">
                <a:pos x="T6" y="T7"/>
              </a:cxn>
              <a:cxn ang="T14">
                <a:pos x="T8" y="T9"/>
              </a:cxn>
            </a:cxnLst>
            <a:rect l="T15" t="T16" r="T17" b="T18"/>
            <a:pathLst>
              <a:path w="1044" h="91">
                <a:moveTo>
                  <a:pt x="0" y="91"/>
                </a:moveTo>
                <a:lnTo>
                  <a:pt x="91" y="0"/>
                </a:lnTo>
                <a:lnTo>
                  <a:pt x="953" y="0"/>
                </a:lnTo>
                <a:lnTo>
                  <a:pt x="1044"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2" name="Freeform 23"/>
          <p:cNvSpPr>
            <a:spLocks/>
          </p:cNvSpPr>
          <p:nvPr/>
        </p:nvSpPr>
        <p:spPr bwMode="auto">
          <a:xfrm>
            <a:off x="539750" y="5243513"/>
            <a:ext cx="7488238" cy="144462"/>
          </a:xfrm>
          <a:custGeom>
            <a:avLst/>
            <a:gdLst>
              <a:gd name="T0" fmla="*/ 91 w 4717"/>
              <a:gd name="T1" fmla="*/ 0 h 91"/>
              <a:gd name="T2" fmla="*/ 0 w 4717"/>
              <a:gd name="T3" fmla="*/ 91 h 91"/>
              <a:gd name="T4" fmla="*/ 4717 w 4717"/>
              <a:gd name="T5" fmla="*/ 91 h 91"/>
              <a:gd name="T6" fmla="*/ 4627 w 4717"/>
              <a:gd name="T7" fmla="*/ 0 h 91"/>
              <a:gd name="T8" fmla="*/ 91 w 4717"/>
              <a:gd name="T9" fmla="*/ 0 h 91"/>
              <a:gd name="T10" fmla="*/ 0 60000 65536"/>
              <a:gd name="T11" fmla="*/ 0 60000 65536"/>
              <a:gd name="T12" fmla="*/ 0 60000 65536"/>
              <a:gd name="T13" fmla="*/ 0 60000 65536"/>
              <a:gd name="T14" fmla="*/ 0 60000 65536"/>
              <a:gd name="T15" fmla="*/ 0 w 4717"/>
              <a:gd name="T16" fmla="*/ 0 h 91"/>
              <a:gd name="T17" fmla="*/ 4717 w 4717"/>
              <a:gd name="T18" fmla="*/ 91 h 91"/>
            </a:gdLst>
            <a:ahLst/>
            <a:cxnLst>
              <a:cxn ang="T10">
                <a:pos x="T0" y="T1"/>
              </a:cxn>
              <a:cxn ang="T11">
                <a:pos x="T2" y="T3"/>
              </a:cxn>
              <a:cxn ang="T12">
                <a:pos x="T4" y="T5"/>
              </a:cxn>
              <a:cxn ang="T13">
                <a:pos x="T6" y="T7"/>
              </a:cxn>
              <a:cxn ang="T14">
                <a:pos x="T8" y="T9"/>
              </a:cxn>
            </a:cxnLst>
            <a:rect l="T15" t="T16" r="T17" b="T18"/>
            <a:pathLst>
              <a:path w="4717" h="91">
                <a:moveTo>
                  <a:pt x="91" y="0"/>
                </a:moveTo>
                <a:lnTo>
                  <a:pt x="0" y="91"/>
                </a:lnTo>
                <a:lnTo>
                  <a:pt x="4717" y="91"/>
                </a:lnTo>
                <a:lnTo>
                  <a:pt x="4627" y="0"/>
                </a:lnTo>
                <a:lnTo>
                  <a:pt x="91"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3" name="Freeform 24"/>
          <p:cNvSpPr>
            <a:spLocks/>
          </p:cNvSpPr>
          <p:nvPr/>
        </p:nvSpPr>
        <p:spPr bwMode="auto">
          <a:xfrm>
            <a:off x="827088" y="4090988"/>
            <a:ext cx="144462" cy="720725"/>
          </a:xfrm>
          <a:custGeom>
            <a:avLst/>
            <a:gdLst>
              <a:gd name="T0" fmla="*/ 0 w 91"/>
              <a:gd name="T1" fmla="*/ 454 h 454"/>
              <a:gd name="T2" fmla="*/ 91 w 91"/>
              <a:gd name="T3" fmla="*/ 363 h 454"/>
              <a:gd name="T4" fmla="*/ 91 w 91"/>
              <a:gd name="T5" fmla="*/ 0 h 454"/>
              <a:gd name="T6" fmla="*/ 0 w 91"/>
              <a:gd name="T7" fmla="*/ 46 h 454"/>
              <a:gd name="T8" fmla="*/ 0 w 91"/>
              <a:gd name="T9" fmla="*/ 454 h 454"/>
              <a:gd name="T10" fmla="*/ 0 60000 65536"/>
              <a:gd name="T11" fmla="*/ 0 60000 65536"/>
              <a:gd name="T12" fmla="*/ 0 60000 65536"/>
              <a:gd name="T13" fmla="*/ 0 60000 65536"/>
              <a:gd name="T14" fmla="*/ 0 60000 65536"/>
              <a:gd name="T15" fmla="*/ 0 w 91"/>
              <a:gd name="T16" fmla="*/ 0 h 454"/>
              <a:gd name="T17" fmla="*/ 91 w 91"/>
              <a:gd name="T18" fmla="*/ 454 h 454"/>
            </a:gdLst>
            <a:ahLst/>
            <a:cxnLst>
              <a:cxn ang="T10">
                <a:pos x="T0" y="T1"/>
              </a:cxn>
              <a:cxn ang="T11">
                <a:pos x="T2" y="T3"/>
              </a:cxn>
              <a:cxn ang="T12">
                <a:pos x="T4" y="T5"/>
              </a:cxn>
              <a:cxn ang="T13">
                <a:pos x="T6" y="T7"/>
              </a:cxn>
              <a:cxn ang="T14">
                <a:pos x="T8" y="T9"/>
              </a:cxn>
            </a:cxnLst>
            <a:rect l="T15" t="T16" r="T17" b="T18"/>
            <a:pathLst>
              <a:path w="91" h="454">
                <a:moveTo>
                  <a:pt x="0" y="454"/>
                </a:moveTo>
                <a:lnTo>
                  <a:pt x="91" y="363"/>
                </a:lnTo>
                <a:lnTo>
                  <a:pt x="91" y="0"/>
                </a:lnTo>
                <a:lnTo>
                  <a:pt x="0" y="46"/>
                </a:lnTo>
                <a:lnTo>
                  <a:pt x="0" y="454"/>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4" name="Freeform 25"/>
          <p:cNvSpPr>
            <a:spLocks/>
          </p:cNvSpPr>
          <p:nvPr/>
        </p:nvSpPr>
        <p:spPr bwMode="auto">
          <a:xfrm>
            <a:off x="1116013" y="4090988"/>
            <a:ext cx="142875" cy="431800"/>
          </a:xfrm>
          <a:custGeom>
            <a:avLst/>
            <a:gdLst>
              <a:gd name="T0" fmla="*/ 0 w 90"/>
              <a:gd name="T1" fmla="*/ 0 h 272"/>
              <a:gd name="T2" fmla="*/ 90 w 90"/>
              <a:gd name="T3" fmla="*/ 46 h 272"/>
              <a:gd name="T4" fmla="*/ 90 w 90"/>
              <a:gd name="T5" fmla="*/ 182 h 272"/>
              <a:gd name="T6" fmla="*/ 0 w 90"/>
              <a:gd name="T7" fmla="*/ 272 h 272"/>
              <a:gd name="T8" fmla="*/ 0 w 90"/>
              <a:gd name="T9" fmla="*/ 0 h 272"/>
              <a:gd name="T10" fmla="*/ 0 60000 65536"/>
              <a:gd name="T11" fmla="*/ 0 60000 65536"/>
              <a:gd name="T12" fmla="*/ 0 60000 65536"/>
              <a:gd name="T13" fmla="*/ 0 60000 65536"/>
              <a:gd name="T14" fmla="*/ 0 60000 65536"/>
              <a:gd name="T15" fmla="*/ 0 w 90"/>
              <a:gd name="T16" fmla="*/ 0 h 272"/>
              <a:gd name="T17" fmla="*/ 90 w 90"/>
              <a:gd name="T18" fmla="*/ 272 h 272"/>
            </a:gdLst>
            <a:ahLst/>
            <a:cxnLst>
              <a:cxn ang="T10">
                <a:pos x="T0" y="T1"/>
              </a:cxn>
              <a:cxn ang="T11">
                <a:pos x="T2" y="T3"/>
              </a:cxn>
              <a:cxn ang="T12">
                <a:pos x="T4" y="T5"/>
              </a:cxn>
              <a:cxn ang="T13">
                <a:pos x="T6" y="T7"/>
              </a:cxn>
              <a:cxn ang="T14">
                <a:pos x="T8" y="T9"/>
              </a:cxn>
            </a:cxnLst>
            <a:rect l="T15" t="T16" r="T17" b="T18"/>
            <a:pathLst>
              <a:path w="90" h="272">
                <a:moveTo>
                  <a:pt x="0" y="0"/>
                </a:moveTo>
                <a:lnTo>
                  <a:pt x="90" y="46"/>
                </a:lnTo>
                <a:lnTo>
                  <a:pt x="90" y="182"/>
                </a:lnTo>
                <a:lnTo>
                  <a:pt x="0" y="272"/>
                </a:lnTo>
                <a:lnTo>
                  <a:pt x="0" y="0"/>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5" name="Freeform 26"/>
          <p:cNvSpPr>
            <a:spLocks/>
          </p:cNvSpPr>
          <p:nvPr/>
        </p:nvSpPr>
        <p:spPr bwMode="auto">
          <a:xfrm flipH="1">
            <a:off x="2339975" y="4090988"/>
            <a:ext cx="144463" cy="720725"/>
          </a:xfrm>
          <a:custGeom>
            <a:avLst/>
            <a:gdLst>
              <a:gd name="T0" fmla="*/ 0 w 91"/>
              <a:gd name="T1" fmla="*/ 454 h 454"/>
              <a:gd name="T2" fmla="*/ 91 w 91"/>
              <a:gd name="T3" fmla="*/ 363 h 454"/>
              <a:gd name="T4" fmla="*/ 91 w 91"/>
              <a:gd name="T5" fmla="*/ 0 h 454"/>
              <a:gd name="T6" fmla="*/ 0 w 91"/>
              <a:gd name="T7" fmla="*/ 46 h 454"/>
              <a:gd name="T8" fmla="*/ 0 w 91"/>
              <a:gd name="T9" fmla="*/ 454 h 454"/>
              <a:gd name="T10" fmla="*/ 0 60000 65536"/>
              <a:gd name="T11" fmla="*/ 0 60000 65536"/>
              <a:gd name="T12" fmla="*/ 0 60000 65536"/>
              <a:gd name="T13" fmla="*/ 0 60000 65536"/>
              <a:gd name="T14" fmla="*/ 0 60000 65536"/>
              <a:gd name="T15" fmla="*/ 0 w 91"/>
              <a:gd name="T16" fmla="*/ 0 h 454"/>
              <a:gd name="T17" fmla="*/ 91 w 91"/>
              <a:gd name="T18" fmla="*/ 454 h 454"/>
            </a:gdLst>
            <a:ahLst/>
            <a:cxnLst>
              <a:cxn ang="T10">
                <a:pos x="T0" y="T1"/>
              </a:cxn>
              <a:cxn ang="T11">
                <a:pos x="T2" y="T3"/>
              </a:cxn>
              <a:cxn ang="T12">
                <a:pos x="T4" y="T5"/>
              </a:cxn>
              <a:cxn ang="T13">
                <a:pos x="T6" y="T7"/>
              </a:cxn>
              <a:cxn ang="T14">
                <a:pos x="T8" y="T9"/>
              </a:cxn>
            </a:cxnLst>
            <a:rect l="T15" t="T16" r="T17" b="T18"/>
            <a:pathLst>
              <a:path w="91" h="454">
                <a:moveTo>
                  <a:pt x="0" y="454"/>
                </a:moveTo>
                <a:lnTo>
                  <a:pt x="91" y="363"/>
                </a:lnTo>
                <a:lnTo>
                  <a:pt x="91" y="0"/>
                </a:lnTo>
                <a:lnTo>
                  <a:pt x="0" y="46"/>
                </a:lnTo>
                <a:lnTo>
                  <a:pt x="0" y="454"/>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6" name="Freeform 27"/>
          <p:cNvSpPr>
            <a:spLocks/>
          </p:cNvSpPr>
          <p:nvPr/>
        </p:nvSpPr>
        <p:spPr bwMode="auto">
          <a:xfrm flipH="1">
            <a:off x="2051050" y="4090988"/>
            <a:ext cx="142875" cy="431800"/>
          </a:xfrm>
          <a:custGeom>
            <a:avLst/>
            <a:gdLst>
              <a:gd name="T0" fmla="*/ 0 w 90"/>
              <a:gd name="T1" fmla="*/ 0 h 272"/>
              <a:gd name="T2" fmla="*/ 90 w 90"/>
              <a:gd name="T3" fmla="*/ 46 h 272"/>
              <a:gd name="T4" fmla="*/ 90 w 90"/>
              <a:gd name="T5" fmla="*/ 182 h 272"/>
              <a:gd name="T6" fmla="*/ 0 w 90"/>
              <a:gd name="T7" fmla="*/ 272 h 272"/>
              <a:gd name="T8" fmla="*/ 0 w 90"/>
              <a:gd name="T9" fmla="*/ 0 h 272"/>
              <a:gd name="T10" fmla="*/ 0 60000 65536"/>
              <a:gd name="T11" fmla="*/ 0 60000 65536"/>
              <a:gd name="T12" fmla="*/ 0 60000 65536"/>
              <a:gd name="T13" fmla="*/ 0 60000 65536"/>
              <a:gd name="T14" fmla="*/ 0 60000 65536"/>
              <a:gd name="T15" fmla="*/ 0 w 90"/>
              <a:gd name="T16" fmla="*/ 0 h 272"/>
              <a:gd name="T17" fmla="*/ 90 w 90"/>
              <a:gd name="T18" fmla="*/ 272 h 272"/>
            </a:gdLst>
            <a:ahLst/>
            <a:cxnLst>
              <a:cxn ang="T10">
                <a:pos x="T0" y="T1"/>
              </a:cxn>
              <a:cxn ang="T11">
                <a:pos x="T2" y="T3"/>
              </a:cxn>
              <a:cxn ang="T12">
                <a:pos x="T4" y="T5"/>
              </a:cxn>
              <a:cxn ang="T13">
                <a:pos x="T6" y="T7"/>
              </a:cxn>
              <a:cxn ang="T14">
                <a:pos x="T8" y="T9"/>
              </a:cxn>
            </a:cxnLst>
            <a:rect l="T15" t="T16" r="T17" b="T18"/>
            <a:pathLst>
              <a:path w="90" h="272">
                <a:moveTo>
                  <a:pt x="0" y="0"/>
                </a:moveTo>
                <a:lnTo>
                  <a:pt x="90" y="46"/>
                </a:lnTo>
                <a:lnTo>
                  <a:pt x="90" y="182"/>
                </a:lnTo>
                <a:lnTo>
                  <a:pt x="0" y="272"/>
                </a:lnTo>
                <a:lnTo>
                  <a:pt x="0" y="0"/>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7" name="Rectangle 28"/>
          <p:cNvSpPr>
            <a:spLocks noChangeArrowheads="1"/>
          </p:cNvSpPr>
          <p:nvPr/>
        </p:nvSpPr>
        <p:spPr bwMode="auto">
          <a:xfrm>
            <a:off x="971550" y="4090988"/>
            <a:ext cx="144463" cy="576262"/>
          </a:xfrm>
          <a:prstGeom prst="rect">
            <a:avLst/>
          </a:prstGeom>
          <a:solidFill>
            <a:srgbClr val="FFFF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8" name="Rectangle 29"/>
          <p:cNvSpPr>
            <a:spLocks noChangeArrowheads="1"/>
          </p:cNvSpPr>
          <p:nvPr/>
        </p:nvSpPr>
        <p:spPr bwMode="auto">
          <a:xfrm>
            <a:off x="2195513" y="4090988"/>
            <a:ext cx="144462" cy="576262"/>
          </a:xfrm>
          <a:prstGeom prst="rect">
            <a:avLst/>
          </a:prstGeom>
          <a:solidFill>
            <a:srgbClr val="FFFF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9" name="Rectangle 30"/>
          <p:cNvSpPr>
            <a:spLocks noChangeArrowheads="1"/>
          </p:cNvSpPr>
          <p:nvPr/>
        </p:nvSpPr>
        <p:spPr bwMode="auto">
          <a:xfrm>
            <a:off x="4500563" y="4164013"/>
            <a:ext cx="1368425" cy="504825"/>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20" name="Rectangle 31"/>
          <p:cNvSpPr>
            <a:spLocks noChangeArrowheads="1"/>
          </p:cNvSpPr>
          <p:nvPr/>
        </p:nvSpPr>
        <p:spPr bwMode="auto">
          <a:xfrm>
            <a:off x="6229350" y="4090988"/>
            <a:ext cx="720725" cy="287337"/>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21" name="Rectangle 32"/>
          <p:cNvSpPr>
            <a:spLocks noChangeArrowheads="1"/>
          </p:cNvSpPr>
          <p:nvPr/>
        </p:nvSpPr>
        <p:spPr bwMode="auto">
          <a:xfrm>
            <a:off x="6432550" y="4090988"/>
            <a:ext cx="120650"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22" name="Rectangle 33"/>
          <p:cNvSpPr>
            <a:spLocks noChangeArrowheads="1"/>
          </p:cNvSpPr>
          <p:nvPr/>
        </p:nvSpPr>
        <p:spPr bwMode="auto">
          <a:xfrm>
            <a:off x="6553200" y="4019550"/>
            <a:ext cx="120650"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23" name="Rectangle 34"/>
          <p:cNvSpPr>
            <a:spLocks noChangeArrowheads="1"/>
          </p:cNvSpPr>
          <p:nvPr/>
        </p:nvSpPr>
        <p:spPr bwMode="auto">
          <a:xfrm>
            <a:off x="6673850" y="4090988"/>
            <a:ext cx="122238"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24" name="Line 35"/>
          <p:cNvSpPr>
            <a:spLocks noChangeShapeType="1"/>
          </p:cNvSpPr>
          <p:nvPr/>
        </p:nvSpPr>
        <p:spPr bwMode="auto">
          <a:xfrm>
            <a:off x="6615113" y="3875088"/>
            <a:ext cx="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33825" name="Freeform 36"/>
          <p:cNvSpPr>
            <a:spLocks/>
          </p:cNvSpPr>
          <p:nvPr/>
        </p:nvSpPr>
        <p:spPr bwMode="auto">
          <a:xfrm>
            <a:off x="6950075" y="4090988"/>
            <a:ext cx="144463"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26" name="Freeform 37"/>
          <p:cNvSpPr>
            <a:spLocks/>
          </p:cNvSpPr>
          <p:nvPr/>
        </p:nvSpPr>
        <p:spPr bwMode="auto">
          <a:xfrm flipH="1">
            <a:off x="6084888" y="4090988"/>
            <a:ext cx="144462"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27" name="Freeform 38"/>
          <p:cNvSpPr>
            <a:spLocks/>
          </p:cNvSpPr>
          <p:nvPr/>
        </p:nvSpPr>
        <p:spPr bwMode="auto">
          <a:xfrm>
            <a:off x="6086475" y="4378325"/>
            <a:ext cx="1008063" cy="144463"/>
          </a:xfrm>
          <a:custGeom>
            <a:avLst/>
            <a:gdLst>
              <a:gd name="T0" fmla="*/ 0 w 635"/>
              <a:gd name="T1" fmla="*/ 91 h 91"/>
              <a:gd name="T2" fmla="*/ 635 w 635"/>
              <a:gd name="T3" fmla="*/ 91 h 91"/>
              <a:gd name="T4" fmla="*/ 544 w 635"/>
              <a:gd name="T5" fmla="*/ 0 h 91"/>
              <a:gd name="T6" fmla="*/ 91 w 635"/>
              <a:gd name="T7" fmla="*/ 0 h 91"/>
              <a:gd name="T8" fmla="*/ 0 w 635"/>
              <a:gd name="T9" fmla="*/ 91 h 91"/>
              <a:gd name="T10" fmla="*/ 0 60000 65536"/>
              <a:gd name="T11" fmla="*/ 0 60000 65536"/>
              <a:gd name="T12" fmla="*/ 0 60000 65536"/>
              <a:gd name="T13" fmla="*/ 0 60000 65536"/>
              <a:gd name="T14" fmla="*/ 0 60000 65536"/>
              <a:gd name="T15" fmla="*/ 0 w 635"/>
              <a:gd name="T16" fmla="*/ 0 h 91"/>
              <a:gd name="T17" fmla="*/ 635 w 635"/>
              <a:gd name="T18" fmla="*/ 91 h 91"/>
            </a:gdLst>
            <a:ahLst/>
            <a:cxnLst>
              <a:cxn ang="T10">
                <a:pos x="T0" y="T1"/>
              </a:cxn>
              <a:cxn ang="T11">
                <a:pos x="T2" y="T3"/>
              </a:cxn>
              <a:cxn ang="T12">
                <a:pos x="T4" y="T5"/>
              </a:cxn>
              <a:cxn ang="T13">
                <a:pos x="T6" y="T7"/>
              </a:cxn>
              <a:cxn ang="T14">
                <a:pos x="T8" y="T9"/>
              </a:cxn>
            </a:cxnLst>
            <a:rect l="T15" t="T16" r="T17" b="T18"/>
            <a:pathLst>
              <a:path w="635" h="91">
                <a:moveTo>
                  <a:pt x="0" y="91"/>
                </a:moveTo>
                <a:lnTo>
                  <a:pt x="635" y="91"/>
                </a:lnTo>
                <a:lnTo>
                  <a:pt x="544" y="0"/>
                </a:lnTo>
                <a:lnTo>
                  <a:pt x="91" y="0"/>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28" name="Rectangle 39"/>
          <p:cNvSpPr>
            <a:spLocks noChangeArrowheads="1"/>
          </p:cNvSpPr>
          <p:nvPr/>
        </p:nvSpPr>
        <p:spPr bwMode="auto">
          <a:xfrm>
            <a:off x="4789488" y="4164013"/>
            <a:ext cx="792162" cy="215900"/>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nvGrpSpPr>
          <p:cNvPr id="33829" name="Group 40"/>
          <p:cNvGrpSpPr>
            <a:grpSpLocks/>
          </p:cNvGrpSpPr>
          <p:nvPr/>
        </p:nvGrpSpPr>
        <p:grpSpPr bwMode="auto">
          <a:xfrm>
            <a:off x="5002213" y="3948113"/>
            <a:ext cx="363537" cy="287337"/>
            <a:chOff x="1738" y="2160"/>
            <a:chExt cx="229" cy="181"/>
          </a:xfrm>
        </p:grpSpPr>
        <p:sp>
          <p:nvSpPr>
            <p:cNvPr id="33865" name="Rectangle 41"/>
            <p:cNvSpPr>
              <a:spLocks noChangeArrowheads="1"/>
            </p:cNvSpPr>
            <p:nvPr/>
          </p:nvSpPr>
          <p:spPr bwMode="auto">
            <a:xfrm>
              <a:off x="1738" y="2296"/>
              <a:ext cx="76"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66" name="Rectangle 42"/>
            <p:cNvSpPr>
              <a:spLocks noChangeArrowheads="1"/>
            </p:cNvSpPr>
            <p:nvPr/>
          </p:nvSpPr>
          <p:spPr bwMode="auto">
            <a:xfrm>
              <a:off x="1814" y="2251"/>
              <a:ext cx="76"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67" name="Rectangle 43"/>
            <p:cNvSpPr>
              <a:spLocks noChangeArrowheads="1"/>
            </p:cNvSpPr>
            <p:nvPr/>
          </p:nvSpPr>
          <p:spPr bwMode="auto">
            <a:xfrm>
              <a:off x="1890" y="2296"/>
              <a:ext cx="77"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68" name="Line 44"/>
            <p:cNvSpPr>
              <a:spLocks noChangeShapeType="1"/>
            </p:cNvSpPr>
            <p:nvPr/>
          </p:nvSpPr>
          <p:spPr bwMode="auto">
            <a:xfrm>
              <a:off x="1853" y="2160"/>
              <a:ext cx="0" cy="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33830" name="Freeform 45"/>
          <p:cNvSpPr>
            <a:spLocks/>
          </p:cNvSpPr>
          <p:nvPr/>
        </p:nvSpPr>
        <p:spPr bwMode="auto">
          <a:xfrm>
            <a:off x="4645025" y="4379913"/>
            <a:ext cx="1081088" cy="144462"/>
          </a:xfrm>
          <a:custGeom>
            <a:avLst/>
            <a:gdLst>
              <a:gd name="T0" fmla="*/ 0 w 681"/>
              <a:gd name="T1" fmla="*/ 91 h 91"/>
              <a:gd name="T2" fmla="*/ 91 w 681"/>
              <a:gd name="T3" fmla="*/ 0 h 91"/>
              <a:gd name="T4" fmla="*/ 590 w 681"/>
              <a:gd name="T5" fmla="*/ 0 h 91"/>
              <a:gd name="T6" fmla="*/ 681 w 681"/>
              <a:gd name="T7" fmla="*/ 91 h 91"/>
              <a:gd name="T8" fmla="*/ 0 w 681"/>
              <a:gd name="T9" fmla="*/ 91 h 91"/>
              <a:gd name="T10" fmla="*/ 0 60000 65536"/>
              <a:gd name="T11" fmla="*/ 0 60000 65536"/>
              <a:gd name="T12" fmla="*/ 0 60000 65536"/>
              <a:gd name="T13" fmla="*/ 0 60000 65536"/>
              <a:gd name="T14" fmla="*/ 0 60000 65536"/>
              <a:gd name="T15" fmla="*/ 0 w 681"/>
              <a:gd name="T16" fmla="*/ 0 h 91"/>
              <a:gd name="T17" fmla="*/ 681 w 681"/>
              <a:gd name="T18" fmla="*/ 91 h 91"/>
            </a:gdLst>
            <a:ahLst/>
            <a:cxnLst>
              <a:cxn ang="T10">
                <a:pos x="T0" y="T1"/>
              </a:cxn>
              <a:cxn ang="T11">
                <a:pos x="T2" y="T3"/>
              </a:cxn>
              <a:cxn ang="T12">
                <a:pos x="T4" y="T5"/>
              </a:cxn>
              <a:cxn ang="T13">
                <a:pos x="T6" y="T7"/>
              </a:cxn>
              <a:cxn ang="T14">
                <a:pos x="T8" y="T9"/>
              </a:cxn>
            </a:cxnLst>
            <a:rect l="T15" t="T16" r="T17" b="T18"/>
            <a:pathLst>
              <a:path w="681" h="91">
                <a:moveTo>
                  <a:pt x="0" y="91"/>
                </a:moveTo>
                <a:lnTo>
                  <a:pt x="91" y="0"/>
                </a:lnTo>
                <a:lnTo>
                  <a:pt x="590" y="0"/>
                </a:lnTo>
                <a:lnTo>
                  <a:pt x="681"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31" name="Freeform 46"/>
          <p:cNvSpPr>
            <a:spLocks/>
          </p:cNvSpPr>
          <p:nvPr/>
        </p:nvSpPr>
        <p:spPr bwMode="auto">
          <a:xfrm>
            <a:off x="4356100" y="4668838"/>
            <a:ext cx="1657350" cy="144462"/>
          </a:xfrm>
          <a:custGeom>
            <a:avLst/>
            <a:gdLst>
              <a:gd name="T0" fmla="*/ 0 w 1044"/>
              <a:gd name="T1" fmla="*/ 91 h 91"/>
              <a:gd name="T2" fmla="*/ 91 w 1044"/>
              <a:gd name="T3" fmla="*/ 0 h 91"/>
              <a:gd name="T4" fmla="*/ 953 w 1044"/>
              <a:gd name="T5" fmla="*/ 0 h 91"/>
              <a:gd name="T6" fmla="*/ 1044 w 1044"/>
              <a:gd name="T7" fmla="*/ 91 h 91"/>
              <a:gd name="T8" fmla="*/ 0 w 1044"/>
              <a:gd name="T9" fmla="*/ 91 h 91"/>
              <a:gd name="T10" fmla="*/ 0 60000 65536"/>
              <a:gd name="T11" fmla="*/ 0 60000 65536"/>
              <a:gd name="T12" fmla="*/ 0 60000 65536"/>
              <a:gd name="T13" fmla="*/ 0 60000 65536"/>
              <a:gd name="T14" fmla="*/ 0 60000 65536"/>
              <a:gd name="T15" fmla="*/ 0 w 1044"/>
              <a:gd name="T16" fmla="*/ 0 h 91"/>
              <a:gd name="T17" fmla="*/ 1044 w 1044"/>
              <a:gd name="T18" fmla="*/ 91 h 91"/>
            </a:gdLst>
            <a:ahLst/>
            <a:cxnLst>
              <a:cxn ang="T10">
                <a:pos x="T0" y="T1"/>
              </a:cxn>
              <a:cxn ang="T11">
                <a:pos x="T2" y="T3"/>
              </a:cxn>
              <a:cxn ang="T12">
                <a:pos x="T4" y="T5"/>
              </a:cxn>
              <a:cxn ang="T13">
                <a:pos x="T6" y="T7"/>
              </a:cxn>
              <a:cxn ang="T14">
                <a:pos x="T8" y="T9"/>
              </a:cxn>
            </a:cxnLst>
            <a:rect l="T15" t="T16" r="T17" b="T18"/>
            <a:pathLst>
              <a:path w="1044" h="91">
                <a:moveTo>
                  <a:pt x="0" y="91"/>
                </a:moveTo>
                <a:lnTo>
                  <a:pt x="91" y="0"/>
                </a:lnTo>
                <a:lnTo>
                  <a:pt x="953" y="0"/>
                </a:lnTo>
                <a:lnTo>
                  <a:pt x="1044"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32" name="Freeform 47"/>
          <p:cNvSpPr>
            <a:spLocks/>
          </p:cNvSpPr>
          <p:nvPr/>
        </p:nvSpPr>
        <p:spPr bwMode="auto">
          <a:xfrm>
            <a:off x="4356100" y="4090988"/>
            <a:ext cx="144463" cy="720725"/>
          </a:xfrm>
          <a:custGeom>
            <a:avLst/>
            <a:gdLst>
              <a:gd name="T0" fmla="*/ 0 w 91"/>
              <a:gd name="T1" fmla="*/ 454 h 454"/>
              <a:gd name="T2" fmla="*/ 91 w 91"/>
              <a:gd name="T3" fmla="*/ 363 h 454"/>
              <a:gd name="T4" fmla="*/ 91 w 91"/>
              <a:gd name="T5" fmla="*/ 0 h 454"/>
              <a:gd name="T6" fmla="*/ 0 w 91"/>
              <a:gd name="T7" fmla="*/ 46 h 454"/>
              <a:gd name="T8" fmla="*/ 0 w 91"/>
              <a:gd name="T9" fmla="*/ 454 h 454"/>
              <a:gd name="T10" fmla="*/ 0 60000 65536"/>
              <a:gd name="T11" fmla="*/ 0 60000 65536"/>
              <a:gd name="T12" fmla="*/ 0 60000 65536"/>
              <a:gd name="T13" fmla="*/ 0 60000 65536"/>
              <a:gd name="T14" fmla="*/ 0 60000 65536"/>
              <a:gd name="T15" fmla="*/ 0 w 91"/>
              <a:gd name="T16" fmla="*/ 0 h 454"/>
              <a:gd name="T17" fmla="*/ 91 w 91"/>
              <a:gd name="T18" fmla="*/ 454 h 454"/>
            </a:gdLst>
            <a:ahLst/>
            <a:cxnLst>
              <a:cxn ang="T10">
                <a:pos x="T0" y="T1"/>
              </a:cxn>
              <a:cxn ang="T11">
                <a:pos x="T2" y="T3"/>
              </a:cxn>
              <a:cxn ang="T12">
                <a:pos x="T4" y="T5"/>
              </a:cxn>
              <a:cxn ang="T13">
                <a:pos x="T6" y="T7"/>
              </a:cxn>
              <a:cxn ang="T14">
                <a:pos x="T8" y="T9"/>
              </a:cxn>
            </a:cxnLst>
            <a:rect l="T15" t="T16" r="T17" b="T18"/>
            <a:pathLst>
              <a:path w="91" h="454">
                <a:moveTo>
                  <a:pt x="0" y="454"/>
                </a:moveTo>
                <a:lnTo>
                  <a:pt x="91" y="363"/>
                </a:lnTo>
                <a:lnTo>
                  <a:pt x="91" y="0"/>
                </a:lnTo>
                <a:lnTo>
                  <a:pt x="0" y="46"/>
                </a:lnTo>
                <a:lnTo>
                  <a:pt x="0" y="454"/>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33" name="Freeform 48"/>
          <p:cNvSpPr>
            <a:spLocks/>
          </p:cNvSpPr>
          <p:nvPr/>
        </p:nvSpPr>
        <p:spPr bwMode="auto">
          <a:xfrm>
            <a:off x="4645025" y="4090988"/>
            <a:ext cx="142875" cy="431800"/>
          </a:xfrm>
          <a:custGeom>
            <a:avLst/>
            <a:gdLst>
              <a:gd name="T0" fmla="*/ 0 w 90"/>
              <a:gd name="T1" fmla="*/ 0 h 272"/>
              <a:gd name="T2" fmla="*/ 90 w 90"/>
              <a:gd name="T3" fmla="*/ 46 h 272"/>
              <a:gd name="T4" fmla="*/ 90 w 90"/>
              <a:gd name="T5" fmla="*/ 182 h 272"/>
              <a:gd name="T6" fmla="*/ 0 w 90"/>
              <a:gd name="T7" fmla="*/ 272 h 272"/>
              <a:gd name="T8" fmla="*/ 0 w 90"/>
              <a:gd name="T9" fmla="*/ 0 h 272"/>
              <a:gd name="T10" fmla="*/ 0 60000 65536"/>
              <a:gd name="T11" fmla="*/ 0 60000 65536"/>
              <a:gd name="T12" fmla="*/ 0 60000 65536"/>
              <a:gd name="T13" fmla="*/ 0 60000 65536"/>
              <a:gd name="T14" fmla="*/ 0 60000 65536"/>
              <a:gd name="T15" fmla="*/ 0 w 90"/>
              <a:gd name="T16" fmla="*/ 0 h 272"/>
              <a:gd name="T17" fmla="*/ 90 w 90"/>
              <a:gd name="T18" fmla="*/ 272 h 272"/>
            </a:gdLst>
            <a:ahLst/>
            <a:cxnLst>
              <a:cxn ang="T10">
                <a:pos x="T0" y="T1"/>
              </a:cxn>
              <a:cxn ang="T11">
                <a:pos x="T2" y="T3"/>
              </a:cxn>
              <a:cxn ang="T12">
                <a:pos x="T4" y="T5"/>
              </a:cxn>
              <a:cxn ang="T13">
                <a:pos x="T6" y="T7"/>
              </a:cxn>
              <a:cxn ang="T14">
                <a:pos x="T8" y="T9"/>
              </a:cxn>
            </a:cxnLst>
            <a:rect l="T15" t="T16" r="T17" b="T18"/>
            <a:pathLst>
              <a:path w="90" h="272">
                <a:moveTo>
                  <a:pt x="0" y="0"/>
                </a:moveTo>
                <a:lnTo>
                  <a:pt x="90" y="46"/>
                </a:lnTo>
                <a:lnTo>
                  <a:pt x="90" y="182"/>
                </a:lnTo>
                <a:lnTo>
                  <a:pt x="0" y="272"/>
                </a:lnTo>
                <a:lnTo>
                  <a:pt x="0" y="0"/>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34" name="Freeform 49"/>
          <p:cNvSpPr>
            <a:spLocks/>
          </p:cNvSpPr>
          <p:nvPr/>
        </p:nvSpPr>
        <p:spPr bwMode="auto">
          <a:xfrm flipH="1">
            <a:off x="5868988" y="4090988"/>
            <a:ext cx="144462" cy="720725"/>
          </a:xfrm>
          <a:custGeom>
            <a:avLst/>
            <a:gdLst>
              <a:gd name="T0" fmla="*/ 0 w 91"/>
              <a:gd name="T1" fmla="*/ 454 h 454"/>
              <a:gd name="T2" fmla="*/ 91 w 91"/>
              <a:gd name="T3" fmla="*/ 363 h 454"/>
              <a:gd name="T4" fmla="*/ 91 w 91"/>
              <a:gd name="T5" fmla="*/ 0 h 454"/>
              <a:gd name="T6" fmla="*/ 0 w 91"/>
              <a:gd name="T7" fmla="*/ 46 h 454"/>
              <a:gd name="T8" fmla="*/ 0 w 91"/>
              <a:gd name="T9" fmla="*/ 454 h 454"/>
              <a:gd name="T10" fmla="*/ 0 60000 65536"/>
              <a:gd name="T11" fmla="*/ 0 60000 65536"/>
              <a:gd name="T12" fmla="*/ 0 60000 65536"/>
              <a:gd name="T13" fmla="*/ 0 60000 65536"/>
              <a:gd name="T14" fmla="*/ 0 60000 65536"/>
              <a:gd name="T15" fmla="*/ 0 w 91"/>
              <a:gd name="T16" fmla="*/ 0 h 454"/>
              <a:gd name="T17" fmla="*/ 91 w 91"/>
              <a:gd name="T18" fmla="*/ 454 h 454"/>
            </a:gdLst>
            <a:ahLst/>
            <a:cxnLst>
              <a:cxn ang="T10">
                <a:pos x="T0" y="T1"/>
              </a:cxn>
              <a:cxn ang="T11">
                <a:pos x="T2" y="T3"/>
              </a:cxn>
              <a:cxn ang="T12">
                <a:pos x="T4" y="T5"/>
              </a:cxn>
              <a:cxn ang="T13">
                <a:pos x="T6" y="T7"/>
              </a:cxn>
              <a:cxn ang="T14">
                <a:pos x="T8" y="T9"/>
              </a:cxn>
            </a:cxnLst>
            <a:rect l="T15" t="T16" r="T17" b="T18"/>
            <a:pathLst>
              <a:path w="91" h="454">
                <a:moveTo>
                  <a:pt x="0" y="454"/>
                </a:moveTo>
                <a:lnTo>
                  <a:pt x="91" y="363"/>
                </a:lnTo>
                <a:lnTo>
                  <a:pt x="91" y="0"/>
                </a:lnTo>
                <a:lnTo>
                  <a:pt x="0" y="46"/>
                </a:lnTo>
                <a:lnTo>
                  <a:pt x="0" y="454"/>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35" name="Freeform 50"/>
          <p:cNvSpPr>
            <a:spLocks/>
          </p:cNvSpPr>
          <p:nvPr/>
        </p:nvSpPr>
        <p:spPr bwMode="auto">
          <a:xfrm flipH="1">
            <a:off x="5580063" y="4090988"/>
            <a:ext cx="142875" cy="431800"/>
          </a:xfrm>
          <a:custGeom>
            <a:avLst/>
            <a:gdLst>
              <a:gd name="T0" fmla="*/ 0 w 90"/>
              <a:gd name="T1" fmla="*/ 0 h 272"/>
              <a:gd name="T2" fmla="*/ 90 w 90"/>
              <a:gd name="T3" fmla="*/ 46 h 272"/>
              <a:gd name="T4" fmla="*/ 90 w 90"/>
              <a:gd name="T5" fmla="*/ 182 h 272"/>
              <a:gd name="T6" fmla="*/ 0 w 90"/>
              <a:gd name="T7" fmla="*/ 272 h 272"/>
              <a:gd name="T8" fmla="*/ 0 w 90"/>
              <a:gd name="T9" fmla="*/ 0 h 272"/>
              <a:gd name="T10" fmla="*/ 0 60000 65536"/>
              <a:gd name="T11" fmla="*/ 0 60000 65536"/>
              <a:gd name="T12" fmla="*/ 0 60000 65536"/>
              <a:gd name="T13" fmla="*/ 0 60000 65536"/>
              <a:gd name="T14" fmla="*/ 0 60000 65536"/>
              <a:gd name="T15" fmla="*/ 0 w 90"/>
              <a:gd name="T16" fmla="*/ 0 h 272"/>
              <a:gd name="T17" fmla="*/ 90 w 90"/>
              <a:gd name="T18" fmla="*/ 272 h 272"/>
            </a:gdLst>
            <a:ahLst/>
            <a:cxnLst>
              <a:cxn ang="T10">
                <a:pos x="T0" y="T1"/>
              </a:cxn>
              <a:cxn ang="T11">
                <a:pos x="T2" y="T3"/>
              </a:cxn>
              <a:cxn ang="T12">
                <a:pos x="T4" y="T5"/>
              </a:cxn>
              <a:cxn ang="T13">
                <a:pos x="T6" y="T7"/>
              </a:cxn>
              <a:cxn ang="T14">
                <a:pos x="T8" y="T9"/>
              </a:cxn>
            </a:cxnLst>
            <a:rect l="T15" t="T16" r="T17" b="T18"/>
            <a:pathLst>
              <a:path w="90" h="272">
                <a:moveTo>
                  <a:pt x="0" y="0"/>
                </a:moveTo>
                <a:lnTo>
                  <a:pt x="90" y="46"/>
                </a:lnTo>
                <a:lnTo>
                  <a:pt x="90" y="182"/>
                </a:lnTo>
                <a:lnTo>
                  <a:pt x="0" y="272"/>
                </a:lnTo>
                <a:lnTo>
                  <a:pt x="0" y="0"/>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36" name="Rectangle 51"/>
          <p:cNvSpPr>
            <a:spLocks noChangeArrowheads="1"/>
          </p:cNvSpPr>
          <p:nvPr/>
        </p:nvSpPr>
        <p:spPr bwMode="auto">
          <a:xfrm>
            <a:off x="4500563" y="4090988"/>
            <a:ext cx="144462" cy="576262"/>
          </a:xfrm>
          <a:prstGeom prst="rect">
            <a:avLst/>
          </a:prstGeom>
          <a:solidFill>
            <a:srgbClr val="FFFF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37" name="Rectangle 52"/>
          <p:cNvSpPr>
            <a:spLocks noChangeArrowheads="1"/>
          </p:cNvSpPr>
          <p:nvPr/>
        </p:nvSpPr>
        <p:spPr bwMode="auto">
          <a:xfrm>
            <a:off x="5724525" y="4090988"/>
            <a:ext cx="144463" cy="576262"/>
          </a:xfrm>
          <a:prstGeom prst="rect">
            <a:avLst/>
          </a:prstGeom>
          <a:solidFill>
            <a:srgbClr val="FFFF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nvGrpSpPr>
          <p:cNvPr id="33838" name="Group 53"/>
          <p:cNvGrpSpPr>
            <a:grpSpLocks/>
          </p:cNvGrpSpPr>
          <p:nvPr/>
        </p:nvGrpSpPr>
        <p:grpSpPr bwMode="auto">
          <a:xfrm>
            <a:off x="3635375" y="4162425"/>
            <a:ext cx="647700" cy="433388"/>
            <a:chOff x="930" y="2840"/>
            <a:chExt cx="408" cy="273"/>
          </a:xfrm>
        </p:grpSpPr>
        <p:grpSp>
          <p:nvGrpSpPr>
            <p:cNvPr id="33859" name="Group 54"/>
            <p:cNvGrpSpPr>
              <a:grpSpLocks/>
            </p:cNvGrpSpPr>
            <p:nvPr/>
          </p:nvGrpSpPr>
          <p:grpSpPr bwMode="auto">
            <a:xfrm>
              <a:off x="930" y="2840"/>
              <a:ext cx="408" cy="273"/>
              <a:chOff x="1474" y="1706"/>
              <a:chExt cx="408" cy="273"/>
            </a:xfrm>
          </p:grpSpPr>
          <p:sp>
            <p:nvSpPr>
              <p:cNvPr id="33861" name="Rectangle 55"/>
              <p:cNvSpPr>
                <a:spLocks noChangeArrowheads="1"/>
              </p:cNvSpPr>
              <p:nvPr/>
            </p:nvSpPr>
            <p:spPr bwMode="auto">
              <a:xfrm>
                <a:off x="1565" y="1752"/>
                <a:ext cx="226" cy="136"/>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62" name="Freeform 56"/>
              <p:cNvSpPr>
                <a:spLocks/>
              </p:cNvSpPr>
              <p:nvPr/>
            </p:nvSpPr>
            <p:spPr bwMode="auto">
              <a:xfrm>
                <a:off x="1474"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63" name="Freeform 57"/>
              <p:cNvSpPr>
                <a:spLocks/>
              </p:cNvSpPr>
              <p:nvPr/>
            </p:nvSpPr>
            <p:spPr bwMode="auto">
              <a:xfrm flipH="1">
                <a:off x="1791"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64" name="Freeform 58"/>
              <p:cNvSpPr>
                <a:spLocks/>
              </p:cNvSpPr>
              <p:nvPr/>
            </p:nvSpPr>
            <p:spPr bwMode="auto">
              <a:xfrm>
                <a:off x="1474" y="1888"/>
                <a:ext cx="408" cy="91"/>
              </a:xfrm>
              <a:custGeom>
                <a:avLst/>
                <a:gdLst>
                  <a:gd name="T0" fmla="*/ 0 w 408"/>
                  <a:gd name="T1" fmla="*/ 91 h 91"/>
                  <a:gd name="T2" fmla="*/ 91 w 408"/>
                  <a:gd name="T3" fmla="*/ 0 h 91"/>
                  <a:gd name="T4" fmla="*/ 317 w 408"/>
                  <a:gd name="T5" fmla="*/ 0 h 91"/>
                  <a:gd name="T6" fmla="*/ 408 w 408"/>
                  <a:gd name="T7" fmla="*/ 91 h 91"/>
                  <a:gd name="T8" fmla="*/ 0 w 408"/>
                  <a:gd name="T9" fmla="*/ 91 h 91"/>
                  <a:gd name="T10" fmla="*/ 0 60000 65536"/>
                  <a:gd name="T11" fmla="*/ 0 60000 65536"/>
                  <a:gd name="T12" fmla="*/ 0 60000 65536"/>
                  <a:gd name="T13" fmla="*/ 0 60000 65536"/>
                  <a:gd name="T14" fmla="*/ 0 60000 65536"/>
                  <a:gd name="T15" fmla="*/ 0 w 408"/>
                  <a:gd name="T16" fmla="*/ 0 h 91"/>
                  <a:gd name="T17" fmla="*/ 408 w 408"/>
                  <a:gd name="T18" fmla="*/ 91 h 91"/>
                </a:gdLst>
                <a:ahLst/>
                <a:cxnLst>
                  <a:cxn ang="T10">
                    <a:pos x="T0" y="T1"/>
                  </a:cxn>
                  <a:cxn ang="T11">
                    <a:pos x="T2" y="T3"/>
                  </a:cxn>
                  <a:cxn ang="T12">
                    <a:pos x="T4" y="T5"/>
                  </a:cxn>
                  <a:cxn ang="T13">
                    <a:pos x="T6" y="T7"/>
                  </a:cxn>
                  <a:cxn ang="T14">
                    <a:pos x="T8" y="T9"/>
                  </a:cxn>
                </a:cxnLst>
                <a:rect l="T15" t="T16" r="T17" b="T18"/>
                <a:pathLst>
                  <a:path w="408" h="91">
                    <a:moveTo>
                      <a:pt x="0" y="91"/>
                    </a:moveTo>
                    <a:lnTo>
                      <a:pt x="91" y="0"/>
                    </a:lnTo>
                    <a:lnTo>
                      <a:pt x="317" y="0"/>
                    </a:lnTo>
                    <a:lnTo>
                      <a:pt x="408"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3860" name="Freeform 59"/>
            <p:cNvSpPr>
              <a:spLocks/>
            </p:cNvSpPr>
            <p:nvPr/>
          </p:nvSpPr>
          <p:spPr bwMode="auto">
            <a:xfrm>
              <a:off x="930" y="2840"/>
              <a:ext cx="408" cy="45"/>
            </a:xfrm>
            <a:custGeom>
              <a:avLst/>
              <a:gdLst>
                <a:gd name="T0" fmla="*/ 0 w 408"/>
                <a:gd name="T1" fmla="*/ 0 h 45"/>
                <a:gd name="T2" fmla="*/ 90 w 408"/>
                <a:gd name="T3" fmla="*/ 45 h 45"/>
                <a:gd name="T4" fmla="*/ 317 w 408"/>
                <a:gd name="T5" fmla="*/ 45 h 45"/>
                <a:gd name="T6" fmla="*/ 408 w 408"/>
                <a:gd name="T7" fmla="*/ 0 h 45"/>
                <a:gd name="T8" fmla="*/ 0 w 408"/>
                <a:gd name="T9" fmla="*/ 0 h 45"/>
                <a:gd name="T10" fmla="*/ 0 60000 65536"/>
                <a:gd name="T11" fmla="*/ 0 60000 65536"/>
                <a:gd name="T12" fmla="*/ 0 60000 65536"/>
                <a:gd name="T13" fmla="*/ 0 60000 65536"/>
                <a:gd name="T14" fmla="*/ 0 60000 65536"/>
                <a:gd name="T15" fmla="*/ 0 w 408"/>
                <a:gd name="T16" fmla="*/ 0 h 45"/>
                <a:gd name="T17" fmla="*/ 408 w 408"/>
                <a:gd name="T18" fmla="*/ 45 h 45"/>
              </a:gdLst>
              <a:ahLst/>
              <a:cxnLst>
                <a:cxn ang="T10">
                  <a:pos x="T0" y="T1"/>
                </a:cxn>
                <a:cxn ang="T11">
                  <a:pos x="T2" y="T3"/>
                </a:cxn>
                <a:cxn ang="T12">
                  <a:pos x="T4" y="T5"/>
                </a:cxn>
                <a:cxn ang="T13">
                  <a:pos x="T6" y="T7"/>
                </a:cxn>
                <a:cxn ang="T14">
                  <a:pos x="T8" y="T9"/>
                </a:cxn>
              </a:cxnLst>
              <a:rect l="T15" t="T16" r="T17" b="T18"/>
              <a:pathLst>
                <a:path w="408" h="45">
                  <a:moveTo>
                    <a:pt x="0" y="0"/>
                  </a:moveTo>
                  <a:lnTo>
                    <a:pt x="90" y="45"/>
                  </a:lnTo>
                  <a:lnTo>
                    <a:pt x="317" y="45"/>
                  </a:lnTo>
                  <a:lnTo>
                    <a:pt x="408"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grpSp>
        <p:nvGrpSpPr>
          <p:cNvPr id="33839" name="Group 60"/>
          <p:cNvGrpSpPr>
            <a:grpSpLocks/>
          </p:cNvGrpSpPr>
          <p:nvPr/>
        </p:nvGrpSpPr>
        <p:grpSpPr bwMode="auto">
          <a:xfrm>
            <a:off x="7164388" y="4164013"/>
            <a:ext cx="647700" cy="433387"/>
            <a:chOff x="930" y="2840"/>
            <a:chExt cx="408" cy="273"/>
          </a:xfrm>
        </p:grpSpPr>
        <p:grpSp>
          <p:nvGrpSpPr>
            <p:cNvPr id="33853" name="Group 61"/>
            <p:cNvGrpSpPr>
              <a:grpSpLocks/>
            </p:cNvGrpSpPr>
            <p:nvPr/>
          </p:nvGrpSpPr>
          <p:grpSpPr bwMode="auto">
            <a:xfrm>
              <a:off x="930" y="2840"/>
              <a:ext cx="408" cy="273"/>
              <a:chOff x="1474" y="1706"/>
              <a:chExt cx="408" cy="273"/>
            </a:xfrm>
          </p:grpSpPr>
          <p:sp>
            <p:nvSpPr>
              <p:cNvPr id="33855" name="Rectangle 62"/>
              <p:cNvSpPr>
                <a:spLocks noChangeArrowheads="1"/>
              </p:cNvSpPr>
              <p:nvPr/>
            </p:nvSpPr>
            <p:spPr bwMode="auto">
              <a:xfrm>
                <a:off x="1565" y="1752"/>
                <a:ext cx="226" cy="136"/>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56" name="Freeform 63"/>
              <p:cNvSpPr>
                <a:spLocks/>
              </p:cNvSpPr>
              <p:nvPr/>
            </p:nvSpPr>
            <p:spPr bwMode="auto">
              <a:xfrm>
                <a:off x="1474"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57" name="Freeform 64"/>
              <p:cNvSpPr>
                <a:spLocks/>
              </p:cNvSpPr>
              <p:nvPr/>
            </p:nvSpPr>
            <p:spPr bwMode="auto">
              <a:xfrm flipH="1">
                <a:off x="1791" y="1706"/>
                <a:ext cx="91" cy="273"/>
              </a:xfrm>
              <a:custGeom>
                <a:avLst/>
                <a:gdLst>
                  <a:gd name="T0" fmla="*/ 91 w 91"/>
                  <a:gd name="T1" fmla="*/ 46 h 273"/>
                  <a:gd name="T2" fmla="*/ 0 w 91"/>
                  <a:gd name="T3" fmla="*/ 0 h 273"/>
                  <a:gd name="T4" fmla="*/ 0 w 91"/>
                  <a:gd name="T5" fmla="*/ 227 h 273"/>
                  <a:gd name="T6" fmla="*/ 0 w 91"/>
                  <a:gd name="T7" fmla="*/ 273 h 273"/>
                  <a:gd name="T8" fmla="*/ 91 w 91"/>
                  <a:gd name="T9" fmla="*/ 182 h 273"/>
                  <a:gd name="T10" fmla="*/ 91 w 91"/>
                  <a:gd name="T11" fmla="*/ 46 h 273"/>
                  <a:gd name="T12" fmla="*/ 0 60000 65536"/>
                  <a:gd name="T13" fmla="*/ 0 60000 65536"/>
                  <a:gd name="T14" fmla="*/ 0 60000 65536"/>
                  <a:gd name="T15" fmla="*/ 0 60000 65536"/>
                  <a:gd name="T16" fmla="*/ 0 60000 65536"/>
                  <a:gd name="T17" fmla="*/ 0 60000 65536"/>
                  <a:gd name="T18" fmla="*/ 0 w 91"/>
                  <a:gd name="T19" fmla="*/ 0 h 273"/>
                  <a:gd name="T20" fmla="*/ 91 w 91"/>
                  <a:gd name="T21" fmla="*/ 273 h 273"/>
                </a:gdLst>
                <a:ahLst/>
                <a:cxnLst>
                  <a:cxn ang="T12">
                    <a:pos x="T0" y="T1"/>
                  </a:cxn>
                  <a:cxn ang="T13">
                    <a:pos x="T2" y="T3"/>
                  </a:cxn>
                  <a:cxn ang="T14">
                    <a:pos x="T4" y="T5"/>
                  </a:cxn>
                  <a:cxn ang="T15">
                    <a:pos x="T6" y="T7"/>
                  </a:cxn>
                  <a:cxn ang="T16">
                    <a:pos x="T8" y="T9"/>
                  </a:cxn>
                  <a:cxn ang="T17">
                    <a:pos x="T10" y="T11"/>
                  </a:cxn>
                </a:cxnLst>
                <a:rect l="T18" t="T19" r="T20" b="T21"/>
                <a:pathLst>
                  <a:path w="91" h="273">
                    <a:moveTo>
                      <a:pt x="91" y="46"/>
                    </a:moveTo>
                    <a:lnTo>
                      <a:pt x="0" y="0"/>
                    </a:lnTo>
                    <a:lnTo>
                      <a:pt x="0" y="227"/>
                    </a:lnTo>
                    <a:lnTo>
                      <a:pt x="0" y="273"/>
                    </a:lnTo>
                    <a:lnTo>
                      <a:pt x="91" y="182"/>
                    </a:lnTo>
                    <a:lnTo>
                      <a:pt x="91" y="46"/>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58" name="Freeform 65"/>
              <p:cNvSpPr>
                <a:spLocks/>
              </p:cNvSpPr>
              <p:nvPr/>
            </p:nvSpPr>
            <p:spPr bwMode="auto">
              <a:xfrm>
                <a:off x="1474" y="1888"/>
                <a:ext cx="408" cy="91"/>
              </a:xfrm>
              <a:custGeom>
                <a:avLst/>
                <a:gdLst>
                  <a:gd name="T0" fmla="*/ 0 w 408"/>
                  <a:gd name="T1" fmla="*/ 91 h 91"/>
                  <a:gd name="T2" fmla="*/ 91 w 408"/>
                  <a:gd name="T3" fmla="*/ 0 h 91"/>
                  <a:gd name="T4" fmla="*/ 317 w 408"/>
                  <a:gd name="T5" fmla="*/ 0 h 91"/>
                  <a:gd name="T6" fmla="*/ 408 w 408"/>
                  <a:gd name="T7" fmla="*/ 91 h 91"/>
                  <a:gd name="T8" fmla="*/ 0 w 408"/>
                  <a:gd name="T9" fmla="*/ 91 h 91"/>
                  <a:gd name="T10" fmla="*/ 0 60000 65536"/>
                  <a:gd name="T11" fmla="*/ 0 60000 65536"/>
                  <a:gd name="T12" fmla="*/ 0 60000 65536"/>
                  <a:gd name="T13" fmla="*/ 0 60000 65536"/>
                  <a:gd name="T14" fmla="*/ 0 60000 65536"/>
                  <a:gd name="T15" fmla="*/ 0 w 408"/>
                  <a:gd name="T16" fmla="*/ 0 h 91"/>
                  <a:gd name="T17" fmla="*/ 408 w 408"/>
                  <a:gd name="T18" fmla="*/ 91 h 91"/>
                </a:gdLst>
                <a:ahLst/>
                <a:cxnLst>
                  <a:cxn ang="T10">
                    <a:pos x="T0" y="T1"/>
                  </a:cxn>
                  <a:cxn ang="T11">
                    <a:pos x="T2" y="T3"/>
                  </a:cxn>
                  <a:cxn ang="T12">
                    <a:pos x="T4" y="T5"/>
                  </a:cxn>
                  <a:cxn ang="T13">
                    <a:pos x="T6" y="T7"/>
                  </a:cxn>
                  <a:cxn ang="T14">
                    <a:pos x="T8" y="T9"/>
                  </a:cxn>
                </a:cxnLst>
                <a:rect l="T15" t="T16" r="T17" b="T18"/>
                <a:pathLst>
                  <a:path w="408" h="91">
                    <a:moveTo>
                      <a:pt x="0" y="91"/>
                    </a:moveTo>
                    <a:lnTo>
                      <a:pt x="91" y="0"/>
                    </a:lnTo>
                    <a:lnTo>
                      <a:pt x="317" y="0"/>
                    </a:lnTo>
                    <a:lnTo>
                      <a:pt x="408"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3854" name="Freeform 66"/>
            <p:cNvSpPr>
              <a:spLocks/>
            </p:cNvSpPr>
            <p:nvPr/>
          </p:nvSpPr>
          <p:spPr bwMode="auto">
            <a:xfrm>
              <a:off x="930" y="2840"/>
              <a:ext cx="408" cy="45"/>
            </a:xfrm>
            <a:custGeom>
              <a:avLst/>
              <a:gdLst>
                <a:gd name="T0" fmla="*/ 0 w 408"/>
                <a:gd name="T1" fmla="*/ 0 h 45"/>
                <a:gd name="T2" fmla="*/ 90 w 408"/>
                <a:gd name="T3" fmla="*/ 45 h 45"/>
                <a:gd name="T4" fmla="*/ 317 w 408"/>
                <a:gd name="T5" fmla="*/ 45 h 45"/>
                <a:gd name="T6" fmla="*/ 408 w 408"/>
                <a:gd name="T7" fmla="*/ 0 h 45"/>
                <a:gd name="T8" fmla="*/ 0 w 408"/>
                <a:gd name="T9" fmla="*/ 0 h 45"/>
                <a:gd name="T10" fmla="*/ 0 60000 65536"/>
                <a:gd name="T11" fmla="*/ 0 60000 65536"/>
                <a:gd name="T12" fmla="*/ 0 60000 65536"/>
                <a:gd name="T13" fmla="*/ 0 60000 65536"/>
                <a:gd name="T14" fmla="*/ 0 60000 65536"/>
                <a:gd name="T15" fmla="*/ 0 w 408"/>
                <a:gd name="T16" fmla="*/ 0 h 45"/>
                <a:gd name="T17" fmla="*/ 408 w 408"/>
                <a:gd name="T18" fmla="*/ 45 h 45"/>
              </a:gdLst>
              <a:ahLst/>
              <a:cxnLst>
                <a:cxn ang="T10">
                  <a:pos x="T0" y="T1"/>
                </a:cxn>
                <a:cxn ang="T11">
                  <a:pos x="T2" y="T3"/>
                </a:cxn>
                <a:cxn ang="T12">
                  <a:pos x="T4" y="T5"/>
                </a:cxn>
                <a:cxn ang="T13">
                  <a:pos x="T6" y="T7"/>
                </a:cxn>
                <a:cxn ang="T14">
                  <a:pos x="T8" y="T9"/>
                </a:cxn>
              </a:cxnLst>
              <a:rect l="T15" t="T16" r="T17" b="T18"/>
              <a:pathLst>
                <a:path w="408" h="45">
                  <a:moveTo>
                    <a:pt x="0" y="0"/>
                  </a:moveTo>
                  <a:lnTo>
                    <a:pt x="90" y="45"/>
                  </a:lnTo>
                  <a:lnTo>
                    <a:pt x="317" y="45"/>
                  </a:lnTo>
                  <a:lnTo>
                    <a:pt x="408"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sp>
        <p:nvSpPr>
          <p:cNvPr id="33840" name="Text Box 67"/>
          <p:cNvSpPr txBox="1">
            <a:spLocks noChangeArrowheads="1"/>
          </p:cNvSpPr>
          <p:nvPr/>
        </p:nvSpPr>
        <p:spPr bwMode="auto">
          <a:xfrm>
            <a:off x="539750" y="5675313"/>
            <a:ext cx="7683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INMAPS</a:t>
            </a:r>
          </a:p>
        </p:txBody>
      </p:sp>
      <p:sp>
        <p:nvSpPr>
          <p:cNvPr id="33841" name="Line 68"/>
          <p:cNvSpPr>
            <a:spLocks noChangeShapeType="1"/>
          </p:cNvSpPr>
          <p:nvPr/>
        </p:nvSpPr>
        <p:spPr bwMode="auto">
          <a:xfrm>
            <a:off x="1403350" y="3730625"/>
            <a:ext cx="0" cy="360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3842" name="Text Box 69"/>
          <p:cNvSpPr txBox="1">
            <a:spLocks noChangeArrowheads="1"/>
          </p:cNvSpPr>
          <p:nvPr/>
        </p:nvSpPr>
        <p:spPr bwMode="auto">
          <a:xfrm>
            <a:off x="395288" y="3443288"/>
            <a:ext cx="23955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NMOS shielded by a deep p-well</a:t>
            </a:r>
          </a:p>
        </p:txBody>
      </p:sp>
      <p:sp>
        <p:nvSpPr>
          <p:cNvPr id="33843" name="Line 70"/>
          <p:cNvSpPr>
            <a:spLocks noChangeShapeType="1"/>
          </p:cNvSpPr>
          <p:nvPr/>
        </p:nvSpPr>
        <p:spPr bwMode="auto">
          <a:xfrm>
            <a:off x="3348038" y="3514725"/>
            <a:ext cx="0" cy="5032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3844" name="Text Box 71"/>
          <p:cNvSpPr txBox="1">
            <a:spLocks noChangeArrowheads="1"/>
          </p:cNvSpPr>
          <p:nvPr/>
        </p:nvSpPr>
        <p:spPr bwMode="auto">
          <a:xfrm>
            <a:off x="2484438" y="3227388"/>
            <a:ext cx="19065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PMOS in a shallow p-well</a:t>
            </a:r>
          </a:p>
        </p:txBody>
      </p:sp>
      <p:sp>
        <p:nvSpPr>
          <p:cNvPr id="33845" name="Line 72"/>
          <p:cNvSpPr>
            <a:spLocks noChangeShapeType="1"/>
          </p:cNvSpPr>
          <p:nvPr/>
        </p:nvSpPr>
        <p:spPr bwMode="auto">
          <a:xfrm>
            <a:off x="3924300" y="3875088"/>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3846" name="Text Box 73"/>
          <p:cNvSpPr txBox="1">
            <a:spLocks noChangeArrowheads="1"/>
          </p:cNvSpPr>
          <p:nvPr/>
        </p:nvSpPr>
        <p:spPr bwMode="auto">
          <a:xfrm>
            <a:off x="3536950" y="3514725"/>
            <a:ext cx="18446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N-well (collecting region)</a:t>
            </a:r>
          </a:p>
        </p:txBody>
      </p:sp>
      <p:sp>
        <p:nvSpPr>
          <p:cNvPr id="33847" name="Line 74"/>
          <p:cNvSpPr>
            <a:spLocks noChangeShapeType="1"/>
          </p:cNvSpPr>
          <p:nvPr/>
        </p:nvSpPr>
        <p:spPr bwMode="auto">
          <a:xfrm>
            <a:off x="4356100" y="3082925"/>
            <a:ext cx="3455988"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3848" name="Text Box 75"/>
          <p:cNvSpPr txBox="1">
            <a:spLocks noChangeArrowheads="1"/>
          </p:cNvSpPr>
          <p:nvPr/>
        </p:nvSpPr>
        <p:spPr bwMode="auto">
          <a:xfrm>
            <a:off x="5686425" y="2816225"/>
            <a:ext cx="5127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Pixel</a:t>
            </a:r>
          </a:p>
        </p:txBody>
      </p:sp>
      <p:sp>
        <p:nvSpPr>
          <p:cNvPr id="33849" name="Oval 76"/>
          <p:cNvSpPr>
            <a:spLocks noChangeArrowheads="1"/>
          </p:cNvSpPr>
          <p:nvPr/>
        </p:nvSpPr>
        <p:spPr bwMode="auto">
          <a:xfrm>
            <a:off x="1692275" y="4954588"/>
            <a:ext cx="144463" cy="144462"/>
          </a:xfrm>
          <a:prstGeom prst="ellipse">
            <a:avLst/>
          </a:prstGeom>
          <a:solidFill>
            <a:srgbClr val="000080"/>
          </a:solidFill>
          <a:ln w="9525" algn="ctr">
            <a:solidFill>
              <a:srgbClr val="000080"/>
            </a:solidFill>
            <a:round/>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50" name="Freeform 77"/>
          <p:cNvSpPr>
            <a:spLocks/>
          </p:cNvSpPr>
          <p:nvPr/>
        </p:nvSpPr>
        <p:spPr bwMode="auto">
          <a:xfrm>
            <a:off x="1908175" y="4456113"/>
            <a:ext cx="2028825" cy="787400"/>
          </a:xfrm>
          <a:custGeom>
            <a:avLst/>
            <a:gdLst>
              <a:gd name="T0" fmla="*/ 0 w 1278"/>
              <a:gd name="T1" fmla="*/ 360 h 496"/>
              <a:gd name="T2" fmla="*/ 90 w 1278"/>
              <a:gd name="T3" fmla="*/ 496 h 496"/>
              <a:gd name="T4" fmla="*/ 136 w 1278"/>
              <a:gd name="T5" fmla="*/ 360 h 496"/>
              <a:gd name="T6" fmla="*/ 90 w 1278"/>
              <a:gd name="T7" fmla="*/ 314 h 496"/>
              <a:gd name="T8" fmla="*/ 227 w 1278"/>
              <a:gd name="T9" fmla="*/ 314 h 496"/>
              <a:gd name="T10" fmla="*/ 227 w 1278"/>
              <a:gd name="T11" fmla="*/ 405 h 496"/>
              <a:gd name="T12" fmla="*/ 317 w 1278"/>
              <a:gd name="T13" fmla="*/ 451 h 496"/>
              <a:gd name="T14" fmla="*/ 408 w 1278"/>
              <a:gd name="T15" fmla="*/ 314 h 496"/>
              <a:gd name="T16" fmla="*/ 453 w 1278"/>
              <a:gd name="T17" fmla="*/ 178 h 496"/>
              <a:gd name="T18" fmla="*/ 635 w 1278"/>
              <a:gd name="T19" fmla="*/ 269 h 496"/>
              <a:gd name="T20" fmla="*/ 680 w 1278"/>
              <a:gd name="T21" fmla="*/ 178 h 496"/>
              <a:gd name="T22" fmla="*/ 680 w 1278"/>
              <a:gd name="T23" fmla="*/ 42 h 496"/>
              <a:gd name="T24" fmla="*/ 771 w 1278"/>
              <a:gd name="T25" fmla="*/ 42 h 496"/>
              <a:gd name="T26" fmla="*/ 862 w 1278"/>
              <a:gd name="T27" fmla="*/ 178 h 496"/>
              <a:gd name="T28" fmla="*/ 725 w 1278"/>
              <a:gd name="T29" fmla="*/ 314 h 496"/>
              <a:gd name="T30" fmla="*/ 816 w 1278"/>
              <a:gd name="T31" fmla="*/ 451 h 496"/>
              <a:gd name="T32" fmla="*/ 952 w 1278"/>
              <a:gd name="T33" fmla="*/ 360 h 496"/>
              <a:gd name="T34" fmla="*/ 952 w 1278"/>
              <a:gd name="T35" fmla="*/ 269 h 496"/>
              <a:gd name="T36" fmla="*/ 1088 w 1278"/>
              <a:gd name="T37" fmla="*/ 314 h 496"/>
              <a:gd name="T38" fmla="*/ 1179 w 1278"/>
              <a:gd name="T39" fmla="*/ 224 h 496"/>
              <a:gd name="T40" fmla="*/ 1179 w 1278"/>
              <a:gd name="T41" fmla="*/ 133 h 496"/>
              <a:gd name="T42" fmla="*/ 1278 w 1278"/>
              <a:gd name="T43" fmla="*/ 80 h 496"/>
              <a:gd name="T44" fmla="*/ 1278 w 1278"/>
              <a:gd name="T45" fmla="*/ 0 h 49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78"/>
              <a:gd name="T70" fmla="*/ 0 h 496"/>
              <a:gd name="T71" fmla="*/ 1278 w 1278"/>
              <a:gd name="T72" fmla="*/ 496 h 49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78" h="496">
                <a:moveTo>
                  <a:pt x="0" y="360"/>
                </a:moveTo>
                <a:lnTo>
                  <a:pt x="90" y="496"/>
                </a:lnTo>
                <a:lnTo>
                  <a:pt x="136" y="360"/>
                </a:lnTo>
                <a:lnTo>
                  <a:pt x="90" y="314"/>
                </a:lnTo>
                <a:lnTo>
                  <a:pt x="227" y="314"/>
                </a:lnTo>
                <a:lnTo>
                  <a:pt x="227" y="405"/>
                </a:lnTo>
                <a:lnTo>
                  <a:pt x="317" y="451"/>
                </a:lnTo>
                <a:lnTo>
                  <a:pt x="408" y="314"/>
                </a:lnTo>
                <a:lnTo>
                  <a:pt x="453" y="178"/>
                </a:lnTo>
                <a:lnTo>
                  <a:pt x="635" y="269"/>
                </a:lnTo>
                <a:lnTo>
                  <a:pt x="680" y="178"/>
                </a:lnTo>
                <a:lnTo>
                  <a:pt x="680" y="42"/>
                </a:lnTo>
                <a:lnTo>
                  <a:pt x="771" y="42"/>
                </a:lnTo>
                <a:lnTo>
                  <a:pt x="862" y="178"/>
                </a:lnTo>
                <a:lnTo>
                  <a:pt x="725" y="314"/>
                </a:lnTo>
                <a:lnTo>
                  <a:pt x="816" y="451"/>
                </a:lnTo>
                <a:lnTo>
                  <a:pt x="952" y="360"/>
                </a:lnTo>
                <a:lnTo>
                  <a:pt x="952" y="269"/>
                </a:lnTo>
                <a:lnTo>
                  <a:pt x="1088" y="314"/>
                </a:lnTo>
                <a:lnTo>
                  <a:pt x="1179" y="224"/>
                </a:lnTo>
                <a:lnTo>
                  <a:pt x="1179" y="133"/>
                </a:lnTo>
                <a:lnTo>
                  <a:pt x="1278" y="80"/>
                </a:lnTo>
                <a:lnTo>
                  <a:pt x="1278" y="0"/>
                </a:ln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51" name="Text Box 78"/>
          <p:cNvSpPr txBox="1">
            <a:spLocks noChangeArrowheads="1"/>
          </p:cNvSpPr>
          <p:nvPr/>
        </p:nvSpPr>
        <p:spPr bwMode="auto">
          <a:xfrm>
            <a:off x="6438900" y="4903788"/>
            <a:ext cx="13731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P-doped epi layer</a:t>
            </a:r>
          </a:p>
        </p:txBody>
      </p:sp>
      <p:sp>
        <p:nvSpPr>
          <p:cNvPr id="33852" name="Line 79"/>
          <p:cNvSpPr>
            <a:spLocks noChangeShapeType="1"/>
          </p:cNvSpPr>
          <p:nvPr/>
        </p:nvSpPr>
        <p:spPr bwMode="auto">
          <a:xfrm>
            <a:off x="323850" y="5661025"/>
            <a:ext cx="1079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de-DE"/>
          </a:p>
        </p:txBody>
      </p:sp>
    </p:spTree>
    <p:extLst>
      <p:ext uri="{BB962C8B-B14F-4D97-AF65-F5344CB8AC3E}">
        <p14:creationId xmlns:p14="http://schemas.microsoft.com/office/powerpoint/2010/main" val="202054063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Čuvar mesta za broj slajda 2"/>
          <p:cNvSpPr>
            <a:spLocks noGrp="1"/>
          </p:cNvSpPr>
          <p:nvPr>
            <p:ph type="sldNum" sz="quarter" idx="4294967295"/>
          </p:nvPr>
        </p:nvSpPr>
        <p:spPr>
          <a:xfrm>
            <a:off x="8316913" y="6453188"/>
            <a:ext cx="792162" cy="2159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51583011-A046-4D9B-B72E-3AE6FB8031B6}" type="slidenum">
              <a:rPr lang="de-DE" altLang="de-DE" sz="1400"/>
              <a:pPr eaLnBrk="1" hangingPunct="1"/>
              <a:t>77</a:t>
            </a:fld>
            <a:endParaRPr lang="de-DE" altLang="de-DE" sz="1400"/>
          </a:p>
        </p:txBody>
      </p:sp>
      <p:sp>
        <p:nvSpPr>
          <p:cNvPr id="33797" name="Rectangle 4"/>
          <p:cNvSpPr>
            <a:spLocks noGrp="1" noChangeArrowheads="1"/>
          </p:cNvSpPr>
          <p:nvPr>
            <p:ph type="title"/>
          </p:nvPr>
        </p:nvSpPr>
        <p:spPr/>
        <p:txBody>
          <a:bodyPr/>
          <a:lstStyle/>
          <a:p>
            <a:pPr eaLnBrk="1" hangingPunct="1"/>
            <a:r>
              <a:rPr lang="en-US" altLang="de-DE" sz="2000" dirty="0" smtClean="0"/>
              <a:t>Depleted INMAPS - HRCMOS</a:t>
            </a:r>
          </a:p>
        </p:txBody>
      </p:sp>
      <p:sp>
        <p:nvSpPr>
          <p:cNvPr id="33807" name="Freeform 14"/>
          <p:cNvSpPr>
            <a:spLocks/>
          </p:cNvSpPr>
          <p:nvPr/>
        </p:nvSpPr>
        <p:spPr bwMode="auto">
          <a:xfrm>
            <a:off x="538163" y="5243513"/>
            <a:ext cx="7127875" cy="144462"/>
          </a:xfrm>
          <a:custGeom>
            <a:avLst/>
            <a:gdLst>
              <a:gd name="T0" fmla="*/ 91 w 4490"/>
              <a:gd name="T1" fmla="*/ 0 h 91"/>
              <a:gd name="T2" fmla="*/ 0 w 4490"/>
              <a:gd name="T3" fmla="*/ 91 h 91"/>
              <a:gd name="T4" fmla="*/ 4490 w 4490"/>
              <a:gd name="T5" fmla="*/ 91 h 91"/>
              <a:gd name="T6" fmla="*/ 4400 w 4490"/>
              <a:gd name="T7" fmla="*/ 0 h 91"/>
              <a:gd name="T8" fmla="*/ 91 w 4490"/>
              <a:gd name="T9" fmla="*/ 0 h 91"/>
              <a:gd name="T10" fmla="*/ 0 60000 65536"/>
              <a:gd name="T11" fmla="*/ 0 60000 65536"/>
              <a:gd name="T12" fmla="*/ 0 60000 65536"/>
              <a:gd name="T13" fmla="*/ 0 60000 65536"/>
              <a:gd name="T14" fmla="*/ 0 60000 65536"/>
              <a:gd name="T15" fmla="*/ 0 w 4490"/>
              <a:gd name="T16" fmla="*/ 0 h 91"/>
              <a:gd name="T17" fmla="*/ 4490 w 4490"/>
              <a:gd name="T18" fmla="*/ 91 h 91"/>
            </a:gdLst>
            <a:ahLst/>
            <a:cxnLst>
              <a:cxn ang="T10">
                <a:pos x="T0" y="T1"/>
              </a:cxn>
              <a:cxn ang="T11">
                <a:pos x="T2" y="T3"/>
              </a:cxn>
              <a:cxn ang="T12">
                <a:pos x="T4" y="T5"/>
              </a:cxn>
              <a:cxn ang="T13">
                <a:pos x="T6" y="T7"/>
              </a:cxn>
              <a:cxn ang="T14">
                <a:pos x="T8" y="T9"/>
              </a:cxn>
            </a:cxnLst>
            <a:rect l="T15" t="T16" r="T17" b="T18"/>
            <a:pathLst>
              <a:path w="4490" h="91">
                <a:moveTo>
                  <a:pt x="91" y="0"/>
                </a:moveTo>
                <a:lnTo>
                  <a:pt x="0" y="91"/>
                </a:lnTo>
                <a:lnTo>
                  <a:pt x="4490" y="91"/>
                </a:lnTo>
                <a:lnTo>
                  <a:pt x="4400" y="0"/>
                </a:lnTo>
                <a:lnTo>
                  <a:pt x="91"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2" name="Freeform 23"/>
          <p:cNvSpPr>
            <a:spLocks/>
          </p:cNvSpPr>
          <p:nvPr/>
        </p:nvSpPr>
        <p:spPr bwMode="auto">
          <a:xfrm>
            <a:off x="539750" y="5243513"/>
            <a:ext cx="7488238" cy="144462"/>
          </a:xfrm>
          <a:custGeom>
            <a:avLst/>
            <a:gdLst>
              <a:gd name="T0" fmla="*/ 91 w 4717"/>
              <a:gd name="T1" fmla="*/ 0 h 91"/>
              <a:gd name="T2" fmla="*/ 0 w 4717"/>
              <a:gd name="T3" fmla="*/ 91 h 91"/>
              <a:gd name="T4" fmla="*/ 4717 w 4717"/>
              <a:gd name="T5" fmla="*/ 91 h 91"/>
              <a:gd name="T6" fmla="*/ 4627 w 4717"/>
              <a:gd name="T7" fmla="*/ 0 h 91"/>
              <a:gd name="T8" fmla="*/ 91 w 4717"/>
              <a:gd name="T9" fmla="*/ 0 h 91"/>
              <a:gd name="T10" fmla="*/ 0 60000 65536"/>
              <a:gd name="T11" fmla="*/ 0 60000 65536"/>
              <a:gd name="T12" fmla="*/ 0 60000 65536"/>
              <a:gd name="T13" fmla="*/ 0 60000 65536"/>
              <a:gd name="T14" fmla="*/ 0 60000 65536"/>
              <a:gd name="T15" fmla="*/ 0 w 4717"/>
              <a:gd name="T16" fmla="*/ 0 h 91"/>
              <a:gd name="T17" fmla="*/ 4717 w 4717"/>
              <a:gd name="T18" fmla="*/ 91 h 91"/>
            </a:gdLst>
            <a:ahLst/>
            <a:cxnLst>
              <a:cxn ang="T10">
                <a:pos x="T0" y="T1"/>
              </a:cxn>
              <a:cxn ang="T11">
                <a:pos x="T2" y="T3"/>
              </a:cxn>
              <a:cxn ang="T12">
                <a:pos x="T4" y="T5"/>
              </a:cxn>
              <a:cxn ang="T13">
                <a:pos x="T6" y="T7"/>
              </a:cxn>
              <a:cxn ang="T14">
                <a:pos x="T8" y="T9"/>
              </a:cxn>
            </a:cxnLst>
            <a:rect l="T15" t="T16" r="T17" b="T18"/>
            <a:pathLst>
              <a:path w="4717" h="91">
                <a:moveTo>
                  <a:pt x="91" y="0"/>
                </a:moveTo>
                <a:lnTo>
                  <a:pt x="0" y="91"/>
                </a:lnTo>
                <a:lnTo>
                  <a:pt x="4717" y="91"/>
                </a:lnTo>
                <a:lnTo>
                  <a:pt x="4627" y="0"/>
                </a:lnTo>
                <a:lnTo>
                  <a:pt x="91"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54" name="Freeform 66"/>
          <p:cNvSpPr>
            <a:spLocks/>
          </p:cNvSpPr>
          <p:nvPr/>
        </p:nvSpPr>
        <p:spPr bwMode="auto">
          <a:xfrm>
            <a:off x="7620000" y="4191000"/>
            <a:ext cx="647700" cy="71437"/>
          </a:xfrm>
          <a:custGeom>
            <a:avLst/>
            <a:gdLst>
              <a:gd name="T0" fmla="*/ 0 w 408"/>
              <a:gd name="T1" fmla="*/ 0 h 45"/>
              <a:gd name="T2" fmla="*/ 90 w 408"/>
              <a:gd name="T3" fmla="*/ 45 h 45"/>
              <a:gd name="T4" fmla="*/ 317 w 408"/>
              <a:gd name="T5" fmla="*/ 45 h 45"/>
              <a:gd name="T6" fmla="*/ 408 w 408"/>
              <a:gd name="T7" fmla="*/ 0 h 45"/>
              <a:gd name="T8" fmla="*/ 0 w 408"/>
              <a:gd name="T9" fmla="*/ 0 h 45"/>
              <a:gd name="T10" fmla="*/ 0 60000 65536"/>
              <a:gd name="T11" fmla="*/ 0 60000 65536"/>
              <a:gd name="T12" fmla="*/ 0 60000 65536"/>
              <a:gd name="T13" fmla="*/ 0 60000 65536"/>
              <a:gd name="T14" fmla="*/ 0 60000 65536"/>
              <a:gd name="T15" fmla="*/ 0 w 408"/>
              <a:gd name="T16" fmla="*/ 0 h 45"/>
              <a:gd name="T17" fmla="*/ 408 w 408"/>
              <a:gd name="T18" fmla="*/ 45 h 45"/>
            </a:gdLst>
            <a:ahLst/>
            <a:cxnLst>
              <a:cxn ang="T10">
                <a:pos x="T0" y="T1"/>
              </a:cxn>
              <a:cxn ang="T11">
                <a:pos x="T2" y="T3"/>
              </a:cxn>
              <a:cxn ang="T12">
                <a:pos x="T4" y="T5"/>
              </a:cxn>
              <a:cxn ang="T13">
                <a:pos x="T6" y="T7"/>
              </a:cxn>
              <a:cxn ang="T14">
                <a:pos x="T8" y="T9"/>
              </a:cxn>
            </a:cxnLst>
            <a:rect l="T15" t="T16" r="T17" b="T18"/>
            <a:pathLst>
              <a:path w="408" h="45">
                <a:moveTo>
                  <a:pt x="0" y="0"/>
                </a:moveTo>
                <a:lnTo>
                  <a:pt x="90" y="45"/>
                </a:lnTo>
                <a:lnTo>
                  <a:pt x="317" y="45"/>
                </a:lnTo>
                <a:lnTo>
                  <a:pt x="408"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40" name="Text Box 67"/>
          <p:cNvSpPr txBox="1">
            <a:spLocks noChangeArrowheads="1"/>
          </p:cNvSpPr>
          <p:nvPr/>
        </p:nvSpPr>
        <p:spPr bwMode="auto">
          <a:xfrm>
            <a:off x="490153" y="5675313"/>
            <a:ext cx="86754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dirty="0" smtClean="0"/>
              <a:t>HRCMOS</a:t>
            </a:r>
            <a:endParaRPr lang="en-US" altLang="de-DE" dirty="0"/>
          </a:p>
        </p:txBody>
      </p:sp>
      <p:sp>
        <p:nvSpPr>
          <p:cNvPr id="33841" name="Line 68"/>
          <p:cNvSpPr>
            <a:spLocks noChangeShapeType="1"/>
          </p:cNvSpPr>
          <p:nvPr/>
        </p:nvSpPr>
        <p:spPr bwMode="auto">
          <a:xfrm>
            <a:off x="1403350" y="3730625"/>
            <a:ext cx="0" cy="360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3842" name="Text Box 69"/>
          <p:cNvSpPr txBox="1">
            <a:spLocks noChangeArrowheads="1"/>
          </p:cNvSpPr>
          <p:nvPr/>
        </p:nvSpPr>
        <p:spPr bwMode="auto">
          <a:xfrm>
            <a:off x="395288" y="3443288"/>
            <a:ext cx="23955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NMOS shielded by a deep p-well</a:t>
            </a:r>
          </a:p>
        </p:txBody>
      </p:sp>
      <p:sp>
        <p:nvSpPr>
          <p:cNvPr id="33843" name="Line 70"/>
          <p:cNvSpPr>
            <a:spLocks noChangeShapeType="1"/>
          </p:cNvSpPr>
          <p:nvPr/>
        </p:nvSpPr>
        <p:spPr bwMode="auto">
          <a:xfrm>
            <a:off x="3348038" y="3514725"/>
            <a:ext cx="0" cy="5032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3844" name="Text Box 71"/>
          <p:cNvSpPr txBox="1">
            <a:spLocks noChangeArrowheads="1"/>
          </p:cNvSpPr>
          <p:nvPr/>
        </p:nvSpPr>
        <p:spPr bwMode="auto">
          <a:xfrm>
            <a:off x="2484438" y="3227388"/>
            <a:ext cx="19065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PMOS in a shallow p-well</a:t>
            </a:r>
          </a:p>
        </p:txBody>
      </p:sp>
      <p:sp>
        <p:nvSpPr>
          <p:cNvPr id="33846" name="Text Box 73"/>
          <p:cNvSpPr txBox="1">
            <a:spLocks noChangeArrowheads="1"/>
          </p:cNvSpPr>
          <p:nvPr/>
        </p:nvSpPr>
        <p:spPr bwMode="auto">
          <a:xfrm>
            <a:off x="3536950" y="3514725"/>
            <a:ext cx="18446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N-well (collecting region)</a:t>
            </a:r>
          </a:p>
        </p:txBody>
      </p:sp>
      <p:sp>
        <p:nvSpPr>
          <p:cNvPr id="33847" name="Line 74"/>
          <p:cNvSpPr>
            <a:spLocks noChangeShapeType="1"/>
          </p:cNvSpPr>
          <p:nvPr/>
        </p:nvSpPr>
        <p:spPr bwMode="auto">
          <a:xfrm>
            <a:off x="4356100" y="3082925"/>
            <a:ext cx="3455988"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33848" name="Text Box 75"/>
          <p:cNvSpPr txBox="1">
            <a:spLocks noChangeArrowheads="1"/>
          </p:cNvSpPr>
          <p:nvPr/>
        </p:nvSpPr>
        <p:spPr bwMode="auto">
          <a:xfrm>
            <a:off x="5686425" y="2816225"/>
            <a:ext cx="5127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de-DE"/>
              <a:t>Pixel</a:t>
            </a:r>
          </a:p>
        </p:txBody>
      </p:sp>
      <p:sp>
        <p:nvSpPr>
          <p:cNvPr id="33852" name="Line 79"/>
          <p:cNvSpPr>
            <a:spLocks noChangeShapeType="1"/>
          </p:cNvSpPr>
          <p:nvPr/>
        </p:nvSpPr>
        <p:spPr bwMode="auto">
          <a:xfrm>
            <a:off x="323850" y="5661025"/>
            <a:ext cx="1079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de-DE"/>
          </a:p>
        </p:txBody>
      </p:sp>
      <p:sp>
        <p:nvSpPr>
          <p:cNvPr id="90" name="Rectangle 13"/>
          <p:cNvSpPr>
            <a:spLocks noChangeArrowheads="1"/>
          </p:cNvSpPr>
          <p:nvPr/>
        </p:nvSpPr>
        <p:spPr bwMode="auto">
          <a:xfrm>
            <a:off x="538163" y="5387975"/>
            <a:ext cx="7489825" cy="2873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nvGrpSpPr>
          <p:cNvPr id="11" name="Gruppieren 10"/>
          <p:cNvGrpSpPr/>
          <p:nvPr/>
        </p:nvGrpSpPr>
        <p:grpSpPr>
          <a:xfrm>
            <a:off x="762002" y="3875088"/>
            <a:ext cx="3359148" cy="1395412"/>
            <a:chOff x="762002" y="3875088"/>
            <a:chExt cx="3359148" cy="1395412"/>
          </a:xfrm>
        </p:grpSpPr>
        <p:sp>
          <p:nvSpPr>
            <p:cNvPr id="33795" name="Rectangle 2"/>
            <p:cNvSpPr>
              <a:spLocks noChangeArrowheads="1"/>
            </p:cNvSpPr>
            <p:nvPr/>
          </p:nvSpPr>
          <p:spPr bwMode="auto">
            <a:xfrm rot="16200000">
              <a:off x="1638301" y="3314701"/>
              <a:ext cx="1066800" cy="2819398"/>
            </a:xfrm>
            <a:prstGeom prst="rect">
              <a:avLst/>
            </a:prstGeom>
            <a:gradFill flip="none" rotWithShape="1">
              <a:gsLst>
                <a:gs pos="0">
                  <a:srgbClr val="FFFF66"/>
                </a:gs>
                <a:gs pos="100000">
                  <a:srgbClr val="FF0000"/>
                </a:gs>
              </a:gsLst>
              <a:lin ang="2700000" scaled="1"/>
              <a:tileRect/>
            </a:gradFill>
            <a:ln>
              <a:noFill/>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en-US" altLang="de-DE"/>
            </a:p>
          </p:txBody>
        </p:sp>
        <p:sp>
          <p:nvSpPr>
            <p:cNvPr id="33796" name="Rectangle 3"/>
            <p:cNvSpPr>
              <a:spLocks noChangeArrowheads="1"/>
            </p:cNvSpPr>
            <p:nvPr/>
          </p:nvSpPr>
          <p:spPr bwMode="auto">
            <a:xfrm>
              <a:off x="971550" y="4164013"/>
              <a:ext cx="1368425" cy="504825"/>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798" name="Rectangle 5"/>
            <p:cNvSpPr>
              <a:spLocks noChangeArrowheads="1"/>
            </p:cNvSpPr>
            <p:nvPr/>
          </p:nvSpPr>
          <p:spPr bwMode="auto">
            <a:xfrm>
              <a:off x="2700338" y="4090988"/>
              <a:ext cx="720725" cy="287337"/>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799" name="Rectangle 6"/>
            <p:cNvSpPr>
              <a:spLocks noChangeArrowheads="1"/>
            </p:cNvSpPr>
            <p:nvPr/>
          </p:nvSpPr>
          <p:spPr bwMode="auto">
            <a:xfrm>
              <a:off x="2903538" y="4090988"/>
              <a:ext cx="120650"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0" name="Rectangle 7"/>
            <p:cNvSpPr>
              <a:spLocks noChangeArrowheads="1"/>
            </p:cNvSpPr>
            <p:nvPr/>
          </p:nvSpPr>
          <p:spPr bwMode="auto">
            <a:xfrm>
              <a:off x="3024188" y="4019550"/>
              <a:ext cx="120650"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1" name="Rectangle 8"/>
            <p:cNvSpPr>
              <a:spLocks noChangeArrowheads="1"/>
            </p:cNvSpPr>
            <p:nvPr/>
          </p:nvSpPr>
          <p:spPr bwMode="auto">
            <a:xfrm>
              <a:off x="3144838" y="4090988"/>
              <a:ext cx="122237"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2" name="Line 9"/>
            <p:cNvSpPr>
              <a:spLocks noChangeShapeType="1"/>
            </p:cNvSpPr>
            <p:nvPr/>
          </p:nvSpPr>
          <p:spPr bwMode="auto">
            <a:xfrm>
              <a:off x="3086100" y="3875088"/>
              <a:ext cx="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33803" name="Freeform 10"/>
            <p:cNvSpPr>
              <a:spLocks/>
            </p:cNvSpPr>
            <p:nvPr/>
          </p:nvSpPr>
          <p:spPr bwMode="auto">
            <a:xfrm>
              <a:off x="3421063" y="4090988"/>
              <a:ext cx="144462"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4" name="Freeform 11"/>
            <p:cNvSpPr>
              <a:spLocks/>
            </p:cNvSpPr>
            <p:nvPr/>
          </p:nvSpPr>
          <p:spPr bwMode="auto">
            <a:xfrm flipH="1">
              <a:off x="2555875" y="4090988"/>
              <a:ext cx="144463"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5" name="Freeform 12"/>
            <p:cNvSpPr>
              <a:spLocks/>
            </p:cNvSpPr>
            <p:nvPr/>
          </p:nvSpPr>
          <p:spPr bwMode="auto">
            <a:xfrm>
              <a:off x="2557463" y="4378325"/>
              <a:ext cx="1008062" cy="144463"/>
            </a:xfrm>
            <a:custGeom>
              <a:avLst/>
              <a:gdLst>
                <a:gd name="T0" fmla="*/ 0 w 635"/>
                <a:gd name="T1" fmla="*/ 91 h 91"/>
                <a:gd name="T2" fmla="*/ 635 w 635"/>
                <a:gd name="T3" fmla="*/ 91 h 91"/>
                <a:gd name="T4" fmla="*/ 544 w 635"/>
                <a:gd name="T5" fmla="*/ 0 h 91"/>
                <a:gd name="T6" fmla="*/ 91 w 635"/>
                <a:gd name="T7" fmla="*/ 0 h 91"/>
                <a:gd name="T8" fmla="*/ 0 w 635"/>
                <a:gd name="T9" fmla="*/ 91 h 91"/>
                <a:gd name="T10" fmla="*/ 0 60000 65536"/>
                <a:gd name="T11" fmla="*/ 0 60000 65536"/>
                <a:gd name="T12" fmla="*/ 0 60000 65536"/>
                <a:gd name="T13" fmla="*/ 0 60000 65536"/>
                <a:gd name="T14" fmla="*/ 0 60000 65536"/>
                <a:gd name="T15" fmla="*/ 0 w 635"/>
                <a:gd name="T16" fmla="*/ 0 h 91"/>
                <a:gd name="T17" fmla="*/ 635 w 635"/>
                <a:gd name="T18" fmla="*/ 91 h 91"/>
              </a:gdLst>
              <a:ahLst/>
              <a:cxnLst>
                <a:cxn ang="T10">
                  <a:pos x="T0" y="T1"/>
                </a:cxn>
                <a:cxn ang="T11">
                  <a:pos x="T2" y="T3"/>
                </a:cxn>
                <a:cxn ang="T12">
                  <a:pos x="T4" y="T5"/>
                </a:cxn>
                <a:cxn ang="T13">
                  <a:pos x="T6" y="T7"/>
                </a:cxn>
                <a:cxn ang="T14">
                  <a:pos x="T8" y="T9"/>
                </a:cxn>
              </a:cxnLst>
              <a:rect l="T15" t="T16" r="T17" b="T18"/>
              <a:pathLst>
                <a:path w="635" h="91">
                  <a:moveTo>
                    <a:pt x="0" y="91"/>
                  </a:moveTo>
                  <a:lnTo>
                    <a:pt x="635" y="91"/>
                  </a:lnTo>
                  <a:lnTo>
                    <a:pt x="544" y="0"/>
                  </a:lnTo>
                  <a:lnTo>
                    <a:pt x="91" y="0"/>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08" name="Rectangle 15"/>
            <p:cNvSpPr>
              <a:spLocks noChangeArrowheads="1"/>
            </p:cNvSpPr>
            <p:nvPr/>
          </p:nvSpPr>
          <p:spPr bwMode="auto">
            <a:xfrm>
              <a:off x="1260475" y="4164013"/>
              <a:ext cx="792163" cy="215900"/>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nvGrpSpPr>
            <p:cNvPr id="33809" name="Group 16"/>
            <p:cNvGrpSpPr>
              <a:grpSpLocks/>
            </p:cNvGrpSpPr>
            <p:nvPr/>
          </p:nvGrpSpPr>
          <p:grpSpPr bwMode="auto">
            <a:xfrm>
              <a:off x="1473200" y="3948113"/>
              <a:ext cx="363538" cy="287337"/>
              <a:chOff x="1738" y="2160"/>
              <a:chExt cx="229" cy="181"/>
            </a:xfrm>
          </p:grpSpPr>
          <p:sp>
            <p:nvSpPr>
              <p:cNvPr id="33869" name="Rectangle 17"/>
              <p:cNvSpPr>
                <a:spLocks noChangeArrowheads="1"/>
              </p:cNvSpPr>
              <p:nvPr/>
            </p:nvSpPr>
            <p:spPr bwMode="auto">
              <a:xfrm>
                <a:off x="1738" y="2296"/>
                <a:ext cx="76"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70" name="Rectangle 18"/>
              <p:cNvSpPr>
                <a:spLocks noChangeArrowheads="1"/>
              </p:cNvSpPr>
              <p:nvPr/>
            </p:nvSpPr>
            <p:spPr bwMode="auto">
              <a:xfrm>
                <a:off x="1814" y="2251"/>
                <a:ext cx="76"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71" name="Rectangle 19"/>
              <p:cNvSpPr>
                <a:spLocks noChangeArrowheads="1"/>
              </p:cNvSpPr>
              <p:nvPr/>
            </p:nvSpPr>
            <p:spPr bwMode="auto">
              <a:xfrm>
                <a:off x="1890" y="2296"/>
                <a:ext cx="77"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72" name="Line 20"/>
              <p:cNvSpPr>
                <a:spLocks noChangeShapeType="1"/>
              </p:cNvSpPr>
              <p:nvPr/>
            </p:nvSpPr>
            <p:spPr bwMode="auto">
              <a:xfrm>
                <a:off x="1853" y="2160"/>
                <a:ext cx="0" cy="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33810" name="Freeform 21"/>
            <p:cNvSpPr>
              <a:spLocks/>
            </p:cNvSpPr>
            <p:nvPr/>
          </p:nvSpPr>
          <p:spPr bwMode="auto">
            <a:xfrm>
              <a:off x="1116013" y="4379913"/>
              <a:ext cx="1081087" cy="144462"/>
            </a:xfrm>
            <a:custGeom>
              <a:avLst/>
              <a:gdLst>
                <a:gd name="T0" fmla="*/ 0 w 681"/>
                <a:gd name="T1" fmla="*/ 91 h 91"/>
                <a:gd name="T2" fmla="*/ 91 w 681"/>
                <a:gd name="T3" fmla="*/ 0 h 91"/>
                <a:gd name="T4" fmla="*/ 590 w 681"/>
                <a:gd name="T5" fmla="*/ 0 h 91"/>
                <a:gd name="T6" fmla="*/ 681 w 681"/>
                <a:gd name="T7" fmla="*/ 91 h 91"/>
                <a:gd name="T8" fmla="*/ 0 w 681"/>
                <a:gd name="T9" fmla="*/ 91 h 91"/>
                <a:gd name="T10" fmla="*/ 0 60000 65536"/>
                <a:gd name="T11" fmla="*/ 0 60000 65536"/>
                <a:gd name="T12" fmla="*/ 0 60000 65536"/>
                <a:gd name="T13" fmla="*/ 0 60000 65536"/>
                <a:gd name="T14" fmla="*/ 0 60000 65536"/>
                <a:gd name="T15" fmla="*/ 0 w 681"/>
                <a:gd name="T16" fmla="*/ 0 h 91"/>
                <a:gd name="T17" fmla="*/ 681 w 681"/>
                <a:gd name="T18" fmla="*/ 91 h 91"/>
              </a:gdLst>
              <a:ahLst/>
              <a:cxnLst>
                <a:cxn ang="T10">
                  <a:pos x="T0" y="T1"/>
                </a:cxn>
                <a:cxn ang="T11">
                  <a:pos x="T2" y="T3"/>
                </a:cxn>
                <a:cxn ang="T12">
                  <a:pos x="T4" y="T5"/>
                </a:cxn>
                <a:cxn ang="T13">
                  <a:pos x="T6" y="T7"/>
                </a:cxn>
                <a:cxn ang="T14">
                  <a:pos x="T8" y="T9"/>
                </a:cxn>
              </a:cxnLst>
              <a:rect l="T15" t="T16" r="T17" b="T18"/>
              <a:pathLst>
                <a:path w="681" h="91">
                  <a:moveTo>
                    <a:pt x="0" y="91"/>
                  </a:moveTo>
                  <a:lnTo>
                    <a:pt x="91" y="0"/>
                  </a:lnTo>
                  <a:lnTo>
                    <a:pt x="590" y="0"/>
                  </a:lnTo>
                  <a:lnTo>
                    <a:pt x="681"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1" name="Freeform 22"/>
            <p:cNvSpPr>
              <a:spLocks/>
            </p:cNvSpPr>
            <p:nvPr/>
          </p:nvSpPr>
          <p:spPr bwMode="auto">
            <a:xfrm>
              <a:off x="827088" y="4668838"/>
              <a:ext cx="1657350" cy="144462"/>
            </a:xfrm>
            <a:custGeom>
              <a:avLst/>
              <a:gdLst>
                <a:gd name="T0" fmla="*/ 0 w 1044"/>
                <a:gd name="T1" fmla="*/ 91 h 91"/>
                <a:gd name="T2" fmla="*/ 91 w 1044"/>
                <a:gd name="T3" fmla="*/ 0 h 91"/>
                <a:gd name="T4" fmla="*/ 953 w 1044"/>
                <a:gd name="T5" fmla="*/ 0 h 91"/>
                <a:gd name="T6" fmla="*/ 1044 w 1044"/>
                <a:gd name="T7" fmla="*/ 91 h 91"/>
                <a:gd name="T8" fmla="*/ 0 w 1044"/>
                <a:gd name="T9" fmla="*/ 91 h 91"/>
                <a:gd name="T10" fmla="*/ 0 60000 65536"/>
                <a:gd name="T11" fmla="*/ 0 60000 65536"/>
                <a:gd name="T12" fmla="*/ 0 60000 65536"/>
                <a:gd name="T13" fmla="*/ 0 60000 65536"/>
                <a:gd name="T14" fmla="*/ 0 60000 65536"/>
                <a:gd name="T15" fmla="*/ 0 w 1044"/>
                <a:gd name="T16" fmla="*/ 0 h 91"/>
                <a:gd name="T17" fmla="*/ 1044 w 1044"/>
                <a:gd name="T18" fmla="*/ 91 h 91"/>
              </a:gdLst>
              <a:ahLst/>
              <a:cxnLst>
                <a:cxn ang="T10">
                  <a:pos x="T0" y="T1"/>
                </a:cxn>
                <a:cxn ang="T11">
                  <a:pos x="T2" y="T3"/>
                </a:cxn>
                <a:cxn ang="T12">
                  <a:pos x="T4" y="T5"/>
                </a:cxn>
                <a:cxn ang="T13">
                  <a:pos x="T6" y="T7"/>
                </a:cxn>
                <a:cxn ang="T14">
                  <a:pos x="T8" y="T9"/>
                </a:cxn>
              </a:cxnLst>
              <a:rect l="T15" t="T16" r="T17" b="T18"/>
              <a:pathLst>
                <a:path w="1044" h="91">
                  <a:moveTo>
                    <a:pt x="0" y="91"/>
                  </a:moveTo>
                  <a:lnTo>
                    <a:pt x="91" y="0"/>
                  </a:lnTo>
                  <a:lnTo>
                    <a:pt x="953" y="0"/>
                  </a:lnTo>
                  <a:lnTo>
                    <a:pt x="1044"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3" name="Freeform 24"/>
            <p:cNvSpPr>
              <a:spLocks/>
            </p:cNvSpPr>
            <p:nvPr/>
          </p:nvSpPr>
          <p:spPr bwMode="auto">
            <a:xfrm>
              <a:off x="827088" y="4090988"/>
              <a:ext cx="144462" cy="720725"/>
            </a:xfrm>
            <a:custGeom>
              <a:avLst/>
              <a:gdLst>
                <a:gd name="T0" fmla="*/ 0 w 91"/>
                <a:gd name="T1" fmla="*/ 454 h 454"/>
                <a:gd name="T2" fmla="*/ 91 w 91"/>
                <a:gd name="T3" fmla="*/ 363 h 454"/>
                <a:gd name="T4" fmla="*/ 91 w 91"/>
                <a:gd name="T5" fmla="*/ 0 h 454"/>
                <a:gd name="T6" fmla="*/ 0 w 91"/>
                <a:gd name="T7" fmla="*/ 46 h 454"/>
                <a:gd name="T8" fmla="*/ 0 w 91"/>
                <a:gd name="T9" fmla="*/ 454 h 454"/>
                <a:gd name="T10" fmla="*/ 0 60000 65536"/>
                <a:gd name="T11" fmla="*/ 0 60000 65536"/>
                <a:gd name="T12" fmla="*/ 0 60000 65536"/>
                <a:gd name="T13" fmla="*/ 0 60000 65536"/>
                <a:gd name="T14" fmla="*/ 0 60000 65536"/>
                <a:gd name="T15" fmla="*/ 0 w 91"/>
                <a:gd name="T16" fmla="*/ 0 h 454"/>
                <a:gd name="T17" fmla="*/ 91 w 91"/>
                <a:gd name="T18" fmla="*/ 454 h 454"/>
              </a:gdLst>
              <a:ahLst/>
              <a:cxnLst>
                <a:cxn ang="T10">
                  <a:pos x="T0" y="T1"/>
                </a:cxn>
                <a:cxn ang="T11">
                  <a:pos x="T2" y="T3"/>
                </a:cxn>
                <a:cxn ang="T12">
                  <a:pos x="T4" y="T5"/>
                </a:cxn>
                <a:cxn ang="T13">
                  <a:pos x="T6" y="T7"/>
                </a:cxn>
                <a:cxn ang="T14">
                  <a:pos x="T8" y="T9"/>
                </a:cxn>
              </a:cxnLst>
              <a:rect l="T15" t="T16" r="T17" b="T18"/>
              <a:pathLst>
                <a:path w="91" h="454">
                  <a:moveTo>
                    <a:pt x="0" y="454"/>
                  </a:moveTo>
                  <a:lnTo>
                    <a:pt x="91" y="363"/>
                  </a:lnTo>
                  <a:lnTo>
                    <a:pt x="91" y="0"/>
                  </a:lnTo>
                  <a:lnTo>
                    <a:pt x="0" y="46"/>
                  </a:lnTo>
                  <a:lnTo>
                    <a:pt x="0" y="454"/>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4" name="Freeform 25"/>
            <p:cNvSpPr>
              <a:spLocks/>
            </p:cNvSpPr>
            <p:nvPr/>
          </p:nvSpPr>
          <p:spPr bwMode="auto">
            <a:xfrm>
              <a:off x="1116013" y="4090988"/>
              <a:ext cx="142875" cy="431800"/>
            </a:xfrm>
            <a:custGeom>
              <a:avLst/>
              <a:gdLst>
                <a:gd name="T0" fmla="*/ 0 w 90"/>
                <a:gd name="T1" fmla="*/ 0 h 272"/>
                <a:gd name="T2" fmla="*/ 90 w 90"/>
                <a:gd name="T3" fmla="*/ 46 h 272"/>
                <a:gd name="T4" fmla="*/ 90 w 90"/>
                <a:gd name="T5" fmla="*/ 182 h 272"/>
                <a:gd name="T6" fmla="*/ 0 w 90"/>
                <a:gd name="T7" fmla="*/ 272 h 272"/>
                <a:gd name="T8" fmla="*/ 0 w 90"/>
                <a:gd name="T9" fmla="*/ 0 h 272"/>
                <a:gd name="T10" fmla="*/ 0 60000 65536"/>
                <a:gd name="T11" fmla="*/ 0 60000 65536"/>
                <a:gd name="T12" fmla="*/ 0 60000 65536"/>
                <a:gd name="T13" fmla="*/ 0 60000 65536"/>
                <a:gd name="T14" fmla="*/ 0 60000 65536"/>
                <a:gd name="T15" fmla="*/ 0 w 90"/>
                <a:gd name="T16" fmla="*/ 0 h 272"/>
                <a:gd name="T17" fmla="*/ 90 w 90"/>
                <a:gd name="T18" fmla="*/ 272 h 272"/>
              </a:gdLst>
              <a:ahLst/>
              <a:cxnLst>
                <a:cxn ang="T10">
                  <a:pos x="T0" y="T1"/>
                </a:cxn>
                <a:cxn ang="T11">
                  <a:pos x="T2" y="T3"/>
                </a:cxn>
                <a:cxn ang="T12">
                  <a:pos x="T4" y="T5"/>
                </a:cxn>
                <a:cxn ang="T13">
                  <a:pos x="T6" y="T7"/>
                </a:cxn>
                <a:cxn ang="T14">
                  <a:pos x="T8" y="T9"/>
                </a:cxn>
              </a:cxnLst>
              <a:rect l="T15" t="T16" r="T17" b="T18"/>
              <a:pathLst>
                <a:path w="90" h="272">
                  <a:moveTo>
                    <a:pt x="0" y="0"/>
                  </a:moveTo>
                  <a:lnTo>
                    <a:pt x="90" y="46"/>
                  </a:lnTo>
                  <a:lnTo>
                    <a:pt x="90" y="182"/>
                  </a:lnTo>
                  <a:lnTo>
                    <a:pt x="0" y="272"/>
                  </a:lnTo>
                  <a:lnTo>
                    <a:pt x="0" y="0"/>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5" name="Freeform 26"/>
            <p:cNvSpPr>
              <a:spLocks/>
            </p:cNvSpPr>
            <p:nvPr/>
          </p:nvSpPr>
          <p:spPr bwMode="auto">
            <a:xfrm flipH="1">
              <a:off x="2339975" y="4090988"/>
              <a:ext cx="144463" cy="720725"/>
            </a:xfrm>
            <a:custGeom>
              <a:avLst/>
              <a:gdLst>
                <a:gd name="T0" fmla="*/ 0 w 91"/>
                <a:gd name="T1" fmla="*/ 454 h 454"/>
                <a:gd name="T2" fmla="*/ 91 w 91"/>
                <a:gd name="T3" fmla="*/ 363 h 454"/>
                <a:gd name="T4" fmla="*/ 91 w 91"/>
                <a:gd name="T5" fmla="*/ 0 h 454"/>
                <a:gd name="T6" fmla="*/ 0 w 91"/>
                <a:gd name="T7" fmla="*/ 46 h 454"/>
                <a:gd name="T8" fmla="*/ 0 w 91"/>
                <a:gd name="T9" fmla="*/ 454 h 454"/>
                <a:gd name="T10" fmla="*/ 0 60000 65536"/>
                <a:gd name="T11" fmla="*/ 0 60000 65536"/>
                <a:gd name="T12" fmla="*/ 0 60000 65536"/>
                <a:gd name="T13" fmla="*/ 0 60000 65536"/>
                <a:gd name="T14" fmla="*/ 0 60000 65536"/>
                <a:gd name="T15" fmla="*/ 0 w 91"/>
                <a:gd name="T16" fmla="*/ 0 h 454"/>
                <a:gd name="T17" fmla="*/ 91 w 91"/>
                <a:gd name="T18" fmla="*/ 454 h 454"/>
              </a:gdLst>
              <a:ahLst/>
              <a:cxnLst>
                <a:cxn ang="T10">
                  <a:pos x="T0" y="T1"/>
                </a:cxn>
                <a:cxn ang="T11">
                  <a:pos x="T2" y="T3"/>
                </a:cxn>
                <a:cxn ang="T12">
                  <a:pos x="T4" y="T5"/>
                </a:cxn>
                <a:cxn ang="T13">
                  <a:pos x="T6" y="T7"/>
                </a:cxn>
                <a:cxn ang="T14">
                  <a:pos x="T8" y="T9"/>
                </a:cxn>
              </a:cxnLst>
              <a:rect l="T15" t="T16" r="T17" b="T18"/>
              <a:pathLst>
                <a:path w="91" h="454">
                  <a:moveTo>
                    <a:pt x="0" y="454"/>
                  </a:moveTo>
                  <a:lnTo>
                    <a:pt x="91" y="363"/>
                  </a:lnTo>
                  <a:lnTo>
                    <a:pt x="91" y="0"/>
                  </a:lnTo>
                  <a:lnTo>
                    <a:pt x="0" y="46"/>
                  </a:lnTo>
                  <a:lnTo>
                    <a:pt x="0" y="454"/>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6" name="Freeform 27"/>
            <p:cNvSpPr>
              <a:spLocks/>
            </p:cNvSpPr>
            <p:nvPr/>
          </p:nvSpPr>
          <p:spPr bwMode="auto">
            <a:xfrm flipH="1">
              <a:off x="2051050" y="4090988"/>
              <a:ext cx="142875" cy="431800"/>
            </a:xfrm>
            <a:custGeom>
              <a:avLst/>
              <a:gdLst>
                <a:gd name="T0" fmla="*/ 0 w 90"/>
                <a:gd name="T1" fmla="*/ 0 h 272"/>
                <a:gd name="T2" fmla="*/ 90 w 90"/>
                <a:gd name="T3" fmla="*/ 46 h 272"/>
                <a:gd name="T4" fmla="*/ 90 w 90"/>
                <a:gd name="T5" fmla="*/ 182 h 272"/>
                <a:gd name="T6" fmla="*/ 0 w 90"/>
                <a:gd name="T7" fmla="*/ 272 h 272"/>
                <a:gd name="T8" fmla="*/ 0 w 90"/>
                <a:gd name="T9" fmla="*/ 0 h 272"/>
                <a:gd name="T10" fmla="*/ 0 60000 65536"/>
                <a:gd name="T11" fmla="*/ 0 60000 65536"/>
                <a:gd name="T12" fmla="*/ 0 60000 65536"/>
                <a:gd name="T13" fmla="*/ 0 60000 65536"/>
                <a:gd name="T14" fmla="*/ 0 60000 65536"/>
                <a:gd name="T15" fmla="*/ 0 w 90"/>
                <a:gd name="T16" fmla="*/ 0 h 272"/>
                <a:gd name="T17" fmla="*/ 90 w 90"/>
                <a:gd name="T18" fmla="*/ 272 h 272"/>
              </a:gdLst>
              <a:ahLst/>
              <a:cxnLst>
                <a:cxn ang="T10">
                  <a:pos x="T0" y="T1"/>
                </a:cxn>
                <a:cxn ang="T11">
                  <a:pos x="T2" y="T3"/>
                </a:cxn>
                <a:cxn ang="T12">
                  <a:pos x="T4" y="T5"/>
                </a:cxn>
                <a:cxn ang="T13">
                  <a:pos x="T6" y="T7"/>
                </a:cxn>
                <a:cxn ang="T14">
                  <a:pos x="T8" y="T9"/>
                </a:cxn>
              </a:cxnLst>
              <a:rect l="T15" t="T16" r="T17" b="T18"/>
              <a:pathLst>
                <a:path w="90" h="272">
                  <a:moveTo>
                    <a:pt x="0" y="0"/>
                  </a:moveTo>
                  <a:lnTo>
                    <a:pt x="90" y="46"/>
                  </a:lnTo>
                  <a:lnTo>
                    <a:pt x="90" y="182"/>
                  </a:lnTo>
                  <a:lnTo>
                    <a:pt x="0" y="272"/>
                  </a:lnTo>
                  <a:lnTo>
                    <a:pt x="0" y="0"/>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7" name="Rectangle 28"/>
            <p:cNvSpPr>
              <a:spLocks noChangeArrowheads="1"/>
            </p:cNvSpPr>
            <p:nvPr/>
          </p:nvSpPr>
          <p:spPr bwMode="auto">
            <a:xfrm>
              <a:off x="971550" y="4090988"/>
              <a:ext cx="144463" cy="576262"/>
            </a:xfrm>
            <a:prstGeom prst="rect">
              <a:avLst/>
            </a:prstGeom>
            <a:solidFill>
              <a:srgbClr val="FFFF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18" name="Rectangle 29"/>
            <p:cNvSpPr>
              <a:spLocks noChangeArrowheads="1"/>
            </p:cNvSpPr>
            <p:nvPr/>
          </p:nvSpPr>
          <p:spPr bwMode="auto">
            <a:xfrm>
              <a:off x="2195513" y="4090988"/>
              <a:ext cx="144462" cy="576262"/>
            </a:xfrm>
            <a:prstGeom prst="rect">
              <a:avLst/>
            </a:prstGeom>
            <a:solidFill>
              <a:srgbClr val="FFFF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55" name="Rectangle 62"/>
            <p:cNvSpPr>
              <a:spLocks noChangeArrowheads="1"/>
            </p:cNvSpPr>
            <p:nvPr/>
          </p:nvSpPr>
          <p:spPr bwMode="auto">
            <a:xfrm>
              <a:off x="3581400" y="4495800"/>
              <a:ext cx="533400" cy="762000"/>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33845" name="Line 72"/>
            <p:cNvSpPr>
              <a:spLocks noChangeShapeType="1"/>
            </p:cNvSpPr>
            <p:nvPr/>
          </p:nvSpPr>
          <p:spPr bwMode="auto">
            <a:xfrm>
              <a:off x="3924300" y="3875088"/>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8" name="Freihandform 7"/>
            <p:cNvSpPr/>
            <p:nvPr/>
          </p:nvSpPr>
          <p:spPr bwMode="auto">
            <a:xfrm>
              <a:off x="3581400" y="4191000"/>
              <a:ext cx="82550" cy="1079500"/>
            </a:xfrm>
            <a:custGeom>
              <a:avLst/>
              <a:gdLst>
                <a:gd name="connsiteX0" fmla="*/ 82550 w 82550"/>
                <a:gd name="connsiteY0" fmla="*/ 323850 h 1079500"/>
                <a:gd name="connsiteX1" fmla="*/ 0 w 82550"/>
                <a:gd name="connsiteY1" fmla="*/ 0 h 1079500"/>
                <a:gd name="connsiteX2" fmla="*/ 0 w 82550"/>
                <a:gd name="connsiteY2" fmla="*/ 1079500 h 1079500"/>
                <a:gd name="connsiteX3" fmla="*/ 82550 w 82550"/>
                <a:gd name="connsiteY3" fmla="*/ 844550 h 1079500"/>
                <a:gd name="connsiteX4" fmla="*/ 82550 w 82550"/>
                <a:gd name="connsiteY4" fmla="*/ 32385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50" h="1079500">
                  <a:moveTo>
                    <a:pt x="82550" y="323850"/>
                  </a:moveTo>
                  <a:lnTo>
                    <a:pt x="0" y="0"/>
                  </a:lnTo>
                  <a:lnTo>
                    <a:pt x="0" y="1079500"/>
                  </a:lnTo>
                  <a:lnTo>
                    <a:pt x="82550" y="844550"/>
                  </a:lnTo>
                  <a:lnTo>
                    <a:pt x="82550" y="323850"/>
                  </a:lnTo>
                  <a:close/>
                </a:path>
              </a:pathLst>
            </a:custGeom>
            <a:solidFill>
              <a:srgbClr val="0000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9" name="Freihandform 88"/>
            <p:cNvSpPr/>
            <p:nvPr/>
          </p:nvSpPr>
          <p:spPr bwMode="auto">
            <a:xfrm flipH="1">
              <a:off x="4038600" y="4191000"/>
              <a:ext cx="82550" cy="1079500"/>
            </a:xfrm>
            <a:custGeom>
              <a:avLst/>
              <a:gdLst>
                <a:gd name="connsiteX0" fmla="*/ 82550 w 82550"/>
                <a:gd name="connsiteY0" fmla="*/ 323850 h 1079500"/>
                <a:gd name="connsiteX1" fmla="*/ 0 w 82550"/>
                <a:gd name="connsiteY1" fmla="*/ 0 h 1079500"/>
                <a:gd name="connsiteX2" fmla="*/ 0 w 82550"/>
                <a:gd name="connsiteY2" fmla="*/ 1079500 h 1079500"/>
                <a:gd name="connsiteX3" fmla="*/ 82550 w 82550"/>
                <a:gd name="connsiteY3" fmla="*/ 844550 h 1079500"/>
                <a:gd name="connsiteX4" fmla="*/ 82550 w 82550"/>
                <a:gd name="connsiteY4" fmla="*/ 32385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50" h="1079500">
                  <a:moveTo>
                    <a:pt x="82550" y="323850"/>
                  </a:moveTo>
                  <a:lnTo>
                    <a:pt x="0" y="0"/>
                  </a:lnTo>
                  <a:lnTo>
                    <a:pt x="0" y="1079500"/>
                  </a:lnTo>
                  <a:lnTo>
                    <a:pt x="82550" y="844550"/>
                  </a:lnTo>
                  <a:lnTo>
                    <a:pt x="82550" y="323850"/>
                  </a:lnTo>
                  <a:close/>
                </a:path>
              </a:pathLst>
            </a:custGeom>
            <a:solidFill>
              <a:srgbClr val="0000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10" name="Gerade Verbindung 9"/>
            <p:cNvCxnSpPr/>
            <p:nvPr/>
          </p:nvCxnSpPr>
          <p:spPr bwMode="auto">
            <a:xfrm>
              <a:off x="3657600" y="5029200"/>
              <a:ext cx="381000" cy="0"/>
            </a:xfrm>
            <a:prstGeom prst="line">
              <a:avLst/>
            </a:prstGeom>
            <a:noFill/>
            <a:ln w="9525" cap="flat" cmpd="sng" algn="ctr">
              <a:solidFill>
                <a:schemeClr val="tx1"/>
              </a:solidFill>
              <a:prstDash val="solid"/>
              <a:round/>
              <a:headEnd type="none" w="med" len="med"/>
              <a:tailEnd type="none" w="med" len="med"/>
            </a:ln>
            <a:effectLst/>
          </p:spPr>
        </p:cxnSp>
      </p:grpSp>
      <p:grpSp>
        <p:nvGrpSpPr>
          <p:cNvPr id="94" name="Gruppieren 93"/>
          <p:cNvGrpSpPr/>
          <p:nvPr/>
        </p:nvGrpSpPr>
        <p:grpSpPr>
          <a:xfrm>
            <a:off x="4114800" y="3886200"/>
            <a:ext cx="3359148" cy="1395412"/>
            <a:chOff x="762002" y="3875088"/>
            <a:chExt cx="3359148" cy="1395412"/>
          </a:xfrm>
        </p:grpSpPr>
        <p:sp>
          <p:nvSpPr>
            <p:cNvPr id="95" name="Rectangle 2"/>
            <p:cNvSpPr>
              <a:spLocks noChangeArrowheads="1"/>
            </p:cNvSpPr>
            <p:nvPr/>
          </p:nvSpPr>
          <p:spPr bwMode="auto">
            <a:xfrm rot="16200000">
              <a:off x="1638301" y="3314701"/>
              <a:ext cx="1066800" cy="2819398"/>
            </a:xfrm>
            <a:prstGeom prst="rect">
              <a:avLst/>
            </a:prstGeom>
            <a:gradFill flip="none" rotWithShape="1">
              <a:gsLst>
                <a:gs pos="0">
                  <a:srgbClr val="FFFF66"/>
                </a:gs>
                <a:gs pos="100000">
                  <a:srgbClr val="FF0000"/>
                </a:gs>
              </a:gsLst>
              <a:lin ang="2700000" scaled="1"/>
              <a:tileRect/>
            </a:gradFill>
            <a:ln>
              <a:noFill/>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en-US" altLang="de-DE"/>
            </a:p>
          </p:txBody>
        </p:sp>
        <p:sp>
          <p:nvSpPr>
            <p:cNvPr id="96" name="Rectangle 3"/>
            <p:cNvSpPr>
              <a:spLocks noChangeArrowheads="1"/>
            </p:cNvSpPr>
            <p:nvPr/>
          </p:nvSpPr>
          <p:spPr bwMode="auto">
            <a:xfrm>
              <a:off x="971550" y="4164013"/>
              <a:ext cx="1368425" cy="504825"/>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97" name="Rectangle 5"/>
            <p:cNvSpPr>
              <a:spLocks noChangeArrowheads="1"/>
            </p:cNvSpPr>
            <p:nvPr/>
          </p:nvSpPr>
          <p:spPr bwMode="auto">
            <a:xfrm>
              <a:off x="2700338" y="4090988"/>
              <a:ext cx="720725" cy="287337"/>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98" name="Rectangle 6"/>
            <p:cNvSpPr>
              <a:spLocks noChangeArrowheads="1"/>
            </p:cNvSpPr>
            <p:nvPr/>
          </p:nvSpPr>
          <p:spPr bwMode="auto">
            <a:xfrm>
              <a:off x="2903538" y="4090988"/>
              <a:ext cx="120650"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99" name="Rectangle 7"/>
            <p:cNvSpPr>
              <a:spLocks noChangeArrowheads="1"/>
            </p:cNvSpPr>
            <p:nvPr/>
          </p:nvSpPr>
          <p:spPr bwMode="auto">
            <a:xfrm>
              <a:off x="3024188" y="4019550"/>
              <a:ext cx="120650" cy="71438"/>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00" name="Rectangle 8"/>
            <p:cNvSpPr>
              <a:spLocks noChangeArrowheads="1"/>
            </p:cNvSpPr>
            <p:nvPr/>
          </p:nvSpPr>
          <p:spPr bwMode="auto">
            <a:xfrm>
              <a:off x="3144838" y="4090988"/>
              <a:ext cx="122237" cy="71437"/>
            </a:xfrm>
            <a:prstGeom prst="rect">
              <a:avLst/>
            </a:prstGeom>
            <a:solidFill>
              <a:srgbClr val="003366"/>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01" name="Line 9"/>
            <p:cNvSpPr>
              <a:spLocks noChangeShapeType="1"/>
            </p:cNvSpPr>
            <p:nvPr/>
          </p:nvSpPr>
          <p:spPr bwMode="auto">
            <a:xfrm>
              <a:off x="3086100" y="3875088"/>
              <a:ext cx="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02" name="Freeform 10"/>
            <p:cNvSpPr>
              <a:spLocks/>
            </p:cNvSpPr>
            <p:nvPr/>
          </p:nvSpPr>
          <p:spPr bwMode="auto">
            <a:xfrm>
              <a:off x="3421063" y="4090988"/>
              <a:ext cx="144462"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03" name="Freeform 11"/>
            <p:cNvSpPr>
              <a:spLocks/>
            </p:cNvSpPr>
            <p:nvPr/>
          </p:nvSpPr>
          <p:spPr bwMode="auto">
            <a:xfrm flipH="1">
              <a:off x="2555875" y="4090988"/>
              <a:ext cx="144463" cy="431800"/>
            </a:xfrm>
            <a:custGeom>
              <a:avLst/>
              <a:gdLst>
                <a:gd name="T0" fmla="*/ 91 w 91"/>
                <a:gd name="T1" fmla="*/ 272 h 272"/>
                <a:gd name="T2" fmla="*/ 0 w 91"/>
                <a:gd name="T3" fmla="*/ 181 h 272"/>
                <a:gd name="T4" fmla="*/ 0 w 91"/>
                <a:gd name="T5" fmla="*/ 0 h 272"/>
                <a:gd name="T6" fmla="*/ 91 w 91"/>
                <a:gd name="T7" fmla="*/ 45 h 272"/>
                <a:gd name="T8" fmla="*/ 91 w 91"/>
                <a:gd name="T9" fmla="*/ 272 h 272"/>
                <a:gd name="T10" fmla="*/ 0 60000 65536"/>
                <a:gd name="T11" fmla="*/ 0 60000 65536"/>
                <a:gd name="T12" fmla="*/ 0 60000 65536"/>
                <a:gd name="T13" fmla="*/ 0 60000 65536"/>
                <a:gd name="T14" fmla="*/ 0 60000 65536"/>
                <a:gd name="T15" fmla="*/ 0 w 91"/>
                <a:gd name="T16" fmla="*/ 0 h 272"/>
                <a:gd name="T17" fmla="*/ 91 w 91"/>
                <a:gd name="T18" fmla="*/ 272 h 272"/>
              </a:gdLst>
              <a:ahLst/>
              <a:cxnLst>
                <a:cxn ang="T10">
                  <a:pos x="T0" y="T1"/>
                </a:cxn>
                <a:cxn ang="T11">
                  <a:pos x="T2" y="T3"/>
                </a:cxn>
                <a:cxn ang="T12">
                  <a:pos x="T4" y="T5"/>
                </a:cxn>
                <a:cxn ang="T13">
                  <a:pos x="T6" y="T7"/>
                </a:cxn>
                <a:cxn ang="T14">
                  <a:pos x="T8" y="T9"/>
                </a:cxn>
              </a:cxnLst>
              <a:rect l="T15" t="T16" r="T17" b="T18"/>
              <a:pathLst>
                <a:path w="91" h="272">
                  <a:moveTo>
                    <a:pt x="91" y="272"/>
                  </a:moveTo>
                  <a:lnTo>
                    <a:pt x="0" y="181"/>
                  </a:lnTo>
                  <a:lnTo>
                    <a:pt x="0" y="0"/>
                  </a:lnTo>
                  <a:lnTo>
                    <a:pt x="91" y="45"/>
                  </a:lnTo>
                  <a:lnTo>
                    <a:pt x="91" y="272"/>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04" name="Freeform 12"/>
            <p:cNvSpPr>
              <a:spLocks/>
            </p:cNvSpPr>
            <p:nvPr/>
          </p:nvSpPr>
          <p:spPr bwMode="auto">
            <a:xfrm>
              <a:off x="2557463" y="4378325"/>
              <a:ext cx="1008062" cy="144463"/>
            </a:xfrm>
            <a:custGeom>
              <a:avLst/>
              <a:gdLst>
                <a:gd name="T0" fmla="*/ 0 w 635"/>
                <a:gd name="T1" fmla="*/ 91 h 91"/>
                <a:gd name="T2" fmla="*/ 635 w 635"/>
                <a:gd name="T3" fmla="*/ 91 h 91"/>
                <a:gd name="T4" fmla="*/ 544 w 635"/>
                <a:gd name="T5" fmla="*/ 0 h 91"/>
                <a:gd name="T6" fmla="*/ 91 w 635"/>
                <a:gd name="T7" fmla="*/ 0 h 91"/>
                <a:gd name="T8" fmla="*/ 0 w 635"/>
                <a:gd name="T9" fmla="*/ 91 h 91"/>
                <a:gd name="T10" fmla="*/ 0 60000 65536"/>
                <a:gd name="T11" fmla="*/ 0 60000 65536"/>
                <a:gd name="T12" fmla="*/ 0 60000 65536"/>
                <a:gd name="T13" fmla="*/ 0 60000 65536"/>
                <a:gd name="T14" fmla="*/ 0 60000 65536"/>
                <a:gd name="T15" fmla="*/ 0 w 635"/>
                <a:gd name="T16" fmla="*/ 0 h 91"/>
                <a:gd name="T17" fmla="*/ 635 w 635"/>
                <a:gd name="T18" fmla="*/ 91 h 91"/>
              </a:gdLst>
              <a:ahLst/>
              <a:cxnLst>
                <a:cxn ang="T10">
                  <a:pos x="T0" y="T1"/>
                </a:cxn>
                <a:cxn ang="T11">
                  <a:pos x="T2" y="T3"/>
                </a:cxn>
                <a:cxn ang="T12">
                  <a:pos x="T4" y="T5"/>
                </a:cxn>
                <a:cxn ang="T13">
                  <a:pos x="T6" y="T7"/>
                </a:cxn>
                <a:cxn ang="T14">
                  <a:pos x="T8" y="T9"/>
                </a:cxn>
              </a:cxnLst>
              <a:rect l="T15" t="T16" r="T17" b="T18"/>
              <a:pathLst>
                <a:path w="635" h="91">
                  <a:moveTo>
                    <a:pt x="0" y="91"/>
                  </a:moveTo>
                  <a:lnTo>
                    <a:pt x="635" y="91"/>
                  </a:lnTo>
                  <a:lnTo>
                    <a:pt x="544" y="0"/>
                  </a:lnTo>
                  <a:lnTo>
                    <a:pt x="91" y="0"/>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05" name="Rectangle 15"/>
            <p:cNvSpPr>
              <a:spLocks noChangeArrowheads="1"/>
            </p:cNvSpPr>
            <p:nvPr/>
          </p:nvSpPr>
          <p:spPr bwMode="auto">
            <a:xfrm>
              <a:off x="1260475" y="4164013"/>
              <a:ext cx="792163" cy="215900"/>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grpSp>
          <p:nvGrpSpPr>
            <p:cNvPr id="106" name="Group 16"/>
            <p:cNvGrpSpPr>
              <a:grpSpLocks/>
            </p:cNvGrpSpPr>
            <p:nvPr/>
          </p:nvGrpSpPr>
          <p:grpSpPr bwMode="auto">
            <a:xfrm>
              <a:off x="1473200" y="3948113"/>
              <a:ext cx="363538" cy="287337"/>
              <a:chOff x="1738" y="2160"/>
              <a:chExt cx="229" cy="181"/>
            </a:xfrm>
          </p:grpSpPr>
          <p:sp>
            <p:nvSpPr>
              <p:cNvPr id="120" name="Rectangle 17"/>
              <p:cNvSpPr>
                <a:spLocks noChangeArrowheads="1"/>
              </p:cNvSpPr>
              <p:nvPr/>
            </p:nvSpPr>
            <p:spPr bwMode="auto">
              <a:xfrm>
                <a:off x="1738" y="2296"/>
                <a:ext cx="76"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21" name="Rectangle 18"/>
              <p:cNvSpPr>
                <a:spLocks noChangeArrowheads="1"/>
              </p:cNvSpPr>
              <p:nvPr/>
            </p:nvSpPr>
            <p:spPr bwMode="auto">
              <a:xfrm>
                <a:off x="1814" y="2251"/>
                <a:ext cx="76"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22" name="Rectangle 19"/>
              <p:cNvSpPr>
                <a:spLocks noChangeArrowheads="1"/>
              </p:cNvSpPr>
              <p:nvPr/>
            </p:nvSpPr>
            <p:spPr bwMode="auto">
              <a:xfrm>
                <a:off x="1890" y="2296"/>
                <a:ext cx="77" cy="45"/>
              </a:xfrm>
              <a:prstGeom prst="rect">
                <a:avLst/>
              </a:prstGeom>
              <a:solidFill>
                <a:srgbClr val="FF00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23" name="Line 20"/>
              <p:cNvSpPr>
                <a:spLocks noChangeShapeType="1"/>
              </p:cNvSpPr>
              <p:nvPr/>
            </p:nvSpPr>
            <p:spPr bwMode="auto">
              <a:xfrm>
                <a:off x="1853" y="2160"/>
                <a:ext cx="0" cy="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107" name="Freeform 21"/>
            <p:cNvSpPr>
              <a:spLocks/>
            </p:cNvSpPr>
            <p:nvPr/>
          </p:nvSpPr>
          <p:spPr bwMode="auto">
            <a:xfrm>
              <a:off x="1116013" y="4379913"/>
              <a:ext cx="1081087" cy="144462"/>
            </a:xfrm>
            <a:custGeom>
              <a:avLst/>
              <a:gdLst>
                <a:gd name="T0" fmla="*/ 0 w 681"/>
                <a:gd name="T1" fmla="*/ 91 h 91"/>
                <a:gd name="T2" fmla="*/ 91 w 681"/>
                <a:gd name="T3" fmla="*/ 0 h 91"/>
                <a:gd name="T4" fmla="*/ 590 w 681"/>
                <a:gd name="T5" fmla="*/ 0 h 91"/>
                <a:gd name="T6" fmla="*/ 681 w 681"/>
                <a:gd name="T7" fmla="*/ 91 h 91"/>
                <a:gd name="T8" fmla="*/ 0 w 681"/>
                <a:gd name="T9" fmla="*/ 91 h 91"/>
                <a:gd name="T10" fmla="*/ 0 60000 65536"/>
                <a:gd name="T11" fmla="*/ 0 60000 65536"/>
                <a:gd name="T12" fmla="*/ 0 60000 65536"/>
                <a:gd name="T13" fmla="*/ 0 60000 65536"/>
                <a:gd name="T14" fmla="*/ 0 60000 65536"/>
                <a:gd name="T15" fmla="*/ 0 w 681"/>
                <a:gd name="T16" fmla="*/ 0 h 91"/>
                <a:gd name="T17" fmla="*/ 681 w 681"/>
                <a:gd name="T18" fmla="*/ 91 h 91"/>
              </a:gdLst>
              <a:ahLst/>
              <a:cxnLst>
                <a:cxn ang="T10">
                  <a:pos x="T0" y="T1"/>
                </a:cxn>
                <a:cxn ang="T11">
                  <a:pos x="T2" y="T3"/>
                </a:cxn>
                <a:cxn ang="T12">
                  <a:pos x="T4" y="T5"/>
                </a:cxn>
                <a:cxn ang="T13">
                  <a:pos x="T6" y="T7"/>
                </a:cxn>
                <a:cxn ang="T14">
                  <a:pos x="T8" y="T9"/>
                </a:cxn>
              </a:cxnLst>
              <a:rect l="T15" t="T16" r="T17" b="T18"/>
              <a:pathLst>
                <a:path w="681" h="91">
                  <a:moveTo>
                    <a:pt x="0" y="91"/>
                  </a:moveTo>
                  <a:lnTo>
                    <a:pt x="91" y="0"/>
                  </a:lnTo>
                  <a:lnTo>
                    <a:pt x="590" y="0"/>
                  </a:lnTo>
                  <a:lnTo>
                    <a:pt x="681"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08" name="Freeform 22"/>
            <p:cNvSpPr>
              <a:spLocks/>
            </p:cNvSpPr>
            <p:nvPr/>
          </p:nvSpPr>
          <p:spPr bwMode="auto">
            <a:xfrm>
              <a:off x="827088" y="4668838"/>
              <a:ext cx="1657350" cy="144462"/>
            </a:xfrm>
            <a:custGeom>
              <a:avLst/>
              <a:gdLst>
                <a:gd name="T0" fmla="*/ 0 w 1044"/>
                <a:gd name="T1" fmla="*/ 91 h 91"/>
                <a:gd name="T2" fmla="*/ 91 w 1044"/>
                <a:gd name="T3" fmla="*/ 0 h 91"/>
                <a:gd name="T4" fmla="*/ 953 w 1044"/>
                <a:gd name="T5" fmla="*/ 0 h 91"/>
                <a:gd name="T6" fmla="*/ 1044 w 1044"/>
                <a:gd name="T7" fmla="*/ 91 h 91"/>
                <a:gd name="T8" fmla="*/ 0 w 1044"/>
                <a:gd name="T9" fmla="*/ 91 h 91"/>
                <a:gd name="T10" fmla="*/ 0 60000 65536"/>
                <a:gd name="T11" fmla="*/ 0 60000 65536"/>
                <a:gd name="T12" fmla="*/ 0 60000 65536"/>
                <a:gd name="T13" fmla="*/ 0 60000 65536"/>
                <a:gd name="T14" fmla="*/ 0 60000 65536"/>
                <a:gd name="T15" fmla="*/ 0 w 1044"/>
                <a:gd name="T16" fmla="*/ 0 h 91"/>
                <a:gd name="T17" fmla="*/ 1044 w 1044"/>
                <a:gd name="T18" fmla="*/ 91 h 91"/>
              </a:gdLst>
              <a:ahLst/>
              <a:cxnLst>
                <a:cxn ang="T10">
                  <a:pos x="T0" y="T1"/>
                </a:cxn>
                <a:cxn ang="T11">
                  <a:pos x="T2" y="T3"/>
                </a:cxn>
                <a:cxn ang="T12">
                  <a:pos x="T4" y="T5"/>
                </a:cxn>
                <a:cxn ang="T13">
                  <a:pos x="T6" y="T7"/>
                </a:cxn>
                <a:cxn ang="T14">
                  <a:pos x="T8" y="T9"/>
                </a:cxn>
              </a:cxnLst>
              <a:rect l="T15" t="T16" r="T17" b="T18"/>
              <a:pathLst>
                <a:path w="1044" h="91">
                  <a:moveTo>
                    <a:pt x="0" y="91"/>
                  </a:moveTo>
                  <a:lnTo>
                    <a:pt x="91" y="0"/>
                  </a:lnTo>
                  <a:lnTo>
                    <a:pt x="953" y="0"/>
                  </a:lnTo>
                  <a:lnTo>
                    <a:pt x="1044" y="91"/>
                  </a:lnTo>
                  <a:lnTo>
                    <a:pt x="0" y="91"/>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09" name="Freeform 24"/>
            <p:cNvSpPr>
              <a:spLocks/>
            </p:cNvSpPr>
            <p:nvPr/>
          </p:nvSpPr>
          <p:spPr bwMode="auto">
            <a:xfrm>
              <a:off x="827088" y="4090988"/>
              <a:ext cx="144462" cy="720725"/>
            </a:xfrm>
            <a:custGeom>
              <a:avLst/>
              <a:gdLst>
                <a:gd name="T0" fmla="*/ 0 w 91"/>
                <a:gd name="T1" fmla="*/ 454 h 454"/>
                <a:gd name="T2" fmla="*/ 91 w 91"/>
                <a:gd name="T3" fmla="*/ 363 h 454"/>
                <a:gd name="T4" fmla="*/ 91 w 91"/>
                <a:gd name="T5" fmla="*/ 0 h 454"/>
                <a:gd name="T6" fmla="*/ 0 w 91"/>
                <a:gd name="T7" fmla="*/ 46 h 454"/>
                <a:gd name="T8" fmla="*/ 0 w 91"/>
                <a:gd name="T9" fmla="*/ 454 h 454"/>
                <a:gd name="T10" fmla="*/ 0 60000 65536"/>
                <a:gd name="T11" fmla="*/ 0 60000 65536"/>
                <a:gd name="T12" fmla="*/ 0 60000 65536"/>
                <a:gd name="T13" fmla="*/ 0 60000 65536"/>
                <a:gd name="T14" fmla="*/ 0 60000 65536"/>
                <a:gd name="T15" fmla="*/ 0 w 91"/>
                <a:gd name="T16" fmla="*/ 0 h 454"/>
                <a:gd name="T17" fmla="*/ 91 w 91"/>
                <a:gd name="T18" fmla="*/ 454 h 454"/>
              </a:gdLst>
              <a:ahLst/>
              <a:cxnLst>
                <a:cxn ang="T10">
                  <a:pos x="T0" y="T1"/>
                </a:cxn>
                <a:cxn ang="T11">
                  <a:pos x="T2" y="T3"/>
                </a:cxn>
                <a:cxn ang="T12">
                  <a:pos x="T4" y="T5"/>
                </a:cxn>
                <a:cxn ang="T13">
                  <a:pos x="T6" y="T7"/>
                </a:cxn>
                <a:cxn ang="T14">
                  <a:pos x="T8" y="T9"/>
                </a:cxn>
              </a:cxnLst>
              <a:rect l="T15" t="T16" r="T17" b="T18"/>
              <a:pathLst>
                <a:path w="91" h="454">
                  <a:moveTo>
                    <a:pt x="0" y="454"/>
                  </a:moveTo>
                  <a:lnTo>
                    <a:pt x="91" y="363"/>
                  </a:lnTo>
                  <a:lnTo>
                    <a:pt x="91" y="0"/>
                  </a:lnTo>
                  <a:lnTo>
                    <a:pt x="0" y="46"/>
                  </a:lnTo>
                  <a:lnTo>
                    <a:pt x="0" y="454"/>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10" name="Freeform 25"/>
            <p:cNvSpPr>
              <a:spLocks/>
            </p:cNvSpPr>
            <p:nvPr/>
          </p:nvSpPr>
          <p:spPr bwMode="auto">
            <a:xfrm>
              <a:off x="1116013" y="4090988"/>
              <a:ext cx="142875" cy="431800"/>
            </a:xfrm>
            <a:custGeom>
              <a:avLst/>
              <a:gdLst>
                <a:gd name="T0" fmla="*/ 0 w 90"/>
                <a:gd name="T1" fmla="*/ 0 h 272"/>
                <a:gd name="T2" fmla="*/ 90 w 90"/>
                <a:gd name="T3" fmla="*/ 46 h 272"/>
                <a:gd name="T4" fmla="*/ 90 w 90"/>
                <a:gd name="T5" fmla="*/ 182 h 272"/>
                <a:gd name="T6" fmla="*/ 0 w 90"/>
                <a:gd name="T7" fmla="*/ 272 h 272"/>
                <a:gd name="T8" fmla="*/ 0 w 90"/>
                <a:gd name="T9" fmla="*/ 0 h 272"/>
                <a:gd name="T10" fmla="*/ 0 60000 65536"/>
                <a:gd name="T11" fmla="*/ 0 60000 65536"/>
                <a:gd name="T12" fmla="*/ 0 60000 65536"/>
                <a:gd name="T13" fmla="*/ 0 60000 65536"/>
                <a:gd name="T14" fmla="*/ 0 60000 65536"/>
                <a:gd name="T15" fmla="*/ 0 w 90"/>
                <a:gd name="T16" fmla="*/ 0 h 272"/>
                <a:gd name="T17" fmla="*/ 90 w 90"/>
                <a:gd name="T18" fmla="*/ 272 h 272"/>
              </a:gdLst>
              <a:ahLst/>
              <a:cxnLst>
                <a:cxn ang="T10">
                  <a:pos x="T0" y="T1"/>
                </a:cxn>
                <a:cxn ang="T11">
                  <a:pos x="T2" y="T3"/>
                </a:cxn>
                <a:cxn ang="T12">
                  <a:pos x="T4" y="T5"/>
                </a:cxn>
                <a:cxn ang="T13">
                  <a:pos x="T6" y="T7"/>
                </a:cxn>
                <a:cxn ang="T14">
                  <a:pos x="T8" y="T9"/>
                </a:cxn>
              </a:cxnLst>
              <a:rect l="T15" t="T16" r="T17" b="T18"/>
              <a:pathLst>
                <a:path w="90" h="272">
                  <a:moveTo>
                    <a:pt x="0" y="0"/>
                  </a:moveTo>
                  <a:lnTo>
                    <a:pt x="90" y="46"/>
                  </a:lnTo>
                  <a:lnTo>
                    <a:pt x="90" y="182"/>
                  </a:lnTo>
                  <a:lnTo>
                    <a:pt x="0" y="272"/>
                  </a:lnTo>
                  <a:lnTo>
                    <a:pt x="0" y="0"/>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11" name="Freeform 26"/>
            <p:cNvSpPr>
              <a:spLocks/>
            </p:cNvSpPr>
            <p:nvPr/>
          </p:nvSpPr>
          <p:spPr bwMode="auto">
            <a:xfrm flipH="1">
              <a:off x="2339975" y="4090988"/>
              <a:ext cx="144463" cy="720725"/>
            </a:xfrm>
            <a:custGeom>
              <a:avLst/>
              <a:gdLst>
                <a:gd name="T0" fmla="*/ 0 w 91"/>
                <a:gd name="T1" fmla="*/ 454 h 454"/>
                <a:gd name="T2" fmla="*/ 91 w 91"/>
                <a:gd name="T3" fmla="*/ 363 h 454"/>
                <a:gd name="T4" fmla="*/ 91 w 91"/>
                <a:gd name="T5" fmla="*/ 0 h 454"/>
                <a:gd name="T6" fmla="*/ 0 w 91"/>
                <a:gd name="T7" fmla="*/ 46 h 454"/>
                <a:gd name="T8" fmla="*/ 0 w 91"/>
                <a:gd name="T9" fmla="*/ 454 h 454"/>
                <a:gd name="T10" fmla="*/ 0 60000 65536"/>
                <a:gd name="T11" fmla="*/ 0 60000 65536"/>
                <a:gd name="T12" fmla="*/ 0 60000 65536"/>
                <a:gd name="T13" fmla="*/ 0 60000 65536"/>
                <a:gd name="T14" fmla="*/ 0 60000 65536"/>
                <a:gd name="T15" fmla="*/ 0 w 91"/>
                <a:gd name="T16" fmla="*/ 0 h 454"/>
                <a:gd name="T17" fmla="*/ 91 w 91"/>
                <a:gd name="T18" fmla="*/ 454 h 454"/>
              </a:gdLst>
              <a:ahLst/>
              <a:cxnLst>
                <a:cxn ang="T10">
                  <a:pos x="T0" y="T1"/>
                </a:cxn>
                <a:cxn ang="T11">
                  <a:pos x="T2" y="T3"/>
                </a:cxn>
                <a:cxn ang="T12">
                  <a:pos x="T4" y="T5"/>
                </a:cxn>
                <a:cxn ang="T13">
                  <a:pos x="T6" y="T7"/>
                </a:cxn>
                <a:cxn ang="T14">
                  <a:pos x="T8" y="T9"/>
                </a:cxn>
              </a:cxnLst>
              <a:rect l="T15" t="T16" r="T17" b="T18"/>
              <a:pathLst>
                <a:path w="91" h="454">
                  <a:moveTo>
                    <a:pt x="0" y="454"/>
                  </a:moveTo>
                  <a:lnTo>
                    <a:pt x="91" y="363"/>
                  </a:lnTo>
                  <a:lnTo>
                    <a:pt x="91" y="0"/>
                  </a:lnTo>
                  <a:lnTo>
                    <a:pt x="0" y="46"/>
                  </a:lnTo>
                  <a:lnTo>
                    <a:pt x="0" y="454"/>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12" name="Freeform 27"/>
            <p:cNvSpPr>
              <a:spLocks/>
            </p:cNvSpPr>
            <p:nvPr/>
          </p:nvSpPr>
          <p:spPr bwMode="auto">
            <a:xfrm flipH="1">
              <a:off x="2051050" y="4090988"/>
              <a:ext cx="142875" cy="431800"/>
            </a:xfrm>
            <a:custGeom>
              <a:avLst/>
              <a:gdLst>
                <a:gd name="T0" fmla="*/ 0 w 90"/>
                <a:gd name="T1" fmla="*/ 0 h 272"/>
                <a:gd name="T2" fmla="*/ 90 w 90"/>
                <a:gd name="T3" fmla="*/ 46 h 272"/>
                <a:gd name="T4" fmla="*/ 90 w 90"/>
                <a:gd name="T5" fmla="*/ 182 h 272"/>
                <a:gd name="T6" fmla="*/ 0 w 90"/>
                <a:gd name="T7" fmla="*/ 272 h 272"/>
                <a:gd name="T8" fmla="*/ 0 w 90"/>
                <a:gd name="T9" fmla="*/ 0 h 272"/>
                <a:gd name="T10" fmla="*/ 0 60000 65536"/>
                <a:gd name="T11" fmla="*/ 0 60000 65536"/>
                <a:gd name="T12" fmla="*/ 0 60000 65536"/>
                <a:gd name="T13" fmla="*/ 0 60000 65536"/>
                <a:gd name="T14" fmla="*/ 0 60000 65536"/>
                <a:gd name="T15" fmla="*/ 0 w 90"/>
                <a:gd name="T16" fmla="*/ 0 h 272"/>
                <a:gd name="T17" fmla="*/ 90 w 90"/>
                <a:gd name="T18" fmla="*/ 272 h 272"/>
              </a:gdLst>
              <a:ahLst/>
              <a:cxnLst>
                <a:cxn ang="T10">
                  <a:pos x="T0" y="T1"/>
                </a:cxn>
                <a:cxn ang="T11">
                  <a:pos x="T2" y="T3"/>
                </a:cxn>
                <a:cxn ang="T12">
                  <a:pos x="T4" y="T5"/>
                </a:cxn>
                <a:cxn ang="T13">
                  <a:pos x="T6" y="T7"/>
                </a:cxn>
                <a:cxn ang="T14">
                  <a:pos x="T8" y="T9"/>
                </a:cxn>
              </a:cxnLst>
              <a:rect l="T15" t="T16" r="T17" b="T18"/>
              <a:pathLst>
                <a:path w="90" h="272">
                  <a:moveTo>
                    <a:pt x="0" y="0"/>
                  </a:moveTo>
                  <a:lnTo>
                    <a:pt x="90" y="46"/>
                  </a:lnTo>
                  <a:lnTo>
                    <a:pt x="90" y="182"/>
                  </a:lnTo>
                  <a:lnTo>
                    <a:pt x="0" y="272"/>
                  </a:lnTo>
                  <a:lnTo>
                    <a:pt x="0" y="0"/>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13" name="Rectangle 28"/>
            <p:cNvSpPr>
              <a:spLocks noChangeArrowheads="1"/>
            </p:cNvSpPr>
            <p:nvPr/>
          </p:nvSpPr>
          <p:spPr bwMode="auto">
            <a:xfrm>
              <a:off x="971550" y="4090988"/>
              <a:ext cx="144463" cy="576262"/>
            </a:xfrm>
            <a:prstGeom prst="rect">
              <a:avLst/>
            </a:prstGeom>
            <a:solidFill>
              <a:srgbClr val="FFFF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14" name="Rectangle 29"/>
            <p:cNvSpPr>
              <a:spLocks noChangeArrowheads="1"/>
            </p:cNvSpPr>
            <p:nvPr/>
          </p:nvSpPr>
          <p:spPr bwMode="auto">
            <a:xfrm>
              <a:off x="2195513" y="4090988"/>
              <a:ext cx="144462" cy="576262"/>
            </a:xfrm>
            <a:prstGeom prst="rect">
              <a:avLst/>
            </a:prstGeom>
            <a:solidFill>
              <a:srgbClr val="FFFF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15" name="Rectangle 62"/>
            <p:cNvSpPr>
              <a:spLocks noChangeArrowheads="1"/>
            </p:cNvSpPr>
            <p:nvPr/>
          </p:nvSpPr>
          <p:spPr bwMode="auto">
            <a:xfrm>
              <a:off x="3581400" y="4495800"/>
              <a:ext cx="533400" cy="762000"/>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sp>
          <p:nvSpPr>
            <p:cNvPr id="116" name="Line 72"/>
            <p:cNvSpPr>
              <a:spLocks noChangeShapeType="1"/>
            </p:cNvSpPr>
            <p:nvPr/>
          </p:nvSpPr>
          <p:spPr bwMode="auto">
            <a:xfrm>
              <a:off x="3924300" y="3875088"/>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de-DE"/>
            </a:p>
          </p:txBody>
        </p:sp>
        <p:sp>
          <p:nvSpPr>
            <p:cNvPr id="117" name="Freihandform 116"/>
            <p:cNvSpPr/>
            <p:nvPr/>
          </p:nvSpPr>
          <p:spPr bwMode="auto">
            <a:xfrm>
              <a:off x="3581400" y="4191000"/>
              <a:ext cx="82550" cy="1079500"/>
            </a:xfrm>
            <a:custGeom>
              <a:avLst/>
              <a:gdLst>
                <a:gd name="connsiteX0" fmla="*/ 82550 w 82550"/>
                <a:gd name="connsiteY0" fmla="*/ 323850 h 1079500"/>
                <a:gd name="connsiteX1" fmla="*/ 0 w 82550"/>
                <a:gd name="connsiteY1" fmla="*/ 0 h 1079500"/>
                <a:gd name="connsiteX2" fmla="*/ 0 w 82550"/>
                <a:gd name="connsiteY2" fmla="*/ 1079500 h 1079500"/>
                <a:gd name="connsiteX3" fmla="*/ 82550 w 82550"/>
                <a:gd name="connsiteY3" fmla="*/ 844550 h 1079500"/>
                <a:gd name="connsiteX4" fmla="*/ 82550 w 82550"/>
                <a:gd name="connsiteY4" fmla="*/ 32385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50" h="1079500">
                  <a:moveTo>
                    <a:pt x="82550" y="323850"/>
                  </a:moveTo>
                  <a:lnTo>
                    <a:pt x="0" y="0"/>
                  </a:lnTo>
                  <a:lnTo>
                    <a:pt x="0" y="1079500"/>
                  </a:lnTo>
                  <a:lnTo>
                    <a:pt x="82550" y="844550"/>
                  </a:lnTo>
                  <a:lnTo>
                    <a:pt x="82550" y="323850"/>
                  </a:lnTo>
                  <a:close/>
                </a:path>
              </a:pathLst>
            </a:custGeom>
            <a:solidFill>
              <a:srgbClr val="0000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18" name="Freihandform 117"/>
            <p:cNvSpPr/>
            <p:nvPr/>
          </p:nvSpPr>
          <p:spPr bwMode="auto">
            <a:xfrm flipH="1">
              <a:off x="4038600" y="4191000"/>
              <a:ext cx="82550" cy="1079500"/>
            </a:xfrm>
            <a:custGeom>
              <a:avLst/>
              <a:gdLst>
                <a:gd name="connsiteX0" fmla="*/ 82550 w 82550"/>
                <a:gd name="connsiteY0" fmla="*/ 323850 h 1079500"/>
                <a:gd name="connsiteX1" fmla="*/ 0 w 82550"/>
                <a:gd name="connsiteY1" fmla="*/ 0 h 1079500"/>
                <a:gd name="connsiteX2" fmla="*/ 0 w 82550"/>
                <a:gd name="connsiteY2" fmla="*/ 1079500 h 1079500"/>
                <a:gd name="connsiteX3" fmla="*/ 82550 w 82550"/>
                <a:gd name="connsiteY3" fmla="*/ 844550 h 1079500"/>
                <a:gd name="connsiteX4" fmla="*/ 82550 w 82550"/>
                <a:gd name="connsiteY4" fmla="*/ 32385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50" h="1079500">
                  <a:moveTo>
                    <a:pt x="82550" y="323850"/>
                  </a:moveTo>
                  <a:lnTo>
                    <a:pt x="0" y="0"/>
                  </a:lnTo>
                  <a:lnTo>
                    <a:pt x="0" y="1079500"/>
                  </a:lnTo>
                  <a:lnTo>
                    <a:pt x="82550" y="844550"/>
                  </a:lnTo>
                  <a:lnTo>
                    <a:pt x="82550" y="323850"/>
                  </a:lnTo>
                  <a:close/>
                </a:path>
              </a:pathLst>
            </a:custGeom>
            <a:solidFill>
              <a:srgbClr val="0000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119" name="Gerade Verbindung 118"/>
            <p:cNvCxnSpPr/>
            <p:nvPr/>
          </p:nvCxnSpPr>
          <p:spPr bwMode="auto">
            <a:xfrm>
              <a:off x="3657600" y="5029200"/>
              <a:ext cx="381000" cy="0"/>
            </a:xfrm>
            <a:prstGeom prst="line">
              <a:avLst/>
            </a:prstGeom>
            <a:noFill/>
            <a:ln w="9525" cap="flat" cmpd="sng" algn="ctr">
              <a:solidFill>
                <a:schemeClr val="tx1"/>
              </a:solidFill>
              <a:prstDash val="solid"/>
              <a:round/>
              <a:headEnd type="none" w="med" len="med"/>
              <a:tailEnd type="none" w="med" len="med"/>
            </a:ln>
            <a:effectLst/>
          </p:spPr>
        </p:cxnSp>
      </p:grpSp>
      <p:sp>
        <p:nvSpPr>
          <p:cNvPr id="77" name="Oval 76"/>
          <p:cNvSpPr>
            <a:spLocks noChangeArrowheads="1"/>
          </p:cNvSpPr>
          <p:nvPr/>
        </p:nvSpPr>
        <p:spPr bwMode="auto">
          <a:xfrm>
            <a:off x="1676400" y="4800600"/>
            <a:ext cx="144463" cy="144462"/>
          </a:xfrm>
          <a:prstGeom prst="ellipse">
            <a:avLst/>
          </a:prstGeom>
          <a:solidFill>
            <a:srgbClr val="000080"/>
          </a:solidFill>
          <a:ln w="9525" algn="ctr">
            <a:solidFill>
              <a:srgbClr val="000080"/>
            </a:solidFill>
            <a:round/>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sr-Latn-CS" altLang="de-DE"/>
          </a:p>
        </p:txBody>
      </p:sp>
      <p:cxnSp>
        <p:nvCxnSpPr>
          <p:cNvPr id="3" name="Gerade Verbindung 2"/>
          <p:cNvCxnSpPr/>
          <p:nvPr/>
        </p:nvCxnSpPr>
        <p:spPr bwMode="auto">
          <a:xfrm>
            <a:off x="1981200" y="4876800"/>
            <a:ext cx="1606550" cy="82550"/>
          </a:xfrm>
          <a:prstGeom prst="line">
            <a:avLst/>
          </a:prstGeom>
          <a:noFill/>
          <a:ln w="25400" cap="flat" cmpd="sng" algn="ctr">
            <a:solidFill>
              <a:schemeClr val="tx1"/>
            </a:solidFill>
            <a:prstDash val="solid"/>
            <a:round/>
            <a:headEnd type="none" w="med" len="med"/>
            <a:tailEnd type="none" w="med" len="med"/>
          </a:ln>
          <a:effectLst/>
        </p:spPr>
      </p:cxnSp>
      <p:cxnSp>
        <p:nvCxnSpPr>
          <p:cNvPr id="6" name="Gerade Verbindung 5"/>
          <p:cNvCxnSpPr>
            <a:endCxn id="8" idx="3"/>
          </p:cNvCxnSpPr>
          <p:nvPr/>
        </p:nvCxnSpPr>
        <p:spPr bwMode="auto">
          <a:xfrm>
            <a:off x="3581400" y="4953000"/>
            <a:ext cx="82550" cy="82550"/>
          </a:xfrm>
          <a:prstGeom prst="line">
            <a:avLst/>
          </a:prstGeom>
          <a:noFill/>
          <a:ln w="25400" cap="flat" cmpd="sng" algn="ctr">
            <a:solidFill>
              <a:schemeClr val="tx1"/>
            </a:solidFill>
            <a:prstDash val="solid"/>
            <a:round/>
            <a:headEnd type="none" w="med" len="med"/>
            <a:tailEnd type="none" w="med" len="med"/>
          </a:ln>
          <a:effectLst/>
        </p:spPr>
      </p:cxnSp>
      <p:cxnSp>
        <p:nvCxnSpPr>
          <p:cNvPr id="9" name="Gerade Verbindung mit Pfeil 8"/>
          <p:cNvCxnSpPr/>
          <p:nvPr/>
        </p:nvCxnSpPr>
        <p:spPr bwMode="auto">
          <a:xfrm flipV="1">
            <a:off x="3810000" y="4114800"/>
            <a:ext cx="0" cy="914400"/>
          </a:xfrm>
          <a:prstGeom prst="straightConnector1">
            <a:avLst/>
          </a:prstGeom>
          <a:noFill/>
          <a:ln w="25400" cap="flat" cmpd="sng" algn="ctr">
            <a:solidFill>
              <a:schemeClr val="tx1"/>
            </a:solidFill>
            <a:prstDash val="solid"/>
            <a:round/>
            <a:headEnd type="none" w="med" len="med"/>
            <a:tailEnd type="arrow"/>
          </a:ln>
          <a:effectLst/>
        </p:spPr>
      </p:cxnSp>
      <p:cxnSp>
        <p:nvCxnSpPr>
          <p:cNvPr id="85" name="Gerade Verbindung 84"/>
          <p:cNvCxnSpPr/>
          <p:nvPr/>
        </p:nvCxnSpPr>
        <p:spPr bwMode="auto">
          <a:xfrm>
            <a:off x="3657600" y="5029200"/>
            <a:ext cx="152400" cy="0"/>
          </a:xfrm>
          <a:prstGeom prst="line">
            <a:avLst/>
          </a:prstGeom>
          <a:noFill/>
          <a:ln w="254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45143770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hteck 91"/>
          <p:cNvSpPr/>
          <p:nvPr/>
        </p:nvSpPr>
        <p:spPr bwMode="auto">
          <a:xfrm>
            <a:off x="1219200" y="1981200"/>
            <a:ext cx="6477000" cy="3581400"/>
          </a:xfrm>
          <a:prstGeom prst="rect">
            <a:avLst/>
          </a:prstGeom>
          <a:solidFill>
            <a:srgbClr val="FFCC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54" name="Rechteck 53"/>
          <p:cNvSpPr/>
          <p:nvPr/>
        </p:nvSpPr>
        <p:spPr bwMode="auto">
          <a:xfrm>
            <a:off x="7239000" y="1981200"/>
            <a:ext cx="457200" cy="685800"/>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5" name="Rechteck 14"/>
          <p:cNvSpPr/>
          <p:nvPr/>
        </p:nvSpPr>
        <p:spPr bwMode="auto">
          <a:xfrm>
            <a:off x="1600200" y="1981200"/>
            <a:ext cx="1905000" cy="685800"/>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3315" name="Rectangle 2"/>
          <p:cNvSpPr>
            <a:spLocks noGrp="1" noChangeArrowheads="1"/>
          </p:cNvSpPr>
          <p:nvPr>
            <p:ph type="title"/>
          </p:nvPr>
        </p:nvSpPr>
        <p:spPr/>
        <p:txBody>
          <a:bodyPr/>
          <a:lstStyle/>
          <a:p>
            <a:pPr eaLnBrk="1" hangingPunct="1"/>
            <a:r>
              <a:rPr lang="en-US" sz="2000" dirty="0" smtClean="0"/>
              <a:t>Advanced MAPS with back-plane electrode</a:t>
            </a:r>
          </a:p>
        </p:txBody>
      </p:sp>
      <p:sp>
        <p:nvSpPr>
          <p:cNvPr id="3" name="Foliennummernplatzhalter 2"/>
          <p:cNvSpPr>
            <a:spLocks noGrp="1"/>
          </p:cNvSpPr>
          <p:nvPr>
            <p:ph type="sldNum" sz="quarter" idx="4294967295"/>
          </p:nvPr>
        </p:nvSpPr>
        <p:spPr>
          <a:xfrm>
            <a:off x="7696200" y="6400800"/>
            <a:ext cx="1412875" cy="268288"/>
          </a:xfrm>
          <a:prstGeom prst="rect">
            <a:avLst/>
          </a:prstGeom>
        </p:spPr>
        <p:txBody>
          <a:bodyPr/>
          <a:lstStyle/>
          <a:p>
            <a:pPr>
              <a:defRPr/>
            </a:pPr>
            <a:fld id="{7939989E-F1EB-4048-B991-47E04CFB1B2E}" type="slidenum">
              <a:rPr lang="de-DE" smtClean="0"/>
              <a:pPr>
                <a:defRPr/>
              </a:pPr>
              <a:t>78</a:t>
            </a:fld>
            <a:endParaRPr lang="de-DE"/>
          </a:p>
        </p:txBody>
      </p:sp>
      <p:sp>
        <p:nvSpPr>
          <p:cNvPr id="2" name="Rechteck 1"/>
          <p:cNvSpPr/>
          <p:nvPr/>
        </p:nvSpPr>
        <p:spPr bwMode="auto">
          <a:xfrm>
            <a:off x="1752600" y="1981200"/>
            <a:ext cx="16002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4" name="Rechteck 83"/>
          <p:cNvSpPr/>
          <p:nvPr/>
        </p:nvSpPr>
        <p:spPr bwMode="auto">
          <a:xfrm>
            <a:off x="3505200" y="1981200"/>
            <a:ext cx="9144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5" name="Rechteck 84"/>
          <p:cNvSpPr/>
          <p:nvPr/>
        </p:nvSpPr>
        <p:spPr bwMode="auto">
          <a:xfrm>
            <a:off x="2590800" y="1981200"/>
            <a:ext cx="6096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6" name="Rechteck 85"/>
          <p:cNvSpPr/>
          <p:nvPr/>
        </p:nvSpPr>
        <p:spPr bwMode="auto">
          <a:xfrm>
            <a:off x="19050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7" name="Rechteck 86"/>
          <p:cNvSpPr/>
          <p:nvPr/>
        </p:nvSpPr>
        <p:spPr bwMode="auto">
          <a:xfrm>
            <a:off x="22098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8" name="Rechteck 87"/>
          <p:cNvSpPr/>
          <p:nvPr/>
        </p:nvSpPr>
        <p:spPr bwMode="auto">
          <a:xfrm>
            <a:off x="2057400" y="18288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9" name="Rechteck 88"/>
          <p:cNvSpPr/>
          <p:nvPr/>
        </p:nvSpPr>
        <p:spPr bwMode="auto">
          <a:xfrm>
            <a:off x="26670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0" name="Rechteck 89"/>
          <p:cNvSpPr/>
          <p:nvPr/>
        </p:nvSpPr>
        <p:spPr bwMode="auto">
          <a:xfrm>
            <a:off x="29718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1" name="Rechteck 90"/>
          <p:cNvSpPr/>
          <p:nvPr/>
        </p:nvSpPr>
        <p:spPr bwMode="auto">
          <a:xfrm>
            <a:off x="2819400" y="18288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3" name="Rechteck 92"/>
          <p:cNvSpPr/>
          <p:nvPr/>
        </p:nvSpPr>
        <p:spPr bwMode="auto">
          <a:xfrm>
            <a:off x="1752600" y="5334000"/>
            <a:ext cx="5486400" cy="2286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6" name="Gerade Verbindung 5"/>
          <p:cNvCxnSpPr/>
          <p:nvPr/>
        </p:nvCxnSpPr>
        <p:spPr bwMode="auto">
          <a:xfrm flipH="1">
            <a:off x="1600200" y="2514600"/>
            <a:ext cx="152400" cy="152400"/>
          </a:xfrm>
          <a:prstGeom prst="line">
            <a:avLst/>
          </a:prstGeom>
          <a:noFill/>
          <a:ln w="9525" cap="flat" cmpd="sng" algn="ctr">
            <a:solidFill>
              <a:schemeClr val="tx1"/>
            </a:solidFill>
            <a:prstDash val="solid"/>
            <a:round/>
            <a:headEnd type="none" w="med" len="med"/>
            <a:tailEnd type="none" w="med" len="med"/>
          </a:ln>
          <a:effectLst/>
        </p:spPr>
      </p:cxnSp>
      <p:cxnSp>
        <p:nvCxnSpPr>
          <p:cNvPr id="8" name="Gerade Verbindung 7"/>
          <p:cNvCxnSpPr/>
          <p:nvPr/>
        </p:nvCxnSpPr>
        <p:spPr bwMode="auto">
          <a:xfrm>
            <a:off x="1600200" y="1981200"/>
            <a:ext cx="0" cy="685800"/>
          </a:xfrm>
          <a:prstGeom prst="line">
            <a:avLst/>
          </a:prstGeom>
          <a:noFill/>
          <a:ln w="9525" cap="flat" cmpd="sng" algn="ctr">
            <a:solidFill>
              <a:schemeClr val="tx1"/>
            </a:solidFill>
            <a:prstDash val="solid"/>
            <a:round/>
            <a:headEnd type="none" w="med" len="med"/>
            <a:tailEnd type="none" w="med" len="med"/>
          </a:ln>
          <a:effectLst/>
        </p:spPr>
      </p:cxnSp>
      <p:cxnSp>
        <p:nvCxnSpPr>
          <p:cNvPr id="10" name="Gerade Verbindung 9"/>
          <p:cNvCxnSpPr/>
          <p:nvPr/>
        </p:nvCxnSpPr>
        <p:spPr bwMode="auto">
          <a:xfrm>
            <a:off x="1600200" y="2667000"/>
            <a:ext cx="1905000" cy="0"/>
          </a:xfrm>
          <a:prstGeom prst="line">
            <a:avLst/>
          </a:prstGeom>
          <a:noFill/>
          <a:ln w="9525" cap="flat" cmpd="sng" algn="ctr">
            <a:solidFill>
              <a:schemeClr val="tx1"/>
            </a:solidFill>
            <a:prstDash val="solid"/>
            <a:round/>
            <a:headEnd type="none" w="med" len="med"/>
            <a:tailEnd type="none" w="med" len="med"/>
          </a:ln>
          <a:effectLst/>
        </p:spPr>
      </p:cxnSp>
      <p:cxnSp>
        <p:nvCxnSpPr>
          <p:cNvPr id="12" name="Gerade Verbindung 11"/>
          <p:cNvCxnSpPr/>
          <p:nvPr/>
        </p:nvCxnSpPr>
        <p:spPr bwMode="auto">
          <a:xfrm flipH="1" flipV="1">
            <a:off x="3352800" y="2514600"/>
            <a:ext cx="152400" cy="152400"/>
          </a:xfrm>
          <a:prstGeom prst="line">
            <a:avLst/>
          </a:prstGeom>
          <a:noFill/>
          <a:ln w="9525" cap="flat" cmpd="sng" algn="ctr">
            <a:solidFill>
              <a:schemeClr val="tx1"/>
            </a:solidFill>
            <a:prstDash val="solid"/>
            <a:round/>
            <a:headEnd type="none" w="med" len="med"/>
            <a:tailEnd type="none" w="med" len="med"/>
          </a:ln>
          <a:effectLst/>
        </p:spPr>
      </p:cxnSp>
      <p:cxnSp>
        <p:nvCxnSpPr>
          <p:cNvPr id="14" name="Gerade Verbindung 13"/>
          <p:cNvCxnSpPr/>
          <p:nvPr/>
        </p:nvCxnSpPr>
        <p:spPr bwMode="auto">
          <a:xfrm flipV="1">
            <a:off x="3505200" y="1981200"/>
            <a:ext cx="0" cy="685800"/>
          </a:xfrm>
          <a:prstGeom prst="line">
            <a:avLst/>
          </a:prstGeom>
          <a:noFill/>
          <a:ln w="9525" cap="flat" cmpd="sng" algn="ctr">
            <a:solidFill>
              <a:schemeClr val="tx1"/>
            </a:solidFill>
            <a:prstDash val="solid"/>
            <a:round/>
            <a:headEnd type="none" w="med" len="med"/>
            <a:tailEnd type="none" w="med" len="med"/>
          </a:ln>
          <a:effectLst/>
        </p:spPr>
      </p:cxnSp>
      <p:sp>
        <p:nvSpPr>
          <p:cNvPr id="37" name="Rechteck 36"/>
          <p:cNvSpPr/>
          <p:nvPr/>
        </p:nvSpPr>
        <p:spPr bwMode="auto">
          <a:xfrm>
            <a:off x="4419600" y="1981200"/>
            <a:ext cx="1905000" cy="685800"/>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8" name="Rechteck 37"/>
          <p:cNvSpPr/>
          <p:nvPr/>
        </p:nvSpPr>
        <p:spPr bwMode="auto">
          <a:xfrm>
            <a:off x="4572000" y="1981200"/>
            <a:ext cx="16002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9" name="Rechteck 38"/>
          <p:cNvSpPr/>
          <p:nvPr/>
        </p:nvSpPr>
        <p:spPr bwMode="auto">
          <a:xfrm>
            <a:off x="6324600" y="1981200"/>
            <a:ext cx="9144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0" name="Rechteck 39"/>
          <p:cNvSpPr/>
          <p:nvPr/>
        </p:nvSpPr>
        <p:spPr bwMode="auto">
          <a:xfrm>
            <a:off x="5410200" y="1981200"/>
            <a:ext cx="6096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1" name="Rechteck 40"/>
          <p:cNvSpPr/>
          <p:nvPr/>
        </p:nvSpPr>
        <p:spPr bwMode="auto">
          <a:xfrm>
            <a:off x="47244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2" name="Rechteck 41"/>
          <p:cNvSpPr/>
          <p:nvPr/>
        </p:nvSpPr>
        <p:spPr bwMode="auto">
          <a:xfrm>
            <a:off x="50292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3" name="Rechteck 42"/>
          <p:cNvSpPr/>
          <p:nvPr/>
        </p:nvSpPr>
        <p:spPr bwMode="auto">
          <a:xfrm>
            <a:off x="4876800" y="18288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4" name="Rechteck 43"/>
          <p:cNvSpPr/>
          <p:nvPr/>
        </p:nvSpPr>
        <p:spPr bwMode="auto">
          <a:xfrm>
            <a:off x="54864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6" name="Rechteck 45"/>
          <p:cNvSpPr/>
          <p:nvPr/>
        </p:nvSpPr>
        <p:spPr bwMode="auto">
          <a:xfrm>
            <a:off x="57912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7" name="Rechteck 46"/>
          <p:cNvSpPr/>
          <p:nvPr/>
        </p:nvSpPr>
        <p:spPr bwMode="auto">
          <a:xfrm>
            <a:off x="5638800" y="18288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48" name="Gerade Verbindung 47"/>
          <p:cNvCxnSpPr/>
          <p:nvPr/>
        </p:nvCxnSpPr>
        <p:spPr bwMode="auto">
          <a:xfrm flipH="1">
            <a:off x="4419600" y="2514600"/>
            <a:ext cx="152400" cy="152400"/>
          </a:xfrm>
          <a:prstGeom prst="line">
            <a:avLst/>
          </a:prstGeom>
          <a:noFill/>
          <a:ln w="9525" cap="flat" cmpd="sng" algn="ctr">
            <a:solidFill>
              <a:schemeClr val="tx1"/>
            </a:solidFill>
            <a:prstDash val="solid"/>
            <a:round/>
            <a:headEnd type="none" w="med" len="med"/>
            <a:tailEnd type="none" w="med" len="med"/>
          </a:ln>
          <a:effectLst/>
        </p:spPr>
      </p:cxnSp>
      <p:cxnSp>
        <p:nvCxnSpPr>
          <p:cNvPr id="49" name="Gerade Verbindung 48"/>
          <p:cNvCxnSpPr/>
          <p:nvPr/>
        </p:nvCxnSpPr>
        <p:spPr bwMode="auto">
          <a:xfrm>
            <a:off x="4419600" y="1981200"/>
            <a:ext cx="0" cy="685800"/>
          </a:xfrm>
          <a:prstGeom prst="line">
            <a:avLst/>
          </a:prstGeom>
          <a:noFill/>
          <a:ln w="9525" cap="flat" cmpd="sng" algn="ctr">
            <a:solidFill>
              <a:schemeClr val="tx1"/>
            </a:solidFill>
            <a:prstDash val="solid"/>
            <a:round/>
            <a:headEnd type="none" w="med" len="med"/>
            <a:tailEnd type="none" w="med" len="med"/>
          </a:ln>
          <a:effectLst/>
        </p:spPr>
      </p:cxnSp>
      <p:cxnSp>
        <p:nvCxnSpPr>
          <p:cNvPr id="50" name="Gerade Verbindung 49"/>
          <p:cNvCxnSpPr/>
          <p:nvPr/>
        </p:nvCxnSpPr>
        <p:spPr bwMode="auto">
          <a:xfrm>
            <a:off x="4419600" y="2667000"/>
            <a:ext cx="1905000" cy="0"/>
          </a:xfrm>
          <a:prstGeom prst="line">
            <a:avLst/>
          </a:prstGeom>
          <a:noFill/>
          <a:ln w="9525" cap="flat" cmpd="sng" algn="ctr">
            <a:solidFill>
              <a:schemeClr val="tx1"/>
            </a:solidFill>
            <a:prstDash val="solid"/>
            <a:round/>
            <a:headEnd type="none" w="med" len="med"/>
            <a:tailEnd type="none" w="med" len="med"/>
          </a:ln>
          <a:effectLst/>
        </p:spPr>
      </p:cxnSp>
      <p:cxnSp>
        <p:nvCxnSpPr>
          <p:cNvPr id="51" name="Gerade Verbindung 50"/>
          <p:cNvCxnSpPr/>
          <p:nvPr/>
        </p:nvCxnSpPr>
        <p:spPr bwMode="auto">
          <a:xfrm flipH="1" flipV="1">
            <a:off x="6172200" y="2514600"/>
            <a:ext cx="152400" cy="152400"/>
          </a:xfrm>
          <a:prstGeom prst="line">
            <a:avLst/>
          </a:prstGeom>
          <a:noFill/>
          <a:ln w="9525" cap="flat" cmpd="sng" algn="ctr">
            <a:solidFill>
              <a:schemeClr val="tx1"/>
            </a:solidFill>
            <a:prstDash val="solid"/>
            <a:round/>
            <a:headEnd type="none" w="med" len="med"/>
            <a:tailEnd type="none" w="med" len="med"/>
          </a:ln>
          <a:effectLst/>
        </p:spPr>
      </p:cxnSp>
      <p:cxnSp>
        <p:nvCxnSpPr>
          <p:cNvPr id="52" name="Gerade Verbindung 51"/>
          <p:cNvCxnSpPr/>
          <p:nvPr/>
        </p:nvCxnSpPr>
        <p:spPr bwMode="auto">
          <a:xfrm flipV="1">
            <a:off x="6324600" y="1981200"/>
            <a:ext cx="0" cy="685800"/>
          </a:xfrm>
          <a:prstGeom prst="line">
            <a:avLst/>
          </a:prstGeom>
          <a:noFill/>
          <a:ln w="9525" cap="flat" cmpd="sng" algn="ctr">
            <a:solidFill>
              <a:schemeClr val="tx1"/>
            </a:solidFill>
            <a:prstDash val="solid"/>
            <a:round/>
            <a:headEnd type="none" w="med" len="med"/>
            <a:tailEnd type="none" w="med" len="med"/>
          </a:ln>
          <a:effectLst/>
        </p:spPr>
      </p:cxnSp>
      <p:sp>
        <p:nvSpPr>
          <p:cNvPr id="53" name="Rechteck 52"/>
          <p:cNvSpPr/>
          <p:nvPr/>
        </p:nvSpPr>
        <p:spPr bwMode="auto">
          <a:xfrm>
            <a:off x="7391400" y="1981200"/>
            <a:ext cx="3048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55" name="Gerade Verbindung 54"/>
          <p:cNvCxnSpPr/>
          <p:nvPr/>
        </p:nvCxnSpPr>
        <p:spPr bwMode="auto">
          <a:xfrm flipH="1">
            <a:off x="7239000" y="2514600"/>
            <a:ext cx="152400" cy="152400"/>
          </a:xfrm>
          <a:prstGeom prst="line">
            <a:avLst/>
          </a:prstGeom>
          <a:noFill/>
          <a:ln w="9525" cap="flat" cmpd="sng" algn="ctr">
            <a:solidFill>
              <a:schemeClr val="tx1"/>
            </a:solidFill>
            <a:prstDash val="solid"/>
            <a:round/>
            <a:headEnd type="none" w="med" len="med"/>
            <a:tailEnd type="none" w="med" len="med"/>
          </a:ln>
          <a:effectLst/>
        </p:spPr>
      </p:cxnSp>
      <p:cxnSp>
        <p:nvCxnSpPr>
          <p:cNvPr id="5" name="Gerade Verbindung 4"/>
          <p:cNvCxnSpPr/>
          <p:nvPr/>
        </p:nvCxnSpPr>
        <p:spPr bwMode="auto">
          <a:xfrm flipV="1">
            <a:off x="3962400" y="1371600"/>
            <a:ext cx="0" cy="609600"/>
          </a:xfrm>
          <a:prstGeom prst="line">
            <a:avLst/>
          </a:prstGeom>
          <a:no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flipH="1">
            <a:off x="3124200" y="1371600"/>
            <a:ext cx="838200" cy="0"/>
          </a:xfrm>
          <a:prstGeom prst="line">
            <a:avLst/>
          </a:prstGeom>
          <a:noFill/>
          <a:ln w="9525" cap="flat" cmpd="sng" algn="ctr">
            <a:solidFill>
              <a:schemeClr val="tx1"/>
            </a:solidFill>
            <a:prstDash val="solid"/>
            <a:round/>
            <a:headEnd type="none" w="med" len="med"/>
            <a:tailEnd type="none" w="med" len="med"/>
          </a:ln>
          <a:effectLst/>
        </p:spPr>
      </p:cxnSp>
      <p:cxnSp>
        <p:nvCxnSpPr>
          <p:cNvPr id="56" name="Gerade Verbindung 55"/>
          <p:cNvCxnSpPr/>
          <p:nvPr/>
        </p:nvCxnSpPr>
        <p:spPr bwMode="auto">
          <a:xfrm flipH="1">
            <a:off x="2438400" y="1371600"/>
            <a:ext cx="533400" cy="0"/>
          </a:xfrm>
          <a:prstGeom prst="line">
            <a:avLst/>
          </a:prstGeom>
          <a:noFill/>
          <a:ln w="9525" cap="flat" cmpd="sng" algn="ctr">
            <a:solidFill>
              <a:schemeClr val="tx1"/>
            </a:solidFill>
            <a:prstDash val="solid"/>
            <a:round/>
            <a:headEnd type="none" w="med" len="med"/>
            <a:tailEnd type="none" w="med" len="med"/>
          </a:ln>
          <a:effectLst/>
        </p:spPr>
      </p:cxnSp>
      <p:cxnSp>
        <p:nvCxnSpPr>
          <p:cNvPr id="57" name="Gerade Verbindung 56"/>
          <p:cNvCxnSpPr/>
          <p:nvPr/>
        </p:nvCxnSpPr>
        <p:spPr bwMode="auto">
          <a:xfrm flipV="1">
            <a:off x="2438400" y="1371600"/>
            <a:ext cx="0" cy="609600"/>
          </a:xfrm>
          <a:prstGeom prst="line">
            <a:avLst/>
          </a:prstGeom>
          <a:noFill/>
          <a:ln w="9525" cap="flat" cmpd="sng" algn="ctr">
            <a:solidFill>
              <a:schemeClr val="tx1"/>
            </a:solidFill>
            <a:prstDash val="solid"/>
            <a:round/>
            <a:headEnd type="none" w="med" len="med"/>
            <a:tailEnd type="none" w="med" len="med"/>
          </a:ln>
          <a:effectLst/>
        </p:spPr>
      </p:cxnSp>
      <p:cxnSp>
        <p:nvCxnSpPr>
          <p:cNvPr id="16" name="Gerade Verbindung 15"/>
          <p:cNvCxnSpPr/>
          <p:nvPr/>
        </p:nvCxnSpPr>
        <p:spPr bwMode="auto">
          <a:xfrm>
            <a:off x="2971800" y="1143000"/>
            <a:ext cx="0" cy="457200"/>
          </a:xfrm>
          <a:prstGeom prst="line">
            <a:avLst/>
          </a:prstGeom>
          <a:noFill/>
          <a:ln w="9525" cap="flat" cmpd="sng" algn="ctr">
            <a:solidFill>
              <a:schemeClr val="tx1"/>
            </a:solidFill>
            <a:prstDash val="solid"/>
            <a:round/>
            <a:headEnd type="none" w="med" len="med"/>
            <a:tailEnd type="none" w="med" len="med"/>
          </a:ln>
          <a:effectLst/>
        </p:spPr>
      </p:cxnSp>
      <p:cxnSp>
        <p:nvCxnSpPr>
          <p:cNvPr id="58" name="Gerade Verbindung 57"/>
          <p:cNvCxnSpPr/>
          <p:nvPr/>
        </p:nvCxnSpPr>
        <p:spPr bwMode="auto">
          <a:xfrm>
            <a:off x="3124200" y="1295400"/>
            <a:ext cx="0" cy="152400"/>
          </a:xfrm>
          <a:prstGeom prst="line">
            <a:avLst/>
          </a:prstGeom>
          <a:noFill/>
          <a:ln w="28575" cap="flat" cmpd="sng" algn="ctr">
            <a:solidFill>
              <a:schemeClr val="tx1"/>
            </a:solidFill>
            <a:prstDash val="solid"/>
            <a:round/>
            <a:headEnd type="none" w="med" len="med"/>
            <a:tailEnd type="none" w="med" len="med"/>
          </a:ln>
          <a:effectLst/>
        </p:spPr>
      </p:cxnSp>
      <p:sp>
        <p:nvSpPr>
          <p:cNvPr id="19" name="Textfeld 18"/>
          <p:cNvSpPr txBox="1"/>
          <p:nvPr/>
        </p:nvSpPr>
        <p:spPr>
          <a:xfrm>
            <a:off x="2590800" y="1066800"/>
            <a:ext cx="372218" cy="276999"/>
          </a:xfrm>
          <a:prstGeom prst="rect">
            <a:avLst/>
          </a:prstGeom>
          <a:noFill/>
        </p:spPr>
        <p:txBody>
          <a:bodyPr wrap="none" rtlCol="0">
            <a:spAutoFit/>
          </a:bodyPr>
          <a:lstStyle/>
          <a:p>
            <a:r>
              <a:rPr lang="de-DE" dirty="0" smtClean="0"/>
              <a:t>2V</a:t>
            </a:r>
            <a:endParaRPr lang="de-DE" dirty="0"/>
          </a:p>
        </p:txBody>
      </p:sp>
      <p:sp>
        <p:nvSpPr>
          <p:cNvPr id="59" name="Textfeld 58"/>
          <p:cNvSpPr txBox="1"/>
          <p:nvPr/>
        </p:nvSpPr>
        <p:spPr>
          <a:xfrm>
            <a:off x="6858000" y="4876800"/>
            <a:ext cx="628698" cy="276999"/>
          </a:xfrm>
          <a:prstGeom prst="rect">
            <a:avLst/>
          </a:prstGeom>
          <a:noFill/>
        </p:spPr>
        <p:txBody>
          <a:bodyPr wrap="none" rtlCol="0">
            <a:spAutoFit/>
          </a:bodyPr>
          <a:lstStyle/>
          <a:p>
            <a:r>
              <a:rPr lang="de-DE" dirty="0" smtClean="0"/>
              <a:t>P-type</a:t>
            </a:r>
            <a:endParaRPr lang="de-DE" dirty="0"/>
          </a:p>
        </p:txBody>
      </p:sp>
      <p:sp>
        <p:nvSpPr>
          <p:cNvPr id="60" name="Textfeld 59"/>
          <p:cNvSpPr txBox="1"/>
          <p:nvPr/>
        </p:nvSpPr>
        <p:spPr>
          <a:xfrm>
            <a:off x="3518826" y="1981200"/>
            <a:ext cx="601448" cy="276999"/>
          </a:xfrm>
          <a:prstGeom prst="rect">
            <a:avLst/>
          </a:prstGeom>
          <a:noFill/>
        </p:spPr>
        <p:txBody>
          <a:bodyPr wrap="none" rtlCol="0">
            <a:spAutoFit/>
          </a:bodyPr>
          <a:lstStyle/>
          <a:p>
            <a:r>
              <a:rPr lang="de-DE" dirty="0" smtClean="0"/>
              <a:t>P-</a:t>
            </a:r>
            <a:r>
              <a:rPr lang="de-DE" dirty="0" err="1" smtClean="0"/>
              <a:t>well</a:t>
            </a:r>
            <a:endParaRPr lang="de-DE" dirty="0"/>
          </a:p>
        </p:txBody>
      </p:sp>
      <p:sp>
        <p:nvSpPr>
          <p:cNvPr id="61" name="Textfeld 60"/>
          <p:cNvSpPr txBox="1"/>
          <p:nvPr/>
        </p:nvSpPr>
        <p:spPr>
          <a:xfrm>
            <a:off x="1828718" y="5334000"/>
            <a:ext cx="914482" cy="276999"/>
          </a:xfrm>
          <a:prstGeom prst="rect">
            <a:avLst/>
          </a:prstGeom>
          <a:noFill/>
        </p:spPr>
        <p:txBody>
          <a:bodyPr wrap="none" rtlCol="0">
            <a:spAutoFit/>
          </a:bodyPr>
          <a:lstStyle/>
          <a:p>
            <a:r>
              <a:rPr lang="de-DE" dirty="0" smtClean="0"/>
              <a:t>N-diffusion</a:t>
            </a:r>
            <a:endParaRPr lang="de-DE" dirty="0"/>
          </a:p>
        </p:txBody>
      </p:sp>
      <p:cxnSp>
        <p:nvCxnSpPr>
          <p:cNvPr id="21" name="Gerade Verbindung mit Pfeil 20"/>
          <p:cNvCxnSpPr/>
          <p:nvPr/>
        </p:nvCxnSpPr>
        <p:spPr bwMode="auto">
          <a:xfrm>
            <a:off x="1676400" y="1600200"/>
            <a:ext cx="0" cy="609600"/>
          </a:xfrm>
          <a:prstGeom prst="straightConnector1">
            <a:avLst/>
          </a:prstGeom>
          <a:noFill/>
          <a:ln w="9525" cap="flat" cmpd="sng" algn="ctr">
            <a:solidFill>
              <a:schemeClr val="tx1"/>
            </a:solidFill>
            <a:prstDash val="solid"/>
            <a:round/>
            <a:headEnd type="none" w="med" len="med"/>
            <a:tailEnd type="arrow"/>
          </a:ln>
          <a:effectLst/>
        </p:spPr>
      </p:cxnSp>
      <p:sp>
        <p:nvSpPr>
          <p:cNvPr id="62" name="Textfeld 61"/>
          <p:cNvSpPr txBox="1"/>
          <p:nvPr/>
        </p:nvSpPr>
        <p:spPr>
          <a:xfrm>
            <a:off x="914400" y="1447800"/>
            <a:ext cx="797013" cy="276999"/>
          </a:xfrm>
          <a:prstGeom prst="rect">
            <a:avLst/>
          </a:prstGeom>
          <a:noFill/>
        </p:spPr>
        <p:txBody>
          <a:bodyPr wrap="none" rtlCol="0">
            <a:spAutoFit/>
          </a:bodyPr>
          <a:lstStyle/>
          <a:p>
            <a:r>
              <a:rPr lang="de-DE" dirty="0" err="1" smtClean="0"/>
              <a:t>Depleted</a:t>
            </a:r>
            <a:endParaRPr lang="de-DE" dirty="0"/>
          </a:p>
        </p:txBody>
      </p:sp>
      <p:cxnSp>
        <p:nvCxnSpPr>
          <p:cNvPr id="23" name="Gerade Verbindung 22"/>
          <p:cNvCxnSpPr/>
          <p:nvPr/>
        </p:nvCxnSpPr>
        <p:spPr bwMode="auto">
          <a:xfrm>
            <a:off x="3962400" y="2362200"/>
            <a:ext cx="0" cy="457200"/>
          </a:xfrm>
          <a:prstGeom prst="line">
            <a:avLst/>
          </a:prstGeom>
          <a:noFill/>
          <a:ln w="9525" cap="flat" cmpd="sng" algn="ctr">
            <a:solidFill>
              <a:schemeClr val="tx1"/>
            </a:solidFill>
            <a:prstDash val="solid"/>
            <a:round/>
            <a:headEnd type="none" w="med" len="med"/>
            <a:tailEnd type="none" w="med" len="med"/>
          </a:ln>
          <a:effectLst/>
        </p:spPr>
      </p:cxnSp>
      <p:sp>
        <p:nvSpPr>
          <p:cNvPr id="65" name="Bogen 64"/>
          <p:cNvSpPr/>
          <p:nvPr/>
        </p:nvSpPr>
        <p:spPr bwMode="auto">
          <a:xfrm flipH="1" flipV="1">
            <a:off x="3962400" y="2667000"/>
            <a:ext cx="304800" cy="3048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25" name="Gerade Verbindung 24"/>
          <p:cNvCxnSpPr>
            <a:stCxn id="65" idx="0"/>
          </p:cNvCxnSpPr>
          <p:nvPr/>
        </p:nvCxnSpPr>
        <p:spPr bwMode="auto">
          <a:xfrm>
            <a:off x="4114800" y="2971800"/>
            <a:ext cx="2514600" cy="0"/>
          </a:xfrm>
          <a:prstGeom prst="line">
            <a:avLst/>
          </a:prstGeom>
          <a:noFill/>
          <a:ln w="9525" cap="flat" cmpd="sng" algn="ctr">
            <a:solidFill>
              <a:schemeClr val="tx1"/>
            </a:solidFill>
            <a:prstDash val="solid"/>
            <a:round/>
            <a:headEnd type="none" w="med" len="med"/>
            <a:tailEnd type="none" w="med" len="med"/>
          </a:ln>
          <a:effectLst/>
        </p:spPr>
      </p:cxnSp>
      <p:sp>
        <p:nvSpPr>
          <p:cNvPr id="66" name="Bogen 65"/>
          <p:cNvSpPr/>
          <p:nvPr/>
        </p:nvSpPr>
        <p:spPr bwMode="auto">
          <a:xfrm flipV="1">
            <a:off x="6477000" y="2667000"/>
            <a:ext cx="304800" cy="3048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68" name="Gerade Verbindung 67"/>
          <p:cNvCxnSpPr/>
          <p:nvPr/>
        </p:nvCxnSpPr>
        <p:spPr bwMode="auto">
          <a:xfrm>
            <a:off x="6781800" y="2362200"/>
            <a:ext cx="0" cy="457200"/>
          </a:xfrm>
          <a:prstGeom prst="line">
            <a:avLst/>
          </a:prstGeom>
          <a:noFill/>
          <a:ln w="9525" cap="flat" cmpd="sng" algn="ctr">
            <a:solidFill>
              <a:schemeClr val="tx1"/>
            </a:solidFill>
            <a:prstDash val="solid"/>
            <a:round/>
            <a:headEnd type="none" w="med" len="med"/>
            <a:tailEnd type="none" w="med" len="med"/>
          </a:ln>
          <a:effectLst/>
        </p:spPr>
      </p:cxnSp>
      <p:sp>
        <p:nvSpPr>
          <p:cNvPr id="69" name="Textfeld 68"/>
          <p:cNvSpPr txBox="1"/>
          <p:nvPr/>
        </p:nvSpPr>
        <p:spPr>
          <a:xfrm>
            <a:off x="4492824" y="2971800"/>
            <a:ext cx="1412566" cy="276999"/>
          </a:xfrm>
          <a:prstGeom prst="rect">
            <a:avLst/>
          </a:prstGeom>
          <a:noFill/>
        </p:spPr>
        <p:txBody>
          <a:bodyPr wrap="none" rtlCol="0">
            <a:spAutoFit/>
          </a:bodyPr>
          <a:lstStyle/>
          <a:p>
            <a:r>
              <a:rPr lang="de-DE" dirty="0" err="1" smtClean="0"/>
              <a:t>Ohmic</a:t>
            </a:r>
            <a:r>
              <a:rPr lang="de-DE" dirty="0" smtClean="0"/>
              <a:t> </a:t>
            </a:r>
            <a:r>
              <a:rPr lang="de-DE" dirty="0" err="1" smtClean="0"/>
              <a:t>connection</a:t>
            </a:r>
            <a:endParaRPr lang="de-DE" dirty="0"/>
          </a:p>
        </p:txBody>
      </p:sp>
    </p:spTree>
    <p:extLst>
      <p:ext uri="{BB962C8B-B14F-4D97-AF65-F5344CB8AC3E}">
        <p14:creationId xmlns:p14="http://schemas.microsoft.com/office/powerpoint/2010/main" val="73268233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eaLnBrk="1" hangingPunct="1"/>
            <a:r>
              <a:rPr lang="en-US" sz="2000" dirty="0"/>
              <a:t>Advanced MAPS with back-plane electrode</a:t>
            </a:r>
            <a:endParaRPr lang="en-US" sz="2000" dirty="0" smtClean="0"/>
          </a:p>
        </p:txBody>
      </p:sp>
      <p:sp>
        <p:nvSpPr>
          <p:cNvPr id="3" name="Foliennummernplatzhalter 2"/>
          <p:cNvSpPr>
            <a:spLocks noGrp="1"/>
          </p:cNvSpPr>
          <p:nvPr>
            <p:ph type="sldNum" sz="quarter" idx="4294967295"/>
          </p:nvPr>
        </p:nvSpPr>
        <p:spPr>
          <a:xfrm>
            <a:off x="7696200" y="6400800"/>
            <a:ext cx="1412875" cy="268288"/>
          </a:xfrm>
          <a:prstGeom prst="rect">
            <a:avLst/>
          </a:prstGeom>
        </p:spPr>
        <p:txBody>
          <a:bodyPr/>
          <a:lstStyle/>
          <a:p>
            <a:pPr>
              <a:defRPr/>
            </a:pPr>
            <a:fld id="{7939989E-F1EB-4048-B991-47E04CFB1B2E}" type="slidenum">
              <a:rPr lang="de-DE" smtClean="0"/>
              <a:pPr>
                <a:defRPr/>
              </a:pPr>
              <a:t>79</a:t>
            </a:fld>
            <a:endParaRPr lang="de-DE"/>
          </a:p>
        </p:txBody>
      </p:sp>
      <p:sp>
        <p:nvSpPr>
          <p:cNvPr id="2" name="Rechteck 1"/>
          <p:cNvSpPr/>
          <p:nvPr/>
        </p:nvSpPr>
        <p:spPr bwMode="auto">
          <a:xfrm>
            <a:off x="1752600" y="1981200"/>
            <a:ext cx="16002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4" name="Rechteck 83"/>
          <p:cNvSpPr/>
          <p:nvPr/>
        </p:nvSpPr>
        <p:spPr bwMode="auto">
          <a:xfrm>
            <a:off x="3505200" y="1981200"/>
            <a:ext cx="9144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5" name="Rechteck 84"/>
          <p:cNvSpPr/>
          <p:nvPr/>
        </p:nvSpPr>
        <p:spPr bwMode="auto">
          <a:xfrm>
            <a:off x="2590800" y="1981200"/>
            <a:ext cx="6096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6" name="Rechteck 85"/>
          <p:cNvSpPr/>
          <p:nvPr/>
        </p:nvSpPr>
        <p:spPr bwMode="auto">
          <a:xfrm>
            <a:off x="19050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7" name="Rechteck 86"/>
          <p:cNvSpPr/>
          <p:nvPr/>
        </p:nvSpPr>
        <p:spPr bwMode="auto">
          <a:xfrm>
            <a:off x="22098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8" name="Rechteck 87"/>
          <p:cNvSpPr/>
          <p:nvPr/>
        </p:nvSpPr>
        <p:spPr bwMode="auto">
          <a:xfrm>
            <a:off x="2057400" y="18288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9" name="Rechteck 88"/>
          <p:cNvSpPr/>
          <p:nvPr/>
        </p:nvSpPr>
        <p:spPr bwMode="auto">
          <a:xfrm>
            <a:off x="26670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0" name="Rechteck 89"/>
          <p:cNvSpPr/>
          <p:nvPr/>
        </p:nvSpPr>
        <p:spPr bwMode="auto">
          <a:xfrm>
            <a:off x="29718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1" name="Rechteck 90"/>
          <p:cNvSpPr/>
          <p:nvPr/>
        </p:nvSpPr>
        <p:spPr bwMode="auto">
          <a:xfrm>
            <a:off x="2819400" y="18288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4572000" y="1981200"/>
            <a:ext cx="16002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5" name="Rechteck 94"/>
          <p:cNvSpPr/>
          <p:nvPr/>
        </p:nvSpPr>
        <p:spPr bwMode="auto">
          <a:xfrm>
            <a:off x="6324600" y="1981200"/>
            <a:ext cx="9144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6" name="Rechteck 95"/>
          <p:cNvSpPr/>
          <p:nvPr/>
        </p:nvSpPr>
        <p:spPr bwMode="auto">
          <a:xfrm>
            <a:off x="5410200" y="1981200"/>
            <a:ext cx="6096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7" name="Rechteck 96"/>
          <p:cNvSpPr/>
          <p:nvPr/>
        </p:nvSpPr>
        <p:spPr bwMode="auto">
          <a:xfrm>
            <a:off x="47244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8" name="Rechteck 97"/>
          <p:cNvSpPr/>
          <p:nvPr/>
        </p:nvSpPr>
        <p:spPr bwMode="auto">
          <a:xfrm>
            <a:off x="50292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9" name="Rechteck 98"/>
          <p:cNvSpPr/>
          <p:nvPr/>
        </p:nvSpPr>
        <p:spPr bwMode="auto">
          <a:xfrm>
            <a:off x="4876800" y="18288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00" name="Rechteck 99"/>
          <p:cNvSpPr/>
          <p:nvPr/>
        </p:nvSpPr>
        <p:spPr bwMode="auto">
          <a:xfrm>
            <a:off x="54864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01" name="Rechteck 100"/>
          <p:cNvSpPr/>
          <p:nvPr/>
        </p:nvSpPr>
        <p:spPr bwMode="auto">
          <a:xfrm>
            <a:off x="57912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02" name="Rechteck 101"/>
          <p:cNvSpPr/>
          <p:nvPr/>
        </p:nvSpPr>
        <p:spPr bwMode="auto">
          <a:xfrm>
            <a:off x="5638800" y="18288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6" name="Gerade Verbindung 5"/>
          <p:cNvCxnSpPr/>
          <p:nvPr/>
        </p:nvCxnSpPr>
        <p:spPr bwMode="auto">
          <a:xfrm flipH="1">
            <a:off x="16764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8" name="Gerade Verbindung 7"/>
          <p:cNvCxnSpPr/>
          <p:nvPr/>
        </p:nvCxnSpPr>
        <p:spPr bwMode="auto">
          <a:xfrm>
            <a:off x="1600200" y="1981200"/>
            <a:ext cx="0" cy="304800"/>
          </a:xfrm>
          <a:prstGeom prst="line">
            <a:avLst/>
          </a:prstGeom>
          <a:noFill/>
          <a:ln w="9525" cap="flat" cmpd="sng" algn="ctr">
            <a:solidFill>
              <a:schemeClr val="tx1"/>
            </a:solidFill>
            <a:prstDash val="solid"/>
            <a:round/>
            <a:headEnd type="none" w="med" len="med"/>
            <a:tailEnd type="none" w="med" len="med"/>
          </a:ln>
          <a:effectLst/>
        </p:spPr>
      </p:cxnSp>
      <p:cxnSp>
        <p:nvCxnSpPr>
          <p:cNvPr id="12" name="Gerade Verbindung 11"/>
          <p:cNvCxnSpPr/>
          <p:nvPr/>
        </p:nvCxnSpPr>
        <p:spPr bwMode="auto">
          <a:xfrm flipH="1" flipV="1">
            <a:off x="33528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26" name="Gerade Verbindung 25"/>
          <p:cNvCxnSpPr/>
          <p:nvPr/>
        </p:nvCxnSpPr>
        <p:spPr bwMode="auto">
          <a:xfrm flipV="1">
            <a:off x="34290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51" name="Gerade Verbindung 50"/>
          <p:cNvCxnSpPr/>
          <p:nvPr/>
        </p:nvCxnSpPr>
        <p:spPr bwMode="auto">
          <a:xfrm flipH="1" flipV="1">
            <a:off x="16002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52" name="Gerade Verbindung 51"/>
          <p:cNvCxnSpPr/>
          <p:nvPr/>
        </p:nvCxnSpPr>
        <p:spPr bwMode="auto">
          <a:xfrm flipH="1" flipV="1">
            <a:off x="1676400" y="2590800"/>
            <a:ext cx="914400" cy="2743200"/>
          </a:xfrm>
          <a:prstGeom prst="line">
            <a:avLst/>
          </a:prstGeom>
          <a:noFill/>
          <a:ln w="9525" cap="flat" cmpd="sng" algn="ctr">
            <a:solidFill>
              <a:schemeClr val="tx1"/>
            </a:solidFill>
            <a:prstDash val="solid"/>
            <a:round/>
            <a:headEnd type="none" w="med" len="med"/>
            <a:tailEnd type="none" w="med" len="med"/>
          </a:ln>
          <a:effectLst/>
        </p:spPr>
      </p:cxnSp>
      <p:cxnSp>
        <p:nvCxnSpPr>
          <p:cNvPr id="28" name="Gerade Verbindung 27"/>
          <p:cNvCxnSpPr/>
          <p:nvPr/>
        </p:nvCxnSpPr>
        <p:spPr bwMode="auto">
          <a:xfrm>
            <a:off x="1676400" y="2590800"/>
            <a:ext cx="1752600" cy="0"/>
          </a:xfrm>
          <a:prstGeom prst="line">
            <a:avLst/>
          </a:prstGeom>
          <a:noFill/>
          <a:ln w="9525" cap="flat" cmpd="sng" algn="ctr">
            <a:solidFill>
              <a:schemeClr val="tx1"/>
            </a:solidFill>
            <a:prstDash val="solid"/>
            <a:round/>
            <a:headEnd type="none" w="med" len="med"/>
            <a:tailEnd type="none" w="med" len="med"/>
          </a:ln>
          <a:effectLst/>
        </p:spPr>
      </p:cxnSp>
      <p:sp>
        <p:nvSpPr>
          <p:cNvPr id="61" name="Rechteck 60"/>
          <p:cNvSpPr/>
          <p:nvPr/>
        </p:nvSpPr>
        <p:spPr bwMode="auto">
          <a:xfrm>
            <a:off x="2590800" y="5334000"/>
            <a:ext cx="5486400" cy="2286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62" name="Gerade Verbindung 61"/>
          <p:cNvCxnSpPr/>
          <p:nvPr/>
        </p:nvCxnSpPr>
        <p:spPr bwMode="auto">
          <a:xfrm flipH="1">
            <a:off x="44958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63" name="Gerade Verbindung 62"/>
          <p:cNvCxnSpPr/>
          <p:nvPr/>
        </p:nvCxnSpPr>
        <p:spPr bwMode="auto">
          <a:xfrm flipH="1" flipV="1">
            <a:off x="61722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65" name="Gerade Verbindung 64"/>
          <p:cNvCxnSpPr/>
          <p:nvPr/>
        </p:nvCxnSpPr>
        <p:spPr bwMode="auto">
          <a:xfrm flipV="1">
            <a:off x="62484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66" name="Gerade Verbindung 65"/>
          <p:cNvCxnSpPr/>
          <p:nvPr/>
        </p:nvCxnSpPr>
        <p:spPr bwMode="auto">
          <a:xfrm flipH="1" flipV="1">
            <a:off x="44196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68" name="Gerade Verbindung 67"/>
          <p:cNvCxnSpPr/>
          <p:nvPr/>
        </p:nvCxnSpPr>
        <p:spPr bwMode="auto">
          <a:xfrm>
            <a:off x="4495800" y="2590800"/>
            <a:ext cx="1752600" cy="0"/>
          </a:xfrm>
          <a:prstGeom prst="line">
            <a:avLst/>
          </a:prstGeom>
          <a:noFill/>
          <a:ln w="9525" cap="flat" cmpd="sng" algn="ctr">
            <a:solidFill>
              <a:schemeClr val="tx1"/>
            </a:solidFill>
            <a:prstDash val="solid"/>
            <a:round/>
            <a:headEnd type="none" w="med" len="med"/>
            <a:tailEnd type="none" w="med" len="med"/>
          </a:ln>
          <a:effectLst/>
        </p:spPr>
      </p:cxnSp>
      <p:cxnSp>
        <p:nvCxnSpPr>
          <p:cNvPr id="70" name="Gerade Verbindung 69"/>
          <p:cNvCxnSpPr/>
          <p:nvPr/>
        </p:nvCxnSpPr>
        <p:spPr bwMode="auto">
          <a:xfrm flipH="1">
            <a:off x="73152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71" name="Gerade Verbindung 70"/>
          <p:cNvCxnSpPr/>
          <p:nvPr/>
        </p:nvCxnSpPr>
        <p:spPr bwMode="auto">
          <a:xfrm flipH="1" flipV="1">
            <a:off x="72390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72" name="Gerade Verbindung 71"/>
          <p:cNvCxnSpPr/>
          <p:nvPr/>
        </p:nvCxnSpPr>
        <p:spPr bwMode="auto">
          <a:xfrm flipH="1" flipV="1">
            <a:off x="7315200" y="2590800"/>
            <a:ext cx="762000" cy="2743200"/>
          </a:xfrm>
          <a:prstGeom prst="line">
            <a:avLst/>
          </a:prstGeom>
          <a:noFill/>
          <a:ln w="9525" cap="flat" cmpd="sng" algn="ctr">
            <a:solidFill>
              <a:schemeClr val="tx1"/>
            </a:solidFill>
            <a:prstDash val="solid"/>
            <a:round/>
            <a:headEnd type="none" w="med" len="med"/>
            <a:tailEnd type="none" w="med" len="med"/>
          </a:ln>
          <a:effectLst/>
        </p:spPr>
      </p:cxnSp>
      <p:sp>
        <p:nvSpPr>
          <p:cNvPr id="73" name="Rechteck 72"/>
          <p:cNvSpPr/>
          <p:nvPr/>
        </p:nvSpPr>
        <p:spPr bwMode="auto">
          <a:xfrm>
            <a:off x="7391400" y="1981200"/>
            <a:ext cx="3048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35"/>
          <p:cNvCxnSpPr/>
          <p:nvPr/>
        </p:nvCxnSpPr>
        <p:spPr bwMode="auto">
          <a:xfrm>
            <a:off x="1600200" y="1981200"/>
            <a:ext cx="6096000" cy="0"/>
          </a:xfrm>
          <a:prstGeom prst="line">
            <a:avLst/>
          </a:prstGeom>
          <a:noFill/>
          <a:ln w="9525" cap="flat" cmpd="sng" algn="ctr">
            <a:solidFill>
              <a:schemeClr val="tx1"/>
            </a:solidFill>
            <a:prstDash val="solid"/>
            <a:round/>
            <a:headEnd type="none" w="med" len="med"/>
            <a:tailEnd type="none" w="med" len="med"/>
          </a:ln>
          <a:effectLst/>
        </p:spPr>
      </p:cxnSp>
      <p:cxnSp>
        <p:nvCxnSpPr>
          <p:cNvPr id="39" name="Gerade Verbindung 38"/>
          <p:cNvCxnSpPr/>
          <p:nvPr/>
        </p:nvCxnSpPr>
        <p:spPr bwMode="auto">
          <a:xfrm>
            <a:off x="7315200" y="2590800"/>
            <a:ext cx="381000" cy="0"/>
          </a:xfrm>
          <a:prstGeom prst="line">
            <a:avLst/>
          </a:prstGeom>
          <a:noFill/>
          <a:ln w="9525" cap="flat" cmpd="sng" algn="ctr">
            <a:solidFill>
              <a:schemeClr val="tx1"/>
            </a:solidFill>
            <a:prstDash val="solid"/>
            <a:round/>
            <a:headEnd type="none" w="med" len="med"/>
            <a:tailEnd type="none" w="med" len="med"/>
          </a:ln>
          <a:effectLst/>
        </p:spPr>
      </p:cxnSp>
      <p:cxnSp>
        <p:nvCxnSpPr>
          <p:cNvPr id="42" name="Gerade Verbindung 41"/>
          <p:cNvCxnSpPr/>
          <p:nvPr/>
        </p:nvCxnSpPr>
        <p:spPr bwMode="auto">
          <a:xfrm flipV="1">
            <a:off x="3962400" y="1371600"/>
            <a:ext cx="0" cy="609600"/>
          </a:xfrm>
          <a:prstGeom prst="line">
            <a:avLst/>
          </a:prstGeom>
          <a:noFill/>
          <a:ln w="9525" cap="flat" cmpd="sng" algn="ctr">
            <a:solidFill>
              <a:schemeClr val="tx1"/>
            </a:solidFill>
            <a:prstDash val="solid"/>
            <a:round/>
            <a:headEnd type="none" w="med" len="med"/>
            <a:tailEnd type="none" w="med" len="med"/>
          </a:ln>
          <a:effectLst/>
        </p:spPr>
      </p:cxnSp>
      <p:cxnSp>
        <p:nvCxnSpPr>
          <p:cNvPr id="43" name="Gerade Verbindung 42"/>
          <p:cNvCxnSpPr/>
          <p:nvPr/>
        </p:nvCxnSpPr>
        <p:spPr bwMode="auto">
          <a:xfrm flipH="1">
            <a:off x="3124200" y="1371600"/>
            <a:ext cx="838200" cy="0"/>
          </a:xfrm>
          <a:prstGeom prst="line">
            <a:avLst/>
          </a:prstGeom>
          <a:noFill/>
          <a:ln w="9525" cap="flat" cmpd="sng" algn="ctr">
            <a:solidFill>
              <a:schemeClr val="tx1"/>
            </a:solidFill>
            <a:prstDash val="solid"/>
            <a:round/>
            <a:headEnd type="none" w="med" len="med"/>
            <a:tailEnd type="none" w="med" len="med"/>
          </a:ln>
          <a:effectLst/>
        </p:spPr>
      </p:cxnSp>
      <p:cxnSp>
        <p:nvCxnSpPr>
          <p:cNvPr id="44" name="Gerade Verbindung 43"/>
          <p:cNvCxnSpPr/>
          <p:nvPr/>
        </p:nvCxnSpPr>
        <p:spPr bwMode="auto">
          <a:xfrm flipH="1">
            <a:off x="2438400" y="1371600"/>
            <a:ext cx="533400" cy="0"/>
          </a:xfrm>
          <a:prstGeom prst="line">
            <a:avLst/>
          </a:prstGeom>
          <a:noFill/>
          <a:ln w="9525" cap="flat" cmpd="sng" algn="ctr">
            <a:solidFill>
              <a:schemeClr val="tx1"/>
            </a:solidFill>
            <a:prstDash val="solid"/>
            <a:round/>
            <a:headEnd type="none" w="med" len="med"/>
            <a:tailEnd type="none" w="med" len="med"/>
          </a:ln>
          <a:effectLst/>
        </p:spPr>
      </p:cxnSp>
      <p:cxnSp>
        <p:nvCxnSpPr>
          <p:cNvPr id="46" name="Gerade Verbindung 45"/>
          <p:cNvCxnSpPr/>
          <p:nvPr/>
        </p:nvCxnSpPr>
        <p:spPr bwMode="auto">
          <a:xfrm flipV="1">
            <a:off x="2438400" y="1371600"/>
            <a:ext cx="0" cy="609600"/>
          </a:xfrm>
          <a:prstGeom prst="line">
            <a:avLst/>
          </a:prstGeom>
          <a:noFill/>
          <a:ln w="9525" cap="flat" cmpd="sng" algn="ctr">
            <a:solidFill>
              <a:schemeClr val="tx1"/>
            </a:solidFill>
            <a:prstDash val="solid"/>
            <a:round/>
            <a:headEnd type="none" w="med" len="med"/>
            <a:tailEnd type="none" w="med" len="med"/>
          </a:ln>
          <a:effectLst/>
        </p:spPr>
      </p:cxnSp>
      <p:cxnSp>
        <p:nvCxnSpPr>
          <p:cNvPr id="47" name="Gerade Verbindung 46"/>
          <p:cNvCxnSpPr/>
          <p:nvPr/>
        </p:nvCxnSpPr>
        <p:spPr bwMode="auto">
          <a:xfrm>
            <a:off x="2971800" y="1143000"/>
            <a:ext cx="0" cy="457200"/>
          </a:xfrm>
          <a:prstGeom prst="line">
            <a:avLst/>
          </a:prstGeom>
          <a:noFill/>
          <a:ln w="9525" cap="flat" cmpd="sng" algn="ctr">
            <a:solidFill>
              <a:schemeClr val="tx1"/>
            </a:solidFill>
            <a:prstDash val="solid"/>
            <a:round/>
            <a:headEnd type="none" w="med" len="med"/>
            <a:tailEnd type="none" w="med" len="med"/>
          </a:ln>
          <a:effectLst/>
        </p:spPr>
      </p:cxnSp>
      <p:cxnSp>
        <p:nvCxnSpPr>
          <p:cNvPr id="48" name="Gerade Verbindung 47"/>
          <p:cNvCxnSpPr/>
          <p:nvPr/>
        </p:nvCxnSpPr>
        <p:spPr bwMode="auto">
          <a:xfrm>
            <a:off x="3124200" y="1295400"/>
            <a:ext cx="0" cy="152400"/>
          </a:xfrm>
          <a:prstGeom prst="line">
            <a:avLst/>
          </a:prstGeom>
          <a:noFill/>
          <a:ln w="28575" cap="flat" cmpd="sng" algn="ctr">
            <a:solidFill>
              <a:schemeClr val="tx1"/>
            </a:solidFill>
            <a:prstDash val="solid"/>
            <a:round/>
            <a:headEnd type="none" w="med" len="med"/>
            <a:tailEnd type="none" w="med" len="med"/>
          </a:ln>
          <a:effectLst/>
        </p:spPr>
      </p:cxnSp>
      <p:sp>
        <p:nvSpPr>
          <p:cNvPr id="49" name="Textfeld 48"/>
          <p:cNvSpPr txBox="1"/>
          <p:nvPr/>
        </p:nvSpPr>
        <p:spPr>
          <a:xfrm>
            <a:off x="2590800" y="1066800"/>
            <a:ext cx="372218" cy="276999"/>
          </a:xfrm>
          <a:prstGeom prst="rect">
            <a:avLst/>
          </a:prstGeom>
          <a:noFill/>
        </p:spPr>
        <p:txBody>
          <a:bodyPr wrap="none" rtlCol="0">
            <a:spAutoFit/>
          </a:bodyPr>
          <a:lstStyle/>
          <a:p>
            <a:r>
              <a:rPr lang="de-DE" dirty="0" smtClean="0"/>
              <a:t>2V</a:t>
            </a:r>
            <a:endParaRPr lang="de-DE" dirty="0"/>
          </a:p>
        </p:txBody>
      </p:sp>
      <p:cxnSp>
        <p:nvCxnSpPr>
          <p:cNvPr id="50" name="Gerade Verbindung 49"/>
          <p:cNvCxnSpPr/>
          <p:nvPr/>
        </p:nvCxnSpPr>
        <p:spPr bwMode="auto">
          <a:xfrm>
            <a:off x="3962400" y="1371600"/>
            <a:ext cx="838200" cy="0"/>
          </a:xfrm>
          <a:prstGeom prst="line">
            <a:avLst/>
          </a:prstGeom>
          <a:noFill/>
          <a:ln w="9525" cap="flat" cmpd="sng" algn="ctr">
            <a:solidFill>
              <a:schemeClr val="tx1"/>
            </a:solidFill>
            <a:prstDash val="solid"/>
            <a:round/>
            <a:headEnd type="none" w="med" len="med"/>
            <a:tailEnd type="none" w="med" len="med"/>
          </a:ln>
          <a:effectLst/>
        </p:spPr>
      </p:cxnSp>
      <p:cxnSp>
        <p:nvCxnSpPr>
          <p:cNvPr id="54" name="Gerade Verbindung 53"/>
          <p:cNvCxnSpPr/>
          <p:nvPr/>
        </p:nvCxnSpPr>
        <p:spPr bwMode="auto">
          <a:xfrm flipH="1">
            <a:off x="4953000" y="1143000"/>
            <a:ext cx="0" cy="457200"/>
          </a:xfrm>
          <a:prstGeom prst="line">
            <a:avLst/>
          </a:prstGeom>
          <a:noFill/>
          <a:ln w="9525" cap="flat" cmpd="sng" algn="ctr">
            <a:solidFill>
              <a:schemeClr val="tx1"/>
            </a:solidFill>
            <a:prstDash val="solid"/>
            <a:round/>
            <a:headEnd type="none" w="med" len="med"/>
            <a:tailEnd type="none" w="med" len="med"/>
          </a:ln>
          <a:effectLst/>
        </p:spPr>
      </p:cxnSp>
      <p:cxnSp>
        <p:nvCxnSpPr>
          <p:cNvPr id="55" name="Gerade Verbindung 54"/>
          <p:cNvCxnSpPr/>
          <p:nvPr/>
        </p:nvCxnSpPr>
        <p:spPr bwMode="auto">
          <a:xfrm flipH="1">
            <a:off x="4800600" y="1295400"/>
            <a:ext cx="0" cy="152400"/>
          </a:xfrm>
          <a:prstGeom prst="line">
            <a:avLst/>
          </a:prstGeom>
          <a:noFill/>
          <a:ln w="28575" cap="flat" cmpd="sng" algn="ctr">
            <a:solidFill>
              <a:schemeClr val="tx1"/>
            </a:solidFill>
            <a:prstDash val="solid"/>
            <a:round/>
            <a:headEnd type="none" w="med" len="med"/>
            <a:tailEnd type="none" w="med" len="med"/>
          </a:ln>
          <a:effectLst/>
        </p:spPr>
      </p:cxnSp>
      <p:sp>
        <p:nvSpPr>
          <p:cNvPr id="56" name="Textfeld 55"/>
          <p:cNvSpPr txBox="1"/>
          <p:nvPr/>
        </p:nvSpPr>
        <p:spPr>
          <a:xfrm>
            <a:off x="4343400" y="1066800"/>
            <a:ext cx="457177" cy="276999"/>
          </a:xfrm>
          <a:prstGeom prst="rect">
            <a:avLst/>
          </a:prstGeom>
          <a:noFill/>
        </p:spPr>
        <p:txBody>
          <a:bodyPr wrap="none" rtlCol="0">
            <a:spAutoFit/>
          </a:bodyPr>
          <a:lstStyle/>
          <a:p>
            <a:r>
              <a:rPr lang="de-DE" dirty="0" smtClean="0"/>
              <a:t>50V</a:t>
            </a:r>
            <a:endParaRPr lang="de-DE" dirty="0"/>
          </a:p>
        </p:txBody>
      </p:sp>
      <p:cxnSp>
        <p:nvCxnSpPr>
          <p:cNvPr id="7" name="Gerade Verbindung 6"/>
          <p:cNvCxnSpPr/>
          <p:nvPr/>
        </p:nvCxnSpPr>
        <p:spPr bwMode="auto">
          <a:xfrm>
            <a:off x="5334000" y="1371600"/>
            <a:ext cx="2895600" cy="0"/>
          </a:xfrm>
          <a:prstGeom prst="line">
            <a:avLst/>
          </a:prstGeom>
          <a:noFill/>
          <a:ln w="9525" cap="flat" cmpd="sng" algn="ctr">
            <a:solidFill>
              <a:schemeClr val="tx1"/>
            </a:solidFill>
            <a:prstDash val="solid"/>
            <a:round/>
            <a:headEnd type="none" w="med" len="med"/>
            <a:tailEnd type="none" w="med" len="med"/>
          </a:ln>
          <a:effectLst/>
        </p:spPr>
      </p:cxnSp>
      <p:cxnSp>
        <p:nvCxnSpPr>
          <p:cNvPr id="13" name="Gerade Verbindung 12"/>
          <p:cNvCxnSpPr/>
          <p:nvPr/>
        </p:nvCxnSpPr>
        <p:spPr bwMode="auto">
          <a:xfrm flipV="1">
            <a:off x="8229600" y="1371600"/>
            <a:ext cx="0" cy="4114800"/>
          </a:xfrm>
          <a:prstGeom prst="line">
            <a:avLst/>
          </a:prstGeom>
          <a:noFill/>
          <a:ln w="9525" cap="flat" cmpd="sng" algn="ctr">
            <a:solidFill>
              <a:schemeClr val="tx1"/>
            </a:solidFill>
            <a:prstDash val="solid"/>
            <a:round/>
            <a:headEnd type="none" w="med" len="med"/>
            <a:tailEnd type="none" w="med" len="med"/>
          </a:ln>
          <a:effectLst/>
        </p:spPr>
      </p:cxnSp>
      <p:cxnSp>
        <p:nvCxnSpPr>
          <p:cNvPr id="19" name="Gerade Verbindung 18"/>
          <p:cNvCxnSpPr/>
          <p:nvPr/>
        </p:nvCxnSpPr>
        <p:spPr bwMode="auto">
          <a:xfrm>
            <a:off x="8077200" y="5486400"/>
            <a:ext cx="152400" cy="0"/>
          </a:xfrm>
          <a:prstGeom prst="line">
            <a:avLst/>
          </a:prstGeom>
          <a:noFill/>
          <a:ln w="9525" cap="flat" cmpd="sng" algn="ctr">
            <a:solidFill>
              <a:schemeClr val="tx1"/>
            </a:solidFill>
            <a:prstDash val="solid"/>
            <a:round/>
            <a:headEnd type="none" w="med" len="med"/>
            <a:tailEnd type="none" w="med" len="med"/>
          </a:ln>
          <a:effectLst/>
        </p:spPr>
      </p:cxnSp>
      <p:cxnSp>
        <p:nvCxnSpPr>
          <p:cNvPr id="69" name="Gerade Verbindung 68"/>
          <p:cNvCxnSpPr/>
          <p:nvPr/>
        </p:nvCxnSpPr>
        <p:spPr bwMode="auto">
          <a:xfrm flipH="1">
            <a:off x="5334000" y="1143000"/>
            <a:ext cx="0" cy="457200"/>
          </a:xfrm>
          <a:prstGeom prst="line">
            <a:avLst/>
          </a:prstGeom>
          <a:noFill/>
          <a:ln w="9525" cap="flat" cmpd="sng" algn="ctr">
            <a:solidFill>
              <a:schemeClr val="tx1"/>
            </a:solidFill>
            <a:prstDash val="solid"/>
            <a:round/>
            <a:headEnd type="none" w="med" len="med"/>
            <a:tailEnd type="none" w="med" len="med"/>
          </a:ln>
          <a:effectLst/>
        </p:spPr>
      </p:cxnSp>
      <p:cxnSp>
        <p:nvCxnSpPr>
          <p:cNvPr id="74" name="Gerade Verbindung 73"/>
          <p:cNvCxnSpPr/>
          <p:nvPr/>
        </p:nvCxnSpPr>
        <p:spPr bwMode="auto">
          <a:xfrm flipH="1">
            <a:off x="5181600" y="1295400"/>
            <a:ext cx="0" cy="152400"/>
          </a:xfrm>
          <a:prstGeom prst="line">
            <a:avLst/>
          </a:prstGeom>
          <a:noFill/>
          <a:ln w="28575" cap="flat" cmpd="sng" algn="ctr">
            <a:solidFill>
              <a:schemeClr val="tx1"/>
            </a:solidFill>
            <a:prstDash val="solid"/>
            <a:round/>
            <a:headEnd type="none" w="med" len="med"/>
            <a:tailEnd type="none" w="med" len="med"/>
          </a:ln>
          <a:effectLst/>
        </p:spPr>
      </p:cxnSp>
      <p:sp>
        <p:nvSpPr>
          <p:cNvPr id="76" name="Textfeld 75"/>
          <p:cNvSpPr txBox="1"/>
          <p:nvPr/>
        </p:nvSpPr>
        <p:spPr>
          <a:xfrm>
            <a:off x="6543012" y="4876800"/>
            <a:ext cx="1258679" cy="276999"/>
          </a:xfrm>
          <a:prstGeom prst="rect">
            <a:avLst/>
          </a:prstGeom>
          <a:noFill/>
        </p:spPr>
        <p:txBody>
          <a:bodyPr wrap="none" rtlCol="0">
            <a:spAutoFit/>
          </a:bodyPr>
          <a:lstStyle/>
          <a:p>
            <a:r>
              <a:rPr lang="de-DE" dirty="0" smtClean="0"/>
              <a:t>P-type </a:t>
            </a:r>
            <a:r>
              <a:rPr lang="de-DE" dirty="0" err="1" smtClean="0"/>
              <a:t>depleted</a:t>
            </a:r>
            <a:endParaRPr lang="de-DE" dirty="0"/>
          </a:p>
        </p:txBody>
      </p:sp>
      <p:sp>
        <p:nvSpPr>
          <p:cNvPr id="77" name="Textfeld 76"/>
          <p:cNvSpPr txBox="1"/>
          <p:nvPr/>
        </p:nvSpPr>
        <p:spPr>
          <a:xfrm>
            <a:off x="3518826" y="1981200"/>
            <a:ext cx="601448" cy="276999"/>
          </a:xfrm>
          <a:prstGeom prst="rect">
            <a:avLst/>
          </a:prstGeom>
          <a:noFill/>
        </p:spPr>
        <p:txBody>
          <a:bodyPr wrap="none" rtlCol="0">
            <a:spAutoFit/>
          </a:bodyPr>
          <a:lstStyle/>
          <a:p>
            <a:r>
              <a:rPr lang="de-DE" dirty="0" smtClean="0"/>
              <a:t>P-</a:t>
            </a:r>
            <a:r>
              <a:rPr lang="de-DE" dirty="0" err="1" smtClean="0"/>
              <a:t>well</a:t>
            </a:r>
            <a:endParaRPr lang="de-DE" dirty="0"/>
          </a:p>
        </p:txBody>
      </p:sp>
      <p:sp>
        <p:nvSpPr>
          <p:cNvPr id="78" name="Textfeld 77"/>
          <p:cNvSpPr txBox="1"/>
          <p:nvPr/>
        </p:nvSpPr>
        <p:spPr>
          <a:xfrm>
            <a:off x="2590800" y="5334000"/>
            <a:ext cx="914482" cy="276999"/>
          </a:xfrm>
          <a:prstGeom prst="rect">
            <a:avLst/>
          </a:prstGeom>
          <a:noFill/>
        </p:spPr>
        <p:txBody>
          <a:bodyPr wrap="none" rtlCol="0">
            <a:spAutoFit/>
          </a:bodyPr>
          <a:lstStyle/>
          <a:p>
            <a:r>
              <a:rPr lang="de-DE" dirty="0" smtClean="0"/>
              <a:t>N-diffusion</a:t>
            </a:r>
            <a:endParaRPr lang="de-DE" dirty="0"/>
          </a:p>
        </p:txBody>
      </p:sp>
      <p:cxnSp>
        <p:nvCxnSpPr>
          <p:cNvPr id="80" name="Gerade Verbindung 79"/>
          <p:cNvCxnSpPr/>
          <p:nvPr/>
        </p:nvCxnSpPr>
        <p:spPr bwMode="auto">
          <a:xfrm>
            <a:off x="3962400" y="2362200"/>
            <a:ext cx="0" cy="457200"/>
          </a:xfrm>
          <a:prstGeom prst="line">
            <a:avLst/>
          </a:prstGeom>
          <a:noFill/>
          <a:ln w="9525" cap="flat" cmpd="sng" algn="ctr">
            <a:solidFill>
              <a:schemeClr val="tx1"/>
            </a:solidFill>
            <a:prstDash val="lgDash"/>
            <a:round/>
            <a:headEnd type="none" w="med" len="med"/>
            <a:tailEnd type="none" w="med" len="med"/>
          </a:ln>
          <a:effectLst/>
        </p:spPr>
      </p:cxnSp>
      <p:sp>
        <p:nvSpPr>
          <p:cNvPr id="81" name="Bogen 80"/>
          <p:cNvSpPr/>
          <p:nvPr/>
        </p:nvSpPr>
        <p:spPr bwMode="auto">
          <a:xfrm flipH="1" flipV="1">
            <a:off x="3962400" y="2667000"/>
            <a:ext cx="304800" cy="304800"/>
          </a:xfrm>
          <a:prstGeom prst="arc">
            <a:avLst/>
          </a:prstGeom>
          <a:noFill/>
          <a:ln w="9525" cap="flat" cmpd="sng" algn="ctr">
            <a:solidFill>
              <a:schemeClr val="tx1"/>
            </a:solidFill>
            <a:prstDash val="lg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82" name="Gerade Verbindung 81"/>
          <p:cNvCxnSpPr>
            <a:stCxn id="81" idx="0"/>
          </p:cNvCxnSpPr>
          <p:nvPr/>
        </p:nvCxnSpPr>
        <p:spPr bwMode="auto">
          <a:xfrm>
            <a:off x="4114800" y="2971800"/>
            <a:ext cx="2514600" cy="0"/>
          </a:xfrm>
          <a:prstGeom prst="line">
            <a:avLst/>
          </a:prstGeom>
          <a:noFill/>
          <a:ln w="9525" cap="flat" cmpd="sng" algn="ctr">
            <a:solidFill>
              <a:schemeClr val="tx1"/>
            </a:solidFill>
            <a:prstDash val="lgDash"/>
            <a:round/>
            <a:headEnd type="none" w="med" len="med"/>
            <a:tailEnd type="none" w="med" len="med"/>
          </a:ln>
          <a:effectLst/>
        </p:spPr>
      </p:cxnSp>
      <p:sp>
        <p:nvSpPr>
          <p:cNvPr id="83" name="Bogen 82"/>
          <p:cNvSpPr/>
          <p:nvPr/>
        </p:nvSpPr>
        <p:spPr bwMode="auto">
          <a:xfrm flipV="1">
            <a:off x="6477000" y="2667000"/>
            <a:ext cx="304800" cy="304800"/>
          </a:xfrm>
          <a:prstGeom prst="arc">
            <a:avLst/>
          </a:prstGeom>
          <a:noFill/>
          <a:ln w="9525" cap="flat" cmpd="sng" algn="ctr">
            <a:solidFill>
              <a:schemeClr val="tx1"/>
            </a:solidFill>
            <a:prstDash val="lg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92" name="Gerade Verbindung 91"/>
          <p:cNvCxnSpPr/>
          <p:nvPr/>
        </p:nvCxnSpPr>
        <p:spPr bwMode="auto">
          <a:xfrm>
            <a:off x="6781800" y="2362200"/>
            <a:ext cx="0" cy="457200"/>
          </a:xfrm>
          <a:prstGeom prst="line">
            <a:avLst/>
          </a:prstGeom>
          <a:noFill/>
          <a:ln w="9525" cap="flat" cmpd="sng" algn="ctr">
            <a:solidFill>
              <a:schemeClr val="tx1"/>
            </a:solidFill>
            <a:prstDash val="lgDash"/>
            <a:round/>
            <a:headEnd type="none" w="med" len="med"/>
            <a:tailEnd type="none" w="med" len="med"/>
          </a:ln>
          <a:effectLst/>
        </p:spPr>
      </p:cxnSp>
      <p:sp>
        <p:nvSpPr>
          <p:cNvPr id="93" name="Textfeld 92"/>
          <p:cNvSpPr txBox="1"/>
          <p:nvPr/>
        </p:nvSpPr>
        <p:spPr>
          <a:xfrm>
            <a:off x="4391034" y="2971800"/>
            <a:ext cx="1616148" cy="276999"/>
          </a:xfrm>
          <a:prstGeom prst="rect">
            <a:avLst/>
          </a:prstGeom>
          <a:noFill/>
        </p:spPr>
        <p:txBody>
          <a:bodyPr wrap="none" rtlCol="0">
            <a:spAutoFit/>
          </a:bodyPr>
          <a:lstStyle/>
          <a:p>
            <a:r>
              <a:rPr lang="de-DE" dirty="0" err="1" smtClean="0"/>
              <a:t>No</a:t>
            </a:r>
            <a:r>
              <a:rPr lang="de-DE" dirty="0" smtClean="0"/>
              <a:t> </a:t>
            </a:r>
            <a:r>
              <a:rPr lang="de-DE" dirty="0" err="1" smtClean="0"/>
              <a:t>ohmic</a:t>
            </a:r>
            <a:r>
              <a:rPr lang="de-DE" dirty="0" smtClean="0"/>
              <a:t> </a:t>
            </a:r>
            <a:r>
              <a:rPr lang="de-DE" dirty="0" err="1" smtClean="0"/>
              <a:t>connection</a:t>
            </a:r>
            <a:endParaRPr lang="de-DE" dirty="0"/>
          </a:p>
        </p:txBody>
      </p:sp>
    </p:spTree>
    <p:extLst>
      <p:ext uri="{BB962C8B-B14F-4D97-AF65-F5344CB8AC3E}">
        <p14:creationId xmlns:p14="http://schemas.microsoft.com/office/powerpoint/2010/main" val="1987103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hteck 1"/>
          <p:cNvSpPr>
            <a:spLocks noChangeArrowheads="1"/>
          </p:cNvSpPr>
          <p:nvPr/>
        </p:nvSpPr>
        <p:spPr bwMode="auto">
          <a:xfrm>
            <a:off x="4114800" y="3581400"/>
            <a:ext cx="2514600" cy="1676400"/>
          </a:xfrm>
          <a:prstGeom prst="rect">
            <a:avLst/>
          </a:prstGeom>
          <a:solidFill>
            <a:srgbClr val="FFFF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p:txBody>
      </p:sp>
      <p:sp>
        <p:nvSpPr>
          <p:cNvPr id="3074" name="Rectangle 2"/>
          <p:cNvSpPr>
            <a:spLocks noGrp="1" noChangeArrowheads="1"/>
          </p:cNvSpPr>
          <p:nvPr>
            <p:ph type="title"/>
          </p:nvPr>
        </p:nvSpPr>
        <p:spPr/>
        <p:txBody>
          <a:bodyPr/>
          <a:lstStyle/>
          <a:p>
            <a:r>
              <a:rPr lang="en-US" sz="2000" dirty="0" smtClean="0"/>
              <a:t>Isolated PMOS</a:t>
            </a:r>
            <a:endParaRPr lang="en-US" sz="2000" dirty="0"/>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8</a:t>
            </a:fld>
            <a:endParaRPr lang="de-DE" sz="1400" smtClean="0"/>
          </a:p>
        </p:txBody>
      </p:sp>
      <p:sp>
        <p:nvSpPr>
          <p:cNvPr id="3076" name="Inhaltsplatzhalter 1"/>
          <p:cNvSpPr>
            <a:spLocks noGrp="1"/>
          </p:cNvSpPr>
          <p:nvPr>
            <p:ph idx="1"/>
          </p:nvPr>
        </p:nvSpPr>
        <p:spPr>
          <a:xfrm>
            <a:off x="457200" y="692150"/>
            <a:ext cx="8229600" cy="908050"/>
          </a:xfrm>
        </p:spPr>
        <p:txBody>
          <a:bodyPr/>
          <a:lstStyle/>
          <a:p>
            <a:r>
              <a:rPr lang="en-US" sz="1400" dirty="0" smtClean="0"/>
              <a:t>Isolated PMOS</a:t>
            </a:r>
          </a:p>
          <a:p>
            <a:r>
              <a:rPr lang="en-US" sz="1400" dirty="0"/>
              <a:t>Shallow N-well in deep P-well (possible in </a:t>
            </a:r>
            <a:r>
              <a:rPr lang="en-US" sz="1400" dirty="0" err="1"/>
              <a:t>Lfoundry</a:t>
            </a:r>
            <a:r>
              <a:rPr lang="en-US" sz="1400" dirty="0"/>
              <a:t>, TJ, probably AMS</a:t>
            </a:r>
            <a:r>
              <a:rPr lang="en-US" sz="1400" dirty="0" smtClean="0"/>
              <a:t>)</a:t>
            </a:r>
            <a:endParaRPr lang="en-US" sz="1400" dirty="0"/>
          </a:p>
          <a:p>
            <a:r>
              <a:rPr lang="en-US" sz="1400" dirty="0"/>
              <a:t>Eliminates PMOS to sensor crosstalk, allows more freedom when pixel electronics is </a:t>
            </a:r>
            <a:r>
              <a:rPr lang="en-US" sz="1400" dirty="0" smtClean="0"/>
              <a:t>designed</a:t>
            </a:r>
          </a:p>
        </p:txBody>
      </p:sp>
      <p:sp>
        <p:nvSpPr>
          <p:cNvPr id="9" name="Abgerundetes Rechteck 92"/>
          <p:cNvSpPr>
            <a:spLocks noChangeArrowheads="1"/>
          </p:cNvSpPr>
          <p:nvPr/>
        </p:nvSpPr>
        <p:spPr bwMode="auto">
          <a:xfrm>
            <a:off x="4572000" y="3581400"/>
            <a:ext cx="1524000" cy="609600"/>
          </a:xfrm>
          <a:prstGeom prst="roundRect">
            <a:avLst>
              <a:gd name="adj" fmla="val 16667"/>
            </a:avLst>
          </a:prstGeom>
          <a:solidFill>
            <a:schemeClr val="accent2">
              <a:lumMod val="20000"/>
              <a:lumOff val="80000"/>
            </a:schemeClr>
          </a:solidFill>
          <a:ln w="9525">
            <a:solidFill>
              <a:schemeClr val="tx1"/>
            </a:solidFill>
            <a:prstDash val="dash"/>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en-US" altLang="de-DE" smtClean="0"/>
          </a:p>
        </p:txBody>
      </p:sp>
      <p:sp>
        <p:nvSpPr>
          <p:cNvPr id="10" name="Abgerundetes Rechteck 92"/>
          <p:cNvSpPr>
            <a:spLocks noChangeArrowheads="1"/>
          </p:cNvSpPr>
          <p:nvPr/>
        </p:nvSpPr>
        <p:spPr bwMode="auto">
          <a:xfrm>
            <a:off x="4114800" y="3581400"/>
            <a:ext cx="2514600" cy="1524000"/>
          </a:xfrm>
          <a:prstGeom prst="roundRect">
            <a:avLst>
              <a:gd name="adj" fmla="val 16667"/>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p:txBody>
      </p:sp>
      <p:sp>
        <p:nvSpPr>
          <p:cNvPr id="21" name="Textfeld 145"/>
          <p:cNvSpPr txBox="1">
            <a:spLocks noChangeArrowheads="1"/>
          </p:cNvSpPr>
          <p:nvPr/>
        </p:nvSpPr>
        <p:spPr bwMode="auto">
          <a:xfrm>
            <a:off x="5175030" y="3886200"/>
            <a:ext cx="3608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LV</a:t>
            </a:r>
            <a:endParaRPr lang="de-DE" altLang="de-DE" dirty="0"/>
          </a:p>
        </p:txBody>
      </p:sp>
      <p:sp>
        <p:nvSpPr>
          <p:cNvPr id="70" name="Textfeld 10"/>
          <p:cNvSpPr txBox="1">
            <a:spLocks noChangeArrowheads="1"/>
          </p:cNvSpPr>
          <p:nvPr/>
        </p:nvSpPr>
        <p:spPr bwMode="auto">
          <a:xfrm>
            <a:off x="4114800" y="2895600"/>
            <a:ext cx="22429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HVCMOS with isolated PMOS</a:t>
            </a:r>
            <a:endParaRPr lang="en-US" altLang="de-DE" dirty="0"/>
          </a:p>
        </p:txBody>
      </p:sp>
      <p:grpSp>
        <p:nvGrpSpPr>
          <p:cNvPr id="42" name="Gruppieren 41"/>
          <p:cNvGrpSpPr/>
          <p:nvPr/>
        </p:nvGrpSpPr>
        <p:grpSpPr>
          <a:xfrm>
            <a:off x="4662487" y="3200400"/>
            <a:ext cx="1255713" cy="609600"/>
            <a:chOff x="5562600" y="2057400"/>
            <a:chExt cx="1255713" cy="609600"/>
          </a:xfrm>
        </p:grpSpPr>
        <p:sp>
          <p:nvSpPr>
            <p:cNvPr id="43" name="Rechteck 155"/>
            <p:cNvSpPr>
              <a:spLocks noChangeArrowheads="1"/>
            </p:cNvSpPr>
            <p:nvPr/>
          </p:nvSpPr>
          <p:spPr bwMode="auto">
            <a:xfrm>
              <a:off x="5638800" y="2438400"/>
              <a:ext cx="1143000" cy="228600"/>
            </a:xfrm>
            <a:prstGeom prst="rect">
              <a:avLst/>
            </a:prstGeom>
            <a:solidFill>
              <a:srgbClr val="FFC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4" name="Rechteck 43"/>
            <p:cNvSpPr/>
            <p:nvPr/>
          </p:nvSpPr>
          <p:spPr bwMode="auto">
            <a:xfrm>
              <a:off x="6172200" y="2438400"/>
              <a:ext cx="533400" cy="1524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45" name="Rechteck 44"/>
            <p:cNvSpPr/>
            <p:nvPr/>
          </p:nvSpPr>
          <p:spPr bwMode="auto">
            <a:xfrm>
              <a:off x="5715000" y="2438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46" name="Rechteck 45"/>
            <p:cNvSpPr/>
            <p:nvPr/>
          </p:nvSpPr>
          <p:spPr bwMode="auto">
            <a:xfrm>
              <a:off x="5943600" y="2438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47" name="Rechteck 160"/>
            <p:cNvSpPr>
              <a:spLocks noChangeArrowheads="1"/>
            </p:cNvSpPr>
            <p:nvPr/>
          </p:nvSpPr>
          <p:spPr bwMode="auto">
            <a:xfrm>
              <a:off x="6248400" y="2438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8" name="Rechteck 162"/>
            <p:cNvSpPr>
              <a:spLocks noChangeArrowheads="1"/>
            </p:cNvSpPr>
            <p:nvPr/>
          </p:nvSpPr>
          <p:spPr bwMode="auto">
            <a:xfrm>
              <a:off x="6477000" y="2438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9" name="Rechteck 164"/>
            <p:cNvSpPr>
              <a:spLocks noChangeArrowheads="1"/>
            </p:cNvSpPr>
            <p:nvPr/>
          </p:nvSpPr>
          <p:spPr bwMode="auto">
            <a:xfrm>
              <a:off x="6400800" y="2362200"/>
              <a:ext cx="762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50" name="Rechteck 49"/>
            <p:cNvSpPr/>
            <p:nvPr/>
          </p:nvSpPr>
          <p:spPr bwMode="auto">
            <a:xfrm>
              <a:off x="5867400" y="2362200"/>
              <a:ext cx="762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51" name="Textfeld 166"/>
            <p:cNvSpPr txBox="1">
              <a:spLocks noChangeArrowheads="1"/>
            </p:cNvSpPr>
            <p:nvPr/>
          </p:nvSpPr>
          <p:spPr bwMode="auto">
            <a:xfrm>
              <a:off x="5562600" y="2057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NMOS</a:t>
              </a:r>
            </a:p>
          </p:txBody>
        </p:sp>
        <p:sp>
          <p:nvSpPr>
            <p:cNvPr id="52" name="Textfeld 171"/>
            <p:cNvSpPr txBox="1">
              <a:spLocks noChangeArrowheads="1"/>
            </p:cNvSpPr>
            <p:nvPr/>
          </p:nvSpPr>
          <p:spPr bwMode="auto">
            <a:xfrm>
              <a:off x="6172200" y="2057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PMOS</a:t>
              </a:r>
            </a:p>
          </p:txBody>
        </p:sp>
      </p:grpSp>
      <p:sp>
        <p:nvSpPr>
          <p:cNvPr id="54" name="Rechteck 1"/>
          <p:cNvSpPr>
            <a:spLocks noChangeArrowheads="1"/>
          </p:cNvSpPr>
          <p:nvPr/>
        </p:nvSpPr>
        <p:spPr bwMode="auto">
          <a:xfrm>
            <a:off x="990600" y="3581400"/>
            <a:ext cx="2514600" cy="1676400"/>
          </a:xfrm>
          <a:prstGeom prst="rect">
            <a:avLst/>
          </a:prstGeom>
          <a:solidFill>
            <a:srgbClr val="FFFF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p:txBody>
      </p:sp>
      <p:sp>
        <p:nvSpPr>
          <p:cNvPr id="55" name="Abgerundetes Rechteck 92"/>
          <p:cNvSpPr>
            <a:spLocks noChangeArrowheads="1"/>
          </p:cNvSpPr>
          <p:nvPr/>
        </p:nvSpPr>
        <p:spPr bwMode="auto">
          <a:xfrm>
            <a:off x="1447800" y="3581400"/>
            <a:ext cx="1524000" cy="609600"/>
          </a:xfrm>
          <a:prstGeom prst="roundRect">
            <a:avLst>
              <a:gd name="adj" fmla="val 16667"/>
            </a:avLst>
          </a:prstGeom>
          <a:solidFill>
            <a:schemeClr val="accent2">
              <a:lumMod val="20000"/>
              <a:lumOff val="80000"/>
            </a:schemeClr>
          </a:solidFill>
          <a:ln w="9525">
            <a:solidFill>
              <a:schemeClr val="tx1"/>
            </a:solidFill>
            <a:prstDash val="dash"/>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en-US" altLang="de-DE" smtClean="0"/>
          </a:p>
        </p:txBody>
      </p:sp>
      <p:sp>
        <p:nvSpPr>
          <p:cNvPr id="72" name="Abgerundetes Rechteck 92"/>
          <p:cNvSpPr>
            <a:spLocks noChangeArrowheads="1"/>
          </p:cNvSpPr>
          <p:nvPr/>
        </p:nvSpPr>
        <p:spPr bwMode="auto">
          <a:xfrm>
            <a:off x="990600" y="3581400"/>
            <a:ext cx="2514600" cy="1524000"/>
          </a:xfrm>
          <a:prstGeom prst="roundRect">
            <a:avLst>
              <a:gd name="adj" fmla="val 16667"/>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p:txBody>
      </p:sp>
      <p:sp>
        <p:nvSpPr>
          <p:cNvPr id="81" name="Textfeld 145"/>
          <p:cNvSpPr txBox="1">
            <a:spLocks noChangeArrowheads="1"/>
          </p:cNvSpPr>
          <p:nvPr/>
        </p:nvSpPr>
        <p:spPr bwMode="auto">
          <a:xfrm>
            <a:off x="2050829" y="3886200"/>
            <a:ext cx="3608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LV</a:t>
            </a:r>
            <a:endParaRPr lang="de-DE" altLang="de-DE" dirty="0"/>
          </a:p>
        </p:txBody>
      </p:sp>
      <p:sp>
        <p:nvSpPr>
          <p:cNvPr id="83" name="Rechteck 155"/>
          <p:cNvSpPr>
            <a:spLocks noChangeArrowheads="1"/>
          </p:cNvSpPr>
          <p:nvPr/>
        </p:nvSpPr>
        <p:spPr bwMode="auto">
          <a:xfrm>
            <a:off x="1614487" y="3581400"/>
            <a:ext cx="595313" cy="152400"/>
          </a:xfrm>
          <a:prstGeom prst="rect">
            <a:avLst/>
          </a:prstGeom>
          <a:solidFill>
            <a:srgbClr val="FFC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4" name="Rechteck 83"/>
          <p:cNvSpPr/>
          <p:nvPr/>
        </p:nvSpPr>
        <p:spPr bwMode="auto">
          <a:xfrm>
            <a:off x="2147887" y="3581400"/>
            <a:ext cx="533400" cy="1524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85" name="Rechteck 84"/>
          <p:cNvSpPr/>
          <p:nvPr/>
        </p:nvSpPr>
        <p:spPr bwMode="auto">
          <a:xfrm>
            <a:off x="1690687" y="3581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86" name="Rechteck 85"/>
          <p:cNvSpPr/>
          <p:nvPr/>
        </p:nvSpPr>
        <p:spPr bwMode="auto">
          <a:xfrm>
            <a:off x="1919287" y="3581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87" name="Rechteck 160"/>
          <p:cNvSpPr>
            <a:spLocks noChangeArrowheads="1"/>
          </p:cNvSpPr>
          <p:nvPr/>
        </p:nvSpPr>
        <p:spPr bwMode="auto">
          <a:xfrm>
            <a:off x="2224087" y="3581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8" name="Rechteck 162"/>
          <p:cNvSpPr>
            <a:spLocks noChangeArrowheads="1"/>
          </p:cNvSpPr>
          <p:nvPr/>
        </p:nvSpPr>
        <p:spPr bwMode="auto">
          <a:xfrm>
            <a:off x="2452687" y="3581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9" name="Rechteck 164"/>
          <p:cNvSpPr>
            <a:spLocks noChangeArrowheads="1"/>
          </p:cNvSpPr>
          <p:nvPr/>
        </p:nvSpPr>
        <p:spPr bwMode="auto">
          <a:xfrm>
            <a:off x="2376487" y="3505200"/>
            <a:ext cx="762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90" name="Rechteck 89"/>
          <p:cNvSpPr/>
          <p:nvPr/>
        </p:nvSpPr>
        <p:spPr bwMode="auto">
          <a:xfrm>
            <a:off x="1843087" y="3505200"/>
            <a:ext cx="762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91" name="Textfeld 166"/>
          <p:cNvSpPr txBox="1">
            <a:spLocks noChangeArrowheads="1"/>
          </p:cNvSpPr>
          <p:nvPr/>
        </p:nvSpPr>
        <p:spPr bwMode="auto">
          <a:xfrm>
            <a:off x="1538287" y="3200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NMOS</a:t>
            </a:r>
          </a:p>
        </p:txBody>
      </p:sp>
      <p:sp>
        <p:nvSpPr>
          <p:cNvPr id="92" name="Textfeld 171"/>
          <p:cNvSpPr txBox="1">
            <a:spLocks noChangeArrowheads="1"/>
          </p:cNvSpPr>
          <p:nvPr/>
        </p:nvSpPr>
        <p:spPr bwMode="auto">
          <a:xfrm>
            <a:off x="2147887" y="3200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PMOS</a:t>
            </a:r>
          </a:p>
        </p:txBody>
      </p:sp>
      <p:sp>
        <p:nvSpPr>
          <p:cNvPr id="93" name="Textfeld 10"/>
          <p:cNvSpPr txBox="1">
            <a:spLocks noChangeArrowheads="1"/>
          </p:cNvSpPr>
          <p:nvPr/>
        </p:nvSpPr>
        <p:spPr bwMode="auto">
          <a:xfrm>
            <a:off x="990600" y="2895600"/>
            <a:ext cx="15247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Standard HVCMOS</a:t>
            </a:r>
            <a:endParaRPr lang="de-DE" altLang="de-DE" dirty="0"/>
          </a:p>
        </p:txBody>
      </p:sp>
      <p:cxnSp>
        <p:nvCxnSpPr>
          <p:cNvPr id="36" name="Gerade Verbindung mit Pfeil 182"/>
          <p:cNvCxnSpPr>
            <a:cxnSpLocks noChangeShapeType="1"/>
          </p:cNvCxnSpPr>
          <p:nvPr/>
        </p:nvCxnSpPr>
        <p:spPr bwMode="auto">
          <a:xfrm flipV="1">
            <a:off x="4929187" y="3838575"/>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feld 183"/>
          <p:cNvSpPr txBox="1">
            <a:spLocks noChangeArrowheads="1"/>
          </p:cNvSpPr>
          <p:nvPr/>
        </p:nvSpPr>
        <p:spPr bwMode="auto">
          <a:xfrm>
            <a:off x="4724400" y="4219575"/>
            <a:ext cx="9937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Deep p-well</a:t>
            </a:r>
          </a:p>
        </p:txBody>
      </p:sp>
      <p:cxnSp>
        <p:nvCxnSpPr>
          <p:cNvPr id="38" name="Gerade Verbindung mit Pfeil 184"/>
          <p:cNvCxnSpPr>
            <a:cxnSpLocks noChangeShapeType="1"/>
          </p:cNvCxnSpPr>
          <p:nvPr/>
        </p:nvCxnSpPr>
        <p:spPr bwMode="auto">
          <a:xfrm flipV="1">
            <a:off x="5691187" y="37338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feld 185"/>
          <p:cNvSpPr txBox="1">
            <a:spLocks noChangeArrowheads="1"/>
          </p:cNvSpPr>
          <p:nvPr/>
        </p:nvSpPr>
        <p:spPr bwMode="auto">
          <a:xfrm>
            <a:off x="5656262" y="4219575"/>
            <a:ext cx="11636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Shallow n-well</a:t>
            </a:r>
          </a:p>
        </p:txBody>
      </p:sp>
    </p:spTree>
    <p:extLst>
      <p:ext uri="{BB962C8B-B14F-4D97-AF65-F5344CB8AC3E}">
        <p14:creationId xmlns:p14="http://schemas.microsoft.com/office/powerpoint/2010/main" val="5676278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eaLnBrk="1" hangingPunct="1"/>
            <a:r>
              <a:rPr lang="en-US" sz="2000" dirty="0"/>
              <a:t>Advanced MAPS with back-plane electrode</a:t>
            </a:r>
            <a:endParaRPr lang="en-US" sz="2000" dirty="0" smtClean="0"/>
          </a:p>
        </p:txBody>
      </p:sp>
      <p:sp>
        <p:nvSpPr>
          <p:cNvPr id="3" name="Foliennummernplatzhalter 2"/>
          <p:cNvSpPr>
            <a:spLocks noGrp="1"/>
          </p:cNvSpPr>
          <p:nvPr>
            <p:ph type="sldNum" sz="quarter" idx="4294967295"/>
          </p:nvPr>
        </p:nvSpPr>
        <p:spPr>
          <a:xfrm>
            <a:off x="7696200" y="6400800"/>
            <a:ext cx="1412875" cy="268288"/>
          </a:xfrm>
          <a:prstGeom prst="rect">
            <a:avLst/>
          </a:prstGeom>
        </p:spPr>
        <p:txBody>
          <a:bodyPr/>
          <a:lstStyle/>
          <a:p>
            <a:pPr>
              <a:defRPr/>
            </a:pPr>
            <a:fld id="{7939989E-F1EB-4048-B991-47E04CFB1B2E}" type="slidenum">
              <a:rPr lang="de-DE" smtClean="0"/>
              <a:pPr>
                <a:defRPr/>
              </a:pPr>
              <a:t>80</a:t>
            </a:fld>
            <a:endParaRPr lang="de-DE"/>
          </a:p>
        </p:txBody>
      </p:sp>
      <p:sp>
        <p:nvSpPr>
          <p:cNvPr id="2" name="Rechteck 1"/>
          <p:cNvSpPr/>
          <p:nvPr/>
        </p:nvSpPr>
        <p:spPr bwMode="auto">
          <a:xfrm>
            <a:off x="1752600" y="1981200"/>
            <a:ext cx="16002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4" name="Rechteck 83"/>
          <p:cNvSpPr/>
          <p:nvPr/>
        </p:nvSpPr>
        <p:spPr bwMode="auto">
          <a:xfrm>
            <a:off x="3505200" y="1981200"/>
            <a:ext cx="9144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5" name="Rechteck 84"/>
          <p:cNvSpPr/>
          <p:nvPr/>
        </p:nvSpPr>
        <p:spPr bwMode="auto">
          <a:xfrm>
            <a:off x="2590800" y="1981200"/>
            <a:ext cx="6096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6" name="Rechteck 85"/>
          <p:cNvSpPr/>
          <p:nvPr/>
        </p:nvSpPr>
        <p:spPr bwMode="auto">
          <a:xfrm>
            <a:off x="19050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7" name="Rechteck 86"/>
          <p:cNvSpPr/>
          <p:nvPr/>
        </p:nvSpPr>
        <p:spPr bwMode="auto">
          <a:xfrm>
            <a:off x="22098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8" name="Rechteck 87"/>
          <p:cNvSpPr/>
          <p:nvPr/>
        </p:nvSpPr>
        <p:spPr bwMode="auto">
          <a:xfrm>
            <a:off x="2057400" y="18288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9" name="Rechteck 88"/>
          <p:cNvSpPr/>
          <p:nvPr/>
        </p:nvSpPr>
        <p:spPr bwMode="auto">
          <a:xfrm>
            <a:off x="26670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0" name="Rechteck 89"/>
          <p:cNvSpPr/>
          <p:nvPr/>
        </p:nvSpPr>
        <p:spPr bwMode="auto">
          <a:xfrm>
            <a:off x="29718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1" name="Rechteck 90"/>
          <p:cNvSpPr/>
          <p:nvPr/>
        </p:nvSpPr>
        <p:spPr bwMode="auto">
          <a:xfrm>
            <a:off x="2819400" y="18288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4" name="Rechteck 93"/>
          <p:cNvSpPr/>
          <p:nvPr/>
        </p:nvSpPr>
        <p:spPr bwMode="auto">
          <a:xfrm>
            <a:off x="4572000" y="1981200"/>
            <a:ext cx="16002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5" name="Rechteck 94"/>
          <p:cNvSpPr/>
          <p:nvPr/>
        </p:nvSpPr>
        <p:spPr bwMode="auto">
          <a:xfrm>
            <a:off x="6324600" y="1981200"/>
            <a:ext cx="9144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6" name="Rechteck 95"/>
          <p:cNvSpPr/>
          <p:nvPr/>
        </p:nvSpPr>
        <p:spPr bwMode="auto">
          <a:xfrm>
            <a:off x="5410200" y="1981200"/>
            <a:ext cx="609600" cy="3048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7" name="Rechteck 96"/>
          <p:cNvSpPr/>
          <p:nvPr/>
        </p:nvSpPr>
        <p:spPr bwMode="auto">
          <a:xfrm>
            <a:off x="47244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8" name="Rechteck 97"/>
          <p:cNvSpPr/>
          <p:nvPr/>
        </p:nvSpPr>
        <p:spPr bwMode="auto">
          <a:xfrm>
            <a:off x="5029200" y="19812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99" name="Rechteck 98"/>
          <p:cNvSpPr/>
          <p:nvPr/>
        </p:nvSpPr>
        <p:spPr bwMode="auto">
          <a:xfrm>
            <a:off x="4876800" y="1828800"/>
            <a:ext cx="152400" cy="762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00" name="Rechteck 99"/>
          <p:cNvSpPr/>
          <p:nvPr/>
        </p:nvSpPr>
        <p:spPr bwMode="auto">
          <a:xfrm>
            <a:off x="54864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01" name="Rechteck 100"/>
          <p:cNvSpPr/>
          <p:nvPr/>
        </p:nvSpPr>
        <p:spPr bwMode="auto">
          <a:xfrm>
            <a:off x="5791200" y="19812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102" name="Rechteck 101"/>
          <p:cNvSpPr/>
          <p:nvPr/>
        </p:nvSpPr>
        <p:spPr bwMode="auto">
          <a:xfrm>
            <a:off x="5638800" y="1828800"/>
            <a:ext cx="152400" cy="76200"/>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6" name="Gerade Verbindung 5"/>
          <p:cNvCxnSpPr/>
          <p:nvPr/>
        </p:nvCxnSpPr>
        <p:spPr bwMode="auto">
          <a:xfrm flipH="1">
            <a:off x="16764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8" name="Gerade Verbindung 7"/>
          <p:cNvCxnSpPr/>
          <p:nvPr/>
        </p:nvCxnSpPr>
        <p:spPr bwMode="auto">
          <a:xfrm>
            <a:off x="1600200" y="1981200"/>
            <a:ext cx="0" cy="304800"/>
          </a:xfrm>
          <a:prstGeom prst="line">
            <a:avLst/>
          </a:prstGeom>
          <a:noFill/>
          <a:ln w="9525" cap="flat" cmpd="sng" algn="ctr">
            <a:solidFill>
              <a:schemeClr val="tx1"/>
            </a:solidFill>
            <a:prstDash val="solid"/>
            <a:round/>
            <a:headEnd type="none" w="med" len="med"/>
            <a:tailEnd type="none" w="med" len="med"/>
          </a:ln>
          <a:effectLst/>
        </p:spPr>
      </p:cxnSp>
      <p:cxnSp>
        <p:nvCxnSpPr>
          <p:cNvPr id="12" name="Gerade Verbindung 11"/>
          <p:cNvCxnSpPr/>
          <p:nvPr/>
        </p:nvCxnSpPr>
        <p:spPr bwMode="auto">
          <a:xfrm flipH="1" flipV="1">
            <a:off x="33528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26" name="Gerade Verbindung 25"/>
          <p:cNvCxnSpPr/>
          <p:nvPr/>
        </p:nvCxnSpPr>
        <p:spPr bwMode="auto">
          <a:xfrm flipV="1">
            <a:off x="34290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51" name="Gerade Verbindung 50"/>
          <p:cNvCxnSpPr/>
          <p:nvPr/>
        </p:nvCxnSpPr>
        <p:spPr bwMode="auto">
          <a:xfrm flipH="1" flipV="1">
            <a:off x="16002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52" name="Gerade Verbindung 51"/>
          <p:cNvCxnSpPr/>
          <p:nvPr/>
        </p:nvCxnSpPr>
        <p:spPr bwMode="auto">
          <a:xfrm flipH="1" flipV="1">
            <a:off x="1676400" y="2590800"/>
            <a:ext cx="914400" cy="2743200"/>
          </a:xfrm>
          <a:prstGeom prst="line">
            <a:avLst/>
          </a:prstGeom>
          <a:noFill/>
          <a:ln w="9525" cap="flat" cmpd="sng" algn="ctr">
            <a:solidFill>
              <a:schemeClr val="tx1"/>
            </a:solidFill>
            <a:prstDash val="solid"/>
            <a:round/>
            <a:headEnd type="none" w="med" len="med"/>
            <a:tailEnd type="none" w="med" len="med"/>
          </a:ln>
          <a:effectLst/>
        </p:spPr>
      </p:cxnSp>
      <p:cxnSp>
        <p:nvCxnSpPr>
          <p:cNvPr id="28" name="Gerade Verbindung 27"/>
          <p:cNvCxnSpPr/>
          <p:nvPr/>
        </p:nvCxnSpPr>
        <p:spPr bwMode="auto">
          <a:xfrm>
            <a:off x="1676400" y="2590800"/>
            <a:ext cx="1752600" cy="0"/>
          </a:xfrm>
          <a:prstGeom prst="line">
            <a:avLst/>
          </a:prstGeom>
          <a:noFill/>
          <a:ln w="9525" cap="flat" cmpd="sng" algn="ctr">
            <a:solidFill>
              <a:schemeClr val="tx1"/>
            </a:solidFill>
            <a:prstDash val="solid"/>
            <a:round/>
            <a:headEnd type="none" w="med" len="med"/>
            <a:tailEnd type="none" w="med" len="med"/>
          </a:ln>
          <a:effectLst/>
        </p:spPr>
      </p:cxnSp>
      <p:sp>
        <p:nvSpPr>
          <p:cNvPr id="61" name="Rechteck 60"/>
          <p:cNvSpPr/>
          <p:nvPr/>
        </p:nvSpPr>
        <p:spPr bwMode="auto">
          <a:xfrm>
            <a:off x="2590800" y="5334000"/>
            <a:ext cx="5486400" cy="2286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62" name="Gerade Verbindung 61"/>
          <p:cNvCxnSpPr/>
          <p:nvPr/>
        </p:nvCxnSpPr>
        <p:spPr bwMode="auto">
          <a:xfrm flipH="1">
            <a:off x="44958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63" name="Gerade Verbindung 62"/>
          <p:cNvCxnSpPr/>
          <p:nvPr/>
        </p:nvCxnSpPr>
        <p:spPr bwMode="auto">
          <a:xfrm flipH="1" flipV="1">
            <a:off x="61722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65" name="Gerade Verbindung 64"/>
          <p:cNvCxnSpPr/>
          <p:nvPr/>
        </p:nvCxnSpPr>
        <p:spPr bwMode="auto">
          <a:xfrm flipV="1">
            <a:off x="62484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66" name="Gerade Verbindung 65"/>
          <p:cNvCxnSpPr/>
          <p:nvPr/>
        </p:nvCxnSpPr>
        <p:spPr bwMode="auto">
          <a:xfrm flipH="1" flipV="1">
            <a:off x="44196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68" name="Gerade Verbindung 67"/>
          <p:cNvCxnSpPr/>
          <p:nvPr/>
        </p:nvCxnSpPr>
        <p:spPr bwMode="auto">
          <a:xfrm>
            <a:off x="4495800" y="2590800"/>
            <a:ext cx="1752600" cy="0"/>
          </a:xfrm>
          <a:prstGeom prst="line">
            <a:avLst/>
          </a:prstGeom>
          <a:noFill/>
          <a:ln w="9525" cap="flat" cmpd="sng" algn="ctr">
            <a:solidFill>
              <a:schemeClr val="tx1"/>
            </a:solidFill>
            <a:prstDash val="solid"/>
            <a:round/>
            <a:headEnd type="none" w="med" len="med"/>
            <a:tailEnd type="none" w="med" len="med"/>
          </a:ln>
          <a:effectLst/>
        </p:spPr>
      </p:cxnSp>
      <p:cxnSp>
        <p:nvCxnSpPr>
          <p:cNvPr id="70" name="Gerade Verbindung 69"/>
          <p:cNvCxnSpPr/>
          <p:nvPr/>
        </p:nvCxnSpPr>
        <p:spPr bwMode="auto">
          <a:xfrm flipH="1">
            <a:off x="7315200" y="2514600"/>
            <a:ext cx="76200" cy="76200"/>
          </a:xfrm>
          <a:prstGeom prst="line">
            <a:avLst/>
          </a:prstGeom>
          <a:noFill/>
          <a:ln w="9525" cap="flat" cmpd="sng" algn="ctr">
            <a:solidFill>
              <a:schemeClr val="tx1"/>
            </a:solidFill>
            <a:prstDash val="solid"/>
            <a:round/>
            <a:headEnd type="none" w="med" len="med"/>
            <a:tailEnd type="none" w="med" len="med"/>
          </a:ln>
          <a:effectLst/>
        </p:spPr>
      </p:cxnSp>
      <p:cxnSp>
        <p:nvCxnSpPr>
          <p:cNvPr id="71" name="Gerade Verbindung 70"/>
          <p:cNvCxnSpPr/>
          <p:nvPr/>
        </p:nvCxnSpPr>
        <p:spPr bwMode="auto">
          <a:xfrm flipH="1" flipV="1">
            <a:off x="7239000" y="2286000"/>
            <a:ext cx="76200" cy="304800"/>
          </a:xfrm>
          <a:prstGeom prst="line">
            <a:avLst/>
          </a:prstGeom>
          <a:noFill/>
          <a:ln w="9525" cap="flat" cmpd="sng" algn="ctr">
            <a:solidFill>
              <a:schemeClr val="tx1"/>
            </a:solidFill>
            <a:prstDash val="solid"/>
            <a:round/>
            <a:headEnd type="none" w="med" len="med"/>
            <a:tailEnd type="none" w="med" len="med"/>
          </a:ln>
          <a:effectLst/>
        </p:spPr>
      </p:cxnSp>
      <p:cxnSp>
        <p:nvCxnSpPr>
          <p:cNvPr id="72" name="Gerade Verbindung 71"/>
          <p:cNvCxnSpPr/>
          <p:nvPr/>
        </p:nvCxnSpPr>
        <p:spPr bwMode="auto">
          <a:xfrm flipH="1" flipV="1">
            <a:off x="7315200" y="2590800"/>
            <a:ext cx="762000" cy="2743200"/>
          </a:xfrm>
          <a:prstGeom prst="line">
            <a:avLst/>
          </a:prstGeom>
          <a:noFill/>
          <a:ln w="9525" cap="flat" cmpd="sng" algn="ctr">
            <a:solidFill>
              <a:schemeClr val="tx1"/>
            </a:solidFill>
            <a:prstDash val="solid"/>
            <a:round/>
            <a:headEnd type="none" w="med" len="med"/>
            <a:tailEnd type="none" w="med" len="med"/>
          </a:ln>
          <a:effectLst/>
        </p:spPr>
      </p:cxnSp>
      <p:sp>
        <p:nvSpPr>
          <p:cNvPr id="73" name="Rechteck 72"/>
          <p:cNvSpPr/>
          <p:nvPr/>
        </p:nvSpPr>
        <p:spPr bwMode="auto">
          <a:xfrm>
            <a:off x="7391400" y="1981200"/>
            <a:ext cx="3048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6" name="Gerade Verbindung 35"/>
          <p:cNvCxnSpPr/>
          <p:nvPr/>
        </p:nvCxnSpPr>
        <p:spPr bwMode="auto">
          <a:xfrm>
            <a:off x="1600200" y="1981200"/>
            <a:ext cx="6096000" cy="0"/>
          </a:xfrm>
          <a:prstGeom prst="line">
            <a:avLst/>
          </a:prstGeom>
          <a:noFill/>
          <a:ln w="9525" cap="flat" cmpd="sng" algn="ctr">
            <a:solidFill>
              <a:schemeClr val="tx1"/>
            </a:solidFill>
            <a:prstDash val="solid"/>
            <a:round/>
            <a:headEnd type="none" w="med" len="med"/>
            <a:tailEnd type="none" w="med" len="med"/>
          </a:ln>
          <a:effectLst/>
        </p:spPr>
      </p:cxnSp>
      <p:cxnSp>
        <p:nvCxnSpPr>
          <p:cNvPr id="39" name="Gerade Verbindung 38"/>
          <p:cNvCxnSpPr/>
          <p:nvPr/>
        </p:nvCxnSpPr>
        <p:spPr bwMode="auto">
          <a:xfrm>
            <a:off x="7315200" y="2590800"/>
            <a:ext cx="381000" cy="0"/>
          </a:xfrm>
          <a:prstGeom prst="line">
            <a:avLst/>
          </a:prstGeom>
          <a:noFill/>
          <a:ln w="9525" cap="flat" cmpd="sng" algn="ctr">
            <a:solidFill>
              <a:schemeClr val="tx1"/>
            </a:solidFill>
            <a:prstDash val="solid"/>
            <a:round/>
            <a:headEnd type="none" w="med" len="med"/>
            <a:tailEnd type="none" w="med" len="med"/>
          </a:ln>
          <a:effectLst/>
        </p:spPr>
      </p:cxnSp>
      <p:cxnSp>
        <p:nvCxnSpPr>
          <p:cNvPr id="42" name="Gerade Verbindung 41"/>
          <p:cNvCxnSpPr/>
          <p:nvPr/>
        </p:nvCxnSpPr>
        <p:spPr bwMode="auto">
          <a:xfrm flipV="1">
            <a:off x="3962400" y="1371600"/>
            <a:ext cx="0" cy="609600"/>
          </a:xfrm>
          <a:prstGeom prst="line">
            <a:avLst/>
          </a:prstGeom>
          <a:noFill/>
          <a:ln w="9525" cap="flat" cmpd="sng" algn="ctr">
            <a:solidFill>
              <a:schemeClr val="tx1"/>
            </a:solidFill>
            <a:prstDash val="solid"/>
            <a:round/>
            <a:headEnd type="none" w="med" len="med"/>
            <a:tailEnd type="none" w="med" len="med"/>
          </a:ln>
          <a:effectLst/>
        </p:spPr>
      </p:cxnSp>
      <p:cxnSp>
        <p:nvCxnSpPr>
          <p:cNvPr id="43" name="Gerade Verbindung 42"/>
          <p:cNvCxnSpPr/>
          <p:nvPr/>
        </p:nvCxnSpPr>
        <p:spPr bwMode="auto">
          <a:xfrm flipH="1">
            <a:off x="3124200" y="1371600"/>
            <a:ext cx="838200" cy="0"/>
          </a:xfrm>
          <a:prstGeom prst="line">
            <a:avLst/>
          </a:prstGeom>
          <a:noFill/>
          <a:ln w="9525" cap="flat" cmpd="sng" algn="ctr">
            <a:solidFill>
              <a:schemeClr val="tx1"/>
            </a:solidFill>
            <a:prstDash val="solid"/>
            <a:round/>
            <a:headEnd type="none" w="med" len="med"/>
            <a:tailEnd type="none" w="med" len="med"/>
          </a:ln>
          <a:effectLst/>
        </p:spPr>
      </p:cxnSp>
      <p:cxnSp>
        <p:nvCxnSpPr>
          <p:cNvPr id="44" name="Gerade Verbindung 43"/>
          <p:cNvCxnSpPr/>
          <p:nvPr/>
        </p:nvCxnSpPr>
        <p:spPr bwMode="auto">
          <a:xfrm flipH="1">
            <a:off x="2438400" y="1371600"/>
            <a:ext cx="533400" cy="0"/>
          </a:xfrm>
          <a:prstGeom prst="line">
            <a:avLst/>
          </a:prstGeom>
          <a:noFill/>
          <a:ln w="9525" cap="flat" cmpd="sng" algn="ctr">
            <a:solidFill>
              <a:schemeClr val="tx1"/>
            </a:solidFill>
            <a:prstDash val="solid"/>
            <a:round/>
            <a:headEnd type="none" w="med" len="med"/>
            <a:tailEnd type="none" w="med" len="med"/>
          </a:ln>
          <a:effectLst/>
        </p:spPr>
      </p:cxnSp>
      <p:cxnSp>
        <p:nvCxnSpPr>
          <p:cNvPr id="46" name="Gerade Verbindung 45"/>
          <p:cNvCxnSpPr/>
          <p:nvPr/>
        </p:nvCxnSpPr>
        <p:spPr bwMode="auto">
          <a:xfrm flipV="1">
            <a:off x="2438400" y="1371600"/>
            <a:ext cx="0" cy="609600"/>
          </a:xfrm>
          <a:prstGeom prst="line">
            <a:avLst/>
          </a:prstGeom>
          <a:noFill/>
          <a:ln w="9525" cap="flat" cmpd="sng" algn="ctr">
            <a:solidFill>
              <a:schemeClr val="tx1"/>
            </a:solidFill>
            <a:prstDash val="solid"/>
            <a:round/>
            <a:headEnd type="none" w="med" len="med"/>
            <a:tailEnd type="none" w="med" len="med"/>
          </a:ln>
          <a:effectLst/>
        </p:spPr>
      </p:cxnSp>
      <p:cxnSp>
        <p:nvCxnSpPr>
          <p:cNvPr id="47" name="Gerade Verbindung 46"/>
          <p:cNvCxnSpPr/>
          <p:nvPr/>
        </p:nvCxnSpPr>
        <p:spPr bwMode="auto">
          <a:xfrm>
            <a:off x="2971800" y="1143000"/>
            <a:ext cx="0" cy="457200"/>
          </a:xfrm>
          <a:prstGeom prst="line">
            <a:avLst/>
          </a:prstGeom>
          <a:noFill/>
          <a:ln w="9525" cap="flat" cmpd="sng" algn="ctr">
            <a:solidFill>
              <a:schemeClr val="tx1"/>
            </a:solidFill>
            <a:prstDash val="solid"/>
            <a:round/>
            <a:headEnd type="none" w="med" len="med"/>
            <a:tailEnd type="none" w="med" len="med"/>
          </a:ln>
          <a:effectLst/>
        </p:spPr>
      </p:cxnSp>
      <p:cxnSp>
        <p:nvCxnSpPr>
          <p:cNvPr id="48" name="Gerade Verbindung 47"/>
          <p:cNvCxnSpPr/>
          <p:nvPr/>
        </p:nvCxnSpPr>
        <p:spPr bwMode="auto">
          <a:xfrm>
            <a:off x="3124200" y="1295400"/>
            <a:ext cx="0" cy="152400"/>
          </a:xfrm>
          <a:prstGeom prst="line">
            <a:avLst/>
          </a:prstGeom>
          <a:noFill/>
          <a:ln w="28575" cap="flat" cmpd="sng" algn="ctr">
            <a:solidFill>
              <a:schemeClr val="tx1"/>
            </a:solidFill>
            <a:prstDash val="solid"/>
            <a:round/>
            <a:headEnd type="none" w="med" len="med"/>
            <a:tailEnd type="none" w="med" len="med"/>
          </a:ln>
          <a:effectLst/>
        </p:spPr>
      </p:cxnSp>
      <p:sp>
        <p:nvSpPr>
          <p:cNvPr id="49" name="Textfeld 48"/>
          <p:cNvSpPr txBox="1"/>
          <p:nvPr/>
        </p:nvSpPr>
        <p:spPr>
          <a:xfrm>
            <a:off x="2590800" y="1066800"/>
            <a:ext cx="372218" cy="276999"/>
          </a:xfrm>
          <a:prstGeom prst="rect">
            <a:avLst/>
          </a:prstGeom>
          <a:noFill/>
        </p:spPr>
        <p:txBody>
          <a:bodyPr wrap="none" rtlCol="0">
            <a:spAutoFit/>
          </a:bodyPr>
          <a:lstStyle/>
          <a:p>
            <a:r>
              <a:rPr lang="de-DE" dirty="0" smtClean="0"/>
              <a:t>2V</a:t>
            </a:r>
            <a:endParaRPr lang="de-DE" dirty="0"/>
          </a:p>
        </p:txBody>
      </p:sp>
      <p:cxnSp>
        <p:nvCxnSpPr>
          <p:cNvPr id="50" name="Gerade Verbindung 49"/>
          <p:cNvCxnSpPr/>
          <p:nvPr/>
        </p:nvCxnSpPr>
        <p:spPr bwMode="auto">
          <a:xfrm>
            <a:off x="3962400" y="1371600"/>
            <a:ext cx="838200" cy="0"/>
          </a:xfrm>
          <a:prstGeom prst="line">
            <a:avLst/>
          </a:prstGeom>
          <a:noFill/>
          <a:ln w="9525" cap="flat" cmpd="sng" algn="ctr">
            <a:solidFill>
              <a:schemeClr val="tx1"/>
            </a:solidFill>
            <a:prstDash val="solid"/>
            <a:round/>
            <a:headEnd type="none" w="med" len="med"/>
            <a:tailEnd type="none" w="med" len="med"/>
          </a:ln>
          <a:effectLst/>
        </p:spPr>
      </p:cxnSp>
      <p:cxnSp>
        <p:nvCxnSpPr>
          <p:cNvPr id="54" name="Gerade Verbindung 53"/>
          <p:cNvCxnSpPr/>
          <p:nvPr/>
        </p:nvCxnSpPr>
        <p:spPr bwMode="auto">
          <a:xfrm flipH="1">
            <a:off x="4953000" y="1143000"/>
            <a:ext cx="0" cy="457200"/>
          </a:xfrm>
          <a:prstGeom prst="line">
            <a:avLst/>
          </a:prstGeom>
          <a:noFill/>
          <a:ln w="9525" cap="flat" cmpd="sng" algn="ctr">
            <a:solidFill>
              <a:schemeClr val="tx1"/>
            </a:solidFill>
            <a:prstDash val="solid"/>
            <a:round/>
            <a:headEnd type="none" w="med" len="med"/>
            <a:tailEnd type="none" w="med" len="med"/>
          </a:ln>
          <a:effectLst/>
        </p:spPr>
      </p:cxnSp>
      <p:cxnSp>
        <p:nvCxnSpPr>
          <p:cNvPr id="55" name="Gerade Verbindung 54"/>
          <p:cNvCxnSpPr/>
          <p:nvPr/>
        </p:nvCxnSpPr>
        <p:spPr bwMode="auto">
          <a:xfrm flipH="1">
            <a:off x="4800600" y="1295400"/>
            <a:ext cx="0" cy="152400"/>
          </a:xfrm>
          <a:prstGeom prst="line">
            <a:avLst/>
          </a:prstGeom>
          <a:noFill/>
          <a:ln w="28575" cap="flat" cmpd="sng" algn="ctr">
            <a:solidFill>
              <a:schemeClr val="tx1"/>
            </a:solidFill>
            <a:prstDash val="solid"/>
            <a:round/>
            <a:headEnd type="none" w="med" len="med"/>
            <a:tailEnd type="none" w="med" len="med"/>
          </a:ln>
          <a:effectLst/>
        </p:spPr>
      </p:cxnSp>
      <p:sp>
        <p:nvSpPr>
          <p:cNvPr id="56" name="Textfeld 55"/>
          <p:cNvSpPr txBox="1"/>
          <p:nvPr/>
        </p:nvSpPr>
        <p:spPr>
          <a:xfrm>
            <a:off x="4343400" y="1066800"/>
            <a:ext cx="457177" cy="276999"/>
          </a:xfrm>
          <a:prstGeom prst="rect">
            <a:avLst/>
          </a:prstGeom>
          <a:noFill/>
        </p:spPr>
        <p:txBody>
          <a:bodyPr wrap="none" rtlCol="0">
            <a:spAutoFit/>
          </a:bodyPr>
          <a:lstStyle/>
          <a:p>
            <a:r>
              <a:rPr lang="de-DE" dirty="0" smtClean="0"/>
              <a:t>50V</a:t>
            </a:r>
            <a:endParaRPr lang="de-DE" dirty="0"/>
          </a:p>
        </p:txBody>
      </p:sp>
      <p:cxnSp>
        <p:nvCxnSpPr>
          <p:cNvPr id="7" name="Gerade Verbindung 6"/>
          <p:cNvCxnSpPr/>
          <p:nvPr/>
        </p:nvCxnSpPr>
        <p:spPr bwMode="auto">
          <a:xfrm>
            <a:off x="5334000" y="1371600"/>
            <a:ext cx="2895600" cy="0"/>
          </a:xfrm>
          <a:prstGeom prst="line">
            <a:avLst/>
          </a:prstGeom>
          <a:noFill/>
          <a:ln w="9525" cap="flat" cmpd="sng" algn="ctr">
            <a:solidFill>
              <a:schemeClr val="tx1"/>
            </a:solidFill>
            <a:prstDash val="solid"/>
            <a:round/>
            <a:headEnd type="none" w="med" len="med"/>
            <a:tailEnd type="none" w="med" len="med"/>
          </a:ln>
          <a:effectLst/>
        </p:spPr>
      </p:cxnSp>
      <p:cxnSp>
        <p:nvCxnSpPr>
          <p:cNvPr id="13" name="Gerade Verbindung 12"/>
          <p:cNvCxnSpPr/>
          <p:nvPr/>
        </p:nvCxnSpPr>
        <p:spPr bwMode="auto">
          <a:xfrm flipV="1">
            <a:off x="8229600" y="1371600"/>
            <a:ext cx="0" cy="4114800"/>
          </a:xfrm>
          <a:prstGeom prst="line">
            <a:avLst/>
          </a:prstGeom>
          <a:noFill/>
          <a:ln w="9525" cap="flat" cmpd="sng" algn="ctr">
            <a:solidFill>
              <a:schemeClr val="tx1"/>
            </a:solidFill>
            <a:prstDash val="solid"/>
            <a:round/>
            <a:headEnd type="none" w="med" len="med"/>
            <a:tailEnd type="none" w="med" len="med"/>
          </a:ln>
          <a:effectLst/>
        </p:spPr>
      </p:cxnSp>
      <p:cxnSp>
        <p:nvCxnSpPr>
          <p:cNvPr id="19" name="Gerade Verbindung 18"/>
          <p:cNvCxnSpPr/>
          <p:nvPr/>
        </p:nvCxnSpPr>
        <p:spPr bwMode="auto">
          <a:xfrm>
            <a:off x="8077200" y="5486400"/>
            <a:ext cx="152400" cy="0"/>
          </a:xfrm>
          <a:prstGeom prst="line">
            <a:avLst/>
          </a:prstGeom>
          <a:noFill/>
          <a:ln w="9525" cap="flat" cmpd="sng" algn="ctr">
            <a:solidFill>
              <a:schemeClr val="tx1"/>
            </a:solidFill>
            <a:prstDash val="solid"/>
            <a:round/>
            <a:headEnd type="none" w="med" len="med"/>
            <a:tailEnd type="none" w="med" len="med"/>
          </a:ln>
          <a:effectLst/>
        </p:spPr>
      </p:cxnSp>
      <p:cxnSp>
        <p:nvCxnSpPr>
          <p:cNvPr id="69" name="Gerade Verbindung 68"/>
          <p:cNvCxnSpPr/>
          <p:nvPr/>
        </p:nvCxnSpPr>
        <p:spPr bwMode="auto">
          <a:xfrm flipH="1">
            <a:off x="5334000" y="1143000"/>
            <a:ext cx="0" cy="457200"/>
          </a:xfrm>
          <a:prstGeom prst="line">
            <a:avLst/>
          </a:prstGeom>
          <a:noFill/>
          <a:ln w="9525" cap="flat" cmpd="sng" algn="ctr">
            <a:solidFill>
              <a:schemeClr val="tx1"/>
            </a:solidFill>
            <a:prstDash val="solid"/>
            <a:round/>
            <a:headEnd type="none" w="med" len="med"/>
            <a:tailEnd type="none" w="med" len="med"/>
          </a:ln>
          <a:effectLst/>
        </p:spPr>
      </p:cxnSp>
      <p:cxnSp>
        <p:nvCxnSpPr>
          <p:cNvPr id="74" name="Gerade Verbindung 73"/>
          <p:cNvCxnSpPr/>
          <p:nvPr/>
        </p:nvCxnSpPr>
        <p:spPr bwMode="auto">
          <a:xfrm flipH="1">
            <a:off x="5181600" y="1295400"/>
            <a:ext cx="0" cy="152400"/>
          </a:xfrm>
          <a:prstGeom prst="line">
            <a:avLst/>
          </a:prstGeom>
          <a:noFill/>
          <a:ln w="28575" cap="flat" cmpd="sng" algn="ctr">
            <a:solidFill>
              <a:schemeClr val="tx1"/>
            </a:solidFill>
            <a:prstDash val="solid"/>
            <a:round/>
            <a:headEnd type="none" w="med" len="med"/>
            <a:tailEnd type="none" w="med" len="med"/>
          </a:ln>
          <a:effectLst/>
        </p:spPr>
      </p:cxnSp>
      <p:cxnSp>
        <p:nvCxnSpPr>
          <p:cNvPr id="5" name="Gerade Verbindung mit Pfeil 4"/>
          <p:cNvCxnSpPr/>
          <p:nvPr/>
        </p:nvCxnSpPr>
        <p:spPr bwMode="auto">
          <a:xfrm flipH="1" flipV="1">
            <a:off x="3962400" y="2286000"/>
            <a:ext cx="685800" cy="2286000"/>
          </a:xfrm>
          <a:prstGeom prst="straightConnector1">
            <a:avLst/>
          </a:prstGeom>
          <a:noFill/>
          <a:ln w="9525" cap="flat" cmpd="sng" algn="ctr">
            <a:solidFill>
              <a:schemeClr val="tx1"/>
            </a:solidFill>
            <a:prstDash val="solid"/>
            <a:round/>
            <a:headEnd type="none" w="med" len="med"/>
            <a:tailEnd type="arrow"/>
          </a:ln>
          <a:effectLst/>
        </p:spPr>
      </p:cxnSp>
      <p:cxnSp>
        <p:nvCxnSpPr>
          <p:cNvPr id="64" name="Gerade Verbindung mit Pfeil 63"/>
          <p:cNvCxnSpPr/>
          <p:nvPr/>
        </p:nvCxnSpPr>
        <p:spPr bwMode="auto">
          <a:xfrm flipH="1" flipV="1">
            <a:off x="5334000" y="2590800"/>
            <a:ext cx="685800" cy="2286000"/>
          </a:xfrm>
          <a:prstGeom prst="straightConnector1">
            <a:avLst/>
          </a:prstGeom>
          <a:noFill/>
          <a:ln w="9525" cap="flat" cmpd="sng" algn="ctr">
            <a:solidFill>
              <a:schemeClr val="tx1"/>
            </a:solidFill>
            <a:prstDash val="solid"/>
            <a:round/>
            <a:headEnd type="none" w="med" len="med"/>
            <a:tailEnd type="arrow"/>
          </a:ln>
          <a:effectLst/>
        </p:spPr>
      </p:cxnSp>
      <p:grpSp>
        <p:nvGrpSpPr>
          <p:cNvPr id="15" name="Gruppieren 14"/>
          <p:cNvGrpSpPr/>
          <p:nvPr/>
        </p:nvGrpSpPr>
        <p:grpSpPr>
          <a:xfrm flipV="1">
            <a:off x="5029200" y="2438400"/>
            <a:ext cx="304800" cy="304800"/>
            <a:chOff x="5867400" y="2895600"/>
            <a:chExt cx="304800" cy="304800"/>
          </a:xfrm>
        </p:grpSpPr>
        <p:sp>
          <p:nvSpPr>
            <p:cNvPr id="14" name="Bogen 13"/>
            <p:cNvSpPr/>
            <p:nvPr/>
          </p:nvSpPr>
          <p:spPr bwMode="auto">
            <a:xfrm>
              <a:off x="5867400" y="2895600"/>
              <a:ext cx="304800" cy="3048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67" name="Bogen 66"/>
            <p:cNvSpPr/>
            <p:nvPr/>
          </p:nvSpPr>
          <p:spPr bwMode="auto">
            <a:xfrm flipH="1">
              <a:off x="5867400" y="2895600"/>
              <a:ext cx="304800" cy="3048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grpSp>
        <p:nvGrpSpPr>
          <p:cNvPr id="75" name="Gruppieren 74"/>
          <p:cNvGrpSpPr/>
          <p:nvPr/>
        </p:nvGrpSpPr>
        <p:grpSpPr>
          <a:xfrm flipV="1">
            <a:off x="4724400" y="2438400"/>
            <a:ext cx="304800" cy="304800"/>
            <a:chOff x="5867400" y="2895600"/>
            <a:chExt cx="304800" cy="304800"/>
          </a:xfrm>
        </p:grpSpPr>
        <p:sp>
          <p:nvSpPr>
            <p:cNvPr id="76" name="Bogen 75"/>
            <p:cNvSpPr/>
            <p:nvPr/>
          </p:nvSpPr>
          <p:spPr bwMode="auto">
            <a:xfrm>
              <a:off x="5867400" y="2895600"/>
              <a:ext cx="304800" cy="3048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7" name="Bogen 76"/>
            <p:cNvSpPr/>
            <p:nvPr/>
          </p:nvSpPr>
          <p:spPr bwMode="auto">
            <a:xfrm flipH="1">
              <a:off x="5867400" y="2895600"/>
              <a:ext cx="304800" cy="3048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grpSp>
        <p:nvGrpSpPr>
          <p:cNvPr id="78" name="Gruppieren 77"/>
          <p:cNvGrpSpPr/>
          <p:nvPr/>
        </p:nvGrpSpPr>
        <p:grpSpPr>
          <a:xfrm flipV="1">
            <a:off x="4419600" y="2438400"/>
            <a:ext cx="304800" cy="304800"/>
            <a:chOff x="5867400" y="2895600"/>
            <a:chExt cx="304800" cy="304800"/>
          </a:xfrm>
        </p:grpSpPr>
        <p:sp>
          <p:nvSpPr>
            <p:cNvPr id="79" name="Bogen 78"/>
            <p:cNvSpPr/>
            <p:nvPr/>
          </p:nvSpPr>
          <p:spPr bwMode="auto">
            <a:xfrm>
              <a:off x="5867400" y="2895600"/>
              <a:ext cx="304800" cy="3048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80" name="Bogen 79"/>
            <p:cNvSpPr/>
            <p:nvPr/>
          </p:nvSpPr>
          <p:spPr bwMode="auto">
            <a:xfrm flipH="1">
              <a:off x="5867400" y="2895600"/>
              <a:ext cx="304800" cy="304800"/>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cxnSp>
        <p:nvCxnSpPr>
          <p:cNvPr id="17" name="Gerade Verbindung mit Pfeil 16"/>
          <p:cNvCxnSpPr>
            <a:stCxn id="80" idx="2"/>
          </p:cNvCxnSpPr>
          <p:nvPr/>
        </p:nvCxnSpPr>
        <p:spPr bwMode="auto">
          <a:xfrm flipH="1" flipV="1">
            <a:off x="4343400" y="2286000"/>
            <a:ext cx="76200" cy="304800"/>
          </a:xfrm>
          <a:prstGeom prst="straightConnector1">
            <a:avLst/>
          </a:prstGeom>
          <a:noFill/>
          <a:ln w="9525" cap="flat" cmpd="sng" algn="ctr">
            <a:solidFill>
              <a:schemeClr val="tx1"/>
            </a:solidFill>
            <a:prstDash val="solid"/>
            <a:round/>
            <a:headEnd type="none" w="med" len="med"/>
            <a:tailEnd type="arrow"/>
          </a:ln>
          <a:effectLst/>
        </p:spPr>
      </p:cxnSp>
      <p:sp>
        <p:nvSpPr>
          <p:cNvPr id="81" name="Textfeld 80"/>
          <p:cNvSpPr txBox="1"/>
          <p:nvPr/>
        </p:nvSpPr>
        <p:spPr>
          <a:xfrm>
            <a:off x="6543012" y="4876800"/>
            <a:ext cx="1258679" cy="276999"/>
          </a:xfrm>
          <a:prstGeom prst="rect">
            <a:avLst/>
          </a:prstGeom>
          <a:noFill/>
        </p:spPr>
        <p:txBody>
          <a:bodyPr wrap="none" rtlCol="0">
            <a:spAutoFit/>
          </a:bodyPr>
          <a:lstStyle/>
          <a:p>
            <a:r>
              <a:rPr lang="de-DE" dirty="0" smtClean="0"/>
              <a:t>P-type </a:t>
            </a:r>
            <a:r>
              <a:rPr lang="de-DE" dirty="0" err="1" smtClean="0"/>
              <a:t>depleted</a:t>
            </a:r>
            <a:endParaRPr lang="de-DE" dirty="0"/>
          </a:p>
        </p:txBody>
      </p:sp>
      <p:sp>
        <p:nvSpPr>
          <p:cNvPr id="82" name="Textfeld 81"/>
          <p:cNvSpPr txBox="1"/>
          <p:nvPr/>
        </p:nvSpPr>
        <p:spPr>
          <a:xfrm>
            <a:off x="3518826" y="1981200"/>
            <a:ext cx="601448" cy="276999"/>
          </a:xfrm>
          <a:prstGeom prst="rect">
            <a:avLst/>
          </a:prstGeom>
          <a:noFill/>
        </p:spPr>
        <p:txBody>
          <a:bodyPr wrap="none" rtlCol="0">
            <a:spAutoFit/>
          </a:bodyPr>
          <a:lstStyle/>
          <a:p>
            <a:r>
              <a:rPr lang="de-DE" dirty="0" smtClean="0"/>
              <a:t>P-</a:t>
            </a:r>
            <a:r>
              <a:rPr lang="de-DE" dirty="0" err="1" smtClean="0"/>
              <a:t>well</a:t>
            </a:r>
            <a:endParaRPr lang="de-DE" dirty="0"/>
          </a:p>
        </p:txBody>
      </p:sp>
      <p:sp>
        <p:nvSpPr>
          <p:cNvPr id="83" name="Textfeld 82"/>
          <p:cNvSpPr txBox="1"/>
          <p:nvPr/>
        </p:nvSpPr>
        <p:spPr>
          <a:xfrm>
            <a:off x="2590800" y="5334000"/>
            <a:ext cx="914482" cy="276999"/>
          </a:xfrm>
          <a:prstGeom prst="rect">
            <a:avLst/>
          </a:prstGeom>
          <a:noFill/>
        </p:spPr>
        <p:txBody>
          <a:bodyPr wrap="none" rtlCol="0">
            <a:spAutoFit/>
          </a:bodyPr>
          <a:lstStyle/>
          <a:p>
            <a:r>
              <a:rPr lang="de-DE" dirty="0" smtClean="0"/>
              <a:t>N-diffusion</a:t>
            </a:r>
            <a:endParaRPr lang="de-DE" dirty="0"/>
          </a:p>
        </p:txBody>
      </p:sp>
    </p:spTree>
    <p:extLst>
      <p:ext uri="{BB962C8B-B14F-4D97-AF65-F5344CB8AC3E}">
        <p14:creationId xmlns:p14="http://schemas.microsoft.com/office/powerpoint/2010/main" val="194104711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Rechteck 358"/>
          <p:cNvSpPr/>
          <p:nvPr/>
        </p:nvSpPr>
        <p:spPr bwMode="auto">
          <a:xfrm>
            <a:off x="685800" y="1066800"/>
            <a:ext cx="5715000" cy="19812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8" name="Rechteck 357"/>
          <p:cNvSpPr/>
          <p:nvPr/>
        </p:nvSpPr>
        <p:spPr bwMode="auto">
          <a:xfrm>
            <a:off x="609600" y="990600"/>
            <a:ext cx="5715000" cy="19812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95" name="Rechteck 7194"/>
          <p:cNvSpPr/>
          <p:nvPr/>
        </p:nvSpPr>
        <p:spPr bwMode="auto">
          <a:xfrm>
            <a:off x="533400" y="914400"/>
            <a:ext cx="5715000" cy="19812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81</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grpSp>
        <p:nvGrpSpPr>
          <p:cNvPr id="7172" name="Gruppieren 4265"/>
          <p:cNvGrpSpPr>
            <a:grpSpLocks/>
          </p:cNvGrpSpPr>
          <p:nvPr/>
        </p:nvGrpSpPr>
        <p:grpSpPr bwMode="auto">
          <a:xfrm>
            <a:off x="6934200" y="1143000"/>
            <a:ext cx="228600" cy="2362200"/>
            <a:chOff x="3352800" y="1219200"/>
            <a:chExt cx="228600" cy="2362200"/>
          </a:xfrm>
        </p:grpSpPr>
        <p:sp>
          <p:nvSpPr>
            <p:cNvPr id="96" name="Rechteck 95"/>
            <p:cNvSpPr/>
            <p:nvPr/>
          </p:nvSpPr>
          <p:spPr bwMode="auto">
            <a:xfrm>
              <a:off x="33528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97" name="Rechteck 96"/>
            <p:cNvSpPr/>
            <p:nvPr/>
          </p:nvSpPr>
          <p:spPr bwMode="auto">
            <a:xfrm>
              <a:off x="33528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98" name="Rechteck 97"/>
            <p:cNvSpPr/>
            <p:nvPr/>
          </p:nvSpPr>
          <p:spPr bwMode="auto">
            <a:xfrm>
              <a:off x="33528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99" name="Rechteck 98"/>
            <p:cNvSpPr/>
            <p:nvPr/>
          </p:nvSpPr>
          <p:spPr bwMode="auto">
            <a:xfrm>
              <a:off x="33528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00" name="Rechteck 99"/>
            <p:cNvSpPr/>
            <p:nvPr/>
          </p:nvSpPr>
          <p:spPr bwMode="auto">
            <a:xfrm>
              <a:off x="33528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01" name="Rechteck 100"/>
            <p:cNvSpPr/>
            <p:nvPr/>
          </p:nvSpPr>
          <p:spPr bwMode="auto">
            <a:xfrm>
              <a:off x="33528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02" name="Rechteck 101"/>
            <p:cNvSpPr/>
            <p:nvPr/>
          </p:nvSpPr>
          <p:spPr bwMode="auto">
            <a:xfrm>
              <a:off x="33528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03" name="Rechteck 102"/>
            <p:cNvSpPr/>
            <p:nvPr/>
          </p:nvSpPr>
          <p:spPr bwMode="auto">
            <a:xfrm>
              <a:off x="33528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cxnSp>
        <p:nvCxnSpPr>
          <p:cNvPr id="7173" name="Gerade Verbindung 23"/>
          <p:cNvCxnSpPr>
            <a:cxnSpLocks noChangeShapeType="1"/>
          </p:cNvCxnSpPr>
          <p:nvPr/>
        </p:nvCxnSpPr>
        <p:spPr bwMode="auto">
          <a:xfrm flipH="1">
            <a:off x="7086600" y="1295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4" name="Gerade Verbindung 295"/>
          <p:cNvCxnSpPr>
            <a:cxnSpLocks noChangeShapeType="1"/>
          </p:cNvCxnSpPr>
          <p:nvPr/>
        </p:nvCxnSpPr>
        <p:spPr bwMode="auto">
          <a:xfrm flipH="1">
            <a:off x="7086600" y="1600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5" name="Gerade Verbindung mit Pfeil 25"/>
          <p:cNvCxnSpPr>
            <a:cxnSpLocks noChangeShapeType="1"/>
          </p:cNvCxnSpPr>
          <p:nvPr/>
        </p:nvCxnSpPr>
        <p:spPr bwMode="auto">
          <a:xfrm>
            <a:off x="7239000" y="1295400"/>
            <a:ext cx="0" cy="2667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6" name="Gerade Verbindung 298"/>
          <p:cNvCxnSpPr>
            <a:cxnSpLocks noChangeShapeType="1"/>
          </p:cNvCxnSpPr>
          <p:nvPr/>
        </p:nvCxnSpPr>
        <p:spPr bwMode="auto">
          <a:xfrm flipH="1">
            <a:off x="7086600" y="1905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7" name="Gerade Verbindung 299"/>
          <p:cNvCxnSpPr>
            <a:cxnSpLocks noChangeShapeType="1"/>
          </p:cNvCxnSpPr>
          <p:nvPr/>
        </p:nvCxnSpPr>
        <p:spPr bwMode="auto">
          <a:xfrm flipH="1">
            <a:off x="7086600" y="2209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8" name="Gerade Verbindung 300"/>
          <p:cNvCxnSpPr>
            <a:cxnSpLocks noChangeShapeType="1"/>
          </p:cNvCxnSpPr>
          <p:nvPr/>
        </p:nvCxnSpPr>
        <p:spPr bwMode="auto">
          <a:xfrm flipH="1">
            <a:off x="7086600" y="2514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9" name="Gerade Verbindung 301"/>
          <p:cNvCxnSpPr>
            <a:cxnSpLocks noChangeShapeType="1"/>
          </p:cNvCxnSpPr>
          <p:nvPr/>
        </p:nvCxnSpPr>
        <p:spPr bwMode="auto">
          <a:xfrm flipH="1">
            <a:off x="7086600" y="2819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0" name="Gerade Verbindung 302"/>
          <p:cNvCxnSpPr>
            <a:cxnSpLocks noChangeShapeType="1"/>
          </p:cNvCxnSpPr>
          <p:nvPr/>
        </p:nvCxnSpPr>
        <p:spPr bwMode="auto">
          <a:xfrm flipH="1">
            <a:off x="7086600" y="3124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1" name="Gerade Verbindung 303"/>
          <p:cNvCxnSpPr>
            <a:cxnSpLocks noChangeShapeType="1"/>
          </p:cNvCxnSpPr>
          <p:nvPr/>
        </p:nvCxnSpPr>
        <p:spPr bwMode="auto">
          <a:xfrm flipH="1">
            <a:off x="7086600" y="3429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2" name="Gerade Verbindung 112"/>
          <p:cNvCxnSpPr>
            <a:cxnSpLocks noChangeShapeType="1"/>
          </p:cNvCxnSpPr>
          <p:nvPr/>
        </p:nvCxnSpPr>
        <p:spPr bwMode="auto">
          <a:xfrm flipH="1">
            <a:off x="7162800" y="3505200"/>
            <a:ext cx="15240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83" name="Textfeld 362"/>
          <p:cNvSpPr txBox="1">
            <a:spLocks noChangeArrowheads="1"/>
          </p:cNvSpPr>
          <p:nvPr/>
        </p:nvSpPr>
        <p:spPr bwMode="auto">
          <a:xfrm>
            <a:off x="7239000" y="3505200"/>
            <a:ext cx="2698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1</a:t>
            </a:r>
            <a:endParaRPr lang="de-DE" altLang="de-DE" dirty="0"/>
          </a:p>
        </p:txBody>
      </p:sp>
      <p:cxnSp>
        <p:nvCxnSpPr>
          <p:cNvPr id="7184" name="Gerade Verbindung mit Pfeil 114"/>
          <p:cNvCxnSpPr>
            <a:cxnSpLocks noChangeShapeType="1"/>
          </p:cNvCxnSpPr>
          <p:nvPr/>
        </p:nvCxnSpPr>
        <p:spPr bwMode="auto">
          <a:xfrm>
            <a:off x="6858000" y="1981200"/>
            <a:ext cx="381000" cy="76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Rechteck 118"/>
          <p:cNvSpPr/>
          <p:nvPr/>
        </p:nvSpPr>
        <p:spPr bwMode="auto">
          <a:xfrm>
            <a:off x="73152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0" name="Rechteck 119"/>
          <p:cNvSpPr/>
          <p:nvPr/>
        </p:nvSpPr>
        <p:spPr bwMode="auto">
          <a:xfrm>
            <a:off x="76962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1" name="Rechteck 120"/>
          <p:cNvSpPr/>
          <p:nvPr/>
        </p:nvSpPr>
        <p:spPr bwMode="auto">
          <a:xfrm>
            <a:off x="80772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7188" name="Gruppieren 686"/>
          <p:cNvGrpSpPr>
            <a:grpSpLocks/>
          </p:cNvGrpSpPr>
          <p:nvPr/>
        </p:nvGrpSpPr>
        <p:grpSpPr bwMode="auto">
          <a:xfrm>
            <a:off x="7315200" y="1143000"/>
            <a:ext cx="228600" cy="2362200"/>
            <a:chOff x="3352800" y="1219200"/>
            <a:chExt cx="228600" cy="2362200"/>
          </a:xfrm>
        </p:grpSpPr>
        <p:sp>
          <p:nvSpPr>
            <p:cNvPr id="123" name="Rechteck 122"/>
            <p:cNvSpPr/>
            <p:nvPr/>
          </p:nvSpPr>
          <p:spPr bwMode="auto">
            <a:xfrm>
              <a:off x="33528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4" name="Rechteck 123"/>
            <p:cNvSpPr/>
            <p:nvPr/>
          </p:nvSpPr>
          <p:spPr bwMode="auto">
            <a:xfrm>
              <a:off x="33528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5" name="Rechteck 124"/>
            <p:cNvSpPr/>
            <p:nvPr/>
          </p:nvSpPr>
          <p:spPr bwMode="auto">
            <a:xfrm>
              <a:off x="33528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6" name="Rechteck 125"/>
            <p:cNvSpPr/>
            <p:nvPr/>
          </p:nvSpPr>
          <p:spPr bwMode="auto">
            <a:xfrm>
              <a:off x="33528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9" name="Rechteck 128"/>
            <p:cNvSpPr/>
            <p:nvPr/>
          </p:nvSpPr>
          <p:spPr bwMode="auto">
            <a:xfrm>
              <a:off x="33528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0" name="Rechteck 129"/>
            <p:cNvSpPr/>
            <p:nvPr/>
          </p:nvSpPr>
          <p:spPr bwMode="auto">
            <a:xfrm>
              <a:off x="33528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1" name="Rechteck 130"/>
            <p:cNvSpPr/>
            <p:nvPr/>
          </p:nvSpPr>
          <p:spPr bwMode="auto">
            <a:xfrm>
              <a:off x="33528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2" name="Rechteck 131"/>
            <p:cNvSpPr/>
            <p:nvPr/>
          </p:nvSpPr>
          <p:spPr bwMode="auto">
            <a:xfrm>
              <a:off x="33528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grpSp>
        <p:nvGrpSpPr>
          <p:cNvPr id="7189" name="Gruppieren 695"/>
          <p:cNvGrpSpPr>
            <a:grpSpLocks/>
          </p:cNvGrpSpPr>
          <p:nvPr/>
        </p:nvGrpSpPr>
        <p:grpSpPr bwMode="auto">
          <a:xfrm>
            <a:off x="7696200" y="1143000"/>
            <a:ext cx="228600" cy="2362200"/>
            <a:chOff x="3352800" y="1219200"/>
            <a:chExt cx="228600" cy="2362200"/>
          </a:xfrm>
        </p:grpSpPr>
        <p:sp>
          <p:nvSpPr>
            <p:cNvPr id="134" name="Rechteck 133"/>
            <p:cNvSpPr/>
            <p:nvPr/>
          </p:nvSpPr>
          <p:spPr bwMode="auto">
            <a:xfrm>
              <a:off x="33528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6" name="Rechteck 135"/>
            <p:cNvSpPr/>
            <p:nvPr/>
          </p:nvSpPr>
          <p:spPr bwMode="auto">
            <a:xfrm>
              <a:off x="33528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7" name="Rechteck 136"/>
            <p:cNvSpPr/>
            <p:nvPr/>
          </p:nvSpPr>
          <p:spPr bwMode="auto">
            <a:xfrm>
              <a:off x="33528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8" name="Rechteck 137"/>
            <p:cNvSpPr/>
            <p:nvPr/>
          </p:nvSpPr>
          <p:spPr bwMode="auto">
            <a:xfrm>
              <a:off x="33528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9" name="Rechteck 138"/>
            <p:cNvSpPr/>
            <p:nvPr/>
          </p:nvSpPr>
          <p:spPr bwMode="auto">
            <a:xfrm>
              <a:off x="33528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40" name="Rechteck 139"/>
            <p:cNvSpPr/>
            <p:nvPr/>
          </p:nvSpPr>
          <p:spPr bwMode="auto">
            <a:xfrm>
              <a:off x="33528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41" name="Rechteck 140"/>
            <p:cNvSpPr/>
            <p:nvPr/>
          </p:nvSpPr>
          <p:spPr bwMode="auto">
            <a:xfrm>
              <a:off x="33528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42" name="Rechteck 141"/>
            <p:cNvSpPr/>
            <p:nvPr/>
          </p:nvSpPr>
          <p:spPr bwMode="auto">
            <a:xfrm>
              <a:off x="33528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grpSp>
        <p:nvGrpSpPr>
          <p:cNvPr id="7190" name="Gruppieren 704"/>
          <p:cNvGrpSpPr>
            <a:grpSpLocks/>
          </p:cNvGrpSpPr>
          <p:nvPr/>
        </p:nvGrpSpPr>
        <p:grpSpPr bwMode="auto">
          <a:xfrm>
            <a:off x="8077200" y="1143000"/>
            <a:ext cx="228600" cy="2362200"/>
            <a:chOff x="3352800" y="1219200"/>
            <a:chExt cx="228600" cy="2362200"/>
          </a:xfrm>
        </p:grpSpPr>
        <p:sp>
          <p:nvSpPr>
            <p:cNvPr id="174" name="Rechteck 173"/>
            <p:cNvSpPr/>
            <p:nvPr/>
          </p:nvSpPr>
          <p:spPr bwMode="auto">
            <a:xfrm>
              <a:off x="33528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76" name="Rechteck 175"/>
            <p:cNvSpPr/>
            <p:nvPr/>
          </p:nvSpPr>
          <p:spPr bwMode="auto">
            <a:xfrm>
              <a:off x="33528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77" name="Rechteck 176"/>
            <p:cNvSpPr/>
            <p:nvPr/>
          </p:nvSpPr>
          <p:spPr bwMode="auto">
            <a:xfrm>
              <a:off x="33528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92" name="Rechteck 191"/>
            <p:cNvSpPr/>
            <p:nvPr/>
          </p:nvSpPr>
          <p:spPr bwMode="auto">
            <a:xfrm>
              <a:off x="33528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94" name="Rechteck 193"/>
            <p:cNvSpPr/>
            <p:nvPr/>
          </p:nvSpPr>
          <p:spPr bwMode="auto">
            <a:xfrm>
              <a:off x="33528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97" name="Rechteck 196"/>
            <p:cNvSpPr/>
            <p:nvPr/>
          </p:nvSpPr>
          <p:spPr bwMode="auto">
            <a:xfrm>
              <a:off x="33528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99" name="Rechteck 198"/>
            <p:cNvSpPr/>
            <p:nvPr/>
          </p:nvSpPr>
          <p:spPr bwMode="auto">
            <a:xfrm>
              <a:off x="33528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04" name="Rechteck 203"/>
            <p:cNvSpPr/>
            <p:nvPr/>
          </p:nvSpPr>
          <p:spPr bwMode="auto">
            <a:xfrm>
              <a:off x="33528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grpSp>
        <p:nvGrpSpPr>
          <p:cNvPr id="7191" name="Gruppieren 713"/>
          <p:cNvGrpSpPr>
            <a:grpSpLocks/>
          </p:cNvGrpSpPr>
          <p:nvPr/>
        </p:nvGrpSpPr>
        <p:grpSpPr bwMode="auto">
          <a:xfrm>
            <a:off x="7315200" y="1143000"/>
            <a:ext cx="304800" cy="2819400"/>
            <a:chOff x="5562600" y="1219200"/>
            <a:chExt cx="304800" cy="2819400"/>
          </a:xfrm>
        </p:grpSpPr>
        <p:sp>
          <p:nvSpPr>
            <p:cNvPr id="206" name="Rechteck 205"/>
            <p:cNvSpPr/>
            <p:nvPr/>
          </p:nvSpPr>
          <p:spPr bwMode="auto">
            <a:xfrm>
              <a:off x="55626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07" name="Rechteck 206"/>
            <p:cNvSpPr/>
            <p:nvPr/>
          </p:nvSpPr>
          <p:spPr bwMode="auto">
            <a:xfrm>
              <a:off x="55626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08" name="Rechteck 207"/>
            <p:cNvSpPr/>
            <p:nvPr/>
          </p:nvSpPr>
          <p:spPr bwMode="auto">
            <a:xfrm>
              <a:off x="55626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09" name="Rechteck 208"/>
            <p:cNvSpPr/>
            <p:nvPr/>
          </p:nvSpPr>
          <p:spPr bwMode="auto">
            <a:xfrm>
              <a:off x="55626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10" name="Rechteck 209"/>
            <p:cNvSpPr/>
            <p:nvPr/>
          </p:nvSpPr>
          <p:spPr bwMode="auto">
            <a:xfrm>
              <a:off x="55626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11" name="Rechteck 210"/>
            <p:cNvSpPr/>
            <p:nvPr/>
          </p:nvSpPr>
          <p:spPr bwMode="auto">
            <a:xfrm>
              <a:off x="55626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12" name="Rechteck 211"/>
            <p:cNvSpPr/>
            <p:nvPr/>
          </p:nvSpPr>
          <p:spPr bwMode="auto">
            <a:xfrm>
              <a:off x="55626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13" name="Rechteck 212"/>
            <p:cNvSpPr/>
            <p:nvPr/>
          </p:nvSpPr>
          <p:spPr bwMode="auto">
            <a:xfrm>
              <a:off x="55626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7371" name="Gerade Verbindung 722"/>
            <p:cNvCxnSpPr>
              <a:cxnSpLocks noChangeShapeType="1"/>
            </p:cNvCxnSpPr>
            <p:nvPr/>
          </p:nvCxnSpPr>
          <p:spPr bwMode="auto">
            <a:xfrm flipH="1">
              <a:off x="5715000" y="137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2" name="Gerade Verbindung 723"/>
            <p:cNvCxnSpPr>
              <a:cxnSpLocks noChangeShapeType="1"/>
            </p:cNvCxnSpPr>
            <p:nvPr/>
          </p:nvCxnSpPr>
          <p:spPr bwMode="auto">
            <a:xfrm flipH="1">
              <a:off x="5715000" y="1676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3" name="Gerade Verbindung mit Pfeil 724"/>
            <p:cNvCxnSpPr>
              <a:cxnSpLocks noChangeShapeType="1"/>
            </p:cNvCxnSpPr>
            <p:nvPr/>
          </p:nvCxnSpPr>
          <p:spPr bwMode="auto">
            <a:xfrm>
              <a:off x="5867400" y="1371600"/>
              <a:ext cx="0" cy="2667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4" name="Gerade Verbindung 725"/>
            <p:cNvCxnSpPr>
              <a:cxnSpLocks noChangeShapeType="1"/>
            </p:cNvCxnSpPr>
            <p:nvPr/>
          </p:nvCxnSpPr>
          <p:spPr bwMode="auto">
            <a:xfrm flipH="1">
              <a:off x="57150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5" name="Gerade Verbindung 726"/>
            <p:cNvCxnSpPr>
              <a:cxnSpLocks noChangeShapeType="1"/>
            </p:cNvCxnSpPr>
            <p:nvPr/>
          </p:nvCxnSpPr>
          <p:spPr bwMode="auto">
            <a:xfrm flipH="1">
              <a:off x="5715000" y="2286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6" name="Gerade Verbindung 727"/>
            <p:cNvCxnSpPr>
              <a:cxnSpLocks noChangeShapeType="1"/>
            </p:cNvCxnSpPr>
            <p:nvPr/>
          </p:nvCxnSpPr>
          <p:spPr bwMode="auto">
            <a:xfrm flipH="1">
              <a:off x="57150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7" name="Gerade Verbindung 728"/>
            <p:cNvCxnSpPr>
              <a:cxnSpLocks noChangeShapeType="1"/>
            </p:cNvCxnSpPr>
            <p:nvPr/>
          </p:nvCxnSpPr>
          <p:spPr bwMode="auto">
            <a:xfrm flipH="1">
              <a:off x="5715000" y="2895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8" name="Gerade Verbindung 729"/>
            <p:cNvCxnSpPr>
              <a:cxnSpLocks noChangeShapeType="1"/>
            </p:cNvCxnSpPr>
            <p:nvPr/>
          </p:nvCxnSpPr>
          <p:spPr bwMode="auto">
            <a:xfrm flipH="1">
              <a:off x="5715000" y="3200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9" name="Gerade Verbindung 730"/>
            <p:cNvCxnSpPr>
              <a:cxnSpLocks noChangeShapeType="1"/>
            </p:cNvCxnSpPr>
            <p:nvPr/>
          </p:nvCxnSpPr>
          <p:spPr bwMode="auto">
            <a:xfrm flipH="1">
              <a:off x="5715000" y="3505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92" name="Gruppieren 731"/>
          <p:cNvGrpSpPr>
            <a:grpSpLocks/>
          </p:cNvGrpSpPr>
          <p:nvPr/>
        </p:nvGrpSpPr>
        <p:grpSpPr bwMode="auto">
          <a:xfrm>
            <a:off x="7696200" y="1143000"/>
            <a:ext cx="304800" cy="2819400"/>
            <a:chOff x="5562600" y="1219200"/>
            <a:chExt cx="304800" cy="2819400"/>
          </a:xfrm>
        </p:grpSpPr>
        <p:sp>
          <p:nvSpPr>
            <p:cNvPr id="224" name="Rechteck 223"/>
            <p:cNvSpPr/>
            <p:nvPr/>
          </p:nvSpPr>
          <p:spPr bwMode="auto">
            <a:xfrm>
              <a:off x="55626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27" name="Rechteck 226"/>
            <p:cNvSpPr/>
            <p:nvPr/>
          </p:nvSpPr>
          <p:spPr bwMode="auto">
            <a:xfrm>
              <a:off x="55626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28" name="Rechteck 227"/>
            <p:cNvSpPr/>
            <p:nvPr/>
          </p:nvSpPr>
          <p:spPr bwMode="auto">
            <a:xfrm>
              <a:off x="55626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1" name="Rechteck 230"/>
            <p:cNvSpPr/>
            <p:nvPr/>
          </p:nvSpPr>
          <p:spPr bwMode="auto">
            <a:xfrm>
              <a:off x="55626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2" name="Rechteck 231"/>
            <p:cNvSpPr/>
            <p:nvPr/>
          </p:nvSpPr>
          <p:spPr bwMode="auto">
            <a:xfrm>
              <a:off x="55626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3" name="Rechteck 232"/>
            <p:cNvSpPr/>
            <p:nvPr/>
          </p:nvSpPr>
          <p:spPr bwMode="auto">
            <a:xfrm>
              <a:off x="55626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4" name="Rechteck 233"/>
            <p:cNvSpPr/>
            <p:nvPr/>
          </p:nvSpPr>
          <p:spPr bwMode="auto">
            <a:xfrm>
              <a:off x="55626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6" name="Rechteck 235"/>
            <p:cNvSpPr/>
            <p:nvPr/>
          </p:nvSpPr>
          <p:spPr bwMode="auto">
            <a:xfrm>
              <a:off x="55626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7354" name="Gerade Verbindung 740"/>
            <p:cNvCxnSpPr>
              <a:cxnSpLocks noChangeShapeType="1"/>
            </p:cNvCxnSpPr>
            <p:nvPr/>
          </p:nvCxnSpPr>
          <p:spPr bwMode="auto">
            <a:xfrm flipH="1">
              <a:off x="5715000" y="137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5" name="Gerade Verbindung 741"/>
            <p:cNvCxnSpPr>
              <a:cxnSpLocks noChangeShapeType="1"/>
            </p:cNvCxnSpPr>
            <p:nvPr/>
          </p:nvCxnSpPr>
          <p:spPr bwMode="auto">
            <a:xfrm flipH="1">
              <a:off x="5715000" y="1676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6" name="Gerade Verbindung mit Pfeil 742"/>
            <p:cNvCxnSpPr>
              <a:cxnSpLocks noChangeShapeType="1"/>
            </p:cNvCxnSpPr>
            <p:nvPr/>
          </p:nvCxnSpPr>
          <p:spPr bwMode="auto">
            <a:xfrm>
              <a:off x="5867400" y="1371600"/>
              <a:ext cx="0" cy="2667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7" name="Gerade Verbindung 743"/>
            <p:cNvCxnSpPr>
              <a:cxnSpLocks noChangeShapeType="1"/>
            </p:cNvCxnSpPr>
            <p:nvPr/>
          </p:nvCxnSpPr>
          <p:spPr bwMode="auto">
            <a:xfrm flipH="1">
              <a:off x="57150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8" name="Gerade Verbindung 744"/>
            <p:cNvCxnSpPr>
              <a:cxnSpLocks noChangeShapeType="1"/>
            </p:cNvCxnSpPr>
            <p:nvPr/>
          </p:nvCxnSpPr>
          <p:spPr bwMode="auto">
            <a:xfrm flipH="1">
              <a:off x="5715000" y="2286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9" name="Gerade Verbindung 745"/>
            <p:cNvCxnSpPr>
              <a:cxnSpLocks noChangeShapeType="1"/>
            </p:cNvCxnSpPr>
            <p:nvPr/>
          </p:nvCxnSpPr>
          <p:spPr bwMode="auto">
            <a:xfrm flipH="1">
              <a:off x="57150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60" name="Gerade Verbindung 746"/>
            <p:cNvCxnSpPr>
              <a:cxnSpLocks noChangeShapeType="1"/>
            </p:cNvCxnSpPr>
            <p:nvPr/>
          </p:nvCxnSpPr>
          <p:spPr bwMode="auto">
            <a:xfrm flipH="1">
              <a:off x="5715000" y="2895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61" name="Gerade Verbindung 747"/>
            <p:cNvCxnSpPr>
              <a:cxnSpLocks noChangeShapeType="1"/>
            </p:cNvCxnSpPr>
            <p:nvPr/>
          </p:nvCxnSpPr>
          <p:spPr bwMode="auto">
            <a:xfrm flipH="1">
              <a:off x="5715000" y="3200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62" name="Gerade Verbindung 748"/>
            <p:cNvCxnSpPr>
              <a:cxnSpLocks noChangeShapeType="1"/>
            </p:cNvCxnSpPr>
            <p:nvPr/>
          </p:nvCxnSpPr>
          <p:spPr bwMode="auto">
            <a:xfrm flipH="1">
              <a:off x="5715000" y="3505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93" name="Gruppieren 749"/>
          <p:cNvGrpSpPr>
            <a:grpSpLocks/>
          </p:cNvGrpSpPr>
          <p:nvPr/>
        </p:nvGrpSpPr>
        <p:grpSpPr bwMode="auto">
          <a:xfrm>
            <a:off x="8077200" y="1143000"/>
            <a:ext cx="304800" cy="2819400"/>
            <a:chOff x="5562600" y="1219200"/>
            <a:chExt cx="304800" cy="2819400"/>
          </a:xfrm>
        </p:grpSpPr>
        <p:sp>
          <p:nvSpPr>
            <p:cNvPr id="247" name="Rechteck 246"/>
            <p:cNvSpPr/>
            <p:nvPr/>
          </p:nvSpPr>
          <p:spPr bwMode="auto">
            <a:xfrm>
              <a:off x="55626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48" name="Rechteck 247"/>
            <p:cNvSpPr/>
            <p:nvPr/>
          </p:nvSpPr>
          <p:spPr bwMode="auto">
            <a:xfrm>
              <a:off x="55626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49" name="Rechteck 248"/>
            <p:cNvSpPr/>
            <p:nvPr/>
          </p:nvSpPr>
          <p:spPr bwMode="auto">
            <a:xfrm>
              <a:off x="55626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0" name="Rechteck 249"/>
            <p:cNvSpPr/>
            <p:nvPr/>
          </p:nvSpPr>
          <p:spPr bwMode="auto">
            <a:xfrm>
              <a:off x="55626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1" name="Rechteck 250"/>
            <p:cNvSpPr/>
            <p:nvPr/>
          </p:nvSpPr>
          <p:spPr bwMode="auto">
            <a:xfrm>
              <a:off x="55626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2" name="Rechteck 251"/>
            <p:cNvSpPr/>
            <p:nvPr/>
          </p:nvSpPr>
          <p:spPr bwMode="auto">
            <a:xfrm>
              <a:off x="55626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3" name="Rechteck 252"/>
            <p:cNvSpPr/>
            <p:nvPr/>
          </p:nvSpPr>
          <p:spPr bwMode="auto">
            <a:xfrm>
              <a:off x="55626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4" name="Rechteck 253"/>
            <p:cNvSpPr/>
            <p:nvPr/>
          </p:nvSpPr>
          <p:spPr bwMode="auto">
            <a:xfrm>
              <a:off x="55626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7337" name="Gerade Verbindung 758"/>
            <p:cNvCxnSpPr>
              <a:cxnSpLocks noChangeShapeType="1"/>
            </p:cNvCxnSpPr>
            <p:nvPr/>
          </p:nvCxnSpPr>
          <p:spPr bwMode="auto">
            <a:xfrm flipH="1">
              <a:off x="5715000" y="137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38" name="Gerade Verbindung 759"/>
            <p:cNvCxnSpPr>
              <a:cxnSpLocks noChangeShapeType="1"/>
            </p:cNvCxnSpPr>
            <p:nvPr/>
          </p:nvCxnSpPr>
          <p:spPr bwMode="auto">
            <a:xfrm flipH="1">
              <a:off x="5715000" y="1676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39" name="Gerade Verbindung mit Pfeil 760"/>
            <p:cNvCxnSpPr>
              <a:cxnSpLocks noChangeShapeType="1"/>
            </p:cNvCxnSpPr>
            <p:nvPr/>
          </p:nvCxnSpPr>
          <p:spPr bwMode="auto">
            <a:xfrm>
              <a:off x="5867400" y="1371600"/>
              <a:ext cx="0" cy="2667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0" name="Gerade Verbindung 761"/>
            <p:cNvCxnSpPr>
              <a:cxnSpLocks noChangeShapeType="1"/>
            </p:cNvCxnSpPr>
            <p:nvPr/>
          </p:nvCxnSpPr>
          <p:spPr bwMode="auto">
            <a:xfrm flipH="1">
              <a:off x="57150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1" name="Gerade Verbindung 762"/>
            <p:cNvCxnSpPr>
              <a:cxnSpLocks noChangeShapeType="1"/>
            </p:cNvCxnSpPr>
            <p:nvPr/>
          </p:nvCxnSpPr>
          <p:spPr bwMode="auto">
            <a:xfrm flipH="1">
              <a:off x="5715000" y="2286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2" name="Gerade Verbindung 763"/>
            <p:cNvCxnSpPr>
              <a:cxnSpLocks noChangeShapeType="1"/>
            </p:cNvCxnSpPr>
            <p:nvPr/>
          </p:nvCxnSpPr>
          <p:spPr bwMode="auto">
            <a:xfrm flipH="1">
              <a:off x="57150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3" name="Gerade Verbindung 764"/>
            <p:cNvCxnSpPr>
              <a:cxnSpLocks noChangeShapeType="1"/>
            </p:cNvCxnSpPr>
            <p:nvPr/>
          </p:nvCxnSpPr>
          <p:spPr bwMode="auto">
            <a:xfrm flipH="1">
              <a:off x="5715000" y="2895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4" name="Gerade Verbindung 765"/>
            <p:cNvCxnSpPr>
              <a:cxnSpLocks noChangeShapeType="1"/>
            </p:cNvCxnSpPr>
            <p:nvPr/>
          </p:nvCxnSpPr>
          <p:spPr bwMode="auto">
            <a:xfrm flipH="1">
              <a:off x="5715000" y="3200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5" name="Gerade Verbindung 766"/>
            <p:cNvCxnSpPr>
              <a:cxnSpLocks noChangeShapeType="1"/>
            </p:cNvCxnSpPr>
            <p:nvPr/>
          </p:nvCxnSpPr>
          <p:spPr bwMode="auto">
            <a:xfrm flipH="1">
              <a:off x="5715000" y="3505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194" name="Textfeld 767"/>
          <p:cNvSpPr txBox="1">
            <a:spLocks noChangeArrowheads="1"/>
          </p:cNvSpPr>
          <p:nvPr/>
        </p:nvSpPr>
        <p:spPr bwMode="auto">
          <a:xfrm>
            <a:off x="7010400" y="4876800"/>
            <a:ext cx="18288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None/>
            </a:pPr>
            <a:r>
              <a:rPr lang="en-US" altLang="de-DE" dirty="0"/>
              <a:t>Pixel size 40 x </a:t>
            </a:r>
            <a:r>
              <a:rPr lang="en-US" altLang="de-DE" dirty="0" smtClean="0"/>
              <a:t>800</a:t>
            </a:r>
          </a:p>
          <a:p>
            <a:pPr eaLnBrk="1" hangingPunct="1">
              <a:spcBef>
                <a:spcPct val="0"/>
              </a:spcBef>
              <a:buFontTx/>
              <a:buNone/>
            </a:pPr>
            <a:r>
              <a:rPr lang="en-US" altLang="de-DE" dirty="0" smtClean="0"/>
              <a:t>Segmented </a:t>
            </a:r>
            <a:r>
              <a:rPr lang="en-US" altLang="de-DE" dirty="0"/>
              <a:t>strip </a:t>
            </a:r>
            <a:endParaRPr lang="en-US" altLang="de-DE" dirty="0" smtClean="0"/>
          </a:p>
          <a:p>
            <a:pPr eaLnBrk="1" hangingPunct="1">
              <a:spcBef>
                <a:spcPct val="0"/>
              </a:spcBef>
              <a:buFontTx/>
              <a:buNone/>
            </a:pPr>
            <a:r>
              <a:rPr lang="en-US" altLang="de-DE" dirty="0" smtClean="0"/>
              <a:t>Output </a:t>
            </a:r>
            <a:r>
              <a:rPr lang="en-US" altLang="de-DE" dirty="0"/>
              <a:t>width </a:t>
            </a:r>
            <a:r>
              <a:rPr lang="en-US" altLang="de-DE" dirty="0" smtClean="0"/>
              <a:t>8x8</a:t>
            </a:r>
          </a:p>
          <a:p>
            <a:pPr eaLnBrk="1" hangingPunct="1">
              <a:spcBef>
                <a:spcPct val="0"/>
              </a:spcBef>
              <a:buFontTx/>
              <a:buNone/>
            </a:pPr>
            <a:r>
              <a:rPr lang="en-US" altLang="de-DE" dirty="0" smtClean="0"/>
              <a:t>Constant delay</a:t>
            </a:r>
            <a:endParaRPr lang="en-US" altLang="de-DE" dirty="0"/>
          </a:p>
          <a:p>
            <a:pPr eaLnBrk="1" hangingPunct="1">
              <a:spcBef>
                <a:spcPct val="0"/>
              </a:spcBef>
              <a:buFontTx/>
              <a:buNone/>
            </a:pPr>
            <a:r>
              <a:rPr lang="en-US" altLang="de-DE" dirty="0"/>
              <a:t>Small periphery </a:t>
            </a:r>
            <a:r>
              <a:rPr lang="en-US" altLang="de-DE" dirty="0" smtClean="0"/>
              <a:t>(~2%)</a:t>
            </a:r>
            <a:endParaRPr lang="en-US" altLang="de-DE" dirty="0"/>
          </a:p>
          <a:p>
            <a:pPr eaLnBrk="1" hangingPunct="1">
              <a:spcBef>
                <a:spcPct val="0"/>
              </a:spcBef>
              <a:buFontTx/>
              <a:buNone/>
            </a:pPr>
            <a:r>
              <a:rPr lang="en-US" altLang="de-DE" dirty="0"/>
              <a:t>Pad-area </a:t>
            </a:r>
            <a:r>
              <a:rPr lang="en-US" altLang="de-DE" dirty="0" smtClean="0"/>
              <a:t>dominates</a:t>
            </a:r>
          </a:p>
          <a:p>
            <a:pPr eaLnBrk="1" hangingPunct="1">
              <a:spcBef>
                <a:spcPct val="0"/>
              </a:spcBef>
              <a:buFontTx/>
              <a:buNone/>
            </a:pPr>
            <a:r>
              <a:rPr lang="en-US" altLang="de-DE" dirty="0" smtClean="0"/>
              <a:t>Hit loss when more than 8  hits/BC/2cm</a:t>
            </a:r>
            <a:r>
              <a:rPr lang="en-US" altLang="de-DE" baseline="30000" dirty="0" smtClean="0"/>
              <a:t>2</a:t>
            </a:r>
            <a:endParaRPr lang="en-US" altLang="de-DE" baseline="30000" dirty="0"/>
          </a:p>
        </p:txBody>
      </p:sp>
      <p:grpSp>
        <p:nvGrpSpPr>
          <p:cNvPr id="7212" name="Gruppieren 116"/>
          <p:cNvGrpSpPr>
            <a:grpSpLocks/>
          </p:cNvGrpSpPr>
          <p:nvPr/>
        </p:nvGrpSpPr>
        <p:grpSpPr bwMode="auto">
          <a:xfrm>
            <a:off x="6400800" y="1752600"/>
            <a:ext cx="381000" cy="228600"/>
            <a:chOff x="5715000" y="1752600"/>
            <a:chExt cx="381000" cy="228600"/>
          </a:xfrm>
        </p:grpSpPr>
        <p:cxnSp>
          <p:nvCxnSpPr>
            <p:cNvPr id="7324" name="Gerade Verbindung 356"/>
            <p:cNvCxnSpPr>
              <a:cxnSpLocks noChangeShapeType="1"/>
            </p:cNvCxnSpPr>
            <p:nvPr/>
          </p:nvCxnSpPr>
          <p:spPr bwMode="auto">
            <a:xfrm>
              <a:off x="57150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25" name="Gerade Verbindung 357"/>
            <p:cNvCxnSpPr>
              <a:cxnSpLocks noChangeShapeType="1"/>
            </p:cNvCxnSpPr>
            <p:nvPr/>
          </p:nvCxnSpPr>
          <p:spPr bwMode="auto">
            <a:xfrm flipV="1">
              <a:off x="5867400" y="1752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26" name="Gerade Verbindung 358"/>
            <p:cNvCxnSpPr>
              <a:cxnSpLocks noChangeShapeType="1"/>
            </p:cNvCxnSpPr>
            <p:nvPr/>
          </p:nvCxnSpPr>
          <p:spPr bwMode="auto">
            <a:xfrm>
              <a:off x="5867400" y="17526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27" name="Gerade Verbindung 359"/>
            <p:cNvCxnSpPr>
              <a:cxnSpLocks noChangeShapeType="1"/>
            </p:cNvCxnSpPr>
            <p:nvPr/>
          </p:nvCxnSpPr>
          <p:spPr bwMode="auto">
            <a:xfrm flipV="1">
              <a:off x="5943600" y="1752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28" name="Gerade Verbindung 360"/>
            <p:cNvCxnSpPr>
              <a:cxnSpLocks noChangeShapeType="1"/>
            </p:cNvCxnSpPr>
            <p:nvPr/>
          </p:nvCxnSpPr>
          <p:spPr bwMode="auto">
            <a:xfrm>
              <a:off x="59436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 name="Gerade Verbindung mit Pfeil 3"/>
          <p:cNvCxnSpPr/>
          <p:nvPr/>
        </p:nvCxnSpPr>
        <p:spPr bwMode="auto">
          <a:xfrm>
            <a:off x="8610600" y="41148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Gerade Verbindung 6"/>
          <p:cNvCxnSpPr/>
          <p:nvPr/>
        </p:nvCxnSpPr>
        <p:spPr bwMode="auto">
          <a:xfrm flipH="1">
            <a:off x="8534400" y="4191000"/>
            <a:ext cx="1524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7"/>
          <p:cNvSpPr txBox="1"/>
          <p:nvPr/>
        </p:nvSpPr>
        <p:spPr>
          <a:xfrm>
            <a:off x="8077200" y="4267200"/>
            <a:ext cx="431528" cy="276999"/>
          </a:xfrm>
          <a:prstGeom prst="rect">
            <a:avLst/>
          </a:prstGeom>
          <a:noFill/>
        </p:spPr>
        <p:txBody>
          <a:bodyPr wrap="none" rtlCol="0">
            <a:spAutoFit/>
          </a:bodyPr>
          <a:lstStyle/>
          <a:p>
            <a:r>
              <a:rPr lang="de-DE" dirty="0" smtClean="0"/>
              <a:t>8x8</a:t>
            </a:r>
            <a:endParaRPr lang="de-DE" dirty="0"/>
          </a:p>
        </p:txBody>
      </p:sp>
      <p:cxnSp>
        <p:nvCxnSpPr>
          <p:cNvPr id="10" name="Gerade Verbindung mit Pfeil 9"/>
          <p:cNvCxnSpPr/>
          <p:nvPr/>
        </p:nvCxnSpPr>
        <p:spPr bwMode="auto">
          <a:xfrm>
            <a:off x="6629400" y="41148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6227813" y="3657600"/>
            <a:ext cx="782587" cy="461665"/>
          </a:xfrm>
          <a:prstGeom prst="rect">
            <a:avLst/>
          </a:prstGeom>
          <a:noFill/>
        </p:spPr>
        <p:txBody>
          <a:bodyPr wrap="none" rtlCol="0">
            <a:spAutoFit/>
          </a:bodyPr>
          <a:lstStyle/>
          <a:p>
            <a:r>
              <a:rPr lang="en-US" dirty="0" smtClean="0"/>
              <a:t>Pipeline</a:t>
            </a:r>
          </a:p>
          <a:p>
            <a:r>
              <a:rPr lang="en-US" dirty="0" smtClean="0"/>
              <a:t>structure</a:t>
            </a:r>
            <a:endParaRPr lang="en-US" dirty="0"/>
          </a:p>
        </p:txBody>
      </p:sp>
      <p:sp>
        <p:nvSpPr>
          <p:cNvPr id="127" name="Abgerundetes Rechteck 142"/>
          <p:cNvSpPr>
            <a:spLocks noChangeArrowheads="1"/>
          </p:cNvSpPr>
          <p:nvPr/>
        </p:nvSpPr>
        <p:spPr bwMode="auto">
          <a:xfrm>
            <a:off x="990600" y="1752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5" name="Gerade Verbindung mit Pfeil 4"/>
          <p:cNvCxnSpPr/>
          <p:nvPr/>
        </p:nvCxnSpPr>
        <p:spPr bwMode="auto">
          <a:xfrm>
            <a:off x="1219200" y="19812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Rechteck 5"/>
          <p:cNvSpPr/>
          <p:nvPr/>
        </p:nvSpPr>
        <p:spPr bwMode="auto">
          <a:xfrm>
            <a:off x="1676400" y="18288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147" name="Gerade Verbindung mit Pfeil 146"/>
          <p:cNvCxnSpPr/>
          <p:nvPr/>
        </p:nvCxnSpPr>
        <p:spPr bwMode="auto">
          <a:xfrm>
            <a:off x="1828800" y="2514600"/>
            <a:ext cx="533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8" name="Abgerundetes Rechteck 142"/>
          <p:cNvSpPr>
            <a:spLocks noChangeArrowheads="1"/>
          </p:cNvSpPr>
          <p:nvPr/>
        </p:nvSpPr>
        <p:spPr bwMode="auto">
          <a:xfrm>
            <a:off x="2362200" y="2286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17" name="Gerade Verbindung mit Pfeil 16"/>
          <p:cNvCxnSpPr/>
          <p:nvPr/>
        </p:nvCxnSpPr>
        <p:spPr bwMode="auto">
          <a:xfrm flipH="1">
            <a:off x="1828800" y="25146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4" name="Rechteck 153"/>
          <p:cNvSpPr/>
          <p:nvPr/>
        </p:nvSpPr>
        <p:spPr bwMode="auto">
          <a:xfrm>
            <a:off x="3276600" y="22860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sp>
        <p:nvSpPr>
          <p:cNvPr id="155" name="Abgerundetes Rechteck 142"/>
          <p:cNvSpPr>
            <a:spLocks noChangeArrowheads="1"/>
          </p:cNvSpPr>
          <p:nvPr/>
        </p:nvSpPr>
        <p:spPr bwMode="auto">
          <a:xfrm>
            <a:off x="2362200" y="47244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163" name="Gerade Verbindung mit Pfeil 162"/>
          <p:cNvCxnSpPr/>
          <p:nvPr/>
        </p:nvCxnSpPr>
        <p:spPr bwMode="auto">
          <a:xfrm>
            <a:off x="2590800" y="4953000"/>
            <a:ext cx="152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Gerade Verbindung 20"/>
          <p:cNvCxnSpPr>
            <a:endCxn id="165" idx="0"/>
          </p:cNvCxnSpPr>
          <p:nvPr/>
        </p:nvCxnSpPr>
        <p:spPr bwMode="auto">
          <a:xfrm>
            <a:off x="2895600" y="914400"/>
            <a:ext cx="0" cy="4267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5" name="Rechteck 164"/>
          <p:cNvSpPr/>
          <p:nvPr/>
        </p:nvSpPr>
        <p:spPr bwMode="auto">
          <a:xfrm>
            <a:off x="2743200" y="51816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sp>
        <p:nvSpPr>
          <p:cNvPr id="172" name="Abgerundetes Rechteck 142"/>
          <p:cNvSpPr>
            <a:spLocks noChangeArrowheads="1"/>
          </p:cNvSpPr>
          <p:nvPr/>
        </p:nvSpPr>
        <p:spPr bwMode="auto">
          <a:xfrm>
            <a:off x="990600" y="4191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173" name="Gerade Verbindung mit Pfeil 172"/>
          <p:cNvCxnSpPr/>
          <p:nvPr/>
        </p:nvCxnSpPr>
        <p:spPr bwMode="auto">
          <a:xfrm>
            <a:off x="1219200" y="44196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9" name="Gerade Verbindung mit Pfeil 178"/>
          <p:cNvCxnSpPr/>
          <p:nvPr/>
        </p:nvCxnSpPr>
        <p:spPr bwMode="auto">
          <a:xfrm>
            <a:off x="1828800" y="38100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2" name="Gerade Verbindung mit Pfeil 181"/>
          <p:cNvCxnSpPr/>
          <p:nvPr/>
        </p:nvCxnSpPr>
        <p:spPr bwMode="auto">
          <a:xfrm>
            <a:off x="2590800" y="25146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3" name="Gerade Verbindung mit Pfeil 182"/>
          <p:cNvCxnSpPr/>
          <p:nvPr/>
        </p:nvCxnSpPr>
        <p:spPr bwMode="auto">
          <a:xfrm>
            <a:off x="2971800" y="23622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Gerade Verbindung mit Pfeil 184"/>
          <p:cNvCxnSpPr/>
          <p:nvPr/>
        </p:nvCxnSpPr>
        <p:spPr bwMode="auto">
          <a:xfrm flipH="1">
            <a:off x="2895600" y="23622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Gerade Verbindung mit Pfeil 186"/>
          <p:cNvCxnSpPr/>
          <p:nvPr/>
        </p:nvCxnSpPr>
        <p:spPr bwMode="auto">
          <a:xfrm>
            <a:off x="3581400" y="24384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9" name="Abgerundetes Rechteck 142"/>
          <p:cNvSpPr>
            <a:spLocks noChangeArrowheads="1"/>
          </p:cNvSpPr>
          <p:nvPr/>
        </p:nvSpPr>
        <p:spPr bwMode="auto">
          <a:xfrm>
            <a:off x="3886200" y="2286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30" name="Gerade Verbindung mit Pfeil 29"/>
          <p:cNvCxnSpPr>
            <a:endCxn id="6" idx="0"/>
          </p:cNvCxnSpPr>
          <p:nvPr/>
        </p:nvCxnSpPr>
        <p:spPr bwMode="auto">
          <a:xfrm>
            <a:off x="1828800" y="914400"/>
            <a:ext cx="0" cy="914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Gerade Verbindung mit Pfeil 192"/>
          <p:cNvCxnSpPr>
            <a:stCxn id="6" idx="2"/>
          </p:cNvCxnSpPr>
          <p:nvPr/>
        </p:nvCxnSpPr>
        <p:spPr bwMode="auto">
          <a:xfrm>
            <a:off x="1828800" y="2133600"/>
            <a:ext cx="0" cy="762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5" name="Rechteck 194"/>
          <p:cNvSpPr/>
          <p:nvPr/>
        </p:nvSpPr>
        <p:spPr bwMode="auto">
          <a:xfrm>
            <a:off x="1676400" y="42672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196" name="Gerade Verbindung mit Pfeil 195"/>
          <p:cNvCxnSpPr>
            <a:endCxn id="258" idx="1"/>
          </p:cNvCxnSpPr>
          <p:nvPr/>
        </p:nvCxnSpPr>
        <p:spPr bwMode="auto">
          <a:xfrm>
            <a:off x="1676400" y="44196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8" name="Gerade Verbindung mit Pfeil 197"/>
          <p:cNvCxnSpPr/>
          <p:nvPr/>
        </p:nvCxnSpPr>
        <p:spPr bwMode="auto">
          <a:xfrm>
            <a:off x="1828800" y="4953000"/>
            <a:ext cx="533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0" name="Gerade Verbindung mit Pfeil 199"/>
          <p:cNvCxnSpPr/>
          <p:nvPr/>
        </p:nvCxnSpPr>
        <p:spPr bwMode="auto">
          <a:xfrm flipH="1">
            <a:off x="1828800" y="49530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1" name="Gerade Verbindung mit Pfeil 200"/>
          <p:cNvCxnSpPr>
            <a:endCxn id="195" idx="0"/>
          </p:cNvCxnSpPr>
          <p:nvPr/>
        </p:nvCxnSpPr>
        <p:spPr bwMode="auto">
          <a:xfrm>
            <a:off x="1828800" y="3048000"/>
            <a:ext cx="0" cy="1219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2" name="Gerade Verbindung mit Pfeil 201"/>
          <p:cNvCxnSpPr>
            <a:stCxn id="195" idx="2"/>
          </p:cNvCxnSpPr>
          <p:nvPr/>
        </p:nvCxnSpPr>
        <p:spPr bwMode="auto">
          <a:xfrm>
            <a:off x="1828800" y="4572000"/>
            <a:ext cx="0" cy="1295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9" name="Gerade Verbindung 228"/>
          <p:cNvCxnSpPr/>
          <p:nvPr/>
        </p:nvCxnSpPr>
        <p:spPr bwMode="auto">
          <a:xfrm flipH="1">
            <a:off x="1752600" y="1524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4" name="Gerade Verbindung 213"/>
          <p:cNvCxnSpPr/>
          <p:nvPr/>
        </p:nvCxnSpPr>
        <p:spPr bwMode="auto">
          <a:xfrm flipH="1">
            <a:off x="1981200" y="2438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5" name="Gerade Verbindung 214"/>
          <p:cNvCxnSpPr/>
          <p:nvPr/>
        </p:nvCxnSpPr>
        <p:spPr bwMode="auto">
          <a:xfrm flipH="1">
            <a:off x="2743200" y="2438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 name="Gerade Verbindung 215"/>
          <p:cNvCxnSpPr/>
          <p:nvPr/>
        </p:nvCxnSpPr>
        <p:spPr bwMode="auto">
          <a:xfrm flipH="1">
            <a:off x="2819400" y="4572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7" name="Gerade Verbindung 216"/>
          <p:cNvCxnSpPr/>
          <p:nvPr/>
        </p:nvCxnSpPr>
        <p:spPr bwMode="auto">
          <a:xfrm flipH="1">
            <a:off x="3048000" y="2286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8" name="Gerade Verbindung 217"/>
          <p:cNvCxnSpPr/>
          <p:nvPr/>
        </p:nvCxnSpPr>
        <p:spPr bwMode="auto">
          <a:xfrm flipH="1">
            <a:off x="3657600" y="23622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1" name="Rechteck 220"/>
          <p:cNvSpPr/>
          <p:nvPr/>
        </p:nvSpPr>
        <p:spPr bwMode="auto">
          <a:xfrm>
            <a:off x="3276600" y="47244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222" name="Gerade Verbindung mit Pfeil 221"/>
          <p:cNvCxnSpPr/>
          <p:nvPr/>
        </p:nvCxnSpPr>
        <p:spPr bwMode="auto">
          <a:xfrm>
            <a:off x="2590800" y="49530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3" name="Gerade Verbindung mit Pfeil 222"/>
          <p:cNvCxnSpPr/>
          <p:nvPr/>
        </p:nvCxnSpPr>
        <p:spPr bwMode="auto">
          <a:xfrm>
            <a:off x="2971800" y="48006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Gerade Verbindung mit Pfeil 242"/>
          <p:cNvCxnSpPr/>
          <p:nvPr/>
        </p:nvCxnSpPr>
        <p:spPr bwMode="auto">
          <a:xfrm flipH="1">
            <a:off x="2895600" y="48006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Gerade Verbindung mit Pfeil 243"/>
          <p:cNvCxnSpPr/>
          <p:nvPr/>
        </p:nvCxnSpPr>
        <p:spPr bwMode="auto">
          <a:xfrm>
            <a:off x="3581400" y="48768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5" name="Abgerundetes Rechteck 142"/>
          <p:cNvSpPr>
            <a:spLocks noChangeArrowheads="1"/>
          </p:cNvSpPr>
          <p:nvPr/>
        </p:nvSpPr>
        <p:spPr bwMode="auto">
          <a:xfrm>
            <a:off x="3886200" y="47244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46" name="Gerade Verbindung 245"/>
          <p:cNvCxnSpPr/>
          <p:nvPr/>
        </p:nvCxnSpPr>
        <p:spPr bwMode="auto">
          <a:xfrm flipH="1">
            <a:off x="2743200" y="48768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5" name="Gerade Verbindung 254"/>
          <p:cNvCxnSpPr/>
          <p:nvPr/>
        </p:nvCxnSpPr>
        <p:spPr bwMode="auto">
          <a:xfrm flipH="1">
            <a:off x="3048000" y="4724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6" name="Gerade Verbindung 255"/>
          <p:cNvCxnSpPr/>
          <p:nvPr/>
        </p:nvCxnSpPr>
        <p:spPr bwMode="auto">
          <a:xfrm flipH="1">
            <a:off x="3657600" y="4800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7" name="Gerade Verbindung mit Pfeil 256"/>
          <p:cNvCxnSpPr/>
          <p:nvPr/>
        </p:nvCxnSpPr>
        <p:spPr bwMode="auto">
          <a:xfrm>
            <a:off x="2895600" y="54864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8" name="Abgerundetes Rechteck 142"/>
          <p:cNvSpPr>
            <a:spLocks noChangeArrowheads="1"/>
          </p:cNvSpPr>
          <p:nvPr/>
        </p:nvSpPr>
        <p:spPr bwMode="auto">
          <a:xfrm>
            <a:off x="2362200" y="4191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59" name="Gerade Verbindung mit Pfeil 258"/>
          <p:cNvCxnSpPr>
            <a:endCxn id="260" idx="1"/>
          </p:cNvCxnSpPr>
          <p:nvPr/>
        </p:nvCxnSpPr>
        <p:spPr bwMode="auto">
          <a:xfrm>
            <a:off x="2590800" y="4419600"/>
            <a:ext cx="1295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0" name="Abgerundetes Rechteck 142"/>
          <p:cNvSpPr>
            <a:spLocks noChangeArrowheads="1"/>
          </p:cNvSpPr>
          <p:nvPr/>
        </p:nvSpPr>
        <p:spPr bwMode="auto">
          <a:xfrm>
            <a:off x="3886200" y="4191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sp>
        <p:nvSpPr>
          <p:cNvPr id="261" name="Abgerundetes Rechteck 142"/>
          <p:cNvSpPr>
            <a:spLocks noChangeArrowheads="1"/>
          </p:cNvSpPr>
          <p:nvPr/>
        </p:nvSpPr>
        <p:spPr bwMode="auto">
          <a:xfrm>
            <a:off x="3886200" y="1752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62" name="Gerade Verbindung mit Pfeil 261"/>
          <p:cNvCxnSpPr>
            <a:stCxn id="263" idx="3"/>
          </p:cNvCxnSpPr>
          <p:nvPr/>
        </p:nvCxnSpPr>
        <p:spPr bwMode="auto">
          <a:xfrm>
            <a:off x="2590800" y="1981200"/>
            <a:ext cx="1295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3" name="Abgerundetes Rechteck 142"/>
          <p:cNvSpPr>
            <a:spLocks noChangeArrowheads="1"/>
          </p:cNvSpPr>
          <p:nvPr/>
        </p:nvSpPr>
        <p:spPr bwMode="auto">
          <a:xfrm>
            <a:off x="2362200" y="1752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64" name="Gerade Verbindung mit Pfeil 263"/>
          <p:cNvCxnSpPr/>
          <p:nvPr/>
        </p:nvCxnSpPr>
        <p:spPr bwMode="auto">
          <a:xfrm>
            <a:off x="1676400" y="1981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5" name="Gerade Verbindung mit Pfeil 264"/>
          <p:cNvCxnSpPr/>
          <p:nvPr/>
        </p:nvCxnSpPr>
        <p:spPr bwMode="auto">
          <a:xfrm>
            <a:off x="4114800" y="19812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Gerade Verbindung 112"/>
          <p:cNvCxnSpPr/>
          <p:nvPr/>
        </p:nvCxnSpPr>
        <p:spPr bwMode="auto">
          <a:xfrm>
            <a:off x="50292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6" name="Gerade Verbindung 265"/>
          <p:cNvCxnSpPr/>
          <p:nvPr/>
        </p:nvCxnSpPr>
        <p:spPr bwMode="auto">
          <a:xfrm>
            <a:off x="51816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 name="Gerade Verbindung 266"/>
          <p:cNvCxnSpPr/>
          <p:nvPr/>
        </p:nvCxnSpPr>
        <p:spPr bwMode="auto">
          <a:xfrm>
            <a:off x="53340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8" name="Gerade Verbindung 267"/>
          <p:cNvCxnSpPr/>
          <p:nvPr/>
        </p:nvCxnSpPr>
        <p:spPr bwMode="auto">
          <a:xfrm>
            <a:off x="54864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Gerade Verbindung 116"/>
          <p:cNvCxnSpPr/>
          <p:nvPr/>
        </p:nvCxnSpPr>
        <p:spPr bwMode="auto">
          <a:xfrm>
            <a:off x="4114800" y="24384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Gerade Verbindung mit Pfeil 127"/>
          <p:cNvCxnSpPr/>
          <p:nvPr/>
        </p:nvCxnSpPr>
        <p:spPr bwMode="auto">
          <a:xfrm flipV="1">
            <a:off x="4572000" y="22098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3" name="Rechteck 202"/>
          <p:cNvSpPr/>
          <p:nvPr/>
        </p:nvSpPr>
        <p:spPr bwMode="auto">
          <a:xfrm>
            <a:off x="4495800" y="1752600"/>
            <a:ext cx="152400" cy="457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m</a:t>
            </a:r>
          </a:p>
        </p:txBody>
      </p:sp>
      <p:cxnSp>
        <p:nvCxnSpPr>
          <p:cNvPr id="271" name="Gerade Verbindung mit Pfeil 270"/>
          <p:cNvCxnSpPr/>
          <p:nvPr/>
        </p:nvCxnSpPr>
        <p:spPr bwMode="auto">
          <a:xfrm>
            <a:off x="4648200" y="1828800"/>
            <a:ext cx="381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2" name="Gerade Verbindung mit Pfeil 271"/>
          <p:cNvCxnSpPr/>
          <p:nvPr/>
        </p:nvCxnSpPr>
        <p:spPr bwMode="auto">
          <a:xfrm>
            <a:off x="4648200" y="1905000"/>
            <a:ext cx="533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4" name="Gerade Verbindung 273"/>
          <p:cNvCxnSpPr/>
          <p:nvPr/>
        </p:nvCxnSpPr>
        <p:spPr bwMode="auto">
          <a:xfrm>
            <a:off x="57912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5" name="Gerade Verbindung 274"/>
          <p:cNvCxnSpPr/>
          <p:nvPr/>
        </p:nvCxnSpPr>
        <p:spPr bwMode="auto">
          <a:xfrm>
            <a:off x="57912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8" name="Gerade Verbindung mit Pfeil 277"/>
          <p:cNvCxnSpPr/>
          <p:nvPr/>
        </p:nvCxnSpPr>
        <p:spPr bwMode="auto">
          <a:xfrm>
            <a:off x="4648200" y="1981200"/>
            <a:ext cx="6858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0" name="Gerade Verbindung mit Pfeil 279"/>
          <p:cNvCxnSpPr/>
          <p:nvPr/>
        </p:nvCxnSpPr>
        <p:spPr bwMode="auto">
          <a:xfrm>
            <a:off x="4648200" y="2057400"/>
            <a:ext cx="838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2" name="Gerade Verbindung mit Pfeil 281"/>
          <p:cNvCxnSpPr/>
          <p:nvPr/>
        </p:nvCxnSpPr>
        <p:spPr bwMode="auto">
          <a:xfrm>
            <a:off x="4648200" y="2133600"/>
            <a:ext cx="1143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5" name="Gerade Verbindung mit Pfeil 284"/>
          <p:cNvCxnSpPr/>
          <p:nvPr/>
        </p:nvCxnSpPr>
        <p:spPr bwMode="auto">
          <a:xfrm>
            <a:off x="533400" y="19812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6" name="Gerade Verbindung mit Pfeil 285"/>
          <p:cNvCxnSpPr/>
          <p:nvPr/>
        </p:nvCxnSpPr>
        <p:spPr bwMode="auto">
          <a:xfrm>
            <a:off x="533400" y="44196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7" name="Gerade Verbindung 286"/>
          <p:cNvCxnSpPr/>
          <p:nvPr/>
        </p:nvCxnSpPr>
        <p:spPr bwMode="auto">
          <a:xfrm flipH="1">
            <a:off x="1752600" y="40386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9" name="Textfeld 288"/>
          <p:cNvSpPr txBox="1"/>
          <p:nvPr/>
        </p:nvSpPr>
        <p:spPr>
          <a:xfrm>
            <a:off x="533400" y="1752600"/>
            <a:ext cx="269625" cy="276999"/>
          </a:xfrm>
          <a:prstGeom prst="rect">
            <a:avLst/>
          </a:prstGeom>
          <a:noFill/>
        </p:spPr>
        <p:txBody>
          <a:bodyPr wrap="none" rtlCol="0">
            <a:spAutoFit/>
          </a:bodyPr>
          <a:lstStyle/>
          <a:p>
            <a:r>
              <a:rPr lang="de-DE" dirty="0" smtClean="0"/>
              <a:t>1</a:t>
            </a:r>
            <a:endParaRPr lang="de-DE" dirty="0"/>
          </a:p>
        </p:txBody>
      </p:sp>
      <p:cxnSp>
        <p:nvCxnSpPr>
          <p:cNvPr id="291" name="Gerade Verbindung mit Pfeil 290"/>
          <p:cNvCxnSpPr/>
          <p:nvPr/>
        </p:nvCxnSpPr>
        <p:spPr bwMode="auto">
          <a:xfrm flipH="1">
            <a:off x="2057400" y="1447800"/>
            <a:ext cx="152400" cy="304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3" name="Textfeld 292"/>
          <p:cNvSpPr txBox="1"/>
          <p:nvPr/>
        </p:nvSpPr>
        <p:spPr>
          <a:xfrm>
            <a:off x="1143000" y="1066800"/>
            <a:ext cx="373821" cy="276999"/>
          </a:xfrm>
          <a:prstGeom prst="rect">
            <a:avLst/>
          </a:prstGeom>
          <a:noFill/>
        </p:spPr>
        <p:txBody>
          <a:bodyPr wrap="none" rtlCol="0">
            <a:spAutoFit/>
          </a:bodyPr>
          <a:lstStyle/>
          <a:p>
            <a:r>
              <a:rPr lang="de-DE" dirty="0" smtClean="0"/>
              <a:t>FF</a:t>
            </a:r>
            <a:endParaRPr lang="de-DE" dirty="0"/>
          </a:p>
        </p:txBody>
      </p:sp>
      <p:sp>
        <p:nvSpPr>
          <p:cNvPr id="294" name="Textfeld 293"/>
          <p:cNvSpPr txBox="1"/>
          <p:nvPr/>
        </p:nvSpPr>
        <p:spPr>
          <a:xfrm>
            <a:off x="1295400" y="1981200"/>
            <a:ext cx="380233" cy="276999"/>
          </a:xfrm>
          <a:prstGeom prst="rect">
            <a:avLst/>
          </a:prstGeom>
          <a:noFill/>
        </p:spPr>
        <p:txBody>
          <a:bodyPr wrap="none" rtlCol="0">
            <a:spAutoFit/>
          </a:bodyPr>
          <a:lstStyle/>
          <a:p>
            <a:r>
              <a:rPr lang="de-DE" dirty="0" err="1" smtClean="0"/>
              <a:t>inc</a:t>
            </a:r>
            <a:endParaRPr lang="de-DE" dirty="0"/>
          </a:p>
        </p:txBody>
      </p:sp>
      <p:cxnSp>
        <p:nvCxnSpPr>
          <p:cNvPr id="296" name="Gerade Verbindung mit Pfeil 295"/>
          <p:cNvCxnSpPr>
            <a:stCxn id="297" idx="2"/>
            <a:endCxn id="203" idx="0"/>
          </p:cNvCxnSpPr>
          <p:nvPr/>
        </p:nvCxnSpPr>
        <p:spPr bwMode="auto">
          <a:xfrm>
            <a:off x="4572000" y="12954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7" name="Rechteck 296"/>
          <p:cNvSpPr/>
          <p:nvPr/>
        </p:nvSpPr>
        <p:spPr bwMode="auto">
          <a:xfrm>
            <a:off x="4191000" y="1066800"/>
            <a:ext cx="7620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chemeClr val="tx1"/>
                </a:solidFill>
                <a:effectLst/>
                <a:latin typeface="Arial" charset="0"/>
                <a:cs typeface="Arial" charset="0"/>
              </a:rPr>
              <a:t>Addr</a:t>
            </a: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299" name="Gerade Verbindung mit Pfeil 298"/>
          <p:cNvCxnSpPr/>
          <p:nvPr/>
        </p:nvCxnSpPr>
        <p:spPr bwMode="auto">
          <a:xfrm flipH="1">
            <a:off x="1143000" y="1371600"/>
            <a:ext cx="152400" cy="304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0" name="Textfeld 299"/>
          <p:cNvSpPr txBox="1"/>
          <p:nvPr/>
        </p:nvSpPr>
        <p:spPr>
          <a:xfrm>
            <a:off x="1905000" y="1143000"/>
            <a:ext cx="917239" cy="276999"/>
          </a:xfrm>
          <a:prstGeom prst="rect">
            <a:avLst/>
          </a:prstGeom>
          <a:noFill/>
        </p:spPr>
        <p:txBody>
          <a:bodyPr wrap="none" rtlCol="0">
            <a:spAutoFit/>
          </a:bodyPr>
          <a:lstStyle/>
          <a:p>
            <a:r>
              <a:rPr lang="en-US" dirty="0" smtClean="0"/>
              <a:t>3-bit adder</a:t>
            </a:r>
            <a:endParaRPr lang="en-US" dirty="0"/>
          </a:p>
        </p:txBody>
      </p:sp>
      <p:sp>
        <p:nvSpPr>
          <p:cNvPr id="303" name="Textfeld 302"/>
          <p:cNvSpPr txBox="1"/>
          <p:nvPr/>
        </p:nvSpPr>
        <p:spPr>
          <a:xfrm>
            <a:off x="4127625" y="1752600"/>
            <a:ext cx="354584" cy="276999"/>
          </a:xfrm>
          <a:prstGeom prst="rect">
            <a:avLst/>
          </a:prstGeom>
          <a:noFill/>
        </p:spPr>
        <p:txBody>
          <a:bodyPr wrap="none" rtlCol="0">
            <a:spAutoFit/>
          </a:bodyPr>
          <a:lstStyle/>
          <a:p>
            <a:r>
              <a:rPr lang="de-DE" dirty="0" smtClean="0"/>
              <a:t>en</a:t>
            </a:r>
            <a:endParaRPr lang="de-DE" dirty="0"/>
          </a:p>
        </p:txBody>
      </p:sp>
      <p:sp>
        <p:nvSpPr>
          <p:cNvPr id="304" name="Textfeld 303"/>
          <p:cNvSpPr txBox="1"/>
          <p:nvPr/>
        </p:nvSpPr>
        <p:spPr>
          <a:xfrm>
            <a:off x="4114800" y="2514600"/>
            <a:ext cx="516488" cy="276999"/>
          </a:xfrm>
          <a:prstGeom prst="rect">
            <a:avLst/>
          </a:prstGeom>
          <a:noFill/>
        </p:spPr>
        <p:txBody>
          <a:bodyPr wrap="none" rtlCol="0">
            <a:spAutoFit/>
          </a:bodyPr>
          <a:lstStyle/>
          <a:p>
            <a:r>
              <a:rPr lang="de-DE" dirty="0" err="1" smtClean="0"/>
              <a:t>chan</a:t>
            </a:r>
            <a:endParaRPr lang="de-DE" dirty="0"/>
          </a:p>
        </p:txBody>
      </p:sp>
      <p:sp>
        <p:nvSpPr>
          <p:cNvPr id="305" name="Textfeld 304"/>
          <p:cNvSpPr txBox="1"/>
          <p:nvPr/>
        </p:nvSpPr>
        <p:spPr>
          <a:xfrm>
            <a:off x="4343400" y="1524000"/>
            <a:ext cx="303288" cy="276999"/>
          </a:xfrm>
          <a:prstGeom prst="rect">
            <a:avLst/>
          </a:prstGeom>
          <a:noFill/>
        </p:spPr>
        <p:txBody>
          <a:bodyPr wrap="none" rtlCol="0">
            <a:spAutoFit/>
          </a:bodyPr>
          <a:lstStyle/>
          <a:p>
            <a:r>
              <a:rPr lang="de-DE" dirty="0" smtClean="0"/>
              <a:t>in</a:t>
            </a:r>
            <a:endParaRPr lang="de-DE" dirty="0"/>
          </a:p>
        </p:txBody>
      </p:sp>
      <p:cxnSp>
        <p:nvCxnSpPr>
          <p:cNvPr id="307" name="Gerade Verbindung 306"/>
          <p:cNvCxnSpPr/>
          <p:nvPr/>
        </p:nvCxnSpPr>
        <p:spPr bwMode="auto">
          <a:xfrm flipH="1">
            <a:off x="4495800" y="14478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8" name="Textfeld 307"/>
          <p:cNvSpPr txBox="1"/>
          <p:nvPr/>
        </p:nvSpPr>
        <p:spPr>
          <a:xfrm>
            <a:off x="4572000" y="1295400"/>
            <a:ext cx="269626" cy="276999"/>
          </a:xfrm>
          <a:prstGeom prst="rect">
            <a:avLst/>
          </a:prstGeom>
          <a:noFill/>
        </p:spPr>
        <p:txBody>
          <a:bodyPr wrap="none" rtlCol="0">
            <a:spAutoFit/>
          </a:bodyPr>
          <a:lstStyle/>
          <a:p>
            <a:r>
              <a:rPr lang="de-DE" dirty="0" smtClean="0"/>
              <a:t>8</a:t>
            </a:r>
            <a:endParaRPr lang="de-DE" dirty="0"/>
          </a:p>
        </p:txBody>
      </p:sp>
      <p:cxnSp>
        <p:nvCxnSpPr>
          <p:cNvPr id="309" name="Gerade Verbindung 308"/>
          <p:cNvCxnSpPr/>
          <p:nvPr/>
        </p:nvCxnSpPr>
        <p:spPr bwMode="auto">
          <a:xfrm flipH="1">
            <a:off x="4953000" y="2667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0" name="Textfeld 309"/>
          <p:cNvSpPr txBox="1"/>
          <p:nvPr/>
        </p:nvSpPr>
        <p:spPr>
          <a:xfrm>
            <a:off x="4800600" y="2438400"/>
            <a:ext cx="269626" cy="276999"/>
          </a:xfrm>
          <a:prstGeom prst="rect">
            <a:avLst/>
          </a:prstGeom>
          <a:noFill/>
        </p:spPr>
        <p:txBody>
          <a:bodyPr wrap="none" rtlCol="0">
            <a:spAutoFit/>
          </a:bodyPr>
          <a:lstStyle/>
          <a:p>
            <a:r>
              <a:rPr lang="de-DE" dirty="0" smtClean="0"/>
              <a:t>8</a:t>
            </a:r>
            <a:endParaRPr lang="de-DE" dirty="0"/>
          </a:p>
        </p:txBody>
      </p:sp>
      <p:cxnSp>
        <p:nvCxnSpPr>
          <p:cNvPr id="311" name="Gerade Verbindung 310"/>
          <p:cNvCxnSpPr/>
          <p:nvPr/>
        </p:nvCxnSpPr>
        <p:spPr bwMode="auto">
          <a:xfrm flipH="1">
            <a:off x="5715000" y="2667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2" name="Textfeld 311"/>
          <p:cNvSpPr txBox="1"/>
          <p:nvPr/>
        </p:nvSpPr>
        <p:spPr>
          <a:xfrm>
            <a:off x="5562600" y="2438400"/>
            <a:ext cx="269626" cy="276999"/>
          </a:xfrm>
          <a:prstGeom prst="rect">
            <a:avLst/>
          </a:prstGeom>
          <a:noFill/>
        </p:spPr>
        <p:txBody>
          <a:bodyPr wrap="none" rtlCol="0">
            <a:spAutoFit/>
          </a:bodyPr>
          <a:lstStyle/>
          <a:p>
            <a:r>
              <a:rPr lang="de-DE" dirty="0" smtClean="0"/>
              <a:t>8</a:t>
            </a:r>
            <a:endParaRPr lang="de-DE" dirty="0"/>
          </a:p>
        </p:txBody>
      </p:sp>
      <p:cxnSp>
        <p:nvCxnSpPr>
          <p:cNvPr id="313" name="Gerade Verbindung 312"/>
          <p:cNvCxnSpPr/>
          <p:nvPr/>
        </p:nvCxnSpPr>
        <p:spPr bwMode="auto">
          <a:xfrm flipH="1">
            <a:off x="4800600" y="2057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4" name="Textfeld 313"/>
          <p:cNvSpPr txBox="1"/>
          <p:nvPr/>
        </p:nvSpPr>
        <p:spPr>
          <a:xfrm>
            <a:off x="4800600" y="2133600"/>
            <a:ext cx="269626" cy="276999"/>
          </a:xfrm>
          <a:prstGeom prst="rect">
            <a:avLst/>
          </a:prstGeom>
          <a:noFill/>
        </p:spPr>
        <p:txBody>
          <a:bodyPr wrap="none" rtlCol="0">
            <a:spAutoFit/>
          </a:bodyPr>
          <a:lstStyle/>
          <a:p>
            <a:r>
              <a:rPr lang="de-DE" dirty="0" smtClean="0"/>
              <a:t>8</a:t>
            </a:r>
            <a:endParaRPr lang="de-DE" dirty="0"/>
          </a:p>
        </p:txBody>
      </p:sp>
      <p:cxnSp>
        <p:nvCxnSpPr>
          <p:cNvPr id="315" name="Gerade Verbindung 314"/>
          <p:cNvCxnSpPr/>
          <p:nvPr/>
        </p:nvCxnSpPr>
        <p:spPr bwMode="auto">
          <a:xfrm flipH="1">
            <a:off x="4800600" y="1752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6" name="Gerade Verbindung 315"/>
          <p:cNvCxnSpPr/>
          <p:nvPr/>
        </p:nvCxnSpPr>
        <p:spPr bwMode="auto">
          <a:xfrm flipH="1">
            <a:off x="4267200" y="23622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8" name="Textfeld 317"/>
          <p:cNvSpPr txBox="1"/>
          <p:nvPr/>
        </p:nvSpPr>
        <p:spPr>
          <a:xfrm>
            <a:off x="4267200" y="2209800"/>
            <a:ext cx="269626" cy="276999"/>
          </a:xfrm>
          <a:prstGeom prst="rect">
            <a:avLst/>
          </a:prstGeom>
          <a:noFill/>
        </p:spPr>
        <p:txBody>
          <a:bodyPr wrap="none" rtlCol="0">
            <a:spAutoFit/>
          </a:bodyPr>
          <a:lstStyle/>
          <a:p>
            <a:r>
              <a:rPr lang="de-DE" dirty="0" smtClean="0"/>
              <a:t>3</a:t>
            </a:r>
            <a:endParaRPr lang="de-DE" dirty="0"/>
          </a:p>
        </p:txBody>
      </p:sp>
      <p:sp>
        <p:nvSpPr>
          <p:cNvPr id="319" name="Textfeld 318"/>
          <p:cNvSpPr txBox="1"/>
          <p:nvPr/>
        </p:nvSpPr>
        <p:spPr>
          <a:xfrm>
            <a:off x="2590800" y="2286000"/>
            <a:ext cx="269626" cy="276999"/>
          </a:xfrm>
          <a:prstGeom prst="rect">
            <a:avLst/>
          </a:prstGeom>
          <a:noFill/>
        </p:spPr>
        <p:txBody>
          <a:bodyPr wrap="none" rtlCol="0">
            <a:spAutoFit/>
          </a:bodyPr>
          <a:lstStyle/>
          <a:p>
            <a:r>
              <a:rPr lang="de-DE" dirty="0" smtClean="0"/>
              <a:t>3</a:t>
            </a:r>
            <a:endParaRPr lang="de-DE" dirty="0"/>
          </a:p>
        </p:txBody>
      </p:sp>
      <p:sp>
        <p:nvSpPr>
          <p:cNvPr id="320" name="Textfeld 319"/>
          <p:cNvSpPr txBox="1"/>
          <p:nvPr/>
        </p:nvSpPr>
        <p:spPr>
          <a:xfrm>
            <a:off x="2895600" y="2057400"/>
            <a:ext cx="269626" cy="276999"/>
          </a:xfrm>
          <a:prstGeom prst="rect">
            <a:avLst/>
          </a:prstGeom>
          <a:noFill/>
        </p:spPr>
        <p:txBody>
          <a:bodyPr wrap="none" rtlCol="0">
            <a:spAutoFit/>
          </a:bodyPr>
          <a:lstStyle/>
          <a:p>
            <a:r>
              <a:rPr lang="de-DE" dirty="0" smtClean="0"/>
              <a:t>3</a:t>
            </a:r>
            <a:endParaRPr lang="de-DE" dirty="0"/>
          </a:p>
        </p:txBody>
      </p:sp>
      <p:sp>
        <p:nvSpPr>
          <p:cNvPr id="321" name="Textfeld 320"/>
          <p:cNvSpPr txBox="1"/>
          <p:nvPr/>
        </p:nvSpPr>
        <p:spPr>
          <a:xfrm>
            <a:off x="3581400" y="2438400"/>
            <a:ext cx="269626" cy="276999"/>
          </a:xfrm>
          <a:prstGeom prst="rect">
            <a:avLst/>
          </a:prstGeom>
          <a:noFill/>
        </p:spPr>
        <p:txBody>
          <a:bodyPr wrap="none" rtlCol="0">
            <a:spAutoFit/>
          </a:bodyPr>
          <a:lstStyle/>
          <a:p>
            <a:r>
              <a:rPr lang="de-DE" dirty="0" smtClean="0"/>
              <a:t>3</a:t>
            </a:r>
            <a:endParaRPr lang="de-DE" dirty="0"/>
          </a:p>
        </p:txBody>
      </p:sp>
      <p:sp>
        <p:nvSpPr>
          <p:cNvPr id="322" name="Textfeld 321"/>
          <p:cNvSpPr txBox="1"/>
          <p:nvPr/>
        </p:nvSpPr>
        <p:spPr>
          <a:xfrm>
            <a:off x="1828800" y="1524000"/>
            <a:ext cx="269626" cy="276999"/>
          </a:xfrm>
          <a:prstGeom prst="rect">
            <a:avLst/>
          </a:prstGeom>
          <a:noFill/>
        </p:spPr>
        <p:txBody>
          <a:bodyPr wrap="none" rtlCol="0">
            <a:spAutoFit/>
          </a:bodyPr>
          <a:lstStyle/>
          <a:p>
            <a:r>
              <a:rPr lang="de-DE" dirty="0" smtClean="0"/>
              <a:t>3</a:t>
            </a:r>
            <a:endParaRPr lang="de-DE" dirty="0"/>
          </a:p>
        </p:txBody>
      </p:sp>
      <p:sp>
        <p:nvSpPr>
          <p:cNvPr id="323" name="Textfeld 322"/>
          <p:cNvSpPr txBox="1"/>
          <p:nvPr/>
        </p:nvSpPr>
        <p:spPr>
          <a:xfrm>
            <a:off x="1981200" y="2514600"/>
            <a:ext cx="269626" cy="276999"/>
          </a:xfrm>
          <a:prstGeom prst="rect">
            <a:avLst/>
          </a:prstGeom>
          <a:noFill/>
        </p:spPr>
        <p:txBody>
          <a:bodyPr wrap="none" rtlCol="0">
            <a:spAutoFit/>
          </a:bodyPr>
          <a:lstStyle/>
          <a:p>
            <a:r>
              <a:rPr lang="de-DE" dirty="0" smtClean="0"/>
              <a:t>3</a:t>
            </a:r>
            <a:endParaRPr lang="de-DE" dirty="0"/>
          </a:p>
        </p:txBody>
      </p:sp>
      <p:cxnSp>
        <p:nvCxnSpPr>
          <p:cNvPr id="324" name="Gerade Verbindung mit Pfeil 323"/>
          <p:cNvCxnSpPr/>
          <p:nvPr/>
        </p:nvCxnSpPr>
        <p:spPr bwMode="auto">
          <a:xfrm>
            <a:off x="4114800" y="4419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5" name="Gerade Verbindung 324"/>
          <p:cNvCxnSpPr/>
          <p:nvPr/>
        </p:nvCxnSpPr>
        <p:spPr bwMode="auto">
          <a:xfrm>
            <a:off x="4114800" y="48768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6" name="Gerade Verbindung mit Pfeil 325"/>
          <p:cNvCxnSpPr/>
          <p:nvPr/>
        </p:nvCxnSpPr>
        <p:spPr bwMode="auto">
          <a:xfrm flipV="1">
            <a:off x="4572000" y="46482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7" name="Rechteck 326"/>
          <p:cNvSpPr/>
          <p:nvPr/>
        </p:nvSpPr>
        <p:spPr bwMode="auto">
          <a:xfrm>
            <a:off x="4495800" y="4191000"/>
            <a:ext cx="152400" cy="457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m</a:t>
            </a:r>
          </a:p>
        </p:txBody>
      </p:sp>
      <p:cxnSp>
        <p:nvCxnSpPr>
          <p:cNvPr id="328" name="Gerade Verbindung mit Pfeil 327"/>
          <p:cNvCxnSpPr/>
          <p:nvPr/>
        </p:nvCxnSpPr>
        <p:spPr bwMode="auto">
          <a:xfrm>
            <a:off x="4648200" y="4267200"/>
            <a:ext cx="381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9" name="Gerade Verbindung mit Pfeil 328"/>
          <p:cNvCxnSpPr/>
          <p:nvPr/>
        </p:nvCxnSpPr>
        <p:spPr bwMode="auto">
          <a:xfrm>
            <a:off x="4648200" y="4343400"/>
            <a:ext cx="533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0" name="Gerade Verbindung mit Pfeil 329"/>
          <p:cNvCxnSpPr/>
          <p:nvPr/>
        </p:nvCxnSpPr>
        <p:spPr bwMode="auto">
          <a:xfrm>
            <a:off x="4648200" y="4419600"/>
            <a:ext cx="6858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1" name="Gerade Verbindung mit Pfeil 330"/>
          <p:cNvCxnSpPr/>
          <p:nvPr/>
        </p:nvCxnSpPr>
        <p:spPr bwMode="auto">
          <a:xfrm>
            <a:off x="4648200" y="4495800"/>
            <a:ext cx="838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2" name="Gerade Verbindung mit Pfeil 331"/>
          <p:cNvCxnSpPr/>
          <p:nvPr/>
        </p:nvCxnSpPr>
        <p:spPr bwMode="auto">
          <a:xfrm>
            <a:off x="4648200" y="4572000"/>
            <a:ext cx="1143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3" name="Gerade Verbindung mit Pfeil 332"/>
          <p:cNvCxnSpPr>
            <a:stCxn id="334" idx="2"/>
            <a:endCxn id="327" idx="0"/>
          </p:cNvCxnSpPr>
          <p:nvPr/>
        </p:nvCxnSpPr>
        <p:spPr bwMode="auto">
          <a:xfrm>
            <a:off x="4572000" y="37338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4" name="Rechteck 333"/>
          <p:cNvSpPr/>
          <p:nvPr/>
        </p:nvSpPr>
        <p:spPr bwMode="auto">
          <a:xfrm>
            <a:off x="4191000" y="3505200"/>
            <a:ext cx="7620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chemeClr val="tx1"/>
                </a:solidFill>
                <a:effectLst/>
                <a:latin typeface="Arial" charset="0"/>
                <a:cs typeface="Arial" charset="0"/>
              </a:rPr>
              <a:t>Addr</a:t>
            </a:r>
            <a:endParaRPr kumimoji="0" lang="de-DE" sz="1200" b="0" i="0" u="none" strike="noStrike" cap="none" normalizeH="0" baseline="0" dirty="0" smtClean="0">
              <a:ln>
                <a:noFill/>
              </a:ln>
              <a:solidFill>
                <a:schemeClr val="tx1"/>
              </a:solidFill>
              <a:effectLst/>
              <a:latin typeface="Arial" charset="0"/>
              <a:cs typeface="Arial" charset="0"/>
            </a:endParaRPr>
          </a:p>
        </p:txBody>
      </p:sp>
      <p:sp>
        <p:nvSpPr>
          <p:cNvPr id="335" name="Textfeld 334"/>
          <p:cNvSpPr txBox="1"/>
          <p:nvPr/>
        </p:nvSpPr>
        <p:spPr>
          <a:xfrm>
            <a:off x="4127625" y="4191000"/>
            <a:ext cx="354584" cy="276999"/>
          </a:xfrm>
          <a:prstGeom prst="rect">
            <a:avLst/>
          </a:prstGeom>
          <a:noFill/>
        </p:spPr>
        <p:txBody>
          <a:bodyPr wrap="none" rtlCol="0">
            <a:spAutoFit/>
          </a:bodyPr>
          <a:lstStyle/>
          <a:p>
            <a:r>
              <a:rPr lang="de-DE" dirty="0" smtClean="0"/>
              <a:t>en</a:t>
            </a:r>
            <a:endParaRPr lang="de-DE" dirty="0"/>
          </a:p>
        </p:txBody>
      </p:sp>
      <p:sp>
        <p:nvSpPr>
          <p:cNvPr id="336" name="Textfeld 335"/>
          <p:cNvSpPr txBox="1"/>
          <p:nvPr/>
        </p:nvSpPr>
        <p:spPr>
          <a:xfrm>
            <a:off x="4597648" y="3962400"/>
            <a:ext cx="303288" cy="276999"/>
          </a:xfrm>
          <a:prstGeom prst="rect">
            <a:avLst/>
          </a:prstGeom>
          <a:noFill/>
        </p:spPr>
        <p:txBody>
          <a:bodyPr wrap="none" rtlCol="0">
            <a:spAutoFit/>
          </a:bodyPr>
          <a:lstStyle/>
          <a:p>
            <a:r>
              <a:rPr lang="de-DE" dirty="0" smtClean="0"/>
              <a:t>in</a:t>
            </a:r>
            <a:endParaRPr lang="de-DE" dirty="0"/>
          </a:p>
        </p:txBody>
      </p:sp>
      <p:cxnSp>
        <p:nvCxnSpPr>
          <p:cNvPr id="337" name="Gerade Verbindung 336"/>
          <p:cNvCxnSpPr/>
          <p:nvPr/>
        </p:nvCxnSpPr>
        <p:spPr bwMode="auto">
          <a:xfrm flipH="1">
            <a:off x="4495800" y="38862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8" name="Textfeld 337"/>
          <p:cNvSpPr txBox="1"/>
          <p:nvPr/>
        </p:nvSpPr>
        <p:spPr>
          <a:xfrm>
            <a:off x="4572000" y="3733800"/>
            <a:ext cx="269626" cy="276999"/>
          </a:xfrm>
          <a:prstGeom prst="rect">
            <a:avLst/>
          </a:prstGeom>
          <a:noFill/>
        </p:spPr>
        <p:txBody>
          <a:bodyPr wrap="none" rtlCol="0">
            <a:spAutoFit/>
          </a:bodyPr>
          <a:lstStyle/>
          <a:p>
            <a:r>
              <a:rPr lang="de-DE" dirty="0" smtClean="0"/>
              <a:t>8</a:t>
            </a:r>
            <a:endParaRPr lang="de-DE" dirty="0"/>
          </a:p>
        </p:txBody>
      </p:sp>
      <p:cxnSp>
        <p:nvCxnSpPr>
          <p:cNvPr id="339" name="Gerade Verbindung 338"/>
          <p:cNvCxnSpPr/>
          <p:nvPr/>
        </p:nvCxnSpPr>
        <p:spPr bwMode="auto">
          <a:xfrm flipH="1">
            <a:off x="4800600" y="44958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1" name="Gerade Verbindung 340"/>
          <p:cNvCxnSpPr/>
          <p:nvPr/>
        </p:nvCxnSpPr>
        <p:spPr bwMode="auto">
          <a:xfrm flipH="1">
            <a:off x="4800600" y="4191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2" name="Gerade Verbindung 341"/>
          <p:cNvCxnSpPr/>
          <p:nvPr/>
        </p:nvCxnSpPr>
        <p:spPr bwMode="auto">
          <a:xfrm flipH="1">
            <a:off x="4267200" y="4800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4" name="Textfeld 343"/>
          <p:cNvSpPr txBox="1"/>
          <p:nvPr/>
        </p:nvSpPr>
        <p:spPr>
          <a:xfrm>
            <a:off x="1295400" y="4419600"/>
            <a:ext cx="380233" cy="276999"/>
          </a:xfrm>
          <a:prstGeom prst="rect">
            <a:avLst/>
          </a:prstGeom>
          <a:noFill/>
        </p:spPr>
        <p:txBody>
          <a:bodyPr wrap="none" rtlCol="0">
            <a:spAutoFit/>
          </a:bodyPr>
          <a:lstStyle/>
          <a:p>
            <a:r>
              <a:rPr lang="de-DE" dirty="0" err="1" smtClean="0"/>
              <a:t>inc</a:t>
            </a:r>
            <a:endParaRPr lang="de-DE" dirty="0"/>
          </a:p>
        </p:txBody>
      </p:sp>
      <p:sp>
        <p:nvSpPr>
          <p:cNvPr id="345" name="Textfeld 344"/>
          <p:cNvSpPr txBox="1"/>
          <p:nvPr/>
        </p:nvSpPr>
        <p:spPr>
          <a:xfrm>
            <a:off x="533400" y="4142601"/>
            <a:ext cx="269625" cy="276999"/>
          </a:xfrm>
          <a:prstGeom prst="rect">
            <a:avLst/>
          </a:prstGeom>
          <a:noFill/>
        </p:spPr>
        <p:txBody>
          <a:bodyPr wrap="none" rtlCol="0">
            <a:spAutoFit/>
          </a:bodyPr>
          <a:lstStyle/>
          <a:p>
            <a:r>
              <a:rPr lang="de-DE" dirty="0" smtClean="0"/>
              <a:t>1</a:t>
            </a:r>
            <a:endParaRPr lang="de-DE" dirty="0"/>
          </a:p>
        </p:txBody>
      </p:sp>
      <p:cxnSp>
        <p:nvCxnSpPr>
          <p:cNvPr id="7169" name="Gerade Verbindung 7168"/>
          <p:cNvCxnSpPr/>
          <p:nvPr/>
        </p:nvCxnSpPr>
        <p:spPr bwMode="auto">
          <a:xfrm>
            <a:off x="8458200" y="41148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85" name="Rechteck 7184"/>
          <p:cNvSpPr/>
          <p:nvPr/>
        </p:nvSpPr>
        <p:spPr bwMode="auto">
          <a:xfrm>
            <a:off x="7086600" y="3962400"/>
            <a:ext cx="13716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52" name="Gerade Verbindung mit Pfeil 351"/>
          <p:cNvCxnSpPr/>
          <p:nvPr/>
        </p:nvCxnSpPr>
        <p:spPr bwMode="auto">
          <a:xfrm flipH="1">
            <a:off x="4648200" y="1219200"/>
            <a:ext cx="609600" cy="533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3" name="Textfeld 352"/>
          <p:cNvSpPr txBox="1"/>
          <p:nvPr/>
        </p:nvSpPr>
        <p:spPr>
          <a:xfrm>
            <a:off x="5040537" y="990600"/>
            <a:ext cx="1199367" cy="276999"/>
          </a:xfrm>
          <a:prstGeom prst="rect">
            <a:avLst/>
          </a:prstGeom>
          <a:noFill/>
        </p:spPr>
        <p:txBody>
          <a:bodyPr wrap="none" rtlCol="0">
            <a:spAutoFit/>
          </a:bodyPr>
          <a:lstStyle/>
          <a:p>
            <a:r>
              <a:rPr lang="en-US" dirty="0" err="1" smtClean="0"/>
              <a:t>Demux</a:t>
            </a:r>
            <a:r>
              <a:rPr lang="en-US" dirty="0" smtClean="0"/>
              <a:t> with en</a:t>
            </a:r>
            <a:endParaRPr lang="en-US" dirty="0"/>
          </a:p>
        </p:txBody>
      </p:sp>
      <p:sp>
        <p:nvSpPr>
          <p:cNvPr id="357" name="Rechteck 356"/>
          <p:cNvSpPr/>
          <p:nvPr/>
        </p:nvSpPr>
        <p:spPr bwMode="auto">
          <a:xfrm>
            <a:off x="533400" y="3352800"/>
            <a:ext cx="5715000" cy="2362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96" name="Textfeld 7195"/>
          <p:cNvSpPr txBox="1"/>
          <p:nvPr/>
        </p:nvSpPr>
        <p:spPr>
          <a:xfrm>
            <a:off x="533400" y="2590800"/>
            <a:ext cx="856325" cy="276999"/>
          </a:xfrm>
          <a:prstGeom prst="rect">
            <a:avLst/>
          </a:prstGeom>
          <a:noFill/>
        </p:spPr>
        <p:txBody>
          <a:bodyPr wrap="none" rtlCol="0">
            <a:spAutoFit/>
          </a:bodyPr>
          <a:lstStyle/>
          <a:p>
            <a:r>
              <a:rPr lang="de-DE" dirty="0" smtClean="0"/>
              <a:t>Chan0-14</a:t>
            </a:r>
            <a:endParaRPr lang="de-DE" dirty="0"/>
          </a:p>
        </p:txBody>
      </p:sp>
      <p:sp>
        <p:nvSpPr>
          <p:cNvPr id="360" name="Textfeld 359"/>
          <p:cNvSpPr txBox="1"/>
          <p:nvPr/>
        </p:nvSpPr>
        <p:spPr>
          <a:xfrm>
            <a:off x="601528" y="5410200"/>
            <a:ext cx="720070" cy="276999"/>
          </a:xfrm>
          <a:prstGeom prst="rect">
            <a:avLst/>
          </a:prstGeom>
          <a:noFill/>
        </p:spPr>
        <p:txBody>
          <a:bodyPr wrap="none" rtlCol="0">
            <a:spAutoFit/>
          </a:bodyPr>
          <a:lstStyle/>
          <a:p>
            <a:r>
              <a:rPr lang="de-DE" dirty="0" smtClean="0"/>
              <a:t>Chan15</a:t>
            </a:r>
            <a:endParaRPr lang="de-DE" dirty="0"/>
          </a:p>
        </p:txBody>
      </p:sp>
      <p:sp>
        <p:nvSpPr>
          <p:cNvPr id="361" name="Rechteck 360"/>
          <p:cNvSpPr/>
          <p:nvPr/>
        </p:nvSpPr>
        <p:spPr bwMode="auto">
          <a:xfrm>
            <a:off x="685800" y="6019800"/>
            <a:ext cx="5715000" cy="3048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2" name="Rechteck 361"/>
          <p:cNvSpPr/>
          <p:nvPr/>
        </p:nvSpPr>
        <p:spPr bwMode="auto">
          <a:xfrm>
            <a:off x="609600" y="5943600"/>
            <a:ext cx="5715000" cy="3048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3" name="Rechteck 362"/>
          <p:cNvSpPr/>
          <p:nvPr/>
        </p:nvSpPr>
        <p:spPr bwMode="auto">
          <a:xfrm>
            <a:off x="533400" y="5867400"/>
            <a:ext cx="5715000" cy="3048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4" name="Textfeld 363"/>
          <p:cNvSpPr txBox="1"/>
          <p:nvPr/>
        </p:nvSpPr>
        <p:spPr>
          <a:xfrm>
            <a:off x="506517" y="5867400"/>
            <a:ext cx="941283" cy="276999"/>
          </a:xfrm>
          <a:prstGeom prst="rect">
            <a:avLst/>
          </a:prstGeom>
          <a:noFill/>
        </p:spPr>
        <p:txBody>
          <a:bodyPr wrap="none" rtlCol="0">
            <a:spAutoFit/>
          </a:bodyPr>
          <a:lstStyle/>
          <a:p>
            <a:r>
              <a:rPr lang="de-DE" dirty="0" smtClean="0"/>
              <a:t>Chan16-30</a:t>
            </a:r>
            <a:endParaRPr lang="de-DE" dirty="0"/>
          </a:p>
        </p:txBody>
      </p:sp>
      <p:cxnSp>
        <p:nvCxnSpPr>
          <p:cNvPr id="347" name="Gerade Verbindung mit Pfeil 346"/>
          <p:cNvCxnSpPr/>
          <p:nvPr/>
        </p:nvCxnSpPr>
        <p:spPr bwMode="auto">
          <a:xfrm>
            <a:off x="57912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5" name="Gerade Verbindung mit Pfeil 364"/>
          <p:cNvCxnSpPr/>
          <p:nvPr/>
        </p:nvCxnSpPr>
        <p:spPr bwMode="auto">
          <a:xfrm>
            <a:off x="54864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6" name="Gerade Verbindung mit Pfeil 365"/>
          <p:cNvCxnSpPr/>
          <p:nvPr/>
        </p:nvCxnSpPr>
        <p:spPr bwMode="auto">
          <a:xfrm>
            <a:off x="53340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7" name="Gerade Verbindung mit Pfeil 366"/>
          <p:cNvCxnSpPr/>
          <p:nvPr/>
        </p:nvCxnSpPr>
        <p:spPr bwMode="auto">
          <a:xfrm>
            <a:off x="51816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8" name="Gerade Verbindung mit Pfeil 367"/>
          <p:cNvCxnSpPr/>
          <p:nvPr/>
        </p:nvCxnSpPr>
        <p:spPr bwMode="auto">
          <a:xfrm>
            <a:off x="50292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4" name="Textfeld 373"/>
          <p:cNvSpPr txBox="1"/>
          <p:nvPr/>
        </p:nvSpPr>
        <p:spPr>
          <a:xfrm>
            <a:off x="3909214" y="838200"/>
            <a:ext cx="543740" cy="276999"/>
          </a:xfrm>
          <a:prstGeom prst="rect">
            <a:avLst/>
          </a:prstGeom>
          <a:noFill/>
        </p:spPr>
        <p:txBody>
          <a:bodyPr wrap="none" rtlCol="0">
            <a:spAutoFit/>
          </a:bodyPr>
          <a:lstStyle/>
          <a:p>
            <a:r>
              <a:rPr lang="en-US" dirty="0" smtClean="0"/>
              <a:t>ROM</a:t>
            </a:r>
            <a:endParaRPr lang="en-US" dirty="0"/>
          </a:p>
        </p:txBody>
      </p:sp>
      <p:sp>
        <p:nvSpPr>
          <p:cNvPr id="373" name="Textfeld 372"/>
          <p:cNvSpPr txBox="1"/>
          <p:nvPr/>
        </p:nvSpPr>
        <p:spPr>
          <a:xfrm>
            <a:off x="0" y="914400"/>
            <a:ext cx="524503" cy="461665"/>
          </a:xfrm>
          <a:prstGeom prst="rect">
            <a:avLst/>
          </a:prstGeom>
          <a:noFill/>
        </p:spPr>
        <p:txBody>
          <a:bodyPr wrap="none" rtlCol="0">
            <a:spAutoFit/>
          </a:bodyPr>
          <a:lstStyle/>
          <a:p>
            <a:r>
              <a:rPr lang="de-DE" dirty="0" smtClean="0"/>
              <a:t>FFs:</a:t>
            </a:r>
          </a:p>
          <a:p>
            <a:r>
              <a:rPr lang="de-DE" dirty="0" smtClean="0"/>
              <a:t>2304</a:t>
            </a:r>
            <a:endParaRPr lang="de-DE" dirty="0"/>
          </a:p>
        </p:txBody>
      </p:sp>
    </p:spTree>
    <p:extLst>
      <p:ext uri="{BB962C8B-B14F-4D97-AF65-F5344CB8AC3E}">
        <p14:creationId xmlns:p14="http://schemas.microsoft.com/office/powerpoint/2010/main" val="44497912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Rechteck 358"/>
          <p:cNvSpPr/>
          <p:nvPr/>
        </p:nvSpPr>
        <p:spPr bwMode="auto">
          <a:xfrm>
            <a:off x="685800" y="1066800"/>
            <a:ext cx="5715000" cy="19812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8" name="Rechteck 357"/>
          <p:cNvSpPr/>
          <p:nvPr/>
        </p:nvSpPr>
        <p:spPr bwMode="auto">
          <a:xfrm>
            <a:off x="609600" y="990600"/>
            <a:ext cx="5715000" cy="19812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95" name="Rechteck 7194"/>
          <p:cNvSpPr/>
          <p:nvPr/>
        </p:nvSpPr>
        <p:spPr bwMode="auto">
          <a:xfrm>
            <a:off x="533400" y="914400"/>
            <a:ext cx="5715000" cy="19812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70"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2A9EF66-9BEB-4F4B-B925-9EED9A53765A}" type="slidenum">
              <a:rPr lang="de-DE" altLang="de-DE" smtClean="0"/>
              <a:pPr algn="r" eaLnBrk="1" hangingPunct="1">
                <a:spcBef>
                  <a:spcPct val="0"/>
                </a:spcBef>
                <a:buFontTx/>
                <a:buNone/>
              </a:pPr>
              <a:t>82</a:t>
            </a:fld>
            <a:endParaRPr lang="de-DE" altLang="de-DE" smtClean="0"/>
          </a:p>
        </p:txBody>
      </p:sp>
      <p:sp>
        <p:nvSpPr>
          <p:cNvPr id="7171" name="Rectangle 2"/>
          <p:cNvSpPr>
            <a:spLocks noGrp="1" noChangeArrowheads="1"/>
          </p:cNvSpPr>
          <p:nvPr>
            <p:ph type="title"/>
          </p:nvPr>
        </p:nvSpPr>
        <p:spPr/>
        <p:txBody>
          <a:bodyPr/>
          <a:lstStyle/>
          <a:p>
            <a:pPr eaLnBrk="1" hangingPunct="1"/>
            <a:r>
              <a:rPr lang="en-US" altLang="de-DE" sz="2000" dirty="0" smtClean="0"/>
              <a:t>Segmented strip detector with </a:t>
            </a:r>
            <a:r>
              <a:rPr lang="en-US" altLang="de-DE" sz="2000" dirty="0" err="1" smtClean="0"/>
              <a:t>lossy</a:t>
            </a:r>
            <a:r>
              <a:rPr lang="en-US" altLang="de-DE" sz="2000" dirty="0" smtClean="0"/>
              <a:t> constant-delay-multiplexing</a:t>
            </a:r>
          </a:p>
        </p:txBody>
      </p:sp>
      <p:grpSp>
        <p:nvGrpSpPr>
          <p:cNvPr id="7172" name="Gruppieren 4265"/>
          <p:cNvGrpSpPr>
            <a:grpSpLocks/>
          </p:cNvGrpSpPr>
          <p:nvPr/>
        </p:nvGrpSpPr>
        <p:grpSpPr bwMode="auto">
          <a:xfrm>
            <a:off x="6934200" y="1143000"/>
            <a:ext cx="228600" cy="2362200"/>
            <a:chOff x="3352800" y="1219200"/>
            <a:chExt cx="228600" cy="2362200"/>
          </a:xfrm>
        </p:grpSpPr>
        <p:sp>
          <p:nvSpPr>
            <p:cNvPr id="96" name="Rechteck 95"/>
            <p:cNvSpPr/>
            <p:nvPr/>
          </p:nvSpPr>
          <p:spPr bwMode="auto">
            <a:xfrm>
              <a:off x="33528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97" name="Rechteck 96"/>
            <p:cNvSpPr/>
            <p:nvPr/>
          </p:nvSpPr>
          <p:spPr bwMode="auto">
            <a:xfrm>
              <a:off x="33528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98" name="Rechteck 97"/>
            <p:cNvSpPr/>
            <p:nvPr/>
          </p:nvSpPr>
          <p:spPr bwMode="auto">
            <a:xfrm>
              <a:off x="33528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99" name="Rechteck 98"/>
            <p:cNvSpPr/>
            <p:nvPr/>
          </p:nvSpPr>
          <p:spPr bwMode="auto">
            <a:xfrm>
              <a:off x="33528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00" name="Rechteck 99"/>
            <p:cNvSpPr/>
            <p:nvPr/>
          </p:nvSpPr>
          <p:spPr bwMode="auto">
            <a:xfrm>
              <a:off x="33528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01" name="Rechteck 100"/>
            <p:cNvSpPr/>
            <p:nvPr/>
          </p:nvSpPr>
          <p:spPr bwMode="auto">
            <a:xfrm>
              <a:off x="33528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02" name="Rechteck 101"/>
            <p:cNvSpPr/>
            <p:nvPr/>
          </p:nvSpPr>
          <p:spPr bwMode="auto">
            <a:xfrm>
              <a:off x="33528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03" name="Rechteck 102"/>
            <p:cNvSpPr/>
            <p:nvPr/>
          </p:nvSpPr>
          <p:spPr bwMode="auto">
            <a:xfrm>
              <a:off x="33528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cxnSp>
        <p:nvCxnSpPr>
          <p:cNvPr id="7173" name="Gerade Verbindung 23"/>
          <p:cNvCxnSpPr>
            <a:cxnSpLocks noChangeShapeType="1"/>
          </p:cNvCxnSpPr>
          <p:nvPr/>
        </p:nvCxnSpPr>
        <p:spPr bwMode="auto">
          <a:xfrm flipH="1">
            <a:off x="7086600" y="1295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4" name="Gerade Verbindung 295"/>
          <p:cNvCxnSpPr>
            <a:cxnSpLocks noChangeShapeType="1"/>
          </p:cNvCxnSpPr>
          <p:nvPr/>
        </p:nvCxnSpPr>
        <p:spPr bwMode="auto">
          <a:xfrm flipH="1">
            <a:off x="7086600" y="1600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5" name="Gerade Verbindung mit Pfeil 25"/>
          <p:cNvCxnSpPr>
            <a:cxnSpLocks noChangeShapeType="1"/>
          </p:cNvCxnSpPr>
          <p:nvPr/>
        </p:nvCxnSpPr>
        <p:spPr bwMode="auto">
          <a:xfrm>
            <a:off x="7239000" y="1295400"/>
            <a:ext cx="0" cy="2667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6" name="Gerade Verbindung 298"/>
          <p:cNvCxnSpPr>
            <a:cxnSpLocks noChangeShapeType="1"/>
          </p:cNvCxnSpPr>
          <p:nvPr/>
        </p:nvCxnSpPr>
        <p:spPr bwMode="auto">
          <a:xfrm flipH="1">
            <a:off x="7086600" y="1905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7" name="Gerade Verbindung 299"/>
          <p:cNvCxnSpPr>
            <a:cxnSpLocks noChangeShapeType="1"/>
          </p:cNvCxnSpPr>
          <p:nvPr/>
        </p:nvCxnSpPr>
        <p:spPr bwMode="auto">
          <a:xfrm flipH="1">
            <a:off x="7086600" y="2209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8" name="Gerade Verbindung 300"/>
          <p:cNvCxnSpPr>
            <a:cxnSpLocks noChangeShapeType="1"/>
          </p:cNvCxnSpPr>
          <p:nvPr/>
        </p:nvCxnSpPr>
        <p:spPr bwMode="auto">
          <a:xfrm flipH="1">
            <a:off x="7086600" y="2514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9" name="Gerade Verbindung 301"/>
          <p:cNvCxnSpPr>
            <a:cxnSpLocks noChangeShapeType="1"/>
          </p:cNvCxnSpPr>
          <p:nvPr/>
        </p:nvCxnSpPr>
        <p:spPr bwMode="auto">
          <a:xfrm flipH="1">
            <a:off x="7086600" y="2819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0" name="Gerade Verbindung 302"/>
          <p:cNvCxnSpPr>
            <a:cxnSpLocks noChangeShapeType="1"/>
          </p:cNvCxnSpPr>
          <p:nvPr/>
        </p:nvCxnSpPr>
        <p:spPr bwMode="auto">
          <a:xfrm flipH="1">
            <a:off x="7086600" y="3124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1" name="Gerade Verbindung 303"/>
          <p:cNvCxnSpPr>
            <a:cxnSpLocks noChangeShapeType="1"/>
          </p:cNvCxnSpPr>
          <p:nvPr/>
        </p:nvCxnSpPr>
        <p:spPr bwMode="auto">
          <a:xfrm flipH="1">
            <a:off x="7086600" y="3429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2" name="Gerade Verbindung 112"/>
          <p:cNvCxnSpPr>
            <a:cxnSpLocks noChangeShapeType="1"/>
          </p:cNvCxnSpPr>
          <p:nvPr/>
        </p:nvCxnSpPr>
        <p:spPr bwMode="auto">
          <a:xfrm flipH="1">
            <a:off x="7162800" y="3505200"/>
            <a:ext cx="152400" cy="1524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83" name="Textfeld 362"/>
          <p:cNvSpPr txBox="1">
            <a:spLocks noChangeArrowheads="1"/>
          </p:cNvSpPr>
          <p:nvPr/>
        </p:nvSpPr>
        <p:spPr bwMode="auto">
          <a:xfrm>
            <a:off x="7239000" y="3505200"/>
            <a:ext cx="2698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n</a:t>
            </a:r>
            <a:endParaRPr lang="de-DE" altLang="de-DE" dirty="0"/>
          </a:p>
        </p:txBody>
      </p:sp>
      <p:cxnSp>
        <p:nvCxnSpPr>
          <p:cNvPr id="7184" name="Gerade Verbindung mit Pfeil 114"/>
          <p:cNvCxnSpPr>
            <a:cxnSpLocks noChangeShapeType="1"/>
          </p:cNvCxnSpPr>
          <p:nvPr/>
        </p:nvCxnSpPr>
        <p:spPr bwMode="auto">
          <a:xfrm>
            <a:off x="6858000" y="1981200"/>
            <a:ext cx="381000" cy="762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Rechteck 118"/>
          <p:cNvSpPr/>
          <p:nvPr/>
        </p:nvSpPr>
        <p:spPr bwMode="auto">
          <a:xfrm>
            <a:off x="73152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0" name="Rechteck 119"/>
          <p:cNvSpPr/>
          <p:nvPr/>
        </p:nvSpPr>
        <p:spPr bwMode="auto">
          <a:xfrm>
            <a:off x="76962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1" name="Rechteck 120"/>
          <p:cNvSpPr/>
          <p:nvPr/>
        </p:nvSpPr>
        <p:spPr bwMode="auto">
          <a:xfrm>
            <a:off x="8077200" y="1143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nvGrpSpPr>
          <p:cNvPr id="7188" name="Gruppieren 686"/>
          <p:cNvGrpSpPr>
            <a:grpSpLocks/>
          </p:cNvGrpSpPr>
          <p:nvPr/>
        </p:nvGrpSpPr>
        <p:grpSpPr bwMode="auto">
          <a:xfrm>
            <a:off x="7315200" y="1143000"/>
            <a:ext cx="228600" cy="2362200"/>
            <a:chOff x="3352800" y="1219200"/>
            <a:chExt cx="228600" cy="2362200"/>
          </a:xfrm>
        </p:grpSpPr>
        <p:sp>
          <p:nvSpPr>
            <p:cNvPr id="123" name="Rechteck 122"/>
            <p:cNvSpPr/>
            <p:nvPr/>
          </p:nvSpPr>
          <p:spPr bwMode="auto">
            <a:xfrm>
              <a:off x="33528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4" name="Rechteck 123"/>
            <p:cNvSpPr/>
            <p:nvPr/>
          </p:nvSpPr>
          <p:spPr bwMode="auto">
            <a:xfrm>
              <a:off x="33528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5" name="Rechteck 124"/>
            <p:cNvSpPr/>
            <p:nvPr/>
          </p:nvSpPr>
          <p:spPr bwMode="auto">
            <a:xfrm>
              <a:off x="33528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6" name="Rechteck 125"/>
            <p:cNvSpPr/>
            <p:nvPr/>
          </p:nvSpPr>
          <p:spPr bwMode="auto">
            <a:xfrm>
              <a:off x="33528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29" name="Rechteck 128"/>
            <p:cNvSpPr/>
            <p:nvPr/>
          </p:nvSpPr>
          <p:spPr bwMode="auto">
            <a:xfrm>
              <a:off x="33528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0" name="Rechteck 129"/>
            <p:cNvSpPr/>
            <p:nvPr/>
          </p:nvSpPr>
          <p:spPr bwMode="auto">
            <a:xfrm>
              <a:off x="33528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1" name="Rechteck 130"/>
            <p:cNvSpPr/>
            <p:nvPr/>
          </p:nvSpPr>
          <p:spPr bwMode="auto">
            <a:xfrm>
              <a:off x="33528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2" name="Rechteck 131"/>
            <p:cNvSpPr/>
            <p:nvPr/>
          </p:nvSpPr>
          <p:spPr bwMode="auto">
            <a:xfrm>
              <a:off x="33528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grpSp>
        <p:nvGrpSpPr>
          <p:cNvPr id="7189" name="Gruppieren 695"/>
          <p:cNvGrpSpPr>
            <a:grpSpLocks/>
          </p:cNvGrpSpPr>
          <p:nvPr/>
        </p:nvGrpSpPr>
        <p:grpSpPr bwMode="auto">
          <a:xfrm>
            <a:off x="7696200" y="1143000"/>
            <a:ext cx="228600" cy="2362200"/>
            <a:chOff x="3352800" y="1219200"/>
            <a:chExt cx="228600" cy="2362200"/>
          </a:xfrm>
        </p:grpSpPr>
        <p:sp>
          <p:nvSpPr>
            <p:cNvPr id="134" name="Rechteck 133"/>
            <p:cNvSpPr/>
            <p:nvPr/>
          </p:nvSpPr>
          <p:spPr bwMode="auto">
            <a:xfrm>
              <a:off x="33528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6" name="Rechteck 135"/>
            <p:cNvSpPr/>
            <p:nvPr/>
          </p:nvSpPr>
          <p:spPr bwMode="auto">
            <a:xfrm>
              <a:off x="33528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7" name="Rechteck 136"/>
            <p:cNvSpPr/>
            <p:nvPr/>
          </p:nvSpPr>
          <p:spPr bwMode="auto">
            <a:xfrm>
              <a:off x="33528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8" name="Rechteck 137"/>
            <p:cNvSpPr/>
            <p:nvPr/>
          </p:nvSpPr>
          <p:spPr bwMode="auto">
            <a:xfrm>
              <a:off x="33528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39" name="Rechteck 138"/>
            <p:cNvSpPr/>
            <p:nvPr/>
          </p:nvSpPr>
          <p:spPr bwMode="auto">
            <a:xfrm>
              <a:off x="33528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40" name="Rechteck 139"/>
            <p:cNvSpPr/>
            <p:nvPr/>
          </p:nvSpPr>
          <p:spPr bwMode="auto">
            <a:xfrm>
              <a:off x="33528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41" name="Rechteck 140"/>
            <p:cNvSpPr/>
            <p:nvPr/>
          </p:nvSpPr>
          <p:spPr bwMode="auto">
            <a:xfrm>
              <a:off x="33528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42" name="Rechteck 141"/>
            <p:cNvSpPr/>
            <p:nvPr/>
          </p:nvSpPr>
          <p:spPr bwMode="auto">
            <a:xfrm>
              <a:off x="33528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grpSp>
        <p:nvGrpSpPr>
          <p:cNvPr id="7190" name="Gruppieren 704"/>
          <p:cNvGrpSpPr>
            <a:grpSpLocks/>
          </p:cNvGrpSpPr>
          <p:nvPr/>
        </p:nvGrpSpPr>
        <p:grpSpPr bwMode="auto">
          <a:xfrm>
            <a:off x="8077200" y="1143000"/>
            <a:ext cx="228600" cy="2362200"/>
            <a:chOff x="3352800" y="1219200"/>
            <a:chExt cx="228600" cy="2362200"/>
          </a:xfrm>
        </p:grpSpPr>
        <p:sp>
          <p:nvSpPr>
            <p:cNvPr id="174" name="Rechteck 173"/>
            <p:cNvSpPr/>
            <p:nvPr/>
          </p:nvSpPr>
          <p:spPr bwMode="auto">
            <a:xfrm>
              <a:off x="33528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76" name="Rechteck 175"/>
            <p:cNvSpPr/>
            <p:nvPr/>
          </p:nvSpPr>
          <p:spPr bwMode="auto">
            <a:xfrm>
              <a:off x="33528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77" name="Rechteck 176"/>
            <p:cNvSpPr/>
            <p:nvPr/>
          </p:nvSpPr>
          <p:spPr bwMode="auto">
            <a:xfrm>
              <a:off x="33528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92" name="Rechteck 191"/>
            <p:cNvSpPr/>
            <p:nvPr/>
          </p:nvSpPr>
          <p:spPr bwMode="auto">
            <a:xfrm>
              <a:off x="33528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94" name="Rechteck 193"/>
            <p:cNvSpPr/>
            <p:nvPr/>
          </p:nvSpPr>
          <p:spPr bwMode="auto">
            <a:xfrm>
              <a:off x="33528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97" name="Rechteck 196"/>
            <p:cNvSpPr/>
            <p:nvPr/>
          </p:nvSpPr>
          <p:spPr bwMode="auto">
            <a:xfrm>
              <a:off x="33528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199" name="Rechteck 198"/>
            <p:cNvSpPr/>
            <p:nvPr/>
          </p:nvSpPr>
          <p:spPr bwMode="auto">
            <a:xfrm>
              <a:off x="33528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04" name="Rechteck 203"/>
            <p:cNvSpPr/>
            <p:nvPr/>
          </p:nvSpPr>
          <p:spPr bwMode="auto">
            <a:xfrm>
              <a:off x="33528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grpSp>
      <p:grpSp>
        <p:nvGrpSpPr>
          <p:cNvPr id="7191" name="Gruppieren 713"/>
          <p:cNvGrpSpPr>
            <a:grpSpLocks/>
          </p:cNvGrpSpPr>
          <p:nvPr/>
        </p:nvGrpSpPr>
        <p:grpSpPr bwMode="auto">
          <a:xfrm>
            <a:off x="7315200" y="1143000"/>
            <a:ext cx="304800" cy="2819400"/>
            <a:chOff x="5562600" y="1219200"/>
            <a:chExt cx="304800" cy="2819400"/>
          </a:xfrm>
        </p:grpSpPr>
        <p:sp>
          <p:nvSpPr>
            <p:cNvPr id="206" name="Rechteck 205"/>
            <p:cNvSpPr/>
            <p:nvPr/>
          </p:nvSpPr>
          <p:spPr bwMode="auto">
            <a:xfrm>
              <a:off x="55626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07" name="Rechteck 206"/>
            <p:cNvSpPr/>
            <p:nvPr/>
          </p:nvSpPr>
          <p:spPr bwMode="auto">
            <a:xfrm>
              <a:off x="55626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08" name="Rechteck 207"/>
            <p:cNvSpPr/>
            <p:nvPr/>
          </p:nvSpPr>
          <p:spPr bwMode="auto">
            <a:xfrm>
              <a:off x="55626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09" name="Rechteck 208"/>
            <p:cNvSpPr/>
            <p:nvPr/>
          </p:nvSpPr>
          <p:spPr bwMode="auto">
            <a:xfrm>
              <a:off x="55626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10" name="Rechteck 209"/>
            <p:cNvSpPr/>
            <p:nvPr/>
          </p:nvSpPr>
          <p:spPr bwMode="auto">
            <a:xfrm>
              <a:off x="55626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11" name="Rechteck 210"/>
            <p:cNvSpPr/>
            <p:nvPr/>
          </p:nvSpPr>
          <p:spPr bwMode="auto">
            <a:xfrm>
              <a:off x="55626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12" name="Rechteck 211"/>
            <p:cNvSpPr/>
            <p:nvPr/>
          </p:nvSpPr>
          <p:spPr bwMode="auto">
            <a:xfrm>
              <a:off x="55626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13" name="Rechteck 212"/>
            <p:cNvSpPr/>
            <p:nvPr/>
          </p:nvSpPr>
          <p:spPr bwMode="auto">
            <a:xfrm>
              <a:off x="55626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7371" name="Gerade Verbindung 722"/>
            <p:cNvCxnSpPr>
              <a:cxnSpLocks noChangeShapeType="1"/>
            </p:cNvCxnSpPr>
            <p:nvPr/>
          </p:nvCxnSpPr>
          <p:spPr bwMode="auto">
            <a:xfrm flipH="1">
              <a:off x="5715000" y="137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2" name="Gerade Verbindung 723"/>
            <p:cNvCxnSpPr>
              <a:cxnSpLocks noChangeShapeType="1"/>
            </p:cNvCxnSpPr>
            <p:nvPr/>
          </p:nvCxnSpPr>
          <p:spPr bwMode="auto">
            <a:xfrm flipH="1">
              <a:off x="5715000" y="1676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3" name="Gerade Verbindung mit Pfeil 724"/>
            <p:cNvCxnSpPr>
              <a:cxnSpLocks noChangeShapeType="1"/>
            </p:cNvCxnSpPr>
            <p:nvPr/>
          </p:nvCxnSpPr>
          <p:spPr bwMode="auto">
            <a:xfrm>
              <a:off x="5867400" y="1371600"/>
              <a:ext cx="0" cy="2667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4" name="Gerade Verbindung 725"/>
            <p:cNvCxnSpPr>
              <a:cxnSpLocks noChangeShapeType="1"/>
            </p:cNvCxnSpPr>
            <p:nvPr/>
          </p:nvCxnSpPr>
          <p:spPr bwMode="auto">
            <a:xfrm flipH="1">
              <a:off x="57150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5" name="Gerade Verbindung 726"/>
            <p:cNvCxnSpPr>
              <a:cxnSpLocks noChangeShapeType="1"/>
            </p:cNvCxnSpPr>
            <p:nvPr/>
          </p:nvCxnSpPr>
          <p:spPr bwMode="auto">
            <a:xfrm flipH="1">
              <a:off x="5715000" y="2286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6" name="Gerade Verbindung 727"/>
            <p:cNvCxnSpPr>
              <a:cxnSpLocks noChangeShapeType="1"/>
            </p:cNvCxnSpPr>
            <p:nvPr/>
          </p:nvCxnSpPr>
          <p:spPr bwMode="auto">
            <a:xfrm flipH="1">
              <a:off x="57150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7" name="Gerade Verbindung 728"/>
            <p:cNvCxnSpPr>
              <a:cxnSpLocks noChangeShapeType="1"/>
            </p:cNvCxnSpPr>
            <p:nvPr/>
          </p:nvCxnSpPr>
          <p:spPr bwMode="auto">
            <a:xfrm flipH="1">
              <a:off x="5715000" y="2895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8" name="Gerade Verbindung 729"/>
            <p:cNvCxnSpPr>
              <a:cxnSpLocks noChangeShapeType="1"/>
            </p:cNvCxnSpPr>
            <p:nvPr/>
          </p:nvCxnSpPr>
          <p:spPr bwMode="auto">
            <a:xfrm flipH="1">
              <a:off x="5715000" y="3200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79" name="Gerade Verbindung 730"/>
            <p:cNvCxnSpPr>
              <a:cxnSpLocks noChangeShapeType="1"/>
            </p:cNvCxnSpPr>
            <p:nvPr/>
          </p:nvCxnSpPr>
          <p:spPr bwMode="auto">
            <a:xfrm flipH="1">
              <a:off x="5715000" y="3505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92" name="Gruppieren 731"/>
          <p:cNvGrpSpPr>
            <a:grpSpLocks/>
          </p:cNvGrpSpPr>
          <p:nvPr/>
        </p:nvGrpSpPr>
        <p:grpSpPr bwMode="auto">
          <a:xfrm>
            <a:off x="7696200" y="1143000"/>
            <a:ext cx="304800" cy="2819400"/>
            <a:chOff x="5562600" y="1219200"/>
            <a:chExt cx="304800" cy="2819400"/>
          </a:xfrm>
        </p:grpSpPr>
        <p:sp>
          <p:nvSpPr>
            <p:cNvPr id="224" name="Rechteck 223"/>
            <p:cNvSpPr/>
            <p:nvPr/>
          </p:nvSpPr>
          <p:spPr bwMode="auto">
            <a:xfrm>
              <a:off x="55626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27" name="Rechteck 226"/>
            <p:cNvSpPr/>
            <p:nvPr/>
          </p:nvSpPr>
          <p:spPr bwMode="auto">
            <a:xfrm>
              <a:off x="55626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28" name="Rechteck 227"/>
            <p:cNvSpPr/>
            <p:nvPr/>
          </p:nvSpPr>
          <p:spPr bwMode="auto">
            <a:xfrm>
              <a:off x="55626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1" name="Rechteck 230"/>
            <p:cNvSpPr/>
            <p:nvPr/>
          </p:nvSpPr>
          <p:spPr bwMode="auto">
            <a:xfrm>
              <a:off x="55626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2" name="Rechteck 231"/>
            <p:cNvSpPr/>
            <p:nvPr/>
          </p:nvSpPr>
          <p:spPr bwMode="auto">
            <a:xfrm>
              <a:off x="55626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3" name="Rechteck 232"/>
            <p:cNvSpPr/>
            <p:nvPr/>
          </p:nvSpPr>
          <p:spPr bwMode="auto">
            <a:xfrm>
              <a:off x="55626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4" name="Rechteck 233"/>
            <p:cNvSpPr/>
            <p:nvPr/>
          </p:nvSpPr>
          <p:spPr bwMode="auto">
            <a:xfrm>
              <a:off x="55626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36" name="Rechteck 235"/>
            <p:cNvSpPr/>
            <p:nvPr/>
          </p:nvSpPr>
          <p:spPr bwMode="auto">
            <a:xfrm>
              <a:off x="55626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7354" name="Gerade Verbindung 740"/>
            <p:cNvCxnSpPr>
              <a:cxnSpLocks noChangeShapeType="1"/>
            </p:cNvCxnSpPr>
            <p:nvPr/>
          </p:nvCxnSpPr>
          <p:spPr bwMode="auto">
            <a:xfrm flipH="1">
              <a:off x="5715000" y="137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5" name="Gerade Verbindung 741"/>
            <p:cNvCxnSpPr>
              <a:cxnSpLocks noChangeShapeType="1"/>
            </p:cNvCxnSpPr>
            <p:nvPr/>
          </p:nvCxnSpPr>
          <p:spPr bwMode="auto">
            <a:xfrm flipH="1">
              <a:off x="5715000" y="1676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6" name="Gerade Verbindung mit Pfeil 742"/>
            <p:cNvCxnSpPr>
              <a:cxnSpLocks noChangeShapeType="1"/>
            </p:cNvCxnSpPr>
            <p:nvPr/>
          </p:nvCxnSpPr>
          <p:spPr bwMode="auto">
            <a:xfrm>
              <a:off x="5867400" y="1371600"/>
              <a:ext cx="0" cy="2667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7" name="Gerade Verbindung 743"/>
            <p:cNvCxnSpPr>
              <a:cxnSpLocks noChangeShapeType="1"/>
            </p:cNvCxnSpPr>
            <p:nvPr/>
          </p:nvCxnSpPr>
          <p:spPr bwMode="auto">
            <a:xfrm flipH="1">
              <a:off x="57150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8" name="Gerade Verbindung 744"/>
            <p:cNvCxnSpPr>
              <a:cxnSpLocks noChangeShapeType="1"/>
            </p:cNvCxnSpPr>
            <p:nvPr/>
          </p:nvCxnSpPr>
          <p:spPr bwMode="auto">
            <a:xfrm flipH="1">
              <a:off x="5715000" y="2286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59" name="Gerade Verbindung 745"/>
            <p:cNvCxnSpPr>
              <a:cxnSpLocks noChangeShapeType="1"/>
            </p:cNvCxnSpPr>
            <p:nvPr/>
          </p:nvCxnSpPr>
          <p:spPr bwMode="auto">
            <a:xfrm flipH="1">
              <a:off x="57150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60" name="Gerade Verbindung 746"/>
            <p:cNvCxnSpPr>
              <a:cxnSpLocks noChangeShapeType="1"/>
            </p:cNvCxnSpPr>
            <p:nvPr/>
          </p:nvCxnSpPr>
          <p:spPr bwMode="auto">
            <a:xfrm flipH="1">
              <a:off x="5715000" y="2895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61" name="Gerade Verbindung 747"/>
            <p:cNvCxnSpPr>
              <a:cxnSpLocks noChangeShapeType="1"/>
            </p:cNvCxnSpPr>
            <p:nvPr/>
          </p:nvCxnSpPr>
          <p:spPr bwMode="auto">
            <a:xfrm flipH="1">
              <a:off x="5715000" y="3200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62" name="Gerade Verbindung 748"/>
            <p:cNvCxnSpPr>
              <a:cxnSpLocks noChangeShapeType="1"/>
            </p:cNvCxnSpPr>
            <p:nvPr/>
          </p:nvCxnSpPr>
          <p:spPr bwMode="auto">
            <a:xfrm flipH="1">
              <a:off x="5715000" y="3505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93" name="Gruppieren 749"/>
          <p:cNvGrpSpPr>
            <a:grpSpLocks/>
          </p:cNvGrpSpPr>
          <p:nvPr/>
        </p:nvGrpSpPr>
        <p:grpSpPr bwMode="auto">
          <a:xfrm>
            <a:off x="8077200" y="1143000"/>
            <a:ext cx="304800" cy="2819400"/>
            <a:chOff x="5562600" y="1219200"/>
            <a:chExt cx="304800" cy="2819400"/>
          </a:xfrm>
        </p:grpSpPr>
        <p:sp>
          <p:nvSpPr>
            <p:cNvPr id="247" name="Rechteck 246"/>
            <p:cNvSpPr/>
            <p:nvPr/>
          </p:nvSpPr>
          <p:spPr bwMode="auto">
            <a:xfrm>
              <a:off x="5562600" y="1219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48" name="Rechteck 247"/>
            <p:cNvSpPr/>
            <p:nvPr/>
          </p:nvSpPr>
          <p:spPr bwMode="auto">
            <a:xfrm>
              <a:off x="5562600" y="1524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49" name="Rechteck 248"/>
            <p:cNvSpPr/>
            <p:nvPr/>
          </p:nvSpPr>
          <p:spPr bwMode="auto">
            <a:xfrm>
              <a:off x="5562600" y="1828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0" name="Rechteck 249"/>
            <p:cNvSpPr/>
            <p:nvPr/>
          </p:nvSpPr>
          <p:spPr bwMode="auto">
            <a:xfrm>
              <a:off x="5562600" y="21336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1" name="Rechteck 250"/>
            <p:cNvSpPr/>
            <p:nvPr/>
          </p:nvSpPr>
          <p:spPr bwMode="auto">
            <a:xfrm>
              <a:off x="5562600" y="24384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2" name="Rechteck 251"/>
            <p:cNvSpPr/>
            <p:nvPr/>
          </p:nvSpPr>
          <p:spPr bwMode="auto">
            <a:xfrm>
              <a:off x="5562600" y="27432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3" name="Rechteck 252"/>
            <p:cNvSpPr/>
            <p:nvPr/>
          </p:nvSpPr>
          <p:spPr bwMode="auto">
            <a:xfrm>
              <a:off x="5562600" y="30480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sp>
          <p:nvSpPr>
            <p:cNvPr id="254" name="Rechteck 253"/>
            <p:cNvSpPr/>
            <p:nvPr/>
          </p:nvSpPr>
          <p:spPr bwMode="auto">
            <a:xfrm>
              <a:off x="5562600" y="3352800"/>
              <a:ext cx="228600" cy="228600"/>
            </a:xfrm>
            <a:prstGeom prst="rect">
              <a:avLst/>
            </a:prstGeom>
            <a:solidFill>
              <a:schemeClr val="accent2">
                <a:lumMod val="40000"/>
                <a:lumOff val="60000"/>
              </a:schemeClr>
            </a:solidFill>
            <a:ln w="9525" cap="flat" cmpd="sng" algn="ctr">
              <a:noFill/>
              <a:prstDash val="solid"/>
              <a:round/>
              <a:headEnd type="none" w="med" len="med"/>
              <a:tailEnd type="none" w="med" len="med"/>
            </a:ln>
            <a:effectLst/>
            <a:extLst/>
          </p:spPr>
          <p:txBody>
            <a:bodyPr anchor="ctr"/>
            <a:lstStyle/>
            <a:p>
              <a:pPr>
                <a:defRPr/>
              </a:pPr>
              <a:endParaRPr lang="de-DE"/>
            </a:p>
          </p:txBody>
        </p:sp>
        <p:cxnSp>
          <p:nvCxnSpPr>
            <p:cNvPr id="7337" name="Gerade Verbindung 758"/>
            <p:cNvCxnSpPr>
              <a:cxnSpLocks noChangeShapeType="1"/>
            </p:cNvCxnSpPr>
            <p:nvPr/>
          </p:nvCxnSpPr>
          <p:spPr bwMode="auto">
            <a:xfrm flipH="1">
              <a:off x="5715000" y="1371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38" name="Gerade Verbindung 759"/>
            <p:cNvCxnSpPr>
              <a:cxnSpLocks noChangeShapeType="1"/>
            </p:cNvCxnSpPr>
            <p:nvPr/>
          </p:nvCxnSpPr>
          <p:spPr bwMode="auto">
            <a:xfrm flipH="1">
              <a:off x="5715000" y="1676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39" name="Gerade Verbindung mit Pfeil 760"/>
            <p:cNvCxnSpPr>
              <a:cxnSpLocks noChangeShapeType="1"/>
            </p:cNvCxnSpPr>
            <p:nvPr/>
          </p:nvCxnSpPr>
          <p:spPr bwMode="auto">
            <a:xfrm>
              <a:off x="5867400" y="1371600"/>
              <a:ext cx="0" cy="26670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0" name="Gerade Verbindung 761"/>
            <p:cNvCxnSpPr>
              <a:cxnSpLocks noChangeShapeType="1"/>
            </p:cNvCxnSpPr>
            <p:nvPr/>
          </p:nvCxnSpPr>
          <p:spPr bwMode="auto">
            <a:xfrm flipH="1">
              <a:off x="57150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1" name="Gerade Verbindung 762"/>
            <p:cNvCxnSpPr>
              <a:cxnSpLocks noChangeShapeType="1"/>
            </p:cNvCxnSpPr>
            <p:nvPr/>
          </p:nvCxnSpPr>
          <p:spPr bwMode="auto">
            <a:xfrm flipH="1">
              <a:off x="5715000" y="22860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2" name="Gerade Verbindung 763"/>
            <p:cNvCxnSpPr>
              <a:cxnSpLocks noChangeShapeType="1"/>
            </p:cNvCxnSpPr>
            <p:nvPr/>
          </p:nvCxnSpPr>
          <p:spPr bwMode="auto">
            <a:xfrm flipH="1">
              <a:off x="5715000" y="25908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3" name="Gerade Verbindung 764"/>
            <p:cNvCxnSpPr>
              <a:cxnSpLocks noChangeShapeType="1"/>
            </p:cNvCxnSpPr>
            <p:nvPr/>
          </p:nvCxnSpPr>
          <p:spPr bwMode="auto">
            <a:xfrm flipH="1">
              <a:off x="5715000" y="28956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4" name="Gerade Verbindung 765"/>
            <p:cNvCxnSpPr>
              <a:cxnSpLocks noChangeShapeType="1"/>
            </p:cNvCxnSpPr>
            <p:nvPr/>
          </p:nvCxnSpPr>
          <p:spPr bwMode="auto">
            <a:xfrm flipH="1">
              <a:off x="5715000" y="32004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45" name="Gerade Verbindung 766"/>
            <p:cNvCxnSpPr>
              <a:cxnSpLocks noChangeShapeType="1"/>
            </p:cNvCxnSpPr>
            <p:nvPr/>
          </p:nvCxnSpPr>
          <p:spPr bwMode="auto">
            <a:xfrm flipH="1">
              <a:off x="5715000" y="3505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194" name="Textfeld 767"/>
          <p:cNvSpPr txBox="1">
            <a:spLocks noChangeArrowheads="1"/>
          </p:cNvSpPr>
          <p:nvPr/>
        </p:nvSpPr>
        <p:spPr bwMode="auto">
          <a:xfrm>
            <a:off x="7010400" y="4876800"/>
            <a:ext cx="18288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de-DE" dirty="0" smtClean="0"/>
              <a:t>Pixel size 40 x 800</a:t>
            </a:r>
          </a:p>
          <a:p>
            <a:pPr eaLnBrk="1" hangingPunct="1">
              <a:spcBef>
                <a:spcPct val="0"/>
              </a:spcBef>
              <a:buFontTx/>
              <a:buNone/>
            </a:pPr>
            <a:r>
              <a:rPr lang="en-US" altLang="de-DE" dirty="0" smtClean="0"/>
              <a:t>Segmented </a:t>
            </a:r>
            <a:r>
              <a:rPr lang="en-US" altLang="de-DE" dirty="0"/>
              <a:t>strip with </a:t>
            </a:r>
            <a:r>
              <a:rPr lang="en-US" altLang="de-DE" dirty="0" smtClean="0"/>
              <a:t>binary </a:t>
            </a:r>
            <a:r>
              <a:rPr lang="en-US" altLang="de-DE" dirty="0"/>
              <a:t>row encoding</a:t>
            </a:r>
          </a:p>
          <a:p>
            <a:pPr eaLnBrk="1" hangingPunct="1">
              <a:spcBef>
                <a:spcPct val="0"/>
              </a:spcBef>
              <a:buFontTx/>
              <a:buNone/>
            </a:pPr>
            <a:r>
              <a:rPr lang="en-US" altLang="de-DE" dirty="0"/>
              <a:t>Output width </a:t>
            </a:r>
            <a:r>
              <a:rPr lang="en-US" altLang="de-DE" dirty="0" smtClean="0"/>
              <a:t>8x(8+n)</a:t>
            </a:r>
          </a:p>
          <a:p>
            <a:pPr eaLnBrk="1" hangingPunct="1">
              <a:spcBef>
                <a:spcPct val="0"/>
              </a:spcBef>
              <a:buFontTx/>
              <a:buNone/>
            </a:pPr>
            <a:r>
              <a:rPr lang="en-US" altLang="de-DE" dirty="0" smtClean="0"/>
              <a:t>Constant delay</a:t>
            </a:r>
            <a:endParaRPr lang="en-US" altLang="de-DE" dirty="0"/>
          </a:p>
          <a:p>
            <a:pPr eaLnBrk="1" hangingPunct="1">
              <a:spcBef>
                <a:spcPct val="0"/>
              </a:spcBef>
              <a:buFontTx/>
              <a:buNone/>
            </a:pPr>
            <a:r>
              <a:rPr lang="en-US" altLang="de-DE" dirty="0"/>
              <a:t>Small periphery </a:t>
            </a:r>
            <a:r>
              <a:rPr lang="en-US" altLang="de-DE" dirty="0" smtClean="0"/>
              <a:t>(~2%)</a:t>
            </a:r>
            <a:endParaRPr lang="en-US" altLang="de-DE" dirty="0"/>
          </a:p>
          <a:p>
            <a:pPr eaLnBrk="1" hangingPunct="1">
              <a:spcBef>
                <a:spcPct val="0"/>
              </a:spcBef>
              <a:buFontTx/>
              <a:buNone/>
            </a:pPr>
            <a:r>
              <a:rPr lang="en-US" altLang="de-DE" dirty="0"/>
              <a:t>Pad-area </a:t>
            </a:r>
            <a:r>
              <a:rPr lang="en-US" altLang="de-DE" dirty="0" smtClean="0"/>
              <a:t>dominates</a:t>
            </a:r>
          </a:p>
          <a:p>
            <a:pPr eaLnBrk="1" hangingPunct="1">
              <a:spcBef>
                <a:spcPct val="0"/>
              </a:spcBef>
              <a:buFontTx/>
              <a:buNone/>
            </a:pPr>
            <a:r>
              <a:rPr lang="en-US" altLang="de-DE" dirty="0"/>
              <a:t>Hit loss when more than 8  hits/BC/2cm</a:t>
            </a:r>
            <a:r>
              <a:rPr lang="en-US" altLang="de-DE" baseline="30000" dirty="0"/>
              <a:t>2</a:t>
            </a:r>
          </a:p>
          <a:p>
            <a:pPr eaLnBrk="1" hangingPunct="1">
              <a:spcBef>
                <a:spcPct val="0"/>
              </a:spcBef>
              <a:buFontTx/>
              <a:buNone/>
            </a:pPr>
            <a:endParaRPr lang="en-US" altLang="de-DE" dirty="0"/>
          </a:p>
        </p:txBody>
      </p:sp>
      <p:grpSp>
        <p:nvGrpSpPr>
          <p:cNvPr id="7212" name="Gruppieren 116"/>
          <p:cNvGrpSpPr>
            <a:grpSpLocks/>
          </p:cNvGrpSpPr>
          <p:nvPr/>
        </p:nvGrpSpPr>
        <p:grpSpPr bwMode="auto">
          <a:xfrm>
            <a:off x="6400800" y="1752600"/>
            <a:ext cx="381000" cy="228600"/>
            <a:chOff x="5715000" y="1752600"/>
            <a:chExt cx="381000" cy="228600"/>
          </a:xfrm>
        </p:grpSpPr>
        <p:cxnSp>
          <p:nvCxnSpPr>
            <p:cNvPr id="7324" name="Gerade Verbindung 356"/>
            <p:cNvCxnSpPr>
              <a:cxnSpLocks noChangeShapeType="1"/>
            </p:cNvCxnSpPr>
            <p:nvPr/>
          </p:nvCxnSpPr>
          <p:spPr bwMode="auto">
            <a:xfrm>
              <a:off x="57150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25" name="Gerade Verbindung 357"/>
            <p:cNvCxnSpPr>
              <a:cxnSpLocks noChangeShapeType="1"/>
            </p:cNvCxnSpPr>
            <p:nvPr/>
          </p:nvCxnSpPr>
          <p:spPr bwMode="auto">
            <a:xfrm flipV="1">
              <a:off x="5867400" y="1752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26" name="Gerade Verbindung 358"/>
            <p:cNvCxnSpPr>
              <a:cxnSpLocks noChangeShapeType="1"/>
            </p:cNvCxnSpPr>
            <p:nvPr/>
          </p:nvCxnSpPr>
          <p:spPr bwMode="auto">
            <a:xfrm>
              <a:off x="5867400" y="1752600"/>
              <a:ext cx="762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27" name="Gerade Verbindung 359"/>
            <p:cNvCxnSpPr>
              <a:cxnSpLocks noChangeShapeType="1"/>
            </p:cNvCxnSpPr>
            <p:nvPr/>
          </p:nvCxnSpPr>
          <p:spPr bwMode="auto">
            <a:xfrm flipV="1">
              <a:off x="5943600" y="1752600"/>
              <a:ext cx="0" cy="228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28" name="Gerade Verbindung 360"/>
            <p:cNvCxnSpPr>
              <a:cxnSpLocks noChangeShapeType="1"/>
            </p:cNvCxnSpPr>
            <p:nvPr/>
          </p:nvCxnSpPr>
          <p:spPr bwMode="auto">
            <a:xfrm>
              <a:off x="5943600" y="1981200"/>
              <a:ext cx="152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 name="Gerade Verbindung mit Pfeil 3"/>
          <p:cNvCxnSpPr/>
          <p:nvPr/>
        </p:nvCxnSpPr>
        <p:spPr bwMode="auto">
          <a:xfrm>
            <a:off x="8610600" y="41148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Gerade Verbindung 6"/>
          <p:cNvCxnSpPr/>
          <p:nvPr/>
        </p:nvCxnSpPr>
        <p:spPr bwMode="auto">
          <a:xfrm flipH="1">
            <a:off x="8534400" y="4191000"/>
            <a:ext cx="1524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7"/>
          <p:cNvSpPr txBox="1"/>
          <p:nvPr/>
        </p:nvSpPr>
        <p:spPr>
          <a:xfrm>
            <a:off x="8077200" y="4267200"/>
            <a:ext cx="431528" cy="276999"/>
          </a:xfrm>
          <a:prstGeom prst="rect">
            <a:avLst/>
          </a:prstGeom>
          <a:noFill/>
        </p:spPr>
        <p:txBody>
          <a:bodyPr wrap="none" rtlCol="0">
            <a:spAutoFit/>
          </a:bodyPr>
          <a:lstStyle/>
          <a:p>
            <a:r>
              <a:rPr lang="de-DE" dirty="0" smtClean="0"/>
              <a:t>8x8</a:t>
            </a:r>
            <a:endParaRPr lang="de-DE" dirty="0"/>
          </a:p>
        </p:txBody>
      </p:sp>
      <p:cxnSp>
        <p:nvCxnSpPr>
          <p:cNvPr id="10" name="Gerade Verbindung mit Pfeil 9"/>
          <p:cNvCxnSpPr/>
          <p:nvPr/>
        </p:nvCxnSpPr>
        <p:spPr bwMode="auto">
          <a:xfrm>
            <a:off x="6629400" y="41148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6227813" y="3657600"/>
            <a:ext cx="782587" cy="461665"/>
          </a:xfrm>
          <a:prstGeom prst="rect">
            <a:avLst/>
          </a:prstGeom>
          <a:noFill/>
        </p:spPr>
        <p:txBody>
          <a:bodyPr wrap="none" rtlCol="0">
            <a:spAutoFit/>
          </a:bodyPr>
          <a:lstStyle/>
          <a:p>
            <a:r>
              <a:rPr lang="en-US" dirty="0" smtClean="0"/>
              <a:t>Pipeline</a:t>
            </a:r>
          </a:p>
          <a:p>
            <a:r>
              <a:rPr lang="en-US" dirty="0" smtClean="0"/>
              <a:t>structure</a:t>
            </a:r>
            <a:endParaRPr lang="en-US" dirty="0"/>
          </a:p>
        </p:txBody>
      </p:sp>
      <p:sp>
        <p:nvSpPr>
          <p:cNvPr id="127" name="Abgerundetes Rechteck 142"/>
          <p:cNvSpPr>
            <a:spLocks noChangeArrowheads="1"/>
          </p:cNvSpPr>
          <p:nvPr/>
        </p:nvSpPr>
        <p:spPr bwMode="auto">
          <a:xfrm>
            <a:off x="990600" y="1752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5" name="Gerade Verbindung mit Pfeil 4"/>
          <p:cNvCxnSpPr/>
          <p:nvPr/>
        </p:nvCxnSpPr>
        <p:spPr bwMode="auto">
          <a:xfrm>
            <a:off x="1219200" y="19812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Rechteck 5"/>
          <p:cNvSpPr/>
          <p:nvPr/>
        </p:nvSpPr>
        <p:spPr bwMode="auto">
          <a:xfrm>
            <a:off x="1676400" y="18288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147" name="Gerade Verbindung mit Pfeil 146"/>
          <p:cNvCxnSpPr/>
          <p:nvPr/>
        </p:nvCxnSpPr>
        <p:spPr bwMode="auto">
          <a:xfrm>
            <a:off x="1828800" y="2514600"/>
            <a:ext cx="533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8" name="Abgerundetes Rechteck 142"/>
          <p:cNvSpPr>
            <a:spLocks noChangeArrowheads="1"/>
          </p:cNvSpPr>
          <p:nvPr/>
        </p:nvSpPr>
        <p:spPr bwMode="auto">
          <a:xfrm>
            <a:off x="2362200" y="2286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17" name="Gerade Verbindung mit Pfeil 16"/>
          <p:cNvCxnSpPr/>
          <p:nvPr/>
        </p:nvCxnSpPr>
        <p:spPr bwMode="auto">
          <a:xfrm flipH="1">
            <a:off x="1828800" y="25146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4" name="Rechteck 153"/>
          <p:cNvSpPr/>
          <p:nvPr/>
        </p:nvSpPr>
        <p:spPr bwMode="auto">
          <a:xfrm>
            <a:off x="3276600" y="22860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sp>
        <p:nvSpPr>
          <p:cNvPr id="155" name="Abgerundetes Rechteck 142"/>
          <p:cNvSpPr>
            <a:spLocks noChangeArrowheads="1"/>
          </p:cNvSpPr>
          <p:nvPr/>
        </p:nvSpPr>
        <p:spPr bwMode="auto">
          <a:xfrm>
            <a:off x="2362200" y="47244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163" name="Gerade Verbindung mit Pfeil 162"/>
          <p:cNvCxnSpPr/>
          <p:nvPr/>
        </p:nvCxnSpPr>
        <p:spPr bwMode="auto">
          <a:xfrm>
            <a:off x="2590800" y="4953000"/>
            <a:ext cx="152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Gerade Verbindung 20"/>
          <p:cNvCxnSpPr>
            <a:endCxn id="165" idx="0"/>
          </p:cNvCxnSpPr>
          <p:nvPr/>
        </p:nvCxnSpPr>
        <p:spPr bwMode="auto">
          <a:xfrm>
            <a:off x="2895600" y="914400"/>
            <a:ext cx="0" cy="4267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5" name="Rechteck 164"/>
          <p:cNvSpPr/>
          <p:nvPr/>
        </p:nvSpPr>
        <p:spPr bwMode="auto">
          <a:xfrm>
            <a:off x="2743200" y="51816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sp>
        <p:nvSpPr>
          <p:cNvPr id="172" name="Abgerundetes Rechteck 142"/>
          <p:cNvSpPr>
            <a:spLocks noChangeArrowheads="1"/>
          </p:cNvSpPr>
          <p:nvPr/>
        </p:nvSpPr>
        <p:spPr bwMode="auto">
          <a:xfrm>
            <a:off x="990600" y="4191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173" name="Gerade Verbindung mit Pfeil 172"/>
          <p:cNvCxnSpPr/>
          <p:nvPr/>
        </p:nvCxnSpPr>
        <p:spPr bwMode="auto">
          <a:xfrm>
            <a:off x="1219200" y="44196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9" name="Gerade Verbindung mit Pfeil 178"/>
          <p:cNvCxnSpPr/>
          <p:nvPr/>
        </p:nvCxnSpPr>
        <p:spPr bwMode="auto">
          <a:xfrm>
            <a:off x="1828800" y="3810000"/>
            <a:ext cx="0" cy="457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2" name="Gerade Verbindung mit Pfeil 181"/>
          <p:cNvCxnSpPr/>
          <p:nvPr/>
        </p:nvCxnSpPr>
        <p:spPr bwMode="auto">
          <a:xfrm>
            <a:off x="2590800" y="25146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3" name="Gerade Verbindung mit Pfeil 182"/>
          <p:cNvCxnSpPr/>
          <p:nvPr/>
        </p:nvCxnSpPr>
        <p:spPr bwMode="auto">
          <a:xfrm>
            <a:off x="2971800" y="23622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Gerade Verbindung mit Pfeil 184"/>
          <p:cNvCxnSpPr/>
          <p:nvPr/>
        </p:nvCxnSpPr>
        <p:spPr bwMode="auto">
          <a:xfrm flipH="1">
            <a:off x="2895600" y="23622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Gerade Verbindung mit Pfeil 186"/>
          <p:cNvCxnSpPr/>
          <p:nvPr/>
        </p:nvCxnSpPr>
        <p:spPr bwMode="auto">
          <a:xfrm>
            <a:off x="3581400" y="24384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9" name="Abgerundetes Rechteck 142"/>
          <p:cNvSpPr>
            <a:spLocks noChangeArrowheads="1"/>
          </p:cNvSpPr>
          <p:nvPr/>
        </p:nvSpPr>
        <p:spPr bwMode="auto">
          <a:xfrm>
            <a:off x="3886200" y="2286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30" name="Gerade Verbindung mit Pfeil 29"/>
          <p:cNvCxnSpPr>
            <a:endCxn id="6" idx="0"/>
          </p:cNvCxnSpPr>
          <p:nvPr/>
        </p:nvCxnSpPr>
        <p:spPr bwMode="auto">
          <a:xfrm>
            <a:off x="1828800" y="914400"/>
            <a:ext cx="0" cy="914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Gerade Verbindung mit Pfeil 192"/>
          <p:cNvCxnSpPr>
            <a:stCxn id="6" idx="2"/>
          </p:cNvCxnSpPr>
          <p:nvPr/>
        </p:nvCxnSpPr>
        <p:spPr bwMode="auto">
          <a:xfrm>
            <a:off x="1828800" y="2133600"/>
            <a:ext cx="0" cy="762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5" name="Rechteck 194"/>
          <p:cNvSpPr/>
          <p:nvPr/>
        </p:nvSpPr>
        <p:spPr bwMode="auto">
          <a:xfrm>
            <a:off x="1676400" y="42672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196" name="Gerade Verbindung mit Pfeil 195"/>
          <p:cNvCxnSpPr>
            <a:endCxn id="258" idx="1"/>
          </p:cNvCxnSpPr>
          <p:nvPr/>
        </p:nvCxnSpPr>
        <p:spPr bwMode="auto">
          <a:xfrm>
            <a:off x="1676400" y="44196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8" name="Gerade Verbindung mit Pfeil 197"/>
          <p:cNvCxnSpPr/>
          <p:nvPr/>
        </p:nvCxnSpPr>
        <p:spPr bwMode="auto">
          <a:xfrm>
            <a:off x="1828800" y="4953000"/>
            <a:ext cx="533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0" name="Gerade Verbindung mit Pfeil 199"/>
          <p:cNvCxnSpPr/>
          <p:nvPr/>
        </p:nvCxnSpPr>
        <p:spPr bwMode="auto">
          <a:xfrm flipH="1">
            <a:off x="1828800" y="49530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1" name="Gerade Verbindung mit Pfeil 200"/>
          <p:cNvCxnSpPr>
            <a:endCxn id="195" idx="0"/>
          </p:cNvCxnSpPr>
          <p:nvPr/>
        </p:nvCxnSpPr>
        <p:spPr bwMode="auto">
          <a:xfrm>
            <a:off x="1828800" y="3048000"/>
            <a:ext cx="0" cy="1219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2" name="Gerade Verbindung mit Pfeil 201"/>
          <p:cNvCxnSpPr>
            <a:stCxn id="195" idx="2"/>
          </p:cNvCxnSpPr>
          <p:nvPr/>
        </p:nvCxnSpPr>
        <p:spPr bwMode="auto">
          <a:xfrm>
            <a:off x="1828800" y="4572000"/>
            <a:ext cx="0" cy="1295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9" name="Gerade Verbindung 228"/>
          <p:cNvCxnSpPr/>
          <p:nvPr/>
        </p:nvCxnSpPr>
        <p:spPr bwMode="auto">
          <a:xfrm flipH="1">
            <a:off x="1752600" y="1524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4" name="Gerade Verbindung 213"/>
          <p:cNvCxnSpPr/>
          <p:nvPr/>
        </p:nvCxnSpPr>
        <p:spPr bwMode="auto">
          <a:xfrm flipH="1">
            <a:off x="1981200" y="2438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5" name="Gerade Verbindung 214"/>
          <p:cNvCxnSpPr/>
          <p:nvPr/>
        </p:nvCxnSpPr>
        <p:spPr bwMode="auto">
          <a:xfrm flipH="1">
            <a:off x="2743200" y="2438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 name="Gerade Verbindung 215"/>
          <p:cNvCxnSpPr/>
          <p:nvPr/>
        </p:nvCxnSpPr>
        <p:spPr bwMode="auto">
          <a:xfrm flipH="1">
            <a:off x="2819400" y="4572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7" name="Gerade Verbindung 216"/>
          <p:cNvCxnSpPr/>
          <p:nvPr/>
        </p:nvCxnSpPr>
        <p:spPr bwMode="auto">
          <a:xfrm flipH="1">
            <a:off x="3048000" y="2286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8" name="Gerade Verbindung 217"/>
          <p:cNvCxnSpPr/>
          <p:nvPr/>
        </p:nvCxnSpPr>
        <p:spPr bwMode="auto">
          <a:xfrm flipH="1">
            <a:off x="3657600" y="23622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1" name="Rechteck 220"/>
          <p:cNvSpPr/>
          <p:nvPr/>
        </p:nvSpPr>
        <p:spPr bwMode="auto">
          <a:xfrm>
            <a:off x="3276600" y="4724400"/>
            <a:ext cx="3048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a</a:t>
            </a:r>
          </a:p>
        </p:txBody>
      </p:sp>
      <p:cxnSp>
        <p:nvCxnSpPr>
          <p:cNvPr id="222" name="Gerade Verbindung mit Pfeil 221"/>
          <p:cNvCxnSpPr/>
          <p:nvPr/>
        </p:nvCxnSpPr>
        <p:spPr bwMode="auto">
          <a:xfrm>
            <a:off x="2590800" y="49530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3" name="Gerade Verbindung mit Pfeil 222"/>
          <p:cNvCxnSpPr/>
          <p:nvPr/>
        </p:nvCxnSpPr>
        <p:spPr bwMode="auto">
          <a:xfrm>
            <a:off x="2971800" y="48006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Gerade Verbindung mit Pfeil 242"/>
          <p:cNvCxnSpPr/>
          <p:nvPr/>
        </p:nvCxnSpPr>
        <p:spPr bwMode="auto">
          <a:xfrm flipH="1">
            <a:off x="2895600" y="4800600"/>
            <a:ext cx="304800" cy="0"/>
          </a:xfrm>
          <a:prstGeom prst="straightConnector1">
            <a:avLst/>
          </a:prstGeom>
          <a:noFill/>
          <a:ln w="9525" cap="flat" cmpd="sng" algn="ctr">
            <a:solidFill>
              <a:schemeClr val="tx1"/>
            </a:solidFill>
            <a:prstDash val="solid"/>
            <a:round/>
            <a:headEnd type="none" w="med" len="med"/>
            <a:tailEnd type="ova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Gerade Verbindung mit Pfeil 243"/>
          <p:cNvCxnSpPr/>
          <p:nvPr/>
        </p:nvCxnSpPr>
        <p:spPr bwMode="auto">
          <a:xfrm>
            <a:off x="3581400" y="48768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5" name="Abgerundetes Rechteck 142"/>
          <p:cNvSpPr>
            <a:spLocks noChangeArrowheads="1"/>
          </p:cNvSpPr>
          <p:nvPr/>
        </p:nvSpPr>
        <p:spPr bwMode="auto">
          <a:xfrm>
            <a:off x="3886200" y="47244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46" name="Gerade Verbindung 245"/>
          <p:cNvCxnSpPr/>
          <p:nvPr/>
        </p:nvCxnSpPr>
        <p:spPr bwMode="auto">
          <a:xfrm flipH="1">
            <a:off x="2743200" y="48768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5" name="Gerade Verbindung 254"/>
          <p:cNvCxnSpPr/>
          <p:nvPr/>
        </p:nvCxnSpPr>
        <p:spPr bwMode="auto">
          <a:xfrm flipH="1">
            <a:off x="3048000" y="4724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6" name="Gerade Verbindung 255"/>
          <p:cNvCxnSpPr/>
          <p:nvPr/>
        </p:nvCxnSpPr>
        <p:spPr bwMode="auto">
          <a:xfrm flipH="1">
            <a:off x="3657600" y="4800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7" name="Gerade Verbindung mit Pfeil 256"/>
          <p:cNvCxnSpPr/>
          <p:nvPr/>
        </p:nvCxnSpPr>
        <p:spPr bwMode="auto">
          <a:xfrm>
            <a:off x="2895600" y="5486400"/>
            <a:ext cx="0" cy="381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8" name="Abgerundetes Rechteck 142"/>
          <p:cNvSpPr>
            <a:spLocks noChangeArrowheads="1"/>
          </p:cNvSpPr>
          <p:nvPr/>
        </p:nvSpPr>
        <p:spPr bwMode="auto">
          <a:xfrm>
            <a:off x="2362200" y="4191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59" name="Gerade Verbindung mit Pfeil 258"/>
          <p:cNvCxnSpPr>
            <a:endCxn id="260" idx="1"/>
          </p:cNvCxnSpPr>
          <p:nvPr/>
        </p:nvCxnSpPr>
        <p:spPr bwMode="auto">
          <a:xfrm>
            <a:off x="2590800" y="4419600"/>
            <a:ext cx="1295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0" name="Abgerundetes Rechteck 142"/>
          <p:cNvSpPr>
            <a:spLocks noChangeArrowheads="1"/>
          </p:cNvSpPr>
          <p:nvPr/>
        </p:nvSpPr>
        <p:spPr bwMode="auto">
          <a:xfrm>
            <a:off x="3886200" y="4191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sp>
        <p:nvSpPr>
          <p:cNvPr id="261" name="Abgerundetes Rechteck 142"/>
          <p:cNvSpPr>
            <a:spLocks noChangeArrowheads="1"/>
          </p:cNvSpPr>
          <p:nvPr/>
        </p:nvSpPr>
        <p:spPr bwMode="auto">
          <a:xfrm>
            <a:off x="3886200" y="1752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62" name="Gerade Verbindung mit Pfeil 261"/>
          <p:cNvCxnSpPr>
            <a:stCxn id="263" idx="3"/>
          </p:cNvCxnSpPr>
          <p:nvPr/>
        </p:nvCxnSpPr>
        <p:spPr bwMode="auto">
          <a:xfrm>
            <a:off x="2590800" y="1981200"/>
            <a:ext cx="1295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3" name="Abgerundetes Rechteck 142"/>
          <p:cNvSpPr>
            <a:spLocks noChangeArrowheads="1"/>
          </p:cNvSpPr>
          <p:nvPr/>
        </p:nvSpPr>
        <p:spPr bwMode="auto">
          <a:xfrm>
            <a:off x="2362200" y="1752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64" name="Gerade Verbindung mit Pfeil 263"/>
          <p:cNvCxnSpPr/>
          <p:nvPr/>
        </p:nvCxnSpPr>
        <p:spPr bwMode="auto">
          <a:xfrm>
            <a:off x="1676400" y="1981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5" name="Gerade Verbindung mit Pfeil 264"/>
          <p:cNvCxnSpPr/>
          <p:nvPr/>
        </p:nvCxnSpPr>
        <p:spPr bwMode="auto">
          <a:xfrm>
            <a:off x="4114800" y="19812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Gerade Verbindung 112"/>
          <p:cNvCxnSpPr/>
          <p:nvPr/>
        </p:nvCxnSpPr>
        <p:spPr bwMode="auto">
          <a:xfrm>
            <a:off x="50292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6" name="Gerade Verbindung 265"/>
          <p:cNvCxnSpPr/>
          <p:nvPr/>
        </p:nvCxnSpPr>
        <p:spPr bwMode="auto">
          <a:xfrm>
            <a:off x="51816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 name="Gerade Verbindung 266"/>
          <p:cNvCxnSpPr/>
          <p:nvPr/>
        </p:nvCxnSpPr>
        <p:spPr bwMode="auto">
          <a:xfrm>
            <a:off x="53340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8" name="Gerade Verbindung 267"/>
          <p:cNvCxnSpPr/>
          <p:nvPr/>
        </p:nvCxnSpPr>
        <p:spPr bwMode="auto">
          <a:xfrm>
            <a:off x="54864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Gerade Verbindung 116"/>
          <p:cNvCxnSpPr/>
          <p:nvPr/>
        </p:nvCxnSpPr>
        <p:spPr bwMode="auto">
          <a:xfrm>
            <a:off x="4114800" y="24384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Gerade Verbindung mit Pfeil 127"/>
          <p:cNvCxnSpPr/>
          <p:nvPr/>
        </p:nvCxnSpPr>
        <p:spPr bwMode="auto">
          <a:xfrm flipV="1">
            <a:off x="4572000" y="22098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3" name="Rechteck 202"/>
          <p:cNvSpPr/>
          <p:nvPr/>
        </p:nvSpPr>
        <p:spPr bwMode="auto">
          <a:xfrm>
            <a:off x="4495800" y="1752600"/>
            <a:ext cx="152400" cy="457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271" name="Gerade Verbindung mit Pfeil 270"/>
          <p:cNvCxnSpPr/>
          <p:nvPr/>
        </p:nvCxnSpPr>
        <p:spPr bwMode="auto">
          <a:xfrm>
            <a:off x="4648200" y="1828800"/>
            <a:ext cx="381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2" name="Gerade Verbindung mit Pfeil 271"/>
          <p:cNvCxnSpPr/>
          <p:nvPr/>
        </p:nvCxnSpPr>
        <p:spPr bwMode="auto">
          <a:xfrm>
            <a:off x="4648200" y="1905000"/>
            <a:ext cx="533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4" name="Gerade Verbindung 273"/>
          <p:cNvCxnSpPr/>
          <p:nvPr/>
        </p:nvCxnSpPr>
        <p:spPr bwMode="auto">
          <a:xfrm>
            <a:off x="57912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5" name="Gerade Verbindung 274"/>
          <p:cNvCxnSpPr/>
          <p:nvPr/>
        </p:nvCxnSpPr>
        <p:spPr bwMode="auto">
          <a:xfrm>
            <a:off x="5791200" y="17526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8" name="Gerade Verbindung mit Pfeil 277"/>
          <p:cNvCxnSpPr/>
          <p:nvPr/>
        </p:nvCxnSpPr>
        <p:spPr bwMode="auto">
          <a:xfrm>
            <a:off x="4648200" y="1981200"/>
            <a:ext cx="6858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0" name="Gerade Verbindung mit Pfeil 279"/>
          <p:cNvCxnSpPr/>
          <p:nvPr/>
        </p:nvCxnSpPr>
        <p:spPr bwMode="auto">
          <a:xfrm>
            <a:off x="4648200" y="2057400"/>
            <a:ext cx="838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2" name="Gerade Verbindung mit Pfeil 281"/>
          <p:cNvCxnSpPr/>
          <p:nvPr/>
        </p:nvCxnSpPr>
        <p:spPr bwMode="auto">
          <a:xfrm>
            <a:off x="4648200" y="2133600"/>
            <a:ext cx="1143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5" name="Gerade Verbindung mit Pfeil 284"/>
          <p:cNvCxnSpPr/>
          <p:nvPr/>
        </p:nvCxnSpPr>
        <p:spPr bwMode="auto">
          <a:xfrm>
            <a:off x="533400" y="19812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6" name="Gerade Verbindung mit Pfeil 285"/>
          <p:cNvCxnSpPr/>
          <p:nvPr/>
        </p:nvCxnSpPr>
        <p:spPr bwMode="auto">
          <a:xfrm>
            <a:off x="533400" y="44196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7" name="Gerade Verbindung 286"/>
          <p:cNvCxnSpPr/>
          <p:nvPr/>
        </p:nvCxnSpPr>
        <p:spPr bwMode="auto">
          <a:xfrm flipH="1">
            <a:off x="1752600" y="40386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9" name="Textfeld 288"/>
          <p:cNvSpPr txBox="1"/>
          <p:nvPr/>
        </p:nvSpPr>
        <p:spPr>
          <a:xfrm>
            <a:off x="533400" y="1752600"/>
            <a:ext cx="269625" cy="276999"/>
          </a:xfrm>
          <a:prstGeom prst="rect">
            <a:avLst/>
          </a:prstGeom>
          <a:noFill/>
        </p:spPr>
        <p:txBody>
          <a:bodyPr wrap="none" rtlCol="0">
            <a:spAutoFit/>
          </a:bodyPr>
          <a:lstStyle/>
          <a:p>
            <a:r>
              <a:rPr lang="de-DE" dirty="0" smtClean="0"/>
              <a:t>1</a:t>
            </a:r>
            <a:endParaRPr lang="de-DE" dirty="0"/>
          </a:p>
        </p:txBody>
      </p:sp>
      <p:sp>
        <p:nvSpPr>
          <p:cNvPr id="294" name="Textfeld 293"/>
          <p:cNvSpPr txBox="1"/>
          <p:nvPr/>
        </p:nvSpPr>
        <p:spPr>
          <a:xfrm>
            <a:off x="1295400" y="1981200"/>
            <a:ext cx="380233" cy="276999"/>
          </a:xfrm>
          <a:prstGeom prst="rect">
            <a:avLst/>
          </a:prstGeom>
          <a:noFill/>
        </p:spPr>
        <p:txBody>
          <a:bodyPr wrap="none" rtlCol="0">
            <a:spAutoFit/>
          </a:bodyPr>
          <a:lstStyle/>
          <a:p>
            <a:r>
              <a:rPr lang="de-DE" dirty="0" err="1" smtClean="0"/>
              <a:t>inc</a:t>
            </a:r>
            <a:endParaRPr lang="de-DE" dirty="0"/>
          </a:p>
        </p:txBody>
      </p:sp>
      <p:cxnSp>
        <p:nvCxnSpPr>
          <p:cNvPr id="296" name="Gerade Verbindung mit Pfeil 295"/>
          <p:cNvCxnSpPr>
            <a:endCxn id="203" idx="0"/>
          </p:cNvCxnSpPr>
          <p:nvPr/>
        </p:nvCxnSpPr>
        <p:spPr bwMode="auto">
          <a:xfrm>
            <a:off x="4572000" y="1600200"/>
            <a:ext cx="0" cy="1524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3" name="Textfeld 302"/>
          <p:cNvSpPr txBox="1"/>
          <p:nvPr/>
        </p:nvSpPr>
        <p:spPr>
          <a:xfrm>
            <a:off x="4127625" y="1752600"/>
            <a:ext cx="354584" cy="276999"/>
          </a:xfrm>
          <a:prstGeom prst="rect">
            <a:avLst/>
          </a:prstGeom>
          <a:noFill/>
        </p:spPr>
        <p:txBody>
          <a:bodyPr wrap="none" rtlCol="0">
            <a:spAutoFit/>
          </a:bodyPr>
          <a:lstStyle/>
          <a:p>
            <a:r>
              <a:rPr lang="de-DE" dirty="0" smtClean="0"/>
              <a:t>en</a:t>
            </a:r>
            <a:endParaRPr lang="de-DE" dirty="0"/>
          </a:p>
        </p:txBody>
      </p:sp>
      <p:sp>
        <p:nvSpPr>
          <p:cNvPr id="304" name="Textfeld 303"/>
          <p:cNvSpPr txBox="1"/>
          <p:nvPr/>
        </p:nvSpPr>
        <p:spPr>
          <a:xfrm>
            <a:off x="4114800" y="2514600"/>
            <a:ext cx="516488" cy="276999"/>
          </a:xfrm>
          <a:prstGeom prst="rect">
            <a:avLst/>
          </a:prstGeom>
          <a:noFill/>
        </p:spPr>
        <p:txBody>
          <a:bodyPr wrap="none" rtlCol="0">
            <a:spAutoFit/>
          </a:bodyPr>
          <a:lstStyle/>
          <a:p>
            <a:r>
              <a:rPr lang="de-DE" dirty="0" err="1" smtClean="0"/>
              <a:t>chan</a:t>
            </a:r>
            <a:endParaRPr lang="de-DE" dirty="0"/>
          </a:p>
        </p:txBody>
      </p:sp>
      <p:cxnSp>
        <p:nvCxnSpPr>
          <p:cNvPr id="309" name="Gerade Verbindung 308"/>
          <p:cNvCxnSpPr/>
          <p:nvPr/>
        </p:nvCxnSpPr>
        <p:spPr bwMode="auto">
          <a:xfrm flipH="1">
            <a:off x="4953000" y="2667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0" name="Textfeld 309"/>
          <p:cNvSpPr txBox="1"/>
          <p:nvPr/>
        </p:nvSpPr>
        <p:spPr>
          <a:xfrm>
            <a:off x="4800600" y="2438400"/>
            <a:ext cx="269626" cy="276999"/>
          </a:xfrm>
          <a:prstGeom prst="rect">
            <a:avLst/>
          </a:prstGeom>
          <a:noFill/>
        </p:spPr>
        <p:txBody>
          <a:bodyPr wrap="none" rtlCol="0">
            <a:spAutoFit/>
          </a:bodyPr>
          <a:lstStyle/>
          <a:p>
            <a:r>
              <a:rPr lang="de-DE" dirty="0" smtClean="0"/>
              <a:t>8</a:t>
            </a:r>
            <a:endParaRPr lang="de-DE" dirty="0"/>
          </a:p>
        </p:txBody>
      </p:sp>
      <p:cxnSp>
        <p:nvCxnSpPr>
          <p:cNvPr id="311" name="Gerade Verbindung 310"/>
          <p:cNvCxnSpPr/>
          <p:nvPr/>
        </p:nvCxnSpPr>
        <p:spPr bwMode="auto">
          <a:xfrm flipH="1">
            <a:off x="5715000" y="2667000"/>
            <a:ext cx="152400" cy="76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2" name="Textfeld 311"/>
          <p:cNvSpPr txBox="1"/>
          <p:nvPr/>
        </p:nvSpPr>
        <p:spPr>
          <a:xfrm>
            <a:off x="5562600" y="2438400"/>
            <a:ext cx="269626" cy="276999"/>
          </a:xfrm>
          <a:prstGeom prst="rect">
            <a:avLst/>
          </a:prstGeom>
          <a:noFill/>
        </p:spPr>
        <p:txBody>
          <a:bodyPr wrap="none" rtlCol="0">
            <a:spAutoFit/>
          </a:bodyPr>
          <a:lstStyle/>
          <a:p>
            <a:r>
              <a:rPr lang="de-DE" dirty="0" smtClean="0"/>
              <a:t>8</a:t>
            </a:r>
            <a:endParaRPr lang="de-DE" dirty="0"/>
          </a:p>
        </p:txBody>
      </p:sp>
      <p:cxnSp>
        <p:nvCxnSpPr>
          <p:cNvPr id="313" name="Gerade Verbindung 312"/>
          <p:cNvCxnSpPr/>
          <p:nvPr/>
        </p:nvCxnSpPr>
        <p:spPr bwMode="auto">
          <a:xfrm flipH="1">
            <a:off x="4800600" y="2057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4" name="Textfeld 313"/>
          <p:cNvSpPr txBox="1"/>
          <p:nvPr/>
        </p:nvSpPr>
        <p:spPr>
          <a:xfrm>
            <a:off x="4800600" y="2133600"/>
            <a:ext cx="269626" cy="276999"/>
          </a:xfrm>
          <a:prstGeom prst="rect">
            <a:avLst/>
          </a:prstGeom>
          <a:noFill/>
        </p:spPr>
        <p:txBody>
          <a:bodyPr wrap="none" rtlCol="0">
            <a:spAutoFit/>
          </a:bodyPr>
          <a:lstStyle/>
          <a:p>
            <a:r>
              <a:rPr lang="de-DE" dirty="0" smtClean="0"/>
              <a:t>8</a:t>
            </a:r>
            <a:endParaRPr lang="de-DE" dirty="0"/>
          </a:p>
        </p:txBody>
      </p:sp>
      <p:cxnSp>
        <p:nvCxnSpPr>
          <p:cNvPr id="315" name="Gerade Verbindung 314"/>
          <p:cNvCxnSpPr/>
          <p:nvPr/>
        </p:nvCxnSpPr>
        <p:spPr bwMode="auto">
          <a:xfrm flipH="1">
            <a:off x="4800600" y="1752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6" name="Gerade Verbindung 315"/>
          <p:cNvCxnSpPr/>
          <p:nvPr/>
        </p:nvCxnSpPr>
        <p:spPr bwMode="auto">
          <a:xfrm flipH="1">
            <a:off x="4267200" y="23622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8" name="Textfeld 317"/>
          <p:cNvSpPr txBox="1"/>
          <p:nvPr/>
        </p:nvSpPr>
        <p:spPr>
          <a:xfrm>
            <a:off x="4267200" y="2209800"/>
            <a:ext cx="269626" cy="276999"/>
          </a:xfrm>
          <a:prstGeom prst="rect">
            <a:avLst/>
          </a:prstGeom>
          <a:noFill/>
        </p:spPr>
        <p:txBody>
          <a:bodyPr wrap="none" rtlCol="0">
            <a:spAutoFit/>
          </a:bodyPr>
          <a:lstStyle/>
          <a:p>
            <a:r>
              <a:rPr lang="de-DE" dirty="0" smtClean="0"/>
              <a:t>3</a:t>
            </a:r>
            <a:endParaRPr lang="de-DE" dirty="0"/>
          </a:p>
        </p:txBody>
      </p:sp>
      <p:sp>
        <p:nvSpPr>
          <p:cNvPr id="319" name="Textfeld 318"/>
          <p:cNvSpPr txBox="1"/>
          <p:nvPr/>
        </p:nvSpPr>
        <p:spPr>
          <a:xfrm>
            <a:off x="2590800" y="2286000"/>
            <a:ext cx="269626" cy="276999"/>
          </a:xfrm>
          <a:prstGeom prst="rect">
            <a:avLst/>
          </a:prstGeom>
          <a:noFill/>
        </p:spPr>
        <p:txBody>
          <a:bodyPr wrap="none" rtlCol="0">
            <a:spAutoFit/>
          </a:bodyPr>
          <a:lstStyle/>
          <a:p>
            <a:r>
              <a:rPr lang="de-DE" dirty="0" smtClean="0"/>
              <a:t>3</a:t>
            </a:r>
            <a:endParaRPr lang="de-DE" dirty="0"/>
          </a:p>
        </p:txBody>
      </p:sp>
      <p:sp>
        <p:nvSpPr>
          <p:cNvPr id="320" name="Textfeld 319"/>
          <p:cNvSpPr txBox="1"/>
          <p:nvPr/>
        </p:nvSpPr>
        <p:spPr>
          <a:xfrm>
            <a:off x="2895600" y="2057400"/>
            <a:ext cx="269626" cy="276999"/>
          </a:xfrm>
          <a:prstGeom prst="rect">
            <a:avLst/>
          </a:prstGeom>
          <a:noFill/>
        </p:spPr>
        <p:txBody>
          <a:bodyPr wrap="none" rtlCol="0">
            <a:spAutoFit/>
          </a:bodyPr>
          <a:lstStyle/>
          <a:p>
            <a:r>
              <a:rPr lang="de-DE" dirty="0" smtClean="0"/>
              <a:t>3</a:t>
            </a:r>
            <a:endParaRPr lang="de-DE" dirty="0"/>
          </a:p>
        </p:txBody>
      </p:sp>
      <p:sp>
        <p:nvSpPr>
          <p:cNvPr id="321" name="Textfeld 320"/>
          <p:cNvSpPr txBox="1"/>
          <p:nvPr/>
        </p:nvSpPr>
        <p:spPr>
          <a:xfrm>
            <a:off x="3581400" y="2438400"/>
            <a:ext cx="269626" cy="276999"/>
          </a:xfrm>
          <a:prstGeom prst="rect">
            <a:avLst/>
          </a:prstGeom>
          <a:noFill/>
        </p:spPr>
        <p:txBody>
          <a:bodyPr wrap="none" rtlCol="0">
            <a:spAutoFit/>
          </a:bodyPr>
          <a:lstStyle/>
          <a:p>
            <a:r>
              <a:rPr lang="de-DE" dirty="0" smtClean="0"/>
              <a:t>3</a:t>
            </a:r>
            <a:endParaRPr lang="de-DE" dirty="0"/>
          </a:p>
        </p:txBody>
      </p:sp>
      <p:sp>
        <p:nvSpPr>
          <p:cNvPr id="322" name="Textfeld 321"/>
          <p:cNvSpPr txBox="1"/>
          <p:nvPr/>
        </p:nvSpPr>
        <p:spPr>
          <a:xfrm>
            <a:off x="1828800" y="1524000"/>
            <a:ext cx="269626" cy="276999"/>
          </a:xfrm>
          <a:prstGeom prst="rect">
            <a:avLst/>
          </a:prstGeom>
          <a:noFill/>
        </p:spPr>
        <p:txBody>
          <a:bodyPr wrap="none" rtlCol="0">
            <a:spAutoFit/>
          </a:bodyPr>
          <a:lstStyle/>
          <a:p>
            <a:r>
              <a:rPr lang="de-DE" dirty="0" smtClean="0"/>
              <a:t>3</a:t>
            </a:r>
            <a:endParaRPr lang="de-DE" dirty="0"/>
          </a:p>
        </p:txBody>
      </p:sp>
      <p:sp>
        <p:nvSpPr>
          <p:cNvPr id="323" name="Textfeld 322"/>
          <p:cNvSpPr txBox="1"/>
          <p:nvPr/>
        </p:nvSpPr>
        <p:spPr>
          <a:xfrm>
            <a:off x="1981200" y="2514600"/>
            <a:ext cx="269626" cy="276999"/>
          </a:xfrm>
          <a:prstGeom prst="rect">
            <a:avLst/>
          </a:prstGeom>
          <a:noFill/>
        </p:spPr>
        <p:txBody>
          <a:bodyPr wrap="none" rtlCol="0">
            <a:spAutoFit/>
          </a:bodyPr>
          <a:lstStyle/>
          <a:p>
            <a:r>
              <a:rPr lang="de-DE" dirty="0" smtClean="0"/>
              <a:t>3</a:t>
            </a:r>
            <a:endParaRPr lang="de-DE" dirty="0"/>
          </a:p>
        </p:txBody>
      </p:sp>
      <p:cxnSp>
        <p:nvCxnSpPr>
          <p:cNvPr id="324" name="Gerade Verbindung mit Pfeil 323"/>
          <p:cNvCxnSpPr/>
          <p:nvPr/>
        </p:nvCxnSpPr>
        <p:spPr bwMode="auto">
          <a:xfrm>
            <a:off x="4114800" y="4419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5" name="Gerade Verbindung 324"/>
          <p:cNvCxnSpPr/>
          <p:nvPr/>
        </p:nvCxnSpPr>
        <p:spPr bwMode="auto">
          <a:xfrm>
            <a:off x="4114800" y="4876800"/>
            <a:ext cx="4572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6" name="Gerade Verbindung mit Pfeil 325"/>
          <p:cNvCxnSpPr/>
          <p:nvPr/>
        </p:nvCxnSpPr>
        <p:spPr bwMode="auto">
          <a:xfrm flipV="1">
            <a:off x="4572000" y="46482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7" name="Rechteck 326"/>
          <p:cNvSpPr/>
          <p:nvPr/>
        </p:nvSpPr>
        <p:spPr bwMode="auto">
          <a:xfrm>
            <a:off x="4495800" y="4191000"/>
            <a:ext cx="152400" cy="457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28" name="Gerade Verbindung mit Pfeil 327"/>
          <p:cNvCxnSpPr/>
          <p:nvPr/>
        </p:nvCxnSpPr>
        <p:spPr bwMode="auto">
          <a:xfrm>
            <a:off x="4648200" y="4267200"/>
            <a:ext cx="381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9" name="Gerade Verbindung mit Pfeil 328"/>
          <p:cNvCxnSpPr/>
          <p:nvPr/>
        </p:nvCxnSpPr>
        <p:spPr bwMode="auto">
          <a:xfrm>
            <a:off x="4648200" y="4343400"/>
            <a:ext cx="533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0" name="Gerade Verbindung mit Pfeil 329"/>
          <p:cNvCxnSpPr/>
          <p:nvPr/>
        </p:nvCxnSpPr>
        <p:spPr bwMode="auto">
          <a:xfrm>
            <a:off x="4648200" y="4419600"/>
            <a:ext cx="6858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1" name="Gerade Verbindung mit Pfeil 330"/>
          <p:cNvCxnSpPr/>
          <p:nvPr/>
        </p:nvCxnSpPr>
        <p:spPr bwMode="auto">
          <a:xfrm>
            <a:off x="4648200" y="4495800"/>
            <a:ext cx="838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2" name="Gerade Verbindung mit Pfeil 331"/>
          <p:cNvCxnSpPr/>
          <p:nvPr/>
        </p:nvCxnSpPr>
        <p:spPr bwMode="auto">
          <a:xfrm>
            <a:off x="4648200" y="4572000"/>
            <a:ext cx="1143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5" name="Textfeld 334"/>
          <p:cNvSpPr txBox="1"/>
          <p:nvPr/>
        </p:nvSpPr>
        <p:spPr>
          <a:xfrm>
            <a:off x="4127625" y="4191000"/>
            <a:ext cx="354584" cy="276999"/>
          </a:xfrm>
          <a:prstGeom prst="rect">
            <a:avLst/>
          </a:prstGeom>
          <a:noFill/>
        </p:spPr>
        <p:txBody>
          <a:bodyPr wrap="none" rtlCol="0">
            <a:spAutoFit/>
          </a:bodyPr>
          <a:lstStyle/>
          <a:p>
            <a:r>
              <a:rPr lang="de-DE" dirty="0" smtClean="0"/>
              <a:t>en</a:t>
            </a:r>
            <a:endParaRPr lang="de-DE" dirty="0"/>
          </a:p>
        </p:txBody>
      </p:sp>
      <p:cxnSp>
        <p:nvCxnSpPr>
          <p:cNvPr id="339" name="Gerade Verbindung 338"/>
          <p:cNvCxnSpPr/>
          <p:nvPr/>
        </p:nvCxnSpPr>
        <p:spPr bwMode="auto">
          <a:xfrm flipH="1">
            <a:off x="4800600" y="44958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1" name="Gerade Verbindung 340"/>
          <p:cNvCxnSpPr/>
          <p:nvPr/>
        </p:nvCxnSpPr>
        <p:spPr bwMode="auto">
          <a:xfrm flipH="1">
            <a:off x="4800600" y="4191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2" name="Gerade Verbindung 341"/>
          <p:cNvCxnSpPr/>
          <p:nvPr/>
        </p:nvCxnSpPr>
        <p:spPr bwMode="auto">
          <a:xfrm flipH="1">
            <a:off x="4267200" y="4800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4" name="Textfeld 343"/>
          <p:cNvSpPr txBox="1"/>
          <p:nvPr/>
        </p:nvSpPr>
        <p:spPr>
          <a:xfrm>
            <a:off x="1295400" y="4419600"/>
            <a:ext cx="380233" cy="276999"/>
          </a:xfrm>
          <a:prstGeom prst="rect">
            <a:avLst/>
          </a:prstGeom>
          <a:noFill/>
        </p:spPr>
        <p:txBody>
          <a:bodyPr wrap="none" rtlCol="0">
            <a:spAutoFit/>
          </a:bodyPr>
          <a:lstStyle/>
          <a:p>
            <a:r>
              <a:rPr lang="de-DE" dirty="0" err="1" smtClean="0"/>
              <a:t>inc</a:t>
            </a:r>
            <a:endParaRPr lang="de-DE" dirty="0"/>
          </a:p>
        </p:txBody>
      </p:sp>
      <p:sp>
        <p:nvSpPr>
          <p:cNvPr id="345" name="Textfeld 344"/>
          <p:cNvSpPr txBox="1"/>
          <p:nvPr/>
        </p:nvSpPr>
        <p:spPr>
          <a:xfrm>
            <a:off x="533400" y="4142601"/>
            <a:ext cx="269625" cy="276999"/>
          </a:xfrm>
          <a:prstGeom prst="rect">
            <a:avLst/>
          </a:prstGeom>
          <a:noFill/>
        </p:spPr>
        <p:txBody>
          <a:bodyPr wrap="none" rtlCol="0">
            <a:spAutoFit/>
          </a:bodyPr>
          <a:lstStyle/>
          <a:p>
            <a:r>
              <a:rPr lang="de-DE" dirty="0" smtClean="0"/>
              <a:t>1</a:t>
            </a:r>
            <a:endParaRPr lang="de-DE" dirty="0"/>
          </a:p>
        </p:txBody>
      </p:sp>
      <p:cxnSp>
        <p:nvCxnSpPr>
          <p:cNvPr id="7169" name="Gerade Verbindung 7168"/>
          <p:cNvCxnSpPr/>
          <p:nvPr/>
        </p:nvCxnSpPr>
        <p:spPr bwMode="auto">
          <a:xfrm>
            <a:off x="8458200" y="4114800"/>
            <a:ext cx="1524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85" name="Rechteck 7184"/>
          <p:cNvSpPr/>
          <p:nvPr/>
        </p:nvSpPr>
        <p:spPr bwMode="auto">
          <a:xfrm>
            <a:off x="7086600" y="3962400"/>
            <a:ext cx="1371600" cy="3048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7" name="Rechteck 356"/>
          <p:cNvSpPr/>
          <p:nvPr/>
        </p:nvSpPr>
        <p:spPr bwMode="auto">
          <a:xfrm>
            <a:off x="533400" y="3352800"/>
            <a:ext cx="5715000" cy="2362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7196" name="Textfeld 7195"/>
          <p:cNvSpPr txBox="1"/>
          <p:nvPr/>
        </p:nvSpPr>
        <p:spPr>
          <a:xfrm>
            <a:off x="533400" y="2590800"/>
            <a:ext cx="856325" cy="276999"/>
          </a:xfrm>
          <a:prstGeom prst="rect">
            <a:avLst/>
          </a:prstGeom>
          <a:noFill/>
        </p:spPr>
        <p:txBody>
          <a:bodyPr wrap="none" rtlCol="0">
            <a:spAutoFit/>
          </a:bodyPr>
          <a:lstStyle/>
          <a:p>
            <a:r>
              <a:rPr lang="de-DE" dirty="0" smtClean="0"/>
              <a:t>Chan0-14</a:t>
            </a:r>
            <a:endParaRPr lang="de-DE" dirty="0"/>
          </a:p>
        </p:txBody>
      </p:sp>
      <p:sp>
        <p:nvSpPr>
          <p:cNvPr id="360" name="Textfeld 359"/>
          <p:cNvSpPr txBox="1"/>
          <p:nvPr/>
        </p:nvSpPr>
        <p:spPr>
          <a:xfrm>
            <a:off x="601528" y="5410200"/>
            <a:ext cx="720070" cy="276999"/>
          </a:xfrm>
          <a:prstGeom prst="rect">
            <a:avLst/>
          </a:prstGeom>
          <a:noFill/>
        </p:spPr>
        <p:txBody>
          <a:bodyPr wrap="none" rtlCol="0">
            <a:spAutoFit/>
          </a:bodyPr>
          <a:lstStyle/>
          <a:p>
            <a:r>
              <a:rPr lang="de-DE" dirty="0" smtClean="0"/>
              <a:t>Chan15</a:t>
            </a:r>
            <a:endParaRPr lang="de-DE" dirty="0"/>
          </a:p>
        </p:txBody>
      </p:sp>
      <p:sp>
        <p:nvSpPr>
          <p:cNvPr id="361" name="Rechteck 360"/>
          <p:cNvSpPr/>
          <p:nvPr/>
        </p:nvSpPr>
        <p:spPr bwMode="auto">
          <a:xfrm>
            <a:off x="685800" y="6019800"/>
            <a:ext cx="5715000" cy="3048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2" name="Rechteck 361"/>
          <p:cNvSpPr/>
          <p:nvPr/>
        </p:nvSpPr>
        <p:spPr bwMode="auto">
          <a:xfrm>
            <a:off x="609600" y="5943600"/>
            <a:ext cx="5715000" cy="3048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3" name="Rechteck 362"/>
          <p:cNvSpPr/>
          <p:nvPr/>
        </p:nvSpPr>
        <p:spPr bwMode="auto">
          <a:xfrm>
            <a:off x="533400" y="5867400"/>
            <a:ext cx="5715000" cy="304800"/>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64" name="Textfeld 363"/>
          <p:cNvSpPr txBox="1"/>
          <p:nvPr/>
        </p:nvSpPr>
        <p:spPr>
          <a:xfrm>
            <a:off x="506517" y="5867400"/>
            <a:ext cx="941283" cy="276999"/>
          </a:xfrm>
          <a:prstGeom prst="rect">
            <a:avLst/>
          </a:prstGeom>
          <a:noFill/>
        </p:spPr>
        <p:txBody>
          <a:bodyPr wrap="none" rtlCol="0">
            <a:spAutoFit/>
          </a:bodyPr>
          <a:lstStyle/>
          <a:p>
            <a:r>
              <a:rPr lang="de-DE" dirty="0" smtClean="0"/>
              <a:t>Chan16-30</a:t>
            </a:r>
            <a:endParaRPr lang="de-DE" dirty="0"/>
          </a:p>
        </p:txBody>
      </p:sp>
      <p:cxnSp>
        <p:nvCxnSpPr>
          <p:cNvPr id="347" name="Gerade Verbindung mit Pfeil 346"/>
          <p:cNvCxnSpPr/>
          <p:nvPr/>
        </p:nvCxnSpPr>
        <p:spPr bwMode="auto">
          <a:xfrm>
            <a:off x="57912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5" name="Gerade Verbindung mit Pfeil 364"/>
          <p:cNvCxnSpPr/>
          <p:nvPr/>
        </p:nvCxnSpPr>
        <p:spPr bwMode="auto">
          <a:xfrm>
            <a:off x="54864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6" name="Gerade Verbindung mit Pfeil 365"/>
          <p:cNvCxnSpPr/>
          <p:nvPr/>
        </p:nvCxnSpPr>
        <p:spPr bwMode="auto">
          <a:xfrm>
            <a:off x="53340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7" name="Gerade Verbindung mit Pfeil 366"/>
          <p:cNvCxnSpPr/>
          <p:nvPr/>
        </p:nvCxnSpPr>
        <p:spPr bwMode="auto">
          <a:xfrm>
            <a:off x="51816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8" name="Gerade Verbindung mit Pfeil 367"/>
          <p:cNvCxnSpPr/>
          <p:nvPr/>
        </p:nvCxnSpPr>
        <p:spPr bwMode="auto">
          <a:xfrm>
            <a:off x="5029200" y="48768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9" name="Abgerundetes Rechteck 142"/>
          <p:cNvSpPr>
            <a:spLocks noChangeArrowheads="1"/>
          </p:cNvSpPr>
          <p:nvPr/>
        </p:nvSpPr>
        <p:spPr bwMode="auto">
          <a:xfrm>
            <a:off x="990600" y="990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70" name="Gerade Verbindung mit Pfeil 269"/>
          <p:cNvCxnSpPr/>
          <p:nvPr/>
        </p:nvCxnSpPr>
        <p:spPr bwMode="auto">
          <a:xfrm>
            <a:off x="533400" y="12192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3" name="Textfeld 272"/>
          <p:cNvSpPr txBox="1"/>
          <p:nvPr/>
        </p:nvSpPr>
        <p:spPr>
          <a:xfrm>
            <a:off x="533400" y="990600"/>
            <a:ext cx="269625" cy="276999"/>
          </a:xfrm>
          <a:prstGeom prst="rect">
            <a:avLst/>
          </a:prstGeom>
          <a:noFill/>
        </p:spPr>
        <p:txBody>
          <a:bodyPr wrap="none" rtlCol="0">
            <a:spAutoFit/>
          </a:bodyPr>
          <a:lstStyle/>
          <a:p>
            <a:r>
              <a:rPr lang="de-DE" dirty="0" smtClean="0"/>
              <a:t>n</a:t>
            </a:r>
            <a:endParaRPr lang="de-DE" dirty="0"/>
          </a:p>
        </p:txBody>
      </p:sp>
      <p:cxnSp>
        <p:nvCxnSpPr>
          <p:cNvPr id="276" name="Gerade Verbindung mit Pfeil 275"/>
          <p:cNvCxnSpPr/>
          <p:nvPr/>
        </p:nvCxnSpPr>
        <p:spPr bwMode="auto">
          <a:xfrm>
            <a:off x="1219200" y="1219200"/>
            <a:ext cx="1143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7" name="Gerade Verbindung 276"/>
          <p:cNvCxnSpPr/>
          <p:nvPr/>
        </p:nvCxnSpPr>
        <p:spPr bwMode="auto">
          <a:xfrm flipH="1">
            <a:off x="762000" y="1143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9" name="Abgerundetes Rechteck 142"/>
          <p:cNvSpPr>
            <a:spLocks noChangeArrowheads="1"/>
          </p:cNvSpPr>
          <p:nvPr/>
        </p:nvSpPr>
        <p:spPr bwMode="auto">
          <a:xfrm>
            <a:off x="2362200" y="990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sp>
        <p:nvSpPr>
          <p:cNvPr id="281" name="Abgerundetes Rechteck 142"/>
          <p:cNvSpPr>
            <a:spLocks noChangeArrowheads="1"/>
          </p:cNvSpPr>
          <p:nvPr/>
        </p:nvSpPr>
        <p:spPr bwMode="auto">
          <a:xfrm>
            <a:off x="3886200" y="9906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283" name="Gerade Verbindung mit Pfeil 282"/>
          <p:cNvCxnSpPr/>
          <p:nvPr/>
        </p:nvCxnSpPr>
        <p:spPr bwMode="auto">
          <a:xfrm>
            <a:off x="2590800" y="1219200"/>
            <a:ext cx="1295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8" name="Rechteck 287"/>
          <p:cNvSpPr/>
          <p:nvPr/>
        </p:nvSpPr>
        <p:spPr bwMode="auto">
          <a:xfrm>
            <a:off x="4495800" y="990600"/>
            <a:ext cx="152400" cy="457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290" name="Gerade Verbindung mit Pfeil 289"/>
          <p:cNvCxnSpPr/>
          <p:nvPr/>
        </p:nvCxnSpPr>
        <p:spPr bwMode="auto">
          <a:xfrm>
            <a:off x="4648200" y="1066800"/>
            <a:ext cx="457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Gerade Verbindung mit Pfeil 291"/>
          <p:cNvCxnSpPr/>
          <p:nvPr/>
        </p:nvCxnSpPr>
        <p:spPr bwMode="auto">
          <a:xfrm>
            <a:off x="4648200" y="1143000"/>
            <a:ext cx="6096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Gerade Verbindung mit Pfeil 294"/>
          <p:cNvCxnSpPr/>
          <p:nvPr/>
        </p:nvCxnSpPr>
        <p:spPr bwMode="auto">
          <a:xfrm>
            <a:off x="4648200" y="1219200"/>
            <a:ext cx="762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Gerade Verbindung mit Pfeil 297"/>
          <p:cNvCxnSpPr/>
          <p:nvPr/>
        </p:nvCxnSpPr>
        <p:spPr bwMode="auto">
          <a:xfrm>
            <a:off x="4648200" y="1295400"/>
            <a:ext cx="914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Gerade Verbindung mit Pfeil 300"/>
          <p:cNvCxnSpPr/>
          <p:nvPr/>
        </p:nvCxnSpPr>
        <p:spPr bwMode="auto">
          <a:xfrm>
            <a:off x="4648200" y="1371600"/>
            <a:ext cx="1219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6" name="Gerade Verbindung 305"/>
          <p:cNvCxnSpPr/>
          <p:nvPr/>
        </p:nvCxnSpPr>
        <p:spPr bwMode="auto">
          <a:xfrm flipH="1">
            <a:off x="4876800" y="1295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 name="Gerade Verbindung 316"/>
          <p:cNvCxnSpPr/>
          <p:nvPr/>
        </p:nvCxnSpPr>
        <p:spPr bwMode="auto">
          <a:xfrm flipH="1">
            <a:off x="4876800" y="9906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0" name="Gerade Verbindung mit Pfeil 339"/>
          <p:cNvCxnSpPr>
            <a:endCxn id="288" idx="1"/>
          </p:cNvCxnSpPr>
          <p:nvPr/>
        </p:nvCxnSpPr>
        <p:spPr bwMode="auto">
          <a:xfrm>
            <a:off x="4114800" y="12192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15"/>
          <p:cNvCxnSpPr/>
          <p:nvPr/>
        </p:nvCxnSpPr>
        <p:spPr bwMode="auto">
          <a:xfrm flipV="1">
            <a:off x="4191000" y="13716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3" name="Gerade Verbindung mit Pfeil 342"/>
          <p:cNvCxnSpPr/>
          <p:nvPr/>
        </p:nvCxnSpPr>
        <p:spPr bwMode="auto">
          <a:xfrm>
            <a:off x="4191000" y="13716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6" name="Gerade Verbindung 345"/>
          <p:cNvCxnSpPr/>
          <p:nvPr/>
        </p:nvCxnSpPr>
        <p:spPr bwMode="auto">
          <a:xfrm>
            <a:off x="5105400" y="9144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 name="Gerade Verbindung 347"/>
          <p:cNvCxnSpPr/>
          <p:nvPr/>
        </p:nvCxnSpPr>
        <p:spPr bwMode="auto">
          <a:xfrm>
            <a:off x="5257800" y="9144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9" name="Gerade Verbindung 348"/>
          <p:cNvCxnSpPr/>
          <p:nvPr/>
        </p:nvCxnSpPr>
        <p:spPr bwMode="auto">
          <a:xfrm>
            <a:off x="5410200" y="9144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0" name="Gerade Verbindung 349"/>
          <p:cNvCxnSpPr/>
          <p:nvPr/>
        </p:nvCxnSpPr>
        <p:spPr bwMode="auto">
          <a:xfrm>
            <a:off x="5562600" y="9144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1" name="Gerade Verbindung 350"/>
          <p:cNvCxnSpPr/>
          <p:nvPr/>
        </p:nvCxnSpPr>
        <p:spPr bwMode="auto">
          <a:xfrm>
            <a:off x="5867400" y="914400"/>
            <a:ext cx="0" cy="3124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4" name="Gerade Verbindung mit Pfeil 353"/>
          <p:cNvCxnSpPr/>
          <p:nvPr/>
        </p:nvCxnSpPr>
        <p:spPr bwMode="auto">
          <a:xfrm>
            <a:off x="5867400" y="40386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5" name="Gerade Verbindung mit Pfeil 354"/>
          <p:cNvCxnSpPr/>
          <p:nvPr/>
        </p:nvCxnSpPr>
        <p:spPr bwMode="auto">
          <a:xfrm>
            <a:off x="5562600" y="40386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6" name="Gerade Verbindung mit Pfeil 355"/>
          <p:cNvCxnSpPr/>
          <p:nvPr/>
        </p:nvCxnSpPr>
        <p:spPr bwMode="auto">
          <a:xfrm>
            <a:off x="5410200" y="40386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9" name="Gerade Verbindung mit Pfeil 368"/>
          <p:cNvCxnSpPr/>
          <p:nvPr/>
        </p:nvCxnSpPr>
        <p:spPr bwMode="auto">
          <a:xfrm>
            <a:off x="5257800" y="40386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0" name="Gerade Verbindung mit Pfeil 369"/>
          <p:cNvCxnSpPr/>
          <p:nvPr/>
        </p:nvCxnSpPr>
        <p:spPr bwMode="auto">
          <a:xfrm>
            <a:off x="5105400" y="4038600"/>
            <a:ext cx="0" cy="16002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1" name="Textfeld 370"/>
          <p:cNvSpPr txBox="1"/>
          <p:nvPr/>
        </p:nvSpPr>
        <p:spPr>
          <a:xfrm>
            <a:off x="4538360" y="1447800"/>
            <a:ext cx="490840" cy="276999"/>
          </a:xfrm>
          <a:prstGeom prst="rect">
            <a:avLst/>
          </a:prstGeom>
          <a:noFill/>
        </p:spPr>
        <p:txBody>
          <a:bodyPr wrap="none" rtlCol="0">
            <a:spAutoFit/>
          </a:bodyPr>
          <a:lstStyle/>
          <a:p>
            <a:r>
              <a:rPr lang="de-DE" dirty="0" err="1" smtClean="0"/>
              <a:t>addr</a:t>
            </a:r>
            <a:endParaRPr lang="de-DE" dirty="0"/>
          </a:p>
        </p:txBody>
      </p:sp>
      <p:sp>
        <p:nvSpPr>
          <p:cNvPr id="372" name="Textfeld 371"/>
          <p:cNvSpPr txBox="1"/>
          <p:nvPr/>
        </p:nvSpPr>
        <p:spPr>
          <a:xfrm>
            <a:off x="1905000" y="990600"/>
            <a:ext cx="269625" cy="276999"/>
          </a:xfrm>
          <a:prstGeom prst="rect">
            <a:avLst/>
          </a:prstGeom>
          <a:noFill/>
        </p:spPr>
        <p:txBody>
          <a:bodyPr wrap="none" rtlCol="0">
            <a:spAutoFit/>
          </a:bodyPr>
          <a:lstStyle/>
          <a:p>
            <a:r>
              <a:rPr lang="de-DE" dirty="0" smtClean="0"/>
              <a:t>n</a:t>
            </a:r>
            <a:endParaRPr lang="de-DE" dirty="0"/>
          </a:p>
        </p:txBody>
      </p:sp>
      <p:cxnSp>
        <p:nvCxnSpPr>
          <p:cNvPr id="373" name="Gerade Verbindung 372"/>
          <p:cNvCxnSpPr/>
          <p:nvPr/>
        </p:nvCxnSpPr>
        <p:spPr bwMode="auto">
          <a:xfrm flipH="1">
            <a:off x="2133600" y="1143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4" name="Textfeld 373"/>
          <p:cNvSpPr txBox="1"/>
          <p:nvPr/>
        </p:nvSpPr>
        <p:spPr>
          <a:xfrm>
            <a:off x="3276600" y="990600"/>
            <a:ext cx="269625" cy="276999"/>
          </a:xfrm>
          <a:prstGeom prst="rect">
            <a:avLst/>
          </a:prstGeom>
          <a:noFill/>
        </p:spPr>
        <p:txBody>
          <a:bodyPr wrap="none" rtlCol="0">
            <a:spAutoFit/>
          </a:bodyPr>
          <a:lstStyle/>
          <a:p>
            <a:r>
              <a:rPr lang="de-DE" dirty="0" smtClean="0"/>
              <a:t>n</a:t>
            </a:r>
            <a:endParaRPr lang="de-DE" dirty="0"/>
          </a:p>
        </p:txBody>
      </p:sp>
      <p:cxnSp>
        <p:nvCxnSpPr>
          <p:cNvPr id="375" name="Gerade Verbindung 374"/>
          <p:cNvCxnSpPr/>
          <p:nvPr/>
        </p:nvCxnSpPr>
        <p:spPr bwMode="auto">
          <a:xfrm flipH="1">
            <a:off x="3505200" y="1143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7" name="Textfeld 376"/>
          <p:cNvSpPr txBox="1"/>
          <p:nvPr/>
        </p:nvSpPr>
        <p:spPr>
          <a:xfrm>
            <a:off x="4724400" y="838200"/>
            <a:ext cx="269625" cy="276999"/>
          </a:xfrm>
          <a:prstGeom prst="rect">
            <a:avLst/>
          </a:prstGeom>
          <a:noFill/>
        </p:spPr>
        <p:txBody>
          <a:bodyPr wrap="none" rtlCol="0">
            <a:spAutoFit/>
          </a:bodyPr>
          <a:lstStyle/>
          <a:p>
            <a:r>
              <a:rPr lang="de-DE" dirty="0" smtClean="0"/>
              <a:t>n</a:t>
            </a:r>
            <a:endParaRPr lang="de-DE" dirty="0"/>
          </a:p>
        </p:txBody>
      </p:sp>
      <p:sp>
        <p:nvSpPr>
          <p:cNvPr id="378" name="Textfeld 377"/>
          <p:cNvSpPr txBox="1"/>
          <p:nvPr/>
        </p:nvSpPr>
        <p:spPr>
          <a:xfrm>
            <a:off x="4724400" y="1295400"/>
            <a:ext cx="269625" cy="276999"/>
          </a:xfrm>
          <a:prstGeom prst="rect">
            <a:avLst/>
          </a:prstGeom>
          <a:noFill/>
        </p:spPr>
        <p:txBody>
          <a:bodyPr wrap="none" rtlCol="0">
            <a:spAutoFit/>
          </a:bodyPr>
          <a:lstStyle/>
          <a:p>
            <a:r>
              <a:rPr lang="de-DE" dirty="0" smtClean="0"/>
              <a:t>n</a:t>
            </a:r>
            <a:endParaRPr lang="de-DE" dirty="0"/>
          </a:p>
        </p:txBody>
      </p:sp>
      <p:sp>
        <p:nvSpPr>
          <p:cNvPr id="379" name="Textfeld 378"/>
          <p:cNvSpPr txBox="1"/>
          <p:nvPr/>
        </p:nvSpPr>
        <p:spPr>
          <a:xfrm>
            <a:off x="4267200" y="1524000"/>
            <a:ext cx="303288" cy="276999"/>
          </a:xfrm>
          <a:prstGeom prst="rect">
            <a:avLst/>
          </a:prstGeom>
          <a:noFill/>
        </p:spPr>
        <p:txBody>
          <a:bodyPr wrap="none" rtlCol="0">
            <a:spAutoFit/>
          </a:bodyPr>
          <a:lstStyle/>
          <a:p>
            <a:r>
              <a:rPr lang="de-DE" dirty="0" smtClean="0"/>
              <a:t>in</a:t>
            </a:r>
            <a:endParaRPr lang="de-DE" dirty="0"/>
          </a:p>
        </p:txBody>
      </p:sp>
      <p:sp>
        <p:nvSpPr>
          <p:cNvPr id="380" name="Textfeld 379"/>
          <p:cNvSpPr txBox="1"/>
          <p:nvPr/>
        </p:nvSpPr>
        <p:spPr>
          <a:xfrm>
            <a:off x="4191000" y="990600"/>
            <a:ext cx="303288" cy="276999"/>
          </a:xfrm>
          <a:prstGeom prst="rect">
            <a:avLst/>
          </a:prstGeom>
          <a:noFill/>
        </p:spPr>
        <p:txBody>
          <a:bodyPr wrap="none" rtlCol="0">
            <a:spAutoFit/>
          </a:bodyPr>
          <a:lstStyle/>
          <a:p>
            <a:r>
              <a:rPr lang="de-DE" dirty="0" smtClean="0"/>
              <a:t>in</a:t>
            </a:r>
            <a:endParaRPr lang="de-DE" dirty="0"/>
          </a:p>
        </p:txBody>
      </p:sp>
      <p:sp>
        <p:nvSpPr>
          <p:cNvPr id="381" name="Abgerundetes Rechteck 142"/>
          <p:cNvSpPr>
            <a:spLocks noChangeArrowheads="1"/>
          </p:cNvSpPr>
          <p:nvPr/>
        </p:nvSpPr>
        <p:spPr bwMode="auto">
          <a:xfrm>
            <a:off x="990600" y="3429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382" name="Gerade Verbindung mit Pfeil 381"/>
          <p:cNvCxnSpPr/>
          <p:nvPr/>
        </p:nvCxnSpPr>
        <p:spPr bwMode="auto">
          <a:xfrm>
            <a:off x="533400" y="3657600"/>
            <a:ext cx="4572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3" name="Textfeld 382"/>
          <p:cNvSpPr txBox="1"/>
          <p:nvPr/>
        </p:nvSpPr>
        <p:spPr>
          <a:xfrm>
            <a:off x="533400" y="3429000"/>
            <a:ext cx="269625" cy="276999"/>
          </a:xfrm>
          <a:prstGeom prst="rect">
            <a:avLst/>
          </a:prstGeom>
          <a:noFill/>
        </p:spPr>
        <p:txBody>
          <a:bodyPr wrap="none" rtlCol="0">
            <a:spAutoFit/>
          </a:bodyPr>
          <a:lstStyle/>
          <a:p>
            <a:r>
              <a:rPr lang="de-DE" dirty="0" smtClean="0"/>
              <a:t>n</a:t>
            </a:r>
            <a:endParaRPr lang="de-DE" dirty="0"/>
          </a:p>
        </p:txBody>
      </p:sp>
      <p:cxnSp>
        <p:nvCxnSpPr>
          <p:cNvPr id="384" name="Gerade Verbindung mit Pfeil 383"/>
          <p:cNvCxnSpPr/>
          <p:nvPr/>
        </p:nvCxnSpPr>
        <p:spPr bwMode="auto">
          <a:xfrm>
            <a:off x="1219200" y="3657600"/>
            <a:ext cx="1143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5" name="Gerade Verbindung 384"/>
          <p:cNvCxnSpPr/>
          <p:nvPr/>
        </p:nvCxnSpPr>
        <p:spPr bwMode="auto">
          <a:xfrm flipH="1">
            <a:off x="762000" y="3581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6" name="Abgerundetes Rechteck 142"/>
          <p:cNvSpPr>
            <a:spLocks noChangeArrowheads="1"/>
          </p:cNvSpPr>
          <p:nvPr/>
        </p:nvSpPr>
        <p:spPr bwMode="auto">
          <a:xfrm>
            <a:off x="2362200" y="3429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sp>
        <p:nvSpPr>
          <p:cNvPr id="387" name="Abgerundetes Rechteck 142"/>
          <p:cNvSpPr>
            <a:spLocks noChangeArrowheads="1"/>
          </p:cNvSpPr>
          <p:nvPr/>
        </p:nvSpPr>
        <p:spPr bwMode="auto">
          <a:xfrm>
            <a:off x="3886200" y="3429000"/>
            <a:ext cx="228600" cy="457200"/>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f</a:t>
            </a:r>
            <a:endParaRPr lang="de-DE" altLang="de-DE" dirty="0"/>
          </a:p>
        </p:txBody>
      </p:sp>
      <p:cxnSp>
        <p:nvCxnSpPr>
          <p:cNvPr id="388" name="Gerade Verbindung mit Pfeil 387"/>
          <p:cNvCxnSpPr/>
          <p:nvPr/>
        </p:nvCxnSpPr>
        <p:spPr bwMode="auto">
          <a:xfrm>
            <a:off x="2590800" y="3657600"/>
            <a:ext cx="1295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9" name="Rechteck 388"/>
          <p:cNvSpPr/>
          <p:nvPr/>
        </p:nvSpPr>
        <p:spPr bwMode="auto">
          <a:xfrm>
            <a:off x="4495800" y="3429000"/>
            <a:ext cx="152400" cy="4572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390" name="Gerade Verbindung mit Pfeil 389"/>
          <p:cNvCxnSpPr/>
          <p:nvPr/>
        </p:nvCxnSpPr>
        <p:spPr bwMode="auto">
          <a:xfrm>
            <a:off x="4648200" y="3505200"/>
            <a:ext cx="457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1" name="Gerade Verbindung mit Pfeil 390"/>
          <p:cNvCxnSpPr/>
          <p:nvPr/>
        </p:nvCxnSpPr>
        <p:spPr bwMode="auto">
          <a:xfrm>
            <a:off x="4648200" y="3581400"/>
            <a:ext cx="6096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2" name="Gerade Verbindung mit Pfeil 391"/>
          <p:cNvCxnSpPr/>
          <p:nvPr/>
        </p:nvCxnSpPr>
        <p:spPr bwMode="auto">
          <a:xfrm>
            <a:off x="4648200" y="3657600"/>
            <a:ext cx="7620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3" name="Gerade Verbindung mit Pfeil 392"/>
          <p:cNvCxnSpPr/>
          <p:nvPr/>
        </p:nvCxnSpPr>
        <p:spPr bwMode="auto">
          <a:xfrm>
            <a:off x="4648200" y="3733800"/>
            <a:ext cx="9144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4" name="Gerade Verbindung mit Pfeil 393"/>
          <p:cNvCxnSpPr/>
          <p:nvPr/>
        </p:nvCxnSpPr>
        <p:spPr bwMode="auto">
          <a:xfrm>
            <a:off x="4648200" y="3810000"/>
            <a:ext cx="1219200" cy="0"/>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5" name="Gerade Verbindung 394"/>
          <p:cNvCxnSpPr/>
          <p:nvPr/>
        </p:nvCxnSpPr>
        <p:spPr bwMode="auto">
          <a:xfrm flipH="1">
            <a:off x="4876800" y="37338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6" name="Gerade Verbindung 395"/>
          <p:cNvCxnSpPr/>
          <p:nvPr/>
        </p:nvCxnSpPr>
        <p:spPr bwMode="auto">
          <a:xfrm flipH="1">
            <a:off x="4876800" y="34290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7" name="Gerade Verbindung mit Pfeil 396"/>
          <p:cNvCxnSpPr>
            <a:endCxn id="389" idx="1"/>
          </p:cNvCxnSpPr>
          <p:nvPr/>
        </p:nvCxnSpPr>
        <p:spPr bwMode="auto">
          <a:xfrm>
            <a:off x="4114800" y="3657600"/>
            <a:ext cx="381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8" name="Gerade Verbindung 397"/>
          <p:cNvCxnSpPr/>
          <p:nvPr/>
        </p:nvCxnSpPr>
        <p:spPr bwMode="auto">
          <a:xfrm flipV="1">
            <a:off x="4191000" y="3810000"/>
            <a:ext cx="0" cy="609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9" name="Textfeld 398"/>
          <p:cNvSpPr txBox="1"/>
          <p:nvPr/>
        </p:nvSpPr>
        <p:spPr>
          <a:xfrm>
            <a:off x="1905000" y="3429000"/>
            <a:ext cx="269625" cy="276999"/>
          </a:xfrm>
          <a:prstGeom prst="rect">
            <a:avLst/>
          </a:prstGeom>
          <a:noFill/>
        </p:spPr>
        <p:txBody>
          <a:bodyPr wrap="none" rtlCol="0">
            <a:spAutoFit/>
          </a:bodyPr>
          <a:lstStyle/>
          <a:p>
            <a:r>
              <a:rPr lang="de-DE" dirty="0" smtClean="0"/>
              <a:t>n</a:t>
            </a:r>
            <a:endParaRPr lang="de-DE" dirty="0"/>
          </a:p>
        </p:txBody>
      </p:sp>
      <p:cxnSp>
        <p:nvCxnSpPr>
          <p:cNvPr id="400" name="Gerade Verbindung 399"/>
          <p:cNvCxnSpPr/>
          <p:nvPr/>
        </p:nvCxnSpPr>
        <p:spPr bwMode="auto">
          <a:xfrm flipH="1">
            <a:off x="2133600" y="3581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1" name="Textfeld 400"/>
          <p:cNvSpPr txBox="1"/>
          <p:nvPr/>
        </p:nvSpPr>
        <p:spPr>
          <a:xfrm>
            <a:off x="3276600" y="3429000"/>
            <a:ext cx="269625" cy="276999"/>
          </a:xfrm>
          <a:prstGeom prst="rect">
            <a:avLst/>
          </a:prstGeom>
          <a:noFill/>
        </p:spPr>
        <p:txBody>
          <a:bodyPr wrap="none" rtlCol="0">
            <a:spAutoFit/>
          </a:bodyPr>
          <a:lstStyle/>
          <a:p>
            <a:r>
              <a:rPr lang="de-DE" dirty="0" smtClean="0"/>
              <a:t>n</a:t>
            </a:r>
            <a:endParaRPr lang="de-DE" dirty="0"/>
          </a:p>
        </p:txBody>
      </p:sp>
      <p:cxnSp>
        <p:nvCxnSpPr>
          <p:cNvPr id="402" name="Gerade Verbindung 401"/>
          <p:cNvCxnSpPr/>
          <p:nvPr/>
        </p:nvCxnSpPr>
        <p:spPr bwMode="auto">
          <a:xfrm flipH="1">
            <a:off x="3505200" y="3581400"/>
            <a:ext cx="76200" cy="1524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3" name="Textfeld 402"/>
          <p:cNvSpPr txBox="1"/>
          <p:nvPr/>
        </p:nvSpPr>
        <p:spPr>
          <a:xfrm>
            <a:off x="4724400" y="3276600"/>
            <a:ext cx="269625" cy="276999"/>
          </a:xfrm>
          <a:prstGeom prst="rect">
            <a:avLst/>
          </a:prstGeom>
          <a:noFill/>
        </p:spPr>
        <p:txBody>
          <a:bodyPr wrap="none" rtlCol="0">
            <a:spAutoFit/>
          </a:bodyPr>
          <a:lstStyle/>
          <a:p>
            <a:r>
              <a:rPr lang="de-DE" dirty="0" smtClean="0"/>
              <a:t>n</a:t>
            </a:r>
            <a:endParaRPr lang="de-DE" dirty="0"/>
          </a:p>
        </p:txBody>
      </p:sp>
      <p:sp>
        <p:nvSpPr>
          <p:cNvPr id="404" name="Textfeld 403"/>
          <p:cNvSpPr txBox="1"/>
          <p:nvPr/>
        </p:nvSpPr>
        <p:spPr>
          <a:xfrm>
            <a:off x="4191000" y="3429000"/>
            <a:ext cx="303288" cy="276999"/>
          </a:xfrm>
          <a:prstGeom prst="rect">
            <a:avLst/>
          </a:prstGeom>
          <a:noFill/>
        </p:spPr>
        <p:txBody>
          <a:bodyPr wrap="none" rtlCol="0">
            <a:spAutoFit/>
          </a:bodyPr>
          <a:lstStyle/>
          <a:p>
            <a:r>
              <a:rPr lang="de-DE" dirty="0" smtClean="0"/>
              <a:t>in</a:t>
            </a:r>
            <a:endParaRPr lang="de-DE" dirty="0"/>
          </a:p>
        </p:txBody>
      </p:sp>
      <p:cxnSp>
        <p:nvCxnSpPr>
          <p:cNvPr id="405" name="Gerade Verbindung mit Pfeil 404"/>
          <p:cNvCxnSpPr/>
          <p:nvPr/>
        </p:nvCxnSpPr>
        <p:spPr bwMode="auto">
          <a:xfrm>
            <a:off x="4191000" y="3810000"/>
            <a:ext cx="304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6" name="Textfeld 405"/>
          <p:cNvSpPr txBox="1"/>
          <p:nvPr/>
        </p:nvSpPr>
        <p:spPr>
          <a:xfrm>
            <a:off x="0" y="914400"/>
            <a:ext cx="524503" cy="461665"/>
          </a:xfrm>
          <a:prstGeom prst="rect">
            <a:avLst/>
          </a:prstGeom>
          <a:noFill/>
        </p:spPr>
        <p:txBody>
          <a:bodyPr wrap="none" rtlCol="0">
            <a:spAutoFit/>
          </a:bodyPr>
          <a:lstStyle/>
          <a:p>
            <a:r>
              <a:rPr lang="de-DE" dirty="0" smtClean="0"/>
              <a:t>FFs:</a:t>
            </a:r>
          </a:p>
          <a:p>
            <a:r>
              <a:rPr lang="de-DE" dirty="0" smtClean="0"/>
              <a:t>6912</a:t>
            </a:r>
            <a:endParaRPr lang="de-DE" dirty="0"/>
          </a:p>
        </p:txBody>
      </p:sp>
    </p:spTree>
    <p:extLst>
      <p:ext uri="{BB962C8B-B14F-4D97-AF65-F5344CB8AC3E}">
        <p14:creationId xmlns:p14="http://schemas.microsoft.com/office/powerpoint/2010/main" val="250353476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altLang="de-DE" sz="2000" smtClean="0"/>
              <a:t>Chip-Top</a:t>
            </a:r>
          </a:p>
        </p:txBody>
      </p:sp>
      <p:sp>
        <p:nvSpPr>
          <p:cNvPr id="2051" name="Foliennummernplatzhalter 3"/>
          <p:cNvSpPr>
            <a:spLocks noGrp="1"/>
          </p:cNvSpPr>
          <p:nvPr>
            <p:ph type="sldNum" sz="quarter" idx="10"/>
          </p:nvPr>
        </p:nvSpPr>
        <p:spPr>
          <a:noFill/>
        </p:spPr>
        <p:txBody>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F33C63CE-E290-4924-BB40-D5722008929C}" type="slidenum">
              <a:rPr lang="de-DE" altLang="de-DE"/>
              <a:pPr algn="r" eaLnBrk="1" hangingPunct="1">
                <a:spcBef>
                  <a:spcPct val="0"/>
                </a:spcBef>
                <a:buFontTx/>
                <a:buNone/>
              </a:pPr>
              <a:t>83</a:t>
            </a:fld>
            <a:endParaRPr lang="de-DE" altLang="de-DE"/>
          </a:p>
        </p:txBody>
      </p:sp>
      <p:cxnSp>
        <p:nvCxnSpPr>
          <p:cNvPr id="4" name="Gerade Verbindung mit Pfeil 3"/>
          <p:cNvCxnSpPr/>
          <p:nvPr/>
        </p:nvCxnSpPr>
        <p:spPr bwMode="auto">
          <a:xfrm>
            <a:off x="1524000" y="1676400"/>
            <a:ext cx="0" cy="1143000"/>
          </a:xfrm>
          <a:prstGeom prst="straightConnector1">
            <a:avLst/>
          </a:prstGeom>
          <a:noFill/>
          <a:ln w="9525" cap="flat" cmpd="sng" algn="ctr">
            <a:solidFill>
              <a:schemeClr val="tx1"/>
            </a:solidFill>
            <a:prstDash val="solid"/>
            <a:round/>
            <a:headEnd type="arrow"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1" name="Textfeld 78"/>
          <p:cNvSpPr txBox="1">
            <a:spLocks noChangeArrowheads="1"/>
          </p:cNvSpPr>
          <p:nvPr/>
        </p:nvSpPr>
        <p:spPr bwMode="auto">
          <a:xfrm rot="5400000">
            <a:off x="1336128" y="2092872"/>
            <a:ext cx="6527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400um</a:t>
            </a:r>
            <a:endParaRPr lang="en-US" altLang="de-DE" dirty="0"/>
          </a:p>
        </p:txBody>
      </p:sp>
      <p:sp>
        <p:nvSpPr>
          <p:cNvPr id="231" name="Rechteck 230"/>
          <p:cNvSpPr/>
          <p:nvPr/>
        </p:nvSpPr>
        <p:spPr bwMode="auto">
          <a:xfrm>
            <a:off x="990600" y="2971800"/>
            <a:ext cx="381000" cy="11430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12" name="Gerade Verbindung mit Pfeil 11"/>
          <p:cNvCxnSpPr/>
          <p:nvPr/>
        </p:nvCxnSpPr>
        <p:spPr bwMode="auto">
          <a:xfrm>
            <a:off x="4495800" y="4648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Gerade Verbindung mit Pfeil 234"/>
          <p:cNvCxnSpPr/>
          <p:nvPr/>
        </p:nvCxnSpPr>
        <p:spPr bwMode="auto">
          <a:xfrm>
            <a:off x="4495800" y="5029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6" name="Textfeld 235"/>
          <p:cNvSpPr txBox="1"/>
          <p:nvPr/>
        </p:nvSpPr>
        <p:spPr>
          <a:xfrm>
            <a:off x="956937" y="4343400"/>
            <a:ext cx="593432" cy="276999"/>
          </a:xfrm>
          <a:prstGeom prst="rect">
            <a:avLst/>
          </a:prstGeom>
          <a:noFill/>
        </p:spPr>
        <p:txBody>
          <a:bodyPr wrap="none" rtlCol="0">
            <a:spAutoFit/>
          </a:bodyPr>
          <a:lstStyle/>
          <a:p>
            <a:r>
              <a:rPr lang="de-DE" dirty="0" err="1" smtClean="0"/>
              <a:t>Comp</a:t>
            </a:r>
            <a:endParaRPr lang="de-DE" dirty="0"/>
          </a:p>
        </p:txBody>
      </p:sp>
      <p:sp>
        <p:nvSpPr>
          <p:cNvPr id="237" name="Rechteck 236"/>
          <p:cNvSpPr/>
          <p:nvPr/>
        </p:nvSpPr>
        <p:spPr bwMode="auto">
          <a:xfrm rot="5400000">
            <a:off x="4876800" y="1981200"/>
            <a:ext cx="25908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Arial" charset="0"/>
                <a:cs typeface="Arial" charset="0"/>
              </a:rPr>
              <a:t>Bias </a:t>
            </a:r>
            <a:r>
              <a:rPr kumimoji="0" lang="de-DE" sz="1200" b="0" i="0" u="none" strike="noStrike" cap="none" normalizeH="0" dirty="0" smtClean="0">
                <a:ln>
                  <a:noFill/>
                </a:ln>
                <a:solidFill>
                  <a:schemeClr val="tx1"/>
                </a:solidFill>
                <a:effectLst/>
                <a:latin typeface="Arial" charset="0"/>
                <a:cs typeface="Arial" charset="0"/>
              </a:rPr>
              <a:t>DACs</a:t>
            </a:r>
            <a:endParaRPr kumimoji="0" lang="de-DE" sz="1200" b="0" i="0" u="none" strike="noStrike" cap="none" normalizeH="0" baseline="0" dirty="0" smtClean="0">
              <a:ln>
                <a:noFill/>
              </a:ln>
              <a:solidFill>
                <a:schemeClr val="tx1"/>
              </a:solidFill>
              <a:effectLst/>
              <a:latin typeface="Arial" charset="0"/>
              <a:cs typeface="Arial" charset="0"/>
            </a:endParaRPr>
          </a:p>
        </p:txBody>
      </p:sp>
      <p:cxnSp>
        <p:nvCxnSpPr>
          <p:cNvPr id="18" name="Gerade Verbindung mit Pfeil 17"/>
          <p:cNvCxnSpPr/>
          <p:nvPr/>
        </p:nvCxnSpPr>
        <p:spPr bwMode="auto">
          <a:xfrm>
            <a:off x="1066800" y="4648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0" name="Textfeld 239"/>
          <p:cNvSpPr txBox="1"/>
          <p:nvPr/>
        </p:nvSpPr>
        <p:spPr>
          <a:xfrm>
            <a:off x="806770" y="2667000"/>
            <a:ext cx="749501" cy="276999"/>
          </a:xfrm>
          <a:prstGeom prst="rect">
            <a:avLst/>
          </a:prstGeom>
          <a:noFill/>
        </p:spPr>
        <p:txBody>
          <a:bodyPr wrap="none" rtlCol="0">
            <a:spAutoFit/>
          </a:bodyPr>
          <a:lstStyle/>
          <a:p>
            <a:r>
              <a:rPr lang="de-DE" dirty="0" smtClean="0"/>
              <a:t>Test </a:t>
            </a:r>
            <a:r>
              <a:rPr lang="de-DE" dirty="0" err="1"/>
              <a:t>p</a:t>
            </a:r>
            <a:r>
              <a:rPr lang="de-DE" dirty="0" err="1" smtClean="0"/>
              <a:t>ix</a:t>
            </a:r>
            <a:r>
              <a:rPr lang="de-DE" dirty="0" smtClean="0"/>
              <a:t>.</a:t>
            </a:r>
            <a:endParaRPr lang="de-DE" dirty="0"/>
          </a:p>
        </p:txBody>
      </p:sp>
      <p:sp>
        <p:nvSpPr>
          <p:cNvPr id="262" name="Rechteck 261"/>
          <p:cNvSpPr/>
          <p:nvPr/>
        </p:nvSpPr>
        <p:spPr bwMode="auto">
          <a:xfrm>
            <a:off x="6553200" y="4495800"/>
            <a:ext cx="304800" cy="3048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nvGrpSpPr>
          <p:cNvPr id="263" name="Group 64"/>
          <p:cNvGrpSpPr>
            <a:grpSpLocks/>
          </p:cNvGrpSpPr>
          <p:nvPr/>
        </p:nvGrpSpPr>
        <p:grpSpPr bwMode="auto">
          <a:xfrm rot="-5400000">
            <a:off x="6096000" y="3657600"/>
            <a:ext cx="457200" cy="304800"/>
            <a:chOff x="1872" y="1776"/>
            <a:chExt cx="480" cy="240"/>
          </a:xfrm>
        </p:grpSpPr>
        <p:sp>
          <p:nvSpPr>
            <p:cNvPr id="264" name="Line 65"/>
            <p:cNvSpPr>
              <a:spLocks noChangeShapeType="1"/>
            </p:cNvSpPr>
            <p:nvPr/>
          </p:nvSpPr>
          <p:spPr bwMode="auto">
            <a:xfrm flipV="1">
              <a:off x="2016" y="192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65" name="Line 66"/>
            <p:cNvSpPr>
              <a:spLocks noChangeShapeType="1"/>
            </p:cNvSpPr>
            <p:nvPr/>
          </p:nvSpPr>
          <p:spPr bwMode="auto">
            <a:xfrm>
              <a:off x="2016" y="1920"/>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66" name="Line 67"/>
            <p:cNvSpPr>
              <a:spLocks noChangeShapeType="1"/>
            </p:cNvSpPr>
            <p:nvPr/>
          </p:nvSpPr>
          <p:spPr bwMode="auto">
            <a:xfrm>
              <a:off x="2112" y="1776"/>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67" name="Line 68"/>
            <p:cNvSpPr>
              <a:spLocks noChangeShapeType="1"/>
            </p:cNvSpPr>
            <p:nvPr/>
          </p:nvSpPr>
          <p:spPr bwMode="auto">
            <a:xfrm>
              <a:off x="2016" y="187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68" name="Line 69"/>
            <p:cNvSpPr>
              <a:spLocks noChangeShapeType="1"/>
            </p:cNvSpPr>
            <p:nvPr/>
          </p:nvSpPr>
          <p:spPr bwMode="auto">
            <a:xfrm flipV="1">
              <a:off x="2208" y="192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69" name="Line 70"/>
            <p:cNvSpPr>
              <a:spLocks noChangeShapeType="1"/>
            </p:cNvSpPr>
            <p:nvPr/>
          </p:nvSpPr>
          <p:spPr bwMode="auto">
            <a:xfrm>
              <a:off x="2208" y="2016"/>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sp>
          <p:nvSpPr>
            <p:cNvPr id="270" name="Line 71"/>
            <p:cNvSpPr>
              <a:spLocks noChangeShapeType="1"/>
            </p:cNvSpPr>
            <p:nvPr/>
          </p:nvSpPr>
          <p:spPr bwMode="auto">
            <a:xfrm>
              <a:off x="1872" y="2016"/>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de-DE"/>
            </a:p>
          </p:txBody>
        </p:sp>
      </p:grpSp>
      <p:sp>
        <p:nvSpPr>
          <p:cNvPr id="271" name="Rechteck 270"/>
          <p:cNvSpPr/>
          <p:nvPr/>
        </p:nvSpPr>
        <p:spPr bwMode="auto">
          <a:xfrm>
            <a:off x="6934200" y="4495800"/>
            <a:ext cx="304800" cy="3048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72" name="Rechteck 271"/>
          <p:cNvSpPr/>
          <p:nvPr/>
        </p:nvSpPr>
        <p:spPr bwMode="auto">
          <a:xfrm>
            <a:off x="6172200" y="4495800"/>
            <a:ext cx="304800" cy="3048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73" name="Rechteck 272"/>
          <p:cNvSpPr/>
          <p:nvPr/>
        </p:nvSpPr>
        <p:spPr bwMode="auto">
          <a:xfrm>
            <a:off x="6553200" y="4876800"/>
            <a:ext cx="304800" cy="3048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74" name="Rechteck 273"/>
          <p:cNvSpPr/>
          <p:nvPr/>
        </p:nvSpPr>
        <p:spPr bwMode="auto">
          <a:xfrm>
            <a:off x="6934200" y="4876800"/>
            <a:ext cx="304800" cy="3048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75" name="Rechteck 274"/>
          <p:cNvSpPr/>
          <p:nvPr/>
        </p:nvSpPr>
        <p:spPr bwMode="auto">
          <a:xfrm>
            <a:off x="6172200" y="4876800"/>
            <a:ext cx="304800" cy="3048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76" name="Rechteck 275"/>
          <p:cNvSpPr/>
          <p:nvPr/>
        </p:nvSpPr>
        <p:spPr bwMode="auto">
          <a:xfrm>
            <a:off x="6553200" y="5257800"/>
            <a:ext cx="304800" cy="3048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77" name="Rechteck 276"/>
          <p:cNvSpPr/>
          <p:nvPr/>
        </p:nvSpPr>
        <p:spPr bwMode="auto">
          <a:xfrm>
            <a:off x="6934200" y="5257800"/>
            <a:ext cx="304800" cy="3048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78" name="Rechteck 277"/>
          <p:cNvSpPr/>
          <p:nvPr/>
        </p:nvSpPr>
        <p:spPr bwMode="auto">
          <a:xfrm>
            <a:off x="6172200" y="5257800"/>
            <a:ext cx="304800" cy="304800"/>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29" name="Gerade Verbindung 28"/>
          <p:cNvCxnSpPr/>
          <p:nvPr/>
        </p:nvCxnSpPr>
        <p:spPr bwMode="auto">
          <a:xfrm flipV="1">
            <a:off x="6705600" y="4038600"/>
            <a:ext cx="0" cy="9906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9" name="Rechteck 278"/>
          <p:cNvSpPr/>
          <p:nvPr/>
        </p:nvSpPr>
        <p:spPr bwMode="auto">
          <a:xfrm>
            <a:off x="990600" y="8382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86" name="Rechteck 285"/>
          <p:cNvSpPr/>
          <p:nvPr/>
        </p:nvSpPr>
        <p:spPr bwMode="auto">
          <a:xfrm>
            <a:off x="1371600" y="8382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87" name="Rechteck 286"/>
          <p:cNvSpPr/>
          <p:nvPr/>
        </p:nvSpPr>
        <p:spPr bwMode="auto">
          <a:xfrm>
            <a:off x="1752600" y="8382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88" name="Rechteck 287"/>
          <p:cNvSpPr/>
          <p:nvPr/>
        </p:nvSpPr>
        <p:spPr bwMode="auto">
          <a:xfrm>
            <a:off x="2133600" y="8382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89" name="Rechteck 288"/>
          <p:cNvSpPr/>
          <p:nvPr/>
        </p:nvSpPr>
        <p:spPr bwMode="auto">
          <a:xfrm>
            <a:off x="2514600" y="8382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nvGrpSpPr>
          <p:cNvPr id="2049" name="Gruppieren 2048"/>
          <p:cNvGrpSpPr/>
          <p:nvPr/>
        </p:nvGrpSpPr>
        <p:grpSpPr>
          <a:xfrm>
            <a:off x="2895600" y="838200"/>
            <a:ext cx="2590800" cy="304800"/>
            <a:chOff x="2895600" y="838200"/>
            <a:chExt cx="2590800" cy="304800"/>
          </a:xfrm>
          <a:solidFill>
            <a:schemeClr val="accent1"/>
          </a:solidFill>
        </p:grpSpPr>
        <p:sp>
          <p:nvSpPr>
            <p:cNvPr id="290" name="Rechteck 289"/>
            <p:cNvSpPr/>
            <p:nvPr/>
          </p:nvSpPr>
          <p:spPr bwMode="auto">
            <a:xfrm>
              <a:off x="2895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1" name="Rechteck 290"/>
            <p:cNvSpPr/>
            <p:nvPr/>
          </p:nvSpPr>
          <p:spPr bwMode="auto">
            <a:xfrm>
              <a:off x="3276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2" name="Rechteck 291"/>
            <p:cNvSpPr/>
            <p:nvPr/>
          </p:nvSpPr>
          <p:spPr bwMode="auto">
            <a:xfrm>
              <a:off x="3657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3" name="Rechteck 292"/>
            <p:cNvSpPr/>
            <p:nvPr/>
          </p:nvSpPr>
          <p:spPr bwMode="auto">
            <a:xfrm>
              <a:off x="4038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4" name="Rechteck 293"/>
            <p:cNvSpPr/>
            <p:nvPr/>
          </p:nvSpPr>
          <p:spPr bwMode="auto">
            <a:xfrm>
              <a:off x="4419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5" name="Rechteck 294"/>
            <p:cNvSpPr/>
            <p:nvPr/>
          </p:nvSpPr>
          <p:spPr bwMode="auto">
            <a:xfrm>
              <a:off x="4800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6" name="Rechteck 295"/>
            <p:cNvSpPr/>
            <p:nvPr/>
          </p:nvSpPr>
          <p:spPr bwMode="auto">
            <a:xfrm>
              <a:off x="5181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sp>
        <p:nvSpPr>
          <p:cNvPr id="297" name="Rechteck 296"/>
          <p:cNvSpPr/>
          <p:nvPr/>
        </p:nvSpPr>
        <p:spPr bwMode="auto">
          <a:xfrm>
            <a:off x="990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8" name="Rechteck 297"/>
          <p:cNvSpPr/>
          <p:nvPr/>
        </p:nvSpPr>
        <p:spPr bwMode="auto">
          <a:xfrm>
            <a:off x="1371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299" name="Rechteck 298"/>
          <p:cNvSpPr/>
          <p:nvPr/>
        </p:nvSpPr>
        <p:spPr bwMode="auto">
          <a:xfrm>
            <a:off x="1752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00" name="Rechteck 299"/>
          <p:cNvSpPr/>
          <p:nvPr/>
        </p:nvSpPr>
        <p:spPr bwMode="auto">
          <a:xfrm>
            <a:off x="2133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01" name="Rechteck 300"/>
          <p:cNvSpPr/>
          <p:nvPr/>
        </p:nvSpPr>
        <p:spPr bwMode="auto">
          <a:xfrm>
            <a:off x="2514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02" name="Rechteck 301"/>
          <p:cNvSpPr/>
          <p:nvPr/>
        </p:nvSpPr>
        <p:spPr bwMode="auto">
          <a:xfrm>
            <a:off x="2895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03" name="Rechteck 302"/>
          <p:cNvSpPr/>
          <p:nvPr/>
        </p:nvSpPr>
        <p:spPr bwMode="auto">
          <a:xfrm>
            <a:off x="3276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04" name="Rechteck 303"/>
          <p:cNvSpPr/>
          <p:nvPr/>
        </p:nvSpPr>
        <p:spPr bwMode="auto">
          <a:xfrm>
            <a:off x="3657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05" name="Rechteck 304"/>
          <p:cNvSpPr/>
          <p:nvPr/>
        </p:nvSpPr>
        <p:spPr bwMode="auto">
          <a:xfrm>
            <a:off x="4038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06" name="Rechteck 305"/>
          <p:cNvSpPr/>
          <p:nvPr/>
        </p:nvSpPr>
        <p:spPr bwMode="auto">
          <a:xfrm>
            <a:off x="4419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07" name="Rechteck 306"/>
          <p:cNvSpPr/>
          <p:nvPr/>
        </p:nvSpPr>
        <p:spPr bwMode="auto">
          <a:xfrm>
            <a:off x="4800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08" name="Rechteck 307"/>
          <p:cNvSpPr/>
          <p:nvPr/>
        </p:nvSpPr>
        <p:spPr bwMode="auto">
          <a:xfrm>
            <a:off x="5181600" y="5867400"/>
            <a:ext cx="304800" cy="304800"/>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nvGrpSpPr>
          <p:cNvPr id="309" name="Gruppieren 308"/>
          <p:cNvGrpSpPr/>
          <p:nvPr/>
        </p:nvGrpSpPr>
        <p:grpSpPr>
          <a:xfrm rot="5400000">
            <a:off x="5791200" y="2514600"/>
            <a:ext cx="2590800" cy="304800"/>
            <a:chOff x="2895600" y="838200"/>
            <a:chExt cx="2590800" cy="304800"/>
          </a:xfrm>
          <a:solidFill>
            <a:schemeClr val="accent1"/>
          </a:solidFill>
        </p:grpSpPr>
        <p:sp>
          <p:nvSpPr>
            <p:cNvPr id="310" name="Rechteck 309"/>
            <p:cNvSpPr/>
            <p:nvPr/>
          </p:nvSpPr>
          <p:spPr bwMode="auto">
            <a:xfrm>
              <a:off x="2895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11" name="Rechteck 310"/>
            <p:cNvSpPr/>
            <p:nvPr/>
          </p:nvSpPr>
          <p:spPr bwMode="auto">
            <a:xfrm>
              <a:off x="3276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12" name="Rechteck 311"/>
            <p:cNvSpPr/>
            <p:nvPr/>
          </p:nvSpPr>
          <p:spPr bwMode="auto">
            <a:xfrm>
              <a:off x="3657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13" name="Rechteck 312"/>
            <p:cNvSpPr/>
            <p:nvPr/>
          </p:nvSpPr>
          <p:spPr bwMode="auto">
            <a:xfrm>
              <a:off x="4038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14" name="Rechteck 313"/>
            <p:cNvSpPr/>
            <p:nvPr/>
          </p:nvSpPr>
          <p:spPr bwMode="auto">
            <a:xfrm>
              <a:off x="4419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15" name="Rechteck 314"/>
            <p:cNvSpPr/>
            <p:nvPr/>
          </p:nvSpPr>
          <p:spPr bwMode="auto">
            <a:xfrm>
              <a:off x="4800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16" name="Rechteck 315"/>
            <p:cNvSpPr/>
            <p:nvPr/>
          </p:nvSpPr>
          <p:spPr bwMode="auto">
            <a:xfrm>
              <a:off x="5181600" y="838200"/>
              <a:ext cx="304800" cy="304800"/>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cxnSp>
        <p:nvCxnSpPr>
          <p:cNvPr id="2053" name="Gerade Verbindung 2052"/>
          <p:cNvCxnSpPr/>
          <p:nvPr/>
        </p:nvCxnSpPr>
        <p:spPr bwMode="auto">
          <a:xfrm flipH="1">
            <a:off x="6553200" y="3810000"/>
            <a:ext cx="381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5" name="Geschweifte Klammer rechts 2054"/>
          <p:cNvSpPr/>
          <p:nvPr/>
        </p:nvSpPr>
        <p:spPr bwMode="auto">
          <a:xfrm>
            <a:off x="4572000" y="1676400"/>
            <a:ext cx="381000" cy="2362200"/>
          </a:xfrm>
          <a:prstGeom prst="rightBrac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17" name="Textfeld 78"/>
          <p:cNvSpPr txBox="1">
            <a:spLocks noChangeArrowheads="1"/>
          </p:cNvSpPr>
          <p:nvPr/>
        </p:nvSpPr>
        <p:spPr bwMode="auto">
          <a:xfrm>
            <a:off x="4949679" y="2667000"/>
            <a:ext cx="2696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2</a:t>
            </a:r>
            <a:endParaRPr lang="en-US" altLang="de-DE" dirty="0"/>
          </a:p>
        </p:txBody>
      </p:sp>
      <p:sp>
        <p:nvSpPr>
          <p:cNvPr id="2057" name="Geschweifte Klammer rechts 2056"/>
          <p:cNvSpPr/>
          <p:nvPr/>
        </p:nvSpPr>
        <p:spPr bwMode="auto">
          <a:xfrm rot="16200000">
            <a:off x="3009900" y="114300"/>
            <a:ext cx="304800" cy="2819400"/>
          </a:xfrm>
          <a:prstGeom prst="rightBrac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18" name="Textfeld 78"/>
          <p:cNvSpPr txBox="1">
            <a:spLocks noChangeArrowheads="1"/>
          </p:cNvSpPr>
          <p:nvPr/>
        </p:nvSpPr>
        <p:spPr bwMode="auto">
          <a:xfrm>
            <a:off x="3157921" y="1143000"/>
            <a:ext cx="3545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22</a:t>
            </a:r>
            <a:endParaRPr lang="en-US" altLang="de-DE" dirty="0"/>
          </a:p>
        </p:txBody>
      </p:sp>
      <p:grpSp>
        <p:nvGrpSpPr>
          <p:cNvPr id="95" name="Gruppieren 94"/>
          <p:cNvGrpSpPr/>
          <p:nvPr/>
        </p:nvGrpSpPr>
        <p:grpSpPr>
          <a:xfrm>
            <a:off x="1981200" y="4495800"/>
            <a:ext cx="152400" cy="1066800"/>
            <a:chOff x="1905000" y="4495800"/>
            <a:chExt cx="152400" cy="1066800"/>
          </a:xfrm>
        </p:grpSpPr>
        <p:sp>
          <p:nvSpPr>
            <p:cNvPr id="320" name="Rechteck 319"/>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21" name="Rechteck 320"/>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22" name="Rechteck 321"/>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sp>
        <p:nvSpPr>
          <p:cNvPr id="353" name="Rechteck 352"/>
          <p:cNvSpPr/>
          <p:nvPr/>
        </p:nvSpPr>
        <p:spPr bwMode="auto">
          <a:xfrm>
            <a:off x="1752600" y="16764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2" name="Rechteck 351"/>
          <p:cNvSpPr/>
          <p:nvPr/>
        </p:nvSpPr>
        <p:spPr bwMode="auto">
          <a:xfrm>
            <a:off x="1752600" y="29718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86" name="Gerade Verbindung mit Pfeil 85"/>
          <p:cNvCxnSpPr/>
          <p:nvPr/>
        </p:nvCxnSpPr>
        <p:spPr bwMode="auto">
          <a:xfrm>
            <a:off x="1828800" y="2819400"/>
            <a:ext cx="0" cy="1524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1" name="Gerade Verbindung mit Pfeil 350"/>
          <p:cNvCxnSpPr/>
          <p:nvPr/>
        </p:nvCxnSpPr>
        <p:spPr bwMode="auto">
          <a:xfrm>
            <a:off x="2057400" y="41148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7" name="Gruppieren 406"/>
          <p:cNvGrpSpPr/>
          <p:nvPr/>
        </p:nvGrpSpPr>
        <p:grpSpPr>
          <a:xfrm>
            <a:off x="1752600" y="4495800"/>
            <a:ext cx="152400" cy="1066800"/>
            <a:chOff x="1905000" y="4495800"/>
            <a:chExt cx="152400" cy="1066800"/>
          </a:xfrm>
        </p:grpSpPr>
        <p:sp>
          <p:nvSpPr>
            <p:cNvPr id="408" name="Rechteck 407"/>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09" name="Rechteck 408"/>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10" name="Rechteck 409"/>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cxnSp>
        <p:nvCxnSpPr>
          <p:cNvPr id="411" name="Gerade Verbindung mit Pfeil 410"/>
          <p:cNvCxnSpPr/>
          <p:nvPr/>
        </p:nvCxnSpPr>
        <p:spPr bwMode="auto">
          <a:xfrm>
            <a:off x="1066800" y="5029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2" name="Textfeld 411"/>
          <p:cNvSpPr txBox="1"/>
          <p:nvPr/>
        </p:nvSpPr>
        <p:spPr>
          <a:xfrm>
            <a:off x="888009" y="4724400"/>
            <a:ext cx="731290" cy="276999"/>
          </a:xfrm>
          <a:prstGeom prst="rect">
            <a:avLst/>
          </a:prstGeom>
          <a:noFill/>
        </p:spPr>
        <p:txBody>
          <a:bodyPr wrap="none" rtlCol="0">
            <a:spAutoFit/>
          </a:bodyPr>
          <a:lstStyle/>
          <a:p>
            <a:r>
              <a:rPr lang="de-DE" dirty="0" err="1" smtClean="0"/>
              <a:t>Dig</a:t>
            </a:r>
            <a:r>
              <a:rPr lang="de-DE" dirty="0" smtClean="0"/>
              <a:t>. RO</a:t>
            </a:r>
            <a:endParaRPr lang="de-DE" dirty="0"/>
          </a:p>
        </p:txBody>
      </p:sp>
      <p:cxnSp>
        <p:nvCxnSpPr>
          <p:cNvPr id="413" name="Gerade Verbindung mit Pfeil 412"/>
          <p:cNvCxnSpPr/>
          <p:nvPr/>
        </p:nvCxnSpPr>
        <p:spPr bwMode="auto">
          <a:xfrm>
            <a:off x="1066800" y="5410200"/>
            <a:ext cx="6858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4" name="Textfeld 413"/>
          <p:cNvSpPr txBox="1"/>
          <p:nvPr/>
        </p:nvSpPr>
        <p:spPr>
          <a:xfrm>
            <a:off x="999417" y="5105400"/>
            <a:ext cx="508473" cy="276999"/>
          </a:xfrm>
          <a:prstGeom prst="rect">
            <a:avLst/>
          </a:prstGeom>
          <a:noFill/>
        </p:spPr>
        <p:txBody>
          <a:bodyPr wrap="none" rtlCol="0">
            <a:spAutoFit/>
          </a:bodyPr>
          <a:lstStyle/>
          <a:p>
            <a:r>
              <a:rPr lang="de-DE" dirty="0" err="1" smtClean="0"/>
              <a:t>Conf</a:t>
            </a:r>
            <a:endParaRPr lang="de-DE" dirty="0"/>
          </a:p>
        </p:txBody>
      </p:sp>
      <p:cxnSp>
        <p:nvCxnSpPr>
          <p:cNvPr id="415" name="Gerade Verbindung mit Pfeil 414"/>
          <p:cNvCxnSpPr/>
          <p:nvPr/>
        </p:nvCxnSpPr>
        <p:spPr bwMode="auto">
          <a:xfrm>
            <a:off x="457200" y="5715000"/>
            <a:ext cx="12954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6" name="Textfeld 415"/>
          <p:cNvSpPr txBox="1"/>
          <p:nvPr/>
        </p:nvSpPr>
        <p:spPr>
          <a:xfrm>
            <a:off x="330506" y="5410200"/>
            <a:ext cx="721672" cy="276999"/>
          </a:xfrm>
          <a:prstGeom prst="rect">
            <a:avLst/>
          </a:prstGeom>
          <a:noFill/>
        </p:spPr>
        <p:txBody>
          <a:bodyPr wrap="none" rtlCol="0">
            <a:spAutoFit/>
          </a:bodyPr>
          <a:lstStyle/>
          <a:p>
            <a:r>
              <a:rPr lang="de-DE" dirty="0" smtClean="0"/>
              <a:t>RO </a:t>
            </a:r>
            <a:r>
              <a:rPr lang="de-DE" dirty="0" err="1" smtClean="0"/>
              <a:t>Cell</a:t>
            </a:r>
            <a:endParaRPr lang="de-DE" dirty="0"/>
          </a:p>
        </p:txBody>
      </p:sp>
      <p:sp>
        <p:nvSpPr>
          <p:cNvPr id="417" name="Textfeld 416"/>
          <p:cNvSpPr txBox="1"/>
          <p:nvPr/>
        </p:nvSpPr>
        <p:spPr>
          <a:xfrm>
            <a:off x="914400" y="6172200"/>
            <a:ext cx="1242648" cy="276999"/>
          </a:xfrm>
          <a:prstGeom prst="rect">
            <a:avLst/>
          </a:prstGeom>
          <a:noFill/>
        </p:spPr>
        <p:txBody>
          <a:bodyPr wrap="none" rtlCol="0">
            <a:spAutoFit/>
          </a:bodyPr>
          <a:lstStyle/>
          <a:p>
            <a:r>
              <a:rPr lang="de-DE" dirty="0" smtClean="0"/>
              <a:t>17 </a:t>
            </a:r>
            <a:r>
              <a:rPr lang="de-DE" dirty="0" err="1" smtClean="0"/>
              <a:t>bottom</a:t>
            </a:r>
            <a:r>
              <a:rPr lang="de-DE" dirty="0" smtClean="0"/>
              <a:t> pads</a:t>
            </a:r>
            <a:endParaRPr lang="de-DE" dirty="0"/>
          </a:p>
        </p:txBody>
      </p:sp>
      <p:sp>
        <p:nvSpPr>
          <p:cNvPr id="418" name="Textfeld 417"/>
          <p:cNvSpPr txBox="1"/>
          <p:nvPr/>
        </p:nvSpPr>
        <p:spPr>
          <a:xfrm>
            <a:off x="1118840" y="1143000"/>
            <a:ext cx="986167" cy="276999"/>
          </a:xfrm>
          <a:prstGeom prst="rect">
            <a:avLst/>
          </a:prstGeom>
          <a:noFill/>
        </p:spPr>
        <p:txBody>
          <a:bodyPr wrap="none" rtlCol="0">
            <a:spAutoFit/>
          </a:bodyPr>
          <a:lstStyle/>
          <a:p>
            <a:r>
              <a:rPr lang="de-DE" dirty="0" smtClean="0"/>
              <a:t>17 top pads</a:t>
            </a:r>
            <a:endParaRPr lang="de-DE" dirty="0"/>
          </a:p>
        </p:txBody>
      </p:sp>
      <p:cxnSp>
        <p:nvCxnSpPr>
          <p:cNvPr id="105" name="Gerade Verbindung mit Pfeil 104"/>
          <p:cNvCxnSpPr/>
          <p:nvPr/>
        </p:nvCxnSpPr>
        <p:spPr bwMode="auto">
          <a:xfrm>
            <a:off x="1752600" y="3276600"/>
            <a:ext cx="609600" cy="0"/>
          </a:xfrm>
          <a:prstGeom prst="straightConnector1">
            <a:avLst/>
          </a:prstGeom>
          <a:noFill/>
          <a:ln w="9525" cap="flat" cmpd="sng" algn="ctr">
            <a:solidFill>
              <a:schemeClr val="tx1"/>
            </a:solidFill>
            <a:prstDash val="solid"/>
            <a:round/>
            <a:headEnd type="arrow"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1" name="Textfeld 78"/>
          <p:cNvSpPr txBox="1">
            <a:spLocks noChangeArrowheads="1"/>
          </p:cNvSpPr>
          <p:nvPr/>
        </p:nvSpPr>
        <p:spPr bwMode="auto">
          <a:xfrm>
            <a:off x="1828800" y="2971800"/>
            <a:ext cx="5677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dirty="0" smtClean="0"/>
              <a:t>40um</a:t>
            </a:r>
            <a:endParaRPr lang="en-US" altLang="de-DE" dirty="0"/>
          </a:p>
        </p:txBody>
      </p:sp>
      <p:sp>
        <p:nvSpPr>
          <p:cNvPr id="422" name="Textfeld 421"/>
          <p:cNvSpPr txBox="1"/>
          <p:nvPr/>
        </p:nvSpPr>
        <p:spPr>
          <a:xfrm>
            <a:off x="6248400" y="1066800"/>
            <a:ext cx="1021434" cy="276999"/>
          </a:xfrm>
          <a:prstGeom prst="rect">
            <a:avLst/>
          </a:prstGeom>
          <a:noFill/>
        </p:spPr>
        <p:txBody>
          <a:bodyPr wrap="none" rtlCol="0">
            <a:spAutoFit/>
          </a:bodyPr>
          <a:lstStyle/>
          <a:p>
            <a:r>
              <a:rPr lang="de-DE" dirty="0" smtClean="0"/>
              <a:t>14 </a:t>
            </a:r>
            <a:r>
              <a:rPr lang="de-DE" dirty="0" err="1" smtClean="0"/>
              <a:t>test</a:t>
            </a:r>
            <a:r>
              <a:rPr lang="de-DE" dirty="0" smtClean="0"/>
              <a:t> pads</a:t>
            </a:r>
            <a:endParaRPr lang="de-DE" dirty="0"/>
          </a:p>
        </p:txBody>
      </p:sp>
      <p:cxnSp>
        <p:nvCxnSpPr>
          <p:cNvPr id="423" name="Gerade Verbindung mit Pfeil 422"/>
          <p:cNvCxnSpPr/>
          <p:nvPr/>
        </p:nvCxnSpPr>
        <p:spPr bwMode="auto">
          <a:xfrm>
            <a:off x="609600" y="1676400"/>
            <a:ext cx="1143000" cy="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5" name="Textfeld 424"/>
          <p:cNvSpPr txBox="1"/>
          <p:nvPr/>
        </p:nvSpPr>
        <p:spPr>
          <a:xfrm>
            <a:off x="290489" y="1371600"/>
            <a:ext cx="1055097" cy="276999"/>
          </a:xfrm>
          <a:prstGeom prst="rect">
            <a:avLst/>
          </a:prstGeom>
          <a:noFill/>
        </p:spPr>
        <p:txBody>
          <a:bodyPr wrap="none" rtlCol="0">
            <a:spAutoFit/>
          </a:bodyPr>
          <a:lstStyle/>
          <a:p>
            <a:r>
              <a:rPr lang="de-DE" dirty="0" err="1" smtClean="0"/>
              <a:t>Active</a:t>
            </a:r>
            <a:r>
              <a:rPr lang="de-DE" dirty="0" smtClean="0"/>
              <a:t> Pixels</a:t>
            </a:r>
            <a:endParaRPr lang="de-DE" dirty="0"/>
          </a:p>
        </p:txBody>
      </p:sp>
      <p:sp>
        <p:nvSpPr>
          <p:cNvPr id="82" name="Rechteck 81"/>
          <p:cNvSpPr/>
          <p:nvPr/>
        </p:nvSpPr>
        <p:spPr bwMode="auto">
          <a:xfrm>
            <a:off x="17526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350" name="Rechteck 349"/>
          <p:cNvSpPr/>
          <p:nvPr/>
        </p:nvSpPr>
        <p:spPr bwMode="auto">
          <a:xfrm>
            <a:off x="19812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nvGrpSpPr>
          <p:cNvPr id="127" name="Gruppieren 126"/>
          <p:cNvGrpSpPr/>
          <p:nvPr/>
        </p:nvGrpSpPr>
        <p:grpSpPr>
          <a:xfrm>
            <a:off x="2362200" y="1676400"/>
            <a:ext cx="381000" cy="4038600"/>
            <a:chOff x="2971800" y="1676400"/>
            <a:chExt cx="381000" cy="4038600"/>
          </a:xfrm>
        </p:grpSpPr>
        <p:grpSp>
          <p:nvGrpSpPr>
            <p:cNvPr id="126" name="Gruppieren 125"/>
            <p:cNvGrpSpPr/>
            <p:nvPr/>
          </p:nvGrpSpPr>
          <p:grpSpPr>
            <a:xfrm>
              <a:off x="2971800" y="1676400"/>
              <a:ext cx="381000" cy="3886200"/>
              <a:chOff x="2971800" y="1676400"/>
              <a:chExt cx="381000" cy="3886200"/>
            </a:xfrm>
          </p:grpSpPr>
          <p:grpSp>
            <p:nvGrpSpPr>
              <p:cNvPr id="426" name="Gruppieren 425"/>
              <p:cNvGrpSpPr/>
              <p:nvPr/>
            </p:nvGrpSpPr>
            <p:grpSpPr>
              <a:xfrm>
                <a:off x="3200400" y="4495800"/>
                <a:ext cx="152400" cy="1066800"/>
                <a:chOff x="1905000" y="4495800"/>
                <a:chExt cx="152400" cy="1066800"/>
              </a:xfrm>
            </p:grpSpPr>
            <p:sp>
              <p:nvSpPr>
                <p:cNvPr id="427" name="Rechteck 426"/>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28" name="Rechteck 427"/>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29" name="Rechteck 428"/>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sp>
            <p:nvSpPr>
              <p:cNvPr id="432" name="Rechteck 431"/>
              <p:cNvSpPr/>
              <p:nvPr/>
            </p:nvSpPr>
            <p:spPr bwMode="auto">
              <a:xfrm>
                <a:off x="2971800" y="16764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33" name="Rechteck 432"/>
              <p:cNvSpPr/>
              <p:nvPr/>
            </p:nvSpPr>
            <p:spPr bwMode="auto">
              <a:xfrm>
                <a:off x="2971800" y="29718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434" name="Gerade Verbindung mit Pfeil 433"/>
              <p:cNvCxnSpPr/>
              <p:nvPr/>
            </p:nvCxnSpPr>
            <p:spPr bwMode="auto">
              <a:xfrm>
                <a:off x="3048000" y="2819400"/>
                <a:ext cx="0" cy="1524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5" name="Gerade Verbindung mit Pfeil 434"/>
              <p:cNvCxnSpPr/>
              <p:nvPr/>
            </p:nvCxnSpPr>
            <p:spPr bwMode="auto">
              <a:xfrm>
                <a:off x="3276600" y="41148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36" name="Gruppieren 435"/>
              <p:cNvGrpSpPr/>
              <p:nvPr/>
            </p:nvGrpSpPr>
            <p:grpSpPr>
              <a:xfrm>
                <a:off x="2971800" y="4495800"/>
                <a:ext cx="152400" cy="1066800"/>
                <a:chOff x="1905000" y="4495800"/>
                <a:chExt cx="152400" cy="1066800"/>
              </a:xfrm>
            </p:grpSpPr>
            <p:sp>
              <p:nvSpPr>
                <p:cNvPr id="437" name="Rechteck 436"/>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38" name="Rechteck 437"/>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39" name="Rechteck 438"/>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grpSp>
        <p:sp>
          <p:nvSpPr>
            <p:cNvPr id="430" name="Rechteck 429"/>
            <p:cNvSpPr/>
            <p:nvPr/>
          </p:nvSpPr>
          <p:spPr bwMode="auto">
            <a:xfrm>
              <a:off x="29718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31" name="Rechteck 430"/>
            <p:cNvSpPr/>
            <p:nvPr/>
          </p:nvSpPr>
          <p:spPr bwMode="auto">
            <a:xfrm>
              <a:off x="32004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grpSp>
        <p:nvGrpSpPr>
          <p:cNvPr id="442" name="Gruppieren 441"/>
          <p:cNvGrpSpPr/>
          <p:nvPr/>
        </p:nvGrpSpPr>
        <p:grpSpPr>
          <a:xfrm>
            <a:off x="2971800" y="1676400"/>
            <a:ext cx="381000" cy="4038600"/>
            <a:chOff x="2971800" y="1676400"/>
            <a:chExt cx="381000" cy="4038600"/>
          </a:xfrm>
        </p:grpSpPr>
        <p:grpSp>
          <p:nvGrpSpPr>
            <p:cNvPr id="443" name="Gruppieren 442"/>
            <p:cNvGrpSpPr/>
            <p:nvPr/>
          </p:nvGrpSpPr>
          <p:grpSpPr>
            <a:xfrm>
              <a:off x="2971800" y="1676400"/>
              <a:ext cx="381000" cy="3886200"/>
              <a:chOff x="2971800" y="1676400"/>
              <a:chExt cx="381000" cy="3886200"/>
            </a:xfrm>
          </p:grpSpPr>
          <p:grpSp>
            <p:nvGrpSpPr>
              <p:cNvPr id="446" name="Gruppieren 445"/>
              <p:cNvGrpSpPr/>
              <p:nvPr/>
            </p:nvGrpSpPr>
            <p:grpSpPr>
              <a:xfrm>
                <a:off x="3200400" y="4495800"/>
                <a:ext cx="152400" cy="1066800"/>
                <a:chOff x="1905000" y="4495800"/>
                <a:chExt cx="152400" cy="1066800"/>
              </a:xfrm>
            </p:grpSpPr>
            <p:sp>
              <p:nvSpPr>
                <p:cNvPr id="455" name="Rechteck 454"/>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6" name="Rechteck 455"/>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7" name="Rechteck 456"/>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sp>
            <p:nvSpPr>
              <p:cNvPr id="447" name="Rechteck 446"/>
              <p:cNvSpPr/>
              <p:nvPr/>
            </p:nvSpPr>
            <p:spPr bwMode="auto">
              <a:xfrm>
                <a:off x="2971800" y="16764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48" name="Rechteck 447"/>
              <p:cNvSpPr/>
              <p:nvPr/>
            </p:nvSpPr>
            <p:spPr bwMode="auto">
              <a:xfrm>
                <a:off x="2971800" y="29718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449" name="Gerade Verbindung mit Pfeil 448"/>
              <p:cNvCxnSpPr/>
              <p:nvPr/>
            </p:nvCxnSpPr>
            <p:spPr bwMode="auto">
              <a:xfrm>
                <a:off x="3048000" y="2819400"/>
                <a:ext cx="0" cy="1524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0" name="Gerade Verbindung mit Pfeil 449"/>
              <p:cNvCxnSpPr/>
              <p:nvPr/>
            </p:nvCxnSpPr>
            <p:spPr bwMode="auto">
              <a:xfrm>
                <a:off x="3276600" y="41148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51" name="Gruppieren 450"/>
              <p:cNvGrpSpPr/>
              <p:nvPr/>
            </p:nvGrpSpPr>
            <p:grpSpPr>
              <a:xfrm>
                <a:off x="2971800" y="4495800"/>
                <a:ext cx="152400" cy="1066800"/>
                <a:chOff x="1905000" y="4495800"/>
                <a:chExt cx="152400" cy="1066800"/>
              </a:xfrm>
            </p:grpSpPr>
            <p:sp>
              <p:nvSpPr>
                <p:cNvPr id="452" name="Rechteck 451"/>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3" name="Rechteck 452"/>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54" name="Rechteck 453"/>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grpSp>
        <p:sp>
          <p:nvSpPr>
            <p:cNvPr id="444" name="Rechteck 443"/>
            <p:cNvSpPr/>
            <p:nvPr/>
          </p:nvSpPr>
          <p:spPr bwMode="auto">
            <a:xfrm>
              <a:off x="29718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45" name="Rechteck 444"/>
            <p:cNvSpPr/>
            <p:nvPr/>
          </p:nvSpPr>
          <p:spPr bwMode="auto">
            <a:xfrm>
              <a:off x="32004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grpSp>
        <p:nvGrpSpPr>
          <p:cNvPr id="458" name="Gruppieren 457"/>
          <p:cNvGrpSpPr/>
          <p:nvPr/>
        </p:nvGrpSpPr>
        <p:grpSpPr>
          <a:xfrm>
            <a:off x="3581400" y="1676400"/>
            <a:ext cx="381000" cy="4038600"/>
            <a:chOff x="2971800" y="1676400"/>
            <a:chExt cx="381000" cy="4038600"/>
          </a:xfrm>
        </p:grpSpPr>
        <p:grpSp>
          <p:nvGrpSpPr>
            <p:cNvPr id="459" name="Gruppieren 458"/>
            <p:cNvGrpSpPr/>
            <p:nvPr/>
          </p:nvGrpSpPr>
          <p:grpSpPr>
            <a:xfrm>
              <a:off x="2971800" y="1676400"/>
              <a:ext cx="381000" cy="3886200"/>
              <a:chOff x="2971800" y="1676400"/>
              <a:chExt cx="381000" cy="3886200"/>
            </a:xfrm>
          </p:grpSpPr>
          <p:grpSp>
            <p:nvGrpSpPr>
              <p:cNvPr id="462" name="Gruppieren 461"/>
              <p:cNvGrpSpPr/>
              <p:nvPr/>
            </p:nvGrpSpPr>
            <p:grpSpPr>
              <a:xfrm>
                <a:off x="3200400" y="4495800"/>
                <a:ext cx="152400" cy="1066800"/>
                <a:chOff x="1905000" y="4495800"/>
                <a:chExt cx="152400" cy="1066800"/>
              </a:xfrm>
            </p:grpSpPr>
            <p:sp>
              <p:nvSpPr>
                <p:cNvPr id="471" name="Rechteck 470"/>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72" name="Rechteck 471"/>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73" name="Rechteck 472"/>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sp>
            <p:nvSpPr>
              <p:cNvPr id="463" name="Rechteck 462"/>
              <p:cNvSpPr/>
              <p:nvPr/>
            </p:nvSpPr>
            <p:spPr bwMode="auto">
              <a:xfrm>
                <a:off x="2971800" y="16764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64" name="Rechteck 463"/>
              <p:cNvSpPr/>
              <p:nvPr/>
            </p:nvSpPr>
            <p:spPr bwMode="auto">
              <a:xfrm>
                <a:off x="2971800" y="29718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465" name="Gerade Verbindung mit Pfeil 464"/>
              <p:cNvCxnSpPr/>
              <p:nvPr/>
            </p:nvCxnSpPr>
            <p:spPr bwMode="auto">
              <a:xfrm>
                <a:off x="3048000" y="2819400"/>
                <a:ext cx="0" cy="1524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6" name="Gerade Verbindung mit Pfeil 465"/>
              <p:cNvCxnSpPr/>
              <p:nvPr/>
            </p:nvCxnSpPr>
            <p:spPr bwMode="auto">
              <a:xfrm>
                <a:off x="3276600" y="41148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67" name="Gruppieren 466"/>
              <p:cNvGrpSpPr/>
              <p:nvPr/>
            </p:nvGrpSpPr>
            <p:grpSpPr>
              <a:xfrm>
                <a:off x="2971800" y="4495800"/>
                <a:ext cx="152400" cy="1066800"/>
                <a:chOff x="1905000" y="4495800"/>
                <a:chExt cx="152400" cy="1066800"/>
              </a:xfrm>
            </p:grpSpPr>
            <p:sp>
              <p:nvSpPr>
                <p:cNvPr id="468" name="Rechteck 467"/>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69" name="Rechteck 468"/>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70" name="Rechteck 469"/>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grpSp>
        <p:sp>
          <p:nvSpPr>
            <p:cNvPr id="460" name="Rechteck 459"/>
            <p:cNvSpPr/>
            <p:nvPr/>
          </p:nvSpPr>
          <p:spPr bwMode="auto">
            <a:xfrm>
              <a:off x="29718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61" name="Rechteck 460"/>
            <p:cNvSpPr/>
            <p:nvPr/>
          </p:nvSpPr>
          <p:spPr bwMode="auto">
            <a:xfrm>
              <a:off x="32004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grpSp>
        <p:nvGrpSpPr>
          <p:cNvPr id="474" name="Gruppieren 473"/>
          <p:cNvGrpSpPr/>
          <p:nvPr/>
        </p:nvGrpSpPr>
        <p:grpSpPr>
          <a:xfrm>
            <a:off x="4191000" y="1676400"/>
            <a:ext cx="381000" cy="4038600"/>
            <a:chOff x="2971800" y="1676400"/>
            <a:chExt cx="381000" cy="4038600"/>
          </a:xfrm>
        </p:grpSpPr>
        <p:grpSp>
          <p:nvGrpSpPr>
            <p:cNvPr id="475" name="Gruppieren 474"/>
            <p:cNvGrpSpPr/>
            <p:nvPr/>
          </p:nvGrpSpPr>
          <p:grpSpPr>
            <a:xfrm>
              <a:off x="2971800" y="1676400"/>
              <a:ext cx="381000" cy="3886200"/>
              <a:chOff x="2971800" y="1676400"/>
              <a:chExt cx="381000" cy="3886200"/>
            </a:xfrm>
          </p:grpSpPr>
          <p:grpSp>
            <p:nvGrpSpPr>
              <p:cNvPr id="478" name="Gruppieren 477"/>
              <p:cNvGrpSpPr/>
              <p:nvPr/>
            </p:nvGrpSpPr>
            <p:grpSpPr>
              <a:xfrm>
                <a:off x="3200400" y="4495800"/>
                <a:ext cx="152400" cy="1066800"/>
                <a:chOff x="1905000" y="4495800"/>
                <a:chExt cx="152400" cy="1066800"/>
              </a:xfrm>
            </p:grpSpPr>
            <p:sp>
              <p:nvSpPr>
                <p:cNvPr id="487" name="Rechteck 486"/>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88" name="Rechteck 487"/>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89" name="Rechteck 488"/>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sp>
            <p:nvSpPr>
              <p:cNvPr id="479" name="Rechteck 478"/>
              <p:cNvSpPr/>
              <p:nvPr/>
            </p:nvSpPr>
            <p:spPr bwMode="auto">
              <a:xfrm>
                <a:off x="2971800" y="16764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80" name="Rechteck 479"/>
              <p:cNvSpPr/>
              <p:nvPr/>
            </p:nvSpPr>
            <p:spPr bwMode="auto">
              <a:xfrm>
                <a:off x="2971800" y="2971800"/>
                <a:ext cx="381000" cy="11430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481" name="Gerade Verbindung mit Pfeil 480"/>
              <p:cNvCxnSpPr/>
              <p:nvPr/>
            </p:nvCxnSpPr>
            <p:spPr bwMode="auto">
              <a:xfrm>
                <a:off x="3048000" y="2819400"/>
                <a:ext cx="0" cy="15240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2" name="Gerade Verbindung mit Pfeil 481"/>
              <p:cNvCxnSpPr/>
              <p:nvPr/>
            </p:nvCxnSpPr>
            <p:spPr bwMode="auto">
              <a:xfrm>
                <a:off x="3276600" y="4114800"/>
                <a:ext cx="0" cy="2286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83" name="Gruppieren 482"/>
              <p:cNvGrpSpPr/>
              <p:nvPr/>
            </p:nvGrpSpPr>
            <p:grpSpPr>
              <a:xfrm>
                <a:off x="2971800" y="4495800"/>
                <a:ext cx="152400" cy="1066800"/>
                <a:chOff x="1905000" y="4495800"/>
                <a:chExt cx="152400" cy="1066800"/>
              </a:xfrm>
            </p:grpSpPr>
            <p:sp>
              <p:nvSpPr>
                <p:cNvPr id="484" name="Rechteck 483"/>
                <p:cNvSpPr/>
                <p:nvPr/>
              </p:nvSpPr>
              <p:spPr bwMode="auto">
                <a:xfrm>
                  <a:off x="1905000" y="4495800"/>
                  <a:ext cx="152400" cy="304800"/>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85" name="Rechteck 484"/>
                <p:cNvSpPr/>
                <p:nvPr/>
              </p:nvSpPr>
              <p:spPr bwMode="auto">
                <a:xfrm>
                  <a:off x="1905000" y="4876800"/>
                  <a:ext cx="152400" cy="304800"/>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86" name="Rechteck 485"/>
                <p:cNvSpPr/>
                <p:nvPr/>
              </p:nvSpPr>
              <p:spPr bwMode="auto">
                <a:xfrm>
                  <a:off x="1905000" y="5257800"/>
                  <a:ext cx="152400" cy="304800"/>
                </a:xfrm>
                <a:prstGeom prst="rect">
                  <a:avLst/>
                </a:prstGeom>
                <a:solidFill>
                  <a:srgbClr val="92D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grpSp>
        <p:sp>
          <p:nvSpPr>
            <p:cNvPr id="476" name="Rechteck 475"/>
            <p:cNvSpPr/>
            <p:nvPr/>
          </p:nvSpPr>
          <p:spPr bwMode="auto">
            <a:xfrm>
              <a:off x="29718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sp>
          <p:nvSpPr>
            <p:cNvPr id="477" name="Rechteck 476"/>
            <p:cNvSpPr/>
            <p:nvPr/>
          </p:nvSpPr>
          <p:spPr bwMode="auto">
            <a:xfrm>
              <a:off x="3200400" y="4343400"/>
              <a:ext cx="152400" cy="1371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grpSp>
      <p:cxnSp>
        <p:nvCxnSpPr>
          <p:cNvPr id="2082" name="Gerade Verbindung mit Pfeil 2081"/>
          <p:cNvCxnSpPr/>
          <p:nvPr/>
        </p:nvCxnSpPr>
        <p:spPr bwMode="auto">
          <a:xfrm>
            <a:off x="5181600" y="4648200"/>
            <a:ext cx="0" cy="1066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7" name="Textfeld 496"/>
          <p:cNvSpPr txBox="1"/>
          <p:nvPr/>
        </p:nvSpPr>
        <p:spPr>
          <a:xfrm>
            <a:off x="4572000" y="4724400"/>
            <a:ext cx="960520" cy="276999"/>
          </a:xfrm>
          <a:prstGeom prst="rect">
            <a:avLst/>
          </a:prstGeom>
          <a:noFill/>
        </p:spPr>
        <p:txBody>
          <a:bodyPr wrap="none" rtlCol="0">
            <a:spAutoFit/>
          </a:bodyPr>
          <a:lstStyle/>
          <a:p>
            <a:r>
              <a:rPr lang="de-DE" dirty="0" smtClean="0"/>
              <a:t>Hit </a:t>
            </a:r>
            <a:r>
              <a:rPr lang="de-DE" dirty="0" err="1" smtClean="0"/>
              <a:t>address</a:t>
            </a:r>
            <a:endParaRPr lang="de-DE" dirty="0"/>
          </a:p>
        </p:txBody>
      </p:sp>
      <p:cxnSp>
        <p:nvCxnSpPr>
          <p:cNvPr id="2084" name="Gerade Verbindung 2083"/>
          <p:cNvCxnSpPr>
            <a:endCxn id="315" idx="2"/>
          </p:cNvCxnSpPr>
          <p:nvPr/>
        </p:nvCxnSpPr>
        <p:spPr bwMode="auto">
          <a:xfrm>
            <a:off x="1371600" y="3429000"/>
            <a:ext cx="5562600" cy="0"/>
          </a:xfrm>
          <a:prstGeom prst="line">
            <a:avLst/>
          </a:prstGeom>
          <a:noFill/>
          <a:ln w="952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2" name="Textfeld 501"/>
          <p:cNvSpPr txBox="1"/>
          <p:nvPr/>
        </p:nvSpPr>
        <p:spPr>
          <a:xfrm>
            <a:off x="5984363" y="4191000"/>
            <a:ext cx="757515" cy="276999"/>
          </a:xfrm>
          <a:prstGeom prst="rect">
            <a:avLst/>
          </a:prstGeom>
          <a:noFill/>
        </p:spPr>
        <p:txBody>
          <a:bodyPr wrap="none" rtlCol="0">
            <a:spAutoFit/>
          </a:bodyPr>
          <a:lstStyle/>
          <a:p>
            <a:r>
              <a:rPr lang="de-DE" dirty="0" smtClean="0"/>
              <a:t>Test </a:t>
            </a:r>
            <a:r>
              <a:rPr lang="de-DE" dirty="0" err="1" smtClean="0"/>
              <a:t>dio</a:t>
            </a:r>
            <a:r>
              <a:rPr lang="de-DE" dirty="0" smtClean="0"/>
              <a:t>.</a:t>
            </a:r>
            <a:endParaRPr lang="de-DE" dirty="0"/>
          </a:p>
        </p:txBody>
      </p:sp>
      <p:sp>
        <p:nvSpPr>
          <p:cNvPr id="505" name="Textfeld 504"/>
          <p:cNvSpPr txBox="1"/>
          <p:nvPr/>
        </p:nvSpPr>
        <p:spPr>
          <a:xfrm>
            <a:off x="5510217" y="3505200"/>
            <a:ext cx="862288" cy="276999"/>
          </a:xfrm>
          <a:prstGeom prst="rect">
            <a:avLst/>
          </a:prstGeom>
          <a:noFill/>
        </p:spPr>
        <p:txBody>
          <a:bodyPr wrap="none" rtlCol="0">
            <a:spAutoFit/>
          </a:bodyPr>
          <a:lstStyle/>
          <a:p>
            <a:r>
              <a:rPr lang="de-DE" dirty="0" smtClean="0"/>
              <a:t>Test FETs</a:t>
            </a:r>
            <a:endParaRPr lang="de-DE" dirty="0"/>
          </a:p>
        </p:txBody>
      </p:sp>
      <p:sp>
        <p:nvSpPr>
          <p:cNvPr id="16" name="Textfeld 15"/>
          <p:cNvSpPr txBox="1"/>
          <p:nvPr/>
        </p:nvSpPr>
        <p:spPr>
          <a:xfrm>
            <a:off x="4572000" y="4343400"/>
            <a:ext cx="1887055" cy="276999"/>
          </a:xfrm>
          <a:prstGeom prst="rect">
            <a:avLst/>
          </a:prstGeom>
          <a:noFill/>
        </p:spPr>
        <p:txBody>
          <a:bodyPr wrap="none" rtlCol="0">
            <a:spAutoFit/>
          </a:bodyPr>
          <a:lstStyle/>
          <a:p>
            <a:r>
              <a:rPr lang="de-DE" dirty="0" err="1" smtClean="0"/>
              <a:t>AmpOut</a:t>
            </a:r>
            <a:r>
              <a:rPr lang="de-DE" dirty="0" smtClean="0"/>
              <a:t>, </a:t>
            </a:r>
            <a:r>
              <a:rPr lang="de-DE" dirty="0" err="1" smtClean="0"/>
              <a:t>CompOutN</a:t>
            </a:r>
            <a:r>
              <a:rPr lang="de-DE" dirty="0" smtClean="0"/>
              <a:t>/TW</a:t>
            </a:r>
            <a:endParaRPr lang="de-DE" dirty="0"/>
          </a:p>
        </p:txBody>
      </p:sp>
      <p:cxnSp>
        <p:nvCxnSpPr>
          <p:cNvPr id="2089" name="Gerade Verbindung 2088"/>
          <p:cNvCxnSpPr/>
          <p:nvPr/>
        </p:nvCxnSpPr>
        <p:spPr bwMode="auto">
          <a:xfrm>
            <a:off x="4572000" y="5410200"/>
            <a:ext cx="1143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1" name="Gerade Verbindung mit Pfeil 2090"/>
          <p:cNvCxnSpPr/>
          <p:nvPr/>
        </p:nvCxnSpPr>
        <p:spPr bwMode="auto">
          <a:xfrm flipV="1">
            <a:off x="5715000" y="3962400"/>
            <a:ext cx="0" cy="1447800"/>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6158853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hteck 1"/>
          <p:cNvSpPr>
            <a:spLocks noChangeArrowheads="1"/>
          </p:cNvSpPr>
          <p:nvPr/>
        </p:nvSpPr>
        <p:spPr bwMode="auto">
          <a:xfrm>
            <a:off x="671513" y="2438400"/>
            <a:ext cx="2514600" cy="1676400"/>
          </a:xfrm>
          <a:prstGeom prst="rect">
            <a:avLst/>
          </a:prstGeom>
          <a:solidFill>
            <a:srgbClr val="FFFF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p:txBody>
      </p:sp>
      <p:sp>
        <p:nvSpPr>
          <p:cNvPr id="3074" name="Rectangle 2"/>
          <p:cNvSpPr>
            <a:spLocks noGrp="1" noChangeArrowheads="1"/>
          </p:cNvSpPr>
          <p:nvPr>
            <p:ph type="title"/>
          </p:nvPr>
        </p:nvSpPr>
        <p:spPr/>
        <p:txBody>
          <a:bodyPr/>
          <a:lstStyle/>
          <a:p>
            <a:r>
              <a:rPr lang="en-US" sz="2000" dirty="0" smtClean="0"/>
              <a:t>HRCMOS</a:t>
            </a:r>
            <a:endParaRPr lang="en-US" sz="2000" dirty="0"/>
          </a:p>
        </p:txBody>
      </p:sp>
      <p:sp>
        <p:nvSpPr>
          <p:cNvPr id="3075" name="Foliennummernplatzhalter 3"/>
          <p:cNvSpPr>
            <a:spLocks noGrp="1"/>
          </p:cNvSpPr>
          <p:nvPr>
            <p:ph type="sldNum" sz="quarter" idx="10"/>
          </p:nvPr>
        </p:nvSpPr>
        <p:spPr>
          <a:noFill/>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algn="ctr" eaLnBrk="0" fontAlgn="base" hangingPunct="0">
              <a:spcBef>
                <a:spcPct val="0"/>
              </a:spcBef>
              <a:spcAft>
                <a:spcPct val="0"/>
              </a:spcAft>
              <a:defRPr sz="1200">
                <a:solidFill>
                  <a:schemeClr val="tx1"/>
                </a:solidFill>
                <a:latin typeface="Arial" charset="0"/>
                <a:cs typeface="Arial" charset="0"/>
              </a:defRPr>
            </a:lvl6pPr>
            <a:lvl7pPr marL="2971800" indent="-228600" algn="ctr" eaLnBrk="0" fontAlgn="base" hangingPunct="0">
              <a:spcBef>
                <a:spcPct val="0"/>
              </a:spcBef>
              <a:spcAft>
                <a:spcPct val="0"/>
              </a:spcAft>
              <a:defRPr sz="1200">
                <a:solidFill>
                  <a:schemeClr val="tx1"/>
                </a:solidFill>
                <a:latin typeface="Arial" charset="0"/>
                <a:cs typeface="Arial" charset="0"/>
              </a:defRPr>
            </a:lvl7pPr>
            <a:lvl8pPr marL="3429000" indent="-228600" algn="ctr" eaLnBrk="0" fontAlgn="base" hangingPunct="0">
              <a:spcBef>
                <a:spcPct val="0"/>
              </a:spcBef>
              <a:spcAft>
                <a:spcPct val="0"/>
              </a:spcAft>
              <a:defRPr sz="1200">
                <a:solidFill>
                  <a:schemeClr val="tx1"/>
                </a:solidFill>
                <a:latin typeface="Arial" charset="0"/>
                <a:cs typeface="Arial" charset="0"/>
              </a:defRPr>
            </a:lvl8pPr>
            <a:lvl9pPr marL="3886200" indent="-228600" algn="ctr" eaLnBrk="0" fontAlgn="base" hangingPunct="0">
              <a:spcBef>
                <a:spcPct val="0"/>
              </a:spcBef>
              <a:spcAft>
                <a:spcPct val="0"/>
              </a:spcAft>
              <a:defRPr sz="1200">
                <a:solidFill>
                  <a:schemeClr val="tx1"/>
                </a:solidFill>
                <a:latin typeface="Arial" charset="0"/>
                <a:cs typeface="Arial" charset="0"/>
              </a:defRPr>
            </a:lvl9pPr>
          </a:lstStyle>
          <a:p>
            <a:pPr eaLnBrk="1" hangingPunct="1"/>
            <a:fld id="{48574821-0158-4C76-AAE4-051A65EF39AB}" type="slidenum">
              <a:rPr lang="de-DE" sz="1400" smtClean="0"/>
              <a:pPr eaLnBrk="1" hangingPunct="1"/>
              <a:t>9</a:t>
            </a:fld>
            <a:endParaRPr lang="de-DE" sz="1400" smtClean="0"/>
          </a:p>
        </p:txBody>
      </p:sp>
      <p:sp>
        <p:nvSpPr>
          <p:cNvPr id="3076" name="Inhaltsplatzhalter 1"/>
          <p:cNvSpPr>
            <a:spLocks noGrp="1"/>
          </p:cNvSpPr>
          <p:nvPr>
            <p:ph idx="1"/>
          </p:nvPr>
        </p:nvSpPr>
        <p:spPr>
          <a:xfrm>
            <a:off x="457200" y="692150"/>
            <a:ext cx="8229600" cy="908050"/>
          </a:xfrm>
        </p:spPr>
        <p:txBody>
          <a:bodyPr/>
          <a:lstStyle/>
          <a:p>
            <a:r>
              <a:rPr lang="en-US" sz="1400" dirty="0" smtClean="0"/>
              <a:t>Isolated PMOS allows separation of sensor and electronics</a:t>
            </a:r>
          </a:p>
          <a:p>
            <a:r>
              <a:rPr lang="en-US" sz="1400" dirty="0" smtClean="0"/>
              <a:t>Similar structure as MAPS in TJ</a:t>
            </a:r>
            <a:endParaRPr lang="en-US" sz="1400" dirty="0"/>
          </a:p>
        </p:txBody>
      </p:sp>
      <p:sp>
        <p:nvSpPr>
          <p:cNvPr id="9" name="Abgerundetes Rechteck 92"/>
          <p:cNvSpPr>
            <a:spLocks noChangeArrowheads="1"/>
          </p:cNvSpPr>
          <p:nvPr/>
        </p:nvSpPr>
        <p:spPr bwMode="auto">
          <a:xfrm>
            <a:off x="1128713" y="2438400"/>
            <a:ext cx="1524000" cy="609600"/>
          </a:xfrm>
          <a:prstGeom prst="roundRect">
            <a:avLst>
              <a:gd name="adj" fmla="val 16667"/>
            </a:avLst>
          </a:prstGeom>
          <a:solidFill>
            <a:schemeClr val="accent2">
              <a:lumMod val="20000"/>
              <a:lumOff val="80000"/>
            </a:schemeClr>
          </a:solidFill>
          <a:ln w="9525">
            <a:solidFill>
              <a:schemeClr val="tx1"/>
            </a:solidFill>
            <a:prstDash val="dash"/>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en-US" altLang="de-DE" smtClean="0"/>
          </a:p>
        </p:txBody>
      </p:sp>
      <p:sp>
        <p:nvSpPr>
          <p:cNvPr id="10" name="Abgerundetes Rechteck 92"/>
          <p:cNvSpPr>
            <a:spLocks noChangeArrowheads="1"/>
          </p:cNvSpPr>
          <p:nvPr/>
        </p:nvSpPr>
        <p:spPr bwMode="auto">
          <a:xfrm>
            <a:off x="671513" y="2438400"/>
            <a:ext cx="2514600" cy="1524000"/>
          </a:xfrm>
          <a:prstGeom prst="roundRect">
            <a:avLst>
              <a:gd name="adj" fmla="val 16667"/>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p:txBody>
      </p:sp>
      <p:sp>
        <p:nvSpPr>
          <p:cNvPr id="21" name="Textfeld 145"/>
          <p:cNvSpPr txBox="1">
            <a:spLocks noChangeArrowheads="1"/>
          </p:cNvSpPr>
          <p:nvPr/>
        </p:nvSpPr>
        <p:spPr bwMode="auto">
          <a:xfrm>
            <a:off x="1731743" y="2743200"/>
            <a:ext cx="3608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LV</a:t>
            </a:r>
            <a:endParaRPr lang="de-DE" altLang="de-DE" dirty="0"/>
          </a:p>
        </p:txBody>
      </p:sp>
      <p:grpSp>
        <p:nvGrpSpPr>
          <p:cNvPr id="42" name="Gruppieren 41"/>
          <p:cNvGrpSpPr/>
          <p:nvPr/>
        </p:nvGrpSpPr>
        <p:grpSpPr>
          <a:xfrm>
            <a:off x="1219200" y="2057400"/>
            <a:ext cx="1255713" cy="609600"/>
            <a:chOff x="5562600" y="2057400"/>
            <a:chExt cx="1255713" cy="609600"/>
          </a:xfrm>
        </p:grpSpPr>
        <p:sp>
          <p:nvSpPr>
            <p:cNvPr id="43" name="Rechteck 155"/>
            <p:cNvSpPr>
              <a:spLocks noChangeArrowheads="1"/>
            </p:cNvSpPr>
            <p:nvPr/>
          </p:nvSpPr>
          <p:spPr bwMode="auto">
            <a:xfrm>
              <a:off x="5638800" y="2438400"/>
              <a:ext cx="1143000" cy="228600"/>
            </a:xfrm>
            <a:prstGeom prst="rect">
              <a:avLst/>
            </a:prstGeom>
            <a:solidFill>
              <a:srgbClr val="FFC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4" name="Rechteck 43"/>
            <p:cNvSpPr/>
            <p:nvPr/>
          </p:nvSpPr>
          <p:spPr bwMode="auto">
            <a:xfrm>
              <a:off x="6172200" y="2438400"/>
              <a:ext cx="533400" cy="1524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45" name="Rechteck 44"/>
            <p:cNvSpPr/>
            <p:nvPr/>
          </p:nvSpPr>
          <p:spPr bwMode="auto">
            <a:xfrm>
              <a:off x="5715000" y="2438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46" name="Rechteck 45"/>
            <p:cNvSpPr/>
            <p:nvPr/>
          </p:nvSpPr>
          <p:spPr bwMode="auto">
            <a:xfrm>
              <a:off x="5943600" y="2438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47" name="Rechteck 160"/>
            <p:cNvSpPr>
              <a:spLocks noChangeArrowheads="1"/>
            </p:cNvSpPr>
            <p:nvPr/>
          </p:nvSpPr>
          <p:spPr bwMode="auto">
            <a:xfrm>
              <a:off x="6248400" y="2438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8" name="Rechteck 162"/>
            <p:cNvSpPr>
              <a:spLocks noChangeArrowheads="1"/>
            </p:cNvSpPr>
            <p:nvPr/>
          </p:nvSpPr>
          <p:spPr bwMode="auto">
            <a:xfrm>
              <a:off x="6477000" y="2438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49" name="Rechteck 164"/>
            <p:cNvSpPr>
              <a:spLocks noChangeArrowheads="1"/>
            </p:cNvSpPr>
            <p:nvPr/>
          </p:nvSpPr>
          <p:spPr bwMode="auto">
            <a:xfrm>
              <a:off x="6400800" y="2362200"/>
              <a:ext cx="762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50" name="Rechteck 49"/>
            <p:cNvSpPr/>
            <p:nvPr/>
          </p:nvSpPr>
          <p:spPr bwMode="auto">
            <a:xfrm>
              <a:off x="5867400" y="2362200"/>
              <a:ext cx="762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51" name="Textfeld 166"/>
            <p:cNvSpPr txBox="1">
              <a:spLocks noChangeArrowheads="1"/>
            </p:cNvSpPr>
            <p:nvPr/>
          </p:nvSpPr>
          <p:spPr bwMode="auto">
            <a:xfrm>
              <a:off x="5562600" y="2057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NMOS</a:t>
              </a:r>
            </a:p>
          </p:txBody>
        </p:sp>
        <p:sp>
          <p:nvSpPr>
            <p:cNvPr id="52" name="Textfeld 171"/>
            <p:cNvSpPr txBox="1">
              <a:spLocks noChangeArrowheads="1"/>
            </p:cNvSpPr>
            <p:nvPr/>
          </p:nvSpPr>
          <p:spPr bwMode="auto">
            <a:xfrm>
              <a:off x="6172200" y="2057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PMOS</a:t>
              </a:r>
            </a:p>
          </p:txBody>
        </p:sp>
      </p:grpSp>
      <p:grpSp>
        <p:nvGrpSpPr>
          <p:cNvPr id="3" name="Gruppieren 2"/>
          <p:cNvGrpSpPr/>
          <p:nvPr/>
        </p:nvGrpSpPr>
        <p:grpSpPr>
          <a:xfrm>
            <a:off x="4555168" y="3810000"/>
            <a:ext cx="3279145" cy="2590800"/>
            <a:chOff x="4555168" y="1524000"/>
            <a:chExt cx="3279145" cy="2590800"/>
          </a:xfrm>
        </p:grpSpPr>
        <p:sp>
          <p:nvSpPr>
            <p:cNvPr id="57" name="Rechteck 1"/>
            <p:cNvSpPr>
              <a:spLocks noChangeArrowheads="1"/>
            </p:cNvSpPr>
            <p:nvPr/>
          </p:nvSpPr>
          <p:spPr bwMode="auto">
            <a:xfrm>
              <a:off x="4572000" y="2438400"/>
              <a:ext cx="3200400" cy="1676400"/>
            </a:xfrm>
            <a:prstGeom prst="rect">
              <a:avLst/>
            </a:prstGeom>
            <a:solidFill>
              <a:srgbClr val="FFFF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p:txBody>
        </p:sp>
        <p:sp>
          <p:nvSpPr>
            <p:cNvPr id="58" name="Abgerundetes Rechteck 92"/>
            <p:cNvSpPr>
              <a:spLocks noChangeArrowheads="1"/>
            </p:cNvSpPr>
            <p:nvPr/>
          </p:nvSpPr>
          <p:spPr bwMode="auto">
            <a:xfrm>
              <a:off x="4572000" y="2438400"/>
              <a:ext cx="609600" cy="609600"/>
            </a:xfrm>
            <a:prstGeom prst="roundRect">
              <a:avLst>
                <a:gd name="adj" fmla="val 16667"/>
              </a:avLst>
            </a:prstGeom>
            <a:solidFill>
              <a:schemeClr val="accent2">
                <a:lumMod val="20000"/>
                <a:lumOff val="80000"/>
              </a:schemeClr>
            </a:solidFill>
            <a:ln w="9525">
              <a:solidFill>
                <a:schemeClr val="tx1"/>
              </a:solidFill>
              <a:prstDash val="dash"/>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en-US" altLang="de-DE" smtClean="0"/>
            </a:p>
          </p:txBody>
        </p:sp>
        <p:sp>
          <p:nvSpPr>
            <p:cNvPr id="59" name="Abgerundetes Rechteck 92"/>
            <p:cNvSpPr>
              <a:spLocks noChangeArrowheads="1"/>
            </p:cNvSpPr>
            <p:nvPr/>
          </p:nvSpPr>
          <p:spPr bwMode="auto">
            <a:xfrm>
              <a:off x="4572000" y="2438400"/>
              <a:ext cx="1600200" cy="1524000"/>
            </a:xfrm>
            <a:prstGeom prst="roundRect">
              <a:avLst>
                <a:gd name="adj" fmla="val 16667"/>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p:txBody>
        </p:sp>
        <p:cxnSp>
          <p:nvCxnSpPr>
            <p:cNvPr id="73" name="Gerade Verbindung mit Pfeil 182"/>
            <p:cNvCxnSpPr>
              <a:cxnSpLocks noChangeShapeType="1"/>
            </p:cNvCxnSpPr>
            <p:nvPr/>
          </p:nvCxnSpPr>
          <p:spPr bwMode="auto">
            <a:xfrm flipV="1">
              <a:off x="5943600" y="26670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Textfeld 183"/>
            <p:cNvSpPr txBox="1">
              <a:spLocks noChangeArrowheads="1"/>
            </p:cNvSpPr>
            <p:nvPr/>
          </p:nvSpPr>
          <p:spPr bwMode="auto">
            <a:xfrm>
              <a:off x="5738813" y="3048000"/>
              <a:ext cx="9937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Deep p-well</a:t>
              </a:r>
            </a:p>
          </p:txBody>
        </p:sp>
        <p:cxnSp>
          <p:nvCxnSpPr>
            <p:cNvPr id="75" name="Gerade Verbindung mit Pfeil 184"/>
            <p:cNvCxnSpPr>
              <a:cxnSpLocks noChangeShapeType="1"/>
            </p:cNvCxnSpPr>
            <p:nvPr/>
          </p:nvCxnSpPr>
          <p:spPr bwMode="auto">
            <a:xfrm flipV="1">
              <a:off x="6705600" y="2667000"/>
              <a:ext cx="0" cy="5334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Textfeld 185"/>
            <p:cNvSpPr txBox="1">
              <a:spLocks noChangeArrowheads="1"/>
            </p:cNvSpPr>
            <p:nvPr/>
          </p:nvSpPr>
          <p:spPr bwMode="auto">
            <a:xfrm>
              <a:off x="6670675" y="3048000"/>
              <a:ext cx="11636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de-DE"/>
                <a:t>Shallow n-well</a:t>
              </a:r>
            </a:p>
          </p:txBody>
        </p:sp>
        <p:sp>
          <p:nvSpPr>
            <p:cNvPr id="77" name="Abgerundetes Rechteck 92"/>
            <p:cNvSpPr>
              <a:spLocks noChangeArrowheads="1"/>
            </p:cNvSpPr>
            <p:nvPr/>
          </p:nvSpPr>
          <p:spPr bwMode="auto">
            <a:xfrm>
              <a:off x="6172200" y="2438400"/>
              <a:ext cx="1600200" cy="1524000"/>
            </a:xfrm>
            <a:prstGeom prst="roundRect">
              <a:avLst>
                <a:gd name="adj" fmla="val 16667"/>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p:txBody>
        </p:sp>
        <p:sp>
          <p:nvSpPr>
            <p:cNvPr id="78" name="Abgerundetes Rechteck 92"/>
            <p:cNvSpPr>
              <a:spLocks noChangeArrowheads="1"/>
            </p:cNvSpPr>
            <p:nvPr/>
          </p:nvSpPr>
          <p:spPr bwMode="auto">
            <a:xfrm>
              <a:off x="7162800" y="2438400"/>
              <a:ext cx="609600" cy="609600"/>
            </a:xfrm>
            <a:prstGeom prst="roundRect">
              <a:avLst>
                <a:gd name="adj" fmla="val 16667"/>
              </a:avLst>
            </a:prstGeom>
            <a:solidFill>
              <a:schemeClr val="accent2">
                <a:lumMod val="20000"/>
                <a:lumOff val="80000"/>
              </a:schemeClr>
            </a:solidFill>
            <a:ln w="9525">
              <a:solidFill>
                <a:schemeClr val="tx1"/>
              </a:solidFill>
              <a:prstDash val="dash"/>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en-US" altLang="de-DE" smtClean="0"/>
            </a:p>
          </p:txBody>
        </p:sp>
        <p:grpSp>
          <p:nvGrpSpPr>
            <p:cNvPr id="2" name="Gruppieren 1"/>
            <p:cNvGrpSpPr/>
            <p:nvPr/>
          </p:nvGrpSpPr>
          <p:grpSpPr>
            <a:xfrm>
              <a:off x="5562600" y="2057400"/>
              <a:ext cx="1255713" cy="609600"/>
              <a:chOff x="5562600" y="2057400"/>
              <a:chExt cx="1255713" cy="609600"/>
            </a:xfrm>
          </p:grpSpPr>
          <p:sp>
            <p:nvSpPr>
              <p:cNvPr id="60" name="Rechteck 155"/>
              <p:cNvSpPr>
                <a:spLocks noChangeArrowheads="1"/>
              </p:cNvSpPr>
              <p:nvPr/>
            </p:nvSpPr>
            <p:spPr bwMode="auto">
              <a:xfrm>
                <a:off x="5638800" y="2438400"/>
                <a:ext cx="1143000" cy="228600"/>
              </a:xfrm>
              <a:prstGeom prst="rect">
                <a:avLst/>
              </a:prstGeom>
              <a:solidFill>
                <a:srgbClr val="FFC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61" name="Rechteck 60"/>
              <p:cNvSpPr/>
              <p:nvPr/>
            </p:nvSpPr>
            <p:spPr bwMode="auto">
              <a:xfrm>
                <a:off x="6172200" y="2438400"/>
                <a:ext cx="533400" cy="1524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62" name="Rechteck 61"/>
              <p:cNvSpPr/>
              <p:nvPr/>
            </p:nvSpPr>
            <p:spPr bwMode="auto">
              <a:xfrm>
                <a:off x="5715000" y="2438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63" name="Rechteck 62"/>
              <p:cNvSpPr/>
              <p:nvPr/>
            </p:nvSpPr>
            <p:spPr bwMode="auto">
              <a:xfrm>
                <a:off x="5943600" y="2438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64" name="Rechteck 160"/>
              <p:cNvSpPr>
                <a:spLocks noChangeArrowheads="1"/>
              </p:cNvSpPr>
              <p:nvPr/>
            </p:nvSpPr>
            <p:spPr bwMode="auto">
              <a:xfrm>
                <a:off x="6248400" y="2438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65" name="Rechteck 162"/>
              <p:cNvSpPr>
                <a:spLocks noChangeArrowheads="1"/>
              </p:cNvSpPr>
              <p:nvPr/>
            </p:nvSpPr>
            <p:spPr bwMode="auto">
              <a:xfrm>
                <a:off x="6477000" y="2438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66" name="Rechteck 164"/>
              <p:cNvSpPr>
                <a:spLocks noChangeArrowheads="1"/>
              </p:cNvSpPr>
              <p:nvPr/>
            </p:nvSpPr>
            <p:spPr bwMode="auto">
              <a:xfrm>
                <a:off x="6400800" y="2362200"/>
                <a:ext cx="762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67" name="Rechteck 66"/>
              <p:cNvSpPr/>
              <p:nvPr/>
            </p:nvSpPr>
            <p:spPr bwMode="auto">
              <a:xfrm>
                <a:off x="5867400" y="2362200"/>
                <a:ext cx="762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68" name="Textfeld 166"/>
              <p:cNvSpPr txBox="1">
                <a:spLocks noChangeArrowheads="1"/>
              </p:cNvSpPr>
              <p:nvPr/>
            </p:nvSpPr>
            <p:spPr bwMode="auto">
              <a:xfrm>
                <a:off x="5562600" y="2057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NMOS</a:t>
                </a:r>
              </a:p>
            </p:txBody>
          </p:sp>
          <p:sp>
            <p:nvSpPr>
              <p:cNvPr id="69" name="Textfeld 171"/>
              <p:cNvSpPr txBox="1">
                <a:spLocks noChangeArrowheads="1"/>
              </p:cNvSpPr>
              <p:nvPr/>
            </p:nvSpPr>
            <p:spPr bwMode="auto">
              <a:xfrm>
                <a:off x="6172200" y="2057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PMOS</a:t>
                </a:r>
              </a:p>
            </p:txBody>
          </p:sp>
        </p:grpSp>
        <p:sp>
          <p:nvSpPr>
            <p:cNvPr id="53" name="Textfeld 10"/>
            <p:cNvSpPr txBox="1">
              <a:spLocks noChangeArrowheads="1"/>
            </p:cNvSpPr>
            <p:nvPr/>
          </p:nvSpPr>
          <p:spPr bwMode="auto">
            <a:xfrm>
              <a:off x="4555168" y="2133600"/>
              <a:ext cx="8675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HRCMOS</a:t>
              </a:r>
              <a:endParaRPr lang="de-DE" altLang="de-DE" dirty="0"/>
            </a:p>
          </p:txBody>
        </p:sp>
        <p:cxnSp>
          <p:nvCxnSpPr>
            <p:cNvPr id="4" name="Gerade Verbindung 3"/>
            <p:cNvCxnSpPr/>
            <p:nvPr/>
          </p:nvCxnSpPr>
          <p:spPr bwMode="auto">
            <a:xfrm>
              <a:off x="7467600" y="15240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Rechteck 4"/>
            <p:cNvSpPr/>
            <p:nvPr/>
          </p:nvSpPr>
          <p:spPr bwMode="auto">
            <a:xfrm>
              <a:off x="7391400" y="1828800"/>
              <a:ext cx="152400" cy="2286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cs typeface="Arial" charset="0"/>
              </a:endParaRPr>
            </a:p>
          </p:txBody>
        </p:sp>
        <p:cxnSp>
          <p:nvCxnSpPr>
            <p:cNvPr id="56" name="Gerade Verbindung 55"/>
            <p:cNvCxnSpPr>
              <a:stCxn id="5" idx="2"/>
            </p:cNvCxnSpPr>
            <p:nvPr/>
          </p:nvCxnSpPr>
          <p:spPr bwMode="auto">
            <a:xfrm>
              <a:off x="7467600" y="2057400"/>
              <a:ext cx="0" cy="3810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Gerade Verbindung 6"/>
            <p:cNvCxnSpPr/>
            <p:nvPr/>
          </p:nvCxnSpPr>
          <p:spPr bwMode="auto">
            <a:xfrm flipH="1">
              <a:off x="7086600" y="2209800"/>
              <a:ext cx="381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24"/>
            <p:cNvCxnSpPr/>
            <p:nvPr/>
          </p:nvCxnSpPr>
          <p:spPr bwMode="auto">
            <a:xfrm>
              <a:off x="7086600" y="20574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Gerade Verbindung 70"/>
            <p:cNvCxnSpPr/>
            <p:nvPr/>
          </p:nvCxnSpPr>
          <p:spPr bwMode="auto">
            <a:xfrm>
              <a:off x="7010400" y="20574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Gerade Verbindung 78"/>
            <p:cNvCxnSpPr/>
            <p:nvPr/>
          </p:nvCxnSpPr>
          <p:spPr bwMode="auto">
            <a:xfrm flipH="1">
              <a:off x="6781800" y="2209800"/>
              <a:ext cx="2286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Textfeld 10"/>
            <p:cNvSpPr txBox="1">
              <a:spLocks noChangeArrowheads="1"/>
            </p:cNvSpPr>
            <p:nvPr/>
          </p:nvSpPr>
          <p:spPr bwMode="auto">
            <a:xfrm>
              <a:off x="7086600" y="1524000"/>
              <a:ext cx="3978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dirty="0" smtClean="0"/>
                <a:t>HV</a:t>
              </a:r>
              <a:endParaRPr lang="de-DE" altLang="de-DE" dirty="0"/>
            </a:p>
          </p:txBody>
        </p:sp>
      </p:grpSp>
      <p:sp>
        <p:nvSpPr>
          <p:cNvPr id="54" name="Rechteck 1"/>
          <p:cNvSpPr>
            <a:spLocks noChangeArrowheads="1"/>
          </p:cNvSpPr>
          <p:nvPr/>
        </p:nvSpPr>
        <p:spPr bwMode="auto">
          <a:xfrm>
            <a:off x="3581400" y="2438400"/>
            <a:ext cx="2514600" cy="1676400"/>
          </a:xfrm>
          <a:prstGeom prst="rect">
            <a:avLst/>
          </a:prstGeom>
          <a:solidFill>
            <a:srgbClr val="FFFF66"/>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a:p>
            <a:pPr algn="ctr" eaLnBrk="1" hangingPunct="1">
              <a:spcBef>
                <a:spcPct val="0"/>
              </a:spcBef>
              <a:buFontTx/>
              <a:buNone/>
            </a:pPr>
            <a:endParaRPr lang="en-US" altLang="de-DE"/>
          </a:p>
        </p:txBody>
      </p:sp>
      <p:sp>
        <p:nvSpPr>
          <p:cNvPr id="55" name="Abgerundetes Rechteck 92"/>
          <p:cNvSpPr>
            <a:spLocks noChangeArrowheads="1"/>
          </p:cNvSpPr>
          <p:nvPr/>
        </p:nvSpPr>
        <p:spPr bwMode="auto">
          <a:xfrm>
            <a:off x="4953000" y="2438400"/>
            <a:ext cx="1524000" cy="609600"/>
          </a:xfrm>
          <a:prstGeom prst="roundRect">
            <a:avLst>
              <a:gd name="adj" fmla="val 16667"/>
            </a:avLst>
          </a:prstGeom>
          <a:solidFill>
            <a:schemeClr val="accent2">
              <a:lumMod val="20000"/>
              <a:lumOff val="80000"/>
            </a:schemeClr>
          </a:solidFill>
          <a:ln w="9525">
            <a:solidFill>
              <a:schemeClr val="tx1"/>
            </a:solidFill>
            <a:prstDash val="dash"/>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defRPr/>
            </a:pPr>
            <a:endParaRPr lang="en-US" altLang="de-DE" smtClean="0"/>
          </a:p>
        </p:txBody>
      </p:sp>
      <p:sp>
        <p:nvSpPr>
          <p:cNvPr id="72" name="Abgerundetes Rechteck 92"/>
          <p:cNvSpPr>
            <a:spLocks noChangeArrowheads="1"/>
          </p:cNvSpPr>
          <p:nvPr/>
        </p:nvSpPr>
        <p:spPr bwMode="auto">
          <a:xfrm>
            <a:off x="4495800" y="2438400"/>
            <a:ext cx="2514600" cy="1524000"/>
          </a:xfrm>
          <a:prstGeom prst="roundRect">
            <a:avLst>
              <a:gd name="adj" fmla="val 16667"/>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de-DE"/>
          </a:p>
        </p:txBody>
      </p:sp>
      <p:grpSp>
        <p:nvGrpSpPr>
          <p:cNvPr id="82" name="Gruppieren 81"/>
          <p:cNvGrpSpPr/>
          <p:nvPr/>
        </p:nvGrpSpPr>
        <p:grpSpPr>
          <a:xfrm>
            <a:off x="4129087" y="2057400"/>
            <a:ext cx="1255713" cy="609600"/>
            <a:chOff x="5562600" y="2057400"/>
            <a:chExt cx="1255713" cy="609600"/>
          </a:xfrm>
        </p:grpSpPr>
        <p:sp>
          <p:nvSpPr>
            <p:cNvPr id="83" name="Rechteck 155"/>
            <p:cNvSpPr>
              <a:spLocks noChangeArrowheads="1"/>
            </p:cNvSpPr>
            <p:nvPr/>
          </p:nvSpPr>
          <p:spPr bwMode="auto">
            <a:xfrm>
              <a:off x="5638800" y="2438400"/>
              <a:ext cx="1143000" cy="228600"/>
            </a:xfrm>
            <a:prstGeom prst="rect">
              <a:avLst/>
            </a:prstGeom>
            <a:solidFill>
              <a:srgbClr val="FFC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4" name="Rechteck 83"/>
            <p:cNvSpPr/>
            <p:nvPr/>
          </p:nvSpPr>
          <p:spPr bwMode="auto">
            <a:xfrm>
              <a:off x="6172200" y="2438400"/>
              <a:ext cx="533400" cy="1524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85" name="Rechteck 84"/>
            <p:cNvSpPr/>
            <p:nvPr/>
          </p:nvSpPr>
          <p:spPr bwMode="auto">
            <a:xfrm>
              <a:off x="5715000" y="2438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86" name="Rechteck 85"/>
            <p:cNvSpPr/>
            <p:nvPr/>
          </p:nvSpPr>
          <p:spPr bwMode="auto">
            <a:xfrm>
              <a:off x="5943600" y="2438400"/>
              <a:ext cx="1524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87" name="Rechteck 160"/>
            <p:cNvSpPr>
              <a:spLocks noChangeArrowheads="1"/>
            </p:cNvSpPr>
            <p:nvPr/>
          </p:nvSpPr>
          <p:spPr bwMode="auto">
            <a:xfrm>
              <a:off x="6248400" y="2438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8" name="Rechteck 162"/>
            <p:cNvSpPr>
              <a:spLocks noChangeArrowheads="1"/>
            </p:cNvSpPr>
            <p:nvPr/>
          </p:nvSpPr>
          <p:spPr bwMode="auto">
            <a:xfrm>
              <a:off x="6477000" y="2438400"/>
              <a:ext cx="1524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89" name="Rechteck 164"/>
            <p:cNvSpPr>
              <a:spLocks noChangeArrowheads="1"/>
            </p:cNvSpPr>
            <p:nvPr/>
          </p:nvSpPr>
          <p:spPr bwMode="auto">
            <a:xfrm>
              <a:off x="6400800" y="2362200"/>
              <a:ext cx="76200" cy="76200"/>
            </a:xfrm>
            <a:prstGeom prst="rect">
              <a:avLst/>
            </a:prstGeom>
            <a:solidFill>
              <a:srgbClr val="FF0000"/>
            </a:solidFill>
            <a:ln w="9525" algn="ctr">
              <a:solidFill>
                <a:schemeClr val="tx1"/>
              </a:solidFill>
              <a:round/>
              <a:headEnd/>
              <a:tailEnd/>
            </a:ln>
          </p:spPr>
          <p:txBody>
            <a:bodyPr anchor="ct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de-DE" altLang="de-DE"/>
            </a:p>
          </p:txBody>
        </p:sp>
        <p:sp>
          <p:nvSpPr>
            <p:cNvPr id="90" name="Rechteck 89"/>
            <p:cNvSpPr/>
            <p:nvPr/>
          </p:nvSpPr>
          <p:spPr bwMode="auto">
            <a:xfrm>
              <a:off x="5867400" y="2362200"/>
              <a:ext cx="76200" cy="762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anchor="ctr"/>
            <a:lstStyle/>
            <a:p>
              <a:pPr>
                <a:defRPr/>
              </a:pPr>
              <a:endParaRPr lang="de-DE"/>
            </a:p>
          </p:txBody>
        </p:sp>
        <p:sp>
          <p:nvSpPr>
            <p:cNvPr id="91" name="Textfeld 166"/>
            <p:cNvSpPr txBox="1">
              <a:spLocks noChangeArrowheads="1"/>
            </p:cNvSpPr>
            <p:nvPr/>
          </p:nvSpPr>
          <p:spPr bwMode="auto">
            <a:xfrm>
              <a:off x="5562600" y="2057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NMOS</a:t>
              </a:r>
            </a:p>
          </p:txBody>
        </p:sp>
        <p:sp>
          <p:nvSpPr>
            <p:cNvPr id="92" name="Textfeld 171"/>
            <p:cNvSpPr txBox="1">
              <a:spLocks noChangeArrowheads="1"/>
            </p:cNvSpPr>
            <p:nvPr/>
          </p:nvSpPr>
          <p:spPr bwMode="auto">
            <a:xfrm>
              <a:off x="6172200" y="2057400"/>
              <a:ext cx="646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a:solidFill>
                    <a:schemeClr val="tx1"/>
                  </a:solidFill>
                  <a:latin typeface="Arial" charset="0"/>
                  <a:cs typeface="Arial" charset="0"/>
                </a:defRPr>
              </a:lvl1pPr>
              <a:lvl2pPr marL="742950" indent="-285750" algn="l" eaLnBrk="0" hangingPunct="0">
                <a:spcBef>
                  <a:spcPct val="20000"/>
                </a:spcBef>
                <a:buChar char="–"/>
                <a:defRPr sz="1400">
                  <a:solidFill>
                    <a:schemeClr val="tx1"/>
                  </a:solidFill>
                  <a:latin typeface="Arial" charset="0"/>
                  <a:cs typeface="Arial" charset="0"/>
                </a:defRPr>
              </a:lvl2pPr>
              <a:lvl3pPr marL="1143000" indent="-228600" algn="l" eaLnBrk="0" hangingPunct="0">
                <a:spcBef>
                  <a:spcPct val="20000"/>
                </a:spcBef>
                <a:buChar char="•"/>
                <a:defRPr sz="1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de-DE" altLang="de-DE"/>
                <a:t>PMOS</a:t>
              </a:r>
            </a:p>
          </p:txBody>
        </p:sp>
      </p:grpSp>
    </p:spTree>
    <p:extLst>
      <p:ext uri="{BB962C8B-B14F-4D97-AF65-F5344CB8AC3E}">
        <p14:creationId xmlns:p14="http://schemas.microsoft.com/office/powerpoint/2010/main" val="4220147332"/>
      </p:ext>
    </p:extLst>
  </p:cSld>
  <p:clrMapOvr>
    <a:masterClrMapping/>
  </p:clrMapOvr>
  <p:timing>
    <p:tnLst>
      <p:par>
        <p:cTn id="1" dur="indefinite" restart="never" nodeType="tmRoot"/>
      </p:par>
    </p:tnLst>
  </p:timing>
</p:sld>
</file>

<file path=ppt/theme/theme1.xml><?xml version="1.0" encoding="utf-8"?>
<a:theme xmlns:a="http://schemas.openxmlformats.org/drawingml/2006/main" name="SDSSMALL2_2">
  <a:themeElements>
    <a:clrScheme name="SDSSMALL2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DSSMALL2_2">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SDSSMALL2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DSSMALL2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DSSMALL2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DSSMALL2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DSSMALL2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DSSMALL2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DSSMALL2_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DSSMALL2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DSSMALL2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DSSMALL2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DSSMALL2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DSSMALL2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SDSSMALL2_2</Template>
  <TotalTime>0</TotalTime>
  <Words>3676</Words>
  <Application>Microsoft Office PowerPoint</Application>
  <PresentationFormat>Bildschirmpräsentation (4:3)</PresentationFormat>
  <Paragraphs>1131</Paragraphs>
  <Slides>83</Slides>
  <Notes>7</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83</vt:i4>
      </vt:variant>
    </vt:vector>
  </HeadingPairs>
  <TitlesOfParts>
    <vt:vector size="85" baseType="lpstr">
      <vt:lpstr>SDSSMALL2_2</vt:lpstr>
      <vt:lpstr>Graph</vt:lpstr>
      <vt:lpstr>Overview of HV/HR-CMOS Pixel Sensors</vt:lpstr>
      <vt:lpstr>HVCMOS Introduction</vt:lpstr>
      <vt:lpstr>HVCMOS detectors</vt:lpstr>
      <vt:lpstr>HVCMOS detectors</vt:lpstr>
      <vt:lpstr>HVCMOS detectors</vt:lpstr>
      <vt:lpstr>Improved HVCMOS Structures HRCMOS</vt:lpstr>
      <vt:lpstr>HVCMOS with high resistive substrate</vt:lpstr>
      <vt:lpstr>Isolated PMOS</vt:lpstr>
      <vt:lpstr>HRCMOS</vt:lpstr>
      <vt:lpstr>HVCMOS Projects</vt:lpstr>
      <vt:lpstr>Mu3e</vt:lpstr>
      <vt:lpstr>Mu3e Detector</vt:lpstr>
      <vt:lpstr>Mu3e Detector</vt:lpstr>
      <vt:lpstr>Structure of the detector</vt:lpstr>
      <vt:lpstr>MuPixel</vt:lpstr>
      <vt:lpstr>MuPixel test beam</vt:lpstr>
      <vt:lpstr>MuPixel test beam</vt:lpstr>
      <vt:lpstr>Thin detectors</vt:lpstr>
      <vt:lpstr>New prototypes</vt:lpstr>
      <vt:lpstr>ATLAS Pixels CPPM Marseille, CERN, University of Geneve, INFN Genova, Bonn University, LBNL Berkeley, University of Göttingen, Jozef Stefan Institute Ljubljana, University of Glasgow, University of Liverpool, IFAE Barcelona, Heidelberg University…</vt:lpstr>
      <vt:lpstr>Developments for ATLAS Pixels</vt:lpstr>
      <vt:lpstr>CCPD detector (HV2FEI4)</vt:lpstr>
      <vt:lpstr>CCPD – Prototypes in AMS H18</vt:lpstr>
      <vt:lpstr>Results</vt:lpstr>
      <vt:lpstr>Results</vt:lpstr>
      <vt:lpstr>Results</vt:lpstr>
      <vt:lpstr>New Prototype</vt:lpstr>
      <vt:lpstr>Standard pixels: layout</vt:lpstr>
      <vt:lpstr>Analog pixel: layout</vt:lpstr>
      <vt:lpstr>New pixels: layout</vt:lpstr>
      <vt:lpstr>Another developments</vt:lpstr>
      <vt:lpstr>CLIC</vt:lpstr>
      <vt:lpstr>Development for CLIC</vt:lpstr>
      <vt:lpstr>CCPDv3</vt:lpstr>
      <vt:lpstr>ATLAS Strips</vt:lpstr>
      <vt:lpstr>HVCMOS for ATLAS strip layers</vt:lpstr>
      <vt:lpstr>HVCMOS for ATLAS strip layers</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Segmented strip detector with lossy constant-delay-multiplexing</vt:lpstr>
      <vt:lpstr>HVStrip test chip in AMS H35</vt:lpstr>
      <vt:lpstr>Chip-Top</vt:lpstr>
      <vt:lpstr>Time Walk Compensation</vt:lpstr>
      <vt:lpstr>Time Walk Compensation</vt:lpstr>
      <vt:lpstr>Time Walk Compensation</vt:lpstr>
      <vt:lpstr>Time Walk Compensation</vt:lpstr>
      <vt:lpstr>Summary</vt:lpstr>
      <vt:lpstr>Thank you!</vt:lpstr>
      <vt:lpstr>Backup slides</vt:lpstr>
      <vt:lpstr>Segmented strip detector with lossy constant-delay-multiplexing</vt:lpstr>
      <vt:lpstr>HRCMOS in LFoundry</vt:lpstr>
      <vt:lpstr>Isolated HVCMOS in LFoundry</vt:lpstr>
      <vt:lpstr>ATLAS New Type</vt:lpstr>
      <vt:lpstr>Standard pixels with time encoding</vt:lpstr>
      <vt:lpstr>CCPDv4</vt:lpstr>
      <vt:lpstr>Time Walk Compensation – AMS 350 nm</vt:lpstr>
      <vt:lpstr>Time Walk Compensation – AMS 350 nm</vt:lpstr>
      <vt:lpstr>Time Walk Compensation</vt:lpstr>
      <vt:lpstr>Time Walk Compensation</vt:lpstr>
      <vt:lpstr>AMS TSV process</vt:lpstr>
      <vt:lpstr>TSV – bask side RDL</vt:lpstr>
      <vt:lpstr>Pixel detectors</vt:lpstr>
      <vt:lpstr>Pixel detectors with TSVs</vt:lpstr>
      <vt:lpstr>Detectors is advanced CMOS: HRCMOS</vt:lpstr>
      <vt:lpstr>Standard MAPS</vt:lpstr>
      <vt:lpstr>INMAPS in Tower-Jazz</vt:lpstr>
      <vt:lpstr>Depleted INMAPS - HRCMOS</vt:lpstr>
      <vt:lpstr>Advanced MAPS with back-plane electrode</vt:lpstr>
      <vt:lpstr>Advanced MAPS with back-plane electrode</vt:lpstr>
      <vt:lpstr>Advanced MAPS with back-plane electrode</vt:lpstr>
      <vt:lpstr>Segmented strip detector with lossy constant-delay-multiplexing</vt:lpstr>
      <vt:lpstr>Segmented strip detector with lossy constant-delay-multiplexing</vt:lpstr>
      <vt:lpstr>Chip-Top</vt:lpstr>
    </vt:vector>
  </TitlesOfParts>
  <Company>University Mannheim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Ivan Peric</dc:creator>
  <cp:lastModifiedBy>ivan</cp:lastModifiedBy>
  <cp:revision>739</cp:revision>
  <dcterms:created xsi:type="dcterms:W3CDTF">2010-08-30T10:07:17Z</dcterms:created>
  <dcterms:modified xsi:type="dcterms:W3CDTF">2014-09-02T12:37:35Z</dcterms:modified>
</cp:coreProperties>
</file>