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24"/>
  </p:notesMasterIdLst>
  <p:handoutMasterIdLst>
    <p:handoutMasterId r:id="rId25"/>
  </p:handoutMasterIdLst>
  <p:sldIdLst>
    <p:sldId id="304" r:id="rId2"/>
    <p:sldId id="275" r:id="rId3"/>
    <p:sldId id="283" r:id="rId4"/>
    <p:sldId id="293" r:id="rId5"/>
    <p:sldId id="310" r:id="rId6"/>
    <p:sldId id="301" r:id="rId7"/>
    <p:sldId id="305" r:id="rId8"/>
    <p:sldId id="298" r:id="rId9"/>
    <p:sldId id="313" r:id="rId10"/>
    <p:sldId id="309" r:id="rId11"/>
    <p:sldId id="311" r:id="rId12"/>
    <p:sldId id="306" r:id="rId13"/>
    <p:sldId id="307" r:id="rId14"/>
    <p:sldId id="308" r:id="rId15"/>
    <p:sldId id="312" r:id="rId16"/>
    <p:sldId id="302" r:id="rId17"/>
    <p:sldId id="291" r:id="rId18"/>
    <p:sldId id="284" r:id="rId19"/>
    <p:sldId id="314" r:id="rId20"/>
    <p:sldId id="315" r:id="rId21"/>
    <p:sldId id="285" r:id="rId22"/>
    <p:sldId id="292" r:id="rId23"/>
  </p:sldIdLst>
  <p:sldSz cx="9144000" cy="6858000" type="screen4x3"/>
  <p:notesSz cx="9601200" cy="731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945" autoAdjust="0"/>
    <p:restoredTop sz="86410" autoAdjust="0"/>
  </p:normalViewPr>
  <p:slideViewPr>
    <p:cSldViewPr>
      <p:cViewPr varScale="1">
        <p:scale>
          <a:sx n="89" d="100"/>
          <a:sy n="89" d="100"/>
        </p:scale>
        <p:origin x="-100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7" d="100"/>
        <a:sy n="137" d="100"/>
      </p:scale>
      <p:origin x="0" y="4336"/>
    </p:cViewPr>
  </p:sorterViewPr>
  <p:notesViewPr>
    <p:cSldViewPr snapToGrid="0" snapToObjects="1">
      <p:cViewPr varScale="1">
        <p:scale>
          <a:sx n="123" d="100"/>
          <a:sy n="123" d="100"/>
        </p:scale>
        <p:origin x="-3904" y="-112"/>
      </p:cViewPr>
      <p:guideLst>
        <p:guide orient="horz" pos="2304"/>
        <p:guide pos="30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937" cy="3652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438180" y="0"/>
            <a:ext cx="4160937" cy="3652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77CC8F-B19E-BC49-A5C1-5D72D4C4F38D}" type="datetimeFigureOut">
              <a:rPr lang="en-US" smtClean="0"/>
              <a:t>3/4/14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948715"/>
            <a:ext cx="4160937" cy="3652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438180" y="6948715"/>
            <a:ext cx="4160937" cy="3652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F87976-E324-6042-95D3-1E6CC09B4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774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520" cy="3657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438458" y="0"/>
            <a:ext cx="4160520" cy="3657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D091763-35F4-4201-A20F-D65CCBBC2F06}" type="datetimeFigureOut">
              <a:rPr lang="en-US" smtClean="0"/>
              <a:pPr/>
              <a:t>3/4/14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71800" y="549275"/>
            <a:ext cx="3657600" cy="2743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60120" y="3474720"/>
            <a:ext cx="7680960" cy="32918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948171"/>
            <a:ext cx="4160520" cy="3657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438458" y="6948171"/>
            <a:ext cx="4160520" cy="3657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84EFCE29-0F49-4218-9B9E-07DD81CCCE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6994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FCE29-0F49-4218-9B9E-07DD81CCCE01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8872" indent="0">
              <a:buNone/>
            </a:pPr>
            <a:r>
              <a:rPr lang="en-US" sz="1200" dirty="0" smtClean="0"/>
              <a:t>replaced</a:t>
            </a:r>
          </a:p>
          <a:p>
            <a:pPr marL="118872" indent="0">
              <a:buNone/>
            </a:pPr>
            <a:r>
              <a:rPr lang="en-US" sz="1200" dirty="0" smtClean="0">
                <a:solidFill>
                  <a:srgbClr val="FFFF00"/>
                </a:solidFill>
              </a:rPr>
              <a:t>for (G4int k=0; k&lt;</a:t>
            </a:r>
            <a:r>
              <a:rPr lang="en-US" sz="1200" dirty="0" err="1" smtClean="0">
                <a:solidFill>
                  <a:srgbClr val="FFFF00"/>
                </a:solidFill>
              </a:rPr>
              <a:t>nb</a:t>
            </a:r>
            <a:r>
              <a:rPr lang="en-US" sz="1200" dirty="0" smtClean="0">
                <a:solidFill>
                  <a:srgbClr val="FFFF00"/>
                </a:solidFill>
              </a:rPr>
              <a:t>; k++) </a:t>
            </a:r>
            <a:r>
              <a:rPr lang="en-US" sz="1200" dirty="0" err="1" smtClean="0">
                <a:solidFill>
                  <a:srgbClr val="FFFF00"/>
                </a:solidFill>
              </a:rPr>
              <a:t>lossc</a:t>
            </a:r>
            <a:r>
              <a:rPr lang="en-US" sz="1200" dirty="0" smtClean="0">
                <a:solidFill>
                  <a:srgbClr val="FFFF00"/>
                </a:solidFill>
              </a:rPr>
              <a:t> += w2/(1.-w*G4UniformRand());</a:t>
            </a:r>
            <a:endParaRPr lang="en-US" sz="1200" dirty="0" smtClean="0"/>
          </a:p>
          <a:p>
            <a:pPr marL="118872" indent="0">
              <a:buNone/>
            </a:pPr>
            <a:r>
              <a:rPr lang="en-US" sz="1200" dirty="0" smtClean="0"/>
              <a:t>(G4UniformRand() is a macro: </a:t>
            </a:r>
          </a:p>
          <a:p>
            <a:pPr marL="118872" indent="0">
              <a:buNone/>
            </a:pPr>
            <a:r>
              <a:rPr lang="en-US" sz="1200" dirty="0" smtClean="0"/>
              <a:t> G4Random::</a:t>
            </a:r>
            <a:r>
              <a:rPr lang="en-US" sz="1200" dirty="0" err="1" smtClean="0"/>
              <a:t>getTheEngine</a:t>
            </a:r>
            <a:r>
              <a:rPr lang="en-US" sz="1200" dirty="0" smtClean="0"/>
              <a:t>()-&gt;flat(); returning one random number)</a:t>
            </a:r>
          </a:p>
          <a:p>
            <a:pPr marL="118872" indent="0">
              <a:buNone/>
            </a:pPr>
            <a:r>
              <a:rPr lang="en-US" sz="1200" dirty="0" smtClean="0"/>
              <a:t>with</a:t>
            </a:r>
          </a:p>
          <a:p>
            <a:pPr marL="118872" indent="0">
              <a:buNone/>
            </a:pPr>
            <a:r>
              <a:rPr lang="en-US" sz="1200" dirty="0" smtClean="0">
                <a:solidFill>
                  <a:srgbClr val="FFFF00"/>
                </a:solidFill>
              </a:rPr>
              <a:t>G4double </a:t>
            </a:r>
            <a:r>
              <a:rPr lang="en-US" sz="1200" dirty="0" err="1" smtClean="0">
                <a:solidFill>
                  <a:srgbClr val="FFFF00"/>
                </a:solidFill>
              </a:rPr>
              <a:t>rannums</a:t>
            </a:r>
            <a:r>
              <a:rPr lang="en-US" sz="1200" dirty="0" smtClean="0">
                <a:solidFill>
                  <a:srgbClr val="FFFF00"/>
                </a:solidFill>
              </a:rPr>
              <a:t>[</a:t>
            </a:r>
            <a:r>
              <a:rPr lang="en-US" sz="1200" dirty="0" err="1" smtClean="0">
                <a:solidFill>
                  <a:srgbClr val="FFFF00"/>
                </a:solidFill>
              </a:rPr>
              <a:t>nb</a:t>
            </a:r>
            <a:r>
              <a:rPr lang="en-US" sz="1200" dirty="0" smtClean="0">
                <a:solidFill>
                  <a:srgbClr val="FFFF00"/>
                </a:solidFill>
              </a:rPr>
              <a:t>];</a:t>
            </a:r>
          </a:p>
          <a:p>
            <a:pPr marL="118872" indent="0">
              <a:buNone/>
            </a:pPr>
            <a:r>
              <a:rPr lang="en-US" sz="1200" dirty="0" smtClean="0">
                <a:solidFill>
                  <a:srgbClr val="FFFF00"/>
                </a:solidFill>
              </a:rPr>
              <a:t>G4Random::</a:t>
            </a:r>
            <a:r>
              <a:rPr lang="en-US" sz="1200" dirty="0" err="1" smtClean="0">
                <a:solidFill>
                  <a:srgbClr val="FFFF00"/>
                </a:solidFill>
              </a:rPr>
              <a:t>getTheEngine</a:t>
            </a:r>
            <a:r>
              <a:rPr lang="en-US" sz="1200" dirty="0" smtClean="0">
                <a:solidFill>
                  <a:srgbClr val="FFFF00"/>
                </a:solidFill>
              </a:rPr>
              <a:t>()-&gt;</a:t>
            </a:r>
            <a:r>
              <a:rPr lang="en-US" sz="1200" dirty="0" err="1" smtClean="0">
                <a:solidFill>
                  <a:srgbClr val="FFFF00"/>
                </a:solidFill>
              </a:rPr>
              <a:t>flatArray</a:t>
            </a:r>
            <a:r>
              <a:rPr lang="en-US" sz="1200" dirty="0" smtClean="0">
                <a:solidFill>
                  <a:srgbClr val="FFFF00"/>
                </a:solidFill>
              </a:rPr>
              <a:t>(</a:t>
            </a:r>
            <a:r>
              <a:rPr lang="en-US" sz="1200" dirty="0" err="1" smtClean="0">
                <a:solidFill>
                  <a:srgbClr val="FFFF00"/>
                </a:solidFill>
              </a:rPr>
              <a:t>nb,rannums</a:t>
            </a:r>
            <a:r>
              <a:rPr lang="en-US" sz="1200" dirty="0" smtClean="0">
                <a:solidFill>
                  <a:srgbClr val="FFFF00"/>
                </a:solidFill>
              </a:rPr>
              <a:t>);</a:t>
            </a:r>
          </a:p>
          <a:p>
            <a:pPr marL="118872" indent="0">
              <a:buNone/>
            </a:pPr>
            <a:r>
              <a:rPr lang="en-US" sz="1200" dirty="0" smtClean="0">
                <a:solidFill>
                  <a:srgbClr val="FFFF00"/>
                </a:solidFill>
              </a:rPr>
              <a:t>for (G4int k=0; k&lt;</a:t>
            </a:r>
            <a:r>
              <a:rPr lang="en-US" sz="1200" dirty="0" err="1" smtClean="0">
                <a:solidFill>
                  <a:srgbClr val="FFFF00"/>
                </a:solidFill>
              </a:rPr>
              <a:t>nb</a:t>
            </a:r>
            <a:r>
              <a:rPr lang="en-US" sz="1200" dirty="0" smtClean="0">
                <a:solidFill>
                  <a:srgbClr val="FFFF00"/>
                </a:solidFill>
              </a:rPr>
              <a:t>; k++) </a:t>
            </a:r>
            <a:r>
              <a:rPr lang="en-US" sz="1200" dirty="0" err="1" smtClean="0">
                <a:solidFill>
                  <a:srgbClr val="FFFF00"/>
                </a:solidFill>
              </a:rPr>
              <a:t>lossc</a:t>
            </a:r>
            <a:r>
              <a:rPr lang="en-US" sz="1200" dirty="0" smtClean="0">
                <a:solidFill>
                  <a:srgbClr val="FFFF00"/>
                </a:solidFill>
              </a:rPr>
              <a:t> += w2/(1.-w*</a:t>
            </a:r>
            <a:r>
              <a:rPr lang="en-US" sz="1200" dirty="0" err="1" smtClean="0">
                <a:solidFill>
                  <a:srgbClr val="FFFF00"/>
                </a:solidFill>
              </a:rPr>
              <a:t>rannums</a:t>
            </a:r>
            <a:r>
              <a:rPr lang="en-US" sz="1200" dirty="0" smtClean="0">
                <a:solidFill>
                  <a:srgbClr val="FFFF00"/>
                </a:solidFill>
              </a:rPr>
              <a:t>[k]);</a:t>
            </a:r>
            <a:endParaRPr lang="en-US" sz="1400" dirty="0" smtClean="0">
              <a:solidFill>
                <a:srgbClr val="FFFF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FCE29-0F49-4218-9B9E-07DD81CCCE0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8138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FCE29-0F49-4218-9B9E-07DD81CCCE0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281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FCE29-0F49-4218-9B9E-07DD81CCCE0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043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FCE29-0F49-4218-9B9E-07DD81CCCE0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04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r>
              <a:rPr lang="en-US" smtClean="0"/>
              <a:t>Geant4 EM Meeting 4 March 2014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615032D-DF71-4CD7-99F8-0602E1E2E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31242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Geant4 EM Meeting 4 March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62400" y="6477000"/>
            <a:ext cx="388619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457200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15032D-DF71-4CD7-99F8-0602E1E2E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dcvs.fnal.gov/redmine/projects/fast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971800"/>
            <a:ext cx="80772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Preliminary results of  Geant4 Electromagnetic Code Review</a:t>
            </a:r>
            <a:br>
              <a:rPr lang="en-US" dirty="0" smtClean="0"/>
            </a:b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43000"/>
          </a:xfrm>
        </p:spPr>
        <p:txBody>
          <a:bodyPr>
            <a:normAutofit/>
          </a:bodyPr>
          <a:lstStyle/>
          <a:p>
            <a:r>
              <a:rPr lang="en-US" dirty="0"/>
              <a:t>John Apostolakis/CERN, Andrea Dotti/SLAC, Krzysztof Genser/FNAL, </a:t>
            </a:r>
          </a:p>
          <a:p>
            <a:r>
              <a:rPr lang="en-US" dirty="0" smtClean="0"/>
              <a:t>Soon </a:t>
            </a:r>
            <a:r>
              <a:rPr lang="en-US" dirty="0"/>
              <a:t>Yung Jun/</a:t>
            </a:r>
            <a:r>
              <a:rPr lang="en-US" dirty="0" smtClean="0"/>
              <a:t>FNAL, Boyana </a:t>
            </a:r>
            <a:r>
              <a:rPr lang="en-US" dirty="0"/>
              <a:t>Norris</a:t>
            </a:r>
            <a:r>
              <a:rPr lang="en-US" dirty="0" smtClean="0"/>
              <a:t>/Univ. </a:t>
            </a:r>
            <a:r>
              <a:rPr lang="en-US" dirty="0"/>
              <a:t>of </a:t>
            </a:r>
            <a:r>
              <a:rPr lang="en-US" dirty="0" smtClean="0"/>
              <a:t>Oregon</a:t>
            </a:r>
            <a:r>
              <a:rPr lang="en-US" dirty="0"/>
              <a:t> </a:t>
            </a:r>
            <a:r>
              <a:rPr lang="en-US" dirty="0" smtClean="0"/>
              <a:t>and ANL</a:t>
            </a:r>
          </a:p>
          <a:p>
            <a:endParaRPr lang="en-US" dirty="0" smtClean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09600" y="3733800"/>
            <a:ext cx="8229600" cy="1347216"/>
          </a:xfrm>
          <a:prstGeom prst="rect">
            <a:avLst/>
          </a:prstGeom>
        </p:spPr>
        <p:txBody>
          <a:bodyPr vert="horz" lIns="118872" tIns="0" rIns="45720" bIns="0" rtlCol="0" anchor="b">
            <a:norm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None/>
              <a:defRPr kumimoji="0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None/>
              <a:defRPr kumimoji="0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None/>
              <a:defRPr kumimoji="0" lang="en-US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None/>
              <a:defRPr kumimoji="0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J. Apostolakis </a:t>
            </a:r>
          </a:p>
          <a:p>
            <a:r>
              <a:rPr lang="en-US" dirty="0" smtClean="0"/>
              <a:t>Adapted from report b</a:t>
            </a:r>
            <a:r>
              <a:rPr lang="en-US" dirty="0" smtClean="0"/>
              <a:t>y </a:t>
            </a:r>
            <a:r>
              <a:rPr lang="en-US" dirty="0" smtClean="0"/>
              <a:t>K. L. </a:t>
            </a:r>
            <a:r>
              <a:rPr lang="en-US" dirty="0" err="1" smtClean="0"/>
              <a:t>Genser</a:t>
            </a:r>
            <a:r>
              <a:rPr lang="en-US" dirty="0" smtClean="0"/>
              <a:t> at US ASCR/HEP Meeting, FNAL Feb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2519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/>
              <a:t>G4UniversalFluctuations:</a:t>
            </a:r>
            <a:r>
              <a:rPr lang="en-US" sz="4800" dirty="0" smtClean="0"/>
              <a:t>:</a:t>
            </a:r>
            <a:br>
              <a:rPr lang="en-US" sz="4800" dirty="0" smtClean="0"/>
            </a:br>
            <a:r>
              <a:rPr lang="en-US" sz="4800" dirty="0" err="1" smtClean="0"/>
              <a:t>SampleFluctuations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000" dirty="0" smtClean="0"/>
              <a:t>G4UniversalFluctuations::</a:t>
            </a:r>
            <a:r>
              <a:rPr lang="en-US" sz="2000" dirty="0" err="1" smtClean="0"/>
              <a:t>SampleFluctuations</a:t>
            </a:r>
            <a:endParaRPr lang="en-US" sz="2000" dirty="0" smtClean="0"/>
          </a:p>
          <a:p>
            <a:pPr lvl="1"/>
            <a:r>
              <a:rPr lang="en-US" sz="2000" dirty="0" smtClean="0"/>
              <a:t>Tested </a:t>
            </a:r>
            <a:r>
              <a:rPr lang="en-US" sz="2000" dirty="0" smtClean="0"/>
              <a:t>getting array of </a:t>
            </a:r>
            <a:r>
              <a:rPr lang="en-US" sz="2000" dirty="0" smtClean="0"/>
              <a:t>random numbers – existing API</a:t>
            </a:r>
            <a:r>
              <a:rPr lang="en-US" sz="2000" dirty="0" smtClean="0"/>
              <a:t>: </a:t>
            </a:r>
            <a:endParaRPr lang="en-US" sz="2000" dirty="0" smtClean="0"/>
          </a:p>
          <a:p>
            <a:pPr marL="118872" indent="0">
              <a:buNone/>
            </a:pPr>
            <a:r>
              <a:rPr lang="en-US" sz="1800" dirty="0" smtClean="0">
                <a:solidFill>
                  <a:srgbClr val="FFFF00"/>
                </a:solidFill>
              </a:rPr>
              <a:t>G4double </a:t>
            </a:r>
            <a:r>
              <a:rPr lang="en-US" sz="1800" dirty="0" err="1">
                <a:solidFill>
                  <a:srgbClr val="FFFF00"/>
                </a:solidFill>
              </a:rPr>
              <a:t>rannums</a:t>
            </a:r>
            <a:r>
              <a:rPr lang="en-US" sz="1800" dirty="0">
                <a:solidFill>
                  <a:srgbClr val="FFFF00"/>
                </a:solidFill>
              </a:rPr>
              <a:t>[</a:t>
            </a:r>
            <a:r>
              <a:rPr lang="en-US" sz="1800" dirty="0" err="1">
                <a:solidFill>
                  <a:srgbClr val="FFFF00"/>
                </a:solidFill>
              </a:rPr>
              <a:t>nb</a:t>
            </a:r>
            <a:r>
              <a:rPr lang="en-US" sz="1800" dirty="0">
                <a:solidFill>
                  <a:srgbClr val="FFFF00"/>
                </a:solidFill>
              </a:rPr>
              <a:t>];</a:t>
            </a:r>
          </a:p>
          <a:p>
            <a:pPr marL="118872" indent="0">
              <a:buNone/>
            </a:pPr>
            <a:r>
              <a:rPr lang="en-US" sz="1800" dirty="0">
                <a:solidFill>
                  <a:srgbClr val="FFFF00"/>
                </a:solidFill>
              </a:rPr>
              <a:t>G4Random::</a:t>
            </a:r>
            <a:r>
              <a:rPr lang="en-US" sz="1800" dirty="0" err="1">
                <a:solidFill>
                  <a:srgbClr val="FFFF00"/>
                </a:solidFill>
              </a:rPr>
              <a:t>getTheEngine</a:t>
            </a:r>
            <a:r>
              <a:rPr lang="en-US" sz="1800" dirty="0">
                <a:solidFill>
                  <a:srgbClr val="FFFF00"/>
                </a:solidFill>
              </a:rPr>
              <a:t>()-&gt;</a:t>
            </a:r>
            <a:r>
              <a:rPr lang="en-US" sz="1800" dirty="0" err="1">
                <a:solidFill>
                  <a:srgbClr val="FFFF00"/>
                </a:solidFill>
              </a:rPr>
              <a:t>flatArray</a:t>
            </a:r>
            <a:r>
              <a:rPr lang="en-US" sz="1800" dirty="0">
                <a:solidFill>
                  <a:srgbClr val="FFFF00"/>
                </a:solidFill>
              </a:rPr>
              <a:t>(</a:t>
            </a:r>
            <a:r>
              <a:rPr lang="en-US" sz="1800" dirty="0" err="1">
                <a:solidFill>
                  <a:srgbClr val="FFFF00"/>
                </a:solidFill>
              </a:rPr>
              <a:t>nb,rannums</a:t>
            </a:r>
            <a:r>
              <a:rPr lang="en-US" sz="1800" dirty="0">
                <a:solidFill>
                  <a:srgbClr val="FFFF00"/>
                </a:solidFill>
              </a:rPr>
              <a:t>);</a:t>
            </a:r>
          </a:p>
          <a:p>
            <a:pPr marL="118872" indent="0">
              <a:buNone/>
            </a:pPr>
            <a:r>
              <a:rPr lang="en-US" sz="1800" dirty="0">
                <a:solidFill>
                  <a:srgbClr val="FFFF00"/>
                </a:solidFill>
              </a:rPr>
              <a:t>for (G4int k=0; k&lt;</a:t>
            </a:r>
            <a:r>
              <a:rPr lang="en-US" sz="1800" dirty="0" err="1">
                <a:solidFill>
                  <a:srgbClr val="FFFF00"/>
                </a:solidFill>
              </a:rPr>
              <a:t>nb</a:t>
            </a:r>
            <a:r>
              <a:rPr lang="en-US" sz="1800" dirty="0">
                <a:solidFill>
                  <a:srgbClr val="FFFF00"/>
                </a:solidFill>
              </a:rPr>
              <a:t>; k++) </a:t>
            </a:r>
            <a:r>
              <a:rPr lang="en-US" sz="1800" dirty="0" err="1">
                <a:solidFill>
                  <a:srgbClr val="FFFF00"/>
                </a:solidFill>
              </a:rPr>
              <a:t>lossc</a:t>
            </a:r>
            <a:r>
              <a:rPr lang="en-US" sz="1800" dirty="0">
                <a:solidFill>
                  <a:srgbClr val="FFFF00"/>
                </a:solidFill>
              </a:rPr>
              <a:t> += w2/(1.-w*</a:t>
            </a:r>
            <a:r>
              <a:rPr lang="en-US" sz="1800" dirty="0" err="1">
                <a:solidFill>
                  <a:srgbClr val="FFFF00"/>
                </a:solidFill>
              </a:rPr>
              <a:t>rannums</a:t>
            </a:r>
            <a:r>
              <a:rPr lang="en-US" sz="1800" dirty="0">
                <a:solidFill>
                  <a:srgbClr val="FFFF00"/>
                </a:solidFill>
              </a:rPr>
              <a:t>[k])</a:t>
            </a:r>
            <a:r>
              <a:rPr lang="en-US" sz="1800" dirty="0" smtClean="0">
                <a:solidFill>
                  <a:srgbClr val="FFFF00"/>
                </a:solidFill>
              </a:rPr>
              <a:t>;</a:t>
            </a:r>
            <a:endParaRPr lang="en-US" sz="2000" dirty="0" smtClean="0"/>
          </a:p>
          <a:p>
            <a:pPr lvl="1"/>
            <a:r>
              <a:rPr lang="en-US" sz="2000" dirty="0" smtClean="0"/>
              <a:t>About </a:t>
            </a:r>
            <a:r>
              <a:rPr lang="en-US" sz="2000" dirty="0" smtClean="0"/>
              <a:t>10% faster in unit test at the </a:t>
            </a:r>
            <a:r>
              <a:rPr lang="en-US" sz="2000" dirty="0" err="1" smtClean="0">
                <a:solidFill>
                  <a:srgbClr val="FFFF00"/>
                </a:solidFill>
              </a:rPr>
              <a:t>SampleFluctuations</a:t>
            </a:r>
            <a:r>
              <a:rPr lang="en-US" sz="2000" dirty="0" smtClean="0">
                <a:solidFill>
                  <a:srgbClr val="FFFF00"/>
                </a:solidFill>
              </a:rPr>
              <a:t> </a:t>
            </a:r>
            <a:r>
              <a:rPr lang="en-US" sz="2000" dirty="0" smtClean="0"/>
              <a:t>level when the pointer to the engine was also cached</a:t>
            </a:r>
            <a:endParaRPr lang="en-US" sz="2000" dirty="0"/>
          </a:p>
          <a:p>
            <a:pPr marL="118872" indent="0">
              <a:buNone/>
            </a:pPr>
            <a:endParaRPr lang="en-US" sz="2000" dirty="0" smtClean="0"/>
          </a:p>
          <a:p>
            <a:pPr marL="118872" indent="0">
              <a:buNone/>
            </a:pPr>
            <a:r>
              <a:rPr lang="en-US" sz="2000" dirty="0" smtClean="0"/>
              <a:t>Reduced </a:t>
            </a:r>
            <a:r>
              <a:rPr lang="en-US" sz="2000" dirty="0"/>
              <a:t>number of </a:t>
            </a:r>
            <a:r>
              <a:rPr lang="en-US" sz="2000" dirty="0" smtClean="0"/>
              <a:t>divisions to </a:t>
            </a:r>
            <a:r>
              <a:rPr lang="en-US" sz="2000" dirty="0" err="1" smtClean="0">
                <a:solidFill>
                  <a:srgbClr val="FFFF00"/>
                </a:solidFill>
              </a:rPr>
              <a:t>SampleFluctuations</a:t>
            </a:r>
            <a:r>
              <a:rPr lang="en-US" sz="2000" dirty="0" smtClean="0"/>
              <a:t>, e.g</a:t>
            </a:r>
            <a:r>
              <a:rPr lang="en-US" sz="2000" dirty="0" smtClean="0"/>
              <a:t>. </a:t>
            </a:r>
            <a:r>
              <a:rPr lang="en-US" sz="2000" dirty="0" smtClean="0"/>
              <a:t>factorizing </a:t>
            </a:r>
            <a:r>
              <a:rPr lang="en-US" sz="2000" dirty="0" smtClean="0"/>
              <a:t>constants</a:t>
            </a:r>
            <a:endParaRPr lang="en-US" sz="2000" dirty="0"/>
          </a:p>
          <a:p>
            <a:r>
              <a:rPr lang="en-US" sz="2000" dirty="0" smtClean="0"/>
              <a:t>resulted </a:t>
            </a:r>
            <a:r>
              <a:rPr lang="en-US" sz="2000" dirty="0" smtClean="0"/>
              <a:t>in </a:t>
            </a:r>
            <a:r>
              <a:rPr lang="en-US" sz="2000" dirty="0" smtClean="0"/>
              <a:t>~ 3</a:t>
            </a:r>
            <a:r>
              <a:rPr lang="en-US" sz="2000" dirty="0" smtClean="0"/>
              <a:t>% improvement in </a:t>
            </a:r>
            <a:r>
              <a:rPr lang="en-US" sz="2000" dirty="0" smtClean="0"/>
              <a:t>unit test</a:t>
            </a:r>
          </a:p>
          <a:p>
            <a:pPr marL="118872" indent="0">
              <a:buNone/>
            </a:pPr>
            <a:endParaRPr lang="en-US" sz="2000" dirty="0" smtClean="0"/>
          </a:p>
          <a:p>
            <a:pPr marL="118872" indent="0">
              <a:buNone/>
            </a:pPr>
            <a:r>
              <a:rPr lang="en-US" sz="2000" dirty="0" smtClean="0"/>
              <a:t>Reported a </a:t>
            </a:r>
            <a:r>
              <a:rPr lang="en-US" sz="2000" dirty="0"/>
              <a:t>potential </a:t>
            </a:r>
            <a:r>
              <a:rPr lang="en-US" sz="2000" dirty="0" smtClean="0"/>
              <a:t>small bug in the algorithm; author </a:t>
            </a:r>
            <a:r>
              <a:rPr lang="en-US" sz="2000" dirty="0" smtClean="0"/>
              <a:t>agreed &amp; fixed.</a:t>
            </a:r>
            <a:endParaRPr lang="en-US" sz="2000" dirty="0" smtClean="0"/>
          </a:p>
          <a:p>
            <a:pPr lvl="0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278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G4UrbanMscModel &amp; </a:t>
            </a:r>
            <a:r>
              <a:rPr lang="en-US" dirty="0" smtClean="0"/>
              <a:t>G4Poisson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G4UrbanMscModel </a:t>
            </a:r>
          </a:p>
          <a:p>
            <a:pPr lvl="1"/>
            <a:r>
              <a:rPr lang="en-US" dirty="0"/>
              <a:t>Inlined shorter functions of (</a:t>
            </a:r>
            <a:r>
              <a:rPr lang="en-US" dirty="0" smtClean="0"/>
              <a:t>about </a:t>
            </a:r>
            <a:r>
              <a:rPr lang="en-US" dirty="0" smtClean="0">
                <a:solidFill>
                  <a:srgbClr val="FFFF00"/>
                </a:solidFill>
              </a:rPr>
              <a:t>1.5%</a:t>
            </a:r>
            <a:r>
              <a:rPr lang="en-US" dirty="0" smtClean="0"/>
              <a:t> overall effect; comparable to the original time spent in those functions</a:t>
            </a:r>
            <a:r>
              <a:rPr lang="en-US" dirty="0" smtClean="0">
                <a:solidFill>
                  <a:srgbClr val="FFFFFF"/>
                </a:solidFill>
              </a:rPr>
              <a:t>)</a:t>
            </a:r>
            <a:endParaRPr lang="en-US" dirty="0">
              <a:solidFill>
                <a:srgbClr val="FFFFFF"/>
              </a:solidFill>
            </a:endParaRPr>
          </a:p>
          <a:p>
            <a:pPr lvl="2"/>
            <a:r>
              <a:rPr lang="en-US" dirty="0" err="1">
                <a:solidFill>
                  <a:srgbClr val="FFFF00"/>
                </a:solidFill>
              </a:rPr>
              <a:t>SampleDisplacement</a:t>
            </a:r>
            <a:r>
              <a:rPr lang="en-US" dirty="0">
                <a:solidFill>
                  <a:srgbClr val="FFFF00"/>
                </a:solidFill>
              </a:rPr>
              <a:t>(</a:t>
            </a:r>
            <a:r>
              <a:rPr lang="en-US" dirty="0" smtClean="0">
                <a:solidFill>
                  <a:srgbClr val="FFFF00"/>
                </a:solidFill>
              </a:rPr>
              <a:t>)</a:t>
            </a:r>
          </a:p>
          <a:p>
            <a:pPr lvl="2"/>
            <a:r>
              <a:rPr lang="en-US" dirty="0" err="1" smtClean="0">
                <a:solidFill>
                  <a:srgbClr val="FFFF00"/>
                </a:solidFill>
              </a:rPr>
              <a:t>LatCorrelation</a:t>
            </a:r>
            <a:r>
              <a:rPr lang="en-US" dirty="0">
                <a:solidFill>
                  <a:srgbClr val="FFFF00"/>
                </a:solidFill>
              </a:rPr>
              <a:t>(</a:t>
            </a:r>
            <a:r>
              <a:rPr lang="en-US" dirty="0" smtClean="0">
                <a:solidFill>
                  <a:srgbClr val="FFFF00"/>
                </a:solidFill>
              </a:rPr>
              <a:t>)</a:t>
            </a:r>
          </a:p>
          <a:p>
            <a:pPr lvl="2"/>
            <a:r>
              <a:rPr lang="en-US" dirty="0" smtClean="0">
                <a:solidFill>
                  <a:srgbClr val="FFFF00"/>
                </a:solidFill>
              </a:rPr>
              <a:t>ComputeTheta0</a:t>
            </a:r>
            <a:r>
              <a:rPr lang="en-US" dirty="0">
                <a:solidFill>
                  <a:srgbClr val="FFFF00"/>
                </a:solidFill>
              </a:rPr>
              <a:t>(double, double</a:t>
            </a:r>
            <a:r>
              <a:rPr lang="en-US" dirty="0" smtClean="0">
                <a:solidFill>
                  <a:srgbClr val="FFFF00"/>
                </a:solidFill>
              </a:rPr>
              <a:t>)</a:t>
            </a:r>
          </a:p>
          <a:p>
            <a:pPr lvl="2"/>
            <a:r>
              <a:rPr lang="en-US" dirty="0" err="1" smtClean="0">
                <a:solidFill>
                  <a:srgbClr val="FFFF00"/>
                </a:solidFill>
              </a:rPr>
              <a:t>SimpleScattering</a:t>
            </a:r>
            <a:r>
              <a:rPr lang="en-US" dirty="0">
                <a:solidFill>
                  <a:srgbClr val="FFFF00"/>
                </a:solidFill>
              </a:rPr>
              <a:t>(double, double</a:t>
            </a:r>
            <a:r>
              <a:rPr lang="en-US" dirty="0" smtClean="0">
                <a:solidFill>
                  <a:srgbClr val="FFFF00"/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noted “parallel” usage of G4Exp &amp; </a:t>
            </a:r>
            <a:r>
              <a:rPr lang="en-US" dirty="0" err="1" smtClean="0">
                <a:solidFill>
                  <a:srgbClr val="FFFFFF"/>
                </a:solidFill>
              </a:rPr>
              <a:t>std</a:t>
            </a:r>
            <a:r>
              <a:rPr lang="en-US" dirty="0" smtClean="0">
                <a:solidFill>
                  <a:srgbClr val="FFFFFF"/>
                </a:solidFill>
              </a:rPr>
              <a:t>::</a:t>
            </a:r>
            <a:r>
              <a:rPr lang="en-US" dirty="0" err="1" smtClean="0">
                <a:solidFill>
                  <a:srgbClr val="FFFFFF"/>
                </a:solidFill>
              </a:rPr>
              <a:t>exp</a:t>
            </a:r>
            <a:r>
              <a:rPr lang="en-US" dirty="0" smtClean="0">
                <a:solidFill>
                  <a:srgbClr val="FFFFFF"/>
                </a:solidFill>
              </a:rPr>
              <a:t> functions 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Inlined </a:t>
            </a:r>
            <a:r>
              <a:rPr lang="en-US" dirty="0" smtClean="0">
                <a:solidFill>
                  <a:srgbClr val="FFFF00"/>
                </a:solidFill>
              </a:rPr>
              <a:t>G4Poisson</a:t>
            </a:r>
            <a:r>
              <a:rPr lang="en-US" dirty="0" smtClean="0">
                <a:solidFill>
                  <a:srgbClr val="FFFFFF"/>
                </a:solidFill>
              </a:rPr>
              <a:t> free function</a:t>
            </a:r>
          </a:p>
          <a:p>
            <a:pPr lvl="1"/>
            <a:r>
              <a:rPr lang="en-US" dirty="0" smtClean="0"/>
              <a:t>gained </a:t>
            </a:r>
            <a:r>
              <a:rPr lang="en-US" dirty="0"/>
              <a:t>30+% CPU in a unit </a:t>
            </a:r>
            <a:r>
              <a:rPr lang="en-US" dirty="0" smtClean="0"/>
              <a:t>test and about </a:t>
            </a:r>
            <a:r>
              <a:rPr lang="en-US" dirty="0">
                <a:solidFill>
                  <a:srgbClr val="FFFF00"/>
                </a:solidFill>
              </a:rPr>
              <a:t>2%</a:t>
            </a:r>
            <a:r>
              <a:rPr lang="en-US" dirty="0"/>
              <a:t> </a:t>
            </a:r>
            <a:r>
              <a:rPr lang="en-US" dirty="0" smtClean="0"/>
              <a:t>overall</a:t>
            </a:r>
            <a:endParaRPr lang="en-US" dirty="0" smtClean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230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G4PhysicsVector (in v9.6.r07)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F1B697"/>
                </a:solidFill>
              </a:rPr>
              <a:t>G4PhysicsVector</a:t>
            </a:r>
            <a:r>
              <a:rPr lang="en-US" dirty="0" smtClean="0"/>
              <a:t> (“container class” used heavily e.g. via G4PhysicsTable)</a:t>
            </a:r>
          </a:p>
          <a:p>
            <a:pPr lvl="1"/>
            <a:r>
              <a:rPr lang="en-US" sz="3300" dirty="0" smtClean="0"/>
              <a:t>in order to collocate the data which is used together, replaced three main data members (“data”, “bin”, “</a:t>
            </a:r>
            <a:r>
              <a:rPr lang="en-US" sz="3300" dirty="0" err="1" smtClean="0"/>
              <a:t>secDerivative</a:t>
            </a:r>
            <a:r>
              <a:rPr lang="en-US" sz="3300" dirty="0" smtClean="0"/>
              <a:t>”) of std::vector&lt;G4double&gt; type) with one std</a:t>
            </a:r>
            <a:r>
              <a:rPr lang="en-US" sz="3300" dirty="0"/>
              <a:t>::vector&lt;G4xyd</a:t>
            </a:r>
            <a:r>
              <a:rPr lang="en-US" sz="3300" dirty="0" smtClean="0"/>
              <a:t>&gt;</a:t>
            </a:r>
          </a:p>
          <a:p>
            <a:pPr lvl="2"/>
            <a:r>
              <a:rPr lang="en-US" sz="2900" dirty="0" smtClean="0"/>
              <a:t>G4xyd – a helper class </a:t>
            </a:r>
            <a:r>
              <a:rPr lang="en-US" sz="2900" dirty="0"/>
              <a:t>with three G4double </a:t>
            </a:r>
            <a:r>
              <a:rPr lang="en-US" sz="2900" dirty="0" smtClean="0"/>
              <a:t>data members</a:t>
            </a:r>
            <a:r>
              <a:rPr lang="en-US" sz="2900" dirty="0"/>
              <a:t>, operator&lt;, and </a:t>
            </a:r>
            <a:r>
              <a:rPr lang="en-US" sz="2900" dirty="0" smtClean="0"/>
              <a:t>default () and 3 argument constructors(</a:t>
            </a:r>
            <a:r>
              <a:rPr lang="en-US" sz="2900" dirty="0" err="1" smtClean="0"/>
              <a:t>c’tors</a:t>
            </a:r>
            <a:r>
              <a:rPr lang="en-US" sz="2900" dirty="0" smtClean="0"/>
              <a:t>), </a:t>
            </a:r>
            <a:r>
              <a:rPr lang="en-US" sz="2900" dirty="0"/>
              <a:t>(G4double x,G4double y,G4double d</a:t>
            </a:r>
            <a:r>
              <a:rPr lang="en-US" sz="2900" dirty="0" smtClean="0"/>
              <a:t>)</a:t>
            </a:r>
          </a:p>
          <a:p>
            <a:pPr lvl="2"/>
            <a:r>
              <a:rPr lang="en-US" sz="2900" dirty="0" smtClean="0">
                <a:solidFill>
                  <a:srgbClr val="FFFF00"/>
                </a:solidFill>
              </a:rPr>
              <a:t>i.e. replaced three vectors with one vector of structs to localize access</a:t>
            </a:r>
          </a:p>
          <a:p>
            <a:pPr lvl="1"/>
            <a:r>
              <a:rPr lang="en-US" sz="3300" dirty="0" smtClean="0"/>
              <a:t>initialized </a:t>
            </a:r>
            <a:r>
              <a:rPr lang="en-US" sz="3300" dirty="0"/>
              <a:t>all data </a:t>
            </a:r>
            <a:r>
              <a:rPr lang="en-US" sz="3300" dirty="0" smtClean="0"/>
              <a:t>members </a:t>
            </a:r>
            <a:r>
              <a:rPr lang="en-US" sz="3300" dirty="0"/>
              <a:t>in the </a:t>
            </a:r>
            <a:r>
              <a:rPr lang="en-US" sz="3300" dirty="0" smtClean="0"/>
              <a:t>constructors (</a:t>
            </a:r>
            <a:r>
              <a:rPr lang="en-US" sz="3300" dirty="0" err="1" smtClean="0"/>
              <a:t>c'tors</a:t>
            </a:r>
            <a:r>
              <a:rPr lang="en-US" sz="3300" dirty="0" smtClean="0"/>
              <a:t>), </a:t>
            </a:r>
            <a:r>
              <a:rPr lang="en-US" sz="3300" dirty="0">
                <a:solidFill>
                  <a:srgbClr val="FFFF00"/>
                </a:solidFill>
              </a:rPr>
              <a:t>removed</a:t>
            </a:r>
            <a:r>
              <a:rPr lang="en-US" sz="3300" dirty="0"/>
              <a:t> </a:t>
            </a:r>
            <a:r>
              <a:rPr lang="en-US" sz="3300" dirty="0">
                <a:solidFill>
                  <a:srgbClr val="FFFF00"/>
                </a:solidFill>
              </a:rPr>
              <a:t>copy </a:t>
            </a:r>
            <a:r>
              <a:rPr lang="en-US" sz="3300" dirty="0" err="1">
                <a:solidFill>
                  <a:srgbClr val="FFFF00"/>
                </a:solidFill>
              </a:rPr>
              <a:t>c'tor</a:t>
            </a:r>
            <a:r>
              <a:rPr lang="en-US" sz="3300" dirty="0">
                <a:solidFill>
                  <a:srgbClr val="FFFF00"/>
                </a:solidFill>
              </a:rPr>
              <a:t> </a:t>
            </a:r>
            <a:r>
              <a:rPr lang="en-US" sz="3300" dirty="0"/>
              <a:t>and </a:t>
            </a:r>
            <a:r>
              <a:rPr lang="en-US" sz="3300" dirty="0" smtClean="0">
                <a:solidFill>
                  <a:srgbClr val="FFFF00"/>
                </a:solidFill>
              </a:rPr>
              <a:t>(assignment) operator=</a:t>
            </a:r>
            <a:r>
              <a:rPr lang="en-US" sz="3300" dirty="0" smtClean="0"/>
              <a:t> as the default ones supplied by the compiler should be correct eliminating the need to maintain the hand written code</a:t>
            </a:r>
          </a:p>
          <a:p>
            <a:pPr lvl="1"/>
            <a:r>
              <a:rPr lang="en-US" sz="3300" dirty="0" smtClean="0"/>
              <a:t>modified derived classes accordingly</a:t>
            </a:r>
          </a:p>
          <a:p>
            <a:pPr lvl="1"/>
            <a:r>
              <a:rPr lang="en-US" sz="3300" dirty="0"/>
              <a:t>replaced some ifs with the </a:t>
            </a:r>
            <a:r>
              <a:rPr lang="en-US" sz="3300" dirty="0">
                <a:solidFill>
                  <a:srgbClr val="FFFF00"/>
                </a:solidFill>
              </a:rPr>
              <a:t>?:</a:t>
            </a:r>
            <a:r>
              <a:rPr lang="en-US" sz="3300" dirty="0"/>
              <a:t> (ternary) </a:t>
            </a:r>
            <a:r>
              <a:rPr lang="en-US" sz="3300" dirty="0" smtClean="0"/>
              <a:t>operator</a:t>
            </a:r>
            <a:endParaRPr lang="en-US" sz="3300" dirty="0"/>
          </a:p>
          <a:p>
            <a:pPr lvl="1"/>
            <a:r>
              <a:rPr lang="en-US" sz="3300" dirty="0" smtClean="0"/>
              <a:t>replaced hand</a:t>
            </a:r>
            <a:r>
              <a:rPr lang="en-US" sz="3300" dirty="0"/>
              <a:t>-coded </a:t>
            </a:r>
            <a:r>
              <a:rPr lang="en-US" sz="3300" dirty="0">
                <a:solidFill>
                  <a:srgbClr val="FFFF00"/>
                </a:solidFill>
              </a:rPr>
              <a:t>binary search </a:t>
            </a:r>
            <a:r>
              <a:rPr lang="en-US" sz="3300" dirty="0"/>
              <a:t>in</a:t>
            </a:r>
            <a:br>
              <a:rPr lang="en-US" sz="3300" dirty="0"/>
            </a:br>
            <a:r>
              <a:rPr lang="en-US" sz="3300" dirty="0">
                <a:solidFill>
                  <a:srgbClr val="FFFF00"/>
                </a:solidFill>
              </a:rPr>
              <a:t>G4LPhysicsFreeVector::FindBinLocation </a:t>
            </a:r>
            <a:r>
              <a:rPr lang="en-US" sz="3300" dirty="0"/>
              <a:t>with </a:t>
            </a:r>
            <a:r>
              <a:rPr lang="en-US" sz="3300" dirty="0">
                <a:solidFill>
                  <a:srgbClr val="FFFF00"/>
                </a:solidFill>
              </a:rPr>
              <a:t>std::</a:t>
            </a:r>
            <a:r>
              <a:rPr lang="en-US" sz="3300" dirty="0" err="1" smtClean="0">
                <a:solidFill>
                  <a:srgbClr val="FFFF00"/>
                </a:solidFill>
              </a:rPr>
              <a:t>lower_bound</a:t>
            </a:r>
            <a:endParaRPr lang="en-US" sz="3300" dirty="0" smtClean="0">
              <a:solidFill>
                <a:srgbClr val="FFFF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732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5448"/>
            <a:ext cx="8686800" cy="125272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G4PhysicsVector </a:t>
            </a:r>
            <a:r>
              <a:rPr lang="en-US" dirty="0" smtClean="0"/>
              <a:t>(</a:t>
            </a:r>
            <a:r>
              <a:rPr lang="en-US" dirty="0" smtClean="0"/>
              <a:t>v9.6</a:t>
            </a:r>
            <a:r>
              <a:rPr lang="en-US" dirty="0"/>
              <a:t>.</a:t>
            </a:r>
            <a:r>
              <a:rPr lang="en-US" dirty="0" smtClean="0"/>
              <a:t>r07 vs. v10)</a:t>
            </a:r>
            <a:endParaRPr lang="en-US" dirty="0" smtClean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 overall effect of </a:t>
            </a:r>
            <a:r>
              <a:rPr lang="en-US" dirty="0"/>
              <a:t>transforming </a:t>
            </a:r>
            <a:r>
              <a:rPr lang="en-US" dirty="0" smtClean="0"/>
              <a:t>G4PhysicsVector in </a:t>
            </a:r>
            <a:r>
              <a:rPr lang="en-US" dirty="0" smtClean="0">
                <a:solidFill>
                  <a:srgbClr val="FFFF00"/>
                </a:solidFill>
              </a:rPr>
              <a:t>v9.6.r07 </a:t>
            </a:r>
            <a:r>
              <a:rPr lang="en-US" dirty="0" smtClean="0"/>
              <a:t>was about </a:t>
            </a:r>
            <a:r>
              <a:rPr lang="en-US" dirty="0" smtClean="0">
                <a:solidFill>
                  <a:srgbClr val="FFFF00"/>
                </a:solidFill>
              </a:rPr>
              <a:t>1.5%</a:t>
            </a:r>
            <a:r>
              <a:rPr lang="en-US" dirty="0" smtClean="0"/>
              <a:t> performance improvement as measured using standard profiling/benchmarking tools used to profile production/reference Geant4 releases; 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>
                <a:solidFill>
                  <a:srgbClr val="FFFF00"/>
                </a:solidFill>
              </a:rPr>
              <a:t>G4PhysicsVector::Value </a:t>
            </a:r>
            <a:r>
              <a:rPr lang="en-US" dirty="0" smtClean="0"/>
              <a:t>function itself used to take about </a:t>
            </a:r>
            <a:r>
              <a:rPr lang="en-US" dirty="0">
                <a:solidFill>
                  <a:srgbClr val="FFFF00"/>
                </a:solidFill>
              </a:rPr>
              <a:t>3</a:t>
            </a:r>
            <a:r>
              <a:rPr lang="en-US" dirty="0" smtClean="0">
                <a:solidFill>
                  <a:srgbClr val="FFFF00"/>
                </a:solidFill>
              </a:rPr>
              <a:t>%</a:t>
            </a:r>
            <a:r>
              <a:rPr lang="en-US" dirty="0" smtClean="0"/>
              <a:t> of the total execution time (</a:t>
            </a:r>
            <a:r>
              <a:rPr lang="en-US" dirty="0" err="1" smtClean="0"/>
              <a:t>pythia</a:t>
            </a:r>
            <a:r>
              <a:rPr lang="en-US" dirty="0" smtClean="0"/>
              <a:t> </a:t>
            </a:r>
            <a:r>
              <a:rPr lang="en-US" dirty="0" err="1" smtClean="0"/>
              <a:t>higgs</a:t>
            </a:r>
            <a:r>
              <a:rPr lang="en-US" dirty="0" smtClean="0"/>
              <a:t> events)</a:t>
            </a:r>
            <a:endParaRPr lang="en-US" dirty="0"/>
          </a:p>
          <a:p>
            <a:pPr lvl="1"/>
            <a:r>
              <a:rPr lang="en-US" dirty="0" smtClean="0"/>
              <a:t>the timing improvement did not occur in that function itself but in other areas, </a:t>
            </a:r>
            <a:r>
              <a:rPr lang="en-US" dirty="0"/>
              <a:t>mainly in  </a:t>
            </a:r>
            <a:r>
              <a:rPr lang="en-US" dirty="0">
                <a:solidFill>
                  <a:srgbClr val="FFFF00"/>
                </a:solidFill>
              </a:rPr>
              <a:t>CLHEP::</a:t>
            </a:r>
            <a:r>
              <a:rPr lang="en-US" dirty="0" err="1">
                <a:solidFill>
                  <a:srgbClr val="FFFF00"/>
                </a:solidFill>
              </a:rPr>
              <a:t>MTwistEngine</a:t>
            </a:r>
            <a:r>
              <a:rPr lang="en-US" dirty="0">
                <a:solidFill>
                  <a:srgbClr val="FFFF00"/>
                </a:solidFill>
              </a:rPr>
              <a:t>::</a:t>
            </a:r>
            <a:r>
              <a:rPr lang="en-US" dirty="0" smtClean="0">
                <a:solidFill>
                  <a:srgbClr val="FFFF00"/>
                </a:solidFill>
              </a:rPr>
              <a:t>flat </a:t>
            </a:r>
            <a:r>
              <a:rPr lang="en-US" dirty="0" smtClean="0"/>
              <a:t>likely due to cache effects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No CPU effect in Geant4 v10 for the equivalent transformation 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in G4 v10, </a:t>
            </a:r>
            <a:r>
              <a:rPr lang="en-US" dirty="0" err="1" smtClean="0">
                <a:solidFill>
                  <a:srgbClr val="FFFF00"/>
                </a:solidFill>
              </a:rPr>
              <a:t>FindBinLocation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/>
              <a:t>was moved to the base class and inlined by the author  (an </a:t>
            </a:r>
            <a:r>
              <a:rPr lang="en-US" dirty="0" smtClean="0">
                <a:solidFill>
                  <a:srgbClr val="FFFF00"/>
                </a:solidFill>
              </a:rPr>
              <a:t>if </a:t>
            </a:r>
            <a:r>
              <a:rPr lang="en-US" dirty="0" smtClean="0"/>
              <a:t>was used to detect the type (using an </a:t>
            </a:r>
            <a:r>
              <a:rPr lang="en-US" dirty="0" err="1" smtClean="0"/>
              <a:t>enum</a:t>
            </a:r>
            <a:r>
              <a:rPr lang="en-US" dirty="0" smtClean="0"/>
              <a:t>) of the underlying classes)</a:t>
            </a:r>
          </a:p>
          <a:p>
            <a:pPr lvl="2"/>
            <a:r>
              <a:rPr lang="en-US" dirty="0" smtClean="0"/>
              <a:t>after</a:t>
            </a:r>
            <a:r>
              <a:rPr lang="en-US" dirty="0" smtClean="0">
                <a:solidFill>
                  <a:srgbClr val="FFFF00"/>
                </a:solidFill>
              </a:rPr>
              <a:t> inlining </a:t>
            </a:r>
            <a:r>
              <a:rPr lang="en-US" dirty="0" err="1" smtClean="0">
                <a:solidFill>
                  <a:srgbClr val="FFFF00"/>
                </a:solidFill>
              </a:rPr>
              <a:t>FindBinLocation</a:t>
            </a:r>
            <a:r>
              <a:rPr lang="en-US" dirty="0" smtClean="0">
                <a:solidFill>
                  <a:srgbClr val="FFFF00"/>
                </a:solidFill>
              </a:rPr>
              <a:t> G4PhysicsVector</a:t>
            </a:r>
            <a:r>
              <a:rPr lang="en-US" dirty="0">
                <a:solidFill>
                  <a:srgbClr val="FFFF00"/>
                </a:solidFill>
              </a:rPr>
              <a:t>::Value </a:t>
            </a:r>
            <a:r>
              <a:rPr lang="en-US" dirty="0"/>
              <a:t>function itself </a:t>
            </a:r>
            <a:r>
              <a:rPr lang="en-US" dirty="0" smtClean="0"/>
              <a:t>takes </a:t>
            </a:r>
            <a:r>
              <a:rPr lang="en-US" dirty="0"/>
              <a:t>about </a:t>
            </a:r>
            <a:r>
              <a:rPr lang="en-US" dirty="0" smtClean="0">
                <a:solidFill>
                  <a:srgbClr val="FFFF00"/>
                </a:solidFill>
              </a:rPr>
              <a:t>6%</a:t>
            </a:r>
            <a:r>
              <a:rPr lang="en-US" dirty="0" smtClean="0"/>
              <a:t> </a:t>
            </a:r>
            <a:r>
              <a:rPr lang="en-US" dirty="0"/>
              <a:t>of the total execution </a:t>
            </a:r>
            <a:r>
              <a:rPr lang="en-US" dirty="0" smtClean="0"/>
              <a:t>time now </a:t>
            </a:r>
            <a:r>
              <a:rPr lang="en-US" dirty="0"/>
              <a:t>(</a:t>
            </a:r>
            <a:r>
              <a:rPr lang="en-US" dirty="0" err="1"/>
              <a:t>pythia</a:t>
            </a:r>
            <a:r>
              <a:rPr lang="en-US" dirty="0"/>
              <a:t> </a:t>
            </a:r>
            <a:r>
              <a:rPr lang="en-US" dirty="0" err="1"/>
              <a:t>higgs</a:t>
            </a:r>
            <a:r>
              <a:rPr lang="en-US" dirty="0"/>
              <a:t> events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noted a potential typo in one of the type </a:t>
            </a:r>
            <a:r>
              <a:rPr lang="en-US" dirty="0" err="1" smtClean="0"/>
              <a:t>enums</a:t>
            </a:r>
            <a:r>
              <a:rPr lang="en-US" dirty="0" smtClean="0"/>
              <a:t> (looks confusing, but seems harmless)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104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G4Physics2DVector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610600" cy="462560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G4Physics2DVector</a:t>
            </a:r>
          </a:p>
          <a:p>
            <a:pPr lvl="2"/>
            <a:r>
              <a:rPr lang="en-US" sz="2600" dirty="0" smtClean="0"/>
              <a:t>investigated changing the type of the underlying container to </a:t>
            </a:r>
            <a:r>
              <a:rPr lang="en-US" sz="2600" dirty="0" smtClean="0">
                <a:solidFill>
                  <a:srgbClr val="FFFF00"/>
                </a:solidFill>
              </a:rPr>
              <a:t>float</a:t>
            </a:r>
            <a:r>
              <a:rPr lang="en-US" sz="2600" dirty="0" smtClean="0"/>
              <a:t> </a:t>
            </a:r>
          </a:p>
          <a:p>
            <a:pPr lvl="3"/>
            <a:r>
              <a:rPr lang="en-US" sz="2300" dirty="0" smtClean="0"/>
              <a:t>in </a:t>
            </a:r>
            <a:r>
              <a:rPr lang="en-US" sz="2300" dirty="0" smtClean="0">
                <a:solidFill>
                  <a:srgbClr val="FFFF00"/>
                </a:solidFill>
              </a:rPr>
              <a:t>unit tests </a:t>
            </a:r>
            <a:r>
              <a:rPr lang="en-US" sz="2300" dirty="0" smtClean="0"/>
              <a:t>it gave </a:t>
            </a:r>
            <a:r>
              <a:rPr lang="en-US" sz="2300" dirty="0" smtClean="0">
                <a:solidFill>
                  <a:srgbClr val="FFFF00"/>
                </a:solidFill>
              </a:rPr>
              <a:t>~13% degradation on CPU, ~12% improvement on an NVIDIA GPU</a:t>
            </a:r>
            <a:endParaRPr lang="en-US" sz="2300" dirty="0" smtClean="0"/>
          </a:p>
          <a:p>
            <a:pPr lvl="1"/>
            <a:r>
              <a:rPr lang="en-US" dirty="0" smtClean="0"/>
              <a:t>changed the underlying container </a:t>
            </a:r>
            <a:r>
              <a:rPr lang="en-US" dirty="0">
                <a:solidFill>
                  <a:srgbClr val="FFFF00"/>
                </a:solidFill>
              </a:rPr>
              <a:t>std::vector</a:t>
            </a:r>
            <a:r>
              <a:rPr lang="en-US" dirty="0" smtClean="0">
                <a:solidFill>
                  <a:srgbClr val="FFFF00"/>
                </a:solidFill>
              </a:rPr>
              <a:t>&lt;</a:t>
            </a:r>
            <a:r>
              <a:rPr lang="en-US" dirty="0">
                <a:solidFill>
                  <a:srgbClr val="FFFF00"/>
                </a:solidFill>
              </a:rPr>
              <a:t>std::vector&lt;G4double</a:t>
            </a:r>
            <a:r>
              <a:rPr lang="en-US" dirty="0" smtClean="0">
                <a:solidFill>
                  <a:srgbClr val="FFFF00"/>
                </a:solidFill>
              </a:rPr>
              <a:t>&gt;</a:t>
            </a:r>
            <a:r>
              <a:rPr lang="en-US" dirty="0" smtClean="0">
                <a:solidFill>
                  <a:srgbClr val="FF6600"/>
                </a:solidFill>
              </a:rPr>
              <a:t>*</a:t>
            </a:r>
            <a:r>
              <a:rPr lang="en-US" dirty="0" smtClean="0">
                <a:solidFill>
                  <a:srgbClr val="FFFF00"/>
                </a:solidFill>
              </a:rPr>
              <a:t>&gt; </a:t>
            </a:r>
            <a:r>
              <a:rPr lang="en-US" dirty="0" smtClean="0"/>
              <a:t>to </a:t>
            </a:r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smtClean="0">
                <a:solidFill>
                  <a:srgbClr val="FFFF00"/>
                </a:solidFill>
              </a:rPr>
              <a:t>std</a:t>
            </a:r>
            <a:r>
              <a:rPr lang="en-US" dirty="0">
                <a:solidFill>
                  <a:srgbClr val="FFFF00"/>
                </a:solidFill>
              </a:rPr>
              <a:t>::vector&lt;std::vector&lt;G4double</a:t>
            </a:r>
            <a:r>
              <a:rPr lang="en-US" dirty="0" smtClean="0">
                <a:solidFill>
                  <a:srgbClr val="FFFF00"/>
                </a:solidFill>
              </a:rPr>
              <a:t>&gt;   &gt; </a:t>
            </a:r>
            <a:r>
              <a:rPr lang="en-US" dirty="0" smtClean="0"/>
              <a:t>which allowed to remove copy </a:t>
            </a:r>
            <a:r>
              <a:rPr lang="en-US" dirty="0" err="1" smtClean="0"/>
              <a:t>c'tor</a:t>
            </a:r>
            <a:r>
              <a:rPr lang="en-US" dirty="0" smtClean="0"/>
              <a:t>, </a:t>
            </a:r>
            <a:r>
              <a:rPr lang="en-US" dirty="0">
                <a:solidFill>
                  <a:srgbClr val="FFFF00"/>
                </a:solidFill>
              </a:rPr>
              <a:t>operator</a:t>
            </a:r>
            <a:r>
              <a:rPr lang="en-US" dirty="0" smtClean="0">
                <a:solidFill>
                  <a:srgbClr val="FFFF00"/>
                </a:solidFill>
              </a:rPr>
              <a:t>= </a:t>
            </a:r>
            <a:r>
              <a:rPr lang="en-US" dirty="0" smtClean="0"/>
              <a:t>and destructor </a:t>
            </a:r>
          </a:p>
          <a:p>
            <a:pPr lvl="1"/>
            <a:r>
              <a:rPr lang="en-US" dirty="0" smtClean="0"/>
              <a:t>used </a:t>
            </a:r>
            <a:r>
              <a:rPr kumimoji="0" lang="en-US" sz="2800" kern="1200" dirty="0" smtClean="0">
                <a:solidFill>
                  <a:srgbClr val="FFFF00"/>
                </a:solidFill>
                <a:effectLst/>
                <a:latin typeface="+mn-lt"/>
                <a:ea typeface="+mn-ea"/>
                <a:cs typeface="+mn-cs"/>
              </a:rPr>
              <a:t>std::lower_bound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/>
              <a:t>in </a:t>
            </a:r>
            <a:r>
              <a:rPr lang="en-US" dirty="0" smtClean="0"/>
              <a:t>FindBinLocation and inlined the function</a:t>
            </a:r>
          </a:p>
          <a:p>
            <a:pPr lvl="1">
              <a:defRPr/>
            </a:pPr>
            <a:r>
              <a:rPr lang="en-US" dirty="0" smtClean="0"/>
              <a:t>based on the </a:t>
            </a:r>
            <a:r>
              <a:rPr lang="en-US" dirty="0" smtClean="0">
                <a:solidFill>
                  <a:srgbClr val="FFFF00"/>
                </a:solidFill>
              </a:rPr>
              <a:t>~13% improvement </a:t>
            </a:r>
            <a:r>
              <a:rPr lang="en-US" dirty="0" smtClean="0"/>
              <a:t>in a unit test, expected </a:t>
            </a:r>
            <a:r>
              <a:rPr lang="en-US" dirty="0"/>
              <a:t>a minimal </a:t>
            </a:r>
            <a:r>
              <a:rPr lang="en-US" dirty="0" smtClean="0">
                <a:solidFill>
                  <a:srgbClr val="FFFF00"/>
                </a:solidFill>
              </a:rPr>
              <a:t>overall</a:t>
            </a:r>
            <a:r>
              <a:rPr lang="en-US" dirty="0" smtClean="0"/>
              <a:t> performance improvement</a:t>
            </a:r>
            <a:r>
              <a:rPr lang="en-US" dirty="0"/>
              <a:t>, but the result was </a:t>
            </a:r>
            <a:r>
              <a:rPr lang="en-US" dirty="0" smtClean="0"/>
              <a:t>more than </a:t>
            </a:r>
            <a:r>
              <a:rPr lang="en-US" dirty="0" smtClean="0">
                <a:solidFill>
                  <a:srgbClr val="FFFF00"/>
                </a:solidFill>
              </a:rPr>
              <a:t>~5% degradation</a:t>
            </a:r>
            <a:r>
              <a:rPr lang="en-US" dirty="0" smtClean="0"/>
              <a:t> </a:t>
            </a:r>
            <a:r>
              <a:rPr lang="en-US" dirty="0"/>
              <a:t>despite </a:t>
            </a:r>
            <a:r>
              <a:rPr lang="en-US" dirty="0">
                <a:solidFill>
                  <a:srgbClr val="FFFF00"/>
                </a:solidFill>
              </a:rPr>
              <a:t>G4Physics2DVector::Value </a:t>
            </a:r>
            <a:r>
              <a:rPr lang="en-US" dirty="0"/>
              <a:t>function taking only </a:t>
            </a:r>
            <a:r>
              <a:rPr lang="en-US" dirty="0">
                <a:solidFill>
                  <a:srgbClr val="FFFF00"/>
                </a:solidFill>
              </a:rPr>
              <a:t>~0.3% </a:t>
            </a:r>
            <a:r>
              <a:rPr lang="en-US" dirty="0"/>
              <a:t>of the execution time, again likely due to cache effects; </a:t>
            </a:r>
            <a:r>
              <a:rPr lang="en-US" dirty="0" smtClean="0"/>
              <a:t>seems to be confirmed by the cache miss data; no partial specialization in </a:t>
            </a:r>
            <a:r>
              <a:rPr lang="en-US" dirty="0" err="1" smtClean="0"/>
              <a:t>stl</a:t>
            </a:r>
            <a:endParaRPr lang="en-US" dirty="0" smtClean="0"/>
          </a:p>
          <a:p>
            <a:pPr lvl="1">
              <a:defRPr/>
            </a:pPr>
            <a:r>
              <a:rPr lang="en-US" sz="2600" dirty="0" smtClean="0"/>
              <a:t>Data layout may be more important than the algorithms</a:t>
            </a:r>
            <a:endParaRPr lang="en-US" sz="2600" dirty="0"/>
          </a:p>
          <a:p>
            <a:pPr lvl="2">
              <a:defRPr/>
            </a:pPr>
            <a:r>
              <a:rPr lang="en-US" sz="2600" dirty="0" smtClean="0"/>
              <a:t>Profiling</a:t>
            </a:r>
            <a:r>
              <a:rPr lang="en-US" sz="2600" dirty="0"/>
              <a:t>/benchmarking </a:t>
            </a:r>
            <a:r>
              <a:rPr lang="en-US" sz="2600" dirty="0" smtClean="0"/>
              <a:t>after each change is important</a:t>
            </a:r>
            <a:endParaRPr lang="en-US" sz="2600" dirty="0"/>
          </a:p>
          <a:p>
            <a:pPr lvl="3">
              <a:defRPr/>
            </a:pPr>
            <a:r>
              <a:rPr lang="en-US" sz="2300" dirty="0" smtClean="0"/>
              <a:t>stack analysis alone may not be sufficient to study cache effects</a:t>
            </a:r>
            <a:endParaRPr lang="en-US" sz="23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298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G4VEnergyLossProcess derived classes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In </a:t>
            </a:r>
            <a:r>
              <a:rPr lang="en-US" dirty="0" smtClean="0">
                <a:solidFill>
                  <a:srgbClr val="FFFF00"/>
                </a:solidFill>
              </a:rPr>
              <a:t>G4VEnergyLossProcess</a:t>
            </a:r>
            <a:r>
              <a:rPr lang="en-US" dirty="0" smtClean="0"/>
              <a:t> which is a </a:t>
            </a:r>
            <a:r>
              <a:rPr lang="en-US" dirty="0" smtClean="0">
                <a:solidFill>
                  <a:srgbClr val="FFFF00"/>
                </a:solidFill>
              </a:rPr>
              <a:t>G4VContinuesDiscreteProcess</a:t>
            </a:r>
            <a:r>
              <a:rPr lang="en-US" dirty="0" smtClean="0"/>
              <a:t> all </a:t>
            </a:r>
            <a:r>
              <a:rPr lang="en-US" dirty="0"/>
              <a:t>derived classes </a:t>
            </a:r>
            <a:r>
              <a:rPr lang="en-US" dirty="0" smtClean="0"/>
              <a:t>except G4eIonization </a:t>
            </a:r>
            <a:r>
              <a:rPr lang="en-US" dirty="0"/>
              <a:t>and G4IonIonization should </a:t>
            </a:r>
            <a:r>
              <a:rPr lang="en-US" dirty="0" smtClean="0"/>
              <a:t>probably be derived from </a:t>
            </a:r>
            <a:r>
              <a:rPr lang="en-US" dirty="0" smtClean="0">
                <a:solidFill>
                  <a:srgbClr val="FFFF00"/>
                </a:solidFill>
              </a:rPr>
              <a:t>G4VDiscreteProcess </a:t>
            </a:r>
          </a:p>
          <a:p>
            <a:pPr lvl="1"/>
            <a:r>
              <a:rPr lang="en-US" dirty="0" smtClean="0"/>
              <a:t>i.e. </a:t>
            </a:r>
            <a:r>
              <a:rPr lang="en-US" dirty="0" err="1" smtClean="0">
                <a:solidFill>
                  <a:srgbClr val="FFFF00"/>
                </a:solidFill>
              </a:rPr>
              <a:t>AlongStepGetPh</a:t>
            </a:r>
            <a:r>
              <a:rPr lang="en-US" dirty="0" smtClean="0">
                <a:solidFill>
                  <a:srgbClr val="FFFF00"/>
                </a:solidFill>
              </a:rPr>
              <a:t>…</a:t>
            </a:r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…</a:t>
            </a:r>
            <a:r>
              <a:rPr lang="en-US" dirty="0" err="1" smtClean="0">
                <a:solidFill>
                  <a:srgbClr val="FFFF00"/>
                </a:solidFill>
              </a:rPr>
              <a:t>Lenght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/>
              <a:t>and </a:t>
            </a:r>
            <a:r>
              <a:rPr lang="en-US" dirty="0" err="1" smtClean="0">
                <a:solidFill>
                  <a:srgbClr val="FFFF00"/>
                </a:solidFill>
              </a:rPr>
              <a:t>AlongStepDoIt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/>
              <a:t>are </a:t>
            </a:r>
            <a:r>
              <a:rPr lang="en-US" dirty="0"/>
              <a:t>not </a:t>
            </a:r>
            <a:r>
              <a:rPr lang="en-US" dirty="0" smtClean="0"/>
              <a:t>necessary. </a:t>
            </a:r>
          </a:p>
          <a:p>
            <a:pPr lvl="2"/>
            <a:r>
              <a:rPr lang="en-US" dirty="0" smtClean="0"/>
              <a:t>The </a:t>
            </a:r>
            <a:r>
              <a:rPr lang="en-US" dirty="0" err="1"/>
              <a:t>isIonisation</a:t>
            </a:r>
            <a:r>
              <a:rPr lang="en-US" dirty="0"/>
              <a:t> flag is set to true in the constructor of G4VEnergyLossProcess</a:t>
            </a:r>
            <a:r>
              <a:rPr lang="en-US" dirty="0" smtClean="0"/>
              <a:t>, but it is overridden </a:t>
            </a:r>
            <a:r>
              <a:rPr lang="en-US" dirty="0"/>
              <a:t>by </a:t>
            </a:r>
            <a:r>
              <a:rPr lang="en-US" dirty="0" smtClean="0"/>
              <a:t>in the derived classes</a:t>
            </a:r>
          </a:p>
          <a:p>
            <a:pPr lvl="1"/>
            <a:r>
              <a:rPr lang="en-US" dirty="0"/>
              <a:t>t</a:t>
            </a:r>
            <a:r>
              <a:rPr kumimoji="0" lang="en-US" kern="1200" dirty="0" smtClean="0">
                <a:solidFill>
                  <a:schemeClr val="tx1"/>
                </a:solidFill>
              </a:rPr>
              <a:t>his may avoid unnecessary calls to </a:t>
            </a:r>
            <a:r>
              <a:rPr lang="en-US" dirty="0" err="1">
                <a:solidFill>
                  <a:srgbClr val="FFFF00"/>
                </a:solidFill>
              </a:rPr>
              <a:t>AlongStepGetPh</a:t>
            </a:r>
            <a:r>
              <a:rPr lang="en-US" dirty="0">
                <a:solidFill>
                  <a:srgbClr val="FFFF00"/>
                </a:solidFill>
              </a:rPr>
              <a:t>…</a:t>
            </a:r>
            <a:r>
              <a:rPr lang="en-US" dirty="0" err="1">
                <a:solidFill>
                  <a:srgbClr val="FFFF00"/>
                </a:solidFill>
              </a:rPr>
              <a:t>Int</a:t>
            </a:r>
            <a:r>
              <a:rPr lang="en-US" dirty="0">
                <a:solidFill>
                  <a:srgbClr val="FFFF00"/>
                </a:solidFill>
              </a:rPr>
              <a:t>…</a:t>
            </a:r>
            <a:r>
              <a:rPr lang="en-US" dirty="0" err="1">
                <a:solidFill>
                  <a:srgbClr val="FFFF00"/>
                </a:solidFill>
              </a:rPr>
              <a:t>Lenght</a:t>
            </a:r>
            <a:r>
              <a:rPr lang="en-US" dirty="0"/>
              <a:t> </a:t>
            </a:r>
            <a:r>
              <a:rPr kumimoji="0" lang="en-US" kern="1200" dirty="0" smtClean="0">
                <a:solidFill>
                  <a:schemeClr val="tx1"/>
                </a:solidFill>
              </a:rPr>
              <a:t>at each step</a:t>
            </a:r>
          </a:p>
          <a:p>
            <a:r>
              <a:rPr lang="en-US" dirty="0">
                <a:solidFill>
                  <a:srgbClr val="FFFF00"/>
                </a:solidFill>
              </a:rPr>
              <a:t>G4VEmProcess</a:t>
            </a:r>
            <a:r>
              <a:rPr lang="en-US" dirty="0"/>
              <a:t> and </a:t>
            </a:r>
            <a:r>
              <a:rPr lang="en-US" dirty="0" smtClean="0">
                <a:solidFill>
                  <a:srgbClr val="FFFF00"/>
                </a:solidFill>
              </a:rPr>
              <a:t>G4VEnergyLossProcess</a:t>
            </a:r>
          </a:p>
          <a:p>
            <a:pPr lvl="1"/>
            <a:r>
              <a:rPr lang="en-US" dirty="0" smtClean="0"/>
              <a:t>looks like they originated from a common source and evolved</a:t>
            </a:r>
          </a:p>
          <a:p>
            <a:pPr lvl="1"/>
            <a:r>
              <a:rPr lang="en-US" dirty="0" smtClean="0"/>
              <a:t>have </a:t>
            </a:r>
            <a:r>
              <a:rPr lang="en-US" dirty="0"/>
              <a:t>quite similar functions some of which could be </a:t>
            </a:r>
            <a:r>
              <a:rPr lang="en-US" dirty="0" smtClean="0"/>
              <a:t>factorized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555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Aspects covered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</a:t>
            </a:r>
            <a:r>
              <a:rPr lang="en-US" dirty="0" smtClean="0"/>
              <a:t>ooked at the impact of inlining and optimization (using gcc)</a:t>
            </a:r>
          </a:p>
          <a:p>
            <a:pPr lvl="1"/>
            <a:r>
              <a:rPr lang="en-US" dirty="0" smtClean="0"/>
              <a:t>the optimized and inlined code is much faster (even by a factor of ~4 for the full SimplifiedCalo) from the non optimized/non inlined one</a:t>
            </a:r>
          </a:p>
          <a:p>
            <a:pPr lvl="2"/>
            <a:r>
              <a:rPr lang="en-US" dirty="0" smtClean="0"/>
              <a:t>due to optimizations, even seemingly local code changes can modify the resulting final executable quite significantly (based on an inspection using GNU </a:t>
            </a:r>
            <a:r>
              <a:rPr lang="en-US" dirty="0" err="1" smtClean="0"/>
              <a:t>objdump</a:t>
            </a:r>
            <a:r>
              <a:rPr lang="en-US" dirty="0" smtClean="0"/>
              <a:t>)</a:t>
            </a:r>
            <a:endParaRPr lang="en-US" sz="2400" dirty="0" smtClean="0"/>
          </a:p>
          <a:p>
            <a:r>
              <a:rPr lang="en-US" dirty="0"/>
              <a:t>D</a:t>
            </a:r>
            <a:r>
              <a:rPr lang="en-US" dirty="0" smtClean="0"/>
              <a:t>one call chain and vectorization analysis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052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Various 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Changing underlying data structures may have an impact bigger than the fraction of the CPU taken by the functions using </a:t>
            </a:r>
            <a:r>
              <a:rPr lang="en-US" dirty="0" smtClean="0"/>
              <a:t>them</a:t>
            </a:r>
          </a:p>
          <a:p>
            <a:r>
              <a:rPr lang="en-US" dirty="0"/>
              <a:t>S</a:t>
            </a:r>
            <a:r>
              <a:rPr lang="en-US" dirty="0" smtClean="0"/>
              <a:t>ome</a:t>
            </a:r>
            <a:r>
              <a:rPr kumimoji="0" lang="en-US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compilers produce code </a:t>
            </a:r>
            <a:r>
              <a:rPr lang="en-US" dirty="0"/>
              <a:t>significantly </a:t>
            </a:r>
            <a:r>
              <a:rPr lang="en-US" dirty="0" smtClean="0"/>
              <a:t>(up to ~</a:t>
            </a:r>
            <a:r>
              <a:rPr lang="en-US" dirty="0"/>
              <a:t>30%) faster compared </a:t>
            </a:r>
            <a:r>
              <a:rPr kumimoji="0" lang="en-US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gcc</a:t>
            </a:r>
          </a:p>
          <a:p>
            <a:pPr lvl="1"/>
            <a:r>
              <a:rPr lang="en-US" sz="2800" dirty="0" smtClean="0"/>
              <a:t>partially due to use of different math libraries</a:t>
            </a:r>
          </a:p>
          <a:p>
            <a:pPr lvl="1"/>
            <a:r>
              <a:rPr kumimoji="0" lang="en-US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may need to revisit this number for G4 v10 as many math functions changed</a:t>
            </a:r>
            <a:endParaRPr kumimoji="0" lang="en-US" sz="2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 smtClean="0"/>
              <a:t>puzzled by operator</a:t>
            </a:r>
            <a:r>
              <a:rPr lang="en-US" dirty="0" smtClean="0">
                <a:solidFill>
                  <a:srgbClr val="FFFF00"/>
                </a:solidFill>
              </a:rPr>
              <a:t>== </a:t>
            </a:r>
            <a:r>
              <a:rPr lang="en-US" dirty="0" smtClean="0">
                <a:solidFill>
                  <a:srgbClr val="FFFFFF"/>
                </a:solidFill>
              </a:rPr>
              <a:t>and operator</a:t>
            </a:r>
            <a:r>
              <a:rPr lang="en-US" dirty="0" smtClean="0">
                <a:solidFill>
                  <a:srgbClr val="FFFF00"/>
                </a:solidFill>
              </a:rPr>
              <a:t>!=</a:t>
            </a:r>
            <a:endParaRPr lang="en-US" dirty="0" smtClean="0"/>
          </a:p>
          <a:p>
            <a:pPr lvl="1"/>
            <a:r>
              <a:rPr lang="en-US" dirty="0" smtClean="0"/>
              <a:t>they test for identity not equality (same address in memory vs. equal values)</a:t>
            </a:r>
          </a:p>
          <a:p>
            <a:pPr lvl="2"/>
            <a:r>
              <a:rPr lang="en-US" dirty="0" smtClean="0"/>
              <a:t>quite common pattern not only in the EM code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270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Suggestions (1/3)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</a:t>
            </a:r>
            <a:r>
              <a:rPr kumimoji="0" lang="en-US" sz="2800" kern="1200" dirty="0" smtClean="0">
                <a:solidFill>
                  <a:schemeClr val="tx1"/>
                </a:solidFill>
              </a:rPr>
              <a:t>liminate unneed</a:t>
            </a:r>
            <a:r>
              <a:rPr lang="en-US" sz="2800" dirty="0" smtClean="0"/>
              <a:t>ed </a:t>
            </a:r>
            <a:r>
              <a:rPr kumimoji="0" lang="en-US" sz="2800" kern="1200" dirty="0" smtClean="0">
                <a:solidFill>
                  <a:schemeClr val="tx1"/>
                </a:solidFill>
              </a:rPr>
              <a:t>code: less </a:t>
            </a:r>
            <a:r>
              <a:rPr kumimoji="0" lang="en-US" sz="2800" kern="1200" dirty="0" smtClean="0">
                <a:solidFill>
                  <a:schemeClr val="tx1"/>
                </a:solidFill>
              </a:rPr>
              <a:t>maintenance and </a:t>
            </a:r>
            <a:r>
              <a:rPr kumimoji="0" lang="en-US" sz="2800" kern="1200" dirty="0" smtClean="0">
                <a:solidFill>
                  <a:schemeClr val="tx1"/>
                </a:solidFill>
              </a:rPr>
              <a:t>(</a:t>
            </a:r>
            <a:r>
              <a:rPr kumimoji="0" lang="en-US" sz="2800" kern="1200" dirty="0" smtClean="0">
                <a:solidFill>
                  <a:schemeClr val="tx1"/>
                </a:solidFill>
              </a:rPr>
              <a:t>likely) improve performance</a:t>
            </a:r>
          </a:p>
          <a:p>
            <a:pPr lvl="1"/>
            <a:r>
              <a:rPr kumimoji="0" lang="en-US" kern="1200" dirty="0" smtClean="0">
                <a:solidFill>
                  <a:schemeClr val="tx1"/>
                </a:solidFill>
              </a:rPr>
              <a:t>eliminate custom written copy constructors, assignment operators and destructors </a:t>
            </a:r>
            <a:r>
              <a:rPr lang="en-US" i="1" dirty="0" smtClean="0"/>
              <a:t>when</a:t>
            </a:r>
            <a:r>
              <a:rPr kumimoji="0" lang="en-US" i="1" kern="1200" dirty="0" smtClean="0">
                <a:solidFill>
                  <a:schemeClr val="tx1"/>
                </a:solidFill>
              </a:rPr>
              <a:t> the compiler supplied ones are correct</a:t>
            </a:r>
          </a:p>
          <a:p>
            <a:pPr lvl="1"/>
            <a:r>
              <a:rPr lang="en-US" dirty="0" smtClean="0"/>
              <a:t>use </a:t>
            </a:r>
            <a:r>
              <a:rPr lang="en-US" dirty="0"/>
              <a:t>the </a:t>
            </a:r>
            <a:r>
              <a:rPr lang="en-US" dirty="0">
                <a:solidFill>
                  <a:srgbClr val="FFFF00"/>
                </a:solidFill>
              </a:rPr>
              <a:t>?:</a:t>
            </a:r>
            <a:r>
              <a:rPr lang="en-US" dirty="0"/>
              <a:t> (ternary) </a:t>
            </a:r>
            <a:r>
              <a:rPr lang="en-US" dirty="0" smtClean="0"/>
              <a:t>operator when possible</a:t>
            </a:r>
          </a:p>
          <a:p>
            <a:pPr lvl="1"/>
            <a:r>
              <a:rPr lang="en-US" dirty="0" smtClean="0"/>
              <a:t>consider using </a:t>
            </a:r>
            <a:r>
              <a:rPr lang="en-US" dirty="0"/>
              <a:t>Standard Library algorithms </a:t>
            </a:r>
            <a:r>
              <a:rPr lang="en-US" dirty="0" smtClean="0"/>
              <a:t>when available </a:t>
            </a:r>
            <a:r>
              <a:rPr lang="en-US" dirty="0" smtClean="0"/>
              <a:t>(usually more efficient)</a:t>
            </a:r>
            <a:endParaRPr lang="en-US" dirty="0"/>
          </a:p>
          <a:p>
            <a:pPr lvl="2"/>
            <a:r>
              <a:rPr lang="en-US" sz="2000" dirty="0"/>
              <a:t>e.g. </a:t>
            </a:r>
            <a:r>
              <a:rPr lang="en-US" sz="2000" dirty="0">
                <a:solidFill>
                  <a:srgbClr val="FFFF00"/>
                </a:solidFill>
              </a:rPr>
              <a:t>std::lower_bound </a:t>
            </a:r>
            <a:r>
              <a:rPr lang="en-US" sz="2000" dirty="0"/>
              <a:t>instead of hand written binary </a:t>
            </a:r>
            <a:r>
              <a:rPr lang="en-US" sz="2000" dirty="0" smtClean="0"/>
              <a:t>search (e.g. in the </a:t>
            </a:r>
            <a:r>
              <a:rPr lang="en-US" sz="2000" dirty="0" err="1" smtClean="0">
                <a:solidFill>
                  <a:srgbClr val="FFFF00"/>
                </a:solidFill>
              </a:rPr>
              <a:t>FindBinLocation</a:t>
            </a:r>
            <a:r>
              <a:rPr lang="en-US" sz="2000" dirty="0" smtClean="0"/>
              <a:t> </a:t>
            </a:r>
            <a:r>
              <a:rPr lang="en-US" sz="2000" dirty="0" smtClean="0"/>
              <a:t>functions</a:t>
            </a:r>
            <a:endParaRPr lang="en-US" sz="20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965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Suggestions -</a:t>
            </a:r>
            <a:r>
              <a:rPr lang="en-US" baseline="0" dirty="0" smtClean="0"/>
              <a:t> </a:t>
            </a:r>
            <a:r>
              <a:rPr lang="en-US" dirty="0" smtClean="0"/>
              <a:t>cont’d (2/3)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Institute routine </a:t>
            </a:r>
            <a:r>
              <a:rPr lang="en-US" dirty="0"/>
              <a:t>code </a:t>
            </a:r>
            <a:r>
              <a:rPr lang="en-US" dirty="0" smtClean="0"/>
              <a:t>inspections </a:t>
            </a:r>
          </a:p>
          <a:p>
            <a:pPr lvl="1"/>
            <a:r>
              <a:rPr lang="en-US" dirty="0" smtClean="0"/>
              <a:t>e.g. </a:t>
            </a:r>
            <a:r>
              <a:rPr lang="en-US" dirty="0"/>
              <a:t>by </a:t>
            </a:r>
            <a:r>
              <a:rPr lang="en-US" dirty="0" smtClean="0"/>
              <a:t>a </a:t>
            </a:r>
            <a:r>
              <a:rPr lang="en-US" dirty="0"/>
              <a:t>person chosen by the author of the </a:t>
            </a:r>
            <a:r>
              <a:rPr lang="en-US" dirty="0" smtClean="0"/>
              <a:t>code to be released</a:t>
            </a:r>
          </a:p>
          <a:p>
            <a:r>
              <a:rPr lang="en-US" dirty="0"/>
              <a:t>R</a:t>
            </a:r>
            <a:r>
              <a:rPr lang="en-US" dirty="0" smtClean="0"/>
              <a:t>eview the use and generation of random numbers; consider</a:t>
            </a:r>
          </a:p>
          <a:p>
            <a:pPr lvl="1"/>
            <a:r>
              <a:rPr lang="en-US" dirty="0" smtClean="0"/>
              <a:t>routine use of the array interface</a:t>
            </a:r>
          </a:p>
          <a:p>
            <a:pPr lvl="1"/>
            <a:r>
              <a:rPr lang="en-US" dirty="0" smtClean="0"/>
              <a:t>caching of the pointer to the engine</a:t>
            </a:r>
          </a:p>
          <a:p>
            <a:pPr lvl="1"/>
            <a:r>
              <a:rPr lang="en-US" dirty="0" err="1" smtClean="0"/>
              <a:t>pregenerating</a:t>
            </a:r>
            <a:r>
              <a:rPr lang="en-US" dirty="0" smtClean="0"/>
              <a:t> the numbers (locally or globally)</a:t>
            </a:r>
          </a:p>
          <a:p>
            <a:pPr lvl="1"/>
            <a:r>
              <a:rPr lang="en-US" dirty="0" smtClean="0"/>
              <a:t>adding API returning 1/</a:t>
            </a:r>
            <a:r>
              <a:rPr lang="en-US" dirty="0" err="1" smtClean="0"/>
              <a:t>randomnumber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108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0" lang="en-US" kern="1200" dirty="0" smtClean="0">
                <a:solidFill>
                  <a:schemeClr val="tx1"/>
                </a:solidFill>
              </a:rPr>
              <a:t>Initial Scope of Review</a:t>
            </a:r>
          </a:p>
          <a:p>
            <a:r>
              <a:rPr lang="en-US" dirty="0" smtClean="0"/>
              <a:t>EM Related Classes</a:t>
            </a:r>
          </a:p>
          <a:p>
            <a:r>
              <a:rPr kumimoji="0" lang="en-US" kern="1200" dirty="0" smtClean="0">
                <a:solidFill>
                  <a:schemeClr val="tx1"/>
                </a:solidFill>
              </a:rPr>
              <a:t>Tested Applications and Test Tools</a:t>
            </a:r>
          </a:p>
          <a:p>
            <a:r>
              <a:rPr lang="en-US" dirty="0" smtClean="0"/>
              <a:t>Results for selected Classes/Functions</a:t>
            </a:r>
          </a:p>
          <a:p>
            <a:r>
              <a:rPr kumimoji="0" lang="en-US" kern="1200" dirty="0" smtClean="0">
                <a:solidFill>
                  <a:schemeClr val="tx1"/>
                </a:solidFill>
              </a:rPr>
              <a:t>Other Observations/Suggestions</a:t>
            </a:r>
          </a:p>
          <a:p>
            <a:r>
              <a:rPr lang="en-US" dirty="0" smtClean="0"/>
              <a:t>Plans</a:t>
            </a:r>
            <a:endParaRPr kumimoji="0" lang="en-US" kern="1200" dirty="0" smtClean="0">
              <a:solidFill>
                <a:schemeClr val="tx1"/>
              </a:solidFill>
            </a:endParaRPr>
          </a:p>
          <a:p>
            <a:r>
              <a:rPr kumimoji="0" lang="en-US" kern="1200" dirty="0" smtClean="0">
                <a:solidFill>
                  <a:schemeClr val="tx1"/>
                </a:solidFill>
              </a:rPr>
              <a:t>Summary</a:t>
            </a:r>
            <a:endParaRPr lang="en-US" dirty="0"/>
          </a:p>
          <a:p>
            <a:endParaRPr kumimoji="0" lang="en-US" kern="1200" dirty="0" smtClean="0">
              <a:solidFill>
                <a:schemeClr val="tx1"/>
              </a:solidFill>
            </a:endParaRPr>
          </a:p>
          <a:p>
            <a:r>
              <a:rPr lang="en-US" dirty="0" smtClean="0"/>
              <a:t>Coordinated by K. </a:t>
            </a:r>
            <a:r>
              <a:rPr lang="en-US" dirty="0" err="1" smtClean="0"/>
              <a:t>Genser</a:t>
            </a:r>
            <a:r>
              <a:rPr lang="en-US" dirty="0" smtClean="0"/>
              <a:t> (FNAL)</a:t>
            </a:r>
            <a:endParaRPr kumimoji="0" lang="en-US" kern="1200" dirty="0" smtClean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Suggestions – cont’d  (3/3)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Consider making G4PhysicsVector data members </a:t>
            </a:r>
            <a:r>
              <a:rPr lang="en-US" sz="2800" dirty="0">
                <a:solidFill>
                  <a:srgbClr val="FFFF00"/>
                </a:solidFill>
              </a:rPr>
              <a:t>“read only” </a:t>
            </a:r>
            <a:r>
              <a:rPr lang="en-US" sz="2800" dirty="0">
                <a:solidFill>
                  <a:srgbClr val="FFFFFF"/>
                </a:solidFill>
              </a:rPr>
              <a:t>(and initialize them in the constructor) to help with the MT code (if one can accommodate data retrieval from a file in an appropriate way)</a:t>
            </a:r>
          </a:p>
          <a:p>
            <a:pPr lvl="2"/>
            <a:r>
              <a:rPr lang="en-US" sz="2000" dirty="0"/>
              <a:t>rewrite deriving (from G4PhysicsVector)  G4PhysicsOrderedFreeVector to use another data member as it modifies its data members after creation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5493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Collect more TAU results </a:t>
            </a:r>
          </a:p>
          <a:p>
            <a:pPr lvl="1"/>
            <a:r>
              <a:rPr lang="en-US" sz="2400" dirty="0" smtClean="0"/>
              <a:t>to support some of the findings/conclusions</a:t>
            </a:r>
          </a:p>
          <a:p>
            <a:pPr lvl="1"/>
            <a:r>
              <a:rPr lang="en-US" sz="2400" dirty="0" smtClean="0"/>
              <a:t>to analyze for other potential findings</a:t>
            </a:r>
          </a:p>
          <a:p>
            <a:r>
              <a:rPr lang="en-US" dirty="0" smtClean="0"/>
              <a:t>Quantify CPU effects of some of the code changes, done both by the authors or the reviewers, e.g.:</a:t>
            </a:r>
          </a:p>
          <a:p>
            <a:pPr lvl="1"/>
            <a:r>
              <a:rPr lang="en-US" dirty="0" smtClean="0"/>
              <a:t>Inlining of </a:t>
            </a:r>
            <a:r>
              <a:rPr lang="en-US" dirty="0" smtClean="0">
                <a:solidFill>
                  <a:srgbClr val="FFFF00"/>
                </a:solidFill>
              </a:rPr>
              <a:t>G4PhysicsVector::</a:t>
            </a:r>
            <a:r>
              <a:rPr lang="en-US" dirty="0" err="1" smtClean="0">
                <a:solidFill>
                  <a:srgbClr val="FFFF00"/>
                </a:solidFill>
              </a:rPr>
              <a:t>FindBinLocation</a:t>
            </a:r>
            <a:endParaRPr lang="en-US" dirty="0" smtClean="0">
              <a:solidFill>
                <a:srgbClr val="FFFF00"/>
              </a:solidFill>
            </a:endParaRPr>
          </a:p>
          <a:p>
            <a:pPr lvl="1"/>
            <a:r>
              <a:rPr lang="en-US" dirty="0" smtClean="0"/>
              <a:t>Refactoring </a:t>
            </a:r>
            <a:r>
              <a:rPr lang="en-US" dirty="0">
                <a:solidFill>
                  <a:srgbClr val="FFFF00"/>
                </a:solidFill>
              </a:rPr>
              <a:t>G4UniversalFluctuations::</a:t>
            </a:r>
            <a:r>
              <a:rPr lang="en-US" dirty="0" err="1" smtClean="0">
                <a:solidFill>
                  <a:srgbClr val="FFFF00"/>
                </a:solidFill>
              </a:rPr>
              <a:t>SampleFluctuations</a:t>
            </a:r>
            <a:endParaRPr lang="en-US" dirty="0" smtClean="0">
              <a:solidFill>
                <a:srgbClr val="FFFF00"/>
              </a:solidFill>
            </a:endParaRPr>
          </a:p>
          <a:p>
            <a:pPr lvl="1"/>
            <a:r>
              <a:rPr lang="en-US" dirty="0" smtClean="0"/>
              <a:t>double check using </a:t>
            </a:r>
            <a:r>
              <a:rPr lang="en-US" dirty="0" smtClean="0">
                <a:solidFill>
                  <a:srgbClr val="FFFF00"/>
                </a:solidFill>
              </a:rPr>
              <a:t>G4xyd</a:t>
            </a:r>
            <a:r>
              <a:rPr lang="en-US" dirty="0" smtClean="0"/>
              <a:t> helper in </a:t>
            </a:r>
            <a:r>
              <a:rPr lang="en-US" dirty="0" smtClean="0">
                <a:solidFill>
                  <a:srgbClr val="FFFF00"/>
                </a:solidFill>
              </a:rPr>
              <a:t>G4PhysicsVector</a:t>
            </a:r>
            <a:endParaRPr lang="en-US" dirty="0"/>
          </a:p>
          <a:p>
            <a:r>
              <a:rPr kumimoji="0" lang="en-US" sz="3200" kern="1200" dirty="0" smtClean="0">
                <a:solidFill>
                  <a:schemeClr val="tx1"/>
                </a:solidFill>
              </a:rPr>
              <a:t>Finish the review and write/deliver the report to the Electromagnetic Working </a:t>
            </a:r>
            <a:r>
              <a:rPr lang="en-US" sz="3200" dirty="0" smtClean="0"/>
              <a:t>Group/G4 Collaboration</a:t>
            </a:r>
          </a:p>
          <a:p>
            <a:pPr lvl="1"/>
            <a:r>
              <a:rPr lang="en-US" sz="2400" dirty="0" smtClean="0"/>
              <a:t>patch release time scale?</a:t>
            </a:r>
            <a:endParaRPr kumimoji="0" lang="en-US" sz="2400" kern="1200" dirty="0" smtClean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10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Summary/Selected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Completed first </a:t>
            </a:r>
            <a:r>
              <a:rPr lang="en-US" dirty="0"/>
              <a:t>pass through the EM </a:t>
            </a:r>
            <a:r>
              <a:rPr lang="en-US" dirty="0" smtClean="0"/>
              <a:t>code</a:t>
            </a:r>
          </a:p>
          <a:p>
            <a:pPr lvl="1"/>
            <a:r>
              <a:rPr lang="en-US" dirty="0" smtClean="0"/>
              <a:t>some areas </a:t>
            </a:r>
            <a:r>
              <a:rPr lang="en-US" dirty="0"/>
              <a:t>were </a:t>
            </a:r>
            <a:r>
              <a:rPr lang="en-US" dirty="0" smtClean="0"/>
              <a:t>even revisited for G4 version 10. </a:t>
            </a:r>
          </a:p>
          <a:p>
            <a:pPr lvl="1"/>
            <a:r>
              <a:rPr lang="en-US" dirty="0" smtClean="0"/>
              <a:t>concentrated mainly on major features potentially impacting performance</a:t>
            </a:r>
            <a:endParaRPr lang="en-US" dirty="0"/>
          </a:p>
          <a:p>
            <a:r>
              <a:rPr lang="en-US" dirty="0" smtClean="0"/>
              <a:t>Gained about </a:t>
            </a:r>
            <a:r>
              <a:rPr lang="en-US" dirty="0" smtClean="0">
                <a:solidFill>
                  <a:srgbClr val="FFFF00"/>
                </a:solidFill>
              </a:rPr>
              <a:t>3.5%</a:t>
            </a:r>
            <a:r>
              <a:rPr lang="en-US" dirty="0" smtClean="0"/>
              <a:t> in CPU by inlining </a:t>
            </a:r>
            <a:r>
              <a:rPr lang="en-US" dirty="0" smtClean="0">
                <a:solidFill>
                  <a:srgbClr val="FFFF00"/>
                </a:solidFill>
              </a:rPr>
              <a:t>G4Poisson</a:t>
            </a:r>
            <a:r>
              <a:rPr lang="en-US" dirty="0" smtClean="0"/>
              <a:t> &amp; shorter functions in </a:t>
            </a:r>
            <a:r>
              <a:rPr lang="en-US" dirty="0" smtClean="0">
                <a:solidFill>
                  <a:srgbClr val="FFFF00"/>
                </a:solidFill>
              </a:rPr>
              <a:t>G4UrbanMscModel</a:t>
            </a:r>
          </a:p>
          <a:p>
            <a:r>
              <a:rPr lang="en-US" dirty="0" smtClean="0"/>
              <a:t>Other Findings</a:t>
            </a:r>
          </a:p>
          <a:p>
            <a:pPr lvl="1"/>
            <a:r>
              <a:rPr lang="en-US" dirty="0" smtClean="0"/>
              <a:t>“</a:t>
            </a:r>
            <a:r>
              <a:rPr lang="en-US" dirty="0"/>
              <a:t>T</a:t>
            </a:r>
            <a:r>
              <a:rPr lang="en-US" dirty="0" smtClean="0"/>
              <a:t>ypo” like </a:t>
            </a:r>
            <a:r>
              <a:rPr lang="en-US" dirty="0" smtClean="0"/>
              <a:t>issues identified in </a:t>
            </a:r>
            <a:r>
              <a:rPr lang="en-US" dirty="0" smtClean="0"/>
              <a:t>several places of the code </a:t>
            </a:r>
          </a:p>
          <a:p>
            <a:pPr lvl="2"/>
            <a:r>
              <a:rPr lang="en-US" dirty="0" smtClean="0"/>
              <a:t>suggests </a:t>
            </a:r>
            <a:r>
              <a:rPr lang="en-US" dirty="0" smtClean="0"/>
              <a:t>a need </a:t>
            </a:r>
            <a:r>
              <a:rPr lang="en-US" dirty="0" smtClean="0"/>
              <a:t>for regular ’routine’ </a:t>
            </a:r>
            <a:r>
              <a:rPr lang="en-US" dirty="0" smtClean="0"/>
              <a:t>code </a:t>
            </a:r>
            <a:r>
              <a:rPr lang="en-US" dirty="0" smtClean="0"/>
              <a:t>inspection</a:t>
            </a:r>
            <a:endParaRPr lang="en-US" dirty="0" smtClean="0"/>
          </a:p>
          <a:p>
            <a:pPr lvl="1"/>
            <a:r>
              <a:rPr lang="en-US" dirty="0"/>
              <a:t>C</a:t>
            </a:r>
            <a:r>
              <a:rPr lang="en-US" dirty="0" smtClean="0"/>
              <a:t>lose similarities between </a:t>
            </a:r>
            <a:r>
              <a:rPr lang="en-US" dirty="0">
                <a:solidFill>
                  <a:srgbClr val="FFFF00"/>
                </a:solidFill>
              </a:rPr>
              <a:t>G4VEmProcess</a:t>
            </a:r>
            <a:r>
              <a:rPr lang="en-US" dirty="0"/>
              <a:t> and </a:t>
            </a:r>
            <a:r>
              <a:rPr lang="en-US" dirty="0" smtClean="0">
                <a:solidFill>
                  <a:srgbClr val="FFFF00"/>
                </a:solidFill>
              </a:rPr>
              <a:t>G4VEnergyLossProcess</a:t>
            </a:r>
          </a:p>
          <a:p>
            <a:pPr lvl="1"/>
            <a:r>
              <a:rPr lang="en-US" dirty="0"/>
              <a:t>Some </a:t>
            </a:r>
            <a:r>
              <a:rPr lang="en-US" dirty="0" smtClean="0">
                <a:solidFill>
                  <a:srgbClr val="FFFF00"/>
                </a:solidFill>
              </a:rPr>
              <a:t>G4VEnergyLossProcess</a:t>
            </a:r>
            <a:r>
              <a:rPr lang="en-US" dirty="0" smtClean="0"/>
              <a:t> classes should probably inherit from </a:t>
            </a:r>
            <a:r>
              <a:rPr lang="en-US" dirty="0" smtClean="0">
                <a:solidFill>
                  <a:srgbClr val="FFFF00"/>
                </a:solidFill>
              </a:rPr>
              <a:t>G4VDiscreteProcess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FFFF00"/>
                </a:solidFill>
              </a:rPr>
              <a:t>G4VEmProcess</a:t>
            </a:r>
            <a:r>
              <a:rPr lang="en-US" dirty="0" smtClean="0"/>
              <a:t>?)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revalent use of </a:t>
            </a:r>
            <a:r>
              <a:rPr lang="en-US" dirty="0" smtClean="0"/>
              <a:t>RNG API to get one value </a:t>
            </a:r>
            <a:r>
              <a:rPr lang="en-US" dirty="0" smtClean="0"/>
              <a:t>via macro</a:t>
            </a:r>
          </a:p>
          <a:p>
            <a:pPr lvl="2"/>
            <a:r>
              <a:rPr lang="en-US" dirty="0" smtClean="0"/>
              <a:t>using an array interface </a:t>
            </a:r>
            <a:r>
              <a:rPr lang="en-US" dirty="0" smtClean="0"/>
              <a:t>decreases </a:t>
            </a:r>
            <a:r>
              <a:rPr lang="en-US" dirty="0" smtClean="0"/>
              <a:t>the number of calls and </a:t>
            </a:r>
            <a:r>
              <a:rPr lang="en-US" dirty="0" smtClean="0"/>
              <a:t>paves </a:t>
            </a:r>
            <a:r>
              <a:rPr lang="en-US" dirty="0" smtClean="0"/>
              <a:t>the way for </a:t>
            </a:r>
            <a:r>
              <a:rPr lang="en-US" dirty="0" smtClean="0"/>
              <a:t>further improvements</a:t>
            </a:r>
            <a:r>
              <a:rPr lang="en-US" dirty="0" smtClean="0"/>
              <a:t>; </a:t>
            </a:r>
            <a:endParaRPr lang="en-US" dirty="0" smtClean="0"/>
          </a:p>
          <a:p>
            <a:pPr lvl="2"/>
            <a:r>
              <a:rPr lang="en-US" dirty="0" smtClean="0"/>
              <a:t>cashing </a:t>
            </a:r>
            <a:r>
              <a:rPr lang="en-US" dirty="0" smtClean="0"/>
              <a:t>the pointer to the engine </a:t>
            </a:r>
            <a:r>
              <a:rPr lang="en-US" dirty="0" smtClean="0"/>
              <a:t>will </a:t>
            </a:r>
            <a:r>
              <a:rPr lang="en-US" dirty="0" smtClean="0"/>
              <a:t>help </a:t>
            </a:r>
            <a:r>
              <a:rPr lang="en-US" dirty="0" smtClean="0"/>
              <a:t>too.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857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Scope, Initial Plans, 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Plan as formulated in Spring of 2013</a:t>
            </a:r>
            <a:endParaRPr lang="en-US" dirty="0"/>
          </a:p>
          <a:p>
            <a:pPr lvl="1"/>
            <a:r>
              <a:rPr lang="en-US" dirty="0" smtClean="0"/>
              <a:t>Review </a:t>
            </a:r>
            <a:r>
              <a:rPr lang="en-US" dirty="0"/>
              <a:t>of performance aspects of a subset of </a:t>
            </a:r>
            <a:r>
              <a:rPr lang="en-US" dirty="0" err="1"/>
              <a:t>ElectroMagnetic</a:t>
            </a:r>
            <a:r>
              <a:rPr lang="en-US" dirty="0"/>
              <a:t> </a:t>
            </a:r>
            <a:r>
              <a:rPr lang="en-US" dirty="0" smtClean="0"/>
              <a:t>(EM) and closely related </a:t>
            </a:r>
            <a:r>
              <a:rPr lang="en-US" dirty="0"/>
              <a:t>classes of Geant4 </a:t>
            </a:r>
            <a:r>
              <a:rPr lang="en-US" dirty="0" smtClean="0"/>
              <a:t>code with the initial goal </a:t>
            </a:r>
            <a:r>
              <a:rPr lang="en-US" dirty="0"/>
              <a:t>to assess if </a:t>
            </a:r>
            <a:r>
              <a:rPr lang="en-US" dirty="0" smtClean="0"/>
              <a:t>the code </a:t>
            </a:r>
            <a:r>
              <a:rPr lang="en-US" dirty="0"/>
              <a:t>is written in </a:t>
            </a:r>
            <a:r>
              <a:rPr lang="en-US" dirty="0" smtClean="0"/>
              <a:t>a computationally </a:t>
            </a:r>
            <a:r>
              <a:rPr lang="en-US" dirty="0"/>
              <a:t>optimal way and to see </a:t>
            </a:r>
            <a:r>
              <a:rPr lang="en-US" dirty="0" smtClean="0"/>
              <a:t>if it </a:t>
            </a:r>
            <a:r>
              <a:rPr lang="en-US" dirty="0"/>
              <a:t>could be </a:t>
            </a:r>
            <a:r>
              <a:rPr lang="en-US" dirty="0" smtClean="0"/>
              <a:t>improved, keeping </a:t>
            </a:r>
            <a:r>
              <a:rPr lang="en-US" dirty="0"/>
              <a:t>in </a:t>
            </a:r>
            <a:r>
              <a:rPr lang="en-US" dirty="0" smtClean="0"/>
              <a:t>mind</a:t>
            </a:r>
          </a:p>
          <a:p>
            <a:pPr lvl="2"/>
            <a:r>
              <a:rPr lang="en-US" dirty="0" smtClean="0"/>
              <a:t>correctness, </a:t>
            </a:r>
            <a:r>
              <a:rPr lang="en-US" dirty="0" smtClean="0">
                <a:solidFill>
                  <a:srgbClr val="F1B697"/>
                </a:solidFill>
              </a:rPr>
              <a:t>performance</a:t>
            </a:r>
            <a:r>
              <a:rPr lang="en-US" dirty="0"/>
              <a:t>, maintainability and </a:t>
            </a:r>
            <a:r>
              <a:rPr lang="en-US" dirty="0" smtClean="0"/>
              <a:t>adaptability</a:t>
            </a:r>
          </a:p>
          <a:p>
            <a:pPr lvl="2"/>
            <a:r>
              <a:rPr lang="en-US" dirty="0" smtClean="0"/>
              <a:t>Multi</a:t>
            </a:r>
            <a:r>
              <a:rPr lang="en-US" dirty="0"/>
              <a:t>-</a:t>
            </a:r>
            <a:r>
              <a:rPr lang="en-US" dirty="0" smtClean="0"/>
              <a:t>Threading aspects </a:t>
            </a:r>
          </a:p>
          <a:p>
            <a:pPr lvl="2"/>
            <a:r>
              <a:rPr lang="en-US" dirty="0" smtClean="0"/>
              <a:t>potential </a:t>
            </a:r>
            <a:r>
              <a:rPr lang="en-US" dirty="0"/>
              <a:t>issues </a:t>
            </a:r>
            <a:r>
              <a:rPr lang="en-US" dirty="0" smtClean="0"/>
              <a:t>related to parallelization </a:t>
            </a:r>
            <a:r>
              <a:rPr lang="en-US" dirty="0"/>
              <a:t>and/</a:t>
            </a:r>
            <a:r>
              <a:rPr lang="en-US" dirty="0" smtClean="0"/>
              <a:t>or migration to GPUs</a:t>
            </a:r>
            <a:endParaRPr lang="en-US" dirty="0"/>
          </a:p>
          <a:p>
            <a:pPr lvl="2"/>
            <a:r>
              <a:rPr lang="en-US" dirty="0" smtClean="0"/>
              <a:t>issues </a:t>
            </a:r>
            <a:r>
              <a:rPr lang="en-US" dirty="0">
                <a:solidFill>
                  <a:srgbClr val="F1B697"/>
                </a:solidFill>
              </a:rPr>
              <a:t>or potential </a:t>
            </a:r>
            <a:r>
              <a:rPr lang="en-US" dirty="0" smtClean="0">
                <a:solidFill>
                  <a:srgbClr val="F1B697"/>
                </a:solidFill>
              </a:rPr>
              <a:t>improvements </a:t>
            </a:r>
            <a:r>
              <a:rPr lang="en-US" dirty="0" smtClean="0"/>
              <a:t>related </a:t>
            </a:r>
            <a:r>
              <a:rPr lang="en-US" dirty="0"/>
              <a:t>to </a:t>
            </a:r>
            <a:r>
              <a:rPr lang="en-US" dirty="0" smtClean="0"/>
              <a:t>future migration to </a:t>
            </a:r>
            <a:r>
              <a:rPr lang="en-US" dirty="0" smtClean="0">
                <a:solidFill>
                  <a:srgbClr val="F1B697"/>
                </a:solidFill>
              </a:rPr>
              <a:t>C</a:t>
            </a:r>
            <a:r>
              <a:rPr lang="en-US" dirty="0">
                <a:solidFill>
                  <a:srgbClr val="F1B697"/>
                </a:solidFill>
              </a:rPr>
              <a:t>++</a:t>
            </a:r>
            <a:r>
              <a:rPr lang="en-US" dirty="0" smtClean="0">
                <a:solidFill>
                  <a:srgbClr val="F1B697"/>
                </a:solidFill>
              </a:rPr>
              <a:t>11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review should initially concentrate on the </a:t>
            </a:r>
            <a:r>
              <a:rPr lang="en-US" dirty="0">
                <a:solidFill>
                  <a:srgbClr val="F1B697"/>
                </a:solidFill>
              </a:rPr>
              <a:t>most </a:t>
            </a:r>
            <a:r>
              <a:rPr lang="en-US" dirty="0" smtClean="0">
                <a:solidFill>
                  <a:srgbClr val="F1B697"/>
                </a:solidFill>
              </a:rPr>
              <a:t>CPU costly </a:t>
            </a:r>
            <a:r>
              <a:rPr lang="en-US" dirty="0" smtClean="0"/>
              <a:t>classes </a:t>
            </a:r>
            <a:r>
              <a:rPr lang="en-US" dirty="0"/>
              <a:t>and </a:t>
            </a:r>
            <a:r>
              <a:rPr lang="en-US" dirty="0" smtClean="0"/>
              <a:t>functions</a:t>
            </a:r>
          </a:p>
          <a:p>
            <a:pPr lvl="1"/>
            <a:r>
              <a:rPr lang="en-US" dirty="0" smtClean="0"/>
              <a:t>After </a:t>
            </a:r>
            <a:r>
              <a:rPr lang="en-US" dirty="0"/>
              <a:t>the initial phase it may be needed </a:t>
            </a:r>
            <a:r>
              <a:rPr lang="en-US" dirty="0" smtClean="0"/>
              <a:t>or useful </a:t>
            </a:r>
            <a:r>
              <a:rPr lang="en-US" dirty="0"/>
              <a:t>to expand the scope of the review to other </a:t>
            </a:r>
            <a:r>
              <a:rPr lang="en-US" dirty="0" smtClean="0"/>
              <a:t>related areas </a:t>
            </a:r>
            <a:r>
              <a:rPr lang="en-US" dirty="0"/>
              <a:t>or aspects of the </a:t>
            </a:r>
            <a:r>
              <a:rPr lang="en-US" dirty="0" smtClean="0"/>
              <a:t>code</a:t>
            </a:r>
          </a:p>
          <a:p>
            <a:r>
              <a:rPr lang="en-US" dirty="0" smtClean="0"/>
              <a:t>Intermediate </a:t>
            </a:r>
            <a:r>
              <a:rPr lang="en-US" dirty="0" smtClean="0"/>
              <a:t>report </a:t>
            </a:r>
            <a:r>
              <a:rPr lang="en-US" dirty="0" smtClean="0"/>
              <a:t>at G4 </a:t>
            </a:r>
            <a:r>
              <a:rPr lang="en-US" dirty="0" smtClean="0"/>
              <a:t>Collaboration </a:t>
            </a:r>
            <a:r>
              <a:rPr lang="en-US" dirty="0"/>
              <a:t>M</a:t>
            </a:r>
            <a:r>
              <a:rPr lang="en-US" dirty="0" smtClean="0"/>
              <a:t>eeting </a:t>
            </a:r>
            <a:r>
              <a:rPr lang="en-US" sz="2600" dirty="0" smtClean="0"/>
              <a:t>(Sept. 2013)</a:t>
            </a:r>
            <a:endParaRPr lang="en-US" sz="2600" dirty="0" smtClean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032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G4VProcess Class Diagram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" name="Content Placeholder 9" descr="Processes class diagram simple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87" r="-3887"/>
          <a:stretch>
            <a:fillRect/>
          </a:stretch>
        </p:blipFill>
        <p:spPr>
          <a:xfrm>
            <a:off x="0" y="1508760"/>
            <a:ext cx="9144000" cy="5155010"/>
          </a:xfrm>
        </p:spPr>
      </p:pic>
    </p:spTree>
    <p:extLst>
      <p:ext uri="{BB962C8B-B14F-4D97-AF65-F5344CB8AC3E}">
        <p14:creationId xmlns:p14="http://schemas.microsoft.com/office/powerpoint/2010/main" val="3092610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G4VEmModel Class Diagram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" b="3"/>
          <a:stretch>
            <a:fillRect/>
          </a:stretch>
        </p:blipFill>
        <p:spPr>
          <a:xfrm>
            <a:off x="92075" y="1554163"/>
            <a:ext cx="8855075" cy="5080000"/>
          </a:xfrm>
        </p:spPr>
      </p:pic>
    </p:spTree>
    <p:extLst>
      <p:ext uri="{BB962C8B-B14F-4D97-AF65-F5344CB8AC3E}">
        <p14:creationId xmlns:p14="http://schemas.microsoft.com/office/powerpoint/2010/main" val="2773754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Initial List of Functions to be reviewed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G4PhysicsVector</a:t>
            </a:r>
            <a:r>
              <a:rPr lang="en-US" sz="2400" dirty="0"/>
              <a:t>, esp. </a:t>
            </a:r>
            <a:r>
              <a:rPr lang="en-US" sz="2400" dirty="0" smtClean="0"/>
              <a:t>(Compute)Value </a:t>
            </a:r>
          </a:p>
          <a:p>
            <a:pPr marL="457200" lvl="1" indent="0">
              <a:buNone/>
            </a:pPr>
            <a:r>
              <a:rPr lang="en-US" sz="2400" dirty="0" smtClean="0"/>
              <a:t>G4PhysicsLogVector</a:t>
            </a:r>
            <a:r>
              <a:rPr lang="en-US" sz="2400" dirty="0"/>
              <a:t>, esp. FindBinLocation </a:t>
            </a:r>
            <a:endParaRPr lang="en-US" sz="2400" dirty="0" smtClean="0"/>
          </a:p>
          <a:p>
            <a:r>
              <a:rPr lang="en-US" sz="2400" dirty="0" smtClean="0">
                <a:solidFill>
                  <a:srgbClr val="F1B697"/>
                </a:solidFill>
              </a:rPr>
              <a:t>G4VProcess</a:t>
            </a:r>
            <a:r>
              <a:rPr lang="en-US" sz="2400" dirty="0"/>
              <a:t>, esp. </a:t>
            </a:r>
            <a:r>
              <a:rPr lang="en-US" sz="2400" dirty="0" smtClean="0"/>
              <a:t>SubtractNumberOfInteractionLengthLeft</a:t>
            </a:r>
          </a:p>
          <a:p>
            <a:r>
              <a:rPr lang="en-US" sz="2400" dirty="0" smtClean="0">
                <a:solidFill>
                  <a:srgbClr val="F1B697"/>
                </a:solidFill>
              </a:rPr>
              <a:t>G4VEmProcess</a:t>
            </a:r>
            <a:r>
              <a:rPr lang="en-US" sz="2400" dirty="0"/>
              <a:t>, esp. PostStepGetPhysicalInteractionLength, GetCurrentLambda</a:t>
            </a:r>
            <a:r>
              <a:rPr lang="en-US" sz="2400" dirty="0" smtClean="0"/>
              <a:t>, PostStepDoIt </a:t>
            </a:r>
          </a:p>
          <a:p>
            <a:r>
              <a:rPr lang="en-US" sz="2400" dirty="0" smtClean="0">
                <a:solidFill>
                  <a:srgbClr val="F1B697"/>
                </a:solidFill>
              </a:rPr>
              <a:t>G4VEnergyLossProcess</a:t>
            </a:r>
            <a:r>
              <a:rPr lang="en-US" sz="2400" dirty="0" smtClean="0"/>
              <a:t> esp. PostStepGetPhysicalInteractionLength</a:t>
            </a:r>
            <a:r>
              <a:rPr lang="en-US" sz="2400" dirty="0"/>
              <a:t>, AlongStepDoIt, GetLambdaForScaledEnergy, AlongStepGetPhysicalInteractionLength </a:t>
            </a:r>
            <a:endParaRPr lang="en-US" sz="2400" dirty="0" smtClean="0"/>
          </a:p>
          <a:p>
            <a:r>
              <a:rPr lang="en-US" sz="2400" dirty="0" smtClean="0">
                <a:solidFill>
                  <a:srgbClr val="F1B697"/>
                </a:solidFill>
              </a:rPr>
              <a:t>G4VMultipleScattering</a:t>
            </a:r>
            <a:r>
              <a:rPr lang="en-US" sz="2400" dirty="0" smtClean="0"/>
              <a:t> </a:t>
            </a:r>
            <a:r>
              <a:rPr lang="en-US" sz="2400" dirty="0"/>
              <a:t>esp. AlongStepDoIt, AlongStepGetPhysicalInteractionLength </a:t>
            </a:r>
            <a:endParaRPr lang="en-US" sz="2400" dirty="0" smtClean="0"/>
          </a:p>
          <a:p>
            <a:r>
              <a:rPr lang="en-US" sz="2400" dirty="0" smtClean="0">
                <a:solidFill>
                  <a:srgbClr val="F1B697"/>
                </a:solidFill>
              </a:rPr>
              <a:t>G4VEmModel</a:t>
            </a:r>
            <a:r>
              <a:rPr lang="en-US" sz="2400" dirty="0"/>
              <a:t>, </a:t>
            </a:r>
            <a:r>
              <a:rPr lang="en-US" sz="2400" dirty="0">
                <a:solidFill>
                  <a:srgbClr val="F1B697"/>
                </a:solidFill>
              </a:rPr>
              <a:t>G4VMscModel</a:t>
            </a:r>
            <a:r>
              <a:rPr lang="en-US" sz="2400" dirty="0"/>
              <a:t>, </a:t>
            </a:r>
            <a:r>
              <a:rPr lang="en-US" sz="2400" dirty="0" smtClean="0">
                <a:solidFill>
                  <a:srgbClr val="F1B697"/>
                </a:solidFill>
              </a:rPr>
              <a:t>G4UrbanMscModel</a:t>
            </a:r>
            <a:r>
              <a:rPr lang="en-US" sz="2400" dirty="0" smtClean="0"/>
              <a:t>(95) esp</a:t>
            </a:r>
            <a:r>
              <a:rPr lang="en-US" sz="2400" dirty="0"/>
              <a:t>. ComputeGeomPathLength, ComputeTruePathLengthLimit, SampleCosineTheta, SampleScattering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531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Geant4 Versions/Tested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Geant4 </a:t>
            </a:r>
            <a:r>
              <a:rPr lang="en-US" dirty="0">
                <a:solidFill>
                  <a:srgbClr val="FFFF00"/>
                </a:solidFill>
              </a:rPr>
              <a:t>v9.6.r07 </a:t>
            </a:r>
            <a:r>
              <a:rPr lang="en-US" dirty="0" smtClean="0"/>
              <a:t>was </a:t>
            </a:r>
            <a:r>
              <a:rPr lang="en-US" dirty="0"/>
              <a:t>the basis of </a:t>
            </a:r>
            <a:r>
              <a:rPr lang="en-US" dirty="0" smtClean="0"/>
              <a:t>the initial work; working with </a:t>
            </a:r>
            <a:r>
              <a:rPr lang="en-US" dirty="0" smtClean="0">
                <a:solidFill>
                  <a:srgbClr val="FFFF00"/>
                </a:solidFill>
              </a:rPr>
              <a:t>v10</a:t>
            </a:r>
            <a:r>
              <a:rPr lang="en-US" dirty="0"/>
              <a:t> </a:t>
            </a:r>
            <a:r>
              <a:rPr lang="en-US" dirty="0" smtClean="0"/>
              <a:t>now</a:t>
            </a:r>
            <a:endParaRPr lang="en-US" dirty="0"/>
          </a:p>
          <a:p>
            <a:r>
              <a:rPr lang="en-US" dirty="0" smtClean="0"/>
              <a:t>Settled on </a:t>
            </a:r>
            <a:r>
              <a:rPr lang="en-US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SimplifiedCalo</a:t>
            </a:r>
            <a:r>
              <a:rPr lang="en-US" dirty="0" smtClean="0"/>
              <a:t> </a:t>
            </a:r>
            <a:r>
              <a:rPr lang="en-US" dirty="0" smtClean="0"/>
              <a:t>as ‘standard candle’ </a:t>
            </a:r>
            <a:r>
              <a:rPr lang="en-US" dirty="0" smtClean="0"/>
              <a:t>to </a:t>
            </a:r>
            <a:r>
              <a:rPr lang="en-US" dirty="0" smtClean="0"/>
              <a:t>study effects of code </a:t>
            </a:r>
            <a:r>
              <a:rPr lang="en-US" dirty="0" smtClean="0"/>
              <a:t>transformations: </a:t>
            </a:r>
            <a:endParaRPr lang="en-US" dirty="0" smtClean="0"/>
          </a:p>
          <a:p>
            <a:pPr lvl="1"/>
            <a:r>
              <a:rPr lang="en-US" dirty="0" smtClean="0"/>
              <a:t>Allows concentration </a:t>
            </a:r>
            <a:r>
              <a:rPr lang="en-US" dirty="0" smtClean="0"/>
              <a:t>on </a:t>
            </a:r>
            <a:r>
              <a:rPr lang="en-US" dirty="0" smtClean="0"/>
              <a:t>EM </a:t>
            </a:r>
            <a:r>
              <a:rPr lang="en-US" dirty="0" smtClean="0"/>
              <a:t>code </a:t>
            </a:r>
            <a:r>
              <a:rPr lang="en-US" dirty="0" smtClean="0"/>
              <a:t>as the </a:t>
            </a:r>
            <a:r>
              <a:rPr lang="en-US" dirty="0" smtClean="0"/>
              <a:t>importance other factors </a:t>
            </a:r>
            <a:r>
              <a:rPr lang="en-US" dirty="0" smtClean="0"/>
              <a:t>is minimal</a:t>
            </a:r>
            <a:endParaRPr lang="en-US" dirty="0" smtClean="0"/>
          </a:p>
          <a:p>
            <a:pPr lvl="2"/>
            <a:r>
              <a:rPr lang="en-US" dirty="0" smtClean="0"/>
              <a:t>if not doing full Geant4 profiling most of the test were done with FTFP_BERT physics list ;50GeV e-; no magnetic field</a:t>
            </a:r>
          </a:p>
          <a:p>
            <a:pPr lvl="1"/>
            <a:r>
              <a:rPr lang="en-US" dirty="0" smtClean="0"/>
              <a:t>we have made sure that, while testing our changes, the </a:t>
            </a:r>
            <a:r>
              <a:rPr lang="en-US" dirty="0" smtClean="0">
                <a:solidFill>
                  <a:srgbClr val="F1B697"/>
                </a:solidFill>
              </a:rPr>
              <a:t>final random number stayed the same </a:t>
            </a:r>
            <a:r>
              <a:rPr lang="en-US" dirty="0" smtClean="0"/>
              <a:t>after we modified the original code 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41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Cluster and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5 </a:t>
            </a:r>
            <a:r>
              <a:rPr lang="en-US" dirty="0" smtClean="0"/>
              <a:t>nodes </a:t>
            </a:r>
            <a:r>
              <a:rPr lang="en-US" dirty="0"/>
              <a:t>x </a:t>
            </a:r>
            <a:r>
              <a:rPr lang="en-US" dirty="0" smtClean="0"/>
              <a:t>(4x8 Core) </a:t>
            </a:r>
            <a:r>
              <a:rPr lang="en-US" dirty="0"/>
              <a:t>AMD </a:t>
            </a:r>
            <a:r>
              <a:rPr lang="en-US" dirty="0" smtClean="0"/>
              <a:t>Opteron Processor </a:t>
            </a:r>
            <a:r>
              <a:rPr lang="en-US" dirty="0"/>
              <a:t>6128 (CPU 2000 MHz) </a:t>
            </a:r>
            <a:r>
              <a:rPr lang="en-US" dirty="0" smtClean="0"/>
              <a:t>cluster</a:t>
            </a:r>
          </a:p>
          <a:p>
            <a:pPr lvl="1"/>
            <a:r>
              <a:rPr lang="en-US" dirty="0" smtClean="0"/>
              <a:t>L1/L2/L3 </a:t>
            </a:r>
            <a:r>
              <a:rPr lang="en-US" dirty="0"/>
              <a:t>Cache </a:t>
            </a:r>
            <a:r>
              <a:rPr lang="en-US" dirty="0" smtClean="0"/>
              <a:t>Sizes: 128KB/512KB/12288KB</a:t>
            </a:r>
            <a:endParaRPr lang="en-US" dirty="0"/>
          </a:p>
          <a:p>
            <a:pPr lvl="1"/>
            <a:r>
              <a:rPr lang="en-US" dirty="0" smtClean="0"/>
              <a:t>64 GB </a:t>
            </a:r>
            <a:r>
              <a:rPr lang="en-US" dirty="0" smtClean="0"/>
              <a:t>memory on each node</a:t>
            </a:r>
            <a:endParaRPr lang="en-US" dirty="0"/>
          </a:p>
          <a:p>
            <a:r>
              <a:rPr lang="en-US" dirty="0" err="1" smtClean="0"/>
              <a:t>gcc</a:t>
            </a:r>
            <a:r>
              <a:rPr lang="en-US" dirty="0" smtClean="0"/>
              <a:t> </a:t>
            </a:r>
            <a:r>
              <a:rPr lang="en-US" dirty="0" smtClean="0"/>
              <a:t>v4.4..8</a:t>
            </a:r>
            <a:endParaRPr lang="en-US" dirty="0" smtClean="0"/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hlinkClick r:id="rId2"/>
              </a:rPr>
              <a:t>FAST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dirty="0" smtClean="0"/>
              <a:t>(sampling) profiler </a:t>
            </a:r>
            <a:r>
              <a:rPr lang="en-US" dirty="0"/>
              <a:t>for standard profiling/benchmarking</a:t>
            </a:r>
          </a:p>
          <a:p>
            <a:pPr lvl="1"/>
            <a:r>
              <a:rPr lang="en-US" dirty="0" smtClean="0"/>
              <a:t>https</a:t>
            </a:r>
            <a:r>
              <a:rPr lang="en-US" dirty="0"/>
              <a:t>://</a:t>
            </a:r>
            <a:r>
              <a:rPr lang="en-US" dirty="0" err="1"/>
              <a:t>oink.fnal.gov</a:t>
            </a:r>
            <a:r>
              <a:rPr lang="en-US" dirty="0"/>
              <a:t>/</a:t>
            </a:r>
            <a:r>
              <a:rPr lang="en-US" dirty="0" err="1"/>
              <a:t>perfanalysis</a:t>
            </a:r>
            <a:r>
              <a:rPr lang="en-US" dirty="0"/>
              <a:t>/g4p/admin/</a:t>
            </a:r>
            <a:r>
              <a:rPr lang="en-US" dirty="0" err="1" smtClean="0"/>
              <a:t>task.html</a:t>
            </a:r>
            <a:endParaRPr lang="en-US" dirty="0" smtClean="0"/>
          </a:p>
          <a:p>
            <a:pPr lvl="1"/>
            <a:r>
              <a:rPr lang="en-US" dirty="0"/>
              <a:t>Added new table to the standard profiling data to be used as an input to TAU and similar </a:t>
            </a:r>
            <a:r>
              <a:rPr lang="en-US" dirty="0" smtClean="0"/>
              <a:t>tools</a:t>
            </a:r>
          </a:p>
          <a:p>
            <a:r>
              <a:rPr lang="en-US" dirty="0" smtClean="0"/>
              <a:t>TAU (</a:t>
            </a:r>
            <a:r>
              <a:rPr lang="en-US" dirty="0"/>
              <a:t>Tuning and Analysis Utilities) </a:t>
            </a:r>
            <a:r>
              <a:rPr lang="en-US" dirty="0" smtClean="0"/>
              <a:t>Performance System; </a:t>
            </a:r>
            <a:r>
              <a:rPr lang="en-US" dirty="0"/>
              <a:t>also </a:t>
            </a:r>
            <a:r>
              <a:rPr lang="en-US" dirty="0" smtClean="0"/>
              <a:t>used  </a:t>
            </a:r>
            <a:r>
              <a:rPr lang="en-US" dirty="0" err="1" smtClean="0"/>
              <a:t>HPCToolkit</a:t>
            </a:r>
            <a:r>
              <a:rPr lang="en-US" dirty="0" smtClean="0"/>
              <a:t> and </a:t>
            </a:r>
            <a:r>
              <a:rPr lang="en-US" dirty="0" err="1" smtClean="0"/>
              <a:t>Open|SpeedShop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696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for Selected </a:t>
            </a:r>
            <a:br>
              <a:rPr lang="en-US" dirty="0" smtClean="0"/>
            </a:br>
            <a:r>
              <a:rPr lang="en-US" dirty="0" smtClean="0"/>
              <a:t>Classes/Functions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Geant4 EM Meeting 4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G4 EM Code Review - preliminary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032D-DF71-4CD7-99F8-0602E1E2E42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87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35458</TotalTime>
  <Words>2339</Words>
  <Application>Microsoft Macintosh PowerPoint</Application>
  <PresentationFormat>On-screen Show (4:3)</PresentationFormat>
  <Paragraphs>238</Paragraphs>
  <Slides>22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Module</vt:lpstr>
      <vt:lpstr>Preliminary results of  Geant4 Electromagnetic Code Review </vt:lpstr>
      <vt:lpstr>Outline</vt:lpstr>
      <vt:lpstr>Scope, Initial Plans, Timeline</vt:lpstr>
      <vt:lpstr>G4VProcess Class Diagram</vt:lpstr>
      <vt:lpstr>G4VEmModel Class Diagram</vt:lpstr>
      <vt:lpstr>Initial List of Functions to be reviewed</vt:lpstr>
      <vt:lpstr>Geant4 Versions/Tested Application</vt:lpstr>
      <vt:lpstr>Test Cluster and Tools</vt:lpstr>
      <vt:lpstr>Results for Selected  Classes/Functions</vt:lpstr>
      <vt:lpstr>G4UniversalFluctuations:: SampleFluctuations</vt:lpstr>
      <vt:lpstr>G4UrbanMscModel &amp; G4Poisson</vt:lpstr>
      <vt:lpstr>G4PhysicsVector (in v9.6.r07)</vt:lpstr>
      <vt:lpstr>G4PhysicsVector (v9.6.r07 vs. v10)</vt:lpstr>
      <vt:lpstr>G4Physics2DVector</vt:lpstr>
      <vt:lpstr>G4VEnergyLossProcess derived classes </vt:lpstr>
      <vt:lpstr>Other Aspects covered</vt:lpstr>
      <vt:lpstr>Various Observations</vt:lpstr>
      <vt:lpstr>Suggestions (1/3)</vt:lpstr>
      <vt:lpstr>Suggestions - cont’d (2/3)</vt:lpstr>
      <vt:lpstr>Suggestions – cont’d  (3/3)</vt:lpstr>
      <vt:lpstr>Plans</vt:lpstr>
      <vt:lpstr>Summary/Selected Findings</vt:lpstr>
    </vt:vector>
  </TitlesOfParts>
  <Manager/>
  <Company>Fermi National Accelerator Laboratory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Geant4 Electromagnetic Code Review - Preliminary Results</dc:title>
  <dc:subject/>
  <dc:creator>Krzysztof Genser</dc:creator>
  <cp:keywords/>
  <dc:description/>
  <cp:lastModifiedBy>John Apostolakis</cp:lastModifiedBy>
  <cp:revision>749</cp:revision>
  <cp:lastPrinted>2012-09-06T18:22:47Z</cp:lastPrinted>
  <dcterms:created xsi:type="dcterms:W3CDTF">2009-09-29T02:16:43Z</dcterms:created>
  <dcterms:modified xsi:type="dcterms:W3CDTF">2014-03-04T14:58:32Z</dcterms:modified>
  <cp:category/>
</cp:coreProperties>
</file>