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embeddings/Microsoft_Equation1.bin" ContentType="application/vnd.openxmlformats-officedocument.oleObject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Override PartName="/ppt/embeddings/Microsoft_Equation2.bin" ContentType="application/vnd.openxmlformats-officedocument.oleObject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74" r:id="rId13"/>
    <p:sldId id="268" r:id="rId14"/>
    <p:sldId id="269" r:id="rId15"/>
    <p:sldId id="278" r:id="rId16"/>
    <p:sldId id="279" r:id="rId17"/>
    <p:sldId id="276" r:id="rId18"/>
    <p:sldId id="277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321" autoAdjust="0"/>
    <p:restoredTop sz="94660"/>
  </p:normalViewPr>
  <p:slideViewPr>
    <p:cSldViewPr snapToGrid="0" snapToObjects="1">
      <p:cViewPr>
        <p:scale>
          <a:sx n="120" d="100"/>
          <a:sy n="120" d="100"/>
        </p:scale>
        <p:origin x="-552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DF380-015D-CA47-BCCD-089C156FF293}" type="datetimeFigureOut">
              <a:rPr lang="en-US" smtClean="0"/>
              <a:pPr/>
              <a:t>5/20/11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6587A-BF88-D648-8266-18148C3B2A2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08608" y="522289"/>
            <a:ext cx="8546072" cy="1588"/>
          </a:xfrm>
          <a:prstGeom prst="line">
            <a:avLst/>
          </a:prstGeom>
          <a:ln>
            <a:gradFill flip="none" rotWithShape="1">
              <a:gsLst>
                <a:gs pos="20000">
                  <a:srgbClr val="3366FF"/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8608" y="6449722"/>
            <a:ext cx="8546072" cy="1588"/>
          </a:xfrm>
          <a:prstGeom prst="line">
            <a:avLst/>
          </a:prstGeom>
          <a:ln>
            <a:gradFill flip="none" rotWithShape="1">
              <a:gsLst>
                <a:gs pos="20000">
                  <a:schemeClr val="accent1"/>
                </a:gs>
                <a:gs pos="100000">
                  <a:srgbClr val="FFFFFF"/>
                </a:gs>
              </a:gsLst>
              <a:lin ang="10800000" scaled="0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3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57200" y="1219200"/>
            <a:ext cx="820896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Open charm </a:t>
            </a:r>
            <a:r>
              <a:rPr kumimoji="0" lang="en-US" altLang="zh-CN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hadron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 measurement </a:t>
            </a:r>
            <a:b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</a:b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in </a:t>
            </a:r>
            <a:r>
              <a:rPr kumimoji="0" lang="en-US" altLang="zh-CN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p+p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 and </a:t>
            </a:r>
            <a:r>
              <a:rPr kumimoji="0" lang="en-US" altLang="zh-CN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Au+Au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 collisions </a:t>
            </a:r>
            <a:b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</a:b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at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imes New Roman"/>
                <a:ea typeface="Times New Roman" charset="0"/>
                <a:cs typeface="Times New Roman"/>
              </a:rPr>
              <a:t>√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imes New Roman"/>
                <a:ea typeface="Times New Roman" charset="0"/>
                <a:cs typeface="Times New Roman"/>
              </a:rPr>
              <a:t>s</a:t>
            </a:r>
            <a:r>
              <a:rPr kumimoji="0" lang="en-US" sz="24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imes New Roman"/>
                <a:ea typeface="Times New Roman" charset="0"/>
                <a:cs typeface="Times New Roman"/>
              </a:rPr>
              <a:t>NN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imes New Roman"/>
                <a:ea typeface="Times New Roman" charset="0"/>
                <a:cs typeface="Times New Roman"/>
              </a:rPr>
              <a:t>= 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200 </a:t>
            </a:r>
            <a:r>
              <a:rPr kumimoji="0" lang="en-US" altLang="zh-CN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GeV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Symbol" pitchFamily="-109" charset="2"/>
              </a:rPr>
              <a:t> in STAR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5" name="Rectangle 34"/>
          <p:cNvSpPr>
            <a:spLocks noChangeArrowheads="1"/>
          </p:cNvSpPr>
          <p:nvPr/>
        </p:nvSpPr>
        <p:spPr bwMode="auto">
          <a:xfrm>
            <a:off x="2674244" y="3429000"/>
            <a:ext cx="369073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altLang="zh-CN" sz="2400" dirty="0">
                <a:solidFill>
                  <a:srgbClr val="0000FF"/>
                </a:solidFill>
                <a:latin typeface="Arial"/>
                <a:ea typeface="Arial" pitchFamily="-108" charset="0"/>
                <a:cs typeface="Arial"/>
              </a:rPr>
              <a:t>Yifei Zhang </a:t>
            </a:r>
          </a:p>
          <a:p>
            <a:pPr algn="ctr">
              <a:spcAft>
                <a:spcPts val="1200"/>
              </a:spcAft>
            </a:pPr>
            <a:r>
              <a:rPr lang="en-US" altLang="zh-CN" sz="2000" dirty="0">
                <a:solidFill>
                  <a:srgbClr val="0000FF"/>
                </a:solidFill>
                <a:latin typeface="Arial"/>
                <a:cs typeface="Arial"/>
              </a:rPr>
              <a:t>(for the STAR Collaboration)</a:t>
            </a:r>
          </a:p>
          <a:p>
            <a:pPr algn="ctr">
              <a:spcAft>
                <a:spcPts val="1200"/>
              </a:spcAft>
            </a:pPr>
            <a:r>
              <a:rPr lang="en-US" altLang="zh-CN" sz="1800" i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altLang="zh-CN" sz="1800" i="1" dirty="0" smtClean="0">
                <a:solidFill>
                  <a:srgbClr val="0000FF"/>
                </a:solidFill>
                <a:latin typeface="Arial"/>
                <a:cs typeface="Arial"/>
              </a:rPr>
              <a:t> Lawrence </a:t>
            </a:r>
            <a:r>
              <a:rPr lang="en-US" altLang="zh-CN" sz="1800" i="1" dirty="0">
                <a:solidFill>
                  <a:srgbClr val="0000FF"/>
                </a:solidFill>
                <a:latin typeface="Arial"/>
                <a:cs typeface="Arial"/>
              </a:rPr>
              <a:t>Berkeley National Lab</a:t>
            </a:r>
          </a:p>
        </p:txBody>
      </p:sp>
      <p:sp>
        <p:nvSpPr>
          <p:cNvPr id="6" name="Line 37"/>
          <p:cNvSpPr>
            <a:spLocks noChangeShapeType="1"/>
          </p:cNvSpPr>
          <p:nvPr/>
        </p:nvSpPr>
        <p:spPr bwMode="auto">
          <a:xfrm>
            <a:off x="1042988" y="5805488"/>
            <a:ext cx="6840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38"/>
          <p:cNvSpPr txBox="1">
            <a:spLocks noChangeArrowheads="1"/>
          </p:cNvSpPr>
          <p:nvPr/>
        </p:nvSpPr>
        <p:spPr bwMode="auto">
          <a:xfrm>
            <a:off x="1763713" y="5949950"/>
            <a:ext cx="5472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/>
              <a:t>Quark Matter 2011, Annecy, France</a:t>
            </a:r>
          </a:p>
          <a:p>
            <a:pPr algn="ctr">
              <a:spcBef>
                <a:spcPct val="50000"/>
              </a:spcBef>
            </a:pPr>
            <a:r>
              <a:rPr lang="en-US" altLang="zh-CN"/>
              <a:t> May 23 – 28, 2011 </a:t>
            </a:r>
          </a:p>
        </p:txBody>
      </p:sp>
      <p:pic>
        <p:nvPicPr>
          <p:cNvPr id="8" name="Picture 10" descr="Picture 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69000"/>
            <a:ext cx="12954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quarkmatterlogoA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4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58115" y="17468"/>
            <a:ext cx="1322387" cy="107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10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27,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49293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Charm cross section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vs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N</a:t>
            </a:r>
            <a:r>
              <a:rPr lang="en-US" altLang="zh-CN" sz="2800" baseline="-250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bin</a:t>
            </a:r>
            <a:endParaRPr lang="en-US" altLang="zh-CN" sz="2800" baseline="-25000" dirty="0" smtClean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842434" y="5548080"/>
            <a:ext cx="6999816" cy="707886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Charm cross section follows number of binary collisions scaling =&gt;</a:t>
            </a:r>
          </a:p>
          <a:p>
            <a:r>
              <a:rPr lang="en-US" sz="2000" dirty="0">
                <a:solidFill>
                  <a:srgbClr val="FF0000"/>
                </a:solidFill>
              </a:rPr>
              <a:t>Charm </a:t>
            </a:r>
            <a:r>
              <a:rPr lang="en-US" sz="2000" dirty="0" smtClean="0">
                <a:solidFill>
                  <a:srgbClr val="FF0000"/>
                </a:solidFill>
              </a:rPr>
              <a:t>quark</a:t>
            </a:r>
            <a:r>
              <a:rPr lang="en-US" altLang="zh-CN" sz="2000" dirty="0" smtClean="0">
                <a:solidFill>
                  <a:srgbClr val="FF0000"/>
                </a:solidFill>
              </a:rPr>
              <a:t>s</a:t>
            </a:r>
            <a:r>
              <a:rPr lang="en-US" sz="2000" dirty="0" smtClean="0">
                <a:solidFill>
                  <a:srgbClr val="FF0000"/>
                </a:solidFill>
              </a:rPr>
              <a:t> are </a:t>
            </a:r>
            <a:r>
              <a:rPr lang="en-US" sz="2000" dirty="0" smtClean="0">
                <a:solidFill>
                  <a:srgbClr val="FF0000"/>
                </a:solidFill>
              </a:rPr>
              <a:t>mostly </a:t>
            </a:r>
            <a:r>
              <a:rPr lang="en-US" sz="2000" dirty="0" smtClean="0">
                <a:solidFill>
                  <a:srgbClr val="FF0000"/>
                </a:solidFill>
              </a:rPr>
              <a:t>produced via initial hard scatterings.</a:t>
            </a:r>
            <a:endParaRPr lang="en-US" sz="2000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93167" y="884502"/>
            <a:ext cx="4455579" cy="3554820"/>
            <a:chOff x="4593167" y="1223158"/>
            <a:chExt cx="4455579" cy="3554820"/>
          </a:xfrm>
        </p:grpSpPr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4593167" y="1223158"/>
              <a:ext cx="4455579" cy="3554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800" dirty="0"/>
                <a:t>All of the measurements are consistent.</a:t>
              </a:r>
            </a:p>
            <a:p>
              <a:pPr>
                <a:spcAft>
                  <a:spcPts val="600"/>
                </a:spcAft>
              </a:pPr>
              <a:r>
                <a:rPr lang="en-US" sz="1800" dirty="0"/>
                <a:t>Year 2003 </a:t>
              </a:r>
              <a:r>
                <a:rPr lang="en-US" sz="1800" dirty="0" err="1"/>
                <a:t>d+</a:t>
              </a:r>
              <a:r>
                <a:rPr lang="en-US" sz="1800" dirty="0" err="1" smtClean="0"/>
                <a:t>Au</a:t>
              </a:r>
              <a:r>
                <a:rPr lang="en-US" sz="1800" dirty="0" smtClean="0"/>
                <a:t>  : </a:t>
              </a:r>
              <a:r>
                <a:rPr lang="en-US" sz="1800" dirty="0"/>
                <a:t>D</a:t>
              </a:r>
              <a:r>
                <a:rPr lang="en-US" sz="1800" baseline="30000" dirty="0"/>
                <a:t>0</a:t>
              </a:r>
              <a:r>
                <a:rPr lang="en-US" sz="1800" dirty="0"/>
                <a:t> + </a:t>
              </a:r>
              <a:r>
                <a:rPr lang="en-US" sz="1800" dirty="0" err="1" smtClean="0"/>
                <a:t>e</a:t>
              </a:r>
              <a:endParaRPr lang="en-US" baseline="30000" dirty="0" smtClean="0"/>
            </a:p>
            <a:p>
              <a:pPr>
                <a:spcAft>
                  <a:spcPts val="600"/>
                </a:spcAft>
              </a:pPr>
              <a:r>
                <a:rPr lang="en-US" sz="1800" dirty="0" smtClean="0"/>
                <a:t>Year </a:t>
              </a:r>
              <a:r>
                <a:rPr lang="en-US" sz="1800" dirty="0"/>
                <a:t>2009 </a:t>
              </a:r>
              <a:r>
                <a:rPr lang="en-US" sz="1800" dirty="0" err="1"/>
                <a:t>p+</a:t>
              </a:r>
              <a:r>
                <a:rPr lang="en-US" sz="1800" dirty="0" err="1" smtClean="0"/>
                <a:t>p</a:t>
              </a:r>
              <a:r>
                <a:rPr lang="en-US" sz="1800" dirty="0" smtClean="0"/>
                <a:t>     : </a:t>
              </a:r>
              <a:r>
                <a:rPr lang="en-US" sz="1800" dirty="0"/>
                <a:t>D</a:t>
              </a:r>
              <a:r>
                <a:rPr lang="en-US" sz="1800" baseline="30000" dirty="0"/>
                <a:t>0</a:t>
              </a:r>
              <a:r>
                <a:rPr lang="en-US" sz="1800" dirty="0"/>
                <a:t> + D*</a:t>
              </a:r>
            </a:p>
            <a:p>
              <a:pPr>
                <a:spcAft>
                  <a:spcPts val="600"/>
                </a:spcAft>
              </a:pPr>
              <a:r>
                <a:rPr lang="en-US" sz="1800" dirty="0"/>
                <a:t>Year 2010 </a:t>
              </a:r>
              <a:r>
                <a:rPr lang="en-US" sz="1800" dirty="0" err="1"/>
                <a:t>Au+Au</a:t>
              </a:r>
              <a:r>
                <a:rPr lang="en-US" sz="1800" dirty="0"/>
                <a:t>: </a:t>
              </a:r>
              <a:r>
                <a:rPr lang="en-US" sz="1800" dirty="0" smtClean="0"/>
                <a:t>D</a:t>
              </a:r>
              <a:r>
                <a:rPr lang="en-US" sz="1800" baseline="30000" dirty="0" smtClean="0"/>
                <a:t>0</a:t>
              </a:r>
              <a:endParaRPr lang="en-US" sz="1800" baseline="30000" dirty="0" smtClean="0"/>
            </a:p>
            <a:p>
              <a:pPr>
                <a:spcAft>
                  <a:spcPts val="600"/>
                </a:spcAft>
              </a:pPr>
              <a:r>
                <a:rPr lang="en-US" dirty="0" smtClean="0"/>
                <a:t>Assuming </a:t>
              </a:r>
              <a:r>
                <a:rPr lang="en-US" dirty="0" smtClean="0"/>
                <a:t>N</a:t>
              </a:r>
              <a:r>
                <a:rPr lang="en-US" baseline="-25000" dirty="0" smtClean="0"/>
                <a:t>D0 </a:t>
              </a:r>
              <a:r>
                <a:rPr lang="en-US" dirty="0" smtClean="0"/>
                <a:t>/</a:t>
              </a:r>
              <a:r>
                <a:rPr lang="en-US" baseline="-25000" dirty="0" smtClean="0"/>
                <a:t> </a:t>
              </a:r>
              <a:r>
                <a:rPr lang="en-US" dirty="0" err="1" smtClean="0"/>
                <a:t>N</a:t>
              </a:r>
              <a:r>
                <a:rPr lang="en-US" baseline="-25000" dirty="0" err="1" smtClean="0"/>
                <a:t>cc</a:t>
              </a:r>
              <a:r>
                <a:rPr lang="en-US" dirty="0" smtClean="0"/>
                <a:t> </a:t>
              </a:r>
              <a:r>
                <a:rPr lang="en-US" dirty="0" smtClean="0"/>
                <a:t>=</a:t>
              </a:r>
              <a:r>
                <a:rPr lang="en-US" dirty="0" smtClean="0"/>
                <a:t> 0.56 does not change.</a:t>
              </a:r>
            </a:p>
            <a:p>
              <a:pPr>
                <a:spcAft>
                  <a:spcPts val="600"/>
                </a:spcAft>
              </a:pPr>
              <a:r>
                <a:rPr lang="en-US" dirty="0" smtClean="0"/>
                <a:t>C</a:t>
              </a:r>
              <a:r>
                <a:rPr lang="en-US" sz="1800" dirty="0" smtClean="0"/>
                <a:t>harm </a:t>
              </a:r>
              <a:r>
                <a:rPr lang="en-US" sz="1800" dirty="0"/>
                <a:t>cross section</a:t>
              </a:r>
              <a:r>
                <a:rPr lang="en-US" sz="1800" dirty="0" smtClean="0"/>
                <a:t> in </a:t>
              </a:r>
              <a:r>
                <a:rPr lang="en-US" sz="1800" dirty="0" err="1" smtClean="0"/>
                <a:t>Au+Au</a:t>
              </a:r>
              <a:r>
                <a:rPr lang="en-US" sz="1800" dirty="0" smtClean="0"/>
                <a:t> 200 </a:t>
              </a:r>
              <a:r>
                <a:rPr lang="en-US" sz="1800" dirty="0" err="1" smtClean="0"/>
                <a:t>GeV</a:t>
              </a:r>
              <a:r>
                <a:rPr lang="en-US" sz="1800" dirty="0" smtClean="0"/>
                <a:t>:</a:t>
              </a:r>
            </a:p>
            <a:p>
              <a:pPr>
                <a:spcAft>
                  <a:spcPts val="600"/>
                </a:spcAft>
              </a:pPr>
              <a:r>
                <a:rPr lang="en-US" dirty="0" smtClean="0"/>
                <a:t>M</a:t>
              </a:r>
              <a:r>
                <a:rPr lang="en-US" sz="1800" dirty="0" smtClean="0"/>
                <a:t>id</a:t>
              </a:r>
              <a:r>
                <a:rPr lang="en-US" sz="1800" dirty="0"/>
                <a:t>-rapidity:</a:t>
              </a:r>
            </a:p>
            <a:p>
              <a:pPr>
                <a:spcAft>
                  <a:spcPts val="600"/>
                </a:spcAft>
              </a:pPr>
              <a:r>
                <a:rPr lang="en-US" sz="1800" dirty="0" smtClean="0"/>
                <a:t>186</a:t>
              </a:r>
              <a:r>
                <a:rPr lang="en-US" dirty="0" smtClean="0"/>
                <a:t> ± 22</a:t>
              </a:r>
              <a:r>
                <a:rPr lang="en-US" sz="1800" dirty="0" smtClean="0"/>
                <a:t> </a:t>
              </a:r>
              <a:r>
                <a:rPr lang="en-US" sz="1800" dirty="0"/>
                <a:t>(stat.)</a:t>
              </a:r>
              <a:r>
                <a:rPr lang="en-US" sz="1800" dirty="0" smtClean="0"/>
                <a:t> </a:t>
              </a:r>
              <a:r>
                <a:rPr lang="en-US" dirty="0" smtClean="0"/>
                <a:t>± 30 (sys.) ± 18 (norm.) </a:t>
              </a:r>
              <a:r>
                <a:rPr lang="en-US" sz="1800" dirty="0" err="1" smtClean="0">
                  <a:latin typeface="Symbol" pitchFamily="-108" charset="2"/>
                  <a:ea typeface="Symbol" pitchFamily="-108" charset="2"/>
                  <a:cs typeface="Symbol" pitchFamily="-108" charset="2"/>
                </a:rPr>
                <a:t>m</a:t>
              </a:r>
              <a:r>
                <a:rPr lang="en-US" sz="1800" dirty="0" err="1" smtClean="0"/>
                <a:t>b</a:t>
              </a:r>
              <a:endParaRPr lang="en-US" sz="1800" dirty="0" smtClean="0"/>
            </a:p>
            <a:p>
              <a:pPr>
                <a:spcAft>
                  <a:spcPts val="600"/>
                </a:spcAft>
              </a:pPr>
              <a:r>
                <a:rPr lang="en-US" dirty="0" smtClean="0"/>
                <a:t>T</a:t>
              </a:r>
              <a:r>
                <a:rPr lang="en-US" sz="1800" dirty="0" smtClean="0"/>
                <a:t>otal </a:t>
              </a:r>
              <a:r>
                <a:rPr lang="en-US" sz="1800" dirty="0"/>
                <a:t>cross section:</a:t>
              </a:r>
            </a:p>
            <a:p>
              <a:pPr>
                <a:spcAft>
                  <a:spcPts val="600"/>
                </a:spcAft>
              </a:pPr>
              <a:r>
                <a:rPr lang="en-US" sz="1800" dirty="0" smtClean="0"/>
                <a:t>876</a:t>
              </a:r>
              <a:r>
                <a:rPr lang="en-US" dirty="0" smtClean="0"/>
                <a:t> ± 103</a:t>
              </a:r>
              <a:r>
                <a:rPr lang="en-US" sz="1800" dirty="0" smtClean="0"/>
                <a:t> </a:t>
              </a:r>
              <a:r>
                <a:rPr lang="en-US" sz="1800" dirty="0"/>
                <a:t>(stat.)</a:t>
              </a:r>
              <a:r>
                <a:rPr lang="en-US" sz="1800" dirty="0" smtClean="0"/>
                <a:t> </a:t>
              </a:r>
              <a:r>
                <a:rPr lang="en-US" dirty="0" smtClean="0"/>
                <a:t>± 211 (sys.) </a:t>
              </a:r>
              <a:r>
                <a:rPr lang="en-US" sz="1800" dirty="0" err="1" smtClean="0">
                  <a:latin typeface="Symbol" pitchFamily="-108" charset="2"/>
                  <a:ea typeface="Symbol" pitchFamily="-108" charset="2"/>
                  <a:cs typeface="Symbol" pitchFamily="-108" charset="2"/>
                </a:rPr>
                <a:t>m</a:t>
              </a:r>
              <a:r>
                <a:rPr lang="en-US" sz="1800" dirty="0" err="1" smtClean="0"/>
                <a:t>b</a:t>
              </a:r>
              <a:endParaRPr lang="en-US" sz="18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03750" y="2667000"/>
              <a:ext cx="4307417" cy="2110977"/>
            </a:xfrm>
            <a:prstGeom prst="rect">
              <a:avLst/>
            </a:prstGeom>
            <a:noFill/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 descr="xsec_Nbi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7" y="842170"/>
            <a:ext cx="4487471" cy="432249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171141" y="4594178"/>
            <a:ext cx="3538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[1] STAR </a:t>
            </a:r>
            <a:r>
              <a:rPr lang="en-US" sz="1200" dirty="0" err="1" smtClean="0"/>
              <a:t>d+Au</a:t>
            </a:r>
            <a:r>
              <a:rPr lang="en-US" sz="1200" dirty="0" smtClean="0"/>
              <a:t>: J. Adams, et al., PRL </a:t>
            </a:r>
            <a:r>
              <a:rPr lang="en-US" sz="1200" dirty="0" smtClean="0"/>
              <a:t>94 (2005) 62301</a:t>
            </a:r>
          </a:p>
          <a:p>
            <a:r>
              <a:rPr lang="en-US" sz="1200" dirty="0" smtClean="0"/>
              <a:t>[</a:t>
            </a:r>
            <a:r>
              <a:rPr lang="en-US" sz="1200" dirty="0" smtClean="0"/>
              <a:t>2</a:t>
            </a:r>
            <a:r>
              <a:rPr lang="en-US" sz="1200" dirty="0" smtClean="0"/>
              <a:t>] </a:t>
            </a:r>
            <a:r>
              <a:rPr lang="en-US" sz="1200" dirty="0" smtClean="0"/>
              <a:t>FONLL: M. </a:t>
            </a:r>
            <a:r>
              <a:rPr lang="en-US" sz="1200" dirty="0" err="1" smtClean="0"/>
              <a:t>Cacciari</a:t>
            </a:r>
            <a:r>
              <a:rPr lang="en-US" sz="1200" dirty="0" smtClean="0"/>
              <a:t>, PRL 95 (2005) 122001.</a:t>
            </a:r>
          </a:p>
          <a:p>
            <a:r>
              <a:rPr lang="en-US" sz="1200" dirty="0" smtClean="0"/>
              <a:t>[3] </a:t>
            </a:r>
            <a:r>
              <a:rPr lang="en-US" sz="1200" dirty="0" smtClean="0"/>
              <a:t>NLO:  R. Vogt, </a:t>
            </a:r>
            <a:r>
              <a:rPr lang="en-US" sz="1200" dirty="0" err="1" smtClean="0"/>
              <a:t>Eur.Phys.J.ST</a:t>
            </a:r>
            <a:r>
              <a:rPr lang="en-US" sz="1200" dirty="0" smtClean="0"/>
              <a:t> 155 (2008) 213   </a:t>
            </a:r>
          </a:p>
          <a:p>
            <a:r>
              <a:rPr lang="en-US" sz="1200" dirty="0" smtClean="0"/>
              <a:t>[4] </a:t>
            </a:r>
            <a:r>
              <a:rPr lang="en-US" sz="1200" dirty="0" smtClean="0"/>
              <a:t>PHENIX </a:t>
            </a:r>
            <a:r>
              <a:rPr lang="en-US" sz="1200" dirty="0" err="1" smtClean="0"/>
              <a:t>e</a:t>
            </a:r>
            <a:r>
              <a:rPr lang="en-US" sz="1200" dirty="0" smtClean="0"/>
              <a:t>: A. </a:t>
            </a:r>
            <a:r>
              <a:rPr lang="en-US" sz="1200" dirty="0" err="1" smtClean="0"/>
              <a:t>Adare</a:t>
            </a:r>
            <a:r>
              <a:rPr lang="en-US" sz="1200" dirty="0" smtClean="0"/>
              <a:t>, et al., PRL 97 (2006) 252002.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11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492930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Charm cross section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vs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Times New Roman" charset="0"/>
                <a:cs typeface="Arial"/>
              </a:rPr>
              <a:t>√</a:t>
            </a:r>
            <a:r>
              <a:rPr lang="en-US" sz="28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Times New Roman" charset="0"/>
                <a:cs typeface="Arial"/>
              </a:rPr>
              <a:t>s</a:t>
            </a:r>
            <a:r>
              <a:rPr lang="en-US" sz="1800" baseline="-25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Times New Roman" charset="0"/>
                <a:cs typeface="Arial"/>
              </a:rPr>
              <a:t>NN</a:t>
            </a:r>
            <a:endParaRPr lang="en-US" altLang="zh-CN" sz="2800" baseline="-25000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4580" y="5792570"/>
            <a:ext cx="7126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Compared with other experiments, </a:t>
            </a:r>
            <a:r>
              <a:rPr lang="en-US" sz="2000" dirty="0" smtClean="0"/>
              <a:t>provide constraint for theories.</a:t>
            </a:r>
            <a:endParaRPr lang="en-US" sz="2000" dirty="0"/>
          </a:p>
        </p:txBody>
      </p:sp>
      <p:pic>
        <p:nvPicPr>
          <p:cNvPr id="18" name="Picture 17" descr="totalxsecnew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824" y="564403"/>
            <a:ext cx="5399582" cy="5228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D0_RAA_Lo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34" y="629846"/>
            <a:ext cx="7228416" cy="4144493"/>
          </a:xfrm>
          <a:prstGeom prst="rect">
            <a:avLst/>
          </a:prstGeom>
        </p:spPr>
      </p:pic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12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414"/>
            <a:ext cx="8229600" cy="536354"/>
          </a:xfrm>
        </p:spPr>
        <p:txBody>
          <a:bodyPr/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D</a:t>
            </a:r>
            <a:r>
              <a:rPr lang="en-US" altLang="zh-CN" sz="2800" baseline="30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0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R</a:t>
            </a:r>
            <a:r>
              <a:rPr lang="en-US" altLang="zh-CN" sz="2800" baseline="-25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AA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vs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p</a:t>
            </a:r>
            <a:r>
              <a:rPr lang="en-US" altLang="zh-CN" sz="2800" baseline="-250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T</a:t>
            </a:r>
            <a:endParaRPr lang="en-US" altLang="zh-CN" sz="2800" baseline="-25000" dirty="0" smtClean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4417" y="4690889"/>
            <a:ext cx="7556500" cy="1661993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err="1" smtClean="0"/>
              <a:t>Au+Au</a:t>
            </a:r>
            <a:r>
              <a:rPr lang="en-US" dirty="0" smtClean="0"/>
              <a:t> 0-80% divided by </a:t>
            </a:r>
            <a:r>
              <a:rPr lang="en-US" dirty="0" err="1" smtClean="0"/>
              <a:t>p+p</a:t>
            </a:r>
            <a:r>
              <a:rPr lang="en-US" dirty="0" smtClean="0"/>
              <a:t> with 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bin</a:t>
            </a:r>
            <a:r>
              <a:rPr lang="en-US" dirty="0" smtClean="0"/>
              <a:t>&gt; scaled.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No obvious suppression at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&lt; 3 </a:t>
            </a:r>
            <a:r>
              <a:rPr lang="en-US" dirty="0" err="1" smtClean="0"/>
              <a:t>GeV/c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Blast-wave predictions with </a:t>
            </a:r>
            <a:r>
              <a:rPr lang="en-US" dirty="0" smtClean="0"/>
              <a:t>light </a:t>
            </a:r>
            <a:r>
              <a:rPr lang="en-US" dirty="0" err="1" smtClean="0"/>
              <a:t>hadron</a:t>
            </a:r>
            <a:r>
              <a:rPr lang="en-US" dirty="0" smtClean="0"/>
              <a:t> parameters are </a:t>
            </a:r>
            <a:r>
              <a:rPr lang="en-US" dirty="0" smtClean="0"/>
              <a:t>different from data. 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=</a:t>
            </a:r>
            <a:r>
              <a:rPr lang="en-US" dirty="0" smtClean="0"/>
              <a:t>&gt;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 freeze out earlier than light hadrons.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56672" y="661594"/>
            <a:ext cx="3832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 smtClean="0"/>
              <a:t>BW (</a:t>
            </a:r>
            <a:r>
              <a:rPr lang="en-US" sz="1200" dirty="0" err="1" smtClean="0">
                <a:latin typeface="Symbol" charset="2"/>
                <a:cs typeface="Symbol" charset="2"/>
              </a:rPr>
              <a:t>p</a:t>
            </a:r>
            <a:r>
              <a:rPr lang="en-US" sz="1200" dirty="0" err="1" smtClean="0"/>
              <a:t>Kp</a:t>
            </a:r>
            <a:r>
              <a:rPr lang="en-US" sz="1200" dirty="0" smtClean="0"/>
              <a:t>): </a:t>
            </a:r>
            <a:r>
              <a:rPr lang="en-US" sz="1200" dirty="0" smtClean="0"/>
              <a:t>B. I. </a:t>
            </a:r>
            <a:r>
              <a:rPr lang="en-US" sz="1200" dirty="0" err="1" smtClean="0"/>
              <a:t>Abelev</a:t>
            </a:r>
            <a:r>
              <a:rPr lang="en-US" sz="1200" dirty="0" smtClean="0"/>
              <a:t>, et al., Phys. Rev. C 79 (2009) 34909</a:t>
            </a:r>
            <a:r>
              <a:rPr lang="en-US" sz="1200" dirty="0" smtClean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13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21,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5919"/>
            <a:ext cx="8229600" cy="503787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CN" sz="3111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Summary</a:t>
            </a:r>
            <a:endParaRPr lang="en-US" altLang="zh-CN" sz="2800" dirty="0" smtClean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220955" y="935092"/>
            <a:ext cx="8636743" cy="472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1800"/>
              </a:spcAft>
              <a:buClr>
                <a:srgbClr val="0000FF"/>
              </a:buClr>
              <a:buFont typeface="Wingdings" pitchFamily="-108" charset="2"/>
              <a:buChar char="u"/>
            </a:pPr>
            <a:r>
              <a:rPr lang="en-US" dirty="0">
                <a:latin typeface="Arial"/>
                <a:cs typeface="Arial"/>
              </a:rPr>
              <a:t> D</a:t>
            </a:r>
            <a:r>
              <a:rPr lang="en-US" baseline="30000" dirty="0">
                <a:latin typeface="Arial"/>
                <a:cs typeface="Arial"/>
              </a:rPr>
              <a:t>0</a:t>
            </a:r>
            <a:r>
              <a:rPr lang="en-US" dirty="0">
                <a:latin typeface="Arial"/>
                <a:cs typeface="Arial"/>
              </a:rPr>
              <a:t> and D* are measured in </a:t>
            </a:r>
            <a:r>
              <a:rPr lang="en-US" dirty="0" err="1">
                <a:latin typeface="Arial"/>
                <a:cs typeface="Arial"/>
              </a:rPr>
              <a:t>p+p</a:t>
            </a:r>
            <a:r>
              <a:rPr lang="en-US" dirty="0">
                <a:latin typeface="Arial"/>
                <a:cs typeface="Arial"/>
              </a:rPr>
              <a:t> 200 </a:t>
            </a:r>
            <a:r>
              <a:rPr lang="en-US" dirty="0" err="1">
                <a:latin typeface="Arial"/>
                <a:cs typeface="Arial"/>
              </a:rPr>
              <a:t>GeV</a:t>
            </a:r>
            <a:r>
              <a:rPr lang="en-US" dirty="0">
                <a:latin typeface="Arial"/>
                <a:cs typeface="Arial"/>
              </a:rPr>
              <a:t> up to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p</a:t>
            </a:r>
            <a:r>
              <a:rPr lang="en-US" baseline="-25000" dirty="0" err="1" smtClean="0">
                <a:latin typeface="Arial"/>
                <a:cs typeface="Arial"/>
              </a:rPr>
              <a:t>T</a:t>
            </a:r>
            <a:r>
              <a:rPr lang="en-US" dirty="0" smtClean="0">
                <a:latin typeface="Arial"/>
                <a:cs typeface="Arial"/>
              </a:rPr>
              <a:t> = 6 </a:t>
            </a:r>
            <a:r>
              <a:rPr lang="en-US" dirty="0" err="1">
                <a:latin typeface="Arial"/>
                <a:cs typeface="Arial"/>
              </a:rPr>
              <a:t>GeV/c</a:t>
            </a:r>
            <a:r>
              <a:rPr lang="en-US" dirty="0">
                <a:latin typeface="Arial"/>
                <a:cs typeface="Arial"/>
              </a:rPr>
              <a:t>.</a:t>
            </a:r>
          </a:p>
          <a:p>
            <a:pPr>
              <a:spcAft>
                <a:spcPts val="1800"/>
              </a:spcAft>
              <a:buClr>
                <a:srgbClr val="0000FF"/>
              </a:buClr>
              <a:buFont typeface="Wingdings" pitchFamily="-108" charset="2"/>
              <a:buChar char="u"/>
            </a:pPr>
            <a:r>
              <a:rPr lang="en-US" dirty="0">
                <a:latin typeface="Arial"/>
                <a:cs typeface="Arial"/>
              </a:rPr>
              <a:t> D</a:t>
            </a:r>
            <a:r>
              <a:rPr lang="en-US" baseline="30000" dirty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 is </a:t>
            </a:r>
            <a:r>
              <a:rPr lang="en-US" dirty="0">
                <a:latin typeface="Arial"/>
                <a:cs typeface="Arial"/>
              </a:rPr>
              <a:t>measured in </a:t>
            </a:r>
            <a:r>
              <a:rPr lang="en-US" dirty="0" err="1">
                <a:latin typeface="Arial"/>
                <a:cs typeface="Arial"/>
              </a:rPr>
              <a:t>Au+Au</a:t>
            </a:r>
            <a:r>
              <a:rPr lang="en-US" dirty="0">
                <a:latin typeface="Arial"/>
                <a:cs typeface="Arial"/>
              </a:rPr>
              <a:t> 200 </a:t>
            </a:r>
            <a:r>
              <a:rPr lang="en-US" dirty="0" err="1">
                <a:latin typeface="Arial"/>
                <a:cs typeface="Arial"/>
              </a:rPr>
              <a:t>GeV</a:t>
            </a:r>
            <a:r>
              <a:rPr lang="en-US" dirty="0">
                <a:latin typeface="Arial"/>
                <a:cs typeface="Arial"/>
              </a:rPr>
              <a:t> up to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p</a:t>
            </a:r>
            <a:r>
              <a:rPr lang="en-US" baseline="-25000" dirty="0" err="1" smtClean="0">
                <a:latin typeface="Arial"/>
                <a:cs typeface="Arial"/>
              </a:rPr>
              <a:t>T</a:t>
            </a:r>
            <a:r>
              <a:rPr lang="en-US" dirty="0" smtClean="0">
                <a:latin typeface="Arial"/>
                <a:cs typeface="Arial"/>
              </a:rPr>
              <a:t> = 5 </a:t>
            </a:r>
            <a:r>
              <a:rPr lang="en-US" dirty="0" err="1">
                <a:latin typeface="Arial"/>
                <a:cs typeface="Arial"/>
              </a:rPr>
              <a:t>GeV/c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itchFamily="-108" charset="2"/>
              <a:buChar char="u"/>
            </a:pPr>
            <a:r>
              <a:rPr lang="en-US" dirty="0" smtClean="0">
                <a:latin typeface="Arial"/>
                <a:cs typeface="Arial"/>
              </a:rPr>
              <a:t> The charm cross section</a:t>
            </a:r>
            <a:r>
              <a:rPr lang="en-US" dirty="0" smtClean="0">
                <a:latin typeface="Arial"/>
                <a:cs typeface="Arial"/>
              </a:rPr>
              <a:t> per nucleon-nucleon collision in </a:t>
            </a:r>
            <a:r>
              <a:rPr lang="en-US" dirty="0" smtClean="0">
                <a:latin typeface="Arial"/>
                <a:cs typeface="Arial"/>
              </a:rPr>
              <a:t>mid-rapidity is measured to be </a:t>
            </a:r>
          </a:p>
          <a:p>
            <a:pPr>
              <a:spcAft>
                <a:spcPts val="600"/>
              </a:spcAft>
              <a:buClr>
                <a:srgbClr val="0000FF"/>
              </a:buClr>
            </a:pP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    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p+p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:        </a:t>
            </a:r>
            <a:r>
              <a:rPr lang="en-US" dirty="0" smtClean="0">
                <a:latin typeface="Arial"/>
                <a:cs typeface="Arial"/>
              </a:rPr>
              <a:t>202 ± 56 (stat.) ± 40 (sys.) ± 20 (norm.) </a:t>
            </a:r>
            <a:r>
              <a:rPr lang="en-US" dirty="0" err="1" smtClean="0">
                <a:latin typeface="Arial"/>
                <a:ea typeface="Symbol" pitchFamily="-108" charset="2"/>
                <a:cs typeface="Arial"/>
              </a:rPr>
              <a:t>mb</a:t>
            </a:r>
            <a:endParaRPr lang="en-US" dirty="0" smtClean="0">
              <a:latin typeface="Arial"/>
              <a:ea typeface="Symbol" pitchFamily="-108" charset="2"/>
              <a:cs typeface="Arial"/>
            </a:endParaRPr>
          </a:p>
          <a:p>
            <a:pPr>
              <a:spcAft>
                <a:spcPts val="1800"/>
              </a:spcAft>
              <a:buClr>
                <a:srgbClr val="0000FF"/>
              </a:buClr>
            </a:pPr>
            <a:r>
              <a:rPr lang="en-US" dirty="0" smtClean="0">
                <a:solidFill>
                  <a:srgbClr val="FF0000"/>
                </a:solidFill>
                <a:latin typeface="Arial"/>
                <a:ea typeface="Symbol" pitchFamily="-108" charset="2"/>
                <a:cs typeface="Arial"/>
              </a:rPr>
              <a:t>     </a:t>
            </a:r>
            <a:r>
              <a:rPr lang="en-US" dirty="0" err="1" smtClean="0">
                <a:solidFill>
                  <a:srgbClr val="FF0000"/>
                </a:solidFill>
                <a:latin typeface="Arial"/>
                <a:ea typeface="Symbol" pitchFamily="-108" charset="2"/>
                <a:cs typeface="Arial"/>
              </a:rPr>
              <a:t>Au+Au</a:t>
            </a:r>
            <a:r>
              <a:rPr lang="en-US" dirty="0" smtClean="0">
                <a:solidFill>
                  <a:srgbClr val="FF0000"/>
                </a:solidFill>
                <a:latin typeface="Arial"/>
                <a:ea typeface="Symbol" pitchFamily="-108" charset="2"/>
                <a:cs typeface="Arial"/>
              </a:rPr>
              <a:t>:   </a:t>
            </a:r>
            <a:r>
              <a:rPr lang="en-US" dirty="0" smtClean="0">
                <a:latin typeface="Arial"/>
                <a:cs typeface="Arial"/>
              </a:rPr>
              <a:t>186 ± 22 (stat.) ± 30 (sys.) ± 18 (norm.)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ea typeface="Symbol" pitchFamily="-108" charset="2"/>
                <a:cs typeface="Arial"/>
              </a:rPr>
              <a:t>mb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en-US" dirty="0" smtClean="0">
              <a:latin typeface="Arial"/>
              <a:cs typeface="Arial"/>
            </a:endParaRPr>
          </a:p>
          <a:p>
            <a:pPr>
              <a:spcAft>
                <a:spcPts val="1800"/>
              </a:spcAft>
              <a:buClr>
                <a:srgbClr val="0000FF"/>
              </a:buClr>
              <a:buFont typeface="Wingdings" pitchFamily="-108" charset="2"/>
              <a:buChar char="u"/>
            </a:pPr>
            <a:r>
              <a:rPr lang="en-US" dirty="0" smtClean="0">
                <a:latin typeface="Arial"/>
                <a:cs typeface="Arial"/>
              </a:rPr>
              <a:t> Charm </a:t>
            </a:r>
            <a:r>
              <a:rPr lang="en-US" dirty="0">
                <a:latin typeface="Arial"/>
                <a:cs typeface="Arial"/>
              </a:rPr>
              <a:t>cross sections at mid-rapidity follow number of binary collisions </a:t>
            </a:r>
            <a:r>
              <a:rPr lang="en-US" dirty="0" smtClean="0">
                <a:latin typeface="Arial"/>
                <a:cs typeface="Arial"/>
              </a:rPr>
              <a:t>scaling, which indicates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charm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quarks are mostly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produced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via initial hard scatterings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.</a:t>
            </a:r>
          </a:p>
          <a:p>
            <a:pPr>
              <a:spcAft>
                <a:spcPts val="1800"/>
              </a:spcAft>
              <a:buClr>
                <a:srgbClr val="0000FF"/>
              </a:buClr>
              <a:buFont typeface="Wingdings" pitchFamily="-108" charset="2"/>
              <a:buChar char="u"/>
            </a:pPr>
            <a:r>
              <a:rPr lang="en-US" dirty="0" smtClean="0">
                <a:latin typeface="Arial"/>
                <a:cs typeface="Arial"/>
              </a:rPr>
              <a:t> D</a:t>
            </a:r>
            <a:r>
              <a:rPr lang="en-US" baseline="30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 nuclear modification factor R</a:t>
            </a:r>
            <a:r>
              <a:rPr lang="en-US" baseline="-25000" dirty="0" smtClean="0">
                <a:latin typeface="Arial"/>
                <a:cs typeface="Arial"/>
              </a:rPr>
              <a:t>AA</a:t>
            </a:r>
            <a:r>
              <a:rPr lang="en-US" dirty="0" smtClean="0">
                <a:latin typeface="Arial"/>
                <a:cs typeface="Arial"/>
              </a:rPr>
              <a:t> is measured.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No obvious suppression </a:t>
            </a:r>
            <a:r>
              <a:rPr lang="en-US" dirty="0" smtClean="0">
                <a:latin typeface="Arial"/>
                <a:cs typeface="Arial"/>
              </a:rPr>
              <a:t>observed at </a:t>
            </a:r>
            <a:r>
              <a:rPr lang="en-US" dirty="0" err="1" smtClean="0">
                <a:latin typeface="Arial"/>
                <a:cs typeface="Arial"/>
              </a:rPr>
              <a:t>p</a:t>
            </a:r>
            <a:r>
              <a:rPr lang="en-US" baseline="-25000" dirty="0" err="1" smtClean="0">
                <a:latin typeface="Arial"/>
                <a:cs typeface="Arial"/>
              </a:rPr>
              <a:t>T</a:t>
            </a:r>
            <a:r>
              <a:rPr lang="en-US" dirty="0" smtClean="0">
                <a:latin typeface="Arial"/>
                <a:cs typeface="Arial"/>
              </a:rPr>
              <a:t> &lt; 3 </a:t>
            </a:r>
            <a:r>
              <a:rPr lang="en-US" dirty="0" err="1" smtClean="0">
                <a:latin typeface="Arial"/>
                <a:cs typeface="Arial"/>
              </a:rPr>
              <a:t>GeV/c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>
              <a:spcAft>
                <a:spcPts val="1800"/>
              </a:spcAft>
              <a:buClr>
                <a:srgbClr val="0000FF"/>
              </a:buClr>
              <a:buFont typeface="Wingdings" pitchFamily="-108" charset="2"/>
              <a:buChar char="u"/>
            </a:pP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Blast</a:t>
            </a:r>
            <a:r>
              <a:rPr lang="en-US" dirty="0" smtClean="0">
                <a:latin typeface="Arial"/>
                <a:cs typeface="Arial"/>
              </a:rPr>
              <a:t>-wave predictions with light </a:t>
            </a:r>
            <a:r>
              <a:rPr lang="en-US" dirty="0" err="1" smtClean="0">
                <a:latin typeface="Arial"/>
                <a:cs typeface="Arial"/>
              </a:rPr>
              <a:t>hadron</a:t>
            </a:r>
            <a:r>
              <a:rPr lang="en-US" dirty="0" smtClean="0">
                <a:latin typeface="Arial"/>
                <a:cs typeface="Arial"/>
              </a:rPr>
              <a:t> parameters are different from</a:t>
            </a:r>
            <a:r>
              <a:rPr lang="en-US" dirty="0" smtClean="0">
                <a:latin typeface="Arial"/>
                <a:cs typeface="Arial"/>
              </a:rPr>
              <a:t> D</a:t>
            </a:r>
            <a:r>
              <a:rPr lang="en-US" baseline="30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 data, </a:t>
            </a:r>
            <a:r>
              <a:rPr lang="en-US" dirty="0" smtClean="0">
                <a:latin typeface="Arial"/>
                <a:cs typeface="Arial"/>
              </a:rPr>
              <a:t>w</a:t>
            </a:r>
            <a:r>
              <a:rPr lang="en-US" dirty="0" smtClean="0">
                <a:latin typeface="Arial"/>
                <a:cs typeface="Arial"/>
              </a:rPr>
              <a:t>hich </a:t>
            </a:r>
            <a:r>
              <a:rPr lang="en-US" dirty="0" smtClean="0">
                <a:latin typeface="Arial"/>
                <a:cs typeface="Arial"/>
              </a:rPr>
              <a:t>indicates that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lang="en-US" baseline="30000" dirty="0" smtClean="0">
                <a:solidFill>
                  <a:srgbClr val="FF0000"/>
                </a:solidFill>
                <a:latin typeface="Arial"/>
                <a:cs typeface="Arial"/>
              </a:rPr>
              <a:t>0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decouples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earlier from the medium than light hadrons. 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14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09575" y="1"/>
            <a:ext cx="8229600" cy="499356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Outlook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5410293" y="921676"/>
            <a:ext cx="3604640" cy="5279496"/>
            <a:chOff x="5380175" y="1417429"/>
            <a:chExt cx="3533775" cy="5024352"/>
          </a:xfrm>
        </p:grpSpPr>
        <p:pic>
          <p:nvPicPr>
            <p:cNvPr id="11" name="Picture 7" descr="D0v2_thin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91030" y="1417429"/>
              <a:ext cx="3517900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8" descr="plot_Rcp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80175" y="3698581"/>
              <a:ext cx="3533775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726282" y="1012230"/>
            <a:ext cx="3729036" cy="2532063"/>
            <a:chOff x="290513" y="3048000"/>
            <a:chExt cx="3976687" cy="2532063"/>
          </a:xfrm>
        </p:grpSpPr>
        <p:sp>
          <p:nvSpPr>
            <p:cNvPr id="14" name="Oval 4"/>
            <p:cNvSpPr>
              <a:spLocks noChangeArrowheads="1"/>
            </p:cNvSpPr>
            <p:nvPr/>
          </p:nvSpPr>
          <p:spPr bwMode="auto">
            <a:xfrm>
              <a:off x="290513" y="3124200"/>
              <a:ext cx="3976687" cy="2455863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altLang="zh-CN" sz="1800"/>
            </a:p>
          </p:txBody>
        </p:sp>
        <p:sp>
          <p:nvSpPr>
            <p:cNvPr id="15" name="TextBox 79"/>
            <p:cNvSpPr txBox="1">
              <a:spLocks noChangeArrowheads="1"/>
            </p:cNvSpPr>
            <p:nvPr/>
          </p:nvSpPr>
          <p:spPr bwMode="auto">
            <a:xfrm>
              <a:off x="3276600" y="3657600"/>
              <a:ext cx="601663" cy="923330"/>
            </a:xfrm>
            <a:prstGeom prst="rect">
              <a:avLst/>
            </a:prstGeom>
            <a:solidFill>
              <a:srgbClr val="FFFFFF">
                <a:alpha val="58823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zh-CN">
                  <a:solidFill>
                    <a:srgbClr val="000000"/>
                  </a:solidFill>
                </a:rPr>
                <a:t>SSD</a:t>
              </a:r>
            </a:p>
            <a:p>
              <a:r>
                <a:rPr lang="en-US" altLang="zh-CN">
                  <a:solidFill>
                    <a:srgbClr val="000000"/>
                  </a:solidFill>
                </a:rPr>
                <a:t>IST</a:t>
              </a:r>
            </a:p>
            <a:p>
              <a:r>
                <a:rPr lang="en-US" altLang="zh-CN">
                  <a:solidFill>
                    <a:srgbClr val="000000"/>
                  </a:solidFill>
                </a:rPr>
                <a:t>PXL</a:t>
              </a:r>
            </a:p>
          </p:txBody>
        </p:sp>
        <p:cxnSp>
          <p:nvCxnSpPr>
            <p:cNvPr id="16" name="Straight Arrow Connector 44"/>
            <p:cNvCxnSpPr>
              <a:cxnSpLocks noChangeShapeType="1"/>
            </p:cNvCxnSpPr>
            <p:nvPr/>
          </p:nvCxnSpPr>
          <p:spPr bwMode="auto">
            <a:xfrm rot="10800000" flipV="1">
              <a:off x="2527300" y="3797300"/>
              <a:ext cx="749300" cy="141288"/>
            </a:xfrm>
            <a:prstGeom prst="straightConnector1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oval" w="med" len="med"/>
            </a:ln>
          </p:spPr>
        </p:cxnSp>
        <p:cxnSp>
          <p:nvCxnSpPr>
            <p:cNvPr id="17" name="Straight Arrow Connector 46"/>
            <p:cNvCxnSpPr>
              <a:cxnSpLocks noChangeShapeType="1"/>
              <a:stCxn id="15" idx="1"/>
            </p:cNvCxnSpPr>
            <p:nvPr/>
          </p:nvCxnSpPr>
          <p:spPr bwMode="auto">
            <a:xfrm rot="10800000" flipV="1">
              <a:off x="2376489" y="4119264"/>
              <a:ext cx="900111" cy="86023"/>
            </a:xfrm>
            <a:prstGeom prst="straightConnector1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oval" w="med" len="med"/>
            </a:ln>
          </p:spPr>
        </p:cxnSp>
        <p:cxnSp>
          <p:nvCxnSpPr>
            <p:cNvPr id="18" name="Straight Arrow Connector 49"/>
            <p:cNvCxnSpPr>
              <a:cxnSpLocks noChangeShapeType="1"/>
            </p:cNvCxnSpPr>
            <p:nvPr/>
          </p:nvCxnSpPr>
          <p:spPr bwMode="auto">
            <a:xfrm rot="10800000" flipV="1">
              <a:off x="2152650" y="4359275"/>
              <a:ext cx="1123950" cy="139700"/>
            </a:xfrm>
            <a:prstGeom prst="straightConnector1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oval" w="med" len="med"/>
            </a:ln>
          </p:spPr>
        </p:cxnSp>
        <p:sp>
          <p:nvSpPr>
            <p:cNvPr id="19" name="Text Box 34"/>
            <p:cNvSpPr txBox="1">
              <a:spLocks noChangeArrowheads="1"/>
            </p:cNvSpPr>
            <p:nvPr/>
          </p:nvSpPr>
          <p:spPr bwMode="auto">
            <a:xfrm>
              <a:off x="2895600" y="3048000"/>
              <a:ext cx="590550" cy="369332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TPC</a:t>
              </a:r>
            </a:p>
          </p:txBody>
        </p:sp>
        <p:sp>
          <p:nvSpPr>
            <p:cNvPr id="20" name="Text Box 35"/>
            <p:cNvSpPr txBox="1">
              <a:spLocks noChangeArrowheads="1"/>
            </p:cNvSpPr>
            <p:nvPr/>
          </p:nvSpPr>
          <p:spPr bwMode="auto">
            <a:xfrm>
              <a:off x="3429001" y="4953000"/>
              <a:ext cx="590550" cy="369332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FGT</a:t>
              </a:r>
            </a:p>
          </p:txBody>
        </p:sp>
      </p:grpSp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76732" y="3744094"/>
            <a:ext cx="5416868" cy="249299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STAR Heavy Flavor </a:t>
            </a:r>
            <a:r>
              <a:rPr lang="en-US" dirty="0" smtClean="0"/>
              <a:t>Tracker Project.</a:t>
            </a:r>
          </a:p>
          <a:p>
            <a:pPr>
              <a:spcAft>
                <a:spcPts val="600"/>
              </a:spcAft>
              <a:buClr>
                <a:srgbClr val="3366FF"/>
              </a:buClr>
              <a:buFont typeface="Wingdings" charset="2"/>
              <a:buChar char="ü"/>
            </a:pPr>
            <a:r>
              <a:rPr lang="en-US" dirty="0" smtClean="0"/>
              <a:t> Reconstruct </a:t>
            </a:r>
            <a:r>
              <a:rPr lang="en-US" dirty="0"/>
              <a:t>secondary vertex.</a:t>
            </a:r>
            <a:endParaRPr lang="en-US" dirty="0" smtClean="0"/>
          </a:p>
          <a:p>
            <a:pPr>
              <a:spcAft>
                <a:spcPts val="600"/>
              </a:spcAft>
              <a:buClr>
                <a:srgbClr val="3366FF"/>
              </a:buClr>
              <a:buFont typeface="Wingdings" charset="2"/>
              <a:buChar char="ü"/>
            </a:pPr>
            <a:r>
              <a:rPr lang="en-US" dirty="0" smtClean="0"/>
              <a:t> Dramatically </a:t>
            </a:r>
            <a:r>
              <a:rPr lang="en-US" dirty="0"/>
              <a:t>improve the precision of measurements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  <a:buClr>
                <a:srgbClr val="3366FF"/>
              </a:buClr>
            </a:pPr>
            <a:r>
              <a:rPr lang="en-US" dirty="0" smtClean="0"/>
              <a:t>     </a:t>
            </a:r>
            <a:r>
              <a:rPr lang="en-US" dirty="0" err="1" smtClean="0"/>
              <a:t>Dca</a:t>
            </a:r>
            <a:r>
              <a:rPr lang="en-US" dirty="0" smtClean="0"/>
              <a:t> resolution: &lt; 20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2 </a:t>
            </a:r>
            <a:r>
              <a:rPr lang="en-US" dirty="0" err="1" smtClean="0"/>
              <a:t>GeV/c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spcAft>
                <a:spcPts val="600"/>
              </a:spcAft>
              <a:buClr>
                <a:srgbClr val="3366FF"/>
              </a:buClr>
              <a:buFont typeface="Wingdings" charset="2"/>
              <a:buChar char="ü"/>
            </a:pPr>
            <a:r>
              <a:rPr lang="en-US" dirty="0" smtClean="0"/>
              <a:t> Address </a:t>
            </a:r>
            <a:r>
              <a:rPr lang="en-US" dirty="0"/>
              <a:t>physics related to heavy flavor.</a:t>
            </a:r>
            <a:r>
              <a:rPr lang="en-US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v</a:t>
            </a:r>
            <a:r>
              <a:rPr lang="en-US" baseline="-25000" dirty="0" smtClean="0"/>
              <a:t>2  </a:t>
            </a:r>
            <a:r>
              <a:rPr lang="en-US" dirty="0" smtClean="0"/>
              <a:t>: </a:t>
            </a:r>
            <a:r>
              <a:rPr lang="en-US" dirty="0" err="1" smtClean="0"/>
              <a:t>thermalization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R</a:t>
            </a:r>
            <a:r>
              <a:rPr lang="en-US" baseline="-25000" dirty="0" smtClean="0"/>
              <a:t>CP</a:t>
            </a:r>
            <a:r>
              <a:rPr lang="en-US" dirty="0" smtClean="0"/>
              <a:t>: charm quark energy loss mechanism.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15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21,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414"/>
            <a:ext cx="8229600" cy="536354"/>
          </a:xfrm>
        </p:spPr>
        <p:txBody>
          <a:bodyPr/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D</a:t>
            </a:r>
            <a:r>
              <a:rPr lang="en-US" altLang="zh-CN" sz="2800" baseline="30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0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R</a:t>
            </a:r>
            <a:r>
              <a:rPr lang="en-US" altLang="zh-CN" sz="2800" baseline="-25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AA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compared with Alice result</a:t>
            </a:r>
            <a:endParaRPr lang="en-US" altLang="zh-CN" sz="2800" dirty="0" smtClean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pic>
        <p:nvPicPr>
          <p:cNvPr id="9" name="Picture 8" descr="D0_RAA_Log.gif"/>
          <p:cNvPicPr>
            <a:picLocks noChangeAspect="1"/>
          </p:cNvPicPr>
          <p:nvPr/>
        </p:nvPicPr>
        <p:blipFill>
          <a:blip r:embed="rId2"/>
          <a:srcRect l="50692"/>
          <a:stretch>
            <a:fillRect/>
          </a:stretch>
        </p:blipFill>
        <p:spPr>
          <a:xfrm>
            <a:off x="1716617" y="563933"/>
            <a:ext cx="4982633" cy="57938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16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26,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414"/>
            <a:ext cx="8229600" cy="536354"/>
          </a:xfrm>
        </p:spPr>
        <p:txBody>
          <a:bodyPr/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D</a:t>
            </a:r>
            <a:r>
              <a:rPr lang="en-US" altLang="zh-CN" sz="2800" baseline="30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0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R</a:t>
            </a:r>
            <a:r>
              <a:rPr lang="en-US" altLang="zh-CN" sz="2800" baseline="-25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AA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compared with Alice result</a:t>
            </a:r>
            <a:endParaRPr lang="en-US" altLang="zh-CN" sz="2800" dirty="0" smtClean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pic>
        <p:nvPicPr>
          <p:cNvPr id="11" name="Picture 10" descr="D0_RAA.gif"/>
          <p:cNvPicPr>
            <a:picLocks noChangeAspect="1"/>
          </p:cNvPicPr>
          <p:nvPr/>
        </p:nvPicPr>
        <p:blipFill>
          <a:blip r:embed="rId2"/>
          <a:srcRect l="50871"/>
          <a:stretch>
            <a:fillRect/>
          </a:stretch>
        </p:blipFill>
        <p:spPr>
          <a:xfrm>
            <a:off x="1728216" y="566928"/>
            <a:ext cx="4967514" cy="579729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17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492930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Data consistent with theory</a:t>
            </a:r>
            <a:endParaRPr lang="en-US" altLang="zh-CN" sz="2800" baseline="-25000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3" name="Picture 12" descr="yield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14" y="672903"/>
            <a:ext cx="4638233" cy="3327691"/>
          </a:xfrm>
          <a:prstGeom prst="rect">
            <a:avLst/>
          </a:prstGeom>
        </p:spPr>
      </p:pic>
      <p:pic>
        <p:nvPicPr>
          <p:cNvPr id="16" name="Picture 15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195" y="672903"/>
            <a:ext cx="3608005" cy="47034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7200" y="4614333"/>
            <a:ext cx="4392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Both D-meson and NPE measurements are consistent with FONLL upper</a:t>
            </a:r>
            <a:r>
              <a:rPr lang="en-US" altLang="zh-CN" dirty="0" smtClean="0"/>
              <a:t> </a:t>
            </a:r>
            <a:r>
              <a:rPr lang="en-US" altLang="zh-CN" dirty="0" smtClean="0"/>
              <a:t>bound</a:t>
            </a:r>
            <a:r>
              <a:rPr lang="en-US" altLang="zh-CN" dirty="0" smtClean="0"/>
              <a:t>.</a:t>
            </a:r>
            <a:endParaRPr lang="en-US" altLang="zh-CN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4907763" y="5583251"/>
            <a:ext cx="37790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</a:rPr>
              <a:t>H. </a:t>
            </a:r>
            <a:r>
              <a:rPr lang="en-US" sz="1600" dirty="0" err="1" smtClean="0">
                <a:solidFill>
                  <a:srgbClr val="3366FF"/>
                </a:solidFill>
              </a:rPr>
              <a:t>Agakishiev</a:t>
            </a:r>
            <a:r>
              <a:rPr lang="en-US" sz="1600" dirty="0" smtClean="0">
                <a:solidFill>
                  <a:srgbClr val="3366FF"/>
                </a:solidFill>
              </a:rPr>
              <a:t>, </a:t>
            </a:r>
            <a:r>
              <a:rPr lang="en-US" sz="1600" i="1" dirty="0" smtClean="0">
                <a:solidFill>
                  <a:srgbClr val="3366FF"/>
                </a:solidFill>
              </a:rPr>
              <a:t>et al., PRD 83 (2011) 052006</a:t>
            </a:r>
            <a:endParaRPr lang="en-US" sz="1600" i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18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492930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Blast-wave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contor</a:t>
            </a:r>
            <a:endParaRPr lang="en-US" altLang="zh-CN" sz="2800" baseline="-25000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1" name="Picture 10" descr="D0conto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731" y="974329"/>
            <a:ext cx="6018270" cy="4317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19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492930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D</a:t>
            </a:r>
            <a:r>
              <a:rPr lang="en-US" altLang="zh-CN" sz="2800" baseline="30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0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m</a:t>
            </a:r>
            <a:r>
              <a:rPr lang="en-US" altLang="zh-CN" sz="2800" baseline="-250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T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slope</a:t>
            </a:r>
            <a:endParaRPr lang="en-US" altLang="zh-CN" sz="2800" baseline="-25000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83490" y="5371294"/>
            <a:ext cx="69606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Partonic</a:t>
            </a:r>
            <a:r>
              <a:rPr lang="en-US" sz="2000" dirty="0" smtClean="0"/>
              <a:t> collectivity?</a:t>
            </a:r>
          </a:p>
          <a:p>
            <a:r>
              <a:rPr lang="en-US" sz="2000" dirty="0" smtClean="0"/>
              <a:t>Does charm follow the trend of strangeness? Or smaller velocity?</a:t>
            </a:r>
          </a:p>
          <a:p>
            <a:r>
              <a:rPr lang="en-US" sz="2000" dirty="0" smtClean="0"/>
              <a:t>Interactions between charm and medium?</a:t>
            </a:r>
            <a:endParaRPr lang="en-US" sz="2000" dirty="0"/>
          </a:p>
        </p:txBody>
      </p:sp>
      <p:pic>
        <p:nvPicPr>
          <p:cNvPr id="12" name="Picture 11" descr="slope4QMw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6046" y="1334163"/>
            <a:ext cx="4655622" cy="3340166"/>
          </a:xfrm>
          <a:prstGeom prst="rect">
            <a:avLst/>
          </a:prstGeom>
        </p:spPr>
      </p:pic>
      <p:pic>
        <p:nvPicPr>
          <p:cNvPr id="14" name="Picture 13" descr="D0_m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8" y="878419"/>
            <a:ext cx="4315269" cy="418041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62085" y="4828003"/>
            <a:ext cx="2382014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latin typeface="Times New Roman"/>
                <a:cs typeface="Times New Roman"/>
              </a:rPr>
              <a:t>T</a:t>
            </a:r>
            <a:r>
              <a:rPr lang="en-US" altLang="zh-CN" sz="2400" baseline="-25000" dirty="0" err="1" smtClean="0">
                <a:latin typeface="Times New Roman"/>
                <a:cs typeface="Times New Roman"/>
              </a:rPr>
              <a:t>eff</a:t>
            </a:r>
            <a:r>
              <a:rPr lang="en-US" altLang="zh-CN" sz="2400" dirty="0" smtClean="0">
                <a:latin typeface="Times New Roman"/>
                <a:cs typeface="Times New Roman"/>
              </a:rPr>
              <a:t> = </a:t>
            </a:r>
            <a:r>
              <a:rPr lang="en-US" altLang="zh-CN" sz="2400" dirty="0" err="1" smtClean="0">
                <a:latin typeface="Times New Roman"/>
                <a:cs typeface="Times New Roman"/>
              </a:rPr>
              <a:t>T</a:t>
            </a:r>
            <a:r>
              <a:rPr lang="en-US" altLang="zh-CN" sz="2400" baseline="-25000" dirty="0" err="1" smtClean="0">
                <a:latin typeface="Times New Roman"/>
                <a:cs typeface="Times New Roman"/>
              </a:rPr>
              <a:t>fo</a:t>
            </a:r>
            <a:r>
              <a:rPr lang="en-US" altLang="zh-CN" sz="2400" dirty="0" smtClean="0">
                <a:latin typeface="Times New Roman"/>
                <a:cs typeface="Times New Roman"/>
              </a:rPr>
              <a:t> + m×β</a:t>
            </a:r>
            <a:r>
              <a:rPr lang="en-US" altLang="zh-CN" sz="2400" baseline="30000" dirty="0" smtClean="0">
                <a:latin typeface="Times New Roman"/>
                <a:cs typeface="Times New Roman"/>
              </a:rPr>
              <a:t>2</a:t>
            </a:r>
            <a:endParaRPr lang="en-US" sz="2400" baseline="30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320665" y="763657"/>
            <a:ext cx="19630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i="1" u="sng" dirty="0">
                <a:solidFill>
                  <a:srgbClr val="3366FF"/>
                </a:solidFill>
              </a:rPr>
              <a:t>Outline:</a:t>
            </a: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457200" y="1791167"/>
            <a:ext cx="8229600" cy="2862322"/>
          </a:xfrm>
          <a:prstGeom prst="rect">
            <a:avLst/>
          </a:prstGeom>
          <a:noFill/>
          <a:ln w="38100" cmpd="dbl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1200"/>
              </a:spcAft>
              <a:buClr>
                <a:srgbClr val="3366FF"/>
              </a:buClr>
              <a:buFont typeface="Wingdings" pitchFamily="-108" charset="2"/>
              <a:buChar char="²"/>
            </a:pP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Motivation</a:t>
            </a:r>
          </a:p>
          <a:p>
            <a:pPr>
              <a:spcAft>
                <a:spcPts val="1200"/>
              </a:spcAft>
              <a:buClr>
                <a:srgbClr val="3366FF"/>
              </a:buClr>
              <a:buFont typeface="Wingdings" pitchFamily="-108" charset="2"/>
              <a:buChar char="²"/>
            </a:pP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D</a:t>
            </a:r>
            <a:r>
              <a:rPr lang="en-US" sz="2800" baseline="300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0</a:t>
            </a: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and D</a:t>
            </a:r>
            <a:r>
              <a:rPr lang="en-US" sz="2800" baseline="300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*</a:t>
            </a: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measurement in </a:t>
            </a:r>
            <a:r>
              <a:rPr lang="en-US" sz="2800" dirty="0" err="1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p+p</a:t>
            </a: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collisions at 200 </a:t>
            </a:r>
            <a:r>
              <a:rPr lang="en-US" sz="2800" dirty="0" err="1" smtClean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GeV</a:t>
            </a:r>
            <a:endParaRPr lang="en-US" sz="2800" dirty="0" smtClean="0">
              <a:latin typeface="Times New Roman" pitchFamily="-108" charset="0"/>
              <a:ea typeface="Times New Roman" pitchFamily="-108" charset="0"/>
              <a:cs typeface="Times New Roman" pitchFamily="-108" charset="0"/>
            </a:endParaRPr>
          </a:p>
          <a:p>
            <a:pPr>
              <a:spcAft>
                <a:spcPts val="1200"/>
              </a:spcAft>
              <a:buClr>
                <a:srgbClr val="3366FF"/>
              </a:buClr>
              <a:buFont typeface="Wingdings" pitchFamily="-108" charset="2"/>
              <a:buChar char="²"/>
            </a:pP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D</a:t>
            </a:r>
            <a:r>
              <a:rPr lang="en-US" sz="2800" baseline="300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0</a:t>
            </a: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measurement in </a:t>
            </a:r>
            <a:r>
              <a:rPr lang="en-US" sz="2800" dirty="0" err="1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Au+Au</a:t>
            </a: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collisions at 200 </a:t>
            </a:r>
            <a:r>
              <a:rPr lang="en-US" sz="2800" dirty="0" err="1" smtClean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GeV</a:t>
            </a:r>
            <a:endParaRPr lang="en-US" sz="2800" dirty="0" smtClean="0">
              <a:latin typeface="Times New Roman" pitchFamily="-108" charset="0"/>
              <a:ea typeface="Times New Roman" pitchFamily="-108" charset="0"/>
              <a:cs typeface="Times New Roman" pitchFamily="-108" charset="0"/>
            </a:endParaRPr>
          </a:p>
          <a:p>
            <a:pPr>
              <a:spcAft>
                <a:spcPts val="1200"/>
              </a:spcAft>
              <a:buClr>
                <a:srgbClr val="3366FF"/>
              </a:buClr>
              <a:buFont typeface="Wingdings" pitchFamily="-108" charset="2"/>
              <a:buChar char="²"/>
            </a:pP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Charm cross </a:t>
            </a:r>
            <a:r>
              <a:rPr lang="en-US" sz="2800" dirty="0" smtClean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section, R</a:t>
            </a:r>
            <a:r>
              <a:rPr lang="en-US" sz="2800" baseline="-25000" dirty="0" smtClean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AA</a:t>
            </a:r>
          </a:p>
          <a:p>
            <a:pPr>
              <a:spcAft>
                <a:spcPts val="1200"/>
              </a:spcAft>
              <a:buClr>
                <a:srgbClr val="3366FF"/>
              </a:buClr>
              <a:buFont typeface="Wingdings" pitchFamily="-108" charset="2"/>
              <a:buChar char="²"/>
            </a:pPr>
            <a:r>
              <a:rPr lang="en-US" sz="2800" dirty="0" smtClean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Summary </a:t>
            </a:r>
            <a:r>
              <a:rPr lang="en-US" sz="2800" dirty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and</a:t>
            </a:r>
            <a:r>
              <a:rPr lang="en-US" sz="2800" dirty="0" smtClean="0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outlook</a:t>
            </a:r>
            <a:endParaRPr lang="en-US" sz="2800" dirty="0">
              <a:latin typeface="Times New Roman" pitchFamily="-108" charset="0"/>
              <a:ea typeface="Times New Roman" pitchFamily="-108" charset="0"/>
              <a:cs typeface="Times New Roman" pitchFamily="-108" charset="0"/>
            </a:endParaRPr>
          </a:p>
        </p:txBody>
      </p:sp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2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3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26,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pic>
        <p:nvPicPr>
          <p:cNvPr id="10" name="Picture 9" descr="Picture 2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685800"/>
            <a:ext cx="23622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4094"/>
            <a:ext cx="8229600" cy="517828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Why study heavy quarks?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800600" y="2471722"/>
            <a:ext cx="3962400" cy="3801041"/>
          </a:xfrm>
          <a:prstGeom prst="rect">
            <a:avLst/>
          </a:prstGeom>
          <a:noFill/>
          <a:ln w="9525">
            <a:solidFill>
              <a:srgbClr val="BB110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457200">
              <a:spcAft>
                <a:spcPts val="600"/>
              </a:spcAft>
              <a:buFont typeface="Arial" pitchFamily="-108" charset="0"/>
              <a:buNone/>
            </a:pPr>
            <a:r>
              <a:rPr lang="en-US" dirty="0"/>
              <a:t>- Higgs mass: electro-weak symmetry breaking (current quark mass).</a:t>
            </a:r>
            <a:endParaRPr lang="en-US" dirty="0" smtClean="0"/>
          </a:p>
          <a:p>
            <a:pPr marL="457200" indent="-457200">
              <a:spcAft>
                <a:spcPts val="600"/>
              </a:spcAft>
              <a:buFont typeface="Arial" pitchFamily="-108" charset="0"/>
              <a:buNone/>
            </a:pPr>
            <a:r>
              <a:rPr lang="en-US" dirty="0" smtClean="0"/>
              <a:t>- QCD </a:t>
            </a:r>
            <a:r>
              <a:rPr lang="en-US" dirty="0"/>
              <a:t>mass: </a:t>
            </a:r>
            <a:r>
              <a:rPr lang="en-US" dirty="0" err="1"/>
              <a:t>Chiral</a:t>
            </a:r>
            <a:r>
              <a:rPr lang="en-US" dirty="0"/>
              <a:t> symmetry breaking (constituent quark mass).</a:t>
            </a:r>
            <a:endParaRPr lang="en-US" dirty="0" smtClean="0"/>
          </a:p>
          <a:p>
            <a:pPr marL="457200" indent="-457200">
              <a:buClr>
                <a:srgbClr val="0066FF"/>
              </a:buClr>
            </a:pPr>
            <a:r>
              <a:rPr lang="en-US" dirty="0" smtClean="0"/>
              <a:t>- Strong </a:t>
            </a:r>
            <a:r>
              <a:rPr lang="en-US" dirty="0"/>
              <a:t>interactions do not affect </a:t>
            </a:r>
            <a:r>
              <a:rPr lang="en-US" dirty="0" smtClean="0"/>
              <a:t>heavy </a:t>
            </a:r>
          </a:p>
          <a:p>
            <a:pPr marL="457200" indent="-457200">
              <a:spcAft>
                <a:spcPts val="600"/>
              </a:spcAft>
              <a:buClr>
                <a:srgbClr val="0066FF"/>
              </a:buClr>
            </a:pPr>
            <a:r>
              <a:rPr lang="en-US" dirty="0" smtClean="0"/>
              <a:t>quark mass.</a:t>
            </a:r>
          </a:p>
          <a:p>
            <a:pPr marL="457200" indent="-457200">
              <a:spcAft>
                <a:spcPts val="600"/>
              </a:spcAft>
              <a:buClr>
                <a:srgbClr val="0066FF"/>
              </a:buClr>
              <a:buFont typeface="Wingdings" pitchFamily="-108" charset="2"/>
              <a:buChar char="Ø"/>
            </a:pPr>
            <a:r>
              <a:rPr lang="en-US" dirty="0" smtClean="0"/>
              <a:t>Study </a:t>
            </a:r>
            <a:r>
              <a:rPr lang="en-US" dirty="0"/>
              <a:t>properties of the hot and dense medium at the early stage of heavy-ion collisions.</a:t>
            </a:r>
            <a:r>
              <a:rPr lang="en-US" dirty="0" smtClean="0"/>
              <a:t> </a:t>
            </a:r>
          </a:p>
          <a:p>
            <a:pPr marL="457200" indent="-457200">
              <a:spcAft>
                <a:spcPts val="600"/>
              </a:spcAft>
              <a:buClr>
                <a:srgbClr val="0066FF"/>
              </a:buClr>
              <a:buFont typeface="Wingdings" pitchFamily="-108" charset="2"/>
              <a:buChar char="Ø"/>
            </a:pPr>
            <a:r>
              <a:rPr lang="en-US" dirty="0" smtClean="0"/>
              <a:t>Test </a:t>
            </a:r>
            <a:r>
              <a:rPr lang="en-US" dirty="0" err="1" smtClean="0"/>
              <a:t>pQCD</a:t>
            </a:r>
            <a:r>
              <a:rPr lang="en-US" dirty="0" smtClean="0"/>
              <a:t> at RHIC</a:t>
            </a:r>
            <a:r>
              <a:rPr lang="en-US" dirty="0" smtClean="0"/>
              <a:t>.</a:t>
            </a:r>
            <a:endParaRPr lang="en-US" dirty="0" smtClean="0"/>
          </a:p>
          <a:p>
            <a:pPr marL="457200" indent="-457200">
              <a:spcAft>
                <a:spcPts val="1200"/>
              </a:spcAft>
              <a:buClr>
                <a:srgbClr val="0066FF"/>
              </a:buClr>
              <a:buFont typeface="Wingdings" pitchFamily="-108" charset="2"/>
              <a:buChar char="Ø"/>
            </a:pPr>
            <a:r>
              <a:rPr lang="en-US" dirty="0" smtClean="0"/>
              <a:t>Charm collectivity =&gt; Light </a:t>
            </a:r>
            <a:r>
              <a:rPr lang="en-US" dirty="0"/>
              <a:t>flavor </a:t>
            </a:r>
            <a:r>
              <a:rPr lang="en-US" dirty="0" err="1"/>
              <a:t>thermalization</a:t>
            </a:r>
            <a:r>
              <a:rPr lang="en-US" dirty="0" smtClean="0"/>
              <a:t>.</a:t>
            </a:r>
            <a:endParaRPr lang="en-US" sz="8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79911" y="578397"/>
            <a:ext cx="3918665" cy="3239540"/>
            <a:chOff x="0" y="588096"/>
            <a:chExt cx="4212861" cy="3661879"/>
          </a:xfrm>
        </p:grpSpPr>
        <p:pic>
          <p:nvPicPr>
            <p:cNvPr id="14" name="Picture 3" descr="qcd_mass2"/>
            <p:cNvPicPr>
              <a:picLocks noChangeAspect="1" noChangeArrowheads="1"/>
            </p:cNvPicPr>
            <p:nvPr/>
          </p:nvPicPr>
          <p:blipFill>
            <a:blip r:embed="rId3"/>
            <a:srcRect t="6797"/>
            <a:stretch>
              <a:fillRect/>
            </a:stretch>
          </p:blipFill>
          <p:spPr bwMode="auto">
            <a:xfrm>
              <a:off x="0" y="588096"/>
              <a:ext cx="3929063" cy="3661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664798" y="588096"/>
              <a:ext cx="3548063" cy="31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3366FF"/>
                  </a:solidFill>
                </a:rPr>
                <a:t>X. Zhu, </a:t>
              </a:r>
              <a:r>
                <a:rPr lang="en-US" sz="1200" i="1" dirty="0">
                  <a:solidFill>
                    <a:srgbClr val="3366FF"/>
                  </a:solidFill>
                </a:rPr>
                <a:t>et al</a:t>
              </a:r>
              <a:r>
                <a:rPr lang="en-US" sz="1200" dirty="0">
                  <a:solidFill>
                    <a:srgbClr val="3366FF"/>
                  </a:solidFill>
                </a:rPr>
                <a:t>,</a:t>
              </a:r>
              <a:r>
                <a:rPr lang="en-US" sz="1200" dirty="0" smtClean="0">
                  <a:solidFill>
                    <a:srgbClr val="3366FF"/>
                  </a:solidFill>
                </a:rPr>
                <a:t> </a:t>
              </a:r>
              <a:r>
                <a:rPr lang="en-US" sz="1200" i="1" dirty="0" smtClean="0">
                  <a:solidFill>
                    <a:srgbClr val="3366FF"/>
                  </a:solidFill>
                </a:rPr>
                <a:t>PLB</a:t>
              </a:r>
              <a:r>
                <a:rPr lang="en-US" sz="1200" b="1" i="1" dirty="0" smtClean="0">
                  <a:solidFill>
                    <a:srgbClr val="3366FF"/>
                  </a:solidFill>
                </a:rPr>
                <a:t> 647</a:t>
              </a:r>
              <a:r>
                <a:rPr lang="en-US" sz="1200" i="1" dirty="0">
                  <a:solidFill>
                    <a:srgbClr val="3366FF"/>
                  </a:solidFill>
                </a:rPr>
                <a:t>, 366(2007</a:t>
              </a:r>
              <a:r>
                <a:rPr lang="en-US" sz="1200" i="1" dirty="0" smtClean="0">
                  <a:solidFill>
                    <a:srgbClr val="3366FF"/>
                  </a:solidFill>
                </a:rPr>
                <a:t>)</a:t>
              </a:r>
              <a:endParaRPr lang="en-US" sz="1200" i="1" dirty="0">
                <a:solidFill>
                  <a:srgbClr val="3366FF"/>
                </a:solidFill>
              </a:endParaRPr>
            </a:p>
          </p:txBody>
        </p:sp>
      </p:grpSp>
      <p:pic>
        <p:nvPicPr>
          <p:cNvPr id="16" name="Picture 2" descr="charminitalfusion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06245" y="3710563"/>
            <a:ext cx="3712420" cy="2718544"/>
          </a:xfrm>
          <a:noFill/>
          <a:ln>
            <a:miter lim="800000"/>
            <a:headEnd/>
            <a:tailEnd/>
          </a:ln>
        </p:spPr>
      </p:pic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908879" y="5780278"/>
            <a:ext cx="275379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zh-CN" sz="1200" dirty="0">
                <a:solidFill>
                  <a:srgbClr val="3366FF"/>
                </a:solidFill>
              </a:rPr>
              <a:t>M. </a:t>
            </a:r>
            <a:r>
              <a:rPr lang="en-US" altLang="zh-CN" sz="1200" dirty="0" err="1">
                <a:solidFill>
                  <a:srgbClr val="3366FF"/>
                </a:solidFill>
              </a:rPr>
              <a:t>Gyulassy</a:t>
            </a:r>
            <a:r>
              <a:rPr lang="en-US" altLang="zh-CN" sz="1200" dirty="0">
                <a:solidFill>
                  <a:srgbClr val="3366FF"/>
                </a:solidFill>
              </a:rPr>
              <a:t> &amp; Z. Lin, </a:t>
            </a:r>
            <a:r>
              <a:rPr lang="en-US" altLang="zh-CN" sz="1200" i="1" dirty="0">
                <a:solidFill>
                  <a:srgbClr val="3366FF"/>
                </a:solidFill>
              </a:rPr>
              <a:t>PRC 51 (1995) 2177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Dptvsep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" y="1429889"/>
            <a:ext cx="4436315" cy="4297680"/>
          </a:xfrm>
          <a:prstGeom prst="rect">
            <a:avLst/>
          </a:prstGeom>
        </p:spPr>
      </p:pic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4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4950"/>
            <a:ext cx="8229600" cy="58296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Why measure D mesons?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06523" y="574491"/>
            <a:ext cx="545240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 smtClean="0"/>
              <a:t>Known limitations in semi-</a:t>
            </a:r>
            <a:r>
              <a:rPr lang="en-US" sz="2000" dirty="0" err="1" smtClean="0"/>
              <a:t>leptonic</a:t>
            </a:r>
            <a:r>
              <a:rPr lang="en-US" sz="2000" dirty="0" smtClean="0"/>
              <a:t> channel. </a:t>
            </a:r>
          </a:p>
          <a:p>
            <a:r>
              <a:rPr lang="en-US" sz="2000" dirty="0" smtClean="0"/>
              <a:t>1</a:t>
            </a:r>
            <a:r>
              <a:rPr lang="en-US" sz="2000" dirty="0"/>
              <a:t>) Kinematics smearing due to decay.</a:t>
            </a:r>
          </a:p>
          <a:p>
            <a:r>
              <a:rPr lang="en-US" sz="2000" dirty="0"/>
              <a:t>2) Suffering from charm and bottom </a:t>
            </a:r>
            <a:r>
              <a:rPr lang="en-US" sz="2000" dirty="0" smtClean="0"/>
              <a:t>contributions.</a:t>
            </a:r>
            <a:endParaRPr lang="en-US" sz="2000" dirty="0"/>
          </a:p>
        </p:txBody>
      </p:sp>
      <p:pic>
        <p:nvPicPr>
          <p:cNvPr id="13" name="Picture 10" descr="cbrat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9770" y="1542381"/>
            <a:ext cx="4514354" cy="288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6852413" y="1825823"/>
            <a:ext cx="19105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 dirty="0">
                <a:solidFill>
                  <a:srgbClr val="2072E3"/>
                </a:solidFill>
              </a:rPr>
              <a:t>PRL </a:t>
            </a:r>
            <a:r>
              <a:rPr lang="en-US" sz="1400" b="1" i="1" dirty="0">
                <a:solidFill>
                  <a:srgbClr val="2072E3"/>
                </a:solidFill>
              </a:rPr>
              <a:t>105 (2010) 202301</a:t>
            </a:r>
            <a:endParaRPr lang="en-US" sz="1400" i="1" dirty="0">
              <a:solidFill>
                <a:srgbClr val="2072E3"/>
              </a:solidFill>
            </a:endParaRPr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4653124" y="4423251"/>
            <a:ext cx="4191000" cy="92333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Both FONLL calculation and experimental data from electron channel are with large uncertainties.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1370" y="5783263"/>
            <a:ext cx="8199963" cy="400110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Direct measurement of D meson provides clean information of charm quark.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1overbet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840" y="3790958"/>
            <a:ext cx="3619630" cy="2596896"/>
          </a:xfrm>
          <a:prstGeom prst="rect">
            <a:avLst/>
          </a:prstGeom>
        </p:spPr>
      </p:pic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5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27,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876800" y="793750"/>
            <a:ext cx="3048000" cy="1403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spcAft>
                <a:spcPts val="600"/>
              </a:spcAft>
              <a:buClr>
                <a:srgbClr val="0033CC"/>
              </a:buClr>
            </a:pPr>
            <a:r>
              <a:rPr lang="en-US" altLang="zh-CN" sz="1800" dirty="0"/>
              <a:t>Large acceptance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rgbClr val="0033CC"/>
              </a:buClr>
            </a:pPr>
            <a:r>
              <a:rPr lang="en-US" altLang="zh-CN" sz="1800" dirty="0"/>
              <a:t> |</a:t>
            </a:r>
            <a:r>
              <a:rPr lang="en-US" altLang="zh-CN" sz="1800" dirty="0" err="1">
                <a:latin typeface="Symbol" pitchFamily="-108" charset="2"/>
                <a:ea typeface="Symbol" pitchFamily="-108" charset="2"/>
                <a:cs typeface="Symbol" pitchFamily="-108" charset="2"/>
              </a:rPr>
              <a:t>h</a:t>
            </a:r>
            <a:r>
              <a:rPr lang="en-US" altLang="zh-CN" sz="1800" dirty="0"/>
              <a:t>|&lt;1,  0&lt;</a:t>
            </a:r>
            <a:r>
              <a:rPr lang="en-US" altLang="zh-CN" sz="1800" dirty="0" err="1">
                <a:latin typeface="Symbol" pitchFamily="-108" charset="2"/>
                <a:ea typeface="Symbol" pitchFamily="-108" charset="2"/>
                <a:cs typeface="Symbol" pitchFamily="-108" charset="2"/>
              </a:rPr>
              <a:t>f</a:t>
            </a:r>
            <a:r>
              <a:rPr lang="en-US" altLang="zh-CN" sz="1800" dirty="0"/>
              <a:t>&lt;2</a:t>
            </a:r>
            <a:r>
              <a:rPr lang="en-US" altLang="zh-CN" sz="1800" dirty="0">
                <a:latin typeface="Symbol" pitchFamily="-108" charset="2"/>
                <a:ea typeface="Symbol" pitchFamily="-108" charset="2"/>
                <a:cs typeface="Symbol" pitchFamily="-108" charset="2"/>
              </a:rPr>
              <a:t>p</a:t>
            </a:r>
            <a:endParaRPr lang="en-US" altLang="zh-CN" sz="1800" dirty="0" smtClean="0">
              <a:latin typeface="Symbol" pitchFamily="-108" charset="2"/>
              <a:ea typeface="Symbol" pitchFamily="-108" charset="2"/>
              <a:cs typeface="Symbol" pitchFamily="-108" charset="2"/>
            </a:endParaRPr>
          </a:p>
          <a:p>
            <a:pPr>
              <a:spcAft>
                <a:spcPts val="600"/>
              </a:spcAft>
            </a:pPr>
            <a:r>
              <a:rPr lang="en-US" dirty="0" smtClean="0"/>
              <a:t>Year 200</a:t>
            </a:r>
            <a:r>
              <a:rPr lang="en-US" sz="1800" dirty="0" smtClean="0"/>
              <a:t>9  72</a:t>
            </a:r>
            <a:r>
              <a:rPr lang="en-US" sz="1800" dirty="0"/>
              <a:t>%   of full TOF</a:t>
            </a:r>
            <a:endParaRPr lang="en-US" sz="1800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Year 20</a:t>
            </a:r>
            <a:r>
              <a:rPr lang="en-US" sz="1800" dirty="0" smtClean="0"/>
              <a:t>10 </a:t>
            </a:r>
            <a:r>
              <a:rPr lang="en-US" dirty="0" smtClean="0"/>
              <a:t> </a:t>
            </a:r>
            <a:r>
              <a:rPr lang="en-US" sz="1800" dirty="0" smtClean="0"/>
              <a:t>100</a:t>
            </a:r>
            <a:r>
              <a:rPr lang="en-US" sz="1800" dirty="0"/>
              <a:t>% of full TOF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4094"/>
            <a:ext cx="8229600" cy="487362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STAR detector and Particle ID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876800" y="2307172"/>
            <a:ext cx="3272367" cy="149528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spcAft>
                <a:spcPts val="600"/>
              </a:spcAft>
              <a:buClr>
                <a:srgbClr val="0033CC"/>
              </a:buClr>
              <a:buFont typeface="Wingdings" pitchFamily="-108" charset="2"/>
              <a:buChar char="Ø"/>
            </a:pPr>
            <a:r>
              <a:rPr lang="en-US" altLang="zh-CN" sz="2000" dirty="0"/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T</a:t>
            </a:r>
            <a:r>
              <a:rPr lang="en-US" altLang="zh-CN" sz="2000" dirty="0" smtClean="0"/>
              <a:t>ime </a:t>
            </a:r>
            <a:r>
              <a:rPr lang="en-US" altLang="zh-CN" sz="2000" dirty="0" smtClean="0">
                <a:solidFill>
                  <a:srgbClr val="FF0000"/>
                </a:solidFill>
              </a:rPr>
              <a:t>P</a:t>
            </a:r>
            <a:r>
              <a:rPr lang="en-US" altLang="zh-CN" sz="2000" dirty="0" smtClean="0"/>
              <a:t>rojection </a:t>
            </a:r>
            <a:r>
              <a:rPr lang="en-US" altLang="zh-CN" sz="2000" dirty="0" smtClean="0">
                <a:solidFill>
                  <a:srgbClr val="FF0000"/>
                </a:solidFill>
              </a:rPr>
              <a:t>C</a:t>
            </a:r>
            <a:r>
              <a:rPr lang="en-US" altLang="zh-CN" sz="2000" dirty="0" smtClean="0"/>
              <a:t>hamber 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rgbClr val="0033CC"/>
              </a:buClr>
            </a:pPr>
            <a:r>
              <a:rPr lang="en-US" altLang="zh-CN" sz="2000" dirty="0" smtClean="0"/>
              <a:t>     </a:t>
            </a:r>
            <a:r>
              <a:rPr lang="en-US" altLang="zh-CN" sz="2000" dirty="0" err="1" smtClean="0"/>
              <a:t>dE</a:t>
            </a:r>
            <a:r>
              <a:rPr lang="en-US" altLang="zh-CN" sz="2000" dirty="0" err="1"/>
              <a:t>/dx</a:t>
            </a:r>
            <a:r>
              <a:rPr lang="en-US" altLang="zh-CN" sz="2000" dirty="0"/>
              <a:t>, momentum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rgbClr val="0033CC"/>
              </a:buClr>
              <a:buFont typeface="Wingdings" pitchFamily="-108" charset="2"/>
              <a:buChar char="Ø"/>
            </a:pPr>
            <a:r>
              <a:rPr lang="en-US" altLang="zh-CN" sz="2000" dirty="0">
                <a:solidFill>
                  <a:srgbClr val="000000"/>
                </a:solidFill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T</a:t>
            </a:r>
            <a:r>
              <a:rPr lang="en-US" altLang="zh-CN" sz="2000" dirty="0" smtClean="0">
                <a:solidFill>
                  <a:srgbClr val="000000"/>
                </a:solidFill>
              </a:rPr>
              <a:t>ime </a:t>
            </a:r>
            <a:r>
              <a:rPr lang="en-US" altLang="zh-CN" sz="2000" dirty="0" smtClean="0">
                <a:solidFill>
                  <a:srgbClr val="FF0000"/>
                </a:solidFill>
              </a:rPr>
              <a:t>O</a:t>
            </a:r>
            <a:r>
              <a:rPr lang="en-US" altLang="zh-CN" sz="2000" dirty="0" smtClean="0">
                <a:solidFill>
                  <a:srgbClr val="000000"/>
                </a:solidFill>
              </a:rPr>
              <a:t>f </a:t>
            </a:r>
            <a:r>
              <a:rPr lang="en-US" altLang="zh-CN" sz="2000" dirty="0" smtClean="0">
                <a:solidFill>
                  <a:srgbClr val="FF0000"/>
                </a:solidFill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</a:rPr>
              <a:t>light detector </a:t>
            </a:r>
          </a:p>
          <a:p>
            <a:pPr>
              <a:lnSpc>
                <a:spcPct val="95000"/>
              </a:lnSpc>
              <a:spcAft>
                <a:spcPts val="600"/>
              </a:spcAft>
              <a:buClr>
                <a:srgbClr val="0033CC"/>
              </a:buClr>
            </a:pPr>
            <a:r>
              <a:rPr lang="en-US" altLang="zh-CN" sz="2000" dirty="0" smtClean="0">
                <a:solidFill>
                  <a:srgbClr val="000000"/>
                </a:solidFill>
              </a:rPr>
              <a:t>     particle velocity 1</a:t>
            </a:r>
            <a:r>
              <a:rPr lang="en-US" altLang="zh-CN" sz="2000" dirty="0">
                <a:solidFill>
                  <a:srgbClr val="000000"/>
                </a:solidFill>
              </a:rPr>
              <a:t>/</a:t>
            </a:r>
            <a:r>
              <a:rPr lang="en-US" altLang="zh-CN" sz="2000" dirty="0" smtClean="0">
                <a:solidFill>
                  <a:srgbClr val="000000"/>
                </a:solidFill>
                <a:latin typeface="Symbol" pitchFamily="-108" charset="2"/>
                <a:ea typeface="Symbol" pitchFamily="-108" charset="2"/>
                <a:cs typeface="Symbol" pitchFamily="-108" charset="2"/>
              </a:rPr>
              <a:t>b</a:t>
            </a:r>
            <a:endParaRPr lang="en-US" altLang="zh-CN" sz="2000" baseline="-25000" dirty="0">
              <a:solidFill>
                <a:srgbClr val="000000"/>
              </a:solidFill>
              <a:sym typeface="Symbol" pitchFamily="-108" charset="2"/>
            </a:endParaRPr>
          </a:p>
        </p:txBody>
      </p:sp>
      <p:pic>
        <p:nvPicPr>
          <p:cNvPr id="39" name="Picture 38" descr="Picture 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60" y="584198"/>
            <a:ext cx="4270640" cy="3213100"/>
          </a:xfrm>
          <a:prstGeom prst="rect">
            <a:avLst/>
          </a:prstGeom>
        </p:spPr>
      </p:pic>
      <p:pic>
        <p:nvPicPr>
          <p:cNvPr id="15" name="Picture 14" descr="dEdx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714" y="3790958"/>
            <a:ext cx="3434172" cy="2596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6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27,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7269"/>
            <a:ext cx="8229600" cy="484187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D</a:t>
            </a:r>
            <a:r>
              <a:rPr lang="en-US" altLang="zh-CN" sz="2800" baseline="30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0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signal in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p+p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200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GeV</a:t>
            </a:r>
            <a:endParaRPr lang="en-US" altLang="zh-CN" sz="2800" dirty="0" smtClean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632879"/>
            <a:ext cx="5945239" cy="5759450"/>
            <a:chOff x="0" y="632879"/>
            <a:chExt cx="5945239" cy="5759450"/>
          </a:xfrm>
        </p:grpSpPr>
        <p:pic>
          <p:nvPicPr>
            <p:cNvPr id="17" name="Picture 16" descr="D0_3_22new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2879"/>
              <a:ext cx="5945239" cy="5759450"/>
            </a:xfrm>
            <a:prstGeom prst="rect">
              <a:avLst/>
            </a:prstGeom>
          </p:spPr>
        </p:pic>
        <p:sp>
          <p:nvSpPr>
            <p:cNvPr id="13" name="TextBox 14"/>
            <p:cNvSpPr txBox="1">
              <a:spLocks noChangeArrowheads="1"/>
            </p:cNvSpPr>
            <p:nvPr/>
          </p:nvSpPr>
          <p:spPr bwMode="auto">
            <a:xfrm>
              <a:off x="3568962" y="881062"/>
              <a:ext cx="47783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zh-CN" dirty="0"/>
                <a:t>K*</a:t>
              </a:r>
              <a:r>
                <a:rPr lang="en-US" altLang="zh-CN" baseline="30000" dirty="0"/>
                <a:t>0</a:t>
              </a:r>
              <a:endParaRPr lang="en-US" baseline="30000" dirty="0"/>
            </a:p>
          </p:txBody>
        </p:sp>
        <p:sp>
          <p:nvSpPr>
            <p:cNvPr id="14" name="TextBox 15"/>
            <p:cNvSpPr txBox="1">
              <a:spLocks noChangeArrowheads="1"/>
            </p:cNvSpPr>
            <p:nvPr/>
          </p:nvSpPr>
          <p:spPr bwMode="auto">
            <a:xfrm>
              <a:off x="3972719" y="2024062"/>
              <a:ext cx="110807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K</a:t>
              </a:r>
              <a:r>
                <a:rPr lang="en-US" baseline="-25000" dirty="0"/>
                <a:t>2</a:t>
              </a:r>
              <a:r>
                <a:rPr lang="en-US" dirty="0"/>
                <a:t>*(1430)</a:t>
              </a:r>
            </a:p>
          </p:txBody>
        </p:sp>
      </p:grp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5867400" y="1453535"/>
            <a:ext cx="32766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B.R. = 3.89%</a:t>
            </a:r>
          </a:p>
          <a:p>
            <a:pPr>
              <a:spcAft>
                <a:spcPts val="600"/>
              </a:spcAft>
            </a:pPr>
            <a:endParaRPr lang="en-US" sz="2000" dirty="0" smtClean="0"/>
          </a:p>
          <a:p>
            <a:pPr>
              <a:spcAft>
                <a:spcPts val="1800"/>
              </a:spcAft>
            </a:pPr>
            <a:r>
              <a:rPr lang="en-US" sz="2000" dirty="0" err="1" smtClean="0"/>
              <a:t>p+p</a:t>
            </a:r>
            <a:r>
              <a:rPr lang="en-US" sz="2000" dirty="0" smtClean="0"/>
              <a:t> minimum bias 105 M</a:t>
            </a:r>
          </a:p>
          <a:p>
            <a:pPr>
              <a:spcAft>
                <a:spcPts val="1800"/>
              </a:spcAft>
            </a:pPr>
            <a:r>
              <a:rPr lang="en-US" sz="2000" dirty="0" smtClean="0"/>
              <a:t>4</a:t>
            </a:r>
            <a:r>
              <a:rPr lang="en-US" sz="2000" dirty="0"/>
              <a:t>-</a:t>
            </a:r>
            <a:r>
              <a:rPr lang="en-US" sz="2000" dirty="0">
                <a:latin typeface="Symbol" pitchFamily="-108" charset="2"/>
                <a:ea typeface="Symbol" pitchFamily="-108" charset="2"/>
                <a:cs typeface="Symbol" pitchFamily="-108" charset="2"/>
              </a:rPr>
              <a:t>s</a:t>
            </a:r>
            <a:r>
              <a:rPr lang="en-US" sz="2000" dirty="0">
                <a:ea typeface="Arial" pitchFamily="-108" charset="0"/>
                <a:cs typeface="Arial" pitchFamily="-108" charset="0"/>
              </a:rPr>
              <a:t> signal observed.</a:t>
            </a:r>
            <a:r>
              <a:rPr lang="en-US" sz="2000" dirty="0" smtClean="0">
                <a:ea typeface="Arial" pitchFamily="-108" charset="0"/>
                <a:cs typeface="Arial" pitchFamily="-108" charset="0"/>
              </a:rPr>
              <a:t> </a:t>
            </a:r>
          </a:p>
          <a:p>
            <a:pPr>
              <a:spcAft>
                <a:spcPts val="1800"/>
              </a:spcAft>
            </a:pPr>
            <a:r>
              <a:rPr lang="en-US" sz="2000" dirty="0" smtClean="0">
                <a:ea typeface="Arial" pitchFamily="-108" charset="0"/>
                <a:cs typeface="Arial" pitchFamily="-108" charset="0"/>
              </a:rPr>
              <a:t>Different methods reproduce combinatorial background.</a:t>
            </a:r>
          </a:p>
          <a:p>
            <a:pPr>
              <a:spcAft>
                <a:spcPts val="1800"/>
              </a:spcAft>
            </a:pPr>
            <a:r>
              <a:rPr lang="en-US" sz="2000" dirty="0">
                <a:ea typeface="Arial" pitchFamily="-108" charset="0"/>
                <a:cs typeface="Arial" pitchFamily="-108" charset="0"/>
              </a:rPr>
              <a:t>Consistent results from two background methods</a:t>
            </a:r>
            <a:r>
              <a:rPr lang="en-US" sz="2000" dirty="0" smtClean="0">
                <a:ea typeface="Arial" pitchFamily="-108" charset="0"/>
                <a:cs typeface="Arial" pitchFamily="-108" charset="0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en-US" sz="2000" dirty="0" smtClean="0">
                <a:ea typeface="Arial" pitchFamily="-108" charset="0"/>
                <a:cs typeface="Arial" pitchFamily="-108" charset="0"/>
              </a:rPr>
              <a:t>PDG mass = 1864.5 ± 0.4 </a:t>
            </a:r>
            <a:r>
              <a:rPr lang="en-US" sz="2000" dirty="0" err="1" smtClean="0">
                <a:ea typeface="Arial" pitchFamily="-108" charset="0"/>
                <a:cs typeface="Arial" pitchFamily="-108" charset="0"/>
              </a:rPr>
              <a:t>MeV</a:t>
            </a:r>
            <a:endParaRPr lang="en-US" sz="2000" dirty="0">
              <a:ea typeface="Arial" pitchFamily="-108" charset="0"/>
              <a:cs typeface="Arial" pitchFamily="-108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966885" y="881062"/>
          <a:ext cx="1872231" cy="392937"/>
        </p:xfrm>
        <a:graphic>
          <a:graphicData uri="http://schemas.openxmlformats.org/presentationml/2006/ole">
            <p:oleObj spid="_x0000_s18434" name="Equation" r:id="rId4" imgW="1028700" imgH="215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7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8125"/>
            <a:ext cx="8229600" cy="484187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D* signal in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p+p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200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GeV</a:t>
            </a:r>
            <a:endParaRPr lang="en-US" altLang="zh-CN" sz="2800" dirty="0" smtClean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pic>
        <p:nvPicPr>
          <p:cNvPr id="19" name="Picture 18" descr="signalMB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21" y="929064"/>
            <a:ext cx="5056618" cy="363203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19564" y="4626499"/>
            <a:ext cx="521076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Minimum bias 105M events in </a:t>
            </a:r>
            <a:r>
              <a:rPr lang="en-US" dirty="0" err="1" smtClean="0"/>
              <a:t>p+p</a:t>
            </a:r>
            <a:r>
              <a:rPr lang="en-US" dirty="0" smtClean="0"/>
              <a:t> 200 </a:t>
            </a:r>
            <a:r>
              <a:rPr lang="en-US" dirty="0" err="1" smtClean="0"/>
              <a:t>GeV</a:t>
            </a:r>
            <a:r>
              <a:rPr lang="en-US" dirty="0" smtClean="0"/>
              <a:t> collisions.</a:t>
            </a:r>
          </a:p>
          <a:p>
            <a:endParaRPr lang="en-US" dirty="0" smtClean="0"/>
          </a:p>
          <a:p>
            <a:r>
              <a:rPr lang="en-US" dirty="0" smtClean="0"/>
              <a:t>Two methods to reconstruct combinatorial background: wrong sign and side band. </a:t>
            </a:r>
          </a:p>
          <a:p>
            <a:endParaRPr lang="en-US" dirty="0" smtClean="0"/>
          </a:p>
          <a:p>
            <a:r>
              <a:rPr lang="en-US" dirty="0" smtClean="0"/>
              <a:t>8-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signal observed.</a:t>
            </a:r>
            <a:endParaRPr lang="en-US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307011" y="1085556"/>
          <a:ext cx="3195987" cy="329977"/>
        </p:xfrm>
        <a:graphic>
          <a:graphicData uri="http://schemas.openxmlformats.org/presentationml/2006/ole">
            <p:oleObj spid="_x0000_s19458" name="Equation" r:id="rId4" imgW="2095500" imgH="2159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437271" y="3445877"/>
            <a:ext cx="19476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STAR Preliminary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932488" y="4023329"/>
            <a:ext cx="2754312" cy="1785104"/>
            <a:chOff x="5932488" y="4023329"/>
            <a:chExt cx="2754312" cy="1785104"/>
          </a:xfrm>
        </p:grpSpPr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5932488" y="4023329"/>
              <a:ext cx="2754312" cy="178510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u="sng" dirty="0"/>
                <a:t>Background combinations:</a:t>
              </a:r>
            </a:p>
            <a:p>
              <a:r>
                <a:rPr lang="en-US" b="1" dirty="0"/>
                <a:t>Wrong sign:</a:t>
              </a:r>
            </a:p>
            <a:p>
              <a:r>
                <a:rPr lang="en-US" dirty="0"/>
                <a:t>D</a:t>
              </a:r>
              <a:r>
                <a:rPr lang="en-US" baseline="30000" dirty="0"/>
                <a:t>0</a:t>
              </a:r>
              <a:r>
                <a:rPr lang="en-US" dirty="0"/>
                <a:t> and </a:t>
              </a:r>
              <a:r>
                <a:rPr lang="en-US" dirty="0" err="1">
                  <a:latin typeface="Symbol" pitchFamily="-108" charset="2"/>
                  <a:sym typeface="Symbol" pitchFamily="-108" charset="2"/>
                </a:rPr>
                <a:t></a:t>
              </a:r>
              <a:r>
                <a:rPr lang="en-US" baseline="30000" dirty="0"/>
                <a:t>-</a:t>
              </a:r>
              <a:r>
                <a:rPr lang="en-US" dirty="0"/>
                <a:t>,  </a:t>
              </a:r>
              <a:r>
                <a:rPr lang="en-US" dirty="0" smtClean="0"/>
                <a:t>D</a:t>
              </a:r>
              <a:r>
                <a:rPr lang="en-US" baseline="30000" dirty="0" smtClean="0"/>
                <a:t>0</a:t>
              </a:r>
              <a:r>
                <a:rPr lang="en-US" dirty="0" smtClean="0"/>
                <a:t> </a:t>
              </a:r>
              <a:r>
                <a:rPr lang="en-US" dirty="0"/>
                <a:t>and </a:t>
              </a:r>
              <a:r>
                <a:rPr lang="en-US" dirty="0" err="1">
                  <a:latin typeface="Symbol" pitchFamily="-108" charset="2"/>
                  <a:sym typeface="Symbol" pitchFamily="-108" charset="2"/>
                </a:rPr>
                <a:t></a:t>
              </a:r>
              <a:r>
                <a:rPr lang="en-US" baseline="30000" dirty="0"/>
                <a:t>+</a:t>
              </a:r>
              <a:endParaRPr lang="en-US" dirty="0"/>
            </a:p>
            <a:p>
              <a:r>
                <a:rPr lang="en-US" b="1" dirty="0">
                  <a:solidFill>
                    <a:srgbClr val="3366FF"/>
                  </a:solidFill>
                </a:rPr>
                <a:t>Side band:</a:t>
              </a:r>
            </a:p>
            <a:p>
              <a:r>
                <a:rPr lang="en-US" dirty="0"/>
                <a:t>1.72&lt; M(K</a:t>
              </a:r>
              <a:r>
                <a:rPr lang="en-US" dirty="0">
                  <a:latin typeface="Symbol" pitchFamily="-108" charset="2"/>
                  <a:sym typeface="Symbol" pitchFamily="-108" charset="2"/>
                </a:rPr>
                <a:t></a:t>
              </a:r>
              <a:r>
                <a:rPr lang="en-US" dirty="0"/>
                <a:t>) &lt; 1.80 or</a:t>
              </a:r>
            </a:p>
            <a:p>
              <a:r>
                <a:rPr lang="en-US" dirty="0"/>
                <a:t>1.92 &lt; M(K</a:t>
              </a:r>
              <a:r>
                <a:rPr lang="en-US" dirty="0">
                  <a:latin typeface="Symbol" pitchFamily="-108" charset="2"/>
                  <a:sym typeface="Symbol" pitchFamily="-108" charset="2"/>
                </a:rPr>
                <a:t></a:t>
              </a:r>
              <a:r>
                <a:rPr lang="en-US" dirty="0"/>
                <a:t>) &lt; 2.0 GeV/c</a:t>
              </a:r>
              <a:r>
                <a:rPr lang="en-US" baseline="30000" dirty="0"/>
                <a:t>2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037917" y="4647665"/>
              <a:ext cx="169334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5674290" y="3581198"/>
            <a:ext cx="31910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srgbClr val="3366FF"/>
                </a:solidFill>
              </a:rPr>
              <a:t>B.I.~Abelev</a:t>
            </a:r>
            <a:r>
              <a:rPr lang="en-US" sz="1400" dirty="0" smtClean="0">
                <a:solidFill>
                  <a:srgbClr val="3366FF"/>
                </a:solidFill>
              </a:rPr>
              <a:t>, </a:t>
            </a:r>
            <a:r>
              <a:rPr lang="en-US" sz="1400" i="1" dirty="0" smtClean="0">
                <a:solidFill>
                  <a:srgbClr val="3366FF"/>
                </a:solidFill>
              </a:rPr>
              <a:t>et al., PRD 79 (2009) 112006.</a:t>
            </a:r>
            <a:endParaRPr lang="en-US" sz="1400" i="1" dirty="0">
              <a:solidFill>
                <a:srgbClr val="3366FF"/>
              </a:solidFill>
            </a:endParaRPr>
          </a:p>
        </p:txBody>
      </p:sp>
      <p:pic>
        <p:nvPicPr>
          <p:cNvPr id="15" name="Picture 14" descr="SignalD0M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4522" y="929064"/>
            <a:ext cx="3635299" cy="2611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8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7269"/>
            <a:ext cx="8229600" cy="560387"/>
          </a:xfrm>
        </p:spPr>
        <p:txBody>
          <a:bodyPr/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D</a:t>
            </a:r>
            <a:r>
              <a:rPr lang="en-US" altLang="zh-CN" sz="2800" baseline="30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0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and D*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p</a:t>
            </a:r>
            <a:r>
              <a:rPr lang="en-US" altLang="zh-CN" sz="2800" baseline="-250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T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spectra in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p+p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200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GeV</a:t>
            </a:r>
            <a:endParaRPr lang="en-US" altLang="zh-CN" sz="2800" dirty="0" smtClean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413472" y="1295399"/>
            <a:ext cx="3582358" cy="2139047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D</a:t>
            </a:r>
            <a:r>
              <a:rPr lang="en-US" baseline="30000" dirty="0"/>
              <a:t>0</a:t>
            </a:r>
            <a:r>
              <a:rPr lang="en-US" dirty="0"/>
              <a:t> scaled by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cc</a:t>
            </a:r>
            <a:r>
              <a:rPr lang="en-US" baseline="-25000" dirty="0" smtClean="0"/>
              <a:t> </a:t>
            </a:r>
            <a:r>
              <a:rPr lang="en-US" dirty="0" smtClean="0"/>
              <a:t>/</a:t>
            </a:r>
            <a:r>
              <a:rPr lang="en-US" baseline="-25000" dirty="0" smtClean="0"/>
              <a:t> </a:t>
            </a:r>
            <a:r>
              <a:rPr lang="en-US" dirty="0" smtClean="0"/>
              <a:t>N</a:t>
            </a:r>
            <a:r>
              <a:rPr lang="en-US" baseline="-25000" dirty="0" smtClean="0"/>
              <a:t>D0</a:t>
            </a:r>
            <a:r>
              <a:rPr lang="en-US" dirty="0" smtClean="0"/>
              <a:t> </a:t>
            </a:r>
            <a:r>
              <a:rPr lang="en-US" dirty="0"/>
              <a:t>=</a:t>
            </a:r>
            <a:r>
              <a:rPr lang="en-US" dirty="0" smtClean="0"/>
              <a:t> 1 / 0.56</a:t>
            </a:r>
            <a:r>
              <a:rPr lang="en-US" baseline="30000" dirty="0" smtClean="0"/>
              <a:t>[1]</a:t>
            </a:r>
          </a:p>
          <a:p>
            <a:pPr>
              <a:spcAft>
                <a:spcPts val="600"/>
              </a:spcAft>
            </a:pPr>
            <a:r>
              <a:rPr lang="en-US" dirty="0"/>
              <a:t>D* scaled by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cc</a:t>
            </a:r>
            <a:r>
              <a:rPr lang="en-US" baseline="-25000" dirty="0" smtClean="0"/>
              <a:t> </a:t>
            </a:r>
            <a:r>
              <a:rPr lang="en-US" dirty="0" smtClean="0"/>
              <a:t>/</a:t>
            </a:r>
            <a:r>
              <a:rPr lang="en-US" baseline="-25000" dirty="0" smtClean="0"/>
              <a:t> </a:t>
            </a:r>
            <a:r>
              <a:rPr lang="en-US" dirty="0" smtClean="0"/>
              <a:t>N</a:t>
            </a:r>
            <a:r>
              <a:rPr lang="en-US" baseline="-25000" dirty="0" smtClean="0"/>
              <a:t>D*</a:t>
            </a:r>
            <a:r>
              <a:rPr lang="en-US" dirty="0" smtClean="0"/>
              <a:t> </a:t>
            </a:r>
            <a:r>
              <a:rPr lang="en-US" dirty="0"/>
              <a:t>=</a:t>
            </a:r>
            <a:r>
              <a:rPr lang="en-US" dirty="0" smtClean="0"/>
              <a:t> 1 / 0.22</a:t>
            </a:r>
            <a:r>
              <a:rPr lang="en-US" baseline="30000" dirty="0" smtClean="0"/>
              <a:t>[1]</a:t>
            </a:r>
          </a:p>
          <a:p>
            <a:pPr>
              <a:spcAft>
                <a:spcPts val="600"/>
              </a:spcAft>
            </a:pPr>
            <a:r>
              <a:rPr lang="en-US" dirty="0"/>
              <a:t>Consistent with </a:t>
            </a:r>
            <a:r>
              <a:rPr lang="en-US" dirty="0" smtClean="0"/>
              <a:t>FONLL</a:t>
            </a:r>
            <a:r>
              <a:rPr lang="en-US" baseline="30000" dirty="0" smtClean="0"/>
              <a:t>[2]</a:t>
            </a:r>
            <a:r>
              <a:rPr lang="en-US" dirty="0" smtClean="0"/>
              <a:t> </a:t>
            </a:r>
            <a:r>
              <a:rPr lang="en-US" dirty="0"/>
              <a:t>upper limit.</a:t>
            </a:r>
          </a:p>
          <a:p>
            <a:pPr>
              <a:spcAft>
                <a:spcPts val="600"/>
              </a:spcAft>
            </a:pPr>
            <a:r>
              <a:rPr lang="en-US" dirty="0" err="1"/>
              <a:t>Xsec</a:t>
            </a:r>
            <a:r>
              <a:rPr lang="en-US" dirty="0"/>
              <a:t> = </a:t>
            </a:r>
            <a:r>
              <a:rPr lang="en-US" dirty="0" err="1"/>
              <a:t>dN/dy|</a:t>
            </a:r>
            <a:r>
              <a:rPr lang="en-US" baseline="30000" dirty="0" err="1"/>
              <a:t>cc</a:t>
            </a:r>
            <a:r>
              <a:rPr lang="en-US" baseline="-25000" dirty="0" err="1"/>
              <a:t>y</a:t>
            </a:r>
            <a:r>
              <a:rPr lang="en-US" baseline="-25000" dirty="0"/>
              <a:t>=0</a:t>
            </a:r>
            <a:r>
              <a:rPr lang="en-US" dirty="0" smtClean="0"/>
              <a:t> × F × </a:t>
            </a:r>
            <a:r>
              <a:rPr lang="en-US" dirty="0" err="1" smtClean="0">
                <a:latin typeface="Symbol" pitchFamily="-108" charset="2"/>
                <a:ea typeface="Symbol" pitchFamily="-108" charset="2"/>
                <a:cs typeface="Symbol" pitchFamily="-108" charset="2"/>
              </a:rPr>
              <a:t>s</a:t>
            </a:r>
            <a:r>
              <a:rPr lang="en-US" baseline="-25000" dirty="0" err="1" smtClean="0"/>
              <a:t>pp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/>
              <a:t>F = 4.7</a:t>
            </a:r>
            <a:r>
              <a:rPr lang="en-US" dirty="0" smtClean="0"/>
              <a:t> ± 0.7 scale </a:t>
            </a:r>
            <a:r>
              <a:rPr lang="en-US" dirty="0"/>
              <a:t>to full rapidity.</a:t>
            </a:r>
          </a:p>
          <a:p>
            <a:pPr>
              <a:spcAft>
                <a:spcPts val="600"/>
              </a:spcAft>
            </a:pPr>
            <a:r>
              <a:rPr lang="en-US" dirty="0" err="1">
                <a:latin typeface="Symbol" pitchFamily="-108" charset="2"/>
                <a:ea typeface="Symbol" pitchFamily="-108" charset="2"/>
                <a:cs typeface="Symbol" pitchFamily="-108" charset="2"/>
              </a:rPr>
              <a:t>s</a:t>
            </a:r>
            <a:r>
              <a:rPr lang="en-US" baseline="-25000" dirty="0" err="1"/>
              <a:t>pp</a:t>
            </a:r>
            <a:r>
              <a:rPr lang="en-US" dirty="0" err="1" smtClean="0"/>
              <a:t>(NSD</a:t>
            </a:r>
            <a:r>
              <a:rPr lang="en-US" dirty="0" smtClean="0"/>
              <a:t>) </a:t>
            </a:r>
            <a:r>
              <a:rPr lang="en-US" dirty="0"/>
              <a:t>=</a:t>
            </a:r>
            <a:r>
              <a:rPr lang="en-US" dirty="0" smtClean="0"/>
              <a:t> 30 </a:t>
            </a:r>
            <a:r>
              <a:rPr lang="en-US" dirty="0" err="1"/>
              <a:t>mb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404665" y="4495743"/>
            <a:ext cx="4429222" cy="1338828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The charm cross section</a:t>
            </a:r>
            <a:r>
              <a:rPr lang="en-US" dirty="0" smtClean="0"/>
              <a:t> at </a:t>
            </a:r>
            <a:r>
              <a:rPr lang="en-US" dirty="0" smtClean="0"/>
              <a:t>mid-rapidity is:</a:t>
            </a:r>
          </a:p>
          <a:p>
            <a:r>
              <a:rPr lang="en-US" dirty="0" smtClean="0"/>
              <a:t>202 ± 56 (stat.) ± 40 (sys.) ± 20 (norm.) </a:t>
            </a:r>
            <a:r>
              <a:rPr lang="en-US" dirty="0" err="1" smtClean="0">
                <a:latin typeface="Symbol" pitchFamily="-108" charset="2"/>
                <a:ea typeface="Symbol" pitchFamily="-108" charset="2"/>
                <a:cs typeface="Symbol" pitchFamily="-108" charset="2"/>
              </a:rPr>
              <a:t>m</a:t>
            </a:r>
            <a:r>
              <a:rPr lang="en-US" dirty="0" err="1" smtClean="0"/>
              <a:t>b</a:t>
            </a:r>
            <a:endParaRPr lang="en-US" dirty="0" smtClean="0"/>
          </a:p>
          <a:p>
            <a:endParaRPr lang="en-US" sz="900" dirty="0" smtClean="0"/>
          </a:p>
          <a:p>
            <a:r>
              <a:rPr lang="en-US" dirty="0" smtClean="0"/>
              <a:t>The charm total cross section is extracted as:</a:t>
            </a:r>
          </a:p>
          <a:p>
            <a:r>
              <a:rPr lang="en-US" dirty="0" smtClean="0"/>
              <a:t>949 ± 263 (stat.) ± 253 (sys.) </a:t>
            </a:r>
            <a:r>
              <a:rPr lang="en-US" dirty="0" err="1" smtClean="0">
                <a:latin typeface="Symbol" pitchFamily="-108" charset="2"/>
                <a:ea typeface="Symbol" pitchFamily="-108" charset="2"/>
                <a:cs typeface="Symbol" pitchFamily="-108" charset="2"/>
              </a:rPr>
              <a:t>m</a:t>
            </a:r>
            <a:r>
              <a:rPr lang="en-US" dirty="0" err="1" smtClean="0"/>
              <a:t>b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5" y="5967169"/>
            <a:ext cx="5070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[1] C. </a:t>
            </a:r>
            <a:r>
              <a:rPr lang="en-US" sz="1200" dirty="0" err="1" smtClean="0"/>
              <a:t>Amsler</a:t>
            </a:r>
            <a:r>
              <a:rPr lang="en-US" sz="1200" dirty="0" smtClean="0"/>
              <a:t> et al. (Particle Data Group), PLB 667 (2008) 1. </a:t>
            </a:r>
          </a:p>
          <a:p>
            <a:r>
              <a:rPr lang="en-US" sz="1200" dirty="0" smtClean="0"/>
              <a:t>[2] Fixed-Order Next-to-Leading Logarithm: M. </a:t>
            </a:r>
            <a:r>
              <a:rPr lang="en-US" sz="1200" dirty="0" err="1" smtClean="0"/>
              <a:t>Cacciari</a:t>
            </a:r>
            <a:r>
              <a:rPr lang="en-US" sz="1200" dirty="0" smtClean="0"/>
              <a:t>, PRL 95 (2005) 122001.</a:t>
            </a:r>
          </a:p>
        </p:txBody>
      </p:sp>
      <p:pic>
        <p:nvPicPr>
          <p:cNvPr id="19" name="Picture 18" descr="yield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9" y="672903"/>
            <a:ext cx="5328387" cy="382284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33887" y="694069"/>
            <a:ext cx="2590446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D.</a:t>
            </a:r>
            <a:r>
              <a:rPr lang="en-US" sz="2000" dirty="0" smtClean="0"/>
              <a:t> </a:t>
            </a:r>
            <a:r>
              <a:rPr lang="en-US" sz="2000" dirty="0" err="1" smtClean="0"/>
              <a:t>Tlusty</a:t>
            </a:r>
            <a:r>
              <a:rPr lang="en-US" sz="2000" dirty="0" smtClean="0"/>
              <a:t> </a:t>
            </a:r>
            <a:r>
              <a:rPr lang="en-US" sz="2000" dirty="0" smtClean="0"/>
              <a:t>poster -</a:t>
            </a:r>
            <a:r>
              <a:rPr lang="en-US" sz="2000" dirty="0" smtClean="0"/>
              <a:t> #328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9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0"/>
            <a:ext cx="2133600" cy="365125"/>
          </a:xfrm>
        </p:spPr>
        <p:txBody>
          <a:bodyPr/>
          <a:lstStyle/>
          <a:p>
            <a:pPr>
              <a:defRPr/>
            </a:pPr>
            <a:fld id="{F4E8568B-0DB4-1141-B338-E767722EAE52}" type="datetime3">
              <a:rPr lang="en-US" altLang="zh-CN">
                <a:solidFill>
                  <a:srgbClr val="2072E3"/>
                </a:solidFill>
                <a:latin typeface="Arial"/>
                <a:cs typeface="Arial"/>
              </a:rPr>
              <a:pPr>
                <a:defRPr/>
              </a:pPr>
              <a:t>May 20, 11</a:t>
            </a:fld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2072E3"/>
                </a:solidFill>
                <a:latin typeface="Arial"/>
                <a:cs typeface="Arial"/>
              </a:rPr>
              <a:t>QM11  Yifei Zhang / LBNL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title"/>
          </p:nvPr>
        </p:nvSpPr>
        <p:spPr>
          <a:xfrm>
            <a:off x="522288" y="0"/>
            <a:ext cx="8229600" cy="5862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D</a:t>
            </a:r>
            <a:r>
              <a:rPr lang="en-US" altLang="zh-CN" sz="2800" baseline="300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0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signal in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Au+Au</a:t>
            </a:r>
            <a:r>
              <a:rPr lang="en-US" altLang="zh-CN" sz="2800" dirty="0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200 </a:t>
            </a:r>
            <a:r>
              <a:rPr lang="en-US" altLang="zh-CN" sz="2800" dirty="0" err="1" smtClean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GeV</a:t>
            </a:r>
            <a:endParaRPr lang="en-US" altLang="zh-CN" sz="2800" dirty="0" smtClean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533400" y="4495800"/>
            <a:ext cx="7391400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Year 2010 minimum </a:t>
            </a:r>
            <a:r>
              <a:rPr lang="en-US" dirty="0"/>
              <a:t>bias 0-80</a:t>
            </a:r>
            <a:r>
              <a:rPr lang="en-US" dirty="0" smtClean="0"/>
              <a:t>% 280M </a:t>
            </a:r>
            <a:r>
              <a:rPr lang="en-US" dirty="0" err="1" smtClean="0"/>
              <a:t>Au+Au</a:t>
            </a:r>
            <a:r>
              <a:rPr lang="en-US" dirty="0" smtClean="0"/>
              <a:t> 200 </a:t>
            </a:r>
            <a:r>
              <a:rPr lang="en-US" dirty="0" err="1" smtClean="0"/>
              <a:t>GeV</a:t>
            </a:r>
            <a:r>
              <a:rPr lang="en-US" dirty="0" smtClean="0"/>
              <a:t> events.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8-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signal observed.</a:t>
            </a:r>
          </a:p>
          <a:p>
            <a:pPr>
              <a:spcAft>
                <a:spcPts val="600"/>
              </a:spcAft>
            </a:pPr>
            <a:r>
              <a:rPr lang="en-US" dirty="0"/>
              <a:t>Mass = 1863</a:t>
            </a:r>
            <a:r>
              <a:rPr lang="en-US" dirty="0" smtClean="0"/>
              <a:t> ± </a:t>
            </a:r>
            <a:r>
              <a:rPr lang="en-US" dirty="0"/>
              <a:t>2 </a:t>
            </a:r>
            <a:r>
              <a:rPr lang="en-US" dirty="0" err="1"/>
              <a:t>MeV</a:t>
            </a:r>
            <a:r>
              <a:rPr lang="en-US" dirty="0"/>
              <a:t> (PDG value is 1864.5</a:t>
            </a:r>
            <a:r>
              <a:rPr lang="en-US" dirty="0" smtClean="0"/>
              <a:t> ± </a:t>
            </a:r>
            <a:r>
              <a:rPr lang="en-US" dirty="0"/>
              <a:t>0.4 </a:t>
            </a:r>
            <a:r>
              <a:rPr lang="en-US" dirty="0" err="1"/>
              <a:t>MeV</a:t>
            </a:r>
            <a:r>
              <a:rPr lang="en-US" dirty="0"/>
              <a:t>)</a:t>
            </a:r>
          </a:p>
          <a:p>
            <a:pPr>
              <a:spcAft>
                <a:spcPts val="600"/>
              </a:spcAft>
            </a:pPr>
            <a:r>
              <a:rPr lang="en-US" dirty="0"/>
              <a:t>Width = 12</a:t>
            </a:r>
            <a:r>
              <a:rPr lang="en-US" dirty="0" smtClean="0"/>
              <a:t> ± </a:t>
            </a:r>
            <a:r>
              <a:rPr lang="en-US" dirty="0"/>
              <a:t>2 </a:t>
            </a:r>
            <a:r>
              <a:rPr lang="en-US" dirty="0" err="1"/>
              <a:t>MeV</a:t>
            </a:r>
            <a:endParaRPr lang="en-US" dirty="0"/>
          </a:p>
        </p:txBody>
      </p:sp>
      <p:pic>
        <p:nvPicPr>
          <p:cNvPr id="18" name="Picture 17" descr="D0_0_80_5_5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3" y="692030"/>
            <a:ext cx="8911167" cy="341959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709581" y="3026832"/>
            <a:ext cx="508000" cy="4445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20400000">
            <a:off x="5302245" y="2857504"/>
            <a:ext cx="984252" cy="148168"/>
          </a:xfrm>
          <a:prstGeom prst="rightArrow">
            <a:avLst/>
          </a:prstGeom>
          <a:solidFill>
            <a:srgbClr val="FF66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ifei_them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Yifei_themes.thmx</Template>
  <TotalTime>15967</TotalTime>
  <Words>1456</Words>
  <Application>Microsoft Macintosh PowerPoint</Application>
  <PresentationFormat>On-screen Show (4:3)</PresentationFormat>
  <Paragraphs>194</Paragraphs>
  <Slides>19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Yifei_themes</vt:lpstr>
      <vt:lpstr>Equation</vt:lpstr>
      <vt:lpstr>Slide 1</vt:lpstr>
      <vt:lpstr>Slide 2</vt:lpstr>
      <vt:lpstr>Why study heavy quarks?</vt:lpstr>
      <vt:lpstr>Why measure D mesons?</vt:lpstr>
      <vt:lpstr>STAR detector and Particle ID</vt:lpstr>
      <vt:lpstr>D0 signal in p+p 200 GeV</vt:lpstr>
      <vt:lpstr>D* signal in p+p 200 GeV</vt:lpstr>
      <vt:lpstr>D0 and D* pT spectra in p+p 200 GeV</vt:lpstr>
      <vt:lpstr>D0 signal in Au+Au 200 GeV</vt:lpstr>
      <vt:lpstr>Charm cross section vs Nbin</vt:lpstr>
      <vt:lpstr>Charm cross section vs √sNN</vt:lpstr>
      <vt:lpstr>D0 RAA vs pT</vt:lpstr>
      <vt:lpstr>Summary</vt:lpstr>
      <vt:lpstr>Outlook</vt:lpstr>
      <vt:lpstr>D0 RAA compared with Alice result</vt:lpstr>
      <vt:lpstr>D0 RAA compared with Alice result</vt:lpstr>
      <vt:lpstr>Data consistent with theory</vt:lpstr>
      <vt:lpstr>Blast-wave contor</vt:lpstr>
      <vt:lpstr>D0 mT slope</vt:lpstr>
    </vt:vector>
  </TitlesOfParts>
  <Company>ustc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Yifei</dc:creator>
  <cp:lastModifiedBy>Yifei</cp:lastModifiedBy>
  <cp:revision>270</cp:revision>
  <cp:lastPrinted>2011-05-26T22:36:12Z</cp:lastPrinted>
  <dcterms:created xsi:type="dcterms:W3CDTF">2011-05-19T23:09:51Z</dcterms:created>
  <dcterms:modified xsi:type="dcterms:W3CDTF">2011-05-26T22:36:43Z</dcterms:modified>
</cp:coreProperties>
</file>