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2" r:id="rId1"/>
  </p:sldMasterIdLst>
  <p:notesMasterIdLst>
    <p:notesMasterId r:id="rId17"/>
  </p:notesMasterIdLst>
  <p:handoutMasterIdLst>
    <p:handoutMasterId r:id="rId18"/>
  </p:handoutMasterIdLst>
  <p:sldIdLst>
    <p:sldId id="256" r:id="rId2"/>
    <p:sldId id="524" r:id="rId3"/>
    <p:sldId id="539" r:id="rId4"/>
    <p:sldId id="525" r:id="rId5"/>
    <p:sldId id="505" r:id="rId6"/>
    <p:sldId id="513" r:id="rId7"/>
    <p:sldId id="526" r:id="rId8"/>
    <p:sldId id="514" r:id="rId9"/>
    <p:sldId id="527" r:id="rId10"/>
    <p:sldId id="544" r:id="rId11"/>
    <p:sldId id="529" r:id="rId12"/>
    <p:sldId id="548" r:id="rId13"/>
    <p:sldId id="550" r:id="rId14"/>
    <p:sldId id="535" r:id="rId15"/>
    <p:sldId id="536" r:id="rId1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000" b="1" kern="1200">
        <a:solidFill>
          <a:schemeClr val="tx1"/>
        </a:solidFill>
        <a:latin typeface="Arial" charset="0"/>
        <a:ea typeface="+mn-ea"/>
        <a:cs typeface="Times New Roman" pitchFamily="18" charset="0"/>
      </a:defRPr>
    </a:lvl1pPr>
    <a:lvl2pPr marL="457200" algn="l" rtl="0" fontAlgn="base">
      <a:spcBef>
        <a:spcPct val="0"/>
      </a:spcBef>
      <a:spcAft>
        <a:spcPct val="0"/>
      </a:spcAft>
      <a:defRPr sz="2000" b="1" kern="1200">
        <a:solidFill>
          <a:schemeClr val="tx1"/>
        </a:solidFill>
        <a:latin typeface="Arial" charset="0"/>
        <a:ea typeface="+mn-ea"/>
        <a:cs typeface="Times New Roman" pitchFamily="18" charset="0"/>
      </a:defRPr>
    </a:lvl2pPr>
    <a:lvl3pPr marL="914400" algn="l" rtl="0" fontAlgn="base">
      <a:spcBef>
        <a:spcPct val="0"/>
      </a:spcBef>
      <a:spcAft>
        <a:spcPct val="0"/>
      </a:spcAft>
      <a:defRPr sz="2000" b="1" kern="1200">
        <a:solidFill>
          <a:schemeClr val="tx1"/>
        </a:solidFill>
        <a:latin typeface="Arial" charset="0"/>
        <a:ea typeface="+mn-ea"/>
        <a:cs typeface="Times New Roman" pitchFamily="18" charset="0"/>
      </a:defRPr>
    </a:lvl3pPr>
    <a:lvl4pPr marL="1371600" algn="l" rtl="0" fontAlgn="base">
      <a:spcBef>
        <a:spcPct val="0"/>
      </a:spcBef>
      <a:spcAft>
        <a:spcPct val="0"/>
      </a:spcAft>
      <a:defRPr sz="2000" b="1" kern="1200">
        <a:solidFill>
          <a:schemeClr val="tx1"/>
        </a:solidFill>
        <a:latin typeface="Arial" charset="0"/>
        <a:ea typeface="+mn-ea"/>
        <a:cs typeface="Times New Roman" pitchFamily="18" charset="0"/>
      </a:defRPr>
    </a:lvl4pPr>
    <a:lvl5pPr marL="1828800" algn="l" rtl="0" fontAlgn="base">
      <a:spcBef>
        <a:spcPct val="0"/>
      </a:spcBef>
      <a:spcAft>
        <a:spcPct val="0"/>
      </a:spcAft>
      <a:defRPr sz="2000" b="1" kern="1200">
        <a:solidFill>
          <a:schemeClr val="tx1"/>
        </a:solidFill>
        <a:latin typeface="Arial" charset="0"/>
        <a:ea typeface="+mn-ea"/>
        <a:cs typeface="Times New Roman" pitchFamily="18" charset="0"/>
      </a:defRPr>
    </a:lvl5pPr>
    <a:lvl6pPr marL="2286000" algn="l" defTabSz="914400" rtl="0" eaLnBrk="1" latinLnBrk="0" hangingPunct="1">
      <a:defRPr sz="2000" b="1" kern="1200">
        <a:solidFill>
          <a:schemeClr val="tx1"/>
        </a:solidFill>
        <a:latin typeface="Arial" charset="0"/>
        <a:ea typeface="+mn-ea"/>
        <a:cs typeface="Times New Roman" pitchFamily="18" charset="0"/>
      </a:defRPr>
    </a:lvl6pPr>
    <a:lvl7pPr marL="2743200" algn="l" defTabSz="914400" rtl="0" eaLnBrk="1" latinLnBrk="0" hangingPunct="1">
      <a:defRPr sz="2000" b="1" kern="1200">
        <a:solidFill>
          <a:schemeClr val="tx1"/>
        </a:solidFill>
        <a:latin typeface="Arial" charset="0"/>
        <a:ea typeface="+mn-ea"/>
        <a:cs typeface="Times New Roman" pitchFamily="18" charset="0"/>
      </a:defRPr>
    </a:lvl7pPr>
    <a:lvl8pPr marL="3200400" algn="l" defTabSz="914400" rtl="0" eaLnBrk="1" latinLnBrk="0" hangingPunct="1">
      <a:defRPr sz="2000" b="1" kern="1200">
        <a:solidFill>
          <a:schemeClr val="tx1"/>
        </a:solidFill>
        <a:latin typeface="Arial" charset="0"/>
        <a:ea typeface="+mn-ea"/>
        <a:cs typeface="Times New Roman" pitchFamily="18" charset="0"/>
      </a:defRPr>
    </a:lvl8pPr>
    <a:lvl9pPr marL="3657600" algn="l" defTabSz="914400" rtl="0" eaLnBrk="1" latinLnBrk="0" hangingPunct="1">
      <a:defRPr sz="2000" b="1" kern="1200">
        <a:solidFill>
          <a:schemeClr val="tx1"/>
        </a:solidFill>
        <a:latin typeface="Arial" charset="0"/>
        <a:ea typeface="+mn-ea"/>
        <a:cs typeface="Times New Roman" pitchFamily="18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99FF"/>
    <a:srgbClr val="00FFFF"/>
    <a:srgbClr val="FF6600"/>
    <a:srgbClr val="3366FF"/>
    <a:srgbClr val="F8F8F8"/>
    <a:srgbClr val="CC0099"/>
    <a:srgbClr val="FFCC00"/>
    <a:srgbClr val="FF0000"/>
    <a:srgbClr val="FFFF66"/>
    <a:srgbClr val="FFFF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472" autoAdjust="0"/>
    <p:restoredTop sz="94618" autoAdjust="0"/>
  </p:normalViewPr>
  <p:slideViewPr>
    <p:cSldViewPr snapToGrid="0">
      <p:cViewPr varScale="1">
        <p:scale>
          <a:sx n="96" d="100"/>
          <a:sy n="96" d="100"/>
        </p:scale>
        <p:origin x="-14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58" d="100"/>
          <a:sy n="58" d="100"/>
        </p:scale>
        <p:origin x="-1680" y="-90"/>
      </p:cViewPr>
      <p:guideLst>
        <p:guide orient="horz" pos="2880"/>
        <p:guide pos="2160"/>
      </p:guideLst>
    </p:cSldViewPr>
  </p:notesViewPr>
  <p:gridSpacing cx="39327138" cy="3932713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2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31129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31130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600200" y="6324600"/>
            <a:ext cx="4267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rgbClr val="CC3300"/>
                </a:solidFill>
                <a:latin typeface="Times New Roman" pitchFamily="18" charset="0"/>
              </a:defRPr>
            </a:lvl1pPr>
          </a:lstStyle>
          <a:p>
            <a:r>
              <a:rPr lang="en-US"/>
              <a:t>Sasha Milov Focus on Multiplicity, Bari June 17 2004</a:t>
            </a:r>
          </a:p>
        </p:txBody>
      </p:sp>
      <p:sp>
        <p:nvSpPr>
          <p:cNvPr id="31130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6019800" y="6324600"/>
            <a:ext cx="381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rgbClr val="CC3300"/>
                </a:solidFill>
                <a:latin typeface="Times New Roman" pitchFamily="18" charset="0"/>
              </a:defRPr>
            </a:lvl1pPr>
          </a:lstStyle>
          <a:p>
            <a:fld id="{DCD3D734-B6AE-472A-AF00-B3B3647ECA1F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153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536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536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latin typeface="Times New Roman" pitchFamily="18" charset="0"/>
              </a:defRPr>
            </a:lvl1pPr>
          </a:lstStyle>
          <a:p>
            <a:r>
              <a:rPr lang="en-US"/>
              <a:t>Sasha Milov Focus on Multiplicity, Bari June 17 2004</a:t>
            </a:r>
          </a:p>
        </p:txBody>
      </p:sp>
      <p:sp>
        <p:nvSpPr>
          <p:cNvPr id="1536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latin typeface="Times New Roman" pitchFamily="18" charset="0"/>
              </a:defRPr>
            </a:lvl1pPr>
          </a:lstStyle>
          <a:p>
            <a:fld id="{ABE528F1-419C-4410-B584-4648E9B975BF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dt="0"/>
  <p:notesStyle>
    <a:lvl1pPr algn="l" rtl="0" fontAlgn="base">
      <a:spcBef>
        <a:spcPct val="30000"/>
      </a:spcBef>
      <a:spcAft>
        <a:spcPct val="0"/>
      </a:spcAft>
      <a:buClr>
        <a:srgbClr val="FF0000"/>
      </a:buClr>
      <a:buFont typeface="Wingdings" pitchFamily="2" charset="2"/>
      <a:defRPr sz="20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buClr>
        <a:srgbClr val="FF0000"/>
      </a:buClr>
      <a:buFont typeface="Wingdings" pitchFamily="2" charset="2"/>
      <a:buChar char="Ø"/>
      <a:defRPr sz="20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buClr>
        <a:schemeClr val="accent2"/>
      </a:buClr>
      <a:buFont typeface="Wingdings" pitchFamily="2" charset="2"/>
      <a:buChar char="§"/>
      <a:defRPr sz="20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20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20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US"/>
              <a:t>Sasha Milov Focus on Multiplicity, Bari June 17 2004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79C2CF8-69C0-43B2-9821-78BACB148F1D}" type="slidenum">
              <a:rPr lang="en-US"/>
              <a:pPr/>
              <a:t>1</a:t>
            </a:fld>
            <a:endParaRPr lang="en-US"/>
          </a:p>
        </p:txBody>
      </p:sp>
      <p:sp>
        <p:nvSpPr>
          <p:cNvPr id="993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93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8CBAAC11-4A85-408F-9AEF-91B367273259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Sasha Milov                             QM2011 Annecy                                 May 26, 2011</a:t>
            </a:r>
            <a:endParaRPr lang="en-US"/>
          </a:p>
        </p:txBody>
      </p:sp>
    </p:spTree>
  </p:cSld>
  <p:clrMapOvr>
    <a:masterClrMapping/>
  </p:clrMapOvr>
  <p:transition spd="med">
    <p:strips dir="l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0C826FC4-5B0B-4FD1-82DE-1626F3CA715A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Sasha Milov                             QM2011 Annecy                                 May 26, 2011</a:t>
            </a:r>
            <a:endParaRPr lang="en-US"/>
          </a:p>
        </p:txBody>
      </p:sp>
    </p:spTree>
  </p:cSld>
  <p:clrMapOvr>
    <a:masterClrMapping/>
  </p:clrMapOvr>
  <p:transition spd="med">
    <p:strips dir="l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56D1F9F4-40CE-473C-BB5B-B600DC850A16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Sasha Milov                             QM2011 Annecy                                 May 26, 2011</a:t>
            </a:r>
            <a:endParaRPr lang="en-US"/>
          </a:p>
        </p:txBody>
      </p:sp>
    </p:spTree>
  </p:cSld>
  <p:clrMapOvr>
    <a:masterClrMapping/>
  </p:clrMapOvr>
  <p:transition spd="med">
    <p:strips dir="ld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8610600" y="6629400"/>
            <a:ext cx="533400" cy="152400"/>
          </a:xfrm>
        </p:spPr>
        <p:txBody>
          <a:bodyPr/>
          <a:lstStyle>
            <a:lvl1pPr>
              <a:defRPr/>
            </a:lvl1pPr>
          </a:lstStyle>
          <a:p>
            <a:fld id="{03C985AD-40D6-4F1B-B61D-CAF19B2E7CAD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447800" y="6613525"/>
            <a:ext cx="7086600" cy="244475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Sasha Milov                             QM2011 Annecy                                 May 26, 2011</a:t>
            </a:r>
            <a:endParaRPr lang="en-US"/>
          </a:p>
        </p:txBody>
      </p:sp>
    </p:spTree>
  </p:cSld>
  <p:clrMapOvr>
    <a:masterClrMapping/>
  </p:clrMapOvr>
  <p:transition spd="med">
    <p:strips dir="l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73B220F6-8B1C-40E5-92C2-4F7850F6C5BE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Sasha Milov                             QM2011 Annecy                                 May 26, 2011</a:t>
            </a:r>
            <a:endParaRPr lang="en-US"/>
          </a:p>
        </p:txBody>
      </p:sp>
    </p:spTree>
  </p:cSld>
  <p:clrMapOvr>
    <a:masterClrMapping/>
  </p:clrMapOvr>
  <p:transition spd="med">
    <p:strips dir="ld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3100092E-FBA8-41FA-A0F5-FC2E2303AE84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Sasha Milov                             QM2011 Annecy                                 May 26, 2011</a:t>
            </a:r>
            <a:endParaRPr lang="en-US"/>
          </a:p>
        </p:txBody>
      </p:sp>
    </p:spTree>
  </p:cSld>
  <p:clrMapOvr>
    <a:masterClrMapping/>
  </p:clrMapOvr>
  <p:transition spd="med">
    <p:strips dir="l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F73B57BF-438D-4F48-8059-D26BEFC7D450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Sasha Milov                             QM2011 Annecy                                 May 26, 2011</a:t>
            </a:r>
            <a:endParaRPr lang="en-US"/>
          </a:p>
        </p:txBody>
      </p:sp>
    </p:spTree>
  </p:cSld>
  <p:clrMapOvr>
    <a:masterClrMapping/>
  </p:clrMapOvr>
  <p:transition spd="med">
    <p:strips dir="l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E8C11984-A806-4311-B7BA-91FADD66B840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Sasha Milov                             QM2011 Annecy                                 May 26, 2011</a:t>
            </a:r>
            <a:endParaRPr lang="en-US"/>
          </a:p>
        </p:txBody>
      </p:sp>
    </p:spTree>
  </p:cSld>
  <p:clrMapOvr>
    <a:masterClrMapping/>
  </p:clrMapOvr>
  <p:transition spd="med">
    <p:strips dir="l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0F89F0DD-63ED-4125-9EC0-86183E10352F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Sasha Milov                             QM2011 Annecy                                 May 26, 2011</a:t>
            </a:r>
            <a:endParaRPr lang="en-US"/>
          </a:p>
        </p:txBody>
      </p:sp>
    </p:spTree>
  </p:cSld>
  <p:clrMapOvr>
    <a:masterClrMapping/>
  </p:clrMapOvr>
  <p:transition spd="med">
    <p:strips dir="l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0D9E695F-D239-4A32-98B0-7F99E26E8BAF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Sasha Milov                             QM2011 Annecy                                 May 26, 2011</a:t>
            </a:r>
            <a:endParaRPr lang="en-US"/>
          </a:p>
        </p:txBody>
      </p:sp>
    </p:spTree>
  </p:cSld>
  <p:clrMapOvr>
    <a:masterClrMapping/>
  </p:clrMapOvr>
  <p:transition spd="med">
    <p:strips dir="l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D58FE5E6-17B9-49E3-9A57-BD016EBA7F44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Sasha Milov                             QM2011 Annecy                                 May 26, 2011</a:t>
            </a:r>
            <a:endParaRPr lang="en-US"/>
          </a:p>
        </p:txBody>
      </p:sp>
    </p:spTree>
  </p:cSld>
  <p:clrMapOvr>
    <a:masterClrMapping/>
  </p:clrMapOvr>
  <p:transition spd="med">
    <p:strips dir="l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4A81F29D-772C-4F0D-A90B-B39FED106C5E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Sasha Milov                             QM2011 Annecy                                 May 26, 2011</a:t>
            </a:r>
            <a:endParaRPr lang="en-US"/>
          </a:p>
        </p:txBody>
      </p:sp>
    </p:spTree>
  </p:cSld>
  <p:clrMapOvr>
    <a:masterClrMapping/>
  </p:clrMapOvr>
  <p:transition spd="med">
    <p:strips dir="l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landscape.jpg"/>
          <p:cNvPicPr>
            <a:picLocks noChangeAspect="1"/>
          </p:cNvPicPr>
          <p:nvPr userDrawn="1"/>
        </p:nvPicPr>
        <p:blipFill>
          <a:blip r:embed="rId14" cstate="print">
            <a:duotone>
              <a:schemeClr val="accent3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831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610600" y="6629400"/>
            <a:ext cx="5334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i="1">
                <a:latin typeface="+mn-lt"/>
              </a:defRPr>
            </a:lvl1pPr>
          </a:lstStyle>
          <a:p>
            <a:fld id="{A7465C7F-1982-4456-9781-41243435A1E7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98311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0" y="6613525"/>
            <a:ext cx="85344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200" i="1">
                <a:latin typeface="+mn-lt"/>
              </a:defRPr>
            </a:lvl1pPr>
          </a:lstStyle>
          <a:p>
            <a:r>
              <a:rPr lang="en-US" dirty="0" smtClean="0"/>
              <a:t>Sasha </a:t>
            </a:r>
            <a:r>
              <a:rPr lang="en-US" dirty="0" err="1" smtClean="0"/>
              <a:t>Milov</a:t>
            </a:r>
            <a:r>
              <a:rPr lang="en-US" dirty="0" smtClean="0"/>
              <a:t>                                  QM2011 Annecy                                 May 26, 2011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54" r:id="rId2"/>
    <p:sldLayoutId id="2147483655" r:id="rId3"/>
    <p:sldLayoutId id="2147483656" r:id="rId4"/>
    <p:sldLayoutId id="2147483657" r:id="rId5"/>
    <p:sldLayoutId id="2147483658" r:id="rId6"/>
    <p:sldLayoutId id="2147483659" r:id="rId7"/>
    <p:sldLayoutId id="2147483660" r:id="rId8"/>
    <p:sldLayoutId id="2147483661" r:id="rId9"/>
    <p:sldLayoutId id="2147483662" r:id="rId10"/>
    <p:sldLayoutId id="2147483663" r:id="rId11"/>
    <p:sldLayoutId id="2147483664" r:id="rId12"/>
  </p:sldLayoutIdLst>
  <p:transition spd="med">
    <p:strips dir="ld"/>
  </p:transition>
  <p:timing>
    <p:tnLst>
      <p:par>
        <p:cTn id="1" dur="indefinite" restart="never" nodeType="tmRoot"/>
      </p:par>
    </p:tnLst>
  </p:timing>
  <p:hf hdr="0" dt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landscap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050" name="Text Box 2"/>
          <p:cNvSpPr txBox="1">
            <a:spLocks noChangeArrowheads="1"/>
          </p:cNvSpPr>
          <p:nvPr/>
        </p:nvSpPr>
        <p:spPr bwMode="auto">
          <a:xfrm>
            <a:off x="0" y="447472"/>
            <a:ext cx="9144000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600" i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Measurements of charged particle spectra in √</a:t>
            </a:r>
            <a:r>
              <a:rPr lang="en-US" sz="3600" i="1" dirty="0" err="1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</a:t>
            </a:r>
            <a:r>
              <a:rPr lang="en-US" sz="3600" i="1" baseline="-25000" dirty="0" err="1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NN</a:t>
            </a:r>
            <a:r>
              <a:rPr lang="en-US" sz="3600" i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=2.76 </a:t>
            </a:r>
            <a:r>
              <a:rPr lang="en-US" sz="3600" i="1" dirty="0" err="1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Pb+Pb</a:t>
            </a:r>
            <a:r>
              <a:rPr lang="en-US" sz="3600" i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collisions with the ATLAS detector at the LHC</a:t>
            </a:r>
            <a:endParaRPr lang="en-US" sz="3600" i="1" dirty="0">
              <a:solidFill>
                <a:srgbClr val="FF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565598" y="3309880"/>
            <a:ext cx="5904689" cy="2489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42900" indent="-342900" algn="ctr" defTabSz="449263">
              <a:lnSpc>
                <a:spcPct val="95000"/>
              </a:lnSpc>
              <a:buSzPct val="45000"/>
              <a:buFont typeface="StarSymbol" charset="0"/>
              <a:buNone/>
              <a:tabLst>
                <a:tab pos="104775" algn="l"/>
                <a:tab pos="554038" algn="l"/>
                <a:tab pos="1003300" algn="l"/>
                <a:tab pos="1452563" algn="l"/>
                <a:tab pos="1901825" algn="l"/>
                <a:tab pos="2351088" algn="l"/>
                <a:tab pos="2800350" algn="l"/>
                <a:tab pos="3249613" algn="l"/>
                <a:tab pos="3698875" algn="l"/>
                <a:tab pos="4148138" algn="l"/>
                <a:tab pos="4597400" algn="l"/>
                <a:tab pos="5046663" algn="l"/>
                <a:tab pos="5495925" algn="l"/>
                <a:tab pos="5945188" algn="l"/>
                <a:tab pos="6394450" algn="l"/>
                <a:tab pos="6843713" algn="l"/>
                <a:tab pos="7292975" algn="l"/>
                <a:tab pos="7742238" algn="l"/>
                <a:tab pos="8191500" algn="l"/>
                <a:tab pos="8640763" algn="l"/>
              </a:tabLst>
            </a:pPr>
            <a:r>
              <a:rPr lang="en-GB" sz="2400" i="1" dirty="0" smtClean="0">
                <a:solidFill>
                  <a:srgbClr val="FF6600"/>
                </a:solidFill>
                <a:latin typeface="Arial" pitchFamily="34" charset="0"/>
                <a:cs typeface="Arial" pitchFamily="34" charset="0"/>
              </a:rPr>
              <a:t>Alexander Milov</a:t>
            </a:r>
          </a:p>
          <a:p>
            <a:pPr marL="342900" indent="-342900" algn="ctr" defTabSz="449263">
              <a:lnSpc>
                <a:spcPct val="95000"/>
              </a:lnSpc>
              <a:buSzPct val="45000"/>
              <a:buFont typeface="StarSymbol" charset="0"/>
              <a:buNone/>
              <a:tabLst>
                <a:tab pos="104775" algn="l"/>
                <a:tab pos="554038" algn="l"/>
                <a:tab pos="1003300" algn="l"/>
                <a:tab pos="1452563" algn="l"/>
                <a:tab pos="1901825" algn="l"/>
                <a:tab pos="2351088" algn="l"/>
                <a:tab pos="2800350" algn="l"/>
                <a:tab pos="3249613" algn="l"/>
                <a:tab pos="3698875" algn="l"/>
                <a:tab pos="4148138" algn="l"/>
                <a:tab pos="4597400" algn="l"/>
                <a:tab pos="5046663" algn="l"/>
                <a:tab pos="5495925" algn="l"/>
                <a:tab pos="5945188" algn="l"/>
                <a:tab pos="6394450" algn="l"/>
                <a:tab pos="6843713" algn="l"/>
                <a:tab pos="7292975" algn="l"/>
                <a:tab pos="7742238" algn="l"/>
                <a:tab pos="8191500" algn="l"/>
                <a:tab pos="8640763" algn="l"/>
              </a:tabLst>
            </a:pPr>
            <a:endParaRPr lang="en-GB" sz="2400" i="1" dirty="0" smtClean="0">
              <a:solidFill>
                <a:srgbClr val="FF6600"/>
              </a:solidFill>
              <a:latin typeface="Arial" pitchFamily="34" charset="0"/>
              <a:cs typeface="Arial" pitchFamily="34" charset="0"/>
            </a:endParaRPr>
          </a:p>
          <a:p>
            <a:pPr marL="342900" indent="-342900" algn="ctr" defTabSz="449263">
              <a:lnSpc>
                <a:spcPct val="95000"/>
              </a:lnSpc>
              <a:buSzPct val="45000"/>
              <a:buFont typeface="StarSymbol" charset="0"/>
              <a:buNone/>
              <a:tabLst>
                <a:tab pos="104775" algn="l"/>
                <a:tab pos="554038" algn="l"/>
                <a:tab pos="1003300" algn="l"/>
                <a:tab pos="1452563" algn="l"/>
                <a:tab pos="1901825" algn="l"/>
                <a:tab pos="2351088" algn="l"/>
                <a:tab pos="2800350" algn="l"/>
                <a:tab pos="3249613" algn="l"/>
                <a:tab pos="3698875" algn="l"/>
                <a:tab pos="4148138" algn="l"/>
                <a:tab pos="4597400" algn="l"/>
                <a:tab pos="5046663" algn="l"/>
                <a:tab pos="5495925" algn="l"/>
                <a:tab pos="5945188" algn="l"/>
                <a:tab pos="6394450" algn="l"/>
                <a:tab pos="6843713" algn="l"/>
                <a:tab pos="7292975" algn="l"/>
                <a:tab pos="7742238" algn="l"/>
                <a:tab pos="8191500" algn="l"/>
                <a:tab pos="8640763" algn="l"/>
              </a:tabLst>
            </a:pPr>
            <a:endParaRPr lang="en-GB" sz="2400" i="1" dirty="0">
              <a:solidFill>
                <a:srgbClr val="FF6600"/>
              </a:solidFill>
              <a:latin typeface="Arial" pitchFamily="34" charset="0"/>
              <a:cs typeface="Arial" pitchFamily="34" charset="0"/>
            </a:endParaRPr>
          </a:p>
          <a:p>
            <a:pPr marL="342900" indent="-342900" algn="ctr" defTabSz="449263">
              <a:lnSpc>
                <a:spcPct val="95000"/>
              </a:lnSpc>
              <a:buSzPct val="45000"/>
              <a:buFont typeface="StarSymbol" charset="0"/>
              <a:buNone/>
              <a:tabLst>
                <a:tab pos="104775" algn="l"/>
                <a:tab pos="554038" algn="l"/>
                <a:tab pos="1003300" algn="l"/>
                <a:tab pos="1452563" algn="l"/>
                <a:tab pos="1901825" algn="l"/>
                <a:tab pos="2351088" algn="l"/>
                <a:tab pos="2800350" algn="l"/>
                <a:tab pos="3249613" algn="l"/>
                <a:tab pos="3698875" algn="l"/>
                <a:tab pos="4148138" algn="l"/>
                <a:tab pos="4597400" algn="l"/>
                <a:tab pos="5046663" algn="l"/>
                <a:tab pos="5495925" algn="l"/>
                <a:tab pos="5945188" algn="l"/>
                <a:tab pos="6394450" algn="l"/>
                <a:tab pos="6843713" algn="l"/>
                <a:tab pos="7292975" algn="l"/>
                <a:tab pos="7742238" algn="l"/>
                <a:tab pos="8191500" algn="l"/>
                <a:tab pos="8640763" algn="l"/>
              </a:tabLst>
            </a:pPr>
            <a:endParaRPr lang="en-GB" sz="2400" i="1" dirty="0">
              <a:solidFill>
                <a:srgbClr val="FF6600"/>
              </a:solidFill>
              <a:latin typeface="Arial" pitchFamily="34" charset="0"/>
              <a:cs typeface="Arial" pitchFamily="34" charset="0"/>
            </a:endParaRPr>
          </a:p>
          <a:p>
            <a:pPr marL="342900" indent="-342900" algn="ctr" defTabSz="449263">
              <a:lnSpc>
                <a:spcPct val="95000"/>
              </a:lnSpc>
              <a:buSzPct val="45000"/>
              <a:buFont typeface="StarSymbol" charset="0"/>
              <a:buNone/>
              <a:tabLst>
                <a:tab pos="104775" algn="l"/>
                <a:tab pos="554038" algn="l"/>
                <a:tab pos="1003300" algn="l"/>
                <a:tab pos="1452563" algn="l"/>
                <a:tab pos="1901825" algn="l"/>
                <a:tab pos="2351088" algn="l"/>
                <a:tab pos="2800350" algn="l"/>
                <a:tab pos="3249613" algn="l"/>
                <a:tab pos="3698875" algn="l"/>
                <a:tab pos="4148138" algn="l"/>
                <a:tab pos="4597400" algn="l"/>
                <a:tab pos="5046663" algn="l"/>
                <a:tab pos="5495925" algn="l"/>
                <a:tab pos="5945188" algn="l"/>
                <a:tab pos="6394450" algn="l"/>
                <a:tab pos="6843713" algn="l"/>
                <a:tab pos="7292975" algn="l"/>
                <a:tab pos="7742238" algn="l"/>
                <a:tab pos="8191500" algn="l"/>
                <a:tab pos="8640763" algn="l"/>
              </a:tabLst>
            </a:pPr>
            <a:endParaRPr lang="en-GB" sz="2400" i="1" dirty="0">
              <a:solidFill>
                <a:srgbClr val="FF6600"/>
              </a:solidFill>
              <a:latin typeface="Arial" pitchFamily="34" charset="0"/>
              <a:cs typeface="Arial" pitchFamily="34" charset="0"/>
            </a:endParaRPr>
          </a:p>
          <a:p>
            <a:pPr marL="342900" indent="-342900" algn="ctr" defTabSz="449263">
              <a:lnSpc>
                <a:spcPct val="95000"/>
              </a:lnSpc>
              <a:buSzPct val="45000"/>
              <a:buFont typeface="StarSymbol" charset="0"/>
              <a:buNone/>
              <a:tabLst>
                <a:tab pos="104775" algn="l"/>
                <a:tab pos="554038" algn="l"/>
                <a:tab pos="1003300" algn="l"/>
                <a:tab pos="1452563" algn="l"/>
                <a:tab pos="1901825" algn="l"/>
                <a:tab pos="2351088" algn="l"/>
                <a:tab pos="2800350" algn="l"/>
                <a:tab pos="3249613" algn="l"/>
                <a:tab pos="3698875" algn="l"/>
                <a:tab pos="4148138" algn="l"/>
                <a:tab pos="4597400" algn="l"/>
                <a:tab pos="5046663" algn="l"/>
                <a:tab pos="5495925" algn="l"/>
                <a:tab pos="5945188" algn="l"/>
                <a:tab pos="6394450" algn="l"/>
                <a:tab pos="6843713" algn="l"/>
                <a:tab pos="7292975" algn="l"/>
                <a:tab pos="7742238" algn="l"/>
                <a:tab pos="8191500" algn="l"/>
                <a:tab pos="8640763" algn="l"/>
              </a:tabLst>
            </a:pPr>
            <a:endParaRPr lang="en-GB" sz="2400" dirty="0">
              <a:solidFill>
                <a:srgbClr val="FF6600"/>
              </a:solidFill>
              <a:latin typeface="Arial" pitchFamily="34" charset="0"/>
              <a:cs typeface="Arial" pitchFamily="34" charset="0"/>
            </a:endParaRPr>
          </a:p>
          <a:p>
            <a:pPr marL="342900" indent="-342900" algn="ctr" defTabSz="449263">
              <a:lnSpc>
                <a:spcPct val="95000"/>
              </a:lnSpc>
              <a:buSzPct val="45000"/>
              <a:buFont typeface="StarSymbol" charset="0"/>
              <a:buNone/>
              <a:tabLst>
                <a:tab pos="104775" algn="l"/>
                <a:tab pos="554038" algn="l"/>
                <a:tab pos="1003300" algn="l"/>
                <a:tab pos="1452563" algn="l"/>
                <a:tab pos="1901825" algn="l"/>
                <a:tab pos="2351088" algn="l"/>
                <a:tab pos="2800350" algn="l"/>
                <a:tab pos="3249613" algn="l"/>
                <a:tab pos="3698875" algn="l"/>
                <a:tab pos="4148138" algn="l"/>
                <a:tab pos="4597400" algn="l"/>
                <a:tab pos="5046663" algn="l"/>
                <a:tab pos="5495925" algn="l"/>
                <a:tab pos="5945188" algn="l"/>
                <a:tab pos="6394450" algn="l"/>
                <a:tab pos="6843713" algn="l"/>
                <a:tab pos="7292975" algn="l"/>
                <a:tab pos="7742238" algn="l"/>
                <a:tab pos="8191500" algn="l"/>
                <a:tab pos="8640763" algn="l"/>
              </a:tabLst>
            </a:pPr>
            <a:r>
              <a:rPr lang="en-US" i="1" dirty="0" smtClean="0">
                <a:solidFill>
                  <a:srgbClr val="FF6600"/>
                </a:solidFill>
                <a:latin typeface="Arial" pitchFamily="34" charset="0"/>
                <a:cs typeface="Arial" pitchFamily="34" charset="0"/>
              </a:rPr>
              <a:t>for ATLAS Collaboration</a:t>
            </a:r>
            <a:endParaRPr lang="en-GB" sz="1800" i="1" dirty="0">
              <a:solidFill>
                <a:srgbClr val="FF66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080" name="Picture 4" descr="tree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643633" y="4003971"/>
            <a:ext cx="3556000" cy="982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369"/>
          <a:stretch>
            <a:fillRect/>
          </a:stretch>
        </p:blipFill>
        <p:spPr bwMode="auto">
          <a:xfrm>
            <a:off x="6080776" y="2123379"/>
            <a:ext cx="2508959" cy="424147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250" name="Picture 2" descr="C:\Users\Administrator\Application Data\SSH\temp\final_fig_spectra_all_5bins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5366" y="803362"/>
            <a:ext cx="8820088" cy="487758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Text Box 18"/>
          <p:cNvSpPr txBox="1">
            <a:spLocks noChangeArrowheads="1"/>
          </p:cNvSpPr>
          <p:nvPr/>
        </p:nvSpPr>
        <p:spPr bwMode="auto">
          <a:xfrm>
            <a:off x="0" y="0"/>
            <a:ext cx="9144000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4800" i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Spectra</a:t>
            </a:r>
            <a:endParaRPr lang="en-US" sz="4800" i="1" dirty="0">
              <a:solidFill>
                <a:srgbClr val="FF66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Sasha </a:t>
            </a:r>
            <a:r>
              <a:rPr lang="en-US" dirty="0" err="1" smtClean="0"/>
              <a:t>Milov</a:t>
            </a:r>
            <a:r>
              <a:rPr lang="en-US" dirty="0" smtClean="0"/>
              <a:t>                             QM2011 Annecy                                 May 26, 2011</a:t>
            </a:r>
            <a:endParaRPr lang="en-US" dirty="0"/>
          </a:p>
        </p:txBody>
      </p:sp>
      <p:sp>
        <p:nvSpPr>
          <p:cNvPr id="7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8610600" y="6629400"/>
            <a:ext cx="533400" cy="152400"/>
          </a:xfrm>
        </p:spPr>
        <p:txBody>
          <a:bodyPr/>
          <a:lstStyle/>
          <a:p>
            <a:fld id="{D848B5FA-AD4A-4E5A-880E-15C1E9F4B320}" type="slidenum">
              <a:rPr lang="en-US"/>
              <a:pPr/>
              <a:t>10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145915" y="5719625"/>
            <a:ext cx="8822988" cy="707886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rial" pitchFamily="34" charset="0"/>
                <a:cs typeface="Arial" pitchFamily="34" charset="0"/>
              </a:rPr>
              <a:t>Fully reconstructed invariant spectra for different centralities measured at different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rapidities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up to |</a:t>
            </a:r>
            <a:r>
              <a:rPr lang="el-GR" dirty="0" smtClean="0">
                <a:latin typeface="Arial"/>
                <a:cs typeface="Arial"/>
              </a:rPr>
              <a:t>η</a:t>
            </a:r>
            <a:r>
              <a:rPr lang="en-US" dirty="0" smtClean="0">
                <a:latin typeface="Arial"/>
                <a:cs typeface="Arial"/>
              </a:rPr>
              <a:t>|&lt;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2.5. The spectra are shown up to 30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GeV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 </a:t>
            </a:r>
          </a:p>
        </p:txBody>
      </p:sp>
    </p:spTree>
  </p:cSld>
  <p:clrMapOvr>
    <a:masterClrMapping/>
  </p:clrMapOvr>
  <p:transition spd="med">
    <p:strips dir="l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6" name="Picture 4" descr="C:\Users\Administrator\Application Data\SSH\temp\final_fig_rcp_all_5bins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5370" y="822822"/>
            <a:ext cx="8832715" cy="488456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Text Box 18"/>
          <p:cNvSpPr txBox="1">
            <a:spLocks noChangeArrowheads="1"/>
          </p:cNvSpPr>
          <p:nvPr/>
        </p:nvSpPr>
        <p:spPr bwMode="auto">
          <a:xfrm>
            <a:off x="0" y="0"/>
            <a:ext cx="9144000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4800" i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R</a:t>
            </a:r>
            <a:r>
              <a:rPr lang="en-US" sz="4800" i="1" baseline="-25000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CP</a:t>
            </a:r>
            <a:endParaRPr lang="en-US" sz="4800" i="1" baseline="-25000" dirty="0">
              <a:solidFill>
                <a:srgbClr val="FF66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Sasha Milov                             QM2011 Annecy                                 May 26, 2011</a:t>
            </a:r>
            <a:endParaRPr lang="en-US"/>
          </a:p>
        </p:txBody>
      </p:sp>
      <p:sp>
        <p:nvSpPr>
          <p:cNvPr id="7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8610600" y="6629400"/>
            <a:ext cx="533400" cy="152400"/>
          </a:xfrm>
        </p:spPr>
        <p:txBody>
          <a:bodyPr/>
          <a:lstStyle/>
          <a:p>
            <a:fld id="{D848B5FA-AD4A-4E5A-880E-15C1E9F4B320}" type="slidenum">
              <a:rPr lang="en-US"/>
              <a:pPr/>
              <a:t>11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145915" y="5748808"/>
            <a:ext cx="8822988" cy="707886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rial" pitchFamily="34" charset="0"/>
                <a:cs typeface="Arial" pitchFamily="34" charset="0"/>
              </a:rPr>
              <a:t>Central-to-Peripheral Nuclear Modification Factor. For the main result ATLAS uses (60-80)% centrality bin as the denominator.</a:t>
            </a:r>
          </a:p>
        </p:txBody>
      </p:sp>
    </p:spTree>
  </p:cSld>
  <p:clrMapOvr>
    <a:masterClrMapping/>
  </p:clrMapOvr>
  <p:transition spd="med">
    <p:strips dir="l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250" name="Picture 2" descr="C:\Users\Administrator\Application Data\SSH\temp\final_fig_spectra_all_5bins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5366" y="803362"/>
            <a:ext cx="8820088" cy="487758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Text Box 18"/>
          <p:cNvSpPr txBox="1">
            <a:spLocks noChangeArrowheads="1"/>
          </p:cNvSpPr>
          <p:nvPr/>
        </p:nvSpPr>
        <p:spPr bwMode="auto">
          <a:xfrm>
            <a:off x="0" y="0"/>
            <a:ext cx="9144000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4800" i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Spectra Comparison</a:t>
            </a:r>
            <a:endParaRPr lang="en-US" sz="4800" i="1" dirty="0">
              <a:solidFill>
                <a:srgbClr val="FF66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Sasha </a:t>
            </a:r>
            <a:r>
              <a:rPr lang="en-US" dirty="0" err="1" smtClean="0"/>
              <a:t>Milov</a:t>
            </a:r>
            <a:r>
              <a:rPr lang="en-US" dirty="0" smtClean="0"/>
              <a:t>                             QM2011 Annecy                                 May 26, 2011</a:t>
            </a:r>
            <a:endParaRPr lang="en-US" dirty="0"/>
          </a:p>
        </p:txBody>
      </p:sp>
      <p:sp>
        <p:nvSpPr>
          <p:cNvPr id="7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8610600" y="6629400"/>
            <a:ext cx="533400" cy="152400"/>
          </a:xfrm>
        </p:spPr>
        <p:txBody>
          <a:bodyPr/>
          <a:lstStyle/>
          <a:p>
            <a:fld id="{D848B5FA-AD4A-4E5A-880E-15C1E9F4B320}" type="slidenum">
              <a:rPr lang="en-US"/>
              <a:pPr/>
              <a:t>12</a:t>
            </a:fld>
            <a:endParaRPr lang="en-US"/>
          </a:p>
        </p:txBody>
      </p:sp>
      <p:pic>
        <p:nvPicPr>
          <p:cNvPr id="9" name="Picture 2" descr="C:\Users\Administrator\Documents\My Work\Talks\QM2011\picts\final_fig_spectra_all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0828" y="821855"/>
            <a:ext cx="8822987" cy="487918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3" name="Picture 3" descr="C:\Users\Administrator\Documents\My Work\Talks\QM2011\picts\final_fig_spectra_comparison.png"/>
          <p:cNvPicPr>
            <a:picLocks noChangeAspect="1" noChangeArrowheads="1"/>
          </p:cNvPicPr>
          <p:nvPr/>
        </p:nvPicPr>
        <p:blipFill>
          <a:blip r:embed="rId4" cstate="print"/>
          <a:srcRect r="33311"/>
          <a:stretch>
            <a:fillRect/>
          </a:stretch>
        </p:blipFill>
        <p:spPr bwMode="auto">
          <a:xfrm>
            <a:off x="125158" y="807328"/>
            <a:ext cx="5904110" cy="4895887"/>
          </a:xfrm>
          <a:prstGeom prst="rect">
            <a:avLst/>
          </a:prstGeom>
          <a:ln>
            <a:noFill/>
          </a:ln>
          <a:effectLst/>
        </p:spPr>
      </p:pic>
      <p:sp>
        <p:nvSpPr>
          <p:cNvPr id="10" name="TextBox 9"/>
          <p:cNvSpPr txBox="1"/>
          <p:nvPr/>
        </p:nvSpPr>
        <p:spPr>
          <a:xfrm>
            <a:off x="592740" y="3201803"/>
            <a:ext cx="1212190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 smtClean="0">
                <a:solidFill>
                  <a:srgbClr val="3399FF"/>
                </a:solidFill>
              </a:rPr>
              <a:t>PHENIX-like</a:t>
            </a:r>
          </a:p>
          <a:p>
            <a:pPr algn="r"/>
            <a:r>
              <a:rPr lang="en-US" sz="1400" dirty="0" smtClean="0">
                <a:solidFill>
                  <a:srgbClr val="3399FF"/>
                </a:solidFill>
              </a:rPr>
              <a:t>rapidity</a:t>
            </a:r>
          </a:p>
          <a:p>
            <a:pPr algn="r"/>
            <a:r>
              <a:rPr lang="en-US" sz="1400" dirty="0" smtClean="0">
                <a:solidFill>
                  <a:srgbClr val="3399FF"/>
                </a:solidFill>
              </a:rPr>
              <a:t>bin</a:t>
            </a:r>
            <a:endParaRPr lang="en-US" sz="1400" dirty="0">
              <a:solidFill>
                <a:srgbClr val="3399FF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576439" y="3180008"/>
            <a:ext cx="1080745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 smtClean="0">
                <a:solidFill>
                  <a:srgbClr val="3399FF"/>
                </a:solidFill>
              </a:rPr>
              <a:t>ALICE-like</a:t>
            </a:r>
          </a:p>
          <a:p>
            <a:pPr algn="r"/>
            <a:r>
              <a:rPr lang="en-US" sz="1400" dirty="0" smtClean="0">
                <a:solidFill>
                  <a:srgbClr val="3399FF"/>
                </a:solidFill>
              </a:rPr>
              <a:t>rapidity</a:t>
            </a:r>
          </a:p>
          <a:p>
            <a:pPr algn="r"/>
            <a:r>
              <a:rPr lang="en-US" sz="1400" dirty="0" smtClean="0">
                <a:solidFill>
                  <a:srgbClr val="3399FF"/>
                </a:solidFill>
              </a:rPr>
              <a:t>bin</a:t>
            </a:r>
            <a:endParaRPr lang="en-US" sz="1400" dirty="0">
              <a:solidFill>
                <a:srgbClr val="3399FF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530713" y="3193949"/>
            <a:ext cx="133722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 smtClean="0">
                <a:solidFill>
                  <a:srgbClr val="3399FF"/>
                </a:solidFill>
              </a:rPr>
              <a:t>Full coverage</a:t>
            </a:r>
          </a:p>
        </p:txBody>
      </p:sp>
      <p:sp>
        <p:nvSpPr>
          <p:cNvPr id="14" name="Rectangle 13"/>
          <p:cNvSpPr/>
          <p:nvPr/>
        </p:nvSpPr>
        <p:spPr bwMode="auto">
          <a:xfrm>
            <a:off x="6023727" y="801278"/>
            <a:ext cx="2969443" cy="4920792"/>
          </a:xfrm>
          <a:prstGeom prst="rect">
            <a:avLst/>
          </a:prstGeom>
          <a:solidFill>
            <a:schemeClr val="accent1">
              <a:alpha val="65000"/>
            </a:schemeClr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Times New Roman" pitchFamily="18" charset="0"/>
            </a:endParaRPr>
          </a:p>
        </p:txBody>
      </p:sp>
      <p:sp>
        <p:nvSpPr>
          <p:cNvPr id="15" name="Rectangle 14"/>
          <p:cNvSpPr/>
          <p:nvPr/>
        </p:nvSpPr>
        <p:spPr bwMode="auto">
          <a:xfrm>
            <a:off x="3055855" y="802848"/>
            <a:ext cx="2969443" cy="4920792"/>
          </a:xfrm>
          <a:prstGeom prst="rect">
            <a:avLst/>
          </a:prstGeom>
          <a:solidFill>
            <a:schemeClr val="accent1">
              <a:alpha val="65000"/>
            </a:schemeClr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45915" y="5748808"/>
            <a:ext cx="8822988" cy="707886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Significant increas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e in particle production compared to √</a:t>
            </a:r>
            <a:r>
              <a:rPr lang="en-US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s</a:t>
            </a:r>
            <a:r>
              <a:rPr lang="en-US" baseline="-25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NN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=200GeV.</a:t>
            </a:r>
          </a:p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More prominent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at high </a:t>
            </a:r>
            <a:r>
              <a:rPr lang="en-US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p</a:t>
            </a:r>
            <a:r>
              <a:rPr lang="en-US" baseline="-25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T</a:t>
            </a:r>
            <a:r>
              <a:rPr lang="en-US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.</a:t>
            </a:r>
            <a:endParaRPr lang="en-US" baseline="-25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med"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532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3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40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60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0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35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222E-6 -4.33033E-6 L -0.32413 -4.33033E-6 " pathEditMode="relative" rAng="0" ptsTypes="AA">
                                      <p:cBhvr>
                                        <p:cTn id="43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2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  <p:bldP spid="14" grpId="0" animBg="1"/>
      <p:bldP spid="15" grpId="0" animBg="1"/>
      <p:bldP spid="15" grpId="1" animBg="1"/>
      <p:bldP spid="1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18"/>
          <p:cNvSpPr txBox="1">
            <a:spLocks noChangeArrowheads="1"/>
          </p:cNvSpPr>
          <p:nvPr/>
        </p:nvSpPr>
        <p:spPr bwMode="auto">
          <a:xfrm>
            <a:off x="0" y="0"/>
            <a:ext cx="9144000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4800" i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Spectra Comparison</a:t>
            </a:r>
            <a:endParaRPr lang="en-US" sz="4800" i="1" dirty="0">
              <a:solidFill>
                <a:srgbClr val="FF66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Sasha </a:t>
            </a:r>
            <a:r>
              <a:rPr lang="en-US" dirty="0" err="1" smtClean="0"/>
              <a:t>Milov</a:t>
            </a:r>
            <a:r>
              <a:rPr lang="en-US" dirty="0" smtClean="0"/>
              <a:t>                             QM2011 Annecy                                 May 26, 2011</a:t>
            </a:r>
            <a:endParaRPr lang="en-US" dirty="0"/>
          </a:p>
        </p:txBody>
      </p:sp>
      <p:sp>
        <p:nvSpPr>
          <p:cNvPr id="7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8610600" y="6629400"/>
            <a:ext cx="533400" cy="152400"/>
          </a:xfrm>
        </p:spPr>
        <p:txBody>
          <a:bodyPr/>
          <a:lstStyle/>
          <a:p>
            <a:fld id="{D848B5FA-AD4A-4E5A-880E-15C1E9F4B320}" type="slidenum">
              <a:rPr lang="en-US"/>
              <a:pPr/>
              <a:t>13</a:t>
            </a:fld>
            <a:endParaRPr lang="en-US"/>
          </a:p>
        </p:txBody>
      </p:sp>
      <p:grpSp>
        <p:nvGrpSpPr>
          <p:cNvPr id="27" name="Group 26"/>
          <p:cNvGrpSpPr/>
          <p:nvPr/>
        </p:nvGrpSpPr>
        <p:grpSpPr>
          <a:xfrm>
            <a:off x="114692" y="790827"/>
            <a:ext cx="8878478" cy="5665867"/>
            <a:chOff x="114692" y="790827"/>
            <a:chExt cx="8878478" cy="5665867"/>
          </a:xfrm>
        </p:grpSpPr>
        <p:pic>
          <p:nvPicPr>
            <p:cNvPr id="9" name="Picture 2" descr="C:\Users\Administrator\Documents\My Work\Talks\QM2011\picts\final_fig_spectra_all.png"/>
            <p:cNvPicPr>
              <a:picLocks noChangeAspect="1" noChangeArrowheads="1"/>
            </p:cNvPicPr>
            <p:nvPr/>
          </p:nvPicPr>
          <p:blipFill>
            <a:blip r:embed="rId2" cstate="print"/>
            <a:srcRect l="-351"/>
            <a:stretch>
              <a:fillRect/>
            </a:stretch>
          </p:blipFill>
          <p:spPr bwMode="auto">
            <a:xfrm>
              <a:off x="129209" y="831282"/>
              <a:ext cx="8854033" cy="4879187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pic>
          <p:nvPicPr>
            <p:cNvPr id="13" name="Picture 3" descr="C:\Users\Administrator\Documents\My Work\Talks\QM2011\picts\final_fig_spectra_comparison.png"/>
            <p:cNvPicPr>
              <a:picLocks noChangeAspect="1" noChangeArrowheads="1"/>
            </p:cNvPicPr>
            <p:nvPr/>
          </p:nvPicPr>
          <p:blipFill>
            <a:blip r:embed="rId3" cstate="print"/>
            <a:srcRect r="33311"/>
            <a:stretch>
              <a:fillRect/>
            </a:stretch>
          </p:blipFill>
          <p:spPr bwMode="auto">
            <a:xfrm>
              <a:off x="125158" y="807328"/>
              <a:ext cx="5904110" cy="4895887"/>
            </a:xfrm>
            <a:prstGeom prst="rect">
              <a:avLst/>
            </a:prstGeom>
            <a:ln>
              <a:noFill/>
            </a:ln>
            <a:effectLst/>
          </p:spPr>
        </p:pic>
        <p:sp>
          <p:nvSpPr>
            <p:cNvPr id="10" name="TextBox 9"/>
            <p:cNvSpPr txBox="1"/>
            <p:nvPr/>
          </p:nvSpPr>
          <p:spPr>
            <a:xfrm>
              <a:off x="592740" y="3201803"/>
              <a:ext cx="1212190" cy="7386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1400" dirty="0" smtClean="0">
                  <a:solidFill>
                    <a:srgbClr val="3399FF"/>
                  </a:solidFill>
                </a:rPr>
                <a:t>PHENIX-like</a:t>
              </a:r>
            </a:p>
            <a:p>
              <a:pPr algn="r"/>
              <a:r>
                <a:rPr lang="en-US" sz="1400" dirty="0" smtClean="0">
                  <a:solidFill>
                    <a:srgbClr val="3399FF"/>
                  </a:solidFill>
                </a:rPr>
                <a:t>rapidity</a:t>
              </a:r>
            </a:p>
            <a:p>
              <a:pPr algn="r"/>
              <a:r>
                <a:rPr lang="en-US" sz="1400" dirty="0" smtClean="0">
                  <a:solidFill>
                    <a:srgbClr val="3399FF"/>
                  </a:solidFill>
                </a:rPr>
                <a:t>bin</a:t>
              </a:r>
              <a:endParaRPr lang="en-US" sz="1400" dirty="0">
                <a:solidFill>
                  <a:srgbClr val="3399FF"/>
                </a:solidFill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3576439" y="3180008"/>
              <a:ext cx="1080745" cy="7386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1400" dirty="0" smtClean="0">
                  <a:solidFill>
                    <a:srgbClr val="3399FF"/>
                  </a:solidFill>
                </a:rPr>
                <a:t>ALICE-like</a:t>
              </a:r>
            </a:p>
            <a:p>
              <a:pPr algn="r"/>
              <a:r>
                <a:rPr lang="en-US" sz="1400" dirty="0" smtClean="0">
                  <a:solidFill>
                    <a:srgbClr val="3399FF"/>
                  </a:solidFill>
                </a:rPr>
                <a:t>rapidity</a:t>
              </a:r>
            </a:p>
            <a:p>
              <a:pPr algn="r"/>
              <a:r>
                <a:rPr lang="en-US" sz="1400" dirty="0" smtClean="0">
                  <a:solidFill>
                    <a:srgbClr val="3399FF"/>
                  </a:solidFill>
                </a:rPr>
                <a:t>bin</a:t>
              </a:r>
              <a:endParaRPr lang="en-US" sz="1400" dirty="0">
                <a:solidFill>
                  <a:srgbClr val="3399FF"/>
                </a:solidFill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6530713" y="3193949"/>
              <a:ext cx="133722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1400" dirty="0" smtClean="0">
                  <a:solidFill>
                    <a:srgbClr val="3399FF"/>
                  </a:solidFill>
                </a:rPr>
                <a:t>Full coverage</a:t>
              </a:r>
            </a:p>
          </p:txBody>
        </p:sp>
        <p:sp>
          <p:nvSpPr>
            <p:cNvPr id="14" name="Rectangle 13"/>
            <p:cNvSpPr/>
            <p:nvPr/>
          </p:nvSpPr>
          <p:spPr bwMode="auto">
            <a:xfrm>
              <a:off x="6023727" y="790827"/>
              <a:ext cx="2969443" cy="4920792"/>
            </a:xfrm>
            <a:prstGeom prst="rect">
              <a:avLst/>
            </a:prstGeom>
            <a:solidFill>
              <a:schemeClr val="accent1">
                <a:alpha val="65000"/>
              </a:schemeClr>
            </a:solidFill>
            <a:ln w="9525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Times New Roman" pitchFamily="18" charset="0"/>
              </a:endParaRPr>
            </a:p>
          </p:txBody>
        </p:sp>
        <p:sp>
          <p:nvSpPr>
            <p:cNvPr id="15" name="Rectangle 14"/>
            <p:cNvSpPr/>
            <p:nvPr/>
          </p:nvSpPr>
          <p:spPr bwMode="auto">
            <a:xfrm>
              <a:off x="114692" y="793421"/>
              <a:ext cx="2969443" cy="4920792"/>
            </a:xfrm>
            <a:prstGeom prst="rect">
              <a:avLst/>
            </a:prstGeom>
            <a:solidFill>
              <a:schemeClr val="accent1">
                <a:alpha val="65000"/>
              </a:schemeClr>
            </a:solidFill>
            <a:ln w="9525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Times New Roman" pitchFamily="18" charset="0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145915" y="5748808"/>
              <a:ext cx="8822988" cy="707886"/>
            </a:xfrm>
            <a:prstGeom prst="rect">
              <a:avLst/>
            </a:prstGeom>
            <a:noFill/>
            <a:ln>
              <a:noFill/>
            </a:ln>
            <a:effectLst/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itchFamily="34" charset="0"/>
                  <a:cs typeface="Arial" pitchFamily="34" charset="0"/>
                </a:rPr>
                <a:t>Significant increas</a:t>
              </a:r>
              <a:r>
                <a:rPr lang="en-US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itchFamily="34" charset="0"/>
                  <a:cs typeface="Arial" pitchFamily="34" charset="0"/>
                </a:rPr>
                <a:t>e in particle production compared to √</a:t>
              </a:r>
              <a:r>
                <a:rPr lang="en-US" dirty="0" err="1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itchFamily="34" charset="0"/>
                  <a:cs typeface="Arial" pitchFamily="34" charset="0"/>
                </a:rPr>
                <a:t>s</a:t>
              </a:r>
              <a:r>
                <a:rPr lang="en-US" baseline="-25000" dirty="0" err="1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itchFamily="34" charset="0"/>
                  <a:cs typeface="Arial" pitchFamily="34" charset="0"/>
                </a:rPr>
                <a:t>NN</a:t>
              </a:r>
              <a:r>
                <a:rPr lang="en-US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itchFamily="34" charset="0"/>
                  <a:cs typeface="Arial" pitchFamily="34" charset="0"/>
                </a:rPr>
                <a:t>=200GeV.</a:t>
              </a:r>
            </a:p>
            <a:p>
              <a:r>
                <a:rPr lang="en-US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itchFamily="34" charset="0"/>
                  <a:cs typeface="Arial" pitchFamily="34" charset="0"/>
                </a:rPr>
                <a:t>More prominent</a:t>
              </a:r>
              <a:r>
                <a:rPr lang="en-US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itchFamily="34" charset="0"/>
                  <a:cs typeface="Arial" pitchFamily="34" charset="0"/>
                </a:rPr>
                <a:t> at high </a:t>
              </a:r>
              <a:r>
                <a:rPr lang="en-US" dirty="0" err="1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itchFamily="34" charset="0"/>
                  <a:cs typeface="Arial" pitchFamily="34" charset="0"/>
                </a:rPr>
                <a:t>p</a:t>
              </a:r>
              <a:r>
                <a:rPr lang="en-US" baseline="-25000" dirty="0" err="1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itchFamily="34" charset="0"/>
                  <a:cs typeface="Arial" pitchFamily="34" charset="0"/>
                </a:rPr>
                <a:t>T</a:t>
              </a:r>
              <a:r>
                <a:rPr lang="en-US" dirty="0" err="1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itchFamily="34" charset="0"/>
                  <a:cs typeface="Arial" pitchFamily="34" charset="0"/>
                </a:rPr>
                <a:t>.</a:t>
              </a:r>
              <a:endParaRPr lang="en-US" baseline="-25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</p:grpSp>
      <p:pic>
        <p:nvPicPr>
          <p:cNvPr id="28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68289" y="1027525"/>
            <a:ext cx="2974302" cy="461299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9" name="TextBox 28"/>
          <p:cNvSpPr txBox="1"/>
          <p:nvPr/>
        </p:nvSpPr>
        <p:spPr>
          <a:xfrm>
            <a:off x="4091233" y="820158"/>
            <a:ext cx="4685121" cy="707886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Good agreement in central bin</a:t>
            </a:r>
          </a:p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Higher yield than ALICE in (70-80)%</a:t>
            </a:r>
            <a:endParaRPr lang="en-US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4205056" y="4260931"/>
            <a:ext cx="4309353" cy="2246769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Similar effect is seen in the measurement of 2/</a:t>
            </a:r>
            <a:r>
              <a:rPr lang="en-US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N</a:t>
            </a:r>
            <a:r>
              <a:rPr lang="en-US" baseline="-25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part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dN</a:t>
            </a:r>
            <a:r>
              <a:rPr lang="en-US" baseline="-25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ch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/d</a:t>
            </a:r>
            <a:r>
              <a:rPr lang="el-G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η</a:t>
            </a:r>
            <a:endParaRPr lang="en-US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/>
              <a:cs typeface="Arial"/>
            </a:endParaRPr>
          </a:p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[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ATLAS-HION-2010-01-001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]</a:t>
            </a:r>
          </a:p>
          <a:p>
            <a:endParaRPr lang="en-US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/>
              <a:cs typeface="Arial"/>
            </a:endParaRPr>
          </a:p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This suggests that there is a difference in the centrality cuts between ATLAS and ALICE. </a:t>
            </a:r>
          </a:p>
        </p:txBody>
      </p:sp>
      <p:pic>
        <p:nvPicPr>
          <p:cNvPr id="31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167451" y="1550608"/>
            <a:ext cx="4410860" cy="26324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2" name="Oval 31"/>
          <p:cNvSpPr/>
          <p:nvPr/>
        </p:nvSpPr>
        <p:spPr bwMode="auto">
          <a:xfrm>
            <a:off x="4543719" y="2337847"/>
            <a:ext cx="820132" cy="763571"/>
          </a:xfrm>
          <a:prstGeom prst="ellipse">
            <a:avLst/>
          </a:prstGeom>
          <a:noFill/>
          <a:ln w="19050" cap="flat" cmpd="sng" algn="ctr">
            <a:solidFill>
              <a:srgbClr val="FFC000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35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-3.76822E-6 L -0.2974 0.0384 " pathEditMode="relative" rAng="0" ptsTypes="AA">
                                      <p:cBhvr>
                                        <p:cTn id="13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9" y="19"/>
                                    </p:animMotion>
                                  </p:childTnLst>
                                </p:cTn>
                              </p:par>
                              <p:par>
                                <p:cTn id="14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5" dur="2000" fill="hold"/>
                                        <p:tgtEl>
                                          <p:spTgt spid="28"/>
                                        </p:tgtEl>
                                      </p:cBhvr>
                                      <p:by x="115000" y="11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30" grpId="0"/>
      <p:bldP spid="32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18"/>
          <p:cNvSpPr txBox="1">
            <a:spLocks noChangeArrowheads="1"/>
          </p:cNvSpPr>
          <p:nvPr/>
        </p:nvSpPr>
        <p:spPr bwMode="auto">
          <a:xfrm>
            <a:off x="0" y="0"/>
            <a:ext cx="9144000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4800" i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R</a:t>
            </a:r>
            <a:r>
              <a:rPr lang="en-US" sz="4800" i="1" baseline="-25000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CP</a:t>
            </a:r>
            <a:r>
              <a:rPr lang="en-US" sz="4800" i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above 20 </a:t>
            </a:r>
            <a:r>
              <a:rPr lang="en-US" sz="4800" i="1" dirty="0" err="1" smtClean="0">
                <a:solidFill>
                  <a:srgbClr val="FF66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GeV</a:t>
            </a:r>
            <a:endParaRPr lang="en-US" sz="4800" i="1" dirty="0">
              <a:solidFill>
                <a:srgbClr val="FF66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Sasha Milov                             QM2011 Annecy                                 May 26, 2011</a:t>
            </a:r>
            <a:endParaRPr lang="en-US"/>
          </a:p>
        </p:txBody>
      </p:sp>
      <p:sp>
        <p:nvSpPr>
          <p:cNvPr id="7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8610600" y="6629400"/>
            <a:ext cx="533400" cy="152400"/>
          </a:xfrm>
        </p:spPr>
        <p:txBody>
          <a:bodyPr/>
          <a:lstStyle/>
          <a:p>
            <a:fld id="{D848B5FA-AD4A-4E5A-880E-15C1E9F4B320}" type="slidenum">
              <a:rPr lang="en-US"/>
              <a:pPr/>
              <a:t>14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96111" y="4999778"/>
            <a:ext cx="8073958" cy="1015663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rial" pitchFamily="34" charset="0"/>
                <a:cs typeface="Arial" pitchFamily="34" charset="0"/>
              </a:rPr>
              <a:t>At the highest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p</a:t>
            </a:r>
            <a:r>
              <a:rPr lang="en-US" baseline="-25000" dirty="0" err="1" smtClean="0">
                <a:latin typeface="Arial" pitchFamily="34" charset="0"/>
                <a:cs typeface="Arial" pitchFamily="34" charset="0"/>
              </a:rPr>
              <a:t>T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currently analyzed, the R</a:t>
            </a:r>
            <a:r>
              <a:rPr lang="en-US" baseline="-25000" dirty="0" smtClean="0">
                <a:latin typeface="Arial" pitchFamily="34" charset="0"/>
                <a:cs typeface="Arial" pitchFamily="34" charset="0"/>
              </a:rPr>
              <a:t>CP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remains below 0.4 for the most central collisions. We see no indication that the R</a:t>
            </a:r>
            <a:r>
              <a:rPr lang="en-US" baseline="-25000" dirty="0" smtClean="0">
                <a:latin typeface="Arial" pitchFamily="34" charset="0"/>
                <a:cs typeface="Arial" pitchFamily="34" charset="0"/>
              </a:rPr>
              <a:t>CP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at high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p</a:t>
            </a:r>
            <a:r>
              <a:rPr lang="en-US" baseline="-25000" dirty="0" err="1" smtClean="0">
                <a:latin typeface="Arial" pitchFamily="34" charset="0"/>
                <a:cs typeface="Arial" pitchFamily="34" charset="0"/>
              </a:rPr>
              <a:t>T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would follow binary scaling. </a:t>
            </a:r>
          </a:p>
        </p:txBody>
      </p:sp>
      <p:pic>
        <p:nvPicPr>
          <p:cNvPr id="47108" name="Picture 4" descr="C:\Users\Administrator\Documents\My Work\Talks\QM2011\picts\final_fig_rcp_above_20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09872" y="817823"/>
            <a:ext cx="4699602" cy="337710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49698" y="807395"/>
            <a:ext cx="3938660" cy="448445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2" name="TextBox 11"/>
          <p:cNvSpPr txBox="1"/>
          <p:nvPr/>
        </p:nvSpPr>
        <p:spPr>
          <a:xfrm>
            <a:off x="5359840" y="5403714"/>
            <a:ext cx="359585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“Measurements of Jets and Jets quenching…”</a:t>
            </a:r>
          </a:p>
          <a:p>
            <a:r>
              <a:rPr lang="en-US" sz="1200" dirty="0" smtClean="0"/>
              <a:t>ATLAS Collaboration talk by A. </a:t>
            </a:r>
            <a:r>
              <a:rPr lang="en-US" sz="1200" dirty="0" err="1" smtClean="0"/>
              <a:t>Angerami</a:t>
            </a:r>
            <a:r>
              <a:rPr lang="en-US" sz="1200" dirty="0" smtClean="0"/>
              <a:t> 24/5</a:t>
            </a:r>
            <a:endParaRPr lang="en-US" sz="1200" dirty="0"/>
          </a:p>
        </p:txBody>
      </p:sp>
      <p:sp>
        <p:nvSpPr>
          <p:cNvPr id="13" name="TextBox 12"/>
          <p:cNvSpPr txBox="1"/>
          <p:nvPr/>
        </p:nvSpPr>
        <p:spPr>
          <a:xfrm>
            <a:off x="136187" y="4664176"/>
            <a:ext cx="5145932" cy="1323439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rial" pitchFamily="34" charset="0"/>
                <a:cs typeface="Arial" pitchFamily="34" charset="0"/>
              </a:rPr>
              <a:t>Centrality behavior of the charged particle R</a:t>
            </a:r>
            <a:r>
              <a:rPr lang="en-US" baseline="-25000" dirty="0" smtClean="0">
                <a:latin typeface="Arial" pitchFamily="34" charset="0"/>
                <a:cs typeface="Arial" pitchFamily="34" charset="0"/>
              </a:rPr>
              <a:t>CP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resembles the suppression found in the measurement of fully reconstructed jets.</a:t>
            </a:r>
            <a:endParaRPr lang="en-US" dirty="0" smtClean="0">
              <a:latin typeface="Arial"/>
              <a:cs typeface="Arial"/>
            </a:endParaRPr>
          </a:p>
        </p:txBody>
      </p:sp>
      <p:pic>
        <p:nvPicPr>
          <p:cNvPr id="14" name="Picture 4" descr="C:\Users\Administrator\Documents\My Work\Talks\QM2011\picts\final_fig_rcp_above_20_centr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2603" y="808454"/>
            <a:ext cx="4665881" cy="335287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med"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-4.28869E-6 L -0.24705 -4.28869E-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4710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4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2000"/>
                                        <p:tgtEl>
                                          <p:spTgt spid="4710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7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2" grpId="0"/>
      <p:bldP spid="1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18"/>
          <p:cNvSpPr txBox="1">
            <a:spLocks noChangeArrowheads="1"/>
          </p:cNvSpPr>
          <p:nvPr/>
        </p:nvSpPr>
        <p:spPr bwMode="auto">
          <a:xfrm>
            <a:off x="0" y="0"/>
            <a:ext cx="9144000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4800" i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Summary</a:t>
            </a:r>
            <a:endParaRPr lang="en-US" sz="4800" i="1" dirty="0">
              <a:solidFill>
                <a:srgbClr val="FF66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Sasha Milov                             QM2011 Annecy                                 May 26, 2011</a:t>
            </a:r>
            <a:endParaRPr lang="en-US"/>
          </a:p>
        </p:txBody>
      </p:sp>
      <p:sp>
        <p:nvSpPr>
          <p:cNvPr id="7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8610600" y="6629400"/>
            <a:ext cx="533400" cy="152400"/>
          </a:xfrm>
        </p:spPr>
        <p:txBody>
          <a:bodyPr/>
          <a:lstStyle/>
          <a:p>
            <a:fld id="{D848B5FA-AD4A-4E5A-880E-15C1E9F4B320}" type="slidenum">
              <a:rPr lang="en-US"/>
              <a:pPr/>
              <a:t>15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319487" y="1307910"/>
            <a:ext cx="8672660" cy="3785652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rial" pitchFamily="34" charset="0"/>
                <a:cs typeface="Arial" pitchFamily="34" charset="0"/>
              </a:rPr>
              <a:t>ATLAS measures charged particle spectra and R</a:t>
            </a:r>
            <a:r>
              <a:rPr lang="en-US" baseline="-25000" dirty="0" smtClean="0">
                <a:latin typeface="Arial" pitchFamily="34" charset="0"/>
                <a:cs typeface="Arial" pitchFamily="34" charset="0"/>
              </a:rPr>
              <a:t>CP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in the rapidity range |</a:t>
            </a:r>
            <a:r>
              <a:rPr lang="el-GR" dirty="0" smtClean="0">
                <a:latin typeface="Arial"/>
                <a:cs typeface="Arial"/>
              </a:rPr>
              <a:t>η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|&lt;2.5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.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r>
              <a:rPr lang="en-US" dirty="0" smtClean="0">
                <a:latin typeface="Arial" pitchFamily="34" charset="0"/>
                <a:cs typeface="Arial" pitchFamily="34" charset="0"/>
              </a:rPr>
              <a:t>All R</a:t>
            </a:r>
            <a:r>
              <a:rPr lang="en-US" baseline="-25000" dirty="0" smtClean="0">
                <a:latin typeface="Arial" pitchFamily="34" charset="0"/>
                <a:cs typeface="Arial" pitchFamily="34" charset="0"/>
              </a:rPr>
              <a:t>CP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have minimum at around 7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GeV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reaching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0.2 for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the ratio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of   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(0-5)% to (60-80)% centrality classes.</a:t>
            </a:r>
          </a:p>
          <a:p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r>
              <a:rPr lang="en-US" dirty="0" smtClean="0">
                <a:latin typeface="Arial" pitchFamily="34" charset="0"/>
                <a:cs typeface="Arial" pitchFamily="34" charset="0"/>
              </a:rPr>
              <a:t>All R</a:t>
            </a:r>
            <a:r>
              <a:rPr lang="en-US" baseline="-25000" dirty="0" smtClean="0">
                <a:latin typeface="Arial" pitchFamily="34" charset="0"/>
                <a:cs typeface="Arial" pitchFamily="34" charset="0"/>
              </a:rPr>
              <a:t>CP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s show steady rise with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p</a:t>
            </a:r>
            <a:r>
              <a:rPr lang="en-US" baseline="-25000" dirty="0" err="1" smtClean="0">
                <a:latin typeface="Arial" pitchFamily="34" charset="0"/>
                <a:cs typeface="Arial" pitchFamily="34" charset="0"/>
              </a:rPr>
              <a:t>T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above 10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GeV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and are still significantly suppressed at 30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GeV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r>
              <a:rPr lang="en-US" dirty="0" smtClean="0">
                <a:latin typeface="Arial" pitchFamily="34" charset="0"/>
                <a:cs typeface="Arial" pitchFamily="34" charset="0"/>
              </a:rPr>
              <a:t>The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spectra in (0-5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)%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centrality clas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s agrees well with ALICE result, in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(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70-80)%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class t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he shapes agree, with normalization consistent within stated centrality determination errors.</a:t>
            </a:r>
          </a:p>
        </p:txBody>
      </p:sp>
    </p:spTree>
  </p:cSld>
  <p:clrMapOvr>
    <a:masterClrMapping/>
  </p:clrMapOvr>
  <p:transition spd="med">
    <p:strips dir="l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Sasha Milov                             QM2011 Annecy                                 May 26, 2011</a:t>
            </a:r>
            <a:endParaRPr lang="en-US" dirty="0"/>
          </a:p>
        </p:txBody>
      </p:sp>
      <p:sp>
        <p:nvSpPr>
          <p:cNvPr id="7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8610600" y="6629400"/>
            <a:ext cx="533400" cy="152400"/>
          </a:xfrm>
        </p:spPr>
        <p:txBody>
          <a:bodyPr/>
          <a:lstStyle/>
          <a:p>
            <a:fld id="{D848B5FA-AD4A-4E5A-880E-15C1E9F4B320}" type="slidenum">
              <a:rPr lang="en-US"/>
              <a:pPr/>
              <a:t>2</a:t>
            </a:fld>
            <a:endParaRPr lang="en-US"/>
          </a:p>
        </p:txBody>
      </p:sp>
      <p:sp>
        <p:nvSpPr>
          <p:cNvPr id="8" name="Text Box 2"/>
          <p:cNvSpPr txBox="1">
            <a:spLocks noChangeArrowheads="1"/>
          </p:cNvSpPr>
          <p:nvPr/>
        </p:nvSpPr>
        <p:spPr bwMode="auto">
          <a:xfrm>
            <a:off x="0" y="0"/>
            <a:ext cx="9144000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4400" i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Spectra and R</a:t>
            </a:r>
            <a:r>
              <a:rPr lang="en-US" sz="4400" i="1" baseline="-25000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AA</a:t>
            </a:r>
            <a:endParaRPr lang="en-US" sz="4400" i="1" baseline="-25000" dirty="0">
              <a:solidFill>
                <a:srgbClr val="FF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098" name="AutoShape 2" descr="https://www.phenix.bnl.gov/phenix/WWW/p/draft/cmv/tshirt_2011/Raa.gif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466928" y="797429"/>
            <a:ext cx="8064230" cy="1631216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rial" pitchFamily="34" charset="0"/>
                <a:cs typeface="Arial" pitchFamily="34" charset="0"/>
              </a:rPr>
              <a:t>Measurement of unidentified particle spectra at high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p</a:t>
            </a:r>
            <a:r>
              <a:rPr lang="en-US" baseline="-25000" dirty="0" err="1" smtClean="0">
                <a:latin typeface="Arial" pitchFamily="34" charset="0"/>
                <a:cs typeface="Arial" pitchFamily="34" charset="0"/>
              </a:rPr>
              <a:t>T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in HI collisions is a way to understand the energy loss mechanism.</a:t>
            </a:r>
          </a:p>
          <a:p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r>
              <a:rPr lang="en-US" dirty="0" smtClean="0">
                <a:latin typeface="Arial" pitchFamily="34" charset="0"/>
                <a:cs typeface="Arial" pitchFamily="34" charset="0"/>
              </a:rPr>
              <a:t>Large amount of experimental data exists on the suppression of high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p</a:t>
            </a:r>
            <a:r>
              <a:rPr lang="en-US" baseline="-25000" dirty="0" err="1" smtClean="0">
                <a:latin typeface="Arial" pitchFamily="34" charset="0"/>
                <a:cs typeface="Arial" pitchFamily="34" charset="0"/>
              </a:rPr>
              <a:t>T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particles in HI collisions at and below √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s</a:t>
            </a:r>
            <a:r>
              <a:rPr lang="en-US" baseline="-25000" dirty="0" err="1" smtClean="0">
                <a:latin typeface="Arial" pitchFamily="34" charset="0"/>
                <a:cs typeface="Arial" pitchFamily="34" charset="0"/>
              </a:rPr>
              <a:t>NN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=0.2TeV.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63684" y="2691078"/>
            <a:ext cx="3514929" cy="3477875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rial" pitchFamily="34" charset="0"/>
                <a:cs typeface="Arial" pitchFamily="34" charset="0"/>
              </a:rPr>
              <a:t>With the beginning of LHC operation the first data on the suppression become available at much higher initial energy.</a:t>
            </a:r>
          </a:p>
          <a:p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r>
              <a:rPr lang="en-US" dirty="0" smtClean="0">
                <a:latin typeface="Arial" pitchFamily="34" charset="0"/>
                <a:cs typeface="Arial" pitchFamily="34" charset="0"/>
              </a:rPr>
              <a:t>Comparison between RHIC and LHC helps to answer the question how the QGP evolves between the two different energy regimes.</a:t>
            </a:r>
          </a:p>
        </p:txBody>
      </p:sp>
      <p:pic>
        <p:nvPicPr>
          <p:cNvPr id="4100" name="Picture 4" descr="C:\Users\Administrator\Documents\My Work\Talks\QM2011\others talks\Raa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17521" y="2605870"/>
            <a:ext cx="4951379" cy="353314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med">
    <p:strips dir="l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Sasha Milov                             QM2011 Annecy                                 May 26, 2011</a:t>
            </a:r>
            <a:endParaRPr lang="en-US" dirty="0"/>
          </a:p>
        </p:txBody>
      </p:sp>
      <p:sp>
        <p:nvSpPr>
          <p:cNvPr id="7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8610600" y="6629400"/>
            <a:ext cx="533400" cy="152400"/>
          </a:xfrm>
        </p:spPr>
        <p:txBody>
          <a:bodyPr/>
          <a:lstStyle/>
          <a:p>
            <a:fld id="{D848B5FA-AD4A-4E5A-880E-15C1E9F4B320}" type="slidenum">
              <a:rPr lang="en-US"/>
              <a:pPr/>
              <a:t>3</a:t>
            </a:fld>
            <a:endParaRPr lang="en-US"/>
          </a:p>
        </p:txBody>
      </p:sp>
      <p:sp>
        <p:nvSpPr>
          <p:cNvPr id="8" name="Text Box 2"/>
          <p:cNvSpPr txBox="1">
            <a:spLocks noChangeArrowheads="1"/>
          </p:cNvSpPr>
          <p:nvPr/>
        </p:nvSpPr>
        <p:spPr bwMode="auto">
          <a:xfrm>
            <a:off x="0" y="0"/>
            <a:ext cx="9144000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4400" i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ATLAS performance in HI</a:t>
            </a:r>
          </a:p>
        </p:txBody>
      </p:sp>
      <p:pic>
        <p:nvPicPr>
          <p:cNvPr id="23554" name="Picture 2" descr="https://twiki.cern.ch/twiki/pub/AtlasPublic/EventDisplayPublicResults/atlas2010_vp1_run168665_evt83797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00434" y="942237"/>
            <a:ext cx="7624842" cy="465433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" name="Donut 9"/>
          <p:cNvSpPr/>
          <p:nvPr/>
        </p:nvSpPr>
        <p:spPr bwMode="auto">
          <a:xfrm rot="21361928">
            <a:off x="2937612" y="2417826"/>
            <a:ext cx="321116" cy="1530486"/>
          </a:xfrm>
          <a:prstGeom prst="donut">
            <a:avLst>
              <a:gd name="adj" fmla="val 29187"/>
            </a:avLst>
          </a:prstGeom>
          <a:solidFill>
            <a:srgbClr val="00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Times New Roman" pitchFamily="18" charset="0"/>
            </a:endParaRPr>
          </a:p>
        </p:txBody>
      </p:sp>
      <p:sp>
        <p:nvSpPr>
          <p:cNvPr id="11" name="Donut 10"/>
          <p:cNvSpPr/>
          <p:nvPr/>
        </p:nvSpPr>
        <p:spPr bwMode="auto">
          <a:xfrm>
            <a:off x="6585625" y="2315182"/>
            <a:ext cx="953311" cy="1235413"/>
          </a:xfrm>
          <a:prstGeom prst="donut">
            <a:avLst>
              <a:gd name="adj" fmla="val 9768"/>
            </a:avLst>
          </a:prstGeom>
          <a:solidFill>
            <a:srgbClr val="00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Times New Roman" pitchFamily="18" charset="0"/>
            </a:endParaRPr>
          </a:p>
        </p:txBody>
      </p:sp>
      <p:sp>
        <p:nvSpPr>
          <p:cNvPr id="12" name="Right Arrow 11"/>
          <p:cNvSpPr/>
          <p:nvPr/>
        </p:nvSpPr>
        <p:spPr bwMode="auto">
          <a:xfrm rot="10465766">
            <a:off x="4793" y="3147318"/>
            <a:ext cx="968882" cy="437745"/>
          </a:xfrm>
          <a:prstGeom prst="rightArrow">
            <a:avLst>
              <a:gd name="adj1" fmla="val 50000"/>
              <a:gd name="adj2" fmla="val 81688"/>
            </a:avLst>
          </a:prstGeom>
          <a:solidFill>
            <a:srgbClr val="00FFFF">
              <a:alpha val="60000"/>
            </a:srgbClr>
          </a:solidFill>
          <a:ln w="2857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Times New Roman" pitchFamily="18" charset="0"/>
            </a:endParaRPr>
          </a:p>
        </p:txBody>
      </p:sp>
      <p:sp>
        <p:nvSpPr>
          <p:cNvPr id="13" name="Right Arrow 12"/>
          <p:cNvSpPr/>
          <p:nvPr/>
        </p:nvSpPr>
        <p:spPr bwMode="auto">
          <a:xfrm rot="21366129">
            <a:off x="8195930" y="2589599"/>
            <a:ext cx="968882" cy="437745"/>
          </a:xfrm>
          <a:prstGeom prst="rightArrow">
            <a:avLst>
              <a:gd name="adj1" fmla="val 50000"/>
              <a:gd name="adj2" fmla="val 81688"/>
            </a:avLst>
          </a:prstGeom>
          <a:solidFill>
            <a:srgbClr val="00FFFF">
              <a:alpha val="60000"/>
            </a:srgbClr>
          </a:solidFill>
          <a:ln w="2857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Times New Roman" pitchFamily="18" charset="0"/>
            </a:endParaRPr>
          </a:p>
        </p:txBody>
      </p:sp>
      <p:sp>
        <p:nvSpPr>
          <p:cNvPr id="14" name="Can 13"/>
          <p:cNvSpPr/>
          <p:nvPr/>
        </p:nvSpPr>
        <p:spPr bwMode="auto">
          <a:xfrm rot="15946367">
            <a:off x="1478540" y="2698204"/>
            <a:ext cx="487596" cy="1150099"/>
          </a:xfrm>
          <a:prstGeom prst="can">
            <a:avLst>
              <a:gd name="adj" fmla="val 44115"/>
            </a:avLst>
          </a:prstGeom>
          <a:solidFill>
            <a:srgbClr val="00FFFF">
              <a:alpha val="34000"/>
            </a:srgbClr>
          </a:solidFill>
          <a:ln w="28575" cap="flat" cmpd="sng" algn="ctr">
            <a:solidFill>
              <a:srgbClr val="00FFFF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Times New Roman" pitchFamily="18" charset="0"/>
            </a:endParaRPr>
          </a:p>
        </p:txBody>
      </p:sp>
      <p:sp>
        <p:nvSpPr>
          <p:cNvPr id="15" name="Can 14"/>
          <p:cNvSpPr/>
          <p:nvPr/>
        </p:nvSpPr>
        <p:spPr bwMode="auto">
          <a:xfrm rot="15946367">
            <a:off x="7563015" y="2538201"/>
            <a:ext cx="476367" cy="706878"/>
          </a:xfrm>
          <a:prstGeom prst="can">
            <a:avLst>
              <a:gd name="adj" fmla="val 30188"/>
            </a:avLst>
          </a:prstGeom>
          <a:solidFill>
            <a:srgbClr val="00FFFF">
              <a:alpha val="34000"/>
            </a:srgbClr>
          </a:solidFill>
          <a:ln w="28575" cap="flat" cmpd="sng" algn="ctr">
            <a:solidFill>
              <a:srgbClr val="00FFFF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Times New Roman" pitchFamily="18" charset="0"/>
            </a:endParaRPr>
          </a:p>
        </p:txBody>
      </p:sp>
      <p:sp>
        <p:nvSpPr>
          <p:cNvPr id="16" name="Can 15"/>
          <p:cNvSpPr/>
          <p:nvPr/>
        </p:nvSpPr>
        <p:spPr bwMode="auto">
          <a:xfrm rot="15946367">
            <a:off x="4405513" y="1588335"/>
            <a:ext cx="1167319" cy="2965288"/>
          </a:xfrm>
          <a:prstGeom prst="can">
            <a:avLst>
              <a:gd name="adj" fmla="val 44115"/>
            </a:avLst>
          </a:prstGeom>
          <a:solidFill>
            <a:srgbClr val="00FFFF">
              <a:alpha val="34000"/>
            </a:srgbClr>
          </a:solidFill>
          <a:ln w="28575" cap="flat" cmpd="sng" algn="ctr">
            <a:solidFill>
              <a:srgbClr val="00FFFF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Times New Roman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16094" y="5598950"/>
            <a:ext cx="5695721" cy="1015663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>
            <a:spAutoFit/>
          </a:bodyPr>
          <a:lstStyle/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Minimum Bias Trigger </a:t>
            </a:r>
            <a:r>
              <a:rPr lang="en-US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Scintillator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</a:p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Zero 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Degree Calorimeter (140m from IP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)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endParaRPr lang="en-US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Forward Calorimeter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5728771" y="5587934"/>
            <a:ext cx="2798285" cy="707886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pPr algn="r"/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Inner Detector tracking system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med"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10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8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"/>
                            </p:stCondLst>
                            <p:childTnLst>
                              <p:par>
                                <p:cTn id="3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1000"/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000"/>
                            </p:stCondLst>
                            <p:childTnLst>
                              <p:par>
                                <p:cTn id="4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1000"/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2000"/>
                            </p:stCondLst>
                            <p:childTnLst>
                              <p:par>
                                <p:cTn id="5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565" t="3281" r="2125" b="5609"/>
          <a:stretch>
            <a:fillRect/>
          </a:stretch>
        </p:blipFill>
        <p:spPr bwMode="auto">
          <a:xfrm>
            <a:off x="641725" y="902867"/>
            <a:ext cx="7723762" cy="50972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Sasha Milov                             QM2011 Annecy                                 May 26, 2011</a:t>
            </a:r>
            <a:endParaRPr lang="en-US" dirty="0"/>
          </a:p>
        </p:txBody>
      </p:sp>
      <p:sp>
        <p:nvSpPr>
          <p:cNvPr id="7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8610600" y="6629400"/>
            <a:ext cx="533400" cy="152400"/>
          </a:xfrm>
        </p:spPr>
        <p:txBody>
          <a:bodyPr/>
          <a:lstStyle/>
          <a:p>
            <a:fld id="{D848B5FA-AD4A-4E5A-880E-15C1E9F4B320}" type="slidenum">
              <a:rPr lang="en-US"/>
              <a:pPr/>
              <a:t>4</a:t>
            </a:fld>
            <a:endParaRPr lang="en-US"/>
          </a:p>
        </p:txBody>
      </p:sp>
      <p:sp>
        <p:nvSpPr>
          <p:cNvPr id="8" name="Text Box 2"/>
          <p:cNvSpPr txBox="1">
            <a:spLocks noChangeArrowheads="1"/>
          </p:cNvSpPr>
          <p:nvPr/>
        </p:nvSpPr>
        <p:spPr bwMode="auto">
          <a:xfrm>
            <a:off x="0" y="0"/>
            <a:ext cx="9144000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4400" i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ATLAS Inner Detector tracker</a:t>
            </a:r>
            <a:endParaRPr lang="en-US" sz="4400" i="1" dirty="0">
              <a:solidFill>
                <a:srgbClr val="FF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Freeform 8"/>
          <p:cNvSpPr/>
          <p:nvPr/>
        </p:nvSpPr>
        <p:spPr bwMode="auto">
          <a:xfrm>
            <a:off x="4705783" y="2896289"/>
            <a:ext cx="1379186" cy="610289"/>
          </a:xfrm>
          <a:custGeom>
            <a:avLst/>
            <a:gdLst>
              <a:gd name="connsiteX0" fmla="*/ 1022666 w 1157826"/>
              <a:gd name="connsiteY0" fmla="*/ 0 h 551674"/>
              <a:gd name="connsiteX1" fmla="*/ 1105417 w 1157826"/>
              <a:gd name="connsiteY1" fmla="*/ 45514 h 551674"/>
              <a:gd name="connsiteX2" fmla="*/ 1150930 w 1157826"/>
              <a:gd name="connsiteY2" fmla="*/ 140677 h 551674"/>
              <a:gd name="connsiteX3" fmla="*/ 1146793 w 1157826"/>
              <a:gd name="connsiteY3" fmla="*/ 239979 h 551674"/>
              <a:gd name="connsiteX4" fmla="*/ 1101280 w 1157826"/>
              <a:gd name="connsiteY4" fmla="*/ 322730 h 551674"/>
              <a:gd name="connsiteX5" fmla="*/ 828201 w 1157826"/>
              <a:gd name="connsiteY5" fmla="*/ 388931 h 551674"/>
              <a:gd name="connsiteX6" fmla="*/ 468233 w 1157826"/>
              <a:gd name="connsiteY6" fmla="*/ 475819 h 551674"/>
              <a:gd name="connsiteX7" fmla="*/ 186880 w 1157826"/>
              <a:gd name="connsiteY7" fmla="*/ 542020 h 551674"/>
              <a:gd name="connsiteX8" fmla="*/ 120679 w 1157826"/>
              <a:gd name="connsiteY8" fmla="*/ 533745 h 551674"/>
              <a:gd name="connsiteX9" fmla="*/ 17240 w 1157826"/>
              <a:gd name="connsiteY9" fmla="*/ 438581 h 551674"/>
              <a:gd name="connsiteX10" fmla="*/ 17240 w 1157826"/>
              <a:gd name="connsiteY10" fmla="*/ 310317 h 551674"/>
              <a:gd name="connsiteX11" fmla="*/ 91716 w 1157826"/>
              <a:gd name="connsiteY11" fmla="*/ 186190 h 551674"/>
              <a:gd name="connsiteX12" fmla="*/ 282043 w 1157826"/>
              <a:gd name="connsiteY12" fmla="*/ 144815 h 551674"/>
              <a:gd name="connsiteX13" fmla="*/ 1022666 w 1157826"/>
              <a:gd name="connsiteY13" fmla="*/ 0 h 551674"/>
              <a:gd name="connsiteX0" fmla="*/ 1015080 w 1150240"/>
              <a:gd name="connsiteY0" fmla="*/ 0 h 552364"/>
              <a:gd name="connsiteX1" fmla="*/ 1097831 w 1150240"/>
              <a:gd name="connsiteY1" fmla="*/ 45514 h 552364"/>
              <a:gd name="connsiteX2" fmla="*/ 1143344 w 1150240"/>
              <a:gd name="connsiteY2" fmla="*/ 140677 h 552364"/>
              <a:gd name="connsiteX3" fmla="*/ 1139207 w 1150240"/>
              <a:gd name="connsiteY3" fmla="*/ 239979 h 552364"/>
              <a:gd name="connsiteX4" fmla="*/ 1093694 w 1150240"/>
              <a:gd name="connsiteY4" fmla="*/ 322730 h 552364"/>
              <a:gd name="connsiteX5" fmla="*/ 820615 w 1150240"/>
              <a:gd name="connsiteY5" fmla="*/ 388931 h 552364"/>
              <a:gd name="connsiteX6" fmla="*/ 460647 w 1150240"/>
              <a:gd name="connsiteY6" fmla="*/ 475819 h 552364"/>
              <a:gd name="connsiteX7" fmla="*/ 179294 w 1150240"/>
              <a:gd name="connsiteY7" fmla="*/ 542020 h 552364"/>
              <a:gd name="connsiteX8" fmla="*/ 113093 w 1150240"/>
              <a:gd name="connsiteY8" fmla="*/ 533745 h 552364"/>
              <a:gd name="connsiteX9" fmla="*/ 26204 w 1150240"/>
              <a:gd name="connsiteY9" fmla="*/ 430306 h 552364"/>
              <a:gd name="connsiteX10" fmla="*/ 9654 w 1150240"/>
              <a:gd name="connsiteY10" fmla="*/ 310317 h 552364"/>
              <a:gd name="connsiteX11" fmla="*/ 84130 w 1150240"/>
              <a:gd name="connsiteY11" fmla="*/ 186190 h 552364"/>
              <a:gd name="connsiteX12" fmla="*/ 274457 w 1150240"/>
              <a:gd name="connsiteY12" fmla="*/ 144815 h 552364"/>
              <a:gd name="connsiteX13" fmla="*/ 1015080 w 1150240"/>
              <a:gd name="connsiteY13" fmla="*/ 0 h 552364"/>
              <a:gd name="connsiteX0" fmla="*/ 1015770 w 1150930"/>
              <a:gd name="connsiteY0" fmla="*/ 0 h 552364"/>
              <a:gd name="connsiteX1" fmla="*/ 1098521 w 1150930"/>
              <a:gd name="connsiteY1" fmla="*/ 45514 h 552364"/>
              <a:gd name="connsiteX2" fmla="*/ 1144034 w 1150930"/>
              <a:gd name="connsiteY2" fmla="*/ 140677 h 552364"/>
              <a:gd name="connsiteX3" fmla="*/ 1139897 w 1150930"/>
              <a:gd name="connsiteY3" fmla="*/ 239979 h 552364"/>
              <a:gd name="connsiteX4" fmla="*/ 1094384 w 1150930"/>
              <a:gd name="connsiteY4" fmla="*/ 322730 h 552364"/>
              <a:gd name="connsiteX5" fmla="*/ 821305 w 1150930"/>
              <a:gd name="connsiteY5" fmla="*/ 388931 h 552364"/>
              <a:gd name="connsiteX6" fmla="*/ 461337 w 1150930"/>
              <a:gd name="connsiteY6" fmla="*/ 475819 h 552364"/>
              <a:gd name="connsiteX7" fmla="*/ 179984 w 1150930"/>
              <a:gd name="connsiteY7" fmla="*/ 542020 h 552364"/>
              <a:gd name="connsiteX8" fmla="*/ 113783 w 1150930"/>
              <a:gd name="connsiteY8" fmla="*/ 533745 h 552364"/>
              <a:gd name="connsiteX9" fmla="*/ 26894 w 1150930"/>
              <a:gd name="connsiteY9" fmla="*/ 430306 h 552364"/>
              <a:gd name="connsiteX10" fmla="*/ 22756 w 1150930"/>
              <a:gd name="connsiteY10" fmla="*/ 326867 h 552364"/>
              <a:gd name="connsiteX11" fmla="*/ 10344 w 1150930"/>
              <a:gd name="connsiteY11" fmla="*/ 310317 h 552364"/>
              <a:gd name="connsiteX12" fmla="*/ 84820 w 1150930"/>
              <a:gd name="connsiteY12" fmla="*/ 186190 h 552364"/>
              <a:gd name="connsiteX13" fmla="*/ 275147 w 1150930"/>
              <a:gd name="connsiteY13" fmla="*/ 144815 h 552364"/>
              <a:gd name="connsiteX14" fmla="*/ 1015770 w 1150930"/>
              <a:gd name="connsiteY14" fmla="*/ 0 h 552364"/>
              <a:gd name="connsiteX0" fmla="*/ 1235061 w 1265748"/>
              <a:gd name="connsiteY0" fmla="*/ 0 h 610289"/>
              <a:gd name="connsiteX1" fmla="*/ 1098521 w 1265748"/>
              <a:gd name="connsiteY1" fmla="*/ 103439 h 610289"/>
              <a:gd name="connsiteX2" fmla="*/ 1144034 w 1265748"/>
              <a:gd name="connsiteY2" fmla="*/ 198602 h 610289"/>
              <a:gd name="connsiteX3" fmla="*/ 1139897 w 1265748"/>
              <a:gd name="connsiteY3" fmla="*/ 297904 h 610289"/>
              <a:gd name="connsiteX4" fmla="*/ 1094384 w 1265748"/>
              <a:gd name="connsiteY4" fmla="*/ 380655 h 610289"/>
              <a:gd name="connsiteX5" fmla="*/ 821305 w 1265748"/>
              <a:gd name="connsiteY5" fmla="*/ 446856 h 610289"/>
              <a:gd name="connsiteX6" fmla="*/ 461337 w 1265748"/>
              <a:gd name="connsiteY6" fmla="*/ 533744 h 610289"/>
              <a:gd name="connsiteX7" fmla="*/ 179984 w 1265748"/>
              <a:gd name="connsiteY7" fmla="*/ 599945 h 610289"/>
              <a:gd name="connsiteX8" fmla="*/ 113783 w 1265748"/>
              <a:gd name="connsiteY8" fmla="*/ 591670 h 610289"/>
              <a:gd name="connsiteX9" fmla="*/ 26894 w 1265748"/>
              <a:gd name="connsiteY9" fmla="*/ 488231 h 610289"/>
              <a:gd name="connsiteX10" fmla="*/ 22756 w 1265748"/>
              <a:gd name="connsiteY10" fmla="*/ 384792 h 610289"/>
              <a:gd name="connsiteX11" fmla="*/ 10344 w 1265748"/>
              <a:gd name="connsiteY11" fmla="*/ 368242 h 610289"/>
              <a:gd name="connsiteX12" fmla="*/ 84820 w 1265748"/>
              <a:gd name="connsiteY12" fmla="*/ 244115 h 610289"/>
              <a:gd name="connsiteX13" fmla="*/ 275147 w 1265748"/>
              <a:gd name="connsiteY13" fmla="*/ 202740 h 610289"/>
              <a:gd name="connsiteX14" fmla="*/ 1235061 w 1265748"/>
              <a:gd name="connsiteY14" fmla="*/ 0 h 610289"/>
              <a:gd name="connsiteX0" fmla="*/ 1235061 w 1304020"/>
              <a:gd name="connsiteY0" fmla="*/ 0 h 610289"/>
              <a:gd name="connsiteX1" fmla="*/ 1288849 w 1304020"/>
              <a:gd name="connsiteY1" fmla="*/ 57925 h 610289"/>
              <a:gd name="connsiteX2" fmla="*/ 1144034 w 1304020"/>
              <a:gd name="connsiteY2" fmla="*/ 198602 h 610289"/>
              <a:gd name="connsiteX3" fmla="*/ 1139897 w 1304020"/>
              <a:gd name="connsiteY3" fmla="*/ 297904 h 610289"/>
              <a:gd name="connsiteX4" fmla="*/ 1094384 w 1304020"/>
              <a:gd name="connsiteY4" fmla="*/ 380655 h 610289"/>
              <a:gd name="connsiteX5" fmla="*/ 821305 w 1304020"/>
              <a:gd name="connsiteY5" fmla="*/ 446856 h 610289"/>
              <a:gd name="connsiteX6" fmla="*/ 461337 w 1304020"/>
              <a:gd name="connsiteY6" fmla="*/ 533744 h 610289"/>
              <a:gd name="connsiteX7" fmla="*/ 179984 w 1304020"/>
              <a:gd name="connsiteY7" fmla="*/ 599945 h 610289"/>
              <a:gd name="connsiteX8" fmla="*/ 113783 w 1304020"/>
              <a:gd name="connsiteY8" fmla="*/ 591670 h 610289"/>
              <a:gd name="connsiteX9" fmla="*/ 26894 w 1304020"/>
              <a:gd name="connsiteY9" fmla="*/ 488231 h 610289"/>
              <a:gd name="connsiteX10" fmla="*/ 22756 w 1304020"/>
              <a:gd name="connsiteY10" fmla="*/ 384792 h 610289"/>
              <a:gd name="connsiteX11" fmla="*/ 10344 w 1304020"/>
              <a:gd name="connsiteY11" fmla="*/ 368242 h 610289"/>
              <a:gd name="connsiteX12" fmla="*/ 84820 w 1304020"/>
              <a:gd name="connsiteY12" fmla="*/ 244115 h 610289"/>
              <a:gd name="connsiteX13" fmla="*/ 275147 w 1304020"/>
              <a:gd name="connsiteY13" fmla="*/ 202740 h 610289"/>
              <a:gd name="connsiteX14" fmla="*/ 1235061 w 1304020"/>
              <a:gd name="connsiteY14" fmla="*/ 0 h 610289"/>
              <a:gd name="connsiteX0" fmla="*/ 1235061 w 1371599"/>
              <a:gd name="connsiteY0" fmla="*/ 0 h 610289"/>
              <a:gd name="connsiteX1" fmla="*/ 1288849 w 1371599"/>
              <a:gd name="connsiteY1" fmla="*/ 57925 h 610289"/>
              <a:gd name="connsiteX2" fmla="*/ 1346774 w 1371599"/>
              <a:gd name="connsiteY2" fmla="*/ 182052 h 610289"/>
              <a:gd name="connsiteX3" fmla="*/ 1139897 w 1371599"/>
              <a:gd name="connsiteY3" fmla="*/ 297904 h 610289"/>
              <a:gd name="connsiteX4" fmla="*/ 1094384 w 1371599"/>
              <a:gd name="connsiteY4" fmla="*/ 380655 h 610289"/>
              <a:gd name="connsiteX5" fmla="*/ 821305 w 1371599"/>
              <a:gd name="connsiteY5" fmla="*/ 446856 h 610289"/>
              <a:gd name="connsiteX6" fmla="*/ 461337 w 1371599"/>
              <a:gd name="connsiteY6" fmla="*/ 533744 h 610289"/>
              <a:gd name="connsiteX7" fmla="*/ 179984 w 1371599"/>
              <a:gd name="connsiteY7" fmla="*/ 599945 h 610289"/>
              <a:gd name="connsiteX8" fmla="*/ 113783 w 1371599"/>
              <a:gd name="connsiteY8" fmla="*/ 591670 h 610289"/>
              <a:gd name="connsiteX9" fmla="*/ 26894 w 1371599"/>
              <a:gd name="connsiteY9" fmla="*/ 488231 h 610289"/>
              <a:gd name="connsiteX10" fmla="*/ 22756 w 1371599"/>
              <a:gd name="connsiteY10" fmla="*/ 384792 h 610289"/>
              <a:gd name="connsiteX11" fmla="*/ 10344 w 1371599"/>
              <a:gd name="connsiteY11" fmla="*/ 368242 h 610289"/>
              <a:gd name="connsiteX12" fmla="*/ 84820 w 1371599"/>
              <a:gd name="connsiteY12" fmla="*/ 244115 h 610289"/>
              <a:gd name="connsiteX13" fmla="*/ 275147 w 1371599"/>
              <a:gd name="connsiteY13" fmla="*/ 202740 h 610289"/>
              <a:gd name="connsiteX14" fmla="*/ 1235061 w 1371599"/>
              <a:gd name="connsiteY14" fmla="*/ 0 h 610289"/>
              <a:gd name="connsiteX0" fmla="*/ 1235061 w 1388840"/>
              <a:gd name="connsiteY0" fmla="*/ 0 h 610289"/>
              <a:gd name="connsiteX1" fmla="*/ 1288849 w 1388840"/>
              <a:gd name="connsiteY1" fmla="*/ 57925 h 610289"/>
              <a:gd name="connsiteX2" fmla="*/ 1346774 w 1388840"/>
              <a:gd name="connsiteY2" fmla="*/ 182052 h 610289"/>
              <a:gd name="connsiteX3" fmla="*/ 1346775 w 1388840"/>
              <a:gd name="connsiteY3" fmla="*/ 297904 h 610289"/>
              <a:gd name="connsiteX4" fmla="*/ 1094384 w 1388840"/>
              <a:gd name="connsiteY4" fmla="*/ 380655 h 610289"/>
              <a:gd name="connsiteX5" fmla="*/ 821305 w 1388840"/>
              <a:gd name="connsiteY5" fmla="*/ 446856 h 610289"/>
              <a:gd name="connsiteX6" fmla="*/ 461337 w 1388840"/>
              <a:gd name="connsiteY6" fmla="*/ 533744 h 610289"/>
              <a:gd name="connsiteX7" fmla="*/ 179984 w 1388840"/>
              <a:gd name="connsiteY7" fmla="*/ 599945 h 610289"/>
              <a:gd name="connsiteX8" fmla="*/ 113783 w 1388840"/>
              <a:gd name="connsiteY8" fmla="*/ 591670 h 610289"/>
              <a:gd name="connsiteX9" fmla="*/ 26894 w 1388840"/>
              <a:gd name="connsiteY9" fmla="*/ 488231 h 610289"/>
              <a:gd name="connsiteX10" fmla="*/ 22756 w 1388840"/>
              <a:gd name="connsiteY10" fmla="*/ 384792 h 610289"/>
              <a:gd name="connsiteX11" fmla="*/ 10344 w 1388840"/>
              <a:gd name="connsiteY11" fmla="*/ 368242 h 610289"/>
              <a:gd name="connsiteX12" fmla="*/ 84820 w 1388840"/>
              <a:gd name="connsiteY12" fmla="*/ 244115 h 610289"/>
              <a:gd name="connsiteX13" fmla="*/ 275147 w 1388840"/>
              <a:gd name="connsiteY13" fmla="*/ 202740 h 610289"/>
              <a:gd name="connsiteX14" fmla="*/ 1235061 w 1388840"/>
              <a:gd name="connsiteY14" fmla="*/ 0 h 610289"/>
              <a:gd name="connsiteX0" fmla="*/ 1235061 w 1390909"/>
              <a:gd name="connsiteY0" fmla="*/ 0 h 610289"/>
              <a:gd name="connsiteX1" fmla="*/ 1288849 w 1390909"/>
              <a:gd name="connsiteY1" fmla="*/ 57925 h 610289"/>
              <a:gd name="connsiteX2" fmla="*/ 1359186 w 1390909"/>
              <a:gd name="connsiteY2" fmla="*/ 148952 h 610289"/>
              <a:gd name="connsiteX3" fmla="*/ 1346775 w 1390909"/>
              <a:gd name="connsiteY3" fmla="*/ 297904 h 610289"/>
              <a:gd name="connsiteX4" fmla="*/ 1094384 w 1390909"/>
              <a:gd name="connsiteY4" fmla="*/ 380655 h 610289"/>
              <a:gd name="connsiteX5" fmla="*/ 821305 w 1390909"/>
              <a:gd name="connsiteY5" fmla="*/ 446856 h 610289"/>
              <a:gd name="connsiteX6" fmla="*/ 461337 w 1390909"/>
              <a:gd name="connsiteY6" fmla="*/ 533744 h 610289"/>
              <a:gd name="connsiteX7" fmla="*/ 179984 w 1390909"/>
              <a:gd name="connsiteY7" fmla="*/ 599945 h 610289"/>
              <a:gd name="connsiteX8" fmla="*/ 113783 w 1390909"/>
              <a:gd name="connsiteY8" fmla="*/ 591670 h 610289"/>
              <a:gd name="connsiteX9" fmla="*/ 26894 w 1390909"/>
              <a:gd name="connsiteY9" fmla="*/ 488231 h 610289"/>
              <a:gd name="connsiteX10" fmla="*/ 22756 w 1390909"/>
              <a:gd name="connsiteY10" fmla="*/ 384792 h 610289"/>
              <a:gd name="connsiteX11" fmla="*/ 10344 w 1390909"/>
              <a:gd name="connsiteY11" fmla="*/ 368242 h 610289"/>
              <a:gd name="connsiteX12" fmla="*/ 84820 w 1390909"/>
              <a:gd name="connsiteY12" fmla="*/ 244115 h 610289"/>
              <a:gd name="connsiteX13" fmla="*/ 275147 w 1390909"/>
              <a:gd name="connsiteY13" fmla="*/ 202740 h 610289"/>
              <a:gd name="connsiteX14" fmla="*/ 1235061 w 1390909"/>
              <a:gd name="connsiteY14" fmla="*/ 0 h 610289"/>
              <a:gd name="connsiteX0" fmla="*/ 1235061 w 1390909"/>
              <a:gd name="connsiteY0" fmla="*/ 0 h 610289"/>
              <a:gd name="connsiteX1" fmla="*/ 1309537 w 1390909"/>
              <a:gd name="connsiteY1" fmla="*/ 37237 h 610289"/>
              <a:gd name="connsiteX2" fmla="*/ 1359186 w 1390909"/>
              <a:gd name="connsiteY2" fmla="*/ 148952 h 610289"/>
              <a:gd name="connsiteX3" fmla="*/ 1346775 w 1390909"/>
              <a:gd name="connsiteY3" fmla="*/ 297904 h 610289"/>
              <a:gd name="connsiteX4" fmla="*/ 1094384 w 1390909"/>
              <a:gd name="connsiteY4" fmla="*/ 380655 h 610289"/>
              <a:gd name="connsiteX5" fmla="*/ 821305 w 1390909"/>
              <a:gd name="connsiteY5" fmla="*/ 446856 h 610289"/>
              <a:gd name="connsiteX6" fmla="*/ 461337 w 1390909"/>
              <a:gd name="connsiteY6" fmla="*/ 533744 h 610289"/>
              <a:gd name="connsiteX7" fmla="*/ 179984 w 1390909"/>
              <a:gd name="connsiteY7" fmla="*/ 599945 h 610289"/>
              <a:gd name="connsiteX8" fmla="*/ 113783 w 1390909"/>
              <a:gd name="connsiteY8" fmla="*/ 591670 h 610289"/>
              <a:gd name="connsiteX9" fmla="*/ 26894 w 1390909"/>
              <a:gd name="connsiteY9" fmla="*/ 488231 h 610289"/>
              <a:gd name="connsiteX10" fmla="*/ 22756 w 1390909"/>
              <a:gd name="connsiteY10" fmla="*/ 384792 h 610289"/>
              <a:gd name="connsiteX11" fmla="*/ 10344 w 1390909"/>
              <a:gd name="connsiteY11" fmla="*/ 368242 h 610289"/>
              <a:gd name="connsiteX12" fmla="*/ 84820 w 1390909"/>
              <a:gd name="connsiteY12" fmla="*/ 244115 h 610289"/>
              <a:gd name="connsiteX13" fmla="*/ 275147 w 1390909"/>
              <a:gd name="connsiteY13" fmla="*/ 202740 h 610289"/>
              <a:gd name="connsiteX14" fmla="*/ 1235061 w 1390909"/>
              <a:gd name="connsiteY14" fmla="*/ 0 h 610289"/>
              <a:gd name="connsiteX0" fmla="*/ 1223338 w 1379186"/>
              <a:gd name="connsiteY0" fmla="*/ 0 h 610289"/>
              <a:gd name="connsiteX1" fmla="*/ 1297814 w 1379186"/>
              <a:gd name="connsiteY1" fmla="*/ 37237 h 610289"/>
              <a:gd name="connsiteX2" fmla="*/ 1347463 w 1379186"/>
              <a:gd name="connsiteY2" fmla="*/ 148952 h 610289"/>
              <a:gd name="connsiteX3" fmla="*/ 1335052 w 1379186"/>
              <a:gd name="connsiteY3" fmla="*/ 297904 h 610289"/>
              <a:gd name="connsiteX4" fmla="*/ 1082661 w 1379186"/>
              <a:gd name="connsiteY4" fmla="*/ 380655 h 610289"/>
              <a:gd name="connsiteX5" fmla="*/ 809582 w 1379186"/>
              <a:gd name="connsiteY5" fmla="*/ 446856 h 610289"/>
              <a:gd name="connsiteX6" fmla="*/ 449614 w 1379186"/>
              <a:gd name="connsiteY6" fmla="*/ 533744 h 610289"/>
              <a:gd name="connsiteX7" fmla="*/ 168261 w 1379186"/>
              <a:gd name="connsiteY7" fmla="*/ 599945 h 610289"/>
              <a:gd name="connsiteX8" fmla="*/ 102060 w 1379186"/>
              <a:gd name="connsiteY8" fmla="*/ 591670 h 610289"/>
              <a:gd name="connsiteX9" fmla="*/ 15171 w 1379186"/>
              <a:gd name="connsiteY9" fmla="*/ 488231 h 610289"/>
              <a:gd name="connsiteX10" fmla="*/ 11033 w 1379186"/>
              <a:gd name="connsiteY10" fmla="*/ 384792 h 610289"/>
              <a:gd name="connsiteX11" fmla="*/ 73097 w 1379186"/>
              <a:gd name="connsiteY11" fmla="*/ 244115 h 610289"/>
              <a:gd name="connsiteX12" fmla="*/ 263424 w 1379186"/>
              <a:gd name="connsiteY12" fmla="*/ 202740 h 610289"/>
              <a:gd name="connsiteX13" fmla="*/ 1223338 w 1379186"/>
              <a:gd name="connsiteY13" fmla="*/ 0 h 6102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379186" h="610289">
                <a:moveTo>
                  <a:pt x="1223338" y="0"/>
                </a:moveTo>
                <a:cubicBezTo>
                  <a:pt x="1254025" y="11034"/>
                  <a:pt x="1277127" y="12412"/>
                  <a:pt x="1297814" y="37237"/>
                </a:cubicBezTo>
                <a:cubicBezTo>
                  <a:pt x="1318501" y="62062"/>
                  <a:pt x="1341257" y="105508"/>
                  <a:pt x="1347463" y="148952"/>
                </a:cubicBezTo>
                <a:cubicBezTo>
                  <a:pt x="1353669" y="192397"/>
                  <a:pt x="1379186" y="259287"/>
                  <a:pt x="1335052" y="297904"/>
                </a:cubicBezTo>
                <a:cubicBezTo>
                  <a:pt x="1290918" y="336521"/>
                  <a:pt x="1170239" y="355830"/>
                  <a:pt x="1082661" y="380655"/>
                </a:cubicBezTo>
                <a:cubicBezTo>
                  <a:pt x="995083" y="405480"/>
                  <a:pt x="809582" y="446856"/>
                  <a:pt x="809582" y="446856"/>
                </a:cubicBezTo>
                <a:lnTo>
                  <a:pt x="449614" y="533744"/>
                </a:lnTo>
                <a:cubicBezTo>
                  <a:pt x="342727" y="559259"/>
                  <a:pt x="226187" y="590291"/>
                  <a:pt x="168261" y="599945"/>
                </a:cubicBezTo>
                <a:cubicBezTo>
                  <a:pt x="110335" y="609599"/>
                  <a:pt x="127575" y="610289"/>
                  <a:pt x="102060" y="591670"/>
                </a:cubicBezTo>
                <a:cubicBezTo>
                  <a:pt x="76545" y="573051"/>
                  <a:pt x="30342" y="522711"/>
                  <a:pt x="15171" y="488231"/>
                </a:cubicBezTo>
                <a:cubicBezTo>
                  <a:pt x="0" y="453751"/>
                  <a:pt x="1379" y="425478"/>
                  <a:pt x="11033" y="384792"/>
                </a:cubicBezTo>
                <a:cubicBezTo>
                  <a:pt x="20687" y="344106"/>
                  <a:pt x="31032" y="274457"/>
                  <a:pt x="73097" y="244115"/>
                </a:cubicBezTo>
                <a:cubicBezTo>
                  <a:pt x="117231" y="216531"/>
                  <a:pt x="263424" y="202740"/>
                  <a:pt x="263424" y="202740"/>
                </a:cubicBezTo>
                <a:lnTo>
                  <a:pt x="1223338" y="0"/>
                </a:lnTo>
                <a:close/>
              </a:path>
            </a:pathLst>
          </a:custGeom>
          <a:noFill/>
          <a:ln w="38100" cap="flat" cmpd="sng" algn="ctr">
            <a:solidFill>
              <a:srgbClr val="FF0000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Times New Roman" pitchFamily="18" charset="0"/>
            </a:endParaRPr>
          </a:p>
        </p:txBody>
      </p:sp>
      <p:grpSp>
        <p:nvGrpSpPr>
          <p:cNvPr id="29" name="Group 28"/>
          <p:cNvGrpSpPr/>
          <p:nvPr/>
        </p:nvGrpSpPr>
        <p:grpSpPr>
          <a:xfrm>
            <a:off x="4764396" y="2457709"/>
            <a:ext cx="1081971" cy="457201"/>
            <a:chOff x="4764396" y="2457709"/>
            <a:chExt cx="1081971" cy="457201"/>
          </a:xfrm>
        </p:grpSpPr>
        <p:cxnSp>
          <p:nvCxnSpPr>
            <p:cNvPr id="11" name="Straight Connector 10"/>
            <p:cNvCxnSpPr/>
            <p:nvPr/>
          </p:nvCxnSpPr>
          <p:spPr bwMode="auto">
            <a:xfrm flipV="1">
              <a:off x="4811978" y="2457709"/>
              <a:ext cx="1021977" cy="140677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rgbClr val="00FFFF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12" name="Straight Connector 11"/>
            <p:cNvCxnSpPr/>
            <p:nvPr/>
          </p:nvCxnSpPr>
          <p:spPr bwMode="auto">
            <a:xfrm flipV="1">
              <a:off x="4794738" y="2552183"/>
              <a:ext cx="1021977" cy="140677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rgbClr val="00FFFF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13" name="Straight Connector 12"/>
            <p:cNvCxnSpPr/>
            <p:nvPr/>
          </p:nvCxnSpPr>
          <p:spPr bwMode="auto">
            <a:xfrm flipV="1">
              <a:off x="4785773" y="2639761"/>
              <a:ext cx="1060594" cy="159987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rgbClr val="00FFFF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14" name="Straight Connector 13"/>
            <p:cNvCxnSpPr/>
            <p:nvPr/>
          </p:nvCxnSpPr>
          <p:spPr bwMode="auto">
            <a:xfrm flipV="1">
              <a:off x="4764396" y="2714237"/>
              <a:ext cx="1081971" cy="200673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rgbClr val="00FFFF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28" name="Group 27"/>
          <p:cNvGrpSpPr/>
          <p:nvPr/>
        </p:nvGrpSpPr>
        <p:grpSpPr>
          <a:xfrm>
            <a:off x="4683713" y="3310045"/>
            <a:ext cx="1601235" cy="682443"/>
            <a:chOff x="4683713" y="3310045"/>
            <a:chExt cx="1601235" cy="682443"/>
          </a:xfrm>
        </p:grpSpPr>
        <p:cxnSp>
          <p:nvCxnSpPr>
            <p:cNvPr id="15" name="Straight Connector 14"/>
            <p:cNvCxnSpPr/>
            <p:nvPr/>
          </p:nvCxnSpPr>
          <p:spPr bwMode="auto">
            <a:xfrm flipV="1">
              <a:off x="5057473" y="3310045"/>
              <a:ext cx="1074386" cy="299285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rgbClr val="00FFFF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19" name="Straight Connector 18"/>
            <p:cNvCxnSpPr/>
            <p:nvPr/>
          </p:nvCxnSpPr>
          <p:spPr bwMode="auto">
            <a:xfrm flipV="1">
              <a:off x="5098159" y="3387969"/>
              <a:ext cx="1074386" cy="299285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rgbClr val="00FFFF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20" name="Straight Connector 19"/>
            <p:cNvCxnSpPr/>
            <p:nvPr/>
          </p:nvCxnSpPr>
          <p:spPr bwMode="auto">
            <a:xfrm flipV="1">
              <a:off x="5147121" y="3463135"/>
              <a:ext cx="1055076" cy="310319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rgbClr val="00FFFF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21" name="Straight Connector 20"/>
            <p:cNvCxnSpPr/>
            <p:nvPr/>
          </p:nvCxnSpPr>
          <p:spPr bwMode="auto">
            <a:xfrm flipV="1">
              <a:off x="5241594" y="3512786"/>
              <a:ext cx="1043354" cy="309629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rgbClr val="00FFFF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sp>
          <p:nvSpPr>
            <p:cNvPr id="24" name="Arc 23"/>
            <p:cNvSpPr/>
            <p:nvPr/>
          </p:nvSpPr>
          <p:spPr bwMode="auto">
            <a:xfrm rot="6013204">
              <a:off x="4707504" y="3379349"/>
              <a:ext cx="328936" cy="376518"/>
            </a:xfrm>
            <a:prstGeom prst="arc">
              <a:avLst>
                <a:gd name="adj1" fmla="val 16200000"/>
                <a:gd name="adj2" fmla="val 19732438"/>
              </a:avLst>
            </a:prstGeom>
            <a:noFill/>
            <a:ln w="19050" cap="flat" cmpd="sng" algn="ctr">
              <a:solidFill>
                <a:srgbClr val="00FFFF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Times New Roman" pitchFamily="18" charset="0"/>
              </a:endParaRPr>
            </a:p>
          </p:txBody>
        </p:sp>
        <p:sp>
          <p:nvSpPr>
            <p:cNvPr id="25" name="Arc 24"/>
            <p:cNvSpPr/>
            <p:nvPr/>
          </p:nvSpPr>
          <p:spPr bwMode="auto">
            <a:xfrm rot="6013204">
              <a:off x="4744050" y="3461410"/>
              <a:ext cx="328936" cy="376518"/>
            </a:xfrm>
            <a:prstGeom prst="arc">
              <a:avLst>
                <a:gd name="adj1" fmla="val 16200000"/>
                <a:gd name="adj2" fmla="val 19732438"/>
              </a:avLst>
            </a:prstGeom>
            <a:noFill/>
            <a:ln w="19050" cap="flat" cmpd="sng" algn="ctr">
              <a:solidFill>
                <a:srgbClr val="00FFFF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Times New Roman" pitchFamily="18" charset="0"/>
              </a:endParaRPr>
            </a:p>
          </p:txBody>
        </p:sp>
        <p:sp>
          <p:nvSpPr>
            <p:cNvPr id="26" name="Arc 25"/>
            <p:cNvSpPr/>
            <p:nvPr/>
          </p:nvSpPr>
          <p:spPr bwMode="auto">
            <a:xfrm rot="6013204">
              <a:off x="4784738" y="3564160"/>
              <a:ext cx="328936" cy="376518"/>
            </a:xfrm>
            <a:prstGeom prst="arc">
              <a:avLst>
                <a:gd name="adj1" fmla="val 16200000"/>
                <a:gd name="adj2" fmla="val 19732438"/>
              </a:avLst>
            </a:prstGeom>
            <a:noFill/>
            <a:ln w="19050" cap="flat" cmpd="sng" algn="ctr">
              <a:solidFill>
                <a:srgbClr val="00FFFF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Times New Roman" pitchFamily="18" charset="0"/>
              </a:endParaRPr>
            </a:p>
          </p:txBody>
        </p:sp>
        <p:sp>
          <p:nvSpPr>
            <p:cNvPr id="27" name="Arc 26"/>
            <p:cNvSpPr/>
            <p:nvPr/>
          </p:nvSpPr>
          <p:spPr bwMode="auto">
            <a:xfrm rot="6013204">
              <a:off x="4832848" y="3602067"/>
              <a:ext cx="389265" cy="391578"/>
            </a:xfrm>
            <a:prstGeom prst="arc">
              <a:avLst>
                <a:gd name="adj1" fmla="val 16200000"/>
                <a:gd name="adj2" fmla="val 19732438"/>
              </a:avLst>
            </a:prstGeom>
            <a:noFill/>
            <a:ln w="19050" cap="flat" cmpd="sng" algn="ctr">
              <a:solidFill>
                <a:srgbClr val="00FFFF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Times New Roman" pitchFamily="18" charset="0"/>
              </a:endParaRPr>
            </a:p>
          </p:txBody>
        </p:sp>
      </p:grpSp>
      <p:grpSp>
        <p:nvGrpSpPr>
          <p:cNvPr id="48" name="Group 47"/>
          <p:cNvGrpSpPr/>
          <p:nvPr/>
        </p:nvGrpSpPr>
        <p:grpSpPr>
          <a:xfrm>
            <a:off x="5285679" y="2236984"/>
            <a:ext cx="2123789" cy="1490466"/>
            <a:chOff x="5285679" y="2236984"/>
            <a:chExt cx="2123789" cy="1490466"/>
          </a:xfrm>
        </p:grpSpPr>
        <p:sp>
          <p:nvSpPr>
            <p:cNvPr id="31" name="Arc 30"/>
            <p:cNvSpPr/>
            <p:nvPr/>
          </p:nvSpPr>
          <p:spPr bwMode="auto">
            <a:xfrm>
              <a:off x="5822254" y="2310009"/>
              <a:ext cx="1213546" cy="1284092"/>
            </a:xfrm>
            <a:prstGeom prst="arc">
              <a:avLst>
                <a:gd name="adj1" fmla="val 16200000"/>
                <a:gd name="adj2" fmla="val 3598227"/>
              </a:avLst>
            </a:prstGeom>
            <a:noFill/>
            <a:ln w="28575" cap="flat" cmpd="sng" algn="ctr">
              <a:solidFill>
                <a:srgbClr val="3399FF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Times New Roman" pitchFamily="18" charset="0"/>
              </a:endParaRPr>
            </a:p>
          </p:txBody>
        </p:sp>
        <p:sp>
          <p:nvSpPr>
            <p:cNvPr id="32" name="Arc 31"/>
            <p:cNvSpPr/>
            <p:nvPr/>
          </p:nvSpPr>
          <p:spPr bwMode="auto">
            <a:xfrm>
              <a:off x="6009579" y="2284609"/>
              <a:ext cx="1210371" cy="1239642"/>
            </a:xfrm>
            <a:prstGeom prst="arc">
              <a:avLst>
                <a:gd name="adj1" fmla="val 16200000"/>
                <a:gd name="adj2" fmla="val 3598227"/>
              </a:avLst>
            </a:prstGeom>
            <a:noFill/>
            <a:ln w="28575" cap="flat" cmpd="sng" algn="ctr">
              <a:solidFill>
                <a:srgbClr val="3399FF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Times New Roman" pitchFamily="18" charset="0"/>
              </a:endParaRPr>
            </a:p>
          </p:txBody>
        </p:sp>
        <p:sp>
          <p:nvSpPr>
            <p:cNvPr id="33" name="Arc 32"/>
            <p:cNvSpPr/>
            <p:nvPr/>
          </p:nvSpPr>
          <p:spPr bwMode="auto">
            <a:xfrm>
              <a:off x="6212779" y="2236984"/>
              <a:ext cx="1196689" cy="1176142"/>
            </a:xfrm>
            <a:prstGeom prst="arc">
              <a:avLst>
                <a:gd name="adj1" fmla="val 16200000"/>
                <a:gd name="adj2" fmla="val 3598227"/>
              </a:avLst>
            </a:prstGeom>
            <a:noFill/>
            <a:ln w="28575" cap="flat" cmpd="sng" algn="ctr">
              <a:solidFill>
                <a:srgbClr val="3399FF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Times New Roman" pitchFamily="18" charset="0"/>
              </a:endParaRPr>
            </a:p>
          </p:txBody>
        </p:sp>
        <p:sp>
          <p:nvSpPr>
            <p:cNvPr id="34" name="Arc 33"/>
            <p:cNvSpPr/>
            <p:nvPr/>
          </p:nvSpPr>
          <p:spPr bwMode="auto">
            <a:xfrm>
              <a:off x="5609529" y="2341758"/>
              <a:ext cx="1238946" cy="1312667"/>
            </a:xfrm>
            <a:prstGeom prst="arc">
              <a:avLst>
                <a:gd name="adj1" fmla="val 16200000"/>
                <a:gd name="adj2" fmla="val 3598227"/>
              </a:avLst>
            </a:prstGeom>
            <a:noFill/>
            <a:ln w="28575" cap="flat" cmpd="sng" algn="ctr">
              <a:solidFill>
                <a:srgbClr val="3399FF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Times New Roman" pitchFamily="18" charset="0"/>
              </a:endParaRPr>
            </a:p>
          </p:txBody>
        </p:sp>
        <p:sp>
          <p:nvSpPr>
            <p:cNvPr id="35" name="Arc 34"/>
            <p:cNvSpPr/>
            <p:nvPr/>
          </p:nvSpPr>
          <p:spPr bwMode="auto">
            <a:xfrm>
              <a:off x="5457129" y="2360808"/>
              <a:ext cx="1219896" cy="1360292"/>
            </a:xfrm>
            <a:prstGeom prst="arc">
              <a:avLst>
                <a:gd name="adj1" fmla="val 16200000"/>
                <a:gd name="adj2" fmla="val 3598227"/>
              </a:avLst>
            </a:prstGeom>
            <a:noFill/>
            <a:ln w="28575" cap="flat" cmpd="sng" algn="ctr">
              <a:solidFill>
                <a:srgbClr val="3399FF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Times New Roman" pitchFamily="18" charset="0"/>
              </a:endParaRPr>
            </a:p>
          </p:txBody>
        </p:sp>
        <p:sp>
          <p:nvSpPr>
            <p:cNvPr id="30" name="Arc 29"/>
            <p:cNvSpPr/>
            <p:nvPr/>
          </p:nvSpPr>
          <p:spPr bwMode="auto">
            <a:xfrm>
              <a:off x="5285679" y="2389383"/>
              <a:ext cx="1327846" cy="1338067"/>
            </a:xfrm>
            <a:prstGeom prst="arc">
              <a:avLst>
                <a:gd name="adj1" fmla="val 16200000"/>
                <a:gd name="adj2" fmla="val 3598227"/>
              </a:avLst>
            </a:prstGeom>
            <a:noFill/>
            <a:ln w="28575" cap="flat" cmpd="sng" algn="ctr">
              <a:solidFill>
                <a:srgbClr val="3399FF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Times New Roman" pitchFamily="18" charset="0"/>
              </a:endParaRPr>
            </a:p>
          </p:txBody>
        </p:sp>
      </p:grpSp>
      <p:grpSp>
        <p:nvGrpSpPr>
          <p:cNvPr id="45" name="Group 44"/>
          <p:cNvGrpSpPr/>
          <p:nvPr/>
        </p:nvGrpSpPr>
        <p:grpSpPr>
          <a:xfrm>
            <a:off x="2002013" y="2507063"/>
            <a:ext cx="3452349" cy="2356835"/>
            <a:chOff x="2002013" y="2507063"/>
            <a:chExt cx="3452349" cy="2356835"/>
          </a:xfrm>
        </p:grpSpPr>
        <p:sp>
          <p:nvSpPr>
            <p:cNvPr id="37" name="Arc 36"/>
            <p:cNvSpPr/>
            <p:nvPr/>
          </p:nvSpPr>
          <p:spPr bwMode="auto">
            <a:xfrm rot="21196620">
              <a:off x="2002013" y="2839049"/>
              <a:ext cx="1324802" cy="2024849"/>
            </a:xfrm>
            <a:prstGeom prst="arc">
              <a:avLst>
                <a:gd name="adj1" fmla="val 12492096"/>
                <a:gd name="adj2" fmla="val 8347688"/>
              </a:avLst>
            </a:prstGeom>
            <a:noFill/>
            <a:ln w="28575" cap="flat" cmpd="sng" algn="ctr">
              <a:solidFill>
                <a:schemeClr val="accent2">
                  <a:lumMod val="60000"/>
                  <a:lumOff val="4000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Times New Roman" pitchFamily="18" charset="0"/>
              </a:endParaRPr>
            </a:p>
          </p:txBody>
        </p:sp>
        <p:sp>
          <p:nvSpPr>
            <p:cNvPr id="38" name="Arc 37"/>
            <p:cNvSpPr/>
            <p:nvPr/>
          </p:nvSpPr>
          <p:spPr bwMode="auto">
            <a:xfrm rot="21196620">
              <a:off x="2291451" y="2822023"/>
              <a:ext cx="1324802" cy="1950268"/>
            </a:xfrm>
            <a:prstGeom prst="arc">
              <a:avLst>
                <a:gd name="adj1" fmla="val 15601879"/>
                <a:gd name="adj2" fmla="val 5404390"/>
              </a:avLst>
            </a:prstGeom>
            <a:noFill/>
            <a:ln w="28575" cap="flat" cmpd="sng" algn="ctr">
              <a:solidFill>
                <a:schemeClr val="accent2">
                  <a:lumMod val="60000"/>
                  <a:lumOff val="4000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Times New Roman" pitchFamily="18" charset="0"/>
              </a:endParaRPr>
            </a:p>
          </p:txBody>
        </p:sp>
        <p:sp>
          <p:nvSpPr>
            <p:cNvPr id="39" name="Arc 38"/>
            <p:cNvSpPr/>
            <p:nvPr/>
          </p:nvSpPr>
          <p:spPr bwMode="auto">
            <a:xfrm rot="21196620">
              <a:off x="2748070" y="2728594"/>
              <a:ext cx="1344119" cy="1834121"/>
            </a:xfrm>
            <a:prstGeom prst="arc">
              <a:avLst>
                <a:gd name="adj1" fmla="val 15601879"/>
                <a:gd name="adj2" fmla="val 5873735"/>
              </a:avLst>
            </a:prstGeom>
            <a:noFill/>
            <a:ln w="28575" cap="flat" cmpd="sng" algn="ctr">
              <a:solidFill>
                <a:schemeClr val="accent2">
                  <a:lumMod val="60000"/>
                  <a:lumOff val="4000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Times New Roman" pitchFamily="18" charset="0"/>
              </a:endParaRPr>
            </a:p>
          </p:txBody>
        </p:sp>
        <p:sp>
          <p:nvSpPr>
            <p:cNvPr id="40" name="Arc 39"/>
            <p:cNvSpPr/>
            <p:nvPr/>
          </p:nvSpPr>
          <p:spPr bwMode="auto">
            <a:xfrm rot="21196620">
              <a:off x="3105397" y="2683177"/>
              <a:ext cx="1344119" cy="1792040"/>
            </a:xfrm>
            <a:prstGeom prst="arc">
              <a:avLst>
                <a:gd name="adj1" fmla="val 15601879"/>
                <a:gd name="adj2" fmla="val 5873735"/>
              </a:avLst>
            </a:prstGeom>
            <a:noFill/>
            <a:ln w="28575" cap="flat" cmpd="sng" algn="ctr">
              <a:solidFill>
                <a:schemeClr val="accent2">
                  <a:lumMod val="60000"/>
                  <a:lumOff val="4000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Times New Roman" pitchFamily="18" charset="0"/>
              </a:endParaRPr>
            </a:p>
          </p:txBody>
        </p:sp>
        <p:sp>
          <p:nvSpPr>
            <p:cNvPr id="41" name="Arc 40"/>
            <p:cNvSpPr/>
            <p:nvPr/>
          </p:nvSpPr>
          <p:spPr bwMode="auto">
            <a:xfrm rot="21196620">
              <a:off x="3541492" y="2617044"/>
              <a:ext cx="1344119" cy="1834121"/>
            </a:xfrm>
            <a:prstGeom prst="arc">
              <a:avLst>
                <a:gd name="adj1" fmla="val 15243373"/>
                <a:gd name="adj2" fmla="val 17006798"/>
              </a:avLst>
            </a:prstGeom>
            <a:noFill/>
            <a:ln w="28575" cap="flat" cmpd="sng" algn="ctr">
              <a:solidFill>
                <a:schemeClr val="accent2">
                  <a:lumMod val="60000"/>
                  <a:lumOff val="4000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Times New Roman" pitchFamily="18" charset="0"/>
              </a:endParaRPr>
            </a:p>
          </p:txBody>
        </p:sp>
        <p:sp>
          <p:nvSpPr>
            <p:cNvPr id="42" name="Arc 41"/>
            <p:cNvSpPr/>
            <p:nvPr/>
          </p:nvSpPr>
          <p:spPr bwMode="auto">
            <a:xfrm rot="21196620">
              <a:off x="3863575" y="2580907"/>
              <a:ext cx="1344119" cy="1834121"/>
            </a:xfrm>
            <a:prstGeom prst="arc">
              <a:avLst>
                <a:gd name="adj1" fmla="val 15243373"/>
                <a:gd name="adj2" fmla="val 17006798"/>
              </a:avLst>
            </a:prstGeom>
            <a:noFill/>
            <a:ln w="28575" cap="flat" cmpd="sng" algn="ctr">
              <a:solidFill>
                <a:schemeClr val="accent2">
                  <a:lumMod val="60000"/>
                  <a:lumOff val="4000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Times New Roman" pitchFamily="18" charset="0"/>
              </a:endParaRPr>
            </a:p>
          </p:txBody>
        </p:sp>
        <p:sp>
          <p:nvSpPr>
            <p:cNvPr id="43" name="Arc 42"/>
            <p:cNvSpPr/>
            <p:nvPr/>
          </p:nvSpPr>
          <p:spPr bwMode="auto">
            <a:xfrm rot="21196620">
              <a:off x="4110243" y="2507063"/>
              <a:ext cx="1344119" cy="1834121"/>
            </a:xfrm>
            <a:prstGeom prst="arc">
              <a:avLst>
                <a:gd name="adj1" fmla="val 15243373"/>
                <a:gd name="adj2" fmla="val 17006798"/>
              </a:avLst>
            </a:prstGeom>
            <a:noFill/>
            <a:ln w="28575" cap="flat" cmpd="sng" algn="ctr">
              <a:solidFill>
                <a:schemeClr val="accent2">
                  <a:lumMod val="60000"/>
                  <a:lumOff val="4000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Times New Roman" pitchFamily="18" charset="0"/>
              </a:endParaRPr>
            </a:p>
          </p:txBody>
        </p:sp>
      </p:grpSp>
      <p:cxnSp>
        <p:nvCxnSpPr>
          <p:cNvPr id="50" name="Straight Connector 49"/>
          <p:cNvCxnSpPr/>
          <p:nvPr/>
        </p:nvCxnSpPr>
        <p:spPr bwMode="auto">
          <a:xfrm>
            <a:off x="5241303" y="4826524"/>
            <a:ext cx="1225485" cy="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51" name="Straight Connector 50"/>
          <p:cNvCxnSpPr/>
          <p:nvPr/>
        </p:nvCxnSpPr>
        <p:spPr bwMode="auto">
          <a:xfrm flipV="1">
            <a:off x="2848466" y="5825765"/>
            <a:ext cx="2722775" cy="1571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3399FF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52" name="Straight Connector 51"/>
          <p:cNvCxnSpPr/>
          <p:nvPr/>
        </p:nvCxnSpPr>
        <p:spPr bwMode="auto">
          <a:xfrm flipV="1">
            <a:off x="5781774" y="4590854"/>
            <a:ext cx="2513814" cy="12569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00FFFF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</p:spTree>
  </p:cSld>
  <p:clrMapOvr>
    <a:masterClrMapping/>
  </p:clrMapOvr>
  <p:transition spd="med"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0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9" dur="2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3" dur="2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000"/>
                            </p:stCondLst>
                            <p:childTnLst>
                              <p:par>
                                <p:cTn id="3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Sasha Milov                             QM2011 Annecy                                 May 26, 2011</a:t>
            </a:r>
            <a:endParaRPr lang="en-US" dirty="0"/>
          </a:p>
        </p:txBody>
      </p:sp>
      <p:sp>
        <p:nvSpPr>
          <p:cNvPr id="7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8610600" y="6629400"/>
            <a:ext cx="533400" cy="152400"/>
          </a:xfrm>
        </p:spPr>
        <p:txBody>
          <a:bodyPr/>
          <a:lstStyle/>
          <a:p>
            <a:fld id="{D848B5FA-AD4A-4E5A-880E-15C1E9F4B320}" type="slidenum">
              <a:rPr lang="en-US"/>
              <a:pPr/>
              <a:t>5</a:t>
            </a:fld>
            <a:endParaRPr lang="en-US"/>
          </a:p>
        </p:txBody>
      </p:sp>
      <p:sp>
        <p:nvSpPr>
          <p:cNvPr id="8" name="Text Box 2"/>
          <p:cNvSpPr txBox="1">
            <a:spLocks noChangeArrowheads="1"/>
          </p:cNvSpPr>
          <p:nvPr/>
        </p:nvSpPr>
        <p:spPr bwMode="auto">
          <a:xfrm>
            <a:off x="0" y="0"/>
            <a:ext cx="9144000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4400" i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Event sample</a:t>
            </a:r>
            <a:endParaRPr lang="en-US" sz="4400" i="1" dirty="0">
              <a:solidFill>
                <a:srgbClr val="FF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11285" y="1118442"/>
            <a:ext cx="8550613" cy="707886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rial" pitchFamily="34" charset="0"/>
                <a:cs typeface="Arial" pitchFamily="34" charset="0"/>
              </a:rPr>
              <a:t>This analysis uses 43.6M minimum biased events corresponding to integrated luminosity of 7 </a:t>
            </a:r>
            <a:r>
              <a:rPr lang="el-GR" dirty="0" smtClean="0">
                <a:latin typeface="Arial"/>
                <a:cs typeface="Arial"/>
              </a:rPr>
              <a:t>μ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b</a:t>
            </a:r>
            <a:r>
              <a:rPr lang="en-US" baseline="30000" dirty="0" smtClean="0">
                <a:latin typeface="Arial" pitchFamily="34" charset="0"/>
                <a:cs typeface="Arial" pitchFamily="34" charset="0"/>
              </a:rPr>
              <a:t>-1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.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7295" y="2344370"/>
            <a:ext cx="4261693" cy="345331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" name="TextBox 9"/>
          <p:cNvSpPr txBox="1"/>
          <p:nvPr/>
        </p:nvSpPr>
        <p:spPr>
          <a:xfrm>
            <a:off x="4967594" y="2350612"/>
            <a:ext cx="3865122" cy="3477875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rial" pitchFamily="34" charset="0"/>
                <a:cs typeface="Arial" pitchFamily="34" charset="0"/>
              </a:rPr>
              <a:t>Events were selected by:</a:t>
            </a:r>
          </a:p>
          <a:p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r>
              <a:rPr lang="en-US" dirty="0" smtClean="0">
                <a:latin typeface="Arial" pitchFamily="34" charset="0"/>
                <a:cs typeface="Arial" pitchFamily="34" charset="0"/>
              </a:rPr>
              <a:t>Firing Minimum Bias Trigger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Scintillators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on both sides within </a:t>
            </a:r>
            <a:r>
              <a:rPr lang="el-GR" dirty="0" smtClean="0">
                <a:latin typeface="Arial"/>
                <a:cs typeface="Arial"/>
              </a:rPr>
              <a:t>Δ</a:t>
            </a:r>
            <a:r>
              <a:rPr lang="en-US" dirty="0" smtClean="0">
                <a:latin typeface="Arial"/>
                <a:cs typeface="Arial"/>
              </a:rPr>
              <a:t>t =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3ns</a:t>
            </a:r>
          </a:p>
          <a:p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r>
              <a:rPr lang="en-US" dirty="0" smtClean="0">
                <a:latin typeface="Arial" pitchFamily="34" charset="0"/>
                <a:cs typeface="Arial" pitchFamily="34" charset="0"/>
              </a:rPr>
              <a:t>Producing a coincidence in Zero Degree Calorimeter</a:t>
            </a:r>
          </a:p>
          <a:p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r>
              <a:rPr lang="en-US" dirty="0" smtClean="0">
                <a:latin typeface="Arial" pitchFamily="34" charset="0"/>
                <a:cs typeface="Arial" pitchFamily="34" charset="0"/>
              </a:rPr>
              <a:t>Reconstructed vertex within 150mm from ATLAS center</a:t>
            </a:r>
          </a:p>
        </p:txBody>
      </p:sp>
    </p:spTree>
  </p:cSld>
  <p:clrMapOvr>
    <a:masterClrMapping/>
  </p:clrMapOvr>
  <p:transition spd="med">
    <p:strips dir="l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18"/>
          <p:cNvSpPr txBox="1">
            <a:spLocks noChangeArrowheads="1"/>
          </p:cNvSpPr>
          <p:nvPr/>
        </p:nvSpPr>
        <p:spPr bwMode="auto">
          <a:xfrm>
            <a:off x="0" y="0"/>
            <a:ext cx="9144000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4800" i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Centrality determination</a:t>
            </a:r>
            <a:endParaRPr lang="en-US" sz="4800" i="1" dirty="0">
              <a:solidFill>
                <a:srgbClr val="FF66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Sasha Milov                             QM2011 Annecy                                 May 26, 2011</a:t>
            </a:r>
            <a:endParaRPr lang="en-US"/>
          </a:p>
        </p:txBody>
      </p:sp>
      <p:sp>
        <p:nvSpPr>
          <p:cNvPr id="7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8610600" y="6629400"/>
            <a:ext cx="533400" cy="152400"/>
          </a:xfrm>
        </p:spPr>
        <p:txBody>
          <a:bodyPr/>
          <a:lstStyle/>
          <a:p>
            <a:fld id="{D848B5FA-AD4A-4E5A-880E-15C1E9F4B320}" type="slidenum">
              <a:rPr lang="en-US"/>
              <a:pPr/>
              <a:t>6</a:t>
            </a:fld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04698" y="832831"/>
            <a:ext cx="6862255" cy="402914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TextBox 7"/>
          <p:cNvSpPr txBox="1"/>
          <p:nvPr/>
        </p:nvSpPr>
        <p:spPr>
          <a:xfrm>
            <a:off x="223737" y="5145693"/>
            <a:ext cx="8550613" cy="1323439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rial" pitchFamily="34" charset="0"/>
                <a:cs typeface="Arial" pitchFamily="34" charset="0"/>
              </a:rPr>
              <a:t>Based on FCAL energy (3.2&lt;|</a:t>
            </a:r>
            <a:r>
              <a:rPr lang="el-GR" dirty="0" smtClean="0">
                <a:latin typeface="Arial"/>
                <a:cs typeface="Arial"/>
              </a:rPr>
              <a:t>η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|&lt;4.9),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Glauber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model MC and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p+p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data @ √s=2.76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TeV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. MB selection efficiency 100% ± 2% efficiency</a:t>
            </a:r>
          </a:p>
          <a:p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r>
              <a:rPr lang="en-US" dirty="0" smtClean="0">
                <a:latin typeface="Arial" pitchFamily="34" charset="0"/>
                <a:cs typeface="Arial" pitchFamily="34" charset="0"/>
              </a:rPr>
              <a:t>FCAL response stability over entire run much better than 1% level.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147864" y="4572000"/>
            <a:ext cx="203228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ATLAS-HION-2011-05-001</a:t>
            </a:r>
            <a:endParaRPr lang="en-US" sz="1200" dirty="0"/>
          </a:p>
        </p:txBody>
      </p:sp>
    </p:spTree>
  </p:cSld>
  <p:clrMapOvr>
    <a:masterClrMapping/>
  </p:clrMapOvr>
  <p:transition spd="med">
    <p:strips dir="l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18"/>
          <p:cNvSpPr txBox="1">
            <a:spLocks noChangeArrowheads="1"/>
          </p:cNvSpPr>
          <p:nvPr/>
        </p:nvSpPr>
        <p:spPr bwMode="auto">
          <a:xfrm>
            <a:off x="0" y="0"/>
            <a:ext cx="9144000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4800" i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Analysis</a:t>
            </a:r>
            <a:endParaRPr lang="en-US" sz="4800" i="1" dirty="0">
              <a:solidFill>
                <a:srgbClr val="FF66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Sasha Milov                             QM2011 Annecy                                 May 26, 2011</a:t>
            </a:r>
            <a:endParaRPr lang="en-US"/>
          </a:p>
        </p:txBody>
      </p:sp>
      <p:sp>
        <p:nvSpPr>
          <p:cNvPr id="7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8610600" y="6629400"/>
            <a:ext cx="533400" cy="152400"/>
          </a:xfrm>
        </p:spPr>
        <p:txBody>
          <a:bodyPr/>
          <a:lstStyle/>
          <a:p>
            <a:fld id="{D848B5FA-AD4A-4E5A-880E-15C1E9F4B320}" type="slidenum">
              <a:rPr lang="en-US"/>
              <a:pPr/>
              <a:t>7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66928" y="797429"/>
            <a:ext cx="8064230" cy="5632311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rial" pitchFamily="34" charset="0"/>
                <a:cs typeface="Arial" pitchFamily="34" charset="0"/>
              </a:rPr>
              <a:t>Tracking cuts.</a:t>
            </a:r>
          </a:p>
          <a:p>
            <a:r>
              <a:rPr lang="en-US" dirty="0" smtClean="0">
                <a:latin typeface="Arial" pitchFamily="34" charset="0"/>
                <a:cs typeface="Arial" pitchFamily="34" charset="0"/>
              </a:rPr>
              <a:t>	Pixel detector:</a:t>
            </a:r>
          </a:p>
          <a:p>
            <a:r>
              <a:rPr lang="en-US" dirty="0" smtClean="0">
                <a:latin typeface="Arial" pitchFamily="34" charset="0"/>
                <a:cs typeface="Arial" pitchFamily="34" charset="0"/>
              </a:rPr>
              <a:t>		At least 2 hits in 3 layers</a:t>
            </a:r>
          </a:p>
          <a:p>
            <a:r>
              <a:rPr lang="en-US" dirty="0" smtClean="0">
                <a:latin typeface="Arial" pitchFamily="34" charset="0"/>
                <a:cs typeface="Arial" pitchFamily="34" charset="0"/>
              </a:rPr>
              <a:t>		The innermost layer hit, if such is expected</a:t>
            </a:r>
          </a:p>
          <a:p>
            <a:r>
              <a:rPr lang="en-US" dirty="0" smtClean="0">
                <a:latin typeface="Arial" pitchFamily="34" charset="0"/>
                <a:cs typeface="Arial" pitchFamily="34" charset="0"/>
              </a:rPr>
              <a:t>		No missing hits in layers</a:t>
            </a:r>
          </a:p>
          <a:p>
            <a:r>
              <a:rPr lang="en-US" dirty="0" smtClean="0">
                <a:latin typeface="Arial" pitchFamily="34" charset="0"/>
                <a:cs typeface="Arial" pitchFamily="34" charset="0"/>
              </a:rPr>
              <a:t>	SCT detector:</a:t>
            </a:r>
          </a:p>
          <a:p>
            <a:r>
              <a:rPr lang="en-US" dirty="0" smtClean="0">
                <a:latin typeface="Arial" pitchFamily="34" charset="0"/>
                <a:cs typeface="Arial" pitchFamily="34" charset="0"/>
              </a:rPr>
              <a:t>		At least 7 hits in 9 layers</a:t>
            </a:r>
          </a:p>
          <a:p>
            <a:r>
              <a:rPr lang="en-US" dirty="0" smtClean="0">
                <a:latin typeface="Arial" pitchFamily="34" charset="0"/>
                <a:cs typeface="Arial" pitchFamily="34" charset="0"/>
              </a:rPr>
              <a:t>		No missing hits in layers</a:t>
            </a:r>
          </a:p>
          <a:p>
            <a:r>
              <a:rPr lang="en-US" dirty="0" smtClean="0">
                <a:latin typeface="Arial" pitchFamily="34" charset="0"/>
                <a:cs typeface="Arial" pitchFamily="34" charset="0"/>
              </a:rPr>
              <a:t>	Primary vertex pointing cuts:</a:t>
            </a:r>
          </a:p>
          <a:p>
            <a:r>
              <a:rPr lang="en-US" dirty="0" smtClean="0">
                <a:latin typeface="Arial" pitchFamily="34" charset="0"/>
                <a:cs typeface="Arial" pitchFamily="34" charset="0"/>
              </a:rPr>
              <a:t>		within 3 standard deviations in transverse and</a:t>
            </a:r>
          </a:p>
          <a:p>
            <a:r>
              <a:rPr lang="en-US" dirty="0" smtClean="0">
                <a:latin typeface="Arial" pitchFamily="34" charset="0"/>
                <a:cs typeface="Arial" pitchFamily="34" charset="0"/>
              </a:rPr>
              <a:t>		longitudinal directions</a:t>
            </a:r>
          </a:p>
          <a:p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r>
              <a:rPr lang="en-US" dirty="0" smtClean="0">
                <a:latin typeface="Arial" pitchFamily="34" charset="0"/>
                <a:cs typeface="Arial" pitchFamily="34" charset="0"/>
              </a:rPr>
              <a:t>Systematic uncertainties (currently very conservative):</a:t>
            </a:r>
          </a:p>
          <a:p>
            <a:r>
              <a:rPr lang="en-US" dirty="0" smtClean="0">
                <a:latin typeface="Arial" pitchFamily="34" charset="0"/>
                <a:cs typeface="Arial" pitchFamily="34" charset="0"/>
              </a:rPr>
              <a:t>	Main sources:</a:t>
            </a:r>
          </a:p>
          <a:p>
            <a:r>
              <a:rPr lang="en-US" dirty="0" smtClean="0">
                <a:latin typeface="Arial" pitchFamily="34" charset="0"/>
                <a:cs typeface="Arial" pitchFamily="34" charset="0"/>
              </a:rPr>
              <a:t>		efficiency and feed-down at low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p</a:t>
            </a:r>
            <a:r>
              <a:rPr lang="en-US" baseline="-25000" dirty="0" err="1" smtClean="0">
                <a:latin typeface="Arial" pitchFamily="34" charset="0"/>
                <a:cs typeface="Arial" pitchFamily="34" charset="0"/>
              </a:rPr>
              <a:t>T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(~5%) </a:t>
            </a:r>
          </a:p>
          <a:p>
            <a:r>
              <a:rPr lang="en-US" dirty="0" smtClean="0">
                <a:latin typeface="Arial" pitchFamily="34" charset="0"/>
                <a:cs typeface="Arial" pitchFamily="34" charset="0"/>
              </a:rPr>
              <a:t>		possible distortion of track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p</a:t>
            </a:r>
            <a:r>
              <a:rPr lang="en-US" baseline="-25000" dirty="0" err="1" smtClean="0">
                <a:latin typeface="Arial" pitchFamily="34" charset="0"/>
                <a:cs typeface="Arial" pitchFamily="34" charset="0"/>
              </a:rPr>
              <a:t>T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above 20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GeV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</a:p>
          <a:p>
            <a:r>
              <a:rPr lang="en-US" dirty="0" smtClean="0">
                <a:latin typeface="Arial" pitchFamily="34" charset="0"/>
                <a:cs typeface="Arial" pitchFamily="34" charset="0"/>
              </a:rPr>
              <a:t>		in the most central collisions (&lt;30%).</a:t>
            </a:r>
          </a:p>
          <a:p>
            <a:r>
              <a:rPr lang="en-US" dirty="0" smtClean="0">
                <a:latin typeface="Arial" pitchFamily="34" charset="0"/>
                <a:cs typeface="Arial" pitchFamily="34" charset="0"/>
              </a:rPr>
              <a:t>		uncertainty on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N</a:t>
            </a:r>
            <a:r>
              <a:rPr lang="en-US" baseline="-25000" dirty="0" err="1" smtClean="0">
                <a:latin typeface="Arial" pitchFamily="34" charset="0"/>
                <a:cs typeface="Arial" pitchFamily="34" charset="0"/>
              </a:rPr>
              <a:t>coll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for ratios.</a:t>
            </a:r>
          </a:p>
        </p:txBody>
      </p:sp>
    </p:spTree>
  </p:cSld>
  <p:clrMapOvr>
    <a:masterClrMapping/>
  </p:clrMapOvr>
  <p:transition spd="med">
    <p:strips dir="l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C:\Users\Administrator\Documents\My Work\Talks\QM2011\picts\final_fig_lowpt_corr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7286" y="820093"/>
            <a:ext cx="8767871" cy="486127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Text Box 18"/>
          <p:cNvSpPr txBox="1">
            <a:spLocks noChangeArrowheads="1"/>
          </p:cNvSpPr>
          <p:nvPr/>
        </p:nvSpPr>
        <p:spPr bwMode="auto">
          <a:xfrm>
            <a:off x="0" y="0"/>
            <a:ext cx="91440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4800" i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Correction for off vertex tracks</a:t>
            </a:r>
            <a:endParaRPr lang="en-US" sz="4800" i="1" dirty="0">
              <a:solidFill>
                <a:srgbClr val="FF66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Sasha Milov                             QM2011 Annecy                                 May 26, 2011</a:t>
            </a:r>
            <a:endParaRPr lang="en-US"/>
          </a:p>
        </p:txBody>
      </p:sp>
      <p:sp>
        <p:nvSpPr>
          <p:cNvPr id="7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8610600" y="6629400"/>
            <a:ext cx="533400" cy="152400"/>
          </a:xfrm>
        </p:spPr>
        <p:txBody>
          <a:bodyPr/>
          <a:lstStyle/>
          <a:p>
            <a:fld id="{D848B5FA-AD4A-4E5A-880E-15C1E9F4B320}" type="slidenum">
              <a:rPr lang="en-US"/>
              <a:pPr/>
              <a:t>8</a:t>
            </a:fld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175098" y="5748808"/>
            <a:ext cx="8764622" cy="707886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rial" pitchFamily="34" charset="0"/>
                <a:cs typeface="Arial" pitchFamily="34" charset="0"/>
              </a:rPr>
              <a:t>The raw spectra is corrected for the fake tracks and secondary particles at low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p</a:t>
            </a:r>
            <a:r>
              <a:rPr lang="en-US" baseline="-25000" dirty="0" err="1" smtClean="0">
                <a:latin typeface="Arial" pitchFamily="34" charset="0"/>
                <a:cs typeface="Arial" pitchFamily="34" charset="0"/>
              </a:rPr>
              <a:t>T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.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Correction is based on the MC. </a:t>
            </a:r>
          </a:p>
        </p:txBody>
      </p:sp>
    </p:spTree>
  </p:cSld>
  <p:clrMapOvr>
    <a:masterClrMapping/>
  </p:clrMapOvr>
  <p:transition spd="med">
    <p:strips dir="l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Administrator\Documents\My Work\Talks\QM2011\picts\final_fig_effi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1556" y="786917"/>
            <a:ext cx="8833417" cy="489761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Text Box 18"/>
          <p:cNvSpPr txBox="1">
            <a:spLocks noChangeArrowheads="1"/>
          </p:cNvSpPr>
          <p:nvPr/>
        </p:nvSpPr>
        <p:spPr bwMode="auto">
          <a:xfrm>
            <a:off x="0" y="0"/>
            <a:ext cx="9144000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4800" i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Efficiency Correction</a:t>
            </a:r>
            <a:endParaRPr lang="en-US" sz="4800" i="1" dirty="0">
              <a:solidFill>
                <a:srgbClr val="FF66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Sasha Milov                             QM2011 Annecy                                 May 26, 2011</a:t>
            </a:r>
            <a:endParaRPr lang="en-US"/>
          </a:p>
        </p:txBody>
      </p:sp>
      <p:sp>
        <p:nvSpPr>
          <p:cNvPr id="7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8610600" y="6629400"/>
            <a:ext cx="533400" cy="152400"/>
          </a:xfrm>
        </p:spPr>
        <p:txBody>
          <a:bodyPr/>
          <a:lstStyle/>
          <a:p>
            <a:fld id="{D848B5FA-AD4A-4E5A-880E-15C1E9F4B320}" type="slidenum">
              <a:rPr lang="en-US"/>
              <a:pPr/>
              <a:t>9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136187" y="5748808"/>
            <a:ext cx="8803533" cy="707886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rial" pitchFamily="34" charset="0"/>
                <a:cs typeface="Arial" pitchFamily="34" charset="0"/>
              </a:rPr>
              <a:t>Efficiency based on the PYTHIA events embedded in HIJING MC.    Loss at higher </a:t>
            </a:r>
            <a:r>
              <a:rPr lang="el-GR" dirty="0" smtClean="0">
                <a:latin typeface="Arial"/>
                <a:cs typeface="Arial"/>
              </a:rPr>
              <a:t>η</a:t>
            </a:r>
            <a:r>
              <a:rPr lang="en-US" dirty="0" smtClean="0">
                <a:latin typeface="Arial"/>
                <a:cs typeface="Arial"/>
              </a:rPr>
              <a:t> is due to very restrictive cuts used in the analysis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665397" y="3735422"/>
            <a:ext cx="125486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0" dirty="0" smtClean="0"/>
              <a:t>Vertical bars show systematic uncertainty</a:t>
            </a:r>
            <a:endParaRPr lang="en-US" sz="1400" b="0" dirty="0"/>
          </a:p>
        </p:txBody>
      </p:sp>
    </p:spTree>
  </p:cSld>
  <p:clrMapOvr>
    <a:masterClrMapping/>
  </p:clrMapOvr>
  <p:transition spd="med">
    <p:strips dir="l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plate">
  <a:themeElements>
    <a:clrScheme name="template 6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C0C0C0"/>
      </a:accent1>
      <a:accent2>
        <a:srgbClr val="0066FF"/>
      </a:accent2>
      <a:accent3>
        <a:srgbClr val="FFFFFF"/>
      </a:accent3>
      <a:accent4>
        <a:srgbClr val="000000"/>
      </a:accent4>
      <a:accent5>
        <a:srgbClr val="DCDCDC"/>
      </a:accent5>
      <a:accent6>
        <a:srgbClr val="005CE7"/>
      </a:accent6>
      <a:hlink>
        <a:srgbClr val="FF0000"/>
      </a:hlink>
      <a:folHlink>
        <a:srgbClr val="009900"/>
      </a:folHlink>
    </a:clrScheme>
    <a:fontScheme name="template">
      <a:majorFont>
        <a:latin typeface="Times New Roman"/>
        <a:ea typeface=""/>
        <a:cs typeface="Times New Roman"/>
      </a:majorFont>
      <a:minorFont>
        <a:latin typeface="Times New Roman"/>
        <a:ea typeface=""/>
        <a:cs typeface="Times New Roma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Times New Roman" pitchFamily="18" charset="0"/>
          </a:defRPr>
        </a:defPPr>
      </a:lstStyle>
    </a:lnDef>
  </a:objectDefaults>
  <a:extraClrSchemeLst>
    <a:extraClrScheme>
      <a:clrScheme name="template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D:\WORK\HPT\template.ppt</Template>
  <TotalTime>63445</TotalTime>
  <Words>742</Words>
  <Application>Microsoft Office PowerPoint</Application>
  <PresentationFormat>On-screen Show (4:3)</PresentationFormat>
  <Paragraphs>132</Paragraphs>
  <Slides>15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template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</vt:vector>
  </TitlesOfParts>
  <Company>dept of physics sunysb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Alexander Milov</dc:creator>
  <cp:lastModifiedBy>Administrator</cp:lastModifiedBy>
  <cp:revision>678</cp:revision>
  <dcterms:created xsi:type="dcterms:W3CDTF">2002-09-24T23:47:14Z</dcterms:created>
  <dcterms:modified xsi:type="dcterms:W3CDTF">2011-05-26T12:26:43Z</dcterms:modified>
</cp:coreProperties>
</file>