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06" r:id="rId2"/>
    <p:sldId id="382" r:id="rId3"/>
    <p:sldId id="350" r:id="rId4"/>
    <p:sldId id="380" r:id="rId5"/>
    <p:sldId id="381" r:id="rId6"/>
    <p:sldId id="383" r:id="rId7"/>
    <p:sldId id="396" r:id="rId8"/>
    <p:sldId id="391" r:id="rId9"/>
    <p:sldId id="389" r:id="rId10"/>
    <p:sldId id="390" r:id="rId11"/>
    <p:sldId id="373" r:id="rId12"/>
    <p:sldId id="372" r:id="rId13"/>
    <p:sldId id="397" r:id="rId14"/>
    <p:sldId id="388" r:id="rId15"/>
    <p:sldId id="385" r:id="rId16"/>
    <p:sldId id="386" r:id="rId17"/>
    <p:sldId id="387" r:id="rId18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FFFF"/>
    <a:srgbClr val="CC00CC"/>
    <a:srgbClr val="FFD9D9"/>
    <a:srgbClr val="FF99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81" autoAdjust="0"/>
    <p:restoredTop sz="98768" autoAdjust="0"/>
  </p:normalViewPr>
  <p:slideViewPr>
    <p:cSldViewPr>
      <p:cViewPr>
        <p:scale>
          <a:sx n="103" d="100"/>
          <a:sy n="103" d="100"/>
        </p:scale>
        <p:origin x="-44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EE7E5-124C-D549-97D2-4BCF25500341}" type="datetimeFigureOut">
              <a:rPr kumimoji="1" lang="ja-JP" altLang="en-US" smtClean="0"/>
              <a:pPr/>
              <a:t>11/05/27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80A8D-0954-4D40-A0BA-126482459A6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8907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114C021-1E59-468A-9681-A176F0256306}" type="datetimeFigureOut">
              <a:rPr kumimoji="1" lang="ja-JP" altLang="en-US" smtClean="0"/>
              <a:pPr/>
              <a:t>11/05/27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B1AF3BE-6AE0-4E36-A3F0-5DA9B2F42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64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E303F-5B5E-4FE7-A676-59896176233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 userDrawn="1"/>
        </p:nvSpPr>
        <p:spPr>
          <a:xfrm>
            <a:off x="5508104" y="6309320"/>
            <a:ext cx="3635896" cy="54868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rgbClr val="002060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620688"/>
            <a:ext cx="9144000" cy="14401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0" y="62068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 userDrawn="1"/>
        </p:nvSpPr>
        <p:spPr>
          <a:xfrm rot="10800000">
            <a:off x="0" y="6093297"/>
            <a:ext cx="9144000" cy="14401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 rot="10800000">
            <a:off x="0" y="6237312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78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0" y="6237312"/>
            <a:ext cx="9144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 rot="10800000">
            <a:off x="0" y="6453335"/>
            <a:ext cx="9144000" cy="14401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47260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188640"/>
            <a:ext cx="9144000" cy="14401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 rot="10800000">
            <a:off x="0" y="6597352"/>
            <a:ext cx="5508104" cy="260648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0" y="0"/>
            <a:ext cx="9144000" cy="18864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8" name="直線コネクタ 17"/>
          <p:cNvCxnSpPr/>
          <p:nvPr userDrawn="1"/>
        </p:nvCxnSpPr>
        <p:spPr>
          <a:xfrm>
            <a:off x="0" y="188640"/>
            <a:ext cx="9144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46646"/>
            <a:ext cx="8640960" cy="634082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99852" y="6583292"/>
            <a:ext cx="2935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Quark Matter 2011</a:t>
            </a:r>
            <a:r>
              <a:rPr kumimoji="1" lang="en-US" altLang="ja-JP" sz="1200" baseline="0" dirty="0" smtClean="0">
                <a:solidFill>
                  <a:schemeClr val="bg1"/>
                </a:solidFill>
              </a:rPr>
              <a:t>, May 27, Annecy, France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0" y="-34214"/>
            <a:ext cx="27792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bg1"/>
                </a:solidFill>
              </a:rPr>
              <a:t>Akihiko</a:t>
            </a:r>
            <a:r>
              <a:rPr kumimoji="1" lang="en-US" altLang="ja-JP" sz="1050" baseline="0" dirty="0" smtClean="0">
                <a:solidFill>
                  <a:schemeClr val="bg1"/>
                </a:solidFill>
              </a:rPr>
              <a:t> Monnai (The University of Tokyo)</a:t>
            </a:r>
            <a:endParaRPr kumimoji="1" lang="ja-JP" altLang="en-US" sz="1050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 userDrawn="1"/>
        </p:nvSpPr>
        <p:spPr>
          <a:xfrm>
            <a:off x="3825286" y="-27384"/>
            <a:ext cx="54272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baseline="0" dirty="0" smtClean="0">
                <a:solidFill>
                  <a:schemeClr val="bg1"/>
                </a:solidFill>
              </a:rPr>
              <a:t>Viscous Hydrodynamic Evolution with Non-Boost Invariant Flow for the Color Glass Condensate</a:t>
            </a:r>
            <a:endParaRPr kumimoji="1" lang="ja-JP" altLang="en-US" sz="1050" dirty="0">
              <a:solidFill>
                <a:schemeClr val="bg1"/>
              </a:solidFill>
            </a:endParaRPr>
          </a:p>
        </p:txBody>
      </p:sp>
      <p:cxnSp>
        <p:nvCxnSpPr>
          <p:cNvPr id="25" name="直線コネクタ 24"/>
          <p:cNvCxnSpPr/>
          <p:nvPr userDrawn="1"/>
        </p:nvCxnSpPr>
        <p:spPr>
          <a:xfrm>
            <a:off x="36512" y="6597352"/>
            <a:ext cx="9144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 userDrawn="1"/>
        </p:nvSpPr>
        <p:spPr>
          <a:xfrm>
            <a:off x="5508104" y="6597352"/>
            <a:ext cx="3635896" cy="2606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 userDrawn="1"/>
        </p:nvSpPr>
        <p:spPr>
          <a:xfrm>
            <a:off x="5636738" y="6580726"/>
            <a:ext cx="843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Next slide: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686872" y="65325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599B66F-E5D6-BA4E-9981-9C3ABB5EFAF7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8676456" y="6571398"/>
            <a:ext cx="43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  <a:latin typeface="Calibri" pitchFamily="34" charset="0"/>
                <a:ea typeface="+mn-ea"/>
              </a:rPr>
              <a:t>/ 12</a:t>
            </a:r>
            <a:endParaRPr kumimoji="1" lang="ja-JP" altLang="en-US" sz="1200" dirty="0">
              <a:solidFill>
                <a:schemeClr val="bg1"/>
              </a:solidFill>
              <a:latin typeface="Calibri" pitchFamily="34" charset="0"/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6A252-2510-47D7-82DA-35B0D7186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4" Type="http://schemas.openxmlformats.org/officeDocument/2006/relationships/image" Target="../media/image33.gif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tkynt2.phys.s.u-tokyo.ac.jp/~monnai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4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4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4" Type="http://schemas.openxmlformats.org/officeDocument/2006/relationships/image" Target="../media/image30.gif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1259632" y="3212976"/>
            <a:ext cx="6400800" cy="1464568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>
                <a:solidFill>
                  <a:schemeClr val="tx1"/>
                </a:solidFill>
              </a:rPr>
              <a:t>Akihiko Monnai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Department of Physics, The University of Tokyo</a:t>
            </a:r>
          </a:p>
          <a:p>
            <a:r>
              <a:rPr kumimoji="1" lang="en-US" altLang="ja-JP" sz="2000" dirty="0" smtClean="0">
                <a:solidFill>
                  <a:schemeClr val="tx1"/>
                </a:solidFill>
              </a:rPr>
              <a:t>Collaborator: Tetsufumi Hirano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323528" y="1571613"/>
            <a:ext cx="8496944" cy="1425339"/>
          </a:xfrm>
        </p:spPr>
        <p:txBody>
          <a:bodyPr>
            <a:noAutofit/>
          </a:bodyPr>
          <a:lstStyle/>
          <a:p>
            <a:r>
              <a:rPr lang="en-US" altLang="ja-JP" dirty="0" smtClean="0"/>
              <a:t>V</a:t>
            </a:r>
            <a:r>
              <a:rPr lang="en-US" altLang="ja-JP" sz="3200" dirty="0" smtClean="0"/>
              <a:t>iscous Hydrodynamic Evolution with Non-Boost Invariant Flow for the Color Glass Condensate</a:t>
            </a:r>
            <a:endParaRPr kumimoji="1" lang="ja-JP" altLang="en-US" sz="3200" dirty="0">
              <a:latin typeface="+mn-lt"/>
              <a:cs typeface="Arial" pitchFamily="34" charset="0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857224" y="4760556"/>
            <a:ext cx="7286676" cy="828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altLang="ja-JP" sz="2000" b="1" dirty="0" smtClean="0"/>
              <a:t>Quark Matter 2011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altLang="ja-JP" sz="2000" dirty="0" smtClean="0"/>
              <a:t>May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lang="en-US" altLang="ja-JP" sz="2000" noProof="0" dirty="0" smtClean="0"/>
              <a:t>27</a:t>
            </a:r>
            <a:r>
              <a:rPr kumimoji="1" lang="en-US" altLang="ja-JP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th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2011, </a:t>
            </a:r>
            <a:r>
              <a:rPr lang="en-US" altLang="ja-JP" sz="2000" dirty="0" smtClean="0"/>
              <a:t>Annecy</a:t>
            </a:r>
            <a:r>
              <a:rPr kumimoji="1" lang="en-US" altLang="ja-JP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lang="en-US" altLang="ja-JP" sz="2000" noProof="0" dirty="0" smtClean="0"/>
              <a:t>France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4788024" y="4608"/>
            <a:ext cx="4355976" cy="400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altLang="ja-JP" dirty="0" smtClean="0">
                <a:solidFill>
                  <a:schemeClr val="bg1"/>
                </a:solidFill>
              </a:rPr>
              <a:t>AM and T. Hirano, arXiv:1102.5053 [</a:t>
            </a:r>
            <a:r>
              <a:rPr lang="en-US" altLang="ja-JP" dirty="0" err="1" smtClean="0">
                <a:solidFill>
                  <a:schemeClr val="bg1"/>
                </a:solidFill>
              </a:rPr>
              <a:t>nucl-th</a:t>
            </a:r>
            <a:r>
              <a:rPr lang="en-US" altLang="ja-JP" dirty="0" smtClean="0">
                <a:solidFill>
                  <a:schemeClr val="bg1"/>
                </a:solidFill>
              </a:rPr>
              <a:t>]</a:t>
            </a:r>
            <a:endParaRPr kumimoji="1" lang="ja-JP" altLang="en-US" sz="24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Results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Deviation from boost-invariant flow </a:t>
            </a: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000" dirty="0" smtClean="0">
              <a:latin typeface="+mn-lt"/>
            </a:endParaRPr>
          </a:p>
          <a:p>
            <a:pPr>
              <a:buSzPct val="75000"/>
            </a:pPr>
            <a:endParaRPr lang="en-US" altLang="ja-JP" sz="2400" dirty="0" smtClean="0">
              <a:latin typeface="+mn-lt"/>
            </a:endParaRPr>
          </a:p>
          <a:p>
            <a:pPr lvl="1">
              <a:buSzPct val="75000"/>
              <a:buNone/>
            </a:pPr>
            <a:r>
              <a:rPr lang="en-US" altLang="ja-JP" sz="2200" dirty="0" smtClean="0">
                <a:latin typeface="+mn-lt"/>
              </a:rPr>
              <a:t>  </a:t>
            </a:r>
          </a:p>
        </p:txBody>
      </p:sp>
      <p:pic>
        <p:nvPicPr>
          <p:cNvPr id="23" name="Picture 2" descr="C:\Documents and Settings\Akihiko Monnai\デスクトップ\yf-eta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3814953" cy="2964561"/>
          </a:xfrm>
          <a:prstGeom prst="rect">
            <a:avLst/>
          </a:prstGeom>
          <a:noFill/>
        </p:spPr>
      </p:pic>
      <p:pic>
        <p:nvPicPr>
          <p:cNvPr id="1026" name="Picture 2" descr="C:\Documents and Settings\Akihiko Monnai\デスクトップ\yf-etas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484784"/>
            <a:ext cx="3814953" cy="2964561"/>
          </a:xfrm>
          <a:prstGeom prst="rect">
            <a:avLst/>
          </a:prstGeom>
          <a:noFill/>
        </p:spPr>
      </p:pic>
      <p:sp>
        <p:nvSpPr>
          <p:cNvPr id="25" name="テキスト ボックス 24"/>
          <p:cNvSpPr txBox="1"/>
          <p:nvPr/>
        </p:nvSpPr>
        <p:spPr>
          <a:xfrm>
            <a:off x="3455149" y="1628800"/>
            <a:ext cx="68480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RHIC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524328" y="1628800"/>
            <a:ext cx="58862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LHC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27584" y="4509120"/>
            <a:ext cx="734481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The systems are far from boost invariant at RHIC and LHC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47664" y="2492896"/>
            <a:ext cx="110267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τ = 30 fm/c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03724" y="2492896"/>
            <a:ext cx="110267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τ = 50 fm/c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755576" y="5589240"/>
            <a:ext cx="7920880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27584" y="5597888"/>
            <a:ext cx="792088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deceleration</a:t>
            </a:r>
            <a:r>
              <a:rPr lang="en-US" altLang="ja-JP" sz="2000" dirty="0" smtClean="0">
                <a:solidFill>
                  <a:srgbClr val="FF00FF"/>
                </a:solidFill>
              </a:rPr>
              <a:t> </a:t>
            </a:r>
            <a:r>
              <a:rPr lang="en-US" altLang="ja-JP" sz="2000" dirty="0" smtClean="0"/>
              <a:t>by</a:t>
            </a:r>
            <a:r>
              <a:rPr lang="en-US" altLang="ja-JP" sz="2000" dirty="0" smtClean="0">
                <a:solidFill>
                  <a:srgbClr val="FF00FF"/>
                </a:solidFill>
              </a:rPr>
              <a:t> </a:t>
            </a:r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suppression </a:t>
            </a:r>
            <a:r>
              <a:rPr lang="en-US" altLang="ja-JP" sz="2000" dirty="0" smtClean="0"/>
              <a:t>of total pressure </a:t>
            </a:r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US" altLang="ja-JP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 – </a:t>
            </a:r>
            <a:r>
              <a:rPr lang="en-US" altLang="ja-JP" sz="2000" dirty="0" err="1" smtClean="0">
                <a:solidFill>
                  <a:schemeClr val="accent6">
                    <a:lumMod val="75000"/>
                  </a:schemeClr>
                </a:solidFill>
              </a:rPr>
              <a:t>Π</a:t>
            </a:r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 + π </a:t>
            </a:r>
            <a:r>
              <a:rPr lang="en-US" altLang="ja-JP" sz="2000" dirty="0" smtClean="0"/>
              <a:t>at early stage and</a:t>
            </a:r>
          </a:p>
          <a:p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acceleration</a:t>
            </a:r>
            <a:r>
              <a:rPr lang="en-US" altLang="ja-JP" sz="2000" dirty="0" smtClean="0"/>
              <a:t> by </a:t>
            </a:r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enhancement </a:t>
            </a:r>
            <a:r>
              <a:rPr lang="en-US" altLang="ja-JP" sz="2000" dirty="0" smtClean="0"/>
              <a:t>of hydrostatic pressure </a:t>
            </a:r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US" altLang="ja-JP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altLang="ja-JP" sz="2000" dirty="0" smtClean="0"/>
              <a:t> at late stage</a:t>
            </a:r>
            <a:endParaRPr kumimoji="1" lang="ja-JP" altLang="en-US" sz="2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99592" y="5157192"/>
            <a:ext cx="770485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00FF"/>
                </a:solidFill>
              </a:rPr>
              <a:t>Ideal flow </a:t>
            </a:r>
            <a:r>
              <a:rPr lang="en-US" altLang="ja-JP" sz="2000" dirty="0" smtClean="0"/>
              <a:t>≈ </a:t>
            </a:r>
            <a:r>
              <a:rPr lang="en-US" altLang="ja-JP" sz="2000" dirty="0" smtClean="0">
                <a:solidFill>
                  <a:srgbClr val="FF0000"/>
                </a:solidFill>
              </a:rPr>
              <a:t>viscous flow </a:t>
            </a:r>
            <a:r>
              <a:rPr lang="en-US" altLang="ja-JP" sz="2000" dirty="0" smtClean="0"/>
              <a:t>due to competition between</a:t>
            </a:r>
          </a:p>
        </p:txBody>
      </p:sp>
      <p:sp>
        <p:nvSpPr>
          <p:cNvPr id="21" name="メモ 20"/>
          <p:cNvSpPr/>
          <p:nvPr/>
        </p:nvSpPr>
        <p:spPr>
          <a:xfrm>
            <a:off x="5438785" y="980728"/>
            <a:ext cx="3312368" cy="504056"/>
          </a:xfrm>
          <a:prstGeom prst="foldedCorner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8"/>
          <p:cNvSpPr>
            <a:spLocks noChangeArrowheads="1"/>
          </p:cNvSpPr>
          <p:nvPr/>
        </p:nvSpPr>
        <p:spPr bwMode="auto">
          <a:xfrm>
            <a:off x="5436096" y="1012666"/>
            <a:ext cx="16034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Flow rapidity:</a:t>
            </a:r>
            <a:endParaRPr lang="en-US" altLang="ja-JP" sz="2000" dirty="0">
              <a:latin typeface="Calibri" pitchFamily="34" charset="0"/>
            </a:endParaRPr>
          </a:p>
        </p:txBody>
      </p:sp>
      <p:pic>
        <p:nvPicPr>
          <p:cNvPr id="24" name="Picture 7" descr="C:\Documents and Settings\Akihiko Monnai\デスクトップ\texclip2011041922405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1037110"/>
            <a:ext cx="1586865" cy="375666"/>
          </a:xfrm>
          <a:prstGeom prst="rect">
            <a:avLst/>
          </a:prstGeom>
          <a:noFill/>
        </p:spPr>
      </p:pic>
      <p:sp>
        <p:nvSpPr>
          <p:cNvPr id="33" name="テキスト ボックス 32"/>
          <p:cNvSpPr txBox="1"/>
          <p:nvPr/>
        </p:nvSpPr>
        <p:spPr>
          <a:xfrm>
            <a:off x="6492505" y="6583292"/>
            <a:ext cx="15864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Summary and Outlook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10</a:t>
            </a:fld>
            <a:endParaRPr lang="ja-JP" alt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Summary and Outlook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We solved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 full 2</a:t>
            </a:r>
            <a:r>
              <a:rPr lang="en-US" altLang="ja-JP" sz="2400" baseline="30000" dirty="0" smtClean="0">
                <a:solidFill>
                  <a:schemeClr val="accent6">
                    <a:lumMod val="75000"/>
                  </a:schemeClr>
                </a:solidFill>
              </a:rPr>
              <a:t>nd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 order viscous hydro</a:t>
            </a:r>
            <a:r>
              <a:rPr lang="en-US" altLang="ja-JP" sz="2400" dirty="0" smtClean="0"/>
              <a:t> in (1+1)-dimensions         for the “shattered” 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color glass condensate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40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Future prospect includes:</a:t>
            </a:r>
            <a:endParaRPr lang="en-US" altLang="ja-JP" sz="2000" dirty="0" smtClean="0">
              <a:latin typeface="+mn-lt"/>
            </a:endParaRPr>
          </a:p>
          <a:p>
            <a:pPr lvl="1">
              <a:buSzPct val="75000"/>
            </a:pPr>
            <a:r>
              <a:rPr lang="en-US" altLang="ja-JP" sz="2400" dirty="0" smtClean="0"/>
              <a:t>Detailed analyses on parameter dependences, </a:t>
            </a:r>
            <a:r>
              <a:rPr lang="en-US" altLang="ja-JP" sz="2400" dirty="0" err="1" smtClean="0"/>
              <a:t>rcBK</a:t>
            </a:r>
            <a:r>
              <a:rPr lang="en-US" altLang="ja-JP" sz="2400" dirty="0" smtClean="0"/>
              <a:t>, etc…</a:t>
            </a:r>
          </a:p>
          <a:p>
            <a:pPr lvl="1">
              <a:buSzPct val="75000"/>
            </a:pPr>
            <a:r>
              <a:rPr lang="en-US" altLang="ja-JP" sz="2400" dirty="0" smtClean="0"/>
              <a:t>A (3+1)-dimensional viscous hydrodynamic model, etc…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92505" y="6583292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The End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580112" y="4869160"/>
            <a:ext cx="3096344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i="1" dirty="0" smtClean="0">
                <a:solidFill>
                  <a:schemeClr val="tx1"/>
                </a:solidFill>
                <a:cs typeface="Times New Roman" pitchFamily="18" charset="0"/>
              </a:rPr>
              <a:t>AM &amp; T. Hirano, in preparation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右矢印 16"/>
          <p:cNvSpPr/>
          <p:nvPr/>
        </p:nvSpPr>
        <p:spPr>
          <a:xfrm>
            <a:off x="539552" y="1988840"/>
            <a:ext cx="432048" cy="360040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7"/>
          <p:cNvSpPr txBox="1">
            <a:spLocks noChangeArrowheads="1"/>
          </p:cNvSpPr>
          <p:nvPr/>
        </p:nvSpPr>
        <p:spPr bwMode="auto">
          <a:xfrm>
            <a:off x="1115616" y="1916832"/>
            <a:ext cx="74888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Non-trivial deformation of CGC rapidity distribution due to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331640" y="2348880"/>
            <a:ext cx="655205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(i) outward entropy flux        </a:t>
            </a:r>
            <a:r>
              <a:rPr lang="en-US" altLang="ja-JP" sz="2000" dirty="0" smtClean="0"/>
              <a:t>(</a:t>
            </a:r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non-boost invariant </a:t>
            </a:r>
            <a:r>
              <a:rPr lang="en-US" altLang="ja-JP" sz="2000" dirty="0" smtClean="0"/>
              <a:t>effect)</a:t>
            </a:r>
            <a:endParaRPr kumimoji="1" lang="ja-JP" altLang="en-US" sz="2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331640" y="2780928"/>
            <a:ext cx="526112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(ii) entropy production          </a:t>
            </a:r>
            <a:r>
              <a:rPr lang="en-US" altLang="ja-JP" sz="2000" dirty="0" smtClean="0"/>
              <a:t>(</a:t>
            </a:r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viscous </a:t>
            </a:r>
            <a:r>
              <a:rPr lang="en-US" altLang="ja-JP" sz="2000" dirty="0" smtClean="0"/>
              <a:t>effect)</a:t>
            </a:r>
            <a:endParaRPr kumimoji="1" lang="ja-JP" altLang="en-US" sz="2400" dirty="0"/>
          </a:p>
        </p:txBody>
      </p:sp>
      <p:sp>
        <p:nvSpPr>
          <p:cNvPr id="27" name="右矢印 26"/>
          <p:cNvSpPr/>
          <p:nvPr/>
        </p:nvSpPr>
        <p:spPr>
          <a:xfrm>
            <a:off x="539552" y="3573016"/>
            <a:ext cx="432048" cy="360040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8" name="テキスト ボックス 27"/>
          <p:cNvSpPr txBox="1">
            <a:spLocks noChangeArrowheads="1"/>
          </p:cNvSpPr>
          <p:nvPr/>
        </p:nvSpPr>
        <p:spPr bwMode="auto">
          <a:xfrm>
            <a:off x="1043608" y="3501008"/>
            <a:ext cx="74888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Viscous hydrodynamic effect may play an important role in understanding the </a:t>
            </a:r>
            <a:r>
              <a:rPr lang="en-US" altLang="ja-JP" sz="2400" dirty="0" smtClean="0">
                <a:solidFill>
                  <a:srgbClr val="0070C0"/>
                </a:solidFill>
              </a:rPr>
              <a:t>seemingly large multiplicity at LHC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1043608" y="1916832"/>
            <a:ext cx="7560840" cy="136815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11</a:t>
            </a:fld>
            <a:endParaRPr lang="ja-JP" alt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4400" dirty="0" smtClean="0">
                <a:latin typeface="+mn-lt"/>
              </a:rPr>
              <a:t>The End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Thank you for listening!</a:t>
            </a:r>
          </a:p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Website: </a:t>
            </a:r>
            <a:r>
              <a:rPr lang="en-US" altLang="ja-JP" sz="2400" u="sng" dirty="0" smtClean="0">
                <a:solidFill>
                  <a:srgbClr val="0000FF"/>
                </a:solidFill>
                <a:cs typeface="Times New Roman" pitchFamily="18" charset="0"/>
                <a:hlinkClick r:id="rId3"/>
              </a:rPr>
              <a:t>http://tkynt2.phys.s.u-tokyo.ac.jp/~monnai/index.html</a:t>
            </a:r>
            <a:endParaRPr lang="en-US" altLang="ja-JP" sz="2400" u="sng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 lvl="1">
              <a:buSzPct val="75000"/>
              <a:buNone/>
            </a:pPr>
            <a:endParaRPr lang="en-US" altLang="ja-JP" sz="2000" dirty="0" smtClean="0">
              <a:latin typeface="+mn-lt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92505" y="6583292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Appendices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Results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Parameter dependences</a:t>
            </a: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 marL="0" indent="0">
              <a:buSzPct val="75000"/>
              <a:buNone/>
            </a:pPr>
            <a:endParaRPr lang="en-US" altLang="ja-JP" sz="12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Comparison to boost-invariant flow</a:t>
            </a:r>
            <a:endParaRPr lang="en-US" altLang="ja-JP" sz="24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000" dirty="0" smtClean="0">
              <a:latin typeface="+mn-lt"/>
            </a:endParaRPr>
          </a:p>
        </p:txBody>
      </p:sp>
      <p:pic>
        <p:nvPicPr>
          <p:cNvPr id="3" name="図 2" descr="dsdyf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55358"/>
            <a:ext cx="3744416" cy="2909746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32040" y="2566065"/>
            <a:ext cx="36004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Larger entropy production for more viscous systems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39952" y="1556792"/>
            <a:ext cx="4557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(ii)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η</a:t>
            </a:r>
            <a:r>
              <a:rPr lang="en-US" altLang="ja-JP" sz="2000" dirty="0">
                <a:solidFill>
                  <a:srgbClr val="000000"/>
                </a:solidFill>
              </a:rPr>
              <a:t>/s = </a:t>
            </a:r>
            <a:r>
              <a:rPr lang="en-US" altLang="ja-JP" sz="2000" dirty="0">
                <a:solidFill>
                  <a:srgbClr val="CC00CC"/>
                </a:solidFill>
              </a:rPr>
              <a:t>1/</a:t>
            </a:r>
            <a:r>
              <a:rPr lang="en-US" altLang="ja-JP" sz="2000" dirty="0" smtClean="0">
                <a:solidFill>
                  <a:srgbClr val="CC00CC"/>
                </a:solidFill>
              </a:rPr>
              <a:t>4π</a:t>
            </a:r>
            <a:r>
              <a:rPr lang="en-US" altLang="ja-JP" sz="2000" dirty="0" smtClean="0">
                <a:solidFill>
                  <a:srgbClr val="000000"/>
                </a:solidFill>
              </a:rPr>
              <a:t>,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ζ</a:t>
            </a:r>
            <a:r>
              <a:rPr lang="en-US" altLang="ja-JP" sz="2000" baseline="-25000" dirty="0" err="1" smtClean="0">
                <a:solidFill>
                  <a:srgbClr val="000000"/>
                </a:solidFill>
              </a:rPr>
              <a:t>eff</a:t>
            </a:r>
            <a:r>
              <a:rPr lang="en-US" altLang="ja-JP" sz="2000" dirty="0" smtClean="0">
                <a:solidFill>
                  <a:srgbClr val="000000"/>
                </a:solidFill>
              </a:rPr>
              <a:t>/s = </a:t>
            </a:r>
            <a:r>
              <a:rPr lang="en-US" altLang="ja-JP" sz="2000" dirty="0" smtClean="0">
                <a:solidFill>
                  <a:srgbClr val="CC00CC"/>
                </a:solidFill>
              </a:rPr>
              <a:t>(5/2)[(1/3) – c</a:t>
            </a:r>
            <a:r>
              <a:rPr lang="en-US" altLang="ja-JP" sz="2000" baseline="-25000" dirty="0" smtClean="0">
                <a:solidFill>
                  <a:srgbClr val="CC00CC"/>
                </a:solidFill>
              </a:rPr>
              <a:t>s</a:t>
            </a:r>
            <a:r>
              <a:rPr lang="en-US" altLang="ja-JP" sz="2000" baseline="30000" dirty="0" smtClean="0">
                <a:solidFill>
                  <a:srgbClr val="CC00CC"/>
                </a:solidFill>
              </a:rPr>
              <a:t>2</a:t>
            </a:r>
            <a:r>
              <a:rPr lang="en-US" altLang="ja-JP" sz="2000" dirty="0" smtClean="0">
                <a:solidFill>
                  <a:srgbClr val="CC00CC"/>
                </a:solidFill>
              </a:rPr>
              <a:t>]/4π</a:t>
            </a:r>
            <a:endParaRPr lang="en-US" altLang="ja-JP" sz="20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139952" y="1988840"/>
            <a:ext cx="47160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(iii)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η</a:t>
            </a:r>
            <a:r>
              <a:rPr lang="en-US" altLang="ja-JP" sz="2000" dirty="0">
                <a:solidFill>
                  <a:srgbClr val="000000"/>
                </a:solidFill>
              </a:rPr>
              <a:t>/s = </a:t>
            </a:r>
            <a:r>
              <a:rPr lang="en-US" altLang="ja-JP" sz="2000" dirty="0" smtClean="0">
                <a:solidFill>
                  <a:srgbClr val="FF0000"/>
                </a:solidFill>
              </a:rPr>
              <a:t>3/4π</a:t>
            </a:r>
            <a:r>
              <a:rPr lang="en-US" altLang="ja-JP" sz="2000" dirty="0" smtClean="0">
                <a:solidFill>
                  <a:srgbClr val="000000"/>
                </a:solidFill>
              </a:rPr>
              <a:t>,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ζ</a:t>
            </a:r>
            <a:r>
              <a:rPr lang="en-US" altLang="ja-JP" sz="2000" baseline="-25000" dirty="0" err="1" smtClean="0">
                <a:solidFill>
                  <a:srgbClr val="000000"/>
                </a:solidFill>
              </a:rPr>
              <a:t>eff</a:t>
            </a:r>
            <a:r>
              <a:rPr lang="en-US" altLang="ja-JP" sz="2000" dirty="0" smtClean="0">
                <a:solidFill>
                  <a:srgbClr val="000000"/>
                </a:solidFill>
              </a:rPr>
              <a:t>/s = </a:t>
            </a:r>
            <a:r>
              <a:rPr lang="en-US" altLang="ja-JP" sz="2000" dirty="0" smtClean="0">
                <a:solidFill>
                  <a:srgbClr val="FF0000"/>
                </a:solidFill>
              </a:rPr>
              <a:t>(15/2)[(1/3) – c</a:t>
            </a:r>
            <a:r>
              <a:rPr lang="en-US" altLang="ja-JP" sz="2000" baseline="-25000" dirty="0" smtClean="0">
                <a:solidFill>
                  <a:srgbClr val="FF0000"/>
                </a:solidFill>
              </a:rPr>
              <a:t>s</a:t>
            </a:r>
            <a:r>
              <a:rPr lang="en-US" altLang="ja-JP" sz="2000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sz="2000" dirty="0" smtClean="0">
                <a:solidFill>
                  <a:srgbClr val="FF0000"/>
                </a:solidFill>
              </a:rPr>
              <a:t>]/4π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39952" y="1124744"/>
            <a:ext cx="213694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0000"/>
                </a:solidFill>
              </a:rPr>
              <a:t>(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i</a:t>
            </a:r>
            <a:r>
              <a:rPr lang="en-US" altLang="ja-JP" sz="2000" dirty="0" smtClean="0">
                <a:solidFill>
                  <a:srgbClr val="000000"/>
                </a:solidFill>
              </a:rPr>
              <a:t>)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η</a:t>
            </a:r>
            <a:r>
              <a:rPr lang="en-US" altLang="ja-JP" sz="2000" dirty="0">
                <a:solidFill>
                  <a:srgbClr val="000000"/>
                </a:solidFill>
              </a:rPr>
              <a:t>/s = </a:t>
            </a:r>
            <a:r>
              <a:rPr lang="en-US" altLang="ja-JP" sz="2000" dirty="0" smtClean="0">
                <a:solidFill>
                  <a:srgbClr val="0000FF"/>
                </a:solidFill>
              </a:rPr>
              <a:t>0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ζ</a:t>
            </a:r>
            <a:r>
              <a:rPr lang="en-US" altLang="ja-JP" sz="2000" baseline="-25000" dirty="0" err="1" smtClean="0">
                <a:solidFill>
                  <a:srgbClr val="000000"/>
                </a:solidFill>
              </a:rPr>
              <a:t>eff</a:t>
            </a:r>
            <a:r>
              <a:rPr lang="en-US" altLang="ja-JP" sz="2000" dirty="0" smtClean="0">
                <a:solidFill>
                  <a:srgbClr val="000000"/>
                </a:solidFill>
              </a:rPr>
              <a:t>/s = </a:t>
            </a:r>
            <a:r>
              <a:rPr lang="en-US" altLang="ja-JP" sz="2000" dirty="0" smtClean="0">
                <a:solidFill>
                  <a:srgbClr val="0000FF"/>
                </a:solidFill>
              </a:rPr>
              <a:t>0</a:t>
            </a:r>
          </a:p>
        </p:txBody>
      </p:sp>
      <p:pic>
        <p:nvPicPr>
          <p:cNvPr id="17" name="図 16" descr="dsdyf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615597"/>
            <a:ext cx="3744415" cy="2909747"/>
          </a:xfrm>
          <a:prstGeom prst="rect">
            <a:avLst/>
          </a:prstGeom>
        </p:spPr>
      </p:pic>
      <p:sp>
        <p:nvSpPr>
          <p:cNvPr id="18" name="右矢印 17"/>
          <p:cNvSpPr/>
          <p:nvPr/>
        </p:nvSpPr>
        <p:spPr>
          <a:xfrm>
            <a:off x="4355976" y="2636912"/>
            <a:ext cx="432048" cy="720080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55576" y="5085184"/>
            <a:ext cx="36004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Longitudinal viscous hydro expansion is essential</a:t>
            </a:r>
            <a:endParaRPr kumimoji="1" lang="ja-JP" altLang="en-US" sz="2400" dirty="0"/>
          </a:p>
        </p:txBody>
      </p:sp>
      <p:sp>
        <p:nvSpPr>
          <p:cNvPr id="20" name="右矢印 19"/>
          <p:cNvSpPr/>
          <p:nvPr/>
        </p:nvSpPr>
        <p:spPr>
          <a:xfrm>
            <a:off x="4572000" y="5157192"/>
            <a:ext cx="432048" cy="720080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01323" y="3419708"/>
            <a:ext cx="131043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solidFill>
                  <a:srgbClr val="000000"/>
                </a:solidFill>
              </a:rPr>
              <a:t>preliminary</a:t>
            </a:r>
            <a:endParaRPr lang="en-US" altLang="ja-JP" i="1" dirty="0" smtClean="0">
              <a:solidFill>
                <a:srgbClr val="0000FF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492505" y="6583292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Appendices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132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Results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Time evolution for LHC settings </a:t>
            </a: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000" dirty="0" smtClean="0">
              <a:latin typeface="+mn-lt"/>
            </a:endParaRPr>
          </a:p>
          <a:p>
            <a:pPr>
              <a:buSzPct val="75000"/>
            </a:pPr>
            <a:endParaRPr lang="en-US" altLang="ja-JP" sz="2400" dirty="0" smtClean="0">
              <a:latin typeface="+mn-lt"/>
            </a:endParaRPr>
          </a:p>
          <a:p>
            <a:pPr lvl="1">
              <a:buSzPct val="75000"/>
              <a:buNone/>
            </a:pPr>
            <a:r>
              <a:rPr lang="en-US" altLang="ja-JP" sz="2200" dirty="0" smtClean="0">
                <a:latin typeface="+mn-lt"/>
              </a:rPr>
              <a:t>  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27584" y="4509121"/>
            <a:ext cx="7416824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F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Rapidity distribution: no sizable modification after 20 fm/c</a:t>
            </a:r>
          </a:p>
        </p:txBody>
      </p:sp>
      <p:pic>
        <p:nvPicPr>
          <p:cNvPr id="31" name="Picture 2" descr="C:\Documents and Settings\Akihiko Monnai\デスクトップ\t-yfeta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3814953" cy="2964561"/>
          </a:xfrm>
          <a:prstGeom prst="rect">
            <a:avLst/>
          </a:prstGeom>
          <a:noFill/>
        </p:spPr>
      </p:pic>
      <p:pic>
        <p:nvPicPr>
          <p:cNvPr id="32" name="Picture 3" descr="C:\Documents and Settings\Akihiko Monnai\デスクトップ\t-dsdyf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484784"/>
            <a:ext cx="3814953" cy="2964561"/>
          </a:xfrm>
          <a:prstGeom prst="rect">
            <a:avLst/>
          </a:prstGeom>
          <a:noFill/>
        </p:spPr>
      </p:pic>
      <p:sp>
        <p:nvSpPr>
          <p:cNvPr id="36" name="テキスト ボックス 35"/>
          <p:cNvSpPr txBox="1"/>
          <p:nvPr/>
        </p:nvSpPr>
        <p:spPr>
          <a:xfrm>
            <a:off x="611560" y="6010835"/>
            <a:ext cx="784887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Rise-and-dip at 5 fm/c is due to reduction in effective pressure P</a:t>
            </a:r>
            <a:r>
              <a:rPr lang="en-US" altLang="ja-JP" sz="2000" baseline="-25000" dirty="0" smtClean="0"/>
              <a:t>0</a:t>
            </a:r>
            <a:r>
              <a:rPr lang="en-US" altLang="ja-JP" sz="2000" dirty="0" smtClean="0"/>
              <a:t> – Π + π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11560" y="5013176"/>
            <a:ext cx="820891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It can be accidental; needs further investigation on parameter dependence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27584" y="5517232"/>
            <a:ext cx="6120680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F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Flow rapidity: visible change even after 20 fm/c </a:t>
            </a:r>
            <a:endParaRPr kumimoji="1" lang="ja-JP" altLang="en-US" sz="2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492505" y="6583292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Appendices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3" name="二等辺三角形 12"/>
          <p:cNvSpPr/>
          <p:nvPr/>
        </p:nvSpPr>
        <p:spPr>
          <a:xfrm rot="5400000">
            <a:off x="538566" y="4676811"/>
            <a:ext cx="216024" cy="144016"/>
          </a:xfrm>
          <a:prstGeom prst="triangl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/>
          <p:cNvSpPr/>
          <p:nvPr/>
        </p:nvSpPr>
        <p:spPr>
          <a:xfrm rot="5400000">
            <a:off x="528208" y="5697252"/>
            <a:ext cx="216024" cy="144016"/>
          </a:xfrm>
          <a:prstGeom prst="triangl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4400" dirty="0" smtClean="0">
                <a:latin typeface="+mn-lt"/>
              </a:rPr>
              <a:t>Thermodynamic Stability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Maximum entropy state condition</a:t>
            </a:r>
          </a:p>
        </p:txBody>
      </p:sp>
      <p:pic>
        <p:nvPicPr>
          <p:cNvPr id="61" name="Picture 19" descr="C:\Documents and Settings\Akihiko Monnai\My Documents\My Pictures\texclip201005291804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175" y="1550974"/>
            <a:ext cx="8566785" cy="645795"/>
          </a:xfrm>
          <a:prstGeom prst="rect">
            <a:avLst/>
          </a:prstGeom>
          <a:noFill/>
        </p:spPr>
      </p:pic>
      <p:sp>
        <p:nvSpPr>
          <p:cNvPr id="63" name="正方形/長方形 62"/>
          <p:cNvSpPr/>
          <p:nvPr/>
        </p:nvSpPr>
        <p:spPr>
          <a:xfrm>
            <a:off x="4245608" y="1500174"/>
            <a:ext cx="3612540" cy="714380"/>
          </a:xfrm>
          <a:prstGeom prst="rect">
            <a:avLst/>
          </a:prstGeom>
          <a:noFill/>
          <a:ln w="19050"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64" name="Picture 8" descr="C:\Documents and Settings\Akihiko Monnai\My Documents\My Pictures\texclip2010052917342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2285992"/>
            <a:ext cx="504268" cy="235325"/>
          </a:xfrm>
          <a:prstGeom prst="rect">
            <a:avLst/>
          </a:prstGeom>
          <a:noFill/>
        </p:spPr>
      </p:pic>
      <p:pic>
        <p:nvPicPr>
          <p:cNvPr id="65" name="Picture 11" descr="C:\Documents and Settings\Akihiko Monnai\My Documents\My Pictures\texclip2010052917375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2285992"/>
            <a:ext cx="494538" cy="284988"/>
          </a:xfrm>
          <a:prstGeom prst="rect">
            <a:avLst/>
          </a:prstGeom>
          <a:noFill/>
        </p:spPr>
      </p:pic>
      <p:sp>
        <p:nvSpPr>
          <p:cNvPr id="66" name="正方形/長方形 65"/>
          <p:cNvSpPr/>
          <p:nvPr/>
        </p:nvSpPr>
        <p:spPr>
          <a:xfrm>
            <a:off x="5500694" y="2786058"/>
            <a:ext cx="3143272" cy="207170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7" name="直線矢印コネクタ 66"/>
          <p:cNvCxnSpPr/>
          <p:nvPr/>
        </p:nvCxnSpPr>
        <p:spPr>
          <a:xfrm>
            <a:off x="5857884" y="4429132"/>
            <a:ext cx="2357454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/>
          <p:nvPr/>
        </p:nvCxnSpPr>
        <p:spPr>
          <a:xfrm rot="5400000" flipH="1" flipV="1">
            <a:off x="6108711" y="3821909"/>
            <a:ext cx="1785156" cy="79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フリーフォーム 68"/>
          <p:cNvSpPr/>
          <p:nvPr/>
        </p:nvSpPr>
        <p:spPr>
          <a:xfrm flipV="1">
            <a:off x="6130948" y="3286123"/>
            <a:ext cx="1767840" cy="1065743"/>
          </a:xfrm>
          <a:custGeom>
            <a:avLst/>
            <a:gdLst>
              <a:gd name="connsiteX0" fmla="*/ 0 w 1767840"/>
              <a:gd name="connsiteY0" fmla="*/ 812800 h 1314027"/>
              <a:gd name="connsiteX1" fmla="*/ 1046480 w 1767840"/>
              <a:gd name="connsiteY1" fmla="*/ 1178560 h 1314027"/>
              <a:gd name="connsiteX2" fmla="*/ 1767840 w 1767840"/>
              <a:gd name="connsiteY2" fmla="*/ 0 h 1314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67840" h="1314027">
                <a:moveTo>
                  <a:pt x="0" y="812800"/>
                </a:moveTo>
                <a:cubicBezTo>
                  <a:pt x="375920" y="1063413"/>
                  <a:pt x="751840" y="1314027"/>
                  <a:pt x="1046480" y="1178560"/>
                </a:cubicBezTo>
                <a:cubicBezTo>
                  <a:pt x="1341120" y="1043093"/>
                  <a:pt x="1554480" y="521546"/>
                  <a:pt x="1767840" y="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0" name="Picture 12" descr="C:\Documents and Settings\Akihiko Monnai\My Documents\My Pictures\texclip2010052917420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4510730"/>
            <a:ext cx="857256" cy="197458"/>
          </a:xfrm>
          <a:prstGeom prst="rect">
            <a:avLst/>
          </a:prstGeom>
          <a:noFill/>
        </p:spPr>
      </p:pic>
      <p:pic>
        <p:nvPicPr>
          <p:cNvPr id="71" name="Picture 13" descr="C:\Documents and Settings\Akihiko Monnai\My Documents\My Pictures\texclip2010052917422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2993511"/>
            <a:ext cx="431817" cy="221175"/>
          </a:xfrm>
          <a:prstGeom prst="rect">
            <a:avLst/>
          </a:prstGeom>
          <a:noFill/>
        </p:spPr>
      </p:pic>
      <p:pic>
        <p:nvPicPr>
          <p:cNvPr id="72" name="Picture 14" descr="C:\Documents and Settings\Akihiko Monnai\My Documents\My Pictures\texclip2010052917455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16" y="4500570"/>
            <a:ext cx="76218" cy="118561"/>
          </a:xfrm>
          <a:prstGeom prst="rect">
            <a:avLst/>
          </a:prstGeom>
          <a:noFill/>
        </p:spPr>
      </p:pic>
      <p:sp>
        <p:nvSpPr>
          <p:cNvPr id="73" name="テキスト ボックス 27"/>
          <p:cNvSpPr txBox="1">
            <a:spLocks noChangeArrowheads="1"/>
          </p:cNvSpPr>
          <p:nvPr/>
        </p:nvSpPr>
        <p:spPr bwMode="auto">
          <a:xfrm>
            <a:off x="500034" y="2714620"/>
            <a:ext cx="3571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  <a:latin typeface="Calibri" pitchFamily="34" charset="0"/>
              </a:rPr>
              <a:t>- Stability condition (1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Calibri" pitchFamily="34" charset="0"/>
              </a:rPr>
              <a:t>st</a:t>
            </a:r>
            <a:r>
              <a:rPr lang="en-US" altLang="ja-JP" sz="2000" dirty="0" smtClean="0">
                <a:solidFill>
                  <a:srgbClr val="FF0000"/>
                </a:solidFill>
                <a:latin typeface="Calibri" pitchFamily="34" charset="0"/>
              </a:rPr>
              <a:t> order)</a:t>
            </a:r>
            <a:endParaRPr lang="ja-JP" alt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4" name="右矢印 73"/>
          <p:cNvSpPr/>
          <p:nvPr/>
        </p:nvSpPr>
        <p:spPr>
          <a:xfrm>
            <a:off x="752144" y="4614928"/>
            <a:ext cx="357190" cy="285752"/>
          </a:xfrm>
          <a:prstGeom prst="rightArrow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5" name="Picture 7" descr="C:\Documents and Settings\Akihiko Monnai\My Documents\My Pictures\texclip2010032200495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11252" y="4625088"/>
            <a:ext cx="1574798" cy="241246"/>
          </a:xfrm>
          <a:prstGeom prst="rect">
            <a:avLst/>
          </a:prstGeom>
          <a:noFill/>
        </p:spPr>
      </p:pic>
      <p:pic>
        <p:nvPicPr>
          <p:cNvPr id="76" name="Picture 17" descr="C:\Documents and Settings\Akihiko Monnai\My Documents\My Pictures\texclip20100529175335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28662" y="3189035"/>
            <a:ext cx="3680460" cy="1354455"/>
          </a:xfrm>
          <a:prstGeom prst="rect">
            <a:avLst/>
          </a:prstGeom>
          <a:noFill/>
        </p:spPr>
      </p:pic>
      <p:sp>
        <p:nvSpPr>
          <p:cNvPr id="77" name="テキスト ボックス 27"/>
          <p:cNvSpPr txBox="1">
            <a:spLocks noChangeArrowheads="1"/>
          </p:cNvSpPr>
          <p:nvPr/>
        </p:nvSpPr>
        <p:spPr bwMode="auto">
          <a:xfrm>
            <a:off x="500034" y="5072074"/>
            <a:ext cx="3571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9933FF"/>
                </a:solidFill>
                <a:latin typeface="Calibri" pitchFamily="34" charset="0"/>
              </a:rPr>
              <a:t>- Stability condition (2</a:t>
            </a:r>
            <a:r>
              <a:rPr lang="en-US" altLang="ja-JP" sz="2000" baseline="30000" dirty="0" smtClean="0">
                <a:solidFill>
                  <a:srgbClr val="9933FF"/>
                </a:solidFill>
                <a:latin typeface="Calibri" pitchFamily="34" charset="0"/>
              </a:rPr>
              <a:t>nd</a:t>
            </a:r>
            <a:r>
              <a:rPr lang="en-US" altLang="ja-JP" sz="2000" dirty="0" smtClean="0">
                <a:solidFill>
                  <a:srgbClr val="9933FF"/>
                </a:solidFill>
                <a:latin typeface="Calibri" pitchFamily="34" charset="0"/>
              </a:rPr>
              <a:t> order)</a:t>
            </a:r>
            <a:endParaRPr lang="ja-JP" altLang="en-US" dirty="0">
              <a:solidFill>
                <a:srgbClr val="9933FF"/>
              </a:solidFill>
              <a:latin typeface="Calibri" pitchFamily="34" charset="0"/>
            </a:endParaRPr>
          </a:p>
        </p:txBody>
      </p:sp>
      <p:sp>
        <p:nvSpPr>
          <p:cNvPr id="78" name="右矢印 77"/>
          <p:cNvSpPr/>
          <p:nvPr/>
        </p:nvSpPr>
        <p:spPr>
          <a:xfrm>
            <a:off x="3923928" y="5143512"/>
            <a:ext cx="357190" cy="285752"/>
          </a:xfrm>
          <a:prstGeom prst="rightArrow">
            <a:avLst/>
          </a:prstGeom>
          <a:noFill/>
          <a:ln w="19050"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9" name="テキスト ボックス 27"/>
          <p:cNvSpPr txBox="1">
            <a:spLocks noChangeArrowheads="1"/>
          </p:cNvSpPr>
          <p:nvPr/>
        </p:nvSpPr>
        <p:spPr bwMode="auto">
          <a:xfrm>
            <a:off x="4357686" y="5072074"/>
            <a:ext cx="43907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9933FF"/>
                </a:solidFill>
                <a:latin typeface="Calibri" pitchFamily="34" charset="0"/>
              </a:rPr>
              <a:t>automatically satisfied in kinetic theory</a:t>
            </a:r>
            <a:endParaRPr lang="ja-JP" altLang="en-US" dirty="0">
              <a:solidFill>
                <a:srgbClr val="9933FF"/>
              </a:solidFill>
              <a:latin typeface="Calibri" pitchFamily="34" charset="0"/>
            </a:endParaRPr>
          </a:p>
        </p:txBody>
      </p:sp>
      <p:sp>
        <p:nvSpPr>
          <p:cNvPr id="81" name="テキスト ボックス 27"/>
          <p:cNvSpPr txBox="1">
            <a:spLocks noChangeArrowheads="1"/>
          </p:cNvSpPr>
          <p:nvPr/>
        </p:nvSpPr>
        <p:spPr bwMode="auto">
          <a:xfrm>
            <a:off x="642910" y="5715016"/>
            <a:ext cx="7572428" cy="400110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*Stability conditions are </a:t>
            </a:r>
            <a:r>
              <a:rPr lang="en-US" altLang="ja-JP" sz="2000" i="1" dirty="0" smtClean="0">
                <a:latin typeface="Calibri" pitchFamily="34" charset="0"/>
              </a:rPr>
              <a:t>NOT</a:t>
            </a:r>
            <a:r>
              <a:rPr lang="en-US" altLang="ja-JP" sz="2000" dirty="0" smtClean="0">
                <a:latin typeface="Calibri" pitchFamily="34" charset="0"/>
              </a:rPr>
              <a:t> the same as the law of increasing entropy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187200" y="1700206"/>
            <a:ext cx="142876" cy="142876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1328714" y="1500174"/>
            <a:ext cx="2886095" cy="7143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492505" y="6583292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Appendices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>
                <a:latin typeface="+mn-lt"/>
              </a:rPr>
              <a:pPr/>
              <a:t>15</a:t>
            </a:fld>
            <a:endParaRPr lang="ja-JP" altLang="en-US" dirty="0"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Introduction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Properties of the QCD matter</a:t>
            </a:r>
          </a:p>
          <a:p>
            <a:pPr>
              <a:buSzPct val="75000"/>
              <a:buNone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None/>
            </a:pPr>
            <a:r>
              <a:rPr lang="en-US" altLang="ja-JP" sz="2400" dirty="0" smtClean="0">
                <a:latin typeface="+mn-lt"/>
              </a:rPr>
              <a:t> </a:t>
            </a:r>
          </a:p>
          <a:p>
            <a:pPr>
              <a:buSzPct val="75000"/>
              <a:buNone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4000" dirty="0" smtClean="0">
              <a:latin typeface="+mn-lt"/>
            </a:endParaRPr>
          </a:p>
          <a:p>
            <a:pPr lvl="1">
              <a:buSzPct val="75000"/>
              <a:buNone/>
            </a:pPr>
            <a:r>
              <a:rPr lang="en-US" altLang="ja-JP" sz="2200" dirty="0" smtClean="0">
                <a:latin typeface="+mn-lt"/>
              </a:rPr>
              <a:t>  </a:t>
            </a:r>
          </a:p>
        </p:txBody>
      </p:sp>
      <p:sp>
        <p:nvSpPr>
          <p:cNvPr id="43" name="テキスト ボックス 27"/>
          <p:cNvSpPr txBox="1">
            <a:spLocks noChangeArrowheads="1"/>
          </p:cNvSpPr>
          <p:nvPr/>
        </p:nvSpPr>
        <p:spPr bwMode="auto">
          <a:xfrm>
            <a:off x="539552" y="1433681"/>
            <a:ext cx="82809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altLang="ja-JP" sz="2400" u="sng" dirty="0" smtClean="0"/>
              <a:t>Equation of state</a:t>
            </a:r>
            <a:r>
              <a:rPr lang="en-US" altLang="ja-JP" sz="2400" dirty="0" smtClean="0"/>
              <a:t>: relation among thermodynamic variables</a:t>
            </a:r>
          </a:p>
          <a:p>
            <a:pPr lvl="1">
              <a:buSzPct val="75000"/>
              <a:buNone/>
            </a:pPr>
            <a:r>
              <a:rPr lang="en-US" altLang="ja-JP" sz="2400" dirty="0" smtClean="0"/>
              <a:t>                          sensitive to </a:t>
            </a:r>
            <a:r>
              <a:rPr lang="en-US" altLang="ja-JP" sz="2400" dirty="0" smtClean="0">
                <a:solidFill>
                  <a:srgbClr val="0070C0"/>
                </a:solidFill>
              </a:rPr>
              <a:t>degrees of freedom </a:t>
            </a:r>
            <a:r>
              <a:rPr lang="en-US" altLang="ja-JP" sz="2400" dirty="0" smtClean="0"/>
              <a:t>in the system </a:t>
            </a:r>
          </a:p>
        </p:txBody>
      </p:sp>
      <p:sp>
        <p:nvSpPr>
          <p:cNvPr id="44" name="テキスト ボックス 27"/>
          <p:cNvSpPr txBox="1">
            <a:spLocks noChangeArrowheads="1"/>
          </p:cNvSpPr>
          <p:nvPr/>
        </p:nvSpPr>
        <p:spPr bwMode="auto">
          <a:xfrm>
            <a:off x="539552" y="2453987"/>
            <a:ext cx="80648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altLang="ja-JP" sz="2400" u="sng" dirty="0" smtClean="0">
                <a:solidFill>
                  <a:srgbClr val="FF0000"/>
                </a:solidFill>
              </a:rPr>
              <a:t>Transport coefficients</a:t>
            </a:r>
            <a:r>
              <a:rPr lang="en-US" altLang="ja-JP" sz="2400" dirty="0" smtClean="0"/>
              <a:t>: responses to thermodynamic forces</a:t>
            </a:r>
          </a:p>
          <a:p>
            <a:pPr lvl="1">
              <a:buSzPct val="75000"/>
              <a:buNone/>
            </a:pPr>
            <a:r>
              <a:rPr lang="en-US" altLang="ja-JP" sz="2400" dirty="0" smtClean="0"/>
              <a:t>                                  sensitive to </a:t>
            </a:r>
            <a:r>
              <a:rPr lang="en-US" altLang="ja-JP" sz="2400" dirty="0" smtClean="0">
                <a:solidFill>
                  <a:srgbClr val="0070C0"/>
                </a:solidFill>
              </a:rPr>
              <a:t>interaction</a:t>
            </a:r>
            <a:r>
              <a:rPr lang="en-US" altLang="ja-JP" sz="2400" dirty="0" smtClean="0"/>
              <a:t> in the system 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179512" y="3429000"/>
            <a:ext cx="8784976" cy="29523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285750" y="3857055"/>
            <a:ext cx="2071688" cy="2357437"/>
          </a:xfrm>
          <a:prstGeom prst="rect">
            <a:avLst/>
          </a:prstGeom>
          <a:solidFill>
            <a:schemeClr val="bg2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grpSp>
        <p:nvGrpSpPr>
          <p:cNvPr id="2" name="グループ化 41"/>
          <p:cNvGrpSpPr>
            <a:grpSpLocks/>
          </p:cNvGrpSpPr>
          <p:nvPr/>
        </p:nvGrpSpPr>
        <p:grpSpPr bwMode="auto">
          <a:xfrm>
            <a:off x="512763" y="3999930"/>
            <a:ext cx="1630362" cy="1285875"/>
            <a:chOff x="4133198" y="4286256"/>
            <a:chExt cx="1539596" cy="1214446"/>
          </a:xfrm>
        </p:grpSpPr>
        <p:sp>
          <p:nvSpPr>
            <p:cNvPr id="50" name="円/楕円 49"/>
            <p:cNvSpPr/>
            <p:nvPr/>
          </p:nvSpPr>
          <p:spPr>
            <a:xfrm>
              <a:off x="4328084" y="4562130"/>
              <a:ext cx="1160319" cy="662698"/>
            </a:xfrm>
            <a:prstGeom prst="ellipse">
              <a:avLst/>
            </a:prstGeom>
            <a:solidFill>
              <a:srgbClr val="FDF4BC"/>
            </a:solidFill>
            <a:ln>
              <a:solidFill>
                <a:srgbClr val="FFBA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 rot="5400000">
              <a:off x="4324260" y="4562922"/>
              <a:ext cx="1158972" cy="662611"/>
            </a:xfrm>
            <a:prstGeom prst="ellipse">
              <a:avLst/>
            </a:prstGeom>
            <a:solidFill>
              <a:srgbClr val="FDF4BC">
                <a:alpha val="50000"/>
              </a:srgbClr>
            </a:solidFill>
            <a:ln>
              <a:solidFill>
                <a:srgbClr val="FFBA44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52" name="右矢印 51"/>
            <p:cNvSpPr/>
            <p:nvPr/>
          </p:nvSpPr>
          <p:spPr>
            <a:xfrm>
              <a:off x="4133198" y="4782529"/>
              <a:ext cx="386773" cy="221899"/>
            </a:xfrm>
            <a:prstGeom prst="rightArrow">
              <a:avLst/>
            </a:prstGeom>
            <a:solidFill>
              <a:srgbClr val="FFCFCF"/>
            </a:solidFill>
            <a:ln>
              <a:solidFill>
                <a:srgbClr val="FF5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53" name="右矢印 52"/>
            <p:cNvSpPr/>
            <p:nvPr/>
          </p:nvSpPr>
          <p:spPr>
            <a:xfrm flipH="1">
              <a:off x="5286021" y="4776532"/>
              <a:ext cx="386773" cy="220400"/>
            </a:xfrm>
            <a:prstGeom prst="rightArrow">
              <a:avLst/>
            </a:prstGeom>
            <a:solidFill>
              <a:srgbClr val="FFCFCF"/>
            </a:solidFill>
            <a:ln>
              <a:solidFill>
                <a:srgbClr val="FF5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54" name="右矢印 53"/>
            <p:cNvSpPr/>
            <p:nvPr/>
          </p:nvSpPr>
          <p:spPr>
            <a:xfrm rot="16200000">
              <a:off x="4807040" y="4162591"/>
              <a:ext cx="193411" cy="440741"/>
            </a:xfrm>
            <a:prstGeom prst="rightArrow">
              <a:avLst/>
            </a:prstGeom>
            <a:solidFill>
              <a:srgbClr val="FFCFCF"/>
            </a:solidFill>
            <a:ln>
              <a:solidFill>
                <a:srgbClr val="FF5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55" name="右矢印 54"/>
            <p:cNvSpPr/>
            <p:nvPr/>
          </p:nvSpPr>
          <p:spPr>
            <a:xfrm rot="5400000" flipV="1">
              <a:off x="4819782" y="5182875"/>
              <a:ext cx="193412" cy="442241"/>
            </a:xfrm>
            <a:prstGeom prst="rightArrow">
              <a:avLst/>
            </a:prstGeom>
            <a:solidFill>
              <a:srgbClr val="FFCFCF"/>
            </a:solidFill>
            <a:ln>
              <a:solidFill>
                <a:srgbClr val="FF5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56" name="正方形/長方形 55"/>
          <p:cNvSpPr/>
          <p:nvPr/>
        </p:nvSpPr>
        <p:spPr>
          <a:xfrm>
            <a:off x="2500313" y="3857055"/>
            <a:ext cx="2071687" cy="2357437"/>
          </a:xfrm>
          <a:prstGeom prst="rect">
            <a:avLst/>
          </a:prstGeom>
          <a:solidFill>
            <a:schemeClr val="bg2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57" name="正方形/長方形 56"/>
          <p:cNvSpPr/>
          <p:nvPr/>
        </p:nvSpPr>
        <p:spPr>
          <a:xfrm>
            <a:off x="4714875" y="3857055"/>
            <a:ext cx="2000250" cy="2357437"/>
          </a:xfrm>
          <a:prstGeom prst="rect">
            <a:avLst/>
          </a:prstGeom>
          <a:solidFill>
            <a:schemeClr val="bg2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6858000" y="3857055"/>
            <a:ext cx="2000250" cy="2357437"/>
          </a:xfrm>
          <a:prstGeom prst="rect">
            <a:avLst/>
          </a:prstGeom>
          <a:solidFill>
            <a:schemeClr val="bg2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grpSp>
        <p:nvGrpSpPr>
          <p:cNvPr id="3" name="グループ化 29"/>
          <p:cNvGrpSpPr>
            <a:grpSpLocks/>
          </p:cNvGrpSpPr>
          <p:nvPr/>
        </p:nvGrpSpPr>
        <p:grpSpPr bwMode="auto">
          <a:xfrm>
            <a:off x="2643188" y="4071367"/>
            <a:ext cx="1766887" cy="1087438"/>
            <a:chOff x="6079256" y="4468380"/>
            <a:chExt cx="2160410" cy="1328273"/>
          </a:xfrm>
        </p:grpSpPr>
        <p:sp>
          <p:nvSpPr>
            <p:cNvPr id="60" name="円/楕円 59"/>
            <p:cNvSpPr/>
            <p:nvPr/>
          </p:nvSpPr>
          <p:spPr>
            <a:xfrm>
              <a:off x="6215131" y="4571152"/>
              <a:ext cx="1929423" cy="1144059"/>
            </a:xfrm>
            <a:prstGeom prst="ellipse">
              <a:avLst/>
            </a:prstGeom>
            <a:solidFill>
              <a:srgbClr val="FDF4BC">
                <a:alpha val="50000"/>
              </a:srgbClr>
            </a:solidFill>
            <a:ln>
              <a:solidFill>
                <a:srgbClr val="FFBA44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6428649" y="4714644"/>
              <a:ext cx="1500446" cy="857075"/>
            </a:xfrm>
            <a:prstGeom prst="ellipse">
              <a:avLst/>
            </a:prstGeom>
            <a:solidFill>
              <a:srgbClr val="FDF4BC"/>
            </a:solidFill>
            <a:ln>
              <a:solidFill>
                <a:srgbClr val="FFBA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2" name="右矢印 61"/>
            <p:cNvSpPr/>
            <p:nvPr/>
          </p:nvSpPr>
          <p:spPr>
            <a:xfrm flipH="1">
              <a:off x="7738870" y="4999689"/>
              <a:ext cx="500796" cy="286984"/>
            </a:xfrm>
            <a:prstGeom prst="rightArrow">
              <a:avLst/>
            </a:prstGeom>
            <a:solidFill>
              <a:srgbClr val="FFCFCF"/>
            </a:solidFill>
            <a:ln>
              <a:solidFill>
                <a:srgbClr val="FF5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3" name="右矢印 62"/>
            <p:cNvSpPr/>
            <p:nvPr/>
          </p:nvSpPr>
          <p:spPr>
            <a:xfrm rot="16200000">
              <a:off x="7065448" y="5385273"/>
              <a:ext cx="250142" cy="572616"/>
            </a:xfrm>
            <a:prstGeom prst="rightArrow">
              <a:avLst/>
            </a:prstGeom>
            <a:solidFill>
              <a:srgbClr val="FFCFCF"/>
            </a:solidFill>
            <a:ln>
              <a:solidFill>
                <a:srgbClr val="FF5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4" name="右矢印 63"/>
            <p:cNvSpPr/>
            <p:nvPr/>
          </p:nvSpPr>
          <p:spPr>
            <a:xfrm rot="5400000" flipV="1">
              <a:off x="7065448" y="4307143"/>
              <a:ext cx="250142" cy="572616"/>
            </a:xfrm>
            <a:prstGeom prst="rightArrow">
              <a:avLst/>
            </a:prstGeom>
            <a:solidFill>
              <a:srgbClr val="FFCFCF"/>
            </a:solidFill>
            <a:ln>
              <a:solidFill>
                <a:srgbClr val="FF5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5" name="右矢印 64"/>
            <p:cNvSpPr/>
            <p:nvPr/>
          </p:nvSpPr>
          <p:spPr>
            <a:xfrm>
              <a:off x="6079256" y="4999689"/>
              <a:ext cx="500796" cy="286984"/>
            </a:xfrm>
            <a:prstGeom prst="rightArrow">
              <a:avLst/>
            </a:prstGeom>
            <a:solidFill>
              <a:srgbClr val="FFCFCF"/>
            </a:solidFill>
            <a:ln>
              <a:solidFill>
                <a:srgbClr val="FF5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6" name="グループ化 47"/>
          <p:cNvGrpSpPr>
            <a:grpSpLocks/>
          </p:cNvGrpSpPr>
          <p:nvPr/>
        </p:nvGrpSpPr>
        <p:grpSpPr bwMode="auto">
          <a:xfrm>
            <a:off x="5072063" y="4096767"/>
            <a:ext cx="1339850" cy="1046163"/>
            <a:chOff x="1500166" y="3038936"/>
            <a:chExt cx="1636578" cy="1278419"/>
          </a:xfrm>
        </p:grpSpPr>
        <p:sp>
          <p:nvSpPr>
            <p:cNvPr id="67" name="円/楕円 66"/>
            <p:cNvSpPr/>
            <p:nvPr/>
          </p:nvSpPr>
          <p:spPr>
            <a:xfrm>
              <a:off x="1500166" y="3198011"/>
              <a:ext cx="1636578" cy="935050"/>
            </a:xfrm>
            <a:prstGeom prst="ellipse">
              <a:avLst/>
            </a:prstGeom>
            <a:gradFill flip="none" rotWithShape="1">
              <a:gsLst>
                <a:gs pos="70000">
                  <a:srgbClr val="FC5D04"/>
                </a:gs>
                <a:gs pos="100000">
                  <a:srgbClr val="800000"/>
                </a:gs>
                <a:gs pos="55000">
                  <a:srgbClr val="FFFF00"/>
                </a:gs>
                <a:gs pos="0">
                  <a:schemeClr val="bg1"/>
                </a:gs>
                <a:gs pos="35000">
                  <a:srgbClr val="FFFF99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8" name="右矢印 67"/>
            <p:cNvSpPr/>
            <p:nvPr/>
          </p:nvSpPr>
          <p:spPr>
            <a:xfrm rot="18038940">
              <a:off x="2446309" y="3163161"/>
              <a:ext cx="560642" cy="312190"/>
            </a:xfrm>
            <a:prstGeom prst="rightArrow">
              <a:avLst/>
            </a:prstGeom>
            <a:solidFill>
              <a:srgbClr val="FFFFE7"/>
            </a:solidFill>
            <a:ln>
              <a:solidFill>
                <a:srgbClr val="FF6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9" name="右矢印 68"/>
            <p:cNvSpPr/>
            <p:nvPr/>
          </p:nvSpPr>
          <p:spPr>
            <a:xfrm rot="3561060" flipV="1">
              <a:off x="2444369" y="3877058"/>
              <a:ext cx="560642" cy="312191"/>
            </a:xfrm>
            <a:prstGeom prst="rightArrow">
              <a:avLst/>
            </a:prstGeom>
            <a:solidFill>
              <a:srgbClr val="FFFFE7"/>
            </a:solidFill>
            <a:ln>
              <a:solidFill>
                <a:srgbClr val="FF6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70" name="右矢印 69"/>
            <p:cNvSpPr/>
            <p:nvPr/>
          </p:nvSpPr>
          <p:spPr>
            <a:xfrm rot="3561060" flipH="1">
              <a:off x="1641593" y="3167041"/>
              <a:ext cx="560642" cy="312191"/>
            </a:xfrm>
            <a:prstGeom prst="rightArrow">
              <a:avLst/>
            </a:prstGeom>
            <a:solidFill>
              <a:srgbClr val="FFFFE7"/>
            </a:solidFill>
            <a:ln>
              <a:solidFill>
                <a:srgbClr val="FF6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71" name="右矢印 70"/>
            <p:cNvSpPr/>
            <p:nvPr/>
          </p:nvSpPr>
          <p:spPr>
            <a:xfrm rot="18038940" flipH="1" flipV="1">
              <a:off x="1641593" y="3880938"/>
              <a:ext cx="560642" cy="312191"/>
            </a:xfrm>
            <a:prstGeom prst="rightArrow">
              <a:avLst/>
            </a:prstGeom>
            <a:solidFill>
              <a:srgbClr val="FFFFE7"/>
            </a:solidFill>
            <a:ln>
              <a:solidFill>
                <a:srgbClr val="FF6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7" name="グループ化 53"/>
          <p:cNvGrpSpPr>
            <a:grpSpLocks/>
          </p:cNvGrpSpPr>
          <p:nvPr/>
        </p:nvGrpSpPr>
        <p:grpSpPr bwMode="auto">
          <a:xfrm>
            <a:off x="7215188" y="4025330"/>
            <a:ext cx="1339850" cy="1046162"/>
            <a:chOff x="5286380" y="3038936"/>
            <a:chExt cx="1636578" cy="1278419"/>
          </a:xfrm>
        </p:grpSpPr>
        <p:sp>
          <p:nvSpPr>
            <p:cNvPr id="73" name="円/楕円 72"/>
            <p:cNvSpPr/>
            <p:nvPr/>
          </p:nvSpPr>
          <p:spPr>
            <a:xfrm>
              <a:off x="5286380" y="3198011"/>
              <a:ext cx="1636578" cy="935050"/>
            </a:xfrm>
            <a:prstGeom prst="ellipse">
              <a:avLst/>
            </a:prstGeom>
            <a:gradFill flip="none" rotWithShape="1">
              <a:gsLst>
                <a:gs pos="70000">
                  <a:srgbClr val="8F45C7"/>
                </a:gs>
                <a:gs pos="100000">
                  <a:srgbClr val="660066"/>
                </a:gs>
                <a:gs pos="55000">
                  <a:srgbClr val="9966FF"/>
                </a:gs>
                <a:gs pos="0">
                  <a:schemeClr val="bg1"/>
                </a:gs>
                <a:gs pos="35000">
                  <a:schemeClr val="accent5">
                    <a:lumMod val="20000"/>
                    <a:lumOff val="8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74" name="右矢印 73"/>
            <p:cNvSpPr/>
            <p:nvPr/>
          </p:nvSpPr>
          <p:spPr>
            <a:xfrm rot="18038940">
              <a:off x="6238339" y="3163162"/>
              <a:ext cx="560642" cy="312191"/>
            </a:xfrm>
            <a:prstGeom prst="rightArrow">
              <a:avLst/>
            </a:prstGeom>
            <a:solidFill>
              <a:srgbClr val="E7FDFF"/>
            </a:solidFill>
            <a:ln>
              <a:solidFill>
                <a:srgbClr val="058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75" name="右矢印 74"/>
            <p:cNvSpPr/>
            <p:nvPr/>
          </p:nvSpPr>
          <p:spPr>
            <a:xfrm rot="3561060" flipV="1">
              <a:off x="6230583" y="3877059"/>
              <a:ext cx="560642" cy="312191"/>
            </a:xfrm>
            <a:prstGeom prst="rightArrow">
              <a:avLst/>
            </a:prstGeom>
            <a:solidFill>
              <a:srgbClr val="E7FDFF"/>
            </a:solidFill>
            <a:ln>
              <a:solidFill>
                <a:srgbClr val="058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76" name="右矢印 75"/>
            <p:cNvSpPr/>
            <p:nvPr/>
          </p:nvSpPr>
          <p:spPr>
            <a:xfrm rot="3561060" flipH="1">
              <a:off x="5435563" y="3167042"/>
              <a:ext cx="560642" cy="312191"/>
            </a:xfrm>
            <a:prstGeom prst="rightArrow">
              <a:avLst/>
            </a:prstGeom>
            <a:solidFill>
              <a:srgbClr val="E7FDFF"/>
            </a:solidFill>
            <a:ln>
              <a:solidFill>
                <a:srgbClr val="058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77" name="右矢印 76"/>
            <p:cNvSpPr/>
            <p:nvPr/>
          </p:nvSpPr>
          <p:spPr>
            <a:xfrm rot="18038940" flipH="1" flipV="1">
              <a:off x="5427807" y="3880939"/>
              <a:ext cx="560642" cy="312191"/>
            </a:xfrm>
            <a:prstGeom prst="rightArrow">
              <a:avLst/>
            </a:prstGeom>
            <a:solidFill>
              <a:srgbClr val="E7FDFF"/>
            </a:solidFill>
            <a:ln>
              <a:solidFill>
                <a:srgbClr val="058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78" name="正方形/長方形 77"/>
          <p:cNvSpPr/>
          <p:nvPr/>
        </p:nvSpPr>
        <p:spPr>
          <a:xfrm>
            <a:off x="285750" y="5357242"/>
            <a:ext cx="2071688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Shear viscosity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=</a:t>
            </a:r>
            <a:r>
              <a:rPr lang="en-US" altLang="ja-JP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response to deformation</a:t>
            </a:r>
            <a:endParaRPr lang="en-US" altLang="ja-JP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2500313" y="5357242"/>
            <a:ext cx="2071687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Bulk viscosity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= response to expansion</a:t>
            </a:r>
            <a:endParaRPr lang="en-US" altLang="ja-JP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4643438" y="5357242"/>
            <a:ext cx="2214562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Energy dissipation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=</a:t>
            </a:r>
            <a:r>
              <a:rPr lang="en-US" altLang="ja-JP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response to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thermal gradient</a:t>
            </a:r>
            <a:endParaRPr lang="en-US" altLang="ja-JP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6715125" y="5357242"/>
            <a:ext cx="2286000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Charge dissipation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=</a:t>
            </a:r>
            <a:r>
              <a:rPr lang="en-US" altLang="ja-JP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response to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5000"/>
              <a:defRPr/>
            </a:pPr>
            <a:r>
              <a:rPr lang="en-US" altLang="ja-JP" dirty="0" smtClean="0">
                <a:solidFill>
                  <a:schemeClr val="tx1"/>
                </a:solidFill>
                <a:cs typeface="Times New Roman" pitchFamily="18" charset="0"/>
              </a:rPr>
              <a:t>chemical gradients</a:t>
            </a:r>
            <a:endParaRPr lang="en-US" altLang="ja-JP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2" name="テキスト ボックス 27"/>
          <p:cNvSpPr txBox="1">
            <a:spLocks noChangeArrowheads="1"/>
          </p:cNvSpPr>
          <p:nvPr/>
        </p:nvSpPr>
        <p:spPr bwMode="auto">
          <a:xfrm>
            <a:off x="611560" y="3429000"/>
            <a:ext cx="65527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Naïve interpretation of dissipative processes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16</a:t>
            </a:fld>
            <a:endParaRPr lang="ja-JP" altLang="en-US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492505" y="6583292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Appendices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Introduction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Geometrical setup of colliding nuclei</a:t>
            </a: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0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000" dirty="0" smtClean="0">
              <a:latin typeface="+mn-lt"/>
            </a:endParaRPr>
          </a:p>
          <a:p>
            <a:pPr>
              <a:buSzPct val="75000"/>
            </a:pPr>
            <a:endParaRPr lang="en-US" altLang="ja-JP" sz="2400" dirty="0" smtClean="0">
              <a:latin typeface="+mn-lt"/>
            </a:endParaRPr>
          </a:p>
          <a:p>
            <a:pPr lvl="1">
              <a:buSzPct val="75000"/>
              <a:buNone/>
            </a:pPr>
            <a:r>
              <a:rPr lang="en-US" altLang="ja-JP" sz="2200" dirty="0" smtClean="0">
                <a:latin typeface="+mn-lt"/>
              </a:rPr>
              <a:t>  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899592" y="1484784"/>
            <a:ext cx="3816423" cy="19442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1069850" y="2444080"/>
            <a:ext cx="3500438" cy="1588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5460876" y="1484784"/>
            <a:ext cx="2639516" cy="19442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5856163" y="1872580"/>
            <a:ext cx="1190625" cy="121443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6499100" y="1872580"/>
            <a:ext cx="1214438" cy="121443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 rot="10800000" flipH="1" flipV="1">
            <a:off x="5641850" y="2480593"/>
            <a:ext cx="2357438" cy="34925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rot="5400000">
            <a:off x="5866420" y="2471007"/>
            <a:ext cx="1832645" cy="4216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円/楕円 33"/>
          <p:cNvSpPr/>
          <p:nvPr/>
        </p:nvSpPr>
        <p:spPr>
          <a:xfrm>
            <a:off x="6537200" y="2086893"/>
            <a:ext cx="476250" cy="795337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rgbClr val="D1F3FF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6456252" y="1944568"/>
            <a:ext cx="642942" cy="107157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rgbClr val="D1F3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37" name="直線矢印コネクタ 36"/>
          <p:cNvCxnSpPr/>
          <p:nvPr/>
        </p:nvCxnSpPr>
        <p:spPr>
          <a:xfrm rot="5400000">
            <a:off x="1969963" y="2444080"/>
            <a:ext cx="1714500" cy="0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右矢印 37"/>
          <p:cNvSpPr/>
          <p:nvPr/>
        </p:nvSpPr>
        <p:spPr>
          <a:xfrm>
            <a:off x="1855663" y="3015580"/>
            <a:ext cx="2071687" cy="142875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50000">
                <a:srgbClr val="C00000"/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9" name="右矢印 38"/>
          <p:cNvSpPr/>
          <p:nvPr/>
        </p:nvSpPr>
        <p:spPr>
          <a:xfrm rot="10800000">
            <a:off x="1712788" y="1729705"/>
            <a:ext cx="2071687" cy="142875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50000">
                <a:srgbClr val="C00000"/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2174750" y="2086893"/>
            <a:ext cx="1285875" cy="714375"/>
          </a:xfrm>
          <a:prstGeom prst="rect">
            <a:avLst/>
          </a:prstGeom>
          <a:gradFill flip="none" rotWithShape="1">
            <a:gsLst>
              <a:gs pos="0">
                <a:srgbClr val="D1F3FF"/>
              </a:gs>
              <a:gs pos="30000">
                <a:schemeClr val="bg1"/>
              </a:gs>
              <a:gs pos="50000">
                <a:schemeClr val="bg1"/>
              </a:gs>
              <a:gs pos="70000">
                <a:schemeClr val="bg1"/>
              </a:gs>
              <a:gs pos="100000">
                <a:srgbClr val="D1F3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3422525" y="2015455"/>
            <a:ext cx="119063" cy="121443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2079500" y="1658268"/>
            <a:ext cx="114300" cy="121443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1979471" y="1906468"/>
            <a:ext cx="1643074" cy="1071570"/>
          </a:xfrm>
          <a:prstGeom prst="rect">
            <a:avLst/>
          </a:prstGeom>
          <a:gradFill flip="none" rotWithShape="1">
            <a:gsLst>
              <a:gs pos="0">
                <a:srgbClr val="D1F3FF"/>
              </a:gs>
              <a:gs pos="30000">
                <a:schemeClr val="bg1"/>
              </a:gs>
              <a:gs pos="50000">
                <a:schemeClr val="bg1"/>
              </a:gs>
              <a:gs pos="70000">
                <a:schemeClr val="bg1"/>
              </a:gs>
              <a:gs pos="100000">
                <a:srgbClr val="D1F3FF"/>
              </a:gs>
            </a:gsLst>
            <a:lin ang="54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1898508" y="1801692"/>
            <a:ext cx="1928826" cy="1285884"/>
          </a:xfrm>
          <a:prstGeom prst="rect">
            <a:avLst/>
          </a:prstGeom>
          <a:gradFill flip="none" rotWithShape="1">
            <a:gsLst>
              <a:gs pos="0">
                <a:srgbClr val="D1F3FF"/>
              </a:gs>
              <a:gs pos="30000">
                <a:schemeClr val="bg1"/>
              </a:gs>
              <a:gs pos="50000">
                <a:schemeClr val="bg1"/>
              </a:gs>
              <a:gs pos="70000">
                <a:schemeClr val="bg1"/>
              </a:gs>
              <a:gs pos="100000">
                <a:srgbClr val="D1F3FF"/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5" name="テキスト ボックス 165"/>
          <p:cNvSpPr txBox="1">
            <a:spLocks noChangeArrowheads="1"/>
          </p:cNvSpPr>
          <p:nvPr/>
        </p:nvSpPr>
        <p:spPr bwMode="auto">
          <a:xfrm>
            <a:off x="926975" y="2340893"/>
            <a:ext cx="3063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i="1">
                <a:solidFill>
                  <a:schemeClr val="bg1"/>
                </a:solidFill>
                <a:latin typeface="Calibri" pitchFamily="34" charset="0"/>
              </a:rPr>
              <a:t>z</a:t>
            </a:r>
            <a:endParaRPr lang="ja-JP" altLang="en-US" sz="2400" i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6" name="テキスト ボックス 166"/>
          <p:cNvSpPr txBox="1">
            <a:spLocks noChangeArrowheads="1"/>
          </p:cNvSpPr>
          <p:nvPr/>
        </p:nvSpPr>
        <p:spPr bwMode="auto">
          <a:xfrm>
            <a:off x="2855788" y="1412776"/>
            <a:ext cx="3222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i="1">
                <a:solidFill>
                  <a:schemeClr val="bg1"/>
                </a:solidFill>
                <a:latin typeface="Calibri" pitchFamily="34" charset="0"/>
              </a:rPr>
              <a:t>x</a:t>
            </a:r>
            <a:endParaRPr lang="ja-JP" altLang="en-US" sz="2400" i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7" name="テキスト ボックス 167"/>
          <p:cNvSpPr txBox="1">
            <a:spLocks noChangeArrowheads="1"/>
          </p:cNvSpPr>
          <p:nvPr/>
        </p:nvSpPr>
        <p:spPr bwMode="auto">
          <a:xfrm>
            <a:off x="6800725" y="1412776"/>
            <a:ext cx="3222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i="1">
                <a:solidFill>
                  <a:schemeClr val="bg1"/>
                </a:solidFill>
                <a:latin typeface="Calibri" pitchFamily="34" charset="0"/>
              </a:rPr>
              <a:t>y</a:t>
            </a:r>
            <a:endParaRPr lang="ja-JP" altLang="en-US" sz="2400" i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8" name="テキスト ボックス 168"/>
          <p:cNvSpPr txBox="1">
            <a:spLocks noChangeArrowheads="1"/>
          </p:cNvSpPr>
          <p:nvPr/>
        </p:nvSpPr>
        <p:spPr bwMode="auto">
          <a:xfrm>
            <a:off x="7784975" y="2423443"/>
            <a:ext cx="317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i="1">
                <a:solidFill>
                  <a:schemeClr val="bg1"/>
                </a:solidFill>
                <a:latin typeface="Calibri" pitchFamily="34" charset="0"/>
              </a:rPr>
              <a:t>x</a:t>
            </a:r>
            <a:endParaRPr lang="ja-JP" altLang="en-US" sz="2400" i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9" name="テキスト ボックス 25"/>
          <p:cNvSpPr txBox="1">
            <a:spLocks noChangeArrowheads="1"/>
          </p:cNvSpPr>
          <p:nvPr/>
        </p:nvSpPr>
        <p:spPr bwMode="auto">
          <a:xfrm>
            <a:off x="5813093" y="3460938"/>
            <a:ext cx="19272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Transverse plane</a:t>
            </a:r>
            <a:endParaRPr lang="ja-JP" altLang="en-US" sz="2000" dirty="0">
              <a:latin typeface="Calibri" pitchFamily="34" charset="0"/>
            </a:endParaRPr>
          </a:p>
        </p:txBody>
      </p:sp>
      <p:sp>
        <p:nvSpPr>
          <p:cNvPr id="50" name="テキスト ボックス 26"/>
          <p:cNvSpPr txBox="1">
            <a:spLocks noChangeArrowheads="1"/>
          </p:cNvSpPr>
          <p:nvPr/>
        </p:nvSpPr>
        <p:spPr bwMode="auto">
          <a:xfrm>
            <a:off x="1529015" y="3460938"/>
            <a:ext cx="25884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 smtClean="0">
                <a:latin typeface="Calibri" pitchFamily="34" charset="0"/>
              </a:rPr>
              <a:t>Longitudinal expansion</a:t>
            </a:r>
            <a:endParaRPr lang="ja-JP" altLang="en-US" sz="2000" dirty="0">
              <a:latin typeface="Calibri" pitchFamily="34" charset="0"/>
            </a:endParaRPr>
          </a:p>
        </p:txBody>
      </p:sp>
      <p:sp>
        <p:nvSpPr>
          <p:cNvPr id="53" name="正方形/長方形 28"/>
          <p:cNvSpPr>
            <a:spLocks noChangeArrowheads="1"/>
          </p:cNvSpPr>
          <p:nvPr/>
        </p:nvSpPr>
        <p:spPr bwMode="auto">
          <a:xfrm>
            <a:off x="4860032" y="4803997"/>
            <a:ext cx="11063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Rapidity:</a:t>
            </a:r>
            <a:endParaRPr lang="en-US" altLang="ja-JP" sz="2000" dirty="0">
              <a:latin typeface="Calibri" pitchFamily="34" charset="0"/>
            </a:endParaRPr>
          </a:p>
        </p:txBody>
      </p:sp>
      <p:sp>
        <p:nvSpPr>
          <p:cNvPr id="54" name="右矢印 53"/>
          <p:cNvSpPr/>
          <p:nvPr/>
        </p:nvSpPr>
        <p:spPr>
          <a:xfrm>
            <a:off x="7020273" y="2204864"/>
            <a:ext cx="432047" cy="576064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50000">
                <a:srgbClr val="C00000"/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5" name="右矢印 54"/>
          <p:cNvSpPr/>
          <p:nvPr/>
        </p:nvSpPr>
        <p:spPr>
          <a:xfrm rot="10800000">
            <a:off x="6084167" y="2204864"/>
            <a:ext cx="432046" cy="576064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50000">
                <a:srgbClr val="C00000"/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6" name="右矢印 55"/>
          <p:cNvSpPr/>
          <p:nvPr/>
        </p:nvSpPr>
        <p:spPr>
          <a:xfrm rot="16200000">
            <a:off x="6569173" y="1772815"/>
            <a:ext cx="432047" cy="288034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50000">
                <a:srgbClr val="C00000"/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8" name="右矢印 57"/>
          <p:cNvSpPr/>
          <p:nvPr/>
        </p:nvSpPr>
        <p:spPr>
          <a:xfrm rot="5400000">
            <a:off x="6569175" y="2924943"/>
            <a:ext cx="432047" cy="288034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50000">
                <a:srgbClr val="C00000"/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6337188" y="1796929"/>
            <a:ext cx="885832" cy="1328747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rgbClr val="D1F3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1027" name="Picture 3" descr="C:\Documents and Settings\Akihiko Monnai\デスクトップ\texclip2011041921254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803998"/>
            <a:ext cx="1584175" cy="391154"/>
          </a:xfrm>
          <a:prstGeom prst="rect">
            <a:avLst/>
          </a:prstGeom>
          <a:noFill/>
        </p:spPr>
      </p:pic>
      <p:sp>
        <p:nvSpPr>
          <p:cNvPr id="64" name="左中かっこ 63"/>
          <p:cNvSpPr/>
          <p:nvPr/>
        </p:nvSpPr>
        <p:spPr>
          <a:xfrm>
            <a:off x="467544" y="4365104"/>
            <a:ext cx="144016" cy="86409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6" name="Picture 2" descr="C:\Documents and Settings\Akihiko Monnai\デスクトップ\texclip201104192125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07204" y="4842632"/>
            <a:ext cx="1486386" cy="332481"/>
          </a:xfrm>
          <a:prstGeom prst="rect">
            <a:avLst/>
          </a:prstGeom>
          <a:noFill/>
        </p:spPr>
      </p:pic>
      <p:sp>
        <p:nvSpPr>
          <p:cNvPr id="67" name="正方形/長方形 28"/>
          <p:cNvSpPr>
            <a:spLocks noChangeArrowheads="1"/>
          </p:cNvSpPr>
          <p:nvPr/>
        </p:nvSpPr>
        <p:spPr bwMode="auto">
          <a:xfrm>
            <a:off x="611560" y="4797152"/>
            <a:ext cx="22809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Space-time rapidity:</a:t>
            </a:r>
            <a:endParaRPr lang="en-US" altLang="ja-JP" sz="2000" dirty="0">
              <a:latin typeface="Calibri" pitchFamily="34" charset="0"/>
            </a:endParaRPr>
          </a:p>
        </p:txBody>
      </p:sp>
      <p:sp>
        <p:nvSpPr>
          <p:cNvPr id="60" name="正方形/長方形 28"/>
          <p:cNvSpPr>
            <a:spLocks noChangeArrowheads="1"/>
          </p:cNvSpPr>
          <p:nvPr/>
        </p:nvSpPr>
        <p:spPr bwMode="auto">
          <a:xfrm>
            <a:off x="611560" y="3878346"/>
            <a:ext cx="30533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alibri" pitchFamily="34" charset="0"/>
              </a:rPr>
              <a:t>Relativistic coordinates</a:t>
            </a:r>
            <a:endParaRPr lang="en-US" altLang="ja-JP" sz="2400" dirty="0">
              <a:latin typeface="Calibri" pitchFamily="34" charset="0"/>
            </a:endParaRPr>
          </a:p>
        </p:txBody>
      </p:sp>
      <p:pic>
        <p:nvPicPr>
          <p:cNvPr id="2050" name="Picture 2" descr="C:\Documents and Settings\Akihiko Monnai\デスクトップ\texclip2011041921270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79332" y="4427649"/>
            <a:ext cx="1528572" cy="265557"/>
          </a:xfrm>
          <a:prstGeom prst="rect">
            <a:avLst/>
          </a:prstGeom>
          <a:noFill/>
        </p:spPr>
      </p:pic>
      <p:sp>
        <p:nvSpPr>
          <p:cNvPr id="62" name="正方形/長方形 28"/>
          <p:cNvSpPr>
            <a:spLocks noChangeArrowheads="1"/>
          </p:cNvSpPr>
          <p:nvPr/>
        </p:nvSpPr>
        <p:spPr bwMode="auto">
          <a:xfrm>
            <a:off x="611560" y="4365104"/>
            <a:ext cx="14966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Proper time:</a:t>
            </a:r>
            <a:endParaRPr lang="en-US" altLang="ja-JP" sz="2000" dirty="0">
              <a:latin typeface="Calibri" pitchFamily="34" charset="0"/>
            </a:endParaRPr>
          </a:p>
        </p:txBody>
      </p:sp>
      <p:pic>
        <p:nvPicPr>
          <p:cNvPr id="2051" name="Picture 3" descr="C:\Documents and Settings\Akihiko Monnai\デスクトップ\texclip2011041921273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1841" y="4382832"/>
            <a:ext cx="1948631" cy="317219"/>
          </a:xfrm>
          <a:prstGeom prst="rect">
            <a:avLst/>
          </a:prstGeom>
          <a:noFill/>
        </p:spPr>
      </p:pic>
      <p:sp>
        <p:nvSpPr>
          <p:cNvPr id="68" name="正方形/長方形 28"/>
          <p:cNvSpPr>
            <a:spLocks noChangeArrowheads="1"/>
          </p:cNvSpPr>
          <p:nvPr/>
        </p:nvSpPr>
        <p:spPr bwMode="auto">
          <a:xfrm>
            <a:off x="4860032" y="4340011"/>
            <a:ext cx="19464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Transverse mass:</a:t>
            </a:r>
            <a:endParaRPr lang="en-US" altLang="ja-JP" sz="2000" dirty="0">
              <a:latin typeface="Calibri" pitchFamily="34" charset="0"/>
            </a:endParaRPr>
          </a:p>
        </p:txBody>
      </p:sp>
      <p:sp>
        <p:nvSpPr>
          <p:cNvPr id="69" name="左中かっこ 68"/>
          <p:cNvSpPr/>
          <p:nvPr/>
        </p:nvSpPr>
        <p:spPr>
          <a:xfrm>
            <a:off x="4716016" y="4340011"/>
            <a:ext cx="144016" cy="86409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28"/>
          <p:cNvSpPr>
            <a:spLocks noChangeArrowheads="1"/>
          </p:cNvSpPr>
          <p:nvPr/>
        </p:nvSpPr>
        <p:spPr bwMode="auto">
          <a:xfrm>
            <a:off x="611560" y="5392266"/>
            <a:ext cx="13953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alibri" pitchFamily="34" charset="0"/>
              </a:rPr>
              <a:t>Centrality</a:t>
            </a:r>
            <a:endParaRPr lang="en-US" altLang="ja-JP" sz="2400" dirty="0">
              <a:latin typeface="Calibri" pitchFamily="34" charset="0"/>
            </a:endParaRPr>
          </a:p>
        </p:txBody>
      </p:sp>
      <p:sp>
        <p:nvSpPr>
          <p:cNvPr id="73" name="二等辺三角形 72"/>
          <p:cNvSpPr/>
          <p:nvPr/>
        </p:nvSpPr>
        <p:spPr>
          <a:xfrm rot="5400000">
            <a:off x="422015" y="4035025"/>
            <a:ext cx="216024" cy="144016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二等辺三角形 73"/>
          <p:cNvSpPr/>
          <p:nvPr/>
        </p:nvSpPr>
        <p:spPr>
          <a:xfrm rot="5400000">
            <a:off x="431540" y="5553236"/>
            <a:ext cx="216024" cy="144016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28"/>
          <p:cNvSpPr>
            <a:spLocks noChangeArrowheads="1"/>
          </p:cNvSpPr>
          <p:nvPr/>
        </p:nvSpPr>
        <p:spPr bwMode="auto">
          <a:xfrm>
            <a:off x="611560" y="5877272"/>
            <a:ext cx="80912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Determined by groups (20-30%, etc.) of “events per number of participants”</a:t>
            </a:r>
            <a:endParaRPr lang="en-US" altLang="ja-JP" sz="2000" dirty="0">
              <a:latin typeface="Calibri" pitchFamily="34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492505" y="6583292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Appendices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Introduction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Quark-gluon </a:t>
            </a:r>
            <a:r>
              <a:rPr lang="en-US" altLang="ja-JP" sz="2400" dirty="0" smtClean="0"/>
              <a:t>p</a:t>
            </a:r>
            <a:r>
              <a:rPr lang="en-US" altLang="ja-JP" sz="2400" dirty="0" smtClean="0">
                <a:latin typeface="+mn-lt"/>
              </a:rPr>
              <a:t>lasma (QGP) at relativistic </a:t>
            </a:r>
            <a:r>
              <a:rPr lang="en-US" altLang="ja-JP" sz="2400" dirty="0" smtClean="0"/>
              <a:t>h</a:t>
            </a:r>
            <a:r>
              <a:rPr lang="en-US" altLang="ja-JP" sz="2400" dirty="0" smtClean="0">
                <a:latin typeface="+mn-lt"/>
              </a:rPr>
              <a:t>eavy </a:t>
            </a:r>
            <a:r>
              <a:rPr lang="en-US" altLang="ja-JP" sz="2400" dirty="0" smtClean="0"/>
              <a:t>i</a:t>
            </a:r>
            <a:r>
              <a:rPr lang="en-US" altLang="ja-JP" sz="2400" dirty="0" smtClean="0">
                <a:latin typeface="+mn-lt"/>
              </a:rPr>
              <a:t>on </a:t>
            </a:r>
            <a:r>
              <a:rPr lang="en-US" altLang="ja-JP" sz="2400" dirty="0" smtClean="0"/>
              <a:t>c</a:t>
            </a:r>
            <a:r>
              <a:rPr lang="en-US" altLang="ja-JP" sz="2400" dirty="0" smtClean="0">
                <a:latin typeface="+mn-lt"/>
              </a:rPr>
              <a:t>ollisions</a:t>
            </a: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0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12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400" dirty="0" smtClean="0">
              <a:latin typeface="+mn-lt"/>
            </a:endParaRPr>
          </a:p>
        </p:txBody>
      </p:sp>
      <p:sp>
        <p:nvSpPr>
          <p:cNvPr id="80" name="右矢印 79"/>
          <p:cNvSpPr/>
          <p:nvPr/>
        </p:nvSpPr>
        <p:spPr>
          <a:xfrm>
            <a:off x="1588" y="3049910"/>
            <a:ext cx="9144000" cy="21602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右矢印 81"/>
          <p:cNvSpPr/>
          <p:nvPr/>
        </p:nvSpPr>
        <p:spPr>
          <a:xfrm>
            <a:off x="-1588" y="1441351"/>
            <a:ext cx="9144000" cy="21602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0" y="1556792"/>
            <a:ext cx="9144000" cy="1584176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1000">
                <a:schemeClr val="tx1"/>
              </a:gs>
              <a:gs pos="34000">
                <a:srgbClr val="0588FF"/>
              </a:gs>
              <a:gs pos="47000">
                <a:srgbClr val="71FFE4"/>
              </a:gs>
              <a:gs pos="75000">
                <a:srgbClr val="E5FCFF"/>
              </a:gs>
              <a:gs pos="100000">
                <a:srgbClr val="F7FEFF"/>
              </a:gs>
            </a:gsLst>
            <a:lin ang="0" scaled="1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dirty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35213" y="2763551"/>
            <a:ext cx="1893107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cs typeface="Times New Roman" pitchFamily="18" charset="0"/>
              </a:rPr>
              <a:t>Hadron phase</a:t>
            </a:r>
            <a:endParaRPr kumimoji="1" lang="ja-JP" altLang="en-US" dirty="0">
              <a:solidFill>
                <a:schemeClr val="bg1"/>
              </a:solidFill>
              <a:cs typeface="Times New Roman" pitchFamily="18" charset="0"/>
            </a:endParaRPr>
          </a:p>
        </p:txBody>
      </p:sp>
      <p:grpSp>
        <p:nvGrpSpPr>
          <p:cNvPr id="2" name="グループ化 34"/>
          <p:cNvGrpSpPr/>
          <p:nvPr/>
        </p:nvGrpSpPr>
        <p:grpSpPr>
          <a:xfrm rot="20623651">
            <a:off x="1434854" y="1928237"/>
            <a:ext cx="715309" cy="838968"/>
            <a:chOff x="5643570" y="2935682"/>
            <a:chExt cx="2128026" cy="2495909"/>
          </a:xfrm>
        </p:grpSpPr>
        <p:sp>
          <p:nvSpPr>
            <p:cNvPr id="104" name="円/楕円 103"/>
            <p:cNvSpPr>
              <a:spLocks noChangeArrowheads="1"/>
            </p:cNvSpPr>
            <p:nvPr/>
          </p:nvSpPr>
          <p:spPr bwMode="auto">
            <a:xfrm>
              <a:off x="5800427" y="4788205"/>
              <a:ext cx="344487" cy="3492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円/楕円 148"/>
            <p:cNvSpPr>
              <a:spLocks noChangeArrowheads="1"/>
            </p:cNvSpPr>
            <p:nvPr/>
          </p:nvSpPr>
          <p:spPr bwMode="auto">
            <a:xfrm>
              <a:off x="6432252" y="4707242"/>
              <a:ext cx="342900" cy="3508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円/楕円 149"/>
            <p:cNvSpPr>
              <a:spLocks noChangeArrowheads="1"/>
            </p:cNvSpPr>
            <p:nvPr/>
          </p:nvSpPr>
          <p:spPr bwMode="auto">
            <a:xfrm>
              <a:off x="6116339" y="4304017"/>
              <a:ext cx="342900" cy="3508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円/楕円 150"/>
            <p:cNvSpPr/>
            <p:nvPr/>
          </p:nvSpPr>
          <p:spPr bwMode="auto">
            <a:xfrm>
              <a:off x="6195281" y="4867999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00FF00"/>
                  </a:gs>
                  <a:gs pos="100000">
                    <a:srgbClr val="FF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2" name="円/楕円 151"/>
            <p:cNvSpPr/>
            <p:nvPr/>
          </p:nvSpPr>
          <p:spPr bwMode="auto">
            <a:xfrm>
              <a:off x="6431728" y="4545947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3" name="円/楕円 152"/>
            <p:cNvSpPr/>
            <p:nvPr/>
          </p:nvSpPr>
          <p:spPr bwMode="auto">
            <a:xfrm>
              <a:off x="6195281" y="4626460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4" name="円/楕円 153"/>
            <p:cNvSpPr/>
            <p:nvPr/>
          </p:nvSpPr>
          <p:spPr bwMode="auto">
            <a:xfrm>
              <a:off x="5643570" y="4143380"/>
              <a:ext cx="1261052" cy="1288211"/>
            </a:xfrm>
            <a:prstGeom prst="ellipse">
              <a:avLst/>
            </a:prstGeom>
            <a:gradFill flip="none" rotWithShape="1">
              <a:gsLst>
                <a:gs pos="100000">
                  <a:srgbClr val="FF8E07">
                    <a:alpha val="97000"/>
                  </a:srgbClr>
                </a:gs>
                <a:gs pos="0">
                  <a:srgbClr val="FFFFFF">
                    <a:alpha val="37000"/>
                  </a:srgbClr>
                </a:gs>
                <a:gs pos="63000">
                  <a:schemeClr val="bg1">
                    <a:alpha val="59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8E07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8100"/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5" name="円/楕円 154"/>
            <p:cNvSpPr>
              <a:spLocks noChangeArrowheads="1"/>
            </p:cNvSpPr>
            <p:nvPr/>
          </p:nvSpPr>
          <p:spPr bwMode="auto">
            <a:xfrm>
              <a:off x="6983114" y="3740455"/>
              <a:ext cx="342900" cy="35083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円/楕円 155"/>
            <p:cNvSpPr>
              <a:spLocks noChangeArrowheads="1"/>
            </p:cNvSpPr>
            <p:nvPr/>
          </p:nvSpPr>
          <p:spPr bwMode="auto">
            <a:xfrm>
              <a:off x="6746577" y="3176892"/>
              <a:ext cx="342900" cy="3508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円/楕円 156"/>
            <p:cNvSpPr>
              <a:spLocks noChangeArrowheads="1"/>
            </p:cNvSpPr>
            <p:nvPr/>
          </p:nvSpPr>
          <p:spPr bwMode="auto">
            <a:xfrm>
              <a:off x="7299027" y="3338817"/>
              <a:ext cx="342900" cy="3492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円/楕円 157"/>
            <p:cNvSpPr/>
            <p:nvPr/>
          </p:nvSpPr>
          <p:spPr bwMode="auto">
            <a:xfrm>
              <a:off x="7141070" y="3418762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9" name="円/楕円 158"/>
            <p:cNvSpPr/>
            <p:nvPr/>
          </p:nvSpPr>
          <p:spPr bwMode="auto">
            <a:xfrm>
              <a:off x="6909399" y="3665181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0" name="円/楕円 159"/>
            <p:cNvSpPr/>
            <p:nvPr/>
          </p:nvSpPr>
          <p:spPr bwMode="auto">
            <a:xfrm>
              <a:off x="6510544" y="2935682"/>
              <a:ext cx="1261052" cy="1288211"/>
            </a:xfrm>
            <a:prstGeom prst="ellipse">
              <a:avLst/>
            </a:prstGeom>
            <a:gradFill flip="none" rotWithShape="1">
              <a:gsLst>
                <a:gs pos="100000">
                  <a:srgbClr val="FF8E07">
                    <a:alpha val="97000"/>
                  </a:srgbClr>
                </a:gs>
                <a:gs pos="0">
                  <a:srgbClr val="FFFFFF">
                    <a:alpha val="37000"/>
                  </a:srgbClr>
                </a:gs>
                <a:gs pos="63000">
                  <a:schemeClr val="bg1">
                    <a:alpha val="59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8E07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8100"/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3" name="グループ化 35"/>
          <p:cNvGrpSpPr/>
          <p:nvPr/>
        </p:nvGrpSpPr>
        <p:grpSpPr>
          <a:xfrm rot="2298631">
            <a:off x="578567" y="1976212"/>
            <a:ext cx="715309" cy="838968"/>
            <a:chOff x="5643570" y="2935682"/>
            <a:chExt cx="2128026" cy="2495909"/>
          </a:xfrm>
        </p:grpSpPr>
        <p:sp>
          <p:nvSpPr>
            <p:cNvPr id="162" name="円/楕円 161"/>
            <p:cNvSpPr>
              <a:spLocks noChangeArrowheads="1"/>
            </p:cNvSpPr>
            <p:nvPr/>
          </p:nvSpPr>
          <p:spPr bwMode="auto">
            <a:xfrm>
              <a:off x="5800427" y="4788205"/>
              <a:ext cx="344487" cy="3492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円/楕円 162"/>
            <p:cNvSpPr>
              <a:spLocks noChangeArrowheads="1"/>
            </p:cNvSpPr>
            <p:nvPr/>
          </p:nvSpPr>
          <p:spPr bwMode="auto">
            <a:xfrm>
              <a:off x="6432252" y="4707242"/>
              <a:ext cx="342900" cy="3508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円/楕円 163"/>
            <p:cNvSpPr>
              <a:spLocks noChangeArrowheads="1"/>
            </p:cNvSpPr>
            <p:nvPr/>
          </p:nvSpPr>
          <p:spPr bwMode="auto">
            <a:xfrm>
              <a:off x="6116339" y="4304017"/>
              <a:ext cx="342900" cy="3508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円/楕円 164"/>
            <p:cNvSpPr/>
            <p:nvPr/>
          </p:nvSpPr>
          <p:spPr bwMode="auto">
            <a:xfrm>
              <a:off x="6195281" y="4867999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00FF00"/>
                  </a:gs>
                  <a:gs pos="100000">
                    <a:srgbClr val="FF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6" name="円/楕円 165"/>
            <p:cNvSpPr/>
            <p:nvPr/>
          </p:nvSpPr>
          <p:spPr bwMode="auto">
            <a:xfrm>
              <a:off x="6431728" y="4545947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7" name="円/楕円 166"/>
            <p:cNvSpPr/>
            <p:nvPr/>
          </p:nvSpPr>
          <p:spPr bwMode="auto">
            <a:xfrm>
              <a:off x="6195281" y="4626460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8" name="円/楕円 167"/>
            <p:cNvSpPr/>
            <p:nvPr/>
          </p:nvSpPr>
          <p:spPr bwMode="auto">
            <a:xfrm>
              <a:off x="5643570" y="4143380"/>
              <a:ext cx="1261052" cy="1288211"/>
            </a:xfrm>
            <a:prstGeom prst="ellipse">
              <a:avLst/>
            </a:prstGeom>
            <a:gradFill flip="none" rotWithShape="1">
              <a:gsLst>
                <a:gs pos="100000">
                  <a:srgbClr val="FF8E07">
                    <a:alpha val="97000"/>
                  </a:srgbClr>
                </a:gs>
                <a:gs pos="0">
                  <a:srgbClr val="FFFFFF">
                    <a:alpha val="37000"/>
                  </a:srgbClr>
                </a:gs>
                <a:gs pos="63000">
                  <a:schemeClr val="bg1">
                    <a:alpha val="59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8E07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8100"/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9" name="円/楕円 168"/>
            <p:cNvSpPr>
              <a:spLocks noChangeArrowheads="1"/>
            </p:cNvSpPr>
            <p:nvPr/>
          </p:nvSpPr>
          <p:spPr bwMode="auto">
            <a:xfrm>
              <a:off x="6983114" y="3740455"/>
              <a:ext cx="342900" cy="35083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円/楕円 169"/>
            <p:cNvSpPr>
              <a:spLocks noChangeArrowheads="1"/>
            </p:cNvSpPr>
            <p:nvPr/>
          </p:nvSpPr>
          <p:spPr bwMode="auto">
            <a:xfrm>
              <a:off x="6746577" y="3176892"/>
              <a:ext cx="342900" cy="3508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円/楕円 170"/>
            <p:cNvSpPr>
              <a:spLocks noChangeArrowheads="1"/>
            </p:cNvSpPr>
            <p:nvPr/>
          </p:nvSpPr>
          <p:spPr bwMode="auto">
            <a:xfrm>
              <a:off x="7299027" y="3338817"/>
              <a:ext cx="342900" cy="3492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円/楕円 171"/>
            <p:cNvSpPr/>
            <p:nvPr/>
          </p:nvSpPr>
          <p:spPr bwMode="auto">
            <a:xfrm>
              <a:off x="7141070" y="3418762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3" name="円/楕円 172"/>
            <p:cNvSpPr/>
            <p:nvPr/>
          </p:nvSpPr>
          <p:spPr bwMode="auto">
            <a:xfrm>
              <a:off x="6909399" y="3665181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4" name="円/楕円 173"/>
            <p:cNvSpPr/>
            <p:nvPr/>
          </p:nvSpPr>
          <p:spPr bwMode="auto">
            <a:xfrm>
              <a:off x="6510544" y="2935682"/>
              <a:ext cx="1261052" cy="1288211"/>
            </a:xfrm>
            <a:prstGeom prst="ellipse">
              <a:avLst/>
            </a:prstGeom>
            <a:gradFill flip="none" rotWithShape="1">
              <a:gsLst>
                <a:gs pos="100000">
                  <a:srgbClr val="FF8E07">
                    <a:alpha val="97000"/>
                  </a:srgbClr>
                </a:gs>
                <a:gs pos="0">
                  <a:srgbClr val="FFFFFF">
                    <a:alpha val="37000"/>
                  </a:srgbClr>
                </a:gs>
                <a:gs pos="63000">
                  <a:schemeClr val="bg1">
                    <a:alpha val="59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8E07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8100"/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75" name="テキスト ボックス 174"/>
          <p:cNvSpPr txBox="1"/>
          <p:nvPr/>
        </p:nvSpPr>
        <p:spPr>
          <a:xfrm>
            <a:off x="5724128" y="2771636"/>
            <a:ext cx="157163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cs typeface="Times New Roman" pitchFamily="18" charset="0"/>
              </a:rPr>
              <a:t>QGP</a:t>
            </a:r>
            <a:r>
              <a:rPr kumimoji="1" lang="ja-JP" altLang="en-US" dirty="0" smtClean="0">
                <a:cs typeface="Times New Roman" pitchFamily="18" charset="0"/>
              </a:rPr>
              <a:t> </a:t>
            </a:r>
            <a:r>
              <a:rPr kumimoji="1" lang="en-US" altLang="ja-JP" dirty="0" smtClean="0">
                <a:cs typeface="Times New Roman" pitchFamily="18" charset="0"/>
              </a:rPr>
              <a:t>phase</a:t>
            </a:r>
            <a:endParaRPr kumimoji="1" lang="ja-JP" altLang="en-US" dirty="0">
              <a:cs typeface="Times New Roman" pitchFamily="18" charset="0"/>
            </a:endParaRPr>
          </a:p>
        </p:txBody>
      </p:sp>
      <p:sp>
        <p:nvSpPr>
          <p:cNvPr id="176" name="円/楕円 175"/>
          <p:cNvSpPr>
            <a:spLocks noChangeArrowheads="1"/>
          </p:cNvSpPr>
          <p:nvPr/>
        </p:nvSpPr>
        <p:spPr bwMode="auto">
          <a:xfrm>
            <a:off x="4444408" y="2302891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9000">
                <a:srgbClr val="FF6F6B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E3020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7" name="円/楕円 176"/>
          <p:cNvSpPr>
            <a:spLocks noChangeArrowheads="1"/>
          </p:cNvSpPr>
          <p:nvPr/>
        </p:nvSpPr>
        <p:spPr bwMode="auto">
          <a:xfrm>
            <a:off x="3894956" y="2202014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9000">
                <a:srgbClr val="FF6F6B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E3020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8" name="円/楕円 177"/>
          <p:cNvSpPr>
            <a:spLocks noChangeArrowheads="1"/>
          </p:cNvSpPr>
          <p:nvPr/>
        </p:nvSpPr>
        <p:spPr bwMode="auto">
          <a:xfrm>
            <a:off x="4429491" y="2485037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88000">
                <a:srgbClr val="00D205"/>
              </a:gs>
              <a:gs pos="100000">
                <a:srgbClr val="00BC0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BC0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9" name="円/楕円 178"/>
          <p:cNvSpPr/>
          <p:nvPr/>
        </p:nvSpPr>
        <p:spPr bwMode="auto">
          <a:xfrm>
            <a:off x="3966394" y="1925385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E30202"/>
                </a:gs>
                <a:gs pos="100000">
                  <a:srgbClr val="00FF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0" name="円/楕円 179"/>
          <p:cNvSpPr/>
          <p:nvPr/>
        </p:nvSpPr>
        <p:spPr bwMode="auto">
          <a:xfrm>
            <a:off x="3680642" y="2202014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FF00"/>
                </a:gs>
                <a:gs pos="100000">
                  <a:srgbClr val="FF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1" name="円/楕円 180"/>
          <p:cNvSpPr/>
          <p:nvPr/>
        </p:nvSpPr>
        <p:spPr bwMode="auto">
          <a:xfrm>
            <a:off x="4158656" y="2517205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2" name="円/楕円 181"/>
          <p:cNvSpPr>
            <a:spLocks noChangeArrowheads="1"/>
          </p:cNvSpPr>
          <p:nvPr/>
        </p:nvSpPr>
        <p:spPr bwMode="auto">
          <a:xfrm>
            <a:off x="3872904" y="2445767"/>
            <a:ext cx="115325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9000">
                <a:srgbClr val="FF6F6B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E3020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3" name="円/楕円 182"/>
          <p:cNvSpPr>
            <a:spLocks noChangeArrowheads="1"/>
          </p:cNvSpPr>
          <p:nvPr/>
        </p:nvSpPr>
        <p:spPr bwMode="auto">
          <a:xfrm>
            <a:off x="3966394" y="2273452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66000">
                <a:srgbClr val="3366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4" name="円/楕円 183"/>
          <p:cNvSpPr>
            <a:spLocks noChangeArrowheads="1"/>
          </p:cNvSpPr>
          <p:nvPr/>
        </p:nvSpPr>
        <p:spPr bwMode="auto">
          <a:xfrm>
            <a:off x="4323584" y="2059138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9000">
                <a:srgbClr val="FF6F6B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E3020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5" name="円/楕円 184"/>
          <p:cNvSpPr>
            <a:spLocks noChangeArrowheads="1"/>
          </p:cNvSpPr>
          <p:nvPr/>
        </p:nvSpPr>
        <p:spPr bwMode="auto">
          <a:xfrm>
            <a:off x="3752080" y="2273452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66000">
                <a:srgbClr val="3366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6" name="円/楕円 185"/>
          <p:cNvSpPr/>
          <p:nvPr/>
        </p:nvSpPr>
        <p:spPr bwMode="auto">
          <a:xfrm>
            <a:off x="3823518" y="2059138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E30202"/>
                </a:gs>
                <a:gs pos="100000">
                  <a:srgbClr val="00FF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7" name="円/楕円 186"/>
          <p:cNvSpPr/>
          <p:nvPr/>
        </p:nvSpPr>
        <p:spPr bwMode="auto">
          <a:xfrm>
            <a:off x="4801598" y="2374329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8" name="円/楕円 187"/>
          <p:cNvSpPr/>
          <p:nvPr/>
        </p:nvSpPr>
        <p:spPr bwMode="auto">
          <a:xfrm>
            <a:off x="4026216" y="2132856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FF00"/>
                </a:gs>
                <a:gs pos="100000">
                  <a:srgbClr val="FF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9" name="円/楕円 188"/>
          <p:cNvSpPr>
            <a:spLocks noChangeArrowheads="1"/>
          </p:cNvSpPr>
          <p:nvPr/>
        </p:nvSpPr>
        <p:spPr bwMode="auto">
          <a:xfrm>
            <a:off x="4239058" y="2281510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88000">
                <a:srgbClr val="00D205"/>
              </a:gs>
              <a:gs pos="100000">
                <a:srgbClr val="00BC0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BC0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0" name="円/楕円 189"/>
          <p:cNvSpPr>
            <a:spLocks noChangeArrowheads="1"/>
          </p:cNvSpPr>
          <p:nvPr/>
        </p:nvSpPr>
        <p:spPr bwMode="auto">
          <a:xfrm>
            <a:off x="4537898" y="2059138"/>
            <a:ext cx="115324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66000">
                <a:srgbClr val="3366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1" name="円/楕円 190"/>
          <p:cNvSpPr>
            <a:spLocks noChangeArrowheads="1"/>
          </p:cNvSpPr>
          <p:nvPr/>
        </p:nvSpPr>
        <p:spPr bwMode="auto">
          <a:xfrm>
            <a:off x="4230094" y="2588643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66000">
                <a:srgbClr val="3366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2" name="円/楕円 191"/>
          <p:cNvSpPr/>
          <p:nvPr/>
        </p:nvSpPr>
        <p:spPr bwMode="auto">
          <a:xfrm>
            <a:off x="4107010" y="2146661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E30202"/>
                </a:gs>
                <a:gs pos="100000">
                  <a:srgbClr val="00FF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3" name="円/楕円 192"/>
          <p:cNvSpPr/>
          <p:nvPr/>
        </p:nvSpPr>
        <p:spPr bwMode="auto">
          <a:xfrm>
            <a:off x="4603946" y="2357122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4" name="円/楕円 193"/>
          <p:cNvSpPr/>
          <p:nvPr/>
        </p:nvSpPr>
        <p:spPr bwMode="auto">
          <a:xfrm>
            <a:off x="4035531" y="2382368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FF00"/>
                </a:gs>
                <a:gs pos="100000">
                  <a:srgbClr val="FF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5" name="円/楕円 194"/>
          <p:cNvSpPr/>
          <p:nvPr/>
        </p:nvSpPr>
        <p:spPr bwMode="auto">
          <a:xfrm>
            <a:off x="4405458" y="2202014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6" name="円/楕円 195"/>
          <p:cNvSpPr>
            <a:spLocks noChangeArrowheads="1"/>
          </p:cNvSpPr>
          <p:nvPr/>
        </p:nvSpPr>
        <p:spPr bwMode="auto">
          <a:xfrm>
            <a:off x="4129031" y="2409360"/>
            <a:ext cx="115325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88000">
                <a:srgbClr val="00D205"/>
              </a:gs>
              <a:gs pos="100000">
                <a:srgbClr val="00BC0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BC0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7" name="円/楕円 196"/>
          <p:cNvSpPr>
            <a:spLocks noChangeArrowheads="1"/>
          </p:cNvSpPr>
          <p:nvPr/>
        </p:nvSpPr>
        <p:spPr bwMode="auto">
          <a:xfrm>
            <a:off x="4180708" y="1844824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88000">
                <a:srgbClr val="00D205"/>
              </a:gs>
              <a:gs pos="100000">
                <a:srgbClr val="00BC0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BC0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8" name="円/楕円 197"/>
          <p:cNvSpPr>
            <a:spLocks noChangeArrowheads="1"/>
          </p:cNvSpPr>
          <p:nvPr/>
        </p:nvSpPr>
        <p:spPr bwMode="auto">
          <a:xfrm>
            <a:off x="4873036" y="2302891"/>
            <a:ext cx="114793" cy="116919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66000">
                <a:srgbClr val="3366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9" name="円/楕円 198"/>
          <p:cNvSpPr>
            <a:spLocks noChangeArrowheads="1"/>
          </p:cNvSpPr>
          <p:nvPr/>
        </p:nvSpPr>
        <p:spPr bwMode="auto">
          <a:xfrm>
            <a:off x="4037832" y="1987700"/>
            <a:ext cx="115324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9000">
                <a:srgbClr val="FF6F6B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E3020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0" name="円/楕円 199"/>
          <p:cNvSpPr/>
          <p:nvPr/>
        </p:nvSpPr>
        <p:spPr bwMode="auto">
          <a:xfrm>
            <a:off x="3658590" y="2374329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E30202"/>
                </a:gs>
                <a:gs pos="100000">
                  <a:srgbClr val="00FF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1" name="円/楕円 200"/>
          <p:cNvSpPr/>
          <p:nvPr/>
        </p:nvSpPr>
        <p:spPr bwMode="auto">
          <a:xfrm>
            <a:off x="4332096" y="2407614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FF00"/>
                </a:gs>
                <a:gs pos="100000">
                  <a:srgbClr val="FF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2" name="円/楕円 201"/>
          <p:cNvSpPr/>
          <p:nvPr/>
        </p:nvSpPr>
        <p:spPr bwMode="auto">
          <a:xfrm>
            <a:off x="4873036" y="2517205"/>
            <a:ext cx="51172" cy="522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3" name="円/楕円 202"/>
          <p:cNvSpPr>
            <a:spLocks noChangeArrowheads="1"/>
          </p:cNvSpPr>
          <p:nvPr/>
        </p:nvSpPr>
        <p:spPr bwMode="auto">
          <a:xfrm>
            <a:off x="4658722" y="2445767"/>
            <a:ext cx="114793" cy="1174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66000">
                <a:srgbClr val="3366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4" name="円/楕円 203"/>
          <p:cNvSpPr>
            <a:spLocks noChangeArrowheads="1"/>
          </p:cNvSpPr>
          <p:nvPr/>
        </p:nvSpPr>
        <p:spPr bwMode="auto">
          <a:xfrm>
            <a:off x="4680774" y="2130576"/>
            <a:ext cx="114793" cy="116919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88000">
                <a:srgbClr val="00D205"/>
              </a:gs>
              <a:gs pos="100000">
                <a:srgbClr val="00BC0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BC0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5" name="タイトル 68"/>
          <p:cNvSpPr txBox="1">
            <a:spLocks/>
          </p:cNvSpPr>
          <p:nvPr/>
        </p:nvSpPr>
        <p:spPr>
          <a:xfrm>
            <a:off x="685800" y="148478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グループ化 34"/>
          <p:cNvGrpSpPr/>
          <p:nvPr/>
        </p:nvGrpSpPr>
        <p:grpSpPr>
          <a:xfrm rot="4568625">
            <a:off x="818843" y="1513008"/>
            <a:ext cx="715309" cy="838968"/>
            <a:chOff x="5643570" y="2935682"/>
            <a:chExt cx="2128026" cy="2495909"/>
          </a:xfrm>
        </p:grpSpPr>
        <p:sp>
          <p:nvSpPr>
            <p:cNvPr id="207" name="円/楕円 206"/>
            <p:cNvSpPr>
              <a:spLocks noChangeArrowheads="1"/>
            </p:cNvSpPr>
            <p:nvPr/>
          </p:nvSpPr>
          <p:spPr bwMode="auto">
            <a:xfrm>
              <a:off x="5800427" y="4788205"/>
              <a:ext cx="344487" cy="3492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円/楕円 207"/>
            <p:cNvSpPr>
              <a:spLocks noChangeArrowheads="1"/>
            </p:cNvSpPr>
            <p:nvPr/>
          </p:nvSpPr>
          <p:spPr bwMode="auto">
            <a:xfrm>
              <a:off x="6432252" y="4707242"/>
              <a:ext cx="342900" cy="3508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円/楕円 208"/>
            <p:cNvSpPr>
              <a:spLocks noChangeArrowheads="1"/>
            </p:cNvSpPr>
            <p:nvPr/>
          </p:nvSpPr>
          <p:spPr bwMode="auto">
            <a:xfrm>
              <a:off x="6116339" y="4304017"/>
              <a:ext cx="342900" cy="3508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円/楕円 209"/>
            <p:cNvSpPr/>
            <p:nvPr/>
          </p:nvSpPr>
          <p:spPr bwMode="auto">
            <a:xfrm>
              <a:off x="6195281" y="4867999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00FF00"/>
                  </a:gs>
                  <a:gs pos="100000">
                    <a:srgbClr val="FF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1" name="円/楕円 210"/>
            <p:cNvSpPr/>
            <p:nvPr/>
          </p:nvSpPr>
          <p:spPr bwMode="auto">
            <a:xfrm>
              <a:off x="6431728" y="4545947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2" name="円/楕円 211"/>
            <p:cNvSpPr/>
            <p:nvPr/>
          </p:nvSpPr>
          <p:spPr bwMode="auto">
            <a:xfrm>
              <a:off x="6195281" y="4626460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3" name="円/楕円 212"/>
            <p:cNvSpPr/>
            <p:nvPr/>
          </p:nvSpPr>
          <p:spPr bwMode="auto">
            <a:xfrm>
              <a:off x="5643570" y="4143380"/>
              <a:ext cx="1261052" cy="1288211"/>
            </a:xfrm>
            <a:prstGeom prst="ellipse">
              <a:avLst/>
            </a:prstGeom>
            <a:gradFill flip="none" rotWithShape="1">
              <a:gsLst>
                <a:gs pos="100000">
                  <a:srgbClr val="FF8E07">
                    <a:alpha val="97000"/>
                  </a:srgbClr>
                </a:gs>
                <a:gs pos="0">
                  <a:srgbClr val="FFFFFF">
                    <a:alpha val="37000"/>
                  </a:srgbClr>
                </a:gs>
                <a:gs pos="63000">
                  <a:schemeClr val="bg1">
                    <a:alpha val="59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8E07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8100"/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4" name="円/楕円 213"/>
            <p:cNvSpPr>
              <a:spLocks noChangeArrowheads="1"/>
            </p:cNvSpPr>
            <p:nvPr/>
          </p:nvSpPr>
          <p:spPr bwMode="auto">
            <a:xfrm>
              <a:off x="6983114" y="3740455"/>
              <a:ext cx="342900" cy="35083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円/楕円 214"/>
            <p:cNvSpPr>
              <a:spLocks noChangeArrowheads="1"/>
            </p:cNvSpPr>
            <p:nvPr/>
          </p:nvSpPr>
          <p:spPr bwMode="auto">
            <a:xfrm>
              <a:off x="6746577" y="3176892"/>
              <a:ext cx="342900" cy="3508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円/楕円 215"/>
            <p:cNvSpPr>
              <a:spLocks noChangeArrowheads="1"/>
            </p:cNvSpPr>
            <p:nvPr/>
          </p:nvSpPr>
          <p:spPr bwMode="auto">
            <a:xfrm>
              <a:off x="7299027" y="3338817"/>
              <a:ext cx="342900" cy="3492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円/楕円 216"/>
            <p:cNvSpPr/>
            <p:nvPr/>
          </p:nvSpPr>
          <p:spPr bwMode="auto">
            <a:xfrm>
              <a:off x="7141070" y="3418762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8" name="円/楕円 217"/>
            <p:cNvSpPr/>
            <p:nvPr/>
          </p:nvSpPr>
          <p:spPr bwMode="auto">
            <a:xfrm>
              <a:off x="6909399" y="3665181"/>
              <a:ext cx="152855" cy="1561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9" name="円/楕円 218"/>
            <p:cNvSpPr/>
            <p:nvPr/>
          </p:nvSpPr>
          <p:spPr bwMode="auto">
            <a:xfrm>
              <a:off x="6510544" y="2935682"/>
              <a:ext cx="1261052" cy="1288211"/>
            </a:xfrm>
            <a:prstGeom prst="ellipse">
              <a:avLst/>
            </a:prstGeom>
            <a:gradFill flip="none" rotWithShape="1">
              <a:gsLst>
                <a:gs pos="100000">
                  <a:srgbClr val="FF8E07">
                    <a:alpha val="97000"/>
                  </a:srgbClr>
                </a:gs>
                <a:gs pos="0">
                  <a:srgbClr val="FFFFFF">
                    <a:alpha val="37000"/>
                  </a:srgbClr>
                </a:gs>
                <a:gs pos="63000">
                  <a:schemeClr val="bg1">
                    <a:alpha val="59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8E07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8100"/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7" name="グループ化 219"/>
          <p:cNvGrpSpPr/>
          <p:nvPr/>
        </p:nvGrpSpPr>
        <p:grpSpPr>
          <a:xfrm rot="13210497">
            <a:off x="4196904" y="1810135"/>
            <a:ext cx="1329239" cy="876653"/>
            <a:chOff x="4240055" y="2492896"/>
            <a:chExt cx="1329239" cy="876653"/>
          </a:xfrm>
        </p:grpSpPr>
        <p:sp>
          <p:nvSpPr>
            <p:cNvPr id="221" name="円/楕円 220"/>
            <p:cNvSpPr>
              <a:spLocks noChangeArrowheads="1"/>
            </p:cNvSpPr>
            <p:nvPr/>
          </p:nvSpPr>
          <p:spPr bwMode="auto">
            <a:xfrm>
              <a:off x="5025873" y="2950963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円/楕円 221"/>
            <p:cNvSpPr>
              <a:spLocks noChangeArrowheads="1"/>
            </p:cNvSpPr>
            <p:nvPr/>
          </p:nvSpPr>
          <p:spPr bwMode="auto">
            <a:xfrm>
              <a:off x="4476421" y="2850086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円/楕円 222"/>
            <p:cNvSpPr>
              <a:spLocks noChangeArrowheads="1"/>
            </p:cNvSpPr>
            <p:nvPr/>
          </p:nvSpPr>
          <p:spPr bwMode="auto">
            <a:xfrm>
              <a:off x="5010956" y="3133109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円/楕円 223"/>
            <p:cNvSpPr/>
            <p:nvPr/>
          </p:nvSpPr>
          <p:spPr bwMode="auto">
            <a:xfrm>
              <a:off x="4547859" y="2573457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5" name="円/楕円 224"/>
            <p:cNvSpPr/>
            <p:nvPr/>
          </p:nvSpPr>
          <p:spPr bwMode="auto">
            <a:xfrm>
              <a:off x="4262107" y="2850086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00FF00"/>
                  </a:gs>
                  <a:gs pos="100000">
                    <a:srgbClr val="FF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6" name="円/楕円 225"/>
            <p:cNvSpPr/>
            <p:nvPr/>
          </p:nvSpPr>
          <p:spPr bwMode="auto">
            <a:xfrm>
              <a:off x="4740121" y="3165277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7" name="円/楕円 226"/>
            <p:cNvSpPr>
              <a:spLocks noChangeArrowheads="1"/>
            </p:cNvSpPr>
            <p:nvPr/>
          </p:nvSpPr>
          <p:spPr bwMode="auto">
            <a:xfrm>
              <a:off x="4454369" y="3093839"/>
              <a:ext cx="115325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円/楕円 227"/>
            <p:cNvSpPr>
              <a:spLocks noChangeArrowheads="1"/>
            </p:cNvSpPr>
            <p:nvPr/>
          </p:nvSpPr>
          <p:spPr bwMode="auto">
            <a:xfrm>
              <a:off x="4547859" y="2921524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円/楕円 228"/>
            <p:cNvSpPr>
              <a:spLocks noChangeArrowheads="1"/>
            </p:cNvSpPr>
            <p:nvPr/>
          </p:nvSpPr>
          <p:spPr bwMode="auto">
            <a:xfrm>
              <a:off x="4905049" y="2707210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円/楕円 229"/>
            <p:cNvSpPr>
              <a:spLocks noChangeArrowheads="1"/>
            </p:cNvSpPr>
            <p:nvPr/>
          </p:nvSpPr>
          <p:spPr bwMode="auto">
            <a:xfrm>
              <a:off x="4333545" y="2921524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円/楕円 230"/>
            <p:cNvSpPr/>
            <p:nvPr/>
          </p:nvSpPr>
          <p:spPr bwMode="auto">
            <a:xfrm>
              <a:off x="4404983" y="2707210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2" name="円/楕円 231"/>
            <p:cNvSpPr/>
            <p:nvPr/>
          </p:nvSpPr>
          <p:spPr bwMode="auto">
            <a:xfrm>
              <a:off x="5383063" y="3022401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3" name="円/楕円 232"/>
            <p:cNvSpPr/>
            <p:nvPr/>
          </p:nvSpPr>
          <p:spPr bwMode="auto">
            <a:xfrm>
              <a:off x="4607681" y="3317276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00FF00"/>
                  </a:gs>
                  <a:gs pos="100000">
                    <a:srgbClr val="FF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4" name="円/楕円 233"/>
            <p:cNvSpPr>
              <a:spLocks noChangeArrowheads="1"/>
            </p:cNvSpPr>
            <p:nvPr/>
          </p:nvSpPr>
          <p:spPr bwMode="auto">
            <a:xfrm>
              <a:off x="4820523" y="2929582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円/楕円 234"/>
            <p:cNvSpPr>
              <a:spLocks noChangeArrowheads="1"/>
            </p:cNvSpPr>
            <p:nvPr/>
          </p:nvSpPr>
          <p:spPr bwMode="auto">
            <a:xfrm>
              <a:off x="5119363" y="2707210"/>
              <a:ext cx="115324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円/楕円 235"/>
            <p:cNvSpPr>
              <a:spLocks noChangeArrowheads="1"/>
            </p:cNvSpPr>
            <p:nvPr/>
          </p:nvSpPr>
          <p:spPr bwMode="auto">
            <a:xfrm>
              <a:off x="4811559" y="3236715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円/楕円 236"/>
            <p:cNvSpPr/>
            <p:nvPr/>
          </p:nvSpPr>
          <p:spPr bwMode="auto">
            <a:xfrm>
              <a:off x="4688475" y="2794733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8" name="円/楕円 237"/>
            <p:cNvSpPr/>
            <p:nvPr/>
          </p:nvSpPr>
          <p:spPr bwMode="auto">
            <a:xfrm>
              <a:off x="5185411" y="3005194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9" name="円/楕円 238"/>
            <p:cNvSpPr/>
            <p:nvPr/>
          </p:nvSpPr>
          <p:spPr bwMode="auto">
            <a:xfrm>
              <a:off x="4616996" y="3030440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00FF00"/>
                  </a:gs>
                  <a:gs pos="100000">
                    <a:srgbClr val="FF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0" name="円/楕円 239"/>
            <p:cNvSpPr/>
            <p:nvPr/>
          </p:nvSpPr>
          <p:spPr bwMode="auto">
            <a:xfrm>
              <a:off x="4986923" y="2850086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1" name="円/楕円 240"/>
            <p:cNvSpPr>
              <a:spLocks noChangeArrowheads="1"/>
            </p:cNvSpPr>
            <p:nvPr/>
          </p:nvSpPr>
          <p:spPr bwMode="auto">
            <a:xfrm>
              <a:off x="4710496" y="3057432"/>
              <a:ext cx="115325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円/楕円 242"/>
            <p:cNvSpPr>
              <a:spLocks noChangeArrowheads="1"/>
            </p:cNvSpPr>
            <p:nvPr/>
          </p:nvSpPr>
          <p:spPr bwMode="auto">
            <a:xfrm>
              <a:off x="4762173" y="2492896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円/楕円 243"/>
            <p:cNvSpPr>
              <a:spLocks noChangeArrowheads="1"/>
            </p:cNvSpPr>
            <p:nvPr/>
          </p:nvSpPr>
          <p:spPr bwMode="auto">
            <a:xfrm>
              <a:off x="5454501" y="2950963"/>
              <a:ext cx="114793" cy="11691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円/楕円 247"/>
            <p:cNvSpPr>
              <a:spLocks noChangeArrowheads="1"/>
            </p:cNvSpPr>
            <p:nvPr/>
          </p:nvSpPr>
          <p:spPr bwMode="auto">
            <a:xfrm>
              <a:off x="4619297" y="2635772"/>
              <a:ext cx="115324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9000">
                  <a:srgbClr val="FF6F6B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E30202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円/楕円 248"/>
            <p:cNvSpPr/>
            <p:nvPr/>
          </p:nvSpPr>
          <p:spPr bwMode="auto">
            <a:xfrm>
              <a:off x="4240055" y="3022401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E30202"/>
                  </a:gs>
                  <a:gs pos="100000">
                    <a:srgbClr val="00FF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4" name="円/楕円 253"/>
            <p:cNvSpPr/>
            <p:nvPr/>
          </p:nvSpPr>
          <p:spPr bwMode="auto">
            <a:xfrm>
              <a:off x="4913561" y="3055686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00FF00"/>
                  </a:gs>
                  <a:gs pos="100000">
                    <a:srgbClr val="FF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5" name="円/楕円 254"/>
            <p:cNvSpPr/>
            <p:nvPr/>
          </p:nvSpPr>
          <p:spPr bwMode="auto">
            <a:xfrm>
              <a:off x="5454501" y="3165277"/>
              <a:ext cx="51172" cy="5227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9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gradFill flip="none"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lin ang="0" scaled="1"/>
                <a:tileRect/>
              </a:gra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6" name="円/楕円 255"/>
            <p:cNvSpPr>
              <a:spLocks noChangeArrowheads="1"/>
            </p:cNvSpPr>
            <p:nvPr/>
          </p:nvSpPr>
          <p:spPr bwMode="auto">
            <a:xfrm>
              <a:off x="5240187" y="3093839"/>
              <a:ext cx="114793" cy="11745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66000">
                  <a:srgbClr val="3366FF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円/楕円 256"/>
            <p:cNvSpPr>
              <a:spLocks noChangeArrowheads="1"/>
            </p:cNvSpPr>
            <p:nvPr/>
          </p:nvSpPr>
          <p:spPr bwMode="auto">
            <a:xfrm>
              <a:off x="5262239" y="2778648"/>
              <a:ext cx="114793" cy="11691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88000">
                  <a:srgbClr val="00D205"/>
                </a:gs>
                <a:gs pos="100000">
                  <a:srgbClr val="00BC0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BC0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58" name="円/楕円 257"/>
          <p:cNvSpPr>
            <a:spLocks noChangeArrowheads="1"/>
          </p:cNvSpPr>
          <p:nvPr/>
        </p:nvSpPr>
        <p:spPr bwMode="auto">
          <a:xfrm>
            <a:off x="8128460" y="2343750"/>
            <a:ext cx="107521" cy="11001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9000">
                <a:srgbClr val="FF6F6B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E3020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9" name="円/楕円 258"/>
          <p:cNvSpPr>
            <a:spLocks noChangeArrowheads="1"/>
          </p:cNvSpPr>
          <p:nvPr/>
        </p:nvSpPr>
        <p:spPr bwMode="auto">
          <a:xfrm>
            <a:off x="7699832" y="2200874"/>
            <a:ext cx="107521" cy="11001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88000">
                <a:srgbClr val="00D205"/>
              </a:gs>
              <a:gs pos="100000">
                <a:srgbClr val="00BC0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BC0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0" name="円/楕円 259"/>
          <p:cNvSpPr/>
          <p:nvPr/>
        </p:nvSpPr>
        <p:spPr bwMode="auto">
          <a:xfrm>
            <a:off x="7342642" y="2600984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E30202"/>
                </a:gs>
                <a:gs pos="100000">
                  <a:srgbClr val="00FF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1" name="円/楕円 260"/>
          <p:cNvSpPr/>
          <p:nvPr/>
        </p:nvSpPr>
        <p:spPr bwMode="auto">
          <a:xfrm>
            <a:off x="7290722" y="2272758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FF00"/>
                </a:gs>
                <a:gs pos="100000">
                  <a:srgbClr val="FF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2" name="円/楕円 261"/>
          <p:cNvSpPr/>
          <p:nvPr/>
        </p:nvSpPr>
        <p:spPr bwMode="auto">
          <a:xfrm>
            <a:off x="7595185" y="2336488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3" name="円/楕円 262"/>
          <p:cNvSpPr>
            <a:spLocks noChangeArrowheads="1"/>
          </p:cNvSpPr>
          <p:nvPr/>
        </p:nvSpPr>
        <p:spPr bwMode="auto">
          <a:xfrm>
            <a:off x="7234623" y="2129436"/>
            <a:ext cx="108019" cy="11001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9000">
                <a:srgbClr val="FF6F6B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E3020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4" name="円/楕円 263"/>
          <p:cNvSpPr>
            <a:spLocks noChangeArrowheads="1"/>
          </p:cNvSpPr>
          <p:nvPr/>
        </p:nvSpPr>
        <p:spPr bwMode="auto">
          <a:xfrm>
            <a:off x="7414080" y="1700808"/>
            <a:ext cx="107521" cy="11001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66000">
                <a:srgbClr val="3366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5" name="円/楕円 264"/>
          <p:cNvSpPr>
            <a:spLocks noChangeArrowheads="1"/>
          </p:cNvSpPr>
          <p:nvPr/>
        </p:nvSpPr>
        <p:spPr bwMode="auto">
          <a:xfrm>
            <a:off x="7842708" y="1772246"/>
            <a:ext cx="107521" cy="11001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9000">
                <a:srgbClr val="FF6F6B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E3020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6" name="円/楕円 265"/>
          <p:cNvSpPr/>
          <p:nvPr/>
        </p:nvSpPr>
        <p:spPr bwMode="auto">
          <a:xfrm>
            <a:off x="7651902" y="1837642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E30202"/>
                </a:gs>
                <a:gs pos="100000">
                  <a:srgbClr val="00FF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7" name="円/楕円 266"/>
          <p:cNvSpPr/>
          <p:nvPr/>
        </p:nvSpPr>
        <p:spPr bwMode="auto">
          <a:xfrm>
            <a:off x="8342774" y="2558064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8" name="円/楕円 267"/>
          <p:cNvSpPr/>
          <p:nvPr/>
        </p:nvSpPr>
        <p:spPr bwMode="auto">
          <a:xfrm>
            <a:off x="8628526" y="2343750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FF00"/>
                </a:gs>
                <a:gs pos="100000">
                  <a:srgbClr val="FF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9" name="円/楕円 268"/>
          <p:cNvSpPr/>
          <p:nvPr/>
        </p:nvSpPr>
        <p:spPr bwMode="auto">
          <a:xfrm>
            <a:off x="7414080" y="2272312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E30202"/>
                </a:gs>
                <a:gs pos="100000">
                  <a:srgbClr val="00FF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0" name="円/楕円 269"/>
          <p:cNvSpPr/>
          <p:nvPr/>
        </p:nvSpPr>
        <p:spPr bwMode="auto">
          <a:xfrm>
            <a:off x="8015318" y="2197020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1" name="円/楕円 270"/>
          <p:cNvSpPr/>
          <p:nvPr/>
        </p:nvSpPr>
        <p:spPr bwMode="auto">
          <a:xfrm>
            <a:off x="8128460" y="1700808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FF00"/>
                </a:gs>
                <a:gs pos="100000">
                  <a:srgbClr val="FF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2" name="円/楕円 271"/>
          <p:cNvSpPr/>
          <p:nvPr/>
        </p:nvSpPr>
        <p:spPr bwMode="auto">
          <a:xfrm>
            <a:off x="7768181" y="2020298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3" name="円/楕円 272"/>
          <p:cNvSpPr>
            <a:spLocks noChangeArrowheads="1"/>
          </p:cNvSpPr>
          <p:nvPr/>
        </p:nvSpPr>
        <p:spPr bwMode="auto">
          <a:xfrm>
            <a:off x="8557088" y="2057998"/>
            <a:ext cx="107521" cy="10951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66000">
                <a:srgbClr val="3366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4" name="円/楕円 273"/>
          <p:cNvSpPr/>
          <p:nvPr/>
        </p:nvSpPr>
        <p:spPr bwMode="auto">
          <a:xfrm>
            <a:off x="7271204" y="1843684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E30202"/>
                </a:gs>
                <a:gs pos="100000">
                  <a:srgbClr val="00FF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5" name="円/楕円 274"/>
          <p:cNvSpPr/>
          <p:nvPr/>
        </p:nvSpPr>
        <p:spPr bwMode="auto">
          <a:xfrm>
            <a:off x="8342774" y="2272312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F00"/>
                </a:gs>
                <a:gs pos="100000">
                  <a:srgbClr val="00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6" name="円/楕円 275"/>
          <p:cNvSpPr>
            <a:spLocks noChangeArrowheads="1"/>
          </p:cNvSpPr>
          <p:nvPr/>
        </p:nvSpPr>
        <p:spPr bwMode="auto">
          <a:xfrm>
            <a:off x="7699832" y="2558064"/>
            <a:ext cx="107521" cy="11001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66000">
                <a:srgbClr val="3366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7" name="円/楕円 276"/>
          <p:cNvSpPr>
            <a:spLocks noChangeArrowheads="1"/>
          </p:cNvSpPr>
          <p:nvPr/>
        </p:nvSpPr>
        <p:spPr bwMode="auto">
          <a:xfrm>
            <a:off x="8271336" y="1843684"/>
            <a:ext cx="107521" cy="10951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88000">
                <a:srgbClr val="00D205"/>
              </a:gs>
              <a:gs pos="100000">
                <a:srgbClr val="00BC0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BC01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8" name="円/楕円 277"/>
          <p:cNvSpPr/>
          <p:nvPr/>
        </p:nvSpPr>
        <p:spPr bwMode="auto">
          <a:xfrm>
            <a:off x="7556956" y="2009036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E30202"/>
                </a:gs>
                <a:gs pos="100000">
                  <a:srgbClr val="00FF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9" name="円/楕円 278"/>
          <p:cNvSpPr/>
          <p:nvPr/>
        </p:nvSpPr>
        <p:spPr bwMode="auto">
          <a:xfrm>
            <a:off x="8223406" y="2009036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FF00"/>
                </a:gs>
                <a:gs pos="100000">
                  <a:srgbClr val="FF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80" name="円/楕円 279"/>
          <p:cNvSpPr/>
          <p:nvPr/>
        </p:nvSpPr>
        <p:spPr bwMode="auto">
          <a:xfrm>
            <a:off x="8009092" y="2437664"/>
            <a:ext cx="47930" cy="489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9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FF00"/>
                </a:gs>
                <a:gs pos="100000">
                  <a:srgbClr val="FF00FF"/>
                </a:gs>
              </a:gsLst>
              <a:lin ang="0" scaled="1"/>
              <a:tileRect/>
            </a:gra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81" name="テキスト ボックス 280"/>
          <p:cNvSpPr txBox="1"/>
          <p:nvPr/>
        </p:nvSpPr>
        <p:spPr>
          <a:xfrm>
            <a:off x="2411760" y="2771636"/>
            <a:ext cx="2016224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  <a:cs typeface="Times New Roman" pitchFamily="18" charset="0"/>
              </a:rPr>
              <a:t>(crossover)</a:t>
            </a:r>
            <a:endParaRPr kumimoji="1" lang="ja-JP" altLang="en-US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82" name="テキスト ボックス 281"/>
          <p:cNvSpPr txBox="1"/>
          <p:nvPr/>
        </p:nvSpPr>
        <p:spPr>
          <a:xfrm>
            <a:off x="4211960" y="2780928"/>
            <a:ext cx="86409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FF0000"/>
                </a:solidFill>
                <a:cs typeface="Times New Roman" pitchFamily="18" charset="0"/>
              </a:rPr>
              <a:t>sQGP</a:t>
            </a:r>
            <a:endParaRPr kumimoji="1" lang="ja-JP" altLang="en-US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83" name="テキスト ボックス 282"/>
          <p:cNvSpPr txBox="1"/>
          <p:nvPr/>
        </p:nvSpPr>
        <p:spPr>
          <a:xfrm>
            <a:off x="7482668" y="2780928"/>
            <a:ext cx="10801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cs typeface="Times New Roman" pitchFamily="18" charset="0"/>
              </a:rPr>
              <a:t>(</a:t>
            </a:r>
            <a:r>
              <a:rPr kumimoji="1" lang="en-US" altLang="ja-JP" dirty="0" err="1" smtClean="0">
                <a:cs typeface="Times New Roman" pitchFamily="18" charset="0"/>
              </a:rPr>
              <a:t>wQGP</a:t>
            </a:r>
            <a:r>
              <a:rPr kumimoji="1" lang="en-US" altLang="ja-JP" dirty="0" smtClean="0">
                <a:cs typeface="Times New Roman" pitchFamily="18" charset="0"/>
              </a:rPr>
              <a:t>?)</a:t>
            </a:r>
            <a:endParaRPr kumimoji="1" lang="ja-JP" altLang="en-US" dirty="0">
              <a:cs typeface="Times New Roman" pitchFamily="18" charset="0"/>
            </a:endParaRPr>
          </a:p>
        </p:txBody>
      </p:sp>
      <p:pic>
        <p:nvPicPr>
          <p:cNvPr id="284" name="Picture 3" descr="C:\Documents and Settings\Akihiko Monnai\My Documents\My Pictures\opencampus\phenix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890665"/>
            <a:ext cx="1584176" cy="1584176"/>
          </a:xfrm>
          <a:prstGeom prst="rect">
            <a:avLst/>
          </a:prstGeom>
          <a:noFill/>
        </p:spPr>
      </p:pic>
      <p:pic>
        <p:nvPicPr>
          <p:cNvPr id="286" name="Picture 2" descr="C:\Documents and Settings\Administrator\My Documents\My Pictures\texclip200903021704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498999"/>
            <a:ext cx="204946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" name="正方形/長方形 286"/>
          <p:cNvSpPr/>
          <p:nvPr/>
        </p:nvSpPr>
        <p:spPr>
          <a:xfrm>
            <a:off x="2565300" y="3943623"/>
            <a:ext cx="5607099" cy="360040"/>
          </a:xfrm>
          <a:prstGeom prst="rect">
            <a:avLst/>
          </a:prstGeom>
          <a:solidFill>
            <a:schemeClr val="bg1"/>
          </a:solidFill>
          <a:ln w="19050"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8" name="テキスト ボックス 287"/>
          <p:cNvSpPr txBox="1"/>
          <p:nvPr/>
        </p:nvSpPr>
        <p:spPr>
          <a:xfrm>
            <a:off x="2555776" y="3890665"/>
            <a:ext cx="5904656" cy="4770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 smtClean="0"/>
              <a:t>The QGP quantified as a nearly-perfect fluid</a:t>
            </a:r>
            <a:endParaRPr kumimoji="1" lang="ja-JP" altLang="en-US" sz="2400" dirty="0"/>
          </a:p>
        </p:txBody>
      </p:sp>
      <p:sp>
        <p:nvSpPr>
          <p:cNvPr id="294" name="テキスト ボックス 27"/>
          <p:cNvSpPr txBox="1">
            <a:spLocks noChangeArrowheads="1"/>
          </p:cNvSpPr>
          <p:nvPr/>
        </p:nvSpPr>
        <p:spPr bwMode="auto">
          <a:xfrm>
            <a:off x="467544" y="3356992"/>
            <a:ext cx="3384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u="sng" dirty="0" smtClean="0"/>
              <a:t>RHIC</a:t>
            </a:r>
            <a:r>
              <a:rPr lang="ja-JP" altLang="en-US" sz="2400" u="sng" dirty="0" smtClean="0"/>
              <a:t> </a:t>
            </a:r>
            <a:r>
              <a:rPr lang="en-US" altLang="ja-JP" sz="2400" u="sng" dirty="0" smtClean="0"/>
              <a:t>experiments (2000-)</a:t>
            </a:r>
            <a:endParaRPr lang="ja-JP" altLang="en-US" sz="2400" u="sng" dirty="0"/>
          </a:p>
        </p:txBody>
      </p:sp>
      <p:sp>
        <p:nvSpPr>
          <p:cNvPr id="295" name="右矢印 294"/>
          <p:cNvSpPr/>
          <p:nvPr/>
        </p:nvSpPr>
        <p:spPr>
          <a:xfrm>
            <a:off x="2627784" y="4498833"/>
            <a:ext cx="432048" cy="370327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6" name="テキスト ボックス 27"/>
          <p:cNvSpPr txBox="1">
            <a:spLocks noChangeArrowheads="1"/>
          </p:cNvSpPr>
          <p:nvPr/>
        </p:nvSpPr>
        <p:spPr bwMode="auto">
          <a:xfrm>
            <a:off x="3059832" y="4437112"/>
            <a:ext cx="57606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009999"/>
                </a:solidFill>
              </a:rPr>
              <a:t>Viscosity</a:t>
            </a:r>
            <a:r>
              <a:rPr lang="en-US" altLang="ja-JP" sz="2400" dirty="0" smtClean="0">
                <a:solidFill>
                  <a:srgbClr val="0000FF"/>
                </a:solidFill>
              </a:rPr>
              <a:t> </a:t>
            </a:r>
            <a:r>
              <a:rPr lang="en-US" altLang="ja-JP" sz="2400" dirty="0" smtClean="0"/>
              <a:t>is important for “improved” inputs </a:t>
            </a:r>
            <a:r>
              <a:rPr lang="en-US" altLang="ja-JP" sz="2000" dirty="0" smtClean="0"/>
              <a:t>(initial conditions, equation of state, etc.)</a:t>
            </a:r>
            <a:endParaRPr lang="en-US" altLang="ja-JP" sz="2400" dirty="0" smtClean="0"/>
          </a:p>
        </p:txBody>
      </p:sp>
      <p:sp>
        <p:nvSpPr>
          <p:cNvPr id="297" name="右矢印 296"/>
          <p:cNvSpPr/>
          <p:nvPr/>
        </p:nvSpPr>
        <p:spPr>
          <a:xfrm>
            <a:off x="2627784" y="5373216"/>
            <a:ext cx="432048" cy="360040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8" name="テキスト ボックス 27"/>
          <p:cNvSpPr txBox="1">
            <a:spLocks noChangeArrowheads="1"/>
          </p:cNvSpPr>
          <p:nvPr/>
        </p:nvSpPr>
        <p:spPr bwMode="auto">
          <a:xfrm>
            <a:off x="3059832" y="5301208"/>
            <a:ext cx="59046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009999"/>
                </a:solidFill>
              </a:rPr>
              <a:t>Consistent modeling</a:t>
            </a:r>
            <a:r>
              <a:rPr lang="en-US" altLang="ja-JP" sz="2400" dirty="0" smtClean="0"/>
              <a:t> is necessary to extract physical properties from experimental data</a:t>
            </a: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6492505" y="6583292"/>
            <a:ext cx="959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Introduction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" grpId="0" animBg="1"/>
      <p:bldP spid="288" grpId="0"/>
      <p:bldP spid="294" grpId="0"/>
      <p:bldP spid="295" grpId="0" animBg="1"/>
      <p:bldP spid="296" grpId="0"/>
      <p:bldP spid="297" grpId="0" animBg="1"/>
      <p:bldP spid="2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Introduction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Modeling a high-energy heavy ion collision</a:t>
            </a: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0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12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400" dirty="0" smtClean="0">
              <a:latin typeface="+mn-lt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6492505" y="6583292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First Results from LHC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61" name="正方形/長方形 160"/>
          <p:cNvSpPr/>
          <p:nvPr/>
        </p:nvSpPr>
        <p:spPr>
          <a:xfrm>
            <a:off x="613515" y="1632727"/>
            <a:ext cx="3857625" cy="2430463"/>
          </a:xfrm>
          <a:prstGeom prst="rect">
            <a:avLst/>
          </a:prstGeom>
          <a:solidFill>
            <a:srgbClr val="003DB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06" name="円/楕円 205"/>
          <p:cNvSpPr/>
          <p:nvPr/>
        </p:nvSpPr>
        <p:spPr>
          <a:xfrm>
            <a:off x="2247052" y="3520265"/>
            <a:ext cx="569913" cy="44291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3DB8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220" name="直線コネクタ 219"/>
          <p:cNvCxnSpPr/>
          <p:nvPr/>
        </p:nvCxnSpPr>
        <p:spPr>
          <a:xfrm rot="5400000">
            <a:off x="1710477" y="3140852"/>
            <a:ext cx="16446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63"/>
          <p:cNvGrpSpPr>
            <a:grpSpLocks/>
          </p:cNvGrpSpPr>
          <p:nvPr/>
        </p:nvGrpSpPr>
        <p:grpSpPr bwMode="auto">
          <a:xfrm>
            <a:off x="802427" y="1980390"/>
            <a:ext cx="3478213" cy="1998662"/>
            <a:chOff x="642909" y="2605281"/>
            <a:chExt cx="3929090" cy="2257242"/>
          </a:xfrm>
        </p:grpSpPr>
        <p:pic>
          <p:nvPicPr>
            <p:cNvPr id="245" name="Picture 5" descr="C:\Documents and Settings\Akihiko Monnai\My Documents\hic3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2909" y="2613661"/>
              <a:ext cx="3929090" cy="2248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" name="Picture 3" descr="C:\Documents and Settings\Akihiko Monnai\My Documents\hic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2435" y="2605281"/>
              <a:ext cx="3896738" cy="16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7" name="Picture 4" descr="C:\Documents and Settings\Akihiko Monnai\My Documents\hic2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8636" y="2638419"/>
              <a:ext cx="3765600" cy="1033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50" name="直線矢印コネクタ 249"/>
          <p:cNvCxnSpPr/>
          <p:nvPr/>
        </p:nvCxnSpPr>
        <p:spPr>
          <a:xfrm rot="16200000" flipH="1">
            <a:off x="3563089" y="2167715"/>
            <a:ext cx="244475" cy="0"/>
          </a:xfrm>
          <a:prstGeom prst="straightConnector1">
            <a:avLst/>
          </a:prstGeom>
          <a:ln w="19050"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直線矢印コネクタ 250"/>
          <p:cNvCxnSpPr/>
          <p:nvPr/>
        </p:nvCxnSpPr>
        <p:spPr>
          <a:xfrm flipV="1">
            <a:off x="1532677" y="2675715"/>
            <a:ext cx="500063" cy="430212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円/楕円 251"/>
          <p:cNvSpPr/>
          <p:nvPr/>
        </p:nvSpPr>
        <p:spPr>
          <a:xfrm>
            <a:off x="2932852" y="2356627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53" name="円/楕円 252"/>
          <p:cNvSpPr/>
          <p:nvPr/>
        </p:nvSpPr>
        <p:spPr>
          <a:xfrm>
            <a:off x="1932727" y="2070877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85" name="円/楕円 284"/>
          <p:cNvSpPr/>
          <p:nvPr/>
        </p:nvSpPr>
        <p:spPr>
          <a:xfrm>
            <a:off x="2289915" y="2428065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89" name="円/楕円 288"/>
          <p:cNvSpPr/>
          <p:nvPr/>
        </p:nvSpPr>
        <p:spPr>
          <a:xfrm>
            <a:off x="2218477" y="2356627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90" name="円/楕円 289"/>
          <p:cNvSpPr/>
          <p:nvPr/>
        </p:nvSpPr>
        <p:spPr>
          <a:xfrm>
            <a:off x="2932852" y="2070877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91" name="円/楕円 290"/>
          <p:cNvSpPr/>
          <p:nvPr/>
        </p:nvSpPr>
        <p:spPr>
          <a:xfrm>
            <a:off x="2647102" y="2285190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92" name="円/楕円 291"/>
          <p:cNvSpPr/>
          <p:nvPr/>
        </p:nvSpPr>
        <p:spPr>
          <a:xfrm>
            <a:off x="1646977" y="2213752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93" name="円/楕円 292"/>
          <p:cNvSpPr/>
          <p:nvPr/>
        </p:nvSpPr>
        <p:spPr>
          <a:xfrm>
            <a:off x="3361477" y="2285190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99" name="テキスト ボックス 298"/>
          <p:cNvSpPr txBox="1">
            <a:spLocks noChangeArrowheads="1"/>
          </p:cNvSpPr>
          <p:nvPr/>
        </p:nvSpPr>
        <p:spPr bwMode="auto">
          <a:xfrm>
            <a:off x="1032614" y="1604155"/>
            <a:ext cx="1071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particles</a:t>
            </a:r>
            <a:endParaRPr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00" name="テキスト ボックス 299"/>
          <p:cNvSpPr txBox="1"/>
          <p:nvPr/>
        </p:nvSpPr>
        <p:spPr>
          <a:xfrm>
            <a:off x="734146" y="3029526"/>
            <a:ext cx="122713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</a:rPr>
              <a:t>hadronic phase</a:t>
            </a:r>
            <a:endParaRPr lang="ja-JP" altLang="en-US" dirty="0">
              <a:solidFill>
                <a:schemeClr val="accent2">
                  <a:lumMod val="20000"/>
                  <a:lumOff val="8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1" name="テキスト ボックス 300"/>
          <p:cNvSpPr txBox="1">
            <a:spLocks noChangeArrowheads="1"/>
          </p:cNvSpPr>
          <p:nvPr/>
        </p:nvSpPr>
        <p:spPr bwMode="auto">
          <a:xfrm>
            <a:off x="1961284" y="2877897"/>
            <a:ext cx="14001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Calibri" pitchFamily="34" charset="0"/>
              </a:rPr>
              <a:t>QGP</a:t>
            </a:r>
            <a:r>
              <a:rPr lang="ja-JP" alt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Calibri" pitchFamily="34" charset="0"/>
              </a:rPr>
              <a:t>phase</a:t>
            </a:r>
            <a:endParaRPr lang="ja-JP" alt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302" name="直線コネクタ 301"/>
          <p:cNvCxnSpPr/>
          <p:nvPr/>
        </p:nvCxnSpPr>
        <p:spPr>
          <a:xfrm rot="16200000" flipV="1">
            <a:off x="2175614" y="2318528"/>
            <a:ext cx="714375" cy="0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直線コネクタ 302"/>
          <p:cNvCxnSpPr/>
          <p:nvPr/>
        </p:nvCxnSpPr>
        <p:spPr>
          <a:xfrm>
            <a:off x="818302" y="3748865"/>
            <a:ext cx="3478213" cy="0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円/楕円 303"/>
          <p:cNvSpPr/>
          <p:nvPr/>
        </p:nvSpPr>
        <p:spPr>
          <a:xfrm>
            <a:off x="3432915" y="2070877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05" name="円/楕円 304"/>
          <p:cNvSpPr/>
          <p:nvPr/>
        </p:nvSpPr>
        <p:spPr>
          <a:xfrm>
            <a:off x="2961427" y="2461402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06" name="円/楕円 305"/>
          <p:cNvSpPr/>
          <p:nvPr/>
        </p:nvSpPr>
        <p:spPr>
          <a:xfrm>
            <a:off x="1718415" y="1928002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07" name="円/楕円 306"/>
          <p:cNvSpPr/>
          <p:nvPr/>
        </p:nvSpPr>
        <p:spPr>
          <a:xfrm>
            <a:off x="2361352" y="2213752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08" name="円/楕円 307"/>
          <p:cNvSpPr/>
          <p:nvPr/>
        </p:nvSpPr>
        <p:spPr>
          <a:xfrm>
            <a:off x="1575540" y="2142315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09" name="円/楕円 308"/>
          <p:cNvSpPr/>
          <p:nvPr/>
        </p:nvSpPr>
        <p:spPr>
          <a:xfrm>
            <a:off x="1361227" y="2070877"/>
            <a:ext cx="63500" cy="635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10" name="下矢印 309"/>
          <p:cNvSpPr/>
          <p:nvPr/>
        </p:nvSpPr>
        <p:spPr>
          <a:xfrm rot="9780000">
            <a:off x="1816840" y="2148665"/>
            <a:ext cx="120650" cy="306387"/>
          </a:xfrm>
          <a:prstGeom prst="down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11" name="下矢印 310"/>
          <p:cNvSpPr/>
          <p:nvPr/>
        </p:nvSpPr>
        <p:spPr>
          <a:xfrm rot="11820000">
            <a:off x="3112240" y="2155015"/>
            <a:ext cx="120650" cy="303212"/>
          </a:xfrm>
          <a:prstGeom prst="down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12" name="下矢印 311"/>
          <p:cNvSpPr/>
          <p:nvPr/>
        </p:nvSpPr>
        <p:spPr>
          <a:xfrm rot="10800000">
            <a:off x="2472477" y="2199465"/>
            <a:ext cx="120650" cy="304800"/>
          </a:xfrm>
          <a:prstGeom prst="down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061787" y="1734889"/>
            <a:ext cx="11770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ea typeface="+mn-ea"/>
              </a:rPr>
              <a:t>Freezeout </a:t>
            </a:r>
            <a:endParaRPr lang="ja-JP" altLang="en-US" dirty="0">
              <a:solidFill>
                <a:schemeClr val="accent5">
                  <a:lumMod val="20000"/>
                  <a:lumOff val="80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314" name="直線矢印コネクタ 313"/>
          <p:cNvCxnSpPr/>
          <p:nvPr/>
        </p:nvCxnSpPr>
        <p:spPr>
          <a:xfrm rot="10800000">
            <a:off x="2604240" y="3534552"/>
            <a:ext cx="581025" cy="95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テキスト ボックス 314"/>
          <p:cNvSpPr txBox="1">
            <a:spLocks noChangeArrowheads="1"/>
          </p:cNvSpPr>
          <p:nvPr/>
        </p:nvSpPr>
        <p:spPr bwMode="auto">
          <a:xfrm>
            <a:off x="3175740" y="3104353"/>
            <a:ext cx="12858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Pre-equilibrium</a:t>
            </a:r>
            <a:endParaRPr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3" name="グループ化 237"/>
          <p:cNvGrpSpPr>
            <a:grpSpLocks/>
          </p:cNvGrpSpPr>
          <p:nvPr/>
        </p:nvGrpSpPr>
        <p:grpSpPr bwMode="auto">
          <a:xfrm>
            <a:off x="4604493" y="1461279"/>
            <a:ext cx="4071963" cy="2687801"/>
            <a:chOff x="4776790" y="1642993"/>
            <a:chExt cx="4071989" cy="2687075"/>
          </a:xfrm>
        </p:grpSpPr>
        <p:sp>
          <p:nvSpPr>
            <p:cNvPr id="317" name="正方形/長方形 316"/>
            <p:cNvSpPr/>
            <p:nvPr/>
          </p:nvSpPr>
          <p:spPr>
            <a:xfrm>
              <a:off x="5357819" y="2999936"/>
              <a:ext cx="2714643" cy="357090"/>
            </a:xfrm>
            <a:prstGeom prst="rect">
              <a:avLst/>
            </a:prstGeom>
            <a:solidFill>
              <a:srgbClr val="FFF6D9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 smtClean="0">
                  <a:solidFill>
                    <a:schemeClr val="tx1"/>
                  </a:solidFill>
                </a:rPr>
                <a:t>Hydrodynamic stage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18" name="右中かっこ 317"/>
            <p:cNvSpPr/>
            <p:nvPr/>
          </p:nvSpPr>
          <p:spPr>
            <a:xfrm>
              <a:off x="4776790" y="3898137"/>
              <a:ext cx="285752" cy="255438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5357819" y="3829000"/>
              <a:ext cx="2714643" cy="357091"/>
            </a:xfrm>
            <a:prstGeom prst="rect">
              <a:avLst/>
            </a:prstGeom>
            <a:solidFill>
              <a:srgbClr val="FFE7E7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 smtClean="0">
                  <a:solidFill>
                    <a:schemeClr val="tx1"/>
                  </a:solidFill>
                </a:rPr>
                <a:t>Color glass condensate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5357819" y="2214336"/>
              <a:ext cx="2714643" cy="357091"/>
            </a:xfrm>
            <a:prstGeom prst="rect">
              <a:avLst/>
            </a:prstGeom>
            <a:solidFill>
              <a:srgbClr val="E7F9FF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 err="1" smtClean="0">
                  <a:solidFill>
                    <a:schemeClr val="bg1">
                      <a:lumMod val="65000"/>
                    </a:schemeClr>
                  </a:solidFill>
                </a:rPr>
                <a:t>Hadronic</a:t>
              </a:r>
              <a:r>
                <a:rPr lang="en-US" altLang="ja-JP" dirty="0" smtClean="0">
                  <a:solidFill>
                    <a:schemeClr val="bg1">
                      <a:lumMod val="65000"/>
                    </a:schemeClr>
                  </a:solidFill>
                </a:rPr>
                <a:t> cascade</a:t>
              </a:r>
              <a:endParaRPr lang="ja-JP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1" name="右中かっこ 320"/>
            <p:cNvSpPr/>
            <p:nvPr/>
          </p:nvSpPr>
          <p:spPr>
            <a:xfrm>
              <a:off x="4786315" y="2785681"/>
              <a:ext cx="285752" cy="857018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322" name="右中かっこ 321"/>
            <p:cNvSpPr/>
            <p:nvPr/>
          </p:nvSpPr>
          <p:spPr>
            <a:xfrm>
              <a:off x="4776790" y="2071499"/>
              <a:ext cx="285752" cy="714182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cxnSp>
          <p:nvCxnSpPr>
            <p:cNvPr id="323" name="直線矢印コネクタ 322"/>
            <p:cNvCxnSpPr>
              <a:endCxn id="328" idx="1"/>
            </p:cNvCxnSpPr>
            <p:nvPr/>
          </p:nvCxnSpPr>
          <p:spPr>
            <a:xfrm rot="5400000" flipH="1" flipV="1">
              <a:off x="7325985" y="3078502"/>
              <a:ext cx="2487020" cy="161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テキスト ボックス 231"/>
            <p:cNvSpPr txBox="1">
              <a:spLocks noChangeArrowheads="1"/>
            </p:cNvSpPr>
            <p:nvPr/>
          </p:nvSpPr>
          <p:spPr bwMode="auto">
            <a:xfrm>
              <a:off x="6858012" y="3425027"/>
              <a:ext cx="1482979" cy="338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latin typeface="Calibri" pitchFamily="34" charset="0"/>
                </a:rPr>
                <a:t>Initial condition</a:t>
              </a:r>
              <a:endParaRPr lang="ja-JP" altLang="en-US" sz="1600" dirty="0">
                <a:latin typeface="Calibri" pitchFamily="34" charset="0"/>
              </a:endParaRPr>
            </a:p>
          </p:txBody>
        </p:sp>
        <p:sp>
          <p:nvSpPr>
            <p:cNvPr id="325" name="下矢印 324"/>
            <p:cNvSpPr/>
            <p:nvPr/>
          </p:nvSpPr>
          <p:spPr>
            <a:xfrm rot="10800000">
              <a:off x="6572264" y="3449830"/>
              <a:ext cx="285752" cy="285673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326" name="テキスト ボックス 234"/>
            <p:cNvSpPr txBox="1">
              <a:spLocks noChangeArrowheads="1"/>
            </p:cNvSpPr>
            <p:nvPr/>
          </p:nvSpPr>
          <p:spPr bwMode="auto">
            <a:xfrm>
              <a:off x="6852745" y="2614607"/>
              <a:ext cx="1666108" cy="338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solidFill>
                    <a:schemeClr val="bg1">
                      <a:lumMod val="65000"/>
                    </a:schemeClr>
                  </a:solidFill>
                  <a:latin typeface="Calibri" pitchFamily="34" charset="0"/>
                </a:rPr>
                <a:t>Hydro to particles</a:t>
              </a:r>
              <a:endParaRPr lang="ja-JP" altLang="en-US" sz="1600" dirty="0">
                <a:solidFill>
                  <a:schemeClr val="bg1">
                    <a:lumMod val="6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327" name="下矢印 326"/>
            <p:cNvSpPr/>
            <p:nvPr/>
          </p:nvSpPr>
          <p:spPr>
            <a:xfrm rot="10800000">
              <a:off x="6567502" y="2642845"/>
              <a:ext cx="285752" cy="285673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328" name="テキスト ボックス 236"/>
            <p:cNvSpPr txBox="1">
              <a:spLocks noChangeArrowheads="1"/>
            </p:cNvSpPr>
            <p:nvPr/>
          </p:nvSpPr>
          <p:spPr bwMode="auto">
            <a:xfrm>
              <a:off x="8577551" y="1642993"/>
              <a:ext cx="27122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ja-JP" altLang="en-US" sz="2000" i="1" dirty="0" err="1"/>
                <a:t>ｔ</a:t>
              </a:r>
              <a:endParaRPr lang="ja-JP" altLang="en-US" sz="2000" i="1" dirty="0"/>
            </a:p>
          </p:txBody>
        </p:sp>
      </p:grpSp>
      <p:sp>
        <p:nvSpPr>
          <p:cNvPr id="329" name="テキスト ボックス 58"/>
          <p:cNvSpPr txBox="1">
            <a:spLocks noChangeArrowheads="1"/>
          </p:cNvSpPr>
          <p:nvPr/>
        </p:nvSpPr>
        <p:spPr bwMode="auto">
          <a:xfrm>
            <a:off x="4104427" y="3644090"/>
            <a:ext cx="306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i="1" dirty="0">
                <a:latin typeface="Calibri" pitchFamily="34" charset="0"/>
              </a:rPr>
              <a:t>z</a:t>
            </a:r>
            <a:endParaRPr lang="ja-JP" altLang="en-US" sz="2400" i="1" dirty="0">
              <a:latin typeface="Calibri" pitchFamily="34" charset="0"/>
            </a:endParaRPr>
          </a:p>
        </p:txBody>
      </p:sp>
      <p:sp>
        <p:nvSpPr>
          <p:cNvPr id="330" name="テキスト ボックス 59"/>
          <p:cNvSpPr txBox="1">
            <a:spLocks noChangeArrowheads="1"/>
          </p:cNvSpPr>
          <p:nvPr/>
        </p:nvSpPr>
        <p:spPr bwMode="auto">
          <a:xfrm>
            <a:off x="2247052" y="1715277"/>
            <a:ext cx="287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i="1" dirty="0">
                <a:latin typeface="Calibri" pitchFamily="34" charset="0"/>
              </a:rPr>
              <a:t>t</a:t>
            </a:r>
            <a:endParaRPr lang="ja-JP" altLang="en-US" sz="2400" i="1" dirty="0">
              <a:latin typeface="Calibri" pitchFamily="34" charset="0"/>
            </a:endParaRPr>
          </a:p>
        </p:txBody>
      </p:sp>
      <p:sp>
        <p:nvSpPr>
          <p:cNvPr id="59" name="テキスト ボックス 27"/>
          <p:cNvSpPr txBox="1">
            <a:spLocks noChangeArrowheads="1"/>
          </p:cNvSpPr>
          <p:nvPr/>
        </p:nvSpPr>
        <p:spPr bwMode="auto">
          <a:xfrm>
            <a:off x="799591" y="4365104"/>
            <a:ext cx="39604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Color glass condensate (CGC)</a:t>
            </a:r>
            <a:endParaRPr lang="ja-JP" altLang="en-US" sz="2400" dirty="0"/>
          </a:p>
        </p:txBody>
      </p:sp>
      <p:sp>
        <p:nvSpPr>
          <p:cNvPr id="61" name="二等辺三角形 60"/>
          <p:cNvSpPr/>
          <p:nvPr/>
        </p:nvSpPr>
        <p:spPr>
          <a:xfrm rot="5400000">
            <a:off x="575556" y="4526462"/>
            <a:ext cx="216024" cy="14401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27"/>
          <p:cNvSpPr txBox="1">
            <a:spLocks noChangeArrowheads="1"/>
          </p:cNvSpPr>
          <p:nvPr/>
        </p:nvSpPr>
        <p:spPr bwMode="auto">
          <a:xfrm>
            <a:off x="799591" y="5375537"/>
            <a:ext cx="36283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Relativistic hydrodynamics</a:t>
            </a:r>
            <a:endParaRPr lang="ja-JP" altLang="en-US" sz="2400" dirty="0"/>
          </a:p>
        </p:txBody>
      </p:sp>
      <p:sp>
        <p:nvSpPr>
          <p:cNvPr id="63" name="二等辺三角形 62"/>
          <p:cNvSpPr/>
          <p:nvPr/>
        </p:nvSpPr>
        <p:spPr>
          <a:xfrm rot="5400000">
            <a:off x="575556" y="5536895"/>
            <a:ext cx="216024" cy="144016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27"/>
          <p:cNvSpPr txBox="1">
            <a:spLocks noChangeArrowheads="1"/>
          </p:cNvSpPr>
          <p:nvPr/>
        </p:nvSpPr>
        <p:spPr bwMode="auto">
          <a:xfrm>
            <a:off x="827584" y="4818560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Description of saturated gluons in the nuclei before a collision (τ &lt; 0 fm/c)</a:t>
            </a:r>
          </a:p>
        </p:txBody>
      </p:sp>
      <p:sp>
        <p:nvSpPr>
          <p:cNvPr id="60" name="テキスト ボックス 27"/>
          <p:cNvSpPr txBox="1">
            <a:spLocks noChangeArrowheads="1"/>
          </p:cNvSpPr>
          <p:nvPr/>
        </p:nvSpPr>
        <p:spPr bwMode="auto">
          <a:xfrm>
            <a:off x="827584" y="5837202"/>
            <a:ext cx="74888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Description of collective motion of the QGP (τ ~ 1-10 fm/c)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0" animBg="1"/>
      <p:bldP spid="252" grpId="0" animBg="1"/>
      <p:bldP spid="253" grpId="0" animBg="1"/>
      <p:bldP spid="285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300" grpId="0"/>
      <p:bldP spid="301" grpId="0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/>
      <p:bldP spid="59" grpId="0"/>
      <p:bldP spid="61" grpId="0" animBg="1"/>
      <p:bldP spid="62" grpId="0"/>
      <p:bldP spid="63" grpId="0" animBg="1"/>
      <p:bldP spid="64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>
                <a:latin typeface="+mn-lt"/>
              </a:rPr>
              <a:t>F</a:t>
            </a:r>
            <a:r>
              <a:rPr kumimoji="1" lang="en-US" altLang="ja-JP" sz="4400" dirty="0" smtClean="0">
                <a:latin typeface="+mn-lt"/>
              </a:rPr>
              <a:t>irst Results from LHC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u="sng" dirty="0" smtClean="0"/>
              <a:t>LHC experiments (2010-)</a:t>
            </a:r>
            <a:endParaRPr lang="en-US" altLang="ja-JP" sz="2400" u="sng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Mid-rapidity multiplicity</a:t>
            </a: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4000" dirty="0" smtClean="0">
              <a:latin typeface="+mn-lt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6492505" y="6583292"/>
            <a:ext cx="1872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CGC in Heavy Ion Collisions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16016" y="3933056"/>
            <a:ext cx="350128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ALICE data (</a:t>
            </a:r>
            <a:r>
              <a:rPr lang="en-US" altLang="ja-JP" sz="2000" dirty="0"/>
              <a:t>most central 0-5</a:t>
            </a:r>
            <a:r>
              <a:rPr lang="en-US" altLang="ja-JP" sz="2000" dirty="0" smtClean="0"/>
              <a:t>%) </a:t>
            </a:r>
            <a:endParaRPr kumimoji="1" lang="ja-JP" altLang="en-US" sz="2000" dirty="0"/>
          </a:p>
        </p:txBody>
      </p:sp>
      <p:pic>
        <p:nvPicPr>
          <p:cNvPr id="16" name="Picture 3" descr="C:\Users\akihikomonnai\Pictures\lhcda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370945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円/楕円 16"/>
          <p:cNvSpPr/>
          <p:nvPr/>
        </p:nvSpPr>
        <p:spPr>
          <a:xfrm>
            <a:off x="807612" y="4552553"/>
            <a:ext cx="1368152" cy="974204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20072" y="5262299"/>
            <a:ext cx="3537828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CGC; fit to RHIC data </a:t>
            </a:r>
          </a:p>
          <a:p>
            <a:r>
              <a:rPr lang="en-US" altLang="ja-JP" sz="2400" dirty="0" smtClean="0"/>
              <a:t>but no longer valid at LHC?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084706" y="4613066"/>
            <a:ext cx="61683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00FF"/>
                </a:solidFill>
              </a:rPr>
              <a:t>CGC</a:t>
            </a:r>
            <a:endParaRPr kumimoji="1" lang="ja-JP" altLang="en-US" sz="2000" dirty="0">
              <a:solidFill>
                <a:srgbClr val="FF00FF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716017" y="3933056"/>
            <a:ext cx="3672408" cy="11140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1560" y="3594502"/>
            <a:ext cx="21907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Pb+Pb</a:t>
            </a:r>
            <a:r>
              <a:rPr lang="en-US" altLang="ja-JP" sz="1600" dirty="0" smtClean="0"/>
              <a:t>, 2.76 </a:t>
            </a:r>
            <a:r>
              <a:rPr lang="en-US" altLang="ja-JP" sz="1600" dirty="0" err="1" smtClean="0"/>
              <a:t>TeV</a:t>
            </a:r>
            <a:r>
              <a:rPr lang="en-US" altLang="ja-JP" sz="1600" dirty="0" smtClean="0"/>
              <a:t> at </a:t>
            </a:r>
            <a:r>
              <a:rPr lang="el-GR" altLang="ja-JP" sz="1600" dirty="0" smtClean="0"/>
              <a:t>η</a:t>
            </a:r>
            <a:r>
              <a:rPr lang="en-US" altLang="ja-JP" sz="1600" dirty="0" smtClean="0"/>
              <a:t> = 0</a:t>
            </a:r>
            <a:endParaRPr kumimoji="1" lang="ja-JP" altLang="en-US" sz="1600" dirty="0"/>
          </a:p>
        </p:txBody>
      </p:sp>
      <p:pic>
        <p:nvPicPr>
          <p:cNvPr id="22" name="Picture 6" descr="C:\Users\akihikomonnai\Pictures\texclip2011030216545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407292"/>
            <a:ext cx="3422428" cy="53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右矢印 23"/>
          <p:cNvSpPr/>
          <p:nvPr/>
        </p:nvSpPr>
        <p:spPr>
          <a:xfrm>
            <a:off x="4788024" y="5333029"/>
            <a:ext cx="432048" cy="360040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076056" y="3284984"/>
            <a:ext cx="3168352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solidFill>
                  <a:schemeClr val="tx1"/>
                </a:solidFill>
              </a:rPr>
              <a:t>K. </a:t>
            </a:r>
            <a:r>
              <a:rPr lang="en-US" altLang="ja-JP" dirty="0" err="1">
                <a:solidFill>
                  <a:schemeClr val="tx1"/>
                </a:solidFill>
              </a:rPr>
              <a:t>Aamodt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i="1" dirty="0">
                <a:solidFill>
                  <a:schemeClr val="tx1"/>
                </a:solidFill>
              </a:rPr>
              <a:t>et al. </a:t>
            </a:r>
            <a:r>
              <a:rPr lang="en-US" altLang="ja-JP" dirty="0" smtClean="0">
                <a:solidFill>
                  <a:schemeClr val="tx1"/>
                </a:solidFill>
              </a:rPr>
              <a:t>PRL105</a:t>
            </a:r>
            <a:r>
              <a:rPr lang="en-US" altLang="ja-JP" i="1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252301</a:t>
            </a:r>
            <a:endParaRPr lang="ja-JP" altLang="en-US" dirty="0">
              <a:solidFill>
                <a:schemeClr val="tx1"/>
              </a:solidFill>
            </a:endParaRPr>
          </a:p>
        </p:txBody>
      </p:sp>
      <p:pic>
        <p:nvPicPr>
          <p:cNvPr id="36" name="Picture 3" descr="C:\Documents and Settings\Akihiko Monnai\My Documents\My Pictures\1011252_11-A5-at-72-dp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258" y="1556793"/>
            <a:ext cx="1873518" cy="1512168"/>
          </a:xfrm>
          <a:prstGeom prst="rect">
            <a:avLst/>
          </a:prstGeom>
          <a:noFill/>
          <a:effectLst/>
        </p:spPr>
      </p:pic>
      <p:sp>
        <p:nvSpPr>
          <p:cNvPr id="27" name="正方形/長方形 26"/>
          <p:cNvSpPr/>
          <p:nvPr/>
        </p:nvSpPr>
        <p:spPr>
          <a:xfrm>
            <a:off x="2925341" y="1662014"/>
            <a:ext cx="4959028" cy="36004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915816" y="1599531"/>
            <a:ext cx="5904656" cy="4770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 smtClean="0"/>
              <a:t>Heavy ion collisions of higher energies</a:t>
            </a:r>
            <a:endParaRPr kumimoji="1" lang="ja-JP" altLang="en-US" sz="2400" dirty="0"/>
          </a:p>
        </p:txBody>
      </p:sp>
      <p:sp>
        <p:nvSpPr>
          <p:cNvPr id="30" name="右矢印 29"/>
          <p:cNvSpPr/>
          <p:nvPr/>
        </p:nvSpPr>
        <p:spPr>
          <a:xfrm>
            <a:off x="2987824" y="2227676"/>
            <a:ext cx="432048" cy="370327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27"/>
          <p:cNvSpPr txBox="1">
            <a:spLocks noChangeArrowheads="1"/>
          </p:cNvSpPr>
          <p:nvPr/>
        </p:nvSpPr>
        <p:spPr bwMode="auto">
          <a:xfrm>
            <a:off x="3419872" y="2165955"/>
            <a:ext cx="55446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Will the</a:t>
            </a:r>
            <a:r>
              <a:rPr lang="en-US" altLang="ja-JP" sz="2400" dirty="0" smtClean="0">
                <a:solidFill>
                  <a:srgbClr val="0000FF"/>
                </a:solidFill>
              </a:rPr>
              <a:t> RHIC modeling</a:t>
            </a:r>
            <a:r>
              <a:rPr lang="en-US" altLang="ja-JP" sz="2400" dirty="0" smtClean="0"/>
              <a:t> of heavy ion collisions be working intact at LHC?</a:t>
            </a:r>
          </a:p>
        </p:txBody>
      </p:sp>
      <p:pic>
        <p:nvPicPr>
          <p:cNvPr id="34" name="Picture 2" descr="C:\Documents and Settings\Akihiko Monnai\My Documents\My Pictures\texclip2010120602060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124744"/>
            <a:ext cx="2529037" cy="248658"/>
          </a:xfrm>
          <a:prstGeom prst="rect">
            <a:avLst/>
          </a:prstGeom>
          <a:noFill/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>
                <a:latin typeface="+mn-lt"/>
              </a:rPr>
              <a:t>CGC in Heavy Ion Collisions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472608"/>
          </a:xfrm>
        </p:spPr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Saturation scale in MC-KLN model</a:t>
            </a: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SzPct val="75000"/>
              <a:buNone/>
            </a:pPr>
            <a:endParaRPr lang="en-US" altLang="ja-JP" sz="2800" dirty="0" smtClean="0"/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12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CGC + Hydrodynamic Model</a:t>
            </a: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0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12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400" dirty="0" smtClean="0">
              <a:latin typeface="+mn-lt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6492505" y="6583292"/>
            <a:ext cx="1528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Hydrodynamic Model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827584" y="4008260"/>
            <a:ext cx="2088232" cy="7920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Initial condition</a:t>
            </a:r>
          </a:p>
          <a:p>
            <a:pPr algn="ctr"/>
            <a:r>
              <a:rPr lang="en-US" altLang="ja-JP" sz="2000" dirty="0">
                <a:solidFill>
                  <a:schemeClr val="tx1"/>
                </a:solidFill>
              </a:rPr>
              <a:t>f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rom the CGC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3059833" y="4062266"/>
            <a:ext cx="360040" cy="666073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3563888" y="4008260"/>
            <a:ext cx="2088231" cy="792088"/>
          </a:xfrm>
          <a:prstGeom prst="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Hydrodynamic evolution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3" name="右矢印 22"/>
          <p:cNvSpPr/>
          <p:nvPr/>
        </p:nvSpPr>
        <p:spPr>
          <a:xfrm>
            <a:off x="5796136" y="4062266"/>
            <a:ext cx="360040" cy="666073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6300192" y="4008259"/>
            <a:ext cx="2088232" cy="79208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Observed particle distribution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744480" y="4770730"/>
            <a:ext cx="184698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a missing piece!</a:t>
            </a:r>
            <a:endParaRPr kumimoji="1" lang="ja-JP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右矢印 29"/>
          <p:cNvSpPr/>
          <p:nvPr/>
        </p:nvSpPr>
        <p:spPr>
          <a:xfrm>
            <a:off x="683568" y="5270144"/>
            <a:ext cx="432048" cy="360040"/>
          </a:xfrm>
          <a:prstGeom prst="rightArrow">
            <a:avLst/>
          </a:prstGeom>
          <a:noFill/>
          <a:ln w="1905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39" name="Picture 11" descr="C:\Documents and Settings\Akihiko Monnai\デスクトップ\texclip2011030203230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7964" y="1439514"/>
            <a:ext cx="4320540" cy="634365"/>
          </a:xfrm>
          <a:prstGeom prst="rect">
            <a:avLst/>
          </a:prstGeom>
          <a:noFill/>
        </p:spPr>
      </p:pic>
      <p:sp>
        <p:nvSpPr>
          <p:cNvPr id="40" name="円/楕円 39"/>
          <p:cNvSpPr/>
          <p:nvPr/>
        </p:nvSpPr>
        <p:spPr>
          <a:xfrm>
            <a:off x="4938484" y="1340768"/>
            <a:ext cx="276163" cy="314770"/>
          </a:xfrm>
          <a:prstGeom prst="ellipse">
            <a:avLst/>
          </a:prstGeom>
          <a:noFill/>
          <a:ln w="190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矢印コネクタ 40"/>
          <p:cNvCxnSpPr>
            <a:endCxn id="40" idx="3"/>
          </p:cNvCxnSpPr>
          <p:nvPr/>
        </p:nvCxnSpPr>
        <p:spPr>
          <a:xfrm rot="5400000" flipH="1" flipV="1">
            <a:off x="4489657" y="1728626"/>
            <a:ext cx="608454" cy="370085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720410" y="2217895"/>
            <a:ext cx="4139622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Fixed via </a:t>
            </a:r>
            <a:r>
              <a:rPr lang="en-US" altLang="ja-JP" sz="2000" b="1" dirty="0" smtClean="0">
                <a:solidFill>
                  <a:srgbClr val="FF00FF"/>
                </a:solidFill>
              </a:rPr>
              <a:t>direct</a:t>
            </a:r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ja-JP" sz="2000" dirty="0" smtClean="0"/>
              <a:t>comparison with data 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08961" y="2636912"/>
            <a:ext cx="4295087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dN</a:t>
            </a:r>
            <a:r>
              <a:rPr kumimoji="1" lang="en-US" altLang="ja-JP" sz="2000" baseline="-25000" dirty="0" err="1" smtClean="0"/>
              <a:t>ch</a:t>
            </a:r>
            <a:r>
              <a:rPr kumimoji="1" lang="en-US" altLang="ja-JP" sz="2000" dirty="0" smtClean="0"/>
              <a:t>/</a:t>
            </a:r>
            <a:r>
              <a:rPr kumimoji="1" lang="en-US" altLang="ja-JP" sz="2000" dirty="0" err="1" smtClean="0"/>
              <a:t>dη</a:t>
            </a:r>
            <a:r>
              <a:rPr kumimoji="1" lang="en-US" altLang="ja-JP" sz="2000" dirty="0" smtClean="0"/>
              <a:t> gets steeper </a:t>
            </a:r>
            <a:r>
              <a:rPr lang="en-US" altLang="ja-JP" sz="2000" dirty="0" smtClean="0"/>
              <a:t>with increasing λ; </a:t>
            </a:r>
          </a:p>
          <a:p>
            <a:r>
              <a:rPr lang="en-US" altLang="ja-JP" sz="2000" dirty="0" smtClean="0"/>
              <a:t>RHIC data suggest </a:t>
            </a:r>
            <a:r>
              <a:rPr lang="en-US" altLang="ja-JP" sz="2000" dirty="0" smtClean="0">
                <a:solidFill>
                  <a:srgbClr val="FF00FF"/>
                </a:solidFill>
              </a:rPr>
              <a:t>λ~0.28</a:t>
            </a:r>
            <a:endParaRPr lang="ja-JP" altLang="en-US" sz="2000" dirty="0" smtClean="0">
              <a:solidFill>
                <a:srgbClr val="FF00FF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5508104" y="1052736"/>
            <a:ext cx="3168352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D. </a:t>
            </a:r>
            <a:r>
              <a:rPr lang="en-US" altLang="ja-JP" dirty="0" err="1" smtClean="0">
                <a:solidFill>
                  <a:schemeClr val="tx1"/>
                </a:solidFill>
              </a:rPr>
              <a:t>Kharzeev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i="1" dirty="0" smtClean="0">
                <a:solidFill>
                  <a:schemeClr val="tx1"/>
                </a:solidFill>
              </a:rPr>
              <a:t>et al.</a:t>
            </a:r>
            <a:r>
              <a:rPr lang="en-US" altLang="ja-JP" dirty="0" smtClean="0">
                <a:solidFill>
                  <a:schemeClr val="tx1"/>
                </a:solidFill>
              </a:rPr>
              <a:t>, NPA 730, 448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051720" y="4005064"/>
            <a:ext cx="2088232" cy="7920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Initial condition</a:t>
            </a:r>
          </a:p>
          <a:p>
            <a:pPr algn="ctr"/>
            <a:r>
              <a:rPr lang="en-US" altLang="ja-JP" sz="2000" dirty="0">
                <a:solidFill>
                  <a:schemeClr val="tx1"/>
                </a:solidFill>
              </a:rPr>
              <a:t>f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rom the CGC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8" name="右矢印 27"/>
          <p:cNvSpPr/>
          <p:nvPr/>
        </p:nvSpPr>
        <p:spPr>
          <a:xfrm>
            <a:off x="4355976" y="4059070"/>
            <a:ext cx="360040" cy="666073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4860032" y="4005064"/>
            <a:ext cx="2088232" cy="79208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</a:rPr>
              <a:t>Observed particle distribution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412776"/>
            <a:ext cx="288953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テキスト ボックス 32"/>
          <p:cNvSpPr txBox="1"/>
          <p:nvPr/>
        </p:nvSpPr>
        <p:spPr>
          <a:xfrm>
            <a:off x="5898357" y="2884874"/>
            <a:ext cx="83388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dN</a:t>
            </a:r>
            <a:r>
              <a:rPr kumimoji="1" lang="en-US" altLang="ja-JP" sz="2000" dirty="0" smtClean="0"/>
              <a:t>/</a:t>
            </a:r>
            <a:r>
              <a:rPr kumimoji="1" lang="en-US" altLang="ja-JP" sz="2000" dirty="0" err="1" smtClean="0"/>
              <a:t>dy</a:t>
            </a:r>
            <a:endParaRPr kumimoji="1" lang="ja-JP" altLang="en-US" sz="20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212135" y="2051556"/>
            <a:ext cx="8162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FF00"/>
                </a:solidFill>
              </a:rPr>
              <a:t>λ=0.28</a:t>
            </a:r>
            <a:endParaRPr kumimoji="1" lang="ja-JP" altLang="en-US" sz="2000" dirty="0">
              <a:solidFill>
                <a:srgbClr val="00FF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987999" y="2195572"/>
            <a:ext cx="8162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λ=0.18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588224" y="1547500"/>
            <a:ext cx="8162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λ=0.38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115616" y="5199583"/>
            <a:ext cx="620269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We need to estimate hydrodynamic effects with</a:t>
            </a:r>
            <a:endParaRPr kumimoji="1" lang="ja-JP" altLang="en-US" sz="24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128144" y="5589240"/>
            <a:ext cx="445084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(i) 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non-boost invariant </a:t>
            </a:r>
            <a:r>
              <a:rPr lang="en-US" altLang="ja-JP" sz="2400" dirty="0" smtClean="0"/>
              <a:t>expansion</a:t>
            </a:r>
            <a:endParaRPr kumimoji="1" lang="ja-JP" altLang="en-US" sz="24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14496" y="5991671"/>
            <a:ext cx="439248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(ii) 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viscous </a:t>
            </a:r>
            <a:r>
              <a:rPr lang="en-US" altLang="ja-JP" sz="2400" dirty="0" smtClean="0"/>
              <a:t>corrections</a:t>
            </a:r>
            <a:endParaRPr kumimoji="1" lang="ja-JP" altLang="en-US" sz="2400" dirty="0"/>
          </a:p>
        </p:txBody>
      </p:sp>
      <p:sp>
        <p:nvSpPr>
          <p:cNvPr id="56" name="右中かっこ 55"/>
          <p:cNvSpPr/>
          <p:nvPr/>
        </p:nvSpPr>
        <p:spPr>
          <a:xfrm>
            <a:off x="5436096" y="5705872"/>
            <a:ext cx="216024" cy="747464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652120" y="5805264"/>
            <a:ext cx="17281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for the </a:t>
            </a:r>
            <a:r>
              <a:rPr lang="en-US" altLang="ja-JP" sz="2400" dirty="0" smtClean="0">
                <a:solidFill>
                  <a:srgbClr val="FF0000"/>
                </a:solidFill>
              </a:rPr>
              <a:t>CGC</a:t>
            </a:r>
            <a:endParaRPr kumimoji="1" lang="en-US" altLang="ja-JP" sz="2400" i="1" dirty="0" smtClean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6" grpId="0"/>
      <p:bldP spid="30" grpId="0" animBg="1"/>
      <p:bldP spid="27" grpId="0" animBg="1"/>
      <p:bldP spid="28" grpId="0" animBg="1"/>
      <p:bldP spid="29" grpId="0" animBg="1"/>
      <p:bldP spid="25" grpId="0"/>
      <p:bldP spid="31" grpId="0"/>
      <p:bldP spid="46" grpId="0"/>
      <p:bldP spid="56" grpId="0" animBg="1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Hydrodynamic Model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D</a:t>
            </a:r>
            <a:r>
              <a:rPr lang="en-US" altLang="ja-JP" sz="2400" dirty="0" smtClean="0">
                <a:latin typeface="+mn-lt"/>
              </a:rPr>
              <a:t>ecomposition of the energy-momentum tensor by flow</a:t>
            </a: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Stability condition + frame fixing</a:t>
            </a:r>
            <a:endParaRPr lang="en-US" altLang="ja-JP" sz="2400" dirty="0" smtClean="0">
              <a:latin typeface="+mn-lt"/>
            </a:endParaRPr>
          </a:p>
          <a:p>
            <a:pPr>
              <a:buNone/>
            </a:pPr>
            <a:r>
              <a:rPr lang="en-US" altLang="ja-JP" sz="2400" dirty="0" smtClean="0">
                <a:latin typeface="+mn-lt"/>
              </a:rPr>
              <a:t> </a:t>
            </a:r>
            <a:endParaRPr lang="en-US" altLang="ja-JP" sz="2000" dirty="0" smtClean="0">
              <a:latin typeface="+mn-lt"/>
            </a:endParaRPr>
          </a:p>
        </p:txBody>
      </p:sp>
      <p:pic>
        <p:nvPicPr>
          <p:cNvPr id="2050" name="Picture 2" descr="C:\Documents and Settings\Akihiko Monnai\My Documents\My Pictures\texclip4\texclip200909092257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082114"/>
            <a:ext cx="300037" cy="214312"/>
          </a:xfrm>
          <a:prstGeom prst="rect">
            <a:avLst/>
          </a:prstGeom>
          <a:noFill/>
        </p:spPr>
      </p:pic>
      <p:sp>
        <p:nvSpPr>
          <p:cNvPr id="35" name="正方形/長方形 34"/>
          <p:cNvSpPr/>
          <p:nvPr/>
        </p:nvSpPr>
        <p:spPr>
          <a:xfrm>
            <a:off x="714348" y="3002200"/>
            <a:ext cx="3571900" cy="8565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4786314" y="3002200"/>
            <a:ext cx="3571900" cy="164865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429124" y="2571342"/>
            <a:ext cx="4286280" cy="4770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ja-JP" sz="2000" dirty="0" smtClean="0">
                <a:solidFill>
                  <a:srgbClr val="FF0000"/>
                </a:solidFill>
              </a:rPr>
              <a:t>10 dissipative currents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85786" y="2564904"/>
            <a:ext cx="3429024" cy="44858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ja-JP" sz="2000" dirty="0" smtClean="0"/>
              <a:t>2 equilibrium quantities</a:t>
            </a:r>
            <a:endParaRPr kumimoji="1" lang="ja-JP" altLang="en-US" sz="2000" dirty="0"/>
          </a:p>
        </p:txBody>
      </p:sp>
      <p:pic>
        <p:nvPicPr>
          <p:cNvPr id="1026" name="Picture 2" descr="C:\Documents and Settings\Akihiko Monnai\My Documents\My Pictures\texclip2010032200325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491" y="1580756"/>
            <a:ext cx="6848951" cy="792671"/>
          </a:xfrm>
          <a:prstGeom prst="rect">
            <a:avLst/>
          </a:prstGeom>
          <a:noFill/>
        </p:spPr>
      </p:pic>
      <p:pic>
        <p:nvPicPr>
          <p:cNvPr id="21" name="Picture 7" descr="C:\Documents and Settings\Akihiko Monnai\My Documents\My Pictures\texclip4\texclip2009091219542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38694" y="3107723"/>
            <a:ext cx="267462" cy="222885"/>
          </a:xfrm>
          <a:prstGeom prst="rect">
            <a:avLst/>
          </a:prstGeom>
          <a:noFill/>
        </p:spPr>
      </p:pic>
      <p:pic>
        <p:nvPicPr>
          <p:cNvPr id="22" name="Picture 8" descr="C:\Documents and Settings\Akihiko Monnai\My Documents\My Pictures\texclip4\texclip200909121954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8694" y="3492534"/>
            <a:ext cx="215456" cy="215456"/>
          </a:xfrm>
          <a:prstGeom prst="rect">
            <a:avLst/>
          </a:prstGeom>
          <a:noFill/>
        </p:spPr>
      </p:pic>
      <p:pic>
        <p:nvPicPr>
          <p:cNvPr id="29" name="Picture 10" descr="C:\Documents and Settings\Akihiko Monnai\My Documents\My Pictures\texclip4\texclip2009100923382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38694" y="4231681"/>
            <a:ext cx="468059" cy="222885"/>
          </a:xfrm>
          <a:prstGeom prst="rect">
            <a:avLst/>
          </a:prstGeom>
          <a:noFill/>
        </p:spPr>
      </p:pic>
      <p:pic>
        <p:nvPicPr>
          <p:cNvPr id="30" name="Picture 11" descr="C:\Documents and Settings\Akihiko Monnai\My Documents\My Pictures\texclip4\texclip2009100923383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38694" y="3893541"/>
            <a:ext cx="460629" cy="222885"/>
          </a:xfrm>
          <a:prstGeom prst="rect">
            <a:avLst/>
          </a:prstGeom>
          <a:noFill/>
        </p:spPr>
      </p:pic>
      <p:sp>
        <p:nvSpPr>
          <p:cNvPr id="33" name="テキスト ボックス 32"/>
          <p:cNvSpPr txBox="1"/>
          <p:nvPr/>
        </p:nvSpPr>
        <p:spPr>
          <a:xfrm>
            <a:off x="4862892" y="2992468"/>
            <a:ext cx="2786082" cy="16312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kumimoji="1" lang="en-US" altLang="ja-JP" sz="2000" dirty="0" smtClean="0"/>
              <a:t>Energy density deviation:</a:t>
            </a:r>
          </a:p>
          <a:p>
            <a:pPr algn="r">
              <a:lnSpc>
                <a:spcPts val="3000"/>
              </a:lnSpc>
            </a:pPr>
            <a:r>
              <a:rPr lang="en-US" altLang="ja-JP" sz="2000" dirty="0" smtClean="0"/>
              <a:t>Bulk pressure:</a:t>
            </a:r>
          </a:p>
          <a:p>
            <a:pPr algn="r">
              <a:lnSpc>
                <a:spcPts val="3000"/>
              </a:lnSpc>
            </a:pPr>
            <a:r>
              <a:rPr lang="en-US" altLang="ja-JP" sz="2000" dirty="0" smtClean="0"/>
              <a:t>Energy current:</a:t>
            </a:r>
          </a:p>
          <a:p>
            <a:pPr algn="r">
              <a:lnSpc>
                <a:spcPts val="3000"/>
              </a:lnSpc>
            </a:pPr>
            <a:r>
              <a:rPr lang="en-US" altLang="ja-JP" sz="2000" dirty="0" smtClean="0"/>
              <a:t>Shear stress tensor: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57224" y="2992468"/>
            <a:ext cx="2500330" cy="86177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kumimoji="1" lang="en-US" altLang="ja-JP" sz="2000" dirty="0" smtClean="0"/>
              <a:t>Energy density:</a:t>
            </a:r>
          </a:p>
          <a:p>
            <a:pPr algn="r">
              <a:lnSpc>
                <a:spcPts val="3000"/>
              </a:lnSpc>
            </a:pPr>
            <a:r>
              <a:rPr lang="en-US" altLang="ja-JP" sz="2000" dirty="0" smtClean="0"/>
              <a:t>Hydrostatic pressure:</a:t>
            </a:r>
          </a:p>
        </p:txBody>
      </p:sp>
      <p:pic>
        <p:nvPicPr>
          <p:cNvPr id="19" name="Picture 5" descr="C:\Documents and Settings\Akihiko Monnai\My Documents\My Pictures\texclip4\texclip2009090922565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4268" y="3192494"/>
            <a:ext cx="237744" cy="178308"/>
          </a:xfrm>
          <a:prstGeom prst="rect">
            <a:avLst/>
          </a:prstGeom>
          <a:noFill/>
        </p:spPr>
      </p:pic>
      <p:pic>
        <p:nvPicPr>
          <p:cNvPr id="20" name="Picture 6" descr="C:\Documents and Settings\Akihiko Monnai\My Documents\My Pictures\texclip4\texclip2009110923513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74702" y="3504258"/>
            <a:ext cx="304610" cy="260033"/>
          </a:xfrm>
          <a:prstGeom prst="rect">
            <a:avLst/>
          </a:prstGeom>
          <a:noFill/>
        </p:spPr>
      </p:pic>
      <p:sp>
        <p:nvSpPr>
          <p:cNvPr id="26" name="テキスト ボックス 25"/>
          <p:cNvSpPr txBox="1"/>
          <p:nvPr/>
        </p:nvSpPr>
        <p:spPr>
          <a:xfrm>
            <a:off x="6492505" y="6583292"/>
            <a:ext cx="1520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Hydrodynamic model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67544" y="1988840"/>
            <a:ext cx="446449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928662" y="1525892"/>
            <a:ext cx="7215238" cy="462948"/>
          </a:xfrm>
          <a:prstGeom prst="rect">
            <a:avLst/>
          </a:prstGeom>
          <a:noFill/>
          <a:ln w="1905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Picture 16" descr="C:\Documents and Settings\Akihiko Monnai\My Documents\My Pictures\TeXclips\TeXclip\texclip20090219133729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19672" y="2204864"/>
            <a:ext cx="2237421" cy="257643"/>
          </a:xfrm>
          <a:prstGeom prst="rect">
            <a:avLst/>
          </a:prstGeom>
          <a:noFill/>
        </p:spPr>
      </p:pic>
      <p:sp>
        <p:nvSpPr>
          <p:cNvPr id="42" name="正方形/長方形 41"/>
          <p:cNvSpPr/>
          <p:nvPr/>
        </p:nvSpPr>
        <p:spPr>
          <a:xfrm>
            <a:off x="648072" y="2079898"/>
            <a:ext cx="6876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where                                   is the projection operator</a:t>
            </a:r>
            <a:endParaRPr lang="ja-JP" altLang="en-US" sz="2400" dirty="0"/>
          </a:p>
        </p:txBody>
      </p:sp>
      <p:sp>
        <p:nvSpPr>
          <p:cNvPr id="44" name="右矢印 43"/>
          <p:cNvSpPr/>
          <p:nvPr/>
        </p:nvSpPr>
        <p:spPr>
          <a:xfrm>
            <a:off x="755576" y="3933056"/>
            <a:ext cx="432048" cy="360040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46634" y="3841998"/>
            <a:ext cx="3672408" cy="4770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ja-JP" sz="2000" dirty="0" smtClean="0"/>
              <a:t>related in equation of state</a:t>
            </a:r>
            <a:endParaRPr kumimoji="1" lang="ja-JP" altLang="en-US" sz="2000" dirty="0"/>
          </a:p>
        </p:txBody>
      </p:sp>
      <p:pic>
        <p:nvPicPr>
          <p:cNvPr id="4098" name="Picture 2" descr="C:\Documents and Settings\Akihiko Monnai\デスクトップ\texclip20110420021410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59632" y="4315278"/>
            <a:ext cx="1368152" cy="265850"/>
          </a:xfrm>
          <a:prstGeom prst="rect">
            <a:avLst/>
          </a:prstGeom>
          <a:noFill/>
        </p:spPr>
      </p:pic>
      <p:sp>
        <p:nvSpPr>
          <p:cNvPr id="48" name="テキスト ボックス 47"/>
          <p:cNvSpPr txBox="1"/>
          <p:nvPr/>
        </p:nvSpPr>
        <p:spPr>
          <a:xfrm>
            <a:off x="842715" y="5445224"/>
            <a:ext cx="383829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Thermodynamic stability demands </a:t>
            </a:r>
            <a:endParaRPr kumimoji="1" lang="ja-JP" altLang="en-US" sz="2000" dirty="0"/>
          </a:p>
        </p:txBody>
      </p:sp>
      <p:pic>
        <p:nvPicPr>
          <p:cNvPr id="4100" name="Picture 4" descr="C:\Documents and Settings\Akihiko Monnai\デスクトップ\texclip20110420022128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03155" y="5526758"/>
            <a:ext cx="792956" cy="214313"/>
          </a:xfrm>
          <a:prstGeom prst="rect">
            <a:avLst/>
          </a:prstGeom>
          <a:noFill/>
        </p:spPr>
      </p:pic>
      <p:pic>
        <p:nvPicPr>
          <p:cNvPr id="4101" name="Picture 5" descr="C:\Documents and Settings\Akihiko Monnai\デスクトップ\texclip20110420022347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03155" y="5949280"/>
            <a:ext cx="992981" cy="207169"/>
          </a:xfrm>
          <a:prstGeom prst="rect">
            <a:avLst/>
          </a:prstGeom>
          <a:noFill/>
        </p:spPr>
      </p:pic>
      <p:sp>
        <p:nvSpPr>
          <p:cNvPr id="49" name="テキスト ボックス 48"/>
          <p:cNvSpPr txBox="1"/>
          <p:nvPr/>
        </p:nvSpPr>
        <p:spPr>
          <a:xfrm>
            <a:off x="842715" y="5837202"/>
            <a:ext cx="393915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Identify the flow as local energy flux</a:t>
            </a:r>
            <a:endParaRPr kumimoji="1" lang="ja-JP" altLang="en-US" sz="2000" dirty="0"/>
          </a:p>
        </p:txBody>
      </p:sp>
      <p:sp>
        <p:nvSpPr>
          <p:cNvPr id="50" name="右中かっこ 49"/>
          <p:cNvSpPr/>
          <p:nvPr/>
        </p:nvSpPr>
        <p:spPr>
          <a:xfrm>
            <a:off x="6012160" y="5445224"/>
            <a:ext cx="288032" cy="792088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470680" y="5517232"/>
            <a:ext cx="1311256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This leaves</a:t>
            </a:r>
          </a:p>
          <a:p>
            <a:r>
              <a:rPr kumimoji="1" lang="en-US" altLang="ja-JP" sz="2000" dirty="0" smtClean="0"/>
              <a:t>        and</a:t>
            </a:r>
            <a:endParaRPr kumimoji="1" lang="ja-JP" altLang="en-US" sz="2000" dirty="0"/>
          </a:p>
        </p:txBody>
      </p:sp>
      <p:pic>
        <p:nvPicPr>
          <p:cNvPr id="52" name="Picture 8" descr="C:\Documents and Settings\Akihiko Monnai\My Documents\My Pictures\texclip4\texclip200909121954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86704" y="5917342"/>
            <a:ext cx="215456" cy="215456"/>
          </a:xfrm>
          <a:prstGeom prst="rect">
            <a:avLst/>
          </a:prstGeom>
          <a:noFill/>
        </p:spPr>
      </p:pic>
      <p:pic>
        <p:nvPicPr>
          <p:cNvPr id="53" name="Picture 10" descr="C:\Documents and Settings\Akihiko Monnai\My Documents\My Pictures\texclip4\texclip2009100923382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88317" y="5898292"/>
            <a:ext cx="468059" cy="222885"/>
          </a:xfrm>
          <a:prstGeom prst="rect">
            <a:avLst/>
          </a:prstGeom>
          <a:noFill/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Hydrodynamic </a:t>
            </a:r>
            <a:r>
              <a:rPr lang="en-US" altLang="ja-JP" dirty="0" smtClean="0">
                <a:latin typeface="+mn-lt"/>
              </a:rPr>
              <a:t>Model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solidFill>
                  <a:srgbClr val="FF0000"/>
                </a:solidFill>
                <a:latin typeface="+mn-lt"/>
              </a:rPr>
              <a:t>Full </a:t>
            </a:r>
            <a:r>
              <a:rPr lang="en-US" altLang="ja-JP" sz="2400" dirty="0" smtClean="0">
                <a:solidFill>
                  <a:srgbClr val="FF0000"/>
                </a:solidFill>
              </a:rPr>
              <a:t>2</a:t>
            </a:r>
            <a:r>
              <a:rPr lang="en-US" altLang="ja-JP" sz="2400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400" dirty="0" smtClean="0">
                <a:solidFill>
                  <a:srgbClr val="FF0000"/>
                </a:solidFill>
              </a:rPr>
              <a:t> order </a:t>
            </a:r>
            <a:r>
              <a:rPr lang="en-US" altLang="ja-JP" sz="2400" dirty="0" smtClean="0"/>
              <a:t>viscous hydrodynamic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equations</a:t>
            </a:r>
            <a:endParaRPr lang="en-US" altLang="ja-JP" sz="2400" dirty="0" smtClean="0">
              <a:latin typeface="+mn-lt"/>
            </a:endParaRPr>
          </a:p>
          <a:p>
            <a:endParaRPr lang="en-US" altLang="ja-JP" sz="2400" dirty="0" smtClean="0">
              <a:latin typeface="+mn-lt"/>
            </a:endParaRPr>
          </a:p>
          <a:p>
            <a:endParaRPr lang="en-US" altLang="ja-JP" sz="2400" dirty="0" smtClean="0">
              <a:latin typeface="+mn-lt"/>
            </a:endParaRPr>
          </a:p>
          <a:p>
            <a:endParaRPr lang="en-US" altLang="ja-JP" sz="1800" dirty="0" smtClean="0">
              <a:latin typeface="+mn-lt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492505" y="6583292"/>
            <a:ext cx="15797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Model Inpu</a:t>
            </a:r>
            <a:r>
              <a:rPr lang="en-US" altLang="ja-JP" sz="1200" dirty="0" smtClean="0">
                <a:solidFill>
                  <a:schemeClr val="bg1"/>
                </a:solidFill>
              </a:rPr>
              <a:t>t for Hydro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67544" y="2334386"/>
            <a:ext cx="8352928" cy="26398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8" name="Picture 4" descr="C:\Documents and Settings\Akihiko Monnai\My Documents\My Pictures\texclip2011030802292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6846" y="3730267"/>
            <a:ext cx="5323632" cy="1153366"/>
          </a:xfrm>
          <a:prstGeom prst="rect">
            <a:avLst/>
          </a:prstGeom>
          <a:noFill/>
        </p:spPr>
      </p:pic>
      <p:sp>
        <p:nvSpPr>
          <p:cNvPr id="15" name="メモ 14"/>
          <p:cNvSpPr/>
          <p:nvPr/>
        </p:nvSpPr>
        <p:spPr>
          <a:xfrm>
            <a:off x="7164288" y="1052736"/>
            <a:ext cx="1643074" cy="785818"/>
          </a:xfrm>
          <a:prstGeom prst="foldedCorner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Picture 2" descr="C:\Documents and Settings\Akihiko Monnai\My Documents\My Pictures\texclip5\texclip2010012702232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7164" y="1531586"/>
            <a:ext cx="1374274" cy="217946"/>
          </a:xfrm>
          <a:prstGeom prst="rect">
            <a:avLst/>
          </a:prstGeom>
          <a:noFill/>
        </p:spPr>
      </p:pic>
      <p:pic>
        <p:nvPicPr>
          <p:cNvPr id="17" name="Picture 3" descr="C:\Documents and Settings\Akihiko Monnai\My Documents\My Pictures\texclip5\texclip2010012702233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7164" y="1178028"/>
            <a:ext cx="1071570" cy="260325"/>
          </a:xfrm>
          <a:prstGeom prst="rect">
            <a:avLst/>
          </a:prstGeom>
          <a:noFill/>
        </p:spPr>
      </p:pic>
      <p:sp>
        <p:nvSpPr>
          <p:cNvPr id="18" name="右矢印 17"/>
          <p:cNvSpPr/>
          <p:nvPr/>
        </p:nvSpPr>
        <p:spPr>
          <a:xfrm>
            <a:off x="539552" y="5202433"/>
            <a:ext cx="444842" cy="357190"/>
          </a:xfrm>
          <a:prstGeom prst="rightArrow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27"/>
          <p:cNvSpPr txBox="1">
            <a:spLocks noChangeArrowheads="1"/>
          </p:cNvSpPr>
          <p:nvPr/>
        </p:nvSpPr>
        <p:spPr bwMode="auto">
          <a:xfrm>
            <a:off x="968180" y="5127575"/>
            <a:ext cx="79963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Solve in </a:t>
            </a:r>
            <a:r>
              <a:rPr lang="en-US" altLang="ja-JP" sz="2400" dirty="0" smtClean="0">
                <a:solidFill>
                  <a:srgbClr val="FF0000"/>
                </a:solidFill>
              </a:rPr>
              <a:t>(1+1)-D </a:t>
            </a:r>
            <a:r>
              <a:rPr lang="en-US" altLang="ja-JP" sz="2400" dirty="0" smtClean="0"/>
              <a:t>relativistic coordinates (= no transverse flow)</a:t>
            </a:r>
          </a:p>
          <a:p>
            <a:r>
              <a:rPr lang="en-US" altLang="ja-JP" sz="2400" dirty="0" smtClean="0"/>
              <a:t>with piecewise parabolic + iterative method</a:t>
            </a:r>
          </a:p>
        </p:txBody>
      </p:sp>
      <p:sp>
        <p:nvSpPr>
          <p:cNvPr id="13" name="テキスト ボックス 27"/>
          <p:cNvSpPr txBox="1">
            <a:spLocks noChangeArrowheads="1"/>
          </p:cNvSpPr>
          <p:nvPr/>
        </p:nvSpPr>
        <p:spPr bwMode="auto">
          <a:xfrm>
            <a:off x="539552" y="2415496"/>
            <a:ext cx="25202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u="sng" dirty="0" err="1" smtClean="0"/>
              <a:t>EoM</a:t>
            </a:r>
            <a:r>
              <a:rPr lang="en-US" altLang="ja-JP" sz="2000" u="sng" dirty="0" smtClean="0"/>
              <a:t> for bulk pressure</a:t>
            </a:r>
          </a:p>
        </p:txBody>
      </p:sp>
      <p:sp>
        <p:nvSpPr>
          <p:cNvPr id="14" name="テキスト ボックス 27"/>
          <p:cNvSpPr txBox="1">
            <a:spLocks noChangeArrowheads="1"/>
          </p:cNvSpPr>
          <p:nvPr/>
        </p:nvSpPr>
        <p:spPr bwMode="auto">
          <a:xfrm>
            <a:off x="539552" y="3710061"/>
            <a:ext cx="2448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u="sng" dirty="0" err="1" smtClean="0"/>
              <a:t>EoM</a:t>
            </a:r>
            <a:r>
              <a:rPr lang="en-US" altLang="ja-JP" sz="2000" u="sng" dirty="0" smtClean="0"/>
              <a:t> for shear tensor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67544" y="1569566"/>
            <a:ext cx="5400600" cy="5760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Picture 14" descr="C:\Documents and Settings\Akihiko Monnai\My Documents\My Pictures\texclip2009090922403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1740877"/>
            <a:ext cx="1259301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テキスト ボックス 27"/>
          <p:cNvSpPr txBox="1">
            <a:spLocks noChangeArrowheads="1"/>
          </p:cNvSpPr>
          <p:nvPr/>
        </p:nvSpPr>
        <p:spPr bwMode="auto">
          <a:xfrm>
            <a:off x="539552" y="1641573"/>
            <a:ext cx="41764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u="sng" dirty="0" smtClean="0"/>
              <a:t>Energy-momentum conservation</a:t>
            </a:r>
          </a:p>
        </p:txBody>
      </p:sp>
      <p:sp>
        <p:nvSpPr>
          <p:cNvPr id="26" name="テキスト ボックス 27"/>
          <p:cNvSpPr txBox="1">
            <a:spLocks noChangeArrowheads="1"/>
          </p:cNvSpPr>
          <p:nvPr/>
        </p:nvSpPr>
        <p:spPr bwMode="auto">
          <a:xfrm>
            <a:off x="6012160" y="1353542"/>
            <a:ext cx="6480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5400" dirty="0" smtClean="0"/>
              <a:t>+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940152" y="2204863"/>
            <a:ext cx="2880320" cy="2510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 smtClean="0">
                <a:solidFill>
                  <a:schemeClr val="tx1"/>
                </a:solidFill>
              </a:rPr>
              <a:t>AM and T. Hirano, NPA 847, 283</a:t>
            </a:r>
          </a:p>
        </p:txBody>
      </p:sp>
      <p:sp>
        <p:nvSpPr>
          <p:cNvPr id="27" name="テキスト ボックス 26"/>
          <p:cNvSpPr txBox="1">
            <a:spLocks noChangeArrowheads="1"/>
          </p:cNvSpPr>
          <p:nvPr/>
        </p:nvSpPr>
        <p:spPr bwMode="auto">
          <a:xfrm>
            <a:off x="971600" y="5949280"/>
            <a:ext cx="7848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i="1" dirty="0" smtClean="0"/>
              <a:t>Note</a:t>
            </a:r>
            <a:r>
              <a:rPr lang="en-US" altLang="ja-JP" sz="2400" dirty="0" smtClean="0"/>
              <a:t>: (2+1)-D viscous hydro assumes boost-invariant flow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3635896" y="3068960"/>
            <a:ext cx="4320480" cy="57606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779912" y="4365104"/>
            <a:ext cx="4680520" cy="504056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6372200" y="3717032"/>
            <a:ext cx="1440160" cy="57606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27"/>
          <p:cNvSpPr txBox="1">
            <a:spLocks noChangeArrowheads="1"/>
          </p:cNvSpPr>
          <p:nvPr/>
        </p:nvSpPr>
        <p:spPr bwMode="auto">
          <a:xfrm>
            <a:off x="539552" y="4541058"/>
            <a:ext cx="26642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All the terms are kept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pic>
        <p:nvPicPr>
          <p:cNvPr id="28" name="図 27" descr="texclip20110526152808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51434"/>
            <a:ext cx="4824536" cy="11566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9803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>
                <a:latin typeface="+mn-lt"/>
              </a:rPr>
              <a:t>Model Input for Hydro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altLang="ja-JP" sz="2400" dirty="0" smtClean="0"/>
              <a:t>Equation of state and transport coefficients</a:t>
            </a:r>
            <a:r>
              <a:rPr lang="en-US" altLang="ja-JP" sz="2400" dirty="0" smtClean="0">
                <a:latin typeface="+mn-lt"/>
              </a:rPr>
              <a:t> </a:t>
            </a:r>
            <a:endParaRPr lang="en-US" altLang="ja-JP" sz="2400" dirty="0" smtClean="0"/>
          </a:p>
          <a:p>
            <a:pPr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ja-JP" sz="2400" dirty="0" smtClean="0"/>
          </a:p>
          <a:p>
            <a:pPr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ja-JP" sz="1800" dirty="0" smtClean="0"/>
          </a:p>
          <a:p>
            <a:pPr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Initial conditions</a:t>
            </a:r>
          </a:p>
          <a:p>
            <a:endParaRPr lang="en-US" altLang="ja-JP" sz="2400" dirty="0" smtClean="0">
              <a:latin typeface="+mn-lt"/>
            </a:endParaRPr>
          </a:p>
          <a:p>
            <a:endParaRPr lang="en-US" altLang="ja-JP" sz="2400" dirty="0" smtClean="0">
              <a:latin typeface="+mn-lt"/>
            </a:endParaRPr>
          </a:p>
          <a:p>
            <a:pPr>
              <a:buNone/>
            </a:pPr>
            <a:endParaRPr lang="en-US" altLang="ja-JP" sz="1800" dirty="0" smtClean="0">
              <a:latin typeface="+mn-lt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492505" y="6583292"/>
            <a:ext cx="630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Results</a:t>
            </a:r>
          </a:p>
        </p:txBody>
      </p:sp>
      <p:sp>
        <p:nvSpPr>
          <p:cNvPr id="22" name="テキスト ボックス 27"/>
          <p:cNvSpPr txBox="1">
            <a:spLocks noChangeArrowheads="1"/>
          </p:cNvSpPr>
          <p:nvPr/>
        </p:nvSpPr>
        <p:spPr bwMode="auto">
          <a:xfrm>
            <a:off x="683568" y="1556792"/>
            <a:ext cx="45365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0000FF"/>
                </a:solidFill>
              </a:rPr>
              <a:t>Equation of State:         Lattice QCD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83568" y="1556792"/>
            <a:ext cx="4896544" cy="432048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683568" y="2060848"/>
            <a:ext cx="4896544" cy="864096"/>
          </a:xfrm>
          <a:prstGeom prst="rect">
            <a:avLst/>
          </a:prstGeom>
          <a:noFill/>
          <a:ln w="1905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7"/>
          <p:cNvSpPr txBox="1">
            <a:spLocks noChangeArrowheads="1"/>
          </p:cNvSpPr>
          <p:nvPr/>
        </p:nvSpPr>
        <p:spPr bwMode="auto">
          <a:xfrm>
            <a:off x="683568" y="2092786"/>
            <a:ext cx="4320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CC00CC"/>
                </a:solidFill>
              </a:rPr>
              <a:t>Shear viscosity:             η = s/4π</a:t>
            </a:r>
          </a:p>
        </p:txBody>
      </p:sp>
      <p:sp>
        <p:nvSpPr>
          <p:cNvPr id="27" name="テキスト ボックス 27"/>
          <p:cNvSpPr txBox="1">
            <a:spLocks noChangeArrowheads="1"/>
          </p:cNvSpPr>
          <p:nvPr/>
        </p:nvSpPr>
        <p:spPr bwMode="auto">
          <a:xfrm>
            <a:off x="683568" y="3388930"/>
            <a:ext cx="5184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2</a:t>
            </a:r>
            <a:r>
              <a:rPr lang="en-US" altLang="ja-JP" sz="2000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dirty="0" smtClean="0">
                <a:solidFill>
                  <a:srgbClr val="FF0000"/>
                </a:solidFill>
              </a:rPr>
              <a:t> order coefficients:  Kinetic theory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&amp;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CC00CC"/>
                </a:solidFill>
              </a:rPr>
              <a:t>η, ζ</a:t>
            </a:r>
            <a:endParaRPr lang="en-US" altLang="ja-JP" sz="2000" dirty="0" smtClean="0">
              <a:solidFill>
                <a:srgbClr val="FF0000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83568" y="2996952"/>
            <a:ext cx="4896544" cy="7920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27"/>
          <p:cNvSpPr txBox="1">
            <a:spLocks noChangeArrowheads="1"/>
          </p:cNvSpPr>
          <p:nvPr/>
        </p:nvSpPr>
        <p:spPr bwMode="auto">
          <a:xfrm>
            <a:off x="683568" y="4469050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Initial flow:                 Bjorken flow (i.e. flow rapidity </a:t>
            </a:r>
            <a:r>
              <a:rPr lang="en-US" altLang="ja-JP" sz="2000" dirty="0" err="1" smtClean="0"/>
              <a:t>Y</a:t>
            </a:r>
            <a:r>
              <a:rPr lang="en-US" altLang="ja-JP" sz="2000" baseline="-25000" dirty="0" err="1" smtClean="0"/>
              <a:t>f</a:t>
            </a:r>
            <a:r>
              <a:rPr lang="en-US" altLang="ja-JP" sz="2000" dirty="0" smtClean="0"/>
              <a:t> = </a:t>
            </a:r>
            <a:r>
              <a:rPr lang="en-US" altLang="ja-JP" sz="2000" dirty="0" err="1" smtClean="0"/>
              <a:t>η</a:t>
            </a:r>
            <a:r>
              <a:rPr lang="en-US" altLang="ja-JP" sz="2000" baseline="-25000" dirty="0" err="1" smtClean="0"/>
              <a:t>s</a:t>
            </a:r>
            <a:r>
              <a:rPr lang="en-US" altLang="ja-JP" sz="2000" dirty="0" smtClean="0"/>
              <a:t>)</a:t>
            </a:r>
          </a:p>
        </p:txBody>
      </p:sp>
      <p:sp>
        <p:nvSpPr>
          <p:cNvPr id="19" name="テキスト ボックス 27"/>
          <p:cNvSpPr txBox="1">
            <a:spLocks noChangeArrowheads="1"/>
          </p:cNvSpPr>
          <p:nvPr/>
        </p:nvSpPr>
        <p:spPr bwMode="auto">
          <a:xfrm>
            <a:off x="683568" y="2492896"/>
            <a:ext cx="50405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CC00CC"/>
                </a:solidFill>
              </a:rPr>
              <a:t>Bulk viscosity:                </a:t>
            </a:r>
            <a:r>
              <a:rPr lang="en-US" altLang="ja-JP" sz="2000" dirty="0" err="1" smtClean="0">
                <a:solidFill>
                  <a:srgbClr val="CC00CC"/>
                </a:solidFill>
              </a:rPr>
              <a:t>ζ</a:t>
            </a:r>
            <a:r>
              <a:rPr lang="en-US" altLang="ja-JP" sz="2000" baseline="-25000" dirty="0" err="1" smtClean="0">
                <a:solidFill>
                  <a:srgbClr val="CC00CC"/>
                </a:solidFill>
              </a:rPr>
              <a:t>eff</a:t>
            </a:r>
            <a:r>
              <a:rPr lang="en-US" altLang="ja-JP" sz="2000" dirty="0" smtClean="0">
                <a:solidFill>
                  <a:srgbClr val="CC00CC"/>
                </a:solidFill>
              </a:rPr>
              <a:t> = (5/2)[(1/3) – c</a:t>
            </a:r>
            <a:r>
              <a:rPr lang="en-US" altLang="ja-JP" sz="2000" baseline="-25000" dirty="0" smtClean="0">
                <a:solidFill>
                  <a:srgbClr val="CC00CC"/>
                </a:solidFill>
              </a:rPr>
              <a:t>s</a:t>
            </a:r>
            <a:r>
              <a:rPr lang="en-US" altLang="ja-JP" sz="2000" baseline="30000" dirty="0" smtClean="0">
                <a:solidFill>
                  <a:srgbClr val="CC00CC"/>
                </a:solidFill>
              </a:rPr>
              <a:t>2</a:t>
            </a:r>
            <a:r>
              <a:rPr lang="en-US" altLang="ja-JP" sz="2000" dirty="0" smtClean="0">
                <a:solidFill>
                  <a:srgbClr val="CC00CC"/>
                </a:solidFill>
              </a:rPr>
              <a:t>]η</a:t>
            </a:r>
          </a:p>
        </p:txBody>
      </p:sp>
      <p:sp>
        <p:nvSpPr>
          <p:cNvPr id="20" name="テキスト ボックス 27"/>
          <p:cNvSpPr txBox="1">
            <a:spLocks noChangeArrowheads="1"/>
          </p:cNvSpPr>
          <p:nvPr/>
        </p:nvSpPr>
        <p:spPr bwMode="auto">
          <a:xfrm>
            <a:off x="683568" y="3028890"/>
            <a:ext cx="48965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Relaxation times:          Kinetic theory &amp; </a:t>
            </a:r>
            <a:r>
              <a:rPr lang="en-US" altLang="ja-JP" sz="2000" dirty="0" smtClean="0">
                <a:solidFill>
                  <a:srgbClr val="CC00CC"/>
                </a:solidFill>
              </a:rPr>
              <a:t>η, ζ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5652120" y="1559072"/>
            <a:ext cx="3240360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S. </a:t>
            </a:r>
            <a:r>
              <a:rPr lang="en-US" altLang="ja-JP" dirty="0" err="1" smtClean="0">
                <a:solidFill>
                  <a:schemeClr val="tx1"/>
                </a:solidFill>
              </a:rPr>
              <a:t>Borsanyi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i="1" dirty="0" smtClean="0">
                <a:solidFill>
                  <a:schemeClr val="tx1"/>
                </a:solidFill>
              </a:rPr>
              <a:t>et al.</a:t>
            </a:r>
            <a:r>
              <a:rPr lang="en-US" altLang="ja-JP" dirty="0" smtClean="0">
                <a:solidFill>
                  <a:schemeClr val="tx1"/>
                </a:solidFill>
              </a:rPr>
              <a:t>, JHEP 1011, 077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652120" y="2063128"/>
            <a:ext cx="3168352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P. </a:t>
            </a:r>
            <a:r>
              <a:rPr lang="en-US" altLang="ja-JP" dirty="0" err="1" smtClean="0">
                <a:solidFill>
                  <a:schemeClr val="tx1"/>
                </a:solidFill>
              </a:rPr>
              <a:t>Kovtun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i="1" dirty="0" smtClean="0">
                <a:solidFill>
                  <a:schemeClr val="tx1"/>
                </a:solidFill>
              </a:rPr>
              <a:t>et al.</a:t>
            </a:r>
            <a:r>
              <a:rPr lang="en-US" altLang="ja-JP" dirty="0" smtClean="0">
                <a:solidFill>
                  <a:schemeClr val="tx1"/>
                </a:solidFill>
              </a:rPr>
              <a:t>, PRL 94, 111601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5652120" y="2348880"/>
            <a:ext cx="2880320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A. </a:t>
            </a:r>
            <a:r>
              <a:rPr lang="en-US" altLang="ja-JP" dirty="0" err="1" smtClean="0">
                <a:solidFill>
                  <a:schemeClr val="tx1"/>
                </a:solidFill>
              </a:rPr>
              <a:t>Hosoya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i="1" dirty="0" smtClean="0">
                <a:solidFill>
                  <a:schemeClr val="tx1"/>
                </a:solidFill>
              </a:rPr>
              <a:t>et al.</a:t>
            </a:r>
            <a:r>
              <a:rPr lang="en-US" altLang="ja-JP" dirty="0" smtClean="0">
                <a:solidFill>
                  <a:schemeClr val="tx1"/>
                </a:solidFill>
              </a:rPr>
              <a:t>, AP 154, 229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652120" y="2999232"/>
            <a:ext cx="3168352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AM and T. Hirano, NPA 847, 283</a:t>
            </a:r>
          </a:p>
        </p:txBody>
      </p:sp>
      <p:sp>
        <p:nvSpPr>
          <p:cNvPr id="18" name="テキスト ボックス 27"/>
          <p:cNvSpPr txBox="1">
            <a:spLocks noChangeArrowheads="1"/>
          </p:cNvSpPr>
          <p:nvPr/>
        </p:nvSpPr>
        <p:spPr bwMode="auto">
          <a:xfrm>
            <a:off x="683568" y="4933036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Energy distribution:  MC-KLN type CGC model</a:t>
            </a:r>
          </a:p>
        </p:txBody>
      </p:sp>
      <p:sp>
        <p:nvSpPr>
          <p:cNvPr id="30" name="テキスト ボックス 27"/>
          <p:cNvSpPr txBox="1">
            <a:spLocks noChangeArrowheads="1"/>
          </p:cNvSpPr>
          <p:nvPr/>
        </p:nvSpPr>
        <p:spPr bwMode="auto">
          <a:xfrm>
            <a:off x="683568" y="5405154"/>
            <a:ext cx="50405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Dissipative currents: </a:t>
            </a:r>
            <a:r>
              <a:rPr lang="en-US" altLang="ja-JP" sz="2000" dirty="0" err="1" smtClean="0"/>
              <a:t>δT</a:t>
            </a:r>
            <a:r>
              <a:rPr lang="en-US" altLang="ja-JP" sz="2000" baseline="30000" dirty="0" err="1" smtClean="0"/>
              <a:t>μν</a:t>
            </a:r>
            <a:r>
              <a:rPr lang="en-US" altLang="ja-JP" sz="2000" dirty="0" smtClean="0"/>
              <a:t> = 0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611560" y="4437112"/>
            <a:ext cx="7992888" cy="187220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27"/>
          <p:cNvSpPr txBox="1">
            <a:spLocks noChangeArrowheads="1"/>
          </p:cNvSpPr>
          <p:nvPr/>
        </p:nvSpPr>
        <p:spPr bwMode="auto">
          <a:xfrm>
            <a:off x="683568" y="5877272"/>
            <a:ext cx="50405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Initial time:                 τ = 1 fm/c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652120" y="4941168"/>
            <a:ext cx="2808312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H. J. </a:t>
            </a:r>
            <a:r>
              <a:rPr lang="en-US" altLang="ja-JP" dirty="0" err="1" smtClean="0">
                <a:solidFill>
                  <a:schemeClr val="tx1"/>
                </a:solidFill>
              </a:rPr>
              <a:t>Drescher</a:t>
            </a:r>
            <a:r>
              <a:rPr lang="en-US" altLang="ja-JP" dirty="0" smtClean="0">
                <a:solidFill>
                  <a:schemeClr val="tx1"/>
                </a:solidFill>
              </a:rPr>
              <a:t> and Y. Nara, </a:t>
            </a:r>
          </a:p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PRC 75, 034905; 76, 041903</a:t>
            </a:r>
            <a:endParaRPr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8</a:t>
            </a:fld>
            <a:endParaRPr lang="ja-JP" alt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400" dirty="0" smtClean="0">
                <a:latin typeface="+mn-lt"/>
              </a:rPr>
              <a:t>Results</a:t>
            </a:r>
            <a:endParaRPr kumimoji="1" lang="ja-JP" altLang="en-US" sz="4400" dirty="0">
              <a:latin typeface="+mn-lt"/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75000"/>
              <a:buFont typeface="Wingdings" pitchFamily="2" charset="2"/>
              <a:buChar char="n"/>
            </a:pPr>
            <a:r>
              <a:rPr lang="en-US" altLang="ja-JP" sz="2400" dirty="0" smtClean="0">
                <a:latin typeface="+mn-lt"/>
              </a:rPr>
              <a:t>CGC initial distributions + longitudinal viscous hydro </a:t>
            </a: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Font typeface="Wingdings" pitchFamily="2" charset="2"/>
              <a:buChar char="n"/>
            </a:pPr>
            <a:endParaRPr lang="en-US" altLang="ja-JP" sz="2400" dirty="0" smtClean="0">
              <a:latin typeface="+mn-lt"/>
            </a:endParaRPr>
          </a:p>
          <a:p>
            <a:pPr>
              <a:buSzPct val="75000"/>
              <a:buNone/>
            </a:pPr>
            <a:endParaRPr lang="en-US" altLang="ja-JP" sz="2000" dirty="0" smtClean="0">
              <a:latin typeface="+mn-lt"/>
            </a:endParaRPr>
          </a:p>
          <a:p>
            <a:pPr>
              <a:buSzPct val="75000"/>
            </a:pPr>
            <a:endParaRPr lang="en-US" altLang="ja-JP" sz="2400" dirty="0" smtClean="0">
              <a:latin typeface="+mn-lt"/>
            </a:endParaRPr>
          </a:p>
          <a:p>
            <a:pPr lvl="1">
              <a:buSzPct val="75000"/>
              <a:buNone/>
            </a:pPr>
            <a:r>
              <a:rPr lang="en-US" altLang="ja-JP" sz="2200" dirty="0" smtClean="0">
                <a:latin typeface="+mn-lt"/>
              </a:rPr>
              <a:t> 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92505" y="6583292"/>
            <a:ext cx="630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Results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pic>
        <p:nvPicPr>
          <p:cNvPr id="31" name="Picture 9" descr="C:\Documents and Settings\Akihiko Monnai\デスクトップ\dsdyf2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1471405"/>
            <a:ext cx="3816425" cy="2965707"/>
          </a:xfrm>
          <a:prstGeom prst="rect">
            <a:avLst/>
          </a:prstGeom>
          <a:noFill/>
        </p:spPr>
      </p:pic>
      <p:pic>
        <p:nvPicPr>
          <p:cNvPr id="32" name="Picture 11" descr="C:\Documents and Settings\Akihiko Monnai\デスクトップ\dsdyf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1999" y="1471405"/>
            <a:ext cx="3816425" cy="2965707"/>
          </a:xfrm>
          <a:prstGeom prst="rect">
            <a:avLst/>
          </a:prstGeom>
          <a:noFill/>
        </p:spPr>
      </p:pic>
      <p:sp>
        <p:nvSpPr>
          <p:cNvPr id="33" name="正方形/長方形 32"/>
          <p:cNvSpPr/>
          <p:nvPr/>
        </p:nvSpPr>
        <p:spPr>
          <a:xfrm>
            <a:off x="755576" y="4509120"/>
            <a:ext cx="4608512" cy="79208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55576" y="4509120"/>
            <a:ext cx="241470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Outward entropy </a:t>
            </a:r>
            <a:r>
              <a:rPr lang="en-US" altLang="ja-JP" sz="2000" dirty="0"/>
              <a:t>f</a:t>
            </a:r>
            <a:r>
              <a:rPr lang="en-US" altLang="ja-JP" sz="2000" dirty="0" smtClean="0"/>
              <a:t>lux</a:t>
            </a:r>
            <a:endParaRPr kumimoji="1" lang="ja-JP" altLang="en-US" sz="2000" dirty="0"/>
          </a:p>
        </p:txBody>
      </p:sp>
      <p:sp>
        <p:nvSpPr>
          <p:cNvPr id="35" name="右矢印 34"/>
          <p:cNvSpPr/>
          <p:nvPr/>
        </p:nvSpPr>
        <p:spPr>
          <a:xfrm>
            <a:off x="3275856" y="4581128"/>
            <a:ext cx="360040" cy="288032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704607" y="4509120"/>
            <a:ext cx="1227452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Flattening</a:t>
            </a:r>
            <a:endParaRPr kumimoji="1" lang="ja-JP" altLang="en-US" sz="20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55576" y="4888049"/>
            <a:ext cx="220380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Entropy production</a:t>
            </a:r>
            <a:endParaRPr kumimoji="1" lang="ja-JP" altLang="en-US" sz="2000" dirty="0"/>
          </a:p>
        </p:txBody>
      </p:sp>
      <p:sp>
        <p:nvSpPr>
          <p:cNvPr id="38" name="右矢印 37"/>
          <p:cNvSpPr/>
          <p:nvPr/>
        </p:nvSpPr>
        <p:spPr>
          <a:xfrm>
            <a:off x="3275856" y="4960057"/>
            <a:ext cx="360040" cy="288032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707904" y="4888049"/>
            <a:ext cx="1626599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Enhancement</a:t>
            </a:r>
            <a:endParaRPr kumimoji="1" lang="ja-JP" altLang="en-US" sz="2000" dirty="0"/>
          </a:p>
        </p:txBody>
      </p:sp>
      <p:sp>
        <p:nvSpPr>
          <p:cNvPr id="40" name="下矢印 39"/>
          <p:cNvSpPr/>
          <p:nvPr/>
        </p:nvSpPr>
        <p:spPr>
          <a:xfrm>
            <a:off x="1403647" y="2140657"/>
            <a:ext cx="360040" cy="784287"/>
          </a:xfrm>
          <a:prstGeom prst="downArrow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下矢印 40"/>
          <p:cNvSpPr/>
          <p:nvPr/>
        </p:nvSpPr>
        <p:spPr>
          <a:xfrm rot="16200000">
            <a:off x="2699791" y="3220777"/>
            <a:ext cx="360040" cy="792087"/>
          </a:xfrm>
          <a:prstGeom prst="downArrow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下矢印 41"/>
          <p:cNvSpPr/>
          <p:nvPr/>
        </p:nvSpPr>
        <p:spPr>
          <a:xfrm rot="10800000">
            <a:off x="1763689" y="2212664"/>
            <a:ext cx="792088" cy="784287"/>
          </a:xfrm>
          <a:prstGeom prst="downArrow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下矢印 42"/>
          <p:cNvSpPr/>
          <p:nvPr/>
        </p:nvSpPr>
        <p:spPr>
          <a:xfrm>
            <a:off x="1403647" y="2140657"/>
            <a:ext cx="360040" cy="784287"/>
          </a:xfrm>
          <a:prstGeom prst="downArrow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下矢印 43"/>
          <p:cNvSpPr/>
          <p:nvPr/>
        </p:nvSpPr>
        <p:spPr>
          <a:xfrm rot="16200000">
            <a:off x="2699791" y="3220777"/>
            <a:ext cx="360040" cy="792087"/>
          </a:xfrm>
          <a:prstGeom prst="downArrow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下矢印 44"/>
          <p:cNvSpPr/>
          <p:nvPr/>
        </p:nvSpPr>
        <p:spPr>
          <a:xfrm rot="10800000">
            <a:off x="1763690" y="2212664"/>
            <a:ext cx="792088" cy="784287"/>
          </a:xfrm>
          <a:prstGeom prst="downArrow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6" name="Picture 3" descr="C:\Documents and Settings\Akihiko Monnai\デスクトップ\texclip2011030302572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581128"/>
            <a:ext cx="2860424" cy="668436"/>
          </a:xfrm>
          <a:prstGeom prst="rect">
            <a:avLst/>
          </a:prstGeom>
          <a:noFill/>
        </p:spPr>
      </p:pic>
      <p:sp>
        <p:nvSpPr>
          <p:cNvPr id="47" name="テキスト ボックス 46"/>
          <p:cNvSpPr txBox="1"/>
          <p:nvPr/>
        </p:nvSpPr>
        <p:spPr>
          <a:xfrm>
            <a:off x="1582941" y="1598255"/>
            <a:ext cx="68480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RHIC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580112" y="1588730"/>
            <a:ext cx="58862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LHC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971600" y="5517232"/>
            <a:ext cx="7383496" cy="830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If the true λ is larger at RHIC, it enhances </a:t>
            </a:r>
            <a:r>
              <a:rPr lang="en-US" altLang="ja-JP" sz="2400" dirty="0" err="1" smtClean="0"/>
              <a:t>dN</a:t>
            </a:r>
            <a:r>
              <a:rPr lang="en-US" altLang="ja-JP" sz="2400" dirty="0" smtClean="0"/>
              <a:t>/</a:t>
            </a:r>
            <a:r>
              <a:rPr lang="en-US" altLang="ja-JP" sz="2400" dirty="0" err="1" smtClean="0"/>
              <a:t>dy</a:t>
            </a:r>
            <a:r>
              <a:rPr lang="en-US" altLang="ja-JP" sz="2400" dirty="0" smtClean="0"/>
              <a:t> at LHC;</a:t>
            </a:r>
          </a:p>
          <a:p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Hydro effect is a candidate for explaining the “gap” at LHC 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99B66F-E5D6-BA4E-9981-9C3ABB5EFAF7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4" grpId="0" animBg="1"/>
      <p:bldP spid="4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5.3|13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2.9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1.8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44413</TotalTime>
  <Words>1320</Words>
  <Application>Microsoft Macintosh PowerPoint</Application>
  <PresentationFormat>画面に合わせる (4:3)</PresentationFormat>
  <Paragraphs>351</Paragraphs>
  <Slides>17</Slides>
  <Notes>17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テーマ</vt:lpstr>
      <vt:lpstr>Viscous Hydrodynamic Evolution with Non-Boost Invariant Flow for the Color Glass Condensate</vt:lpstr>
      <vt:lpstr>Introduction</vt:lpstr>
      <vt:lpstr>Introduction</vt:lpstr>
      <vt:lpstr>First Results from LHC</vt:lpstr>
      <vt:lpstr>CGC in Heavy Ion Collisions</vt:lpstr>
      <vt:lpstr>Hydrodynamic Model</vt:lpstr>
      <vt:lpstr>Hydrodynamic Model</vt:lpstr>
      <vt:lpstr>Model Input for Hydro</vt:lpstr>
      <vt:lpstr>Results</vt:lpstr>
      <vt:lpstr>Results</vt:lpstr>
      <vt:lpstr>Summary and Outlook</vt:lpstr>
      <vt:lpstr>The End</vt:lpstr>
      <vt:lpstr>Results</vt:lpstr>
      <vt:lpstr>Results</vt:lpstr>
      <vt:lpstr>Thermodynamic Stability</vt:lpstr>
      <vt:lpstr>Introduction</vt:lpstr>
      <vt:lpstr>Introduction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Viscous Hydrodynamic Evolution with Non-Boost Invariant Flow for the Color Glass Condensate</dc:title>
  <dc:subject/>
  <dc:creator>Akihiko Monnai</dc:creator>
  <cp:keywords/>
  <dc:description/>
  <cp:lastModifiedBy>門内 晶彦</cp:lastModifiedBy>
  <cp:revision>180</cp:revision>
  <dcterms:created xsi:type="dcterms:W3CDTF">2010-11-21T10:45:23Z</dcterms:created>
  <dcterms:modified xsi:type="dcterms:W3CDTF">2011-05-26T22:03:54Z</dcterms:modified>
  <cp:category/>
</cp:coreProperties>
</file>