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1EE94-BCE8-4E91-A778-85EB2B479957}" type="datetimeFigureOut">
              <a:rPr lang="fi-FI" smtClean="0"/>
              <a:t>12.3.2008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58CEE-FAD9-4C59-BA20-1067702200FF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Helsinki status of T2</a:t>
            </a:r>
            <a:endParaRPr lang="fi-FI" sz="3200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sz="2000" i="1" dirty="0" err="1" smtClean="0">
                <a:latin typeface="Comic Sans MS" pitchFamily="66" charset="0"/>
              </a:rPr>
              <a:t>K.Kurvinen</a:t>
            </a:r>
            <a:r>
              <a:rPr lang="fi-FI" sz="2000" i="1" dirty="0" smtClean="0">
                <a:latin typeface="Comic Sans MS" pitchFamily="66" charset="0"/>
              </a:rPr>
              <a:t> on </a:t>
            </a:r>
            <a:r>
              <a:rPr lang="fi-FI" sz="2000" i="1" dirty="0" err="1" smtClean="0">
                <a:latin typeface="Comic Sans MS" pitchFamily="66" charset="0"/>
              </a:rPr>
              <a:t>behalf</a:t>
            </a:r>
            <a:r>
              <a:rPr lang="fi-FI" sz="2000" i="1" dirty="0" smtClean="0">
                <a:latin typeface="Comic Sans MS" pitchFamily="66" charset="0"/>
              </a:rPr>
              <a:t> of Helsinki TOTEM </a:t>
            </a:r>
            <a:r>
              <a:rPr lang="fi-FI" sz="2000" i="1" dirty="0" err="1" smtClean="0">
                <a:latin typeface="Comic Sans MS" pitchFamily="66" charset="0"/>
              </a:rPr>
              <a:t>group</a:t>
            </a:r>
            <a:endParaRPr lang="fi-FI" sz="2000" i="1" dirty="0" smtClean="0">
              <a:latin typeface="Comic Sans MS" pitchFamily="66" charset="0"/>
            </a:endParaRPr>
          </a:p>
          <a:p>
            <a:r>
              <a:rPr lang="fi-FI" sz="2000" i="1" dirty="0" smtClean="0">
                <a:latin typeface="Comic Sans MS" pitchFamily="66" charset="0"/>
              </a:rPr>
              <a:t>12.3.2008</a:t>
            </a:r>
            <a:endParaRPr lang="fi-FI" sz="20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6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HV </a:t>
            </a:r>
            <a:r>
              <a:rPr lang="fi-FI" sz="36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divider</a:t>
            </a:r>
            <a:r>
              <a:rPr lang="fi-FI" sz="36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fi-FI" sz="36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board</a:t>
            </a:r>
            <a:endParaRPr lang="fi-FI" sz="36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 new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board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designed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to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improve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power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rating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resistors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to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redesign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some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potential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current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leakage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points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and to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enable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cooling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New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features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: </a:t>
            </a:r>
          </a:p>
          <a:p>
            <a:pPr lvl="1"/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components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on the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back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side of the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board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to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enable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cooling</a:t>
            </a:r>
            <a:endParaRPr lang="fi-FI" sz="16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/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All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resistors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surface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mount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components</a:t>
            </a:r>
            <a:endParaRPr lang="fi-FI" sz="16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/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Power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rating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of the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resistors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1 W</a:t>
            </a:r>
          </a:p>
          <a:p>
            <a:pPr lvl="1"/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Components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will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be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assembled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by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company</a:t>
            </a:r>
            <a:endParaRPr lang="fi-FI" sz="16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Iterative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electric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field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simulations</a:t>
            </a:r>
            <a:r>
              <a:rPr lang="fi-FI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done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to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find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out the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weak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points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of the design       </a:t>
            </a:r>
          </a:p>
          <a:p>
            <a:pPr lvl="1"/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layout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changed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order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serial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resistors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changed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filleting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sharp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corners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improved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and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openings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added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to the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critical</a:t>
            </a:r>
            <a:r>
              <a:rPr lang="fi-FI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points</a:t>
            </a:r>
            <a:endParaRPr lang="fi-FI" sz="16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fi-FI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fi-FI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Cost</a:t>
            </a:r>
            <a:r>
              <a:rPr lang="fi-FI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&gt; 2k€</a:t>
            </a:r>
          </a:p>
          <a:p>
            <a:endParaRPr lang="fi-FI" sz="2000" dirty="0">
              <a:latin typeface="Comic Sans MS" pitchFamily="66" charset="0"/>
            </a:endParaRPr>
          </a:p>
        </p:txBody>
      </p:sp>
      <p:sp>
        <p:nvSpPr>
          <p:cNvPr id="4" name="Nuoli oikealle 3"/>
          <p:cNvSpPr/>
          <p:nvPr/>
        </p:nvSpPr>
        <p:spPr>
          <a:xfrm>
            <a:off x="857224" y="4857760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7240754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0"/>
            <a:ext cx="4043362" cy="796908"/>
          </a:xfrm>
        </p:spPr>
        <p:txBody>
          <a:bodyPr/>
          <a:lstStyle/>
          <a:p>
            <a:r>
              <a:rPr lang="fi-FI" sz="3600" dirty="0" smtClean="0">
                <a:solidFill>
                  <a:srgbClr val="FFFF00"/>
                </a:solidFill>
                <a:latin typeface="Comic Sans MS" pitchFamily="66" charset="0"/>
              </a:rPr>
              <a:t>HV </a:t>
            </a:r>
            <a:r>
              <a:rPr lang="fi-FI" sz="3600" dirty="0" err="1" smtClean="0">
                <a:solidFill>
                  <a:srgbClr val="FFFF00"/>
                </a:solidFill>
                <a:latin typeface="Comic Sans MS" pitchFamily="66" charset="0"/>
              </a:rPr>
              <a:t>divider</a:t>
            </a:r>
            <a:r>
              <a:rPr lang="fi-FI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3600" dirty="0" err="1" smtClean="0">
                <a:solidFill>
                  <a:srgbClr val="FFFF00"/>
                </a:solidFill>
                <a:latin typeface="Comic Sans MS" pitchFamily="66" charset="0"/>
              </a:rPr>
              <a:t>board</a:t>
            </a:r>
            <a:endParaRPr lang="fi-FI" dirty="0">
              <a:solidFill>
                <a:srgbClr val="FFFF00"/>
              </a:solidFill>
              <a:latin typeface="Comic Sans MS" pitchFamily="66" charset="0"/>
            </a:endParaRPr>
          </a:p>
        </p:txBody>
      </p:sp>
      <p:cxnSp>
        <p:nvCxnSpPr>
          <p:cNvPr id="7" name="Kaareva yhdysviiva 6"/>
          <p:cNvCxnSpPr/>
          <p:nvPr/>
        </p:nvCxnSpPr>
        <p:spPr>
          <a:xfrm flipV="1">
            <a:off x="928662" y="3357562"/>
            <a:ext cx="1857388" cy="1785950"/>
          </a:xfrm>
          <a:prstGeom prst="curvedConnector3">
            <a:avLst>
              <a:gd name="adj1" fmla="val 50000"/>
            </a:avLst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Kaareva yhdysviiva 9"/>
          <p:cNvCxnSpPr/>
          <p:nvPr/>
        </p:nvCxnSpPr>
        <p:spPr>
          <a:xfrm flipV="1">
            <a:off x="1714480" y="5143512"/>
            <a:ext cx="2000264" cy="642942"/>
          </a:xfrm>
          <a:prstGeom prst="curvedConnector3">
            <a:avLst>
              <a:gd name="adj1" fmla="val 50000"/>
            </a:avLst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Kaareva yhdysviiva 11"/>
          <p:cNvCxnSpPr/>
          <p:nvPr/>
        </p:nvCxnSpPr>
        <p:spPr>
          <a:xfrm>
            <a:off x="1571604" y="6215082"/>
            <a:ext cx="1643074" cy="214314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kstikehys 12"/>
          <p:cNvSpPr txBox="1"/>
          <p:nvPr/>
        </p:nvSpPr>
        <p:spPr>
          <a:xfrm>
            <a:off x="0" y="5286388"/>
            <a:ext cx="1742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err="1" smtClean="0">
                <a:solidFill>
                  <a:srgbClr val="FFFF00"/>
                </a:solidFill>
                <a:latin typeface="Comic Sans MS" pitchFamily="66" charset="0"/>
              </a:rPr>
              <a:t>E-field</a:t>
            </a:r>
            <a:r>
              <a:rPr lang="fi-FI" sz="1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1400" dirty="0" err="1" smtClean="0">
                <a:solidFill>
                  <a:srgbClr val="FFFF00"/>
                </a:solidFill>
                <a:latin typeface="Comic Sans MS" pitchFamily="66" charset="0"/>
              </a:rPr>
              <a:t>simulations</a:t>
            </a:r>
            <a:endParaRPr lang="fi-FI" sz="1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fi-FI" sz="1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fi-FI" sz="1400" dirty="0" err="1" smtClean="0">
                <a:solidFill>
                  <a:srgbClr val="FFFF00"/>
                </a:solidFill>
                <a:latin typeface="Comic Sans MS" pitchFamily="66" charset="0"/>
              </a:rPr>
              <a:t>Openings</a:t>
            </a:r>
            <a:r>
              <a:rPr lang="fi-FI" sz="1400" dirty="0" smtClean="0">
                <a:solidFill>
                  <a:srgbClr val="FFFF00"/>
                </a:solidFill>
                <a:latin typeface="Comic Sans MS" pitchFamily="66" charset="0"/>
              </a:rPr>
              <a:t> / </a:t>
            </a:r>
            <a:r>
              <a:rPr lang="fi-FI" sz="1400" dirty="0" err="1" smtClean="0">
                <a:solidFill>
                  <a:srgbClr val="FFFF00"/>
                </a:solidFill>
                <a:latin typeface="Comic Sans MS" pitchFamily="66" charset="0"/>
              </a:rPr>
              <a:t>holes</a:t>
            </a:r>
            <a:r>
              <a:rPr lang="fi-FI" sz="1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r>
              <a:rPr lang="fi-FI" sz="1400" dirty="0" err="1" smtClean="0">
                <a:solidFill>
                  <a:srgbClr val="FFFF00"/>
                </a:solidFill>
                <a:latin typeface="Comic Sans MS" pitchFamily="66" charset="0"/>
              </a:rPr>
              <a:t>added</a:t>
            </a:r>
            <a:endParaRPr lang="fi-FI" sz="14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4" name="Nuoli oikealle 13"/>
          <p:cNvSpPr/>
          <p:nvPr/>
        </p:nvSpPr>
        <p:spPr>
          <a:xfrm>
            <a:off x="214282" y="5572140"/>
            <a:ext cx="285752" cy="2143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fi-FI" sz="2400" dirty="0" err="1" smtClean="0">
                <a:latin typeface="Comic Sans MS" pitchFamily="66" charset="0"/>
              </a:rPr>
              <a:t>Static</a:t>
            </a:r>
            <a:r>
              <a:rPr lang="fi-FI" sz="2400" dirty="0" smtClean="0">
                <a:latin typeface="Comic Sans MS" pitchFamily="66" charset="0"/>
              </a:rPr>
              <a:t> </a:t>
            </a:r>
            <a:r>
              <a:rPr lang="fi-FI" sz="2400" dirty="0" err="1" smtClean="0">
                <a:latin typeface="Comic Sans MS" pitchFamily="66" charset="0"/>
              </a:rPr>
              <a:t>electric</a:t>
            </a:r>
            <a:r>
              <a:rPr lang="fi-FI" sz="2400" dirty="0" smtClean="0">
                <a:latin typeface="Comic Sans MS" pitchFamily="66" charset="0"/>
              </a:rPr>
              <a:t> </a:t>
            </a:r>
            <a:r>
              <a:rPr lang="fi-FI" sz="2400" dirty="0" err="1" smtClean="0">
                <a:latin typeface="Comic Sans MS" pitchFamily="66" charset="0"/>
              </a:rPr>
              <a:t>field</a:t>
            </a:r>
            <a:r>
              <a:rPr lang="fi-FI" sz="2400" dirty="0" smtClean="0">
                <a:latin typeface="Comic Sans MS" pitchFamily="66" charset="0"/>
              </a:rPr>
              <a:t> </a:t>
            </a:r>
            <a:r>
              <a:rPr lang="fi-FI" sz="2400" dirty="0" err="1" smtClean="0">
                <a:latin typeface="Comic Sans MS" pitchFamily="66" charset="0"/>
              </a:rPr>
              <a:t>simulation</a:t>
            </a:r>
            <a:r>
              <a:rPr lang="fi-FI" sz="2400" dirty="0" smtClean="0">
                <a:latin typeface="Comic Sans MS" pitchFamily="66" charset="0"/>
              </a:rPr>
              <a:t> of HV </a:t>
            </a:r>
            <a:r>
              <a:rPr lang="fi-FI" sz="2400" dirty="0" err="1" smtClean="0">
                <a:latin typeface="Comic Sans MS" pitchFamily="66" charset="0"/>
              </a:rPr>
              <a:t>divider</a:t>
            </a:r>
            <a:r>
              <a:rPr lang="fi-FI" sz="2400" dirty="0" smtClean="0">
                <a:latin typeface="Comic Sans MS" pitchFamily="66" charset="0"/>
              </a:rPr>
              <a:t> </a:t>
            </a:r>
            <a:r>
              <a:rPr lang="fi-FI" sz="2400" dirty="0" err="1" smtClean="0">
                <a:latin typeface="Comic Sans MS" pitchFamily="66" charset="0"/>
              </a:rPr>
              <a:t>board</a:t>
            </a:r>
            <a:endParaRPr lang="fi-FI" dirty="0">
              <a:latin typeface="Comic Sans MS" pitchFamily="66" charset="0"/>
            </a:endParaRPr>
          </a:p>
        </p:txBody>
      </p:sp>
      <p:pic>
        <p:nvPicPr>
          <p:cNvPr id="6" name="Sisällön paikkamerkki 5" descr="HVB12opt2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071546"/>
            <a:ext cx="6502469" cy="5280072"/>
          </a:xfrm>
        </p:spPr>
      </p:pic>
      <p:cxnSp>
        <p:nvCxnSpPr>
          <p:cNvPr id="8" name="Kaareva yhdysviiva 7"/>
          <p:cNvCxnSpPr/>
          <p:nvPr/>
        </p:nvCxnSpPr>
        <p:spPr>
          <a:xfrm rot="16200000" flipH="1">
            <a:off x="5214942" y="2000240"/>
            <a:ext cx="1357322" cy="357190"/>
          </a:xfrm>
          <a:prstGeom prst="curvedConnector3">
            <a:avLst>
              <a:gd name="adj1" fmla="val 50000"/>
            </a:avLst>
          </a:prstGeom>
          <a:ln w="254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Kaareva yhdysviiva 10"/>
          <p:cNvCxnSpPr/>
          <p:nvPr/>
        </p:nvCxnSpPr>
        <p:spPr>
          <a:xfrm rot="5400000">
            <a:off x="4429124" y="1928802"/>
            <a:ext cx="1214446" cy="500066"/>
          </a:xfrm>
          <a:prstGeom prst="curvedConnector3">
            <a:avLst>
              <a:gd name="adj1" fmla="val 50000"/>
            </a:avLst>
          </a:prstGeom>
          <a:ln w="254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ikehys 11"/>
          <p:cNvSpPr txBox="1"/>
          <p:nvPr/>
        </p:nvSpPr>
        <p:spPr>
          <a:xfrm>
            <a:off x="4572000" y="1142984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rgbClr val="FF3399"/>
                </a:solidFill>
                <a:latin typeface="Comic Sans MS" pitchFamily="66" charset="0"/>
              </a:rPr>
              <a:t>High</a:t>
            </a:r>
            <a:r>
              <a:rPr lang="fi-FI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fi-FI" dirty="0" err="1" smtClean="0">
                <a:solidFill>
                  <a:srgbClr val="FF3399"/>
                </a:solidFill>
                <a:latin typeface="Comic Sans MS" pitchFamily="66" charset="0"/>
              </a:rPr>
              <a:t>electric</a:t>
            </a:r>
            <a:r>
              <a:rPr lang="fi-FI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fi-FI" dirty="0" err="1" smtClean="0">
                <a:solidFill>
                  <a:srgbClr val="FF3399"/>
                </a:solidFill>
                <a:latin typeface="Comic Sans MS" pitchFamily="66" charset="0"/>
              </a:rPr>
              <a:t>field</a:t>
            </a:r>
            <a:r>
              <a:rPr lang="fi-FI" dirty="0" smtClean="0">
                <a:solidFill>
                  <a:srgbClr val="FF3399"/>
                </a:solidFill>
                <a:latin typeface="Comic Sans MS" pitchFamily="66" charset="0"/>
              </a:rPr>
              <a:t> !</a:t>
            </a:r>
            <a:endParaRPr lang="fi-FI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3" name="Tekstikehys 12"/>
          <p:cNvSpPr txBox="1"/>
          <p:nvPr/>
        </p:nvSpPr>
        <p:spPr>
          <a:xfrm>
            <a:off x="214283" y="3857628"/>
            <a:ext cx="2643206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600" dirty="0" err="1">
                <a:latin typeface="Comic Sans MS" pitchFamily="66" charset="0"/>
              </a:rPr>
              <a:t>R</a:t>
            </a:r>
            <a:r>
              <a:rPr lang="fi-FI" sz="1600" dirty="0" err="1" smtClean="0">
                <a:latin typeface="Comic Sans MS" pitchFamily="66" charset="0"/>
              </a:rPr>
              <a:t>esistor</a:t>
            </a:r>
            <a:r>
              <a:rPr lang="fi-FI" sz="1600" dirty="0" smtClean="0">
                <a:latin typeface="Comic Sans MS" pitchFamily="66" charset="0"/>
              </a:rPr>
              <a:t> </a:t>
            </a:r>
            <a:r>
              <a:rPr lang="fi-FI" sz="1600" dirty="0" err="1" smtClean="0">
                <a:latin typeface="Comic Sans MS" pitchFamily="66" charset="0"/>
              </a:rPr>
              <a:t>network</a:t>
            </a:r>
            <a:r>
              <a:rPr lang="fi-FI" sz="1600" dirty="0" smtClean="0">
                <a:latin typeface="Comic Sans MS" pitchFamily="66" charset="0"/>
              </a:rPr>
              <a:t> </a:t>
            </a:r>
            <a:r>
              <a:rPr lang="fi-FI" sz="1600" dirty="0" err="1" smtClean="0">
                <a:latin typeface="Comic Sans MS" pitchFamily="66" charset="0"/>
              </a:rPr>
              <a:t>used</a:t>
            </a:r>
            <a:r>
              <a:rPr lang="fi-FI" sz="1600" dirty="0" smtClean="0">
                <a:latin typeface="Comic Sans MS" pitchFamily="66" charset="0"/>
              </a:rPr>
              <a:t> in </a:t>
            </a:r>
            <a:r>
              <a:rPr lang="fi-FI" sz="1600" dirty="0" err="1" smtClean="0">
                <a:latin typeface="Comic Sans MS" pitchFamily="66" charset="0"/>
              </a:rPr>
              <a:t>simulation</a:t>
            </a:r>
            <a:endParaRPr lang="fi-FI" sz="1600" dirty="0" smtClean="0">
              <a:latin typeface="Comic Sans MS" pitchFamily="66" charset="0"/>
            </a:endParaRPr>
          </a:p>
          <a:p>
            <a:r>
              <a:rPr lang="fi-FI" sz="1600" dirty="0" smtClean="0">
                <a:latin typeface="Comic Sans MS" pitchFamily="66" charset="0"/>
              </a:rPr>
              <a:t> 1M+0.55M+1M+0.525M+1M+0.455M+1M   and </a:t>
            </a:r>
          </a:p>
          <a:p>
            <a:endParaRPr lang="fi-FI" sz="1600" dirty="0">
              <a:latin typeface="Comic Sans MS" pitchFamily="66" charset="0"/>
            </a:endParaRPr>
          </a:p>
          <a:p>
            <a:r>
              <a:rPr lang="fi-FI" sz="1600" dirty="0" smtClean="0">
                <a:latin typeface="Comic Sans MS" pitchFamily="66" charset="0"/>
              </a:rPr>
              <a:t>HV </a:t>
            </a:r>
            <a:r>
              <a:rPr lang="fi-FI" sz="1600" dirty="0" err="1" smtClean="0">
                <a:latin typeface="Comic Sans MS" pitchFamily="66" charset="0"/>
              </a:rPr>
              <a:t>bias</a:t>
            </a:r>
            <a:r>
              <a:rPr lang="fi-FI" sz="1600" dirty="0" smtClean="0">
                <a:latin typeface="Comic Sans MS" pitchFamily="66" charset="0"/>
              </a:rPr>
              <a:t> of 4.2 kV</a:t>
            </a:r>
            <a:endParaRPr lang="fi-FI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EM </a:t>
            </a:r>
            <a:r>
              <a:rPr lang="fi-FI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shielding</a:t>
            </a:r>
            <a:endParaRPr lang="fi-FI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Samples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PET+Al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(50mm+9mm)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foils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received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and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sent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to CERN for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evaluation</a:t>
            </a:r>
            <a:endParaRPr lang="fi-FI" sz="28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endParaRPr lang="fi-FI" sz="28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Shaping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of the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foils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by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water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cutting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(</a:t>
            </a:r>
            <a:r>
              <a:rPr lang="fi-FI" sz="2800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cost</a:t>
            </a:r>
            <a:r>
              <a:rPr lang="fi-FI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150€)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2975" y="214290"/>
            <a:ext cx="5661025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285728"/>
            <a:ext cx="4114800" cy="1143000"/>
          </a:xfrm>
        </p:spPr>
        <p:txBody>
          <a:bodyPr>
            <a:normAutofit/>
          </a:bodyPr>
          <a:lstStyle/>
          <a:p>
            <a:r>
              <a:rPr lang="fi-FI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VFAT </a:t>
            </a:r>
            <a:r>
              <a:rPr lang="fi-FI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chip</a:t>
            </a:r>
            <a:r>
              <a:rPr lang="fi-FI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fi-FI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cover</a:t>
            </a:r>
            <a:r>
              <a:rPr lang="fi-FI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?</a:t>
            </a:r>
            <a:endParaRPr lang="fi-FI" sz="3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0" y="1857364"/>
            <a:ext cx="5043494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solidFill>
                  <a:srgbClr val="FFFF00"/>
                </a:solidFill>
                <a:latin typeface="Comic Sans MS" pitchFamily="66" charset="0"/>
              </a:rPr>
              <a:t>An </a:t>
            </a:r>
            <a:r>
              <a:rPr lang="fi-FI" sz="2400" dirty="0" err="1" smtClean="0">
                <a:solidFill>
                  <a:srgbClr val="FFFF00"/>
                </a:solidFill>
                <a:latin typeface="Comic Sans MS" pitchFamily="66" charset="0"/>
              </a:rPr>
              <a:t>alternative</a:t>
            </a:r>
            <a:r>
              <a:rPr lang="fi-FI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400" dirty="0" err="1" smtClean="0">
                <a:solidFill>
                  <a:srgbClr val="FFFF00"/>
                </a:solidFill>
                <a:latin typeface="Comic Sans MS" pitchFamily="66" charset="0"/>
              </a:rPr>
              <a:t>solution</a:t>
            </a:r>
            <a:r>
              <a:rPr lang="fi-FI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400" dirty="0" err="1" smtClean="0">
                <a:solidFill>
                  <a:srgbClr val="FFFF00"/>
                </a:solidFill>
                <a:latin typeface="Comic Sans MS" pitchFamily="66" charset="0"/>
              </a:rPr>
              <a:t>offered</a:t>
            </a:r>
            <a:r>
              <a:rPr lang="fi-FI" sz="2400" dirty="0" smtClean="0">
                <a:solidFill>
                  <a:srgbClr val="FFFF00"/>
                </a:solidFill>
                <a:latin typeface="Comic Sans MS" pitchFamily="66" charset="0"/>
              </a:rPr>
              <a:t>:</a:t>
            </a:r>
          </a:p>
          <a:p>
            <a:pPr lvl="1"/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0.5 mm Aluminium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pressed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in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form</a:t>
            </a:r>
            <a:endParaRPr lang="fi-FI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lvl="1"/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Likely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better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thermal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conduction</a:t>
            </a:r>
            <a:endParaRPr lang="fi-FI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lvl="1"/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Better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emf-shielding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expected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(?)</a:t>
            </a:r>
          </a:p>
          <a:p>
            <a:pPr lvl="1"/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Less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critical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soldering</a:t>
            </a:r>
            <a:endParaRPr lang="fi-FI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fi-FI" sz="2400" dirty="0" err="1" smtClean="0">
                <a:solidFill>
                  <a:srgbClr val="FFFF00"/>
                </a:solidFill>
                <a:latin typeface="Comic Sans MS" pitchFamily="66" charset="0"/>
              </a:rPr>
              <a:t>Cost</a:t>
            </a:r>
            <a:r>
              <a:rPr lang="fi-FI" sz="2400" dirty="0" smtClean="0">
                <a:solidFill>
                  <a:srgbClr val="FFFF00"/>
                </a:solidFill>
                <a:latin typeface="Comic Sans MS" pitchFamily="66" charset="0"/>
              </a:rPr>
              <a:t>: </a:t>
            </a:r>
          </a:p>
          <a:p>
            <a:pPr lvl="1"/>
            <a:r>
              <a:rPr lang="fi-FI" sz="2000" dirty="0" err="1" smtClean="0">
                <a:solidFill>
                  <a:srgbClr val="FFFF00"/>
                </a:solidFill>
                <a:latin typeface="Comic Sans MS" pitchFamily="66" charset="0"/>
              </a:rPr>
              <a:t>tool</a:t>
            </a:r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 750€</a:t>
            </a:r>
          </a:p>
          <a:p>
            <a:pPr lvl="1"/>
            <a:r>
              <a:rPr lang="fi-FI" sz="2000" dirty="0" smtClean="0">
                <a:solidFill>
                  <a:srgbClr val="FFFF00"/>
                </a:solidFill>
                <a:latin typeface="Comic Sans MS" pitchFamily="66" charset="0"/>
              </a:rPr>
              <a:t>0.55€/pc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206</Words>
  <Application>Microsoft Office PowerPoint</Application>
  <PresentationFormat>Näytössä katseltava diaesitys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Office-teema</vt:lpstr>
      <vt:lpstr>Helsinki status of T2</vt:lpstr>
      <vt:lpstr>HV divider board</vt:lpstr>
      <vt:lpstr>HV divider board</vt:lpstr>
      <vt:lpstr>Static electric field simulation of HV divider board</vt:lpstr>
      <vt:lpstr>EM shielding</vt:lpstr>
      <vt:lpstr>VFAT chip cover?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Helsinki status of T2</dc:title>
  <dc:creator>KariK</dc:creator>
  <cp:lastModifiedBy>KariK</cp:lastModifiedBy>
  <cp:revision>9</cp:revision>
  <dcterms:created xsi:type="dcterms:W3CDTF">2008-03-12T08:02:03Z</dcterms:created>
  <dcterms:modified xsi:type="dcterms:W3CDTF">2008-03-12T09:13:34Z</dcterms:modified>
</cp:coreProperties>
</file>