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1"/>
  </p:notesMasterIdLst>
  <p:handoutMasterIdLst>
    <p:handoutMasterId r:id="rId32"/>
  </p:handoutMasterIdLst>
  <p:sldIdLst>
    <p:sldId id="256" r:id="rId5"/>
    <p:sldId id="257" r:id="rId6"/>
    <p:sldId id="258" r:id="rId7"/>
    <p:sldId id="259" r:id="rId8"/>
    <p:sldId id="261" r:id="rId9"/>
    <p:sldId id="260" r:id="rId10"/>
    <p:sldId id="266" r:id="rId11"/>
    <p:sldId id="285" r:id="rId12"/>
    <p:sldId id="282" r:id="rId13"/>
    <p:sldId id="265" r:id="rId14"/>
    <p:sldId id="267" r:id="rId15"/>
    <p:sldId id="283" r:id="rId16"/>
    <p:sldId id="264" r:id="rId17"/>
    <p:sldId id="273" r:id="rId18"/>
    <p:sldId id="275" r:id="rId19"/>
    <p:sldId id="268" r:id="rId20"/>
    <p:sldId id="272" r:id="rId21"/>
    <p:sldId id="274" r:id="rId22"/>
    <p:sldId id="276" r:id="rId23"/>
    <p:sldId id="277" r:id="rId24"/>
    <p:sldId id="278" r:id="rId25"/>
    <p:sldId id="286" r:id="rId26"/>
    <p:sldId id="284" r:id="rId27"/>
    <p:sldId id="279" r:id="rId28"/>
    <p:sldId id="280" r:id="rId29"/>
    <p:sldId id="281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79" autoAdjust="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6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C4B69-06FF-42E0-BEC5-2640ABA3B422}" type="datetimeFigureOut">
              <a:rPr lang="en-GB" smtClean="0"/>
              <a:t>12/06/2014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F08CD-5F1C-4A25-83EF-56CCABC83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3691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14A36-84F8-4ADE-AED2-6077B79D62FD}" type="datetimeFigureOut">
              <a:rPr lang="en-GB" smtClean="0"/>
              <a:t>12/06/2014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EA8DC-45FA-42FB-B291-2E84CFDF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1668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31800" y="404664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0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1187624" y="5534988"/>
            <a:ext cx="5445974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algn="ctr"/>
            <a:r>
              <a:rPr lang="en-GB" sz="1400" dirty="0" smtClean="0"/>
              <a:t>D. </a:t>
            </a:r>
            <a:r>
              <a:rPr lang="en-GB" sz="1400" dirty="0" err="1" smtClean="0"/>
              <a:t>Missiaen</a:t>
            </a:r>
            <a:r>
              <a:rPr lang="en-GB" sz="1400" dirty="0" smtClean="0"/>
              <a:t> 13/06/2014</a:t>
            </a: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025" y="5238238"/>
            <a:ext cx="2213333" cy="14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792383"/>
            <a:ext cx="758758" cy="652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473825"/>
            <a:ext cx="2133600" cy="3841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7 janvier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00800"/>
            <a:ext cx="2895600" cy="307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Cours MME  -  J.-P. Quesnel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17220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FB80991-5408-4D65-8AE2-A75DAA13B6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3512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135082"/>
            <a:ext cx="1280015" cy="6256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7784" y="6293796"/>
            <a:ext cx="352839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dirty="0" smtClean="0"/>
              <a:t>D. </a:t>
            </a:r>
            <a:r>
              <a:rPr lang="en-GB" sz="1400" dirty="0" err="1" smtClean="0"/>
              <a:t>Missiaen</a:t>
            </a:r>
            <a:r>
              <a:rPr lang="en-GB" sz="1400" dirty="0" smtClean="0"/>
              <a:t> 13/06/2014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388424" y="6276041"/>
            <a:ext cx="43204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fld id="{3F9F3250-7C3C-4A6B-A05C-EE1E8B023A2D}" type="slidenum">
              <a:rPr lang="en-GB" sz="1400" smtClean="0"/>
              <a:t>‹#›</a:t>
            </a:fld>
            <a:endParaRPr lang="en-GB" sz="14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28656"/>
            <a:ext cx="700256" cy="6025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1" r:id="rId3"/>
    <p:sldLayoutId id="2147483673" r:id="rId4"/>
    <p:sldLayoutId id="2147483662" r:id="rId5"/>
    <p:sldLayoutId id="2147483666" r:id="rId6"/>
    <p:sldLayoutId id="2147483667" r:id="rId7"/>
    <p:sldLayoutId id="2147483664" r:id="rId8"/>
    <p:sldLayoutId id="2147483665" r:id="rId9"/>
    <p:sldLayoutId id="2147483668" r:id="rId10"/>
    <p:sldLayoutId id="2147483669" r:id="rId11"/>
    <p:sldLayoutId id="2147483670" r:id="rId12"/>
    <p:sldLayoutId id="2147483671" r:id="rId13"/>
    <p:sldLayoutId id="2147483675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23.jpe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4.gi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jpe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jpeg"/><Relationship Id="rId5" Type="http://schemas.openxmlformats.org/officeDocument/2006/relationships/image" Target="../media/image11.png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99592" y="980728"/>
            <a:ext cx="7596584" cy="2304256"/>
          </a:xfrm>
        </p:spPr>
        <p:txBody>
          <a:bodyPr>
            <a:normAutofit/>
          </a:bodyPr>
          <a:lstStyle/>
          <a:p>
            <a:pPr algn="ctr"/>
            <a:r>
              <a:rPr lang="en-GB" b="1" dirty="0"/>
              <a:t>Considerations to facilitate the survey and alignment of the HL-LHC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D. </a:t>
            </a:r>
            <a:r>
              <a:rPr lang="en-GB" dirty="0" err="1" smtClean="0"/>
              <a:t>Missiaen</a:t>
            </a:r>
            <a:r>
              <a:rPr lang="en-GB" dirty="0" smtClean="0"/>
              <a:t> – 13/06/2014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290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96776"/>
            <a:ext cx="8226854" cy="940443"/>
          </a:xfrm>
        </p:spPr>
        <p:txBody>
          <a:bodyPr/>
          <a:lstStyle/>
          <a:p>
            <a:r>
              <a:rPr lang="fr-CH" dirty="0" err="1" smtClean="0"/>
              <a:t>Positioning</a:t>
            </a:r>
            <a:r>
              <a:rPr lang="fr-CH" dirty="0" smtClean="0"/>
              <a:t> in </a:t>
            </a:r>
            <a:r>
              <a:rPr lang="fr-CH" dirty="0" err="1" smtClean="0"/>
              <a:t>space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3"/>
            <a:ext cx="8013636" cy="2831517"/>
          </a:xfrm>
        </p:spPr>
        <p:txBody>
          <a:bodyPr>
            <a:normAutofit fontScale="92500" lnSpcReduction="10000"/>
          </a:bodyPr>
          <a:lstStyle/>
          <a:p>
            <a:r>
              <a:rPr lang="fr-CH" altLang="en-US" sz="2400" dirty="0" smtClean="0">
                <a:latin typeface="Verdana" pitchFamily="34" charset="0"/>
              </a:rPr>
              <a:t>6 </a:t>
            </a:r>
            <a:r>
              <a:rPr lang="fr-CH" altLang="en-US" sz="2400" dirty="0" err="1" smtClean="0">
                <a:latin typeface="Verdana" pitchFamily="34" charset="0"/>
              </a:rPr>
              <a:t>DoF</a:t>
            </a:r>
            <a:r>
              <a:rPr lang="fr-CH" altLang="en-US" sz="2400" dirty="0">
                <a:latin typeface="Verdana" pitchFamily="34" charset="0"/>
              </a:rPr>
              <a:t> </a:t>
            </a:r>
            <a:r>
              <a:rPr lang="fr-CH" altLang="en-US" sz="2400" dirty="0" smtClean="0">
                <a:latin typeface="Verdana" pitchFamily="34" charset="0"/>
              </a:rPr>
              <a:t>: 3 angles and 3 translations</a:t>
            </a:r>
          </a:p>
          <a:p>
            <a:r>
              <a:rPr lang="fr-CH" altLang="en-US" sz="2400" dirty="0" smtClean="0">
                <a:latin typeface="Verdana" pitchFamily="34" charset="0"/>
              </a:rPr>
              <a:t>As the </a:t>
            </a:r>
            <a:r>
              <a:rPr lang="fr-CH" altLang="en-US" sz="2400" dirty="0" err="1">
                <a:latin typeface="Verdana" pitchFamily="34" charset="0"/>
              </a:rPr>
              <a:t>reference</a:t>
            </a:r>
            <a:r>
              <a:rPr lang="fr-CH" altLang="en-US" sz="2400" dirty="0">
                <a:latin typeface="Verdana" pitchFamily="34" charset="0"/>
              </a:rPr>
              <a:t> axis for the </a:t>
            </a:r>
            <a:r>
              <a:rPr lang="fr-CH" altLang="en-US" sz="2400" dirty="0" err="1">
                <a:latin typeface="Verdana" pitchFamily="34" charset="0"/>
              </a:rPr>
              <a:t>alignment</a:t>
            </a:r>
            <a:r>
              <a:rPr lang="fr-CH" altLang="en-US" sz="2400" dirty="0">
                <a:latin typeface="Verdana" pitchFamily="34" charset="0"/>
              </a:rPr>
              <a:t> </a:t>
            </a:r>
            <a:r>
              <a:rPr lang="fr-CH" altLang="en-US" sz="2400" dirty="0" err="1">
                <a:latin typeface="Verdana" pitchFamily="34" charset="0"/>
              </a:rPr>
              <a:t>is</a:t>
            </a:r>
            <a:r>
              <a:rPr lang="fr-CH" altLang="en-US" sz="2400" dirty="0">
                <a:latin typeface="Verdana" pitchFamily="34" charset="0"/>
              </a:rPr>
              <a:t> not </a:t>
            </a:r>
            <a:r>
              <a:rPr lang="fr-CH" altLang="en-US" sz="2400" dirty="0" err="1">
                <a:latin typeface="Verdana" pitchFamily="34" charset="0"/>
              </a:rPr>
              <a:t>anymore</a:t>
            </a:r>
            <a:r>
              <a:rPr lang="fr-CH" altLang="en-US" sz="2400" dirty="0">
                <a:latin typeface="Verdana" pitchFamily="34" charset="0"/>
              </a:rPr>
              <a:t> accessible in the </a:t>
            </a:r>
            <a:r>
              <a:rPr lang="fr-CH" altLang="en-US" sz="2400" dirty="0" smtClean="0">
                <a:latin typeface="Verdana" pitchFamily="34" charset="0"/>
              </a:rPr>
              <a:t>tunnel, </a:t>
            </a:r>
            <a:r>
              <a:rPr lang="fr-CH" altLang="en-US" sz="2400" dirty="0" err="1">
                <a:latin typeface="Verdana" pitchFamily="34" charset="0"/>
              </a:rPr>
              <a:t>a</a:t>
            </a:r>
            <a:r>
              <a:rPr lang="fr-CH" altLang="en-US" sz="2400" dirty="0" err="1" smtClean="0">
                <a:latin typeface="Verdana" pitchFamily="34" charset="0"/>
              </a:rPr>
              <a:t>lignment</a:t>
            </a:r>
            <a:r>
              <a:rPr lang="fr-CH" altLang="en-US" sz="2400" dirty="0" smtClean="0">
                <a:latin typeface="Verdana" pitchFamily="34" charset="0"/>
              </a:rPr>
              <a:t> </a:t>
            </a:r>
            <a:r>
              <a:rPr lang="fr-CH" altLang="en-US" sz="2400" dirty="0" err="1">
                <a:latin typeface="Verdana" pitchFamily="34" charset="0"/>
              </a:rPr>
              <a:t>targets</a:t>
            </a:r>
            <a:r>
              <a:rPr lang="fr-CH" altLang="en-US" sz="2400" dirty="0">
                <a:latin typeface="Verdana" pitchFamily="34" charset="0"/>
              </a:rPr>
              <a:t> are </a:t>
            </a:r>
            <a:r>
              <a:rPr lang="fr-CH" altLang="en-US" sz="2400" dirty="0" err="1">
                <a:latin typeface="Verdana" pitchFamily="34" charset="0"/>
              </a:rPr>
              <a:t>used</a:t>
            </a:r>
            <a:r>
              <a:rPr lang="fr-CH" altLang="en-US" sz="2400" dirty="0">
                <a:latin typeface="Verdana" pitchFamily="34" charset="0"/>
              </a:rPr>
              <a:t> </a:t>
            </a:r>
            <a:r>
              <a:rPr lang="fr-CH" altLang="en-US" sz="2400" dirty="0" smtClean="0">
                <a:latin typeface="Verdana" pitchFamily="34" charset="0"/>
              </a:rPr>
              <a:t>:the </a:t>
            </a:r>
            <a:r>
              <a:rPr lang="fr-CH" altLang="en-US" sz="2400" dirty="0" err="1" smtClean="0">
                <a:latin typeface="Verdana" pitchFamily="34" charset="0"/>
              </a:rPr>
              <a:t>fiducials</a:t>
            </a:r>
            <a:endParaRPr lang="fr-CH" altLang="en-US" sz="2400" dirty="0">
              <a:latin typeface="Verdana" pitchFamily="34" charset="0"/>
            </a:endParaRPr>
          </a:p>
          <a:p>
            <a:r>
              <a:rPr lang="fr-CH" altLang="en-US" sz="2400" dirty="0" smtClean="0">
                <a:latin typeface="Verdana" pitchFamily="34" charset="0"/>
              </a:rPr>
              <a:t>A component </a:t>
            </a:r>
            <a:r>
              <a:rPr lang="fr-CH" altLang="en-US" sz="2400" dirty="0" err="1" smtClean="0">
                <a:latin typeface="Verdana" pitchFamily="34" charset="0"/>
              </a:rPr>
              <a:t>is</a:t>
            </a:r>
            <a:r>
              <a:rPr lang="fr-CH" altLang="en-US" sz="2400" dirty="0" smtClean="0">
                <a:latin typeface="Verdana" pitchFamily="34" charset="0"/>
              </a:rPr>
              <a:t> </a:t>
            </a:r>
            <a:r>
              <a:rPr lang="fr-CH" altLang="en-US" sz="2400" dirty="0" err="1" smtClean="0">
                <a:latin typeface="Verdana" pitchFamily="34" charset="0"/>
              </a:rPr>
              <a:t>completely</a:t>
            </a:r>
            <a:r>
              <a:rPr lang="fr-CH" altLang="en-US" sz="2400" dirty="0" smtClean="0">
                <a:latin typeface="Verdana" pitchFamily="34" charset="0"/>
              </a:rPr>
              <a:t> </a:t>
            </a:r>
            <a:r>
              <a:rPr lang="fr-CH" altLang="en-US" sz="2400" dirty="0" err="1" smtClean="0">
                <a:latin typeface="Verdana" pitchFamily="34" charset="0"/>
              </a:rPr>
              <a:t>defined</a:t>
            </a:r>
            <a:r>
              <a:rPr lang="fr-CH" altLang="en-US" sz="2400" dirty="0" smtClean="0">
                <a:latin typeface="Verdana" pitchFamily="34" charset="0"/>
              </a:rPr>
              <a:t> by 2 </a:t>
            </a:r>
            <a:r>
              <a:rPr lang="fr-CH" altLang="en-US" sz="2400" dirty="0" err="1" smtClean="0">
                <a:latin typeface="Verdana" pitchFamily="34" charset="0"/>
              </a:rPr>
              <a:t>fiducials</a:t>
            </a:r>
            <a:r>
              <a:rPr lang="fr-CH" altLang="en-US" sz="2400" dirty="0" smtClean="0">
                <a:latin typeface="Verdana" pitchFamily="34" charset="0"/>
              </a:rPr>
              <a:t> and</a:t>
            </a:r>
          </a:p>
          <a:p>
            <a:pPr lvl="1">
              <a:buFont typeface="Wingdings" pitchFamily="2" charset="2"/>
              <a:buChar char="ú"/>
            </a:pPr>
            <a:r>
              <a:rPr lang="fr-CH" altLang="en-US" sz="1900" dirty="0" smtClean="0">
                <a:latin typeface="Verdana" pitchFamily="34" charset="0"/>
              </a:rPr>
              <a:t>A </a:t>
            </a:r>
            <a:r>
              <a:rPr lang="fr-CH" altLang="en-US" sz="1900" dirty="0" err="1" smtClean="0">
                <a:latin typeface="Verdana" pitchFamily="34" charset="0"/>
              </a:rPr>
              <a:t>reference</a:t>
            </a:r>
            <a:r>
              <a:rPr lang="fr-CH" altLang="en-US" sz="1900" dirty="0" smtClean="0">
                <a:latin typeface="Verdana" pitchFamily="34" charset="0"/>
              </a:rPr>
              <a:t> surface for the roll angle</a:t>
            </a:r>
          </a:p>
          <a:p>
            <a:pPr lvl="1">
              <a:buFont typeface="Wingdings" pitchFamily="2" charset="2"/>
              <a:buChar char="ú"/>
            </a:pPr>
            <a:r>
              <a:rPr lang="fr-CH" altLang="en-US" sz="1900" dirty="0" smtClean="0">
                <a:latin typeface="Verdana" pitchFamily="34" charset="0"/>
              </a:rPr>
              <a:t>Or a 3rd </a:t>
            </a:r>
            <a:r>
              <a:rPr lang="fr-CH" altLang="en-US" sz="1900" dirty="0" err="1" smtClean="0">
                <a:latin typeface="Verdana" pitchFamily="34" charset="0"/>
              </a:rPr>
              <a:t>fiducial</a:t>
            </a:r>
            <a:endParaRPr lang="fr-CH" altLang="en-US" sz="1900" dirty="0" smtClean="0">
              <a:latin typeface="Verdana" pitchFamily="34" charset="0"/>
            </a:endParaRPr>
          </a:p>
          <a:p>
            <a:pPr lvl="1">
              <a:buFont typeface="Wingdings" pitchFamily="2" charset="2"/>
              <a:buChar char="ú"/>
            </a:pPr>
            <a:endParaRPr lang="fr-CH" altLang="en-US" sz="2000" dirty="0" smtClean="0">
              <a:latin typeface="Verdana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852467" y="3636665"/>
            <a:ext cx="7416824" cy="2590414"/>
            <a:chOff x="304800" y="2779713"/>
            <a:chExt cx="8016875" cy="3338512"/>
          </a:xfrm>
        </p:grpSpPr>
        <p:grpSp>
          <p:nvGrpSpPr>
            <p:cNvPr id="45" name="Group 33"/>
            <p:cNvGrpSpPr>
              <a:grpSpLocks/>
            </p:cNvGrpSpPr>
            <p:nvPr/>
          </p:nvGrpSpPr>
          <p:grpSpPr bwMode="auto">
            <a:xfrm>
              <a:off x="304800" y="2819400"/>
              <a:ext cx="5853113" cy="3298825"/>
              <a:chOff x="192" y="1920"/>
              <a:chExt cx="3687" cy="2078"/>
            </a:xfrm>
          </p:grpSpPr>
          <p:sp>
            <p:nvSpPr>
              <p:cNvPr id="54" name="Rectangle 4"/>
              <p:cNvSpPr>
                <a:spLocks noChangeArrowheads="1"/>
              </p:cNvSpPr>
              <p:nvPr/>
            </p:nvSpPr>
            <p:spPr bwMode="auto">
              <a:xfrm rot="-623381">
                <a:off x="1776" y="2736"/>
                <a:ext cx="1104" cy="624"/>
              </a:xfrm>
              <a:prstGeom prst="rect">
                <a:avLst/>
              </a:prstGeom>
              <a:solidFill>
                <a:schemeClr val="accent1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Front">
                  <a:rot lat="1500000" lon="20099999" rev="0"/>
                </a:camera>
                <a:lightRig rig="legacyFlat4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GB"/>
              </a:p>
            </p:txBody>
          </p:sp>
          <p:sp>
            <p:nvSpPr>
              <p:cNvPr id="55" name="Line 6"/>
              <p:cNvSpPr>
                <a:spLocks noChangeShapeType="1"/>
              </p:cNvSpPr>
              <p:nvPr/>
            </p:nvSpPr>
            <p:spPr bwMode="auto">
              <a:xfrm flipV="1">
                <a:off x="1104" y="2567"/>
                <a:ext cx="2294" cy="88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7" name="AutoShape 10"/>
              <p:cNvSpPr>
                <a:spLocks noChangeArrowheads="1"/>
              </p:cNvSpPr>
              <p:nvPr/>
            </p:nvSpPr>
            <p:spPr bwMode="auto">
              <a:xfrm>
                <a:off x="2832" y="2448"/>
                <a:ext cx="480" cy="288"/>
              </a:xfrm>
              <a:prstGeom prst="curvedDownArrow">
                <a:avLst>
                  <a:gd name="adj1" fmla="val 33333"/>
                  <a:gd name="adj2" fmla="val 66667"/>
                  <a:gd name="adj3" fmla="val 33333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8" name="AutoShape 11"/>
              <p:cNvSpPr>
                <a:spLocks noChangeArrowheads="1"/>
              </p:cNvSpPr>
              <p:nvPr/>
            </p:nvSpPr>
            <p:spPr bwMode="auto">
              <a:xfrm rot="-720688">
                <a:off x="1008" y="2304"/>
                <a:ext cx="480" cy="384"/>
              </a:xfrm>
              <a:prstGeom prst="curvedRightArrow">
                <a:avLst>
                  <a:gd name="adj1" fmla="val 20000"/>
                  <a:gd name="adj2" fmla="val 40000"/>
                  <a:gd name="adj3" fmla="val 41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9" name="Line 12"/>
              <p:cNvSpPr>
                <a:spLocks noChangeShapeType="1"/>
              </p:cNvSpPr>
              <p:nvPr/>
            </p:nvSpPr>
            <p:spPr bwMode="auto">
              <a:xfrm>
                <a:off x="1450" y="2096"/>
                <a:ext cx="288" cy="11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0" name="Line 14"/>
              <p:cNvSpPr>
                <a:spLocks noChangeShapeType="1"/>
              </p:cNvSpPr>
              <p:nvPr/>
            </p:nvSpPr>
            <p:spPr bwMode="auto">
              <a:xfrm>
                <a:off x="1733" y="3192"/>
                <a:ext cx="432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1" name="AutoShape 15"/>
              <p:cNvSpPr>
                <a:spLocks noChangeArrowheads="1"/>
              </p:cNvSpPr>
              <p:nvPr/>
            </p:nvSpPr>
            <p:spPr bwMode="auto">
              <a:xfrm rot="-1163524">
                <a:off x="1896" y="3459"/>
                <a:ext cx="432" cy="383"/>
              </a:xfrm>
              <a:custGeom>
                <a:avLst/>
                <a:gdLst>
                  <a:gd name="G0" fmla="+- 0 0 0"/>
                  <a:gd name="G1" fmla="+- -11796480 0 0"/>
                  <a:gd name="G2" fmla="+- 0 0 -11796480"/>
                  <a:gd name="G3" fmla="+- 10800 0 0"/>
                  <a:gd name="G4" fmla="+- 0 0 0"/>
                  <a:gd name="T0" fmla="*/ 360 256 1"/>
                  <a:gd name="T1" fmla="*/ 0 256 1"/>
                  <a:gd name="G5" fmla="+- G2 T0 T1"/>
                  <a:gd name="G6" fmla="?: G2 G2 G5"/>
                  <a:gd name="G7" fmla="+- 0 0 G6"/>
                  <a:gd name="G8" fmla="+- 5400 0 0"/>
                  <a:gd name="G9" fmla="+- 0 0 -11796480"/>
                  <a:gd name="G10" fmla="+- 5400 0 2700"/>
                  <a:gd name="G11" fmla="cos G10 0"/>
                  <a:gd name="G12" fmla="sin G10 0"/>
                  <a:gd name="G13" fmla="cos 13500 0"/>
                  <a:gd name="G14" fmla="sin 13500 0"/>
                  <a:gd name="G15" fmla="+- G11 10800 0"/>
                  <a:gd name="G16" fmla="+- G12 10800 0"/>
                  <a:gd name="G17" fmla="+- G13 10800 0"/>
                  <a:gd name="G18" fmla="+- G14 10800 0"/>
                  <a:gd name="G19" fmla="*/ 5400 1 2"/>
                  <a:gd name="G20" fmla="+- G19 5400 0"/>
                  <a:gd name="G21" fmla="cos G20 0"/>
                  <a:gd name="G22" fmla="sin G20 0"/>
                  <a:gd name="G23" fmla="+- G21 10800 0"/>
                  <a:gd name="G24" fmla="+- G12 G23 G22"/>
                  <a:gd name="G25" fmla="+- G22 G23 G11"/>
                  <a:gd name="G26" fmla="cos 10800 0"/>
                  <a:gd name="G27" fmla="sin 10800 0"/>
                  <a:gd name="G28" fmla="cos 5400 0"/>
                  <a:gd name="G29" fmla="sin 5400 0"/>
                  <a:gd name="G30" fmla="+- G26 10800 0"/>
                  <a:gd name="G31" fmla="+- G27 10800 0"/>
                  <a:gd name="G32" fmla="+- G28 10800 0"/>
                  <a:gd name="G33" fmla="+- G29 10800 0"/>
                  <a:gd name="G34" fmla="+- G19 5400 0"/>
                  <a:gd name="G35" fmla="cos G34 -11796480"/>
                  <a:gd name="G36" fmla="sin G34 -11796480"/>
                  <a:gd name="G37" fmla="+/ -11796480 0 2"/>
                  <a:gd name="T2" fmla="*/ 180 256 1"/>
                  <a:gd name="T3" fmla="*/ 0 256 1"/>
                  <a:gd name="G38" fmla="+- G37 T2 T3"/>
                  <a:gd name="G39" fmla="?: G2 G37 G38"/>
                  <a:gd name="G40" fmla="cos 10800 G39"/>
                  <a:gd name="G41" fmla="sin 10800 G39"/>
                  <a:gd name="G42" fmla="cos 5400 G39"/>
                  <a:gd name="G43" fmla="sin 5400 G39"/>
                  <a:gd name="G44" fmla="+- G40 10800 0"/>
                  <a:gd name="G45" fmla="+- G41 10800 0"/>
                  <a:gd name="G46" fmla="+- G42 10800 0"/>
                  <a:gd name="G47" fmla="+- G43 10800 0"/>
                  <a:gd name="G48" fmla="+- G35 10800 0"/>
                  <a:gd name="G49" fmla="+- G36 10800 0"/>
                  <a:gd name="T4" fmla="*/ 10799 w 21600"/>
                  <a:gd name="T5" fmla="*/ 0 h 21600"/>
                  <a:gd name="T6" fmla="*/ 2700 w 21600"/>
                  <a:gd name="T7" fmla="*/ 10800 h 21600"/>
                  <a:gd name="T8" fmla="*/ 10799 w 21600"/>
                  <a:gd name="T9" fmla="*/ 5400 h 21600"/>
                  <a:gd name="T10" fmla="*/ 24300 w 21600"/>
                  <a:gd name="T11" fmla="*/ 10800 h 21600"/>
                  <a:gd name="T12" fmla="*/ 18900 w 21600"/>
                  <a:gd name="T13" fmla="*/ 16200 h 21600"/>
                  <a:gd name="T14" fmla="*/ 13500 w 21600"/>
                  <a:gd name="T15" fmla="*/ 10800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6200" y="10800"/>
                    </a:moveTo>
                    <a:cubicBezTo>
                      <a:pt x="16200" y="7817"/>
                      <a:pt x="13782" y="5400"/>
                      <a:pt x="10800" y="5400"/>
                    </a:cubicBezTo>
                    <a:cubicBezTo>
                      <a:pt x="7817" y="5400"/>
                      <a:pt x="5400" y="7817"/>
                      <a:pt x="5400" y="10800"/>
                    </a:cubicBezTo>
                    <a:lnTo>
                      <a:pt x="0" y="10800"/>
                    </a:ln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4" y="0"/>
                      <a:pt x="21599" y="4835"/>
                      <a:pt x="21600" y="10799"/>
                    </a:cubicBezTo>
                    <a:lnTo>
                      <a:pt x="21600" y="10800"/>
                    </a:lnTo>
                    <a:lnTo>
                      <a:pt x="24300" y="10800"/>
                    </a:lnTo>
                    <a:lnTo>
                      <a:pt x="18900" y="16200"/>
                    </a:lnTo>
                    <a:lnTo>
                      <a:pt x="13500" y="10800"/>
                    </a:lnTo>
                    <a:lnTo>
                      <a:pt x="16200" y="108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2" name="Text Box 16"/>
              <p:cNvSpPr txBox="1">
                <a:spLocks noChangeArrowheads="1"/>
              </p:cNvSpPr>
              <p:nvPr/>
            </p:nvSpPr>
            <p:spPr bwMode="auto">
              <a:xfrm>
                <a:off x="2054" y="3767"/>
                <a:ext cx="22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/>
                  <a:t>R</a:t>
                </a:r>
              </a:p>
            </p:txBody>
          </p:sp>
          <p:sp>
            <p:nvSpPr>
              <p:cNvPr id="63" name="Text Box 17"/>
              <p:cNvSpPr txBox="1">
                <a:spLocks noChangeArrowheads="1"/>
              </p:cNvSpPr>
              <p:nvPr/>
            </p:nvSpPr>
            <p:spPr bwMode="auto">
              <a:xfrm>
                <a:off x="1536" y="1920"/>
                <a:ext cx="20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/>
                  <a:t>T</a:t>
                </a:r>
              </a:p>
            </p:txBody>
          </p:sp>
          <p:sp>
            <p:nvSpPr>
              <p:cNvPr id="64" name="Text Box 18"/>
              <p:cNvSpPr txBox="1">
                <a:spLocks noChangeArrowheads="1"/>
              </p:cNvSpPr>
              <p:nvPr/>
            </p:nvSpPr>
            <p:spPr bwMode="auto">
              <a:xfrm>
                <a:off x="3398" y="2567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/>
                  <a:t>S</a:t>
                </a:r>
              </a:p>
            </p:txBody>
          </p:sp>
          <p:sp>
            <p:nvSpPr>
              <p:cNvPr id="65" name="Text Box 19"/>
              <p:cNvSpPr txBox="1">
                <a:spLocks noChangeArrowheads="1"/>
              </p:cNvSpPr>
              <p:nvPr/>
            </p:nvSpPr>
            <p:spPr bwMode="auto">
              <a:xfrm>
                <a:off x="192" y="2928"/>
                <a:ext cx="807" cy="2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dirty="0" err="1" smtClean="0"/>
                  <a:t>MADx</a:t>
                </a:r>
                <a:r>
                  <a:rPr lang="en-US" altLang="en-US" dirty="0" smtClean="0"/>
                  <a:t> </a:t>
                </a:r>
                <a:r>
                  <a:rPr lang="en-US" altLang="en-US" dirty="0"/>
                  <a:t>(E)</a:t>
                </a:r>
              </a:p>
            </p:txBody>
          </p:sp>
          <p:sp>
            <p:nvSpPr>
              <p:cNvPr id="66" name="Line 20"/>
              <p:cNvSpPr>
                <a:spLocks noChangeShapeType="1"/>
              </p:cNvSpPr>
              <p:nvPr/>
            </p:nvSpPr>
            <p:spPr bwMode="auto">
              <a:xfrm>
                <a:off x="1311" y="3170"/>
                <a:ext cx="432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7" name="Text Box 21"/>
              <p:cNvSpPr txBox="1">
                <a:spLocks noChangeArrowheads="1"/>
              </p:cNvSpPr>
              <p:nvPr/>
            </p:nvSpPr>
            <p:spPr bwMode="auto">
              <a:xfrm>
                <a:off x="3072" y="3024"/>
                <a:ext cx="807" cy="2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dirty="0" err="1" smtClean="0"/>
                  <a:t>MADx</a:t>
                </a:r>
                <a:r>
                  <a:rPr lang="en-US" altLang="en-US" dirty="0" smtClean="0"/>
                  <a:t> </a:t>
                </a:r>
                <a:r>
                  <a:rPr lang="en-US" altLang="en-US" dirty="0"/>
                  <a:t>(S)</a:t>
                </a:r>
              </a:p>
            </p:txBody>
          </p:sp>
          <p:sp>
            <p:nvSpPr>
              <p:cNvPr id="68" name="Line 22"/>
              <p:cNvSpPr>
                <a:spLocks noChangeShapeType="1"/>
              </p:cNvSpPr>
              <p:nvPr/>
            </p:nvSpPr>
            <p:spPr bwMode="auto">
              <a:xfrm flipH="1" flipV="1">
                <a:off x="2792" y="2826"/>
                <a:ext cx="672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46" name="Line 25"/>
            <p:cNvSpPr>
              <a:spLocks noChangeShapeType="1"/>
            </p:cNvSpPr>
            <p:nvPr/>
          </p:nvSpPr>
          <p:spPr bwMode="auto">
            <a:xfrm flipV="1">
              <a:off x="7010400" y="2971800"/>
              <a:ext cx="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Line 26"/>
            <p:cNvSpPr>
              <a:spLocks noChangeShapeType="1"/>
            </p:cNvSpPr>
            <p:nvPr/>
          </p:nvSpPr>
          <p:spPr bwMode="auto">
            <a:xfrm>
              <a:off x="7010400" y="3886200"/>
              <a:ext cx="914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Line 27"/>
            <p:cNvSpPr>
              <a:spLocks noChangeShapeType="1"/>
            </p:cNvSpPr>
            <p:nvPr/>
          </p:nvSpPr>
          <p:spPr bwMode="auto">
            <a:xfrm flipH="1">
              <a:off x="6553200" y="3886200"/>
              <a:ext cx="4572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9" name="Text Box 28"/>
            <p:cNvSpPr txBox="1">
              <a:spLocks noChangeArrowheads="1"/>
            </p:cNvSpPr>
            <p:nvPr/>
          </p:nvSpPr>
          <p:spPr bwMode="auto">
            <a:xfrm>
              <a:off x="6994525" y="2779713"/>
              <a:ext cx="3238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Z</a:t>
              </a:r>
            </a:p>
          </p:txBody>
        </p:sp>
        <p:sp>
          <p:nvSpPr>
            <p:cNvPr id="50" name="Text Box 29"/>
            <p:cNvSpPr txBox="1">
              <a:spLocks noChangeArrowheads="1"/>
            </p:cNvSpPr>
            <p:nvPr/>
          </p:nvSpPr>
          <p:spPr bwMode="auto">
            <a:xfrm>
              <a:off x="6689725" y="4151313"/>
              <a:ext cx="3365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X</a:t>
              </a:r>
            </a:p>
          </p:txBody>
        </p:sp>
        <p:sp>
          <p:nvSpPr>
            <p:cNvPr id="51" name="Text Box 30"/>
            <p:cNvSpPr txBox="1">
              <a:spLocks noChangeArrowheads="1"/>
            </p:cNvSpPr>
            <p:nvPr/>
          </p:nvSpPr>
          <p:spPr bwMode="auto">
            <a:xfrm>
              <a:off x="7985125" y="3694113"/>
              <a:ext cx="3365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Y</a:t>
              </a: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122318" y="4285685"/>
            <a:ext cx="1161650" cy="538133"/>
            <a:chOff x="3886200" y="3810000"/>
            <a:chExt cx="1371600" cy="609600"/>
          </a:xfrm>
        </p:grpSpPr>
        <p:sp>
          <p:nvSpPr>
            <p:cNvPr id="70" name="Oval 21"/>
            <p:cNvSpPr>
              <a:spLocks noChangeArrowheads="1"/>
            </p:cNvSpPr>
            <p:nvPr/>
          </p:nvSpPr>
          <p:spPr bwMode="auto">
            <a:xfrm>
              <a:off x="3886200" y="4191000"/>
              <a:ext cx="228600" cy="2286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1" name="Oval 22"/>
            <p:cNvSpPr>
              <a:spLocks noChangeArrowheads="1"/>
            </p:cNvSpPr>
            <p:nvPr/>
          </p:nvSpPr>
          <p:spPr bwMode="auto">
            <a:xfrm>
              <a:off x="5029200" y="3810000"/>
              <a:ext cx="228600" cy="2286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2" name="Line 23"/>
            <p:cNvSpPr>
              <a:spLocks noChangeShapeType="1"/>
            </p:cNvSpPr>
            <p:nvPr/>
          </p:nvSpPr>
          <p:spPr bwMode="auto">
            <a:xfrm>
              <a:off x="4477955" y="4012918"/>
              <a:ext cx="304799" cy="228600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3131836" y="4243768"/>
            <a:ext cx="1248891" cy="557390"/>
            <a:chOff x="3962400" y="3214965"/>
            <a:chExt cx="1355940" cy="752832"/>
          </a:xfrm>
        </p:grpSpPr>
        <p:sp>
          <p:nvSpPr>
            <p:cNvPr id="74" name="Oval 21"/>
            <p:cNvSpPr>
              <a:spLocks noChangeArrowheads="1"/>
            </p:cNvSpPr>
            <p:nvPr/>
          </p:nvSpPr>
          <p:spPr bwMode="auto">
            <a:xfrm>
              <a:off x="3962400" y="3739197"/>
              <a:ext cx="228600" cy="2286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5" name="Oval 22"/>
            <p:cNvSpPr>
              <a:spLocks noChangeArrowheads="1"/>
            </p:cNvSpPr>
            <p:nvPr/>
          </p:nvSpPr>
          <p:spPr bwMode="auto">
            <a:xfrm>
              <a:off x="4852186" y="3214965"/>
              <a:ext cx="228600" cy="228599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6" name="Oval 24"/>
            <p:cNvSpPr>
              <a:spLocks noChangeArrowheads="1"/>
            </p:cNvSpPr>
            <p:nvPr/>
          </p:nvSpPr>
          <p:spPr bwMode="auto">
            <a:xfrm>
              <a:off x="5089739" y="3408587"/>
              <a:ext cx="228601" cy="228599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83811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96776"/>
            <a:ext cx="8226854" cy="940443"/>
          </a:xfrm>
        </p:spPr>
        <p:txBody>
          <a:bodyPr/>
          <a:lstStyle/>
          <a:p>
            <a:r>
              <a:rPr lang="fr-CH" dirty="0" err="1" smtClean="0"/>
              <a:t>Fiducials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764" y="1052736"/>
            <a:ext cx="8157652" cy="1584176"/>
          </a:xfrm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ú"/>
            </a:pPr>
            <a:r>
              <a:rPr lang="fr-CH" altLang="en-US" sz="2200" dirty="0" smtClean="0">
                <a:latin typeface="Verdana" pitchFamily="34" charset="0"/>
              </a:rPr>
              <a:t>The </a:t>
            </a:r>
            <a:r>
              <a:rPr lang="fr-CH" altLang="en-US" sz="2200" dirty="0" err="1" smtClean="0">
                <a:latin typeface="Verdana" pitchFamily="34" charset="0"/>
              </a:rPr>
              <a:t>magnet</a:t>
            </a:r>
            <a:r>
              <a:rPr lang="fr-CH" altLang="en-US" sz="2200" dirty="0" smtClean="0">
                <a:latin typeface="Verdana" pitchFamily="34" charset="0"/>
              </a:rPr>
              <a:t> </a:t>
            </a:r>
            <a:r>
              <a:rPr lang="fr-CH" altLang="en-US" sz="2200" dirty="0" err="1" smtClean="0">
                <a:latin typeface="Verdana" pitchFamily="34" charset="0"/>
              </a:rPr>
              <a:t>co-ordinate</a:t>
            </a:r>
            <a:r>
              <a:rPr lang="fr-CH" altLang="en-US" sz="2200" dirty="0" smtClean="0">
                <a:latin typeface="Verdana" pitchFamily="34" charset="0"/>
              </a:rPr>
              <a:t> system</a:t>
            </a:r>
          </a:p>
          <a:p>
            <a:pPr lvl="1">
              <a:buFont typeface="Wingdings" pitchFamily="2" charset="2"/>
              <a:buChar char="ú"/>
            </a:pPr>
            <a:r>
              <a:rPr lang="fr-CH" altLang="en-US" sz="2200" dirty="0">
                <a:latin typeface="Verdana" pitchFamily="34" charset="0"/>
              </a:rPr>
              <a:t>SU </a:t>
            </a:r>
            <a:r>
              <a:rPr lang="fr-CH" altLang="en-US" sz="2200" dirty="0" err="1">
                <a:latin typeface="Verdana" pitchFamily="34" charset="0"/>
              </a:rPr>
              <a:t>needs</a:t>
            </a:r>
            <a:r>
              <a:rPr lang="fr-CH" altLang="en-US" sz="2200" dirty="0">
                <a:latin typeface="Verdana" pitchFamily="34" charset="0"/>
              </a:rPr>
              <a:t> the </a:t>
            </a:r>
            <a:r>
              <a:rPr lang="fr-CH" altLang="en-US" sz="2200" dirty="0" smtClean="0">
                <a:latin typeface="Verdana" pitchFamily="34" charset="0"/>
              </a:rPr>
              <a:t>r, s </a:t>
            </a:r>
            <a:r>
              <a:rPr lang="fr-CH" altLang="en-US" sz="2200" dirty="0">
                <a:latin typeface="Verdana" pitchFamily="34" charset="0"/>
              </a:rPr>
              <a:t>and </a:t>
            </a:r>
            <a:r>
              <a:rPr lang="fr-CH" altLang="en-US" sz="2200" dirty="0" smtClean="0">
                <a:latin typeface="Verdana" pitchFamily="34" charset="0"/>
              </a:rPr>
              <a:t>t values </a:t>
            </a:r>
            <a:r>
              <a:rPr lang="fr-CH" altLang="en-US" sz="2200" dirty="0">
                <a:latin typeface="Verdana" pitchFamily="34" charset="0"/>
              </a:rPr>
              <a:t>in the local </a:t>
            </a:r>
            <a:r>
              <a:rPr lang="fr-CH" altLang="en-US" sz="2200" dirty="0" err="1">
                <a:latin typeface="Verdana" pitchFamily="34" charset="0"/>
              </a:rPr>
              <a:t>cartesian</a:t>
            </a:r>
            <a:r>
              <a:rPr lang="fr-CH" altLang="en-US" sz="2200" dirty="0">
                <a:latin typeface="Verdana" pitchFamily="34" charset="0"/>
              </a:rPr>
              <a:t> </a:t>
            </a:r>
            <a:r>
              <a:rPr lang="fr-CH" altLang="en-US" sz="2200" dirty="0" err="1">
                <a:latin typeface="Verdana" pitchFamily="34" charset="0"/>
              </a:rPr>
              <a:t>magnet</a:t>
            </a:r>
            <a:r>
              <a:rPr lang="fr-CH" altLang="en-US" sz="2200" dirty="0">
                <a:latin typeface="Verdana" pitchFamily="34" charset="0"/>
              </a:rPr>
              <a:t> </a:t>
            </a:r>
            <a:r>
              <a:rPr lang="fr-CH" altLang="en-US" sz="2200" dirty="0" err="1">
                <a:latin typeface="Verdana" pitchFamily="34" charset="0"/>
              </a:rPr>
              <a:t>co-ordinate</a:t>
            </a:r>
            <a:r>
              <a:rPr lang="fr-CH" altLang="en-US" sz="2200" dirty="0">
                <a:latin typeface="Verdana" pitchFamily="34" charset="0"/>
              </a:rPr>
              <a:t> system w.r.t </a:t>
            </a:r>
            <a:r>
              <a:rPr lang="fr-CH" altLang="en-US" sz="2200" b="1" dirty="0" err="1">
                <a:solidFill>
                  <a:srgbClr val="FF0000"/>
                </a:solidFill>
                <a:latin typeface="Verdana" pitchFamily="34" charset="0"/>
              </a:rPr>
              <a:t>MADx</a:t>
            </a:r>
            <a:r>
              <a:rPr lang="fr-CH" altLang="en-US" sz="2200" b="1" dirty="0">
                <a:solidFill>
                  <a:srgbClr val="FF0000"/>
                </a:solidFill>
                <a:latin typeface="Verdana" pitchFamily="34" charset="0"/>
              </a:rPr>
              <a:t> points</a:t>
            </a:r>
          </a:p>
          <a:p>
            <a:pPr lvl="1">
              <a:buFont typeface="Wingdings" pitchFamily="2" charset="2"/>
              <a:buChar char="ú"/>
            </a:pPr>
            <a:endParaRPr lang="fr-CH" altLang="en-US" sz="1800" dirty="0">
              <a:latin typeface="Verdana" pitchFamily="34" charset="0"/>
            </a:endParaRPr>
          </a:p>
        </p:txBody>
      </p:sp>
      <p:grpSp>
        <p:nvGrpSpPr>
          <p:cNvPr id="12" name="Group 33"/>
          <p:cNvGrpSpPr>
            <a:grpSpLocks/>
          </p:cNvGrpSpPr>
          <p:nvPr/>
        </p:nvGrpSpPr>
        <p:grpSpPr bwMode="auto">
          <a:xfrm>
            <a:off x="1691680" y="2728233"/>
            <a:ext cx="5415015" cy="2559620"/>
            <a:chOff x="192" y="1920"/>
            <a:chExt cx="3687" cy="2078"/>
          </a:xfrm>
        </p:grpSpPr>
        <p:sp>
          <p:nvSpPr>
            <p:cNvPr id="21" name="Rectangle 4"/>
            <p:cNvSpPr>
              <a:spLocks noChangeArrowheads="1"/>
            </p:cNvSpPr>
            <p:nvPr/>
          </p:nvSpPr>
          <p:spPr bwMode="auto">
            <a:xfrm rot="-623381">
              <a:off x="1776" y="2736"/>
              <a:ext cx="1104" cy="624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1500000" lon="20099999" rev="0"/>
              </a:camera>
              <a:lightRig rig="legacyFlat4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sp>
          <p:nvSpPr>
            <p:cNvPr id="22" name="Line 6"/>
            <p:cNvSpPr>
              <a:spLocks noChangeShapeType="1"/>
            </p:cNvSpPr>
            <p:nvPr/>
          </p:nvSpPr>
          <p:spPr bwMode="auto">
            <a:xfrm flipV="1">
              <a:off x="1104" y="2543"/>
              <a:ext cx="2294" cy="9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" name="Line 12"/>
            <p:cNvSpPr>
              <a:spLocks noChangeShapeType="1"/>
            </p:cNvSpPr>
            <p:nvPr/>
          </p:nvSpPr>
          <p:spPr bwMode="auto">
            <a:xfrm>
              <a:off x="1450" y="2096"/>
              <a:ext cx="288" cy="1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Line 14"/>
            <p:cNvSpPr>
              <a:spLocks noChangeShapeType="1"/>
            </p:cNvSpPr>
            <p:nvPr/>
          </p:nvSpPr>
          <p:spPr bwMode="auto">
            <a:xfrm>
              <a:off x="1733" y="3192"/>
              <a:ext cx="432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8" name="Text Box 16"/>
            <p:cNvSpPr txBox="1">
              <a:spLocks noChangeArrowheads="1"/>
            </p:cNvSpPr>
            <p:nvPr/>
          </p:nvSpPr>
          <p:spPr bwMode="auto">
            <a:xfrm>
              <a:off x="2054" y="3767"/>
              <a:ext cx="2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R</a:t>
              </a:r>
            </a:p>
          </p:txBody>
        </p:sp>
        <p:sp>
          <p:nvSpPr>
            <p:cNvPr id="29" name="Text Box 17"/>
            <p:cNvSpPr txBox="1">
              <a:spLocks noChangeArrowheads="1"/>
            </p:cNvSpPr>
            <p:nvPr/>
          </p:nvSpPr>
          <p:spPr bwMode="auto">
            <a:xfrm>
              <a:off x="1536" y="1920"/>
              <a:ext cx="2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T</a:t>
              </a:r>
            </a:p>
          </p:txBody>
        </p:sp>
        <p:sp>
          <p:nvSpPr>
            <p:cNvPr id="30" name="Text Box 18"/>
            <p:cNvSpPr txBox="1">
              <a:spLocks noChangeArrowheads="1"/>
            </p:cNvSpPr>
            <p:nvPr/>
          </p:nvSpPr>
          <p:spPr bwMode="auto">
            <a:xfrm>
              <a:off x="3398" y="2567"/>
              <a:ext cx="21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S</a:t>
              </a:r>
            </a:p>
          </p:txBody>
        </p:sp>
        <p:sp>
          <p:nvSpPr>
            <p:cNvPr id="31" name="Text Box 19"/>
            <p:cNvSpPr txBox="1">
              <a:spLocks noChangeArrowheads="1"/>
            </p:cNvSpPr>
            <p:nvPr/>
          </p:nvSpPr>
          <p:spPr bwMode="auto">
            <a:xfrm>
              <a:off x="192" y="2928"/>
              <a:ext cx="807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dirty="0" err="1" smtClean="0"/>
                <a:t>MADx</a:t>
              </a:r>
              <a:r>
                <a:rPr lang="en-US" altLang="en-US" dirty="0" smtClean="0"/>
                <a:t> </a:t>
              </a:r>
              <a:r>
                <a:rPr lang="en-US" altLang="en-US" dirty="0"/>
                <a:t>(E)</a:t>
              </a:r>
            </a:p>
          </p:txBody>
        </p:sp>
        <p:sp>
          <p:nvSpPr>
            <p:cNvPr id="32" name="Line 20"/>
            <p:cNvSpPr>
              <a:spLocks noChangeShapeType="1"/>
            </p:cNvSpPr>
            <p:nvPr/>
          </p:nvSpPr>
          <p:spPr bwMode="auto">
            <a:xfrm>
              <a:off x="1311" y="3158"/>
              <a:ext cx="432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3" name="Text Box 21"/>
            <p:cNvSpPr txBox="1">
              <a:spLocks noChangeArrowheads="1"/>
            </p:cNvSpPr>
            <p:nvPr/>
          </p:nvSpPr>
          <p:spPr bwMode="auto">
            <a:xfrm>
              <a:off x="3072" y="3024"/>
              <a:ext cx="807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dirty="0" err="1" smtClean="0"/>
                <a:t>MADx</a:t>
              </a:r>
              <a:r>
                <a:rPr lang="en-US" altLang="en-US" dirty="0" smtClean="0"/>
                <a:t> </a:t>
              </a:r>
              <a:r>
                <a:rPr lang="en-US" altLang="en-US" dirty="0"/>
                <a:t>(S)</a:t>
              </a:r>
            </a:p>
          </p:txBody>
        </p:sp>
        <p:sp>
          <p:nvSpPr>
            <p:cNvPr id="34" name="Line 22"/>
            <p:cNvSpPr>
              <a:spLocks noChangeShapeType="1"/>
            </p:cNvSpPr>
            <p:nvPr/>
          </p:nvSpPr>
          <p:spPr bwMode="auto">
            <a:xfrm flipH="1" flipV="1">
              <a:off x="2792" y="2796"/>
              <a:ext cx="67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5" name="Oval 21"/>
          <p:cNvSpPr>
            <a:spLocks noChangeArrowheads="1"/>
          </p:cNvSpPr>
          <p:nvPr/>
        </p:nvSpPr>
        <p:spPr bwMode="auto">
          <a:xfrm>
            <a:off x="4848480" y="3344374"/>
            <a:ext cx="105276" cy="84626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" name="Line 14"/>
          <p:cNvSpPr>
            <a:spLocks noChangeShapeType="1"/>
          </p:cNvSpPr>
          <p:nvPr/>
        </p:nvSpPr>
        <p:spPr bwMode="auto">
          <a:xfrm>
            <a:off x="5004048" y="3717032"/>
            <a:ext cx="202421" cy="17342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" name="Line 12"/>
          <p:cNvSpPr>
            <a:spLocks noChangeShapeType="1"/>
          </p:cNvSpPr>
          <p:nvPr/>
        </p:nvSpPr>
        <p:spPr bwMode="auto">
          <a:xfrm>
            <a:off x="4900570" y="3369610"/>
            <a:ext cx="103478" cy="34742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076056" y="3645024"/>
            <a:ext cx="175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i="1" dirty="0" smtClean="0"/>
              <a:t>r</a:t>
            </a:r>
            <a:endParaRPr lang="en-GB" sz="1200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4932040" y="3356992"/>
            <a:ext cx="175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i="1" dirty="0"/>
              <a:t>t</a:t>
            </a:r>
            <a:endParaRPr lang="en-GB" sz="1200" i="1" dirty="0"/>
          </a:p>
        </p:txBody>
      </p:sp>
      <p:sp>
        <p:nvSpPr>
          <p:cNvPr id="39" name="TextBox 38"/>
          <p:cNvSpPr txBox="1"/>
          <p:nvPr/>
        </p:nvSpPr>
        <p:spPr>
          <a:xfrm>
            <a:off x="4543967" y="3838774"/>
            <a:ext cx="175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i="1" dirty="0"/>
              <a:t>s</a:t>
            </a:r>
            <a:endParaRPr lang="en-GB" sz="1200" i="1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3203848" y="3884116"/>
            <a:ext cx="1427755" cy="886370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4626635" y="3690130"/>
            <a:ext cx="1766069" cy="202333"/>
          </a:xfrm>
          <a:prstGeom prst="line">
            <a:avLst/>
          </a:prstGeom>
          <a:ln w="63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996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96776"/>
            <a:ext cx="8226854" cy="940443"/>
          </a:xfrm>
        </p:spPr>
        <p:txBody>
          <a:bodyPr/>
          <a:lstStyle/>
          <a:p>
            <a:r>
              <a:rPr lang="fr-CH" dirty="0" err="1" smtClean="0"/>
              <a:t>Fiducials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764" y="1052736"/>
            <a:ext cx="8157652" cy="2520280"/>
          </a:xfrm>
        </p:spPr>
        <p:txBody>
          <a:bodyPr>
            <a:normAutofit/>
          </a:bodyPr>
          <a:lstStyle/>
          <a:p>
            <a:pPr lvl="1"/>
            <a:r>
              <a:rPr lang="fr-CH" altLang="en-US" sz="1800" dirty="0" err="1" smtClean="0">
                <a:latin typeface="Verdana" pitchFamily="34" charset="0"/>
              </a:rPr>
              <a:t>These</a:t>
            </a:r>
            <a:r>
              <a:rPr lang="fr-CH" altLang="en-US" sz="1800" dirty="0" smtClean="0">
                <a:latin typeface="Verdana" pitchFamily="34" charset="0"/>
              </a:rPr>
              <a:t> info </a:t>
            </a:r>
            <a:r>
              <a:rPr lang="fr-CH" altLang="en-US" sz="1800" dirty="0" err="1" smtClean="0">
                <a:latin typeface="Verdana" pitchFamily="34" charset="0"/>
              </a:rPr>
              <a:t>should</a:t>
            </a:r>
            <a:r>
              <a:rPr lang="fr-CH" altLang="en-US" sz="1800" dirty="0" smtClean="0">
                <a:latin typeface="Verdana" pitchFamily="34" charset="0"/>
              </a:rPr>
              <a:t> </a:t>
            </a:r>
            <a:r>
              <a:rPr lang="fr-CH" altLang="en-US" sz="1800" dirty="0" err="1" smtClean="0">
                <a:latin typeface="Verdana" pitchFamily="34" charset="0"/>
              </a:rPr>
              <a:t>be</a:t>
            </a:r>
            <a:r>
              <a:rPr lang="fr-CH" altLang="en-US" sz="1800" dirty="0" smtClean="0">
                <a:latin typeface="Verdana" pitchFamily="34" charset="0"/>
              </a:rPr>
              <a:t> </a:t>
            </a:r>
            <a:r>
              <a:rPr lang="fr-CH" altLang="en-US" sz="1800" dirty="0" err="1" smtClean="0">
                <a:latin typeface="Verdana" pitchFamily="34" charset="0"/>
              </a:rPr>
              <a:t>given</a:t>
            </a:r>
            <a:r>
              <a:rPr lang="fr-CH" altLang="en-US" sz="1800" dirty="0" smtClean="0">
                <a:latin typeface="Verdana" pitchFamily="34" charset="0"/>
              </a:rPr>
              <a:t> </a:t>
            </a:r>
            <a:r>
              <a:rPr lang="fr-CH" altLang="en-US" sz="1800" dirty="0" err="1" smtClean="0">
                <a:latin typeface="Verdana" pitchFamily="34" charset="0"/>
              </a:rPr>
              <a:t>most</a:t>
            </a:r>
            <a:r>
              <a:rPr lang="fr-CH" altLang="en-US" sz="1800" dirty="0" smtClean="0">
                <a:latin typeface="Verdana" pitchFamily="34" charset="0"/>
              </a:rPr>
              <a:t> by the </a:t>
            </a:r>
            <a:r>
              <a:rPr lang="fr-CH" altLang="en-US" sz="1800" dirty="0" err="1" smtClean="0">
                <a:latin typeface="Verdana" pitchFamily="34" charset="0"/>
              </a:rPr>
              <a:t>drawings</a:t>
            </a:r>
            <a:r>
              <a:rPr lang="fr-CH" altLang="en-US" sz="1800" dirty="0" smtClean="0">
                <a:latin typeface="Verdana" pitchFamily="34" charset="0"/>
              </a:rPr>
              <a:t> of the </a:t>
            </a:r>
            <a:r>
              <a:rPr lang="fr-CH" altLang="en-US" sz="1800" dirty="0" err="1" smtClean="0">
                <a:latin typeface="Verdana" pitchFamily="34" charset="0"/>
              </a:rPr>
              <a:t>equipment</a:t>
            </a:r>
            <a:r>
              <a:rPr lang="fr-CH" altLang="en-US" sz="1800" dirty="0" smtClean="0">
                <a:latin typeface="Verdana" pitchFamily="34" charset="0"/>
              </a:rPr>
              <a:t> </a:t>
            </a:r>
            <a:r>
              <a:rPr lang="fr-CH" altLang="en-US" sz="1800" dirty="0" err="1" smtClean="0">
                <a:latin typeface="Verdana" pitchFamily="34" charset="0"/>
              </a:rPr>
              <a:t>owner</a:t>
            </a:r>
            <a:endParaRPr lang="fr-CH" altLang="en-US" sz="1800" dirty="0" smtClean="0">
              <a:latin typeface="Verdana" pitchFamily="34" charset="0"/>
            </a:endParaRPr>
          </a:p>
          <a:p>
            <a:pPr lvl="1"/>
            <a:r>
              <a:rPr lang="fr-CH" altLang="en-US" sz="1800" dirty="0" smtClean="0">
                <a:latin typeface="Verdana" pitchFamily="34" charset="0"/>
              </a:rPr>
              <a:t>It </a:t>
            </a:r>
            <a:r>
              <a:rPr lang="fr-CH" altLang="en-US" sz="1800" dirty="0" err="1" smtClean="0">
                <a:latin typeface="Verdana" pitchFamily="34" charset="0"/>
              </a:rPr>
              <a:t>could</a:t>
            </a:r>
            <a:r>
              <a:rPr lang="fr-CH" altLang="en-US" sz="1800" dirty="0" smtClean="0">
                <a:latin typeface="Verdana" pitchFamily="34" charset="0"/>
              </a:rPr>
              <a:t> </a:t>
            </a:r>
            <a:r>
              <a:rPr lang="fr-CH" altLang="en-US" sz="1800" dirty="0" err="1" smtClean="0">
                <a:latin typeface="Verdana" pitchFamily="34" charset="0"/>
              </a:rPr>
              <a:t>be</a:t>
            </a:r>
            <a:r>
              <a:rPr lang="fr-CH" altLang="en-US" sz="1800" dirty="0" smtClean="0">
                <a:latin typeface="Verdana" pitchFamily="34" charset="0"/>
              </a:rPr>
              <a:t> </a:t>
            </a:r>
            <a:r>
              <a:rPr lang="fr-CH" altLang="en-US" sz="1800" dirty="0" err="1" smtClean="0">
                <a:latin typeface="Verdana" pitchFamily="34" charset="0"/>
              </a:rPr>
              <a:t>done</a:t>
            </a:r>
            <a:r>
              <a:rPr lang="fr-CH" altLang="en-US" sz="1800" dirty="0" smtClean="0">
                <a:latin typeface="Verdana" pitchFamily="34" charset="0"/>
              </a:rPr>
              <a:t> as </a:t>
            </a:r>
            <a:r>
              <a:rPr lang="fr-CH" altLang="en-US" sz="1800" dirty="0" err="1" smtClean="0">
                <a:latin typeface="Verdana" pitchFamily="34" charset="0"/>
              </a:rPr>
              <a:t>well</a:t>
            </a:r>
            <a:r>
              <a:rPr lang="fr-CH" altLang="en-US" sz="1800" dirty="0" smtClean="0">
                <a:latin typeface="Verdana" pitchFamily="34" charset="0"/>
              </a:rPr>
              <a:t> by the </a:t>
            </a:r>
            <a:r>
              <a:rPr lang="fr-CH" altLang="en-US" sz="1800" dirty="0" err="1" smtClean="0">
                <a:latin typeface="Verdana" pitchFamily="34" charset="0"/>
              </a:rPr>
              <a:t>metrology</a:t>
            </a:r>
            <a:r>
              <a:rPr lang="fr-CH" altLang="en-US" sz="1800" dirty="0" smtClean="0">
                <a:latin typeface="Verdana" pitchFamily="34" charset="0"/>
              </a:rPr>
              <a:t> </a:t>
            </a:r>
            <a:r>
              <a:rPr lang="fr-CH" altLang="en-US" sz="1800" dirty="0" err="1" smtClean="0">
                <a:latin typeface="Verdana" pitchFamily="34" charset="0"/>
              </a:rPr>
              <a:t>lab</a:t>
            </a:r>
            <a:endParaRPr lang="fr-CH" altLang="en-US" sz="1800" dirty="0" smtClean="0">
              <a:latin typeface="Verdana" pitchFamily="34" charset="0"/>
            </a:endParaRPr>
          </a:p>
          <a:p>
            <a:pPr lvl="1"/>
            <a:r>
              <a:rPr lang="fr-CH" altLang="en-US" sz="1800" dirty="0">
                <a:latin typeface="Verdana" pitchFamily="34" charset="0"/>
              </a:rPr>
              <a:t>In </a:t>
            </a:r>
            <a:r>
              <a:rPr lang="fr-CH" altLang="en-US" sz="1800" dirty="0" err="1">
                <a:latin typeface="Verdana" pitchFamily="34" charset="0"/>
              </a:rPr>
              <a:t>some</a:t>
            </a:r>
            <a:r>
              <a:rPr lang="fr-CH" altLang="en-US" sz="1800" dirty="0">
                <a:latin typeface="Verdana" pitchFamily="34" charset="0"/>
              </a:rPr>
              <a:t> cases the </a:t>
            </a:r>
            <a:r>
              <a:rPr lang="fr-CH" altLang="en-US" sz="1800" dirty="0" err="1">
                <a:latin typeface="Verdana" pitchFamily="34" charset="0"/>
              </a:rPr>
              <a:t>fiducialisation</a:t>
            </a:r>
            <a:r>
              <a:rPr lang="fr-CH" altLang="en-US" sz="1800" dirty="0">
                <a:latin typeface="Verdana" pitchFamily="34" charset="0"/>
              </a:rPr>
              <a:t> </a:t>
            </a:r>
            <a:r>
              <a:rPr lang="fr-CH" altLang="en-US" sz="1800" dirty="0" err="1">
                <a:latin typeface="Verdana" pitchFamily="34" charset="0"/>
              </a:rPr>
              <a:t>is</a:t>
            </a:r>
            <a:r>
              <a:rPr lang="fr-CH" altLang="en-US" sz="1800" dirty="0">
                <a:latin typeface="Verdana" pitchFamily="34" charset="0"/>
              </a:rPr>
              <a:t> </a:t>
            </a:r>
            <a:r>
              <a:rPr lang="fr-CH" altLang="en-US" sz="1800" dirty="0" err="1">
                <a:latin typeface="Verdana" pitchFamily="34" charset="0"/>
              </a:rPr>
              <a:t>done</a:t>
            </a:r>
            <a:r>
              <a:rPr lang="fr-CH" altLang="en-US" sz="1800" dirty="0">
                <a:latin typeface="Verdana" pitchFamily="34" charset="0"/>
              </a:rPr>
              <a:t> by SU, </a:t>
            </a:r>
            <a:r>
              <a:rPr lang="fr-CH" altLang="en-US" sz="1800" dirty="0" err="1">
                <a:latin typeface="Verdana" pitchFamily="34" charset="0"/>
              </a:rPr>
              <a:t>it</a:t>
            </a:r>
            <a:r>
              <a:rPr lang="fr-CH" altLang="en-US" sz="1800" dirty="0">
                <a:latin typeface="Verdana" pitchFamily="34" charset="0"/>
              </a:rPr>
              <a:t> </a:t>
            </a:r>
            <a:r>
              <a:rPr lang="fr-CH" altLang="en-US" sz="1800" dirty="0" err="1">
                <a:latin typeface="Verdana" pitchFamily="34" charset="0"/>
              </a:rPr>
              <a:t>was</a:t>
            </a:r>
            <a:r>
              <a:rPr lang="fr-CH" altLang="en-US" sz="1800" dirty="0">
                <a:latin typeface="Verdana" pitchFamily="34" charset="0"/>
              </a:rPr>
              <a:t> the case for all the LHC </a:t>
            </a:r>
            <a:r>
              <a:rPr lang="fr-CH" altLang="en-US" sz="1800" dirty="0" err="1">
                <a:latin typeface="Verdana" pitchFamily="34" charset="0"/>
              </a:rPr>
              <a:t>cryo-magnets</a:t>
            </a:r>
            <a:endParaRPr lang="fr-CH" altLang="en-US" sz="1800" dirty="0">
              <a:latin typeface="Verdana" pitchFamily="34" charset="0"/>
            </a:endParaRPr>
          </a:p>
          <a:p>
            <a:pPr lvl="1"/>
            <a:endParaRPr lang="fr-CH" altLang="en-US" sz="1800" dirty="0">
              <a:latin typeface="Verdana" pitchFamily="34" charset="0"/>
            </a:endParaRPr>
          </a:p>
        </p:txBody>
      </p:sp>
      <p:pic>
        <p:nvPicPr>
          <p:cNvPr id="10" name="Picture 5" descr="survey-2003-002_0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289944"/>
            <a:ext cx="2178967" cy="2907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survey-2003-002_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797152"/>
            <a:ext cx="1584176" cy="1123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5972441"/>
              </p:ext>
            </p:extLst>
          </p:nvPr>
        </p:nvGraphicFramePr>
        <p:xfrm>
          <a:off x="3851920" y="2996952"/>
          <a:ext cx="2727754" cy="2362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8" name="Designer Drawing" r:id="rId5" imgW="3209925" imgH="2781300" progId="Designer.Drawing.7">
                  <p:embed/>
                </p:oleObj>
              </mc:Choice>
              <mc:Fallback>
                <p:oleObj name="Designer Drawing" r:id="rId5" imgW="3209925" imgH="2781300" progId="Designer.Drawing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2996952"/>
                        <a:ext cx="2727754" cy="23621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5117054"/>
              </p:ext>
            </p:extLst>
          </p:nvPr>
        </p:nvGraphicFramePr>
        <p:xfrm>
          <a:off x="5580112" y="4743462"/>
          <a:ext cx="3354288" cy="18984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9" name="Designer Drawing" r:id="rId7" imgW="4724400" imgH="2676525" progId="Designer.Drawing.7">
                  <p:embed/>
                </p:oleObj>
              </mc:Choice>
              <mc:Fallback>
                <p:oleObj name="Designer Drawing" r:id="rId7" imgW="4724400" imgH="2676525" progId="Designer.Drawing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4743462"/>
                        <a:ext cx="3354288" cy="18984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12331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96776"/>
            <a:ext cx="8226854" cy="940443"/>
          </a:xfrm>
        </p:spPr>
        <p:txBody>
          <a:bodyPr/>
          <a:lstStyle/>
          <a:p>
            <a:r>
              <a:rPr lang="fr-CH" dirty="0" err="1" smtClean="0"/>
              <a:t>Fiducials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085644" cy="1080120"/>
          </a:xfrm>
        </p:spPr>
        <p:txBody>
          <a:bodyPr>
            <a:normAutofit/>
          </a:bodyPr>
          <a:lstStyle/>
          <a:p>
            <a:pPr lvl="1"/>
            <a:r>
              <a:rPr lang="fr-CH" altLang="en-US" sz="2000" dirty="0" smtClean="0">
                <a:latin typeface="Verdana" pitchFamily="34" charset="0"/>
              </a:rPr>
              <a:t>The CERN </a:t>
            </a:r>
            <a:r>
              <a:rPr lang="fr-CH" altLang="en-US" sz="2000" dirty="0" err="1" smtClean="0">
                <a:latin typeface="Verdana" pitchFamily="34" charset="0"/>
              </a:rPr>
              <a:t>centring</a:t>
            </a:r>
            <a:r>
              <a:rPr lang="fr-CH" altLang="en-US" sz="2000" dirty="0" smtClean="0">
                <a:latin typeface="Verdana" pitchFamily="34" charset="0"/>
              </a:rPr>
              <a:t> system : </a:t>
            </a:r>
            <a:r>
              <a:rPr lang="fr-CH" altLang="en-US" sz="2000" dirty="0" err="1" smtClean="0">
                <a:latin typeface="Verdana" pitchFamily="34" charset="0"/>
              </a:rPr>
              <a:t>cup</a:t>
            </a:r>
            <a:r>
              <a:rPr lang="fr-CH" altLang="en-US" sz="2000" dirty="0" smtClean="0">
                <a:latin typeface="Verdana" pitchFamily="34" charset="0"/>
              </a:rPr>
              <a:t>, </a:t>
            </a:r>
            <a:r>
              <a:rPr lang="fr-CH" altLang="en-US" sz="2000" dirty="0" err="1" smtClean="0">
                <a:latin typeface="Verdana" pitchFamily="34" charset="0"/>
              </a:rPr>
              <a:t>sphere</a:t>
            </a:r>
            <a:r>
              <a:rPr lang="fr-CH" altLang="en-US" sz="2000" dirty="0" smtClean="0">
                <a:latin typeface="Verdana" pitchFamily="34" charset="0"/>
              </a:rPr>
              <a:t> and cap</a:t>
            </a:r>
          </a:p>
          <a:p>
            <a:pPr lvl="1"/>
            <a:r>
              <a:rPr lang="fr-CH" altLang="en-US" sz="2000" dirty="0" smtClean="0">
                <a:latin typeface="Verdana" pitchFamily="34" charset="0"/>
              </a:rPr>
              <a:t>LHCGIMSA0001, 0003, 0004, 0005</a:t>
            </a:r>
          </a:p>
          <a:p>
            <a:pPr lvl="1">
              <a:buFont typeface="Wingdings" pitchFamily="2" charset="2"/>
              <a:buChar char="ú"/>
            </a:pPr>
            <a:endParaRPr lang="fr-CH" altLang="en-US" sz="1800" dirty="0" smtClean="0">
              <a:latin typeface="Verdana" pitchFamily="34" charset="0"/>
            </a:endParaRPr>
          </a:p>
        </p:txBody>
      </p:sp>
      <p:pic>
        <p:nvPicPr>
          <p:cNvPr id="28" name="Picture 6" descr="coupe_dip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110" y="2636912"/>
            <a:ext cx="3893378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1" descr="MIRE_LH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24944"/>
            <a:ext cx="260985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 descr="G:\Support\SurveyingEng\Users\FUCHS_JeanFrederic\9902_PHOTOS CERN\LHC\IMG_531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58" b="7016"/>
          <a:stretch/>
        </p:blipFill>
        <p:spPr bwMode="auto">
          <a:xfrm>
            <a:off x="2987823" y="3717032"/>
            <a:ext cx="5945921" cy="27678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7991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Mechanical</a:t>
            </a:r>
            <a:r>
              <a:rPr lang="fr-CH" dirty="0"/>
              <a:t> </a:t>
            </a:r>
            <a:r>
              <a:rPr lang="fr-CH" dirty="0" err="1" smtClean="0"/>
              <a:t>supporting</a:t>
            </a:r>
            <a:r>
              <a:rPr lang="fr-CH" dirty="0" smtClean="0"/>
              <a:t>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119618"/>
          </a:xfrm>
        </p:spPr>
        <p:txBody>
          <a:bodyPr>
            <a:normAutofit/>
          </a:bodyPr>
          <a:lstStyle/>
          <a:p>
            <a:pPr algn="just"/>
            <a:r>
              <a:rPr lang="fr-CH" altLang="en-US" sz="2200" dirty="0" err="1" smtClean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Two</a:t>
            </a:r>
            <a:r>
              <a:rPr lang="fr-CH" altLang="en-US" sz="2200" dirty="0" smtClean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altLang="en-US" sz="2200" dirty="0" err="1" smtClean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functions</a:t>
            </a:r>
            <a:endParaRPr lang="fr-CH" altLang="en-US" sz="2200" dirty="0" smtClean="0">
              <a:latin typeface="Verdana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algn="just"/>
            <a:r>
              <a:rPr lang="fr-CH" altLang="en-US" sz="1800" dirty="0" smtClean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has to support the components</a:t>
            </a:r>
          </a:p>
          <a:p>
            <a:pPr lvl="1" algn="just"/>
            <a:r>
              <a:rPr lang="fr-CH" altLang="en-US" sz="1800" dirty="0" smtClean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</a:t>
            </a:r>
            <a:r>
              <a:rPr lang="fr-CH" altLang="en-US" sz="1800" dirty="0" err="1" smtClean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allow</a:t>
            </a:r>
            <a:r>
              <a:rPr lang="fr-CH" altLang="en-US" sz="1800" dirty="0" smtClean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</a:t>
            </a:r>
            <a:r>
              <a:rPr lang="fr-CH" altLang="en-US" sz="1800" dirty="0" err="1" smtClean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adjustment</a:t>
            </a:r>
            <a:endParaRPr lang="fr-CH" altLang="en-US" sz="1800" dirty="0" smtClean="0">
              <a:latin typeface="Verdana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fr-CH" altLang="en-US" sz="2200" dirty="0" smtClean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fr-CH" altLang="en-US" sz="2200" dirty="0" err="1" smtClean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object</a:t>
            </a:r>
            <a:r>
              <a:rPr lang="fr-CH" altLang="en-US" sz="2200" dirty="0" smtClean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altLang="en-US" sz="2200" dirty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</a:t>
            </a:r>
            <a:r>
              <a:rPr lang="fr-CH" altLang="en-US" sz="2200" dirty="0" err="1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</a:t>
            </a:r>
            <a:r>
              <a:rPr lang="fr-CH" altLang="en-US" sz="2200" dirty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altLang="en-US" sz="2200" dirty="0" err="1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aligned</a:t>
            </a:r>
            <a:r>
              <a:rPr lang="fr-CH" altLang="en-US" sz="2200" dirty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has to </a:t>
            </a:r>
            <a:r>
              <a:rPr lang="fr-CH" altLang="en-US" sz="2200" dirty="0" err="1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</a:t>
            </a:r>
            <a:r>
              <a:rPr lang="fr-CH" altLang="en-US" sz="2200" dirty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altLang="en-US" sz="2200" dirty="0" err="1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supported</a:t>
            </a:r>
            <a:r>
              <a:rPr lang="fr-CH" altLang="en-US" sz="2200" dirty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on 3 </a:t>
            </a:r>
            <a:r>
              <a:rPr lang="fr-CH" altLang="en-US" sz="2200" dirty="0" smtClean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points </a:t>
            </a:r>
            <a:r>
              <a:rPr lang="fr-CH" altLang="en-US" sz="2200" dirty="0" err="1" smtClean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only</a:t>
            </a:r>
            <a:endParaRPr lang="fr-CH" altLang="en-US" sz="2200" dirty="0">
              <a:latin typeface="Verdana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fr-CH" altLang="en-US" sz="2200" dirty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fr-CH" altLang="en-US" sz="2200" dirty="0" smtClean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 </a:t>
            </a:r>
            <a:r>
              <a:rPr lang="fr-CH" altLang="en-US" sz="2200" dirty="0" err="1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should</a:t>
            </a:r>
            <a:r>
              <a:rPr lang="fr-CH" altLang="en-US" sz="2200" dirty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altLang="en-US" sz="2200" dirty="0" err="1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</a:t>
            </a:r>
            <a:r>
              <a:rPr lang="fr-CH" altLang="en-US" sz="2200" dirty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stable and </a:t>
            </a:r>
            <a:r>
              <a:rPr lang="fr-CH" altLang="en-US" sz="2200" dirty="0" err="1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rigid</a:t>
            </a:r>
            <a:r>
              <a:rPr lang="fr-CH" altLang="en-US" sz="2200" dirty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-CH" altLang="en-US" sz="2200" dirty="0" err="1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fixed</a:t>
            </a:r>
            <a:r>
              <a:rPr lang="fr-CH" altLang="en-US" sz="2200" dirty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altLang="en-US" sz="2200" dirty="0" err="1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strongly</a:t>
            </a:r>
            <a:r>
              <a:rPr lang="fr-CH" altLang="en-US" sz="2200" dirty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altLang="en-US" sz="2200" dirty="0" smtClean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</a:t>
            </a:r>
            <a:r>
              <a:rPr lang="fr-CH" altLang="en-US" sz="2200" dirty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fr-CH" altLang="en-US" sz="2200" dirty="0" err="1" smtClean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floor</a:t>
            </a:r>
            <a:endParaRPr lang="fr-CH" altLang="en-US" sz="2200" dirty="0">
              <a:latin typeface="Verdana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US" altLang="en-US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US" altLang="en-US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accuracy of the system has to be adapted to the precision of the adjustment requested. </a:t>
            </a:r>
            <a:r>
              <a:rPr lang="en-US" altLang="en-US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(As </a:t>
            </a:r>
            <a:r>
              <a:rPr lang="en-US" altLang="en-US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 example BPM systems </a:t>
            </a:r>
            <a:r>
              <a:rPr lang="en-US" altLang="en-US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don’t </a:t>
            </a:r>
            <a:r>
              <a:rPr lang="en-US" altLang="en-US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allow </a:t>
            </a:r>
            <a:r>
              <a:rPr lang="en-US" altLang="en-US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better than </a:t>
            </a:r>
            <a:r>
              <a:rPr lang="en-US" altLang="en-US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0.1 </a:t>
            </a:r>
            <a:r>
              <a:rPr lang="en-US" altLang="en-US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mm)</a:t>
            </a:r>
            <a:endParaRPr lang="fr-CH" altLang="en-US" sz="2200" dirty="0">
              <a:latin typeface="Verdana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583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Mechanical</a:t>
            </a:r>
            <a:r>
              <a:rPr lang="fr-CH" dirty="0"/>
              <a:t> </a:t>
            </a:r>
            <a:r>
              <a:rPr lang="fr-CH" dirty="0" err="1"/>
              <a:t>adjustment</a:t>
            </a:r>
            <a:r>
              <a:rPr lang="fr-CH" dirty="0"/>
              <a:t>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983714"/>
          </a:xfrm>
        </p:spPr>
        <p:txBody>
          <a:bodyPr>
            <a:normAutofit/>
          </a:bodyPr>
          <a:lstStyle/>
          <a:p>
            <a:pPr algn="just"/>
            <a:r>
              <a:rPr lang="en-US" altLang="en-US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adjustments (V </a:t>
            </a:r>
            <a:r>
              <a:rPr lang="en-US" altLang="en-US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en-US" altLang="en-US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H) </a:t>
            </a:r>
            <a:r>
              <a:rPr lang="en-US" altLang="en-US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have to be independent the one from the other</a:t>
            </a:r>
          </a:p>
          <a:p>
            <a:pPr lvl="1" algn="just"/>
            <a:r>
              <a:rPr lang="en-US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should not destroy the V adjustment when </a:t>
            </a:r>
            <a:r>
              <a:rPr lang="en-US" altLang="en-US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realising</a:t>
            </a:r>
            <a:r>
              <a:rPr lang="en-US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</a:t>
            </a:r>
            <a:r>
              <a:rPr lang="en-US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 </a:t>
            </a:r>
            <a:r>
              <a:rPr lang="en-US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one and vice versa</a:t>
            </a:r>
          </a:p>
          <a:p>
            <a:pPr algn="just"/>
            <a:r>
              <a:rPr lang="en-US" altLang="en-US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displacements should be done in the measurement planes and not w.r.t the slopes</a:t>
            </a:r>
          </a:p>
          <a:p>
            <a:pPr lvl="1" algn="just"/>
            <a:r>
              <a:rPr lang="en-US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supports </a:t>
            </a:r>
            <a:r>
              <a:rPr lang="en-US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should be </a:t>
            </a:r>
            <a:r>
              <a:rPr lang="en-US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installed vertically</a:t>
            </a:r>
          </a:p>
          <a:p>
            <a:pPr lvl="1" algn="just"/>
            <a:r>
              <a:rPr lang="en-US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Double horizontal plates in the </a:t>
            </a:r>
            <a:r>
              <a:rPr lang="en-US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slopes</a:t>
            </a:r>
          </a:p>
          <a:p>
            <a:pPr algn="just"/>
            <a:r>
              <a:rPr lang="en-US" altLang="en-US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position of the adjustment screws is determined taking into account the position of the </a:t>
            </a:r>
            <a:r>
              <a:rPr lang="en-US" altLang="en-US" sz="2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fiducials</a:t>
            </a:r>
            <a:endParaRPr lang="en-US" altLang="en-US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fr-CH" altLang="en-US" sz="3200" dirty="0">
              <a:latin typeface="Verdana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058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6854" cy="940443"/>
          </a:xfrm>
        </p:spPr>
        <p:txBody>
          <a:bodyPr>
            <a:normAutofit/>
          </a:bodyPr>
          <a:lstStyle/>
          <a:p>
            <a:r>
              <a:rPr lang="fr-CH" dirty="0" err="1"/>
              <a:t>M</a:t>
            </a:r>
            <a:r>
              <a:rPr lang="fr-CH" dirty="0" err="1" smtClean="0"/>
              <a:t>echanical</a:t>
            </a:r>
            <a:r>
              <a:rPr lang="fr-CH" dirty="0" smtClean="0"/>
              <a:t> </a:t>
            </a:r>
            <a:r>
              <a:rPr lang="fr-CH" dirty="0" err="1" smtClean="0"/>
              <a:t>adjustment</a:t>
            </a:r>
            <a:r>
              <a:rPr lang="fr-CH" dirty="0" smtClean="0"/>
              <a:t>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713" y="1213578"/>
            <a:ext cx="8157652" cy="5311765"/>
          </a:xfrm>
        </p:spPr>
        <p:txBody>
          <a:bodyPr>
            <a:noAutofit/>
          </a:bodyPr>
          <a:lstStyle/>
          <a:p>
            <a:r>
              <a:rPr lang="en-US" altLang="en-US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adjustment ranges should be sufficient to cope with the uncertainties of the marking of the floor, drilling, installation, manufacturing (supports and  components</a:t>
            </a:r>
            <a:r>
              <a:rPr lang="en-US" altLang="en-US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), </a:t>
            </a:r>
            <a:r>
              <a:rPr lang="en-US" altLang="en-US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future re-adjustments.</a:t>
            </a:r>
          </a:p>
          <a:p>
            <a:pPr lvl="1"/>
            <a:r>
              <a:rPr lang="en-US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+/- </a:t>
            </a:r>
            <a:r>
              <a:rPr lang="en-US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20mm </a:t>
            </a:r>
            <a:r>
              <a:rPr lang="en-US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en-US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radial, </a:t>
            </a:r>
            <a:r>
              <a:rPr lang="en-US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long. and height is mandatory</a:t>
            </a:r>
          </a:p>
          <a:p>
            <a:pPr lvl="1"/>
            <a:r>
              <a:rPr lang="en-US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foresee some </a:t>
            </a:r>
            <a:r>
              <a:rPr lang="en-US" altLang="en-US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shimings</a:t>
            </a:r>
            <a:r>
              <a:rPr lang="en-US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case the floor is irregular</a:t>
            </a:r>
          </a:p>
          <a:p>
            <a:r>
              <a:rPr lang="en-US" altLang="en-US" sz="2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Ergonomy</a:t>
            </a:r>
            <a:r>
              <a:rPr lang="en-US" altLang="en-US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: think about the accessibility and  manipulation of the screws</a:t>
            </a:r>
            <a:endParaRPr lang="en-US" altLang="en-US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48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6854" cy="940443"/>
          </a:xfrm>
        </p:spPr>
        <p:txBody>
          <a:bodyPr>
            <a:normAutofit/>
          </a:bodyPr>
          <a:lstStyle/>
          <a:p>
            <a:r>
              <a:rPr lang="fr-CH" dirty="0" err="1" smtClean="0"/>
              <a:t>Classical</a:t>
            </a:r>
            <a:r>
              <a:rPr lang="fr-CH" dirty="0" smtClean="0"/>
              <a:t> </a:t>
            </a:r>
            <a:r>
              <a:rPr lang="fr-CH" dirty="0" err="1" smtClean="0"/>
              <a:t>example</a:t>
            </a:r>
            <a:r>
              <a:rPr lang="fr-CH" dirty="0" smtClean="0"/>
              <a:t> in a </a:t>
            </a:r>
            <a:r>
              <a:rPr lang="fr-CH" dirty="0" err="1" smtClean="0"/>
              <a:t>slope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4544888" cy="5034458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en-US" alt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Brown shim to recuperate the floor slope</a:t>
            </a:r>
            <a:endParaRPr lang="en-US" alt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10000"/>
              </a:lnSpc>
            </a:pPr>
            <a:r>
              <a:rPr lang="en-US" alt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Green shim to recuperate the slope of the magnet</a:t>
            </a:r>
            <a:endParaRPr lang="en-US" alt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10000"/>
              </a:lnSpc>
            </a:pPr>
            <a:r>
              <a:rPr lang="en-US" alt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Yellow support is vertical</a:t>
            </a:r>
            <a:endParaRPr lang="en-US" alt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10000"/>
              </a:lnSpc>
            </a:pPr>
            <a:r>
              <a:rPr lang="en-US" alt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adjustment of height and roll angle is located below the H translation plate</a:t>
            </a:r>
            <a:endParaRPr lang="en-US" alt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10000"/>
              </a:lnSpc>
            </a:pPr>
            <a:r>
              <a:rPr lang="en-US" alt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Horizontal adjustment plate</a:t>
            </a:r>
          </a:p>
          <a:p>
            <a:pPr marL="36576" indent="0">
              <a:lnSpc>
                <a:spcPct val="80000"/>
              </a:lnSpc>
              <a:buNone/>
            </a:pPr>
            <a:endParaRPr lang="en-US" altLang="en-US" sz="2400" dirty="0"/>
          </a:p>
          <a:p>
            <a:pPr>
              <a:lnSpc>
                <a:spcPct val="80000"/>
              </a:lnSpc>
            </a:pPr>
            <a:endParaRPr lang="en-US" alt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itchFamily="2" charset="2"/>
              <a:buChar char="ú"/>
            </a:pPr>
            <a:endParaRPr lang="fr-CH" altLang="en-US" sz="2200" dirty="0" smtClean="0">
              <a:latin typeface="Verdana" pitchFamily="34" charset="0"/>
            </a:endParaRPr>
          </a:p>
          <a:p>
            <a:pPr>
              <a:buFont typeface="Wingdings" pitchFamily="2" charset="2"/>
              <a:buChar char="ú"/>
            </a:pPr>
            <a:endParaRPr lang="fr-CH" altLang="en-US" sz="2200" dirty="0" smtClean="0">
              <a:latin typeface="Verdana" pitchFamily="34" charset="0"/>
            </a:endParaRPr>
          </a:p>
          <a:p>
            <a:pPr>
              <a:buFont typeface="Wingdings" pitchFamily="2" charset="2"/>
              <a:buChar char="ú"/>
            </a:pPr>
            <a:endParaRPr lang="fr-CH" altLang="en-US" sz="2200" dirty="0" smtClean="0">
              <a:latin typeface="Verdana" pitchFamily="34" charset="0"/>
            </a:endParaRPr>
          </a:p>
          <a:p>
            <a:pPr>
              <a:buFont typeface="Wingdings" pitchFamily="2" charset="2"/>
              <a:buChar char="ú"/>
            </a:pPr>
            <a:endParaRPr lang="fr-CH" altLang="en-US" sz="2200" dirty="0">
              <a:latin typeface="Verdana" pitchFamily="34" charset="0"/>
            </a:endParaRPr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858000" y="6204793"/>
            <a:ext cx="21336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5C7E8F8-03AE-4879-B8F5-B27D73CEE5D9}" type="slidenum">
              <a:rPr lang="en-US" altLang="en-US" smtClean="0"/>
              <a:pPr/>
              <a:t>17</a:t>
            </a:fld>
            <a:endParaRPr lang="en-US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019800" y="3026618"/>
            <a:ext cx="304800" cy="4572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7086600" y="2721818"/>
            <a:ext cx="304800" cy="7620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 rot="20547569">
            <a:off x="5106988" y="1739156"/>
            <a:ext cx="2817812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6251575" y="1362918"/>
            <a:ext cx="68580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5181600" y="2798018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7848600" y="1883618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791200" y="5998418"/>
            <a:ext cx="1905000" cy="457200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flipH="1">
            <a:off x="4114800" y="6074618"/>
            <a:ext cx="4495800" cy="533400"/>
          </a:xfrm>
          <a:prstGeom prst="rtTriangle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4" name="Group 14"/>
          <p:cNvGrpSpPr>
            <a:grpSpLocks/>
          </p:cNvGrpSpPr>
          <p:nvPr/>
        </p:nvGrpSpPr>
        <p:grpSpPr bwMode="auto">
          <a:xfrm>
            <a:off x="5257800" y="3407618"/>
            <a:ext cx="2971800" cy="2590800"/>
            <a:chOff x="2448" y="1968"/>
            <a:chExt cx="1872" cy="1632"/>
          </a:xfrm>
        </p:grpSpPr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2640" y="1968"/>
              <a:ext cx="1536" cy="14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2784" y="2160"/>
              <a:ext cx="1248" cy="14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2832" y="2304"/>
              <a:ext cx="48" cy="336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3888" y="2304"/>
              <a:ext cx="48" cy="336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auto">
            <a:xfrm>
              <a:off x="2928" y="2448"/>
              <a:ext cx="912" cy="11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/>
            </a:p>
          </p:txBody>
        </p:sp>
        <p:sp>
          <p:nvSpPr>
            <p:cNvPr id="20" name="Rectangle 20"/>
            <p:cNvSpPr>
              <a:spLocks noChangeArrowheads="1"/>
            </p:cNvSpPr>
            <p:nvPr/>
          </p:nvSpPr>
          <p:spPr bwMode="auto">
            <a:xfrm>
              <a:off x="2784" y="2400"/>
              <a:ext cx="1200" cy="4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2784" y="3552"/>
              <a:ext cx="1200" cy="4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2640" y="2112"/>
              <a:ext cx="48" cy="19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Rectangle 23"/>
            <p:cNvSpPr>
              <a:spLocks noChangeArrowheads="1"/>
            </p:cNvSpPr>
            <p:nvPr/>
          </p:nvSpPr>
          <p:spPr bwMode="auto">
            <a:xfrm>
              <a:off x="4128" y="2112"/>
              <a:ext cx="48" cy="19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Line 24"/>
            <p:cNvSpPr>
              <a:spLocks noChangeShapeType="1"/>
            </p:cNvSpPr>
            <p:nvPr/>
          </p:nvSpPr>
          <p:spPr bwMode="auto">
            <a:xfrm>
              <a:off x="2448" y="2256"/>
              <a:ext cx="3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" name="Line 25"/>
            <p:cNvSpPr>
              <a:spLocks noChangeShapeType="1"/>
            </p:cNvSpPr>
            <p:nvPr/>
          </p:nvSpPr>
          <p:spPr bwMode="auto">
            <a:xfrm flipH="1">
              <a:off x="4032" y="2256"/>
              <a:ext cx="2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auto">
            <a:xfrm>
              <a:off x="2784" y="2112"/>
              <a:ext cx="96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auto">
            <a:xfrm>
              <a:off x="3888" y="2112"/>
              <a:ext cx="96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8" name="Line 28"/>
          <p:cNvSpPr>
            <a:spLocks noChangeShapeType="1"/>
          </p:cNvSpPr>
          <p:nvPr/>
        </p:nvSpPr>
        <p:spPr bwMode="auto">
          <a:xfrm>
            <a:off x="6743700" y="2874218"/>
            <a:ext cx="0" cy="342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" name="Line 29"/>
          <p:cNvSpPr>
            <a:spLocks noChangeShapeType="1"/>
          </p:cNvSpPr>
          <p:nvPr/>
        </p:nvSpPr>
        <p:spPr bwMode="auto">
          <a:xfrm>
            <a:off x="6553200" y="2264618"/>
            <a:ext cx="0" cy="403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" name="Line 31"/>
          <p:cNvSpPr>
            <a:spLocks noChangeShapeType="1"/>
          </p:cNvSpPr>
          <p:nvPr/>
        </p:nvSpPr>
        <p:spPr bwMode="auto">
          <a:xfrm>
            <a:off x="8458200" y="1731218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" name="Text Box 32"/>
          <p:cNvSpPr txBox="1">
            <a:spLocks noChangeArrowheads="1"/>
          </p:cNvSpPr>
          <p:nvPr/>
        </p:nvSpPr>
        <p:spPr bwMode="auto">
          <a:xfrm rot="20679546">
            <a:off x="8534400" y="1807418"/>
            <a:ext cx="349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H</a:t>
            </a:r>
          </a:p>
        </p:txBody>
      </p:sp>
      <p:sp>
        <p:nvSpPr>
          <p:cNvPr id="32" name="Line 33"/>
          <p:cNvSpPr>
            <a:spLocks noChangeShapeType="1"/>
          </p:cNvSpPr>
          <p:nvPr/>
        </p:nvSpPr>
        <p:spPr bwMode="auto">
          <a:xfrm>
            <a:off x="6553200" y="5595193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" name="Text Box 34"/>
          <p:cNvSpPr txBox="1">
            <a:spLocks noChangeArrowheads="1"/>
          </p:cNvSpPr>
          <p:nvPr/>
        </p:nvSpPr>
        <p:spPr bwMode="auto">
          <a:xfrm>
            <a:off x="6705600" y="5442793"/>
            <a:ext cx="336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E</a:t>
            </a:r>
          </a:p>
        </p:txBody>
      </p:sp>
      <p:sp>
        <p:nvSpPr>
          <p:cNvPr id="34" name="Oval 35"/>
          <p:cNvSpPr>
            <a:spLocks noChangeArrowheads="1"/>
          </p:cNvSpPr>
          <p:nvPr/>
        </p:nvSpPr>
        <p:spPr bwMode="auto">
          <a:xfrm>
            <a:off x="5181600" y="6433393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" name="Oval 36"/>
          <p:cNvSpPr>
            <a:spLocks noChangeArrowheads="1"/>
          </p:cNvSpPr>
          <p:nvPr/>
        </p:nvSpPr>
        <p:spPr bwMode="auto">
          <a:xfrm>
            <a:off x="6705600" y="6280993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" name="Oval 37"/>
          <p:cNvSpPr>
            <a:spLocks noChangeArrowheads="1"/>
          </p:cNvSpPr>
          <p:nvPr/>
        </p:nvSpPr>
        <p:spPr bwMode="auto">
          <a:xfrm>
            <a:off x="7772400" y="6128593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" name="Text Box 38"/>
          <p:cNvSpPr txBox="1">
            <a:spLocks noChangeArrowheads="1"/>
          </p:cNvSpPr>
          <p:nvPr/>
        </p:nvSpPr>
        <p:spPr bwMode="auto">
          <a:xfrm>
            <a:off x="7907115" y="4869160"/>
            <a:ext cx="115929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dirty="0" smtClean="0"/>
              <a:t>Floor marking</a:t>
            </a:r>
            <a:endParaRPr lang="en-US" altLang="en-US" dirty="0"/>
          </a:p>
        </p:txBody>
      </p:sp>
      <p:sp>
        <p:nvSpPr>
          <p:cNvPr id="38" name="Line 39"/>
          <p:cNvSpPr>
            <a:spLocks noChangeShapeType="1"/>
          </p:cNvSpPr>
          <p:nvPr/>
        </p:nvSpPr>
        <p:spPr bwMode="auto">
          <a:xfrm flipH="1">
            <a:off x="5257800" y="5515490"/>
            <a:ext cx="3130624" cy="9560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" name="Line 40"/>
          <p:cNvSpPr>
            <a:spLocks noChangeShapeType="1"/>
          </p:cNvSpPr>
          <p:nvPr/>
        </p:nvSpPr>
        <p:spPr bwMode="auto">
          <a:xfrm flipH="1">
            <a:off x="6781800" y="5515491"/>
            <a:ext cx="1606624" cy="7877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0" name="Line 41"/>
          <p:cNvSpPr>
            <a:spLocks noChangeShapeType="1"/>
          </p:cNvSpPr>
          <p:nvPr/>
        </p:nvSpPr>
        <p:spPr bwMode="auto">
          <a:xfrm flipH="1">
            <a:off x="7772400" y="5515491"/>
            <a:ext cx="616024" cy="68930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" name="Oval 42"/>
          <p:cNvSpPr>
            <a:spLocks noChangeArrowheads="1"/>
          </p:cNvSpPr>
          <p:nvPr/>
        </p:nvSpPr>
        <p:spPr bwMode="auto">
          <a:xfrm>
            <a:off x="5105400" y="2775793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2" name="Oval 43"/>
          <p:cNvSpPr>
            <a:spLocks noChangeArrowheads="1"/>
          </p:cNvSpPr>
          <p:nvPr/>
        </p:nvSpPr>
        <p:spPr bwMode="auto">
          <a:xfrm>
            <a:off x="7848600" y="1861393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3" name="Text Box 44"/>
          <p:cNvSpPr txBox="1">
            <a:spLocks noChangeArrowheads="1"/>
          </p:cNvSpPr>
          <p:nvPr/>
        </p:nvSpPr>
        <p:spPr bwMode="auto">
          <a:xfrm>
            <a:off x="4621510" y="1124744"/>
            <a:ext cx="1390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Points MAD</a:t>
            </a:r>
          </a:p>
        </p:txBody>
      </p:sp>
      <p:sp>
        <p:nvSpPr>
          <p:cNvPr id="44" name="Line 45"/>
          <p:cNvSpPr>
            <a:spLocks noChangeShapeType="1"/>
          </p:cNvSpPr>
          <p:nvPr/>
        </p:nvSpPr>
        <p:spPr bwMode="auto">
          <a:xfrm>
            <a:off x="5029200" y="1563464"/>
            <a:ext cx="95407" cy="121839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5" name="Line 46"/>
          <p:cNvSpPr>
            <a:spLocks noChangeShapeType="1"/>
          </p:cNvSpPr>
          <p:nvPr/>
        </p:nvSpPr>
        <p:spPr bwMode="auto">
          <a:xfrm>
            <a:off x="5029200" y="1563464"/>
            <a:ext cx="2819400" cy="3201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6" name="Line 7"/>
          <p:cNvSpPr>
            <a:spLocks noChangeShapeType="1"/>
          </p:cNvSpPr>
          <p:nvPr/>
        </p:nvSpPr>
        <p:spPr bwMode="auto">
          <a:xfrm rot="18900000">
            <a:off x="4429125" y="1175156"/>
            <a:ext cx="4371975" cy="2263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7" name="Line 30"/>
          <p:cNvSpPr>
            <a:spLocks noChangeShapeType="1"/>
          </p:cNvSpPr>
          <p:nvPr/>
        </p:nvSpPr>
        <p:spPr bwMode="auto">
          <a:xfrm flipV="1">
            <a:off x="8229600" y="2155825"/>
            <a:ext cx="914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32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6854" cy="940443"/>
          </a:xfrm>
        </p:spPr>
        <p:txBody>
          <a:bodyPr>
            <a:normAutofit/>
          </a:bodyPr>
          <a:lstStyle/>
          <a:p>
            <a:r>
              <a:rPr lang="fr-CH" dirty="0" smtClean="0"/>
              <a:t>Case of (LHC) </a:t>
            </a:r>
            <a:r>
              <a:rPr lang="fr-CH" dirty="0" err="1" smtClean="0"/>
              <a:t>tilted</a:t>
            </a:r>
            <a:r>
              <a:rPr lang="fr-CH" dirty="0" smtClean="0"/>
              <a:t> </a:t>
            </a:r>
            <a:r>
              <a:rPr lang="fr-CH" dirty="0" err="1" smtClean="0"/>
              <a:t>magnets</a:t>
            </a:r>
            <a:endParaRPr lang="en-GB" dirty="0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858000" y="6204793"/>
            <a:ext cx="21336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5C7E8F8-03AE-4879-B8F5-B27D73CEE5D9}" type="slidenum">
              <a:rPr lang="en-US" altLang="en-US" smtClean="0"/>
              <a:pPr/>
              <a:t>18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9" name="Slide Number Placeholder 3"/>
          <p:cNvSpPr txBox="1">
            <a:spLocks/>
          </p:cNvSpPr>
          <p:nvPr/>
        </p:nvSpPr>
        <p:spPr>
          <a:xfrm>
            <a:off x="6858000" y="6169025"/>
            <a:ext cx="21336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AFB2D71-1788-4AB5-9C04-8A910C727A9F}" type="slidenum">
              <a:rPr lang="en-US" altLang="en-US" smtClean="0"/>
              <a:pPr/>
              <a:t>18</a:t>
            </a:fld>
            <a:endParaRPr lang="en-US" altLang="en-US"/>
          </a:p>
        </p:txBody>
      </p:sp>
      <p:sp>
        <p:nvSpPr>
          <p:cNvPr id="70" name="Line 2"/>
          <p:cNvSpPr>
            <a:spLocks noChangeShapeType="1"/>
          </p:cNvSpPr>
          <p:nvPr/>
        </p:nvSpPr>
        <p:spPr bwMode="auto">
          <a:xfrm>
            <a:off x="533400" y="5864225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71" name="Group 3"/>
          <p:cNvGrpSpPr>
            <a:grpSpLocks/>
          </p:cNvGrpSpPr>
          <p:nvPr/>
        </p:nvGrpSpPr>
        <p:grpSpPr bwMode="auto">
          <a:xfrm>
            <a:off x="152400" y="911225"/>
            <a:ext cx="4191000" cy="4953000"/>
            <a:chOff x="96" y="576"/>
            <a:chExt cx="2640" cy="3120"/>
          </a:xfrm>
        </p:grpSpPr>
        <p:sp>
          <p:nvSpPr>
            <p:cNvPr id="72" name="Rectangle 4"/>
            <p:cNvSpPr>
              <a:spLocks noChangeArrowheads="1"/>
            </p:cNvSpPr>
            <p:nvPr/>
          </p:nvSpPr>
          <p:spPr bwMode="auto">
            <a:xfrm>
              <a:off x="624" y="2784"/>
              <a:ext cx="1584" cy="33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73" name="Group 5"/>
            <p:cNvGrpSpPr>
              <a:grpSpLocks/>
            </p:cNvGrpSpPr>
            <p:nvPr/>
          </p:nvGrpSpPr>
          <p:grpSpPr bwMode="auto">
            <a:xfrm>
              <a:off x="96" y="576"/>
              <a:ext cx="2640" cy="3120"/>
              <a:chOff x="96" y="576"/>
              <a:chExt cx="2640" cy="3120"/>
            </a:xfrm>
          </p:grpSpPr>
          <p:grpSp>
            <p:nvGrpSpPr>
              <p:cNvPr id="74" name="Group 6"/>
              <p:cNvGrpSpPr>
                <a:grpSpLocks/>
              </p:cNvGrpSpPr>
              <p:nvPr/>
            </p:nvGrpSpPr>
            <p:grpSpPr bwMode="auto">
              <a:xfrm>
                <a:off x="384" y="576"/>
                <a:ext cx="2064" cy="3120"/>
                <a:chOff x="384" y="576"/>
                <a:chExt cx="2064" cy="3120"/>
              </a:xfrm>
            </p:grpSpPr>
            <p:sp>
              <p:nvSpPr>
                <p:cNvPr id="76" name="Oval 7"/>
                <p:cNvSpPr>
                  <a:spLocks noChangeArrowheads="1"/>
                </p:cNvSpPr>
                <p:nvPr/>
              </p:nvSpPr>
              <p:spPr bwMode="auto">
                <a:xfrm>
                  <a:off x="384" y="1056"/>
                  <a:ext cx="2064" cy="206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7" name="Oval 8"/>
                <p:cNvSpPr>
                  <a:spLocks noChangeArrowheads="1"/>
                </p:cNvSpPr>
                <p:nvPr/>
              </p:nvSpPr>
              <p:spPr bwMode="auto">
                <a:xfrm>
                  <a:off x="912" y="1392"/>
                  <a:ext cx="960" cy="960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8" name="Oval 9"/>
                <p:cNvSpPr>
                  <a:spLocks noChangeArrowheads="1"/>
                </p:cNvSpPr>
                <p:nvPr/>
              </p:nvSpPr>
              <p:spPr bwMode="auto">
                <a:xfrm>
                  <a:off x="1056" y="1776"/>
                  <a:ext cx="192" cy="19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9" name="Oval 10"/>
                <p:cNvSpPr>
                  <a:spLocks noChangeArrowheads="1"/>
                </p:cNvSpPr>
                <p:nvPr/>
              </p:nvSpPr>
              <p:spPr bwMode="auto">
                <a:xfrm>
                  <a:off x="1536" y="1776"/>
                  <a:ext cx="192" cy="19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0" name="Line 11"/>
                <p:cNvSpPr>
                  <a:spLocks noChangeShapeType="1"/>
                </p:cNvSpPr>
                <p:nvPr/>
              </p:nvSpPr>
              <p:spPr bwMode="auto">
                <a:xfrm>
                  <a:off x="1416" y="576"/>
                  <a:ext cx="0" cy="31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75" name="Line 12"/>
              <p:cNvSpPr>
                <a:spLocks noChangeShapeType="1"/>
              </p:cNvSpPr>
              <p:nvPr/>
            </p:nvSpPr>
            <p:spPr bwMode="auto">
              <a:xfrm>
                <a:off x="96" y="1872"/>
                <a:ext cx="26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81" name="AutoShape 13"/>
          <p:cNvSpPr>
            <a:spLocks noChangeArrowheads="1"/>
          </p:cNvSpPr>
          <p:nvPr/>
        </p:nvSpPr>
        <p:spPr bwMode="auto">
          <a:xfrm>
            <a:off x="990600" y="4949825"/>
            <a:ext cx="533400" cy="914400"/>
          </a:xfrm>
          <a:prstGeom prst="triangle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" name="AutoShape 14"/>
          <p:cNvSpPr>
            <a:spLocks noChangeArrowheads="1"/>
          </p:cNvSpPr>
          <p:nvPr/>
        </p:nvSpPr>
        <p:spPr bwMode="auto">
          <a:xfrm>
            <a:off x="2971800" y="4949825"/>
            <a:ext cx="533400" cy="914400"/>
          </a:xfrm>
          <a:prstGeom prst="triangle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3" name="Line 15"/>
          <p:cNvSpPr>
            <a:spLocks noChangeShapeType="1"/>
          </p:cNvSpPr>
          <p:nvPr/>
        </p:nvSpPr>
        <p:spPr bwMode="auto">
          <a:xfrm>
            <a:off x="4953000" y="5864225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84" name="Group 16"/>
          <p:cNvGrpSpPr>
            <a:grpSpLocks/>
          </p:cNvGrpSpPr>
          <p:nvPr/>
        </p:nvGrpSpPr>
        <p:grpSpPr bwMode="auto">
          <a:xfrm rot="548548">
            <a:off x="4572000" y="914400"/>
            <a:ext cx="4191000" cy="4953000"/>
            <a:chOff x="96" y="576"/>
            <a:chExt cx="2640" cy="3120"/>
          </a:xfrm>
        </p:grpSpPr>
        <p:sp>
          <p:nvSpPr>
            <p:cNvPr id="85" name="Rectangle 17"/>
            <p:cNvSpPr>
              <a:spLocks noChangeArrowheads="1"/>
            </p:cNvSpPr>
            <p:nvPr/>
          </p:nvSpPr>
          <p:spPr bwMode="auto">
            <a:xfrm>
              <a:off x="624" y="2784"/>
              <a:ext cx="1584" cy="33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86" name="Group 18"/>
            <p:cNvGrpSpPr>
              <a:grpSpLocks/>
            </p:cNvGrpSpPr>
            <p:nvPr/>
          </p:nvGrpSpPr>
          <p:grpSpPr bwMode="auto">
            <a:xfrm>
              <a:off x="96" y="576"/>
              <a:ext cx="2640" cy="3120"/>
              <a:chOff x="96" y="576"/>
              <a:chExt cx="2640" cy="3120"/>
            </a:xfrm>
          </p:grpSpPr>
          <p:grpSp>
            <p:nvGrpSpPr>
              <p:cNvPr id="87" name="Group 19"/>
              <p:cNvGrpSpPr>
                <a:grpSpLocks/>
              </p:cNvGrpSpPr>
              <p:nvPr/>
            </p:nvGrpSpPr>
            <p:grpSpPr bwMode="auto">
              <a:xfrm>
                <a:off x="384" y="576"/>
                <a:ext cx="2064" cy="3120"/>
                <a:chOff x="384" y="576"/>
                <a:chExt cx="2064" cy="3120"/>
              </a:xfrm>
            </p:grpSpPr>
            <p:sp>
              <p:nvSpPr>
                <p:cNvPr id="89" name="Oval 20"/>
                <p:cNvSpPr>
                  <a:spLocks noChangeArrowheads="1"/>
                </p:cNvSpPr>
                <p:nvPr/>
              </p:nvSpPr>
              <p:spPr bwMode="auto">
                <a:xfrm>
                  <a:off x="384" y="1056"/>
                  <a:ext cx="2064" cy="206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0" name="Oval 21"/>
                <p:cNvSpPr>
                  <a:spLocks noChangeArrowheads="1"/>
                </p:cNvSpPr>
                <p:nvPr/>
              </p:nvSpPr>
              <p:spPr bwMode="auto">
                <a:xfrm>
                  <a:off x="912" y="1392"/>
                  <a:ext cx="960" cy="960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1" name="Oval 22"/>
                <p:cNvSpPr>
                  <a:spLocks noChangeArrowheads="1"/>
                </p:cNvSpPr>
                <p:nvPr/>
              </p:nvSpPr>
              <p:spPr bwMode="auto">
                <a:xfrm>
                  <a:off x="1056" y="1776"/>
                  <a:ext cx="192" cy="19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2" name="Oval 23"/>
                <p:cNvSpPr>
                  <a:spLocks noChangeArrowheads="1"/>
                </p:cNvSpPr>
                <p:nvPr/>
              </p:nvSpPr>
              <p:spPr bwMode="auto">
                <a:xfrm>
                  <a:off x="1536" y="1776"/>
                  <a:ext cx="192" cy="19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" name="Line 24"/>
                <p:cNvSpPr>
                  <a:spLocks noChangeShapeType="1"/>
                </p:cNvSpPr>
                <p:nvPr/>
              </p:nvSpPr>
              <p:spPr bwMode="auto">
                <a:xfrm>
                  <a:off x="1416" y="576"/>
                  <a:ext cx="0" cy="31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88" name="Line 25"/>
              <p:cNvSpPr>
                <a:spLocks noChangeShapeType="1"/>
              </p:cNvSpPr>
              <p:nvPr/>
            </p:nvSpPr>
            <p:spPr bwMode="auto">
              <a:xfrm>
                <a:off x="96" y="1872"/>
                <a:ext cx="26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94" name="AutoShape 26"/>
          <p:cNvSpPr>
            <a:spLocks noChangeArrowheads="1"/>
          </p:cNvSpPr>
          <p:nvPr/>
        </p:nvSpPr>
        <p:spPr bwMode="auto">
          <a:xfrm>
            <a:off x="5105400" y="4721225"/>
            <a:ext cx="533400" cy="1143000"/>
          </a:xfrm>
          <a:prstGeom prst="triangle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5" name="AutoShape 27"/>
          <p:cNvSpPr>
            <a:spLocks noChangeArrowheads="1"/>
          </p:cNvSpPr>
          <p:nvPr/>
        </p:nvSpPr>
        <p:spPr bwMode="auto">
          <a:xfrm>
            <a:off x="7162800" y="5102225"/>
            <a:ext cx="533400" cy="762000"/>
          </a:xfrm>
          <a:prstGeom prst="triangle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6" name="Line 28"/>
          <p:cNvSpPr>
            <a:spLocks noChangeShapeType="1"/>
          </p:cNvSpPr>
          <p:nvPr/>
        </p:nvSpPr>
        <p:spPr bwMode="auto">
          <a:xfrm>
            <a:off x="6728271" y="2968625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7" name="Oval 29"/>
          <p:cNvSpPr>
            <a:spLocks noChangeArrowheads="1"/>
          </p:cNvSpPr>
          <p:nvPr/>
        </p:nvSpPr>
        <p:spPr bwMode="auto">
          <a:xfrm>
            <a:off x="6705600" y="5864225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8" name="Oval 30"/>
          <p:cNvSpPr>
            <a:spLocks noChangeArrowheads="1"/>
          </p:cNvSpPr>
          <p:nvPr/>
        </p:nvSpPr>
        <p:spPr bwMode="auto">
          <a:xfrm>
            <a:off x="2209800" y="5864225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9" name="Text Box 31"/>
          <p:cNvSpPr txBox="1">
            <a:spLocks noChangeArrowheads="1"/>
          </p:cNvSpPr>
          <p:nvPr/>
        </p:nvSpPr>
        <p:spPr bwMode="auto">
          <a:xfrm>
            <a:off x="3810000" y="6021288"/>
            <a:ext cx="126188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 smtClean="0"/>
              <a:t>Beam axis</a:t>
            </a:r>
            <a:endParaRPr lang="en-US" altLang="en-US" dirty="0"/>
          </a:p>
        </p:txBody>
      </p:sp>
      <p:sp>
        <p:nvSpPr>
          <p:cNvPr id="100" name="Line 32"/>
          <p:cNvSpPr>
            <a:spLocks noChangeShapeType="1"/>
          </p:cNvSpPr>
          <p:nvPr/>
        </p:nvSpPr>
        <p:spPr bwMode="auto">
          <a:xfrm flipH="1" flipV="1">
            <a:off x="2362200" y="5940425"/>
            <a:ext cx="1447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1" name="Line 33"/>
          <p:cNvSpPr>
            <a:spLocks noChangeShapeType="1"/>
          </p:cNvSpPr>
          <p:nvPr/>
        </p:nvSpPr>
        <p:spPr bwMode="auto">
          <a:xfrm flipV="1">
            <a:off x="5177970" y="5940425"/>
            <a:ext cx="1451430" cy="26436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" name="Line 34"/>
          <p:cNvSpPr>
            <a:spLocks noChangeShapeType="1"/>
          </p:cNvSpPr>
          <p:nvPr/>
        </p:nvSpPr>
        <p:spPr bwMode="auto">
          <a:xfrm flipH="1" flipV="1">
            <a:off x="4267200" y="4553711"/>
            <a:ext cx="762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" name="Line 35"/>
          <p:cNvSpPr>
            <a:spLocks noChangeShapeType="1"/>
          </p:cNvSpPr>
          <p:nvPr/>
        </p:nvSpPr>
        <p:spPr bwMode="auto">
          <a:xfrm flipH="1">
            <a:off x="4419600" y="2663825"/>
            <a:ext cx="3810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4" name="Text Box 36"/>
          <p:cNvSpPr txBox="1">
            <a:spLocks noChangeArrowheads="1"/>
          </p:cNvSpPr>
          <p:nvPr/>
        </p:nvSpPr>
        <p:spPr bwMode="auto">
          <a:xfrm rot="713319">
            <a:off x="4267200" y="3425825"/>
            <a:ext cx="349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H</a:t>
            </a:r>
          </a:p>
        </p:txBody>
      </p:sp>
      <p:sp>
        <p:nvSpPr>
          <p:cNvPr id="105" name="Line 37"/>
          <p:cNvSpPr>
            <a:spLocks noChangeShapeType="1"/>
          </p:cNvSpPr>
          <p:nvPr/>
        </p:nvSpPr>
        <p:spPr bwMode="auto">
          <a:xfrm>
            <a:off x="6400800" y="4949825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6" name="Text Box 38"/>
          <p:cNvSpPr txBox="1">
            <a:spLocks noChangeArrowheads="1"/>
          </p:cNvSpPr>
          <p:nvPr/>
        </p:nvSpPr>
        <p:spPr bwMode="auto">
          <a:xfrm>
            <a:off x="6400800" y="5254625"/>
            <a:ext cx="336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E</a:t>
            </a:r>
          </a:p>
        </p:txBody>
      </p:sp>
      <p:sp>
        <p:nvSpPr>
          <p:cNvPr id="107" name="Line 39"/>
          <p:cNvSpPr>
            <a:spLocks noChangeShapeType="1"/>
          </p:cNvSpPr>
          <p:nvPr/>
        </p:nvSpPr>
        <p:spPr bwMode="auto">
          <a:xfrm>
            <a:off x="6400800" y="56356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8" name="Text Box 41"/>
          <p:cNvSpPr txBox="1">
            <a:spLocks noChangeArrowheads="1"/>
          </p:cNvSpPr>
          <p:nvPr/>
        </p:nvSpPr>
        <p:spPr bwMode="auto">
          <a:xfrm>
            <a:off x="2895922" y="1046063"/>
            <a:ext cx="521168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E </a:t>
            </a:r>
            <a:r>
              <a:rPr lang="en-US" altLang="en-US" dirty="0" smtClean="0"/>
              <a:t>can be between </a:t>
            </a:r>
            <a:r>
              <a:rPr lang="en-US" altLang="en-US" dirty="0"/>
              <a:t>0 </a:t>
            </a:r>
            <a:r>
              <a:rPr lang="en-US" altLang="en-US" dirty="0" smtClean="0"/>
              <a:t>and </a:t>
            </a:r>
            <a:r>
              <a:rPr lang="en-US" altLang="en-US" dirty="0"/>
              <a:t>8mm </a:t>
            </a:r>
            <a:r>
              <a:rPr lang="en-US" altLang="en-US" dirty="0" smtClean="0"/>
              <a:t>depending on roll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3787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Some</a:t>
            </a:r>
            <a:r>
              <a:rPr lang="fr-CH" dirty="0" smtClean="0"/>
              <a:t>  </a:t>
            </a:r>
            <a:r>
              <a:rPr lang="fr-CH" dirty="0" err="1" smtClean="0"/>
              <a:t>bad</a:t>
            </a:r>
            <a:r>
              <a:rPr lang="fr-CH" dirty="0" smtClean="0"/>
              <a:t> </a:t>
            </a:r>
            <a:r>
              <a:rPr lang="fr-CH" dirty="0" err="1" smtClean="0"/>
              <a:t>examples</a:t>
            </a:r>
            <a:r>
              <a:rPr lang="fr-CH" dirty="0" smtClean="0"/>
              <a:t> (LHC and </a:t>
            </a:r>
            <a:r>
              <a:rPr lang="fr-CH" dirty="0" err="1" smtClean="0"/>
              <a:t>transfer</a:t>
            </a:r>
            <a:r>
              <a:rPr lang="fr-CH" dirty="0" smtClean="0"/>
              <a:t> </a:t>
            </a:r>
            <a:r>
              <a:rPr lang="fr-CH" dirty="0" err="1" smtClean="0"/>
              <a:t>lines</a:t>
            </a:r>
            <a:r>
              <a:rPr lang="fr-CH" dirty="0" smtClean="0"/>
              <a:t>)</a:t>
            </a:r>
            <a:endParaRPr lang="en-GB" dirty="0"/>
          </a:p>
        </p:txBody>
      </p:sp>
      <p:pic>
        <p:nvPicPr>
          <p:cNvPr id="3" name="Picture 4" descr="CIMG113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3419872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P109000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212976"/>
            <a:ext cx="368917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P10900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63815"/>
            <a:ext cx="3672408" cy="275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9011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</a:t>
            </a:r>
            <a:r>
              <a:rPr lang="fr-CH" dirty="0" smtClean="0"/>
              <a:t>genda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tabLst>
                <a:tab pos="5108575" algn="l"/>
              </a:tabLst>
            </a:pPr>
            <a:r>
              <a:rPr lang="fr-CH" dirty="0" smtClean="0"/>
              <a:t>Introduction to </a:t>
            </a:r>
            <a:r>
              <a:rPr lang="fr-CH" dirty="0" err="1" smtClean="0"/>
              <a:t>alignment</a:t>
            </a:r>
            <a:r>
              <a:rPr lang="fr-CH" dirty="0" smtClean="0"/>
              <a:t> techniques</a:t>
            </a:r>
          </a:p>
          <a:p>
            <a:pPr>
              <a:tabLst>
                <a:tab pos="5108575" algn="l"/>
              </a:tabLst>
            </a:pPr>
            <a:r>
              <a:rPr lang="fr-CH" dirty="0" err="1" smtClean="0"/>
              <a:t>Reserved</a:t>
            </a:r>
            <a:r>
              <a:rPr lang="fr-CH" dirty="0" smtClean="0"/>
              <a:t> </a:t>
            </a:r>
            <a:r>
              <a:rPr lang="fr-CH" dirty="0" err="1" smtClean="0"/>
              <a:t>space</a:t>
            </a:r>
            <a:r>
              <a:rPr lang="fr-CH" dirty="0" smtClean="0"/>
              <a:t> for Survey</a:t>
            </a:r>
          </a:p>
          <a:p>
            <a:pPr>
              <a:tabLst>
                <a:tab pos="5108575" algn="l"/>
              </a:tabLst>
            </a:pPr>
            <a:r>
              <a:rPr lang="fr-CH" dirty="0" smtClean="0"/>
              <a:t>The CERN Co-</a:t>
            </a:r>
            <a:r>
              <a:rPr lang="fr-CH" dirty="0" err="1" smtClean="0"/>
              <a:t>ordinates</a:t>
            </a:r>
            <a:r>
              <a:rPr lang="fr-CH" dirty="0" smtClean="0"/>
              <a:t> System</a:t>
            </a:r>
          </a:p>
          <a:p>
            <a:pPr>
              <a:tabLst>
                <a:tab pos="5108575" algn="l"/>
              </a:tabLst>
            </a:pPr>
            <a:r>
              <a:rPr lang="fr-CH" dirty="0" err="1" smtClean="0"/>
              <a:t>Integration</a:t>
            </a:r>
            <a:r>
              <a:rPr lang="fr-CH" dirty="0" smtClean="0"/>
              <a:t> </a:t>
            </a:r>
            <a:r>
              <a:rPr lang="fr-CH" dirty="0" err="1" smtClean="0"/>
              <a:t>mock-ups</a:t>
            </a:r>
            <a:endParaRPr lang="fr-CH" dirty="0" smtClean="0"/>
          </a:p>
          <a:p>
            <a:pPr>
              <a:tabLst>
                <a:tab pos="5108575" algn="l"/>
              </a:tabLst>
            </a:pPr>
            <a:r>
              <a:rPr lang="fr-CH" dirty="0" err="1"/>
              <a:t>A</a:t>
            </a:r>
            <a:r>
              <a:rPr lang="fr-CH" dirty="0" err="1" smtClean="0"/>
              <a:t>lignment</a:t>
            </a:r>
            <a:r>
              <a:rPr lang="fr-CH" dirty="0" smtClean="0"/>
              <a:t> data</a:t>
            </a:r>
          </a:p>
          <a:p>
            <a:pPr>
              <a:tabLst>
                <a:tab pos="5108575" algn="l"/>
              </a:tabLst>
            </a:pPr>
            <a:r>
              <a:rPr lang="fr-CH" dirty="0" err="1" smtClean="0"/>
              <a:t>Fiducials</a:t>
            </a:r>
            <a:endParaRPr lang="fr-CH" dirty="0" smtClean="0"/>
          </a:p>
          <a:p>
            <a:pPr>
              <a:tabLst>
                <a:tab pos="5108575" algn="l"/>
              </a:tabLst>
            </a:pPr>
            <a:r>
              <a:rPr lang="fr-CH" dirty="0" err="1" smtClean="0"/>
              <a:t>Adjustment</a:t>
            </a:r>
            <a:r>
              <a:rPr lang="fr-CH" dirty="0" smtClean="0"/>
              <a:t> </a:t>
            </a:r>
            <a:r>
              <a:rPr lang="fr-CH" dirty="0" err="1" smtClean="0"/>
              <a:t>systems</a:t>
            </a:r>
            <a:endParaRPr lang="fr-CH" dirty="0" smtClean="0"/>
          </a:p>
          <a:p>
            <a:pPr>
              <a:tabLst>
                <a:tab pos="5108575" algn="l"/>
              </a:tabLst>
            </a:pPr>
            <a:r>
              <a:rPr lang="fr-CH" dirty="0" err="1" smtClean="0"/>
              <a:t>Drawings</a:t>
            </a:r>
            <a:endParaRPr lang="fr-CH" dirty="0" smtClean="0"/>
          </a:p>
          <a:p>
            <a:pPr>
              <a:tabLst>
                <a:tab pos="5108575" algn="l"/>
              </a:tabLst>
            </a:pPr>
            <a:r>
              <a:rPr lang="fr-CH" dirty="0" smtClean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743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7 janvier 2008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Cours MME  -  J.-P. Quesnel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7FFDE-AC49-4CFA-A06A-9F72838A47AB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Some good examples (LHC)</a:t>
            </a:r>
            <a:endParaRPr lang="en-US" alt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  <p:pic>
        <p:nvPicPr>
          <p:cNvPr id="11" name="Picture 4" descr="CIMG11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3811860" cy="508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IMG115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937" y="1700808"/>
            <a:ext cx="4482075" cy="336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40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Drawings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6854" cy="3096344"/>
          </a:xfrm>
        </p:spPr>
        <p:txBody>
          <a:bodyPr>
            <a:normAutofit/>
          </a:bodyPr>
          <a:lstStyle/>
          <a:p>
            <a:r>
              <a:rPr lang="fr-CH" sz="2400" dirty="0" err="1" smtClean="0"/>
              <a:t>Floor</a:t>
            </a:r>
            <a:r>
              <a:rPr lang="fr-CH" sz="2400" dirty="0" smtClean="0"/>
              <a:t> </a:t>
            </a:r>
            <a:r>
              <a:rPr lang="fr-CH" sz="2400" dirty="0" err="1" smtClean="0"/>
              <a:t>marking</a:t>
            </a:r>
            <a:endParaRPr lang="fr-CH" sz="2400" dirty="0" smtClean="0"/>
          </a:p>
          <a:p>
            <a:pPr lvl="1"/>
            <a:r>
              <a:rPr lang="fr-CH" sz="1900" dirty="0" smtClean="0"/>
              <a:t>SU </a:t>
            </a:r>
            <a:r>
              <a:rPr lang="fr-CH" sz="1900" dirty="0" err="1" smtClean="0"/>
              <a:t>is</a:t>
            </a:r>
            <a:r>
              <a:rPr lang="fr-CH" sz="1900" dirty="0" smtClean="0"/>
              <a:t> </a:t>
            </a:r>
            <a:r>
              <a:rPr lang="fr-CH" sz="1900" dirty="0" err="1" smtClean="0"/>
              <a:t>marking</a:t>
            </a:r>
            <a:r>
              <a:rPr lang="fr-CH" sz="1900" dirty="0" smtClean="0"/>
              <a:t> on the </a:t>
            </a:r>
            <a:r>
              <a:rPr lang="fr-CH" sz="1900" dirty="0" err="1" smtClean="0"/>
              <a:t>floor</a:t>
            </a:r>
            <a:r>
              <a:rPr lang="fr-CH" sz="1900" dirty="0" smtClean="0"/>
              <a:t> the </a:t>
            </a:r>
            <a:r>
              <a:rPr lang="fr-CH" sz="1900" dirty="0" err="1" smtClean="0"/>
              <a:t>MADx</a:t>
            </a:r>
            <a:r>
              <a:rPr lang="fr-CH" sz="1900" dirty="0" smtClean="0"/>
              <a:t> pt (E and S) </a:t>
            </a:r>
            <a:r>
              <a:rPr lang="fr-CH" sz="1900" dirty="0" err="1" smtClean="0"/>
              <a:t>which</a:t>
            </a:r>
            <a:r>
              <a:rPr lang="fr-CH" sz="1900" dirty="0" smtClean="0"/>
              <a:t> are the projection </a:t>
            </a:r>
            <a:r>
              <a:rPr lang="fr-CH" sz="1900" dirty="0" err="1" smtClean="0"/>
              <a:t>along</a:t>
            </a:r>
            <a:r>
              <a:rPr lang="fr-CH" sz="1900" dirty="0" smtClean="0"/>
              <a:t> the local vertical</a:t>
            </a:r>
          </a:p>
          <a:p>
            <a:pPr lvl="1"/>
            <a:r>
              <a:rPr lang="fr-CH" sz="1900" dirty="0" smtClean="0"/>
              <a:t>The </a:t>
            </a:r>
            <a:r>
              <a:rPr lang="fr-CH" sz="1900" dirty="0" err="1" smtClean="0"/>
              <a:t>psotion</a:t>
            </a:r>
            <a:r>
              <a:rPr lang="fr-CH" sz="1900" dirty="0" smtClean="0"/>
              <a:t> of supports and </a:t>
            </a:r>
            <a:r>
              <a:rPr lang="fr-CH" sz="1900" dirty="0" err="1" smtClean="0"/>
              <a:t>therefore</a:t>
            </a:r>
            <a:r>
              <a:rPr lang="fr-CH" sz="1900" smtClean="0"/>
              <a:t> the </a:t>
            </a:r>
            <a:r>
              <a:rPr lang="fr-CH" sz="1900" dirty="0" err="1" smtClean="0"/>
              <a:t>drilling</a:t>
            </a:r>
            <a:r>
              <a:rPr lang="fr-CH" sz="1900" dirty="0" smtClean="0"/>
              <a:t> has to </a:t>
            </a:r>
            <a:r>
              <a:rPr lang="fr-CH" sz="1900" dirty="0" err="1" smtClean="0"/>
              <a:t>take</a:t>
            </a:r>
            <a:r>
              <a:rPr lang="fr-CH" sz="1900" dirty="0" smtClean="0"/>
              <a:t> </a:t>
            </a:r>
            <a:r>
              <a:rPr lang="fr-CH" sz="1900" dirty="0" err="1" smtClean="0"/>
              <a:t>into</a:t>
            </a:r>
            <a:r>
              <a:rPr lang="fr-CH" sz="1900" dirty="0" smtClean="0"/>
              <a:t> </a:t>
            </a:r>
            <a:r>
              <a:rPr lang="fr-CH" sz="1900" dirty="0" err="1" smtClean="0"/>
              <a:t>account</a:t>
            </a:r>
            <a:r>
              <a:rPr lang="fr-CH" sz="1900" dirty="0" smtClean="0"/>
              <a:t> the </a:t>
            </a:r>
            <a:r>
              <a:rPr lang="fr-CH" sz="1900" dirty="0" err="1" smtClean="0"/>
              <a:t>slope</a:t>
            </a:r>
            <a:r>
              <a:rPr lang="fr-CH" sz="1900" dirty="0" smtClean="0"/>
              <a:t> and the roll angle </a:t>
            </a:r>
            <a:r>
              <a:rPr lang="fr-CH" sz="1900" dirty="0" err="1" smtClean="0"/>
              <a:t>effect</a:t>
            </a:r>
            <a:endParaRPr lang="fr-CH" sz="1900" dirty="0" smtClean="0"/>
          </a:p>
          <a:p>
            <a:pPr lvl="1"/>
            <a:r>
              <a:rPr lang="fr-CH" sz="1900" dirty="0" err="1" smtClean="0"/>
              <a:t>Drilling</a:t>
            </a:r>
            <a:r>
              <a:rPr lang="fr-CH" sz="1900" dirty="0" smtClean="0"/>
              <a:t> pts are </a:t>
            </a:r>
            <a:r>
              <a:rPr lang="fr-CH" sz="1900" dirty="0" err="1" smtClean="0"/>
              <a:t>therefore</a:t>
            </a:r>
            <a:r>
              <a:rPr lang="fr-CH" sz="1900" dirty="0" smtClean="0"/>
              <a:t> not </a:t>
            </a:r>
            <a:r>
              <a:rPr lang="fr-CH" sz="1900" dirty="0" err="1" smtClean="0"/>
              <a:t>systematically</a:t>
            </a:r>
            <a:r>
              <a:rPr lang="fr-CH" sz="1900" dirty="0" smtClean="0"/>
              <a:t> </a:t>
            </a:r>
            <a:r>
              <a:rPr lang="fr-CH" sz="1900" dirty="0" err="1" smtClean="0"/>
              <a:t>symmetrical</a:t>
            </a:r>
            <a:r>
              <a:rPr lang="fr-CH" sz="1900" dirty="0" smtClean="0"/>
              <a:t> </a:t>
            </a:r>
            <a:r>
              <a:rPr lang="fr-CH" sz="1900" dirty="0" err="1" smtClean="0"/>
              <a:t>with</a:t>
            </a:r>
            <a:r>
              <a:rPr lang="fr-CH" sz="1900" dirty="0" smtClean="0"/>
              <a:t> respect to </a:t>
            </a:r>
            <a:r>
              <a:rPr lang="fr-CH" sz="1900" dirty="0" err="1" smtClean="0"/>
              <a:t>MADx</a:t>
            </a:r>
            <a:r>
              <a:rPr lang="fr-CH" sz="1900" dirty="0" smtClean="0"/>
              <a:t> points</a:t>
            </a:r>
            <a:endParaRPr lang="en-GB" sz="19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0991-5408-4D65-8AE2-A75DAA13B6E2}" type="slidenum">
              <a:rPr lang="en-US" altLang="en-US" smtClean="0"/>
              <a:pPr/>
              <a:t>21</a:t>
            </a:fld>
            <a:endParaRPr lang="en-US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295636" y="5225205"/>
            <a:ext cx="2499390" cy="39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2951820" y="4788768"/>
            <a:ext cx="360040" cy="296416"/>
            <a:chOff x="3203848" y="5229200"/>
            <a:chExt cx="360040" cy="296416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3203848" y="5373216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3383868" y="5229200"/>
              <a:ext cx="0" cy="2964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2960637" y="5364832"/>
            <a:ext cx="360040" cy="296416"/>
            <a:chOff x="3203848" y="5229200"/>
            <a:chExt cx="360040" cy="296416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3203848" y="5373216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3383868" y="5229200"/>
              <a:ext cx="0" cy="2964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1943708" y="5084357"/>
            <a:ext cx="360040" cy="296416"/>
            <a:chOff x="3203848" y="5229200"/>
            <a:chExt cx="360040" cy="296416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3203848" y="5373216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3383868" y="5229200"/>
              <a:ext cx="0" cy="2964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Straight Connector 11"/>
          <p:cNvCxnSpPr/>
          <p:nvPr/>
        </p:nvCxnSpPr>
        <p:spPr>
          <a:xfrm>
            <a:off x="5580112" y="5232565"/>
            <a:ext cx="28083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5997046" y="5220816"/>
            <a:ext cx="360040" cy="296416"/>
            <a:chOff x="3203848" y="5229200"/>
            <a:chExt cx="360040" cy="296416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3203848" y="5373216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3383868" y="5229200"/>
              <a:ext cx="0" cy="2964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65"/>
          <p:cNvSpPr txBox="1"/>
          <p:nvPr/>
        </p:nvSpPr>
        <p:spPr>
          <a:xfrm>
            <a:off x="3140657" y="4940736"/>
            <a:ext cx="279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200" dirty="0" smtClean="0"/>
              <a:t>d</a:t>
            </a:r>
            <a:endParaRPr lang="en-GB" sz="1200" dirty="0"/>
          </a:p>
        </p:txBody>
      </p:sp>
      <p:sp>
        <p:nvSpPr>
          <p:cNvPr id="15" name="TextBox 66"/>
          <p:cNvSpPr txBox="1"/>
          <p:nvPr/>
        </p:nvSpPr>
        <p:spPr>
          <a:xfrm>
            <a:off x="3149995" y="5248790"/>
            <a:ext cx="3516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200" dirty="0" smtClean="0"/>
              <a:t>d</a:t>
            </a:r>
            <a:endParaRPr lang="en-GB" sz="12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6983835" y="4932784"/>
            <a:ext cx="360040" cy="296416"/>
            <a:chOff x="3203848" y="5229200"/>
            <a:chExt cx="360040" cy="296416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3203848" y="5373216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3383868" y="5229200"/>
              <a:ext cx="0" cy="2964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6992652" y="5508848"/>
            <a:ext cx="360040" cy="296416"/>
            <a:chOff x="3203848" y="5229200"/>
            <a:chExt cx="360040" cy="296416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3203848" y="5373216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3383868" y="5229200"/>
              <a:ext cx="0" cy="2964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73"/>
          <p:cNvSpPr txBox="1"/>
          <p:nvPr/>
        </p:nvSpPr>
        <p:spPr>
          <a:xfrm>
            <a:off x="7244680" y="5024209"/>
            <a:ext cx="387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200" dirty="0" smtClean="0"/>
              <a:t>d2</a:t>
            </a:r>
            <a:endParaRPr lang="en-GB" sz="1200" dirty="0"/>
          </a:p>
        </p:txBody>
      </p:sp>
      <p:sp>
        <p:nvSpPr>
          <p:cNvPr id="19" name="TextBox 74"/>
          <p:cNvSpPr txBox="1"/>
          <p:nvPr/>
        </p:nvSpPr>
        <p:spPr>
          <a:xfrm>
            <a:off x="7246461" y="5384249"/>
            <a:ext cx="3516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200" dirty="0" smtClean="0"/>
              <a:t>d1</a:t>
            </a:r>
            <a:endParaRPr lang="en-GB" sz="1200" dirty="0"/>
          </a:p>
        </p:txBody>
      </p:sp>
      <p:sp>
        <p:nvSpPr>
          <p:cNvPr id="20" name="TextBox 101"/>
          <p:cNvSpPr txBox="1"/>
          <p:nvPr/>
        </p:nvSpPr>
        <p:spPr>
          <a:xfrm>
            <a:off x="3995936" y="4983559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200" dirty="0" err="1" smtClean="0"/>
              <a:t>Average</a:t>
            </a:r>
            <a:r>
              <a:rPr lang="fr-CH" sz="1200" dirty="0" smtClean="0"/>
              <a:t> </a:t>
            </a:r>
            <a:r>
              <a:rPr lang="fr-CH" sz="1200" dirty="0" err="1" smtClean="0"/>
              <a:t>beam</a:t>
            </a:r>
            <a:r>
              <a:rPr lang="fr-CH" sz="1200" dirty="0" smtClean="0"/>
              <a:t> line </a:t>
            </a:r>
            <a:r>
              <a:rPr lang="fr-CH" sz="1200" dirty="0" err="1" smtClean="0"/>
              <a:t>marked</a:t>
            </a:r>
            <a:r>
              <a:rPr lang="fr-CH" sz="1200" dirty="0" smtClean="0"/>
              <a:t> on the </a:t>
            </a:r>
            <a:r>
              <a:rPr lang="fr-CH" sz="1200" dirty="0" err="1" smtClean="0"/>
              <a:t>floor</a:t>
            </a:r>
            <a:endParaRPr lang="en-GB" sz="1200" dirty="0"/>
          </a:p>
        </p:txBody>
      </p:sp>
      <p:sp>
        <p:nvSpPr>
          <p:cNvPr id="21" name="Oval 20"/>
          <p:cNvSpPr/>
          <p:nvPr/>
        </p:nvSpPr>
        <p:spPr>
          <a:xfrm>
            <a:off x="1511660" y="5202621"/>
            <a:ext cx="45719" cy="502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3698189" y="5206529"/>
            <a:ext cx="45719" cy="502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1511660" y="5217735"/>
            <a:ext cx="45719" cy="502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5760132" y="5206529"/>
            <a:ext cx="45719" cy="502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7802645" y="5191415"/>
            <a:ext cx="45719" cy="502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0" name="TextBox 101"/>
          <p:cNvSpPr txBox="1"/>
          <p:nvPr/>
        </p:nvSpPr>
        <p:spPr>
          <a:xfrm>
            <a:off x="1717392" y="5802127"/>
            <a:ext cx="1702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200" dirty="0" err="1" smtClean="0"/>
              <a:t>Magnet</a:t>
            </a:r>
            <a:r>
              <a:rPr lang="fr-CH" sz="1200" dirty="0" smtClean="0"/>
              <a:t> </a:t>
            </a:r>
            <a:r>
              <a:rPr lang="fr-CH" sz="1200" dirty="0" err="1" smtClean="0"/>
              <a:t>without</a:t>
            </a:r>
            <a:r>
              <a:rPr lang="fr-CH" sz="1200" dirty="0" smtClean="0"/>
              <a:t> tilt</a:t>
            </a:r>
            <a:endParaRPr lang="en-GB" sz="1200" dirty="0"/>
          </a:p>
        </p:txBody>
      </p:sp>
      <p:sp>
        <p:nvSpPr>
          <p:cNvPr id="41" name="TextBox 101"/>
          <p:cNvSpPr txBox="1"/>
          <p:nvPr/>
        </p:nvSpPr>
        <p:spPr>
          <a:xfrm>
            <a:off x="6115578" y="5820565"/>
            <a:ext cx="19128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200" dirty="0" err="1" smtClean="0"/>
              <a:t>Magnet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important tilt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8161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6854" cy="940443"/>
          </a:xfrm>
        </p:spPr>
        <p:txBody>
          <a:bodyPr>
            <a:normAutofit/>
          </a:bodyPr>
          <a:lstStyle/>
          <a:p>
            <a:r>
              <a:rPr lang="fr-CH" dirty="0" err="1" smtClean="0"/>
              <a:t>Drawings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32918"/>
            <a:ext cx="4544888" cy="2760499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en-US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Floor marking</a:t>
            </a:r>
            <a:endParaRPr lang="en-US" altLang="en-US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lnSpc>
                <a:spcPct val="110000"/>
              </a:lnSpc>
            </a:pPr>
            <a:r>
              <a:rPr lang="en-US" altLang="en-US" sz="1800" dirty="0" smtClean="0"/>
              <a:t>E </a:t>
            </a:r>
            <a:r>
              <a:rPr lang="en-US" altLang="en-US" sz="1800" dirty="0"/>
              <a:t>= </a:t>
            </a:r>
            <a:r>
              <a:rPr lang="en-US" altLang="en-US" sz="1800" dirty="0" smtClean="0"/>
              <a:t>H*tang(</a:t>
            </a:r>
            <a:r>
              <a:rPr lang="en-US" altLang="en-US" sz="1800" dirty="0" err="1" smtClean="0"/>
              <a:t>pente</a:t>
            </a:r>
            <a:r>
              <a:rPr lang="en-US" altLang="en-US" sz="1800" dirty="0" smtClean="0"/>
              <a:t>)</a:t>
            </a:r>
          </a:p>
          <a:p>
            <a:pPr lvl="1">
              <a:lnSpc>
                <a:spcPct val="110000"/>
              </a:lnSpc>
            </a:pPr>
            <a:r>
              <a:rPr lang="en-US" altLang="en-US" sz="1800" dirty="0" smtClean="0"/>
              <a:t>H=0.50m and slope =0.014mrd E= 7mm, which is </a:t>
            </a:r>
            <a:r>
              <a:rPr lang="en-US" altLang="en-US" sz="1800" dirty="0" err="1" smtClean="0"/>
              <a:t>significative</a:t>
            </a:r>
            <a:r>
              <a:rPr lang="en-US" altLang="en-US" sz="1800" dirty="0" smtClean="0"/>
              <a:t> for the ranges of adjustment ~15mm</a:t>
            </a:r>
          </a:p>
          <a:p>
            <a:pPr lvl="1">
              <a:lnSpc>
                <a:spcPct val="110000"/>
              </a:lnSpc>
            </a:pPr>
            <a:r>
              <a:rPr lang="fr-CH" sz="1800" dirty="0" err="1"/>
              <a:t>Drilling</a:t>
            </a:r>
            <a:r>
              <a:rPr lang="fr-CH" sz="1800" dirty="0"/>
              <a:t> pts are </a:t>
            </a:r>
            <a:r>
              <a:rPr lang="fr-CH" sz="1800" dirty="0" err="1"/>
              <a:t>therefore</a:t>
            </a:r>
            <a:r>
              <a:rPr lang="fr-CH" sz="1800" dirty="0"/>
              <a:t> not </a:t>
            </a:r>
            <a:r>
              <a:rPr lang="fr-CH" sz="1800" dirty="0" err="1"/>
              <a:t>systematically</a:t>
            </a:r>
            <a:r>
              <a:rPr lang="fr-CH" sz="1800" dirty="0"/>
              <a:t> </a:t>
            </a:r>
            <a:r>
              <a:rPr lang="fr-CH" sz="1800" dirty="0" err="1"/>
              <a:t>symmetrical</a:t>
            </a:r>
            <a:r>
              <a:rPr lang="fr-CH" sz="1800" dirty="0"/>
              <a:t> </a:t>
            </a:r>
            <a:r>
              <a:rPr lang="fr-CH" sz="1800" dirty="0" err="1"/>
              <a:t>with</a:t>
            </a:r>
            <a:r>
              <a:rPr lang="fr-CH" sz="1800" dirty="0"/>
              <a:t> respect to </a:t>
            </a:r>
            <a:r>
              <a:rPr lang="fr-CH" sz="1800" dirty="0" err="1"/>
              <a:t>MADx</a:t>
            </a:r>
            <a:r>
              <a:rPr lang="fr-CH" sz="1800" dirty="0"/>
              <a:t> points</a:t>
            </a:r>
            <a:endParaRPr lang="en-GB" sz="1800" dirty="0"/>
          </a:p>
          <a:p>
            <a:pPr lvl="1">
              <a:lnSpc>
                <a:spcPct val="110000"/>
              </a:lnSpc>
            </a:pPr>
            <a:endParaRPr lang="en-US" altLang="en-US" sz="1800" dirty="0" smtClean="0"/>
          </a:p>
          <a:p>
            <a:pPr marL="36576" indent="0">
              <a:lnSpc>
                <a:spcPct val="80000"/>
              </a:lnSpc>
              <a:buNone/>
            </a:pPr>
            <a:endParaRPr lang="en-US" altLang="en-US" sz="2400" dirty="0"/>
          </a:p>
          <a:p>
            <a:pPr>
              <a:lnSpc>
                <a:spcPct val="80000"/>
              </a:lnSpc>
            </a:pPr>
            <a:endParaRPr lang="en-US" alt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itchFamily="2" charset="2"/>
              <a:buChar char="ú"/>
            </a:pPr>
            <a:endParaRPr lang="fr-CH" altLang="en-US" sz="2200" dirty="0" smtClean="0">
              <a:latin typeface="Verdana" pitchFamily="34" charset="0"/>
            </a:endParaRPr>
          </a:p>
          <a:p>
            <a:pPr>
              <a:buFont typeface="Wingdings" pitchFamily="2" charset="2"/>
              <a:buChar char="ú"/>
            </a:pPr>
            <a:endParaRPr lang="fr-CH" altLang="en-US" sz="2200" dirty="0" smtClean="0">
              <a:latin typeface="Verdana" pitchFamily="34" charset="0"/>
            </a:endParaRPr>
          </a:p>
          <a:p>
            <a:pPr>
              <a:buFont typeface="Wingdings" pitchFamily="2" charset="2"/>
              <a:buChar char="ú"/>
            </a:pPr>
            <a:endParaRPr lang="fr-CH" altLang="en-US" sz="2200" dirty="0" smtClean="0">
              <a:latin typeface="Verdana" pitchFamily="34" charset="0"/>
            </a:endParaRPr>
          </a:p>
          <a:p>
            <a:pPr>
              <a:buFont typeface="Wingdings" pitchFamily="2" charset="2"/>
              <a:buChar char="ú"/>
            </a:pPr>
            <a:endParaRPr lang="fr-CH" altLang="en-US" sz="2200" dirty="0">
              <a:latin typeface="Verdana" pitchFamily="34" charset="0"/>
            </a:endParaRPr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858000" y="6204793"/>
            <a:ext cx="21336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5C7E8F8-03AE-4879-B8F5-B27D73CEE5D9}" type="slidenum">
              <a:rPr lang="en-US" altLang="en-US" smtClean="0"/>
              <a:pPr/>
              <a:t>22</a:t>
            </a:fld>
            <a:endParaRPr lang="en-US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019800" y="3026618"/>
            <a:ext cx="304800" cy="4572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7086600" y="2721818"/>
            <a:ext cx="304800" cy="7620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 rot="20547569">
            <a:off x="5106988" y="1739156"/>
            <a:ext cx="2817812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6251575" y="1362918"/>
            <a:ext cx="68580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5181600" y="2798018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7848600" y="1883618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791200" y="5998418"/>
            <a:ext cx="1905000" cy="457200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flipH="1">
            <a:off x="4114800" y="6074618"/>
            <a:ext cx="4495800" cy="533400"/>
          </a:xfrm>
          <a:prstGeom prst="rtTriangle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4" name="Group 14"/>
          <p:cNvGrpSpPr>
            <a:grpSpLocks/>
          </p:cNvGrpSpPr>
          <p:nvPr/>
        </p:nvGrpSpPr>
        <p:grpSpPr bwMode="auto">
          <a:xfrm>
            <a:off x="5257800" y="3407618"/>
            <a:ext cx="2971800" cy="2590800"/>
            <a:chOff x="2448" y="1968"/>
            <a:chExt cx="1872" cy="1632"/>
          </a:xfrm>
        </p:grpSpPr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2640" y="1968"/>
              <a:ext cx="1536" cy="14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2784" y="2160"/>
              <a:ext cx="1248" cy="14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2832" y="2304"/>
              <a:ext cx="48" cy="336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3888" y="2304"/>
              <a:ext cx="48" cy="336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auto">
            <a:xfrm>
              <a:off x="2928" y="2448"/>
              <a:ext cx="912" cy="11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/>
            </a:p>
          </p:txBody>
        </p:sp>
        <p:sp>
          <p:nvSpPr>
            <p:cNvPr id="20" name="Rectangle 20"/>
            <p:cNvSpPr>
              <a:spLocks noChangeArrowheads="1"/>
            </p:cNvSpPr>
            <p:nvPr/>
          </p:nvSpPr>
          <p:spPr bwMode="auto">
            <a:xfrm>
              <a:off x="2784" y="2400"/>
              <a:ext cx="1200" cy="4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2784" y="3552"/>
              <a:ext cx="1200" cy="4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2640" y="2112"/>
              <a:ext cx="48" cy="19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Rectangle 23"/>
            <p:cNvSpPr>
              <a:spLocks noChangeArrowheads="1"/>
            </p:cNvSpPr>
            <p:nvPr/>
          </p:nvSpPr>
          <p:spPr bwMode="auto">
            <a:xfrm>
              <a:off x="4128" y="2112"/>
              <a:ext cx="48" cy="19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Line 24"/>
            <p:cNvSpPr>
              <a:spLocks noChangeShapeType="1"/>
            </p:cNvSpPr>
            <p:nvPr/>
          </p:nvSpPr>
          <p:spPr bwMode="auto">
            <a:xfrm>
              <a:off x="2448" y="2256"/>
              <a:ext cx="3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" name="Line 25"/>
            <p:cNvSpPr>
              <a:spLocks noChangeShapeType="1"/>
            </p:cNvSpPr>
            <p:nvPr/>
          </p:nvSpPr>
          <p:spPr bwMode="auto">
            <a:xfrm flipH="1">
              <a:off x="4032" y="2256"/>
              <a:ext cx="2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auto">
            <a:xfrm>
              <a:off x="2784" y="2112"/>
              <a:ext cx="96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auto">
            <a:xfrm>
              <a:off x="3888" y="2112"/>
              <a:ext cx="96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8" name="Line 28"/>
          <p:cNvSpPr>
            <a:spLocks noChangeShapeType="1"/>
          </p:cNvSpPr>
          <p:nvPr/>
        </p:nvSpPr>
        <p:spPr bwMode="auto">
          <a:xfrm>
            <a:off x="6743700" y="2874218"/>
            <a:ext cx="0" cy="342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" name="Line 29"/>
          <p:cNvSpPr>
            <a:spLocks noChangeShapeType="1"/>
          </p:cNvSpPr>
          <p:nvPr/>
        </p:nvSpPr>
        <p:spPr bwMode="auto">
          <a:xfrm>
            <a:off x="6553200" y="2264618"/>
            <a:ext cx="0" cy="403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" name="Line 31"/>
          <p:cNvSpPr>
            <a:spLocks noChangeShapeType="1"/>
          </p:cNvSpPr>
          <p:nvPr/>
        </p:nvSpPr>
        <p:spPr bwMode="auto">
          <a:xfrm>
            <a:off x="8458200" y="1731218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" name="Text Box 32"/>
          <p:cNvSpPr txBox="1">
            <a:spLocks noChangeArrowheads="1"/>
          </p:cNvSpPr>
          <p:nvPr/>
        </p:nvSpPr>
        <p:spPr bwMode="auto">
          <a:xfrm rot="20679546">
            <a:off x="8534400" y="1807418"/>
            <a:ext cx="349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H</a:t>
            </a:r>
          </a:p>
        </p:txBody>
      </p:sp>
      <p:sp>
        <p:nvSpPr>
          <p:cNvPr id="32" name="Line 33"/>
          <p:cNvSpPr>
            <a:spLocks noChangeShapeType="1"/>
          </p:cNvSpPr>
          <p:nvPr/>
        </p:nvSpPr>
        <p:spPr bwMode="auto">
          <a:xfrm>
            <a:off x="6553200" y="5595193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" name="Text Box 34"/>
          <p:cNvSpPr txBox="1">
            <a:spLocks noChangeArrowheads="1"/>
          </p:cNvSpPr>
          <p:nvPr/>
        </p:nvSpPr>
        <p:spPr bwMode="auto">
          <a:xfrm>
            <a:off x="6705600" y="5442793"/>
            <a:ext cx="336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E</a:t>
            </a:r>
          </a:p>
        </p:txBody>
      </p:sp>
      <p:sp>
        <p:nvSpPr>
          <p:cNvPr id="34" name="Oval 35"/>
          <p:cNvSpPr>
            <a:spLocks noChangeArrowheads="1"/>
          </p:cNvSpPr>
          <p:nvPr/>
        </p:nvSpPr>
        <p:spPr bwMode="auto">
          <a:xfrm>
            <a:off x="5181600" y="6433393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" name="Oval 36"/>
          <p:cNvSpPr>
            <a:spLocks noChangeArrowheads="1"/>
          </p:cNvSpPr>
          <p:nvPr/>
        </p:nvSpPr>
        <p:spPr bwMode="auto">
          <a:xfrm>
            <a:off x="6705600" y="6280993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" name="Oval 37"/>
          <p:cNvSpPr>
            <a:spLocks noChangeArrowheads="1"/>
          </p:cNvSpPr>
          <p:nvPr/>
        </p:nvSpPr>
        <p:spPr bwMode="auto">
          <a:xfrm>
            <a:off x="7772400" y="6128593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" name="Text Box 38"/>
          <p:cNvSpPr txBox="1">
            <a:spLocks noChangeArrowheads="1"/>
          </p:cNvSpPr>
          <p:nvPr/>
        </p:nvSpPr>
        <p:spPr bwMode="auto">
          <a:xfrm>
            <a:off x="7907115" y="4869160"/>
            <a:ext cx="115929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dirty="0" smtClean="0"/>
              <a:t>Floor marking</a:t>
            </a:r>
            <a:endParaRPr lang="en-US" altLang="en-US" dirty="0"/>
          </a:p>
        </p:txBody>
      </p:sp>
      <p:sp>
        <p:nvSpPr>
          <p:cNvPr id="38" name="Line 39"/>
          <p:cNvSpPr>
            <a:spLocks noChangeShapeType="1"/>
          </p:cNvSpPr>
          <p:nvPr/>
        </p:nvSpPr>
        <p:spPr bwMode="auto">
          <a:xfrm flipH="1">
            <a:off x="5257800" y="5515490"/>
            <a:ext cx="3130624" cy="9560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" name="Line 40"/>
          <p:cNvSpPr>
            <a:spLocks noChangeShapeType="1"/>
          </p:cNvSpPr>
          <p:nvPr/>
        </p:nvSpPr>
        <p:spPr bwMode="auto">
          <a:xfrm flipH="1">
            <a:off x="6781800" y="5515491"/>
            <a:ext cx="1606624" cy="7877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0" name="Line 41"/>
          <p:cNvSpPr>
            <a:spLocks noChangeShapeType="1"/>
          </p:cNvSpPr>
          <p:nvPr/>
        </p:nvSpPr>
        <p:spPr bwMode="auto">
          <a:xfrm flipH="1">
            <a:off x="7772400" y="5515491"/>
            <a:ext cx="616024" cy="68930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" name="Oval 42"/>
          <p:cNvSpPr>
            <a:spLocks noChangeArrowheads="1"/>
          </p:cNvSpPr>
          <p:nvPr/>
        </p:nvSpPr>
        <p:spPr bwMode="auto">
          <a:xfrm>
            <a:off x="5105400" y="2775793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2" name="Oval 43"/>
          <p:cNvSpPr>
            <a:spLocks noChangeArrowheads="1"/>
          </p:cNvSpPr>
          <p:nvPr/>
        </p:nvSpPr>
        <p:spPr bwMode="auto">
          <a:xfrm>
            <a:off x="7848600" y="1861393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3" name="Text Box 44"/>
          <p:cNvSpPr txBox="1">
            <a:spLocks noChangeArrowheads="1"/>
          </p:cNvSpPr>
          <p:nvPr/>
        </p:nvSpPr>
        <p:spPr bwMode="auto">
          <a:xfrm>
            <a:off x="4621510" y="1124744"/>
            <a:ext cx="1390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Points MAD</a:t>
            </a:r>
          </a:p>
        </p:txBody>
      </p:sp>
      <p:sp>
        <p:nvSpPr>
          <p:cNvPr id="44" name="Line 45"/>
          <p:cNvSpPr>
            <a:spLocks noChangeShapeType="1"/>
          </p:cNvSpPr>
          <p:nvPr/>
        </p:nvSpPr>
        <p:spPr bwMode="auto">
          <a:xfrm>
            <a:off x="5029200" y="1563464"/>
            <a:ext cx="95407" cy="121839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5" name="Line 46"/>
          <p:cNvSpPr>
            <a:spLocks noChangeShapeType="1"/>
          </p:cNvSpPr>
          <p:nvPr/>
        </p:nvSpPr>
        <p:spPr bwMode="auto">
          <a:xfrm>
            <a:off x="5029200" y="1563464"/>
            <a:ext cx="2819400" cy="3201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6" name="Line 7"/>
          <p:cNvSpPr>
            <a:spLocks noChangeShapeType="1"/>
          </p:cNvSpPr>
          <p:nvPr/>
        </p:nvSpPr>
        <p:spPr bwMode="auto">
          <a:xfrm rot="18900000">
            <a:off x="4429125" y="1175156"/>
            <a:ext cx="4371975" cy="2263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7" name="Line 30"/>
          <p:cNvSpPr>
            <a:spLocks noChangeShapeType="1"/>
          </p:cNvSpPr>
          <p:nvPr/>
        </p:nvSpPr>
        <p:spPr bwMode="auto">
          <a:xfrm flipV="1">
            <a:off x="8229600" y="2155825"/>
            <a:ext cx="914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54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96776"/>
            <a:ext cx="8226854" cy="940443"/>
          </a:xfrm>
        </p:spPr>
        <p:txBody>
          <a:bodyPr/>
          <a:lstStyle/>
          <a:p>
            <a:r>
              <a:rPr lang="fr-CH" dirty="0" err="1" smtClean="0"/>
              <a:t>Drawings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00808"/>
            <a:ext cx="8157652" cy="864096"/>
          </a:xfrm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ú"/>
            </a:pPr>
            <a:endParaRPr lang="fr-CH" altLang="en-US" sz="1800" dirty="0">
              <a:latin typeface="Verdana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493745" y="1340768"/>
            <a:ext cx="7614735" cy="4509120"/>
            <a:chOff x="1493745" y="2348880"/>
            <a:chExt cx="7614735" cy="4509120"/>
          </a:xfrm>
        </p:grpSpPr>
        <p:pic>
          <p:nvPicPr>
            <p:cNvPr id="5126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3745" y="2348880"/>
              <a:ext cx="6390623" cy="4509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Oval 3"/>
            <p:cNvSpPr/>
            <p:nvPr/>
          </p:nvSpPr>
          <p:spPr>
            <a:xfrm>
              <a:off x="1763688" y="2348880"/>
              <a:ext cx="576064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1979712" y="3579924"/>
              <a:ext cx="271264" cy="4320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1979712" y="3119105"/>
              <a:ext cx="271264" cy="4320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236272" y="5301208"/>
              <a:ext cx="18722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err="1" smtClean="0">
                  <a:solidFill>
                    <a:srgbClr val="FF0000"/>
                  </a:solidFill>
                </a:rPr>
                <a:t>Where</a:t>
              </a:r>
              <a:r>
                <a:rPr lang="fr-CH" dirty="0" smtClean="0">
                  <a:solidFill>
                    <a:srgbClr val="FF0000"/>
                  </a:solidFill>
                </a:rPr>
                <a:t> are the </a:t>
              </a:r>
              <a:r>
                <a:rPr lang="fr-CH" dirty="0" err="1" smtClean="0">
                  <a:solidFill>
                    <a:srgbClr val="FF0000"/>
                  </a:solidFill>
                </a:rPr>
                <a:t>MADx</a:t>
              </a:r>
              <a:r>
                <a:rPr lang="fr-CH" dirty="0" smtClean="0">
                  <a:solidFill>
                    <a:srgbClr val="FF0000"/>
                  </a:solidFill>
                </a:rPr>
                <a:t> points ??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 flipV="1">
              <a:off x="7020272" y="3982017"/>
              <a:ext cx="648072" cy="124718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972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Drawings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0991-5408-4D65-8AE2-A75DAA13B6E2}" type="slidenum">
              <a:rPr lang="en-US" altLang="en-US" smtClean="0"/>
              <a:pPr/>
              <a:t>24</a:t>
            </a:fld>
            <a:endParaRPr lang="en-US" alt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72816"/>
            <a:ext cx="6516242" cy="4485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678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Drawings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3970784" cy="4667421"/>
          </a:xfrm>
        </p:spPr>
        <p:txBody>
          <a:bodyPr>
            <a:normAutofit/>
          </a:bodyPr>
          <a:lstStyle/>
          <a:p>
            <a:r>
              <a:rPr lang="en-US" altLang="en-US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Points MADX </a:t>
            </a:r>
            <a:r>
              <a:rPr lang="en-US" altLang="en-US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missing</a:t>
            </a:r>
            <a:endParaRPr lang="en-US" altLang="en-US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altLang="en-US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Position </a:t>
            </a:r>
            <a:r>
              <a:rPr lang="en-US" altLang="en-US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lang="en-US" altLang="en-US" sz="22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fiducials</a:t>
            </a:r>
            <a:r>
              <a:rPr lang="en-US" altLang="en-US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en-US" sz="22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wrt</a:t>
            </a:r>
            <a:r>
              <a:rPr lang="en-US" altLang="en-US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</a:t>
            </a:r>
            <a:r>
              <a:rPr lang="en-US" altLang="en-US" sz="22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MADx</a:t>
            </a:r>
            <a:r>
              <a:rPr lang="en-US" altLang="en-US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en-US" sz="22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pts</a:t>
            </a:r>
            <a:r>
              <a:rPr lang="en-US" altLang="en-US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en-US" sz="22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doen’t</a:t>
            </a:r>
            <a:r>
              <a:rPr lang="en-US" altLang="en-US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exists even if the symmetry axis is </a:t>
            </a:r>
            <a:r>
              <a:rPr lang="en-US" altLang="en-US" sz="22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mentionned</a:t>
            </a:r>
            <a:endParaRPr lang="en-US" altLang="en-US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altLang="en-US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altLang="en-US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Beam direction opposite to the convention</a:t>
            </a:r>
            <a:endParaRPr lang="en-US" altLang="en-US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0991-5408-4D65-8AE2-A75DAA13B6E2}" type="slidenum">
              <a:rPr lang="en-US" altLang="en-US" smtClean="0"/>
              <a:pPr/>
              <a:t>25</a:t>
            </a:fld>
            <a:endParaRPr lang="en-US" alt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764704"/>
            <a:ext cx="3945488" cy="4454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5940152" y="3212976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8028384" y="3228090"/>
            <a:ext cx="72008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5976156" y="908720"/>
            <a:ext cx="36004" cy="2376264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8064197" y="874872"/>
            <a:ext cx="36004" cy="2376264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012160" y="1124744"/>
            <a:ext cx="1440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034118" y="980728"/>
            <a:ext cx="199426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139952" y="5445224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rgbClr val="FF0000"/>
                </a:solidFill>
              </a:rPr>
              <a:t>Beam</a:t>
            </a:r>
            <a:r>
              <a:rPr lang="fr-CH" dirty="0" smtClean="0">
                <a:solidFill>
                  <a:srgbClr val="FF0000"/>
                </a:solidFill>
              </a:rPr>
              <a:t> points </a:t>
            </a:r>
            <a:r>
              <a:rPr lang="fr-CH" dirty="0" err="1" smtClean="0">
                <a:solidFill>
                  <a:srgbClr val="FF0000"/>
                </a:solidFill>
              </a:rPr>
              <a:t>missing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/>
          <p:cNvCxnSpPr>
            <a:endCxn id="4" idx="0"/>
          </p:cNvCxnSpPr>
          <p:nvPr/>
        </p:nvCxnSpPr>
        <p:spPr>
          <a:xfrm flipV="1">
            <a:off x="5076056" y="3212976"/>
            <a:ext cx="900100" cy="22322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9" idx="6"/>
          </p:cNvCxnSpPr>
          <p:nvPr/>
        </p:nvCxnSpPr>
        <p:spPr>
          <a:xfrm flipV="1">
            <a:off x="5076056" y="3266190"/>
            <a:ext cx="3024336" cy="21790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3563888" y="3248980"/>
            <a:ext cx="2088232" cy="10801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678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435280" cy="4667421"/>
          </a:xfrm>
        </p:spPr>
        <p:txBody>
          <a:bodyPr>
            <a:normAutofit fontScale="92500" lnSpcReduction="10000"/>
          </a:bodyPr>
          <a:lstStyle/>
          <a:p>
            <a:r>
              <a:rPr lang="fr-CH" dirty="0" smtClean="0"/>
              <a:t>For the CATIA </a:t>
            </a:r>
            <a:r>
              <a:rPr lang="fr-CH" dirty="0" err="1" smtClean="0"/>
              <a:t>models</a:t>
            </a:r>
            <a:r>
              <a:rPr lang="fr-CH" dirty="0" smtClean="0"/>
              <a:t>,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aware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CERN </a:t>
            </a:r>
            <a:r>
              <a:rPr lang="fr-CH" dirty="0"/>
              <a:t>C</a:t>
            </a:r>
            <a:r>
              <a:rPr lang="fr-CH" dirty="0" smtClean="0"/>
              <a:t>o-</a:t>
            </a:r>
            <a:r>
              <a:rPr lang="fr-CH" dirty="0" err="1" smtClean="0"/>
              <a:t>ordinates</a:t>
            </a:r>
            <a:r>
              <a:rPr lang="fr-CH" dirty="0" smtClean="0"/>
              <a:t> System </a:t>
            </a:r>
            <a:r>
              <a:rPr lang="fr-CH" dirty="0" err="1" smtClean="0"/>
              <a:t>is</a:t>
            </a:r>
            <a:r>
              <a:rPr lang="fr-CH" dirty="0" smtClean="0"/>
              <a:t> NOT </a:t>
            </a:r>
            <a:r>
              <a:rPr lang="fr-CH" dirty="0" err="1" smtClean="0"/>
              <a:t>cartesian</a:t>
            </a:r>
            <a:endParaRPr lang="fr-CH" dirty="0"/>
          </a:p>
          <a:p>
            <a:pPr lvl="1"/>
            <a:r>
              <a:rPr lang="fr-CH" dirty="0" err="1" smtClean="0"/>
              <a:t>Ask</a:t>
            </a:r>
            <a:r>
              <a:rPr lang="fr-CH" dirty="0" smtClean="0"/>
              <a:t> SU for a local </a:t>
            </a:r>
            <a:r>
              <a:rPr lang="fr-CH" dirty="0" err="1" smtClean="0"/>
              <a:t>cartesian</a:t>
            </a:r>
            <a:r>
              <a:rPr lang="fr-CH" dirty="0" smtClean="0"/>
              <a:t> system </a:t>
            </a:r>
            <a:r>
              <a:rPr lang="fr-CH" dirty="0" err="1" smtClean="0"/>
              <a:t>when</a:t>
            </a:r>
            <a:r>
              <a:rPr lang="fr-CH" dirty="0" smtClean="0"/>
              <a:t> </a:t>
            </a:r>
            <a:r>
              <a:rPr lang="fr-CH" dirty="0" err="1" smtClean="0"/>
              <a:t>needed</a:t>
            </a:r>
            <a:endParaRPr lang="fr-CH" dirty="0"/>
          </a:p>
          <a:p>
            <a:pPr lvl="1"/>
            <a:r>
              <a:rPr lang="fr-CH" dirty="0" smtClean="0"/>
              <a:t>Z ≠ H + 2000m</a:t>
            </a:r>
          </a:p>
          <a:p>
            <a:r>
              <a:rPr lang="fr-CH" dirty="0" smtClean="0"/>
              <a:t>For the design of the </a:t>
            </a:r>
            <a:r>
              <a:rPr lang="fr-CH" dirty="0" err="1" smtClean="0"/>
              <a:t>supporting</a:t>
            </a:r>
            <a:r>
              <a:rPr lang="fr-CH" dirty="0"/>
              <a:t>/</a:t>
            </a:r>
            <a:r>
              <a:rPr lang="fr-CH" dirty="0" err="1" smtClean="0"/>
              <a:t>adjustment</a:t>
            </a:r>
            <a:r>
              <a:rPr lang="fr-CH" dirty="0" smtClean="0"/>
              <a:t> system and </a:t>
            </a:r>
            <a:r>
              <a:rPr lang="fr-CH" dirty="0" err="1" smtClean="0"/>
              <a:t>fiducials</a:t>
            </a:r>
            <a:r>
              <a:rPr lang="fr-CH" dirty="0" smtClean="0"/>
              <a:t>, </a:t>
            </a:r>
            <a:r>
              <a:rPr lang="fr-CH" dirty="0" err="1" smtClean="0"/>
              <a:t>please</a:t>
            </a:r>
            <a:r>
              <a:rPr lang="fr-CH" dirty="0" smtClean="0"/>
              <a:t> </a:t>
            </a:r>
            <a:r>
              <a:rPr lang="fr-CH" dirty="0" err="1" smtClean="0"/>
              <a:t>refer</a:t>
            </a:r>
            <a:r>
              <a:rPr lang="fr-CH" dirty="0" smtClean="0"/>
              <a:t> to the </a:t>
            </a:r>
            <a:r>
              <a:rPr lang="fr-CH" dirty="0" err="1" smtClean="0"/>
              <a:t>rules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I have </a:t>
            </a:r>
            <a:r>
              <a:rPr lang="fr-CH" dirty="0" err="1" smtClean="0"/>
              <a:t>presented</a:t>
            </a:r>
            <a:endParaRPr lang="fr-CH" dirty="0"/>
          </a:p>
          <a:p>
            <a:r>
              <a:rPr lang="fr-CH" dirty="0" err="1" smtClean="0"/>
              <a:t>Anytime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 design an </a:t>
            </a:r>
            <a:r>
              <a:rPr lang="fr-CH" dirty="0" err="1" smtClean="0"/>
              <a:t>equipment</a:t>
            </a:r>
            <a:r>
              <a:rPr lang="fr-CH" dirty="0" smtClean="0"/>
              <a:t>/</a:t>
            </a:r>
            <a:r>
              <a:rPr lang="fr-CH" dirty="0" err="1" smtClean="0"/>
              <a:t>owner</a:t>
            </a:r>
            <a:r>
              <a:rPr lang="fr-CH" dirty="0" smtClean="0"/>
              <a:t>, if </a:t>
            </a:r>
            <a:r>
              <a:rPr lang="fr-CH" dirty="0" err="1" smtClean="0"/>
              <a:t>it</a:t>
            </a:r>
            <a:r>
              <a:rPr lang="fr-CH" dirty="0" smtClean="0"/>
              <a:t>  </a:t>
            </a:r>
            <a:r>
              <a:rPr lang="fr-CH" dirty="0" err="1" smtClean="0"/>
              <a:t>needs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aligned</a:t>
            </a:r>
            <a:r>
              <a:rPr lang="fr-CH" dirty="0" smtClean="0"/>
              <a:t> </a:t>
            </a:r>
            <a:r>
              <a:rPr lang="fr-CH" dirty="0" err="1" smtClean="0"/>
              <a:t>pls</a:t>
            </a:r>
            <a:r>
              <a:rPr lang="fr-CH" dirty="0" smtClean="0"/>
              <a:t> contact SU</a:t>
            </a:r>
          </a:p>
          <a:p>
            <a:r>
              <a:rPr lang="fr-CH" dirty="0" err="1" smtClean="0"/>
              <a:t>Don’t</a:t>
            </a:r>
            <a:r>
              <a:rPr lang="fr-CH" dirty="0" smtClean="0"/>
              <a:t> </a:t>
            </a:r>
            <a:r>
              <a:rPr lang="fr-CH" dirty="0" err="1" smtClean="0"/>
              <a:t>forget</a:t>
            </a:r>
            <a:r>
              <a:rPr lang="fr-CH" dirty="0" smtClean="0"/>
              <a:t> to </a:t>
            </a:r>
            <a:r>
              <a:rPr lang="fr-CH" dirty="0" err="1" smtClean="0"/>
              <a:t>leave</a:t>
            </a:r>
            <a:r>
              <a:rPr lang="fr-CH" dirty="0" smtClean="0"/>
              <a:t> the Survey </a:t>
            </a:r>
            <a:r>
              <a:rPr lang="fr-CH" dirty="0" err="1" smtClean="0"/>
              <a:t>work</a:t>
            </a:r>
            <a:r>
              <a:rPr lang="fr-CH" dirty="0" smtClean="0"/>
              <a:t> </a:t>
            </a:r>
            <a:r>
              <a:rPr lang="fr-CH" dirty="0" err="1" smtClean="0"/>
              <a:t>space</a:t>
            </a:r>
            <a:r>
              <a:rPr lang="fr-CH" dirty="0" smtClean="0"/>
              <a:t> free of obstacles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0991-5408-4D65-8AE2-A75DAA13B6E2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199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014" y="4064004"/>
            <a:ext cx="6005065" cy="246134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ú"/>
            </a:pPr>
            <a:r>
              <a:rPr lang="fr-CH" altLang="en-US" dirty="0">
                <a:latin typeface="Verdana" pitchFamily="34" charset="0"/>
              </a:rPr>
              <a:t>A surface </a:t>
            </a:r>
            <a:r>
              <a:rPr lang="fr-CH" altLang="en-US" dirty="0" smtClean="0">
                <a:latin typeface="Verdana" pitchFamily="34" charset="0"/>
              </a:rPr>
              <a:t>network </a:t>
            </a:r>
            <a:r>
              <a:rPr lang="fr-CH" altLang="en-US" dirty="0" err="1" smtClean="0">
                <a:latin typeface="Verdana" pitchFamily="34" charset="0"/>
              </a:rPr>
              <a:t>is</a:t>
            </a:r>
            <a:r>
              <a:rPr lang="fr-CH" altLang="en-US" dirty="0" smtClean="0">
                <a:latin typeface="Verdana" pitchFamily="34" charset="0"/>
              </a:rPr>
              <a:t> </a:t>
            </a:r>
            <a:r>
              <a:rPr lang="fr-CH" altLang="en-US" dirty="0" err="1" smtClean="0">
                <a:latin typeface="Verdana" pitchFamily="34" charset="0"/>
              </a:rPr>
              <a:t>determined</a:t>
            </a:r>
            <a:r>
              <a:rPr lang="fr-CH" altLang="en-US" dirty="0" smtClean="0">
                <a:latin typeface="Verdana" pitchFamily="34" charset="0"/>
              </a:rPr>
              <a:t> </a:t>
            </a:r>
            <a:r>
              <a:rPr lang="fr-CH" altLang="en-US" dirty="0" err="1" smtClean="0">
                <a:latin typeface="Verdana" pitchFamily="34" charset="0"/>
              </a:rPr>
              <a:t>using</a:t>
            </a:r>
            <a:r>
              <a:rPr lang="fr-CH" altLang="en-US" dirty="0" smtClean="0">
                <a:latin typeface="Verdana" pitchFamily="34" charset="0"/>
              </a:rPr>
              <a:t> </a:t>
            </a:r>
            <a:r>
              <a:rPr lang="fr-CH" altLang="en-US" dirty="0">
                <a:latin typeface="Verdana" pitchFamily="34" charset="0"/>
              </a:rPr>
              <a:t>GPS </a:t>
            </a:r>
            <a:r>
              <a:rPr lang="fr-CH" altLang="en-US" dirty="0" err="1">
                <a:latin typeface="Verdana" pitchFamily="34" charset="0"/>
              </a:rPr>
              <a:t>measurements</a:t>
            </a:r>
            <a:endParaRPr lang="fr-CH" altLang="en-US" dirty="0">
              <a:latin typeface="Verdana" pitchFamily="34" charset="0"/>
            </a:endParaRPr>
          </a:p>
          <a:p>
            <a:pPr>
              <a:buFont typeface="Wingdings" pitchFamily="2" charset="2"/>
              <a:buChar char="ú"/>
            </a:pPr>
            <a:r>
              <a:rPr lang="fr-CH" altLang="en-US" dirty="0" smtClean="0">
                <a:latin typeface="Verdana" pitchFamily="34" charset="0"/>
              </a:rPr>
              <a:t>The </a:t>
            </a:r>
            <a:r>
              <a:rPr lang="fr-CH" altLang="en-US" dirty="0" err="1" smtClean="0">
                <a:latin typeface="Verdana" pitchFamily="34" charset="0"/>
              </a:rPr>
              <a:t>geodetic</a:t>
            </a:r>
            <a:r>
              <a:rPr lang="fr-CH" altLang="en-US" dirty="0" smtClean="0">
                <a:latin typeface="Verdana" pitchFamily="34" charset="0"/>
              </a:rPr>
              <a:t> </a:t>
            </a:r>
            <a:r>
              <a:rPr lang="fr-CH" altLang="en-US" dirty="0">
                <a:latin typeface="Verdana" pitchFamily="34" charset="0"/>
              </a:rPr>
              <a:t>network </a:t>
            </a:r>
            <a:r>
              <a:rPr lang="fr-CH" altLang="en-US" dirty="0" err="1" smtClean="0">
                <a:latin typeface="Verdana" pitchFamily="34" charset="0"/>
              </a:rPr>
              <a:t>is</a:t>
            </a:r>
            <a:r>
              <a:rPr lang="fr-CH" altLang="en-US" dirty="0" smtClean="0">
                <a:latin typeface="Verdana" pitchFamily="34" charset="0"/>
              </a:rPr>
              <a:t> </a:t>
            </a:r>
            <a:r>
              <a:rPr lang="fr-CH" altLang="en-US" dirty="0" err="1" smtClean="0">
                <a:latin typeface="Verdana" pitchFamily="34" charset="0"/>
              </a:rPr>
              <a:t>transfered</a:t>
            </a:r>
            <a:r>
              <a:rPr lang="fr-CH" altLang="en-US" dirty="0" smtClean="0">
                <a:latin typeface="Verdana" pitchFamily="34" charset="0"/>
              </a:rPr>
              <a:t> </a:t>
            </a:r>
            <a:r>
              <a:rPr lang="fr-CH" altLang="en-US" dirty="0">
                <a:latin typeface="Verdana" pitchFamily="34" charset="0"/>
              </a:rPr>
              <a:t>to </a:t>
            </a:r>
            <a:r>
              <a:rPr lang="fr-CH" altLang="en-US" dirty="0" smtClean="0">
                <a:latin typeface="Verdana" pitchFamily="34" charset="0"/>
              </a:rPr>
              <a:t>a tunnel </a:t>
            </a:r>
            <a:r>
              <a:rPr lang="fr-CH" altLang="en-US" dirty="0" err="1" smtClean="0">
                <a:latin typeface="Verdana" pitchFamily="34" charset="0"/>
              </a:rPr>
              <a:t>reference</a:t>
            </a:r>
            <a:r>
              <a:rPr lang="fr-CH" altLang="en-US" dirty="0">
                <a:latin typeface="Verdana" pitchFamily="34" charset="0"/>
              </a:rPr>
              <a:t> </a:t>
            </a:r>
            <a:r>
              <a:rPr lang="fr-CH" altLang="en-US" dirty="0" smtClean="0">
                <a:latin typeface="Verdana" pitchFamily="34" charset="0"/>
              </a:rPr>
              <a:t>network down in tunnel </a:t>
            </a:r>
            <a:r>
              <a:rPr lang="fr-CH" altLang="en-US" dirty="0">
                <a:latin typeface="Verdana" pitchFamily="34" charset="0"/>
              </a:rPr>
              <a:t>and </a:t>
            </a:r>
            <a:r>
              <a:rPr lang="fr-CH" altLang="en-US" dirty="0" err="1" smtClean="0">
                <a:latin typeface="Verdana" pitchFamily="34" charset="0"/>
              </a:rPr>
              <a:t>is</a:t>
            </a:r>
            <a:r>
              <a:rPr lang="fr-CH" altLang="en-US" dirty="0" smtClean="0">
                <a:latin typeface="Verdana" pitchFamily="34" charset="0"/>
              </a:rPr>
              <a:t> </a:t>
            </a:r>
            <a:r>
              <a:rPr lang="fr-CH" altLang="en-US" dirty="0" err="1" smtClean="0">
                <a:latin typeface="Verdana" pitchFamily="34" charset="0"/>
              </a:rPr>
              <a:t>used</a:t>
            </a:r>
            <a:r>
              <a:rPr lang="fr-CH" altLang="en-US" dirty="0" smtClean="0">
                <a:latin typeface="Verdana" pitchFamily="34" charset="0"/>
              </a:rPr>
              <a:t> to:</a:t>
            </a:r>
          </a:p>
          <a:p>
            <a:pPr lvl="1">
              <a:buFont typeface="Wingdings" pitchFamily="2" charset="2"/>
              <a:buChar char="ú"/>
            </a:pPr>
            <a:r>
              <a:rPr lang="fr-CH" altLang="en-US" dirty="0" smtClean="0">
                <a:latin typeface="Verdana" pitchFamily="34" charset="0"/>
              </a:rPr>
              <a:t>mark on the </a:t>
            </a:r>
            <a:r>
              <a:rPr lang="fr-CH" altLang="en-US" dirty="0" err="1" smtClean="0">
                <a:latin typeface="Verdana" pitchFamily="34" charset="0"/>
              </a:rPr>
              <a:t>floor</a:t>
            </a:r>
            <a:r>
              <a:rPr lang="fr-CH" altLang="en-US" dirty="0" smtClean="0">
                <a:latin typeface="Verdana" pitchFamily="34" charset="0"/>
              </a:rPr>
              <a:t>  </a:t>
            </a:r>
            <a:endParaRPr lang="fr-CH" altLang="en-US" dirty="0">
              <a:latin typeface="Verdana" pitchFamily="34" charset="0"/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072129" y="1052736"/>
            <a:ext cx="3087457" cy="2612478"/>
            <a:chOff x="576" y="144"/>
            <a:chExt cx="4464" cy="4176"/>
          </a:xfrm>
        </p:grpSpPr>
        <p:pic>
          <p:nvPicPr>
            <p:cNvPr id="5" name="Picture 4" descr="050301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523"/>
              <a:ext cx="4272" cy="3797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MCj02865380000[1]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" y="192"/>
              <a:ext cx="427" cy="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 descr="MCj02865380000[1]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0" y="672"/>
              <a:ext cx="379" cy="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7" descr="MCj02865380000[1]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2" y="144"/>
              <a:ext cx="379" cy="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 descr="MCj02865380000[1]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0" y="624"/>
              <a:ext cx="427" cy="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Line 9"/>
            <p:cNvSpPr>
              <a:spLocks noChangeShapeType="1"/>
            </p:cNvSpPr>
            <p:nvPr/>
          </p:nvSpPr>
          <p:spPr bwMode="auto">
            <a:xfrm flipH="1" flipV="1">
              <a:off x="768" y="480"/>
              <a:ext cx="528" cy="18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V="1">
              <a:off x="1296" y="864"/>
              <a:ext cx="576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 flipV="1">
              <a:off x="1296" y="384"/>
              <a:ext cx="1680" cy="19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 flipH="1" flipV="1">
              <a:off x="1872" y="864"/>
              <a:ext cx="72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 flipV="1">
              <a:off x="2592" y="432"/>
              <a:ext cx="384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 flipH="1" flipV="1">
              <a:off x="816" y="480"/>
              <a:ext cx="1776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 flipV="1">
              <a:off x="2592" y="864"/>
              <a:ext cx="1968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 flipH="1" flipV="1">
              <a:off x="4560" y="864"/>
              <a:ext cx="96" cy="16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 flipH="1" flipV="1">
              <a:off x="3120" y="432"/>
              <a:ext cx="1536" cy="20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 flipV="1">
              <a:off x="1872" y="2976"/>
              <a:ext cx="2640" cy="96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536656" y="238258"/>
            <a:ext cx="2298450" cy="3883248"/>
            <a:chOff x="6536656" y="238258"/>
            <a:chExt cx="2298450" cy="3883248"/>
          </a:xfrm>
        </p:grpSpPr>
        <p:pic>
          <p:nvPicPr>
            <p:cNvPr id="20" name="Picture 3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6656" y="238258"/>
              <a:ext cx="2298450" cy="388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" name="Group 30"/>
            <p:cNvGrpSpPr>
              <a:grpSpLocks/>
            </p:cNvGrpSpPr>
            <p:nvPr/>
          </p:nvGrpSpPr>
          <p:grpSpPr bwMode="auto">
            <a:xfrm>
              <a:off x="7430897" y="567789"/>
              <a:ext cx="1029535" cy="3175909"/>
              <a:chOff x="4626" y="661"/>
              <a:chExt cx="792" cy="2744"/>
            </a:xfrm>
          </p:grpSpPr>
          <p:sp>
            <p:nvSpPr>
              <p:cNvPr id="22" name="Line 38"/>
              <p:cNvSpPr>
                <a:spLocks noChangeShapeType="1"/>
              </p:cNvSpPr>
              <p:nvPr/>
            </p:nvSpPr>
            <p:spPr bwMode="auto">
              <a:xfrm flipH="1">
                <a:off x="4716" y="661"/>
                <a:ext cx="1" cy="1998"/>
              </a:xfrm>
              <a:prstGeom prst="line">
                <a:avLst/>
              </a:prstGeom>
              <a:noFill/>
              <a:ln w="34925">
                <a:solidFill>
                  <a:srgbClr val="FF0000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3" name="Line 39"/>
              <p:cNvSpPr>
                <a:spLocks noChangeShapeType="1"/>
              </p:cNvSpPr>
              <p:nvPr/>
            </p:nvSpPr>
            <p:spPr bwMode="auto">
              <a:xfrm>
                <a:off x="4626" y="2727"/>
                <a:ext cx="0" cy="288"/>
              </a:xfrm>
              <a:prstGeom prst="lin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 type="triangl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4" name="Line 40"/>
              <p:cNvSpPr>
                <a:spLocks noChangeShapeType="1"/>
              </p:cNvSpPr>
              <p:nvPr/>
            </p:nvSpPr>
            <p:spPr bwMode="auto">
              <a:xfrm>
                <a:off x="5418" y="3117"/>
                <a:ext cx="0" cy="288"/>
              </a:xfrm>
              <a:prstGeom prst="lin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 type="triangl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5" name="Group 31"/>
            <p:cNvGrpSpPr>
              <a:grpSpLocks/>
            </p:cNvGrpSpPr>
            <p:nvPr/>
          </p:nvGrpSpPr>
          <p:grpSpPr bwMode="auto">
            <a:xfrm>
              <a:off x="6536656" y="3189681"/>
              <a:ext cx="2298450" cy="931825"/>
              <a:chOff x="4065" y="2926"/>
              <a:chExt cx="1695" cy="817"/>
            </a:xfrm>
          </p:grpSpPr>
          <p:sp>
            <p:nvSpPr>
              <p:cNvPr id="26" name="Line 41"/>
              <p:cNvSpPr>
                <a:spLocks noChangeShapeType="1"/>
              </p:cNvSpPr>
              <p:nvPr/>
            </p:nvSpPr>
            <p:spPr bwMode="auto">
              <a:xfrm flipH="1" flipV="1">
                <a:off x="4065" y="2926"/>
                <a:ext cx="544" cy="91"/>
              </a:xfrm>
              <a:prstGeom prst="line">
                <a:avLst/>
              </a:prstGeom>
              <a:noFill/>
              <a:ln w="22225">
                <a:solidFill>
                  <a:srgbClr val="0000FF"/>
                </a:solidFill>
                <a:round/>
                <a:headEnd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7" name="Line 42"/>
              <p:cNvSpPr>
                <a:spLocks noChangeShapeType="1"/>
              </p:cNvSpPr>
              <p:nvPr/>
            </p:nvSpPr>
            <p:spPr bwMode="auto">
              <a:xfrm flipH="1" flipV="1">
                <a:off x="5035" y="3203"/>
                <a:ext cx="386" cy="211"/>
              </a:xfrm>
              <a:prstGeom prst="line">
                <a:avLst/>
              </a:prstGeom>
              <a:noFill/>
              <a:ln w="22225">
                <a:solidFill>
                  <a:srgbClr val="0000FF"/>
                </a:solidFill>
                <a:round/>
                <a:headEnd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" name="Line 43"/>
              <p:cNvSpPr>
                <a:spLocks noChangeShapeType="1"/>
              </p:cNvSpPr>
              <p:nvPr/>
            </p:nvSpPr>
            <p:spPr bwMode="auto">
              <a:xfrm>
                <a:off x="4626" y="3022"/>
                <a:ext cx="431" cy="181"/>
              </a:xfrm>
              <a:prstGeom prst="line">
                <a:avLst/>
              </a:prstGeom>
              <a:noFill/>
              <a:ln w="22225">
                <a:solidFill>
                  <a:srgbClr val="0000FF"/>
                </a:solidFill>
                <a:round/>
                <a:headEnd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9" name="Line 44"/>
              <p:cNvSpPr>
                <a:spLocks noChangeShapeType="1"/>
              </p:cNvSpPr>
              <p:nvPr/>
            </p:nvSpPr>
            <p:spPr bwMode="auto">
              <a:xfrm>
                <a:off x="5420" y="3407"/>
                <a:ext cx="340" cy="336"/>
              </a:xfrm>
              <a:prstGeom prst="line">
                <a:avLst/>
              </a:prstGeom>
              <a:noFill/>
              <a:ln w="22225">
                <a:solidFill>
                  <a:srgbClr val="0000FF"/>
                </a:solidFill>
                <a:round/>
                <a:headEnd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</p:grpSp>
      <p:pic>
        <p:nvPicPr>
          <p:cNvPr id="30" name="Picture 6" descr="su_01_c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709" y="4437112"/>
            <a:ext cx="2907432" cy="2071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719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96776"/>
            <a:ext cx="8226854" cy="940443"/>
          </a:xfrm>
        </p:spPr>
        <p:txBody>
          <a:bodyPr/>
          <a:lstStyle/>
          <a:p>
            <a:r>
              <a:rPr lang="fr-CH" dirty="0" err="1" smtClean="0"/>
              <a:t>Alignment</a:t>
            </a:r>
            <a:r>
              <a:rPr lang="fr-CH" dirty="0" smtClean="0"/>
              <a:t> techniques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9" y="1124744"/>
            <a:ext cx="4752528" cy="1296144"/>
          </a:xfrm>
        </p:spPr>
        <p:txBody>
          <a:bodyPr>
            <a:normAutofit fontScale="85000" lnSpcReduction="20000"/>
          </a:bodyPr>
          <a:lstStyle/>
          <a:p>
            <a:pPr lvl="1">
              <a:buFont typeface="Wingdings" pitchFamily="2" charset="2"/>
              <a:buChar char="ú"/>
            </a:pPr>
            <a:r>
              <a:rPr lang="fr-CH" altLang="en-US" sz="2000" dirty="0" err="1" smtClean="0">
                <a:latin typeface="Verdana" pitchFamily="34" charset="0"/>
              </a:rPr>
              <a:t>Pre-align</a:t>
            </a:r>
            <a:r>
              <a:rPr lang="fr-CH" altLang="en-US" sz="2000" dirty="0" smtClean="0">
                <a:latin typeface="Verdana" pitchFamily="34" charset="0"/>
              </a:rPr>
              <a:t> the jacks</a:t>
            </a:r>
          </a:p>
          <a:p>
            <a:pPr lvl="1">
              <a:buFont typeface="Wingdings" pitchFamily="2" charset="2"/>
              <a:buChar char="ú"/>
            </a:pPr>
            <a:r>
              <a:rPr lang="fr-CH" altLang="en-US" sz="2000" dirty="0" err="1" smtClean="0">
                <a:latin typeface="Verdana" pitchFamily="34" charset="0"/>
              </a:rPr>
              <a:t>align</a:t>
            </a:r>
            <a:r>
              <a:rPr lang="fr-CH" altLang="en-US" sz="2000" dirty="0" smtClean="0">
                <a:latin typeface="Verdana" pitchFamily="34" charset="0"/>
              </a:rPr>
              <a:t> the </a:t>
            </a:r>
            <a:r>
              <a:rPr lang="fr-CH" altLang="en-US" sz="2000" dirty="0" err="1" smtClean="0">
                <a:latin typeface="Verdana" pitchFamily="34" charset="0"/>
              </a:rPr>
              <a:t>magnets</a:t>
            </a:r>
            <a:r>
              <a:rPr lang="fr-CH" altLang="en-US" sz="2000" dirty="0" smtClean="0">
                <a:latin typeface="Verdana" pitchFamily="34" charset="0"/>
              </a:rPr>
              <a:t> to an </a:t>
            </a:r>
            <a:r>
              <a:rPr lang="fr-CH" altLang="en-US" sz="2000" dirty="0" err="1" smtClean="0">
                <a:latin typeface="Verdana" pitchFamily="34" charset="0"/>
              </a:rPr>
              <a:t>absolute</a:t>
            </a:r>
            <a:r>
              <a:rPr lang="fr-CH" altLang="en-US" sz="2000" dirty="0" smtClean="0">
                <a:latin typeface="Verdana" pitchFamily="34" charset="0"/>
              </a:rPr>
              <a:t> position</a:t>
            </a:r>
          </a:p>
          <a:p>
            <a:pPr lvl="2">
              <a:buFont typeface="Wingdings" pitchFamily="2" charset="2"/>
              <a:buChar char="ú"/>
            </a:pPr>
            <a:r>
              <a:rPr lang="fr-CH" altLang="en-US" sz="1800" dirty="0" smtClean="0">
                <a:latin typeface="Verdana" pitchFamily="34" charset="0"/>
              </a:rPr>
              <a:t>Vertical</a:t>
            </a:r>
          </a:p>
          <a:p>
            <a:pPr lvl="2">
              <a:buFont typeface="Wingdings" pitchFamily="2" charset="2"/>
              <a:buChar char="ú"/>
            </a:pPr>
            <a:r>
              <a:rPr lang="fr-CH" altLang="en-US" sz="1800" dirty="0" smtClean="0">
                <a:latin typeface="Verdana" pitchFamily="34" charset="0"/>
              </a:rPr>
              <a:t>horizontal</a:t>
            </a:r>
            <a:endParaRPr lang="fr-CH" altLang="en-US" sz="1800" dirty="0">
              <a:latin typeface="Verdana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241" y="188640"/>
            <a:ext cx="3377271" cy="2406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9" name="Group 38"/>
          <p:cNvGrpSpPr/>
          <p:nvPr/>
        </p:nvGrpSpPr>
        <p:grpSpPr>
          <a:xfrm>
            <a:off x="172796" y="3019336"/>
            <a:ext cx="4111172" cy="2713921"/>
            <a:chOff x="0" y="-76200"/>
            <a:chExt cx="9144000" cy="6400800"/>
          </a:xfrm>
        </p:grpSpPr>
        <p:grpSp>
          <p:nvGrpSpPr>
            <p:cNvPr id="40" name="Group 6"/>
            <p:cNvGrpSpPr>
              <a:grpSpLocks/>
            </p:cNvGrpSpPr>
            <p:nvPr/>
          </p:nvGrpSpPr>
          <p:grpSpPr bwMode="auto">
            <a:xfrm>
              <a:off x="0" y="0"/>
              <a:ext cx="9144000" cy="6324600"/>
              <a:chOff x="0" y="0"/>
              <a:chExt cx="5568" cy="3966"/>
            </a:xfrm>
          </p:grpSpPr>
          <p:pic>
            <p:nvPicPr>
              <p:cNvPr id="53" name="Picture 7" descr="su_mires_0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5568" cy="396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4" name="Line 8"/>
              <p:cNvSpPr>
                <a:spLocks noChangeShapeType="1"/>
              </p:cNvSpPr>
              <p:nvPr/>
            </p:nvSpPr>
            <p:spPr bwMode="auto">
              <a:xfrm flipV="1">
                <a:off x="480" y="288"/>
                <a:ext cx="3504" cy="24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5" name="Line 9"/>
              <p:cNvSpPr>
                <a:spLocks noChangeShapeType="1"/>
              </p:cNvSpPr>
              <p:nvPr/>
            </p:nvSpPr>
            <p:spPr bwMode="auto">
              <a:xfrm>
                <a:off x="576" y="1536"/>
                <a:ext cx="1584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6" name="Line 10"/>
              <p:cNvSpPr>
                <a:spLocks noChangeShapeType="1"/>
              </p:cNvSpPr>
              <p:nvPr/>
            </p:nvSpPr>
            <p:spPr bwMode="auto">
              <a:xfrm>
                <a:off x="1872" y="1008"/>
                <a:ext cx="1056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7" name="Line 11"/>
              <p:cNvSpPr>
                <a:spLocks noChangeShapeType="1"/>
              </p:cNvSpPr>
              <p:nvPr/>
            </p:nvSpPr>
            <p:spPr bwMode="auto">
              <a:xfrm>
                <a:off x="2448" y="816"/>
                <a:ext cx="768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8" name="Line 12"/>
              <p:cNvSpPr>
                <a:spLocks noChangeShapeType="1"/>
              </p:cNvSpPr>
              <p:nvPr/>
            </p:nvSpPr>
            <p:spPr bwMode="auto">
              <a:xfrm>
                <a:off x="2736" y="672"/>
                <a:ext cx="672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9" name="Line 13"/>
              <p:cNvSpPr>
                <a:spLocks noChangeShapeType="1"/>
              </p:cNvSpPr>
              <p:nvPr/>
            </p:nvSpPr>
            <p:spPr bwMode="auto">
              <a:xfrm>
                <a:off x="2976" y="624"/>
                <a:ext cx="528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0" name="Line 14"/>
              <p:cNvSpPr>
                <a:spLocks noChangeShapeType="1"/>
              </p:cNvSpPr>
              <p:nvPr/>
            </p:nvSpPr>
            <p:spPr bwMode="auto">
              <a:xfrm>
                <a:off x="3120" y="528"/>
                <a:ext cx="48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1" name="Line 15"/>
              <p:cNvSpPr>
                <a:spLocks noChangeShapeType="1"/>
              </p:cNvSpPr>
              <p:nvPr/>
            </p:nvSpPr>
            <p:spPr bwMode="auto">
              <a:xfrm>
                <a:off x="3552" y="432"/>
                <a:ext cx="24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aphicFrame>
          <p:nvGraphicFramePr>
            <p:cNvPr id="41" name="Object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16435384"/>
                </p:ext>
              </p:extLst>
            </p:nvPr>
          </p:nvGraphicFramePr>
          <p:xfrm>
            <a:off x="5181600" y="990600"/>
            <a:ext cx="831850" cy="2209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99" name="Photo Editor Photo" r:id="rId5" imgW="5668166" imgH="15066667" progId="MSPhotoEd.3">
                    <p:embed/>
                  </p:oleObj>
                </mc:Choice>
                <mc:Fallback>
                  <p:oleObj name="Photo Editor Photo" r:id="rId5" imgW="5668166" imgH="15066667" progId="MSPhotoEd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81600" y="990600"/>
                          <a:ext cx="831850" cy="2209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" name="Line 46"/>
            <p:cNvSpPr>
              <a:spLocks noChangeShapeType="1"/>
            </p:cNvSpPr>
            <p:nvPr/>
          </p:nvSpPr>
          <p:spPr bwMode="auto">
            <a:xfrm flipV="1">
              <a:off x="971550" y="958850"/>
              <a:ext cx="1588" cy="1470025"/>
            </a:xfrm>
            <a:prstGeom prst="line">
              <a:avLst/>
            </a:prstGeom>
            <a:noFill/>
            <a:ln w="76200">
              <a:pattFill prst="dkHorz">
                <a:fgClr>
                  <a:schemeClr val="tx1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" name="Line 47"/>
            <p:cNvSpPr>
              <a:spLocks noChangeShapeType="1"/>
            </p:cNvSpPr>
            <p:nvPr/>
          </p:nvSpPr>
          <p:spPr bwMode="auto">
            <a:xfrm flipH="1">
              <a:off x="990600" y="1143000"/>
              <a:ext cx="4495800" cy="22860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" name="Line 49"/>
            <p:cNvSpPr>
              <a:spLocks noChangeShapeType="1"/>
            </p:cNvSpPr>
            <p:nvPr/>
          </p:nvSpPr>
          <p:spPr bwMode="auto">
            <a:xfrm flipV="1">
              <a:off x="5867400" y="-76200"/>
              <a:ext cx="1588" cy="1470025"/>
            </a:xfrm>
            <a:prstGeom prst="line">
              <a:avLst/>
            </a:prstGeom>
            <a:noFill/>
            <a:ln w="76200">
              <a:pattFill prst="dkHorz">
                <a:fgClr>
                  <a:schemeClr val="tx1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5" name="Line 52"/>
            <p:cNvSpPr>
              <a:spLocks noChangeShapeType="1"/>
            </p:cNvSpPr>
            <p:nvPr/>
          </p:nvSpPr>
          <p:spPr bwMode="auto">
            <a:xfrm flipV="1">
              <a:off x="3162300" y="0"/>
              <a:ext cx="0" cy="1317625"/>
            </a:xfrm>
            <a:prstGeom prst="line">
              <a:avLst/>
            </a:prstGeom>
            <a:noFill/>
            <a:ln w="76200">
              <a:pattFill prst="dkHorz">
                <a:fgClr>
                  <a:schemeClr val="tx1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Line 53"/>
            <p:cNvSpPr>
              <a:spLocks noChangeShapeType="1"/>
            </p:cNvSpPr>
            <p:nvPr/>
          </p:nvSpPr>
          <p:spPr bwMode="auto">
            <a:xfrm flipH="1" flipV="1">
              <a:off x="3200400" y="990600"/>
              <a:ext cx="2286000" cy="15240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Line 55"/>
            <p:cNvSpPr>
              <a:spLocks noChangeShapeType="1"/>
            </p:cNvSpPr>
            <p:nvPr/>
          </p:nvSpPr>
          <p:spPr bwMode="auto">
            <a:xfrm flipV="1">
              <a:off x="4876800" y="1219200"/>
              <a:ext cx="0" cy="3375025"/>
            </a:xfrm>
            <a:prstGeom prst="line">
              <a:avLst/>
            </a:prstGeom>
            <a:noFill/>
            <a:ln w="76200">
              <a:pattFill prst="dkHorz">
                <a:fgClr>
                  <a:schemeClr val="tx1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Oval 57"/>
            <p:cNvSpPr>
              <a:spLocks noChangeArrowheads="1"/>
            </p:cNvSpPr>
            <p:nvPr/>
          </p:nvSpPr>
          <p:spPr bwMode="auto">
            <a:xfrm>
              <a:off x="4686300" y="4533900"/>
              <a:ext cx="381000" cy="152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9" name="Oval 58"/>
            <p:cNvSpPr>
              <a:spLocks noChangeArrowheads="1"/>
            </p:cNvSpPr>
            <p:nvPr/>
          </p:nvSpPr>
          <p:spPr bwMode="auto">
            <a:xfrm>
              <a:off x="5753100" y="1371600"/>
              <a:ext cx="266700" cy="76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50" name="Line 59"/>
            <p:cNvSpPr>
              <a:spLocks noChangeShapeType="1"/>
            </p:cNvSpPr>
            <p:nvPr/>
          </p:nvSpPr>
          <p:spPr bwMode="auto">
            <a:xfrm flipV="1">
              <a:off x="3924300" y="0"/>
              <a:ext cx="0" cy="1317625"/>
            </a:xfrm>
            <a:prstGeom prst="line">
              <a:avLst/>
            </a:prstGeom>
            <a:noFill/>
            <a:ln w="76200">
              <a:pattFill prst="dkHorz">
                <a:fgClr>
                  <a:schemeClr val="tx1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1" name="Line 60"/>
            <p:cNvSpPr>
              <a:spLocks noChangeShapeType="1"/>
            </p:cNvSpPr>
            <p:nvPr/>
          </p:nvSpPr>
          <p:spPr bwMode="auto">
            <a:xfrm flipH="1">
              <a:off x="4857750" y="1123950"/>
              <a:ext cx="685800" cy="38100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2" name="Line 61"/>
            <p:cNvSpPr>
              <a:spLocks noChangeShapeType="1"/>
            </p:cNvSpPr>
            <p:nvPr/>
          </p:nvSpPr>
          <p:spPr bwMode="auto">
            <a:xfrm flipV="1">
              <a:off x="5562600" y="838200"/>
              <a:ext cx="304800" cy="22860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4759756" y="3051645"/>
            <a:ext cx="4032449" cy="2682830"/>
            <a:chOff x="0" y="0"/>
            <a:chExt cx="8839200" cy="6296025"/>
          </a:xfrm>
        </p:grpSpPr>
        <p:pic>
          <p:nvPicPr>
            <p:cNvPr id="63" name="Picture 7" descr="su_mires_0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839200" cy="629602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Line 23"/>
            <p:cNvSpPr>
              <a:spLocks noChangeShapeType="1"/>
            </p:cNvSpPr>
            <p:nvPr/>
          </p:nvSpPr>
          <p:spPr bwMode="auto">
            <a:xfrm flipV="1">
              <a:off x="762000" y="533400"/>
              <a:ext cx="5410200" cy="3733800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5" name="Line 24"/>
            <p:cNvSpPr>
              <a:spLocks noChangeShapeType="1"/>
            </p:cNvSpPr>
            <p:nvPr/>
          </p:nvSpPr>
          <p:spPr bwMode="auto">
            <a:xfrm>
              <a:off x="914400" y="2438400"/>
              <a:ext cx="251460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6" name="Line 25"/>
            <p:cNvSpPr>
              <a:spLocks noChangeShapeType="1"/>
            </p:cNvSpPr>
            <p:nvPr/>
          </p:nvSpPr>
          <p:spPr bwMode="auto">
            <a:xfrm>
              <a:off x="3886200" y="1295400"/>
              <a:ext cx="121920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7" name="Line 26"/>
            <p:cNvSpPr>
              <a:spLocks noChangeShapeType="1"/>
            </p:cNvSpPr>
            <p:nvPr/>
          </p:nvSpPr>
          <p:spPr bwMode="auto">
            <a:xfrm>
              <a:off x="4610100" y="971550"/>
              <a:ext cx="83820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8" name="Line 27"/>
            <p:cNvSpPr>
              <a:spLocks noChangeShapeType="1"/>
            </p:cNvSpPr>
            <p:nvPr/>
          </p:nvSpPr>
          <p:spPr bwMode="auto">
            <a:xfrm>
              <a:off x="4876800" y="866775"/>
              <a:ext cx="76200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9" name="Line 28"/>
            <p:cNvSpPr>
              <a:spLocks noChangeShapeType="1"/>
            </p:cNvSpPr>
            <p:nvPr/>
          </p:nvSpPr>
          <p:spPr bwMode="auto">
            <a:xfrm>
              <a:off x="5524500" y="628650"/>
              <a:ext cx="38100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0" name="Line 29"/>
            <p:cNvSpPr>
              <a:spLocks noChangeShapeType="1"/>
            </p:cNvSpPr>
            <p:nvPr/>
          </p:nvSpPr>
          <p:spPr bwMode="auto">
            <a:xfrm flipH="1">
              <a:off x="3657600" y="2209800"/>
              <a:ext cx="1143000" cy="0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71962" y="2287156"/>
              <a:ext cx="1209675" cy="2589644"/>
            </a:xfrm>
            <a:prstGeom prst="rect">
              <a:avLst/>
            </a:prstGeom>
          </p:spPr>
        </p:pic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1238" y="770106"/>
              <a:ext cx="384724" cy="8236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6093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96776"/>
            <a:ext cx="8226854" cy="940443"/>
          </a:xfrm>
        </p:spPr>
        <p:txBody>
          <a:bodyPr/>
          <a:lstStyle/>
          <a:p>
            <a:r>
              <a:rPr lang="fr-CH" dirty="0" err="1" smtClean="0"/>
              <a:t>Alignment</a:t>
            </a:r>
            <a:r>
              <a:rPr lang="fr-CH" dirty="0" smtClean="0"/>
              <a:t> techniques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764" y="1052736"/>
            <a:ext cx="4752528" cy="1296144"/>
          </a:xfrm>
        </p:spPr>
        <p:txBody>
          <a:bodyPr>
            <a:normAutofit lnSpcReduction="10000"/>
          </a:bodyPr>
          <a:lstStyle/>
          <a:p>
            <a:pPr lvl="1">
              <a:buFont typeface="Wingdings" pitchFamily="2" charset="2"/>
              <a:buChar char="ú"/>
            </a:pPr>
            <a:r>
              <a:rPr lang="fr-CH" altLang="en-US" sz="2000" dirty="0" smtClean="0">
                <a:latin typeface="Verdana" pitchFamily="34" charset="0"/>
              </a:rPr>
              <a:t>Final </a:t>
            </a:r>
            <a:r>
              <a:rPr lang="fr-CH" altLang="en-US" sz="2000" dirty="0" err="1" smtClean="0">
                <a:latin typeface="Verdana" pitchFamily="34" charset="0"/>
              </a:rPr>
              <a:t>alignment</a:t>
            </a:r>
            <a:r>
              <a:rPr lang="fr-CH" altLang="en-US" sz="2000" dirty="0">
                <a:latin typeface="Verdana" pitchFamily="34" charset="0"/>
              </a:rPr>
              <a:t> </a:t>
            </a:r>
            <a:r>
              <a:rPr lang="fr-CH" altLang="en-US" sz="2000" dirty="0" smtClean="0">
                <a:latin typeface="Verdana" pitchFamily="34" charset="0"/>
              </a:rPr>
              <a:t>of </a:t>
            </a:r>
            <a:r>
              <a:rPr lang="fr-CH" altLang="en-US" sz="2000" dirty="0" err="1" smtClean="0">
                <a:latin typeface="Verdana" pitchFamily="34" charset="0"/>
              </a:rPr>
              <a:t>magnets</a:t>
            </a:r>
            <a:r>
              <a:rPr lang="fr-CH" altLang="en-US" sz="2000" dirty="0" smtClean="0">
                <a:latin typeface="Verdana" pitchFamily="34" charset="0"/>
              </a:rPr>
              <a:t> to a relative position</a:t>
            </a:r>
          </a:p>
          <a:p>
            <a:pPr lvl="2">
              <a:buFont typeface="Wingdings" pitchFamily="2" charset="2"/>
              <a:buChar char="ú"/>
            </a:pPr>
            <a:r>
              <a:rPr lang="fr-CH" altLang="en-US" sz="1800" dirty="0" smtClean="0">
                <a:latin typeface="Verdana" pitchFamily="34" charset="0"/>
              </a:rPr>
              <a:t>Vertical</a:t>
            </a:r>
          </a:p>
          <a:p>
            <a:pPr lvl="2">
              <a:buFont typeface="Wingdings" pitchFamily="2" charset="2"/>
              <a:buChar char="ú"/>
            </a:pPr>
            <a:r>
              <a:rPr lang="fr-CH" altLang="en-US" sz="1800" dirty="0" smtClean="0">
                <a:latin typeface="Verdana" pitchFamily="34" charset="0"/>
              </a:rPr>
              <a:t>horizontal</a:t>
            </a:r>
            <a:endParaRPr lang="fr-CH" altLang="en-US" sz="1800" dirty="0">
              <a:latin typeface="Verdana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107504" y="2399760"/>
            <a:ext cx="3672408" cy="2469400"/>
            <a:chOff x="0" y="0"/>
            <a:chExt cx="8991600" cy="6403975"/>
          </a:xfrm>
        </p:grpSpPr>
        <p:pic>
          <p:nvPicPr>
            <p:cNvPr id="74" name="Picture 6" descr="su_mires_0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991600" cy="640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5" name="Group 20"/>
            <p:cNvGrpSpPr>
              <a:grpSpLocks/>
            </p:cNvGrpSpPr>
            <p:nvPr/>
          </p:nvGrpSpPr>
          <p:grpSpPr bwMode="auto">
            <a:xfrm>
              <a:off x="914400" y="0"/>
              <a:ext cx="5337175" cy="2819400"/>
              <a:chOff x="576" y="0"/>
              <a:chExt cx="3362" cy="1776"/>
            </a:xfrm>
          </p:grpSpPr>
          <p:sp>
            <p:nvSpPr>
              <p:cNvPr id="76" name="Line 7"/>
              <p:cNvSpPr>
                <a:spLocks noChangeShapeType="1"/>
              </p:cNvSpPr>
              <p:nvPr/>
            </p:nvSpPr>
            <p:spPr bwMode="auto">
              <a:xfrm flipV="1">
                <a:off x="576" y="144"/>
                <a:ext cx="0" cy="1392"/>
              </a:xfrm>
              <a:prstGeom prst="line">
                <a:avLst/>
              </a:prstGeom>
              <a:noFill/>
              <a:ln w="76200">
                <a:pattFill prst="dkHorz">
                  <a:fgClr>
                    <a:schemeClr val="tx1"/>
                  </a:fgClr>
                  <a:bgClr>
                    <a:srgbClr val="FFFFFF"/>
                  </a:bgClr>
                </a:patt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7" name="Line 8"/>
              <p:cNvSpPr>
                <a:spLocks noChangeShapeType="1"/>
              </p:cNvSpPr>
              <p:nvPr/>
            </p:nvSpPr>
            <p:spPr bwMode="auto">
              <a:xfrm flipV="1">
                <a:off x="1872" y="0"/>
                <a:ext cx="0" cy="1008"/>
              </a:xfrm>
              <a:prstGeom prst="line">
                <a:avLst/>
              </a:prstGeom>
              <a:noFill/>
              <a:ln w="38100">
                <a:pattFill prst="dkHorz">
                  <a:fgClr>
                    <a:schemeClr val="tx1"/>
                  </a:fgClr>
                  <a:bgClr>
                    <a:srgbClr val="FFFFFF"/>
                  </a:bgClr>
                </a:patt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8" name="Line 9"/>
              <p:cNvSpPr>
                <a:spLocks noChangeShapeType="1"/>
              </p:cNvSpPr>
              <p:nvPr/>
            </p:nvSpPr>
            <p:spPr bwMode="auto">
              <a:xfrm flipV="1">
                <a:off x="1968" y="0"/>
                <a:ext cx="0" cy="816"/>
              </a:xfrm>
              <a:prstGeom prst="line">
                <a:avLst/>
              </a:prstGeom>
              <a:noFill/>
              <a:ln w="38100">
                <a:pattFill prst="dkHorz">
                  <a:fgClr>
                    <a:schemeClr val="tx1"/>
                  </a:fgClr>
                  <a:bgClr>
                    <a:srgbClr val="FFFFFF"/>
                  </a:bgClr>
                </a:patt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9" name="Line 10"/>
              <p:cNvSpPr>
                <a:spLocks noChangeShapeType="1"/>
              </p:cNvSpPr>
              <p:nvPr/>
            </p:nvSpPr>
            <p:spPr bwMode="auto">
              <a:xfrm flipV="1">
                <a:off x="2400" y="0"/>
                <a:ext cx="0" cy="816"/>
              </a:xfrm>
              <a:prstGeom prst="line">
                <a:avLst/>
              </a:prstGeom>
              <a:noFill/>
              <a:ln w="38100">
                <a:pattFill prst="dkHorz">
                  <a:fgClr>
                    <a:schemeClr val="tx1"/>
                  </a:fgClr>
                  <a:bgClr>
                    <a:srgbClr val="FFFFFF"/>
                  </a:bgClr>
                </a:patt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0" name="Line 11"/>
              <p:cNvSpPr>
                <a:spLocks noChangeShapeType="1"/>
              </p:cNvSpPr>
              <p:nvPr/>
            </p:nvSpPr>
            <p:spPr bwMode="auto">
              <a:xfrm flipV="1">
                <a:off x="2736" y="0"/>
                <a:ext cx="0" cy="672"/>
              </a:xfrm>
              <a:prstGeom prst="line">
                <a:avLst/>
              </a:prstGeom>
              <a:noFill/>
              <a:ln w="38100">
                <a:pattFill prst="dkHorz">
                  <a:fgClr>
                    <a:schemeClr val="tx1"/>
                  </a:fgClr>
                  <a:bgClr>
                    <a:srgbClr val="FFFFFF"/>
                  </a:bgClr>
                </a:patt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1" name="Line 12"/>
              <p:cNvSpPr>
                <a:spLocks noChangeShapeType="1"/>
              </p:cNvSpPr>
              <p:nvPr/>
            </p:nvSpPr>
            <p:spPr bwMode="auto">
              <a:xfrm flipV="1">
                <a:off x="2832" y="0"/>
                <a:ext cx="0" cy="528"/>
              </a:xfrm>
              <a:prstGeom prst="line">
                <a:avLst/>
              </a:prstGeom>
              <a:noFill/>
              <a:ln w="19050">
                <a:pattFill prst="dkHorz">
                  <a:fgClr>
                    <a:schemeClr val="tx1"/>
                  </a:fgClr>
                  <a:bgClr>
                    <a:srgbClr val="FFFFFF"/>
                  </a:bgClr>
                </a:patt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2" name="Line 13"/>
              <p:cNvSpPr>
                <a:spLocks noChangeShapeType="1"/>
              </p:cNvSpPr>
              <p:nvPr/>
            </p:nvSpPr>
            <p:spPr bwMode="auto">
              <a:xfrm flipV="1">
                <a:off x="3120" y="0"/>
                <a:ext cx="0" cy="528"/>
              </a:xfrm>
              <a:prstGeom prst="line">
                <a:avLst/>
              </a:prstGeom>
              <a:noFill/>
              <a:ln w="19050">
                <a:pattFill prst="dkHorz">
                  <a:fgClr>
                    <a:schemeClr val="tx1"/>
                  </a:fgClr>
                  <a:bgClr>
                    <a:srgbClr val="FFFFFF"/>
                  </a:bgClr>
                </a:patt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3" name="Line 14"/>
              <p:cNvSpPr>
                <a:spLocks noChangeShapeType="1"/>
              </p:cNvSpPr>
              <p:nvPr/>
            </p:nvSpPr>
            <p:spPr bwMode="auto">
              <a:xfrm flipH="1" flipV="1">
                <a:off x="576" y="480"/>
                <a:ext cx="3168" cy="240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4" name="Line 15"/>
              <p:cNvSpPr>
                <a:spLocks noChangeShapeType="1"/>
              </p:cNvSpPr>
              <p:nvPr/>
            </p:nvSpPr>
            <p:spPr bwMode="auto">
              <a:xfrm flipH="1" flipV="1">
                <a:off x="1872" y="384"/>
                <a:ext cx="1872" cy="336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5" name="Line 16"/>
              <p:cNvSpPr>
                <a:spLocks noChangeShapeType="1"/>
              </p:cNvSpPr>
              <p:nvPr/>
            </p:nvSpPr>
            <p:spPr bwMode="auto">
              <a:xfrm flipH="1" flipV="1">
                <a:off x="1968" y="384"/>
                <a:ext cx="1776" cy="336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6" name="Line 17"/>
              <p:cNvSpPr>
                <a:spLocks noChangeShapeType="1"/>
              </p:cNvSpPr>
              <p:nvPr/>
            </p:nvSpPr>
            <p:spPr bwMode="auto">
              <a:xfrm flipH="1" flipV="1">
                <a:off x="2400" y="432"/>
                <a:ext cx="1344" cy="288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7" name="Line 18"/>
              <p:cNvSpPr>
                <a:spLocks noChangeShapeType="1"/>
              </p:cNvSpPr>
              <p:nvPr/>
            </p:nvSpPr>
            <p:spPr bwMode="auto">
              <a:xfrm flipH="1" flipV="1">
                <a:off x="2736" y="432"/>
                <a:ext cx="1008" cy="288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graphicFrame>
            <p:nvGraphicFramePr>
              <p:cNvPr id="88" name="Object 19"/>
              <p:cNvGraphicFramePr>
                <a:graphicFrameLocks noChangeAspect="1"/>
              </p:cNvGraphicFramePr>
              <p:nvPr/>
            </p:nvGraphicFramePr>
            <p:xfrm>
              <a:off x="3504" y="624"/>
              <a:ext cx="434" cy="115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22" name="Photo Editor Photo" r:id="rId4" imgW="5668166" imgH="15066667" progId="MSPhotoEd.3">
                      <p:embed/>
                    </p:oleObj>
                  </mc:Choice>
                  <mc:Fallback>
                    <p:oleObj name="Photo Editor Photo" r:id="rId4" imgW="5668166" imgH="15066667" progId="MSPhotoEd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04" y="624"/>
                            <a:ext cx="434" cy="115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89" name="Group 88"/>
          <p:cNvGrpSpPr/>
          <p:nvPr/>
        </p:nvGrpSpPr>
        <p:grpSpPr>
          <a:xfrm>
            <a:off x="4909088" y="1102772"/>
            <a:ext cx="4152900" cy="2593975"/>
            <a:chOff x="0" y="0"/>
            <a:chExt cx="8991600" cy="6403975"/>
          </a:xfrm>
        </p:grpSpPr>
        <p:pic>
          <p:nvPicPr>
            <p:cNvPr id="90" name="Picture 6" descr="su_mires_0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991600" cy="640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1" name="Line 19"/>
            <p:cNvSpPr>
              <a:spLocks noChangeShapeType="1"/>
            </p:cNvSpPr>
            <p:nvPr/>
          </p:nvSpPr>
          <p:spPr bwMode="auto">
            <a:xfrm flipV="1">
              <a:off x="990600" y="609600"/>
              <a:ext cx="5257800" cy="32004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" name="Line 20"/>
            <p:cNvSpPr>
              <a:spLocks noChangeShapeType="1"/>
            </p:cNvSpPr>
            <p:nvPr/>
          </p:nvSpPr>
          <p:spPr bwMode="auto">
            <a:xfrm>
              <a:off x="914400" y="2457450"/>
              <a:ext cx="2286000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" name="Line 21"/>
            <p:cNvSpPr>
              <a:spLocks noChangeShapeType="1"/>
            </p:cNvSpPr>
            <p:nvPr/>
          </p:nvSpPr>
          <p:spPr bwMode="auto">
            <a:xfrm>
              <a:off x="3886200" y="1295400"/>
              <a:ext cx="1219200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4" name="Line 22"/>
            <p:cNvSpPr>
              <a:spLocks noChangeShapeType="1"/>
            </p:cNvSpPr>
            <p:nvPr/>
          </p:nvSpPr>
          <p:spPr bwMode="auto">
            <a:xfrm>
              <a:off x="4953000" y="885825"/>
              <a:ext cx="838200" cy="28575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5" name="Line 23"/>
            <p:cNvSpPr>
              <a:spLocks noChangeShapeType="1"/>
            </p:cNvSpPr>
            <p:nvPr/>
          </p:nvSpPr>
          <p:spPr bwMode="auto">
            <a:xfrm>
              <a:off x="4305300" y="1114425"/>
              <a:ext cx="1066800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pic>
        <p:nvPicPr>
          <p:cNvPr id="96" name="Picture 6" descr="Gaines ecarto derniere generation (12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766" y="3696747"/>
            <a:ext cx="3614936" cy="2687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369" y="2551012"/>
            <a:ext cx="2842936" cy="181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246" y="2646039"/>
            <a:ext cx="682904" cy="3708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4616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96776"/>
            <a:ext cx="8226854" cy="940443"/>
          </a:xfrm>
        </p:spPr>
        <p:txBody>
          <a:bodyPr/>
          <a:lstStyle/>
          <a:p>
            <a:r>
              <a:rPr lang="fr-CH" dirty="0" err="1" smtClean="0"/>
              <a:t>Reserved</a:t>
            </a:r>
            <a:r>
              <a:rPr lang="fr-CH" dirty="0" smtClean="0"/>
              <a:t> </a:t>
            </a:r>
            <a:r>
              <a:rPr lang="fr-CH" dirty="0" err="1" smtClean="0"/>
              <a:t>space</a:t>
            </a:r>
            <a:r>
              <a:rPr lang="fr-CH" dirty="0" smtClean="0"/>
              <a:t> for Survey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120543"/>
            <a:ext cx="8208912" cy="1224136"/>
          </a:xfrm>
        </p:spPr>
        <p:txBody>
          <a:bodyPr>
            <a:normAutofit fontScale="92500"/>
          </a:bodyPr>
          <a:lstStyle/>
          <a:p>
            <a:pPr marL="448056" lvl="1" indent="0">
              <a:buNone/>
            </a:pPr>
            <a:r>
              <a:rPr lang="fr-CH" altLang="en-US" sz="2000" dirty="0" smtClean="0">
                <a:latin typeface="Verdana" pitchFamily="34" charset="0"/>
              </a:rPr>
              <a:t>To </a:t>
            </a:r>
            <a:r>
              <a:rPr lang="fr-CH" altLang="en-US" sz="2000" dirty="0" err="1" smtClean="0">
                <a:latin typeface="Verdana" pitchFamily="34" charset="0"/>
              </a:rPr>
              <a:t>realise</a:t>
            </a:r>
            <a:r>
              <a:rPr lang="fr-CH" altLang="en-US" sz="2000" dirty="0" smtClean="0">
                <a:latin typeface="Verdana" pitchFamily="34" charset="0"/>
              </a:rPr>
              <a:t> </a:t>
            </a:r>
            <a:r>
              <a:rPr lang="fr-CH" altLang="en-US" sz="2000" dirty="0" err="1" smtClean="0">
                <a:latin typeface="Verdana" pitchFamily="34" charset="0"/>
              </a:rPr>
              <a:t>these</a:t>
            </a:r>
            <a:r>
              <a:rPr lang="fr-CH" altLang="en-US" sz="2000" dirty="0" smtClean="0">
                <a:latin typeface="Verdana" pitchFamily="34" charset="0"/>
              </a:rPr>
              <a:t> </a:t>
            </a:r>
            <a:r>
              <a:rPr lang="fr-CH" altLang="en-US" sz="2000" dirty="0" err="1" smtClean="0">
                <a:latin typeface="Verdana" pitchFamily="34" charset="0"/>
              </a:rPr>
              <a:t>measurements</a:t>
            </a:r>
            <a:r>
              <a:rPr lang="fr-CH" altLang="en-US" sz="2000" dirty="0" smtClean="0">
                <a:latin typeface="Verdana" pitchFamily="34" charset="0"/>
              </a:rPr>
              <a:t>/</a:t>
            </a:r>
            <a:r>
              <a:rPr lang="fr-CH" altLang="en-US" sz="2000" dirty="0" err="1" smtClean="0">
                <a:latin typeface="Verdana" pitchFamily="34" charset="0"/>
              </a:rPr>
              <a:t>alignments</a:t>
            </a:r>
            <a:r>
              <a:rPr lang="fr-CH" altLang="en-US" sz="2000" dirty="0" smtClean="0">
                <a:latin typeface="Verdana" pitchFamily="34" charset="0"/>
              </a:rPr>
              <a:t> a </a:t>
            </a:r>
            <a:r>
              <a:rPr lang="fr-CH" altLang="en-US" sz="2000" dirty="0" err="1" smtClean="0">
                <a:latin typeface="Verdana" pitchFamily="34" charset="0"/>
              </a:rPr>
              <a:t>reserved</a:t>
            </a:r>
            <a:r>
              <a:rPr lang="fr-CH" altLang="en-US" sz="2000" dirty="0" smtClean="0">
                <a:latin typeface="Verdana" pitchFamily="34" charset="0"/>
              </a:rPr>
              <a:t> </a:t>
            </a:r>
            <a:r>
              <a:rPr lang="fr-CH" altLang="en-US" sz="2000" dirty="0" err="1" smtClean="0">
                <a:latin typeface="Verdana" pitchFamily="34" charset="0"/>
              </a:rPr>
              <a:t>work</a:t>
            </a:r>
            <a:r>
              <a:rPr lang="fr-CH" altLang="en-US" sz="2000" dirty="0" smtClean="0">
                <a:latin typeface="Verdana" pitchFamily="34" charset="0"/>
              </a:rPr>
              <a:t> </a:t>
            </a:r>
            <a:r>
              <a:rPr lang="fr-CH" altLang="en-US" sz="2000" dirty="0" err="1" smtClean="0">
                <a:latin typeface="Verdana" pitchFamily="34" charset="0"/>
              </a:rPr>
              <a:t>space</a:t>
            </a:r>
            <a:r>
              <a:rPr lang="fr-CH" altLang="en-US" sz="2000" dirty="0" smtClean="0">
                <a:latin typeface="Verdana" pitchFamily="34" charset="0"/>
              </a:rPr>
              <a:t> has been </a:t>
            </a:r>
            <a:r>
              <a:rPr lang="fr-CH" altLang="en-US" sz="2000" dirty="0" err="1" smtClean="0">
                <a:latin typeface="Verdana" pitchFamily="34" charset="0"/>
              </a:rPr>
              <a:t>defined</a:t>
            </a:r>
            <a:r>
              <a:rPr lang="fr-CH" altLang="en-US" sz="2000" dirty="0" smtClean="0">
                <a:latin typeface="Verdana" pitchFamily="34" charset="0"/>
              </a:rPr>
              <a:t> at the </a:t>
            </a:r>
            <a:r>
              <a:rPr lang="fr-CH" altLang="en-US" sz="2000" dirty="0" err="1" smtClean="0">
                <a:latin typeface="Verdana" pitchFamily="34" charset="0"/>
              </a:rPr>
              <a:t>beginning</a:t>
            </a:r>
            <a:r>
              <a:rPr lang="fr-CH" altLang="en-US" sz="2000" dirty="0" smtClean="0">
                <a:latin typeface="Verdana" pitchFamily="34" charset="0"/>
              </a:rPr>
              <a:t> of the LHC </a:t>
            </a:r>
            <a:r>
              <a:rPr lang="fr-CH" altLang="en-US" sz="2000" dirty="0" err="1" smtClean="0">
                <a:latin typeface="Verdana" pitchFamily="34" charset="0"/>
              </a:rPr>
              <a:t>project</a:t>
            </a:r>
            <a:endParaRPr lang="fr-CH" altLang="en-US" sz="2000" dirty="0" smtClean="0">
              <a:latin typeface="Verdana" pitchFamily="34" charset="0"/>
            </a:endParaRPr>
          </a:p>
          <a:p>
            <a:pPr marL="448056" lvl="1" indent="0">
              <a:buNone/>
            </a:pPr>
            <a:r>
              <a:rPr lang="fr-CH" altLang="en-US" sz="2000" dirty="0" smtClean="0">
                <a:latin typeface="Verdana" pitchFamily="34" charset="0"/>
              </a:rPr>
              <a:t>CDD </a:t>
            </a:r>
            <a:r>
              <a:rPr lang="fr-CH" altLang="en-US" sz="2000" dirty="0" err="1" smtClean="0">
                <a:latin typeface="Verdana" pitchFamily="34" charset="0"/>
              </a:rPr>
              <a:t>number</a:t>
            </a:r>
            <a:r>
              <a:rPr lang="fr-CH" altLang="en-US" sz="2000" dirty="0" smtClean="0">
                <a:latin typeface="Verdana" pitchFamily="34" charset="0"/>
              </a:rPr>
              <a:t> LHCGIMSA0014</a:t>
            </a:r>
            <a:endParaRPr lang="fr-CH" altLang="en-US" sz="1800" dirty="0">
              <a:latin typeface="Verdana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37" y="980728"/>
            <a:ext cx="8064896" cy="410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300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96776"/>
            <a:ext cx="8784976" cy="940443"/>
          </a:xfrm>
        </p:spPr>
        <p:txBody>
          <a:bodyPr>
            <a:normAutofit/>
          </a:bodyPr>
          <a:lstStyle/>
          <a:p>
            <a:r>
              <a:rPr lang="fr-CH" dirty="0" smtClean="0"/>
              <a:t>The CERN Co-</a:t>
            </a:r>
            <a:r>
              <a:rPr lang="fr-CH" dirty="0" err="1" smtClean="0"/>
              <a:t>ordinates</a:t>
            </a:r>
            <a:r>
              <a:rPr lang="fr-CH" dirty="0" smtClean="0"/>
              <a:t> System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221088"/>
            <a:ext cx="4817907" cy="1943100"/>
          </a:xfrm>
        </p:spPr>
      </p:pic>
      <p:sp>
        <p:nvSpPr>
          <p:cNvPr id="11" name="TextBox 10"/>
          <p:cNvSpPr txBox="1"/>
          <p:nvPr/>
        </p:nvSpPr>
        <p:spPr>
          <a:xfrm>
            <a:off x="4283968" y="1412776"/>
            <a:ext cx="45365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Cartesian</a:t>
            </a:r>
            <a:r>
              <a:rPr lang="fr-CH" dirty="0" smtClean="0"/>
              <a:t> XYZ at the PS </a:t>
            </a:r>
            <a:r>
              <a:rPr lang="fr-CH" dirty="0" err="1" smtClean="0"/>
              <a:t>epoch</a:t>
            </a: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A </a:t>
            </a:r>
            <a:r>
              <a:rPr lang="fr-CH" dirty="0" err="1" smtClean="0"/>
              <a:t>spherical</a:t>
            </a:r>
            <a:r>
              <a:rPr lang="fr-CH" dirty="0" smtClean="0"/>
              <a:t> model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introducal</a:t>
            </a:r>
            <a:r>
              <a:rPr lang="fr-CH" dirty="0" smtClean="0"/>
              <a:t> at the time of the SPS and a new </a:t>
            </a:r>
            <a:r>
              <a:rPr lang="fr-CH" dirty="0" err="1" smtClean="0"/>
              <a:t>coordinate</a:t>
            </a:r>
            <a:r>
              <a:rPr lang="fr-CH" dirty="0" smtClean="0"/>
              <a:t> H (w.r.t</a:t>
            </a:r>
            <a:r>
              <a:rPr lang="fr-CH" dirty="0"/>
              <a:t> </a:t>
            </a:r>
            <a:r>
              <a:rPr lang="fr-CH" dirty="0" smtClean="0"/>
              <a:t>the </a:t>
            </a:r>
            <a:r>
              <a:rPr lang="fr-CH" dirty="0" err="1" smtClean="0"/>
              <a:t>sphere</a:t>
            </a:r>
            <a:r>
              <a:rPr lang="fr-CH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The </a:t>
            </a:r>
            <a:r>
              <a:rPr lang="fr-CH" dirty="0" err="1" smtClean="0"/>
              <a:t>sphere</a:t>
            </a:r>
            <a:r>
              <a:rPr lang="fr-CH" dirty="0" smtClean="0"/>
              <a:t> has been </a:t>
            </a:r>
            <a:r>
              <a:rPr lang="fr-CH" dirty="0" err="1" smtClean="0"/>
              <a:t>replaced</a:t>
            </a:r>
            <a:r>
              <a:rPr lang="fr-CH" dirty="0" smtClean="0"/>
              <a:t> by an </a:t>
            </a:r>
            <a:r>
              <a:rPr lang="fr-CH" dirty="0" err="1" smtClean="0"/>
              <a:t>ellipsoid</a:t>
            </a:r>
            <a:r>
              <a:rPr lang="fr-CH" dirty="0" smtClean="0"/>
              <a:t> for LEP/LHC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A </a:t>
            </a:r>
            <a:r>
              <a:rPr lang="fr-CH" dirty="0" err="1" smtClean="0"/>
              <a:t>geoid</a:t>
            </a:r>
            <a:r>
              <a:rPr lang="fr-CH" dirty="0" smtClean="0"/>
              <a:t> as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included</a:t>
            </a:r>
            <a:r>
              <a:rPr lang="fr-CH" dirty="0" smtClean="0"/>
              <a:t> to </a:t>
            </a:r>
            <a:r>
              <a:rPr lang="fr-CH" dirty="0" err="1" smtClean="0"/>
              <a:t>take</a:t>
            </a:r>
            <a:r>
              <a:rPr lang="fr-CH" dirty="0" smtClean="0"/>
              <a:t> </a:t>
            </a:r>
            <a:r>
              <a:rPr lang="fr-CH" dirty="0" err="1" smtClean="0"/>
              <a:t>into</a:t>
            </a:r>
            <a:r>
              <a:rPr lang="fr-CH" dirty="0" smtClean="0"/>
              <a:t> </a:t>
            </a:r>
            <a:r>
              <a:rPr lang="fr-CH" dirty="0" err="1" smtClean="0"/>
              <a:t>account</a:t>
            </a:r>
            <a:r>
              <a:rPr lang="fr-CH" dirty="0" smtClean="0"/>
              <a:t> the </a:t>
            </a:r>
            <a:r>
              <a:rPr lang="fr-CH" dirty="0" err="1" smtClean="0"/>
              <a:t>deviation</a:t>
            </a:r>
            <a:r>
              <a:rPr lang="fr-CH" dirty="0" smtClean="0"/>
              <a:t> of the local vertical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b="1" dirty="0" smtClean="0">
                <a:solidFill>
                  <a:srgbClr val="FF0000"/>
                </a:solidFill>
              </a:rPr>
              <a:t>Z ≠ H + 2000 (</a:t>
            </a:r>
            <a:r>
              <a:rPr lang="fr-CH" b="1" dirty="0" err="1" smtClean="0">
                <a:solidFill>
                  <a:srgbClr val="FF0000"/>
                </a:solidFill>
              </a:rPr>
              <a:t>except</a:t>
            </a:r>
            <a:r>
              <a:rPr lang="fr-CH" b="1" dirty="0" smtClean="0">
                <a:solidFill>
                  <a:srgbClr val="FF0000"/>
                </a:solidFill>
              </a:rPr>
              <a:t> in P0)</a:t>
            </a:r>
          </a:p>
          <a:p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323528" y="1800200"/>
            <a:ext cx="3848100" cy="3429000"/>
            <a:chOff x="611560" y="2736304"/>
            <a:chExt cx="3848100" cy="3429000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2736304"/>
              <a:ext cx="3848100" cy="3429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Straight Connector 4"/>
            <p:cNvCxnSpPr/>
            <p:nvPr/>
          </p:nvCxnSpPr>
          <p:spPr>
            <a:xfrm flipV="1">
              <a:off x="2787080" y="3200787"/>
              <a:ext cx="62" cy="811834"/>
            </a:xfrm>
            <a:prstGeom prst="line">
              <a:avLst/>
            </a:prstGeom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2565240" y="3466147"/>
              <a:ext cx="3449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400" dirty="0" smtClean="0">
                  <a:solidFill>
                    <a:srgbClr val="FF0000"/>
                  </a:solidFill>
                </a:rPr>
                <a:t>Z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2787142" y="3322132"/>
              <a:ext cx="359978" cy="667817"/>
            </a:xfrm>
            <a:prstGeom prst="line">
              <a:avLst/>
            </a:prstGeom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995381" y="3502151"/>
              <a:ext cx="3449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400" dirty="0" smtClean="0">
                  <a:solidFill>
                    <a:srgbClr val="FF0000"/>
                  </a:solidFill>
                </a:rPr>
                <a:t>H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918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352928" cy="940443"/>
          </a:xfrm>
        </p:spPr>
        <p:txBody>
          <a:bodyPr>
            <a:normAutofit/>
          </a:bodyPr>
          <a:lstStyle/>
          <a:p>
            <a:r>
              <a:rPr lang="fr-CH" dirty="0" err="1" smtClean="0"/>
              <a:t>Integration</a:t>
            </a:r>
            <a:r>
              <a:rPr lang="fr-CH" dirty="0" smtClean="0"/>
              <a:t> </a:t>
            </a:r>
            <a:r>
              <a:rPr lang="fr-CH" smtClean="0"/>
              <a:t>mock-ups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340768"/>
            <a:ext cx="7136390" cy="4536504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Tunnels are know </a:t>
            </a:r>
            <a:r>
              <a:rPr lang="fr-CH" sz="2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most</a:t>
            </a:r>
            <a:r>
              <a:rPr lang="fr-CH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time in XYH and not in XYZ</a:t>
            </a:r>
            <a:endParaRPr lang="fr-CH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 </a:t>
            </a:r>
            <a:r>
              <a:rPr lang="fr-CH" sz="2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models</a:t>
            </a:r>
            <a:r>
              <a:rPr lang="fr-CH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are </a:t>
            </a:r>
            <a:r>
              <a:rPr lang="fr-CH" sz="2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realised</a:t>
            </a:r>
            <a:r>
              <a:rPr lang="fr-CH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</a:t>
            </a:r>
            <a:r>
              <a:rPr lang="fr-CH" sz="2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xyz</a:t>
            </a:r>
            <a:r>
              <a:rPr lang="fr-CH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</a:t>
            </a:r>
            <a:r>
              <a:rPr lang="fr-CH" sz="2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cartesian</a:t>
            </a:r>
            <a:r>
              <a:rPr lang="fr-CH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fr-CH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Therefore</a:t>
            </a:r>
            <a:r>
              <a:rPr lang="fr-CH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2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</a:t>
            </a:r>
            <a:r>
              <a:rPr lang="fr-CH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2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fr-CH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not possible to go straight </a:t>
            </a:r>
            <a:r>
              <a:rPr lang="fr-CH" sz="2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away</a:t>
            </a:r>
            <a:r>
              <a:rPr lang="fr-CH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2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</a:t>
            </a:r>
            <a:r>
              <a:rPr lang="fr-CH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XYH to </a:t>
            </a:r>
            <a:r>
              <a:rPr lang="fr-CH" sz="2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xyz</a:t>
            </a:r>
            <a:endParaRPr lang="fr-CH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local </a:t>
            </a:r>
            <a:r>
              <a:rPr lang="fr-CH" sz="2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cartesian</a:t>
            </a:r>
            <a:r>
              <a:rPr lang="fr-CH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model has to </a:t>
            </a:r>
            <a:r>
              <a:rPr lang="fr-CH" sz="2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</a:t>
            </a:r>
            <a:r>
              <a:rPr lang="fr-CH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2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defined</a:t>
            </a:r>
            <a:r>
              <a:rPr lang="fr-CH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</a:t>
            </a:r>
            <a:r>
              <a:rPr lang="fr-CH" sz="2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each</a:t>
            </a:r>
            <a:r>
              <a:rPr lang="fr-CH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area to </a:t>
            </a:r>
            <a:r>
              <a:rPr lang="fr-CH" sz="2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</a:t>
            </a:r>
            <a:r>
              <a:rPr lang="fr-CH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2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modelized</a:t>
            </a:r>
            <a:r>
              <a:rPr lang="fr-CH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(the </a:t>
            </a:r>
            <a:r>
              <a:rPr lang="fr-CH" sz="2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covered</a:t>
            </a:r>
            <a:r>
              <a:rPr lang="fr-CH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zone </a:t>
            </a:r>
            <a:r>
              <a:rPr lang="fr-CH" sz="2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cannot</a:t>
            </a:r>
            <a:r>
              <a:rPr lang="fr-CH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2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exceed</a:t>
            </a:r>
            <a:r>
              <a:rPr lang="fr-CH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200m for a </a:t>
            </a:r>
            <a:r>
              <a:rPr lang="fr-CH" sz="2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precision</a:t>
            </a:r>
            <a:r>
              <a:rPr lang="fr-CH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2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better</a:t>
            </a:r>
            <a:r>
              <a:rPr lang="fr-CH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2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than</a:t>
            </a:r>
            <a:r>
              <a:rPr lang="fr-CH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 mm) </a:t>
            </a:r>
            <a:endParaRPr lang="fr-CH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fr-CH" sz="18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 the </a:t>
            </a:r>
            <a:r>
              <a:rPr lang="fr-CH" sz="18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</a:t>
            </a:r>
            <a:r>
              <a:rPr lang="fr-CH" sz="18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HC pts are </a:t>
            </a:r>
            <a:r>
              <a:rPr lang="fr-CH" sz="1800" dirty="0" err="1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done</a:t>
            </a:r>
            <a:r>
              <a:rPr lang="fr-CH" sz="18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-CH" sz="1800" dirty="0" err="1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many</a:t>
            </a:r>
            <a:r>
              <a:rPr lang="fr-CH" sz="18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SPS pts as </a:t>
            </a:r>
            <a:r>
              <a:rPr lang="fr-CH" sz="1800" dirty="0" err="1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well</a:t>
            </a:r>
            <a:r>
              <a:rPr lang="fr-CH" sz="18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new </a:t>
            </a:r>
            <a:r>
              <a:rPr lang="fr-CH" sz="1800" dirty="0" err="1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studies</a:t>
            </a:r>
            <a:r>
              <a:rPr lang="fr-CH" sz="18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fr-CH" sz="1800" dirty="0" err="1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projects</a:t>
            </a:r>
            <a:r>
              <a:rPr lang="fr-CH" sz="18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1800" dirty="0" err="1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also</a:t>
            </a:r>
            <a:endParaRPr lang="fr-CH" sz="1800" dirty="0" smtClean="0">
              <a:solidFill>
                <a:schemeClr val="tx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fr-CH" sz="1800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Ask</a:t>
            </a:r>
            <a:r>
              <a:rPr lang="fr-CH" sz="18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SU for a local system </a:t>
            </a:r>
            <a:r>
              <a:rPr lang="fr-CH" sz="1800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</a:t>
            </a:r>
            <a:r>
              <a:rPr lang="fr-CH" sz="18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1800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needed</a:t>
            </a:r>
            <a:endParaRPr lang="fr-CH" sz="1800" b="1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97230" lvl="1" indent="-285750">
              <a:buFont typeface="Arial" panose="020B0604020202020204" pitchFamily="34" charset="0"/>
              <a:buChar char="•"/>
            </a:pPr>
            <a:endParaRPr lang="fr-CH" b="1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363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96776"/>
            <a:ext cx="8784976" cy="940443"/>
          </a:xfrm>
        </p:spPr>
        <p:txBody>
          <a:bodyPr>
            <a:normAutofit/>
          </a:bodyPr>
          <a:lstStyle/>
          <a:p>
            <a:r>
              <a:rPr lang="fr-CH" dirty="0" err="1" smtClean="0"/>
              <a:t>Alignment</a:t>
            </a:r>
            <a:r>
              <a:rPr lang="fr-CH" dirty="0" smtClean="0"/>
              <a:t>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8013636" cy="2376264"/>
          </a:xfrm>
        </p:spPr>
        <p:txBody>
          <a:bodyPr>
            <a:normAutofit lnSpcReduction="10000"/>
          </a:bodyPr>
          <a:lstStyle/>
          <a:p>
            <a:pPr algn="just"/>
            <a:r>
              <a:rPr lang="fr-CH" altLang="en-US" sz="2400" dirty="0" smtClean="0">
                <a:latin typeface="Verdana" pitchFamily="34" charset="0"/>
              </a:rPr>
              <a:t>The </a:t>
            </a:r>
            <a:r>
              <a:rPr lang="fr-CH" altLang="en-US" sz="2400" dirty="0" err="1" smtClean="0">
                <a:latin typeface="Verdana" pitchFamily="34" charset="0"/>
              </a:rPr>
              <a:t>theoretical</a:t>
            </a:r>
            <a:r>
              <a:rPr lang="fr-CH" altLang="en-US" sz="2400" dirty="0" smtClean="0">
                <a:latin typeface="Verdana" pitchFamily="34" charset="0"/>
              </a:rPr>
              <a:t> data for the alignement are </a:t>
            </a:r>
            <a:r>
              <a:rPr lang="fr-CH" altLang="en-US" sz="2400" dirty="0" err="1" smtClean="0">
                <a:latin typeface="Verdana" pitchFamily="34" charset="0"/>
              </a:rPr>
              <a:t>coming</a:t>
            </a:r>
            <a:r>
              <a:rPr lang="fr-CH" altLang="en-US" sz="2400" dirty="0" smtClean="0">
                <a:latin typeface="Verdana" pitchFamily="34" charset="0"/>
              </a:rPr>
              <a:t> </a:t>
            </a:r>
            <a:r>
              <a:rPr lang="fr-CH" altLang="en-US" sz="2400" dirty="0" err="1" smtClean="0">
                <a:latin typeface="Verdana" pitchFamily="34" charset="0"/>
              </a:rPr>
              <a:t>from</a:t>
            </a:r>
            <a:r>
              <a:rPr lang="fr-CH" altLang="en-US" sz="2400" dirty="0" smtClean="0">
                <a:latin typeface="Verdana" pitchFamily="34" charset="0"/>
              </a:rPr>
              <a:t> the </a:t>
            </a:r>
            <a:r>
              <a:rPr lang="fr-CH" altLang="en-US" sz="2400" dirty="0" err="1" smtClean="0">
                <a:latin typeface="Verdana" pitchFamily="34" charset="0"/>
              </a:rPr>
              <a:t>physicists</a:t>
            </a:r>
            <a:r>
              <a:rPr lang="fr-CH" altLang="en-US" sz="2400" dirty="0" smtClean="0">
                <a:latin typeface="Verdana" pitchFamily="34" charset="0"/>
              </a:rPr>
              <a:t> </a:t>
            </a:r>
            <a:r>
              <a:rPr lang="fr-CH" altLang="en-US" sz="2400" dirty="0" err="1" smtClean="0">
                <a:latin typeface="Verdana" pitchFamily="34" charset="0"/>
              </a:rPr>
              <a:t>through</a:t>
            </a:r>
            <a:r>
              <a:rPr lang="fr-CH" altLang="en-US" sz="2400" dirty="0" smtClean="0">
                <a:latin typeface="Verdana" pitchFamily="34" charset="0"/>
              </a:rPr>
              <a:t> a </a:t>
            </a:r>
            <a:r>
              <a:rPr lang="fr-CH" altLang="en-US" sz="2400" b="1" dirty="0" err="1" smtClean="0">
                <a:latin typeface="Verdana" pitchFamily="34" charset="0"/>
              </a:rPr>
              <a:t>MADx</a:t>
            </a:r>
            <a:r>
              <a:rPr lang="fr-CH" altLang="en-US" sz="2400" dirty="0" smtClean="0">
                <a:latin typeface="Verdana" pitchFamily="34" charset="0"/>
              </a:rPr>
              <a:t> file </a:t>
            </a:r>
            <a:r>
              <a:rPr lang="fr-CH" altLang="en-US" sz="2400" dirty="0" err="1" smtClean="0">
                <a:latin typeface="Verdana" pitchFamily="34" charset="0"/>
              </a:rPr>
              <a:t>given</a:t>
            </a:r>
            <a:r>
              <a:rPr lang="fr-CH" altLang="en-US" sz="2400" dirty="0" smtClean="0">
                <a:latin typeface="Verdana" pitchFamily="34" charset="0"/>
              </a:rPr>
              <a:t> in the CERN </a:t>
            </a:r>
            <a:r>
              <a:rPr lang="fr-CH" altLang="en-US" sz="2400" dirty="0">
                <a:latin typeface="Verdana" pitchFamily="34" charset="0"/>
              </a:rPr>
              <a:t>C</a:t>
            </a:r>
            <a:r>
              <a:rPr lang="fr-CH" altLang="en-US" sz="2400" dirty="0" smtClean="0">
                <a:latin typeface="Verdana" pitchFamily="34" charset="0"/>
              </a:rPr>
              <a:t>o-</a:t>
            </a:r>
            <a:r>
              <a:rPr lang="fr-CH" altLang="en-US" sz="2400" dirty="0" err="1" smtClean="0">
                <a:latin typeface="Verdana" pitchFamily="34" charset="0"/>
              </a:rPr>
              <a:t>ordinate</a:t>
            </a:r>
            <a:r>
              <a:rPr lang="fr-CH" altLang="en-US" sz="2400" dirty="0" smtClean="0">
                <a:latin typeface="Verdana" pitchFamily="34" charset="0"/>
              </a:rPr>
              <a:t> System (</a:t>
            </a:r>
            <a:r>
              <a:rPr lang="fr-CH" altLang="en-US" sz="2400" dirty="0" smtClean="0">
                <a:latin typeface="Verdana" pitchFamily="34" charset="0"/>
              </a:rPr>
              <a:t>XYZ)</a:t>
            </a:r>
            <a:endParaRPr lang="fr-CH" altLang="en-US" sz="2400" dirty="0" smtClean="0">
              <a:latin typeface="Verdana" pitchFamily="34" charset="0"/>
            </a:endParaRPr>
          </a:p>
          <a:p>
            <a:pPr algn="just"/>
            <a:r>
              <a:rPr lang="fr-CH" altLang="en-US" sz="2400" dirty="0" smtClean="0">
                <a:latin typeface="Verdana" pitchFamily="34" charset="0"/>
              </a:rPr>
              <a:t>It </a:t>
            </a:r>
            <a:r>
              <a:rPr lang="fr-CH" altLang="en-US" sz="2400" dirty="0" err="1" smtClean="0">
                <a:latin typeface="Verdana" pitchFamily="34" charset="0"/>
              </a:rPr>
              <a:t>could</a:t>
            </a:r>
            <a:r>
              <a:rPr lang="fr-CH" altLang="en-US" sz="2400" dirty="0" smtClean="0">
                <a:latin typeface="Verdana" pitchFamily="34" charset="0"/>
              </a:rPr>
              <a:t> </a:t>
            </a:r>
            <a:r>
              <a:rPr lang="fr-CH" altLang="en-US" sz="2400" dirty="0" err="1" smtClean="0">
                <a:latin typeface="Verdana" pitchFamily="34" charset="0"/>
              </a:rPr>
              <a:t>also</a:t>
            </a:r>
            <a:r>
              <a:rPr lang="fr-CH" altLang="en-US" sz="2400" dirty="0" smtClean="0">
                <a:latin typeface="Verdana" pitchFamily="34" charset="0"/>
              </a:rPr>
              <a:t> come </a:t>
            </a:r>
            <a:r>
              <a:rPr lang="fr-CH" altLang="en-US" sz="2400" dirty="0" err="1" smtClean="0">
                <a:latin typeface="Verdana" pitchFamily="34" charset="0"/>
              </a:rPr>
              <a:t>from</a:t>
            </a:r>
            <a:r>
              <a:rPr lang="fr-CH" altLang="en-US" sz="2400" dirty="0" smtClean="0">
                <a:latin typeface="Verdana" pitchFamily="34" charset="0"/>
              </a:rPr>
              <a:t> the LAYOUT </a:t>
            </a:r>
            <a:r>
              <a:rPr lang="fr-CH" altLang="en-US" sz="2400" dirty="0" err="1" smtClean="0">
                <a:latin typeface="Verdana" pitchFamily="34" charset="0"/>
              </a:rPr>
              <a:t>database</a:t>
            </a:r>
            <a:r>
              <a:rPr lang="fr-CH" altLang="en-US" sz="2400" dirty="0" smtClean="0">
                <a:latin typeface="Verdana" pitchFamily="34" charset="0"/>
              </a:rPr>
              <a:t> </a:t>
            </a:r>
          </a:p>
          <a:p>
            <a:pPr algn="just"/>
            <a:r>
              <a:rPr lang="fr-CH" altLang="en-US" sz="2400" smtClean="0">
                <a:latin typeface="Verdana" pitchFamily="34" charset="0"/>
              </a:rPr>
              <a:t>It should</a:t>
            </a:r>
            <a:r>
              <a:rPr lang="fr-CH" altLang="en-US" sz="2400" dirty="0" smtClean="0">
                <a:latin typeface="Verdana" pitchFamily="34" charset="0"/>
              </a:rPr>
              <a:t> </a:t>
            </a:r>
            <a:r>
              <a:rPr lang="fr-CH" altLang="en-US" sz="2400" dirty="0" err="1" smtClean="0">
                <a:latin typeface="Verdana" pitchFamily="34" charset="0"/>
              </a:rPr>
              <a:t>be</a:t>
            </a:r>
            <a:r>
              <a:rPr lang="fr-CH" altLang="en-US" sz="2400" dirty="0" smtClean="0">
                <a:latin typeface="Verdana" pitchFamily="34" charset="0"/>
              </a:rPr>
              <a:t> </a:t>
            </a:r>
            <a:r>
              <a:rPr lang="fr-CH" altLang="en-US" sz="2400" dirty="0" err="1" smtClean="0">
                <a:latin typeface="Verdana" pitchFamily="34" charset="0"/>
              </a:rPr>
              <a:t>available</a:t>
            </a:r>
            <a:r>
              <a:rPr lang="fr-CH" altLang="en-US" sz="2400" dirty="0" smtClean="0">
                <a:latin typeface="Verdana" pitchFamily="34" charset="0"/>
              </a:rPr>
              <a:t> </a:t>
            </a:r>
            <a:r>
              <a:rPr lang="fr-CH" altLang="en-US" sz="2400" dirty="0" err="1" smtClean="0">
                <a:latin typeface="Verdana" pitchFamily="34" charset="0"/>
              </a:rPr>
              <a:t>before</a:t>
            </a:r>
            <a:r>
              <a:rPr lang="fr-CH" altLang="en-US" sz="2400" dirty="0" smtClean="0">
                <a:latin typeface="Verdana" pitchFamily="34" charset="0"/>
              </a:rPr>
              <a:t> the </a:t>
            </a:r>
            <a:r>
              <a:rPr lang="fr-CH" altLang="en-US" sz="2400" dirty="0" err="1" smtClean="0">
                <a:latin typeface="Verdana" pitchFamily="34" charset="0"/>
              </a:rPr>
              <a:t>alignment</a:t>
            </a:r>
            <a:endParaRPr lang="fr-CH" altLang="en-US" sz="2400" dirty="0" smtClean="0">
              <a:latin typeface="Verdana" pitchFamily="34" charset="0"/>
            </a:endParaRPr>
          </a:p>
        </p:txBody>
      </p:sp>
      <p:sp>
        <p:nvSpPr>
          <p:cNvPr id="31" name="Oval 7"/>
          <p:cNvSpPr>
            <a:spLocks noChangeArrowheads="1"/>
          </p:cNvSpPr>
          <p:nvPr/>
        </p:nvSpPr>
        <p:spPr bwMode="auto">
          <a:xfrm rot="20920937">
            <a:off x="0" y="3934651"/>
            <a:ext cx="8958263" cy="1371600"/>
          </a:xfrm>
          <a:prstGeom prst="ellipse">
            <a:avLst/>
          </a:prstGeom>
          <a:solidFill>
            <a:srgbClr val="FFCCCC">
              <a:alpha val="50000"/>
            </a:srgbClr>
          </a:solidFill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latin typeface="Times New Roman" pitchFamily="18" charset="0"/>
            </a:endParaRPr>
          </a:p>
        </p:txBody>
      </p:sp>
      <p:grpSp>
        <p:nvGrpSpPr>
          <p:cNvPr id="32" name="Group 17"/>
          <p:cNvGrpSpPr>
            <a:grpSpLocks/>
          </p:cNvGrpSpPr>
          <p:nvPr/>
        </p:nvGrpSpPr>
        <p:grpSpPr bwMode="auto">
          <a:xfrm rot="20363897">
            <a:off x="6551609" y="4650517"/>
            <a:ext cx="1946275" cy="1782763"/>
            <a:chOff x="3408" y="746"/>
            <a:chExt cx="1226" cy="1123"/>
          </a:xfrm>
        </p:grpSpPr>
        <p:sp>
          <p:nvSpPr>
            <p:cNvPr id="33" name="Line 18"/>
            <p:cNvSpPr>
              <a:spLocks noChangeShapeType="1"/>
            </p:cNvSpPr>
            <p:nvPr/>
          </p:nvSpPr>
          <p:spPr bwMode="auto">
            <a:xfrm rot="1378580" flipV="1">
              <a:off x="3825" y="844"/>
              <a:ext cx="0" cy="6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4" name="Line 19"/>
            <p:cNvSpPr>
              <a:spLocks noChangeShapeType="1"/>
            </p:cNvSpPr>
            <p:nvPr/>
          </p:nvSpPr>
          <p:spPr bwMode="auto">
            <a:xfrm rot="1378580" flipV="1">
              <a:off x="3774" y="1095"/>
              <a:ext cx="576" cy="4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" name="Line 20"/>
            <p:cNvSpPr>
              <a:spLocks noChangeShapeType="1"/>
            </p:cNvSpPr>
            <p:nvPr/>
          </p:nvSpPr>
          <p:spPr bwMode="auto">
            <a:xfrm rot="1378580">
              <a:off x="3643" y="1548"/>
              <a:ext cx="576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" name="Text Box 21"/>
            <p:cNvSpPr txBox="1">
              <a:spLocks noChangeArrowheads="1"/>
            </p:cNvSpPr>
            <p:nvPr/>
          </p:nvSpPr>
          <p:spPr bwMode="auto">
            <a:xfrm rot="1378580">
              <a:off x="4160" y="1575"/>
              <a:ext cx="261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CH" altLang="en-US" sz="2400">
                  <a:latin typeface="Times New Roman" pitchFamily="18" charset="0"/>
                </a:rPr>
                <a:t>X</a:t>
              </a:r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37" name="Text Box 22"/>
            <p:cNvSpPr txBox="1">
              <a:spLocks noChangeArrowheads="1"/>
            </p:cNvSpPr>
            <p:nvPr/>
          </p:nvSpPr>
          <p:spPr bwMode="auto">
            <a:xfrm rot="1378580">
              <a:off x="3999" y="746"/>
              <a:ext cx="239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CH" altLang="en-US" sz="2400">
                  <a:latin typeface="Times New Roman" pitchFamily="18" charset="0"/>
                </a:rPr>
                <a:t>Z</a:t>
              </a:r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38" name="Text Box 23"/>
            <p:cNvSpPr txBox="1">
              <a:spLocks noChangeArrowheads="1"/>
            </p:cNvSpPr>
            <p:nvPr/>
          </p:nvSpPr>
          <p:spPr bwMode="auto">
            <a:xfrm rot="1378580">
              <a:off x="4373" y="1221"/>
              <a:ext cx="261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CH" altLang="en-US" sz="2400">
                  <a:latin typeface="Times New Roman" pitchFamily="18" charset="0"/>
                </a:rPr>
                <a:t>Y</a:t>
              </a:r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39" name="Text Box 24"/>
            <p:cNvSpPr txBox="1">
              <a:spLocks noChangeArrowheads="1"/>
            </p:cNvSpPr>
            <p:nvPr/>
          </p:nvSpPr>
          <p:spPr bwMode="auto">
            <a:xfrm rot="1378580">
              <a:off x="3408" y="1248"/>
              <a:ext cx="325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CH" altLang="en-US" sz="2400">
                  <a:latin typeface="Times New Roman" pitchFamily="18" charset="0"/>
                </a:rPr>
                <a:t>P0</a:t>
              </a:r>
              <a:endParaRPr lang="en-US" altLang="en-US" sz="2400"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074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002BD6F-41D2-4FEB-A1E2-F6CA5DDB61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77683AE-03F1-403D-ABC2-E4F67B7F875E}">
  <ds:schemaRefs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548BCBC-7AC7-467D-B241-6172C898C1C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</Template>
  <TotalTime>2793</TotalTime>
  <Words>1037</Words>
  <Application>Microsoft Office PowerPoint</Application>
  <PresentationFormat>On-screen Show (4:3)</PresentationFormat>
  <Paragraphs>176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ppt</vt:lpstr>
      <vt:lpstr>Photo Editor Photo</vt:lpstr>
      <vt:lpstr>Designer Drawing</vt:lpstr>
      <vt:lpstr>Considerations to facilitate the survey and alignment of the HL-LHC</vt:lpstr>
      <vt:lpstr>Agenda</vt:lpstr>
      <vt:lpstr>Introduction</vt:lpstr>
      <vt:lpstr>Alignment techniques</vt:lpstr>
      <vt:lpstr>Alignment techniques</vt:lpstr>
      <vt:lpstr>Reserved space for Survey</vt:lpstr>
      <vt:lpstr>The CERN Co-ordinates System</vt:lpstr>
      <vt:lpstr>Integration mock-ups</vt:lpstr>
      <vt:lpstr>Alignment data</vt:lpstr>
      <vt:lpstr>Positioning in space</vt:lpstr>
      <vt:lpstr>Fiducials</vt:lpstr>
      <vt:lpstr>Fiducials</vt:lpstr>
      <vt:lpstr>Fiducials</vt:lpstr>
      <vt:lpstr>Mechanical supporting system</vt:lpstr>
      <vt:lpstr>Mechanical adjustment system</vt:lpstr>
      <vt:lpstr>Mechanical adjustment system</vt:lpstr>
      <vt:lpstr>Classical example in a slope</vt:lpstr>
      <vt:lpstr>Case of (LHC) tilted magnets</vt:lpstr>
      <vt:lpstr>Some  bad examples (LHC and transfer lines)</vt:lpstr>
      <vt:lpstr>Some good examples (LHC)</vt:lpstr>
      <vt:lpstr>Drawings</vt:lpstr>
      <vt:lpstr>Drawings</vt:lpstr>
      <vt:lpstr>Drawings</vt:lpstr>
      <vt:lpstr>Drawings</vt:lpstr>
      <vt:lpstr>Drawings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CERN users for presentations at CERN</dc:title>
  <dc:creator>Isabel Bejar Alonso</dc:creator>
  <cp:lastModifiedBy>Dominique Missiaen</cp:lastModifiedBy>
  <cp:revision>78</cp:revision>
  <dcterms:created xsi:type="dcterms:W3CDTF">2013-06-24T08:34:31Z</dcterms:created>
  <dcterms:modified xsi:type="dcterms:W3CDTF">2014-06-12T21:14:33Z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