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5"/>
  </p:notesMasterIdLst>
  <p:handoutMasterIdLst>
    <p:handoutMasterId r:id="rId36"/>
  </p:handoutMasterIdLst>
  <p:sldIdLst>
    <p:sldId id="256" r:id="rId5"/>
    <p:sldId id="258" r:id="rId6"/>
    <p:sldId id="259" r:id="rId7"/>
    <p:sldId id="260" r:id="rId8"/>
    <p:sldId id="261" r:id="rId9"/>
    <p:sldId id="262"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8" r:id="rId24"/>
    <p:sldId id="279" r:id="rId25"/>
    <p:sldId id="280" r:id="rId26"/>
    <p:sldId id="282" r:id="rId27"/>
    <p:sldId id="283" r:id="rId28"/>
    <p:sldId id="284" r:id="rId29"/>
    <p:sldId id="285" r:id="rId30"/>
    <p:sldId id="286" r:id="rId31"/>
    <p:sldId id="277" r:id="rId32"/>
    <p:sldId id="287" r:id="rId33"/>
    <p:sldId id="263"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636" y="-72"/>
      </p:cViewPr>
      <p:guideLst>
        <p:guide orient="horz" pos="2160"/>
        <p:guide pos="2880"/>
      </p:guideLst>
    </p:cSldViewPr>
  </p:slideViewPr>
  <p:notesTextViewPr>
    <p:cViewPr>
      <p:scale>
        <a:sx n="1" d="1"/>
        <a:sy n="1" d="1"/>
      </p:scale>
      <p:origin x="0" y="0"/>
    </p:cViewPr>
  </p:notesTextViewPr>
  <p:sorterViewPr>
    <p:cViewPr>
      <p:scale>
        <a:sx n="90" d="100"/>
        <a:sy n="90" d="100"/>
      </p:scale>
      <p:origin x="0" y="62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F0C4B69-06FF-42E0-BEC5-2640ABA3B422}" type="datetimeFigureOut">
              <a:rPr lang="en-GB" smtClean="0"/>
              <a:t>12/06/2014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E2F08CD-5F1C-4A25-83EF-56CCABC83AF3}" type="slidenum">
              <a:rPr lang="en-GB" smtClean="0"/>
              <a:t>‹#›</a:t>
            </a:fld>
            <a:endParaRPr lang="en-GB"/>
          </a:p>
        </p:txBody>
      </p:sp>
    </p:spTree>
    <p:extLst>
      <p:ext uri="{BB962C8B-B14F-4D97-AF65-F5344CB8AC3E}">
        <p14:creationId xmlns:p14="http://schemas.microsoft.com/office/powerpoint/2010/main" val="36993691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814A36-84F8-4ADE-AED2-6077B79D62FD}" type="datetimeFigureOut">
              <a:rPr lang="en-GB" smtClean="0"/>
              <a:t>12/06/2014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5EA8DC-45FA-42FB-B291-2E84CFDFCEDF}" type="slidenum">
              <a:rPr lang="en-GB" smtClean="0"/>
              <a:t>‹#›</a:t>
            </a:fld>
            <a:endParaRPr lang="en-GB"/>
          </a:p>
        </p:txBody>
      </p:sp>
    </p:spTree>
    <p:extLst>
      <p:ext uri="{BB962C8B-B14F-4D97-AF65-F5344CB8AC3E}">
        <p14:creationId xmlns:p14="http://schemas.microsoft.com/office/powerpoint/2010/main" val="232416688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22CC423C-8490-4872-856C-5B316C5DF1E2}" type="slidenum">
              <a:rPr lang="en-US" altLang="en-US" smtClean="0"/>
              <a:pPr/>
              <a:t>2</a:t>
            </a:fld>
            <a:endParaRPr lang="en-US" alt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25809EF2-A9CF-43E8-815A-CDB637B8501E}" type="slidenum">
              <a:rPr lang="en-US" altLang="en-US" smtClean="0"/>
              <a:pPr/>
              <a:t>11</a:t>
            </a:fld>
            <a:endParaRPr lang="en-US" altLang="en-US"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A70CFAB6-903A-4A09-A3C5-077BC427D735}" type="slidenum">
              <a:rPr lang="en-US" altLang="en-US" smtClean="0"/>
              <a:pPr/>
              <a:t>12</a:t>
            </a:fld>
            <a:endParaRPr lang="en-US" alt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2AC8A0E1-8F09-4378-8CFF-7AD5D299536B}" type="slidenum">
              <a:rPr lang="en-US" altLang="en-US" smtClean="0"/>
              <a:pPr/>
              <a:t>13</a:t>
            </a:fld>
            <a:endParaRPr lang="en-US" alt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578C2FE4-118C-497C-9849-222785F8B3ED}" type="slidenum">
              <a:rPr lang="en-US" altLang="en-US" smtClean="0"/>
              <a:pPr/>
              <a:t>14</a:t>
            </a:fld>
            <a:endParaRPr lang="en-US" alt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722020C3-E763-46A9-8C25-F4568EC244FE}" type="slidenum">
              <a:rPr lang="en-US" altLang="en-US" smtClean="0"/>
              <a:pPr/>
              <a:t>15</a:t>
            </a:fld>
            <a:endParaRPr lang="en-US" alt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E16BD276-6FE7-486D-B2F4-69788577879F}" type="slidenum">
              <a:rPr lang="en-US" altLang="en-US" smtClean="0"/>
              <a:pPr/>
              <a:t>16</a:t>
            </a:fld>
            <a:endParaRPr lang="en-US" alt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35343D64-79F1-4603-9D2D-0BF4BAFD69E0}" type="slidenum">
              <a:rPr lang="en-US" altLang="en-US" smtClean="0"/>
              <a:pPr/>
              <a:t>17</a:t>
            </a:fld>
            <a:endParaRPr lang="en-US" alt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C4DB374F-B84B-4D6C-9933-700BBEC359E4}" type="slidenum">
              <a:rPr lang="en-US" altLang="en-US" smtClean="0"/>
              <a:pPr/>
              <a:t>18</a:t>
            </a:fld>
            <a:endParaRPr lang="en-US" altLang="en-U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68CE01E6-D9A5-475F-9B1D-41D12188E942}" type="slidenum">
              <a:rPr lang="en-US" altLang="en-US" smtClean="0"/>
              <a:pPr/>
              <a:t>19</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68CE01E6-D9A5-475F-9B1D-41D12188E942}" type="slidenum">
              <a:rPr lang="en-US" altLang="en-US" smtClean="0"/>
              <a:pPr/>
              <a:t>20</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678E44D8-8B68-4D4C-B15E-B25D97F5B0DC}" type="slidenum">
              <a:rPr lang="en-US" altLang="en-US" smtClean="0"/>
              <a:pPr/>
              <a:t>3</a:t>
            </a:fld>
            <a:endParaRPr lang="en-US" alt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68CE01E6-D9A5-475F-9B1D-41D12188E942}" type="slidenum">
              <a:rPr lang="en-US" altLang="en-US" smtClean="0"/>
              <a:pPr/>
              <a:t>21</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68CE01E6-D9A5-475F-9B1D-41D12188E942}" type="slidenum">
              <a:rPr lang="en-US" altLang="en-US" smtClean="0"/>
              <a:pPr/>
              <a:t>22</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68CE01E6-D9A5-475F-9B1D-41D12188E942}" type="slidenum">
              <a:rPr lang="en-US" altLang="en-US" smtClean="0"/>
              <a:pPr/>
              <a:t>23</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68CE01E6-D9A5-475F-9B1D-41D12188E942}" type="slidenum">
              <a:rPr lang="en-US" altLang="en-US" smtClean="0"/>
              <a:pPr/>
              <a:t>24</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68CE01E6-D9A5-475F-9B1D-41D12188E942}" type="slidenum">
              <a:rPr lang="en-US" altLang="en-US" smtClean="0"/>
              <a:pPr/>
              <a:t>25</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68CE01E6-D9A5-475F-9B1D-41D12188E942}" type="slidenum">
              <a:rPr lang="en-US" altLang="en-US" smtClean="0"/>
              <a:pPr/>
              <a:t>26</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68CE01E6-D9A5-475F-9B1D-41D12188E942}" type="slidenum">
              <a:rPr lang="en-US" altLang="en-US" smtClean="0"/>
              <a:pPr/>
              <a:t>27</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3D9DAC66-F629-46F4-A649-2F6B87D8900B}" type="slidenum">
              <a:rPr lang="en-US" altLang="en-US" smtClean="0"/>
              <a:pPr/>
              <a:t>28</a:t>
            </a:fld>
            <a:endParaRPr lang="en-US" alt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3138">
              <a:defRPr>
                <a:solidFill>
                  <a:schemeClr val="tx1"/>
                </a:solidFill>
                <a:latin typeface="Arial" charset="0"/>
              </a:defRPr>
            </a:lvl1pPr>
            <a:lvl2pPr marL="715963" indent="-274638" defTabSz="973138">
              <a:defRPr>
                <a:solidFill>
                  <a:schemeClr val="tx1"/>
                </a:solidFill>
                <a:latin typeface="Arial" charset="0"/>
              </a:defRPr>
            </a:lvl2pPr>
            <a:lvl3pPr marL="1101725" indent="-219075" defTabSz="973138">
              <a:defRPr>
                <a:solidFill>
                  <a:schemeClr val="tx1"/>
                </a:solidFill>
                <a:latin typeface="Arial" charset="0"/>
              </a:defRPr>
            </a:lvl3pPr>
            <a:lvl4pPr marL="1543050" indent="-219075" defTabSz="973138">
              <a:defRPr>
                <a:solidFill>
                  <a:schemeClr val="tx1"/>
                </a:solidFill>
                <a:latin typeface="Arial" charset="0"/>
              </a:defRPr>
            </a:lvl4pPr>
            <a:lvl5pPr marL="1984375" indent="-219075" defTabSz="973138">
              <a:defRPr>
                <a:solidFill>
                  <a:schemeClr val="tx1"/>
                </a:solidFill>
                <a:latin typeface="Arial" charset="0"/>
              </a:defRPr>
            </a:lvl5pPr>
            <a:lvl6pPr marL="2441575" indent="-219075" defTabSz="973138" eaLnBrk="0" fontAlgn="base" hangingPunct="0">
              <a:spcBef>
                <a:spcPct val="0"/>
              </a:spcBef>
              <a:spcAft>
                <a:spcPct val="0"/>
              </a:spcAft>
              <a:defRPr>
                <a:solidFill>
                  <a:schemeClr val="tx1"/>
                </a:solidFill>
                <a:latin typeface="Arial" charset="0"/>
              </a:defRPr>
            </a:lvl6pPr>
            <a:lvl7pPr marL="2898775" indent="-219075" defTabSz="973138" eaLnBrk="0" fontAlgn="base" hangingPunct="0">
              <a:spcBef>
                <a:spcPct val="0"/>
              </a:spcBef>
              <a:spcAft>
                <a:spcPct val="0"/>
              </a:spcAft>
              <a:defRPr>
                <a:solidFill>
                  <a:schemeClr val="tx1"/>
                </a:solidFill>
                <a:latin typeface="Arial" charset="0"/>
              </a:defRPr>
            </a:lvl7pPr>
            <a:lvl8pPr marL="3355975" indent="-219075" defTabSz="973138" eaLnBrk="0" fontAlgn="base" hangingPunct="0">
              <a:spcBef>
                <a:spcPct val="0"/>
              </a:spcBef>
              <a:spcAft>
                <a:spcPct val="0"/>
              </a:spcAft>
              <a:defRPr>
                <a:solidFill>
                  <a:schemeClr val="tx1"/>
                </a:solidFill>
                <a:latin typeface="Arial" charset="0"/>
              </a:defRPr>
            </a:lvl8pPr>
            <a:lvl9pPr marL="3813175" indent="-219075" defTabSz="973138" eaLnBrk="0" fontAlgn="base" hangingPunct="0">
              <a:spcBef>
                <a:spcPct val="0"/>
              </a:spcBef>
              <a:spcAft>
                <a:spcPct val="0"/>
              </a:spcAft>
              <a:defRPr>
                <a:solidFill>
                  <a:schemeClr val="tx1"/>
                </a:solidFill>
                <a:latin typeface="Arial" charset="0"/>
              </a:defRPr>
            </a:lvl9pPr>
          </a:lstStyle>
          <a:p>
            <a:fld id="{3D9DAC66-F629-46F4-A649-2F6B87D8900B}" type="slidenum">
              <a:rPr lang="en-US" altLang="en-US" smtClean="0"/>
              <a:pPr/>
              <a:t>29</a:t>
            </a:fld>
            <a:endParaRPr lang="en-US" alt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62027CB6-D8D3-4A8A-B3F3-B315FA85F8D5}" type="slidenum">
              <a:rPr lang="en-US" altLang="en-US" smtClean="0"/>
              <a:pPr/>
              <a:t>30</a:t>
            </a:fld>
            <a:endParaRPr lang="en-US" alt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7B0EE12D-D948-44B9-B82A-7EFC5A6A5861}" type="slidenum">
              <a:rPr lang="en-US" altLang="en-US" smtClean="0"/>
              <a:pPr/>
              <a:t>4</a:t>
            </a:fld>
            <a:endParaRPr lang="en-US" alt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DC6FE335-55E5-443D-BFCF-C44A84284348}" type="slidenum">
              <a:rPr lang="en-US" altLang="en-US" smtClean="0"/>
              <a:pPr/>
              <a:t>5</a:t>
            </a:fld>
            <a:endParaRPr lang="en-US" alt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75152578-DB30-400B-B81D-36821E250401}" type="slidenum">
              <a:rPr lang="en-US" altLang="en-US" smtClean="0"/>
              <a:pPr/>
              <a:t>6</a:t>
            </a:fld>
            <a:endParaRPr lang="en-US" altLang="en-US"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B2BAFE93-1A85-479F-97BA-071B995346DD}" type="slidenum">
              <a:rPr lang="en-US" altLang="en-US" smtClean="0"/>
              <a:pPr/>
              <a:t>7</a:t>
            </a:fld>
            <a:endParaRPr lang="en-US" altLang="en-US"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F5D6B279-5D3A-4EC9-AABB-EE2DA0A75898}" type="slidenum">
              <a:rPr lang="en-US" altLang="en-US" smtClean="0"/>
              <a:pPr/>
              <a:t>8</a:t>
            </a:fld>
            <a:endParaRPr lang="en-US" alt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53D48100-7F42-4C7B-ABF5-9AB02A342E47}" type="slidenum">
              <a:rPr lang="en-US" altLang="en-US" smtClean="0"/>
              <a:pPr/>
              <a:t>9</a:t>
            </a:fld>
            <a:endParaRPr lang="en-US" alt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52C5FC62-734D-4346-B093-A654A45A92F7}" type="slidenum">
              <a:rPr lang="en-US" altLang="en-US" smtClean="0"/>
              <a:pPr/>
              <a:t>10</a:t>
            </a:fld>
            <a:endParaRPr lang="en-US" alt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1"/>
      </p:bgRef>
    </p:bg>
    <p:spTree>
      <p:nvGrpSpPr>
        <p:cNvPr id="1" name=""/>
        <p:cNvGrpSpPr/>
        <p:nvPr/>
      </p:nvGrpSpPr>
      <p:grpSpPr>
        <a:xfrm>
          <a:off x="0" y="0"/>
          <a:ext cx="0" cy="0"/>
          <a:chOff x="0" y="0"/>
          <a:chExt cx="0" cy="0"/>
        </a:xfrm>
      </p:grpSpPr>
      <p:sp>
        <p:nvSpPr>
          <p:cNvPr id="4" name="Titre 1"/>
          <p:cNvSpPr>
            <a:spLocks noGrp="1"/>
          </p:cNvSpPr>
          <p:nvPr>
            <p:ph type="title"/>
          </p:nvPr>
        </p:nvSpPr>
        <p:spPr>
          <a:xfrm>
            <a:off x="431800" y="404664"/>
            <a:ext cx="8265984" cy="1826363"/>
          </a:xfrm>
        </p:spPr>
        <p:txBody>
          <a:bodyPr tIns="0" bIns="0" anchor="t"/>
          <a:lstStyle>
            <a:lvl1pPr algn="l">
              <a:buNone/>
              <a:defRPr kumimoji="0" lang="en-US" sz="4600" b="0"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5" name="Espace réservé du texte 2"/>
          <p:cNvSpPr>
            <a:spLocks noGrp="1"/>
          </p:cNvSpPr>
          <p:nvPr>
            <p:ph type="body" idx="1"/>
          </p:nvPr>
        </p:nvSpPr>
        <p:spPr>
          <a:xfrm>
            <a:off x="1187624" y="5534988"/>
            <a:ext cx="5445974" cy="1066688"/>
          </a:xfrm>
        </p:spPr>
        <p:txBody>
          <a:bodyPr lIns="45720" tIns="0" rIns="45720" bIns="0"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88025" y="5238238"/>
            <a:ext cx="2213333" cy="1440000"/>
          </a:xfrm>
          <a:prstGeom prst="rect">
            <a:avLst/>
          </a:prstGeom>
        </p:spPr>
      </p:pic>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60262" y="6142057"/>
            <a:ext cx="2257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684979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1982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dirty="0"/>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7" name="Picture 6"/>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71600" y="6135082"/>
            <a:ext cx="1280015" cy="625679"/>
          </a:xfrm>
          <a:prstGeom prst="rect">
            <a:avLst/>
          </a:prstGeom>
        </p:spPr>
      </p:pic>
      <p:pic>
        <p:nvPicPr>
          <p:cNvPr id="2" name="Picture 1"/>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07504" y="6134721"/>
            <a:ext cx="837440" cy="626400"/>
          </a:xfrm>
          <a:prstGeom prst="rect">
            <a:avLst/>
          </a:prstGeom>
        </p:spPr>
      </p:pic>
      <p:sp>
        <p:nvSpPr>
          <p:cNvPr id="3" name="TextBox 2"/>
          <p:cNvSpPr txBox="1"/>
          <p:nvPr/>
        </p:nvSpPr>
        <p:spPr>
          <a:xfrm>
            <a:off x="2267744" y="6309185"/>
            <a:ext cx="5184576" cy="276999"/>
          </a:xfrm>
          <a:prstGeom prst="rect">
            <a:avLst/>
          </a:prstGeom>
          <a:noFill/>
        </p:spPr>
        <p:txBody>
          <a:bodyPr wrap="square" rtlCol="0" anchor="ctr">
            <a:spAutoFit/>
          </a:bodyPr>
          <a:lstStyle/>
          <a:p>
            <a:pPr algn="ctr"/>
            <a:r>
              <a:rPr lang="en-GB" sz="1200" dirty="0" smtClean="0"/>
              <a:t>Best Practices for ALARA </a:t>
            </a:r>
            <a:r>
              <a:rPr lang="en-GB" sz="1200" baseline="0" dirty="0" smtClean="0"/>
              <a:t>- S</a:t>
            </a:r>
            <a:r>
              <a:rPr lang="en-GB" sz="1200" dirty="0" smtClean="0"/>
              <a:t>.</a:t>
            </a:r>
            <a:r>
              <a:rPr lang="en-GB" sz="1200" baseline="0" dirty="0" smtClean="0"/>
              <a:t> Roesler DGS-RP - 2014-06-13</a:t>
            </a:r>
            <a:endParaRPr lang="en-GB" sz="1200" dirty="0"/>
          </a:p>
        </p:txBody>
      </p:sp>
      <p:sp>
        <p:nvSpPr>
          <p:cNvPr id="10" name="TextBox 9"/>
          <p:cNvSpPr txBox="1"/>
          <p:nvPr/>
        </p:nvSpPr>
        <p:spPr>
          <a:xfrm>
            <a:off x="8388424" y="6291430"/>
            <a:ext cx="432048" cy="276999"/>
          </a:xfrm>
          <a:prstGeom prst="rect">
            <a:avLst/>
          </a:prstGeom>
          <a:noFill/>
        </p:spPr>
        <p:txBody>
          <a:bodyPr wrap="square" rtlCol="0" anchor="ctr">
            <a:spAutoFit/>
          </a:bodyPr>
          <a:lstStyle/>
          <a:p>
            <a:fld id="{3F9F3250-7C3C-4A6B-A05C-EE1E8B023A2D}" type="slidenum">
              <a:rPr lang="en-GB" sz="1200" smtClean="0"/>
              <a:t>‹#›</a:t>
            </a:fld>
            <a:endParaRPr lang="en-GB" sz="1200" dirty="0"/>
          </a:p>
        </p:txBody>
      </p:sp>
    </p:spTree>
  </p:cSld>
  <p:clrMap bg1="lt1" tx1="dk1" bg2="lt2" tx2="dk2" accent1="accent1" accent2="accent2" accent3="accent3" accent4="accent4" accent5="accent5" accent6="accent6" hlink="hlink" folHlink="folHlink"/>
  <p:sldLayoutIdLst>
    <p:sldLayoutId id="2147483674" r:id="rId1"/>
    <p:sldLayoutId id="2147483663" r:id="rId2"/>
    <p:sldLayoutId id="2147483661" r:id="rId3"/>
    <p:sldLayoutId id="2147483673" r:id="rId4"/>
    <p:sldLayoutId id="2147483662" r:id="rId5"/>
    <p:sldLayoutId id="2147483666" r:id="rId6"/>
    <p:sldLayoutId id="2147483667" r:id="rId7"/>
    <p:sldLayoutId id="2147483664" r:id="rId8"/>
    <p:sldLayoutId id="2147483665" r:id="rId9"/>
    <p:sldLayoutId id="2147483668" r:id="rId10"/>
    <p:sldLayoutId id="2147483669" r:id="rId11"/>
    <p:sldLayoutId id="2147483670" r:id="rId12"/>
    <p:sldLayoutId id="2147483671" r:id="rId13"/>
    <p:sldLayoutId id="2147483675" r:id="rId14"/>
  </p:sldLayoutIdLst>
  <p:timing>
    <p:tnLst>
      <p:par>
        <p:cTn id="1" dur="indefinite" restart="never" nodeType="tmRoot"/>
      </p:par>
    </p:tnLst>
  </p:timing>
  <p:hf sldNum="0"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4.xml"/><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14.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0.xml"/><Relationship Id="rId1" Type="http://schemas.openxmlformats.org/officeDocument/2006/relationships/slideLayout" Target="../slideLayouts/slideLayout14.xml"/><Relationship Id="rId5" Type="http://schemas.openxmlformats.org/officeDocument/2006/relationships/image" Target="../media/image34.jpg"/><Relationship Id="rId4" Type="http://schemas.openxmlformats.org/officeDocument/2006/relationships/image" Target="../media/image33.jp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openxmlformats.org/officeDocument/2006/relationships/image" Target="../media/image36.jpg"/></Relationships>
</file>

<file path=ppt/slides/_rels/slide2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2.xml"/><Relationship Id="rId1" Type="http://schemas.openxmlformats.org/officeDocument/2006/relationships/slideLayout" Target="../slideLayouts/slideLayout14.xml"/><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3.xml"/><Relationship Id="rId1" Type="http://schemas.openxmlformats.org/officeDocument/2006/relationships/slideLayout" Target="../slideLayouts/slideLayout14.xml"/><Relationship Id="rId5" Type="http://schemas.openxmlformats.org/officeDocument/2006/relationships/image" Target="../media/image40.png"/><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25.xml"/><Relationship Id="rId1" Type="http://schemas.openxmlformats.org/officeDocument/2006/relationships/slideLayout" Target="../slideLayouts/slideLayout14.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14.xml"/><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5"/>
          <p:cNvSpPr txBox="1">
            <a:spLocks noChangeArrowheads="1"/>
          </p:cNvSpPr>
          <p:nvPr/>
        </p:nvSpPr>
        <p:spPr bwMode="auto">
          <a:xfrm>
            <a:off x="2786063" y="5877272"/>
            <a:ext cx="3302000"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endParaRPr lang="en-US" altLang="en-US" sz="1100" i="1" dirty="0"/>
          </a:p>
          <a:p>
            <a:pPr algn="ctr"/>
            <a:r>
              <a:rPr lang="en-US" altLang="en-US" sz="1100" i="1" dirty="0"/>
              <a:t>HL-LHC Standards and Best Practices Workshop </a:t>
            </a:r>
          </a:p>
          <a:p>
            <a:pPr algn="ctr"/>
            <a:r>
              <a:rPr lang="en-US" altLang="en-US" sz="1100" i="1" dirty="0"/>
              <a:t>CERN, June 13, 2014</a:t>
            </a:r>
          </a:p>
          <a:p>
            <a:pPr algn="ctr"/>
            <a:endParaRPr lang="en-US" altLang="en-US" sz="1400" i="1" dirty="0"/>
          </a:p>
        </p:txBody>
      </p:sp>
      <p:sp>
        <p:nvSpPr>
          <p:cNvPr id="8" name="TextBox 7"/>
          <p:cNvSpPr txBox="1"/>
          <p:nvPr/>
        </p:nvSpPr>
        <p:spPr>
          <a:xfrm>
            <a:off x="1518976" y="2060848"/>
            <a:ext cx="6050502" cy="2954655"/>
          </a:xfrm>
          <a:prstGeom prst="rect">
            <a:avLst/>
          </a:prstGeom>
          <a:noFill/>
        </p:spPr>
        <p:txBody>
          <a:bodyPr wrap="none" rtlCol="0">
            <a:spAutoFit/>
          </a:bodyPr>
          <a:lstStyle/>
          <a:p>
            <a:pPr algn="ctr"/>
            <a:r>
              <a:rPr lang="en-US" sz="4000" dirty="0" smtClean="0"/>
              <a:t>Best Practices for ALARA</a:t>
            </a:r>
          </a:p>
          <a:p>
            <a:pPr algn="ctr"/>
            <a:endParaRPr lang="en-US" sz="2400" dirty="0" smtClean="0"/>
          </a:p>
          <a:p>
            <a:pPr algn="ctr"/>
            <a:endParaRPr lang="en-US" sz="2400" dirty="0"/>
          </a:p>
          <a:p>
            <a:pPr algn="ctr"/>
            <a:r>
              <a:rPr lang="en-US" sz="2400" dirty="0" smtClean="0"/>
              <a:t>C. </a:t>
            </a:r>
            <a:r>
              <a:rPr lang="en-US" sz="2400" dirty="0" err="1" smtClean="0"/>
              <a:t>Adorisio</a:t>
            </a:r>
            <a:r>
              <a:rPr lang="en-US" sz="2400" dirty="0" smtClean="0"/>
              <a:t> and S. </a:t>
            </a:r>
            <a:r>
              <a:rPr lang="en-US" sz="2400" dirty="0" err="1" smtClean="0"/>
              <a:t>Roesler</a:t>
            </a:r>
            <a:endParaRPr lang="en-US" sz="2400" dirty="0" smtClean="0"/>
          </a:p>
          <a:p>
            <a:pPr algn="ctr"/>
            <a:endParaRPr lang="en-US" sz="2400" dirty="0" smtClean="0"/>
          </a:p>
          <a:p>
            <a:pPr algn="ctr"/>
            <a:r>
              <a:rPr lang="en-US" sz="1400" b="1" dirty="0" smtClean="0"/>
              <a:t>on behalf of DGS-RP</a:t>
            </a:r>
          </a:p>
          <a:p>
            <a:endParaRPr lang="en-GB" sz="3600" dirty="0"/>
          </a:p>
        </p:txBody>
      </p:sp>
    </p:spTree>
    <p:extLst>
      <p:ext uri="{BB962C8B-B14F-4D97-AF65-F5344CB8AC3E}">
        <p14:creationId xmlns:p14="http://schemas.microsoft.com/office/powerpoint/2010/main" val="18629055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15"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Intervention doses – </a:t>
            </a:r>
            <a:r>
              <a:rPr lang="en-US" altLang="en-US" sz="2400" i="1">
                <a:solidFill>
                  <a:srgbClr val="0000FF"/>
                </a:solidFill>
              </a:rPr>
              <a:t>Example: LHC collimators</a:t>
            </a:r>
          </a:p>
        </p:txBody>
      </p:sp>
      <p:pic>
        <p:nvPicPr>
          <p:cNvPr id="13317" name="Picture 22" descr="IR7-test6"/>
          <p:cNvPicPr>
            <a:picLocks noChangeAspect="1" noChangeArrowheads="1"/>
          </p:cNvPicPr>
          <p:nvPr/>
        </p:nvPicPr>
        <p:blipFill>
          <a:blip r:embed="rId3">
            <a:extLst>
              <a:ext uri="{28A0092B-C50C-407E-A947-70E740481C1C}">
                <a14:useLocalDpi xmlns:a14="http://schemas.microsoft.com/office/drawing/2010/main" val="0"/>
              </a:ext>
            </a:extLst>
          </a:blip>
          <a:srcRect t="13837" r="25275" b="9573"/>
          <a:stretch>
            <a:fillRect/>
          </a:stretch>
        </p:blipFill>
        <p:spPr bwMode="auto">
          <a:xfrm>
            <a:off x="3581400" y="1416968"/>
            <a:ext cx="5181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26" descr="IR7_Phase1_All_ct6_all_cut_xz_6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4813" y="4183379"/>
            <a:ext cx="3354387"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27" descr="IR7_Phase1_All_ct4_all_cut_xz_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4813" y="2548254"/>
            <a:ext cx="3338512" cy="218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0" name="Picture 28" descr="IR7_Phase1_All_ct2_all_cut_xz_60"/>
          <p:cNvPicPr>
            <a:picLocks noChangeAspect="1" noChangeArrowheads="1"/>
          </p:cNvPicPr>
          <p:nvPr/>
        </p:nvPicPr>
        <p:blipFill>
          <a:blip r:embed="rId6" cstate="print">
            <a:extLst>
              <a:ext uri="{28A0092B-C50C-407E-A947-70E740481C1C}">
                <a14:useLocalDpi xmlns:a14="http://schemas.microsoft.com/office/drawing/2010/main" val="0"/>
              </a:ext>
            </a:extLst>
          </a:blip>
          <a:srcRect t="10442"/>
          <a:stretch>
            <a:fillRect/>
          </a:stretch>
        </p:blipFill>
        <p:spPr bwMode="auto">
          <a:xfrm>
            <a:off x="1670050" y="1175066"/>
            <a:ext cx="3338513" cy="196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1" name="Text Box 29"/>
          <p:cNvSpPr txBox="1">
            <a:spLocks noChangeArrowheads="1"/>
          </p:cNvSpPr>
          <p:nvPr/>
        </p:nvSpPr>
        <p:spPr bwMode="auto">
          <a:xfrm>
            <a:off x="371475" y="1732279"/>
            <a:ext cx="946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GB" altLang="en-US">
                <a:solidFill>
                  <a:srgbClr val="FF3300"/>
                </a:solidFill>
              </a:rPr>
              <a:t>8 hours</a:t>
            </a:r>
          </a:p>
        </p:txBody>
      </p:sp>
      <p:sp>
        <p:nvSpPr>
          <p:cNvPr id="13322" name="Text Box 30"/>
          <p:cNvSpPr txBox="1">
            <a:spLocks noChangeArrowheads="1"/>
          </p:cNvSpPr>
          <p:nvPr/>
        </p:nvSpPr>
        <p:spPr bwMode="auto">
          <a:xfrm>
            <a:off x="407988" y="3567429"/>
            <a:ext cx="908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GB" altLang="en-US">
                <a:solidFill>
                  <a:srgbClr val="FF3300"/>
                </a:solidFill>
              </a:rPr>
              <a:t>1 week</a:t>
            </a:r>
          </a:p>
        </p:txBody>
      </p:sp>
      <p:sp>
        <p:nvSpPr>
          <p:cNvPr id="13323" name="Text Box 31"/>
          <p:cNvSpPr txBox="1">
            <a:spLocks noChangeArrowheads="1"/>
          </p:cNvSpPr>
          <p:nvPr/>
        </p:nvSpPr>
        <p:spPr bwMode="auto">
          <a:xfrm>
            <a:off x="323850" y="5151754"/>
            <a:ext cx="1123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GB" altLang="en-US">
                <a:solidFill>
                  <a:srgbClr val="FF3300"/>
                </a:solidFill>
              </a:rPr>
              <a:t>4 months</a:t>
            </a:r>
          </a:p>
        </p:txBody>
      </p:sp>
      <p:sp>
        <p:nvSpPr>
          <p:cNvPr id="13324" name="Text Box 33"/>
          <p:cNvSpPr txBox="1">
            <a:spLocks noChangeArrowheads="1"/>
          </p:cNvSpPr>
          <p:nvPr/>
        </p:nvSpPr>
        <p:spPr bwMode="auto">
          <a:xfrm>
            <a:off x="263525" y="1251992"/>
            <a:ext cx="11699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dirty="0">
                <a:solidFill>
                  <a:srgbClr val="000000"/>
                </a:solidFill>
              </a:rPr>
              <a:t>Cooling time</a:t>
            </a:r>
          </a:p>
        </p:txBody>
      </p:sp>
      <p:sp>
        <p:nvSpPr>
          <p:cNvPr id="13325" name="Line 38"/>
          <p:cNvSpPr>
            <a:spLocks noChangeShapeType="1"/>
          </p:cNvSpPr>
          <p:nvPr/>
        </p:nvSpPr>
        <p:spPr bwMode="auto">
          <a:xfrm flipH="1" flipV="1">
            <a:off x="5486400" y="5694040"/>
            <a:ext cx="1371600" cy="76200"/>
          </a:xfrm>
          <a:prstGeom prst="line">
            <a:avLst/>
          </a:prstGeom>
          <a:noFill/>
          <a:ln w="2857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13326" name="Line 39"/>
          <p:cNvSpPr>
            <a:spLocks noChangeShapeType="1"/>
          </p:cNvSpPr>
          <p:nvPr/>
        </p:nvSpPr>
        <p:spPr bwMode="auto">
          <a:xfrm flipH="1" flipV="1">
            <a:off x="6781800" y="2798440"/>
            <a:ext cx="1371600" cy="76200"/>
          </a:xfrm>
          <a:prstGeom prst="line">
            <a:avLst/>
          </a:prstGeom>
          <a:noFill/>
          <a:ln w="2857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13327" name="AutoShape 40"/>
          <p:cNvSpPr>
            <a:spLocks noChangeArrowheads="1"/>
          </p:cNvSpPr>
          <p:nvPr/>
        </p:nvSpPr>
        <p:spPr bwMode="auto">
          <a:xfrm>
            <a:off x="5410200" y="4093840"/>
            <a:ext cx="914400" cy="76200"/>
          </a:xfrm>
          <a:prstGeom prst="leftArrow">
            <a:avLst>
              <a:gd name="adj1" fmla="val 50000"/>
              <a:gd name="adj2" fmla="val 300000"/>
            </a:avLst>
          </a:prstGeom>
          <a:solidFill>
            <a:srgbClr val="FF0000"/>
          </a:solidFill>
          <a:ln w="9525">
            <a:solidFill>
              <a:srgbClr val="FF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GB" altLang="en-US" sz="2400">
              <a:latin typeface="Tahoma" pitchFamily="34" charset="0"/>
            </a:endParaRPr>
          </a:p>
        </p:txBody>
      </p:sp>
      <p:sp>
        <p:nvSpPr>
          <p:cNvPr id="13328" name="Text Box 41"/>
          <p:cNvSpPr txBox="1">
            <a:spLocks noChangeArrowheads="1"/>
          </p:cNvSpPr>
          <p:nvPr/>
        </p:nvSpPr>
        <p:spPr bwMode="auto">
          <a:xfrm>
            <a:off x="5257800" y="1340768"/>
            <a:ext cx="2332038"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400">
                <a:solidFill>
                  <a:srgbClr val="000000"/>
                </a:solidFill>
              </a:rPr>
              <a:t>Residual dose rate (mSv/h)</a:t>
            </a:r>
          </a:p>
          <a:p>
            <a:pPr algn="ctr"/>
            <a:r>
              <a:rPr lang="en-US" altLang="en-US" sz="1400">
                <a:solidFill>
                  <a:srgbClr val="000000"/>
                </a:solidFill>
              </a:rPr>
              <a:t>after one year of operation</a:t>
            </a:r>
          </a:p>
          <a:p>
            <a:pPr algn="ctr"/>
            <a:r>
              <a:rPr lang="en-US" altLang="en-US" sz="1400">
                <a:solidFill>
                  <a:srgbClr val="000000"/>
                </a:solidFill>
              </a:rPr>
              <a:t>at nominal intensity</a:t>
            </a:r>
          </a:p>
        </p:txBody>
      </p:sp>
      <p:sp>
        <p:nvSpPr>
          <p:cNvPr id="13329" name="Text Box 22"/>
          <p:cNvSpPr txBox="1">
            <a:spLocks noChangeArrowheads="1"/>
          </p:cNvSpPr>
          <p:nvPr/>
        </p:nvSpPr>
        <p:spPr bwMode="auto">
          <a:xfrm>
            <a:off x="76200" y="2111691"/>
            <a:ext cx="1530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1200" b="1"/>
              <a:t>  Aisle: 0.5-2mSv/h</a:t>
            </a:r>
          </a:p>
          <a:p>
            <a:pPr algn="ctr" eaLnBrk="1" hangingPunct="1"/>
            <a:r>
              <a:rPr lang="en-US" altLang="en-US" sz="1200" b="1"/>
              <a:t>Close: 2-20mSv/h</a:t>
            </a:r>
          </a:p>
        </p:txBody>
      </p:sp>
      <p:sp>
        <p:nvSpPr>
          <p:cNvPr id="13330" name="Text Box 23"/>
          <p:cNvSpPr txBox="1">
            <a:spLocks noChangeArrowheads="1"/>
          </p:cNvSpPr>
          <p:nvPr/>
        </p:nvSpPr>
        <p:spPr bwMode="auto">
          <a:xfrm>
            <a:off x="0" y="3918266"/>
            <a:ext cx="17430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1200" b="1" dirty="0"/>
              <a:t>    Aisle: 0.1-0.5mSv/h</a:t>
            </a:r>
          </a:p>
          <a:p>
            <a:pPr algn="ctr" eaLnBrk="1" hangingPunct="1"/>
            <a:r>
              <a:rPr lang="en-US" altLang="en-US" sz="1200" b="1" dirty="0"/>
              <a:t>Close: 0.5-5mSv/h</a:t>
            </a:r>
          </a:p>
        </p:txBody>
      </p:sp>
      <p:sp>
        <p:nvSpPr>
          <p:cNvPr id="19" name="Text Box 23"/>
          <p:cNvSpPr txBox="1">
            <a:spLocks noChangeArrowheads="1"/>
          </p:cNvSpPr>
          <p:nvPr/>
        </p:nvSpPr>
        <p:spPr bwMode="auto">
          <a:xfrm>
            <a:off x="-43064" y="5492080"/>
            <a:ext cx="18380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1200" b="1" dirty="0"/>
              <a:t>    Aisle: </a:t>
            </a:r>
            <a:r>
              <a:rPr lang="en-US" altLang="en-US" sz="1200" b="1" dirty="0" smtClean="0"/>
              <a:t>0.01-0.1mSv/h</a:t>
            </a:r>
            <a:endParaRPr lang="en-US" altLang="en-US" sz="1200" b="1" dirty="0"/>
          </a:p>
          <a:p>
            <a:pPr algn="ctr" eaLnBrk="1" hangingPunct="1"/>
            <a:r>
              <a:rPr lang="en-US" altLang="en-US" sz="1200" b="1" dirty="0"/>
              <a:t>Close: </a:t>
            </a:r>
            <a:r>
              <a:rPr lang="en-US" altLang="en-US" sz="1200" b="1" dirty="0" smtClean="0"/>
              <a:t>0.1-1mSv/h</a:t>
            </a:r>
            <a:endParaRPr lang="en-US" altLang="en-US" sz="1200" b="1" dirty="0"/>
          </a:p>
        </p:txBody>
      </p:sp>
    </p:spTree>
    <p:extLst>
      <p:ext uri="{BB962C8B-B14F-4D97-AF65-F5344CB8AC3E}">
        <p14:creationId xmlns:p14="http://schemas.microsoft.com/office/powerpoint/2010/main" val="3334748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339"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Intervention doses – </a:t>
            </a:r>
            <a:r>
              <a:rPr lang="en-US" altLang="en-US" sz="2400" i="1">
                <a:solidFill>
                  <a:srgbClr val="0000FF"/>
                </a:solidFill>
              </a:rPr>
              <a:t>Example: LHC collimators</a:t>
            </a:r>
          </a:p>
        </p:txBody>
      </p:sp>
      <p:pic>
        <p:nvPicPr>
          <p:cNvPr id="14341" name="Picture 19" descr="TableCollEx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804988"/>
            <a:ext cx="7897813"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Text Box 20"/>
          <p:cNvSpPr txBox="1">
            <a:spLocks noChangeArrowheads="1"/>
          </p:cNvSpPr>
          <p:nvPr/>
        </p:nvSpPr>
        <p:spPr bwMode="auto">
          <a:xfrm>
            <a:off x="311150" y="1371600"/>
            <a:ext cx="27019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600">
                <a:solidFill>
                  <a:srgbClr val="0000FF"/>
                </a:solidFill>
              </a:rPr>
              <a:t>1. Work by collimation team</a:t>
            </a:r>
          </a:p>
        </p:txBody>
      </p:sp>
    </p:spTree>
    <p:extLst>
      <p:ext uri="{BB962C8B-B14F-4D97-AF65-F5344CB8AC3E}">
        <p14:creationId xmlns:p14="http://schemas.microsoft.com/office/powerpoint/2010/main" val="21848972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363"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Intervention doses – </a:t>
            </a:r>
            <a:r>
              <a:rPr lang="en-US" altLang="en-US" sz="2400" i="1">
                <a:solidFill>
                  <a:srgbClr val="0000FF"/>
                </a:solidFill>
              </a:rPr>
              <a:t>Example: LHC collimators</a:t>
            </a:r>
          </a:p>
        </p:txBody>
      </p:sp>
      <p:pic>
        <p:nvPicPr>
          <p:cNvPr id="15365" name="Picture 5" descr="Tab_CollExch_VacA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1625" y="1354138"/>
            <a:ext cx="464820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Rectangle 6"/>
          <p:cNvSpPr>
            <a:spLocks noChangeArrowheads="1"/>
          </p:cNvSpPr>
          <p:nvPr/>
        </p:nvSpPr>
        <p:spPr bwMode="auto">
          <a:xfrm>
            <a:off x="2144713" y="3055192"/>
            <a:ext cx="60420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1400">
                <a:solidFill>
                  <a:srgbClr val="FF0000"/>
                </a:solidFill>
              </a:rPr>
              <a:t>using vacuum connections with chain clamps reduces the individual dose by almost 40%</a:t>
            </a:r>
          </a:p>
        </p:txBody>
      </p:sp>
      <p:sp>
        <p:nvSpPr>
          <p:cNvPr id="15367" name="Line 7"/>
          <p:cNvSpPr>
            <a:spLocks noChangeShapeType="1"/>
          </p:cNvSpPr>
          <p:nvPr/>
        </p:nvSpPr>
        <p:spPr bwMode="auto">
          <a:xfrm>
            <a:off x="1436688" y="3261567"/>
            <a:ext cx="685800"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5368" name="Text Box 8"/>
          <p:cNvSpPr txBox="1">
            <a:spLocks noChangeArrowheads="1"/>
          </p:cNvSpPr>
          <p:nvPr/>
        </p:nvSpPr>
        <p:spPr bwMode="auto">
          <a:xfrm>
            <a:off x="311150" y="1295400"/>
            <a:ext cx="24542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600">
                <a:solidFill>
                  <a:srgbClr val="0000FF"/>
                </a:solidFill>
              </a:rPr>
              <a:t>2. Work by vacuum team</a:t>
            </a:r>
          </a:p>
        </p:txBody>
      </p:sp>
      <p:pic>
        <p:nvPicPr>
          <p:cNvPr id="15369" name="Picture 6" descr="CollExchange_NewApproach_ChrisTo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1625" y="3629867"/>
            <a:ext cx="4648200" cy="207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0" name="Rectangle 7"/>
          <p:cNvSpPr>
            <a:spLocks noChangeArrowheads="1"/>
          </p:cNvSpPr>
          <p:nvPr/>
        </p:nvSpPr>
        <p:spPr bwMode="auto">
          <a:xfrm>
            <a:off x="2286000" y="5746005"/>
            <a:ext cx="60420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1400">
                <a:solidFill>
                  <a:srgbClr val="FF0000"/>
                </a:solidFill>
              </a:rPr>
              <a:t>a permanent bake-out equipment lowers the individual and collective dose by a factor of five</a:t>
            </a:r>
          </a:p>
        </p:txBody>
      </p:sp>
      <p:sp>
        <p:nvSpPr>
          <p:cNvPr id="15371" name="Line 8"/>
          <p:cNvSpPr>
            <a:spLocks noChangeShapeType="1"/>
          </p:cNvSpPr>
          <p:nvPr/>
        </p:nvSpPr>
        <p:spPr bwMode="auto">
          <a:xfrm>
            <a:off x="1447800" y="5949205"/>
            <a:ext cx="685800"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Tree>
    <p:extLst>
      <p:ext uri="{BB962C8B-B14F-4D97-AF65-F5344CB8AC3E}">
        <p14:creationId xmlns:p14="http://schemas.microsoft.com/office/powerpoint/2010/main" val="5059690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387"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Intervention doses – </a:t>
            </a:r>
            <a:r>
              <a:rPr lang="en-US" altLang="en-US" sz="2400" i="1">
                <a:solidFill>
                  <a:srgbClr val="0000FF"/>
                </a:solidFill>
              </a:rPr>
              <a:t>Example: LHC collimators</a:t>
            </a:r>
          </a:p>
        </p:txBody>
      </p:sp>
      <p:pic>
        <p:nvPicPr>
          <p:cNvPr id="16389" name="Picture 4" descr="Tab_CollExch_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752600"/>
            <a:ext cx="6781800" cy="366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 Box 7"/>
          <p:cNvSpPr txBox="1">
            <a:spLocks noChangeArrowheads="1"/>
          </p:cNvSpPr>
          <p:nvPr/>
        </p:nvSpPr>
        <p:spPr bwMode="auto">
          <a:xfrm>
            <a:off x="311150" y="1371600"/>
            <a:ext cx="39957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600">
                <a:solidFill>
                  <a:srgbClr val="0000FF"/>
                </a:solidFill>
              </a:rPr>
              <a:t>4. Summary of work of all involved groups</a:t>
            </a:r>
          </a:p>
        </p:txBody>
      </p:sp>
      <p:sp>
        <p:nvSpPr>
          <p:cNvPr id="16391" name="Text Box 8"/>
          <p:cNvSpPr txBox="1">
            <a:spLocks noChangeArrowheads="1"/>
          </p:cNvSpPr>
          <p:nvPr/>
        </p:nvSpPr>
        <p:spPr bwMode="auto">
          <a:xfrm>
            <a:off x="2744788" y="5450462"/>
            <a:ext cx="48482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Tx/>
              <a:buChar char="-"/>
            </a:pPr>
            <a:r>
              <a:rPr lang="en-US" altLang="en-US" sz="1400" dirty="0">
                <a:solidFill>
                  <a:srgbClr val="0000FF"/>
                </a:solidFill>
              </a:rPr>
              <a:t> minimum waiting time at least one week</a:t>
            </a:r>
          </a:p>
          <a:p>
            <a:pPr>
              <a:buFontTx/>
              <a:buChar char="-"/>
            </a:pPr>
            <a:r>
              <a:rPr lang="en-US" altLang="en-US" sz="1400" dirty="0">
                <a:solidFill>
                  <a:srgbClr val="0000FF"/>
                </a:solidFill>
              </a:rPr>
              <a:t> use of quick-connect flanges necessary</a:t>
            </a:r>
          </a:p>
          <a:p>
            <a:pPr>
              <a:buFontTx/>
              <a:buChar char="-"/>
            </a:pPr>
            <a:r>
              <a:rPr lang="en-US" altLang="en-US" sz="1400" dirty="0">
                <a:solidFill>
                  <a:srgbClr val="0000FF"/>
                </a:solidFill>
              </a:rPr>
              <a:t> installation of permanent bake-out equipment is important</a:t>
            </a:r>
          </a:p>
        </p:txBody>
      </p:sp>
      <p:sp>
        <p:nvSpPr>
          <p:cNvPr id="16392" name="Text Box 9"/>
          <p:cNvSpPr txBox="1">
            <a:spLocks noChangeArrowheads="1"/>
          </p:cNvSpPr>
          <p:nvPr/>
        </p:nvSpPr>
        <p:spPr bwMode="auto">
          <a:xfrm>
            <a:off x="1143000" y="5562600"/>
            <a:ext cx="13160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b="1" i="1">
                <a:solidFill>
                  <a:srgbClr val="0000FF"/>
                </a:solidFill>
              </a:rPr>
              <a:t>Conclusions:</a:t>
            </a:r>
          </a:p>
        </p:txBody>
      </p:sp>
    </p:spTree>
    <p:extLst>
      <p:ext uri="{BB962C8B-B14F-4D97-AF65-F5344CB8AC3E}">
        <p14:creationId xmlns:p14="http://schemas.microsoft.com/office/powerpoint/2010/main" val="39900082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411"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dirty="0"/>
              <a:t>Optimization during design – </a:t>
            </a:r>
            <a:r>
              <a:rPr lang="en-US" altLang="en-US" sz="2400" i="1" dirty="0">
                <a:solidFill>
                  <a:srgbClr val="0000FF"/>
                </a:solidFill>
              </a:rPr>
              <a:t>D</a:t>
            </a:r>
            <a:r>
              <a:rPr lang="en-US" altLang="en-US" sz="2400" i="1" dirty="0" smtClean="0">
                <a:solidFill>
                  <a:srgbClr val="0000FF"/>
                </a:solidFill>
              </a:rPr>
              <a:t>esign Options</a:t>
            </a:r>
            <a:endParaRPr lang="en-US" altLang="en-US" sz="2400" i="1" dirty="0">
              <a:solidFill>
                <a:srgbClr val="0000FF"/>
              </a:solidFill>
            </a:endParaRPr>
          </a:p>
        </p:txBody>
      </p:sp>
      <p:sp>
        <p:nvSpPr>
          <p:cNvPr id="18" name="TextBox 12"/>
          <p:cNvSpPr txBox="1">
            <a:spLocks noChangeArrowheads="1"/>
          </p:cNvSpPr>
          <p:nvPr/>
        </p:nvSpPr>
        <p:spPr bwMode="auto">
          <a:xfrm>
            <a:off x="714375" y="1277386"/>
            <a:ext cx="842645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 typeface="Arial" charset="0"/>
              <a:buAutoNum type="arabicPeriod"/>
              <a:defRPr/>
            </a:pPr>
            <a:r>
              <a:rPr lang="en-US" altLang="en-US" sz="1600" dirty="0" smtClean="0">
                <a:solidFill>
                  <a:srgbClr val="0000FF"/>
                </a:solidFill>
              </a:rPr>
              <a:t>Material choice</a:t>
            </a:r>
          </a:p>
          <a:p>
            <a:pPr>
              <a:buFont typeface="Arial" charset="0"/>
              <a:buAutoNum type="arabicPeriod"/>
              <a:defRPr/>
            </a:pPr>
            <a:endParaRPr lang="en-US" altLang="en-US" sz="1600" dirty="0" smtClean="0">
              <a:solidFill>
                <a:srgbClr val="0000FF"/>
              </a:solidFill>
            </a:endParaRPr>
          </a:p>
          <a:p>
            <a:pPr marL="685800" lvl="1">
              <a:buFont typeface="Arial" panose="020B0604020202020204" pitchFamily="34" charset="0"/>
              <a:buChar char="•"/>
              <a:defRPr/>
            </a:pPr>
            <a:r>
              <a:rPr lang="en-US" sz="1400" dirty="0" smtClean="0"/>
              <a:t>Low activation properties to reduce residual doses and minimize radioactive waste </a:t>
            </a:r>
          </a:p>
          <a:p>
            <a:pPr marL="400050" lvl="1" indent="0">
              <a:defRPr/>
            </a:pPr>
            <a:r>
              <a:rPr lang="en-US" sz="1400" dirty="0" smtClean="0"/>
              <a:t>      (optimization with </a:t>
            </a:r>
            <a:r>
              <a:rPr lang="en-US" sz="1400" dirty="0" err="1" smtClean="0"/>
              <a:t>ActiWiz</a:t>
            </a:r>
            <a:r>
              <a:rPr lang="en-US" sz="1400" dirty="0" smtClean="0"/>
              <a:t> code, see below)</a:t>
            </a:r>
          </a:p>
          <a:p>
            <a:pPr marL="685800" lvl="1">
              <a:buFont typeface="Arial" panose="020B0604020202020204" pitchFamily="34" charset="0"/>
              <a:buChar char="•"/>
              <a:defRPr/>
            </a:pPr>
            <a:r>
              <a:rPr lang="en-US" altLang="en-US" sz="1400" dirty="0" smtClean="0"/>
              <a:t>Avoid materials for which no radioactive waste elimination pathway exists (e.g., highly </a:t>
            </a:r>
          </a:p>
          <a:p>
            <a:pPr marL="400050" lvl="1" indent="0">
              <a:defRPr/>
            </a:pPr>
            <a:r>
              <a:rPr lang="en-US" altLang="en-US" sz="1400" dirty="0" smtClean="0"/>
              <a:t>      flammable metallic activated waste) </a:t>
            </a:r>
            <a:endParaRPr lang="en-US" altLang="en-US" sz="1600" dirty="0" smtClean="0">
              <a:solidFill>
                <a:srgbClr val="0000FF"/>
              </a:solidFill>
            </a:endParaRPr>
          </a:p>
          <a:p>
            <a:pPr marL="685800" lvl="1">
              <a:buFont typeface="Arial" panose="020B0604020202020204" pitchFamily="34" charset="0"/>
              <a:buChar char="•"/>
              <a:defRPr/>
            </a:pPr>
            <a:r>
              <a:rPr lang="en-US" sz="1400" dirty="0" smtClean="0"/>
              <a:t>Radiation resistant </a:t>
            </a:r>
            <a:endParaRPr lang="en-US" altLang="en-US" sz="1400" dirty="0" smtClean="0"/>
          </a:p>
          <a:p>
            <a:pPr>
              <a:buFont typeface="Arial" charset="0"/>
              <a:buAutoNum type="arabicPeriod"/>
              <a:defRPr/>
            </a:pPr>
            <a:endParaRPr lang="en-US" altLang="en-US" sz="1600" dirty="0" smtClean="0">
              <a:solidFill>
                <a:srgbClr val="0000FF"/>
              </a:solidFill>
            </a:endParaRPr>
          </a:p>
          <a:p>
            <a:pPr>
              <a:buFont typeface="Arial" charset="0"/>
              <a:buAutoNum type="arabicPeriod"/>
              <a:defRPr/>
            </a:pPr>
            <a:r>
              <a:rPr lang="en-US" altLang="en-US" sz="1600" dirty="0" smtClean="0">
                <a:solidFill>
                  <a:srgbClr val="0000FF"/>
                </a:solidFill>
              </a:rPr>
              <a:t>Optimized handling</a:t>
            </a:r>
          </a:p>
          <a:p>
            <a:pPr>
              <a:buFont typeface="Arial" charset="0"/>
              <a:buAutoNum type="arabicPeriod"/>
              <a:defRPr/>
            </a:pPr>
            <a:endParaRPr lang="en-US" altLang="en-US" sz="1600" dirty="0" smtClean="0">
              <a:solidFill>
                <a:srgbClr val="0000FF"/>
              </a:solidFill>
            </a:endParaRPr>
          </a:p>
          <a:p>
            <a:pPr lvl="1">
              <a:buFont typeface="Arial" panose="020B0604020202020204" pitchFamily="34" charset="0"/>
              <a:buChar char="•"/>
              <a:defRPr/>
            </a:pPr>
            <a:r>
              <a:rPr lang="en-US" altLang="en-US" sz="1400" dirty="0" smtClean="0"/>
              <a:t>Easy access to components that need manual intervention (e.g., valves, electrical connectors) </a:t>
            </a:r>
          </a:p>
          <a:p>
            <a:pPr marL="457200" lvl="1" indent="0">
              <a:defRPr/>
            </a:pPr>
            <a:r>
              <a:rPr lang="en-US" altLang="en-US" sz="1400" dirty="0" smtClean="0"/>
              <a:t>      or complex manipulation (e.g., cables)</a:t>
            </a:r>
          </a:p>
          <a:p>
            <a:pPr lvl="1">
              <a:buFont typeface="Arial" panose="020B0604020202020204" pitchFamily="34" charset="0"/>
              <a:buChar char="•"/>
              <a:defRPr/>
            </a:pPr>
            <a:r>
              <a:rPr lang="en-US" altLang="en-US" sz="1400" dirty="0" smtClean="0"/>
              <a:t>Provisions for fast installation/maintenance/repair, in particular, around beam loss areas </a:t>
            </a:r>
          </a:p>
          <a:p>
            <a:pPr marL="457200" lvl="1" indent="0">
              <a:defRPr/>
            </a:pPr>
            <a:r>
              <a:rPr lang="en-US" altLang="en-US" sz="1400" dirty="0" smtClean="0"/>
              <a:t>      (</a:t>
            </a:r>
            <a:r>
              <a:rPr lang="en-US" altLang="en-US" sz="1400" i="1" dirty="0" smtClean="0"/>
              <a:t>e.g., </a:t>
            </a:r>
            <a:r>
              <a:rPr lang="en-US" altLang="en-US" sz="1400" dirty="0" smtClean="0"/>
              <a:t>plugin systems, quick-connect flanges, remote survey, remote bake-out)</a:t>
            </a:r>
          </a:p>
          <a:p>
            <a:pPr lvl="1">
              <a:buFont typeface="Arial" panose="020B0604020202020204" pitchFamily="34" charset="0"/>
              <a:buChar char="•"/>
              <a:defRPr/>
            </a:pPr>
            <a:r>
              <a:rPr lang="en-US" altLang="en-US" sz="1400" dirty="0" smtClean="0"/>
              <a:t>Foresee easy dismantling of components</a:t>
            </a:r>
          </a:p>
          <a:p>
            <a:pPr>
              <a:buFont typeface="Arial" charset="0"/>
              <a:buAutoNum type="arabicPeriod"/>
              <a:defRPr/>
            </a:pPr>
            <a:endParaRPr lang="en-US" altLang="en-US" sz="1600" dirty="0" smtClean="0">
              <a:solidFill>
                <a:srgbClr val="0000FF"/>
              </a:solidFill>
            </a:endParaRPr>
          </a:p>
          <a:p>
            <a:pPr>
              <a:buFont typeface="Arial" charset="0"/>
              <a:buAutoNum type="arabicPeriod"/>
              <a:defRPr/>
            </a:pPr>
            <a:r>
              <a:rPr lang="en-US" altLang="en-US" sz="1600" dirty="0" smtClean="0">
                <a:solidFill>
                  <a:srgbClr val="0000FF"/>
                </a:solidFill>
              </a:rPr>
              <a:t>Limitation of installed material</a:t>
            </a:r>
          </a:p>
          <a:p>
            <a:pPr>
              <a:buFont typeface="Arial" charset="0"/>
              <a:buAutoNum type="arabicPeriod"/>
              <a:defRPr/>
            </a:pPr>
            <a:endParaRPr lang="en-US" altLang="en-US" sz="1600" dirty="0" smtClean="0">
              <a:solidFill>
                <a:srgbClr val="0000FF"/>
              </a:solidFill>
            </a:endParaRPr>
          </a:p>
          <a:p>
            <a:pPr lvl="1">
              <a:buFont typeface="Arial" panose="020B0604020202020204" pitchFamily="34" charset="0"/>
              <a:buChar char="•"/>
              <a:defRPr/>
            </a:pPr>
            <a:r>
              <a:rPr lang="en-US" altLang="en-US" sz="1400" dirty="0" smtClean="0"/>
              <a:t>Install only components that are absolutely necessary, in particular in beam loss areas</a:t>
            </a:r>
          </a:p>
          <a:p>
            <a:pPr lvl="1">
              <a:buFont typeface="Arial" panose="020B0604020202020204" pitchFamily="34" charset="0"/>
              <a:buChar char="•"/>
              <a:defRPr/>
            </a:pPr>
            <a:r>
              <a:rPr lang="en-US" altLang="en-US" sz="1400" dirty="0" smtClean="0"/>
              <a:t>Reduction of radioactive waste</a:t>
            </a:r>
          </a:p>
        </p:txBody>
      </p:sp>
    </p:spTree>
    <p:extLst>
      <p:ext uri="{BB962C8B-B14F-4D97-AF65-F5344CB8AC3E}">
        <p14:creationId xmlns:p14="http://schemas.microsoft.com/office/powerpoint/2010/main" val="16652789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435"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Optimization during design – </a:t>
            </a:r>
            <a:r>
              <a:rPr lang="en-US" altLang="en-US" sz="2400" i="1">
                <a:solidFill>
                  <a:srgbClr val="0000FF"/>
                </a:solidFill>
              </a:rPr>
              <a:t>Material choice</a:t>
            </a:r>
          </a:p>
        </p:txBody>
      </p:sp>
      <p:sp>
        <p:nvSpPr>
          <p:cNvPr id="18436" name="TextBox 1"/>
          <p:cNvSpPr txBox="1">
            <a:spLocks noChangeArrowheads="1"/>
          </p:cNvSpPr>
          <p:nvPr/>
        </p:nvSpPr>
        <p:spPr bwMode="auto">
          <a:xfrm>
            <a:off x="457200" y="1268760"/>
            <a:ext cx="736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i="1">
                <a:solidFill>
                  <a:srgbClr val="FF0000"/>
                </a:solidFill>
              </a:rPr>
              <a:t>Goal:</a:t>
            </a:r>
            <a:endParaRPr lang="en-GB" altLang="en-US" i="1">
              <a:solidFill>
                <a:srgbClr val="FF0000"/>
              </a:solidFill>
            </a:endParaRPr>
          </a:p>
        </p:txBody>
      </p:sp>
      <p:sp>
        <p:nvSpPr>
          <p:cNvPr id="3" name="TextBox 2"/>
          <p:cNvSpPr txBox="1"/>
          <p:nvPr/>
        </p:nvSpPr>
        <p:spPr>
          <a:xfrm>
            <a:off x="1395413" y="1287810"/>
            <a:ext cx="7396162" cy="1323975"/>
          </a:xfrm>
          <a:prstGeom prst="rect">
            <a:avLst/>
          </a:prstGeom>
          <a:noFill/>
        </p:spPr>
        <p:txBody>
          <a:bodyPr wrap="none">
            <a:spAutoFit/>
          </a:bodyPr>
          <a:lstStyle/>
          <a:p>
            <a:pPr marL="285750" indent="-285750">
              <a:buFont typeface="Arial" pitchFamily="34" charset="0"/>
              <a:buChar char="•"/>
              <a:defRPr/>
            </a:pPr>
            <a:r>
              <a:rPr lang="en-US" sz="1600" dirty="0"/>
              <a:t>Minimize doses received by personnel during maintenance and repair</a:t>
            </a:r>
          </a:p>
          <a:p>
            <a:pPr marL="285750" indent="-285750">
              <a:buFont typeface="Arial" pitchFamily="34" charset="0"/>
              <a:buChar char="•"/>
              <a:defRPr/>
            </a:pPr>
            <a:r>
              <a:rPr lang="en-US" sz="1600" dirty="0"/>
              <a:t>Reduce downtime due to faster access and less restrictions for manipulation</a:t>
            </a:r>
          </a:p>
          <a:p>
            <a:pPr marL="285750" indent="-285750">
              <a:buFont typeface="Arial" pitchFamily="34" charset="0"/>
              <a:buChar char="•"/>
              <a:defRPr/>
            </a:pPr>
            <a:r>
              <a:rPr lang="en-US" sz="1600" dirty="0"/>
              <a:t>Reduce costs for waste disposal</a:t>
            </a:r>
          </a:p>
          <a:p>
            <a:pPr marL="285750" indent="-285750">
              <a:buFont typeface="Arial" pitchFamily="34" charset="0"/>
              <a:buChar char="•"/>
              <a:defRPr/>
            </a:pPr>
            <a:endParaRPr lang="en-US" sz="1600" dirty="0"/>
          </a:p>
          <a:p>
            <a:pPr>
              <a:defRPr/>
            </a:pPr>
            <a:r>
              <a:rPr lang="en-US" sz="1600" dirty="0"/>
              <a:t>     </a:t>
            </a:r>
            <a:r>
              <a:rPr lang="en-US" sz="1600" dirty="0">
                <a:solidFill>
                  <a:srgbClr val="0000FF"/>
                </a:solidFill>
              </a:rPr>
              <a:t>Consider radiological hazards in the choice of construction materials</a:t>
            </a:r>
            <a:endParaRPr lang="en-GB" sz="1600" dirty="0">
              <a:solidFill>
                <a:srgbClr val="0000FF"/>
              </a:solidFill>
            </a:endParaRPr>
          </a:p>
        </p:txBody>
      </p:sp>
      <p:sp>
        <p:nvSpPr>
          <p:cNvPr id="18438" name="TextBox 13"/>
          <p:cNvSpPr txBox="1">
            <a:spLocks noChangeArrowheads="1"/>
          </p:cNvSpPr>
          <p:nvPr/>
        </p:nvSpPr>
        <p:spPr bwMode="auto">
          <a:xfrm>
            <a:off x="457200" y="2708920"/>
            <a:ext cx="5205413"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600" i="1"/>
              <a:t>Tool to optimize material choices:</a:t>
            </a:r>
          </a:p>
          <a:p>
            <a:r>
              <a:rPr lang="en-US" altLang="en-US" sz="1600"/>
              <a:t>       </a:t>
            </a:r>
          </a:p>
          <a:p>
            <a:r>
              <a:rPr lang="en-US" altLang="en-US" sz="1600" b="1">
                <a:solidFill>
                  <a:srgbClr val="FF0000"/>
                </a:solidFill>
              </a:rPr>
              <a:t>                                                     </a:t>
            </a:r>
            <a:r>
              <a:rPr lang="en-US" altLang="en-US" sz="2800" b="1">
                <a:solidFill>
                  <a:srgbClr val="FF0000"/>
                </a:solidFill>
              </a:rPr>
              <a:t>ActiWiz  </a:t>
            </a:r>
          </a:p>
          <a:p>
            <a:r>
              <a:rPr lang="en-US" altLang="en-US" sz="1100" b="1">
                <a:solidFill>
                  <a:srgbClr val="FF0000"/>
                </a:solidFill>
              </a:rPr>
              <a:t>                                                                   </a:t>
            </a:r>
            <a:r>
              <a:rPr lang="en-US" altLang="en-US" sz="1100"/>
              <a:t>(Authors: </a:t>
            </a:r>
            <a:r>
              <a:rPr lang="en-US" altLang="en-US" sz="1100" b="1"/>
              <a:t>C.Theis and Helmut Vincke</a:t>
            </a:r>
            <a:r>
              <a:rPr lang="en-US" altLang="en-US" sz="1100"/>
              <a:t>)</a:t>
            </a:r>
            <a:endParaRPr lang="en-GB" altLang="en-US" sz="1100"/>
          </a:p>
        </p:txBody>
      </p:sp>
      <p:cxnSp>
        <p:nvCxnSpPr>
          <p:cNvPr id="18439" name="Straight Arrow Connector 10"/>
          <p:cNvCxnSpPr>
            <a:cxnSpLocks noChangeShapeType="1"/>
          </p:cNvCxnSpPr>
          <p:nvPr/>
        </p:nvCxnSpPr>
        <p:spPr bwMode="auto">
          <a:xfrm>
            <a:off x="1395413" y="2422873"/>
            <a:ext cx="228600" cy="0"/>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sp>
        <p:nvSpPr>
          <p:cNvPr id="12" name="TextBox 11"/>
          <p:cNvSpPr txBox="1"/>
          <p:nvPr/>
        </p:nvSpPr>
        <p:spPr>
          <a:xfrm>
            <a:off x="914400" y="3977332"/>
            <a:ext cx="7642225" cy="2124075"/>
          </a:xfrm>
          <a:prstGeom prst="rect">
            <a:avLst/>
          </a:prstGeom>
          <a:noFill/>
        </p:spPr>
        <p:txBody>
          <a:bodyPr wrap="none">
            <a:spAutoFit/>
          </a:bodyPr>
          <a:lstStyle/>
          <a:p>
            <a:pPr marL="342900" indent="-342900">
              <a:spcAft>
                <a:spcPts val="0"/>
              </a:spcAft>
              <a:buFont typeface="Symbol"/>
              <a:buChar char=""/>
              <a:defRPr/>
            </a:pPr>
            <a:r>
              <a:rPr lang="en-GB" sz="1200" dirty="0">
                <a:solidFill>
                  <a:srgbClr val="0000FF"/>
                </a:solidFill>
                <a:latin typeface="Arial"/>
                <a:ea typeface="Calibri"/>
              </a:rPr>
              <a:t>Computer code</a:t>
            </a:r>
            <a:r>
              <a:rPr lang="en-GB" sz="1200" dirty="0">
                <a:solidFill>
                  <a:srgbClr val="000000"/>
                </a:solidFill>
                <a:latin typeface="Arial"/>
                <a:ea typeface="Calibri"/>
              </a:rPr>
              <a:t> based on a </a:t>
            </a:r>
            <a:r>
              <a:rPr lang="en-GB" sz="1200" dirty="0">
                <a:solidFill>
                  <a:srgbClr val="0000FF"/>
                </a:solidFill>
                <a:latin typeface="Arial"/>
                <a:ea typeface="Calibri"/>
              </a:rPr>
              <a:t>risk model </a:t>
            </a:r>
            <a:r>
              <a:rPr lang="en-GB" sz="1200" dirty="0">
                <a:solidFill>
                  <a:srgbClr val="000000"/>
                </a:solidFill>
                <a:latin typeface="Arial"/>
                <a:ea typeface="Calibri"/>
              </a:rPr>
              <a:t>using pre-calculated FLUKA results. Considers external exposure </a:t>
            </a:r>
          </a:p>
          <a:p>
            <a:pPr>
              <a:spcAft>
                <a:spcPts val="0"/>
              </a:spcAft>
              <a:defRPr/>
            </a:pPr>
            <a:r>
              <a:rPr lang="en-GB" sz="1200" dirty="0">
                <a:solidFill>
                  <a:srgbClr val="000000"/>
                </a:solidFill>
                <a:latin typeface="Arial"/>
                <a:ea typeface="Calibri"/>
              </a:rPr>
              <a:t>         and radioactive waste disposal </a:t>
            </a:r>
          </a:p>
          <a:p>
            <a:pPr marL="342900" indent="-342900">
              <a:spcAft>
                <a:spcPts val="0"/>
              </a:spcAft>
              <a:buFont typeface="Symbol"/>
              <a:buChar char=""/>
              <a:defRPr/>
            </a:pPr>
            <a:r>
              <a:rPr lang="en-GB" sz="1200" dirty="0">
                <a:solidFill>
                  <a:srgbClr val="000000"/>
                </a:solidFill>
                <a:latin typeface="Arial"/>
                <a:ea typeface="Calibri"/>
              </a:rPr>
              <a:t>Provides </a:t>
            </a:r>
            <a:r>
              <a:rPr lang="en-GB" sz="1200" dirty="0">
                <a:solidFill>
                  <a:srgbClr val="0000FF"/>
                </a:solidFill>
                <a:latin typeface="Arial"/>
                <a:ea typeface="Calibri"/>
              </a:rPr>
              <a:t>radiological hazard assessment</a:t>
            </a:r>
            <a:r>
              <a:rPr lang="en-GB" sz="1200" dirty="0">
                <a:solidFill>
                  <a:srgbClr val="000000"/>
                </a:solidFill>
                <a:latin typeface="Arial"/>
                <a:ea typeface="Calibri"/>
              </a:rPr>
              <a:t> for arbitrary materials within a </a:t>
            </a:r>
            <a:r>
              <a:rPr lang="en-GB" sz="1200" dirty="0">
                <a:solidFill>
                  <a:srgbClr val="0000FF"/>
                </a:solidFill>
                <a:latin typeface="Arial"/>
                <a:ea typeface="Calibri"/>
              </a:rPr>
              <a:t>few seconds</a:t>
            </a:r>
            <a:endParaRPr lang="en-GB" sz="1200" dirty="0">
              <a:solidFill>
                <a:srgbClr val="000000"/>
              </a:solidFill>
              <a:latin typeface="Arial"/>
              <a:ea typeface="Calibri"/>
            </a:endParaRPr>
          </a:p>
          <a:p>
            <a:pPr marL="342900" indent="-342900">
              <a:spcAft>
                <a:spcPts val="0"/>
              </a:spcAft>
              <a:buFont typeface="Symbol"/>
              <a:buChar char=""/>
              <a:defRPr/>
            </a:pPr>
            <a:r>
              <a:rPr lang="en-GB" sz="1200" dirty="0">
                <a:solidFill>
                  <a:srgbClr val="0000FF"/>
                </a:solidFill>
                <a:latin typeface="Arial"/>
                <a:ea typeface="Calibri"/>
              </a:rPr>
              <a:t>Catalogue</a:t>
            </a:r>
            <a:r>
              <a:rPr lang="en-GB" sz="1200" dirty="0">
                <a:solidFill>
                  <a:srgbClr val="000000"/>
                </a:solidFill>
                <a:latin typeface="Arial"/>
                <a:ea typeface="Calibri"/>
              </a:rPr>
              <a:t>, produced with </a:t>
            </a:r>
            <a:r>
              <a:rPr lang="en-GB" sz="1200" dirty="0" err="1">
                <a:solidFill>
                  <a:srgbClr val="000000"/>
                </a:solidFill>
                <a:latin typeface="Arial"/>
                <a:ea typeface="Calibri"/>
              </a:rPr>
              <a:t>ActiWiz</a:t>
            </a:r>
            <a:r>
              <a:rPr lang="en-GB" sz="1200" dirty="0">
                <a:solidFill>
                  <a:srgbClr val="000000"/>
                </a:solidFill>
                <a:latin typeface="Arial"/>
                <a:ea typeface="Calibri"/>
              </a:rPr>
              <a:t>, listing </a:t>
            </a:r>
            <a:r>
              <a:rPr lang="en-GB" sz="1200" dirty="0">
                <a:solidFill>
                  <a:srgbClr val="0000FF"/>
                </a:solidFill>
                <a:latin typeface="Arial"/>
                <a:ea typeface="Calibri"/>
              </a:rPr>
              <a:t>pre-processed risk factors</a:t>
            </a:r>
            <a:r>
              <a:rPr lang="en-GB" sz="1200" dirty="0">
                <a:solidFill>
                  <a:srgbClr val="000000"/>
                </a:solidFill>
                <a:latin typeface="Arial"/>
                <a:ea typeface="Calibri"/>
              </a:rPr>
              <a:t> for typical accelerator construction </a:t>
            </a:r>
          </a:p>
          <a:p>
            <a:pPr>
              <a:spcAft>
                <a:spcPts val="0"/>
              </a:spcAft>
              <a:defRPr/>
            </a:pPr>
            <a:r>
              <a:rPr lang="en-GB" sz="1200" dirty="0">
                <a:solidFill>
                  <a:srgbClr val="000000"/>
                </a:solidFill>
                <a:latin typeface="Arial"/>
                <a:ea typeface="Calibri"/>
              </a:rPr>
              <a:t>        materials as well as natural elements</a:t>
            </a:r>
          </a:p>
          <a:p>
            <a:pPr marL="342900" indent="-342900">
              <a:spcAft>
                <a:spcPts val="0"/>
              </a:spcAft>
              <a:buFont typeface="Symbol"/>
              <a:buChar char=""/>
              <a:defRPr/>
            </a:pPr>
            <a:r>
              <a:rPr lang="en-GB" sz="1200" dirty="0">
                <a:solidFill>
                  <a:srgbClr val="0000FF"/>
                </a:solidFill>
                <a:latin typeface="Arial"/>
                <a:ea typeface="Calibri"/>
              </a:rPr>
              <a:t>Web-based catalogue</a:t>
            </a:r>
            <a:r>
              <a:rPr lang="en-GB" sz="1200" dirty="0">
                <a:solidFill>
                  <a:srgbClr val="000000"/>
                </a:solidFill>
                <a:latin typeface="Arial"/>
                <a:ea typeface="Calibri"/>
              </a:rPr>
              <a:t> (</a:t>
            </a:r>
            <a:r>
              <a:rPr lang="en-GB" sz="1200" dirty="0" err="1">
                <a:solidFill>
                  <a:srgbClr val="000000"/>
                </a:solidFill>
                <a:latin typeface="Arial"/>
                <a:ea typeface="Calibri"/>
              </a:rPr>
              <a:t>ActiWeb</a:t>
            </a:r>
            <a:r>
              <a:rPr lang="en-GB" sz="1200" dirty="0">
                <a:solidFill>
                  <a:srgbClr val="000000"/>
                </a:solidFill>
                <a:latin typeface="Arial"/>
                <a:ea typeface="Calibri"/>
              </a:rPr>
              <a:t>) allowing user friendly comparison of pre-processed materials</a:t>
            </a:r>
          </a:p>
          <a:p>
            <a:pPr marL="685800">
              <a:spcAft>
                <a:spcPts val="0"/>
              </a:spcAft>
              <a:defRPr/>
            </a:pPr>
            <a:r>
              <a:rPr lang="en-GB" sz="1200" dirty="0">
                <a:solidFill>
                  <a:srgbClr val="0000FF"/>
                </a:solidFill>
                <a:latin typeface="Arial"/>
                <a:ea typeface="Calibri"/>
              </a:rPr>
              <a:t> </a:t>
            </a:r>
            <a:endParaRPr lang="en-GB" sz="1200" dirty="0">
              <a:solidFill>
                <a:srgbClr val="000000"/>
              </a:solidFill>
              <a:latin typeface="Arial"/>
              <a:ea typeface="Calibri"/>
            </a:endParaRPr>
          </a:p>
          <a:p>
            <a:pPr>
              <a:spcAft>
                <a:spcPts val="0"/>
              </a:spcAft>
              <a:defRPr/>
            </a:pPr>
            <a:r>
              <a:rPr lang="en-GB" sz="1600" dirty="0">
                <a:solidFill>
                  <a:srgbClr val="FF0000"/>
                </a:solidFill>
                <a:latin typeface="Arial"/>
                <a:ea typeface="Calibri"/>
              </a:rPr>
              <a:t>Materials not available in the catalogue can be processed with </a:t>
            </a:r>
            <a:r>
              <a:rPr lang="en-GB" sz="1600" dirty="0" err="1">
                <a:solidFill>
                  <a:srgbClr val="FF0000"/>
                </a:solidFill>
                <a:latin typeface="Arial"/>
                <a:ea typeface="Calibri"/>
              </a:rPr>
              <a:t>ActiWiz</a:t>
            </a:r>
            <a:r>
              <a:rPr lang="en-GB" sz="1600" dirty="0">
                <a:solidFill>
                  <a:srgbClr val="FF0000"/>
                </a:solidFill>
                <a:latin typeface="Arial"/>
                <a:ea typeface="Calibri"/>
              </a:rPr>
              <a:t> </a:t>
            </a:r>
            <a:endParaRPr lang="en-GB" sz="1200" dirty="0">
              <a:solidFill>
                <a:srgbClr val="000000"/>
              </a:solidFill>
              <a:latin typeface="Arial"/>
              <a:ea typeface="Calibri"/>
            </a:endParaRPr>
          </a:p>
          <a:p>
            <a:pPr>
              <a:defRPr/>
            </a:pPr>
            <a:r>
              <a:rPr lang="en-US" sz="1600" dirty="0"/>
              <a:t>     </a:t>
            </a:r>
          </a:p>
          <a:p>
            <a:pPr>
              <a:defRPr/>
            </a:pPr>
            <a:r>
              <a:rPr lang="en-US" sz="1600" dirty="0"/>
              <a:t>Web-site: </a:t>
            </a:r>
            <a:r>
              <a:rPr lang="en-GB" sz="1600" dirty="0">
                <a:solidFill>
                  <a:srgbClr val="0000FF"/>
                </a:solidFill>
              </a:rPr>
              <a:t>https://actiwiz.web.cern.ch/</a:t>
            </a:r>
          </a:p>
        </p:txBody>
      </p:sp>
    </p:spTree>
    <p:extLst>
      <p:ext uri="{BB962C8B-B14F-4D97-AF65-F5344CB8AC3E}">
        <p14:creationId xmlns:p14="http://schemas.microsoft.com/office/powerpoint/2010/main" val="39450194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459"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Optimization during design – </a:t>
            </a:r>
            <a:r>
              <a:rPr lang="en-US" altLang="en-US" sz="2400" i="1">
                <a:solidFill>
                  <a:srgbClr val="0000FF"/>
                </a:solidFill>
              </a:rPr>
              <a:t>ActiWiz</a:t>
            </a:r>
          </a:p>
        </p:txBody>
      </p:sp>
      <p:pic>
        <p:nvPicPr>
          <p:cNvPr id="1946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0" y="1285875"/>
            <a:ext cx="5638800" cy="302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3810000"/>
            <a:ext cx="2808288" cy="290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4344988"/>
            <a:ext cx="1436688"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2938" y="4446588"/>
            <a:ext cx="1914525"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464" name="Straight Arrow Connector 5"/>
          <p:cNvCxnSpPr>
            <a:cxnSpLocks noChangeShapeType="1"/>
          </p:cNvCxnSpPr>
          <p:nvPr/>
        </p:nvCxnSpPr>
        <p:spPr bwMode="auto">
          <a:xfrm>
            <a:off x="3429000" y="2798763"/>
            <a:ext cx="381000" cy="1011237"/>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19465" name="Straight Arrow Connector 19"/>
          <p:cNvCxnSpPr>
            <a:cxnSpLocks noChangeShapeType="1"/>
            <a:endCxn id="19463" idx="0"/>
          </p:cNvCxnSpPr>
          <p:nvPr/>
        </p:nvCxnSpPr>
        <p:spPr bwMode="auto">
          <a:xfrm flipH="1">
            <a:off x="1600200" y="3179763"/>
            <a:ext cx="990600" cy="1266825"/>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19466" name="Straight Arrow Connector 20"/>
          <p:cNvCxnSpPr>
            <a:cxnSpLocks noChangeShapeType="1"/>
          </p:cNvCxnSpPr>
          <p:nvPr/>
        </p:nvCxnSpPr>
        <p:spPr bwMode="auto">
          <a:xfrm>
            <a:off x="5014913" y="2803525"/>
            <a:ext cx="1843087" cy="1506538"/>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992901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83"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Optimization during design – </a:t>
            </a:r>
            <a:r>
              <a:rPr lang="en-US" altLang="en-US" sz="2400" i="1">
                <a:solidFill>
                  <a:srgbClr val="0000FF"/>
                </a:solidFill>
              </a:rPr>
              <a:t>ActiWiz</a:t>
            </a:r>
          </a:p>
        </p:txBody>
      </p:sp>
      <p:pic>
        <p:nvPicPr>
          <p:cNvPr id="2048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274763"/>
            <a:ext cx="5638800" cy="5043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95344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507"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Optimization during design – </a:t>
            </a:r>
            <a:r>
              <a:rPr lang="en-US" altLang="en-US" sz="2400" i="1">
                <a:solidFill>
                  <a:srgbClr val="0000FF"/>
                </a:solidFill>
              </a:rPr>
              <a:t>ActiWiz</a:t>
            </a:r>
          </a:p>
        </p:txBody>
      </p:sp>
      <p:pic>
        <p:nvPicPr>
          <p:cNvPr id="21508" name="Picture 2"/>
          <p:cNvPicPr>
            <a:picLocks noChangeAspect="1" noChangeArrowheads="1"/>
          </p:cNvPicPr>
          <p:nvPr/>
        </p:nvPicPr>
        <p:blipFill>
          <a:blip r:embed="rId3">
            <a:extLst>
              <a:ext uri="{28A0092B-C50C-407E-A947-70E740481C1C}">
                <a14:useLocalDpi xmlns:a14="http://schemas.microsoft.com/office/drawing/2010/main" val="0"/>
              </a:ext>
            </a:extLst>
          </a:blip>
          <a:srcRect t="17532"/>
          <a:stretch>
            <a:fillRect/>
          </a:stretch>
        </p:blipFill>
        <p:spPr bwMode="auto">
          <a:xfrm>
            <a:off x="661988" y="1468438"/>
            <a:ext cx="2986087" cy="2274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09" name="Picture 3"/>
          <p:cNvPicPr>
            <a:picLocks noChangeAspect="1" noChangeArrowheads="1"/>
          </p:cNvPicPr>
          <p:nvPr/>
        </p:nvPicPr>
        <p:blipFill>
          <a:blip r:embed="rId4">
            <a:extLst>
              <a:ext uri="{28A0092B-C50C-407E-A947-70E740481C1C}">
                <a14:useLocalDpi xmlns:a14="http://schemas.microsoft.com/office/drawing/2010/main" val="0"/>
              </a:ext>
            </a:extLst>
          </a:blip>
          <a:srcRect t="26939"/>
          <a:stretch>
            <a:fillRect/>
          </a:stretch>
        </p:blipFill>
        <p:spPr bwMode="auto">
          <a:xfrm>
            <a:off x="4792663" y="1470025"/>
            <a:ext cx="3005137" cy="1343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510" name="TextBox 6"/>
          <p:cNvSpPr txBox="1">
            <a:spLocks noChangeArrowheads="1"/>
          </p:cNvSpPr>
          <p:nvPr/>
        </p:nvSpPr>
        <p:spPr bwMode="auto">
          <a:xfrm>
            <a:off x="596900" y="1250950"/>
            <a:ext cx="944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1200" b="1">
                <a:solidFill>
                  <a:srgbClr val="FF0000"/>
                </a:solidFill>
              </a:rPr>
              <a:t>Steel 316L</a:t>
            </a:r>
          </a:p>
        </p:txBody>
      </p:sp>
      <p:sp>
        <p:nvSpPr>
          <p:cNvPr id="21511" name="TextBox 7"/>
          <p:cNvSpPr txBox="1">
            <a:spLocks noChangeArrowheads="1"/>
          </p:cNvSpPr>
          <p:nvPr/>
        </p:nvSpPr>
        <p:spPr bwMode="auto">
          <a:xfrm>
            <a:off x="4727575" y="1260475"/>
            <a:ext cx="8509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1200" b="1">
                <a:solidFill>
                  <a:srgbClr val="FF0000"/>
                </a:solidFill>
              </a:rPr>
              <a:t>Cast iron</a:t>
            </a:r>
          </a:p>
        </p:txBody>
      </p:sp>
      <p:sp>
        <p:nvSpPr>
          <p:cNvPr id="9" name="Rectangle 8"/>
          <p:cNvSpPr/>
          <p:nvPr/>
        </p:nvSpPr>
        <p:spPr>
          <a:xfrm>
            <a:off x="595313" y="2771775"/>
            <a:ext cx="3071812" cy="244475"/>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2151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3738" y="3586163"/>
            <a:ext cx="5143500" cy="266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514" name="TextBox 10"/>
          <p:cNvSpPr txBox="1">
            <a:spLocks noChangeArrowheads="1"/>
          </p:cNvSpPr>
          <p:nvPr/>
        </p:nvSpPr>
        <p:spPr bwMode="auto">
          <a:xfrm>
            <a:off x="2519363" y="5492750"/>
            <a:ext cx="379412"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1100" b="1">
                <a:solidFill>
                  <a:srgbClr val="002060"/>
                </a:solidFill>
              </a:rPr>
              <a:t>2.4</a:t>
            </a:r>
          </a:p>
        </p:txBody>
      </p:sp>
      <p:sp>
        <p:nvSpPr>
          <p:cNvPr id="21515" name="TextBox 11"/>
          <p:cNvSpPr txBox="1">
            <a:spLocks noChangeArrowheads="1"/>
          </p:cNvSpPr>
          <p:nvPr/>
        </p:nvSpPr>
        <p:spPr bwMode="auto">
          <a:xfrm>
            <a:off x="3611563" y="4275138"/>
            <a:ext cx="3810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1100" b="1">
                <a:solidFill>
                  <a:srgbClr val="002060"/>
                </a:solidFill>
              </a:rPr>
              <a:t>7.2</a:t>
            </a:r>
          </a:p>
        </p:txBody>
      </p:sp>
      <p:sp>
        <p:nvSpPr>
          <p:cNvPr id="21516" name="TextBox 12"/>
          <p:cNvSpPr txBox="1">
            <a:spLocks noChangeArrowheads="1"/>
          </p:cNvSpPr>
          <p:nvPr/>
        </p:nvSpPr>
        <p:spPr bwMode="auto">
          <a:xfrm>
            <a:off x="4733925" y="5695950"/>
            <a:ext cx="37941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1100" b="1">
                <a:solidFill>
                  <a:srgbClr val="002060"/>
                </a:solidFill>
              </a:rPr>
              <a:t>1.2</a:t>
            </a:r>
          </a:p>
        </p:txBody>
      </p:sp>
      <p:sp>
        <p:nvSpPr>
          <p:cNvPr id="21517" name="TextBox 13"/>
          <p:cNvSpPr txBox="1">
            <a:spLocks noChangeArrowheads="1"/>
          </p:cNvSpPr>
          <p:nvPr/>
        </p:nvSpPr>
        <p:spPr bwMode="auto">
          <a:xfrm>
            <a:off x="5773738" y="5830888"/>
            <a:ext cx="4587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1100" b="1">
                <a:solidFill>
                  <a:srgbClr val="002060"/>
                </a:solidFill>
              </a:rPr>
              <a:t>0.34</a:t>
            </a:r>
          </a:p>
        </p:txBody>
      </p:sp>
      <p:sp>
        <p:nvSpPr>
          <p:cNvPr id="21518" name="TextBox 14"/>
          <p:cNvSpPr txBox="1">
            <a:spLocks noChangeArrowheads="1"/>
          </p:cNvSpPr>
          <p:nvPr/>
        </p:nvSpPr>
        <p:spPr bwMode="auto">
          <a:xfrm>
            <a:off x="6815138" y="4132263"/>
            <a:ext cx="1714500" cy="646112"/>
          </a:xfrm>
          <a:prstGeom prst="rect">
            <a:avLst/>
          </a:prstGeom>
          <a:solidFill>
            <a:schemeClr val="bg1"/>
          </a:solidFill>
          <a:ln w="9525">
            <a:solidFill>
              <a:srgbClr val="002060"/>
            </a:solidFill>
            <a:miter lim="800000"/>
            <a:headEnd/>
            <a:tailEnd/>
          </a:ln>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1200">
                <a:solidFill>
                  <a:srgbClr val="002060"/>
                </a:solidFill>
              </a:rPr>
              <a:t>Main contributor:</a:t>
            </a:r>
          </a:p>
          <a:p>
            <a:endParaRPr lang="en-GB" altLang="en-US" sz="1200">
              <a:solidFill>
                <a:srgbClr val="002060"/>
              </a:solidFill>
            </a:endParaRPr>
          </a:p>
          <a:p>
            <a:r>
              <a:rPr lang="en-GB" altLang="en-US" sz="1200" baseline="30000">
                <a:solidFill>
                  <a:srgbClr val="002060"/>
                </a:solidFill>
              </a:rPr>
              <a:t>54</a:t>
            </a:r>
            <a:r>
              <a:rPr lang="en-GB" altLang="en-US" sz="1200">
                <a:solidFill>
                  <a:srgbClr val="002060"/>
                </a:solidFill>
              </a:rPr>
              <a:t>Mn produced on Iron</a:t>
            </a:r>
          </a:p>
        </p:txBody>
      </p:sp>
      <p:sp>
        <p:nvSpPr>
          <p:cNvPr id="21519" name="TextBox 15"/>
          <p:cNvSpPr txBox="1">
            <a:spLocks noChangeArrowheads="1"/>
          </p:cNvSpPr>
          <p:nvPr/>
        </p:nvSpPr>
        <p:spPr bwMode="auto">
          <a:xfrm>
            <a:off x="211138" y="4125913"/>
            <a:ext cx="2459037" cy="831850"/>
          </a:xfrm>
          <a:prstGeom prst="rect">
            <a:avLst/>
          </a:prstGeom>
          <a:solidFill>
            <a:schemeClr val="bg1"/>
          </a:solidFill>
          <a:ln w="9525">
            <a:solidFill>
              <a:srgbClr val="002060"/>
            </a:solidFill>
            <a:miter lim="800000"/>
            <a:headEnd/>
            <a:tailEnd/>
          </a:ln>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1200">
                <a:solidFill>
                  <a:srgbClr val="002060"/>
                </a:solidFill>
              </a:rPr>
              <a:t>Main contributors:</a:t>
            </a:r>
          </a:p>
          <a:p>
            <a:endParaRPr lang="en-GB" altLang="en-US" sz="1200" b="1">
              <a:solidFill>
                <a:srgbClr val="002060"/>
              </a:solidFill>
            </a:endParaRPr>
          </a:p>
          <a:p>
            <a:r>
              <a:rPr lang="en-GB" altLang="en-US" sz="1200" b="1" baseline="30000">
                <a:solidFill>
                  <a:srgbClr val="FF0000"/>
                </a:solidFill>
              </a:rPr>
              <a:t>60</a:t>
            </a:r>
            <a:r>
              <a:rPr lang="en-GB" altLang="en-US" sz="1200" b="1">
                <a:solidFill>
                  <a:srgbClr val="FF0000"/>
                </a:solidFill>
              </a:rPr>
              <a:t>Co (61%) produced on Cobalt</a:t>
            </a:r>
          </a:p>
          <a:p>
            <a:r>
              <a:rPr lang="en-GB" altLang="en-US" sz="1200" baseline="30000">
                <a:solidFill>
                  <a:srgbClr val="002060"/>
                </a:solidFill>
              </a:rPr>
              <a:t>54</a:t>
            </a:r>
            <a:r>
              <a:rPr lang="en-GB" altLang="en-US" sz="1200">
                <a:solidFill>
                  <a:srgbClr val="002060"/>
                </a:solidFill>
              </a:rPr>
              <a:t>Mn (37%) produced on Iron</a:t>
            </a:r>
          </a:p>
        </p:txBody>
      </p:sp>
      <p:cxnSp>
        <p:nvCxnSpPr>
          <p:cNvPr id="17" name="Straight Arrow Connector 16"/>
          <p:cNvCxnSpPr/>
          <p:nvPr/>
        </p:nvCxnSpPr>
        <p:spPr>
          <a:xfrm flipH="1">
            <a:off x="5578475" y="2894013"/>
            <a:ext cx="654050" cy="2359025"/>
          </a:xfrm>
          <a:prstGeom prst="straightConnector1">
            <a:avLst/>
          </a:prstGeom>
          <a:ln w="28575">
            <a:solidFill>
              <a:srgbClr val="002060"/>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2519363" y="3390900"/>
            <a:ext cx="534987" cy="1150938"/>
          </a:xfrm>
          <a:prstGeom prst="straightConnector1">
            <a:avLst/>
          </a:prstGeom>
          <a:ln w="28575">
            <a:solidFill>
              <a:srgbClr val="002060"/>
            </a:solidFill>
            <a:tailEnd type="arrow"/>
          </a:ln>
        </p:spPr>
        <p:style>
          <a:lnRef idx="2">
            <a:schemeClr val="accent1"/>
          </a:lnRef>
          <a:fillRef idx="0">
            <a:schemeClr val="accent1"/>
          </a:fillRef>
          <a:effectRef idx="1">
            <a:schemeClr val="accent1"/>
          </a:effectRef>
          <a:fontRef idx="minor">
            <a:schemeClr val="tx1"/>
          </a:fontRef>
        </p:style>
      </p:cxnSp>
      <p:sp>
        <p:nvSpPr>
          <p:cNvPr id="21522" name="TextBox 18"/>
          <p:cNvSpPr txBox="1">
            <a:spLocks noChangeArrowheads="1"/>
          </p:cNvSpPr>
          <p:nvPr/>
        </p:nvSpPr>
        <p:spPr bwMode="auto">
          <a:xfrm>
            <a:off x="7192963" y="5753100"/>
            <a:ext cx="15938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1200" b="1">
                <a:solidFill>
                  <a:srgbClr val="002060"/>
                </a:solidFill>
              </a:rPr>
              <a:t>20 years irradiation</a:t>
            </a:r>
          </a:p>
          <a:p>
            <a:r>
              <a:rPr lang="en-GB" altLang="en-US" sz="1200" b="1">
                <a:solidFill>
                  <a:srgbClr val="002060"/>
                </a:solidFill>
              </a:rPr>
              <a:t>2 years cooling</a:t>
            </a:r>
          </a:p>
        </p:txBody>
      </p:sp>
      <p:sp>
        <p:nvSpPr>
          <p:cNvPr id="21523" name="TextBox 19"/>
          <p:cNvSpPr txBox="1">
            <a:spLocks noChangeArrowheads="1"/>
          </p:cNvSpPr>
          <p:nvPr/>
        </p:nvSpPr>
        <p:spPr bwMode="auto">
          <a:xfrm>
            <a:off x="2266950" y="6002338"/>
            <a:ext cx="8842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1200" b="1">
                <a:solidFill>
                  <a:srgbClr val="002060"/>
                </a:solidFill>
              </a:rPr>
              <a:t>Dose rate</a:t>
            </a:r>
          </a:p>
        </p:txBody>
      </p:sp>
      <p:sp>
        <p:nvSpPr>
          <p:cNvPr id="21524" name="TextBox 20"/>
          <p:cNvSpPr txBox="1">
            <a:spLocks noChangeArrowheads="1"/>
          </p:cNvSpPr>
          <p:nvPr/>
        </p:nvSpPr>
        <p:spPr bwMode="auto">
          <a:xfrm>
            <a:off x="3457575" y="6010275"/>
            <a:ext cx="7397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1200" b="1">
                <a:solidFill>
                  <a:srgbClr val="002060"/>
                </a:solidFill>
              </a:rPr>
              <a:t>Activity</a:t>
            </a:r>
          </a:p>
        </p:txBody>
      </p:sp>
      <p:sp>
        <p:nvSpPr>
          <p:cNvPr id="21525" name="TextBox 21"/>
          <p:cNvSpPr txBox="1">
            <a:spLocks noChangeArrowheads="1"/>
          </p:cNvSpPr>
          <p:nvPr/>
        </p:nvSpPr>
        <p:spPr bwMode="auto">
          <a:xfrm>
            <a:off x="5641975" y="6010275"/>
            <a:ext cx="7397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1200" b="1">
                <a:solidFill>
                  <a:srgbClr val="002060"/>
                </a:solidFill>
              </a:rPr>
              <a:t>Activity</a:t>
            </a:r>
          </a:p>
        </p:txBody>
      </p:sp>
      <p:sp>
        <p:nvSpPr>
          <p:cNvPr id="21526" name="TextBox 22"/>
          <p:cNvSpPr txBox="1">
            <a:spLocks noChangeArrowheads="1"/>
          </p:cNvSpPr>
          <p:nvPr/>
        </p:nvSpPr>
        <p:spPr bwMode="auto">
          <a:xfrm>
            <a:off x="4481513" y="6010275"/>
            <a:ext cx="8842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1200" b="1">
                <a:solidFill>
                  <a:srgbClr val="002060"/>
                </a:solidFill>
              </a:rPr>
              <a:t>Dose rate</a:t>
            </a:r>
          </a:p>
        </p:txBody>
      </p:sp>
    </p:spTree>
    <p:extLst>
      <p:ext uri="{BB962C8B-B14F-4D97-AF65-F5344CB8AC3E}">
        <p14:creationId xmlns:p14="http://schemas.microsoft.com/office/powerpoint/2010/main" val="12888480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531"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Monitoring of activation – </a:t>
            </a:r>
            <a:r>
              <a:rPr lang="en-US" altLang="en-US" sz="2400" i="1">
                <a:solidFill>
                  <a:srgbClr val="0000FF"/>
                </a:solidFill>
              </a:rPr>
              <a:t>Material samples</a:t>
            </a:r>
            <a:r>
              <a:rPr lang="en-US" altLang="en-US" sz="2400" b="1"/>
              <a:t> </a:t>
            </a:r>
            <a:endParaRPr lang="en-US" altLang="en-US" sz="2400" i="1">
              <a:solidFill>
                <a:srgbClr val="0000FF"/>
              </a:solidFill>
            </a:endParaRPr>
          </a:p>
        </p:txBody>
      </p:sp>
      <p:sp>
        <p:nvSpPr>
          <p:cNvPr id="22532"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22533" name="Picture 38"/>
          <p:cNvPicPr>
            <a:picLocks noChangeAspect="1" noChangeArrowheads="1"/>
          </p:cNvPicPr>
          <p:nvPr/>
        </p:nvPicPr>
        <p:blipFill>
          <a:blip r:embed="rId3">
            <a:extLst>
              <a:ext uri="{28A0092B-C50C-407E-A947-70E740481C1C}">
                <a14:useLocalDpi xmlns:a14="http://schemas.microsoft.com/office/drawing/2010/main" val="0"/>
              </a:ext>
            </a:extLst>
          </a:blip>
          <a:srcRect b="5338"/>
          <a:stretch>
            <a:fillRect/>
          </a:stretch>
        </p:blipFill>
        <p:spPr bwMode="auto">
          <a:xfrm>
            <a:off x="5238750" y="3645024"/>
            <a:ext cx="2533650" cy="1557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534" name="TextBox 15"/>
          <p:cNvSpPr txBox="1">
            <a:spLocks noChangeArrowheads="1"/>
          </p:cNvSpPr>
          <p:nvPr/>
        </p:nvSpPr>
        <p:spPr bwMode="auto">
          <a:xfrm>
            <a:off x="3254375" y="4337174"/>
            <a:ext cx="157956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100"/>
              <a:t>M-pipe: </a:t>
            </a:r>
            <a:r>
              <a:rPr lang="en-US" altLang="en-US" sz="1100">
                <a:solidFill>
                  <a:srgbClr val="0000FF"/>
                </a:solidFill>
              </a:rPr>
              <a:t>stainless steel</a:t>
            </a:r>
            <a:endParaRPr lang="en-GB" altLang="en-US" sz="1100">
              <a:solidFill>
                <a:srgbClr val="0000FF"/>
              </a:solidFill>
            </a:endParaRPr>
          </a:p>
        </p:txBody>
      </p:sp>
      <p:sp>
        <p:nvSpPr>
          <p:cNvPr id="22535" name="TextBox 40"/>
          <p:cNvSpPr txBox="1">
            <a:spLocks noChangeArrowheads="1"/>
          </p:cNvSpPr>
          <p:nvPr/>
        </p:nvSpPr>
        <p:spPr bwMode="auto">
          <a:xfrm>
            <a:off x="3251200" y="4735636"/>
            <a:ext cx="117951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100"/>
              <a:t>Bus bar: </a:t>
            </a:r>
            <a:r>
              <a:rPr lang="en-US" altLang="en-US" sz="1100">
                <a:solidFill>
                  <a:srgbClr val="0000FF"/>
                </a:solidFill>
              </a:rPr>
              <a:t>copper</a:t>
            </a:r>
            <a:endParaRPr lang="en-GB" altLang="en-US" sz="1100">
              <a:solidFill>
                <a:srgbClr val="0000FF"/>
              </a:solidFill>
            </a:endParaRPr>
          </a:p>
        </p:txBody>
      </p:sp>
      <p:sp>
        <p:nvSpPr>
          <p:cNvPr id="22536" name="TextBox 41"/>
          <p:cNvSpPr txBox="1">
            <a:spLocks noChangeArrowheads="1"/>
          </p:cNvSpPr>
          <p:nvPr/>
        </p:nvSpPr>
        <p:spPr bwMode="auto">
          <a:xfrm>
            <a:off x="3246438" y="5072186"/>
            <a:ext cx="1712912"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100"/>
              <a:t>Superconducting cable: </a:t>
            </a:r>
            <a:endParaRPr lang="en-US" altLang="en-US" sz="1100">
              <a:solidFill>
                <a:srgbClr val="0000FF"/>
              </a:solidFill>
            </a:endParaRPr>
          </a:p>
          <a:p>
            <a:r>
              <a:rPr lang="en-US" altLang="en-US" sz="1100">
                <a:solidFill>
                  <a:srgbClr val="0000FF"/>
                </a:solidFill>
              </a:rPr>
              <a:t>mainly copper, niobium, </a:t>
            </a:r>
          </a:p>
          <a:p>
            <a:r>
              <a:rPr lang="en-US" altLang="en-US" sz="1100">
                <a:solidFill>
                  <a:srgbClr val="0000FF"/>
                </a:solidFill>
              </a:rPr>
              <a:t>titanium</a:t>
            </a:r>
            <a:endParaRPr lang="en-GB" altLang="en-US" sz="1100">
              <a:solidFill>
                <a:srgbClr val="0000FF"/>
              </a:solidFill>
            </a:endParaRPr>
          </a:p>
        </p:txBody>
      </p:sp>
      <p:sp>
        <p:nvSpPr>
          <p:cNvPr id="22537" name="TextBox 42"/>
          <p:cNvSpPr txBox="1">
            <a:spLocks noChangeArrowheads="1"/>
          </p:cNvSpPr>
          <p:nvPr/>
        </p:nvSpPr>
        <p:spPr bwMode="auto">
          <a:xfrm>
            <a:off x="3225800" y="3873624"/>
            <a:ext cx="185261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100"/>
              <a:t>Thermal screen: </a:t>
            </a:r>
            <a:r>
              <a:rPr lang="en-US" altLang="en-US" sz="1100">
                <a:solidFill>
                  <a:srgbClr val="0000FF"/>
                </a:solidFill>
              </a:rPr>
              <a:t>aluminum</a:t>
            </a:r>
            <a:endParaRPr lang="en-GB" altLang="en-US" sz="1100">
              <a:solidFill>
                <a:srgbClr val="0000FF"/>
              </a:solidFill>
            </a:endParaRPr>
          </a:p>
        </p:txBody>
      </p:sp>
      <p:sp>
        <p:nvSpPr>
          <p:cNvPr id="22538" name="TextBox 43"/>
          <p:cNvSpPr txBox="1">
            <a:spLocks noChangeArrowheads="1"/>
          </p:cNvSpPr>
          <p:nvPr/>
        </p:nvSpPr>
        <p:spPr bwMode="auto">
          <a:xfrm>
            <a:off x="3246438" y="5589711"/>
            <a:ext cx="16160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100"/>
              <a:t>Solder: </a:t>
            </a:r>
            <a:r>
              <a:rPr lang="en-US" altLang="en-US" sz="1100">
                <a:solidFill>
                  <a:srgbClr val="0000FF"/>
                </a:solidFill>
              </a:rPr>
              <a:t>tin-silver (old)</a:t>
            </a:r>
          </a:p>
          <a:p>
            <a:r>
              <a:rPr lang="en-US" altLang="en-US" sz="1100">
                <a:solidFill>
                  <a:srgbClr val="0000FF"/>
                </a:solidFill>
              </a:rPr>
              <a:t>             tin-lead (new) </a:t>
            </a:r>
            <a:endParaRPr lang="en-GB" altLang="en-US" sz="1100">
              <a:solidFill>
                <a:srgbClr val="0000FF"/>
              </a:solidFill>
            </a:endParaRPr>
          </a:p>
        </p:txBody>
      </p:sp>
      <p:sp>
        <p:nvSpPr>
          <p:cNvPr id="22539" name="TextBox 39"/>
          <p:cNvSpPr txBox="1">
            <a:spLocks noChangeArrowheads="1"/>
          </p:cNvSpPr>
          <p:nvPr/>
        </p:nvSpPr>
        <p:spPr bwMode="auto">
          <a:xfrm>
            <a:off x="5105400" y="5270624"/>
            <a:ext cx="36988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100"/>
              <a:t>- samples put in plastic bags and attached to the outside</a:t>
            </a:r>
          </a:p>
          <a:p>
            <a:r>
              <a:rPr lang="en-US" altLang="en-US" sz="1100"/>
              <a:t>  of interconnections</a:t>
            </a:r>
          </a:p>
          <a:p>
            <a:r>
              <a:rPr lang="en-US" altLang="en-US" sz="1100"/>
              <a:t>- in total 148 bags at most critical and representative </a:t>
            </a:r>
          </a:p>
          <a:p>
            <a:r>
              <a:rPr lang="en-US" altLang="en-US" sz="1100"/>
              <a:t>  positions </a:t>
            </a:r>
            <a:endParaRPr lang="en-GB" altLang="en-US" sz="1100"/>
          </a:p>
        </p:txBody>
      </p:sp>
      <p:pic>
        <p:nvPicPr>
          <p:cNvPr id="22540" name="Picture 62"/>
          <p:cNvPicPr>
            <a:picLocks noChangeAspect="1" noChangeArrowheads="1"/>
          </p:cNvPicPr>
          <p:nvPr/>
        </p:nvPicPr>
        <p:blipFill>
          <a:blip r:embed="rId4" cstate="print">
            <a:extLst>
              <a:ext uri="{28A0092B-C50C-407E-A947-70E740481C1C}">
                <a14:useLocalDpi xmlns:a14="http://schemas.microsoft.com/office/drawing/2010/main" val="0"/>
              </a:ext>
            </a:extLst>
          </a:blip>
          <a:srcRect l="27177" t="21440"/>
          <a:stretch>
            <a:fillRect/>
          </a:stretch>
        </p:blipFill>
        <p:spPr bwMode="auto">
          <a:xfrm>
            <a:off x="336550" y="3683124"/>
            <a:ext cx="26543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541" name="Straight Arrow Connector 68"/>
          <p:cNvCxnSpPr>
            <a:cxnSpLocks noChangeShapeType="1"/>
          </p:cNvCxnSpPr>
          <p:nvPr/>
        </p:nvCxnSpPr>
        <p:spPr bwMode="auto">
          <a:xfrm flipH="1">
            <a:off x="2247900" y="4005386"/>
            <a:ext cx="977900" cy="477838"/>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22542" name="Straight Arrow Connector 69"/>
          <p:cNvCxnSpPr>
            <a:cxnSpLocks noChangeShapeType="1"/>
          </p:cNvCxnSpPr>
          <p:nvPr/>
        </p:nvCxnSpPr>
        <p:spPr bwMode="auto">
          <a:xfrm flipH="1">
            <a:off x="2247900" y="4483224"/>
            <a:ext cx="998538" cy="268287"/>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22543" name="Straight Arrow Connector 70"/>
          <p:cNvCxnSpPr>
            <a:cxnSpLocks noChangeShapeType="1"/>
          </p:cNvCxnSpPr>
          <p:nvPr/>
        </p:nvCxnSpPr>
        <p:spPr bwMode="auto">
          <a:xfrm flipH="1">
            <a:off x="2247900" y="4867399"/>
            <a:ext cx="987425" cy="454025"/>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22544" name="Straight Arrow Connector 71"/>
          <p:cNvCxnSpPr>
            <a:cxnSpLocks noChangeShapeType="1"/>
          </p:cNvCxnSpPr>
          <p:nvPr/>
        </p:nvCxnSpPr>
        <p:spPr bwMode="auto">
          <a:xfrm flipH="1">
            <a:off x="2247900" y="5288086"/>
            <a:ext cx="998538" cy="66675"/>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22545" name="Straight Arrow Connector 72"/>
          <p:cNvCxnSpPr>
            <a:cxnSpLocks noChangeShapeType="1"/>
          </p:cNvCxnSpPr>
          <p:nvPr/>
        </p:nvCxnSpPr>
        <p:spPr bwMode="auto">
          <a:xfrm flipH="1" flipV="1">
            <a:off x="2247900" y="5354761"/>
            <a:ext cx="987425" cy="30480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grpSp>
        <p:nvGrpSpPr>
          <p:cNvPr id="22547" name="Group 23"/>
          <p:cNvGrpSpPr>
            <a:grpSpLocks/>
          </p:cNvGrpSpPr>
          <p:nvPr/>
        </p:nvGrpSpPr>
        <p:grpSpPr bwMode="auto">
          <a:xfrm>
            <a:off x="762000" y="1503363"/>
            <a:ext cx="3316288" cy="2106612"/>
            <a:chOff x="1752600" y="2048669"/>
            <a:chExt cx="5410200" cy="3437730"/>
          </a:xfrm>
        </p:grpSpPr>
        <p:pic>
          <p:nvPicPr>
            <p:cNvPr id="22551" name="Picture 2" descr="C:\Users\cadorisi\Documents\Interconnection\Samples Campanion\Pictures samples LHC\Sample47_Q13MB13L7B2\Image0147.jpg"/>
            <p:cNvPicPr>
              <a:picLocks noChangeAspect="1" noChangeArrowheads="1"/>
            </p:cNvPicPr>
            <p:nvPr/>
          </p:nvPicPr>
          <p:blipFill>
            <a:blip r:embed="rId5">
              <a:extLst>
                <a:ext uri="{28A0092B-C50C-407E-A947-70E740481C1C}">
                  <a14:useLocalDpi xmlns:a14="http://schemas.microsoft.com/office/drawing/2010/main" val="0"/>
                </a:ext>
              </a:extLst>
            </a:blip>
            <a:srcRect l="26569" t="63" b="13263"/>
            <a:stretch>
              <a:fillRect/>
            </a:stretch>
          </p:blipFill>
          <p:spPr bwMode="auto">
            <a:xfrm rot="-5400000">
              <a:off x="2738835" y="1062434"/>
              <a:ext cx="343773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Oval 27"/>
            <p:cNvSpPr/>
            <p:nvPr/>
          </p:nvSpPr>
          <p:spPr>
            <a:xfrm>
              <a:off x="3505930" y="3439822"/>
              <a:ext cx="836521" cy="8393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pic>
        <p:nvPicPr>
          <p:cNvPr id="22548" name="Picture 5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11738" y="1503363"/>
            <a:ext cx="324485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9" name="TextBox 37"/>
          <p:cNvSpPr txBox="1">
            <a:spLocks noChangeArrowheads="1"/>
          </p:cNvSpPr>
          <p:nvPr/>
        </p:nvSpPr>
        <p:spPr bwMode="auto">
          <a:xfrm>
            <a:off x="287338" y="1193800"/>
            <a:ext cx="2151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200" b="1"/>
              <a:t>Example: interconnections</a:t>
            </a:r>
            <a:endParaRPr lang="en-GB" altLang="en-US" sz="1200" b="1"/>
          </a:p>
        </p:txBody>
      </p:sp>
    </p:spTree>
    <p:extLst>
      <p:ext uri="{BB962C8B-B14F-4D97-AF65-F5344CB8AC3E}">
        <p14:creationId xmlns:p14="http://schemas.microsoft.com/office/powerpoint/2010/main" val="898863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9"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Outline</a:t>
            </a:r>
            <a:endParaRPr lang="en-US" altLang="en-US" sz="2400" b="1" i="1"/>
          </a:p>
        </p:txBody>
      </p:sp>
      <p:sp>
        <p:nvSpPr>
          <p:cNvPr id="4" name="TextBox 1"/>
          <p:cNvSpPr txBox="1">
            <a:spLocks noChangeArrowheads="1"/>
          </p:cNvSpPr>
          <p:nvPr/>
        </p:nvSpPr>
        <p:spPr bwMode="auto">
          <a:xfrm>
            <a:off x="493713" y="1366838"/>
            <a:ext cx="3717684"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000" dirty="0" smtClean="0">
                <a:solidFill>
                  <a:srgbClr val="0000FF"/>
                </a:solidFill>
              </a:rPr>
              <a:t>1. Reminder – legal constraints</a:t>
            </a:r>
          </a:p>
          <a:p>
            <a:endParaRPr lang="en-US" altLang="en-US" sz="2000" dirty="0" smtClean="0">
              <a:solidFill>
                <a:srgbClr val="0000FF"/>
              </a:solidFill>
            </a:endParaRPr>
          </a:p>
          <a:p>
            <a:endParaRPr lang="en-US" altLang="en-US" sz="2000" dirty="0">
              <a:solidFill>
                <a:srgbClr val="0000FF"/>
              </a:solidFill>
            </a:endParaRPr>
          </a:p>
          <a:p>
            <a:endParaRPr lang="en-US" altLang="en-US" sz="2000" dirty="0" smtClean="0">
              <a:solidFill>
                <a:srgbClr val="0000FF"/>
              </a:solidFill>
            </a:endParaRPr>
          </a:p>
          <a:p>
            <a:endParaRPr lang="en-US" altLang="en-US" sz="2000" dirty="0">
              <a:solidFill>
                <a:srgbClr val="0000FF"/>
              </a:solidFill>
            </a:endParaRPr>
          </a:p>
          <a:p>
            <a:r>
              <a:rPr lang="en-US" altLang="en-US" sz="2000" dirty="0">
                <a:solidFill>
                  <a:srgbClr val="0000FF"/>
                </a:solidFill>
              </a:rPr>
              <a:t>2</a:t>
            </a:r>
            <a:r>
              <a:rPr lang="en-US" altLang="en-US" sz="2000" dirty="0" smtClean="0">
                <a:solidFill>
                  <a:srgbClr val="0000FF"/>
                </a:solidFill>
              </a:rPr>
              <a:t>. Optimization </a:t>
            </a:r>
            <a:r>
              <a:rPr lang="en-US" altLang="en-US" sz="2000" dirty="0" smtClean="0">
                <a:solidFill>
                  <a:srgbClr val="0000FF"/>
                </a:solidFill>
              </a:rPr>
              <a:t>during design</a:t>
            </a:r>
          </a:p>
          <a:p>
            <a:pPr marL="342900" indent="-342900">
              <a:buFont typeface="+mj-lt"/>
              <a:buAutoNum type="arabicPeriod"/>
            </a:pPr>
            <a:endParaRPr lang="en-US" altLang="en-US" sz="2000" dirty="0">
              <a:solidFill>
                <a:srgbClr val="0000FF"/>
              </a:solidFill>
            </a:endParaRPr>
          </a:p>
          <a:p>
            <a:pPr marL="342900" indent="-342900">
              <a:buFont typeface="+mj-lt"/>
              <a:buAutoNum type="arabicPeriod"/>
            </a:pPr>
            <a:endParaRPr lang="en-US" altLang="en-US" sz="2000" dirty="0" smtClean="0">
              <a:solidFill>
                <a:srgbClr val="0000FF"/>
              </a:solidFill>
            </a:endParaRPr>
          </a:p>
          <a:p>
            <a:pPr marL="342900" indent="-342900">
              <a:buFont typeface="+mj-lt"/>
              <a:buAutoNum type="arabicPeriod"/>
            </a:pPr>
            <a:endParaRPr lang="en-US" altLang="en-US" sz="2000" dirty="0">
              <a:solidFill>
                <a:srgbClr val="0000FF"/>
              </a:solidFill>
            </a:endParaRPr>
          </a:p>
          <a:p>
            <a:pPr marL="342900" indent="-342900">
              <a:buFont typeface="+mj-lt"/>
              <a:buAutoNum type="arabicPeriod"/>
            </a:pPr>
            <a:endParaRPr lang="en-US" altLang="en-US" sz="2000" dirty="0" smtClean="0">
              <a:solidFill>
                <a:srgbClr val="0000FF"/>
              </a:solidFill>
            </a:endParaRPr>
          </a:p>
          <a:p>
            <a:endParaRPr lang="en-US" altLang="en-US" sz="2000" dirty="0">
              <a:solidFill>
                <a:srgbClr val="0000FF"/>
              </a:solidFill>
            </a:endParaRPr>
          </a:p>
          <a:p>
            <a:r>
              <a:rPr lang="en-US" altLang="en-US" sz="2000" dirty="0">
                <a:solidFill>
                  <a:srgbClr val="0000FF"/>
                </a:solidFill>
              </a:rPr>
              <a:t>3</a:t>
            </a:r>
            <a:r>
              <a:rPr lang="en-US" altLang="en-US" sz="2000" dirty="0" smtClean="0">
                <a:solidFill>
                  <a:srgbClr val="0000FF"/>
                </a:solidFill>
              </a:rPr>
              <a:t>. </a:t>
            </a:r>
            <a:r>
              <a:rPr lang="en-US" altLang="en-US" sz="2000" dirty="0" smtClean="0">
                <a:solidFill>
                  <a:srgbClr val="0000FF"/>
                </a:solidFill>
              </a:rPr>
              <a:t>Dose rate outlook until 2035</a:t>
            </a:r>
            <a:endParaRPr lang="en-GB" altLang="en-US" sz="2000" dirty="0">
              <a:solidFill>
                <a:srgbClr val="0000FF"/>
              </a:solidFill>
            </a:endParaRPr>
          </a:p>
        </p:txBody>
      </p:sp>
      <p:sp>
        <p:nvSpPr>
          <p:cNvPr id="5" name="TextBox 1"/>
          <p:cNvSpPr txBox="1">
            <a:spLocks noChangeArrowheads="1"/>
          </p:cNvSpPr>
          <p:nvPr/>
        </p:nvSpPr>
        <p:spPr bwMode="auto">
          <a:xfrm>
            <a:off x="4499992" y="1395524"/>
            <a:ext cx="439735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buFont typeface="Arial" panose="020B0604020202020204" pitchFamily="34" charset="0"/>
              <a:buChar char="•"/>
            </a:pPr>
            <a:r>
              <a:rPr lang="en-US" altLang="en-US" dirty="0" smtClean="0">
                <a:solidFill>
                  <a:srgbClr val="000000"/>
                </a:solidFill>
              </a:rPr>
              <a:t>Limitation</a:t>
            </a:r>
          </a:p>
          <a:p>
            <a:pPr marL="285750" indent="-285750">
              <a:buFont typeface="Arial" panose="020B0604020202020204" pitchFamily="34" charset="0"/>
              <a:buChar char="•"/>
            </a:pPr>
            <a:r>
              <a:rPr lang="en-US" altLang="en-US" dirty="0" smtClean="0">
                <a:solidFill>
                  <a:srgbClr val="000000"/>
                </a:solidFill>
              </a:rPr>
              <a:t>Optimization / </a:t>
            </a:r>
            <a:r>
              <a:rPr lang="en-US" altLang="en-US" dirty="0" smtClean="0">
                <a:solidFill>
                  <a:srgbClr val="000000"/>
                </a:solidFill>
              </a:rPr>
              <a:t>ALARA</a:t>
            </a:r>
          </a:p>
          <a:p>
            <a:pPr marL="285750" indent="-285750">
              <a:buFont typeface="Arial" panose="020B0604020202020204" pitchFamily="34" charset="0"/>
              <a:buChar char="•"/>
            </a:pPr>
            <a:r>
              <a:rPr lang="en-US" altLang="en-US" dirty="0" smtClean="0">
                <a:solidFill>
                  <a:srgbClr val="000000"/>
                </a:solidFill>
              </a:rPr>
              <a:t>Radiological quantities to be assessed</a:t>
            </a:r>
            <a:endParaRPr lang="en-US" altLang="en-US" dirty="0" smtClean="0">
              <a:solidFill>
                <a:srgbClr val="000000"/>
              </a:solidFill>
            </a:endParaRPr>
          </a:p>
          <a:p>
            <a:pPr marL="285750" indent="-285750">
              <a:buFont typeface="Arial" panose="020B0604020202020204" pitchFamily="34" charset="0"/>
              <a:buChar char="•"/>
            </a:pPr>
            <a:endParaRPr lang="en-US" altLang="en-US" dirty="0" smtClean="0">
              <a:solidFill>
                <a:srgbClr val="000000"/>
              </a:solidFill>
            </a:endParaRPr>
          </a:p>
          <a:p>
            <a:pPr marL="285750" indent="-285750">
              <a:buFont typeface="Arial" panose="020B0604020202020204" pitchFamily="34" charset="0"/>
              <a:buChar char="•"/>
            </a:pPr>
            <a:endParaRPr lang="en-US" altLang="en-US" dirty="0">
              <a:solidFill>
                <a:srgbClr val="000000"/>
              </a:solidFill>
            </a:endParaRPr>
          </a:p>
          <a:p>
            <a:pPr marL="285750" indent="-285750">
              <a:buFont typeface="Arial" panose="020B0604020202020204" pitchFamily="34" charset="0"/>
              <a:buChar char="•"/>
            </a:pPr>
            <a:endParaRPr lang="en-US" altLang="en-US" dirty="0" smtClean="0">
              <a:solidFill>
                <a:srgbClr val="000000"/>
              </a:solidFill>
            </a:endParaRPr>
          </a:p>
          <a:p>
            <a:pPr marL="285750" indent="-285750">
              <a:buFont typeface="Arial" panose="020B0604020202020204" pitchFamily="34" charset="0"/>
              <a:buChar char="•"/>
            </a:pPr>
            <a:endParaRPr lang="en-US" altLang="en-US" dirty="0">
              <a:solidFill>
                <a:srgbClr val="000000"/>
              </a:solidFill>
            </a:endParaRPr>
          </a:p>
        </p:txBody>
      </p:sp>
      <p:sp>
        <p:nvSpPr>
          <p:cNvPr id="6" name="TextBox 1"/>
          <p:cNvSpPr txBox="1">
            <a:spLocks noChangeArrowheads="1"/>
          </p:cNvSpPr>
          <p:nvPr/>
        </p:nvSpPr>
        <p:spPr bwMode="auto">
          <a:xfrm>
            <a:off x="4499992" y="2559431"/>
            <a:ext cx="441018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US" altLang="en-US" dirty="0">
              <a:solidFill>
                <a:srgbClr val="000000"/>
              </a:solidFill>
            </a:endParaRPr>
          </a:p>
          <a:p>
            <a:pPr marL="285750" indent="-285750">
              <a:buFont typeface="Arial" panose="020B0604020202020204" pitchFamily="34" charset="0"/>
              <a:buChar char="•"/>
            </a:pPr>
            <a:r>
              <a:rPr lang="en-US" altLang="en-US" dirty="0" smtClean="0">
                <a:solidFill>
                  <a:srgbClr val="000000"/>
                </a:solidFill>
              </a:rPr>
              <a:t>Design criteria</a:t>
            </a:r>
          </a:p>
          <a:p>
            <a:pPr marL="285750" indent="-285750">
              <a:buFont typeface="Arial" panose="020B0604020202020204" pitchFamily="34" charset="0"/>
              <a:buChar char="•"/>
            </a:pPr>
            <a:r>
              <a:rPr lang="en-US" altLang="en-US" dirty="0" smtClean="0">
                <a:solidFill>
                  <a:srgbClr val="000000"/>
                </a:solidFill>
              </a:rPr>
              <a:t>Methodology</a:t>
            </a:r>
          </a:p>
          <a:p>
            <a:pPr marL="285750" indent="-285750">
              <a:buFont typeface="Arial" panose="020B0604020202020204" pitchFamily="34" charset="0"/>
              <a:buChar char="•"/>
            </a:pPr>
            <a:r>
              <a:rPr lang="en-US" altLang="en-US" dirty="0" smtClean="0">
                <a:solidFill>
                  <a:srgbClr val="000000"/>
                </a:solidFill>
              </a:rPr>
              <a:t>Example (LHC collimators)</a:t>
            </a:r>
          </a:p>
          <a:p>
            <a:pPr marL="285750" indent="-285750">
              <a:buFont typeface="Arial" panose="020B0604020202020204" pitchFamily="34" charset="0"/>
              <a:buChar char="•"/>
            </a:pPr>
            <a:r>
              <a:rPr lang="en-US" altLang="en-US" dirty="0" smtClean="0">
                <a:solidFill>
                  <a:srgbClr val="000000"/>
                </a:solidFill>
              </a:rPr>
              <a:t>Design options for ALARA</a:t>
            </a:r>
          </a:p>
          <a:p>
            <a:pPr marL="285750" indent="-285750">
              <a:buFont typeface="Arial" panose="020B0604020202020204" pitchFamily="34" charset="0"/>
              <a:buChar char="•"/>
            </a:pPr>
            <a:r>
              <a:rPr lang="en-US" altLang="en-US" dirty="0" smtClean="0">
                <a:solidFill>
                  <a:srgbClr val="000000"/>
                </a:solidFill>
              </a:rPr>
              <a:t>Optimizing material selection (</a:t>
            </a:r>
            <a:r>
              <a:rPr lang="en-US" altLang="en-US" dirty="0" err="1" smtClean="0">
                <a:solidFill>
                  <a:srgbClr val="000000"/>
                </a:solidFill>
              </a:rPr>
              <a:t>ActiWiz</a:t>
            </a:r>
            <a:r>
              <a:rPr lang="en-US" altLang="en-US" dirty="0" smtClean="0">
                <a:solidFill>
                  <a:srgbClr val="000000"/>
                </a:solidFill>
              </a:rPr>
              <a:t>)</a:t>
            </a:r>
          </a:p>
          <a:p>
            <a:pPr marL="285750" indent="-285750">
              <a:buFont typeface="Arial" panose="020B0604020202020204" pitchFamily="34" charset="0"/>
              <a:buChar char="•"/>
            </a:pPr>
            <a:endParaRPr lang="en-US" altLang="en-US" dirty="0" smtClean="0">
              <a:solidFill>
                <a:srgbClr val="000000"/>
              </a:solidFill>
            </a:endParaRPr>
          </a:p>
          <a:p>
            <a:pPr marL="285750" indent="-285750">
              <a:buFont typeface="Arial" panose="020B0604020202020204" pitchFamily="34" charset="0"/>
              <a:buChar char="•"/>
            </a:pPr>
            <a:endParaRPr lang="en-US" altLang="en-US" dirty="0" smtClean="0">
              <a:solidFill>
                <a:srgbClr val="000000"/>
              </a:solidFill>
            </a:endParaRPr>
          </a:p>
          <a:p>
            <a:pPr marL="285750" indent="-285750">
              <a:buFont typeface="Arial" panose="020B0604020202020204" pitchFamily="34" charset="0"/>
              <a:buChar char="•"/>
            </a:pPr>
            <a:r>
              <a:rPr lang="en-US" altLang="en-US" dirty="0" smtClean="0">
                <a:solidFill>
                  <a:srgbClr val="000000"/>
                </a:solidFill>
              </a:rPr>
              <a:t>Operational scenario</a:t>
            </a:r>
          </a:p>
          <a:p>
            <a:pPr marL="285750" indent="-285750">
              <a:buFont typeface="Arial" panose="020B0604020202020204" pitchFamily="34" charset="0"/>
              <a:buChar char="•"/>
            </a:pPr>
            <a:r>
              <a:rPr lang="en-US" altLang="en-US" dirty="0" smtClean="0">
                <a:solidFill>
                  <a:srgbClr val="000000"/>
                </a:solidFill>
              </a:rPr>
              <a:t>LS1 &amp; comparison with measurements</a:t>
            </a:r>
            <a:endParaRPr lang="en-US" altLang="en-US" dirty="0" smtClean="0">
              <a:solidFill>
                <a:srgbClr val="000000"/>
              </a:solidFill>
            </a:endParaRPr>
          </a:p>
          <a:p>
            <a:pPr marL="285750" indent="-285750">
              <a:buFont typeface="Arial" panose="020B0604020202020204" pitchFamily="34" charset="0"/>
              <a:buChar char="•"/>
            </a:pPr>
            <a:r>
              <a:rPr lang="en-US" altLang="en-US" dirty="0" smtClean="0">
                <a:solidFill>
                  <a:srgbClr val="000000"/>
                </a:solidFill>
              </a:rPr>
              <a:t>Evolution until LS3</a:t>
            </a:r>
          </a:p>
          <a:p>
            <a:pPr marL="285750" indent="-285750">
              <a:buFont typeface="Arial" panose="020B0604020202020204" pitchFamily="34" charset="0"/>
              <a:buChar char="•"/>
            </a:pPr>
            <a:r>
              <a:rPr lang="en-US" altLang="en-US" dirty="0" smtClean="0">
                <a:solidFill>
                  <a:srgbClr val="000000"/>
                </a:solidFill>
              </a:rPr>
              <a:t>Predictions for HL-LHC until </a:t>
            </a:r>
            <a:r>
              <a:rPr lang="en-US" altLang="en-US" dirty="0" smtClean="0">
                <a:solidFill>
                  <a:srgbClr val="000000"/>
                </a:solidFill>
              </a:rPr>
              <a:t>2035</a:t>
            </a:r>
            <a:endParaRPr lang="en-US" altLang="en-US" dirty="0" smtClean="0">
              <a:solidFill>
                <a:srgbClr val="000000"/>
              </a:solidFill>
            </a:endParaRPr>
          </a:p>
        </p:txBody>
      </p:sp>
    </p:spTree>
    <p:extLst>
      <p:ext uri="{BB962C8B-B14F-4D97-AF65-F5344CB8AC3E}">
        <p14:creationId xmlns:p14="http://schemas.microsoft.com/office/powerpoint/2010/main" val="686790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531"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400" b="1" dirty="0"/>
              <a:t>Operational </a:t>
            </a:r>
            <a:r>
              <a:rPr lang="en-US" altLang="en-US" sz="2400" b="1" dirty="0" smtClean="0"/>
              <a:t>scenario</a:t>
            </a:r>
            <a:endParaRPr lang="en-US" altLang="en-US" sz="2400" i="1" dirty="0">
              <a:solidFill>
                <a:srgbClr val="0000FF"/>
              </a:solidFill>
            </a:endParaRPr>
          </a:p>
        </p:txBody>
      </p:sp>
      <p:sp>
        <p:nvSpPr>
          <p:cNvPr id="22532"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aphicFrame>
        <p:nvGraphicFramePr>
          <p:cNvPr id="23" name="Table 22"/>
          <p:cNvGraphicFramePr>
            <a:graphicFrameLocks noGrp="1"/>
          </p:cNvGraphicFramePr>
          <p:nvPr>
            <p:extLst>
              <p:ext uri="{D42A27DB-BD31-4B8C-83A1-F6EECF244321}">
                <p14:modId xmlns:p14="http://schemas.microsoft.com/office/powerpoint/2010/main" val="1923307027"/>
              </p:ext>
            </p:extLst>
          </p:nvPr>
        </p:nvGraphicFramePr>
        <p:xfrm>
          <a:off x="2987824" y="1251508"/>
          <a:ext cx="3070502" cy="4957602"/>
        </p:xfrm>
        <a:graphic>
          <a:graphicData uri="http://schemas.openxmlformats.org/drawingml/2006/table">
            <a:tbl>
              <a:tblPr/>
              <a:tblGrid>
                <a:gridCol w="485097"/>
                <a:gridCol w="851518"/>
                <a:gridCol w="851225"/>
                <a:gridCol w="882662"/>
              </a:tblGrid>
              <a:tr h="753466">
                <a:tc>
                  <a:txBody>
                    <a:bodyPr/>
                    <a:lstStyle/>
                    <a:p>
                      <a:pPr algn="ctr" fontAlgn="ctr"/>
                      <a:endParaRPr lang="en-GB" sz="1000" b="0" i="0" u="none" strike="noStrike" dirty="0">
                        <a:solidFill>
                          <a:srgbClr val="000000"/>
                        </a:solidFill>
                        <a:effectLst/>
                        <a:latin typeface="Calibri"/>
                      </a:endParaRPr>
                    </a:p>
                  </a:txBody>
                  <a:tcPr marL="5640" marR="5640" marT="5640" marB="0" anchor="ctr">
                    <a:lnL>
                      <a:noFill/>
                    </a:lnL>
                    <a:lnR>
                      <a:noFill/>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rtl="0" fontAlgn="ctr"/>
                      <a:r>
                        <a:rPr lang="en-US" sz="1000" b="0" i="0" u="none" strike="noStrike" dirty="0">
                          <a:solidFill>
                            <a:srgbClr val="000000"/>
                          </a:solidFill>
                          <a:effectLst/>
                          <a:latin typeface="Calibri"/>
                        </a:rPr>
                        <a:t>Year of LHC </a:t>
                      </a:r>
                      <a:r>
                        <a:rPr lang="en-US" sz="1000" b="0" i="0" u="none" strike="noStrike" dirty="0" smtClean="0">
                          <a:solidFill>
                            <a:srgbClr val="000000"/>
                          </a:solidFill>
                          <a:effectLst/>
                          <a:latin typeface="Calibri"/>
                        </a:rPr>
                        <a:t>Operation</a:t>
                      </a:r>
                      <a:endParaRPr lang="en-US" sz="1000" b="0" i="0" u="none" strike="noStrike" dirty="0">
                        <a:solidFill>
                          <a:srgbClr val="000000"/>
                        </a:solidFill>
                        <a:effectLst/>
                        <a:latin typeface="Calibri"/>
                      </a:endParaRPr>
                    </a:p>
                  </a:txBody>
                  <a:tcPr marL="5640" marR="5640" marT="5640" marB="0" anchor="ctr">
                    <a:lnL>
                      <a:noFill/>
                    </a:lnL>
                    <a:lnR>
                      <a:noFill/>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rtl="0" fontAlgn="ctr"/>
                      <a:r>
                        <a:rPr lang="en-GB" sz="1000" b="0" i="0" u="none" strike="noStrike" dirty="0" smtClean="0">
                          <a:solidFill>
                            <a:srgbClr val="000000"/>
                          </a:solidFill>
                          <a:effectLst/>
                          <a:latin typeface="Calibri"/>
                        </a:rPr>
                        <a:t>Peak / levelled</a:t>
                      </a:r>
                    </a:p>
                    <a:p>
                      <a:pPr algn="ctr" rtl="0" fontAlgn="ctr"/>
                      <a:r>
                        <a:rPr lang="en-GB" sz="1000" b="0" i="0" u="none" strike="noStrike" dirty="0" smtClean="0">
                          <a:solidFill>
                            <a:srgbClr val="000000"/>
                          </a:solidFill>
                          <a:effectLst/>
                          <a:latin typeface="Calibri"/>
                        </a:rPr>
                        <a:t>luminosity</a:t>
                      </a:r>
                    </a:p>
                    <a:p>
                      <a:pPr algn="ctr" rtl="0" fontAlgn="ctr"/>
                      <a:r>
                        <a:rPr lang="en-GB" sz="1000" b="0" i="0" u="none" strike="noStrike" dirty="0" smtClean="0">
                          <a:solidFill>
                            <a:srgbClr val="000000"/>
                          </a:solidFill>
                          <a:effectLst/>
                          <a:latin typeface="Calibri"/>
                        </a:rPr>
                        <a:t>[cm</a:t>
                      </a:r>
                      <a:r>
                        <a:rPr lang="en-GB" sz="1000" b="0" i="0" u="none" strike="noStrike" baseline="30000" dirty="0" smtClean="0">
                          <a:solidFill>
                            <a:srgbClr val="000000"/>
                          </a:solidFill>
                          <a:effectLst/>
                          <a:latin typeface="Calibri"/>
                        </a:rPr>
                        <a:t>-2</a:t>
                      </a:r>
                      <a:r>
                        <a:rPr lang="en-GB" sz="1000" b="0" i="0" u="none" strike="noStrike" dirty="0" smtClean="0">
                          <a:solidFill>
                            <a:srgbClr val="000000"/>
                          </a:solidFill>
                          <a:effectLst/>
                          <a:latin typeface="Calibri"/>
                        </a:rPr>
                        <a:t>s</a:t>
                      </a:r>
                      <a:r>
                        <a:rPr lang="en-GB" sz="1000" b="0" i="0" u="none" strike="noStrike" baseline="30000" dirty="0" smtClean="0">
                          <a:solidFill>
                            <a:srgbClr val="000000"/>
                          </a:solidFill>
                          <a:effectLst/>
                          <a:latin typeface="Calibri"/>
                        </a:rPr>
                        <a:t>-1</a:t>
                      </a:r>
                      <a:r>
                        <a:rPr lang="en-GB" sz="1000" b="0" i="0" u="none" strike="noStrike" dirty="0">
                          <a:solidFill>
                            <a:srgbClr val="000000"/>
                          </a:solidFill>
                          <a:effectLst/>
                          <a:latin typeface="Calibri"/>
                        </a:rPr>
                        <a:t>]</a:t>
                      </a:r>
                    </a:p>
                  </a:txBody>
                  <a:tcPr marL="5640" marR="5640" marT="5640" marB="0" anchor="ctr">
                    <a:lnL>
                      <a:noFill/>
                    </a:lnL>
                    <a:lnR>
                      <a:noFill/>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rtl="0" fontAlgn="ctr"/>
                      <a:r>
                        <a:rPr lang="en-GB" sz="1000" b="0" i="0" u="none" strike="noStrike" dirty="0" smtClean="0">
                          <a:solidFill>
                            <a:srgbClr val="000000"/>
                          </a:solidFill>
                          <a:effectLst/>
                          <a:latin typeface="Calibri"/>
                        </a:rPr>
                        <a:t>Integrated </a:t>
                      </a:r>
                      <a:r>
                        <a:rPr lang="en-GB" sz="1000" b="0" i="0" u="none" strike="noStrike" dirty="0">
                          <a:solidFill>
                            <a:srgbClr val="000000"/>
                          </a:solidFill>
                          <a:effectLst/>
                          <a:latin typeface="Calibri"/>
                        </a:rPr>
                        <a:t>luminosity </a:t>
                      </a:r>
                      <a:endParaRPr lang="en-GB" sz="1000" b="0" i="0" u="none" strike="noStrike" dirty="0" smtClean="0">
                        <a:solidFill>
                          <a:srgbClr val="000000"/>
                        </a:solidFill>
                        <a:effectLst/>
                        <a:latin typeface="Calibri"/>
                      </a:endParaRPr>
                    </a:p>
                    <a:p>
                      <a:pPr algn="ctr" rtl="0" fontAlgn="ctr"/>
                      <a:r>
                        <a:rPr lang="en-GB" sz="1000" b="0" i="0" u="none" strike="noStrike" dirty="0" smtClean="0">
                          <a:solidFill>
                            <a:srgbClr val="000000"/>
                          </a:solidFill>
                          <a:effectLst/>
                          <a:latin typeface="Calibri"/>
                        </a:rPr>
                        <a:t>[fb</a:t>
                      </a:r>
                      <a:r>
                        <a:rPr lang="en-GB" sz="1000" b="0" i="0" u="none" strike="noStrike" baseline="30000" dirty="0" smtClean="0">
                          <a:solidFill>
                            <a:srgbClr val="000000"/>
                          </a:solidFill>
                          <a:effectLst/>
                          <a:latin typeface="Calibri"/>
                        </a:rPr>
                        <a:t>-1</a:t>
                      </a:r>
                      <a:r>
                        <a:rPr lang="en-GB" sz="1000" b="0" i="0" u="none" strike="noStrike" dirty="0">
                          <a:solidFill>
                            <a:srgbClr val="000000"/>
                          </a:solidFill>
                          <a:effectLst/>
                          <a:latin typeface="Calibri"/>
                        </a:rPr>
                        <a:t>]</a:t>
                      </a:r>
                    </a:p>
                  </a:txBody>
                  <a:tcPr marL="5640" marR="5640" marT="5640" marB="0" anchor="ctr">
                    <a:lnL>
                      <a:noFill/>
                    </a:lnL>
                    <a:lnR>
                      <a:noFill/>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191030">
                <a:tc>
                  <a:txBody>
                    <a:bodyPr/>
                    <a:lstStyle/>
                    <a:p>
                      <a:pPr algn="ctr" fontAlgn="b"/>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smtClean="0">
                          <a:solidFill>
                            <a:srgbClr val="000000"/>
                          </a:solidFill>
                          <a:effectLst/>
                          <a:latin typeface="Calibri"/>
                        </a:rPr>
                        <a:t>≤2012</a:t>
                      </a: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smtClean="0">
                          <a:solidFill>
                            <a:srgbClr val="000000"/>
                          </a:solidFill>
                          <a:effectLst/>
                          <a:latin typeface="Calibri"/>
                        </a:rPr>
                        <a:t>0.8E+34</a:t>
                      </a: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Calibri"/>
                        </a:rPr>
                        <a:t>30</a:t>
                      </a:r>
                    </a:p>
                  </a:txBody>
                  <a:tcPr marL="5640" marR="5640" marT="5640" marB="0"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030">
                <a:tc>
                  <a:txBody>
                    <a:bodyPr/>
                    <a:lstStyle/>
                    <a:p>
                      <a:pPr algn="ctr" fontAlgn="b"/>
                      <a:r>
                        <a:rPr lang="en-GB" sz="1000" b="1" i="0" u="none" strike="noStrike" dirty="0">
                          <a:solidFill>
                            <a:srgbClr val="000000"/>
                          </a:solidFill>
                          <a:effectLst/>
                          <a:latin typeface="Calibri"/>
                        </a:rPr>
                        <a:t>LS1</a:t>
                      </a: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030">
                <a:tc>
                  <a:txBody>
                    <a:bodyPr/>
                    <a:lstStyle/>
                    <a:p>
                      <a:pPr algn="ctr" fontAlgn="b"/>
                      <a:endParaRPr lang="en-GB" sz="1000" b="1" i="0" u="none" strike="noStrike">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a:solidFill>
                            <a:srgbClr val="000000"/>
                          </a:solidFill>
                          <a:effectLst/>
                          <a:latin typeface="Calibri"/>
                        </a:rPr>
                        <a:t>2015</a:t>
                      </a: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a:solidFill>
                            <a:srgbClr val="000000"/>
                          </a:solidFill>
                          <a:effectLst/>
                          <a:latin typeface="Calibri"/>
                        </a:rPr>
                        <a:t>1.45E+34</a:t>
                      </a: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a:solidFill>
                            <a:srgbClr val="000000"/>
                          </a:solidFill>
                          <a:effectLst/>
                          <a:latin typeface="Calibri"/>
                        </a:rPr>
                        <a:t>35</a:t>
                      </a: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r>
              <a:tr h="191030">
                <a:tc>
                  <a:txBody>
                    <a:bodyPr/>
                    <a:lstStyle/>
                    <a:p>
                      <a:pPr algn="ctr" fontAlgn="b"/>
                      <a:endParaRPr lang="en-GB" sz="1000" b="1" i="0" u="none" strike="noStrike" dirty="0">
                        <a:solidFill>
                          <a:srgbClr val="000000"/>
                        </a:solidFill>
                        <a:effectLst/>
                        <a:latin typeface="Calibri"/>
                      </a:endParaRPr>
                    </a:p>
                  </a:txBody>
                  <a:tcPr marL="5640" marR="5640" marT="5640" marB="0" anchor="ctr">
                    <a:lnL>
                      <a:noFill/>
                    </a:lnL>
                    <a:lnR>
                      <a:noFill/>
                    </a:lnR>
                    <a:lnT>
                      <a:noFill/>
                    </a:lnT>
                    <a:lnB>
                      <a:noFill/>
                    </a:lnB>
                  </a:tcPr>
                </a:tc>
                <a:tc>
                  <a:txBody>
                    <a:bodyPr/>
                    <a:lstStyle/>
                    <a:p>
                      <a:pPr algn="ctr" rtl="0" fontAlgn="ctr"/>
                      <a:r>
                        <a:rPr lang="en-GB" sz="1000" b="0" i="0" u="none" strike="noStrike">
                          <a:solidFill>
                            <a:srgbClr val="000000"/>
                          </a:solidFill>
                          <a:effectLst/>
                          <a:latin typeface="Calibri"/>
                        </a:rPr>
                        <a:t>2016</a:t>
                      </a:r>
                    </a:p>
                  </a:txBody>
                  <a:tcPr marL="5640" marR="5640" marT="5640" marB="0" anchor="ctr">
                    <a:lnL>
                      <a:noFill/>
                    </a:lnL>
                    <a:lnR>
                      <a:noFill/>
                    </a:lnR>
                    <a:lnT>
                      <a:noFill/>
                    </a:lnT>
                    <a:lnB>
                      <a:noFill/>
                    </a:lnB>
                  </a:tcPr>
                </a:tc>
                <a:tc>
                  <a:txBody>
                    <a:bodyPr/>
                    <a:lstStyle/>
                    <a:p>
                      <a:pPr algn="ctr" rtl="0" fontAlgn="ctr"/>
                      <a:r>
                        <a:rPr lang="en-GB" sz="1000" b="0" i="0" u="none" strike="noStrike">
                          <a:solidFill>
                            <a:srgbClr val="000000"/>
                          </a:solidFill>
                          <a:effectLst/>
                          <a:latin typeface="Calibri"/>
                        </a:rPr>
                        <a:t>1.65E+34</a:t>
                      </a:r>
                    </a:p>
                  </a:txBody>
                  <a:tcPr marL="5640" marR="5640" marT="5640" marB="0" anchor="ctr">
                    <a:lnL>
                      <a:noFill/>
                    </a:lnL>
                    <a:lnR>
                      <a:noFill/>
                    </a:lnR>
                    <a:lnT>
                      <a:noFill/>
                    </a:lnT>
                    <a:lnB>
                      <a:noFill/>
                    </a:lnB>
                  </a:tcPr>
                </a:tc>
                <a:tc>
                  <a:txBody>
                    <a:bodyPr/>
                    <a:lstStyle/>
                    <a:p>
                      <a:pPr algn="ctr" rtl="0" fontAlgn="ctr"/>
                      <a:r>
                        <a:rPr lang="en-GB" sz="1000" b="0" i="0" u="none" strike="noStrike" dirty="0">
                          <a:solidFill>
                            <a:srgbClr val="000000"/>
                          </a:solidFill>
                          <a:effectLst/>
                          <a:latin typeface="Calibri"/>
                        </a:rPr>
                        <a:t>50</a:t>
                      </a:r>
                    </a:p>
                  </a:txBody>
                  <a:tcPr marL="5640" marR="5640" marT="5640" marB="0" anchor="ctr">
                    <a:lnL>
                      <a:noFill/>
                    </a:lnL>
                    <a:lnR>
                      <a:noFill/>
                    </a:lnR>
                    <a:lnT>
                      <a:noFill/>
                    </a:lnT>
                    <a:lnB>
                      <a:noFill/>
                    </a:lnB>
                  </a:tcPr>
                </a:tc>
              </a:tr>
              <a:tr h="191030">
                <a:tc>
                  <a:txBody>
                    <a:bodyPr/>
                    <a:lstStyle/>
                    <a:p>
                      <a:pPr algn="ctr" fontAlgn="b"/>
                      <a:endParaRPr lang="en-GB" sz="1000" b="1" i="0" u="none" strike="noStrike" dirty="0">
                        <a:solidFill>
                          <a:srgbClr val="000000"/>
                        </a:solidFill>
                        <a:effectLst/>
                        <a:latin typeface="Calibri"/>
                      </a:endParaRP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Calibri"/>
                        </a:rPr>
                        <a:t>2017</a:t>
                      </a: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Calibri"/>
                        </a:rPr>
                        <a:t>1.75E+34</a:t>
                      </a: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Calibri"/>
                        </a:rPr>
                        <a:t>50</a:t>
                      </a: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r>
              <a:tr h="191030">
                <a:tc>
                  <a:txBody>
                    <a:bodyPr/>
                    <a:lstStyle/>
                    <a:p>
                      <a:pPr algn="ctr" fontAlgn="b"/>
                      <a:r>
                        <a:rPr lang="en-GB" sz="1000" b="1" i="0" u="none" strike="noStrike" dirty="0">
                          <a:solidFill>
                            <a:srgbClr val="000000"/>
                          </a:solidFill>
                          <a:effectLst/>
                          <a:latin typeface="Calibri"/>
                        </a:rPr>
                        <a:t>LS2</a:t>
                      </a: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030">
                <a:tc>
                  <a:txBody>
                    <a:bodyPr/>
                    <a:lstStyle/>
                    <a:p>
                      <a:pPr algn="ctr" fontAlgn="b"/>
                      <a:endParaRPr lang="en-GB" sz="1000" b="1" i="0" u="none" strike="noStrike">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a:solidFill>
                            <a:srgbClr val="000000"/>
                          </a:solidFill>
                          <a:effectLst/>
                          <a:latin typeface="Calibri"/>
                        </a:rPr>
                        <a:t>2019</a:t>
                      </a: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smtClean="0">
                          <a:solidFill>
                            <a:srgbClr val="000000"/>
                          </a:solidFill>
                          <a:effectLst/>
                          <a:latin typeface="Calibri"/>
                        </a:rPr>
                        <a:t>2.0E+34</a:t>
                      </a: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a:solidFill>
                            <a:srgbClr val="000000"/>
                          </a:solidFill>
                          <a:effectLst/>
                          <a:latin typeface="Calibri"/>
                        </a:rPr>
                        <a:t>25</a:t>
                      </a: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r>
              <a:tr h="191030">
                <a:tc>
                  <a:txBody>
                    <a:bodyPr/>
                    <a:lstStyle/>
                    <a:p>
                      <a:pPr algn="ctr" fontAlgn="b"/>
                      <a:endParaRPr lang="en-GB" sz="1000" b="1" i="0" u="none" strike="noStrike">
                        <a:solidFill>
                          <a:srgbClr val="000000"/>
                        </a:solidFill>
                        <a:effectLst/>
                        <a:latin typeface="Calibri"/>
                      </a:endParaRPr>
                    </a:p>
                  </a:txBody>
                  <a:tcPr marL="5640" marR="5640" marT="5640" marB="0" anchor="ctr">
                    <a:lnL>
                      <a:noFill/>
                    </a:lnL>
                    <a:lnR>
                      <a:noFill/>
                    </a:lnR>
                    <a:lnT>
                      <a:noFill/>
                    </a:lnT>
                    <a:lnB>
                      <a:noFill/>
                    </a:lnB>
                  </a:tcPr>
                </a:tc>
                <a:tc>
                  <a:txBody>
                    <a:bodyPr/>
                    <a:lstStyle/>
                    <a:p>
                      <a:pPr algn="ctr" rtl="0" fontAlgn="ctr"/>
                      <a:r>
                        <a:rPr lang="en-GB" sz="1000" b="0" i="0" u="none" strike="noStrike" dirty="0">
                          <a:solidFill>
                            <a:srgbClr val="000000"/>
                          </a:solidFill>
                          <a:effectLst/>
                          <a:latin typeface="Calibri"/>
                        </a:rPr>
                        <a:t>2020</a:t>
                      </a:r>
                    </a:p>
                  </a:txBody>
                  <a:tcPr marL="5640" marR="5640" marT="5640" marB="0" anchor="ctr">
                    <a:lnL>
                      <a:noFill/>
                    </a:lnL>
                    <a:lnR>
                      <a:noFill/>
                    </a:lnR>
                    <a:lnT>
                      <a:noFill/>
                    </a:lnT>
                    <a:lnB>
                      <a:noFill/>
                    </a:lnB>
                  </a:tcPr>
                </a:tc>
                <a:tc>
                  <a:txBody>
                    <a:bodyPr/>
                    <a:lstStyle/>
                    <a:p>
                      <a:pPr algn="ctr" rtl="0" fontAlgn="ctr"/>
                      <a:r>
                        <a:rPr lang="en-GB" sz="1000" b="0" i="0" u="none" strike="noStrike" dirty="0" smtClean="0">
                          <a:solidFill>
                            <a:srgbClr val="000000"/>
                          </a:solidFill>
                          <a:effectLst/>
                          <a:latin typeface="Calibri"/>
                        </a:rPr>
                        <a:t>2.0E+34</a:t>
                      </a:r>
                      <a:endParaRPr lang="en-GB" sz="1000" b="0" i="0" u="none" strike="noStrike" dirty="0">
                        <a:solidFill>
                          <a:srgbClr val="000000"/>
                        </a:solidFill>
                        <a:effectLst/>
                        <a:latin typeface="Calibri"/>
                      </a:endParaRPr>
                    </a:p>
                  </a:txBody>
                  <a:tcPr marL="5640" marR="5640" marT="5640" marB="0" anchor="ctr">
                    <a:lnL>
                      <a:noFill/>
                    </a:lnL>
                    <a:lnR>
                      <a:noFill/>
                    </a:lnR>
                    <a:lnT>
                      <a:noFill/>
                    </a:lnT>
                    <a:lnB>
                      <a:noFill/>
                    </a:lnB>
                  </a:tcPr>
                </a:tc>
                <a:tc>
                  <a:txBody>
                    <a:bodyPr/>
                    <a:lstStyle/>
                    <a:p>
                      <a:pPr algn="ctr" rtl="0" fontAlgn="ctr"/>
                      <a:r>
                        <a:rPr lang="en-GB" sz="1000" b="0" i="0" u="none" strike="noStrike">
                          <a:solidFill>
                            <a:srgbClr val="000000"/>
                          </a:solidFill>
                          <a:effectLst/>
                          <a:latin typeface="Calibri"/>
                        </a:rPr>
                        <a:t>60</a:t>
                      </a:r>
                    </a:p>
                  </a:txBody>
                  <a:tcPr marL="5640" marR="5640" marT="5640" marB="0" anchor="ctr">
                    <a:lnL>
                      <a:noFill/>
                    </a:lnL>
                    <a:lnR>
                      <a:noFill/>
                    </a:lnR>
                    <a:lnT>
                      <a:noFill/>
                    </a:lnT>
                    <a:lnB>
                      <a:noFill/>
                    </a:lnB>
                  </a:tcPr>
                </a:tc>
              </a:tr>
              <a:tr h="192506">
                <a:tc>
                  <a:txBody>
                    <a:bodyPr/>
                    <a:lstStyle/>
                    <a:p>
                      <a:pPr algn="ctr" fontAlgn="b"/>
                      <a:endParaRPr lang="en-GB" sz="1000" b="1" i="0" u="none" strike="noStrike" dirty="0">
                        <a:solidFill>
                          <a:srgbClr val="000000"/>
                        </a:solidFill>
                        <a:effectLst/>
                        <a:latin typeface="Calibri"/>
                      </a:endParaRP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a:solidFill>
                            <a:srgbClr val="000000"/>
                          </a:solidFill>
                          <a:effectLst/>
                          <a:latin typeface="Calibri"/>
                        </a:rPr>
                        <a:t>2021</a:t>
                      </a: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smtClean="0">
                          <a:solidFill>
                            <a:srgbClr val="000000"/>
                          </a:solidFill>
                          <a:effectLst/>
                          <a:latin typeface="Calibri"/>
                        </a:rPr>
                        <a:t>2.0E+34</a:t>
                      </a:r>
                      <a:endParaRPr lang="en-GB" sz="1000" b="0" i="0" u="none" strike="noStrike" dirty="0">
                        <a:solidFill>
                          <a:srgbClr val="000000"/>
                        </a:solidFill>
                        <a:effectLst/>
                        <a:latin typeface="Calibri"/>
                      </a:endParaRP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Calibri"/>
                        </a:rPr>
                        <a:t>60</a:t>
                      </a: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r>
              <a:tr h="191030">
                <a:tc>
                  <a:txBody>
                    <a:bodyPr/>
                    <a:lstStyle/>
                    <a:p>
                      <a:pPr algn="ctr" fontAlgn="b"/>
                      <a:r>
                        <a:rPr lang="en-GB" sz="1000" b="1" i="0" u="none" strike="noStrike" dirty="0">
                          <a:solidFill>
                            <a:srgbClr val="000000"/>
                          </a:solidFill>
                          <a:effectLst/>
                          <a:latin typeface="Calibri"/>
                        </a:rPr>
                        <a:t>LS3</a:t>
                      </a: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030">
                <a:tc>
                  <a:txBody>
                    <a:bodyPr/>
                    <a:lstStyle/>
                    <a:p>
                      <a:pPr algn="ctr" fontAlgn="b"/>
                      <a:endParaRPr lang="en-GB" sz="1000" b="1" i="0" u="none" strike="noStrike">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a:solidFill>
                            <a:srgbClr val="000000"/>
                          </a:solidFill>
                          <a:effectLst/>
                          <a:latin typeface="Calibri"/>
                        </a:rPr>
                        <a:t>2024</a:t>
                      </a: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smtClean="0">
                          <a:solidFill>
                            <a:srgbClr val="000000"/>
                          </a:solidFill>
                          <a:effectLst/>
                          <a:latin typeface="Calibri"/>
                        </a:rPr>
                        <a:t>5.0E+34</a:t>
                      </a: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a:solidFill>
                            <a:srgbClr val="000000"/>
                          </a:solidFill>
                          <a:effectLst/>
                          <a:latin typeface="Calibri"/>
                        </a:rPr>
                        <a:t>150</a:t>
                      </a: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r>
              <a:tr h="191030">
                <a:tc>
                  <a:txBody>
                    <a:bodyPr/>
                    <a:lstStyle/>
                    <a:p>
                      <a:pPr algn="ctr" fontAlgn="b"/>
                      <a:endParaRPr lang="en-GB" sz="1000" b="1" i="0" u="none" strike="noStrike">
                        <a:solidFill>
                          <a:srgbClr val="000000"/>
                        </a:solidFill>
                        <a:effectLst/>
                        <a:latin typeface="Calibri"/>
                      </a:endParaRPr>
                    </a:p>
                  </a:txBody>
                  <a:tcPr marL="5640" marR="5640" marT="5640" marB="0" anchor="ctr">
                    <a:lnL>
                      <a:noFill/>
                    </a:lnL>
                    <a:lnR>
                      <a:noFill/>
                    </a:lnR>
                    <a:lnT>
                      <a:noFill/>
                    </a:lnT>
                    <a:lnB>
                      <a:noFill/>
                    </a:lnB>
                  </a:tcPr>
                </a:tc>
                <a:tc>
                  <a:txBody>
                    <a:bodyPr/>
                    <a:lstStyle/>
                    <a:p>
                      <a:pPr algn="ctr" rtl="0" fontAlgn="ctr"/>
                      <a:r>
                        <a:rPr lang="en-GB" sz="1000" b="0" i="0" u="none" strike="noStrike">
                          <a:solidFill>
                            <a:srgbClr val="000000"/>
                          </a:solidFill>
                          <a:effectLst/>
                          <a:latin typeface="Calibri"/>
                        </a:rPr>
                        <a:t>2025</a:t>
                      </a:r>
                    </a:p>
                  </a:txBody>
                  <a:tcPr marL="5640" marR="5640" marT="5640" marB="0" anchor="ctr">
                    <a:lnL>
                      <a:noFill/>
                    </a:lnL>
                    <a:lnR>
                      <a:noFill/>
                    </a:lnR>
                    <a:lnT>
                      <a:noFill/>
                    </a:lnT>
                    <a:lnB>
                      <a:noFill/>
                    </a:lnB>
                  </a:tcPr>
                </a:tc>
                <a:tc>
                  <a:txBody>
                    <a:bodyPr/>
                    <a:lstStyle/>
                    <a:p>
                      <a:pPr algn="ctr" rtl="0" fontAlgn="ctr"/>
                      <a:r>
                        <a:rPr lang="en-GB" sz="1000" b="0" i="0" u="none" strike="noStrike" dirty="0" smtClean="0">
                          <a:solidFill>
                            <a:srgbClr val="000000"/>
                          </a:solidFill>
                          <a:effectLst/>
                          <a:latin typeface="Calibri"/>
                        </a:rPr>
                        <a:t>5.0E+34</a:t>
                      </a:r>
                      <a:endParaRPr lang="en-GB" sz="1000" b="0" i="0" u="none" strike="noStrike" dirty="0">
                        <a:solidFill>
                          <a:srgbClr val="000000"/>
                        </a:solidFill>
                        <a:effectLst/>
                        <a:latin typeface="Calibri"/>
                      </a:endParaRPr>
                    </a:p>
                  </a:txBody>
                  <a:tcPr marL="5640" marR="5640" marT="5640" marB="0" anchor="ctr">
                    <a:lnL>
                      <a:noFill/>
                    </a:lnL>
                    <a:lnR>
                      <a:noFill/>
                    </a:lnR>
                    <a:lnT>
                      <a:noFill/>
                    </a:lnT>
                    <a:lnB>
                      <a:noFill/>
                    </a:lnB>
                  </a:tcPr>
                </a:tc>
                <a:tc>
                  <a:txBody>
                    <a:bodyPr/>
                    <a:lstStyle/>
                    <a:p>
                      <a:pPr algn="ctr" rtl="0" fontAlgn="ctr"/>
                      <a:r>
                        <a:rPr lang="en-GB" sz="1000" b="0" i="0" u="none" strike="noStrike">
                          <a:solidFill>
                            <a:srgbClr val="000000"/>
                          </a:solidFill>
                          <a:effectLst/>
                          <a:latin typeface="Calibri"/>
                        </a:rPr>
                        <a:t>250</a:t>
                      </a:r>
                    </a:p>
                  </a:txBody>
                  <a:tcPr marL="5640" marR="5640" marT="5640" marB="0" anchor="ctr">
                    <a:lnL>
                      <a:noFill/>
                    </a:lnL>
                    <a:lnR>
                      <a:noFill/>
                    </a:lnR>
                    <a:lnT>
                      <a:noFill/>
                    </a:lnT>
                    <a:lnB>
                      <a:noFill/>
                    </a:lnB>
                  </a:tcPr>
                </a:tc>
              </a:tr>
              <a:tr h="191030">
                <a:tc>
                  <a:txBody>
                    <a:bodyPr/>
                    <a:lstStyle/>
                    <a:p>
                      <a:pPr algn="ctr" fontAlgn="b"/>
                      <a:endParaRPr lang="en-GB" sz="1000" b="1" i="0" u="none" strike="noStrike" dirty="0">
                        <a:solidFill>
                          <a:srgbClr val="000000"/>
                        </a:solidFill>
                        <a:effectLst/>
                        <a:latin typeface="Calibri"/>
                      </a:endParaRP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Calibri"/>
                        </a:rPr>
                        <a:t>2026</a:t>
                      </a: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smtClean="0">
                          <a:solidFill>
                            <a:srgbClr val="000000"/>
                          </a:solidFill>
                          <a:effectLst/>
                          <a:latin typeface="Calibri"/>
                        </a:rPr>
                        <a:t>5.0E+34</a:t>
                      </a:r>
                      <a:endParaRPr lang="en-GB" sz="1000" b="0" i="0" u="none" strike="noStrike" dirty="0">
                        <a:solidFill>
                          <a:srgbClr val="000000"/>
                        </a:solidFill>
                        <a:effectLst/>
                        <a:latin typeface="Calibri"/>
                      </a:endParaRP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Calibri"/>
                        </a:rPr>
                        <a:t>250</a:t>
                      </a: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r>
              <a:tr h="191030">
                <a:tc>
                  <a:txBody>
                    <a:bodyPr/>
                    <a:lstStyle/>
                    <a:p>
                      <a:pPr algn="ctr" fontAlgn="b"/>
                      <a:r>
                        <a:rPr lang="en-GB" sz="1000" b="1" i="0" u="none" strike="noStrike" dirty="0">
                          <a:solidFill>
                            <a:srgbClr val="000000"/>
                          </a:solidFill>
                          <a:effectLst/>
                          <a:latin typeface="Calibri"/>
                        </a:rPr>
                        <a:t>LS4</a:t>
                      </a: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030">
                <a:tc>
                  <a:txBody>
                    <a:bodyPr/>
                    <a:lstStyle/>
                    <a:p>
                      <a:pPr algn="ctr" fontAlgn="b"/>
                      <a:endParaRPr lang="en-GB" sz="1000" b="0" i="0" u="none" strike="noStrike">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a:solidFill>
                            <a:srgbClr val="000000"/>
                          </a:solidFill>
                          <a:effectLst/>
                          <a:latin typeface="Calibri"/>
                        </a:rPr>
                        <a:t>2028</a:t>
                      </a: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smtClean="0">
                          <a:solidFill>
                            <a:srgbClr val="000000"/>
                          </a:solidFill>
                          <a:effectLst/>
                          <a:latin typeface="Calibri"/>
                        </a:rPr>
                        <a:t>5.0E+34</a:t>
                      </a: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smtClean="0">
                          <a:solidFill>
                            <a:srgbClr val="000000"/>
                          </a:solidFill>
                          <a:effectLst/>
                          <a:latin typeface="Calibri"/>
                        </a:rPr>
                        <a:t>200</a:t>
                      </a: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r>
              <a:tr h="191030">
                <a:tc>
                  <a:txBody>
                    <a:bodyPr/>
                    <a:lstStyle/>
                    <a:p>
                      <a:pPr algn="ctr" fontAlgn="b"/>
                      <a:endParaRPr lang="en-GB" sz="1000" b="1" i="0" u="none" strike="noStrike">
                        <a:solidFill>
                          <a:srgbClr val="000000"/>
                        </a:solidFill>
                        <a:effectLst/>
                        <a:latin typeface="Calibri"/>
                      </a:endParaRPr>
                    </a:p>
                  </a:txBody>
                  <a:tcPr marL="5640" marR="5640" marT="5640" marB="0" anchor="ctr">
                    <a:lnL>
                      <a:noFill/>
                    </a:lnL>
                    <a:lnR>
                      <a:noFill/>
                    </a:lnR>
                    <a:lnT>
                      <a:noFill/>
                    </a:lnT>
                    <a:lnB>
                      <a:noFill/>
                    </a:lnB>
                  </a:tcPr>
                </a:tc>
                <a:tc>
                  <a:txBody>
                    <a:bodyPr/>
                    <a:lstStyle/>
                    <a:p>
                      <a:pPr algn="ctr" rtl="0" fontAlgn="ctr"/>
                      <a:r>
                        <a:rPr lang="en-GB" sz="1000" b="0" i="0" u="none" strike="noStrike">
                          <a:solidFill>
                            <a:srgbClr val="000000"/>
                          </a:solidFill>
                          <a:effectLst/>
                          <a:latin typeface="Calibri"/>
                        </a:rPr>
                        <a:t>2029</a:t>
                      </a:r>
                    </a:p>
                  </a:txBody>
                  <a:tcPr marL="5640" marR="5640" marT="5640" marB="0" anchor="ctr">
                    <a:lnL>
                      <a:noFill/>
                    </a:lnL>
                    <a:lnR>
                      <a:noFill/>
                    </a:lnR>
                    <a:lnT>
                      <a:noFill/>
                    </a:lnT>
                    <a:lnB>
                      <a:noFill/>
                    </a:lnB>
                  </a:tcPr>
                </a:tc>
                <a:tc>
                  <a:txBody>
                    <a:bodyPr/>
                    <a:lstStyle/>
                    <a:p>
                      <a:pPr algn="ctr" rtl="0" fontAlgn="ctr"/>
                      <a:r>
                        <a:rPr lang="en-GB" sz="1000" b="0" i="0" u="none" strike="noStrike" dirty="0" smtClean="0">
                          <a:solidFill>
                            <a:srgbClr val="000000"/>
                          </a:solidFill>
                          <a:effectLst/>
                          <a:latin typeface="Calibri"/>
                        </a:rPr>
                        <a:t>5.0E+34</a:t>
                      </a:r>
                      <a:endParaRPr lang="en-GB" sz="1000" b="0" i="0" u="none" strike="noStrike" dirty="0">
                        <a:solidFill>
                          <a:srgbClr val="000000"/>
                        </a:solidFill>
                        <a:effectLst/>
                        <a:latin typeface="Calibri"/>
                      </a:endParaRPr>
                    </a:p>
                  </a:txBody>
                  <a:tcPr marL="5640" marR="5640" marT="5640" marB="0" anchor="ctr">
                    <a:lnL>
                      <a:noFill/>
                    </a:lnL>
                    <a:lnR>
                      <a:noFill/>
                    </a:lnR>
                    <a:lnT>
                      <a:noFill/>
                    </a:lnT>
                    <a:lnB>
                      <a:noFill/>
                    </a:lnB>
                  </a:tcPr>
                </a:tc>
                <a:tc>
                  <a:txBody>
                    <a:bodyPr/>
                    <a:lstStyle/>
                    <a:p>
                      <a:pPr algn="ctr" rtl="0" fontAlgn="ctr"/>
                      <a:r>
                        <a:rPr lang="en-GB" sz="1000" b="0" i="0" u="none" strike="noStrike" dirty="0">
                          <a:solidFill>
                            <a:srgbClr val="000000"/>
                          </a:solidFill>
                          <a:effectLst/>
                          <a:latin typeface="Calibri"/>
                        </a:rPr>
                        <a:t>250</a:t>
                      </a:r>
                    </a:p>
                  </a:txBody>
                  <a:tcPr marL="5640" marR="5640" marT="5640" marB="0" anchor="ctr">
                    <a:lnL>
                      <a:noFill/>
                    </a:lnL>
                    <a:lnR>
                      <a:noFill/>
                    </a:lnR>
                    <a:lnT>
                      <a:noFill/>
                    </a:lnT>
                    <a:lnB>
                      <a:noFill/>
                    </a:lnB>
                  </a:tcPr>
                </a:tc>
              </a:tr>
              <a:tr h="191030">
                <a:tc>
                  <a:txBody>
                    <a:bodyPr/>
                    <a:lstStyle/>
                    <a:p>
                      <a:pPr algn="ctr" fontAlgn="b"/>
                      <a:endParaRPr lang="en-GB" sz="1000" b="1" i="0" u="none" strike="noStrike" dirty="0">
                        <a:solidFill>
                          <a:srgbClr val="000000"/>
                        </a:solidFill>
                        <a:effectLst/>
                        <a:latin typeface="Calibri"/>
                      </a:endParaRP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Calibri"/>
                        </a:rPr>
                        <a:t>2030</a:t>
                      </a: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smtClean="0">
                          <a:solidFill>
                            <a:srgbClr val="000000"/>
                          </a:solidFill>
                          <a:effectLst/>
                          <a:latin typeface="Calibri"/>
                        </a:rPr>
                        <a:t>5.0E+34</a:t>
                      </a:r>
                      <a:endParaRPr lang="en-GB" sz="1000" b="0" i="0" u="none" strike="noStrike" dirty="0">
                        <a:solidFill>
                          <a:srgbClr val="000000"/>
                        </a:solidFill>
                        <a:effectLst/>
                        <a:latin typeface="Calibri"/>
                      </a:endParaRP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Calibri"/>
                        </a:rPr>
                        <a:t>250</a:t>
                      </a:r>
                    </a:p>
                  </a:txBody>
                  <a:tcPr marL="5640" marR="5640" marT="5640" marB="0" anchor="ctr">
                    <a:lnL>
                      <a:noFill/>
                    </a:lnL>
                    <a:lnR>
                      <a:noFill/>
                    </a:lnR>
                    <a:lnT>
                      <a:noFill/>
                    </a:lnT>
                    <a:lnB w="12700" cap="flat" cmpd="sng" algn="ctr">
                      <a:solidFill>
                        <a:schemeClr val="tx1"/>
                      </a:solidFill>
                      <a:prstDash val="solid"/>
                      <a:round/>
                      <a:headEnd type="none" w="med" len="med"/>
                      <a:tailEnd type="none" w="med" len="med"/>
                    </a:lnB>
                  </a:tcPr>
                </a:tc>
              </a:tr>
              <a:tr h="191030">
                <a:tc>
                  <a:txBody>
                    <a:bodyPr/>
                    <a:lstStyle/>
                    <a:p>
                      <a:pPr algn="ctr" fontAlgn="b"/>
                      <a:r>
                        <a:rPr lang="en-GB" sz="1000" b="1" i="0" u="none" strike="noStrike" dirty="0">
                          <a:solidFill>
                            <a:srgbClr val="000000"/>
                          </a:solidFill>
                          <a:effectLst/>
                          <a:latin typeface="Calibri"/>
                        </a:rPr>
                        <a:t>LS5</a:t>
                      </a: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030">
                <a:tc>
                  <a:txBody>
                    <a:bodyPr/>
                    <a:lstStyle/>
                    <a:p>
                      <a:pPr algn="ctr" fontAlgn="b"/>
                      <a:endParaRPr lang="en-GB" sz="1000" b="0" i="0" u="none" strike="noStrike">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a:solidFill>
                            <a:srgbClr val="000000"/>
                          </a:solidFill>
                          <a:effectLst/>
                          <a:latin typeface="Calibri"/>
                        </a:rPr>
                        <a:t>2032</a:t>
                      </a: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smtClean="0">
                          <a:solidFill>
                            <a:srgbClr val="000000"/>
                          </a:solidFill>
                          <a:effectLst/>
                          <a:latin typeface="Calibri"/>
                        </a:rPr>
                        <a:t>5.0E+34</a:t>
                      </a: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ctr"/>
                      <a:r>
                        <a:rPr lang="en-GB" sz="1000" b="0" i="0" u="none" strike="noStrike" dirty="0" smtClean="0">
                          <a:solidFill>
                            <a:srgbClr val="000000"/>
                          </a:solidFill>
                          <a:effectLst/>
                          <a:latin typeface="Calibri"/>
                        </a:rPr>
                        <a:t>200</a:t>
                      </a:r>
                      <a:endParaRPr lang="en-GB" sz="1000" b="0" i="0" u="none" strike="noStrike" dirty="0">
                        <a:solidFill>
                          <a:srgbClr val="000000"/>
                        </a:solidFill>
                        <a:effectLst/>
                        <a:latin typeface="Calibri"/>
                      </a:endParaRPr>
                    </a:p>
                  </a:txBody>
                  <a:tcPr marL="5640" marR="5640" marT="5640" marB="0" anchor="ctr">
                    <a:lnL>
                      <a:noFill/>
                    </a:lnL>
                    <a:lnR>
                      <a:noFill/>
                    </a:lnR>
                    <a:lnT w="12700" cap="flat" cmpd="sng" algn="ctr">
                      <a:solidFill>
                        <a:schemeClr val="tx1"/>
                      </a:solidFill>
                      <a:prstDash val="solid"/>
                      <a:round/>
                      <a:headEnd type="none" w="med" len="med"/>
                      <a:tailEnd type="none" w="med" len="med"/>
                    </a:lnT>
                    <a:lnB>
                      <a:noFill/>
                    </a:lnB>
                  </a:tcPr>
                </a:tc>
              </a:tr>
              <a:tr h="191030">
                <a:tc>
                  <a:txBody>
                    <a:bodyPr/>
                    <a:lstStyle/>
                    <a:p>
                      <a:pPr algn="ctr" fontAlgn="b"/>
                      <a:endParaRPr lang="en-GB" sz="1000" b="1" i="0" u="none" strike="noStrike">
                        <a:solidFill>
                          <a:srgbClr val="000000"/>
                        </a:solidFill>
                        <a:effectLst/>
                        <a:latin typeface="Calibri"/>
                      </a:endParaRPr>
                    </a:p>
                  </a:txBody>
                  <a:tcPr marL="5640" marR="5640" marT="5640" marB="0" anchor="ctr">
                    <a:lnL>
                      <a:noFill/>
                    </a:lnL>
                    <a:lnR>
                      <a:noFill/>
                    </a:lnR>
                    <a:lnT>
                      <a:noFill/>
                    </a:lnT>
                    <a:lnB>
                      <a:noFill/>
                    </a:lnB>
                  </a:tcPr>
                </a:tc>
                <a:tc>
                  <a:txBody>
                    <a:bodyPr/>
                    <a:lstStyle/>
                    <a:p>
                      <a:pPr algn="ctr" rtl="0" fontAlgn="ctr"/>
                      <a:r>
                        <a:rPr lang="en-GB" sz="1000" b="0" i="0" u="none" strike="noStrike" dirty="0">
                          <a:solidFill>
                            <a:srgbClr val="000000"/>
                          </a:solidFill>
                          <a:effectLst/>
                          <a:latin typeface="Calibri"/>
                        </a:rPr>
                        <a:t>2033</a:t>
                      </a:r>
                    </a:p>
                  </a:txBody>
                  <a:tcPr marL="5640" marR="5640" marT="5640" marB="0" anchor="ctr">
                    <a:lnL>
                      <a:noFill/>
                    </a:lnL>
                    <a:lnR>
                      <a:noFill/>
                    </a:lnR>
                    <a:lnT>
                      <a:noFill/>
                    </a:lnT>
                    <a:lnB>
                      <a:noFill/>
                    </a:lnB>
                  </a:tcPr>
                </a:tc>
                <a:tc>
                  <a:txBody>
                    <a:bodyPr/>
                    <a:lstStyle/>
                    <a:p>
                      <a:pPr algn="ctr" rtl="0" fontAlgn="ctr"/>
                      <a:r>
                        <a:rPr lang="en-GB" sz="1000" b="0" i="0" u="none" strike="noStrike" dirty="0" smtClean="0">
                          <a:solidFill>
                            <a:srgbClr val="000000"/>
                          </a:solidFill>
                          <a:effectLst/>
                          <a:latin typeface="Calibri"/>
                        </a:rPr>
                        <a:t>5.0E+34</a:t>
                      </a:r>
                      <a:endParaRPr lang="en-GB" sz="1000" b="0" i="0" u="none" strike="noStrike" dirty="0">
                        <a:solidFill>
                          <a:srgbClr val="000000"/>
                        </a:solidFill>
                        <a:effectLst/>
                        <a:latin typeface="Calibri"/>
                      </a:endParaRPr>
                    </a:p>
                  </a:txBody>
                  <a:tcPr marL="5640" marR="5640" marT="5640" marB="0" anchor="ctr">
                    <a:lnL>
                      <a:noFill/>
                    </a:lnL>
                    <a:lnR>
                      <a:noFill/>
                    </a:lnR>
                    <a:lnT>
                      <a:noFill/>
                    </a:lnT>
                    <a:lnB>
                      <a:noFill/>
                    </a:lnB>
                  </a:tcPr>
                </a:tc>
                <a:tc>
                  <a:txBody>
                    <a:bodyPr/>
                    <a:lstStyle/>
                    <a:p>
                      <a:pPr algn="ctr" rtl="0" fontAlgn="ctr"/>
                      <a:r>
                        <a:rPr lang="en-GB" sz="1000" b="0" i="0" u="none" strike="noStrike" dirty="0">
                          <a:solidFill>
                            <a:srgbClr val="000000"/>
                          </a:solidFill>
                          <a:effectLst/>
                          <a:latin typeface="Calibri"/>
                        </a:rPr>
                        <a:t>250</a:t>
                      </a:r>
                    </a:p>
                  </a:txBody>
                  <a:tcPr marL="5640" marR="5640" marT="5640" marB="0" anchor="ctr">
                    <a:lnL>
                      <a:noFill/>
                    </a:lnL>
                    <a:lnR>
                      <a:noFill/>
                    </a:lnR>
                    <a:lnT>
                      <a:noFill/>
                    </a:lnT>
                    <a:lnB>
                      <a:noFill/>
                    </a:lnB>
                  </a:tcPr>
                </a:tc>
              </a:tr>
              <a:tr h="191030">
                <a:tc>
                  <a:txBody>
                    <a:bodyPr/>
                    <a:lstStyle/>
                    <a:p>
                      <a:pPr algn="ctr" fontAlgn="b"/>
                      <a:endParaRPr lang="en-GB" sz="1000" b="0" i="0" u="none" strike="noStrike">
                        <a:solidFill>
                          <a:srgbClr val="000000"/>
                        </a:solidFill>
                        <a:effectLst/>
                        <a:latin typeface="Calibri"/>
                      </a:endParaRPr>
                    </a:p>
                  </a:txBody>
                  <a:tcPr marL="5640" marR="5640" marT="5640" marB="0" anchor="ctr">
                    <a:lnL>
                      <a:noFill/>
                    </a:lnL>
                    <a:lnR>
                      <a:noFill/>
                    </a:lnR>
                    <a:lnT>
                      <a:noFill/>
                    </a:lnT>
                    <a:lnB>
                      <a:noFill/>
                    </a:lnB>
                  </a:tcPr>
                </a:tc>
                <a:tc>
                  <a:txBody>
                    <a:bodyPr/>
                    <a:lstStyle/>
                    <a:p>
                      <a:pPr algn="ctr" rtl="0" fontAlgn="ctr"/>
                      <a:r>
                        <a:rPr lang="en-GB" sz="1000" b="0" i="0" u="none" strike="noStrike" dirty="0">
                          <a:solidFill>
                            <a:srgbClr val="000000"/>
                          </a:solidFill>
                          <a:effectLst/>
                          <a:latin typeface="Calibri"/>
                        </a:rPr>
                        <a:t>2034</a:t>
                      </a:r>
                    </a:p>
                  </a:txBody>
                  <a:tcPr marL="5640" marR="5640" marT="5640" marB="0" anchor="ctr">
                    <a:lnL>
                      <a:noFill/>
                    </a:lnL>
                    <a:lnR>
                      <a:noFill/>
                    </a:lnR>
                    <a:lnT>
                      <a:noFill/>
                    </a:lnT>
                    <a:lnB>
                      <a:noFill/>
                    </a:lnB>
                  </a:tcPr>
                </a:tc>
                <a:tc>
                  <a:txBody>
                    <a:bodyPr/>
                    <a:lstStyle/>
                    <a:p>
                      <a:pPr algn="ctr" rtl="0" fontAlgn="ctr"/>
                      <a:r>
                        <a:rPr lang="en-GB" sz="1000" b="0" i="0" u="none" strike="noStrike" dirty="0" smtClean="0">
                          <a:solidFill>
                            <a:srgbClr val="000000"/>
                          </a:solidFill>
                          <a:effectLst/>
                          <a:latin typeface="Calibri"/>
                        </a:rPr>
                        <a:t>5.0E+34</a:t>
                      </a:r>
                      <a:endParaRPr lang="en-GB" sz="1000" b="0" i="0" u="none" strike="noStrike" dirty="0">
                        <a:solidFill>
                          <a:srgbClr val="000000"/>
                        </a:solidFill>
                        <a:effectLst/>
                        <a:latin typeface="Calibri"/>
                      </a:endParaRPr>
                    </a:p>
                  </a:txBody>
                  <a:tcPr marL="5640" marR="5640" marT="5640" marB="0" anchor="ctr">
                    <a:lnL>
                      <a:noFill/>
                    </a:lnL>
                    <a:lnR>
                      <a:noFill/>
                    </a:lnR>
                    <a:lnT>
                      <a:noFill/>
                    </a:lnT>
                    <a:lnB>
                      <a:noFill/>
                    </a:lnB>
                  </a:tcPr>
                </a:tc>
                <a:tc>
                  <a:txBody>
                    <a:bodyPr/>
                    <a:lstStyle/>
                    <a:p>
                      <a:pPr algn="ctr" rtl="0" fontAlgn="ctr"/>
                      <a:r>
                        <a:rPr lang="en-GB" sz="1000" b="0" i="0" u="none" strike="noStrike">
                          <a:solidFill>
                            <a:srgbClr val="000000"/>
                          </a:solidFill>
                          <a:effectLst/>
                          <a:latin typeface="Calibri"/>
                        </a:rPr>
                        <a:t>250</a:t>
                      </a:r>
                    </a:p>
                  </a:txBody>
                  <a:tcPr marL="5640" marR="5640" marT="5640" marB="0" anchor="ctr">
                    <a:lnL>
                      <a:noFill/>
                    </a:lnL>
                    <a:lnR>
                      <a:noFill/>
                    </a:lnR>
                    <a:lnT>
                      <a:noFill/>
                    </a:lnT>
                    <a:lnB>
                      <a:noFill/>
                    </a:lnB>
                  </a:tcPr>
                </a:tc>
              </a:tr>
              <a:tr h="191030">
                <a:tc>
                  <a:txBody>
                    <a:bodyPr/>
                    <a:lstStyle/>
                    <a:p>
                      <a:pPr algn="ctr" fontAlgn="b"/>
                      <a:endParaRPr lang="en-GB" sz="1000" b="0" i="0" u="none" strike="noStrike" dirty="0">
                        <a:solidFill>
                          <a:srgbClr val="000000"/>
                        </a:solidFill>
                        <a:effectLst/>
                        <a:latin typeface="Calibri"/>
                      </a:endParaRPr>
                    </a:p>
                  </a:txBody>
                  <a:tcPr marL="5640" marR="5640" marT="5640" marB="0" anchor="ctr">
                    <a:lnL>
                      <a:noFill/>
                    </a:lnL>
                    <a:lnR>
                      <a:noFill/>
                    </a:lnR>
                    <a:lnT>
                      <a:noFill/>
                    </a:lnT>
                    <a:lnB w="28575"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Calibri"/>
                        </a:rPr>
                        <a:t>2035</a:t>
                      </a:r>
                    </a:p>
                  </a:txBody>
                  <a:tcPr marL="5640" marR="5640" marT="5640" marB="0" anchor="ctr">
                    <a:lnL>
                      <a:noFill/>
                    </a:lnL>
                    <a:lnR>
                      <a:noFill/>
                    </a:lnR>
                    <a:lnT>
                      <a:noFill/>
                    </a:lnT>
                    <a:lnB w="28575"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smtClean="0">
                          <a:solidFill>
                            <a:srgbClr val="000000"/>
                          </a:solidFill>
                          <a:effectLst/>
                          <a:latin typeface="Calibri"/>
                        </a:rPr>
                        <a:t>5.0E+34</a:t>
                      </a:r>
                      <a:endParaRPr lang="en-GB" sz="1000" b="0" i="0" u="none" strike="noStrike" dirty="0">
                        <a:solidFill>
                          <a:srgbClr val="000000"/>
                        </a:solidFill>
                        <a:effectLst/>
                        <a:latin typeface="Calibri"/>
                      </a:endParaRPr>
                    </a:p>
                  </a:txBody>
                  <a:tcPr marL="5640" marR="5640" marT="5640" marB="0" anchor="ctr">
                    <a:lnL>
                      <a:noFill/>
                    </a:lnL>
                    <a:lnR>
                      <a:noFill/>
                    </a:lnR>
                    <a:lnT>
                      <a:noFill/>
                    </a:lnT>
                    <a:lnB w="28575" cap="flat" cmpd="sng" algn="ctr">
                      <a:solidFill>
                        <a:schemeClr val="tx1"/>
                      </a:solidFill>
                      <a:prstDash val="solid"/>
                      <a:round/>
                      <a:headEnd type="none" w="med" len="med"/>
                      <a:tailEnd type="none" w="med" len="med"/>
                    </a:lnB>
                  </a:tcPr>
                </a:tc>
                <a:tc>
                  <a:txBody>
                    <a:bodyPr/>
                    <a:lstStyle/>
                    <a:p>
                      <a:pPr algn="ctr" rtl="0" fontAlgn="ctr"/>
                      <a:r>
                        <a:rPr lang="en-GB" sz="1000" b="0" i="0" u="none" strike="noStrike" dirty="0">
                          <a:solidFill>
                            <a:srgbClr val="000000"/>
                          </a:solidFill>
                          <a:effectLst/>
                          <a:latin typeface="Calibri"/>
                        </a:rPr>
                        <a:t>250</a:t>
                      </a:r>
                    </a:p>
                  </a:txBody>
                  <a:tcPr marL="5640" marR="5640" marT="5640" marB="0" anchor="ctr">
                    <a:lnL>
                      <a:noFill/>
                    </a:lnL>
                    <a:lnR>
                      <a:noFill/>
                    </a:lnR>
                    <a:lnT>
                      <a:noFill/>
                    </a:lnT>
                    <a:lnB w="28575" cap="flat" cmpd="sng" algn="ctr">
                      <a:solidFill>
                        <a:schemeClr val="tx1"/>
                      </a:solidFill>
                      <a:prstDash val="solid"/>
                      <a:round/>
                      <a:headEnd type="none" w="med" len="med"/>
                      <a:tailEnd type="none" w="med" len="med"/>
                    </a:lnB>
                  </a:tcPr>
                </a:tc>
              </a:tr>
            </a:tbl>
          </a:graphicData>
        </a:graphic>
      </p:graphicFrame>
      <p:sp>
        <p:nvSpPr>
          <p:cNvPr id="2" name="TextBox 1"/>
          <p:cNvSpPr txBox="1"/>
          <p:nvPr/>
        </p:nvSpPr>
        <p:spPr>
          <a:xfrm>
            <a:off x="6084168" y="6021288"/>
            <a:ext cx="2520242" cy="261610"/>
          </a:xfrm>
          <a:prstGeom prst="rect">
            <a:avLst/>
          </a:prstGeom>
          <a:noFill/>
        </p:spPr>
        <p:txBody>
          <a:bodyPr wrap="none" rtlCol="0">
            <a:spAutoFit/>
          </a:bodyPr>
          <a:lstStyle/>
          <a:p>
            <a:r>
              <a:rPr lang="en-US" sz="1100" b="1" dirty="0" smtClean="0"/>
              <a:t>Source: </a:t>
            </a:r>
            <a:r>
              <a:rPr lang="en-US" sz="1100" b="1" dirty="0" err="1" smtClean="0"/>
              <a:t>S.Myers</a:t>
            </a:r>
            <a:r>
              <a:rPr lang="en-US" sz="1100" b="1" dirty="0" smtClean="0"/>
              <a:t>, RLIUP Workshop</a:t>
            </a:r>
            <a:endParaRPr lang="en-GB" sz="1100" b="1" dirty="0"/>
          </a:p>
        </p:txBody>
      </p:sp>
    </p:spTree>
    <p:extLst>
      <p:ext uri="{BB962C8B-B14F-4D97-AF65-F5344CB8AC3E}">
        <p14:creationId xmlns:p14="http://schemas.microsoft.com/office/powerpoint/2010/main" val="38773990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531"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dirty="0"/>
              <a:t>D</a:t>
            </a:r>
            <a:r>
              <a:rPr lang="en-US" altLang="en-US" sz="2400" b="1" dirty="0" smtClean="0"/>
              <a:t>ose rates – </a:t>
            </a:r>
            <a:r>
              <a:rPr lang="en-US" altLang="en-US" sz="2400" i="1" dirty="0" smtClean="0">
                <a:solidFill>
                  <a:srgbClr val="0000FF"/>
                </a:solidFill>
              </a:rPr>
              <a:t>LS1</a:t>
            </a:r>
            <a:endParaRPr lang="en-US" altLang="en-US" sz="2400" i="1" dirty="0">
              <a:solidFill>
                <a:srgbClr val="0000FF"/>
              </a:solidFill>
            </a:endParaRPr>
          </a:p>
        </p:txBody>
      </p:sp>
      <p:sp>
        <p:nvSpPr>
          <p:cNvPr id="22532"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14259" b="17262"/>
          <a:stretch/>
        </p:blipFill>
        <p:spPr>
          <a:xfrm>
            <a:off x="1888627" y="1620174"/>
            <a:ext cx="5131645" cy="1949069"/>
          </a:xfrm>
          <a:prstGeom prst="rect">
            <a:avLst/>
          </a:prstGeom>
        </p:spPr>
      </p:pic>
      <p:sp>
        <p:nvSpPr>
          <p:cNvPr id="3" name="TextBox 2"/>
          <p:cNvSpPr txBox="1"/>
          <p:nvPr/>
        </p:nvSpPr>
        <p:spPr>
          <a:xfrm>
            <a:off x="405444" y="1268760"/>
            <a:ext cx="2577116" cy="338554"/>
          </a:xfrm>
          <a:prstGeom prst="rect">
            <a:avLst/>
          </a:prstGeom>
          <a:noFill/>
        </p:spPr>
        <p:txBody>
          <a:bodyPr wrap="none" rtlCol="0">
            <a:spAutoFit/>
          </a:bodyPr>
          <a:lstStyle/>
          <a:p>
            <a:r>
              <a:rPr lang="en-US" sz="1600" b="1" i="1" dirty="0" smtClean="0">
                <a:solidFill>
                  <a:srgbClr val="000000"/>
                </a:solidFill>
              </a:rPr>
              <a:t>Example:   </a:t>
            </a:r>
            <a:r>
              <a:rPr lang="en-US" sz="1600" dirty="0" smtClean="0">
                <a:solidFill>
                  <a:srgbClr val="000000"/>
                </a:solidFill>
              </a:rPr>
              <a:t>TAS at Point 5</a:t>
            </a:r>
            <a:endParaRPr lang="en-GB" sz="1600" dirty="0">
              <a:solidFill>
                <a:srgbClr val="000000"/>
              </a:solidFill>
            </a:endParaRPr>
          </a:p>
        </p:txBody>
      </p:sp>
      <p:sp>
        <p:nvSpPr>
          <p:cNvPr id="4" name="TextBox 3"/>
          <p:cNvSpPr txBox="1"/>
          <p:nvPr/>
        </p:nvSpPr>
        <p:spPr>
          <a:xfrm>
            <a:off x="4211960" y="3569243"/>
            <a:ext cx="2898550" cy="261610"/>
          </a:xfrm>
          <a:prstGeom prst="rect">
            <a:avLst/>
          </a:prstGeom>
          <a:noFill/>
        </p:spPr>
        <p:txBody>
          <a:bodyPr wrap="none" rtlCol="0">
            <a:spAutoFit/>
          </a:bodyPr>
          <a:lstStyle/>
          <a:p>
            <a:r>
              <a:rPr lang="en-US" sz="1100" b="1" dirty="0" smtClean="0">
                <a:solidFill>
                  <a:srgbClr val="000000"/>
                </a:solidFill>
              </a:rPr>
              <a:t>FLUKA geometry: courtesy FLUKA team</a:t>
            </a:r>
            <a:endParaRPr lang="en-GB" sz="1100" b="1" dirty="0">
              <a:solidFill>
                <a:srgbClr val="000000"/>
              </a:solidFill>
            </a:endParaRPr>
          </a:p>
        </p:txBody>
      </p:sp>
      <p:pic>
        <p:nvPicPr>
          <p:cNvPr id="10"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7419" t="10683" b="7846"/>
          <a:stretch/>
        </p:blipFill>
        <p:spPr bwMode="auto">
          <a:xfrm>
            <a:off x="308902" y="3950308"/>
            <a:ext cx="4254978" cy="280831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rotWithShape="1">
          <a:blip r:embed="rId5">
            <a:extLst>
              <a:ext uri="{28A0092B-C50C-407E-A947-70E740481C1C}">
                <a14:useLocalDpi xmlns:a14="http://schemas.microsoft.com/office/drawing/2010/main" val="0"/>
              </a:ext>
            </a:extLst>
          </a:blip>
          <a:srcRect l="6039" t="10833" b="7695"/>
          <a:stretch/>
        </p:blipFill>
        <p:spPr>
          <a:xfrm>
            <a:off x="4659153" y="3955260"/>
            <a:ext cx="4310807" cy="2803359"/>
          </a:xfrm>
          <a:prstGeom prst="rect">
            <a:avLst/>
          </a:prstGeom>
        </p:spPr>
      </p:pic>
    </p:spTree>
    <p:extLst>
      <p:ext uri="{BB962C8B-B14F-4D97-AF65-F5344CB8AC3E}">
        <p14:creationId xmlns:p14="http://schemas.microsoft.com/office/powerpoint/2010/main" val="5316142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531"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dirty="0"/>
              <a:t>D</a:t>
            </a:r>
            <a:r>
              <a:rPr lang="en-US" altLang="en-US" sz="2400" b="1" dirty="0" smtClean="0"/>
              <a:t>ose rates – </a:t>
            </a:r>
            <a:r>
              <a:rPr lang="en-US" altLang="en-US" sz="2400" i="1" dirty="0" smtClean="0">
                <a:solidFill>
                  <a:srgbClr val="0000FF"/>
                </a:solidFill>
              </a:rPr>
              <a:t>LS1</a:t>
            </a:r>
            <a:endParaRPr lang="en-US" altLang="en-US" sz="2400" i="1" dirty="0">
              <a:solidFill>
                <a:srgbClr val="0000FF"/>
              </a:solidFill>
            </a:endParaRPr>
          </a:p>
        </p:txBody>
      </p:sp>
      <p:sp>
        <p:nvSpPr>
          <p:cNvPr id="22532"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130"/>
          <a:stretch/>
        </p:blipFill>
        <p:spPr bwMode="auto">
          <a:xfrm>
            <a:off x="637689" y="1916832"/>
            <a:ext cx="7868621" cy="4298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565" t="13229" b="7546"/>
          <a:stretch/>
        </p:blipFill>
        <p:spPr bwMode="auto">
          <a:xfrm>
            <a:off x="5364088" y="75525"/>
            <a:ext cx="3475112" cy="220997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147036" y="629314"/>
            <a:ext cx="45719" cy="559823"/>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 name="Straight Arrow Connector 3"/>
          <p:cNvCxnSpPr>
            <a:stCxn id="2" idx="2"/>
          </p:cNvCxnSpPr>
          <p:nvPr/>
        </p:nvCxnSpPr>
        <p:spPr>
          <a:xfrm flipH="1">
            <a:off x="5940152" y="1189137"/>
            <a:ext cx="1229744" cy="1735807"/>
          </a:xfrm>
          <a:prstGeom prst="straightConnector1">
            <a:avLst/>
          </a:prstGeom>
          <a:ln w="38100">
            <a:solidFill>
              <a:srgbClr val="FFC000"/>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405444" y="1268760"/>
            <a:ext cx="2577116" cy="338554"/>
          </a:xfrm>
          <a:prstGeom prst="rect">
            <a:avLst/>
          </a:prstGeom>
          <a:noFill/>
        </p:spPr>
        <p:txBody>
          <a:bodyPr wrap="none" rtlCol="0">
            <a:spAutoFit/>
          </a:bodyPr>
          <a:lstStyle/>
          <a:p>
            <a:r>
              <a:rPr lang="en-US" sz="1600" b="1" i="1" dirty="0" smtClean="0">
                <a:solidFill>
                  <a:srgbClr val="000000"/>
                </a:solidFill>
              </a:rPr>
              <a:t>Example:   </a:t>
            </a:r>
            <a:r>
              <a:rPr lang="en-US" sz="1600" dirty="0" smtClean="0">
                <a:solidFill>
                  <a:srgbClr val="000000"/>
                </a:solidFill>
              </a:rPr>
              <a:t>TAS at Point 5</a:t>
            </a:r>
            <a:endParaRPr lang="en-GB" sz="1600" dirty="0">
              <a:solidFill>
                <a:srgbClr val="000000"/>
              </a:solidFill>
            </a:endParaRPr>
          </a:p>
        </p:txBody>
      </p:sp>
    </p:spTree>
    <p:extLst>
      <p:ext uri="{BB962C8B-B14F-4D97-AF65-F5344CB8AC3E}">
        <p14:creationId xmlns:p14="http://schemas.microsoft.com/office/powerpoint/2010/main" val="20055850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531"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dirty="0"/>
              <a:t>D</a:t>
            </a:r>
            <a:r>
              <a:rPr lang="en-US" altLang="en-US" sz="2400" b="1" dirty="0" smtClean="0"/>
              <a:t>ose rates – </a:t>
            </a:r>
            <a:r>
              <a:rPr lang="en-US" altLang="en-US" sz="2400" i="1" dirty="0" smtClean="0">
                <a:solidFill>
                  <a:srgbClr val="0000FF"/>
                </a:solidFill>
              </a:rPr>
              <a:t>LS3</a:t>
            </a:r>
            <a:endParaRPr lang="en-US" altLang="en-US" sz="2400" i="1" dirty="0">
              <a:solidFill>
                <a:srgbClr val="0000FF"/>
              </a:solidFill>
            </a:endParaRPr>
          </a:p>
        </p:txBody>
      </p:sp>
      <p:sp>
        <p:nvSpPr>
          <p:cNvPr id="22532"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1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039" t="11229" b="5586"/>
          <a:stretch/>
        </p:blipFill>
        <p:spPr bwMode="auto">
          <a:xfrm>
            <a:off x="4474114" y="44624"/>
            <a:ext cx="4565004" cy="306363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5816"/>
          <a:stretch/>
        </p:blipFill>
        <p:spPr bwMode="auto">
          <a:xfrm>
            <a:off x="90252" y="2932980"/>
            <a:ext cx="6079005" cy="3907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Rectangle 22"/>
          <p:cNvSpPr/>
          <p:nvPr/>
        </p:nvSpPr>
        <p:spPr>
          <a:xfrm>
            <a:off x="4949292" y="1439065"/>
            <a:ext cx="1512168" cy="45719"/>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4" name="Straight Arrow Connector 23"/>
          <p:cNvCxnSpPr/>
          <p:nvPr/>
        </p:nvCxnSpPr>
        <p:spPr>
          <a:xfrm flipH="1">
            <a:off x="4427984" y="1477169"/>
            <a:ext cx="1229744" cy="1735807"/>
          </a:xfrm>
          <a:prstGeom prst="straightConnector1">
            <a:avLst/>
          </a:prstGeom>
          <a:ln w="38100">
            <a:solidFill>
              <a:srgbClr val="FFC000"/>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405444" y="1268760"/>
            <a:ext cx="2756267" cy="338554"/>
          </a:xfrm>
          <a:prstGeom prst="rect">
            <a:avLst/>
          </a:prstGeom>
          <a:noFill/>
        </p:spPr>
        <p:txBody>
          <a:bodyPr wrap="none" rtlCol="0">
            <a:spAutoFit/>
          </a:bodyPr>
          <a:lstStyle/>
          <a:p>
            <a:r>
              <a:rPr lang="en-US" sz="1600" b="1" i="1" dirty="0" smtClean="0">
                <a:solidFill>
                  <a:srgbClr val="000000"/>
                </a:solidFill>
              </a:rPr>
              <a:t>Example:   </a:t>
            </a:r>
            <a:r>
              <a:rPr lang="en-US" sz="1600" dirty="0" smtClean="0">
                <a:solidFill>
                  <a:srgbClr val="000000"/>
                </a:solidFill>
              </a:rPr>
              <a:t>Triplet at Point 5</a:t>
            </a:r>
            <a:endParaRPr lang="en-GB" sz="1600" dirty="0">
              <a:solidFill>
                <a:srgbClr val="000000"/>
              </a:solidFill>
            </a:endParaRPr>
          </a:p>
        </p:txBody>
      </p:sp>
      <p:sp>
        <p:nvSpPr>
          <p:cNvPr id="10" name="TextBox 9"/>
          <p:cNvSpPr txBox="1"/>
          <p:nvPr/>
        </p:nvSpPr>
        <p:spPr>
          <a:xfrm>
            <a:off x="7179771" y="3004349"/>
            <a:ext cx="1659429" cy="430887"/>
          </a:xfrm>
          <a:prstGeom prst="rect">
            <a:avLst/>
          </a:prstGeom>
          <a:noFill/>
        </p:spPr>
        <p:txBody>
          <a:bodyPr wrap="none" rtlCol="0">
            <a:spAutoFit/>
          </a:bodyPr>
          <a:lstStyle/>
          <a:p>
            <a:r>
              <a:rPr lang="en-US" sz="1100" b="1" dirty="0" smtClean="0">
                <a:solidFill>
                  <a:srgbClr val="000000"/>
                </a:solidFill>
              </a:rPr>
              <a:t>FLUKA geometry: </a:t>
            </a:r>
          </a:p>
          <a:p>
            <a:r>
              <a:rPr lang="en-US" sz="1100" b="1" dirty="0" smtClean="0">
                <a:solidFill>
                  <a:srgbClr val="000000"/>
                </a:solidFill>
              </a:rPr>
              <a:t>courtesy FLUKA team</a:t>
            </a:r>
            <a:endParaRPr lang="en-GB" sz="1100" b="1" dirty="0">
              <a:solidFill>
                <a:srgbClr val="000000"/>
              </a:solidFill>
            </a:endParaRPr>
          </a:p>
        </p:txBody>
      </p:sp>
      <p:sp>
        <p:nvSpPr>
          <p:cNvPr id="11" name="TextBox 10"/>
          <p:cNvSpPr txBox="1"/>
          <p:nvPr/>
        </p:nvSpPr>
        <p:spPr>
          <a:xfrm>
            <a:off x="35496" y="3454659"/>
            <a:ext cx="896399" cy="276999"/>
          </a:xfrm>
          <a:prstGeom prst="rect">
            <a:avLst/>
          </a:prstGeom>
          <a:solidFill>
            <a:schemeClr val="bg1"/>
          </a:solidFill>
        </p:spPr>
        <p:txBody>
          <a:bodyPr wrap="none" rtlCol="0">
            <a:spAutoFit/>
          </a:bodyPr>
          <a:lstStyle/>
          <a:p>
            <a:r>
              <a:rPr lang="en-US" sz="1200" b="1" dirty="0">
                <a:solidFill>
                  <a:srgbClr val="0070C0"/>
                </a:solidFill>
              </a:rPr>
              <a:t>5</a:t>
            </a:r>
            <a:r>
              <a:rPr lang="en-US" sz="1200" b="1" dirty="0" smtClean="0">
                <a:solidFill>
                  <a:srgbClr val="0070C0"/>
                </a:solidFill>
              </a:rPr>
              <a:t>00 </a:t>
            </a:r>
            <a:r>
              <a:rPr lang="en-US" sz="1200" b="1" dirty="0" smtClean="0">
                <a:solidFill>
                  <a:srgbClr val="0070C0"/>
                </a:solidFill>
                <a:latin typeface="Arial"/>
                <a:cs typeface="Arial"/>
              </a:rPr>
              <a:t>µ</a:t>
            </a:r>
            <a:r>
              <a:rPr lang="en-US" sz="1200" b="1" dirty="0" err="1" smtClean="0">
                <a:solidFill>
                  <a:srgbClr val="0070C0"/>
                </a:solidFill>
                <a:latin typeface="Arial"/>
                <a:cs typeface="Arial"/>
              </a:rPr>
              <a:t>Sv</a:t>
            </a:r>
            <a:r>
              <a:rPr lang="en-US" sz="1200" b="1" dirty="0" smtClean="0">
                <a:solidFill>
                  <a:srgbClr val="0070C0"/>
                </a:solidFill>
                <a:latin typeface="Arial"/>
                <a:cs typeface="Arial"/>
              </a:rPr>
              <a:t>/h</a:t>
            </a:r>
            <a:endParaRPr lang="en-GB" sz="1200" b="1" dirty="0">
              <a:solidFill>
                <a:srgbClr val="0070C0"/>
              </a:solidFill>
            </a:endParaRPr>
          </a:p>
        </p:txBody>
      </p:sp>
      <p:sp>
        <p:nvSpPr>
          <p:cNvPr id="12" name="TextBox 11"/>
          <p:cNvSpPr txBox="1"/>
          <p:nvPr/>
        </p:nvSpPr>
        <p:spPr>
          <a:xfrm>
            <a:off x="35496" y="5222981"/>
            <a:ext cx="896399" cy="276999"/>
          </a:xfrm>
          <a:prstGeom prst="rect">
            <a:avLst/>
          </a:prstGeom>
          <a:solidFill>
            <a:schemeClr val="bg1"/>
          </a:solidFill>
        </p:spPr>
        <p:txBody>
          <a:bodyPr wrap="none" rtlCol="0">
            <a:spAutoFit/>
          </a:bodyPr>
          <a:lstStyle/>
          <a:p>
            <a:r>
              <a:rPr lang="en-US" sz="1200" b="1" dirty="0" smtClean="0">
                <a:solidFill>
                  <a:srgbClr val="0070C0"/>
                </a:solidFill>
              </a:rPr>
              <a:t>200 </a:t>
            </a:r>
            <a:r>
              <a:rPr lang="en-US" sz="1200" b="1" dirty="0" smtClean="0">
                <a:solidFill>
                  <a:srgbClr val="0070C0"/>
                </a:solidFill>
                <a:latin typeface="Arial"/>
                <a:cs typeface="Arial"/>
              </a:rPr>
              <a:t>µ</a:t>
            </a:r>
            <a:r>
              <a:rPr lang="en-US" sz="1200" b="1" dirty="0" err="1" smtClean="0">
                <a:solidFill>
                  <a:srgbClr val="0070C0"/>
                </a:solidFill>
                <a:latin typeface="Arial"/>
                <a:cs typeface="Arial"/>
              </a:rPr>
              <a:t>Sv</a:t>
            </a:r>
            <a:r>
              <a:rPr lang="en-US" sz="1200" b="1" dirty="0" smtClean="0">
                <a:solidFill>
                  <a:srgbClr val="0070C0"/>
                </a:solidFill>
                <a:latin typeface="Arial"/>
                <a:cs typeface="Arial"/>
              </a:rPr>
              <a:t>/h</a:t>
            </a:r>
            <a:endParaRPr lang="en-GB" sz="1200" b="1" dirty="0">
              <a:solidFill>
                <a:srgbClr val="0070C0"/>
              </a:solidFill>
            </a:endParaRPr>
          </a:p>
        </p:txBody>
      </p:sp>
      <p:sp>
        <p:nvSpPr>
          <p:cNvPr id="13" name="TextBox 12"/>
          <p:cNvSpPr txBox="1"/>
          <p:nvPr/>
        </p:nvSpPr>
        <p:spPr>
          <a:xfrm>
            <a:off x="1529611" y="1628800"/>
            <a:ext cx="2462534" cy="338554"/>
          </a:xfrm>
          <a:prstGeom prst="rect">
            <a:avLst/>
          </a:prstGeom>
          <a:noFill/>
        </p:spPr>
        <p:txBody>
          <a:bodyPr wrap="none" rtlCol="0">
            <a:spAutoFit/>
          </a:bodyPr>
          <a:lstStyle/>
          <a:p>
            <a:r>
              <a:rPr lang="en-US" sz="1600" dirty="0">
                <a:solidFill>
                  <a:srgbClr val="000000"/>
                </a:solidFill>
              </a:rPr>
              <a:t>c</a:t>
            </a:r>
            <a:r>
              <a:rPr lang="en-US" sz="1600" dirty="0" smtClean="0">
                <a:solidFill>
                  <a:srgbClr val="000000"/>
                </a:solidFill>
              </a:rPr>
              <a:t>ooling time dependence</a:t>
            </a:r>
            <a:endParaRPr lang="en-GB" sz="1600" dirty="0">
              <a:solidFill>
                <a:srgbClr val="000000"/>
              </a:solidFill>
            </a:endParaRPr>
          </a:p>
        </p:txBody>
      </p:sp>
    </p:spTree>
    <p:extLst>
      <p:ext uri="{BB962C8B-B14F-4D97-AF65-F5344CB8AC3E}">
        <p14:creationId xmlns:p14="http://schemas.microsoft.com/office/powerpoint/2010/main" val="23754193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531"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dirty="0"/>
              <a:t>D</a:t>
            </a:r>
            <a:r>
              <a:rPr lang="en-US" altLang="en-US" sz="2400" b="1" dirty="0" smtClean="0"/>
              <a:t>ose rates – </a:t>
            </a:r>
            <a:r>
              <a:rPr lang="en-US" altLang="en-US" sz="2400" i="1" dirty="0" smtClean="0">
                <a:solidFill>
                  <a:srgbClr val="0000FF"/>
                </a:solidFill>
              </a:rPr>
              <a:t>Evolution</a:t>
            </a:r>
            <a:endParaRPr lang="en-US" altLang="en-US" sz="2400" i="1" dirty="0">
              <a:solidFill>
                <a:srgbClr val="0000FF"/>
              </a:solidFill>
            </a:endParaRPr>
          </a:p>
        </p:txBody>
      </p:sp>
      <p:sp>
        <p:nvSpPr>
          <p:cNvPr id="22532"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1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039" t="11229" b="5586"/>
          <a:stretch/>
        </p:blipFill>
        <p:spPr bwMode="auto">
          <a:xfrm>
            <a:off x="4474114" y="44624"/>
            <a:ext cx="4565004" cy="306363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5036"/>
          <a:stretch/>
        </p:blipFill>
        <p:spPr bwMode="auto">
          <a:xfrm>
            <a:off x="18244" y="2872596"/>
            <a:ext cx="6215879" cy="3968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4949292" y="1482195"/>
            <a:ext cx="1512168" cy="45719"/>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2" name="Straight Arrow Connector 11"/>
          <p:cNvCxnSpPr/>
          <p:nvPr/>
        </p:nvCxnSpPr>
        <p:spPr>
          <a:xfrm flipH="1">
            <a:off x="4427984" y="1520299"/>
            <a:ext cx="1229744" cy="1735807"/>
          </a:xfrm>
          <a:prstGeom prst="straightConnector1">
            <a:avLst/>
          </a:prstGeom>
          <a:ln w="38100">
            <a:solidFill>
              <a:srgbClr val="FFC000"/>
            </a:solidFill>
            <a:tailEnd type="arrow"/>
          </a:ln>
        </p:spPr>
        <p:style>
          <a:lnRef idx="2">
            <a:schemeClr val="accent1"/>
          </a:lnRef>
          <a:fillRef idx="0">
            <a:schemeClr val="accent1"/>
          </a:fillRef>
          <a:effectRef idx="1">
            <a:schemeClr val="accent1"/>
          </a:effectRef>
          <a:fontRef idx="minor">
            <a:schemeClr val="tx1"/>
          </a:fontRef>
        </p:style>
      </p:cxn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13575" y="2924944"/>
            <a:ext cx="3050913"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9684568" y="4221088"/>
            <a:ext cx="184731" cy="369332"/>
          </a:xfrm>
          <a:prstGeom prst="rect">
            <a:avLst/>
          </a:prstGeom>
          <a:noFill/>
        </p:spPr>
        <p:txBody>
          <a:bodyPr wrap="none" rtlCol="0">
            <a:spAutoFit/>
          </a:bodyPr>
          <a:lstStyle/>
          <a:p>
            <a:endParaRPr lang="en-GB" dirty="0"/>
          </a:p>
        </p:txBody>
      </p:sp>
      <p:sp>
        <p:nvSpPr>
          <p:cNvPr id="15" name="TextBox 14"/>
          <p:cNvSpPr txBox="1"/>
          <p:nvPr/>
        </p:nvSpPr>
        <p:spPr>
          <a:xfrm>
            <a:off x="405444" y="1268760"/>
            <a:ext cx="2756267" cy="338554"/>
          </a:xfrm>
          <a:prstGeom prst="rect">
            <a:avLst/>
          </a:prstGeom>
          <a:noFill/>
        </p:spPr>
        <p:txBody>
          <a:bodyPr wrap="none" rtlCol="0">
            <a:spAutoFit/>
          </a:bodyPr>
          <a:lstStyle/>
          <a:p>
            <a:r>
              <a:rPr lang="en-US" sz="1600" b="1" i="1" dirty="0" smtClean="0">
                <a:solidFill>
                  <a:srgbClr val="000000"/>
                </a:solidFill>
              </a:rPr>
              <a:t>Example:   </a:t>
            </a:r>
            <a:r>
              <a:rPr lang="en-US" sz="1600" dirty="0" smtClean="0">
                <a:solidFill>
                  <a:srgbClr val="000000"/>
                </a:solidFill>
              </a:rPr>
              <a:t>Triplet at Point 5</a:t>
            </a:r>
            <a:endParaRPr lang="en-GB" sz="1600" dirty="0">
              <a:solidFill>
                <a:srgbClr val="000000"/>
              </a:solidFill>
            </a:endParaRPr>
          </a:p>
        </p:txBody>
      </p:sp>
      <p:sp>
        <p:nvSpPr>
          <p:cNvPr id="3" name="TextBox 2"/>
          <p:cNvSpPr txBox="1"/>
          <p:nvPr/>
        </p:nvSpPr>
        <p:spPr>
          <a:xfrm>
            <a:off x="2051720" y="6032321"/>
            <a:ext cx="466794" cy="276999"/>
          </a:xfrm>
          <a:prstGeom prst="rect">
            <a:avLst/>
          </a:prstGeom>
          <a:noFill/>
        </p:spPr>
        <p:txBody>
          <a:bodyPr wrap="none" rtlCol="0">
            <a:spAutoFit/>
          </a:bodyPr>
          <a:lstStyle/>
          <a:p>
            <a:r>
              <a:rPr lang="en-US" sz="1200" b="1" dirty="0" smtClean="0">
                <a:solidFill>
                  <a:srgbClr val="FF0000"/>
                </a:solidFill>
              </a:rPr>
              <a:t>LS1</a:t>
            </a:r>
            <a:endParaRPr lang="en-GB" sz="1200" b="1" dirty="0">
              <a:solidFill>
                <a:srgbClr val="FF0000"/>
              </a:solidFill>
            </a:endParaRPr>
          </a:p>
        </p:txBody>
      </p:sp>
      <p:sp>
        <p:nvSpPr>
          <p:cNvPr id="17" name="TextBox 16"/>
          <p:cNvSpPr txBox="1"/>
          <p:nvPr/>
        </p:nvSpPr>
        <p:spPr>
          <a:xfrm>
            <a:off x="2017216" y="5157192"/>
            <a:ext cx="466794" cy="276999"/>
          </a:xfrm>
          <a:prstGeom prst="rect">
            <a:avLst/>
          </a:prstGeom>
          <a:noFill/>
        </p:spPr>
        <p:txBody>
          <a:bodyPr wrap="none" rtlCol="0">
            <a:spAutoFit/>
          </a:bodyPr>
          <a:lstStyle/>
          <a:p>
            <a:r>
              <a:rPr lang="en-US" sz="1200" b="1" dirty="0" smtClean="0">
                <a:solidFill>
                  <a:srgbClr val="FF0000"/>
                </a:solidFill>
              </a:rPr>
              <a:t>LS2</a:t>
            </a:r>
            <a:endParaRPr lang="en-GB" sz="1200" b="1" dirty="0">
              <a:solidFill>
                <a:srgbClr val="FF0000"/>
              </a:solidFill>
            </a:endParaRPr>
          </a:p>
        </p:txBody>
      </p:sp>
      <p:sp>
        <p:nvSpPr>
          <p:cNvPr id="18" name="TextBox 17"/>
          <p:cNvSpPr txBox="1"/>
          <p:nvPr/>
        </p:nvSpPr>
        <p:spPr>
          <a:xfrm>
            <a:off x="1547664" y="4797152"/>
            <a:ext cx="466794" cy="276999"/>
          </a:xfrm>
          <a:prstGeom prst="rect">
            <a:avLst/>
          </a:prstGeom>
          <a:noFill/>
        </p:spPr>
        <p:txBody>
          <a:bodyPr wrap="none" rtlCol="0">
            <a:spAutoFit/>
          </a:bodyPr>
          <a:lstStyle/>
          <a:p>
            <a:r>
              <a:rPr lang="en-US" sz="1200" b="1" dirty="0" smtClean="0">
                <a:solidFill>
                  <a:srgbClr val="FF0000"/>
                </a:solidFill>
              </a:rPr>
              <a:t>LS3</a:t>
            </a:r>
            <a:endParaRPr lang="en-GB" sz="1200" b="1" dirty="0">
              <a:solidFill>
                <a:srgbClr val="FF0000"/>
              </a:solidFill>
            </a:endParaRPr>
          </a:p>
        </p:txBody>
      </p:sp>
      <p:sp>
        <p:nvSpPr>
          <p:cNvPr id="4" name="TextBox 3"/>
          <p:cNvSpPr txBox="1"/>
          <p:nvPr/>
        </p:nvSpPr>
        <p:spPr>
          <a:xfrm>
            <a:off x="1529611" y="1628800"/>
            <a:ext cx="2089033" cy="338554"/>
          </a:xfrm>
          <a:prstGeom prst="rect">
            <a:avLst/>
          </a:prstGeom>
          <a:noFill/>
        </p:spPr>
        <p:txBody>
          <a:bodyPr wrap="none" rtlCol="0">
            <a:spAutoFit/>
          </a:bodyPr>
          <a:lstStyle/>
          <a:p>
            <a:r>
              <a:rPr lang="en-US" sz="1600" dirty="0">
                <a:solidFill>
                  <a:srgbClr val="000000"/>
                </a:solidFill>
              </a:rPr>
              <a:t>o</a:t>
            </a:r>
            <a:r>
              <a:rPr lang="en-US" sz="1600" dirty="0" smtClean="0">
                <a:solidFill>
                  <a:srgbClr val="000000"/>
                </a:solidFill>
              </a:rPr>
              <a:t>ne month of cooling</a:t>
            </a:r>
            <a:endParaRPr lang="en-GB" sz="1600" dirty="0">
              <a:solidFill>
                <a:srgbClr val="000000"/>
              </a:solidFill>
            </a:endParaRPr>
          </a:p>
        </p:txBody>
      </p:sp>
      <p:sp>
        <p:nvSpPr>
          <p:cNvPr id="5" name="TextBox 4"/>
          <p:cNvSpPr txBox="1"/>
          <p:nvPr/>
        </p:nvSpPr>
        <p:spPr>
          <a:xfrm>
            <a:off x="35496" y="3523667"/>
            <a:ext cx="896399" cy="276999"/>
          </a:xfrm>
          <a:prstGeom prst="rect">
            <a:avLst/>
          </a:prstGeom>
          <a:solidFill>
            <a:schemeClr val="bg1"/>
          </a:solidFill>
        </p:spPr>
        <p:txBody>
          <a:bodyPr wrap="none" rtlCol="0">
            <a:spAutoFit/>
          </a:bodyPr>
          <a:lstStyle/>
          <a:p>
            <a:r>
              <a:rPr lang="en-US" sz="1200" b="1" dirty="0" smtClean="0">
                <a:solidFill>
                  <a:srgbClr val="0070C0"/>
                </a:solidFill>
              </a:rPr>
              <a:t>200 </a:t>
            </a:r>
            <a:r>
              <a:rPr lang="en-US" sz="1200" b="1" dirty="0" smtClean="0">
                <a:solidFill>
                  <a:srgbClr val="0070C0"/>
                </a:solidFill>
                <a:latin typeface="Arial"/>
                <a:cs typeface="Arial"/>
              </a:rPr>
              <a:t>µ</a:t>
            </a:r>
            <a:r>
              <a:rPr lang="en-US" sz="1200" b="1" dirty="0" err="1" smtClean="0">
                <a:solidFill>
                  <a:srgbClr val="0070C0"/>
                </a:solidFill>
                <a:latin typeface="Arial"/>
                <a:cs typeface="Arial"/>
              </a:rPr>
              <a:t>Sv</a:t>
            </a:r>
            <a:r>
              <a:rPr lang="en-US" sz="1200" b="1" dirty="0" smtClean="0">
                <a:solidFill>
                  <a:srgbClr val="0070C0"/>
                </a:solidFill>
                <a:latin typeface="Arial"/>
                <a:cs typeface="Arial"/>
              </a:rPr>
              <a:t>/h</a:t>
            </a:r>
            <a:endParaRPr lang="en-GB" sz="1200" b="1" dirty="0">
              <a:solidFill>
                <a:srgbClr val="0070C0"/>
              </a:solidFill>
            </a:endParaRPr>
          </a:p>
        </p:txBody>
      </p:sp>
      <p:sp>
        <p:nvSpPr>
          <p:cNvPr id="21" name="TextBox 20"/>
          <p:cNvSpPr txBox="1"/>
          <p:nvPr/>
        </p:nvSpPr>
        <p:spPr>
          <a:xfrm>
            <a:off x="160159" y="5672281"/>
            <a:ext cx="811441" cy="276999"/>
          </a:xfrm>
          <a:prstGeom prst="rect">
            <a:avLst/>
          </a:prstGeom>
          <a:solidFill>
            <a:schemeClr val="bg1"/>
          </a:solidFill>
        </p:spPr>
        <p:txBody>
          <a:bodyPr wrap="none" rtlCol="0">
            <a:spAutoFit/>
          </a:bodyPr>
          <a:lstStyle/>
          <a:p>
            <a:r>
              <a:rPr lang="en-US" sz="1200" b="1" dirty="0">
                <a:solidFill>
                  <a:srgbClr val="0070C0"/>
                </a:solidFill>
              </a:rPr>
              <a:t>5</a:t>
            </a:r>
            <a:r>
              <a:rPr lang="en-US" sz="1200" b="1" dirty="0" smtClean="0">
                <a:solidFill>
                  <a:srgbClr val="0070C0"/>
                </a:solidFill>
              </a:rPr>
              <a:t>0 </a:t>
            </a:r>
            <a:r>
              <a:rPr lang="en-US" sz="1200" b="1" dirty="0" smtClean="0">
                <a:solidFill>
                  <a:srgbClr val="0070C0"/>
                </a:solidFill>
                <a:latin typeface="Arial"/>
                <a:cs typeface="Arial"/>
              </a:rPr>
              <a:t>µ</a:t>
            </a:r>
            <a:r>
              <a:rPr lang="en-US" sz="1200" b="1" dirty="0" err="1" smtClean="0">
                <a:solidFill>
                  <a:srgbClr val="0070C0"/>
                </a:solidFill>
                <a:latin typeface="Arial"/>
                <a:cs typeface="Arial"/>
              </a:rPr>
              <a:t>Sv</a:t>
            </a:r>
            <a:r>
              <a:rPr lang="en-US" sz="1200" b="1" dirty="0" smtClean="0">
                <a:solidFill>
                  <a:srgbClr val="0070C0"/>
                </a:solidFill>
                <a:latin typeface="Arial"/>
                <a:cs typeface="Arial"/>
              </a:rPr>
              <a:t>/h</a:t>
            </a:r>
            <a:endParaRPr lang="en-GB" sz="1200" b="1" dirty="0">
              <a:solidFill>
                <a:srgbClr val="0070C0"/>
              </a:solidFill>
            </a:endParaRPr>
          </a:p>
        </p:txBody>
      </p:sp>
      <p:sp>
        <p:nvSpPr>
          <p:cNvPr id="6" name="TextBox 5"/>
          <p:cNvSpPr txBox="1"/>
          <p:nvPr/>
        </p:nvSpPr>
        <p:spPr>
          <a:xfrm>
            <a:off x="6268145" y="6009194"/>
            <a:ext cx="1646605" cy="738664"/>
          </a:xfrm>
          <a:prstGeom prst="rect">
            <a:avLst/>
          </a:prstGeom>
          <a:solidFill>
            <a:schemeClr val="bg1"/>
          </a:solidFill>
        </p:spPr>
        <p:txBody>
          <a:bodyPr wrap="none" rtlCol="0">
            <a:spAutoFit/>
          </a:bodyPr>
          <a:lstStyle/>
          <a:p>
            <a:r>
              <a:rPr lang="en-GB" sz="1400" dirty="0" smtClean="0"/>
              <a:t>Factors LS3 / LS1</a:t>
            </a:r>
          </a:p>
          <a:p>
            <a:r>
              <a:rPr lang="en-GB" sz="1400" dirty="0" smtClean="0"/>
              <a:t>Luminosity:  2.5</a:t>
            </a:r>
          </a:p>
          <a:p>
            <a:r>
              <a:rPr lang="en-GB" sz="1400" dirty="0" smtClean="0"/>
              <a:t>Energy:  0.7</a:t>
            </a:r>
            <a:endParaRPr lang="en-GB" sz="1400" dirty="0"/>
          </a:p>
        </p:txBody>
      </p:sp>
      <p:cxnSp>
        <p:nvCxnSpPr>
          <p:cNvPr id="8" name="Straight Arrow Connector 7"/>
          <p:cNvCxnSpPr/>
          <p:nvPr/>
        </p:nvCxnSpPr>
        <p:spPr>
          <a:xfrm flipH="1">
            <a:off x="7524328" y="5434191"/>
            <a:ext cx="576064" cy="515089"/>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2195736" y="3662166"/>
            <a:ext cx="1296144"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2195736" y="5805264"/>
            <a:ext cx="1296144"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275856" y="4581128"/>
            <a:ext cx="433132" cy="307777"/>
          </a:xfrm>
          <a:prstGeom prst="rect">
            <a:avLst/>
          </a:prstGeom>
          <a:noFill/>
        </p:spPr>
        <p:txBody>
          <a:bodyPr wrap="none" rtlCol="0">
            <a:spAutoFit/>
          </a:bodyPr>
          <a:lstStyle/>
          <a:p>
            <a:r>
              <a:rPr lang="en-GB" sz="1400" b="1" dirty="0" smtClean="0">
                <a:solidFill>
                  <a:srgbClr val="000000"/>
                </a:solidFill>
              </a:rPr>
              <a:t>4.0</a:t>
            </a:r>
            <a:endParaRPr lang="en-GB" sz="1400" b="1" dirty="0">
              <a:solidFill>
                <a:srgbClr val="000000"/>
              </a:solidFill>
            </a:endParaRPr>
          </a:p>
        </p:txBody>
      </p:sp>
      <p:cxnSp>
        <p:nvCxnSpPr>
          <p:cNvPr id="20" name="Straight Arrow Connector 19"/>
          <p:cNvCxnSpPr/>
          <p:nvPr/>
        </p:nvCxnSpPr>
        <p:spPr>
          <a:xfrm flipV="1">
            <a:off x="3491880" y="3662166"/>
            <a:ext cx="0" cy="918962"/>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3491880" y="4940410"/>
            <a:ext cx="542" cy="822575"/>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79228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531"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400" b="1" dirty="0"/>
              <a:t>Dose rates – </a:t>
            </a:r>
            <a:r>
              <a:rPr lang="en-US" altLang="en-US" sz="2400" i="1" dirty="0" smtClean="0">
                <a:solidFill>
                  <a:srgbClr val="0000FF"/>
                </a:solidFill>
              </a:rPr>
              <a:t>2035</a:t>
            </a:r>
            <a:endParaRPr lang="en-US" altLang="en-US" sz="2400" i="1" dirty="0">
              <a:solidFill>
                <a:srgbClr val="0000FF"/>
              </a:solidFill>
            </a:endParaRPr>
          </a:p>
        </p:txBody>
      </p:sp>
      <p:sp>
        <p:nvSpPr>
          <p:cNvPr id="22532"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 name="TextBox 1"/>
          <p:cNvSpPr txBox="1"/>
          <p:nvPr/>
        </p:nvSpPr>
        <p:spPr>
          <a:xfrm>
            <a:off x="9684568" y="4221088"/>
            <a:ext cx="184731" cy="369332"/>
          </a:xfrm>
          <a:prstGeom prst="rect">
            <a:avLst/>
          </a:prstGeom>
          <a:noFill/>
        </p:spPr>
        <p:txBody>
          <a:bodyPr wrap="none" rtlCol="0">
            <a:spAutoFit/>
          </a:bodyPr>
          <a:lstStyle/>
          <a:p>
            <a:endParaRPr lang="en-GB" dirty="0"/>
          </a:p>
        </p:txBody>
      </p:sp>
      <p:sp>
        <p:nvSpPr>
          <p:cNvPr id="15" name="TextBox 14"/>
          <p:cNvSpPr txBox="1"/>
          <p:nvPr/>
        </p:nvSpPr>
        <p:spPr>
          <a:xfrm>
            <a:off x="405444" y="1268760"/>
            <a:ext cx="3549241" cy="338554"/>
          </a:xfrm>
          <a:prstGeom prst="rect">
            <a:avLst/>
          </a:prstGeom>
          <a:noFill/>
        </p:spPr>
        <p:txBody>
          <a:bodyPr wrap="none" rtlCol="0">
            <a:spAutoFit/>
          </a:bodyPr>
          <a:lstStyle/>
          <a:p>
            <a:r>
              <a:rPr lang="en-US" sz="1600" b="1" i="1" dirty="0" smtClean="0">
                <a:solidFill>
                  <a:srgbClr val="000000"/>
                </a:solidFill>
              </a:rPr>
              <a:t>Example:   </a:t>
            </a:r>
            <a:r>
              <a:rPr lang="en-US" sz="1600" dirty="0">
                <a:solidFill>
                  <a:srgbClr val="000000"/>
                </a:solidFill>
              </a:rPr>
              <a:t>HL-LHC Triplet at </a:t>
            </a:r>
            <a:r>
              <a:rPr lang="en-US" sz="1600" dirty="0" smtClean="0">
                <a:solidFill>
                  <a:srgbClr val="000000"/>
                </a:solidFill>
              </a:rPr>
              <a:t>Point 1</a:t>
            </a:r>
            <a:endParaRPr lang="en-GB" sz="1600" dirty="0">
              <a:solidFill>
                <a:srgbClr val="000000"/>
              </a:solidFill>
            </a:endParaRPr>
          </a:p>
        </p:txBody>
      </p:sp>
      <p:pic>
        <p:nvPicPr>
          <p:cNvPr id="1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314" t="11796" b="7078"/>
          <a:stretch/>
        </p:blipFill>
        <p:spPr bwMode="auto">
          <a:xfrm>
            <a:off x="4479740" y="93147"/>
            <a:ext cx="4506889" cy="295856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5006"/>
          <a:stretch/>
        </p:blipFill>
        <p:spPr bwMode="auto">
          <a:xfrm>
            <a:off x="9618" y="2872596"/>
            <a:ext cx="6309587" cy="3993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a:xfrm>
            <a:off x="5004048" y="1506270"/>
            <a:ext cx="3096344" cy="50522"/>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3" name="Straight Arrow Connector 22"/>
          <p:cNvCxnSpPr/>
          <p:nvPr/>
        </p:nvCxnSpPr>
        <p:spPr>
          <a:xfrm flipH="1">
            <a:off x="4427984" y="1549177"/>
            <a:ext cx="1229744" cy="1735807"/>
          </a:xfrm>
          <a:prstGeom prst="straightConnector1">
            <a:avLst/>
          </a:prstGeom>
          <a:ln w="38100">
            <a:solidFill>
              <a:srgbClr val="FFC000"/>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7179771" y="3004349"/>
            <a:ext cx="1659429" cy="430887"/>
          </a:xfrm>
          <a:prstGeom prst="rect">
            <a:avLst/>
          </a:prstGeom>
          <a:noFill/>
        </p:spPr>
        <p:txBody>
          <a:bodyPr wrap="none" rtlCol="0">
            <a:spAutoFit/>
          </a:bodyPr>
          <a:lstStyle/>
          <a:p>
            <a:r>
              <a:rPr lang="en-US" sz="1100" b="1" dirty="0" smtClean="0">
                <a:solidFill>
                  <a:srgbClr val="000000"/>
                </a:solidFill>
              </a:rPr>
              <a:t>FLUKA geometry: </a:t>
            </a:r>
          </a:p>
          <a:p>
            <a:r>
              <a:rPr lang="en-US" sz="1100" b="1" dirty="0" smtClean="0">
                <a:solidFill>
                  <a:srgbClr val="000000"/>
                </a:solidFill>
              </a:rPr>
              <a:t>courtesy FLUKA team</a:t>
            </a:r>
            <a:endParaRPr lang="en-GB" sz="1100" b="1" dirty="0">
              <a:solidFill>
                <a:srgbClr val="000000"/>
              </a:solidFill>
            </a:endParaRPr>
          </a:p>
        </p:txBody>
      </p:sp>
      <p:sp>
        <p:nvSpPr>
          <p:cNvPr id="25" name="TextBox 24"/>
          <p:cNvSpPr txBox="1"/>
          <p:nvPr/>
        </p:nvSpPr>
        <p:spPr>
          <a:xfrm>
            <a:off x="1529611" y="1628800"/>
            <a:ext cx="2462534" cy="338554"/>
          </a:xfrm>
          <a:prstGeom prst="rect">
            <a:avLst/>
          </a:prstGeom>
          <a:noFill/>
        </p:spPr>
        <p:txBody>
          <a:bodyPr wrap="none" rtlCol="0">
            <a:spAutoFit/>
          </a:bodyPr>
          <a:lstStyle/>
          <a:p>
            <a:r>
              <a:rPr lang="en-US" sz="1600" dirty="0">
                <a:solidFill>
                  <a:srgbClr val="000000"/>
                </a:solidFill>
              </a:rPr>
              <a:t>c</a:t>
            </a:r>
            <a:r>
              <a:rPr lang="en-US" sz="1600" dirty="0" smtClean="0">
                <a:solidFill>
                  <a:srgbClr val="000000"/>
                </a:solidFill>
              </a:rPr>
              <a:t>ooling time dependence</a:t>
            </a:r>
            <a:endParaRPr lang="en-GB" sz="1600" dirty="0">
              <a:solidFill>
                <a:srgbClr val="000000"/>
              </a:solidFill>
            </a:endParaRPr>
          </a:p>
        </p:txBody>
      </p:sp>
      <p:sp>
        <p:nvSpPr>
          <p:cNvPr id="26" name="TextBox 25"/>
          <p:cNvSpPr txBox="1"/>
          <p:nvPr/>
        </p:nvSpPr>
        <p:spPr>
          <a:xfrm>
            <a:off x="32496" y="4618632"/>
            <a:ext cx="774571" cy="276999"/>
          </a:xfrm>
          <a:prstGeom prst="rect">
            <a:avLst/>
          </a:prstGeom>
          <a:solidFill>
            <a:schemeClr val="bg1"/>
          </a:solidFill>
        </p:spPr>
        <p:txBody>
          <a:bodyPr wrap="none" rtlCol="0">
            <a:spAutoFit/>
          </a:bodyPr>
          <a:lstStyle/>
          <a:p>
            <a:r>
              <a:rPr lang="en-US" sz="1200" b="1" dirty="0" smtClean="0">
                <a:solidFill>
                  <a:srgbClr val="0070C0"/>
                </a:solidFill>
              </a:rPr>
              <a:t>1 </a:t>
            </a:r>
            <a:r>
              <a:rPr lang="en-US" sz="1200" b="1" dirty="0" err="1">
                <a:solidFill>
                  <a:srgbClr val="0070C0"/>
                </a:solidFill>
                <a:latin typeface="Arial"/>
                <a:cs typeface="Arial"/>
              </a:rPr>
              <a:t>m</a:t>
            </a:r>
            <a:r>
              <a:rPr lang="en-US" sz="1200" b="1" dirty="0" err="1" smtClean="0">
                <a:solidFill>
                  <a:srgbClr val="0070C0"/>
                </a:solidFill>
                <a:latin typeface="Arial"/>
                <a:cs typeface="Arial"/>
              </a:rPr>
              <a:t>Sv</a:t>
            </a:r>
            <a:r>
              <a:rPr lang="en-US" sz="1200" b="1" dirty="0" smtClean="0">
                <a:solidFill>
                  <a:srgbClr val="0070C0"/>
                </a:solidFill>
                <a:latin typeface="Arial"/>
                <a:cs typeface="Arial"/>
              </a:rPr>
              <a:t>/h</a:t>
            </a:r>
            <a:endParaRPr lang="en-GB" sz="1200" b="1" dirty="0">
              <a:solidFill>
                <a:srgbClr val="0070C0"/>
              </a:solidFill>
            </a:endParaRPr>
          </a:p>
        </p:txBody>
      </p:sp>
      <p:sp>
        <p:nvSpPr>
          <p:cNvPr id="27" name="TextBox 26"/>
          <p:cNvSpPr txBox="1"/>
          <p:nvPr/>
        </p:nvSpPr>
        <p:spPr>
          <a:xfrm>
            <a:off x="35496" y="3212976"/>
            <a:ext cx="902811" cy="276999"/>
          </a:xfrm>
          <a:prstGeom prst="rect">
            <a:avLst/>
          </a:prstGeom>
          <a:solidFill>
            <a:schemeClr val="bg1"/>
          </a:solidFill>
        </p:spPr>
        <p:txBody>
          <a:bodyPr wrap="none" rtlCol="0">
            <a:spAutoFit/>
          </a:bodyPr>
          <a:lstStyle/>
          <a:p>
            <a:r>
              <a:rPr lang="en-US" sz="1200" b="1" dirty="0" smtClean="0">
                <a:solidFill>
                  <a:srgbClr val="0070C0"/>
                </a:solidFill>
              </a:rPr>
              <a:t>1.8 </a:t>
            </a:r>
            <a:r>
              <a:rPr lang="en-US" sz="1200" b="1" dirty="0" err="1">
                <a:solidFill>
                  <a:srgbClr val="0070C0"/>
                </a:solidFill>
                <a:latin typeface="Arial"/>
                <a:cs typeface="Arial"/>
              </a:rPr>
              <a:t>m</a:t>
            </a:r>
            <a:r>
              <a:rPr lang="en-US" sz="1200" b="1" dirty="0" err="1" smtClean="0">
                <a:solidFill>
                  <a:srgbClr val="0070C0"/>
                </a:solidFill>
                <a:latin typeface="Arial"/>
                <a:cs typeface="Arial"/>
              </a:rPr>
              <a:t>Sv</a:t>
            </a:r>
            <a:r>
              <a:rPr lang="en-US" sz="1200" b="1" dirty="0" smtClean="0">
                <a:solidFill>
                  <a:srgbClr val="0070C0"/>
                </a:solidFill>
                <a:latin typeface="Arial"/>
                <a:cs typeface="Arial"/>
              </a:rPr>
              <a:t>/h</a:t>
            </a:r>
            <a:endParaRPr lang="en-GB" sz="1200" b="1" dirty="0">
              <a:solidFill>
                <a:srgbClr val="0070C0"/>
              </a:solidFill>
            </a:endParaRPr>
          </a:p>
        </p:txBody>
      </p:sp>
    </p:spTree>
    <p:extLst>
      <p:ext uri="{BB962C8B-B14F-4D97-AF65-F5344CB8AC3E}">
        <p14:creationId xmlns:p14="http://schemas.microsoft.com/office/powerpoint/2010/main" val="20881532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531"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400" b="1" dirty="0"/>
              <a:t>Dose rates – </a:t>
            </a:r>
            <a:r>
              <a:rPr lang="en-US" altLang="en-US" sz="2400" i="1" dirty="0" smtClean="0">
                <a:solidFill>
                  <a:srgbClr val="0000FF"/>
                </a:solidFill>
              </a:rPr>
              <a:t>2035</a:t>
            </a:r>
            <a:endParaRPr lang="en-US" altLang="en-US" sz="2400" i="1" dirty="0">
              <a:solidFill>
                <a:srgbClr val="0000FF"/>
              </a:solidFill>
            </a:endParaRPr>
          </a:p>
        </p:txBody>
      </p:sp>
      <p:sp>
        <p:nvSpPr>
          <p:cNvPr id="22532"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 name="TextBox 1"/>
          <p:cNvSpPr txBox="1"/>
          <p:nvPr/>
        </p:nvSpPr>
        <p:spPr>
          <a:xfrm>
            <a:off x="9684568" y="4221088"/>
            <a:ext cx="184731" cy="369332"/>
          </a:xfrm>
          <a:prstGeom prst="rect">
            <a:avLst/>
          </a:prstGeom>
          <a:noFill/>
        </p:spPr>
        <p:txBody>
          <a:bodyPr wrap="none" rtlCol="0">
            <a:spAutoFit/>
          </a:bodyPr>
          <a:lstStyle/>
          <a:p>
            <a:endParaRPr lang="en-GB" dirty="0"/>
          </a:p>
        </p:txBody>
      </p:sp>
      <p:sp>
        <p:nvSpPr>
          <p:cNvPr id="15" name="TextBox 14"/>
          <p:cNvSpPr txBox="1"/>
          <p:nvPr/>
        </p:nvSpPr>
        <p:spPr>
          <a:xfrm>
            <a:off x="405444" y="1268760"/>
            <a:ext cx="3549241" cy="338554"/>
          </a:xfrm>
          <a:prstGeom prst="rect">
            <a:avLst/>
          </a:prstGeom>
          <a:noFill/>
        </p:spPr>
        <p:txBody>
          <a:bodyPr wrap="none" rtlCol="0">
            <a:spAutoFit/>
          </a:bodyPr>
          <a:lstStyle/>
          <a:p>
            <a:r>
              <a:rPr lang="en-US" sz="1600" b="1" i="1" dirty="0" smtClean="0">
                <a:solidFill>
                  <a:srgbClr val="000000"/>
                </a:solidFill>
              </a:rPr>
              <a:t>Example:   </a:t>
            </a:r>
            <a:r>
              <a:rPr lang="en-US" sz="1600" dirty="0">
                <a:solidFill>
                  <a:srgbClr val="000000"/>
                </a:solidFill>
              </a:rPr>
              <a:t>HL-LHC Triplet at </a:t>
            </a:r>
            <a:r>
              <a:rPr lang="en-US" sz="1600" dirty="0" smtClean="0">
                <a:solidFill>
                  <a:srgbClr val="000000"/>
                </a:solidFill>
              </a:rPr>
              <a:t>Point 1</a:t>
            </a:r>
            <a:endParaRPr lang="en-GB" sz="1600" dirty="0">
              <a:solidFill>
                <a:srgbClr val="000000"/>
              </a:solidFill>
            </a:endParaRPr>
          </a:p>
        </p:txBody>
      </p:sp>
      <p:pic>
        <p:nvPicPr>
          <p:cNvPr id="1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314" t="11796" b="7078"/>
          <a:stretch/>
        </p:blipFill>
        <p:spPr bwMode="auto">
          <a:xfrm>
            <a:off x="4479740" y="93147"/>
            <a:ext cx="4506889" cy="295856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5211"/>
          <a:stretch/>
        </p:blipFill>
        <p:spPr bwMode="auto">
          <a:xfrm>
            <a:off x="35496" y="2881223"/>
            <a:ext cx="6309588" cy="3984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p:nvSpPr>
        <p:spPr>
          <a:xfrm>
            <a:off x="5004048" y="1506270"/>
            <a:ext cx="3096344" cy="50522"/>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0" name="Straight Arrow Connector 19"/>
          <p:cNvCxnSpPr/>
          <p:nvPr/>
        </p:nvCxnSpPr>
        <p:spPr>
          <a:xfrm flipH="1">
            <a:off x="4427984" y="1549177"/>
            <a:ext cx="1229744" cy="1735807"/>
          </a:xfrm>
          <a:prstGeom prst="straightConnector1">
            <a:avLst/>
          </a:prstGeom>
          <a:ln w="38100">
            <a:solidFill>
              <a:srgbClr val="FFC000"/>
            </a:solidFill>
            <a:tailEnd type="arrow"/>
          </a:ln>
        </p:spPr>
        <p:style>
          <a:lnRef idx="2">
            <a:schemeClr val="accent1"/>
          </a:lnRef>
          <a:fillRef idx="0">
            <a:schemeClr val="accent1"/>
          </a:fillRef>
          <a:effectRef idx="1">
            <a:schemeClr val="accent1"/>
          </a:effectRef>
          <a:fontRef idx="minor">
            <a:schemeClr val="tx1"/>
          </a:fontRef>
        </p:style>
      </p:cxnSp>
      <p:grpSp>
        <p:nvGrpSpPr>
          <p:cNvPr id="3" name="Group 2"/>
          <p:cNvGrpSpPr/>
          <p:nvPr/>
        </p:nvGrpSpPr>
        <p:grpSpPr>
          <a:xfrm>
            <a:off x="6084168" y="3831154"/>
            <a:ext cx="2935076" cy="2909856"/>
            <a:chOff x="5383614" y="3390181"/>
            <a:chExt cx="3448050" cy="3418422"/>
          </a:xfrm>
        </p:grpSpPr>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83614" y="3390181"/>
              <a:ext cx="3448050" cy="904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13219" y="4246378"/>
              <a:ext cx="3381375" cy="256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4" name="TextBox 13"/>
          <p:cNvSpPr txBox="1"/>
          <p:nvPr/>
        </p:nvSpPr>
        <p:spPr>
          <a:xfrm>
            <a:off x="32496" y="3429000"/>
            <a:ext cx="774571" cy="276999"/>
          </a:xfrm>
          <a:prstGeom prst="rect">
            <a:avLst/>
          </a:prstGeom>
          <a:solidFill>
            <a:schemeClr val="bg1"/>
          </a:solidFill>
        </p:spPr>
        <p:txBody>
          <a:bodyPr wrap="none" rtlCol="0">
            <a:spAutoFit/>
          </a:bodyPr>
          <a:lstStyle/>
          <a:p>
            <a:r>
              <a:rPr lang="en-US" sz="1200" b="1" dirty="0" smtClean="0">
                <a:solidFill>
                  <a:srgbClr val="0070C0"/>
                </a:solidFill>
              </a:rPr>
              <a:t>1 </a:t>
            </a:r>
            <a:r>
              <a:rPr lang="en-US" sz="1200" b="1" dirty="0" err="1">
                <a:solidFill>
                  <a:srgbClr val="0070C0"/>
                </a:solidFill>
                <a:latin typeface="Arial"/>
                <a:cs typeface="Arial"/>
              </a:rPr>
              <a:t>m</a:t>
            </a:r>
            <a:r>
              <a:rPr lang="en-US" sz="1200" b="1" dirty="0" err="1" smtClean="0">
                <a:solidFill>
                  <a:srgbClr val="0070C0"/>
                </a:solidFill>
                <a:latin typeface="Arial"/>
                <a:cs typeface="Arial"/>
              </a:rPr>
              <a:t>Sv</a:t>
            </a:r>
            <a:r>
              <a:rPr lang="en-US" sz="1200" b="1" dirty="0" smtClean="0">
                <a:solidFill>
                  <a:srgbClr val="0070C0"/>
                </a:solidFill>
                <a:latin typeface="Arial"/>
                <a:cs typeface="Arial"/>
              </a:rPr>
              <a:t>/h</a:t>
            </a:r>
            <a:endParaRPr lang="en-GB" sz="1200" b="1" dirty="0">
              <a:solidFill>
                <a:srgbClr val="0070C0"/>
              </a:solidFill>
            </a:endParaRPr>
          </a:p>
        </p:txBody>
      </p:sp>
      <p:sp>
        <p:nvSpPr>
          <p:cNvPr id="19" name="TextBox 18"/>
          <p:cNvSpPr txBox="1"/>
          <p:nvPr/>
        </p:nvSpPr>
        <p:spPr>
          <a:xfrm>
            <a:off x="32496" y="5176851"/>
            <a:ext cx="896399" cy="276999"/>
          </a:xfrm>
          <a:prstGeom prst="rect">
            <a:avLst/>
          </a:prstGeom>
          <a:solidFill>
            <a:schemeClr val="bg1"/>
          </a:solidFill>
        </p:spPr>
        <p:txBody>
          <a:bodyPr wrap="none" rtlCol="0">
            <a:spAutoFit/>
          </a:bodyPr>
          <a:lstStyle/>
          <a:p>
            <a:r>
              <a:rPr lang="en-US" sz="1200" b="1" dirty="0" smtClean="0">
                <a:solidFill>
                  <a:srgbClr val="0070C0"/>
                </a:solidFill>
              </a:rPr>
              <a:t>400 </a:t>
            </a:r>
            <a:r>
              <a:rPr lang="en-US" sz="1200" b="1" dirty="0" smtClean="0">
                <a:solidFill>
                  <a:srgbClr val="0070C0"/>
                </a:solidFill>
                <a:latin typeface="Arial"/>
                <a:cs typeface="Arial"/>
              </a:rPr>
              <a:t>µ</a:t>
            </a:r>
            <a:r>
              <a:rPr lang="en-US" sz="1200" b="1" dirty="0" err="1" smtClean="0">
                <a:solidFill>
                  <a:srgbClr val="0070C0"/>
                </a:solidFill>
                <a:latin typeface="Arial"/>
                <a:cs typeface="Arial"/>
              </a:rPr>
              <a:t>Sv</a:t>
            </a:r>
            <a:r>
              <a:rPr lang="en-US" sz="1200" b="1" dirty="0" smtClean="0">
                <a:solidFill>
                  <a:srgbClr val="0070C0"/>
                </a:solidFill>
                <a:latin typeface="Arial"/>
                <a:cs typeface="Arial"/>
              </a:rPr>
              <a:t>/h</a:t>
            </a:r>
            <a:endParaRPr lang="en-GB" sz="1200" b="1" dirty="0">
              <a:solidFill>
                <a:srgbClr val="0070C0"/>
              </a:solidFill>
            </a:endParaRPr>
          </a:p>
        </p:txBody>
      </p:sp>
      <p:sp>
        <p:nvSpPr>
          <p:cNvPr id="21" name="TextBox 20"/>
          <p:cNvSpPr txBox="1"/>
          <p:nvPr/>
        </p:nvSpPr>
        <p:spPr>
          <a:xfrm>
            <a:off x="1529611" y="1628800"/>
            <a:ext cx="2089033" cy="338554"/>
          </a:xfrm>
          <a:prstGeom prst="rect">
            <a:avLst/>
          </a:prstGeom>
          <a:noFill/>
        </p:spPr>
        <p:txBody>
          <a:bodyPr wrap="none" rtlCol="0">
            <a:spAutoFit/>
          </a:bodyPr>
          <a:lstStyle/>
          <a:p>
            <a:r>
              <a:rPr lang="en-US" sz="1600" dirty="0">
                <a:solidFill>
                  <a:srgbClr val="000000"/>
                </a:solidFill>
              </a:rPr>
              <a:t>o</a:t>
            </a:r>
            <a:r>
              <a:rPr lang="en-US" sz="1600" dirty="0" smtClean="0">
                <a:solidFill>
                  <a:srgbClr val="000000"/>
                </a:solidFill>
              </a:rPr>
              <a:t>ne month of cooling</a:t>
            </a:r>
            <a:endParaRPr lang="en-GB" sz="1600" dirty="0">
              <a:solidFill>
                <a:srgbClr val="000000"/>
              </a:solidFill>
            </a:endParaRPr>
          </a:p>
        </p:txBody>
      </p:sp>
    </p:spTree>
    <p:extLst>
      <p:ext uri="{BB962C8B-B14F-4D97-AF65-F5344CB8AC3E}">
        <p14:creationId xmlns:p14="http://schemas.microsoft.com/office/powerpoint/2010/main" val="41523685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531"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400" b="1" dirty="0"/>
              <a:t>Dose rates – </a:t>
            </a:r>
            <a:r>
              <a:rPr lang="en-US" altLang="en-US" sz="2400" i="1" dirty="0">
                <a:solidFill>
                  <a:srgbClr val="0000FF"/>
                </a:solidFill>
              </a:rPr>
              <a:t>LS3 vs. 2035</a:t>
            </a:r>
          </a:p>
        </p:txBody>
      </p:sp>
      <p:sp>
        <p:nvSpPr>
          <p:cNvPr id="22532"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2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5294"/>
          <a:stretch/>
        </p:blipFill>
        <p:spPr bwMode="auto">
          <a:xfrm>
            <a:off x="1080728" y="1467532"/>
            <a:ext cx="7211144" cy="4510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2377014" y="5238591"/>
            <a:ext cx="466794" cy="276999"/>
          </a:xfrm>
          <a:prstGeom prst="rect">
            <a:avLst/>
          </a:prstGeom>
          <a:noFill/>
        </p:spPr>
        <p:txBody>
          <a:bodyPr wrap="none" rtlCol="0">
            <a:spAutoFit/>
          </a:bodyPr>
          <a:lstStyle/>
          <a:p>
            <a:r>
              <a:rPr lang="en-US" sz="1200" b="1" dirty="0" smtClean="0">
                <a:solidFill>
                  <a:srgbClr val="FF0000"/>
                </a:solidFill>
              </a:rPr>
              <a:t>LS3</a:t>
            </a:r>
            <a:endParaRPr lang="en-GB" sz="1200" b="1" dirty="0">
              <a:solidFill>
                <a:srgbClr val="FF0000"/>
              </a:solidFill>
            </a:endParaRPr>
          </a:p>
        </p:txBody>
      </p:sp>
      <p:sp>
        <p:nvSpPr>
          <p:cNvPr id="24" name="TextBox 23"/>
          <p:cNvSpPr txBox="1"/>
          <p:nvPr/>
        </p:nvSpPr>
        <p:spPr>
          <a:xfrm>
            <a:off x="2881070" y="3499366"/>
            <a:ext cx="524503" cy="276999"/>
          </a:xfrm>
          <a:prstGeom prst="rect">
            <a:avLst/>
          </a:prstGeom>
          <a:noFill/>
        </p:spPr>
        <p:txBody>
          <a:bodyPr wrap="none" rtlCol="0">
            <a:spAutoFit/>
          </a:bodyPr>
          <a:lstStyle/>
          <a:p>
            <a:r>
              <a:rPr lang="en-US" sz="1200" b="1" dirty="0" smtClean="0">
                <a:solidFill>
                  <a:srgbClr val="FF0000"/>
                </a:solidFill>
              </a:rPr>
              <a:t>2035</a:t>
            </a:r>
            <a:endParaRPr lang="en-GB" sz="1200" b="1" dirty="0">
              <a:solidFill>
                <a:srgbClr val="FF0000"/>
              </a:solidFill>
            </a:endParaRPr>
          </a:p>
        </p:txBody>
      </p:sp>
      <p:sp>
        <p:nvSpPr>
          <p:cNvPr id="25" name="TextBox 24"/>
          <p:cNvSpPr txBox="1"/>
          <p:nvPr/>
        </p:nvSpPr>
        <p:spPr>
          <a:xfrm>
            <a:off x="989117" y="2131214"/>
            <a:ext cx="774571" cy="276999"/>
          </a:xfrm>
          <a:prstGeom prst="rect">
            <a:avLst/>
          </a:prstGeom>
          <a:solidFill>
            <a:schemeClr val="bg1"/>
          </a:solidFill>
        </p:spPr>
        <p:txBody>
          <a:bodyPr wrap="none" rtlCol="0">
            <a:spAutoFit/>
          </a:bodyPr>
          <a:lstStyle/>
          <a:p>
            <a:r>
              <a:rPr lang="en-US" sz="1200" b="1" dirty="0" smtClean="0">
                <a:solidFill>
                  <a:srgbClr val="0070C0"/>
                </a:solidFill>
              </a:rPr>
              <a:t>1 </a:t>
            </a:r>
            <a:r>
              <a:rPr lang="en-US" sz="1200" b="1" dirty="0" err="1">
                <a:solidFill>
                  <a:srgbClr val="0070C0"/>
                </a:solidFill>
                <a:latin typeface="Arial"/>
                <a:cs typeface="Arial"/>
              </a:rPr>
              <a:t>m</a:t>
            </a:r>
            <a:r>
              <a:rPr lang="en-US" sz="1200" b="1" dirty="0" err="1" smtClean="0">
                <a:solidFill>
                  <a:srgbClr val="0070C0"/>
                </a:solidFill>
                <a:latin typeface="Arial"/>
                <a:cs typeface="Arial"/>
              </a:rPr>
              <a:t>Sv</a:t>
            </a:r>
            <a:r>
              <a:rPr lang="en-US" sz="1200" b="1" dirty="0" smtClean="0">
                <a:solidFill>
                  <a:srgbClr val="0070C0"/>
                </a:solidFill>
                <a:latin typeface="Arial"/>
                <a:cs typeface="Arial"/>
              </a:rPr>
              <a:t>/h</a:t>
            </a:r>
            <a:endParaRPr lang="en-GB" sz="1200" b="1" dirty="0">
              <a:solidFill>
                <a:srgbClr val="0070C0"/>
              </a:solidFill>
            </a:endParaRPr>
          </a:p>
        </p:txBody>
      </p:sp>
      <p:sp>
        <p:nvSpPr>
          <p:cNvPr id="26" name="TextBox 25"/>
          <p:cNvSpPr txBox="1"/>
          <p:nvPr/>
        </p:nvSpPr>
        <p:spPr>
          <a:xfrm>
            <a:off x="899592" y="4806543"/>
            <a:ext cx="896399" cy="276999"/>
          </a:xfrm>
          <a:prstGeom prst="rect">
            <a:avLst/>
          </a:prstGeom>
          <a:solidFill>
            <a:schemeClr val="bg1"/>
          </a:solidFill>
        </p:spPr>
        <p:txBody>
          <a:bodyPr wrap="none" rtlCol="0">
            <a:spAutoFit/>
          </a:bodyPr>
          <a:lstStyle/>
          <a:p>
            <a:r>
              <a:rPr lang="en-US" sz="1200" b="1" dirty="0" smtClean="0">
                <a:solidFill>
                  <a:srgbClr val="0070C0"/>
                </a:solidFill>
              </a:rPr>
              <a:t>200 </a:t>
            </a:r>
            <a:r>
              <a:rPr lang="en-US" sz="1200" b="1" dirty="0" smtClean="0">
                <a:solidFill>
                  <a:srgbClr val="0070C0"/>
                </a:solidFill>
                <a:latin typeface="Arial"/>
                <a:cs typeface="Arial"/>
              </a:rPr>
              <a:t>µ</a:t>
            </a:r>
            <a:r>
              <a:rPr lang="en-US" sz="1200" b="1" dirty="0" err="1" smtClean="0">
                <a:solidFill>
                  <a:srgbClr val="0070C0"/>
                </a:solidFill>
                <a:latin typeface="Arial"/>
                <a:cs typeface="Arial"/>
              </a:rPr>
              <a:t>Sv</a:t>
            </a:r>
            <a:r>
              <a:rPr lang="en-US" sz="1200" b="1" dirty="0" smtClean="0">
                <a:solidFill>
                  <a:srgbClr val="0070C0"/>
                </a:solidFill>
                <a:latin typeface="Arial"/>
                <a:cs typeface="Arial"/>
              </a:rPr>
              <a:t>/h</a:t>
            </a:r>
            <a:endParaRPr lang="en-GB" sz="1200" b="1" dirty="0">
              <a:solidFill>
                <a:srgbClr val="0070C0"/>
              </a:solidFill>
            </a:endParaRPr>
          </a:p>
        </p:txBody>
      </p:sp>
      <p:sp>
        <p:nvSpPr>
          <p:cNvPr id="10" name="TextBox 9"/>
          <p:cNvSpPr txBox="1"/>
          <p:nvPr/>
        </p:nvSpPr>
        <p:spPr>
          <a:xfrm>
            <a:off x="4067143" y="2298358"/>
            <a:ext cx="2089033" cy="338554"/>
          </a:xfrm>
          <a:prstGeom prst="rect">
            <a:avLst/>
          </a:prstGeom>
          <a:noFill/>
        </p:spPr>
        <p:txBody>
          <a:bodyPr wrap="none" rtlCol="0">
            <a:spAutoFit/>
          </a:bodyPr>
          <a:lstStyle/>
          <a:p>
            <a:r>
              <a:rPr lang="en-US" sz="1600" dirty="0">
                <a:solidFill>
                  <a:srgbClr val="000000"/>
                </a:solidFill>
              </a:rPr>
              <a:t>o</a:t>
            </a:r>
            <a:r>
              <a:rPr lang="en-US" sz="1600" dirty="0" smtClean="0">
                <a:solidFill>
                  <a:srgbClr val="000000"/>
                </a:solidFill>
              </a:rPr>
              <a:t>ne month of cooling</a:t>
            </a:r>
            <a:endParaRPr lang="en-GB" sz="1600" dirty="0">
              <a:solidFill>
                <a:srgbClr val="000000"/>
              </a:solidFill>
            </a:endParaRPr>
          </a:p>
        </p:txBody>
      </p:sp>
    </p:spTree>
    <p:extLst>
      <p:ext uri="{BB962C8B-B14F-4D97-AF65-F5344CB8AC3E}">
        <p14:creationId xmlns:p14="http://schemas.microsoft.com/office/powerpoint/2010/main" val="19291099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555"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Summary</a:t>
            </a:r>
            <a:endParaRPr lang="en-US" altLang="en-US" sz="2400" i="1">
              <a:solidFill>
                <a:srgbClr val="0000FF"/>
              </a:solidFill>
            </a:endParaRPr>
          </a:p>
        </p:txBody>
      </p:sp>
      <p:sp>
        <p:nvSpPr>
          <p:cNvPr id="2" name="Rectangle 1"/>
          <p:cNvSpPr/>
          <p:nvPr/>
        </p:nvSpPr>
        <p:spPr>
          <a:xfrm>
            <a:off x="323528" y="1377151"/>
            <a:ext cx="8424936" cy="4801314"/>
          </a:xfrm>
          <a:prstGeom prst="rect">
            <a:avLst/>
          </a:prstGeom>
        </p:spPr>
        <p:txBody>
          <a:bodyPr wrap="square">
            <a:spAutoFit/>
          </a:bodyPr>
          <a:lstStyle/>
          <a:p>
            <a:pPr marL="285750" indent="-285750">
              <a:buFont typeface="Arial" panose="020B0604020202020204" pitchFamily="34" charset="0"/>
              <a:buChar char="•"/>
            </a:pPr>
            <a:r>
              <a:rPr lang="en-GB" dirty="0">
                <a:solidFill>
                  <a:srgbClr val="000000"/>
                </a:solidFill>
              </a:rPr>
              <a:t>Optimization / ALARA is a legal requirement and starts with the design of a </a:t>
            </a:r>
            <a:r>
              <a:rPr lang="en-GB" dirty="0" smtClean="0">
                <a:solidFill>
                  <a:srgbClr val="000000"/>
                </a:solidFill>
              </a:rPr>
              <a:t>facility.</a:t>
            </a:r>
            <a:r>
              <a:rPr lang="en-GB" dirty="0">
                <a:solidFill>
                  <a:srgbClr val="000000"/>
                </a:solidFill>
              </a:rPr>
              <a:t> </a:t>
            </a:r>
            <a:r>
              <a:rPr lang="en-GB" dirty="0" smtClean="0">
                <a:solidFill>
                  <a:srgbClr val="000000"/>
                </a:solidFill>
              </a:rPr>
              <a:t>A </a:t>
            </a:r>
            <a:r>
              <a:rPr lang="en-GB" dirty="0">
                <a:solidFill>
                  <a:srgbClr val="000000"/>
                </a:solidFill>
              </a:rPr>
              <a:t>wide range of </a:t>
            </a:r>
            <a:r>
              <a:rPr lang="en-GB" dirty="0" smtClean="0">
                <a:solidFill>
                  <a:srgbClr val="000000"/>
                </a:solidFill>
              </a:rPr>
              <a:t>options, tools and models is </a:t>
            </a:r>
            <a:r>
              <a:rPr lang="en-GB" dirty="0">
                <a:solidFill>
                  <a:srgbClr val="000000"/>
                </a:solidFill>
              </a:rPr>
              <a:t>available to achieve this </a:t>
            </a:r>
            <a:r>
              <a:rPr lang="en-GB" dirty="0" smtClean="0">
                <a:solidFill>
                  <a:srgbClr val="000000"/>
                </a:solidFill>
              </a:rPr>
              <a:t>goal.</a:t>
            </a:r>
            <a:endParaRPr lang="en-GB" dirty="0">
              <a:solidFill>
                <a:srgbClr val="000000"/>
              </a:solidFill>
            </a:endParaRPr>
          </a:p>
          <a:p>
            <a:pPr marL="285750" indent="-285750">
              <a:buFont typeface="Arial" panose="020B0604020202020204" pitchFamily="34" charset="0"/>
              <a:buChar char="•"/>
            </a:pPr>
            <a:endParaRPr lang="en-GB" dirty="0" smtClean="0">
              <a:solidFill>
                <a:srgbClr val="000000"/>
              </a:solidFill>
            </a:endParaRPr>
          </a:p>
          <a:p>
            <a:pPr marL="285750" indent="-285750">
              <a:buFont typeface="Arial" panose="020B0604020202020204" pitchFamily="34" charset="0"/>
              <a:buChar char="•"/>
            </a:pPr>
            <a:r>
              <a:rPr lang="en-GB" dirty="0" smtClean="0">
                <a:solidFill>
                  <a:srgbClr val="000000"/>
                </a:solidFill>
              </a:rPr>
              <a:t>Optimization </a:t>
            </a:r>
            <a:r>
              <a:rPr lang="en-GB" dirty="0">
                <a:solidFill>
                  <a:srgbClr val="000000"/>
                </a:solidFill>
              </a:rPr>
              <a:t>of the design is applied since many years for the </a:t>
            </a:r>
            <a:r>
              <a:rPr lang="en-GB" dirty="0" smtClean="0">
                <a:solidFill>
                  <a:srgbClr val="000000"/>
                </a:solidFill>
              </a:rPr>
              <a:t>LHC.</a:t>
            </a:r>
            <a:endParaRPr lang="en-GB" dirty="0">
              <a:solidFill>
                <a:srgbClr val="000000"/>
              </a:solidFill>
            </a:endParaRPr>
          </a:p>
          <a:p>
            <a:pPr marL="285750" indent="-285750">
              <a:buFont typeface="Arial" panose="020B0604020202020204" pitchFamily="34" charset="0"/>
              <a:buChar char="•"/>
            </a:pPr>
            <a:endParaRPr lang="en-GB" dirty="0" smtClean="0">
              <a:solidFill>
                <a:srgbClr val="000000"/>
              </a:solidFill>
            </a:endParaRPr>
          </a:p>
          <a:p>
            <a:pPr marL="285750" indent="-285750">
              <a:buFont typeface="Arial" panose="020B0604020202020204" pitchFamily="34" charset="0"/>
              <a:buChar char="•"/>
            </a:pPr>
            <a:r>
              <a:rPr lang="en-GB" dirty="0" smtClean="0">
                <a:solidFill>
                  <a:srgbClr val="000000"/>
                </a:solidFill>
              </a:rPr>
              <a:t>The residual dose </a:t>
            </a:r>
            <a:r>
              <a:rPr lang="en-GB" dirty="0">
                <a:solidFill>
                  <a:srgbClr val="000000"/>
                </a:solidFill>
              </a:rPr>
              <a:t>rate increase </a:t>
            </a:r>
            <a:r>
              <a:rPr lang="en-GB" dirty="0" smtClean="0">
                <a:solidFill>
                  <a:srgbClr val="000000"/>
                </a:solidFill>
              </a:rPr>
              <a:t>until LS3 depends </a:t>
            </a:r>
            <a:r>
              <a:rPr lang="en-GB" dirty="0">
                <a:solidFill>
                  <a:srgbClr val="000000"/>
                </a:solidFill>
              </a:rPr>
              <a:t>on operational scenario, cooling </a:t>
            </a:r>
            <a:r>
              <a:rPr lang="en-GB" dirty="0" smtClean="0">
                <a:solidFill>
                  <a:srgbClr val="000000"/>
                </a:solidFill>
              </a:rPr>
              <a:t>time and material and is about a factor of 4 for the above mentioned conditions.</a:t>
            </a:r>
            <a:endParaRPr lang="en-GB" dirty="0" smtClean="0">
              <a:solidFill>
                <a:srgbClr val="000000"/>
              </a:solidFill>
            </a:endParaRPr>
          </a:p>
          <a:p>
            <a:pPr marL="285750" indent="-285750">
              <a:buFont typeface="Arial" panose="020B0604020202020204" pitchFamily="34" charset="0"/>
              <a:buChar char="•"/>
            </a:pPr>
            <a:endParaRPr lang="en-GB" dirty="0">
              <a:solidFill>
                <a:srgbClr val="000000"/>
              </a:solidFill>
            </a:endParaRPr>
          </a:p>
          <a:p>
            <a:pPr marL="285750" indent="-285750">
              <a:buFont typeface="Arial" panose="020B0604020202020204" pitchFamily="34" charset="0"/>
              <a:buChar char="•"/>
            </a:pPr>
            <a:r>
              <a:rPr lang="en-GB" dirty="0" smtClean="0">
                <a:solidFill>
                  <a:srgbClr val="000000"/>
                </a:solidFill>
              </a:rPr>
              <a:t>Residual doses beyond LS3 depend (in addition) strongly on the new layout of installed components. Thus, scaling factors can only be reliably given for sections of the accelerator or experiments that will not change in LS3.</a:t>
            </a:r>
            <a:endParaRPr lang="en-GB" dirty="0">
              <a:solidFill>
                <a:srgbClr val="000000"/>
              </a:solidFill>
            </a:endParaRPr>
          </a:p>
          <a:p>
            <a:pPr marL="285750" indent="-285750">
              <a:buFont typeface="Arial" panose="020B0604020202020204" pitchFamily="34" charset="0"/>
              <a:buChar char="•"/>
            </a:pPr>
            <a:endParaRPr lang="en-GB" dirty="0" smtClean="0">
              <a:solidFill>
                <a:srgbClr val="000000"/>
              </a:solidFill>
            </a:endParaRPr>
          </a:p>
          <a:p>
            <a:pPr marL="285750" indent="-285750">
              <a:buFont typeface="Arial" panose="020B0604020202020204" pitchFamily="34" charset="0"/>
              <a:buChar char="•"/>
            </a:pPr>
            <a:r>
              <a:rPr lang="en-GB" dirty="0" smtClean="0">
                <a:solidFill>
                  <a:srgbClr val="000000"/>
                </a:solidFill>
              </a:rPr>
              <a:t>Updated residual dose rate results are available for the present LSS1/5 and are being computed for the HL-LHC upgrade (thanks to the FLUKA team for sharing inputs!).</a:t>
            </a:r>
            <a:endParaRPr lang="en-GB" dirty="0">
              <a:solidFill>
                <a:srgbClr val="000000"/>
              </a:solidFill>
            </a:endParaRPr>
          </a:p>
        </p:txBody>
      </p:sp>
    </p:spTree>
    <p:extLst>
      <p:ext uri="{BB962C8B-B14F-4D97-AF65-F5344CB8AC3E}">
        <p14:creationId xmlns:p14="http://schemas.microsoft.com/office/powerpoint/2010/main" val="20038788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99792" y="2761764"/>
            <a:ext cx="3645550" cy="523220"/>
          </a:xfrm>
          <a:prstGeom prst="rect">
            <a:avLst/>
          </a:prstGeom>
          <a:noFill/>
        </p:spPr>
        <p:txBody>
          <a:bodyPr wrap="none" rtlCol="0">
            <a:spAutoFit/>
          </a:bodyPr>
          <a:lstStyle/>
          <a:p>
            <a:r>
              <a:rPr lang="en-GB" sz="2800" dirty="0" smtClean="0"/>
              <a:t>Additional information</a:t>
            </a:r>
            <a:endParaRPr lang="en-GB" sz="2800" dirty="0"/>
          </a:p>
        </p:txBody>
      </p:sp>
    </p:spTree>
    <p:extLst>
      <p:ext uri="{BB962C8B-B14F-4D97-AF65-F5344CB8AC3E}">
        <p14:creationId xmlns:p14="http://schemas.microsoft.com/office/powerpoint/2010/main" val="42436360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23"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dirty="0"/>
              <a:t>Safety Code F – </a:t>
            </a:r>
            <a:r>
              <a:rPr lang="en-US" altLang="en-US" sz="2400" i="1" dirty="0">
                <a:solidFill>
                  <a:srgbClr val="FF0000"/>
                </a:solidFill>
              </a:rPr>
              <a:t>Limitation</a:t>
            </a:r>
            <a:endParaRPr lang="en-US" altLang="en-US" sz="2400" b="1" dirty="0"/>
          </a:p>
        </p:txBody>
      </p:sp>
      <p:pic>
        <p:nvPicPr>
          <p:cNvPr id="5125" name="Picture 10"/>
          <p:cNvPicPr>
            <a:picLocks noChangeAspect="1" noChangeArrowheads="1"/>
          </p:cNvPicPr>
          <p:nvPr/>
        </p:nvPicPr>
        <p:blipFill>
          <a:blip r:embed="rId3">
            <a:extLst>
              <a:ext uri="{28A0092B-C50C-407E-A947-70E740481C1C}">
                <a14:useLocalDpi xmlns:a14="http://schemas.microsoft.com/office/drawing/2010/main" val="0"/>
              </a:ext>
            </a:extLst>
          </a:blip>
          <a:srcRect t="13676" b="58701"/>
          <a:stretch>
            <a:fillRect/>
          </a:stretch>
        </p:blipFill>
        <p:spPr bwMode="auto">
          <a:xfrm>
            <a:off x="668338" y="1739900"/>
            <a:ext cx="5867400" cy="595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11"/>
          <p:cNvPicPr>
            <a:picLocks noChangeAspect="1" noChangeArrowheads="1"/>
          </p:cNvPicPr>
          <p:nvPr/>
        </p:nvPicPr>
        <p:blipFill>
          <a:blip r:embed="rId4">
            <a:extLst>
              <a:ext uri="{28A0092B-C50C-407E-A947-70E740481C1C}">
                <a14:useLocalDpi xmlns:a14="http://schemas.microsoft.com/office/drawing/2010/main" val="0"/>
              </a:ext>
            </a:extLst>
          </a:blip>
          <a:srcRect t="19968"/>
          <a:stretch>
            <a:fillRect/>
          </a:stretch>
        </p:blipFill>
        <p:spPr bwMode="auto">
          <a:xfrm>
            <a:off x="671513" y="2330450"/>
            <a:ext cx="5705475" cy="1250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7"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5235575"/>
            <a:ext cx="5943600" cy="860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8" name="Picture 10"/>
          <p:cNvPicPr>
            <a:picLocks noChangeAspect="1" noChangeArrowheads="1"/>
          </p:cNvPicPr>
          <p:nvPr/>
        </p:nvPicPr>
        <p:blipFill>
          <a:blip r:embed="rId3">
            <a:extLst>
              <a:ext uri="{28A0092B-C50C-407E-A947-70E740481C1C}">
                <a14:useLocalDpi xmlns:a14="http://schemas.microsoft.com/office/drawing/2010/main" val="0"/>
              </a:ext>
            </a:extLst>
          </a:blip>
          <a:srcRect t="77290"/>
          <a:stretch>
            <a:fillRect/>
          </a:stretch>
        </p:blipFill>
        <p:spPr bwMode="auto">
          <a:xfrm>
            <a:off x="668338" y="4092575"/>
            <a:ext cx="5867400" cy="48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29" name="TextBox 1"/>
          <p:cNvSpPr txBox="1">
            <a:spLocks noChangeArrowheads="1"/>
          </p:cNvSpPr>
          <p:nvPr/>
        </p:nvSpPr>
        <p:spPr bwMode="auto">
          <a:xfrm>
            <a:off x="493713" y="1366838"/>
            <a:ext cx="2078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a:solidFill>
                  <a:srgbClr val="0000FF"/>
                </a:solidFill>
              </a:rPr>
              <a:t>Radiation Workers</a:t>
            </a:r>
            <a:endParaRPr lang="en-GB" altLang="en-US" dirty="0">
              <a:solidFill>
                <a:srgbClr val="0000FF"/>
              </a:solidFill>
            </a:endParaRPr>
          </a:p>
        </p:txBody>
      </p:sp>
      <p:sp>
        <p:nvSpPr>
          <p:cNvPr id="5130" name="TextBox 14"/>
          <p:cNvSpPr txBox="1">
            <a:spLocks noChangeArrowheads="1"/>
          </p:cNvSpPr>
          <p:nvPr/>
        </p:nvSpPr>
        <p:spPr bwMode="auto">
          <a:xfrm>
            <a:off x="495300" y="3592513"/>
            <a:ext cx="876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a:solidFill>
                  <a:srgbClr val="0000FF"/>
                </a:solidFill>
              </a:rPr>
              <a:t>Others</a:t>
            </a:r>
            <a:endParaRPr lang="en-GB" altLang="en-US">
              <a:solidFill>
                <a:srgbClr val="0000FF"/>
              </a:solidFill>
            </a:endParaRPr>
          </a:p>
        </p:txBody>
      </p:sp>
      <p:sp>
        <p:nvSpPr>
          <p:cNvPr id="5131" name="TextBox 15"/>
          <p:cNvSpPr txBox="1">
            <a:spLocks noChangeArrowheads="1"/>
          </p:cNvSpPr>
          <p:nvPr/>
        </p:nvSpPr>
        <p:spPr bwMode="auto">
          <a:xfrm>
            <a:off x="492125" y="4735513"/>
            <a:ext cx="14795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a:solidFill>
                  <a:srgbClr val="0000FF"/>
                </a:solidFill>
              </a:rPr>
              <a:t>Environment</a:t>
            </a:r>
            <a:endParaRPr lang="en-GB" altLang="en-US">
              <a:solidFill>
                <a:srgbClr val="0000FF"/>
              </a:solidFill>
            </a:endParaRPr>
          </a:p>
        </p:txBody>
      </p:sp>
      <p:sp>
        <p:nvSpPr>
          <p:cNvPr id="5132" name="TextBox 2"/>
          <p:cNvSpPr txBox="1">
            <a:spLocks noChangeArrowheads="1"/>
          </p:cNvSpPr>
          <p:nvPr/>
        </p:nvSpPr>
        <p:spPr bwMode="auto">
          <a:xfrm>
            <a:off x="6629400" y="2667000"/>
            <a:ext cx="2217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a:solidFill>
                  <a:srgbClr val="FF0000"/>
                </a:solidFill>
              </a:rPr>
              <a:t>Category A:   </a:t>
            </a:r>
            <a:r>
              <a:rPr lang="en-US" altLang="en-US" sz="1400" b="1">
                <a:solidFill>
                  <a:srgbClr val="FF0000"/>
                </a:solidFill>
              </a:rPr>
              <a:t>20 mSv / yr</a:t>
            </a:r>
            <a:endParaRPr lang="en-GB" altLang="en-US" sz="1400" b="1">
              <a:solidFill>
                <a:srgbClr val="FF0000"/>
              </a:solidFill>
            </a:endParaRPr>
          </a:p>
        </p:txBody>
      </p:sp>
      <p:sp>
        <p:nvSpPr>
          <p:cNvPr id="5133" name="TextBox 17"/>
          <p:cNvSpPr txBox="1">
            <a:spLocks noChangeArrowheads="1"/>
          </p:cNvSpPr>
          <p:nvPr/>
        </p:nvSpPr>
        <p:spPr bwMode="auto">
          <a:xfrm>
            <a:off x="6629400" y="3124200"/>
            <a:ext cx="2127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a:solidFill>
                  <a:srgbClr val="FF0000"/>
                </a:solidFill>
              </a:rPr>
              <a:t>Category B:   </a:t>
            </a:r>
            <a:r>
              <a:rPr lang="en-US" altLang="en-US" sz="1400" b="1">
                <a:solidFill>
                  <a:srgbClr val="FF0000"/>
                </a:solidFill>
              </a:rPr>
              <a:t>6 mSv / yr</a:t>
            </a:r>
            <a:endParaRPr lang="en-GB" altLang="en-US" sz="1400" b="1">
              <a:solidFill>
                <a:srgbClr val="FF0000"/>
              </a:solidFill>
            </a:endParaRPr>
          </a:p>
        </p:txBody>
      </p:sp>
      <p:sp>
        <p:nvSpPr>
          <p:cNvPr id="5134" name="TextBox 18"/>
          <p:cNvSpPr txBox="1">
            <a:spLocks noChangeArrowheads="1"/>
          </p:cNvSpPr>
          <p:nvPr/>
        </p:nvSpPr>
        <p:spPr bwMode="auto">
          <a:xfrm>
            <a:off x="7704138" y="4137025"/>
            <a:ext cx="10334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b="1">
                <a:solidFill>
                  <a:srgbClr val="FF0000"/>
                </a:solidFill>
              </a:rPr>
              <a:t>1 mSv / yr</a:t>
            </a:r>
            <a:endParaRPr lang="en-GB" altLang="en-US" sz="1400" b="1">
              <a:solidFill>
                <a:srgbClr val="FF0000"/>
              </a:solidFill>
            </a:endParaRPr>
          </a:p>
        </p:txBody>
      </p:sp>
      <p:sp>
        <p:nvSpPr>
          <p:cNvPr id="5135" name="TextBox 19"/>
          <p:cNvSpPr txBox="1">
            <a:spLocks noChangeArrowheads="1"/>
          </p:cNvSpPr>
          <p:nvPr/>
        </p:nvSpPr>
        <p:spPr bwMode="auto">
          <a:xfrm>
            <a:off x="7594600" y="5334000"/>
            <a:ext cx="1181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b="1">
                <a:solidFill>
                  <a:srgbClr val="FF0000"/>
                </a:solidFill>
              </a:rPr>
              <a:t>0.3 mSv / yr</a:t>
            </a:r>
            <a:endParaRPr lang="en-GB" altLang="en-US" sz="1400" b="1">
              <a:solidFill>
                <a:srgbClr val="FF0000"/>
              </a:solidFill>
            </a:endParaRPr>
          </a:p>
        </p:txBody>
      </p:sp>
      <p:sp>
        <p:nvSpPr>
          <p:cNvPr id="5136" name="TextBox 7"/>
          <p:cNvSpPr txBox="1">
            <a:spLocks noChangeArrowheads="1"/>
          </p:cNvSpPr>
          <p:nvPr/>
        </p:nvSpPr>
        <p:spPr bwMode="auto">
          <a:xfrm>
            <a:off x="7059613" y="1143000"/>
            <a:ext cx="18557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200" b="1" i="1"/>
              <a:t>Design and operation !</a:t>
            </a:r>
            <a:endParaRPr lang="en-GB" altLang="en-US" sz="1200" b="1" i="1"/>
          </a:p>
        </p:txBody>
      </p:sp>
    </p:spTree>
    <p:extLst>
      <p:ext uri="{BB962C8B-B14F-4D97-AF65-F5344CB8AC3E}">
        <p14:creationId xmlns:p14="http://schemas.microsoft.com/office/powerpoint/2010/main" val="19413691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20" name="Rectangle 12"/>
          <p:cNvSpPr>
            <a:spLocks noChangeArrowheads="1"/>
          </p:cNvSpPr>
          <p:nvPr/>
        </p:nvSpPr>
        <p:spPr bwMode="auto">
          <a:xfrm>
            <a:off x="3717925" y="1390650"/>
            <a:ext cx="14303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b="1">
                <a:solidFill>
                  <a:srgbClr val="FF0000"/>
                </a:solidFill>
              </a:rPr>
              <a:t>6 / 20  </a:t>
            </a:r>
            <a:r>
              <a:rPr lang="en-US" altLang="en-US" sz="1400" b="1">
                <a:solidFill>
                  <a:srgbClr val="FF0000"/>
                </a:solidFill>
                <a:cs typeface="Arial" charset="0"/>
              </a:rPr>
              <a:t>m</a:t>
            </a:r>
            <a:r>
              <a:rPr lang="en-US" altLang="en-US" sz="1400" b="1">
                <a:solidFill>
                  <a:srgbClr val="FF0000"/>
                </a:solidFill>
              </a:rPr>
              <a:t>Sv / yr</a:t>
            </a:r>
            <a:endParaRPr lang="en-GB" altLang="en-US" sz="1400" b="1">
              <a:solidFill>
                <a:srgbClr val="009900"/>
              </a:solidFill>
            </a:endParaRPr>
          </a:p>
        </p:txBody>
      </p:sp>
      <p:sp>
        <p:nvSpPr>
          <p:cNvPr id="9222" name="Rectangle 4"/>
          <p:cNvSpPr>
            <a:spLocks noChangeArrowheads="1"/>
          </p:cNvSpPr>
          <p:nvPr/>
        </p:nvSpPr>
        <p:spPr bwMode="auto">
          <a:xfrm>
            <a:off x="3446463" y="5830353"/>
            <a:ext cx="2070100" cy="384175"/>
          </a:xfrm>
          <a:prstGeom prst="rect">
            <a:avLst/>
          </a:prstGeom>
          <a:noFill/>
          <a:ln w="19050" algn="ctr">
            <a:solidFill>
              <a:srgbClr val="0099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GB" altLang="en-US"/>
          </a:p>
        </p:txBody>
      </p:sp>
      <p:sp>
        <p:nvSpPr>
          <p:cNvPr id="9223" name="Rectangle 16"/>
          <p:cNvSpPr>
            <a:spLocks noChangeArrowheads="1"/>
          </p:cNvSpPr>
          <p:nvPr/>
        </p:nvSpPr>
        <p:spPr bwMode="auto">
          <a:xfrm>
            <a:off x="3429000" y="1346200"/>
            <a:ext cx="2087563" cy="384175"/>
          </a:xfrm>
          <a:prstGeom prst="rect">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GB" altLang="en-US"/>
          </a:p>
        </p:txBody>
      </p:sp>
      <p:sp>
        <p:nvSpPr>
          <p:cNvPr id="9224" name="TextBox 5"/>
          <p:cNvSpPr txBox="1">
            <a:spLocks noChangeArrowheads="1"/>
          </p:cNvSpPr>
          <p:nvPr/>
        </p:nvSpPr>
        <p:spPr bwMode="auto">
          <a:xfrm>
            <a:off x="584200" y="1292225"/>
            <a:ext cx="1654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400"/>
              <a:t>Radiation Workers</a:t>
            </a:r>
            <a:endParaRPr lang="en-GB" altLang="en-US" sz="1400"/>
          </a:p>
        </p:txBody>
      </p:sp>
      <p:cxnSp>
        <p:nvCxnSpPr>
          <p:cNvPr id="9225" name="Straight Arrow Connector 17"/>
          <p:cNvCxnSpPr>
            <a:cxnSpLocks noChangeShapeType="1"/>
          </p:cNvCxnSpPr>
          <p:nvPr/>
        </p:nvCxnSpPr>
        <p:spPr bwMode="auto">
          <a:xfrm flipV="1">
            <a:off x="4513263" y="5522378"/>
            <a:ext cx="0" cy="301625"/>
          </a:xfrm>
          <a:prstGeom prst="straightConnector1">
            <a:avLst/>
          </a:prstGeom>
          <a:noFill/>
          <a:ln w="19050" algn="ctr">
            <a:solidFill>
              <a:srgbClr val="27B206"/>
            </a:solidFill>
            <a:round/>
            <a:headEnd/>
            <a:tailEnd type="arrow" w="med" len="med"/>
          </a:ln>
        </p:spPr>
      </p:cxnSp>
      <p:cxnSp>
        <p:nvCxnSpPr>
          <p:cNvPr id="9226" name="Straight Arrow Connector 21"/>
          <p:cNvCxnSpPr>
            <a:cxnSpLocks noChangeShapeType="1"/>
          </p:cNvCxnSpPr>
          <p:nvPr/>
        </p:nvCxnSpPr>
        <p:spPr bwMode="auto">
          <a:xfrm>
            <a:off x="4445000" y="1741488"/>
            <a:ext cx="0" cy="334962"/>
          </a:xfrm>
          <a:prstGeom prst="straightConnector1">
            <a:avLst/>
          </a:prstGeom>
          <a:noFill/>
          <a:ln w="19050" algn="ctr">
            <a:solidFill>
              <a:srgbClr val="FF0000"/>
            </a:solidFill>
            <a:round/>
            <a:headEnd/>
            <a:tailEnd type="arrow" w="med" len="med"/>
          </a:ln>
        </p:spPr>
      </p:cxnSp>
      <p:pic>
        <p:nvPicPr>
          <p:cNvPr id="92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3238500"/>
            <a:ext cx="513080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4181475"/>
            <a:ext cx="5133975" cy="1246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29"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Optimization during operation – </a:t>
            </a:r>
            <a:r>
              <a:rPr lang="en-US" altLang="en-US" sz="2400" i="1">
                <a:solidFill>
                  <a:srgbClr val="0000FF"/>
                </a:solidFill>
              </a:rPr>
              <a:t>ALARA procedure</a:t>
            </a:r>
          </a:p>
        </p:txBody>
      </p:sp>
      <p:sp>
        <p:nvSpPr>
          <p:cNvPr id="9230" name="TextBox 1"/>
          <p:cNvSpPr txBox="1">
            <a:spLocks noChangeArrowheads="1"/>
          </p:cNvSpPr>
          <p:nvPr/>
        </p:nvSpPr>
        <p:spPr bwMode="auto">
          <a:xfrm>
            <a:off x="515938" y="2286000"/>
            <a:ext cx="5365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u="sng">
                <a:solidFill>
                  <a:srgbClr val="0000FF"/>
                </a:solidFill>
              </a:rPr>
              <a:t>CERN dose objective</a:t>
            </a:r>
            <a:r>
              <a:rPr lang="en-US" altLang="en-US" sz="1400">
                <a:solidFill>
                  <a:srgbClr val="0000FF"/>
                </a:solidFill>
              </a:rPr>
              <a:t>:                 operational periods    2 mSv / yr</a:t>
            </a:r>
          </a:p>
          <a:p>
            <a:r>
              <a:rPr lang="en-US" altLang="en-US" sz="1400">
                <a:solidFill>
                  <a:srgbClr val="0000FF"/>
                </a:solidFill>
              </a:rPr>
              <a:t>                                                     long shutdowns         3 mSv / yr </a:t>
            </a:r>
            <a:endParaRPr lang="en-GB" altLang="en-US" sz="1400">
              <a:solidFill>
                <a:srgbClr val="0000FF"/>
              </a:solidFill>
            </a:endParaRPr>
          </a:p>
        </p:txBody>
      </p:sp>
      <p:sp>
        <p:nvSpPr>
          <p:cNvPr id="9231" name="TextBox 2"/>
          <p:cNvSpPr txBox="1">
            <a:spLocks noChangeArrowheads="1"/>
          </p:cNvSpPr>
          <p:nvPr/>
        </p:nvSpPr>
        <p:spPr bwMode="auto">
          <a:xfrm>
            <a:off x="528638" y="3240088"/>
            <a:ext cx="20050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u="sng">
                <a:solidFill>
                  <a:srgbClr val="0000FF"/>
                </a:solidFill>
              </a:rPr>
              <a:t>ALARA categories</a:t>
            </a:r>
            <a:r>
              <a:rPr lang="en-US" altLang="en-US" sz="1400">
                <a:solidFill>
                  <a:srgbClr val="0000FF"/>
                </a:solidFill>
              </a:rPr>
              <a:t> for</a:t>
            </a:r>
          </a:p>
          <a:p>
            <a:r>
              <a:rPr lang="en-US" altLang="en-US" sz="1400">
                <a:solidFill>
                  <a:srgbClr val="0000FF"/>
                </a:solidFill>
              </a:rPr>
              <a:t>individual interventions</a:t>
            </a:r>
            <a:endParaRPr lang="en-GB" altLang="en-US" sz="1400">
              <a:solidFill>
                <a:srgbClr val="0000FF"/>
              </a:solidFill>
            </a:endParaRPr>
          </a:p>
        </p:txBody>
      </p:sp>
      <p:sp>
        <p:nvSpPr>
          <p:cNvPr id="4" name="TextBox 3"/>
          <p:cNvSpPr txBox="1"/>
          <p:nvPr/>
        </p:nvSpPr>
        <p:spPr>
          <a:xfrm>
            <a:off x="2025650" y="3833813"/>
            <a:ext cx="1174750" cy="254000"/>
          </a:xfrm>
          <a:prstGeom prst="rect">
            <a:avLst/>
          </a:prstGeom>
          <a:noFill/>
        </p:spPr>
        <p:txBody>
          <a:bodyPr wrap="none">
            <a:spAutoFit/>
          </a:bodyPr>
          <a:lstStyle/>
          <a:p>
            <a:pPr>
              <a:defRPr/>
            </a:pPr>
            <a:r>
              <a:rPr lang="en-US" sz="1050" b="1" dirty="0"/>
              <a:t>Primary criteria</a:t>
            </a:r>
            <a:endParaRPr lang="en-GB" sz="1050" b="1" dirty="0"/>
          </a:p>
        </p:txBody>
      </p:sp>
      <p:sp>
        <p:nvSpPr>
          <p:cNvPr id="30" name="TextBox 29"/>
          <p:cNvSpPr txBox="1"/>
          <p:nvPr/>
        </p:nvSpPr>
        <p:spPr>
          <a:xfrm>
            <a:off x="1828800" y="5124450"/>
            <a:ext cx="1360488" cy="254000"/>
          </a:xfrm>
          <a:prstGeom prst="rect">
            <a:avLst/>
          </a:prstGeom>
          <a:noFill/>
        </p:spPr>
        <p:txBody>
          <a:bodyPr wrap="none">
            <a:spAutoFit/>
          </a:bodyPr>
          <a:lstStyle/>
          <a:p>
            <a:pPr>
              <a:defRPr/>
            </a:pPr>
            <a:r>
              <a:rPr lang="en-US" sz="1050" b="1" dirty="0"/>
              <a:t>Secondary criteria</a:t>
            </a:r>
            <a:endParaRPr lang="en-GB" sz="1050" b="1" dirty="0"/>
          </a:p>
        </p:txBody>
      </p:sp>
      <p:cxnSp>
        <p:nvCxnSpPr>
          <p:cNvPr id="9234" name="Straight Connector 11"/>
          <p:cNvCxnSpPr>
            <a:cxnSpLocks noChangeShapeType="1"/>
          </p:cNvCxnSpPr>
          <p:nvPr/>
        </p:nvCxnSpPr>
        <p:spPr bwMode="auto">
          <a:xfrm>
            <a:off x="5916613" y="2903538"/>
            <a:ext cx="0" cy="346075"/>
          </a:xfrm>
          <a:prstGeom prst="line">
            <a:avLst/>
          </a:prstGeom>
          <a:noFill/>
          <a:ln w="9525" algn="ctr">
            <a:solidFill>
              <a:schemeClr val="tx1"/>
            </a:solidFill>
            <a:round/>
            <a:headEnd/>
            <a:tailEnd/>
          </a:ln>
        </p:spPr>
      </p:cxnSp>
      <p:cxnSp>
        <p:nvCxnSpPr>
          <p:cNvPr id="9235" name="Straight Connector 20"/>
          <p:cNvCxnSpPr>
            <a:cxnSpLocks noChangeShapeType="1"/>
          </p:cNvCxnSpPr>
          <p:nvPr/>
        </p:nvCxnSpPr>
        <p:spPr bwMode="auto">
          <a:xfrm>
            <a:off x="7493000" y="3076575"/>
            <a:ext cx="0" cy="161925"/>
          </a:xfrm>
          <a:prstGeom prst="line">
            <a:avLst/>
          </a:prstGeom>
          <a:noFill/>
          <a:ln w="9525" algn="ctr">
            <a:solidFill>
              <a:schemeClr val="tx1"/>
            </a:solidFill>
            <a:round/>
            <a:headEnd/>
            <a:tailEnd/>
          </a:ln>
        </p:spPr>
      </p:cxnSp>
      <p:cxnSp>
        <p:nvCxnSpPr>
          <p:cNvPr id="9236" name="Straight Arrow Connector 24"/>
          <p:cNvCxnSpPr>
            <a:cxnSpLocks noChangeShapeType="1"/>
          </p:cNvCxnSpPr>
          <p:nvPr/>
        </p:nvCxnSpPr>
        <p:spPr bwMode="auto">
          <a:xfrm>
            <a:off x="7493000" y="3081338"/>
            <a:ext cx="279400" cy="0"/>
          </a:xfrm>
          <a:prstGeom prst="straightConnector1">
            <a:avLst/>
          </a:prstGeom>
          <a:noFill/>
          <a:ln w="9525" algn="ctr">
            <a:solidFill>
              <a:schemeClr val="tx1"/>
            </a:solidFill>
            <a:round/>
            <a:headEnd/>
            <a:tailEnd type="arrow" w="med" len="med"/>
          </a:ln>
        </p:spPr>
      </p:cxnSp>
      <p:cxnSp>
        <p:nvCxnSpPr>
          <p:cNvPr id="9237" name="Straight Arrow Connector 37"/>
          <p:cNvCxnSpPr>
            <a:cxnSpLocks noChangeShapeType="1"/>
          </p:cNvCxnSpPr>
          <p:nvPr/>
        </p:nvCxnSpPr>
        <p:spPr bwMode="auto">
          <a:xfrm>
            <a:off x="5918200" y="2903538"/>
            <a:ext cx="277813" cy="0"/>
          </a:xfrm>
          <a:prstGeom prst="straightConnector1">
            <a:avLst/>
          </a:prstGeom>
          <a:noFill/>
          <a:ln w="9525" algn="ctr">
            <a:solidFill>
              <a:schemeClr val="tx1"/>
            </a:solidFill>
            <a:round/>
            <a:headEnd/>
            <a:tailEnd type="arrow" w="med" len="med"/>
          </a:ln>
        </p:spPr>
      </p:cxnSp>
      <p:sp>
        <p:nvSpPr>
          <p:cNvPr id="9238" name="TextBox 27"/>
          <p:cNvSpPr txBox="1">
            <a:spLocks noChangeArrowheads="1"/>
          </p:cNvSpPr>
          <p:nvPr/>
        </p:nvSpPr>
        <p:spPr bwMode="auto">
          <a:xfrm>
            <a:off x="7721600" y="2971800"/>
            <a:ext cx="1198563"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900" b="1"/>
              <a:t>ALARA committee</a:t>
            </a:r>
            <a:endParaRPr lang="en-GB" altLang="en-US" sz="900" b="1"/>
          </a:p>
        </p:txBody>
      </p:sp>
      <p:sp>
        <p:nvSpPr>
          <p:cNvPr id="9239" name="TextBox 38"/>
          <p:cNvSpPr txBox="1">
            <a:spLocks noChangeArrowheads="1"/>
          </p:cNvSpPr>
          <p:nvPr/>
        </p:nvSpPr>
        <p:spPr bwMode="auto">
          <a:xfrm>
            <a:off x="6164263" y="2801938"/>
            <a:ext cx="1998662"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900" b="1"/>
              <a:t>Detailed work-and-dose planning</a:t>
            </a:r>
            <a:endParaRPr lang="en-GB" altLang="en-US" sz="900" b="1"/>
          </a:p>
        </p:txBody>
      </p:sp>
      <p:sp>
        <p:nvSpPr>
          <p:cNvPr id="25" name="Rectangle 13"/>
          <p:cNvSpPr>
            <a:spLocks noChangeArrowheads="1"/>
          </p:cNvSpPr>
          <p:nvPr/>
        </p:nvSpPr>
        <p:spPr bwMode="auto">
          <a:xfrm>
            <a:off x="3813175" y="5855753"/>
            <a:ext cx="12747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b="1" dirty="0">
                <a:solidFill>
                  <a:srgbClr val="009900"/>
                </a:solidFill>
                <a:cs typeface="Arial" charset="0"/>
              </a:rPr>
              <a:t>  100 µ</a:t>
            </a:r>
            <a:r>
              <a:rPr lang="en-US" altLang="en-US" sz="1400" b="1" dirty="0" err="1">
                <a:solidFill>
                  <a:srgbClr val="009900"/>
                </a:solidFill>
                <a:cs typeface="Arial" charset="0"/>
              </a:rPr>
              <a:t>Sv</a:t>
            </a:r>
            <a:r>
              <a:rPr lang="en-US" altLang="en-US" sz="1400" b="1" dirty="0">
                <a:solidFill>
                  <a:srgbClr val="009900"/>
                </a:solidFill>
                <a:cs typeface="Arial" charset="0"/>
              </a:rPr>
              <a:t> / </a:t>
            </a:r>
            <a:r>
              <a:rPr lang="en-US" altLang="en-US" sz="1400" b="1" dirty="0" err="1">
                <a:solidFill>
                  <a:srgbClr val="009900"/>
                </a:solidFill>
                <a:cs typeface="Arial" charset="0"/>
              </a:rPr>
              <a:t>yr</a:t>
            </a:r>
            <a:endParaRPr lang="en-GB" altLang="en-US" sz="1400" b="1" dirty="0">
              <a:solidFill>
                <a:srgbClr val="009900"/>
              </a:solidFill>
            </a:endParaRPr>
          </a:p>
        </p:txBody>
      </p:sp>
    </p:spTree>
    <p:extLst>
      <p:ext uri="{BB962C8B-B14F-4D97-AF65-F5344CB8AC3E}">
        <p14:creationId xmlns:p14="http://schemas.microsoft.com/office/powerpoint/2010/main" val="27540391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47"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Safety Code F – </a:t>
            </a:r>
            <a:r>
              <a:rPr lang="en-US" altLang="en-US" sz="2400" i="1">
                <a:solidFill>
                  <a:srgbClr val="FF0000"/>
                </a:solidFill>
              </a:rPr>
              <a:t>Limitation</a:t>
            </a:r>
            <a:endParaRPr lang="en-US" altLang="en-US" sz="2400" b="1"/>
          </a:p>
        </p:txBody>
      </p:sp>
      <p:pic>
        <p:nvPicPr>
          <p:cNvPr id="614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268760"/>
            <a:ext cx="6880225"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1143000" y="5203322"/>
            <a:ext cx="4160838" cy="830263"/>
          </a:xfrm>
          <a:prstGeom prst="rect">
            <a:avLst/>
          </a:prstGeom>
          <a:noFill/>
        </p:spPr>
        <p:txBody>
          <a:bodyPr wrap="none">
            <a:spAutoFit/>
          </a:bodyPr>
          <a:lstStyle/>
          <a:p>
            <a:pPr marL="285750" indent="-285750">
              <a:buFont typeface="Arial" panose="020B0604020202020204" pitchFamily="34" charset="0"/>
              <a:buChar char="•"/>
              <a:defRPr/>
            </a:pPr>
            <a:r>
              <a:rPr lang="en-US" sz="1200" dirty="0"/>
              <a:t>Total number of working hours per year: 2000 hours</a:t>
            </a:r>
          </a:p>
          <a:p>
            <a:pPr>
              <a:defRPr/>
            </a:pPr>
            <a:r>
              <a:rPr lang="en-US" sz="1200" dirty="0"/>
              <a:t>      (</a:t>
            </a:r>
            <a:r>
              <a:rPr lang="en-US" sz="1200" i="1" dirty="0"/>
              <a:t>example: </a:t>
            </a:r>
            <a:r>
              <a:rPr lang="en-US" sz="1200" dirty="0"/>
              <a:t>Supervised Area 3 </a:t>
            </a:r>
            <a:r>
              <a:rPr lang="en-US" sz="1200" dirty="0">
                <a:latin typeface="Arial"/>
                <a:cs typeface="Arial"/>
              </a:rPr>
              <a:t>µ</a:t>
            </a:r>
            <a:r>
              <a:rPr lang="en-US" sz="1200" dirty="0" err="1">
                <a:latin typeface="Arial"/>
                <a:cs typeface="Arial"/>
              </a:rPr>
              <a:t>Sv</a:t>
            </a:r>
            <a:r>
              <a:rPr lang="en-US" sz="1200" dirty="0">
                <a:latin typeface="Arial"/>
                <a:cs typeface="Arial"/>
              </a:rPr>
              <a:t>/h × 2000 h = 6 </a:t>
            </a:r>
            <a:r>
              <a:rPr lang="en-US" sz="1200" dirty="0" err="1">
                <a:latin typeface="Arial"/>
                <a:cs typeface="Arial"/>
              </a:rPr>
              <a:t>mSv</a:t>
            </a:r>
            <a:r>
              <a:rPr lang="en-US" sz="1200" dirty="0">
                <a:latin typeface="Arial"/>
                <a:cs typeface="Arial"/>
              </a:rPr>
              <a:t>)</a:t>
            </a:r>
          </a:p>
          <a:p>
            <a:pPr>
              <a:defRPr/>
            </a:pPr>
            <a:endParaRPr lang="en-US" sz="1200" dirty="0"/>
          </a:p>
          <a:p>
            <a:pPr marL="285750" indent="-285750">
              <a:buFont typeface="Arial" panose="020B0604020202020204" pitchFamily="34" charset="0"/>
              <a:buChar char="•"/>
              <a:defRPr/>
            </a:pPr>
            <a:r>
              <a:rPr lang="en-US" sz="1200" dirty="0"/>
              <a:t>Low-occupancy: &lt; 20% of working time</a:t>
            </a:r>
            <a:endParaRPr lang="en-GB" sz="1200" dirty="0"/>
          </a:p>
        </p:txBody>
      </p:sp>
    </p:spTree>
    <p:extLst>
      <p:ext uri="{BB962C8B-B14F-4D97-AF65-F5344CB8AC3E}">
        <p14:creationId xmlns:p14="http://schemas.microsoft.com/office/powerpoint/2010/main" val="2071554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71"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Safety Code F – </a:t>
            </a:r>
            <a:r>
              <a:rPr lang="en-US" altLang="en-US" sz="2400" i="1">
                <a:solidFill>
                  <a:srgbClr val="009900"/>
                </a:solidFill>
              </a:rPr>
              <a:t>Optimization (ALARA)</a:t>
            </a:r>
            <a:endParaRPr lang="en-US" altLang="en-US" sz="2400" b="1">
              <a:solidFill>
                <a:srgbClr val="009900"/>
              </a:solidFill>
            </a:endParaRPr>
          </a:p>
        </p:txBody>
      </p:sp>
      <p:pic>
        <p:nvPicPr>
          <p:cNvPr id="7172"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379538"/>
            <a:ext cx="5561012" cy="4564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3" name="Rectangle 6"/>
          <p:cNvSpPr>
            <a:spLocks noChangeArrowheads="1"/>
          </p:cNvSpPr>
          <p:nvPr/>
        </p:nvSpPr>
        <p:spPr bwMode="auto">
          <a:xfrm>
            <a:off x="533400" y="5053013"/>
            <a:ext cx="5900738" cy="866775"/>
          </a:xfrm>
          <a:prstGeom prst="rect">
            <a:avLst/>
          </a:prstGeom>
          <a:noFill/>
          <a:ln w="28575" algn="ctr">
            <a:solidFill>
              <a:srgbClr val="0099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GB" altLang="en-US"/>
          </a:p>
        </p:txBody>
      </p:sp>
      <p:sp>
        <p:nvSpPr>
          <p:cNvPr id="7174" name="Rectangle 23"/>
          <p:cNvSpPr>
            <a:spLocks noChangeArrowheads="1"/>
          </p:cNvSpPr>
          <p:nvPr/>
        </p:nvSpPr>
        <p:spPr bwMode="auto">
          <a:xfrm>
            <a:off x="533400" y="2522538"/>
            <a:ext cx="5900738" cy="746125"/>
          </a:xfrm>
          <a:prstGeom prst="rect">
            <a:avLst/>
          </a:prstGeom>
          <a:noFill/>
          <a:ln w="28575" algn="ctr">
            <a:solidFill>
              <a:srgbClr val="27B206"/>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GB" altLang="en-US"/>
          </a:p>
        </p:txBody>
      </p:sp>
      <p:sp>
        <p:nvSpPr>
          <p:cNvPr id="7175" name="TextBox 7"/>
          <p:cNvSpPr txBox="1">
            <a:spLocks noChangeArrowheads="1"/>
          </p:cNvSpPr>
          <p:nvPr/>
        </p:nvSpPr>
        <p:spPr bwMode="auto">
          <a:xfrm>
            <a:off x="7059613" y="1143000"/>
            <a:ext cx="18557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200" b="1" i="1"/>
              <a:t>Design and operation !</a:t>
            </a:r>
            <a:endParaRPr lang="en-GB" altLang="en-US" sz="1200" b="1" i="1"/>
          </a:p>
        </p:txBody>
      </p:sp>
      <p:sp>
        <p:nvSpPr>
          <p:cNvPr id="7177" name="TextBox 11"/>
          <p:cNvSpPr txBox="1">
            <a:spLocks noChangeArrowheads="1"/>
          </p:cNvSpPr>
          <p:nvPr/>
        </p:nvSpPr>
        <p:spPr bwMode="auto">
          <a:xfrm>
            <a:off x="6477000" y="4992688"/>
            <a:ext cx="288131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a:t>Workers on CERN site</a:t>
            </a:r>
          </a:p>
          <a:p>
            <a:r>
              <a:rPr lang="en-US" altLang="en-US" sz="1400" b="1">
                <a:solidFill>
                  <a:srgbClr val="009900"/>
                </a:solidFill>
              </a:rPr>
              <a:t>               100 </a:t>
            </a:r>
            <a:r>
              <a:rPr lang="en-US" altLang="en-US" sz="1400" b="1">
                <a:solidFill>
                  <a:srgbClr val="009900"/>
                </a:solidFill>
                <a:cs typeface="Arial" charset="0"/>
              </a:rPr>
              <a:t>µSv / yr</a:t>
            </a:r>
          </a:p>
          <a:p>
            <a:r>
              <a:rPr lang="en-US" altLang="en-US" sz="1400">
                <a:cs typeface="Arial" charset="0"/>
              </a:rPr>
              <a:t>Outside of CERN (environment) </a:t>
            </a:r>
          </a:p>
          <a:p>
            <a:r>
              <a:rPr lang="en-US" altLang="en-US" sz="1400" b="1">
                <a:solidFill>
                  <a:srgbClr val="009900"/>
                </a:solidFill>
                <a:cs typeface="Arial" charset="0"/>
              </a:rPr>
              <a:t>                 10 µSv / yr</a:t>
            </a:r>
            <a:endParaRPr lang="en-GB" altLang="en-US" sz="1400" b="1">
              <a:solidFill>
                <a:srgbClr val="009900"/>
              </a:solidFill>
            </a:endParaRPr>
          </a:p>
        </p:txBody>
      </p:sp>
    </p:spTree>
    <p:extLst>
      <p:ext uri="{BB962C8B-B14F-4D97-AF65-F5344CB8AC3E}">
        <p14:creationId xmlns:p14="http://schemas.microsoft.com/office/powerpoint/2010/main" val="33528495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96" name="Rectangle 12"/>
          <p:cNvSpPr>
            <a:spLocks noChangeArrowheads="1"/>
          </p:cNvSpPr>
          <p:nvPr/>
        </p:nvSpPr>
        <p:spPr bwMode="auto">
          <a:xfrm>
            <a:off x="1676400" y="2509838"/>
            <a:ext cx="56546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b="1">
                <a:solidFill>
                  <a:srgbClr val="FF0000"/>
                </a:solidFill>
              </a:rPr>
              <a:t>6 / 20  </a:t>
            </a:r>
            <a:r>
              <a:rPr lang="en-US" altLang="en-US" sz="1400" b="1">
                <a:solidFill>
                  <a:srgbClr val="FF0000"/>
                </a:solidFill>
                <a:cs typeface="Arial" charset="0"/>
              </a:rPr>
              <a:t>m</a:t>
            </a:r>
            <a:r>
              <a:rPr lang="en-US" altLang="en-US" sz="1400" b="1">
                <a:solidFill>
                  <a:srgbClr val="FF0000"/>
                </a:solidFill>
              </a:rPr>
              <a:t>Sv / yr                       </a:t>
            </a:r>
            <a:r>
              <a:rPr lang="en-US" altLang="en-US" sz="1400" b="1">
                <a:solidFill>
                  <a:srgbClr val="FF0000"/>
                </a:solidFill>
                <a:cs typeface="Arial" charset="0"/>
              </a:rPr>
              <a:t>1 mSv /yr                         </a:t>
            </a:r>
            <a:r>
              <a:rPr lang="en-US" altLang="en-US" sz="1400" b="1">
                <a:solidFill>
                  <a:srgbClr val="FF0000"/>
                </a:solidFill>
              </a:rPr>
              <a:t>300 </a:t>
            </a:r>
            <a:r>
              <a:rPr lang="en-US" altLang="en-US" sz="1400" b="1">
                <a:solidFill>
                  <a:srgbClr val="FF0000"/>
                </a:solidFill>
                <a:cs typeface="Arial" charset="0"/>
              </a:rPr>
              <a:t>µ</a:t>
            </a:r>
            <a:r>
              <a:rPr lang="en-US" altLang="en-US" sz="1400" b="1">
                <a:solidFill>
                  <a:srgbClr val="FF0000"/>
                </a:solidFill>
              </a:rPr>
              <a:t>Sv / yr</a:t>
            </a:r>
            <a:endParaRPr lang="en-GB" altLang="en-US" sz="1400" b="1">
              <a:solidFill>
                <a:srgbClr val="009900"/>
              </a:solidFill>
            </a:endParaRPr>
          </a:p>
        </p:txBody>
      </p:sp>
      <p:sp>
        <p:nvSpPr>
          <p:cNvPr id="8197" name="Rectangle 13"/>
          <p:cNvSpPr>
            <a:spLocks noChangeArrowheads="1"/>
          </p:cNvSpPr>
          <p:nvPr/>
        </p:nvSpPr>
        <p:spPr bwMode="auto">
          <a:xfrm>
            <a:off x="1822450" y="4510088"/>
            <a:ext cx="5541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b="1">
                <a:solidFill>
                  <a:srgbClr val="009900"/>
                </a:solidFill>
                <a:cs typeface="Arial" charset="0"/>
              </a:rPr>
              <a:t>  100 µSv / yr           </a:t>
            </a:r>
            <a:r>
              <a:rPr lang="en-US" altLang="en-US" sz="1400" b="1">
                <a:solidFill>
                  <a:srgbClr val="FF0000"/>
                </a:solidFill>
                <a:cs typeface="Arial" charset="0"/>
              </a:rPr>
              <a:t>           </a:t>
            </a:r>
            <a:r>
              <a:rPr lang="en-US" altLang="en-US" sz="1400" b="1">
                <a:solidFill>
                  <a:srgbClr val="009900"/>
                </a:solidFill>
                <a:cs typeface="Arial" charset="0"/>
              </a:rPr>
              <a:t>100 µSv / yr                         10 µSv / yr</a:t>
            </a:r>
            <a:endParaRPr lang="en-GB" altLang="en-US" sz="1400" b="1">
              <a:solidFill>
                <a:srgbClr val="009900"/>
              </a:solidFill>
            </a:endParaRPr>
          </a:p>
        </p:txBody>
      </p:sp>
      <p:sp>
        <p:nvSpPr>
          <p:cNvPr id="8198" name="Rectangle 4"/>
          <p:cNvSpPr>
            <a:spLocks noChangeArrowheads="1"/>
          </p:cNvSpPr>
          <p:nvPr/>
        </p:nvSpPr>
        <p:spPr bwMode="auto">
          <a:xfrm>
            <a:off x="1524000" y="4492625"/>
            <a:ext cx="5867400" cy="384175"/>
          </a:xfrm>
          <a:prstGeom prst="rect">
            <a:avLst/>
          </a:prstGeom>
          <a:noFill/>
          <a:ln w="19050" algn="ctr">
            <a:solidFill>
              <a:srgbClr val="0099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GB" altLang="en-US"/>
          </a:p>
        </p:txBody>
      </p:sp>
      <p:sp>
        <p:nvSpPr>
          <p:cNvPr id="8199" name="Rectangle 16"/>
          <p:cNvSpPr>
            <a:spLocks noChangeArrowheads="1"/>
          </p:cNvSpPr>
          <p:nvPr/>
        </p:nvSpPr>
        <p:spPr bwMode="auto">
          <a:xfrm>
            <a:off x="1524000" y="2478088"/>
            <a:ext cx="5867400" cy="382587"/>
          </a:xfrm>
          <a:prstGeom prst="rect">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GB" altLang="en-US"/>
          </a:p>
        </p:txBody>
      </p:sp>
      <p:sp>
        <p:nvSpPr>
          <p:cNvPr id="8200" name="TextBox 5"/>
          <p:cNvSpPr txBox="1">
            <a:spLocks noChangeArrowheads="1"/>
          </p:cNvSpPr>
          <p:nvPr/>
        </p:nvSpPr>
        <p:spPr bwMode="auto">
          <a:xfrm>
            <a:off x="1905000" y="1676400"/>
            <a:ext cx="9413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400"/>
              <a:t>Radiation</a:t>
            </a:r>
          </a:p>
          <a:p>
            <a:pPr algn="ctr"/>
            <a:r>
              <a:rPr lang="en-US" altLang="en-US" sz="1400"/>
              <a:t>Workers</a:t>
            </a:r>
            <a:endParaRPr lang="en-GB" altLang="en-US" sz="1400"/>
          </a:p>
        </p:txBody>
      </p:sp>
      <p:sp>
        <p:nvSpPr>
          <p:cNvPr id="8201" name="TextBox 18"/>
          <p:cNvSpPr txBox="1">
            <a:spLocks noChangeArrowheads="1"/>
          </p:cNvSpPr>
          <p:nvPr/>
        </p:nvSpPr>
        <p:spPr bwMode="auto">
          <a:xfrm>
            <a:off x="4092575" y="1676400"/>
            <a:ext cx="847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400"/>
              <a:t>Other</a:t>
            </a:r>
          </a:p>
          <a:p>
            <a:pPr algn="ctr"/>
            <a:r>
              <a:rPr lang="en-US" altLang="en-US" sz="1400"/>
              <a:t>Workers</a:t>
            </a:r>
            <a:endParaRPr lang="en-GB" altLang="en-US" sz="1400"/>
          </a:p>
        </p:txBody>
      </p:sp>
      <p:sp>
        <p:nvSpPr>
          <p:cNvPr id="8202" name="TextBox 19"/>
          <p:cNvSpPr txBox="1">
            <a:spLocks noChangeArrowheads="1"/>
          </p:cNvSpPr>
          <p:nvPr/>
        </p:nvSpPr>
        <p:spPr bwMode="auto">
          <a:xfrm>
            <a:off x="6208713" y="1676400"/>
            <a:ext cx="1030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400"/>
              <a:t>Population</a:t>
            </a:r>
          </a:p>
        </p:txBody>
      </p:sp>
      <p:cxnSp>
        <p:nvCxnSpPr>
          <p:cNvPr id="8203" name="Straight Arrow Connector 7"/>
          <p:cNvCxnSpPr>
            <a:cxnSpLocks noChangeShapeType="1"/>
          </p:cNvCxnSpPr>
          <p:nvPr/>
        </p:nvCxnSpPr>
        <p:spPr bwMode="auto">
          <a:xfrm>
            <a:off x="2379663" y="4876800"/>
            <a:ext cx="0" cy="304800"/>
          </a:xfrm>
          <a:prstGeom prst="straightConnector1">
            <a:avLst/>
          </a:prstGeom>
          <a:noFill/>
          <a:ln w="19050" algn="ctr">
            <a:solidFill>
              <a:srgbClr val="27B206"/>
            </a:solidFill>
            <a:round/>
            <a:headEnd/>
            <a:tailEnd type="arrow" w="med" len="med"/>
          </a:ln>
        </p:spPr>
      </p:cxnSp>
      <p:cxnSp>
        <p:nvCxnSpPr>
          <p:cNvPr id="8204" name="Straight Arrow Connector 22"/>
          <p:cNvCxnSpPr>
            <a:cxnSpLocks noChangeShapeType="1"/>
          </p:cNvCxnSpPr>
          <p:nvPr/>
        </p:nvCxnSpPr>
        <p:spPr bwMode="auto">
          <a:xfrm>
            <a:off x="4624388" y="4876800"/>
            <a:ext cx="0" cy="304800"/>
          </a:xfrm>
          <a:prstGeom prst="straightConnector1">
            <a:avLst/>
          </a:prstGeom>
          <a:noFill/>
          <a:ln w="19050" algn="ctr">
            <a:solidFill>
              <a:srgbClr val="27B206"/>
            </a:solidFill>
            <a:round/>
            <a:headEnd/>
            <a:tailEnd type="arrow" w="med" len="med"/>
          </a:ln>
        </p:spPr>
      </p:cxnSp>
      <p:sp>
        <p:nvSpPr>
          <p:cNvPr id="8205" name="TextBox 8"/>
          <p:cNvSpPr txBox="1">
            <a:spLocks noChangeArrowheads="1"/>
          </p:cNvSpPr>
          <p:nvPr/>
        </p:nvSpPr>
        <p:spPr bwMode="auto">
          <a:xfrm>
            <a:off x="3167063" y="5192713"/>
            <a:ext cx="2673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a:solidFill>
                  <a:srgbClr val="27B206"/>
                </a:solidFill>
              </a:rPr>
              <a:t>Optimized (by definition)</a:t>
            </a:r>
            <a:endParaRPr lang="en-GB" altLang="en-US">
              <a:solidFill>
                <a:srgbClr val="27B206"/>
              </a:solidFill>
            </a:endParaRPr>
          </a:p>
        </p:txBody>
      </p:sp>
      <p:sp>
        <p:nvSpPr>
          <p:cNvPr id="8206" name="TextBox 14"/>
          <p:cNvSpPr txBox="1">
            <a:spLocks noChangeArrowheads="1"/>
          </p:cNvSpPr>
          <p:nvPr/>
        </p:nvSpPr>
        <p:spPr bwMode="auto">
          <a:xfrm>
            <a:off x="2865438" y="1354138"/>
            <a:ext cx="14017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a:t>On CERN sites</a:t>
            </a:r>
            <a:endParaRPr lang="en-GB" altLang="en-US" sz="1400"/>
          </a:p>
        </p:txBody>
      </p:sp>
      <p:sp>
        <p:nvSpPr>
          <p:cNvPr id="8207" name="TextBox 25"/>
          <p:cNvSpPr txBox="1">
            <a:spLocks noChangeArrowheads="1"/>
          </p:cNvSpPr>
          <p:nvPr/>
        </p:nvSpPr>
        <p:spPr bwMode="auto">
          <a:xfrm>
            <a:off x="5984875" y="1371600"/>
            <a:ext cx="16097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a:t>Outside of CERN</a:t>
            </a:r>
            <a:endParaRPr lang="en-GB" altLang="en-US" sz="1400"/>
          </a:p>
        </p:txBody>
      </p:sp>
      <p:cxnSp>
        <p:nvCxnSpPr>
          <p:cNvPr id="8208" name="Straight Arrow Connector 17"/>
          <p:cNvCxnSpPr>
            <a:cxnSpLocks noChangeShapeType="1"/>
          </p:cNvCxnSpPr>
          <p:nvPr/>
        </p:nvCxnSpPr>
        <p:spPr bwMode="auto">
          <a:xfrm flipV="1">
            <a:off x="2379663" y="4191000"/>
            <a:ext cx="0" cy="301625"/>
          </a:xfrm>
          <a:prstGeom prst="straightConnector1">
            <a:avLst/>
          </a:prstGeom>
          <a:noFill/>
          <a:ln w="19050" algn="ctr">
            <a:solidFill>
              <a:srgbClr val="27B206"/>
            </a:solidFill>
            <a:round/>
            <a:headEnd/>
            <a:tailEnd type="arrow" w="med" len="med"/>
          </a:ln>
        </p:spPr>
      </p:cxnSp>
      <p:cxnSp>
        <p:nvCxnSpPr>
          <p:cNvPr id="8209" name="Straight Arrow Connector 28"/>
          <p:cNvCxnSpPr>
            <a:cxnSpLocks noChangeShapeType="1"/>
          </p:cNvCxnSpPr>
          <p:nvPr/>
        </p:nvCxnSpPr>
        <p:spPr bwMode="auto">
          <a:xfrm flipV="1">
            <a:off x="4613275" y="4191000"/>
            <a:ext cx="0" cy="301625"/>
          </a:xfrm>
          <a:prstGeom prst="straightConnector1">
            <a:avLst/>
          </a:prstGeom>
          <a:noFill/>
          <a:ln w="19050" algn="ctr">
            <a:solidFill>
              <a:srgbClr val="27B206"/>
            </a:solidFill>
            <a:round/>
            <a:headEnd/>
            <a:tailEnd type="arrow" w="med" len="med"/>
          </a:ln>
        </p:spPr>
      </p:cxnSp>
      <p:cxnSp>
        <p:nvCxnSpPr>
          <p:cNvPr id="8210" name="Straight Arrow Connector 21"/>
          <p:cNvCxnSpPr>
            <a:cxnSpLocks noChangeShapeType="1"/>
          </p:cNvCxnSpPr>
          <p:nvPr/>
        </p:nvCxnSpPr>
        <p:spPr bwMode="auto">
          <a:xfrm>
            <a:off x="2374900" y="2851150"/>
            <a:ext cx="0" cy="334963"/>
          </a:xfrm>
          <a:prstGeom prst="straightConnector1">
            <a:avLst/>
          </a:prstGeom>
          <a:noFill/>
          <a:ln w="19050" algn="ctr">
            <a:solidFill>
              <a:srgbClr val="FF0000"/>
            </a:solidFill>
            <a:round/>
            <a:headEnd/>
            <a:tailEnd type="arrow" w="med" len="med"/>
          </a:ln>
        </p:spPr>
      </p:cxnSp>
      <p:cxnSp>
        <p:nvCxnSpPr>
          <p:cNvPr id="8211" name="Straight Arrow Connector 31"/>
          <p:cNvCxnSpPr>
            <a:cxnSpLocks noChangeShapeType="1"/>
          </p:cNvCxnSpPr>
          <p:nvPr/>
        </p:nvCxnSpPr>
        <p:spPr bwMode="auto">
          <a:xfrm>
            <a:off x="4613275" y="2865438"/>
            <a:ext cx="0" cy="334962"/>
          </a:xfrm>
          <a:prstGeom prst="straightConnector1">
            <a:avLst/>
          </a:prstGeom>
          <a:noFill/>
          <a:ln w="19050" algn="ctr">
            <a:solidFill>
              <a:srgbClr val="FF0000"/>
            </a:solidFill>
            <a:round/>
            <a:headEnd/>
            <a:tailEnd type="arrow" w="med" len="med"/>
          </a:ln>
        </p:spPr>
      </p:cxnSp>
      <p:sp>
        <p:nvSpPr>
          <p:cNvPr id="8212" name="TextBox 32"/>
          <p:cNvSpPr txBox="1">
            <a:spLocks noChangeArrowheads="1"/>
          </p:cNvSpPr>
          <p:nvPr/>
        </p:nvSpPr>
        <p:spPr bwMode="auto">
          <a:xfrm>
            <a:off x="2260600" y="3505200"/>
            <a:ext cx="44418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a:solidFill>
                  <a:srgbClr val="0000FF"/>
                </a:solidFill>
              </a:rPr>
              <a:t>Optimization / ALARA to be demonstrated</a:t>
            </a:r>
            <a:endParaRPr lang="en-GB" altLang="en-US">
              <a:solidFill>
                <a:srgbClr val="0000FF"/>
              </a:solidFill>
            </a:endParaRPr>
          </a:p>
        </p:txBody>
      </p:sp>
      <p:sp>
        <p:nvSpPr>
          <p:cNvPr id="8213"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Safety Code F – </a:t>
            </a:r>
            <a:r>
              <a:rPr lang="en-US" altLang="en-US" sz="2400" i="1">
                <a:solidFill>
                  <a:srgbClr val="FF0000"/>
                </a:solidFill>
              </a:rPr>
              <a:t>Limitation </a:t>
            </a:r>
            <a:r>
              <a:rPr lang="en-US" altLang="en-US" sz="2400" i="1"/>
              <a:t>/</a:t>
            </a:r>
            <a:r>
              <a:rPr lang="en-US" altLang="en-US" sz="2400" i="1">
                <a:solidFill>
                  <a:srgbClr val="FF0000"/>
                </a:solidFill>
              </a:rPr>
              <a:t> </a:t>
            </a:r>
            <a:r>
              <a:rPr lang="en-US" altLang="en-US" sz="2400" i="1">
                <a:solidFill>
                  <a:srgbClr val="27B206"/>
                </a:solidFill>
              </a:rPr>
              <a:t>Optimization</a:t>
            </a:r>
            <a:endParaRPr lang="en-US" altLang="en-US" sz="2400" b="1">
              <a:solidFill>
                <a:srgbClr val="27B206"/>
              </a:solidFill>
            </a:endParaRPr>
          </a:p>
        </p:txBody>
      </p:sp>
      <p:sp>
        <p:nvSpPr>
          <p:cNvPr id="8214" name="TextBox 23"/>
          <p:cNvSpPr txBox="1">
            <a:spLocks noChangeArrowheads="1"/>
          </p:cNvSpPr>
          <p:nvPr/>
        </p:nvSpPr>
        <p:spPr bwMode="auto">
          <a:xfrm>
            <a:off x="609600" y="2544763"/>
            <a:ext cx="71278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b="1">
                <a:solidFill>
                  <a:srgbClr val="FF0000"/>
                </a:solidFill>
              </a:rPr>
              <a:t>Limits</a:t>
            </a:r>
            <a:endParaRPr lang="en-GB" altLang="en-US" sz="1400" b="1">
              <a:solidFill>
                <a:srgbClr val="FF0000"/>
              </a:solidFill>
            </a:endParaRPr>
          </a:p>
        </p:txBody>
      </p:sp>
      <p:sp>
        <p:nvSpPr>
          <p:cNvPr id="8215" name="TextBox 38"/>
          <p:cNvSpPr txBox="1">
            <a:spLocks noChangeArrowheads="1"/>
          </p:cNvSpPr>
          <p:nvPr/>
        </p:nvSpPr>
        <p:spPr bwMode="auto">
          <a:xfrm>
            <a:off x="228600" y="4413250"/>
            <a:ext cx="13176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400" b="1">
                <a:solidFill>
                  <a:srgbClr val="27B206"/>
                </a:solidFill>
              </a:rPr>
              <a:t>Optimization </a:t>
            </a:r>
          </a:p>
          <a:p>
            <a:pPr algn="ctr"/>
            <a:r>
              <a:rPr lang="en-US" altLang="en-US" sz="1400" b="1">
                <a:solidFill>
                  <a:srgbClr val="27B206"/>
                </a:solidFill>
              </a:rPr>
              <a:t>thresholds</a:t>
            </a:r>
            <a:endParaRPr lang="en-GB" altLang="en-US" sz="1400" b="1">
              <a:solidFill>
                <a:srgbClr val="27B206"/>
              </a:solidFill>
            </a:endParaRPr>
          </a:p>
        </p:txBody>
      </p:sp>
      <p:cxnSp>
        <p:nvCxnSpPr>
          <p:cNvPr id="8216" name="Straight Arrow Connector 39"/>
          <p:cNvCxnSpPr>
            <a:cxnSpLocks noChangeShapeType="1"/>
          </p:cNvCxnSpPr>
          <p:nvPr/>
        </p:nvCxnSpPr>
        <p:spPr bwMode="auto">
          <a:xfrm>
            <a:off x="6629400" y="2870200"/>
            <a:ext cx="0" cy="334963"/>
          </a:xfrm>
          <a:prstGeom prst="straightConnector1">
            <a:avLst/>
          </a:prstGeom>
          <a:noFill/>
          <a:ln w="19050" algn="ctr">
            <a:solidFill>
              <a:srgbClr val="FF0000"/>
            </a:solidFill>
            <a:round/>
            <a:headEnd/>
            <a:tailEnd type="arrow" w="med" len="med"/>
          </a:ln>
        </p:spPr>
      </p:cxnSp>
      <p:cxnSp>
        <p:nvCxnSpPr>
          <p:cNvPr id="8217" name="Straight Arrow Connector 40"/>
          <p:cNvCxnSpPr>
            <a:cxnSpLocks noChangeShapeType="1"/>
          </p:cNvCxnSpPr>
          <p:nvPr/>
        </p:nvCxnSpPr>
        <p:spPr bwMode="auto">
          <a:xfrm flipV="1">
            <a:off x="6630988" y="4191000"/>
            <a:ext cx="0" cy="301625"/>
          </a:xfrm>
          <a:prstGeom prst="straightConnector1">
            <a:avLst/>
          </a:prstGeom>
          <a:noFill/>
          <a:ln w="19050" algn="ctr">
            <a:solidFill>
              <a:srgbClr val="27B206"/>
            </a:solidFill>
            <a:round/>
            <a:headEnd/>
            <a:tailEnd type="arrow" w="med" len="med"/>
          </a:ln>
        </p:spPr>
      </p:cxnSp>
      <p:cxnSp>
        <p:nvCxnSpPr>
          <p:cNvPr id="8218" name="Straight Arrow Connector 41"/>
          <p:cNvCxnSpPr>
            <a:cxnSpLocks noChangeShapeType="1"/>
          </p:cNvCxnSpPr>
          <p:nvPr/>
        </p:nvCxnSpPr>
        <p:spPr bwMode="auto">
          <a:xfrm>
            <a:off x="6646863" y="4875213"/>
            <a:ext cx="0" cy="304800"/>
          </a:xfrm>
          <a:prstGeom prst="straightConnector1">
            <a:avLst/>
          </a:prstGeom>
          <a:noFill/>
          <a:ln w="19050" algn="ctr">
            <a:solidFill>
              <a:srgbClr val="27B206"/>
            </a:solidFill>
            <a:round/>
            <a:headEnd/>
            <a:tailEnd type="arrow" w="med" len="med"/>
          </a:ln>
        </p:spPr>
      </p:cxnSp>
    </p:spTree>
    <p:extLst>
      <p:ext uri="{BB962C8B-B14F-4D97-AF65-F5344CB8AC3E}">
        <p14:creationId xmlns:p14="http://schemas.microsoft.com/office/powerpoint/2010/main" val="6579123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 name="TextBox 12"/>
          <p:cNvSpPr txBox="1">
            <a:spLocks noChangeArrowheads="1"/>
          </p:cNvSpPr>
          <p:nvPr/>
        </p:nvSpPr>
        <p:spPr bwMode="auto">
          <a:xfrm>
            <a:off x="457200" y="1249727"/>
            <a:ext cx="8739188"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42900" lvl="1" indent="-342900">
              <a:buFont typeface="+mj-lt"/>
              <a:buAutoNum type="arabicPeriod"/>
              <a:defRPr/>
            </a:pPr>
            <a:r>
              <a:rPr lang="en-US" altLang="en-US" sz="1600" dirty="0" smtClean="0">
                <a:solidFill>
                  <a:srgbClr val="0000FF"/>
                </a:solidFill>
              </a:rPr>
              <a:t>Periods of beam operation</a:t>
            </a:r>
          </a:p>
          <a:p>
            <a:pPr marL="342900" lvl="1" indent="-342900">
              <a:buFont typeface="+mj-lt"/>
              <a:buAutoNum type="arabicPeriod"/>
              <a:defRPr/>
            </a:pPr>
            <a:endParaRPr lang="en-US" altLang="en-US" sz="1000" dirty="0" smtClean="0"/>
          </a:p>
          <a:p>
            <a:pPr marL="571500" lvl="1" indent="-171450">
              <a:buFont typeface="Arial" panose="020B0604020202020204" pitchFamily="34" charset="0"/>
              <a:buChar char="•"/>
              <a:defRPr/>
            </a:pPr>
            <a:r>
              <a:rPr lang="en-US" altLang="en-US" sz="1400" dirty="0" smtClean="0">
                <a:solidFill>
                  <a:srgbClr val="27B206"/>
                </a:solidFill>
              </a:rPr>
              <a:t>dose equivalent to personnel </a:t>
            </a:r>
            <a:r>
              <a:rPr lang="en-US" altLang="en-US" sz="1400" dirty="0" smtClean="0"/>
              <a:t>by stray radiation in accessible areas</a:t>
            </a:r>
          </a:p>
          <a:p>
            <a:pPr marL="400050" lvl="1" indent="0">
              <a:defRPr/>
            </a:pPr>
            <a:r>
              <a:rPr lang="en-US" altLang="en-US" sz="1200" dirty="0" smtClean="0"/>
              <a:t>    (</a:t>
            </a:r>
            <a:r>
              <a:rPr lang="en-US" altLang="en-US" sz="1200" i="1" dirty="0" smtClean="0"/>
              <a:t>example: dose in counting rooms of LHC experiments during operation)</a:t>
            </a:r>
          </a:p>
          <a:p>
            <a:pPr marL="571500" lvl="1" indent="-171450">
              <a:buFont typeface="Arial" panose="020B0604020202020204" pitchFamily="34" charset="0"/>
              <a:buChar char="•"/>
              <a:defRPr/>
            </a:pPr>
            <a:endParaRPr lang="en-US" altLang="en-US" sz="1400" dirty="0" smtClean="0"/>
          </a:p>
          <a:p>
            <a:pPr marL="571500" lvl="1" indent="-171450">
              <a:buFont typeface="Arial" panose="020B0604020202020204" pitchFamily="34" charset="0"/>
              <a:buChar char="•"/>
              <a:defRPr/>
            </a:pPr>
            <a:r>
              <a:rPr lang="en-US" altLang="en-US" sz="1400" dirty="0" smtClean="0"/>
              <a:t>activation of effluents and air and their release into the environment as well as the resulting </a:t>
            </a:r>
          </a:p>
          <a:p>
            <a:pPr marL="400050" lvl="1" indent="0">
              <a:defRPr/>
            </a:pPr>
            <a:r>
              <a:rPr lang="en-US" altLang="en-US" sz="1400" dirty="0" smtClean="0">
                <a:solidFill>
                  <a:srgbClr val="27B206"/>
                </a:solidFill>
              </a:rPr>
              <a:t>   annual dose to the reference groups of the population</a:t>
            </a:r>
          </a:p>
          <a:p>
            <a:pPr marL="400050" lvl="1" indent="0">
              <a:defRPr/>
            </a:pPr>
            <a:r>
              <a:rPr lang="en-US" altLang="en-US" sz="1200" dirty="0" smtClean="0"/>
              <a:t>   (</a:t>
            </a:r>
            <a:r>
              <a:rPr lang="en-US" altLang="en-US" sz="1200" i="1" dirty="0" smtClean="0"/>
              <a:t>example: dose to reference group in the vicinity of LHC Point 1 after LS3)</a:t>
            </a:r>
          </a:p>
          <a:p>
            <a:pPr marL="400050" lvl="1" indent="0">
              <a:defRPr/>
            </a:pPr>
            <a:endParaRPr lang="en-US" altLang="en-US" sz="1400" dirty="0" smtClean="0"/>
          </a:p>
          <a:p>
            <a:pPr marL="571500" lvl="1" indent="-171450">
              <a:buFont typeface="Arial" panose="020B0604020202020204" pitchFamily="34" charset="0"/>
              <a:buChar char="•"/>
              <a:defRPr/>
            </a:pPr>
            <a:r>
              <a:rPr lang="en-US" sz="1400" dirty="0" smtClean="0"/>
              <a:t>dose equivalent to personnel and environment in case of abnormal operation or accidents</a:t>
            </a:r>
          </a:p>
          <a:p>
            <a:pPr marL="400050" lvl="1" indent="0">
              <a:defRPr/>
            </a:pPr>
            <a:r>
              <a:rPr lang="en-US" altLang="en-US" sz="1200" dirty="0" smtClean="0"/>
              <a:t>    (</a:t>
            </a:r>
            <a:r>
              <a:rPr lang="en-US" altLang="en-US" sz="1200" i="1" dirty="0" smtClean="0"/>
              <a:t>examples: dose in counting rooms of LHC experiments during full beam loss, dose impact of fire)</a:t>
            </a:r>
          </a:p>
          <a:p>
            <a:pPr marL="0" indent="0">
              <a:defRPr/>
            </a:pPr>
            <a:endParaRPr lang="en-US" altLang="en-US" sz="1600" dirty="0" smtClean="0">
              <a:solidFill>
                <a:srgbClr val="0000FF"/>
              </a:solidFill>
            </a:endParaRPr>
          </a:p>
          <a:p>
            <a:pPr marL="0" indent="0">
              <a:defRPr/>
            </a:pPr>
            <a:r>
              <a:rPr lang="en-US" altLang="en-US" sz="1600" dirty="0" smtClean="0">
                <a:solidFill>
                  <a:srgbClr val="0000FF"/>
                </a:solidFill>
              </a:rPr>
              <a:t>2.   Beam-off periods</a:t>
            </a:r>
          </a:p>
          <a:p>
            <a:pPr marL="342900" lvl="1" indent="-342900">
              <a:buFont typeface="+mj-lt"/>
              <a:buAutoNum type="arabicPeriod"/>
              <a:defRPr/>
            </a:pPr>
            <a:endParaRPr lang="en-US" altLang="en-US" sz="1000" dirty="0" smtClean="0"/>
          </a:p>
          <a:p>
            <a:pPr marL="571500" lvl="1" indent="-171450">
              <a:buFont typeface="Arial" panose="020B0604020202020204" pitchFamily="34" charset="0"/>
              <a:buChar char="•"/>
              <a:defRPr/>
            </a:pPr>
            <a:r>
              <a:rPr lang="en-US" sz="1400" dirty="0" smtClean="0"/>
              <a:t>radioactivity induced by beam losses in beam-line components and related </a:t>
            </a:r>
            <a:r>
              <a:rPr lang="en-US" sz="1400" dirty="0" smtClean="0">
                <a:solidFill>
                  <a:srgbClr val="27B206"/>
                </a:solidFill>
              </a:rPr>
              <a:t>residual dose </a:t>
            </a:r>
          </a:p>
          <a:p>
            <a:pPr marL="400050" lvl="1" indent="0">
              <a:defRPr/>
            </a:pPr>
            <a:r>
              <a:rPr lang="en-US" sz="1400" dirty="0" smtClean="0">
                <a:solidFill>
                  <a:srgbClr val="27B206"/>
                </a:solidFill>
              </a:rPr>
              <a:t>   equivalent rates </a:t>
            </a:r>
            <a:r>
              <a:rPr lang="en-US" sz="1200" i="1" dirty="0" smtClean="0"/>
              <a:t>(example: dose equivalent rate maps in the UX and LSS)</a:t>
            </a:r>
          </a:p>
          <a:p>
            <a:pPr marL="400050" lvl="1" indent="0">
              <a:defRPr/>
            </a:pPr>
            <a:endParaRPr lang="en-US" sz="1400" dirty="0" smtClean="0"/>
          </a:p>
          <a:p>
            <a:pPr marL="571500" lvl="1" indent="-171450">
              <a:buFont typeface="Arial" panose="020B0604020202020204" pitchFamily="34" charset="0"/>
              <a:buChar char="•"/>
              <a:defRPr/>
            </a:pPr>
            <a:r>
              <a:rPr lang="en-US" sz="1400" dirty="0" smtClean="0">
                <a:solidFill>
                  <a:srgbClr val="27B206"/>
                </a:solidFill>
              </a:rPr>
              <a:t>individual and collective doses </a:t>
            </a:r>
            <a:r>
              <a:rPr lang="en-US" sz="1400" dirty="0" smtClean="0"/>
              <a:t>to personnel during interventions on activated beam-line components </a:t>
            </a:r>
          </a:p>
          <a:p>
            <a:pPr marL="400050" lvl="1" indent="0">
              <a:defRPr/>
            </a:pPr>
            <a:r>
              <a:rPr lang="en-US" sz="1400" dirty="0" smtClean="0"/>
              <a:t>    or experiments </a:t>
            </a:r>
            <a:r>
              <a:rPr lang="en-US" altLang="en-US" sz="1200" dirty="0" smtClean="0"/>
              <a:t>(</a:t>
            </a:r>
            <a:r>
              <a:rPr lang="en-US" altLang="en-US" sz="1200" i="1" dirty="0" smtClean="0"/>
              <a:t>example: predictions of individual and collective dose for magnet exchange)</a:t>
            </a:r>
            <a:endParaRPr lang="en-GB" sz="1200" dirty="0" smtClean="0"/>
          </a:p>
          <a:p>
            <a:pPr marL="0" indent="0">
              <a:defRPr/>
            </a:pPr>
            <a:endParaRPr lang="en-US" altLang="en-US" sz="1600" dirty="0" smtClean="0">
              <a:solidFill>
                <a:srgbClr val="0000FF"/>
              </a:solidFill>
            </a:endParaRPr>
          </a:p>
          <a:p>
            <a:pPr>
              <a:buFontTx/>
              <a:buAutoNum type="arabicPeriod" startAt="3"/>
              <a:defRPr/>
            </a:pPr>
            <a:r>
              <a:rPr lang="en-US" altLang="en-US" sz="1600" dirty="0" smtClean="0">
                <a:solidFill>
                  <a:srgbClr val="0000FF"/>
                </a:solidFill>
              </a:rPr>
              <a:t>Decommissioning</a:t>
            </a:r>
          </a:p>
          <a:p>
            <a:pPr marL="342900" lvl="1" indent="-342900">
              <a:buFont typeface="+mj-lt"/>
              <a:buAutoNum type="arabicPeriod"/>
              <a:defRPr/>
            </a:pPr>
            <a:endParaRPr lang="en-US" altLang="en-US" sz="1000" dirty="0" smtClean="0"/>
          </a:p>
          <a:p>
            <a:pPr marL="571500" lvl="1" indent="-171450">
              <a:buFont typeface="Arial" panose="020B0604020202020204" pitchFamily="34" charset="0"/>
              <a:buChar char="•"/>
              <a:defRPr/>
            </a:pPr>
            <a:r>
              <a:rPr lang="en-US" sz="1400" dirty="0" smtClean="0">
                <a:solidFill>
                  <a:srgbClr val="27B206"/>
                </a:solidFill>
              </a:rPr>
              <a:t>radionuclide inventory </a:t>
            </a:r>
            <a:r>
              <a:rPr lang="en-US" sz="1400" dirty="0" smtClean="0"/>
              <a:t>for waste disposal</a:t>
            </a:r>
            <a:endParaRPr lang="en-US" altLang="en-US" sz="1400" dirty="0" smtClean="0"/>
          </a:p>
        </p:txBody>
      </p:sp>
      <p:sp>
        <p:nvSpPr>
          <p:cNvPr id="10245"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Radiological quantities</a:t>
            </a:r>
            <a:endParaRPr lang="en-US" altLang="en-US" sz="2400" i="1">
              <a:solidFill>
                <a:srgbClr val="0000FF"/>
              </a:solidFill>
            </a:endParaRPr>
          </a:p>
        </p:txBody>
      </p:sp>
    </p:spTree>
    <p:extLst>
      <p:ext uri="{BB962C8B-B14F-4D97-AF65-F5344CB8AC3E}">
        <p14:creationId xmlns:p14="http://schemas.microsoft.com/office/powerpoint/2010/main" val="10644579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268" name="Rectangle 12"/>
          <p:cNvSpPr>
            <a:spLocks noChangeArrowheads="1"/>
          </p:cNvSpPr>
          <p:nvPr/>
        </p:nvSpPr>
        <p:spPr bwMode="auto">
          <a:xfrm>
            <a:off x="1676400" y="2090738"/>
            <a:ext cx="56546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b="1">
                <a:solidFill>
                  <a:srgbClr val="FF0000"/>
                </a:solidFill>
              </a:rPr>
              <a:t>6 / 20  </a:t>
            </a:r>
            <a:r>
              <a:rPr lang="en-US" altLang="en-US" sz="1400" b="1">
                <a:solidFill>
                  <a:srgbClr val="FF0000"/>
                </a:solidFill>
                <a:cs typeface="Arial" charset="0"/>
              </a:rPr>
              <a:t>m</a:t>
            </a:r>
            <a:r>
              <a:rPr lang="en-US" altLang="en-US" sz="1400" b="1">
                <a:solidFill>
                  <a:srgbClr val="FF0000"/>
                </a:solidFill>
              </a:rPr>
              <a:t>Sv / yr                       </a:t>
            </a:r>
            <a:r>
              <a:rPr lang="en-US" altLang="en-US" sz="1400" b="1">
                <a:solidFill>
                  <a:srgbClr val="FF0000"/>
                </a:solidFill>
                <a:cs typeface="Arial" charset="0"/>
              </a:rPr>
              <a:t>1 mSv /yr                         </a:t>
            </a:r>
            <a:r>
              <a:rPr lang="en-US" altLang="en-US" sz="1400" b="1">
                <a:solidFill>
                  <a:srgbClr val="FF0000"/>
                </a:solidFill>
              </a:rPr>
              <a:t>300 </a:t>
            </a:r>
            <a:r>
              <a:rPr lang="en-US" altLang="en-US" sz="1400" b="1">
                <a:solidFill>
                  <a:srgbClr val="FF0000"/>
                </a:solidFill>
                <a:cs typeface="Arial" charset="0"/>
              </a:rPr>
              <a:t>µ</a:t>
            </a:r>
            <a:r>
              <a:rPr lang="en-US" altLang="en-US" sz="1400" b="1">
                <a:solidFill>
                  <a:srgbClr val="FF0000"/>
                </a:solidFill>
              </a:rPr>
              <a:t>Sv / yr</a:t>
            </a:r>
            <a:endParaRPr lang="en-GB" altLang="en-US" sz="1400" b="1">
              <a:solidFill>
                <a:srgbClr val="009900"/>
              </a:solidFill>
            </a:endParaRPr>
          </a:p>
        </p:txBody>
      </p:sp>
      <p:sp>
        <p:nvSpPr>
          <p:cNvPr id="11269" name="Rectangle 13"/>
          <p:cNvSpPr>
            <a:spLocks noChangeArrowheads="1"/>
          </p:cNvSpPr>
          <p:nvPr/>
        </p:nvSpPr>
        <p:spPr bwMode="auto">
          <a:xfrm>
            <a:off x="1822450" y="4811121"/>
            <a:ext cx="5541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b="1">
                <a:solidFill>
                  <a:srgbClr val="009900"/>
                </a:solidFill>
                <a:cs typeface="Arial" charset="0"/>
              </a:rPr>
              <a:t>  100 µSv / yr           </a:t>
            </a:r>
            <a:r>
              <a:rPr lang="en-US" altLang="en-US" sz="1400" b="1">
                <a:solidFill>
                  <a:srgbClr val="FF0000"/>
                </a:solidFill>
                <a:cs typeface="Arial" charset="0"/>
              </a:rPr>
              <a:t>           </a:t>
            </a:r>
            <a:r>
              <a:rPr lang="en-US" altLang="en-US" sz="1400" b="1">
                <a:solidFill>
                  <a:srgbClr val="009900"/>
                </a:solidFill>
                <a:cs typeface="Arial" charset="0"/>
              </a:rPr>
              <a:t>100 µSv / yr                         10 µSv / yr</a:t>
            </a:r>
            <a:endParaRPr lang="en-GB" altLang="en-US" sz="1400" b="1">
              <a:solidFill>
                <a:srgbClr val="009900"/>
              </a:solidFill>
            </a:endParaRPr>
          </a:p>
        </p:txBody>
      </p:sp>
      <p:sp>
        <p:nvSpPr>
          <p:cNvPr id="11270" name="Rectangle 4"/>
          <p:cNvSpPr>
            <a:spLocks noChangeArrowheads="1"/>
          </p:cNvSpPr>
          <p:nvPr/>
        </p:nvSpPr>
        <p:spPr bwMode="auto">
          <a:xfrm>
            <a:off x="1524000" y="4793658"/>
            <a:ext cx="5867400" cy="384175"/>
          </a:xfrm>
          <a:prstGeom prst="rect">
            <a:avLst/>
          </a:prstGeom>
          <a:noFill/>
          <a:ln w="19050" algn="ctr">
            <a:solidFill>
              <a:srgbClr val="0099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GB" altLang="en-US"/>
          </a:p>
        </p:txBody>
      </p:sp>
      <p:sp>
        <p:nvSpPr>
          <p:cNvPr id="11271" name="Rectangle 16"/>
          <p:cNvSpPr>
            <a:spLocks noChangeArrowheads="1"/>
          </p:cNvSpPr>
          <p:nvPr/>
        </p:nvSpPr>
        <p:spPr bwMode="auto">
          <a:xfrm>
            <a:off x="1524000" y="2057400"/>
            <a:ext cx="5867400" cy="384175"/>
          </a:xfrm>
          <a:prstGeom prst="rect">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GB" altLang="en-US"/>
          </a:p>
        </p:txBody>
      </p:sp>
      <p:sp>
        <p:nvSpPr>
          <p:cNvPr id="11272" name="TextBox 5"/>
          <p:cNvSpPr txBox="1">
            <a:spLocks noChangeArrowheads="1"/>
          </p:cNvSpPr>
          <p:nvPr/>
        </p:nvSpPr>
        <p:spPr bwMode="auto">
          <a:xfrm>
            <a:off x="1905000" y="1512888"/>
            <a:ext cx="9413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400"/>
              <a:t>Radiation</a:t>
            </a:r>
          </a:p>
          <a:p>
            <a:pPr algn="ctr"/>
            <a:r>
              <a:rPr lang="en-US" altLang="en-US" sz="1400"/>
              <a:t>Workers</a:t>
            </a:r>
            <a:endParaRPr lang="en-GB" altLang="en-US" sz="1400"/>
          </a:p>
        </p:txBody>
      </p:sp>
      <p:sp>
        <p:nvSpPr>
          <p:cNvPr id="11273" name="TextBox 18"/>
          <p:cNvSpPr txBox="1">
            <a:spLocks noChangeArrowheads="1"/>
          </p:cNvSpPr>
          <p:nvPr/>
        </p:nvSpPr>
        <p:spPr bwMode="auto">
          <a:xfrm>
            <a:off x="4092575" y="1512888"/>
            <a:ext cx="8477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400"/>
              <a:t>Other</a:t>
            </a:r>
          </a:p>
          <a:p>
            <a:pPr algn="ctr"/>
            <a:r>
              <a:rPr lang="en-US" altLang="en-US" sz="1400"/>
              <a:t>Workers</a:t>
            </a:r>
            <a:endParaRPr lang="en-GB" altLang="en-US" sz="1400"/>
          </a:p>
        </p:txBody>
      </p:sp>
      <p:sp>
        <p:nvSpPr>
          <p:cNvPr id="11274" name="TextBox 19"/>
          <p:cNvSpPr txBox="1">
            <a:spLocks noChangeArrowheads="1"/>
          </p:cNvSpPr>
          <p:nvPr/>
        </p:nvSpPr>
        <p:spPr bwMode="auto">
          <a:xfrm>
            <a:off x="6208713" y="1574800"/>
            <a:ext cx="1030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400"/>
              <a:t>Population</a:t>
            </a:r>
          </a:p>
        </p:txBody>
      </p:sp>
      <p:sp>
        <p:nvSpPr>
          <p:cNvPr id="11275" name="TextBox 14"/>
          <p:cNvSpPr txBox="1">
            <a:spLocks noChangeArrowheads="1"/>
          </p:cNvSpPr>
          <p:nvPr/>
        </p:nvSpPr>
        <p:spPr bwMode="auto">
          <a:xfrm>
            <a:off x="2865438" y="1319213"/>
            <a:ext cx="14017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a:t>On CERN sites</a:t>
            </a:r>
            <a:endParaRPr lang="en-GB" altLang="en-US" sz="1400"/>
          </a:p>
        </p:txBody>
      </p:sp>
      <p:sp>
        <p:nvSpPr>
          <p:cNvPr id="11276" name="TextBox 25"/>
          <p:cNvSpPr txBox="1">
            <a:spLocks noChangeArrowheads="1"/>
          </p:cNvSpPr>
          <p:nvPr/>
        </p:nvSpPr>
        <p:spPr bwMode="auto">
          <a:xfrm>
            <a:off x="5984875" y="1336675"/>
            <a:ext cx="16097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a:t>Outside of CERN</a:t>
            </a:r>
            <a:endParaRPr lang="en-GB" altLang="en-US" sz="1400"/>
          </a:p>
        </p:txBody>
      </p:sp>
      <p:sp>
        <p:nvSpPr>
          <p:cNvPr id="11277" name="TextBox 23"/>
          <p:cNvSpPr txBox="1">
            <a:spLocks noChangeArrowheads="1"/>
          </p:cNvSpPr>
          <p:nvPr/>
        </p:nvSpPr>
        <p:spPr bwMode="auto">
          <a:xfrm>
            <a:off x="609600" y="2124075"/>
            <a:ext cx="7127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b="1">
                <a:solidFill>
                  <a:srgbClr val="FF0000"/>
                </a:solidFill>
              </a:rPr>
              <a:t>Limits</a:t>
            </a:r>
            <a:endParaRPr lang="en-GB" altLang="en-US" sz="1400" b="1">
              <a:solidFill>
                <a:srgbClr val="FF0000"/>
              </a:solidFill>
            </a:endParaRPr>
          </a:p>
        </p:txBody>
      </p:sp>
      <p:sp>
        <p:nvSpPr>
          <p:cNvPr id="11278" name="TextBox 38"/>
          <p:cNvSpPr txBox="1">
            <a:spLocks noChangeArrowheads="1"/>
          </p:cNvSpPr>
          <p:nvPr/>
        </p:nvSpPr>
        <p:spPr bwMode="auto">
          <a:xfrm>
            <a:off x="228600" y="4714283"/>
            <a:ext cx="13176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400" b="1">
                <a:solidFill>
                  <a:srgbClr val="27B206"/>
                </a:solidFill>
              </a:rPr>
              <a:t>Optimization </a:t>
            </a:r>
          </a:p>
          <a:p>
            <a:pPr algn="ctr"/>
            <a:r>
              <a:rPr lang="en-US" altLang="en-US" sz="1400" b="1">
                <a:solidFill>
                  <a:srgbClr val="27B206"/>
                </a:solidFill>
              </a:rPr>
              <a:t>thresholds</a:t>
            </a:r>
            <a:endParaRPr lang="en-GB" altLang="en-US" sz="1400" b="1">
              <a:solidFill>
                <a:srgbClr val="27B206"/>
              </a:solidFill>
            </a:endParaRPr>
          </a:p>
        </p:txBody>
      </p:sp>
      <p:sp>
        <p:nvSpPr>
          <p:cNvPr id="11279"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Optimization during design</a:t>
            </a:r>
            <a:endParaRPr lang="en-US" altLang="en-US" sz="2400" i="1">
              <a:solidFill>
                <a:srgbClr val="0000FF"/>
              </a:solidFill>
            </a:endParaRPr>
          </a:p>
        </p:txBody>
      </p:sp>
      <p:sp>
        <p:nvSpPr>
          <p:cNvPr id="11280" name="TextBox 1"/>
          <p:cNvSpPr txBox="1">
            <a:spLocks noChangeArrowheads="1"/>
          </p:cNvSpPr>
          <p:nvPr/>
        </p:nvSpPr>
        <p:spPr bwMode="auto">
          <a:xfrm>
            <a:off x="6224588" y="5458821"/>
            <a:ext cx="2233612"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900" b="1" i="1"/>
              <a:t>Prompt and residual radiation:</a:t>
            </a:r>
          </a:p>
          <a:p>
            <a:r>
              <a:rPr lang="en-US" altLang="en-US" sz="1400"/>
              <a:t>Annual dose to reference </a:t>
            </a:r>
          </a:p>
          <a:p>
            <a:r>
              <a:rPr lang="en-US" altLang="en-US" sz="1400"/>
              <a:t>group of population</a:t>
            </a:r>
            <a:endParaRPr lang="en-GB" altLang="en-US" sz="1400"/>
          </a:p>
        </p:txBody>
      </p:sp>
      <p:sp>
        <p:nvSpPr>
          <p:cNvPr id="11281" name="TextBox 26"/>
          <p:cNvSpPr txBox="1">
            <a:spLocks noChangeArrowheads="1"/>
          </p:cNvSpPr>
          <p:nvPr/>
        </p:nvSpPr>
        <p:spPr bwMode="auto">
          <a:xfrm>
            <a:off x="1200150" y="2767013"/>
            <a:ext cx="2533650"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900" b="1" i="1"/>
              <a:t>Prompt radiation:</a:t>
            </a:r>
          </a:p>
          <a:p>
            <a:r>
              <a:rPr lang="en-US" altLang="en-US" sz="1400"/>
              <a:t>Dose equivalent to personnel</a:t>
            </a:r>
          </a:p>
          <a:p>
            <a:r>
              <a:rPr lang="en-US" altLang="en-US" sz="1400"/>
              <a:t>involved in activity of the area</a:t>
            </a:r>
            <a:endParaRPr lang="en-GB" altLang="en-US" sz="1400"/>
          </a:p>
        </p:txBody>
      </p:sp>
      <p:sp>
        <p:nvSpPr>
          <p:cNvPr id="11282" name="TextBox 27"/>
          <p:cNvSpPr txBox="1">
            <a:spLocks noChangeArrowheads="1"/>
          </p:cNvSpPr>
          <p:nvPr/>
        </p:nvSpPr>
        <p:spPr bwMode="auto">
          <a:xfrm>
            <a:off x="3421063" y="5465171"/>
            <a:ext cx="2532062"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900" b="1" i="1"/>
              <a:t>Prompt radiation:</a:t>
            </a:r>
            <a:endParaRPr lang="en-US" altLang="en-US" sz="1400"/>
          </a:p>
          <a:p>
            <a:r>
              <a:rPr lang="en-US" altLang="en-US" sz="1400"/>
              <a:t>Annual dose to personnel not</a:t>
            </a:r>
          </a:p>
          <a:p>
            <a:r>
              <a:rPr lang="en-US" altLang="en-US" sz="1400"/>
              <a:t>involved in activity of the area</a:t>
            </a:r>
            <a:endParaRPr lang="en-GB" altLang="en-US" sz="1400"/>
          </a:p>
        </p:txBody>
      </p:sp>
      <p:sp>
        <p:nvSpPr>
          <p:cNvPr id="11283" name="TextBox 29"/>
          <p:cNvSpPr txBox="1">
            <a:spLocks noChangeArrowheads="1"/>
          </p:cNvSpPr>
          <p:nvPr/>
        </p:nvSpPr>
        <p:spPr bwMode="auto">
          <a:xfrm>
            <a:off x="1200150" y="3540125"/>
            <a:ext cx="35274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900" b="1" i="1"/>
              <a:t>Residual radiation:</a:t>
            </a:r>
            <a:endParaRPr lang="en-US" altLang="en-US" sz="900"/>
          </a:p>
          <a:p>
            <a:r>
              <a:rPr lang="en-US" altLang="en-US" sz="1400"/>
              <a:t>Individual and collective doses</a:t>
            </a:r>
          </a:p>
          <a:p>
            <a:r>
              <a:rPr lang="en-US" altLang="en-US" sz="1400"/>
              <a:t>to personnel during interventions</a:t>
            </a:r>
          </a:p>
          <a:p>
            <a:r>
              <a:rPr lang="en-US" altLang="en-US" sz="1400" b="1" i="1">
                <a:solidFill>
                  <a:srgbClr val="0000FF"/>
                </a:solidFill>
              </a:rPr>
              <a:t>Design criterion</a:t>
            </a:r>
            <a:r>
              <a:rPr lang="en-US" altLang="en-US" sz="1400">
                <a:solidFill>
                  <a:srgbClr val="0000FF"/>
                </a:solidFill>
              </a:rPr>
              <a:t>: 2 mSv/intervention/year</a:t>
            </a:r>
          </a:p>
        </p:txBody>
      </p:sp>
      <p:cxnSp>
        <p:nvCxnSpPr>
          <p:cNvPr id="11284" name="Straight Arrow Connector 30"/>
          <p:cNvCxnSpPr>
            <a:cxnSpLocks noChangeShapeType="1"/>
          </p:cNvCxnSpPr>
          <p:nvPr/>
        </p:nvCxnSpPr>
        <p:spPr bwMode="auto">
          <a:xfrm>
            <a:off x="2374900" y="2438400"/>
            <a:ext cx="0" cy="334963"/>
          </a:xfrm>
          <a:prstGeom prst="straightConnector1">
            <a:avLst/>
          </a:prstGeom>
          <a:noFill/>
          <a:ln w="19050" algn="ctr">
            <a:solidFill>
              <a:srgbClr val="FF0000"/>
            </a:solidFill>
            <a:round/>
            <a:headEnd/>
            <a:tailEnd type="arrow" w="med" len="med"/>
          </a:ln>
        </p:spPr>
      </p:cxnSp>
      <p:cxnSp>
        <p:nvCxnSpPr>
          <p:cNvPr id="11285" name="Straight Arrow Connector 35"/>
          <p:cNvCxnSpPr>
            <a:cxnSpLocks noChangeShapeType="1"/>
          </p:cNvCxnSpPr>
          <p:nvPr/>
        </p:nvCxnSpPr>
        <p:spPr bwMode="auto">
          <a:xfrm flipV="1">
            <a:off x="2379663" y="4488858"/>
            <a:ext cx="0" cy="301625"/>
          </a:xfrm>
          <a:prstGeom prst="straightConnector1">
            <a:avLst/>
          </a:prstGeom>
          <a:noFill/>
          <a:ln w="19050" algn="ctr">
            <a:solidFill>
              <a:srgbClr val="27B206"/>
            </a:solidFill>
            <a:round/>
            <a:headEnd/>
            <a:tailEnd type="arrow" w="med" len="med"/>
          </a:ln>
        </p:spPr>
      </p:cxnSp>
      <p:cxnSp>
        <p:nvCxnSpPr>
          <p:cNvPr id="11286" name="Straight Arrow Connector 40"/>
          <p:cNvCxnSpPr>
            <a:cxnSpLocks noChangeShapeType="1"/>
          </p:cNvCxnSpPr>
          <p:nvPr/>
        </p:nvCxnSpPr>
        <p:spPr bwMode="auto">
          <a:xfrm>
            <a:off x="4624388" y="5171483"/>
            <a:ext cx="0" cy="304800"/>
          </a:xfrm>
          <a:prstGeom prst="straightConnector1">
            <a:avLst/>
          </a:prstGeom>
          <a:noFill/>
          <a:ln w="19050" algn="ctr">
            <a:solidFill>
              <a:srgbClr val="27B206"/>
            </a:solidFill>
            <a:round/>
            <a:headEnd/>
            <a:tailEnd type="arrow" w="med" len="med"/>
          </a:ln>
        </p:spPr>
      </p:cxnSp>
      <p:cxnSp>
        <p:nvCxnSpPr>
          <p:cNvPr id="11287" name="Straight Arrow Connector 41"/>
          <p:cNvCxnSpPr>
            <a:cxnSpLocks noChangeShapeType="1"/>
          </p:cNvCxnSpPr>
          <p:nvPr/>
        </p:nvCxnSpPr>
        <p:spPr bwMode="auto">
          <a:xfrm>
            <a:off x="6646863" y="5169896"/>
            <a:ext cx="0" cy="304800"/>
          </a:xfrm>
          <a:prstGeom prst="straightConnector1">
            <a:avLst/>
          </a:prstGeom>
          <a:noFill/>
          <a:ln w="19050" algn="ctr">
            <a:solidFill>
              <a:srgbClr val="27B206"/>
            </a:solidFill>
            <a:round/>
            <a:headEnd/>
            <a:tailEnd type="arrow" w="med" len="med"/>
          </a:ln>
        </p:spPr>
      </p:cxnSp>
    </p:spTree>
    <p:extLst>
      <p:ext uri="{BB962C8B-B14F-4D97-AF65-F5344CB8AC3E}">
        <p14:creationId xmlns:p14="http://schemas.microsoft.com/office/powerpoint/2010/main" val="17163366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291"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b="1"/>
              <a:t>Intervention doses – </a:t>
            </a:r>
            <a:r>
              <a:rPr lang="en-US" altLang="en-US" sz="2400" i="1">
                <a:solidFill>
                  <a:srgbClr val="0000FF"/>
                </a:solidFill>
              </a:rPr>
              <a:t>Methodology</a:t>
            </a:r>
          </a:p>
        </p:txBody>
      </p:sp>
      <p:sp>
        <p:nvSpPr>
          <p:cNvPr id="12292" name="TextBox 12"/>
          <p:cNvSpPr txBox="1">
            <a:spLocks noChangeArrowheads="1"/>
          </p:cNvSpPr>
          <p:nvPr/>
        </p:nvSpPr>
        <p:spPr bwMode="auto">
          <a:xfrm>
            <a:off x="714375" y="1295400"/>
            <a:ext cx="5700713"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 typeface="Arial" charset="0"/>
              <a:buAutoNum type="arabicPeriod"/>
            </a:pPr>
            <a:r>
              <a:rPr lang="en-US" altLang="en-US" sz="1600">
                <a:solidFill>
                  <a:srgbClr val="0000FF"/>
                </a:solidFill>
              </a:rPr>
              <a:t>Calculation of residual dose rate maps</a:t>
            </a:r>
          </a:p>
          <a:p>
            <a:pPr>
              <a:buFont typeface="Arial" charset="0"/>
              <a:buAutoNum type="arabicPeriod"/>
            </a:pPr>
            <a:endParaRPr lang="en-US" altLang="en-US" sz="1600">
              <a:solidFill>
                <a:srgbClr val="0000FF"/>
              </a:solidFill>
            </a:endParaRPr>
          </a:p>
          <a:p>
            <a:pPr>
              <a:buFont typeface="Arial" charset="0"/>
              <a:buAutoNum type="arabicPeriod"/>
            </a:pPr>
            <a:endParaRPr lang="en-US" altLang="en-US" sz="1600">
              <a:solidFill>
                <a:srgbClr val="0000FF"/>
              </a:solidFill>
            </a:endParaRPr>
          </a:p>
          <a:p>
            <a:pPr>
              <a:buFont typeface="Arial" charset="0"/>
              <a:buAutoNum type="arabicPeriod"/>
            </a:pPr>
            <a:endParaRPr lang="en-US" altLang="en-US" sz="1600">
              <a:solidFill>
                <a:srgbClr val="0000FF"/>
              </a:solidFill>
            </a:endParaRPr>
          </a:p>
          <a:p>
            <a:pPr>
              <a:buFont typeface="Arial" charset="0"/>
              <a:buAutoNum type="arabicPeriod"/>
            </a:pPr>
            <a:endParaRPr lang="en-US" altLang="en-US" sz="1600">
              <a:solidFill>
                <a:srgbClr val="0000FF"/>
              </a:solidFill>
            </a:endParaRPr>
          </a:p>
          <a:p>
            <a:pPr>
              <a:buFont typeface="Arial" charset="0"/>
              <a:buAutoNum type="arabicPeriod"/>
            </a:pPr>
            <a:r>
              <a:rPr lang="en-US" altLang="en-US" sz="1600">
                <a:solidFill>
                  <a:srgbClr val="0000FF"/>
                </a:solidFill>
              </a:rPr>
              <a:t>Calculation of individual and collective intervention doses</a:t>
            </a:r>
          </a:p>
          <a:p>
            <a:pPr>
              <a:buFont typeface="Arial" charset="0"/>
              <a:buAutoNum type="arabicPeriod"/>
            </a:pPr>
            <a:endParaRPr lang="en-US" altLang="en-US" sz="1600">
              <a:solidFill>
                <a:srgbClr val="0000FF"/>
              </a:solidFill>
            </a:endParaRPr>
          </a:p>
          <a:p>
            <a:pPr>
              <a:buFont typeface="Arial" charset="0"/>
              <a:buAutoNum type="arabicPeriod"/>
            </a:pPr>
            <a:endParaRPr lang="en-US" altLang="en-US" sz="1600">
              <a:solidFill>
                <a:srgbClr val="0000FF"/>
              </a:solidFill>
            </a:endParaRPr>
          </a:p>
          <a:p>
            <a:pPr>
              <a:buFont typeface="Arial" charset="0"/>
              <a:buAutoNum type="arabicPeriod"/>
            </a:pPr>
            <a:endParaRPr lang="en-US" altLang="en-US" sz="1600">
              <a:solidFill>
                <a:srgbClr val="0000FF"/>
              </a:solidFill>
            </a:endParaRPr>
          </a:p>
          <a:p>
            <a:pPr>
              <a:buFont typeface="Arial" charset="0"/>
              <a:buAutoNum type="arabicPeriod"/>
            </a:pPr>
            <a:endParaRPr lang="en-US" altLang="en-US" sz="1600">
              <a:solidFill>
                <a:srgbClr val="0000FF"/>
              </a:solidFill>
            </a:endParaRPr>
          </a:p>
          <a:p>
            <a:pPr>
              <a:buFont typeface="Arial" charset="0"/>
              <a:buAutoNum type="arabicPeriod"/>
            </a:pPr>
            <a:endParaRPr lang="en-US" altLang="en-US" sz="1600">
              <a:solidFill>
                <a:srgbClr val="0000FF"/>
              </a:solidFill>
            </a:endParaRPr>
          </a:p>
          <a:p>
            <a:pPr>
              <a:buFont typeface="Arial" charset="0"/>
              <a:buAutoNum type="arabicPeriod"/>
            </a:pPr>
            <a:endParaRPr lang="en-US" altLang="en-US" sz="1600">
              <a:solidFill>
                <a:srgbClr val="0000FF"/>
              </a:solidFill>
            </a:endParaRPr>
          </a:p>
          <a:p>
            <a:pPr>
              <a:buFont typeface="Arial" charset="0"/>
              <a:buAutoNum type="arabicPeriod"/>
            </a:pPr>
            <a:r>
              <a:rPr lang="en-US" altLang="en-US" sz="1600">
                <a:solidFill>
                  <a:srgbClr val="0000FF"/>
                </a:solidFill>
              </a:rPr>
              <a:t>Revision of design and/or work scenario</a:t>
            </a:r>
          </a:p>
        </p:txBody>
      </p:sp>
      <p:sp>
        <p:nvSpPr>
          <p:cNvPr id="12293" name="TextBox 14"/>
          <p:cNvSpPr txBox="1">
            <a:spLocks noChangeArrowheads="1"/>
          </p:cNvSpPr>
          <p:nvPr/>
        </p:nvSpPr>
        <p:spPr bwMode="auto">
          <a:xfrm>
            <a:off x="1131888" y="1590675"/>
            <a:ext cx="63309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 typeface="Arial" charset="0"/>
              <a:buChar char="•"/>
            </a:pPr>
            <a:r>
              <a:rPr lang="en-US" altLang="en-US" sz="1400"/>
              <a:t>for cooling times typical for interventions on the respective component</a:t>
            </a:r>
          </a:p>
          <a:p>
            <a:pPr>
              <a:buFont typeface="Arial" charset="0"/>
              <a:buChar char="•"/>
            </a:pPr>
            <a:r>
              <a:rPr lang="en-US" altLang="en-US" sz="1400"/>
              <a:t>based on nominal operational parameters</a:t>
            </a:r>
          </a:p>
          <a:p>
            <a:pPr>
              <a:buFont typeface="Arial" charset="0"/>
              <a:buChar char="•"/>
            </a:pPr>
            <a:r>
              <a:rPr lang="en-US" altLang="en-US" sz="1400"/>
              <a:t>definition of geometry and materials as detailed as needed (and available)</a:t>
            </a:r>
            <a:endParaRPr lang="en-GB" altLang="en-US" sz="1400"/>
          </a:p>
        </p:txBody>
      </p:sp>
      <p:sp>
        <p:nvSpPr>
          <p:cNvPr id="22" name="TextBox 21"/>
          <p:cNvSpPr txBox="1"/>
          <p:nvPr/>
        </p:nvSpPr>
        <p:spPr>
          <a:xfrm>
            <a:off x="1130300" y="2884488"/>
            <a:ext cx="7556500" cy="1168400"/>
          </a:xfrm>
          <a:prstGeom prst="rect">
            <a:avLst/>
          </a:prstGeom>
          <a:noFill/>
        </p:spPr>
        <p:txBody>
          <a:bodyPr wrap="none">
            <a:spAutoFit/>
          </a:bodyPr>
          <a:lstStyle/>
          <a:p>
            <a:pPr marL="285750" indent="-285750">
              <a:buFont typeface="Arial" pitchFamily="34" charset="0"/>
              <a:buChar char="•"/>
              <a:defRPr/>
            </a:pPr>
            <a:r>
              <a:rPr lang="en-US" sz="1400" dirty="0"/>
              <a:t>based on as realistic as possible work scenarios, including locations, duration, number of </a:t>
            </a:r>
          </a:p>
          <a:p>
            <a:pPr>
              <a:defRPr/>
            </a:pPr>
            <a:r>
              <a:rPr lang="en-US" sz="1400" dirty="0"/>
              <a:t>      persons involved,..</a:t>
            </a:r>
          </a:p>
          <a:p>
            <a:pPr marL="285750" indent="-285750">
              <a:buFont typeface="Arial" pitchFamily="34" charset="0"/>
              <a:buChar char="•"/>
              <a:defRPr/>
            </a:pPr>
            <a:r>
              <a:rPr lang="en-US" sz="1400" dirty="0"/>
              <a:t>identification of cooling times below which work will be impossible </a:t>
            </a:r>
          </a:p>
          <a:p>
            <a:pPr>
              <a:defRPr/>
            </a:pPr>
            <a:r>
              <a:rPr lang="en-US" sz="1400" dirty="0"/>
              <a:t>      (</a:t>
            </a:r>
            <a:r>
              <a:rPr lang="en-US" sz="1400" dirty="0">
                <a:solidFill>
                  <a:srgbClr val="FF0000"/>
                </a:solidFill>
              </a:rPr>
              <a:t>design criterion: 2 </a:t>
            </a:r>
            <a:r>
              <a:rPr lang="en-US" sz="1400" dirty="0" err="1">
                <a:solidFill>
                  <a:srgbClr val="FF0000"/>
                </a:solidFill>
              </a:rPr>
              <a:t>mSv</a:t>
            </a:r>
            <a:r>
              <a:rPr lang="en-US" sz="1400" dirty="0">
                <a:solidFill>
                  <a:srgbClr val="FF0000"/>
                </a:solidFill>
              </a:rPr>
              <a:t>/intervention/year</a:t>
            </a:r>
            <a:r>
              <a:rPr lang="en-US" sz="1400" dirty="0"/>
              <a:t>)</a:t>
            </a:r>
          </a:p>
          <a:p>
            <a:pPr marL="285750" indent="-285750">
              <a:buFont typeface="Arial" pitchFamily="34" charset="0"/>
              <a:buChar char="•"/>
              <a:defRPr/>
            </a:pPr>
            <a:r>
              <a:rPr lang="en-US" sz="1400" dirty="0"/>
              <a:t>communication of results and constraints to equipment groups</a:t>
            </a:r>
            <a:endParaRPr lang="en-GB" sz="1400" dirty="0"/>
          </a:p>
        </p:txBody>
      </p:sp>
      <p:sp>
        <p:nvSpPr>
          <p:cNvPr id="12295" name="TextBox 22"/>
          <p:cNvSpPr txBox="1">
            <a:spLocks noChangeArrowheads="1"/>
          </p:cNvSpPr>
          <p:nvPr/>
        </p:nvSpPr>
        <p:spPr bwMode="auto">
          <a:xfrm>
            <a:off x="1130300" y="4564063"/>
            <a:ext cx="62325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 typeface="Arial" charset="0"/>
              <a:buChar char="•"/>
            </a:pPr>
            <a:r>
              <a:rPr lang="en-US" altLang="en-US" sz="1400"/>
              <a:t>start with work steps that give highest individual or collective doses</a:t>
            </a:r>
          </a:p>
          <a:p>
            <a:pPr>
              <a:buFont typeface="Arial" charset="0"/>
              <a:buChar char="•"/>
            </a:pPr>
            <a:r>
              <a:rPr lang="en-US" altLang="en-US" sz="1400"/>
              <a:t>consider optimization measures (distance, tooling, material choices, </a:t>
            </a:r>
            <a:r>
              <a:rPr lang="en-US" altLang="en-US" sz="1400" i="1"/>
              <a:t>etc</a:t>
            </a:r>
            <a:r>
              <a:rPr lang="en-US" altLang="en-US" sz="1400"/>
              <a:t>.)</a:t>
            </a:r>
          </a:p>
          <a:p>
            <a:pPr>
              <a:buFont typeface="Arial" charset="0"/>
              <a:buChar char="•"/>
            </a:pPr>
            <a:r>
              <a:rPr lang="en-US" altLang="en-US" sz="1400"/>
              <a:t>identify if remote handling is possible</a:t>
            </a:r>
            <a:endParaRPr lang="en-GB" altLang="en-US" sz="1400"/>
          </a:p>
        </p:txBody>
      </p:sp>
      <p:sp>
        <p:nvSpPr>
          <p:cNvPr id="12296" name="TextBox 15"/>
          <p:cNvSpPr txBox="1">
            <a:spLocks noChangeArrowheads="1"/>
          </p:cNvSpPr>
          <p:nvPr/>
        </p:nvSpPr>
        <p:spPr bwMode="auto">
          <a:xfrm>
            <a:off x="714375" y="5453063"/>
            <a:ext cx="19415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a:solidFill>
                  <a:srgbClr val="006600"/>
                </a:solidFill>
              </a:rPr>
              <a:t>Start of iteration: </a:t>
            </a:r>
            <a:endParaRPr lang="en-GB" altLang="en-US">
              <a:solidFill>
                <a:srgbClr val="006600"/>
              </a:solidFill>
            </a:endParaRPr>
          </a:p>
        </p:txBody>
      </p:sp>
      <p:sp>
        <p:nvSpPr>
          <p:cNvPr id="12297" name="TextBox 16"/>
          <p:cNvSpPr txBox="1">
            <a:spLocks noChangeArrowheads="1"/>
          </p:cNvSpPr>
          <p:nvPr/>
        </p:nvSpPr>
        <p:spPr bwMode="auto">
          <a:xfrm>
            <a:off x="3251200" y="5373688"/>
            <a:ext cx="369093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600">
                <a:solidFill>
                  <a:srgbClr val="FF0000"/>
                </a:solidFill>
              </a:rPr>
              <a:t>New design ?                             </a:t>
            </a:r>
            <a:r>
              <a:rPr lang="en-US" altLang="en-US" sz="1600">
                <a:solidFill>
                  <a:srgbClr val="0000FF"/>
                </a:solidFill>
              </a:rPr>
              <a:t>Step 1</a:t>
            </a:r>
          </a:p>
          <a:p>
            <a:r>
              <a:rPr lang="en-US" altLang="en-US" sz="1600">
                <a:solidFill>
                  <a:srgbClr val="FF0000"/>
                </a:solidFill>
              </a:rPr>
              <a:t>Revised work scenario ?            </a:t>
            </a:r>
            <a:r>
              <a:rPr lang="en-US" altLang="en-US" sz="1600">
                <a:solidFill>
                  <a:srgbClr val="0000FF"/>
                </a:solidFill>
              </a:rPr>
              <a:t>Step 2</a:t>
            </a:r>
            <a:endParaRPr lang="en-GB" altLang="en-US" sz="1600">
              <a:solidFill>
                <a:srgbClr val="0000FF"/>
              </a:solidFill>
            </a:endParaRPr>
          </a:p>
        </p:txBody>
      </p:sp>
      <p:cxnSp>
        <p:nvCxnSpPr>
          <p:cNvPr id="12298" name="Straight Arrow Connector 20"/>
          <p:cNvCxnSpPr>
            <a:cxnSpLocks noChangeShapeType="1"/>
          </p:cNvCxnSpPr>
          <p:nvPr/>
        </p:nvCxnSpPr>
        <p:spPr bwMode="auto">
          <a:xfrm>
            <a:off x="5715000" y="5543550"/>
            <a:ext cx="381000" cy="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12299" name="Straight Arrow Connector 27"/>
          <p:cNvCxnSpPr>
            <a:cxnSpLocks noChangeShapeType="1"/>
          </p:cNvCxnSpPr>
          <p:nvPr/>
        </p:nvCxnSpPr>
        <p:spPr bwMode="auto">
          <a:xfrm>
            <a:off x="5715000" y="5791200"/>
            <a:ext cx="381000" cy="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582452348"/>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48BCBC-7AC7-467D-B241-6172C898C1C1}">
  <ds:schemaRefs>
    <ds:schemaRef ds:uri="http://schemas.microsoft.com/sharepoint/v3/contenttype/forms"/>
  </ds:schemaRefs>
</ds:datastoreItem>
</file>

<file path=customXml/itemProps2.xml><?xml version="1.0" encoding="utf-8"?>
<ds:datastoreItem xmlns:ds="http://schemas.openxmlformats.org/officeDocument/2006/customXml" ds:itemID="{C77683AE-03F1-403D-ABC2-E4F67B7F875E}">
  <ds:schemaRefs>
    <ds:schemaRef ds:uri="http://schemas.openxmlformats.org/package/2006/metadata/core-properties"/>
    <ds:schemaRef ds:uri="http://purl.org/dc/elements/1.1/"/>
    <ds:schemaRef ds:uri="http://purl.org/dc/terms/"/>
    <ds:schemaRef ds:uri="http://schemas.microsoft.com/office/infopath/2007/PartnerControls"/>
    <ds:schemaRef ds:uri="http://schemas.microsoft.com/office/2006/documentManagement/types"/>
    <ds:schemaRef ds:uri="http://purl.org/dc/dcmitype/"/>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7002BD6F-41D2-4FEB-A1E2-F6CA5DDB61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ppt</Template>
  <TotalTime>757</TotalTime>
  <Words>1556</Words>
  <Application>Microsoft Office PowerPoint</Application>
  <PresentationFormat>On-screen Show (4:3)</PresentationFormat>
  <Paragraphs>414</Paragraphs>
  <Slides>30</Slides>
  <Notes>29</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ppt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CERN users for presentations at CERN</dc:title>
  <dc:creator>Stefan Roesler</dc:creator>
  <cp:lastModifiedBy>Stefan Roesler</cp:lastModifiedBy>
  <cp:revision>86</cp:revision>
  <dcterms:created xsi:type="dcterms:W3CDTF">2013-06-24T08:34:31Z</dcterms:created>
  <dcterms:modified xsi:type="dcterms:W3CDTF">2014-06-12T21:25:09Z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