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0"/>
  </p:notesMasterIdLst>
  <p:handoutMasterIdLst>
    <p:handoutMasterId r:id="rId21"/>
  </p:handoutMasterIdLst>
  <p:sldIdLst>
    <p:sldId id="256" r:id="rId5"/>
    <p:sldId id="257" r:id="rId6"/>
    <p:sldId id="259" r:id="rId7"/>
    <p:sldId id="261" r:id="rId8"/>
    <p:sldId id="262" r:id="rId9"/>
    <p:sldId id="267" r:id="rId10"/>
    <p:sldId id="265" r:id="rId11"/>
    <p:sldId id="272" r:id="rId12"/>
    <p:sldId id="279" r:id="rId13"/>
    <p:sldId id="268" r:id="rId14"/>
    <p:sldId id="273" r:id="rId15"/>
    <p:sldId id="275" r:id="rId16"/>
    <p:sldId id="276" r:id="rId17"/>
    <p:sldId id="277" r:id="rId18"/>
    <p:sldId id="278" r:id="rId19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426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C4B69-06FF-42E0-BEC5-2640ABA3B422}" type="datetimeFigureOut">
              <a:rPr lang="en-GB" smtClean="0"/>
              <a:t>10/06/2014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F08CD-5F1C-4A25-83EF-56CCABC83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691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14A36-84F8-4ADE-AED2-6077B79D62FD}" type="datetimeFigureOut">
              <a:rPr lang="en-GB" smtClean="0"/>
              <a:t>10/06/2014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EA8DC-45FA-42FB-B291-2E84CFDF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668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31800" y="404664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187624" y="5534988"/>
            <a:ext cx="5445974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025" y="5238238"/>
            <a:ext cx="2213333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62" y="5886150"/>
            <a:ext cx="7212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imes New Roman" pitchFamily="18" charset="0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1722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1722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Jean-Pierre Corso EN-MEF-INT</a:t>
            </a:r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1722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BFC923D-97EA-4300-9A26-B157E367E57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kumimoji="1"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2102071" cy="102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433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135082"/>
            <a:ext cx="1280015" cy="6256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34721"/>
            <a:ext cx="837440" cy="62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6293796"/>
            <a:ext cx="352839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FR" sz="1400" dirty="0" smtClean="0"/>
              <a:t>Jean-Pierre Corso -</a:t>
            </a:r>
            <a:r>
              <a:rPr lang="fr-FR" sz="1400" baseline="0" dirty="0" smtClean="0"/>
              <a:t> </a:t>
            </a:r>
            <a:r>
              <a:rPr lang="fr-FR" sz="1400" dirty="0" smtClean="0"/>
              <a:t>CERN  / 11.06.2014</a:t>
            </a:r>
            <a:endParaRPr lang="fr-FR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388424" y="6276041"/>
            <a:ext cx="4320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63" r:id="rId3"/>
    <p:sldLayoutId id="2147483661" r:id="rId4"/>
    <p:sldLayoutId id="2147483673" r:id="rId5"/>
    <p:sldLayoutId id="2147483662" r:id="rId6"/>
    <p:sldLayoutId id="2147483666" r:id="rId7"/>
    <p:sldLayoutId id="2147483667" r:id="rId8"/>
    <p:sldLayoutId id="2147483664" r:id="rId9"/>
    <p:sldLayoutId id="2147483665" r:id="rId10"/>
    <p:sldLayoutId id="2147483668" r:id="rId11"/>
    <p:sldLayoutId id="2147483669" r:id="rId12"/>
    <p:sldLayoutId id="2147483670" r:id="rId13"/>
    <p:sldLayoutId id="2147483671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layout.web.cern.ch/layout/default.aspx?file=calculatedistance.aspx" TargetMode="External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704256" y="-76200"/>
            <a:ext cx="6188224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9pPr>
          </a:lstStyle>
          <a:p>
            <a:r>
              <a:rPr lang="en-GB" sz="2000" i="1" dirty="0">
                <a:solidFill>
                  <a:schemeClr val="bg1"/>
                </a:solidFill>
                <a:latin typeface="Comic Sans MS" panose="030F0702030302020204" pitchFamily="66" charset="0"/>
              </a:rPr>
              <a:t>HL-LHC Standards and Best Practices Workshop</a:t>
            </a:r>
            <a:endParaRPr lang="fr-FR" sz="2000" i="1" kern="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438400" y="990600"/>
            <a:ext cx="7772400" cy="1143000"/>
          </a:xfrm>
          <a:noFill/>
          <a:ln>
            <a:noFill/>
          </a:ln>
        </p:spPr>
        <p:txBody>
          <a:bodyPr/>
          <a:lstStyle/>
          <a:p>
            <a:r>
              <a:rPr lang="en-GB" sz="4000" dirty="0" smtClean="0">
                <a:solidFill>
                  <a:schemeClr val="bg1"/>
                </a:solidFill>
                <a:latin typeface="Comic Sans MS" pitchFamily="66" charset="0"/>
              </a:rPr>
              <a:t>HL-LHC 3D Models</a:t>
            </a:r>
            <a:endParaRPr lang="fr-FR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>
          <a:xfrm>
            <a:off x="3429000" y="5638800"/>
            <a:ext cx="5715000" cy="1447800"/>
          </a:xfrm>
          <a:prstGeom prst="rect">
            <a:avLst/>
          </a:prstGeom>
          <a:noFill/>
        </p:spPr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 kumimoji="0" sz="3000" b="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smtClean="0">
                <a:solidFill>
                  <a:schemeClr val="bg1"/>
                </a:solidFill>
                <a:latin typeface="Comic Sans MS" pitchFamily="66" charset="0"/>
              </a:rPr>
              <a:t>June 11</a:t>
            </a:r>
            <a:r>
              <a:rPr lang="en-US" sz="2800" baseline="30000" smtClean="0">
                <a:solidFill>
                  <a:schemeClr val="bg1"/>
                </a:solidFill>
                <a:latin typeface="Comic Sans MS" pitchFamily="66" charset="0"/>
              </a:rPr>
              <a:t>th</a:t>
            </a:r>
            <a:r>
              <a:rPr lang="en-US" sz="2800" smtClean="0">
                <a:solidFill>
                  <a:schemeClr val="bg1"/>
                </a:solidFill>
                <a:latin typeface="Comic Sans MS" pitchFamily="66" charset="0"/>
              </a:rPr>
              <a:t> 2014</a:t>
            </a:r>
          </a:p>
          <a:p>
            <a:r>
              <a:rPr lang="en-US" sz="2800" smtClean="0">
                <a:solidFill>
                  <a:schemeClr val="bg1"/>
                </a:solidFill>
                <a:latin typeface="Comic Sans MS" pitchFamily="66" charset="0"/>
              </a:rPr>
              <a:t>Jean-Pierre Corso - CERN</a:t>
            </a:r>
            <a:endParaRPr lang="en-US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550" y="6381328"/>
            <a:ext cx="2168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EDMS:1388902 v.1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301208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629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DCUM…</a:t>
            </a:r>
            <a:endParaRPr lang="fr-FR" dirty="0"/>
          </a:p>
        </p:txBody>
      </p:sp>
      <p:pic>
        <p:nvPicPr>
          <p:cNvPr id="3" name="Content Placeholder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232" y="1556792"/>
            <a:ext cx="4465368" cy="4114800"/>
          </a:xfrm>
          <a:prstGeom prst="rect">
            <a:avLst/>
          </a:prstGeom>
        </p:spPr>
      </p:pic>
      <p:sp>
        <p:nvSpPr>
          <p:cNvPr id="4" name="Arc 7"/>
          <p:cNvSpPr/>
          <p:nvPr/>
        </p:nvSpPr>
        <p:spPr bwMode="auto">
          <a:xfrm rot="9562487">
            <a:off x="4112507" y="2340718"/>
            <a:ext cx="1996176" cy="3392884"/>
          </a:xfrm>
          <a:custGeom>
            <a:avLst/>
            <a:gdLst>
              <a:gd name="connsiteX0" fmla="*/ 1390650 w 2781300"/>
              <a:gd name="connsiteY0" fmla="*/ 0 h 2628900"/>
              <a:gd name="connsiteX1" fmla="*/ 2781022 w 2781300"/>
              <a:gd name="connsiteY1" fmla="*/ 1288176 h 2628900"/>
              <a:gd name="connsiteX2" fmla="*/ 1390650 w 2781300"/>
              <a:gd name="connsiteY2" fmla="*/ 1314450 h 2628900"/>
              <a:gd name="connsiteX3" fmla="*/ 1390650 w 2781300"/>
              <a:gd name="connsiteY3" fmla="*/ 0 h 2628900"/>
              <a:gd name="connsiteX0" fmla="*/ 1390650 w 2781300"/>
              <a:gd name="connsiteY0" fmla="*/ 0 h 2628900"/>
              <a:gd name="connsiteX1" fmla="*/ 2781022 w 2781300"/>
              <a:gd name="connsiteY1" fmla="*/ 1288176 h 2628900"/>
              <a:gd name="connsiteX0" fmla="*/ 0 w 1390372"/>
              <a:gd name="connsiteY0" fmla="*/ 0 h 1314450"/>
              <a:gd name="connsiteX1" fmla="*/ 1390372 w 1390372"/>
              <a:gd name="connsiteY1" fmla="*/ 1288176 h 1314450"/>
              <a:gd name="connsiteX2" fmla="*/ 0 w 1390372"/>
              <a:gd name="connsiteY2" fmla="*/ 1314450 h 1314450"/>
              <a:gd name="connsiteX3" fmla="*/ 0 w 1390372"/>
              <a:gd name="connsiteY3" fmla="*/ 0 h 1314450"/>
              <a:gd name="connsiteX0" fmla="*/ 514905 w 1390372"/>
              <a:gd name="connsiteY0" fmla="*/ 0 h 1314450"/>
              <a:gd name="connsiteX1" fmla="*/ 1390372 w 1390372"/>
              <a:gd name="connsiteY1" fmla="*/ 1288176 h 1314450"/>
              <a:gd name="connsiteX0" fmla="*/ 0 w 1559048"/>
              <a:gd name="connsiteY0" fmla="*/ 0 h 1314450"/>
              <a:gd name="connsiteX1" fmla="*/ 1390372 w 1559048"/>
              <a:gd name="connsiteY1" fmla="*/ 1288176 h 1314450"/>
              <a:gd name="connsiteX2" fmla="*/ 0 w 1559048"/>
              <a:gd name="connsiteY2" fmla="*/ 1314450 h 1314450"/>
              <a:gd name="connsiteX3" fmla="*/ 0 w 1559048"/>
              <a:gd name="connsiteY3" fmla="*/ 0 h 1314450"/>
              <a:gd name="connsiteX0" fmla="*/ 514905 w 1559048"/>
              <a:gd name="connsiteY0" fmla="*/ 0 h 1314450"/>
              <a:gd name="connsiteX1" fmla="*/ 1559048 w 1559048"/>
              <a:gd name="connsiteY1" fmla="*/ 986335 h 1314450"/>
              <a:gd name="connsiteX0" fmla="*/ 0 w 1559048"/>
              <a:gd name="connsiteY0" fmla="*/ 0 h 1314450"/>
              <a:gd name="connsiteX1" fmla="*/ 1390372 w 1559048"/>
              <a:gd name="connsiteY1" fmla="*/ 1288176 h 1314450"/>
              <a:gd name="connsiteX2" fmla="*/ 0 w 1559048"/>
              <a:gd name="connsiteY2" fmla="*/ 1314450 h 1314450"/>
              <a:gd name="connsiteX3" fmla="*/ 0 w 1559048"/>
              <a:gd name="connsiteY3" fmla="*/ 0 h 1314450"/>
              <a:gd name="connsiteX0" fmla="*/ 514905 w 1559048"/>
              <a:gd name="connsiteY0" fmla="*/ 0 h 1314450"/>
              <a:gd name="connsiteX1" fmla="*/ 1559048 w 1559048"/>
              <a:gd name="connsiteY1" fmla="*/ 986335 h 1314450"/>
              <a:gd name="connsiteX0" fmla="*/ 0 w 1559048"/>
              <a:gd name="connsiteY0" fmla="*/ 0 h 1314450"/>
              <a:gd name="connsiteX1" fmla="*/ 1390372 w 1559048"/>
              <a:gd name="connsiteY1" fmla="*/ 1288176 h 1314450"/>
              <a:gd name="connsiteX2" fmla="*/ 0 w 1559048"/>
              <a:gd name="connsiteY2" fmla="*/ 1314450 h 1314450"/>
              <a:gd name="connsiteX3" fmla="*/ 0 w 1559048"/>
              <a:gd name="connsiteY3" fmla="*/ 0 h 1314450"/>
              <a:gd name="connsiteX0" fmla="*/ 514905 w 1559048"/>
              <a:gd name="connsiteY0" fmla="*/ 0 h 1314450"/>
              <a:gd name="connsiteX1" fmla="*/ 1559048 w 1559048"/>
              <a:gd name="connsiteY1" fmla="*/ 986335 h 1314450"/>
              <a:gd name="connsiteX0" fmla="*/ 0 w 1559048"/>
              <a:gd name="connsiteY0" fmla="*/ 26633 h 1341083"/>
              <a:gd name="connsiteX1" fmla="*/ 1390372 w 1559048"/>
              <a:gd name="connsiteY1" fmla="*/ 1314809 h 1341083"/>
              <a:gd name="connsiteX2" fmla="*/ 0 w 1559048"/>
              <a:gd name="connsiteY2" fmla="*/ 1341083 h 1341083"/>
              <a:gd name="connsiteX3" fmla="*/ 0 w 1559048"/>
              <a:gd name="connsiteY3" fmla="*/ 26633 h 1341083"/>
              <a:gd name="connsiteX0" fmla="*/ 541538 w 1559048"/>
              <a:gd name="connsiteY0" fmla="*/ 0 h 1341083"/>
              <a:gd name="connsiteX1" fmla="*/ 1559048 w 1559048"/>
              <a:gd name="connsiteY1" fmla="*/ 1012968 h 1341083"/>
              <a:gd name="connsiteX0" fmla="*/ 0 w 1559048"/>
              <a:gd name="connsiteY0" fmla="*/ 26633 h 1341083"/>
              <a:gd name="connsiteX1" fmla="*/ 1390372 w 1559048"/>
              <a:gd name="connsiteY1" fmla="*/ 1314809 h 1341083"/>
              <a:gd name="connsiteX2" fmla="*/ 0 w 1559048"/>
              <a:gd name="connsiteY2" fmla="*/ 1341083 h 1341083"/>
              <a:gd name="connsiteX3" fmla="*/ 0 w 1559048"/>
              <a:gd name="connsiteY3" fmla="*/ 26633 h 1341083"/>
              <a:gd name="connsiteX0" fmla="*/ 541538 w 1559048"/>
              <a:gd name="connsiteY0" fmla="*/ 0 h 1341083"/>
              <a:gd name="connsiteX1" fmla="*/ 1559048 w 1559048"/>
              <a:gd name="connsiteY1" fmla="*/ 1012968 h 1341083"/>
              <a:gd name="connsiteX0" fmla="*/ 0 w 1559048"/>
              <a:gd name="connsiteY0" fmla="*/ 26633 h 1341083"/>
              <a:gd name="connsiteX1" fmla="*/ 1390372 w 1559048"/>
              <a:gd name="connsiteY1" fmla="*/ 1314809 h 1341083"/>
              <a:gd name="connsiteX2" fmla="*/ 0 w 1559048"/>
              <a:gd name="connsiteY2" fmla="*/ 1341083 h 1341083"/>
              <a:gd name="connsiteX3" fmla="*/ 0 w 1559048"/>
              <a:gd name="connsiteY3" fmla="*/ 26633 h 1341083"/>
              <a:gd name="connsiteX0" fmla="*/ 541538 w 1559048"/>
              <a:gd name="connsiteY0" fmla="*/ 0 h 1341083"/>
              <a:gd name="connsiteX1" fmla="*/ 1559048 w 1559048"/>
              <a:gd name="connsiteY1" fmla="*/ 1012968 h 1341083"/>
              <a:gd name="connsiteX0" fmla="*/ 186431 w 1745479"/>
              <a:gd name="connsiteY0" fmla="*/ 26633 h 1731703"/>
              <a:gd name="connsiteX1" fmla="*/ 1576803 w 1745479"/>
              <a:gd name="connsiteY1" fmla="*/ 1314809 h 1731703"/>
              <a:gd name="connsiteX2" fmla="*/ 0 w 1745479"/>
              <a:gd name="connsiteY2" fmla="*/ 1731703 h 1731703"/>
              <a:gd name="connsiteX3" fmla="*/ 186431 w 1745479"/>
              <a:gd name="connsiteY3" fmla="*/ 26633 h 1731703"/>
              <a:gd name="connsiteX0" fmla="*/ 727969 w 1745479"/>
              <a:gd name="connsiteY0" fmla="*/ 0 h 1731703"/>
              <a:gd name="connsiteX1" fmla="*/ 1745479 w 1745479"/>
              <a:gd name="connsiteY1" fmla="*/ 1012968 h 1731703"/>
              <a:gd name="connsiteX0" fmla="*/ 186431 w 1709968"/>
              <a:gd name="connsiteY0" fmla="*/ 26633 h 1731703"/>
              <a:gd name="connsiteX1" fmla="*/ 1576803 w 1709968"/>
              <a:gd name="connsiteY1" fmla="*/ 1314809 h 1731703"/>
              <a:gd name="connsiteX2" fmla="*/ 0 w 1709968"/>
              <a:gd name="connsiteY2" fmla="*/ 1731703 h 1731703"/>
              <a:gd name="connsiteX3" fmla="*/ 186431 w 1709968"/>
              <a:gd name="connsiteY3" fmla="*/ 26633 h 1731703"/>
              <a:gd name="connsiteX0" fmla="*/ 727969 w 1709968"/>
              <a:gd name="connsiteY0" fmla="*/ 0 h 1731703"/>
              <a:gd name="connsiteX1" fmla="*/ 1709968 w 1709968"/>
              <a:gd name="connsiteY1" fmla="*/ 950824 h 1731703"/>
              <a:gd name="connsiteX0" fmla="*/ 186431 w 1709968"/>
              <a:gd name="connsiteY0" fmla="*/ 8875 h 1713945"/>
              <a:gd name="connsiteX1" fmla="*/ 1576803 w 1709968"/>
              <a:gd name="connsiteY1" fmla="*/ 1297051 h 1713945"/>
              <a:gd name="connsiteX2" fmla="*/ 0 w 1709968"/>
              <a:gd name="connsiteY2" fmla="*/ 1713945 h 1713945"/>
              <a:gd name="connsiteX3" fmla="*/ 186431 w 1709968"/>
              <a:gd name="connsiteY3" fmla="*/ 8875 h 1713945"/>
              <a:gd name="connsiteX0" fmla="*/ 754602 w 1709968"/>
              <a:gd name="connsiteY0" fmla="*/ 0 h 1713945"/>
              <a:gd name="connsiteX1" fmla="*/ 1709968 w 1709968"/>
              <a:gd name="connsiteY1" fmla="*/ 933066 h 1713945"/>
              <a:gd name="connsiteX0" fmla="*/ 186431 w 1709968"/>
              <a:gd name="connsiteY0" fmla="*/ 8875 h 3107447"/>
              <a:gd name="connsiteX1" fmla="*/ 1018724 w 1709968"/>
              <a:gd name="connsiteY1" fmla="*/ 3107447 h 3107447"/>
              <a:gd name="connsiteX2" fmla="*/ 0 w 1709968"/>
              <a:gd name="connsiteY2" fmla="*/ 1713945 h 3107447"/>
              <a:gd name="connsiteX3" fmla="*/ 186431 w 1709968"/>
              <a:gd name="connsiteY3" fmla="*/ 8875 h 3107447"/>
              <a:gd name="connsiteX0" fmla="*/ 754602 w 1709968"/>
              <a:gd name="connsiteY0" fmla="*/ 0 h 3107447"/>
              <a:gd name="connsiteX1" fmla="*/ 1709968 w 1709968"/>
              <a:gd name="connsiteY1" fmla="*/ 933066 h 3107447"/>
              <a:gd name="connsiteX0" fmla="*/ 186431 w 1885453"/>
              <a:gd name="connsiteY0" fmla="*/ 8875 h 2115158"/>
              <a:gd name="connsiteX1" fmla="*/ 1885453 w 1885453"/>
              <a:gd name="connsiteY1" fmla="*/ 2115158 h 2115158"/>
              <a:gd name="connsiteX2" fmla="*/ 0 w 1885453"/>
              <a:gd name="connsiteY2" fmla="*/ 1713945 h 2115158"/>
              <a:gd name="connsiteX3" fmla="*/ 186431 w 1885453"/>
              <a:gd name="connsiteY3" fmla="*/ 8875 h 2115158"/>
              <a:gd name="connsiteX0" fmla="*/ 754602 w 1885453"/>
              <a:gd name="connsiteY0" fmla="*/ 0 h 2115158"/>
              <a:gd name="connsiteX1" fmla="*/ 1709968 w 1885453"/>
              <a:gd name="connsiteY1" fmla="*/ 933066 h 2115158"/>
              <a:gd name="connsiteX0" fmla="*/ 186431 w 1885453"/>
              <a:gd name="connsiteY0" fmla="*/ 8875 h 3210984"/>
              <a:gd name="connsiteX1" fmla="*/ 1885453 w 1885453"/>
              <a:gd name="connsiteY1" fmla="*/ 2115158 h 3210984"/>
              <a:gd name="connsiteX2" fmla="*/ 0 w 1885453"/>
              <a:gd name="connsiteY2" fmla="*/ 1713945 h 3210984"/>
              <a:gd name="connsiteX3" fmla="*/ 186431 w 1885453"/>
              <a:gd name="connsiteY3" fmla="*/ 8875 h 3210984"/>
              <a:gd name="connsiteX0" fmla="*/ 754602 w 1885453"/>
              <a:gd name="connsiteY0" fmla="*/ 0 h 3210984"/>
              <a:gd name="connsiteX1" fmla="*/ 1108723 w 1885453"/>
              <a:gd name="connsiteY1" fmla="*/ 3210984 h 3210984"/>
              <a:gd name="connsiteX0" fmla="*/ 186431 w 1885453"/>
              <a:gd name="connsiteY0" fmla="*/ 8875 h 3210984"/>
              <a:gd name="connsiteX1" fmla="*/ 1885453 w 1885453"/>
              <a:gd name="connsiteY1" fmla="*/ 2115158 h 3210984"/>
              <a:gd name="connsiteX2" fmla="*/ 0 w 1885453"/>
              <a:gd name="connsiteY2" fmla="*/ 1713945 h 3210984"/>
              <a:gd name="connsiteX3" fmla="*/ 186431 w 1885453"/>
              <a:gd name="connsiteY3" fmla="*/ 8875 h 3210984"/>
              <a:gd name="connsiteX0" fmla="*/ 754602 w 1885453"/>
              <a:gd name="connsiteY0" fmla="*/ 0 h 3210984"/>
              <a:gd name="connsiteX1" fmla="*/ 1108723 w 1885453"/>
              <a:gd name="connsiteY1" fmla="*/ 3210984 h 3210984"/>
              <a:gd name="connsiteX0" fmla="*/ 186431 w 1890168"/>
              <a:gd name="connsiteY0" fmla="*/ 27439 h 3229548"/>
              <a:gd name="connsiteX1" fmla="*/ 1885453 w 1890168"/>
              <a:gd name="connsiteY1" fmla="*/ 2133722 h 3229548"/>
              <a:gd name="connsiteX2" fmla="*/ 0 w 1890168"/>
              <a:gd name="connsiteY2" fmla="*/ 1732509 h 3229548"/>
              <a:gd name="connsiteX3" fmla="*/ 186431 w 1890168"/>
              <a:gd name="connsiteY3" fmla="*/ 27439 h 3229548"/>
              <a:gd name="connsiteX0" fmla="*/ 754602 w 1890168"/>
              <a:gd name="connsiteY0" fmla="*/ 18564 h 3229548"/>
              <a:gd name="connsiteX1" fmla="*/ 1108723 w 1890168"/>
              <a:gd name="connsiteY1" fmla="*/ 3229548 h 3229548"/>
              <a:gd name="connsiteX0" fmla="*/ 186431 w 2035394"/>
              <a:gd name="connsiteY0" fmla="*/ 8875 h 3210984"/>
              <a:gd name="connsiteX1" fmla="*/ 1885453 w 2035394"/>
              <a:gd name="connsiteY1" fmla="*/ 2115158 h 3210984"/>
              <a:gd name="connsiteX2" fmla="*/ 0 w 2035394"/>
              <a:gd name="connsiteY2" fmla="*/ 1713945 h 3210984"/>
              <a:gd name="connsiteX3" fmla="*/ 186431 w 2035394"/>
              <a:gd name="connsiteY3" fmla="*/ 8875 h 3210984"/>
              <a:gd name="connsiteX0" fmla="*/ 754602 w 2035394"/>
              <a:gd name="connsiteY0" fmla="*/ 0 h 3210984"/>
              <a:gd name="connsiteX1" fmla="*/ 1108723 w 2035394"/>
              <a:gd name="connsiteY1" fmla="*/ 3210984 h 3210984"/>
              <a:gd name="connsiteX0" fmla="*/ 186431 w 2035394"/>
              <a:gd name="connsiteY0" fmla="*/ 8875 h 3210984"/>
              <a:gd name="connsiteX1" fmla="*/ 1159382 w 2035394"/>
              <a:gd name="connsiteY1" fmla="*/ 1927252 h 3210984"/>
              <a:gd name="connsiteX2" fmla="*/ 0 w 2035394"/>
              <a:gd name="connsiteY2" fmla="*/ 1713945 h 3210984"/>
              <a:gd name="connsiteX3" fmla="*/ 186431 w 2035394"/>
              <a:gd name="connsiteY3" fmla="*/ 8875 h 3210984"/>
              <a:gd name="connsiteX0" fmla="*/ 754602 w 2035394"/>
              <a:gd name="connsiteY0" fmla="*/ 0 h 3210984"/>
              <a:gd name="connsiteX1" fmla="*/ 1108723 w 2035394"/>
              <a:gd name="connsiteY1" fmla="*/ 3210984 h 3210984"/>
              <a:gd name="connsiteX0" fmla="*/ 293435 w 2035394"/>
              <a:gd name="connsiteY0" fmla="*/ 883887 h 3210984"/>
              <a:gd name="connsiteX1" fmla="*/ 1159382 w 2035394"/>
              <a:gd name="connsiteY1" fmla="*/ 1927252 h 3210984"/>
              <a:gd name="connsiteX2" fmla="*/ 0 w 2035394"/>
              <a:gd name="connsiteY2" fmla="*/ 1713945 h 3210984"/>
              <a:gd name="connsiteX3" fmla="*/ 293435 w 2035394"/>
              <a:gd name="connsiteY3" fmla="*/ 883887 h 3210984"/>
              <a:gd name="connsiteX0" fmla="*/ 754602 w 2035394"/>
              <a:gd name="connsiteY0" fmla="*/ 0 h 3210984"/>
              <a:gd name="connsiteX1" fmla="*/ 1108723 w 2035394"/>
              <a:gd name="connsiteY1" fmla="*/ 3210984 h 3210984"/>
              <a:gd name="connsiteX0" fmla="*/ 293435 w 2035394"/>
              <a:gd name="connsiteY0" fmla="*/ 883887 h 3210984"/>
              <a:gd name="connsiteX1" fmla="*/ 1159382 w 2035394"/>
              <a:gd name="connsiteY1" fmla="*/ 1927252 h 3210984"/>
              <a:gd name="connsiteX2" fmla="*/ 0 w 2035394"/>
              <a:gd name="connsiteY2" fmla="*/ 1713945 h 3210984"/>
              <a:gd name="connsiteX3" fmla="*/ 293435 w 2035394"/>
              <a:gd name="connsiteY3" fmla="*/ 883887 h 3210984"/>
              <a:gd name="connsiteX0" fmla="*/ 754602 w 2035394"/>
              <a:gd name="connsiteY0" fmla="*/ 0 h 3210984"/>
              <a:gd name="connsiteX1" fmla="*/ 1108723 w 2035394"/>
              <a:gd name="connsiteY1" fmla="*/ 3210984 h 3210984"/>
              <a:gd name="connsiteX0" fmla="*/ 293435 w 2035394"/>
              <a:gd name="connsiteY0" fmla="*/ 883887 h 3210984"/>
              <a:gd name="connsiteX1" fmla="*/ 943173 w 2035394"/>
              <a:gd name="connsiteY1" fmla="*/ 1997647 h 3210984"/>
              <a:gd name="connsiteX2" fmla="*/ 0 w 2035394"/>
              <a:gd name="connsiteY2" fmla="*/ 1713945 h 3210984"/>
              <a:gd name="connsiteX3" fmla="*/ 293435 w 2035394"/>
              <a:gd name="connsiteY3" fmla="*/ 883887 h 3210984"/>
              <a:gd name="connsiteX0" fmla="*/ 754602 w 2035394"/>
              <a:gd name="connsiteY0" fmla="*/ 0 h 3210984"/>
              <a:gd name="connsiteX1" fmla="*/ 1108723 w 2035394"/>
              <a:gd name="connsiteY1" fmla="*/ 3210984 h 3210984"/>
              <a:gd name="connsiteX0" fmla="*/ 293435 w 1905905"/>
              <a:gd name="connsiteY0" fmla="*/ 883887 h 3210984"/>
              <a:gd name="connsiteX1" fmla="*/ 943173 w 1905905"/>
              <a:gd name="connsiteY1" fmla="*/ 1997647 h 3210984"/>
              <a:gd name="connsiteX2" fmla="*/ 0 w 1905905"/>
              <a:gd name="connsiteY2" fmla="*/ 1713945 h 3210984"/>
              <a:gd name="connsiteX3" fmla="*/ 293435 w 1905905"/>
              <a:gd name="connsiteY3" fmla="*/ 883887 h 3210984"/>
              <a:gd name="connsiteX0" fmla="*/ 754602 w 1905905"/>
              <a:gd name="connsiteY0" fmla="*/ 0 h 3210984"/>
              <a:gd name="connsiteX1" fmla="*/ 1108723 w 1905905"/>
              <a:gd name="connsiteY1" fmla="*/ 3210984 h 3210984"/>
              <a:gd name="connsiteX0" fmla="*/ 293435 w 1903788"/>
              <a:gd name="connsiteY0" fmla="*/ 943122 h 3270219"/>
              <a:gd name="connsiteX1" fmla="*/ 943173 w 1903788"/>
              <a:gd name="connsiteY1" fmla="*/ 2056882 h 3270219"/>
              <a:gd name="connsiteX2" fmla="*/ 0 w 1903788"/>
              <a:gd name="connsiteY2" fmla="*/ 1773180 h 3270219"/>
              <a:gd name="connsiteX3" fmla="*/ 293435 w 1903788"/>
              <a:gd name="connsiteY3" fmla="*/ 943122 h 3270219"/>
              <a:gd name="connsiteX0" fmla="*/ 748439 w 1903788"/>
              <a:gd name="connsiteY0" fmla="*/ 0 h 3270219"/>
              <a:gd name="connsiteX1" fmla="*/ 1108723 w 1903788"/>
              <a:gd name="connsiteY1" fmla="*/ 3270219 h 3270219"/>
              <a:gd name="connsiteX0" fmla="*/ 293435 w 1926413"/>
              <a:gd name="connsiteY0" fmla="*/ 943122 h 3330525"/>
              <a:gd name="connsiteX1" fmla="*/ 943173 w 1926413"/>
              <a:gd name="connsiteY1" fmla="*/ 2056882 h 3330525"/>
              <a:gd name="connsiteX2" fmla="*/ 0 w 1926413"/>
              <a:gd name="connsiteY2" fmla="*/ 1773180 h 3330525"/>
              <a:gd name="connsiteX3" fmla="*/ 293435 w 1926413"/>
              <a:gd name="connsiteY3" fmla="*/ 943122 h 3330525"/>
              <a:gd name="connsiteX0" fmla="*/ 748439 w 1926413"/>
              <a:gd name="connsiteY0" fmla="*/ 0 h 3330525"/>
              <a:gd name="connsiteX1" fmla="*/ 1142939 w 1926413"/>
              <a:gd name="connsiteY1" fmla="*/ 3330525 h 3330525"/>
              <a:gd name="connsiteX0" fmla="*/ 293435 w 1931440"/>
              <a:gd name="connsiteY0" fmla="*/ 943122 h 3330525"/>
              <a:gd name="connsiteX1" fmla="*/ 943173 w 1931440"/>
              <a:gd name="connsiteY1" fmla="*/ 2056882 h 3330525"/>
              <a:gd name="connsiteX2" fmla="*/ 0 w 1931440"/>
              <a:gd name="connsiteY2" fmla="*/ 1773180 h 3330525"/>
              <a:gd name="connsiteX3" fmla="*/ 293435 w 1931440"/>
              <a:gd name="connsiteY3" fmla="*/ 943122 h 3330525"/>
              <a:gd name="connsiteX0" fmla="*/ 748439 w 1931440"/>
              <a:gd name="connsiteY0" fmla="*/ 0 h 3330525"/>
              <a:gd name="connsiteX1" fmla="*/ 1142939 w 1931440"/>
              <a:gd name="connsiteY1" fmla="*/ 3330525 h 3330525"/>
              <a:gd name="connsiteX0" fmla="*/ 293435 w 1976902"/>
              <a:gd name="connsiteY0" fmla="*/ 943122 h 3330525"/>
              <a:gd name="connsiteX1" fmla="*/ 943173 w 1976902"/>
              <a:gd name="connsiteY1" fmla="*/ 2056882 h 3330525"/>
              <a:gd name="connsiteX2" fmla="*/ 0 w 1976902"/>
              <a:gd name="connsiteY2" fmla="*/ 1773180 h 3330525"/>
              <a:gd name="connsiteX3" fmla="*/ 293435 w 1976902"/>
              <a:gd name="connsiteY3" fmla="*/ 943122 h 3330525"/>
              <a:gd name="connsiteX0" fmla="*/ 748439 w 1976902"/>
              <a:gd name="connsiteY0" fmla="*/ 0 h 3330525"/>
              <a:gd name="connsiteX1" fmla="*/ 1142939 w 1976902"/>
              <a:gd name="connsiteY1" fmla="*/ 3330525 h 3330525"/>
              <a:gd name="connsiteX0" fmla="*/ 293435 w 1963052"/>
              <a:gd name="connsiteY0" fmla="*/ 943122 h 3330525"/>
              <a:gd name="connsiteX1" fmla="*/ 943173 w 1963052"/>
              <a:gd name="connsiteY1" fmla="*/ 2056882 h 3330525"/>
              <a:gd name="connsiteX2" fmla="*/ 0 w 1963052"/>
              <a:gd name="connsiteY2" fmla="*/ 1773180 h 3330525"/>
              <a:gd name="connsiteX3" fmla="*/ 293435 w 1963052"/>
              <a:gd name="connsiteY3" fmla="*/ 943122 h 3330525"/>
              <a:gd name="connsiteX0" fmla="*/ 748439 w 1963052"/>
              <a:gd name="connsiteY0" fmla="*/ 0 h 3330525"/>
              <a:gd name="connsiteX1" fmla="*/ 1142939 w 1963052"/>
              <a:gd name="connsiteY1" fmla="*/ 3330525 h 3330525"/>
              <a:gd name="connsiteX0" fmla="*/ 293435 w 1964572"/>
              <a:gd name="connsiteY0" fmla="*/ 943122 h 3330525"/>
              <a:gd name="connsiteX1" fmla="*/ 943173 w 1964572"/>
              <a:gd name="connsiteY1" fmla="*/ 2056882 h 3330525"/>
              <a:gd name="connsiteX2" fmla="*/ 0 w 1964572"/>
              <a:gd name="connsiteY2" fmla="*/ 1773180 h 3330525"/>
              <a:gd name="connsiteX3" fmla="*/ 293435 w 1964572"/>
              <a:gd name="connsiteY3" fmla="*/ 943122 h 3330525"/>
              <a:gd name="connsiteX0" fmla="*/ 748439 w 1964572"/>
              <a:gd name="connsiteY0" fmla="*/ 0 h 3330525"/>
              <a:gd name="connsiteX1" fmla="*/ 1142939 w 1964572"/>
              <a:gd name="connsiteY1" fmla="*/ 3330525 h 3330525"/>
              <a:gd name="connsiteX0" fmla="*/ 293435 w 1974663"/>
              <a:gd name="connsiteY0" fmla="*/ 943122 h 3364832"/>
              <a:gd name="connsiteX1" fmla="*/ 943173 w 1974663"/>
              <a:gd name="connsiteY1" fmla="*/ 2056882 h 3364832"/>
              <a:gd name="connsiteX2" fmla="*/ 0 w 1974663"/>
              <a:gd name="connsiteY2" fmla="*/ 1773180 h 3364832"/>
              <a:gd name="connsiteX3" fmla="*/ 293435 w 1974663"/>
              <a:gd name="connsiteY3" fmla="*/ 943122 h 3364832"/>
              <a:gd name="connsiteX0" fmla="*/ 748439 w 1974663"/>
              <a:gd name="connsiteY0" fmla="*/ 0 h 3364832"/>
              <a:gd name="connsiteX1" fmla="*/ 1158483 w 1974663"/>
              <a:gd name="connsiteY1" fmla="*/ 3364832 h 3364832"/>
              <a:gd name="connsiteX0" fmla="*/ 293435 w 1978324"/>
              <a:gd name="connsiteY0" fmla="*/ 996101 h 3417811"/>
              <a:gd name="connsiteX1" fmla="*/ 943173 w 1978324"/>
              <a:gd name="connsiteY1" fmla="*/ 2109861 h 3417811"/>
              <a:gd name="connsiteX2" fmla="*/ 0 w 1978324"/>
              <a:gd name="connsiteY2" fmla="*/ 1826159 h 3417811"/>
              <a:gd name="connsiteX3" fmla="*/ 293435 w 1978324"/>
              <a:gd name="connsiteY3" fmla="*/ 996101 h 3417811"/>
              <a:gd name="connsiteX0" fmla="*/ 758893 w 1978324"/>
              <a:gd name="connsiteY0" fmla="*/ 0 h 3417811"/>
              <a:gd name="connsiteX1" fmla="*/ 1158483 w 1978324"/>
              <a:gd name="connsiteY1" fmla="*/ 3417811 h 3417811"/>
              <a:gd name="connsiteX0" fmla="*/ 293435 w 1985657"/>
              <a:gd name="connsiteY0" fmla="*/ 950357 h 3372067"/>
              <a:gd name="connsiteX1" fmla="*/ 943173 w 1985657"/>
              <a:gd name="connsiteY1" fmla="*/ 2064117 h 3372067"/>
              <a:gd name="connsiteX2" fmla="*/ 0 w 1985657"/>
              <a:gd name="connsiteY2" fmla="*/ 1780415 h 3372067"/>
              <a:gd name="connsiteX3" fmla="*/ 293435 w 1985657"/>
              <a:gd name="connsiteY3" fmla="*/ 950357 h 3372067"/>
              <a:gd name="connsiteX0" fmla="*/ 779619 w 1985657"/>
              <a:gd name="connsiteY0" fmla="*/ 0 h 3372067"/>
              <a:gd name="connsiteX1" fmla="*/ 1158483 w 1985657"/>
              <a:gd name="connsiteY1" fmla="*/ 3372067 h 3372067"/>
              <a:gd name="connsiteX0" fmla="*/ 293435 w 1995745"/>
              <a:gd name="connsiteY0" fmla="*/ 949283 h 3370993"/>
              <a:gd name="connsiteX1" fmla="*/ 943173 w 1995745"/>
              <a:gd name="connsiteY1" fmla="*/ 2063043 h 3370993"/>
              <a:gd name="connsiteX2" fmla="*/ 0 w 1995745"/>
              <a:gd name="connsiteY2" fmla="*/ 1779341 h 3370993"/>
              <a:gd name="connsiteX3" fmla="*/ 293435 w 1995745"/>
              <a:gd name="connsiteY3" fmla="*/ 949283 h 3370993"/>
              <a:gd name="connsiteX0" fmla="*/ 807672 w 1995745"/>
              <a:gd name="connsiteY0" fmla="*/ 0 h 3370993"/>
              <a:gd name="connsiteX1" fmla="*/ 1158483 w 1995745"/>
              <a:gd name="connsiteY1" fmla="*/ 3370993 h 3370993"/>
              <a:gd name="connsiteX0" fmla="*/ 293435 w 1986773"/>
              <a:gd name="connsiteY0" fmla="*/ 958664 h 3380374"/>
              <a:gd name="connsiteX1" fmla="*/ 943173 w 1986773"/>
              <a:gd name="connsiteY1" fmla="*/ 2072424 h 3380374"/>
              <a:gd name="connsiteX2" fmla="*/ 0 w 1986773"/>
              <a:gd name="connsiteY2" fmla="*/ 1788722 h 3380374"/>
              <a:gd name="connsiteX3" fmla="*/ 293435 w 1986773"/>
              <a:gd name="connsiteY3" fmla="*/ 958664 h 3380374"/>
              <a:gd name="connsiteX0" fmla="*/ 782746 w 1986773"/>
              <a:gd name="connsiteY0" fmla="*/ 0 h 3380374"/>
              <a:gd name="connsiteX1" fmla="*/ 1158483 w 1986773"/>
              <a:gd name="connsiteY1" fmla="*/ 3380374 h 3380374"/>
              <a:gd name="connsiteX0" fmla="*/ 293435 w 2023217"/>
              <a:gd name="connsiteY0" fmla="*/ 958664 h 3382519"/>
              <a:gd name="connsiteX1" fmla="*/ 943173 w 2023217"/>
              <a:gd name="connsiteY1" fmla="*/ 2072424 h 3382519"/>
              <a:gd name="connsiteX2" fmla="*/ 0 w 2023217"/>
              <a:gd name="connsiteY2" fmla="*/ 1788722 h 3382519"/>
              <a:gd name="connsiteX3" fmla="*/ 293435 w 2023217"/>
              <a:gd name="connsiteY3" fmla="*/ 958664 h 3382519"/>
              <a:gd name="connsiteX0" fmla="*/ 782746 w 2023217"/>
              <a:gd name="connsiteY0" fmla="*/ 0 h 3382519"/>
              <a:gd name="connsiteX1" fmla="*/ 1214589 w 2023217"/>
              <a:gd name="connsiteY1" fmla="*/ 3382519 h 3382519"/>
              <a:gd name="connsiteX0" fmla="*/ 293435 w 2028567"/>
              <a:gd name="connsiteY0" fmla="*/ 958664 h 3382519"/>
              <a:gd name="connsiteX1" fmla="*/ 943173 w 2028567"/>
              <a:gd name="connsiteY1" fmla="*/ 2072424 h 3382519"/>
              <a:gd name="connsiteX2" fmla="*/ 0 w 2028567"/>
              <a:gd name="connsiteY2" fmla="*/ 1788722 h 3382519"/>
              <a:gd name="connsiteX3" fmla="*/ 293435 w 2028567"/>
              <a:gd name="connsiteY3" fmla="*/ 958664 h 3382519"/>
              <a:gd name="connsiteX0" fmla="*/ 782746 w 2028567"/>
              <a:gd name="connsiteY0" fmla="*/ 0 h 3382519"/>
              <a:gd name="connsiteX1" fmla="*/ 1214589 w 2028567"/>
              <a:gd name="connsiteY1" fmla="*/ 3382519 h 3382519"/>
              <a:gd name="connsiteX0" fmla="*/ 293435 w 1985389"/>
              <a:gd name="connsiteY0" fmla="*/ 958664 h 3382519"/>
              <a:gd name="connsiteX1" fmla="*/ 943173 w 1985389"/>
              <a:gd name="connsiteY1" fmla="*/ 2072424 h 3382519"/>
              <a:gd name="connsiteX2" fmla="*/ 0 w 1985389"/>
              <a:gd name="connsiteY2" fmla="*/ 1788722 h 3382519"/>
              <a:gd name="connsiteX3" fmla="*/ 293435 w 1985389"/>
              <a:gd name="connsiteY3" fmla="*/ 958664 h 3382519"/>
              <a:gd name="connsiteX0" fmla="*/ 782746 w 1985389"/>
              <a:gd name="connsiteY0" fmla="*/ 0 h 3382519"/>
              <a:gd name="connsiteX1" fmla="*/ 1214589 w 1985389"/>
              <a:gd name="connsiteY1" fmla="*/ 3382519 h 3382519"/>
              <a:gd name="connsiteX0" fmla="*/ 293435 w 1965895"/>
              <a:gd name="connsiteY0" fmla="*/ 958664 h 3361702"/>
              <a:gd name="connsiteX1" fmla="*/ 943173 w 1965895"/>
              <a:gd name="connsiteY1" fmla="*/ 2072424 h 3361702"/>
              <a:gd name="connsiteX2" fmla="*/ 0 w 1965895"/>
              <a:gd name="connsiteY2" fmla="*/ 1788722 h 3361702"/>
              <a:gd name="connsiteX3" fmla="*/ 293435 w 1965895"/>
              <a:gd name="connsiteY3" fmla="*/ 958664 h 3361702"/>
              <a:gd name="connsiteX0" fmla="*/ 782746 w 1965895"/>
              <a:gd name="connsiteY0" fmla="*/ 0 h 3361702"/>
              <a:gd name="connsiteX1" fmla="*/ 1184482 w 1965895"/>
              <a:gd name="connsiteY1" fmla="*/ 3361702 h 3361702"/>
              <a:gd name="connsiteX0" fmla="*/ 293435 w 1982460"/>
              <a:gd name="connsiteY0" fmla="*/ 958664 h 3361702"/>
              <a:gd name="connsiteX1" fmla="*/ 943173 w 1982460"/>
              <a:gd name="connsiteY1" fmla="*/ 2072424 h 3361702"/>
              <a:gd name="connsiteX2" fmla="*/ 0 w 1982460"/>
              <a:gd name="connsiteY2" fmla="*/ 1788722 h 3361702"/>
              <a:gd name="connsiteX3" fmla="*/ 293435 w 1982460"/>
              <a:gd name="connsiteY3" fmla="*/ 958664 h 3361702"/>
              <a:gd name="connsiteX0" fmla="*/ 782746 w 1982460"/>
              <a:gd name="connsiteY0" fmla="*/ 0 h 3361702"/>
              <a:gd name="connsiteX1" fmla="*/ 1184482 w 1982460"/>
              <a:gd name="connsiteY1" fmla="*/ 3361702 h 3361702"/>
              <a:gd name="connsiteX0" fmla="*/ 293435 w 1979116"/>
              <a:gd name="connsiteY0" fmla="*/ 958664 h 3350267"/>
              <a:gd name="connsiteX1" fmla="*/ 943173 w 1979116"/>
              <a:gd name="connsiteY1" fmla="*/ 2072424 h 3350267"/>
              <a:gd name="connsiteX2" fmla="*/ 0 w 1979116"/>
              <a:gd name="connsiteY2" fmla="*/ 1788722 h 3350267"/>
              <a:gd name="connsiteX3" fmla="*/ 293435 w 1979116"/>
              <a:gd name="connsiteY3" fmla="*/ 958664 h 3350267"/>
              <a:gd name="connsiteX0" fmla="*/ 782746 w 1979116"/>
              <a:gd name="connsiteY0" fmla="*/ 0 h 3350267"/>
              <a:gd name="connsiteX1" fmla="*/ 1179301 w 1979116"/>
              <a:gd name="connsiteY1" fmla="*/ 3350267 h 3350267"/>
              <a:gd name="connsiteX0" fmla="*/ 293435 w 1987143"/>
              <a:gd name="connsiteY0" fmla="*/ 958664 h 3392884"/>
              <a:gd name="connsiteX1" fmla="*/ 943173 w 1987143"/>
              <a:gd name="connsiteY1" fmla="*/ 2072424 h 3392884"/>
              <a:gd name="connsiteX2" fmla="*/ 0 w 1987143"/>
              <a:gd name="connsiteY2" fmla="*/ 1788722 h 3392884"/>
              <a:gd name="connsiteX3" fmla="*/ 293435 w 1987143"/>
              <a:gd name="connsiteY3" fmla="*/ 958664 h 3392884"/>
              <a:gd name="connsiteX0" fmla="*/ 782746 w 1987143"/>
              <a:gd name="connsiteY0" fmla="*/ 0 h 3392884"/>
              <a:gd name="connsiteX1" fmla="*/ 1191719 w 1987143"/>
              <a:gd name="connsiteY1" fmla="*/ 3392884 h 3392884"/>
              <a:gd name="connsiteX0" fmla="*/ 293435 w 1996176"/>
              <a:gd name="connsiteY0" fmla="*/ 958664 h 3392884"/>
              <a:gd name="connsiteX1" fmla="*/ 943173 w 1996176"/>
              <a:gd name="connsiteY1" fmla="*/ 2072424 h 3392884"/>
              <a:gd name="connsiteX2" fmla="*/ 0 w 1996176"/>
              <a:gd name="connsiteY2" fmla="*/ 1788722 h 3392884"/>
              <a:gd name="connsiteX3" fmla="*/ 293435 w 1996176"/>
              <a:gd name="connsiteY3" fmla="*/ 958664 h 3392884"/>
              <a:gd name="connsiteX0" fmla="*/ 782746 w 1996176"/>
              <a:gd name="connsiteY0" fmla="*/ 0 h 3392884"/>
              <a:gd name="connsiteX1" fmla="*/ 1191719 w 1996176"/>
              <a:gd name="connsiteY1" fmla="*/ 3392884 h 3392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96176" h="3392884" stroke="0" extrusionOk="0">
                <a:moveTo>
                  <a:pt x="293435" y="958664"/>
                </a:moveTo>
                <a:cubicBezTo>
                  <a:pt x="657709" y="1095344"/>
                  <a:pt x="928038" y="1356856"/>
                  <a:pt x="943173" y="2072424"/>
                </a:cubicBezTo>
                <a:lnTo>
                  <a:pt x="0" y="1788722"/>
                </a:lnTo>
                <a:lnTo>
                  <a:pt x="293435" y="958664"/>
                </a:lnTo>
                <a:close/>
              </a:path>
              <a:path w="1996176" h="3392884" fill="none">
                <a:moveTo>
                  <a:pt x="782746" y="0"/>
                </a:moveTo>
                <a:cubicBezTo>
                  <a:pt x="1957352" y="411866"/>
                  <a:pt x="2603934" y="2272230"/>
                  <a:pt x="1191719" y="3392884"/>
                </a:cubicBezTo>
              </a:path>
            </a:pathLst>
          </a:custGeom>
          <a:noFill/>
          <a:ln w="1397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25500" y="5610869"/>
            <a:ext cx="723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IP1</a:t>
            </a:r>
            <a:endParaRPr lang="fr-FR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913853" y="5123211"/>
            <a:ext cx="20409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/>
              <a:t>DCUM / IP1</a:t>
            </a:r>
          </a:p>
          <a:p>
            <a:pPr algn="ctr"/>
            <a:r>
              <a:rPr lang="en-GB" sz="2800" dirty="0" smtClean="0"/>
              <a:t>(9688 m)</a:t>
            </a:r>
            <a:endParaRPr lang="fr-FR" sz="2800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2910254" y="4666011"/>
            <a:ext cx="1375027" cy="714881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9" name="Arc 4"/>
          <p:cNvSpPr/>
          <p:nvPr/>
        </p:nvSpPr>
        <p:spPr bwMode="auto">
          <a:xfrm rot="16723900">
            <a:off x="4538197" y="2446496"/>
            <a:ext cx="328565" cy="295362"/>
          </a:xfrm>
          <a:custGeom>
            <a:avLst/>
            <a:gdLst>
              <a:gd name="connsiteX0" fmla="*/ 152400 w 304800"/>
              <a:gd name="connsiteY0" fmla="*/ 0 h 202572"/>
              <a:gd name="connsiteX1" fmla="*/ 304800 w 304800"/>
              <a:gd name="connsiteY1" fmla="*/ 101286 h 202572"/>
              <a:gd name="connsiteX2" fmla="*/ 152400 w 304800"/>
              <a:gd name="connsiteY2" fmla="*/ 101286 h 202572"/>
              <a:gd name="connsiteX3" fmla="*/ 152400 w 304800"/>
              <a:gd name="connsiteY3" fmla="*/ 0 h 202572"/>
              <a:gd name="connsiteX0" fmla="*/ 152400 w 304800"/>
              <a:gd name="connsiteY0" fmla="*/ 0 h 202572"/>
              <a:gd name="connsiteX1" fmla="*/ 304800 w 304800"/>
              <a:gd name="connsiteY1" fmla="*/ 101286 h 202572"/>
              <a:gd name="connsiteX0" fmla="*/ 0 w 194043"/>
              <a:gd name="connsiteY0" fmla="*/ 0 h 101286"/>
              <a:gd name="connsiteX1" fmla="*/ 152400 w 194043"/>
              <a:gd name="connsiteY1" fmla="*/ 101286 h 101286"/>
              <a:gd name="connsiteX2" fmla="*/ 0 w 194043"/>
              <a:gd name="connsiteY2" fmla="*/ 101286 h 101286"/>
              <a:gd name="connsiteX3" fmla="*/ 0 w 194043"/>
              <a:gd name="connsiteY3" fmla="*/ 0 h 101286"/>
              <a:gd name="connsiteX0" fmla="*/ 0 w 194043"/>
              <a:gd name="connsiteY0" fmla="*/ 0 h 101286"/>
              <a:gd name="connsiteX1" fmla="*/ 194043 w 194043"/>
              <a:gd name="connsiteY1" fmla="*/ 90073 h 101286"/>
              <a:gd name="connsiteX0" fmla="*/ 142649 w 336692"/>
              <a:gd name="connsiteY0" fmla="*/ 50366 h 151652"/>
              <a:gd name="connsiteX1" fmla="*/ 295049 w 336692"/>
              <a:gd name="connsiteY1" fmla="*/ 151652 h 151652"/>
              <a:gd name="connsiteX2" fmla="*/ 142649 w 336692"/>
              <a:gd name="connsiteY2" fmla="*/ 151652 h 151652"/>
              <a:gd name="connsiteX3" fmla="*/ 142649 w 336692"/>
              <a:gd name="connsiteY3" fmla="*/ 50366 h 151652"/>
              <a:gd name="connsiteX0" fmla="*/ 0 w 336692"/>
              <a:gd name="connsiteY0" fmla="*/ 0 h 151652"/>
              <a:gd name="connsiteX1" fmla="*/ 336692 w 336692"/>
              <a:gd name="connsiteY1" fmla="*/ 140439 h 151652"/>
              <a:gd name="connsiteX0" fmla="*/ 142649 w 336692"/>
              <a:gd name="connsiteY0" fmla="*/ 50366 h 151652"/>
              <a:gd name="connsiteX1" fmla="*/ 295049 w 336692"/>
              <a:gd name="connsiteY1" fmla="*/ 151652 h 151652"/>
              <a:gd name="connsiteX2" fmla="*/ 142649 w 336692"/>
              <a:gd name="connsiteY2" fmla="*/ 151652 h 151652"/>
              <a:gd name="connsiteX3" fmla="*/ 142649 w 336692"/>
              <a:gd name="connsiteY3" fmla="*/ 50366 h 151652"/>
              <a:gd name="connsiteX0" fmla="*/ 0 w 336692"/>
              <a:gd name="connsiteY0" fmla="*/ 0 h 151652"/>
              <a:gd name="connsiteX1" fmla="*/ 336692 w 336692"/>
              <a:gd name="connsiteY1" fmla="*/ 140439 h 151652"/>
              <a:gd name="connsiteX0" fmla="*/ 142649 w 336692"/>
              <a:gd name="connsiteY0" fmla="*/ 50366 h 151652"/>
              <a:gd name="connsiteX1" fmla="*/ 295049 w 336692"/>
              <a:gd name="connsiteY1" fmla="*/ 151652 h 151652"/>
              <a:gd name="connsiteX2" fmla="*/ 142649 w 336692"/>
              <a:gd name="connsiteY2" fmla="*/ 151652 h 151652"/>
              <a:gd name="connsiteX3" fmla="*/ 142649 w 336692"/>
              <a:gd name="connsiteY3" fmla="*/ 50366 h 151652"/>
              <a:gd name="connsiteX0" fmla="*/ 0 w 336692"/>
              <a:gd name="connsiteY0" fmla="*/ 0 h 151652"/>
              <a:gd name="connsiteX1" fmla="*/ 336692 w 336692"/>
              <a:gd name="connsiteY1" fmla="*/ 140439 h 151652"/>
              <a:gd name="connsiteX0" fmla="*/ 92684 w 286727"/>
              <a:gd name="connsiteY0" fmla="*/ 38767 h 140053"/>
              <a:gd name="connsiteX1" fmla="*/ 245084 w 286727"/>
              <a:gd name="connsiteY1" fmla="*/ 140053 h 140053"/>
              <a:gd name="connsiteX2" fmla="*/ 92684 w 286727"/>
              <a:gd name="connsiteY2" fmla="*/ 140053 h 140053"/>
              <a:gd name="connsiteX3" fmla="*/ 92684 w 286727"/>
              <a:gd name="connsiteY3" fmla="*/ 38767 h 140053"/>
              <a:gd name="connsiteX0" fmla="*/ 0 w 286727"/>
              <a:gd name="connsiteY0" fmla="*/ 0 h 140053"/>
              <a:gd name="connsiteX1" fmla="*/ 286727 w 286727"/>
              <a:gd name="connsiteY1" fmla="*/ 128840 h 140053"/>
              <a:gd name="connsiteX0" fmla="*/ 75846 w 269889"/>
              <a:gd name="connsiteY0" fmla="*/ 38944 h 140230"/>
              <a:gd name="connsiteX1" fmla="*/ 228246 w 269889"/>
              <a:gd name="connsiteY1" fmla="*/ 140230 h 140230"/>
              <a:gd name="connsiteX2" fmla="*/ 75846 w 269889"/>
              <a:gd name="connsiteY2" fmla="*/ 140230 h 140230"/>
              <a:gd name="connsiteX3" fmla="*/ 75846 w 269889"/>
              <a:gd name="connsiteY3" fmla="*/ 38944 h 140230"/>
              <a:gd name="connsiteX0" fmla="*/ 0 w 269889"/>
              <a:gd name="connsiteY0" fmla="*/ 0 h 140230"/>
              <a:gd name="connsiteX1" fmla="*/ 269889 w 269889"/>
              <a:gd name="connsiteY1" fmla="*/ 129017 h 140230"/>
              <a:gd name="connsiteX0" fmla="*/ 74400 w 268443"/>
              <a:gd name="connsiteY0" fmla="*/ 29529 h 130815"/>
              <a:gd name="connsiteX1" fmla="*/ 226800 w 268443"/>
              <a:gd name="connsiteY1" fmla="*/ 130815 h 130815"/>
              <a:gd name="connsiteX2" fmla="*/ 74400 w 268443"/>
              <a:gd name="connsiteY2" fmla="*/ 130815 h 130815"/>
              <a:gd name="connsiteX3" fmla="*/ 74400 w 268443"/>
              <a:gd name="connsiteY3" fmla="*/ 29529 h 130815"/>
              <a:gd name="connsiteX0" fmla="*/ 0 w 268443"/>
              <a:gd name="connsiteY0" fmla="*/ 0 h 130815"/>
              <a:gd name="connsiteX1" fmla="*/ 268443 w 268443"/>
              <a:gd name="connsiteY1" fmla="*/ 119602 h 130815"/>
              <a:gd name="connsiteX0" fmla="*/ 74400 w 482940"/>
              <a:gd name="connsiteY0" fmla="*/ 29529 h 276983"/>
              <a:gd name="connsiteX1" fmla="*/ 226800 w 482940"/>
              <a:gd name="connsiteY1" fmla="*/ 130815 h 276983"/>
              <a:gd name="connsiteX2" fmla="*/ 74400 w 482940"/>
              <a:gd name="connsiteY2" fmla="*/ 130815 h 276983"/>
              <a:gd name="connsiteX3" fmla="*/ 74400 w 482940"/>
              <a:gd name="connsiteY3" fmla="*/ 29529 h 276983"/>
              <a:gd name="connsiteX0" fmla="*/ 0 w 482940"/>
              <a:gd name="connsiteY0" fmla="*/ 0 h 276983"/>
              <a:gd name="connsiteX1" fmla="*/ 482940 w 482940"/>
              <a:gd name="connsiteY1" fmla="*/ 276983 h 276983"/>
              <a:gd name="connsiteX0" fmla="*/ 74400 w 474433"/>
              <a:gd name="connsiteY0" fmla="*/ 29529 h 268653"/>
              <a:gd name="connsiteX1" fmla="*/ 226800 w 474433"/>
              <a:gd name="connsiteY1" fmla="*/ 130815 h 268653"/>
              <a:gd name="connsiteX2" fmla="*/ 74400 w 474433"/>
              <a:gd name="connsiteY2" fmla="*/ 130815 h 268653"/>
              <a:gd name="connsiteX3" fmla="*/ 74400 w 474433"/>
              <a:gd name="connsiteY3" fmla="*/ 29529 h 268653"/>
              <a:gd name="connsiteX0" fmla="*/ 0 w 474433"/>
              <a:gd name="connsiteY0" fmla="*/ 0 h 268653"/>
              <a:gd name="connsiteX1" fmla="*/ 474433 w 474433"/>
              <a:gd name="connsiteY1" fmla="*/ 268653 h 268653"/>
              <a:gd name="connsiteX0" fmla="*/ 74400 w 480225"/>
              <a:gd name="connsiteY0" fmla="*/ 29529 h 274991"/>
              <a:gd name="connsiteX1" fmla="*/ 226800 w 480225"/>
              <a:gd name="connsiteY1" fmla="*/ 130815 h 274991"/>
              <a:gd name="connsiteX2" fmla="*/ 74400 w 480225"/>
              <a:gd name="connsiteY2" fmla="*/ 130815 h 274991"/>
              <a:gd name="connsiteX3" fmla="*/ 74400 w 480225"/>
              <a:gd name="connsiteY3" fmla="*/ 29529 h 274991"/>
              <a:gd name="connsiteX0" fmla="*/ 0 w 480225"/>
              <a:gd name="connsiteY0" fmla="*/ 0 h 274991"/>
              <a:gd name="connsiteX1" fmla="*/ 480225 w 480225"/>
              <a:gd name="connsiteY1" fmla="*/ 274991 h 274991"/>
              <a:gd name="connsiteX0" fmla="*/ 74400 w 480225"/>
              <a:gd name="connsiteY0" fmla="*/ 29529 h 274991"/>
              <a:gd name="connsiteX1" fmla="*/ 226800 w 480225"/>
              <a:gd name="connsiteY1" fmla="*/ 130815 h 274991"/>
              <a:gd name="connsiteX2" fmla="*/ 74400 w 480225"/>
              <a:gd name="connsiteY2" fmla="*/ 130815 h 274991"/>
              <a:gd name="connsiteX3" fmla="*/ 74400 w 480225"/>
              <a:gd name="connsiteY3" fmla="*/ 29529 h 274991"/>
              <a:gd name="connsiteX0" fmla="*/ 0 w 480225"/>
              <a:gd name="connsiteY0" fmla="*/ 0 h 274991"/>
              <a:gd name="connsiteX1" fmla="*/ 480225 w 480225"/>
              <a:gd name="connsiteY1" fmla="*/ 274991 h 274991"/>
              <a:gd name="connsiteX0" fmla="*/ 0 w 405825"/>
              <a:gd name="connsiteY0" fmla="*/ 0 h 245462"/>
              <a:gd name="connsiteX1" fmla="*/ 152400 w 405825"/>
              <a:gd name="connsiteY1" fmla="*/ 101286 h 245462"/>
              <a:gd name="connsiteX2" fmla="*/ 0 w 405825"/>
              <a:gd name="connsiteY2" fmla="*/ 101286 h 245462"/>
              <a:gd name="connsiteX3" fmla="*/ 0 w 405825"/>
              <a:gd name="connsiteY3" fmla="*/ 0 h 245462"/>
              <a:gd name="connsiteX0" fmla="*/ 182655 w 405825"/>
              <a:gd name="connsiteY0" fmla="*/ 75541 h 245462"/>
              <a:gd name="connsiteX1" fmla="*/ 405825 w 405825"/>
              <a:gd name="connsiteY1" fmla="*/ 245462 h 245462"/>
              <a:gd name="connsiteX0" fmla="*/ 0 w 405825"/>
              <a:gd name="connsiteY0" fmla="*/ 0 h 245462"/>
              <a:gd name="connsiteX1" fmla="*/ 152400 w 405825"/>
              <a:gd name="connsiteY1" fmla="*/ 101286 h 245462"/>
              <a:gd name="connsiteX2" fmla="*/ 0 w 405825"/>
              <a:gd name="connsiteY2" fmla="*/ 101286 h 245462"/>
              <a:gd name="connsiteX3" fmla="*/ 0 w 405825"/>
              <a:gd name="connsiteY3" fmla="*/ 0 h 245462"/>
              <a:gd name="connsiteX0" fmla="*/ 206183 w 405825"/>
              <a:gd name="connsiteY0" fmla="*/ 103247 h 245462"/>
              <a:gd name="connsiteX1" fmla="*/ 405825 w 405825"/>
              <a:gd name="connsiteY1" fmla="*/ 245462 h 245462"/>
              <a:gd name="connsiteX0" fmla="*/ 0 w 405825"/>
              <a:gd name="connsiteY0" fmla="*/ 0 h 245462"/>
              <a:gd name="connsiteX1" fmla="*/ 152400 w 405825"/>
              <a:gd name="connsiteY1" fmla="*/ 101286 h 245462"/>
              <a:gd name="connsiteX2" fmla="*/ 0 w 405825"/>
              <a:gd name="connsiteY2" fmla="*/ 101286 h 245462"/>
              <a:gd name="connsiteX3" fmla="*/ 0 w 405825"/>
              <a:gd name="connsiteY3" fmla="*/ 0 h 245462"/>
              <a:gd name="connsiteX0" fmla="*/ 206183 w 405825"/>
              <a:gd name="connsiteY0" fmla="*/ 103247 h 245462"/>
              <a:gd name="connsiteX1" fmla="*/ 405825 w 405825"/>
              <a:gd name="connsiteY1" fmla="*/ 245462 h 245462"/>
              <a:gd name="connsiteX0" fmla="*/ 0 w 405825"/>
              <a:gd name="connsiteY0" fmla="*/ 0 h 245462"/>
              <a:gd name="connsiteX1" fmla="*/ 152400 w 405825"/>
              <a:gd name="connsiteY1" fmla="*/ 101286 h 245462"/>
              <a:gd name="connsiteX2" fmla="*/ 0 w 405825"/>
              <a:gd name="connsiteY2" fmla="*/ 101286 h 245462"/>
              <a:gd name="connsiteX3" fmla="*/ 0 w 405825"/>
              <a:gd name="connsiteY3" fmla="*/ 0 h 245462"/>
              <a:gd name="connsiteX0" fmla="*/ 237680 w 405825"/>
              <a:gd name="connsiteY0" fmla="*/ 120093 h 245462"/>
              <a:gd name="connsiteX1" fmla="*/ 405825 w 405825"/>
              <a:gd name="connsiteY1" fmla="*/ 245462 h 245462"/>
              <a:gd name="connsiteX0" fmla="*/ 0 w 405825"/>
              <a:gd name="connsiteY0" fmla="*/ 0 h 420162"/>
              <a:gd name="connsiteX1" fmla="*/ 152400 w 405825"/>
              <a:gd name="connsiteY1" fmla="*/ 101286 h 420162"/>
              <a:gd name="connsiteX2" fmla="*/ 229663 w 405825"/>
              <a:gd name="connsiteY2" fmla="*/ 420162 h 420162"/>
              <a:gd name="connsiteX3" fmla="*/ 0 w 405825"/>
              <a:gd name="connsiteY3" fmla="*/ 0 h 420162"/>
              <a:gd name="connsiteX0" fmla="*/ 237680 w 405825"/>
              <a:gd name="connsiteY0" fmla="*/ 120093 h 420162"/>
              <a:gd name="connsiteX1" fmla="*/ 405825 w 405825"/>
              <a:gd name="connsiteY1" fmla="*/ 245462 h 420162"/>
              <a:gd name="connsiteX0" fmla="*/ 0 w 460127"/>
              <a:gd name="connsiteY0" fmla="*/ 0 h 420162"/>
              <a:gd name="connsiteX1" fmla="*/ 460127 w 460127"/>
              <a:gd name="connsiteY1" fmla="*/ 285304 h 420162"/>
              <a:gd name="connsiteX2" fmla="*/ 229663 w 460127"/>
              <a:gd name="connsiteY2" fmla="*/ 420162 h 420162"/>
              <a:gd name="connsiteX3" fmla="*/ 0 w 460127"/>
              <a:gd name="connsiteY3" fmla="*/ 0 h 420162"/>
              <a:gd name="connsiteX0" fmla="*/ 237680 w 460127"/>
              <a:gd name="connsiteY0" fmla="*/ 120093 h 420162"/>
              <a:gd name="connsiteX1" fmla="*/ 405825 w 460127"/>
              <a:gd name="connsiteY1" fmla="*/ 245462 h 420162"/>
              <a:gd name="connsiteX0" fmla="*/ 0 w 460127"/>
              <a:gd name="connsiteY0" fmla="*/ 0 h 420162"/>
              <a:gd name="connsiteX1" fmla="*/ 460127 w 460127"/>
              <a:gd name="connsiteY1" fmla="*/ 285304 h 420162"/>
              <a:gd name="connsiteX2" fmla="*/ 229663 w 460127"/>
              <a:gd name="connsiteY2" fmla="*/ 420162 h 420162"/>
              <a:gd name="connsiteX3" fmla="*/ 124528 w 460127"/>
              <a:gd name="connsiteY3" fmla="*/ 245982 h 420162"/>
              <a:gd name="connsiteX4" fmla="*/ 0 w 460127"/>
              <a:gd name="connsiteY4" fmla="*/ 0 h 420162"/>
              <a:gd name="connsiteX0" fmla="*/ 237680 w 460127"/>
              <a:gd name="connsiteY0" fmla="*/ 120093 h 420162"/>
              <a:gd name="connsiteX1" fmla="*/ 405825 w 460127"/>
              <a:gd name="connsiteY1" fmla="*/ 245462 h 420162"/>
              <a:gd name="connsiteX0" fmla="*/ 0 w 377612"/>
              <a:gd name="connsiteY0" fmla="*/ 40694 h 300069"/>
              <a:gd name="connsiteX1" fmla="*/ 377612 w 377612"/>
              <a:gd name="connsiteY1" fmla="*/ 165211 h 300069"/>
              <a:gd name="connsiteX2" fmla="*/ 147148 w 377612"/>
              <a:gd name="connsiteY2" fmla="*/ 300069 h 300069"/>
              <a:gd name="connsiteX3" fmla="*/ 42013 w 377612"/>
              <a:gd name="connsiteY3" fmla="*/ 125889 h 300069"/>
              <a:gd name="connsiteX4" fmla="*/ 0 w 377612"/>
              <a:gd name="connsiteY4" fmla="*/ 40694 h 300069"/>
              <a:gd name="connsiteX0" fmla="*/ 155165 w 377612"/>
              <a:gd name="connsiteY0" fmla="*/ 0 h 300069"/>
              <a:gd name="connsiteX1" fmla="*/ 323310 w 377612"/>
              <a:gd name="connsiteY1" fmla="*/ 125369 h 300069"/>
              <a:gd name="connsiteX0" fmla="*/ 0 w 377612"/>
              <a:gd name="connsiteY0" fmla="*/ 41963 h 301338"/>
              <a:gd name="connsiteX1" fmla="*/ 377612 w 377612"/>
              <a:gd name="connsiteY1" fmla="*/ 166480 h 301338"/>
              <a:gd name="connsiteX2" fmla="*/ 147148 w 377612"/>
              <a:gd name="connsiteY2" fmla="*/ 301338 h 301338"/>
              <a:gd name="connsiteX3" fmla="*/ 42013 w 377612"/>
              <a:gd name="connsiteY3" fmla="*/ 127158 h 301338"/>
              <a:gd name="connsiteX4" fmla="*/ 0 w 377612"/>
              <a:gd name="connsiteY4" fmla="*/ 41963 h 301338"/>
              <a:gd name="connsiteX0" fmla="*/ 147742 w 377612"/>
              <a:gd name="connsiteY0" fmla="*/ 0 h 301338"/>
              <a:gd name="connsiteX1" fmla="*/ 323310 w 377612"/>
              <a:gd name="connsiteY1" fmla="*/ 126638 h 301338"/>
              <a:gd name="connsiteX0" fmla="*/ 0 w 377612"/>
              <a:gd name="connsiteY0" fmla="*/ 41963 h 301338"/>
              <a:gd name="connsiteX1" fmla="*/ 377612 w 377612"/>
              <a:gd name="connsiteY1" fmla="*/ 166480 h 301338"/>
              <a:gd name="connsiteX2" fmla="*/ 147148 w 377612"/>
              <a:gd name="connsiteY2" fmla="*/ 301338 h 301338"/>
              <a:gd name="connsiteX3" fmla="*/ 42013 w 377612"/>
              <a:gd name="connsiteY3" fmla="*/ 127158 h 301338"/>
              <a:gd name="connsiteX4" fmla="*/ 0 w 377612"/>
              <a:gd name="connsiteY4" fmla="*/ 41963 h 301338"/>
              <a:gd name="connsiteX0" fmla="*/ 147742 w 377612"/>
              <a:gd name="connsiteY0" fmla="*/ 0 h 301338"/>
              <a:gd name="connsiteX1" fmla="*/ 298697 w 377612"/>
              <a:gd name="connsiteY1" fmla="*/ 91871 h 301338"/>
              <a:gd name="connsiteX0" fmla="*/ 0 w 377612"/>
              <a:gd name="connsiteY0" fmla="*/ 41963 h 301338"/>
              <a:gd name="connsiteX1" fmla="*/ 377612 w 377612"/>
              <a:gd name="connsiteY1" fmla="*/ 166480 h 301338"/>
              <a:gd name="connsiteX2" fmla="*/ 147148 w 377612"/>
              <a:gd name="connsiteY2" fmla="*/ 301338 h 301338"/>
              <a:gd name="connsiteX3" fmla="*/ 42013 w 377612"/>
              <a:gd name="connsiteY3" fmla="*/ 127158 h 301338"/>
              <a:gd name="connsiteX4" fmla="*/ 0 w 377612"/>
              <a:gd name="connsiteY4" fmla="*/ 41963 h 301338"/>
              <a:gd name="connsiteX0" fmla="*/ 147742 w 377612"/>
              <a:gd name="connsiteY0" fmla="*/ 0 h 301338"/>
              <a:gd name="connsiteX1" fmla="*/ 298697 w 377612"/>
              <a:gd name="connsiteY1" fmla="*/ 91871 h 301338"/>
              <a:gd name="connsiteX0" fmla="*/ 0 w 298697"/>
              <a:gd name="connsiteY0" fmla="*/ 41963 h 301338"/>
              <a:gd name="connsiteX1" fmla="*/ 264259 w 298697"/>
              <a:gd name="connsiteY1" fmla="*/ 244118 h 301338"/>
              <a:gd name="connsiteX2" fmla="*/ 147148 w 298697"/>
              <a:gd name="connsiteY2" fmla="*/ 301338 h 301338"/>
              <a:gd name="connsiteX3" fmla="*/ 42013 w 298697"/>
              <a:gd name="connsiteY3" fmla="*/ 127158 h 301338"/>
              <a:gd name="connsiteX4" fmla="*/ 0 w 298697"/>
              <a:gd name="connsiteY4" fmla="*/ 41963 h 301338"/>
              <a:gd name="connsiteX0" fmla="*/ 147742 w 298697"/>
              <a:gd name="connsiteY0" fmla="*/ 0 h 301338"/>
              <a:gd name="connsiteX1" fmla="*/ 298697 w 298697"/>
              <a:gd name="connsiteY1" fmla="*/ 91871 h 301338"/>
              <a:gd name="connsiteX0" fmla="*/ 0 w 344132"/>
              <a:gd name="connsiteY0" fmla="*/ 41963 h 301338"/>
              <a:gd name="connsiteX1" fmla="*/ 264259 w 344132"/>
              <a:gd name="connsiteY1" fmla="*/ 244118 h 301338"/>
              <a:gd name="connsiteX2" fmla="*/ 147148 w 344132"/>
              <a:gd name="connsiteY2" fmla="*/ 301338 h 301338"/>
              <a:gd name="connsiteX3" fmla="*/ 42013 w 344132"/>
              <a:gd name="connsiteY3" fmla="*/ 127158 h 301338"/>
              <a:gd name="connsiteX4" fmla="*/ 0 w 344132"/>
              <a:gd name="connsiteY4" fmla="*/ 41963 h 301338"/>
              <a:gd name="connsiteX0" fmla="*/ 147742 w 344132"/>
              <a:gd name="connsiteY0" fmla="*/ 0 h 301338"/>
              <a:gd name="connsiteX1" fmla="*/ 344132 w 344132"/>
              <a:gd name="connsiteY1" fmla="*/ 121032 h 301338"/>
              <a:gd name="connsiteX0" fmla="*/ 0 w 329649"/>
              <a:gd name="connsiteY0" fmla="*/ 41963 h 301338"/>
              <a:gd name="connsiteX1" fmla="*/ 264259 w 329649"/>
              <a:gd name="connsiteY1" fmla="*/ 244118 h 301338"/>
              <a:gd name="connsiteX2" fmla="*/ 147148 w 329649"/>
              <a:gd name="connsiteY2" fmla="*/ 301338 h 301338"/>
              <a:gd name="connsiteX3" fmla="*/ 42013 w 329649"/>
              <a:gd name="connsiteY3" fmla="*/ 127158 h 301338"/>
              <a:gd name="connsiteX4" fmla="*/ 0 w 329649"/>
              <a:gd name="connsiteY4" fmla="*/ 41963 h 301338"/>
              <a:gd name="connsiteX0" fmla="*/ 147742 w 329649"/>
              <a:gd name="connsiteY0" fmla="*/ 0 h 301338"/>
              <a:gd name="connsiteX1" fmla="*/ 329649 w 329649"/>
              <a:gd name="connsiteY1" fmla="*/ 120848 h 301338"/>
              <a:gd name="connsiteX0" fmla="*/ 0 w 328565"/>
              <a:gd name="connsiteY0" fmla="*/ 41963 h 301338"/>
              <a:gd name="connsiteX1" fmla="*/ 264259 w 328565"/>
              <a:gd name="connsiteY1" fmla="*/ 244118 h 301338"/>
              <a:gd name="connsiteX2" fmla="*/ 147148 w 328565"/>
              <a:gd name="connsiteY2" fmla="*/ 301338 h 301338"/>
              <a:gd name="connsiteX3" fmla="*/ 42013 w 328565"/>
              <a:gd name="connsiteY3" fmla="*/ 127158 h 301338"/>
              <a:gd name="connsiteX4" fmla="*/ 0 w 328565"/>
              <a:gd name="connsiteY4" fmla="*/ 41963 h 301338"/>
              <a:gd name="connsiteX0" fmla="*/ 147742 w 328565"/>
              <a:gd name="connsiteY0" fmla="*/ 0 h 301338"/>
              <a:gd name="connsiteX1" fmla="*/ 328565 w 328565"/>
              <a:gd name="connsiteY1" fmla="*/ 113788 h 301338"/>
              <a:gd name="connsiteX0" fmla="*/ 0 w 328565"/>
              <a:gd name="connsiteY0" fmla="*/ 41963 h 301338"/>
              <a:gd name="connsiteX1" fmla="*/ 264259 w 328565"/>
              <a:gd name="connsiteY1" fmla="*/ 244118 h 301338"/>
              <a:gd name="connsiteX2" fmla="*/ 147148 w 328565"/>
              <a:gd name="connsiteY2" fmla="*/ 301338 h 301338"/>
              <a:gd name="connsiteX3" fmla="*/ 42013 w 328565"/>
              <a:gd name="connsiteY3" fmla="*/ 127158 h 301338"/>
              <a:gd name="connsiteX4" fmla="*/ 0 w 328565"/>
              <a:gd name="connsiteY4" fmla="*/ 41963 h 301338"/>
              <a:gd name="connsiteX0" fmla="*/ 147742 w 328565"/>
              <a:gd name="connsiteY0" fmla="*/ 0 h 301338"/>
              <a:gd name="connsiteX1" fmla="*/ 328565 w 328565"/>
              <a:gd name="connsiteY1" fmla="*/ 113788 h 301338"/>
              <a:gd name="connsiteX0" fmla="*/ 0 w 328565"/>
              <a:gd name="connsiteY0" fmla="*/ 35987 h 295362"/>
              <a:gd name="connsiteX1" fmla="*/ 264259 w 328565"/>
              <a:gd name="connsiteY1" fmla="*/ 238142 h 295362"/>
              <a:gd name="connsiteX2" fmla="*/ 147148 w 328565"/>
              <a:gd name="connsiteY2" fmla="*/ 295362 h 295362"/>
              <a:gd name="connsiteX3" fmla="*/ 42013 w 328565"/>
              <a:gd name="connsiteY3" fmla="*/ 121182 h 295362"/>
              <a:gd name="connsiteX4" fmla="*/ 0 w 328565"/>
              <a:gd name="connsiteY4" fmla="*/ 35987 h 295362"/>
              <a:gd name="connsiteX0" fmla="*/ 155888 w 328565"/>
              <a:gd name="connsiteY0" fmla="*/ 0 h 295362"/>
              <a:gd name="connsiteX1" fmla="*/ 328565 w 328565"/>
              <a:gd name="connsiteY1" fmla="*/ 107812 h 295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8565" h="295362" stroke="0" extrusionOk="0">
                <a:moveTo>
                  <a:pt x="0" y="35987"/>
                </a:moveTo>
                <a:cubicBezTo>
                  <a:pt x="84168" y="35987"/>
                  <a:pt x="100379" y="323013"/>
                  <a:pt x="264259" y="238142"/>
                </a:cubicBezTo>
                <a:lnTo>
                  <a:pt x="147148" y="295362"/>
                </a:lnTo>
                <a:cubicBezTo>
                  <a:pt x="71087" y="158478"/>
                  <a:pt x="118074" y="258066"/>
                  <a:pt x="42013" y="121182"/>
                </a:cubicBezTo>
                <a:lnTo>
                  <a:pt x="0" y="35987"/>
                </a:lnTo>
                <a:close/>
              </a:path>
              <a:path w="328565" h="295362" fill="none">
                <a:moveTo>
                  <a:pt x="155888" y="0"/>
                </a:moveTo>
                <a:cubicBezTo>
                  <a:pt x="223211" y="31498"/>
                  <a:pt x="270085" y="63264"/>
                  <a:pt x="328565" y="107812"/>
                </a:cubicBezTo>
              </a:path>
            </a:pathLst>
          </a:custGeom>
          <a:noFill/>
          <a:ln w="139700" cap="sq" cmpd="sng" algn="ctr">
            <a:solidFill>
              <a:schemeClr val="tx1">
                <a:lumMod val="20000"/>
                <a:lumOff val="8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un 9"/>
          <p:cNvSpPr/>
          <p:nvPr/>
        </p:nvSpPr>
        <p:spPr bwMode="auto">
          <a:xfrm>
            <a:off x="4263850" y="2439493"/>
            <a:ext cx="298625" cy="261610"/>
          </a:xfrm>
          <a:prstGeom prst="sun">
            <a:avLst/>
          </a:prstGeom>
          <a:solidFill>
            <a:srgbClr val="FFFF00"/>
          </a:solidFill>
          <a:ln w="12700" cap="sq" cmpd="sng" algn="ctr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36727" y="2913411"/>
            <a:ext cx="1843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Point </a:t>
            </a:r>
            <a:r>
              <a:rPr lang="el-GR" dirty="0" smtClean="0"/>
              <a:t>α</a:t>
            </a:r>
            <a:r>
              <a:rPr lang="fr-FR" dirty="0" smtClean="0"/>
              <a:t> </a:t>
            </a:r>
            <a:r>
              <a:rPr lang="fr-FR" dirty="0" err="1" smtClean="0"/>
              <a:t>example</a:t>
            </a:r>
            <a:endParaRPr lang="fr-FR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3101340" y="2633469"/>
            <a:ext cx="1124431" cy="445011"/>
          </a:xfrm>
          <a:prstGeom prst="straightConnector1">
            <a:avLst/>
          </a:prstGeom>
          <a:solidFill>
            <a:schemeClr val="accent1"/>
          </a:solidFill>
          <a:ln w="38100" cap="sq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755576" y="3775550"/>
            <a:ext cx="2121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 err="1" smtClean="0">
                <a:solidFill>
                  <a:srgbClr val="FF0000"/>
                </a:solidFill>
                <a:hlinkClick r:id="rId3"/>
              </a:rPr>
              <a:t>i</a:t>
            </a:r>
            <a:r>
              <a:rPr lang="en-GB" i="1" dirty="0" smtClean="0">
                <a:solidFill>
                  <a:srgbClr val="FF0000"/>
                </a:solidFill>
                <a:hlinkClick r:id="rId3"/>
              </a:rPr>
              <a:t> know the DCUM:</a:t>
            </a:r>
          </a:p>
          <a:p>
            <a:pPr algn="ctr"/>
            <a:r>
              <a:rPr lang="en-GB" i="1" dirty="0" smtClean="0">
                <a:solidFill>
                  <a:srgbClr val="FF0000"/>
                </a:solidFill>
                <a:hlinkClick r:id="rId3"/>
              </a:rPr>
              <a:t>Where am </a:t>
            </a:r>
            <a:r>
              <a:rPr lang="en-GB" i="1" dirty="0" err="1" smtClean="0">
                <a:solidFill>
                  <a:srgbClr val="FF0000"/>
                </a:solidFill>
                <a:hlinkClick r:id="rId3"/>
              </a:rPr>
              <a:t>i</a:t>
            </a:r>
            <a:r>
              <a:rPr lang="en-GB" i="1" dirty="0" smtClean="0">
                <a:solidFill>
                  <a:srgbClr val="FF0000"/>
                </a:solidFill>
                <a:hlinkClick r:id="rId3"/>
              </a:rPr>
              <a:t> ???</a:t>
            </a:r>
            <a:endParaRPr lang="en-GB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452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9" grpId="0" animBg="1"/>
      <p:bldP spid="10" grpId="0" animBg="1"/>
      <p:bldP spid="12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Typical Sections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200" dirty="0" smtClean="0"/>
              <a:t>The LHC </a:t>
            </a:r>
            <a:r>
              <a:rPr lang="fr-FR" sz="3200" dirty="0" err="1" smtClean="0"/>
              <a:t>is</a:t>
            </a:r>
            <a:r>
              <a:rPr lang="fr-FR" sz="3200" dirty="0" smtClean="0"/>
              <a:t> </a:t>
            </a:r>
            <a:r>
              <a:rPr lang="fr-FR" sz="3200" dirty="0" err="1" smtClean="0"/>
              <a:t>composed</a:t>
            </a:r>
            <a:r>
              <a:rPr lang="fr-FR" sz="3200" dirty="0" smtClean="0"/>
              <a:t> of 2 main type of tunnels 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2800" dirty="0" smtClean="0"/>
              <a:t>Long Straight Sections </a:t>
            </a:r>
            <a:r>
              <a:rPr lang="fr-FR" sz="2000" i="1" dirty="0" smtClean="0"/>
              <a:t>[LSS] </a:t>
            </a:r>
            <a:r>
              <a:rPr lang="fr-FR" sz="2800" dirty="0" smtClean="0"/>
              <a:t>(~4km)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2800" dirty="0" smtClean="0"/>
              <a:t>Arcs (~23km)</a:t>
            </a:r>
          </a:p>
        </p:txBody>
      </p:sp>
    </p:spTree>
    <p:extLst>
      <p:ext uri="{BB962C8B-B14F-4D97-AF65-F5344CB8AC3E}">
        <p14:creationId xmlns:p14="http://schemas.microsoft.com/office/powerpoint/2010/main" val="274936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Typical Sections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fr-FR" sz="3200" dirty="0" smtClean="0"/>
              <a:t>Arcs </a:t>
            </a:r>
            <a:r>
              <a:rPr lang="fr-FR" sz="3200" dirty="0" err="1" smtClean="0"/>
              <a:t>can</a:t>
            </a:r>
            <a:r>
              <a:rPr lang="fr-FR" sz="3200" dirty="0" smtClean="0"/>
              <a:t> </a:t>
            </a:r>
            <a:r>
              <a:rPr lang="fr-FR" sz="3200" dirty="0" err="1" smtClean="0"/>
              <a:t>be</a:t>
            </a:r>
            <a:r>
              <a:rPr lang="fr-FR" sz="3200" dirty="0" smtClean="0"/>
              <a:t> </a:t>
            </a:r>
            <a:r>
              <a:rPr lang="fr-FR" sz="3200" dirty="0" err="1" smtClean="0"/>
              <a:t>summarized</a:t>
            </a:r>
            <a:r>
              <a:rPr lang="fr-FR" sz="3200" dirty="0" smtClean="0"/>
              <a:t> </a:t>
            </a:r>
            <a:r>
              <a:rPr lang="fr-FR" sz="3200" dirty="0" err="1" smtClean="0"/>
              <a:t>with</a:t>
            </a:r>
            <a:r>
              <a:rPr lang="fr-FR" sz="3200" dirty="0" smtClean="0"/>
              <a:t> ONLY THIS: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872"/>
            <a:ext cx="4572000" cy="336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78506"/>
            <a:ext cx="4572000" cy="3360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352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Typical Sections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fr-FR" sz="3200" dirty="0" smtClean="0"/>
              <a:t>Long Straight Sections</a:t>
            </a:r>
            <a:r>
              <a:rPr lang="fr-FR" sz="3200" dirty="0"/>
              <a:t> </a:t>
            </a:r>
            <a:r>
              <a:rPr lang="fr-FR" sz="3200" dirty="0" err="1" smtClean="0"/>
              <a:t>need</a:t>
            </a:r>
            <a:r>
              <a:rPr lang="fr-FR" sz="3200" dirty="0" smtClean="0"/>
              <a:t> more </a:t>
            </a:r>
            <a:r>
              <a:rPr lang="fr-FR" sz="3200" dirty="0" err="1" smtClean="0"/>
              <a:t>particular</a:t>
            </a:r>
            <a:r>
              <a:rPr lang="fr-FR" sz="3200" dirty="0" smtClean="0"/>
              <a:t> Sections…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00" y="2607940"/>
            <a:ext cx="7200000" cy="3159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92709" y="1807875"/>
            <a:ext cx="173316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and </a:t>
            </a:r>
            <a:r>
              <a:rPr lang="fr-FR" sz="3200" dirty="0"/>
              <a:t>3D !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5944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Typical Sections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200" y="1325606"/>
            <a:ext cx="4978400" cy="4667421"/>
          </a:xfrm>
        </p:spPr>
        <p:txBody>
          <a:bodyPr>
            <a:normAutofit fontScale="92500" lnSpcReduction="20000"/>
          </a:bodyPr>
          <a:lstStyle/>
          <a:p>
            <a:r>
              <a:rPr lang="fr-FR" sz="2800" dirty="0" err="1" smtClean="0"/>
              <a:t>Some</a:t>
            </a:r>
            <a:r>
              <a:rPr lang="fr-FR" sz="2800" dirty="0" smtClean="0"/>
              <a:t> portions of the tunnel are </a:t>
            </a:r>
            <a:r>
              <a:rPr lang="fr-FR" sz="2800" dirty="0" err="1" smtClean="0"/>
              <a:t>already</a:t>
            </a:r>
            <a:r>
              <a:rPr lang="fr-FR" sz="2800" dirty="0" smtClean="0"/>
              <a:t> </a:t>
            </a:r>
            <a:r>
              <a:rPr lang="fr-FR" sz="2800" dirty="0" err="1" smtClean="0"/>
              <a:t>reserved</a:t>
            </a:r>
            <a:r>
              <a:rPr lang="fr-FR" sz="2800" dirty="0" smtClean="0"/>
              <a:t> for </a:t>
            </a:r>
            <a:r>
              <a:rPr lang="fr-FR" sz="2800" dirty="0" err="1" smtClean="0"/>
              <a:t>dedicated</a:t>
            </a:r>
            <a:r>
              <a:rPr lang="fr-FR" sz="2800" dirty="0" smtClean="0"/>
              <a:t> Services, as Transport or Survey</a:t>
            </a:r>
          </a:p>
          <a:p>
            <a:r>
              <a:rPr lang="fr-FR" sz="2800" dirty="0" smtClean="0"/>
              <a:t>QRL has </a:t>
            </a:r>
            <a:r>
              <a:rPr lang="fr-FR" sz="2800" dirty="0" err="1" smtClean="0"/>
              <a:t>its</a:t>
            </a:r>
            <a:r>
              <a:rPr lang="fr-FR" sz="2800" dirty="0" smtClean="0"/>
              <a:t> </a:t>
            </a:r>
            <a:r>
              <a:rPr lang="fr-FR" sz="2800" dirty="0" err="1" smtClean="0"/>
              <a:t>own</a:t>
            </a:r>
            <a:r>
              <a:rPr lang="fr-FR" sz="2800" dirty="0" smtClean="0"/>
              <a:t> area </a:t>
            </a:r>
            <a:r>
              <a:rPr lang="fr-FR" sz="2800" dirty="0" err="1" smtClean="0"/>
              <a:t>behind</a:t>
            </a:r>
            <a:r>
              <a:rPr lang="fr-FR" sz="2800" dirty="0" smtClean="0"/>
              <a:t> the machine</a:t>
            </a:r>
          </a:p>
          <a:p>
            <a:r>
              <a:rPr lang="fr-FR" sz="2800" dirty="0" smtClean="0"/>
              <a:t>Pipes and </a:t>
            </a:r>
            <a:r>
              <a:rPr lang="fr-FR" sz="2800" dirty="0" err="1" smtClean="0"/>
              <a:t>cables</a:t>
            </a:r>
            <a:r>
              <a:rPr lang="fr-FR" sz="2800" dirty="0" smtClean="0"/>
              <a:t> stand </a:t>
            </a:r>
            <a:r>
              <a:rPr lang="fr-FR" sz="2800" dirty="0" err="1" smtClean="0"/>
              <a:t>behind</a:t>
            </a:r>
            <a:r>
              <a:rPr lang="fr-FR" sz="2800" dirty="0" smtClean="0"/>
              <a:t> the machine, </a:t>
            </a:r>
            <a:r>
              <a:rPr lang="fr-FR" sz="2800" dirty="0" smtClean="0"/>
              <a:t>over the </a:t>
            </a:r>
            <a:r>
              <a:rPr lang="fr-FR" sz="2800" dirty="0" smtClean="0"/>
              <a:t>QRL</a:t>
            </a:r>
          </a:p>
          <a:p>
            <a:r>
              <a:rPr lang="fr-FR" sz="2800" dirty="0" smtClean="0"/>
              <a:t>Safety </a:t>
            </a:r>
            <a:r>
              <a:rPr lang="fr-FR" sz="2800" dirty="0" err="1" smtClean="0"/>
              <a:t>equipements</a:t>
            </a:r>
            <a:r>
              <a:rPr lang="fr-FR" sz="2800" dirty="0"/>
              <a:t> </a:t>
            </a:r>
            <a:r>
              <a:rPr lang="fr-FR" sz="2800" dirty="0" smtClean="0"/>
              <a:t>are on the </a:t>
            </a:r>
            <a:r>
              <a:rPr lang="fr-FR" sz="2800" dirty="0" err="1" smtClean="0"/>
              <a:t>wall</a:t>
            </a:r>
            <a:r>
              <a:rPr lang="fr-FR" sz="2800" dirty="0" smtClean="0"/>
              <a:t> close to passage</a:t>
            </a:r>
          </a:p>
          <a:p>
            <a:r>
              <a:rPr lang="fr-FR" sz="2800" dirty="0" smtClean="0"/>
              <a:t>And the </a:t>
            </a:r>
            <a:r>
              <a:rPr lang="fr-FR" sz="2800" dirty="0" err="1" smtClean="0"/>
              <a:t>concrete</a:t>
            </a:r>
            <a:r>
              <a:rPr lang="fr-FR" sz="2800" dirty="0" smtClean="0"/>
              <a:t> </a:t>
            </a:r>
            <a:r>
              <a:rPr lang="fr-FR" sz="2800" dirty="0" err="1" smtClean="0"/>
              <a:t>is</a:t>
            </a:r>
            <a:r>
              <a:rPr lang="fr-FR" sz="2800" dirty="0" smtClean="0"/>
              <a:t> </a:t>
            </a:r>
            <a:r>
              <a:rPr lang="fr-FR" sz="2800" dirty="0" err="1" smtClean="0"/>
              <a:t>foreseen</a:t>
            </a:r>
            <a:r>
              <a:rPr lang="fr-FR" sz="2800" dirty="0" smtClean="0"/>
              <a:t> not to move…</a:t>
            </a:r>
          </a:p>
          <a:p>
            <a:endParaRPr lang="fr-FR" sz="28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140" y="2019056"/>
            <a:ext cx="3832860" cy="2819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9420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CAD Models Formats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dirty="0" smtClean="0"/>
              <a:t>CERN designers use CATIA V5 (DS)</a:t>
            </a:r>
          </a:p>
          <a:p>
            <a:r>
              <a:rPr lang="fr-FR" sz="2800" dirty="0" smtClean="0"/>
              <a:t>STEP files are </a:t>
            </a:r>
            <a:r>
              <a:rPr lang="fr-FR" sz="2800" dirty="0" err="1" smtClean="0"/>
              <a:t>recommended</a:t>
            </a:r>
            <a:r>
              <a:rPr lang="fr-FR" sz="2800" dirty="0" smtClean="0"/>
              <a:t> as alternative</a:t>
            </a:r>
          </a:p>
          <a:p>
            <a:r>
              <a:rPr lang="fr-FR" sz="2800" dirty="0" smtClean="0"/>
              <a:t>For </a:t>
            </a:r>
            <a:r>
              <a:rPr lang="fr-FR" sz="2800" dirty="0" err="1" smtClean="0"/>
              <a:t>others</a:t>
            </a:r>
            <a:r>
              <a:rPr lang="fr-FR" sz="2800" dirty="0" smtClean="0"/>
              <a:t>, contact us !</a:t>
            </a:r>
          </a:p>
          <a:p>
            <a:endParaRPr lang="fr-FR" sz="2800" dirty="0" smtClean="0"/>
          </a:p>
          <a:p>
            <a:pPr marL="36576" indent="0" algn="ctr">
              <a:buNone/>
            </a:pPr>
            <a:r>
              <a:rPr lang="fr-FR" sz="3200" dirty="0"/>
              <a:t>en-mef-int-admin@cern.ch</a:t>
            </a:r>
            <a:endParaRPr lang="fr-FR" sz="3200" dirty="0" smtClean="0"/>
          </a:p>
          <a:p>
            <a:endParaRPr lang="fr-FR" sz="2800" dirty="0" smtClean="0"/>
          </a:p>
          <a:p>
            <a:endParaRPr lang="fr-FR" sz="2800" dirty="0" smtClean="0"/>
          </a:p>
          <a:p>
            <a:pPr algn="ctr"/>
            <a:r>
              <a:rPr lang="fr-FR" sz="2800" dirty="0" err="1" smtClean="0"/>
              <a:t>Thanks</a:t>
            </a:r>
            <a:r>
              <a:rPr lang="fr-FR" sz="2800" dirty="0" smtClean="0"/>
              <a:t> for </a:t>
            </a:r>
            <a:r>
              <a:rPr lang="fr-FR" sz="2800" dirty="0" err="1" smtClean="0"/>
              <a:t>your</a:t>
            </a:r>
            <a:r>
              <a:rPr lang="fr-FR" sz="2800" dirty="0" smtClean="0"/>
              <a:t> attention</a:t>
            </a:r>
            <a:endParaRPr lang="fr-FR" sz="28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6139713" y="6246614"/>
            <a:ext cx="21680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EDMS:1388902 v.1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4178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/>
              <a:t>LHC Tunnel : Slope, Tilt</a:t>
            </a:r>
          </a:p>
          <a:p>
            <a:r>
              <a:rPr lang="en-GB" sz="3200" dirty="0"/>
              <a:t>Visualization Convention (reference axes)</a:t>
            </a:r>
          </a:p>
          <a:p>
            <a:r>
              <a:rPr lang="en-GB" sz="3200" dirty="0"/>
              <a:t>3D model position in space</a:t>
            </a:r>
          </a:p>
          <a:p>
            <a:r>
              <a:rPr lang="en-GB" sz="3200" dirty="0"/>
              <a:t>DCUM</a:t>
            </a:r>
          </a:p>
          <a:p>
            <a:r>
              <a:rPr lang="fr-FR" sz="3200" dirty="0" err="1"/>
              <a:t>Typical</a:t>
            </a:r>
            <a:r>
              <a:rPr lang="fr-FR" sz="3200" dirty="0"/>
              <a:t> Sections</a:t>
            </a:r>
          </a:p>
          <a:p>
            <a:r>
              <a:rPr lang="fr-FR" sz="3200" dirty="0" err="1"/>
              <a:t>Models</a:t>
            </a:r>
            <a:r>
              <a:rPr lang="fr-FR" sz="3200" dirty="0"/>
              <a:t> CAD formats</a:t>
            </a:r>
          </a:p>
        </p:txBody>
      </p:sp>
    </p:spTree>
    <p:extLst>
      <p:ext uri="{BB962C8B-B14F-4D97-AF65-F5344CB8AC3E}">
        <p14:creationId xmlns:p14="http://schemas.microsoft.com/office/powerpoint/2010/main" val="79743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Tunnel : Slope, Tilt…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/>
              <a:t>The LHC is using the tunnel excavated for the LEP in 1985.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/>
              <a:t>This tunnel is NOT horizontal !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/>
              <a:t>The machine is like a circle turned by 1,4</a:t>
            </a:r>
            <a:r>
              <a:rPr lang="en-US" sz="2000" dirty="0" smtClean="0"/>
              <a:t>%</a:t>
            </a:r>
            <a:endParaRPr lang="en-US" sz="2000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316683" y="5029200"/>
            <a:ext cx="7258050" cy="0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chemeClr val="tx1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1488133" y="3733800"/>
            <a:ext cx="7086600" cy="1295400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1145233" y="3731419"/>
            <a:ext cx="324570" cy="2381"/>
          </a:xfrm>
          <a:prstGeom prst="line">
            <a:avLst/>
          </a:prstGeom>
          <a:solidFill>
            <a:schemeClr val="accent1"/>
          </a:solidFill>
          <a:ln w="635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 flipH="1">
            <a:off x="1126184" y="5026819"/>
            <a:ext cx="172639" cy="1"/>
          </a:xfrm>
          <a:prstGeom prst="line">
            <a:avLst/>
          </a:prstGeom>
          <a:solidFill>
            <a:schemeClr val="accent1"/>
          </a:solidFill>
          <a:ln w="635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1188096" y="3730625"/>
            <a:ext cx="1587" cy="1296194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stealth" w="med" len="lg"/>
            <a:tailEnd type="stealth" w="med" len="lg"/>
          </a:ln>
          <a:effectLst/>
        </p:spPr>
      </p:cxnSp>
      <p:sp>
        <p:nvSpPr>
          <p:cNvPr id="10" name="TextBox 9"/>
          <p:cNvSpPr txBox="1"/>
          <p:nvPr/>
        </p:nvSpPr>
        <p:spPr>
          <a:xfrm rot="16200000">
            <a:off x="268544" y="4114800"/>
            <a:ext cx="1063112" cy="46166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2060"/>
                </a:solidFill>
              </a:rPr>
              <a:t>~120m</a:t>
            </a:r>
            <a:endParaRPr lang="fr-FR" b="1" dirty="0">
              <a:solidFill>
                <a:srgbClr val="00206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>
            <a:off x="3531246" y="4145756"/>
            <a:ext cx="123824" cy="866775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2690347" y="4345632"/>
            <a:ext cx="902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1,4 %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24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LHC from the space</a:t>
            </a:r>
            <a:endParaRPr lang="fr-FR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860" y="1215344"/>
            <a:ext cx="5220280" cy="513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37726" y="2204864"/>
            <a:ext cx="1569660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002060"/>
                </a:solidFill>
              </a:rPr>
              <a:t>~</a:t>
            </a:r>
            <a:r>
              <a:rPr lang="en-GB" b="1" dirty="0" smtClean="0">
                <a:solidFill>
                  <a:srgbClr val="002060"/>
                </a:solidFill>
              </a:rPr>
              <a:t>445m </a:t>
            </a:r>
            <a:r>
              <a:rPr lang="en-GB" sz="1200" b="1" i="1" dirty="0" err="1" smtClean="0">
                <a:solidFill>
                  <a:srgbClr val="002060"/>
                </a:solidFill>
              </a:rPr>
              <a:t>sealevel</a:t>
            </a:r>
            <a:endParaRPr lang="fr-FR" b="1" i="1" dirty="0">
              <a:solidFill>
                <a:srgbClr val="002060"/>
              </a:solidFill>
            </a:endParaRPr>
          </a:p>
        </p:txBody>
      </p:sp>
      <p:cxnSp>
        <p:nvCxnSpPr>
          <p:cNvPr id="5" name="Straight Arrow Connector 4"/>
          <p:cNvCxnSpPr>
            <a:stCxn id="4" idx="1"/>
          </p:cNvCxnSpPr>
          <p:nvPr/>
        </p:nvCxnSpPr>
        <p:spPr>
          <a:xfrm flipH="1" flipV="1">
            <a:off x="2895603" y="2208450"/>
            <a:ext cx="1042123" cy="18108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937727" y="4490864"/>
            <a:ext cx="1569660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2060"/>
                </a:solidFill>
              </a:rPr>
              <a:t>~330m </a:t>
            </a:r>
            <a:r>
              <a:rPr lang="en-GB" sz="1200" b="1" i="1" dirty="0" err="1" smtClean="0">
                <a:solidFill>
                  <a:srgbClr val="002060"/>
                </a:solidFill>
              </a:rPr>
              <a:t>sealevel</a:t>
            </a:r>
            <a:endParaRPr lang="fr-FR" b="1" dirty="0">
              <a:solidFill>
                <a:srgbClr val="002060"/>
              </a:solidFill>
            </a:endParaRPr>
          </a:p>
        </p:txBody>
      </p:sp>
      <p:cxnSp>
        <p:nvCxnSpPr>
          <p:cNvPr id="7" name="Straight Arrow Connector 6"/>
          <p:cNvCxnSpPr>
            <a:stCxn id="6" idx="3"/>
          </p:cNvCxnSpPr>
          <p:nvPr/>
        </p:nvCxnSpPr>
        <p:spPr>
          <a:xfrm>
            <a:off x="5507387" y="4675530"/>
            <a:ext cx="950563" cy="344145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873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Tunnel : Slope, Tilt…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en-US" sz="2000" dirty="0"/>
              <a:t>T</a:t>
            </a:r>
            <a:r>
              <a:rPr lang="en-US" sz="2000" dirty="0" smtClean="0"/>
              <a:t>he </a:t>
            </a:r>
            <a:r>
              <a:rPr lang="en-US" sz="2000" dirty="0"/>
              <a:t>tunnel Section stays strictly horizontal everywhere along the 27km</a:t>
            </a:r>
            <a:r>
              <a:rPr lang="en-US" sz="2000" dirty="0" smtClean="0"/>
              <a:t>,</a:t>
            </a:r>
          </a:p>
          <a:p>
            <a:pPr marL="342900" indent="-342900"/>
            <a:r>
              <a:rPr lang="en-US" sz="2000" dirty="0" smtClean="0"/>
              <a:t>and magnets </a:t>
            </a:r>
            <a:r>
              <a:rPr lang="en-US" sz="2000" dirty="0"/>
              <a:t>are positioned in the plane created by the circle, each element of the machine will have at a certain point its own slope and its own tilt…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988" y="3073152"/>
            <a:ext cx="3642425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648" y="3811152"/>
            <a:ext cx="1983104" cy="17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 bwMode="auto">
          <a:xfrm>
            <a:off x="1316683" y="5085184"/>
            <a:ext cx="7258050" cy="0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chemeClr val="tx1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488133" y="3733800"/>
            <a:ext cx="7086600" cy="1295400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812193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02 -0.05417 C 0.25608 -0.00093 0.42986 0.04491 0.429 0.05023 C 0.42848 0.0544 0.25365 0.01458 0.03976 -0.0375 C -0.17448 -0.0919 -0.34809 -0.13843 -0.34652 -0.14306 C -0.34635 -0.14722 -0.17222 -0.10741 0.04202 -0.05417 Z " pathEditMode="relative" rAng="-20964437" ptsTypes="fffff">
                                      <p:cBhvr>
                                        <p:cTn id="1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00" y="8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Tunnel : Slope, Tilt…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00" y="1142818"/>
            <a:ext cx="7200000" cy="502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426555" y="5980638"/>
            <a:ext cx="8178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 smtClean="0"/>
              <a:t>A.Kosmicki</a:t>
            </a:r>
            <a:endParaRPr lang="fr-FR" sz="1000" i="1" dirty="0"/>
          </a:p>
        </p:txBody>
      </p:sp>
    </p:spTree>
    <p:extLst>
      <p:ext uri="{BB962C8B-B14F-4D97-AF65-F5344CB8AC3E}">
        <p14:creationId xmlns:p14="http://schemas.microsoft.com/office/powerpoint/2010/main" val="93096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Visualization Convention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200" y="1268760"/>
            <a:ext cx="4330824" cy="8072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dirty="0" smtClean="0"/>
              <a:t>Everywhere </a:t>
            </a:r>
            <a:r>
              <a:rPr lang="en-US" sz="2000" dirty="0"/>
              <a:t>along the 27km, </a:t>
            </a:r>
            <a:r>
              <a:rPr lang="en-US" sz="2000" dirty="0" smtClean="0"/>
              <a:t>if you look at the LHC machine, you might consider following postulates:</a:t>
            </a:r>
          </a:p>
        </p:txBody>
      </p:sp>
      <p:sp>
        <p:nvSpPr>
          <p:cNvPr id="4" name="Content Placeholder 11"/>
          <p:cNvSpPr txBox="1">
            <a:spLocks/>
          </p:cNvSpPr>
          <p:nvPr/>
        </p:nvSpPr>
        <p:spPr>
          <a:xfrm>
            <a:off x="426368" y="2060848"/>
            <a:ext cx="4145632" cy="4032447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 smtClean="0"/>
              <a:t>You look</a:t>
            </a:r>
          </a:p>
          <a:p>
            <a:pPr marL="754380" lvl="1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from Ring Center</a:t>
            </a:r>
          </a:p>
          <a:p>
            <a:pPr marL="754380" lvl="1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Above the machine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 smtClean="0"/>
              <a:t>The reference is the medium beam axis</a:t>
            </a:r>
          </a:p>
          <a:p>
            <a:pPr marL="754380" lvl="1" indent="-342900">
              <a:buFont typeface="Arial" panose="020B0604020202020204" pitchFamily="34" charset="0"/>
              <a:buChar char="•"/>
            </a:pPr>
            <a:r>
              <a:rPr lang="en-US" sz="1600" dirty="0" err="1" smtClean="0"/>
              <a:t>X</a:t>
            </a:r>
            <a:r>
              <a:rPr lang="en-US" sz="1000" i="1" dirty="0" err="1" smtClean="0"/>
              <a:t>axis</a:t>
            </a:r>
            <a:r>
              <a:rPr lang="en-US" sz="1400" dirty="0" smtClean="0"/>
              <a:t> </a:t>
            </a:r>
            <a:r>
              <a:rPr lang="en-US" sz="1600" dirty="0" smtClean="0"/>
              <a:t>towards Ring Center</a:t>
            </a:r>
          </a:p>
          <a:p>
            <a:pPr marL="754380" lvl="1" indent="-342900">
              <a:buFont typeface="Arial" panose="020B0604020202020204" pitchFamily="34" charset="0"/>
              <a:buChar char="•"/>
            </a:pPr>
            <a:r>
              <a:rPr lang="en-US" sz="1600" dirty="0" err="1" smtClean="0"/>
              <a:t>Y</a:t>
            </a:r>
            <a:r>
              <a:rPr lang="en-US" sz="1000" i="1" dirty="0" err="1" smtClean="0"/>
              <a:t>axis</a:t>
            </a:r>
            <a:r>
              <a:rPr lang="en-US" sz="1000" dirty="0" smtClean="0"/>
              <a:t> </a:t>
            </a:r>
            <a:r>
              <a:rPr lang="en-US" sz="1600" dirty="0" smtClean="0"/>
              <a:t>towards Beam downstream(*)</a:t>
            </a:r>
          </a:p>
          <a:p>
            <a:pPr marL="754380" lvl="1" indent="-342900">
              <a:buFont typeface="Arial" panose="020B0604020202020204" pitchFamily="34" charset="0"/>
              <a:buChar char="•"/>
            </a:pPr>
            <a:r>
              <a:rPr lang="en-US" sz="1600" dirty="0" err="1" smtClean="0"/>
              <a:t>Z</a:t>
            </a:r>
            <a:r>
              <a:rPr lang="en-US" sz="1000" i="1" dirty="0" err="1" smtClean="0"/>
              <a:t>axis</a:t>
            </a:r>
            <a:r>
              <a:rPr lang="en-US" sz="1000" dirty="0" smtClean="0"/>
              <a:t> </a:t>
            </a:r>
            <a:r>
              <a:rPr lang="en-US" sz="1600" dirty="0" smtClean="0"/>
              <a:t>upward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1600" dirty="0" smtClean="0"/>
              <a:t>(*)</a:t>
            </a:r>
            <a:r>
              <a:rPr lang="en-US" sz="1600" dirty="0"/>
              <a:t> </a:t>
            </a:r>
            <a:r>
              <a:rPr lang="en-US" sz="1600" dirty="0" smtClean="0"/>
              <a:t>or following DCUM increase, i.e. on the right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 smtClean="0"/>
              <a:t>A section of the tunnel is always shown “from left” looking downstream</a:t>
            </a:r>
            <a:endParaRPr lang="en-US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9" b="5756"/>
          <a:stretch/>
        </p:blipFill>
        <p:spPr bwMode="auto">
          <a:xfrm>
            <a:off x="4788024" y="994954"/>
            <a:ext cx="3600000" cy="2650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645024"/>
            <a:ext cx="3600000" cy="271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Left Arrow 12"/>
          <p:cNvSpPr/>
          <p:nvPr/>
        </p:nvSpPr>
        <p:spPr>
          <a:xfrm rot="3037832">
            <a:off x="6512121" y="2475324"/>
            <a:ext cx="705403" cy="360040"/>
          </a:xfrm>
          <a:prstGeom prst="lef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234534" y="5203800"/>
            <a:ext cx="1036216" cy="320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6221834" y="4559300"/>
            <a:ext cx="852066" cy="64450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234534" y="4297412"/>
            <a:ext cx="0" cy="919088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764051" y="1340768"/>
            <a:ext cx="411324" cy="481682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5751351" y="1019175"/>
            <a:ext cx="709774" cy="321593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5760720" y="899160"/>
            <a:ext cx="3331" cy="454309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Left Arrow 31"/>
          <p:cNvSpPr/>
          <p:nvPr/>
        </p:nvSpPr>
        <p:spPr>
          <a:xfrm flipH="1">
            <a:off x="2227684" y="5539740"/>
            <a:ext cx="2237636" cy="304800"/>
          </a:xfrm>
          <a:prstGeom prst="leftArrow">
            <a:avLst/>
          </a:prstGeom>
          <a:solidFill>
            <a:srgbClr val="FF0000"/>
          </a:solidFill>
          <a:ln w="12700">
            <a:solidFill>
              <a:schemeClr val="accent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8221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model position in space</a:t>
            </a:r>
            <a:endParaRPr lang="en-GB" dirty="0"/>
          </a:p>
        </p:txBody>
      </p:sp>
      <p:sp>
        <p:nvSpPr>
          <p:cNvPr id="4" name="Content Placeholder 11"/>
          <p:cNvSpPr txBox="1">
            <a:spLocks/>
          </p:cNvSpPr>
          <p:nvPr/>
        </p:nvSpPr>
        <p:spPr>
          <a:xfrm>
            <a:off x="426368" y="2060848"/>
            <a:ext cx="4145632" cy="403244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 smtClean="0"/>
              <a:t>The reference of the model(0,0,0) located on the Beam Axis, start plane upstream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 smtClean="0"/>
              <a:t>The referential axis like this:</a:t>
            </a:r>
          </a:p>
          <a:p>
            <a:pPr marL="754380" lvl="1" indent="-342900">
              <a:buFont typeface="Arial" panose="020B0604020202020204" pitchFamily="34" charset="0"/>
              <a:buChar char="•"/>
            </a:pPr>
            <a:r>
              <a:rPr lang="en-US" sz="1600" dirty="0" err="1" smtClean="0"/>
              <a:t>X</a:t>
            </a:r>
            <a:r>
              <a:rPr lang="en-US" sz="1000" i="1" dirty="0" err="1" smtClean="0"/>
              <a:t>axis</a:t>
            </a:r>
            <a:r>
              <a:rPr lang="en-US" sz="1400" dirty="0" smtClean="0"/>
              <a:t> </a:t>
            </a:r>
            <a:r>
              <a:rPr lang="en-US" sz="1600" dirty="0" smtClean="0"/>
              <a:t>towards you</a:t>
            </a:r>
          </a:p>
          <a:p>
            <a:pPr marL="754380" lvl="1" indent="-342900">
              <a:buFont typeface="Arial" panose="020B0604020202020204" pitchFamily="34" charset="0"/>
              <a:buChar char="•"/>
            </a:pPr>
            <a:r>
              <a:rPr lang="en-US" sz="1600" dirty="0" err="1" smtClean="0"/>
              <a:t>Y</a:t>
            </a:r>
            <a:r>
              <a:rPr lang="en-US" sz="1000" i="1" dirty="0" err="1" smtClean="0"/>
              <a:t>axis</a:t>
            </a:r>
            <a:r>
              <a:rPr lang="en-US" sz="1000" dirty="0" smtClean="0"/>
              <a:t> </a:t>
            </a:r>
            <a:r>
              <a:rPr lang="en-US" sz="1600" dirty="0" smtClean="0"/>
              <a:t>towards Beam downstream</a:t>
            </a:r>
          </a:p>
          <a:p>
            <a:pPr marL="754380" lvl="1" indent="-342900">
              <a:buFont typeface="Arial" panose="020B0604020202020204" pitchFamily="34" charset="0"/>
              <a:buChar char="•"/>
            </a:pPr>
            <a:r>
              <a:rPr lang="en-US" sz="1600" dirty="0" err="1" smtClean="0"/>
              <a:t>Z</a:t>
            </a:r>
            <a:r>
              <a:rPr lang="en-US" sz="1000" i="1" dirty="0" err="1" smtClean="0"/>
              <a:t>axis</a:t>
            </a:r>
            <a:r>
              <a:rPr lang="en-US" sz="1000" dirty="0" smtClean="0"/>
              <a:t> </a:t>
            </a:r>
            <a:r>
              <a:rPr lang="en-US" sz="1600" dirty="0" smtClean="0"/>
              <a:t>upward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 smtClean="0"/>
              <a:t>Like this, each model can be handled by all technical offices with the same referential.</a:t>
            </a:r>
            <a:endParaRPr lang="en-US" sz="2000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05138"/>
            <a:ext cx="4477479" cy="2680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87925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dirty="0"/>
              <a:t>To be integrated properly, every element must be provided </a:t>
            </a:r>
            <a:r>
              <a:rPr lang="en-US" sz="2000" dirty="0" smtClean="0"/>
              <a:t>to our designers positioned </a:t>
            </a:r>
            <a:r>
              <a:rPr lang="en-US" sz="2000" dirty="0"/>
              <a:t>within this rule</a:t>
            </a:r>
            <a:r>
              <a:rPr lang="en-US" sz="2000" dirty="0" smtClean="0"/>
              <a:t>:</a:t>
            </a:r>
            <a:endParaRPr lang="en-US" sz="20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236071" y="3841427"/>
            <a:ext cx="407492" cy="730573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5223371" y="3498056"/>
            <a:ext cx="972642" cy="343372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5236072" y="2986088"/>
            <a:ext cx="2678" cy="868041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594578" y="4328016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FFFF00"/>
                </a:solidFill>
              </a:rPr>
              <a:t>X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85103" y="3150091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FFFF00"/>
                </a:solidFill>
              </a:rPr>
              <a:t>Y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97703" y="2705591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FFFF00"/>
                </a:solidFill>
              </a:rPr>
              <a:t>Z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0" name="Left Arrow 29"/>
          <p:cNvSpPr/>
          <p:nvPr/>
        </p:nvSpPr>
        <p:spPr>
          <a:xfrm rot="11376696">
            <a:off x="4612325" y="3594047"/>
            <a:ext cx="606957" cy="360040"/>
          </a:xfrm>
          <a:prstGeom prst="lef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326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5" grpId="0"/>
      <p:bldP spid="29" grpId="0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00809"/>
            <a:ext cx="5580000" cy="4524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model position in space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Example of the Chopper line assembly of the Linac4 :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00808"/>
            <a:ext cx="5580000" cy="452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00808"/>
            <a:ext cx="5580000" cy="452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03321"/>
            <a:ext cx="5580000" cy="4519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28"/>
          <p:cNvSpPr txBox="1">
            <a:spLocks noChangeArrowheads="1"/>
          </p:cNvSpPr>
          <p:nvPr/>
        </p:nvSpPr>
        <p:spPr bwMode="auto">
          <a:xfrm>
            <a:off x="4846290" y="5579670"/>
            <a:ext cx="18476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MEBT </a:t>
            </a:r>
            <a:r>
              <a:rPr lang="en-US" dirty="0" smtClean="0">
                <a:solidFill>
                  <a:schemeClr val="bg1"/>
                </a:solidFill>
              </a:rPr>
              <a:t>Envelope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 Box 28"/>
          <p:cNvSpPr txBox="1">
            <a:spLocks noChangeArrowheads="1"/>
          </p:cNvSpPr>
          <p:nvPr/>
        </p:nvSpPr>
        <p:spPr bwMode="auto">
          <a:xfrm>
            <a:off x="4846290" y="5579670"/>
            <a:ext cx="17835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MEBT </a:t>
            </a:r>
            <a:r>
              <a:rPr lang="en-US" dirty="0" smtClean="0">
                <a:solidFill>
                  <a:schemeClr val="bg1"/>
                </a:solidFill>
              </a:rPr>
              <a:t>Skeleton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4846290" y="5580980"/>
            <a:ext cx="177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MEBT Detailed</a:t>
            </a:r>
          </a:p>
        </p:txBody>
      </p:sp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4846290" y="5579393"/>
            <a:ext cx="18859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MEBT Simplified</a:t>
            </a:r>
          </a:p>
        </p:txBody>
      </p:sp>
    </p:spTree>
    <p:extLst>
      <p:ext uri="{BB962C8B-B14F-4D97-AF65-F5344CB8AC3E}">
        <p14:creationId xmlns:p14="http://schemas.microsoft.com/office/powerpoint/2010/main" val="684198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5" grpId="0"/>
      <p:bldP spid="15" grpId="1"/>
      <p:bldP spid="8" grpId="0"/>
      <p:bldP spid="8" grpId="1"/>
      <p:bldP spid="9" grpId="0"/>
    </p:bldLst>
  </p:timing>
</p:sld>
</file>

<file path=ppt/theme/theme1.xml><?xml version="1.0" encoding="utf-8"?>
<a:theme xmlns:a="http://schemas.openxmlformats.org/drawingml/2006/main" name="ppt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77683AE-03F1-403D-ABC2-E4F67B7F875E}">
  <ds:schemaRefs>
    <ds:schemaRef ds:uri="http://purl.org/dc/elements/1.1/"/>
    <ds:schemaRef ds:uri="http://schemas.microsoft.com/office/2006/metadata/properti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3018</TotalTime>
  <Words>475</Words>
  <Application>Microsoft Office PowerPoint</Application>
  <PresentationFormat>On-screen Show (4:3)</PresentationFormat>
  <Paragraphs>87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ppt</vt:lpstr>
      <vt:lpstr>HL-LHC 3D Models</vt:lpstr>
      <vt:lpstr>Outline</vt:lpstr>
      <vt:lpstr>LHC Tunnel : Slope, Tilt…</vt:lpstr>
      <vt:lpstr>The LHC from the space</vt:lpstr>
      <vt:lpstr>LHC Tunnel : Slope, Tilt…</vt:lpstr>
      <vt:lpstr>LHC Tunnel : Slope, Tilt…</vt:lpstr>
      <vt:lpstr>Visualization Convention</vt:lpstr>
      <vt:lpstr>3D model position in space</vt:lpstr>
      <vt:lpstr>3D model position in space</vt:lpstr>
      <vt:lpstr>About DCUM…</vt:lpstr>
      <vt:lpstr>Typical Sections</vt:lpstr>
      <vt:lpstr>Typical Sections</vt:lpstr>
      <vt:lpstr>Typical Sections</vt:lpstr>
      <vt:lpstr>Typical Sections</vt:lpstr>
      <vt:lpstr>CAD Models Formats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CERN users for presentations at CERN</dc:title>
  <dc:creator>Isabel Bejar Alonso</dc:creator>
  <cp:lastModifiedBy>Jean-Pierre Corso</cp:lastModifiedBy>
  <cp:revision>53</cp:revision>
  <cp:lastPrinted>2014-06-06T09:54:04Z</cp:lastPrinted>
  <dcterms:created xsi:type="dcterms:W3CDTF">2013-06-24T08:34:31Z</dcterms:created>
  <dcterms:modified xsi:type="dcterms:W3CDTF">2014-06-10T15:16:39Z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