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86" r:id="rId2"/>
    <p:sldId id="290" r:id="rId3"/>
    <p:sldId id="288" r:id="rId4"/>
    <p:sldId id="291" r:id="rId5"/>
    <p:sldId id="29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47" autoAdjust="0"/>
    <p:restoredTop sz="94660"/>
  </p:normalViewPr>
  <p:slideViewPr>
    <p:cSldViewPr>
      <p:cViewPr varScale="1">
        <p:scale>
          <a:sx n="74" d="100"/>
          <a:sy n="74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22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11960" y="6428358"/>
            <a:ext cx="1584176" cy="365125"/>
          </a:xfrm>
          <a:prstGeom prst="rect">
            <a:avLst/>
          </a:prstGeo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854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3024336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3568" y="-27384"/>
            <a:ext cx="8460432" cy="836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600200"/>
            <a:ext cx="80648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0" y="1141610"/>
            <a:ext cx="611559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/>
        </p:nvSpPr>
        <p:spPr>
          <a:xfrm rot="16200000">
            <a:off x="-69563" y="83580"/>
            <a:ext cx="761107" cy="601136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16768" y="6469211"/>
            <a:ext cx="495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arallelogram 8"/>
          <p:cNvSpPr/>
          <p:nvPr userDrawn="1"/>
        </p:nvSpPr>
        <p:spPr>
          <a:xfrm>
            <a:off x="36000" y="854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670943"/>
            <a:ext cx="8208912" cy="291018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 pitchFamily="34" charset="0"/>
                <a:cs typeface="Times New Roman" pitchFamily="18" charset="0"/>
              </a:rPr>
              <a:t>New safety rules</a:t>
            </a:r>
            <a:br>
              <a:rPr lang="en-US" dirty="0" smtClean="0">
                <a:latin typeface="Calibri" pitchFamily="34" charset="0"/>
                <a:cs typeface="Times New Roman" pitchFamily="18" charset="0"/>
              </a:rPr>
            </a:br>
            <a:r>
              <a:rPr lang="en-US" dirty="0" smtClean="0">
                <a:latin typeface="Calibri" pitchFamily="34" charset="0"/>
                <a:cs typeface="Times New Roman" pitchFamily="18" charset="0"/>
              </a:rPr>
              <a:t>at the ISOLDE hall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672" y="3356993"/>
            <a:ext cx="6400800" cy="2232247"/>
          </a:xfrm>
        </p:spPr>
        <p:txBody>
          <a:bodyPr>
            <a:normAutofit/>
          </a:bodyPr>
          <a:lstStyle/>
          <a:p>
            <a:r>
              <a:rPr lang="en-GB" dirty="0" smtClean="0"/>
              <a:t>.</a:t>
            </a:r>
            <a:endParaRPr lang="en-GB" dirty="0"/>
          </a:p>
          <a:p>
            <a:endParaRPr lang="en-US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995936" y="6093296"/>
            <a:ext cx="2149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GB" dirty="0">
                <a:solidFill>
                  <a:prstClr val="black"/>
                </a:solidFill>
              </a:rPr>
              <a:t>Magdalena </a:t>
            </a:r>
            <a:r>
              <a:rPr lang="en-GB" dirty="0" smtClean="0">
                <a:solidFill>
                  <a:prstClr val="black"/>
                </a:solidFill>
              </a:rPr>
              <a:t>Kowalska</a:t>
            </a:r>
          </a:p>
        </p:txBody>
      </p:sp>
    </p:spTree>
    <p:extLst>
      <p:ext uri="{BB962C8B-B14F-4D97-AF65-F5344CB8AC3E}">
        <p14:creationId xmlns:p14="http://schemas.microsoft.com/office/powerpoint/2010/main" val="1142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safety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980728"/>
            <a:ext cx="8064896" cy="4525963"/>
          </a:xfrm>
        </p:spPr>
        <p:txBody>
          <a:bodyPr/>
          <a:lstStyle/>
          <a:p>
            <a:r>
              <a:rPr lang="en-GB" dirty="0"/>
              <a:t>ISOLDE hall </a:t>
            </a:r>
            <a:r>
              <a:rPr lang="en-GB" dirty="0" smtClean="0"/>
              <a:t>to </a:t>
            </a:r>
            <a:r>
              <a:rPr lang="en-GB" dirty="0"/>
              <a:t>be divided in 2</a:t>
            </a:r>
            <a:r>
              <a:rPr lang="en-GB" dirty="0" smtClean="0"/>
              <a:t> parts: until </a:t>
            </a:r>
            <a:r>
              <a:rPr lang="en-GB" dirty="0"/>
              <a:t>end of 2014 due to HIE-ISOLDE </a:t>
            </a:r>
            <a:r>
              <a:rPr lang="en-GB" dirty="0" smtClean="0"/>
              <a:t>work:</a:t>
            </a:r>
          </a:p>
          <a:p>
            <a:r>
              <a:rPr lang="en-GB" dirty="0" smtClean="0"/>
              <a:t>Access </a:t>
            </a:r>
            <a:r>
              <a:rPr lang="en-GB" dirty="0"/>
              <a:t>for </a:t>
            </a:r>
            <a:r>
              <a:rPr lang="en-GB" dirty="0" smtClean="0"/>
              <a:t>physicists </a:t>
            </a:r>
            <a:r>
              <a:rPr lang="en-GB" dirty="0"/>
              <a:t>only from the Jura </a:t>
            </a:r>
            <a:r>
              <a:rPr lang="en-GB" dirty="0" smtClean="0"/>
              <a:t>side</a:t>
            </a:r>
            <a:r>
              <a:rPr lang="en-GB" dirty="0"/>
              <a:t>:</a:t>
            </a:r>
            <a:r>
              <a:rPr lang="en-GB" dirty="0" smtClean="0"/>
              <a:t> </a:t>
            </a:r>
            <a:r>
              <a:rPr lang="en-GB" dirty="0"/>
              <a:t>access recorded </a:t>
            </a:r>
            <a:r>
              <a:rPr lang="en-GB" dirty="0" smtClean="0"/>
              <a:t>in dosimeter</a:t>
            </a:r>
          </a:p>
          <a:p>
            <a:r>
              <a:rPr lang="en-GB" dirty="0" smtClean="0"/>
              <a:t>Access </a:t>
            </a:r>
            <a:r>
              <a:rPr lang="en-GB" dirty="0"/>
              <a:t>to </a:t>
            </a:r>
            <a:r>
              <a:rPr lang="en-GB" dirty="0" smtClean="0"/>
              <a:t>hall extension </a:t>
            </a:r>
            <a:r>
              <a:rPr lang="en-GB" dirty="0"/>
              <a:t>will require separate assess rights. </a:t>
            </a:r>
            <a:endParaRPr lang="en-GB" dirty="0" smtClean="0"/>
          </a:p>
          <a:p>
            <a:r>
              <a:rPr lang="en-GB" dirty="0" smtClean="0"/>
              <a:t>Moving </a:t>
            </a:r>
            <a:r>
              <a:rPr lang="en-GB" dirty="0"/>
              <a:t>of equipment (e.g. LN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dewars</a:t>
            </a:r>
            <a:r>
              <a:rPr lang="en-GB" dirty="0"/>
              <a:t>) through </a:t>
            </a:r>
            <a:r>
              <a:rPr lang="en-GB" dirty="0" smtClean="0"/>
              <a:t>should </a:t>
            </a:r>
            <a:r>
              <a:rPr lang="en-GB" dirty="0"/>
              <a:t>be coordinated with Erwin Siesling and will require safety shoes and </a:t>
            </a:r>
            <a:r>
              <a:rPr lang="en-GB" dirty="0" smtClean="0"/>
              <a:t>helmets. </a:t>
            </a:r>
          </a:p>
          <a:p>
            <a:r>
              <a:rPr lang="en-GB" dirty="0" smtClean="0"/>
              <a:t>Low-energy area: discussions ongoing about the </a:t>
            </a:r>
            <a:r>
              <a:rPr lang="en-GB" dirty="0"/>
              <a:t>possibility of waiving the requirement for safety shoes and helmets.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\\cern.ch\dfs\Departments\PH\Groups\SME\ISOLDE\Coordinator\HIE-ISOLDE\exp-beamlines\Miniball_pos_HEBT_26_03_1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75"/>
          <a:stretch/>
        </p:blipFill>
        <p:spPr bwMode="auto">
          <a:xfrm>
            <a:off x="1900307" y="3210933"/>
            <a:ext cx="5696029" cy="360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3419872" y="3210933"/>
            <a:ext cx="0" cy="338641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635896" y="3717032"/>
            <a:ext cx="792088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635896" y="3892406"/>
            <a:ext cx="2466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Worksite; special access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150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Dosimeters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052736"/>
            <a:ext cx="7992888" cy="5400600"/>
          </a:xfrm>
        </p:spPr>
        <p:txBody>
          <a:bodyPr>
            <a:normAutofit/>
          </a:bodyPr>
          <a:lstStyle/>
          <a:p>
            <a:r>
              <a:rPr lang="en-GB" dirty="0" smtClean="0"/>
              <a:t>July 1</a:t>
            </a:r>
            <a:r>
              <a:rPr lang="en-GB" baseline="30000" dirty="0" smtClean="0"/>
              <a:t>st</a:t>
            </a:r>
            <a:r>
              <a:rPr lang="en-GB" dirty="0" smtClean="0"/>
              <a:t> 2014:  ISOLDE changes </a:t>
            </a:r>
            <a:r>
              <a:rPr lang="en-GB" dirty="0"/>
              <a:t>from RP supervised to RP simple controlled </a:t>
            </a:r>
            <a:r>
              <a:rPr lang="en-GB" dirty="0" smtClean="0"/>
              <a:t>area:</a:t>
            </a:r>
          </a:p>
          <a:p>
            <a:pPr lvl="1"/>
            <a:r>
              <a:rPr lang="en-GB" dirty="0" smtClean="0"/>
              <a:t>This </a:t>
            </a:r>
            <a:r>
              <a:rPr lang="en-GB" dirty="0"/>
              <a:t>means that access will be registered in the dosimeter not the CERN </a:t>
            </a:r>
            <a:r>
              <a:rPr lang="en-GB" dirty="0" smtClean="0"/>
              <a:t>card</a:t>
            </a:r>
          </a:p>
          <a:p>
            <a:pPr lvl="1"/>
            <a:r>
              <a:rPr lang="en-GB" dirty="0" smtClean="0"/>
              <a:t>No </a:t>
            </a:r>
            <a:r>
              <a:rPr lang="en-GB" dirty="0"/>
              <a:t>temporary dosimeters will be accepted to enter the facility. </a:t>
            </a:r>
            <a:endParaRPr lang="en-GB" dirty="0" smtClean="0"/>
          </a:p>
          <a:p>
            <a:pPr lvl="1"/>
            <a:r>
              <a:rPr lang="en-GB" dirty="0" smtClean="0"/>
              <a:t>All </a:t>
            </a:r>
            <a:r>
              <a:rPr lang="en-GB" dirty="0"/>
              <a:t>permanent dosimeters should be given back to the </a:t>
            </a:r>
            <a:r>
              <a:rPr lang="en-GB" dirty="0" err="1"/>
              <a:t>dosimetry</a:t>
            </a:r>
            <a:r>
              <a:rPr lang="en-GB" dirty="0"/>
              <a:t> service and there will be flexibility in getting them back</a:t>
            </a:r>
            <a:r>
              <a:rPr lang="en-GB" dirty="0" smtClean="0"/>
              <a:t>.</a:t>
            </a:r>
          </a:p>
          <a:p>
            <a:pPr lvl="1"/>
            <a:endParaRPr lang="en-GB" dirty="0"/>
          </a:p>
          <a:p>
            <a:r>
              <a:rPr lang="en-GB" dirty="0"/>
              <a:t>To get the permanent </a:t>
            </a:r>
            <a:r>
              <a:rPr lang="en-GB" dirty="0" smtClean="0"/>
              <a:t>dosimeter: </a:t>
            </a:r>
          </a:p>
          <a:p>
            <a:pPr lvl="1"/>
            <a:r>
              <a:rPr lang="en-GB" dirty="0" smtClean="0"/>
              <a:t>Present </a:t>
            </a:r>
            <a:r>
              <a:rPr lang="en-GB" dirty="0"/>
              <a:t>a form signed by their institute, which replaces the medical </a:t>
            </a:r>
            <a:r>
              <a:rPr lang="en-GB" dirty="0" smtClean="0"/>
              <a:t>certificate (to be ready now)</a:t>
            </a:r>
          </a:p>
          <a:p>
            <a:pPr lvl="1"/>
            <a:r>
              <a:rPr lang="en-GB" dirty="0" smtClean="0"/>
              <a:t>follow </a:t>
            </a:r>
            <a:r>
              <a:rPr lang="en-GB" dirty="0"/>
              <a:t>an ISOLDE on-line RP </a:t>
            </a:r>
            <a:r>
              <a:rPr lang="en-GB" dirty="0" smtClean="0"/>
              <a:t>course (to be ready in May)</a:t>
            </a:r>
          </a:p>
          <a:p>
            <a:pPr lvl="1"/>
            <a:r>
              <a:rPr lang="en-GB" dirty="0" smtClean="0"/>
              <a:t>follow </a:t>
            </a:r>
            <a:r>
              <a:rPr lang="en-GB" dirty="0"/>
              <a:t>a 2-hour practical training </a:t>
            </a:r>
            <a:r>
              <a:rPr lang="en-GB" dirty="0" smtClean="0"/>
              <a:t>session (on Tuesdays and Fridays in </a:t>
            </a:r>
            <a:r>
              <a:rPr lang="en-GB" dirty="0" err="1" smtClean="0"/>
              <a:t>Prevessin</a:t>
            </a:r>
            <a:r>
              <a:rPr lang="en-GB" dirty="0" smtClean="0"/>
              <a:t> or at ISOLDE premises)</a:t>
            </a:r>
          </a:p>
          <a:p>
            <a:pPr lvl="1"/>
            <a:endParaRPr lang="en-GB" dirty="0"/>
          </a:p>
          <a:p>
            <a:endParaRPr lang="en-GB" dirty="0" smtClean="0"/>
          </a:p>
          <a:p>
            <a:r>
              <a:rPr lang="en-GB" dirty="0" smtClean="0"/>
              <a:t>Bldg</a:t>
            </a:r>
            <a:r>
              <a:rPr lang="en-GB" dirty="0"/>
              <a:t>. </a:t>
            </a:r>
            <a:r>
              <a:rPr lang="en-GB" dirty="0" smtClean="0"/>
              <a:t>508 </a:t>
            </a:r>
            <a:r>
              <a:rPr lang="en-GB" dirty="0"/>
              <a:t>will host several DAQ rooms located outside the </a:t>
            </a:r>
            <a:r>
              <a:rPr lang="en-GB" dirty="0" smtClean="0"/>
              <a:t>RP-area</a:t>
            </a:r>
            <a:r>
              <a:rPr lang="en-GB" dirty="0"/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440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RP letter to institutes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9" t="10484" r="8988" b="6425"/>
          <a:stretch/>
        </p:blipFill>
        <p:spPr bwMode="auto">
          <a:xfrm>
            <a:off x="179512" y="1146672"/>
            <a:ext cx="8873544" cy="566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0819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RP form: draft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9" t="11995" r="7992" b="16056"/>
          <a:stretch/>
        </p:blipFill>
        <p:spPr bwMode="auto">
          <a:xfrm>
            <a:off x="323528" y="1268760"/>
            <a:ext cx="8603087" cy="4906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1998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947</TotalTime>
  <Words>237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New safety rules at the ISOLDE hall</vt:lpstr>
      <vt:lpstr>General safety</vt:lpstr>
      <vt:lpstr>Dosimeters </vt:lpstr>
      <vt:lpstr>RP letter to institutes</vt:lpstr>
      <vt:lpstr>RP form: draft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Magdalena Kowalska</cp:lastModifiedBy>
  <cp:revision>550</cp:revision>
  <dcterms:created xsi:type="dcterms:W3CDTF">2012-03-08T16:06:15Z</dcterms:created>
  <dcterms:modified xsi:type="dcterms:W3CDTF">2014-03-31T12:10:08Z</dcterms:modified>
</cp:coreProperties>
</file>