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sldIdLst>
    <p:sldId id="256" r:id="rId2"/>
    <p:sldId id="330" r:id="rId3"/>
    <p:sldId id="331" r:id="rId4"/>
    <p:sldId id="332"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522" autoAdjust="0"/>
  </p:normalViewPr>
  <p:slideViewPr>
    <p:cSldViewPr>
      <p:cViewPr>
        <p:scale>
          <a:sx n="100" d="100"/>
          <a:sy n="100" d="100"/>
        </p:scale>
        <p:origin x="-264" y="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31/03/14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‹Nr.›</a:t>
            </a:fld>
            <a:endParaRPr lang="en-US"/>
          </a:p>
        </p:txBody>
      </p:sp>
    </p:spTree>
    <p:extLst>
      <p:ext uri="{BB962C8B-B14F-4D97-AF65-F5344CB8AC3E}">
        <p14:creationId xmlns:p14="http://schemas.microsoft.com/office/powerpoint/2010/main" val="21974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6" name="Picture 2"/>
          <p:cNvPicPr>
            <a:picLocks noChangeAspect="1" noChangeArrowheads="1"/>
          </p:cNvPicPr>
          <p:nvPr userDrawn="1"/>
        </p:nvPicPr>
        <p:blipFill>
          <a:blip r:embed="rId3" cstate="print"/>
          <a:srcRect/>
          <a:stretch>
            <a:fillRect/>
          </a:stretch>
        </p:blipFill>
        <p:spPr bwMode="auto">
          <a:xfrm>
            <a:off x="4368770" y="116632"/>
            <a:ext cx="4667726" cy="101631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‹Nr.›</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‹Nr.›</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2060848"/>
            <a:ext cx="7772400" cy="1872208"/>
          </a:xfrm>
        </p:spPr>
        <p:txBody>
          <a:bodyPr>
            <a:normAutofit/>
          </a:bodyPr>
          <a:lstStyle/>
          <a:p>
            <a:r>
              <a:rPr lang="en-US" smtClean="0"/>
              <a:t>Space </a:t>
            </a:r>
            <a:r>
              <a:rPr lang="en-US" smtClean="0"/>
              <a:t>for </a:t>
            </a:r>
            <a:r>
              <a:rPr lang="en-US" dirty="0" smtClean="0"/>
              <a:t>Nicole</a:t>
            </a:r>
            <a:endParaRPr lang="en-US" dirty="0"/>
          </a:p>
        </p:txBody>
      </p:sp>
      <p:sp>
        <p:nvSpPr>
          <p:cNvPr id="3" name="Subtitle 2"/>
          <p:cNvSpPr>
            <a:spLocks noGrp="1"/>
          </p:cNvSpPr>
          <p:nvPr>
            <p:ph type="subTitle" idx="1"/>
          </p:nvPr>
        </p:nvSpPr>
        <p:spPr>
          <a:xfrm>
            <a:off x="1907704" y="4052664"/>
            <a:ext cx="6400800" cy="1176536"/>
          </a:xfrm>
        </p:spPr>
        <p:txBody>
          <a:bodyPr/>
          <a:lstStyle/>
          <a:p>
            <a:r>
              <a:rPr lang="de-DE" dirty="0" smtClean="0"/>
              <a:t>Maria J. G. Borge &amp; Magdalena </a:t>
            </a:r>
            <a:r>
              <a:rPr lang="de-DE" dirty="0" err="1" smtClean="0"/>
              <a:t>Kowalska</a:t>
            </a:r>
            <a:endParaRPr lang="de-DE"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Status NICOLE</a:t>
            </a:r>
            <a:endParaRPr lang="es-ES" dirty="0"/>
          </a:p>
        </p:txBody>
      </p:sp>
      <p:sp>
        <p:nvSpPr>
          <p:cNvPr id="3" name="Marcador de contenido 2"/>
          <p:cNvSpPr>
            <a:spLocks noGrp="1"/>
          </p:cNvSpPr>
          <p:nvPr>
            <p:ph idx="1"/>
          </p:nvPr>
        </p:nvSpPr>
        <p:spPr/>
        <p:txBody>
          <a:bodyPr>
            <a:normAutofit fontScale="92500" lnSpcReduction="10000"/>
          </a:bodyPr>
          <a:lstStyle/>
          <a:p>
            <a:r>
              <a:rPr lang="en-US" sz="2400" dirty="0" smtClean="0">
                <a:solidFill>
                  <a:srgbClr val="000090"/>
                </a:solidFill>
                <a:sym typeface="Wingdings"/>
              </a:rPr>
              <a:t>NICOLE</a:t>
            </a:r>
            <a:r>
              <a:rPr lang="en-US" sz="2400" dirty="0">
                <a:solidFill>
                  <a:srgbClr val="000090"/>
                </a:solidFill>
                <a:sym typeface="Wingdings"/>
              </a:rPr>
              <a:t>: </a:t>
            </a:r>
            <a:r>
              <a:rPr lang="en-US" sz="2400" dirty="0" smtClean="0">
                <a:solidFill>
                  <a:srgbClr val="000090"/>
                </a:solidFill>
                <a:sym typeface="Wingdings"/>
              </a:rPr>
              <a:t>reporting done in the meeting October 2013</a:t>
            </a:r>
            <a:endParaRPr lang="en-US" sz="2400" dirty="0">
              <a:solidFill>
                <a:srgbClr val="000090"/>
              </a:solidFill>
              <a:sym typeface="Wingdings"/>
            </a:endParaRPr>
          </a:p>
          <a:p>
            <a:pPr lvl="3"/>
            <a:r>
              <a:rPr lang="en-US" sz="2000" dirty="0">
                <a:sym typeface="Wingdings"/>
              </a:rPr>
              <a:t>A new proposal submitted in October 2013</a:t>
            </a:r>
          </a:p>
          <a:p>
            <a:pPr lvl="3"/>
            <a:r>
              <a:rPr lang="en-US" sz="2000" dirty="0">
                <a:sym typeface="Wingdings"/>
              </a:rPr>
              <a:t>Ask for a new setting at the ISOLDE Hall</a:t>
            </a:r>
          </a:p>
          <a:p>
            <a:pPr lvl="3"/>
            <a:r>
              <a:rPr lang="en-US" sz="2000" dirty="0">
                <a:sym typeface="Wingdings"/>
              </a:rPr>
              <a:t>New Collaboration lead by: Taka </a:t>
            </a:r>
            <a:r>
              <a:rPr lang="en-US" sz="2000" dirty="0" err="1">
                <a:sym typeface="Wingdings"/>
              </a:rPr>
              <a:t>Ohtsubo</a:t>
            </a:r>
            <a:r>
              <a:rPr lang="en-US" sz="2000" dirty="0">
                <a:sym typeface="Wingdings"/>
              </a:rPr>
              <a:t> &amp; </a:t>
            </a:r>
            <a:r>
              <a:rPr lang="en-US" sz="2000" dirty="0" err="1">
                <a:sym typeface="Wingdings"/>
              </a:rPr>
              <a:t>Miroslav</a:t>
            </a:r>
            <a:r>
              <a:rPr lang="en-US" sz="2000" dirty="0">
                <a:sym typeface="Wingdings"/>
              </a:rPr>
              <a:t> </a:t>
            </a:r>
            <a:r>
              <a:rPr lang="en-US" sz="2000" dirty="0" err="1">
                <a:sym typeface="Wingdings"/>
              </a:rPr>
              <a:t>Veskovic</a:t>
            </a:r>
            <a:endParaRPr lang="en-US" sz="2400" dirty="0"/>
          </a:p>
          <a:p>
            <a:pPr marL="0" indent="0">
              <a:buNone/>
            </a:pPr>
            <a:endParaRPr lang="es-ES" dirty="0" smtClean="0"/>
          </a:p>
          <a:p>
            <a:endParaRPr lang="es-ES" dirty="0" smtClean="0"/>
          </a:p>
          <a:p>
            <a:r>
              <a:rPr lang="es-ES" dirty="0" err="1"/>
              <a:t>Decision</a:t>
            </a:r>
            <a:r>
              <a:rPr lang="es-ES" dirty="0"/>
              <a:t> in </a:t>
            </a:r>
            <a:r>
              <a:rPr lang="es-ES" dirty="0" err="1"/>
              <a:t>the</a:t>
            </a:r>
            <a:r>
              <a:rPr lang="es-ES" dirty="0"/>
              <a:t> 68th ISCC </a:t>
            </a:r>
            <a:r>
              <a:rPr lang="es-ES" dirty="0" err="1"/>
              <a:t>meeting</a:t>
            </a:r>
            <a:r>
              <a:rPr lang="es-ES" dirty="0"/>
              <a:t>:</a:t>
            </a:r>
          </a:p>
          <a:p>
            <a:pPr lvl="1"/>
            <a:r>
              <a:rPr lang="en-US" dirty="0"/>
              <a:t>The new NICOLE collaboration, lead by T. </a:t>
            </a:r>
            <a:r>
              <a:rPr lang="en-US" dirty="0" err="1"/>
              <a:t>Ohtsubo</a:t>
            </a:r>
            <a:r>
              <a:rPr lang="en-US" dirty="0"/>
              <a:t> and M. </a:t>
            </a:r>
            <a:r>
              <a:rPr lang="en-US" dirty="0" err="1"/>
              <a:t>Veskovic</a:t>
            </a:r>
            <a:r>
              <a:rPr lang="en-US" dirty="0"/>
              <a:t>, has submitted a proposal to the INTC and have requested space at the ISOLDE hall. The committee decides to discuss this matter at the next ISCC if the proposal is approved by the INTC.</a:t>
            </a:r>
          </a:p>
          <a:p>
            <a:pPr marL="457200" lvl="1" indent="0">
              <a:buNone/>
            </a:pPr>
            <a:r>
              <a:rPr lang="en-US" dirty="0">
                <a:solidFill>
                  <a:srgbClr val="000090"/>
                </a:solidFill>
              </a:rPr>
              <a:t>Nov13: </a:t>
            </a:r>
            <a:r>
              <a:rPr lang="en-US" b="1" dirty="0">
                <a:solidFill>
                  <a:srgbClr val="000090"/>
                </a:solidFill>
              </a:rPr>
              <a:t>new NICOLE proposal </a:t>
            </a:r>
            <a:r>
              <a:rPr lang="en-US" dirty="0">
                <a:solidFill>
                  <a:srgbClr val="000090"/>
                </a:solidFill>
              </a:rPr>
              <a:t>accepted, but a clarification letter about neutron background requested</a:t>
            </a:r>
          </a:p>
          <a:p>
            <a:endParaRPr lang="es-ES" dirty="0" smtClean="0"/>
          </a:p>
          <a:p>
            <a:r>
              <a:rPr lang="es-ES" dirty="0" err="1"/>
              <a:t>The</a:t>
            </a:r>
            <a:r>
              <a:rPr lang="es-ES" dirty="0"/>
              <a:t> NICOLE </a:t>
            </a:r>
            <a:r>
              <a:rPr lang="es-ES" dirty="0" err="1"/>
              <a:t>Collaboration</a:t>
            </a:r>
            <a:r>
              <a:rPr lang="es-ES" dirty="0"/>
              <a:t> has </a:t>
            </a:r>
            <a:r>
              <a:rPr lang="es-ES" dirty="0" err="1"/>
              <a:t>an</a:t>
            </a:r>
            <a:r>
              <a:rPr lang="es-ES" dirty="0"/>
              <a:t> </a:t>
            </a:r>
            <a:r>
              <a:rPr lang="es-ES" dirty="0" err="1"/>
              <a:t>approved</a:t>
            </a:r>
            <a:r>
              <a:rPr lang="es-ES" dirty="0"/>
              <a:t> </a:t>
            </a:r>
            <a:r>
              <a:rPr lang="es-ES" dirty="0" err="1"/>
              <a:t>experiment</a:t>
            </a:r>
            <a:r>
              <a:rPr lang="es-ES" dirty="0"/>
              <a:t> </a:t>
            </a:r>
            <a:r>
              <a:rPr lang="es-ES" dirty="0" err="1"/>
              <a:t>with</a:t>
            </a:r>
            <a:r>
              <a:rPr lang="es-ES" dirty="0"/>
              <a:t> 12 </a:t>
            </a:r>
            <a:r>
              <a:rPr lang="es-ES" dirty="0" err="1"/>
              <a:t>shifts</a:t>
            </a:r>
            <a:r>
              <a:rPr lang="es-ES" dirty="0"/>
              <a:t> </a:t>
            </a:r>
            <a:r>
              <a:rPr lang="es-ES" dirty="0" err="1"/>
              <a:t>pending</a:t>
            </a:r>
            <a:r>
              <a:rPr lang="es-ES" dirty="0" smtClean="0"/>
              <a:t>.</a:t>
            </a:r>
          </a:p>
          <a:p>
            <a:endParaRPr lang="es-ES" dirty="0"/>
          </a:p>
          <a:p>
            <a:pPr marL="457200" lvl="1" indent="0">
              <a:buNone/>
            </a:pPr>
            <a:endParaRPr lang="en-US" dirty="0">
              <a:solidFill>
                <a:srgbClr val="000090"/>
              </a:solidFill>
            </a:endParaRPr>
          </a:p>
          <a:p>
            <a:pPr marL="457200" lvl="1" indent="0">
              <a:buNone/>
            </a:pPr>
            <a:endParaRPr lang="en-GB" dirty="0">
              <a:solidFill>
                <a:srgbClr val="000090"/>
              </a:solidFill>
            </a:endParaRPr>
          </a:p>
          <a:p>
            <a:pPr lvl="1"/>
            <a:endParaRPr lang="es-ES_tradnl" dirty="0"/>
          </a:p>
          <a:p>
            <a:pPr lvl="1"/>
            <a:endParaRPr lang="es-ES" dirty="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2</a:t>
            </a:fld>
            <a:endParaRPr lang="en-US"/>
          </a:p>
        </p:txBody>
      </p:sp>
      <p:sp>
        <p:nvSpPr>
          <p:cNvPr id="5" name="Marcador de texto 4"/>
          <p:cNvSpPr>
            <a:spLocks noGrp="1"/>
          </p:cNvSpPr>
          <p:nvPr>
            <p:ph type="body" sz="quarter" idx="13"/>
          </p:nvPr>
        </p:nvSpPr>
        <p:spPr/>
        <p:txBody>
          <a:bodyPr/>
          <a:lstStyle/>
          <a:p>
            <a:endParaRPr lang="es-ES"/>
          </a:p>
        </p:txBody>
      </p:sp>
    </p:spTree>
    <p:extLst>
      <p:ext uri="{BB962C8B-B14F-4D97-AF65-F5344CB8AC3E}">
        <p14:creationId xmlns:p14="http://schemas.microsoft.com/office/powerpoint/2010/main" val="100366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sz="3600" dirty="0"/>
              <a:t>Space and alternative locations for </a:t>
            </a:r>
            <a:r>
              <a:rPr lang="en-GB" sz="3600" dirty="0" smtClean="0"/>
              <a:t>NICOLE</a:t>
            </a:r>
            <a:endParaRPr lang="es-ES" dirty="0"/>
          </a:p>
        </p:txBody>
      </p:sp>
      <p:sp>
        <p:nvSpPr>
          <p:cNvPr id="3" name="Marcador de contenido 2"/>
          <p:cNvSpPr>
            <a:spLocks noGrp="1"/>
          </p:cNvSpPr>
          <p:nvPr>
            <p:ph idx="1"/>
          </p:nvPr>
        </p:nvSpPr>
        <p:spPr>
          <a:xfrm>
            <a:off x="1094928" y="1124744"/>
            <a:ext cx="7653536" cy="5112567"/>
          </a:xfrm>
        </p:spPr>
        <p:txBody>
          <a:bodyPr>
            <a:normAutofit lnSpcReduction="10000"/>
          </a:bodyPr>
          <a:lstStyle/>
          <a:p>
            <a:r>
              <a:rPr lang="en-GB" dirty="0" smtClean="0"/>
              <a:t>Nov 13</a:t>
            </a:r>
            <a:r>
              <a:rPr lang="en-GB" dirty="0"/>
              <a:t>: NICOLE </a:t>
            </a:r>
            <a:r>
              <a:rPr lang="en-GB" b="1" dirty="0"/>
              <a:t>fridge repaired </a:t>
            </a:r>
            <a:r>
              <a:rPr lang="en-GB" dirty="0"/>
              <a:t>in UK; fridge </a:t>
            </a:r>
            <a:r>
              <a:rPr lang="en-GB" b="1" dirty="0"/>
              <a:t>back at ISOLDE </a:t>
            </a:r>
            <a:r>
              <a:rPr lang="en-GB" dirty="0"/>
              <a:t>– waiting to be </a:t>
            </a:r>
            <a:r>
              <a:rPr lang="en-GB" dirty="0" smtClean="0"/>
              <a:t>mounted</a:t>
            </a:r>
          </a:p>
          <a:p>
            <a:r>
              <a:rPr lang="en-GB" dirty="0" smtClean="0"/>
              <a:t>Answer to </a:t>
            </a:r>
            <a:r>
              <a:rPr lang="en-GB" dirty="0"/>
              <a:t>M. </a:t>
            </a:r>
            <a:r>
              <a:rPr lang="en-GB" dirty="0" err="1"/>
              <a:t>Veskovic’s</a:t>
            </a:r>
            <a:r>
              <a:rPr lang="en-GB" dirty="0"/>
              <a:t> </a:t>
            </a:r>
            <a:r>
              <a:rPr lang="en-GB" dirty="0" smtClean="0"/>
              <a:t>concern </a:t>
            </a:r>
            <a:r>
              <a:rPr lang="en-GB" dirty="0"/>
              <a:t>about lack of space on the </a:t>
            </a:r>
            <a:r>
              <a:rPr lang="en-GB" dirty="0" smtClean="0"/>
              <a:t>mezzanine to manipulate the fridge:</a:t>
            </a:r>
          </a:p>
          <a:p>
            <a:pPr marL="0" indent="0">
              <a:buNone/>
            </a:pPr>
            <a:r>
              <a:rPr lang="en-GB" i="1" dirty="0" smtClean="0">
                <a:solidFill>
                  <a:srgbClr val="000090"/>
                </a:solidFill>
              </a:rPr>
              <a:t>“</a:t>
            </a:r>
            <a:r>
              <a:rPr lang="en-US" i="1" dirty="0">
                <a:solidFill>
                  <a:srgbClr val="000090"/>
                </a:solidFill>
              </a:rPr>
              <a:t>We have </a:t>
            </a:r>
            <a:r>
              <a:rPr lang="en-US" i="1" dirty="0" smtClean="0">
                <a:solidFill>
                  <a:srgbClr val="000090"/>
                </a:solidFill>
              </a:rPr>
              <a:t>looked </a:t>
            </a:r>
            <a:r>
              <a:rPr lang="en-US" i="1" dirty="0">
                <a:solidFill>
                  <a:srgbClr val="000090"/>
                </a:solidFill>
              </a:rPr>
              <a:t>at alternative locations and the only </a:t>
            </a:r>
            <a:r>
              <a:rPr lang="en-US" i="1" dirty="0" err="1">
                <a:solidFill>
                  <a:srgbClr val="000090"/>
                </a:solidFill>
              </a:rPr>
              <a:t>beamline</a:t>
            </a:r>
            <a:r>
              <a:rPr lang="en-US" i="1" dirty="0">
                <a:solidFill>
                  <a:srgbClr val="000090"/>
                </a:solidFill>
              </a:rPr>
              <a:t> available for a fixed setup like NICOLE is the line next to CRIS, where the </a:t>
            </a:r>
            <a:r>
              <a:rPr lang="en-US" b="1" i="1" dirty="0">
                <a:solidFill>
                  <a:srgbClr val="000090"/>
                </a:solidFill>
              </a:rPr>
              <a:t>HV platform </a:t>
            </a:r>
            <a:r>
              <a:rPr lang="en-US" i="1" dirty="0">
                <a:solidFill>
                  <a:srgbClr val="000090"/>
                </a:solidFill>
              </a:rPr>
              <a:t>was. At present there is however not much space at this position, but you are </a:t>
            </a:r>
            <a:r>
              <a:rPr lang="en-US" b="1" i="1" dirty="0">
                <a:solidFill>
                  <a:srgbClr val="000090"/>
                </a:solidFill>
              </a:rPr>
              <a:t>welcome to check with CRIS </a:t>
            </a:r>
            <a:r>
              <a:rPr lang="en-US" i="1" dirty="0">
                <a:solidFill>
                  <a:srgbClr val="000090"/>
                </a:solidFill>
              </a:rPr>
              <a:t>(responsible Kieran Flanagan) whether it can be accommodated differently"</a:t>
            </a:r>
            <a:r>
              <a:rPr lang="en-US" i="1" dirty="0" smtClean="0">
                <a:solidFill>
                  <a:srgbClr val="000090"/>
                </a:solidFill>
              </a:rPr>
              <a:t>.</a:t>
            </a:r>
          </a:p>
          <a:p>
            <a:pPr marL="0" indent="0">
              <a:buNone/>
            </a:pPr>
            <a:r>
              <a:rPr lang="en-US" dirty="0" smtClean="0"/>
              <a:t>	</a:t>
            </a:r>
            <a:r>
              <a:rPr lang="en-US" dirty="0" smtClean="0">
                <a:solidFill>
                  <a:srgbClr val="FF0000"/>
                </a:solidFill>
              </a:rPr>
              <a:t>We </a:t>
            </a:r>
            <a:r>
              <a:rPr lang="en-US" dirty="0">
                <a:solidFill>
                  <a:srgbClr val="FF0000"/>
                </a:solidFill>
              </a:rPr>
              <a:t>are not aware that CRIS was contacted.</a:t>
            </a:r>
          </a:p>
          <a:p>
            <a:pPr marL="0" indent="0">
              <a:buNone/>
            </a:pPr>
            <a:endParaRPr lang="en-GB" dirty="0"/>
          </a:p>
          <a:p>
            <a:r>
              <a:rPr lang="en-GB" dirty="0"/>
              <a:t>Dec13: NICOLE’s spokesperson, M. </a:t>
            </a:r>
            <a:r>
              <a:rPr lang="en-GB" dirty="0" err="1"/>
              <a:t>Veskovic</a:t>
            </a:r>
            <a:r>
              <a:rPr lang="en-GB" dirty="0"/>
              <a:t> comes to ISOLDE to </a:t>
            </a:r>
            <a:r>
              <a:rPr lang="en-GB" b="1" dirty="0"/>
              <a:t>discuss space </a:t>
            </a:r>
            <a:r>
              <a:rPr lang="en-GB" dirty="0"/>
              <a:t>at and below </a:t>
            </a:r>
            <a:r>
              <a:rPr lang="en-GB" dirty="0" err="1"/>
              <a:t>mezanine</a:t>
            </a:r>
            <a:endParaRPr lang="en-GB" dirty="0"/>
          </a:p>
          <a:p>
            <a:endParaRPr lang="en-GB" dirty="0"/>
          </a:p>
          <a:p>
            <a:r>
              <a:rPr lang="en-GB" dirty="0"/>
              <a:t>Mar14: T. </a:t>
            </a:r>
            <a:r>
              <a:rPr lang="en-GB" dirty="0" err="1"/>
              <a:t>Ohtsubo</a:t>
            </a:r>
            <a:r>
              <a:rPr lang="en-GB" dirty="0"/>
              <a:t> comes to </a:t>
            </a:r>
            <a:r>
              <a:rPr lang="en-GB" b="1" dirty="0"/>
              <a:t>prepare fridge reinstallation</a:t>
            </a:r>
          </a:p>
          <a:p>
            <a:endParaRPr lang="en-GB" dirty="0"/>
          </a:p>
          <a:p>
            <a:r>
              <a:rPr lang="en-GB" dirty="0"/>
              <a:t>May14(?): NICOLE team </a:t>
            </a:r>
            <a:r>
              <a:rPr lang="en-GB" b="1" dirty="0"/>
              <a:t>plans to test the </a:t>
            </a:r>
            <a:r>
              <a:rPr lang="en-GB" b="1" dirty="0" smtClean="0"/>
              <a:t>fridge</a:t>
            </a:r>
            <a:endParaRPr lang="en-US" dirty="0" smtClean="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3</a:t>
            </a:fld>
            <a:endParaRPr lang="en-US"/>
          </a:p>
        </p:txBody>
      </p:sp>
      <p:sp>
        <p:nvSpPr>
          <p:cNvPr id="5" name="Marcador de texto 4"/>
          <p:cNvSpPr>
            <a:spLocks noGrp="1"/>
          </p:cNvSpPr>
          <p:nvPr>
            <p:ph type="body" sz="quarter" idx="13"/>
          </p:nvPr>
        </p:nvSpPr>
        <p:spPr/>
        <p:txBody>
          <a:bodyPr/>
          <a:lstStyle/>
          <a:p>
            <a:endParaRPr lang="es-ES"/>
          </a:p>
        </p:txBody>
      </p:sp>
    </p:spTree>
    <p:extLst>
      <p:ext uri="{BB962C8B-B14F-4D97-AF65-F5344CB8AC3E}">
        <p14:creationId xmlns:p14="http://schemas.microsoft.com/office/powerpoint/2010/main" val="4162203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grpSp>
        <p:nvGrpSpPr>
          <p:cNvPr id="19" name="Group 18"/>
          <p:cNvGrpSpPr/>
          <p:nvPr/>
        </p:nvGrpSpPr>
        <p:grpSpPr>
          <a:xfrm>
            <a:off x="76200" y="731520"/>
            <a:ext cx="4343400" cy="4922317"/>
            <a:chOff x="2376114" y="1238092"/>
            <a:chExt cx="4786686" cy="5238908"/>
          </a:xfrm>
        </p:grpSpPr>
        <p:pic>
          <p:nvPicPr>
            <p:cNvPr id="4" name="Picture 2"/>
            <p:cNvPicPr>
              <a:picLocks noChangeAspect="1" noChangeArrowheads="1"/>
            </p:cNvPicPr>
            <p:nvPr/>
          </p:nvPicPr>
          <p:blipFill>
            <a:blip r:embed="rId2" cstate="print"/>
            <a:srcRect/>
            <a:stretch>
              <a:fillRect/>
            </a:stretch>
          </p:blipFill>
          <p:spPr bwMode="auto">
            <a:xfrm>
              <a:off x="2376114" y="1238092"/>
              <a:ext cx="4786686" cy="5238908"/>
            </a:xfrm>
            <a:prstGeom prst="rect">
              <a:avLst/>
            </a:prstGeom>
            <a:noFill/>
            <a:ln w="9525">
              <a:noFill/>
              <a:miter lim="800000"/>
              <a:headEnd/>
              <a:tailEnd/>
            </a:ln>
          </p:spPr>
        </p:pic>
        <p:cxnSp>
          <p:nvCxnSpPr>
            <p:cNvPr id="5" name="Straight Arrow Connector 4"/>
            <p:cNvCxnSpPr/>
            <p:nvPr/>
          </p:nvCxnSpPr>
          <p:spPr>
            <a:xfrm>
              <a:off x="5516880" y="4765067"/>
              <a:ext cx="612251"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484536" y="4766392"/>
              <a:ext cx="612251"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127268" y="5234180"/>
              <a:ext cx="341906"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459356" y="4717349"/>
              <a:ext cx="715618" cy="261610"/>
            </a:xfrm>
            <a:prstGeom prst="rect">
              <a:avLst/>
            </a:prstGeom>
            <a:noFill/>
          </p:spPr>
          <p:txBody>
            <a:bodyPr wrap="square" rtlCol="0">
              <a:spAutoFit/>
            </a:bodyPr>
            <a:lstStyle/>
            <a:p>
              <a:r>
                <a:rPr lang="en-US" sz="1100" dirty="0" smtClean="0"/>
                <a:t>140cm</a:t>
              </a:r>
              <a:endParaRPr lang="en-US" sz="1100" dirty="0"/>
            </a:p>
          </p:txBody>
        </p:sp>
        <p:sp>
          <p:nvSpPr>
            <p:cNvPr id="9" name="TextBox 8"/>
            <p:cNvSpPr txBox="1"/>
            <p:nvPr/>
          </p:nvSpPr>
          <p:spPr>
            <a:xfrm>
              <a:off x="5526158" y="4726627"/>
              <a:ext cx="715618" cy="261610"/>
            </a:xfrm>
            <a:prstGeom prst="rect">
              <a:avLst/>
            </a:prstGeom>
            <a:noFill/>
          </p:spPr>
          <p:txBody>
            <a:bodyPr wrap="square" rtlCol="0">
              <a:spAutoFit/>
            </a:bodyPr>
            <a:lstStyle/>
            <a:p>
              <a:r>
                <a:rPr lang="en-US" sz="1100" dirty="0" smtClean="0"/>
                <a:t>140cm</a:t>
              </a:r>
              <a:endParaRPr lang="en-US" sz="1100" dirty="0"/>
            </a:p>
          </p:txBody>
        </p:sp>
        <p:cxnSp>
          <p:nvCxnSpPr>
            <p:cNvPr id="10" name="Straight Arrow Connector 9"/>
            <p:cNvCxnSpPr/>
            <p:nvPr/>
          </p:nvCxnSpPr>
          <p:spPr>
            <a:xfrm flipV="1">
              <a:off x="5112689" y="5313694"/>
              <a:ext cx="372386" cy="1325"/>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557963" y="5211652"/>
              <a:ext cx="6625" cy="388289"/>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992094" y="5220928"/>
              <a:ext cx="2652" cy="569845"/>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534109" y="5275266"/>
              <a:ext cx="715618" cy="261610"/>
            </a:xfrm>
            <a:prstGeom prst="rect">
              <a:avLst/>
            </a:prstGeom>
            <a:noFill/>
          </p:spPr>
          <p:txBody>
            <a:bodyPr wrap="square" rtlCol="0">
              <a:spAutoFit/>
            </a:bodyPr>
            <a:lstStyle/>
            <a:p>
              <a:r>
                <a:rPr lang="en-US" sz="1100" dirty="0" smtClean="0"/>
                <a:t>87cm</a:t>
              </a:r>
              <a:endParaRPr lang="en-US" sz="1100" dirty="0"/>
            </a:p>
          </p:txBody>
        </p:sp>
        <p:sp>
          <p:nvSpPr>
            <p:cNvPr id="14" name="TextBox 13"/>
            <p:cNvSpPr txBox="1"/>
            <p:nvPr/>
          </p:nvSpPr>
          <p:spPr>
            <a:xfrm>
              <a:off x="5050404" y="5284540"/>
              <a:ext cx="715618" cy="261610"/>
            </a:xfrm>
            <a:prstGeom prst="rect">
              <a:avLst/>
            </a:prstGeom>
            <a:noFill/>
          </p:spPr>
          <p:txBody>
            <a:bodyPr wrap="square" rtlCol="0">
              <a:spAutoFit/>
            </a:bodyPr>
            <a:lstStyle/>
            <a:p>
              <a:r>
                <a:rPr lang="en-US" sz="1100" dirty="0" smtClean="0"/>
                <a:t>80cm</a:t>
              </a:r>
              <a:endParaRPr lang="en-US" sz="1100" dirty="0"/>
            </a:p>
          </p:txBody>
        </p:sp>
        <p:sp>
          <p:nvSpPr>
            <p:cNvPr id="15" name="TextBox 14"/>
            <p:cNvSpPr txBox="1"/>
            <p:nvPr/>
          </p:nvSpPr>
          <p:spPr>
            <a:xfrm>
              <a:off x="4444779" y="5330925"/>
              <a:ext cx="715618" cy="261610"/>
            </a:xfrm>
            <a:prstGeom prst="rect">
              <a:avLst/>
            </a:prstGeom>
            <a:noFill/>
          </p:spPr>
          <p:txBody>
            <a:bodyPr wrap="square" rtlCol="0">
              <a:spAutoFit/>
            </a:bodyPr>
            <a:lstStyle/>
            <a:p>
              <a:r>
                <a:rPr lang="en-US" sz="1100" dirty="0" smtClean="0"/>
                <a:t>130cm</a:t>
              </a:r>
              <a:endParaRPr lang="en-US" sz="1100" dirty="0"/>
            </a:p>
          </p:txBody>
        </p:sp>
        <p:cxnSp>
          <p:nvCxnSpPr>
            <p:cNvPr id="16" name="Straight Arrow Connector 15"/>
            <p:cNvCxnSpPr/>
            <p:nvPr/>
          </p:nvCxnSpPr>
          <p:spPr>
            <a:xfrm rot="-2700000">
              <a:off x="4809456" y="5626124"/>
              <a:ext cx="612251"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2700000">
              <a:off x="4418418" y="6020052"/>
              <a:ext cx="612251"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3572940" y="152400"/>
            <a:ext cx="1761060" cy="369332"/>
          </a:xfrm>
          <a:prstGeom prst="rect">
            <a:avLst/>
          </a:prstGeom>
          <a:noFill/>
        </p:spPr>
        <p:txBody>
          <a:bodyPr wrap="none" rtlCol="0">
            <a:spAutoFit/>
          </a:bodyPr>
          <a:lstStyle/>
          <a:p>
            <a:r>
              <a:rPr lang="en-GB" b="1" dirty="0" smtClean="0"/>
              <a:t>Agreed solution:</a:t>
            </a:r>
            <a:endParaRPr lang="en-GB" b="1" dirty="0"/>
          </a:p>
        </p:txBody>
      </p:sp>
      <p:grpSp>
        <p:nvGrpSpPr>
          <p:cNvPr id="21" name="Group 20"/>
          <p:cNvGrpSpPr/>
          <p:nvPr/>
        </p:nvGrpSpPr>
        <p:grpSpPr>
          <a:xfrm>
            <a:off x="3633564" y="762000"/>
            <a:ext cx="5676487" cy="6096000"/>
            <a:chOff x="2898684" y="1015038"/>
            <a:chExt cx="4640797" cy="4937665"/>
          </a:xfrm>
        </p:grpSpPr>
        <p:grpSp>
          <p:nvGrpSpPr>
            <p:cNvPr id="22" name="Group 21"/>
            <p:cNvGrpSpPr/>
            <p:nvPr/>
          </p:nvGrpSpPr>
          <p:grpSpPr>
            <a:xfrm>
              <a:off x="2898684" y="1015038"/>
              <a:ext cx="4640797" cy="4937665"/>
              <a:chOff x="2898684" y="1015038"/>
              <a:chExt cx="4640797" cy="4937665"/>
            </a:xfrm>
          </p:grpSpPr>
          <p:pic>
            <p:nvPicPr>
              <p:cNvPr id="2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232" t="3137" r="67110" b="29385"/>
              <a:stretch/>
            </p:blipFill>
            <p:spPr bwMode="auto">
              <a:xfrm>
                <a:off x="3629195" y="1127181"/>
                <a:ext cx="3774532" cy="482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6400800" y="2078969"/>
                <a:ext cx="842167" cy="791573"/>
                <a:chOff x="6573320" y="2484391"/>
                <a:chExt cx="842167" cy="791573"/>
              </a:xfrm>
            </p:grpSpPr>
            <p:pic>
              <p:nvPicPr>
                <p:cNvPr id="60" name="Picture 2"/>
                <p:cNvPicPr>
                  <a:picLocks noChangeAspect="1" noChangeArrowheads="1"/>
                </p:cNvPicPr>
                <p:nvPr/>
              </p:nvPicPr>
              <p:blipFill rotWithShape="1">
                <a:blip r:embed="rId2" cstate="print"/>
                <a:srcRect l="72157" t="35409" r="4924" b="53703"/>
                <a:stretch/>
              </p:blipFill>
              <p:spPr bwMode="auto">
                <a:xfrm>
                  <a:off x="6573320" y="2838091"/>
                  <a:ext cx="842167" cy="437873"/>
                </a:xfrm>
                <a:prstGeom prst="rect">
                  <a:avLst/>
                </a:prstGeom>
                <a:noFill/>
                <a:ln w="9525">
                  <a:noFill/>
                  <a:miter lim="800000"/>
                  <a:headEnd/>
                  <a:tailEnd/>
                </a:ln>
              </p:spPr>
            </p:pic>
            <p:pic>
              <p:nvPicPr>
                <p:cNvPr id="61" name="Picture 2"/>
                <p:cNvPicPr>
                  <a:picLocks noChangeAspect="1" noChangeArrowheads="1"/>
                </p:cNvPicPr>
                <p:nvPr/>
              </p:nvPicPr>
              <p:blipFill rotWithShape="1">
                <a:blip r:embed="rId2" cstate="print"/>
                <a:srcRect l="65530" t="35409" r="13063" b="53453"/>
                <a:stretch/>
              </p:blipFill>
              <p:spPr bwMode="auto">
                <a:xfrm rot="5400000">
                  <a:off x="6798206" y="2653734"/>
                  <a:ext cx="786623" cy="447937"/>
                </a:xfrm>
                <a:prstGeom prst="rect">
                  <a:avLst/>
                </a:prstGeom>
                <a:noFill/>
                <a:ln w="9525">
                  <a:noFill/>
                  <a:miter lim="800000"/>
                  <a:headEnd/>
                  <a:tailEnd/>
                </a:ln>
              </p:spPr>
            </p:pic>
          </p:grpSp>
          <p:sp>
            <p:nvSpPr>
              <p:cNvPr id="28" name="Rectangle 27"/>
              <p:cNvSpPr/>
              <p:nvPr/>
            </p:nvSpPr>
            <p:spPr>
              <a:xfrm>
                <a:off x="5796951" y="3959531"/>
                <a:ext cx="353683" cy="32780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9" name="Rectangle 28"/>
              <p:cNvSpPr/>
              <p:nvPr/>
            </p:nvSpPr>
            <p:spPr>
              <a:xfrm>
                <a:off x="3786996" y="1758185"/>
                <a:ext cx="146649" cy="308986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0" name="Rectangle 29"/>
              <p:cNvSpPr/>
              <p:nvPr/>
            </p:nvSpPr>
            <p:spPr>
              <a:xfrm>
                <a:off x="7204146" y="1824315"/>
                <a:ext cx="146649" cy="308986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31" name="Straight Connector 30"/>
              <p:cNvCxnSpPr/>
              <p:nvPr/>
            </p:nvCxnSpPr>
            <p:spPr>
              <a:xfrm>
                <a:off x="6064370" y="4477109"/>
                <a:ext cx="0" cy="13370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303035" y="4477108"/>
                <a:ext cx="0" cy="1337095"/>
              </a:xfrm>
              <a:prstGeom prst="line">
                <a:avLst/>
              </a:prstGeom>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055744" y="4468483"/>
                <a:ext cx="238665" cy="267419"/>
              </a:xfrm>
              <a:prstGeom prst="rect">
                <a:avLst/>
              </a:prstGeom>
              <a:solidFill>
                <a:srgbClr val="BBE0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4" name="Rectangle 33"/>
              <p:cNvSpPr/>
              <p:nvPr/>
            </p:nvSpPr>
            <p:spPr>
              <a:xfrm rot="1450030">
                <a:off x="5026798" y="2141542"/>
                <a:ext cx="558023" cy="674484"/>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smtClean="0">
                    <a:solidFill>
                      <a:schemeClr val="tx1"/>
                    </a:solidFill>
                  </a:rPr>
                  <a:t>IDS</a:t>
                </a:r>
                <a:endParaRPr lang="en-GB" sz="1500" dirty="0">
                  <a:solidFill>
                    <a:schemeClr val="tx1"/>
                  </a:solidFill>
                </a:endParaRPr>
              </a:p>
            </p:txBody>
          </p:sp>
          <p:sp>
            <p:nvSpPr>
              <p:cNvPr id="35" name="TextBox 34"/>
              <p:cNvSpPr txBox="1"/>
              <p:nvPr/>
            </p:nvSpPr>
            <p:spPr>
              <a:xfrm>
                <a:off x="2898684" y="5125642"/>
                <a:ext cx="664859" cy="448730"/>
              </a:xfrm>
              <a:prstGeom prst="rect">
                <a:avLst/>
              </a:prstGeom>
              <a:noFill/>
            </p:spPr>
            <p:txBody>
              <a:bodyPr wrap="none" rtlCol="0">
                <a:spAutoFit/>
              </a:bodyPr>
              <a:lstStyle/>
              <a:p>
                <a:r>
                  <a:rPr lang="en-GB" sz="1500" b="1" dirty="0" smtClean="0"/>
                  <a:t>NICOLE </a:t>
                </a:r>
              </a:p>
              <a:p>
                <a:r>
                  <a:rPr lang="en-GB" sz="1500" b="1" dirty="0" smtClean="0"/>
                  <a:t>fridge</a:t>
                </a:r>
                <a:endParaRPr lang="en-GB" sz="1500" b="1" dirty="0"/>
              </a:p>
            </p:txBody>
          </p:sp>
          <p:cxnSp>
            <p:nvCxnSpPr>
              <p:cNvPr id="36" name="Straight Arrow Connector 35"/>
              <p:cNvCxnSpPr/>
              <p:nvPr/>
            </p:nvCxnSpPr>
            <p:spPr>
              <a:xfrm flipV="1">
                <a:off x="6150634" y="4684142"/>
                <a:ext cx="2" cy="4615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869134" y="4977350"/>
                <a:ext cx="2422458" cy="553998"/>
              </a:xfrm>
              <a:prstGeom prst="rect">
                <a:avLst/>
              </a:prstGeom>
              <a:noFill/>
            </p:spPr>
            <p:txBody>
              <a:bodyPr wrap="none" rtlCol="0">
                <a:spAutoFit/>
              </a:bodyPr>
              <a:lstStyle/>
              <a:p>
                <a:r>
                  <a:rPr lang="en-GB" sz="1500" dirty="0" err="1" smtClean="0"/>
                  <a:t>Hie</a:t>
                </a:r>
                <a:r>
                  <a:rPr lang="en-GB" sz="1500" dirty="0" smtClean="0"/>
                  <a:t>-ISOLDE cables down </a:t>
                </a:r>
              </a:p>
              <a:p>
                <a:r>
                  <a:rPr lang="en-GB" sz="1500" dirty="0" smtClean="0"/>
                  <a:t>from mezzanine</a:t>
                </a:r>
                <a:endParaRPr lang="en-GB" sz="1500" dirty="0"/>
              </a:p>
            </p:txBody>
          </p:sp>
          <p:sp>
            <p:nvSpPr>
              <p:cNvPr id="38" name="Rectangle 37"/>
              <p:cNvSpPr/>
              <p:nvPr/>
            </p:nvSpPr>
            <p:spPr>
              <a:xfrm>
                <a:off x="3562707" y="5684803"/>
                <a:ext cx="3907766" cy="224286"/>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TextBox 40"/>
              <p:cNvSpPr txBox="1"/>
              <p:nvPr/>
            </p:nvSpPr>
            <p:spPr>
              <a:xfrm>
                <a:off x="4155057" y="1841568"/>
                <a:ext cx="569387" cy="369332"/>
              </a:xfrm>
              <a:prstGeom prst="rect">
                <a:avLst/>
              </a:prstGeom>
              <a:noFill/>
            </p:spPr>
            <p:txBody>
              <a:bodyPr wrap="none" rtlCol="0">
                <a:spAutoFit/>
              </a:bodyPr>
              <a:lstStyle/>
              <a:p>
                <a:r>
                  <a:rPr lang="en-GB" dirty="0" smtClean="0"/>
                  <a:t>IDS</a:t>
                </a:r>
                <a:endParaRPr lang="en-GB" dirty="0"/>
              </a:p>
            </p:txBody>
          </p:sp>
          <p:sp>
            <p:nvSpPr>
              <p:cNvPr id="42" name="Rectangle 41"/>
              <p:cNvSpPr/>
              <p:nvPr/>
            </p:nvSpPr>
            <p:spPr>
              <a:xfrm rot="20157164">
                <a:off x="4650758" y="4177254"/>
                <a:ext cx="167832" cy="9445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6795029" y="2870542"/>
                <a:ext cx="351873" cy="15733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6175076" y="3674852"/>
                <a:ext cx="619953" cy="698740"/>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smtClean="0">
                    <a:solidFill>
                      <a:schemeClr val="tx1"/>
                    </a:solidFill>
                  </a:rPr>
                  <a:t>He system</a:t>
                </a:r>
                <a:endParaRPr lang="en-GB" sz="1500" dirty="0">
                  <a:solidFill>
                    <a:schemeClr val="tx1"/>
                  </a:solidFill>
                </a:endParaRPr>
              </a:p>
            </p:txBody>
          </p:sp>
          <p:sp>
            <p:nvSpPr>
              <p:cNvPr id="45" name="Rectangle 44"/>
              <p:cNvSpPr/>
              <p:nvPr/>
            </p:nvSpPr>
            <p:spPr>
              <a:xfrm rot="16200000">
                <a:off x="6947429" y="3143706"/>
                <a:ext cx="351873" cy="15733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Arrow Connector 45"/>
              <p:cNvCxnSpPr>
                <a:endCxn id="45" idx="3"/>
              </p:cNvCxnSpPr>
              <p:nvPr/>
            </p:nvCxnSpPr>
            <p:spPr>
              <a:xfrm>
                <a:off x="6400800" y="1982402"/>
                <a:ext cx="722566" cy="106403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374062" y="1693967"/>
                <a:ext cx="1655882" cy="261759"/>
              </a:xfrm>
              <a:prstGeom prst="rect">
                <a:avLst/>
              </a:prstGeom>
              <a:noFill/>
            </p:spPr>
            <p:txBody>
              <a:bodyPr wrap="none" rtlCol="0">
                <a:spAutoFit/>
              </a:bodyPr>
              <a:lstStyle/>
              <a:p>
                <a:r>
                  <a:rPr lang="en-GB" sz="1500" dirty="0" smtClean="0"/>
                  <a:t>NICOLE cupboards (</a:t>
                </a:r>
                <a:r>
                  <a:rPr lang="en-GB" sz="1500" dirty="0" err="1" smtClean="0"/>
                  <a:t>tbc</a:t>
                </a:r>
                <a:r>
                  <a:rPr lang="en-GB" sz="1500" dirty="0" smtClean="0"/>
                  <a:t>)</a:t>
                </a:r>
                <a:endParaRPr lang="en-GB" sz="1500" dirty="0"/>
              </a:p>
            </p:txBody>
          </p:sp>
          <p:sp>
            <p:nvSpPr>
              <p:cNvPr id="48" name="Rectangle 47"/>
              <p:cNvSpPr/>
              <p:nvPr/>
            </p:nvSpPr>
            <p:spPr>
              <a:xfrm>
                <a:off x="6303035" y="4399475"/>
                <a:ext cx="554965" cy="50895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6234027" y="4445484"/>
                <a:ext cx="763351" cy="323165"/>
              </a:xfrm>
              <a:prstGeom prst="rect">
                <a:avLst/>
              </a:prstGeom>
              <a:noFill/>
            </p:spPr>
            <p:txBody>
              <a:bodyPr wrap="none" rtlCol="0">
                <a:spAutoFit/>
              </a:bodyPr>
              <a:lstStyle/>
              <a:p>
                <a:r>
                  <a:rPr lang="en-GB" sz="1500" dirty="0" smtClean="0"/>
                  <a:t>pumps</a:t>
                </a:r>
                <a:endParaRPr lang="en-GB" sz="1500" dirty="0"/>
              </a:p>
            </p:txBody>
          </p:sp>
          <p:sp>
            <p:nvSpPr>
              <p:cNvPr id="50" name="Rectangle 49"/>
              <p:cNvSpPr/>
              <p:nvPr/>
            </p:nvSpPr>
            <p:spPr>
              <a:xfrm>
                <a:off x="5653185" y="3072313"/>
                <a:ext cx="467976" cy="73685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TextBox 50"/>
              <p:cNvSpPr txBox="1"/>
              <p:nvPr/>
            </p:nvSpPr>
            <p:spPr>
              <a:xfrm>
                <a:off x="5565826" y="3159427"/>
                <a:ext cx="655949" cy="553998"/>
              </a:xfrm>
              <a:prstGeom prst="rect">
                <a:avLst/>
              </a:prstGeom>
              <a:noFill/>
            </p:spPr>
            <p:txBody>
              <a:bodyPr wrap="none" rtlCol="0">
                <a:spAutoFit/>
              </a:bodyPr>
              <a:lstStyle/>
              <a:p>
                <a:r>
                  <a:rPr lang="en-GB" sz="1500" dirty="0" smtClean="0"/>
                  <a:t>DAQ</a:t>
                </a:r>
              </a:p>
              <a:p>
                <a:r>
                  <a:rPr lang="en-GB" sz="1500" dirty="0" smtClean="0"/>
                  <a:t> table</a:t>
                </a:r>
                <a:endParaRPr lang="en-GB" sz="1500" dirty="0"/>
              </a:p>
            </p:txBody>
          </p:sp>
          <p:sp>
            <p:nvSpPr>
              <p:cNvPr id="53" name="Rectangle 52"/>
              <p:cNvSpPr/>
              <p:nvPr/>
            </p:nvSpPr>
            <p:spPr>
              <a:xfrm>
                <a:off x="5516590" y="4373592"/>
                <a:ext cx="514349" cy="42473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TextBox 53"/>
              <p:cNvSpPr txBox="1"/>
              <p:nvPr/>
            </p:nvSpPr>
            <p:spPr>
              <a:xfrm>
                <a:off x="5463117" y="4410333"/>
                <a:ext cx="644728" cy="323165"/>
              </a:xfrm>
              <a:prstGeom prst="rect">
                <a:avLst/>
              </a:prstGeom>
              <a:noFill/>
            </p:spPr>
            <p:txBody>
              <a:bodyPr wrap="none" rtlCol="0">
                <a:spAutoFit/>
              </a:bodyPr>
              <a:lstStyle/>
              <a:p>
                <a:r>
                  <a:rPr lang="en-GB" sz="1500" dirty="0" smtClean="0"/>
                  <a:t>racks</a:t>
                </a:r>
                <a:endParaRPr lang="en-GB" sz="1500" dirty="0"/>
              </a:p>
            </p:txBody>
          </p:sp>
          <p:sp>
            <p:nvSpPr>
              <p:cNvPr id="55" name="Rectangle 54"/>
              <p:cNvSpPr/>
              <p:nvPr/>
            </p:nvSpPr>
            <p:spPr>
              <a:xfrm>
                <a:off x="3985408" y="4229834"/>
                <a:ext cx="1138683" cy="6430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3984732" y="4276799"/>
                <a:ext cx="1375912" cy="553998"/>
              </a:xfrm>
              <a:prstGeom prst="rect">
                <a:avLst/>
              </a:prstGeom>
              <a:noFill/>
            </p:spPr>
            <p:txBody>
              <a:bodyPr wrap="square" rtlCol="0">
                <a:spAutoFit/>
              </a:bodyPr>
              <a:lstStyle/>
              <a:p>
                <a:r>
                  <a:rPr lang="en-GB" sz="1500" dirty="0" smtClean="0"/>
                  <a:t>Future TAS DAQ area</a:t>
                </a:r>
                <a:endParaRPr lang="en-GB" sz="1500" dirty="0"/>
              </a:p>
            </p:txBody>
          </p:sp>
          <p:sp>
            <p:nvSpPr>
              <p:cNvPr id="57" name="TextBox 56"/>
              <p:cNvSpPr txBox="1"/>
              <p:nvPr/>
            </p:nvSpPr>
            <p:spPr>
              <a:xfrm>
                <a:off x="4746480" y="5629538"/>
                <a:ext cx="1225015" cy="323165"/>
              </a:xfrm>
              <a:prstGeom prst="rect">
                <a:avLst/>
              </a:prstGeom>
              <a:noFill/>
            </p:spPr>
            <p:txBody>
              <a:bodyPr wrap="none" rtlCol="0">
                <a:spAutoFit/>
              </a:bodyPr>
              <a:lstStyle/>
              <a:p>
                <a:r>
                  <a:rPr lang="en-GB" sz="1500" dirty="0" err="1" smtClean="0"/>
                  <a:t>Linac</a:t>
                </a:r>
                <a:r>
                  <a:rPr lang="en-GB" sz="1500" dirty="0" smtClean="0"/>
                  <a:t> tunnel</a:t>
                </a:r>
                <a:endParaRPr lang="en-GB" sz="1500" dirty="0"/>
              </a:p>
            </p:txBody>
          </p:sp>
          <p:sp>
            <p:nvSpPr>
              <p:cNvPr id="58" name="Rectangle 57"/>
              <p:cNvSpPr/>
              <p:nvPr/>
            </p:nvSpPr>
            <p:spPr>
              <a:xfrm>
                <a:off x="3629195" y="1015038"/>
                <a:ext cx="3907766" cy="22428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TextBox 58"/>
              <p:cNvSpPr txBox="1"/>
              <p:nvPr/>
            </p:nvSpPr>
            <p:spPr>
              <a:xfrm>
                <a:off x="3652806" y="1287570"/>
                <a:ext cx="3886675" cy="323165"/>
              </a:xfrm>
              <a:prstGeom prst="rect">
                <a:avLst/>
              </a:prstGeom>
              <a:solidFill>
                <a:schemeClr val="bg1"/>
              </a:solidFill>
            </p:spPr>
            <p:txBody>
              <a:bodyPr wrap="square" rtlCol="0">
                <a:spAutoFit/>
              </a:bodyPr>
              <a:lstStyle/>
              <a:p>
                <a:r>
                  <a:rPr lang="en-GB" sz="1500" dirty="0" smtClean="0">
                    <a:solidFill>
                      <a:srgbClr val="FF0000"/>
                    </a:solidFill>
                  </a:rPr>
                  <a:t>Red – NICOLE equipment from mezzanine </a:t>
                </a:r>
                <a:endParaRPr lang="en-GB" sz="1500" dirty="0">
                  <a:solidFill>
                    <a:srgbClr val="FF0000"/>
                  </a:solidFill>
                </a:endParaRPr>
              </a:p>
            </p:txBody>
          </p:sp>
        </p:grpSp>
        <p:sp>
          <p:nvSpPr>
            <p:cNvPr id="23" name="Rectangle 22"/>
            <p:cNvSpPr/>
            <p:nvPr/>
          </p:nvSpPr>
          <p:spPr>
            <a:xfrm rot="16200000">
              <a:off x="6942499" y="4299196"/>
              <a:ext cx="351873" cy="157330"/>
            </a:xfrm>
            <a:prstGeom prst="rect">
              <a:avLst/>
            </a:prstGeom>
            <a:solidFill>
              <a:srgbClr val="BBE0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rot="16200000">
              <a:off x="6067859" y="3590223"/>
              <a:ext cx="2415811" cy="264203"/>
            </a:xfrm>
            <a:prstGeom prst="rect">
              <a:avLst/>
            </a:prstGeom>
            <a:noFill/>
          </p:spPr>
          <p:txBody>
            <a:bodyPr wrap="square" rtlCol="0">
              <a:spAutoFit/>
            </a:bodyPr>
            <a:lstStyle/>
            <a:p>
              <a:r>
                <a:rPr lang="en-GB" sz="1500" dirty="0" smtClean="0"/>
                <a:t>power for NICOLE</a:t>
              </a:r>
              <a:endParaRPr lang="en-GB" sz="1500" dirty="0"/>
            </a:p>
          </p:txBody>
        </p:sp>
      </p:grpSp>
      <p:sp>
        <p:nvSpPr>
          <p:cNvPr id="62" name="Rectangle 61"/>
          <p:cNvSpPr/>
          <p:nvPr/>
        </p:nvSpPr>
        <p:spPr>
          <a:xfrm>
            <a:off x="2569683" y="4541520"/>
            <a:ext cx="343616" cy="30543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4" name="Straight Arrow Connector 63"/>
          <p:cNvCxnSpPr/>
          <p:nvPr/>
        </p:nvCxnSpPr>
        <p:spPr>
          <a:xfrm flipV="1">
            <a:off x="4267200" y="4599599"/>
            <a:ext cx="3127748" cy="15143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35" idx="1"/>
          </p:cNvCxnSpPr>
          <p:nvPr/>
        </p:nvCxnSpPr>
        <p:spPr>
          <a:xfrm flipH="1" flipV="1">
            <a:off x="2758390" y="4702681"/>
            <a:ext cx="875174" cy="14112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381000" y="337066"/>
            <a:ext cx="1197379" cy="369332"/>
          </a:xfrm>
          <a:prstGeom prst="rect">
            <a:avLst/>
          </a:prstGeom>
          <a:noFill/>
        </p:spPr>
        <p:txBody>
          <a:bodyPr wrap="none" rtlCol="0">
            <a:spAutoFit/>
          </a:bodyPr>
          <a:lstStyle/>
          <a:p>
            <a:r>
              <a:rPr lang="en-GB" b="1" dirty="0" smtClean="0"/>
              <a:t>mezzanine</a:t>
            </a:r>
            <a:endParaRPr lang="en-GB" b="1" dirty="0"/>
          </a:p>
        </p:txBody>
      </p:sp>
      <p:sp>
        <p:nvSpPr>
          <p:cNvPr id="71" name="TextBox 70"/>
          <p:cNvSpPr txBox="1"/>
          <p:nvPr/>
        </p:nvSpPr>
        <p:spPr>
          <a:xfrm>
            <a:off x="6547919" y="304800"/>
            <a:ext cx="1416157" cy="369332"/>
          </a:xfrm>
          <a:prstGeom prst="rect">
            <a:avLst/>
          </a:prstGeom>
          <a:noFill/>
        </p:spPr>
        <p:txBody>
          <a:bodyPr wrap="none" rtlCol="0">
            <a:spAutoFit/>
          </a:bodyPr>
          <a:lstStyle/>
          <a:p>
            <a:r>
              <a:rPr lang="en-GB" b="1" dirty="0" smtClean="0"/>
              <a:t>Ground floor</a:t>
            </a:r>
            <a:endParaRPr lang="en-GB" b="1" dirty="0"/>
          </a:p>
        </p:txBody>
      </p:sp>
      <p:cxnSp>
        <p:nvCxnSpPr>
          <p:cNvPr id="73" name="Straight Arrow Connector 72"/>
          <p:cNvCxnSpPr/>
          <p:nvPr/>
        </p:nvCxnSpPr>
        <p:spPr>
          <a:xfrm flipV="1">
            <a:off x="2544917" y="4647367"/>
            <a:ext cx="182779" cy="14665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1839114" y="6095999"/>
            <a:ext cx="1818486" cy="646331"/>
          </a:xfrm>
          <a:prstGeom prst="rect">
            <a:avLst/>
          </a:prstGeom>
          <a:noFill/>
        </p:spPr>
        <p:txBody>
          <a:bodyPr wrap="square" rtlCol="0">
            <a:spAutoFit/>
          </a:bodyPr>
          <a:lstStyle/>
          <a:p>
            <a:r>
              <a:rPr lang="en-GB" dirty="0" smtClean="0"/>
              <a:t>No racks 60 cm around opening</a:t>
            </a:r>
            <a:endParaRPr lang="en-GB" dirty="0"/>
          </a:p>
        </p:txBody>
      </p:sp>
      <p:sp>
        <p:nvSpPr>
          <p:cNvPr id="75" name="TextBox 74"/>
          <p:cNvSpPr txBox="1"/>
          <p:nvPr/>
        </p:nvSpPr>
        <p:spPr>
          <a:xfrm>
            <a:off x="228600" y="6019800"/>
            <a:ext cx="1066800" cy="646331"/>
          </a:xfrm>
          <a:prstGeom prst="rect">
            <a:avLst/>
          </a:prstGeom>
          <a:noFill/>
        </p:spPr>
        <p:txBody>
          <a:bodyPr wrap="square" rtlCol="0">
            <a:spAutoFit/>
          </a:bodyPr>
          <a:lstStyle/>
          <a:p>
            <a:r>
              <a:rPr lang="en-GB" dirty="0" smtClean="0"/>
              <a:t>Spare for </a:t>
            </a:r>
            <a:r>
              <a:rPr lang="en-GB" dirty="0" err="1" smtClean="0"/>
              <a:t>dewars</a:t>
            </a:r>
            <a:endParaRPr lang="en-GB" dirty="0"/>
          </a:p>
        </p:txBody>
      </p:sp>
      <p:cxnSp>
        <p:nvCxnSpPr>
          <p:cNvPr id="78" name="Straight Arrow Connector 77"/>
          <p:cNvCxnSpPr/>
          <p:nvPr/>
        </p:nvCxnSpPr>
        <p:spPr>
          <a:xfrm flipV="1">
            <a:off x="972828" y="4822308"/>
            <a:ext cx="1275072" cy="12736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2186940" y="4555926"/>
            <a:ext cx="212400" cy="21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633747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1866</TotalTime>
  <Words>300</Words>
  <Application>Microsoft Macintosh PowerPoint</Application>
  <PresentationFormat>Presentación en pantalla (4:3)</PresentationFormat>
  <Paragraphs>56</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Office Theme</vt:lpstr>
      <vt:lpstr>Space for Nicole</vt:lpstr>
      <vt:lpstr>Status NICOLE</vt:lpstr>
      <vt:lpstr>Space and alternative locations for NICOLE</vt:lpstr>
      <vt:lpstr>Presentación de PowerPoint</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Maria Borge</cp:lastModifiedBy>
  <cp:revision>449</cp:revision>
  <dcterms:created xsi:type="dcterms:W3CDTF">2012-03-08T16:06:15Z</dcterms:created>
  <dcterms:modified xsi:type="dcterms:W3CDTF">2014-03-31T10:58:18Z</dcterms:modified>
</cp:coreProperties>
</file>