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8" r:id="rId2"/>
    <p:sldId id="279" r:id="rId3"/>
    <p:sldId id="280" r:id="rId4"/>
    <p:sldId id="310" r:id="rId5"/>
    <p:sldId id="317" r:id="rId6"/>
    <p:sldId id="366" r:id="rId7"/>
    <p:sldId id="316" r:id="rId8"/>
    <p:sldId id="308" r:id="rId9"/>
    <p:sldId id="341" r:id="rId10"/>
    <p:sldId id="286" r:id="rId11"/>
    <p:sldId id="287" r:id="rId12"/>
    <p:sldId id="288" r:id="rId13"/>
    <p:sldId id="328" r:id="rId14"/>
    <p:sldId id="289" r:id="rId15"/>
    <p:sldId id="291" r:id="rId16"/>
    <p:sldId id="340" r:id="rId17"/>
    <p:sldId id="332" r:id="rId18"/>
    <p:sldId id="355" r:id="rId19"/>
    <p:sldId id="367" r:id="rId20"/>
    <p:sldId id="348" r:id="rId21"/>
    <p:sldId id="338" r:id="rId22"/>
    <p:sldId id="321" r:id="rId23"/>
    <p:sldId id="35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80C05-A708-43FD-B40D-EBFCEC59D52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25A34-8B08-4FEE-A630-E95A89508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27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636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fld id="{2BE8DB34-BD5E-41C0-B365-20CEC122CA9F}" type="datetime1">
              <a:rPr lang="en-US"/>
              <a:pPr lvl="0"/>
              <a:t>3/28/2014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indent="-216000" hangingPunct="0"/>
            <a:endParaRPr lang="en-US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fld id="{2BE8DB34-BD5E-41C0-B365-20CEC122CA9F}" type="datetime1">
              <a:rPr lang="en-US"/>
              <a:pPr lvl="0"/>
              <a:t>3/28/2014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indent="-216000" hangingPunct="0"/>
            <a:endParaRPr lang="en-US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7150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0598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942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295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0646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9163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3818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381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fld id="{2BE8DB34-BD5E-41C0-B365-20CEC122CA9F}" type="datetime1">
              <a:rPr lang="en-US"/>
              <a:pPr lvl="0"/>
              <a:t>3/28/2014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indent="-216000" hangingPunct="0"/>
            <a:endParaRPr lang="en-US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837FBD-8AC7-4B14-A907-44C66A48B16F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-11795125" y="-11793538"/>
            <a:ext cx="11796713" cy="1179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US">
                <a:latin typeface="+mn-lt" charset="0"/>
                <a:ea typeface="+mn-ea" charset="0"/>
                <a:cs typeface="+mn-ea" charset="0"/>
              </a:rPr>
              <a:t>9/26/13</a:t>
            </a:r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US" altLang="en-US" sz="2000">
              <a:latin typeface="Arial" pitchFamily="34" charset="0"/>
              <a:ea typeface="AR PL UMing HK" charset="0"/>
              <a:cs typeface="AR PL UMing HK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3818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381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fld id="{2BE8DB34-BD5E-41C0-B365-20CEC122CA9F}" type="datetime1">
              <a:rPr lang="en-US"/>
              <a:pPr lvl="0"/>
              <a:t>3/28/2014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indent="-216000" hangingPunct="0"/>
            <a:endParaRPr lang="en-US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266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19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199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5A34-8B08-4FEE-A630-E95A89508E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0334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fld id="{2BE8DB34-BD5E-41C0-B365-20CEC122CA9F}" type="datetime1">
              <a:rPr lang="en-US"/>
              <a:pPr lvl="0"/>
              <a:t>3/28/2014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indent="-216000" hangingPunct="0"/>
            <a:endParaRPr lang="en-US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CE5916-20B2-4D0E-A95B-581BF0BFED11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-11795125" y="-11793538"/>
            <a:ext cx="11796713" cy="1179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US">
                <a:latin typeface="+mn-lt" charset="0"/>
                <a:ea typeface="+mn-ea" charset="0"/>
                <a:cs typeface="+mn-ea" charset="0"/>
              </a:rPr>
              <a:t>9/26/13</a:t>
            </a:r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US" altLang="en-US" sz="2000">
              <a:latin typeface="Arial" pitchFamily="34" charset="0"/>
              <a:ea typeface="AR PL UMing HK" charset="0"/>
              <a:cs typeface="AR PL UMing HK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71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064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905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EBCDB80-1BD1-4EF9-A4FB-203D4F4CC14E}" type="datetime1">
              <a:rPr lang="en-US"/>
              <a:pPr lvl="0"/>
              <a:t>3/28/2014</a:t>
            </a:fld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0A19BEA-524A-4132-9271-2F1222733AFF}" type="slidenum">
              <a:rPr/>
              <a:pPr lvl="0"/>
              <a:t>‹#›</a:t>
            </a:fld>
            <a:endParaRPr lang="en-US"/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57200" y="273600"/>
            <a:ext cx="8229240" cy="1144800"/>
          </a:xfrm>
        </p:spPr>
        <p:txBody>
          <a:bodyPr lIns="0" tIns="0" rIns="0" bIns="0"/>
          <a:lstStyle>
            <a:lvl1pPr hangingPunct="0">
              <a:defRPr>
                <a:latin typeface="Arial" pitchFamily="18"/>
              </a:defRPr>
            </a:lvl1pPr>
          </a:lstStyle>
          <a:p>
            <a:endParaRPr lang="en-US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604520"/>
            <a:ext cx="8229240" cy="4526280"/>
          </a:xfrm>
        </p:spPr>
        <p:txBody>
          <a:bodyPr lIns="0" tIns="0" rIns="0" bIns="0"/>
          <a:lstStyle>
            <a:lvl1pPr hangingPunct="0">
              <a:spcBef>
                <a:spcPts val="0"/>
              </a:spcBef>
              <a:spcAft>
                <a:spcPts val="1417"/>
              </a:spcAft>
              <a:defRPr>
                <a:ln>
                  <a:noFill/>
                </a:ln>
                <a:latin typeface="Arial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57572"/>
      </p:ext>
    </p:extLst>
  </p:cSld>
  <p:clrMapOvr>
    <a:masterClrMapping/>
  </p:clrMapOvr>
  <p:transition/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95288"/>
            <a:ext cx="8294687" cy="6524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6875" y="1368425"/>
            <a:ext cx="4087813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368425"/>
            <a:ext cx="4087812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06400" y="6359525"/>
            <a:ext cx="1341438" cy="34607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DPG 2010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51025" y="6348413"/>
            <a:ext cx="5705475" cy="3571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Go4 v4 - http://go4.gsi.de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39050" y="6348413"/>
            <a:ext cx="1109663" cy="357187"/>
          </a:xfrm>
        </p:spPr>
        <p:txBody>
          <a:bodyPr/>
          <a:lstStyle>
            <a:lvl1pPr>
              <a:defRPr/>
            </a:lvl1pPr>
          </a:lstStyle>
          <a:p>
            <a:fld id="{0A9F7975-5EB4-4792-B45A-42CE735417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8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824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37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084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313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212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844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788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45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9C7A1-0958-473C-BD03-DE21B32415CD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20A16-B4AF-4361-B989-B6D80F5F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869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Status </a:t>
            </a:r>
            <a:r>
              <a:rPr lang="en-US" dirty="0"/>
              <a:t>of the ISOLDE </a:t>
            </a:r>
            <a:r>
              <a:rPr lang="en-US" dirty="0" smtClean="0"/>
              <a:t>DAQ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 </a:t>
            </a:r>
            <a:r>
              <a:rPr lang="en-US" dirty="0" err="1" smtClean="0"/>
              <a:t>Kurcewicz</a:t>
            </a:r>
            <a:endParaRPr lang="en-US" dirty="0" smtClean="0"/>
          </a:p>
          <a:p>
            <a:r>
              <a:rPr lang="en-US" sz="1400" dirty="0" smtClean="0"/>
              <a:t>CERN PH-SME</a:t>
            </a:r>
            <a:endParaRPr lang="en-US" sz="1400" dirty="0"/>
          </a:p>
        </p:txBody>
      </p:sp>
      <p:pic>
        <p:nvPicPr>
          <p:cNvPr id="4" name="Picture 3" descr="cern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5943600"/>
            <a:ext cx="552450" cy="571500"/>
          </a:xfrm>
          <a:prstGeom prst="rect">
            <a:avLst/>
          </a:prstGeom>
        </p:spPr>
      </p:pic>
      <p:pic>
        <p:nvPicPr>
          <p:cNvPr id="5" name="Picture 4" descr="is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5867400"/>
            <a:ext cx="2983230" cy="6572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0" h="0"/>
          </a:sp3d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3995936" y="6525344"/>
            <a:ext cx="5544616" cy="310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69th ISOLDE Collaboration Committee </a:t>
            </a:r>
            <a:r>
              <a:rPr lang="en-US" sz="1200" dirty="0" smtClean="0"/>
              <a:t>meeting, 31 March 2014</a:t>
            </a:r>
          </a:p>
        </p:txBody>
      </p:sp>
    </p:spTree>
    <p:extLst>
      <p:ext uri="{BB962C8B-B14F-4D97-AF65-F5344CB8AC3E}">
        <p14:creationId xmlns:p14="http://schemas.microsoft.com/office/powerpoint/2010/main" val="96254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62120" y="685799"/>
            <a:ext cx="472320" cy="6004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587520"/>
          </a:xfrm>
          <a:prstGeom prst="rect">
            <a:avLst/>
          </a:prstGeom>
          <a:solidFill>
            <a:srgbClr val="EAEAEA"/>
          </a:solidFill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  </a:t>
            </a:r>
            <a:r>
              <a:rPr lang="en-US" sz="2800" b="0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 </a:t>
            </a:r>
            <a:r>
              <a:rPr lang="en-US" sz="2800" b="0" i="0" u="none" strike="noStrike" kern="1200" spc="0" baseline="0" dirty="0" smtClean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DGF4C – DAQ system (</a:t>
            </a:r>
            <a:r>
              <a:rPr lang="en-US" sz="2800" b="0" i="0" u="none" strike="noStrike" kern="1200" spc="0" baseline="0" dirty="0" err="1" smtClean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digiDAQ</a:t>
            </a:r>
            <a:r>
              <a:rPr lang="en-US" sz="2800" b="0" i="0" u="none" strike="noStrike" kern="1200" spc="0" baseline="0" dirty="0" smtClean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)</a:t>
            </a:r>
            <a:endParaRPr lang="en-US" sz="2800" b="0" i="0" u="none" strike="noStrike" kern="1200" spc="0" baseline="0" dirty="0">
              <a:ln>
                <a:noFill/>
              </a:ln>
              <a:solidFill>
                <a:srgbClr val="000066"/>
              </a:solidFill>
              <a:latin typeface="Calibri" pitchFamily="18"/>
              <a:ea typeface="DejaVu Sans" pitchFamily="2"/>
              <a:cs typeface="Lucida Sans Unicode" pitchFamily="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438280" y="838080"/>
            <a:ext cx="5108760" cy="34084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676519" y="4419720"/>
            <a:ext cx="7238880" cy="2346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Digital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Gamma Finder (DGF) is a pulse processor with capabilities for measuring both energy and pulse shape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Common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clock distribution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40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MHz sampling rate (rev. D, E)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Wingdings" pitchFamily="18"/>
                <a:ea typeface="DejaVu Sans" pitchFamily="2"/>
                <a:cs typeface="Lohit Hindi" pitchFamily="2"/>
              </a:rPr>
              <a:t>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80 MHz (rev. F). Upgrade presently  being done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12-bit (rev. D), 14-bit (rev. E) ADCs</a:t>
            </a:r>
            <a:endParaRPr lang="en-US" sz="1800" b="0" i="0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  <a:p>
            <a:pPr>
              <a:buSzPct val="100000"/>
              <a:buFont typeface="Arial" pitchFamily="34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For </a:t>
            </a:r>
            <a:r>
              <a:rPr lang="en-US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&gt;5 kHz significant dead-time in LMD mode (long read-out)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endParaRPr lang="en-US" sz="18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</p:txBody>
      </p:sp>
      <p:sp>
        <p:nvSpPr>
          <p:cNvPr id="6" name="Line 2"/>
          <p:cNvSpPr/>
          <p:nvPr/>
        </p:nvSpPr>
        <p:spPr>
          <a:xfrm>
            <a:off x="0" y="585720"/>
            <a:ext cx="9144000" cy="1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2600">
            <a:solidFill>
              <a:srgbClr val="000066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56376" y="6413240"/>
            <a:ext cx="98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Figs: xia.com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141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107504" y="4509120"/>
            <a:ext cx="5100877" cy="223082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587520"/>
          </a:xfrm>
          <a:prstGeom prst="rect">
            <a:avLst/>
          </a:prstGeom>
          <a:solidFill>
            <a:srgbClr val="EAEAEA"/>
          </a:solidFill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  </a:t>
            </a:r>
            <a:r>
              <a:rPr lang="en-US" sz="2800" b="0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 DGF4C - </a:t>
            </a:r>
            <a:r>
              <a:rPr lang="en-US" sz="2800" b="0" i="0" u="none" strike="noStrike" kern="1200" spc="0" baseline="0" dirty="0" smtClean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DAQ system  (</a:t>
            </a:r>
            <a:r>
              <a:rPr lang="en-US" sz="2800" b="0" i="0" u="none" strike="noStrike" kern="1200" spc="0" baseline="0" dirty="0" err="1" smtClean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digiDAQ</a:t>
            </a:r>
            <a:r>
              <a:rPr lang="en-US" sz="2800" b="0" i="0" u="none" strike="noStrike" kern="1200" spc="0" baseline="0" dirty="0" smtClean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)</a:t>
            </a:r>
            <a:endParaRPr lang="en-US" sz="2800" b="0" i="0" u="none" strike="noStrike" kern="1200" spc="0" baseline="0" dirty="0">
              <a:ln>
                <a:noFill/>
              </a:ln>
              <a:solidFill>
                <a:srgbClr val="000066"/>
              </a:solidFill>
              <a:latin typeface="Calibri" pitchFamily="18"/>
              <a:ea typeface="DejaVu Sans" pitchFamily="2"/>
              <a:cs typeface="Lucida Sans Unicode" pitchFamily="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8872" y="4532556"/>
            <a:ext cx="8151560" cy="2064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XIA DGF4c-based system (CRIS, ISOLTRAP, MB, NICOLE, others)</a:t>
            </a:r>
          </a:p>
          <a:p>
            <a:pPr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14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DAQ based </a:t>
            </a:r>
            <a:r>
              <a:rPr lang="en-US" sz="14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on  MB collector code (N. </a:t>
            </a:r>
            <a:r>
              <a:rPr lang="en-US" sz="14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Warr</a:t>
            </a:r>
            <a:r>
              <a:rPr lang="en-US" sz="14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, G. Simpson</a:t>
            </a:r>
            <a:r>
              <a:rPr lang="en-US" sz="1400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), </a:t>
            </a:r>
            <a:endParaRPr lang="en-US" sz="1400" dirty="0" smtClean="0"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  <a:p>
            <a:pPr>
              <a:lnSpc>
                <a:spcPct val="150000"/>
              </a:lnSpc>
              <a:buSzPct val="100000"/>
              <a:buNone/>
            </a:pPr>
            <a:r>
              <a:rPr lang="en-US" sz="1400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can also write </a:t>
            </a:r>
            <a:r>
              <a:rPr lang="en-US" sz="1400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MBS </a:t>
            </a:r>
            <a:r>
              <a:rPr lang="en-US" sz="1400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buffers (testing phase…)</a:t>
            </a:r>
            <a:endParaRPr lang="en-US" sz="14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4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Online </a:t>
            </a:r>
            <a:r>
              <a:rPr lang="en-US" sz="14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monitoring using </a:t>
            </a:r>
            <a:r>
              <a:rPr lang="en-US" sz="14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cne</a:t>
            </a:r>
            <a:r>
              <a:rPr lang="en-US" sz="14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/ROOT software, 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400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sz="14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Offline </a:t>
            </a:r>
            <a:r>
              <a:rPr lang="en-US" sz="14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analysis </a:t>
            </a:r>
            <a:r>
              <a:rPr lang="en-US" sz="14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based</a:t>
            </a:r>
            <a:r>
              <a:rPr lang="en-US" sz="14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on</a:t>
            </a:r>
            <a:r>
              <a:rPr lang="en-US" sz="14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sz="14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ROOT is also </a:t>
            </a:r>
            <a:r>
              <a:rPr lang="en-US" sz="1400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available  </a:t>
            </a:r>
            <a:br>
              <a:rPr lang="en-US" sz="1400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</a:br>
            <a:r>
              <a:rPr lang="en-US" sz="1400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 (T</a:t>
            </a:r>
            <a:r>
              <a:rPr lang="en-US" sz="1400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. </a:t>
            </a:r>
            <a:r>
              <a:rPr lang="en-US" sz="1400" dirty="0" err="1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Cocolios</a:t>
            </a:r>
            <a:r>
              <a:rPr lang="en-US" sz="1400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, </a:t>
            </a:r>
            <a:r>
              <a:rPr lang="en-US" sz="1400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K. Lynch, G. Simpson</a:t>
            </a:r>
            <a:r>
              <a:rPr lang="en-US" sz="1400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)</a:t>
            </a:r>
            <a:endParaRPr lang="en-US" sz="14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</p:txBody>
      </p:sp>
      <p:sp>
        <p:nvSpPr>
          <p:cNvPr id="5" name="Line 2"/>
          <p:cNvSpPr/>
          <p:nvPr/>
        </p:nvSpPr>
        <p:spPr>
          <a:xfrm>
            <a:off x="0" y="585720"/>
            <a:ext cx="9144000" cy="1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2600">
            <a:solidFill>
              <a:srgbClr val="000066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pic>
        <p:nvPicPr>
          <p:cNvPr id="6" name="Picture 6" descr="P10608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65807" y="692605"/>
            <a:ext cx="2182657" cy="2910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645024"/>
            <a:ext cx="3118060" cy="3094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80" b="18670"/>
          <a:stretch/>
        </p:blipFill>
        <p:spPr>
          <a:xfrm>
            <a:off x="107504" y="620688"/>
            <a:ext cx="5100877" cy="371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6967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>
                <a:solidFill>
                  <a:srgbClr val="000066"/>
                </a:solidFill>
                <a:cs typeface="Lucida Sans Unicode" pitchFamily="32" charset="0"/>
              </a:rPr>
              <a:t>  </a:t>
            </a:r>
            <a:r>
              <a:rPr lang="en-US" sz="2800" dirty="0">
                <a:solidFill>
                  <a:srgbClr val="000066"/>
                </a:solidFill>
                <a:cs typeface="Lucida Sans Unicode" pitchFamily="32" charset="0"/>
              </a:rPr>
              <a:t> </a:t>
            </a:r>
            <a:r>
              <a:rPr lang="en-US" sz="2800" dirty="0" smtClean="0">
                <a:solidFill>
                  <a:srgbClr val="000066"/>
                </a:solidFill>
                <a:cs typeface="Lucida Sans Unicode" pitchFamily="32" charset="0"/>
              </a:rPr>
              <a:t>MBS – online GUI GO4  (IS526)</a:t>
            </a:r>
            <a:endParaRPr lang="en-US" sz="2800" dirty="0">
              <a:solidFill>
                <a:srgbClr val="000066"/>
              </a:solidFill>
              <a:cs typeface="Lucida Sans Unicode" pitchFamily="32" charset="0"/>
            </a:endParaRPr>
          </a:p>
        </p:txBody>
      </p:sp>
      <p:sp>
        <p:nvSpPr>
          <p:cNvPr id="13" name="Line 2"/>
          <p:cNvSpPr>
            <a:spLocks noChangeShapeType="1"/>
          </p:cNvSpPr>
          <p:nvPr/>
        </p:nvSpPr>
        <p:spPr bwMode="auto">
          <a:xfrm>
            <a:off x="0" y="585788"/>
            <a:ext cx="9144000" cy="1587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0"/>
          <a:stretch/>
        </p:blipFill>
        <p:spPr>
          <a:xfrm>
            <a:off x="0" y="1076697"/>
            <a:ext cx="9144000" cy="55206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56176" y="935137"/>
            <a:ext cx="1490857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IS526 data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9070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>
                <a:solidFill>
                  <a:srgbClr val="000066"/>
                </a:solidFill>
                <a:cs typeface="Lucida Sans Unicode" pitchFamily="32" charset="0"/>
              </a:rPr>
              <a:t>  </a:t>
            </a:r>
            <a:r>
              <a:rPr lang="en-US" sz="2800" dirty="0">
                <a:solidFill>
                  <a:srgbClr val="000066"/>
                </a:solidFill>
                <a:cs typeface="Lucida Sans Unicode" pitchFamily="32" charset="0"/>
              </a:rPr>
              <a:t> </a:t>
            </a:r>
            <a:r>
              <a:rPr lang="en-US" sz="2800" dirty="0" smtClean="0">
                <a:solidFill>
                  <a:srgbClr val="000066"/>
                </a:solidFill>
                <a:cs typeface="Lucida Sans Unicode" pitchFamily="32" charset="0"/>
              </a:rPr>
              <a:t>GO4 - View panel,  IS526</a:t>
            </a:r>
            <a:endParaRPr lang="en-US" sz="2800" dirty="0">
              <a:solidFill>
                <a:srgbClr val="000066"/>
              </a:solidFill>
              <a:cs typeface="Lucida Sans Unicode" pitchFamily="32" charset="0"/>
            </a:endParaRPr>
          </a:p>
        </p:txBody>
      </p:sp>
      <p:sp>
        <p:nvSpPr>
          <p:cNvPr id="13" name="Line 2"/>
          <p:cNvSpPr>
            <a:spLocks noChangeShapeType="1"/>
          </p:cNvSpPr>
          <p:nvPr/>
        </p:nvSpPr>
        <p:spPr bwMode="auto">
          <a:xfrm>
            <a:off x="0" y="585788"/>
            <a:ext cx="9144000" cy="1587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9"/>
          <a:stretch/>
        </p:blipFill>
        <p:spPr>
          <a:xfrm>
            <a:off x="0" y="1170384"/>
            <a:ext cx="9144000" cy="5516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01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38400" cy="365125"/>
          </a:xfrm>
        </p:spPr>
        <p:txBody>
          <a:bodyPr/>
          <a:lstStyle/>
          <a:p>
            <a:r>
              <a:rPr lang="de-DE" dirty="0" smtClean="0"/>
              <a:t>(C) Joern Adamczewski 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Go4 v4 - http://go4.gsi.de</a:t>
            </a:r>
          </a:p>
        </p:txBody>
      </p:sp>
      <p:pic>
        <p:nvPicPr>
          <p:cNvPr id="702466" name="Picture 2" descr="lecDy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87413"/>
            <a:ext cx="8724900" cy="4333875"/>
          </a:xfrm>
          <a:prstGeom prst="rect">
            <a:avLst/>
          </a:prstGeom>
          <a:noFill/>
        </p:spPr>
      </p:pic>
      <p:sp>
        <p:nvSpPr>
          <p:cNvPr id="702468" name="Rectangle 4"/>
          <p:cNvSpPr>
            <a:spLocks noChangeArrowheads="1"/>
          </p:cNvSpPr>
          <p:nvPr/>
        </p:nvSpPr>
        <p:spPr bwMode="auto">
          <a:xfrm>
            <a:off x="251520" y="963513"/>
            <a:ext cx="6052914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9388" indent="-179388">
              <a:spcBef>
                <a:spcPct val="20000"/>
              </a:spcBef>
            </a:pPr>
            <a:r>
              <a:rPr lang="en-US" b="1" dirty="0" smtClean="0">
                <a:solidFill>
                  <a:schemeClr val="hlink"/>
                </a:solidFill>
              </a:rPr>
              <a:t>Adding histograms and conditions online from </a:t>
            </a:r>
            <a:r>
              <a:rPr lang="en-US" b="1" dirty="0">
                <a:solidFill>
                  <a:schemeClr val="hlink"/>
                </a:solidFill>
              </a:rPr>
              <a:t>event </a:t>
            </a:r>
            <a:r>
              <a:rPr lang="en-US" b="1" dirty="0" smtClean="0">
                <a:solidFill>
                  <a:schemeClr val="hlink"/>
                </a:solidFill>
              </a:rPr>
              <a:t>data </a:t>
            </a:r>
            <a:endParaRPr lang="en-US" b="1" dirty="0"/>
          </a:p>
        </p:txBody>
      </p:sp>
      <p:sp>
        <p:nvSpPr>
          <p:cNvPr id="702469" name="Line 5"/>
          <p:cNvSpPr>
            <a:spLocks noChangeShapeType="1"/>
          </p:cNvSpPr>
          <p:nvPr/>
        </p:nvSpPr>
        <p:spPr bwMode="auto">
          <a:xfrm flipV="1">
            <a:off x="1592263" y="3879850"/>
            <a:ext cx="1020762" cy="83661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470" name="Text Box 6"/>
          <p:cNvSpPr txBox="1">
            <a:spLocks noChangeArrowheads="1"/>
          </p:cNvSpPr>
          <p:nvPr/>
        </p:nvSpPr>
        <p:spPr bwMode="auto">
          <a:xfrm>
            <a:off x="1800225" y="3843338"/>
            <a:ext cx="588963" cy="304800"/>
          </a:xfrm>
          <a:prstGeom prst="rect">
            <a:avLst/>
          </a:prstGeom>
          <a:noFill/>
          <a:ln w="28575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400" b="1">
                <a:solidFill>
                  <a:schemeClr val="hlink"/>
                </a:solidFill>
              </a:rPr>
              <a:t>Drag</a:t>
            </a:r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>
            <a:off x="0" y="585788"/>
            <a:ext cx="9144000" cy="1587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>
                <a:solidFill>
                  <a:srgbClr val="000066"/>
                </a:solidFill>
                <a:cs typeface="Lucida Sans Unicode" pitchFamily="32" charset="0"/>
              </a:rPr>
              <a:t>  </a:t>
            </a:r>
            <a:r>
              <a:rPr lang="en-US" sz="2800" dirty="0">
                <a:solidFill>
                  <a:srgbClr val="000066"/>
                </a:solidFill>
                <a:cs typeface="Lucida Sans Unicode" pitchFamily="32" charset="0"/>
              </a:rPr>
              <a:t> </a:t>
            </a:r>
            <a:r>
              <a:rPr lang="en-US" sz="2800" dirty="0" smtClean="0">
                <a:solidFill>
                  <a:srgbClr val="000066"/>
                </a:solidFill>
                <a:cs typeface="Lucida Sans Unicode" pitchFamily="32" charset="0"/>
              </a:rPr>
              <a:t>GO4 – Dynamic list editor</a:t>
            </a:r>
            <a:endParaRPr lang="en-US" sz="2800" dirty="0">
              <a:solidFill>
                <a:srgbClr val="000066"/>
              </a:solidFill>
              <a:cs typeface="Lucida Sans Unicode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39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96336" y="5768821"/>
            <a:ext cx="1872208" cy="365125"/>
          </a:xfrm>
        </p:spPr>
        <p:txBody>
          <a:bodyPr/>
          <a:lstStyle/>
          <a:p>
            <a:r>
              <a:rPr lang="de-DE" dirty="0" smtClean="0"/>
              <a:t>(C) Joern Adamczewski </a:t>
            </a:r>
            <a:endParaRPr lang="en-US" dirty="0"/>
          </a:p>
        </p:txBody>
      </p:sp>
      <p:sp>
        <p:nvSpPr>
          <p:cNvPr id="502788" name="Rectangle 4"/>
          <p:cNvSpPr>
            <a:spLocks noChangeArrowheads="1"/>
          </p:cNvSpPr>
          <p:nvPr/>
        </p:nvSpPr>
        <p:spPr bwMode="auto">
          <a:xfrm>
            <a:off x="895350" y="809625"/>
            <a:ext cx="6002338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9388" indent="-179388">
              <a:spcBef>
                <a:spcPct val="20000"/>
              </a:spcBef>
            </a:pPr>
            <a:r>
              <a:rPr lang="en-US" dirty="0">
                <a:solidFill>
                  <a:schemeClr val="hlink"/>
                </a:solidFill>
                <a:latin typeface="Calibri" panose="020F0502020204030204" pitchFamily="34" charset="0"/>
              </a:rPr>
              <a:t>Interactive</a:t>
            </a:r>
            <a:r>
              <a:rPr lang="en-US" dirty="0">
                <a:solidFill>
                  <a:schemeClr val="hlink"/>
                </a:solidFill>
              </a:rPr>
              <a:t> peak finding and fitting. Save fitter for use </a:t>
            </a:r>
            <a:r>
              <a:rPr lang="en-US" dirty="0" smtClean="0">
                <a:solidFill>
                  <a:schemeClr val="hlink"/>
                </a:solidFill>
              </a:rPr>
              <a:t>in macro </a:t>
            </a:r>
            <a:r>
              <a:rPr lang="en-US" b="1" dirty="0">
                <a:solidFill>
                  <a:schemeClr val="hlink"/>
                </a:solidFill>
              </a:rPr>
              <a:t>macros</a:t>
            </a:r>
            <a:endParaRPr lang="en-US" b="1" dirty="0"/>
          </a:p>
        </p:txBody>
      </p:sp>
      <p:pic>
        <p:nvPicPr>
          <p:cNvPr id="502792" name="Picture 8" descr="go4Fitbet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7613"/>
            <a:ext cx="9144000" cy="4619625"/>
          </a:xfrm>
          <a:prstGeom prst="rect">
            <a:avLst/>
          </a:prstGeom>
          <a:noFill/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>
                <a:solidFill>
                  <a:srgbClr val="000066"/>
                </a:solidFill>
                <a:cs typeface="Lucida Sans Unicode" pitchFamily="32" charset="0"/>
              </a:rPr>
              <a:t>  </a:t>
            </a:r>
            <a:r>
              <a:rPr lang="en-US" sz="2800" dirty="0">
                <a:solidFill>
                  <a:srgbClr val="000066"/>
                </a:solidFill>
                <a:cs typeface="Lucida Sans Unicode" pitchFamily="32" charset="0"/>
              </a:rPr>
              <a:t> </a:t>
            </a:r>
            <a:r>
              <a:rPr lang="en-US" sz="2800" dirty="0" smtClean="0">
                <a:solidFill>
                  <a:srgbClr val="000066"/>
                </a:solidFill>
                <a:cs typeface="Lucida Sans Unicode" pitchFamily="32" charset="0"/>
              </a:rPr>
              <a:t>GO4 – Fit panel</a:t>
            </a:r>
            <a:endParaRPr lang="en-US" sz="2800" dirty="0">
              <a:solidFill>
                <a:srgbClr val="000066"/>
              </a:solidFill>
              <a:cs typeface="Lucida Sans Unicode" pitchFamily="32" charset="0"/>
            </a:endParaRPr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585788"/>
            <a:ext cx="9144000" cy="1587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62476" y="6084004"/>
            <a:ext cx="7076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handle any TH1 objects (from files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necessarily created with Go4)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801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33"/>
          <a:stretch/>
        </p:blipFill>
        <p:spPr>
          <a:xfrm>
            <a:off x="0" y="1143000"/>
            <a:ext cx="9144000" cy="5067300"/>
          </a:xfrm>
          <a:prstGeom prst="rect">
            <a:avLst/>
          </a:prstGeom>
        </p:spPr>
      </p:pic>
      <p:sp>
        <p:nvSpPr>
          <p:cNvPr id="5" name="CustomShape 1"/>
          <p:cNvSpPr/>
          <p:nvPr/>
        </p:nvSpPr>
        <p:spPr>
          <a:xfrm>
            <a:off x="1080" y="1080"/>
            <a:ext cx="9142920" cy="5864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EAEAEA"/>
          </a:solidFill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 </a:t>
            </a:r>
            <a:r>
              <a:rPr lang="en-US" sz="2800" b="0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</a:t>
            </a:r>
            <a:r>
              <a:rPr lang="en-US" sz="2800" b="0" i="0" u="none" strike="noStrike" kern="1200" spc="0" baseline="0" dirty="0" err="1" smtClean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Minidaq</a:t>
            </a:r>
            <a:r>
              <a:rPr lang="en-US" sz="2800" b="0" i="0" u="none" strike="noStrike" kern="1200" spc="0" baseline="0" dirty="0" smtClean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– online GUI Go4</a:t>
            </a:r>
            <a:endParaRPr lang="en-US" sz="2800" b="0" i="0" u="none" strike="noStrike" kern="1200" spc="0" baseline="0" dirty="0">
              <a:ln>
                <a:noFill/>
              </a:ln>
              <a:solidFill>
                <a:srgbClr val="000066"/>
              </a:solidFill>
              <a:latin typeface="Calibri" pitchFamily="18"/>
              <a:ea typeface="DejaVu LGC Sans" pitchFamily="2"/>
              <a:cs typeface="Tahoma" pitchFamily="2"/>
            </a:endParaRPr>
          </a:p>
        </p:txBody>
      </p:sp>
      <p:sp>
        <p:nvSpPr>
          <p:cNvPr id="6" name="Line 4"/>
          <p:cNvSpPr/>
          <p:nvPr/>
        </p:nvSpPr>
        <p:spPr>
          <a:xfrm>
            <a:off x="0" y="585720"/>
            <a:ext cx="9144000" cy="1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2600">
            <a:solidFill>
              <a:srgbClr val="000066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563859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>
                <a:solidFill>
                  <a:srgbClr val="000066"/>
                </a:solidFill>
                <a:cs typeface="Lucida Sans Unicode" pitchFamily="32" charset="0"/>
              </a:rPr>
              <a:t>  </a:t>
            </a:r>
            <a:r>
              <a:rPr lang="en-US" sz="2800" dirty="0">
                <a:solidFill>
                  <a:srgbClr val="000066"/>
                </a:solidFill>
                <a:cs typeface="Lucida Sans Unicode" pitchFamily="32" charset="0"/>
              </a:rPr>
              <a:t> </a:t>
            </a:r>
            <a:r>
              <a:rPr lang="en-US" sz="2800" b="1" dirty="0" err="1" smtClean="0">
                <a:solidFill>
                  <a:srgbClr val="00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ucesb</a:t>
            </a:r>
            <a:r>
              <a:rPr lang="en-US" sz="2800" b="1" dirty="0" smtClean="0">
                <a:solidFill>
                  <a:srgbClr val="00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b="1" dirty="0">
                <a:solidFill>
                  <a:srgbClr val="00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2800" b="1" dirty="0">
                <a:solidFill>
                  <a:srgbClr val="000066"/>
                </a:solidFill>
                <a:cs typeface="Courier New" panose="02070309020205020404" pitchFamily="49" charset="0"/>
              </a:rPr>
              <a:t>u</a:t>
            </a:r>
            <a:r>
              <a:rPr lang="en-US" sz="2800" dirty="0">
                <a:solidFill>
                  <a:srgbClr val="000066"/>
                </a:solidFill>
                <a:cs typeface="Courier New" panose="02070309020205020404" pitchFamily="49" charset="0"/>
              </a:rPr>
              <a:t>npack &amp; </a:t>
            </a:r>
            <a:r>
              <a:rPr lang="en-US" sz="2800" b="1" dirty="0">
                <a:solidFill>
                  <a:srgbClr val="000066"/>
                </a:solidFill>
                <a:cs typeface="Courier New" panose="02070309020205020404" pitchFamily="49" charset="0"/>
              </a:rPr>
              <a:t>c</a:t>
            </a:r>
            <a:r>
              <a:rPr lang="en-US" sz="2800" dirty="0">
                <a:solidFill>
                  <a:srgbClr val="000066"/>
                </a:solidFill>
                <a:cs typeface="Courier New" panose="02070309020205020404" pitchFamily="49" charset="0"/>
              </a:rPr>
              <a:t>heck </a:t>
            </a:r>
            <a:r>
              <a:rPr lang="en-US" sz="2800" b="1" dirty="0">
                <a:solidFill>
                  <a:srgbClr val="000066"/>
                </a:solidFill>
                <a:cs typeface="Courier New" panose="02070309020205020404" pitchFamily="49" charset="0"/>
              </a:rPr>
              <a:t>e</a:t>
            </a:r>
            <a:r>
              <a:rPr lang="en-US" sz="2800" dirty="0">
                <a:solidFill>
                  <a:srgbClr val="000066"/>
                </a:solidFill>
                <a:cs typeface="Courier New" panose="02070309020205020404" pitchFamily="49" charset="0"/>
              </a:rPr>
              <a:t>very </a:t>
            </a:r>
            <a:r>
              <a:rPr lang="en-US" sz="2800" b="1" dirty="0">
                <a:solidFill>
                  <a:srgbClr val="000066"/>
                </a:solidFill>
                <a:cs typeface="Courier New" panose="02070309020205020404" pitchFamily="49" charset="0"/>
              </a:rPr>
              <a:t>s</a:t>
            </a:r>
            <a:r>
              <a:rPr lang="en-US" sz="2800" dirty="0">
                <a:solidFill>
                  <a:srgbClr val="000066"/>
                </a:solidFill>
                <a:cs typeface="Courier New" panose="02070309020205020404" pitchFamily="49" charset="0"/>
              </a:rPr>
              <a:t>ingle </a:t>
            </a:r>
            <a:r>
              <a:rPr lang="en-US" sz="2800" b="1" dirty="0" smtClean="0">
                <a:solidFill>
                  <a:srgbClr val="000066"/>
                </a:solidFill>
                <a:cs typeface="Courier New" panose="02070309020205020404" pitchFamily="49" charset="0"/>
              </a:rPr>
              <a:t>b</a:t>
            </a:r>
            <a:r>
              <a:rPr lang="en-US" sz="2800" dirty="0" smtClean="0">
                <a:solidFill>
                  <a:srgbClr val="000066"/>
                </a:solidFill>
                <a:cs typeface="Courier New" panose="02070309020205020404" pitchFamily="49" charset="0"/>
              </a:rPr>
              <a:t>it</a:t>
            </a:r>
            <a:endParaRPr lang="en-US" sz="2800" dirty="0">
              <a:solidFill>
                <a:srgbClr val="000066"/>
              </a:solidFill>
              <a:cs typeface="Courier New" panose="02070309020205020404" pitchFamily="49" charset="0"/>
            </a:endParaRPr>
          </a:p>
        </p:txBody>
      </p:sp>
      <p:sp>
        <p:nvSpPr>
          <p:cNvPr id="13" name="Line 2"/>
          <p:cNvSpPr>
            <a:spLocks noChangeShapeType="1"/>
          </p:cNvSpPr>
          <p:nvPr/>
        </p:nvSpPr>
        <p:spPr bwMode="auto">
          <a:xfrm>
            <a:off x="0" y="585788"/>
            <a:ext cx="9144000" cy="1587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23528" y="2539542"/>
            <a:ext cx="780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[pcepisdaq3] /data5/user2/is512/root2 &gt; ~/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is512_unp/is512 is512_run00090019.lmd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--watcher=DSSSD1B*E</a:t>
            </a:r>
            <a:endParaRPr lang="en-GB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49052" y="2948577"/>
            <a:ext cx="8316416" cy="3144719"/>
            <a:chOff x="0" y="2780928"/>
            <a:chExt cx="8709646" cy="357676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63" t="8247" r="60000" b="29166"/>
            <a:stretch/>
          </p:blipFill>
          <p:spPr>
            <a:xfrm>
              <a:off x="5652120" y="2780928"/>
              <a:ext cx="3057526" cy="35767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33"/>
            <a:stretch/>
          </p:blipFill>
          <p:spPr>
            <a:xfrm>
              <a:off x="0" y="2996952"/>
              <a:ext cx="5364088" cy="3240803"/>
            </a:xfrm>
            <a:prstGeom prst="rect">
              <a:avLst/>
            </a:prstGeom>
          </p:spPr>
        </p:pic>
        <p:sp>
          <p:nvSpPr>
            <p:cNvPr id="7" name="Freeform 6"/>
            <p:cNvSpPr/>
            <p:nvPr/>
          </p:nvSpPr>
          <p:spPr>
            <a:xfrm>
              <a:off x="4905375" y="5373216"/>
              <a:ext cx="2419350" cy="894791"/>
            </a:xfrm>
            <a:custGeom>
              <a:avLst/>
              <a:gdLst>
                <a:gd name="connsiteX0" fmla="*/ 0 w 2419350"/>
                <a:gd name="connsiteY0" fmla="*/ 0 h 894791"/>
                <a:gd name="connsiteX1" fmla="*/ 1400175 w 2419350"/>
                <a:gd name="connsiteY1" fmla="*/ 857250 h 894791"/>
                <a:gd name="connsiteX2" fmla="*/ 2419350 w 2419350"/>
                <a:gd name="connsiteY2" fmla="*/ 742950 h 89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9350" h="894791">
                  <a:moveTo>
                    <a:pt x="0" y="0"/>
                  </a:moveTo>
                  <a:cubicBezTo>
                    <a:pt x="498475" y="366712"/>
                    <a:pt x="996950" y="733425"/>
                    <a:pt x="1400175" y="857250"/>
                  </a:cubicBezTo>
                  <a:cubicBezTo>
                    <a:pt x="1803400" y="981075"/>
                    <a:pt x="2241550" y="760412"/>
                    <a:pt x="2419350" y="742950"/>
                  </a:cubicBezTo>
                </a:path>
              </a:pathLst>
            </a:custGeom>
            <a:noFill/>
            <a:ln w="57150">
              <a:solidFill>
                <a:srgbClr val="00B05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Rectangle 8"/>
          <p:cNvSpPr/>
          <p:nvPr/>
        </p:nvSpPr>
        <p:spPr>
          <a:xfrm>
            <a:off x="323528" y="6354004"/>
            <a:ext cx="3793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http://fy.chalmers.se/~f96hajo/ucesb/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5913" y="790097"/>
            <a:ext cx="829733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ool </a:t>
            </a:r>
            <a:r>
              <a:rPr lang="en-US" dirty="0"/>
              <a:t>to do rather </a:t>
            </a:r>
            <a:r>
              <a:rPr lang="en-US" dirty="0" smtClean="0"/>
              <a:t>quick </a:t>
            </a:r>
            <a:r>
              <a:rPr lang="en-US" dirty="0"/>
              <a:t>checks </a:t>
            </a:r>
            <a:r>
              <a:rPr lang="en-US" dirty="0" smtClean="0"/>
              <a:t>of event-based </a:t>
            </a:r>
            <a:r>
              <a:rPr lang="en-US" dirty="0"/>
              <a:t>data produced in e.g. nuclear physics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experiments, installed on ISOLDE DAQ computers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Built-in data formats: LMD (MBS), EBYEDATA (</a:t>
            </a:r>
            <a:r>
              <a:rPr lang="en-US" dirty="0" err="1" smtClean="0">
                <a:sym typeface="Wingdings" panose="05000000000000000000" pitchFamily="2" charset="2"/>
              </a:rPr>
              <a:t>Daresbury</a:t>
            </a:r>
            <a:r>
              <a:rPr lang="en-US" dirty="0" smtClean="0">
                <a:sym typeface="Wingdings" panose="05000000000000000000" pitchFamily="2" charset="2"/>
              </a:rPr>
              <a:t> MIDAS), PAX(KVI), HADES…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</a:t>
            </a:r>
            <a:r>
              <a:rPr lang="en-US" dirty="0"/>
              <a:t>structures </a:t>
            </a:r>
            <a:r>
              <a:rPr lang="en-US" dirty="0">
                <a:sym typeface="Wingdings" panose="05000000000000000000" pitchFamily="2" charset="2"/>
              </a:rPr>
              <a:t> (parser)  C++ </a:t>
            </a:r>
            <a:r>
              <a:rPr lang="en-US" dirty="0" smtClean="0">
                <a:sym typeface="Wingdings" panose="05000000000000000000" pitchFamily="2" charset="2"/>
              </a:rPr>
              <a:t>code   (can handle any type of data)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Simple </a:t>
            </a:r>
            <a:r>
              <a:rPr lang="en-US" dirty="0"/>
              <a:t>but effective on-line data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364795" y="5227735"/>
            <a:ext cx="599844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GO4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205727" y="6014442"/>
            <a:ext cx="731290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ucesb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42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>
                <a:solidFill>
                  <a:srgbClr val="000066"/>
                </a:solidFill>
                <a:cs typeface="Lucida Sans Unicode" pitchFamily="32" charset="0"/>
              </a:rPr>
              <a:t>  </a:t>
            </a:r>
            <a:r>
              <a:rPr lang="en-US" sz="2800" dirty="0">
                <a:solidFill>
                  <a:srgbClr val="000066"/>
                </a:solidFill>
                <a:cs typeface="Lucida Sans Unicode" pitchFamily="32" charset="0"/>
              </a:rPr>
              <a:t> </a:t>
            </a:r>
            <a:r>
              <a:rPr lang="en-US" sz="2800" dirty="0" smtClean="0">
                <a:solidFill>
                  <a:srgbClr val="000066"/>
                </a:solidFill>
                <a:cs typeface="Lucida Sans Unicode" pitchFamily="32" charset="0"/>
              </a:rPr>
              <a:t>TDR - DAQ for IDS</a:t>
            </a:r>
            <a:endParaRPr lang="en-US" sz="2800" dirty="0">
              <a:solidFill>
                <a:srgbClr val="000066"/>
              </a:solidFill>
              <a:cs typeface="Lucida Sans Unicode" pitchFamily="32" charset="0"/>
            </a:endParaRPr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585788"/>
            <a:ext cx="9144000" cy="1587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0269"/>
          <a:stretch/>
        </p:blipFill>
        <p:spPr>
          <a:xfrm>
            <a:off x="611560" y="2780928"/>
            <a:ext cx="5400600" cy="3655901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457200" y="764704"/>
            <a:ext cx="8229600" cy="201622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TDR – Total Data Readout 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Daresbury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UK), widely used at JYFL, chosen for ISOLDE IDS - phase 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1400" dirty="0" smtClean="0">
                <a:ea typeface="DejaVu LGC Sans" pitchFamily="2"/>
                <a:cs typeface="Tahoma" pitchFamily="2"/>
              </a:rPr>
              <a:t>Channels </a:t>
            </a:r>
            <a:r>
              <a:rPr lang="en-US" sz="1400" dirty="0">
                <a:ea typeface="DejaVu LGC Sans" pitchFamily="2"/>
                <a:cs typeface="Tahoma" pitchFamily="2"/>
              </a:rPr>
              <a:t>are read out </a:t>
            </a:r>
            <a:r>
              <a:rPr lang="en-US" sz="1400" dirty="0" smtClean="0">
                <a:ea typeface="DejaVu LGC Sans" pitchFamily="2"/>
                <a:cs typeface="Tahoma" pitchFamily="2"/>
              </a:rPr>
              <a:t>asynchronously </a:t>
            </a:r>
            <a:r>
              <a:rPr lang="en-US" sz="1400" dirty="0">
                <a:ea typeface="DejaVu LGC Sans" pitchFamily="2"/>
                <a:cs typeface="Tahoma" pitchFamily="2"/>
              </a:rPr>
              <a:t>in singles mode and each data item is </a:t>
            </a:r>
            <a:r>
              <a:rPr lang="en-US" sz="1400" dirty="0" smtClean="0">
                <a:ea typeface="DejaVu LGC Sans" pitchFamily="2"/>
                <a:cs typeface="Tahoma" pitchFamily="2"/>
              </a:rPr>
              <a:t>time-stamped with an external clock .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1400" dirty="0" smtClean="0">
                <a:ea typeface="DejaVu LGC Sans" pitchFamily="2"/>
                <a:cs typeface="Tahoma" pitchFamily="2"/>
              </a:rPr>
              <a:t>Event </a:t>
            </a:r>
            <a:r>
              <a:rPr lang="en-US" sz="1400" dirty="0">
                <a:ea typeface="DejaVu LGC Sans" pitchFamily="2"/>
                <a:cs typeface="Tahoma" pitchFamily="2"/>
              </a:rPr>
              <a:t>building and analysis has to be done entirely in the software post-processing the data stream</a:t>
            </a:r>
            <a:r>
              <a:rPr lang="en-US" sz="1400" dirty="0" smtClean="0">
                <a:ea typeface="DejaVu LGC Sans" pitchFamily="2"/>
                <a:cs typeface="Tahoma" pitchFamily="2"/>
              </a:rPr>
              <a:t>.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VHS-ADC : 8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105 MSPS, 14-bit ADC (virtex4 FPGA) - </a:t>
            </a:r>
            <a:r>
              <a:rPr lang="en-US" sz="1400" dirty="0" smtClean="0"/>
              <a:t>could </a:t>
            </a:r>
            <a:r>
              <a:rPr lang="en-US" sz="1400" dirty="0"/>
              <a:t>be available on </a:t>
            </a:r>
            <a:r>
              <a:rPr lang="en-US" sz="1400" dirty="0" smtClean="0"/>
              <a:t>loan from JYFL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Capable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handle rates ~30kHz/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ch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(DC beam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762969"/>
            <a:ext cx="17145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5796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>
                <a:solidFill>
                  <a:srgbClr val="000066"/>
                </a:solidFill>
                <a:cs typeface="Lucida Sans Unicode" pitchFamily="32" charset="0"/>
              </a:rPr>
              <a:t>  </a:t>
            </a:r>
            <a:r>
              <a:rPr lang="en-US" sz="2800" dirty="0">
                <a:solidFill>
                  <a:srgbClr val="000066"/>
                </a:solidFill>
                <a:cs typeface="Lucida Sans Unicode" pitchFamily="32" charset="0"/>
              </a:rPr>
              <a:t> </a:t>
            </a:r>
            <a:r>
              <a:rPr lang="en-US" sz="2800" dirty="0" smtClean="0">
                <a:solidFill>
                  <a:srgbClr val="000066"/>
                </a:solidFill>
                <a:cs typeface="Lucida Sans Unicode" pitchFamily="32" charset="0"/>
              </a:rPr>
              <a:t>TDR </a:t>
            </a:r>
            <a:r>
              <a:rPr lang="en-US" sz="2800" dirty="0">
                <a:solidFill>
                  <a:srgbClr val="000066"/>
                </a:solidFill>
                <a:cs typeface="Lucida Sans Unicode" pitchFamily="32" charset="0"/>
              </a:rPr>
              <a:t>- DAQ for </a:t>
            </a:r>
            <a:r>
              <a:rPr lang="en-US" sz="2800" dirty="0" smtClean="0">
                <a:solidFill>
                  <a:srgbClr val="000066"/>
                </a:solidFill>
                <a:cs typeface="Lucida Sans Unicode" pitchFamily="32" charset="0"/>
              </a:rPr>
              <a:t>IDS</a:t>
            </a:r>
            <a:endParaRPr lang="en-US" sz="2800" dirty="0">
              <a:solidFill>
                <a:srgbClr val="000066"/>
              </a:solidFill>
              <a:cs typeface="Lucida Sans Unicode" pitchFamily="32" charset="0"/>
            </a:endParaRPr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585788"/>
            <a:ext cx="9144000" cy="1587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5652120" y="4365104"/>
            <a:ext cx="3312368" cy="23042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/>
              <a:t>HPGe</a:t>
            </a:r>
            <a:r>
              <a:rPr lang="en-US" dirty="0"/>
              <a:t>: 19 </a:t>
            </a:r>
            <a:r>
              <a:rPr lang="en-US" dirty="0" err="1"/>
              <a:t>ch</a:t>
            </a:r>
            <a:r>
              <a:rPr lang="en-US" dirty="0"/>
              <a:t> (</a:t>
            </a:r>
            <a:r>
              <a:rPr lang="en-US" dirty="0" smtClean="0"/>
              <a:t>max 25, phase </a:t>
            </a:r>
            <a:r>
              <a:rPr lang="en-US" dirty="0"/>
              <a:t>II)</a:t>
            </a:r>
          </a:p>
          <a:p>
            <a:r>
              <a:rPr lang="en-US" dirty="0"/>
              <a:t>LaBr3: 12 </a:t>
            </a:r>
            <a:r>
              <a:rPr lang="en-US" dirty="0" err="1"/>
              <a:t>ch</a:t>
            </a:r>
            <a:endParaRPr lang="en-US" dirty="0"/>
          </a:p>
          <a:p>
            <a:r>
              <a:rPr lang="en-US" dirty="0"/>
              <a:t>Plastic: </a:t>
            </a:r>
            <a:r>
              <a:rPr lang="en-US" dirty="0" smtClean="0"/>
              <a:t>3 </a:t>
            </a:r>
            <a:r>
              <a:rPr lang="en-US" dirty="0" err="1" smtClean="0"/>
              <a:t>ch</a:t>
            </a:r>
            <a:endParaRPr lang="en-US" dirty="0"/>
          </a:p>
          <a:p>
            <a:r>
              <a:rPr lang="en-US" dirty="0"/>
              <a:t>Si: </a:t>
            </a:r>
            <a:r>
              <a:rPr lang="en-US" dirty="0" smtClean="0"/>
              <a:t>64 </a:t>
            </a:r>
            <a:r>
              <a:rPr lang="en-US" dirty="0" err="1" smtClean="0"/>
              <a:t>ch</a:t>
            </a:r>
            <a:r>
              <a:rPr lang="en-US" dirty="0" smtClean="0"/>
              <a:t>                                        </a:t>
            </a:r>
            <a:endParaRPr lang="en-US" dirty="0"/>
          </a:p>
          <a:p>
            <a:r>
              <a:rPr lang="en-US" b="1" dirty="0"/>
              <a:t>Total: 98 </a:t>
            </a:r>
            <a:r>
              <a:rPr lang="en-US" b="1" dirty="0" err="1" smtClean="0"/>
              <a:t>ch</a:t>
            </a:r>
            <a:r>
              <a:rPr lang="en-US" b="1" dirty="0" smtClean="0"/>
              <a:t>   </a:t>
            </a:r>
            <a:r>
              <a:rPr lang="en-US" dirty="0" smtClean="0"/>
              <a:t>(112 </a:t>
            </a:r>
            <a:r>
              <a:rPr lang="en-US" dirty="0" err="1" smtClean="0"/>
              <a:t>ch</a:t>
            </a:r>
            <a:r>
              <a:rPr lang="en-US" dirty="0" smtClean="0"/>
              <a:t> available)</a:t>
            </a:r>
          </a:p>
          <a:p>
            <a:endParaRPr lang="en-US" b="1" dirty="0" smtClean="0"/>
          </a:p>
          <a:p>
            <a:r>
              <a:rPr lang="en-US" sz="1400" dirty="0" smtClean="0"/>
              <a:t>+ ISOLDE status (T1, T2, tape, laser…)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0602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7520"/>
          </a:xfrm>
          <a:prstGeom prst="rect">
            <a:avLst/>
          </a:prstGeom>
          <a:solidFill>
            <a:srgbClr val="EAEAEA"/>
          </a:solidFill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  </a:t>
            </a:r>
            <a:r>
              <a:rPr lang="en-US" sz="2800" b="0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 ISOLDE DAQ </a:t>
            </a:r>
            <a:r>
              <a:rPr lang="en-US" sz="2800" b="0" i="0" u="none" strike="noStrike" kern="1200" spc="0" baseline="0" dirty="0" smtClean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systems - overview</a:t>
            </a:r>
            <a:endParaRPr lang="en-US" sz="2800" b="0" i="0" u="none" strike="noStrike" kern="1200" spc="0" baseline="0" dirty="0">
              <a:ln>
                <a:noFill/>
              </a:ln>
              <a:solidFill>
                <a:srgbClr val="000066"/>
              </a:solidFill>
              <a:latin typeface="Calibri" pitchFamily="18"/>
              <a:ea typeface="DejaVu Sans" pitchFamily="2"/>
              <a:cs typeface="Lucida Sans Unicode" pitchFamily="34"/>
            </a:endParaRPr>
          </a:p>
        </p:txBody>
      </p:sp>
      <p:sp>
        <p:nvSpPr>
          <p:cNvPr id="3" name="Line 2"/>
          <p:cNvSpPr/>
          <p:nvPr/>
        </p:nvSpPr>
        <p:spPr>
          <a:xfrm>
            <a:off x="0" y="585720"/>
            <a:ext cx="9144000" cy="1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2600">
            <a:solidFill>
              <a:srgbClr val="000066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597300" y="836712"/>
            <a:ext cx="6095451" cy="2206053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Different DAQ solutions available for ISOLDE 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experiments:</a:t>
            </a:r>
            <a:endParaRPr lang="en-US" sz="18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Modular electronics:</a:t>
            </a:r>
            <a:r>
              <a:rPr lang="en-US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VME, CAMAC, </a:t>
            </a:r>
            <a:r>
              <a:rPr lang="en-US" sz="18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PCIe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, </a:t>
            </a:r>
            <a:r>
              <a:rPr lang="en-US" sz="18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uTCA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-based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systems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Other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(Digital oscilloscope, MCA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…)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Traditional analogue chain approach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Digital</a:t>
            </a:r>
            <a:r>
              <a:rPr lang="en-US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pulse processing</a:t>
            </a:r>
            <a:endParaRPr lang="en-US" sz="18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</p:txBody>
      </p:sp>
      <p:pic>
        <p:nvPicPr>
          <p:cNvPr id="5" name="Picture 6" descr="P10608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99" y="3352680"/>
            <a:ext cx="426708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7" descr="P10608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399" y="3124079"/>
            <a:ext cx="2590919" cy="3454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7303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0"/>
            <a:ext cx="9142920" cy="586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AEAEA"/>
          </a:solidFill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lvl="0" rtl="0" hangingPunct="0">
              <a:lnSpc>
                <a:spcPct val="100000"/>
              </a:lnSpc>
              <a:buNone/>
              <a:tabLst/>
            </a:pPr>
            <a:r>
              <a:rPr lang="en-US" sz="2800" b="1" i="0" u="none" strike="noStrike" dirty="0"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 </a:t>
            </a:r>
            <a:r>
              <a:rPr lang="en-US" sz="2800" b="0" i="0" u="none" strike="noStrike" dirty="0"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</a:t>
            </a:r>
            <a:r>
              <a:rPr lang="en-US" sz="2800" b="0" i="0" u="none" strike="noStrike" dirty="0" smtClean="0"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GRAIN – data analysis software</a:t>
            </a:r>
            <a:endParaRPr lang="en-US" sz="2800" b="0" i="0" u="none" strike="noStrike" dirty="0">
              <a:solidFill>
                <a:srgbClr val="000066"/>
              </a:solidFill>
              <a:latin typeface="Calibri" pitchFamily="18"/>
              <a:ea typeface="DejaVu LGC Sans" pitchFamily="2"/>
              <a:cs typeface="Tahoma" pitchFamily="2"/>
            </a:endParaRPr>
          </a:p>
        </p:txBody>
      </p:sp>
      <p:sp>
        <p:nvSpPr>
          <p:cNvPr id="3" name="Line 2"/>
          <p:cNvSpPr/>
          <p:nvPr/>
        </p:nvSpPr>
        <p:spPr>
          <a:xfrm>
            <a:off x="0" y="585720"/>
            <a:ext cx="9144000" cy="1440"/>
          </a:xfrm>
          <a:prstGeom prst="line">
            <a:avLst/>
          </a:prstGeom>
          <a:noFill/>
          <a:ln w="12600">
            <a:solidFill>
              <a:srgbClr val="000066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ejaVu LGC Sans" pitchFamily="2"/>
              <a:cs typeface="DejaVu LGC Sans" pitchFamily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23528" y="5943600"/>
            <a:ext cx="4180680" cy="6087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Shape 3"/>
          <p:cNvSpPr/>
          <p:nvPr/>
        </p:nvSpPr>
        <p:spPr>
          <a:xfrm>
            <a:off x="5029200" y="6172200"/>
            <a:ext cx="3507119" cy="345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lvl="0" rtl="0" hangingPunct="0">
              <a:buNone/>
              <a:tabLst/>
            </a:pPr>
            <a:r>
              <a:rPr lang="en-US" sz="1400" b="0" i="0" u="none" strike="noStrike" dirty="0">
                <a:ea typeface="DejaVu LGC Sans" pitchFamily="2"/>
                <a:cs typeface="Tahoma" pitchFamily="2"/>
              </a:rPr>
              <a:t>https://trac.cc.jyu.fi/projects/grain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285816" y="1052736"/>
            <a:ext cx="4790240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Shape 4"/>
          <p:cNvSpPr/>
          <p:nvPr/>
        </p:nvSpPr>
        <p:spPr>
          <a:xfrm>
            <a:off x="251520" y="5445224"/>
            <a:ext cx="8212080" cy="601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lvl="0" rtl="0" hangingPunct="0">
              <a:buNone/>
              <a:tabLst/>
            </a:pPr>
            <a:r>
              <a:rPr lang="en-US" sz="1400" b="0" i="0" u="none" strike="noStrike" dirty="0">
                <a:ea typeface="DejaVu LGC Sans" pitchFamily="2"/>
                <a:cs typeface="Tahoma" pitchFamily="2"/>
              </a:rPr>
              <a:t>P. </a:t>
            </a:r>
            <a:r>
              <a:rPr lang="en-US" sz="1400" b="0" i="0" u="none" strike="noStrike" dirty="0" err="1">
                <a:ea typeface="DejaVu LGC Sans" pitchFamily="2"/>
                <a:cs typeface="Tahoma" pitchFamily="2"/>
              </a:rPr>
              <a:t>Rahkila</a:t>
            </a:r>
            <a:r>
              <a:rPr lang="en-US" sz="1400" b="0" i="0" u="none" strike="noStrike" dirty="0">
                <a:ea typeface="DejaVu LGC Sans" pitchFamily="2"/>
                <a:cs typeface="Tahoma" pitchFamily="2"/>
              </a:rPr>
              <a:t>,  Grain - A Java Data Analysis System for Total Data </a:t>
            </a:r>
            <a:r>
              <a:rPr lang="en-US" sz="1400" b="0" i="0" u="none" strike="noStrike" dirty="0" smtClean="0">
                <a:ea typeface="DejaVu LGC Sans" pitchFamily="2"/>
                <a:cs typeface="Tahoma" pitchFamily="2"/>
              </a:rPr>
              <a:t>Readout </a:t>
            </a:r>
            <a:r>
              <a:rPr lang="en-US" sz="1400" b="0" i="0" u="none" strike="noStrike" dirty="0" err="1" smtClean="0">
                <a:ea typeface="DejaVu LGC Sans" pitchFamily="2"/>
                <a:cs typeface="Tahoma" pitchFamily="2"/>
              </a:rPr>
              <a:t>Nucl</a:t>
            </a:r>
            <a:r>
              <a:rPr lang="en-US" sz="1400" b="0" i="0" u="none" strike="noStrike" dirty="0">
                <a:ea typeface="DejaVu LGC Sans" pitchFamily="2"/>
                <a:cs typeface="Tahoma" pitchFamily="2"/>
              </a:rPr>
              <a:t>. Instr. and Meth. A 595, 637 (2008)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48064" y="1081767"/>
            <a:ext cx="36724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ea typeface="DejaVu LGC Sans" pitchFamily="2"/>
                <a:cs typeface="Tahoma" pitchFamily="2"/>
              </a:rPr>
              <a:t>GRAIN - </a:t>
            </a:r>
            <a:r>
              <a:rPr lang="en-US" sz="2000" dirty="0">
                <a:ea typeface="DejaVu LGC Sans" pitchFamily="2"/>
                <a:cs typeface="Tahoma" pitchFamily="2"/>
              </a:rPr>
              <a:t>data analysis framework developed at JYU to be used with the novel Total Data Readout (TDR) data acquisition system</a:t>
            </a:r>
            <a:r>
              <a:rPr lang="en-US" sz="2000" dirty="0" smtClean="0">
                <a:ea typeface="DejaVu LGC Sans" pitchFamily="2"/>
                <a:cs typeface="Tahoma" pitchFamily="2"/>
              </a:rPr>
              <a:t>.</a:t>
            </a:r>
          </a:p>
          <a:p>
            <a:pPr lvl="0"/>
            <a:endParaRPr lang="en-US" sz="2000" dirty="0" smtClean="0">
              <a:ea typeface="DejaVu LGC Sans" pitchFamily="2"/>
              <a:cs typeface="Tahoma" pitchFamily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a typeface="DejaVu LGC Sans" pitchFamily="2"/>
                <a:cs typeface="Tahoma" pitchFamily="2"/>
              </a:rPr>
              <a:t>A flexible and efficient event parser and the accompanying software framework written entirely in Java.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000" dirty="0">
              <a:ea typeface="DejaVu LGC Sans" pitchFamily="2"/>
              <a:cs typeface="Tahoma" pitchFamily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7506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-36512" y="585788"/>
            <a:ext cx="9144000" cy="1587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2413" cy="58578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US" sz="2800" b="1">
                <a:solidFill>
                  <a:srgbClr val="000066"/>
                </a:solidFill>
                <a:latin typeface="Calibri" pitchFamily="34" charset="0"/>
                <a:ea typeface="DejaVu LGC Sans" charset="0"/>
                <a:cs typeface="DejaVu LGC Sans" charset="0"/>
              </a:rPr>
              <a:t>  </a:t>
            </a:r>
            <a:r>
              <a:rPr lang="en-US" altLang="en-US" sz="2800">
                <a:solidFill>
                  <a:srgbClr val="000066"/>
                </a:solidFill>
                <a:latin typeface="Calibri" pitchFamily="34" charset="0"/>
                <a:ea typeface="DejaVu LGC Sans" charset="0"/>
                <a:cs typeface="DejaVu LGC Sans" charset="0"/>
              </a:rPr>
              <a:t> Summary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57200" y="914400"/>
            <a:ext cx="6700838" cy="447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2000" u="sng" dirty="0">
                <a:latin typeface="Calibri" pitchFamily="34" charset="0"/>
                <a:ea typeface="DejaVu Sans" charset="0"/>
                <a:cs typeface="DejaVu Sans" charset="0"/>
              </a:rPr>
              <a:t>Available systems</a:t>
            </a:r>
            <a:r>
              <a:rPr lang="en-US" altLang="en-US" sz="2000" u="sng" dirty="0" smtClean="0">
                <a:latin typeface="Calibri" pitchFamily="34" charset="0"/>
                <a:ea typeface="DejaVu Sans" charset="0"/>
                <a:cs typeface="DejaVu Sans" charset="0"/>
              </a:rPr>
              <a:t>:</a:t>
            </a:r>
            <a:endParaRPr lang="en-US" altLang="en-US" sz="2000" dirty="0">
              <a:latin typeface="Calibri" pitchFamily="34" charset="0"/>
              <a:ea typeface="DejaVu Sans" charset="0"/>
              <a:cs typeface="DejaVu Sans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000" dirty="0">
                <a:latin typeface="Calibri" pitchFamily="34" charset="0"/>
                <a:ea typeface="DejaVu Sans" charset="0"/>
                <a:cs typeface="DejaVu Sans" charset="0"/>
              </a:rPr>
              <a:t> MBS: 2 nodes (up to 128ch)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000" dirty="0">
                <a:latin typeface="Calibri" pitchFamily="34" charset="0"/>
                <a:ea typeface="DejaVu Sans" charset="0"/>
                <a:cs typeface="DejaVu Sans" charset="0"/>
              </a:rPr>
              <a:t> </a:t>
            </a:r>
            <a:r>
              <a:rPr lang="en-US" altLang="en-US" sz="2000" dirty="0" err="1">
                <a:latin typeface="Calibri" pitchFamily="34" charset="0"/>
                <a:ea typeface="DejaVu Sans" charset="0"/>
                <a:cs typeface="DejaVu Sans" charset="0"/>
              </a:rPr>
              <a:t>Minidaq</a:t>
            </a:r>
            <a:r>
              <a:rPr lang="en-US" altLang="en-US" sz="2000" dirty="0">
                <a:latin typeface="Calibri" pitchFamily="34" charset="0"/>
                <a:ea typeface="DejaVu Sans" charset="0"/>
                <a:cs typeface="DejaVu Sans" charset="0"/>
              </a:rPr>
              <a:t>: 1 node (up to 32ch)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000" dirty="0">
                <a:latin typeface="Calibri" pitchFamily="34" charset="0"/>
                <a:ea typeface="DejaVu Sans" charset="0"/>
                <a:cs typeface="DejaVu Sans" charset="0"/>
              </a:rPr>
              <a:t> </a:t>
            </a:r>
            <a:r>
              <a:rPr lang="en-US" altLang="en-US" sz="2000" dirty="0" err="1">
                <a:latin typeface="Calibri" pitchFamily="34" charset="0"/>
                <a:ea typeface="DejaVu Sans" charset="0"/>
                <a:cs typeface="DejaVu Sans" charset="0"/>
              </a:rPr>
              <a:t>Digidaq</a:t>
            </a:r>
            <a:r>
              <a:rPr lang="en-US" altLang="en-US" sz="2000" dirty="0">
                <a:latin typeface="Calibri" pitchFamily="34" charset="0"/>
                <a:ea typeface="DejaVu Sans" charset="0"/>
                <a:cs typeface="DejaVu Sans" charset="0"/>
              </a:rPr>
              <a:t>: 1 node (up to 8ch</a:t>
            </a:r>
            <a:r>
              <a:rPr lang="en-US" altLang="en-US" sz="2000" dirty="0" smtClean="0">
                <a:latin typeface="Calibri" pitchFamily="34" charset="0"/>
                <a:ea typeface="DejaVu Sans" charset="0"/>
                <a:cs typeface="DejaVu Sans" charset="0"/>
              </a:rPr>
              <a:t>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000" dirty="0" smtClean="0">
                <a:latin typeface="Calibri" pitchFamily="34" charset="0"/>
                <a:ea typeface="DejaVu Sans" charset="0"/>
                <a:cs typeface="DejaVu Sans" charset="0"/>
              </a:rPr>
              <a:t> TDR (future): 1 node </a:t>
            </a:r>
            <a:r>
              <a:rPr lang="en-US" altLang="en-US" sz="2000" dirty="0" smtClean="0">
                <a:latin typeface="Calibri" pitchFamily="34" charset="0"/>
                <a:ea typeface="DejaVu Sans" charset="0"/>
                <a:cs typeface="DejaVu Sans" charset="0"/>
              </a:rPr>
              <a:t>(112/n8ch</a:t>
            </a:r>
            <a:r>
              <a:rPr lang="en-US" altLang="en-US" sz="2000" dirty="0" smtClean="0">
                <a:latin typeface="Calibri" pitchFamily="34" charset="0"/>
                <a:ea typeface="DejaVu Sans" charset="0"/>
                <a:cs typeface="DejaVu Sans" charset="0"/>
              </a:rPr>
              <a:t>)</a:t>
            </a:r>
            <a:endParaRPr lang="en-US" altLang="en-US" sz="2000" dirty="0">
              <a:latin typeface="Calibri" pitchFamily="34" charset="0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en-US" altLang="en-US" sz="2000" dirty="0">
              <a:latin typeface="Calibri" pitchFamily="34" charset="0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sz="2000" dirty="0">
                <a:latin typeface="Calibri" pitchFamily="34" charset="0"/>
                <a:ea typeface="DejaVu Sans" charset="0"/>
                <a:cs typeface="DejaVu Sans" charset="0"/>
              </a:rPr>
              <a:t> </a:t>
            </a:r>
          </a:p>
          <a:p>
            <a:pPr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en-US" sz="2000" u="sng" dirty="0">
                <a:latin typeface="Calibri" pitchFamily="34" charset="0"/>
                <a:ea typeface="DejaVu Sans" charset="0"/>
                <a:cs typeface="DejaVu Sans" charset="0"/>
              </a:rPr>
              <a:t>Statistics for 2012: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000" dirty="0">
                <a:latin typeface="Calibri" pitchFamily="34" charset="0"/>
                <a:ea typeface="DejaVu Sans" charset="0"/>
                <a:cs typeface="DejaVu Sans" charset="0"/>
              </a:rPr>
              <a:t> MBS: i83, is476, is512, is526, is545  [total: 220GB]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000" dirty="0">
                <a:latin typeface="Calibri" pitchFamily="34" charset="0"/>
                <a:ea typeface="DejaVu Sans" charset="0"/>
                <a:cs typeface="DejaVu Sans" charset="0"/>
              </a:rPr>
              <a:t> </a:t>
            </a:r>
            <a:r>
              <a:rPr lang="en-US" altLang="en-US" sz="2000" dirty="0" err="1">
                <a:latin typeface="Calibri" pitchFamily="34" charset="0"/>
                <a:ea typeface="DejaVu Sans" charset="0"/>
                <a:cs typeface="DejaVu Sans" charset="0"/>
              </a:rPr>
              <a:t>Minidaq</a:t>
            </a:r>
            <a:r>
              <a:rPr lang="en-US" altLang="en-US" sz="2000" dirty="0">
                <a:latin typeface="Calibri" pitchFamily="34" charset="0"/>
                <a:ea typeface="DejaVu Sans" charset="0"/>
                <a:cs typeface="DejaVu Sans" charset="0"/>
              </a:rPr>
              <a:t>: is541 [total 20GB]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000" dirty="0">
                <a:latin typeface="Calibri" pitchFamily="34" charset="0"/>
                <a:ea typeface="DejaVu Sans" charset="0"/>
                <a:cs typeface="DejaVu Sans" charset="0"/>
              </a:rPr>
              <a:t> </a:t>
            </a:r>
            <a:r>
              <a:rPr lang="en-US" altLang="en-US" sz="2000" dirty="0" err="1">
                <a:latin typeface="Calibri" pitchFamily="34" charset="0"/>
                <a:ea typeface="DejaVu Sans" charset="0"/>
                <a:cs typeface="DejaVu Sans" charset="0"/>
              </a:rPr>
              <a:t>Digidaq</a:t>
            </a:r>
            <a:r>
              <a:rPr lang="en-US" altLang="en-US" sz="2000" dirty="0">
                <a:latin typeface="Calibri" pitchFamily="34" charset="0"/>
                <a:ea typeface="DejaVu Sans" charset="0"/>
                <a:cs typeface="DejaVu Sans" charset="0"/>
              </a:rPr>
              <a:t>:  is537, is471, CRIS development  [total: 30GB]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836712"/>
            <a:ext cx="2232248" cy="28645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84168" y="3717032"/>
            <a:ext cx="28039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/</a:t>
            </a:r>
            <a:r>
              <a:rPr lang="en-GB" sz="900" dirty="0" err="1" smtClean="0"/>
              <a:t>afs</a:t>
            </a:r>
            <a:r>
              <a:rPr lang="en-GB" sz="900" dirty="0" smtClean="0"/>
              <a:t>/cern.ch/user/j/</a:t>
            </a:r>
            <a:r>
              <a:rPr lang="en-GB" sz="900" dirty="0" err="1" smtClean="0"/>
              <a:t>jkurcewi</a:t>
            </a:r>
            <a:r>
              <a:rPr lang="en-GB" sz="900" dirty="0" smtClean="0"/>
              <a:t>/public/doc/daq_isolde.pdf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70489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>
                <a:solidFill>
                  <a:srgbClr val="000066"/>
                </a:solidFill>
                <a:cs typeface="Lucida Sans Unicode" pitchFamily="32" charset="0"/>
              </a:rPr>
              <a:t>  </a:t>
            </a:r>
            <a:r>
              <a:rPr lang="en-US" sz="2800" dirty="0">
                <a:solidFill>
                  <a:srgbClr val="000066"/>
                </a:solidFill>
                <a:cs typeface="Lucida Sans Unicode" pitchFamily="32" charset="0"/>
              </a:rPr>
              <a:t> </a:t>
            </a:r>
            <a:r>
              <a:rPr lang="en-US" sz="2800" dirty="0" err="1" smtClean="0">
                <a:solidFill>
                  <a:srgbClr val="000066"/>
                </a:solidFill>
                <a:cs typeface="Lucida Sans Unicode" pitchFamily="32" charset="0"/>
              </a:rPr>
              <a:t>Acknowlegment</a:t>
            </a:r>
            <a:endParaRPr lang="en-US" sz="2800" dirty="0">
              <a:solidFill>
                <a:srgbClr val="000066"/>
              </a:solidFill>
              <a:cs typeface="Lucida Sans Unicode" pitchFamily="32" charset="0"/>
            </a:endParaRPr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585788"/>
            <a:ext cx="9144000" cy="1587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7544" y="1052736"/>
            <a:ext cx="7215630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err="1" smtClean="0"/>
              <a:t>Håkan</a:t>
            </a:r>
            <a:r>
              <a:rPr lang="en-GB" sz="2000" dirty="0" smtClean="0"/>
              <a:t> </a:t>
            </a:r>
            <a:r>
              <a:rPr lang="en-GB" sz="2000" dirty="0"/>
              <a:t>T. </a:t>
            </a:r>
            <a:r>
              <a:rPr lang="en-GB" sz="2000" dirty="0" smtClean="0"/>
              <a:t>Johansson (Chalmers University </a:t>
            </a:r>
            <a:r>
              <a:rPr lang="en-GB" sz="2000" dirty="0"/>
              <a:t>of </a:t>
            </a:r>
            <a:r>
              <a:rPr lang="en-GB" sz="2000" dirty="0" smtClean="0"/>
              <a:t>Technology</a:t>
            </a:r>
            <a:r>
              <a:rPr lang="en-US" sz="2000" dirty="0" smtClean="0"/>
              <a:t>, Sweden)</a:t>
            </a:r>
            <a:endParaRPr lang="en-GB" sz="2000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Joakim</a:t>
            </a:r>
            <a:r>
              <a:rPr lang="en-US" sz="2000" dirty="0" smtClean="0"/>
              <a:t> </a:t>
            </a:r>
            <a:r>
              <a:rPr lang="en-US" sz="2000" dirty="0" err="1" smtClean="0"/>
              <a:t>Cederk</a:t>
            </a:r>
            <a:r>
              <a:rPr lang="en-GB" sz="2000" dirty="0" smtClean="0"/>
              <a:t>ä</a:t>
            </a:r>
            <a:r>
              <a:rPr lang="en-US" sz="2000" dirty="0" err="1" smtClean="0"/>
              <a:t>ll</a:t>
            </a:r>
            <a:r>
              <a:rPr lang="en-US" sz="2000" dirty="0" smtClean="0"/>
              <a:t> (</a:t>
            </a:r>
            <a:r>
              <a:rPr lang="en-GB" sz="2000" dirty="0"/>
              <a:t>Lund University</a:t>
            </a:r>
            <a:r>
              <a:rPr lang="en-GB" sz="2000" dirty="0" smtClean="0"/>
              <a:t>, Sweden)</a:t>
            </a:r>
            <a:endParaRPr lang="en-US" sz="2000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2000" dirty="0" smtClean="0"/>
              <a:t>Hossein Khozani (CERN-PH, Switzerland)‎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2000" dirty="0" smtClean="0"/>
              <a:t>Momo </a:t>
            </a:r>
            <a:r>
              <a:rPr lang="fi-FI" sz="2000" dirty="0"/>
              <a:t>Mukai</a:t>
            </a:r>
            <a:r>
              <a:rPr lang="fi-FI" sz="2000" dirty="0" smtClean="0"/>
              <a:t>‎ (</a:t>
            </a:r>
            <a:r>
              <a:rPr lang="en-GB" sz="2000" dirty="0"/>
              <a:t>University of </a:t>
            </a:r>
            <a:r>
              <a:rPr lang="en-GB" sz="2000" dirty="0" smtClean="0"/>
              <a:t>Tsukuba, Japan)</a:t>
            </a:r>
            <a:endParaRPr lang="fi-FI" sz="2000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Nobuaki Imai (</a:t>
            </a:r>
            <a:r>
              <a:rPr lang="en-GB" sz="2000" dirty="0" smtClean="0"/>
              <a:t>KEK, Japan)</a:t>
            </a:r>
            <a:endParaRPr lang="en-US" sz="2000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IS512/526 teams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330880" y="5715000"/>
            <a:ext cx="3584520" cy="94175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55576" y="6300423"/>
            <a:ext cx="4419600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DejaVu Sans" pitchFamily="2"/>
                <a:cs typeface="Lohit Hindi" pitchFamily="2"/>
              </a:rPr>
              <a:t>This work is supported by ENSAR</a:t>
            </a:r>
          </a:p>
        </p:txBody>
      </p:sp>
    </p:spTree>
    <p:extLst>
      <p:ext uri="{BB962C8B-B14F-4D97-AF65-F5344CB8AC3E}">
        <p14:creationId xmlns:p14="http://schemas.microsoft.com/office/powerpoint/2010/main" val="38626943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>
                <a:solidFill>
                  <a:srgbClr val="000066"/>
                </a:solidFill>
                <a:cs typeface="Lucida Sans Unicode" pitchFamily="32" charset="0"/>
              </a:rPr>
              <a:t>  </a:t>
            </a:r>
            <a:r>
              <a:rPr lang="en-US" sz="2800" dirty="0">
                <a:solidFill>
                  <a:srgbClr val="000066"/>
                </a:solidFill>
                <a:cs typeface="Lucida Sans Unicode" pitchFamily="32" charset="0"/>
              </a:rPr>
              <a:t> </a:t>
            </a:r>
            <a:r>
              <a:rPr lang="en-US" sz="2800" dirty="0" smtClean="0">
                <a:solidFill>
                  <a:srgbClr val="000066"/>
                </a:solidFill>
                <a:cs typeface="Lucida Sans Unicode" pitchFamily="32" charset="0"/>
              </a:rPr>
              <a:t>Template</a:t>
            </a:r>
            <a:endParaRPr lang="en-US" sz="2800" dirty="0">
              <a:solidFill>
                <a:srgbClr val="000066"/>
              </a:solidFill>
              <a:cs typeface="Lucida Sans Unicode" pitchFamily="32" charset="0"/>
            </a:endParaRPr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585788"/>
            <a:ext cx="9144000" cy="1587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7520"/>
          </a:xfrm>
          <a:prstGeom prst="rect">
            <a:avLst/>
          </a:prstGeom>
          <a:solidFill>
            <a:srgbClr val="EAEAEA"/>
          </a:solidFill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i="0" u="none" strike="noStrike" kern="1200" spc="0" baseline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  </a:t>
            </a:r>
            <a:r>
              <a:rPr lang="en-US" sz="2800" b="0" i="0" u="none" strike="noStrike" kern="1200" spc="0" baseline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 ISOLDE DAQ systems - MBS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924" y="914400"/>
            <a:ext cx="8017516" cy="2628797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Standard 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ISOLDE VME-based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system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sz="18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MBS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DAQ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system from GSI (N. </a:t>
            </a:r>
            <a:r>
              <a:rPr lang="en-US" sz="18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Kurz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et al.).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CES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RIO2 processor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CAEN v775</a:t>
            </a:r>
            <a:r>
              <a:rPr lang="en-US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TDCs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and 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v785 peak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sensing ADCs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sz="18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TRIVA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trigger synchronization 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module,</a:t>
            </a:r>
            <a:r>
              <a:rPr lang="en-US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sz="1800" b="1" i="0" u="none" strike="noStrike" kern="1200" spc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latin typeface="Calibri" pitchFamily="18"/>
                <a:ea typeface="DejaVu Sans" pitchFamily="2"/>
                <a:cs typeface="Lohit Hindi" pitchFamily="2"/>
              </a:rPr>
              <a:t>VULOM+TRLO2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firmware for trigger logics. </a:t>
            </a:r>
            <a:endParaRPr lang="en-US" sz="18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Well </a:t>
            </a:r>
            <a:r>
              <a:rPr lang="en-US" sz="18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established within collaboration</a:t>
            </a:r>
          </a:p>
        </p:txBody>
      </p:sp>
      <p:sp>
        <p:nvSpPr>
          <p:cNvPr id="4" name="Line 2"/>
          <p:cNvSpPr/>
          <p:nvPr/>
        </p:nvSpPr>
        <p:spPr>
          <a:xfrm>
            <a:off x="0" y="585720"/>
            <a:ext cx="9144000" cy="1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2600">
            <a:solidFill>
              <a:srgbClr val="000066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2" t="11753" r="9518" b="10690"/>
          <a:stretch/>
        </p:blipFill>
        <p:spPr>
          <a:xfrm>
            <a:off x="307918" y="3693933"/>
            <a:ext cx="4768138" cy="28314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9" t="12244" r="18096" b="10631"/>
          <a:stretch/>
        </p:blipFill>
        <p:spPr>
          <a:xfrm>
            <a:off x="5220072" y="3693933"/>
            <a:ext cx="3736622" cy="28314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9700298">
            <a:off x="5324822" y="1537407"/>
            <a:ext cx="1834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NEW!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8211" y="4387475"/>
            <a:ext cx="511679" cy="2462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dirty="0" smtClean="0"/>
              <a:t>busies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1331640" y="5805264"/>
            <a:ext cx="463588" cy="24622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dirty="0" smtClean="0"/>
              <a:t>gates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0" y="4478923"/>
            <a:ext cx="582211" cy="246221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dirty="0" smtClean="0"/>
              <a:t>triggers</a:t>
            </a:r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6560318" y="4251156"/>
            <a:ext cx="582211" cy="246221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dirty="0" smtClean="0"/>
              <a:t>triggers</a:t>
            </a:r>
            <a:endParaRPr lang="en-GB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5730221" y="4544398"/>
            <a:ext cx="511679" cy="2462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dirty="0" smtClean="0"/>
              <a:t>busies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5730221" y="5550872"/>
            <a:ext cx="463588" cy="24622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dirty="0" smtClean="0"/>
              <a:t>gates</a:t>
            </a:r>
            <a:endParaRPr lang="en-GB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1703232" y="6279123"/>
            <a:ext cx="646331" cy="24622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dirty="0" smtClean="0"/>
              <a:t>T1, </a:t>
            </a:r>
            <a:r>
              <a:rPr lang="en-US" sz="1000" dirty="0" err="1" smtClean="0"/>
              <a:t>Tebis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5870643" y="6051485"/>
            <a:ext cx="646331" cy="24622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dirty="0" smtClean="0"/>
              <a:t>T1, </a:t>
            </a:r>
            <a:r>
              <a:rPr lang="en-US" sz="1000" dirty="0" err="1" smtClean="0"/>
              <a:t>Tebis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058762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12" y="2022748"/>
            <a:ext cx="4656920" cy="3097034"/>
          </a:xfrm>
          <a:prstGeom prst="rect">
            <a:avLst/>
          </a:prstGeom>
        </p:spPr>
      </p:pic>
      <p:sp>
        <p:nvSpPr>
          <p:cNvPr id="5" name="CustomShape 1"/>
          <p:cNvSpPr/>
          <p:nvPr/>
        </p:nvSpPr>
        <p:spPr>
          <a:xfrm>
            <a:off x="1080" y="1080"/>
            <a:ext cx="9142920" cy="5864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EAEAEA"/>
          </a:solidFill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 </a:t>
            </a:r>
            <a:r>
              <a:rPr lang="en-US" sz="2800" b="0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VULOM – VME Universal Logic Module</a:t>
            </a:r>
          </a:p>
        </p:txBody>
      </p:sp>
      <p:sp>
        <p:nvSpPr>
          <p:cNvPr id="6" name="Line 4"/>
          <p:cNvSpPr/>
          <p:nvPr/>
        </p:nvSpPr>
        <p:spPr>
          <a:xfrm>
            <a:off x="0" y="585720"/>
            <a:ext cx="9144000" cy="1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2600">
            <a:solidFill>
              <a:srgbClr val="000066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340768"/>
            <a:ext cx="2926080" cy="457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1268759"/>
            <a:ext cx="5183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1NIM crate Trigger logic reduced to single VME board</a:t>
            </a:r>
          </a:p>
          <a:p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>
            <a:off x="4961744" y="32129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7810" y="5589602"/>
            <a:ext cx="5684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TRLO2 -</a:t>
            </a:r>
            <a:r>
              <a:rPr lang="en-US" dirty="0" smtClean="0"/>
              <a:t> trigger logic firmware (H. Johansson et al.)</a:t>
            </a:r>
          </a:p>
          <a:p>
            <a:r>
              <a:rPr lang="en-US" b="1" dirty="0" smtClean="0"/>
              <a:t>VULOM </a:t>
            </a:r>
            <a:r>
              <a:rPr lang="en-US" dirty="0" smtClean="0"/>
              <a:t>- </a:t>
            </a:r>
            <a:r>
              <a:rPr lang="en-US" dirty="0"/>
              <a:t>VME Universal Logic </a:t>
            </a:r>
            <a:r>
              <a:rPr lang="en-US" dirty="0" smtClean="0"/>
              <a:t>Module (J. Hoffman et al.)</a:t>
            </a:r>
          </a:p>
        </p:txBody>
      </p:sp>
      <p:sp>
        <p:nvSpPr>
          <p:cNvPr id="10" name="Rectangle 9"/>
          <p:cNvSpPr/>
          <p:nvPr/>
        </p:nvSpPr>
        <p:spPr>
          <a:xfrm>
            <a:off x="7922963" y="5946467"/>
            <a:ext cx="10872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(C)  Photo: GSI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912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44" y="764704"/>
            <a:ext cx="8695944" cy="575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stomShape 1"/>
          <p:cNvSpPr/>
          <p:nvPr/>
        </p:nvSpPr>
        <p:spPr>
          <a:xfrm>
            <a:off x="1080" y="1080"/>
            <a:ext cx="9142920" cy="5864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EAEAEA"/>
          </a:solidFill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 </a:t>
            </a:r>
            <a:r>
              <a:rPr lang="en-US" sz="2800" b="0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VULOM – VME Universal Logic Module</a:t>
            </a:r>
          </a:p>
        </p:txBody>
      </p:sp>
      <p:sp>
        <p:nvSpPr>
          <p:cNvPr id="6" name="Line 4"/>
          <p:cNvSpPr/>
          <p:nvPr/>
        </p:nvSpPr>
        <p:spPr>
          <a:xfrm>
            <a:off x="0" y="585720"/>
            <a:ext cx="9144000" cy="1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2600">
            <a:solidFill>
              <a:srgbClr val="000066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30614" y="6536377"/>
            <a:ext cx="14686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>
                <a:solidFill>
                  <a:schemeClr val="bg1">
                    <a:lumMod val="65000"/>
                  </a:schemeClr>
                </a:solidFill>
              </a:rPr>
              <a:t>(C) 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Fig: H. Johansson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791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44" y="764704"/>
            <a:ext cx="8695944" cy="575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stomShape 1"/>
          <p:cNvSpPr/>
          <p:nvPr/>
        </p:nvSpPr>
        <p:spPr>
          <a:xfrm>
            <a:off x="1080" y="1080"/>
            <a:ext cx="9142920" cy="5864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EAEAEA"/>
          </a:solidFill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 </a:t>
            </a:r>
            <a:r>
              <a:rPr lang="en-US" sz="2800" b="0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VULOM – VME Universal Logic Module</a:t>
            </a:r>
          </a:p>
        </p:txBody>
      </p:sp>
      <p:sp>
        <p:nvSpPr>
          <p:cNvPr id="6" name="Line 4"/>
          <p:cNvSpPr/>
          <p:nvPr/>
        </p:nvSpPr>
        <p:spPr>
          <a:xfrm>
            <a:off x="0" y="585720"/>
            <a:ext cx="9144000" cy="1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2600">
            <a:solidFill>
              <a:srgbClr val="000066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30614" y="6536377"/>
            <a:ext cx="14686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>
                <a:solidFill>
                  <a:schemeClr val="bg1">
                    <a:lumMod val="65000"/>
                  </a:schemeClr>
                </a:solidFill>
              </a:rPr>
              <a:t>(C) 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Fig: H. Johansson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764704"/>
            <a:ext cx="8928992" cy="6048672"/>
          </a:xfrm>
          <a:prstGeom prst="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idx="4294967295"/>
          </p:nvPr>
        </p:nvSpPr>
        <p:spPr>
          <a:xfrm>
            <a:off x="1177280" y="1052736"/>
            <a:ext cx="3898776" cy="319263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GB" sz="900" dirty="0" smtClean="0">
                <a:latin typeface="Courier" pitchFamily="49" charset="0"/>
              </a:rPr>
              <a:t/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COMMAND(wiring</a:t>
            </a:r>
            <a:r>
              <a:rPr lang="en-GB" sz="900" dirty="0">
                <a:latin typeface="Courier" pitchFamily="49" charset="0"/>
              </a:rPr>
              <a:t>) </a:t>
            </a:r>
            <a:r>
              <a:rPr lang="en-GB" sz="900" dirty="0" smtClean="0">
                <a:latin typeface="Courier" pitchFamily="49" charset="0"/>
              </a:rPr>
              <a:t/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{</a:t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  </a:t>
            </a:r>
            <a:r>
              <a:rPr lang="en-GB" sz="900" dirty="0">
                <a:latin typeface="Courier" pitchFamily="49" charset="0"/>
              </a:rPr>
              <a:t>/* TRIVA connections. </a:t>
            </a:r>
            <a:r>
              <a:rPr lang="en-GB" sz="900" dirty="0" smtClean="0">
                <a:latin typeface="Courier" pitchFamily="49" charset="0"/>
              </a:rPr>
              <a:t>*/</a:t>
            </a:r>
            <a:r>
              <a:rPr lang="en-GB" sz="900" dirty="0">
                <a:latin typeface="Courier" pitchFamily="49" charset="0"/>
              </a:rPr>
              <a:t/>
            </a:r>
            <a:br>
              <a:rPr lang="en-GB" sz="900" dirty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  </a:t>
            </a:r>
            <a:r>
              <a:rPr lang="en-GB" sz="900" dirty="0">
                <a:latin typeface="Courier" pitchFamily="49" charset="0"/>
              </a:rPr>
              <a:t>DEADTIME_IN(1) = </a:t>
            </a:r>
            <a:r>
              <a:rPr lang="en-GB" sz="900" dirty="0" err="1">
                <a:latin typeface="Courier" pitchFamily="49" charset="0"/>
              </a:rPr>
              <a:t>triva_DT</a:t>
            </a:r>
            <a:r>
              <a:rPr lang="en-GB" sz="900" dirty="0" smtClean="0">
                <a:latin typeface="Courier" pitchFamily="49" charset="0"/>
              </a:rPr>
              <a:t>;</a:t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/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  </a:t>
            </a:r>
            <a:r>
              <a:rPr lang="en-GB" sz="900" dirty="0">
                <a:latin typeface="Courier" pitchFamily="49" charset="0"/>
              </a:rPr>
              <a:t>triva_trig1 = ENCODED_TRIG(1</a:t>
            </a:r>
            <a:r>
              <a:rPr lang="en-GB" sz="900" dirty="0" smtClean="0">
                <a:latin typeface="Courier" pitchFamily="49" charset="0"/>
              </a:rPr>
              <a:t>);</a:t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  </a:t>
            </a:r>
            <a:r>
              <a:rPr lang="en-GB" sz="900" dirty="0">
                <a:latin typeface="Courier" pitchFamily="49" charset="0"/>
              </a:rPr>
              <a:t>triva_trig2 = ENCODED_TRIG(2</a:t>
            </a:r>
            <a:r>
              <a:rPr lang="en-GB" sz="900" dirty="0" smtClean="0">
                <a:latin typeface="Courier" pitchFamily="49" charset="0"/>
              </a:rPr>
              <a:t>);</a:t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  </a:t>
            </a:r>
            <a:r>
              <a:rPr lang="en-GB" sz="900" dirty="0">
                <a:latin typeface="Courier" pitchFamily="49" charset="0"/>
              </a:rPr>
              <a:t>triva_trig3 = ENCODED_TRIG(3</a:t>
            </a:r>
            <a:r>
              <a:rPr lang="en-GB" sz="900" dirty="0" smtClean="0">
                <a:latin typeface="Courier" pitchFamily="49" charset="0"/>
              </a:rPr>
              <a:t>);</a:t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  </a:t>
            </a:r>
            <a:r>
              <a:rPr lang="en-GB" sz="900" dirty="0">
                <a:latin typeface="Courier" pitchFamily="49" charset="0"/>
              </a:rPr>
              <a:t>triva_trig4 = ENCODED_TRIG(4</a:t>
            </a:r>
            <a:r>
              <a:rPr lang="en-GB" sz="900" dirty="0" smtClean="0">
                <a:latin typeface="Courier" pitchFamily="49" charset="0"/>
              </a:rPr>
              <a:t>);</a:t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/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  </a:t>
            </a:r>
            <a:r>
              <a:rPr lang="en-GB" sz="900" dirty="0">
                <a:latin typeface="Courier" pitchFamily="49" charset="0"/>
              </a:rPr>
              <a:t>GATE_DELAY(4) = </a:t>
            </a:r>
            <a:r>
              <a:rPr lang="en-GB" sz="900" dirty="0" err="1">
                <a:latin typeface="Courier" pitchFamily="49" charset="0"/>
              </a:rPr>
              <a:t>triva_DT</a:t>
            </a:r>
            <a:r>
              <a:rPr lang="en-GB" sz="900" dirty="0" smtClean="0">
                <a:latin typeface="Courier" pitchFamily="49" charset="0"/>
              </a:rPr>
              <a:t>;</a:t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  </a:t>
            </a:r>
            <a:r>
              <a:rPr lang="en-GB" sz="900" dirty="0">
                <a:latin typeface="Courier" pitchFamily="49" charset="0"/>
              </a:rPr>
              <a:t>delay(4)   = 1000 ns</a:t>
            </a:r>
            <a:r>
              <a:rPr lang="en-GB" sz="900" dirty="0" smtClean="0">
                <a:latin typeface="Courier" pitchFamily="49" charset="0"/>
              </a:rPr>
              <a:t>;</a:t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  </a:t>
            </a:r>
            <a:r>
              <a:rPr lang="en-GB" sz="900" dirty="0">
                <a:latin typeface="Courier" pitchFamily="49" charset="0"/>
              </a:rPr>
              <a:t>stretch(4) = 0 ns</a:t>
            </a:r>
            <a:r>
              <a:rPr lang="en-GB" sz="900" dirty="0" smtClean="0">
                <a:latin typeface="Courier" pitchFamily="49" charset="0"/>
              </a:rPr>
              <a:t>;</a:t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  …</a:t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/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>}</a:t>
            </a:r>
            <a:br>
              <a:rPr lang="en-GB" sz="900" dirty="0" smtClean="0">
                <a:latin typeface="Courier" pitchFamily="49" charset="0"/>
              </a:rPr>
            </a:br>
            <a:r>
              <a:rPr lang="en-GB" sz="900" dirty="0" smtClean="0">
                <a:latin typeface="Courier" pitchFamily="49" charset="0"/>
              </a:rPr>
              <a:t/>
            </a:r>
            <a:br>
              <a:rPr lang="en-GB" sz="900" dirty="0" smtClean="0">
                <a:latin typeface="Courier" pitchFamily="49" charset="0"/>
              </a:rPr>
            </a:br>
            <a:r>
              <a:rPr lang="en-US" sz="900" dirty="0" smtClean="0">
                <a:latin typeface="Courier" pitchFamily="49" charset="0"/>
              </a:rPr>
              <a:t>/* </a:t>
            </a:r>
            <a:r>
              <a:rPr lang="en-US" sz="900" dirty="0">
                <a:latin typeface="Courier" pitchFamily="49" charset="0"/>
              </a:rPr>
              <a:t>ADC 1, 2, 3 </a:t>
            </a:r>
            <a:r>
              <a:rPr lang="en-US" sz="900" dirty="0" smtClean="0">
                <a:latin typeface="Courier" pitchFamily="49" charset="0"/>
              </a:rPr>
              <a:t>*/</a:t>
            </a:r>
            <a:br>
              <a:rPr lang="en-US" sz="900" dirty="0" smtClean="0">
                <a:latin typeface="Courier" pitchFamily="49" charset="0"/>
              </a:rPr>
            </a:br>
            <a:r>
              <a:rPr lang="en-US" sz="900" dirty="0" smtClean="0">
                <a:latin typeface="Courier" pitchFamily="49" charset="0"/>
              </a:rPr>
              <a:t>user_gate1 </a:t>
            </a:r>
            <a:r>
              <a:rPr lang="en-US" sz="900" dirty="0">
                <a:latin typeface="Courier" pitchFamily="49" charset="0"/>
              </a:rPr>
              <a:t>= ECL_OUT(1), ECL_OUT(2), ECL_OUT(3</a:t>
            </a:r>
            <a:r>
              <a:rPr lang="en-US" sz="900" dirty="0" smtClean="0">
                <a:latin typeface="Courier" pitchFamily="49" charset="0"/>
              </a:rPr>
              <a:t>);</a:t>
            </a:r>
            <a:br>
              <a:rPr lang="en-US" sz="900" dirty="0" smtClean="0">
                <a:latin typeface="Courier" pitchFamily="49" charset="0"/>
              </a:rPr>
            </a:br>
            <a:r>
              <a:rPr lang="en-US" sz="900" dirty="0" smtClean="0">
                <a:latin typeface="Courier" pitchFamily="49" charset="0"/>
              </a:rPr>
              <a:t>user_delay1   </a:t>
            </a:r>
            <a:r>
              <a:rPr lang="en-US" sz="900" dirty="0">
                <a:latin typeface="Courier" pitchFamily="49" charset="0"/>
              </a:rPr>
              <a:t>= 100 </a:t>
            </a:r>
            <a:r>
              <a:rPr lang="en-US" sz="900" dirty="0" smtClean="0">
                <a:latin typeface="Courier" pitchFamily="49" charset="0"/>
              </a:rPr>
              <a:t>ns;</a:t>
            </a:r>
            <a:br>
              <a:rPr lang="en-US" sz="900" dirty="0" smtClean="0">
                <a:latin typeface="Courier" pitchFamily="49" charset="0"/>
              </a:rPr>
            </a:br>
            <a:r>
              <a:rPr lang="en-US" sz="900" dirty="0" smtClean="0">
                <a:latin typeface="Courier" pitchFamily="49" charset="0"/>
              </a:rPr>
              <a:t>user_stretch1 </a:t>
            </a:r>
            <a:r>
              <a:rPr lang="en-US" sz="900" dirty="0">
                <a:latin typeface="Courier" pitchFamily="49" charset="0"/>
              </a:rPr>
              <a:t>= 5000 ns</a:t>
            </a:r>
            <a:r>
              <a:rPr lang="en-US" sz="900" dirty="0" smtClean="0">
                <a:latin typeface="Courier" pitchFamily="49" charset="0"/>
              </a:rPr>
              <a:t>;</a:t>
            </a:r>
            <a:br>
              <a:rPr lang="en-US" sz="900" dirty="0" smtClean="0">
                <a:latin typeface="Courier" pitchFamily="49" charset="0"/>
              </a:rPr>
            </a:br>
            <a:r>
              <a:rPr lang="en-US" sz="900" dirty="0" smtClean="0">
                <a:latin typeface="Courier" pitchFamily="49" charset="0"/>
              </a:rPr>
              <a:t>…</a:t>
            </a:r>
            <a:endParaRPr lang="en-US" sz="900" dirty="0">
              <a:latin typeface="Courier" pitchFamily="49" charset="0"/>
            </a:endParaRPr>
          </a:p>
          <a:p>
            <a:endParaRPr lang="en-GB" sz="900" dirty="0">
              <a:latin typeface="Courier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11760" y="5943764"/>
            <a:ext cx="3754758" cy="7976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Trigger Logic to be set via simple </a:t>
            </a:r>
            <a:r>
              <a:rPr lang="en-US" dirty="0" err="1" smtClean="0"/>
              <a:t>config</a:t>
            </a:r>
            <a:r>
              <a:rPr lang="en-US" dirty="0" smtClean="0"/>
              <a:t> file</a:t>
            </a:r>
            <a:endParaRPr lang="en-GB" dirty="0"/>
          </a:p>
        </p:txBody>
      </p:sp>
      <p:sp>
        <p:nvSpPr>
          <p:cNvPr id="4" name="Right Arrow 3"/>
          <p:cNvSpPr/>
          <p:nvPr/>
        </p:nvSpPr>
        <p:spPr>
          <a:xfrm rot="16200000">
            <a:off x="2843808" y="4797152"/>
            <a:ext cx="1584176" cy="57606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746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" y="908720"/>
            <a:ext cx="9085517" cy="5899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stomShape 1"/>
          <p:cNvSpPr/>
          <p:nvPr/>
        </p:nvSpPr>
        <p:spPr>
          <a:xfrm>
            <a:off x="1080" y="1080"/>
            <a:ext cx="9142920" cy="5864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EAEAEA"/>
          </a:solidFill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 </a:t>
            </a:r>
            <a:r>
              <a:rPr lang="en-US" sz="2800" b="0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LGC Sans" pitchFamily="2"/>
                <a:cs typeface="Tahoma" pitchFamily="2"/>
              </a:rPr>
              <a:t> VULOM – VME Universal Logic Module</a:t>
            </a:r>
          </a:p>
        </p:txBody>
      </p:sp>
      <p:sp>
        <p:nvSpPr>
          <p:cNvPr id="7" name="Line 4"/>
          <p:cNvSpPr/>
          <p:nvPr/>
        </p:nvSpPr>
        <p:spPr>
          <a:xfrm>
            <a:off x="0" y="585720"/>
            <a:ext cx="9144000" cy="1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2600">
            <a:solidFill>
              <a:srgbClr val="000066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30614" y="6536377"/>
            <a:ext cx="12490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(C)  H. Johansson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529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7520"/>
          </a:xfrm>
          <a:prstGeom prst="rect">
            <a:avLst/>
          </a:prstGeom>
          <a:solidFill>
            <a:srgbClr val="EAEAEA"/>
          </a:solidFill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  </a:t>
            </a:r>
            <a:r>
              <a:rPr lang="en-US" sz="2800" b="0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 ISOLDE DAQ systems - </a:t>
            </a:r>
            <a:r>
              <a:rPr lang="en-US" sz="2800" b="0" i="0" u="none" strike="noStrike" kern="1200" spc="0" baseline="0" dirty="0" err="1" smtClean="0">
                <a:ln>
                  <a:noFill/>
                </a:ln>
                <a:solidFill>
                  <a:srgbClr val="000066"/>
                </a:solidFill>
                <a:latin typeface="Calibri" pitchFamily="18"/>
                <a:ea typeface="DejaVu Sans" pitchFamily="2"/>
                <a:cs typeface="Lucida Sans Unicode" pitchFamily="34"/>
              </a:rPr>
              <a:t>minidaq</a:t>
            </a:r>
            <a:endParaRPr lang="en-US" sz="2800" b="0" i="0" u="none" strike="noStrike" kern="1200" spc="0" baseline="0" dirty="0">
              <a:ln>
                <a:noFill/>
              </a:ln>
              <a:solidFill>
                <a:srgbClr val="000066"/>
              </a:solidFill>
              <a:latin typeface="Calibri" pitchFamily="18"/>
              <a:ea typeface="DejaVu Sans" pitchFamily="2"/>
              <a:cs typeface="Lucida Sans Unicode" pitchFamily="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480" y="458772"/>
            <a:ext cx="6206635" cy="347428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R="0" lvl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  <a:p>
            <a:pPr lvl="0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mini VME DAQ, CES RIO2</a:t>
            </a:r>
            <a:r>
              <a:rPr lang="en-US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processor + ADC + </a:t>
            </a:r>
            <a:r>
              <a:rPr lang="en-US" sz="1800" b="0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scaler</a:t>
            </a:r>
            <a:r>
              <a:rPr lang="en-US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, up to 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32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ch</a:t>
            </a:r>
            <a:r>
              <a:rPr lang="en-US" sz="18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endParaRPr lang="en-US" sz="1800" b="1" i="0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  <a:p>
            <a:pPr lvl="0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GB" dirty="0" smtClean="0"/>
              <a:t> no TRIVA/VULOM</a:t>
            </a:r>
          </a:p>
          <a:p>
            <a:pPr lvl="0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only</a:t>
            </a:r>
            <a:r>
              <a:rPr lang="en-US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one trigger (veto by busy or I/O register during read-out)</a:t>
            </a:r>
          </a:p>
          <a:p>
            <a:pPr lvl="0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baseline="0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baseline="0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produces MBS-like data</a:t>
            </a:r>
            <a:r>
              <a:rPr lang="en-US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stream</a:t>
            </a:r>
          </a:p>
          <a:p>
            <a:pPr lvl="0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ADC and </a:t>
            </a:r>
            <a:r>
              <a:rPr lang="en-US" dirty="0" err="1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scaler</a:t>
            </a:r>
            <a:r>
              <a:rPr lang="en-US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operate in </a:t>
            </a:r>
            <a:r>
              <a:rPr lang="en-US" dirty="0" smtClean="0">
                <a:solidFill>
                  <a:srgbClr val="FF0000"/>
                </a:solidFill>
                <a:latin typeface="Calibri" pitchFamily="18"/>
                <a:ea typeface="DejaVu Sans" pitchFamily="2"/>
                <a:cs typeface="Lohit Hindi" pitchFamily="2"/>
              </a:rPr>
              <a:t>multi-event</a:t>
            </a:r>
            <a:r>
              <a:rPr lang="en-US" dirty="0" smtClean="0">
                <a:solidFill>
                  <a:srgbClr val="000000"/>
                </a:solidFill>
                <a:latin typeface="Calibri" pitchFamily="18"/>
                <a:ea typeface="DejaVu Sans" pitchFamily="2"/>
                <a:cs typeface="Lohit Hindi" pitchFamily="2"/>
              </a:rPr>
              <a:t> mode</a:t>
            </a:r>
          </a:p>
          <a:p>
            <a:pPr lvl="0">
              <a:lnSpc>
                <a:spcPct val="150000"/>
              </a:lnSpc>
              <a:buSzPct val="100000"/>
              <a:buNone/>
            </a:pPr>
            <a:endParaRPr lang="en-US" sz="18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tabLst/>
            </a:pPr>
            <a:endParaRPr lang="en-US" sz="1800" b="0" i="0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Line 2"/>
          <p:cNvSpPr/>
          <p:nvPr/>
        </p:nvSpPr>
        <p:spPr>
          <a:xfrm>
            <a:off x="0" y="585720"/>
            <a:ext cx="9144000" cy="1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2600">
            <a:solidFill>
              <a:srgbClr val="000066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384" y="3602555"/>
            <a:ext cx="5580112" cy="313881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96" y="3602555"/>
            <a:ext cx="3107960" cy="3190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52320" y="5877272"/>
            <a:ext cx="504056" cy="27699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Busy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675949" y="5033461"/>
            <a:ext cx="504056" cy="27699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Busy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804248" y="5445224"/>
            <a:ext cx="504056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Gate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496708" y="5373216"/>
            <a:ext cx="504056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Gate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291271" y="4221087"/>
            <a:ext cx="636706" cy="27699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Trigger</a:t>
            </a:r>
          </a:p>
        </p:txBody>
      </p:sp>
    </p:spTree>
    <p:extLst>
      <p:ext uri="{BB962C8B-B14F-4D97-AF65-F5344CB8AC3E}">
        <p14:creationId xmlns:p14="http://schemas.microsoft.com/office/powerpoint/2010/main" val="1035027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US" sz="2800" b="1" dirty="0">
                <a:solidFill>
                  <a:srgbClr val="000066"/>
                </a:solidFill>
                <a:latin typeface="Calibri" pitchFamily="34" charset="0"/>
                <a:ea typeface="DejaVu Sans" charset="0"/>
                <a:cs typeface="DejaVu Sans" charset="0"/>
              </a:rPr>
              <a:t>  </a:t>
            </a:r>
            <a:r>
              <a:rPr lang="en-US" altLang="en-US" sz="2800" dirty="0">
                <a:solidFill>
                  <a:srgbClr val="000066"/>
                </a:solidFill>
                <a:latin typeface="Calibri" pitchFamily="34" charset="0"/>
                <a:ea typeface="DejaVu Sans" charset="0"/>
                <a:cs typeface="DejaVu Sans" charset="0"/>
              </a:rPr>
              <a:t> Multi-event </a:t>
            </a:r>
            <a:r>
              <a:rPr lang="en-US" altLang="en-US" sz="2800" dirty="0" smtClean="0">
                <a:solidFill>
                  <a:srgbClr val="000066"/>
                </a:solidFill>
                <a:latin typeface="Calibri" pitchFamily="34" charset="0"/>
                <a:ea typeface="DejaVu Sans" charset="0"/>
                <a:cs typeface="DejaVu Sans" charset="0"/>
              </a:rPr>
              <a:t>read-out for MBS</a:t>
            </a:r>
            <a:endParaRPr lang="en-US" altLang="en-US" sz="2800" dirty="0">
              <a:solidFill>
                <a:srgbClr val="000066"/>
              </a:solidFill>
              <a:latin typeface="Calibri" pitchFamily="34" charset="0"/>
              <a:ea typeface="DejaVu Sans" charset="0"/>
              <a:cs typeface="DejaVu Sans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82563" y="458788"/>
            <a:ext cx="7678737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50000"/>
              </a:lnSpc>
            </a:pPr>
            <a:endParaRPr lang="en-US" altLang="en-US" dirty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dirty="0">
                <a:latin typeface="Calibri" pitchFamily="34" charset="0"/>
                <a:ea typeface="DejaVu Sans" charset="0"/>
                <a:cs typeface="DejaVu Sans" charset="0"/>
              </a:rPr>
              <a:t> Dead-time = </a:t>
            </a:r>
            <a:r>
              <a:rPr lang="en-US" altLang="en-US" dirty="0" err="1">
                <a:latin typeface="Calibri" pitchFamily="34" charset="0"/>
                <a:ea typeface="DejaVu Sans" charset="0"/>
                <a:cs typeface="DejaVu Sans" charset="0"/>
              </a:rPr>
              <a:t>conversion+read-out</a:t>
            </a:r>
            <a:r>
              <a:rPr lang="en-US" altLang="en-US" dirty="0">
                <a:latin typeface="Calibri" pitchFamily="34" charset="0"/>
                <a:ea typeface="DejaVu Sans" charset="0"/>
                <a:cs typeface="DejaVu Sans" charset="0"/>
              </a:rPr>
              <a:t> </a:t>
            </a:r>
            <a:r>
              <a:rPr lang="en-US" altLang="en-US" dirty="0" smtClean="0">
                <a:latin typeface="Calibri" pitchFamily="34" charset="0"/>
                <a:ea typeface="DejaVu Sans" charset="0"/>
                <a:cs typeface="DejaVu Sans" charset="0"/>
              </a:rPr>
              <a:t> time</a:t>
            </a:r>
            <a:endParaRPr lang="en-US" altLang="en-US" dirty="0">
              <a:latin typeface="Calibri" pitchFamily="34" charset="0"/>
              <a:ea typeface="DejaVu Sans" charset="0"/>
              <a:cs typeface="DejaVu Sans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dirty="0">
                <a:latin typeface="Calibri" pitchFamily="34" charset="0"/>
                <a:ea typeface="DejaVu Sans" charset="0"/>
                <a:cs typeface="DejaVu Sans" charset="0"/>
              </a:rPr>
              <a:t> ADC and </a:t>
            </a:r>
            <a:r>
              <a:rPr lang="en-US" altLang="en-US" dirty="0" err="1">
                <a:latin typeface="Calibri" pitchFamily="34" charset="0"/>
                <a:ea typeface="DejaVu Sans" charset="0"/>
                <a:cs typeface="DejaVu Sans" charset="0"/>
              </a:rPr>
              <a:t>scaler</a:t>
            </a:r>
            <a:r>
              <a:rPr lang="en-US" altLang="en-US" dirty="0">
                <a:latin typeface="Calibri" pitchFamily="34" charset="0"/>
                <a:ea typeface="DejaVu Sans" charset="0"/>
                <a:cs typeface="DejaVu Sans" charset="0"/>
              </a:rPr>
              <a:t> operate in </a:t>
            </a:r>
            <a:r>
              <a:rPr lang="en-US" altLang="en-US" dirty="0">
                <a:solidFill>
                  <a:srgbClr val="FF0000"/>
                </a:solidFill>
                <a:latin typeface="Calibri" pitchFamily="34" charset="0"/>
                <a:ea typeface="DejaVu Sans" charset="0"/>
                <a:cs typeface="DejaVu Sans" charset="0"/>
              </a:rPr>
              <a:t>multi-event</a:t>
            </a:r>
            <a:r>
              <a:rPr lang="en-US" altLang="en-US" dirty="0">
                <a:latin typeface="Calibri" pitchFamily="34" charset="0"/>
                <a:ea typeface="DejaVu Sans" charset="0"/>
                <a:cs typeface="DejaVu Sans" charset="0"/>
              </a:rPr>
              <a:t> </a:t>
            </a:r>
            <a:r>
              <a:rPr lang="en-US" altLang="en-US" dirty="0" smtClean="0">
                <a:latin typeface="Calibri" pitchFamily="34" charset="0"/>
                <a:ea typeface="DejaVu Sans" charset="0"/>
                <a:cs typeface="DejaVu Sans" charset="0"/>
              </a:rPr>
              <a:t>mode (otherwise: ~1 event per EBIS pulse)</a:t>
            </a:r>
            <a:endParaRPr lang="en-US" altLang="en-US" dirty="0">
              <a:latin typeface="Calibri" pitchFamily="34" charset="0"/>
              <a:ea typeface="DejaVu Sans" charset="0"/>
              <a:cs typeface="DejaVu Sans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dirty="0">
                <a:latin typeface="Calibri" pitchFamily="34" charset="0"/>
                <a:ea typeface="DejaVu Sans" charset="0"/>
                <a:cs typeface="DejaVu Sans" charset="0"/>
              </a:rPr>
              <a:t> Buffer size: 32 events (ADC/TDC), ~1000 (</a:t>
            </a:r>
            <a:r>
              <a:rPr lang="en-US" altLang="en-US" dirty="0" err="1">
                <a:latin typeface="Calibri" pitchFamily="34" charset="0"/>
                <a:ea typeface="DejaVu Sans" charset="0"/>
                <a:cs typeface="DejaVu Sans" charset="0"/>
              </a:rPr>
              <a:t>scaler</a:t>
            </a:r>
            <a:r>
              <a:rPr lang="en-US" altLang="en-US" dirty="0">
                <a:latin typeface="Calibri" pitchFamily="34" charset="0"/>
                <a:ea typeface="DejaVu Sans" charset="0"/>
                <a:cs typeface="DejaVu Sans" charset="0"/>
              </a:rPr>
              <a:t>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dirty="0">
                <a:latin typeface="Calibri" pitchFamily="34" charset="0"/>
                <a:ea typeface="DejaVu Sans" charset="0"/>
                <a:cs typeface="DejaVu Sans" charset="0"/>
              </a:rPr>
              <a:t> Both MBS and </a:t>
            </a:r>
            <a:r>
              <a:rPr lang="en-US" altLang="en-US" dirty="0" err="1">
                <a:latin typeface="Calibri" pitchFamily="34" charset="0"/>
                <a:ea typeface="DejaVu Sans" charset="0"/>
                <a:cs typeface="DejaVu Sans" charset="0"/>
              </a:rPr>
              <a:t>minidaq</a:t>
            </a:r>
            <a:r>
              <a:rPr lang="en-US" altLang="en-US" dirty="0">
                <a:latin typeface="Calibri" pitchFamily="34" charset="0"/>
                <a:ea typeface="DejaVu Sans" charset="0"/>
                <a:cs typeface="DejaVu Sans" charset="0"/>
              </a:rPr>
              <a:t> can be run in multi-event read-out mode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dirty="0">
                <a:latin typeface="Calibri" pitchFamily="34" charset="0"/>
                <a:ea typeface="DejaVu Sans" charset="0"/>
                <a:cs typeface="DejaVu Sans" charset="0"/>
              </a:rPr>
              <a:t> </a:t>
            </a:r>
            <a:r>
              <a:rPr lang="en-US" altLang="en-US" dirty="0" smtClean="0">
                <a:latin typeface="Calibri" pitchFamily="34" charset="0"/>
                <a:ea typeface="DejaVu Sans" charset="0"/>
                <a:cs typeface="DejaVu Sans" charset="0"/>
              </a:rPr>
              <a:t>(</a:t>
            </a:r>
            <a:r>
              <a:rPr lang="en-US" altLang="en-US" dirty="0">
                <a:latin typeface="Calibri" pitchFamily="34" charset="0"/>
                <a:ea typeface="DejaVu Sans" charset="0"/>
                <a:cs typeface="DejaVu Sans" charset="0"/>
              </a:rPr>
              <a:t>VME bus: 1us/word)</a:t>
            </a:r>
          </a:p>
          <a:p>
            <a:pPr>
              <a:lnSpc>
                <a:spcPct val="150000"/>
              </a:lnSpc>
              <a:buClrTx/>
              <a:buSzTx/>
              <a:buFontTx/>
              <a:buNone/>
            </a:pPr>
            <a:endParaRPr lang="en-US" altLang="en-US" dirty="0">
              <a:latin typeface="Calibri" pitchFamily="34" charset="0"/>
              <a:ea typeface="DejaVu Sans" charset="0"/>
              <a:cs typeface="DejaVu Sans" charset="0"/>
            </a:endParaRPr>
          </a:p>
          <a:p>
            <a:pPr>
              <a:lnSpc>
                <a:spcPct val="150000"/>
              </a:lnSpc>
              <a:buClrTx/>
              <a:buSzTx/>
              <a:buFontTx/>
              <a:buNone/>
            </a:pPr>
            <a:endParaRPr lang="en-US" altLang="en-US" dirty="0">
              <a:latin typeface="Calibri" pitchFamily="34" charset="0"/>
              <a:ea typeface="DejaVu Sans" charset="0"/>
              <a:cs typeface="DejaVu Sans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585788"/>
            <a:ext cx="9144000" cy="1587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3484563"/>
            <a:ext cx="4175125" cy="280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238" y="2857500"/>
            <a:ext cx="5211762" cy="374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7650895" y="6536377"/>
            <a:ext cx="14686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(C)Fig:  H. Johansson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8748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15584</TotalTime>
  <Words>1034</Words>
  <Application>Microsoft Office PowerPoint</Application>
  <PresentationFormat>On-screen Show (4:3)</PresentationFormat>
  <Paragraphs>160</Paragraphs>
  <Slides>23</Slides>
  <Notes>23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 Status of the ISOLDE DAQ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Acquisition at ISOLDE</dc:title>
  <dc:creator>Jan Pawel Kurcewicz</dc:creator>
  <cp:lastModifiedBy>Jan Pawel Kurcewicz</cp:lastModifiedBy>
  <cp:revision>134</cp:revision>
  <dcterms:created xsi:type="dcterms:W3CDTF">2013-06-18T13:23:53Z</dcterms:created>
  <dcterms:modified xsi:type="dcterms:W3CDTF">2014-03-31T08:14:58Z</dcterms:modified>
</cp:coreProperties>
</file>