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8" r:id="rId2"/>
    <p:sldId id="898" r:id="rId3"/>
    <p:sldId id="870" r:id="rId4"/>
    <p:sldId id="871" r:id="rId5"/>
    <p:sldId id="873" r:id="rId6"/>
    <p:sldId id="872" r:id="rId7"/>
    <p:sldId id="875" r:id="rId8"/>
    <p:sldId id="881" r:id="rId9"/>
    <p:sldId id="882" r:id="rId10"/>
    <p:sldId id="923" r:id="rId11"/>
    <p:sldId id="947" r:id="rId12"/>
    <p:sldId id="924" r:id="rId13"/>
    <p:sldId id="935" r:id="rId14"/>
    <p:sldId id="936" r:id="rId15"/>
    <p:sldId id="948" r:id="rId16"/>
    <p:sldId id="938" r:id="rId17"/>
    <p:sldId id="939" r:id="rId18"/>
    <p:sldId id="940" r:id="rId19"/>
    <p:sldId id="941" r:id="rId20"/>
    <p:sldId id="942" r:id="rId21"/>
    <p:sldId id="943" r:id="rId22"/>
    <p:sldId id="944" r:id="rId23"/>
    <p:sldId id="945" r:id="rId24"/>
    <p:sldId id="946" r:id="rId25"/>
    <p:sldId id="949" r:id="rId26"/>
    <p:sldId id="950" r:id="rId27"/>
    <p:sldId id="919" r:id="rId28"/>
    <p:sldId id="903" r:id="rId29"/>
    <p:sldId id="908" r:id="rId30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D6101"/>
    <a:srgbClr val="FFC000"/>
    <a:srgbClr val="00FF00"/>
    <a:srgbClr val="FC1A02"/>
    <a:srgbClr val="EBBBB3"/>
    <a:srgbClr val="FFFF00"/>
    <a:srgbClr val="3D6F5C"/>
    <a:srgbClr val="BFDFCB"/>
    <a:srgbClr val="BBE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95" autoAdjust="0"/>
  </p:normalViewPr>
  <p:slideViewPr>
    <p:cSldViewPr snapToGrid="0">
      <p:cViewPr>
        <p:scale>
          <a:sx n="120" d="100"/>
          <a:sy n="120" d="100"/>
        </p:scale>
        <p:origin x="-1374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-3774" y="-10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F5F3564-12DF-409A-9828-65DCB00CD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2795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55BE323-740B-4B12-8D90-9A82A1657B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023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57F9EF-DB22-4647-A133-35EEC386215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EACEF8-EBE5-4AED-A1B9-D5647D10FAB7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5BE323-740B-4B12-8D90-9A82A1657B9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28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5BE323-740B-4B12-8D90-9A82A1657B99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EACEF8-EBE5-4AED-A1B9-D5647D10FAB7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B522CA-6AB7-4D61-AD02-5D65562F608D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D3A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6368E-A5FD-4A5F-A34A-7B8A3F4CA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49B5D-7446-4A32-A676-D9E3FFD58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F6C2E-CFA2-4DA2-A087-0AEE88D792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7236D-A906-4AE0-ADE4-3EEEB391F6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A8084-F61F-4899-89E2-DA5C1E670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0376A-691E-476D-A5B5-C0B08B1993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C2F80-9D99-4E5A-92A8-1D4A1ABFD4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27177-C5A7-4C00-B7C5-5C4AB60BF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A069-060B-4C20-B5A8-DDB26211AE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7CE87-71CA-4040-9603-C58D48C8F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3494B-99B0-4C4F-9600-2F84B144F3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4E07E-2CB6-4075-84A1-047B4A794D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DBCE2-4A6A-4CFC-9695-515BBF455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30FDF-E56E-44EC-8EB5-915B847C7B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0" y="730250"/>
            <a:ext cx="9144000" cy="0"/>
          </a:xfrm>
          <a:prstGeom prst="line">
            <a:avLst/>
          </a:prstGeom>
          <a:noFill/>
          <a:ln w="28575">
            <a:solidFill>
              <a:srgbClr val="0D3A7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2114228-48E0-4CF5-A08E-E9F2165277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8" descr="CERN-logo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464550" y="41275"/>
            <a:ext cx="639763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9" descr="http://hie-isolde.web.cern.ch/hie-isolde/images/HIE-ISOLDE.jp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04775" y="114300"/>
            <a:ext cx="1762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  <p:sldLayoutId id="2147483931" r:id="rId12"/>
    <p:sldLayoutId id="2147483932" r:id="rId13"/>
    <p:sldLayoutId id="2147483933" r:id="rId14"/>
    <p:sldLayoutId id="214748393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6"/>
          <p:cNvSpPr txBox="1">
            <a:spLocks noChangeArrowheads="1"/>
          </p:cNvSpPr>
          <p:nvPr/>
        </p:nvSpPr>
        <p:spPr bwMode="auto">
          <a:xfrm>
            <a:off x="437322" y="2573156"/>
            <a:ext cx="828525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>
                <a:solidFill>
                  <a:schemeClr val="bg1"/>
                </a:solidFill>
              </a:rPr>
              <a:t>Status of the works at the ISOLDE </a:t>
            </a:r>
            <a:r>
              <a:rPr lang="en-US" sz="3200" dirty="0" smtClean="0">
                <a:solidFill>
                  <a:schemeClr val="bg1"/>
                </a:solidFill>
              </a:rPr>
              <a:t>hall</a:t>
            </a:r>
          </a:p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(and service buildings)</a:t>
            </a:r>
          </a:p>
        </p:txBody>
      </p:sp>
      <p:sp>
        <p:nvSpPr>
          <p:cNvPr id="2052" name="Text Box 9"/>
          <p:cNvSpPr txBox="1">
            <a:spLocks noChangeArrowheads="1"/>
          </p:cNvSpPr>
          <p:nvPr/>
        </p:nvSpPr>
        <p:spPr bwMode="auto">
          <a:xfrm>
            <a:off x="1295400" y="1600200"/>
            <a:ext cx="6858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5000" b="1" dirty="0" smtClean="0">
                <a:solidFill>
                  <a:schemeClr val="bg1"/>
                </a:solidFill>
              </a:rPr>
              <a:t>HIE-ISOLDE</a:t>
            </a:r>
            <a:endParaRPr lang="en-US" sz="5000" b="1" dirty="0">
              <a:solidFill>
                <a:schemeClr val="bg1"/>
              </a:solidFill>
            </a:endParaRPr>
          </a:p>
        </p:txBody>
      </p:sp>
      <p:sp>
        <p:nvSpPr>
          <p:cNvPr id="2053" name="Rectangle 12"/>
          <p:cNvSpPr>
            <a:spLocks noChangeArrowheads="1"/>
          </p:cNvSpPr>
          <p:nvPr/>
        </p:nvSpPr>
        <p:spPr bwMode="auto">
          <a:xfrm>
            <a:off x="0" y="0"/>
            <a:ext cx="9144000" cy="7318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54" name="Picture 16" descr="CERN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4550" y="44450"/>
            <a:ext cx="639763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http://hie-isolde.web.cern.ch/hie-isolde/images/HIE-ISOL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85725"/>
            <a:ext cx="1827213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Text Box 10"/>
          <p:cNvSpPr txBox="1">
            <a:spLocks noChangeArrowheads="1"/>
          </p:cNvSpPr>
          <p:nvPr/>
        </p:nvSpPr>
        <p:spPr bwMode="auto">
          <a:xfrm>
            <a:off x="1581770" y="6194425"/>
            <a:ext cx="610715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 dirty="0" smtClean="0">
                <a:solidFill>
                  <a:schemeClr val="bg1"/>
                </a:solidFill>
              </a:rPr>
              <a:t>Erwin </a:t>
            </a:r>
            <a:r>
              <a:rPr lang="de-DE" sz="2000" dirty="0" smtClean="0">
                <a:solidFill>
                  <a:schemeClr val="bg1"/>
                </a:solidFill>
              </a:rPr>
              <a:t>Siesling for the HIE ISOLDE integration team</a:t>
            </a:r>
            <a:endParaRPr lang="en-US" sz="2000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337733" y="4987184"/>
            <a:ext cx="662696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000" dirty="0" smtClean="0">
                <a:solidFill>
                  <a:schemeClr val="bg1"/>
                </a:solidFill>
              </a:rPr>
              <a:t>69th ISCC meeting </a:t>
            </a:r>
          </a:p>
          <a:p>
            <a:pPr algn="ctr">
              <a:spcBef>
                <a:spcPct val="50000"/>
              </a:spcBef>
            </a:pPr>
            <a:r>
              <a:rPr lang="de-DE" sz="2000" dirty="0" smtClean="0">
                <a:solidFill>
                  <a:schemeClr val="bg1"/>
                </a:solidFill>
              </a:rPr>
              <a:t>CERN, 31 March 2014</a:t>
            </a:r>
            <a:r>
              <a:rPr lang="de-DE" dirty="0" smtClean="0"/>
              <a:t>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Metal structures Hall 170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8194" name="Picture 2" descr="C:\Hie-Isolde\Hie-Isolde presentations\Stephane\for ISCC_IAP 2014\int_gene_31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3024" y="803081"/>
            <a:ext cx="9657024" cy="544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Hie-Isolde\Hie-Isolde presentations\Stephane\for ISCC_IAP 2014\int_gene_320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3024" y="800435"/>
            <a:ext cx="9651964" cy="5446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5446586"/>
            <a:ext cx="9138940" cy="132343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	Rack platform: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	Modification of the future rack platform done. Cable trays installation 	finishing – cabling will follow</a:t>
            </a:r>
          </a:p>
          <a:p>
            <a:pPr>
              <a:spcBef>
                <a:spcPts val="0"/>
              </a:spcBef>
            </a:pPr>
            <a:r>
              <a:rPr lang="de-DE" sz="2000" dirty="0"/>
              <a:t>	</a:t>
            </a:r>
            <a:r>
              <a:rPr lang="de-DE" sz="2000" dirty="0" smtClean="0"/>
              <a:t>Equipment (EPC, BI, WIC) to arrive as of September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600" y="2438437"/>
            <a:ext cx="3589121" cy="2393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4751759" y="2398039"/>
            <a:ext cx="4392241" cy="1948784"/>
            <a:chOff x="4751759" y="2398039"/>
            <a:chExt cx="4392241" cy="1948784"/>
          </a:xfrm>
        </p:grpSpPr>
        <p:sp>
          <p:nvSpPr>
            <p:cNvPr id="10" name="Oval 9"/>
            <p:cNvSpPr/>
            <p:nvPr/>
          </p:nvSpPr>
          <p:spPr>
            <a:xfrm>
              <a:off x="4751759" y="3619188"/>
              <a:ext cx="492980" cy="46117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/>
            <p:cNvCxnSpPr>
              <a:stCxn id="13" idx="1"/>
            </p:cNvCxnSpPr>
            <p:nvPr/>
          </p:nvCxnSpPr>
          <p:spPr>
            <a:xfrm flipH="1">
              <a:off x="5104737" y="3187765"/>
              <a:ext cx="266161" cy="43142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1810" y="2398039"/>
              <a:ext cx="2232190" cy="194878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5370898" y="3003099"/>
              <a:ext cx="1954381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Access to Nicole</a:t>
              </a:r>
              <a:endParaRPr lang="fr-FR" dirty="0"/>
            </a:p>
          </p:txBody>
        </p:sp>
      </p:grp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03" y="2427992"/>
            <a:ext cx="3604785" cy="2403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8196609" y="5376599"/>
            <a:ext cx="131315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S. Maridor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299937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C:\Hie-Isolde\Hie-Isolde presentations\Stephane\for ISCC_IAP 2014\int_gene_30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70279"/>
            <a:ext cx="9422296" cy="5317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25994" y="5629459"/>
            <a:ext cx="8579453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ISOLDE hall 170: Metal structures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HEBT carrying structure for cable trays and infrastructure being installed</a:t>
            </a: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Metal structures Hall 170</a:t>
            </a:r>
            <a:endParaRPr lang="en-US" sz="3600" b="1" dirty="0">
              <a:solidFill>
                <a:srgbClr val="0D3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00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Metal structures Hall 170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25994" y="5907744"/>
            <a:ext cx="8579453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ISOLDE hall 170: Metal structures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HEBT carrying structure for cable trays and infrastructure being installed</a:t>
            </a:r>
          </a:p>
        </p:txBody>
      </p:sp>
      <p:pic>
        <p:nvPicPr>
          <p:cNvPr id="18434" name="Picture 2" descr="C:\Hie-Isolde\Hie-Isolde presentations\Stephane\for ISCC_IAP 2014\int_gene_25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5335"/>
            <a:ext cx="9144000" cy="5159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886506" y="5658688"/>
            <a:ext cx="131315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S. Maridor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429108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Metal structures Hall 170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19458" name="Picture 2" descr="C:\Hie-Isolde\Hie-Isolde presentations\Stephane\for ISCC_IAP 2014\int_gene_247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7558"/>
            <a:ext cx="9144000" cy="515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25994" y="5907744"/>
            <a:ext cx="8579453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ISOLDE hall 170: Metal structures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HEBT carrying structure for cable trays and infrastructure being installed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49" y="1454868"/>
            <a:ext cx="4510116" cy="3007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789" y="1838071"/>
            <a:ext cx="4527414" cy="301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886506" y="5658688"/>
            <a:ext cx="131315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S. Maridor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3106670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HEBT infrastructure structures Hall 170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21506" name="Picture 2" descr="C:\Hie-Isolde\Hie-Isolde presentations\Stephane\for ISCC_IAP 2014\int_gene_245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3788"/>
            <a:ext cx="9144000" cy="5159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25994" y="5907744"/>
            <a:ext cx="8579453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HEBT cable trays and cabling installation as of April</a:t>
            </a:r>
          </a:p>
          <a:p>
            <a:pPr>
              <a:spcBef>
                <a:spcPts val="0"/>
              </a:spcBef>
            </a:pPr>
            <a:r>
              <a:rPr lang="de-DE" sz="2000" dirty="0"/>
              <a:t>water cooling and vacuum infrastructure as </a:t>
            </a:r>
            <a:r>
              <a:rPr lang="de-DE" sz="2000" dirty="0" smtClean="0"/>
              <a:t>of May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86506" y="5658688"/>
            <a:ext cx="131315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S. Maridor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310667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HEBT infrastructure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22530" name="Picture 2" descr="C:\Hie-Isolde\Hie-Isolde presentations\Stephane\for ISCC_IAP 2014\int_gene_24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66753"/>
            <a:ext cx="9144000" cy="515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25994" y="5812332"/>
            <a:ext cx="8579453" cy="1015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HEBT supports installed as of April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HEBT elements will arrive as of September: </a:t>
            </a:r>
            <a:r>
              <a:rPr lang="de-DE" sz="2000" dirty="0" smtClean="0"/>
              <a:t>Prioritized installation:</a:t>
            </a:r>
            <a:endParaRPr lang="de-DE" sz="2000" dirty="0" smtClean="0"/>
          </a:p>
          <a:p>
            <a:pPr>
              <a:spcBef>
                <a:spcPts val="0"/>
              </a:spcBef>
            </a:pPr>
            <a:r>
              <a:rPr lang="de-DE" sz="2000" dirty="0"/>
              <a:t>	</a:t>
            </a:r>
            <a:r>
              <a:rPr lang="de-DE" sz="2000" dirty="0" smtClean="0"/>
              <a:t>XT00/01 to be ready by mid-Feb 2015, XT02 by mid- April 2015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86506" y="5523521"/>
            <a:ext cx="131315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S. Maridor</a:t>
            </a:r>
            <a:endParaRPr lang="en-GB" sz="1400" dirty="0" smtClean="0"/>
          </a:p>
        </p:txBody>
      </p:sp>
      <p:sp>
        <p:nvSpPr>
          <p:cNvPr id="2" name="Freeform 1"/>
          <p:cNvSpPr/>
          <p:nvPr/>
        </p:nvSpPr>
        <p:spPr>
          <a:xfrm>
            <a:off x="5335325" y="2425148"/>
            <a:ext cx="2560320" cy="1963972"/>
          </a:xfrm>
          <a:custGeom>
            <a:avLst/>
            <a:gdLst>
              <a:gd name="connsiteX0" fmla="*/ 0 w 2560320"/>
              <a:gd name="connsiteY0" fmla="*/ 1423283 h 1963972"/>
              <a:gd name="connsiteX1" fmla="*/ 0 w 2560320"/>
              <a:gd name="connsiteY1" fmla="*/ 1963972 h 1963972"/>
              <a:gd name="connsiteX2" fmla="*/ 1264258 w 2560320"/>
              <a:gd name="connsiteY2" fmla="*/ 1963972 h 1963972"/>
              <a:gd name="connsiteX3" fmla="*/ 2154804 w 2560320"/>
              <a:gd name="connsiteY3" fmla="*/ 1447137 h 1963972"/>
              <a:gd name="connsiteX4" fmla="*/ 2480807 w 2560320"/>
              <a:gd name="connsiteY4" fmla="*/ 1089329 h 1963972"/>
              <a:gd name="connsiteX5" fmla="*/ 2560320 w 2560320"/>
              <a:gd name="connsiteY5" fmla="*/ 747422 h 1963972"/>
              <a:gd name="connsiteX6" fmla="*/ 2488758 w 2560320"/>
              <a:gd name="connsiteY6" fmla="*/ 0 h 1963972"/>
              <a:gd name="connsiteX7" fmla="*/ 2226365 w 2560320"/>
              <a:gd name="connsiteY7" fmla="*/ 39756 h 1963972"/>
              <a:gd name="connsiteX8" fmla="*/ 2234317 w 2560320"/>
              <a:gd name="connsiteY8" fmla="*/ 620202 h 1963972"/>
              <a:gd name="connsiteX9" fmla="*/ 2067339 w 2560320"/>
              <a:gd name="connsiteY9" fmla="*/ 906449 h 1963972"/>
              <a:gd name="connsiteX10" fmla="*/ 1598212 w 2560320"/>
              <a:gd name="connsiteY10" fmla="*/ 1224501 h 1963972"/>
              <a:gd name="connsiteX11" fmla="*/ 1121134 w 2560320"/>
              <a:gd name="connsiteY11" fmla="*/ 1399429 h 1963972"/>
              <a:gd name="connsiteX12" fmla="*/ 636105 w 2560320"/>
              <a:gd name="connsiteY12" fmla="*/ 1478942 h 1963972"/>
              <a:gd name="connsiteX13" fmla="*/ 0 w 2560320"/>
              <a:gd name="connsiteY13" fmla="*/ 1478942 h 1963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0320" h="1963972">
                <a:moveTo>
                  <a:pt x="0" y="1423283"/>
                </a:moveTo>
                <a:lnTo>
                  <a:pt x="0" y="1963972"/>
                </a:lnTo>
                <a:lnTo>
                  <a:pt x="1264258" y="1963972"/>
                </a:lnTo>
                <a:lnTo>
                  <a:pt x="2154804" y="1447137"/>
                </a:lnTo>
                <a:lnTo>
                  <a:pt x="2480807" y="1089329"/>
                </a:lnTo>
                <a:lnTo>
                  <a:pt x="2560320" y="747422"/>
                </a:lnTo>
                <a:lnTo>
                  <a:pt x="2488758" y="0"/>
                </a:lnTo>
                <a:lnTo>
                  <a:pt x="2226365" y="39756"/>
                </a:lnTo>
                <a:lnTo>
                  <a:pt x="2234317" y="620202"/>
                </a:lnTo>
                <a:lnTo>
                  <a:pt x="2067339" y="906449"/>
                </a:lnTo>
                <a:lnTo>
                  <a:pt x="1598212" y="1224501"/>
                </a:lnTo>
                <a:lnTo>
                  <a:pt x="1121134" y="1399429"/>
                </a:lnTo>
                <a:lnTo>
                  <a:pt x="636105" y="1478942"/>
                </a:lnTo>
                <a:lnTo>
                  <a:pt x="0" y="1478942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7256221" y="4108244"/>
            <a:ext cx="1808265" cy="1077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1600" dirty="0" smtClean="0"/>
              <a:t>XT03:</a:t>
            </a:r>
          </a:p>
          <a:p>
            <a:pPr>
              <a:spcBef>
                <a:spcPts val="0"/>
              </a:spcBef>
            </a:pPr>
            <a:r>
              <a:rPr lang="de-DE" sz="1600" dirty="0" smtClean="0"/>
              <a:t>No elements but full infrastructure will be in place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645790" y="2193305"/>
            <a:ext cx="836881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de-DE" sz="1600" dirty="0" smtClean="0"/>
              <a:t>XT01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916884" y="2184312"/>
            <a:ext cx="836881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de-DE" sz="1600" dirty="0" smtClean="0"/>
              <a:t>XT02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7288024" y="2168262"/>
            <a:ext cx="836881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de-DE" sz="1600" dirty="0" smtClean="0"/>
              <a:t>XT03</a:t>
            </a:r>
          </a:p>
        </p:txBody>
      </p:sp>
    </p:spTree>
    <p:extLst>
      <p:ext uri="{BB962C8B-B14F-4D97-AF65-F5344CB8AC3E}">
        <p14:creationId xmlns:p14="http://schemas.microsoft.com/office/powerpoint/2010/main" val="346322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C:\Hie-Isolde\Hie-Isolde presentations\Stephane\for ISCC_IAP 2014\int_gene_30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70279"/>
            <a:ext cx="9422296" cy="5317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Shielding tunnel Hall 170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51771"/>
            <a:ext cx="3108834" cy="2073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266" y="1037647"/>
            <a:ext cx="1312792" cy="196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27208" y="5637415"/>
            <a:ext cx="857945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Civil engineering:</a:t>
            </a:r>
          </a:p>
          <a:p>
            <a:pPr>
              <a:spcBef>
                <a:spcPts val="0"/>
              </a:spcBef>
            </a:pPr>
            <a:r>
              <a:rPr lang="de-DE" sz="2000" dirty="0"/>
              <a:t>S</a:t>
            </a:r>
            <a:r>
              <a:rPr lang="de-DE" sz="2000" dirty="0" smtClean="0"/>
              <a:t>hielding tunnel walls and door in place. Preparing for infrastructure inside the tunnel.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512" y="813144"/>
            <a:ext cx="3626488" cy="2418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234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61262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Metal structures HIE tunnel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62386" y="6241686"/>
            <a:ext cx="8818006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Preparations tunnel infrastructure ongoing</a:t>
            </a:r>
            <a:endParaRPr lang="de-DE" sz="2000" dirty="0" smtClean="0"/>
          </a:p>
        </p:txBody>
      </p:sp>
      <p:pic>
        <p:nvPicPr>
          <p:cNvPr id="9218" name="Picture 2" descr="C:\Hie-Isolde\Hie-Isolde presentations\Stephane\for ISCC_IAP 2014\int_gene_10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1965"/>
            <a:ext cx="9144000" cy="515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093240" y="5502158"/>
            <a:ext cx="131315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S. Maridor</a:t>
            </a:r>
            <a:endParaRPr lang="en-GB" sz="1400" dirty="0" smtClean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370" y="4314899"/>
            <a:ext cx="2425022" cy="1617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542" y="767384"/>
            <a:ext cx="3679044" cy="2453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1651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25994" y="6241686"/>
            <a:ext cx="8579453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/>
              <a:t>I</a:t>
            </a:r>
            <a:r>
              <a:rPr lang="de-DE" sz="2000" dirty="0" smtClean="0"/>
              <a:t>nside metal structure – starts as of end April</a:t>
            </a:r>
          </a:p>
        </p:txBody>
      </p:sp>
      <p:pic>
        <p:nvPicPr>
          <p:cNvPr id="10242" name="Picture 2" descr="C:\Hie-Isolde\Hie-Isolde presentations\Stephane\for ISCC_IAP 2014\int_gene_9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67384"/>
            <a:ext cx="9151649" cy="5164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61262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Metal structures HIE tunnel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93240" y="5502158"/>
            <a:ext cx="131315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S. Maridor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191421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Infrastructure HIE tunnel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25994" y="6050862"/>
            <a:ext cx="8579453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/>
              <a:t>Jumper boxes platform installation as of beginning May (3 wks</a:t>
            </a:r>
            <a:r>
              <a:rPr lang="de-DE" sz="2000" dirty="0" smtClean="0"/>
              <a:t>)</a:t>
            </a:r>
          </a:p>
          <a:p>
            <a:pPr>
              <a:spcBef>
                <a:spcPts val="0"/>
              </a:spcBef>
            </a:pPr>
            <a:r>
              <a:rPr lang="de-DE" sz="2000" dirty="0"/>
              <a:t>V</a:t>
            </a:r>
            <a:r>
              <a:rPr lang="de-DE" sz="2000" dirty="0" smtClean="0"/>
              <a:t>acuum and water infrastructure – May/June</a:t>
            </a:r>
          </a:p>
        </p:txBody>
      </p:sp>
      <p:pic>
        <p:nvPicPr>
          <p:cNvPr id="11266" name="Picture 2" descr="C:\Hie-Isolde\Hie-Isolde presentations\Stephane\for ISCC_IAP 2014\int_gene_11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67384"/>
            <a:ext cx="9151647" cy="5164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093240" y="5502158"/>
            <a:ext cx="131315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S. Maridor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312824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884CEEE-74AD-4D6F-A73C-1D21CA04459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2120900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Outline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3076" name="Rectangle 6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0091" y="1097192"/>
            <a:ext cx="8778240" cy="448462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b="1" dirty="0" smtClean="0"/>
              <a:t>Status Report HIE Installation March 2014: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Progress since the last ISCC meeting in Oct ’13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What to expect for this year 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Have </a:t>
            </a:r>
            <a:r>
              <a:rPr lang="en-US" dirty="0"/>
              <a:t>there been </a:t>
            </a:r>
            <a:r>
              <a:rPr lang="en-US" dirty="0" smtClean="0"/>
              <a:t>or </a:t>
            </a:r>
            <a:r>
              <a:rPr lang="en-US" dirty="0"/>
              <a:t>are there any </a:t>
            </a:r>
            <a:r>
              <a:rPr lang="en-US" dirty="0" smtClean="0"/>
              <a:t>(new) delays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Are we on track with regard to the planning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3600" b="1" dirty="0" smtClean="0">
              <a:solidFill>
                <a:srgbClr val="0D3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42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Hie-Isolde\Hie-Isolde presentations\Stephane\for ISCC_IAP 2014\int_gene_12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8386"/>
            <a:ext cx="9143999" cy="515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25994" y="6241686"/>
            <a:ext cx="8579453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/>
              <a:t>C</a:t>
            </a:r>
            <a:r>
              <a:rPr lang="de-DE" sz="2000" dirty="0" smtClean="0"/>
              <a:t>able trays and cabling – May/July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Infrastructure HIE tunnel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93240" y="5502158"/>
            <a:ext cx="131315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S. Maridor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345445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25994" y="6050862"/>
            <a:ext cx="8579453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Linac/HEBT supports in tunnel in place – by August</a:t>
            </a:r>
          </a:p>
          <a:p>
            <a:pPr>
              <a:spcBef>
                <a:spcPts val="0"/>
              </a:spcBef>
            </a:pPr>
            <a:r>
              <a:rPr lang="de-DE" sz="2000" dirty="0"/>
              <a:t>		</a:t>
            </a:r>
            <a:r>
              <a:rPr lang="de-DE" sz="2000" dirty="0" smtClean="0"/>
              <a:t>Linac/HEBT Elements arriving as of September</a:t>
            </a:r>
          </a:p>
        </p:txBody>
      </p:sp>
      <p:pic>
        <p:nvPicPr>
          <p:cNvPr id="14338" name="Picture 2" descr="C:\Hie-Isolde\Hie-Isolde presentations\Stephane\for ISCC_IAP 2014\int_gene_13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59433"/>
            <a:ext cx="9144000" cy="515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Infrastructure HIE tunnel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93240" y="5502158"/>
            <a:ext cx="131315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S. Maridor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341770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Hie-Isolde\Hie-Isolde presentations\Stephane\for ISCC_IAP 2014\int_gene_7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5334"/>
            <a:ext cx="9144000" cy="5159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25994" y="5788479"/>
            <a:ext cx="8579453" cy="1015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Tunnel concrete roof parts have been on hold awaiting a solution for the cryo modules He release from the top: 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Roof now validated &amp; ordered, arrival May</a:t>
            </a:r>
            <a:r>
              <a:rPr lang="de-DE" sz="2000" dirty="0"/>
              <a:t> (</a:t>
            </a:r>
            <a:r>
              <a:rPr lang="de-DE" sz="2000" dirty="0" smtClean="0"/>
              <a:t>fitting tests)</a:t>
            </a:r>
          </a:p>
        </p:txBody>
      </p:sp>
      <p:pic>
        <p:nvPicPr>
          <p:cNvPr id="6" name="Picture 5" descr="HELIUM_R1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595" y="2688414"/>
            <a:ext cx="5184250" cy="29251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Roof HIE tunnel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09129" y="5321535"/>
            <a:ext cx="131315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S. Maridor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2463856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Hie-Isolde\Hie-Isolde presentations\Stephane\for ISCC_IAP 2014\int_gene_12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" y="798512"/>
            <a:ext cx="9138757" cy="515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36072" y="5733854"/>
            <a:ext cx="8609145" cy="1015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Cryo Cold Line &amp; Jumper Boxes installation: Sept 2014 – Jan 2015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Cryo Module 1 installation: April – June 2015   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Scenario: Physics at ~4MeV/u with 1 CM as of October 2015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HIE LINAC elements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09129" y="5321535"/>
            <a:ext cx="131315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S. Maridor</a:t>
            </a:r>
            <a:endParaRPr lang="en-GB" sz="1400" dirty="0" smtClean="0"/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5192202" y="3633746"/>
            <a:ext cx="1264257" cy="1590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56459" y="4728446"/>
            <a:ext cx="1808265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1600" dirty="0" smtClean="0"/>
              <a:t>40mm beampipe </a:t>
            </a:r>
            <a:endParaRPr lang="de-DE" sz="1600" dirty="0" smtClean="0"/>
          </a:p>
        </p:txBody>
      </p:sp>
      <p:cxnSp>
        <p:nvCxnSpPr>
          <p:cNvPr id="4" name="Straight Connector 3"/>
          <p:cNvCxnSpPr/>
          <p:nvPr/>
        </p:nvCxnSpPr>
        <p:spPr>
          <a:xfrm flipH="1" flipV="1">
            <a:off x="5923722" y="3713259"/>
            <a:ext cx="532737" cy="10151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51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Hie-Isolde\Hie-Isolde presentations\Stephane\for ISCC_IAP 2014\int_gene_10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0924"/>
            <a:ext cx="9143999" cy="515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36072" y="5988286"/>
            <a:ext cx="8579453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Cryo Module 2 installation: Shutdown 2015/16: Jan – March 2015   Scenario: 2nd commissioning at 5.5Mev/u with 2 CM‘s as of May 2015</a:t>
            </a: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079542" y="53975"/>
            <a:ext cx="56411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HIE LINAC elements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09129" y="5321535"/>
            <a:ext cx="131315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S. Maridor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393932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 Box 2"/>
          <p:cNvSpPr txBox="1">
            <a:spLocks noChangeArrowheads="1"/>
          </p:cNvSpPr>
          <p:nvPr/>
        </p:nvSpPr>
        <p:spPr bwMode="auto">
          <a:xfrm>
            <a:off x="1841593" y="95304"/>
            <a:ext cx="66960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800" b="1" dirty="0" smtClean="0">
                <a:solidFill>
                  <a:srgbClr val="0D3A7E"/>
                </a:solidFill>
              </a:rPr>
              <a:t>HIE Simplified Installation Planning</a:t>
            </a:r>
            <a:endParaRPr lang="en-US" sz="2800" b="1" u="sng" dirty="0">
              <a:solidFill>
                <a:srgbClr val="0D3A7E"/>
              </a:solidFill>
            </a:endParaRPr>
          </a:p>
        </p:txBody>
      </p:sp>
      <p:sp>
        <p:nvSpPr>
          <p:cNvPr id="37967" name="TextBox 4"/>
          <p:cNvSpPr txBox="1">
            <a:spLocks noChangeArrowheads="1"/>
          </p:cNvSpPr>
          <p:nvPr/>
        </p:nvSpPr>
        <p:spPr bwMode="auto">
          <a:xfrm>
            <a:off x="7620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Q1</a:t>
            </a:r>
          </a:p>
        </p:txBody>
      </p:sp>
      <p:sp>
        <p:nvSpPr>
          <p:cNvPr id="37968" name="TextBox 5"/>
          <p:cNvSpPr txBox="1">
            <a:spLocks noChangeArrowheads="1"/>
          </p:cNvSpPr>
          <p:nvPr/>
        </p:nvSpPr>
        <p:spPr bwMode="auto">
          <a:xfrm>
            <a:off x="44767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Q2</a:t>
            </a:r>
          </a:p>
        </p:txBody>
      </p:sp>
      <p:sp>
        <p:nvSpPr>
          <p:cNvPr id="37969" name="TextBox 6"/>
          <p:cNvSpPr txBox="1">
            <a:spLocks noChangeArrowheads="1"/>
          </p:cNvSpPr>
          <p:nvPr/>
        </p:nvSpPr>
        <p:spPr bwMode="auto">
          <a:xfrm>
            <a:off x="81915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Q3</a:t>
            </a:r>
          </a:p>
        </p:txBody>
      </p:sp>
      <p:sp>
        <p:nvSpPr>
          <p:cNvPr id="37970" name="TextBox 7"/>
          <p:cNvSpPr txBox="1">
            <a:spLocks noChangeArrowheads="1"/>
          </p:cNvSpPr>
          <p:nvPr/>
        </p:nvSpPr>
        <p:spPr bwMode="auto">
          <a:xfrm>
            <a:off x="119062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Q4</a:t>
            </a:r>
          </a:p>
        </p:txBody>
      </p:sp>
      <p:sp>
        <p:nvSpPr>
          <p:cNvPr id="37963" name="TextBox 11"/>
          <p:cNvSpPr txBox="1">
            <a:spLocks noChangeArrowheads="1"/>
          </p:cNvSpPr>
          <p:nvPr/>
        </p:nvSpPr>
        <p:spPr bwMode="auto">
          <a:xfrm>
            <a:off x="157162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Q1</a:t>
            </a:r>
          </a:p>
        </p:txBody>
      </p:sp>
      <p:sp>
        <p:nvSpPr>
          <p:cNvPr id="37964" name="TextBox 12"/>
          <p:cNvSpPr txBox="1">
            <a:spLocks noChangeArrowheads="1"/>
          </p:cNvSpPr>
          <p:nvPr/>
        </p:nvSpPr>
        <p:spPr bwMode="auto">
          <a:xfrm>
            <a:off x="194310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Q2</a:t>
            </a:r>
          </a:p>
        </p:txBody>
      </p:sp>
      <p:sp>
        <p:nvSpPr>
          <p:cNvPr id="37965" name="TextBox 13"/>
          <p:cNvSpPr txBox="1">
            <a:spLocks noChangeArrowheads="1"/>
          </p:cNvSpPr>
          <p:nvPr/>
        </p:nvSpPr>
        <p:spPr bwMode="auto">
          <a:xfrm>
            <a:off x="231457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Q3</a:t>
            </a:r>
          </a:p>
        </p:txBody>
      </p:sp>
      <p:sp>
        <p:nvSpPr>
          <p:cNvPr id="37966" name="TextBox 14"/>
          <p:cNvSpPr txBox="1">
            <a:spLocks noChangeArrowheads="1"/>
          </p:cNvSpPr>
          <p:nvPr/>
        </p:nvSpPr>
        <p:spPr bwMode="auto">
          <a:xfrm>
            <a:off x="268605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Q4</a:t>
            </a:r>
          </a:p>
        </p:txBody>
      </p:sp>
      <p:sp>
        <p:nvSpPr>
          <p:cNvPr id="37959" name="TextBox 16"/>
          <p:cNvSpPr txBox="1">
            <a:spLocks noChangeArrowheads="1"/>
          </p:cNvSpPr>
          <p:nvPr/>
        </p:nvSpPr>
        <p:spPr bwMode="auto">
          <a:xfrm>
            <a:off x="605790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Q1</a:t>
            </a:r>
          </a:p>
        </p:txBody>
      </p:sp>
      <p:sp>
        <p:nvSpPr>
          <p:cNvPr id="37960" name="TextBox 17"/>
          <p:cNvSpPr txBox="1">
            <a:spLocks noChangeArrowheads="1"/>
          </p:cNvSpPr>
          <p:nvPr/>
        </p:nvSpPr>
        <p:spPr bwMode="auto">
          <a:xfrm>
            <a:off x="642937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Q2</a:t>
            </a:r>
          </a:p>
        </p:txBody>
      </p:sp>
      <p:sp>
        <p:nvSpPr>
          <p:cNvPr id="37961" name="TextBox 18"/>
          <p:cNvSpPr txBox="1">
            <a:spLocks noChangeArrowheads="1"/>
          </p:cNvSpPr>
          <p:nvPr/>
        </p:nvSpPr>
        <p:spPr bwMode="auto">
          <a:xfrm>
            <a:off x="680085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Q3</a:t>
            </a:r>
          </a:p>
        </p:txBody>
      </p:sp>
      <p:sp>
        <p:nvSpPr>
          <p:cNvPr id="37962" name="TextBox 19"/>
          <p:cNvSpPr txBox="1">
            <a:spLocks noChangeArrowheads="1"/>
          </p:cNvSpPr>
          <p:nvPr/>
        </p:nvSpPr>
        <p:spPr bwMode="auto">
          <a:xfrm>
            <a:off x="717232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Q4</a:t>
            </a:r>
          </a:p>
        </p:txBody>
      </p:sp>
      <p:sp>
        <p:nvSpPr>
          <p:cNvPr id="37955" name="TextBox 21"/>
          <p:cNvSpPr txBox="1">
            <a:spLocks noChangeArrowheads="1"/>
          </p:cNvSpPr>
          <p:nvPr/>
        </p:nvSpPr>
        <p:spPr bwMode="auto">
          <a:xfrm>
            <a:off x="456247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Q1</a:t>
            </a:r>
          </a:p>
        </p:txBody>
      </p:sp>
      <p:sp>
        <p:nvSpPr>
          <p:cNvPr id="37956" name="TextBox 22"/>
          <p:cNvSpPr txBox="1">
            <a:spLocks noChangeArrowheads="1"/>
          </p:cNvSpPr>
          <p:nvPr/>
        </p:nvSpPr>
        <p:spPr bwMode="auto">
          <a:xfrm>
            <a:off x="493395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Q2</a:t>
            </a:r>
          </a:p>
        </p:txBody>
      </p:sp>
      <p:sp>
        <p:nvSpPr>
          <p:cNvPr id="37957" name="TextBox 23"/>
          <p:cNvSpPr txBox="1">
            <a:spLocks noChangeArrowheads="1"/>
          </p:cNvSpPr>
          <p:nvPr/>
        </p:nvSpPr>
        <p:spPr bwMode="auto">
          <a:xfrm>
            <a:off x="530542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Q3</a:t>
            </a:r>
          </a:p>
        </p:txBody>
      </p:sp>
      <p:sp>
        <p:nvSpPr>
          <p:cNvPr id="37958" name="TextBox 24"/>
          <p:cNvSpPr txBox="1">
            <a:spLocks noChangeArrowheads="1"/>
          </p:cNvSpPr>
          <p:nvPr/>
        </p:nvSpPr>
        <p:spPr bwMode="auto">
          <a:xfrm>
            <a:off x="567690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Q4</a:t>
            </a:r>
          </a:p>
        </p:txBody>
      </p:sp>
      <p:sp>
        <p:nvSpPr>
          <p:cNvPr id="37951" name="TextBox 26"/>
          <p:cNvSpPr txBox="1">
            <a:spLocks noChangeArrowheads="1"/>
          </p:cNvSpPr>
          <p:nvPr/>
        </p:nvSpPr>
        <p:spPr bwMode="auto">
          <a:xfrm>
            <a:off x="306705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Q1</a:t>
            </a:r>
          </a:p>
        </p:txBody>
      </p:sp>
      <p:sp>
        <p:nvSpPr>
          <p:cNvPr id="37952" name="TextBox 27"/>
          <p:cNvSpPr txBox="1">
            <a:spLocks noChangeArrowheads="1"/>
          </p:cNvSpPr>
          <p:nvPr/>
        </p:nvSpPr>
        <p:spPr bwMode="auto">
          <a:xfrm>
            <a:off x="343852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Q2</a:t>
            </a:r>
          </a:p>
        </p:txBody>
      </p:sp>
      <p:sp>
        <p:nvSpPr>
          <p:cNvPr id="37953" name="TextBox 28"/>
          <p:cNvSpPr txBox="1">
            <a:spLocks noChangeArrowheads="1"/>
          </p:cNvSpPr>
          <p:nvPr/>
        </p:nvSpPr>
        <p:spPr bwMode="auto">
          <a:xfrm>
            <a:off x="381000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Q3</a:t>
            </a:r>
          </a:p>
        </p:txBody>
      </p:sp>
      <p:sp>
        <p:nvSpPr>
          <p:cNvPr id="37954" name="TextBox 29"/>
          <p:cNvSpPr txBox="1">
            <a:spLocks noChangeArrowheads="1"/>
          </p:cNvSpPr>
          <p:nvPr/>
        </p:nvSpPr>
        <p:spPr bwMode="auto">
          <a:xfrm>
            <a:off x="418147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Q4</a:t>
            </a:r>
          </a:p>
        </p:txBody>
      </p:sp>
      <p:sp>
        <p:nvSpPr>
          <p:cNvPr id="37947" name="TextBox 31"/>
          <p:cNvSpPr txBox="1">
            <a:spLocks noChangeArrowheads="1"/>
          </p:cNvSpPr>
          <p:nvPr/>
        </p:nvSpPr>
        <p:spPr bwMode="auto">
          <a:xfrm>
            <a:off x="755332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Q1</a:t>
            </a:r>
          </a:p>
        </p:txBody>
      </p:sp>
      <p:sp>
        <p:nvSpPr>
          <p:cNvPr id="37948" name="TextBox 32"/>
          <p:cNvSpPr txBox="1">
            <a:spLocks noChangeArrowheads="1"/>
          </p:cNvSpPr>
          <p:nvPr/>
        </p:nvSpPr>
        <p:spPr bwMode="auto">
          <a:xfrm>
            <a:off x="792480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Q2</a:t>
            </a:r>
          </a:p>
        </p:txBody>
      </p:sp>
      <p:sp>
        <p:nvSpPr>
          <p:cNvPr id="37949" name="TextBox 33"/>
          <p:cNvSpPr txBox="1">
            <a:spLocks noChangeArrowheads="1"/>
          </p:cNvSpPr>
          <p:nvPr/>
        </p:nvSpPr>
        <p:spPr bwMode="auto">
          <a:xfrm>
            <a:off x="8296275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Q3</a:t>
            </a:r>
          </a:p>
        </p:txBody>
      </p:sp>
      <p:sp>
        <p:nvSpPr>
          <p:cNvPr id="37950" name="TextBox 34"/>
          <p:cNvSpPr txBox="1">
            <a:spLocks noChangeArrowheads="1"/>
          </p:cNvSpPr>
          <p:nvPr/>
        </p:nvSpPr>
        <p:spPr bwMode="auto">
          <a:xfrm>
            <a:off x="8667750" y="1701059"/>
            <a:ext cx="371475" cy="261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/>
              <a:t>Q4</a:t>
            </a:r>
          </a:p>
        </p:txBody>
      </p:sp>
      <p:sp>
        <p:nvSpPr>
          <p:cNvPr id="37924" name="TextBox 35"/>
          <p:cNvSpPr txBox="1">
            <a:spLocks noChangeArrowheads="1"/>
          </p:cNvSpPr>
          <p:nvPr/>
        </p:nvSpPr>
        <p:spPr bwMode="auto">
          <a:xfrm>
            <a:off x="476251" y="1329646"/>
            <a:ext cx="685800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2011</a:t>
            </a:r>
          </a:p>
        </p:txBody>
      </p:sp>
      <p:sp>
        <p:nvSpPr>
          <p:cNvPr id="37925" name="TextBox 36"/>
          <p:cNvSpPr txBox="1">
            <a:spLocks noChangeArrowheads="1"/>
          </p:cNvSpPr>
          <p:nvPr/>
        </p:nvSpPr>
        <p:spPr bwMode="auto">
          <a:xfrm>
            <a:off x="1943101" y="1329646"/>
            <a:ext cx="733424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2012</a:t>
            </a:r>
          </a:p>
        </p:txBody>
      </p:sp>
      <p:sp>
        <p:nvSpPr>
          <p:cNvPr id="37926" name="TextBox 37"/>
          <p:cNvSpPr txBox="1">
            <a:spLocks noChangeArrowheads="1"/>
          </p:cNvSpPr>
          <p:nvPr/>
        </p:nvSpPr>
        <p:spPr bwMode="auto">
          <a:xfrm>
            <a:off x="3467101" y="1329646"/>
            <a:ext cx="790574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2013</a:t>
            </a:r>
          </a:p>
        </p:txBody>
      </p:sp>
      <p:sp>
        <p:nvSpPr>
          <p:cNvPr id="37927" name="TextBox 38"/>
          <p:cNvSpPr txBox="1">
            <a:spLocks noChangeArrowheads="1"/>
          </p:cNvSpPr>
          <p:nvPr/>
        </p:nvSpPr>
        <p:spPr bwMode="auto">
          <a:xfrm>
            <a:off x="4962526" y="1329646"/>
            <a:ext cx="771524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2014</a:t>
            </a:r>
          </a:p>
        </p:txBody>
      </p:sp>
      <p:sp>
        <p:nvSpPr>
          <p:cNvPr id="37928" name="TextBox 39"/>
          <p:cNvSpPr txBox="1">
            <a:spLocks noChangeArrowheads="1"/>
          </p:cNvSpPr>
          <p:nvPr/>
        </p:nvSpPr>
        <p:spPr bwMode="auto">
          <a:xfrm>
            <a:off x="6457950" y="1329646"/>
            <a:ext cx="761999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2015</a:t>
            </a:r>
          </a:p>
        </p:txBody>
      </p:sp>
      <p:sp>
        <p:nvSpPr>
          <p:cNvPr id="37929" name="TextBox 40"/>
          <p:cNvSpPr txBox="1">
            <a:spLocks noChangeArrowheads="1"/>
          </p:cNvSpPr>
          <p:nvPr/>
        </p:nvSpPr>
        <p:spPr bwMode="auto">
          <a:xfrm>
            <a:off x="7953375" y="1329646"/>
            <a:ext cx="781049" cy="36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2016</a:t>
            </a:r>
          </a:p>
        </p:txBody>
      </p:sp>
      <p:cxnSp>
        <p:nvCxnSpPr>
          <p:cNvPr id="118" name="Straight Arrow Connector 117"/>
          <p:cNvCxnSpPr/>
          <p:nvPr/>
        </p:nvCxnSpPr>
        <p:spPr bwMode="auto">
          <a:xfrm flipV="1">
            <a:off x="6099846" y="4051687"/>
            <a:ext cx="762956" cy="1918"/>
          </a:xfrm>
          <a:prstGeom prst="straightConnector1">
            <a:avLst/>
          </a:prstGeom>
          <a:ln w="25400">
            <a:solidFill>
              <a:schemeClr val="bg1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70"/>
          <p:cNvSpPr txBox="1">
            <a:spLocks noChangeArrowheads="1"/>
          </p:cNvSpPr>
          <p:nvPr/>
        </p:nvSpPr>
        <p:spPr bwMode="auto">
          <a:xfrm>
            <a:off x="444138" y="2063149"/>
            <a:ext cx="5715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/>
              <a:t>Civil</a:t>
            </a:r>
          </a:p>
        </p:txBody>
      </p:sp>
      <p:sp>
        <p:nvSpPr>
          <p:cNvPr id="121" name="TextBox 71"/>
          <p:cNvSpPr txBox="1">
            <a:spLocks noChangeArrowheads="1"/>
          </p:cNvSpPr>
          <p:nvPr/>
        </p:nvSpPr>
        <p:spPr bwMode="auto">
          <a:xfrm>
            <a:off x="1394526" y="2878608"/>
            <a:ext cx="16097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Main services</a:t>
            </a:r>
          </a:p>
        </p:txBody>
      </p:sp>
      <p:sp>
        <p:nvSpPr>
          <p:cNvPr id="122" name="TextBox 72"/>
          <p:cNvSpPr txBox="1">
            <a:spLocks noChangeArrowheads="1"/>
          </p:cNvSpPr>
          <p:nvPr/>
        </p:nvSpPr>
        <p:spPr bwMode="auto">
          <a:xfrm>
            <a:off x="4269572" y="2313518"/>
            <a:ext cx="70485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Cryo</a:t>
            </a:r>
          </a:p>
        </p:txBody>
      </p:sp>
      <p:sp>
        <p:nvSpPr>
          <p:cNvPr id="123" name="TextBox 73"/>
          <p:cNvSpPr txBox="1">
            <a:spLocks noChangeArrowheads="1"/>
          </p:cNvSpPr>
          <p:nvPr/>
        </p:nvSpPr>
        <p:spPr bwMode="auto">
          <a:xfrm>
            <a:off x="5191054" y="3890985"/>
            <a:ext cx="110490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bg1">
                    <a:lumMod val="65000"/>
                  </a:schemeClr>
                </a:solidFill>
              </a:rPr>
              <a:t>CM 1&amp;2</a:t>
            </a:r>
          </a:p>
        </p:txBody>
      </p:sp>
      <p:cxnSp>
        <p:nvCxnSpPr>
          <p:cNvPr id="125" name="Straight Arrow Connector 124"/>
          <p:cNvCxnSpPr/>
          <p:nvPr/>
        </p:nvCxnSpPr>
        <p:spPr bwMode="auto">
          <a:xfrm flipV="1">
            <a:off x="7219949" y="3171523"/>
            <a:ext cx="1924051" cy="3502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82"/>
          <p:cNvSpPr txBox="1">
            <a:spLocks noChangeArrowheads="1"/>
          </p:cNvSpPr>
          <p:nvPr/>
        </p:nvSpPr>
        <p:spPr bwMode="auto">
          <a:xfrm>
            <a:off x="7140439" y="2806775"/>
            <a:ext cx="110490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~4MeV/u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29" name="Straight Arrow Connector 128"/>
          <p:cNvCxnSpPr/>
          <p:nvPr/>
        </p:nvCxnSpPr>
        <p:spPr bwMode="auto">
          <a:xfrm>
            <a:off x="4801455" y="2232426"/>
            <a:ext cx="1742468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19"/>
          <p:cNvSpPr txBox="1">
            <a:spLocks noChangeArrowheads="1"/>
          </p:cNvSpPr>
          <p:nvPr/>
        </p:nvSpPr>
        <p:spPr bwMode="auto">
          <a:xfrm>
            <a:off x="4137319" y="2038079"/>
            <a:ext cx="774601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HEBT</a:t>
            </a:r>
            <a:endParaRPr lang="en-US" sz="1600" dirty="0"/>
          </a:p>
        </p:txBody>
      </p:sp>
      <p:cxnSp>
        <p:nvCxnSpPr>
          <p:cNvPr id="134" name="Straight Arrow Connector 133"/>
          <p:cNvCxnSpPr/>
          <p:nvPr/>
        </p:nvCxnSpPr>
        <p:spPr bwMode="auto">
          <a:xfrm>
            <a:off x="2811047" y="3058051"/>
            <a:ext cx="2380007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 bwMode="auto">
          <a:xfrm>
            <a:off x="1019175" y="2244288"/>
            <a:ext cx="1968574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Rectangle 139"/>
          <p:cNvSpPr/>
          <p:nvPr/>
        </p:nvSpPr>
        <p:spPr bwMode="auto">
          <a:xfrm>
            <a:off x="3009015" y="4853215"/>
            <a:ext cx="2410712" cy="265814"/>
          </a:xfrm>
          <a:prstGeom prst="rect">
            <a:avLst/>
          </a:prstGeom>
          <a:solidFill>
            <a:schemeClr val="accent1"/>
          </a:solidFill>
          <a:ln>
            <a:solidFill>
              <a:srgbClr val="FC1A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76200" y="4554617"/>
            <a:ext cx="8915400" cy="25717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1" name="Rectangle 50"/>
          <p:cNvSpPr/>
          <p:nvPr/>
        </p:nvSpPr>
        <p:spPr bwMode="auto">
          <a:xfrm>
            <a:off x="85725" y="4564142"/>
            <a:ext cx="457200" cy="238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2" name="Rectangle 51"/>
          <p:cNvSpPr/>
          <p:nvPr/>
        </p:nvSpPr>
        <p:spPr bwMode="auto">
          <a:xfrm>
            <a:off x="2998382" y="4566131"/>
            <a:ext cx="2421344" cy="236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3" name="Rectangle 52"/>
          <p:cNvSpPr/>
          <p:nvPr/>
        </p:nvSpPr>
        <p:spPr bwMode="auto">
          <a:xfrm>
            <a:off x="1495425" y="4564142"/>
            <a:ext cx="354639" cy="243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899" name="TextBox 86"/>
          <p:cNvSpPr txBox="1">
            <a:spLocks noChangeArrowheads="1"/>
          </p:cNvSpPr>
          <p:nvPr/>
        </p:nvSpPr>
        <p:spPr bwMode="auto">
          <a:xfrm>
            <a:off x="3040629" y="4836615"/>
            <a:ext cx="236020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/>
              <a:t>17 Dec 2012    -    Q3 2014</a:t>
            </a:r>
            <a:endParaRPr lang="en-US" sz="1400" dirty="0"/>
          </a:p>
        </p:txBody>
      </p:sp>
      <p:sp>
        <p:nvSpPr>
          <p:cNvPr id="37901" name="TextBox 90"/>
          <p:cNvSpPr txBox="1">
            <a:spLocks noChangeArrowheads="1"/>
          </p:cNvSpPr>
          <p:nvPr/>
        </p:nvSpPr>
        <p:spPr bwMode="auto">
          <a:xfrm>
            <a:off x="114300" y="4506992"/>
            <a:ext cx="4000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sd</a:t>
            </a:r>
          </a:p>
        </p:txBody>
      </p:sp>
      <p:sp>
        <p:nvSpPr>
          <p:cNvPr id="37902" name="TextBox 91"/>
          <p:cNvSpPr txBox="1">
            <a:spLocks noChangeArrowheads="1"/>
          </p:cNvSpPr>
          <p:nvPr/>
        </p:nvSpPr>
        <p:spPr bwMode="auto">
          <a:xfrm>
            <a:off x="1465295" y="4505884"/>
            <a:ext cx="5123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/>
              <a:t>sd</a:t>
            </a:r>
          </a:p>
        </p:txBody>
      </p:sp>
      <p:sp>
        <p:nvSpPr>
          <p:cNvPr id="37905" name="TextBox 98"/>
          <p:cNvSpPr txBox="1">
            <a:spLocks noChangeArrowheads="1"/>
          </p:cNvSpPr>
          <p:nvPr/>
        </p:nvSpPr>
        <p:spPr bwMode="auto">
          <a:xfrm>
            <a:off x="2317901" y="5615238"/>
            <a:ext cx="1828801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/>
              <a:t>Isolde </a:t>
            </a:r>
            <a:r>
              <a:rPr lang="en-US" sz="1600" dirty="0" smtClean="0"/>
              <a:t>Ops</a:t>
            </a:r>
            <a:endParaRPr lang="en-US" sz="1600" dirty="0"/>
          </a:p>
        </p:txBody>
      </p:sp>
      <p:sp>
        <p:nvSpPr>
          <p:cNvPr id="101" name="Rectangle 100"/>
          <p:cNvSpPr/>
          <p:nvPr/>
        </p:nvSpPr>
        <p:spPr bwMode="auto">
          <a:xfrm>
            <a:off x="244521" y="5651338"/>
            <a:ext cx="457200" cy="238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2" name="Rectangle 101"/>
          <p:cNvSpPr/>
          <p:nvPr/>
        </p:nvSpPr>
        <p:spPr bwMode="auto">
          <a:xfrm>
            <a:off x="3771161" y="5666105"/>
            <a:ext cx="480680" cy="22858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911" name="TextBox 104"/>
          <p:cNvSpPr txBox="1">
            <a:spLocks noChangeArrowheads="1"/>
          </p:cNvSpPr>
          <p:nvPr/>
        </p:nvSpPr>
        <p:spPr bwMode="auto">
          <a:xfrm>
            <a:off x="549321" y="5594188"/>
            <a:ext cx="16097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  shutdown</a:t>
            </a:r>
          </a:p>
        </p:txBody>
      </p:sp>
      <p:sp>
        <p:nvSpPr>
          <p:cNvPr id="90" name="TextBox 88"/>
          <p:cNvSpPr txBox="1">
            <a:spLocks noChangeArrowheads="1"/>
          </p:cNvSpPr>
          <p:nvPr/>
        </p:nvSpPr>
        <p:spPr bwMode="auto">
          <a:xfrm>
            <a:off x="3375419" y="4534554"/>
            <a:ext cx="169809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Long Shutdown</a:t>
            </a:r>
            <a:endParaRPr lang="en-US" sz="1400" dirty="0"/>
          </a:p>
        </p:txBody>
      </p:sp>
      <p:sp>
        <p:nvSpPr>
          <p:cNvPr id="92" name="TextBox 108"/>
          <p:cNvSpPr txBox="1">
            <a:spLocks noChangeArrowheads="1"/>
          </p:cNvSpPr>
          <p:nvPr/>
        </p:nvSpPr>
        <p:spPr bwMode="auto">
          <a:xfrm>
            <a:off x="4237445" y="5597204"/>
            <a:ext cx="54154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HIE installations and tests </a:t>
            </a:r>
            <a:r>
              <a:rPr lang="en-US" sz="1500" dirty="0" smtClean="0"/>
              <a:t>(Isolde normal operations)</a:t>
            </a:r>
            <a:endParaRPr lang="en-US" sz="1500" dirty="0"/>
          </a:p>
        </p:txBody>
      </p:sp>
      <p:sp>
        <p:nvSpPr>
          <p:cNvPr id="93" name="Rectangle 92"/>
          <p:cNvSpPr/>
          <p:nvPr/>
        </p:nvSpPr>
        <p:spPr bwMode="auto">
          <a:xfrm>
            <a:off x="1896106" y="5654855"/>
            <a:ext cx="457200" cy="23812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3" name="TextBox 98"/>
          <p:cNvSpPr txBox="1">
            <a:spLocks noChangeArrowheads="1"/>
          </p:cNvSpPr>
          <p:nvPr/>
        </p:nvSpPr>
        <p:spPr bwMode="auto">
          <a:xfrm>
            <a:off x="0" y="4101211"/>
            <a:ext cx="13467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Timeline:</a:t>
            </a:r>
            <a:endParaRPr lang="en-US" sz="1600" dirty="0"/>
          </a:p>
        </p:txBody>
      </p:sp>
      <p:sp>
        <p:nvSpPr>
          <p:cNvPr id="96" name="Rectangle 95"/>
          <p:cNvSpPr/>
          <p:nvPr/>
        </p:nvSpPr>
        <p:spPr bwMode="auto">
          <a:xfrm>
            <a:off x="7537201" y="4564143"/>
            <a:ext cx="355795" cy="243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9" name="TextBox 94"/>
          <p:cNvSpPr txBox="1">
            <a:spLocks noChangeArrowheads="1"/>
          </p:cNvSpPr>
          <p:nvPr/>
        </p:nvSpPr>
        <p:spPr bwMode="auto">
          <a:xfrm>
            <a:off x="7513348" y="4506992"/>
            <a:ext cx="4000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sd</a:t>
            </a:r>
          </a:p>
        </p:txBody>
      </p:sp>
      <p:sp>
        <p:nvSpPr>
          <p:cNvPr id="110" name="TextBox 71"/>
          <p:cNvSpPr txBox="1">
            <a:spLocks noChangeArrowheads="1"/>
          </p:cNvSpPr>
          <p:nvPr/>
        </p:nvSpPr>
        <p:spPr bwMode="auto">
          <a:xfrm>
            <a:off x="1762349" y="3421273"/>
            <a:ext cx="16097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Ventilation</a:t>
            </a:r>
            <a:endParaRPr lang="en-US" sz="1600" dirty="0"/>
          </a:p>
        </p:txBody>
      </p:sp>
      <p:sp>
        <p:nvSpPr>
          <p:cNvPr id="111" name="TextBox 71"/>
          <p:cNvSpPr txBox="1">
            <a:spLocks noChangeArrowheads="1"/>
          </p:cNvSpPr>
          <p:nvPr/>
        </p:nvSpPr>
        <p:spPr bwMode="auto">
          <a:xfrm>
            <a:off x="1755261" y="3648101"/>
            <a:ext cx="16097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Demi water</a:t>
            </a:r>
            <a:endParaRPr lang="en-US" sz="1600" dirty="0"/>
          </a:p>
        </p:txBody>
      </p:sp>
      <p:sp>
        <p:nvSpPr>
          <p:cNvPr id="112" name="TextBox 71"/>
          <p:cNvSpPr txBox="1">
            <a:spLocks noChangeArrowheads="1"/>
          </p:cNvSpPr>
          <p:nvPr/>
        </p:nvSpPr>
        <p:spPr bwMode="auto">
          <a:xfrm>
            <a:off x="1758805" y="3885560"/>
            <a:ext cx="160972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Electrical syst.s</a:t>
            </a:r>
            <a:endParaRPr lang="en-US" sz="1600" dirty="0"/>
          </a:p>
        </p:txBody>
      </p:sp>
      <p:sp>
        <p:nvSpPr>
          <p:cNvPr id="115" name="Left Brace 114"/>
          <p:cNvSpPr/>
          <p:nvPr/>
        </p:nvSpPr>
        <p:spPr>
          <a:xfrm>
            <a:off x="1672744" y="3416795"/>
            <a:ext cx="154838" cy="82124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Freeform 115"/>
          <p:cNvSpPr/>
          <p:nvPr/>
        </p:nvSpPr>
        <p:spPr>
          <a:xfrm>
            <a:off x="1593666" y="3140346"/>
            <a:ext cx="116958" cy="687069"/>
          </a:xfrm>
          <a:custGeom>
            <a:avLst/>
            <a:gdLst>
              <a:gd name="connsiteX0" fmla="*/ 0 w 116958"/>
              <a:gd name="connsiteY0" fmla="*/ 0 h 563525"/>
              <a:gd name="connsiteX1" fmla="*/ 0 w 116958"/>
              <a:gd name="connsiteY1" fmla="*/ 563525 h 563525"/>
              <a:gd name="connsiteX2" fmla="*/ 116958 w 116958"/>
              <a:gd name="connsiteY2" fmla="*/ 563525 h 56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958" h="563525">
                <a:moveTo>
                  <a:pt x="0" y="0"/>
                </a:moveTo>
                <a:lnTo>
                  <a:pt x="0" y="563525"/>
                </a:lnTo>
                <a:lnTo>
                  <a:pt x="116958" y="563525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TextBox 94"/>
          <p:cNvSpPr txBox="1"/>
          <p:nvPr/>
        </p:nvSpPr>
        <p:spPr>
          <a:xfrm>
            <a:off x="2326312" y="871465"/>
            <a:ext cx="138500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Start Isolde shutdown </a:t>
            </a:r>
          </a:p>
          <a:p>
            <a:pPr algn="ctr"/>
            <a:r>
              <a:rPr lang="en-US" sz="1050" dirty="0" smtClean="0"/>
              <a:t>17 dec 2012</a:t>
            </a:r>
            <a:endParaRPr lang="en-US" sz="1050" dirty="0"/>
          </a:p>
        </p:txBody>
      </p:sp>
      <p:cxnSp>
        <p:nvCxnSpPr>
          <p:cNvPr id="98" name="Straight Connector 97"/>
          <p:cNvCxnSpPr/>
          <p:nvPr/>
        </p:nvCxnSpPr>
        <p:spPr>
          <a:xfrm>
            <a:off x="2987749" y="1490432"/>
            <a:ext cx="10633" cy="31937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4777416" y="765260"/>
            <a:ext cx="115541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End LS1:Start Low E physics</a:t>
            </a:r>
          </a:p>
          <a:p>
            <a:pPr algn="ctr"/>
            <a:r>
              <a:rPr lang="en-US" sz="1050" dirty="0" smtClean="0"/>
              <a:t>July 2014 </a:t>
            </a:r>
            <a:endParaRPr lang="en-US" sz="1050" dirty="0"/>
          </a:p>
        </p:txBody>
      </p:sp>
      <p:sp>
        <p:nvSpPr>
          <p:cNvPr id="107" name="Rectangle 106"/>
          <p:cNvSpPr/>
          <p:nvPr/>
        </p:nvSpPr>
        <p:spPr bwMode="auto">
          <a:xfrm>
            <a:off x="4011501" y="5953153"/>
            <a:ext cx="225944" cy="24364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2" name="TextBox 108"/>
          <p:cNvSpPr txBox="1">
            <a:spLocks noChangeArrowheads="1"/>
          </p:cNvSpPr>
          <p:nvPr/>
        </p:nvSpPr>
        <p:spPr bwMode="auto">
          <a:xfrm>
            <a:off x="4230825" y="5892722"/>
            <a:ext cx="26937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Machine Check-Out</a:t>
            </a:r>
            <a:endParaRPr lang="en-US" sz="1600" dirty="0"/>
          </a:p>
        </p:txBody>
      </p:sp>
      <p:sp>
        <p:nvSpPr>
          <p:cNvPr id="133" name="TextBox 108"/>
          <p:cNvSpPr txBox="1">
            <a:spLocks noChangeArrowheads="1"/>
          </p:cNvSpPr>
          <p:nvPr/>
        </p:nvSpPr>
        <p:spPr bwMode="auto">
          <a:xfrm>
            <a:off x="6635797" y="5895174"/>
            <a:ext cx="242798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dirty="0" smtClean="0"/>
              <a:t>(Isolde normal operations)</a:t>
            </a:r>
          </a:p>
        </p:txBody>
      </p:sp>
      <p:cxnSp>
        <p:nvCxnSpPr>
          <p:cNvPr id="103" name="Straight Arrow Connector 102"/>
          <p:cNvCxnSpPr/>
          <p:nvPr/>
        </p:nvCxnSpPr>
        <p:spPr bwMode="auto">
          <a:xfrm>
            <a:off x="4801455" y="2517309"/>
            <a:ext cx="1627920" cy="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/>
          <p:cNvSpPr txBox="1"/>
          <p:nvPr/>
        </p:nvSpPr>
        <p:spPr>
          <a:xfrm>
            <a:off x="6433618" y="4953138"/>
            <a:ext cx="1736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Beam commissioning</a:t>
            </a:r>
          </a:p>
          <a:p>
            <a:pPr algn="ctr"/>
            <a:r>
              <a:rPr lang="en-US" sz="1200" dirty="0"/>
              <a:t> </a:t>
            </a:r>
            <a:r>
              <a:rPr lang="en-US" sz="1200" dirty="0" smtClean="0"/>
              <a:t>  7 weeks</a:t>
            </a:r>
            <a:endParaRPr lang="en-US" sz="1200" dirty="0"/>
          </a:p>
        </p:txBody>
      </p:sp>
      <p:cxnSp>
        <p:nvCxnSpPr>
          <p:cNvPr id="141" name="Straight Connector 140"/>
          <p:cNvCxnSpPr/>
          <p:nvPr/>
        </p:nvCxnSpPr>
        <p:spPr>
          <a:xfrm flipH="1">
            <a:off x="6989110" y="4758521"/>
            <a:ext cx="2550" cy="45743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6609426" y="787542"/>
            <a:ext cx="117319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HIE physics at 5.5MeV/u</a:t>
            </a:r>
          </a:p>
          <a:p>
            <a:pPr algn="ctr"/>
            <a:r>
              <a:rPr lang="en-US" sz="1050" dirty="0" smtClean="0">
                <a:solidFill>
                  <a:srgbClr val="FF0000"/>
                </a:solidFill>
              </a:rPr>
              <a:t>October 2015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145" name="Rectangle 144"/>
          <p:cNvSpPr/>
          <p:nvPr/>
        </p:nvSpPr>
        <p:spPr bwMode="auto">
          <a:xfrm>
            <a:off x="6986586" y="4556967"/>
            <a:ext cx="233443" cy="24364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08" name="Straight Connector 107"/>
          <p:cNvCxnSpPr/>
          <p:nvPr/>
        </p:nvCxnSpPr>
        <p:spPr>
          <a:xfrm>
            <a:off x="7204129" y="1430335"/>
            <a:ext cx="10633" cy="319376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 bwMode="auto">
          <a:xfrm>
            <a:off x="5432577" y="4561017"/>
            <a:ext cx="1406372" cy="24165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8" name="Rectangle 87"/>
          <p:cNvSpPr/>
          <p:nvPr/>
        </p:nvSpPr>
        <p:spPr bwMode="auto">
          <a:xfrm>
            <a:off x="6862802" y="4557933"/>
            <a:ext cx="127582" cy="24364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6" name="Rectangle 85"/>
          <p:cNvSpPr/>
          <p:nvPr/>
        </p:nvSpPr>
        <p:spPr bwMode="auto">
          <a:xfrm>
            <a:off x="5988250" y="4560193"/>
            <a:ext cx="378318" cy="243648"/>
          </a:xfrm>
          <a:prstGeom prst="rect">
            <a:avLst/>
          </a:prstGeom>
          <a:solidFill>
            <a:schemeClr val="accent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7" name="TextBox 94"/>
          <p:cNvSpPr txBox="1">
            <a:spLocks noChangeArrowheads="1"/>
          </p:cNvSpPr>
          <p:nvPr/>
        </p:nvSpPr>
        <p:spPr bwMode="auto">
          <a:xfrm>
            <a:off x="5966518" y="4510993"/>
            <a:ext cx="4000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/>
              <a:t>sd</a:t>
            </a:r>
          </a:p>
        </p:txBody>
      </p:sp>
      <p:sp>
        <p:nvSpPr>
          <p:cNvPr id="89" name="Rectangle 88"/>
          <p:cNvSpPr/>
          <p:nvPr/>
        </p:nvSpPr>
        <p:spPr bwMode="auto">
          <a:xfrm>
            <a:off x="3866300" y="6264573"/>
            <a:ext cx="380428" cy="24364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1" name="TextBox 108"/>
          <p:cNvSpPr txBox="1">
            <a:spLocks noChangeArrowheads="1"/>
          </p:cNvSpPr>
          <p:nvPr/>
        </p:nvSpPr>
        <p:spPr bwMode="auto">
          <a:xfrm>
            <a:off x="4240107" y="6204142"/>
            <a:ext cx="26937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Beam Commissioning</a:t>
            </a:r>
            <a:endParaRPr lang="en-US" sz="1600" dirty="0"/>
          </a:p>
        </p:txBody>
      </p:sp>
      <p:sp>
        <p:nvSpPr>
          <p:cNvPr id="94" name="TextBox 108"/>
          <p:cNvSpPr txBox="1">
            <a:spLocks noChangeArrowheads="1"/>
          </p:cNvSpPr>
          <p:nvPr/>
        </p:nvSpPr>
        <p:spPr bwMode="auto">
          <a:xfrm>
            <a:off x="6645079" y="6206594"/>
            <a:ext cx="2427986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500" dirty="0" smtClean="0"/>
              <a:t>(Isolde normal operations)</a:t>
            </a:r>
          </a:p>
        </p:txBody>
      </p:sp>
      <p:sp>
        <p:nvSpPr>
          <p:cNvPr id="104" name="TextBox 72"/>
          <p:cNvSpPr txBox="1">
            <a:spLocks noChangeArrowheads="1"/>
          </p:cNvSpPr>
          <p:nvPr/>
        </p:nvSpPr>
        <p:spPr bwMode="auto">
          <a:xfrm>
            <a:off x="4459951" y="3504555"/>
            <a:ext cx="704850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/>
              <a:t>RF</a:t>
            </a:r>
            <a:endParaRPr lang="en-US" sz="1600" dirty="0"/>
          </a:p>
        </p:txBody>
      </p:sp>
      <p:cxnSp>
        <p:nvCxnSpPr>
          <p:cNvPr id="106" name="Straight Arrow Connector 105"/>
          <p:cNvCxnSpPr/>
          <p:nvPr/>
        </p:nvCxnSpPr>
        <p:spPr bwMode="auto">
          <a:xfrm>
            <a:off x="4884098" y="3679200"/>
            <a:ext cx="1173802" cy="0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70"/>
          <p:cNvSpPr txBox="1">
            <a:spLocks noChangeArrowheads="1"/>
          </p:cNvSpPr>
          <p:nvPr/>
        </p:nvSpPr>
        <p:spPr bwMode="auto">
          <a:xfrm>
            <a:off x="1593666" y="2529610"/>
            <a:ext cx="18744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Civil hall &amp; tunnel</a:t>
            </a:r>
            <a:endParaRPr lang="en-US" sz="1600" dirty="0"/>
          </a:p>
        </p:txBody>
      </p:sp>
      <p:cxnSp>
        <p:nvCxnSpPr>
          <p:cNvPr id="119" name="Straight Arrow Connector 118"/>
          <p:cNvCxnSpPr/>
          <p:nvPr/>
        </p:nvCxnSpPr>
        <p:spPr bwMode="auto">
          <a:xfrm>
            <a:off x="3252787" y="2723575"/>
            <a:ext cx="1369210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884098" y="1403039"/>
            <a:ext cx="45719" cy="3433576"/>
          </a:xfrm>
          <a:prstGeom prst="rect">
            <a:avLst/>
          </a:prstGeom>
          <a:solidFill>
            <a:srgbClr val="FF0000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extBox 99"/>
          <p:cNvSpPr txBox="1"/>
          <p:nvPr/>
        </p:nvSpPr>
        <p:spPr>
          <a:xfrm>
            <a:off x="3734680" y="929172"/>
            <a:ext cx="138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We are here</a:t>
            </a: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March 2014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113" name="Straight Arrow Connector 112"/>
          <p:cNvCxnSpPr/>
          <p:nvPr/>
        </p:nvCxnSpPr>
        <p:spPr bwMode="auto">
          <a:xfrm>
            <a:off x="4745836" y="3345618"/>
            <a:ext cx="1116801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71"/>
          <p:cNvSpPr txBox="1">
            <a:spLocks noChangeArrowheads="1"/>
          </p:cNvSpPr>
          <p:nvPr/>
        </p:nvSpPr>
        <p:spPr bwMode="auto">
          <a:xfrm>
            <a:off x="3902427" y="3158106"/>
            <a:ext cx="1021264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Cabling</a:t>
            </a:r>
            <a:endParaRPr lang="en-US" sz="1600" dirty="0"/>
          </a:p>
        </p:txBody>
      </p:sp>
      <p:cxnSp>
        <p:nvCxnSpPr>
          <p:cNvPr id="126" name="Straight Arrow Connector 125"/>
          <p:cNvCxnSpPr/>
          <p:nvPr/>
        </p:nvCxnSpPr>
        <p:spPr bwMode="auto">
          <a:xfrm flipV="1">
            <a:off x="6193311" y="2511277"/>
            <a:ext cx="367706" cy="10382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 bwMode="auto">
          <a:xfrm flipV="1">
            <a:off x="6441173" y="4333437"/>
            <a:ext cx="421629" cy="959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73"/>
          <p:cNvSpPr txBox="1">
            <a:spLocks noChangeArrowheads="1"/>
          </p:cNvSpPr>
          <p:nvPr/>
        </p:nvSpPr>
        <p:spPr bwMode="auto">
          <a:xfrm>
            <a:off x="5807832" y="4155894"/>
            <a:ext cx="85636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CM </a:t>
            </a:r>
            <a:r>
              <a:rPr lang="en-US" sz="1600" dirty="0" smtClean="0">
                <a:solidFill>
                  <a:srgbClr val="FF0000"/>
                </a:solidFill>
              </a:rPr>
              <a:t>1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36" name="Straight Arrow Connector 135"/>
          <p:cNvCxnSpPr/>
          <p:nvPr/>
        </p:nvCxnSpPr>
        <p:spPr bwMode="auto">
          <a:xfrm flipV="1">
            <a:off x="7498316" y="4343046"/>
            <a:ext cx="421629" cy="959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73"/>
          <p:cNvSpPr txBox="1">
            <a:spLocks noChangeArrowheads="1"/>
          </p:cNvSpPr>
          <p:nvPr/>
        </p:nvSpPr>
        <p:spPr bwMode="auto">
          <a:xfrm>
            <a:off x="6864975" y="4165503"/>
            <a:ext cx="856365" cy="33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CM </a:t>
            </a:r>
            <a:r>
              <a:rPr lang="en-US" sz="1600" dirty="0" smtClean="0">
                <a:solidFill>
                  <a:srgbClr val="FF0000"/>
                </a:solidFill>
              </a:rPr>
              <a:t>2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39" name="Straight Arrow Connector 138"/>
          <p:cNvCxnSpPr/>
          <p:nvPr/>
        </p:nvCxnSpPr>
        <p:spPr bwMode="auto">
          <a:xfrm>
            <a:off x="8016380" y="3542102"/>
            <a:ext cx="1127620" cy="306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82"/>
          <p:cNvSpPr txBox="1">
            <a:spLocks noChangeArrowheads="1"/>
          </p:cNvSpPr>
          <p:nvPr/>
        </p:nvSpPr>
        <p:spPr bwMode="auto">
          <a:xfrm>
            <a:off x="7928919" y="3173852"/>
            <a:ext cx="1104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5.5MeV/u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44" name="Rectangle 143"/>
          <p:cNvSpPr/>
          <p:nvPr/>
        </p:nvSpPr>
        <p:spPr bwMode="auto">
          <a:xfrm>
            <a:off x="7906778" y="4566131"/>
            <a:ext cx="116721" cy="24364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74603" y="6531272"/>
            <a:ext cx="2133600" cy="365125"/>
          </a:xfrm>
          <a:prstGeom prst="rect">
            <a:avLst/>
          </a:prstGeom>
        </p:spPr>
        <p:txBody>
          <a:bodyPr/>
          <a:lstStyle/>
          <a:p>
            <a:fld id="{1BA1BA39-F636-4DFE-B878-05FB76132C54}" type="slidenum">
              <a:rPr lang="fr-FR" smtClean="0"/>
              <a:pPr/>
              <a:t>26</a:t>
            </a:fld>
            <a:endParaRPr lang="fr-FR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778520"/>
              </p:ext>
            </p:extLst>
          </p:nvPr>
        </p:nvGraphicFramePr>
        <p:xfrm>
          <a:off x="0" y="735736"/>
          <a:ext cx="9143998" cy="6035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43484"/>
                <a:gridCol w="1005961"/>
                <a:gridCol w="2166041"/>
                <a:gridCol w="851358"/>
                <a:gridCol w="1113183"/>
                <a:gridCol w="1963971"/>
              </a:tblGrid>
              <a:tr h="43037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Activities</a:t>
                      </a:r>
                      <a:endParaRPr lang="fr-FR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 smtClean="0"/>
                        <a:t>Identified</a:t>
                      </a:r>
                      <a:r>
                        <a:rPr lang="fr-FR" sz="1200" dirty="0" smtClean="0"/>
                        <a:t> </a:t>
                      </a:r>
                      <a:r>
                        <a:rPr lang="fr-FR" sz="1200" dirty="0" err="1" smtClean="0"/>
                        <a:t>delay</a:t>
                      </a:r>
                      <a:r>
                        <a:rPr lang="fr-FR" sz="1200" dirty="0" smtClean="0"/>
                        <a:t>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building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 smtClean="0"/>
                        <a:t>Finishing</a:t>
                      </a:r>
                      <a:r>
                        <a:rPr lang="fr-FR" sz="1200" dirty="0" smtClean="0"/>
                        <a:t> 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Comment</a:t>
                      </a:r>
                      <a:endParaRPr lang="fr-FR" sz="1200" b="1" i="0" dirty="0" smtClean="0"/>
                    </a:p>
                  </a:txBody>
                  <a:tcPr/>
                </a:tc>
              </a:tr>
              <a:tr h="602527">
                <a:tc>
                  <a:txBody>
                    <a:bodyPr/>
                    <a:lstStyle/>
                    <a:p>
                      <a:pPr algn="l"/>
                      <a:r>
                        <a:rPr lang="fr-FR" sz="1200" dirty="0" err="1" smtClean="0">
                          <a:latin typeface="+mj-lt"/>
                        </a:rPr>
                        <a:t>Cooling</a:t>
                      </a:r>
                      <a:r>
                        <a:rPr lang="fr-FR" sz="1200" dirty="0" smtClean="0">
                          <a:latin typeface="+mj-lt"/>
                        </a:rPr>
                        <a:t> &amp; ventilation: Installation </a:t>
                      </a:r>
                      <a:r>
                        <a:rPr lang="fr-FR" sz="1200" dirty="0" err="1" smtClean="0">
                          <a:latin typeface="+mj-lt"/>
                        </a:rPr>
                        <a:t>units</a:t>
                      </a:r>
                      <a:r>
                        <a:rPr lang="fr-FR" sz="1200" dirty="0" smtClean="0">
                          <a:latin typeface="+mj-lt"/>
                        </a:rPr>
                        <a:t> and </a:t>
                      </a:r>
                      <a:r>
                        <a:rPr lang="fr-FR" sz="1200" dirty="0" err="1" smtClean="0">
                          <a:latin typeface="+mj-lt"/>
                        </a:rPr>
                        <a:t>piping</a:t>
                      </a:r>
                      <a:endParaRPr lang="fr-FR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aseline="0" dirty="0" smtClean="0">
                          <a:latin typeface="+mj-lt"/>
                        </a:rPr>
                        <a:t>4 </a:t>
                      </a:r>
                      <a:r>
                        <a:rPr lang="fr-FR" sz="1200" baseline="0" dirty="0" err="1" smtClean="0">
                          <a:latin typeface="+mj-lt"/>
                        </a:rPr>
                        <a:t>months</a:t>
                      </a:r>
                      <a:endParaRPr lang="fr-FR" sz="1200" dirty="0" smtClean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 smtClean="0">
                          <a:latin typeface="+mj-lt"/>
                        </a:rPr>
                        <a:t>Introduced</a:t>
                      </a:r>
                      <a:r>
                        <a:rPr lang="fr-FR" sz="1200" dirty="0" smtClean="0">
                          <a:latin typeface="+mj-lt"/>
                        </a:rPr>
                        <a:t> by the </a:t>
                      </a:r>
                      <a:r>
                        <a:rPr lang="fr-FR" sz="1200" dirty="0" err="1" smtClean="0">
                          <a:latin typeface="+mj-lt"/>
                        </a:rPr>
                        <a:t>contractor</a:t>
                      </a:r>
                      <a:endParaRPr lang="fr-FR" sz="1200" dirty="0" smtClean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smtClean="0">
                          <a:latin typeface="+mj-lt"/>
                        </a:rPr>
                        <a:t>198, 199, 170</a:t>
                      </a:r>
                      <a:endParaRPr lang="fr-FR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latin typeface="+mj-lt"/>
                        </a:rPr>
                        <a:t>May</a:t>
                      </a:r>
                      <a:r>
                        <a:rPr lang="fr-FR" sz="1200" baseline="0" dirty="0" smtClean="0">
                          <a:latin typeface="+mj-lt"/>
                        </a:rPr>
                        <a:t> 2014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latin typeface="+mj-lt"/>
                        </a:rPr>
                        <a:t>Water</a:t>
                      </a:r>
                      <a:r>
                        <a:rPr lang="fr-FR" sz="1200" baseline="0" dirty="0" smtClean="0">
                          <a:latin typeface="+mj-lt"/>
                        </a:rPr>
                        <a:t> station ISOLDE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latin typeface="+mj-lt"/>
                        </a:rPr>
                        <a:t>14 March</a:t>
                      </a:r>
                      <a:r>
                        <a:rPr lang="fr-FR" sz="1200" baseline="0" dirty="0" smtClean="0">
                          <a:latin typeface="+mj-lt"/>
                        </a:rPr>
                        <a:t> </a:t>
                      </a:r>
                      <a:r>
                        <a:rPr lang="fr-FR" sz="1200" baseline="0" dirty="0" err="1" smtClean="0">
                          <a:latin typeface="+mj-lt"/>
                        </a:rPr>
                        <a:t>ready</a:t>
                      </a:r>
                      <a:r>
                        <a:rPr lang="fr-FR" sz="1200" baseline="0" dirty="0" smtClean="0">
                          <a:latin typeface="+mj-lt"/>
                        </a:rPr>
                        <a:t> for Isolde </a:t>
                      </a:r>
                      <a:r>
                        <a:rPr lang="fr-FR" sz="1200" baseline="0" dirty="0" err="1" smtClean="0">
                          <a:latin typeface="+mj-lt"/>
                        </a:rPr>
                        <a:t>Low</a:t>
                      </a:r>
                      <a:r>
                        <a:rPr lang="fr-FR" sz="1200" baseline="0" dirty="0" smtClean="0">
                          <a:latin typeface="+mj-lt"/>
                        </a:rPr>
                        <a:t> </a:t>
                      </a:r>
                      <a:r>
                        <a:rPr lang="fr-FR" sz="1200" baseline="0" dirty="0" err="1" smtClean="0">
                          <a:latin typeface="+mj-lt"/>
                        </a:rPr>
                        <a:t>Energy</a:t>
                      </a:r>
                      <a:r>
                        <a:rPr lang="fr-FR" sz="1200" baseline="0" dirty="0" smtClean="0">
                          <a:latin typeface="+mj-lt"/>
                        </a:rPr>
                        <a:t> startup </a:t>
                      </a:r>
                      <a:endParaRPr lang="fr-FR" sz="1200" dirty="0" smtClean="0">
                        <a:latin typeface="+mj-lt"/>
                      </a:endParaRPr>
                    </a:p>
                  </a:txBody>
                  <a:tcPr/>
                </a:tc>
              </a:tr>
              <a:tr h="430376">
                <a:tc>
                  <a:txBody>
                    <a:bodyPr/>
                    <a:lstStyle/>
                    <a:p>
                      <a:pPr algn="l"/>
                      <a:r>
                        <a:rPr lang="fr-FR" sz="1200" noProof="0" dirty="0" err="1" smtClean="0">
                          <a:latin typeface="+mj-lt"/>
                        </a:rPr>
                        <a:t>Electrical</a:t>
                      </a:r>
                      <a:r>
                        <a:rPr lang="fr-FR" sz="1200" noProof="0" dirty="0" smtClean="0">
                          <a:latin typeface="+mj-lt"/>
                        </a:rPr>
                        <a:t> </a:t>
                      </a:r>
                      <a:r>
                        <a:rPr lang="fr-FR" sz="1200" noProof="0" dirty="0" err="1" smtClean="0">
                          <a:latin typeface="+mj-lt"/>
                        </a:rPr>
                        <a:t>systems</a:t>
                      </a:r>
                      <a:r>
                        <a:rPr lang="fr-FR" sz="1200" noProof="0" dirty="0" smtClean="0">
                          <a:latin typeface="+mj-lt"/>
                        </a:rPr>
                        <a:t>: service buildings</a:t>
                      </a:r>
                      <a:endParaRPr lang="fr-FR" sz="12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 months</a:t>
                      </a:r>
                      <a:endParaRPr lang="en-GB" sz="12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j-lt"/>
                        </a:rPr>
                        <a:t>Due to CV contractor delay 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+mj-lt"/>
                        </a:rPr>
                        <a:t>198,199</a:t>
                      </a:r>
                      <a:endParaRPr lang="fr-FR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June 2014</a:t>
                      </a:r>
                      <a:endParaRPr lang="en-GB" sz="1200" dirty="0" smtClean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No impact</a:t>
                      </a:r>
                      <a:endParaRPr lang="en-GB" sz="1200" dirty="0" smtClean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</a:tr>
              <a:tr h="688602">
                <a:tc>
                  <a:txBody>
                    <a:bodyPr/>
                    <a:lstStyle/>
                    <a:p>
                      <a:pPr algn="l"/>
                      <a:r>
                        <a:rPr lang="fr-FR" sz="1200" noProof="0" dirty="0" err="1" smtClean="0">
                          <a:latin typeface="+mj-lt"/>
                        </a:rPr>
                        <a:t>Integration</a:t>
                      </a:r>
                      <a:r>
                        <a:rPr lang="fr-FR" sz="1200" noProof="0" dirty="0" smtClean="0">
                          <a:latin typeface="+mj-lt"/>
                        </a:rPr>
                        <a:t> tunnel infrastructure</a:t>
                      </a:r>
                      <a:endParaRPr lang="fr-FR" sz="12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-</a:t>
                      </a:r>
                      <a:endParaRPr lang="en-GB" sz="12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j-lt"/>
                        </a:rPr>
                        <a:t>Open</a:t>
                      </a:r>
                      <a:r>
                        <a:rPr lang="en-US" sz="1200" baseline="0" dirty="0" smtClean="0">
                          <a:latin typeface="+mj-lt"/>
                        </a:rPr>
                        <a:t> actions on metal structure, vacuum and water piping routing, He shielding, CM supports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+mj-lt"/>
                        </a:rPr>
                        <a:t>170</a:t>
                      </a:r>
                      <a:endParaRPr lang="fr-FR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Aug</a:t>
                      </a:r>
                      <a:r>
                        <a:rPr lang="en-US" sz="1200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2014</a:t>
                      </a:r>
                      <a:endParaRPr lang="en-GB" sz="1200" dirty="0" smtClean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No impact</a:t>
                      </a:r>
                    </a:p>
                  </a:txBody>
                  <a:tcPr anchor="ctr"/>
                </a:tc>
              </a:tr>
              <a:tr h="344301">
                <a:tc>
                  <a:txBody>
                    <a:bodyPr/>
                    <a:lstStyle/>
                    <a:p>
                      <a:pPr algn="l"/>
                      <a:r>
                        <a:rPr lang="fr-FR" sz="1200" noProof="0" dirty="0" smtClean="0">
                          <a:latin typeface="+mj-lt"/>
                        </a:rPr>
                        <a:t>Tunnel roof</a:t>
                      </a:r>
                      <a:endParaRPr lang="fr-FR" sz="12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1 month</a:t>
                      </a:r>
                      <a:endParaRPr lang="en-GB" sz="12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j-lt"/>
                        </a:rPr>
                        <a:t>On hold for CM top He release</a:t>
                      </a:r>
                      <a:r>
                        <a:rPr lang="en-US" sz="1200" baseline="0" dirty="0" smtClean="0">
                          <a:latin typeface="+mj-lt"/>
                        </a:rPr>
                        <a:t> integration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+mj-lt"/>
                        </a:rPr>
                        <a:t>170</a:t>
                      </a:r>
                      <a:endParaRPr lang="fr-FR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May 2014</a:t>
                      </a:r>
                      <a:endParaRPr lang="en-GB" sz="1200" dirty="0" smtClean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No impact</a:t>
                      </a:r>
                      <a:endParaRPr lang="en-GB" sz="1200" dirty="0" smtClean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</a:tr>
              <a:tr h="430376">
                <a:tc>
                  <a:txBody>
                    <a:bodyPr/>
                    <a:lstStyle/>
                    <a:p>
                      <a:pPr algn="l"/>
                      <a:r>
                        <a:rPr lang="fr-FR" sz="1200" noProof="0" dirty="0" err="1" smtClean="0">
                          <a:latin typeface="+mj-lt"/>
                        </a:rPr>
                        <a:t>Metal</a:t>
                      </a:r>
                      <a:r>
                        <a:rPr lang="fr-FR" sz="1200" noProof="0" dirty="0" smtClean="0">
                          <a:latin typeface="+mj-lt"/>
                        </a:rPr>
                        <a:t> Structures: rack </a:t>
                      </a:r>
                      <a:r>
                        <a:rPr lang="fr-FR" sz="1200" noProof="0" dirty="0" err="1" smtClean="0">
                          <a:latin typeface="+mj-lt"/>
                        </a:rPr>
                        <a:t>platform</a:t>
                      </a:r>
                      <a:endParaRPr lang="fr-FR" sz="12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2 months</a:t>
                      </a:r>
                      <a:endParaRPr lang="en-GB" sz="12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+mj-lt"/>
                        </a:rPr>
                        <a:t>Due to LS1 load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+mj-lt"/>
                        </a:rPr>
                        <a:t>170</a:t>
                      </a:r>
                      <a:endParaRPr lang="fr-FR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March</a:t>
                      </a:r>
                      <a:r>
                        <a:rPr lang="en-US" sz="1200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2014</a:t>
                      </a:r>
                      <a:endParaRPr lang="en-GB" sz="1200" dirty="0" smtClean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No impact</a:t>
                      </a:r>
                      <a:endParaRPr lang="en-GB" sz="1200" dirty="0" smtClean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</a:tr>
              <a:tr h="516452">
                <a:tc>
                  <a:txBody>
                    <a:bodyPr/>
                    <a:lstStyle/>
                    <a:p>
                      <a:pPr algn="l"/>
                      <a:r>
                        <a:rPr lang="fr-FR" sz="1200" noProof="0" dirty="0" err="1" smtClean="0">
                          <a:latin typeface="+mj-lt"/>
                        </a:rPr>
                        <a:t>Metal</a:t>
                      </a:r>
                      <a:r>
                        <a:rPr lang="fr-FR" sz="1200" noProof="0" dirty="0" smtClean="0">
                          <a:latin typeface="+mj-lt"/>
                        </a:rPr>
                        <a:t> Structures: </a:t>
                      </a:r>
                      <a:r>
                        <a:rPr lang="fr-FR" sz="1200" noProof="0" dirty="0" err="1" smtClean="0">
                          <a:latin typeface="+mj-lt"/>
                        </a:rPr>
                        <a:t>jumper</a:t>
                      </a:r>
                      <a:r>
                        <a:rPr lang="fr-FR" sz="1200" noProof="0" dirty="0" smtClean="0">
                          <a:latin typeface="+mj-lt"/>
                        </a:rPr>
                        <a:t> boxes </a:t>
                      </a:r>
                      <a:r>
                        <a:rPr lang="fr-FR" sz="1200" noProof="0" dirty="0" err="1" smtClean="0">
                          <a:latin typeface="+mj-lt"/>
                        </a:rPr>
                        <a:t>platform</a:t>
                      </a:r>
                      <a:endParaRPr lang="fr-FR" sz="12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4 months</a:t>
                      </a:r>
                      <a:endParaRPr lang="en-GB" sz="12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>
                          <a:latin typeface="+mj-lt"/>
                        </a:rPr>
                        <a:t>Design needs finishing: Data missing from </a:t>
                      </a:r>
                      <a:r>
                        <a:rPr lang="en-US" sz="1200" baseline="0" dirty="0" err="1" smtClean="0">
                          <a:latin typeface="+mj-lt"/>
                        </a:rPr>
                        <a:t>Cryo</a:t>
                      </a:r>
                      <a:r>
                        <a:rPr lang="en-US" sz="1200" baseline="0" dirty="0" smtClean="0">
                          <a:latin typeface="+mj-lt"/>
                        </a:rPr>
                        <a:t> due to late </a:t>
                      </a:r>
                      <a:r>
                        <a:rPr lang="en-US" sz="1200" baseline="0" dirty="0" err="1" smtClean="0">
                          <a:latin typeface="+mj-lt"/>
                        </a:rPr>
                        <a:t>Cryo</a:t>
                      </a:r>
                      <a:r>
                        <a:rPr lang="en-US" sz="1200" baseline="0" dirty="0" smtClean="0">
                          <a:latin typeface="+mj-lt"/>
                        </a:rPr>
                        <a:t> Line procurement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+mj-lt"/>
                        </a:rPr>
                        <a:t>170</a:t>
                      </a:r>
                      <a:endParaRPr lang="fr-FR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May 2014</a:t>
                      </a:r>
                      <a:endParaRPr lang="en-GB" sz="1200" dirty="0" smtClean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No impact</a:t>
                      </a:r>
                    </a:p>
                  </a:txBody>
                  <a:tcPr anchor="ctr"/>
                </a:tc>
              </a:tr>
              <a:tr h="430376">
                <a:tc>
                  <a:txBody>
                    <a:bodyPr/>
                    <a:lstStyle/>
                    <a:p>
                      <a:pPr algn="l"/>
                      <a:r>
                        <a:rPr lang="fr-FR" sz="1200" noProof="0" dirty="0" smtClean="0">
                          <a:latin typeface="+mj-lt"/>
                        </a:rPr>
                        <a:t>Civil Engineering: trench &amp; tunnel</a:t>
                      </a:r>
                      <a:endParaRPr lang="fr-FR" sz="12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+mj-lt"/>
                        </a:rPr>
                        <a:t>2 </a:t>
                      </a:r>
                      <a:r>
                        <a:rPr lang="fr-FR" sz="1200" dirty="0" err="1" smtClean="0">
                          <a:latin typeface="+mj-lt"/>
                        </a:rPr>
                        <a:t>months</a:t>
                      </a:r>
                      <a:endParaRPr lang="fr-FR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>
                          <a:latin typeface="+mj-lt"/>
                        </a:rPr>
                        <a:t>Unforeseen</a:t>
                      </a:r>
                      <a:r>
                        <a:rPr lang="fr-FR" sz="1200" baseline="0" dirty="0" smtClean="0">
                          <a:latin typeface="+mj-lt"/>
                        </a:rPr>
                        <a:t> </a:t>
                      </a:r>
                      <a:r>
                        <a:rPr lang="fr-FR" sz="1200" baseline="0" dirty="0" err="1" smtClean="0">
                          <a:latin typeface="+mj-lt"/>
                        </a:rPr>
                        <a:t>difficulties</a:t>
                      </a:r>
                      <a:r>
                        <a:rPr lang="fr-FR" sz="1200" baseline="0" dirty="0" smtClean="0">
                          <a:latin typeface="+mj-lt"/>
                        </a:rPr>
                        <a:t> </a:t>
                      </a:r>
                      <a:r>
                        <a:rPr lang="fr-FR" sz="1200" baseline="0" dirty="0" err="1" smtClean="0">
                          <a:latin typeface="+mj-lt"/>
                        </a:rPr>
                        <a:t>with</a:t>
                      </a:r>
                      <a:r>
                        <a:rPr lang="fr-FR" sz="1200" baseline="0" dirty="0" smtClean="0">
                          <a:latin typeface="+mj-lt"/>
                        </a:rPr>
                        <a:t> trench </a:t>
                      </a:r>
                      <a:r>
                        <a:rPr lang="fr-FR" sz="1200" baseline="0" dirty="0" err="1" smtClean="0">
                          <a:latin typeface="+mj-lt"/>
                        </a:rPr>
                        <a:t>cutting</a:t>
                      </a:r>
                      <a:endParaRPr lang="fr-FR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+mj-lt"/>
                        </a:rPr>
                        <a:t>170</a:t>
                      </a:r>
                      <a:endParaRPr lang="fr-FR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 smtClean="0">
                          <a:latin typeface="+mj-lt"/>
                        </a:rPr>
                        <a:t>Aug</a:t>
                      </a:r>
                      <a:r>
                        <a:rPr lang="fr-FR" sz="1200" baseline="0" dirty="0" smtClean="0">
                          <a:latin typeface="+mj-lt"/>
                        </a:rPr>
                        <a:t> 2013</a:t>
                      </a:r>
                      <a:endParaRPr lang="fr-FR" sz="1200" dirty="0" smtClean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latin typeface="+mj-lt"/>
                        </a:rPr>
                        <a:t>No impact</a:t>
                      </a:r>
                    </a:p>
                  </a:txBody>
                  <a:tcPr anchor="ctr"/>
                </a:tc>
              </a:tr>
              <a:tr h="774677">
                <a:tc>
                  <a:txBody>
                    <a:bodyPr/>
                    <a:lstStyle/>
                    <a:p>
                      <a:pPr algn="l"/>
                      <a:r>
                        <a:rPr lang="fr-FR" sz="1200" noProof="0" dirty="0" err="1" smtClean="0">
                          <a:latin typeface="+mj-lt"/>
                        </a:rPr>
                        <a:t>Cabling</a:t>
                      </a:r>
                      <a:r>
                        <a:rPr lang="fr-FR" sz="1200" noProof="0" dirty="0" smtClean="0">
                          <a:latin typeface="+mj-lt"/>
                        </a:rPr>
                        <a:t>:</a:t>
                      </a:r>
                      <a:r>
                        <a:rPr lang="fr-FR" sz="1200" baseline="0" noProof="0" dirty="0" smtClean="0">
                          <a:latin typeface="+mj-lt"/>
                        </a:rPr>
                        <a:t> </a:t>
                      </a:r>
                      <a:r>
                        <a:rPr lang="fr-FR" sz="1200" baseline="0" noProof="0" dirty="0" err="1" smtClean="0">
                          <a:latin typeface="+mj-lt"/>
                        </a:rPr>
                        <a:t>trays</a:t>
                      </a:r>
                      <a:r>
                        <a:rPr lang="fr-FR" sz="1200" baseline="0" noProof="0" dirty="0" smtClean="0">
                          <a:latin typeface="+mj-lt"/>
                        </a:rPr>
                        <a:t> and </a:t>
                      </a:r>
                      <a:r>
                        <a:rPr lang="fr-FR" sz="1200" baseline="0" noProof="0" dirty="0" err="1" smtClean="0">
                          <a:latin typeface="+mj-lt"/>
                        </a:rPr>
                        <a:t>cables</a:t>
                      </a:r>
                      <a:endParaRPr lang="fr-FR" sz="12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+mj-lt"/>
                        </a:rPr>
                        <a:t>4 </a:t>
                      </a:r>
                      <a:r>
                        <a:rPr lang="fr-FR" sz="1200" dirty="0" err="1" smtClean="0">
                          <a:latin typeface="+mj-lt"/>
                        </a:rPr>
                        <a:t>months</a:t>
                      </a:r>
                      <a:endParaRPr lang="fr-FR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+mj-lt"/>
                        </a:rPr>
                        <a:t>Due to </a:t>
                      </a:r>
                      <a:r>
                        <a:rPr lang="fr-FR" sz="1200" dirty="0" err="1" smtClean="0">
                          <a:latin typeface="+mj-lt"/>
                        </a:rPr>
                        <a:t>late</a:t>
                      </a:r>
                      <a:r>
                        <a:rPr lang="fr-FR" sz="1200" baseline="0" dirty="0" smtClean="0">
                          <a:latin typeface="+mj-lt"/>
                        </a:rPr>
                        <a:t> </a:t>
                      </a:r>
                      <a:r>
                        <a:rPr lang="fr-FR" sz="1200" baseline="0" dirty="0" err="1" smtClean="0">
                          <a:latin typeface="+mj-lt"/>
                        </a:rPr>
                        <a:t>modif</a:t>
                      </a:r>
                      <a:r>
                        <a:rPr lang="fr-FR" sz="1200" baseline="0" dirty="0" smtClean="0">
                          <a:latin typeface="+mj-lt"/>
                        </a:rPr>
                        <a:t> rack </a:t>
                      </a:r>
                      <a:r>
                        <a:rPr lang="fr-FR" sz="1200" baseline="0" dirty="0" err="1" smtClean="0">
                          <a:latin typeface="+mj-lt"/>
                        </a:rPr>
                        <a:t>platform</a:t>
                      </a:r>
                      <a:r>
                        <a:rPr lang="fr-FR" sz="1200" baseline="0" dirty="0" smtClean="0">
                          <a:latin typeface="+mj-lt"/>
                        </a:rPr>
                        <a:t> + </a:t>
                      </a:r>
                      <a:r>
                        <a:rPr lang="fr-FR" sz="1200" baseline="0" dirty="0" err="1" smtClean="0">
                          <a:latin typeface="+mj-lt"/>
                        </a:rPr>
                        <a:t>delay</a:t>
                      </a:r>
                      <a:r>
                        <a:rPr lang="fr-FR" sz="1200" baseline="0" dirty="0" smtClean="0">
                          <a:latin typeface="+mj-lt"/>
                        </a:rPr>
                        <a:t> service buildings CV installations + </a:t>
                      </a:r>
                      <a:r>
                        <a:rPr lang="fr-FR" sz="1200" baseline="0" dirty="0" err="1" smtClean="0">
                          <a:latin typeface="+mj-lt"/>
                        </a:rPr>
                        <a:t>late</a:t>
                      </a:r>
                      <a:r>
                        <a:rPr lang="fr-FR" sz="1200" baseline="0" dirty="0" smtClean="0">
                          <a:latin typeface="+mj-lt"/>
                        </a:rPr>
                        <a:t> </a:t>
                      </a:r>
                      <a:r>
                        <a:rPr lang="fr-FR" sz="1200" baseline="0" dirty="0" err="1" smtClean="0">
                          <a:latin typeface="+mj-lt"/>
                        </a:rPr>
                        <a:t>cable</a:t>
                      </a:r>
                      <a:r>
                        <a:rPr lang="fr-FR" sz="1200" baseline="0" dirty="0" smtClean="0">
                          <a:latin typeface="+mj-lt"/>
                        </a:rPr>
                        <a:t> info </a:t>
                      </a:r>
                      <a:r>
                        <a:rPr lang="fr-FR" sz="1200" baseline="0" dirty="0" err="1" smtClean="0">
                          <a:latin typeface="+mj-lt"/>
                        </a:rPr>
                        <a:t>diff</a:t>
                      </a:r>
                      <a:r>
                        <a:rPr lang="fr-FR" sz="1200" baseline="0" dirty="0" smtClean="0">
                          <a:latin typeface="+mj-lt"/>
                        </a:rPr>
                        <a:t> groups</a:t>
                      </a:r>
                      <a:endParaRPr lang="fr-FR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+mj-lt"/>
                        </a:rPr>
                        <a:t>199,</a:t>
                      </a:r>
                      <a:r>
                        <a:rPr lang="fr-FR" sz="1200" baseline="0" dirty="0" smtClean="0">
                          <a:latin typeface="+mj-lt"/>
                        </a:rPr>
                        <a:t> 170</a:t>
                      </a:r>
                      <a:endParaRPr lang="fr-FR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 smtClean="0">
                          <a:latin typeface="+mj-lt"/>
                        </a:rPr>
                        <a:t>Nov</a:t>
                      </a:r>
                      <a:r>
                        <a:rPr lang="fr-FR" sz="1200" baseline="0" dirty="0" smtClean="0">
                          <a:latin typeface="+mj-lt"/>
                        </a:rPr>
                        <a:t> 2014</a:t>
                      </a:r>
                      <a:endParaRPr lang="fr-FR" sz="1200" dirty="0" smtClean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latin typeface="+mj-lt"/>
                        </a:rPr>
                        <a:t>No impact</a:t>
                      </a:r>
                    </a:p>
                  </a:txBody>
                  <a:tcPr anchor="ctr"/>
                </a:tc>
              </a:tr>
              <a:tr h="774677">
                <a:tc>
                  <a:txBody>
                    <a:bodyPr/>
                    <a:lstStyle/>
                    <a:p>
                      <a:pPr algn="l"/>
                      <a:r>
                        <a:rPr lang="fr-FR" sz="1200" noProof="0" dirty="0" err="1" smtClean="0">
                          <a:latin typeface="+mj-lt"/>
                        </a:rPr>
                        <a:t>Cryogenics</a:t>
                      </a:r>
                      <a:r>
                        <a:rPr lang="fr-FR" sz="1200" noProof="0" dirty="0" smtClean="0">
                          <a:latin typeface="+mj-lt"/>
                        </a:rPr>
                        <a:t>: Performance tests</a:t>
                      </a:r>
                      <a:endParaRPr lang="fr-FR" sz="12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+mj-lt"/>
                        </a:rPr>
                        <a:t>1</a:t>
                      </a:r>
                      <a:r>
                        <a:rPr lang="fr-FR" sz="1200" baseline="0" dirty="0" smtClean="0">
                          <a:latin typeface="+mj-lt"/>
                        </a:rPr>
                        <a:t> </a:t>
                      </a:r>
                      <a:r>
                        <a:rPr lang="fr-FR" sz="1200" baseline="0" dirty="0" err="1" smtClean="0">
                          <a:latin typeface="+mj-lt"/>
                        </a:rPr>
                        <a:t>month</a:t>
                      </a:r>
                      <a:endParaRPr lang="fr-FR" sz="1200" baseline="0" dirty="0" smtClean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aseline="0" dirty="0" smtClean="0">
                          <a:latin typeface="+mj-lt"/>
                        </a:rPr>
                        <a:t>Limited </a:t>
                      </a:r>
                      <a:r>
                        <a:rPr lang="fr-FR" sz="1200" baseline="0" dirty="0" err="1" smtClean="0">
                          <a:latin typeface="+mj-lt"/>
                        </a:rPr>
                        <a:t>resources</a:t>
                      </a:r>
                      <a:r>
                        <a:rPr lang="fr-FR" sz="1200" baseline="0" dirty="0" smtClean="0">
                          <a:latin typeface="+mj-lt"/>
                        </a:rPr>
                        <a:t> due to LHC LS1: </a:t>
                      </a:r>
                      <a:r>
                        <a:rPr lang="fr-FR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Compressor</a:t>
                      </a:r>
                      <a:r>
                        <a:rPr lang="fr-FR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&amp; Cold Box installation </a:t>
                      </a:r>
                      <a:r>
                        <a:rPr lang="fr-FR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taking</a:t>
                      </a:r>
                      <a:r>
                        <a:rPr lang="fr-FR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3 </a:t>
                      </a:r>
                      <a:r>
                        <a:rPr lang="fr-FR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months</a:t>
                      </a:r>
                      <a:r>
                        <a:rPr lang="fr-FR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longer </a:t>
                      </a:r>
                      <a:endParaRPr lang="fr-FR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latin typeface="+mj-lt"/>
                        </a:rPr>
                        <a:t>198, 199, 170</a:t>
                      </a:r>
                      <a:endParaRPr lang="fr-FR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latin typeface="+mj-lt"/>
                        </a:rPr>
                        <a:t>April</a:t>
                      </a:r>
                      <a:r>
                        <a:rPr lang="fr-FR" sz="1200" baseline="0" dirty="0" smtClean="0">
                          <a:latin typeface="+mj-lt"/>
                        </a:rPr>
                        <a:t> 2015</a:t>
                      </a:r>
                      <a:endParaRPr lang="fr-FR" sz="1200" dirty="0" smtClean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dirty="0" smtClean="0">
                        <a:latin typeface="+mj-lt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 smtClean="0">
                          <a:latin typeface="+mj-lt"/>
                        </a:rPr>
                        <a:t>margin</a:t>
                      </a:r>
                      <a:r>
                        <a:rPr lang="fr-FR" sz="1200" dirty="0" smtClean="0">
                          <a:latin typeface="+mj-lt"/>
                        </a:rPr>
                        <a:t> 1.5 </a:t>
                      </a:r>
                      <a:r>
                        <a:rPr lang="fr-FR" sz="1200" dirty="0" err="1" smtClean="0">
                          <a:latin typeface="+mj-lt"/>
                        </a:rPr>
                        <a:t>months</a:t>
                      </a:r>
                      <a:endParaRPr lang="fr-FR" sz="1200" dirty="0" smtClean="0">
                        <a:latin typeface="+mj-lt"/>
                      </a:endParaRPr>
                    </a:p>
                  </a:txBody>
                  <a:tcPr anchor="ctr"/>
                </a:tc>
              </a:tr>
              <a:tr h="258226">
                <a:tc>
                  <a:txBody>
                    <a:bodyPr/>
                    <a:lstStyle/>
                    <a:p>
                      <a:pPr algn="l"/>
                      <a:endParaRPr lang="fr-FR" sz="12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dirty="0" smtClean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dirty="0" smtClean="0"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785936" y="63500"/>
            <a:ext cx="59586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200" b="1" dirty="0" smtClean="0">
                <a:solidFill>
                  <a:srgbClr val="0D3A7E"/>
                </a:solidFill>
              </a:rPr>
              <a:t>Identified delays</a:t>
            </a:r>
            <a:endParaRPr lang="en-US" sz="3200" b="1" u="sng" dirty="0">
              <a:solidFill>
                <a:srgbClr val="0D3A7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7275443" y="1526647"/>
            <a:ext cx="644056" cy="795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72"/>
          <p:cNvSpPr txBox="1">
            <a:spLocks noChangeArrowheads="1"/>
          </p:cNvSpPr>
          <p:nvPr/>
        </p:nvSpPr>
        <p:spPr bwMode="auto">
          <a:xfrm>
            <a:off x="7127181" y="1280904"/>
            <a:ext cx="7048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10 April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8" name="TextBox 72"/>
          <p:cNvSpPr txBox="1">
            <a:spLocks noChangeArrowheads="1"/>
          </p:cNvSpPr>
          <p:nvPr/>
        </p:nvSpPr>
        <p:spPr bwMode="auto">
          <a:xfrm rot="20173038">
            <a:off x="2473369" y="2354448"/>
            <a:ext cx="9755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Solved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72"/>
          <p:cNvSpPr txBox="1">
            <a:spLocks noChangeArrowheads="1"/>
          </p:cNvSpPr>
          <p:nvPr/>
        </p:nvSpPr>
        <p:spPr bwMode="auto">
          <a:xfrm rot="20173038">
            <a:off x="2481322" y="3850555"/>
            <a:ext cx="9755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Solved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884CEEE-74AD-4D6F-A73C-1D21CA044593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2120900" y="53975"/>
            <a:ext cx="487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Conclusions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3076" name="Rectangle 6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0091" y="1105143"/>
            <a:ext cx="8778240" cy="483448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1" indent="-342900" eaLnBrk="1" hangingPunct="1">
              <a:lnSpc>
                <a:spcPct val="90000"/>
              </a:lnSpc>
              <a:buFontTx/>
              <a:buChar char="•"/>
            </a:pPr>
            <a:r>
              <a:rPr lang="en-US" b="1" dirty="0" smtClean="0"/>
              <a:t>Status Report HIE Installation March 2014: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Progress since the last ISCC meeting in October</a:t>
            </a:r>
            <a:br>
              <a:rPr lang="en-US" dirty="0" smtClean="0"/>
            </a:br>
            <a:r>
              <a:rPr lang="en-US" sz="2000" dirty="0" smtClean="0"/>
              <a:t>Installation has continued according to plan and there is a steady progress in the construction of HIE ISOLDE</a:t>
            </a:r>
            <a:endParaRPr lang="en-US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/>
              <a:t>What to expect for this year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/>
              <a:t>High activity in the hall and service buildings will continue </a:t>
            </a:r>
            <a:br>
              <a:rPr lang="en-US" sz="2000" dirty="0"/>
            </a:br>
            <a:r>
              <a:rPr lang="en-US" sz="2000" dirty="0" smtClean="0"/>
              <a:t>Challenge</a:t>
            </a:r>
            <a:r>
              <a:rPr lang="en-US" sz="2000" dirty="0"/>
              <a:t>: Having ISOLDE low energy physics in </a:t>
            </a:r>
            <a:r>
              <a:rPr lang="en-US" sz="2000" dirty="0" smtClean="0"/>
              <a:t>parallel</a:t>
            </a:r>
            <a:endParaRPr lang="en-US" dirty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Have </a:t>
            </a:r>
            <a:r>
              <a:rPr lang="en-US" dirty="0"/>
              <a:t>there been </a:t>
            </a:r>
            <a:r>
              <a:rPr lang="en-US" dirty="0" smtClean="0"/>
              <a:t>or </a:t>
            </a:r>
            <a:r>
              <a:rPr lang="en-US" dirty="0"/>
              <a:t>are there any </a:t>
            </a:r>
            <a:r>
              <a:rPr lang="en-US" dirty="0" smtClean="0"/>
              <a:t>delays</a:t>
            </a:r>
            <a:br>
              <a:rPr lang="en-US" dirty="0" smtClean="0"/>
            </a:br>
            <a:r>
              <a:rPr lang="en-US" sz="2000" dirty="0" smtClean="0"/>
              <a:t>Yes. Indicated and installation planning has been adapted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Are we on track with regard to the planning</a:t>
            </a:r>
            <a:br>
              <a:rPr lang="en-US" dirty="0" smtClean="0"/>
            </a:br>
            <a:r>
              <a:rPr lang="en-US" sz="2000" dirty="0" smtClean="0"/>
              <a:t>Yes, on track and the start of the ISOLDE low </a:t>
            </a:r>
            <a:r>
              <a:rPr lang="en-US" sz="2000" dirty="0"/>
              <a:t>e</a:t>
            </a:r>
            <a:r>
              <a:rPr lang="en-US" sz="2000" dirty="0" smtClean="0"/>
              <a:t>nergy </a:t>
            </a:r>
            <a:r>
              <a:rPr lang="en-US" sz="2000" dirty="0"/>
              <a:t>p</a:t>
            </a:r>
            <a:r>
              <a:rPr lang="en-US" sz="2000" dirty="0" smtClean="0"/>
              <a:t>hysics foreseen for 2014 will not be hampered by the HIE ISOLDE installation works</a:t>
            </a:r>
            <a:endParaRPr lang="en-US" sz="3600" b="1" dirty="0" smtClean="0">
              <a:solidFill>
                <a:srgbClr val="0D3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56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9F57BB8-BBA9-4132-A9EC-998B9D7EEC52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48131" name="Text Box 5"/>
          <p:cNvSpPr txBox="1">
            <a:spLocks noChangeArrowheads="1"/>
          </p:cNvSpPr>
          <p:nvPr/>
        </p:nvSpPr>
        <p:spPr bwMode="auto">
          <a:xfrm>
            <a:off x="2128526" y="69877"/>
            <a:ext cx="57671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200" b="1" dirty="0" smtClean="0">
                <a:solidFill>
                  <a:srgbClr val="0D3A7E"/>
                </a:solidFill>
              </a:rPr>
              <a:t>HIE ISOLDE Integration</a:t>
            </a:r>
            <a:endParaRPr lang="en-US" sz="3200" b="1" dirty="0">
              <a:solidFill>
                <a:srgbClr val="0D3A7E"/>
              </a:solidFill>
            </a:endParaRPr>
          </a:p>
        </p:txBody>
      </p:sp>
      <p:sp>
        <p:nvSpPr>
          <p:cNvPr id="6" name="Rectangle 69"/>
          <p:cNvSpPr txBox="1">
            <a:spLocks noChangeArrowheads="1"/>
          </p:cNvSpPr>
          <p:nvPr/>
        </p:nvSpPr>
        <p:spPr bwMode="auto">
          <a:xfrm>
            <a:off x="828675" y="760548"/>
            <a:ext cx="8239125" cy="609745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GS/SE	: DANIEL PARCHET,</a:t>
            </a:r>
            <a:r>
              <a:rPr kumimoji="0" lang="fr-FR" sz="1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ELISEO PERES-DUENAZ</a:t>
            </a: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EN/MEF	: </a:t>
            </a:r>
            <a:r>
              <a:rPr kumimoji="0" lang="fr-FR" sz="18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STEPHANE MARIDOR,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fr-FR" kern="0" dirty="0" smtClean="0"/>
              <a:t>ELEFTHERIOS ZOGRAFOS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BE/ABP	: FREDERIK WENANDER                 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BE/OP	: DIDIER VOULOT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PH/SME	: MARIA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BORGE, MAGDA KOWALSKA</a:t>
            </a: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EN/HDO	: YACINE KADI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BE/RF	: DANIEL VALUCH, WALTER VENTURINI, </a:t>
            </a:r>
            <a:r>
              <a:rPr lang="fr-FR" kern="0" dirty="0">
                <a:latin typeface="+mn-lt"/>
              </a:rPr>
              <a:t/>
            </a:r>
            <a:br>
              <a:rPr lang="fr-FR" kern="0" dirty="0">
                <a:latin typeface="+mn-lt"/>
              </a:rPr>
            </a:br>
            <a:r>
              <a:rPr lang="fr-FR" kern="0" dirty="0" smtClean="0">
                <a:latin typeface="+mn-lt"/>
              </a:rPr>
              <a:t>		    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LUCA ARNAUDON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EN/CV	: PAUL PEPINSTER, FREDRIC BORRALHO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EN/EL	: RENE NECCA,</a:t>
            </a:r>
            <a:r>
              <a:rPr kumimoji="0" lang="fr-FR" sz="1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JEAN-CLAUDE GUILLAUME, GEORGI 		   GEORGIEV, JEAN-PIERRE BILLON-GRAND</a:t>
            </a:r>
            <a:r>
              <a:rPr lang="de-DE" dirty="0" smtClean="0"/>
              <a:t> EN/EL</a:t>
            </a: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TE/CRG	: NICOLAS DELRUELLE, JOS METSELAAR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EN/STI	: RICHARD CATHERALL, ANA-PAULA BERNARDES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GS/DI	: CYRILLE BEDEL, YANNICK</a:t>
            </a:r>
            <a:r>
              <a:rPr kumimoji="0" lang="fr-FR" sz="1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BERAUD (EN/MEF)</a:t>
            </a:r>
            <a:endParaRPr kumimoji="0" lang="fr-FR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TE/MSC	: YANN LECLERCQ, LLOYD</a:t>
            </a:r>
            <a:r>
              <a:rPr kumimoji="0" lang="fr-FR" sz="1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WILLIAMS</a:t>
            </a:r>
            <a:endParaRPr kumimoji="0" lang="fr-FR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fr-FR" kern="0" dirty="0" smtClean="0">
                <a:latin typeface="+mn-lt"/>
              </a:rPr>
              <a:t>DSG/RP	: JOACHIM VOLLAIRE, SANDRA GIRON, ALEXANDRE 		    DORSIVAL</a:t>
            </a:r>
            <a:endParaRPr kumimoji="0" lang="fr-FR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fr-FR" kern="0" dirty="0" smtClean="0">
                <a:latin typeface="+mn-lt"/>
              </a:rPr>
              <a:t>TE/ABT	: BRENNAN GODDARD, </a:t>
            </a:r>
            <a:r>
              <a:rPr lang="fr-FR" kern="0" dirty="0"/>
              <a:t>MATTHEW </a:t>
            </a:r>
            <a:r>
              <a:rPr lang="fr-FR" kern="0" dirty="0" smtClean="0"/>
              <a:t>FRASER</a:t>
            </a: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fr-FR" kern="0" dirty="0" smtClean="0"/>
              <a:t>TE/HDO</a:t>
            </a:r>
            <a:r>
              <a:rPr lang="fr-FR" kern="0" dirty="0"/>
              <a:t>	: </a:t>
            </a:r>
            <a:r>
              <a:rPr lang="fr-FR" kern="0" dirty="0" smtClean="0"/>
              <a:t>FABIO FORMENTI, VOLKER MERTENS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D3A7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0D3A7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0D3A7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923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74603" y="6531272"/>
            <a:ext cx="2133600" cy="365125"/>
          </a:xfrm>
          <a:prstGeom prst="rect">
            <a:avLst/>
          </a:prstGeom>
        </p:spPr>
        <p:txBody>
          <a:bodyPr/>
          <a:lstStyle/>
          <a:p>
            <a:fld id="{1BA1BA39-F636-4DFE-B878-05FB76132C54}" type="slidenum">
              <a:rPr lang="fr-FR" smtClean="0"/>
              <a:pPr/>
              <a:t>29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288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74603" y="6531272"/>
            <a:ext cx="2133600" cy="365125"/>
          </a:xfrm>
          <a:prstGeom prst="rect">
            <a:avLst/>
          </a:prstGeom>
        </p:spPr>
        <p:txBody>
          <a:bodyPr/>
          <a:lstStyle/>
          <a:p>
            <a:fld id="{1BA1BA39-F636-4DFE-B878-05FB76132C54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0748"/>
            <a:ext cx="9144000" cy="351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834339" y="77828"/>
            <a:ext cx="67133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200" b="1" dirty="0" smtClean="0">
                <a:solidFill>
                  <a:srgbClr val="0D3A7E"/>
                </a:solidFill>
              </a:rPr>
              <a:t>HIE ISOLDE installation progress</a:t>
            </a:r>
            <a:endParaRPr lang="en-US" sz="3200" b="1" dirty="0">
              <a:solidFill>
                <a:srgbClr val="0D3A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6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46" y="815442"/>
            <a:ext cx="8181899" cy="4612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74603" y="6531272"/>
            <a:ext cx="2133600" cy="365125"/>
          </a:xfrm>
          <a:prstGeom prst="rect">
            <a:avLst/>
          </a:prstGeom>
        </p:spPr>
        <p:txBody>
          <a:bodyPr/>
          <a:lstStyle/>
          <a:p>
            <a:fld id="{1BA1BA39-F636-4DFE-B878-05FB76132C54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897947" y="53975"/>
            <a:ext cx="57671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Outdoor progress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90824" y="5072883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Cooling &amp; ventilation: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Tubing finishing. </a:t>
            </a:r>
            <a:r>
              <a:rPr lang="en-US" sz="2000" dirty="0"/>
              <a:t>Pressure tests </a:t>
            </a:r>
            <a:r>
              <a:rPr lang="en-US" sz="2000" dirty="0" smtClean="0"/>
              <a:t>done. Isolation of demineralized </a:t>
            </a:r>
            <a:r>
              <a:rPr lang="en-US" sz="2000" dirty="0"/>
              <a:t>and </a:t>
            </a:r>
            <a:r>
              <a:rPr lang="en-US" sz="2000" dirty="0" smtClean="0"/>
              <a:t>chilled </a:t>
            </a:r>
            <a:r>
              <a:rPr lang="en-US" sz="2000" dirty="0"/>
              <a:t>water </a:t>
            </a:r>
            <a:r>
              <a:rPr lang="en-US" sz="2000" dirty="0" smtClean="0"/>
              <a:t>tubes is </a:t>
            </a:r>
            <a:r>
              <a:rPr lang="en-US" sz="2000" dirty="0"/>
              <a:t>finishing. Cooling towers operational.</a:t>
            </a:r>
            <a:r>
              <a:rPr lang="de-DE" sz="2000" dirty="0" smtClean="0"/>
              <a:t> </a:t>
            </a:r>
            <a:r>
              <a:rPr lang="en-US" sz="2000" dirty="0"/>
              <a:t>Roof extractors </a:t>
            </a:r>
            <a:r>
              <a:rPr lang="en-US" sz="2000" dirty="0" smtClean="0"/>
              <a:t>installed. CV cabling done.</a:t>
            </a:r>
            <a:r>
              <a:rPr lang="de-DE" sz="2000" dirty="0" smtClean="0"/>
              <a:t> 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EL systems: 440 V transformer installed, tested and cabled</a:t>
            </a:r>
          </a:p>
          <a:p>
            <a:pPr>
              <a:spcBef>
                <a:spcPts val="0"/>
              </a:spcBef>
            </a:pPr>
            <a:endParaRPr lang="en-US" sz="2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46" y="763914"/>
            <a:ext cx="3400807" cy="226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054" y="2799896"/>
            <a:ext cx="3432653" cy="2288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315" y="1635984"/>
            <a:ext cx="2301903" cy="3452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666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470" y="848842"/>
            <a:ext cx="7466910" cy="4273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34848" y="6451762"/>
            <a:ext cx="2133600" cy="365125"/>
          </a:xfrm>
          <a:prstGeom prst="rect">
            <a:avLst/>
          </a:prstGeom>
        </p:spPr>
        <p:txBody>
          <a:bodyPr/>
          <a:lstStyle/>
          <a:p>
            <a:fld id="{1BA1BA39-F636-4DFE-B878-05FB76132C54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979875" y="53975"/>
            <a:ext cx="63928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Compressor building 198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74921" y="5104687"/>
            <a:ext cx="8969079" cy="16312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Cooling &amp; Ventilation: 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CV </a:t>
            </a:r>
            <a:r>
              <a:rPr lang="en-US" sz="2000" dirty="0"/>
              <a:t>water and HVAC installation </a:t>
            </a:r>
            <a:r>
              <a:rPr lang="en-US" sz="2000" dirty="0" smtClean="0"/>
              <a:t>finished. </a:t>
            </a:r>
            <a:r>
              <a:rPr lang="en-US" sz="2000" dirty="0"/>
              <a:t>T</a:t>
            </a:r>
            <a:r>
              <a:rPr lang="en-US" sz="2000" dirty="0" smtClean="0"/>
              <a:t>ests demineralized </a:t>
            </a:r>
            <a:r>
              <a:rPr lang="en-US" sz="2000" dirty="0"/>
              <a:t>water </a:t>
            </a:r>
            <a:r>
              <a:rPr lang="en-US" sz="2000" dirty="0" smtClean="0"/>
              <a:t>ongoing. </a:t>
            </a:r>
          </a:p>
          <a:p>
            <a:r>
              <a:rPr lang="en-US" sz="2000" dirty="0" err="1" smtClean="0"/>
              <a:t>Cryo</a:t>
            </a:r>
            <a:r>
              <a:rPr lang="en-US" sz="2000" dirty="0" smtClean="0"/>
              <a:t> System: </a:t>
            </a:r>
          </a:p>
          <a:p>
            <a:r>
              <a:rPr lang="en-US" sz="2000" dirty="0" err="1" smtClean="0"/>
              <a:t>Cryo</a:t>
            </a:r>
            <a:r>
              <a:rPr lang="en-US" sz="2000" dirty="0" smtClean="0"/>
              <a:t> </a:t>
            </a:r>
            <a:r>
              <a:rPr lang="en-US" sz="2000" dirty="0"/>
              <a:t>tubing installation chilled water done. </a:t>
            </a:r>
            <a:endParaRPr lang="en-US" sz="2000" dirty="0" smtClean="0"/>
          </a:p>
          <a:p>
            <a:r>
              <a:rPr lang="en-US" sz="2000" dirty="0" smtClean="0"/>
              <a:t>Compressors </a:t>
            </a:r>
            <a:r>
              <a:rPr lang="en-US" sz="2000" dirty="0"/>
              <a:t>installation prepared: </a:t>
            </a:r>
            <a:r>
              <a:rPr lang="en-US" sz="2000" dirty="0" smtClean="0"/>
              <a:t>Compressor skit/frame arrived</a:t>
            </a:r>
            <a:endParaRPr lang="de-DE" sz="2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06" y="1813856"/>
            <a:ext cx="3514721" cy="23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386" y="2758020"/>
            <a:ext cx="3514720" cy="2343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9434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88" y="766724"/>
            <a:ext cx="8611513" cy="4865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74603" y="6531272"/>
            <a:ext cx="2133600" cy="365125"/>
          </a:xfrm>
          <a:prstGeom prst="rect">
            <a:avLst/>
          </a:prstGeom>
        </p:spPr>
        <p:txBody>
          <a:bodyPr/>
          <a:lstStyle/>
          <a:p>
            <a:fld id="{1BA1BA39-F636-4DFE-B878-05FB76132C54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979875" y="53975"/>
            <a:ext cx="639284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Cold Box building 199</a:t>
            </a:r>
            <a:endParaRPr lang="en-US" sz="3600" b="1" dirty="0">
              <a:solidFill>
                <a:srgbClr val="0D3A7E"/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14682" y="5701017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EL and CV systems: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Power distribution racks in place. Racks &amp; cabling ongoing. Air ducts all in place. HVAC units installed and tubing done.  </a:t>
            </a:r>
            <a:endParaRPr lang="en-US" sz="2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974" y="3308702"/>
            <a:ext cx="3483772" cy="2323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925" y="766723"/>
            <a:ext cx="3483772" cy="2323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20" y="766724"/>
            <a:ext cx="3483771" cy="2323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19" y="3308702"/>
            <a:ext cx="3483771" cy="2323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994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974603" y="6531272"/>
            <a:ext cx="2133600" cy="365125"/>
          </a:xfrm>
          <a:prstGeom prst="rect">
            <a:avLst/>
          </a:prstGeom>
        </p:spPr>
        <p:txBody>
          <a:bodyPr/>
          <a:lstStyle/>
          <a:p>
            <a:fld id="{1BA1BA39-F636-4DFE-B878-05FB76132C54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979875" y="53975"/>
            <a:ext cx="56056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600" b="1" dirty="0" smtClean="0">
                <a:solidFill>
                  <a:srgbClr val="0D3A7E"/>
                </a:solidFill>
              </a:rPr>
              <a:t>ISOLDE hall 170</a:t>
            </a:r>
            <a:endParaRPr lang="en-US" sz="3600" b="1" dirty="0">
              <a:solidFill>
                <a:srgbClr val="0D3A7E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1431925"/>
            <a:ext cx="8848725" cy="399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40668" y="5597649"/>
            <a:ext cx="824552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ISOLDE hall 170: </a:t>
            </a:r>
          </a:p>
          <a:p>
            <a:pPr>
              <a:spcBef>
                <a:spcPts val="0"/>
              </a:spcBef>
            </a:pPr>
            <a:r>
              <a:rPr lang="de-DE" sz="2000" dirty="0" smtClean="0"/>
              <a:t>Civil engineering, metal structures, cooling and ventilation, cabling and equipment installation 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8088713" y="5361819"/>
            <a:ext cx="131315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S. Maridor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122446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27177-C5A7-4C00-B7C5-5C4AB60BFFE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880004" y="53975"/>
            <a:ext cx="65690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200" b="1" dirty="0" smtClean="0">
                <a:solidFill>
                  <a:srgbClr val="0D3A7E"/>
                </a:solidFill>
              </a:rPr>
              <a:t>Hall 170 ventilation systems</a:t>
            </a:r>
            <a:endParaRPr lang="en-US" sz="3200" b="1" dirty="0">
              <a:solidFill>
                <a:srgbClr val="0D3A7E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1166" y="886960"/>
            <a:ext cx="9745163" cy="5499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899718" y="3727248"/>
            <a:ext cx="101822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platform</a:t>
            </a:r>
            <a:endParaRPr lang="en-GB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1573172" y="5223359"/>
            <a:ext cx="167131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extension</a:t>
            </a:r>
            <a:endParaRPr lang="en-GB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5734301" y="5578320"/>
            <a:ext cx="167131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extension</a:t>
            </a:r>
            <a:endParaRPr lang="en-GB" dirty="0" smtClean="0"/>
          </a:p>
        </p:txBody>
      </p:sp>
      <p:sp>
        <p:nvSpPr>
          <p:cNvPr id="64" name="TextBox 63"/>
          <p:cNvSpPr txBox="1"/>
          <p:nvPr/>
        </p:nvSpPr>
        <p:spPr>
          <a:xfrm>
            <a:off x="5584551" y="1365255"/>
            <a:ext cx="125357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New ducts</a:t>
            </a:r>
            <a:endParaRPr lang="en-GB" dirty="0" smtClean="0"/>
          </a:p>
        </p:txBody>
      </p:sp>
      <p:cxnSp>
        <p:nvCxnSpPr>
          <p:cNvPr id="78" name="Straight Arrow Connector 77"/>
          <p:cNvCxnSpPr/>
          <p:nvPr/>
        </p:nvCxnSpPr>
        <p:spPr>
          <a:xfrm flipH="1" flipV="1">
            <a:off x="5995705" y="1745486"/>
            <a:ext cx="7319" cy="417881"/>
          </a:xfrm>
          <a:prstGeom prst="straightConnector1">
            <a:avLst/>
          </a:prstGeom>
          <a:ln w="3175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 flipV="1">
            <a:off x="6569961" y="1745487"/>
            <a:ext cx="7318" cy="1244203"/>
          </a:xfrm>
          <a:prstGeom prst="straightConnector1">
            <a:avLst/>
          </a:prstGeom>
          <a:ln w="3175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4889632" y="4349647"/>
            <a:ext cx="1106073" cy="718307"/>
          </a:xfrm>
          <a:prstGeom prst="straightConnector1">
            <a:avLst/>
          </a:prstGeom>
          <a:ln w="3175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>
            <a:off x="6281531" y="4311663"/>
            <a:ext cx="1203498" cy="756291"/>
          </a:xfrm>
          <a:prstGeom prst="straightConnector1">
            <a:avLst/>
          </a:prstGeom>
          <a:ln w="3175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375677" y="5067954"/>
            <a:ext cx="166122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New diffusers</a:t>
            </a:r>
            <a:endParaRPr lang="en-GB" dirty="0" smtClean="0"/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127216" y="6154232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ISOLDE hall 170: Ventilation ducts in place (remaining platform)</a:t>
            </a:r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778" y="1373206"/>
            <a:ext cx="3180521" cy="2120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965" y="1386591"/>
            <a:ext cx="2073857" cy="3110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3331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Slide Number Placeholder 6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433EC02-419D-43BF-8BEC-BBDCADE96DE4}" type="slidenum">
              <a:rPr lang="en-US" smtClean="0"/>
              <a:pPr/>
              <a:t>9</a:t>
            </a:fld>
            <a:endParaRPr lang="en-US" smtClean="0"/>
          </a:p>
        </p:txBody>
      </p:sp>
      <p:pic>
        <p:nvPicPr>
          <p:cNvPr id="11267" name="Picture 3" descr="C:\Hie-Isolde\Hie-Isolde presentations\IAP_12\SHOW_ERW\H161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933" y="754370"/>
            <a:ext cx="9340976" cy="5058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1071" y="3661941"/>
            <a:ext cx="298030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B. 198 </a:t>
            </a:r>
            <a:r>
              <a:rPr lang="fr-FR" dirty="0" err="1" smtClean="0"/>
              <a:t>compressor</a:t>
            </a:r>
            <a:r>
              <a:rPr lang="fr-FR" dirty="0" smtClean="0"/>
              <a:t> building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4684632" y="2145356"/>
            <a:ext cx="240322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/>
              <a:t>Experimental</a:t>
            </a:r>
            <a:r>
              <a:rPr lang="fr-FR" dirty="0" smtClean="0"/>
              <a:t> hall 170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4137991" y="4642862"/>
            <a:ext cx="263405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B. 199 cold box building</a:t>
            </a:r>
            <a:endParaRPr lang="fr-FR" dirty="0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880004" y="53975"/>
            <a:ext cx="65690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200" b="1" dirty="0" smtClean="0">
                <a:solidFill>
                  <a:srgbClr val="0D3A7E"/>
                </a:solidFill>
              </a:rPr>
              <a:t>Hall 170 Cooling system</a:t>
            </a:r>
            <a:endParaRPr lang="en-US" sz="3200" b="1" dirty="0">
              <a:solidFill>
                <a:srgbClr val="0D3A7E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1518699" y="1892938"/>
            <a:ext cx="72356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1335819" y="2433103"/>
            <a:ext cx="898496" cy="16061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315" y="1816955"/>
            <a:ext cx="3409568" cy="22735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7951" y="5017232"/>
            <a:ext cx="9223513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DE" sz="2000" dirty="0" smtClean="0"/>
              <a:t>ISOLDE water station: </a:t>
            </a:r>
          </a:p>
          <a:p>
            <a:r>
              <a:rPr lang="en-US" sz="2000" dirty="0" smtClean="0"/>
              <a:t>Tests </a:t>
            </a:r>
            <a:r>
              <a:rPr lang="en-US" sz="2000" dirty="0"/>
              <a:t>and commissioning for 27C demi water finishing – water cooling system operational 10 April</a:t>
            </a:r>
            <a:r>
              <a:rPr lang="en-US" sz="2000" dirty="0" smtClean="0"/>
              <a:t>. </a:t>
            </a:r>
            <a:r>
              <a:rPr lang="en-US" sz="2000" dirty="0"/>
              <a:t>I</a:t>
            </a:r>
            <a:r>
              <a:rPr lang="en-US" sz="2000" dirty="0" smtClean="0"/>
              <a:t>n time for </a:t>
            </a:r>
            <a:r>
              <a:rPr lang="en-US" sz="2000" dirty="0"/>
              <a:t>ISOLDE Low Energy </a:t>
            </a:r>
            <a:r>
              <a:rPr lang="en-US" sz="2000" dirty="0" smtClean="0"/>
              <a:t>start-up.</a:t>
            </a:r>
          </a:p>
          <a:p>
            <a:r>
              <a:rPr lang="en-US" sz="700" dirty="0"/>
              <a:t> </a:t>
            </a:r>
          </a:p>
          <a:p>
            <a:r>
              <a:rPr lang="en-US" dirty="0" smtClean="0"/>
              <a:t>Operational </a:t>
            </a:r>
            <a:r>
              <a:rPr lang="en-US" dirty="0"/>
              <a:t>date has been relaxed slightly (</a:t>
            </a:r>
            <a:r>
              <a:rPr lang="en-US" dirty="0" smtClean="0"/>
              <a:t>14 </a:t>
            </a:r>
            <a:r>
              <a:rPr lang="en-US" dirty="0"/>
              <a:t>March to 10 April) in </a:t>
            </a:r>
            <a:r>
              <a:rPr lang="en-US" dirty="0" smtClean="0"/>
              <a:t>agreement </a:t>
            </a:r>
            <a:r>
              <a:rPr lang="en-US" dirty="0"/>
              <a:t>with ISOLDE </a:t>
            </a:r>
            <a:r>
              <a:rPr lang="en-US" dirty="0" smtClean="0"/>
              <a:t>Technical and Physics coordination – start up Low E not hampered.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266" y="1816956"/>
            <a:ext cx="3387681" cy="225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958058" y="4836023"/>
            <a:ext cx="131315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S. Maridor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3974137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18103</TotalTime>
  <Words>1025</Words>
  <Application>Microsoft Office PowerPoint</Application>
  <PresentationFormat>On-screen Show (4:3)</PresentationFormat>
  <Paragraphs>289</Paragraphs>
  <Slides>29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Emi</dc:creator>
  <cp:lastModifiedBy>siesling</cp:lastModifiedBy>
  <cp:revision>833</cp:revision>
  <cp:lastPrinted>2013-10-18T09:39:31Z</cp:lastPrinted>
  <dcterms:created xsi:type="dcterms:W3CDTF">2008-02-17T05:14:18Z</dcterms:created>
  <dcterms:modified xsi:type="dcterms:W3CDTF">2014-03-31T08:01:32Z</dcterms:modified>
</cp:coreProperties>
</file>