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48" r:id="rId2"/>
  </p:sldMasterIdLst>
  <p:notesMasterIdLst>
    <p:notesMasterId r:id="rId28"/>
  </p:notesMasterIdLst>
  <p:sldIdLst>
    <p:sldId id="274" r:id="rId3"/>
    <p:sldId id="280" r:id="rId4"/>
    <p:sldId id="276" r:id="rId5"/>
    <p:sldId id="277" r:id="rId6"/>
    <p:sldId id="279" r:id="rId7"/>
    <p:sldId id="278" r:id="rId8"/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70" r:id="rId20"/>
    <p:sldId id="271" r:id="rId21"/>
    <p:sldId id="272" r:id="rId22"/>
    <p:sldId id="273" r:id="rId23"/>
    <p:sldId id="267" r:id="rId24"/>
    <p:sldId id="268" r:id="rId25"/>
    <p:sldId id="269" r:id="rId26"/>
    <p:sldId id="27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2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ofernan\Dropbox\Documentos\Trabalho\Titanium%20Oxide-Carbide\Irradiation%20by%20RABBIT\Final%20Analysis_v2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285026411206837"/>
          <c:y val="5.501099348862127E-2"/>
          <c:w val="0.73040306127601973"/>
          <c:h val="0.79362249395141871"/>
        </c:manualLayout>
      </c:layout>
      <c:scatterChart>
        <c:scatterStyle val="lineMarker"/>
        <c:varyColors val="0"/>
        <c:ser>
          <c:idx val="0"/>
          <c:order val="0"/>
          <c:tx>
            <c:strRef>
              <c:f>Summary!$Y$32</c:f>
              <c:strCache>
                <c:ptCount val="1"/>
                <c:pt idx="0">
                  <c:v>K</c:v>
                </c:pt>
              </c:strCache>
            </c:strRef>
          </c:tx>
          <c:marker>
            <c:symbol val="diamond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Summary!$AD$32</c:f>
                <c:numCache>
                  <c:formatCode>General</c:formatCode>
                  <c:ptCount val="1"/>
                  <c:pt idx="0">
                    <c:v>2.808619116992511</c:v>
                  </c:pt>
                </c:numCache>
              </c:numRef>
            </c:plus>
            <c:minus>
              <c:numRef>
                <c:f>Summary!$AD$32</c:f>
                <c:numCache>
                  <c:formatCode>General</c:formatCode>
                  <c:ptCount val="1"/>
                  <c:pt idx="0">
                    <c:v>2.808619116992511</c:v>
                  </c:pt>
                </c:numCache>
              </c:numRef>
            </c:minus>
          </c:errBars>
          <c:xVal>
            <c:numRef>
              <c:f>Summary!$Z$31:$AC$31</c:f>
              <c:numCache>
                <c:formatCode>0"°C"</c:formatCode>
                <c:ptCount val="4"/>
                <c:pt idx="0">
                  <c:v>1200</c:v>
                </c:pt>
                <c:pt idx="1">
                  <c:v>1300</c:v>
                </c:pt>
                <c:pt idx="2">
                  <c:v>1400</c:v>
                </c:pt>
                <c:pt idx="3">
                  <c:v>1450</c:v>
                </c:pt>
              </c:numCache>
            </c:numRef>
          </c:xVal>
          <c:yVal>
            <c:numRef>
              <c:f>Summary!$AH$32:$AK$32</c:f>
              <c:numCache>
                <c:formatCode>0"%"</c:formatCode>
                <c:ptCount val="4"/>
                <c:pt idx="0">
                  <c:v>100.03472978229908</c:v>
                </c:pt>
                <c:pt idx="1">
                  <c:v>89.768766632591635</c:v>
                </c:pt>
                <c:pt idx="2">
                  <c:v>88.76331528732473</c:v>
                </c:pt>
                <c:pt idx="3">
                  <c:v>97.49138347636125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Summary!$Y$33</c:f>
              <c:strCache>
                <c:ptCount val="1"/>
                <c:pt idx="0">
                  <c:v>Sc</c:v>
                </c:pt>
              </c:strCache>
            </c:strRef>
          </c:tx>
          <c:marker>
            <c:symbol val="square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Summary!$AD$33</c:f>
                <c:numCache>
                  <c:formatCode>General</c:formatCode>
                  <c:ptCount val="1"/>
                  <c:pt idx="0">
                    <c:v>1.9764332680008083</c:v>
                  </c:pt>
                </c:numCache>
              </c:numRef>
            </c:plus>
            <c:minus>
              <c:numRef>
                <c:f>Summary!$AD$33</c:f>
                <c:numCache>
                  <c:formatCode>General</c:formatCode>
                  <c:ptCount val="1"/>
                  <c:pt idx="0">
                    <c:v>1.9764332680008083</c:v>
                  </c:pt>
                </c:numCache>
              </c:numRef>
            </c:minus>
          </c:errBars>
          <c:xVal>
            <c:numRef>
              <c:f>Summary!$Z$31:$AC$31</c:f>
              <c:numCache>
                <c:formatCode>0"°C"</c:formatCode>
                <c:ptCount val="4"/>
                <c:pt idx="0">
                  <c:v>1200</c:v>
                </c:pt>
                <c:pt idx="1">
                  <c:v>1300</c:v>
                </c:pt>
                <c:pt idx="2">
                  <c:v>1400</c:v>
                </c:pt>
                <c:pt idx="3">
                  <c:v>1450</c:v>
                </c:pt>
              </c:numCache>
            </c:numRef>
          </c:xVal>
          <c:yVal>
            <c:numRef>
              <c:f>Summary!$AH$33:$AK$33</c:f>
              <c:numCache>
                <c:formatCode>0"%"</c:formatCode>
                <c:ptCount val="4"/>
                <c:pt idx="0">
                  <c:v>97.441261077918583</c:v>
                </c:pt>
                <c:pt idx="1">
                  <c:v>96.769071049187332</c:v>
                </c:pt>
                <c:pt idx="2">
                  <c:v>100.35741108911785</c:v>
                </c:pt>
                <c:pt idx="3">
                  <c:v>105.21381863975867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Summary!$Y$35</c:f>
              <c:strCache>
                <c:ptCount val="1"/>
                <c:pt idx="0">
                  <c:v>Mg</c:v>
                </c:pt>
              </c:strCache>
            </c:strRef>
          </c:tx>
          <c:marker>
            <c:symbol val="x"/>
            <c:size val="5"/>
          </c:marker>
          <c:errBars>
            <c:errDir val="y"/>
            <c:errBarType val="both"/>
            <c:errValType val="fixedVal"/>
            <c:noEndCap val="0"/>
            <c:val val="1"/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Summary!$Z$31:$AC$31</c:f>
              <c:numCache>
                <c:formatCode>0"°C"</c:formatCode>
                <c:ptCount val="4"/>
                <c:pt idx="0">
                  <c:v>1200</c:v>
                </c:pt>
                <c:pt idx="1">
                  <c:v>1300</c:v>
                </c:pt>
                <c:pt idx="2">
                  <c:v>1400</c:v>
                </c:pt>
                <c:pt idx="3">
                  <c:v>1450</c:v>
                </c:pt>
              </c:numCache>
            </c:numRef>
          </c:xVal>
          <c:yVal>
            <c:numRef>
              <c:f>Summary!$AH$35:$AK$35</c:f>
              <c:numCache>
                <c:formatCode>0"%"</c:formatCode>
                <c:ptCount val="4"/>
                <c:pt idx="0">
                  <c:v>95.179619027736365</c:v>
                </c:pt>
                <c:pt idx="1">
                  <c:v>90.770458822390026</c:v>
                </c:pt>
                <c:pt idx="2">
                  <c:v>92.960717711157102</c:v>
                </c:pt>
                <c:pt idx="3">
                  <c:v>100.30795335694042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Summary!$Y$36</c:f>
              <c:strCache>
                <c:ptCount val="1"/>
                <c:pt idx="0">
                  <c:v>Na</c:v>
                </c:pt>
              </c:strCache>
            </c:strRef>
          </c:tx>
          <c:marker>
            <c:symbol val="star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Summary!$AD$37</c:f>
                <c:numCache>
                  <c:formatCode>General</c:formatCode>
                  <c:ptCount val="1"/>
                  <c:pt idx="0">
                    <c:v>3.4133862503964081</c:v>
                  </c:pt>
                </c:numCache>
              </c:numRef>
            </c:plus>
            <c:minus>
              <c:numRef>
                <c:f>Summary!$AD$37</c:f>
                <c:numCache>
                  <c:formatCode>General</c:formatCode>
                  <c:ptCount val="1"/>
                  <c:pt idx="0">
                    <c:v>3.4133862503964081</c:v>
                  </c:pt>
                </c:numCache>
              </c:numRef>
            </c:minus>
          </c:errBars>
          <c:xVal>
            <c:numRef>
              <c:f>Summary!$Z$31:$AC$31</c:f>
              <c:numCache>
                <c:formatCode>0"°C"</c:formatCode>
                <c:ptCount val="4"/>
                <c:pt idx="0">
                  <c:v>1200</c:v>
                </c:pt>
                <c:pt idx="1">
                  <c:v>1300</c:v>
                </c:pt>
                <c:pt idx="2">
                  <c:v>1400</c:v>
                </c:pt>
                <c:pt idx="3">
                  <c:v>1450</c:v>
                </c:pt>
              </c:numCache>
            </c:numRef>
          </c:xVal>
          <c:yVal>
            <c:numRef>
              <c:f>Summary!$AH$36:$AK$36</c:f>
              <c:numCache>
                <c:formatCode>0"%"</c:formatCode>
                <c:ptCount val="4"/>
                <c:pt idx="0">
                  <c:v>86.873313620767888</c:v>
                </c:pt>
                <c:pt idx="1">
                  <c:v>77.508749899253189</c:v>
                </c:pt>
                <c:pt idx="2">
                  <c:v>73.624704086928162</c:v>
                </c:pt>
                <c:pt idx="3">
                  <c:v>84.146109169922084</c:v>
                </c:pt>
              </c:numCache>
            </c:numRef>
          </c:yVal>
          <c:smooth val="0"/>
        </c:ser>
        <c:ser>
          <c:idx val="5"/>
          <c:order val="4"/>
          <c:tx>
            <c:strRef>
              <c:f>Summary!$Y$37</c:f>
              <c:strCache>
                <c:ptCount val="1"/>
                <c:pt idx="0">
                  <c:v>Be</c:v>
                </c:pt>
              </c:strCache>
            </c:strRef>
          </c:tx>
          <c:marker>
            <c:symbol val="circle"/>
            <c:size val="5"/>
          </c:marker>
          <c:errBars>
            <c:errDir val="y"/>
            <c:errBarType val="both"/>
            <c:errValType val="cust"/>
            <c:noEndCap val="0"/>
            <c:plus>
              <c:numRef>
                <c:f>Summary!$AD$37</c:f>
                <c:numCache>
                  <c:formatCode>General</c:formatCode>
                  <c:ptCount val="1"/>
                  <c:pt idx="0">
                    <c:v>3.4133862503964081</c:v>
                  </c:pt>
                </c:numCache>
              </c:numRef>
            </c:plus>
            <c:minus>
              <c:numRef>
                <c:f>Summary!$AD$37</c:f>
                <c:numCache>
                  <c:formatCode>General</c:formatCode>
                  <c:ptCount val="1"/>
                  <c:pt idx="0">
                    <c:v>3.4133862503964081</c:v>
                  </c:pt>
                </c:numCache>
              </c:numRef>
            </c:minus>
          </c:errBars>
          <c:xVal>
            <c:numRef>
              <c:f>Summary!$Z$31:$AC$31</c:f>
              <c:numCache>
                <c:formatCode>0"°C"</c:formatCode>
                <c:ptCount val="4"/>
                <c:pt idx="0">
                  <c:v>1200</c:v>
                </c:pt>
                <c:pt idx="1">
                  <c:v>1300</c:v>
                </c:pt>
                <c:pt idx="2">
                  <c:v>1400</c:v>
                </c:pt>
                <c:pt idx="3">
                  <c:v>1450</c:v>
                </c:pt>
              </c:numCache>
            </c:numRef>
          </c:xVal>
          <c:yVal>
            <c:numRef>
              <c:f>Summary!$AH$37:$AK$37</c:f>
              <c:numCache>
                <c:formatCode>0"%"</c:formatCode>
                <c:ptCount val="4"/>
                <c:pt idx="0">
                  <c:v>87.794249587246469</c:v>
                </c:pt>
                <c:pt idx="1">
                  <c:v>84.539731744591023</c:v>
                </c:pt>
                <c:pt idx="2">
                  <c:v>84.77176881315674</c:v>
                </c:pt>
                <c:pt idx="3">
                  <c:v>90.972642937382062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890176"/>
        <c:axId val="109892352"/>
      </c:scatterChart>
      <c:valAx>
        <c:axId val="109890176"/>
        <c:scaling>
          <c:orientation val="minMax"/>
          <c:max val="1500"/>
          <c:min val="115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Temperature</a:t>
                </a:r>
              </a:p>
            </c:rich>
          </c:tx>
          <c:layout/>
          <c:overlay val="0"/>
        </c:title>
        <c:numFmt formatCode="0&quot;°C&quot;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109892352"/>
        <c:crossesAt val="-10"/>
        <c:crossBetween val="midCat"/>
        <c:majorUnit val="100"/>
      </c:valAx>
      <c:valAx>
        <c:axId val="109892352"/>
        <c:scaling>
          <c:orientation val="minMax"/>
          <c:max val="110"/>
          <c:min val="7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Fractional Activity</a:t>
                </a:r>
              </a:p>
            </c:rich>
          </c:tx>
          <c:layout/>
          <c:overlay val="0"/>
        </c:title>
        <c:numFmt formatCode="0&quot;%&quot;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1098901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4711989071921301"/>
          <c:y val="0.22975630578214845"/>
          <c:w val="0.13684653725343648"/>
          <c:h val="0.47987450330938164"/>
        </c:manualLayout>
      </c:layout>
      <c:overlay val="0"/>
      <c:txPr>
        <a:bodyPr/>
        <a:lstStyle/>
        <a:p>
          <a:pPr>
            <a:defRPr sz="1600"/>
          </a:pPr>
          <a:endParaRPr lang="fr-FR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2EE47C-9516-42F8-ABBE-8F6F7EB5BE99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1CBEDD7-22DD-4C85-AB12-FD61FAD0D1E3}">
      <dgm:prSet phldrT="[Text]" custT="1"/>
      <dgm:spPr/>
      <dgm:t>
        <a:bodyPr/>
        <a:lstStyle/>
        <a:p>
          <a:r>
            <a:rPr lang="pt-PT" sz="1600" smtClean="0"/>
            <a:t>Powder Suspension</a:t>
          </a:r>
          <a:endParaRPr lang="en-US" sz="1600" dirty="0"/>
        </a:p>
      </dgm:t>
    </dgm:pt>
    <dgm:pt modelId="{05EFC0E6-2EBC-4F6C-BA3E-D75E6A4B59C1}" type="parTrans" cxnId="{63363A1F-1A88-431B-A569-2BD236A24A23}">
      <dgm:prSet/>
      <dgm:spPr/>
      <dgm:t>
        <a:bodyPr/>
        <a:lstStyle/>
        <a:p>
          <a:endParaRPr lang="en-US" sz="2400"/>
        </a:p>
      </dgm:t>
    </dgm:pt>
    <dgm:pt modelId="{8651A9EF-BB11-48F2-B792-C6C639437C9A}" type="sibTrans" cxnId="{63363A1F-1A88-431B-A569-2BD236A24A23}">
      <dgm:prSet/>
      <dgm:spPr/>
      <dgm:t>
        <a:bodyPr/>
        <a:lstStyle/>
        <a:p>
          <a:endParaRPr lang="en-US" sz="2400"/>
        </a:p>
      </dgm:t>
    </dgm:pt>
    <dgm:pt modelId="{4486F547-7D32-4A39-B3C7-94CBC1F118D0}">
      <dgm:prSet phldrT="[Text]" custT="1"/>
      <dgm:spPr/>
      <dgm:t>
        <a:bodyPr/>
        <a:lstStyle/>
        <a:p>
          <a:r>
            <a:rPr lang="pt-PT" sz="1600" dirty="0" smtClean="0"/>
            <a:t>Isopropanol</a:t>
          </a:r>
          <a:endParaRPr lang="en-US" sz="1600" dirty="0"/>
        </a:p>
      </dgm:t>
    </dgm:pt>
    <dgm:pt modelId="{5DD8A9F1-33D7-4CB5-9CC4-9A823717A189}" type="parTrans" cxnId="{AEC85764-6352-4DAD-9FCA-22195DC5ECCE}">
      <dgm:prSet/>
      <dgm:spPr/>
      <dgm:t>
        <a:bodyPr/>
        <a:lstStyle/>
        <a:p>
          <a:endParaRPr lang="en-US" sz="2400"/>
        </a:p>
      </dgm:t>
    </dgm:pt>
    <dgm:pt modelId="{162EC032-EE8F-45CD-94B2-691566B86CA4}" type="sibTrans" cxnId="{AEC85764-6352-4DAD-9FCA-22195DC5ECCE}">
      <dgm:prSet/>
      <dgm:spPr/>
      <dgm:t>
        <a:bodyPr/>
        <a:lstStyle/>
        <a:p>
          <a:endParaRPr lang="en-US" sz="2400"/>
        </a:p>
      </dgm:t>
    </dgm:pt>
    <dgm:pt modelId="{9C436D19-A935-4A8E-AF2D-94EAF63962F4}">
      <dgm:prSet phldrT="[Text]" custT="1"/>
      <dgm:spPr/>
      <dgm:t>
        <a:bodyPr/>
        <a:lstStyle/>
        <a:p>
          <a:r>
            <a:rPr lang="en-US" sz="1600" dirty="0" smtClean="0"/>
            <a:t>Polymeric</a:t>
          </a:r>
          <a:r>
            <a:rPr lang="pt-PT" sz="1600" dirty="0" smtClean="0"/>
            <a:t> dispersant</a:t>
          </a:r>
          <a:endParaRPr lang="en-US" sz="1600" dirty="0"/>
        </a:p>
      </dgm:t>
    </dgm:pt>
    <dgm:pt modelId="{03923F36-42B2-415E-9882-1153558EE299}" type="parTrans" cxnId="{79713BC4-A548-4C7E-992D-E04B83156F55}">
      <dgm:prSet/>
      <dgm:spPr/>
      <dgm:t>
        <a:bodyPr/>
        <a:lstStyle/>
        <a:p>
          <a:endParaRPr lang="en-US" sz="2400"/>
        </a:p>
      </dgm:t>
    </dgm:pt>
    <dgm:pt modelId="{B770C728-8600-45ED-8923-EFFE377B66BC}" type="sibTrans" cxnId="{79713BC4-A548-4C7E-992D-E04B83156F55}">
      <dgm:prSet/>
      <dgm:spPr/>
      <dgm:t>
        <a:bodyPr/>
        <a:lstStyle/>
        <a:p>
          <a:endParaRPr lang="en-US" sz="2400"/>
        </a:p>
      </dgm:t>
    </dgm:pt>
    <dgm:pt modelId="{D6C8C993-567A-478A-A339-33DCCDF96B47}">
      <dgm:prSet phldrT="[Text]" custT="1"/>
      <dgm:spPr/>
      <dgm:t>
        <a:bodyPr/>
        <a:lstStyle/>
        <a:p>
          <a:r>
            <a:rPr lang="pt-PT" sz="1600" dirty="0" smtClean="0"/>
            <a:t>Wet mixing</a:t>
          </a:r>
          <a:endParaRPr lang="en-US" sz="1600" dirty="0"/>
        </a:p>
      </dgm:t>
    </dgm:pt>
    <dgm:pt modelId="{0E5C6801-FF75-4FC6-AA6A-46794A083717}" type="parTrans" cxnId="{55469EFF-3C6F-4E68-A7DB-4D38EF65DD72}">
      <dgm:prSet/>
      <dgm:spPr/>
      <dgm:t>
        <a:bodyPr/>
        <a:lstStyle/>
        <a:p>
          <a:endParaRPr lang="en-US" sz="2400"/>
        </a:p>
      </dgm:t>
    </dgm:pt>
    <dgm:pt modelId="{1ABA870E-3749-425A-AAC3-CAB895A8E75B}" type="sibTrans" cxnId="{55469EFF-3C6F-4E68-A7DB-4D38EF65DD72}">
      <dgm:prSet/>
      <dgm:spPr/>
      <dgm:t>
        <a:bodyPr/>
        <a:lstStyle/>
        <a:p>
          <a:endParaRPr lang="en-US" sz="2400"/>
        </a:p>
      </dgm:t>
    </dgm:pt>
    <dgm:pt modelId="{AC18A579-E8ED-4922-B602-4B67D75FC075}">
      <dgm:prSet phldrT="[Text]" custT="1"/>
      <dgm:spPr/>
      <dgm:t>
        <a:bodyPr/>
        <a:lstStyle/>
        <a:p>
          <a:r>
            <a:rPr lang="pt-PT" sz="1600" dirty="0" smtClean="0"/>
            <a:t>Attrition mill</a:t>
          </a:r>
          <a:endParaRPr lang="en-US" sz="1600" dirty="0"/>
        </a:p>
      </dgm:t>
    </dgm:pt>
    <dgm:pt modelId="{A717D668-1485-4ACF-BCD5-B57078E992B0}" type="parTrans" cxnId="{EA7D7637-D558-44B8-8A3C-874B5F0FFF77}">
      <dgm:prSet/>
      <dgm:spPr/>
      <dgm:t>
        <a:bodyPr/>
        <a:lstStyle/>
        <a:p>
          <a:endParaRPr lang="en-US" sz="2400"/>
        </a:p>
      </dgm:t>
    </dgm:pt>
    <dgm:pt modelId="{33B4BE13-6623-4C93-B357-47EEB6595010}" type="sibTrans" cxnId="{EA7D7637-D558-44B8-8A3C-874B5F0FFF77}">
      <dgm:prSet/>
      <dgm:spPr/>
      <dgm:t>
        <a:bodyPr/>
        <a:lstStyle/>
        <a:p>
          <a:endParaRPr lang="en-US" sz="2400"/>
        </a:p>
      </dgm:t>
    </dgm:pt>
    <dgm:pt modelId="{92060275-A585-43B8-B9A7-2C2D8CDCB7E4}">
      <dgm:prSet phldrT="[Text]" custT="1"/>
      <dgm:spPr/>
      <dgm:t>
        <a:bodyPr/>
        <a:lstStyle/>
        <a:p>
          <a:r>
            <a:rPr lang="pt-PT" sz="1600" dirty="0" smtClean="0"/>
            <a:t>Zirconia milling elements</a:t>
          </a:r>
          <a:endParaRPr lang="en-US" sz="1600" dirty="0"/>
        </a:p>
      </dgm:t>
    </dgm:pt>
    <dgm:pt modelId="{13871CBE-87E4-4DEE-9A0F-6DEA3348DEC7}" type="parTrans" cxnId="{476D0CD9-D89E-437D-B95F-0B3AFFABB87A}">
      <dgm:prSet/>
      <dgm:spPr/>
      <dgm:t>
        <a:bodyPr/>
        <a:lstStyle/>
        <a:p>
          <a:endParaRPr lang="en-US" sz="2400"/>
        </a:p>
      </dgm:t>
    </dgm:pt>
    <dgm:pt modelId="{788DE941-5ECF-45A4-B88A-D5844654C7F0}" type="sibTrans" cxnId="{476D0CD9-D89E-437D-B95F-0B3AFFABB87A}">
      <dgm:prSet/>
      <dgm:spPr/>
      <dgm:t>
        <a:bodyPr/>
        <a:lstStyle/>
        <a:p>
          <a:endParaRPr lang="en-US" sz="2400"/>
        </a:p>
      </dgm:t>
    </dgm:pt>
    <dgm:pt modelId="{02C4CE56-7BE1-4537-B17E-3FB8B7A666BE}">
      <dgm:prSet phldrT="[Text]" custT="1"/>
      <dgm:spPr/>
      <dgm:t>
        <a:bodyPr/>
        <a:lstStyle/>
        <a:p>
          <a:r>
            <a:rPr lang="pt-PT" sz="1600" dirty="0" smtClean="0"/>
            <a:t>Pellet Preparation</a:t>
          </a:r>
          <a:endParaRPr lang="en-US" sz="1600" dirty="0"/>
        </a:p>
      </dgm:t>
    </dgm:pt>
    <dgm:pt modelId="{448410B5-F558-427F-9B0F-0E132EDCD08E}" type="parTrans" cxnId="{EDA34E5E-54C8-41AE-8724-230ABAFDE9C7}">
      <dgm:prSet/>
      <dgm:spPr/>
      <dgm:t>
        <a:bodyPr/>
        <a:lstStyle/>
        <a:p>
          <a:endParaRPr lang="en-US" sz="2400"/>
        </a:p>
      </dgm:t>
    </dgm:pt>
    <dgm:pt modelId="{B27E7E92-518C-4C46-B33C-9FE73B9A512A}" type="sibTrans" cxnId="{EDA34E5E-54C8-41AE-8724-230ABAFDE9C7}">
      <dgm:prSet/>
      <dgm:spPr/>
      <dgm:t>
        <a:bodyPr/>
        <a:lstStyle/>
        <a:p>
          <a:endParaRPr lang="en-US" sz="2400"/>
        </a:p>
      </dgm:t>
    </dgm:pt>
    <dgm:pt modelId="{878343A0-346C-481C-8614-410BE2D464DC}">
      <dgm:prSet phldrT="[Text]" custT="1"/>
      <dgm:spPr/>
      <dgm:t>
        <a:bodyPr/>
        <a:lstStyle/>
        <a:p>
          <a:r>
            <a:rPr lang="pt-PT" sz="1600" dirty="0" smtClean="0"/>
            <a:t>Sintering</a:t>
          </a:r>
          <a:endParaRPr lang="en-US" sz="1600" dirty="0"/>
        </a:p>
      </dgm:t>
    </dgm:pt>
    <dgm:pt modelId="{CA00D1AB-9512-47E6-ADEB-C2114D00642F}" type="parTrans" cxnId="{04661579-953E-4F26-B5C2-5CFC48710F70}">
      <dgm:prSet/>
      <dgm:spPr/>
      <dgm:t>
        <a:bodyPr/>
        <a:lstStyle/>
        <a:p>
          <a:endParaRPr lang="en-US" sz="2400"/>
        </a:p>
      </dgm:t>
    </dgm:pt>
    <dgm:pt modelId="{61288703-3A94-48F7-9B4B-CBEF3FDD9EF6}" type="sibTrans" cxnId="{04661579-953E-4F26-B5C2-5CFC48710F70}">
      <dgm:prSet/>
      <dgm:spPr/>
      <dgm:t>
        <a:bodyPr/>
        <a:lstStyle/>
        <a:p>
          <a:endParaRPr lang="en-US" sz="2400"/>
        </a:p>
      </dgm:t>
    </dgm:pt>
    <dgm:pt modelId="{DEF91987-DD71-497B-B6B0-C2FB117B13BB}">
      <dgm:prSet phldrT="[Text]" custT="1"/>
      <dgm:spPr/>
      <dgm:t>
        <a:bodyPr/>
        <a:lstStyle/>
        <a:p>
          <a:r>
            <a:rPr lang="pt-PT" sz="1600" dirty="0" smtClean="0"/>
            <a:t>Drying</a:t>
          </a:r>
          <a:endParaRPr lang="en-US" sz="1600" dirty="0"/>
        </a:p>
      </dgm:t>
    </dgm:pt>
    <dgm:pt modelId="{33F2F48B-2EF6-4836-924E-15183C606E0A}" type="parTrans" cxnId="{47B80B6D-689F-4366-B7ED-ECAF89794264}">
      <dgm:prSet/>
      <dgm:spPr/>
      <dgm:t>
        <a:bodyPr/>
        <a:lstStyle/>
        <a:p>
          <a:endParaRPr lang="en-US" sz="2400"/>
        </a:p>
      </dgm:t>
    </dgm:pt>
    <dgm:pt modelId="{1EAD4D70-DF39-4EF9-A78B-64E6A41AE60E}" type="sibTrans" cxnId="{47B80B6D-689F-4366-B7ED-ECAF89794264}">
      <dgm:prSet/>
      <dgm:spPr/>
      <dgm:t>
        <a:bodyPr/>
        <a:lstStyle/>
        <a:p>
          <a:endParaRPr lang="en-US" sz="2400"/>
        </a:p>
      </dgm:t>
    </dgm:pt>
    <dgm:pt modelId="{B13CF9FD-8527-45EF-A50A-6A35EB8E7143}">
      <dgm:prSet phldrT="[Text]" custT="1"/>
      <dgm:spPr/>
      <dgm:t>
        <a:bodyPr/>
        <a:lstStyle/>
        <a:p>
          <a:r>
            <a:rPr lang="pt-PT" sz="1600" dirty="0" smtClean="0"/>
            <a:t>Morphology</a:t>
          </a:r>
          <a:endParaRPr lang="en-US" sz="1600" dirty="0"/>
        </a:p>
      </dgm:t>
    </dgm:pt>
    <dgm:pt modelId="{CE729A31-DFEB-4C3F-8076-578730CD5AF2}" type="parTrans" cxnId="{910B373D-E620-463F-8532-90B14398086A}">
      <dgm:prSet/>
      <dgm:spPr/>
      <dgm:t>
        <a:bodyPr/>
        <a:lstStyle/>
        <a:p>
          <a:endParaRPr lang="en-US"/>
        </a:p>
      </dgm:t>
    </dgm:pt>
    <dgm:pt modelId="{02FE7B2D-41DF-4D15-8366-7DF84BE301A2}" type="sibTrans" cxnId="{910B373D-E620-463F-8532-90B14398086A}">
      <dgm:prSet/>
      <dgm:spPr/>
      <dgm:t>
        <a:bodyPr/>
        <a:lstStyle/>
        <a:p>
          <a:endParaRPr lang="en-US"/>
        </a:p>
      </dgm:t>
    </dgm:pt>
    <dgm:pt modelId="{075094D4-774C-4D58-AE58-A9018E2949D9}">
      <dgm:prSet phldrT="[Text]" custT="1"/>
      <dgm:spPr/>
      <dgm:t>
        <a:bodyPr/>
        <a:lstStyle/>
        <a:p>
          <a:r>
            <a:rPr lang="pt-PT" sz="1600" dirty="0" smtClean="0"/>
            <a:t>Density</a:t>
          </a:r>
          <a:endParaRPr lang="en-US" sz="1600" dirty="0"/>
        </a:p>
      </dgm:t>
    </dgm:pt>
    <dgm:pt modelId="{AD9E85EF-B342-4E50-8113-2D840E163FAF}" type="parTrans" cxnId="{67D67E83-8864-4628-B9EC-97B3F853C6E3}">
      <dgm:prSet/>
      <dgm:spPr/>
      <dgm:t>
        <a:bodyPr/>
        <a:lstStyle/>
        <a:p>
          <a:endParaRPr lang="en-US"/>
        </a:p>
      </dgm:t>
    </dgm:pt>
    <dgm:pt modelId="{EFB0DE3F-36BA-4A2E-9DD3-AF4F5735F30A}" type="sibTrans" cxnId="{67D67E83-8864-4628-B9EC-97B3F853C6E3}">
      <dgm:prSet/>
      <dgm:spPr/>
      <dgm:t>
        <a:bodyPr/>
        <a:lstStyle/>
        <a:p>
          <a:endParaRPr lang="en-US"/>
        </a:p>
      </dgm:t>
    </dgm:pt>
    <dgm:pt modelId="{8B9E5E5D-4FA2-4C81-AB63-371B439DC51D}">
      <dgm:prSet phldrT="[Text]" custT="1"/>
      <dgm:spPr/>
      <dgm:t>
        <a:bodyPr/>
        <a:lstStyle/>
        <a:p>
          <a:r>
            <a:rPr lang="pt-PT" sz="1600" dirty="0" smtClean="0"/>
            <a:t>Porosity</a:t>
          </a:r>
          <a:endParaRPr lang="en-US" sz="1600" dirty="0"/>
        </a:p>
      </dgm:t>
    </dgm:pt>
    <dgm:pt modelId="{53FFFD27-BE52-45CC-98D3-938417F3645E}" type="parTrans" cxnId="{1B02D969-2304-48C1-80C8-BF18B397C4BC}">
      <dgm:prSet/>
      <dgm:spPr/>
      <dgm:t>
        <a:bodyPr/>
        <a:lstStyle/>
        <a:p>
          <a:endParaRPr lang="en-US"/>
        </a:p>
      </dgm:t>
    </dgm:pt>
    <dgm:pt modelId="{6FBA0A7A-9CC6-4F6B-B85D-D1D375BC8E6D}" type="sibTrans" cxnId="{1B02D969-2304-48C1-80C8-BF18B397C4BC}">
      <dgm:prSet/>
      <dgm:spPr/>
      <dgm:t>
        <a:bodyPr/>
        <a:lstStyle/>
        <a:p>
          <a:endParaRPr lang="en-US"/>
        </a:p>
      </dgm:t>
    </dgm:pt>
    <dgm:pt modelId="{23A80E8C-BC0A-4445-97E3-71DC4837E6A8}">
      <dgm:prSet phldrT="[Text]" custT="1"/>
      <dgm:spPr/>
      <dgm:t>
        <a:bodyPr/>
        <a:lstStyle/>
        <a:p>
          <a:r>
            <a:rPr lang="pt-PT" sz="1600" dirty="0" smtClean="0"/>
            <a:t>Specific sufrace area</a:t>
          </a:r>
          <a:endParaRPr lang="en-US" sz="1600" dirty="0"/>
        </a:p>
      </dgm:t>
    </dgm:pt>
    <dgm:pt modelId="{13EF25AD-4B70-464D-A1BB-381BF9600BCF}" type="parTrans" cxnId="{7CFA72B9-B24C-464D-B9CF-D1815789CA9E}">
      <dgm:prSet/>
      <dgm:spPr/>
      <dgm:t>
        <a:bodyPr/>
        <a:lstStyle/>
        <a:p>
          <a:endParaRPr lang="en-US"/>
        </a:p>
      </dgm:t>
    </dgm:pt>
    <dgm:pt modelId="{17EB2BFE-B25C-4717-BCF2-E23C09AF8E0A}" type="sibTrans" cxnId="{7CFA72B9-B24C-464D-B9CF-D1815789CA9E}">
      <dgm:prSet/>
      <dgm:spPr/>
      <dgm:t>
        <a:bodyPr/>
        <a:lstStyle/>
        <a:p>
          <a:endParaRPr lang="en-US"/>
        </a:p>
      </dgm:t>
    </dgm:pt>
    <dgm:pt modelId="{216A13DD-8F24-4A70-86F9-E884501AFC97}">
      <dgm:prSet phldrT="[Text]" custT="1"/>
      <dgm:spPr/>
      <dgm:t>
        <a:bodyPr/>
        <a:lstStyle/>
        <a:p>
          <a:r>
            <a:rPr lang="pt-PT" sz="1600" dirty="0" smtClean="0"/>
            <a:t>Deagglomerate</a:t>
          </a:r>
          <a:endParaRPr lang="en-US" sz="1600" dirty="0"/>
        </a:p>
      </dgm:t>
    </dgm:pt>
    <dgm:pt modelId="{614A40A2-6484-4733-9DCD-79E624C1732B}" type="parTrans" cxnId="{E77C3E34-75B4-41DB-B824-3D6A18DEA1CD}">
      <dgm:prSet/>
      <dgm:spPr/>
      <dgm:t>
        <a:bodyPr/>
        <a:lstStyle/>
        <a:p>
          <a:endParaRPr lang="en-US"/>
        </a:p>
      </dgm:t>
    </dgm:pt>
    <dgm:pt modelId="{40AF2300-8143-4F24-A218-6FC2D4139650}" type="sibTrans" cxnId="{E77C3E34-75B4-41DB-B824-3D6A18DEA1CD}">
      <dgm:prSet/>
      <dgm:spPr/>
      <dgm:t>
        <a:bodyPr/>
        <a:lstStyle/>
        <a:p>
          <a:endParaRPr lang="en-US"/>
        </a:p>
      </dgm:t>
    </dgm:pt>
    <dgm:pt modelId="{8C6F8318-0165-492F-A5AB-253304800C11}">
      <dgm:prSet phldrT="[Text]" custT="1"/>
      <dgm:spPr/>
      <dgm:t>
        <a:bodyPr/>
        <a:lstStyle/>
        <a:p>
          <a:r>
            <a:rPr lang="pt-PT" sz="1600" dirty="0" smtClean="0"/>
            <a:t>Pressing</a:t>
          </a:r>
          <a:endParaRPr lang="en-US" sz="1600" dirty="0"/>
        </a:p>
      </dgm:t>
    </dgm:pt>
    <dgm:pt modelId="{ED55FC8C-A9E0-47D5-906E-C55AE9E2EAB9}" type="parTrans" cxnId="{1AF82BEF-6912-4CBF-97C6-E2CD62460F9D}">
      <dgm:prSet/>
      <dgm:spPr/>
      <dgm:t>
        <a:bodyPr/>
        <a:lstStyle/>
        <a:p>
          <a:endParaRPr lang="en-US"/>
        </a:p>
      </dgm:t>
    </dgm:pt>
    <dgm:pt modelId="{BD8FE7FF-33DA-4313-9028-F5BF9E2FE059}" type="sibTrans" cxnId="{1AF82BEF-6912-4CBF-97C6-E2CD62460F9D}">
      <dgm:prSet/>
      <dgm:spPr/>
      <dgm:t>
        <a:bodyPr/>
        <a:lstStyle/>
        <a:p>
          <a:endParaRPr lang="en-US"/>
        </a:p>
      </dgm:t>
    </dgm:pt>
    <dgm:pt modelId="{AF036C6B-15BE-4FCE-BB93-F83C9A262BCC}">
      <dgm:prSet phldrT="[Text]" custT="1"/>
      <dgm:spPr/>
      <dgm:t>
        <a:bodyPr/>
        <a:lstStyle/>
        <a:p>
          <a:r>
            <a:rPr lang="pt-PT" sz="1600" dirty="0" smtClean="0"/>
            <a:t>1500</a:t>
          </a:r>
          <a:r>
            <a:rPr lang="pt-PT" sz="1600" baseline="30000" dirty="0" smtClean="0"/>
            <a:t>o</a:t>
          </a:r>
          <a:r>
            <a:rPr lang="pt-PT" sz="1600" baseline="0" dirty="0" smtClean="0"/>
            <a:t>C for 2 and 10h</a:t>
          </a:r>
          <a:endParaRPr lang="en-US" sz="1600" baseline="0" dirty="0"/>
        </a:p>
      </dgm:t>
    </dgm:pt>
    <dgm:pt modelId="{9C49DC88-98EB-488E-AD20-1543D666B5DB}" type="parTrans" cxnId="{A00B171D-C4C8-4477-80BC-117F02EAD60D}">
      <dgm:prSet/>
      <dgm:spPr/>
      <dgm:t>
        <a:bodyPr/>
        <a:lstStyle/>
        <a:p>
          <a:endParaRPr lang="en-US"/>
        </a:p>
      </dgm:t>
    </dgm:pt>
    <dgm:pt modelId="{3FD18F9F-55AC-4273-A384-C1248E0D7110}" type="sibTrans" cxnId="{A00B171D-C4C8-4477-80BC-117F02EAD60D}">
      <dgm:prSet/>
      <dgm:spPr/>
      <dgm:t>
        <a:bodyPr/>
        <a:lstStyle/>
        <a:p>
          <a:endParaRPr lang="en-US"/>
        </a:p>
      </dgm:t>
    </dgm:pt>
    <dgm:pt modelId="{CC0B3D9B-1973-444D-BFB3-8573DE68B07A}">
      <dgm:prSet phldrT="[Text]" custT="1"/>
      <dgm:spPr/>
      <dgm:t>
        <a:bodyPr/>
        <a:lstStyle/>
        <a:p>
          <a:r>
            <a:rPr lang="pt-PT" sz="1600" baseline="0" dirty="0" smtClean="0"/>
            <a:t>Vacuum</a:t>
          </a:r>
          <a:endParaRPr lang="en-US" sz="1600" baseline="0" dirty="0"/>
        </a:p>
      </dgm:t>
    </dgm:pt>
    <dgm:pt modelId="{4E59B7C5-F61C-4AFF-B10C-8B19AFD715D5}" type="parTrans" cxnId="{A740EF9B-3D4D-453D-B876-7CB99D6ED4AA}">
      <dgm:prSet/>
      <dgm:spPr/>
      <dgm:t>
        <a:bodyPr/>
        <a:lstStyle/>
        <a:p>
          <a:endParaRPr lang="en-US"/>
        </a:p>
      </dgm:t>
    </dgm:pt>
    <dgm:pt modelId="{D3997E45-3D68-44B2-8693-7432C61FDEE2}" type="sibTrans" cxnId="{A740EF9B-3D4D-453D-B876-7CB99D6ED4AA}">
      <dgm:prSet/>
      <dgm:spPr/>
      <dgm:t>
        <a:bodyPr/>
        <a:lstStyle/>
        <a:p>
          <a:endParaRPr lang="en-US"/>
        </a:p>
      </dgm:t>
    </dgm:pt>
    <dgm:pt modelId="{55222D84-34DB-4165-9872-703BA3B0C90E}">
      <dgm:prSet phldrT="[Text]" custT="1"/>
      <dgm:spPr/>
      <dgm:t>
        <a:bodyPr/>
        <a:lstStyle/>
        <a:p>
          <a:r>
            <a:rPr lang="pt-PT" sz="1600" dirty="0" smtClean="0"/>
            <a:t>Characterization</a:t>
          </a:r>
          <a:endParaRPr lang="en-US" sz="1600" baseline="0" dirty="0"/>
        </a:p>
      </dgm:t>
    </dgm:pt>
    <dgm:pt modelId="{9F1587D5-991B-41FA-AD50-5319C7C15F9A}" type="parTrans" cxnId="{1BA5407A-C8BF-42BC-9438-E057C8C81096}">
      <dgm:prSet/>
      <dgm:spPr/>
      <dgm:t>
        <a:bodyPr/>
        <a:lstStyle/>
        <a:p>
          <a:endParaRPr lang="en-US"/>
        </a:p>
      </dgm:t>
    </dgm:pt>
    <dgm:pt modelId="{1F73E1B6-F3C2-4D0F-ABB9-C0040BBB1697}" type="sibTrans" cxnId="{1BA5407A-C8BF-42BC-9438-E057C8C81096}">
      <dgm:prSet/>
      <dgm:spPr/>
      <dgm:t>
        <a:bodyPr/>
        <a:lstStyle/>
        <a:p>
          <a:endParaRPr lang="en-US"/>
        </a:p>
      </dgm:t>
    </dgm:pt>
    <dgm:pt modelId="{A29C33AD-729D-4381-91CC-BA7B1D264837}" type="pres">
      <dgm:prSet presAssocID="{392EE47C-9516-42F8-ABBE-8F6F7EB5BE9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C2FA8C-8369-48F4-A061-6432D5D6BD27}" type="pres">
      <dgm:prSet presAssocID="{01CBEDD7-22DD-4C85-AB12-FD61FAD0D1E3}" presName="composite" presStyleCnt="0"/>
      <dgm:spPr/>
    </dgm:pt>
    <dgm:pt modelId="{60CD3101-08E5-4020-AAEB-4F2A07030E0C}" type="pres">
      <dgm:prSet presAssocID="{01CBEDD7-22DD-4C85-AB12-FD61FAD0D1E3}" presName="par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FDB50D-BD36-4ECF-9E86-2AA0027015CB}" type="pres">
      <dgm:prSet presAssocID="{01CBEDD7-22DD-4C85-AB12-FD61FAD0D1E3}" presName="desTx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BC3EDD-6C70-460D-B001-4C48956F24CE}" type="pres">
      <dgm:prSet presAssocID="{8651A9EF-BB11-48F2-B792-C6C639437C9A}" presName="space" presStyleCnt="0"/>
      <dgm:spPr/>
    </dgm:pt>
    <dgm:pt modelId="{51009B2D-5D9A-4DB1-AE62-F8446A112121}" type="pres">
      <dgm:prSet presAssocID="{D6C8C993-567A-478A-A339-33DCCDF96B47}" presName="composite" presStyleCnt="0"/>
      <dgm:spPr/>
    </dgm:pt>
    <dgm:pt modelId="{05B0BFCA-4A27-40C3-BC4D-1D5BF3670CD4}" type="pres">
      <dgm:prSet presAssocID="{D6C8C993-567A-478A-A339-33DCCDF96B47}" presName="par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567287-8FE6-47DF-B282-6D442F019CEB}" type="pres">
      <dgm:prSet presAssocID="{D6C8C993-567A-478A-A339-33DCCDF96B47}" presName="desTx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4B6518-4894-490D-A9B6-EA948D5D74A6}" type="pres">
      <dgm:prSet presAssocID="{1ABA870E-3749-425A-AAC3-CAB895A8E75B}" presName="space" presStyleCnt="0"/>
      <dgm:spPr/>
    </dgm:pt>
    <dgm:pt modelId="{B3B6F0AE-7ECE-4DFE-B3B9-AD296B4192AD}" type="pres">
      <dgm:prSet presAssocID="{02C4CE56-7BE1-4537-B17E-3FB8B7A666BE}" presName="composite" presStyleCnt="0"/>
      <dgm:spPr/>
    </dgm:pt>
    <dgm:pt modelId="{BC824E92-77B9-4263-97DF-A1C4F5B6CDC7}" type="pres">
      <dgm:prSet presAssocID="{02C4CE56-7BE1-4537-B17E-3FB8B7A666BE}" presName="par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4C7C15-285F-498B-BF45-6261D8BA7E22}" type="pres">
      <dgm:prSet presAssocID="{02C4CE56-7BE1-4537-B17E-3FB8B7A666BE}" presName="desTx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A8968A-A7D6-46DD-9A49-D4A952065B25}" type="pres">
      <dgm:prSet presAssocID="{B27E7E92-518C-4C46-B33C-9FE73B9A512A}" presName="space" presStyleCnt="0"/>
      <dgm:spPr/>
    </dgm:pt>
    <dgm:pt modelId="{EFC19348-3EB9-4A9B-A21A-945200ED6309}" type="pres">
      <dgm:prSet presAssocID="{878343A0-346C-481C-8614-410BE2D464DC}" presName="composite" presStyleCnt="0"/>
      <dgm:spPr/>
    </dgm:pt>
    <dgm:pt modelId="{DA0A99DA-8462-46F9-829C-AD7F094D4588}" type="pres">
      <dgm:prSet presAssocID="{878343A0-346C-481C-8614-410BE2D464DC}" presName="par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2B977A-91EF-4791-BF19-0B706C21CD14}" type="pres">
      <dgm:prSet presAssocID="{878343A0-346C-481C-8614-410BE2D464DC}" presName="desTx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3A1535-6441-41A7-86B5-BB6BB2214693}" type="pres">
      <dgm:prSet presAssocID="{61288703-3A94-48F7-9B4B-CBEF3FDD9EF6}" presName="space" presStyleCnt="0"/>
      <dgm:spPr/>
    </dgm:pt>
    <dgm:pt modelId="{5F5B77D0-1065-4E0D-BC2F-641DA474AE78}" type="pres">
      <dgm:prSet presAssocID="{55222D84-34DB-4165-9872-703BA3B0C90E}" presName="composite" presStyleCnt="0"/>
      <dgm:spPr/>
    </dgm:pt>
    <dgm:pt modelId="{F53B479C-02D2-457A-8CD0-5A2D3BF27B3C}" type="pres">
      <dgm:prSet presAssocID="{55222D84-34DB-4165-9872-703BA3B0C90E}" presName="par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F6580A-5B69-4DB6-AE9D-3EB09F85AB8F}" type="pres">
      <dgm:prSet presAssocID="{55222D84-34DB-4165-9872-703BA3B0C90E}" presName="desTx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661579-953E-4F26-B5C2-5CFC48710F70}" srcId="{392EE47C-9516-42F8-ABBE-8F6F7EB5BE99}" destId="{878343A0-346C-481C-8614-410BE2D464DC}" srcOrd="3" destOrd="0" parTransId="{CA00D1AB-9512-47E6-ADEB-C2114D00642F}" sibTransId="{61288703-3A94-48F7-9B4B-CBEF3FDD9EF6}"/>
    <dgm:cxn modelId="{FA1ABCC9-FEB9-4883-9F04-CDD22BE24CB9}" type="presOf" srcId="{92060275-A585-43B8-B9A7-2C2D8CDCB7E4}" destId="{E5567287-8FE6-47DF-B282-6D442F019CEB}" srcOrd="0" destOrd="1" presId="urn:microsoft.com/office/officeart/2005/8/layout/chevron1"/>
    <dgm:cxn modelId="{3545B671-4863-4E11-AC76-58B11EA261DA}" type="presOf" srcId="{8C6F8318-0165-492F-A5AB-253304800C11}" destId="{844C7C15-285F-498B-BF45-6261D8BA7E22}" srcOrd="0" destOrd="2" presId="urn:microsoft.com/office/officeart/2005/8/layout/chevron1"/>
    <dgm:cxn modelId="{C8B5B139-2663-444A-A3FE-4A19FD0774AD}" type="presOf" srcId="{AC18A579-E8ED-4922-B602-4B67D75FC075}" destId="{E5567287-8FE6-47DF-B282-6D442F019CEB}" srcOrd="0" destOrd="0" presId="urn:microsoft.com/office/officeart/2005/8/layout/chevron1"/>
    <dgm:cxn modelId="{1B02D969-2304-48C1-80C8-BF18B397C4BC}" srcId="{55222D84-34DB-4165-9872-703BA3B0C90E}" destId="{8B9E5E5D-4FA2-4C81-AB63-371B439DC51D}" srcOrd="2" destOrd="0" parTransId="{53FFFD27-BE52-45CC-98D3-938417F3645E}" sibTransId="{6FBA0A7A-9CC6-4F6B-B85D-D1D375BC8E6D}"/>
    <dgm:cxn modelId="{A740EF9B-3D4D-453D-B876-7CB99D6ED4AA}" srcId="{878343A0-346C-481C-8614-410BE2D464DC}" destId="{CC0B3D9B-1973-444D-BFB3-8573DE68B07A}" srcOrd="1" destOrd="0" parTransId="{4E59B7C5-F61C-4AFF-B10C-8B19AFD715D5}" sibTransId="{D3997E45-3D68-44B2-8693-7432C61FDEE2}"/>
    <dgm:cxn modelId="{EDA34E5E-54C8-41AE-8724-230ABAFDE9C7}" srcId="{392EE47C-9516-42F8-ABBE-8F6F7EB5BE99}" destId="{02C4CE56-7BE1-4537-B17E-3FB8B7A666BE}" srcOrd="2" destOrd="0" parTransId="{448410B5-F558-427F-9B0F-0E132EDCD08E}" sibTransId="{B27E7E92-518C-4C46-B33C-9FE73B9A512A}"/>
    <dgm:cxn modelId="{910B373D-E620-463F-8532-90B14398086A}" srcId="{55222D84-34DB-4165-9872-703BA3B0C90E}" destId="{B13CF9FD-8527-45EF-A50A-6A35EB8E7143}" srcOrd="0" destOrd="0" parTransId="{CE729A31-DFEB-4C3F-8076-578730CD5AF2}" sibTransId="{02FE7B2D-41DF-4D15-8366-7DF84BE301A2}"/>
    <dgm:cxn modelId="{55B6A502-F7DE-4DB8-A1C9-85D258F2E7AA}" type="presOf" srcId="{23A80E8C-BC0A-4445-97E3-71DC4837E6A8}" destId="{B2F6580A-5B69-4DB6-AE9D-3EB09F85AB8F}" srcOrd="0" destOrd="3" presId="urn:microsoft.com/office/officeart/2005/8/layout/chevron1"/>
    <dgm:cxn modelId="{79713BC4-A548-4C7E-992D-E04B83156F55}" srcId="{01CBEDD7-22DD-4C85-AB12-FD61FAD0D1E3}" destId="{9C436D19-A935-4A8E-AF2D-94EAF63962F4}" srcOrd="1" destOrd="0" parTransId="{03923F36-42B2-415E-9882-1153558EE299}" sibTransId="{B770C728-8600-45ED-8923-EFFE377B66BC}"/>
    <dgm:cxn modelId="{1AF82BEF-6912-4CBF-97C6-E2CD62460F9D}" srcId="{02C4CE56-7BE1-4537-B17E-3FB8B7A666BE}" destId="{8C6F8318-0165-492F-A5AB-253304800C11}" srcOrd="2" destOrd="0" parTransId="{ED55FC8C-A9E0-47D5-906E-C55AE9E2EAB9}" sibTransId="{BD8FE7FF-33DA-4313-9028-F5BF9E2FE059}"/>
    <dgm:cxn modelId="{7B969A4E-E8B5-4391-A9A6-BB12C3CA3760}" type="presOf" srcId="{AF036C6B-15BE-4FCE-BB93-F83C9A262BCC}" destId="{1B2B977A-91EF-4791-BF19-0B706C21CD14}" srcOrd="0" destOrd="0" presId="urn:microsoft.com/office/officeart/2005/8/layout/chevron1"/>
    <dgm:cxn modelId="{4ECFCD70-0CA2-41C3-A977-4C9909D96470}" type="presOf" srcId="{878343A0-346C-481C-8614-410BE2D464DC}" destId="{DA0A99DA-8462-46F9-829C-AD7F094D4588}" srcOrd="0" destOrd="0" presId="urn:microsoft.com/office/officeart/2005/8/layout/chevron1"/>
    <dgm:cxn modelId="{E77C3E34-75B4-41DB-B824-3D6A18DEA1CD}" srcId="{02C4CE56-7BE1-4537-B17E-3FB8B7A666BE}" destId="{216A13DD-8F24-4A70-86F9-E884501AFC97}" srcOrd="1" destOrd="0" parTransId="{614A40A2-6484-4733-9DCD-79E624C1732B}" sibTransId="{40AF2300-8143-4F24-A218-6FC2D4139650}"/>
    <dgm:cxn modelId="{367F2C0E-371D-461B-9CDD-4F539DA9BB38}" type="presOf" srcId="{075094D4-774C-4D58-AE58-A9018E2949D9}" destId="{B2F6580A-5B69-4DB6-AE9D-3EB09F85AB8F}" srcOrd="0" destOrd="1" presId="urn:microsoft.com/office/officeart/2005/8/layout/chevron1"/>
    <dgm:cxn modelId="{67D67E83-8864-4628-B9EC-97B3F853C6E3}" srcId="{55222D84-34DB-4165-9872-703BA3B0C90E}" destId="{075094D4-774C-4D58-AE58-A9018E2949D9}" srcOrd="1" destOrd="0" parTransId="{AD9E85EF-B342-4E50-8113-2D840E163FAF}" sibTransId="{EFB0DE3F-36BA-4A2E-9DD3-AF4F5735F30A}"/>
    <dgm:cxn modelId="{DB4BFD94-C07C-41EB-82D8-BCC2E324D93B}" type="presOf" srcId="{CC0B3D9B-1973-444D-BFB3-8573DE68B07A}" destId="{1B2B977A-91EF-4791-BF19-0B706C21CD14}" srcOrd="0" destOrd="1" presId="urn:microsoft.com/office/officeart/2005/8/layout/chevron1"/>
    <dgm:cxn modelId="{7299BD5F-B09D-4A2A-81A1-65A87462F608}" type="presOf" srcId="{392EE47C-9516-42F8-ABBE-8F6F7EB5BE99}" destId="{A29C33AD-729D-4381-91CC-BA7B1D264837}" srcOrd="0" destOrd="0" presId="urn:microsoft.com/office/officeart/2005/8/layout/chevron1"/>
    <dgm:cxn modelId="{1BA5407A-C8BF-42BC-9438-E057C8C81096}" srcId="{392EE47C-9516-42F8-ABBE-8F6F7EB5BE99}" destId="{55222D84-34DB-4165-9872-703BA3B0C90E}" srcOrd="4" destOrd="0" parTransId="{9F1587D5-991B-41FA-AD50-5319C7C15F9A}" sibTransId="{1F73E1B6-F3C2-4D0F-ABB9-C0040BBB1697}"/>
    <dgm:cxn modelId="{A00B171D-C4C8-4477-80BC-117F02EAD60D}" srcId="{878343A0-346C-481C-8614-410BE2D464DC}" destId="{AF036C6B-15BE-4FCE-BB93-F83C9A262BCC}" srcOrd="0" destOrd="0" parTransId="{9C49DC88-98EB-488E-AD20-1543D666B5DB}" sibTransId="{3FD18F9F-55AC-4273-A384-C1248E0D7110}"/>
    <dgm:cxn modelId="{7CFA72B9-B24C-464D-B9CF-D1815789CA9E}" srcId="{55222D84-34DB-4165-9872-703BA3B0C90E}" destId="{23A80E8C-BC0A-4445-97E3-71DC4837E6A8}" srcOrd="3" destOrd="0" parTransId="{13EF25AD-4B70-464D-A1BB-381BF9600BCF}" sibTransId="{17EB2BFE-B25C-4717-BCF2-E23C09AF8E0A}"/>
    <dgm:cxn modelId="{2E7E3F6C-8E81-431E-BDB7-11C1A256190A}" type="presOf" srcId="{4486F547-7D32-4A39-B3C7-94CBC1F118D0}" destId="{28FDB50D-BD36-4ECF-9E86-2AA0027015CB}" srcOrd="0" destOrd="0" presId="urn:microsoft.com/office/officeart/2005/8/layout/chevron1"/>
    <dgm:cxn modelId="{55469EFF-3C6F-4E68-A7DB-4D38EF65DD72}" srcId="{392EE47C-9516-42F8-ABBE-8F6F7EB5BE99}" destId="{D6C8C993-567A-478A-A339-33DCCDF96B47}" srcOrd="1" destOrd="0" parTransId="{0E5C6801-FF75-4FC6-AA6A-46794A083717}" sibTransId="{1ABA870E-3749-425A-AAC3-CAB895A8E75B}"/>
    <dgm:cxn modelId="{EA7D7637-D558-44B8-8A3C-874B5F0FFF77}" srcId="{D6C8C993-567A-478A-A339-33DCCDF96B47}" destId="{AC18A579-E8ED-4922-B602-4B67D75FC075}" srcOrd="0" destOrd="0" parTransId="{A717D668-1485-4ACF-BCD5-B57078E992B0}" sibTransId="{33B4BE13-6623-4C93-B357-47EEB6595010}"/>
    <dgm:cxn modelId="{AEC85764-6352-4DAD-9FCA-22195DC5ECCE}" srcId="{01CBEDD7-22DD-4C85-AB12-FD61FAD0D1E3}" destId="{4486F547-7D32-4A39-B3C7-94CBC1F118D0}" srcOrd="0" destOrd="0" parTransId="{5DD8A9F1-33D7-4CB5-9CC4-9A823717A189}" sibTransId="{162EC032-EE8F-45CD-94B2-691566B86CA4}"/>
    <dgm:cxn modelId="{300100AF-5674-4082-AA74-D8E09DADCE9D}" type="presOf" srcId="{8B9E5E5D-4FA2-4C81-AB63-371B439DC51D}" destId="{B2F6580A-5B69-4DB6-AE9D-3EB09F85AB8F}" srcOrd="0" destOrd="2" presId="urn:microsoft.com/office/officeart/2005/8/layout/chevron1"/>
    <dgm:cxn modelId="{63363A1F-1A88-431B-A569-2BD236A24A23}" srcId="{392EE47C-9516-42F8-ABBE-8F6F7EB5BE99}" destId="{01CBEDD7-22DD-4C85-AB12-FD61FAD0D1E3}" srcOrd="0" destOrd="0" parTransId="{05EFC0E6-2EBC-4F6C-BA3E-D75E6A4B59C1}" sibTransId="{8651A9EF-BB11-48F2-B792-C6C639437C9A}"/>
    <dgm:cxn modelId="{3D8412AF-D5E6-4D5C-9C47-2E94E2999CAF}" type="presOf" srcId="{9C436D19-A935-4A8E-AF2D-94EAF63962F4}" destId="{28FDB50D-BD36-4ECF-9E86-2AA0027015CB}" srcOrd="0" destOrd="1" presId="urn:microsoft.com/office/officeart/2005/8/layout/chevron1"/>
    <dgm:cxn modelId="{B371BE7F-530A-454F-89A8-5285FBFFDC09}" type="presOf" srcId="{216A13DD-8F24-4A70-86F9-E884501AFC97}" destId="{844C7C15-285F-498B-BF45-6261D8BA7E22}" srcOrd="0" destOrd="1" presId="urn:microsoft.com/office/officeart/2005/8/layout/chevron1"/>
    <dgm:cxn modelId="{1F40BD64-6B82-45F0-BE2E-164FE36CEBC0}" type="presOf" srcId="{55222D84-34DB-4165-9872-703BA3B0C90E}" destId="{F53B479C-02D2-457A-8CD0-5A2D3BF27B3C}" srcOrd="0" destOrd="0" presId="urn:microsoft.com/office/officeart/2005/8/layout/chevron1"/>
    <dgm:cxn modelId="{D7C1DBB1-951F-41C1-A2D2-234B0F5C51C5}" type="presOf" srcId="{B13CF9FD-8527-45EF-A50A-6A35EB8E7143}" destId="{B2F6580A-5B69-4DB6-AE9D-3EB09F85AB8F}" srcOrd="0" destOrd="0" presId="urn:microsoft.com/office/officeart/2005/8/layout/chevron1"/>
    <dgm:cxn modelId="{51014588-9890-433A-8BEB-DA1E4F54A6E6}" type="presOf" srcId="{DEF91987-DD71-497B-B6B0-C2FB117B13BB}" destId="{844C7C15-285F-498B-BF45-6261D8BA7E22}" srcOrd="0" destOrd="0" presId="urn:microsoft.com/office/officeart/2005/8/layout/chevron1"/>
    <dgm:cxn modelId="{476D0CD9-D89E-437D-B95F-0B3AFFABB87A}" srcId="{D6C8C993-567A-478A-A339-33DCCDF96B47}" destId="{92060275-A585-43B8-B9A7-2C2D8CDCB7E4}" srcOrd="1" destOrd="0" parTransId="{13871CBE-87E4-4DEE-9A0F-6DEA3348DEC7}" sibTransId="{788DE941-5ECF-45A4-B88A-D5844654C7F0}"/>
    <dgm:cxn modelId="{C391E083-D723-4E7D-BF8C-ED256F78FD26}" type="presOf" srcId="{D6C8C993-567A-478A-A339-33DCCDF96B47}" destId="{05B0BFCA-4A27-40C3-BC4D-1D5BF3670CD4}" srcOrd="0" destOrd="0" presId="urn:microsoft.com/office/officeart/2005/8/layout/chevron1"/>
    <dgm:cxn modelId="{17DF480B-50AA-4D0F-AC3C-C41C66EC0B65}" type="presOf" srcId="{01CBEDD7-22DD-4C85-AB12-FD61FAD0D1E3}" destId="{60CD3101-08E5-4020-AAEB-4F2A07030E0C}" srcOrd="0" destOrd="0" presId="urn:microsoft.com/office/officeart/2005/8/layout/chevron1"/>
    <dgm:cxn modelId="{47B80B6D-689F-4366-B7ED-ECAF89794264}" srcId="{02C4CE56-7BE1-4537-B17E-3FB8B7A666BE}" destId="{DEF91987-DD71-497B-B6B0-C2FB117B13BB}" srcOrd="0" destOrd="0" parTransId="{33F2F48B-2EF6-4836-924E-15183C606E0A}" sibTransId="{1EAD4D70-DF39-4EF9-A78B-64E6A41AE60E}"/>
    <dgm:cxn modelId="{1C5BFA83-3383-44C1-86C2-C9DD26A98BC7}" type="presOf" srcId="{02C4CE56-7BE1-4537-B17E-3FB8B7A666BE}" destId="{BC824E92-77B9-4263-97DF-A1C4F5B6CDC7}" srcOrd="0" destOrd="0" presId="urn:microsoft.com/office/officeart/2005/8/layout/chevron1"/>
    <dgm:cxn modelId="{59613CF9-E0F4-43FB-8632-AB24A705F660}" type="presParOf" srcId="{A29C33AD-729D-4381-91CC-BA7B1D264837}" destId="{04C2FA8C-8369-48F4-A061-6432D5D6BD27}" srcOrd="0" destOrd="0" presId="urn:microsoft.com/office/officeart/2005/8/layout/chevron1"/>
    <dgm:cxn modelId="{9B74D707-2453-4762-8239-B52D0893D56E}" type="presParOf" srcId="{04C2FA8C-8369-48F4-A061-6432D5D6BD27}" destId="{60CD3101-08E5-4020-AAEB-4F2A07030E0C}" srcOrd="0" destOrd="0" presId="urn:microsoft.com/office/officeart/2005/8/layout/chevron1"/>
    <dgm:cxn modelId="{E65211AD-BB87-4ACB-B38B-DC2717877EAF}" type="presParOf" srcId="{04C2FA8C-8369-48F4-A061-6432D5D6BD27}" destId="{28FDB50D-BD36-4ECF-9E86-2AA0027015CB}" srcOrd="1" destOrd="0" presId="urn:microsoft.com/office/officeart/2005/8/layout/chevron1"/>
    <dgm:cxn modelId="{8CF9E8A1-A889-4BFD-9333-C65B93A824B5}" type="presParOf" srcId="{A29C33AD-729D-4381-91CC-BA7B1D264837}" destId="{65BC3EDD-6C70-460D-B001-4C48956F24CE}" srcOrd="1" destOrd="0" presId="urn:microsoft.com/office/officeart/2005/8/layout/chevron1"/>
    <dgm:cxn modelId="{0A760C8C-2251-4303-B3FA-5634B5AA3276}" type="presParOf" srcId="{A29C33AD-729D-4381-91CC-BA7B1D264837}" destId="{51009B2D-5D9A-4DB1-AE62-F8446A112121}" srcOrd="2" destOrd="0" presId="urn:microsoft.com/office/officeart/2005/8/layout/chevron1"/>
    <dgm:cxn modelId="{9EB58A27-3A83-4124-AFCD-4015B060B04A}" type="presParOf" srcId="{51009B2D-5D9A-4DB1-AE62-F8446A112121}" destId="{05B0BFCA-4A27-40C3-BC4D-1D5BF3670CD4}" srcOrd="0" destOrd="0" presId="urn:microsoft.com/office/officeart/2005/8/layout/chevron1"/>
    <dgm:cxn modelId="{F2524F5A-6554-4268-B0A9-AF72E1ADAF49}" type="presParOf" srcId="{51009B2D-5D9A-4DB1-AE62-F8446A112121}" destId="{E5567287-8FE6-47DF-B282-6D442F019CEB}" srcOrd="1" destOrd="0" presId="urn:microsoft.com/office/officeart/2005/8/layout/chevron1"/>
    <dgm:cxn modelId="{FE869F8F-2397-447D-8536-F43C2EE90AD4}" type="presParOf" srcId="{A29C33AD-729D-4381-91CC-BA7B1D264837}" destId="{4A4B6518-4894-490D-A9B6-EA948D5D74A6}" srcOrd="3" destOrd="0" presId="urn:microsoft.com/office/officeart/2005/8/layout/chevron1"/>
    <dgm:cxn modelId="{0460FE76-8F42-422E-9461-4874E7A43ECF}" type="presParOf" srcId="{A29C33AD-729D-4381-91CC-BA7B1D264837}" destId="{B3B6F0AE-7ECE-4DFE-B3B9-AD296B4192AD}" srcOrd="4" destOrd="0" presId="urn:microsoft.com/office/officeart/2005/8/layout/chevron1"/>
    <dgm:cxn modelId="{A983F29C-9DCB-43FB-98CF-3D07780F799F}" type="presParOf" srcId="{B3B6F0AE-7ECE-4DFE-B3B9-AD296B4192AD}" destId="{BC824E92-77B9-4263-97DF-A1C4F5B6CDC7}" srcOrd="0" destOrd="0" presId="urn:microsoft.com/office/officeart/2005/8/layout/chevron1"/>
    <dgm:cxn modelId="{07608878-0E40-49E4-931F-1FA678EA4054}" type="presParOf" srcId="{B3B6F0AE-7ECE-4DFE-B3B9-AD296B4192AD}" destId="{844C7C15-285F-498B-BF45-6261D8BA7E22}" srcOrd="1" destOrd="0" presId="urn:microsoft.com/office/officeart/2005/8/layout/chevron1"/>
    <dgm:cxn modelId="{ECD575A0-5DC6-4434-B835-57659FF3FF81}" type="presParOf" srcId="{A29C33AD-729D-4381-91CC-BA7B1D264837}" destId="{0FA8968A-A7D6-46DD-9A49-D4A952065B25}" srcOrd="5" destOrd="0" presId="urn:microsoft.com/office/officeart/2005/8/layout/chevron1"/>
    <dgm:cxn modelId="{04DF7F53-C2AA-4201-9BD4-174AF41A4AEB}" type="presParOf" srcId="{A29C33AD-729D-4381-91CC-BA7B1D264837}" destId="{EFC19348-3EB9-4A9B-A21A-945200ED6309}" srcOrd="6" destOrd="0" presId="urn:microsoft.com/office/officeart/2005/8/layout/chevron1"/>
    <dgm:cxn modelId="{150599DF-3E50-4992-B02B-710BCE39EAD3}" type="presParOf" srcId="{EFC19348-3EB9-4A9B-A21A-945200ED6309}" destId="{DA0A99DA-8462-46F9-829C-AD7F094D4588}" srcOrd="0" destOrd="0" presId="urn:microsoft.com/office/officeart/2005/8/layout/chevron1"/>
    <dgm:cxn modelId="{1F6C1603-BE1D-46F2-B724-A0466C19DC89}" type="presParOf" srcId="{EFC19348-3EB9-4A9B-A21A-945200ED6309}" destId="{1B2B977A-91EF-4791-BF19-0B706C21CD14}" srcOrd="1" destOrd="0" presId="urn:microsoft.com/office/officeart/2005/8/layout/chevron1"/>
    <dgm:cxn modelId="{72623CCC-469F-4B54-A6DC-B1C0F0FDC298}" type="presParOf" srcId="{A29C33AD-729D-4381-91CC-BA7B1D264837}" destId="{273A1535-6441-41A7-86B5-BB6BB2214693}" srcOrd="7" destOrd="0" presId="urn:microsoft.com/office/officeart/2005/8/layout/chevron1"/>
    <dgm:cxn modelId="{4C4AC9FA-376D-4447-A835-9B37E6A724DB}" type="presParOf" srcId="{A29C33AD-729D-4381-91CC-BA7B1D264837}" destId="{5F5B77D0-1065-4E0D-BC2F-641DA474AE78}" srcOrd="8" destOrd="0" presId="urn:microsoft.com/office/officeart/2005/8/layout/chevron1"/>
    <dgm:cxn modelId="{83539990-3ECE-4AD0-8801-D9ED6E81345F}" type="presParOf" srcId="{5F5B77D0-1065-4E0D-BC2F-641DA474AE78}" destId="{F53B479C-02D2-457A-8CD0-5A2D3BF27B3C}" srcOrd="0" destOrd="0" presId="urn:microsoft.com/office/officeart/2005/8/layout/chevron1"/>
    <dgm:cxn modelId="{FDACC549-ADFA-40D7-B7F6-CD8A75669C87}" type="presParOf" srcId="{5F5B77D0-1065-4E0D-BC2F-641DA474AE78}" destId="{B2F6580A-5B69-4DB6-AE9D-3EB09F85AB8F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D07D76-81D7-40D9-8AF2-61A8160F10CC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F40B29-5F50-4901-A211-CC2B22EFACE3}">
      <dgm:prSet phldrT="[Text]"/>
      <dgm:spPr/>
      <dgm:t>
        <a:bodyPr/>
        <a:lstStyle/>
        <a:p>
          <a:r>
            <a:rPr lang="pt-PT" dirty="0" smtClean="0"/>
            <a:t>TiC</a:t>
          </a:r>
          <a:endParaRPr lang="en-US" dirty="0"/>
        </a:p>
      </dgm:t>
    </dgm:pt>
    <dgm:pt modelId="{5E6984FA-7DDD-4F10-9A7A-483E6FC9CBDC}" type="parTrans" cxnId="{75FB26BF-8C95-4F40-9D95-5A476037CDDA}">
      <dgm:prSet/>
      <dgm:spPr/>
      <dgm:t>
        <a:bodyPr/>
        <a:lstStyle/>
        <a:p>
          <a:endParaRPr lang="en-US"/>
        </a:p>
      </dgm:t>
    </dgm:pt>
    <dgm:pt modelId="{58F2B8A8-B265-411D-B5B3-E02A1A7A13F4}" type="sibTrans" cxnId="{75FB26BF-8C95-4F40-9D95-5A476037CDDA}">
      <dgm:prSet/>
      <dgm:spPr/>
      <dgm:t>
        <a:bodyPr/>
        <a:lstStyle/>
        <a:p>
          <a:endParaRPr lang="en-US"/>
        </a:p>
      </dgm:t>
    </dgm:pt>
    <dgm:pt modelId="{ECFBA028-5EA0-46E9-8531-A504D1327D9D}">
      <dgm:prSet phldrT="[Text]" custT="1"/>
      <dgm:spPr/>
      <dgm:t>
        <a:bodyPr/>
        <a:lstStyle/>
        <a:p>
          <a:r>
            <a:rPr lang="pt-PT" sz="1600" dirty="0" smtClean="0"/>
            <a:t>Graphite</a:t>
          </a:r>
          <a:endParaRPr lang="en-US" sz="1600" dirty="0"/>
        </a:p>
      </dgm:t>
    </dgm:pt>
    <dgm:pt modelId="{C38AAA33-42F9-413E-870E-E2DB191A4E86}" type="parTrans" cxnId="{6A969AA2-10EB-4C69-BE92-8288208C7A31}">
      <dgm:prSet/>
      <dgm:spPr/>
      <dgm:t>
        <a:bodyPr/>
        <a:lstStyle/>
        <a:p>
          <a:endParaRPr lang="en-US"/>
        </a:p>
      </dgm:t>
    </dgm:pt>
    <dgm:pt modelId="{5D362B3C-9731-49C4-8433-A781616403CF}" type="sibTrans" cxnId="{6A969AA2-10EB-4C69-BE92-8288208C7A31}">
      <dgm:prSet/>
      <dgm:spPr/>
      <dgm:t>
        <a:bodyPr/>
        <a:lstStyle/>
        <a:p>
          <a:endParaRPr lang="en-US"/>
        </a:p>
      </dgm:t>
    </dgm:pt>
    <dgm:pt modelId="{0E52580F-FB84-4F0C-8161-049DB707B4FA}">
      <dgm:prSet phldrT="[Text]" custT="1"/>
      <dgm:spPr/>
      <dgm:t>
        <a:bodyPr/>
        <a:lstStyle/>
        <a:p>
          <a:r>
            <a:rPr lang="pt-PT" sz="1600" dirty="0" smtClean="0"/>
            <a:t>Carbon Nanotubes</a:t>
          </a:r>
          <a:endParaRPr lang="en-US" sz="1600" dirty="0"/>
        </a:p>
      </dgm:t>
    </dgm:pt>
    <dgm:pt modelId="{B0015833-CF5D-4887-AB5A-AB987C0D5D98}" type="parTrans" cxnId="{8BFA2EB1-7AB9-479E-8B71-D1415E98ADBC}">
      <dgm:prSet/>
      <dgm:spPr/>
      <dgm:t>
        <a:bodyPr/>
        <a:lstStyle/>
        <a:p>
          <a:endParaRPr lang="en-US"/>
        </a:p>
      </dgm:t>
    </dgm:pt>
    <dgm:pt modelId="{795F35D4-96F8-4FA0-B5F2-BBE0C7002A64}" type="sibTrans" cxnId="{8BFA2EB1-7AB9-479E-8B71-D1415E98ADBC}">
      <dgm:prSet/>
      <dgm:spPr/>
      <dgm:t>
        <a:bodyPr/>
        <a:lstStyle/>
        <a:p>
          <a:endParaRPr lang="en-US"/>
        </a:p>
      </dgm:t>
    </dgm:pt>
    <dgm:pt modelId="{696E1FEC-2AA1-4FAC-B34E-A7FFD42BE183}">
      <dgm:prSet phldrT="[Text]" custT="1"/>
      <dgm:spPr/>
      <dgm:t>
        <a:bodyPr/>
        <a:lstStyle/>
        <a:p>
          <a:r>
            <a:rPr lang="pt-PT" sz="1600" dirty="0" smtClean="0"/>
            <a:t>Carbon Black</a:t>
          </a:r>
          <a:endParaRPr lang="en-US" sz="1600" dirty="0"/>
        </a:p>
      </dgm:t>
    </dgm:pt>
    <dgm:pt modelId="{385AB30C-B6BA-48EA-859E-BD3C96B8B7AA}" type="parTrans" cxnId="{4EB1B47D-AFB1-4DFB-8A77-D953B49148BE}">
      <dgm:prSet/>
      <dgm:spPr/>
      <dgm:t>
        <a:bodyPr/>
        <a:lstStyle/>
        <a:p>
          <a:endParaRPr lang="en-US"/>
        </a:p>
      </dgm:t>
    </dgm:pt>
    <dgm:pt modelId="{E56C7EA3-CC7B-4134-9C37-94951D2FF7C3}" type="sibTrans" cxnId="{4EB1B47D-AFB1-4DFB-8A77-D953B49148BE}">
      <dgm:prSet/>
      <dgm:spPr/>
      <dgm:t>
        <a:bodyPr/>
        <a:lstStyle/>
        <a:p>
          <a:endParaRPr lang="en-US"/>
        </a:p>
      </dgm:t>
    </dgm:pt>
    <dgm:pt modelId="{69AB02DA-FB6B-4BAC-A68E-E3E813D28157}" type="pres">
      <dgm:prSet presAssocID="{E0D07D76-81D7-40D9-8AF2-61A8160F10C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FB8478-BEE2-4699-8FA4-0E104B808E71}" type="pres">
      <dgm:prSet presAssocID="{C6F40B29-5F50-4901-A211-CC2B22EFACE3}" presName="centerShape" presStyleLbl="node0" presStyleIdx="0" presStyleCnt="1" custLinFactNeighborX="47189" custLinFactNeighborY="-5611"/>
      <dgm:spPr/>
      <dgm:t>
        <a:bodyPr/>
        <a:lstStyle/>
        <a:p>
          <a:endParaRPr lang="en-US"/>
        </a:p>
      </dgm:t>
    </dgm:pt>
    <dgm:pt modelId="{8489BCB3-E498-40C1-A1C7-EA8BDB6A001F}" type="pres">
      <dgm:prSet presAssocID="{C38AAA33-42F9-413E-870E-E2DB191A4E86}" presName="parTrans" presStyleLbl="sibTrans2D1" presStyleIdx="0" presStyleCnt="3" custAng="11287378" custLinFactNeighborX="27362" custLinFactNeighborY="-34979"/>
      <dgm:spPr/>
      <dgm:t>
        <a:bodyPr/>
        <a:lstStyle/>
        <a:p>
          <a:endParaRPr lang="en-US"/>
        </a:p>
      </dgm:t>
    </dgm:pt>
    <dgm:pt modelId="{BB889C1F-A661-406B-AF20-CA7A8277F726}" type="pres">
      <dgm:prSet presAssocID="{C38AAA33-42F9-413E-870E-E2DB191A4E86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E22C5160-2141-4513-BD66-49BE166732D4}" type="pres">
      <dgm:prSet presAssocID="{ECFBA028-5EA0-46E9-8531-A504D1327D9D}" presName="node" presStyleLbl="node1" presStyleIdx="0" presStyleCnt="3" custScaleX="214551" custScaleY="50699" custRadScaleRad="112109" custRadScaleInc="-743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FAA63F-67A0-4418-B2FF-3030086D1109}" type="pres">
      <dgm:prSet presAssocID="{B0015833-CF5D-4887-AB5A-AB987C0D5D98}" presName="parTrans" presStyleLbl="sibTrans2D1" presStyleIdx="1" presStyleCnt="3" custAng="11168177" custScaleX="166447" custScaleY="113963"/>
      <dgm:spPr/>
      <dgm:t>
        <a:bodyPr/>
        <a:lstStyle/>
        <a:p>
          <a:endParaRPr lang="en-US"/>
        </a:p>
      </dgm:t>
    </dgm:pt>
    <dgm:pt modelId="{10971C0C-CD90-4A89-86E8-B7364D274F22}" type="pres">
      <dgm:prSet presAssocID="{B0015833-CF5D-4887-AB5A-AB987C0D5D98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DB87D5B6-3A73-4B1E-9BF5-A64802EF24CE}" type="pres">
      <dgm:prSet presAssocID="{0E52580F-FB84-4F0C-8161-049DB707B4FA}" presName="node" presStyleLbl="node1" presStyleIdx="1" presStyleCnt="3" custScaleX="218462" custScaleY="79397" custRadScaleRad="80890" custRadScaleInc="2721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090BD5-3B9B-42B4-8F59-B4110D83A66B}" type="pres">
      <dgm:prSet presAssocID="{385AB30C-B6BA-48EA-859E-BD3C96B8B7AA}" presName="parTrans" presStyleLbl="sibTrans2D1" presStyleIdx="2" presStyleCnt="3" custAng="10694183" custScaleX="114966" custLinFactNeighborX="6952" custLinFactNeighborY="33940"/>
      <dgm:spPr/>
      <dgm:t>
        <a:bodyPr/>
        <a:lstStyle/>
        <a:p>
          <a:endParaRPr lang="en-US"/>
        </a:p>
      </dgm:t>
    </dgm:pt>
    <dgm:pt modelId="{1C635CB5-2728-4C0B-A928-6E0D19C944C8}" type="pres">
      <dgm:prSet presAssocID="{385AB30C-B6BA-48EA-859E-BD3C96B8B7AA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B4782203-4017-482A-BB2D-E6AB5F1C30D0}" type="pres">
      <dgm:prSet presAssocID="{696E1FEC-2AA1-4FAC-B34E-A7FFD42BE183}" presName="node" presStyleLbl="node1" presStyleIdx="2" presStyleCnt="3" custScaleX="191768" custScaleY="853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FB26BF-8C95-4F40-9D95-5A476037CDDA}" srcId="{E0D07D76-81D7-40D9-8AF2-61A8160F10CC}" destId="{C6F40B29-5F50-4901-A211-CC2B22EFACE3}" srcOrd="0" destOrd="0" parTransId="{5E6984FA-7DDD-4F10-9A7A-483E6FC9CBDC}" sibTransId="{58F2B8A8-B265-411D-B5B3-E02A1A7A13F4}"/>
    <dgm:cxn modelId="{8BFA2EB1-7AB9-479E-8B71-D1415E98ADBC}" srcId="{C6F40B29-5F50-4901-A211-CC2B22EFACE3}" destId="{0E52580F-FB84-4F0C-8161-049DB707B4FA}" srcOrd="1" destOrd="0" parTransId="{B0015833-CF5D-4887-AB5A-AB987C0D5D98}" sibTransId="{795F35D4-96F8-4FA0-B5F2-BBE0C7002A64}"/>
    <dgm:cxn modelId="{B64CBA25-3F7F-4069-B7DC-DA4B68FCE3CC}" type="presOf" srcId="{E0D07D76-81D7-40D9-8AF2-61A8160F10CC}" destId="{69AB02DA-FB6B-4BAC-A68E-E3E813D28157}" srcOrd="0" destOrd="0" presId="urn:microsoft.com/office/officeart/2005/8/layout/radial5"/>
    <dgm:cxn modelId="{98344B11-6DDE-4D35-893F-07AD089D0FDE}" type="presOf" srcId="{385AB30C-B6BA-48EA-859E-BD3C96B8B7AA}" destId="{1C635CB5-2728-4C0B-A928-6E0D19C944C8}" srcOrd="1" destOrd="0" presId="urn:microsoft.com/office/officeart/2005/8/layout/radial5"/>
    <dgm:cxn modelId="{09FA3464-0367-45B0-B1A5-A450A692F930}" type="presOf" srcId="{385AB30C-B6BA-48EA-859E-BD3C96B8B7AA}" destId="{D4090BD5-3B9B-42B4-8F59-B4110D83A66B}" srcOrd="0" destOrd="0" presId="urn:microsoft.com/office/officeart/2005/8/layout/radial5"/>
    <dgm:cxn modelId="{4EB1B47D-AFB1-4DFB-8A77-D953B49148BE}" srcId="{C6F40B29-5F50-4901-A211-CC2B22EFACE3}" destId="{696E1FEC-2AA1-4FAC-B34E-A7FFD42BE183}" srcOrd="2" destOrd="0" parTransId="{385AB30C-B6BA-48EA-859E-BD3C96B8B7AA}" sibTransId="{E56C7EA3-CC7B-4134-9C37-94951D2FF7C3}"/>
    <dgm:cxn modelId="{8AFBBFF7-6C33-41EE-984D-E170EED21422}" type="presOf" srcId="{696E1FEC-2AA1-4FAC-B34E-A7FFD42BE183}" destId="{B4782203-4017-482A-BB2D-E6AB5F1C30D0}" srcOrd="0" destOrd="0" presId="urn:microsoft.com/office/officeart/2005/8/layout/radial5"/>
    <dgm:cxn modelId="{72BAE7B8-20B7-4C23-B26C-C42AA77C3A1B}" type="presOf" srcId="{B0015833-CF5D-4887-AB5A-AB987C0D5D98}" destId="{10971C0C-CD90-4A89-86E8-B7364D274F22}" srcOrd="1" destOrd="0" presId="urn:microsoft.com/office/officeart/2005/8/layout/radial5"/>
    <dgm:cxn modelId="{AB956308-9A93-4848-B9E5-B43A4F6E076F}" type="presOf" srcId="{B0015833-CF5D-4887-AB5A-AB987C0D5D98}" destId="{66FAA63F-67A0-4418-B2FF-3030086D1109}" srcOrd="0" destOrd="0" presId="urn:microsoft.com/office/officeart/2005/8/layout/radial5"/>
    <dgm:cxn modelId="{43347473-6940-4791-8B50-8182A190727A}" type="presOf" srcId="{C6F40B29-5F50-4901-A211-CC2B22EFACE3}" destId="{32FB8478-BEE2-4699-8FA4-0E104B808E71}" srcOrd="0" destOrd="0" presId="urn:microsoft.com/office/officeart/2005/8/layout/radial5"/>
    <dgm:cxn modelId="{E65FFF97-A3E2-4A9C-81A3-BB73D3C80306}" type="presOf" srcId="{ECFBA028-5EA0-46E9-8531-A504D1327D9D}" destId="{E22C5160-2141-4513-BD66-49BE166732D4}" srcOrd="0" destOrd="0" presId="urn:microsoft.com/office/officeart/2005/8/layout/radial5"/>
    <dgm:cxn modelId="{51AFFB34-ABB8-4F25-A2D0-5640F33A3B35}" type="presOf" srcId="{C38AAA33-42F9-413E-870E-E2DB191A4E86}" destId="{BB889C1F-A661-406B-AF20-CA7A8277F726}" srcOrd="1" destOrd="0" presId="urn:microsoft.com/office/officeart/2005/8/layout/radial5"/>
    <dgm:cxn modelId="{0207F34E-E8C5-4F61-92EC-17223C23E28B}" type="presOf" srcId="{C38AAA33-42F9-413E-870E-E2DB191A4E86}" destId="{8489BCB3-E498-40C1-A1C7-EA8BDB6A001F}" srcOrd="0" destOrd="0" presId="urn:microsoft.com/office/officeart/2005/8/layout/radial5"/>
    <dgm:cxn modelId="{6A969AA2-10EB-4C69-BE92-8288208C7A31}" srcId="{C6F40B29-5F50-4901-A211-CC2B22EFACE3}" destId="{ECFBA028-5EA0-46E9-8531-A504D1327D9D}" srcOrd="0" destOrd="0" parTransId="{C38AAA33-42F9-413E-870E-E2DB191A4E86}" sibTransId="{5D362B3C-9731-49C4-8433-A781616403CF}"/>
    <dgm:cxn modelId="{581964F4-76BA-4586-B42F-A7DAB89BC162}" type="presOf" srcId="{0E52580F-FB84-4F0C-8161-049DB707B4FA}" destId="{DB87D5B6-3A73-4B1E-9BF5-A64802EF24CE}" srcOrd="0" destOrd="0" presId="urn:microsoft.com/office/officeart/2005/8/layout/radial5"/>
    <dgm:cxn modelId="{3CBE9A0F-F7C8-49BD-90B9-8B48D87713C1}" type="presParOf" srcId="{69AB02DA-FB6B-4BAC-A68E-E3E813D28157}" destId="{32FB8478-BEE2-4699-8FA4-0E104B808E71}" srcOrd="0" destOrd="0" presId="urn:microsoft.com/office/officeart/2005/8/layout/radial5"/>
    <dgm:cxn modelId="{D576FE50-8F03-4290-98BE-DF1F3D1EC88B}" type="presParOf" srcId="{69AB02DA-FB6B-4BAC-A68E-E3E813D28157}" destId="{8489BCB3-E498-40C1-A1C7-EA8BDB6A001F}" srcOrd="1" destOrd="0" presId="urn:microsoft.com/office/officeart/2005/8/layout/radial5"/>
    <dgm:cxn modelId="{3E15912A-FE63-4DAF-B101-EDBEBAE4CE56}" type="presParOf" srcId="{8489BCB3-E498-40C1-A1C7-EA8BDB6A001F}" destId="{BB889C1F-A661-406B-AF20-CA7A8277F726}" srcOrd="0" destOrd="0" presId="urn:microsoft.com/office/officeart/2005/8/layout/radial5"/>
    <dgm:cxn modelId="{C0282EA6-6029-4EB5-BBD2-068196C5820F}" type="presParOf" srcId="{69AB02DA-FB6B-4BAC-A68E-E3E813D28157}" destId="{E22C5160-2141-4513-BD66-49BE166732D4}" srcOrd="2" destOrd="0" presId="urn:microsoft.com/office/officeart/2005/8/layout/radial5"/>
    <dgm:cxn modelId="{8FE1B22A-C695-49D7-85D0-328A11D277F5}" type="presParOf" srcId="{69AB02DA-FB6B-4BAC-A68E-E3E813D28157}" destId="{66FAA63F-67A0-4418-B2FF-3030086D1109}" srcOrd="3" destOrd="0" presId="urn:microsoft.com/office/officeart/2005/8/layout/radial5"/>
    <dgm:cxn modelId="{1222977A-3391-4729-B6A6-D983A0C82B79}" type="presParOf" srcId="{66FAA63F-67A0-4418-B2FF-3030086D1109}" destId="{10971C0C-CD90-4A89-86E8-B7364D274F22}" srcOrd="0" destOrd="0" presId="urn:microsoft.com/office/officeart/2005/8/layout/radial5"/>
    <dgm:cxn modelId="{90247F05-CC21-4B5F-A21A-74BF0F936C8A}" type="presParOf" srcId="{69AB02DA-FB6B-4BAC-A68E-E3E813D28157}" destId="{DB87D5B6-3A73-4B1E-9BF5-A64802EF24CE}" srcOrd="4" destOrd="0" presId="urn:microsoft.com/office/officeart/2005/8/layout/radial5"/>
    <dgm:cxn modelId="{348302C6-CDD7-4F19-8826-61E85DBFC3E7}" type="presParOf" srcId="{69AB02DA-FB6B-4BAC-A68E-E3E813D28157}" destId="{D4090BD5-3B9B-42B4-8F59-B4110D83A66B}" srcOrd="5" destOrd="0" presId="urn:microsoft.com/office/officeart/2005/8/layout/radial5"/>
    <dgm:cxn modelId="{1B610A74-DF9F-4C9C-936F-00ED00839F3D}" type="presParOf" srcId="{D4090BD5-3B9B-42B4-8F59-B4110D83A66B}" destId="{1C635CB5-2728-4C0B-A928-6E0D19C944C8}" srcOrd="0" destOrd="0" presId="urn:microsoft.com/office/officeart/2005/8/layout/radial5"/>
    <dgm:cxn modelId="{CE61A2EA-1452-4AC6-939F-A695DF893A96}" type="presParOf" srcId="{69AB02DA-FB6B-4BAC-A68E-E3E813D28157}" destId="{B4782203-4017-482A-BB2D-E6AB5F1C30D0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CD3101-08E5-4020-AAEB-4F2A07030E0C}">
      <dsp:nvSpPr>
        <dsp:cNvPr id="0" name=""/>
        <dsp:cNvSpPr/>
      </dsp:nvSpPr>
      <dsp:spPr>
        <a:xfrm>
          <a:off x="611" y="1132909"/>
          <a:ext cx="1943952" cy="702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kern="1200" smtClean="0"/>
            <a:t>Powder Suspension</a:t>
          </a:r>
          <a:endParaRPr lang="en-US" sz="1600" kern="1200" dirty="0"/>
        </a:p>
      </dsp:txBody>
      <dsp:txXfrm>
        <a:off x="351611" y="1132909"/>
        <a:ext cx="1241952" cy="702000"/>
      </dsp:txXfrm>
    </dsp:sp>
    <dsp:sp modelId="{28FDB50D-BD36-4ECF-9E86-2AA0027015CB}">
      <dsp:nvSpPr>
        <dsp:cNvPr id="0" name=""/>
        <dsp:cNvSpPr/>
      </dsp:nvSpPr>
      <dsp:spPr>
        <a:xfrm>
          <a:off x="611" y="1922659"/>
          <a:ext cx="1555161" cy="1161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dirty="0" smtClean="0"/>
            <a:t>Isopropanol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Polymeric</a:t>
          </a:r>
          <a:r>
            <a:rPr lang="pt-PT" sz="1600" kern="1200" dirty="0" smtClean="0"/>
            <a:t> dispersant</a:t>
          </a:r>
          <a:endParaRPr lang="en-US" sz="1600" kern="1200" dirty="0"/>
        </a:p>
      </dsp:txBody>
      <dsp:txXfrm>
        <a:off x="611" y="1922659"/>
        <a:ext cx="1555161" cy="1161544"/>
      </dsp:txXfrm>
    </dsp:sp>
    <dsp:sp modelId="{05B0BFCA-4A27-40C3-BC4D-1D5BF3670CD4}">
      <dsp:nvSpPr>
        <dsp:cNvPr id="0" name=""/>
        <dsp:cNvSpPr/>
      </dsp:nvSpPr>
      <dsp:spPr>
        <a:xfrm>
          <a:off x="1728563" y="1132909"/>
          <a:ext cx="1943952" cy="702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kern="1200" dirty="0" smtClean="0"/>
            <a:t>Wet mixing</a:t>
          </a:r>
          <a:endParaRPr lang="en-US" sz="1600" kern="1200" dirty="0"/>
        </a:p>
      </dsp:txBody>
      <dsp:txXfrm>
        <a:off x="2079563" y="1132909"/>
        <a:ext cx="1241952" cy="702000"/>
      </dsp:txXfrm>
    </dsp:sp>
    <dsp:sp modelId="{E5567287-8FE6-47DF-B282-6D442F019CEB}">
      <dsp:nvSpPr>
        <dsp:cNvPr id="0" name=""/>
        <dsp:cNvSpPr/>
      </dsp:nvSpPr>
      <dsp:spPr>
        <a:xfrm>
          <a:off x="1728563" y="1922659"/>
          <a:ext cx="1555161" cy="1161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dirty="0" smtClean="0"/>
            <a:t>Attrition mill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dirty="0" smtClean="0"/>
            <a:t>Zirconia milling elements</a:t>
          </a:r>
          <a:endParaRPr lang="en-US" sz="1600" kern="1200" dirty="0"/>
        </a:p>
      </dsp:txBody>
      <dsp:txXfrm>
        <a:off x="1728563" y="1922659"/>
        <a:ext cx="1555161" cy="1161544"/>
      </dsp:txXfrm>
    </dsp:sp>
    <dsp:sp modelId="{BC824E92-77B9-4263-97DF-A1C4F5B6CDC7}">
      <dsp:nvSpPr>
        <dsp:cNvPr id="0" name=""/>
        <dsp:cNvSpPr/>
      </dsp:nvSpPr>
      <dsp:spPr>
        <a:xfrm>
          <a:off x="3456515" y="1132909"/>
          <a:ext cx="1943952" cy="702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kern="1200" dirty="0" smtClean="0"/>
            <a:t>Pellet Preparation</a:t>
          </a:r>
          <a:endParaRPr lang="en-US" sz="1600" kern="1200" dirty="0"/>
        </a:p>
      </dsp:txBody>
      <dsp:txXfrm>
        <a:off x="3807515" y="1132909"/>
        <a:ext cx="1241952" cy="702000"/>
      </dsp:txXfrm>
    </dsp:sp>
    <dsp:sp modelId="{844C7C15-285F-498B-BF45-6261D8BA7E22}">
      <dsp:nvSpPr>
        <dsp:cNvPr id="0" name=""/>
        <dsp:cNvSpPr/>
      </dsp:nvSpPr>
      <dsp:spPr>
        <a:xfrm>
          <a:off x="3456515" y="1922659"/>
          <a:ext cx="1555161" cy="1161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dirty="0" smtClean="0"/>
            <a:t>Drying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dirty="0" smtClean="0"/>
            <a:t>Deagglomerate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dirty="0" smtClean="0"/>
            <a:t>Pressing</a:t>
          </a:r>
          <a:endParaRPr lang="en-US" sz="1600" kern="1200" dirty="0"/>
        </a:p>
      </dsp:txBody>
      <dsp:txXfrm>
        <a:off x="3456515" y="1922659"/>
        <a:ext cx="1555161" cy="1161544"/>
      </dsp:txXfrm>
    </dsp:sp>
    <dsp:sp modelId="{DA0A99DA-8462-46F9-829C-AD7F094D4588}">
      <dsp:nvSpPr>
        <dsp:cNvPr id="0" name=""/>
        <dsp:cNvSpPr/>
      </dsp:nvSpPr>
      <dsp:spPr>
        <a:xfrm>
          <a:off x="5184468" y="1132909"/>
          <a:ext cx="1943952" cy="702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kern="1200" dirty="0" smtClean="0"/>
            <a:t>Sintering</a:t>
          </a:r>
          <a:endParaRPr lang="en-US" sz="1600" kern="1200" dirty="0"/>
        </a:p>
      </dsp:txBody>
      <dsp:txXfrm>
        <a:off x="5535468" y="1132909"/>
        <a:ext cx="1241952" cy="702000"/>
      </dsp:txXfrm>
    </dsp:sp>
    <dsp:sp modelId="{1B2B977A-91EF-4791-BF19-0B706C21CD14}">
      <dsp:nvSpPr>
        <dsp:cNvPr id="0" name=""/>
        <dsp:cNvSpPr/>
      </dsp:nvSpPr>
      <dsp:spPr>
        <a:xfrm>
          <a:off x="5184468" y="1922659"/>
          <a:ext cx="1555161" cy="1161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dirty="0" smtClean="0"/>
            <a:t>1500</a:t>
          </a:r>
          <a:r>
            <a:rPr lang="pt-PT" sz="1600" kern="1200" baseline="30000" dirty="0" smtClean="0"/>
            <a:t>o</a:t>
          </a:r>
          <a:r>
            <a:rPr lang="pt-PT" sz="1600" kern="1200" baseline="0" dirty="0" smtClean="0"/>
            <a:t>C for 2 and 10h</a:t>
          </a:r>
          <a:endParaRPr lang="en-US" sz="1600" kern="1200" baseline="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baseline="0" dirty="0" smtClean="0"/>
            <a:t>Vacuum</a:t>
          </a:r>
          <a:endParaRPr lang="en-US" sz="1600" kern="1200" baseline="0" dirty="0"/>
        </a:p>
      </dsp:txBody>
      <dsp:txXfrm>
        <a:off x="5184468" y="1922659"/>
        <a:ext cx="1555161" cy="1161544"/>
      </dsp:txXfrm>
    </dsp:sp>
    <dsp:sp modelId="{F53B479C-02D2-457A-8CD0-5A2D3BF27B3C}">
      <dsp:nvSpPr>
        <dsp:cNvPr id="0" name=""/>
        <dsp:cNvSpPr/>
      </dsp:nvSpPr>
      <dsp:spPr>
        <a:xfrm>
          <a:off x="6912420" y="1132909"/>
          <a:ext cx="1943952" cy="7020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kern="1200" dirty="0" smtClean="0"/>
            <a:t>Characterization</a:t>
          </a:r>
          <a:endParaRPr lang="en-US" sz="1600" kern="1200" baseline="0" dirty="0"/>
        </a:p>
      </dsp:txBody>
      <dsp:txXfrm>
        <a:off x="7263420" y="1132909"/>
        <a:ext cx="1241952" cy="702000"/>
      </dsp:txXfrm>
    </dsp:sp>
    <dsp:sp modelId="{B2F6580A-5B69-4DB6-AE9D-3EB09F85AB8F}">
      <dsp:nvSpPr>
        <dsp:cNvPr id="0" name=""/>
        <dsp:cNvSpPr/>
      </dsp:nvSpPr>
      <dsp:spPr>
        <a:xfrm>
          <a:off x="6912420" y="1922659"/>
          <a:ext cx="1555161" cy="1161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dirty="0" smtClean="0"/>
            <a:t>Morphology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dirty="0" smtClean="0"/>
            <a:t>Density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dirty="0" smtClean="0"/>
            <a:t>Porosity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1600" kern="1200" dirty="0" smtClean="0"/>
            <a:t>Specific sufrace area</a:t>
          </a:r>
          <a:endParaRPr lang="en-US" sz="1600" kern="1200" dirty="0"/>
        </a:p>
      </dsp:txBody>
      <dsp:txXfrm>
        <a:off x="6912420" y="1922659"/>
        <a:ext cx="1555161" cy="11615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FB8478-BEE2-4699-8FA4-0E104B808E71}">
      <dsp:nvSpPr>
        <dsp:cNvPr id="0" name=""/>
        <dsp:cNvSpPr/>
      </dsp:nvSpPr>
      <dsp:spPr>
        <a:xfrm>
          <a:off x="2088903" y="817635"/>
          <a:ext cx="706678" cy="7066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200" kern="1200" dirty="0" smtClean="0"/>
            <a:t>TiC</a:t>
          </a:r>
          <a:endParaRPr lang="en-US" sz="2200" kern="1200" dirty="0"/>
        </a:p>
      </dsp:txBody>
      <dsp:txXfrm>
        <a:off x="2192394" y="921126"/>
        <a:ext cx="499696" cy="499696"/>
      </dsp:txXfrm>
    </dsp:sp>
    <dsp:sp modelId="{8489BCB3-E498-40C1-A1C7-EA8BDB6A001F}">
      <dsp:nvSpPr>
        <dsp:cNvPr id="0" name=""/>
        <dsp:cNvSpPr/>
      </dsp:nvSpPr>
      <dsp:spPr>
        <a:xfrm rot="1803531">
          <a:off x="1516885" y="644800"/>
          <a:ext cx="555790" cy="2402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521732" y="674802"/>
        <a:ext cx="483709" cy="144162"/>
      </dsp:txXfrm>
    </dsp:sp>
    <dsp:sp modelId="{E22C5160-2141-4513-BD66-49BE166732D4}">
      <dsp:nvSpPr>
        <dsp:cNvPr id="0" name=""/>
        <dsp:cNvSpPr/>
      </dsp:nvSpPr>
      <dsp:spPr>
        <a:xfrm>
          <a:off x="0" y="313585"/>
          <a:ext cx="1516184" cy="3582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kern="1200" dirty="0" smtClean="0"/>
            <a:t>Graphite</a:t>
          </a:r>
          <a:endParaRPr lang="en-US" sz="1600" kern="1200" dirty="0"/>
        </a:p>
      </dsp:txBody>
      <dsp:txXfrm>
        <a:off x="222040" y="366054"/>
        <a:ext cx="1072104" cy="253340"/>
      </dsp:txXfrm>
    </dsp:sp>
    <dsp:sp modelId="{66FAA63F-67A0-4418-B2FF-3030086D1109}">
      <dsp:nvSpPr>
        <dsp:cNvPr id="0" name=""/>
        <dsp:cNvSpPr/>
      </dsp:nvSpPr>
      <dsp:spPr>
        <a:xfrm rot="517907">
          <a:off x="1578821" y="1007035"/>
          <a:ext cx="486453" cy="2738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579286" y="1055635"/>
        <a:ext cx="404307" cy="164291"/>
      </dsp:txXfrm>
    </dsp:sp>
    <dsp:sp modelId="{DB87D5B6-3A73-4B1E-9BF5-A64802EF24CE}">
      <dsp:nvSpPr>
        <dsp:cNvPr id="0" name=""/>
        <dsp:cNvSpPr/>
      </dsp:nvSpPr>
      <dsp:spPr>
        <a:xfrm>
          <a:off x="0" y="817636"/>
          <a:ext cx="1543823" cy="5610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kern="1200" dirty="0" smtClean="0"/>
            <a:t>Carbon Nanotubes</a:t>
          </a:r>
          <a:endParaRPr lang="en-US" sz="1600" kern="1200" dirty="0"/>
        </a:p>
      </dsp:txBody>
      <dsp:txXfrm>
        <a:off x="226088" y="899804"/>
        <a:ext cx="1091647" cy="396745"/>
      </dsp:txXfrm>
    </dsp:sp>
    <dsp:sp modelId="{D4090BD5-3B9B-42B4-8F59-B4110D83A66B}">
      <dsp:nvSpPr>
        <dsp:cNvPr id="0" name=""/>
        <dsp:cNvSpPr/>
      </dsp:nvSpPr>
      <dsp:spPr>
        <a:xfrm rot="20372806">
          <a:off x="1404748" y="1395799"/>
          <a:ext cx="588832" cy="2402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407020" y="1456447"/>
        <a:ext cx="516751" cy="144162"/>
      </dsp:txXfrm>
    </dsp:sp>
    <dsp:sp modelId="{B4782203-4017-482A-BB2D-E6AB5F1C30D0}">
      <dsp:nvSpPr>
        <dsp:cNvPr id="0" name=""/>
        <dsp:cNvSpPr/>
      </dsp:nvSpPr>
      <dsp:spPr>
        <a:xfrm>
          <a:off x="-24848" y="1474874"/>
          <a:ext cx="1355182" cy="6029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600" kern="1200" dirty="0" smtClean="0"/>
            <a:t>Carbon Black</a:t>
          </a:r>
          <a:endParaRPr lang="en-US" sz="1600" kern="1200" dirty="0"/>
        </a:p>
      </dsp:txBody>
      <dsp:txXfrm>
        <a:off x="173614" y="1563167"/>
        <a:ext cx="958258" cy="426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C052DA-D352-4AA5-9D85-62850C4A0BAE}" type="datetimeFigureOut">
              <a:rPr lang="en-GB" smtClean="0"/>
              <a:t>31/03/2014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6C41D-9629-4433-8E87-8C7A060145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402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No release from TiO2 material</a:t>
            </a:r>
            <a:r>
              <a:rPr lang="en-GB" baseline="0" dirty="0" smtClean="0"/>
              <a:t> | Little release was seen at 10 and 20 min probably due to the defect healing with heat the five min heat treatment | </a:t>
            </a:r>
            <a:r>
              <a:rPr lang="en-GB" baseline="0" dirty="0" err="1" smtClean="0"/>
              <a:t>TiC</a:t>
            </a:r>
            <a:r>
              <a:rPr lang="en-GB" baseline="0" dirty="0" smtClean="0"/>
              <a:t> sample after 5 minutes show release (graph made using these values and maximum error | </a:t>
            </a:r>
            <a:r>
              <a:rPr lang="en-GB" baseline="0" dirty="0" err="1" smtClean="0"/>
              <a:t>Ca</a:t>
            </a:r>
            <a:r>
              <a:rPr lang="en-GB" baseline="0" dirty="0" smtClean="0"/>
              <a:t> release | Oxidation at 1450C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70FB27-4561-4E50-806D-A0EBB18DDAE1}" type="slidenum">
              <a:rPr lang="pt-PT" smtClean="0"/>
              <a:pPr>
                <a:defRPr/>
              </a:pPr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3792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94EFAA-A5A1-4415-9A08-9E7368FFC772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373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041B-2CB3-4D2E-AD1D-08BC8249F8E7}" type="datetime1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91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1A513-46BB-4ABC-89F8-017B1D876DEF}" type="datetime1">
              <a:rPr lang="en-US" smtClean="0"/>
              <a:t>3/31/2014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356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F4456-5D5B-4A3E-A52C-7709384E2134}" type="datetime1">
              <a:rPr lang="en-US" smtClean="0"/>
              <a:t>3/31/2014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436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C09D2-7596-4060-8927-86E720518390}" type="datetime1">
              <a:rPr lang="en-US" smtClean="0"/>
              <a:t>3/31/2014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79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460C8-C338-4EAD-8EFA-9D77F59D6985}" type="datetime1">
              <a:rPr lang="en-US" smtClean="0"/>
              <a:t>3/31/2014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604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6"/>
          <p:cNvSpPr/>
          <p:nvPr userDrawn="1"/>
        </p:nvSpPr>
        <p:spPr>
          <a:xfrm>
            <a:off x="36513" y="836613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141DE5-F547-4019-AF0D-6BF4B000F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22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6"/>
          <p:cNvSpPr/>
          <p:nvPr userDrawn="1"/>
        </p:nvSpPr>
        <p:spPr>
          <a:xfrm>
            <a:off x="36513" y="836613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141DE5-F547-4019-AF0D-6BF4B000F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05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6"/>
          <p:cNvSpPr/>
          <p:nvPr userDrawn="1"/>
        </p:nvSpPr>
        <p:spPr>
          <a:xfrm>
            <a:off x="36513" y="836613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141DE5-F547-4019-AF0D-6BF4B000F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3460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6"/>
          <p:cNvSpPr/>
          <p:nvPr userDrawn="1"/>
        </p:nvSpPr>
        <p:spPr>
          <a:xfrm>
            <a:off x="36513" y="836613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141DE5-F547-4019-AF0D-6BF4B000F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91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6"/>
          <p:cNvSpPr/>
          <p:nvPr userDrawn="1"/>
        </p:nvSpPr>
        <p:spPr>
          <a:xfrm>
            <a:off x="36513" y="836613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141DE5-F547-4019-AF0D-6BF4B000F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560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6"/>
          <p:cNvSpPr/>
          <p:nvPr userDrawn="1"/>
        </p:nvSpPr>
        <p:spPr>
          <a:xfrm>
            <a:off x="36513" y="836613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141DE5-F547-4019-AF0D-6BF4B000F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204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687" cy="74570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88" y="1772816"/>
            <a:ext cx="6777037" cy="4059659"/>
          </a:xfrm>
        </p:spPr>
        <p:txBody>
          <a:bodyPr/>
          <a:lstStyle/>
          <a:p>
            <a:pPr lvl="0"/>
            <a:r>
              <a:rPr lang="pt-PT" dirty="0" smtClean="0"/>
              <a:t>Clique para editar os estilos</a:t>
            </a:r>
          </a:p>
          <a:p>
            <a:pPr lvl="1"/>
            <a:r>
              <a:rPr lang="pt-PT" dirty="0" smtClean="0"/>
              <a:t>Segundo nível</a:t>
            </a:r>
          </a:p>
          <a:p>
            <a:pPr lvl="2"/>
            <a:r>
              <a:rPr lang="pt-PT" dirty="0" smtClean="0"/>
              <a:t>Terceiro nível</a:t>
            </a:r>
          </a:p>
          <a:p>
            <a:pPr lvl="3"/>
            <a:r>
              <a:rPr lang="pt-PT" dirty="0" smtClean="0"/>
              <a:t>Quarto nível</a:t>
            </a:r>
          </a:p>
          <a:p>
            <a:pPr lvl="4"/>
            <a:r>
              <a:rPr lang="pt-PT" dirty="0" smtClean="0"/>
              <a:t>Quinto nível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24123" y="6381328"/>
            <a:ext cx="7488237" cy="288925"/>
          </a:xfrm>
        </p:spPr>
        <p:txBody>
          <a:bodyPr/>
          <a:lstStyle>
            <a:lvl1pPr marL="69850" indent="0">
              <a:buNone/>
              <a:defRPr sz="800"/>
            </a:lvl1pPr>
          </a:lstStyle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3438" y="0"/>
            <a:ext cx="3528962" cy="620713"/>
          </a:xfrm>
        </p:spPr>
        <p:txBody>
          <a:bodyPr/>
          <a:lstStyle>
            <a:lvl1pPr marL="69850" indent="0" algn="ctr"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D8391-2F15-4EA2-80CE-298E8A9D27DD}" type="slidenum">
              <a:rPr lang="pt-PT"/>
              <a:pPr>
                <a:defRPr/>
              </a:pPr>
              <a:t>‹#›</a:t>
            </a:fld>
            <a:r>
              <a:rPr lang="pt-PT" dirty="0"/>
              <a:t>/13</a:t>
            </a:r>
          </a:p>
        </p:txBody>
      </p:sp>
    </p:spTree>
    <p:extLst>
      <p:ext uri="{BB962C8B-B14F-4D97-AF65-F5344CB8AC3E}">
        <p14:creationId xmlns:p14="http://schemas.microsoft.com/office/powerpoint/2010/main" val="4967309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850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0978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254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21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80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3280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36401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087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319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05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1D34B-1CD1-4CEC-8425-917250BE959A}" type="datetime1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229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Click to edit Master title style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33637" t="60364" r="20105" b="18636"/>
          <a:stretch>
            <a:fillRect/>
          </a:stretch>
        </p:blipFill>
        <p:spPr bwMode="auto">
          <a:xfrm>
            <a:off x="304800" y="647378"/>
            <a:ext cx="1371600" cy="46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77379" y="14164"/>
            <a:ext cx="737037" cy="65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76120" y="0"/>
            <a:ext cx="683019" cy="671635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24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83974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5388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E13EF-3B61-49A6-972C-4B21BCE599F1}" type="datetime1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64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5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A6DE5-4064-46ED-98CD-02575B07BB26}" type="datetime1">
              <a:rPr lang="en-US" smtClean="0"/>
              <a:t>3/31/2014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81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3BF60-4C1E-4FCF-97C5-B37D98EB6587}" type="datetime1">
              <a:rPr lang="en-US" smtClean="0"/>
              <a:t>3/31/2014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14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8B819-9277-4EA6-977D-B6EBE862BA2D}" type="datetime1">
              <a:rPr lang="en-US" smtClean="0"/>
              <a:t>3/31/2014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469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703C1-8618-4B23-B349-A25957063BBF}" type="datetime1">
              <a:rPr lang="en-US" smtClean="0"/>
              <a:t>3/31/2014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373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D7253-B64D-482B-8184-2A01645554E1}" type="datetime1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T. Stora Tripartite agreement meeting 9th November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BDBCA-A700-4781-8443-DF9BA018194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1" cstate="print"/>
          <a:srcRect l="33637" t="60364" r="20105" b="18636"/>
          <a:stretch>
            <a:fillRect/>
          </a:stretch>
        </p:blipFill>
        <p:spPr bwMode="auto">
          <a:xfrm>
            <a:off x="304800" y="647378"/>
            <a:ext cx="1371600" cy="46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8377379" y="14164"/>
            <a:ext cx="737037" cy="657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0" y="152400"/>
            <a:ext cx="174985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4"/>
          <a:stretch>
            <a:fillRect/>
          </a:stretch>
        </p:blipFill>
        <p:spPr>
          <a:xfrm>
            <a:off x="7676120" y="0"/>
            <a:ext cx="683019" cy="67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96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0" r:id="rId2"/>
    <p:sldLayoutId id="2147483664" r:id="rId3"/>
    <p:sldLayoutId id="2147483665" r:id="rId4"/>
    <p:sldLayoutId id="2147483650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51" r:id="rId20"/>
    <p:sldLayoutId id="2147483652" r:id="rId21"/>
    <p:sldLayoutId id="2147483653" r:id="rId22"/>
    <p:sldLayoutId id="2147483654" r:id="rId23"/>
    <p:sldLayoutId id="2147483655" r:id="rId24"/>
    <p:sldLayoutId id="2147483656" r:id="rId25"/>
    <p:sldLayoutId id="2147483661" r:id="rId26"/>
    <p:sldLayoutId id="2147483657" r:id="rId27"/>
    <p:sldLayoutId id="2147483658" r:id="rId28"/>
    <p:sldLayoutId id="2147483659" r:id="rId2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C5E28-AAF7-4737-8C5E-9774DB41CF05}" type="datetimeFigureOut">
              <a:rPr lang="en-US" smtClean="0"/>
              <a:pPr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6C0E8-21E3-47E6-8F12-771878991B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27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8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27.jpeg"/><Relationship Id="rId12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15" Type="http://schemas.microsoft.com/office/2007/relationships/diagramDrawing" Target="../diagrams/drawing2.xml"/><Relationship Id="rId10" Type="http://schemas.openxmlformats.org/officeDocument/2006/relationships/image" Target="../media/image30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9.jpeg"/><Relationship Id="rId14" Type="http://schemas.openxmlformats.org/officeDocument/2006/relationships/diagramColors" Target="../diagrams/colors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jpeg"/><Relationship Id="rId5" Type="http://schemas.openxmlformats.org/officeDocument/2006/relationships/image" Target="../media/image34.tiff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tiff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71.jpe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TISD activities during LS1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 from last report</a:t>
            </a:r>
          </a:p>
          <a:p>
            <a:r>
              <a:rPr lang="en-US" dirty="0" smtClean="0"/>
              <a:t>22 Oct 2013</a:t>
            </a:r>
          </a:p>
          <a:p>
            <a:r>
              <a:rPr lang="en-US" dirty="0" smtClean="0"/>
              <a:t>T. Stora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1142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3672" y="235025"/>
            <a:ext cx="7024687" cy="745703"/>
          </a:xfrm>
        </p:spPr>
        <p:txBody>
          <a:bodyPr>
            <a:normAutofit fontScale="90000"/>
          </a:bodyPr>
          <a:lstStyle/>
          <a:p>
            <a:r>
              <a:rPr lang="pt-PT" dirty="0" smtClean="0"/>
              <a:t>nanoTiC - motivation</a:t>
            </a:r>
            <a:endParaRPr lang="en-US" dirty="0"/>
          </a:p>
        </p:txBody>
      </p:sp>
      <p:pic>
        <p:nvPicPr>
          <p:cNvPr id="10" name="Picture 29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927823"/>
            <a:ext cx="1484710" cy="118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822774996"/>
              </p:ext>
            </p:extLst>
          </p:nvPr>
        </p:nvGraphicFramePr>
        <p:xfrm>
          <a:off x="4040486" y="1484784"/>
          <a:ext cx="4752528" cy="3352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/>
          <p:cNvSpPr txBox="1"/>
          <p:nvPr/>
        </p:nvSpPr>
        <p:spPr bwMode="auto">
          <a:xfrm>
            <a:off x="5004048" y="1544211"/>
            <a:ext cx="24482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None/>
            </a:pPr>
            <a:r>
              <a:rPr lang="en-GB" sz="2000" b="1" dirty="0" err="1" smtClean="0"/>
              <a:t>nanoTiC</a:t>
            </a:r>
            <a:r>
              <a:rPr lang="en-GB" sz="2000" b="1" dirty="0" smtClean="0"/>
              <a:t> after 5 min</a:t>
            </a:r>
            <a:endParaRPr lang="en-US" sz="2000" b="1" baseline="-25000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00726" y="5157192"/>
            <a:ext cx="28083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Fractional activity </a:t>
            </a:r>
            <a:r>
              <a:rPr lang="en-GB" sz="1400" dirty="0" smtClean="0"/>
              <a:t>rise at 1450</a:t>
            </a:r>
            <a:r>
              <a:rPr lang="en-GB" sz="1400" baseline="30000" dirty="0" smtClean="0"/>
              <a:t>o</a:t>
            </a:r>
            <a:r>
              <a:rPr lang="en-GB" sz="1400" dirty="0" smtClean="0"/>
              <a:t>C </a:t>
            </a:r>
            <a:r>
              <a:rPr lang="en-GB" sz="1400" dirty="0"/>
              <a:t>is attributed to a an oxide layer in the samples at higher sintering temperatures</a:t>
            </a:r>
            <a:r>
              <a:rPr lang="en-GB" sz="1400" dirty="0" smtClean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544211"/>
            <a:ext cx="36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High Melting point – 3160 </a:t>
            </a:r>
            <a:r>
              <a:rPr lang="pt-PT" baseline="30000" dirty="0" smtClean="0"/>
              <a:t>o</a:t>
            </a:r>
            <a:r>
              <a:rPr lang="pt-PT" dirty="0" smtClean="0"/>
              <a:t>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Sintering studies done, shows that TiC can maintain a </a:t>
            </a:r>
            <a:r>
              <a:rPr lang="pt-PT" u="sng" dirty="0" smtClean="0"/>
              <a:t>submicron</a:t>
            </a:r>
            <a:r>
              <a:rPr lang="pt-PT" dirty="0" smtClean="0"/>
              <a:t> structure at least until 1500</a:t>
            </a:r>
            <a:r>
              <a:rPr lang="pt-PT" baseline="30000" dirty="0" smtClean="0"/>
              <a:t>o</a:t>
            </a:r>
            <a:r>
              <a:rPr lang="pt-PT" dirty="0" smtClean="0"/>
              <a:t>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Operation temperature has to be at least 1500</a:t>
            </a:r>
            <a:r>
              <a:rPr lang="pt-PT" baseline="30000" dirty="0" smtClean="0"/>
              <a:t>o</a:t>
            </a:r>
            <a:r>
              <a:rPr lang="pt-PT" dirty="0" smtClean="0"/>
              <a:t>C (Ca, K, Sc beams)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780485" y="1043444"/>
            <a:ext cx="165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u="sng" dirty="0" smtClean="0"/>
              <a:t>Release studies</a:t>
            </a:r>
            <a:endParaRPr lang="en-US" b="1" u="sng" dirty="0"/>
          </a:p>
        </p:txBody>
      </p:sp>
      <p:sp>
        <p:nvSpPr>
          <p:cNvPr id="8" name="Down Arrow 7"/>
          <p:cNvSpPr/>
          <p:nvPr/>
        </p:nvSpPr>
        <p:spPr>
          <a:xfrm>
            <a:off x="1115616" y="3789040"/>
            <a:ext cx="2160240" cy="3529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 rot="5400000">
            <a:off x="3124187" y="4812982"/>
            <a:ext cx="1683189" cy="3529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67089" y="4316903"/>
            <a:ext cx="32122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Avoid oxidation of TiC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Improve nanostructure stability =&gt; Essencial for good release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TRIUMF shows release of Ca and K from TiC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88224" y="63093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dirty="0" smtClean="0"/>
              <a:t>JPR| 1/3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6328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pt-PT" dirty="0" smtClean="0"/>
              <a:t>nanoTiC – ongoing studies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588224" y="63093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dirty="0" smtClean="0"/>
              <a:t>JPR| 2/3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30663418"/>
              </p:ext>
            </p:extLst>
          </p:nvPr>
        </p:nvGraphicFramePr>
        <p:xfrm>
          <a:off x="179512" y="1844824"/>
          <a:ext cx="8856984" cy="4217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JoãoPedro\Dropbox\Camera Uploads\2014-01-22 14.57.3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4477444"/>
            <a:ext cx="1461249" cy="183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oãoPedro\Dropbox\Camera Uploads\2014-01-23 12.02.46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flipH="1">
            <a:off x="2051720" y="4332745"/>
            <a:ext cx="1284082" cy="235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oãoPedro\Dropbox\Camera Uploads\2014-01-29 12.59.38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79912" y="4544083"/>
            <a:ext cx="1271152" cy="138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23242"/>
            <a:ext cx="1581379" cy="1670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69310645"/>
              </p:ext>
            </p:extLst>
          </p:nvPr>
        </p:nvGraphicFramePr>
        <p:xfrm>
          <a:off x="3187769" y="692696"/>
          <a:ext cx="3112423" cy="2191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1" r:lo="rId12" r:qs="rId13" r:cs="rId1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12160" y="1364575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Study the effect of the different carbon polymorphs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Study the volume ratio of carbon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36511" y="1087576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How to hinder sintering of TiC?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Doping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b="1" dirty="0" smtClean="0"/>
              <a:t>Add (a higher melting point) second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trike="sngStrike" dirty="0" smtClean="0"/>
              <a:t>Lower temperature and time</a:t>
            </a:r>
            <a:endParaRPr lang="en-US" strike="sngStrike" dirty="0"/>
          </a:p>
        </p:txBody>
      </p:sp>
    </p:spTree>
    <p:extLst>
      <p:ext uri="{BB962C8B-B14F-4D97-AF65-F5344CB8AC3E}">
        <p14:creationId xmlns:p14="http://schemas.microsoft.com/office/powerpoint/2010/main" val="187157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PT" dirty="0" smtClean="0"/>
              <a:t>nanoTiC – results and future studies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85" y="2315651"/>
            <a:ext cx="3155102" cy="236617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49148"/>
            <a:ext cx="3155102" cy="2366179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780928"/>
            <a:ext cx="3155102" cy="2366179"/>
          </a:xfrm>
          <a:prstGeom prst="rect">
            <a:avLst/>
          </a:prstGeom>
        </p:spPr>
      </p:pic>
      <p:pic>
        <p:nvPicPr>
          <p:cNvPr id="9" name="Picture 8" descr="C:\Users\jofernan\SkyDrive\Documentos\Trabalho\Titanium Oxide-Carbide\3_Mixing Studies - CNT, CB, Graphite\SEM Results\[2014-02-19] Rest of the sets, including TiCm and 50CNTb - with 10h\50CNTb_2h_10k_2.t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309267"/>
            <a:ext cx="3140372" cy="235498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2283365" y="1203564"/>
            <a:ext cx="2533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rgbClr val="FFFF00"/>
                </a:solidFill>
              </a:rPr>
              <a:t>TiC + Carbon Black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2798786"/>
            <a:ext cx="1982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rgbClr val="FFFF00"/>
                </a:solidFill>
              </a:rPr>
              <a:t>TiC + Graphite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79712" y="4296747"/>
            <a:ext cx="3257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rgbClr val="FFFF00"/>
                </a:solidFill>
              </a:rPr>
              <a:t>TiC + Carbon Nanotubes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3985" y="2337121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 smtClean="0">
                <a:solidFill>
                  <a:srgbClr val="FFFF00"/>
                </a:solidFill>
              </a:rPr>
              <a:t>TiC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32240" y="2815768"/>
            <a:ext cx="19442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Future work: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Release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Target prototype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Modeling</a:t>
            </a:r>
            <a:endParaRPr lang="en-US" dirty="0"/>
          </a:p>
        </p:txBody>
      </p:sp>
      <p:pic>
        <p:nvPicPr>
          <p:cNvPr id="15" name="Picture 14" descr="Theoretical Release Curve-1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96314" y="4314511"/>
            <a:ext cx="2449264" cy="16651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27617" y="771973"/>
            <a:ext cx="1648839" cy="210472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588224" y="630932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PT" dirty="0" smtClean="0"/>
              <a:t>JPR| 3/3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21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el 8"/>
          <p:cNvSpPr txBox="1">
            <a:spLocks/>
          </p:cNvSpPr>
          <p:nvPr/>
        </p:nvSpPr>
        <p:spPr bwMode="auto">
          <a:xfrm>
            <a:off x="827584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UC</a:t>
            </a:r>
            <a:r>
              <a:rPr lang="en-GB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X</a:t>
            </a:r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</a:t>
            </a:r>
            <a:r>
              <a:rPr lang="en-GB" dirty="0">
                <a:solidFill>
                  <a:srgbClr val="1F4798"/>
                </a:solidFill>
                <a:latin typeface="Gill Sans MT" panose="020B0502020104020203" pitchFamily="34" charset="0"/>
              </a:rPr>
              <a:t>prototype target tests for </a:t>
            </a:r>
            <a:r>
              <a:rPr lang="en-GB" dirty="0" err="1">
                <a:solidFill>
                  <a:srgbClr val="1F4798"/>
                </a:solidFill>
                <a:latin typeface="Gill Sans MT" panose="020B0502020104020203" pitchFamily="34" charset="0"/>
              </a:rPr>
              <a:t>ActILab</a:t>
            </a:r>
            <a:r>
              <a:rPr lang="en-GB" dirty="0">
                <a:solidFill>
                  <a:srgbClr val="1F4798"/>
                </a:solidFill>
                <a:latin typeface="Gill Sans MT" panose="020B0502020104020203" pitchFamily="34" charset="0"/>
              </a:rPr>
              <a:t>-ENSAR</a:t>
            </a:r>
            <a:endParaRPr lang="de-CH" baseline="-25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55576" y="2132856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Characterization of conventional UC</a:t>
            </a:r>
            <a:r>
              <a:rPr lang="en-US" sz="1200" b="1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X</a:t>
            </a:r>
            <a:r>
              <a:rPr lang="en-US" sz="12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using synchrotron-based micro-beam analysis:</a:t>
            </a:r>
          </a:p>
        </p:txBody>
      </p:sp>
      <p:pic>
        <p:nvPicPr>
          <p:cNvPr id="10" name="Picture 2" descr="\\cern.ch\dfs\Users\a\agottber\Desktop\ENSAR Meeting\PSI%20Logo%20lar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4196" y="1289549"/>
            <a:ext cx="1509813" cy="635292"/>
          </a:xfrm>
          <a:prstGeom prst="rect">
            <a:avLst/>
          </a:prstGeom>
          <a:noFill/>
        </p:spPr>
      </p:pic>
      <p:pic>
        <p:nvPicPr>
          <p:cNvPr id="11" name="Picture 4" descr="\\cern.ch\dfs\Users\a\agottber\Desktop\ENSAR Meeting\cern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3620" y="1196752"/>
            <a:ext cx="868143" cy="868143"/>
          </a:xfrm>
          <a:prstGeom prst="rect">
            <a:avLst/>
          </a:prstGeom>
          <a:noFill/>
        </p:spPr>
      </p:pic>
      <p:pic>
        <p:nvPicPr>
          <p:cNvPr id="12" name="Picture 5" descr="\\cern.ch\dfs\Users\a\agottber\Desktop\ENSAR Meeting\logo GANI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6441" y="1386499"/>
            <a:ext cx="1774031" cy="392015"/>
          </a:xfrm>
          <a:prstGeom prst="rect">
            <a:avLst/>
          </a:prstGeom>
          <a:noFill/>
        </p:spPr>
      </p:pic>
      <p:pic>
        <p:nvPicPr>
          <p:cNvPr id="13" name="Picture 6" descr="\\cern.ch\dfs\Users\a\agottber\Desktop\ENSAR Meeting\logo_inf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319688"/>
            <a:ext cx="879259" cy="559666"/>
          </a:xfrm>
          <a:prstGeom prst="rect">
            <a:avLst/>
          </a:prstGeom>
          <a:noFill/>
        </p:spPr>
      </p:pic>
      <p:pic>
        <p:nvPicPr>
          <p:cNvPr id="14" name="Picture 7" descr="\\cern.ch\dfs\Users\a\agottber\Desktop\ENSAR Meeting\logo_IPN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9276" y="1301303"/>
            <a:ext cx="991911" cy="605798"/>
          </a:xfrm>
          <a:prstGeom prst="rect">
            <a:avLst/>
          </a:prstGeom>
          <a:noFill/>
        </p:spPr>
      </p:pic>
      <p:pic>
        <p:nvPicPr>
          <p:cNvPr id="24" name="Picture 23" descr="\\cern.ch\dfs\Users\a\agottber\Documents\CERN\Manuscripts\UCx Electronic and Structural Properties\Figure1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783324"/>
            <a:ext cx="3495034" cy="2743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pic>
        <p:nvPicPr>
          <p:cNvPr id="25" name="Picture 24" descr="\\cern.ch\dfs\Users\a\agottber\Documents\CERN\Manuscripts\UCx Electronic and Structural Properties\Figure3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25978" y="2783324"/>
            <a:ext cx="4438510" cy="27432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  <p:sp>
        <p:nvSpPr>
          <p:cNvPr id="26" name="Rectangle 25"/>
          <p:cNvSpPr/>
          <p:nvPr/>
        </p:nvSpPr>
        <p:spPr>
          <a:xfrm>
            <a:off x="732004" y="2420888"/>
            <a:ext cx="3691973" cy="3367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Microscopic morphology – buried porosity &amp; chemistry</a:t>
            </a:r>
            <a:endParaRPr lang="en-US" sz="1200" dirty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427984" y="2420888"/>
            <a:ext cx="45779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Kinetic stabilization by sub-microscopic UC – UC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 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phase competition</a:t>
            </a:r>
            <a:endParaRPr lang="en-US" sz="1200" baseline="-25000" dirty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40681" y="5589240"/>
            <a:ext cx="7903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lvl="1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Grain size of material is smaller than previously estimated;  global phase transition observed at </a:t>
            </a:r>
            <a:r>
              <a:rPr lang="en-US" sz="1200" dirty="0">
                <a:solidFill>
                  <a:srgbClr val="18308E"/>
                </a:solidFill>
                <a:latin typeface="Gill Sans MT" panose="020B0502020104020203" pitchFamily="34" charset="0"/>
              </a:rPr>
              <a:t>2100</a:t>
            </a:r>
            <a:r>
              <a:rPr lang="en-US" sz="1800" baseline="20000" dirty="0">
                <a:solidFill>
                  <a:srgbClr val="18308E"/>
                </a:solidFill>
                <a:latin typeface="Gill Sans MT" panose="020B0502020104020203" pitchFamily="34" charset="0"/>
              </a:rPr>
              <a:t>◦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C</a:t>
            </a:r>
          </a:p>
          <a:p>
            <a:pPr marL="171450" lvl="1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>
                <a:solidFill>
                  <a:srgbClr val="18308E"/>
                </a:solidFill>
                <a:latin typeface="Gill Sans MT" panose="020B0502020104020203" pitchFamily="34" charset="0"/>
              </a:rPr>
              <a:t>P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hase competition between UC and </a:t>
            </a:r>
            <a:r>
              <a:rPr lang="el-GR" sz="1200" dirty="0" smtClean="0">
                <a:solidFill>
                  <a:srgbClr val="18308E"/>
                </a:solidFill>
                <a:latin typeface="Calibri"/>
              </a:rPr>
              <a:t>α</a:t>
            </a:r>
            <a:r>
              <a:rPr lang="en-GB" sz="1200" dirty="0" smtClean="0">
                <a:solidFill>
                  <a:srgbClr val="18308E"/>
                </a:solidFill>
                <a:latin typeface="Calibri"/>
              </a:rPr>
              <a:t>-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as yet missing explanation of performance and durability of this material </a:t>
            </a:r>
            <a:endParaRPr lang="en-US" sz="1200" dirty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15" name="Text Box 57"/>
          <p:cNvSpPr txBox="1">
            <a:spLocks noChangeArrowheads="1"/>
          </p:cNvSpPr>
          <p:nvPr/>
        </p:nvSpPr>
        <p:spPr bwMode="auto">
          <a:xfrm>
            <a:off x="779859" y="6191726"/>
            <a:ext cx="3600202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100" i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A. Gottberg, et al., submitted</a:t>
            </a:r>
            <a:endParaRPr lang="en-US" sz="1100" i="1" dirty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6443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UC</a:t>
            </a:r>
            <a:r>
              <a:rPr lang="en-GB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X</a:t>
            </a:r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</a:t>
            </a:r>
            <a:r>
              <a:rPr lang="en-GB" dirty="0">
                <a:solidFill>
                  <a:srgbClr val="1F4798"/>
                </a:solidFill>
                <a:latin typeface="Gill Sans MT" panose="020B0502020104020203" pitchFamily="34" charset="0"/>
              </a:rPr>
              <a:t>prototype target tests for </a:t>
            </a:r>
            <a:r>
              <a:rPr lang="en-GB" dirty="0" err="1">
                <a:solidFill>
                  <a:srgbClr val="1F4798"/>
                </a:solidFill>
                <a:latin typeface="Gill Sans MT" panose="020B0502020104020203" pitchFamily="34" charset="0"/>
              </a:rPr>
              <a:t>ActILab</a:t>
            </a:r>
            <a:r>
              <a:rPr lang="en-GB" dirty="0">
                <a:solidFill>
                  <a:srgbClr val="1F4798"/>
                </a:solidFill>
                <a:latin typeface="Gill Sans MT" panose="020B0502020104020203" pitchFamily="34" charset="0"/>
              </a:rPr>
              <a:t>-ENSAR</a:t>
            </a:r>
            <a:endParaRPr lang="de-CH" baseline="-25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55379" y="1508229"/>
            <a:ext cx="3775685" cy="2827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508104" y="1340768"/>
            <a:ext cx="3535940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100" i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Release fractions from </a:t>
            </a:r>
            <a:r>
              <a:rPr lang="en-US" sz="1100" i="1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RaBIT</a:t>
            </a:r>
            <a:r>
              <a:rPr lang="en-US" sz="1100" i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irradiations, ALTO 2013</a:t>
            </a:r>
            <a:endParaRPr lang="en-US" sz="1100" i="1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55976" y="4307612"/>
            <a:ext cx="47745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ISOLDE online tests: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Despites major technical difficulties (RFQ, tape station, separator):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record yield of 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11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Be: 6.0x10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7 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/µC, database: 7x10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6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/µC (confirmed)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Structure appears to be widely conserved over time and temperature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endParaRPr lang="en-US" sz="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endParaRPr lang="en-US" sz="200" dirty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Repeat </a:t>
            </a:r>
            <a:r>
              <a:rPr lang="en-US" sz="1200" dirty="0">
                <a:solidFill>
                  <a:srgbClr val="18308E"/>
                </a:solidFill>
                <a:latin typeface="Gill Sans MT" panose="020B0502020104020203" pitchFamily="34" charset="0"/>
              </a:rPr>
              <a:t>tests at 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ISOLDE and at ALTO within 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ActILab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in 2014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55576" y="1052736"/>
            <a:ext cx="6428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Online </a:t>
            </a:r>
            <a:r>
              <a:rPr lang="en-US" sz="1200" b="1" dirty="0">
                <a:solidFill>
                  <a:srgbClr val="18308E"/>
                </a:solidFill>
                <a:latin typeface="Gill Sans MT" panose="020B0502020104020203" pitchFamily="34" charset="0"/>
              </a:rPr>
              <a:t>tests </a:t>
            </a:r>
            <a:r>
              <a:rPr lang="en-US" sz="12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and synthesis of de-novo designed uranium carbide matrixes: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20036" y="1406967"/>
            <a:ext cx="46880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Different microstructures, densities, grain sizes, crystal structures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tested → tailor-made matrix: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Suspension grinding of UO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powder to 160 nm average particle size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Ultrasound-assisted mixing with multi-walled carbon nanotubes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Pressing to 1.6 g/cm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3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pellets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Optimized reactive sintering to mixed uranium carbide inside </a:t>
            </a:r>
            <a:r>
              <a:rPr lang="en-US" sz="1200" dirty="0">
                <a:solidFill>
                  <a:srgbClr val="18308E"/>
                </a:solidFill>
                <a:latin typeface="Gill Sans MT" panose="020B0502020104020203" pitchFamily="34" charset="0"/>
              </a:rPr>
              <a:t/>
            </a:r>
            <a:br>
              <a:rPr lang="en-US" sz="1200" dirty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carbon nanotube matrix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714267" y="3508922"/>
            <a:ext cx="2222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i="1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30</a:t>
            </a:r>
            <a:r>
              <a:rPr lang="en-US" sz="1200" i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Na beam intensity evolution</a:t>
            </a:r>
          </a:p>
        </p:txBody>
      </p:sp>
      <p:sp>
        <p:nvSpPr>
          <p:cNvPr id="11" name="Text Box 57"/>
          <p:cNvSpPr txBox="1">
            <a:spLocks noChangeArrowheads="1"/>
          </p:cNvSpPr>
          <p:nvPr/>
        </p:nvSpPr>
        <p:spPr bwMode="auto">
          <a:xfrm>
            <a:off x="5364088" y="4005064"/>
            <a:ext cx="3600202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100" i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Ch. Lau, et al. , in preparation</a:t>
            </a:r>
            <a:endParaRPr lang="en-US" sz="1100" i="1" dirty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14" name="Text Box 57"/>
          <p:cNvSpPr txBox="1">
            <a:spLocks noChangeArrowheads="1"/>
          </p:cNvSpPr>
          <p:nvPr/>
        </p:nvSpPr>
        <p:spPr bwMode="auto">
          <a:xfrm>
            <a:off x="4716016" y="6165884"/>
            <a:ext cx="4353642" cy="2616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100" i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A. Gottberg et al. submitted</a:t>
            </a:r>
            <a:endParaRPr lang="en-US" sz="1100" i="1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pic>
        <p:nvPicPr>
          <p:cNvPr id="1036" name="Picture 12" descr="\\cern.ch\dfs\Users\a\agottber\Desktop\Pictur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354" y="3623394"/>
            <a:ext cx="4157662" cy="290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5272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UC</a:t>
            </a:r>
            <a:r>
              <a:rPr lang="en-GB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X</a:t>
            </a:r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Post-Irradiation Studies </a:t>
            </a:r>
            <a:r>
              <a:rPr lang="en-GB" dirty="0">
                <a:solidFill>
                  <a:srgbClr val="1F4798"/>
                </a:solidFill>
                <a:latin typeface="Gill Sans MT" panose="020B0502020104020203" pitchFamily="34" charset="0"/>
              </a:rPr>
              <a:t>for </a:t>
            </a:r>
            <a:r>
              <a:rPr lang="en-GB" dirty="0" err="1">
                <a:solidFill>
                  <a:srgbClr val="1F4798"/>
                </a:solidFill>
                <a:latin typeface="Gill Sans MT" panose="020B0502020104020203" pitchFamily="34" charset="0"/>
              </a:rPr>
              <a:t>ActILab</a:t>
            </a:r>
            <a:r>
              <a:rPr lang="en-GB" dirty="0">
                <a:solidFill>
                  <a:srgbClr val="1F4798"/>
                </a:solidFill>
                <a:latin typeface="Gill Sans MT" panose="020B0502020104020203" pitchFamily="34" charset="0"/>
              </a:rPr>
              <a:t>-ENSAR</a:t>
            </a:r>
            <a:endParaRPr lang="de-CH" baseline="-25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0036" y="1052736"/>
            <a:ext cx="6428224" cy="3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Post-irradiation analysis: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20036" y="1350060"/>
            <a:ext cx="82164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First analysis of an irradiated UC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X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target in the history of ISOLDE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(important to understand ageing processes and for upcoming waste campaign)</a:t>
            </a:r>
            <a:endParaRPr lang="en-US" sz="1200" dirty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Opening target unit #466 (8.8∙10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18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protons in 2011) in inert-gas hot-cell at PSI, 19 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mSv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/h on contact with Ta beam window</a:t>
            </a:r>
          </a:p>
        </p:txBody>
      </p:sp>
      <p:pic>
        <p:nvPicPr>
          <p:cNvPr id="14" name="Picture 1" descr="C:\Users\alexander\Desktop\UC\Edge\edge sample cut  27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429546"/>
            <a:ext cx="2506365" cy="1879773"/>
          </a:xfrm>
          <a:prstGeom prst="rect">
            <a:avLst/>
          </a:prstGeom>
          <a:noFill/>
        </p:spPr>
      </p:pic>
      <p:sp>
        <p:nvSpPr>
          <p:cNvPr id="16" name="Textfeld 14"/>
          <p:cNvSpPr txBox="1"/>
          <p:nvPr/>
        </p:nvSpPr>
        <p:spPr>
          <a:xfrm>
            <a:off x="7053503" y="5599218"/>
            <a:ext cx="585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2µm</a:t>
            </a:r>
            <a:endParaRPr lang="de-CH" sz="11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pic>
        <p:nvPicPr>
          <p:cNvPr id="18" name="Picture 2" descr="\\cern.ch\dfs\Users\a\agottber\Desktop\IMG_348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2636912"/>
            <a:ext cx="250636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7" y="4429546"/>
            <a:ext cx="2506366" cy="187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Z:\PSI\Shipping+Dismanteling of a UCx Target\Target-Cutting\IMG_077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14"/>
          <a:stretch/>
        </p:blipFill>
        <p:spPr bwMode="auto">
          <a:xfrm>
            <a:off x="3956594" y="2636912"/>
            <a:ext cx="218566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Z:\PSI\Shipping+Dismanteling of a UCx Target\Target-Cutting\IMG_0725.JPG"/>
          <p:cNvPicPr preferRelativeResize="0"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3642100" y="2636912"/>
            <a:ext cx="60983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999548" y="2300153"/>
            <a:ext cx="2420324" cy="3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200" i="1" dirty="0">
                <a:solidFill>
                  <a:srgbClr val="18308E"/>
                </a:solidFill>
                <a:latin typeface="Gill Sans MT" panose="020B0502020104020203" pitchFamily="34" charset="0"/>
              </a:rPr>
              <a:t>b</a:t>
            </a:r>
            <a:r>
              <a:rPr lang="en-US" sz="1200" i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efore irradiation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663844" y="2300153"/>
            <a:ext cx="2420324" cy="3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200" i="1" dirty="0">
                <a:solidFill>
                  <a:srgbClr val="18308E"/>
                </a:solidFill>
                <a:latin typeface="Gill Sans MT" panose="020B0502020104020203" pitchFamily="34" charset="0"/>
              </a:rPr>
              <a:t>a</a:t>
            </a:r>
            <a:r>
              <a:rPr lang="en-US" sz="1200" i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fter irradiation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6264696" y="2636912"/>
            <a:ext cx="2771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Pellets appear macroscopically unchanged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Microscopic evolution of pore distribution and grain size under irradiation observable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500 </a:t>
            </a:r>
            <a:r>
              <a:rPr lang="en-GB" sz="1200" dirty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µ</a:t>
            </a:r>
            <a:r>
              <a:rPr lang="en-GB" sz="1200" dirty="0" err="1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Sv</a:t>
            </a:r>
            <a:r>
              <a:rPr lang="en-GB" sz="1200" dirty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/h on contact with single </a:t>
            </a: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pellet</a:t>
            </a:r>
          </a:p>
          <a:p>
            <a:pPr>
              <a:lnSpc>
                <a:spcPct val="150000"/>
              </a:lnSpc>
            </a:pPr>
            <a:endParaRPr lang="en-GB" sz="1200" dirty="0">
              <a:solidFill>
                <a:srgbClr val="1F4798"/>
              </a:solidFill>
              <a:latin typeface="Gill Sans MT" panose="020B0502020104020203" pitchFamily="34" charset="0"/>
              <a:cs typeface="DejaVu Sans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Results of synchrotron investigations under analysis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err="1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Ceramography</a:t>
            </a: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 and electron micro-probe analysis scheduled for April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Perform full suite of investigations on </a:t>
            </a:r>
            <a:r>
              <a:rPr lang="en-GB" sz="1200" dirty="0" err="1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nano</a:t>
            </a: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 UC</a:t>
            </a:r>
          </a:p>
        </p:txBody>
      </p:sp>
    </p:spTree>
    <p:extLst>
      <p:ext uri="{BB962C8B-B14F-4D97-AF65-F5344CB8AC3E}">
        <p14:creationId xmlns:p14="http://schemas.microsoft.com/office/powerpoint/2010/main" val="260825751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Gill Sans MT" panose="020B0502020104020203" pitchFamily="34" charset="0"/>
              </a:rPr>
              <a:t>Proton-to-Neutron Converter Prototype</a:t>
            </a:r>
            <a:endParaRPr lang="en-US" dirty="0">
              <a:latin typeface="Gill Sans MT" panose="020B0502020104020203" pitchFamily="34" charset="0"/>
            </a:endParaRPr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5" y="908721"/>
            <a:ext cx="5544617" cy="3048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Bild 5" descr="DSC_042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258" y="1340768"/>
            <a:ext cx="2669631" cy="2177857"/>
          </a:xfrm>
          <a:prstGeom prst="rect">
            <a:avLst/>
          </a:prstGeom>
        </p:spPr>
      </p:pic>
      <p:sp>
        <p:nvSpPr>
          <p:cNvPr id="6" name="Text Box 57"/>
          <p:cNvSpPr txBox="1">
            <a:spLocks noChangeArrowheads="1"/>
          </p:cNvSpPr>
          <p:nvPr/>
        </p:nvSpPr>
        <p:spPr bwMode="auto">
          <a:xfrm>
            <a:off x="1403747" y="999410"/>
            <a:ext cx="151197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current </a:t>
            </a: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design</a:t>
            </a:r>
            <a:endParaRPr lang="en-US" sz="12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Text Box 57"/>
          <p:cNvSpPr txBox="1">
            <a:spLocks noChangeArrowheads="1"/>
          </p:cNvSpPr>
          <p:nvPr/>
        </p:nvSpPr>
        <p:spPr bwMode="auto">
          <a:xfrm>
            <a:off x="3707904" y="1027335"/>
            <a:ext cx="2736304" cy="27699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proton </a:t>
            </a:r>
            <a:r>
              <a:rPr lang="en-US" sz="12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fluence</a:t>
            </a: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(p/cm</a:t>
            </a:r>
            <a:r>
              <a:rPr lang="en-US" sz="1200" baseline="30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/µC)</a:t>
            </a:r>
            <a:endParaRPr lang="en-US" sz="12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ext Box 57"/>
          <p:cNvSpPr txBox="1">
            <a:spLocks noChangeArrowheads="1"/>
          </p:cNvSpPr>
          <p:nvPr/>
        </p:nvSpPr>
        <p:spPr bwMode="auto">
          <a:xfrm>
            <a:off x="6109569" y="1012790"/>
            <a:ext cx="2736304" cy="276999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neutron </a:t>
            </a:r>
            <a:r>
              <a:rPr lang="en-US" sz="12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fluence</a:t>
            </a: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(n/cm</a:t>
            </a:r>
            <a:r>
              <a:rPr lang="en-US" sz="1200" baseline="30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/µC)</a:t>
            </a:r>
            <a:endParaRPr lang="en-US" sz="12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pic>
        <p:nvPicPr>
          <p:cNvPr id="133122" name="Picture 2" descr="\\cern.ch\dfs\Users\a\agottber\Desktop\Proto Rau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87824" y="3933056"/>
            <a:ext cx="2301048" cy="214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987824" y="3933056"/>
            <a:ext cx="2301047" cy="526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Operated in </a:t>
            </a:r>
            <a:r>
              <a:rPr lang="en-US" sz="1000" dirty="0">
                <a:solidFill>
                  <a:srgbClr val="18308E"/>
                </a:solidFill>
                <a:latin typeface="Gill Sans MT" panose="020B0502020104020203" pitchFamily="34" charset="0"/>
              </a:rPr>
              <a:t/>
            </a:r>
            <a:br>
              <a:rPr lang="en-US" sz="1000" dirty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October 2012</a:t>
            </a:r>
          </a:p>
        </p:txBody>
      </p:sp>
      <p:sp>
        <p:nvSpPr>
          <p:cNvPr id="11" name="Text Box 57"/>
          <p:cNvSpPr txBox="1">
            <a:spLocks noChangeArrowheads="1"/>
          </p:cNvSpPr>
          <p:nvPr/>
        </p:nvSpPr>
        <p:spPr bwMode="auto">
          <a:xfrm>
            <a:off x="722414" y="6093296"/>
            <a:ext cx="4353642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00" i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R. Luis et al., European Physics Journal A, 48 (2012) 90</a:t>
            </a:r>
          </a:p>
          <a:p>
            <a:pPr>
              <a:defRPr/>
            </a:pPr>
            <a:r>
              <a:rPr lang="en-US" sz="1000" i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A. Gottberg et al. submitted to </a:t>
            </a:r>
            <a:r>
              <a:rPr lang="en-US" sz="1000" i="1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Nucl</a:t>
            </a:r>
            <a:r>
              <a:rPr lang="en-US" sz="1000" i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. Instr. Meth. B (2014)</a:t>
            </a:r>
            <a:endParaRPr lang="en-US" sz="1000" i="1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944328"/>
            <a:ext cx="3096344" cy="229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Bent Arrow 1"/>
          <p:cNvSpPr/>
          <p:nvPr/>
        </p:nvSpPr>
        <p:spPr>
          <a:xfrm rot="10800000" flipH="1">
            <a:off x="1691680" y="4575904"/>
            <a:ext cx="504056" cy="576064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9592" y="4005064"/>
            <a:ext cx="194421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ISOLDE compatible </a:t>
            </a:r>
          </a:p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geometry optimization</a:t>
            </a:r>
          </a:p>
          <a:p>
            <a:pPr algn="ctr">
              <a:lnSpc>
                <a:spcPct val="150000"/>
              </a:lnSpc>
              <a:tabLst>
                <a:tab pos="2601913" algn="l"/>
              </a:tabLst>
            </a:pPr>
            <a:endParaRPr lang="en-US" sz="10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algn="ctr">
              <a:lnSpc>
                <a:spcPct val="150000"/>
              </a:lnSpc>
              <a:tabLst>
                <a:tab pos="2601913" algn="l"/>
              </a:tabLst>
            </a:pPr>
            <a:endParaRPr lang="en-US" sz="1000" dirty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algn="ctr">
              <a:lnSpc>
                <a:spcPct val="150000"/>
              </a:lnSpc>
              <a:tabLst>
                <a:tab pos="2601913" algn="l"/>
              </a:tabLst>
            </a:pPr>
            <a:endParaRPr lang="en-US" sz="10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max high-energy neutrons</a:t>
            </a:r>
          </a:p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min proton</a:t>
            </a:r>
          </a:p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000" dirty="0">
                <a:solidFill>
                  <a:srgbClr val="18308E"/>
                </a:solidFill>
                <a:latin typeface="Gill Sans MT" panose="020B0502020104020203" pitchFamily="34" charset="0"/>
              </a:rPr>
              <a:t>i</a:t>
            </a:r>
            <a:r>
              <a:rPr lang="en-US" sz="1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n </a:t>
            </a:r>
            <a:r>
              <a:rPr lang="en-US" sz="10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UC</a:t>
            </a:r>
            <a:r>
              <a:rPr lang="en-US" sz="1000" baseline="-250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x</a:t>
            </a:r>
            <a:endParaRPr lang="en-US" sz="1000" baseline="-250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algn="ctr">
              <a:lnSpc>
                <a:spcPct val="150000"/>
              </a:lnSpc>
              <a:tabLst>
                <a:tab pos="2601913" algn="l"/>
              </a:tabLst>
            </a:pPr>
            <a:endParaRPr lang="en-US" sz="10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7211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Proton-to-Neutron Converter </a:t>
            </a:r>
            <a:r>
              <a:rPr lang="en-US" dirty="0" smtClean="0"/>
              <a:t>Prototype Online Tests</a:t>
            </a:r>
            <a:endParaRPr lang="en-GB" dirty="0"/>
          </a:p>
        </p:txBody>
      </p:sp>
      <p:pic>
        <p:nvPicPr>
          <p:cNvPr id="133122" name="Picture 2" descr="\\cern.ch\dfs\Users\a\agottber\Desktop\Converter Manuscript\converterpictu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0520" y="1340768"/>
            <a:ext cx="2952328" cy="324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23" name="Picture 3" descr="\\cern.ch\dfs\Users\a\agottber\Desktop\Converter Manuscript\ZnRbCugraph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1348" y="1340768"/>
            <a:ext cx="4449124" cy="314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902814" y="4925540"/>
            <a:ext cx="7845650" cy="1167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Strong suppression of contaminations compared to conventional converter confirmed (10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4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for 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80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Rb)</a:t>
            </a:r>
            <a:endParaRPr lang="en-US" sz="1200" dirty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Experimental ratio of n-rich species to contamination improved (200 for 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80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Zn/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80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Rb)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Poor extraction efficiencies due to low operational temperatures (caused by structural failure)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15" name="Text Box 57"/>
          <p:cNvSpPr txBox="1">
            <a:spLocks noChangeArrowheads="1"/>
          </p:cNvSpPr>
          <p:nvPr/>
        </p:nvSpPr>
        <p:spPr bwMode="auto">
          <a:xfrm>
            <a:off x="4466830" y="6165304"/>
            <a:ext cx="4353642" cy="2539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1050" i="1" dirty="0">
                <a:solidFill>
                  <a:srgbClr val="1F4798"/>
                </a:solidFill>
                <a:latin typeface="Gill Sans MT" panose="020B0502020104020203" pitchFamily="34" charset="0"/>
              </a:rPr>
              <a:t>A. Gottberg et al. submitted to </a:t>
            </a:r>
            <a:r>
              <a:rPr lang="en-US" sz="1050" i="1" dirty="0" err="1">
                <a:solidFill>
                  <a:srgbClr val="1F4798"/>
                </a:solidFill>
                <a:latin typeface="Gill Sans MT" panose="020B0502020104020203" pitchFamily="34" charset="0"/>
              </a:rPr>
              <a:t>Nucl</a:t>
            </a:r>
            <a:r>
              <a:rPr lang="en-US" sz="1050" i="1" dirty="0">
                <a:solidFill>
                  <a:srgbClr val="1F4798"/>
                </a:solidFill>
                <a:latin typeface="Gill Sans MT" panose="020B0502020104020203" pitchFamily="34" charset="0"/>
              </a:rPr>
              <a:t>. Instr. Meth. B (2014)</a:t>
            </a:r>
          </a:p>
        </p:txBody>
      </p:sp>
    </p:spTree>
    <p:extLst>
      <p:ext uri="{BB962C8B-B14F-4D97-AF65-F5344CB8AC3E}">
        <p14:creationId xmlns:p14="http://schemas.microsoft.com/office/powerpoint/2010/main" val="30300237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3484"/>
            <a:ext cx="9216515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</a:pPr>
            <a:r>
              <a:rPr lang="en-US" dirty="0" smtClean="0">
                <a:solidFill>
                  <a:srgbClr val="C0504D">
                    <a:lumMod val="50000"/>
                  </a:srgbClr>
                </a:solidFill>
                <a:latin typeface="Trebuchet MS"/>
              </a:rPr>
              <a:t>Design Study</a:t>
            </a:r>
            <a:endParaRPr lang="en-US" dirty="0">
              <a:solidFill>
                <a:srgbClr val="C0504D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956376" y="6443658"/>
            <a:ext cx="628815" cy="276228"/>
          </a:xfrm>
          <a:prstGeom prst="rect">
            <a:avLst/>
          </a:prstGeo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18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pic>
        <p:nvPicPr>
          <p:cNvPr id="77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80" b="97003" l="0" r="99387">
                        <a14:foregroundMark x1="2542" y1="11717" x2="2016" y2="95640"/>
                        <a14:foregroundMark x1="4820" y1="94278" x2="5083" y2="16894"/>
                        <a14:foregroundMark x1="4382" y1="95640" x2="40666" y2="92643"/>
                        <a14:foregroundMark x1="42507" y1="85014" x2="17266" y2="82561"/>
                        <a14:foregroundMark x1="41718" y1="95368" x2="97020" y2="94005"/>
                        <a14:foregroundMark x1="91674" y1="67575" x2="85188" y2="94278"/>
                        <a14:foregroundMark x1="85802" y1="72207" x2="79492" y2="94550"/>
                        <a14:foregroundMark x1="76687" y1="70572" x2="65469" y2="896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057" t="17759" r="25348" b="16774"/>
          <a:stretch/>
        </p:blipFill>
        <p:spPr bwMode="auto">
          <a:xfrm>
            <a:off x="143508" y="836712"/>
            <a:ext cx="4213747" cy="2121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1" name="Group 100"/>
          <p:cNvGrpSpPr/>
          <p:nvPr/>
        </p:nvGrpSpPr>
        <p:grpSpPr>
          <a:xfrm>
            <a:off x="4680013" y="3107406"/>
            <a:ext cx="4464495" cy="3453942"/>
            <a:chOff x="4670785" y="3390639"/>
            <a:chExt cx="3510191" cy="2386745"/>
          </a:xfrm>
        </p:grpSpPr>
        <p:sp>
          <p:nvSpPr>
            <p:cNvPr id="102" name="Rectangle 101"/>
            <p:cNvSpPr/>
            <p:nvPr/>
          </p:nvSpPr>
          <p:spPr>
            <a:xfrm>
              <a:off x="4670785" y="3390639"/>
              <a:ext cx="3510190" cy="238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103" name="Picture 4" descr="C:\immgg\Opt_19_23_plot.pn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1" t="10081" b="5463"/>
            <a:stretch/>
          </p:blipFill>
          <p:spPr bwMode="auto">
            <a:xfrm>
              <a:off x="4700825" y="3390639"/>
              <a:ext cx="3480151" cy="238674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0" name="Group 109"/>
          <p:cNvGrpSpPr/>
          <p:nvPr/>
        </p:nvGrpSpPr>
        <p:grpSpPr>
          <a:xfrm>
            <a:off x="-508" y="3107406"/>
            <a:ext cx="4644516" cy="3453942"/>
            <a:chOff x="6941202" y="-459432"/>
            <a:chExt cx="3464961" cy="2425499"/>
          </a:xfrm>
        </p:grpSpPr>
        <p:sp>
          <p:nvSpPr>
            <p:cNvPr id="111" name="Rectangle 110"/>
            <p:cNvSpPr/>
            <p:nvPr/>
          </p:nvSpPr>
          <p:spPr>
            <a:xfrm>
              <a:off x="6941202" y="-459432"/>
              <a:ext cx="3464961" cy="242549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112" name="Picture 3" descr="C:\immgg\Opt_19_22_plot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75" t="8696" b="7838"/>
            <a:stretch/>
          </p:blipFill>
          <p:spPr bwMode="auto">
            <a:xfrm>
              <a:off x="6941202" y="-459432"/>
              <a:ext cx="3464961" cy="242549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5544108" y="836712"/>
            <a:ext cx="3276364" cy="2198686"/>
            <a:chOff x="1502327" y="3724967"/>
            <a:chExt cx="3173986" cy="1461034"/>
          </a:xfrm>
        </p:grpSpPr>
        <p:sp>
          <p:nvSpPr>
            <p:cNvPr id="17" name="Rounded Rectangle 16"/>
            <p:cNvSpPr/>
            <p:nvPr/>
          </p:nvSpPr>
          <p:spPr>
            <a:xfrm>
              <a:off x="1502327" y="3724967"/>
              <a:ext cx="3173985" cy="1461034"/>
            </a:xfrm>
            <a:prstGeom prst="roundRect">
              <a:avLst/>
            </a:prstGeom>
            <a:solidFill>
              <a:srgbClr val="F1F5D9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606964" y="3858146"/>
              <a:ext cx="3069349" cy="11657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  <a:latin typeface="Constantia" panose="02030602050306030303" pitchFamily="18" charset="0"/>
                </a:rPr>
                <a:t>Beam Energy: 500 MeV;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  <a:latin typeface="Constantia" panose="02030602050306030303" pitchFamily="18" charset="0"/>
                </a:rPr>
                <a:t>Beam Intensity: </a:t>
              </a:r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  <a:latin typeface="Constantia" panose="02030602050306030303" pitchFamily="18" charset="0"/>
                </a:rPr>
                <a:t>100</a:t>
              </a:r>
              <a:r>
                <a:rPr lang="el-GR" b="1" dirty="0" smtClean="0">
                  <a:solidFill>
                    <a:schemeClr val="accent2">
                      <a:lumMod val="50000"/>
                    </a:schemeClr>
                  </a:solidFill>
                  <a:latin typeface="Constantia" panose="02030602050306030303" pitchFamily="18" charset="0"/>
                </a:rPr>
                <a:t>μ</a:t>
              </a:r>
              <a:r>
                <a:rPr lang="en-US" b="1" dirty="0" smtClean="0">
                  <a:solidFill>
                    <a:schemeClr val="accent2">
                      <a:lumMod val="50000"/>
                    </a:schemeClr>
                  </a:solidFill>
                  <a:latin typeface="Constantia" panose="02030602050306030303" pitchFamily="18" charset="0"/>
                </a:rPr>
                <a:t>A</a:t>
              </a: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  <a:latin typeface="Constantia" panose="02030602050306030303" pitchFamily="18" charset="0"/>
                </a:rPr>
                <a:t>;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  <a:latin typeface="Constantia" panose="02030602050306030303" pitchFamily="18" charset="0"/>
                </a:rPr>
                <a:t>FWHM: 3mm;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  <a:latin typeface="Constantia" panose="02030602050306030303" pitchFamily="18" charset="0"/>
                </a:rPr>
                <a:t>Particles per second: 6.242 E14;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b="1" dirty="0" err="1">
                  <a:solidFill>
                    <a:schemeClr val="accent2">
                      <a:lumMod val="50000"/>
                    </a:schemeClr>
                  </a:solidFill>
                  <a:latin typeface="Constantia" panose="02030602050306030303" pitchFamily="18" charset="0"/>
                </a:rPr>
                <a:t>UCx</a:t>
              </a: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  <a:latin typeface="Constantia" panose="02030602050306030303" pitchFamily="18" charset="0"/>
                </a:rPr>
                <a:t> density: 3.63g/cm3 </a:t>
              </a:r>
              <a:endParaRPr lang="en-GB" b="1" dirty="0">
                <a:solidFill>
                  <a:schemeClr val="accent2">
                    <a:lumMod val="50000"/>
                  </a:schemeClr>
                </a:solidFill>
                <a:latin typeface="Constantia" panose="0203060205030603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8254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956376" y="6443658"/>
            <a:ext cx="628815" cy="276228"/>
          </a:xfrm>
          <a:prstGeom prst="rect">
            <a:avLst/>
          </a:prstGeo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19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92080" y="2456892"/>
            <a:ext cx="0" cy="270030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5744"/>
            <a:ext cx="7632848" cy="5724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04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8B</a:t>
            </a:r>
          </a:p>
          <a:p>
            <a:r>
              <a:rPr lang="en-GB" dirty="0" smtClean="0"/>
              <a:t>9C</a:t>
            </a:r>
          </a:p>
          <a:p>
            <a:r>
              <a:rPr lang="en-GB" dirty="0" smtClean="0"/>
              <a:t>37K</a:t>
            </a:r>
          </a:p>
          <a:p>
            <a:r>
              <a:rPr lang="en-GB" dirty="0" smtClean="0"/>
              <a:t>LIEBE (LBE loop)</a:t>
            </a:r>
          </a:p>
          <a:p>
            <a:r>
              <a:rPr lang="en-GB" dirty="0" err="1" smtClean="0"/>
              <a:t>ActILab</a:t>
            </a:r>
            <a:r>
              <a:rPr lang="en-GB" dirty="0" smtClean="0"/>
              <a:t> ENSAR (</a:t>
            </a:r>
            <a:r>
              <a:rPr lang="en-GB" dirty="0" err="1" smtClean="0"/>
              <a:t>nanoUCx</a:t>
            </a:r>
            <a:r>
              <a:rPr lang="en-GB" dirty="0" smtClean="0"/>
              <a:t>)</a:t>
            </a:r>
          </a:p>
          <a:p>
            <a:r>
              <a:rPr lang="en-GB" dirty="0" smtClean="0"/>
              <a:t> Ba beams</a:t>
            </a:r>
          </a:p>
          <a:p>
            <a:r>
              <a:rPr lang="en-GB" smtClean="0"/>
              <a:t>Neutron converter</a:t>
            </a:r>
          </a:p>
          <a:p>
            <a:r>
              <a:rPr lang="en-GB" dirty="0" smtClean="0"/>
              <a:t>(</a:t>
            </a:r>
            <a:r>
              <a:rPr lang="en-GB" dirty="0"/>
              <a:t>RILIS in VADIS) molecular beams</a:t>
            </a:r>
          </a:p>
          <a:p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9874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956376" y="6443658"/>
            <a:ext cx="628815" cy="276228"/>
          </a:xfrm>
          <a:prstGeom prst="rect">
            <a:avLst/>
          </a:prstGeo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20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292080" y="2456892"/>
            <a:ext cx="0" cy="2700300"/>
          </a:xfrm>
          <a:prstGeom prst="line">
            <a:avLst/>
          </a:prstGeom>
          <a:ln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38908"/>
            <a:ext cx="6540500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699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3484"/>
            <a:ext cx="9143999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</a:pPr>
            <a:r>
              <a:rPr lang="en-US" dirty="0" smtClean="0">
                <a:solidFill>
                  <a:srgbClr val="C0504D">
                    <a:lumMod val="50000"/>
                  </a:srgbClr>
                </a:solidFill>
                <a:latin typeface="Trebuchet MS"/>
              </a:rPr>
              <a:t>Preliminary Thermal Analysis</a:t>
            </a:r>
            <a:endParaRPr lang="en-US" dirty="0">
              <a:solidFill>
                <a:srgbClr val="C0504D">
                  <a:lumMod val="50000"/>
                </a:srgbClr>
              </a:solidFill>
              <a:latin typeface="Trebuchet MS"/>
            </a:endParaRPr>
          </a:p>
        </p:txBody>
      </p:sp>
      <p:sp>
        <p:nvSpPr>
          <p:cNvPr id="6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956376" y="6443658"/>
            <a:ext cx="628815" cy="276228"/>
          </a:xfrm>
          <a:prstGeom prst="rect">
            <a:avLst/>
          </a:prstGeo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srgbClr val="C0504D">
                    <a:lumMod val="50000"/>
                  </a:srgbClr>
                </a:solidFill>
              </a:rPr>
              <a:pPr/>
              <a:t>21</a:t>
            </a:fld>
            <a:endParaRPr lang="en-GB" sz="1600" dirty="0">
              <a:solidFill>
                <a:srgbClr val="C0504D">
                  <a:lumMod val="50000"/>
                </a:srgb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423114" y="994742"/>
            <a:ext cx="4738252" cy="5242570"/>
            <a:chOff x="2423114" y="994742"/>
            <a:chExt cx="4738252" cy="5242570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3114" y="994742"/>
              <a:ext cx="4738252" cy="5242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3707904" y="994742"/>
              <a:ext cx="396044" cy="238014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8301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DE37A-E27D-4BAE-B846-456F26A86147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166771" y="1637002"/>
            <a:ext cx="7488238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100" dirty="0" err="1" smtClean="0">
                <a:latin typeface="+mj-lt"/>
                <a:sym typeface="Symbol" pitchFamily="18" charset="2"/>
              </a:rPr>
              <a:t>Work</a:t>
            </a:r>
            <a:r>
              <a:rPr lang="fr-FR" sz="1100" dirty="0" smtClean="0">
                <a:latin typeface="+mj-lt"/>
                <a:sym typeface="Symbol" pitchFamily="18" charset="2"/>
              </a:rPr>
              <a:t> in IPNO: Use </a:t>
            </a:r>
            <a:r>
              <a:rPr lang="fr-FR" sz="1100" dirty="0" err="1" smtClean="0">
                <a:latin typeface="+mj-lt"/>
                <a:sym typeface="Symbol" pitchFamily="18" charset="2"/>
              </a:rPr>
              <a:t>LaCx</a:t>
            </a:r>
            <a:r>
              <a:rPr lang="fr-FR" sz="1100" dirty="0" smtClean="0">
                <a:latin typeface="+mj-lt"/>
                <a:sym typeface="Symbol" pitchFamily="18" charset="2"/>
              </a:rPr>
              <a:t> as </a:t>
            </a:r>
            <a:r>
              <a:rPr lang="fr-FR" sz="1100" dirty="0" err="1" smtClean="0">
                <a:latin typeface="+mj-lt"/>
                <a:sym typeface="Symbol" pitchFamily="18" charset="2"/>
              </a:rPr>
              <a:t>chemical</a:t>
            </a:r>
            <a:r>
              <a:rPr lang="fr-FR" sz="1100" dirty="0" smtClean="0">
                <a:latin typeface="+mj-lt"/>
                <a:sym typeface="Symbol" pitchFamily="18" charset="2"/>
              </a:rPr>
              <a:t> homologue to </a:t>
            </a:r>
            <a:r>
              <a:rPr lang="fr-FR" sz="1100" dirty="0" err="1" smtClean="0">
                <a:latin typeface="+mj-lt"/>
                <a:sym typeface="Symbol" pitchFamily="18" charset="2"/>
              </a:rPr>
              <a:t>UCx</a:t>
            </a:r>
            <a:endParaRPr lang="fr-FR" sz="1100" dirty="0">
              <a:latin typeface="+mj-lt"/>
              <a:sym typeface="Symbol" pitchFamily="18" charset="2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72000" y="1676708"/>
            <a:ext cx="3547645" cy="9387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La</a:t>
            </a:r>
            <a:r>
              <a:rPr lang="fr-FR" sz="1100" baseline="-250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2</a:t>
            </a:r>
            <a:r>
              <a:rPr lang="fr-FR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O</a:t>
            </a:r>
            <a:r>
              <a:rPr lang="fr-FR" sz="1100" baseline="-250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3</a:t>
            </a:r>
            <a:r>
              <a:rPr lang="fr-FR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FR" sz="1100" dirty="0" err="1">
                <a:latin typeface="+mj-lt"/>
                <a:cs typeface="Times New Roman" panose="02020603050405020304" pitchFamily="18" charset="0"/>
                <a:sym typeface="Symbol" pitchFamily="18" charset="2"/>
              </a:rPr>
              <a:t>is</a:t>
            </a:r>
            <a:r>
              <a:rPr lang="fr-FR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FR" sz="1100" dirty="0" err="1">
                <a:latin typeface="+mj-lt"/>
                <a:cs typeface="Times New Roman" panose="02020603050405020304" pitchFamily="18" charset="0"/>
                <a:sym typeface="Symbol" pitchFamily="18" charset="2"/>
              </a:rPr>
              <a:t>very</a:t>
            </a:r>
            <a:r>
              <a:rPr lang="fr-FR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FR" sz="1100" dirty="0" err="1">
                <a:latin typeface="+mj-lt"/>
                <a:cs typeface="Times New Roman" panose="02020603050405020304" pitchFamily="18" charset="0"/>
                <a:sym typeface="Symbol" pitchFamily="18" charset="2"/>
              </a:rPr>
              <a:t>hygroscopic</a:t>
            </a:r>
            <a:r>
              <a:rPr lang="fr-FR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 and </a:t>
            </a:r>
            <a:r>
              <a:rPr lang="fr-FR" sz="1100" dirty="0" err="1">
                <a:latin typeface="+mj-lt"/>
                <a:cs typeface="Times New Roman" panose="02020603050405020304" pitchFamily="18" charset="0"/>
                <a:sym typeface="Symbol" pitchFamily="18" charset="2"/>
              </a:rPr>
              <a:t>quicly</a:t>
            </a:r>
            <a:r>
              <a:rPr lang="fr-FR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FR" sz="1100" dirty="0" err="1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turns</a:t>
            </a:r>
            <a:r>
              <a:rPr lang="fr-FR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 </a:t>
            </a:r>
            <a:r>
              <a:rPr lang="fr-FR" sz="1100" dirty="0" err="1">
                <a:latin typeface="+mj-lt"/>
                <a:cs typeface="Times New Roman" panose="02020603050405020304" pitchFamily="18" charset="0"/>
                <a:sym typeface="Symbol" pitchFamily="18" charset="2"/>
              </a:rPr>
              <a:t>into</a:t>
            </a:r>
            <a:r>
              <a:rPr lang="fr-FR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 in La(OH)</a:t>
            </a:r>
            <a:r>
              <a:rPr lang="fr-FR" sz="1100" baseline="-250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3</a:t>
            </a:r>
          </a:p>
          <a:p>
            <a:endParaRPr lang="en-US" sz="1100" dirty="0" smtClean="0">
              <a:latin typeface="+mj-lt"/>
              <a:cs typeface="Times New Roman" panose="02020603050405020304" pitchFamily="18" charset="0"/>
            </a:endParaRPr>
          </a:p>
          <a:p>
            <a:r>
              <a:rPr lang="fr-FR" sz="1100" dirty="0" err="1" smtClean="0">
                <a:latin typeface="+mj-lt"/>
                <a:cs typeface="Times New Roman" panose="02020603050405020304" pitchFamily="18" charset="0"/>
              </a:rPr>
              <a:t>Choice</a:t>
            </a:r>
            <a:r>
              <a:rPr lang="fr-FR" sz="11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fr-FR" sz="1100" dirty="0">
                <a:latin typeface="+mj-lt"/>
                <a:cs typeface="Times New Roman" panose="02020603050405020304" pitchFamily="18" charset="0"/>
              </a:rPr>
              <a:t>to </a:t>
            </a:r>
            <a:r>
              <a:rPr lang="fr-FR" sz="1100" dirty="0" err="1">
                <a:latin typeface="+mj-lt"/>
                <a:cs typeface="Times New Roman" panose="02020603050405020304" pitchFamily="18" charset="0"/>
              </a:rPr>
              <a:t>start</a:t>
            </a:r>
            <a:r>
              <a:rPr lang="fr-FR" sz="11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</a:rPr>
              <a:t>with</a:t>
            </a:r>
            <a:r>
              <a:rPr lang="fr-FR" sz="1100" dirty="0" smtClean="0">
                <a:latin typeface="+mj-lt"/>
                <a:cs typeface="Times New Roman" panose="02020603050405020304" pitchFamily="18" charset="0"/>
              </a:rPr>
              <a:t>  graphite and La(OH)</a:t>
            </a:r>
            <a:r>
              <a:rPr lang="fr-FR" sz="1100" baseline="-25000" dirty="0" smtClean="0">
                <a:latin typeface="+mj-lt"/>
                <a:cs typeface="Times New Roman" panose="02020603050405020304" pitchFamily="18" charset="0"/>
              </a:rPr>
              <a:t>3</a:t>
            </a:r>
            <a:r>
              <a:rPr lang="fr-FR" sz="1100" dirty="0" smtClean="0">
                <a:latin typeface="+mj-lt"/>
                <a:cs typeface="Times New Roman" panose="02020603050405020304" pitchFamily="18" charset="0"/>
              </a:rPr>
              <a:t>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100" dirty="0" err="1" smtClean="0">
                <a:latin typeface="+mj-lt"/>
                <a:cs typeface="Times New Roman" panose="02020603050405020304" pitchFamily="18" charset="0"/>
                <a:sym typeface="Wingdings" pitchFamily="2" charset="2"/>
              </a:rPr>
              <a:t>lanthanum</a:t>
            </a:r>
            <a:r>
              <a:rPr lang="fr-FR" sz="1100" dirty="0" smtClean="0">
                <a:latin typeface="+mj-lt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fr-FR" sz="1100" dirty="0" err="1">
                <a:latin typeface="+mj-lt"/>
                <a:cs typeface="Times New Roman" panose="02020603050405020304" pitchFamily="18" charset="0"/>
                <a:sym typeface="Wingdings" pitchFamily="2" charset="2"/>
              </a:rPr>
              <a:t>hydroxide</a:t>
            </a:r>
            <a:r>
              <a:rPr lang="fr-FR" sz="1100" dirty="0">
                <a:latin typeface="+mj-lt"/>
                <a:cs typeface="Times New Roman" panose="02020603050405020304" pitchFamily="18" charset="0"/>
                <a:sym typeface="Wingdings" pitchFamily="2" charset="2"/>
              </a:rPr>
              <a:t> stable in the </a:t>
            </a:r>
            <a:r>
              <a:rPr lang="fr-FR" sz="1100" dirty="0" smtClean="0">
                <a:latin typeface="+mj-lt"/>
                <a:cs typeface="Times New Roman" panose="02020603050405020304" pitchFamily="18" charset="0"/>
                <a:sym typeface="Wingdings" pitchFamily="2" charset="2"/>
              </a:rPr>
              <a:t>air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+mj-lt"/>
                <a:cs typeface="Times New Roman" panose="02020603050405020304" pitchFamily="18" charset="0"/>
              </a:rPr>
              <a:t>strong degassing during </a:t>
            </a:r>
            <a:r>
              <a:rPr lang="en-US" sz="1100" dirty="0">
                <a:latin typeface="+mj-lt"/>
                <a:cs typeface="Times New Roman" panose="02020603050405020304" pitchFamily="18" charset="0"/>
              </a:rPr>
              <a:t>sintering = porosity</a:t>
            </a:r>
            <a:r>
              <a:rPr lang="fr-FR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</a:t>
            </a: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0" y="788618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fr-FR" sz="4000" u="sng" dirty="0" err="1"/>
              <a:t>Synthesis</a:t>
            </a:r>
            <a:r>
              <a:rPr lang="fr-FR" sz="4000" u="sng" dirty="0"/>
              <a:t> of </a:t>
            </a:r>
            <a:r>
              <a:rPr lang="fr-FR" sz="4000" u="sng" dirty="0" err="1"/>
              <a:t>lanthanum</a:t>
            </a:r>
            <a:r>
              <a:rPr lang="fr-FR" sz="4000" u="sng" dirty="0"/>
              <a:t> </a:t>
            </a:r>
            <a:r>
              <a:rPr lang="fr-FR" sz="4000" u="sng" dirty="0" err="1"/>
              <a:t>carbide</a:t>
            </a:r>
            <a:r>
              <a:rPr lang="fr-FR" sz="4000" u="sng" dirty="0"/>
              <a:t> pellets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2"/>
          <a:stretch/>
        </p:blipFill>
        <p:spPr>
          <a:xfrm>
            <a:off x="166771" y="4099460"/>
            <a:ext cx="2828326" cy="2578481"/>
          </a:xfrm>
          <a:prstGeom prst="rect">
            <a:avLst/>
          </a:prstGeom>
        </p:spPr>
      </p:pic>
      <p:pic>
        <p:nvPicPr>
          <p:cNvPr id="20" name="Espace réservé du contenu 3" descr="macro8t.pn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155486" y="4478678"/>
            <a:ext cx="2666923" cy="1877672"/>
          </a:xfrm>
          <a:ln>
            <a:solidFill>
              <a:schemeClr val="tx1"/>
            </a:solidFill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70" y="2072584"/>
            <a:ext cx="3455639" cy="1537697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3741" r="81502" b="55994"/>
          <a:stretch/>
        </p:blipFill>
        <p:spPr>
          <a:xfrm>
            <a:off x="2255384" y="5931433"/>
            <a:ext cx="654587" cy="264695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6199837" y="5071011"/>
            <a:ext cx="2486963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r-FR" dirty="0" err="1"/>
              <a:t>Smaller</a:t>
            </a:r>
            <a:r>
              <a:rPr lang="fr-FR" dirty="0"/>
              <a:t> </a:t>
            </a:r>
            <a:r>
              <a:rPr lang="fr-FR" dirty="0" err="1"/>
              <a:t>beads</a:t>
            </a:r>
            <a:r>
              <a:rPr lang="fr-FR" dirty="0"/>
              <a:t> </a:t>
            </a:r>
            <a:r>
              <a:rPr lang="fr-FR" dirty="0" err="1"/>
              <a:t>produce</a:t>
            </a:r>
            <a:r>
              <a:rPr lang="fr-FR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Finer</a:t>
            </a:r>
            <a:r>
              <a:rPr lang="fr-FR" dirty="0"/>
              <a:t> </a:t>
            </a:r>
            <a:r>
              <a:rPr lang="fr-FR" dirty="0" err="1"/>
              <a:t>powder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Larger</a:t>
            </a:r>
            <a:r>
              <a:rPr lang="fr-FR" dirty="0"/>
              <a:t> pores</a:t>
            </a:r>
          </a:p>
        </p:txBody>
      </p:sp>
      <p:grpSp>
        <p:nvGrpSpPr>
          <p:cNvPr id="39" name="Groupe 38"/>
          <p:cNvGrpSpPr/>
          <p:nvPr/>
        </p:nvGrpSpPr>
        <p:grpSpPr>
          <a:xfrm>
            <a:off x="3943762" y="2840603"/>
            <a:ext cx="5200238" cy="1517294"/>
            <a:chOff x="3943762" y="2840603"/>
            <a:chExt cx="5200238" cy="1517294"/>
          </a:xfrm>
        </p:grpSpPr>
        <p:sp>
          <p:nvSpPr>
            <p:cNvPr id="26" name="AutoShape 4"/>
            <p:cNvSpPr>
              <a:spLocks noChangeArrowheads="1"/>
            </p:cNvSpPr>
            <p:nvPr/>
          </p:nvSpPr>
          <p:spPr bwMode="auto">
            <a:xfrm>
              <a:off x="3943762" y="2840603"/>
              <a:ext cx="1128514" cy="565086"/>
            </a:xfrm>
            <a:prstGeom prst="homePlate">
              <a:avLst>
                <a:gd name="adj" fmla="val 4992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FR" altLang="fr-FR" sz="11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Precursor</a:t>
              </a:r>
              <a:r>
                <a:rPr lang="fr-FR" altLang="fr-FR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  <a:p>
              <a:pPr algn="ctr"/>
              <a:r>
                <a:rPr lang="fr-FR" altLang="fr-FR" sz="11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powder</a:t>
              </a:r>
              <a:endParaRPr lang="fr-FR" altLang="fr-FR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AutoShape 5"/>
            <p:cNvSpPr>
              <a:spLocks noChangeArrowheads="1"/>
            </p:cNvSpPr>
            <p:nvPr/>
          </p:nvSpPr>
          <p:spPr bwMode="auto">
            <a:xfrm>
              <a:off x="4846574" y="2841433"/>
              <a:ext cx="1166684" cy="564257"/>
            </a:xfrm>
            <a:prstGeom prst="chevron">
              <a:avLst>
                <a:gd name="adj" fmla="val 5169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FR" altLang="fr-FR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       </a:t>
              </a:r>
              <a:r>
                <a:rPr lang="fr-FR" altLang="fr-FR" sz="11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Grinding</a:t>
              </a:r>
              <a:endParaRPr lang="fr-FR" altLang="fr-FR" sz="1100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AutoShape 9"/>
            <p:cNvSpPr>
              <a:spLocks noChangeArrowheads="1"/>
            </p:cNvSpPr>
            <p:nvPr/>
          </p:nvSpPr>
          <p:spPr bwMode="auto">
            <a:xfrm>
              <a:off x="5774855" y="2840603"/>
              <a:ext cx="1166684" cy="564257"/>
            </a:xfrm>
            <a:prstGeom prst="chevron">
              <a:avLst>
                <a:gd name="adj" fmla="val 5169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FR" altLang="fr-FR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Pressing</a:t>
              </a:r>
              <a:endParaRPr lang="fr-FR" altLang="fr-FR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AutoShape 11"/>
            <p:cNvSpPr>
              <a:spLocks noChangeArrowheads="1"/>
            </p:cNvSpPr>
            <p:nvPr/>
          </p:nvSpPr>
          <p:spPr bwMode="auto">
            <a:xfrm>
              <a:off x="7654332" y="2840603"/>
              <a:ext cx="1489668" cy="564257"/>
            </a:xfrm>
            <a:prstGeom prst="chevron">
              <a:avLst>
                <a:gd name="adj" fmla="val 5169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FR" altLang="fr-FR" sz="1100" b="1" dirty="0">
                  <a:latin typeface="Calibri" panose="020F0502020204030204" pitchFamily="34" charset="0"/>
                  <a:cs typeface="Calibri" panose="020F0502020204030204" pitchFamily="34" charset="0"/>
                </a:rPr>
                <a:t>   </a:t>
              </a:r>
              <a:r>
                <a:rPr lang="fr-FR" altLang="fr-FR" sz="11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  </a:t>
              </a:r>
              <a:r>
                <a:rPr lang="fr-FR" altLang="fr-FR" sz="11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Characterisations</a:t>
              </a:r>
              <a:r>
                <a:rPr lang="fr-FR" altLang="fr-FR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endParaRPr lang="fr-FR" altLang="fr-FR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30" name="Groupe 7"/>
            <p:cNvGrpSpPr>
              <a:grpSpLocks/>
            </p:cNvGrpSpPr>
            <p:nvPr/>
          </p:nvGrpSpPr>
          <p:grpSpPr bwMode="auto">
            <a:xfrm>
              <a:off x="4260491" y="3555882"/>
              <a:ext cx="458873" cy="645577"/>
              <a:chOff x="31630" y="5181786"/>
              <a:chExt cx="877880" cy="1235265"/>
            </a:xfrm>
          </p:grpSpPr>
          <p:pic>
            <p:nvPicPr>
              <p:cNvPr id="34" name="Image 1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7" t="16643" r="51653" b="17772"/>
              <a:stretch>
                <a:fillRect/>
              </a:stretch>
            </p:blipFill>
            <p:spPr bwMode="auto">
              <a:xfrm>
                <a:off x="31630" y="5789556"/>
                <a:ext cx="877880" cy="62749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Image 1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696" t="16643" r="1665" b="17772"/>
              <a:stretch>
                <a:fillRect/>
              </a:stretch>
            </p:blipFill>
            <p:spPr bwMode="auto">
              <a:xfrm>
                <a:off x="31630" y="5181786"/>
                <a:ext cx="877880" cy="610105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1" name="Image 1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4779" y="3461724"/>
              <a:ext cx="537703" cy="896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Image 1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5455"/>
            <a:stretch>
              <a:fillRect/>
            </a:stretch>
          </p:blipFill>
          <p:spPr bwMode="auto">
            <a:xfrm>
              <a:off x="6867286" y="3613348"/>
              <a:ext cx="769214" cy="632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" name="Rectangle 17"/>
            <p:cNvSpPr>
              <a:spLocks noChangeArrowheads="1"/>
            </p:cNvSpPr>
            <p:nvPr/>
          </p:nvSpPr>
          <p:spPr bwMode="auto">
            <a:xfrm>
              <a:off x="7895085" y="3589001"/>
              <a:ext cx="1128513" cy="74598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FR" altLang="fr-FR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He </a:t>
              </a:r>
              <a:r>
                <a:rPr lang="fr-FR" altLang="fr-FR" sz="11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pycnometry</a:t>
              </a:r>
              <a:endParaRPr lang="fr-FR" altLang="fr-FR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r>
                <a:rPr lang="fr-FR" altLang="fr-FR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SEM</a:t>
              </a:r>
              <a:endParaRPr lang="fr-FR" altLang="fr-FR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r>
                <a:rPr lang="fr-FR" altLang="fr-FR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XRD</a:t>
              </a:r>
            </a:p>
            <a:p>
              <a:pPr algn="ctr"/>
              <a:r>
                <a:rPr lang="fr-FR" altLang="fr-FR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Hg </a:t>
              </a:r>
              <a:r>
                <a:rPr lang="fr-FR" altLang="fr-FR" sz="11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porosimetry</a:t>
              </a:r>
              <a:endParaRPr lang="fr-FR" altLang="fr-FR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AutoShape 9"/>
            <p:cNvSpPr>
              <a:spLocks noChangeArrowheads="1"/>
            </p:cNvSpPr>
            <p:nvPr/>
          </p:nvSpPr>
          <p:spPr bwMode="auto">
            <a:xfrm>
              <a:off x="6722034" y="2849287"/>
              <a:ext cx="1166684" cy="555573"/>
            </a:xfrm>
            <a:prstGeom prst="chevron">
              <a:avLst>
                <a:gd name="adj" fmla="val 5169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fr-FR" altLang="fr-FR" sz="1100" dirty="0" err="1" smtClean="0">
                  <a:latin typeface="Calibri" panose="020F0502020204030204" pitchFamily="34" charset="0"/>
                  <a:cs typeface="Calibri" panose="020F0502020204030204" pitchFamily="34" charset="0"/>
                </a:rPr>
                <a:t>Sintering</a:t>
              </a:r>
              <a:endParaRPr lang="fr-FR" altLang="fr-FR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8" name="Image 12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100150" y="3572744"/>
              <a:ext cx="722259" cy="722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91895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CDE37A-E27D-4BAE-B846-456F26A86147}" type="slidenum">
              <a:rPr lang="fr-FR" smtClean="0"/>
              <a:pPr>
                <a:defRPr/>
              </a:pPr>
              <a:t>23</a:t>
            </a:fld>
            <a:endParaRPr lang="fr-FR" dirty="0"/>
          </a:p>
        </p:txBody>
      </p:sp>
      <p:sp>
        <p:nvSpPr>
          <p:cNvPr id="5" name="ZoneTexte 4"/>
          <p:cNvSpPr txBox="1">
            <a:spLocks noChangeArrowheads="1"/>
          </p:cNvSpPr>
          <p:nvPr/>
        </p:nvSpPr>
        <p:spPr bwMode="auto">
          <a:xfrm>
            <a:off x="40369" y="4013550"/>
            <a:ext cx="42206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000" b="1" dirty="0" err="1" smtClean="0">
                <a:latin typeface="+mj-lt"/>
                <a:sym typeface="Symbol" pitchFamily="18" charset="2"/>
              </a:rPr>
              <a:t>Reactions</a:t>
            </a:r>
            <a:r>
              <a:rPr lang="fr-FR" sz="2000" b="1" dirty="0" smtClean="0">
                <a:latin typeface="+mj-lt"/>
                <a:sym typeface="Symbol" pitchFamily="18" charset="2"/>
              </a:rPr>
              <a:t> </a:t>
            </a:r>
            <a:r>
              <a:rPr lang="fr-FR" sz="2000" b="1" dirty="0" err="1" smtClean="0">
                <a:latin typeface="+mj-lt"/>
                <a:sym typeface="Symbol" pitchFamily="18" charset="2"/>
              </a:rPr>
              <a:t>during</a:t>
            </a:r>
            <a:r>
              <a:rPr lang="fr-FR" sz="2000" b="1" dirty="0" smtClean="0">
                <a:latin typeface="+mj-lt"/>
                <a:sym typeface="Symbol" pitchFamily="18" charset="2"/>
              </a:rPr>
              <a:t> </a:t>
            </a:r>
            <a:r>
              <a:rPr lang="fr-FR" sz="2000" b="1" dirty="0" err="1" smtClean="0">
                <a:latin typeface="+mj-lt"/>
                <a:sym typeface="Symbol" pitchFamily="18" charset="2"/>
              </a:rPr>
              <a:t>sintering</a:t>
            </a:r>
            <a:r>
              <a:rPr lang="fr-FR" sz="2000" b="1" dirty="0" smtClean="0">
                <a:latin typeface="+mj-lt"/>
                <a:sym typeface="Symbol" pitchFamily="18" charset="2"/>
              </a:rPr>
              <a:t>: </a:t>
            </a:r>
          </a:p>
        </p:txBody>
      </p:sp>
      <p:pic>
        <p:nvPicPr>
          <p:cNvPr id="46" name="Image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9011" y="4868429"/>
            <a:ext cx="2902989" cy="1722788"/>
          </a:xfrm>
          <a:prstGeom prst="rect">
            <a:avLst/>
          </a:prstGeom>
        </p:spPr>
      </p:pic>
      <p:grpSp>
        <p:nvGrpSpPr>
          <p:cNvPr id="52" name="Groupe 51"/>
          <p:cNvGrpSpPr/>
          <p:nvPr/>
        </p:nvGrpSpPr>
        <p:grpSpPr>
          <a:xfrm>
            <a:off x="328206" y="4838842"/>
            <a:ext cx="2544221" cy="1925372"/>
            <a:chOff x="5362282" y="758672"/>
            <a:chExt cx="3377961" cy="2556313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2282" y="758672"/>
              <a:ext cx="3377961" cy="2194705"/>
            </a:xfrm>
            <a:prstGeom prst="rect">
              <a:avLst/>
            </a:prstGeom>
          </p:spPr>
        </p:pic>
        <p:sp>
          <p:nvSpPr>
            <p:cNvPr id="13" name="Accolade ouvrante 12"/>
            <p:cNvSpPr/>
            <p:nvPr/>
          </p:nvSpPr>
          <p:spPr>
            <a:xfrm rot="16200000">
              <a:off x="5981351" y="2420848"/>
              <a:ext cx="150394" cy="99832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Accolade ouvrante 13"/>
            <p:cNvSpPr/>
            <p:nvPr/>
          </p:nvSpPr>
          <p:spPr>
            <a:xfrm rot="16200000">
              <a:off x="7255361" y="2135451"/>
              <a:ext cx="176965" cy="157627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5850705" y="2947214"/>
              <a:ext cx="438858" cy="3677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(I)</a:t>
              </a:r>
              <a:endParaRPr lang="fr-FR" sz="1200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7135571" y="2955146"/>
              <a:ext cx="470781" cy="347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/>
                <a:t>(II)</a:t>
              </a:r>
              <a:endParaRPr lang="fr-FR" sz="1100" dirty="0"/>
            </a:p>
          </p:txBody>
        </p:sp>
      </p:grpSp>
      <p:grpSp>
        <p:nvGrpSpPr>
          <p:cNvPr id="55" name="Groupe 54"/>
          <p:cNvGrpSpPr/>
          <p:nvPr/>
        </p:nvGrpSpPr>
        <p:grpSpPr>
          <a:xfrm>
            <a:off x="4441457" y="3832305"/>
            <a:ext cx="3176066" cy="743716"/>
            <a:chOff x="113593" y="6043210"/>
            <a:chExt cx="3176066" cy="743716"/>
          </a:xfrm>
        </p:grpSpPr>
        <p:sp>
          <p:nvSpPr>
            <p:cNvPr id="7" name="Rectangle 6"/>
            <p:cNvSpPr/>
            <p:nvPr/>
          </p:nvSpPr>
          <p:spPr>
            <a:xfrm>
              <a:off x="113593" y="6525316"/>
              <a:ext cx="2406309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</a:t>
              </a:r>
              <a:r>
                <a:rPr lang="fr-FR" sz="11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FR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fr-FR" sz="11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fr-FR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+ 11C → </a:t>
              </a:r>
              <a:r>
                <a:rPr lang="fr-F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LaC</a:t>
              </a:r>
              <a:r>
                <a:rPr lang="fr-FR" sz="11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F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+ 4 C + 3 CO</a:t>
              </a:r>
              <a:r>
                <a:rPr lang="fr-FR" sz="11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</a:t>
              </a:r>
              <a:endParaRPr lang="fr-FR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74909" y="6150932"/>
              <a:ext cx="182774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1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La(OH)</a:t>
              </a:r>
              <a:r>
                <a:rPr lang="fr-FR" sz="11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3</a:t>
              </a:r>
              <a:r>
                <a:rPr lang="fr-FR" sz="11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 </a:t>
              </a:r>
              <a:r>
                <a:rPr lang="fr-FR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→ </a:t>
              </a:r>
              <a:r>
                <a:rPr lang="fr-F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</a:t>
              </a:r>
              <a:r>
                <a:rPr lang="fr-FR" sz="11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F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fr-FR" sz="11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fr-F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+ 3H</a:t>
              </a:r>
              <a:r>
                <a:rPr lang="fr-FR" sz="11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fr-FR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fr-FR" sz="11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</a:t>
              </a:r>
              <a:endParaRPr lang="fr-FR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74910" y="6150932"/>
              <a:ext cx="1827744" cy="26160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3593" y="6543490"/>
              <a:ext cx="2406309" cy="24343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2851190" y="6043210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(I)</a:t>
              </a:r>
              <a:endParaRPr lang="fr-FR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2822865" y="6417594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(II)</a:t>
              </a:r>
              <a:endParaRPr lang="fr-FR" dirty="0"/>
            </a:p>
          </p:txBody>
        </p:sp>
      </p:grpSp>
      <p:pic>
        <p:nvPicPr>
          <p:cNvPr id="51" name="Image 5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9" y="1325643"/>
            <a:ext cx="3620782" cy="2563207"/>
          </a:xfrm>
          <a:prstGeom prst="rect">
            <a:avLst/>
          </a:prstGeom>
        </p:spPr>
      </p:pic>
      <p:sp>
        <p:nvSpPr>
          <p:cNvPr id="56" name="ZoneTexte 55"/>
          <p:cNvSpPr txBox="1"/>
          <p:nvPr/>
        </p:nvSpPr>
        <p:spPr>
          <a:xfrm>
            <a:off x="6000124" y="5222954"/>
            <a:ext cx="3093076" cy="11079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/>
              <a:t>Choice of new outgassing program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100" dirty="0" smtClean="0"/>
              <a:t>reduces </a:t>
            </a:r>
            <a:r>
              <a:rPr lang="en-US" sz="1100" dirty="0"/>
              <a:t>the </a:t>
            </a:r>
            <a:r>
              <a:rPr lang="en-US" sz="1100" dirty="0" smtClean="0"/>
              <a:t>dwell time </a:t>
            </a:r>
            <a:r>
              <a:rPr lang="en-US" sz="1100" dirty="0"/>
              <a:t>at high temperature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100" dirty="0"/>
              <a:t>limit sintering responsible for the decrease of the porosity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100" dirty="0"/>
              <a:t>limit the change in the microstructure (grain growth ...)</a:t>
            </a:r>
            <a:endParaRPr lang="fr-FR" sz="1100" dirty="0"/>
          </a:p>
        </p:txBody>
      </p:sp>
      <p:sp>
        <p:nvSpPr>
          <p:cNvPr id="58" name="ZoneTexte 57"/>
          <p:cNvSpPr txBox="1"/>
          <p:nvPr/>
        </p:nvSpPr>
        <p:spPr>
          <a:xfrm>
            <a:off x="4613788" y="2945429"/>
            <a:ext cx="3436327" cy="6001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1100" b="1" dirty="0" smtClean="0"/>
              <a:t>AIMS: </a:t>
            </a:r>
          </a:p>
          <a:p>
            <a:pPr>
              <a:buFont typeface="Arial" pitchFamily="34" charset="0"/>
              <a:buChar char="•"/>
            </a:pPr>
            <a:r>
              <a:rPr lang="fr-FR" sz="1100" b="1" dirty="0" smtClean="0"/>
              <a:t> </a:t>
            </a:r>
            <a:r>
              <a:rPr lang="fr-FR" sz="1100" b="1" dirty="0" err="1" smtClean="0"/>
              <a:t>Reducing</a:t>
            </a:r>
            <a:r>
              <a:rPr lang="fr-FR" sz="1100" b="1" dirty="0" smtClean="0"/>
              <a:t> grain </a:t>
            </a:r>
            <a:r>
              <a:rPr lang="fr-FR" sz="1100" b="1" dirty="0"/>
              <a:t>size</a:t>
            </a:r>
          </a:p>
          <a:p>
            <a:pPr>
              <a:buFont typeface="Arial" pitchFamily="34" charset="0"/>
              <a:buChar char="•"/>
            </a:pPr>
            <a:r>
              <a:rPr lang="fr-FR" sz="1100" b="1" dirty="0"/>
              <a:t> </a:t>
            </a:r>
            <a:r>
              <a:rPr lang="fr-FR" sz="1100" b="1" dirty="0" err="1"/>
              <a:t>Improving</a:t>
            </a:r>
            <a:r>
              <a:rPr lang="fr-FR" sz="1100" b="1" dirty="0"/>
              <a:t> </a:t>
            </a:r>
            <a:r>
              <a:rPr lang="fr-FR" sz="1100" b="1" dirty="0" err="1" smtClean="0"/>
              <a:t>homogeneity</a:t>
            </a:r>
            <a:r>
              <a:rPr lang="fr-FR" sz="1100" b="1" dirty="0" smtClean="0"/>
              <a:t> </a:t>
            </a:r>
            <a:r>
              <a:rPr lang="fr-FR" sz="1100" b="1" dirty="0"/>
              <a:t>in </a:t>
            </a:r>
            <a:r>
              <a:rPr lang="fr-FR" sz="1100" b="1" dirty="0" err="1"/>
              <a:t>shape</a:t>
            </a:r>
            <a:r>
              <a:rPr lang="fr-FR" sz="1100" b="1" dirty="0"/>
              <a:t> and grain size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52397" y="996876"/>
            <a:ext cx="3642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000" b="1" dirty="0" err="1" smtClean="0">
                <a:latin typeface="+mj-lt"/>
              </a:rPr>
              <a:t>Grinding</a:t>
            </a:r>
            <a:r>
              <a:rPr lang="fr-FR" sz="2000" b="1" dirty="0" smtClean="0">
                <a:latin typeface="+mj-lt"/>
              </a:rPr>
              <a:t> </a:t>
            </a:r>
            <a:r>
              <a:rPr lang="fr-FR" sz="2000" b="1" dirty="0" err="1" smtClean="0">
                <a:latin typeface="+mj-lt"/>
              </a:rPr>
              <a:t>with</a:t>
            </a:r>
            <a:r>
              <a:rPr lang="fr-FR" sz="2000" b="1" dirty="0" smtClean="0">
                <a:latin typeface="+mj-lt"/>
              </a:rPr>
              <a:t> </a:t>
            </a:r>
            <a:r>
              <a:rPr lang="fr-FR" sz="2000" b="1" dirty="0" err="1" smtClean="0">
                <a:latin typeface="+mj-lt"/>
              </a:rPr>
              <a:t>planetary</a:t>
            </a:r>
            <a:r>
              <a:rPr lang="fr-FR" sz="2000" b="1" dirty="0" smtClean="0">
                <a:latin typeface="+mj-lt"/>
              </a:rPr>
              <a:t> </a:t>
            </a:r>
            <a:r>
              <a:rPr lang="fr-FR" sz="2000" b="1" dirty="0" err="1" smtClean="0">
                <a:latin typeface="+mj-lt"/>
              </a:rPr>
              <a:t>mill</a:t>
            </a:r>
            <a:r>
              <a:rPr lang="fr-FR" sz="2000" b="1" dirty="0" smtClean="0">
                <a:latin typeface="+mj-lt"/>
              </a:rPr>
              <a:t> :</a:t>
            </a:r>
            <a:endParaRPr lang="fr-FR" sz="2000" b="1" dirty="0">
              <a:latin typeface="+mj-lt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837407" y="1499250"/>
            <a:ext cx="4989091" cy="127727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ISOLDE 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experience with </a:t>
            </a:r>
            <a:r>
              <a:rPr lang="en-US" sz="1100" dirty="0" err="1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nanoUCx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 shall be translated to </a:t>
            </a:r>
            <a:r>
              <a:rPr lang="en-US" sz="1100" dirty="0" err="1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LaCx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. </a:t>
            </a:r>
            <a:endParaRPr lang="en-US" sz="1100" dirty="0">
              <a:latin typeface="+mj-lt"/>
              <a:cs typeface="Times New Roman" panose="02020603050405020304" pitchFamily="18" charset="0"/>
              <a:sym typeface="Symbol" pitchFamily="18" charset="2"/>
            </a:endParaRPr>
          </a:p>
          <a:p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Milled </a:t>
            </a:r>
            <a:r>
              <a:rPr lang="en-US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powders would allow 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to produce  smaller </a:t>
            </a:r>
            <a:r>
              <a:rPr lang="en-US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grains 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by two </a:t>
            </a:r>
            <a:r>
              <a:rPr lang="en-US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orders of magnitude.</a:t>
            </a:r>
          </a:p>
          <a:p>
            <a:r>
              <a:rPr lang="en-US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Smaller grains 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together with carbon nanotubes can be engineered for better </a:t>
            </a:r>
            <a:r>
              <a:rPr lang="en-US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preservation of </a:t>
            </a:r>
            <a:r>
              <a:rPr lang="en-US" sz="1100" dirty="0" err="1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microstrure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 at high </a:t>
            </a:r>
            <a:r>
              <a:rPr lang="en-US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temperature 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.</a:t>
            </a:r>
            <a:endParaRPr lang="en-US" sz="1100" dirty="0">
              <a:latin typeface="+mj-lt"/>
              <a:cs typeface="Times New Roman" panose="02020603050405020304" pitchFamily="18" charset="0"/>
              <a:sym typeface="Symbol" pitchFamily="18" charset="2"/>
            </a:endParaRPr>
          </a:p>
          <a:p>
            <a:r>
              <a:rPr lang="en-US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Having small grains of the target increases the efficiency of </a:t>
            </a:r>
            <a:r>
              <a:rPr lang="en-US" sz="1100" dirty="0">
                <a:latin typeface="+mj-lt"/>
              </a:rPr>
              <a:t>diffusion of the isotope out of the target material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. </a:t>
            </a:r>
            <a:endParaRPr lang="en-US" sz="1100" dirty="0">
              <a:latin typeface="+mj-lt"/>
              <a:cs typeface="Times New Roman" panose="02020603050405020304" pitchFamily="18" charset="0"/>
              <a:sym typeface="Symbol" pitchFamily="18" charset="2"/>
            </a:endParaRPr>
          </a:p>
          <a:p>
            <a:r>
              <a:rPr lang="en-US" sz="1100" dirty="0">
                <a:latin typeface="+mj-lt"/>
                <a:cs typeface="Times New Roman" panose="02020603050405020304" pitchFamily="18" charset="0"/>
                <a:sym typeface="Symbol" pitchFamily="18" charset="2"/>
              </a:rPr>
              <a:t>This program can be used to manufacture 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LaC</a:t>
            </a:r>
            <a:r>
              <a:rPr lang="en-US" sz="1100" baseline="-250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2 </a:t>
            </a:r>
            <a:r>
              <a:rPr lang="en-US" sz="1100" dirty="0" smtClean="0">
                <a:latin typeface="+mj-lt"/>
                <a:cs typeface="Times New Roman" panose="02020603050405020304" pitchFamily="18" charset="0"/>
                <a:sym typeface="Symbol" pitchFamily="18" charset="2"/>
              </a:rPr>
              <a:t>targets.</a:t>
            </a:r>
            <a:endParaRPr lang="fr-FR" sz="1100" dirty="0">
              <a:latin typeface="+mj-lt"/>
              <a:cs typeface="Times New Roman" panose="02020603050405020304" pitchFamily="18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381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" y="1467851"/>
            <a:ext cx="3848101" cy="268621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759200" y="2051735"/>
            <a:ext cx="51435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+mj-lt"/>
              </a:rPr>
              <a:t>FLUKA simulations of the production of Ba isotopes from LaC</a:t>
            </a:r>
            <a:r>
              <a:rPr lang="en-US" sz="1200" baseline="-25000" dirty="0">
                <a:latin typeface="+mj-lt"/>
              </a:rPr>
              <a:t>2</a:t>
            </a:r>
            <a:r>
              <a:rPr lang="en-US" sz="1200" dirty="0">
                <a:latin typeface="+mj-lt"/>
              </a:rPr>
              <a:t> targets at </a:t>
            </a:r>
            <a:r>
              <a:rPr lang="en-US" sz="1200" dirty="0" smtClean="0">
                <a:latin typeface="+mj-lt"/>
              </a:rPr>
              <a:t>ISOLDE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195731" y="3627500"/>
            <a:ext cx="2270438" cy="2616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latin typeface="+mj-lt"/>
              </a:rPr>
              <a:t>LaC</a:t>
            </a:r>
            <a:r>
              <a:rPr lang="en-US" sz="1100" baseline="-25000" dirty="0" smtClean="0">
                <a:latin typeface="+mj-lt"/>
              </a:rPr>
              <a:t>2</a:t>
            </a:r>
            <a:r>
              <a:rPr lang="en-US" sz="1100" dirty="0" smtClean="0">
                <a:latin typeface="+mj-lt"/>
              </a:rPr>
              <a:t> </a:t>
            </a:r>
            <a:r>
              <a:rPr lang="en-US" sz="1100" dirty="0">
                <a:latin typeface="+mj-lt"/>
              </a:rPr>
              <a:t>is a better candidate than </a:t>
            </a:r>
            <a:r>
              <a:rPr lang="en-US" sz="1100" dirty="0" smtClean="0">
                <a:latin typeface="+mj-lt"/>
              </a:rPr>
              <a:t>UC</a:t>
            </a:r>
            <a:r>
              <a:rPr lang="en-US" sz="1100" baseline="-25000" dirty="0" smtClean="0">
                <a:latin typeface="+mj-lt"/>
              </a:rPr>
              <a:t>2 </a:t>
            </a:r>
            <a:endParaRPr lang="fr-FR" sz="1100" baseline="-25000" dirty="0">
              <a:latin typeface="+mj-lt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2397" y="996876"/>
            <a:ext cx="82157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000" b="1" dirty="0" err="1" smtClean="0">
                <a:latin typeface="+mj-lt"/>
              </a:rPr>
              <a:t>Choice</a:t>
            </a:r>
            <a:r>
              <a:rPr lang="fr-FR" sz="2000" b="1" dirty="0" smtClean="0">
                <a:latin typeface="+mj-lt"/>
              </a:rPr>
              <a:t> of LaC2 for the production of i.e. neutron-</a:t>
            </a:r>
            <a:r>
              <a:rPr lang="fr-FR" sz="2000" b="1" dirty="0" err="1" smtClean="0">
                <a:latin typeface="+mj-lt"/>
              </a:rPr>
              <a:t>deficient</a:t>
            </a:r>
            <a:r>
              <a:rPr lang="fr-FR" sz="2000" b="1" dirty="0" smtClean="0">
                <a:latin typeface="+mj-lt"/>
              </a:rPr>
              <a:t> </a:t>
            </a:r>
            <a:r>
              <a:rPr lang="fr-FR" sz="2000" b="1" dirty="0" err="1" smtClean="0">
                <a:latin typeface="+mj-lt"/>
              </a:rPr>
              <a:t>Barium</a:t>
            </a:r>
            <a:r>
              <a:rPr lang="fr-FR" sz="2000" b="1" dirty="0" smtClean="0">
                <a:latin typeface="+mj-lt"/>
              </a:rPr>
              <a:t> </a:t>
            </a:r>
            <a:r>
              <a:rPr lang="fr-FR" sz="2000" b="1" dirty="0" err="1" smtClean="0">
                <a:latin typeface="+mj-lt"/>
              </a:rPr>
              <a:t>beams</a:t>
            </a:r>
            <a:endParaRPr lang="fr-FR" sz="2000" b="1" dirty="0">
              <a:latin typeface="+mj-lt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90499" y="4349676"/>
            <a:ext cx="2793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000" b="1" dirty="0" err="1" smtClean="0">
                <a:latin typeface="+mj-lt"/>
              </a:rPr>
              <a:t>Purchase</a:t>
            </a:r>
            <a:r>
              <a:rPr lang="fr-FR" sz="2000" b="1" dirty="0" smtClean="0">
                <a:latin typeface="+mj-lt"/>
              </a:rPr>
              <a:t> of </a:t>
            </a:r>
            <a:r>
              <a:rPr lang="fr-FR" sz="2000" b="1" dirty="0" err="1" smtClean="0">
                <a:latin typeface="+mj-lt"/>
              </a:rPr>
              <a:t>material</a:t>
            </a:r>
            <a:r>
              <a:rPr lang="fr-FR" sz="2000" b="1" dirty="0" smtClean="0">
                <a:latin typeface="+mj-lt"/>
              </a:rPr>
              <a:t>:</a:t>
            </a:r>
            <a:endParaRPr lang="fr-FR" sz="2000" b="1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85660" y="4928250"/>
            <a:ext cx="3152939" cy="161582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1100" dirty="0" smtClean="0">
                <a:latin typeface="+mj-lt"/>
                <a:cs typeface="Arial" pitchFamily="34" charset="0"/>
              </a:rPr>
              <a:t>Start </a:t>
            </a:r>
            <a:r>
              <a:rPr lang="fr-FR" sz="1100" dirty="0" err="1" smtClean="0">
                <a:latin typeface="+mj-lt"/>
                <a:cs typeface="Arial" pitchFamily="34" charset="0"/>
              </a:rPr>
              <a:t>with</a:t>
            </a:r>
            <a:r>
              <a:rPr lang="fr-FR" sz="1100" dirty="0" smtClean="0">
                <a:latin typeface="+mj-lt"/>
                <a:cs typeface="Arial" pitchFamily="34" charset="0"/>
              </a:rPr>
              <a:t> La(OH)3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dirty="0" err="1" smtClean="0">
                <a:latin typeface="+mj-lt"/>
                <a:cs typeface="Arial" pitchFamily="34" charset="0"/>
                <a:sym typeface="Wingdings" pitchFamily="2" charset="2"/>
              </a:rPr>
              <a:t>lanthanum</a:t>
            </a:r>
            <a:r>
              <a:rPr lang="fr-FR" sz="1100" dirty="0" smtClean="0">
                <a:latin typeface="+mj-lt"/>
                <a:cs typeface="Arial" pitchFamily="34" charset="0"/>
                <a:sym typeface="Wingdings" pitchFamily="2" charset="2"/>
              </a:rPr>
              <a:t> </a:t>
            </a:r>
            <a:r>
              <a:rPr lang="fr-FR" sz="1100" dirty="0" err="1" smtClean="0">
                <a:latin typeface="+mj-lt"/>
                <a:cs typeface="Arial" pitchFamily="34" charset="0"/>
                <a:sym typeface="Wingdings" pitchFamily="2" charset="2"/>
              </a:rPr>
              <a:t>hydroxide</a:t>
            </a:r>
            <a:r>
              <a:rPr lang="fr-FR" sz="1100" dirty="0" smtClean="0">
                <a:latin typeface="+mj-lt"/>
                <a:cs typeface="Arial" pitchFamily="34" charset="0"/>
                <a:sym typeface="Wingdings" pitchFamily="2" charset="2"/>
              </a:rPr>
              <a:t> stable in the air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dirty="0" err="1" smtClean="0">
                <a:latin typeface="+mj-lt"/>
                <a:cs typeface="Arial" pitchFamily="34" charset="0"/>
                <a:sym typeface="Wingdings" pitchFamily="2" charset="2"/>
              </a:rPr>
              <a:t>grinding</a:t>
            </a:r>
            <a:r>
              <a:rPr lang="fr-FR" sz="1100" dirty="0" smtClean="0">
                <a:latin typeface="+mj-lt"/>
                <a:cs typeface="Arial" pitchFamily="34" charset="0"/>
                <a:sym typeface="Wingdings" pitchFamily="2" charset="2"/>
              </a:rPr>
              <a:t> in isopropanol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+mj-lt"/>
              </a:rPr>
              <a:t>strong degassing during sintering = porosity</a:t>
            </a:r>
            <a:r>
              <a:rPr lang="fr-FR" sz="1100" dirty="0" smtClean="0">
                <a:latin typeface="+mj-lt"/>
                <a:sym typeface="Symbol" pitchFamily="18" charset="2"/>
              </a:rPr>
              <a:t></a:t>
            </a:r>
          </a:p>
          <a:p>
            <a:endParaRPr lang="fr-FR" sz="1100" dirty="0" smtClean="0">
              <a:latin typeface="+mj-lt"/>
              <a:sym typeface="Symbol" pitchFamily="18" charset="2"/>
            </a:endParaRPr>
          </a:p>
          <a:p>
            <a:r>
              <a:rPr lang="fr-FR" sz="1100" dirty="0" smtClean="0">
                <a:cs typeface="Arial" pitchFamily="34" charset="0"/>
              </a:rPr>
              <a:t>Start </a:t>
            </a:r>
            <a:r>
              <a:rPr lang="fr-FR" sz="1100" dirty="0" err="1">
                <a:cs typeface="Arial" pitchFamily="34" charset="0"/>
              </a:rPr>
              <a:t>with</a:t>
            </a:r>
            <a:r>
              <a:rPr lang="fr-FR" sz="1100" dirty="0">
                <a:cs typeface="Arial" pitchFamily="34" charset="0"/>
              </a:rPr>
              <a:t> </a:t>
            </a:r>
            <a:r>
              <a:rPr lang="fr-FR" sz="1100" dirty="0" err="1" smtClean="0">
                <a:cs typeface="Arial" pitchFamily="34" charset="0"/>
              </a:rPr>
              <a:t>carbon</a:t>
            </a:r>
            <a:r>
              <a:rPr lang="fr-FR" sz="1100" dirty="0" smtClean="0">
                <a:cs typeface="Arial" pitchFamily="34" charset="0"/>
              </a:rPr>
              <a:t> nanotubes </a:t>
            </a:r>
            <a:r>
              <a:rPr lang="fr-FR" sz="1100" dirty="0">
                <a:cs typeface="Arial" pitchFamily="34" charset="0"/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dirty="0">
                <a:cs typeface="Arial" pitchFamily="34" charset="0"/>
                <a:sym typeface="Wingdings" pitchFamily="2" charset="2"/>
              </a:rPr>
              <a:t>S</a:t>
            </a:r>
            <a:r>
              <a:rPr lang="fr-FR" sz="1100" dirty="0" smtClean="0">
                <a:cs typeface="Arial" pitchFamily="34" charset="0"/>
                <a:sym typeface="Wingdings" pitchFamily="2" charset="2"/>
              </a:rPr>
              <a:t>ize</a:t>
            </a:r>
            <a:endParaRPr lang="fr-FR" sz="1100" dirty="0">
              <a:cs typeface="Arial" pitchFamily="34" charset="0"/>
              <a:sym typeface="Wingdings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dirty="0" err="1" smtClean="0">
                <a:sym typeface="Symbol" pitchFamily="18" charset="2"/>
              </a:rPr>
              <a:t>Thermostability</a:t>
            </a:r>
            <a:endParaRPr lang="fr-FR" sz="1100" dirty="0" smtClean="0">
              <a:sym typeface="Symbol" pitchFamily="18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dirty="0" smtClean="0">
                <a:latin typeface="+mj-lt"/>
                <a:sym typeface="Symbol" pitchFamily="18" charset="2"/>
              </a:rPr>
              <a:t>Diffusion</a:t>
            </a:r>
            <a:endParaRPr lang="fr-FR" sz="1100" dirty="0">
              <a:latin typeface="+mj-lt"/>
              <a:sym typeface="Symbol" pitchFamily="18" charset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16162" y="5351441"/>
            <a:ext cx="3683000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fr-FR" sz="1100" dirty="0" err="1" smtClean="0">
                <a:latin typeface="+mj-lt"/>
                <a:cs typeface="Arial" pitchFamily="34" charset="0"/>
              </a:rPr>
              <a:t>Grinding</a:t>
            </a:r>
            <a:r>
              <a:rPr lang="fr-FR" sz="1100" dirty="0" smtClean="0">
                <a:latin typeface="+mj-lt"/>
                <a:cs typeface="Arial" pitchFamily="34" charset="0"/>
              </a:rPr>
              <a:t> </a:t>
            </a:r>
            <a:r>
              <a:rPr lang="fr-FR" sz="1100" dirty="0" err="1" smtClean="0">
                <a:latin typeface="+mj-lt"/>
                <a:cs typeface="Arial" pitchFamily="34" charset="0"/>
              </a:rPr>
              <a:t>equipment</a:t>
            </a:r>
            <a:r>
              <a:rPr lang="fr-FR" sz="1100" dirty="0" smtClean="0">
                <a:latin typeface="+mj-lt"/>
                <a:cs typeface="Arial" pitchFamily="34" charset="0"/>
              </a:rPr>
              <a:t> (</a:t>
            </a:r>
            <a:r>
              <a:rPr lang="fr-FR" sz="1100" dirty="0" err="1" smtClean="0">
                <a:latin typeface="+mj-lt"/>
                <a:cs typeface="Arial" pitchFamily="34" charset="0"/>
              </a:rPr>
              <a:t>Jar+Beads</a:t>
            </a:r>
            <a:r>
              <a:rPr lang="fr-FR" sz="1100" dirty="0" smtClean="0">
                <a:latin typeface="+mj-lt"/>
                <a:cs typeface="Arial" pitchFamily="34" charset="0"/>
              </a:rPr>
              <a:t>) in </a:t>
            </a:r>
            <a:r>
              <a:rPr lang="fr-FR" sz="1100" dirty="0" err="1" smtClean="0">
                <a:latin typeface="+mj-lt"/>
                <a:cs typeface="Arial" pitchFamily="34" charset="0"/>
              </a:rPr>
              <a:t>Tungten</a:t>
            </a:r>
            <a:r>
              <a:rPr lang="fr-FR" sz="1100" dirty="0" smtClean="0">
                <a:latin typeface="+mj-lt"/>
                <a:cs typeface="Arial" pitchFamily="34" charset="0"/>
              </a:rPr>
              <a:t> </a:t>
            </a:r>
            <a:r>
              <a:rPr lang="fr-FR" sz="1100" dirty="0" err="1" smtClean="0">
                <a:latin typeface="+mj-lt"/>
                <a:cs typeface="Arial" pitchFamily="34" charset="0"/>
              </a:rPr>
              <a:t>Cabide</a:t>
            </a:r>
            <a:r>
              <a:rPr lang="fr-FR" sz="1100" dirty="0" smtClean="0">
                <a:latin typeface="+mj-lt"/>
                <a:cs typeface="Arial" pitchFamily="34" charset="0"/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dirty="0" smtClean="0">
                <a:latin typeface="+mj-lt"/>
                <a:cs typeface="Arial" pitchFamily="34" charset="0"/>
              </a:rPr>
              <a:t>high </a:t>
            </a:r>
            <a:r>
              <a:rPr lang="fr-FR" sz="1100" dirty="0" err="1" smtClean="0">
                <a:latin typeface="+mj-lt"/>
                <a:cs typeface="Arial" pitchFamily="34" charset="0"/>
              </a:rPr>
              <a:t>density</a:t>
            </a:r>
            <a:endParaRPr lang="fr-FR" sz="1100" dirty="0" smtClean="0">
              <a:latin typeface="+mj-lt"/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high hardness and high abrasion resistance</a:t>
            </a:r>
            <a:endParaRPr lang="fr-FR" sz="1100" dirty="0" smtClean="0">
              <a:latin typeface="+mj-lt"/>
              <a:cs typeface="Arial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dirty="0" smtClean="0">
                <a:latin typeface="+mj-lt"/>
                <a:cs typeface="Arial" pitchFamily="34" charset="0"/>
              </a:rPr>
              <a:t>high </a:t>
            </a:r>
            <a:r>
              <a:rPr lang="fr-FR" sz="1100" dirty="0" err="1">
                <a:latin typeface="+mj-lt"/>
                <a:cs typeface="Arial" pitchFamily="34" charset="0"/>
              </a:rPr>
              <a:t>melting</a:t>
            </a:r>
            <a:r>
              <a:rPr lang="fr-FR" sz="1100" dirty="0">
                <a:latin typeface="+mj-lt"/>
                <a:cs typeface="Arial" pitchFamily="34" charset="0"/>
              </a:rPr>
              <a:t> </a:t>
            </a:r>
            <a:r>
              <a:rPr lang="fr-FR" sz="1100" dirty="0" smtClean="0">
                <a:latin typeface="+mj-lt"/>
                <a:cs typeface="Arial" pitchFamily="34" charset="0"/>
              </a:rPr>
              <a:t>point (2900°C&gt;</a:t>
            </a:r>
            <a:r>
              <a:rPr lang="fr-FR" sz="1100" dirty="0">
                <a:latin typeface="+mj-lt"/>
                <a:cs typeface="Arial" pitchFamily="34" charset="0"/>
              </a:rPr>
              <a:t> </a:t>
            </a:r>
            <a:r>
              <a:rPr lang="fr-FR" sz="1100" dirty="0" err="1">
                <a:latin typeface="+mj-lt"/>
                <a:cs typeface="Arial" pitchFamily="34" charset="0"/>
              </a:rPr>
              <a:t>work</a:t>
            </a:r>
            <a:r>
              <a:rPr lang="fr-FR" sz="1100" dirty="0">
                <a:latin typeface="+mj-lt"/>
                <a:cs typeface="Arial" pitchFamily="34" charset="0"/>
              </a:rPr>
              <a:t> </a:t>
            </a:r>
            <a:r>
              <a:rPr lang="fr-FR" sz="1100" dirty="0" err="1">
                <a:latin typeface="+mj-lt"/>
                <a:cs typeface="Arial" pitchFamily="34" charset="0"/>
              </a:rPr>
              <a:t>temperature</a:t>
            </a:r>
            <a:r>
              <a:rPr lang="fr-FR" sz="1100" dirty="0">
                <a:latin typeface="+mj-lt"/>
                <a:cs typeface="Arial" pitchFamily="34" charset="0"/>
              </a:rPr>
              <a:t> ~ </a:t>
            </a:r>
            <a:r>
              <a:rPr lang="fr-FR" sz="1100" dirty="0" smtClean="0">
                <a:latin typeface="+mj-lt"/>
                <a:cs typeface="Arial" pitchFamily="34" charset="0"/>
              </a:rPr>
              <a:t>2000°C)</a:t>
            </a:r>
            <a:endParaRPr lang="fr-FR" sz="1100" dirty="0">
              <a:latin typeface="+mj-lt"/>
              <a:cs typeface="Arial" pitchFamily="34" charset="0"/>
            </a:endParaRPr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/>
          <a:p>
            <a:pPr>
              <a:defRPr/>
            </a:pPr>
            <a:fld id="{AECDE37A-E27D-4BAE-B846-456F26A86147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4044950" y="2553037"/>
            <a:ext cx="47434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+mj-lt"/>
              </a:rPr>
              <a:t>neutron-deficient </a:t>
            </a:r>
            <a:r>
              <a:rPr lang="en-US" sz="1100" dirty="0">
                <a:latin typeface="+mj-lt"/>
              </a:rPr>
              <a:t>isotopes of </a:t>
            </a:r>
            <a:r>
              <a:rPr lang="en-US" sz="1100" dirty="0" smtClean="0">
                <a:latin typeface="+mj-lt"/>
              </a:rPr>
              <a:t>Ba (Cs, </a:t>
            </a:r>
            <a:r>
              <a:rPr lang="en-US" sz="1100" dirty="0" err="1" smtClean="0">
                <a:latin typeface="+mj-lt"/>
              </a:rPr>
              <a:t>Xe</a:t>
            </a:r>
            <a:r>
              <a:rPr lang="en-US" sz="1100" dirty="0" smtClean="0">
                <a:latin typeface="+mj-lt"/>
              </a:rPr>
              <a:t>, etc.) isotopes </a:t>
            </a:r>
            <a:r>
              <a:rPr lang="en-US" sz="1100" dirty="0">
                <a:latin typeface="+mj-lt"/>
              </a:rPr>
              <a:t>LaC</a:t>
            </a:r>
            <a:r>
              <a:rPr lang="en-US" sz="1100" baseline="-25000" dirty="0">
                <a:latin typeface="+mj-lt"/>
              </a:rPr>
              <a:t>2</a:t>
            </a:r>
            <a:r>
              <a:rPr lang="en-US" sz="1100" dirty="0">
                <a:latin typeface="+mj-lt"/>
              </a:rPr>
              <a:t> </a:t>
            </a:r>
            <a:r>
              <a:rPr lang="en-US" sz="1100" dirty="0" smtClean="0">
                <a:latin typeface="+mj-lt"/>
              </a:rPr>
              <a:t>shows higher </a:t>
            </a:r>
            <a:r>
              <a:rPr lang="en-US" sz="1100" dirty="0">
                <a:latin typeface="+mj-lt"/>
              </a:rPr>
              <a:t>production cross-sections </a:t>
            </a:r>
            <a:r>
              <a:rPr lang="en-US" sz="1100" dirty="0" err="1" smtClean="0">
                <a:latin typeface="+mj-lt"/>
              </a:rPr>
              <a:t>thanUCx</a:t>
            </a:r>
            <a:endParaRPr lang="en-US" sz="1100" dirty="0">
              <a:latin typeface="+mj-lt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+mj-lt"/>
              </a:rPr>
              <a:t>For Ba </a:t>
            </a:r>
            <a:r>
              <a:rPr lang="en-US" sz="1100" dirty="0">
                <a:latin typeface="+mj-lt"/>
              </a:rPr>
              <a:t>with A&lt;120 the production decreases rapidly and good extraction </a:t>
            </a:r>
            <a:r>
              <a:rPr lang="en-US" sz="1100" dirty="0" smtClean="0">
                <a:latin typeface="+mj-lt"/>
              </a:rPr>
              <a:t>efficiencies are </a:t>
            </a:r>
            <a:r>
              <a:rPr lang="en-US" sz="1100" dirty="0">
                <a:latin typeface="+mj-lt"/>
              </a:rPr>
              <a:t>necessary for decent isotope </a:t>
            </a:r>
            <a:r>
              <a:rPr lang="en-US" sz="1100" dirty="0" smtClean="0">
                <a:latin typeface="+mj-lt"/>
              </a:rPr>
              <a:t>beams</a:t>
            </a:r>
            <a:endParaRPr lang="en-US" sz="1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783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t>25</a:t>
            </a:fld>
            <a:endParaRPr lang="en-US"/>
          </a:p>
        </p:txBody>
      </p:sp>
      <p:pic>
        <p:nvPicPr>
          <p:cNvPr id="14338" name="Picture 2" descr="D:\Profiles\tstora\AppData\Local\Microsoft\Windows\Temporary Internet Files\Content.Outlook\P5VEUE29\image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3528"/>
            <a:ext cx="9144000" cy="605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81600" y="6400800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 you !! Hungry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6903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583" y="1124744"/>
            <a:ext cx="4104456" cy="201622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 smtClean="0"/>
              <a:t>ISOLDE</a:t>
            </a:r>
          </a:p>
          <a:p>
            <a:pPr lvl="1"/>
            <a:r>
              <a:rPr lang="en-GB" dirty="0" smtClean="0"/>
              <a:t>Diffusion studies of boron in possible target materials</a:t>
            </a:r>
          </a:p>
          <a:p>
            <a:pPr lvl="1"/>
            <a:r>
              <a:rPr lang="en-GB" dirty="0" smtClean="0"/>
              <a:t> Implantation of </a:t>
            </a:r>
            <a:r>
              <a:rPr lang="en-GB" baseline="30000" dirty="0" smtClean="0"/>
              <a:t>10</a:t>
            </a:r>
            <a:r>
              <a:rPr lang="en-GB" dirty="0" smtClean="0"/>
              <a:t>B as </a:t>
            </a:r>
            <a:r>
              <a:rPr lang="en-GB" baseline="30000" dirty="0" smtClean="0"/>
              <a:t>10</a:t>
            </a:r>
            <a:r>
              <a:rPr lang="en-GB" dirty="0" smtClean="0"/>
              <a:t>BF</a:t>
            </a:r>
            <a:r>
              <a:rPr lang="en-GB" baseline="-25000" dirty="0" smtClean="0"/>
              <a:t>2 </a:t>
            </a:r>
            <a:r>
              <a:rPr lang="en-GB" dirty="0" smtClean="0"/>
              <a:t>into pressed pills of  Al</a:t>
            </a:r>
            <a:r>
              <a:rPr lang="en-GB" baseline="-25000" dirty="0" smtClean="0"/>
              <a:t>2</a:t>
            </a:r>
            <a:r>
              <a:rPr lang="en-GB" dirty="0" smtClean="0"/>
              <a:t>O</a:t>
            </a:r>
            <a:r>
              <a:rPr lang="en-GB" baseline="-25000" dirty="0" smtClean="0"/>
              <a:t>3</a:t>
            </a:r>
            <a:r>
              <a:rPr lang="en-GB" dirty="0" smtClean="0"/>
              <a:t>, CNT, MgF</a:t>
            </a:r>
            <a:r>
              <a:rPr lang="en-GB" baseline="-25000" dirty="0" smtClean="0"/>
              <a:t>2[1]</a:t>
            </a:r>
            <a:r>
              <a:rPr lang="en-GB" dirty="0" smtClean="0"/>
              <a:t>; </a:t>
            </a:r>
          </a:p>
          <a:p>
            <a:pPr lvl="1"/>
            <a:r>
              <a:rPr lang="en-GB" dirty="0" smtClean="0"/>
              <a:t>HV=70kV-80kV</a:t>
            </a:r>
          </a:p>
          <a:p>
            <a:pPr marL="457200" lvl="1" indent="0">
              <a:buNone/>
            </a:pPr>
            <a:endParaRPr lang="en-GB" baseline="-25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86562" y="1124744"/>
            <a:ext cx="3960440" cy="20162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SARAF</a:t>
            </a:r>
          </a:p>
          <a:p>
            <a:pPr lvl="1"/>
            <a:r>
              <a:rPr lang="en-GB" dirty="0" smtClean="0"/>
              <a:t>Characterisation of neutron beam</a:t>
            </a:r>
          </a:p>
          <a:p>
            <a:pPr lvl="1"/>
            <a:r>
              <a:rPr lang="en-GB" dirty="0" smtClean="0"/>
              <a:t> Implantation </a:t>
            </a:r>
            <a:r>
              <a:rPr lang="en-GB" dirty="0"/>
              <a:t>of </a:t>
            </a:r>
            <a:r>
              <a:rPr lang="en-GB" baseline="30000" dirty="0"/>
              <a:t>10</a:t>
            </a:r>
            <a:r>
              <a:rPr lang="en-GB" dirty="0"/>
              <a:t>B as </a:t>
            </a:r>
            <a:r>
              <a:rPr lang="en-GB" baseline="30000" dirty="0"/>
              <a:t>10</a:t>
            </a:r>
            <a:r>
              <a:rPr lang="en-GB" dirty="0"/>
              <a:t>BF</a:t>
            </a:r>
            <a:r>
              <a:rPr lang="en-GB" baseline="-25000" dirty="0"/>
              <a:t>2 </a:t>
            </a:r>
            <a:r>
              <a:rPr lang="en-GB" dirty="0" smtClean="0"/>
              <a:t>into Al </a:t>
            </a:r>
            <a:r>
              <a:rPr lang="en-GB" sz="1100" dirty="0" smtClean="0"/>
              <a:t>(200ug/cm2) </a:t>
            </a:r>
            <a:r>
              <a:rPr lang="en-GB" dirty="0" smtClean="0"/>
              <a:t>foil, </a:t>
            </a:r>
            <a:r>
              <a:rPr lang="en-GB" dirty="0" err="1" smtClean="0"/>
              <a:t>r</a:t>
            </a:r>
            <a:r>
              <a:rPr lang="en-GB" baseline="-25000" dirty="0" err="1" smtClean="0"/>
              <a:t>coll</a:t>
            </a:r>
            <a:r>
              <a:rPr lang="en-GB" dirty="0" smtClean="0"/>
              <a:t>=1.5mm, </a:t>
            </a:r>
          </a:p>
          <a:p>
            <a:pPr lvl="1"/>
            <a:r>
              <a:rPr lang="en-GB" dirty="0" smtClean="0"/>
              <a:t>HV=32kV</a:t>
            </a:r>
          </a:p>
          <a:p>
            <a:pPr lvl="1"/>
            <a:r>
              <a:rPr lang="en-GB" dirty="0" smtClean="0"/>
              <a:t>n</a:t>
            </a:r>
            <a:r>
              <a:rPr lang="en-GB" baseline="-25000" dirty="0" smtClean="0"/>
              <a:t>BF2</a:t>
            </a:r>
            <a:r>
              <a:rPr lang="en-GB" baseline="30000" dirty="0" smtClean="0"/>
              <a:t>+</a:t>
            </a:r>
            <a:r>
              <a:rPr lang="en-GB" dirty="0" smtClean="0"/>
              <a:t>=4*10^16</a:t>
            </a:r>
          </a:p>
          <a:p>
            <a:pPr lvl="1"/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600171" y="3437666"/>
            <a:ext cx="3323758" cy="2655629"/>
            <a:chOff x="2918753" y="4108410"/>
            <a:chExt cx="2400331" cy="1588585"/>
          </a:xfrm>
        </p:grpSpPr>
        <p:grpSp>
          <p:nvGrpSpPr>
            <p:cNvPr id="7" name="Group 6"/>
            <p:cNvGrpSpPr/>
            <p:nvPr/>
          </p:nvGrpSpPr>
          <p:grpSpPr>
            <a:xfrm rot="16200000">
              <a:off x="4611191" y="4989102"/>
              <a:ext cx="1271771" cy="144015"/>
              <a:chOff x="1475656" y="2267744"/>
              <a:chExt cx="1944216" cy="144016"/>
            </a:xfrm>
          </p:grpSpPr>
          <p:sp>
            <p:nvSpPr>
              <p:cNvPr id="29" name="Rounded Rectangle 28"/>
              <p:cNvSpPr/>
              <p:nvPr/>
            </p:nvSpPr>
            <p:spPr>
              <a:xfrm>
                <a:off x="1475656" y="2267744"/>
                <a:ext cx="1944216" cy="14401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ounded Rectangle 29"/>
              <p:cNvSpPr/>
              <p:nvPr/>
            </p:nvSpPr>
            <p:spPr>
              <a:xfrm>
                <a:off x="2015716" y="2267744"/>
                <a:ext cx="864096" cy="45719"/>
              </a:xfrm>
              <a:prstGeom prst="round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" name="Straight Arrow Connector 7"/>
            <p:cNvCxnSpPr/>
            <p:nvPr/>
          </p:nvCxnSpPr>
          <p:spPr>
            <a:xfrm>
              <a:off x="3816823" y="5061110"/>
              <a:ext cx="11881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3679220" y="4108410"/>
              <a:ext cx="933784" cy="794471"/>
              <a:chOff x="3679220" y="4108410"/>
              <a:chExt cx="933784" cy="794471"/>
            </a:xfrm>
          </p:grpSpPr>
          <p:sp>
            <p:nvSpPr>
              <p:cNvPr id="20" name="Oval 19"/>
              <p:cNvSpPr/>
              <p:nvPr/>
            </p:nvSpPr>
            <p:spPr>
              <a:xfrm>
                <a:off x="3996262" y="429307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212262" y="4598944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3708823" y="4598944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3" name="Straight Connector 22"/>
              <p:cNvCxnSpPr>
                <a:stCxn id="20" idx="3"/>
                <a:endCxn id="22" idx="7"/>
              </p:cNvCxnSpPr>
              <p:nvPr/>
            </p:nvCxnSpPr>
            <p:spPr>
              <a:xfrm flipH="1">
                <a:off x="3893191" y="4477444"/>
                <a:ext cx="134703" cy="15313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>
                <a:stCxn id="20" idx="5"/>
                <a:endCxn id="21" idx="1"/>
              </p:cNvCxnSpPr>
              <p:nvPr/>
            </p:nvCxnSpPr>
            <p:spPr>
              <a:xfrm>
                <a:off x="4180630" y="4477444"/>
                <a:ext cx="63264" cy="15313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3971535" y="4208369"/>
                <a:ext cx="2923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B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679220" y="4522278"/>
                <a:ext cx="432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</a:t>
                </a:r>
                <a:endParaRPr lang="en-GB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117719" y="4108410"/>
                <a:ext cx="4952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+</a:t>
                </a:r>
                <a:endParaRPr lang="en-GB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4180630" y="4533549"/>
                <a:ext cx="432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</a:t>
                </a:r>
                <a:endParaRPr lang="en-GB" dirty="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 rot="18226650">
              <a:off x="2849097" y="4569128"/>
              <a:ext cx="933784" cy="794471"/>
              <a:chOff x="3679220" y="4108410"/>
              <a:chExt cx="933784" cy="794471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3996262" y="4293076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4212262" y="4598944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708823" y="4598944"/>
                <a:ext cx="216000" cy="216000"/>
              </a:xfrm>
              <a:prstGeom prst="ellipse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" name="Straight Connector 13"/>
              <p:cNvCxnSpPr>
                <a:stCxn id="11" idx="3"/>
                <a:endCxn id="13" idx="7"/>
              </p:cNvCxnSpPr>
              <p:nvPr/>
            </p:nvCxnSpPr>
            <p:spPr>
              <a:xfrm flipH="1">
                <a:off x="3893191" y="4477444"/>
                <a:ext cx="134703" cy="15313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>
                <a:stCxn id="11" idx="5"/>
                <a:endCxn id="12" idx="1"/>
              </p:cNvCxnSpPr>
              <p:nvPr/>
            </p:nvCxnSpPr>
            <p:spPr>
              <a:xfrm>
                <a:off x="4180630" y="4477444"/>
                <a:ext cx="63264" cy="15313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3971535" y="4208369"/>
                <a:ext cx="2923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B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679220" y="4522278"/>
                <a:ext cx="432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</a:t>
                </a:r>
                <a:endParaRPr lang="en-GB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117719" y="4108410"/>
                <a:ext cx="4952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+</a:t>
                </a:r>
                <a:endParaRPr lang="en-GB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180630" y="4533549"/>
                <a:ext cx="4323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F</a:t>
                </a:r>
                <a:endParaRPr lang="en-GB" dirty="0"/>
              </a:p>
            </p:txBody>
          </p:sp>
        </p:grp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969" y="3369607"/>
            <a:ext cx="4439829" cy="2959886"/>
          </a:xfrm>
          <a:prstGeom prst="rect">
            <a:avLst/>
          </a:prstGeom>
        </p:spPr>
      </p:pic>
      <p:sp>
        <p:nvSpPr>
          <p:cNvPr id="32" name="Text Placeholder 4"/>
          <p:cNvSpPr txBox="1">
            <a:spLocks/>
          </p:cNvSpPr>
          <p:nvPr/>
        </p:nvSpPr>
        <p:spPr>
          <a:xfrm>
            <a:off x="0" y="6486694"/>
            <a:ext cx="6066674" cy="360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dirty="0" smtClean="0"/>
              <a:t>[1] J. </a:t>
            </a:r>
            <a:r>
              <a:rPr lang="en-GB" sz="1050" dirty="0" err="1" smtClean="0"/>
              <a:t>Vacik</a:t>
            </a:r>
            <a:r>
              <a:rPr lang="en-GB" sz="1050" dirty="0" smtClean="0"/>
              <a:t> et al, On Boron diffusion in MgF2, CP1099, Application of Accelerators in Research and Industry: 20</a:t>
            </a:r>
            <a:r>
              <a:rPr lang="en-GB" sz="1050" baseline="30000" dirty="0" smtClean="0"/>
              <a:t>th</a:t>
            </a:r>
            <a:r>
              <a:rPr lang="en-GB" sz="1050" dirty="0" smtClean="0"/>
              <a:t> international </a:t>
            </a:r>
            <a:r>
              <a:rPr lang="en-GB" sz="1050" dirty="0" err="1" smtClean="0"/>
              <a:t>Conferene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354141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5" name="Slide Number Placeholder 3"/>
          <p:cNvSpPr txBox="1">
            <a:spLocks/>
          </p:cNvSpPr>
          <p:nvPr/>
        </p:nvSpPr>
        <p:spPr>
          <a:xfrm>
            <a:off x="387856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CE4B40A-67BA-4787-801A-16EE65008C21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46" name="Group 45"/>
          <p:cNvGrpSpPr/>
          <p:nvPr/>
        </p:nvGrpSpPr>
        <p:grpSpPr>
          <a:xfrm>
            <a:off x="1002204" y="3476630"/>
            <a:ext cx="7747723" cy="3246369"/>
            <a:chOff x="1691680" y="3442304"/>
            <a:chExt cx="7578530" cy="3073437"/>
          </a:xfrm>
        </p:grpSpPr>
        <p:sp>
          <p:nvSpPr>
            <p:cNvPr id="47" name="Rounded Rectangle 46"/>
            <p:cNvSpPr/>
            <p:nvPr/>
          </p:nvSpPr>
          <p:spPr>
            <a:xfrm>
              <a:off x="2603871" y="5544594"/>
              <a:ext cx="1271771" cy="14401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2957141" y="5544594"/>
              <a:ext cx="565232" cy="45719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2231317" y="3861048"/>
              <a:ext cx="1923575" cy="380812"/>
              <a:chOff x="2223760" y="4147619"/>
              <a:chExt cx="1923575" cy="380812"/>
            </a:xfrm>
          </p:grpSpPr>
          <p:sp>
            <p:nvSpPr>
              <p:cNvPr id="73" name="Rectangle 72"/>
              <p:cNvSpPr/>
              <p:nvPr/>
            </p:nvSpPr>
            <p:spPr>
              <a:xfrm>
                <a:off x="2223760" y="4147619"/>
                <a:ext cx="1923575" cy="367154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2607628" y="4159099"/>
                <a:ext cx="11920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dirty="0" smtClean="0"/>
                  <a:t>α</a:t>
                </a:r>
                <a:r>
                  <a:rPr lang="en-GB" dirty="0" smtClean="0"/>
                  <a:t> detector</a:t>
                </a:r>
                <a:endParaRPr lang="en-GB" dirty="0"/>
              </a:p>
            </p:txBody>
          </p:sp>
        </p:grpSp>
        <p:sp>
          <p:nvSpPr>
            <p:cNvPr id="50" name="Right Arrow 49"/>
            <p:cNvSpPr/>
            <p:nvPr/>
          </p:nvSpPr>
          <p:spPr>
            <a:xfrm rot="1140487">
              <a:off x="1975414" y="5368955"/>
              <a:ext cx="622694" cy="188212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1750633" y="5072546"/>
              <a:ext cx="117906" cy="1034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1691680" y="5213262"/>
              <a:ext cx="117906" cy="1034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1871248" y="5175974"/>
              <a:ext cx="117906" cy="1034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3028977" y="5364594"/>
              <a:ext cx="360000" cy="360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1902787" y="5312880"/>
              <a:ext cx="117906" cy="1034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/>
            <p:cNvSpPr/>
            <p:nvPr/>
          </p:nvSpPr>
          <p:spPr>
            <a:xfrm>
              <a:off x="2933082" y="4566222"/>
              <a:ext cx="117906" cy="1034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2992035" y="4644954"/>
              <a:ext cx="117906" cy="1034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/>
            <p:cNvSpPr/>
            <p:nvPr/>
          </p:nvSpPr>
          <p:spPr>
            <a:xfrm>
              <a:off x="2992035" y="4566222"/>
              <a:ext cx="117906" cy="10342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2933082" y="4666908"/>
              <a:ext cx="117906" cy="10342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3345514" y="4927352"/>
              <a:ext cx="117906" cy="1034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3404467" y="5006084"/>
              <a:ext cx="117906" cy="10342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3404467" y="4927352"/>
              <a:ext cx="117906" cy="10342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/>
            <p:cNvSpPr/>
            <p:nvPr/>
          </p:nvSpPr>
          <p:spPr>
            <a:xfrm>
              <a:off x="3345514" y="5028038"/>
              <a:ext cx="117906" cy="10342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H="1" flipV="1">
              <a:off x="3028978" y="4845375"/>
              <a:ext cx="80963" cy="6176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endCxn id="63" idx="4"/>
            </p:cNvCxnSpPr>
            <p:nvPr/>
          </p:nvCxnSpPr>
          <p:spPr>
            <a:xfrm flipV="1">
              <a:off x="3291304" y="5131466"/>
              <a:ext cx="113163" cy="3315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66" name="Group 65"/>
            <p:cNvGrpSpPr/>
            <p:nvPr/>
          </p:nvGrpSpPr>
          <p:grpSpPr>
            <a:xfrm>
              <a:off x="4187802" y="4316875"/>
              <a:ext cx="2198012" cy="2198866"/>
              <a:chOff x="3598124" y="4010062"/>
              <a:chExt cx="2520000" cy="2520000"/>
            </a:xfrm>
          </p:grpSpPr>
          <p:pic>
            <p:nvPicPr>
              <p:cNvPr id="71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4645" y="4528238"/>
                <a:ext cx="2050562" cy="1637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2" name="Oval 71"/>
              <p:cNvSpPr/>
              <p:nvPr/>
            </p:nvSpPr>
            <p:spPr>
              <a:xfrm>
                <a:off x="3598124" y="4010062"/>
                <a:ext cx="2520000" cy="2520000"/>
              </a:xfrm>
              <a:prstGeom prst="ellipse">
                <a:avLst/>
              </a:prstGeom>
              <a:noFill/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67" name="Straight Connector 66"/>
            <p:cNvCxnSpPr>
              <a:stCxn id="54" idx="0"/>
              <a:endCxn id="72" idx="1"/>
            </p:cNvCxnSpPr>
            <p:nvPr/>
          </p:nvCxnSpPr>
          <p:spPr>
            <a:xfrm flipV="1">
              <a:off x="3208977" y="4638891"/>
              <a:ext cx="1300716" cy="72570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54" idx="4"/>
            </p:cNvCxnSpPr>
            <p:nvPr/>
          </p:nvCxnSpPr>
          <p:spPr>
            <a:xfrm>
              <a:off x="3208977" y="5724594"/>
              <a:ext cx="1723063" cy="7287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6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6902415" y="2945085"/>
              <a:ext cx="1870576" cy="2865014"/>
            </a:xfrm>
            <a:prstGeom prst="rect">
              <a:avLst/>
            </a:prstGeom>
            <a:ln/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cxnSp>
          <p:nvCxnSpPr>
            <p:cNvPr id="70" name="Straight Arrow Connector 69"/>
            <p:cNvCxnSpPr/>
            <p:nvPr/>
          </p:nvCxnSpPr>
          <p:spPr>
            <a:xfrm flipV="1">
              <a:off x="4147335" y="4147619"/>
              <a:ext cx="2224865" cy="114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" name="Content Placeholder 2"/>
          <p:cNvSpPr txBox="1">
            <a:spLocks/>
          </p:cNvSpPr>
          <p:nvPr/>
        </p:nvSpPr>
        <p:spPr>
          <a:xfrm>
            <a:off x="752883" y="1213649"/>
            <a:ext cx="765353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Principle</a:t>
            </a:r>
          </a:p>
          <a:p>
            <a:pPr lvl="1"/>
            <a:r>
              <a:rPr lang="en-GB" dirty="0" smtClean="0"/>
              <a:t>Irradiation of sample with thermal neutrons: </a:t>
            </a:r>
          </a:p>
          <a:p>
            <a:pPr lvl="1"/>
            <a:r>
              <a:rPr lang="en-GB" dirty="0" smtClean="0"/>
              <a:t>For diffusion measurements: Pu-Be </a:t>
            </a:r>
            <a:r>
              <a:rPr lang="en-GB" dirty="0"/>
              <a:t>Source 1.1*10</a:t>
            </a:r>
            <a:r>
              <a:rPr lang="en-GB" baseline="30000" dirty="0"/>
              <a:t>8 </a:t>
            </a:r>
            <a:r>
              <a:rPr lang="en-GB" dirty="0"/>
              <a:t>n/s @4</a:t>
            </a:r>
            <a:r>
              <a:rPr lang="el-GR" dirty="0" smtClean="0"/>
              <a:t>π</a:t>
            </a:r>
            <a:r>
              <a:rPr lang="en-GB" dirty="0" smtClean="0"/>
              <a:t>, </a:t>
            </a:r>
            <a:r>
              <a:rPr lang="en-GB" sz="1100" dirty="0" smtClean="0"/>
              <a:t>(before moderation ) </a:t>
            </a:r>
          </a:p>
          <a:p>
            <a:pPr lvl="1"/>
            <a:r>
              <a:rPr lang="en-GB" dirty="0" smtClean="0"/>
              <a:t>Neutron capture cross section of </a:t>
            </a:r>
            <a:r>
              <a:rPr lang="en-GB" baseline="30000" dirty="0" smtClean="0"/>
              <a:t>10</a:t>
            </a:r>
            <a:r>
              <a:rPr lang="en-GB" dirty="0" smtClean="0"/>
              <a:t>B: </a:t>
            </a:r>
            <a:r>
              <a:rPr lang="el-GR" dirty="0" smtClean="0"/>
              <a:t>σ</a:t>
            </a:r>
            <a:r>
              <a:rPr lang="en-GB" baseline="-25000" dirty="0" err="1" smtClean="0"/>
              <a:t>th</a:t>
            </a:r>
            <a:r>
              <a:rPr lang="en-GB" dirty="0" smtClean="0"/>
              <a:t>=3840 barn</a:t>
            </a:r>
          </a:p>
          <a:p>
            <a:pPr lvl="1"/>
            <a:r>
              <a:rPr lang="en-GB" dirty="0" smtClean="0"/>
              <a:t>Detection </a:t>
            </a:r>
            <a:r>
              <a:rPr lang="en-GB" dirty="0"/>
              <a:t>of produced </a:t>
            </a:r>
            <a:r>
              <a:rPr lang="en-GB" baseline="30000" dirty="0"/>
              <a:t>7</a:t>
            </a:r>
            <a:r>
              <a:rPr lang="en-GB" dirty="0"/>
              <a:t>Li and </a:t>
            </a:r>
            <a:r>
              <a:rPr lang="el-GR" dirty="0"/>
              <a:t>α</a:t>
            </a:r>
            <a:r>
              <a:rPr lang="en-GB" dirty="0"/>
              <a:t> from </a:t>
            </a:r>
            <a:r>
              <a:rPr lang="en-GB" baseline="30000" dirty="0"/>
              <a:t>10</a:t>
            </a:r>
            <a:r>
              <a:rPr lang="en-GB" dirty="0"/>
              <a:t>B(n,</a:t>
            </a:r>
            <a:r>
              <a:rPr lang="el-GR" dirty="0"/>
              <a:t>α</a:t>
            </a:r>
            <a:r>
              <a:rPr lang="en-GB" dirty="0" smtClean="0"/>
              <a:t>)</a:t>
            </a:r>
            <a:r>
              <a:rPr lang="en-GB" baseline="30000" dirty="0" smtClean="0"/>
              <a:t>7</a:t>
            </a:r>
            <a:r>
              <a:rPr lang="en-GB" dirty="0" smtClean="0"/>
              <a:t>Li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2146636" y="2790397"/>
            <a:ext cx="6692099" cy="553998"/>
            <a:chOff x="2699792" y="2133543"/>
            <a:chExt cx="5688632" cy="738664"/>
          </a:xfrm>
        </p:grpSpPr>
        <p:grpSp>
          <p:nvGrpSpPr>
            <p:cNvPr id="37" name="Group 36"/>
            <p:cNvGrpSpPr/>
            <p:nvPr/>
          </p:nvGrpSpPr>
          <p:grpSpPr>
            <a:xfrm>
              <a:off x="2699792" y="2348880"/>
              <a:ext cx="522058" cy="250763"/>
              <a:chOff x="3113838" y="2888940"/>
              <a:chExt cx="522058" cy="250763"/>
            </a:xfrm>
          </p:grpSpPr>
          <p:cxnSp>
            <p:nvCxnSpPr>
              <p:cNvPr id="40" name="Elbow Connector 39"/>
              <p:cNvCxnSpPr/>
              <p:nvPr/>
            </p:nvCxnSpPr>
            <p:spPr>
              <a:xfrm flipV="1">
                <a:off x="3131840" y="2888940"/>
                <a:ext cx="504056" cy="108012"/>
              </a:xfrm>
              <a:prstGeom prst="bentConnector3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Elbow Connector 40"/>
              <p:cNvCxnSpPr/>
              <p:nvPr/>
            </p:nvCxnSpPr>
            <p:spPr>
              <a:xfrm>
                <a:off x="3113838" y="2995687"/>
                <a:ext cx="522058" cy="144016"/>
              </a:xfrm>
              <a:prstGeom prst="bentConnector3">
                <a:avLst/>
              </a:prstGeom>
              <a:ln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/>
            <p:cNvSpPr txBox="1"/>
            <p:nvPr/>
          </p:nvSpPr>
          <p:spPr>
            <a:xfrm>
              <a:off x="3275856" y="2133543"/>
              <a:ext cx="38164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6%:  7Li (1.015MeV + </a:t>
              </a:r>
              <a:r>
                <a:rPr lang="el-GR" dirty="0" smtClean="0"/>
                <a:t>α</a:t>
              </a:r>
              <a:r>
                <a:rPr lang="en-GB" dirty="0" smtClean="0"/>
                <a:t> (1.777MeV)</a:t>
              </a:r>
              <a:endParaRPr lang="en-GB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275856" y="2502875"/>
              <a:ext cx="51125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94%: 7Li (0.840MeV + </a:t>
              </a:r>
              <a:r>
                <a:rPr lang="el-GR" dirty="0" smtClean="0"/>
                <a:t>α</a:t>
              </a:r>
              <a:r>
                <a:rPr lang="en-GB" dirty="0" smtClean="0"/>
                <a:t> (1.470MeV) +</a:t>
              </a:r>
              <a:r>
                <a:rPr lang="el-GR" dirty="0" smtClean="0"/>
                <a:t>γ</a:t>
              </a:r>
              <a:r>
                <a:rPr lang="en-GB" dirty="0" smtClean="0"/>
                <a:t>(0.478MeV)</a:t>
              </a:r>
              <a:endParaRPr lang="en-GB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1055712" y="2879020"/>
            <a:ext cx="136572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400" b="1" baseline="30000" dirty="0" smtClean="0"/>
              <a:t>10</a:t>
            </a:r>
            <a:r>
              <a:rPr lang="en-GB" sz="1400" b="1" dirty="0" smtClean="0"/>
              <a:t>B+n</a:t>
            </a:r>
            <a:endParaRPr lang="en-GB" sz="1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494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85" y="1844823"/>
            <a:ext cx="6264696" cy="4396375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43608" y="1052736"/>
            <a:ext cx="5904656" cy="648072"/>
          </a:xfrm>
        </p:spPr>
        <p:txBody>
          <a:bodyPr>
            <a:normAutofit/>
          </a:bodyPr>
          <a:lstStyle/>
          <a:p>
            <a:r>
              <a:rPr lang="en-GB" dirty="0" smtClean="0"/>
              <a:t>Measurement with calibration sample, done with Pu-Be source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720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372200" y="980728"/>
            <a:ext cx="2664296" cy="288032"/>
          </a:xfrm>
        </p:spPr>
        <p:txBody>
          <a:bodyPr/>
          <a:lstStyle/>
          <a:p>
            <a:r>
              <a:rPr lang="en-GB" dirty="0"/>
              <a:t>http://www.soreq.gov.il/default_EN.asp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055" y="2708920"/>
            <a:ext cx="4737401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052736"/>
            <a:ext cx="7077472" cy="2016224"/>
          </a:xfrm>
        </p:spPr>
        <p:txBody>
          <a:bodyPr>
            <a:normAutofit lnSpcReduction="10000"/>
          </a:bodyPr>
          <a:lstStyle/>
          <a:p>
            <a:r>
              <a:rPr lang="en-GB" dirty="0" err="1" smtClean="0"/>
              <a:t>SARAF@Soreq</a:t>
            </a:r>
            <a:endParaRPr lang="en-GB" dirty="0" smtClean="0"/>
          </a:p>
          <a:p>
            <a:pPr lvl="1"/>
            <a:r>
              <a:rPr lang="en-GB" dirty="0" smtClean="0"/>
              <a:t>Located near </a:t>
            </a:r>
            <a:r>
              <a:rPr lang="en-GB" dirty="0" err="1" smtClean="0"/>
              <a:t>Yavne</a:t>
            </a:r>
            <a:r>
              <a:rPr lang="en-GB" dirty="0" smtClean="0"/>
              <a:t>, Israel</a:t>
            </a:r>
          </a:p>
          <a:p>
            <a:pPr lvl="1"/>
            <a:r>
              <a:rPr lang="en-GB" dirty="0" smtClean="0"/>
              <a:t>Proton beam (E=1.91MeV) from </a:t>
            </a:r>
            <a:r>
              <a:rPr lang="en-GB" dirty="0" err="1" smtClean="0"/>
              <a:t>Soreq</a:t>
            </a:r>
            <a:r>
              <a:rPr lang="en-GB" dirty="0" smtClean="0"/>
              <a:t> Applied Research Accelerator Facility (SARAF) hits liquid lithium target (</a:t>
            </a:r>
            <a:r>
              <a:rPr lang="en-GB" dirty="0" err="1" smtClean="0"/>
              <a:t>LiLiT</a:t>
            </a:r>
            <a:r>
              <a:rPr lang="en-GB" dirty="0"/>
              <a:t>) </a:t>
            </a:r>
            <a:r>
              <a:rPr lang="en-GB" dirty="0" smtClean="0"/>
              <a:t>,T∼</a:t>
            </a:r>
            <a:r>
              <a:rPr lang="en-GB" dirty="0"/>
              <a:t>200◦C</a:t>
            </a:r>
            <a:endParaRPr lang="en-GB" dirty="0" smtClean="0"/>
          </a:p>
          <a:p>
            <a:pPr lvl="1"/>
            <a:r>
              <a:rPr lang="en-GB" dirty="0" smtClean="0"/>
              <a:t>Production of 10-100keV neutrons: </a:t>
            </a:r>
            <a:r>
              <a:rPr lang="en-GB" baseline="30000" dirty="0" smtClean="0"/>
              <a:t>7</a:t>
            </a:r>
            <a:r>
              <a:rPr lang="en-GB" dirty="0" smtClean="0"/>
              <a:t>Li(</a:t>
            </a:r>
            <a:r>
              <a:rPr lang="en-GB" dirty="0" err="1" smtClean="0"/>
              <a:t>p,n</a:t>
            </a:r>
            <a:r>
              <a:rPr lang="en-GB" dirty="0" smtClean="0"/>
              <a:t>)</a:t>
            </a:r>
            <a:r>
              <a:rPr lang="en-GB" baseline="30000" dirty="0" smtClean="0"/>
              <a:t>7</a:t>
            </a:r>
            <a:r>
              <a:rPr lang="en-GB" dirty="0" smtClean="0"/>
              <a:t>Be</a:t>
            </a:r>
          </a:p>
          <a:p>
            <a:pPr lvl="1"/>
            <a:r>
              <a:rPr lang="en-GB" dirty="0" smtClean="0"/>
              <a:t>Irradiation of </a:t>
            </a:r>
            <a:r>
              <a:rPr lang="en-GB" baseline="30000" dirty="0" smtClean="0"/>
              <a:t>10</a:t>
            </a:r>
            <a:r>
              <a:rPr lang="en-GB" dirty="0" smtClean="0"/>
              <a:t>B sample with fast neutrons </a:t>
            </a:r>
          </a:p>
          <a:p>
            <a:pPr lvl="1"/>
            <a:r>
              <a:rPr lang="en-GB" dirty="0" smtClean="0"/>
              <a:t>Coincidence detection of produced </a:t>
            </a:r>
            <a:r>
              <a:rPr lang="en-GB" baseline="30000" dirty="0" smtClean="0"/>
              <a:t>7</a:t>
            </a:r>
            <a:r>
              <a:rPr lang="en-GB" dirty="0" smtClean="0"/>
              <a:t>Li and </a:t>
            </a:r>
            <a:r>
              <a:rPr lang="el-GR" dirty="0" smtClean="0"/>
              <a:t>α</a:t>
            </a:r>
            <a:r>
              <a:rPr lang="en-GB" dirty="0" smtClean="0"/>
              <a:t> from </a:t>
            </a:r>
            <a:r>
              <a:rPr lang="en-GB" baseline="30000" dirty="0" smtClean="0"/>
              <a:t>10</a:t>
            </a:r>
            <a:r>
              <a:rPr lang="en-GB" dirty="0" smtClean="0"/>
              <a:t>B(n,</a:t>
            </a:r>
            <a:r>
              <a:rPr lang="el-GR" dirty="0" smtClean="0"/>
              <a:t>α</a:t>
            </a:r>
            <a:r>
              <a:rPr lang="en-GB" dirty="0" smtClean="0"/>
              <a:t>)</a:t>
            </a:r>
            <a:r>
              <a:rPr lang="en-GB" baseline="30000" dirty="0" smtClean="0"/>
              <a:t>7</a:t>
            </a:r>
            <a:r>
              <a:rPr lang="en-GB" dirty="0" smtClean="0"/>
              <a:t>Li </a:t>
            </a:r>
          </a:p>
          <a:p>
            <a:pPr lvl="1"/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40968"/>
            <a:ext cx="2808312" cy="360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own Arrow 4"/>
          <p:cNvSpPr/>
          <p:nvPr/>
        </p:nvSpPr>
        <p:spPr>
          <a:xfrm rot="5575874">
            <a:off x="4309095" y="3780396"/>
            <a:ext cx="215919" cy="144396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116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94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u="sng" dirty="0" smtClean="0">
                <a:solidFill>
                  <a:schemeClr val="tx2"/>
                </a:solidFill>
              </a:rPr>
              <a:t>LIEBE</a:t>
            </a:r>
            <a:r>
              <a:rPr lang="en-US" sz="2000" b="1" i="1" dirty="0" smtClean="0">
                <a:solidFill>
                  <a:schemeClr val="tx2"/>
                </a:solidFill>
              </a:rPr>
              <a:t>: Liquid Lead Bismuth Eutectic Loop target for </a:t>
            </a:r>
            <a:r>
              <a:rPr lang="en-US" sz="2000" b="1" i="1" dirty="0" err="1" smtClean="0">
                <a:solidFill>
                  <a:schemeClr val="tx2"/>
                </a:solidFill>
              </a:rPr>
              <a:t>Eurisol</a:t>
            </a:r>
            <a:endParaRPr lang="en-US" sz="2000" b="1" i="1" dirty="0" smtClean="0">
              <a:solidFill>
                <a:schemeClr val="tx2"/>
              </a:solidFill>
            </a:endParaRPr>
          </a:p>
          <a:p>
            <a:pPr algn="ctr"/>
            <a:r>
              <a:rPr lang="en-US" sz="1600" i="1" dirty="0" smtClean="0">
                <a:solidFill>
                  <a:schemeClr val="tx2"/>
                </a:solidFill>
              </a:rPr>
              <a:t>Validation of the conceptual design of EURISOL direct target by prototyping at </a:t>
            </a:r>
            <a:r>
              <a:rPr lang="en-US" sz="1600" i="1" dirty="0" err="1" smtClean="0">
                <a:solidFill>
                  <a:schemeClr val="tx2"/>
                </a:solidFill>
              </a:rPr>
              <a:t>Cern</a:t>
            </a:r>
            <a:r>
              <a:rPr lang="en-US" sz="1600" i="1" dirty="0" smtClean="0">
                <a:solidFill>
                  <a:schemeClr val="tx2"/>
                </a:solidFill>
              </a:rPr>
              <a:t>-ISOLDE</a:t>
            </a:r>
            <a:endParaRPr lang="en-US" sz="1600" i="1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32040" y="3789040"/>
            <a:ext cx="39071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b="1" i="1" dirty="0">
                <a:solidFill>
                  <a:schemeClr val="accent2"/>
                </a:solidFill>
              </a:rPr>
              <a:t>Diffusion: </a:t>
            </a:r>
            <a:r>
              <a:rPr lang="en-US" sz="1000" dirty="0">
                <a:solidFill>
                  <a:schemeClr val="accent2"/>
                </a:solidFill>
              </a:rPr>
              <a:t>model from Fujioka </a:t>
            </a:r>
            <a:r>
              <a:rPr lang="en-US" sz="1000" dirty="0" smtClean="0">
                <a:solidFill>
                  <a:schemeClr val="accent2"/>
                </a:solidFill>
              </a:rPr>
              <a:t>et al</a:t>
            </a:r>
            <a:r>
              <a:rPr lang="en-US" sz="1000" dirty="0">
                <a:solidFill>
                  <a:schemeClr val="accent2"/>
                </a:solidFill>
              </a:rPr>
              <a:t>. (NIM 186 (1981) 409</a:t>
            </a:r>
            <a:r>
              <a:rPr lang="en-US" sz="1000" dirty="0" smtClean="0">
                <a:solidFill>
                  <a:schemeClr val="accent2"/>
                </a:solidFill>
              </a:rPr>
              <a:t>)</a:t>
            </a:r>
          </a:p>
          <a:p>
            <a:pPr algn="just"/>
            <a:r>
              <a:rPr lang="en-US" sz="1000" dirty="0" smtClean="0">
                <a:solidFill>
                  <a:schemeClr val="accent2"/>
                </a:solidFill>
              </a:rPr>
              <a:t>Data: </a:t>
            </a:r>
            <a:r>
              <a:rPr lang="en-US" sz="1000" dirty="0" err="1" smtClean="0">
                <a:solidFill>
                  <a:schemeClr val="accent2"/>
                </a:solidFill>
              </a:rPr>
              <a:t>Lettry</a:t>
            </a:r>
            <a:r>
              <a:rPr lang="en-US" sz="1000" dirty="0" smtClean="0">
                <a:solidFill>
                  <a:schemeClr val="accent2"/>
                </a:solidFill>
              </a:rPr>
              <a:t> et al. (NIM B 126 (1997) 170)</a:t>
            </a:r>
            <a:endParaRPr lang="en-US" sz="1000" dirty="0"/>
          </a:p>
        </p:txBody>
      </p:sp>
      <p:sp>
        <p:nvSpPr>
          <p:cNvPr id="16" name="TextBox 15"/>
          <p:cNvSpPr txBox="1"/>
          <p:nvPr/>
        </p:nvSpPr>
        <p:spPr>
          <a:xfrm>
            <a:off x="132287" y="935142"/>
            <a:ext cx="4149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u="sng" dirty="0" smtClean="0">
                <a:solidFill>
                  <a:schemeClr val="tx2"/>
                </a:solidFill>
              </a:rPr>
              <a:t>Motivation: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dirty="0" smtClean="0">
                <a:solidFill>
                  <a:schemeClr val="tx2"/>
                </a:solidFill>
              </a:rPr>
              <a:t>Improvement of yields of short-lived Hg isotopes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Bent-Up Arrow 6"/>
          <p:cNvSpPr/>
          <p:nvPr/>
        </p:nvSpPr>
        <p:spPr>
          <a:xfrm rot="5400000">
            <a:off x="283220" y="5232137"/>
            <a:ext cx="526601" cy="21602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54405" y="5126396"/>
            <a:ext cx="35271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>
                <a:solidFill>
                  <a:schemeClr val="tx2"/>
                </a:solidFill>
              </a:rPr>
              <a:t>Diffusion of isotope when the LBE is on droplets shape which require the use of a grid, a diffusion chamber and a pump to recirculate the liquid. </a:t>
            </a:r>
            <a:endParaRPr lang="en-US" sz="1600" i="1" dirty="0">
              <a:solidFill>
                <a:schemeClr val="tx2"/>
              </a:solidFill>
            </a:endParaRPr>
          </a:p>
        </p:txBody>
      </p:sp>
      <p:sp>
        <p:nvSpPr>
          <p:cNvPr id="40" name="Left Arrow 39"/>
          <p:cNvSpPr/>
          <p:nvPr/>
        </p:nvSpPr>
        <p:spPr>
          <a:xfrm rot="10800000">
            <a:off x="3635896" y="1988840"/>
            <a:ext cx="864096" cy="416276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97521" y="4500783"/>
            <a:ext cx="4058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Total time till the post acceleration: &lt; 300 </a:t>
            </a:r>
            <a:r>
              <a:rPr lang="en-US" sz="1600" i="1" dirty="0" err="1" smtClean="0">
                <a:solidFill>
                  <a:schemeClr val="accent1">
                    <a:lumMod val="75000"/>
                  </a:schemeClr>
                </a:solidFill>
              </a:rPr>
              <a:t>ms.</a:t>
            </a:r>
            <a:r>
              <a:rPr lang="en-US" sz="1600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7" name="Conexão recta 16"/>
          <p:cNvCxnSpPr/>
          <p:nvPr/>
        </p:nvCxnSpPr>
        <p:spPr>
          <a:xfrm>
            <a:off x="11196736" y="4437112"/>
            <a:ext cx="0" cy="198022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1844" y="4161128"/>
            <a:ext cx="393858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3123" y="1522292"/>
            <a:ext cx="3372757" cy="2618236"/>
          </a:xfrm>
          <a:prstGeom prst="rect">
            <a:avLst/>
          </a:prstGeom>
          <a:noFill/>
          <a:ln/>
        </p:spPr>
      </p:pic>
      <p:sp>
        <p:nvSpPr>
          <p:cNvPr id="22" name="Oval 21"/>
          <p:cNvSpPr/>
          <p:nvPr/>
        </p:nvSpPr>
        <p:spPr>
          <a:xfrm>
            <a:off x="1959501" y="2273575"/>
            <a:ext cx="942975" cy="3143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3481" y="620688"/>
            <a:ext cx="4054983" cy="3226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Oval 22"/>
          <p:cNvSpPr/>
          <p:nvPr/>
        </p:nvSpPr>
        <p:spPr>
          <a:xfrm>
            <a:off x="6102100" y="1033554"/>
            <a:ext cx="576064" cy="2308448"/>
          </a:xfrm>
          <a:prstGeom prst="ellipse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5" name="Rectângulo 24"/>
          <p:cNvSpPr/>
          <p:nvPr/>
        </p:nvSpPr>
        <p:spPr>
          <a:xfrm>
            <a:off x="5637130" y="4482082"/>
            <a:ext cx="288032" cy="198000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419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59170"/>
            <a:ext cx="3568700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7"/>
          <a:stretch/>
        </p:blipFill>
        <p:spPr bwMode="auto">
          <a:xfrm>
            <a:off x="4629794" y="1104413"/>
            <a:ext cx="3924230" cy="2808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71664" y="2751132"/>
            <a:ext cx="1182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i="1" dirty="0" smtClean="0">
                <a:solidFill>
                  <a:schemeClr val="tx2"/>
                </a:solidFill>
              </a:rPr>
              <a:t>Isolde Front end</a:t>
            </a:r>
            <a:endParaRPr lang="en-US" sz="1600" b="1" i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21576" y="392670"/>
            <a:ext cx="41492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u="sng" dirty="0" smtClean="0">
                <a:solidFill>
                  <a:schemeClr val="tx2"/>
                </a:solidFill>
              </a:rPr>
              <a:t>Development: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dirty="0" smtClean="0">
                <a:solidFill>
                  <a:schemeClr val="tx2"/>
                </a:solidFill>
              </a:rPr>
              <a:t>integration of a liquid loop target, working at high temperature (from 200 </a:t>
            </a:r>
            <a:r>
              <a:rPr lang="en-US" sz="1400" dirty="0" err="1" smtClean="0">
                <a:solidFill>
                  <a:schemeClr val="tx2"/>
                </a:solidFill>
              </a:rPr>
              <a:t>deg</a:t>
            </a:r>
            <a:r>
              <a:rPr lang="en-US" sz="1400" dirty="0" smtClean="0">
                <a:solidFill>
                  <a:schemeClr val="tx2"/>
                </a:solidFill>
              </a:rPr>
              <a:t> C up to 600 </a:t>
            </a:r>
            <a:r>
              <a:rPr lang="en-US" sz="1400" dirty="0" err="1" smtClean="0">
                <a:solidFill>
                  <a:schemeClr val="tx2"/>
                </a:solidFill>
              </a:rPr>
              <a:t>deg</a:t>
            </a:r>
            <a:r>
              <a:rPr lang="en-US" sz="1400" dirty="0" smtClean="0">
                <a:solidFill>
                  <a:schemeClr val="tx2"/>
                </a:solidFill>
              </a:rPr>
              <a:t> C) in the </a:t>
            </a:r>
            <a:r>
              <a:rPr lang="en-US" sz="1400" dirty="0" err="1" smtClean="0">
                <a:solidFill>
                  <a:schemeClr val="tx2"/>
                </a:solidFill>
              </a:rPr>
              <a:t>Cern</a:t>
            </a:r>
            <a:r>
              <a:rPr lang="en-US" sz="1400" dirty="0" smtClean="0">
                <a:solidFill>
                  <a:schemeClr val="tx2"/>
                </a:solidFill>
              </a:rPr>
              <a:t>-Isolde environment.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825" y="3491710"/>
            <a:ext cx="1906438" cy="2808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20863" y="1508399"/>
            <a:ext cx="1789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i="1" u="sng" dirty="0" smtClean="0">
                <a:solidFill>
                  <a:schemeClr val="tx2"/>
                </a:solidFill>
              </a:rPr>
              <a:t>Part 1:</a:t>
            </a:r>
            <a:r>
              <a:rPr lang="en-US" sz="1200" i="1" dirty="0" smtClean="0">
                <a:solidFill>
                  <a:schemeClr val="tx2"/>
                </a:solidFill>
              </a:rPr>
              <a:t> main part of the target in his confinement</a:t>
            </a:r>
            <a:endParaRPr lang="en-US" sz="1200" i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06916" y="3451063"/>
            <a:ext cx="178956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1200" i="1" u="sng" dirty="0" smtClean="0">
                <a:solidFill>
                  <a:schemeClr val="tx2"/>
                </a:solidFill>
              </a:rPr>
              <a:t>Part 2:</a:t>
            </a:r>
            <a:r>
              <a:rPr lang="en-US" sz="1200" i="1" dirty="0" smtClean="0">
                <a:solidFill>
                  <a:schemeClr val="tx2"/>
                </a:solidFill>
              </a:rPr>
              <a:t> pump and engine to recirculate the liquid</a:t>
            </a:r>
            <a:endParaRPr lang="en-US" sz="1200" i="1" dirty="0">
              <a:solidFill>
                <a:schemeClr val="tx2"/>
              </a:solidFill>
            </a:endParaRP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>
          <a:xfrm>
            <a:off x="5415643" y="1970064"/>
            <a:ext cx="762117" cy="10210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5426996" y="3043520"/>
            <a:ext cx="174700" cy="407543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44652" y="4111927"/>
            <a:ext cx="11181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Ion Source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94536" y="5784933"/>
            <a:ext cx="11181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Main LBE loop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88568" y="4856246"/>
            <a:ext cx="11181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Heat Exchanger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700" y="5991963"/>
            <a:ext cx="94015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Feeder tank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121191">
            <a:off x="6192662" y="4283755"/>
            <a:ext cx="11181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Beam</a:t>
            </a:r>
            <a:r>
              <a:rPr lang="en-US" sz="1200" dirty="0" smtClean="0">
                <a:solidFill>
                  <a:schemeClr val="accent2"/>
                </a:solidFill>
              </a:rPr>
              <a:t> </a:t>
            </a:r>
            <a:endParaRPr lang="en-US" sz="1400" dirty="0">
              <a:solidFill>
                <a:schemeClr val="accent2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041856" y="4541326"/>
            <a:ext cx="329808" cy="1385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7545912" y="4388927"/>
            <a:ext cx="576064" cy="467319"/>
          </a:xfrm>
          <a:prstGeom prst="ellipse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371664" y="4974860"/>
            <a:ext cx="462280" cy="378026"/>
          </a:xfrm>
          <a:prstGeom prst="ellipse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6" idx="3"/>
          </p:cNvCxnSpPr>
          <p:nvPr/>
        </p:nvCxnSpPr>
        <p:spPr>
          <a:xfrm flipV="1">
            <a:off x="6736855" y="5923432"/>
            <a:ext cx="588901" cy="207031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60821" y="3491710"/>
            <a:ext cx="1899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Main part without confinement</a:t>
            </a:r>
            <a:endParaRPr lang="en-US" sz="1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392670"/>
            <a:ext cx="4149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u="sng" dirty="0" smtClean="0">
                <a:solidFill>
                  <a:schemeClr val="tx2"/>
                </a:solidFill>
              </a:rPr>
              <a:t>Proposed layout: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3710" y="4130947"/>
            <a:ext cx="370021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u="sng" dirty="0" smtClean="0">
                <a:solidFill>
                  <a:schemeClr val="tx2"/>
                </a:solidFill>
              </a:rPr>
              <a:t>Main challenges:</a:t>
            </a:r>
          </a:p>
          <a:p>
            <a:pPr algn="just"/>
            <a:endParaRPr lang="en-US" sz="1400" b="1" u="sng" dirty="0" smtClean="0">
              <a:solidFill>
                <a:schemeClr val="tx2"/>
              </a:solidFill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High power deposited on target to be evacuated (HEX to dimension at various T)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Recirculation of liquid through a compatible LBE pump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High temperature of use (up to 600 </a:t>
            </a:r>
            <a:r>
              <a:rPr lang="en-US" sz="1200" dirty="0" err="1" smtClean="0">
                <a:solidFill>
                  <a:schemeClr val="tx2"/>
                </a:solidFill>
              </a:rPr>
              <a:t>deg</a:t>
            </a:r>
            <a:r>
              <a:rPr lang="en-US" sz="1200" dirty="0" smtClean="0">
                <a:solidFill>
                  <a:schemeClr val="tx2"/>
                </a:solidFill>
              </a:rPr>
              <a:t> C)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Integration in already existing (relatively small) environment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2"/>
                </a:solidFill>
              </a:rPr>
              <a:t>Monitoring and control</a:t>
            </a:r>
          </a:p>
        </p:txBody>
      </p:sp>
      <p:sp>
        <p:nvSpPr>
          <p:cNvPr id="25" name="Left Arrow 24"/>
          <p:cNvSpPr/>
          <p:nvPr/>
        </p:nvSpPr>
        <p:spPr>
          <a:xfrm rot="10800000">
            <a:off x="3923928" y="2276999"/>
            <a:ext cx="358826" cy="416276"/>
          </a:xfrm>
          <a:prstGeom prst="lef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754" y="3974586"/>
            <a:ext cx="1621093" cy="2000548"/>
          </a:xfrm>
          <a:prstGeom prst="rect">
            <a:avLst/>
          </a:prstGeom>
          <a:noFill/>
          <a:ln w="9525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4282753" y="5968281"/>
            <a:ext cx="1621093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Proposed design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5914888" y="5131221"/>
            <a:ext cx="273913" cy="0"/>
          </a:xfrm>
          <a:prstGeom prst="line">
            <a:avLst/>
          </a:prstGeom>
          <a:ln w="285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endCxn id="20" idx="2"/>
          </p:cNvCxnSpPr>
          <p:nvPr/>
        </p:nvCxnSpPr>
        <p:spPr>
          <a:xfrm>
            <a:off x="7030266" y="5131221"/>
            <a:ext cx="341398" cy="32652"/>
          </a:xfrm>
          <a:prstGeom prst="line">
            <a:avLst/>
          </a:prstGeom>
          <a:ln w="28575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20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04664"/>
            <a:ext cx="2979420" cy="639699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005064"/>
            <a:ext cx="2026920" cy="134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 l="20668" t="10626" r="37824" b="15547"/>
          <a:stretch>
            <a:fillRect/>
          </a:stretch>
        </p:blipFill>
        <p:spPr bwMode="auto">
          <a:xfrm>
            <a:off x="323528" y="982063"/>
            <a:ext cx="2700334" cy="270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rrowheads="1"/>
          </p:cNvPicPr>
          <p:nvPr/>
        </p:nvPicPr>
        <p:blipFill>
          <a:blip r:embed="rId5" cstate="print"/>
          <a:srcRect l="17348" t="24407" r="26202" b="36971"/>
          <a:stretch>
            <a:fillRect/>
          </a:stretch>
        </p:blipFill>
        <p:spPr bwMode="auto">
          <a:xfrm>
            <a:off x="467544" y="5733256"/>
            <a:ext cx="2210400" cy="93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rrowheads="1"/>
          </p:cNvPicPr>
          <p:nvPr/>
        </p:nvPicPr>
        <p:blipFill>
          <a:blip r:embed="rId6" cstate="print"/>
          <a:srcRect l="6279" t="21454" r="21775" b="34318"/>
          <a:stretch>
            <a:fillRect/>
          </a:stretch>
        </p:blipFill>
        <p:spPr bwMode="auto">
          <a:xfrm>
            <a:off x="539552" y="4221088"/>
            <a:ext cx="2210400" cy="93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3"/>
          <p:cNvSpPr txBox="1"/>
          <p:nvPr/>
        </p:nvSpPr>
        <p:spPr>
          <a:xfrm>
            <a:off x="0" y="294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u="sng" dirty="0" smtClean="0">
                <a:solidFill>
                  <a:schemeClr val="tx2"/>
                </a:solidFill>
              </a:rPr>
              <a:t>Offline tests: Shower formation, pore size and spacing</a:t>
            </a:r>
            <a:endParaRPr lang="en-US" sz="1600" i="1" dirty="0">
              <a:solidFill>
                <a:schemeClr val="tx2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349816" y="36999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err="1" smtClean="0">
                <a:solidFill>
                  <a:srgbClr val="002060"/>
                </a:solidFill>
              </a:rPr>
              <a:t>Model</a:t>
            </a:r>
            <a:r>
              <a:rPr lang="pt-PT" dirty="0" smtClean="0">
                <a:solidFill>
                  <a:srgbClr val="002060"/>
                </a:solidFill>
              </a:rPr>
              <a:t>: </a:t>
            </a:r>
            <a:r>
              <a:rPr lang="pt-PT" dirty="0" err="1" smtClean="0">
                <a:solidFill>
                  <a:srgbClr val="002060"/>
                </a:solidFill>
              </a:rPr>
              <a:t>Shower</a:t>
            </a:r>
            <a:r>
              <a:rPr lang="pt-PT" dirty="0" smtClean="0">
                <a:solidFill>
                  <a:srgbClr val="002060"/>
                </a:solidFill>
              </a:rPr>
              <a:t> </a:t>
            </a:r>
            <a:r>
              <a:rPr lang="pt-PT" dirty="0" err="1" smtClean="0">
                <a:solidFill>
                  <a:srgbClr val="002060"/>
                </a:solidFill>
              </a:rPr>
              <a:t>inside</a:t>
            </a:r>
            <a:r>
              <a:rPr lang="pt-PT" dirty="0" smtClean="0">
                <a:solidFill>
                  <a:srgbClr val="002060"/>
                </a:solidFill>
              </a:rPr>
              <a:t> </a:t>
            </a:r>
            <a:r>
              <a:rPr lang="pt-PT" dirty="0" err="1" smtClean="0">
                <a:solidFill>
                  <a:srgbClr val="002060"/>
                </a:solidFill>
              </a:rPr>
              <a:t>diffusion</a:t>
            </a:r>
            <a:r>
              <a:rPr lang="pt-PT" dirty="0" smtClean="0">
                <a:solidFill>
                  <a:srgbClr val="002060"/>
                </a:solidFill>
              </a:rPr>
              <a:t> </a:t>
            </a:r>
            <a:r>
              <a:rPr lang="pt-PT" dirty="0" err="1" smtClean="0">
                <a:solidFill>
                  <a:srgbClr val="002060"/>
                </a:solidFill>
              </a:rPr>
              <a:t>chamber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282000" y="3657813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err="1" smtClean="0">
                <a:solidFill>
                  <a:srgbClr val="002060"/>
                </a:solidFill>
              </a:rPr>
              <a:t>Grid</a:t>
            </a:r>
            <a:r>
              <a:rPr lang="pt-PT" dirty="0" smtClean="0">
                <a:solidFill>
                  <a:srgbClr val="002060"/>
                </a:solidFill>
              </a:rPr>
              <a:t>: 200</a:t>
            </a:r>
            <a:r>
              <a:rPr lang="el-GR" dirty="0" smtClean="0">
                <a:solidFill>
                  <a:srgbClr val="002060"/>
                </a:solidFill>
                <a:latin typeface="Times New Roman"/>
                <a:cs typeface="Times New Roman"/>
              </a:rPr>
              <a:t>μ</a:t>
            </a:r>
            <a:r>
              <a:rPr lang="pt-PT" dirty="0" smtClean="0">
                <a:solidFill>
                  <a:srgbClr val="002060"/>
                </a:solidFill>
                <a:latin typeface="+mj-lt"/>
                <a:cs typeface="Times New Roman"/>
              </a:rPr>
              <a:t>m </a:t>
            </a:r>
            <a:r>
              <a:rPr lang="pt-PT" dirty="0" err="1" smtClean="0">
                <a:solidFill>
                  <a:srgbClr val="002060"/>
                </a:solidFill>
                <a:latin typeface="+mj-lt"/>
                <a:cs typeface="Times New Roman"/>
              </a:rPr>
              <a:t>pore</a:t>
            </a:r>
            <a:r>
              <a:rPr lang="pt-PT" dirty="0" smtClean="0">
                <a:solidFill>
                  <a:srgbClr val="002060"/>
                </a:solidFill>
                <a:latin typeface="+mj-lt"/>
                <a:cs typeface="Times New Roman"/>
              </a:rPr>
              <a:t> </a:t>
            </a:r>
            <a:r>
              <a:rPr lang="pt-PT" dirty="0" err="1" smtClean="0">
                <a:solidFill>
                  <a:srgbClr val="002060"/>
                </a:solidFill>
                <a:latin typeface="+mj-lt"/>
                <a:cs typeface="Times New Roman"/>
              </a:rPr>
              <a:t>diameter</a:t>
            </a:r>
            <a:r>
              <a:rPr lang="pt-PT" dirty="0" smtClean="0">
                <a:solidFill>
                  <a:srgbClr val="002060"/>
                </a:solidFill>
                <a:latin typeface="+mj-lt"/>
                <a:cs typeface="Times New Roman"/>
              </a:rPr>
              <a:t>, 300 </a:t>
            </a:r>
            <a:r>
              <a:rPr lang="el-GR" dirty="0" smtClean="0">
                <a:solidFill>
                  <a:srgbClr val="002060"/>
                </a:solidFill>
                <a:latin typeface="Times New Roman"/>
                <a:cs typeface="Times New Roman"/>
              </a:rPr>
              <a:t>μ</a:t>
            </a:r>
            <a:r>
              <a:rPr lang="pt-PT" dirty="0" smtClean="0">
                <a:solidFill>
                  <a:srgbClr val="002060"/>
                </a:solidFill>
                <a:latin typeface="+mj-lt"/>
                <a:cs typeface="Times New Roman"/>
              </a:rPr>
              <a:t>m </a:t>
            </a:r>
            <a:r>
              <a:rPr lang="pt-PT" dirty="0" err="1" smtClean="0">
                <a:solidFill>
                  <a:srgbClr val="002060"/>
                </a:solidFill>
                <a:latin typeface="+mj-lt"/>
                <a:cs typeface="Times New Roman"/>
              </a:rPr>
              <a:t>spacing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23528" y="5086925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err="1" smtClean="0">
                <a:solidFill>
                  <a:srgbClr val="002060"/>
                </a:solidFill>
              </a:rPr>
              <a:t>Grid</a:t>
            </a:r>
            <a:r>
              <a:rPr lang="pt-PT" dirty="0" smtClean="0">
                <a:solidFill>
                  <a:srgbClr val="002060"/>
                </a:solidFill>
              </a:rPr>
              <a:t>: 200</a:t>
            </a:r>
            <a:r>
              <a:rPr lang="el-GR" dirty="0" smtClean="0">
                <a:solidFill>
                  <a:srgbClr val="002060"/>
                </a:solidFill>
                <a:latin typeface="Times New Roman"/>
                <a:cs typeface="Times New Roman"/>
              </a:rPr>
              <a:t>μ</a:t>
            </a:r>
            <a:r>
              <a:rPr lang="pt-PT" dirty="0" smtClean="0">
                <a:solidFill>
                  <a:srgbClr val="002060"/>
                </a:solidFill>
                <a:latin typeface="+mj-lt"/>
                <a:cs typeface="Times New Roman"/>
              </a:rPr>
              <a:t>m </a:t>
            </a:r>
            <a:r>
              <a:rPr lang="pt-PT" dirty="0" err="1" smtClean="0">
                <a:solidFill>
                  <a:srgbClr val="002060"/>
                </a:solidFill>
                <a:latin typeface="+mj-lt"/>
                <a:cs typeface="Times New Roman"/>
              </a:rPr>
              <a:t>pore</a:t>
            </a:r>
            <a:r>
              <a:rPr lang="pt-PT" dirty="0" smtClean="0">
                <a:solidFill>
                  <a:srgbClr val="002060"/>
                </a:solidFill>
                <a:latin typeface="+mj-lt"/>
                <a:cs typeface="Times New Roman"/>
              </a:rPr>
              <a:t> </a:t>
            </a:r>
            <a:r>
              <a:rPr lang="pt-PT" dirty="0" err="1" smtClean="0">
                <a:solidFill>
                  <a:srgbClr val="002060"/>
                </a:solidFill>
                <a:latin typeface="+mj-lt"/>
                <a:cs typeface="Times New Roman"/>
              </a:rPr>
              <a:t>diameter</a:t>
            </a:r>
            <a:r>
              <a:rPr lang="pt-PT" dirty="0" smtClean="0">
                <a:solidFill>
                  <a:srgbClr val="002060"/>
                </a:solidFill>
                <a:latin typeface="+mj-lt"/>
                <a:cs typeface="Times New Roman"/>
              </a:rPr>
              <a:t>, 1 </a:t>
            </a:r>
            <a:r>
              <a:rPr lang="pt-PT" dirty="0" smtClean="0">
                <a:solidFill>
                  <a:srgbClr val="002060"/>
                </a:solidFill>
                <a:latin typeface="Times New Roman"/>
                <a:cs typeface="Times New Roman"/>
              </a:rPr>
              <a:t>m</a:t>
            </a:r>
            <a:r>
              <a:rPr lang="pt-PT" dirty="0" smtClean="0">
                <a:solidFill>
                  <a:srgbClr val="002060"/>
                </a:solidFill>
                <a:latin typeface="+mj-lt"/>
                <a:cs typeface="Times New Roman"/>
              </a:rPr>
              <a:t>m </a:t>
            </a:r>
            <a:r>
              <a:rPr lang="pt-PT" dirty="0" err="1" smtClean="0">
                <a:solidFill>
                  <a:srgbClr val="002060"/>
                </a:solidFill>
                <a:latin typeface="+mj-lt"/>
                <a:cs typeface="Times New Roman"/>
              </a:rPr>
              <a:t>spacing</a:t>
            </a:r>
            <a:endParaRPr lang="pt-PT" dirty="0">
              <a:solidFill>
                <a:srgbClr val="002060"/>
              </a:solidFill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6479704" y="1052736"/>
            <a:ext cx="2664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err="1" smtClean="0">
                <a:solidFill>
                  <a:srgbClr val="002060"/>
                </a:solidFill>
              </a:rPr>
              <a:t>Test</a:t>
            </a:r>
            <a:r>
              <a:rPr lang="pt-PT" dirty="0" smtClean="0">
                <a:solidFill>
                  <a:srgbClr val="002060"/>
                </a:solidFill>
              </a:rPr>
              <a:t> stand to </a:t>
            </a:r>
            <a:r>
              <a:rPr lang="pt-PT" dirty="0" err="1" smtClean="0">
                <a:solidFill>
                  <a:srgbClr val="002060"/>
                </a:solidFill>
              </a:rPr>
              <a:t>investigate</a:t>
            </a:r>
            <a:r>
              <a:rPr lang="pt-PT" dirty="0" smtClean="0">
                <a:solidFill>
                  <a:srgbClr val="002060"/>
                </a:solidFill>
              </a:rPr>
              <a:t> </a:t>
            </a:r>
            <a:r>
              <a:rPr lang="pt-PT" dirty="0" err="1" smtClean="0">
                <a:solidFill>
                  <a:srgbClr val="002060"/>
                </a:solidFill>
              </a:rPr>
              <a:t>shower</a:t>
            </a:r>
            <a:r>
              <a:rPr lang="pt-PT" dirty="0" smtClean="0">
                <a:solidFill>
                  <a:srgbClr val="002060"/>
                </a:solidFill>
              </a:rPr>
              <a:t> </a:t>
            </a:r>
            <a:r>
              <a:rPr lang="pt-PT" dirty="0" err="1" smtClean="0">
                <a:solidFill>
                  <a:srgbClr val="002060"/>
                </a:solidFill>
              </a:rPr>
              <a:t>formation</a:t>
            </a:r>
            <a:r>
              <a:rPr lang="pt-PT" dirty="0" smtClean="0">
                <a:solidFill>
                  <a:srgbClr val="002060"/>
                </a:solidFill>
              </a:rPr>
              <a:t> in </a:t>
            </a:r>
            <a:r>
              <a:rPr lang="pt-PT" dirty="0" err="1" smtClean="0">
                <a:solidFill>
                  <a:srgbClr val="002060"/>
                </a:solidFill>
              </a:rPr>
              <a:t>vacuum</a:t>
            </a:r>
            <a:endParaRPr lang="pt-PT" dirty="0" smtClean="0">
              <a:solidFill>
                <a:srgbClr val="002060"/>
              </a:solidFill>
            </a:endParaRPr>
          </a:p>
          <a:p>
            <a:pPr algn="ctr"/>
            <a:endParaRPr lang="pt-PT" dirty="0" smtClean="0">
              <a:solidFill>
                <a:srgbClr val="002060"/>
              </a:solidFill>
            </a:endParaRPr>
          </a:p>
          <a:p>
            <a:pPr algn="ctr"/>
            <a:r>
              <a:rPr lang="pt-PT" dirty="0" err="1" smtClean="0">
                <a:solidFill>
                  <a:srgbClr val="002060"/>
                </a:solidFill>
              </a:rPr>
              <a:t>Tests</a:t>
            </a:r>
            <a:r>
              <a:rPr lang="pt-PT" dirty="0" smtClean="0">
                <a:solidFill>
                  <a:srgbClr val="002060"/>
                </a:solidFill>
              </a:rPr>
              <a:t> </a:t>
            </a:r>
            <a:r>
              <a:rPr lang="pt-PT" dirty="0" err="1" smtClean="0">
                <a:solidFill>
                  <a:srgbClr val="002060"/>
                </a:solidFill>
              </a:rPr>
              <a:t>ongoing</a:t>
            </a:r>
            <a:endParaRPr lang="pt-PT" dirty="0" smtClean="0">
              <a:solidFill>
                <a:srgbClr val="002060"/>
              </a:solidFill>
            </a:endParaRPr>
          </a:p>
        </p:txBody>
      </p:sp>
      <p:sp>
        <p:nvSpPr>
          <p:cNvPr id="16" name="Seta para baixo 15"/>
          <p:cNvSpPr/>
          <p:nvPr/>
        </p:nvSpPr>
        <p:spPr>
          <a:xfrm rot="3000000">
            <a:off x="5998878" y="1523672"/>
            <a:ext cx="69355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CaixaDeTexto 16"/>
          <p:cNvSpPr txBox="1"/>
          <p:nvPr/>
        </p:nvSpPr>
        <p:spPr>
          <a:xfrm>
            <a:off x="6479704" y="328498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smtClean="0">
                <a:solidFill>
                  <a:srgbClr val="002060"/>
                </a:solidFill>
              </a:rPr>
              <a:t>LBE </a:t>
            </a:r>
            <a:r>
              <a:rPr lang="pt-PT" dirty="0" err="1" smtClean="0">
                <a:solidFill>
                  <a:srgbClr val="002060"/>
                </a:solidFill>
              </a:rPr>
              <a:t>shower</a:t>
            </a:r>
            <a:r>
              <a:rPr lang="pt-PT" dirty="0" smtClean="0">
                <a:solidFill>
                  <a:srgbClr val="002060"/>
                </a:solidFill>
              </a:rPr>
              <a:t> in </a:t>
            </a:r>
            <a:r>
              <a:rPr lang="pt-PT" dirty="0" err="1" smtClean="0">
                <a:solidFill>
                  <a:srgbClr val="002060"/>
                </a:solidFill>
              </a:rPr>
              <a:t>air</a:t>
            </a:r>
            <a:endParaRPr lang="pt-PT" dirty="0" smtClean="0">
              <a:solidFill>
                <a:srgbClr val="002060"/>
              </a:solidFill>
            </a:endParaRPr>
          </a:p>
          <a:p>
            <a:pPr algn="ctr"/>
            <a:r>
              <a:rPr lang="pt-PT" dirty="0" smtClean="0">
                <a:solidFill>
                  <a:srgbClr val="002060"/>
                </a:solidFill>
              </a:rPr>
              <a:t>@ISOLDE-Jan 2014</a:t>
            </a:r>
            <a:endParaRPr lang="pt-PT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6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hermal">
    <a:dk1>
      <a:srgbClr val="4D5B6B"/>
    </a:dk1>
    <a:lt1>
      <a:srgbClr val="FFFFFF"/>
    </a:lt1>
    <a:dk2>
      <a:srgbClr val="675D59"/>
    </a:dk2>
    <a:lt2>
      <a:srgbClr val="E8DED8"/>
    </a:lt2>
    <a:accent1>
      <a:srgbClr val="FF7605"/>
    </a:accent1>
    <a:accent2>
      <a:srgbClr val="7F7F7F"/>
    </a:accent2>
    <a:accent3>
      <a:srgbClr val="7F5185"/>
    </a:accent3>
    <a:accent4>
      <a:srgbClr val="89AAD3"/>
    </a:accent4>
    <a:accent5>
      <a:srgbClr val="8F5B4B"/>
    </a:accent5>
    <a:accent6>
      <a:srgbClr val="C84340"/>
    </a:accent6>
    <a:hlink>
      <a:srgbClr val="89AAD3"/>
    </a:hlink>
    <a:folHlink>
      <a:srgbClr val="795185"/>
    </a:folHlink>
  </a:clrScheme>
  <a:fontScheme name="Thermal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hermal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15875" cap="flat" cmpd="sng" algn="ctr">
        <a:solidFill>
          <a:schemeClr val="phClr"/>
        </a:solidFill>
        <a:prstDash val="solid"/>
      </a:ln>
      <a:ln w="3175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63500" dist="38100" dir="8100000" rotWithShape="0">
            <a:srgbClr val="000000">
              <a:alpha val="45000"/>
            </a:srgbClr>
          </a:outerShdw>
        </a:effectLst>
      </a:effectStyle>
      <a:effectStyle>
        <a:effectLst>
          <a:outerShdw blurRad="101600" dist="63500" dir="81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3000000"/>
          </a:lightRig>
        </a:scene3d>
        <a:sp3d>
          <a:bevelT h="1905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100000"/>
              <a:lumMod val="125000"/>
            </a:schemeClr>
          </a:gs>
          <a:gs pos="55000">
            <a:schemeClr val="phClr">
              <a:shade val="100000"/>
              <a:satMod val="100000"/>
              <a:lumMod val="100000"/>
            </a:schemeClr>
          </a:gs>
          <a:gs pos="100000">
            <a:schemeClr val="phClr">
              <a:shade val="90000"/>
              <a:satMod val="300000"/>
              <a:lumMod val="95000"/>
            </a:schemeClr>
          </a:gs>
        </a:gsLst>
        <a:lin ang="5400000" scaled="0"/>
      </a:gradFill>
      <a:blipFill>
        <a:blip xmlns:r="http://schemas.openxmlformats.org/officeDocument/2006/relationships" r:embed="rId1">
          <a:duotone>
            <a:schemeClr val="phClr">
              <a:shade val="80000"/>
            </a:schemeClr>
            <a:schemeClr val="phClr">
              <a:tint val="98000"/>
              <a:satMod val="130000"/>
            </a:schemeClr>
          </a:duotone>
        </a:blip>
        <a:tile tx="0" ty="0" sx="100000" sy="100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3364</TotalTime>
  <Words>1535</Words>
  <Application>Microsoft Office PowerPoint</Application>
  <PresentationFormat>On-screen Show (4:3)</PresentationFormat>
  <Paragraphs>273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1_Office Theme</vt:lpstr>
      <vt:lpstr>Office Theme</vt:lpstr>
      <vt:lpstr>TISD activities during LS1</vt:lpstr>
      <vt:lpstr>Reminder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nanoTiC - motivation</vt:lpstr>
      <vt:lpstr>nanoTiC – ongoing studies</vt:lpstr>
      <vt:lpstr>nanoTiC – results and future studies</vt:lpstr>
      <vt:lpstr>PowerPoint Presentation</vt:lpstr>
      <vt:lpstr>UCX prototype target tests for ActILab-ENSAR</vt:lpstr>
      <vt:lpstr>UCX Post-Irradiation Studies for ActILab-ENSAR</vt:lpstr>
      <vt:lpstr>Proton-to-Neutron Converter Prototype</vt:lpstr>
      <vt:lpstr>Proton-to-Neutron Converter Prototype Online Tests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Delonca</dc:creator>
  <cp:lastModifiedBy>tstora</cp:lastModifiedBy>
  <cp:revision>26</cp:revision>
  <dcterms:created xsi:type="dcterms:W3CDTF">2014-01-22T09:31:29Z</dcterms:created>
  <dcterms:modified xsi:type="dcterms:W3CDTF">2014-03-31T09:14:58Z</dcterms:modified>
</cp:coreProperties>
</file>