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256" r:id="rId2"/>
    <p:sldId id="271" r:id="rId3"/>
    <p:sldId id="291" r:id="rId4"/>
    <p:sldId id="292" r:id="rId5"/>
    <p:sldId id="293" r:id="rId6"/>
    <p:sldId id="308" r:id="rId7"/>
    <p:sldId id="309" r:id="rId8"/>
    <p:sldId id="286" r:id="rId9"/>
    <p:sldId id="287" r:id="rId10"/>
    <p:sldId id="310" r:id="rId11"/>
    <p:sldId id="259" r:id="rId12"/>
    <p:sldId id="260" r:id="rId13"/>
    <p:sldId id="261" r:id="rId14"/>
    <p:sldId id="311" r:id="rId15"/>
    <p:sldId id="262" r:id="rId16"/>
    <p:sldId id="288" r:id="rId17"/>
    <p:sldId id="290" r:id="rId18"/>
    <p:sldId id="265" r:id="rId19"/>
    <p:sldId id="279" r:id="rId20"/>
    <p:sldId id="312" r:id="rId21"/>
    <p:sldId id="294" r:id="rId22"/>
    <p:sldId id="306" r:id="rId23"/>
    <p:sldId id="307" r:id="rId24"/>
    <p:sldId id="297" r:id="rId25"/>
    <p:sldId id="299" r:id="rId26"/>
    <p:sldId id="302" r:id="rId27"/>
    <p:sldId id="298" r:id="rId28"/>
    <p:sldId id="303" r:id="rId29"/>
    <p:sldId id="295" r:id="rId30"/>
    <p:sldId id="313" r:id="rId31"/>
    <p:sldId id="305" r:id="rId32"/>
    <p:sldId id="269" r:id="rId33"/>
    <p:sldId id="314" r:id="rId34"/>
    <p:sldId id="315" r:id="rId35"/>
    <p:sldId id="316" r:id="rId36"/>
    <p:sldId id="317" r:id="rId37"/>
    <p:sldId id="318" r:id="rId38"/>
    <p:sldId id="319" r:id="rId39"/>
    <p:sldId id="320" r:id="rId40"/>
    <p:sldId id="321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29" r:id="rId4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FDB297-94E0-4750-8C88-FD9B1F00A38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7E3B4-7272-4DD8-BF7F-4AAD0B31C6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9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7C9270-C98C-40CE-9A5C-0FD09659FDE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422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D9697-717B-4923-A52A-0E9454A8ADE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8852B-08FF-4C56-8CC8-8EA574549F7A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4949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97206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891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47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457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08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3715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4365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279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5773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87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7781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DC507F-FC1E-4C70-9B26-126475AF3205}" type="datetimeFigureOut">
              <a:rPr lang="en-GB" smtClean="0"/>
              <a:t>29/03/2014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762411-BDE0-41C9-8A1F-C1A398647A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4017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jpe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microsoft.com/office/2007/relationships/hdphoto" Target="../media/hdphoto10.wdp"/><Relationship Id="rId3" Type="http://schemas.openxmlformats.org/officeDocument/2006/relationships/image" Target="../media/image38.jpeg"/><Relationship Id="rId7" Type="http://schemas.openxmlformats.org/officeDocument/2006/relationships/image" Target="../media/image41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1.wdp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hyperlink" Target="http://www.google.com/url?sa=i&amp;rct=j&amp;q=&amp;esrc=s&amp;frm=1&amp;source=images&amp;cd=&amp;cad=rja&amp;docid=iVWcHYP-EnCFxM&amp;tbnid=kx1xVdP8QmJy1M:&amp;ved=0CAUQjRw&amp;url=http://pipeline.corante.com/archives/2013/11/01/just_build_the_thing.php&amp;ei=EM-TUrmWJJHAswbksoHoDQ&amp;bvm=bv.57127890,d.ZGU&amp;psig=AFQjCNFE6d9Mkr6XLxcw71rtG9v0410iQw&amp;ust=1385504881551817" TargetMode="External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microsoft.com/office/2007/relationships/hdphoto" Target="../media/hdphoto12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g"/><Relationship Id="rId7" Type="http://schemas.openxmlformats.org/officeDocument/2006/relationships/image" Target="../media/image5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microsoft.com/office/2007/relationships/hdphoto" Target="../media/hdphoto13.wdp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jpe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h/url?sa=i&amp;rct=j&amp;q=&amp;esrc=s&amp;frm=1&amp;source=images&amp;cd=&amp;cad=rja&amp;docid=1Fp4rYzyglWjUM&amp;tbnid=vqLkaoewdjuqQM:&amp;ved=0CAUQjRw&amp;url=http://usa.streetsblog.org/2012/09/14/brookings-revive-state-infrastructure-banks-to-stretch-transpo-dollars/&amp;ei=nTcDU9bBForWtQaLmoG4CQ&amp;psig=AFQjCNGzAI7aGHgHrwiPPLVUX3kwXGzw4w&amp;ust=1392805994886395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microsoft.com/office/2007/relationships/hdphoto" Target="../media/hdphoto5.wdp"/><Relationship Id="rId18" Type="http://schemas.openxmlformats.org/officeDocument/2006/relationships/image" Target="../media/image13.png"/><Relationship Id="rId3" Type="http://schemas.microsoft.com/office/2007/relationships/hdphoto" Target="../media/hdphoto1.wdp"/><Relationship Id="rId21" Type="http://schemas.microsoft.com/office/2007/relationships/hdphoto" Target="../media/hdphoto9.wdp"/><Relationship Id="rId7" Type="http://schemas.openxmlformats.org/officeDocument/2006/relationships/image" Target="../media/image7.png"/><Relationship Id="rId12" Type="http://schemas.openxmlformats.org/officeDocument/2006/relationships/image" Target="../media/image10.png"/><Relationship Id="rId17" Type="http://schemas.microsoft.com/office/2007/relationships/hdphoto" Target="../media/hdphoto7.wdp"/><Relationship Id="rId2" Type="http://schemas.openxmlformats.org/officeDocument/2006/relationships/image" Target="../media/image4.png"/><Relationship Id="rId16" Type="http://schemas.openxmlformats.org/officeDocument/2006/relationships/image" Target="../media/image12.png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microsoft.com/office/2007/relationships/hdphoto" Target="../media/hdphoto4.wdp"/><Relationship Id="rId5" Type="http://schemas.microsoft.com/office/2007/relationships/hdphoto" Target="../media/hdphoto2.wdp"/><Relationship Id="rId15" Type="http://schemas.microsoft.com/office/2007/relationships/hdphoto" Target="../media/hdphoto6.wdp"/><Relationship Id="rId10" Type="http://schemas.openxmlformats.org/officeDocument/2006/relationships/image" Target="../media/image9.png"/><Relationship Id="rId19" Type="http://schemas.microsoft.com/office/2007/relationships/hdphoto" Target="../media/hdphoto8.wdp"/><Relationship Id="rId4" Type="http://schemas.openxmlformats.org/officeDocument/2006/relationships/image" Target="../media/image5.png"/><Relationship Id="rId9" Type="http://schemas.openxmlformats.org/officeDocument/2006/relationships/image" Target="../media/image8.png"/><Relationship Id="rId14" Type="http://schemas.openxmlformats.org/officeDocument/2006/relationships/image" Target="../media/image11.png"/><Relationship Id="rId22" Type="http://schemas.openxmlformats.org/officeDocument/2006/relationships/image" Target="../media/image1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7" Type="http://schemas.microsoft.com/office/2007/relationships/hdphoto" Target="../media/hdphoto17.wdp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5.png"/><Relationship Id="rId5" Type="http://schemas.microsoft.com/office/2007/relationships/hdphoto" Target="../media/hdphoto16.wdp"/><Relationship Id="rId4" Type="http://schemas.openxmlformats.org/officeDocument/2006/relationships/image" Target="../media/image74.png"/></Relationships>
</file>

<file path=ppt/slides/_rels/slide48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7.jp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png"/><Relationship Id="rId5" Type="http://schemas.openxmlformats.org/officeDocument/2006/relationships/image" Target="../media/image15.wmf"/><Relationship Id="rId10" Type="http://schemas.openxmlformats.org/officeDocument/2006/relationships/image" Target="../media/image1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b="1" u="sng" dirty="0" smtClean="0">
                <a:solidFill>
                  <a:srgbClr val="00B050"/>
                </a:solidFill>
              </a:rPr>
              <a:t>ISOLDE Technical Report</a:t>
            </a:r>
            <a:endParaRPr lang="en-GB" b="1" u="sng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69</a:t>
            </a:r>
            <a:r>
              <a:rPr lang="en-GB" baseline="30000" dirty="0" smtClean="0"/>
              <a:t>th</a:t>
            </a:r>
            <a:r>
              <a:rPr lang="en-GB" dirty="0" smtClean="0"/>
              <a:t> Meeting of the ISCC</a:t>
            </a:r>
          </a:p>
          <a:p>
            <a:r>
              <a:rPr lang="en-GB" dirty="0" smtClean="0"/>
              <a:t>31</a:t>
            </a:r>
            <a:r>
              <a:rPr lang="en-GB" baseline="30000" dirty="0" smtClean="0"/>
              <a:t>st</a:t>
            </a:r>
            <a:r>
              <a:rPr lang="en-GB" dirty="0" smtClean="0"/>
              <a:t> March 2014</a:t>
            </a:r>
          </a:p>
          <a:p>
            <a:r>
              <a:rPr lang="en-GB" sz="2000" dirty="0" smtClean="0"/>
              <a:t>Richard Catherall, EN-STI</a:t>
            </a:r>
            <a:endParaRPr lang="en-GB" sz="20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85954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GB" dirty="0" smtClean="0"/>
              <a:t>Tape station</a:t>
            </a:r>
          </a:p>
          <a:p>
            <a:r>
              <a:rPr lang="en-GB" dirty="0" smtClean="0"/>
              <a:t>RFQ Cooler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Hot cell, Robots, PAD/MAD, FE Modifications,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MEDICIS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Start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u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p schedule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4876800" y="1472682"/>
            <a:ext cx="3657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C:\Users\catheral\AppData\Local\Microsoft\Windows\Temporary Internet Files\Content.Outlook\V82514D3\new-tapestation (2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catheral\AppData\Local\Microsoft\Windows\Temporary Internet Files\Content.Outlook\V82514D3\brake-solenoid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16" y="1447800"/>
            <a:ext cx="5643282" cy="479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901612" y="2057400"/>
            <a:ext cx="2971800" cy="341632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Old tape station will be used for the start up.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Investigations show that the solenoid brake is </a:t>
            </a:r>
            <a:r>
              <a:rPr lang="en-GB" dirty="0" err="1" smtClean="0"/>
              <a:t>sticking..done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Electronics also repaired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 as soon as beam is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Construction of new tape station throughout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EN-STI/PH-SME collaboration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8921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 descr="C:\Users\catheral\AppData\Local\Microsoft\Windows\Temporary Internet Files\Content.Outlook\V82514D3\rfq-alignmen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2028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074" name="Picture 2" descr="C:\Users\catheral\AppData\Local\Microsoft\Windows\Temporary Internet Files\Content.Outlook\V82514D3\rfq-recabl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-19051"/>
            <a:ext cx="9169400" cy="6877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9600" y="2710934"/>
            <a:ext cx="4304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RFQ Cooler is now back in place and aligned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292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Tape station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RFQ Cooler</a:t>
            </a:r>
          </a:p>
          <a:p>
            <a:r>
              <a:rPr lang="en-GB" dirty="0" smtClean="0"/>
              <a:t>Target Area</a:t>
            </a:r>
          </a:p>
          <a:p>
            <a:pPr lvl="1"/>
            <a:r>
              <a:rPr lang="en-GB" dirty="0" smtClean="0"/>
              <a:t>Hot cell, Robots, PAD/MAD, FE Modifications,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MEDICIS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Start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u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p schedule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4876800" y="1472682"/>
            <a:ext cx="3657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cern.ch\dfs\Users\l\losito\Public\xAlex\IMG_24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465" y="3376659"/>
            <a:ext cx="4140200" cy="310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Users\l\losito\Public\xAlex\IMG_243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376659"/>
            <a:ext cx="4234983" cy="3309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Target Dismantling Hot Cell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776459"/>
          </a:xfrm>
        </p:spPr>
        <p:txBody>
          <a:bodyPr>
            <a:normAutofit/>
          </a:bodyPr>
          <a:lstStyle/>
          <a:p>
            <a:r>
              <a:rPr lang="en-GB" dirty="0" smtClean="0"/>
              <a:t>Factory acceptance tests successfully completed.</a:t>
            </a:r>
          </a:p>
          <a:p>
            <a:r>
              <a:rPr lang="en-GB" dirty="0" smtClean="0"/>
              <a:t>Delivery and start of assembly 18</a:t>
            </a:r>
            <a:r>
              <a:rPr lang="en-GB" baseline="30000" dirty="0" smtClean="0"/>
              <a:t>th</a:t>
            </a:r>
            <a:r>
              <a:rPr lang="en-GB" dirty="0" smtClean="0"/>
              <a:t> March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:\Users\catheral\AppData\Local\Microsoft\Windows\Temporary Internet Files\Content.Outlook\7I98OO6X\20140329_140136_resized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8" r="13589"/>
          <a:stretch/>
        </p:blipFill>
        <p:spPr bwMode="auto">
          <a:xfrm>
            <a:off x="2148102" y="3376659"/>
            <a:ext cx="4682039" cy="3309891"/>
          </a:xfrm>
          <a:prstGeom prst="rect">
            <a:avLst/>
          </a:prstGeom>
          <a:noFill/>
          <a:ln w="381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043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catheral\AppData\Local\Microsoft\Windows\Temporary Internet Files\Content.Outlook\V82514D3\20140205_114027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65" b="7421"/>
          <a:stretch/>
        </p:blipFill>
        <p:spPr bwMode="auto">
          <a:xfrm>
            <a:off x="990600" y="2531706"/>
            <a:ext cx="7223760" cy="420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080" y="284584"/>
            <a:ext cx="5181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Target Handling Robots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1447800"/>
            <a:ext cx="58496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Installation almost finished.</a:t>
            </a:r>
          </a:p>
          <a:p>
            <a:r>
              <a:rPr lang="en-GB" dirty="0" smtClean="0"/>
              <a:t>Awaiting re-installation of tunnel services before completion</a:t>
            </a:r>
          </a:p>
          <a:p>
            <a:r>
              <a:rPr lang="en-GB" dirty="0" smtClean="0"/>
              <a:t>Shelf and door modifications on-going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1486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PAD/MAD Access to </a:t>
            </a:r>
            <a:r>
              <a:rPr lang="en-GB" dirty="0"/>
              <a:t>T</a:t>
            </a:r>
            <a:r>
              <a:rPr lang="en-GB" dirty="0" smtClean="0"/>
              <a:t>arget Area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1"/>
            <a:ext cx="8229600" cy="457199"/>
          </a:xfrm>
        </p:spPr>
        <p:txBody>
          <a:bodyPr>
            <a:normAutofit fontScale="40000" lnSpcReduction="20000"/>
          </a:bodyPr>
          <a:lstStyle/>
          <a:p>
            <a:r>
              <a:rPr lang="en-GB" dirty="0" smtClean="0"/>
              <a:t>Installed and now operational</a:t>
            </a:r>
          </a:p>
          <a:p>
            <a:r>
              <a:rPr lang="en-GB" dirty="0" smtClean="0"/>
              <a:t>SIR, ISOPRIM access, </a:t>
            </a:r>
            <a:r>
              <a:rPr lang="en-GB" dirty="0"/>
              <a:t>d</a:t>
            </a:r>
            <a:r>
              <a:rPr lang="en-GB" dirty="0" smtClean="0"/>
              <a:t>osimeter and registered on IMPACT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 descr="C:\Users\catheral\AppData\Local\Microsoft\Windows\Temporary Internet Files\Content.Outlook\7I98OO6X\20140329_140106_resiz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8" y="16002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250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 End Modifications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914400"/>
          </a:xfrm>
        </p:spPr>
        <p:txBody>
          <a:bodyPr>
            <a:normAutofit/>
          </a:bodyPr>
          <a:lstStyle/>
          <a:p>
            <a:r>
              <a:rPr lang="en-GB" dirty="0" smtClean="0"/>
              <a:t>Repair </a:t>
            </a:r>
            <a:r>
              <a:rPr lang="en-GB" dirty="0" smtClean="0"/>
              <a:t>of GPS extraction electrode</a:t>
            </a:r>
          </a:p>
        </p:txBody>
      </p:sp>
      <p:pic>
        <p:nvPicPr>
          <p:cNvPr id="7170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673275"/>
            <a:ext cx="4495800" cy="343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486400" y="3581400"/>
            <a:ext cx="3054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Repaired externally</a:t>
            </a:r>
          </a:p>
          <a:p>
            <a:r>
              <a:rPr lang="en-US" dirty="0" smtClean="0"/>
              <a:t>Connection required internally</a:t>
            </a:r>
            <a:endParaRPr lang="en-GB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urved Left Arrow 7"/>
          <p:cNvSpPr/>
          <p:nvPr/>
        </p:nvSpPr>
        <p:spPr>
          <a:xfrm>
            <a:off x="6937509" y="1524000"/>
            <a:ext cx="838200" cy="1219200"/>
          </a:xfrm>
          <a:prstGeom prst="curvedLeftArrow">
            <a:avLst>
              <a:gd name="adj1" fmla="val 24461"/>
              <a:gd name="adj2" fmla="val 54488"/>
              <a:gd name="adj3" fmla="val 322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07846" y="5105400"/>
            <a:ext cx="8229600" cy="167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Pneumatic pistons for faraday cage door</a:t>
            </a:r>
          </a:p>
          <a:p>
            <a:r>
              <a:rPr lang="en-GB" dirty="0" smtClean="0"/>
              <a:t>New coupling tables compatible with new robots</a:t>
            </a:r>
          </a:p>
        </p:txBody>
      </p:sp>
    </p:spTree>
    <p:extLst>
      <p:ext uri="{BB962C8B-B14F-4D97-AF65-F5344CB8AC3E}">
        <p14:creationId xmlns:p14="http://schemas.microsoft.com/office/powerpoint/2010/main" val="1135435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790156"/>
            <a:ext cx="2839552" cy="3236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522925" y="933420"/>
            <a:ext cx="2782875" cy="31461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895600" y="3429000"/>
            <a:ext cx="3126479" cy="3410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7162800" y="3663270"/>
            <a:ext cx="0" cy="9144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286000" y="3323665"/>
            <a:ext cx="0" cy="13010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553200" y="3323665"/>
            <a:ext cx="0" cy="2743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257800" y="6172200"/>
            <a:ext cx="1143000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56088" y="6019800"/>
            <a:ext cx="248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Use </a:t>
            </a:r>
            <a:r>
              <a:rPr lang="fr-CH" sz="1600" dirty="0" err="1" smtClean="0"/>
              <a:t>existing</a:t>
            </a:r>
            <a:r>
              <a:rPr lang="fr-CH" sz="1600" dirty="0" smtClean="0"/>
              <a:t> </a:t>
            </a:r>
            <a:r>
              <a:rPr lang="fr-CH" sz="1600" dirty="0" err="1" smtClean="0"/>
              <a:t>cam</a:t>
            </a:r>
            <a:r>
              <a:rPr lang="fr-CH" sz="1600" dirty="0" smtClean="0"/>
              <a:t> for table position feedback</a:t>
            </a:r>
            <a:endParaRPr lang="en-GB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6629400" y="4495800"/>
            <a:ext cx="24831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/>
              <a:t>Pneumatic</a:t>
            </a:r>
            <a:r>
              <a:rPr lang="fr-CH" sz="1600" dirty="0" smtClean="0"/>
              <a:t> piston diam.80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381000" y="4503003"/>
            <a:ext cx="24831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Install a </a:t>
            </a:r>
            <a:r>
              <a:rPr lang="fr-CH" sz="1600" dirty="0" err="1" smtClean="0"/>
              <a:t>radhard</a:t>
            </a:r>
            <a:r>
              <a:rPr lang="fr-CH" sz="1600" dirty="0" smtClean="0"/>
              <a:t> </a:t>
            </a:r>
            <a:r>
              <a:rPr lang="fr-CH" sz="1600" dirty="0" err="1" smtClean="0"/>
              <a:t>ceramic</a:t>
            </a:r>
            <a:r>
              <a:rPr lang="fr-CH" sz="1600" dirty="0" smtClean="0"/>
              <a:t> switch for </a:t>
            </a:r>
            <a:r>
              <a:rPr lang="fr-CH" sz="1600" dirty="0" err="1" smtClean="0"/>
              <a:t>target</a:t>
            </a:r>
            <a:r>
              <a:rPr lang="fr-CH" sz="1600" dirty="0" smtClean="0"/>
              <a:t> </a:t>
            </a:r>
            <a:r>
              <a:rPr lang="fr-CH" sz="1600" dirty="0" err="1" smtClean="0"/>
              <a:t>detection</a:t>
            </a:r>
            <a:endParaRPr lang="en-GB" sz="16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9066" y="5410200"/>
            <a:ext cx="1421001" cy="966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>
          <a:xfrm flipH="1">
            <a:off x="2626228" y="2413575"/>
            <a:ext cx="1359434" cy="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843767" y="1828800"/>
            <a:ext cx="1795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smtClean="0"/>
              <a:t>New clamps </a:t>
            </a:r>
            <a:r>
              <a:rPr lang="fr-CH" sz="1600" dirty="0" err="1" smtClean="0"/>
              <a:t>with</a:t>
            </a:r>
            <a:r>
              <a:rPr lang="fr-CH" sz="1600" dirty="0" smtClean="0"/>
              <a:t> </a:t>
            </a:r>
            <a:r>
              <a:rPr lang="fr-CH" sz="1600" dirty="0" err="1" smtClean="0"/>
              <a:t>linear</a:t>
            </a:r>
            <a:r>
              <a:rPr lang="fr-CH" sz="1600" dirty="0" smtClean="0"/>
              <a:t> </a:t>
            </a:r>
            <a:r>
              <a:rPr lang="fr-CH" sz="1600" dirty="0" err="1" smtClean="0"/>
              <a:t>movement</a:t>
            </a:r>
            <a:endParaRPr lang="en-GB" sz="16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1780067" y="2839731"/>
            <a:ext cx="762000" cy="304800"/>
          </a:xfrm>
          <a:prstGeom prst="straightConnector1">
            <a:avLst/>
          </a:prstGeom>
          <a:ln w="3810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858000" cy="1143000"/>
          </a:xfrm>
        </p:spPr>
        <p:txBody>
          <a:bodyPr>
            <a:normAutofit/>
          </a:bodyPr>
          <a:lstStyle/>
          <a:p>
            <a:r>
              <a:rPr lang="en-GB" sz="3600" dirty="0" smtClean="0"/>
              <a:t>FE Modifications</a:t>
            </a:r>
            <a:r>
              <a:rPr lang="en-GB" sz="3600" dirty="0"/>
              <a:t>:</a:t>
            </a:r>
            <a:r>
              <a:rPr lang="en-GB" sz="3600" dirty="0" smtClean="0"/>
              <a:t> Proposition</a:t>
            </a:r>
            <a:endParaRPr lang="en-GB" sz="3600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94833" y="6488668"/>
            <a:ext cx="1120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S. </a:t>
            </a:r>
            <a:r>
              <a:rPr lang="en-GB" dirty="0" err="1" smtClean="0"/>
              <a:t>Marzari</a:t>
            </a:r>
            <a:endParaRPr lang="en-GB" dirty="0"/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2556" y="789438"/>
            <a:ext cx="5838728" cy="581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RILIS</a:t>
            </a:r>
          </a:p>
          <a:p>
            <a:r>
              <a:rPr lang="en-GB" dirty="0" smtClean="0"/>
              <a:t>REX</a:t>
            </a:r>
          </a:p>
          <a:p>
            <a:r>
              <a:rPr lang="en-GB" dirty="0" smtClean="0"/>
              <a:t>Tape station</a:t>
            </a:r>
          </a:p>
          <a:p>
            <a:r>
              <a:rPr lang="en-GB" dirty="0" smtClean="0"/>
              <a:t>RFQ Cooler</a:t>
            </a:r>
          </a:p>
          <a:p>
            <a:r>
              <a:rPr lang="en-GB" dirty="0" smtClean="0"/>
              <a:t>Target Area</a:t>
            </a:r>
          </a:p>
          <a:p>
            <a:pPr lvl="1"/>
            <a:r>
              <a:rPr lang="en-GB" dirty="0" smtClean="0"/>
              <a:t>Hot cell, Robots, PAD/MAD, FE Modifications,</a:t>
            </a:r>
          </a:p>
          <a:p>
            <a:r>
              <a:rPr lang="en-GB" dirty="0" smtClean="0"/>
              <a:t>MEDICIS</a:t>
            </a:r>
          </a:p>
          <a:p>
            <a:r>
              <a:rPr lang="en-GB" dirty="0" smtClean="0"/>
              <a:t>Start </a:t>
            </a:r>
            <a:r>
              <a:rPr lang="en-GB" dirty="0"/>
              <a:t>u</a:t>
            </a:r>
            <a:r>
              <a:rPr lang="en-GB" dirty="0" smtClean="0"/>
              <a:t>p schedule</a:t>
            </a:r>
            <a:endParaRPr lang="en-GB" dirty="0"/>
          </a:p>
        </p:txBody>
      </p:sp>
      <p:pic>
        <p:nvPicPr>
          <p:cNvPr id="4" name="Picture 3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4876800" y="1472682"/>
            <a:ext cx="3657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3411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Tape station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RFQ Cooler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Hot cell, Robots, PAD/MAD, FE Modifications,</a:t>
            </a:r>
          </a:p>
          <a:p>
            <a:r>
              <a:rPr lang="en-GB" dirty="0" smtClean="0"/>
              <a:t>MEDICIS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Start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u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p schedule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4876800" y="1472682"/>
            <a:ext cx="3657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904" y="145011"/>
            <a:ext cx="3183496" cy="9684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9881" l="0" r="99697">
                        <a14:foregroundMark x1="52049" y1="80902" x2="52049" y2="80902"/>
                        <a14:foregroundMark x1="27238" y1="25860" x2="27238" y2="25860"/>
                        <a14:foregroundMark x1="14036" y1="39383" x2="14036" y2="39383"/>
                        <a14:foregroundMark x1="67375" y1="31079" x2="67375" y2="31079"/>
                        <a14:foregroundMark x1="65554" y1="29656" x2="65554" y2="29656"/>
                        <a14:foregroundMark x1="52580" y1="2966" x2="52580" y2="2966"/>
                        <a14:foregroundMark x1="49241" y1="1423" x2="49241" y2="1423"/>
                        <a14:foregroundMark x1="531" y1="13049" x2="531" y2="13049"/>
                        <a14:foregroundMark x1="49393" y1="33926" x2="49393" y2="33926"/>
                        <a14:foregroundMark x1="40819" y1="59549" x2="40819" y2="59549"/>
                        <a14:foregroundMark x1="80880" y1="20641" x2="80880" y2="20641"/>
                        <a14:foregroundMark x1="73824" y1="25860" x2="73824" y2="25860"/>
                        <a14:foregroundMark x1="71927" y1="27639" x2="71927" y2="27639"/>
                        <a14:foregroundMark x1="70410" y1="28588" x2="70410" y2="28588"/>
                        <a14:foregroundMark x1="74962" y1="25148" x2="74962" y2="25148"/>
                        <a14:foregroundMark x1="77086" y1="23606" x2="77086" y2="23606"/>
                        <a14:foregroundMark x1="78756" y1="22064" x2="78756" y2="22064"/>
                        <a14:foregroundMark x1="82018" y1="19573" x2="82018" y2="19573"/>
                      </a14:backgroundRemoval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2869" y="1113453"/>
            <a:ext cx="8945216" cy="5715000"/>
          </a:xfrm>
          <a:prstGeom prst="rect">
            <a:avLst/>
          </a:prstGeom>
          <a:noFill/>
          <a:ln>
            <a:noFill/>
          </a:ln>
          <a:effectLst>
            <a:outerShdw blurRad="114300" dist="292100" dir="5400000" sx="101000" sy="101000" algn="tl" rotWithShape="0">
              <a:schemeClr val="tx1">
                <a:alpha val="63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99955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BDBCA-A700-4781-8443-DF9BA018194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1" t="28910" r="27232" b="10687"/>
          <a:stretch/>
        </p:blipFill>
        <p:spPr bwMode="auto">
          <a:xfrm>
            <a:off x="152112" y="1524000"/>
            <a:ext cx="4339816" cy="2870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1295400" y="457200"/>
            <a:ext cx="6393057" cy="609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rgbClr val="0070C0"/>
                </a:solidFill>
              </a:rPr>
              <a:t>A new office for biomedical applications at CERN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1" t="19454" r="34943" b="5547"/>
          <a:stretch/>
        </p:blipFill>
        <p:spPr bwMode="auto">
          <a:xfrm>
            <a:off x="4648200" y="1981200"/>
            <a:ext cx="3886200" cy="351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51361" y="5791200"/>
            <a:ext cx="5835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Kick-off meeting 22 </a:t>
            </a:r>
            <a:r>
              <a:rPr lang="fr-FR" dirty="0" err="1" smtClean="0"/>
              <a:t>Nov</a:t>
            </a:r>
            <a:r>
              <a:rPr lang="fr-FR" dirty="0"/>
              <a:t> </a:t>
            </a:r>
            <a:r>
              <a:rPr lang="fr-FR" dirty="0" smtClean="0"/>
              <a:t>2013 – CERN </a:t>
            </a:r>
            <a:r>
              <a:rPr lang="fr-FR" dirty="0" err="1" smtClean="0"/>
              <a:t>retreat</a:t>
            </a:r>
            <a:r>
              <a:rPr lang="fr-FR" dirty="0" smtClean="0"/>
              <a:t> 14-16Feb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128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832" y="3118830"/>
            <a:ext cx="8712968" cy="320121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</a:t>
            </a:r>
            <a:r>
              <a:rPr lang="en-US" dirty="0" smtClean="0"/>
              <a:t>eptide analog that specifically binds to prostate cancer tissues</a:t>
            </a:r>
          </a:p>
          <a:p>
            <a:r>
              <a:rPr lang="en-US" dirty="0" smtClean="0"/>
              <a:t>Batch collected at ISOLDE and exported to CHUV</a:t>
            </a:r>
          </a:p>
          <a:p>
            <a:r>
              <a:rPr lang="en-US" dirty="0" smtClean="0"/>
              <a:t>Tests on mice already showed better </a:t>
            </a:r>
            <a:r>
              <a:rPr lang="en-US" dirty="0" err="1" smtClean="0"/>
              <a:t>biodistribution</a:t>
            </a:r>
            <a:r>
              <a:rPr lang="en-US" dirty="0" smtClean="0"/>
              <a:t> (less toxicity to healthy tissues) than same peptide + 68Ga</a:t>
            </a:r>
            <a:br>
              <a:rPr lang="en-US" dirty="0" smtClean="0"/>
            </a:br>
            <a:r>
              <a:rPr lang="en-US" dirty="0" smtClean="0">
                <a:sym typeface="Wingdings" pitchFamily="2" charset="2"/>
              </a:rPr>
              <a:t> Candidate for next therapeutic trials with 149Tb/161Tb</a:t>
            </a:r>
          </a:p>
        </p:txBody>
      </p:sp>
      <p:pic>
        <p:nvPicPr>
          <p:cNvPr id="4" name="Picture 2" descr="http://upload.wikimedia.org/wikipedia/commons/0/06/Bombesin_fu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0878" y="2276840"/>
            <a:ext cx="2510372" cy="50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988" y="2049260"/>
            <a:ext cx="1431793" cy="1073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24848" y="1587595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Bombesin</a:t>
            </a:r>
            <a:r>
              <a:rPr lang="en-GB" dirty="0" smtClean="0"/>
              <a:t> </a:t>
            </a:r>
            <a:r>
              <a:rPr lang="en-GB" dirty="0" err="1" smtClean="0"/>
              <a:t>analog</a:t>
            </a:r>
            <a:r>
              <a:rPr lang="en-GB" dirty="0" smtClean="0"/>
              <a:t> from</a:t>
            </a:r>
          </a:p>
          <a:p>
            <a:r>
              <a:rPr lang="en-GB" i="1" dirty="0" err="1" smtClean="0"/>
              <a:t>Bombina</a:t>
            </a:r>
            <a:r>
              <a:rPr lang="en-GB" i="1" dirty="0" smtClean="0"/>
              <a:t> </a:t>
            </a:r>
            <a:r>
              <a:rPr lang="en-GB" i="1" dirty="0" err="1" smtClean="0"/>
              <a:t>bombina</a:t>
            </a:r>
            <a:endParaRPr lang="fr-FR" i="1" dirty="0"/>
          </a:p>
        </p:txBody>
      </p:sp>
      <p:sp>
        <p:nvSpPr>
          <p:cNvPr id="16" name="Title 11"/>
          <p:cNvSpPr txBox="1">
            <a:spLocks/>
          </p:cNvSpPr>
          <p:nvPr/>
        </p:nvSpPr>
        <p:spPr>
          <a:xfrm>
            <a:off x="571500" y="38100"/>
            <a:ext cx="8229600" cy="76200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en-GB" sz="3600" b="1" kern="0" dirty="0" smtClean="0">
                <a:solidFill>
                  <a:srgbClr val="0070C0"/>
                </a:solidFill>
                <a:latin typeface="+mj-lt"/>
                <a:ea typeface="+mj-ea"/>
                <a:cs typeface="+mj-cs"/>
              </a:rPr>
              <a:t>Presentation test experiment in Feb 2014</a:t>
            </a:r>
            <a:endParaRPr lang="en-US" sz="3600" b="1" kern="0" dirty="0">
              <a:solidFill>
                <a:srgbClr val="0070C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6096000"/>
            <a:ext cx="2715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/>
              <a:t>(A. Gottberg, K. Johnston, RP, GS)</a:t>
            </a:r>
            <a:endParaRPr lang="en-US" sz="1400" dirty="0"/>
          </a:p>
        </p:txBody>
      </p:sp>
      <p:pic>
        <p:nvPicPr>
          <p:cNvPr id="11" name="Picture 2" descr="http://pipeline.corante.com/GRPR.png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240" y="1237107"/>
            <a:ext cx="3057363" cy="1658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526132" y="1264429"/>
            <a:ext cx="1295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dirty="0" smtClean="0">
                <a:solidFill>
                  <a:prstClr val="black"/>
                </a:solidFill>
              </a:rPr>
              <a:t>152Tb from</a:t>
            </a:r>
            <a:endParaRPr lang="en-GB" dirty="0" smtClean="0">
              <a:solidFill>
                <a:prstClr val="black"/>
              </a:solidFill>
            </a:endParaRPr>
          </a:p>
          <a:p>
            <a:pPr algn="ctr"/>
            <a:r>
              <a:rPr lang="en-GB" dirty="0" smtClean="0">
                <a:solidFill>
                  <a:prstClr val="black"/>
                </a:solidFill>
              </a:rPr>
              <a:t>ISOLDE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4261250" y="1815175"/>
            <a:ext cx="93185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Prostate</a:t>
            </a:r>
          </a:p>
          <a:p>
            <a:r>
              <a:rPr lang="en-US" dirty="0" smtClean="0"/>
              <a:t>Cancer</a:t>
            </a:r>
          </a:p>
          <a:p>
            <a:r>
              <a:rPr lang="en-US" dirty="0" smtClean="0"/>
              <a:t>cells</a:t>
            </a:r>
            <a:endParaRPr lang="fr-FR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9770" y="522732"/>
            <a:ext cx="69246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268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432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AP.Bernardes/EN-STI</a:t>
            </a:r>
            <a:endParaRPr lang="en-US" dirty="0"/>
          </a:p>
        </p:txBody>
      </p:sp>
      <p:pic>
        <p:nvPicPr>
          <p:cNvPr id="8" name="Picture 7" descr="Screen Shot 2014-02-25 at 18.27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6700" y="1268251"/>
            <a:ext cx="6403848" cy="5110958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 flipV="1">
            <a:off x="612648" y="3771900"/>
            <a:ext cx="5343652" cy="1041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0500" y="4140200"/>
            <a:ext cx="109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Protons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85163" y="3440584"/>
            <a:ext cx="840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Dump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4294967295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dirty="0" smtClean="0"/>
              <a:t>06/03/2014</a:t>
            </a:r>
            <a:endParaRPr lang="en-US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030223" y="152400"/>
            <a:ext cx="7416801" cy="1025526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Montrac</a:t>
            </a:r>
            <a:r>
              <a:rPr lang="en-US" dirty="0" smtClean="0"/>
              <a:t> prototype for MEDICIS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5827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4632" y="0"/>
            <a:ext cx="7950200" cy="1025526"/>
          </a:xfrm>
        </p:spPr>
        <p:txBody>
          <a:bodyPr>
            <a:normAutofit/>
          </a:bodyPr>
          <a:lstStyle/>
          <a:p>
            <a:r>
              <a:rPr lang="en-US" dirty="0" err="1" smtClean="0"/>
              <a:t>Montrac</a:t>
            </a:r>
            <a:r>
              <a:rPr lang="en-US" dirty="0" smtClean="0"/>
              <a:t> prototype for MEDICIS</a:t>
            </a:r>
            <a:endParaRPr lang="fr-FR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432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AP.Bernardes/EN-STI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17902" y="2286795"/>
            <a:ext cx="212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February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4294967295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dirty="0" smtClean="0"/>
              <a:t>06/03/2014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90133" y="5816600"/>
            <a:ext cx="287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MEDICIS </a:t>
            </a:r>
            <a:r>
              <a:rPr lang="en-US" dirty="0" err="1" smtClean="0">
                <a:solidFill>
                  <a:srgbClr val="FFFFFF"/>
                </a:solidFill>
              </a:rPr>
              <a:t>ceremoy</a:t>
            </a:r>
            <a:r>
              <a:rPr lang="en-US" dirty="0" smtClean="0">
                <a:solidFill>
                  <a:srgbClr val="FFFFFF"/>
                </a:solidFill>
              </a:rPr>
              <a:t> – 09.2013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8" descr="robots3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2" y="1106489"/>
            <a:ext cx="9144000" cy="4950949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7188200" y="1667933"/>
            <a:ext cx="643467" cy="2556934"/>
          </a:xfrm>
          <a:prstGeom prst="ellipse">
            <a:avLst/>
          </a:prstGeom>
          <a:noFill/>
          <a:ln w="19050" cmpd="sng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3500" y="6376941"/>
            <a:ext cx="7645400" cy="461665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Irradiation MEDICIS view position and MONTRAC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7145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0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1142644"/>
            <a:ext cx="7251700" cy="5013396"/>
          </a:xfrm>
          <a:prstGeom prst="rect">
            <a:avLst/>
          </a:prstGeom>
        </p:spPr>
      </p:pic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432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AP.Bernardes/EN-STI</a:t>
            </a:r>
            <a:endParaRPr lang="en-US" dirty="0"/>
          </a:p>
        </p:txBody>
      </p:sp>
      <p:sp>
        <p:nvSpPr>
          <p:cNvPr id="10" name="Date Placeholder 13"/>
          <p:cNvSpPr txBox="1">
            <a:spLocks/>
          </p:cNvSpPr>
          <p:nvPr/>
        </p:nvSpPr>
        <p:spPr>
          <a:xfrm>
            <a:off x="6692900" y="6419977"/>
            <a:ext cx="2289048" cy="289903"/>
          </a:xfrm>
          <a:prstGeom prst="rect">
            <a:avLst/>
          </a:prstGeom>
        </p:spPr>
        <p:txBody>
          <a:bodyPr vert="horz" anchor="ctr"/>
          <a:lstStyle>
            <a:defPPr>
              <a:defRPr lang="en-US"/>
            </a:defPPr>
            <a:lvl1pPr marL="0" algn="r" defTabSz="457200" rtl="0" eaLnBrk="1" latinLnBrk="0" hangingPunct="1">
              <a:defRPr kumimoji="0" sz="1200" kern="1200">
                <a:solidFill>
                  <a:srgbClr val="638CAE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06/03/2014</a:t>
            </a:r>
            <a:endParaRPr lang="en-US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1143000" y="30163"/>
            <a:ext cx="7340600" cy="102552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28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Montrac</a:t>
            </a:r>
            <a:r>
              <a:rPr lang="en-US" dirty="0" smtClean="0"/>
              <a:t> </a:t>
            </a:r>
            <a:r>
              <a:rPr lang="en-US" dirty="0" smtClean="0"/>
              <a:t>prototype: Faraday cage modification </a:t>
            </a:r>
            <a:endParaRPr lang="fr-FR" dirty="0"/>
          </a:p>
        </p:txBody>
      </p:sp>
      <p:pic>
        <p:nvPicPr>
          <p:cNvPr id="14338" name="Picture 2" descr="C:\Users\catheral\AppData\Local\Microsoft\Windows\Temporary Internet Files\Content.Outlook\7I98OO6X\IMG_625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1100" y="272704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48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80963"/>
            <a:ext cx="4445001" cy="1025526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Montrac</a:t>
            </a:r>
            <a:r>
              <a:rPr lang="en-US" dirty="0" smtClean="0"/>
              <a:t> prototype for MEDICIS</a:t>
            </a:r>
            <a:endParaRPr lang="fr-FR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12648" y="6432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294967295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AP.Bernardes/EN-STI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817902" y="2286795"/>
            <a:ext cx="2122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February 2014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4294967295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dirty="0" smtClean="0"/>
              <a:t>06/03/2014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490133" y="5816600"/>
            <a:ext cx="287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MEDICIS </a:t>
            </a:r>
            <a:r>
              <a:rPr lang="en-US" dirty="0" err="1" smtClean="0">
                <a:solidFill>
                  <a:srgbClr val="FFFFFF"/>
                </a:solidFill>
              </a:rPr>
              <a:t>ceremoy</a:t>
            </a:r>
            <a:r>
              <a:rPr lang="en-US" dirty="0" smtClean="0">
                <a:solidFill>
                  <a:srgbClr val="FFFFFF"/>
                </a:solidFill>
              </a:rPr>
              <a:t> – 09.2013</a:t>
            </a:r>
            <a:endParaRPr lang="en-US" dirty="0">
              <a:solidFill>
                <a:srgbClr val="FFFF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1400509"/>
            <a:ext cx="9144000" cy="4488784"/>
            <a:chOff x="0" y="2302209"/>
            <a:chExt cx="9144000" cy="4488784"/>
          </a:xfrm>
        </p:grpSpPr>
        <p:pic>
          <p:nvPicPr>
            <p:cNvPr id="5" name="Picture 4" descr="robots5.jp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2302209"/>
              <a:ext cx="9144000" cy="4488784"/>
            </a:xfrm>
            <a:prstGeom prst="rect">
              <a:avLst/>
            </a:prstGeom>
          </p:spPr>
        </p:pic>
        <p:cxnSp>
          <p:nvCxnSpPr>
            <p:cNvPr id="8" name="Straight Connector 7"/>
            <p:cNvCxnSpPr/>
            <p:nvPr/>
          </p:nvCxnSpPr>
          <p:spPr>
            <a:xfrm flipH="1">
              <a:off x="3115733" y="4038600"/>
              <a:ext cx="863600" cy="728133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3115733" y="4766733"/>
              <a:ext cx="279400" cy="228600"/>
            </a:xfrm>
            <a:prstGeom prst="line">
              <a:avLst/>
            </a:prstGeom>
            <a:ln>
              <a:solidFill>
                <a:srgbClr val="FFFF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H="1">
              <a:off x="2455333" y="4995333"/>
              <a:ext cx="939800" cy="821267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2455333" y="5816600"/>
              <a:ext cx="1100667" cy="974393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3979333" y="4038600"/>
              <a:ext cx="1449917" cy="128270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5429250" y="5378450"/>
              <a:ext cx="1981200" cy="1343659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19150" y="5162550"/>
              <a:ext cx="120015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FF00"/>
                  </a:solidFill>
                </a:rPr>
                <a:t>MEDICIS facility</a:t>
              </a:r>
              <a:endParaRPr lang="en-US" dirty="0">
                <a:solidFill>
                  <a:srgbClr val="FFFF00"/>
                </a:solidFill>
              </a:endParaRPr>
            </a:p>
          </p:txBody>
        </p:sp>
      </p:grpSp>
      <p:pic>
        <p:nvPicPr>
          <p:cNvPr id="19" name="Picture 18" descr="Screen Shot 2014-02-28 at 14.55.56.pn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8299" b="85892" l="3378" r="85473">
                        <a14:foregroundMark x1="18581" y1="39627" x2="18581" y2="39627"/>
                        <a14:foregroundMark x1="25338" y1="21162" x2="25338" y2="21162"/>
                        <a14:foregroundMark x1="25000" y1="12656" x2="25000" y2="12656"/>
                        <a14:foregroundMark x1="22635" y1="17012" x2="22635" y2="17012"/>
                        <a14:foregroundMark x1="23311" y1="13900" x2="23311" y2="13900"/>
                        <a14:foregroundMark x1="24324" y1="16805" x2="24324" y2="16805"/>
                        <a14:foregroundMark x1="24324" y1="19710" x2="24324" y2="19710"/>
                        <a14:foregroundMark x1="24324" y1="24066" x2="24324" y2="24066"/>
                        <a14:foregroundMark x1="25338" y1="25934" x2="25338" y2="25934"/>
                        <a14:foregroundMark x1="24324" y1="22614" x2="24324" y2="22614"/>
                        <a14:foregroundMark x1="23649" y1="28008" x2="23649" y2="28008"/>
                        <a14:foregroundMark x1="23311" y1="30498" x2="23311" y2="30498"/>
                        <a14:foregroundMark x1="26014" y1="34647" x2="26014" y2="34647"/>
                        <a14:foregroundMark x1="31419" y1="34647" x2="31419" y2="34647"/>
                        <a14:foregroundMark x1="16892" y1="43154" x2="16892" y2="43154"/>
                        <a14:foregroundMark x1="18581" y1="42116" x2="18581" y2="42116"/>
                        <a14:foregroundMark x1="25000" y1="28423" x2="25000" y2="28423"/>
                        <a14:foregroundMark x1="22635" y1="31743" x2="22635" y2="31743"/>
                        <a14:foregroundMark x1="20946" y1="36515" x2="20946" y2="36515"/>
                        <a14:foregroundMark x1="25676" y1="29668" x2="25676" y2="29668"/>
                        <a14:foregroundMark x1="25676" y1="30913" x2="25676" y2="3091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1507066"/>
            <a:ext cx="395646" cy="644262"/>
          </a:xfrm>
          <a:prstGeom prst="rect">
            <a:avLst/>
          </a:prstGeom>
          <a:ln>
            <a:noFill/>
          </a:ln>
        </p:spPr>
      </p:pic>
      <p:grpSp>
        <p:nvGrpSpPr>
          <p:cNvPr id="15" name="Group 14"/>
          <p:cNvGrpSpPr/>
          <p:nvPr/>
        </p:nvGrpSpPr>
        <p:grpSpPr>
          <a:xfrm>
            <a:off x="133350" y="3513667"/>
            <a:ext cx="8149166" cy="3282823"/>
            <a:chOff x="118534" y="3513667"/>
            <a:chExt cx="8149166" cy="3282823"/>
          </a:xfrm>
        </p:grpSpPr>
        <p:grpSp>
          <p:nvGrpSpPr>
            <p:cNvPr id="29" name="Group 28"/>
            <p:cNvGrpSpPr/>
            <p:nvPr/>
          </p:nvGrpSpPr>
          <p:grpSpPr>
            <a:xfrm>
              <a:off x="118534" y="3513667"/>
              <a:ext cx="4089399" cy="3272059"/>
              <a:chOff x="118534" y="3513667"/>
              <a:chExt cx="4089399" cy="3272059"/>
            </a:xfrm>
          </p:grpSpPr>
          <p:pic>
            <p:nvPicPr>
              <p:cNvPr id="10" name="Picture 9" descr="Screen Shot 2014-03-04 at 19.27.19.png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18534" y="4992860"/>
                <a:ext cx="2336799" cy="1792866"/>
              </a:xfrm>
              <a:prstGeom prst="rect">
                <a:avLst/>
              </a:prstGeom>
            </p:spPr>
          </p:pic>
          <p:cxnSp>
            <p:nvCxnSpPr>
              <p:cNvPr id="16" name="Straight Arrow Connector 15"/>
              <p:cNvCxnSpPr/>
              <p:nvPr/>
            </p:nvCxnSpPr>
            <p:spPr>
              <a:xfrm flipV="1">
                <a:off x="2133600" y="3513667"/>
                <a:ext cx="2074333" cy="147919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TextBox 8"/>
            <p:cNvSpPr txBox="1"/>
            <p:nvPr/>
          </p:nvSpPr>
          <p:spPr>
            <a:xfrm>
              <a:off x="2455332" y="5965493"/>
              <a:ext cx="5812368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400" dirty="0" err="1" smtClean="0"/>
                <a:t>Montrac</a:t>
              </a:r>
              <a:r>
                <a:rPr lang="en-US" sz="2400" dirty="0" smtClean="0"/>
                <a:t> and chicane allow to bring a irradiated target without stopping ISOLDE</a:t>
              </a:r>
              <a:endParaRPr lang="en-US" sz="2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775201" y="963686"/>
            <a:ext cx="4368799" cy="3659114"/>
            <a:chOff x="4775201" y="963686"/>
            <a:chExt cx="4368799" cy="3659114"/>
          </a:xfrm>
        </p:grpSpPr>
        <p:grpSp>
          <p:nvGrpSpPr>
            <p:cNvPr id="30" name="Group 29"/>
            <p:cNvGrpSpPr/>
            <p:nvPr/>
          </p:nvGrpSpPr>
          <p:grpSpPr>
            <a:xfrm>
              <a:off x="4775201" y="963686"/>
              <a:ext cx="2904065" cy="3659114"/>
              <a:chOff x="4775201" y="963686"/>
              <a:chExt cx="2904065" cy="3659114"/>
            </a:xfrm>
          </p:grpSpPr>
          <p:pic>
            <p:nvPicPr>
              <p:cNvPr id="12" name="Picture 11" descr="Screen Shot 2014-03-04 at 19.27.34.png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547783" y="963686"/>
                <a:ext cx="2131483" cy="2173214"/>
              </a:xfrm>
              <a:prstGeom prst="rect">
                <a:avLst/>
              </a:prstGeom>
            </p:spPr>
          </p:pic>
          <p:cxnSp>
            <p:nvCxnSpPr>
              <p:cNvPr id="27" name="Straight Arrow Connector 26"/>
              <p:cNvCxnSpPr/>
              <p:nvPr/>
            </p:nvCxnSpPr>
            <p:spPr>
              <a:xfrm flipH="1">
                <a:off x="4775201" y="3136900"/>
                <a:ext cx="1532466" cy="14859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TextBox 19"/>
            <p:cNvSpPr txBox="1"/>
            <p:nvPr/>
          </p:nvSpPr>
          <p:spPr>
            <a:xfrm>
              <a:off x="6769100" y="963686"/>
              <a:ext cx="2374900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Third Robot will allow to put MEDICIS target on hot cell or mass separator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8929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47 0.19004 C -0.00347 0.21875 -0.01025 0.24745 -0.02066 0.25185 C -0.03108 0.25625 -0.0474 0.21527 -0.05851 0.21597 C -0.06962 0.21666 -0.09879 0.23171 -0.08733 0.25671 C -0.07587 0.28171 -0.00469 0.34352 0.00989 0.36666 C 0.02448 0.38981 -0.00018 0.39328 -0.00018 0.39514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 Shielding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2628900"/>
            <a:ext cx="4115622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590800"/>
            <a:ext cx="464291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463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catheral\AppData\Local\Microsoft\Windows\Temporary Internet Files\Content.Outlook\V82514D3\IMG_20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81514"/>
            <a:ext cx="7537300" cy="5494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" y="681514"/>
            <a:ext cx="7537300" cy="565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799" y="681513"/>
            <a:ext cx="7582249" cy="565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799" y="681513"/>
            <a:ext cx="7772960" cy="57132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 descr="C:\Users\catheral\AppData\Local\Microsoft\Windows\Temporary Internet Files\Content.Outlook\V82514D3\2013-10-21_16 06 2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799" y="681513"/>
            <a:ext cx="7772959" cy="571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6" y="668196"/>
            <a:ext cx="9294720" cy="6266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478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Building status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88345" y="6402685"/>
            <a:ext cx="265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Finished by mid-May 2014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635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90600" y="228600"/>
            <a:ext cx="81534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RILIS room extension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362847" y="1187693"/>
            <a:ext cx="2913603" cy="2813718"/>
            <a:chOff x="328398" y="540099"/>
            <a:chExt cx="6400601" cy="6090908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676384" y="540099"/>
              <a:ext cx="5040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716384" y="547007"/>
              <a:ext cx="0" cy="354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679003" y="547007"/>
              <a:ext cx="0" cy="1368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79003" y="1915007"/>
              <a:ext cx="5544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233403" y="1915007"/>
              <a:ext cx="0" cy="9288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33403" y="2843807"/>
              <a:ext cx="201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444999" y="2843807"/>
              <a:ext cx="0" cy="453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44999" y="3297407"/>
              <a:ext cx="5984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4072199" y="3297407"/>
              <a:ext cx="0" cy="79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2199" y="4089407"/>
              <a:ext cx="2656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165799" y="4615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604999" y="4089407"/>
              <a:ext cx="0" cy="17424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165799" y="4615007"/>
              <a:ext cx="0" cy="6480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165799" y="5263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3968648" y="4147007"/>
              <a:ext cx="0" cy="16848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168968" y="1981200"/>
              <a:ext cx="1941" cy="44931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1359922" y="5611730"/>
              <a:ext cx="810986" cy="86260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328398" y="6474337"/>
              <a:ext cx="103152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1373966" y="6474337"/>
              <a:ext cx="1978233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2170909" y="5699014"/>
              <a:ext cx="117333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V="1">
              <a:off x="3344243" y="5647033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2168968" y="5647033"/>
              <a:ext cx="117527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1433779" y="6422383"/>
              <a:ext cx="190879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3177860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2248737" y="3294181"/>
              <a:ext cx="0" cy="23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43399" y="3294181"/>
              <a:ext cx="2016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43399" y="5598181"/>
              <a:ext cx="1108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Rectangle 32"/>
            <p:cNvSpPr/>
            <p:nvPr/>
          </p:nvSpPr>
          <p:spPr>
            <a:xfrm>
              <a:off x="5213142" y="3222695"/>
              <a:ext cx="43200" cy="86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/>
            <p:cNvCxnSpPr/>
            <p:nvPr/>
          </p:nvCxnSpPr>
          <p:spPr>
            <a:xfrm rot="3600000">
              <a:off x="3211116" y="4407810"/>
              <a:ext cx="597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3968648" y="5831807"/>
              <a:ext cx="214640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115050" y="5831807"/>
              <a:ext cx="0" cy="7992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6115050" y="6625328"/>
              <a:ext cx="601334" cy="5679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>
              <a:off x="6728999" y="4086695"/>
              <a:ext cx="0" cy="2538633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4072199" y="4086695"/>
              <a:ext cx="1049" cy="2538633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3344243" y="5598181"/>
              <a:ext cx="0" cy="102714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H="1">
              <a:off x="489857" y="1981200"/>
              <a:ext cx="168105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2734087" y="1581450"/>
              <a:ext cx="2075457" cy="7995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28 m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2458619" y="3429990"/>
              <a:ext cx="1286509" cy="7328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 smtClean="0"/>
                <a:t>6 m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710603" y="819891"/>
              <a:ext cx="2331246" cy="9993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/>
                <a:t>RILIS</a:t>
              </a:r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3342569" y="4787219"/>
              <a:ext cx="1674" cy="8028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3352199" y="4091886"/>
              <a:ext cx="7200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3964199" y="4143631"/>
              <a:ext cx="6408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712199" y="3294181"/>
              <a:ext cx="36104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flipV="1">
              <a:off x="2980303" y="3222695"/>
              <a:ext cx="912420" cy="74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3361240" y="4084783"/>
              <a:ext cx="1674" cy="72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flipV="1">
              <a:off x="3043451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flipV="1">
              <a:off x="289103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V="1">
              <a:off x="27340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flipV="1">
              <a:off x="25955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V="1">
              <a:off x="2458618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321104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7" name="Picture 5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8397" y="1177863"/>
            <a:ext cx="5211859" cy="3856776"/>
          </a:xfrm>
          <a:prstGeom prst="rect">
            <a:avLst/>
          </a:prstGeom>
        </p:spPr>
      </p:pic>
      <p:sp>
        <p:nvSpPr>
          <p:cNvPr id="58" name="TextBox 57"/>
          <p:cNvSpPr txBox="1"/>
          <p:nvPr/>
        </p:nvSpPr>
        <p:spPr>
          <a:xfrm>
            <a:off x="282331" y="5646821"/>
            <a:ext cx="81720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/>
              <a:t>New SAS for RILIS laser room </a:t>
            </a:r>
            <a:r>
              <a:rPr lang="en-GB" sz="2800" dirty="0" smtClean="0"/>
              <a:t>finished in February 2014</a:t>
            </a:r>
            <a:endParaRPr lang="en-GB" sz="2800" dirty="0"/>
          </a:p>
        </p:txBody>
      </p:sp>
      <p:sp>
        <p:nvSpPr>
          <p:cNvPr id="59" name="TextBox 58"/>
          <p:cNvSpPr txBox="1"/>
          <p:nvPr/>
        </p:nvSpPr>
        <p:spPr>
          <a:xfrm>
            <a:off x="360503" y="4196862"/>
            <a:ext cx="2834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Needed for improvement of work safety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2895600" y="6477000"/>
            <a:ext cx="13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V. Fedosseev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964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REX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Tape station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RFQ Cooler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Hot cell, Robots, PAD/MAD, FE Modifications,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MEDICIS</a:t>
            </a:r>
          </a:p>
          <a:p>
            <a:r>
              <a:rPr lang="en-GB" dirty="0" smtClean="0"/>
              <a:t>Start </a:t>
            </a:r>
            <a:r>
              <a:rPr lang="en-GB" dirty="0"/>
              <a:t>u</a:t>
            </a:r>
            <a:r>
              <a:rPr lang="en-GB" dirty="0" smtClean="0"/>
              <a:t>p schedule</a:t>
            </a:r>
            <a:endParaRPr lang="en-GB" dirty="0"/>
          </a:p>
        </p:txBody>
      </p:sp>
      <p:pic>
        <p:nvPicPr>
          <p:cNvPr id="4" name="Picture 3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4876800" y="1472682"/>
            <a:ext cx="3657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220200" cy="7006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2665511"/>
            <a:ext cx="1214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Cooling water</a:t>
            </a:r>
            <a:endParaRPr lang="en-GB" sz="1400" b="1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588296" y="2973288"/>
            <a:ext cx="0" cy="11415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14600" y="2819399"/>
            <a:ext cx="3850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HT</a:t>
            </a:r>
            <a:endParaRPr lang="en-GB" sz="1400" b="1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34427" y="3125688"/>
            <a:ext cx="0" cy="9891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5334000" y="2743200"/>
            <a:ext cx="533400" cy="18288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20683" y="2743200"/>
            <a:ext cx="579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No HT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215693" y="4961128"/>
            <a:ext cx="7642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Protons</a:t>
            </a:r>
            <a:endParaRPr lang="en-GB" sz="1400" b="1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588296" y="5268905"/>
            <a:ext cx="0" cy="11415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9202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Only </a:t>
            </a:r>
            <a:r>
              <a:rPr lang="en-GB" dirty="0" smtClean="0"/>
              <a:t>15</a:t>
            </a:r>
            <a:r>
              <a:rPr lang="en-GB" dirty="0" smtClean="0"/>
              <a:t> </a:t>
            </a:r>
            <a:r>
              <a:rPr lang="en-GB" dirty="0" smtClean="0"/>
              <a:t>weeks before protons to ISOLDE!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Thank you for your attention.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566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HIE-ISOLDE Design Study</a:t>
            </a: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609601"/>
            <a:ext cx="5105400" cy="174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ubtitle 2"/>
          <p:cNvSpPr txBox="1">
            <a:spLocks/>
          </p:cNvSpPr>
          <p:nvPr/>
        </p:nvSpPr>
        <p:spPr>
          <a:xfrm>
            <a:off x="1494409" y="3645024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69</a:t>
            </a:r>
            <a:r>
              <a:rPr lang="en-GB" baseline="30000" smtClean="0"/>
              <a:t>th</a:t>
            </a:r>
            <a:r>
              <a:rPr lang="en-GB" smtClean="0"/>
              <a:t> Meeting of the ISCC</a:t>
            </a:r>
          </a:p>
          <a:p>
            <a:r>
              <a:rPr lang="en-GB" smtClean="0"/>
              <a:t>31</a:t>
            </a:r>
            <a:r>
              <a:rPr lang="en-GB" baseline="30000" smtClean="0"/>
              <a:t>st</a:t>
            </a:r>
            <a:r>
              <a:rPr lang="en-GB" smtClean="0"/>
              <a:t> March 2014</a:t>
            </a:r>
          </a:p>
          <a:p>
            <a:r>
              <a:rPr lang="en-GB" sz="2000" smtClean="0"/>
              <a:t>Richard Catherall, EN-STI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84775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" y="257175"/>
            <a:ext cx="8439150" cy="634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16419" y="2967335"/>
            <a:ext cx="33111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Successful</a:t>
            </a:r>
            <a:endParaRPr lang="en-US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7013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Report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A detailed account of the approaches to address:</a:t>
            </a:r>
          </a:p>
          <a:p>
            <a:pPr lvl="1"/>
            <a:r>
              <a:rPr lang="en-GB" dirty="0" smtClean="0"/>
              <a:t> the issues associated with an upgrade of primary beam intensity and energy</a:t>
            </a:r>
          </a:p>
          <a:p>
            <a:pPr lvl="1"/>
            <a:r>
              <a:rPr lang="en-GB" dirty="0" smtClean="0"/>
              <a:t>the necessary upgrades required for an improvement in secondary beam quality</a:t>
            </a:r>
          </a:p>
          <a:p>
            <a:r>
              <a:rPr lang="en-GB" dirty="0" smtClean="0"/>
              <a:t>A description of the most appropriate solution</a:t>
            </a:r>
          </a:p>
          <a:p>
            <a:r>
              <a:rPr lang="en-GB" dirty="0" smtClean="0"/>
              <a:t>Approximate cost estimate and eventual timeline for its implementation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3419872" y="6054304"/>
            <a:ext cx="2040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Yellow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108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Title page</a:t>
            </a:r>
          </a:p>
          <a:p>
            <a:r>
              <a:rPr lang="en-GB" i="1" dirty="0" smtClean="0"/>
              <a:t>Foreword</a:t>
            </a:r>
            <a:endParaRPr lang="en-GB" i="1" dirty="0" smtClean="0"/>
          </a:p>
          <a:p>
            <a:r>
              <a:rPr lang="en-GB" i="1" dirty="0" smtClean="0"/>
              <a:t>Participating members</a:t>
            </a:r>
          </a:p>
          <a:p>
            <a:pPr lvl="1"/>
            <a:r>
              <a:rPr lang="en-GB" i="1" dirty="0" smtClean="0"/>
              <a:t>Associated partners</a:t>
            </a:r>
          </a:p>
          <a:p>
            <a:pPr lvl="1"/>
            <a:r>
              <a:rPr lang="en-GB" i="1" dirty="0" smtClean="0"/>
              <a:t>Collaborating institutes </a:t>
            </a:r>
            <a:r>
              <a:rPr lang="en-GB" i="1" dirty="0" err="1" smtClean="0"/>
              <a:t>etc</a:t>
            </a:r>
            <a:endParaRPr lang="en-GB" i="1" dirty="0" smtClean="0"/>
          </a:p>
          <a:p>
            <a:r>
              <a:rPr lang="en-GB" i="1" dirty="0" smtClean="0"/>
              <a:t>Steering committee</a:t>
            </a:r>
          </a:p>
          <a:p>
            <a:r>
              <a:rPr lang="en-GB" i="1" dirty="0" smtClean="0"/>
              <a:t>International Advisory Panel</a:t>
            </a:r>
          </a:p>
          <a:p>
            <a:r>
              <a:rPr lang="en-GB" i="1" dirty="0" smtClean="0"/>
              <a:t>Management Board</a:t>
            </a:r>
          </a:p>
          <a:p>
            <a:r>
              <a:rPr lang="en-GB" i="1" dirty="0" smtClean="0"/>
              <a:t>Design Study Members</a:t>
            </a:r>
          </a:p>
          <a:p>
            <a:r>
              <a:rPr lang="en-GB" i="1" dirty="0" smtClean="0"/>
              <a:t>Preface</a:t>
            </a:r>
          </a:p>
          <a:p>
            <a:r>
              <a:rPr lang="en-GB" dirty="0" smtClean="0"/>
              <a:t>Contents</a:t>
            </a:r>
          </a:p>
          <a:p>
            <a:r>
              <a:rPr lang="en-GB" dirty="0" smtClean="0"/>
              <a:t>Executive Summary</a:t>
            </a:r>
          </a:p>
          <a:p>
            <a:r>
              <a:rPr lang="en-GB" dirty="0" smtClean="0"/>
              <a:t>Introduction and Objectives</a:t>
            </a:r>
          </a:p>
          <a:p>
            <a:r>
              <a:rPr lang="en-GB" dirty="0" smtClean="0"/>
              <a:t>Section 1 Infrastructure</a:t>
            </a:r>
          </a:p>
          <a:p>
            <a:r>
              <a:rPr lang="en-GB" dirty="0" smtClean="0"/>
              <a:t>Section 2 Beam Quality Upgrade</a:t>
            </a:r>
          </a:p>
          <a:p>
            <a:r>
              <a:rPr lang="en-GB" dirty="0" smtClean="0"/>
              <a:t>Section 3 Target Issues</a:t>
            </a:r>
          </a:p>
          <a:p>
            <a:r>
              <a:rPr lang="en-GB" dirty="0" smtClean="0"/>
              <a:t>Section 4 Operations</a:t>
            </a:r>
          </a:p>
          <a:p>
            <a:r>
              <a:rPr lang="en-GB" dirty="0" smtClean="0"/>
              <a:t>Section 5 Radioprotection and Safety Summary</a:t>
            </a:r>
          </a:p>
          <a:p>
            <a:r>
              <a:rPr lang="en-GB" dirty="0" smtClean="0"/>
              <a:t>Section 6 cost and planning summary</a:t>
            </a:r>
          </a:p>
          <a:p>
            <a:r>
              <a:rPr lang="en-GB" dirty="0" smtClean="0"/>
              <a:t>Conclusion</a:t>
            </a:r>
          </a:p>
          <a:p>
            <a:r>
              <a:rPr lang="en-GB" i="1" dirty="0" smtClean="0"/>
              <a:t>List of publications associated with DS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428390" y="2132856"/>
            <a:ext cx="3545836" cy="3545836"/>
            <a:chOff x="4489444" y="2016122"/>
            <a:chExt cx="3545836" cy="3545836"/>
          </a:xfrm>
        </p:grpSpPr>
        <p:pic>
          <p:nvPicPr>
            <p:cNvPr id="5" name="Picture 2" descr="C:\Users\catheral\AppData\Local\Microsoft\Windows\Temporary Internet Files\Content.IE5\K36D49V2\MC900439818[1]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89444" y="2016122"/>
              <a:ext cx="3545836" cy="35458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Flowchart: Data 6"/>
            <p:cNvSpPr/>
            <p:nvPr/>
          </p:nvSpPr>
          <p:spPr>
            <a:xfrm rot="16200000" flipH="1">
              <a:off x="5217912" y="3235106"/>
              <a:ext cx="2748568" cy="872038"/>
            </a:xfrm>
            <a:custGeom>
              <a:avLst/>
              <a:gdLst>
                <a:gd name="connsiteX0" fmla="*/ 0 w 10000"/>
                <a:gd name="connsiteY0" fmla="*/ 10000 h 10000"/>
                <a:gd name="connsiteX1" fmla="*/ 2000 w 10000"/>
                <a:gd name="connsiteY1" fmla="*/ 0 h 10000"/>
                <a:gd name="connsiteX2" fmla="*/ 10000 w 10000"/>
                <a:gd name="connsiteY2" fmla="*/ 0 h 10000"/>
                <a:gd name="connsiteX3" fmla="*/ 8000 w 10000"/>
                <a:gd name="connsiteY3" fmla="*/ 10000 h 10000"/>
                <a:gd name="connsiteX4" fmla="*/ 0 w 10000"/>
                <a:gd name="connsiteY4" fmla="*/ 10000 h 10000"/>
                <a:gd name="connsiteX0" fmla="*/ 0 w 10832"/>
                <a:gd name="connsiteY0" fmla="*/ 10332 h 10332"/>
                <a:gd name="connsiteX1" fmla="*/ 2832 w 10832"/>
                <a:gd name="connsiteY1" fmla="*/ 0 h 10332"/>
                <a:gd name="connsiteX2" fmla="*/ 10832 w 10832"/>
                <a:gd name="connsiteY2" fmla="*/ 0 h 10332"/>
                <a:gd name="connsiteX3" fmla="*/ 8832 w 10832"/>
                <a:gd name="connsiteY3" fmla="*/ 10000 h 10332"/>
                <a:gd name="connsiteX4" fmla="*/ 0 w 10832"/>
                <a:gd name="connsiteY4" fmla="*/ 10332 h 10332"/>
                <a:gd name="connsiteX0" fmla="*/ 0 w 10832"/>
                <a:gd name="connsiteY0" fmla="*/ 10332 h 10332"/>
                <a:gd name="connsiteX1" fmla="*/ 2951 w 10832"/>
                <a:gd name="connsiteY1" fmla="*/ 0 h 10332"/>
                <a:gd name="connsiteX2" fmla="*/ 10832 w 10832"/>
                <a:gd name="connsiteY2" fmla="*/ 0 h 10332"/>
                <a:gd name="connsiteX3" fmla="*/ 8832 w 10832"/>
                <a:gd name="connsiteY3" fmla="*/ 10000 h 10332"/>
                <a:gd name="connsiteX4" fmla="*/ 0 w 10832"/>
                <a:gd name="connsiteY4" fmla="*/ 10332 h 10332"/>
                <a:gd name="connsiteX0" fmla="*/ 0 w 10832"/>
                <a:gd name="connsiteY0" fmla="*/ 10332 h 10332"/>
                <a:gd name="connsiteX1" fmla="*/ 2951 w 10832"/>
                <a:gd name="connsiteY1" fmla="*/ 0 h 10332"/>
                <a:gd name="connsiteX2" fmla="*/ 10832 w 10832"/>
                <a:gd name="connsiteY2" fmla="*/ 0 h 10332"/>
                <a:gd name="connsiteX3" fmla="*/ 9030 w 10832"/>
                <a:gd name="connsiteY3" fmla="*/ 10221 h 10332"/>
                <a:gd name="connsiteX4" fmla="*/ 0 w 10832"/>
                <a:gd name="connsiteY4" fmla="*/ 10332 h 10332"/>
                <a:gd name="connsiteX0" fmla="*/ 0 w 11664"/>
                <a:gd name="connsiteY0" fmla="*/ 10332 h 10332"/>
                <a:gd name="connsiteX1" fmla="*/ 2951 w 11664"/>
                <a:gd name="connsiteY1" fmla="*/ 0 h 10332"/>
                <a:gd name="connsiteX2" fmla="*/ 11664 w 11664"/>
                <a:gd name="connsiteY2" fmla="*/ 774 h 10332"/>
                <a:gd name="connsiteX3" fmla="*/ 9030 w 11664"/>
                <a:gd name="connsiteY3" fmla="*/ 10221 h 10332"/>
                <a:gd name="connsiteX4" fmla="*/ 0 w 11664"/>
                <a:gd name="connsiteY4" fmla="*/ 10332 h 1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664" h="10332">
                  <a:moveTo>
                    <a:pt x="0" y="10332"/>
                  </a:moveTo>
                  <a:lnTo>
                    <a:pt x="2951" y="0"/>
                  </a:lnTo>
                  <a:lnTo>
                    <a:pt x="11664" y="774"/>
                  </a:lnTo>
                  <a:lnTo>
                    <a:pt x="9030" y="10221"/>
                  </a:lnTo>
                  <a:lnTo>
                    <a:pt x="0" y="10332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0000">
                    <a:shade val="30000"/>
                    <a:satMod val="115000"/>
                  </a:srgbClr>
                </a:gs>
                <a:gs pos="50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 rot="21256466">
              <a:off x="5506722" y="2649977"/>
              <a:ext cx="1965162" cy="2062103"/>
            </a:xfrm>
            <a:prstGeom prst="rect">
              <a:avLst/>
            </a:prstGeom>
            <a:noFill/>
            <a:scene3d>
              <a:camera prst="isometricRightUp"/>
              <a:lightRig rig="threePt" dir="t"/>
            </a:scene3d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32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Poor Richard" panose="02080502050505020702" pitchFamily="18" charset="0"/>
                </a:rPr>
                <a:t>HIE-ISOLDE</a:t>
              </a:r>
            </a:p>
            <a:p>
              <a:pPr algn="ctr"/>
              <a:r>
                <a:rPr lang="en-US" sz="320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Poor Richard" panose="02080502050505020702" pitchFamily="18" charset="0"/>
                </a:rPr>
                <a:t>Design</a:t>
              </a:r>
            </a:p>
            <a:p>
              <a:pPr algn="ctr"/>
              <a:r>
                <a:rPr lang="en-US" sz="32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Poor Richard" panose="02080502050505020702" pitchFamily="18" charset="0"/>
                </a:rPr>
                <a:t>Study</a:t>
              </a:r>
              <a:endParaRPr lang="en-US" sz="32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Poor Richard" panose="02080502050505020702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4695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Section 1: Infrastructure Upgrade Section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962400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Cooling and Ventilation</a:t>
            </a:r>
          </a:p>
          <a:p>
            <a:pPr lvl="1"/>
            <a:r>
              <a:rPr lang="en-GB" dirty="0" smtClean="0"/>
              <a:t>Andrea, Michele</a:t>
            </a:r>
          </a:p>
          <a:p>
            <a:r>
              <a:rPr lang="en-GB" dirty="0" smtClean="0"/>
              <a:t>Vacuum</a:t>
            </a:r>
          </a:p>
          <a:p>
            <a:pPr lvl="1"/>
            <a:r>
              <a:rPr lang="it-IT" dirty="0"/>
              <a:t>Mario Hermann, Giovanna Vandoni, Maddalena Maietta, Tim Giles, Irina </a:t>
            </a:r>
            <a:r>
              <a:rPr lang="it-IT" dirty="0" smtClean="0"/>
              <a:t>Graur</a:t>
            </a:r>
            <a:endParaRPr lang="en-GB" dirty="0" smtClean="0"/>
          </a:p>
          <a:p>
            <a:r>
              <a:rPr lang="en-GB" dirty="0" smtClean="0"/>
              <a:t>Beam dumps</a:t>
            </a:r>
          </a:p>
          <a:p>
            <a:pPr lvl="1"/>
            <a:r>
              <a:rPr lang="en-GB" dirty="0" smtClean="0"/>
              <a:t>Valentina, Antonio, Ramon?</a:t>
            </a:r>
          </a:p>
          <a:p>
            <a:r>
              <a:rPr lang="en-GB" dirty="0" err="1" smtClean="0"/>
              <a:t>Fluka</a:t>
            </a:r>
            <a:r>
              <a:rPr lang="en-GB" dirty="0" smtClean="0"/>
              <a:t> simulations and radiation protection</a:t>
            </a:r>
          </a:p>
          <a:p>
            <a:pPr lvl="1"/>
            <a:r>
              <a:rPr lang="en-GB" dirty="0" err="1" smtClean="0"/>
              <a:t>Vasilis</a:t>
            </a:r>
            <a:r>
              <a:rPr lang="en-GB" dirty="0" smtClean="0"/>
              <a:t>, Leonel, Joachim</a:t>
            </a:r>
          </a:p>
          <a:p>
            <a:r>
              <a:rPr lang="en-GB" dirty="0" smtClean="0"/>
              <a:t>Interfaces</a:t>
            </a:r>
          </a:p>
          <a:p>
            <a:pPr lvl="1"/>
            <a:r>
              <a:rPr lang="en-GB" dirty="0" smtClean="0"/>
              <a:t>Robots, </a:t>
            </a:r>
            <a:r>
              <a:rPr lang="en-GB" dirty="0" err="1" smtClean="0"/>
              <a:t>Medicis</a:t>
            </a:r>
            <a:r>
              <a:rPr lang="en-GB" dirty="0" smtClean="0"/>
              <a:t>, infrastructure</a:t>
            </a:r>
          </a:p>
          <a:p>
            <a:pPr lvl="2"/>
            <a:r>
              <a:rPr lang="en-GB" dirty="0"/>
              <a:t>R</a:t>
            </a:r>
            <a:r>
              <a:rPr lang="en-GB" dirty="0" smtClean="0"/>
              <a:t>ichard</a:t>
            </a:r>
            <a:endParaRPr lang="en-GB" dirty="0"/>
          </a:p>
        </p:txBody>
      </p:sp>
      <p:sp>
        <p:nvSpPr>
          <p:cNvPr id="4" name="AutoShape 2" descr="data:image/jpeg;base64,/9j/4AAQSkZJRgABAQAAAQABAAD/2wCEAAkGBxQTEhQUEhIVFBUXFhkYGBYVFRUXGhYWFxQXFxUXGBcaHSggHBolHBgXITEhJyorLi4uGB8zOTMsQygtLisBCgoKDg0OGhAQGywmICYsMCwuLCwsLSwsLCwsLCwsLCwsLCwsLCwsLCwsLCwsLCwsLCwsLCwsLCwsLCwsLCwsLP/AABEIAL8BCAMBIgACEQEDEQH/xAAcAAABBQEBAQAAAAAAAAAAAAAAAgMEBQYBBwj/xABXEAACAQMCAwQFBQkLCAgHAAABAgMABBESIQUxQQYTIlEUMmFxgQcjkaGxFSQzQlJUZMHRNERVYnJ0kpOy0+ElY3OClKK08ENFhLPCw9LxFjVTZYOj4//EABkBAAIDAQAAAAAAAAAAAAAAAAABAgMEBf/EAC8RAAICAQIFAwIGAgMAAAAAAAABAhEDBBIUITFBURMioVJhIzJxgbHwM5EFJMH/2gAMAwEAAhEDEQA/ANF2i4lfNxG5ht75reOKKBgqwQyeKRWJ3dc/i559aajuuJry4mH/ANJZw/VoK0mYH7r8Uzy+9Me70b9uan10cGnhPGm0cnU6rJDK1F8iL90uK/n1v/sf/wDSkNd8UbnxNU/0dnD/AOMmptdq9aTF4KONzPv8IriOIdOLTZ8zb22P6Omu95xP+F3z/M7XH9mrCkkUcLj8EeMzfURRdcTxj7pr7/Qoc/bikCTiXXi0n+raWoH0FTU3FdFHDYvA+MzfUQFn4mOXFSfY9nbH61ANPLxHin5/Cf8AsY/VJUmih6XF4Gtbm8/CEDjXFB++LRvfbSD7Jq43FuJnneW6/wAmzJ/tTU7XKXCYvAcbm8/CGV4nxQfv23Pvsz+qWl/dnin5zaf7LJ/fUrFGKfCYvHyPjc3n4Rw8Z4p+c2n+yyf31RJ+2N7GWEl3YqVxnVDKgGfImTBPLYHbIzUwCsxxzsxDdzMXLKykAmPGWBRMDfIz6x5Z8JqEtNgjTnyXcv02ozZcmy/hF/ado+IyKHjurJ1PIrbSEHBwd++/xp9uN8T6T2Y/7NKf/OqpHDUSDC6j3foyZIK+ITQR6yo8OrTtvk451cEVVgx4cttInrJ6jTz2uXX7CW47xPpNZj2+jyn6u8pH3Y4p+c2nu9Fk/vac3oxV/CYvBk43N5+EM/dXip/flsPdaH9ctB4pxT89t/f6If72nwKKXCYvA+NzefhDQ4vxUfvq1PvtX/VLS/u1xP8AOLT3+iyfZ31KoxRwuLx8i43N5+ENninE/wA9tx7rM/rmrjcU4n0vLf8A2M/31O4oxTWlxeB8bm8/CGPTOJH/AKxA9i2cP62JpwcS4kBj06I+02a5+OJQPqolQkYBx7cZwOuM9a5AjBcOwY+YGMj3Z50+GxeBcZm+oPulxL8+i+Fmv97SBe8RBz90c+w2kGn6sN9dPiijhsXgXGZvJwca4mP3xaN7TayD6hNSJeMcUbldWqDzW1cn/elxTmKKXC4vHyPjc3n4RGtO0fEI7uzimnhmjnmMbabfu2ACFsg6yPqoqNd/u7hZ/SmH9KB/2UVztRBQyOMTraXJKeNSl1JE4zxTiZ8mtR8PRgc/STUzFQwxPE+KZ6SWwHuFqv7TU/TXR0r/AAkcnWL8aQ2BXdNL00YrRZmoRprhB6YpzFIWRSxUMCy4JUEZAOcEjpnBpNhRHtO9373R0wVzuepIPLpUnFK00iQnbAySwHPHM86V0uY0tzDTRppQ3/5613TT3CoSBRisxxztK8c4jSPaOQd5kga1MecLsSDlhz8q0PDrjvYY5caQ6hsc8ZHLNVxzRk3Fdi6ennCKlJdRU8gRWZ2CqoJZicAADJJNcSdSdIOTgN15Hkc8vL6aqu1fC5bqIww6sgByNUSq3iIVXLsDjIJwBuQK5wG0mgCJPE6/NxxhmaJvGq+IeBydPh2OOQ6VW9R+JtLFpbw+p38fbyXEjhRlmVR5sQB9J2qqiurfvZmM0YJKA/PAA4iBAI1YONR+mne0piEad8GMZmj1BfWIBJ2+IFVUElkS2Le6bbYLG7Y+iXPQ49p+FVajUuEttJ/qGHG9u5MuY7GF91OsAgjTKxVSG1gKFbAGd8cqnaap+ANCZrn0eKWJR3IKyhg2rS5JwxJxgr16GrieVUUs7BVAySTgD41owyThuXKyvNGW6m2w00aajcUvhDC0uNYGnYEDOogDc++mbSRu9ON1fDHUxJTMSFVUYxjn9NSeRXRWoE/TXGIyBkZOcDqccyB5CnNNYTjYV75J0mdhEyqY1SZjhc95p07YPLyyvWlkyOKLMGH1G1fbxZuNFGim4L6NlDK4wW0DOVy/5IDYOr2VIxU1JMrcGuTRHuLfWpXUy56qeR6H/D2UqOPAAyT7TjJ+indNGKOhGhGmjTS9NMziTI0aMddYbf3EU7HtF6aNNLxXdNFhtG9FAWnNNGKViorp1zfcMH6Ux/o20xrlLuNrzhreV2R/Tt5l/ZXa5er/AMrO5ov8KOD/AOacVxy12uf5Xoq5P0YqxxUKJf8AKPFP9NB/wcdWOitmnf4aOfq1+KxvFGKc00aavszbWVfH5ZEt5XidUdELAsNQ8IyRj2gEfGqzs7eyyR28rmJnlVO8KgjwapSuAPxhsD051M7YQK1vhgpHeLnUARtk7g8xWOisoN9AgOC+NKAEhcaWUjbD5bGD0O5rFn1DhkOnptOsmKu9noN3bswAWRoyDzXG/mCCCDzqLxi/EIjI0lzINCkgaiASx9yjxfDHWqa57WR2sdmj+JnjQv4sGOPSBrOeuenkDVlxjuO/iMtt6VmGTSBAs+MyRYbSemM4qeXKnB7epRjwSjOLkuXOvvRUW0jwt3iZY5bvUIx3nj2IfVh5SMtnCjcLvnbSMFnhOhyFkQgMOYDAjOOhHl51VrLaopZuFMcA7+hQqucE5z+v9u1dwziEsQgDySNGNC4EcbArp3wqJqz7qzaWTimpOzbm0/re/GqaMenBZGAf1szLDnCnMpAwPEc9RvVz2QPc3AEsk2lUfSuGZdnEZAC5woOd+WV512OzcojCV4i94FCOGQI7AGOfnz5+7FRLDPeKzSPgxOQULEhSz7Hy3DNjzYedU424zNfpLJHZI0XboQy2schGpPSI1ZtPiChmWQeIZGN6y3ZiSCK7heNM4jk1asIdZkcLpLYG0ege8mr3tNeRehImoORdAugPiKCSRmB8sjA386znAFRriMKgHhk1CTBB+cyunc7hCB7xUs8vx00X6LTLhZwd1bR6Pe8RIFpMkUkmZQwjQZcg28uOWeWQc78qdi42/wDB9758pN/PUdAJJ6k79PZVdb8VCpZCAGd1BBjibxL97upJ0gkYzvVjFxC6BOjhxB3G8rZA5ddOOf1seZNS1E/f1+DhqO1V0Id9xKWX0uZImhdREpWZSCVRWLYyOofAOKhxXRNrKbhQ0bRsyqEjwFGouwAAyqsV9XVp5nFO8e4zPEstxPbp4ZIke3LZEiNEAmXBO2okld84ANU03aAd9rksbjvFlEZxch/ncH5oZjO2NQ0DbBIxVOTUTxuNLt/eRtwaR5ot13LjtQygqskcrRvGNASTQgdCxbUodSdimPdUay4rAHAZJ4x4V1LJPIFBwAfDcZ9XSNgcbHrikLeNJFZzQppBncwR51lAp8EfTUNSkAbeHA6VWzFsZBPikBB0jGtjAHxnmQBGdJ86jmTnO02rruTwYUoVSvmjf2IOhNWc4GdXrbbZb2nn8awzzKrMWaY/OuMIGIBDow2HTYDPLxMK2nAbh5Iy0hye8IBKhTgAbHG2c55VieIOMkKdWJJdWSSFPebDA3z4c6Rv12510su7YqM+jaw5J7jl3ffNQKqSMY7xZWJAz3a5BbJPrbjatXxLjiI6IBkumvOCdK5XBKjxHILHA38NYhgSkmpY/CW1nBxjSrazvyJ0t7iPKon3UMkokJBcaAFDD8UBAgz7NsZ86xrVShafUWrjB7ZLnb/k9WgJZVJGCQCR5ZGcUvTVXxbtHBbJG0rEayAEwCwwdLkjPJTz+rNXCYIBByDyIrpxyJ9znSxSjza5DemjTVfw7iLyXV1CQumHudOPWzImptW/6qtdNOM9ysUsbi6Y1po007po007I0NaaNNO6aNNFhRWX6fPWXsvIv7L1ynOJnEtkf0yL7Horm6pe86+i5YggH+UuK/6W2+uzSrTTVdAmOKcU/jG0b4ejaftU1baa0YH7EZNTG8jGtNUvajtDHZRhnBZ2yERfxiPM8lX2/Uav9FUnavh6Sxxq6Rue9AHeasDwOxxpBIJCY5dallm4wbRHBCLmlNcio41xZLiyjmj1BXfYMCGDBJCR7wRzHwrPkDUdOsqHbTkHdAxEZ8XsznrVre2nd2iRJJbYjkLhI+9Ltr1DB1KAGHejLHnp86rp1BdiiMFLPpBY+FCfmhnJBIO/url5M0crtM6+DHsi1XcZvY450jE0SeGJY1c94QqgMNbFTjGojY45e3NaQdowCG0oQImUosrKzDKsPxMj8GQQehqVYyDuYgeHSOojXxrHF4/CMvkjI6+3fNJuILaUxxvYSRapF1SPGIlIzllYoeRG30VLdP6vgrbx949PuS4+0sSxsy29340JGY9sFOh1Yx7f8BWKlmVIQzMwGEHiyFGY9lGP5XP9leg3PaCC1KiedcPnworyeFQF2CA6RvyPIKOZJNeScYkSVIEWSQaVwVKPg7IuoDbcDJ/96tUtqfMt0W23fJFnxmSMSKjseQJjDErpzJ48flbj4VG4TdxrMoEunMR1E6fWDAEZ6LuDn2VJ7GzwLeQG7QvGsHdZeIuBMZAEBBzsAT4jsK9E4d2ltLj063gVEaJJcYQLrRUCu+QuBh2K/AHrWLNqpY8l7bNUl7rXM857QSEQhXQsFmBJJQCQZOdgc75wdts1VcDuIu/Q4EWA5JJDDeTWgGfJCFz7Ku+ORt3K6YxkSJg5G7GWMD4NsT/Jql4VIxuPGuNKy5CkKd5izjVnoxYZ91aMzayJmyDrE6/v7GlTjhhlikjZZyuoEZKAZjZSxYDmcrt/FrT8M4tdSrrghtVBJXLOxbUuMg5YHr18/bvkgVx6rc9stnMe/h3bGr1d89edXvZW7uUjdIrPv1EhIdnA3MaZG+3TNHqbpcziayKfvI3bH0iSCVJkRZmuLVVCciGOEO7HGWGN/Ksas92zsVBLm6d8hV/dIU6wCdtlyccq1/afibypKkpit5xcWiqveLgYPeK+cnYahk9MVi7D0gp3kUgK9/IB4h+F7gtI/l+DB3z8Krzu2q8HR/4qlid117lx2bvZHtbdQNobgpDoHiyUDrnJxq1Eb7VJcHShy2jvUwWxo1FoS2/POlYyf8azvZMuZ40QtvkoqsR84SoUgE4DchmtG6u6pHGrbyppXIA7zVCCAcjDaSg50b26YZsSxZGuXktI+JMlp3cEirL3wBVhIGaN2SMmNz1BYeLcgb4HOqt7BjuUH+rIw3bG/jjzhtQ3zg6vbUq64DcIDI8DDToZfUA71XHdkkOcbkqT1D+ynzshyGUaQSGO2wiJVyT6ikMBjbwLUp6vIuTX+0YuExTbmn+6ZTpcSQylowoAzG4cLKDtq9RlA5HHs0jyrSHil3GZEMkamIqrBYrfGpt0KgJv5+yqmTh8r99JHEzRxyF3OU1hO7IDtETrGcZ5dDSZRGGbSroM/Nq+gEAkZDdc6OWPZVeT3vdJFkMcYLbHohHGPvqK3Dqq6FY6nuQpZpNJZmCqRuRnnkZrX8S4qRbxMoIaZAV3LfiBiA2N23wD7z0qDecXtLW0Vj3Td7CsYWFYi2posnVuMAYJLE5JPsqli7bxOzqmuJnnQozJrGho9G6q2xyxGAeW9aozaTTl1RleKeTa4wdK/wBB26CrpmgSWKRR45GyNZAz0TcFtirMRg+eDW8gcOqsOTAEfEcqpnsZu7m1XDjQpOBAqK4ByVJ6D2fZyrRsKt0kXBNNmbVyU65DOmjTTuijTWyzFtGtNGmndFGmiw2lF2h2eyP6bB9prld7S/heHr+XfRf7qu5+yiufqX7zqaVVjH+GLqv+Kv5zwp7hHap+tjVziqjgW95xX+dp/wANFV9orRifsRmzK5sYxVV2rjzZz89QjZlIJUq4HhZWG4Izzq80Vj+2vaFUWS2CMzum2DjTnq2oAY2PImnkklF2QilFpsxkzSkqpmnZD+LJLIRnmMgtjOen8UGnXKs2yaCWc4GMLnxRpscZHiPuqnsg8ZkJj1apNeFZc825526+fSrS448RAqaFULK0rM8mecYQDSo6Ac89a5EnXRHTer065Kd/oaKx49MsMSdxHIMIi6Wl1P8AkjQAff5bZp2742XBjuYESLvVWX5yfWpXdRpC556eX5RNZCy7WdyIXKoyxMjA5kQPjOBkp13335U1e9s0m706UGuQyfht18QYKcx8sDGaXqZt1dgvTt2r/wBPqXHFprBJrVoi0gWT55NFwQYg0WcCYfyvCM52qte7jCXSKpxLIhiOjSFRLlpDz3TwFdvh0qj4p2iV1X8HyOQsjHZhyxpGeQ61F412hhmYlYkiBK+CKPSmFB39Y5Y55+wVffK0ieHa2lf7s0vErmENA8QARI7bXpQjxoVMu2BqbOd+tXzXpWS7lizm5MmYTA+NLxhNIkEeQ+wORtzGDzrAcL4tB80rSaQsiFtm2CyBj05bVopu0lqHdhcL4hIMgSHn3WjZRnbDkf41mzKTapHQ08MdS3NeCykaS7haO2hleXHq4CFDHJGDksQNieYJ3FMcE7F8SSXW1qTs3rSwHxEhvEO8zgnOffTnZf5RrK1mkZ+8YNrwVQ/jTlxzI6YNXkPavh0qEJeRQM8cTHWrDDiWZn1BQAXAZevMCpajJlcrS5JIqlnq4royivJu7keOUIkiyZZdJcht2wGGxQhxt7BUzgXHWCSWwhEkckiqzM2ggOsat4Cu4x7aru0PaqwNzcOJVlDyagyxscju0HMr0II51n27YQKz6FkALKQUVFIwFBIyee2a1TwuOCM4y9z7eLOLPUZck3jWNpJ9ezPZpo0tm096sfz4fTEm/ddEIQA8jnT4iee9YPtzaytcB1ug4KRNrGysZZJYdSgbbJhT7NqYb5RLBimqJzgtq120DEgzqRltznu9eTzLYOaznbbtLa3EySQlmOhg5MYTJ71jH4VwNk0gnqRWSOm2JO233Ovppr1FbpCOye9xFg6SdgdRUKSVwSRyAODWns5CWjCzdz86rZYkrGw7k68EgYIwM/xawFnxqOPJaBnY+qe8eMAZOfV5g7fRUu27alGB9HV0Dq2iSR3BxjYls7HFaVjqKd/sR1WdZMrSXKqvlT/9PVeLTyGMKeIQzK0kY0qyFie8B2Cr0AzjPQ1T8SnVsd2ArpKhGnWukqHUgMRgqWIzzwQPfWbuvlNV00Dh0CHUjakbB8Dh/wAnrgVXzdv84+98YbV+Ez+NqI9Skov1Yt9L5mbmsM4r8zTr9e3Q1d1fuDKY5pNSo5Y95IGOSSdRAAY8s78z0pqwuwC8QBOUClmB/wCjeFsqSxOfmwN/yjjyrG//ABfl5W7gYkUr6+dOcb+rvyqXa9qIwzOTgkONPi2ywIOQDnlWzVSxT/IZdHHJiT9T7ff9en3Np2mMKW9kIO4MvfwHZl3+aJAcA5A1Yzms1KZJGAYwqFviMxnx65pMsVPNoxo2O2NvOo3GO1cFxDFClvFb92QTIoZi+I9GDsp6k9abu+JwMbcosEXdBVbTrHflWHic9Cce3Gr2VgmrZ1dPqsePHtld8+zPXOI8KcRTmSS6wqPs8oKtjI0kMN8/t9mXOxlvpSTw6SWXIAA5LnOF2zv0rAL2ltZA2myh1EeFjdTOUbmGCup5Hf4VZcK7WSQAqqIE1Asd2YDkw0+EY69T7DVsJpZU30OTPPD03CT534PTtNGmu2swkRXUgqwDAg5GCPOncV0dxmoZ00aaexRijcFGf4zHm84WOnpbn4raykUU9xhPvzhZ/SpPrtJv2UVkzfmN+BVBCOzw+/OK/wA7X/ho60Gms/2TObripP57j6IEFabTVuN+0oyr3sZ01h/lI7MyywyS2mozZX5pFTxknS76jg6tJXzwFwBvW+00aac0pKmRUF3PlSbisyFo5C0bICpXT4tQ2wdXIjmT7PbV3ZcMg9GhuuIXbMruQtsnrlF21Ejl06DbrXrfb/staSR969vGZHlQNIAVdiQw3YEZydIrOy9jlmgijaJ5RGrpGgSVdKs4KSrKCEfMe4ycb79ayuCT5I041jStJIz3F+OWtzatHB3kjumFg0yO0WldmLHZRkR7A4GnPU1588JLiNU8fhB2IIYDDZHv5n2V7bbfJ89tE3oluveEAF3uCJscyVwpjDDAIGceflVNLY31u1+z26W5uoD3WHRyO6ONAYbA4kAycDb2U6Zamn0Mx2k7Cej2xlWfvGTZhoKDGM7K2/qnIPXHtFYvJY4xqZjzHMk9Ao/ZXp3Z6+vRJFBdW6SxkgCXCyKjFlUyyFchzg6ASQMnqQapXv7hLxp7bh8gYooXTHIQWUbyx+E4B0kgDljnzqI7JPAvkzZ4Ve5eSCSTV3UZQbgLqGrJyCRkgYHI1i7vhrRTNG+CVkCEA4J65HkCPtrR3fb/AIgkshkIWRhjDxDVFkblAwyGIPM5NZCednYsxJYnJJ6mgBUoXxYPI+HAOCM898EbY6U2xG3PPX9WK7kYxjfPPJ5Y5Y/XV1w3s3cmaIeitIPm5NJOlXRu7YAvyGRImeo1iiwHpOyEylNbxxqYEneRyQsSyMyqrYBYv4fVAJ+ipfDuwU8iiQugi0q5ZcsQjRSSq2nY48ABHTWtbGbjF6qNKYbaWWMyMGSdBvG23dpFp7xY++dWG4bO/Kqm6tuJNiF54IJR3qd2WVGMSQLFMSeRXSnIb5BYDagDM9ruzgtFhwZG1GRWdu70M8ZQN3YViwALY8QGeY57Z+CIsyqoyzEADzJOAB8a9bvOyCzNA9zcS3BKqdCrGi6XMJeQCLkMz6mJw3h1Nsc1Skw2sT90LZC1rm3n1h5nZTAzkruqa9cqgYDYXAxjJAIPC+w7urPcymBEj1HUA5Qa5YyzAOAqK8bdcnYAHNQe1nBYrUxRR6jIcFnMsTAsVXw6EGY8E8mJOOgpfFO3U8jM0SrACgQhCW/6SSRzk/lNK+QdsHFUvFeN3FwFE8zyBPVBOy7Y2A2GwG9AHodl8nkLQa5ZcyOCwGrDPkHBUZwMncZBzkZI3x5nd23dyuhbOliurHMA4zj3b4rdcOu7qThPzRkeVrnSCg8SwxW4BOR0GwyfMU58nnDjE8iT2sqykMULB4wyqDqHeaTgAjpzJ9lAGMtbGSYnul17YOdAxywfYOQB5neol1AYyySIVcHfO2PPbr762PCe1sFvc3Txo3dvloiFUFX8OMgY0/jAMNxqJxUztRwA3+m8tXLBgqyRzEhoBjAyTvoA6+W425AHnhAwN9/Ly+NONKCMeLAG2TsDtq28udevy/I1FFZPLNcSPOqhsRaBH6w2GpctsTvkDOKtewnyX2iabmXXMwdwscmjSpSV0BYLkMfDnnipKLZHeqs8MEuh9SEjHIkAHl1HKvQPkp4VPeTlycwQlC2sZV2DqRH7SRqJ/wAa98lskb1o0b3op/VSoLZUGERUGc4VQoyeZwKmsSvmUzlGS5obht1RQqKFVRgKBsB5ClaaexXausp2jGmjTT9cIosW0z3G/wB18LH6U/1Wc/7aKc46PvzheeXpMv0+hzaf+fZRWfI/cbMX5Rjsgv3zxUfp2fpgjNagCsx2R/dnFx+lof6Vun7K1WKnB8iqa5iAPZRilYrtTsjRWcc4cZ4WjU6W8LIc4w6MHXfyyMfGqS3h4gmmKNVESDSrS92X0jAVdSyHVgZGdIO1a6iotc7JLkqMyOFXr7Pchc9FJ+rQsZ+kmslxqBGkCxyyPIO8jdnTAKyRMBoBbvX8YTfOnIr0fi9wY4XZca8YXPLWThfrNN8L4PFAAUjQPjDOFGpid3JPPdsk+dRcbHGXMrrzgieiskMCxs3dOyrhWZklWTSXzknZgMnmemay/CzcRXCQIpDxppjV1iy0Sq4RmJmznSTnbmBXpGmqLj/Zv0hg6zNEw05IXVnQSRggqyncqcHcEihocX5MtecKkuLx45oYnkaIuUkSMppPdLnOpiG8C495rP8AEPk2htVLmON3ZvBG8+zZO6Knd8gM7528xXpnAezSWzM4keR25k4AGdOrA3O+lfWZuW2Ko+2LaLy31kGKQwhkZcqxS50kMTsABOr46937KVEk/B4T2q4TFa6IwxaUevs4UqwJBXUBqHLxDY1reGfKPDqXvYyoYq7FFGI3E8eVUZyyejxRL70Fb75S+wcfEF71JNFzHGVXkVkUZYIw5g5JAI86+dZYmVirKVYc1YEEHyINRkqJxlZto/lD7tFjW2Qotw0+kEourWrR4AJOnw7q2QTg7Ypm67flxrMCtMSCWY5QferW8jIoAKl9QYjOMou2cmsoqA6R3Zw2MYOScAg4PtPTHSpEHDJyqMltK2SdLiJ2DbZwNsHYE1EYq645M6hTIQoWNcLhc91F3SE4/G0eEnqMZ5VWxgkgAZJOAB1JradkbeS2S6ea0GTCFiNzC2kPrBOkMuCce0EDervgnELq4mjt7aK1J9Uk248IQKS5xsBg53qSg2rQm6Jth2MgjtkV4YjMGCyyt3kxLOGbCRoRgIAMkjqOdS7jgUSrGzQWq64IZf3KgUGUjUuSxOQus8vxa11twkJOBBOjy6QrESQoRjOr5tLdmXdjzPLrV/d9nEliRHOHRQquqjGFzhGQ+vGNtjv1yDvRRFyMbw24ihgeECFCFbGjRHF84fWJGWLYUZGABUt5jciOJG092JWDx6pAxk1qFzoIHMfHyp3iUV1bqYnZlhcMjSDMsIUjHhz44X8g2YxjG9avsyPvaPcnJcgnqDK5B22ORg+3NOgb7lbd9jrV0BFvDHMFXTKIk1KwXbVgeIdCOoJrPvdLpZbgmCaM6EZfnGUZHzUi7F4iTlDvgEbivRaSYVJBKqTyyQDge/yqTiQTMH914ltPRVdizBlV2MYVTnVy7zVgAHAxudq0nZW3ZLcB85MkrDIxlXmd1OOmQQfjU3gtwJYY5AuNQJ5D8ogcvdU3emlzCT5UN4ruKXXKnZWJ01zFLzQKVhQjFdNLxRiiwoynbGbTPws+d+o+BglU/wBqimPlCUmfhIH5+v1RtRVE3zNEFyJHZH938YH6TEf6VuP2VrSKyfY3fiHGG/SIR8VtwDWwAqcXyIyXMaxRinNNGmnZHaN4o005prtFhtIlzb69IPINk/AHH14p7FV3Hbgo1tjk1wgP8nS31ZxVqKASG9NdApyu4osNpEvg/dt3Qy+DpB6kdPjy+NZG4YXhYAlkD6hsryQM0WmW1uIGIbSc6hjO+PIZ3BFVR4Ghk1yHvdzhZY4H053wrlNYA8smoslFUYzinZqOC3e5AVhHqLpJAsYEZfUzKQCy6c5Db4CmlXK2t7ZPFeNAJgpj72TQG1BcRzoz4OG2ORtsw3xXoJtl0FNC6CNJTA0lSMEaeWCOlZmXs/bRk63nfuwGQGUDSTqVURkCsT03J9YedHQfU+cU7H3rFgLd8KxGs4RDg41KzYBX2ivQnsHNoiPfvAbZNEWiQIhYRlhknBY4Dcj54JzS+1V1HNOxjjVERSkYjGszSq4DnO7etkhjzCbczVHe8FZJSyXcN3ExUl1LgRF/Agkd8lORyMnYbipLF0se7kN8PWQRRScRe4midtRjkMmGjAGoxux05GVyR59OvsHycdlRaQmRwO+mALYx4E/EQEezBPtPsrzjs+73FzbwPMjiMSCMSOXVQM6lwvJDpOH3AwpwMAV6bJw2+ihJ77OhCQiSszEKvqqTCCTgYGasyPb7SNWaoiu4qj7H8UNxHK3jKBwEMilWI0Lq5gHAbVzrQVXYto3ijTTlFFhtG9NcxTtGKLChoL5bV3TTlFFhQ3po005RRYbRvFGKcoosW0aIoxTtcxRY9plO2Kgz8K/n4/4eYn7BRR2y/dXCT09NP0m3lxRVb6k49BvsTj03jA6+loSPYYF0n7a2FYzsaM8T403QzW6/Fbc6vtrbAU0DQ3RTmKMU7ChuinMUYosVES5s0kKF1zoYOu52YZwdvfUgCl6aNNFhQnFcpeKNNFhQgV3FKxRiiwoQRXnHbC4kSO7ZVbve8QDf1BJK0SMAOZ0wowHm+a9KxWP7U8KeSZ4wwVLyARKxH4O4ty0sR9oZS/8AV7c6E+Y6MT2Ju0jnDi2lkKEwwRiNQ3evkyGWU4XUFUr5hV5bb0fAeFz3t5IiOgJkdi5bVgJJuy7Yc5foADjoKfupWjW7ju2kEiCV4wHKN6SyoJHYq2SujxDoV1ZpjhPDlazXQp9Klc9yyy933UcS6p5GfICrltHvAxyrR5ZEuez0ixSvGJI/EssDLEPGRDKHEmT65lUTZwTggD3er8EuGeCNpNnAKvtjxxko+M9NSnFYn5PrDW0M8hLIislomhF0IFAnm0rtgvsDkk5Jyc16JLFqVl5agRkcxkYz76om+Y6GOHTiSJJBydQw9zDI+2pOKjcJsRBDFCpJEaKgJxkhRjfG1S8VGwoTiuYpdFOwoRijFLopWOhGKMUuiiwoTiuYpdFOxUIxRil0UrHQjFGKXRTsVGV7ZD744V/Pvstp6KT22b754SP077LeX9tFRZJEXsIB6dxk9fSkyPYIdvtNbasR2EH+UOMkcvSYh8REc/bW4oBnKKKKYgooooAKKKKACiiigAooooAKYvLRZF0t5gg9VZTlWHtBp+ikM85+VTs601m9wFAmiT50DBEkSMGJ35EY1DrjUPKsR2K4Et4WiC8ypmdhlYrfTnKHP4Vyugc8AE7V6/2sVXWOLYl5BGV66JkkjJOOnXfnpryv5Io5jdlNWkdxKrgEENg6UJA5gE5B9pq+Erg0RfVHp/Y6YSRrKV0GVNUaDlHbKxECj2kEMfax8hWjFUfZ85uLsY8MTQwIRyKpbpIfiGlYfAVeVQSYUUUUxBRRRQAUUUUAFFFFABRRRQAUUUUAFFFFIDJ9to/vjhTfk3oB/wBaCUfaB9NFHyjPpjsm8r+2+tyP10UDRG+Tjefix/8AuDjPujTatsaxXyZqdXFD0PEZsfBUB+sVtqLChNdAruKKB0GijRRXaLDac0UaKKM0WG0NFGiu0UWG05oo0UUUWG0NFBWiuSZwcHB8+ePbigKoyHaji8Nsss87aZNPzca5ZyEV1jJC8lLSMcnAGRvXlvyf8aktZo+6jSVpAkR1FlxrdBlSAd8jfp7avvlB4FPcsbpVVJoYgLhGYorpGWw66hhhqEg92gjyrI8OuHVopgwgKfOq7KJFDqzaEkVc6dZRlBO52I55rViUdj8lcrs+huHWhQyk/jys+Pgqjf2hQfjUzRVL2Y7QLdIcgxzRnE0LetGx5e9TzB6irrNZXyJ1YaaNNFdosdHNFdIooosKOaaNFdoosKOaKNFdooDac0VHvbpYkLuSFHPALHfbYAEmpFUfay3jaINJoBzoVpC2le8IVjpHrNjOB59RzosKLGyvxIhk0vGoz+FXQcAZ1YO4X345VEn4wCIxEATJ4svkBYQfFKR5Y5cs5FYqeMs2hr/VFpUeFWwdQJYhFyCgJHPbxcsIuVRcPSWaSOa/AR4l8MYYHuUViitIxIBAbWRuSQdzg0WKjV8Y7QmFNcdtJOurSDGV3YnAA3zjO2eVMdl+IysD6RF3ckjsSO8Eml8ZKYAwqqoQc+ZGRvVHBwmGZE+/CsMbCTunUgYbIjZg+CG0FRjkPDsKcsbRGide9VirjJI0MQZCzy4Y6kUMAMn8W3IGKQx3t/eLJHaBclfT7XxEEK2J2GATzwV+zzoqh7UWrBLVlnFwjcQtkXS2UCo5OwyQCD4cDyPngFAEjsfxeSGTiUcUIc+nynU8mhBkJtsCxPM4xj21dycRvTuLiFT+SLclfcSZdX2VW2XZe+hkvSscLrcXEkqnv2QqrgKAR3R32zTUnZW+JPhOOYAu+u2MHu9h8Kx5fXcvb0NeP0VH3dSx+7PE1A2spfPPpEO3w1jNS4e0l5nx2lvj+JdOT9DQL9tUJ7OX5O8LEfzxdiDkH8HuaWvZ+/BB7lzgg73inODnBGjBFK9Shv0DSr2jm/NVH/5x+pK4e00o/ehP8meP/wAQFZuPgd8CCbeU7jb0yPHTpgZ5fWantb33SxGf5zH+yhz1K7DUdP5LT/4nl/M2Hvnix9NIk7QXR9S3gX2vM7H4qseP96q8299tixB99zH+yqg8E4iN/RnI8vTU3weXqf8AO9G7UvsgrTruW1zxDiZ3S4tF9htpD5de9rkHGuKKPELGU+64i+G2v6cVTQ8I4gBvayk4xk3kRPrKeo29UfXXX4Ne6d7Wc8ud5CdwQRt7wKV6lBWnNRB2mugPnbJM/wCauQ3/AHiJUle1g/HtblPaFjkH/wCuQn6qxf3IvM72tznzF5bnfTj2f++am2fpyIqmwdiBuxuYMk5J/K9vnUt+oXayO3A+5rF7Y2X49wsPsnDQn6JAKQe2ll+LPr/0cckn1oprO97eYweHP7u/tyP7VLE15/B8n9fbf+qpetm+j5F6eL6/gY7ZceN3EsNrBctqkXvHaBogI1OrbvtAbLBduRAqDwGyaOG6juLMym5kZnbvYFyu+j1cYYZJ2GxO3KrQy3f8Hyf19v8A+qkr6ed/uf8ATdQ5qLzalqlFD9PT95GdtOGcQieKWIRd/GZNUrz5NwHdSonwm4CDGByOCOVegQ9qWAHe2kqn/NtFIP7QOPhVAxvjt9zvpuYcc/ZXXW/X1uHg/wAm5hOPpApepqn1ih7NP5NAe07H1LST3yPEg9/hZj9VRZOOXbeqLaP2HvZfryn2VUd7d5yOHPn+cW/T/W99Nvc3uM/c1sfzm3z8fFj66hKeqfRElHTruWKcX4gc/OWfvEM31gzVwcX4hkjvbTzx6PLuP67nnNV5uL/+DTjr99Qf85pPp15yHDZM+24tcfU9F6r+0P8A639st4+O3uAT6LvjYpKhyen4RhmpC9oLsEZt7dh1InkU/BTEftqhEl9gD7mbDkBcwYGOWKS098uT9zDuelzB9J3FO9V4/gGtN5/k1Cdp3Hr2knvSSFv7TKaeXtPH1huF98Wf7JNYxuM3C7Pw2YH+LNakf94K4OOXB9Xh05981oP/ADKl6up+kg4YO0jbHtLF/wDTm/qj+uot5xiOUBXtJHAOoa+5ABHI7vz3P01km49cDnw6f+utf7yk/dmYnbh1wxOMAzWmAVzgj53n+wUepqfpDZg+oupIoGQoLJQpIypl05AVgBspBXDsNtvoptLWNGJS0j0mMRlfSJACAunVtFu+nA1E52qsPGrkf9Wzbf5+1/vKT937j+Dp/wCutf7yob9V4JKGm8lrxNUkDZt1QyZUlbjGotjPNPW0ggeWTTc1opYOtnHryCWa4ceqCqnwR9FZlxsNLsOtVsfGrjl9zpz13ntfb/nB54pR4vc5P+TZjtgjv7TGN+nee2jfqvAbNP5FccnmzZRyGHu/ToCFRZA2cn8Z3bO+5ONzmuVySC7uZrQNYvEkdzHKzNNbthVz+KrZzuOVFbMG9w9/Uy5tql7Oh//Z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28575" y="-1317625"/>
            <a:ext cx="381000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43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Section 2</a:t>
            </a:r>
            <a:br>
              <a:rPr lang="en-GB" dirty="0" smtClean="0"/>
            </a:br>
            <a:r>
              <a:rPr lang="en-GB" dirty="0" smtClean="0"/>
              <a:t>Beam Quality Upgrade Section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dirty="0" smtClean="0"/>
              <a:t>Neutron converter</a:t>
            </a:r>
          </a:p>
          <a:p>
            <a:pPr lvl="1"/>
            <a:r>
              <a:rPr lang="en-GB" dirty="0" smtClean="0"/>
              <a:t>Thierry, Serena, Stefano</a:t>
            </a:r>
          </a:p>
          <a:p>
            <a:r>
              <a:rPr lang="en-GB" dirty="0" smtClean="0"/>
              <a:t>Front end modifications towards beam improvement?</a:t>
            </a:r>
          </a:p>
          <a:p>
            <a:pPr lvl="1"/>
            <a:r>
              <a:rPr lang="en-GB" dirty="0" smtClean="0"/>
              <a:t>Tim, Jacobo</a:t>
            </a:r>
          </a:p>
          <a:p>
            <a:r>
              <a:rPr lang="en-GB" dirty="0" smtClean="0"/>
              <a:t>HRS separator Magnet design</a:t>
            </a:r>
          </a:p>
          <a:p>
            <a:pPr lvl="1"/>
            <a:r>
              <a:rPr lang="en-GB" dirty="0" smtClean="0"/>
              <a:t>Tim, Mathieu, Martin,</a:t>
            </a:r>
          </a:p>
          <a:p>
            <a:r>
              <a:rPr lang="en-GB" dirty="0" err="1" smtClean="0"/>
              <a:t>MRToF</a:t>
            </a:r>
            <a:r>
              <a:rPr lang="en-GB" dirty="0" smtClean="0"/>
              <a:t> as a tool for High resolution – evaluation</a:t>
            </a:r>
          </a:p>
          <a:p>
            <a:pPr lvl="1"/>
            <a:r>
              <a:rPr lang="en-GB" dirty="0" smtClean="0"/>
              <a:t>Martin…</a:t>
            </a:r>
          </a:p>
          <a:p>
            <a:r>
              <a:rPr lang="en-GB" dirty="0" smtClean="0"/>
              <a:t>HRS separator controls</a:t>
            </a:r>
          </a:p>
          <a:p>
            <a:pPr lvl="1"/>
            <a:r>
              <a:rPr lang="en-GB" dirty="0" smtClean="0"/>
              <a:t>Alessandro, Martino</a:t>
            </a:r>
          </a:p>
          <a:p>
            <a:r>
              <a:rPr lang="en-GB" dirty="0" smtClean="0"/>
              <a:t>RFQ Cooler Design</a:t>
            </a:r>
          </a:p>
          <a:p>
            <a:pPr lvl="1"/>
            <a:r>
              <a:rPr lang="en-GB" dirty="0" smtClean="0"/>
              <a:t>Tim, </a:t>
            </a:r>
            <a:r>
              <a:rPr lang="en-GB" dirty="0"/>
              <a:t>C</a:t>
            </a:r>
            <a:r>
              <a:rPr lang="en-GB" dirty="0" smtClean="0"/>
              <a:t>arla</a:t>
            </a:r>
          </a:p>
          <a:p>
            <a:r>
              <a:rPr lang="en-GB" dirty="0" smtClean="0"/>
              <a:t>HRS Separator integration</a:t>
            </a:r>
          </a:p>
          <a:p>
            <a:pPr lvl="1"/>
            <a:r>
              <a:rPr lang="en-GB" dirty="0" smtClean="0"/>
              <a:t>Tim, Carla, Mathieu, Jacobo, Martin</a:t>
            </a:r>
          </a:p>
          <a:p>
            <a:r>
              <a:rPr lang="en-GB" dirty="0" smtClean="0"/>
              <a:t>HRS Separator Integration</a:t>
            </a:r>
          </a:p>
          <a:p>
            <a:pPr lvl="1"/>
            <a:r>
              <a:rPr lang="en-GB" dirty="0" smtClean="0"/>
              <a:t>Volunteers</a:t>
            </a:r>
          </a:p>
          <a:p>
            <a:r>
              <a:rPr lang="en-GB" dirty="0" smtClean="0"/>
              <a:t>REXEBIS Upgrade</a:t>
            </a:r>
          </a:p>
          <a:p>
            <a:pPr lvl="1"/>
            <a:r>
              <a:rPr lang="en-GB" dirty="0" smtClean="0"/>
              <a:t>Fredrik, Andrej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113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Section 3:</a:t>
            </a:r>
            <a:br>
              <a:rPr lang="en-GB" dirty="0" smtClean="0"/>
            </a:br>
            <a:r>
              <a:rPr lang="en-GB" dirty="0" smtClean="0"/>
              <a:t>Target and Front End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Target Materials</a:t>
            </a:r>
          </a:p>
          <a:p>
            <a:pPr lvl="1"/>
            <a:r>
              <a:rPr lang="en-GB" dirty="0" smtClean="0"/>
              <a:t>Michal, Thierry</a:t>
            </a:r>
          </a:p>
          <a:p>
            <a:r>
              <a:rPr lang="en-GB" dirty="0" smtClean="0"/>
              <a:t>Target Design</a:t>
            </a:r>
          </a:p>
          <a:p>
            <a:pPr lvl="1"/>
            <a:r>
              <a:rPr lang="en-GB" dirty="0" smtClean="0"/>
              <a:t>Thierry, Stefano, Serena</a:t>
            </a:r>
          </a:p>
          <a:p>
            <a:r>
              <a:rPr lang="en-GB" dirty="0" smtClean="0"/>
              <a:t>Front End Design</a:t>
            </a:r>
          </a:p>
          <a:p>
            <a:pPr lvl="1"/>
            <a:r>
              <a:rPr lang="en-GB" dirty="0" smtClean="0"/>
              <a:t>Stefano, Tim, Jacobo</a:t>
            </a:r>
          </a:p>
          <a:p>
            <a:r>
              <a:rPr lang="en-GB" dirty="0" smtClean="0"/>
              <a:t>New High Voltage Modulator</a:t>
            </a:r>
          </a:p>
          <a:p>
            <a:pPr lvl="1"/>
            <a:r>
              <a:rPr lang="en-GB" dirty="0" smtClean="0"/>
              <a:t>Roger, Jan, Tony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7988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46533" y="252013"/>
            <a:ext cx="564991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+mj-lt"/>
                <a:ea typeface="+mj-ea"/>
                <a:cs typeface="+mj-cs"/>
              </a:rPr>
              <a:t>HRS laser window upgrade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96559" y="1151093"/>
            <a:ext cx="3854592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New features add safety and usability</a:t>
            </a:r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</a:t>
            </a:r>
            <a:r>
              <a:rPr lang="en-US" sz="1400" dirty="0" smtClean="0"/>
              <a:t>ase of access for inspection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use of a standard CF mounted viewport (stocked item)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no </a:t>
            </a:r>
            <a:r>
              <a:rPr lang="en-US" sz="1400" dirty="0"/>
              <a:t>special tools required for exchange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preserve thread in HRS Al vacuum tank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adding </a:t>
            </a:r>
            <a:r>
              <a:rPr lang="en-US" sz="1400" dirty="0"/>
              <a:t>port aligner </a:t>
            </a:r>
            <a:r>
              <a:rPr lang="en-US" sz="1400" dirty="0" smtClean="0"/>
              <a:t>makes </a:t>
            </a:r>
            <a:r>
              <a:rPr lang="en-US" sz="1400" dirty="0"/>
              <a:t>window </a:t>
            </a:r>
            <a:r>
              <a:rPr lang="en-US" sz="1400" dirty="0" smtClean="0"/>
              <a:t>useful </a:t>
            </a:r>
            <a:r>
              <a:rPr lang="en-US" sz="1400" dirty="0"/>
              <a:t>as additional reference point for RILIS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96559" y="3685498"/>
            <a:ext cx="3854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 smtClean="0">
                <a:solidFill>
                  <a:prstClr val="black"/>
                </a:solidFill>
              </a:rPr>
              <a:t>Process and Status</a:t>
            </a:r>
            <a:endParaRPr lang="en-US" dirty="0">
              <a:solidFill>
                <a:prstClr val="black"/>
              </a:solidFill>
            </a:endParaRPr>
          </a:p>
          <a:p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Pieces have now been manufactured and delivered.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Installation planned for 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April 2014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</a:t>
            </a:r>
            <a:r>
              <a:rPr lang="en-US" sz="1400" dirty="0" smtClean="0"/>
              <a:t>ort-aligner and viewport are currently tested at ISOLDE-OFFLINE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</a:t>
            </a:r>
            <a:r>
              <a:rPr lang="en-US" sz="1400" dirty="0" smtClean="0"/>
              <a:t>equired torque will be measured prior to installation at HRS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grpSp>
        <p:nvGrpSpPr>
          <p:cNvPr id="7" name="Group 6"/>
          <p:cNvGrpSpPr/>
          <p:nvPr/>
        </p:nvGrpSpPr>
        <p:grpSpPr>
          <a:xfrm>
            <a:off x="389708" y="1089418"/>
            <a:ext cx="4606851" cy="5372986"/>
            <a:chOff x="1320800" y="1670050"/>
            <a:chExt cx="3530600" cy="4425950"/>
          </a:xfrm>
        </p:grpSpPr>
        <p:grpSp>
          <p:nvGrpSpPr>
            <p:cNvPr id="8" name="Group 7"/>
            <p:cNvGrpSpPr/>
            <p:nvPr/>
          </p:nvGrpSpPr>
          <p:grpSpPr>
            <a:xfrm>
              <a:off x="1320800" y="1670050"/>
              <a:ext cx="3530600" cy="4425950"/>
              <a:chOff x="1320800" y="1670050"/>
              <a:chExt cx="3530600" cy="4425950"/>
            </a:xfrm>
          </p:grpSpPr>
          <p:sp>
            <p:nvSpPr>
              <p:cNvPr id="10" name="Rectangle 9"/>
              <p:cNvSpPr/>
              <p:nvPr/>
            </p:nvSpPr>
            <p:spPr>
              <a:xfrm>
                <a:off x="1320800" y="1670050"/>
                <a:ext cx="3530600" cy="442595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11" name="Picture 10"/>
              <p:cNvPicPr>
                <a:picLocks noChangeAspect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425506" y="4738443"/>
                <a:ext cx="1286400" cy="1200639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406483" y="3111033"/>
                <a:ext cx="1305423" cy="769721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050418" y="1720854"/>
                <a:ext cx="684481" cy="620228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BEBA8EAE-BF5A-486C-A8C5-ECC9F3942E4B}">
                    <a14:imgProps xmlns:a14="http://schemas.microsoft.com/office/drawing/2010/main">
                      <a14:imgLayer r:embed="rId8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</a:extLst>
              </a:blip>
              <a:srcRect l="13699" r="15106" b="8186"/>
              <a:stretch/>
            </p:blipFill>
            <p:spPr>
              <a:xfrm>
                <a:off x="4050419" y="2407911"/>
                <a:ext cx="684481" cy="621371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9"/>
              <a:srcRect l="6024" r="1479"/>
              <a:stretch/>
            </p:blipFill>
            <p:spPr>
              <a:xfrm>
                <a:off x="1406482" y="1724024"/>
                <a:ext cx="1609767" cy="1305258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10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40000" contrast="20000"/>
                        </a14:imgEffect>
                      </a14:imgLayer>
                    </a14:imgProps>
                  </a:ext>
                </a:extLst>
              </a:blip>
              <a:srcRect l="9304" t="8289" r="4723"/>
              <a:stretch/>
            </p:blipFill>
            <p:spPr>
              <a:xfrm>
                <a:off x="2778857" y="3111033"/>
                <a:ext cx="1956043" cy="1227198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12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778857" y="4416834"/>
                <a:ext cx="1956043" cy="646249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>
              <a:blip r:embed="rId14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sharpenSoften amount="5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2778857" y="5288043"/>
                <a:ext cx="920610" cy="651039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16">
                <a:extLst>
                  <a:ext uri="{BEBA8EAE-BF5A-486C-A8C5-ECC9F3942E4B}">
                    <a14:imgProps xmlns:a14="http://schemas.microsoft.com/office/drawing/2010/main">
                      <a14:imgLayer r:embed="rId17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3101604" y="1724024"/>
                <a:ext cx="860786" cy="1305258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18">
                <a:extLst>
                  <a:ext uri="{BEBA8EAE-BF5A-486C-A8C5-ECC9F3942E4B}">
                    <a14:imgProps xmlns:a14="http://schemas.microsoft.com/office/drawing/2010/main">
                      <a14:imgLayer r:embed="rId19">
                        <a14:imgEffect>
                          <a14:sharpenSoften amount="50000"/>
                        </a14:imgEffect>
                        <a14:imgEffect>
                          <a14:brightnessContrast bright="-20000" contrast="-20000"/>
                        </a14:imgEffect>
                      </a14:imgLayer>
                    </a14:imgProps>
                  </a:ext>
                </a:extLst>
              </a:blip>
              <a:srcRect b="3772"/>
              <a:stretch/>
            </p:blipFill>
            <p:spPr>
              <a:xfrm>
                <a:off x="1425506" y="3958478"/>
                <a:ext cx="1286400" cy="702242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20" cstate="print">
                <a:extLst>
                  <a:ext uri="{BEBA8EAE-BF5A-486C-A8C5-ECC9F3942E4B}">
                    <a14:imgProps xmlns:a14="http://schemas.microsoft.com/office/drawing/2010/main">
                      <a14:imgLayer r:embed="rId21">
                        <a14:imgEffect>
                          <a14:brightnessContrast bright="20000" contrast="2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2270" t="5143" r="43610" b="4070"/>
              <a:stretch/>
            </p:blipFill>
            <p:spPr>
              <a:xfrm rot="16200000">
                <a:off x="3915415" y="5114211"/>
                <a:ext cx="645653" cy="993315"/>
              </a:xfrm>
              <a:prstGeom prst="rect">
                <a:avLst/>
              </a:prstGeom>
            </p:spPr>
          </p:pic>
        </p:grpSp>
        <p:sp>
          <p:nvSpPr>
            <p:cNvPr id="9" name="TextBox 8"/>
            <p:cNvSpPr txBox="1"/>
            <p:nvPr/>
          </p:nvSpPr>
          <p:spPr>
            <a:xfrm>
              <a:off x="4082601" y="5819401"/>
              <a:ext cx="724878" cy="1538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" dirty="0" smtClean="0">
                  <a:solidFill>
                    <a:srgbClr val="C00000"/>
                  </a:solidFill>
                </a:rPr>
                <a:t>Photo thanks to </a:t>
              </a:r>
              <a:r>
                <a:rPr lang="en-US" sz="400" dirty="0" err="1" smtClean="0">
                  <a:solidFill>
                    <a:srgbClr val="C00000"/>
                  </a:solidFill>
                </a:rPr>
                <a:t>C.Seiffert</a:t>
              </a:r>
              <a:endParaRPr lang="en-US" sz="400" dirty="0">
                <a:solidFill>
                  <a:srgbClr val="C0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071442" y="6357687"/>
            <a:ext cx="6947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People involved: RILIS, Erwin, Stefano, Alexandre D., Giovanna, Ermanno</a:t>
            </a:r>
            <a:endParaRPr lang="en-US" dirty="0"/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304800" y="6454628"/>
            <a:ext cx="13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V. Fedosseev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852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Section 4 Operations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Boundary Conditions for operations</a:t>
            </a:r>
          </a:p>
          <a:p>
            <a:pPr lvl="1"/>
            <a:r>
              <a:rPr lang="en-GB" dirty="0" smtClean="0"/>
              <a:t>Radioactive waste and target dismantling</a:t>
            </a:r>
          </a:p>
          <a:p>
            <a:pPr lvl="1"/>
            <a:r>
              <a:rPr lang="en-GB" dirty="0" smtClean="0"/>
              <a:t>Target performance</a:t>
            </a:r>
          </a:p>
          <a:p>
            <a:pPr lvl="1"/>
            <a:r>
              <a:rPr lang="en-GB" dirty="0" smtClean="0"/>
              <a:t>Access</a:t>
            </a:r>
          </a:p>
          <a:p>
            <a:pPr lvl="1"/>
            <a:r>
              <a:rPr lang="en-GB" dirty="0" smtClean="0"/>
              <a:t>Maintenance</a:t>
            </a:r>
          </a:p>
          <a:p>
            <a:pPr lvl="1"/>
            <a:r>
              <a:rPr lang="en-GB" dirty="0" smtClean="0"/>
              <a:t>Activation (air and material)</a:t>
            </a:r>
          </a:p>
          <a:p>
            <a:pPr lvl="1"/>
            <a:r>
              <a:rPr lang="en-GB" dirty="0" smtClean="0"/>
              <a:t>Robots</a:t>
            </a:r>
          </a:p>
          <a:p>
            <a:pPr lvl="1"/>
            <a:r>
              <a:rPr lang="en-GB" dirty="0" smtClean="0"/>
              <a:t>Production requests</a:t>
            </a:r>
          </a:p>
          <a:p>
            <a:pPr lvl="1"/>
            <a:endParaRPr lang="en-GB" dirty="0"/>
          </a:p>
          <a:p>
            <a:pPr lvl="2"/>
            <a:r>
              <a:rPr lang="en-GB" dirty="0" smtClean="0"/>
              <a:t>Richard and volunteers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43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Section 5</a:t>
            </a:r>
            <a:br>
              <a:rPr lang="en-GB" sz="3600" dirty="0" smtClean="0"/>
            </a:br>
            <a:r>
              <a:rPr lang="en-GB" sz="3600" dirty="0" smtClean="0"/>
              <a:t>Safety and Radiation Protection Summary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Review of safety and radiation protection issues addressed throughout the report</a:t>
            </a:r>
          </a:p>
          <a:p>
            <a:r>
              <a:rPr lang="en-GB" dirty="0" smtClean="0"/>
              <a:t>Identification of further issues to be addressed</a:t>
            </a:r>
          </a:p>
          <a:p>
            <a:pPr lvl="1"/>
            <a:r>
              <a:rPr lang="en-GB" dirty="0" smtClean="0"/>
              <a:t>ALARA</a:t>
            </a:r>
          </a:p>
          <a:p>
            <a:pPr lvl="1"/>
            <a:r>
              <a:rPr lang="en-GB" dirty="0" smtClean="0"/>
              <a:t>Dose rates </a:t>
            </a:r>
            <a:r>
              <a:rPr lang="en-GB" dirty="0" err="1" smtClean="0"/>
              <a:t>etc</a:t>
            </a:r>
            <a:r>
              <a:rPr lang="en-GB" dirty="0" smtClean="0"/>
              <a:t> </a:t>
            </a:r>
            <a:r>
              <a:rPr lang="en-GB" dirty="0" err="1" smtClean="0"/>
              <a:t>etc</a:t>
            </a:r>
            <a:endParaRPr lang="en-GB" dirty="0" smtClean="0"/>
          </a:p>
          <a:p>
            <a:pPr lvl="1"/>
            <a:endParaRPr lang="en-GB" dirty="0"/>
          </a:p>
          <a:p>
            <a:pPr lvl="2"/>
            <a:r>
              <a:rPr lang="en-GB" dirty="0" smtClean="0"/>
              <a:t>Ana-Paula, Joachim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365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Section 6:</a:t>
            </a:r>
            <a:br>
              <a:rPr lang="en-GB" dirty="0" smtClean="0"/>
            </a:br>
            <a:r>
              <a:rPr lang="en-GB" dirty="0" smtClean="0"/>
              <a:t>Costing and Timeline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Review of costing and timeline proposals extracted from the contents of the report</a:t>
            </a:r>
          </a:p>
          <a:p>
            <a:r>
              <a:rPr lang="en-GB" dirty="0" smtClean="0"/>
              <a:t>Mainly tables</a:t>
            </a:r>
          </a:p>
          <a:p>
            <a:pPr lvl="1"/>
            <a:r>
              <a:rPr lang="en-GB" dirty="0" smtClean="0"/>
              <a:t>Richard</a:t>
            </a:r>
          </a:p>
          <a:p>
            <a:pPr lvl="1"/>
            <a:endParaRPr lang="en-GB" dirty="0"/>
          </a:p>
          <a:p>
            <a:r>
              <a:rPr lang="en-GB" dirty="0" smtClean="0"/>
              <a:t>Conclusions and Executive Summary</a:t>
            </a:r>
          </a:p>
          <a:p>
            <a:pPr lvl="1"/>
            <a:r>
              <a:rPr lang="en-GB" dirty="0"/>
              <a:t>	</a:t>
            </a:r>
            <a:r>
              <a:rPr lang="en-GB" dirty="0" smtClean="0"/>
              <a:t>Richard</a:t>
            </a:r>
          </a:p>
          <a:p>
            <a:pPr marL="457200" lvl="1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647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Planning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31</a:t>
            </a:r>
            <a:r>
              <a:rPr lang="en-GB" baseline="30000" dirty="0" smtClean="0"/>
              <a:t>st</a:t>
            </a:r>
            <a:r>
              <a:rPr lang="en-GB" dirty="0" smtClean="0"/>
              <a:t> July 2014</a:t>
            </a:r>
          </a:p>
          <a:p>
            <a:pPr lvl="1"/>
            <a:r>
              <a:rPr lang="en-GB" dirty="0" smtClean="0"/>
              <a:t>Sections 1 – 4 submitted for review</a:t>
            </a:r>
          </a:p>
          <a:p>
            <a:r>
              <a:rPr lang="en-GB" dirty="0" smtClean="0"/>
              <a:t>31</a:t>
            </a:r>
            <a:r>
              <a:rPr lang="en-GB" baseline="30000" dirty="0" smtClean="0"/>
              <a:t>st</a:t>
            </a:r>
            <a:r>
              <a:rPr lang="en-GB" dirty="0" smtClean="0"/>
              <a:t> August 2014</a:t>
            </a:r>
          </a:p>
          <a:p>
            <a:pPr lvl="1"/>
            <a:r>
              <a:rPr lang="en-GB" dirty="0" smtClean="0"/>
              <a:t>Sections 5 &amp; 6, and rest submitted for review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22</a:t>
            </a:r>
            <a:r>
              <a:rPr lang="en-GB" baseline="30000" dirty="0" smtClean="0">
                <a:solidFill>
                  <a:srgbClr val="FF0000"/>
                </a:solidFill>
              </a:rPr>
              <a:t>nd</a:t>
            </a:r>
            <a:r>
              <a:rPr lang="en-GB" dirty="0" smtClean="0">
                <a:solidFill>
                  <a:srgbClr val="FF0000"/>
                </a:solidFill>
              </a:rPr>
              <a:t>-25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September…HIE workshop?</a:t>
            </a:r>
          </a:p>
          <a:p>
            <a:r>
              <a:rPr lang="en-GB" dirty="0" smtClean="0"/>
              <a:t>30 September 2014</a:t>
            </a:r>
          </a:p>
          <a:p>
            <a:pPr lvl="1"/>
            <a:r>
              <a:rPr lang="en-GB" dirty="0" smtClean="0"/>
              <a:t>Formatting and presentation complete, draft version of complete document submitted for review</a:t>
            </a:r>
          </a:p>
          <a:p>
            <a:r>
              <a:rPr lang="en-GB" dirty="0" smtClean="0"/>
              <a:t>31</a:t>
            </a:r>
            <a:r>
              <a:rPr lang="en-GB" baseline="30000" dirty="0" smtClean="0"/>
              <a:t>st</a:t>
            </a:r>
            <a:r>
              <a:rPr lang="en-GB" dirty="0" smtClean="0"/>
              <a:t> October 2014</a:t>
            </a:r>
          </a:p>
          <a:p>
            <a:pPr lvl="1"/>
            <a:r>
              <a:rPr lang="en-GB" dirty="0" smtClean="0"/>
              <a:t>Submitted to publisher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17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Off-Line 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Front End # 8 is operational</a:t>
            </a:r>
          </a:p>
          <a:p>
            <a:pPr lvl="1"/>
            <a:r>
              <a:rPr lang="en-US" dirty="0" smtClean="0"/>
              <a:t>First time in the history of ISOLDE that we have a spare operational FE.</a:t>
            </a:r>
          </a:p>
          <a:p>
            <a:pPr lvl="1"/>
            <a:r>
              <a:rPr lang="en-US" dirty="0" smtClean="0"/>
              <a:t>The Off-line 2 is also operational</a:t>
            </a:r>
          </a:p>
          <a:p>
            <a:pPr lvl="2"/>
            <a:r>
              <a:rPr lang="en-US" dirty="0" smtClean="0"/>
              <a:t>Located in Building 275</a:t>
            </a:r>
          </a:p>
          <a:p>
            <a:pPr lvl="2"/>
            <a:r>
              <a:rPr lang="en-US" dirty="0" smtClean="0"/>
              <a:t>Thanks to T. Giles, M. Augustin and J. Montano</a:t>
            </a:r>
          </a:p>
          <a:p>
            <a:pPr lvl="2"/>
            <a:r>
              <a:rPr lang="en-US" dirty="0" smtClean="0"/>
              <a:t>The new RFQ Cooler </a:t>
            </a:r>
            <a:r>
              <a:rPr lang="en-US" dirty="0" err="1" smtClean="0"/>
              <a:t>Buncher</a:t>
            </a:r>
            <a:r>
              <a:rPr lang="en-US" dirty="0" smtClean="0"/>
              <a:t> is under construction</a:t>
            </a:r>
          </a:p>
          <a:p>
            <a:pPr lvl="3"/>
            <a:r>
              <a:rPr lang="en-US" dirty="0" smtClean="0"/>
              <a:t>C. Babcock</a:t>
            </a:r>
            <a:endParaRPr lang="en-GB" dirty="0"/>
          </a:p>
        </p:txBody>
      </p:sp>
      <p:pic>
        <p:nvPicPr>
          <p:cNvPr id="4" name="Picture 2" descr="C:\Users\catheral\AppData\Local\Microsoft\Windows\Temporary Internet Files\Content.Outlook\7I98OO6X\20140329_155001_resized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079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317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56376" y="6469518"/>
            <a:ext cx="628815" cy="276228"/>
          </a:xfrm>
          <a:prstGeom prst="rect">
            <a:avLst/>
          </a:prstGeo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prstClr val="white"/>
                </a:solidFill>
              </a:rPr>
              <a:pPr/>
              <a:t>45</a:t>
            </a:fld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8"/>
            <a:ext cx="914400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New Graphite Heater Prototype</a:t>
            </a:r>
            <a:endParaRPr lang="en-US" dirty="0">
              <a:solidFill>
                <a:srgbClr val="4D3062"/>
              </a:solidFill>
              <a:latin typeface="Trebuchet MS"/>
            </a:endParaRPr>
          </a:p>
        </p:txBody>
      </p:sp>
      <p:pic>
        <p:nvPicPr>
          <p:cNvPr id="20" name="Picture 6" descr="\\cern.ch\dfs\Users\s\scimmino\Desktop\container nuovo.bmp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774" b="93577" l="31878" r="8360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330" t="2924" r="15828" b="8333"/>
          <a:stretch/>
        </p:blipFill>
        <p:spPr bwMode="auto">
          <a:xfrm>
            <a:off x="1658689" y="841132"/>
            <a:ext cx="5826622" cy="5628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660232" y="6381328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Serena </a:t>
            </a:r>
            <a:r>
              <a:rPr lang="en-US" dirty="0" err="1" smtClean="0"/>
              <a:t>Cimmino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680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67" t="5219" r="9028" b="12011"/>
          <a:stretch/>
        </p:blipFill>
        <p:spPr>
          <a:xfrm>
            <a:off x="840276" y="980728"/>
            <a:ext cx="7332124" cy="52100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7956376" y="6469518"/>
            <a:ext cx="628815" cy="276228"/>
          </a:xfrm>
          <a:prstGeom prst="rect">
            <a:avLst/>
          </a:prstGeom>
        </p:spPr>
        <p:txBody>
          <a:bodyPr/>
          <a:lstStyle/>
          <a:p>
            <a:fld id="{2A013F82-EE5E-44EE-A61D-E31C6657F26F}" type="slidenum">
              <a:rPr lang="en-GB" sz="1600" smtClean="0">
                <a:solidFill>
                  <a:prstClr val="white"/>
                </a:solidFill>
              </a:rPr>
              <a:pPr/>
              <a:t>46</a:t>
            </a:fld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-8"/>
            <a:ext cx="9144000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 fontScale="92500"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4D3062"/>
                </a:solidFill>
                <a:latin typeface="Trebuchet MS"/>
              </a:rPr>
              <a:t>New Graphite Heater Prototype</a:t>
            </a:r>
            <a:endParaRPr lang="en-US" dirty="0">
              <a:solidFill>
                <a:srgbClr val="4D3062"/>
              </a:solidFill>
              <a:latin typeface="Trebuchet M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11436" y="5499482"/>
            <a:ext cx="3024336" cy="369332"/>
            <a:chOff x="215516" y="5188513"/>
            <a:chExt cx="3024336" cy="369332"/>
          </a:xfrm>
          <a:solidFill>
            <a:schemeClr val="accent4">
              <a:lumMod val="75000"/>
            </a:schemeClr>
          </a:solidFill>
        </p:grpSpPr>
        <p:sp>
          <p:nvSpPr>
            <p:cNvPr id="11" name="Rounded Rectangle 10"/>
            <p:cNvSpPr/>
            <p:nvPr/>
          </p:nvSpPr>
          <p:spPr>
            <a:xfrm>
              <a:off x="215516" y="5188513"/>
              <a:ext cx="3024336" cy="369332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3486" y="5188513"/>
              <a:ext cx="28483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Ohmic Heat / Containement</a:t>
              </a:r>
              <a:endParaRPr lang="en-GB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11436" y="6000464"/>
            <a:ext cx="3024336" cy="380864"/>
            <a:chOff x="215516" y="5172372"/>
            <a:chExt cx="3024336" cy="380864"/>
          </a:xfrm>
          <a:solidFill>
            <a:schemeClr val="accent4">
              <a:lumMod val="75000"/>
            </a:schemeClr>
          </a:solidFill>
        </p:grpSpPr>
        <p:sp>
          <p:nvSpPr>
            <p:cNvPr id="17" name="Rounded Rectangle 16"/>
            <p:cNvSpPr/>
            <p:nvPr/>
          </p:nvSpPr>
          <p:spPr>
            <a:xfrm>
              <a:off x="215516" y="5188513"/>
              <a:ext cx="3024336" cy="364723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3486" y="5172372"/>
              <a:ext cx="284839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smtClean="0"/>
                <a:t>Thermocouple</a:t>
              </a:r>
              <a:endParaRPr lang="en-GB" dirty="0"/>
            </a:p>
          </p:txBody>
        </p:sp>
      </p:grpSp>
      <p:cxnSp>
        <p:nvCxnSpPr>
          <p:cNvPr id="23" name="Straight Connector 22"/>
          <p:cNvCxnSpPr/>
          <p:nvPr/>
        </p:nvCxnSpPr>
        <p:spPr>
          <a:xfrm flipV="1">
            <a:off x="1482002" y="1412776"/>
            <a:ext cx="3882086" cy="18071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1482002" y="1412776"/>
            <a:ext cx="4026102" cy="180710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V="1">
            <a:off x="1585934" y="2895848"/>
            <a:ext cx="612068" cy="28803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038286" y="1779724"/>
            <a:ext cx="612068" cy="288032"/>
          </a:xfrm>
          <a:prstGeom prst="line">
            <a:avLst/>
          </a:prstGeom>
          <a:ln w="762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Left Arrow 3"/>
          <p:cNvSpPr/>
          <p:nvPr/>
        </p:nvSpPr>
        <p:spPr>
          <a:xfrm>
            <a:off x="5508104" y="1387370"/>
            <a:ext cx="396044" cy="180020"/>
          </a:xfrm>
          <a:prstGeom prst="lef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TextBox 18"/>
          <p:cNvSpPr txBox="1"/>
          <p:nvPr/>
        </p:nvSpPr>
        <p:spPr>
          <a:xfrm>
            <a:off x="6660232" y="6381328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Serena </a:t>
            </a:r>
            <a:r>
              <a:rPr lang="en-US" dirty="0" err="1" smtClean="0"/>
              <a:t>Cimmino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11847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323528" y="-13484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Design1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8" b="100000" l="34368" r="95843">
                        <a14:foregroundMark x1="39357" y1="90963" x2="60976" y2="96169"/>
                        <a14:foregroundMark x1="62860" y1="99116" x2="63692" y2="99116"/>
                        <a14:foregroundMark x1="42849" y1="17878" x2="61086" y2="1866"/>
                        <a14:foregroundMark x1="68016" y1="98625" x2="77051" y2="81139"/>
                        <a14:foregroundMark x1="35588" y1="60020" x2="35033" y2="50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055" r="3918"/>
          <a:stretch/>
        </p:blipFill>
        <p:spPr>
          <a:xfrm>
            <a:off x="232397" y="620688"/>
            <a:ext cx="5671751" cy="515997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2391" r="9036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2161" r="9460"/>
          <a:stretch/>
        </p:blipFill>
        <p:spPr>
          <a:xfrm>
            <a:off x="5004048" y="620688"/>
            <a:ext cx="3770311" cy="364448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4872" b="57564" l="40632" r="6602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811" t="34075" r="33919" b="42217"/>
          <a:stretch/>
        </p:blipFill>
        <p:spPr>
          <a:xfrm>
            <a:off x="6069555" y="4340501"/>
            <a:ext cx="2720300" cy="144016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0232" y="6381328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Serena </a:t>
            </a:r>
            <a:r>
              <a:rPr lang="en-US" dirty="0" err="1" smtClean="0"/>
              <a:t>Cimmino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311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1"/>
          <p:cNvSpPr txBox="1">
            <a:spLocks/>
          </p:cNvSpPr>
          <p:nvPr/>
        </p:nvSpPr>
        <p:spPr>
          <a:xfrm>
            <a:off x="323528" y="-13484"/>
            <a:ext cx="8820472" cy="980736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rm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buClr>
                <a:srgbClr val="B1A089">
                  <a:lumMod val="75000"/>
                </a:srgbClr>
              </a:buClr>
              <a:defRPr/>
            </a:pPr>
            <a:r>
              <a:rPr lang="en-US" dirty="0" smtClean="0">
                <a:solidFill>
                  <a:srgbClr val="1F497D"/>
                </a:solidFill>
                <a:latin typeface="Trebuchet MS"/>
              </a:rPr>
              <a:t>Design 2</a:t>
            </a:r>
            <a:endParaRPr lang="en-US" dirty="0">
              <a:solidFill>
                <a:srgbClr val="1F497D"/>
              </a:solidFill>
              <a:latin typeface="Trebuchet M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95" b="100000" l="22118" r="81763">
                        <a14:foregroundMark x1="33315" y1="99018" x2="35200" y2="99018"/>
                        <a14:foregroundMark x1="28049" y1="82515" x2="29656" y2="893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297" r="18378"/>
          <a:stretch/>
        </p:blipFill>
        <p:spPr>
          <a:xfrm>
            <a:off x="179512" y="1329367"/>
            <a:ext cx="5424616" cy="515997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5" r="7568"/>
          <a:stretch/>
        </p:blipFill>
        <p:spPr>
          <a:xfrm>
            <a:off x="4976020" y="1016732"/>
            <a:ext cx="4175892" cy="41518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60232" y="6381328"/>
            <a:ext cx="1725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Serena </a:t>
            </a:r>
            <a:r>
              <a:rPr lang="en-US" dirty="0" err="1" smtClean="0"/>
              <a:t>Cimmino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816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6257" y="99013"/>
            <a:ext cx="56093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+mj-lt"/>
                <a:ea typeface="+mj-ea"/>
                <a:cs typeface="+mj-cs"/>
              </a:rPr>
              <a:t>Barium Scheme Development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9185412"/>
              </p:ext>
            </p:extLst>
          </p:nvPr>
        </p:nvGraphicFramePr>
        <p:xfrm>
          <a:off x="580400" y="1709410"/>
          <a:ext cx="3768564" cy="26323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2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80400" y="1709410"/>
                        <a:ext cx="3768564" cy="263237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Down Arrow 7"/>
          <p:cNvSpPr/>
          <p:nvPr/>
        </p:nvSpPr>
        <p:spPr>
          <a:xfrm flipH="1">
            <a:off x="1691680" y="3573016"/>
            <a:ext cx="45719" cy="511780"/>
          </a:xfrm>
          <a:prstGeom prst="downArrow">
            <a:avLst/>
          </a:prstGeom>
          <a:solidFill>
            <a:srgbClr val="FF00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6502" y="1988840"/>
            <a:ext cx="248430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Credo_wShadow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6352" y="4741255"/>
            <a:ext cx="1188000" cy="792000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7232" y="5580883"/>
            <a:ext cx="1063584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Credo_wShadow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8176" y="2997040"/>
            <a:ext cx="1188000" cy="792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895472" y="4006805"/>
            <a:ext cx="13410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First step </a:t>
            </a:r>
          </a:p>
          <a:p>
            <a:pPr algn="ctr"/>
            <a:r>
              <a:rPr lang="en-GB" b="1" dirty="0" err="1" smtClean="0"/>
              <a:t>Ti:Sa</a:t>
            </a:r>
            <a:r>
              <a:rPr lang="en-GB" b="1" dirty="0" smtClean="0"/>
              <a:t> or Dye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959162" y="2566645"/>
            <a:ext cx="1485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Second step Dye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15008" y="868454"/>
            <a:ext cx="892899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From a first step of 350.1 nm, scans of the second step were made offline at the LARIS lab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potential auto-ionizing schemes were identified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5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These will be compared @ ISOLDE with efficiency measurements being taken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478652" y="490770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350.1 nm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478652" y="2853042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659.5 nm</a:t>
            </a:r>
            <a:endParaRPr lang="en-GB" dirty="0"/>
          </a:p>
        </p:txBody>
      </p:sp>
      <p:pic>
        <p:nvPicPr>
          <p:cNvPr id="18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49352"/>
            <a:ext cx="3209723" cy="24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3489693" y="6477000"/>
            <a:ext cx="1378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V. Fedosseev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245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0"/>
            <a:ext cx="8570914" cy="68513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05400" y="6504204"/>
            <a:ext cx="101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B. Marsh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340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RILIS</a:t>
            </a:r>
          </a:p>
          <a:p>
            <a:r>
              <a:rPr lang="en-GB" dirty="0" smtClean="0"/>
              <a:t>REX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Tape station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RFQ Cooler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Target Area</a:t>
            </a:r>
          </a:p>
          <a:p>
            <a:pPr lvl="1"/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Hot cell, Robots, PAD/MAD, FE Modifications,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MEDICIS</a:t>
            </a:r>
          </a:p>
          <a:p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Start </a:t>
            </a:r>
            <a:r>
              <a:rPr lang="en-GB" dirty="0">
                <a:solidFill>
                  <a:schemeClr val="bg1">
                    <a:lumMod val="65000"/>
                  </a:schemeClr>
                </a:solidFill>
              </a:rPr>
              <a:t>u</a:t>
            </a:r>
            <a:r>
              <a:rPr lang="en-GB" dirty="0" smtClean="0">
                <a:solidFill>
                  <a:schemeClr val="bg1">
                    <a:lumMod val="65000"/>
                  </a:schemeClr>
                </a:solidFill>
              </a:rPr>
              <a:t>p schedule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4" name="Picture 3" descr="C:\Users\catheral\AppData\Local\Microsoft\Windows\Temporary Internet Files\Content.Outlook\V82514D3\20140205_114109_resized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4" r="13852"/>
          <a:stretch/>
        </p:blipFill>
        <p:spPr bwMode="auto">
          <a:xfrm>
            <a:off x="4876800" y="1472682"/>
            <a:ext cx="36576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60601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2839505" y="221283"/>
            <a:ext cx="2664296" cy="668222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REXEBIS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0596" y="918427"/>
            <a:ext cx="8280920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Repair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of REXEBIS magnet cryostat 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nearly finished</a:t>
            </a:r>
            <a:endParaRPr kumimoji="0" lang="en-US" sz="16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Last repaired 2005 by external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firm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Ice Oxford; this time in-house repair.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Major and risky job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complete EBIS needs to be dismantled.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Goal: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EBIS re-assembled by March 2014.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9" name="Picture 8" descr="P10606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5400000">
            <a:off x="383535" y="2742694"/>
            <a:ext cx="2976329" cy="2232247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131840" y="2477035"/>
            <a:ext cx="828092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Nov and Dec: Moderate modifications and reassembly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	Holding time only ~ 7 days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Further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discussion with magnet team in ATLAS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</a:p>
        </p:txBody>
      </p:sp>
      <p:pic>
        <p:nvPicPr>
          <p:cNvPr id="1026" name="Picture 2" descr="C:\Users\wenander\AppData\Local\Microsoft\Windows\Temporary Internet Files\Content.IE5\74UX4FR2\DSCF272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8244" y="4193098"/>
            <a:ext cx="1730826" cy="2307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131840" y="3455709"/>
            <a:ext cx="4320480" cy="2277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16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Jan - ??: ATLAS magnet team involved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	Magnet disassembled again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No clear loss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cause identified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aseline="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n-US" sz="14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Discussing</a:t>
            </a: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 more complex improvements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* Timeline unsure as the magnet team has other higher priorities.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* Worries:</a:t>
            </a:r>
            <a:r>
              <a:rPr kumimoji="0" lang="en-US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	still no cathode tests started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aseline="0" dirty="0"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n-US" sz="1400" baseline="0" dirty="0" smtClean="0">
                <a:latin typeface="Arial" pitchFamily="34" charset="0"/>
                <a:ea typeface="Calibri" pitchFamily="34" charset="0"/>
                <a:cs typeface="Times New Roman" pitchFamily="18" charset="0"/>
              </a:rPr>
              <a:t>lack of results for PhD student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47800" y="6400800"/>
            <a:ext cx="1363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F. Wenander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438400" y="5882736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b="1" dirty="0" err="1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LHe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 holding time is at least 14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days</a:t>
            </a:r>
            <a:endParaRPr lang="en-US" b="1" dirty="0">
              <a:solidFill>
                <a:srgbClr val="FF0000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7002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389" r="7812"/>
          <a:stretch/>
        </p:blipFill>
        <p:spPr>
          <a:xfrm>
            <a:off x="180976" y="778525"/>
            <a:ext cx="4448174" cy="3206706"/>
          </a:xfrm>
          <a:prstGeom prst="rect">
            <a:avLst/>
          </a:prstGeom>
        </p:spPr>
      </p:pic>
      <p:sp>
        <p:nvSpPr>
          <p:cNvPr id="61" name="Title 4"/>
          <p:cNvSpPr txBox="1">
            <a:spLocks/>
          </p:cNvSpPr>
          <p:nvPr/>
        </p:nvSpPr>
        <p:spPr>
          <a:xfrm>
            <a:off x="155263" y="0"/>
            <a:ext cx="7083737" cy="778525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/>
              <a:t>HEC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prototype tests at BNL</a:t>
            </a:r>
            <a:endParaRPr lang="en-GB" sz="3600" dirty="0"/>
          </a:p>
        </p:txBody>
      </p:sp>
      <p:pic>
        <p:nvPicPr>
          <p:cNvPr id="65" name="Picture 2" descr="http://design-guidelines.web.cern.ch/sites/design-guidelines.web.cern.ch/files/u6/CERN-logo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109" y="851849"/>
            <a:ext cx="614666" cy="613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7350" y="888046"/>
            <a:ext cx="1577025" cy="577446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4796009" y="1038099"/>
            <a:ext cx="4382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First beam time – 08.11.2013-15.11.2013</a:t>
            </a:r>
            <a:endParaRPr lang="en-GB" dirty="0"/>
          </a:p>
        </p:txBody>
      </p:sp>
      <p:sp>
        <p:nvSpPr>
          <p:cNvPr id="72" name="TextBox 71"/>
          <p:cNvSpPr txBox="1"/>
          <p:nvPr/>
        </p:nvSpPr>
        <p:spPr>
          <a:xfrm>
            <a:off x="70656" y="4057650"/>
            <a:ext cx="336786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Prototype gun design by BNL, built by CERN being tested at BNL by joint team at BNL TEBIS</a:t>
            </a:r>
            <a:endParaRPr lang="en-GB" sz="1400" dirty="0"/>
          </a:p>
        </p:txBody>
      </p:sp>
      <p:cxnSp>
        <p:nvCxnSpPr>
          <p:cNvPr id="73" name="Straight Arrow Connector 72"/>
          <p:cNvCxnSpPr/>
          <p:nvPr/>
        </p:nvCxnSpPr>
        <p:spPr>
          <a:xfrm flipV="1">
            <a:off x="1543050" y="3019682"/>
            <a:ext cx="928688" cy="103796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877" t="6944" r="15209" b="25375"/>
          <a:stretch/>
        </p:blipFill>
        <p:spPr>
          <a:xfrm>
            <a:off x="4755839" y="1426629"/>
            <a:ext cx="2836691" cy="2151906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7592530" y="1470762"/>
            <a:ext cx="1494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Anode voltage</a:t>
            </a:r>
            <a:endParaRPr lang="en-GB" sz="1600" dirty="0"/>
          </a:p>
        </p:txBody>
      </p:sp>
      <p:sp>
        <p:nvSpPr>
          <p:cNvPr id="76" name="TextBox 75"/>
          <p:cNvSpPr txBox="1"/>
          <p:nvPr/>
        </p:nvSpPr>
        <p:spPr>
          <a:xfrm>
            <a:off x="7539632" y="1964375"/>
            <a:ext cx="1547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Extracted current</a:t>
            </a:r>
          </a:p>
          <a:p>
            <a:r>
              <a:rPr lang="en-US" sz="1400" dirty="0" smtClean="0"/>
              <a:t>(1V=1A)</a:t>
            </a:r>
            <a:endParaRPr lang="en-GB" sz="1400" dirty="0"/>
          </a:p>
        </p:txBody>
      </p:sp>
      <p:cxnSp>
        <p:nvCxnSpPr>
          <p:cNvPr id="77" name="Straight Arrow Connector 76"/>
          <p:cNvCxnSpPr/>
          <p:nvPr/>
        </p:nvCxnSpPr>
        <p:spPr>
          <a:xfrm flipH="1">
            <a:off x="6315618" y="1773547"/>
            <a:ext cx="1276912" cy="440592"/>
          </a:xfrm>
          <a:prstGeom prst="straightConnector1">
            <a:avLst/>
          </a:prstGeom>
          <a:ln>
            <a:solidFill>
              <a:srgbClr val="00FF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flipH="1">
            <a:off x="6511963" y="2214139"/>
            <a:ext cx="1080568" cy="366591"/>
          </a:xfrm>
          <a:prstGeom prst="straightConnector1">
            <a:avLst/>
          </a:prstGeom>
          <a:ln>
            <a:solidFill>
              <a:srgbClr val="FF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46117" y="6031468"/>
            <a:ext cx="8045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These activities supported by HIE-ISOLDE design study will continue in 2014</a:t>
            </a:r>
            <a:endParaRPr lang="en-GB" dirty="0"/>
          </a:p>
        </p:txBody>
      </p:sp>
      <p:graphicFrame>
        <p:nvGraphicFramePr>
          <p:cNvPr id="80" name="Table 7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76108"/>
              </p:ext>
            </p:extLst>
          </p:nvPr>
        </p:nvGraphicFramePr>
        <p:xfrm>
          <a:off x="3788296" y="4057650"/>
          <a:ext cx="5168067" cy="18542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82172"/>
                <a:gridCol w="946753"/>
                <a:gridCol w="657745"/>
                <a:gridCol w="128139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Scenario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</a:t>
                      </a:r>
                      <a:r>
                        <a:rPr lang="en-US" sz="1600" baseline="-25000" dirty="0" smtClean="0"/>
                        <a:t>e</a:t>
                      </a:r>
                      <a:r>
                        <a:rPr lang="en-US" sz="1600" dirty="0" smtClean="0"/>
                        <a:t>, 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</a:t>
                      </a:r>
                      <a:r>
                        <a:rPr lang="en-US" sz="1600" baseline="-25000" dirty="0" smtClean="0"/>
                        <a:t>e</a:t>
                      </a:r>
                      <a:r>
                        <a:rPr lang="en-US" sz="1600" dirty="0" smtClean="0"/>
                        <a:t>, 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J</a:t>
                      </a:r>
                      <a:r>
                        <a:rPr lang="en-US" sz="1600" baseline="-25000" dirty="0" smtClean="0"/>
                        <a:t>e</a:t>
                      </a:r>
                      <a:r>
                        <a:rPr lang="en-US" sz="1600" dirty="0" smtClean="0"/>
                        <a:t>, kA/cm</a:t>
                      </a:r>
                      <a:r>
                        <a:rPr lang="en-US" sz="1600" baseline="30000" dirty="0" smtClean="0"/>
                        <a:t>2</a:t>
                      </a:r>
                      <a:endParaRPr lang="en-GB" sz="1600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HEC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 ultimate spec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10-20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Test stand limit </a:t>
                      </a:r>
                      <a:r>
                        <a:rPr lang="en-US" i="1" dirty="0" smtClean="0"/>
                        <a:t>as is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Achieved</a:t>
                      </a:r>
                      <a:r>
                        <a:rPr lang="en-US" baseline="0" dirty="0" smtClean="0"/>
                        <a:t> in 1-st run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1.54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tba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/>
                        <a:t>REXEBIS</a:t>
                      </a:r>
                      <a:r>
                        <a:rPr lang="en-GB" i="1" baseline="0" dirty="0" smtClean="0"/>
                        <a:t> today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5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0.2</a:t>
                      </a:r>
                      <a:endParaRPr lang="en-GB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1" dirty="0" smtClean="0"/>
                        <a:t>0.01</a:t>
                      </a:r>
                      <a:endParaRPr lang="en-GB" i="1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TextBox 16"/>
          <p:cNvSpPr txBox="1"/>
          <p:nvPr/>
        </p:nvSpPr>
        <p:spPr>
          <a:xfrm>
            <a:off x="1447800" y="6400800"/>
            <a:ext cx="279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F. Wenander &amp; A. Shornikov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06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11744</TotalTime>
  <Words>1334</Words>
  <Application>Microsoft Office PowerPoint</Application>
  <PresentationFormat>On-screen Show (4:3)</PresentationFormat>
  <Paragraphs>363</Paragraphs>
  <Slides>48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50" baseType="lpstr">
      <vt:lpstr>Office Theme</vt:lpstr>
      <vt:lpstr>Graph</vt:lpstr>
      <vt:lpstr>ISOLDE Technical Report</vt:lpstr>
      <vt:lpstr>Outline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Outline</vt:lpstr>
      <vt:lpstr>The Target Dismantling Hot Cell</vt:lpstr>
      <vt:lpstr>Target Handling Robots</vt:lpstr>
      <vt:lpstr>PAD/MAD Access to Target Area</vt:lpstr>
      <vt:lpstr>Front End Modifications</vt:lpstr>
      <vt:lpstr>FE Modifications: Proposition</vt:lpstr>
      <vt:lpstr>Outline</vt:lpstr>
      <vt:lpstr>PowerPoint Presentation</vt:lpstr>
      <vt:lpstr>PowerPoint Presentation</vt:lpstr>
      <vt:lpstr>PowerPoint Presentation</vt:lpstr>
      <vt:lpstr>Montrac prototype for MEDICIS</vt:lpstr>
      <vt:lpstr>Montrac prototype for MEDICIS</vt:lpstr>
      <vt:lpstr>PowerPoint Presentation</vt:lpstr>
      <vt:lpstr>Montrac prototype for MEDICIS</vt:lpstr>
      <vt:lpstr>Extra Shielding</vt:lpstr>
      <vt:lpstr>Building status</vt:lpstr>
      <vt:lpstr>Outline</vt:lpstr>
      <vt:lpstr>PowerPoint Presentation</vt:lpstr>
      <vt:lpstr>PowerPoint Presentation</vt:lpstr>
      <vt:lpstr>HIE-ISOLDE Design Study</vt:lpstr>
      <vt:lpstr>PowerPoint Presentation</vt:lpstr>
      <vt:lpstr>The Report</vt:lpstr>
      <vt:lpstr>Overall Layout</vt:lpstr>
      <vt:lpstr>Section 1: Infrastructure Upgrade Section</vt:lpstr>
      <vt:lpstr>Section 2 Beam Quality Upgrade Section</vt:lpstr>
      <vt:lpstr>Section 3: Target and Front End Upgrade</vt:lpstr>
      <vt:lpstr>Section 4 Operations</vt:lpstr>
      <vt:lpstr>Section 5 Safety and Radiation Protection Summary</vt:lpstr>
      <vt:lpstr>Section 6: Costing and Timeline Summary</vt:lpstr>
      <vt:lpstr>Planning</vt:lpstr>
      <vt:lpstr>Off-Line 2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Report for the INTC meeting</dc:title>
  <dc:creator>Catherall</dc:creator>
  <cp:lastModifiedBy>Richard Catherall</cp:lastModifiedBy>
  <cp:revision>52</cp:revision>
  <dcterms:created xsi:type="dcterms:W3CDTF">2014-02-06T15:45:17Z</dcterms:created>
  <dcterms:modified xsi:type="dcterms:W3CDTF">2014-03-29T16:45:12Z</dcterms:modified>
</cp:coreProperties>
</file>