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2"/>
  </p:sldMasterIdLst>
  <p:notesMasterIdLst>
    <p:notesMasterId r:id="rId43"/>
  </p:notesMasterIdLst>
  <p:handoutMasterIdLst>
    <p:handoutMasterId r:id="rId44"/>
  </p:handoutMasterIdLst>
  <p:sldIdLst>
    <p:sldId id="256" r:id="rId3"/>
    <p:sldId id="257" r:id="rId4"/>
    <p:sldId id="258" r:id="rId5"/>
    <p:sldId id="321" r:id="rId6"/>
    <p:sldId id="260" r:id="rId7"/>
    <p:sldId id="261" r:id="rId8"/>
    <p:sldId id="300" r:id="rId9"/>
    <p:sldId id="302" r:id="rId10"/>
    <p:sldId id="262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278" r:id="rId19"/>
    <p:sldId id="305" r:id="rId20"/>
    <p:sldId id="306" r:id="rId21"/>
    <p:sldId id="266" r:id="rId22"/>
    <p:sldId id="267" r:id="rId23"/>
    <p:sldId id="296" r:id="rId24"/>
    <p:sldId id="269" r:id="rId25"/>
    <p:sldId id="281" r:id="rId26"/>
    <p:sldId id="298" r:id="rId27"/>
    <p:sldId id="307" r:id="rId28"/>
    <p:sldId id="280" r:id="rId29"/>
    <p:sldId id="282" r:id="rId30"/>
    <p:sldId id="329" r:id="rId31"/>
    <p:sldId id="330" r:id="rId32"/>
    <p:sldId id="331" r:id="rId33"/>
    <p:sldId id="332" r:id="rId34"/>
    <p:sldId id="333" r:id="rId35"/>
    <p:sldId id="334" r:id="rId36"/>
    <p:sldId id="283" r:id="rId37"/>
    <p:sldId id="335" r:id="rId38"/>
    <p:sldId id="284" r:id="rId39"/>
    <p:sldId id="299" r:id="rId40"/>
    <p:sldId id="285" r:id="rId41"/>
    <p:sldId id="303" r:id="rId42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45"/>
      <p:bold r:id="rId46"/>
      <p:italic r:id="rId47"/>
      <p:boldItalic r:id="rId48"/>
    </p:embeddedFon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Helvetica" panose="020B0604020202020204" pitchFamily="34" charset="0"/>
      <p:regular r:id="rId53"/>
      <p:bold r:id="rId54"/>
      <p:italic r:id="rId55"/>
      <p:boldItalic r:id="rId56"/>
    </p:embeddedFont>
    <p:embeddedFont>
      <p:font typeface="Century Gothic" panose="020B0502020202020204" pitchFamily="34" charset="0"/>
      <p:regular r:id="rId57"/>
      <p:bold r:id="rId58"/>
      <p:italic r:id="rId59"/>
      <p:boldItalic r:id="rId60"/>
    </p:embeddedFont>
    <p:embeddedFont>
      <p:font typeface="Lucida Sans Unicode" panose="020B0602030504020204" pitchFamily="34" charset="0"/>
      <p:regular r:id="rId61"/>
    </p:embeddedFont>
    <p:embeddedFont>
      <p:font typeface="宋体" panose="02010600030101010101" pitchFamily="2" charset="-122"/>
      <p:regular r:id="rId62"/>
    </p:embeddedFont>
    <p:embeddedFont>
      <p:font typeface="Comic Sans MS" panose="030F0702030302020204" pitchFamily="66" charset="0"/>
      <p:regular r:id="rId63"/>
      <p:bold r:id="rId64"/>
    </p:embeddedFont>
    <p:embeddedFont>
      <p:font typeface="Perpetua" panose="02020502060401020303" pitchFamily="18" charset="0"/>
      <p:regular r:id="rId65"/>
      <p:bold r:id="rId66"/>
      <p:italic r:id="rId67"/>
      <p:boldItalic r:id="rId68"/>
    </p:embeddedFont>
    <p:embeddedFont>
      <p:font typeface="Segoe UI" panose="020B0502040204020203" pitchFamily="34" charset="0"/>
      <p:regular r:id="rId69"/>
      <p:bold r:id="rId70"/>
      <p:italic r:id="rId71"/>
      <p:boldItalic r:id="rId72"/>
    </p:embeddedFont>
    <p:embeddedFont>
      <p:font typeface="ＭＳ Ｐゴシック" panose="020B0600070205080204" pitchFamily="34" charset="-128"/>
      <p:regular r:id="rId7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68AA"/>
    <a:srgbClr val="327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4" autoAdjust="0"/>
    <p:restoredTop sz="95538" autoAdjust="0"/>
  </p:normalViewPr>
  <p:slideViewPr>
    <p:cSldViewPr snapToGrid="0">
      <p:cViewPr varScale="1">
        <p:scale>
          <a:sx n="113" d="100"/>
          <a:sy n="113" d="100"/>
        </p:scale>
        <p:origin x="-9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notesViewPr>
    <p:cSldViewPr>
      <p:cViewPr varScale="1">
        <p:scale>
          <a:sx n="105" d="100"/>
          <a:sy n="105" d="100"/>
        </p:scale>
        <p:origin x="-247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55" Type="http://schemas.openxmlformats.org/officeDocument/2006/relationships/font" Target="fonts/font11.fntdata"/><Relationship Id="rId63" Type="http://schemas.openxmlformats.org/officeDocument/2006/relationships/font" Target="fonts/font19.fntdata"/><Relationship Id="rId68" Type="http://schemas.openxmlformats.org/officeDocument/2006/relationships/font" Target="fonts/font24.fntdata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font" Target="fonts/font27.fntdata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font" Target="fonts/font1.fntdata"/><Relationship Id="rId53" Type="http://schemas.openxmlformats.org/officeDocument/2006/relationships/font" Target="fonts/font9.fntdata"/><Relationship Id="rId58" Type="http://schemas.openxmlformats.org/officeDocument/2006/relationships/font" Target="fonts/font14.fntdata"/><Relationship Id="rId66" Type="http://schemas.openxmlformats.org/officeDocument/2006/relationships/font" Target="fonts/font22.fntdata"/><Relationship Id="rId7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5.fntdata"/><Relationship Id="rId57" Type="http://schemas.openxmlformats.org/officeDocument/2006/relationships/font" Target="fonts/font13.fntdata"/><Relationship Id="rId61" Type="http://schemas.openxmlformats.org/officeDocument/2006/relationships/font" Target="fonts/font1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52" Type="http://schemas.openxmlformats.org/officeDocument/2006/relationships/font" Target="fonts/font8.fntdata"/><Relationship Id="rId60" Type="http://schemas.openxmlformats.org/officeDocument/2006/relationships/font" Target="fonts/font16.fntdata"/><Relationship Id="rId65" Type="http://schemas.openxmlformats.org/officeDocument/2006/relationships/font" Target="fonts/font21.fntdata"/><Relationship Id="rId73" Type="http://schemas.openxmlformats.org/officeDocument/2006/relationships/font" Target="fonts/font2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4.fntdata"/><Relationship Id="rId56" Type="http://schemas.openxmlformats.org/officeDocument/2006/relationships/font" Target="fonts/font12.fntdata"/><Relationship Id="rId64" Type="http://schemas.openxmlformats.org/officeDocument/2006/relationships/font" Target="fonts/font20.fntdata"/><Relationship Id="rId69" Type="http://schemas.openxmlformats.org/officeDocument/2006/relationships/font" Target="fonts/font25.fntdata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font" Target="fonts/font7.fntdata"/><Relationship Id="rId72" Type="http://schemas.openxmlformats.org/officeDocument/2006/relationships/font" Target="fonts/font28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2.fntdata"/><Relationship Id="rId59" Type="http://schemas.openxmlformats.org/officeDocument/2006/relationships/font" Target="fonts/font15.fntdata"/><Relationship Id="rId67" Type="http://schemas.openxmlformats.org/officeDocument/2006/relationships/font" Target="fonts/font23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10.fntdata"/><Relationship Id="rId62" Type="http://schemas.openxmlformats.org/officeDocument/2006/relationships/font" Target="fonts/font18.fntdata"/><Relationship Id="rId70" Type="http://schemas.openxmlformats.org/officeDocument/2006/relationships/font" Target="fonts/font26.fntdata"/><Relationship Id="rId75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8B8DF-24AD-4F40-BBFC-89725AEAF415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352DE-026B-4B56-8316-D39959E3BD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304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9D4B4-0EC2-42AE-ABEC-26842DCC58CF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105E4-9E70-4B8C-B294-1B0219D999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262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D946FB-AC57-4C72-ABB5-91D22FB26821}" type="slidenum">
              <a:rPr lang="en-US" altLang="zh-CN" smtClean="0"/>
              <a:pPr/>
              <a:t>40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>
            <a:shade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00" y="-152400"/>
            <a:ext cx="10398265" cy="71553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600" y="957601"/>
            <a:ext cx="7772400" cy="860425"/>
          </a:xfrm>
        </p:spPr>
        <p:txBody>
          <a:bodyPr anchor="b" anchorCtr="0"/>
          <a:lstStyle>
            <a:lvl1pPr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76400"/>
            <a:ext cx="7753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15 May 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DT seminar - CO2 Detector Cooling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E0C1D-A4ED-4761-A22F-988E1DC82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03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399"/>
            <a:ext cx="8305800" cy="4525965"/>
          </a:xfrm>
        </p:spPr>
        <p:txBody>
          <a:bodyPr/>
          <a:lstStyle>
            <a:lvl1pPr marL="173038" indent="-173038">
              <a:lnSpc>
                <a:spcPts val="2600"/>
              </a:lnSpc>
              <a:buClr>
                <a:srgbClr val="FF6600"/>
              </a:buClr>
              <a:buFont typeface="Arial" pitchFamily="34" charset="0"/>
              <a:buChar char="•"/>
              <a:defRPr sz="2400" b="0"/>
            </a:lvl1pPr>
            <a:lvl2pPr marL="684213" indent="-227013">
              <a:lnSpc>
                <a:spcPts val="2600"/>
              </a:lnSpc>
              <a:buClr>
                <a:srgbClr val="FF6600"/>
              </a:buClr>
              <a:buFont typeface="Wingdings" charset="2"/>
              <a:buChar char="Ø"/>
              <a:defRPr sz="2000"/>
            </a:lvl2pPr>
            <a:lvl3pPr marL="1087438" indent="-173038">
              <a:lnSpc>
                <a:spcPts val="2600"/>
              </a:lnSpc>
              <a:buClr>
                <a:srgbClr val="FF6600"/>
              </a:buClr>
              <a:buFont typeface="Wingdings" charset="2"/>
              <a:buChar char="ü"/>
              <a:defRPr sz="1800"/>
            </a:lvl3pPr>
            <a:lvl4pPr marL="1541463" indent="-169863">
              <a:lnSpc>
                <a:spcPts val="2600"/>
              </a:lnSpc>
              <a:buClr>
                <a:schemeClr val="accent3">
                  <a:lumMod val="50000"/>
                </a:schemeClr>
              </a:buClr>
              <a:defRPr sz="1600"/>
            </a:lvl4pPr>
            <a:lvl5pPr marL="2001838" indent="-173038">
              <a:lnSpc>
                <a:spcPts val="2600"/>
              </a:lnSpc>
              <a:buClr>
                <a:schemeClr val="accent3">
                  <a:lumMod val="50000"/>
                </a:schemeClr>
              </a:buCl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81000" y="6696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</p:spPr>
        <p:txBody>
          <a:bodyPr/>
          <a:lstStyle>
            <a:lvl1pPr>
              <a:buClr>
                <a:schemeClr val="accent3">
                  <a:lumMod val="50000"/>
                </a:schemeClr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29187" y="6653837"/>
            <a:ext cx="2895600" cy="204163"/>
          </a:xfrm>
          <a:prstGeom prst="rect">
            <a:avLst/>
          </a:prstGeom>
        </p:spPr>
        <p:txBody>
          <a:bodyPr/>
          <a:lstStyle>
            <a:lvl1pPr algn="ctr">
              <a:defRPr sz="900" b="0" i="0">
                <a:solidFill>
                  <a:srgbClr val="2C68AA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PH-DT training - CO</a:t>
            </a:r>
            <a:r>
              <a:rPr lang="en-US" sz="600" dirty="0" smtClean="0"/>
              <a:t>2</a:t>
            </a:r>
            <a:r>
              <a:rPr lang="en-US" dirty="0" smtClean="0"/>
              <a:t> Detector Cooling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2199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rgbClr val="2C68AA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381000" y="31302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59400" y="6696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381000" y="17118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81000" y="24210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81000" y="37692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81000" y="44784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381000" y="52578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1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7178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37160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1"/>
            <a:ext cx="4038600" cy="4525964"/>
          </a:xfrm>
        </p:spPr>
        <p:txBody>
          <a:bodyPr/>
          <a:lstStyle>
            <a:lvl1pPr>
              <a:buClr>
                <a:schemeClr val="bg1">
                  <a:lumMod val="95000"/>
                </a:schemeClr>
              </a:buClr>
              <a:defRPr sz="2400"/>
            </a:lvl1pPr>
            <a:lvl2pPr>
              <a:buClr>
                <a:schemeClr val="bg1">
                  <a:lumMod val="95000"/>
                </a:schemeClr>
              </a:buClr>
              <a:defRPr sz="2000"/>
            </a:lvl2pPr>
            <a:lvl3pPr>
              <a:buClr>
                <a:schemeClr val="bg1">
                  <a:lumMod val="95000"/>
                </a:schemeClr>
              </a:buClr>
              <a:defRPr sz="2000"/>
            </a:lvl3pPr>
            <a:lvl4pPr>
              <a:buClr>
                <a:schemeClr val="bg1">
                  <a:lumMod val="95000"/>
                </a:schemeClr>
              </a:buClr>
              <a:defRPr sz="1800"/>
            </a:lvl4pPr>
            <a:lvl5pPr>
              <a:buClr>
                <a:schemeClr val="bg1">
                  <a:lumMod val="95000"/>
                </a:schemeClr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295401"/>
            <a:ext cx="4038600" cy="4525964"/>
          </a:xfrm>
        </p:spPr>
        <p:txBody>
          <a:bodyPr/>
          <a:lstStyle>
            <a:lvl1pPr>
              <a:buClr>
                <a:schemeClr val="bg1">
                  <a:lumMod val="95000"/>
                </a:schemeClr>
              </a:buClr>
              <a:defRPr sz="2400"/>
            </a:lvl1pPr>
            <a:lvl2pPr>
              <a:buClr>
                <a:schemeClr val="bg1">
                  <a:lumMod val="95000"/>
                </a:schemeClr>
              </a:buClr>
              <a:defRPr sz="2000"/>
            </a:lvl2pPr>
            <a:lvl3pPr>
              <a:buClr>
                <a:schemeClr val="bg1">
                  <a:lumMod val="95000"/>
                </a:schemeClr>
              </a:buClr>
              <a:defRPr sz="2000"/>
            </a:lvl3pPr>
            <a:lvl4pPr>
              <a:buClr>
                <a:schemeClr val="bg1">
                  <a:lumMod val="95000"/>
                </a:schemeClr>
              </a:buClr>
              <a:defRPr sz="1800"/>
            </a:lvl4pPr>
            <a:lvl5pPr>
              <a:buClr>
                <a:schemeClr val="bg1">
                  <a:lumMod val="95000"/>
                </a:schemeClr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>
          <a:xfrm>
            <a:off x="457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59400" y="6696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76200" y="34290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2857500" y="34290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5638800" y="34290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76200" y="1447801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2857500" y="1447801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5638800" y="1447801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59400" y="6696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87" y="1295401"/>
            <a:ext cx="2855913" cy="43735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639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35600" y="593400"/>
            <a:ext cx="82512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7881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39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200" y="808364"/>
            <a:ext cx="8229600" cy="505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29187" y="6653837"/>
            <a:ext cx="2895600" cy="204163"/>
          </a:xfrm>
          <a:prstGeom prst="rect">
            <a:avLst/>
          </a:prstGeom>
        </p:spPr>
        <p:txBody>
          <a:bodyPr/>
          <a:lstStyle>
            <a:lvl1pPr algn="ctr">
              <a:defRPr sz="900" b="0" i="0">
                <a:solidFill>
                  <a:srgbClr val="2C68AA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PH-DT training - CO</a:t>
            </a:r>
            <a:r>
              <a:rPr lang="en-US" sz="600" dirty="0" smtClean="0"/>
              <a:t>2</a:t>
            </a:r>
            <a:r>
              <a:rPr lang="en-US" dirty="0" smtClean="0"/>
              <a:t> Detector Cooling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219925"/>
          </a:xfrm>
          <a:prstGeom prst="rect">
            <a:avLst/>
          </a:prstGeom>
        </p:spPr>
        <p:txBody>
          <a:bodyPr/>
          <a:lstStyle>
            <a:lvl1pPr algn="l">
              <a:defRPr sz="1200" b="0">
                <a:solidFill>
                  <a:srgbClr val="2C68AA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2895600"/>
            <a:ext cx="1219200" cy="106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2667000"/>
            <a:ext cx="1447800" cy="1371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  <p:pic>
        <p:nvPicPr>
          <p:cNvPr id="1026" name="Picture 2" descr="Hom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032" y="6442513"/>
            <a:ext cx="1671218" cy="3900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62" r:id="rId6"/>
    <p:sldLayoutId id="2147483655" r:id="rId7"/>
    <p:sldLayoutId id="2147483656" r:id="rId8"/>
    <p:sldLayoutId id="2147483665" r:id="rId9"/>
    <p:sldLayoutId id="2147483666" r:id="rId10"/>
  </p:sldLayoutIdLst>
  <p:hf hdr="0"/>
  <p:txStyles>
    <p:titleStyle>
      <a:lvl1pPr algn="l" defTabSz="914400" rtl="0" eaLnBrk="1" latinLnBrk="0" hangingPunct="1">
        <a:spcBef>
          <a:spcPct val="0"/>
        </a:spcBef>
        <a:buClr>
          <a:schemeClr val="bg1">
            <a:lumMod val="95000"/>
          </a:schemeClr>
        </a:buClr>
        <a:buFont typeface="Arial" pitchFamily="34" charset="0"/>
        <a:buNone/>
        <a:defRPr sz="3600" b="1" kern="1200" baseline="0">
          <a:solidFill>
            <a:schemeClr val="bg1"/>
          </a:solidFill>
          <a:latin typeface="+mj-lt"/>
          <a:ea typeface="+mj-ea"/>
          <a:cs typeface="Segoe UI" pitchFamily="34" charset="0"/>
        </a:defRPr>
      </a:lvl1pPr>
    </p:titleStyle>
    <p:bodyStyle>
      <a:lvl1pPr marL="173038" indent="-173038" algn="l" defTabSz="914400" rtl="0" eaLnBrk="1" latinLnBrk="0" hangingPunct="1">
        <a:lnSpc>
          <a:spcPct val="100000"/>
        </a:lnSpc>
        <a:spcBef>
          <a:spcPct val="20000"/>
        </a:spcBef>
        <a:buClr>
          <a:srgbClr val="FFC000"/>
        </a:buClr>
        <a:buSzPct val="70000"/>
        <a:buFont typeface="Wingdings" panose="05000000000000000000" pitchFamily="2" charset="2"/>
        <a:buChar char="§"/>
        <a:defRPr sz="3200" kern="1200">
          <a:solidFill>
            <a:schemeClr val="bg1"/>
          </a:solidFill>
          <a:latin typeface="+mn-lt"/>
          <a:ea typeface="+mn-ea"/>
          <a:cs typeface="Segoe UI" pitchFamily="34" charset="0"/>
        </a:defRPr>
      </a:lvl1pPr>
      <a:lvl2pPr marL="914400" indent="-457200" algn="l" defTabSz="914400" rtl="0" eaLnBrk="1" latinLnBrk="0" hangingPunct="1">
        <a:lnSpc>
          <a:spcPct val="100000"/>
        </a:lnSpc>
        <a:spcBef>
          <a:spcPct val="20000"/>
        </a:spcBef>
        <a:buClr>
          <a:srgbClr val="FFC000"/>
        </a:buClr>
        <a:buSzPct val="70000"/>
        <a:buFont typeface="Wingdings" panose="05000000000000000000" pitchFamily="2" charset="2"/>
        <a:buChar char="Ø"/>
        <a:defRPr sz="2800" kern="1200">
          <a:solidFill>
            <a:schemeClr val="bg1"/>
          </a:solidFill>
          <a:latin typeface="+mn-lt"/>
          <a:ea typeface="+mn-ea"/>
          <a:cs typeface="Segoe UI" pitchFamily="34" charset="0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ct val="20000"/>
        </a:spcBef>
        <a:buClr>
          <a:srgbClr val="FFC000"/>
        </a:buClr>
        <a:buSzPct val="70000"/>
        <a:buFont typeface="Wingdings" panose="05000000000000000000" pitchFamily="2" charset="2"/>
        <a:buChar char="ü"/>
        <a:defRPr sz="2400" kern="1200">
          <a:solidFill>
            <a:schemeClr val="bg1"/>
          </a:solidFill>
          <a:latin typeface="+mn-lt"/>
          <a:ea typeface="+mn-ea"/>
          <a:cs typeface="Segoe UI" pitchFamily="34" charset="0"/>
        </a:defRPr>
      </a:lvl3pPr>
      <a:lvl4pPr marL="1482725" indent="-111125" algn="l" defTabSz="914400" rtl="0" eaLnBrk="1" latinLnBrk="0" hangingPunct="1">
        <a:lnSpc>
          <a:spcPct val="100000"/>
        </a:lnSpc>
        <a:spcBef>
          <a:spcPct val="20000"/>
        </a:spcBef>
        <a:buClr>
          <a:schemeClr val="bg1">
            <a:lumMod val="95000"/>
          </a:schemeClr>
        </a:buClr>
        <a:buSzPct val="70000"/>
        <a:buFont typeface="Arial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Segoe UI" pitchFamily="34" charset="0"/>
        </a:defRPr>
      </a:lvl4pPr>
      <a:lvl5pPr marL="1944688" indent="-115888" algn="l" defTabSz="914400" rtl="0" eaLnBrk="1" latinLnBrk="0" hangingPunct="1">
        <a:lnSpc>
          <a:spcPct val="100000"/>
        </a:lnSpc>
        <a:spcBef>
          <a:spcPct val="20000"/>
        </a:spcBef>
        <a:buClr>
          <a:schemeClr val="bg1">
            <a:lumMod val="95000"/>
          </a:schemeClr>
        </a:buClr>
        <a:buSzPct val="70000"/>
        <a:buFont typeface="Arial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hyperlink" Target="https://indico.cern.ch/event/249184/contribution/4/material/slides/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233332/timetable/#20130619" TargetMode="External"/><Relationship Id="rId3" Type="http://schemas.openxmlformats.org/officeDocument/2006/relationships/hyperlink" Target="https://indico.cern.ch/event/148944/other-view?view=standard" TargetMode="External"/><Relationship Id="rId7" Type="http://schemas.openxmlformats.org/officeDocument/2006/relationships/hyperlink" Target="http://indico.cern.ch/event/252846/material/slides/0.pdf" TargetMode="External"/><Relationship Id="rId2" Type="http://schemas.openxmlformats.org/officeDocument/2006/relationships/hyperlink" Target="https://indico.cern.ch/event/41288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236750/session/6/contribution/40/material/slides/1.pdf" TargetMode="External"/><Relationship Id="rId5" Type="http://schemas.openxmlformats.org/officeDocument/2006/relationships/hyperlink" Target="http://indico.cern.ch/event/252045/session/9/contribution/27/material/slides/" TargetMode="External"/><Relationship Id="rId4" Type="http://schemas.openxmlformats.org/officeDocument/2006/relationships/hyperlink" Target="https://indico.cern.ch/event/104062/session/0/contribution/9/material/slides/1.pdf" TargetMode="External"/><Relationship Id="rId9" Type="http://schemas.openxmlformats.org/officeDocument/2006/relationships/hyperlink" Target="http://accelconf.web.cern.ch/AccelConf/ICALEPCS2013/papers/moppc110.pdf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Detector cooling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2469" y="1954643"/>
            <a:ext cx="7753800" cy="1752600"/>
          </a:xfrm>
        </p:spPr>
        <p:txBody>
          <a:bodyPr/>
          <a:lstStyle/>
          <a:p>
            <a:r>
              <a:rPr lang="en-US" dirty="0" smtClean="0"/>
              <a:t>L. Zwalinski, P. Tropea</a:t>
            </a:r>
          </a:p>
          <a:p>
            <a:r>
              <a:rPr lang="en-US" dirty="0" smtClean="0"/>
              <a:t>PH-DT-DI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Thermosiphon system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6104" y="1058924"/>
            <a:ext cx="3150496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Surface:</a:t>
            </a:r>
          </a:p>
          <a:p>
            <a:r>
              <a:rPr lang="en-US" sz="1800" dirty="0" smtClean="0"/>
              <a:t>Condenser</a:t>
            </a:r>
          </a:p>
          <a:p>
            <a:r>
              <a:rPr lang="en-US" sz="1800" dirty="0" smtClean="0"/>
              <a:t>Water circuit </a:t>
            </a:r>
          </a:p>
          <a:p>
            <a:r>
              <a:rPr lang="en-US" sz="1800" dirty="0" smtClean="0"/>
              <a:t>Low T chiller</a:t>
            </a:r>
            <a:endParaRPr lang="en-US" sz="1800" dirty="0"/>
          </a:p>
          <a:p>
            <a:r>
              <a:rPr lang="en-US" sz="1800" dirty="0"/>
              <a:t>Brine </a:t>
            </a:r>
            <a:r>
              <a:rPr lang="en-US" sz="1800" dirty="0" smtClean="0"/>
              <a:t>circuit</a:t>
            </a:r>
            <a:endParaRPr lang="en-US" sz="1800" dirty="0"/>
          </a:p>
          <a:p>
            <a:pPr marL="0" indent="0">
              <a:buNone/>
            </a:pPr>
            <a:r>
              <a:rPr lang="en-US" sz="1800" b="1" dirty="0" smtClean="0"/>
              <a:t>Surface-underground</a:t>
            </a:r>
            <a:endParaRPr lang="en-US" sz="1800" b="1" dirty="0"/>
          </a:p>
          <a:p>
            <a:r>
              <a:rPr lang="en-US" sz="1800" dirty="0" smtClean="0"/>
              <a:t>C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F</a:t>
            </a:r>
            <a:r>
              <a:rPr lang="en-US" sz="1800" baseline="-25000" dirty="0" smtClean="0"/>
              <a:t>8</a:t>
            </a:r>
            <a:r>
              <a:rPr lang="en-US" sz="1800" dirty="0" smtClean="0"/>
              <a:t> piping</a:t>
            </a:r>
          </a:p>
          <a:p>
            <a:pPr marL="0" indent="0">
              <a:buNone/>
            </a:pPr>
            <a:r>
              <a:rPr lang="en-US" sz="1800" b="1" dirty="0" smtClean="0"/>
              <a:t>Underground</a:t>
            </a:r>
          </a:p>
          <a:p>
            <a:r>
              <a:rPr lang="en-US" sz="1800" dirty="0" smtClean="0"/>
              <a:t>USA15 by-pass unit</a:t>
            </a:r>
          </a:p>
          <a:p>
            <a:r>
              <a:rPr lang="en-US" sz="1800" dirty="0" smtClean="0"/>
              <a:t>Connection to existing ID evaporative cooling system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8595" y="1125960"/>
            <a:ext cx="4520801" cy="475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7829308" y="4831573"/>
            <a:ext cx="504056" cy="360040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482770" y="2430585"/>
            <a:ext cx="648072" cy="36004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288274" y="1715097"/>
            <a:ext cx="630805" cy="370352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081994" y="1410507"/>
            <a:ext cx="1842805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en-GB" dirty="0" smtClean="0"/>
              <a:t>ATLAS Surface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7658661" y="4275584"/>
            <a:ext cx="939647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en-GB" dirty="0" smtClean="0"/>
              <a:t>USA15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7392597" y="3501008"/>
            <a:ext cx="940767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en-GB" dirty="0" smtClean="0"/>
              <a:t>PX15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4671713" y="4419600"/>
            <a:ext cx="711696" cy="2880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en-GB" dirty="0" smtClean="0"/>
              <a:t>UX15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981200" y="3645024"/>
            <a:ext cx="5038725" cy="0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981200" y="2667001"/>
            <a:ext cx="3501570" cy="123624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0" idx="1"/>
          </p:cNvCxnSpPr>
          <p:nvPr/>
        </p:nvCxnSpPr>
        <p:spPr>
          <a:xfrm>
            <a:off x="1979923" y="1698538"/>
            <a:ext cx="4308351" cy="201735"/>
          </a:xfrm>
          <a:prstGeom prst="straightConnector1">
            <a:avLst/>
          </a:prstGeom>
          <a:ln w="28575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981200" y="2438400"/>
            <a:ext cx="3501570" cy="143069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590800" y="4419600"/>
            <a:ext cx="5238508" cy="591993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156176" y="1900273"/>
            <a:ext cx="630805" cy="370352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>
            <a:endCxn id="26" idx="1"/>
          </p:cNvCxnSpPr>
          <p:nvPr/>
        </p:nvCxnSpPr>
        <p:spPr>
          <a:xfrm>
            <a:off x="1981200" y="2057400"/>
            <a:ext cx="4174976" cy="28049"/>
          </a:xfrm>
          <a:prstGeom prst="straightConnector1">
            <a:avLst/>
          </a:prstGeom>
          <a:ln w="28575">
            <a:solidFill>
              <a:srgbClr val="FF66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369554" y="610350"/>
            <a:ext cx="3739841" cy="430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Pictures from</a:t>
            </a:r>
            <a:r>
              <a:rPr lang="en-US" sz="1100" dirty="0" smtClean="0">
                <a:solidFill>
                  <a:srgbClr val="C00000"/>
                </a:solidFill>
              </a:rPr>
              <a:t>: </a:t>
            </a:r>
            <a:r>
              <a:rPr lang="en-GB" sz="1100" dirty="0">
                <a:solidFill>
                  <a:srgbClr val="C00000"/>
                </a:solidFill>
              </a:rPr>
              <a:t>M. </a:t>
            </a:r>
            <a:r>
              <a:rPr lang="en-GB" sz="1100" dirty="0" err="1" smtClean="0">
                <a:solidFill>
                  <a:srgbClr val="C00000"/>
                </a:solidFill>
              </a:rPr>
              <a:t>Battistin</a:t>
            </a:r>
            <a:r>
              <a:rPr lang="en-GB" sz="1100" dirty="0">
                <a:solidFill>
                  <a:srgbClr val="C00000"/>
                </a:solidFill>
              </a:rPr>
              <a:t> </a:t>
            </a:r>
            <a:r>
              <a:rPr lang="en-GB" sz="1100" dirty="0" smtClean="0">
                <a:solidFill>
                  <a:srgbClr val="C00000"/>
                </a:solidFill>
              </a:rPr>
              <a:t>&amp; </a:t>
            </a:r>
            <a:r>
              <a:rPr lang="en-GB" sz="1100" dirty="0">
                <a:solidFill>
                  <a:srgbClr val="C00000"/>
                </a:solidFill>
              </a:rPr>
              <a:t>all TS </a:t>
            </a:r>
            <a:r>
              <a:rPr lang="en-GB" sz="1100" dirty="0" smtClean="0">
                <a:solidFill>
                  <a:srgbClr val="C00000"/>
                </a:solidFill>
              </a:rPr>
              <a:t>team</a:t>
            </a:r>
            <a:r>
              <a:rPr lang="en-GB" sz="1100" dirty="0">
                <a:solidFill>
                  <a:srgbClr val="C00000"/>
                </a:solidFill>
              </a:rPr>
              <a:t> ATLAS ID </a:t>
            </a:r>
            <a:r>
              <a:rPr lang="en-GB" sz="1100" dirty="0" smtClean="0">
                <a:solidFill>
                  <a:srgbClr val="C00000"/>
                </a:solidFill>
              </a:rPr>
              <a:t>Week CERN October 2013</a:t>
            </a:r>
            <a:endParaRPr lang="en-GB" sz="1100" dirty="0">
              <a:solidFill>
                <a:srgbClr val="C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381000" y="669600"/>
            <a:ext cx="8251200" cy="457200"/>
          </a:xfrm>
        </p:spPr>
        <p:txBody>
          <a:bodyPr/>
          <a:lstStyle/>
          <a:p>
            <a:r>
              <a:rPr lang="en-US" dirty="0" smtClean="0"/>
              <a:t>ATLAS Pix &amp; SCT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046450" y="5972203"/>
            <a:ext cx="1872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3038" indent="-173038">
              <a:spcBef>
                <a:spcPct val="20000"/>
              </a:spcBef>
              <a:buClr>
                <a:srgbClr val="FFC000"/>
              </a:buClr>
              <a:buSzPct val="70000"/>
            </a:pPr>
            <a:r>
              <a:rPr lang="en-US" dirty="0" smtClean="0">
                <a:solidFill>
                  <a:schemeClr val="bg1"/>
                </a:solidFill>
                <a:cs typeface="Segoe UI" pitchFamily="34" charset="0"/>
              </a:rPr>
              <a:t>EN/CV &amp; PH-DT</a:t>
            </a:r>
            <a:endParaRPr lang="en-US" dirty="0">
              <a:solidFill>
                <a:schemeClr val="bg1"/>
              </a:solidFill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41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Thermosiphon system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0572" y="705884"/>
            <a:ext cx="4255692" cy="25707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Why thermosiphon solution: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/>
              <a:t>No active </a:t>
            </a:r>
            <a:r>
              <a:rPr lang="en-US" sz="1600" dirty="0" smtClean="0"/>
              <a:t>components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/>
              <a:t>Leaks reduction (caused by compressors vibrations)</a:t>
            </a:r>
            <a:endParaRPr lang="en-US" sz="1600" dirty="0"/>
          </a:p>
          <a:p>
            <a:pPr marL="179388" indent="-179388">
              <a:buFont typeface="Arial"/>
              <a:buChar char="•"/>
            </a:pPr>
            <a:r>
              <a:rPr lang="en-US" sz="1600" dirty="0" smtClean="0"/>
              <a:t>Possibility </a:t>
            </a:r>
            <a:r>
              <a:rPr lang="en-US" sz="1600" dirty="0"/>
              <a:t>to decrease evaporation temperature from -20 °C to -25°C and to -30°C using blends C</a:t>
            </a:r>
            <a:r>
              <a:rPr lang="en-US" sz="1600" baseline="-25000" dirty="0"/>
              <a:t>3</a:t>
            </a:r>
            <a:r>
              <a:rPr lang="en-US" sz="1600" dirty="0"/>
              <a:t>F</a:t>
            </a:r>
            <a:r>
              <a:rPr lang="en-US" sz="1600" baseline="-25000" dirty="0"/>
              <a:t>8</a:t>
            </a:r>
            <a:r>
              <a:rPr lang="en-US" sz="1600" dirty="0"/>
              <a:t>-C</a:t>
            </a:r>
            <a:r>
              <a:rPr lang="en-US" sz="1600" baseline="-25000" dirty="0"/>
              <a:t>2</a:t>
            </a:r>
            <a:r>
              <a:rPr lang="en-US" sz="1600" dirty="0"/>
              <a:t>F</a:t>
            </a:r>
            <a:r>
              <a:rPr lang="en-US" sz="1600" baseline="-25000" dirty="0"/>
              <a:t>6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3" name="Rectangle 323"/>
          <p:cNvSpPr>
            <a:spLocks noChangeArrowheads="1"/>
          </p:cNvSpPr>
          <p:nvPr/>
        </p:nvSpPr>
        <p:spPr bwMode="auto">
          <a:xfrm>
            <a:off x="5484380" y="381000"/>
            <a:ext cx="1701705" cy="1131933"/>
          </a:xfrm>
          <a:prstGeom prst="rect">
            <a:avLst/>
          </a:prstGeom>
          <a:solidFill>
            <a:srgbClr val="E6FBA3"/>
          </a:solidFill>
          <a:ln w="12700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/>
          <a:lstStyle/>
          <a:p>
            <a:pPr>
              <a:defRPr/>
            </a:pPr>
            <a:endParaRPr lang="en-US" sz="700"/>
          </a:p>
        </p:txBody>
      </p:sp>
      <p:sp>
        <p:nvSpPr>
          <p:cNvPr id="24" name="Rectangle 23"/>
          <p:cNvSpPr/>
          <p:nvPr/>
        </p:nvSpPr>
        <p:spPr>
          <a:xfrm>
            <a:off x="2030699" y="3341783"/>
            <a:ext cx="6907362" cy="254765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700"/>
          </a:p>
        </p:txBody>
      </p:sp>
      <p:sp>
        <p:nvSpPr>
          <p:cNvPr id="25" name="Line 32"/>
          <p:cNvSpPr>
            <a:spLocks noChangeShapeType="1"/>
          </p:cNvSpPr>
          <p:nvPr/>
        </p:nvSpPr>
        <p:spPr bwMode="auto">
          <a:xfrm flipH="1">
            <a:off x="8091488" y="2722563"/>
            <a:ext cx="28257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700">
              <a:ln>
                <a:solidFill>
                  <a:srgbClr val="008000"/>
                </a:solidFill>
              </a:ln>
            </a:endParaRP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flipH="1">
            <a:off x="7810500" y="2584450"/>
            <a:ext cx="280988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>
            <a:off x="7810500" y="1276350"/>
            <a:ext cx="0" cy="13081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" name="Group 8"/>
          <p:cNvGrpSpPr>
            <a:grpSpLocks/>
          </p:cNvGrpSpPr>
          <p:nvPr/>
        </p:nvGrpSpPr>
        <p:grpSpPr bwMode="auto">
          <a:xfrm>
            <a:off x="7599363" y="519113"/>
            <a:ext cx="422275" cy="895350"/>
            <a:chOff x="192" y="2487"/>
            <a:chExt cx="288" cy="624"/>
          </a:xfrm>
        </p:grpSpPr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192" y="2535"/>
              <a:ext cx="288" cy="432"/>
            </a:xfrm>
            <a:prstGeom prst="rect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700"/>
            </a:p>
          </p:txBody>
        </p:sp>
        <p:sp>
          <p:nvSpPr>
            <p:cNvPr id="32" name="Oval 9"/>
            <p:cNvSpPr>
              <a:spLocks noChangeArrowheads="1"/>
            </p:cNvSpPr>
            <p:nvPr/>
          </p:nvSpPr>
          <p:spPr bwMode="auto">
            <a:xfrm>
              <a:off x="192" y="2487"/>
              <a:ext cx="288" cy="96"/>
            </a:xfrm>
            <a:prstGeom prst="ellips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700"/>
            </a:p>
          </p:txBody>
        </p:sp>
        <p:sp>
          <p:nvSpPr>
            <p:cNvPr id="33" name="Oval 10"/>
            <p:cNvSpPr>
              <a:spLocks noChangeArrowheads="1"/>
            </p:cNvSpPr>
            <p:nvPr/>
          </p:nvSpPr>
          <p:spPr bwMode="auto">
            <a:xfrm>
              <a:off x="192" y="2919"/>
              <a:ext cx="288" cy="96"/>
            </a:xfrm>
            <a:prstGeom prst="ellips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700"/>
            </a:p>
          </p:txBody>
        </p:sp>
        <p:sp>
          <p:nvSpPr>
            <p:cNvPr id="34" name="Line 12"/>
            <p:cNvSpPr>
              <a:spLocks noChangeShapeType="1"/>
            </p:cNvSpPr>
            <p:nvPr/>
          </p:nvSpPr>
          <p:spPr bwMode="auto">
            <a:xfrm flipV="1">
              <a:off x="192" y="2535"/>
              <a:ext cx="0" cy="57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13"/>
            <p:cNvSpPr>
              <a:spLocks noChangeShapeType="1"/>
            </p:cNvSpPr>
            <p:nvPr/>
          </p:nvSpPr>
          <p:spPr bwMode="auto">
            <a:xfrm flipV="1">
              <a:off x="480" y="2535"/>
              <a:ext cx="0" cy="57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14"/>
            <p:cNvSpPr>
              <a:spLocks noChangeShapeType="1"/>
            </p:cNvSpPr>
            <p:nvPr/>
          </p:nvSpPr>
          <p:spPr bwMode="auto">
            <a:xfrm>
              <a:off x="192" y="3111"/>
              <a:ext cx="48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15"/>
            <p:cNvSpPr>
              <a:spLocks noChangeShapeType="1"/>
            </p:cNvSpPr>
            <p:nvPr/>
          </p:nvSpPr>
          <p:spPr bwMode="auto">
            <a:xfrm>
              <a:off x="432" y="3111"/>
              <a:ext cx="48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16"/>
            <p:cNvSpPr>
              <a:spLocks noChangeShapeType="1"/>
            </p:cNvSpPr>
            <p:nvPr/>
          </p:nvSpPr>
          <p:spPr bwMode="auto">
            <a:xfrm flipV="1">
              <a:off x="240" y="3015"/>
              <a:ext cx="48" cy="9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 flipH="1" flipV="1">
              <a:off x="384" y="3015"/>
              <a:ext cx="48" cy="9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" name="Line 20"/>
          <p:cNvSpPr>
            <a:spLocks noChangeShapeType="1"/>
          </p:cNvSpPr>
          <p:nvPr/>
        </p:nvSpPr>
        <p:spPr bwMode="auto">
          <a:xfrm>
            <a:off x="5202238" y="5270500"/>
            <a:ext cx="0" cy="4127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 flipH="1">
            <a:off x="5202238" y="5683250"/>
            <a:ext cx="2960687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" name="Line 21"/>
          <p:cNvSpPr>
            <a:spLocks noChangeShapeType="1"/>
          </p:cNvSpPr>
          <p:nvPr/>
        </p:nvSpPr>
        <p:spPr bwMode="auto">
          <a:xfrm flipH="1">
            <a:off x="3792538" y="5270500"/>
            <a:ext cx="14097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22"/>
          <p:cNvSpPr>
            <a:spLocks noChangeShapeType="1"/>
          </p:cNvSpPr>
          <p:nvPr/>
        </p:nvSpPr>
        <p:spPr bwMode="auto">
          <a:xfrm flipH="1">
            <a:off x="4991100" y="5407025"/>
            <a:ext cx="211138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" name="Line 23"/>
          <p:cNvSpPr>
            <a:spLocks noChangeShapeType="1"/>
          </p:cNvSpPr>
          <p:nvPr/>
        </p:nvSpPr>
        <p:spPr bwMode="auto">
          <a:xfrm flipH="1">
            <a:off x="4991100" y="5545138"/>
            <a:ext cx="211138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" name="Line 24"/>
          <p:cNvSpPr>
            <a:spLocks noChangeShapeType="1"/>
          </p:cNvSpPr>
          <p:nvPr/>
        </p:nvSpPr>
        <p:spPr bwMode="auto">
          <a:xfrm flipH="1">
            <a:off x="4991100" y="5683250"/>
            <a:ext cx="211138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" name="Line 25"/>
          <p:cNvSpPr>
            <a:spLocks noChangeShapeType="1"/>
          </p:cNvSpPr>
          <p:nvPr/>
        </p:nvSpPr>
        <p:spPr bwMode="auto">
          <a:xfrm flipV="1">
            <a:off x="8374063" y="2722563"/>
            <a:ext cx="0" cy="330517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7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" name="Line 26"/>
          <p:cNvSpPr>
            <a:spLocks noChangeShapeType="1"/>
          </p:cNvSpPr>
          <p:nvPr/>
        </p:nvSpPr>
        <p:spPr bwMode="auto">
          <a:xfrm flipH="1">
            <a:off x="8021638" y="725488"/>
            <a:ext cx="35242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sz="700">
              <a:ln>
                <a:solidFill>
                  <a:srgbClr val="008000"/>
                </a:solidFill>
              </a:ln>
            </a:endParaRPr>
          </a:p>
        </p:txBody>
      </p:sp>
      <p:sp>
        <p:nvSpPr>
          <p:cNvPr id="48" name="Line 27"/>
          <p:cNvSpPr>
            <a:spLocks noChangeShapeType="1"/>
          </p:cNvSpPr>
          <p:nvPr/>
        </p:nvSpPr>
        <p:spPr bwMode="auto">
          <a:xfrm>
            <a:off x="5202238" y="3871913"/>
            <a:ext cx="0" cy="503237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" name="Line 28"/>
          <p:cNvSpPr>
            <a:spLocks noChangeShapeType="1"/>
          </p:cNvSpPr>
          <p:nvPr/>
        </p:nvSpPr>
        <p:spPr bwMode="auto">
          <a:xfrm flipH="1">
            <a:off x="4991100" y="4010025"/>
            <a:ext cx="211138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" name="Line 29"/>
          <p:cNvSpPr>
            <a:spLocks noChangeShapeType="1"/>
          </p:cNvSpPr>
          <p:nvPr/>
        </p:nvSpPr>
        <p:spPr bwMode="auto">
          <a:xfrm flipH="1">
            <a:off x="4991100" y="4148138"/>
            <a:ext cx="211138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" name="Line 30"/>
          <p:cNvSpPr>
            <a:spLocks noChangeShapeType="1"/>
          </p:cNvSpPr>
          <p:nvPr/>
        </p:nvSpPr>
        <p:spPr bwMode="auto">
          <a:xfrm flipH="1">
            <a:off x="4991100" y="4305300"/>
            <a:ext cx="211138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Line 31"/>
          <p:cNvSpPr>
            <a:spLocks noChangeShapeType="1"/>
          </p:cNvSpPr>
          <p:nvPr/>
        </p:nvSpPr>
        <p:spPr bwMode="auto">
          <a:xfrm flipH="1" flipV="1">
            <a:off x="3792538" y="3871913"/>
            <a:ext cx="1409700" cy="20637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3" name="Line 33"/>
          <p:cNvSpPr>
            <a:spLocks noChangeShapeType="1"/>
          </p:cNvSpPr>
          <p:nvPr/>
        </p:nvSpPr>
        <p:spPr bwMode="auto">
          <a:xfrm flipH="1">
            <a:off x="5202238" y="4375150"/>
            <a:ext cx="1481137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54" name="Group 34"/>
          <p:cNvGrpSpPr>
            <a:grpSpLocks/>
          </p:cNvGrpSpPr>
          <p:nvPr/>
        </p:nvGrpSpPr>
        <p:grpSpPr bwMode="auto">
          <a:xfrm>
            <a:off x="4779547" y="5142066"/>
            <a:ext cx="140967" cy="180745"/>
            <a:chOff x="2736" y="2857"/>
            <a:chExt cx="288" cy="197"/>
          </a:xfrm>
          <a:solidFill>
            <a:schemeClr val="accent5"/>
          </a:solidFill>
        </p:grpSpPr>
        <p:sp>
          <p:nvSpPr>
            <p:cNvPr id="55" name="Line 35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56" name="Line 36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57" name="AutoShape 37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58" name="AutoShape 38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grpSp>
        <p:nvGrpSpPr>
          <p:cNvPr id="59" name="Group 39"/>
          <p:cNvGrpSpPr>
            <a:grpSpLocks/>
          </p:cNvGrpSpPr>
          <p:nvPr/>
        </p:nvGrpSpPr>
        <p:grpSpPr bwMode="auto">
          <a:xfrm>
            <a:off x="4920514" y="3754916"/>
            <a:ext cx="140967" cy="180745"/>
            <a:chOff x="2736" y="2857"/>
            <a:chExt cx="288" cy="197"/>
          </a:xfrm>
          <a:solidFill>
            <a:schemeClr val="accent5"/>
          </a:solidFill>
        </p:grpSpPr>
        <p:sp>
          <p:nvSpPr>
            <p:cNvPr id="60" name="Line 40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61" name="Line 41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62" name="AutoShape 42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63" name="AutoShape 43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64" name="Line 44"/>
          <p:cNvSpPr>
            <a:spLocks noChangeShapeType="1"/>
          </p:cNvSpPr>
          <p:nvPr/>
        </p:nvSpPr>
        <p:spPr bwMode="auto">
          <a:xfrm>
            <a:off x="3792538" y="3686175"/>
            <a:ext cx="0" cy="41275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45"/>
          <p:cNvSpPr>
            <a:spLocks noChangeShapeType="1"/>
          </p:cNvSpPr>
          <p:nvPr/>
        </p:nvSpPr>
        <p:spPr bwMode="auto">
          <a:xfrm flipH="1">
            <a:off x="3298825" y="4098925"/>
            <a:ext cx="493713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Line 46"/>
          <p:cNvSpPr>
            <a:spLocks noChangeShapeType="1"/>
          </p:cNvSpPr>
          <p:nvPr/>
        </p:nvSpPr>
        <p:spPr bwMode="auto">
          <a:xfrm flipH="1">
            <a:off x="3087688" y="3681413"/>
            <a:ext cx="70485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7" name="Group 47"/>
          <p:cNvGrpSpPr>
            <a:grpSpLocks noChangeAspect="1"/>
          </p:cNvGrpSpPr>
          <p:nvPr/>
        </p:nvGrpSpPr>
        <p:grpSpPr bwMode="auto">
          <a:xfrm>
            <a:off x="2030699" y="3568432"/>
            <a:ext cx="281933" cy="258208"/>
            <a:chOff x="1776" y="2850"/>
            <a:chExt cx="288" cy="270"/>
          </a:xfrm>
          <a:solidFill>
            <a:schemeClr val="accent5"/>
          </a:solidFill>
        </p:grpSpPr>
        <p:sp>
          <p:nvSpPr>
            <p:cNvPr id="68" name="Line 48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69" name="Line 49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70" name="AutoShape 50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71" name="AutoShape 51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72" name="AutoShape 52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73" name="Line 53"/>
          <p:cNvSpPr>
            <a:spLocks noChangeShapeType="1"/>
          </p:cNvSpPr>
          <p:nvPr/>
        </p:nvSpPr>
        <p:spPr bwMode="auto">
          <a:xfrm flipV="1">
            <a:off x="2524125" y="3754438"/>
            <a:ext cx="0" cy="138112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" name="Line 54"/>
          <p:cNvSpPr>
            <a:spLocks noChangeShapeType="1"/>
          </p:cNvSpPr>
          <p:nvPr/>
        </p:nvSpPr>
        <p:spPr bwMode="auto">
          <a:xfrm flipH="1">
            <a:off x="2312988" y="3754438"/>
            <a:ext cx="211137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" name="Text Box 55"/>
          <p:cNvSpPr txBox="1">
            <a:spLocks noChangeArrowheads="1"/>
          </p:cNvSpPr>
          <p:nvPr/>
        </p:nvSpPr>
        <p:spPr bwMode="auto">
          <a:xfrm>
            <a:off x="2012950" y="3740150"/>
            <a:ext cx="3206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PR</a:t>
            </a:r>
          </a:p>
        </p:txBody>
      </p:sp>
      <p:grpSp>
        <p:nvGrpSpPr>
          <p:cNvPr id="76" name="Group 56"/>
          <p:cNvGrpSpPr>
            <a:grpSpLocks noChangeAspect="1"/>
          </p:cNvGrpSpPr>
          <p:nvPr/>
        </p:nvGrpSpPr>
        <p:grpSpPr bwMode="auto">
          <a:xfrm>
            <a:off x="3440365" y="3436459"/>
            <a:ext cx="177677" cy="318456"/>
            <a:chOff x="3456" y="2256"/>
            <a:chExt cx="279" cy="510"/>
          </a:xfrm>
          <a:solidFill>
            <a:schemeClr val="accent5"/>
          </a:solidFill>
        </p:grpSpPr>
        <p:sp>
          <p:nvSpPr>
            <p:cNvPr id="77" name="Line 57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78" name="AutoShape 58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79" name="AutoShape 59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80" name="Rectangle 60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81" name="Line 61"/>
          <p:cNvSpPr>
            <a:spLocks noChangeShapeType="1"/>
          </p:cNvSpPr>
          <p:nvPr/>
        </p:nvSpPr>
        <p:spPr bwMode="auto">
          <a:xfrm>
            <a:off x="3087688" y="3479800"/>
            <a:ext cx="0" cy="41275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" name="Line 62"/>
          <p:cNvSpPr>
            <a:spLocks noChangeShapeType="1"/>
          </p:cNvSpPr>
          <p:nvPr/>
        </p:nvSpPr>
        <p:spPr bwMode="auto">
          <a:xfrm flipH="1">
            <a:off x="2876550" y="3617913"/>
            <a:ext cx="211138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" name="Line 63"/>
          <p:cNvSpPr>
            <a:spLocks noChangeShapeType="1"/>
          </p:cNvSpPr>
          <p:nvPr/>
        </p:nvSpPr>
        <p:spPr bwMode="auto">
          <a:xfrm flipH="1">
            <a:off x="2876550" y="3754438"/>
            <a:ext cx="211138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4" name="Line 64"/>
          <p:cNvSpPr>
            <a:spLocks noChangeShapeType="1"/>
          </p:cNvSpPr>
          <p:nvPr/>
        </p:nvSpPr>
        <p:spPr bwMode="auto">
          <a:xfrm flipH="1">
            <a:off x="2312988" y="3892550"/>
            <a:ext cx="7747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85" name="Group 65"/>
          <p:cNvGrpSpPr>
            <a:grpSpLocks noChangeAspect="1"/>
          </p:cNvGrpSpPr>
          <p:nvPr/>
        </p:nvGrpSpPr>
        <p:grpSpPr bwMode="auto">
          <a:xfrm>
            <a:off x="3440365" y="3869675"/>
            <a:ext cx="177677" cy="318456"/>
            <a:chOff x="3456" y="2256"/>
            <a:chExt cx="279" cy="510"/>
          </a:xfrm>
          <a:solidFill>
            <a:schemeClr val="accent5"/>
          </a:solidFill>
        </p:grpSpPr>
        <p:sp>
          <p:nvSpPr>
            <p:cNvPr id="86" name="Line 66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87" name="AutoShape 67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88" name="AutoShape 68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89" name="Rectangle 69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90" name="Line 70"/>
          <p:cNvSpPr>
            <a:spLocks noChangeShapeType="1"/>
          </p:cNvSpPr>
          <p:nvPr/>
        </p:nvSpPr>
        <p:spPr bwMode="auto">
          <a:xfrm flipH="1">
            <a:off x="2876550" y="3479800"/>
            <a:ext cx="211138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" name="Text Box 71"/>
          <p:cNvSpPr txBox="1">
            <a:spLocks noChangeArrowheads="1"/>
          </p:cNvSpPr>
          <p:nvPr/>
        </p:nvSpPr>
        <p:spPr bwMode="auto">
          <a:xfrm>
            <a:off x="2763838" y="3960813"/>
            <a:ext cx="579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thermal</a:t>
            </a:r>
          </a:p>
          <a:p>
            <a:pPr algn="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screen</a:t>
            </a:r>
          </a:p>
        </p:txBody>
      </p:sp>
      <p:sp>
        <p:nvSpPr>
          <p:cNvPr id="92" name="Text Box 72"/>
          <p:cNvSpPr txBox="1">
            <a:spLocks noChangeArrowheads="1"/>
          </p:cNvSpPr>
          <p:nvPr/>
        </p:nvSpPr>
        <p:spPr bwMode="auto">
          <a:xfrm>
            <a:off x="2411413" y="3409950"/>
            <a:ext cx="50958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others</a:t>
            </a:r>
          </a:p>
        </p:txBody>
      </p:sp>
      <p:sp>
        <p:nvSpPr>
          <p:cNvPr id="93" name="Text Box 73"/>
          <p:cNvSpPr txBox="1">
            <a:spLocks noChangeArrowheads="1"/>
          </p:cNvSpPr>
          <p:nvPr/>
        </p:nvSpPr>
        <p:spPr bwMode="auto">
          <a:xfrm>
            <a:off x="4449763" y="4318000"/>
            <a:ext cx="82708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4 liquid lines</a:t>
            </a:r>
          </a:p>
        </p:txBody>
      </p:sp>
      <p:sp>
        <p:nvSpPr>
          <p:cNvPr id="94" name="Text Box 74"/>
          <p:cNvSpPr txBox="1">
            <a:spLocks noChangeArrowheads="1"/>
          </p:cNvSpPr>
          <p:nvPr/>
        </p:nvSpPr>
        <p:spPr bwMode="auto">
          <a:xfrm>
            <a:off x="4514850" y="5683250"/>
            <a:ext cx="7207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4 gas lines</a:t>
            </a:r>
          </a:p>
        </p:txBody>
      </p:sp>
      <p:sp>
        <p:nvSpPr>
          <p:cNvPr id="95" name="Text Box 77"/>
          <p:cNvSpPr txBox="1">
            <a:spLocks noChangeArrowheads="1"/>
          </p:cNvSpPr>
          <p:nvPr/>
        </p:nvSpPr>
        <p:spPr bwMode="auto">
          <a:xfrm>
            <a:off x="7966075" y="793750"/>
            <a:ext cx="466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liquid</a:t>
            </a:r>
          </a:p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tank</a:t>
            </a:r>
          </a:p>
        </p:txBody>
      </p:sp>
      <p:sp>
        <p:nvSpPr>
          <p:cNvPr id="96" name="Text Box 79"/>
          <p:cNvSpPr txBox="1">
            <a:spLocks noChangeArrowheads="1"/>
          </p:cNvSpPr>
          <p:nvPr/>
        </p:nvSpPr>
        <p:spPr bwMode="auto">
          <a:xfrm>
            <a:off x="3565525" y="3313113"/>
            <a:ext cx="712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pneumatic</a:t>
            </a:r>
          </a:p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valve</a:t>
            </a:r>
          </a:p>
        </p:txBody>
      </p:sp>
      <p:sp>
        <p:nvSpPr>
          <p:cNvPr id="97" name="Text Box 80"/>
          <p:cNvSpPr txBox="1">
            <a:spLocks noChangeArrowheads="1"/>
          </p:cNvSpPr>
          <p:nvPr/>
        </p:nvSpPr>
        <p:spPr bwMode="auto">
          <a:xfrm>
            <a:off x="4572000" y="4856163"/>
            <a:ext cx="555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manual</a:t>
            </a:r>
          </a:p>
          <a:p>
            <a:pPr algn="ctr"/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valve</a:t>
            </a:r>
          </a:p>
        </p:txBody>
      </p:sp>
      <p:sp>
        <p:nvSpPr>
          <p:cNvPr id="98" name="Text Box 81"/>
          <p:cNvSpPr txBox="1">
            <a:spLocks noChangeArrowheads="1"/>
          </p:cNvSpPr>
          <p:nvPr/>
        </p:nvSpPr>
        <p:spPr bwMode="auto">
          <a:xfrm>
            <a:off x="4641850" y="3479800"/>
            <a:ext cx="5572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manual</a:t>
            </a:r>
          </a:p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valve</a:t>
            </a:r>
          </a:p>
        </p:txBody>
      </p:sp>
      <p:sp>
        <p:nvSpPr>
          <p:cNvPr id="99" name="Line 82"/>
          <p:cNvSpPr>
            <a:spLocks noChangeShapeType="1"/>
          </p:cNvSpPr>
          <p:nvPr/>
        </p:nvSpPr>
        <p:spPr bwMode="auto">
          <a:xfrm>
            <a:off x="7880350" y="1965325"/>
            <a:ext cx="0" cy="136525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0" name="Line 83"/>
          <p:cNvSpPr>
            <a:spLocks noChangeShapeType="1"/>
          </p:cNvSpPr>
          <p:nvPr/>
        </p:nvSpPr>
        <p:spPr bwMode="auto">
          <a:xfrm flipV="1">
            <a:off x="8304213" y="4511675"/>
            <a:ext cx="0" cy="344488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1" name="Rectangle 84"/>
          <p:cNvSpPr>
            <a:spLocks noChangeArrowheads="1"/>
          </p:cNvSpPr>
          <p:nvPr/>
        </p:nvSpPr>
        <p:spPr bwMode="auto">
          <a:xfrm>
            <a:off x="5654675" y="4856163"/>
            <a:ext cx="280988" cy="2762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700"/>
          </a:p>
        </p:txBody>
      </p:sp>
      <p:sp>
        <p:nvSpPr>
          <p:cNvPr id="102" name="Freeform 85"/>
          <p:cNvSpPr>
            <a:spLocks/>
          </p:cNvSpPr>
          <p:nvPr/>
        </p:nvSpPr>
        <p:spPr bwMode="auto">
          <a:xfrm>
            <a:off x="5695950" y="4875213"/>
            <a:ext cx="184150" cy="214312"/>
          </a:xfrm>
          <a:custGeom>
            <a:avLst/>
            <a:gdLst>
              <a:gd name="T0" fmla="*/ 2147483647 w 192"/>
              <a:gd name="T1" fmla="*/ 0 h 288"/>
              <a:gd name="T2" fmla="*/ 2147483647 w 192"/>
              <a:gd name="T3" fmla="*/ 2147483647 h 288"/>
              <a:gd name="T4" fmla="*/ 2147483647 w 192"/>
              <a:gd name="T5" fmla="*/ 2147483647 h 288"/>
              <a:gd name="T6" fmla="*/ 0 w 192"/>
              <a:gd name="T7" fmla="*/ 2147483647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288"/>
              <a:gd name="T14" fmla="*/ 192 w 192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288">
                <a:moveTo>
                  <a:pt x="192" y="0"/>
                </a:moveTo>
                <a:lnTo>
                  <a:pt x="48" y="144"/>
                </a:lnTo>
                <a:lnTo>
                  <a:pt x="144" y="144"/>
                </a:lnTo>
                <a:lnTo>
                  <a:pt x="0" y="288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" name="Line 87"/>
          <p:cNvSpPr>
            <a:spLocks noChangeShapeType="1"/>
          </p:cNvSpPr>
          <p:nvPr/>
        </p:nvSpPr>
        <p:spPr bwMode="auto">
          <a:xfrm>
            <a:off x="5808663" y="5132388"/>
            <a:ext cx="0" cy="5508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" name="Text Box 88"/>
          <p:cNvSpPr txBox="1">
            <a:spLocks noChangeArrowheads="1"/>
          </p:cNvSpPr>
          <p:nvPr/>
        </p:nvSpPr>
        <p:spPr bwMode="auto">
          <a:xfrm>
            <a:off x="5094288" y="4830763"/>
            <a:ext cx="5572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FF0000"/>
                </a:solidFill>
                <a:latin typeface="Verdana" pitchFamily="34" charset="0"/>
              </a:rPr>
              <a:t>dummy</a:t>
            </a:r>
          </a:p>
          <a:p>
            <a:pPr algn="ctr"/>
            <a:r>
              <a:rPr lang="en-US" sz="700" b="1">
                <a:solidFill>
                  <a:srgbClr val="FF0000"/>
                </a:solidFill>
                <a:latin typeface="Verdana" pitchFamily="34" charset="0"/>
              </a:rPr>
              <a:t>load</a:t>
            </a:r>
          </a:p>
        </p:txBody>
      </p:sp>
      <p:sp>
        <p:nvSpPr>
          <p:cNvPr id="105" name="Line 89"/>
          <p:cNvSpPr>
            <a:spLocks noChangeShapeType="1"/>
          </p:cNvSpPr>
          <p:nvPr/>
        </p:nvSpPr>
        <p:spPr bwMode="auto">
          <a:xfrm flipH="1">
            <a:off x="1677988" y="3754438"/>
            <a:ext cx="352425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6" name="Group 90"/>
          <p:cNvGrpSpPr>
            <a:grpSpLocks/>
          </p:cNvGrpSpPr>
          <p:nvPr/>
        </p:nvGrpSpPr>
        <p:grpSpPr bwMode="auto">
          <a:xfrm>
            <a:off x="1819275" y="3643313"/>
            <a:ext cx="141288" cy="180975"/>
            <a:chOff x="2736" y="2857"/>
            <a:chExt cx="288" cy="197"/>
          </a:xfrm>
        </p:grpSpPr>
        <p:sp>
          <p:nvSpPr>
            <p:cNvPr id="107" name="Line 91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92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AutoShape 93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700"/>
            </a:p>
          </p:txBody>
        </p:sp>
        <p:sp>
          <p:nvSpPr>
            <p:cNvPr id="110" name="AutoShape 94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700"/>
            </a:p>
          </p:txBody>
        </p:sp>
      </p:grpSp>
      <p:sp>
        <p:nvSpPr>
          <p:cNvPr id="111" name="Line 98"/>
          <p:cNvSpPr>
            <a:spLocks noChangeShapeType="1"/>
          </p:cNvSpPr>
          <p:nvPr/>
        </p:nvSpPr>
        <p:spPr bwMode="auto">
          <a:xfrm>
            <a:off x="6611938" y="4373563"/>
            <a:ext cx="1127125" cy="1587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2" name="Group 103"/>
          <p:cNvGrpSpPr>
            <a:grpSpLocks noChangeAspect="1"/>
          </p:cNvGrpSpPr>
          <p:nvPr/>
        </p:nvGrpSpPr>
        <p:grpSpPr bwMode="auto">
          <a:xfrm rot="5400000">
            <a:off x="7806532" y="1445418"/>
            <a:ext cx="177800" cy="341313"/>
            <a:chOff x="3195" y="2256"/>
            <a:chExt cx="287" cy="534"/>
          </a:xfrm>
        </p:grpSpPr>
        <p:sp>
          <p:nvSpPr>
            <p:cNvPr id="113" name="Line 104"/>
            <p:cNvSpPr>
              <a:spLocks noChangeAspect="1" noChangeShapeType="1"/>
            </p:cNvSpPr>
            <p:nvPr/>
          </p:nvSpPr>
          <p:spPr bwMode="auto">
            <a:xfrm flipV="1">
              <a:off x="3343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Rectangle 107"/>
            <p:cNvSpPr>
              <a:spLocks noChangeAspect="1" noChangeArrowheads="1"/>
            </p:cNvSpPr>
            <p:nvPr/>
          </p:nvSpPr>
          <p:spPr bwMode="auto">
            <a:xfrm>
              <a:off x="3239" y="2256"/>
              <a:ext cx="192" cy="192"/>
            </a:xfrm>
            <a:prstGeom prst="rect">
              <a:avLst/>
            </a:prstGeom>
            <a:noFill/>
            <a:ln w="19050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700"/>
            </a:p>
          </p:txBody>
        </p:sp>
        <p:sp>
          <p:nvSpPr>
            <p:cNvPr id="115" name="AutoShape 106"/>
            <p:cNvSpPr>
              <a:spLocks noChangeAspect="1" noChangeArrowheads="1"/>
            </p:cNvSpPr>
            <p:nvPr/>
          </p:nvSpPr>
          <p:spPr bwMode="auto">
            <a:xfrm rot="5400000" flipH="1">
              <a:off x="3131" y="2556"/>
              <a:ext cx="268" cy="141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16" name="AutoShape 105"/>
            <p:cNvSpPr>
              <a:spLocks noChangeAspect="1" noChangeArrowheads="1"/>
            </p:cNvSpPr>
            <p:nvPr/>
          </p:nvSpPr>
          <p:spPr bwMode="auto">
            <a:xfrm rot="16200000">
              <a:off x="3279" y="2567"/>
              <a:ext cx="268" cy="138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grpSp>
        <p:nvGrpSpPr>
          <p:cNvPr id="117" name="Group 108"/>
          <p:cNvGrpSpPr>
            <a:grpSpLocks/>
          </p:cNvGrpSpPr>
          <p:nvPr/>
        </p:nvGrpSpPr>
        <p:grpSpPr bwMode="auto">
          <a:xfrm rot="5400000">
            <a:off x="5762068" y="5289115"/>
            <a:ext cx="137711" cy="185019"/>
            <a:chOff x="2736" y="2857"/>
            <a:chExt cx="288" cy="197"/>
          </a:xfrm>
          <a:solidFill>
            <a:schemeClr val="accent5"/>
          </a:solidFill>
        </p:grpSpPr>
        <p:sp>
          <p:nvSpPr>
            <p:cNvPr id="118" name="Line 109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19" name="Line 110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20" name="AutoShape 111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21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122" name="Line 117"/>
          <p:cNvSpPr>
            <a:spLocks noChangeShapeType="1"/>
          </p:cNvSpPr>
          <p:nvPr/>
        </p:nvSpPr>
        <p:spPr bwMode="auto">
          <a:xfrm>
            <a:off x="3792538" y="4899025"/>
            <a:ext cx="0" cy="646113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" name="Line 118"/>
          <p:cNvSpPr>
            <a:spLocks noChangeShapeType="1"/>
          </p:cNvSpPr>
          <p:nvPr/>
        </p:nvSpPr>
        <p:spPr bwMode="auto">
          <a:xfrm flipH="1">
            <a:off x="3440113" y="5106988"/>
            <a:ext cx="35242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" name="Line 119"/>
          <p:cNvSpPr>
            <a:spLocks noChangeShapeType="1"/>
          </p:cNvSpPr>
          <p:nvPr/>
        </p:nvSpPr>
        <p:spPr bwMode="auto">
          <a:xfrm flipH="1">
            <a:off x="3440113" y="5313363"/>
            <a:ext cx="35242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5" name="Line 120"/>
          <p:cNvSpPr>
            <a:spLocks noChangeShapeType="1"/>
          </p:cNvSpPr>
          <p:nvPr/>
        </p:nvSpPr>
        <p:spPr bwMode="auto">
          <a:xfrm flipH="1" flipV="1">
            <a:off x="2524125" y="5545138"/>
            <a:ext cx="1268413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6" name="Line 121"/>
          <p:cNvSpPr>
            <a:spLocks noChangeShapeType="1"/>
          </p:cNvSpPr>
          <p:nvPr/>
        </p:nvSpPr>
        <p:spPr bwMode="auto">
          <a:xfrm flipH="1">
            <a:off x="3440113" y="4899025"/>
            <a:ext cx="35242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27" name="Group 122"/>
          <p:cNvGrpSpPr>
            <a:grpSpLocks noChangeAspect="1"/>
          </p:cNvGrpSpPr>
          <p:nvPr/>
        </p:nvGrpSpPr>
        <p:grpSpPr bwMode="auto">
          <a:xfrm>
            <a:off x="2101182" y="5132024"/>
            <a:ext cx="281933" cy="258208"/>
            <a:chOff x="1776" y="2850"/>
            <a:chExt cx="288" cy="270"/>
          </a:xfrm>
          <a:solidFill>
            <a:schemeClr val="accent5"/>
          </a:solidFill>
        </p:grpSpPr>
        <p:sp>
          <p:nvSpPr>
            <p:cNvPr id="128" name="Line 123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29" name="Line 124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30" name="AutoShape 125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31" name="AutoShape 126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32" name="AutoShape 127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133" name="Line 128"/>
          <p:cNvSpPr>
            <a:spLocks noChangeShapeType="1"/>
          </p:cNvSpPr>
          <p:nvPr/>
        </p:nvSpPr>
        <p:spPr bwMode="auto">
          <a:xfrm>
            <a:off x="2382838" y="5338763"/>
            <a:ext cx="141287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4" name="Line 129"/>
          <p:cNvSpPr>
            <a:spLocks noChangeShapeType="1"/>
          </p:cNvSpPr>
          <p:nvPr/>
        </p:nvSpPr>
        <p:spPr bwMode="auto">
          <a:xfrm>
            <a:off x="2524125" y="5338763"/>
            <a:ext cx="0" cy="20637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5" name="Freeform 131"/>
          <p:cNvSpPr>
            <a:spLocks/>
          </p:cNvSpPr>
          <p:nvPr/>
        </p:nvSpPr>
        <p:spPr bwMode="auto">
          <a:xfrm>
            <a:off x="1466850" y="3754438"/>
            <a:ext cx="220663" cy="704850"/>
          </a:xfrm>
          <a:custGeom>
            <a:avLst/>
            <a:gdLst>
              <a:gd name="T0" fmla="*/ 0 w 294"/>
              <a:gd name="T1" fmla="*/ 2147483647 h 155"/>
              <a:gd name="T2" fmla="*/ 2147483647 w 294"/>
              <a:gd name="T3" fmla="*/ 2147483647 h 155"/>
              <a:gd name="T4" fmla="*/ 2147483647 w 294"/>
              <a:gd name="T5" fmla="*/ 2147483647 h 155"/>
              <a:gd name="T6" fmla="*/ 2147483647 w 294"/>
              <a:gd name="T7" fmla="*/ 2147483647 h 155"/>
              <a:gd name="T8" fmla="*/ 2147483647 w 294"/>
              <a:gd name="T9" fmla="*/ 2147483647 h 155"/>
              <a:gd name="T10" fmla="*/ 2147483647 w 294"/>
              <a:gd name="T11" fmla="*/ 2147483647 h 155"/>
              <a:gd name="T12" fmla="*/ 2147483647 w 294"/>
              <a:gd name="T13" fmla="*/ 2147483647 h 155"/>
              <a:gd name="T14" fmla="*/ 2147483647 w 294"/>
              <a:gd name="T15" fmla="*/ 2147483647 h 15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4"/>
              <a:gd name="T25" fmla="*/ 0 h 155"/>
              <a:gd name="T26" fmla="*/ 294 w 294"/>
              <a:gd name="T27" fmla="*/ 155 h 15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4" h="155">
                <a:moveTo>
                  <a:pt x="0" y="155"/>
                </a:moveTo>
                <a:cubicBezTo>
                  <a:pt x="12" y="150"/>
                  <a:pt x="24" y="144"/>
                  <a:pt x="29" y="134"/>
                </a:cubicBezTo>
                <a:cubicBezTo>
                  <a:pt x="34" y="123"/>
                  <a:pt x="19" y="98"/>
                  <a:pt x="29" y="91"/>
                </a:cubicBezTo>
                <a:cubicBezTo>
                  <a:pt x="38" y="84"/>
                  <a:pt x="72" y="98"/>
                  <a:pt x="86" y="91"/>
                </a:cubicBezTo>
                <a:cubicBezTo>
                  <a:pt x="101" y="84"/>
                  <a:pt x="96" y="56"/>
                  <a:pt x="115" y="49"/>
                </a:cubicBezTo>
                <a:cubicBezTo>
                  <a:pt x="134" y="42"/>
                  <a:pt x="182" y="56"/>
                  <a:pt x="202" y="49"/>
                </a:cubicBezTo>
                <a:cubicBezTo>
                  <a:pt x="221" y="42"/>
                  <a:pt x="215" y="14"/>
                  <a:pt x="230" y="7"/>
                </a:cubicBezTo>
                <a:cubicBezTo>
                  <a:pt x="245" y="0"/>
                  <a:pt x="281" y="5"/>
                  <a:pt x="294" y="5"/>
                </a:cubicBezTo>
              </a:path>
            </a:pathLst>
          </a:custGeom>
          <a:noFill/>
          <a:ln w="9525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6" name="Text Box 132"/>
          <p:cNvSpPr txBox="1">
            <a:spLocks noChangeArrowheads="1"/>
          </p:cNvSpPr>
          <p:nvPr/>
        </p:nvSpPr>
        <p:spPr bwMode="auto">
          <a:xfrm>
            <a:off x="2030413" y="5338763"/>
            <a:ext cx="3905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BPR</a:t>
            </a:r>
          </a:p>
        </p:txBody>
      </p: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3228915" y="5430099"/>
            <a:ext cx="140967" cy="183498"/>
            <a:chOff x="2736" y="2877"/>
            <a:chExt cx="288" cy="200"/>
          </a:xfrm>
          <a:solidFill>
            <a:schemeClr val="accent5"/>
          </a:solidFill>
        </p:grpSpPr>
        <p:sp>
          <p:nvSpPr>
            <p:cNvPr id="138" name="Line 134"/>
            <p:cNvSpPr>
              <a:spLocks noChangeAspect="1" noChangeShapeType="1"/>
            </p:cNvSpPr>
            <p:nvPr/>
          </p:nvSpPr>
          <p:spPr bwMode="auto">
            <a:xfrm flipV="1">
              <a:off x="2880" y="2881"/>
              <a:ext cx="0" cy="121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39" name="Line 135"/>
            <p:cNvSpPr>
              <a:spLocks noChangeAspect="1" noChangeShapeType="1"/>
            </p:cNvSpPr>
            <p:nvPr/>
          </p:nvSpPr>
          <p:spPr bwMode="auto">
            <a:xfrm>
              <a:off x="2784" y="2877"/>
              <a:ext cx="192" cy="0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40" name="AutoShape 136"/>
            <p:cNvSpPr>
              <a:spLocks noChangeAspect="1" noChangeArrowheads="1"/>
            </p:cNvSpPr>
            <p:nvPr/>
          </p:nvSpPr>
          <p:spPr bwMode="auto">
            <a:xfrm rot="16200000">
              <a:off x="2880" y="2933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41" name="AutoShape 137"/>
            <p:cNvSpPr>
              <a:spLocks noChangeAspect="1" noChangeArrowheads="1"/>
            </p:cNvSpPr>
            <p:nvPr/>
          </p:nvSpPr>
          <p:spPr bwMode="auto">
            <a:xfrm rot="5400000" flipH="1">
              <a:off x="2736" y="2933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142" name="Line 138"/>
          <p:cNvSpPr>
            <a:spLocks noChangeShapeType="1"/>
          </p:cNvSpPr>
          <p:nvPr/>
        </p:nvSpPr>
        <p:spPr bwMode="auto">
          <a:xfrm flipH="1">
            <a:off x="3440113" y="5205413"/>
            <a:ext cx="35242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" name="Line 139"/>
          <p:cNvSpPr>
            <a:spLocks noChangeShapeType="1"/>
          </p:cNvSpPr>
          <p:nvPr/>
        </p:nvSpPr>
        <p:spPr bwMode="auto">
          <a:xfrm flipH="1">
            <a:off x="3440113" y="4999038"/>
            <a:ext cx="35242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" name="Line 140"/>
          <p:cNvSpPr>
            <a:spLocks noChangeShapeType="1"/>
          </p:cNvSpPr>
          <p:nvPr/>
        </p:nvSpPr>
        <p:spPr bwMode="auto">
          <a:xfrm flipH="1">
            <a:off x="3440113" y="5411788"/>
            <a:ext cx="35242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" name="Text Box 141"/>
          <p:cNvSpPr txBox="1">
            <a:spLocks noChangeArrowheads="1"/>
          </p:cNvSpPr>
          <p:nvPr/>
        </p:nvSpPr>
        <p:spPr bwMode="auto">
          <a:xfrm>
            <a:off x="2960688" y="4792663"/>
            <a:ext cx="42703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pixel</a:t>
            </a:r>
          </a:p>
        </p:txBody>
      </p:sp>
      <p:sp>
        <p:nvSpPr>
          <p:cNvPr id="146" name="Text Box 142"/>
          <p:cNvSpPr txBox="1">
            <a:spLocks noChangeArrowheads="1"/>
          </p:cNvSpPr>
          <p:nvPr/>
        </p:nvSpPr>
        <p:spPr bwMode="auto">
          <a:xfrm>
            <a:off x="2805113" y="5080000"/>
            <a:ext cx="569912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6 X SCT</a:t>
            </a:r>
          </a:p>
        </p:txBody>
      </p:sp>
      <p:sp>
        <p:nvSpPr>
          <p:cNvPr id="147" name="Text Box 144"/>
          <p:cNvSpPr txBox="1">
            <a:spLocks noChangeArrowheads="1"/>
          </p:cNvSpPr>
          <p:nvPr/>
        </p:nvSpPr>
        <p:spPr bwMode="auto">
          <a:xfrm>
            <a:off x="3021013" y="5584825"/>
            <a:ext cx="5572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manual</a:t>
            </a:r>
          </a:p>
          <a:p>
            <a:pPr algn="ctr"/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valve</a:t>
            </a:r>
          </a:p>
        </p:txBody>
      </p:sp>
      <p:sp>
        <p:nvSpPr>
          <p:cNvPr id="148" name="Text Box 145"/>
          <p:cNvSpPr txBox="1">
            <a:spLocks noChangeArrowheads="1"/>
          </p:cNvSpPr>
          <p:nvPr/>
        </p:nvSpPr>
        <p:spPr bwMode="auto">
          <a:xfrm>
            <a:off x="7042150" y="1447800"/>
            <a:ext cx="714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pneumatic</a:t>
            </a:r>
          </a:p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valve</a:t>
            </a:r>
          </a:p>
        </p:txBody>
      </p:sp>
      <p:sp>
        <p:nvSpPr>
          <p:cNvPr id="149" name="Rectangle 184"/>
          <p:cNvSpPr>
            <a:spLocks noChangeArrowheads="1"/>
          </p:cNvSpPr>
          <p:nvPr/>
        </p:nvSpPr>
        <p:spPr bwMode="auto">
          <a:xfrm rot="2700000">
            <a:off x="6376194" y="4260057"/>
            <a:ext cx="206375" cy="211137"/>
          </a:xfrm>
          <a:prstGeom prst="rect">
            <a:avLst/>
          </a:prstGeom>
          <a:solidFill>
            <a:schemeClr val="accent5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700"/>
          </a:p>
        </p:txBody>
      </p:sp>
      <p:grpSp>
        <p:nvGrpSpPr>
          <p:cNvPr id="150" name="Group 205"/>
          <p:cNvGrpSpPr>
            <a:grpSpLocks noChangeAspect="1"/>
          </p:cNvGrpSpPr>
          <p:nvPr/>
        </p:nvGrpSpPr>
        <p:grpSpPr bwMode="auto">
          <a:xfrm>
            <a:off x="3933748" y="3840985"/>
            <a:ext cx="166793" cy="275422"/>
            <a:chOff x="816" y="912"/>
            <a:chExt cx="240" cy="406"/>
          </a:xfrm>
          <a:solidFill>
            <a:schemeClr val="accent5"/>
          </a:solidFill>
        </p:grpSpPr>
        <p:sp>
          <p:nvSpPr>
            <p:cNvPr id="151" name="Oval 206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52" name="Line 207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53" name="Rectangle 208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grp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54" name="Line 209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55" name="Line 210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</p:grpSp>
      <p:pic>
        <p:nvPicPr>
          <p:cNvPr id="156" name="Picture 234" descr="ID_Sequence_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267200"/>
            <a:ext cx="1268413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7" name="Group 211"/>
          <p:cNvGrpSpPr>
            <a:grpSpLocks noChangeAspect="1"/>
          </p:cNvGrpSpPr>
          <p:nvPr/>
        </p:nvGrpSpPr>
        <p:grpSpPr bwMode="auto">
          <a:xfrm>
            <a:off x="5977763" y="4343056"/>
            <a:ext cx="227603" cy="375836"/>
            <a:chOff x="816" y="912"/>
            <a:chExt cx="240" cy="406"/>
          </a:xfrm>
          <a:solidFill>
            <a:schemeClr val="accent5"/>
          </a:solidFill>
        </p:grpSpPr>
        <p:sp>
          <p:nvSpPr>
            <p:cNvPr id="158" name="Oval 212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59" name="Line 213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60" name="Rectangle 214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grp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61" name="Line 215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62" name="Line 216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163" name="Line 19"/>
          <p:cNvSpPr>
            <a:spLocks noChangeShapeType="1"/>
          </p:cNvSpPr>
          <p:nvPr/>
        </p:nvSpPr>
        <p:spPr bwMode="auto">
          <a:xfrm flipH="1">
            <a:off x="6683375" y="1069975"/>
            <a:ext cx="915988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" name="Line 19"/>
          <p:cNvSpPr>
            <a:spLocks noChangeShapeType="1"/>
          </p:cNvSpPr>
          <p:nvPr/>
        </p:nvSpPr>
        <p:spPr bwMode="auto">
          <a:xfrm flipH="1">
            <a:off x="6683375" y="793750"/>
            <a:ext cx="915988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5" name="Line 78"/>
          <p:cNvSpPr>
            <a:spLocks noChangeShapeType="1"/>
          </p:cNvSpPr>
          <p:nvPr/>
        </p:nvSpPr>
        <p:spPr bwMode="auto">
          <a:xfrm flipV="1">
            <a:off x="5132388" y="1752600"/>
            <a:ext cx="38766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6" name="Text Box 74"/>
          <p:cNvSpPr txBox="1">
            <a:spLocks noChangeArrowheads="1"/>
          </p:cNvSpPr>
          <p:nvPr/>
        </p:nvSpPr>
        <p:spPr bwMode="auto">
          <a:xfrm>
            <a:off x="457200" y="3276600"/>
            <a:ext cx="8001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b="1">
                <a:latin typeface="Verdana" pitchFamily="34" charset="0"/>
              </a:rPr>
              <a:t>UX15</a:t>
            </a:r>
          </a:p>
        </p:txBody>
      </p:sp>
      <p:sp>
        <p:nvSpPr>
          <p:cNvPr id="167" name="Text Box 74"/>
          <p:cNvSpPr txBox="1">
            <a:spLocks noChangeArrowheads="1"/>
          </p:cNvSpPr>
          <p:nvPr/>
        </p:nvSpPr>
        <p:spPr bwMode="auto">
          <a:xfrm>
            <a:off x="4386263" y="2133600"/>
            <a:ext cx="9477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b="1">
                <a:latin typeface="Verdana" pitchFamily="34" charset="0"/>
              </a:rPr>
              <a:t>USA15</a:t>
            </a:r>
          </a:p>
        </p:txBody>
      </p:sp>
      <p:sp>
        <p:nvSpPr>
          <p:cNvPr id="168" name="Text Box 74"/>
          <p:cNvSpPr txBox="1">
            <a:spLocks noChangeArrowheads="1"/>
          </p:cNvSpPr>
          <p:nvPr/>
        </p:nvSpPr>
        <p:spPr bwMode="auto">
          <a:xfrm>
            <a:off x="4137025" y="1719263"/>
            <a:ext cx="11207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b="1">
                <a:latin typeface="Verdana" pitchFamily="34" charset="0"/>
              </a:rPr>
              <a:t>underground</a:t>
            </a:r>
          </a:p>
        </p:txBody>
      </p:sp>
      <p:sp>
        <p:nvSpPr>
          <p:cNvPr id="169" name="Text Box 74"/>
          <p:cNvSpPr txBox="1">
            <a:spLocks noChangeArrowheads="1"/>
          </p:cNvSpPr>
          <p:nvPr/>
        </p:nvSpPr>
        <p:spPr bwMode="auto">
          <a:xfrm>
            <a:off x="4572000" y="1524000"/>
            <a:ext cx="7159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b="1">
                <a:latin typeface="Verdana" pitchFamily="34" charset="0"/>
              </a:rPr>
              <a:t>surface</a:t>
            </a:r>
          </a:p>
        </p:txBody>
      </p:sp>
      <p:sp>
        <p:nvSpPr>
          <p:cNvPr id="170" name="Line 4"/>
          <p:cNvSpPr>
            <a:spLocks noChangeShapeType="1"/>
          </p:cNvSpPr>
          <p:nvPr/>
        </p:nvSpPr>
        <p:spPr bwMode="auto">
          <a:xfrm flipH="1">
            <a:off x="6302375" y="5037138"/>
            <a:ext cx="105727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1" name="Text Box 75"/>
          <p:cNvSpPr txBox="1">
            <a:spLocks noChangeArrowheads="1"/>
          </p:cNvSpPr>
          <p:nvPr/>
        </p:nvSpPr>
        <p:spPr bwMode="auto">
          <a:xfrm>
            <a:off x="6313488" y="5175250"/>
            <a:ext cx="8239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7 Haug</a:t>
            </a:r>
          </a:p>
          <a:p>
            <a:pPr algn="ctr"/>
            <a:r>
              <a:rPr lang="en-US" sz="700" b="1">
                <a:solidFill>
                  <a:srgbClr val="808000"/>
                </a:solidFill>
                <a:latin typeface="Verdana" pitchFamily="34" charset="0"/>
              </a:rPr>
              <a:t>compressors</a:t>
            </a:r>
          </a:p>
        </p:txBody>
      </p:sp>
      <p:grpSp>
        <p:nvGrpSpPr>
          <p:cNvPr id="172" name="Group 173"/>
          <p:cNvGrpSpPr>
            <a:grpSpLocks noChangeAspect="1"/>
          </p:cNvGrpSpPr>
          <p:nvPr/>
        </p:nvGrpSpPr>
        <p:grpSpPr bwMode="auto">
          <a:xfrm>
            <a:off x="6584213" y="4839389"/>
            <a:ext cx="281933" cy="258208"/>
            <a:chOff x="1776" y="2850"/>
            <a:chExt cx="288" cy="270"/>
          </a:xfrm>
          <a:solidFill>
            <a:schemeClr val="accent5"/>
          </a:solidFill>
        </p:grpSpPr>
        <p:sp>
          <p:nvSpPr>
            <p:cNvPr id="173" name="Line 174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74" name="Line 175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75" name="AutoShape 176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76" name="AutoShape 177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77" name="AutoShape 178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178" name="Line 179"/>
          <p:cNvSpPr>
            <a:spLocks noChangeShapeType="1"/>
          </p:cNvSpPr>
          <p:nvPr/>
        </p:nvSpPr>
        <p:spPr bwMode="auto">
          <a:xfrm flipH="1">
            <a:off x="7359650" y="5037138"/>
            <a:ext cx="0" cy="61912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9" name="Line 180"/>
          <p:cNvSpPr>
            <a:spLocks noChangeShapeType="1"/>
          </p:cNvSpPr>
          <p:nvPr/>
        </p:nvSpPr>
        <p:spPr bwMode="auto">
          <a:xfrm flipH="1">
            <a:off x="5880100" y="5037138"/>
            <a:ext cx="422275" cy="61912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0" name="Line 181"/>
          <p:cNvSpPr>
            <a:spLocks noChangeShapeType="1"/>
          </p:cNvSpPr>
          <p:nvPr/>
        </p:nvSpPr>
        <p:spPr bwMode="auto">
          <a:xfrm flipV="1">
            <a:off x="6724650" y="4762500"/>
            <a:ext cx="0" cy="68263"/>
          </a:xfrm>
          <a:prstGeom prst="line">
            <a:avLst/>
          </a:prstGeom>
          <a:noFill/>
          <a:ln w="9525">
            <a:solidFill>
              <a:srgbClr val="8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1" name="Line 182"/>
          <p:cNvSpPr>
            <a:spLocks noChangeShapeType="1"/>
          </p:cNvSpPr>
          <p:nvPr/>
        </p:nvSpPr>
        <p:spPr bwMode="auto">
          <a:xfrm flipH="1">
            <a:off x="6443663" y="4762500"/>
            <a:ext cx="280987" cy="0"/>
          </a:xfrm>
          <a:prstGeom prst="line">
            <a:avLst/>
          </a:prstGeom>
          <a:noFill/>
          <a:ln w="9525">
            <a:solidFill>
              <a:srgbClr val="8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2" name="Line 183"/>
          <p:cNvSpPr>
            <a:spLocks noChangeShapeType="1"/>
          </p:cNvSpPr>
          <p:nvPr/>
        </p:nvSpPr>
        <p:spPr bwMode="auto">
          <a:xfrm>
            <a:off x="6443663" y="4762500"/>
            <a:ext cx="0" cy="274638"/>
          </a:xfrm>
          <a:prstGeom prst="line">
            <a:avLst/>
          </a:prstGeom>
          <a:noFill/>
          <a:ln w="9525">
            <a:solidFill>
              <a:srgbClr val="8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83" name="Group 217"/>
          <p:cNvGrpSpPr>
            <a:grpSpLocks noChangeAspect="1"/>
          </p:cNvGrpSpPr>
          <p:nvPr/>
        </p:nvGrpSpPr>
        <p:grpSpPr bwMode="auto">
          <a:xfrm>
            <a:off x="7077596" y="5614012"/>
            <a:ext cx="227603" cy="375836"/>
            <a:chOff x="816" y="912"/>
            <a:chExt cx="240" cy="406"/>
          </a:xfrm>
          <a:solidFill>
            <a:schemeClr val="accent5"/>
          </a:solidFill>
        </p:grpSpPr>
        <p:sp>
          <p:nvSpPr>
            <p:cNvPr id="184" name="Oval 218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85" name="Line 219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86" name="Rectangle 220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grp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87" name="Line 221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88" name="Line 222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</p:grpSp>
      <p:grpSp>
        <p:nvGrpSpPr>
          <p:cNvPr id="189" name="Group 226"/>
          <p:cNvGrpSpPr>
            <a:grpSpLocks noChangeAspect="1"/>
          </p:cNvGrpSpPr>
          <p:nvPr/>
        </p:nvGrpSpPr>
        <p:grpSpPr bwMode="auto">
          <a:xfrm flipV="1">
            <a:off x="6145161" y="5324245"/>
            <a:ext cx="227602" cy="375836"/>
            <a:chOff x="816" y="912"/>
            <a:chExt cx="240" cy="406"/>
          </a:xfrm>
          <a:solidFill>
            <a:schemeClr val="accent5"/>
          </a:solidFill>
        </p:grpSpPr>
        <p:sp>
          <p:nvSpPr>
            <p:cNvPr id="190" name="Oval 227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91" name="Line 228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92" name="Rectangle 229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93" name="Line 230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194" name="Line 231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195" name="Line 25"/>
          <p:cNvSpPr>
            <a:spLocks noChangeShapeType="1"/>
          </p:cNvSpPr>
          <p:nvPr/>
        </p:nvSpPr>
        <p:spPr bwMode="auto">
          <a:xfrm flipV="1">
            <a:off x="8374063" y="725488"/>
            <a:ext cx="0" cy="1858962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700">
              <a:ln>
                <a:solidFill>
                  <a:srgbClr val="008000"/>
                </a:solidFill>
              </a:ln>
            </a:endParaRPr>
          </a:p>
        </p:txBody>
      </p:sp>
      <p:sp>
        <p:nvSpPr>
          <p:cNvPr id="196" name="Line 32"/>
          <p:cNvSpPr>
            <a:spLocks noChangeShapeType="1"/>
          </p:cNvSpPr>
          <p:nvPr/>
        </p:nvSpPr>
        <p:spPr bwMode="auto">
          <a:xfrm flipH="1">
            <a:off x="8091488" y="2584450"/>
            <a:ext cx="28257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7" name="Line 32"/>
          <p:cNvSpPr>
            <a:spLocks noChangeShapeType="1"/>
          </p:cNvSpPr>
          <p:nvPr/>
        </p:nvSpPr>
        <p:spPr bwMode="auto">
          <a:xfrm flipH="1">
            <a:off x="7810500" y="2722563"/>
            <a:ext cx="280988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98" name="Group 5"/>
          <p:cNvGrpSpPr>
            <a:grpSpLocks/>
          </p:cNvGrpSpPr>
          <p:nvPr/>
        </p:nvGrpSpPr>
        <p:grpSpPr bwMode="auto">
          <a:xfrm rot="5400000">
            <a:off x="6518613" y="5445597"/>
            <a:ext cx="413133" cy="422900"/>
            <a:chOff x="96" y="2736"/>
            <a:chExt cx="288" cy="288"/>
          </a:xfrm>
          <a:solidFill>
            <a:schemeClr val="accent5"/>
          </a:solidFill>
        </p:grpSpPr>
        <p:sp>
          <p:nvSpPr>
            <p:cNvPr id="199" name="Oval 6"/>
            <p:cNvSpPr>
              <a:spLocks noChangeArrowheads="1"/>
            </p:cNvSpPr>
            <p:nvPr/>
          </p:nvSpPr>
          <p:spPr bwMode="auto">
            <a:xfrm>
              <a:off x="96" y="2736"/>
              <a:ext cx="288" cy="288"/>
            </a:xfrm>
            <a:prstGeom prst="ellips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00" name="AutoShape 7"/>
            <p:cNvSpPr>
              <a:spLocks noChangeArrowheads="1"/>
            </p:cNvSpPr>
            <p:nvPr/>
          </p:nvSpPr>
          <p:spPr bwMode="auto">
            <a:xfrm>
              <a:off x="112" y="2736"/>
              <a:ext cx="258" cy="210"/>
            </a:xfrm>
            <a:prstGeom prst="flowChartExtract">
              <a:avLst/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201" name="Rectangle 96"/>
          <p:cNvSpPr>
            <a:spLocks noChangeArrowheads="1"/>
          </p:cNvSpPr>
          <p:nvPr/>
        </p:nvSpPr>
        <p:spPr bwMode="auto">
          <a:xfrm>
            <a:off x="7721600" y="2233613"/>
            <a:ext cx="179388" cy="150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700"/>
          </a:p>
        </p:txBody>
      </p:sp>
      <p:sp>
        <p:nvSpPr>
          <p:cNvPr id="202" name="Text Box 102"/>
          <p:cNvSpPr txBox="1">
            <a:spLocks noChangeArrowheads="1"/>
          </p:cNvSpPr>
          <p:nvPr/>
        </p:nvSpPr>
        <p:spPr bwMode="auto">
          <a:xfrm>
            <a:off x="7251700" y="2101850"/>
            <a:ext cx="5254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Heater</a:t>
            </a:r>
          </a:p>
        </p:txBody>
      </p:sp>
      <p:sp>
        <p:nvSpPr>
          <p:cNvPr id="203" name="Freeform 85"/>
          <p:cNvSpPr>
            <a:spLocks/>
          </p:cNvSpPr>
          <p:nvPr/>
        </p:nvSpPr>
        <p:spPr bwMode="auto">
          <a:xfrm>
            <a:off x="7739063" y="2239963"/>
            <a:ext cx="141287" cy="138112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48" y="144"/>
              </a:cxn>
              <a:cxn ang="0">
                <a:pos x="144" y="144"/>
              </a:cxn>
              <a:cxn ang="0">
                <a:pos x="0" y="288"/>
              </a:cxn>
            </a:cxnLst>
            <a:rect l="0" t="0" r="r" b="b"/>
            <a:pathLst>
              <a:path w="192" h="288">
                <a:moveTo>
                  <a:pt x="192" y="0"/>
                </a:moveTo>
                <a:lnTo>
                  <a:pt x="48" y="144"/>
                </a:lnTo>
                <a:lnTo>
                  <a:pt x="144" y="144"/>
                </a:lnTo>
                <a:lnTo>
                  <a:pt x="0" y="288"/>
                </a:ln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sz="700"/>
          </a:p>
        </p:txBody>
      </p:sp>
      <p:sp>
        <p:nvSpPr>
          <p:cNvPr id="204" name="Line 25"/>
          <p:cNvSpPr>
            <a:spLocks noChangeShapeType="1"/>
          </p:cNvSpPr>
          <p:nvPr/>
        </p:nvSpPr>
        <p:spPr bwMode="auto">
          <a:xfrm flipV="1">
            <a:off x="7810500" y="2722563"/>
            <a:ext cx="0" cy="550862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" name="Rectangle 84"/>
          <p:cNvSpPr>
            <a:spLocks noChangeArrowheads="1"/>
          </p:cNvSpPr>
          <p:nvPr/>
        </p:nvSpPr>
        <p:spPr bwMode="auto">
          <a:xfrm>
            <a:off x="7923213" y="3022600"/>
            <a:ext cx="282575" cy="27463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700"/>
          </a:p>
        </p:txBody>
      </p:sp>
      <p:sp>
        <p:nvSpPr>
          <p:cNvPr id="206" name="Freeform 85"/>
          <p:cNvSpPr>
            <a:spLocks/>
          </p:cNvSpPr>
          <p:nvPr/>
        </p:nvSpPr>
        <p:spPr bwMode="auto">
          <a:xfrm>
            <a:off x="7951788" y="3067050"/>
            <a:ext cx="182562" cy="212725"/>
          </a:xfrm>
          <a:custGeom>
            <a:avLst/>
            <a:gdLst>
              <a:gd name="T0" fmla="*/ 2147483647 w 192"/>
              <a:gd name="T1" fmla="*/ 0 h 288"/>
              <a:gd name="T2" fmla="*/ 2147483647 w 192"/>
              <a:gd name="T3" fmla="*/ 2147483647 h 288"/>
              <a:gd name="T4" fmla="*/ 2147483647 w 192"/>
              <a:gd name="T5" fmla="*/ 2147483647 h 288"/>
              <a:gd name="T6" fmla="*/ 0 w 192"/>
              <a:gd name="T7" fmla="*/ 2147483647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288"/>
              <a:gd name="T14" fmla="*/ 192 w 192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288">
                <a:moveTo>
                  <a:pt x="192" y="0"/>
                </a:moveTo>
                <a:lnTo>
                  <a:pt x="48" y="144"/>
                </a:lnTo>
                <a:lnTo>
                  <a:pt x="144" y="144"/>
                </a:lnTo>
                <a:lnTo>
                  <a:pt x="0" y="288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7" name="Text Box 88"/>
          <p:cNvSpPr txBox="1">
            <a:spLocks noChangeArrowheads="1"/>
          </p:cNvSpPr>
          <p:nvPr/>
        </p:nvSpPr>
        <p:spPr bwMode="auto">
          <a:xfrm>
            <a:off x="8377238" y="2997200"/>
            <a:ext cx="558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FF0000"/>
                </a:solidFill>
                <a:latin typeface="Verdana" pitchFamily="34" charset="0"/>
              </a:rPr>
              <a:t>dummy</a:t>
            </a:r>
          </a:p>
          <a:p>
            <a:pPr algn="ctr"/>
            <a:r>
              <a:rPr lang="en-US" sz="700" b="1">
                <a:solidFill>
                  <a:srgbClr val="FF0000"/>
                </a:solidFill>
                <a:latin typeface="Verdana" pitchFamily="34" charset="0"/>
              </a:rPr>
              <a:t>load</a:t>
            </a:r>
          </a:p>
        </p:txBody>
      </p:sp>
      <p:sp>
        <p:nvSpPr>
          <p:cNvPr id="208" name="Line 86"/>
          <p:cNvSpPr>
            <a:spLocks noChangeShapeType="1"/>
          </p:cNvSpPr>
          <p:nvPr/>
        </p:nvSpPr>
        <p:spPr bwMode="auto">
          <a:xfrm>
            <a:off x="7810500" y="3135313"/>
            <a:ext cx="1412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9" name="Line 86"/>
          <p:cNvSpPr>
            <a:spLocks noChangeShapeType="1"/>
          </p:cNvSpPr>
          <p:nvPr/>
        </p:nvSpPr>
        <p:spPr bwMode="auto">
          <a:xfrm>
            <a:off x="8232775" y="3135313"/>
            <a:ext cx="1412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0" name="Line 19"/>
          <p:cNvSpPr>
            <a:spLocks noChangeShapeType="1"/>
          </p:cNvSpPr>
          <p:nvPr/>
        </p:nvSpPr>
        <p:spPr bwMode="auto">
          <a:xfrm flipH="1">
            <a:off x="5343525" y="6027738"/>
            <a:ext cx="3030538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1" name="Line 179"/>
          <p:cNvSpPr>
            <a:spLocks noChangeShapeType="1"/>
          </p:cNvSpPr>
          <p:nvPr/>
        </p:nvSpPr>
        <p:spPr bwMode="auto">
          <a:xfrm flipH="1">
            <a:off x="5343525" y="5683250"/>
            <a:ext cx="0" cy="344488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2" name="Line 25"/>
          <p:cNvSpPr>
            <a:spLocks noChangeShapeType="1"/>
          </p:cNvSpPr>
          <p:nvPr/>
        </p:nvSpPr>
        <p:spPr bwMode="auto">
          <a:xfrm flipV="1">
            <a:off x="5413375" y="3273425"/>
            <a:ext cx="2397125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3" name="Rectangle 96"/>
          <p:cNvSpPr>
            <a:spLocks noChangeArrowheads="1"/>
          </p:cNvSpPr>
          <p:nvPr/>
        </p:nvSpPr>
        <p:spPr bwMode="auto">
          <a:xfrm>
            <a:off x="7721600" y="2846388"/>
            <a:ext cx="179388" cy="150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700"/>
          </a:p>
        </p:txBody>
      </p:sp>
      <p:sp>
        <p:nvSpPr>
          <p:cNvPr id="214" name="Text Box 102"/>
          <p:cNvSpPr txBox="1">
            <a:spLocks noChangeArrowheads="1"/>
          </p:cNvSpPr>
          <p:nvPr/>
        </p:nvSpPr>
        <p:spPr bwMode="auto">
          <a:xfrm>
            <a:off x="7251700" y="2722563"/>
            <a:ext cx="5254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Heater</a:t>
            </a:r>
          </a:p>
        </p:txBody>
      </p:sp>
      <p:sp>
        <p:nvSpPr>
          <p:cNvPr id="215" name="Freeform 85"/>
          <p:cNvSpPr>
            <a:spLocks/>
          </p:cNvSpPr>
          <p:nvPr/>
        </p:nvSpPr>
        <p:spPr bwMode="auto">
          <a:xfrm>
            <a:off x="7739063" y="2859088"/>
            <a:ext cx="141287" cy="138112"/>
          </a:xfrm>
          <a:custGeom>
            <a:avLst/>
            <a:gdLst>
              <a:gd name="T0" fmla="*/ 2147483647 w 192"/>
              <a:gd name="T1" fmla="*/ 0 h 288"/>
              <a:gd name="T2" fmla="*/ 2147483647 w 192"/>
              <a:gd name="T3" fmla="*/ 2147483647 h 288"/>
              <a:gd name="T4" fmla="*/ 2147483647 w 192"/>
              <a:gd name="T5" fmla="*/ 2147483647 h 288"/>
              <a:gd name="T6" fmla="*/ 0 w 192"/>
              <a:gd name="T7" fmla="*/ 2147483647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288"/>
              <a:gd name="T14" fmla="*/ 192 w 192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288">
                <a:moveTo>
                  <a:pt x="192" y="0"/>
                </a:moveTo>
                <a:lnTo>
                  <a:pt x="48" y="144"/>
                </a:lnTo>
                <a:lnTo>
                  <a:pt x="144" y="144"/>
                </a:lnTo>
                <a:lnTo>
                  <a:pt x="0" y="288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16" name="Group 133"/>
          <p:cNvGrpSpPr>
            <a:grpSpLocks/>
          </p:cNvGrpSpPr>
          <p:nvPr/>
        </p:nvGrpSpPr>
        <p:grpSpPr bwMode="auto">
          <a:xfrm>
            <a:off x="5484380" y="5570977"/>
            <a:ext cx="140967" cy="180745"/>
            <a:chOff x="2736" y="2857"/>
            <a:chExt cx="288" cy="197"/>
          </a:xfrm>
          <a:solidFill>
            <a:schemeClr val="accent5"/>
          </a:solidFill>
        </p:grpSpPr>
        <p:sp>
          <p:nvSpPr>
            <p:cNvPr id="217" name="Line 134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18" name="Line 135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19" name="AutoShape 136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20" name="AutoShape 137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grpSp>
        <p:nvGrpSpPr>
          <p:cNvPr id="221" name="Group 39"/>
          <p:cNvGrpSpPr>
            <a:grpSpLocks/>
          </p:cNvGrpSpPr>
          <p:nvPr/>
        </p:nvGrpSpPr>
        <p:grpSpPr bwMode="auto">
          <a:xfrm>
            <a:off x="5554864" y="4262724"/>
            <a:ext cx="140967" cy="180745"/>
            <a:chOff x="2736" y="2857"/>
            <a:chExt cx="288" cy="197"/>
          </a:xfrm>
          <a:solidFill>
            <a:schemeClr val="accent5"/>
          </a:solidFill>
        </p:grpSpPr>
        <p:sp>
          <p:nvSpPr>
            <p:cNvPr id="222" name="Line 40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23" name="Line 41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24" name="AutoShape 42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25" name="AutoShape 43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226" name="Line 25"/>
          <p:cNvSpPr>
            <a:spLocks noChangeShapeType="1"/>
          </p:cNvSpPr>
          <p:nvPr/>
        </p:nvSpPr>
        <p:spPr bwMode="auto">
          <a:xfrm flipV="1">
            <a:off x="5413375" y="3273425"/>
            <a:ext cx="0" cy="110172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27" name="Group 39"/>
          <p:cNvGrpSpPr>
            <a:grpSpLocks/>
          </p:cNvGrpSpPr>
          <p:nvPr/>
        </p:nvGrpSpPr>
        <p:grpSpPr bwMode="auto">
          <a:xfrm>
            <a:off x="5554864" y="3161038"/>
            <a:ext cx="140967" cy="180745"/>
            <a:chOff x="2736" y="2857"/>
            <a:chExt cx="288" cy="197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28" name="Line 40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29" name="Line 41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30" name="AutoShape 42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31" name="AutoShape 43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grpSp>
        <p:nvGrpSpPr>
          <p:cNvPr id="232" name="Group 133"/>
          <p:cNvGrpSpPr>
            <a:grpSpLocks/>
          </p:cNvGrpSpPr>
          <p:nvPr/>
        </p:nvGrpSpPr>
        <p:grpSpPr bwMode="auto">
          <a:xfrm>
            <a:off x="5484380" y="5889434"/>
            <a:ext cx="140967" cy="180745"/>
            <a:chOff x="2736" y="2857"/>
            <a:chExt cx="288" cy="197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33" name="Line 134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34" name="Line 135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grp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35" name="AutoShape 136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36" name="AutoShape 137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237" name="Text Box 76"/>
          <p:cNvSpPr txBox="1">
            <a:spLocks noChangeArrowheads="1"/>
          </p:cNvSpPr>
          <p:nvPr/>
        </p:nvSpPr>
        <p:spPr bwMode="auto">
          <a:xfrm>
            <a:off x="7473950" y="4856163"/>
            <a:ext cx="7048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condenser</a:t>
            </a:r>
          </a:p>
        </p:txBody>
      </p:sp>
      <p:sp>
        <p:nvSpPr>
          <p:cNvPr id="238" name="Line 83"/>
          <p:cNvSpPr>
            <a:spLocks noChangeShapeType="1"/>
          </p:cNvSpPr>
          <p:nvPr/>
        </p:nvSpPr>
        <p:spPr bwMode="auto">
          <a:xfrm flipH="1">
            <a:off x="7810500" y="5270500"/>
            <a:ext cx="211138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39" name="Group 8"/>
          <p:cNvGrpSpPr>
            <a:grpSpLocks/>
          </p:cNvGrpSpPr>
          <p:nvPr/>
        </p:nvGrpSpPr>
        <p:grpSpPr bwMode="auto">
          <a:xfrm>
            <a:off x="7528396" y="3410639"/>
            <a:ext cx="422900" cy="895120"/>
            <a:chOff x="192" y="2487"/>
            <a:chExt cx="288" cy="624"/>
          </a:xfrm>
          <a:solidFill>
            <a:schemeClr val="accent5"/>
          </a:solidFill>
        </p:grpSpPr>
        <p:sp>
          <p:nvSpPr>
            <p:cNvPr id="240" name="Oval 9"/>
            <p:cNvSpPr>
              <a:spLocks noChangeArrowheads="1"/>
            </p:cNvSpPr>
            <p:nvPr/>
          </p:nvSpPr>
          <p:spPr bwMode="auto">
            <a:xfrm>
              <a:off x="192" y="2487"/>
              <a:ext cx="288" cy="96"/>
            </a:xfrm>
            <a:prstGeom prst="ellips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41" name="Oval 10"/>
            <p:cNvSpPr>
              <a:spLocks noChangeArrowheads="1"/>
            </p:cNvSpPr>
            <p:nvPr/>
          </p:nvSpPr>
          <p:spPr bwMode="auto">
            <a:xfrm>
              <a:off x="192" y="2919"/>
              <a:ext cx="288" cy="96"/>
            </a:xfrm>
            <a:prstGeom prst="ellips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42" name="Rectangle 11"/>
            <p:cNvSpPr>
              <a:spLocks noChangeArrowheads="1"/>
            </p:cNvSpPr>
            <p:nvPr/>
          </p:nvSpPr>
          <p:spPr bwMode="auto">
            <a:xfrm>
              <a:off x="192" y="2535"/>
              <a:ext cx="288" cy="432"/>
            </a:xfrm>
            <a:prstGeom prst="rect">
              <a:avLst/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43" name="Line 12"/>
            <p:cNvSpPr>
              <a:spLocks noChangeShapeType="1"/>
            </p:cNvSpPr>
            <p:nvPr/>
          </p:nvSpPr>
          <p:spPr bwMode="auto">
            <a:xfrm flipV="1">
              <a:off x="192" y="2535"/>
              <a:ext cx="0" cy="576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44" name="Line 13"/>
            <p:cNvSpPr>
              <a:spLocks noChangeShapeType="1"/>
            </p:cNvSpPr>
            <p:nvPr/>
          </p:nvSpPr>
          <p:spPr bwMode="auto">
            <a:xfrm flipV="1">
              <a:off x="480" y="2535"/>
              <a:ext cx="0" cy="576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45" name="Line 14"/>
            <p:cNvSpPr>
              <a:spLocks noChangeShapeType="1"/>
            </p:cNvSpPr>
            <p:nvPr/>
          </p:nvSpPr>
          <p:spPr bwMode="auto">
            <a:xfrm>
              <a:off x="192" y="3111"/>
              <a:ext cx="48" cy="0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46" name="Line 15"/>
            <p:cNvSpPr>
              <a:spLocks noChangeShapeType="1"/>
            </p:cNvSpPr>
            <p:nvPr/>
          </p:nvSpPr>
          <p:spPr bwMode="auto">
            <a:xfrm>
              <a:off x="432" y="3111"/>
              <a:ext cx="48" cy="0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47" name="Line 16"/>
            <p:cNvSpPr>
              <a:spLocks noChangeShapeType="1"/>
            </p:cNvSpPr>
            <p:nvPr/>
          </p:nvSpPr>
          <p:spPr bwMode="auto">
            <a:xfrm flipV="1">
              <a:off x="240" y="3015"/>
              <a:ext cx="48" cy="96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48" name="Line 17"/>
            <p:cNvSpPr>
              <a:spLocks noChangeShapeType="1"/>
            </p:cNvSpPr>
            <p:nvPr/>
          </p:nvSpPr>
          <p:spPr bwMode="auto">
            <a:xfrm flipH="1" flipV="1">
              <a:off x="384" y="3015"/>
              <a:ext cx="48" cy="96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249" name="Text Box 77"/>
          <p:cNvSpPr txBox="1">
            <a:spLocks noChangeArrowheads="1"/>
          </p:cNvSpPr>
          <p:nvPr/>
        </p:nvSpPr>
        <p:spPr bwMode="auto">
          <a:xfrm>
            <a:off x="7485063" y="3617913"/>
            <a:ext cx="465137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liquid</a:t>
            </a:r>
          </a:p>
          <a:p>
            <a:pPr algn="ct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tank</a:t>
            </a:r>
          </a:p>
        </p:txBody>
      </p:sp>
      <p:sp>
        <p:nvSpPr>
          <p:cNvPr id="250" name="Line 99"/>
          <p:cNvSpPr>
            <a:spLocks noChangeShapeType="1"/>
          </p:cNvSpPr>
          <p:nvPr/>
        </p:nvSpPr>
        <p:spPr bwMode="auto">
          <a:xfrm>
            <a:off x="6813550" y="4511675"/>
            <a:ext cx="0" cy="15081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1" name="Line 100"/>
          <p:cNvSpPr>
            <a:spLocks noChangeShapeType="1"/>
          </p:cNvSpPr>
          <p:nvPr/>
        </p:nvSpPr>
        <p:spPr bwMode="auto">
          <a:xfrm flipV="1">
            <a:off x="6954838" y="4511675"/>
            <a:ext cx="0" cy="150813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52" name="Group 103"/>
          <p:cNvGrpSpPr>
            <a:grpSpLocks noChangeAspect="1"/>
          </p:cNvGrpSpPr>
          <p:nvPr/>
        </p:nvGrpSpPr>
        <p:grpSpPr bwMode="auto">
          <a:xfrm>
            <a:off x="7246463" y="4125014"/>
            <a:ext cx="177677" cy="318456"/>
            <a:chOff x="3456" y="2256"/>
            <a:chExt cx="279" cy="510"/>
          </a:xfrm>
          <a:solidFill>
            <a:schemeClr val="accent5"/>
          </a:solidFill>
        </p:grpSpPr>
        <p:sp>
          <p:nvSpPr>
            <p:cNvPr id="253" name="Line 104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54" name="AutoShape 105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55" name="AutoShape 106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56" name="Rectangle 107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257" name="Line 32"/>
          <p:cNvSpPr>
            <a:spLocks noChangeShapeType="1"/>
          </p:cNvSpPr>
          <p:nvPr/>
        </p:nvSpPr>
        <p:spPr bwMode="auto">
          <a:xfrm>
            <a:off x="7739063" y="4168775"/>
            <a:ext cx="0" cy="20637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8" name="Line 25"/>
          <p:cNvSpPr>
            <a:spLocks noChangeShapeType="1"/>
          </p:cNvSpPr>
          <p:nvPr/>
        </p:nvSpPr>
        <p:spPr bwMode="auto">
          <a:xfrm flipV="1">
            <a:off x="8162925" y="3824288"/>
            <a:ext cx="0" cy="1858962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9" name="Line 26"/>
          <p:cNvSpPr>
            <a:spLocks noChangeShapeType="1"/>
          </p:cNvSpPr>
          <p:nvPr/>
        </p:nvSpPr>
        <p:spPr bwMode="auto">
          <a:xfrm flipH="1">
            <a:off x="7951788" y="3824288"/>
            <a:ext cx="211137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0" name="Text Box 102"/>
          <p:cNvSpPr txBox="1">
            <a:spLocks noChangeArrowheads="1"/>
          </p:cNvSpPr>
          <p:nvPr/>
        </p:nvSpPr>
        <p:spPr bwMode="auto">
          <a:xfrm>
            <a:off x="6556375" y="4043363"/>
            <a:ext cx="7286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700" b="1">
                <a:solidFill>
                  <a:srgbClr val="333399"/>
                </a:solidFill>
                <a:latin typeface="Verdana" pitchFamily="34" charset="0"/>
              </a:rPr>
              <a:t>Sub-cooler</a:t>
            </a:r>
          </a:p>
        </p:txBody>
      </p:sp>
      <p:grpSp>
        <p:nvGrpSpPr>
          <p:cNvPr id="261" name="Group 95"/>
          <p:cNvGrpSpPr>
            <a:grpSpLocks/>
          </p:cNvGrpSpPr>
          <p:nvPr/>
        </p:nvGrpSpPr>
        <p:grpSpPr bwMode="auto">
          <a:xfrm>
            <a:off x="6742801" y="4236904"/>
            <a:ext cx="281933" cy="275422"/>
            <a:chOff x="4800" y="528"/>
            <a:chExt cx="192" cy="192"/>
          </a:xfrm>
          <a:solidFill>
            <a:schemeClr val="accent5"/>
          </a:solidFill>
        </p:grpSpPr>
        <p:sp>
          <p:nvSpPr>
            <p:cNvPr id="262" name="Rectangle 96"/>
            <p:cNvSpPr>
              <a:spLocks noChangeArrowheads="1"/>
            </p:cNvSpPr>
            <p:nvPr/>
          </p:nvSpPr>
          <p:spPr bwMode="auto">
            <a:xfrm>
              <a:off x="4800" y="528"/>
              <a:ext cx="192" cy="192"/>
            </a:xfrm>
            <a:prstGeom prst="rect">
              <a:avLst/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63" name="Line 97"/>
            <p:cNvSpPr>
              <a:spLocks noChangeShapeType="1"/>
            </p:cNvSpPr>
            <p:nvPr/>
          </p:nvSpPr>
          <p:spPr bwMode="auto">
            <a:xfrm>
              <a:off x="4800" y="528"/>
              <a:ext cx="192" cy="192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264" name="Line 83"/>
          <p:cNvSpPr>
            <a:spLocks noChangeShapeType="1"/>
          </p:cNvSpPr>
          <p:nvPr/>
        </p:nvSpPr>
        <p:spPr bwMode="auto">
          <a:xfrm>
            <a:off x="7810500" y="5132388"/>
            <a:ext cx="211138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65" name="Group 186"/>
          <p:cNvGrpSpPr>
            <a:grpSpLocks/>
          </p:cNvGrpSpPr>
          <p:nvPr/>
        </p:nvGrpSpPr>
        <p:grpSpPr bwMode="auto">
          <a:xfrm>
            <a:off x="8021779" y="5050259"/>
            <a:ext cx="281933" cy="275422"/>
            <a:chOff x="4800" y="528"/>
            <a:chExt cx="192" cy="192"/>
          </a:xfrm>
          <a:solidFill>
            <a:schemeClr val="accent5"/>
          </a:solidFill>
        </p:grpSpPr>
        <p:sp>
          <p:nvSpPr>
            <p:cNvPr id="266" name="Rectangle 187"/>
            <p:cNvSpPr>
              <a:spLocks noChangeArrowheads="1"/>
            </p:cNvSpPr>
            <p:nvPr/>
          </p:nvSpPr>
          <p:spPr bwMode="auto">
            <a:xfrm>
              <a:off x="4800" y="528"/>
              <a:ext cx="192" cy="192"/>
            </a:xfrm>
            <a:prstGeom prst="rect">
              <a:avLst/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67" name="Line 188"/>
            <p:cNvSpPr>
              <a:spLocks noChangeShapeType="1"/>
            </p:cNvSpPr>
            <p:nvPr/>
          </p:nvSpPr>
          <p:spPr bwMode="auto">
            <a:xfrm>
              <a:off x="4800" y="528"/>
              <a:ext cx="192" cy="192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</p:grpSp>
      <p:grpSp>
        <p:nvGrpSpPr>
          <p:cNvPr id="268" name="Group 95"/>
          <p:cNvGrpSpPr>
            <a:grpSpLocks/>
          </p:cNvGrpSpPr>
          <p:nvPr/>
        </p:nvGrpSpPr>
        <p:grpSpPr bwMode="auto">
          <a:xfrm>
            <a:off x="7951295" y="2515518"/>
            <a:ext cx="281933" cy="275422"/>
            <a:chOff x="4800" y="528"/>
            <a:chExt cx="192" cy="192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69" name="Rectangle 96"/>
            <p:cNvSpPr>
              <a:spLocks noChangeArrowheads="1"/>
            </p:cNvSpPr>
            <p:nvPr/>
          </p:nvSpPr>
          <p:spPr bwMode="auto">
            <a:xfrm>
              <a:off x="4800" y="528"/>
              <a:ext cx="192" cy="192"/>
            </a:xfrm>
            <a:prstGeom prst="rect">
              <a:avLst/>
            </a:prstGeom>
            <a:grpFill/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70" name="Line 97"/>
            <p:cNvSpPr>
              <a:spLocks noChangeShapeType="1"/>
            </p:cNvSpPr>
            <p:nvPr/>
          </p:nvSpPr>
          <p:spPr bwMode="auto">
            <a:xfrm>
              <a:off x="4800" y="528"/>
              <a:ext cx="192" cy="192"/>
            </a:xfrm>
            <a:prstGeom prst="line">
              <a:avLst/>
            </a:prstGeom>
            <a:grp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271" name="Rectangle 184"/>
          <p:cNvSpPr>
            <a:spLocks noChangeArrowheads="1"/>
          </p:cNvSpPr>
          <p:nvPr/>
        </p:nvSpPr>
        <p:spPr bwMode="auto">
          <a:xfrm rot="2700000">
            <a:off x="4189412" y="3795713"/>
            <a:ext cx="188913" cy="198438"/>
          </a:xfrm>
          <a:prstGeom prst="rect">
            <a:avLst/>
          </a:prstGeom>
          <a:solidFill>
            <a:schemeClr val="accent5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700"/>
          </a:p>
        </p:txBody>
      </p:sp>
      <p:cxnSp>
        <p:nvCxnSpPr>
          <p:cNvPr id="272" name="Straight Arrow Connector 271"/>
          <p:cNvCxnSpPr/>
          <p:nvPr/>
        </p:nvCxnSpPr>
        <p:spPr>
          <a:xfrm rot="5400000">
            <a:off x="5561807" y="4615656"/>
            <a:ext cx="482600" cy="1587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3" name="Group 108"/>
          <p:cNvGrpSpPr>
            <a:grpSpLocks/>
          </p:cNvGrpSpPr>
          <p:nvPr/>
        </p:nvGrpSpPr>
        <p:grpSpPr bwMode="auto">
          <a:xfrm rot="5400000">
            <a:off x="5763536" y="4488672"/>
            <a:ext cx="137711" cy="185019"/>
            <a:chOff x="2736" y="2857"/>
            <a:chExt cx="288" cy="197"/>
          </a:xfrm>
          <a:solidFill>
            <a:schemeClr val="accent5"/>
          </a:solidFill>
        </p:grpSpPr>
        <p:sp>
          <p:nvSpPr>
            <p:cNvPr id="274" name="Line 109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75" name="Line 110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76" name="AutoShape 111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  <p:sp>
          <p:nvSpPr>
            <p:cNvPr id="277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grp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700"/>
            </a:p>
          </p:txBody>
        </p:sp>
      </p:grpSp>
      <p:sp>
        <p:nvSpPr>
          <p:cNvPr id="278" name="Freeform 320"/>
          <p:cNvSpPr>
            <a:spLocks/>
          </p:cNvSpPr>
          <p:nvPr/>
        </p:nvSpPr>
        <p:spPr bwMode="auto">
          <a:xfrm>
            <a:off x="7599363" y="793750"/>
            <a:ext cx="179387" cy="274638"/>
          </a:xfrm>
          <a:custGeom>
            <a:avLst/>
            <a:gdLst>
              <a:gd name="T0" fmla="*/ 2147483647 w 306"/>
              <a:gd name="T1" fmla="*/ 0 h 827"/>
              <a:gd name="T2" fmla="*/ 2147483647 w 306"/>
              <a:gd name="T3" fmla="*/ 2147483647 h 827"/>
              <a:gd name="T4" fmla="*/ 2147483647 w 306"/>
              <a:gd name="T5" fmla="*/ 2147483647 h 827"/>
              <a:gd name="T6" fmla="*/ 2147483647 w 306"/>
              <a:gd name="T7" fmla="*/ 2147483647 h 827"/>
              <a:gd name="T8" fmla="*/ 2147483647 w 306"/>
              <a:gd name="T9" fmla="*/ 2147483647 h 827"/>
              <a:gd name="T10" fmla="*/ 2147483647 w 306"/>
              <a:gd name="T11" fmla="*/ 2147483647 h 827"/>
              <a:gd name="T12" fmla="*/ 2147483647 w 306"/>
              <a:gd name="T13" fmla="*/ 2147483647 h 827"/>
              <a:gd name="T14" fmla="*/ 2147483647 w 306"/>
              <a:gd name="T15" fmla="*/ 2147483647 h 827"/>
              <a:gd name="T16" fmla="*/ 2147483647 w 306"/>
              <a:gd name="T17" fmla="*/ 2147483647 h 8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06"/>
              <a:gd name="T28" fmla="*/ 0 h 827"/>
              <a:gd name="T29" fmla="*/ 306 w 306"/>
              <a:gd name="T30" fmla="*/ 827 h 8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06" h="827">
                <a:moveTo>
                  <a:pt x="24" y="0"/>
                </a:moveTo>
                <a:cubicBezTo>
                  <a:pt x="165" y="25"/>
                  <a:pt x="306" y="50"/>
                  <a:pt x="303" y="84"/>
                </a:cubicBezTo>
                <a:cubicBezTo>
                  <a:pt x="300" y="118"/>
                  <a:pt x="10" y="167"/>
                  <a:pt x="5" y="204"/>
                </a:cubicBezTo>
                <a:cubicBezTo>
                  <a:pt x="0" y="241"/>
                  <a:pt x="275" y="268"/>
                  <a:pt x="275" y="307"/>
                </a:cubicBezTo>
                <a:cubicBezTo>
                  <a:pt x="275" y="346"/>
                  <a:pt x="2" y="400"/>
                  <a:pt x="5" y="437"/>
                </a:cubicBezTo>
                <a:cubicBezTo>
                  <a:pt x="8" y="474"/>
                  <a:pt x="290" y="498"/>
                  <a:pt x="293" y="530"/>
                </a:cubicBezTo>
                <a:cubicBezTo>
                  <a:pt x="296" y="562"/>
                  <a:pt x="29" y="598"/>
                  <a:pt x="24" y="632"/>
                </a:cubicBezTo>
                <a:cubicBezTo>
                  <a:pt x="19" y="666"/>
                  <a:pt x="266" y="702"/>
                  <a:pt x="265" y="734"/>
                </a:cubicBezTo>
                <a:cubicBezTo>
                  <a:pt x="264" y="766"/>
                  <a:pt x="55" y="812"/>
                  <a:pt x="15" y="827"/>
                </a:cubicBezTo>
              </a:path>
            </a:pathLst>
          </a:custGeom>
          <a:noFill/>
          <a:ln w="9525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9" name="Rectangle 278"/>
          <p:cNvSpPr/>
          <p:nvPr/>
        </p:nvSpPr>
        <p:spPr>
          <a:xfrm>
            <a:off x="6048375" y="725488"/>
            <a:ext cx="774700" cy="41275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700"/>
          </a:p>
        </p:txBody>
      </p:sp>
      <p:cxnSp>
        <p:nvCxnSpPr>
          <p:cNvPr id="280" name="AutoShape 319"/>
          <p:cNvCxnSpPr>
            <a:cxnSpLocks noChangeShapeType="1"/>
          </p:cNvCxnSpPr>
          <p:nvPr/>
        </p:nvCxnSpPr>
        <p:spPr bwMode="auto">
          <a:xfrm flipH="1">
            <a:off x="6626225" y="814388"/>
            <a:ext cx="57150" cy="23812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81" name="AutoShape 318"/>
          <p:cNvCxnSpPr>
            <a:cxnSpLocks noChangeShapeType="1"/>
          </p:cNvCxnSpPr>
          <p:nvPr/>
        </p:nvCxnSpPr>
        <p:spPr bwMode="auto">
          <a:xfrm>
            <a:off x="6626225" y="838200"/>
            <a:ext cx="57150" cy="20638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82" name="AutoShape 317"/>
          <p:cNvCxnSpPr>
            <a:cxnSpLocks noChangeShapeType="1"/>
          </p:cNvCxnSpPr>
          <p:nvPr/>
        </p:nvCxnSpPr>
        <p:spPr bwMode="auto">
          <a:xfrm flipH="1">
            <a:off x="6626225" y="858838"/>
            <a:ext cx="57150" cy="23812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83" name="AutoShape 316"/>
          <p:cNvCxnSpPr>
            <a:cxnSpLocks noChangeShapeType="1"/>
          </p:cNvCxnSpPr>
          <p:nvPr/>
        </p:nvCxnSpPr>
        <p:spPr bwMode="auto">
          <a:xfrm>
            <a:off x="6626225" y="882650"/>
            <a:ext cx="57150" cy="19050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84" name="AutoShape 315"/>
          <p:cNvCxnSpPr>
            <a:cxnSpLocks noChangeShapeType="1"/>
          </p:cNvCxnSpPr>
          <p:nvPr/>
        </p:nvCxnSpPr>
        <p:spPr bwMode="auto">
          <a:xfrm flipH="1">
            <a:off x="6626225" y="903288"/>
            <a:ext cx="57150" cy="22225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85" name="AutoShape 314"/>
          <p:cNvCxnSpPr>
            <a:cxnSpLocks noChangeShapeType="1"/>
          </p:cNvCxnSpPr>
          <p:nvPr/>
        </p:nvCxnSpPr>
        <p:spPr bwMode="auto">
          <a:xfrm>
            <a:off x="6626225" y="925513"/>
            <a:ext cx="57150" cy="22225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86" name="AutoShape 313"/>
          <p:cNvCxnSpPr>
            <a:cxnSpLocks noChangeShapeType="1"/>
          </p:cNvCxnSpPr>
          <p:nvPr/>
        </p:nvCxnSpPr>
        <p:spPr bwMode="auto">
          <a:xfrm flipH="1">
            <a:off x="6626225" y="947738"/>
            <a:ext cx="57150" cy="23812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87" name="AutoShape 312"/>
          <p:cNvCxnSpPr>
            <a:cxnSpLocks noChangeShapeType="1"/>
          </p:cNvCxnSpPr>
          <p:nvPr/>
        </p:nvCxnSpPr>
        <p:spPr bwMode="auto">
          <a:xfrm>
            <a:off x="6626225" y="971550"/>
            <a:ext cx="57150" cy="20638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88" name="AutoShape 311"/>
          <p:cNvCxnSpPr>
            <a:cxnSpLocks noChangeShapeType="1"/>
          </p:cNvCxnSpPr>
          <p:nvPr/>
        </p:nvCxnSpPr>
        <p:spPr bwMode="auto">
          <a:xfrm flipH="1">
            <a:off x="6626225" y="992188"/>
            <a:ext cx="57150" cy="22225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89" name="AutoShape 310"/>
          <p:cNvCxnSpPr>
            <a:cxnSpLocks noChangeShapeType="1"/>
          </p:cNvCxnSpPr>
          <p:nvPr/>
        </p:nvCxnSpPr>
        <p:spPr bwMode="auto">
          <a:xfrm>
            <a:off x="6626225" y="1014413"/>
            <a:ext cx="57150" cy="20637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90" name="AutoShape 308"/>
          <p:cNvCxnSpPr>
            <a:cxnSpLocks noChangeShapeType="1"/>
            <a:endCxn id="164" idx="1"/>
          </p:cNvCxnSpPr>
          <p:nvPr/>
        </p:nvCxnSpPr>
        <p:spPr bwMode="auto">
          <a:xfrm rot="16200000" flipV="1">
            <a:off x="6674643" y="802482"/>
            <a:ext cx="17463" cy="0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91" name="AutoShape 307"/>
          <p:cNvCxnSpPr>
            <a:cxnSpLocks noChangeShapeType="1"/>
          </p:cNvCxnSpPr>
          <p:nvPr/>
        </p:nvCxnSpPr>
        <p:spPr bwMode="auto">
          <a:xfrm rot="5400000" flipH="1" flipV="1">
            <a:off x="6669088" y="1050925"/>
            <a:ext cx="26988" cy="1587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sp>
        <p:nvSpPr>
          <p:cNvPr id="292" name="Oval 304"/>
          <p:cNvSpPr>
            <a:spLocks noChangeArrowheads="1"/>
          </p:cNvSpPr>
          <p:nvPr/>
        </p:nvSpPr>
        <p:spPr bwMode="auto">
          <a:xfrm>
            <a:off x="6894513" y="1000125"/>
            <a:ext cx="174625" cy="146050"/>
          </a:xfrm>
          <a:prstGeom prst="ellipse">
            <a:avLst/>
          </a:prstGeom>
          <a:solidFill>
            <a:srgbClr val="E6FBA3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 sz="700"/>
          </a:p>
        </p:txBody>
      </p:sp>
      <p:sp>
        <p:nvSpPr>
          <p:cNvPr id="293" name="AutoShape 303"/>
          <p:cNvSpPr>
            <a:spLocks noChangeArrowheads="1"/>
          </p:cNvSpPr>
          <p:nvPr/>
        </p:nvSpPr>
        <p:spPr bwMode="auto">
          <a:xfrm rot="5400000">
            <a:off x="6942137" y="1008063"/>
            <a:ext cx="131763" cy="128588"/>
          </a:xfrm>
          <a:prstGeom prst="triangle">
            <a:avLst>
              <a:gd name="adj" fmla="val 50000"/>
            </a:avLst>
          </a:prstGeom>
          <a:solidFill>
            <a:srgbClr val="E6FBA3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endParaRPr lang="en-US" sz="700"/>
          </a:p>
        </p:txBody>
      </p:sp>
      <p:sp>
        <p:nvSpPr>
          <p:cNvPr id="294" name="AutoShape 302"/>
          <p:cNvSpPr>
            <a:spLocks noChangeArrowheads="1"/>
          </p:cNvSpPr>
          <p:nvPr/>
        </p:nvSpPr>
        <p:spPr bwMode="auto">
          <a:xfrm rot="5400000">
            <a:off x="7258844" y="1007269"/>
            <a:ext cx="114300" cy="138112"/>
          </a:xfrm>
          <a:prstGeom prst="flowChartCollat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700"/>
          </a:p>
        </p:txBody>
      </p:sp>
      <p:cxnSp>
        <p:nvCxnSpPr>
          <p:cNvPr id="295" name="AutoShape 307"/>
          <p:cNvCxnSpPr>
            <a:cxnSpLocks noChangeShapeType="1"/>
          </p:cNvCxnSpPr>
          <p:nvPr/>
        </p:nvCxnSpPr>
        <p:spPr bwMode="auto">
          <a:xfrm rot="5400000" flipH="1" flipV="1">
            <a:off x="7177881" y="929482"/>
            <a:ext cx="271463" cy="0"/>
          </a:xfrm>
          <a:prstGeom prst="straightConnector1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</p:spPr>
      </p:cxnSp>
      <p:sp>
        <p:nvSpPr>
          <p:cNvPr id="296" name="AutoShape 301"/>
          <p:cNvSpPr>
            <a:spLocks noChangeArrowheads="1"/>
          </p:cNvSpPr>
          <p:nvPr/>
        </p:nvSpPr>
        <p:spPr bwMode="auto">
          <a:xfrm rot="10800000">
            <a:off x="7269163" y="1000125"/>
            <a:ext cx="88900" cy="71438"/>
          </a:xfrm>
          <a:prstGeom prst="triangle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700"/>
          </a:p>
        </p:txBody>
      </p:sp>
      <p:sp>
        <p:nvSpPr>
          <p:cNvPr id="297" name="Rectangle 296"/>
          <p:cNvSpPr/>
          <p:nvPr/>
        </p:nvSpPr>
        <p:spPr>
          <a:xfrm>
            <a:off x="5695950" y="863600"/>
            <a:ext cx="774700" cy="41275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700"/>
          </a:p>
        </p:txBody>
      </p:sp>
      <p:sp>
        <p:nvSpPr>
          <p:cNvPr id="298" name="Freeform 130"/>
          <p:cNvSpPr>
            <a:spLocks/>
          </p:cNvSpPr>
          <p:nvPr/>
        </p:nvSpPr>
        <p:spPr bwMode="auto">
          <a:xfrm>
            <a:off x="1397000" y="4787900"/>
            <a:ext cx="704850" cy="561975"/>
          </a:xfrm>
          <a:custGeom>
            <a:avLst/>
            <a:gdLst>
              <a:gd name="T0" fmla="*/ 0 w 480"/>
              <a:gd name="T1" fmla="*/ 0 h 392"/>
              <a:gd name="T2" fmla="*/ 2147483647 w 480"/>
              <a:gd name="T3" fmla="*/ 2147483647 h 392"/>
              <a:gd name="T4" fmla="*/ 2147483647 w 480"/>
              <a:gd name="T5" fmla="*/ 2147483647 h 392"/>
              <a:gd name="T6" fmla="*/ 2147483647 w 480"/>
              <a:gd name="T7" fmla="*/ 2147483647 h 392"/>
              <a:gd name="T8" fmla="*/ 2147483647 w 480"/>
              <a:gd name="T9" fmla="*/ 2147483647 h 392"/>
              <a:gd name="T10" fmla="*/ 2147483647 w 480"/>
              <a:gd name="T11" fmla="*/ 2147483647 h 392"/>
              <a:gd name="T12" fmla="*/ 2147483647 w 480"/>
              <a:gd name="T13" fmla="*/ 2147483647 h 392"/>
              <a:gd name="T14" fmla="*/ 2147483647 w 480"/>
              <a:gd name="T15" fmla="*/ 2147483647 h 3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80"/>
              <a:gd name="T25" fmla="*/ 0 h 392"/>
              <a:gd name="T26" fmla="*/ 480 w 480"/>
              <a:gd name="T27" fmla="*/ 392 h 39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80" h="392">
                <a:moveTo>
                  <a:pt x="0" y="0"/>
                </a:moveTo>
                <a:cubicBezTo>
                  <a:pt x="20" y="52"/>
                  <a:pt x="40" y="104"/>
                  <a:pt x="48" y="144"/>
                </a:cubicBezTo>
                <a:cubicBezTo>
                  <a:pt x="56" y="184"/>
                  <a:pt x="40" y="208"/>
                  <a:pt x="48" y="240"/>
                </a:cubicBezTo>
                <a:cubicBezTo>
                  <a:pt x="56" y="272"/>
                  <a:pt x="72" y="320"/>
                  <a:pt x="96" y="336"/>
                </a:cubicBezTo>
                <a:cubicBezTo>
                  <a:pt x="120" y="352"/>
                  <a:pt x="160" y="328"/>
                  <a:pt x="192" y="336"/>
                </a:cubicBezTo>
                <a:cubicBezTo>
                  <a:pt x="224" y="344"/>
                  <a:pt x="256" y="376"/>
                  <a:pt x="288" y="384"/>
                </a:cubicBezTo>
                <a:cubicBezTo>
                  <a:pt x="320" y="392"/>
                  <a:pt x="352" y="384"/>
                  <a:pt x="384" y="384"/>
                </a:cubicBezTo>
                <a:cubicBezTo>
                  <a:pt x="416" y="384"/>
                  <a:pt x="464" y="384"/>
                  <a:pt x="480" y="384"/>
                </a:cubicBezTo>
              </a:path>
            </a:pathLst>
          </a:cu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9" name="TextBox 298"/>
          <p:cNvSpPr txBox="1"/>
          <p:nvPr/>
        </p:nvSpPr>
        <p:spPr>
          <a:xfrm>
            <a:off x="5486400" y="2286000"/>
            <a:ext cx="2133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THERMOSIPHON</a:t>
            </a:r>
          </a:p>
        </p:txBody>
      </p:sp>
      <p:sp>
        <p:nvSpPr>
          <p:cNvPr id="300" name="TextBox 299"/>
          <p:cNvSpPr txBox="1"/>
          <p:nvPr/>
        </p:nvSpPr>
        <p:spPr>
          <a:xfrm>
            <a:off x="5638800" y="3505200"/>
            <a:ext cx="2133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EVAPORATIVE</a:t>
            </a:r>
          </a:p>
        </p:txBody>
      </p:sp>
      <p:sp>
        <p:nvSpPr>
          <p:cNvPr id="301" name="Rectangle 300"/>
          <p:cNvSpPr/>
          <p:nvPr/>
        </p:nvSpPr>
        <p:spPr>
          <a:xfrm>
            <a:off x="457200" y="3276600"/>
            <a:ext cx="3962400" cy="28194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2" name="Rectangle 301"/>
          <p:cNvSpPr/>
          <p:nvPr/>
        </p:nvSpPr>
        <p:spPr>
          <a:xfrm>
            <a:off x="4419600" y="2133600"/>
            <a:ext cx="4572000" cy="39624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" name="Rectangle 1023"/>
          <p:cNvSpPr/>
          <p:nvPr/>
        </p:nvSpPr>
        <p:spPr>
          <a:xfrm>
            <a:off x="5474410" y="403320"/>
            <a:ext cx="891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Chiller</a:t>
            </a:r>
            <a:endParaRPr lang="en-GB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13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95" grpId="0"/>
      <p:bldP spid="99" grpId="0" animBg="1"/>
      <p:bldP spid="148" grpId="0"/>
      <p:bldP spid="163" grpId="0" animBg="1"/>
      <p:bldP spid="164" grpId="0" animBg="1"/>
      <p:bldP spid="165" grpId="0" animBg="1"/>
      <p:bldP spid="166" grpId="0"/>
      <p:bldP spid="167" grpId="0"/>
      <p:bldP spid="168" grpId="0"/>
      <p:bldP spid="169" grpId="0"/>
      <p:bldP spid="196" grpId="0" animBg="1"/>
      <p:bldP spid="197" grpId="0" animBg="1"/>
      <p:bldP spid="201" grpId="0" animBg="1"/>
      <p:bldP spid="202" grpId="0"/>
      <p:bldP spid="204" grpId="0" animBg="1"/>
      <p:bldP spid="204" grpId="1" animBg="1"/>
      <p:bldP spid="205" grpId="0" animBg="1"/>
      <p:bldP spid="206" grpId="0" animBg="1"/>
      <p:bldP spid="207" grpId="0"/>
      <p:bldP spid="208" grpId="0" animBg="1"/>
      <p:bldP spid="209" grpId="0" animBg="1"/>
      <p:bldP spid="210" grpId="0" animBg="1"/>
      <p:bldP spid="210" grpId="1" animBg="1"/>
      <p:bldP spid="211" grpId="0" animBg="1"/>
      <p:bldP spid="212" grpId="0" animBg="1"/>
      <p:bldP spid="213" grpId="0" animBg="1"/>
      <p:bldP spid="214" grpId="0"/>
      <p:bldP spid="215" grpId="0" animBg="1"/>
      <p:bldP spid="226" grpId="0" animBg="1"/>
      <p:bldP spid="278" grpId="0" animBg="1"/>
      <p:bldP spid="278" grpId="1" animBg="1"/>
      <p:bldP spid="279" grpId="0" animBg="1"/>
      <p:bldP spid="292" grpId="0" animBg="1"/>
      <p:bldP spid="293" grpId="0" animBg="1"/>
      <p:bldP spid="294" grpId="0" animBg="1"/>
      <p:bldP spid="296" grpId="0" animBg="1"/>
      <p:bldP spid="297" grpId="0" animBg="1"/>
      <p:bldP spid="299" grpId="0"/>
      <p:bldP spid="300" grpId="0"/>
      <p:bldP spid="301" grpId="0" animBg="1"/>
      <p:bldP spid="302" grpId="0" animBg="1"/>
      <p:bldP spid="10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Thermosiphon system </a:t>
            </a:r>
            <a:endParaRPr lang="en-US" dirty="0"/>
          </a:p>
        </p:txBody>
      </p:sp>
      <p:pic>
        <p:nvPicPr>
          <p:cNvPr id="5" name="Picture 4" descr="Brine Pump Station and Chiller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914401"/>
            <a:ext cx="1989851" cy="1447800"/>
          </a:xfrm>
          <a:prstGeom prst="rect">
            <a:avLst/>
          </a:prstGeom>
        </p:spPr>
      </p:pic>
      <p:pic>
        <p:nvPicPr>
          <p:cNvPr id="8" name="Picture 7" descr="SH1_roof_structure_0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914400"/>
            <a:ext cx="1930401" cy="1447801"/>
          </a:xfrm>
          <a:prstGeom prst="rect">
            <a:avLst/>
          </a:prstGeom>
        </p:spPr>
      </p:pic>
      <p:pic>
        <p:nvPicPr>
          <p:cNvPr id="9" name="Picture 8" descr="SH1_roof_structure_07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50243"/>
            <a:ext cx="4038600" cy="2683757"/>
          </a:xfrm>
          <a:prstGeom prst="rect">
            <a:avLst/>
          </a:prstGeom>
        </p:spPr>
      </p:pic>
      <p:pic>
        <p:nvPicPr>
          <p:cNvPr id="10" name="Picture 9" descr="USA15_and_Balcony_08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914401"/>
            <a:ext cx="1939144" cy="1447800"/>
          </a:xfrm>
          <a:prstGeom prst="rect">
            <a:avLst/>
          </a:prstGeom>
        </p:spPr>
      </p:pic>
      <p:pic>
        <p:nvPicPr>
          <p:cNvPr id="11" name="Picture 10" descr="USA15_and_Balcony_1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0" y="914399"/>
            <a:ext cx="2178696" cy="1447801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2323" y="2496751"/>
            <a:ext cx="4100277" cy="307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0677" y="2220132"/>
            <a:ext cx="1603848" cy="1065600"/>
          </a:xfrm>
          <a:prstGeom prst="rect">
            <a:avLst/>
          </a:prstGeom>
        </p:spPr>
      </p:pic>
      <p:pic>
        <p:nvPicPr>
          <p:cNvPr id="15" name="Picture 14" descr="Brine Pump Station and Chiller17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7826" y="5039159"/>
            <a:ext cx="1603548" cy="10656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7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93132" y="1262323"/>
            <a:ext cx="3996267" cy="4525965"/>
          </a:xfrm>
        </p:spPr>
        <p:txBody>
          <a:bodyPr>
            <a:normAutofit fontScale="55000" lnSpcReduction="20000"/>
          </a:bodyPr>
          <a:lstStyle/>
          <a:p>
            <a:pPr marL="520700" indent="-292100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en-US" b="1" dirty="0">
                <a:solidFill>
                  <a:srgbClr val="92D050"/>
                </a:solidFill>
                <a:latin typeface="+mj-lt"/>
                <a:cs typeface="Times New Roman" pitchFamily="18" charset="0"/>
              </a:rPr>
              <a:t>Significant saving of cooling hardware </a:t>
            </a:r>
            <a:r>
              <a:rPr lang="en-US" dirty="0">
                <a:latin typeface="+mj-lt"/>
                <a:cs typeface="Times New Roman" pitchFamily="18" charset="0"/>
              </a:rPr>
              <a:t>(material budget) into the detector due to the physical properties:</a:t>
            </a:r>
          </a:p>
          <a:p>
            <a:pPr marL="1025525" indent="-34290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+mj-lt"/>
                <a:cs typeface="Times New Roman" pitchFamily="18" charset="0"/>
              </a:rPr>
              <a:t>large latent heat of evaporation</a:t>
            </a:r>
          </a:p>
          <a:p>
            <a:pPr marL="1025525" indent="-34290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+mj-lt"/>
                <a:cs typeface="Times New Roman" pitchFamily="18" charset="0"/>
              </a:rPr>
              <a:t>low liquid viscosity</a:t>
            </a:r>
          </a:p>
          <a:p>
            <a:pPr marL="1025525" indent="-34290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+mj-lt"/>
                <a:cs typeface="Times New Roman" pitchFamily="18" charset="0"/>
              </a:rPr>
              <a:t>high heat transfer coefficient </a:t>
            </a:r>
          </a:p>
          <a:p>
            <a:pPr marL="1025525" indent="-34290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j-lt"/>
                <a:cs typeface="Times New Roman" pitchFamily="18" charset="0"/>
              </a:rPr>
              <a:t>high thermal stability due to the high pressure</a:t>
            </a:r>
          </a:p>
          <a:p>
            <a:pPr marL="511175" indent="-279400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92D050"/>
                </a:solidFill>
                <a:latin typeface="+mj-lt"/>
                <a:cs typeface="Times New Roman" pitchFamily="18" charset="0"/>
              </a:rPr>
              <a:t>Very practical fluid to </a:t>
            </a:r>
            <a:r>
              <a:rPr lang="en-US" dirty="0" smtClean="0">
                <a:solidFill>
                  <a:srgbClr val="92D050"/>
                </a:solidFill>
                <a:latin typeface="+mj-lt"/>
                <a:cs typeface="Times New Roman" pitchFamily="18" charset="0"/>
              </a:rPr>
              <a:t>work (environmental friendly, not activated)</a:t>
            </a:r>
            <a:endParaRPr lang="en-US" dirty="0">
              <a:solidFill>
                <a:srgbClr val="92D050"/>
              </a:solidFill>
              <a:latin typeface="+mj-lt"/>
              <a:cs typeface="Times New Roman" pitchFamily="18" charset="0"/>
            </a:endParaRPr>
          </a:p>
          <a:p>
            <a:pPr marL="520700" indent="-292100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en-US" dirty="0">
                <a:latin typeface="+mj-lt"/>
                <a:cs typeface="Times New Roman" pitchFamily="18" charset="0"/>
              </a:rPr>
              <a:t>Practical range of the detector application -45</a:t>
            </a:r>
            <a:r>
              <a:rPr lang="en-US" baseline="30000" dirty="0">
                <a:latin typeface="+mj-lt"/>
                <a:cs typeface="Times New Roman" pitchFamily="18" charset="0"/>
              </a:rPr>
              <a:t>0</a:t>
            </a:r>
            <a:r>
              <a:rPr lang="en-US" dirty="0">
                <a:latin typeface="+mj-lt"/>
                <a:cs typeface="Times New Roman" pitchFamily="18" charset="0"/>
              </a:rPr>
              <a:t>C to +25</a:t>
            </a:r>
            <a:r>
              <a:rPr lang="en-US" baseline="30000" dirty="0">
                <a:latin typeface="+mj-lt"/>
                <a:cs typeface="Times New Roman" pitchFamily="18" charset="0"/>
              </a:rPr>
              <a:t>0</a:t>
            </a:r>
            <a:r>
              <a:rPr lang="en-US" dirty="0">
                <a:latin typeface="+mj-lt"/>
                <a:cs typeface="Times New Roman" pitchFamily="18" charset="0"/>
              </a:rPr>
              <a:t>C</a:t>
            </a:r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different?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Evaporative CO</a:t>
            </a:r>
            <a:r>
              <a:rPr lang="en-US" baseline="-25000" dirty="0" smtClean="0"/>
              <a:t>2</a:t>
            </a:r>
            <a:r>
              <a:rPr lang="en-US" dirty="0" smtClean="0"/>
              <a:t> in pumping cycle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085" y="3516839"/>
            <a:ext cx="4709523" cy="209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2991" y="872175"/>
            <a:ext cx="3891409" cy="2585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11085" y="5698427"/>
            <a:ext cx="3739841" cy="6001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Pictures from: </a:t>
            </a:r>
            <a:r>
              <a:rPr lang="en-GB" sz="1100" dirty="0" err="1" smtClean="0">
                <a:solidFill>
                  <a:srgbClr val="C00000"/>
                </a:solidFill>
              </a:rPr>
              <a:t>L.Zwalinski</a:t>
            </a:r>
            <a:r>
              <a:rPr lang="en-GB" sz="1100" dirty="0" smtClean="0">
                <a:solidFill>
                  <a:srgbClr val="C00000"/>
                </a:solidFill>
              </a:rPr>
              <a:t> et al. THE </a:t>
            </a:r>
            <a:r>
              <a:rPr lang="en-GB" sz="1100" dirty="0">
                <a:solidFill>
                  <a:srgbClr val="C00000"/>
                </a:solidFill>
              </a:rPr>
              <a:t>CONTROL SYSTEM FOR THE CO2 COOLING PLANTS FOR PHYSICS EXPERIMENTS, ICALEPCS 2013, San Francisco CA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97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system family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2PACL systems by PH-DT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400658"/>
              </p:ext>
            </p:extLst>
          </p:nvPr>
        </p:nvGraphicFramePr>
        <p:xfrm>
          <a:off x="228600" y="1306455"/>
          <a:ext cx="6324599" cy="4103745"/>
        </p:xfrm>
        <a:graphic>
          <a:graphicData uri="http://schemas.openxmlformats.org/drawingml/2006/table">
            <a:tbl>
              <a:tblPr firstRow="1" bandRow="1">
                <a:effectLst/>
                <a:tableStyleId>{69012ECD-51FC-41F1-AA8D-1B2483CD663E}</a:tableStyleId>
              </a:tblPr>
              <a:tblGrid>
                <a:gridCol w="1232166"/>
                <a:gridCol w="1232166"/>
                <a:gridCol w="1232166"/>
                <a:gridCol w="1556420"/>
                <a:gridCol w="1071681"/>
              </a:tblGrid>
              <a:tr h="45257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Experiment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Project name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PLC/DAQ Brand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Project status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Cooling power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21435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GB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ATLAS</a:t>
                      </a:r>
                      <a:endParaRPr lang="en-GB" sz="13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SR1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Siemens 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Completed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2kW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80856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IBL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Schneider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Under development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2x3.3kW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1435">
                <a:tc rowSpan="2">
                  <a:txBody>
                    <a:bodyPr/>
                    <a:lstStyle/>
                    <a:p>
                      <a:pPr algn="ctr"/>
                      <a:r>
                        <a:rPr lang="en-GB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CMS</a:t>
                      </a:r>
                      <a:endParaRPr lang="en-GB" sz="13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TIF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Schneider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Completed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15kW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80856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Pixel phase 1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Schneider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Under development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2x15kW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36427"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General purpose ATLAS &amp; CMS</a:t>
                      </a:r>
                      <a:endParaRPr lang="en-GB" sz="13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CORA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Siemens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Completed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2kW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21435"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ATLAS &amp; Belle</a:t>
                      </a:r>
                      <a:endParaRPr lang="en-GB" sz="13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MARCO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Siemens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Completed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1kW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7502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ATLAS &amp; CMS &amp;</a:t>
                      </a:r>
                      <a:r>
                        <a:rPr lang="en-GB" sz="11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sz="11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LHCb</a:t>
                      </a:r>
                      <a:endParaRPr lang="en-GB" sz="1100" b="1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GB" sz="11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ILC-PPC founded by AIDA project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TRACI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Siemens </a:t>
                      </a:r>
                    </a:p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NI </a:t>
                      </a:r>
                      <a:r>
                        <a:rPr lang="en-GB" sz="14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LabVIEW</a:t>
                      </a: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DAQ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Completed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</a:t>
                      </a:r>
                      <a:r>
                        <a:rPr lang="en-GB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W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H:\DT_new_webpage\TRACI_2\IMG_87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8469" y="1063740"/>
            <a:ext cx="2114223" cy="140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DT_new_webpage\MARCO_Mulitipurpose_Aparatus_for_CO2\MARCO_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1800" y="3122049"/>
            <a:ext cx="2013647" cy="274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81800" y="2560312"/>
            <a:ext cx="198941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C00000"/>
                </a:solidFill>
                <a:latin typeface="Century Gothic (Body)"/>
              </a:rPr>
              <a:t>Picture from: </a:t>
            </a:r>
            <a:r>
              <a:rPr lang="en-US" sz="800" dirty="0" err="1" smtClean="0">
                <a:solidFill>
                  <a:srgbClr val="C00000"/>
                </a:solidFill>
                <a:latin typeface="Century Gothic (Body)"/>
              </a:rPr>
              <a:t>B.Verlaat</a:t>
            </a:r>
            <a:r>
              <a:rPr lang="en-US" sz="800" dirty="0" smtClean="0">
                <a:solidFill>
                  <a:srgbClr val="C00000"/>
                </a:solidFill>
                <a:latin typeface="Century Gothic (Body)"/>
              </a:rPr>
              <a:t> </a:t>
            </a:r>
            <a:r>
              <a:rPr lang="en-GB" sz="800" dirty="0" smtClean="0">
                <a:solidFill>
                  <a:srgbClr val="C00000"/>
                </a:solidFill>
                <a:latin typeface="Century Gothic (Body)"/>
              </a:rPr>
              <a:t>CO</a:t>
            </a:r>
            <a:r>
              <a:rPr lang="en-GB" sz="800" baseline="-25000" dirty="0" smtClean="0">
                <a:solidFill>
                  <a:srgbClr val="C00000"/>
                </a:solidFill>
                <a:latin typeface="Century Gothic (Body)"/>
              </a:rPr>
              <a:t>2</a:t>
            </a:r>
            <a:r>
              <a:rPr lang="en-GB" sz="800" dirty="0" smtClean="0">
                <a:solidFill>
                  <a:srgbClr val="C00000"/>
                </a:solidFill>
                <a:latin typeface="Century Gothic (Body)"/>
              </a:rPr>
              <a:t> cooling is getting hot in high-energy physics CERN COURIER May 2012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00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ATLAS </a:t>
            </a:r>
            <a:r>
              <a:rPr lang="en-US" dirty="0" smtClean="0"/>
              <a:t>IBL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2PACL systems by PH-DT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1" y="1374545"/>
            <a:ext cx="8077200" cy="216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H:\DT_new_webpage\ATLAS_IBL\IBL_USA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612598"/>
            <a:ext cx="8077200" cy="225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48000" y="914400"/>
            <a:ext cx="2865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1775">
              <a:spcBef>
                <a:spcPts val="0"/>
              </a:spcBef>
              <a:defRPr/>
            </a:pPr>
            <a:r>
              <a:rPr lang="en-US" sz="20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Plants @ USA15 level 3</a:t>
            </a:r>
            <a:endParaRPr lang="en-US" sz="2000" b="1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48348" y="5972203"/>
            <a:ext cx="4798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3038" indent="-173038">
              <a:spcBef>
                <a:spcPct val="20000"/>
              </a:spcBef>
              <a:buClr>
                <a:srgbClr val="FFC000"/>
              </a:buClr>
              <a:buSzPct val="70000"/>
            </a:pPr>
            <a:r>
              <a:rPr lang="en-US" dirty="0">
                <a:solidFill>
                  <a:schemeClr val="bg1"/>
                </a:solidFill>
                <a:cs typeface="Segoe UI" pitchFamily="34" charset="0"/>
              </a:rPr>
              <a:t>Collaboration with </a:t>
            </a:r>
            <a:r>
              <a:rPr lang="en-US" dirty="0" err="1">
                <a:solidFill>
                  <a:schemeClr val="bg1"/>
                </a:solidFill>
                <a:cs typeface="Segoe UI" pitchFamily="34" charset="0"/>
              </a:rPr>
              <a:t>Nikhef</a:t>
            </a:r>
            <a:r>
              <a:rPr lang="en-US" dirty="0">
                <a:solidFill>
                  <a:schemeClr val="bg1"/>
                </a:solidFill>
                <a:cs typeface="Segoe UI" pitchFamily="34" charset="0"/>
              </a:rPr>
              <a:t> and EN/CV/DC</a:t>
            </a:r>
            <a:endParaRPr lang="en-US" dirty="0">
              <a:solidFill>
                <a:schemeClr val="bg1"/>
              </a:solidFill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2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ATLAS IBL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2PACL systems by PH-DT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2728" y="1278470"/>
            <a:ext cx="5758238" cy="4070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295399"/>
            <a:ext cx="2919549" cy="5018315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2x3.3kW cooling power</a:t>
            </a:r>
          </a:p>
          <a:p>
            <a:r>
              <a:rPr lang="en-GB" dirty="0" smtClean="0"/>
              <a:t>2x plant cores, 2x chillers, 1x accumulator and controls placed in USA15</a:t>
            </a:r>
          </a:p>
          <a:p>
            <a:r>
              <a:rPr lang="en-GB" dirty="0" smtClean="0"/>
              <a:t>Transfer line connecting USA15 with UX15 ~100m long</a:t>
            </a:r>
          </a:p>
          <a:p>
            <a:r>
              <a:rPr lang="en-GB" dirty="0" smtClean="0"/>
              <a:t>Manifold and Junction box inside the toroid area</a:t>
            </a:r>
          </a:p>
          <a:p>
            <a:r>
              <a:rPr lang="en-GB" dirty="0" smtClean="0"/>
              <a:t>CO</a:t>
            </a:r>
            <a:r>
              <a:rPr lang="en-GB" sz="1800" dirty="0" smtClean="0"/>
              <a:t>2</a:t>
            </a:r>
            <a:r>
              <a:rPr lang="en-GB" dirty="0" smtClean="0"/>
              <a:t> distribution via flexible vacuum insulated lines up to the dry volume</a:t>
            </a:r>
          </a:p>
          <a:p>
            <a:r>
              <a:rPr lang="en-GB" dirty="0" smtClean="0"/>
              <a:t>Vacuum system in UX15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98157" y="5541674"/>
            <a:ext cx="3364795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C00000"/>
                </a:solidFill>
              </a:rPr>
              <a:t>Pictures from: </a:t>
            </a:r>
            <a:r>
              <a:rPr lang="en-US" sz="1100" dirty="0" smtClean="0">
                <a:solidFill>
                  <a:srgbClr val="C00000"/>
                </a:solidFill>
              </a:rPr>
              <a:t>B</a:t>
            </a:r>
            <a:r>
              <a:rPr lang="en-GB" sz="1100" dirty="0" smtClean="0">
                <a:solidFill>
                  <a:srgbClr val="C00000"/>
                </a:solidFill>
              </a:rPr>
              <a:t>.Verlaat EDMS</a:t>
            </a:r>
            <a:r>
              <a:rPr lang="en-GB" sz="1100" dirty="0">
                <a:solidFill>
                  <a:srgbClr val="C00000"/>
                </a:solidFill>
              </a:rPr>
              <a:t>1233482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80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New Pixel detector for CMS to arrive in 2016</a:t>
            </a:r>
          </a:p>
          <a:p>
            <a:r>
              <a:rPr lang="en-US" sz="1600" dirty="0" smtClean="0"/>
              <a:t>15 kW total cooling power @ -20</a:t>
            </a:r>
            <a:r>
              <a:rPr lang="en-US" sz="1600" b="1" dirty="0">
                <a:latin typeface="Lucida Grande"/>
                <a:ea typeface="Lucida Grande"/>
                <a:cs typeface="Lucida Grande"/>
              </a:rPr>
              <a:t>°</a:t>
            </a:r>
            <a:r>
              <a:rPr lang="en-US" sz="1600" dirty="0" smtClean="0"/>
              <a:t>C</a:t>
            </a:r>
            <a:endParaRPr lang="en-US" sz="1600" dirty="0"/>
          </a:p>
          <a:p>
            <a:r>
              <a:rPr lang="en-US" sz="1600" dirty="0" smtClean="0"/>
              <a:t>One full scale mock up of the system ready in 2013 @ TIF</a:t>
            </a:r>
          </a:p>
          <a:p>
            <a:r>
              <a:rPr lang="en-US" sz="1600" dirty="0" smtClean="0"/>
              <a:t>Full cooling system at P5 end of 2014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CMS TIF (test facility for Pix upgrade)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2PACL systems by PH-DT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2894738"/>
            <a:ext cx="5364480" cy="2896462"/>
          </a:xfrm>
          <a:prstGeom prst="rect">
            <a:avLst/>
          </a:prstGeom>
        </p:spPr>
      </p:pic>
      <p:pic>
        <p:nvPicPr>
          <p:cNvPr id="9" name="Image 67" descr="Capture d’écran 2011-11-24 à 18.15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914400"/>
            <a:ext cx="2625838" cy="1589554"/>
          </a:xfrm>
          <a:prstGeom prst="rect">
            <a:avLst/>
          </a:prstGeom>
          <a:ln w="19050" cmpd="sng">
            <a:solidFill>
              <a:srgbClr val="99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6324600" y="2590800"/>
            <a:ext cx="26670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125 M silicon pixels (x2 compared to present detector)</a:t>
            </a:r>
          </a:p>
          <a:p>
            <a:pPr lvl="1">
              <a:buFont typeface="Wingdings" charset="2"/>
              <a:buChar char="Ø"/>
            </a:pPr>
            <a:r>
              <a:rPr lang="en-GB" dirty="0"/>
              <a:t>4 Barrel layers</a:t>
            </a:r>
          </a:p>
          <a:p>
            <a:pPr lvl="1">
              <a:buFont typeface="Wingdings" charset="2"/>
              <a:buChar char="Ø"/>
            </a:pPr>
            <a:r>
              <a:rPr lang="en-GB" dirty="0"/>
              <a:t>3 Forward discs on each side</a:t>
            </a:r>
          </a:p>
        </p:txBody>
      </p:sp>
    </p:spTree>
    <p:extLst>
      <p:ext uri="{BB962C8B-B14F-4D97-AF65-F5344CB8AC3E}">
        <p14:creationId xmlns:p14="http://schemas.microsoft.com/office/powerpoint/2010/main" val="98355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550121" y="1295399"/>
            <a:ext cx="2447637" cy="452596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Biggest system ever built on 2 PACL principle</a:t>
            </a:r>
          </a:p>
          <a:p>
            <a:r>
              <a:rPr lang="en-US" sz="1800" dirty="0" smtClean="0"/>
              <a:t>Fully built in PH-DT workshop (THANKS!)</a:t>
            </a:r>
          </a:p>
          <a:p>
            <a:r>
              <a:rPr lang="en-US" sz="1800" dirty="0" smtClean="0"/>
              <a:t>Controls in PVSS, merging of PH-DT gas and cooling expertise (GREAT!)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CMS Pixel Phase </a:t>
            </a:r>
            <a:r>
              <a:rPr lang="en-US" smtClean="0"/>
              <a:t>I upgrade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2PACL systems by PH-DT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272" y="1119325"/>
            <a:ext cx="6068676" cy="484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4061" y="5674975"/>
            <a:ext cx="5972848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</a:rPr>
              <a:t>Picture </a:t>
            </a:r>
            <a:r>
              <a:rPr lang="en-US" sz="1100" dirty="0">
                <a:solidFill>
                  <a:srgbClr val="C00000"/>
                </a:solidFill>
              </a:rPr>
              <a:t>from: </a:t>
            </a:r>
            <a:r>
              <a:rPr lang="en-US" sz="1100" dirty="0" smtClean="0">
                <a:solidFill>
                  <a:srgbClr val="C00000"/>
                </a:solidFill>
              </a:rPr>
              <a:t> S. </a:t>
            </a:r>
            <a:r>
              <a:rPr lang="en-US" sz="1100" dirty="0" err="1" smtClean="0">
                <a:solidFill>
                  <a:srgbClr val="C00000"/>
                </a:solidFill>
              </a:rPr>
              <a:t>Pavis</a:t>
            </a:r>
            <a:r>
              <a:rPr lang="en-US" sz="1100" dirty="0" smtClean="0">
                <a:solidFill>
                  <a:srgbClr val="C00000"/>
                </a:solidFill>
              </a:rPr>
              <a:t>, PVSS controls for CMS Pixel Phase I Upgrade</a:t>
            </a:r>
            <a:endParaRPr lang="en-GB" sz="11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84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road we followed and we’d like to follow in the future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we start from?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/>
              <a:t>F</a:t>
            </a:r>
            <a:r>
              <a:rPr lang="en-US" b="1" dirty="0" smtClean="0"/>
              <a:t>or CO</a:t>
            </a:r>
            <a:r>
              <a:rPr lang="en-US" b="1" baseline="-25000" dirty="0" smtClean="0"/>
              <a:t>2</a:t>
            </a:r>
            <a:r>
              <a:rPr lang="en-US" b="1" dirty="0" smtClean="0"/>
              <a:t> evaporative cooling system design </a:t>
            </a:r>
            <a:br>
              <a:rPr lang="en-US" b="1" dirty="0" smtClean="0"/>
            </a:br>
            <a:r>
              <a:rPr lang="en-US" b="1" dirty="0" smtClean="0"/>
              <a:t>(and not only):</a:t>
            </a:r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MULTIDISCIPLINARY APPROACH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Just to begin with….</a:t>
            </a:r>
          </a:p>
          <a:p>
            <a:r>
              <a:rPr lang="en-US" dirty="0" smtClean="0"/>
              <a:t>Thermal contact &amp; thermal needs</a:t>
            </a:r>
          </a:p>
          <a:p>
            <a:r>
              <a:rPr lang="en-US" dirty="0" smtClean="0"/>
              <a:t>Power dissipation</a:t>
            </a:r>
          </a:p>
          <a:p>
            <a:r>
              <a:rPr lang="en-US" dirty="0" smtClean="0"/>
              <a:t>Simulations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036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Detector cooling training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81000" y="762000"/>
            <a:ext cx="8251200" cy="457200"/>
          </a:xfrm>
        </p:spPr>
        <p:txBody>
          <a:bodyPr/>
          <a:lstStyle/>
          <a:p>
            <a:r>
              <a:rPr lang="en-US" smtClean="0"/>
              <a:t>Why and how?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6"/>
          </p:nvPr>
        </p:nvSpPr>
        <p:spPr>
          <a:xfrm>
            <a:off x="2743200" y="1447800"/>
            <a:ext cx="6172200" cy="838200"/>
          </a:xfrm>
        </p:spPr>
        <p:txBody>
          <a:bodyPr/>
          <a:lstStyle/>
          <a:p>
            <a:pPr lvl="0"/>
            <a:r>
              <a:rPr lang="en-US" dirty="0" smtClean="0"/>
              <a:t>Some history on detector cooling</a:t>
            </a:r>
          </a:p>
          <a:p>
            <a:pPr lvl="0">
              <a:buClr>
                <a:prstClr val="white">
                  <a:lumMod val="95000"/>
                </a:prstClr>
              </a:buClr>
            </a:pPr>
            <a:r>
              <a:rPr lang="en-US" sz="1200" dirty="0" smtClean="0">
                <a:solidFill>
                  <a:prstClr val="white"/>
                </a:solidFill>
              </a:rPr>
              <a:t>From present to future LHC experiments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7"/>
          </p:nvPr>
        </p:nvSpPr>
        <p:spPr>
          <a:xfrm>
            <a:off x="2743200" y="2266950"/>
            <a:ext cx="6629400" cy="838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Current trends and future developments</a:t>
            </a:r>
            <a:br>
              <a:rPr lang="en-US" dirty="0" smtClean="0"/>
            </a:br>
            <a:r>
              <a:rPr lang="en-US" sz="1200" dirty="0" smtClean="0"/>
              <a:t>Evaporative cooling: thermo siphon or CO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pumped cycle</a:t>
            </a:r>
            <a:endParaRPr lang="en-US" dirty="0" smtClean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8"/>
          </p:nvPr>
        </p:nvSpPr>
        <p:spPr>
          <a:xfrm>
            <a:off x="2743200" y="3905250"/>
            <a:ext cx="6172200" cy="838200"/>
          </a:xfrm>
        </p:spPr>
        <p:txBody>
          <a:bodyPr/>
          <a:lstStyle/>
          <a:p>
            <a:pPr lvl="0"/>
            <a:r>
              <a:rPr lang="en-US" dirty="0" smtClean="0"/>
              <a:t>Design a system for its whole lifetime</a:t>
            </a:r>
            <a:br>
              <a:rPr lang="en-US" dirty="0" smtClean="0"/>
            </a:br>
            <a:r>
              <a:rPr lang="en-US" sz="1200" dirty="0" smtClean="0"/>
              <a:t>Redundancy, maintainability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9"/>
          </p:nvPr>
        </p:nvSpPr>
        <p:spPr>
          <a:xfrm>
            <a:off x="2743200" y="4724400"/>
            <a:ext cx="6400800" cy="838200"/>
          </a:xfrm>
        </p:spPr>
        <p:txBody>
          <a:bodyPr/>
          <a:lstStyle/>
          <a:p>
            <a:pPr lvl="0"/>
            <a:r>
              <a:rPr lang="en-US" dirty="0" smtClean="0"/>
              <a:t>How will the system be operated?</a:t>
            </a:r>
            <a:br>
              <a:rPr lang="en-US" dirty="0" smtClean="0"/>
            </a:br>
            <a:r>
              <a:rPr lang="en-US" sz="1200" dirty="0" smtClean="0"/>
              <a:t>Cooling/detector interface, operation, long term monitoring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4" name="Right Arrow Callout 23"/>
          <p:cNvSpPr/>
          <p:nvPr/>
        </p:nvSpPr>
        <p:spPr>
          <a:xfrm>
            <a:off x="499533" y="1465200"/>
            <a:ext cx="2048934" cy="533400"/>
          </a:xfrm>
          <a:prstGeom prst="rightArrow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Start!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Right Arrow Callout 25"/>
          <p:cNvSpPr/>
          <p:nvPr/>
        </p:nvSpPr>
        <p:spPr>
          <a:xfrm>
            <a:off x="499533" y="2280000"/>
            <a:ext cx="2048934" cy="533400"/>
          </a:xfrm>
          <a:prstGeom prst="rightArrowCallout">
            <a:avLst/>
          </a:prstGeom>
          <a:solidFill>
            <a:schemeClr val="accent2">
              <a:lumMod val="40000"/>
              <a:lumOff val="60000"/>
              <a:alpha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 people do?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Right Arrow Callout 26"/>
          <p:cNvSpPr/>
          <p:nvPr/>
        </p:nvSpPr>
        <p:spPr>
          <a:xfrm>
            <a:off x="499533" y="4724400"/>
            <a:ext cx="2048934" cy="533400"/>
          </a:xfrm>
          <a:prstGeom prst="rightArrowCallout">
            <a:avLst/>
          </a:prstGeom>
          <a:solidFill>
            <a:schemeClr val="accent2">
              <a:lumMod val="50000"/>
              <a:alpha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And be happy for the rest of </a:t>
            </a:r>
            <a:r>
              <a:rPr lang="en-US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life!</a:t>
            </a:r>
            <a:endParaRPr lang="en-US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" name="Right Arrow Callout 27"/>
          <p:cNvSpPr/>
          <p:nvPr/>
        </p:nvSpPr>
        <p:spPr>
          <a:xfrm>
            <a:off x="499533" y="3094800"/>
            <a:ext cx="2048934" cy="533400"/>
          </a:xfrm>
          <a:prstGeom prst="rightArrowCallout">
            <a:avLst/>
          </a:prstGeom>
          <a:solidFill>
            <a:schemeClr val="accent2">
              <a:lumMod val="60000"/>
              <a:lumOff val="40000"/>
              <a:alpha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 am curious!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Right Arrow Callout 28"/>
          <p:cNvSpPr/>
          <p:nvPr/>
        </p:nvSpPr>
        <p:spPr>
          <a:xfrm>
            <a:off x="499533" y="3909600"/>
            <a:ext cx="2048934" cy="533400"/>
          </a:xfrm>
          <a:prstGeom prst="rightArrowCallout">
            <a:avLst/>
          </a:prstGeom>
          <a:solidFill>
            <a:schemeClr val="accent2">
              <a:lumMod val="75000"/>
              <a:alpha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Let’s work!</a:t>
            </a:r>
            <a:endParaRPr lang="en-US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5"/>
          </p:nvPr>
        </p:nvSpPr>
        <p:spPr>
          <a:xfrm>
            <a:off x="2743200" y="3086100"/>
            <a:ext cx="6629400" cy="838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I need some cooling for my detector, guidelines?</a:t>
            </a:r>
            <a:br>
              <a:rPr lang="en-US" dirty="0" smtClean="0"/>
            </a:br>
            <a:r>
              <a:rPr lang="en-US" sz="1200" dirty="0" smtClean="0"/>
              <a:t>What counts and what is negligible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 need some cooling for…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Thermal load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28600" y="1371600"/>
            <a:ext cx="8424936" cy="4851755"/>
            <a:chOff x="251520" y="1556792"/>
            <a:chExt cx="8424936" cy="4851755"/>
          </a:xfrm>
        </p:grpSpPr>
        <p:pic>
          <p:nvPicPr>
            <p:cNvPr id="6" name="Picture 4" descr="\\BEUK\wproject\mt\IBLcool\models\Plaatjes\co2 new picks\ISO CO2 MODULE 2.png"/>
            <p:cNvPicPr>
              <a:picLocks noChangeAspect="1" noChangeArrowheads="1"/>
            </p:cNvPicPr>
            <p:nvPr/>
          </p:nvPicPr>
          <p:blipFill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17032"/>
              <a:ext cx="2016224" cy="2691515"/>
            </a:xfrm>
            <a:prstGeom prst="rect">
              <a:avLst/>
            </a:prstGeom>
            <a:noFill/>
          </p:spPr>
        </p:pic>
        <p:grpSp>
          <p:nvGrpSpPr>
            <p:cNvPr id="7" name="Group 6"/>
            <p:cNvGrpSpPr/>
            <p:nvPr/>
          </p:nvGrpSpPr>
          <p:grpSpPr>
            <a:xfrm>
              <a:off x="251520" y="1556792"/>
              <a:ext cx="8208912" cy="4441849"/>
              <a:chOff x="251520" y="1556792"/>
              <a:chExt cx="8208912" cy="4441849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5621572" y="2117698"/>
                <a:ext cx="2838860" cy="1786392"/>
              </a:xfrm>
              <a:custGeom>
                <a:avLst/>
                <a:gdLst>
                  <a:gd name="connsiteX0" fmla="*/ 0 w 2578873"/>
                  <a:gd name="connsiteY0" fmla="*/ 1643269 h 1786392"/>
                  <a:gd name="connsiteX1" fmla="*/ 397565 w 2578873"/>
                  <a:gd name="connsiteY1" fmla="*/ 1603512 h 1786392"/>
                  <a:gd name="connsiteX2" fmla="*/ 739471 w 2578873"/>
                  <a:gd name="connsiteY2" fmla="*/ 1150288 h 1786392"/>
                  <a:gd name="connsiteX3" fmla="*/ 1009816 w 2578873"/>
                  <a:gd name="connsiteY3" fmla="*/ 410817 h 1786392"/>
                  <a:gd name="connsiteX4" fmla="*/ 1637969 w 2578873"/>
                  <a:gd name="connsiteY4" fmla="*/ 21203 h 1786392"/>
                  <a:gd name="connsiteX5" fmla="*/ 2449002 w 2578873"/>
                  <a:gd name="connsiteY5" fmla="*/ 538038 h 1786392"/>
                  <a:gd name="connsiteX6" fmla="*/ 2417197 w 2578873"/>
                  <a:gd name="connsiteY6" fmla="*/ 1786392 h 1786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8873" h="1786392">
                    <a:moveTo>
                      <a:pt x="0" y="1643269"/>
                    </a:moveTo>
                    <a:cubicBezTo>
                      <a:pt x="137160" y="1664472"/>
                      <a:pt x="274320" y="1685675"/>
                      <a:pt x="397565" y="1603512"/>
                    </a:cubicBezTo>
                    <a:cubicBezTo>
                      <a:pt x="520810" y="1521349"/>
                      <a:pt x="637429" y="1349071"/>
                      <a:pt x="739471" y="1150288"/>
                    </a:cubicBezTo>
                    <a:cubicBezTo>
                      <a:pt x="841513" y="951506"/>
                      <a:pt x="860066" y="598998"/>
                      <a:pt x="1009816" y="410817"/>
                    </a:cubicBezTo>
                    <a:cubicBezTo>
                      <a:pt x="1159566" y="222636"/>
                      <a:pt x="1398105" y="0"/>
                      <a:pt x="1637969" y="21203"/>
                    </a:cubicBezTo>
                    <a:cubicBezTo>
                      <a:pt x="1877833" y="42406"/>
                      <a:pt x="2319131" y="243840"/>
                      <a:pt x="2449002" y="538038"/>
                    </a:cubicBezTo>
                    <a:cubicBezTo>
                      <a:pt x="2578873" y="832236"/>
                      <a:pt x="2423823" y="1575683"/>
                      <a:pt x="2417197" y="1786392"/>
                    </a:cubicBezTo>
                  </a:path>
                </a:pathLst>
              </a:custGeom>
              <a:ln w="57150">
                <a:solidFill>
                  <a:srgbClr val="0070C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804248" y="3212976"/>
                <a:ext cx="13789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Cooling plant</a:t>
                </a:r>
                <a:endParaRPr lang="en-US" sz="16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020272" y="1844824"/>
                <a:ext cx="11651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/>
                  <a:t>Transfer line</a:t>
                </a:r>
                <a:endParaRPr lang="en-US" sz="1400" i="1" dirty="0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251520" y="1556792"/>
                <a:ext cx="5747092" cy="4441849"/>
                <a:chOff x="251520" y="1556792"/>
                <a:chExt cx="5747092" cy="4441849"/>
              </a:xfrm>
            </p:grpSpPr>
            <p:pic>
              <p:nvPicPr>
                <p:cNvPr id="12" name="Content Placeholder 6"/>
                <p:cNvPicPr>
                  <a:picLocks noChangeAspect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5536" y="1628800"/>
                  <a:ext cx="4466194" cy="2520280"/>
                </a:xfrm>
                <a:prstGeom prst="rect">
                  <a:avLst/>
                </a:prstGeom>
              </p:spPr>
            </p:pic>
            <p:sp>
              <p:nvSpPr>
                <p:cNvPr id="13" name="Footer Placeholder 5"/>
                <p:cNvSpPr txBox="1">
                  <a:spLocks/>
                </p:cNvSpPr>
                <p:nvPr/>
              </p:nvSpPr>
              <p:spPr>
                <a:xfrm>
                  <a:off x="395536" y="3501008"/>
                  <a:ext cx="1656184" cy="301104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i-FI" sz="5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CMS-Upg. -Inner Barrel Aleksis Chávez Niemelä, </a:t>
                  </a:r>
                  <a:endParaRPr kumimoji="0" lang="fi-FI" sz="5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Text Box 368"/>
                <p:cNvSpPr txBox="1">
                  <a:spLocks noChangeArrowheads="1"/>
                </p:cNvSpPr>
                <p:nvPr/>
              </p:nvSpPr>
              <p:spPr bwMode="auto">
                <a:xfrm rot="827268">
                  <a:off x="2498773" y="1944866"/>
                  <a:ext cx="1106393" cy="276999"/>
                </a:xfrm>
                <a:prstGeom prst="rect">
                  <a:avLst/>
                </a:prstGeom>
                <a:solidFill>
                  <a:srgbClr val="FFFFCC"/>
                </a:solidFill>
                <a:ln w="12700" cap="sq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>
                      <a:solidFill>
                        <a:srgbClr val="FF3300"/>
                      </a:solidFill>
                      <a:ea typeface="宋体" pitchFamily="2" charset="-122"/>
                    </a:rPr>
                    <a:t>Detector heat</a:t>
                  </a:r>
                </a:p>
              </p:txBody>
            </p:sp>
            <p:grpSp>
              <p:nvGrpSpPr>
                <p:cNvPr id="15" name="Group 298"/>
                <p:cNvGrpSpPr>
                  <a:grpSpLocks/>
                </p:cNvGrpSpPr>
                <p:nvPr/>
              </p:nvGrpSpPr>
              <p:grpSpPr bwMode="auto">
                <a:xfrm rot="17166194">
                  <a:off x="2257984" y="1766705"/>
                  <a:ext cx="198084" cy="878156"/>
                  <a:chOff x="4763" y="1469"/>
                  <a:chExt cx="89" cy="300"/>
                </a:xfrm>
              </p:grpSpPr>
              <p:sp>
                <p:nvSpPr>
                  <p:cNvPr id="45" name="Line 29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46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6" name="Line 3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52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7" name="Line 3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58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8" name="Line 30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64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9" name="Line 3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70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50" name="Line 30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76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</p:grpSp>
            <p:grpSp>
              <p:nvGrpSpPr>
                <p:cNvPr id="16" name="Group 298"/>
                <p:cNvGrpSpPr>
                  <a:grpSpLocks/>
                </p:cNvGrpSpPr>
                <p:nvPr/>
              </p:nvGrpSpPr>
              <p:grpSpPr bwMode="auto">
                <a:xfrm rot="17166194">
                  <a:off x="3266096" y="2054737"/>
                  <a:ext cx="198084" cy="878156"/>
                  <a:chOff x="4763" y="1469"/>
                  <a:chExt cx="89" cy="300"/>
                </a:xfrm>
              </p:grpSpPr>
              <p:sp>
                <p:nvSpPr>
                  <p:cNvPr id="39" name="Line 29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46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0" name="Line 3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52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1" name="Line 3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58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2" name="Line 30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64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3" name="Line 3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70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4" name="Line 30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63" y="1769"/>
                    <a:ext cx="89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C00000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Tx/>
                      <a:buChar char="•"/>
                    </a:pPr>
                    <a:endParaRPr lang="en-US" sz="2800">
                      <a:solidFill>
                        <a:srgbClr val="000000"/>
                      </a:solidFill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17" name="Freeform 16"/>
                <p:cNvSpPr/>
                <p:nvPr/>
              </p:nvSpPr>
              <p:spPr>
                <a:xfrm>
                  <a:off x="956518" y="2142965"/>
                  <a:ext cx="1239218" cy="277923"/>
                </a:xfrm>
                <a:custGeom>
                  <a:avLst/>
                  <a:gdLst>
                    <a:gd name="connsiteX0" fmla="*/ 1503430 w 1503430"/>
                    <a:gd name="connsiteY0" fmla="*/ 324434 h 324434"/>
                    <a:gd name="connsiteX1" fmla="*/ 729276 w 1503430"/>
                    <a:gd name="connsiteY1" fmla="*/ 100042 h 324434"/>
                    <a:gd name="connsiteX2" fmla="*/ 252441 w 1503430"/>
                    <a:gd name="connsiteY2" fmla="*/ 4675 h 324434"/>
                    <a:gd name="connsiteX3" fmla="*/ 0 w 1503430"/>
                    <a:gd name="connsiteY3" fmla="*/ 71993 h 324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3430" h="324434">
                      <a:moveTo>
                        <a:pt x="1503430" y="324434"/>
                      </a:moveTo>
                      <a:cubicBezTo>
                        <a:pt x="1220602" y="238884"/>
                        <a:pt x="937774" y="153335"/>
                        <a:pt x="729276" y="100042"/>
                      </a:cubicBezTo>
                      <a:cubicBezTo>
                        <a:pt x="520778" y="46749"/>
                        <a:pt x="373987" y="9350"/>
                        <a:pt x="252441" y="4675"/>
                      </a:cubicBezTo>
                      <a:cubicBezTo>
                        <a:pt x="130895" y="0"/>
                        <a:pt x="65447" y="35996"/>
                        <a:pt x="0" y="71993"/>
                      </a:cubicBezTo>
                    </a:path>
                  </a:pathLst>
                </a:cu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 rot="2021611" flipH="1">
                  <a:off x="3318725" y="2877152"/>
                  <a:ext cx="1113863" cy="232240"/>
                </a:xfrm>
                <a:custGeom>
                  <a:avLst/>
                  <a:gdLst>
                    <a:gd name="connsiteX0" fmla="*/ 1503430 w 1503430"/>
                    <a:gd name="connsiteY0" fmla="*/ 324434 h 324434"/>
                    <a:gd name="connsiteX1" fmla="*/ 729276 w 1503430"/>
                    <a:gd name="connsiteY1" fmla="*/ 100042 h 324434"/>
                    <a:gd name="connsiteX2" fmla="*/ 252441 w 1503430"/>
                    <a:gd name="connsiteY2" fmla="*/ 4675 h 324434"/>
                    <a:gd name="connsiteX3" fmla="*/ 0 w 1503430"/>
                    <a:gd name="connsiteY3" fmla="*/ 71993 h 324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03430" h="324434">
                      <a:moveTo>
                        <a:pt x="1503430" y="324434"/>
                      </a:moveTo>
                      <a:cubicBezTo>
                        <a:pt x="1220602" y="238884"/>
                        <a:pt x="937774" y="153335"/>
                        <a:pt x="729276" y="100042"/>
                      </a:cubicBezTo>
                      <a:cubicBezTo>
                        <a:pt x="520778" y="46749"/>
                        <a:pt x="373987" y="9350"/>
                        <a:pt x="252441" y="4675"/>
                      </a:cubicBezTo>
                      <a:cubicBezTo>
                        <a:pt x="130895" y="0"/>
                        <a:pt x="65447" y="35996"/>
                        <a:pt x="0" y="71993"/>
                      </a:cubicBezTo>
                    </a:path>
                  </a:pathLst>
                </a:custGeom>
                <a:ln w="28575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 rot="17595357">
                  <a:off x="702561" y="1989338"/>
                  <a:ext cx="421401" cy="162162"/>
                </a:xfrm>
                <a:custGeom>
                  <a:avLst/>
                  <a:gdLst>
                    <a:gd name="connsiteX0" fmla="*/ 1503430 w 1503430"/>
                    <a:gd name="connsiteY0" fmla="*/ 324434 h 324434"/>
                    <a:gd name="connsiteX1" fmla="*/ 729276 w 1503430"/>
                    <a:gd name="connsiteY1" fmla="*/ 100042 h 324434"/>
                    <a:gd name="connsiteX2" fmla="*/ 252441 w 1503430"/>
                    <a:gd name="connsiteY2" fmla="*/ 4675 h 324434"/>
                    <a:gd name="connsiteX3" fmla="*/ 0 w 1503430"/>
                    <a:gd name="connsiteY3" fmla="*/ 71993 h 324434"/>
                    <a:gd name="connsiteX0" fmla="*/ 729276 w 729276"/>
                    <a:gd name="connsiteY0" fmla="*/ 100042 h 100042"/>
                    <a:gd name="connsiteX1" fmla="*/ 252441 w 729276"/>
                    <a:gd name="connsiteY1" fmla="*/ 4675 h 100042"/>
                    <a:gd name="connsiteX2" fmla="*/ 0 w 729276"/>
                    <a:gd name="connsiteY2" fmla="*/ 71993 h 100042"/>
                    <a:gd name="connsiteX0" fmla="*/ 252441 w 252441"/>
                    <a:gd name="connsiteY0" fmla="*/ 4675 h 71993"/>
                    <a:gd name="connsiteX1" fmla="*/ 0 w 252441"/>
                    <a:gd name="connsiteY1" fmla="*/ 71993 h 71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52441" h="71993">
                      <a:moveTo>
                        <a:pt x="252441" y="4675"/>
                      </a:moveTo>
                      <a:cubicBezTo>
                        <a:pt x="130895" y="0"/>
                        <a:pt x="65447" y="35996"/>
                        <a:pt x="0" y="71993"/>
                      </a:cubicBezTo>
                    </a:path>
                  </a:pathLst>
                </a:custGeom>
                <a:ln w="28575">
                  <a:solidFill>
                    <a:srgbClr val="CC00CC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 flipH="1" flipV="1">
                  <a:off x="4860032" y="3573016"/>
                  <a:ext cx="720080" cy="72008"/>
                </a:xfrm>
                <a:custGeom>
                  <a:avLst/>
                  <a:gdLst>
                    <a:gd name="connsiteX0" fmla="*/ 1739043 w 1739043"/>
                    <a:gd name="connsiteY0" fmla="*/ 167360 h 167360"/>
                    <a:gd name="connsiteX1" fmla="*/ 1357576 w 1739043"/>
                    <a:gd name="connsiteY1" fmla="*/ 38334 h 167360"/>
                    <a:gd name="connsiteX2" fmla="*/ 903181 w 1739043"/>
                    <a:gd name="connsiteY2" fmla="*/ 10285 h 167360"/>
                    <a:gd name="connsiteX3" fmla="*/ 0 w 1739043"/>
                    <a:gd name="connsiteY3" fmla="*/ 100042 h 16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043" h="167360">
                      <a:moveTo>
                        <a:pt x="1739043" y="167360"/>
                      </a:moveTo>
                      <a:cubicBezTo>
                        <a:pt x="1617964" y="115936"/>
                        <a:pt x="1496886" y="64513"/>
                        <a:pt x="1357576" y="38334"/>
                      </a:cubicBezTo>
                      <a:cubicBezTo>
                        <a:pt x="1218266" y="12155"/>
                        <a:pt x="1129444" y="0"/>
                        <a:pt x="903181" y="10285"/>
                      </a:cubicBezTo>
                      <a:cubicBezTo>
                        <a:pt x="676918" y="20570"/>
                        <a:pt x="338459" y="60306"/>
                        <a:pt x="0" y="100042"/>
                      </a:cubicBezTo>
                    </a:path>
                  </a:pathLst>
                </a:custGeom>
                <a:ln w="28575">
                  <a:solidFill>
                    <a:srgbClr val="00B0F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 rot="18458809">
                  <a:off x="4308872" y="2967214"/>
                  <a:ext cx="421401" cy="270045"/>
                </a:xfrm>
                <a:custGeom>
                  <a:avLst/>
                  <a:gdLst>
                    <a:gd name="connsiteX0" fmla="*/ 1503430 w 1503430"/>
                    <a:gd name="connsiteY0" fmla="*/ 324434 h 324434"/>
                    <a:gd name="connsiteX1" fmla="*/ 729276 w 1503430"/>
                    <a:gd name="connsiteY1" fmla="*/ 100042 h 324434"/>
                    <a:gd name="connsiteX2" fmla="*/ 252441 w 1503430"/>
                    <a:gd name="connsiteY2" fmla="*/ 4675 h 324434"/>
                    <a:gd name="connsiteX3" fmla="*/ 0 w 1503430"/>
                    <a:gd name="connsiteY3" fmla="*/ 71993 h 324434"/>
                    <a:gd name="connsiteX0" fmla="*/ 729276 w 729276"/>
                    <a:gd name="connsiteY0" fmla="*/ 100042 h 100042"/>
                    <a:gd name="connsiteX1" fmla="*/ 252441 w 729276"/>
                    <a:gd name="connsiteY1" fmla="*/ 4675 h 100042"/>
                    <a:gd name="connsiteX2" fmla="*/ 0 w 729276"/>
                    <a:gd name="connsiteY2" fmla="*/ 71993 h 100042"/>
                    <a:gd name="connsiteX0" fmla="*/ 252441 w 252441"/>
                    <a:gd name="connsiteY0" fmla="*/ 4675 h 71993"/>
                    <a:gd name="connsiteX1" fmla="*/ 0 w 252441"/>
                    <a:gd name="connsiteY1" fmla="*/ 71993 h 71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52441" h="71993">
                      <a:moveTo>
                        <a:pt x="252441" y="4675"/>
                      </a:moveTo>
                      <a:cubicBezTo>
                        <a:pt x="130895" y="0"/>
                        <a:pt x="65447" y="35996"/>
                        <a:pt x="0" y="71993"/>
                      </a:cubicBezTo>
                    </a:path>
                  </a:pathLst>
                </a:custGeom>
                <a:ln w="28575">
                  <a:solidFill>
                    <a:srgbClr val="CC00CC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1331640" y="2348880"/>
                  <a:ext cx="2448272" cy="720080"/>
                </a:xfrm>
                <a:prstGeom prst="straightConnector1">
                  <a:avLst/>
                </a:prstGeom>
                <a:ln w="28575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Freeform 22"/>
                <p:cNvSpPr/>
                <p:nvPr/>
              </p:nvSpPr>
              <p:spPr>
                <a:xfrm flipH="1" flipV="1">
                  <a:off x="4860032" y="3933056"/>
                  <a:ext cx="720080" cy="72008"/>
                </a:xfrm>
                <a:custGeom>
                  <a:avLst/>
                  <a:gdLst>
                    <a:gd name="connsiteX0" fmla="*/ 1739043 w 1739043"/>
                    <a:gd name="connsiteY0" fmla="*/ 167360 h 167360"/>
                    <a:gd name="connsiteX1" fmla="*/ 1357576 w 1739043"/>
                    <a:gd name="connsiteY1" fmla="*/ 38334 h 167360"/>
                    <a:gd name="connsiteX2" fmla="*/ 903181 w 1739043"/>
                    <a:gd name="connsiteY2" fmla="*/ 10285 h 167360"/>
                    <a:gd name="connsiteX3" fmla="*/ 0 w 1739043"/>
                    <a:gd name="connsiteY3" fmla="*/ 100042 h 167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043" h="167360">
                      <a:moveTo>
                        <a:pt x="1739043" y="167360"/>
                      </a:moveTo>
                      <a:cubicBezTo>
                        <a:pt x="1617964" y="115936"/>
                        <a:pt x="1496886" y="64513"/>
                        <a:pt x="1357576" y="38334"/>
                      </a:cubicBezTo>
                      <a:cubicBezTo>
                        <a:pt x="1218266" y="12155"/>
                        <a:pt x="1129444" y="0"/>
                        <a:pt x="903181" y="10285"/>
                      </a:cubicBezTo>
                      <a:cubicBezTo>
                        <a:pt x="676918" y="20570"/>
                        <a:pt x="338459" y="60306"/>
                        <a:pt x="0" y="100042"/>
                      </a:cubicBezTo>
                    </a:path>
                  </a:pathLst>
                </a:custGeom>
                <a:ln w="28575">
                  <a:solidFill>
                    <a:srgbClr val="00B0F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251520" y="4266674"/>
                  <a:ext cx="432048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611560" y="4149080"/>
                  <a:ext cx="3081293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Thermal / Mechanical structure (Conductance)</a:t>
                  </a:r>
                  <a:endParaRPr lang="en-US" sz="1100" dirty="0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251520" y="4509120"/>
                  <a:ext cx="432048" cy="0"/>
                </a:xfrm>
                <a:prstGeom prst="straightConnector1">
                  <a:avLst/>
                </a:prstGeom>
                <a:ln w="28575">
                  <a:solidFill>
                    <a:srgbClr val="CC00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611560" y="4391526"/>
                  <a:ext cx="279275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Evaporative Heat Transfer (Conductance)</a:t>
                  </a:r>
                  <a:endParaRPr lang="en-US" sz="1100" dirty="0"/>
                </a:p>
              </p:txBody>
            </p: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251520" y="4770730"/>
                  <a:ext cx="432048" cy="0"/>
                </a:xfrm>
                <a:prstGeom prst="straightConnector1">
                  <a:avLst/>
                </a:prstGeom>
                <a:ln w="28575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611560" y="4653136"/>
                  <a:ext cx="275107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Cooling tube distribution (Pressure drop*)</a:t>
                  </a:r>
                  <a:endParaRPr lang="en-US" sz="1100" dirty="0"/>
                </a:p>
              </p:txBody>
            </p: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251520" y="5013176"/>
                  <a:ext cx="432048" cy="0"/>
                </a:xfrm>
                <a:prstGeom prst="straightConnector1">
                  <a:avLst/>
                </a:prstGeom>
                <a:ln w="28575">
                  <a:solidFill>
                    <a:srgbClr val="0070C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611560" y="4895582"/>
                  <a:ext cx="251062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Cooling transfer line (Pressure drop*)</a:t>
                  </a:r>
                  <a:endParaRPr lang="en-US" sz="1100" dirty="0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611561" y="5229200"/>
                  <a:ext cx="4104456" cy="76944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100" i="1" dirty="0" smtClean="0">
                      <a:solidFill>
                        <a:srgbClr val="000000"/>
                      </a:solidFill>
                    </a:rPr>
                    <a:t>* Pressure drop in a 2-phase system changes the boiling pressure and is manifested as a temperature drop. Needs therefore to be accounted for in the design of the overall thermal chain together with the conductance in the structure.</a:t>
                  </a:r>
                  <a:endParaRPr lang="en-US" i="1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4283968" y="1628800"/>
                  <a:ext cx="115288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Detector</a:t>
                  </a:r>
                  <a:endParaRPr lang="en-US" sz="2000" dirty="0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4788024" y="4077072"/>
                  <a:ext cx="121058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/>
                    <a:t>Cooling lines</a:t>
                  </a:r>
                  <a:endParaRPr lang="en-US" sz="1400" i="1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4499992" y="2636912"/>
                  <a:ext cx="121860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/>
                    <a:t>Heat transfer</a:t>
                  </a:r>
                  <a:endParaRPr lang="en-US" sz="1400" i="1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395536" y="1556792"/>
                  <a:ext cx="121860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/>
                    <a:t>Heat transfer</a:t>
                  </a:r>
                  <a:endParaRPr lang="en-US" sz="1400" i="1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 rot="918084">
                  <a:off x="2161787" y="2459079"/>
                  <a:ext cx="12394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>
                      <a:solidFill>
                        <a:srgbClr val="FF0000"/>
                      </a:solidFill>
                    </a:rPr>
                    <a:t>Conductance</a:t>
                  </a:r>
                  <a:endParaRPr lang="en-US" sz="1400" i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 rot="918084">
                  <a:off x="2213157" y="2732087"/>
                  <a:ext cx="130837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>
                      <a:solidFill>
                        <a:srgbClr val="00B0F0"/>
                      </a:solidFill>
                    </a:rPr>
                    <a:t>Pressure drop</a:t>
                  </a:r>
                  <a:endParaRPr lang="en-US" sz="1400" i="1" dirty="0">
                    <a:solidFill>
                      <a:srgbClr val="00B0F0"/>
                    </a:solidFill>
                  </a:endParaRPr>
                </a:p>
              </p:txBody>
            </p:sp>
          </p:grpSp>
        </p:grpSp>
      </p:grpSp>
      <p:sp>
        <p:nvSpPr>
          <p:cNvPr id="51" name="Footer Placeholder 50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33400" y="5105400"/>
            <a:ext cx="5791200" cy="990600"/>
          </a:xfrm>
          <a:prstGeom prst="rect">
            <a:avLst/>
          </a:prstGeom>
          <a:solidFill>
            <a:schemeClr val="accent2"/>
          </a:solidFill>
        </p:spPr>
        <p:txBody>
          <a:bodyPr vert="horz" wrap="square" lIns="91440" tIns="45720" rIns="91440" bIns="45720" rtlCol="0" anchor="ctr">
            <a:normAutofit fontScale="70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j-ea"/>
                <a:cs typeface="Century Gothic"/>
              </a:rPr>
              <a:t>Is your load: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j-ea"/>
                <a:cs typeface="Century Gothic"/>
              </a:rPr>
              <a:t> 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Stable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/ changing over the day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Fix/increasing along the years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Uniform</a:t>
            </a:r>
          </a:p>
        </p:txBody>
      </p:sp>
      <p:sp>
        <p:nvSpPr>
          <p:cNvPr id="53" name="Rectangle 52"/>
          <p:cNvSpPr/>
          <p:nvPr/>
        </p:nvSpPr>
        <p:spPr>
          <a:xfrm rot="476027">
            <a:off x="5361726" y="667435"/>
            <a:ext cx="3230251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Detector experts &amp; cooling engineers!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98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Thus the coolant temperature…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10600" cy="639763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y thermal contact could look like…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47" name="Group 46"/>
          <p:cNvGrpSpPr>
            <a:grpSpLocks noChangeAspect="1"/>
          </p:cNvGrpSpPr>
          <p:nvPr/>
        </p:nvGrpSpPr>
        <p:grpSpPr>
          <a:xfrm>
            <a:off x="297872" y="1303867"/>
            <a:ext cx="8730673" cy="3527009"/>
            <a:chOff x="771463" y="3243881"/>
            <a:chExt cx="17245773" cy="7431392"/>
          </a:xfrm>
          <a:solidFill>
            <a:schemeClr val="accent2">
              <a:lumMod val="60000"/>
              <a:lumOff val="40000"/>
            </a:schemeClr>
          </a:solidFill>
        </p:grpSpPr>
        <p:pic>
          <p:nvPicPr>
            <p:cNvPr id="4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51603" y="5193354"/>
              <a:ext cx="4553248" cy="303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9" name="Group 48"/>
            <p:cNvGrpSpPr/>
            <p:nvPr/>
          </p:nvGrpSpPr>
          <p:grpSpPr>
            <a:xfrm>
              <a:off x="771463" y="3988053"/>
              <a:ext cx="3324089" cy="4602579"/>
              <a:chOff x="771463" y="3988053"/>
              <a:chExt cx="3324089" cy="4602579"/>
            </a:xfrm>
            <a:grpFill/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463" y="3988053"/>
                <a:ext cx="3047777" cy="44095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6" name="Rectangle 85"/>
              <p:cNvSpPr/>
              <p:nvPr/>
            </p:nvSpPr>
            <p:spPr bwMode="auto">
              <a:xfrm>
                <a:off x="2871416" y="4990232"/>
                <a:ext cx="1224136" cy="36004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 dirty="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</p:grpSp>
        <p:pic>
          <p:nvPicPr>
            <p:cNvPr id="5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8242" y="7486685"/>
              <a:ext cx="4607897" cy="3188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TextBox 51"/>
            <p:cNvSpPr txBox="1"/>
            <p:nvPr/>
          </p:nvSpPr>
          <p:spPr>
            <a:xfrm>
              <a:off x="8767767" y="9796922"/>
              <a:ext cx="9249469" cy="8430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C00000"/>
                  </a:solidFill>
                </a:rPr>
                <a:t>Pictures from: </a:t>
              </a:r>
            </a:p>
            <a:p>
              <a:r>
                <a:rPr lang="en-US" sz="1000" dirty="0">
                  <a:solidFill>
                    <a:srgbClr val="C00000"/>
                  </a:solidFill>
                </a:rPr>
                <a:t>M. </a:t>
              </a:r>
              <a:r>
                <a:rPr lang="en-US" sz="1000" dirty="0" err="1">
                  <a:solidFill>
                    <a:srgbClr val="C00000"/>
                  </a:solidFill>
                </a:rPr>
                <a:t>Olcese</a:t>
              </a:r>
              <a:r>
                <a:rPr lang="en-US" sz="1000" dirty="0">
                  <a:solidFill>
                    <a:srgbClr val="C00000"/>
                  </a:solidFill>
                </a:rPr>
                <a:t>, </a:t>
              </a:r>
              <a:r>
                <a:rPr lang="en-US" sz="1000" i="1" dirty="0">
                  <a:solidFill>
                    <a:srgbClr val="C00000"/>
                  </a:solidFill>
                </a:rPr>
                <a:t>Mechanics and cooling of pixel detectors</a:t>
              </a:r>
              <a:r>
                <a:rPr lang="en-US" sz="1000" dirty="0">
                  <a:solidFill>
                    <a:srgbClr val="C00000"/>
                  </a:solidFill>
                </a:rPr>
                <a:t>, NIM A </a:t>
              </a:r>
              <a:r>
                <a:rPr lang="en-GB" sz="1000" dirty="0">
                  <a:solidFill>
                    <a:srgbClr val="C00000"/>
                  </a:solidFill>
                </a:rPr>
                <a:t>465 (2001</a:t>
              </a:r>
              <a:r>
                <a:rPr lang="en-GB" sz="1000" dirty="0" smtClean="0">
                  <a:solidFill>
                    <a:srgbClr val="C00000"/>
                  </a:solidFill>
                </a:rPr>
                <a:t>)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4867102" y="4312199"/>
              <a:ext cx="6841776" cy="1942254"/>
              <a:chOff x="5103664" y="4702200"/>
              <a:chExt cx="6841776" cy="1942254"/>
            </a:xfrm>
            <a:grpFill/>
          </p:grpSpPr>
          <p:sp>
            <p:nvSpPr>
              <p:cNvPr id="68" name="Rectangle 67"/>
              <p:cNvSpPr/>
              <p:nvPr/>
            </p:nvSpPr>
            <p:spPr bwMode="auto">
              <a:xfrm>
                <a:off x="5103664" y="6192827"/>
                <a:ext cx="2664296" cy="451627"/>
              </a:xfrm>
              <a:prstGeom prst="rect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 bwMode="auto">
              <a:xfrm>
                <a:off x="6902539" y="5463134"/>
                <a:ext cx="720080" cy="720080"/>
              </a:xfrm>
              <a:prstGeom prst="ellipse">
                <a:avLst/>
              </a:prstGeom>
              <a:grpFill/>
              <a:ln w="5715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 bwMode="auto">
              <a:xfrm>
                <a:off x="6611646" y="5206256"/>
                <a:ext cx="5333794" cy="256878"/>
              </a:xfrm>
              <a:prstGeom prst="rect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 bwMode="auto">
              <a:xfrm>
                <a:off x="6759848" y="5134248"/>
                <a:ext cx="5185592" cy="72008"/>
              </a:xfrm>
              <a:prstGeom prst="rect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 bwMode="auto">
              <a:xfrm>
                <a:off x="6902539" y="4990232"/>
                <a:ext cx="5042901" cy="144016"/>
              </a:xfrm>
              <a:prstGeom prst="rect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3" name="Oval 72"/>
              <p:cNvSpPr/>
              <p:nvPr/>
            </p:nvSpPr>
            <p:spPr bwMode="auto">
              <a:xfrm>
                <a:off x="7191896" y="4846216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 bwMode="auto">
              <a:xfrm>
                <a:off x="7617223" y="4834201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5" name="Oval 74"/>
              <p:cNvSpPr/>
              <p:nvPr/>
            </p:nvSpPr>
            <p:spPr bwMode="auto">
              <a:xfrm>
                <a:off x="8042550" y="4846216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 bwMode="auto">
              <a:xfrm>
                <a:off x="8467877" y="4842118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 bwMode="auto">
              <a:xfrm>
                <a:off x="8893204" y="4846216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 bwMode="auto">
              <a:xfrm>
                <a:off x="9352644" y="4842118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 bwMode="auto">
              <a:xfrm>
                <a:off x="9850590" y="4846216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 bwMode="auto">
              <a:xfrm>
                <a:off x="10275917" y="4834201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81" name="Oval 80"/>
              <p:cNvSpPr/>
              <p:nvPr/>
            </p:nvSpPr>
            <p:spPr bwMode="auto">
              <a:xfrm>
                <a:off x="10701244" y="4846216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82" name="Oval 81"/>
              <p:cNvSpPr/>
              <p:nvPr/>
            </p:nvSpPr>
            <p:spPr bwMode="auto">
              <a:xfrm>
                <a:off x="11126571" y="4842118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 bwMode="auto">
              <a:xfrm>
                <a:off x="11551898" y="4846216"/>
                <a:ext cx="216024" cy="144016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 bwMode="auto">
              <a:xfrm>
                <a:off x="7119888" y="4702200"/>
                <a:ext cx="4825552" cy="144016"/>
              </a:xfrm>
              <a:prstGeom prst="rect">
                <a:avLst/>
              </a:prstGeom>
              <a:grp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99994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300">
                  <a:solidFill>
                    <a:srgbClr val="24549C"/>
                  </a:solidFill>
                  <a:latin typeface="Myriad Pro Semibold" charset="0"/>
                  <a:ea typeface="ヒラギノ角ゴ ProN W6" charset="0"/>
                  <a:cs typeface="ヒラギノ角ゴ ProN W6" charset="0"/>
                  <a:sym typeface="Myriad Pro Semibold" charset="0"/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057365" y="6802649"/>
              <a:ext cx="4666838" cy="58363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(CFRP) Mechanical support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303465" y="5167448"/>
              <a:ext cx="2204242" cy="5544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rgbClr val="C00000"/>
                  </a:solidFill>
                </a:rPr>
                <a:t>Metallic pipe</a:t>
              </a:r>
              <a:endParaRPr lang="en-GB" sz="1300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576733" y="5402926"/>
              <a:ext cx="4681685" cy="6160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300" dirty="0">
                  <a:solidFill>
                    <a:srgbClr val="C00000"/>
                  </a:solidFill>
                </a:rPr>
                <a:t>Thermal conductive ledge</a:t>
              </a:r>
              <a:endParaRPr lang="en-GB" sz="1300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730167" y="3617767"/>
              <a:ext cx="2884152" cy="6160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300" dirty="0">
                  <a:solidFill>
                    <a:srgbClr val="C00000"/>
                  </a:solidFill>
                </a:rPr>
                <a:t>(</a:t>
              </a:r>
              <a:r>
                <a:rPr lang="en-US" sz="1300" dirty="0" err="1">
                  <a:solidFill>
                    <a:srgbClr val="C00000"/>
                  </a:solidFill>
                </a:rPr>
                <a:t>Kapton</a:t>
              </a:r>
              <a:r>
                <a:rPr lang="en-US" sz="1300" dirty="0">
                  <a:solidFill>
                    <a:srgbClr val="C00000"/>
                  </a:solidFill>
                </a:rPr>
                <a:t>, flex…)</a:t>
              </a:r>
              <a:endParaRPr lang="en-GB" sz="1300" dirty="0">
                <a:solidFill>
                  <a:srgbClr val="C00000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273201" y="3243881"/>
              <a:ext cx="1247530" cy="5544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rgbClr val="C00000"/>
                  </a:solidFill>
                </a:rPr>
                <a:t>Sensor</a:t>
              </a:r>
              <a:endParaRPr lang="en-GB" sz="1300" dirty="0">
                <a:solidFill>
                  <a:srgbClr val="C0000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1682793" y="3497740"/>
              <a:ext cx="1726390" cy="5544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rgbClr val="C00000"/>
                  </a:solidFill>
                </a:rPr>
                <a:t>R/O chips</a:t>
              </a:r>
              <a:endParaRPr lang="en-GB" sz="1300" dirty="0">
                <a:solidFill>
                  <a:srgbClr val="C0000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846690" y="6396397"/>
              <a:ext cx="5159287" cy="11672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C00000"/>
                  </a:solidFill>
                </a:rPr>
                <a:t>Critical thermal contact!</a:t>
              </a:r>
            </a:p>
            <a:p>
              <a:pPr algn="ctr"/>
              <a:r>
                <a:rPr lang="en-US" sz="1300" b="1" dirty="0">
                  <a:solidFill>
                    <a:srgbClr val="C00000"/>
                  </a:solidFill>
                </a:rPr>
                <a:t>(</a:t>
              </a:r>
              <a:r>
                <a:rPr lang="en-US" sz="1700" b="1" dirty="0">
                  <a:solidFill>
                    <a:srgbClr val="C00000"/>
                  </a:solidFill>
                  <a:latin typeface="Symbol" pitchFamily="18" charset="2"/>
                </a:rPr>
                <a:t>D</a:t>
              </a:r>
              <a:r>
                <a:rPr lang="en-US" sz="1300" b="1" dirty="0">
                  <a:solidFill>
                    <a:srgbClr val="C00000"/>
                  </a:solidFill>
                </a:rPr>
                <a:t>CTE, surface of contact…)</a:t>
              </a:r>
              <a:endParaRPr lang="en-GB" sz="13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61" name="Straight Arrow Connector 60"/>
            <p:cNvCxnSpPr>
              <a:endCxn id="71" idx="1"/>
            </p:cNvCxnSpPr>
            <p:nvPr/>
          </p:nvCxnSpPr>
          <p:spPr bwMode="auto">
            <a:xfrm>
              <a:off x="5967760" y="4384207"/>
              <a:ext cx="555526" cy="396044"/>
            </a:xfrm>
            <a:prstGeom prst="straightConnector1">
              <a:avLst/>
            </a:prstGeom>
            <a:grpFill/>
            <a:ln w="25400" cap="flat" cmpd="sng" algn="ctr">
              <a:solidFill>
                <a:srgbClr val="C00000"/>
              </a:solidFill>
              <a:prstDash val="solid"/>
              <a:round/>
              <a:headEnd type="oval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2" name="Straight Arrow Connector 61"/>
            <p:cNvCxnSpPr/>
            <p:nvPr/>
          </p:nvCxnSpPr>
          <p:spPr bwMode="auto">
            <a:xfrm>
              <a:off x="7352492" y="3867721"/>
              <a:ext cx="555526" cy="396044"/>
            </a:xfrm>
            <a:prstGeom prst="straightConnector1">
              <a:avLst/>
            </a:prstGeom>
            <a:grpFill/>
            <a:ln w="25400" cap="flat" cmpd="sng" algn="ctr">
              <a:solidFill>
                <a:srgbClr val="C00000"/>
              </a:solidFill>
              <a:prstDash val="solid"/>
              <a:round/>
              <a:headEnd type="oval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" name="Straight Arrow Connector 62"/>
            <p:cNvCxnSpPr/>
            <p:nvPr/>
          </p:nvCxnSpPr>
          <p:spPr bwMode="auto">
            <a:xfrm flipH="1">
              <a:off x="11769037" y="4218885"/>
              <a:ext cx="403992" cy="453354"/>
            </a:xfrm>
            <a:prstGeom prst="straightConnector1">
              <a:avLst/>
            </a:prstGeom>
            <a:grpFill/>
            <a:ln w="25400" cap="flat" cmpd="sng" algn="ctr">
              <a:solidFill>
                <a:srgbClr val="C00000"/>
              </a:solidFill>
              <a:prstDash val="solid"/>
              <a:round/>
              <a:headEnd type="oval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4" name="Straight Arrow Connector 63"/>
            <p:cNvCxnSpPr/>
            <p:nvPr/>
          </p:nvCxnSpPr>
          <p:spPr bwMode="auto">
            <a:xfrm flipH="1" flipV="1">
              <a:off x="8370958" y="5167447"/>
              <a:ext cx="571368" cy="265726"/>
            </a:xfrm>
            <a:prstGeom prst="straightConnector1">
              <a:avLst/>
            </a:prstGeom>
            <a:grpFill/>
            <a:ln w="25400" cap="flat" cmpd="sng" algn="ctr">
              <a:solidFill>
                <a:srgbClr val="C00000"/>
              </a:solidFill>
              <a:prstDash val="solid"/>
              <a:round/>
              <a:headEnd type="oval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5" name="Straight Arrow Connector 64"/>
            <p:cNvCxnSpPr/>
            <p:nvPr/>
          </p:nvCxnSpPr>
          <p:spPr bwMode="auto">
            <a:xfrm flipH="1" flipV="1">
              <a:off x="7402726" y="5167447"/>
              <a:ext cx="1253916" cy="1228950"/>
            </a:xfrm>
            <a:prstGeom prst="straightConnector1">
              <a:avLst/>
            </a:prstGeom>
            <a:grpFill/>
            <a:ln w="25400" cap="flat" cmpd="sng" algn="ctr">
              <a:solidFill>
                <a:srgbClr val="C00000"/>
              </a:solidFill>
              <a:prstDash val="solid"/>
              <a:round/>
              <a:headEnd type="oval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6" name="Straight Arrow Connector 65"/>
            <p:cNvCxnSpPr>
              <a:stCxn id="55" idx="3"/>
            </p:cNvCxnSpPr>
            <p:nvPr/>
          </p:nvCxnSpPr>
          <p:spPr bwMode="auto">
            <a:xfrm flipV="1">
              <a:off x="5507706" y="5435736"/>
              <a:ext cx="1015579" cy="8939"/>
            </a:xfrm>
            <a:prstGeom prst="straightConnector1">
              <a:avLst/>
            </a:prstGeom>
            <a:grpFill/>
            <a:ln w="25400" cap="flat" cmpd="sng" algn="ctr">
              <a:solidFill>
                <a:srgbClr val="C00000"/>
              </a:solidFill>
              <a:prstDash val="solid"/>
              <a:round/>
              <a:headEnd type="oval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7" name="Straight Arrow Connector 66"/>
            <p:cNvCxnSpPr/>
            <p:nvPr/>
          </p:nvCxnSpPr>
          <p:spPr bwMode="auto">
            <a:xfrm flipV="1">
              <a:off x="5211086" y="6396397"/>
              <a:ext cx="756674" cy="394035"/>
            </a:xfrm>
            <a:prstGeom prst="straightConnector1">
              <a:avLst/>
            </a:prstGeom>
            <a:grpFill/>
            <a:ln w="25400" cap="flat" cmpd="sng" algn="ctr">
              <a:solidFill>
                <a:srgbClr val="C00000"/>
              </a:solidFill>
              <a:prstDash val="solid"/>
              <a:round/>
              <a:headEnd type="oval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87" name="TextBox 86"/>
          <p:cNvSpPr txBox="1"/>
          <p:nvPr/>
        </p:nvSpPr>
        <p:spPr>
          <a:xfrm>
            <a:off x="138058" y="4948381"/>
            <a:ext cx="5791200" cy="990600"/>
          </a:xfrm>
          <a:prstGeom prst="rect">
            <a:avLst/>
          </a:prstGeom>
          <a:solidFill>
            <a:schemeClr val="accent2"/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j-ea"/>
                <a:cs typeface="Century Gothic"/>
              </a:rPr>
              <a:t>With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j-ea"/>
                <a:cs typeface="Century Gothic"/>
              </a:rPr>
              <a:t> this thermal contact/detector layout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j-ea"/>
                <a:cs typeface="Century Gothic"/>
              </a:rPr>
              <a:t>: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j-ea"/>
                <a:cs typeface="Century Gothic"/>
              </a:rPr>
              <a:t> 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What is the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Lucida Grande"/>
                <a:ea typeface="Lucida Grande"/>
                <a:cs typeface="Lucida Grande"/>
              </a:rPr>
              <a:t>ΔT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between coolant and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your critical parts of the detector?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How do your pipes look like? (length, diameter)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Century Gothic"/>
              <a:ea typeface="+mj-ea"/>
              <a:cs typeface="Century Gothic"/>
            </a:endParaRPr>
          </a:p>
        </p:txBody>
      </p:sp>
      <p:sp>
        <p:nvSpPr>
          <p:cNvPr id="88" name="Rectangle 87"/>
          <p:cNvSpPr/>
          <p:nvPr/>
        </p:nvSpPr>
        <p:spPr>
          <a:xfrm rot="476027">
            <a:off x="5267008" y="1038320"/>
            <a:ext cx="3766261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Thermodynamic &amp; detector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817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space réservé du contenu 4"/>
          <p:cNvSpPr>
            <a:spLocks noGrp="1"/>
          </p:cNvSpPr>
          <p:nvPr>
            <p:ph idx="1"/>
          </p:nvPr>
        </p:nvSpPr>
        <p:spPr>
          <a:xfrm>
            <a:off x="92363" y="4616642"/>
            <a:ext cx="8905393" cy="84051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1600" dirty="0" smtClean="0"/>
              <a:t>CoBra calculator (J. Noite, B. Verlaat) developed to predict flow regime and fluid properties changes (DT and DP) along the pipes (Prof. Thome model for 2-phase). </a:t>
            </a:r>
            <a:endParaRPr lang="en-GB" sz="1600" i="1" dirty="0" smtClean="0">
              <a:solidFill>
                <a:srgbClr val="0C68A3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Simulation &amp; mock-ups for evaporative cooling design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start seeing if it could work</a:t>
            </a:r>
            <a:endParaRPr lang="en-US" dirty="0"/>
          </a:p>
        </p:txBody>
      </p:sp>
      <p:pic>
        <p:nvPicPr>
          <p:cNvPr id="15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6412" y="1271539"/>
            <a:ext cx="2683193" cy="2801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155479" y="1319260"/>
            <a:ext cx="3780474" cy="3240361"/>
            <a:chOff x="5181600" y="1219200"/>
            <a:chExt cx="3780474" cy="3240361"/>
          </a:xfrm>
          <a:solidFill>
            <a:schemeClr val="bg1"/>
          </a:solidFill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1219200"/>
              <a:ext cx="3780474" cy="32403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TextBox 15"/>
            <p:cNvSpPr txBox="1"/>
            <p:nvPr/>
          </p:nvSpPr>
          <p:spPr>
            <a:xfrm rot="16200000">
              <a:off x="5380842" y="3416691"/>
              <a:ext cx="1008112" cy="21544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Electronics</a:t>
              </a:r>
              <a:endParaRPr lang="en-US" sz="1000" b="1" dirty="0"/>
            </a:p>
          </p:txBody>
        </p:sp>
        <p:sp>
          <p:nvSpPr>
            <p:cNvPr id="19" name="TextBox 16"/>
            <p:cNvSpPr txBox="1"/>
            <p:nvPr/>
          </p:nvSpPr>
          <p:spPr>
            <a:xfrm rot="16200000">
              <a:off x="5876792" y="3344415"/>
              <a:ext cx="1008115" cy="36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Detector Inlet</a:t>
              </a:r>
              <a:endParaRPr lang="en-US" sz="1000" b="1" dirty="0"/>
            </a:p>
          </p:txBody>
        </p:sp>
        <p:sp>
          <p:nvSpPr>
            <p:cNvPr id="20" name="TextBox 17"/>
            <p:cNvSpPr txBox="1"/>
            <p:nvPr/>
          </p:nvSpPr>
          <p:spPr>
            <a:xfrm>
              <a:off x="6771831" y="3782250"/>
              <a:ext cx="882113" cy="24622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Detector</a:t>
              </a:r>
              <a:endParaRPr lang="en-US" sz="1000" b="1" dirty="0"/>
            </a:p>
          </p:txBody>
        </p:sp>
        <p:sp>
          <p:nvSpPr>
            <p:cNvPr id="21" name="TextBox 18"/>
            <p:cNvSpPr txBox="1"/>
            <p:nvPr/>
          </p:nvSpPr>
          <p:spPr>
            <a:xfrm rot="16200000">
              <a:off x="7511800" y="2912645"/>
              <a:ext cx="1152133" cy="35944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Detector Outlet</a:t>
              </a:r>
              <a:endParaRPr lang="en-US" sz="1000" b="1" dirty="0"/>
            </a:p>
          </p:txBody>
        </p:sp>
      </p:grpSp>
      <p:grpSp>
        <p:nvGrpSpPr>
          <p:cNvPr id="6" name="Grouper 5"/>
          <p:cNvGrpSpPr/>
          <p:nvPr/>
        </p:nvGrpSpPr>
        <p:grpSpPr>
          <a:xfrm>
            <a:off x="7268518" y="1196567"/>
            <a:ext cx="1476726" cy="2947082"/>
            <a:chOff x="3664221" y="1664083"/>
            <a:chExt cx="1620000" cy="3227025"/>
          </a:xfrm>
        </p:grpSpPr>
        <p:pic>
          <p:nvPicPr>
            <p:cNvPr id="30" name="Picture 3" descr="IMAG0285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991064" y="1337240"/>
              <a:ext cx="966311" cy="1619998"/>
            </a:xfrm>
            <a:prstGeom prst="rect">
              <a:avLst/>
            </a:prstGeom>
          </p:spPr>
        </p:pic>
        <p:pic>
          <p:nvPicPr>
            <p:cNvPr id="31" name="Picture 4" descr="IMAG0291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991065" y="3597954"/>
              <a:ext cx="966311" cy="1619998"/>
            </a:xfrm>
            <a:prstGeom prst="rect">
              <a:avLst/>
            </a:prstGeom>
          </p:spPr>
        </p:pic>
        <p:pic>
          <p:nvPicPr>
            <p:cNvPr id="32" name="Picture 8" descr="IMAG0293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991066" y="2463645"/>
              <a:ext cx="966311" cy="1619998"/>
            </a:xfrm>
            <a:prstGeom prst="rect">
              <a:avLst/>
            </a:prstGeom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241030" y="4204854"/>
            <a:ext cx="4533965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Pictures from: </a:t>
            </a:r>
            <a:r>
              <a:rPr lang="en-US" sz="1100" dirty="0" smtClean="0">
                <a:solidFill>
                  <a:srgbClr val="C00000"/>
                </a:solidFill>
              </a:rPr>
              <a:t> J. </a:t>
            </a:r>
            <a:r>
              <a:rPr lang="en-US" sz="1100" dirty="0" err="1" smtClean="0">
                <a:solidFill>
                  <a:srgbClr val="C00000"/>
                </a:solidFill>
              </a:rPr>
              <a:t>Noite</a:t>
            </a:r>
            <a:r>
              <a:rPr lang="en-US" sz="1100" dirty="0" smtClean="0">
                <a:solidFill>
                  <a:srgbClr val="C00000"/>
                </a:solidFill>
              </a:rPr>
              <a:t>, CMS Bpix cooling loop simulation</a:t>
            </a:r>
            <a:endParaRPr lang="en-GB" sz="11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42794" y="5434060"/>
            <a:ext cx="4384964" cy="615758"/>
          </a:xfrm>
          <a:prstGeom prst="rect">
            <a:avLst/>
          </a:prstGeom>
          <a:solidFill>
            <a:schemeClr val="accent2"/>
          </a:solidFill>
        </p:spPr>
        <p:txBody>
          <a:bodyPr vert="horz" wrap="square" lIns="91440" tIns="45720" rIns="91440" bIns="45720" rtlCol="0" anchor="ctr">
            <a:normAutofit fontScale="925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j-ea"/>
                <a:cs typeface="Century Gothic"/>
              </a:rPr>
              <a:t>Have you tested your model?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Century Gothic"/>
              <a:ea typeface="+mj-ea"/>
              <a:cs typeface="Century Gothic"/>
            </a:endParaRPr>
          </a:p>
        </p:txBody>
      </p:sp>
      <p:sp>
        <p:nvSpPr>
          <p:cNvPr id="24" name="Rectangle 23"/>
          <p:cNvSpPr/>
          <p:nvPr/>
        </p:nvSpPr>
        <p:spPr>
          <a:xfrm rot="20979675">
            <a:off x="199578" y="5609318"/>
            <a:ext cx="2748018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Thermodynamic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37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…operate in a very different temperature range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639763"/>
          </a:xfrm>
        </p:spPr>
        <p:txBody>
          <a:bodyPr/>
          <a:lstStyle/>
          <a:p>
            <a:r>
              <a:rPr lang="en-US" dirty="0" smtClean="0"/>
              <a:t>By the way: the detector should also…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429000" y="525780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J. Noite: HTC comparison at -20°C and +15°C</a:t>
            </a:r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429000" y="1447800"/>
            <a:ext cx="5383680" cy="3686400"/>
            <a:chOff x="468000" y="720000"/>
            <a:chExt cx="8412000" cy="5760000"/>
          </a:xfrm>
          <a:solidFill>
            <a:schemeClr val="accent3">
              <a:lumMod val="75000"/>
            </a:schemeClr>
          </a:solidFill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00" y="720000"/>
              <a:ext cx="3840000" cy="28800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00" y="3600000"/>
              <a:ext cx="3840000" cy="28800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000" y="3600000"/>
              <a:ext cx="3840000" cy="28800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000" y="720000"/>
              <a:ext cx="3840000" cy="28800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971600" y="4720029"/>
              <a:ext cx="2671713" cy="0"/>
            </a:xfrm>
            <a:prstGeom prst="line">
              <a:avLst/>
            </a:prstGeom>
            <a:grpFill/>
            <a:ln w="127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037161" y="1076325"/>
              <a:ext cx="0" cy="3643313"/>
            </a:xfrm>
            <a:prstGeom prst="line">
              <a:avLst/>
            </a:prstGeom>
            <a:grpFill/>
            <a:ln w="12700">
              <a:solidFill>
                <a:srgbClr val="0070C0"/>
              </a:solidFill>
              <a:prstDash val="dash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635896" y="3143722"/>
              <a:ext cx="0" cy="1575916"/>
            </a:xfrm>
            <a:prstGeom prst="line">
              <a:avLst/>
            </a:prstGeom>
            <a:grpFill/>
            <a:ln w="12700">
              <a:solidFill>
                <a:srgbClr val="0070C0"/>
              </a:solidFill>
              <a:prstDash val="dash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301412" y="2539160"/>
              <a:ext cx="0" cy="2177724"/>
            </a:xfrm>
            <a:prstGeom prst="line">
              <a:avLst/>
            </a:prstGeom>
            <a:grpFill/>
            <a:ln w="12700">
              <a:solidFill>
                <a:srgbClr val="0070C0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546407" y="4719300"/>
              <a:ext cx="2618899" cy="0"/>
            </a:xfrm>
            <a:prstGeom prst="line">
              <a:avLst/>
            </a:prstGeom>
            <a:grpFill/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322408" y="2072640"/>
              <a:ext cx="0" cy="2646269"/>
            </a:xfrm>
            <a:prstGeom prst="line">
              <a:avLst/>
            </a:prstGeom>
            <a:grpFill/>
            <a:ln w="12700">
              <a:solidFill>
                <a:srgbClr val="FF0000"/>
              </a:solidFill>
              <a:prstDash val="dash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164983" y="3055620"/>
              <a:ext cx="0" cy="1663289"/>
            </a:xfrm>
            <a:prstGeom prst="line">
              <a:avLst/>
            </a:prstGeom>
            <a:grpFill/>
            <a:ln w="12700">
              <a:solidFill>
                <a:srgbClr val="FF0000"/>
              </a:solidFill>
              <a:prstDash val="dash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129888" y="2392680"/>
              <a:ext cx="0" cy="2323475"/>
            </a:xfrm>
            <a:prstGeom prst="line">
              <a:avLst/>
            </a:prstGeom>
            <a:grpFill/>
            <a:ln w="12700">
              <a:solidFill>
                <a:srgbClr val="FF0000"/>
              </a:solidFill>
              <a:prstDash val="dash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228600" y="1600199"/>
            <a:ext cx="2895600" cy="2700868"/>
          </a:xfrm>
          <a:prstGeom prst="rect">
            <a:avLst/>
          </a:prstGeom>
          <a:solidFill>
            <a:schemeClr val="accent2"/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600" b="1" dirty="0">
                <a:solidFill>
                  <a:srgbClr val="4B734B"/>
                </a:solidFill>
              </a:rPr>
              <a:t>Checkout &amp; commissioning conditions</a:t>
            </a:r>
            <a:r>
              <a:rPr lang="en-US" sz="1600" dirty="0">
                <a:solidFill>
                  <a:srgbClr val="4B734B"/>
                </a:solidFill>
              </a:rPr>
              <a:t>: </a:t>
            </a:r>
            <a:r>
              <a:rPr lang="en-US" sz="1600" dirty="0" smtClean="0">
                <a:solidFill>
                  <a:srgbClr val="4B734B"/>
                </a:solidFill>
              </a:rPr>
              <a:t/>
            </a:r>
            <a:br>
              <a:rPr lang="en-US" sz="1600" dirty="0" smtClean="0">
                <a:solidFill>
                  <a:srgbClr val="4B734B"/>
                </a:solidFill>
              </a:rPr>
            </a:br>
            <a:r>
              <a:rPr lang="en-US" sz="1600" dirty="0" smtClean="0">
                <a:solidFill>
                  <a:srgbClr val="4B734B"/>
                </a:solidFill>
              </a:rPr>
              <a:t>no </a:t>
            </a:r>
            <a:r>
              <a:rPr lang="en-US" sz="1600" dirty="0">
                <a:solidFill>
                  <a:srgbClr val="4B734B"/>
                </a:solidFill>
              </a:rPr>
              <a:t>insulation/drying available </a:t>
            </a:r>
            <a:endParaRPr lang="en-US" sz="1600" dirty="0" smtClean="0">
              <a:solidFill>
                <a:srgbClr val="4B734B"/>
              </a:solidFill>
            </a:endParaRPr>
          </a:p>
          <a:p>
            <a:r>
              <a:rPr lang="en-US" sz="1600" dirty="0" smtClean="0">
                <a:solidFill>
                  <a:srgbClr val="4B734B"/>
                </a:solidFill>
                <a:ea typeface="Wingdings"/>
                <a:cs typeface="Wingdings"/>
                <a:sym typeface="Wingdings"/>
              </a:rPr>
              <a:t/>
            </a:r>
            <a:br>
              <a:rPr lang="en-US" sz="1600" dirty="0" smtClean="0">
                <a:solidFill>
                  <a:srgbClr val="4B734B"/>
                </a:solidFill>
                <a:ea typeface="Wingdings"/>
                <a:cs typeface="Wingdings"/>
                <a:sym typeface="Wingdings"/>
              </a:rPr>
            </a:br>
            <a:r>
              <a:rPr lang="en-US" sz="1600" b="1" dirty="0" smtClean="0">
                <a:solidFill>
                  <a:srgbClr val="4B734B"/>
                </a:solidFill>
                <a:ea typeface="Wingdings"/>
                <a:cs typeface="Century Gothic"/>
                <a:sym typeface="Wingdings"/>
              </a:rPr>
              <a:t>Room T operation? </a:t>
            </a:r>
            <a:r>
              <a:rPr lang="en-US" sz="1600" dirty="0" smtClean="0">
                <a:solidFill>
                  <a:srgbClr val="4B734B"/>
                </a:solidFill>
                <a:ea typeface="Wingdings"/>
                <a:cs typeface="Century Gothic"/>
                <a:sym typeface="Wingdings"/>
              </a:rPr>
              <a:t/>
            </a:r>
            <a:br>
              <a:rPr lang="en-US" sz="1600" dirty="0" smtClean="0">
                <a:solidFill>
                  <a:srgbClr val="4B734B"/>
                </a:solidFill>
                <a:ea typeface="Wingdings"/>
                <a:cs typeface="Century Gothic"/>
                <a:sym typeface="Wingdings"/>
              </a:rPr>
            </a:br>
            <a:r>
              <a:rPr lang="en-US" sz="1600" dirty="0" smtClean="0">
                <a:solidFill>
                  <a:srgbClr val="4B734B"/>
                </a:solidFill>
                <a:ea typeface="Wingdings"/>
                <a:cs typeface="Century Gothic"/>
                <a:sym typeface="Wingdings"/>
              </a:rPr>
              <a:t>With </a:t>
            </a:r>
            <a:r>
              <a:rPr lang="en-US" sz="1600" dirty="0">
                <a:solidFill>
                  <a:srgbClr val="4B734B"/>
                </a:solidFill>
                <a:ea typeface="Wingdings"/>
                <a:cs typeface="Century Gothic"/>
                <a:sym typeface="Wingdings"/>
              </a:rPr>
              <a:t>evaporative </a:t>
            </a:r>
            <a:r>
              <a:rPr lang="en-US" sz="1600" dirty="0" smtClean="0">
                <a:solidFill>
                  <a:srgbClr val="4B734B"/>
                </a:solidFill>
                <a:ea typeface="Wingdings"/>
                <a:cs typeface="Century Gothic"/>
                <a:sym typeface="Wingdings"/>
              </a:rPr>
              <a:t>system, a consistently different Heat Transfer Coefficient is to be expected ! </a:t>
            </a:r>
            <a:endParaRPr lang="en-US" sz="1600" dirty="0">
              <a:solidFill>
                <a:srgbClr val="4B734B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8600" y="4820417"/>
            <a:ext cx="2576204" cy="584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Thermodynamic &amp; detector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568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1821874"/>
          </a:xfrm>
        </p:spPr>
        <p:txBody>
          <a:bodyPr/>
          <a:lstStyle/>
          <a:p>
            <a:pPr>
              <a:buClr>
                <a:schemeClr val="accent6">
                  <a:lumMod val="50000"/>
                </a:schemeClr>
              </a:buClr>
              <a:buSzPct val="90000"/>
              <a:buFont typeface="Wingdings" charset="2"/>
              <a:buChar char="ü"/>
            </a:pPr>
            <a:r>
              <a:rPr lang="en-US" dirty="0"/>
              <a:t>Thermal contact &amp; thermal </a:t>
            </a:r>
            <a:r>
              <a:rPr lang="en-US" dirty="0" smtClean="0"/>
              <a:t>needs </a:t>
            </a:r>
            <a:endParaRPr lang="en-US" dirty="0"/>
          </a:p>
          <a:p>
            <a:pPr>
              <a:buClr>
                <a:schemeClr val="accent6">
                  <a:lumMod val="50000"/>
                </a:schemeClr>
              </a:buClr>
              <a:buSzPct val="90000"/>
              <a:buFont typeface="Wingdings" charset="2"/>
              <a:buChar char="ü"/>
            </a:pPr>
            <a:r>
              <a:rPr lang="en-US" dirty="0"/>
              <a:t>Power dissipation</a:t>
            </a:r>
          </a:p>
          <a:p>
            <a:pPr>
              <a:buClr>
                <a:schemeClr val="accent6">
                  <a:lumMod val="50000"/>
                </a:schemeClr>
              </a:buClr>
              <a:buSzPct val="90000"/>
              <a:buFont typeface="Wingdings" charset="2"/>
              <a:buChar char="ü"/>
            </a:pPr>
            <a:r>
              <a:rPr lang="en-US" dirty="0"/>
              <a:t>Simulations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Cooling system design process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Ok…and now?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2085068">
            <a:off x="5408129" y="1272517"/>
            <a:ext cx="3688823" cy="107721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basics detector needs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1000" y="3276600"/>
            <a:ext cx="7623848" cy="1876182"/>
            <a:chOff x="381000" y="3276600"/>
            <a:chExt cx="7623848" cy="1876182"/>
          </a:xfrm>
        </p:grpSpPr>
        <p:sp>
          <p:nvSpPr>
            <p:cNvPr id="8" name="TextBox 7"/>
            <p:cNvSpPr txBox="1"/>
            <p:nvPr/>
          </p:nvSpPr>
          <p:spPr>
            <a:xfrm>
              <a:off x="381000" y="3276600"/>
              <a:ext cx="4876800" cy="533400"/>
            </a:xfrm>
            <a:prstGeom prst="rect">
              <a:avLst/>
            </a:prstGeom>
            <a:solidFill>
              <a:schemeClr val="accent2"/>
            </a:solidFill>
          </p:spPr>
          <p:txBody>
            <a:bodyPr vert="horz" wrap="square" lIns="91440" tIns="45720" rIns="91440" bIns="45720" rtlCol="0" anchor="ctr">
              <a:norm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Century Gothic"/>
                  <a:ea typeface="+mj-ea"/>
                  <a:cs typeface="Century Gothic"/>
                </a:rPr>
                <a:t>Now we should start looking at:</a:t>
              </a:r>
              <a:endParaRPr lang="en-US" sz="24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00242" y="3906458"/>
              <a:ext cx="7604606" cy="1246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>
                <a:lnSpc>
                  <a:spcPts val="2600"/>
                </a:lnSpc>
                <a:spcBef>
                  <a:spcPct val="20000"/>
                </a:spcBef>
                <a:buClr>
                  <a:srgbClr val="FFC000"/>
                </a:buClr>
                <a:buSzPct val="90000"/>
                <a:buFont typeface="Wingdings" panose="05000000000000000000" pitchFamily="2" charset="2"/>
                <a:buChar char="Ø"/>
              </a:pPr>
              <a:r>
                <a:rPr lang="en-US" sz="2400" dirty="0">
                  <a:solidFill>
                    <a:prstClr val="white"/>
                  </a:solidFill>
                  <a:cs typeface="Segoe UI" pitchFamily="34" charset="0"/>
                </a:rPr>
                <a:t>Which environment?</a:t>
              </a:r>
            </a:p>
            <a:p>
              <a:pPr marL="342900" lvl="0" indent="-342900">
                <a:lnSpc>
                  <a:spcPts val="2600"/>
                </a:lnSpc>
                <a:spcBef>
                  <a:spcPct val="20000"/>
                </a:spcBef>
                <a:buClr>
                  <a:srgbClr val="FFC000"/>
                </a:buClr>
                <a:buSzPct val="90000"/>
                <a:buFont typeface="Wingdings" panose="05000000000000000000" pitchFamily="2" charset="2"/>
                <a:buChar char="Ø"/>
              </a:pPr>
              <a:r>
                <a:rPr lang="en-US" sz="2400" dirty="0">
                  <a:solidFill>
                    <a:prstClr val="white"/>
                  </a:solidFill>
                  <a:cs typeface="Segoe UI" pitchFamily="34" charset="0"/>
                </a:rPr>
                <a:t>How do I connect the parts of the system?</a:t>
              </a:r>
            </a:p>
            <a:p>
              <a:pPr marL="342900" lvl="0" indent="-342900">
                <a:lnSpc>
                  <a:spcPts val="2600"/>
                </a:lnSpc>
                <a:spcBef>
                  <a:spcPct val="20000"/>
                </a:spcBef>
                <a:buClr>
                  <a:srgbClr val="FFC000"/>
                </a:buClr>
                <a:buSzPct val="90000"/>
                <a:buFont typeface="Wingdings" panose="05000000000000000000" pitchFamily="2" charset="2"/>
                <a:buChar char="Ø"/>
              </a:pPr>
              <a:r>
                <a:rPr lang="en-US" sz="2400" dirty="0">
                  <a:solidFill>
                    <a:prstClr val="white"/>
                  </a:solidFill>
                  <a:cs typeface="Segoe UI" pitchFamily="34" charset="0"/>
                </a:rPr>
                <a:t>How reliable do I need my system to be?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1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77611" y="1529038"/>
            <a:ext cx="5041900" cy="4466453"/>
            <a:chOff x="5270499" y="2550465"/>
            <a:chExt cx="3733801" cy="3407000"/>
          </a:xfrm>
        </p:grpSpPr>
        <p:pic>
          <p:nvPicPr>
            <p:cNvPr id="4" name="Picture 3" descr="image_0018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0499" y="2550465"/>
              <a:ext cx="3733801" cy="3407000"/>
            </a:xfrm>
            <a:prstGeom prst="rect">
              <a:avLst/>
            </a:prstGeom>
          </p:spPr>
        </p:pic>
        <p:pic>
          <p:nvPicPr>
            <p:cNvPr id="3" name="Picture 2" descr="0712017_02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67"/>
            <a:stretch/>
          </p:blipFill>
          <p:spPr>
            <a:xfrm>
              <a:off x="6946900" y="4530101"/>
              <a:ext cx="1149939" cy="1006004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5638800" y="1524000"/>
            <a:ext cx="3406712" cy="13777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hangingPunct="0">
              <a:lnSpc>
                <a:spcPts val="2500"/>
              </a:lnSpc>
              <a:buClr>
                <a:srgbClr val="00A6D6"/>
              </a:buClr>
            </a:pPr>
            <a:r>
              <a:rPr lang="en-GB" sz="1600" kern="0" dirty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Experimental caverns</a:t>
            </a:r>
          </a:p>
          <a:p>
            <a:pPr marL="285750" indent="-285750" eaLnBrk="0" hangingPunct="0">
              <a:lnSpc>
                <a:spcPts val="2500"/>
              </a:lnSpc>
              <a:buClr>
                <a:srgbClr val="00A6D6"/>
              </a:buClr>
              <a:buFont typeface="Arial"/>
              <a:buChar char="•"/>
            </a:pPr>
            <a:r>
              <a:rPr lang="en-GB" sz="1600" kern="0" dirty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100 m underground</a:t>
            </a:r>
          </a:p>
          <a:p>
            <a:pPr marL="285750" indent="-285750" eaLnBrk="0" hangingPunct="0">
              <a:lnSpc>
                <a:spcPts val="2500"/>
              </a:lnSpc>
              <a:buClr>
                <a:srgbClr val="00A6D6"/>
              </a:buClr>
              <a:buFont typeface="Arial"/>
              <a:buChar char="•"/>
            </a:pPr>
            <a:r>
              <a:rPr lang="en-GB" sz="1600" kern="0" dirty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Ionizing radiation</a:t>
            </a:r>
          </a:p>
          <a:p>
            <a:pPr marL="285750" indent="-285750" eaLnBrk="0" hangingPunct="0">
              <a:lnSpc>
                <a:spcPts val="2500"/>
              </a:lnSpc>
              <a:buClr>
                <a:srgbClr val="00A6D6"/>
              </a:buClr>
              <a:buFont typeface="Arial"/>
              <a:buChar char="•"/>
            </a:pPr>
            <a:r>
              <a:rPr lang="en-GB" sz="1600" kern="0" dirty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Magnetic field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And how to decide the geography….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environment?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9003" y="4446686"/>
            <a:ext cx="3751118" cy="13623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hangingPunct="0">
              <a:lnSpc>
                <a:spcPts val="2500"/>
              </a:lnSpc>
              <a:spcBef>
                <a:spcPts val="0"/>
              </a:spcBef>
              <a:buClr>
                <a:srgbClr val="00A6D6"/>
              </a:buClr>
            </a:pPr>
            <a:r>
              <a:rPr lang="en-GB" sz="1600" kern="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Service caverns</a:t>
            </a:r>
          </a:p>
          <a:p>
            <a:pPr marL="287213" indent="-285750" eaLnBrk="0" hangingPunct="0">
              <a:lnSpc>
                <a:spcPts val="2500"/>
              </a:lnSpc>
              <a:spcBef>
                <a:spcPts val="0"/>
              </a:spcBef>
              <a:buClr>
                <a:srgbClr val="00A6D6"/>
              </a:buClr>
              <a:buFont typeface="Arial"/>
              <a:buChar char="•"/>
            </a:pPr>
            <a:r>
              <a:rPr lang="en-GB" sz="1600" kern="0" dirty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8</a:t>
            </a:r>
            <a:r>
              <a:rPr lang="en-GB" sz="1600" kern="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0 </a:t>
            </a:r>
            <a:r>
              <a:rPr lang="en-GB" sz="1600" kern="0" dirty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m </a:t>
            </a:r>
            <a:r>
              <a:rPr lang="en-GB" sz="1600" kern="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underground</a:t>
            </a:r>
            <a:endParaRPr lang="en-GB" sz="1600" kern="0" dirty="0">
              <a:solidFill>
                <a:schemeClr val="tx1"/>
              </a:solidFill>
              <a:latin typeface="+mj-lt"/>
              <a:ea typeface="ＭＳ Ｐゴシック" charset="-128"/>
              <a:cs typeface="ＭＳ Ｐゴシック"/>
            </a:endParaRPr>
          </a:p>
          <a:p>
            <a:pPr marL="287213" indent="-285750" eaLnBrk="0" hangingPunct="0">
              <a:lnSpc>
                <a:spcPts val="2500"/>
              </a:lnSpc>
              <a:spcBef>
                <a:spcPts val="0"/>
              </a:spcBef>
              <a:buClr>
                <a:srgbClr val="00A6D6"/>
              </a:buClr>
              <a:buFont typeface="Arial"/>
              <a:buChar char="•"/>
            </a:pPr>
            <a:r>
              <a:rPr lang="en-GB" sz="1600" kern="0" dirty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Accessible during </a:t>
            </a:r>
            <a:r>
              <a:rPr lang="en-GB" sz="1600" kern="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LHC operation</a:t>
            </a:r>
          </a:p>
          <a:p>
            <a:pPr marL="287213" indent="-285750" eaLnBrk="0" hangingPunct="0">
              <a:lnSpc>
                <a:spcPts val="2500"/>
              </a:lnSpc>
              <a:spcBef>
                <a:spcPts val="0"/>
              </a:spcBef>
              <a:buClr>
                <a:srgbClr val="00A6D6"/>
              </a:buClr>
              <a:buFont typeface="Arial"/>
              <a:buChar char="•"/>
            </a:pPr>
            <a:r>
              <a:rPr lang="en-GB" sz="1600" kern="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No radiation</a:t>
            </a:r>
            <a:r>
              <a:rPr lang="en-GB" sz="1600" kern="0" dirty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 </a:t>
            </a:r>
            <a:r>
              <a:rPr lang="en-GB" sz="1600" kern="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nor </a:t>
            </a:r>
            <a:r>
              <a:rPr lang="en-GB" sz="1600" kern="0" dirty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m</a:t>
            </a:r>
            <a:r>
              <a:rPr lang="en-GB" sz="1600" kern="0" dirty="0" smtClean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/>
              </a:rPr>
              <a:t>agnetic field</a:t>
            </a:r>
          </a:p>
        </p:txBody>
      </p:sp>
      <p:sp>
        <p:nvSpPr>
          <p:cNvPr id="7" name="Rectangle 6"/>
          <p:cNvSpPr/>
          <p:nvPr/>
        </p:nvSpPr>
        <p:spPr>
          <a:xfrm>
            <a:off x="3987030" y="3571394"/>
            <a:ext cx="354061" cy="6157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0212" y="1227665"/>
            <a:ext cx="4876800" cy="3051849"/>
          </a:xfrm>
          <a:prstGeom prst="rect">
            <a:avLst/>
          </a:prstGeom>
          <a:solidFill>
            <a:schemeClr val="accent2"/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/>
                <a:ea typeface="+mj-ea"/>
                <a:cs typeface="Century Gothic"/>
              </a:rPr>
              <a:t>Ideally:</a:t>
            </a: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entury Gothic"/>
              <a:ea typeface="+mj-ea"/>
              <a:cs typeface="Century Gothic"/>
            </a:endParaRP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Access active components 24/7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No issues of magnetic field and/or radiation for the selection of parts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i.e.: place as much as possible of your system in Service caverns…..but</a:t>
            </a:r>
          </a:p>
          <a:p>
            <a:pPr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Radiation protection simulations are needed, to prove everyone is safe when working around the system!</a:t>
            </a:r>
          </a:p>
          <a:p>
            <a:pPr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endParaRPr lang="en-US" sz="1600" dirty="0">
              <a:solidFill>
                <a:schemeClr val="accent1">
                  <a:lumMod val="50000"/>
                </a:schemeClr>
              </a:solidFill>
              <a:latin typeface="Century Gothic"/>
              <a:ea typeface="+mj-ea"/>
              <a:cs typeface="Century Gothic"/>
            </a:endParaRPr>
          </a:p>
          <a:p>
            <a:pPr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entury Gothic"/>
                <a:ea typeface="+mj-ea"/>
                <a:cs typeface="Century Gothic"/>
              </a:rPr>
              <a:t>DO NOT FORGET ANCILLARY SERVICES! (dry air, power, water, etc.)</a:t>
            </a:r>
          </a:p>
        </p:txBody>
      </p:sp>
      <p:cxnSp>
        <p:nvCxnSpPr>
          <p:cNvPr id="12" name="Straight Arrow Connector 11"/>
          <p:cNvCxnSpPr>
            <a:stCxn id="8" idx="3"/>
          </p:cNvCxnSpPr>
          <p:nvPr/>
        </p:nvCxnSpPr>
        <p:spPr>
          <a:xfrm flipV="1">
            <a:off x="4010121" y="4818303"/>
            <a:ext cx="361758" cy="309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995613" y="2900218"/>
            <a:ext cx="808181" cy="11314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rot="476027">
            <a:off x="5764871" y="607601"/>
            <a:ext cx="3204131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Designers</a:t>
            </a:r>
            <a:r>
              <a:rPr lang="en-US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&amp; safety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55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47"/>
          <p:cNvSpPr>
            <a:spLocks noGrp="1"/>
          </p:cNvSpPr>
          <p:nvPr>
            <p:ph idx="1"/>
          </p:nvPr>
        </p:nvSpPr>
        <p:spPr>
          <a:xfrm>
            <a:off x="119302" y="1095278"/>
            <a:ext cx="8609061" cy="2637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2PACL CO</a:t>
            </a:r>
            <a:r>
              <a:rPr lang="en-US" sz="2000" baseline="-25000" dirty="0" smtClean="0"/>
              <a:t>2 </a:t>
            </a:r>
            <a:r>
              <a:rPr lang="en-US" sz="2000" dirty="0" smtClean="0"/>
              <a:t>systems:</a:t>
            </a:r>
            <a:r>
              <a:rPr lang="en-US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inlet to the detector shall be liquid, subcooled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Low operating T: suffering from ambient heat, insulation! 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Concentric transfer lines allow perfect heat exchange between inlet and outlet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Granularity (size of detector manifolds) determines </a:t>
            </a:r>
            <a:r>
              <a:rPr lang="en-US" sz="1800" dirty="0" err="1" smtClean="0"/>
              <a:t>Δp</a:t>
            </a:r>
            <a:r>
              <a:rPr lang="en-US" sz="1800" dirty="0" smtClean="0"/>
              <a:t> at the detector inlet, guides the sizing of the transfer lines &amp; the selection of your pump!!</a:t>
            </a:r>
          </a:p>
          <a:p>
            <a:pPr lvl="1">
              <a:lnSpc>
                <a:spcPct val="100000"/>
              </a:lnSpc>
            </a:pP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….speaking about transfer lines and granularity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68448" cy="639763"/>
          </a:xfrm>
        </p:spPr>
        <p:txBody>
          <a:bodyPr/>
          <a:lstStyle/>
          <a:p>
            <a:r>
              <a:rPr lang="en-US" sz="3200" dirty="0" smtClean="0"/>
              <a:t>How do we bring coolant to the detector?</a:t>
            </a:r>
            <a:endParaRPr lang="en-US" sz="3200" dirty="0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/>
          <a:srcRect t="15779"/>
          <a:stretch>
            <a:fillRect/>
          </a:stretch>
        </p:blipFill>
        <p:spPr bwMode="auto">
          <a:xfrm>
            <a:off x="4998325" y="3987030"/>
            <a:ext cx="3972068" cy="1203557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741939" y="3604236"/>
            <a:ext cx="1593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Outlet  manifold: </a:t>
            </a:r>
            <a:br>
              <a:rPr lang="en-US" sz="1000" b="1" dirty="0" smtClean="0">
                <a:solidFill>
                  <a:srgbClr val="FF0000"/>
                </a:solidFill>
              </a:rPr>
            </a:br>
            <a:r>
              <a:rPr lang="en-US" sz="1000" i="1" dirty="0" smtClean="0">
                <a:solidFill>
                  <a:srgbClr val="FF0000"/>
                </a:solidFill>
              </a:rPr>
              <a:t>Pressure = fixed</a:t>
            </a:r>
            <a:endParaRPr lang="en-US" sz="1000" i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67124" y="5244832"/>
            <a:ext cx="1502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</a:rPr>
              <a:t>Inlet  manifold: </a:t>
            </a:r>
            <a:r>
              <a:rPr lang="en-US" sz="1000" i="1" dirty="0" smtClean="0">
                <a:solidFill>
                  <a:srgbClr val="FF0000"/>
                </a:solidFill>
              </a:rPr>
              <a:t>Temperature = fixed</a:t>
            </a:r>
            <a:endParaRPr lang="en-US" sz="1000" i="1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532626" y="4117879"/>
            <a:ext cx="3314605" cy="1441437"/>
            <a:chOff x="262625" y="2090925"/>
            <a:chExt cx="4448416" cy="2094159"/>
          </a:xfrm>
        </p:grpSpPr>
        <p:cxnSp>
          <p:nvCxnSpPr>
            <p:cNvPr id="21" name="Straight Connector 20"/>
            <p:cNvCxnSpPr/>
            <p:nvPr/>
          </p:nvCxnSpPr>
          <p:spPr>
            <a:xfrm flipH="1">
              <a:off x="1037616" y="2332715"/>
              <a:ext cx="5992" cy="15506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043608" y="3883332"/>
              <a:ext cx="27363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899592" y="3723496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36490" y="3523145"/>
              <a:ext cx="592214" cy="283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aseline="-25000" dirty="0" err="1" smtClean="0"/>
                <a:t>T</a:t>
              </a:r>
              <a:r>
                <a:rPr lang="en-US" sz="1000" baseline="-50000" dirty="0" err="1" smtClean="0"/>
                <a:t>liquid</a:t>
              </a:r>
              <a:endParaRPr lang="en-GB" sz="1000" baseline="-50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2625" y="2332715"/>
              <a:ext cx="705999" cy="283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aseline="-25000" dirty="0" smtClean="0"/>
                <a:t>T</a:t>
              </a:r>
              <a:r>
                <a:rPr lang="en-US" sz="1000" baseline="-50000" dirty="0" smtClean="0"/>
                <a:t>2phase</a:t>
              </a:r>
              <a:endParaRPr lang="en-GB" sz="1000" baseline="-50000" dirty="0"/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54468" y="2457193"/>
              <a:ext cx="2497333" cy="1258220"/>
            </a:xfrm>
            <a:custGeom>
              <a:avLst/>
              <a:gdLst>
                <a:gd name="connsiteX0" fmla="*/ 0 w 2705415"/>
                <a:gd name="connsiteY0" fmla="*/ 438308 h 438308"/>
                <a:gd name="connsiteX1" fmla="*/ 710361 w 2705415"/>
                <a:gd name="connsiteY1" fmla="*/ 226711 h 438308"/>
                <a:gd name="connsiteX2" fmla="*/ 1806129 w 2705415"/>
                <a:gd name="connsiteY2" fmla="*/ 60457 h 438308"/>
                <a:gd name="connsiteX3" fmla="*/ 2705415 w 2705415"/>
                <a:gd name="connsiteY3" fmla="*/ 0 h 438308"/>
                <a:gd name="connsiteX0" fmla="*/ 0 w 2705415"/>
                <a:gd name="connsiteY0" fmla="*/ 438308 h 438308"/>
                <a:gd name="connsiteX1" fmla="*/ 513880 w 2705415"/>
                <a:gd name="connsiteY1" fmla="*/ 147735 h 438308"/>
                <a:gd name="connsiteX2" fmla="*/ 1806129 w 2705415"/>
                <a:gd name="connsiteY2" fmla="*/ 60457 h 438308"/>
                <a:gd name="connsiteX3" fmla="*/ 2705415 w 2705415"/>
                <a:gd name="connsiteY3" fmla="*/ 0 h 438308"/>
                <a:gd name="connsiteX0" fmla="*/ 0 w 2705415"/>
                <a:gd name="connsiteY0" fmla="*/ 439026 h 439026"/>
                <a:gd name="connsiteX1" fmla="*/ 513880 w 2705415"/>
                <a:gd name="connsiteY1" fmla="*/ 148453 h 439026"/>
                <a:gd name="connsiteX2" fmla="*/ 1757009 w 2705415"/>
                <a:gd name="connsiteY2" fmla="*/ 11157 h 439026"/>
                <a:gd name="connsiteX3" fmla="*/ 2705415 w 2705415"/>
                <a:gd name="connsiteY3" fmla="*/ 718 h 439026"/>
                <a:gd name="connsiteX0" fmla="*/ 0 w 2705415"/>
                <a:gd name="connsiteY0" fmla="*/ 438308 h 438308"/>
                <a:gd name="connsiteX1" fmla="*/ 513880 w 2705415"/>
                <a:gd name="connsiteY1" fmla="*/ 147735 h 438308"/>
                <a:gd name="connsiteX2" fmla="*/ 1757009 w 2705415"/>
                <a:gd name="connsiteY2" fmla="*/ 10439 h 438308"/>
                <a:gd name="connsiteX3" fmla="*/ 2705415 w 2705415"/>
                <a:gd name="connsiteY3" fmla="*/ 0 h 438308"/>
                <a:gd name="connsiteX0" fmla="*/ 0 w 2705415"/>
                <a:gd name="connsiteY0" fmla="*/ 438308 h 438308"/>
                <a:gd name="connsiteX1" fmla="*/ 513880 w 2705415"/>
                <a:gd name="connsiteY1" fmla="*/ 147735 h 438308"/>
                <a:gd name="connsiteX2" fmla="*/ 1757009 w 2705415"/>
                <a:gd name="connsiteY2" fmla="*/ 10439 h 438308"/>
                <a:gd name="connsiteX3" fmla="*/ 2705415 w 2705415"/>
                <a:gd name="connsiteY3" fmla="*/ 0 h 43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5415" h="438308">
                  <a:moveTo>
                    <a:pt x="0" y="438308"/>
                  </a:moveTo>
                  <a:cubicBezTo>
                    <a:pt x="90055" y="340304"/>
                    <a:pt x="221045" y="219046"/>
                    <a:pt x="513880" y="147735"/>
                  </a:cubicBezTo>
                  <a:cubicBezTo>
                    <a:pt x="806715" y="76424"/>
                    <a:pt x="1318073" y="16633"/>
                    <a:pt x="1757009" y="10439"/>
                  </a:cubicBezTo>
                  <a:lnTo>
                    <a:pt x="2705415" y="0"/>
                  </a:lnTo>
                </a:path>
              </a:pathLst>
            </a:custGeom>
            <a:noFill/>
            <a:ln w="19050">
              <a:solidFill>
                <a:srgbClr val="0070C0"/>
              </a:solidFill>
              <a:round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algn="ctr"/>
              <a:endParaRPr lang="en-GB" sz="100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1742488" y="2620275"/>
              <a:ext cx="523633" cy="205331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 rot="20444780">
              <a:off x="1651229" y="2728060"/>
              <a:ext cx="919386" cy="313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Inlet liquid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 flipH="1">
              <a:off x="899592" y="2484144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1043609" y="2443172"/>
              <a:ext cx="3324351" cy="28042"/>
            </a:xfrm>
            <a:prstGeom prst="line">
              <a:avLst/>
            </a:prstGeom>
            <a:ln w="19050">
              <a:solidFill>
                <a:srgbClr val="00B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2004305" y="2396361"/>
              <a:ext cx="597657" cy="0"/>
            </a:xfrm>
            <a:prstGeom prst="straightConnector1">
              <a:avLst/>
            </a:prstGeom>
            <a:ln w="952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753096" y="2090925"/>
              <a:ext cx="1076837" cy="313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Vapor return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3995936" y="2284196"/>
              <a:ext cx="272077" cy="1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080325" y="3872081"/>
              <a:ext cx="1005103" cy="313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Pipe length</a:t>
              </a:r>
              <a:endParaRPr lang="en-GB" sz="8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65391" y="2969522"/>
              <a:ext cx="604097" cy="313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smtClean="0"/>
                <a:t>Plant</a:t>
              </a:r>
              <a:endParaRPr lang="en-GB" sz="8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845287" y="2493517"/>
              <a:ext cx="865754" cy="313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smtClean="0">
                  <a:solidFill>
                    <a:srgbClr val="FF0000"/>
                  </a:solidFill>
                </a:rPr>
                <a:t>Detector</a:t>
              </a:r>
              <a:endParaRPr lang="en-GB" sz="800" i="1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355565" y="3050735"/>
              <a:ext cx="1042701" cy="313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smtClean="0">
                  <a:solidFill>
                    <a:srgbClr val="0070C0"/>
                  </a:solidFill>
                </a:rPr>
                <a:t>Transfer </a:t>
              </a:r>
              <a:r>
                <a:rPr lang="en-US" sz="800" i="1" dirty="0" smtClean="0">
                  <a:solidFill>
                    <a:srgbClr val="00B050"/>
                  </a:solidFill>
                </a:rPr>
                <a:t>line</a:t>
              </a:r>
              <a:endParaRPr lang="en-GB" sz="800" i="1" dirty="0">
                <a:solidFill>
                  <a:srgbClr val="00B050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551801" y="2396361"/>
              <a:ext cx="816159" cy="60832"/>
            </a:xfrm>
            <a:custGeom>
              <a:avLst/>
              <a:gdLst>
                <a:gd name="connsiteX0" fmla="*/ 0 w 627233"/>
                <a:gd name="connsiteY0" fmla="*/ 823716 h 823716"/>
                <a:gd name="connsiteX1" fmla="*/ 264496 w 627233"/>
                <a:gd name="connsiteY1" fmla="*/ 7557 h 823716"/>
                <a:gd name="connsiteX2" fmla="*/ 627233 w 627233"/>
                <a:gd name="connsiteY2" fmla="*/ 0 h 823716"/>
                <a:gd name="connsiteX0" fmla="*/ 0 w 627233"/>
                <a:gd name="connsiteY0" fmla="*/ 876615 h 876615"/>
                <a:gd name="connsiteX1" fmla="*/ 264496 w 627233"/>
                <a:gd name="connsiteY1" fmla="*/ 0 h 876615"/>
                <a:gd name="connsiteX2" fmla="*/ 627233 w 627233"/>
                <a:gd name="connsiteY2" fmla="*/ 52899 h 876615"/>
                <a:gd name="connsiteX0" fmla="*/ 0 w 619676"/>
                <a:gd name="connsiteY0" fmla="*/ 0 h 256939"/>
                <a:gd name="connsiteX1" fmla="*/ 256939 w 619676"/>
                <a:gd name="connsiteY1" fmla="*/ 204040 h 256939"/>
                <a:gd name="connsiteX2" fmla="*/ 619676 w 619676"/>
                <a:gd name="connsiteY2" fmla="*/ 256939 h 256939"/>
                <a:gd name="connsiteX0" fmla="*/ 0 w 619676"/>
                <a:gd name="connsiteY0" fmla="*/ 0 h 256939"/>
                <a:gd name="connsiteX1" fmla="*/ 7557 w 619676"/>
                <a:gd name="connsiteY1" fmla="*/ 196483 h 256939"/>
                <a:gd name="connsiteX2" fmla="*/ 619676 w 619676"/>
                <a:gd name="connsiteY2" fmla="*/ 256939 h 256939"/>
                <a:gd name="connsiteX0" fmla="*/ 0 w 619676"/>
                <a:gd name="connsiteY0" fmla="*/ 0 h 256939"/>
                <a:gd name="connsiteX1" fmla="*/ 158697 w 619676"/>
                <a:gd name="connsiteY1" fmla="*/ 219154 h 256939"/>
                <a:gd name="connsiteX2" fmla="*/ 619676 w 619676"/>
                <a:gd name="connsiteY2" fmla="*/ 256939 h 256939"/>
                <a:gd name="connsiteX0" fmla="*/ 0 w 816159"/>
                <a:gd name="connsiteY0" fmla="*/ 45342 h 45342"/>
                <a:gd name="connsiteX1" fmla="*/ 355180 w 816159"/>
                <a:gd name="connsiteY1" fmla="*/ 0 h 45342"/>
                <a:gd name="connsiteX2" fmla="*/ 816159 w 816159"/>
                <a:gd name="connsiteY2" fmla="*/ 37785 h 45342"/>
                <a:gd name="connsiteX0" fmla="*/ 0 w 816159"/>
                <a:gd name="connsiteY0" fmla="*/ 15114 h 15114"/>
                <a:gd name="connsiteX1" fmla="*/ 355180 w 816159"/>
                <a:gd name="connsiteY1" fmla="*/ 0 h 15114"/>
                <a:gd name="connsiteX2" fmla="*/ 816159 w 816159"/>
                <a:gd name="connsiteY2" fmla="*/ 7557 h 15114"/>
                <a:gd name="connsiteX0" fmla="*/ 0 w 816159"/>
                <a:gd name="connsiteY0" fmla="*/ 15114 h 15114"/>
                <a:gd name="connsiteX1" fmla="*/ 279610 w 816159"/>
                <a:gd name="connsiteY1" fmla="*/ 0 h 15114"/>
                <a:gd name="connsiteX2" fmla="*/ 816159 w 816159"/>
                <a:gd name="connsiteY2" fmla="*/ 7557 h 15114"/>
                <a:gd name="connsiteX0" fmla="*/ 0 w 816159"/>
                <a:gd name="connsiteY0" fmla="*/ 20110 h 20110"/>
                <a:gd name="connsiteX1" fmla="*/ 234268 w 816159"/>
                <a:gd name="connsiteY1" fmla="*/ 0 h 20110"/>
                <a:gd name="connsiteX2" fmla="*/ 816159 w 816159"/>
                <a:gd name="connsiteY2" fmla="*/ 12553 h 2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6159" h="20110">
                  <a:moveTo>
                    <a:pt x="0" y="20110"/>
                  </a:moveTo>
                  <a:lnTo>
                    <a:pt x="234268" y="0"/>
                  </a:lnTo>
                  <a:lnTo>
                    <a:pt x="816159" y="12553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algn="ctr"/>
              <a:endParaRPr lang="en-GB" sz="100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15516" y="5659581"/>
            <a:ext cx="4964544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Pictures from: </a:t>
            </a:r>
            <a:r>
              <a:rPr lang="en-US" sz="1100" dirty="0" smtClean="0">
                <a:solidFill>
                  <a:srgbClr val="C00000"/>
                </a:solidFill>
              </a:rPr>
              <a:t> B. </a:t>
            </a:r>
            <a:r>
              <a:rPr lang="en-US" sz="1100" dirty="0" err="1" smtClean="0">
                <a:solidFill>
                  <a:srgbClr val="C00000"/>
                </a:solidFill>
              </a:rPr>
              <a:t>Verlaat</a:t>
            </a:r>
            <a:r>
              <a:rPr lang="en-US" sz="1100" dirty="0" smtClean="0">
                <a:solidFill>
                  <a:srgbClr val="C00000"/>
                </a:solidFill>
              </a:rPr>
              <a:t>, Forum on Tracking Detector Mechanics, 2013</a:t>
            </a:r>
            <a:endParaRPr lang="en-GB" sz="1100" dirty="0">
              <a:solidFill>
                <a:srgbClr val="C000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238074" y="3882779"/>
            <a:ext cx="2402653" cy="1232520"/>
            <a:chOff x="1638923" y="4490840"/>
            <a:chExt cx="2402653" cy="1232520"/>
          </a:xfrm>
        </p:grpSpPr>
        <p:sp>
          <p:nvSpPr>
            <p:cNvPr id="41" name="Oval 40"/>
            <p:cNvSpPr/>
            <p:nvPr/>
          </p:nvSpPr>
          <p:spPr bwMode="auto">
            <a:xfrm>
              <a:off x="1638923" y="4490840"/>
              <a:ext cx="1232520" cy="1232520"/>
            </a:xfrm>
            <a:prstGeom prst="ellipse">
              <a:avLst/>
            </a:prstGeom>
            <a:blipFill>
              <a:blip r:embed="rId3"/>
              <a:tile tx="0" ty="0" sx="100000" sy="100000" flip="none" algn="tl"/>
            </a:blipFill>
            <a:ln w="31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tabLst/>
              </a:pPr>
              <a:endPara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2039159" y="4891076"/>
              <a:ext cx="432048" cy="432048"/>
            </a:xfrm>
            <a:prstGeom prst="ellipse">
              <a:avLst/>
            </a:prstGeom>
            <a:solidFill>
              <a:schemeClr val="accent1">
                <a:lumMod val="90000"/>
              </a:schemeClr>
            </a:solidFill>
            <a:ln w="31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tabLst/>
              </a:pPr>
              <a:endPara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2147171" y="4999088"/>
              <a:ext cx="216024" cy="216024"/>
            </a:xfrm>
            <a:prstGeom prst="ellipse">
              <a:avLst/>
            </a:prstGeom>
            <a:solidFill>
              <a:srgbClr val="0070C0"/>
            </a:solidFill>
            <a:ln w="31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tabLst/>
              </a:pPr>
              <a:endPara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itchFamily="2" charset="-122"/>
              </a:endParaRPr>
            </a:p>
          </p:txBody>
        </p:sp>
        <p:cxnSp>
          <p:nvCxnSpPr>
            <p:cNvPr id="44" name="Straight Arrow Connector 43"/>
            <p:cNvCxnSpPr>
              <a:endCxn id="42" idx="6"/>
            </p:cNvCxnSpPr>
            <p:nvPr/>
          </p:nvCxnSpPr>
          <p:spPr>
            <a:xfrm flipH="1">
              <a:off x="2471207" y="4826728"/>
              <a:ext cx="876657" cy="28037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909535" y="4540024"/>
              <a:ext cx="11320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Ambient heat </a:t>
              </a:r>
              <a:endParaRPr lang="en-GB" sz="1200" dirty="0"/>
            </a:p>
          </p:txBody>
        </p:sp>
      </p:grpSp>
      <p:sp>
        <p:nvSpPr>
          <p:cNvPr id="49" name="Rectangle 48"/>
          <p:cNvSpPr/>
          <p:nvPr/>
        </p:nvSpPr>
        <p:spPr>
          <a:xfrm rot="476027">
            <a:off x="5787963" y="1284976"/>
            <a:ext cx="3204131" cy="584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Cooling, integration, detector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63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How will my system look like?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we have a baseline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1" t="-170" r="133" b="170"/>
          <a:stretch/>
        </p:blipFill>
        <p:spPr>
          <a:xfrm>
            <a:off x="3324290" y="1223819"/>
            <a:ext cx="5658074" cy="4158817"/>
          </a:xfrm>
        </p:spPr>
      </p:pic>
      <p:sp>
        <p:nvSpPr>
          <p:cNvPr id="9" name="TextBox 8"/>
          <p:cNvSpPr txBox="1"/>
          <p:nvPr/>
        </p:nvSpPr>
        <p:spPr>
          <a:xfrm>
            <a:off x="3325090" y="5382491"/>
            <a:ext cx="5672668" cy="6001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</a:rPr>
              <a:t>Picture </a:t>
            </a:r>
            <a:r>
              <a:rPr lang="en-US" sz="1100" dirty="0">
                <a:solidFill>
                  <a:srgbClr val="C00000"/>
                </a:solidFill>
              </a:rPr>
              <a:t>from: </a:t>
            </a:r>
            <a:r>
              <a:rPr lang="en-US" sz="1100" dirty="0" smtClean="0">
                <a:solidFill>
                  <a:srgbClr val="C00000"/>
                </a:solidFill>
              </a:rPr>
              <a:t> </a:t>
            </a:r>
            <a:br>
              <a:rPr lang="en-US" sz="1100" dirty="0" smtClean="0">
                <a:solidFill>
                  <a:srgbClr val="C00000"/>
                </a:solidFill>
              </a:rPr>
            </a:br>
            <a:r>
              <a:rPr lang="en-US" sz="1100" dirty="0" smtClean="0">
                <a:solidFill>
                  <a:srgbClr val="C00000"/>
                </a:solidFill>
              </a:rPr>
              <a:t>A. D’Auria, Process and Instrumentation diagram for CMS Pixel CO2 cooling system</a:t>
            </a:r>
            <a:endParaRPr lang="en-GB" sz="11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1" y="1620458"/>
            <a:ext cx="2995660" cy="4055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lvl="0" indent="-173038">
              <a:lnSpc>
                <a:spcPts val="2600"/>
              </a:lnSpc>
              <a:spcBef>
                <a:spcPct val="20000"/>
              </a:spcBef>
              <a:buClr>
                <a:srgbClr val="FFC000"/>
              </a:buClr>
              <a:buSzPct val="90000"/>
              <a:buFont typeface="Arial"/>
              <a:buChar char="•"/>
            </a:pPr>
            <a:r>
              <a:rPr lang="en-US" sz="2400" dirty="0" smtClean="0">
                <a:solidFill>
                  <a:prstClr val="white"/>
                </a:solidFill>
                <a:cs typeface="Segoe UI" pitchFamily="34" charset="0"/>
              </a:rPr>
              <a:t>P&amp;I (process and instrumentation</a:t>
            </a:r>
            <a:r>
              <a:rPr lang="en-US" sz="2400" dirty="0" smtClean="0">
                <a:solidFill>
                  <a:prstClr val="white"/>
                </a:solidFill>
                <a:cs typeface="Segoe UI" pitchFamily="34" charset="0"/>
              </a:rPr>
              <a:t>)</a:t>
            </a:r>
          </a:p>
          <a:p>
            <a:pPr lvl="0">
              <a:lnSpc>
                <a:spcPts val="2600"/>
              </a:lnSpc>
              <a:spcBef>
                <a:spcPct val="20000"/>
              </a:spcBef>
              <a:buClr>
                <a:srgbClr val="FFC000"/>
              </a:buClr>
              <a:buSzPct val="90000"/>
            </a:pPr>
            <a:endParaRPr lang="en-US" sz="2400" dirty="0" smtClean="0">
              <a:solidFill>
                <a:prstClr val="white"/>
              </a:solidFill>
              <a:cs typeface="Segoe UI" pitchFamily="34" charset="0"/>
            </a:endParaRPr>
          </a:p>
          <a:p>
            <a:pPr marL="173038" lvl="0" indent="-173038">
              <a:lnSpc>
                <a:spcPts val="2600"/>
              </a:lnSpc>
              <a:spcBef>
                <a:spcPct val="20000"/>
              </a:spcBef>
              <a:buClr>
                <a:srgbClr val="FFC000"/>
              </a:buClr>
              <a:buSzPct val="90000"/>
              <a:buFont typeface="Arial"/>
              <a:buChar char="•"/>
            </a:pPr>
            <a:r>
              <a:rPr lang="en-US" sz="2400" dirty="0" smtClean="0">
                <a:solidFill>
                  <a:prstClr val="white"/>
                </a:solidFill>
                <a:cs typeface="Segoe UI" pitchFamily="34" charset="0"/>
              </a:rPr>
              <a:t>Component </a:t>
            </a:r>
            <a:r>
              <a:rPr lang="en-US" sz="2400" dirty="0" smtClean="0">
                <a:solidFill>
                  <a:prstClr val="white"/>
                </a:solidFill>
                <a:cs typeface="Segoe UI" pitchFamily="34" charset="0"/>
              </a:rPr>
              <a:t>selection</a:t>
            </a:r>
          </a:p>
          <a:p>
            <a:pPr lvl="0">
              <a:lnSpc>
                <a:spcPts val="2600"/>
              </a:lnSpc>
              <a:spcBef>
                <a:spcPct val="20000"/>
              </a:spcBef>
              <a:buClr>
                <a:srgbClr val="FFC000"/>
              </a:buClr>
              <a:buSzPct val="90000"/>
            </a:pPr>
            <a:endParaRPr lang="en-US" sz="2400" dirty="0" smtClean="0">
              <a:solidFill>
                <a:prstClr val="white"/>
              </a:solidFill>
              <a:cs typeface="Segoe UI" pitchFamily="34" charset="0"/>
            </a:endParaRPr>
          </a:p>
          <a:p>
            <a:pPr marL="173038" lvl="0" indent="-173038">
              <a:lnSpc>
                <a:spcPts val="2600"/>
              </a:lnSpc>
              <a:spcBef>
                <a:spcPct val="20000"/>
              </a:spcBef>
              <a:buClr>
                <a:srgbClr val="FFC000"/>
              </a:buClr>
              <a:buSzPct val="90000"/>
              <a:buFont typeface="Arial"/>
              <a:buChar char="•"/>
            </a:pPr>
            <a:r>
              <a:rPr lang="en-US" sz="2400" dirty="0" smtClean="0">
                <a:solidFill>
                  <a:prstClr val="white"/>
                </a:solidFill>
                <a:cs typeface="Segoe UI" pitchFamily="34" charset="0"/>
              </a:rPr>
              <a:t>3D modeling for construction</a:t>
            </a:r>
            <a:r>
              <a:rPr lang="en-US" sz="2400" dirty="0">
                <a:solidFill>
                  <a:prstClr val="white"/>
                </a:solidFill>
                <a:cs typeface="Segoe UI" pitchFamily="34" charset="0"/>
              </a:rPr>
              <a:t> </a:t>
            </a:r>
            <a:r>
              <a:rPr lang="en-US" sz="2400" dirty="0" smtClean="0">
                <a:solidFill>
                  <a:prstClr val="white"/>
                </a:solidFill>
                <a:cs typeface="Segoe UI" pitchFamily="34" charset="0"/>
              </a:rPr>
              <a:t>and integration with detector integration office!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02000" y="1254606"/>
            <a:ext cx="5695758" cy="474133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317393" y="1239213"/>
            <a:ext cx="5672666" cy="4746261"/>
            <a:chOff x="3317393" y="1239213"/>
            <a:chExt cx="5672666" cy="4746261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50110" t="34919" r="10856" b="20230"/>
            <a:stretch>
              <a:fillRect/>
            </a:stretch>
          </p:blipFill>
          <p:spPr bwMode="auto">
            <a:xfrm>
              <a:off x="5661858" y="2421078"/>
              <a:ext cx="3328201" cy="3564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3317393" y="1239213"/>
              <a:ext cx="2586183" cy="2501516"/>
            </a:xfrm>
            <a:prstGeom prst="rect">
              <a:avLst/>
            </a:prstGeom>
            <a:solidFill>
              <a:schemeClr val="accent2"/>
            </a:solidFill>
          </p:spPr>
          <p:txBody>
            <a:bodyPr vert="horz" wrap="square" lIns="91440" tIns="45720" rIns="91440" bIns="45720" rtlCol="0" anchor="ctr">
              <a:noAutofit/>
            </a:bodyPr>
            <a:lstStyle/>
            <a:p>
              <a:pPr marL="342900" indent="-342900">
                <a:spcBef>
                  <a:spcPct val="0"/>
                </a:spcBef>
                <a:buFont typeface="Arial"/>
                <a:buChar char="•"/>
              </a:pPr>
              <a:r>
                <a:rPr lang="en-US" sz="1600" dirty="0" smtClean="0">
                  <a:latin typeface="Perpetua" pitchFamily="18" charset="0"/>
                </a:rPr>
                <a:t>Membrane pump</a:t>
              </a:r>
            </a:p>
            <a:p>
              <a:pPr marL="342900" indent="-342900">
                <a:spcBef>
                  <a:spcPct val="0"/>
                </a:spcBef>
                <a:buFont typeface="Arial"/>
                <a:buChar char="•"/>
              </a:pPr>
              <a:r>
                <a:rPr lang="en-US" sz="1600" dirty="0" smtClean="0">
                  <a:latin typeface="Perpetua" pitchFamily="18" charset="0"/>
                </a:rPr>
                <a:t>150 </a:t>
              </a:r>
              <a:r>
                <a:rPr lang="en-US" sz="1600" dirty="0">
                  <a:latin typeface="Perpetua" pitchFamily="18" charset="0"/>
                </a:rPr>
                <a:t>g/s liquid </a:t>
              </a:r>
              <a:r>
                <a:rPr lang="en-US" sz="1600" dirty="0" smtClean="0">
                  <a:latin typeface="Perpetua" pitchFamily="18" charset="0"/>
                </a:rPr>
                <a:t>CO</a:t>
              </a:r>
              <a:r>
                <a:rPr lang="en-US" sz="1600" baseline="-25000" dirty="0" smtClean="0">
                  <a:latin typeface="Perpetua" pitchFamily="18" charset="0"/>
                </a:rPr>
                <a:t>2</a:t>
              </a:r>
            </a:p>
            <a:p>
              <a:pPr marL="342900" indent="-342900">
                <a:spcBef>
                  <a:spcPct val="0"/>
                </a:spcBef>
                <a:buFont typeface="Arial"/>
                <a:buChar char="•"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Perpetua" pitchFamily="18" charset="0"/>
                  <a:ea typeface="+mj-ea"/>
                  <a:cs typeface="+mj-cs"/>
                </a:rPr>
                <a:t>-40 to +15</a:t>
              </a:r>
              <a:r>
                <a:rPr kumimoji="0" lang="en-US" sz="16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Perpetua" pitchFamily="18" charset="0"/>
                  <a:ea typeface="+mj-ea"/>
                  <a:cs typeface="+mj-cs"/>
                </a:rPr>
                <a:t>°C operating T</a:t>
              </a:r>
            </a:p>
            <a:p>
              <a:pPr marL="342900" marR="0" indent="-34290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</a:pPr>
              <a:r>
                <a:rPr lang="en-US" sz="1600" baseline="0" dirty="0" smtClean="0">
                  <a:latin typeface="Perpetua" pitchFamily="18" charset="0"/>
                  <a:ea typeface="+mj-ea"/>
                  <a:cs typeface="+mj-cs"/>
                </a:rPr>
                <a:t>157</a:t>
              </a:r>
              <a:r>
                <a:rPr lang="en-US" sz="1600" dirty="0" smtClean="0">
                  <a:latin typeface="Perpetua" pitchFamily="18" charset="0"/>
                  <a:ea typeface="+mj-ea"/>
                  <a:cs typeface="+mj-cs"/>
                </a:rPr>
                <a:t> bar testing p</a:t>
              </a:r>
            </a:p>
            <a:p>
              <a:pPr marL="342900" marR="0" indent="-34290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</a:pPr>
              <a:r>
                <a:rPr lang="en-US" sz="1600" dirty="0" smtClean="0">
                  <a:latin typeface="Perpetua" pitchFamily="18" charset="0"/>
                  <a:ea typeface="+mj-ea"/>
                  <a:cs typeface="+mj-cs"/>
                </a:rPr>
                <a:t>Remote head</a:t>
              </a:r>
            </a:p>
            <a:p>
              <a:pPr marL="342900" marR="0" indent="-34290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</a:pPr>
              <a:r>
                <a:rPr lang="en-US" sz="1600" dirty="0" smtClean="0">
                  <a:latin typeface="Perpetua" pitchFamily="18" charset="0"/>
                  <a:ea typeface="+mj-ea"/>
                  <a:cs typeface="+mj-cs"/>
                </a:rPr>
                <a:t>Frequency driver</a:t>
              </a:r>
            </a:p>
            <a:p>
              <a:pPr marL="342900" marR="0" indent="-34290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</a:pPr>
              <a:r>
                <a:rPr lang="en-US" sz="1600" dirty="0" smtClean="0">
                  <a:latin typeface="Perpetua" pitchFamily="18" charset="0"/>
                  <a:ea typeface="+mj-ea"/>
                  <a:cs typeface="+mj-cs"/>
                </a:rPr>
                <a:t>Remote stroke adjustment</a:t>
              </a:r>
            </a:p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erpetua" pitchFamily="18" charset="0"/>
                <a:ea typeface="+mj-ea"/>
                <a:cs typeface="+mj-cs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2395" y="1208423"/>
            <a:ext cx="5138748" cy="490989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 rot="476027">
            <a:off x="5764871" y="484490"/>
            <a:ext cx="3204131" cy="584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Design, control, mechanics, process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375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layout is there: how do I build it?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QA matters</a:t>
            </a:r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304799" y="1295401"/>
            <a:ext cx="8415867" cy="45259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173038" indent="-17303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1pPr>
            <a:lvl2pPr marL="627063" indent="-169863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2pPr>
            <a:lvl3pPr marL="10302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3pPr>
            <a:lvl4pPr marL="1482725" indent="-111125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4pPr>
            <a:lvl5pPr marL="19446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i="1" dirty="0" smtClean="0"/>
              <a:t>During construction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lt1"/>
                </a:solidFill>
                <a:cs typeface="+mn-cs"/>
              </a:rPr>
              <a:t>CO</a:t>
            </a:r>
            <a:r>
              <a:rPr lang="en-US" sz="1900" baseline="-25000" dirty="0">
                <a:solidFill>
                  <a:schemeClr val="lt1"/>
                </a:solidFill>
                <a:cs typeface="+mn-cs"/>
              </a:rPr>
              <a:t>2</a:t>
            </a:r>
            <a:r>
              <a:rPr lang="en-US" sz="1900" dirty="0">
                <a:solidFill>
                  <a:schemeClr val="lt1"/>
                </a:solidFill>
                <a:cs typeface="+mn-cs"/>
              </a:rPr>
              <a:t> </a:t>
            </a:r>
            <a:r>
              <a:rPr lang="en-US" sz="1900" dirty="0" smtClean="0">
                <a:solidFill>
                  <a:schemeClr val="lt1"/>
                </a:solidFill>
                <a:cs typeface="+mn-cs"/>
              </a:rPr>
              <a:t>systems design pressure above 100 bar</a:t>
            </a:r>
          </a:p>
          <a:p>
            <a:r>
              <a:rPr lang="en-US" sz="2200" u="sng" dirty="0" smtClean="0">
                <a:solidFill>
                  <a:srgbClr val="4B734B"/>
                </a:solidFill>
                <a:cs typeface="+mn-cs"/>
              </a:rPr>
              <a:t>QA for the construction shall be tight: and be the same over all the system (plant to detector!)</a:t>
            </a:r>
            <a:endParaRPr lang="en-US" sz="2200" u="sng" dirty="0">
              <a:solidFill>
                <a:srgbClr val="4B734B"/>
              </a:solidFill>
              <a:cs typeface="+mn-cs"/>
            </a:endParaRPr>
          </a:p>
          <a:p>
            <a:r>
              <a:rPr lang="en-US" sz="1700" dirty="0" smtClean="0">
                <a:solidFill>
                  <a:schemeClr val="lt1"/>
                </a:solidFill>
                <a:cs typeface="+mn-cs"/>
              </a:rPr>
              <a:t>samples for welds, in order to establish accurate welding procedure</a:t>
            </a:r>
          </a:p>
          <a:p>
            <a:r>
              <a:rPr lang="en-US" sz="1700" dirty="0" smtClean="0">
                <a:solidFill>
                  <a:schemeClr val="lt1"/>
                </a:solidFill>
                <a:cs typeface="+mn-cs"/>
              </a:rPr>
              <a:t>Visual inspections by experts, x-rays on sampling welds</a:t>
            </a:r>
          </a:p>
          <a:p>
            <a:r>
              <a:rPr lang="en-US" sz="1700" dirty="0" smtClean="0">
                <a:solidFill>
                  <a:schemeClr val="lt1"/>
                </a:solidFill>
                <a:cs typeface="+mn-cs"/>
              </a:rPr>
              <a:t>P tests following EU standards</a:t>
            </a:r>
          </a:p>
          <a:p>
            <a:r>
              <a:rPr lang="en-US" sz="1700" dirty="0" smtClean="0">
                <a:solidFill>
                  <a:schemeClr val="lt1"/>
                </a:solidFill>
                <a:cs typeface="+mn-cs"/>
              </a:rPr>
              <a:t>Leak tests</a:t>
            </a:r>
          </a:p>
          <a:p>
            <a:r>
              <a:rPr lang="en-US" sz="1700" dirty="0" smtClean="0">
                <a:solidFill>
                  <a:schemeClr val="lt1"/>
                </a:solidFill>
                <a:cs typeface="+mn-cs"/>
              </a:rPr>
              <a:t>Careful choice of connectors!</a:t>
            </a:r>
          </a:p>
          <a:p>
            <a:r>
              <a:rPr lang="en-US" sz="1700" dirty="0" smtClean="0">
                <a:solidFill>
                  <a:schemeClr val="lt1"/>
                </a:solidFill>
                <a:cs typeface="+mn-cs"/>
              </a:rPr>
              <a:t>Integration!</a:t>
            </a:r>
          </a:p>
          <a:p>
            <a:pPr marL="0" indent="0">
              <a:buNone/>
            </a:pPr>
            <a:endParaRPr lang="en-US" dirty="0" smtClean="0">
              <a:solidFill>
                <a:schemeClr val="lt1"/>
              </a:solidFill>
              <a:cs typeface="+mn-cs"/>
            </a:endParaRPr>
          </a:p>
          <a:p>
            <a:pPr>
              <a:buFontTx/>
              <a:buChar char="-"/>
            </a:pPr>
            <a:endParaRPr lang="en-US" dirty="0">
              <a:solidFill>
                <a:schemeClr val="lt1"/>
              </a:solidFill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103" y="3511305"/>
            <a:ext cx="3114304" cy="25273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 rot="476027">
            <a:off x="5645269" y="1013865"/>
            <a:ext cx="3204131" cy="584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Welding, mechanics, safety</a:t>
            </a:r>
            <a:r>
              <a:rPr lang="en-US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 integration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606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879565"/>
            <a:ext cx="8305800" cy="5320937"/>
          </a:xfrm>
        </p:spPr>
        <p:txBody>
          <a:bodyPr>
            <a:normAutofit/>
          </a:bodyPr>
          <a:lstStyle/>
          <a:p>
            <a:r>
              <a:rPr lang="en-US" dirty="0" smtClean="0"/>
              <a:t>Operation scenarios</a:t>
            </a:r>
          </a:p>
          <a:p>
            <a:pPr lvl="1"/>
            <a:r>
              <a:rPr lang="en-US" dirty="0" smtClean="0"/>
              <a:t>IBL: Operation, Stand-by, </a:t>
            </a:r>
            <a:r>
              <a:rPr lang="en-US" u="sng" dirty="0" smtClean="0"/>
              <a:t>Bake-out!</a:t>
            </a:r>
          </a:p>
          <a:p>
            <a:pPr lvl="1"/>
            <a:r>
              <a:rPr lang="en-US" dirty="0" smtClean="0"/>
              <a:t>What is the availability rate</a:t>
            </a:r>
            <a:r>
              <a:rPr lang="en-US" dirty="0"/>
              <a:t> </a:t>
            </a:r>
            <a:r>
              <a:rPr lang="en-US" dirty="0" smtClean="0"/>
              <a:t>needed? </a:t>
            </a:r>
          </a:p>
          <a:p>
            <a:pPr lvl="2"/>
            <a:r>
              <a:rPr lang="en-US" dirty="0" smtClean="0"/>
              <a:t>IBL: </a:t>
            </a:r>
            <a:r>
              <a:rPr lang="en-US" u="sng" dirty="0" smtClean="0"/>
              <a:t>Run always</a:t>
            </a:r>
            <a:r>
              <a:rPr lang="en-US" dirty="0" smtClean="0"/>
              <a:t>!</a:t>
            </a:r>
          </a:p>
          <a:p>
            <a:pPr lvl="2"/>
            <a:r>
              <a:rPr lang="en-US" dirty="0" smtClean="0"/>
              <a:t>What are foreseen maintenance time slots available?</a:t>
            </a:r>
          </a:p>
          <a:p>
            <a:pPr lvl="1"/>
            <a:r>
              <a:rPr lang="en-US" dirty="0" smtClean="0"/>
              <a:t>What happens if cooling gets off?</a:t>
            </a:r>
          </a:p>
          <a:p>
            <a:pPr lvl="1"/>
            <a:r>
              <a:rPr lang="en-US" dirty="0" smtClean="0"/>
              <a:t>Apply alarms philosophy adopted to your needs.</a:t>
            </a:r>
          </a:p>
          <a:p>
            <a:r>
              <a:rPr lang="en-US" dirty="0" smtClean="0"/>
              <a:t>Detector interface</a:t>
            </a:r>
          </a:p>
          <a:p>
            <a:pPr lvl="1"/>
            <a:r>
              <a:rPr lang="en-US" dirty="0" smtClean="0"/>
              <a:t>Who drives the cooling system?</a:t>
            </a:r>
          </a:p>
          <a:p>
            <a:pPr lvl="1"/>
            <a:r>
              <a:rPr lang="en-US" dirty="0" smtClean="0"/>
              <a:t>Who and how decides on the cooling system settings?</a:t>
            </a:r>
          </a:p>
          <a:p>
            <a:pPr lvl="1"/>
            <a:r>
              <a:rPr lang="en-US" dirty="0" smtClean="0"/>
              <a:t>What are the interlocks and the consequences? </a:t>
            </a:r>
          </a:p>
          <a:p>
            <a:pPr lvl="1"/>
            <a:r>
              <a:rPr lang="en-US" dirty="0" smtClean="0"/>
              <a:t>When and how cooling should be stopped?</a:t>
            </a:r>
          </a:p>
          <a:p>
            <a:pPr lvl="1"/>
            <a:r>
              <a:rPr lang="en-US" dirty="0" smtClean="0"/>
              <a:t>Who and how reads the data from the cooling system?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we also need to know….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1149348">
            <a:off x="6318158" y="1443997"/>
            <a:ext cx="21374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At least very simple</a:t>
            </a:r>
          </a:p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risk analysis is needed!</a:t>
            </a:r>
            <a:endParaRPr lang="en-US" sz="1600" b="1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209466">
            <a:off x="6523788" y="574713"/>
            <a:ext cx="2423908" cy="584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Detector, cooling and control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691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81001" y="1295401"/>
            <a:ext cx="4044758" cy="1336964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 smtClean="0"/>
              <a:t>Dissipate the heat produced by:</a:t>
            </a:r>
          </a:p>
          <a:p>
            <a:pPr marL="854075" lvl="1" indent="-342900">
              <a:lnSpc>
                <a:spcPct val="120000"/>
              </a:lnSpc>
              <a:buFont typeface="Wingdings" charset="2"/>
              <a:buChar char="Ø"/>
            </a:pPr>
            <a:r>
              <a:rPr lang="en-US" dirty="0" smtClean="0"/>
              <a:t>detector</a:t>
            </a:r>
          </a:p>
          <a:p>
            <a:pPr marL="854075" lvl="1" indent="-342900">
              <a:lnSpc>
                <a:spcPct val="120000"/>
              </a:lnSpc>
              <a:buFont typeface="Wingdings" charset="2"/>
              <a:buChar char="Ø"/>
            </a:pPr>
            <a:r>
              <a:rPr lang="en-US" dirty="0"/>
              <a:t>e</a:t>
            </a:r>
            <a:r>
              <a:rPr lang="en-US" dirty="0" smtClean="0"/>
              <a:t>lectronics</a:t>
            </a:r>
            <a:endParaRPr lang="en-US" dirty="0"/>
          </a:p>
          <a:p>
            <a:pPr marL="854075" lvl="1" indent="-342900">
              <a:lnSpc>
                <a:spcPct val="120000"/>
              </a:lnSpc>
              <a:buFont typeface="Wingdings" charset="2"/>
              <a:buChar char="Ø"/>
            </a:pPr>
            <a:r>
              <a:rPr lang="en-US" dirty="0" smtClean="0"/>
              <a:t>cables</a:t>
            </a:r>
          </a:p>
          <a:p>
            <a:pPr marL="511175" lvl="1" indent="0">
              <a:buNone/>
            </a:pPr>
            <a:endParaRPr lang="en-US" dirty="0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…many different reasons!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Detector cooling: why?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076025" y="790289"/>
            <a:ext cx="3889265" cy="2186006"/>
            <a:chOff x="4999055" y="890350"/>
            <a:chExt cx="3889265" cy="2186006"/>
          </a:xfrm>
        </p:grpSpPr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4999055" y="890350"/>
              <a:ext cx="3889265" cy="1822345"/>
              <a:chOff x="708905" y="859562"/>
              <a:chExt cx="6482109" cy="3037242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8905" y="953897"/>
                <a:ext cx="6482109" cy="2941073"/>
              </a:xfrm>
              <a:prstGeom prst="rect">
                <a:avLst/>
              </a:prstGeom>
            </p:spPr>
          </p:pic>
          <p:grpSp>
            <p:nvGrpSpPr>
              <p:cNvPr id="34" name="Group 33"/>
              <p:cNvGrpSpPr/>
              <p:nvPr/>
            </p:nvGrpSpPr>
            <p:grpSpPr>
              <a:xfrm>
                <a:off x="1450545" y="859562"/>
                <a:ext cx="5688266" cy="3037242"/>
                <a:chOff x="1353540" y="1034221"/>
                <a:chExt cx="5246657" cy="2747894"/>
              </a:xfrm>
            </p:grpSpPr>
            <p:sp>
              <p:nvSpPr>
                <p:cNvPr id="3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5673217" y="2962736"/>
                  <a:ext cx="926980" cy="27497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3 Half Disks</a:t>
                  </a:r>
                  <a:endPara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6316961" y="2551197"/>
                  <a:ext cx="115550" cy="292110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6432511" y="2513096"/>
                  <a:ext cx="57004" cy="321186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757830" y="1034221"/>
                  <a:ext cx="2209233" cy="2749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Port Cards </a:t>
                  </a: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and </a:t>
                  </a: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POH</a:t>
                  </a:r>
                  <a:endPara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" name="Line 11"/>
                <p:cNvSpPr>
                  <a:spLocks noChangeShapeType="1"/>
                </p:cNvSpPr>
                <p:nvPr/>
              </p:nvSpPr>
              <p:spPr bwMode="auto">
                <a:xfrm>
                  <a:off x="3892448" y="1303001"/>
                  <a:ext cx="547552" cy="721471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" name="Line 12"/>
                <p:cNvSpPr>
                  <a:spLocks noChangeShapeType="1"/>
                </p:cNvSpPr>
                <p:nvPr/>
              </p:nvSpPr>
              <p:spPr bwMode="auto">
                <a:xfrm>
                  <a:off x="3892448" y="1303001"/>
                  <a:ext cx="136389" cy="842050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2657203" y="3307168"/>
                  <a:ext cx="1237774" cy="47494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lnSpcReduction="10000"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DC-DC converters</a:t>
                  </a:r>
                  <a:endPara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5152730" y="2276508"/>
                  <a:ext cx="176365" cy="801485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" name="Line 19"/>
                <p:cNvSpPr>
                  <a:spLocks noChangeShapeType="1"/>
                </p:cNvSpPr>
                <p:nvPr/>
              </p:nvSpPr>
              <p:spPr bwMode="auto">
                <a:xfrm flipH="1" flipV="1">
                  <a:off x="4910904" y="2551197"/>
                  <a:ext cx="241826" cy="526795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" name="Line 20"/>
                <p:cNvSpPr>
                  <a:spLocks noChangeShapeType="1"/>
                </p:cNvSpPr>
                <p:nvPr/>
              </p:nvSpPr>
              <p:spPr bwMode="auto">
                <a:xfrm flipH="1" flipV="1">
                  <a:off x="2528849" y="3130575"/>
                  <a:ext cx="309443" cy="469322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" name="Line 21"/>
                <p:cNvSpPr>
                  <a:spLocks noChangeShapeType="1"/>
                </p:cNvSpPr>
                <p:nvPr/>
              </p:nvSpPr>
              <p:spPr bwMode="auto">
                <a:xfrm flipH="1" flipV="1">
                  <a:off x="2018328" y="2911450"/>
                  <a:ext cx="819961" cy="688446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435042" y="1515161"/>
                  <a:ext cx="1248527" cy="50931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Cooling tubes 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and Cables</a:t>
                  </a:r>
                  <a:endPara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1353540" y="1980063"/>
                  <a:ext cx="705765" cy="1180090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" name="Line 31"/>
                <p:cNvSpPr>
                  <a:spLocks noChangeShapeType="1"/>
                </p:cNvSpPr>
                <p:nvPr/>
              </p:nvSpPr>
              <p:spPr bwMode="auto">
                <a:xfrm>
                  <a:off x="2059306" y="1980063"/>
                  <a:ext cx="1305617" cy="442467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" name="Line 32"/>
                <p:cNvSpPr>
                  <a:spLocks noChangeShapeType="1"/>
                </p:cNvSpPr>
                <p:nvPr/>
              </p:nvSpPr>
              <p:spPr bwMode="auto">
                <a:xfrm>
                  <a:off x="3892447" y="1303001"/>
                  <a:ext cx="364813" cy="768892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4103684" y="3112811"/>
                  <a:ext cx="1373546" cy="47494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normAutofit lnSpcReduction="10000"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CO2 cooling tubes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 </a:t>
                  </a: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and </a:t>
                  </a:r>
                  <a:r>
                    <a:rPr kumimoji="0" lang="en-US" sz="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flex cables</a:t>
                  </a:r>
                  <a:endPara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6094494" y="2605675"/>
                  <a:ext cx="339307" cy="237633"/>
                </a:xfrm>
                <a:prstGeom prst="lin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54" name="Rectangle 53"/>
            <p:cNvSpPr/>
            <p:nvPr/>
          </p:nvSpPr>
          <p:spPr>
            <a:xfrm>
              <a:off x="5003030" y="2707024"/>
              <a:ext cx="3879272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lvl="0"/>
              <a:r>
                <a:rPr lang="en-US" sz="900" dirty="0" smtClean="0">
                  <a:solidFill>
                    <a:srgbClr val="C00000"/>
                  </a:solidFill>
                </a:rPr>
                <a:t>K. Arndt, CMS Phase I </a:t>
              </a:r>
              <a:r>
                <a:rPr lang="en-US" sz="900" dirty="0">
                  <a:solidFill>
                    <a:srgbClr val="C00000"/>
                  </a:solidFill>
                </a:rPr>
                <a:t>Pixel detector EDR (https://</a:t>
              </a:r>
              <a:r>
                <a:rPr lang="en-US" sz="900" dirty="0" err="1">
                  <a:solidFill>
                    <a:srgbClr val="C00000"/>
                  </a:solidFill>
                </a:rPr>
                <a:t>indico.cern.ch</a:t>
              </a:r>
              <a:r>
                <a:rPr lang="en-US" sz="900" dirty="0">
                  <a:solidFill>
                    <a:srgbClr val="C00000"/>
                  </a:solidFill>
                </a:rPr>
                <a:t>/event/278220</a:t>
              </a:r>
              <a:r>
                <a:rPr lang="en-US" sz="900" dirty="0" smtClean="0">
                  <a:solidFill>
                    <a:srgbClr val="C00000"/>
                  </a:solidFill>
                </a:rPr>
                <a:t>/)</a:t>
              </a:r>
              <a:endParaRPr lang="en-US" sz="9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0" y="2580602"/>
            <a:ext cx="8787306" cy="1656502"/>
            <a:chOff x="0" y="2580602"/>
            <a:chExt cx="8787306" cy="1656502"/>
          </a:xfrm>
        </p:grpSpPr>
        <p:sp>
          <p:nvSpPr>
            <p:cNvPr id="4" name="Rectangle 3"/>
            <p:cNvSpPr/>
            <p:nvPr/>
          </p:nvSpPr>
          <p:spPr>
            <a:xfrm>
              <a:off x="3404976" y="3095220"/>
              <a:ext cx="5382330" cy="7591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3038" lvl="0" indent="-173038">
                <a:lnSpc>
                  <a:spcPts val="2600"/>
                </a:lnSpc>
                <a:spcBef>
                  <a:spcPct val="20000"/>
                </a:spcBef>
                <a:buClr>
                  <a:srgbClr val="FF6600"/>
                </a:buClr>
                <a:buSzPct val="70000"/>
                <a:buFont typeface="Arial" pitchFamily="34" charset="0"/>
                <a:buChar char="•"/>
              </a:pPr>
              <a:r>
                <a:rPr lang="en-US" dirty="0">
                  <a:solidFill>
                    <a:schemeClr val="bg1"/>
                  </a:solidFill>
                  <a:cs typeface="Segoe UI" pitchFamily="34" charset="0"/>
                </a:rPr>
                <a:t>Maintain a neutral environment between different </a:t>
              </a:r>
              <a:r>
                <a:rPr lang="en-US" dirty="0">
                  <a:solidFill>
                    <a:schemeClr val="bg1"/>
                  </a:solidFill>
                  <a:cs typeface="Segoe UI" pitchFamily="34" charset="0"/>
                </a:rPr>
                <a:t>detectors: active </a:t>
              </a:r>
              <a:r>
                <a:rPr lang="en-US" dirty="0" smtClean="0">
                  <a:solidFill>
                    <a:schemeClr val="bg1"/>
                  </a:solidFill>
                  <a:cs typeface="Segoe UI" pitchFamily="34" charset="0"/>
                </a:rPr>
                <a:t>thermal screens</a:t>
              </a:r>
              <a:endParaRPr lang="en-US" dirty="0">
                <a:solidFill>
                  <a:schemeClr val="bg1"/>
                </a:solidFill>
                <a:cs typeface="Segoe UI" pitchFamily="34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0" y="2580602"/>
              <a:ext cx="3840789" cy="1441079"/>
              <a:chOff x="0" y="2580602"/>
              <a:chExt cx="3840789" cy="1441079"/>
            </a:xfrm>
          </p:grpSpPr>
          <p:sp>
            <p:nvSpPr>
              <p:cNvPr id="69" name="Text Box 21"/>
              <p:cNvSpPr txBox="1">
                <a:spLocks noChangeArrowheads="1"/>
              </p:cNvSpPr>
              <p:nvPr/>
            </p:nvSpPr>
            <p:spPr bwMode="auto">
              <a:xfrm>
                <a:off x="0" y="3161194"/>
                <a:ext cx="33914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GB" sz="1000" dirty="0">
                    <a:latin typeface="Symbol" charset="0"/>
                  </a:rPr>
                  <a:t>D</a:t>
                </a:r>
                <a:r>
                  <a:rPr lang="en-GB" sz="1000" dirty="0"/>
                  <a:t>T</a:t>
                </a:r>
              </a:p>
            </p:txBody>
          </p:sp>
          <p:grpSp>
            <p:nvGrpSpPr>
              <p:cNvPr id="71" name="Group 70"/>
              <p:cNvGrpSpPr/>
              <p:nvPr/>
            </p:nvGrpSpPr>
            <p:grpSpPr>
              <a:xfrm>
                <a:off x="258522" y="2580602"/>
                <a:ext cx="3582267" cy="1441079"/>
                <a:chOff x="504825" y="2680663"/>
                <a:chExt cx="3582267" cy="1441079"/>
              </a:xfrm>
            </p:grpSpPr>
            <p:grpSp>
              <p:nvGrpSpPr>
                <p:cNvPr id="55" name="Group 9"/>
                <p:cNvGrpSpPr>
                  <a:grpSpLocks/>
                </p:cNvGrpSpPr>
                <p:nvPr/>
              </p:nvGrpSpPr>
              <p:grpSpPr bwMode="auto">
                <a:xfrm>
                  <a:off x="742950" y="3009900"/>
                  <a:ext cx="2419350" cy="944563"/>
                  <a:chOff x="510" y="1602"/>
                  <a:chExt cx="1524" cy="595"/>
                </a:xfrm>
              </p:grpSpPr>
              <p:sp>
                <p:nvSpPr>
                  <p:cNvPr id="56" name="Line 3"/>
                  <p:cNvSpPr>
                    <a:spLocks noChangeShapeType="1"/>
                  </p:cNvSpPr>
                  <p:nvPr/>
                </p:nvSpPr>
                <p:spPr bwMode="auto">
                  <a:xfrm>
                    <a:off x="582" y="1602"/>
                    <a:ext cx="144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99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7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876" y="1992"/>
                    <a:ext cx="204" cy="204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8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993"/>
                    <a:ext cx="204" cy="204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Freeform 2" descr="Dashed upward diagonal"/>
                  <p:cNvSpPr>
                    <a:spLocks/>
                  </p:cNvSpPr>
                  <p:nvPr/>
                </p:nvSpPr>
                <p:spPr bwMode="auto">
                  <a:xfrm>
                    <a:off x="510" y="1626"/>
                    <a:ext cx="1524" cy="414"/>
                  </a:xfrm>
                  <a:custGeom>
                    <a:avLst/>
                    <a:gdLst>
                      <a:gd name="T0" fmla="*/ 72 w 1524"/>
                      <a:gd name="T1" fmla="*/ 0 h 414"/>
                      <a:gd name="T2" fmla="*/ 1524 w 1524"/>
                      <a:gd name="T3" fmla="*/ 0 h 414"/>
                      <a:gd name="T4" fmla="*/ 1464 w 1524"/>
                      <a:gd name="T5" fmla="*/ 66 h 414"/>
                      <a:gd name="T6" fmla="*/ 1506 w 1524"/>
                      <a:gd name="T7" fmla="*/ 126 h 414"/>
                      <a:gd name="T8" fmla="*/ 1428 w 1524"/>
                      <a:gd name="T9" fmla="*/ 210 h 414"/>
                      <a:gd name="T10" fmla="*/ 1494 w 1524"/>
                      <a:gd name="T11" fmla="*/ 276 h 414"/>
                      <a:gd name="T12" fmla="*/ 1428 w 1524"/>
                      <a:gd name="T13" fmla="*/ 348 h 414"/>
                      <a:gd name="T14" fmla="*/ 1470 w 1524"/>
                      <a:gd name="T15" fmla="*/ 414 h 414"/>
                      <a:gd name="T16" fmla="*/ 84 w 1524"/>
                      <a:gd name="T17" fmla="*/ 414 h 414"/>
                      <a:gd name="T18" fmla="*/ 6 w 1524"/>
                      <a:gd name="T19" fmla="*/ 360 h 414"/>
                      <a:gd name="T20" fmla="*/ 96 w 1524"/>
                      <a:gd name="T21" fmla="*/ 348 h 414"/>
                      <a:gd name="T22" fmla="*/ 12 w 1524"/>
                      <a:gd name="T23" fmla="*/ 264 h 414"/>
                      <a:gd name="T24" fmla="*/ 78 w 1524"/>
                      <a:gd name="T25" fmla="*/ 228 h 414"/>
                      <a:gd name="T26" fmla="*/ 42 w 1524"/>
                      <a:gd name="T27" fmla="*/ 174 h 414"/>
                      <a:gd name="T28" fmla="*/ 90 w 1524"/>
                      <a:gd name="T29" fmla="*/ 120 h 414"/>
                      <a:gd name="T30" fmla="*/ 0 w 1524"/>
                      <a:gd name="T31" fmla="*/ 120 h 414"/>
                      <a:gd name="T32" fmla="*/ 78 w 1524"/>
                      <a:gd name="T33" fmla="*/ 66 h 414"/>
                      <a:gd name="T34" fmla="*/ 0 w 1524"/>
                      <a:gd name="T35" fmla="*/ 12 h 414"/>
                      <a:gd name="T36" fmla="*/ 72 w 1524"/>
                      <a:gd name="T37" fmla="*/ 0 h 41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524"/>
                      <a:gd name="T58" fmla="*/ 0 h 414"/>
                      <a:gd name="T59" fmla="*/ 1524 w 1524"/>
                      <a:gd name="T60" fmla="*/ 414 h 41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524" h="414">
                        <a:moveTo>
                          <a:pt x="72" y="0"/>
                        </a:moveTo>
                        <a:lnTo>
                          <a:pt x="1524" y="0"/>
                        </a:lnTo>
                        <a:lnTo>
                          <a:pt x="1464" y="66"/>
                        </a:lnTo>
                        <a:lnTo>
                          <a:pt x="1506" y="126"/>
                        </a:lnTo>
                        <a:lnTo>
                          <a:pt x="1428" y="210"/>
                        </a:lnTo>
                        <a:lnTo>
                          <a:pt x="1494" y="276"/>
                        </a:lnTo>
                        <a:lnTo>
                          <a:pt x="1428" y="348"/>
                        </a:lnTo>
                        <a:lnTo>
                          <a:pt x="1470" y="414"/>
                        </a:lnTo>
                        <a:lnTo>
                          <a:pt x="84" y="414"/>
                        </a:lnTo>
                        <a:lnTo>
                          <a:pt x="6" y="360"/>
                        </a:lnTo>
                        <a:lnTo>
                          <a:pt x="96" y="348"/>
                        </a:lnTo>
                        <a:lnTo>
                          <a:pt x="12" y="264"/>
                        </a:lnTo>
                        <a:lnTo>
                          <a:pt x="78" y="228"/>
                        </a:lnTo>
                        <a:lnTo>
                          <a:pt x="42" y="174"/>
                        </a:lnTo>
                        <a:lnTo>
                          <a:pt x="90" y="120"/>
                        </a:lnTo>
                        <a:lnTo>
                          <a:pt x="0" y="120"/>
                        </a:lnTo>
                        <a:lnTo>
                          <a:pt x="78" y="66"/>
                        </a:lnTo>
                        <a:lnTo>
                          <a:pt x="0" y="12"/>
                        </a:lnTo>
                        <a:lnTo>
                          <a:pt x="72" y="0"/>
                        </a:lnTo>
                        <a:close/>
                      </a:path>
                    </a:pathLst>
                  </a:custGeom>
                  <a:pattFill prst="dashUpDiag">
                    <a:fgClr>
                      <a:schemeClr val="tx1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0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594" y="2070"/>
                    <a:ext cx="1374" cy="0"/>
                  </a:xfrm>
                  <a:prstGeom prst="line">
                    <a:avLst/>
                  </a:prstGeom>
                  <a:noFill/>
                  <a:ln w="76200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1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1842271" y="2832485"/>
                  <a:ext cx="382154" cy="187324"/>
                </a:xfrm>
                <a:prstGeom prst="line">
                  <a:avLst/>
                </a:prstGeom>
                <a:noFill/>
                <a:ln w="9525">
                  <a:solidFill>
                    <a:srgbClr val="FF9900"/>
                  </a:solidFill>
                  <a:round/>
                  <a:headEnd type="oval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Line 12"/>
                <p:cNvSpPr>
                  <a:spLocks noChangeShapeType="1"/>
                </p:cNvSpPr>
                <p:nvPr/>
              </p:nvSpPr>
              <p:spPr bwMode="auto">
                <a:xfrm>
                  <a:off x="2820989" y="3792538"/>
                  <a:ext cx="334770" cy="232977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 type="oval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622589" y="3875521"/>
                  <a:ext cx="672705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algn="l"/>
                  <a:r>
                    <a:rPr lang="en-GB" sz="1000" dirty="0"/>
                    <a:t>Cold side</a:t>
                  </a:r>
                </a:p>
              </p:txBody>
            </p:sp>
            <p:sp>
              <p:nvSpPr>
                <p:cNvPr id="65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672812" y="2680663"/>
                  <a:ext cx="733444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algn="l"/>
                  <a:r>
                    <a:rPr lang="en-GB" sz="1000" dirty="0"/>
                    <a:t>Warm side</a:t>
                  </a:r>
                </a:p>
              </p:txBody>
            </p:sp>
            <p:sp>
              <p:nvSpPr>
                <p:cNvPr id="66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914362" y="2685569"/>
                  <a:ext cx="1172730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r>
                    <a:rPr lang="en-GB" sz="1000" b="1" u="sng" dirty="0"/>
                    <a:t>Passive </a:t>
                  </a:r>
                  <a:r>
                    <a:rPr lang="en-GB" sz="1000" b="1" u="sng" dirty="0" smtClean="0"/>
                    <a:t>insulation</a:t>
                  </a:r>
                  <a:endParaRPr lang="en-GB" sz="1000" dirty="0"/>
                </a:p>
              </p:txBody>
            </p:sp>
            <p:sp>
              <p:nvSpPr>
                <p:cNvPr id="67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2279940" y="2681816"/>
                  <a:ext cx="606424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r>
                    <a:rPr lang="en-GB" sz="1000" b="1" u="sng" dirty="0" smtClean="0">
                      <a:solidFill>
                        <a:srgbClr val="FF9900"/>
                      </a:solidFill>
                    </a:rPr>
                    <a:t>Heater</a:t>
                  </a:r>
                  <a:endParaRPr lang="en-GB" sz="1000" dirty="0"/>
                </a:p>
              </p:txBody>
            </p:sp>
            <p:sp>
              <p:nvSpPr>
                <p:cNvPr id="68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122949" y="3681653"/>
                  <a:ext cx="733233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r>
                    <a:rPr lang="en-GB" sz="1000" b="1" u="sng" dirty="0">
                      <a:solidFill>
                        <a:srgbClr val="0000FF"/>
                      </a:solidFill>
                    </a:rPr>
                    <a:t>Cold </a:t>
                  </a:r>
                  <a:r>
                    <a:rPr lang="en-GB" sz="1000" b="1" u="sng" dirty="0" smtClean="0">
                      <a:solidFill>
                        <a:srgbClr val="0000FF"/>
                      </a:solidFill>
                    </a:rPr>
                    <a:t>plate</a:t>
                  </a:r>
                  <a:endParaRPr lang="en-GB" sz="1000" dirty="0"/>
                </a:p>
              </p:txBody>
            </p:sp>
            <p:sp>
              <p:nvSpPr>
                <p:cNvPr id="70" name="AutoShape 22"/>
                <p:cNvSpPr>
                  <a:spLocks noChangeArrowheads="1"/>
                </p:cNvSpPr>
                <p:nvPr/>
              </p:nvSpPr>
              <p:spPr bwMode="auto">
                <a:xfrm rot="16200000">
                  <a:off x="185737" y="3290888"/>
                  <a:ext cx="885825" cy="247650"/>
                </a:xfrm>
                <a:prstGeom prst="leftRightArrow">
                  <a:avLst>
                    <a:gd name="adj1" fmla="val 50000"/>
                    <a:gd name="adj2" fmla="val 71538"/>
                  </a:avLst>
                </a:prstGeom>
                <a:gradFill rotWithShape="1">
                  <a:gsLst>
                    <a:gs pos="0">
                      <a:srgbClr val="0000FF"/>
                    </a:gs>
                    <a:gs pos="100000">
                      <a:srgbClr val="FF0000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2" name="Line 11"/>
            <p:cNvSpPr>
              <a:spLocks noChangeShapeType="1"/>
            </p:cNvSpPr>
            <p:nvPr/>
          </p:nvSpPr>
          <p:spPr bwMode="auto">
            <a:xfrm flipV="1">
              <a:off x="2409536" y="2778606"/>
              <a:ext cx="530706" cy="47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46182" y="4006272"/>
              <a:ext cx="4071698" cy="2308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lvl="0"/>
              <a:r>
                <a:rPr lang="en-US" sz="900" dirty="0" smtClean="0">
                  <a:solidFill>
                    <a:srgbClr val="C00000"/>
                  </a:solidFill>
                </a:rPr>
                <a:t>P. </a:t>
              </a:r>
              <a:r>
                <a:rPr lang="en-US" sz="900" dirty="0" err="1" smtClean="0">
                  <a:solidFill>
                    <a:srgbClr val="C00000"/>
                  </a:solidFill>
                </a:rPr>
                <a:t>Petagna</a:t>
              </a:r>
              <a:r>
                <a:rPr lang="en-US" sz="900" dirty="0" smtClean="0">
                  <a:solidFill>
                    <a:srgbClr val="C00000"/>
                  </a:solidFill>
                </a:rPr>
                <a:t>, Thermal enclosures &amp; environmental management, 2008</a:t>
              </a:r>
              <a:endParaRPr lang="en-US" sz="9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84726" y="4119224"/>
            <a:ext cx="7342910" cy="1920587"/>
            <a:chOff x="184726" y="4119224"/>
            <a:chExt cx="7342910" cy="1920587"/>
          </a:xfrm>
        </p:grpSpPr>
        <p:sp>
          <p:nvSpPr>
            <p:cNvPr id="5" name="Rectangle 4"/>
            <p:cNvSpPr/>
            <p:nvPr/>
          </p:nvSpPr>
          <p:spPr>
            <a:xfrm>
              <a:off x="184726" y="4322094"/>
              <a:ext cx="3686849" cy="15778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3038" lvl="0" indent="-173038">
                <a:lnSpc>
                  <a:spcPts val="2600"/>
                </a:lnSpc>
                <a:spcBef>
                  <a:spcPct val="20000"/>
                </a:spcBef>
                <a:buClr>
                  <a:srgbClr val="FF6600"/>
                </a:buClr>
                <a:buSzPct val="70000"/>
                <a:buFont typeface="Arial" pitchFamily="34" charset="0"/>
                <a:buChar char="•"/>
              </a:pPr>
              <a:r>
                <a:rPr lang="en-US" dirty="0">
                  <a:solidFill>
                    <a:schemeClr val="bg1"/>
                  </a:solidFill>
                  <a:cs typeface="Segoe UI" pitchFamily="34" charset="0"/>
                </a:rPr>
                <a:t>Guarantee detector lifetime</a:t>
              </a:r>
            </a:p>
            <a:p>
              <a:pPr lvl="1">
                <a:lnSpc>
                  <a:spcPts val="2600"/>
                </a:lnSpc>
                <a:spcBef>
                  <a:spcPct val="20000"/>
                </a:spcBef>
                <a:buClr>
                  <a:srgbClr val="A8CDD7">
                    <a:lumMod val="50000"/>
                  </a:srgbClr>
                </a:buClr>
                <a:buSzPct val="70000"/>
              </a:pPr>
              <a:r>
                <a:rPr lang="en-US" sz="1400" dirty="0">
                  <a:solidFill>
                    <a:prstClr val="white"/>
                  </a:solidFill>
                  <a:cs typeface="Segoe UI" pitchFamily="34" charset="0"/>
                </a:rPr>
                <a:t>Silicon detectors</a:t>
              </a:r>
            </a:p>
            <a:p>
              <a:pPr marL="854075" lvl="1" indent="-342900">
                <a:spcBef>
                  <a:spcPct val="20000"/>
                </a:spcBef>
                <a:buClr>
                  <a:srgbClr val="FF6600"/>
                </a:buClr>
                <a:buSzPct val="70000"/>
                <a:buFont typeface="Wingdings" charset="2"/>
                <a:buChar char="Ø"/>
              </a:pPr>
              <a:r>
                <a:rPr lang="en-US" sz="1400" dirty="0">
                  <a:solidFill>
                    <a:schemeClr val="bg1"/>
                  </a:solidFill>
                  <a:cs typeface="Segoe UI" pitchFamily="34" charset="0"/>
                </a:rPr>
                <a:t>Avoid thermal runaway</a:t>
              </a:r>
            </a:p>
            <a:p>
              <a:pPr marL="854075" lvl="1" indent="-342900">
                <a:spcBef>
                  <a:spcPct val="20000"/>
                </a:spcBef>
                <a:buClr>
                  <a:srgbClr val="FF6600"/>
                </a:buClr>
                <a:buSzPct val="70000"/>
                <a:buFont typeface="Wingdings" charset="2"/>
                <a:buChar char="Ø"/>
              </a:pPr>
              <a:r>
                <a:rPr lang="en-US" sz="1400" dirty="0">
                  <a:solidFill>
                    <a:schemeClr val="bg1"/>
                  </a:solidFill>
                  <a:cs typeface="Segoe UI" pitchFamily="34" charset="0"/>
                </a:rPr>
                <a:t>Avoid reversed annealing </a:t>
              </a:r>
            </a:p>
            <a:p>
              <a:pPr marL="854075" lvl="1" indent="-342900">
                <a:spcBef>
                  <a:spcPct val="20000"/>
                </a:spcBef>
                <a:buClr>
                  <a:srgbClr val="FF6600"/>
                </a:buClr>
                <a:buSzPct val="70000"/>
                <a:buFont typeface="Wingdings" charset="2"/>
                <a:buChar char="Ø"/>
              </a:pPr>
              <a:r>
                <a:rPr lang="en-US" sz="1400" dirty="0">
                  <a:solidFill>
                    <a:schemeClr val="bg1"/>
                  </a:solidFill>
                  <a:cs typeface="Segoe UI" pitchFamily="34" charset="0"/>
                </a:rPr>
                <a:t>Tsilicon </a:t>
              </a:r>
              <a:r>
                <a:rPr lang="en-US" sz="1400" dirty="0">
                  <a:solidFill>
                    <a:schemeClr val="bg1"/>
                  </a:solidFill>
                  <a:cs typeface="Segoe UI" pitchFamily="34" charset="0"/>
                </a:rPr>
                <a:t>&lt; -5ºC </a:t>
              </a:r>
            </a:p>
          </p:txBody>
        </p:sp>
        <p:pic>
          <p:nvPicPr>
            <p:cNvPr id="74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6854" y="4119224"/>
              <a:ext cx="2560782" cy="1920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8847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43000"/>
            <a:ext cx="5913600" cy="4724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Redundancy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Mechanics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Completely </a:t>
            </a:r>
            <a:r>
              <a:rPr lang="en-US" b="1" dirty="0" smtClean="0"/>
              <a:t>independent systems </a:t>
            </a:r>
            <a:r>
              <a:rPr lang="en-US" dirty="0" smtClean="0"/>
              <a:t>or </a:t>
            </a:r>
            <a:r>
              <a:rPr lang="en-US" b="1" dirty="0" smtClean="0"/>
              <a:t>shared</a:t>
            </a:r>
            <a:r>
              <a:rPr lang="en-US" dirty="0" smtClean="0"/>
              <a:t> components/modules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Use redundant sensors for the key operations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Control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One PLC vs multi PLCs system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One central SCADA server or many individual ones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Distributed IOs or PLC IOs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Fieldbus or direct connections and what architecture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Electrical power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Normal power, UPS or diesels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Single or at least two different power sources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live the king!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762000"/>
            <a:ext cx="8251200" cy="457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Adapt your choice to the detector needs!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600" y="1219200"/>
            <a:ext cx="2983299" cy="21927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600" y="3429000"/>
            <a:ext cx="2984400" cy="24384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631516" y="2753380"/>
            <a:ext cx="231172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ATLAS IBL</a:t>
            </a:r>
          </a:p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3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shared &amp; modular architecture</a:t>
            </a:r>
            <a:endParaRPr lang="en-US" sz="13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8230" y="5968394"/>
            <a:ext cx="3936278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C00000"/>
                </a:solidFill>
              </a:rPr>
              <a:t>Picture </a:t>
            </a:r>
            <a:r>
              <a:rPr lang="en-US" sz="1100" dirty="0">
                <a:solidFill>
                  <a:srgbClr val="C00000"/>
                </a:solidFill>
              </a:rPr>
              <a:t>from: </a:t>
            </a:r>
            <a:r>
              <a:rPr lang="en-US" sz="1100" dirty="0" err="1" smtClean="0">
                <a:solidFill>
                  <a:srgbClr val="C00000"/>
                </a:solidFill>
              </a:rPr>
              <a:t>O.Crespo</a:t>
            </a:r>
            <a:r>
              <a:rPr lang="en-US" sz="1100" dirty="0" smtClean="0">
                <a:solidFill>
                  <a:srgbClr val="C00000"/>
                </a:solidFill>
              </a:rPr>
              <a:t>-Lopez ,</a:t>
            </a:r>
            <a:r>
              <a:rPr lang="en-US" sz="1100" dirty="0" err="1">
                <a:solidFill>
                  <a:srgbClr val="C00000"/>
                </a:solidFill>
              </a:rPr>
              <a:t>L.Zwalinski</a:t>
            </a:r>
            <a:r>
              <a:rPr lang="en-US" sz="1100" dirty="0">
                <a:solidFill>
                  <a:srgbClr val="C00000"/>
                </a:solidFill>
              </a:rPr>
              <a:t> </a:t>
            </a:r>
            <a:r>
              <a:rPr lang="en-US" sz="1100" dirty="0" smtClean="0">
                <a:solidFill>
                  <a:srgbClr val="C00000"/>
                </a:solidFill>
              </a:rPr>
              <a:t>EDMS1331128</a:t>
            </a:r>
            <a:endParaRPr lang="en-GB" sz="1100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18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4525965"/>
          </a:xfrm>
        </p:spPr>
        <p:txBody>
          <a:bodyPr/>
          <a:lstStyle/>
          <a:p>
            <a:r>
              <a:rPr lang="en-US" dirty="0"/>
              <a:t>Maintainability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Modularity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Accessibility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Clear procedures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live the king!</a:t>
            </a:r>
            <a:endParaRPr lang="en-US" dirty="0"/>
          </a:p>
        </p:txBody>
      </p:sp>
      <p:pic>
        <p:nvPicPr>
          <p:cNvPr id="6" name="Picture 2" descr="Z:\Cooling activities\PROJECTS\ATLAS_IBL\PICTURES\2013_10_03_CO2racks\SAM_139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463" y="2700754"/>
            <a:ext cx="1523492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bverlaat\Downloads\SAM_13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0281" y="2700754"/>
            <a:ext cx="1398053" cy="1980000"/>
          </a:xfrm>
          <a:prstGeom prst="rect">
            <a:avLst/>
          </a:prstGeom>
          <a:noFill/>
        </p:spPr>
      </p:pic>
      <p:pic>
        <p:nvPicPr>
          <p:cNvPr id="8" name="Picture 5" descr="Z:\Cooling activities\PROJECTS\ATLAS_IBL\PICTURES\2013_10_22_chiller\DSC0281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0400" y="2707104"/>
            <a:ext cx="1236695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DT_new_webpage\CMS_Pixel_Phase_1_TIF\TIF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0320" y="2707104"/>
            <a:ext cx="132000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204" y="2707104"/>
            <a:ext cx="1574916" cy="1980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676400" y="2438400"/>
            <a:ext cx="15658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Plant Core Front</a:t>
            </a:r>
            <a:endParaRPr lang="en-US" sz="1600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9746" y="2438400"/>
            <a:ext cx="15109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Plant Core Back</a:t>
            </a:r>
            <a:endParaRPr lang="en-US" sz="1600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" y="4648200"/>
            <a:ext cx="428469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200" dirty="0" smtClean="0">
                <a:solidFill>
                  <a:schemeClr val="bg1"/>
                </a:solidFill>
                <a:latin typeface="Century Gothic (Body)"/>
                <a:cs typeface="Times New Roman" pitchFamily="18" charset="0"/>
              </a:rPr>
              <a:t>Access to all warm mechanical components from the outside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200" dirty="0" smtClean="0">
                <a:solidFill>
                  <a:schemeClr val="bg1"/>
                </a:solidFill>
                <a:latin typeface="Century Gothic (Body)"/>
                <a:cs typeface="Times New Roman" pitchFamily="18" charset="0"/>
              </a:rPr>
              <a:t>Easy to take off foam box front cover providing access to all cold components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200" dirty="0" smtClean="0">
                <a:solidFill>
                  <a:schemeClr val="bg1"/>
                </a:solidFill>
                <a:latin typeface="Century Gothic (Body)"/>
                <a:cs typeface="Times New Roman" pitchFamily="18" charset="0"/>
              </a:rPr>
              <a:t>Control components and connections kept outside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200" dirty="0" smtClean="0">
                <a:solidFill>
                  <a:schemeClr val="bg1"/>
                </a:solidFill>
                <a:latin typeface="Century Gothic (Body)"/>
                <a:cs typeface="Times New Roman" pitchFamily="18" charset="0"/>
              </a:rPr>
              <a:t>Quick pump dismounting with lifting tool</a:t>
            </a:r>
            <a:endParaRPr lang="en-US" sz="1200" dirty="0">
              <a:solidFill>
                <a:schemeClr val="bg1"/>
              </a:solidFill>
              <a:latin typeface="Century Gothic (Body)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53903" y="2438400"/>
            <a:ext cx="7296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Chiller</a:t>
            </a:r>
            <a:endParaRPr lang="en-US" sz="1600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027" name="Picture 3" descr="H:\DT_new_webpage\CMS_Pixel_Phase_1_TIF\TIF_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7800" y="2707104"/>
            <a:ext cx="132000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7829823" y="2438400"/>
            <a:ext cx="10636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Plant Core</a:t>
            </a:r>
            <a:endParaRPr lang="en-US" sz="1600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30276" y="2438400"/>
            <a:ext cx="16419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Manifold outside</a:t>
            </a:r>
            <a:endParaRPr lang="en-US" sz="1600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49423" y="2438400"/>
            <a:ext cx="15104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Manifold inside</a:t>
            </a:r>
            <a:endParaRPr lang="en-US" sz="1600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20320" y="4648200"/>
            <a:ext cx="4284695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200" dirty="0" smtClean="0">
                <a:solidFill>
                  <a:schemeClr val="bg1"/>
                </a:solidFill>
                <a:latin typeface="Century Gothic (Body)"/>
                <a:cs typeface="Times New Roman" pitchFamily="18" charset="0"/>
              </a:rPr>
              <a:t>Access to all warm mechanical components from the outside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200" dirty="0" smtClean="0">
                <a:solidFill>
                  <a:schemeClr val="bg1"/>
                </a:solidFill>
                <a:latin typeface="Century Gothic (Body)"/>
                <a:cs typeface="Times New Roman" pitchFamily="18" charset="0"/>
              </a:rPr>
              <a:t>All cold components installed inside fridge box with like cabinet doors opening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200" dirty="0" smtClean="0">
                <a:solidFill>
                  <a:schemeClr val="bg1"/>
                </a:solidFill>
                <a:latin typeface="Century Gothic (Body)"/>
                <a:cs typeface="Times New Roman" pitchFamily="18" charset="0"/>
              </a:rPr>
              <a:t>Control components and connections kept outside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38600" y="838200"/>
            <a:ext cx="510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In </a:t>
            </a:r>
            <a:r>
              <a:rPr lang="en-US" sz="1200" dirty="0">
                <a:solidFill>
                  <a:schemeClr val="bg1"/>
                </a:solidFill>
              </a:rPr>
              <a:t>case of catastrophic failure </a:t>
            </a:r>
            <a:r>
              <a:rPr lang="en-US" sz="1200" dirty="0" smtClean="0">
                <a:solidFill>
                  <a:schemeClr val="bg1"/>
                </a:solidFill>
              </a:rPr>
              <a:t>we </a:t>
            </a:r>
            <a:r>
              <a:rPr lang="en-US" sz="1200" dirty="0">
                <a:solidFill>
                  <a:schemeClr val="bg1"/>
                </a:solidFill>
              </a:rPr>
              <a:t>can replace </a:t>
            </a:r>
            <a:r>
              <a:rPr lang="en-US" sz="1200" dirty="0" smtClean="0">
                <a:solidFill>
                  <a:schemeClr val="bg1"/>
                </a:solidFill>
              </a:rPr>
              <a:t>one single module.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It provides more flexibility in operation.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Much easier installation especially in the underground areas.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038600" y="1484531"/>
            <a:ext cx="510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Quick and easy maintenance.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Decreases the need of using special equipment.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38600" y="1976735"/>
            <a:ext cx="510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Decrease significantly the number of human errors.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Increase safety of the maintenance team.</a:t>
            </a:r>
          </a:p>
        </p:txBody>
      </p:sp>
      <p:cxnSp>
        <p:nvCxnSpPr>
          <p:cNvPr id="22" name="Straight Arrow Connector 21"/>
          <p:cNvCxnSpPr>
            <a:endCxn id="10" idx="1"/>
          </p:cNvCxnSpPr>
          <p:nvPr/>
        </p:nvCxnSpPr>
        <p:spPr>
          <a:xfrm flipV="1">
            <a:off x="2590800" y="1161366"/>
            <a:ext cx="1447800" cy="362635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667000" y="1715363"/>
            <a:ext cx="1447800" cy="189637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3390900" y="2207567"/>
            <a:ext cx="723900" cy="78433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0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</a:t>
            </a:r>
            <a:r>
              <a:rPr lang="en-US" dirty="0"/>
              <a:t>they lived happily ever after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-69669" y="1295399"/>
            <a:ext cx="4794069" cy="452596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Detector interface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b="1" dirty="0"/>
              <a:t>What are the interactions </a:t>
            </a:r>
            <a:r>
              <a:rPr lang="en-US" dirty="0"/>
              <a:t>foreseen between detector and cooling system? </a:t>
            </a:r>
            <a:r>
              <a:rPr lang="en-US" dirty="0" smtClean="0"/>
              <a:t>One way or two way communication?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b="1" dirty="0" smtClean="0"/>
              <a:t>Detector Control System</a:t>
            </a:r>
            <a:r>
              <a:rPr lang="en-US" dirty="0" smtClean="0"/>
              <a:t>: DIP </a:t>
            </a:r>
            <a:r>
              <a:rPr lang="en-US" dirty="0"/>
              <a:t>or/and direct communication </a:t>
            </a:r>
            <a:r>
              <a:rPr lang="en-US" dirty="0" smtClean="0"/>
              <a:t>with PLC.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b="1" dirty="0" smtClean="0"/>
              <a:t>Detector Safety System:</a:t>
            </a:r>
            <a:r>
              <a:rPr lang="en-US" dirty="0" smtClean="0"/>
              <a:t> </a:t>
            </a:r>
            <a:r>
              <a:rPr lang="en-US" dirty="0"/>
              <a:t>hard wired </a:t>
            </a:r>
            <a:r>
              <a:rPr lang="en-US" dirty="0" smtClean="0"/>
              <a:t>signals 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Well defined key </a:t>
            </a:r>
            <a:r>
              <a:rPr lang="en-US" dirty="0" smtClean="0"/>
              <a:t>information to </a:t>
            </a:r>
            <a:r>
              <a:rPr lang="en-US" dirty="0"/>
              <a:t>the detector (*not </a:t>
            </a:r>
            <a:r>
              <a:rPr lang="en-US" dirty="0" smtClean="0"/>
              <a:t>too </a:t>
            </a:r>
            <a:r>
              <a:rPr lang="en-US" dirty="0"/>
              <a:t>much but also </a:t>
            </a:r>
            <a:r>
              <a:rPr lang="en-US" dirty="0" smtClean="0"/>
              <a:t>don’t </a:t>
            </a:r>
            <a:r>
              <a:rPr lang="en-US" dirty="0"/>
              <a:t>limit it to on/off state </a:t>
            </a:r>
            <a:r>
              <a:rPr lang="en-US" dirty="0" smtClean="0"/>
              <a:t>as people </a:t>
            </a:r>
            <a:r>
              <a:rPr lang="en-US" dirty="0"/>
              <a:t>will ask </a:t>
            </a:r>
            <a:r>
              <a:rPr lang="en-US" dirty="0" smtClean="0"/>
              <a:t>for more)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6566" y="1003354"/>
            <a:ext cx="4515952" cy="2501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670" y="4262875"/>
            <a:ext cx="2734501" cy="164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73815" y="3564832"/>
            <a:ext cx="3835054" cy="6001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Pictures from: </a:t>
            </a:r>
            <a:r>
              <a:rPr lang="en-GB" sz="1100" dirty="0" err="1" smtClean="0">
                <a:solidFill>
                  <a:srgbClr val="C00000"/>
                </a:solidFill>
              </a:rPr>
              <a:t>L.Zwalinski</a:t>
            </a:r>
            <a:r>
              <a:rPr lang="en-GB" sz="1100" dirty="0" smtClean="0">
                <a:solidFill>
                  <a:srgbClr val="C00000"/>
                </a:solidFill>
              </a:rPr>
              <a:t> et al</a:t>
            </a:r>
            <a:r>
              <a:rPr lang="en-GB" sz="1100" dirty="0">
                <a:solidFill>
                  <a:srgbClr val="C00000"/>
                </a:solidFill>
              </a:rPr>
              <a:t>. The control system for the CO2 cooling plants for physics </a:t>
            </a:r>
            <a:r>
              <a:rPr lang="en-GB" sz="1100" dirty="0" smtClean="0">
                <a:solidFill>
                  <a:srgbClr val="C00000"/>
                </a:solidFill>
              </a:rPr>
              <a:t>experiments, </a:t>
            </a:r>
            <a:r>
              <a:rPr lang="en-GB" sz="1100" dirty="0">
                <a:solidFill>
                  <a:srgbClr val="C00000"/>
                </a:solidFill>
              </a:rPr>
              <a:t>ICALEPCS 2013, San Francisco CA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57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143000"/>
            <a:ext cx="4572000" cy="452596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Operation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Understandable interfaces  with same philosophy and operation interactions for all new detector cooling systems.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Clear and intuitive navigation.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Easy access inside and outside CERN for the experts and support team.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Access control with different privileges levels driven </a:t>
            </a:r>
            <a:r>
              <a:rPr lang="en-US" dirty="0" smtClean="0"/>
              <a:t>by </a:t>
            </a:r>
            <a:r>
              <a:rPr lang="en-US" dirty="0"/>
              <a:t>e-groups</a:t>
            </a:r>
            <a:r>
              <a:rPr lang="en-US" dirty="0" smtClean="0"/>
              <a:t>.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Diagnostic expert interface panels.</a:t>
            </a:r>
          </a:p>
          <a:p>
            <a:pPr marL="457200" lvl="1" indent="0">
              <a:lnSpc>
                <a:spcPct val="120000"/>
              </a:lnSpc>
              <a:spcBef>
                <a:spcPts val="600"/>
              </a:spcBef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</a:t>
            </a:r>
            <a:r>
              <a:rPr lang="en-US" dirty="0"/>
              <a:t>they lived happily ever after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979" b="6210"/>
          <a:stretch/>
        </p:blipFill>
        <p:spPr bwMode="auto">
          <a:xfrm>
            <a:off x="6019800" y="914400"/>
            <a:ext cx="2980378" cy="237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 rot="19966678">
            <a:off x="4181680" y="1758143"/>
            <a:ext cx="22243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Our selected solution is </a:t>
            </a:r>
          </a:p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UNICOS CPC6</a:t>
            </a:r>
          </a:p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&amp; </a:t>
            </a:r>
            <a:r>
              <a:rPr lang="en-US" sz="1600" b="1" dirty="0" err="1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WinCC</a:t>
            </a:r>
            <a:r>
              <a:rPr lang="en-US" sz="16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 OA</a:t>
            </a:r>
            <a:endParaRPr lang="en-US" sz="1600" b="1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2895600"/>
            <a:ext cx="139376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797" b="6072"/>
          <a:stretch/>
        </p:blipFill>
        <p:spPr bwMode="auto">
          <a:xfrm>
            <a:off x="4800600" y="3733800"/>
            <a:ext cx="2610927" cy="207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856" b="6276"/>
          <a:stretch/>
        </p:blipFill>
        <p:spPr bwMode="auto">
          <a:xfrm>
            <a:off x="6553148" y="3370881"/>
            <a:ext cx="2590852" cy="2060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423665" y="5856701"/>
            <a:ext cx="3364795" cy="430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C00000"/>
                </a:solidFill>
              </a:rPr>
              <a:t>Pictures from: </a:t>
            </a:r>
            <a:r>
              <a:rPr lang="en-GB" sz="1100" dirty="0" err="1" smtClean="0">
                <a:solidFill>
                  <a:srgbClr val="C00000"/>
                </a:solidFill>
              </a:rPr>
              <a:t>M.Ostrega</a:t>
            </a:r>
            <a:r>
              <a:rPr lang="en-GB" sz="1100" dirty="0" smtClean="0">
                <a:solidFill>
                  <a:srgbClr val="C00000"/>
                </a:solidFill>
              </a:rPr>
              <a:t>, </a:t>
            </a:r>
            <a:r>
              <a:rPr lang="en-GB" sz="1100" dirty="0" err="1" smtClean="0">
                <a:solidFill>
                  <a:srgbClr val="C00000"/>
                </a:solidFill>
              </a:rPr>
              <a:t>M.Zimny</a:t>
            </a:r>
            <a:r>
              <a:rPr lang="en-GB" sz="1100" dirty="0" smtClean="0">
                <a:solidFill>
                  <a:srgbClr val="C00000"/>
                </a:solidFill>
              </a:rPr>
              <a:t>, </a:t>
            </a:r>
            <a:r>
              <a:rPr lang="en-GB" sz="1100" dirty="0" err="1" smtClean="0">
                <a:solidFill>
                  <a:srgbClr val="C00000"/>
                </a:solidFill>
              </a:rPr>
              <a:t>L.Zwalinski</a:t>
            </a:r>
            <a:r>
              <a:rPr lang="en-GB" sz="1100" dirty="0" smtClean="0">
                <a:solidFill>
                  <a:srgbClr val="C00000"/>
                </a:solidFill>
              </a:rPr>
              <a:t>  ATLAS IBL CO2 cooling system</a:t>
            </a:r>
            <a:endParaRPr lang="en-GB" sz="1100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476027">
            <a:off x="2377580" y="1044228"/>
            <a:ext cx="3204131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Control and detector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075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3992564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Long </a:t>
            </a:r>
            <a:r>
              <a:rPr lang="en-US" dirty="0"/>
              <a:t>term </a:t>
            </a:r>
            <a:r>
              <a:rPr lang="en-US" dirty="0" smtClean="0"/>
              <a:t>monitoring </a:t>
            </a:r>
            <a:endParaRPr lang="en-US" dirty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Detector data bases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LHC Logging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EN-ICE ORACLE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Local DB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</a:t>
            </a:r>
            <a:r>
              <a:rPr lang="en-US" dirty="0"/>
              <a:t>they lived happily ever after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81000" y="914400"/>
            <a:ext cx="82512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3038" indent="-17303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Tx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1pPr>
            <a:lvl2pPr marL="627063" indent="-169863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2pPr>
            <a:lvl3pPr marL="10302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3pPr>
            <a:lvl4pPr marL="1482725" indent="-111125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4pPr>
            <a:lvl5pPr marL="19446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>
                <a:solidFill>
                  <a:srgbClr val="92D050"/>
                </a:solidFill>
              </a:rPr>
              <a:t>Remember to make your data safe and available </a:t>
            </a:r>
          </a:p>
          <a:p>
            <a:pPr algn="ctr"/>
            <a:r>
              <a:rPr lang="en-US" sz="1800" dirty="0" smtClean="0">
                <a:solidFill>
                  <a:srgbClr val="92D050"/>
                </a:solidFill>
              </a:rPr>
              <a:t>for any later analysis even after very long time!</a:t>
            </a:r>
            <a:endParaRPr lang="en-US" sz="1800" dirty="0">
              <a:solidFill>
                <a:srgbClr val="92D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0072" y="2039151"/>
            <a:ext cx="26324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Our current choice for most </a:t>
            </a:r>
          </a:p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of the applications is</a:t>
            </a:r>
          </a:p>
          <a:p>
            <a:pPr algn="ctr">
              <a:spcBef>
                <a:spcPts val="0"/>
              </a:spcBef>
              <a:tabLst>
                <a:tab pos="266700" algn="l"/>
              </a:tabLst>
              <a:defRPr/>
            </a:pPr>
            <a:r>
              <a:rPr lang="en-US" sz="1600" b="1" dirty="0" smtClean="0">
                <a:solidFill>
                  <a:srgbClr val="92D050"/>
                </a:solidFill>
                <a:latin typeface="Calibri" pitchFamily="34" charset="0"/>
                <a:cs typeface="Times New Roman" pitchFamily="18" charset="0"/>
              </a:rPr>
              <a:t>LHC Logging</a:t>
            </a:r>
            <a:endParaRPr lang="en-US" sz="1600" b="1" dirty="0">
              <a:solidFill>
                <a:srgbClr val="92D05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2892104"/>
            <a:ext cx="401267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476027">
            <a:off x="508290" y="4490173"/>
            <a:ext cx="3204131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Control experts!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573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310" y="1295399"/>
            <a:ext cx="8739997" cy="4525965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design of a cooling system must involve experts in many different fields: </a:t>
            </a:r>
          </a:p>
          <a:p>
            <a:pPr lvl="1">
              <a:lnSpc>
                <a:spcPct val="110000"/>
              </a:lnSpc>
            </a:pPr>
            <a:r>
              <a:rPr lang="en-US" sz="1700" b="1" i="1" dirty="0">
                <a:solidFill>
                  <a:srgbClr val="92D050"/>
                </a:solidFill>
              </a:rPr>
              <a:t>D</a:t>
            </a:r>
            <a:r>
              <a:rPr lang="en-US" sz="1700" b="1" i="1" dirty="0" smtClean="0">
                <a:solidFill>
                  <a:srgbClr val="92D050"/>
                </a:solidFill>
              </a:rPr>
              <a:t>etector design</a:t>
            </a:r>
          </a:p>
          <a:p>
            <a:pPr lvl="1">
              <a:lnSpc>
                <a:spcPct val="110000"/>
              </a:lnSpc>
            </a:pPr>
            <a:r>
              <a:rPr lang="en-US" sz="1700" b="1" i="1" dirty="0" smtClean="0">
                <a:solidFill>
                  <a:srgbClr val="92D050"/>
                </a:solidFill>
              </a:rPr>
              <a:t>Mechanics and thermal contact</a:t>
            </a:r>
          </a:p>
          <a:p>
            <a:pPr lvl="1">
              <a:lnSpc>
                <a:spcPct val="110000"/>
              </a:lnSpc>
            </a:pPr>
            <a:r>
              <a:rPr lang="en-US" sz="1700" b="1" i="1" dirty="0" smtClean="0">
                <a:solidFill>
                  <a:srgbClr val="92D050"/>
                </a:solidFill>
              </a:rPr>
              <a:t>Cooling process</a:t>
            </a:r>
          </a:p>
          <a:p>
            <a:pPr lvl="1">
              <a:lnSpc>
                <a:spcPct val="110000"/>
              </a:lnSpc>
            </a:pPr>
            <a:r>
              <a:rPr lang="en-US" sz="1700" b="1" i="1" dirty="0">
                <a:solidFill>
                  <a:srgbClr val="92D050"/>
                </a:solidFill>
              </a:rPr>
              <a:t>Safety (pressure &amp; radiation protection)</a:t>
            </a:r>
          </a:p>
          <a:p>
            <a:pPr lvl="1">
              <a:lnSpc>
                <a:spcPct val="110000"/>
              </a:lnSpc>
            </a:pPr>
            <a:r>
              <a:rPr lang="en-US" sz="1700" b="1" i="1" dirty="0">
                <a:solidFill>
                  <a:srgbClr val="92D050"/>
                </a:solidFill>
              </a:rPr>
              <a:t>Controls</a:t>
            </a:r>
          </a:p>
          <a:p>
            <a:pPr lvl="1">
              <a:lnSpc>
                <a:spcPct val="110000"/>
              </a:lnSpc>
            </a:pPr>
            <a:r>
              <a:rPr lang="en-US" sz="1700" b="1" i="1" dirty="0" smtClean="0">
                <a:solidFill>
                  <a:srgbClr val="92D050"/>
                </a:solidFill>
              </a:rPr>
              <a:t>Thermodynamics</a:t>
            </a:r>
          </a:p>
          <a:p>
            <a:pPr lvl="1">
              <a:lnSpc>
                <a:spcPct val="110000"/>
              </a:lnSpc>
            </a:pPr>
            <a:r>
              <a:rPr lang="en-US" sz="1700" b="1" i="1" dirty="0" smtClean="0">
                <a:solidFill>
                  <a:srgbClr val="92D050"/>
                </a:solidFill>
              </a:rPr>
              <a:t>Welding</a:t>
            </a:r>
          </a:p>
          <a:p>
            <a:pPr lvl="1">
              <a:lnSpc>
                <a:spcPct val="110000"/>
              </a:lnSpc>
            </a:pPr>
            <a:r>
              <a:rPr lang="en-US" sz="1700" b="1" i="1" dirty="0" smtClean="0">
                <a:solidFill>
                  <a:srgbClr val="92D050"/>
                </a:solidFill>
              </a:rPr>
              <a:t>Integration</a:t>
            </a:r>
          </a:p>
          <a:p>
            <a:pPr lvl="1">
              <a:lnSpc>
                <a:spcPct val="110000"/>
              </a:lnSpc>
            </a:pPr>
            <a:r>
              <a:rPr lang="en-US" sz="1700" b="1" i="1" dirty="0" smtClean="0">
                <a:solidFill>
                  <a:srgbClr val="92D050"/>
                </a:solidFill>
              </a:rPr>
              <a:t>Detector operation</a:t>
            </a:r>
          </a:p>
          <a:p>
            <a:pPr marL="0" indent="0" algn="ctr">
              <a:buNone/>
            </a:pPr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r>
              <a:rPr lang="en-US" b="1" dirty="0" smtClean="0"/>
              <a:t> cooling system design is not trivial: keep it as simple as possible and make sure all parties are involved!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have we learnt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85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Detector cooling in PH-DT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973304"/>
            <a:ext cx="7947660" cy="456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94824" y="3974123"/>
            <a:ext cx="682283" cy="548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736209" y="3193366"/>
            <a:ext cx="1106659" cy="13856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794824" y="3481754"/>
            <a:ext cx="682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94824" y="3910379"/>
            <a:ext cx="682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lus 14"/>
          <p:cNvSpPr/>
          <p:nvPr/>
        </p:nvSpPr>
        <p:spPr>
          <a:xfrm>
            <a:off x="1496223" y="4194175"/>
            <a:ext cx="93600" cy="92075"/>
          </a:xfrm>
          <a:prstGeom prst="mathPlus">
            <a:avLst/>
          </a:prstGeom>
          <a:solidFill>
            <a:schemeClr val="accent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512104" y="4151316"/>
            <a:ext cx="369094" cy="24447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250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Perpetua" pitchFamily="18" charset="0"/>
                <a:ea typeface="+mj-ea"/>
                <a:cs typeface="+mj-cs"/>
              </a:rPr>
              <a:t>STAG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Perpetua" pitchFamily="18" charset="0"/>
                <a:ea typeface="+mj-ea"/>
                <a:cs typeface="+mj-cs"/>
              </a:rPr>
              <a:t>f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Perpetua" pitchFamily="18" charset="0"/>
                <a:ea typeface="+mj-ea"/>
                <a:cs typeface="+mj-cs"/>
              </a:rPr>
              <a:t>orm CUT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589866" y="4309067"/>
            <a:ext cx="3869267" cy="838200"/>
          </a:xfrm>
        </p:spPr>
        <p:txBody>
          <a:bodyPr>
            <a:noAutofit/>
          </a:bodyPr>
          <a:lstStyle/>
          <a:p>
            <a:r>
              <a:rPr lang="en-GB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THANKS!!!</a:t>
            </a:r>
            <a:endParaRPr lang="en-GB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559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J. Godlewski,  S. McMahon, A. </a:t>
            </a:r>
            <a:r>
              <a:rPr lang="en-US" sz="1800" dirty="0" err="1">
                <a:hlinkClick r:id="rId2"/>
              </a:rPr>
              <a:t>Tauro</a:t>
            </a:r>
            <a:r>
              <a:rPr lang="en-US" sz="1800" dirty="0">
                <a:hlinkClick r:id="rId2"/>
              </a:rPr>
              <a:t>, B. Verlaat, V. </a:t>
            </a:r>
            <a:r>
              <a:rPr lang="en-US" sz="1800" dirty="0" err="1">
                <a:hlinkClick r:id="rId2"/>
              </a:rPr>
              <a:t>Vacek</a:t>
            </a:r>
            <a:r>
              <a:rPr lang="en-US" sz="1800" dirty="0">
                <a:hlinkClick r:id="rId2"/>
              </a:rPr>
              <a:t>, P. Petagna, M. Battistin, Engineering forum: experiences from cooling systems for LHC detectors 2008</a:t>
            </a:r>
            <a:endParaRPr lang="en-US" sz="1800" dirty="0"/>
          </a:p>
          <a:p>
            <a:r>
              <a:rPr lang="en-US" sz="1800" dirty="0">
                <a:hlinkClick r:id="rId3"/>
              </a:rPr>
              <a:t>Workshop on quality issues in current and future silicon detectors, 2011</a:t>
            </a:r>
            <a:endParaRPr lang="en-US" sz="1800" dirty="0"/>
          </a:p>
          <a:p>
            <a:r>
              <a:rPr lang="en-US" sz="1800" dirty="0" smtClean="0">
                <a:hlinkClick r:id="rId4"/>
              </a:rPr>
              <a:t>H</a:t>
            </a:r>
            <a:r>
              <a:rPr lang="en-US" sz="1800" dirty="0">
                <a:hlinkClick r:id="rId4"/>
              </a:rPr>
              <a:t>. Postema, VERTEX 2011</a:t>
            </a:r>
            <a:endParaRPr lang="en-GB" sz="1800" dirty="0"/>
          </a:p>
          <a:p>
            <a:r>
              <a:rPr lang="en-US" sz="1800" dirty="0" smtClean="0">
                <a:hlinkClick r:id="rId5"/>
              </a:rPr>
              <a:t>B</a:t>
            </a:r>
            <a:r>
              <a:rPr lang="en-US" sz="1800" dirty="0">
                <a:hlinkClick r:id="rId5"/>
              </a:rPr>
              <a:t>. Verlaat, ECFA </a:t>
            </a:r>
            <a:r>
              <a:rPr lang="en-US" sz="1800" dirty="0" smtClean="0">
                <a:hlinkClick r:id="rId5"/>
              </a:rPr>
              <a:t>High luminosity LHC Experiments Workshop, 2013</a:t>
            </a:r>
            <a:endParaRPr lang="en-US" sz="1800" dirty="0"/>
          </a:p>
          <a:p>
            <a:r>
              <a:rPr lang="en-US" sz="1800" dirty="0">
                <a:hlinkClick r:id="rId6"/>
              </a:rPr>
              <a:t>P. Petagna, VERTEX 2013</a:t>
            </a:r>
            <a:endParaRPr lang="en-US" sz="1800" dirty="0"/>
          </a:p>
          <a:p>
            <a:r>
              <a:rPr lang="en-US" sz="1800" dirty="0">
                <a:hlinkClick r:id="rId7"/>
              </a:rPr>
              <a:t>J. Daguin, CERN detector seminar </a:t>
            </a:r>
            <a:r>
              <a:rPr lang="en-US" sz="1800" dirty="0" smtClean="0">
                <a:hlinkClick r:id="rId7"/>
              </a:rPr>
              <a:t>2013</a:t>
            </a:r>
            <a:endParaRPr lang="en-US" sz="1800" dirty="0" smtClean="0"/>
          </a:p>
          <a:p>
            <a:r>
              <a:rPr lang="en-US" sz="1800" dirty="0" smtClean="0">
                <a:hlinkClick r:id="rId8"/>
              </a:rPr>
              <a:t>Forum </a:t>
            </a:r>
            <a:r>
              <a:rPr lang="en-US" sz="1800" dirty="0" smtClean="0">
                <a:hlinkClick r:id="rId8"/>
              </a:rPr>
              <a:t>on Tracking Detector Mechanics, 2013</a:t>
            </a:r>
            <a:endParaRPr lang="en-US" sz="1800" dirty="0" smtClean="0"/>
          </a:p>
          <a:p>
            <a:r>
              <a:rPr lang="en-US" sz="1800" dirty="0" smtClean="0">
                <a:hlinkClick r:id="rId9"/>
              </a:rPr>
              <a:t>L. Zwalinski et al. The control system for the CO2 cooling plants for physics experiments, ICALEPCS 2013</a:t>
            </a:r>
            <a:endParaRPr lang="en-GB" sz="18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And a big thank you to all people having given precious inputs!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references…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77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19600" y="957601"/>
            <a:ext cx="7772400" cy="1328399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7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95347" y="795866"/>
            <a:ext cx="8305800" cy="25370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Typical Silicon detectors requirements: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Distributed </a:t>
            </a:r>
            <a:r>
              <a:rPr lang="en-US" sz="1600" dirty="0"/>
              <a:t>heat load up to </a:t>
            </a:r>
            <a:r>
              <a:rPr lang="en-US" sz="1600" dirty="0" smtClean="0"/>
              <a:t>20 </a:t>
            </a:r>
            <a:r>
              <a:rPr lang="en-US" sz="1600" dirty="0"/>
              <a:t>kW/m2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Low </a:t>
            </a:r>
            <a:r>
              <a:rPr lang="en-US" sz="1600" dirty="0" smtClean="0"/>
              <a:t>temperature operation to reduce radiation damage effects (down </a:t>
            </a:r>
            <a:r>
              <a:rPr lang="en-US" sz="1600" dirty="0"/>
              <a:t>to -40˚</a:t>
            </a:r>
            <a:r>
              <a:rPr lang="en-US" sz="1600" dirty="0" smtClean="0"/>
              <a:t>C)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R</a:t>
            </a:r>
            <a:r>
              <a:rPr lang="en-US" sz="1600" dirty="0" smtClean="0"/>
              <a:t>oom </a:t>
            </a:r>
            <a:r>
              <a:rPr lang="en-US" sz="1600" dirty="0"/>
              <a:t>temperature for testing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Reliable cooling with minimal temperature gradients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Minimization of material </a:t>
            </a:r>
            <a:r>
              <a:rPr lang="en-US" sz="1600" dirty="0"/>
              <a:t>inside the detector active </a:t>
            </a:r>
            <a:r>
              <a:rPr lang="en-US" sz="1600" dirty="0" smtClean="0"/>
              <a:t>volume</a:t>
            </a:r>
            <a:endParaRPr lang="en-US" sz="16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52399" y="152400"/>
            <a:ext cx="8821439" cy="639763"/>
          </a:xfrm>
        </p:spPr>
        <p:txBody>
          <a:bodyPr/>
          <a:lstStyle/>
          <a:p>
            <a:r>
              <a:rPr lang="en-GB" dirty="0" smtClean="0"/>
              <a:t>Why CO</a:t>
            </a:r>
            <a:r>
              <a:rPr lang="en-GB" baseline="-25000" dirty="0" smtClean="0"/>
              <a:t>2</a:t>
            </a:r>
            <a:r>
              <a:rPr lang="en-GB" dirty="0" smtClean="0"/>
              <a:t> in particle physics detectors?</a:t>
            </a:r>
            <a:endParaRPr lang="en-GB" baseline="-25000" dirty="0"/>
          </a:p>
        </p:txBody>
      </p:sp>
      <p:grpSp>
        <p:nvGrpSpPr>
          <p:cNvPr id="9" name="Group 8"/>
          <p:cNvGrpSpPr/>
          <p:nvPr/>
        </p:nvGrpSpPr>
        <p:grpSpPr>
          <a:xfrm>
            <a:off x="359910" y="3300969"/>
            <a:ext cx="1630901" cy="1519248"/>
            <a:chOff x="5249892" y="1214421"/>
            <a:chExt cx="1630901" cy="1519248"/>
          </a:xfrm>
        </p:grpSpPr>
        <p:pic>
          <p:nvPicPr>
            <p:cNvPr id="31" name="Picture 4" descr="Bodrum_2010_09_17_Page_07_Image_000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9892" y="1461179"/>
              <a:ext cx="1630901" cy="1041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5566960" y="1214421"/>
              <a:ext cx="1064561" cy="20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900" b="1" dirty="0"/>
                <a:t>Current BPIX Services</a:t>
              </a:r>
              <a:endParaRPr lang="de-CH" sz="900" b="1" dirty="0"/>
            </a:p>
          </p:txBody>
        </p:sp>
        <p:sp>
          <p:nvSpPr>
            <p:cNvPr id="35" name="Text Box 14"/>
            <p:cNvSpPr txBox="1">
              <a:spLocks noChangeArrowheads="1"/>
            </p:cNvSpPr>
            <p:nvPr/>
          </p:nvSpPr>
          <p:spPr bwMode="auto">
            <a:xfrm>
              <a:off x="5355705" y="2542450"/>
              <a:ext cx="1349735" cy="19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800" b="1" dirty="0">
                  <a:latin typeface="Symbol" charset="0"/>
                </a:rPr>
                <a:t>h</a:t>
              </a:r>
              <a:r>
                <a:rPr lang="en-US" sz="800" b="1" dirty="0"/>
                <a:t>&lt;2.2 : weight = 16.9 Kg (3 layer)</a:t>
              </a:r>
              <a:endParaRPr lang="de-CH" sz="800" b="1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442384" y="3292146"/>
            <a:ext cx="1644259" cy="1536894"/>
            <a:chOff x="7037071" y="1188235"/>
            <a:chExt cx="1644259" cy="1536894"/>
          </a:xfrm>
        </p:grpSpPr>
        <p:pic>
          <p:nvPicPr>
            <p:cNvPr id="32" name="Picture 5" descr="Bodrum_2010_09_17_Page_07_Image_000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7071" y="1443937"/>
              <a:ext cx="1644259" cy="1072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 Box 11"/>
            <p:cNvSpPr txBox="1">
              <a:spLocks noChangeArrowheads="1"/>
            </p:cNvSpPr>
            <p:nvPr/>
          </p:nvSpPr>
          <p:spPr bwMode="auto">
            <a:xfrm>
              <a:off x="7263310" y="1188235"/>
              <a:ext cx="1156725" cy="204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900" b="1" dirty="0">
                  <a:solidFill>
                    <a:srgbClr val="009900"/>
                  </a:solidFill>
                </a:rPr>
                <a:t>Upgraded BPIX Services</a:t>
              </a:r>
              <a:endParaRPr lang="de-CH" sz="900" b="1" dirty="0">
                <a:solidFill>
                  <a:srgbClr val="009900"/>
                </a:solidFill>
              </a:endParaRPr>
            </a:p>
          </p:txBody>
        </p:sp>
        <p:sp>
          <p:nvSpPr>
            <p:cNvPr id="36" name="Text Box 15"/>
            <p:cNvSpPr txBox="1">
              <a:spLocks noChangeArrowheads="1"/>
            </p:cNvSpPr>
            <p:nvPr/>
          </p:nvSpPr>
          <p:spPr bwMode="auto">
            <a:xfrm>
              <a:off x="7092600" y="2533910"/>
              <a:ext cx="1301649" cy="19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800" b="1" dirty="0">
                  <a:solidFill>
                    <a:srgbClr val="009900"/>
                  </a:solidFill>
                  <a:latin typeface="Symbol" charset="0"/>
                </a:rPr>
                <a:t>h</a:t>
              </a:r>
              <a:r>
                <a:rPr lang="en-US" sz="800" b="1" dirty="0">
                  <a:solidFill>
                    <a:srgbClr val="009900"/>
                  </a:solidFill>
                </a:rPr>
                <a:t>&lt;2.2 : weight = 6.5 Kg (4 layer)</a:t>
              </a:r>
              <a:endParaRPr lang="de-CH" sz="8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990176" y="3330590"/>
            <a:ext cx="1929385" cy="1460006"/>
            <a:chOff x="6936941" y="2707650"/>
            <a:chExt cx="1929385" cy="1460006"/>
          </a:xfrm>
        </p:grpSpPr>
        <p:pic>
          <p:nvPicPr>
            <p:cNvPr id="26" name="Picture 8" descr="rad_length_FPIX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4560" y="2707650"/>
              <a:ext cx="1741766" cy="1460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 Box 13"/>
            <p:cNvSpPr txBox="1">
              <a:spLocks noChangeArrowheads="1"/>
            </p:cNvSpPr>
            <p:nvPr/>
          </p:nvSpPr>
          <p:spPr bwMode="auto">
            <a:xfrm>
              <a:off x="7714944" y="2852632"/>
              <a:ext cx="9329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700" b="1" dirty="0"/>
                <a:t>Current 2 disk</a:t>
              </a:r>
            </a:p>
            <a:p>
              <a:pPr eaLnBrk="1"/>
              <a:r>
                <a:rPr lang="en-US" sz="700" b="1" dirty="0">
                  <a:solidFill>
                    <a:srgbClr val="009900"/>
                  </a:solidFill>
                </a:rPr>
                <a:t>Upgraded </a:t>
              </a:r>
              <a:r>
                <a:rPr lang="en-US" sz="700" b="1" dirty="0" smtClean="0">
                  <a:solidFill>
                    <a:srgbClr val="009900"/>
                  </a:solidFill>
                </a:rPr>
                <a:t>3 disks</a:t>
              </a:r>
              <a:endParaRPr lang="de-CH" sz="700" b="1" dirty="0"/>
            </a:p>
          </p:txBody>
        </p:sp>
        <p:sp>
          <p:nvSpPr>
            <p:cNvPr id="29" name="Text Box 16"/>
            <p:cNvSpPr txBox="1">
              <a:spLocks noChangeArrowheads="1"/>
            </p:cNvSpPr>
            <p:nvPr/>
          </p:nvSpPr>
          <p:spPr bwMode="auto">
            <a:xfrm rot="16200000">
              <a:off x="6578772" y="3304140"/>
              <a:ext cx="879295" cy="162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800" b="1" dirty="0"/>
                <a:t>Radiation length</a:t>
              </a:r>
              <a:endParaRPr lang="de-CH" sz="8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13041" y="3332941"/>
            <a:ext cx="1901334" cy="1455304"/>
            <a:chOff x="4950741" y="2712352"/>
            <a:chExt cx="1901334" cy="1455304"/>
          </a:xfrm>
        </p:grpSpPr>
        <p:grpSp>
          <p:nvGrpSpPr>
            <p:cNvPr id="10" name="Group 9"/>
            <p:cNvGrpSpPr/>
            <p:nvPr/>
          </p:nvGrpSpPr>
          <p:grpSpPr>
            <a:xfrm>
              <a:off x="5155724" y="2712352"/>
              <a:ext cx="1696351" cy="1455304"/>
              <a:chOff x="5155724" y="2712352"/>
              <a:chExt cx="1696351" cy="1455304"/>
            </a:xfrm>
          </p:grpSpPr>
          <p:pic>
            <p:nvPicPr>
              <p:cNvPr id="25" name="Picture 7" descr="rad_length_BPIX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5724" y="2712352"/>
                <a:ext cx="1696351" cy="145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Text Box 12"/>
              <p:cNvSpPr txBox="1">
                <a:spLocks noChangeArrowheads="1"/>
              </p:cNvSpPr>
              <p:nvPr/>
            </p:nvSpPr>
            <p:spPr bwMode="auto">
              <a:xfrm>
                <a:off x="5715387" y="2877710"/>
                <a:ext cx="691230" cy="272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Lucida Sans Unicode" charset="0"/>
                  </a:defRPr>
                </a:lvl1pPr>
                <a:lvl2pPr marL="37931725" indent="-37474525"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2pPr>
                <a:lvl3pPr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3pPr>
                <a:lvl4pPr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4pPr>
                <a:lvl5pPr eaLnBrk="0"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5pPr>
                <a:lvl6pPr marL="4572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6pPr>
                <a:lvl7pPr marL="914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7pPr>
                <a:lvl8pPr marL="13716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8pPr>
                <a:lvl9pPr marL="18288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Lucida Sans Unicode" charset="0"/>
                    <a:cs typeface="Lucida Sans Unicode" charset="0"/>
                  </a:defRPr>
                </a:lvl9pPr>
              </a:lstStyle>
              <a:p>
                <a:pPr eaLnBrk="1"/>
                <a:r>
                  <a:rPr lang="en-US" sz="700" b="1" dirty="0"/>
                  <a:t>Current 3 layer</a:t>
                </a:r>
              </a:p>
              <a:p>
                <a:pPr eaLnBrk="1"/>
                <a:r>
                  <a:rPr lang="en-US" sz="700" b="1" dirty="0">
                    <a:solidFill>
                      <a:srgbClr val="009900"/>
                    </a:solidFill>
                  </a:rPr>
                  <a:t>Upgraded 4 layer</a:t>
                </a:r>
                <a:endParaRPr lang="de-CH" sz="700" b="1" dirty="0"/>
              </a:p>
            </p:txBody>
          </p:sp>
          <p:sp>
            <p:nvSpPr>
              <p:cNvPr id="23" name="Line 26"/>
              <p:cNvSpPr>
                <a:spLocks noChangeShapeType="1"/>
              </p:cNvSpPr>
              <p:nvPr/>
            </p:nvSpPr>
            <p:spPr bwMode="auto">
              <a:xfrm>
                <a:off x="5457595" y="3454502"/>
                <a:ext cx="60775" cy="71315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 sz="900"/>
              </a:p>
            </p:txBody>
          </p:sp>
          <p:sp>
            <p:nvSpPr>
              <p:cNvPr id="24" name="Line 27"/>
              <p:cNvSpPr>
                <a:spLocks noChangeShapeType="1"/>
              </p:cNvSpPr>
              <p:nvPr/>
            </p:nvSpPr>
            <p:spPr bwMode="auto">
              <a:xfrm flipH="1">
                <a:off x="6578923" y="3472527"/>
                <a:ext cx="60775" cy="71315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 sz="900"/>
              </a:p>
            </p:txBody>
          </p:sp>
        </p:grpSp>
        <p:sp>
          <p:nvSpPr>
            <p:cNvPr id="30" name="Text Box 17"/>
            <p:cNvSpPr txBox="1">
              <a:spLocks noChangeArrowheads="1"/>
            </p:cNvSpPr>
            <p:nvPr/>
          </p:nvSpPr>
          <p:spPr bwMode="auto">
            <a:xfrm rot="16200000">
              <a:off x="4592572" y="3318410"/>
              <a:ext cx="879295" cy="162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800" b="1" dirty="0"/>
                <a:t>Radiation length</a:t>
              </a:r>
              <a:endParaRPr lang="de-CH" sz="800" b="1" dirty="0"/>
            </a:p>
          </p:txBody>
        </p:sp>
      </p:grpSp>
      <p:sp>
        <p:nvSpPr>
          <p:cNvPr id="5" name="Rectangle 4"/>
          <p:cNvSpPr/>
          <p:nvPr/>
        </p:nvSpPr>
        <p:spPr>
          <a:xfrm>
            <a:off x="209851" y="5041142"/>
            <a:ext cx="3858797" cy="984885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Today</a:t>
            </a:r>
            <a:r>
              <a:rPr lang="en-GB" sz="1600" dirty="0">
                <a:solidFill>
                  <a:srgbClr val="000000"/>
                </a:solidFill>
              </a:rPr>
              <a:t>: liquid C6F14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</a:rPr>
              <a:t>Low thermal capacity (≈1 KJ.Kg</a:t>
            </a:r>
            <a:r>
              <a:rPr lang="en-GB" sz="1400" baseline="30000" dirty="0">
                <a:solidFill>
                  <a:srgbClr val="000000"/>
                </a:solidFill>
              </a:rPr>
              <a:t>-1</a:t>
            </a:r>
            <a:r>
              <a:rPr lang="en-GB" sz="1400" dirty="0">
                <a:solidFill>
                  <a:srgbClr val="000000"/>
                </a:solidFill>
              </a:rPr>
              <a:t>.K</a:t>
            </a:r>
            <a:r>
              <a:rPr lang="en-GB" sz="1400" baseline="30000" dirty="0">
                <a:solidFill>
                  <a:srgbClr val="000000"/>
                </a:solidFill>
              </a:rPr>
              <a:t>-1</a:t>
            </a:r>
            <a:r>
              <a:rPr lang="en-GB" sz="1400" dirty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</a:rPr>
              <a:t>High density (≈1,7 kg.l</a:t>
            </a:r>
            <a:r>
              <a:rPr lang="en-GB" sz="1400" baseline="30000" dirty="0">
                <a:solidFill>
                  <a:srgbClr val="000000"/>
                </a:solidFill>
              </a:rPr>
              <a:t>-1</a:t>
            </a:r>
            <a:r>
              <a:rPr lang="en-GB" sz="1400" dirty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 smtClean="0">
                <a:solidFill>
                  <a:srgbClr val="000000"/>
                </a:solidFill>
              </a:rPr>
              <a:t>“Big” </a:t>
            </a:r>
            <a:r>
              <a:rPr lang="en-GB" sz="1400" dirty="0">
                <a:solidFill>
                  <a:srgbClr val="000000"/>
                </a:solidFill>
              </a:rPr>
              <a:t>pipes (3.0 mm ID / 0.3 mm thick</a:t>
            </a:r>
            <a:r>
              <a:rPr lang="en-GB" sz="1400" dirty="0" smtClean="0">
                <a:solidFill>
                  <a:srgbClr val="000000"/>
                </a:solidFill>
              </a:rPr>
              <a:t>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41290" y="5041142"/>
            <a:ext cx="4532549" cy="984885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Tomorrow: evaporative CO2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Enhanced thermal capacity (≈2 KJ.Kg-1.K-1)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Lower density (≈1.0 kg.l-1)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Much smaller pipes (1.6 mm ID / </a:t>
            </a:r>
            <a:r>
              <a:rPr lang="en-GB" sz="14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0.05 </a:t>
            </a:r>
            <a:r>
              <a:rPr lang="en-GB" sz="14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mm thick)</a:t>
            </a:r>
          </a:p>
        </p:txBody>
      </p:sp>
    </p:spTree>
    <p:extLst>
      <p:ext uri="{BB962C8B-B14F-4D97-AF65-F5344CB8AC3E}">
        <p14:creationId xmlns:p14="http://schemas.microsoft.com/office/powerpoint/2010/main" val="196456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73303" y="600328"/>
            <a:ext cx="8251200" cy="457200"/>
          </a:xfrm>
        </p:spPr>
        <p:txBody>
          <a:bodyPr/>
          <a:lstStyle/>
          <a:p>
            <a:r>
              <a:rPr lang="en-US" dirty="0" smtClean="0"/>
              <a:t>Some naming and geography for a complex system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7794" y="90825"/>
            <a:ext cx="8229600" cy="639763"/>
          </a:xfrm>
        </p:spPr>
        <p:txBody>
          <a:bodyPr/>
          <a:lstStyle/>
          <a:p>
            <a:r>
              <a:rPr lang="en-US" dirty="0" smtClean="0"/>
              <a:t>Detector cooling: what?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895600"/>
            <a:ext cx="1669116" cy="22109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2438400"/>
            <a:ext cx="1593208" cy="268645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609600" y="2667000"/>
            <a:ext cx="0" cy="457200"/>
          </a:xfrm>
          <a:prstGeom prst="line">
            <a:avLst/>
          </a:prstGeom>
          <a:ln w="38100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429000" y="2286000"/>
            <a:ext cx="0" cy="381000"/>
          </a:xfrm>
          <a:prstGeom prst="line">
            <a:avLst/>
          </a:prstGeom>
          <a:ln w="38100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flipV="1">
            <a:off x="609600" y="2286000"/>
            <a:ext cx="2819400" cy="381000"/>
          </a:xfrm>
          <a:prstGeom prst="bentConnector3">
            <a:avLst/>
          </a:prstGeom>
          <a:ln w="38100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62000" y="2590800"/>
            <a:ext cx="0" cy="4572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581400" y="2209800"/>
            <a:ext cx="0" cy="533400"/>
          </a:xfrm>
          <a:prstGeom prst="line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flipV="1">
            <a:off x="762000" y="2209800"/>
            <a:ext cx="2819400" cy="381000"/>
          </a:xfrm>
          <a:prstGeom prst="bentConnector3">
            <a:avLst/>
          </a:prstGeom>
          <a:ln w="381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52400" y="5181600"/>
            <a:ext cx="163004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Cooling plant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362200" y="5181600"/>
            <a:ext cx="163004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Manifold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50" name="Elbow Connector 49"/>
          <p:cNvCxnSpPr/>
          <p:nvPr/>
        </p:nvCxnSpPr>
        <p:spPr>
          <a:xfrm flipV="1">
            <a:off x="2819400" y="1905000"/>
            <a:ext cx="3581400" cy="838200"/>
          </a:xfrm>
          <a:prstGeom prst="bentConnector3">
            <a:avLst>
              <a:gd name="adj1" fmla="val -340"/>
            </a:avLst>
          </a:prstGeom>
          <a:ln w="127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95600" y="1981200"/>
            <a:ext cx="3581400" cy="762000"/>
          </a:xfrm>
          <a:prstGeom prst="bentConnector3">
            <a:avLst>
              <a:gd name="adj1" fmla="val 67"/>
            </a:avLst>
          </a:prstGeom>
          <a:ln w="127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/>
          <p:nvPr/>
        </p:nvCxnSpPr>
        <p:spPr>
          <a:xfrm flipV="1">
            <a:off x="2743200" y="1828800"/>
            <a:ext cx="3581400" cy="914400"/>
          </a:xfrm>
          <a:prstGeom prst="bentConnector3">
            <a:avLst>
              <a:gd name="adj1" fmla="val 67"/>
            </a:avLst>
          </a:prstGeom>
          <a:ln w="127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/>
          <p:nvPr/>
        </p:nvCxnSpPr>
        <p:spPr>
          <a:xfrm flipV="1">
            <a:off x="2667000" y="1752600"/>
            <a:ext cx="3581400" cy="990600"/>
          </a:xfrm>
          <a:prstGeom prst="bentConnector3">
            <a:avLst>
              <a:gd name="adj1" fmla="val -137"/>
            </a:avLst>
          </a:prstGeom>
          <a:ln w="127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152400" y="1676400"/>
            <a:ext cx="163004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Main pipework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182533" y="2179781"/>
            <a:ext cx="1228437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Detector transfer lines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6248400" y="1600200"/>
            <a:ext cx="609600" cy="609600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/>
          <p:cNvCxnSpPr/>
          <p:nvPr/>
        </p:nvCxnSpPr>
        <p:spPr>
          <a:xfrm flipH="1">
            <a:off x="6854825" y="1809750"/>
            <a:ext cx="609600" cy="0"/>
          </a:xfrm>
          <a:prstGeom prst="line">
            <a:avLst/>
          </a:prstGeom>
          <a:ln w="63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6854825" y="1834243"/>
            <a:ext cx="609600" cy="0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>
            <a:off x="6854825" y="1858736"/>
            <a:ext cx="609600" cy="0"/>
          </a:xfrm>
          <a:prstGeom prst="line">
            <a:avLst/>
          </a:prstGeom>
          <a:ln w="63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6854825" y="1883229"/>
            <a:ext cx="609600" cy="0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6854825" y="1907722"/>
            <a:ext cx="609600" cy="0"/>
          </a:xfrm>
          <a:prstGeom prst="line">
            <a:avLst/>
          </a:prstGeom>
          <a:ln w="63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6854825" y="1932215"/>
            <a:ext cx="609600" cy="0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6854825" y="1956708"/>
            <a:ext cx="609600" cy="0"/>
          </a:xfrm>
          <a:prstGeom prst="line">
            <a:avLst/>
          </a:prstGeom>
          <a:ln w="635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6854825" y="1981200"/>
            <a:ext cx="609600" cy="0"/>
          </a:xfrm>
          <a:prstGeom prst="line">
            <a:avLst/>
          </a:prstGeom>
          <a:ln w="63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9841" y="1035242"/>
            <a:ext cx="1672199" cy="141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Rectangle 85"/>
          <p:cNvSpPr/>
          <p:nvPr/>
        </p:nvSpPr>
        <p:spPr>
          <a:xfrm>
            <a:off x="5843539" y="2386060"/>
            <a:ext cx="145318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Detector distribution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manifold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535333" y="2653915"/>
            <a:ext cx="1453188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Detector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&amp; on board </a:t>
            </a:r>
          </a:p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ooling loops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889115" y="4471938"/>
            <a:ext cx="3308158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NOT A TRIVIAL FRIDGE!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601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228975" y="3465512"/>
            <a:ext cx="5762625" cy="2859088"/>
          </a:xfrm>
          <a:prstGeom prst="rect">
            <a:avLst/>
          </a:prstGeom>
          <a:solidFill>
            <a:srgbClr val="FFFF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021013" y="685800"/>
            <a:ext cx="5762625" cy="2762250"/>
          </a:xfrm>
          <a:prstGeom prst="rect">
            <a:avLst/>
          </a:prstGeom>
          <a:solidFill>
            <a:srgbClr val="FFFF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How to evaporate liquid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in your detector?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DT seminar - CO2 Detector Cooling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D3E0C1D-A4ED-4761-A22F-988E1DC8279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472238" y="1670050"/>
            <a:ext cx="2159000" cy="1177925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186113" y="1670050"/>
            <a:ext cx="2073275" cy="1177925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7572375" y="1785938"/>
            <a:ext cx="966788" cy="949325"/>
          </a:xfrm>
          <a:prstGeom prst="ellipse">
            <a:avLst/>
          </a:prstGeom>
          <a:solidFill>
            <a:srgbClr val="EAEAEA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 flipV="1">
            <a:off x="3444875" y="2501900"/>
            <a:ext cx="3300413" cy="0"/>
          </a:xfrm>
          <a:prstGeom prst="line">
            <a:avLst/>
          </a:prstGeom>
          <a:noFill/>
          <a:ln w="28575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V="1">
            <a:off x="7251700" y="2020888"/>
            <a:ext cx="0" cy="393700"/>
          </a:xfrm>
          <a:prstGeom prst="line">
            <a:avLst/>
          </a:pr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6" name="Arc 10"/>
          <p:cNvSpPr>
            <a:spLocks/>
          </p:cNvSpPr>
          <p:nvPr/>
        </p:nvSpPr>
        <p:spPr bwMode="auto">
          <a:xfrm flipV="1">
            <a:off x="7745413" y="1889125"/>
            <a:ext cx="685800" cy="744538"/>
          </a:xfrm>
          <a:custGeom>
            <a:avLst/>
            <a:gdLst>
              <a:gd name="T0" fmla="*/ 0 w 38107"/>
              <a:gd name="T1" fmla="*/ 132155 h 43200"/>
              <a:gd name="T2" fmla="*/ 2951 w 38107"/>
              <a:gd name="T3" fmla="*/ 615674 h 43200"/>
              <a:gd name="T4" fmla="*/ 297071 w 38107"/>
              <a:gd name="T5" fmla="*/ 372269 h 43200"/>
              <a:gd name="T6" fmla="*/ 0 60000 65536"/>
              <a:gd name="T7" fmla="*/ 0 60000 65536"/>
              <a:gd name="T8" fmla="*/ 0 60000 65536"/>
              <a:gd name="T9" fmla="*/ 0 w 38107"/>
              <a:gd name="T10" fmla="*/ 0 h 43200"/>
              <a:gd name="T11" fmla="*/ 38107 w 38107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107" h="43200" fill="none" extrusionOk="0">
                <a:moveTo>
                  <a:pt x="0" y="7668"/>
                </a:moveTo>
                <a:cubicBezTo>
                  <a:pt x="4104" y="2805"/>
                  <a:pt x="10143" y="-1"/>
                  <a:pt x="16507" y="0"/>
                </a:cubicBezTo>
                <a:cubicBezTo>
                  <a:pt x="28436" y="0"/>
                  <a:pt x="38107" y="9670"/>
                  <a:pt x="38107" y="21600"/>
                </a:cubicBezTo>
                <a:cubicBezTo>
                  <a:pt x="38107" y="33529"/>
                  <a:pt x="28436" y="43200"/>
                  <a:pt x="16507" y="43200"/>
                </a:cubicBezTo>
                <a:cubicBezTo>
                  <a:pt x="10231" y="43200"/>
                  <a:pt x="4266" y="40471"/>
                  <a:pt x="163" y="35723"/>
                </a:cubicBezTo>
              </a:path>
              <a:path w="38107" h="43200" stroke="0" extrusionOk="0">
                <a:moveTo>
                  <a:pt x="0" y="7668"/>
                </a:moveTo>
                <a:cubicBezTo>
                  <a:pt x="4104" y="2805"/>
                  <a:pt x="10143" y="-1"/>
                  <a:pt x="16507" y="0"/>
                </a:cubicBezTo>
                <a:cubicBezTo>
                  <a:pt x="28436" y="0"/>
                  <a:pt x="38107" y="9670"/>
                  <a:pt x="38107" y="21600"/>
                </a:cubicBezTo>
                <a:cubicBezTo>
                  <a:pt x="38107" y="33529"/>
                  <a:pt x="28436" y="43200"/>
                  <a:pt x="16507" y="43200"/>
                </a:cubicBezTo>
                <a:cubicBezTo>
                  <a:pt x="10231" y="43200"/>
                  <a:pt x="4266" y="40471"/>
                  <a:pt x="163" y="35723"/>
                </a:cubicBezTo>
                <a:lnTo>
                  <a:pt x="16507" y="21600"/>
                </a:lnTo>
                <a:close/>
              </a:path>
            </a:pathLst>
          </a:cu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Arc 11"/>
          <p:cNvSpPr>
            <a:spLocks/>
          </p:cNvSpPr>
          <p:nvPr/>
        </p:nvSpPr>
        <p:spPr bwMode="auto">
          <a:xfrm rot="2025598" flipV="1">
            <a:off x="7745413" y="1957388"/>
            <a:ext cx="604837" cy="612775"/>
          </a:xfrm>
          <a:custGeom>
            <a:avLst/>
            <a:gdLst>
              <a:gd name="T0" fmla="*/ 302419 w 43200"/>
              <a:gd name="T1" fmla="*/ 0 h 43200"/>
              <a:gd name="T2" fmla="*/ 812 w 43200"/>
              <a:gd name="T3" fmla="*/ 283891 h 43200"/>
              <a:gd name="T4" fmla="*/ 302419 w 43200"/>
              <a:gd name="T5" fmla="*/ 306388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21070"/>
                  <a:pt x="19" y="20541"/>
                  <a:pt x="58" y="20014"/>
                </a:cubicBezTo>
              </a:path>
              <a:path w="43200" h="43200" stroke="0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21070"/>
                  <a:pt x="19" y="20541"/>
                  <a:pt x="58" y="20014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5792788" y="2546350"/>
            <a:ext cx="173037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5792788" y="1860550"/>
            <a:ext cx="173037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 flipV="1">
            <a:off x="6831013" y="2498725"/>
            <a:ext cx="914400" cy="3175"/>
          </a:xfrm>
          <a:prstGeom prst="line">
            <a:avLst/>
          </a:pr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H="1">
            <a:off x="3402013" y="2020888"/>
            <a:ext cx="301625" cy="0"/>
          </a:xfrm>
          <a:prstGeom prst="line">
            <a:avLst/>
          </a:prstGeom>
          <a:noFill/>
          <a:ln w="28575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 flipH="1">
            <a:off x="7397750" y="2408238"/>
            <a:ext cx="109538" cy="130175"/>
            <a:chOff x="1791" y="2548"/>
            <a:chExt cx="113" cy="134"/>
          </a:xfrm>
        </p:grpSpPr>
        <p:sp>
          <p:nvSpPr>
            <p:cNvPr id="14474" name="AutoShape 17"/>
            <p:cNvSpPr>
              <a:spLocks noChangeArrowheads="1"/>
            </p:cNvSpPr>
            <p:nvPr/>
          </p:nvSpPr>
          <p:spPr bwMode="auto">
            <a:xfrm rot="-5400000">
              <a:off x="1841" y="2619"/>
              <a:ext cx="69" cy="5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75" name="AutoShape 18"/>
            <p:cNvSpPr>
              <a:spLocks noChangeArrowheads="1"/>
            </p:cNvSpPr>
            <p:nvPr/>
          </p:nvSpPr>
          <p:spPr bwMode="auto">
            <a:xfrm rot="5400000">
              <a:off x="1785" y="2619"/>
              <a:ext cx="69" cy="5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76" name="Line 19"/>
            <p:cNvSpPr>
              <a:spLocks noChangeShapeType="1"/>
            </p:cNvSpPr>
            <p:nvPr/>
          </p:nvSpPr>
          <p:spPr bwMode="auto">
            <a:xfrm flipV="1">
              <a:off x="1847" y="2548"/>
              <a:ext cx="1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7" name="Line 20"/>
            <p:cNvSpPr>
              <a:spLocks noChangeShapeType="1"/>
            </p:cNvSpPr>
            <p:nvPr/>
          </p:nvSpPr>
          <p:spPr bwMode="auto">
            <a:xfrm>
              <a:off x="1822" y="254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06" tIns="45703" rIns="91406" bIns="45703">
              <a:spAutoFit/>
            </a:bodyPr>
            <a:lstStyle/>
            <a:p>
              <a:endParaRPr lang="en-US"/>
            </a:p>
          </p:txBody>
        </p:sp>
      </p:grpSp>
      <p:sp>
        <p:nvSpPr>
          <p:cNvPr id="14353" name="Rectangle 21"/>
          <p:cNvSpPr>
            <a:spLocks noChangeArrowheads="1"/>
          </p:cNvSpPr>
          <p:nvPr/>
        </p:nvSpPr>
        <p:spPr bwMode="auto">
          <a:xfrm>
            <a:off x="3314700" y="1974850"/>
            <a:ext cx="130175" cy="5715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tx2"/>
              </a:gs>
            </a:gsLst>
            <a:lin ang="5400000" scaled="1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en-US" sz="800">
              <a:solidFill>
                <a:srgbClr val="FF0000"/>
              </a:solidFill>
            </a:endParaRPr>
          </a:p>
        </p:txBody>
      </p:sp>
      <p:sp>
        <p:nvSpPr>
          <p:cNvPr id="14354" name="Line 22"/>
          <p:cNvSpPr>
            <a:spLocks noChangeShapeType="1"/>
          </p:cNvSpPr>
          <p:nvPr/>
        </p:nvSpPr>
        <p:spPr bwMode="auto">
          <a:xfrm flipV="1">
            <a:off x="6788150" y="2020888"/>
            <a:ext cx="0" cy="393700"/>
          </a:xfrm>
          <a:prstGeom prst="line">
            <a:avLst/>
          </a:pr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 rot="5400000">
            <a:off x="6937376" y="2178050"/>
            <a:ext cx="176212" cy="560387"/>
            <a:chOff x="2880" y="2659"/>
            <a:chExt cx="181" cy="590"/>
          </a:xfrm>
        </p:grpSpPr>
        <p:sp>
          <p:nvSpPr>
            <p:cNvPr id="14472" name="Rectangle 24"/>
            <p:cNvSpPr>
              <a:spLocks noChangeArrowheads="1"/>
            </p:cNvSpPr>
            <p:nvPr/>
          </p:nvSpPr>
          <p:spPr bwMode="auto">
            <a:xfrm>
              <a:off x="2880" y="2659"/>
              <a:ext cx="91" cy="590"/>
            </a:xfrm>
            <a:prstGeom prst="rect">
              <a:avLst/>
            </a:prstGeom>
            <a:solidFill>
              <a:srgbClr val="33CC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73" name="Rectangle 25"/>
            <p:cNvSpPr>
              <a:spLocks noChangeArrowheads="1"/>
            </p:cNvSpPr>
            <p:nvPr/>
          </p:nvSpPr>
          <p:spPr bwMode="auto">
            <a:xfrm>
              <a:off x="2971" y="2659"/>
              <a:ext cx="90" cy="590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tx2"/>
                </a:gs>
              </a:gsLst>
              <a:lin ang="5400000" scaled="1"/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56" name="Text Box 26"/>
          <p:cNvSpPr txBox="1">
            <a:spLocks noChangeArrowheads="1"/>
          </p:cNvSpPr>
          <p:nvPr/>
        </p:nvSpPr>
        <p:spPr bwMode="auto">
          <a:xfrm>
            <a:off x="7132638" y="2847975"/>
            <a:ext cx="10477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Detector</a:t>
            </a:r>
          </a:p>
        </p:txBody>
      </p:sp>
      <p:sp>
        <p:nvSpPr>
          <p:cNvPr id="14357" name="Text Box 27"/>
          <p:cNvSpPr txBox="1">
            <a:spLocks noChangeArrowheads="1"/>
          </p:cNvSpPr>
          <p:nvPr/>
        </p:nvSpPr>
        <p:spPr bwMode="auto">
          <a:xfrm>
            <a:off x="3408363" y="2847975"/>
            <a:ext cx="15176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Cooling plant</a:t>
            </a:r>
          </a:p>
        </p:txBody>
      </p:sp>
      <p:sp>
        <p:nvSpPr>
          <p:cNvPr id="14358" name="Line 28"/>
          <p:cNvSpPr>
            <a:spLocks noChangeShapeType="1"/>
          </p:cNvSpPr>
          <p:nvPr/>
        </p:nvSpPr>
        <p:spPr bwMode="auto">
          <a:xfrm>
            <a:off x="5259388" y="2328863"/>
            <a:ext cx="12128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59" name="Text Box 29"/>
          <p:cNvSpPr txBox="1">
            <a:spLocks noChangeArrowheads="1"/>
          </p:cNvSpPr>
          <p:nvPr/>
        </p:nvSpPr>
        <p:spPr bwMode="auto">
          <a:xfrm>
            <a:off x="5208588" y="2008188"/>
            <a:ext cx="1360487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400"/>
              <a:t>Warm transfer</a:t>
            </a:r>
          </a:p>
        </p:txBody>
      </p:sp>
      <p:sp>
        <p:nvSpPr>
          <p:cNvPr id="14360" name="Line 30"/>
          <p:cNvSpPr>
            <a:spLocks noChangeShapeType="1"/>
          </p:cNvSpPr>
          <p:nvPr/>
        </p:nvSpPr>
        <p:spPr bwMode="auto">
          <a:xfrm>
            <a:off x="7251700" y="2020888"/>
            <a:ext cx="493713" cy="0"/>
          </a:xfrm>
          <a:prstGeom prst="line">
            <a:avLst/>
          </a:pr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61" name="Line 31"/>
          <p:cNvSpPr>
            <a:spLocks noChangeShapeType="1"/>
          </p:cNvSpPr>
          <p:nvPr/>
        </p:nvSpPr>
        <p:spPr bwMode="auto">
          <a:xfrm>
            <a:off x="3900488" y="2020888"/>
            <a:ext cx="1004887" cy="0"/>
          </a:xfrm>
          <a:prstGeom prst="line">
            <a:avLst/>
          </a:prstGeom>
          <a:noFill/>
          <a:ln w="28575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62" name="AutoShape 32"/>
          <p:cNvSpPr>
            <a:spLocks noChangeAspect="1" noChangeArrowheads="1"/>
          </p:cNvSpPr>
          <p:nvPr/>
        </p:nvSpPr>
        <p:spPr bwMode="auto">
          <a:xfrm rot="5400000">
            <a:off x="3670300" y="1922463"/>
            <a:ext cx="263525" cy="196850"/>
          </a:xfrm>
          <a:custGeom>
            <a:avLst/>
            <a:gdLst>
              <a:gd name="T0" fmla="*/ 230584 w 21600"/>
              <a:gd name="T1" fmla="*/ 98425 h 21600"/>
              <a:gd name="T2" fmla="*/ 131763 w 21600"/>
              <a:gd name="T3" fmla="*/ 196850 h 21600"/>
              <a:gd name="T4" fmla="*/ 32941 w 21600"/>
              <a:gd name="T5" fmla="*/ 98425 h 21600"/>
              <a:gd name="T6" fmla="*/ 131763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33"/>
          <p:cNvSpPr>
            <a:spLocks noChangeArrowheads="1"/>
          </p:cNvSpPr>
          <p:nvPr/>
        </p:nvSpPr>
        <p:spPr bwMode="auto">
          <a:xfrm>
            <a:off x="7353300" y="4276725"/>
            <a:ext cx="1550987" cy="1446212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Rectangle 34"/>
          <p:cNvSpPr>
            <a:spLocks noChangeArrowheads="1"/>
          </p:cNvSpPr>
          <p:nvPr/>
        </p:nvSpPr>
        <p:spPr bwMode="auto">
          <a:xfrm>
            <a:off x="3419475" y="4195762"/>
            <a:ext cx="2185987" cy="1527175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5" name="Oval 35"/>
          <p:cNvSpPr>
            <a:spLocks noChangeArrowheads="1"/>
          </p:cNvSpPr>
          <p:nvPr/>
        </p:nvSpPr>
        <p:spPr bwMode="auto">
          <a:xfrm>
            <a:off x="7845425" y="4392612"/>
            <a:ext cx="966787" cy="950913"/>
          </a:xfrm>
          <a:prstGeom prst="ellipse">
            <a:avLst/>
          </a:prstGeom>
          <a:solidFill>
            <a:srgbClr val="EAEAEA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6" name="Line 36"/>
          <p:cNvSpPr>
            <a:spLocks noChangeShapeType="1"/>
          </p:cNvSpPr>
          <p:nvPr/>
        </p:nvSpPr>
        <p:spPr bwMode="auto">
          <a:xfrm>
            <a:off x="4067175" y="4627562"/>
            <a:ext cx="260350" cy="0"/>
          </a:xfrm>
          <a:prstGeom prst="line">
            <a:avLst/>
          </a:prstGeom>
          <a:noFill/>
          <a:ln w="28575" cap="sq">
            <a:solidFill>
              <a:srgbClr val="000066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67" name="Line 37"/>
          <p:cNvSpPr>
            <a:spLocks noChangeShapeType="1"/>
          </p:cNvSpPr>
          <p:nvPr/>
        </p:nvSpPr>
        <p:spPr bwMode="auto">
          <a:xfrm>
            <a:off x="3678237" y="5108575"/>
            <a:ext cx="303213" cy="0"/>
          </a:xfrm>
          <a:prstGeom prst="line">
            <a:avLst/>
          </a:prstGeom>
          <a:noFill/>
          <a:ln w="28575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68" name="Arc 38"/>
          <p:cNvSpPr>
            <a:spLocks/>
          </p:cNvSpPr>
          <p:nvPr/>
        </p:nvSpPr>
        <p:spPr bwMode="auto">
          <a:xfrm flipV="1">
            <a:off x="3763962" y="4759325"/>
            <a:ext cx="215900" cy="219075"/>
          </a:xfrm>
          <a:custGeom>
            <a:avLst/>
            <a:gdLst>
              <a:gd name="T0" fmla="*/ 107950 w 43200"/>
              <a:gd name="T1" fmla="*/ 0 h 43200"/>
              <a:gd name="T2" fmla="*/ 290 w 43200"/>
              <a:gd name="T3" fmla="*/ 101495 h 43200"/>
              <a:gd name="T4" fmla="*/ 107950 w 43200"/>
              <a:gd name="T5" fmla="*/ 109538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21070"/>
                  <a:pt x="19" y="20541"/>
                  <a:pt x="58" y="20014"/>
                </a:cubicBezTo>
              </a:path>
              <a:path w="43200" h="43200" stroke="0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21070"/>
                  <a:pt x="19" y="20541"/>
                  <a:pt x="58" y="20014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9" name="Line 39"/>
          <p:cNvSpPr>
            <a:spLocks noChangeShapeType="1"/>
          </p:cNvSpPr>
          <p:nvPr/>
        </p:nvSpPr>
        <p:spPr bwMode="auto">
          <a:xfrm flipV="1">
            <a:off x="4368800" y="5099050"/>
            <a:ext cx="2998787" cy="0"/>
          </a:xfrm>
          <a:prstGeom prst="line">
            <a:avLst/>
          </a:prstGeom>
          <a:noFill/>
          <a:ln w="28575" cap="sq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70" name="Line 40"/>
          <p:cNvSpPr>
            <a:spLocks noChangeShapeType="1"/>
          </p:cNvSpPr>
          <p:nvPr/>
        </p:nvSpPr>
        <p:spPr bwMode="auto">
          <a:xfrm flipV="1">
            <a:off x="7524750" y="4627562"/>
            <a:ext cx="0" cy="395288"/>
          </a:xfrm>
          <a:prstGeom prst="line">
            <a:avLst/>
          </a:pr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71" name="Arc 41"/>
          <p:cNvSpPr>
            <a:spLocks/>
          </p:cNvSpPr>
          <p:nvPr/>
        </p:nvSpPr>
        <p:spPr bwMode="auto">
          <a:xfrm flipV="1">
            <a:off x="8018462" y="4497387"/>
            <a:ext cx="685800" cy="742950"/>
          </a:xfrm>
          <a:custGeom>
            <a:avLst/>
            <a:gdLst>
              <a:gd name="T0" fmla="*/ 0 w 38107"/>
              <a:gd name="T1" fmla="*/ 131874 h 43200"/>
              <a:gd name="T2" fmla="*/ 2951 w 38107"/>
              <a:gd name="T3" fmla="*/ 614361 h 43200"/>
              <a:gd name="T4" fmla="*/ 297071 w 38107"/>
              <a:gd name="T5" fmla="*/ 371475 h 43200"/>
              <a:gd name="T6" fmla="*/ 0 60000 65536"/>
              <a:gd name="T7" fmla="*/ 0 60000 65536"/>
              <a:gd name="T8" fmla="*/ 0 60000 65536"/>
              <a:gd name="T9" fmla="*/ 0 w 38107"/>
              <a:gd name="T10" fmla="*/ 0 h 43200"/>
              <a:gd name="T11" fmla="*/ 38107 w 38107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107" h="43200" fill="none" extrusionOk="0">
                <a:moveTo>
                  <a:pt x="0" y="7668"/>
                </a:moveTo>
                <a:cubicBezTo>
                  <a:pt x="4104" y="2805"/>
                  <a:pt x="10143" y="-1"/>
                  <a:pt x="16507" y="0"/>
                </a:cubicBezTo>
                <a:cubicBezTo>
                  <a:pt x="28436" y="0"/>
                  <a:pt x="38107" y="9670"/>
                  <a:pt x="38107" y="21600"/>
                </a:cubicBezTo>
                <a:cubicBezTo>
                  <a:pt x="38107" y="33529"/>
                  <a:pt x="28436" y="43200"/>
                  <a:pt x="16507" y="43200"/>
                </a:cubicBezTo>
                <a:cubicBezTo>
                  <a:pt x="10231" y="43200"/>
                  <a:pt x="4266" y="40471"/>
                  <a:pt x="163" y="35723"/>
                </a:cubicBezTo>
              </a:path>
              <a:path w="38107" h="43200" stroke="0" extrusionOk="0">
                <a:moveTo>
                  <a:pt x="0" y="7668"/>
                </a:moveTo>
                <a:cubicBezTo>
                  <a:pt x="4104" y="2805"/>
                  <a:pt x="10143" y="-1"/>
                  <a:pt x="16507" y="0"/>
                </a:cubicBezTo>
                <a:cubicBezTo>
                  <a:pt x="28436" y="0"/>
                  <a:pt x="38107" y="9670"/>
                  <a:pt x="38107" y="21600"/>
                </a:cubicBezTo>
                <a:cubicBezTo>
                  <a:pt x="38107" y="33529"/>
                  <a:pt x="28436" y="43200"/>
                  <a:pt x="16507" y="43200"/>
                </a:cubicBezTo>
                <a:cubicBezTo>
                  <a:pt x="10231" y="43200"/>
                  <a:pt x="4266" y="40471"/>
                  <a:pt x="163" y="35723"/>
                </a:cubicBezTo>
                <a:lnTo>
                  <a:pt x="16507" y="21600"/>
                </a:lnTo>
                <a:close/>
              </a:path>
            </a:pathLst>
          </a:cu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2" name="Arc 42"/>
          <p:cNvSpPr>
            <a:spLocks/>
          </p:cNvSpPr>
          <p:nvPr/>
        </p:nvSpPr>
        <p:spPr bwMode="auto">
          <a:xfrm rot="2025598" flipV="1">
            <a:off x="8018462" y="4564062"/>
            <a:ext cx="604838" cy="612775"/>
          </a:xfrm>
          <a:custGeom>
            <a:avLst/>
            <a:gdLst>
              <a:gd name="T0" fmla="*/ 302419 w 43200"/>
              <a:gd name="T1" fmla="*/ 0 h 43200"/>
              <a:gd name="T2" fmla="*/ 812 w 43200"/>
              <a:gd name="T3" fmla="*/ 283891 h 43200"/>
              <a:gd name="T4" fmla="*/ 302419 w 43200"/>
              <a:gd name="T5" fmla="*/ 306388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21070"/>
                  <a:pt x="19" y="20541"/>
                  <a:pt x="58" y="20014"/>
                </a:cubicBezTo>
              </a:path>
              <a:path w="43200" h="43200" stroke="0" extrusionOk="0">
                <a:moveTo>
                  <a:pt x="21599" y="0"/>
                </a:move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21070"/>
                  <a:pt x="19" y="20541"/>
                  <a:pt x="58" y="20014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3" name="Line 43"/>
          <p:cNvSpPr>
            <a:spLocks noChangeShapeType="1"/>
          </p:cNvSpPr>
          <p:nvPr/>
        </p:nvSpPr>
        <p:spPr bwMode="auto">
          <a:xfrm>
            <a:off x="6502400" y="5200650"/>
            <a:ext cx="173037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74" name="Line 44"/>
          <p:cNvSpPr>
            <a:spLocks noChangeShapeType="1"/>
          </p:cNvSpPr>
          <p:nvPr/>
        </p:nvSpPr>
        <p:spPr bwMode="auto">
          <a:xfrm flipH="1">
            <a:off x="6502400" y="4932362"/>
            <a:ext cx="173037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75" name="Line 45"/>
          <p:cNvSpPr>
            <a:spLocks noChangeShapeType="1"/>
          </p:cNvSpPr>
          <p:nvPr/>
        </p:nvSpPr>
        <p:spPr bwMode="auto">
          <a:xfrm flipV="1">
            <a:off x="7104062" y="5105400"/>
            <a:ext cx="914400" cy="3175"/>
          </a:xfrm>
          <a:prstGeom prst="line">
            <a:avLst/>
          </a:pr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76" name="Line 46"/>
          <p:cNvSpPr>
            <a:spLocks noChangeShapeType="1"/>
          </p:cNvSpPr>
          <p:nvPr/>
        </p:nvSpPr>
        <p:spPr bwMode="auto">
          <a:xfrm>
            <a:off x="4024312" y="5108575"/>
            <a:ext cx="301625" cy="0"/>
          </a:xfrm>
          <a:prstGeom prst="line">
            <a:avLst/>
          </a:prstGeom>
          <a:noFill/>
          <a:ln w="28575" cap="sq">
            <a:solidFill>
              <a:srgbClr val="000066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77" name="Line 47"/>
          <p:cNvSpPr>
            <a:spLocks noChangeShapeType="1"/>
          </p:cNvSpPr>
          <p:nvPr/>
        </p:nvSpPr>
        <p:spPr bwMode="auto">
          <a:xfrm flipH="1">
            <a:off x="3635375" y="4627562"/>
            <a:ext cx="301625" cy="0"/>
          </a:xfrm>
          <a:prstGeom prst="line">
            <a:avLst/>
          </a:prstGeom>
          <a:noFill/>
          <a:ln w="28575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78" name="Rectangle 48"/>
          <p:cNvSpPr>
            <a:spLocks noChangeArrowheads="1"/>
          </p:cNvSpPr>
          <p:nvPr/>
        </p:nvSpPr>
        <p:spPr bwMode="auto">
          <a:xfrm>
            <a:off x="4287837" y="4583112"/>
            <a:ext cx="85725" cy="569913"/>
          </a:xfrm>
          <a:prstGeom prst="rect">
            <a:avLst/>
          </a:prstGeom>
          <a:solidFill>
            <a:srgbClr val="00006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9" name="AutoShape 49"/>
          <p:cNvSpPr>
            <a:spLocks noChangeAspect="1" noChangeArrowheads="1"/>
          </p:cNvSpPr>
          <p:nvPr/>
        </p:nvSpPr>
        <p:spPr bwMode="auto">
          <a:xfrm rot="5400000">
            <a:off x="3904456" y="4529931"/>
            <a:ext cx="261938" cy="196850"/>
          </a:xfrm>
          <a:custGeom>
            <a:avLst/>
            <a:gdLst>
              <a:gd name="T0" fmla="*/ 229196 w 21600"/>
              <a:gd name="T1" fmla="*/ 98425 h 21600"/>
              <a:gd name="T2" fmla="*/ 130969 w 21600"/>
              <a:gd name="T3" fmla="*/ 196850 h 21600"/>
              <a:gd name="T4" fmla="*/ 32742 w 21600"/>
              <a:gd name="T5" fmla="*/ 98425 h 21600"/>
              <a:gd name="T6" fmla="*/ 13096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Rectangle 60"/>
          <p:cNvSpPr>
            <a:spLocks noChangeArrowheads="1"/>
          </p:cNvSpPr>
          <p:nvPr/>
        </p:nvSpPr>
        <p:spPr bwMode="auto">
          <a:xfrm>
            <a:off x="3548062" y="4583112"/>
            <a:ext cx="130175" cy="569913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tx2"/>
              </a:gs>
            </a:gsLst>
            <a:lin ang="5400000" scaled="1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en-US" sz="800">
              <a:solidFill>
                <a:srgbClr val="FF0000"/>
              </a:solidFill>
            </a:endParaRPr>
          </a:p>
        </p:txBody>
      </p:sp>
      <p:sp>
        <p:nvSpPr>
          <p:cNvPr id="14383" name="Line 61"/>
          <p:cNvSpPr>
            <a:spLocks noChangeShapeType="1"/>
          </p:cNvSpPr>
          <p:nvPr/>
        </p:nvSpPr>
        <p:spPr bwMode="auto">
          <a:xfrm flipV="1">
            <a:off x="5478462" y="4635500"/>
            <a:ext cx="0" cy="395287"/>
          </a:xfrm>
          <a:prstGeom prst="line">
            <a:avLst/>
          </a:pr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84" name="Line 62"/>
          <p:cNvSpPr>
            <a:spLocks noChangeShapeType="1"/>
          </p:cNvSpPr>
          <p:nvPr/>
        </p:nvSpPr>
        <p:spPr bwMode="auto">
          <a:xfrm flipH="1" flipV="1">
            <a:off x="4454525" y="4627562"/>
            <a:ext cx="1023937" cy="1588"/>
          </a:xfrm>
          <a:prstGeom prst="line">
            <a:avLst/>
          </a:pr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956527" y="4978400"/>
            <a:ext cx="3619023" cy="233751"/>
            <a:chOff x="3735865" y="5230813"/>
            <a:chExt cx="3619023" cy="233751"/>
          </a:xfrm>
        </p:grpSpPr>
        <p:sp>
          <p:nvSpPr>
            <p:cNvPr id="14468" name="AutoShape 51"/>
            <p:cNvSpPr>
              <a:spLocks noChangeArrowheads="1"/>
            </p:cNvSpPr>
            <p:nvPr/>
          </p:nvSpPr>
          <p:spPr bwMode="auto">
            <a:xfrm rot="5400000" flipH="1">
              <a:off x="3729099" y="5333575"/>
              <a:ext cx="67030" cy="5349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9" name="AutoShape 52"/>
            <p:cNvSpPr>
              <a:spLocks noChangeArrowheads="1"/>
            </p:cNvSpPr>
            <p:nvPr/>
          </p:nvSpPr>
          <p:spPr bwMode="auto">
            <a:xfrm rot="16200000" flipH="1">
              <a:off x="3782596" y="5333583"/>
              <a:ext cx="67030" cy="5445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70" name="Line 53"/>
            <p:cNvSpPr>
              <a:spLocks noChangeShapeType="1"/>
            </p:cNvSpPr>
            <p:nvPr/>
          </p:nvSpPr>
          <p:spPr bwMode="auto">
            <a:xfrm flipH="1" flipV="1">
              <a:off x="3788885" y="5264150"/>
              <a:ext cx="955" cy="874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1" name="Line 54"/>
            <p:cNvSpPr>
              <a:spLocks noChangeShapeType="1"/>
            </p:cNvSpPr>
            <p:nvPr/>
          </p:nvSpPr>
          <p:spPr bwMode="auto">
            <a:xfrm flipH="1">
              <a:off x="3767869" y="5264150"/>
              <a:ext cx="458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06" tIns="45703" rIns="91406" bIns="45703">
              <a:spAutoFit/>
            </a:bodyPr>
            <a:lstStyle/>
            <a:p>
              <a:endParaRPr lang="en-US"/>
            </a:p>
          </p:txBody>
        </p:sp>
        <p:sp>
          <p:nvSpPr>
            <p:cNvPr id="14464" name="Oval 56"/>
            <p:cNvSpPr>
              <a:spLocks noChangeArrowheads="1"/>
            </p:cNvSpPr>
            <p:nvPr/>
          </p:nvSpPr>
          <p:spPr bwMode="auto">
            <a:xfrm rot="5400000">
              <a:off x="4758532" y="5252168"/>
              <a:ext cx="215900" cy="208891"/>
            </a:xfrm>
            <a:prstGeom prst="ellipse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5" name="Line 57"/>
            <p:cNvSpPr>
              <a:spLocks noChangeShapeType="1"/>
            </p:cNvSpPr>
            <p:nvPr/>
          </p:nvSpPr>
          <p:spPr bwMode="auto">
            <a:xfrm rot="5400000" flipH="1">
              <a:off x="4848467" y="5234230"/>
              <a:ext cx="71967" cy="1751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6" name="Line 58"/>
            <p:cNvSpPr>
              <a:spLocks noChangeShapeType="1"/>
            </p:cNvSpPr>
            <p:nvPr/>
          </p:nvSpPr>
          <p:spPr bwMode="auto">
            <a:xfrm rot="5400000" flipV="1">
              <a:off x="4724885" y="5357813"/>
              <a:ext cx="1439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7" name="Line 59"/>
            <p:cNvSpPr>
              <a:spLocks noChangeShapeType="1"/>
            </p:cNvSpPr>
            <p:nvPr/>
          </p:nvSpPr>
          <p:spPr bwMode="auto">
            <a:xfrm rot="5400000" flipH="1" flipV="1">
              <a:off x="4848467" y="5306197"/>
              <a:ext cx="71967" cy="1751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2" name="Rectangle 64"/>
            <p:cNvSpPr>
              <a:spLocks noChangeArrowheads="1"/>
            </p:cNvSpPr>
            <p:nvPr/>
          </p:nvSpPr>
          <p:spPr bwMode="auto">
            <a:xfrm rot="5400000">
              <a:off x="6222759" y="4186479"/>
              <a:ext cx="87795" cy="2176463"/>
            </a:xfrm>
            <a:prstGeom prst="rect">
              <a:avLst/>
            </a:prstGeom>
            <a:solidFill>
              <a:srgbClr val="33CC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3" name="Rectangle 65"/>
            <p:cNvSpPr>
              <a:spLocks noChangeArrowheads="1"/>
            </p:cNvSpPr>
            <p:nvPr/>
          </p:nvSpPr>
          <p:spPr bwMode="auto">
            <a:xfrm rot="5400000">
              <a:off x="6223241" y="4273791"/>
              <a:ext cx="86830" cy="2176463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lin ang="5400000" scaled="1"/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86" name="Rectangle 68"/>
          <p:cNvSpPr>
            <a:spLocks noChangeArrowheads="1"/>
          </p:cNvSpPr>
          <p:nvPr/>
        </p:nvSpPr>
        <p:spPr bwMode="auto">
          <a:xfrm>
            <a:off x="4373562" y="4583112"/>
            <a:ext cx="87313" cy="569913"/>
          </a:xfrm>
          <a:prstGeom prst="rect">
            <a:avLst/>
          </a:prstGeom>
          <a:solidFill>
            <a:srgbClr val="0066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7" name="Line 69"/>
          <p:cNvSpPr>
            <a:spLocks noChangeShapeType="1"/>
          </p:cNvSpPr>
          <p:nvPr/>
        </p:nvSpPr>
        <p:spPr bwMode="auto">
          <a:xfrm>
            <a:off x="4368800" y="4276725"/>
            <a:ext cx="0" cy="118427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88" name="Line 70"/>
          <p:cNvSpPr>
            <a:spLocks noChangeShapeType="1"/>
          </p:cNvSpPr>
          <p:nvPr/>
        </p:nvSpPr>
        <p:spPr bwMode="auto">
          <a:xfrm flipH="1">
            <a:off x="3419475" y="5416550"/>
            <a:ext cx="9493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89" name="Line 71"/>
          <p:cNvSpPr>
            <a:spLocks noChangeShapeType="1"/>
          </p:cNvSpPr>
          <p:nvPr/>
        </p:nvSpPr>
        <p:spPr bwMode="auto">
          <a:xfrm flipH="1">
            <a:off x="4368800" y="5416550"/>
            <a:ext cx="1236662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90" name="Text Box 72"/>
          <p:cNvSpPr txBox="1">
            <a:spLocks noChangeArrowheads="1"/>
          </p:cNvSpPr>
          <p:nvPr/>
        </p:nvSpPr>
        <p:spPr bwMode="auto">
          <a:xfrm>
            <a:off x="3678237" y="5227637"/>
            <a:ext cx="471488" cy="2143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800"/>
              <a:t>Chiller</a:t>
            </a:r>
          </a:p>
        </p:txBody>
      </p:sp>
      <p:sp>
        <p:nvSpPr>
          <p:cNvPr id="14391" name="Text Box 73"/>
          <p:cNvSpPr txBox="1">
            <a:spLocks noChangeArrowheads="1"/>
          </p:cNvSpPr>
          <p:nvPr/>
        </p:nvSpPr>
        <p:spPr bwMode="auto">
          <a:xfrm>
            <a:off x="4454525" y="5227637"/>
            <a:ext cx="944562" cy="2143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800"/>
              <a:t>Liquid circulation</a:t>
            </a:r>
          </a:p>
        </p:txBody>
      </p:sp>
      <p:sp>
        <p:nvSpPr>
          <p:cNvPr id="14392" name="Line 74"/>
          <p:cNvSpPr>
            <a:spLocks noChangeShapeType="1"/>
          </p:cNvSpPr>
          <p:nvPr/>
        </p:nvSpPr>
        <p:spPr bwMode="auto">
          <a:xfrm>
            <a:off x="5605462" y="5543550"/>
            <a:ext cx="17478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93" name="Text Box 75"/>
          <p:cNvSpPr txBox="1">
            <a:spLocks noChangeArrowheads="1"/>
          </p:cNvSpPr>
          <p:nvPr/>
        </p:nvSpPr>
        <p:spPr bwMode="auto">
          <a:xfrm>
            <a:off x="5954712" y="5289550"/>
            <a:ext cx="1539875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400"/>
              <a:t>Cold transfer</a:t>
            </a:r>
          </a:p>
        </p:txBody>
      </p:sp>
      <p:sp>
        <p:nvSpPr>
          <p:cNvPr id="14394" name="Line 76"/>
          <p:cNvSpPr>
            <a:spLocks noChangeShapeType="1"/>
          </p:cNvSpPr>
          <p:nvPr/>
        </p:nvSpPr>
        <p:spPr bwMode="auto">
          <a:xfrm>
            <a:off x="7524750" y="4627562"/>
            <a:ext cx="493712" cy="0"/>
          </a:xfrm>
          <a:prstGeom prst="line">
            <a:avLst/>
          </a:prstGeom>
          <a:noFill/>
          <a:ln w="28575" cap="sq">
            <a:solidFill>
              <a:srgbClr val="33CC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95" name="Line 77"/>
          <p:cNvSpPr>
            <a:spLocks noChangeShapeType="1"/>
          </p:cNvSpPr>
          <p:nvPr/>
        </p:nvSpPr>
        <p:spPr bwMode="auto">
          <a:xfrm>
            <a:off x="4659312" y="4487862"/>
            <a:ext cx="0" cy="131763"/>
          </a:xfrm>
          <a:prstGeom prst="line">
            <a:avLst/>
          </a:prstGeom>
          <a:noFill/>
          <a:ln w="28575" cap="sq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96" name="AutoShape 78"/>
          <p:cNvSpPr>
            <a:spLocks noChangeArrowheads="1"/>
          </p:cNvSpPr>
          <p:nvPr/>
        </p:nvSpPr>
        <p:spPr bwMode="auto">
          <a:xfrm>
            <a:off x="4589462" y="4283075"/>
            <a:ext cx="123825" cy="238125"/>
          </a:xfrm>
          <a:prstGeom prst="can">
            <a:avLst>
              <a:gd name="adj" fmla="val 48077"/>
            </a:avLst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lin ang="5400000" scaled="1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97" name="Line 81"/>
          <p:cNvSpPr>
            <a:spLocks noChangeShapeType="1"/>
          </p:cNvSpPr>
          <p:nvPr/>
        </p:nvSpPr>
        <p:spPr bwMode="auto">
          <a:xfrm>
            <a:off x="5084763" y="1809750"/>
            <a:ext cx="1703387" cy="0"/>
          </a:xfrm>
          <a:prstGeom prst="line">
            <a:avLst/>
          </a:prstGeom>
          <a:noFill/>
          <a:ln w="28575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98" name="Rectangle 82"/>
          <p:cNvSpPr>
            <a:spLocks noChangeArrowheads="1"/>
          </p:cNvSpPr>
          <p:nvPr/>
        </p:nvSpPr>
        <p:spPr bwMode="auto">
          <a:xfrm>
            <a:off x="6745288" y="1776413"/>
            <a:ext cx="85725" cy="504825"/>
          </a:xfrm>
          <a:prstGeom prst="rect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99" name="Line 83"/>
          <p:cNvSpPr>
            <a:spLocks noChangeShapeType="1"/>
          </p:cNvSpPr>
          <p:nvPr/>
        </p:nvSpPr>
        <p:spPr bwMode="auto">
          <a:xfrm flipV="1">
            <a:off x="4905375" y="1943100"/>
            <a:ext cx="0" cy="77788"/>
          </a:xfrm>
          <a:prstGeom prst="line">
            <a:avLst/>
          </a:prstGeom>
          <a:noFill/>
          <a:ln w="28575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7" name="Group 84"/>
          <p:cNvGrpSpPr>
            <a:grpSpLocks/>
          </p:cNvGrpSpPr>
          <p:nvPr/>
        </p:nvGrpSpPr>
        <p:grpSpPr bwMode="auto">
          <a:xfrm rot="-5400000">
            <a:off x="4845844" y="1697832"/>
            <a:ext cx="174625" cy="319087"/>
            <a:chOff x="5118" y="2595"/>
            <a:chExt cx="115" cy="214"/>
          </a:xfrm>
        </p:grpSpPr>
        <p:sp>
          <p:nvSpPr>
            <p:cNvPr id="14454" name="Rectangle 85"/>
            <p:cNvSpPr>
              <a:spLocks noChangeArrowheads="1"/>
            </p:cNvSpPr>
            <p:nvPr/>
          </p:nvSpPr>
          <p:spPr bwMode="auto">
            <a:xfrm>
              <a:off x="5118" y="2667"/>
              <a:ext cx="60" cy="3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" name="Group 86"/>
            <p:cNvGrpSpPr>
              <a:grpSpLocks/>
            </p:cNvGrpSpPr>
            <p:nvPr/>
          </p:nvGrpSpPr>
          <p:grpSpPr bwMode="auto">
            <a:xfrm>
              <a:off x="5188" y="2595"/>
              <a:ext cx="35" cy="61"/>
              <a:chOff x="1529" y="1008"/>
              <a:chExt cx="69" cy="69"/>
            </a:xfrm>
          </p:grpSpPr>
          <p:sp>
            <p:nvSpPr>
              <p:cNvPr id="14457" name="Line 87"/>
              <p:cNvSpPr>
                <a:spLocks noChangeShapeType="1"/>
              </p:cNvSpPr>
              <p:nvPr/>
            </p:nvSpPr>
            <p:spPr bwMode="auto">
              <a:xfrm flipV="1">
                <a:off x="1529" y="1063"/>
                <a:ext cx="69" cy="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58" name="Line 88"/>
              <p:cNvSpPr>
                <a:spLocks noChangeShapeType="1"/>
              </p:cNvSpPr>
              <p:nvPr/>
            </p:nvSpPr>
            <p:spPr bwMode="auto">
              <a:xfrm flipH="1" flipV="1">
                <a:off x="1529" y="1049"/>
                <a:ext cx="69" cy="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59" name="Line 89"/>
              <p:cNvSpPr>
                <a:spLocks noChangeShapeType="1"/>
              </p:cNvSpPr>
              <p:nvPr/>
            </p:nvSpPr>
            <p:spPr bwMode="auto">
              <a:xfrm flipV="1">
                <a:off x="1529" y="1035"/>
                <a:ext cx="69" cy="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60" name="Line 90"/>
              <p:cNvSpPr>
                <a:spLocks noChangeShapeType="1"/>
              </p:cNvSpPr>
              <p:nvPr/>
            </p:nvSpPr>
            <p:spPr bwMode="auto">
              <a:xfrm flipH="1" flipV="1">
                <a:off x="1529" y="1022"/>
                <a:ext cx="69" cy="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61" name="Line 91"/>
              <p:cNvSpPr>
                <a:spLocks noChangeShapeType="1"/>
              </p:cNvSpPr>
              <p:nvPr/>
            </p:nvSpPr>
            <p:spPr bwMode="auto">
              <a:xfrm flipV="1">
                <a:off x="1529" y="1008"/>
                <a:ext cx="69" cy="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456" name="Rectangle 92"/>
            <p:cNvSpPr>
              <a:spLocks noChangeArrowheads="1"/>
            </p:cNvSpPr>
            <p:nvPr/>
          </p:nvSpPr>
          <p:spPr bwMode="auto">
            <a:xfrm flipH="1">
              <a:off x="5176" y="2649"/>
              <a:ext cx="57" cy="16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401" name="Rectangle 93"/>
          <p:cNvSpPr>
            <a:spLocks noChangeArrowheads="1"/>
          </p:cNvSpPr>
          <p:nvPr/>
        </p:nvSpPr>
        <p:spPr bwMode="auto">
          <a:xfrm>
            <a:off x="3539453" y="3524250"/>
            <a:ext cx="1726955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33CC"/>
                </a:solidFill>
              </a:rPr>
              <a:t>2PACL method:</a:t>
            </a:r>
          </a:p>
          <a:p>
            <a:pPr algn="ctr"/>
            <a:r>
              <a:rPr lang="en-US" sz="1600" b="1" dirty="0">
                <a:solidFill>
                  <a:srgbClr val="0033CC"/>
                </a:solidFill>
              </a:rPr>
              <a:t>(LHCb)</a:t>
            </a:r>
          </a:p>
          <a:p>
            <a:pPr algn="ctr"/>
            <a:endParaRPr lang="en-US" sz="1600" dirty="0">
              <a:solidFill>
                <a:srgbClr val="0033CC"/>
              </a:solidFill>
            </a:endParaRPr>
          </a:p>
        </p:txBody>
      </p:sp>
      <p:sp>
        <p:nvSpPr>
          <p:cNvPr id="14402" name="Rectangle 94"/>
          <p:cNvSpPr>
            <a:spLocks noChangeArrowheads="1"/>
          </p:cNvSpPr>
          <p:nvPr/>
        </p:nvSpPr>
        <p:spPr bwMode="auto">
          <a:xfrm>
            <a:off x="3107560" y="960438"/>
            <a:ext cx="2362145" cy="58477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0033CC"/>
                </a:solidFill>
              </a:rPr>
              <a:t>Refrigeration </a:t>
            </a:r>
            <a:r>
              <a:rPr lang="en-US" sz="1600" dirty="0">
                <a:solidFill>
                  <a:srgbClr val="0033CC"/>
                </a:solidFill>
              </a:rPr>
              <a:t>method:</a:t>
            </a:r>
          </a:p>
          <a:p>
            <a:pPr algn="ctr"/>
            <a:r>
              <a:rPr lang="en-US" sz="1600" b="1" dirty="0">
                <a:solidFill>
                  <a:srgbClr val="0033CC"/>
                </a:solidFill>
              </a:rPr>
              <a:t>(Atlas)</a:t>
            </a:r>
          </a:p>
        </p:txBody>
      </p:sp>
      <p:sp>
        <p:nvSpPr>
          <p:cNvPr id="14403" name="Arc 95"/>
          <p:cNvSpPr>
            <a:spLocks/>
          </p:cNvSpPr>
          <p:nvPr/>
        </p:nvSpPr>
        <p:spPr bwMode="auto">
          <a:xfrm flipV="1">
            <a:off x="3494088" y="2171700"/>
            <a:ext cx="136525" cy="219075"/>
          </a:xfrm>
          <a:custGeom>
            <a:avLst/>
            <a:gdLst>
              <a:gd name="T0" fmla="*/ 136525 w 27443"/>
              <a:gd name="T1" fmla="*/ 214993 h 43200"/>
              <a:gd name="T2" fmla="*/ 127789 w 27443"/>
              <a:gd name="T3" fmla="*/ 1978 h 43200"/>
              <a:gd name="T4" fmla="*/ 107457 w 27443"/>
              <a:gd name="T5" fmla="*/ 109538 h 43200"/>
              <a:gd name="T6" fmla="*/ 0 60000 65536"/>
              <a:gd name="T7" fmla="*/ 0 60000 65536"/>
              <a:gd name="T8" fmla="*/ 0 60000 65536"/>
              <a:gd name="T9" fmla="*/ 0 w 27443"/>
              <a:gd name="T10" fmla="*/ 0 h 43200"/>
              <a:gd name="T11" fmla="*/ 27443 w 27443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443" h="43200" fill="none" extrusionOk="0">
                <a:moveTo>
                  <a:pt x="27442" y="42394"/>
                </a:moveTo>
                <a:cubicBezTo>
                  <a:pt x="25541" y="42929"/>
                  <a:pt x="23575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2971" y="-1"/>
                  <a:pt x="24340" y="130"/>
                  <a:pt x="25686" y="390"/>
                </a:cubicBezTo>
              </a:path>
              <a:path w="27443" h="43200" stroke="0" extrusionOk="0">
                <a:moveTo>
                  <a:pt x="27442" y="42394"/>
                </a:moveTo>
                <a:cubicBezTo>
                  <a:pt x="25541" y="42929"/>
                  <a:pt x="23575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2971" y="-1"/>
                  <a:pt x="24340" y="130"/>
                  <a:pt x="25686" y="39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04" name="Text Box 129"/>
          <p:cNvSpPr txBox="1">
            <a:spLocks noChangeArrowheads="1"/>
          </p:cNvSpPr>
          <p:nvPr/>
        </p:nvSpPr>
        <p:spPr bwMode="auto">
          <a:xfrm>
            <a:off x="5481638" y="989013"/>
            <a:ext cx="3198812" cy="58477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FF3300"/>
                </a:solidFill>
              </a:rPr>
              <a:t>Vapor compression system</a:t>
            </a:r>
          </a:p>
          <a:p>
            <a:pPr algn="ctr"/>
            <a:endParaRPr lang="en-US" sz="1600" b="1">
              <a:solidFill>
                <a:srgbClr val="FF3300"/>
              </a:solidFill>
            </a:endParaRPr>
          </a:p>
        </p:txBody>
      </p:sp>
      <p:sp>
        <p:nvSpPr>
          <p:cNvPr id="14405" name="Text Box 130"/>
          <p:cNvSpPr txBox="1">
            <a:spLocks noChangeArrowheads="1"/>
          </p:cNvSpPr>
          <p:nvPr/>
        </p:nvSpPr>
        <p:spPr bwMode="auto">
          <a:xfrm>
            <a:off x="5411226" y="3509589"/>
            <a:ext cx="310179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3300"/>
                </a:solidFill>
              </a:rPr>
              <a:t>Pumped liquid </a:t>
            </a:r>
            <a:r>
              <a:rPr lang="en-US" sz="1600" b="1" dirty="0" smtClean="0">
                <a:solidFill>
                  <a:srgbClr val="FF3300"/>
                </a:solidFill>
              </a:rPr>
              <a:t>system, cooled externally</a:t>
            </a:r>
            <a:endParaRPr lang="en-US" sz="1600" b="1" dirty="0">
              <a:solidFill>
                <a:srgbClr val="FF3300"/>
              </a:solidFill>
            </a:endParaRPr>
          </a:p>
          <a:p>
            <a:pPr algn="ctr"/>
            <a:endParaRPr lang="en-US" sz="1600" b="1" dirty="0">
              <a:solidFill>
                <a:srgbClr val="FF3300"/>
              </a:solidFill>
            </a:endParaRPr>
          </a:p>
        </p:txBody>
      </p:sp>
      <p:sp>
        <p:nvSpPr>
          <p:cNvPr id="14406" name="Text Box 131"/>
          <p:cNvSpPr txBox="1">
            <a:spLocks noChangeArrowheads="1"/>
          </p:cNvSpPr>
          <p:nvPr/>
        </p:nvSpPr>
        <p:spPr bwMode="auto">
          <a:xfrm rot="-5400000">
            <a:off x="6692900" y="1906588"/>
            <a:ext cx="490538" cy="2143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800"/>
              <a:t>Heater</a:t>
            </a:r>
          </a:p>
        </p:txBody>
      </p:sp>
      <p:sp>
        <p:nvSpPr>
          <p:cNvPr id="14407" name="Text Box 132"/>
          <p:cNvSpPr txBox="1">
            <a:spLocks noChangeArrowheads="1"/>
          </p:cNvSpPr>
          <p:nvPr/>
        </p:nvSpPr>
        <p:spPr bwMode="auto">
          <a:xfrm>
            <a:off x="3630613" y="1701800"/>
            <a:ext cx="738187" cy="2143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800"/>
              <a:t>Compressor</a:t>
            </a:r>
          </a:p>
        </p:txBody>
      </p:sp>
      <p:sp>
        <p:nvSpPr>
          <p:cNvPr id="14408" name="Text Box 133"/>
          <p:cNvSpPr txBox="1">
            <a:spLocks noChangeArrowheads="1"/>
          </p:cNvSpPr>
          <p:nvPr/>
        </p:nvSpPr>
        <p:spPr bwMode="auto">
          <a:xfrm>
            <a:off x="4837112" y="4819650"/>
            <a:ext cx="450850" cy="2143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800"/>
              <a:t>Pump</a:t>
            </a:r>
          </a:p>
        </p:txBody>
      </p:sp>
      <p:sp>
        <p:nvSpPr>
          <p:cNvPr id="14409" name="Text Box 134"/>
          <p:cNvSpPr txBox="1">
            <a:spLocks noChangeArrowheads="1"/>
          </p:cNvSpPr>
          <p:nvPr/>
        </p:nvSpPr>
        <p:spPr bwMode="auto">
          <a:xfrm>
            <a:off x="3530600" y="4276725"/>
            <a:ext cx="738187" cy="2143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800"/>
              <a:t>Compressor</a:t>
            </a:r>
          </a:p>
        </p:txBody>
      </p:sp>
      <p:sp>
        <p:nvSpPr>
          <p:cNvPr id="14410" name="Text Box 135"/>
          <p:cNvSpPr txBox="1">
            <a:spLocks noChangeArrowheads="1"/>
          </p:cNvSpPr>
          <p:nvPr/>
        </p:nvSpPr>
        <p:spPr bwMode="auto">
          <a:xfrm>
            <a:off x="4467225" y="2044700"/>
            <a:ext cx="820738" cy="2143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800"/>
              <a:t>BP. Regulator</a:t>
            </a:r>
          </a:p>
        </p:txBody>
      </p:sp>
      <p:sp>
        <p:nvSpPr>
          <p:cNvPr id="14411" name="Arc 137"/>
          <p:cNvSpPr>
            <a:spLocks/>
          </p:cNvSpPr>
          <p:nvPr/>
        </p:nvSpPr>
        <p:spPr bwMode="auto">
          <a:xfrm rot="5400000">
            <a:off x="7658099" y="4965700"/>
            <a:ext cx="136525" cy="101600"/>
          </a:xfrm>
          <a:custGeom>
            <a:avLst/>
            <a:gdLst>
              <a:gd name="T0" fmla="*/ 97742 w 21600"/>
              <a:gd name="T1" fmla="*/ 0 h 31293"/>
              <a:gd name="T2" fmla="*/ 90214 w 21600"/>
              <a:gd name="T3" fmla="*/ 101600 h 31293"/>
              <a:gd name="T4" fmla="*/ 0 w 21600"/>
              <a:gd name="T5" fmla="*/ 48961 h 31293"/>
              <a:gd name="T6" fmla="*/ 0 60000 65536"/>
              <a:gd name="T7" fmla="*/ 0 60000 65536"/>
              <a:gd name="T8" fmla="*/ 0 60000 65536"/>
              <a:gd name="T9" fmla="*/ 0 w 21600"/>
              <a:gd name="T10" fmla="*/ 0 h 31293"/>
              <a:gd name="T11" fmla="*/ 21600 w 21600"/>
              <a:gd name="T12" fmla="*/ 31293 h 31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93" fill="none" extrusionOk="0">
                <a:moveTo>
                  <a:pt x="15464" y="-1"/>
                </a:moveTo>
                <a:cubicBezTo>
                  <a:pt x="19398" y="4033"/>
                  <a:pt x="21600" y="9445"/>
                  <a:pt x="21600" y="15080"/>
                </a:cubicBezTo>
                <a:cubicBezTo>
                  <a:pt x="21600" y="21285"/>
                  <a:pt x="18930" y="27191"/>
                  <a:pt x="14272" y="31292"/>
                </a:cubicBezTo>
              </a:path>
              <a:path w="21600" h="31293" stroke="0" extrusionOk="0">
                <a:moveTo>
                  <a:pt x="15464" y="-1"/>
                </a:moveTo>
                <a:cubicBezTo>
                  <a:pt x="19398" y="4033"/>
                  <a:pt x="21600" y="9445"/>
                  <a:pt x="21600" y="15080"/>
                </a:cubicBezTo>
                <a:cubicBezTo>
                  <a:pt x="21600" y="21285"/>
                  <a:pt x="18930" y="27191"/>
                  <a:pt x="14272" y="31292"/>
                </a:cubicBezTo>
                <a:lnTo>
                  <a:pt x="0" y="1508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12" name="Arc 138"/>
          <p:cNvSpPr>
            <a:spLocks/>
          </p:cNvSpPr>
          <p:nvPr/>
        </p:nvSpPr>
        <p:spPr bwMode="auto">
          <a:xfrm rot="-5721350">
            <a:off x="7662862" y="5146675"/>
            <a:ext cx="136525" cy="101600"/>
          </a:xfrm>
          <a:custGeom>
            <a:avLst/>
            <a:gdLst>
              <a:gd name="T0" fmla="*/ 97742 w 21600"/>
              <a:gd name="T1" fmla="*/ 0 h 31293"/>
              <a:gd name="T2" fmla="*/ 90214 w 21600"/>
              <a:gd name="T3" fmla="*/ 101600 h 31293"/>
              <a:gd name="T4" fmla="*/ 0 w 21600"/>
              <a:gd name="T5" fmla="*/ 48961 h 31293"/>
              <a:gd name="T6" fmla="*/ 0 60000 65536"/>
              <a:gd name="T7" fmla="*/ 0 60000 65536"/>
              <a:gd name="T8" fmla="*/ 0 60000 65536"/>
              <a:gd name="T9" fmla="*/ 0 w 21600"/>
              <a:gd name="T10" fmla="*/ 0 h 31293"/>
              <a:gd name="T11" fmla="*/ 21600 w 21600"/>
              <a:gd name="T12" fmla="*/ 31293 h 31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93" fill="none" extrusionOk="0">
                <a:moveTo>
                  <a:pt x="15464" y="-1"/>
                </a:moveTo>
                <a:cubicBezTo>
                  <a:pt x="19398" y="4033"/>
                  <a:pt x="21600" y="9445"/>
                  <a:pt x="21600" y="15080"/>
                </a:cubicBezTo>
                <a:cubicBezTo>
                  <a:pt x="21600" y="21285"/>
                  <a:pt x="18930" y="27191"/>
                  <a:pt x="14272" y="31292"/>
                </a:cubicBezTo>
              </a:path>
              <a:path w="21600" h="31293" stroke="0" extrusionOk="0">
                <a:moveTo>
                  <a:pt x="15464" y="-1"/>
                </a:moveTo>
                <a:cubicBezTo>
                  <a:pt x="19398" y="4033"/>
                  <a:pt x="21600" y="9445"/>
                  <a:pt x="21600" y="15080"/>
                </a:cubicBezTo>
                <a:cubicBezTo>
                  <a:pt x="21600" y="21285"/>
                  <a:pt x="18930" y="27191"/>
                  <a:pt x="14272" y="31292"/>
                </a:cubicBezTo>
                <a:lnTo>
                  <a:pt x="0" y="1508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140"/>
          <p:cNvGrpSpPr>
            <a:grpSpLocks/>
          </p:cNvGrpSpPr>
          <p:nvPr/>
        </p:nvGrpSpPr>
        <p:grpSpPr bwMode="auto">
          <a:xfrm>
            <a:off x="0" y="990600"/>
            <a:ext cx="2941638" cy="2047875"/>
            <a:chOff x="6038850" y="1243013"/>
            <a:chExt cx="2941638" cy="2047875"/>
          </a:xfrm>
        </p:grpSpPr>
        <p:sp>
          <p:nvSpPr>
            <p:cNvPr id="14435" name="Rectangle 112"/>
            <p:cNvSpPr>
              <a:spLocks noChangeArrowheads="1"/>
            </p:cNvSpPr>
            <p:nvPr/>
          </p:nvSpPr>
          <p:spPr bwMode="auto">
            <a:xfrm>
              <a:off x="7683500" y="1243013"/>
              <a:ext cx="1265238" cy="1736725"/>
            </a:xfrm>
            <a:prstGeom prst="rect">
              <a:avLst/>
            </a:prstGeom>
            <a:solidFill>
              <a:srgbClr val="FFCCCC"/>
            </a:soli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436" name="Rectangle 113"/>
            <p:cNvSpPr>
              <a:spLocks noChangeArrowheads="1"/>
            </p:cNvSpPr>
            <p:nvPr/>
          </p:nvSpPr>
          <p:spPr bwMode="auto">
            <a:xfrm>
              <a:off x="6418263" y="1243013"/>
              <a:ext cx="1265237" cy="1736725"/>
            </a:xfrm>
            <a:prstGeom prst="rect">
              <a:avLst/>
            </a:prstGeom>
            <a:solidFill>
              <a:srgbClr val="99CCFF"/>
            </a:soli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marL="342900" indent="-342900" algn="ctr"/>
              <a:endParaRPr lang="nl-NL" sz="1400" b="1">
                <a:solidFill>
                  <a:srgbClr val="0066FF"/>
                </a:solidFill>
                <a:latin typeface="Comic Sans MS" pitchFamily="66" charset="0"/>
              </a:endParaRPr>
            </a:p>
          </p:txBody>
        </p:sp>
        <p:sp>
          <p:nvSpPr>
            <p:cNvPr id="14437" name="Rectangle 114"/>
            <p:cNvSpPr>
              <a:spLocks noChangeArrowheads="1"/>
            </p:cNvSpPr>
            <p:nvPr/>
          </p:nvSpPr>
          <p:spPr bwMode="auto">
            <a:xfrm>
              <a:off x="7380288" y="1243013"/>
              <a:ext cx="703262" cy="560387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CCCC"/>
                </a:gs>
              </a:gsLst>
              <a:lin ang="0" scaled="1"/>
            </a:gra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438" name="Freeform 115"/>
            <p:cNvSpPr>
              <a:spLocks/>
            </p:cNvSpPr>
            <p:nvPr/>
          </p:nvSpPr>
          <p:spPr bwMode="auto">
            <a:xfrm>
              <a:off x="6810375" y="1585913"/>
              <a:ext cx="1365250" cy="1395412"/>
            </a:xfrm>
            <a:custGeom>
              <a:avLst/>
              <a:gdLst>
                <a:gd name="T0" fmla="*/ 0 w 1562"/>
                <a:gd name="T1" fmla="*/ 1097 h 1097"/>
                <a:gd name="T2" fmla="*/ 245 w 1562"/>
                <a:gd name="T3" fmla="*/ 648 h 1097"/>
                <a:gd name="T4" fmla="*/ 553 w 1562"/>
                <a:gd name="T5" fmla="*/ 271 h 1097"/>
                <a:gd name="T6" fmla="*/ 853 w 1562"/>
                <a:gd name="T7" fmla="*/ 58 h 1097"/>
                <a:gd name="T8" fmla="*/ 1079 w 1562"/>
                <a:gd name="T9" fmla="*/ 17 h 1097"/>
                <a:gd name="T10" fmla="*/ 1311 w 1562"/>
                <a:gd name="T11" fmla="*/ 35 h 1097"/>
                <a:gd name="T12" fmla="*/ 1487 w 1562"/>
                <a:gd name="T13" fmla="*/ 226 h 1097"/>
                <a:gd name="T14" fmla="*/ 1556 w 1562"/>
                <a:gd name="T15" fmla="*/ 661 h 1097"/>
                <a:gd name="T16" fmla="*/ 1524 w 1562"/>
                <a:gd name="T17" fmla="*/ 1088 h 10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62"/>
                <a:gd name="T28" fmla="*/ 0 h 1097"/>
                <a:gd name="T29" fmla="*/ 1562 w 1562"/>
                <a:gd name="T30" fmla="*/ 1097 h 109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62" h="1097">
                  <a:moveTo>
                    <a:pt x="0" y="1097"/>
                  </a:moveTo>
                  <a:cubicBezTo>
                    <a:pt x="76" y="941"/>
                    <a:pt x="153" y="786"/>
                    <a:pt x="245" y="648"/>
                  </a:cubicBezTo>
                  <a:cubicBezTo>
                    <a:pt x="337" y="510"/>
                    <a:pt x="452" y="369"/>
                    <a:pt x="553" y="271"/>
                  </a:cubicBezTo>
                  <a:cubicBezTo>
                    <a:pt x="654" y="173"/>
                    <a:pt x="765" y="100"/>
                    <a:pt x="853" y="58"/>
                  </a:cubicBezTo>
                  <a:cubicBezTo>
                    <a:pt x="941" y="16"/>
                    <a:pt x="1003" y="21"/>
                    <a:pt x="1079" y="17"/>
                  </a:cubicBezTo>
                  <a:cubicBezTo>
                    <a:pt x="1155" y="13"/>
                    <a:pt x="1243" y="0"/>
                    <a:pt x="1311" y="35"/>
                  </a:cubicBezTo>
                  <a:cubicBezTo>
                    <a:pt x="1379" y="70"/>
                    <a:pt x="1446" y="122"/>
                    <a:pt x="1487" y="226"/>
                  </a:cubicBezTo>
                  <a:cubicBezTo>
                    <a:pt x="1528" y="330"/>
                    <a:pt x="1550" y="517"/>
                    <a:pt x="1556" y="661"/>
                  </a:cubicBezTo>
                  <a:cubicBezTo>
                    <a:pt x="1562" y="805"/>
                    <a:pt x="1543" y="946"/>
                    <a:pt x="1524" y="1088"/>
                  </a:cubicBezTo>
                </a:path>
              </a:pathLst>
            </a:custGeom>
            <a:solidFill>
              <a:srgbClr val="CCFF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4439" name="Line 116"/>
            <p:cNvSpPr>
              <a:spLocks noChangeShapeType="1"/>
            </p:cNvSpPr>
            <p:nvPr/>
          </p:nvSpPr>
          <p:spPr bwMode="auto">
            <a:xfrm flipV="1">
              <a:off x="8377238" y="1943100"/>
              <a:ext cx="127000" cy="52705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40" name="Line 117"/>
            <p:cNvSpPr>
              <a:spLocks noChangeShapeType="1"/>
            </p:cNvSpPr>
            <p:nvPr/>
          </p:nvSpPr>
          <p:spPr bwMode="auto">
            <a:xfrm>
              <a:off x="7038975" y="1943100"/>
              <a:ext cx="25082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41" name="Line 118"/>
            <p:cNvSpPr>
              <a:spLocks noChangeShapeType="1"/>
            </p:cNvSpPr>
            <p:nvPr/>
          </p:nvSpPr>
          <p:spPr bwMode="auto">
            <a:xfrm>
              <a:off x="7038975" y="1943100"/>
              <a:ext cx="0" cy="45085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42" name="Line 119"/>
            <p:cNvSpPr>
              <a:spLocks noChangeShapeType="1"/>
            </p:cNvSpPr>
            <p:nvPr/>
          </p:nvSpPr>
          <p:spPr bwMode="auto">
            <a:xfrm flipV="1">
              <a:off x="7291388" y="1943100"/>
              <a:ext cx="1212850" cy="635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43" name="Line 121"/>
            <p:cNvSpPr>
              <a:spLocks noChangeShapeType="1"/>
            </p:cNvSpPr>
            <p:nvPr/>
          </p:nvSpPr>
          <p:spPr bwMode="auto">
            <a:xfrm flipV="1">
              <a:off x="6418263" y="1243013"/>
              <a:ext cx="0" cy="173672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44" name="Line 122"/>
            <p:cNvSpPr>
              <a:spLocks noChangeShapeType="1"/>
            </p:cNvSpPr>
            <p:nvPr/>
          </p:nvSpPr>
          <p:spPr bwMode="auto">
            <a:xfrm flipV="1">
              <a:off x="6418263" y="2979738"/>
              <a:ext cx="2562225" cy="158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45" name="Text Box 123"/>
            <p:cNvSpPr txBox="1">
              <a:spLocks noChangeArrowheads="1"/>
            </p:cNvSpPr>
            <p:nvPr/>
          </p:nvSpPr>
          <p:spPr bwMode="auto">
            <a:xfrm>
              <a:off x="6526213" y="1323975"/>
              <a:ext cx="657225" cy="3048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Liquid</a:t>
              </a:r>
            </a:p>
          </p:txBody>
        </p:sp>
        <p:sp>
          <p:nvSpPr>
            <p:cNvPr id="14446" name="Text Box 124"/>
            <p:cNvSpPr txBox="1">
              <a:spLocks noChangeArrowheads="1"/>
            </p:cNvSpPr>
            <p:nvPr/>
          </p:nvSpPr>
          <p:spPr bwMode="auto">
            <a:xfrm>
              <a:off x="8083550" y="1366838"/>
              <a:ext cx="655638" cy="3048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Vapor</a:t>
              </a:r>
            </a:p>
          </p:txBody>
        </p:sp>
        <p:sp>
          <p:nvSpPr>
            <p:cNvPr id="14447" name="Text Box 125"/>
            <p:cNvSpPr txBox="1">
              <a:spLocks noChangeArrowheads="1"/>
            </p:cNvSpPr>
            <p:nvPr/>
          </p:nvSpPr>
          <p:spPr bwMode="auto">
            <a:xfrm>
              <a:off x="7061200" y="2538413"/>
              <a:ext cx="830677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2-phase</a:t>
              </a:r>
            </a:p>
          </p:txBody>
        </p:sp>
        <p:sp>
          <p:nvSpPr>
            <p:cNvPr id="14448" name="Text Box 126"/>
            <p:cNvSpPr txBox="1">
              <a:spLocks noChangeArrowheads="1"/>
            </p:cNvSpPr>
            <p:nvPr/>
          </p:nvSpPr>
          <p:spPr bwMode="auto">
            <a:xfrm rot="-5400000">
              <a:off x="5744368" y="2101057"/>
              <a:ext cx="893763" cy="3048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Pressure</a:t>
              </a:r>
            </a:p>
          </p:txBody>
        </p:sp>
        <p:sp>
          <p:nvSpPr>
            <p:cNvPr id="14449" name="Text Box 127"/>
            <p:cNvSpPr txBox="1">
              <a:spLocks noChangeArrowheads="1"/>
            </p:cNvSpPr>
            <p:nvPr/>
          </p:nvSpPr>
          <p:spPr bwMode="auto">
            <a:xfrm>
              <a:off x="7061200" y="2984500"/>
              <a:ext cx="874713" cy="3063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Enthalpy</a:t>
              </a:r>
            </a:p>
          </p:txBody>
        </p:sp>
        <p:sp>
          <p:nvSpPr>
            <p:cNvPr id="14450" name="Line 128"/>
            <p:cNvSpPr>
              <a:spLocks noChangeShapeType="1"/>
            </p:cNvSpPr>
            <p:nvPr/>
          </p:nvSpPr>
          <p:spPr bwMode="auto">
            <a:xfrm flipV="1">
              <a:off x="8013700" y="2403475"/>
              <a:ext cx="25082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51" name="Line 136"/>
            <p:cNvSpPr>
              <a:spLocks noChangeShapeType="1"/>
            </p:cNvSpPr>
            <p:nvPr/>
          </p:nvSpPr>
          <p:spPr bwMode="auto">
            <a:xfrm flipV="1">
              <a:off x="7762875" y="2403475"/>
              <a:ext cx="25082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52" name="Line 145"/>
            <p:cNvSpPr>
              <a:spLocks noChangeShapeType="1"/>
            </p:cNvSpPr>
            <p:nvPr/>
          </p:nvSpPr>
          <p:spPr bwMode="auto">
            <a:xfrm>
              <a:off x="8264525" y="2379663"/>
              <a:ext cx="112713" cy="88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3" name="Line 120"/>
            <p:cNvSpPr>
              <a:spLocks noChangeShapeType="1"/>
            </p:cNvSpPr>
            <p:nvPr/>
          </p:nvSpPr>
          <p:spPr bwMode="auto">
            <a:xfrm flipH="1" flipV="1">
              <a:off x="7038975" y="2398713"/>
              <a:ext cx="723900" cy="0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0" name="Group 142"/>
          <p:cNvGrpSpPr>
            <a:grpSpLocks/>
          </p:cNvGrpSpPr>
          <p:nvPr/>
        </p:nvGrpSpPr>
        <p:grpSpPr bwMode="auto">
          <a:xfrm>
            <a:off x="76200" y="3733800"/>
            <a:ext cx="2878138" cy="2030412"/>
            <a:chOff x="6101656" y="4275138"/>
            <a:chExt cx="2878832" cy="2030214"/>
          </a:xfrm>
        </p:grpSpPr>
        <p:sp>
          <p:nvSpPr>
            <p:cNvPr id="14418" name="Rectangle 96"/>
            <p:cNvSpPr>
              <a:spLocks noChangeArrowheads="1"/>
            </p:cNvSpPr>
            <p:nvPr/>
          </p:nvSpPr>
          <p:spPr bwMode="auto">
            <a:xfrm>
              <a:off x="7710488" y="4275138"/>
              <a:ext cx="1239837" cy="1751012"/>
            </a:xfrm>
            <a:prstGeom prst="rect">
              <a:avLst/>
            </a:prstGeom>
            <a:solidFill>
              <a:srgbClr val="FFCCCC"/>
            </a:soli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419" name="Rectangle 97"/>
            <p:cNvSpPr>
              <a:spLocks noChangeArrowheads="1"/>
            </p:cNvSpPr>
            <p:nvPr/>
          </p:nvSpPr>
          <p:spPr bwMode="auto">
            <a:xfrm>
              <a:off x="6470650" y="4275138"/>
              <a:ext cx="1239838" cy="1751012"/>
            </a:xfrm>
            <a:prstGeom prst="rect">
              <a:avLst/>
            </a:prstGeom>
            <a:solidFill>
              <a:srgbClr val="99CCFF"/>
            </a:soli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420" name="Rectangle 98"/>
            <p:cNvSpPr>
              <a:spLocks noChangeArrowheads="1"/>
            </p:cNvSpPr>
            <p:nvPr/>
          </p:nvSpPr>
          <p:spPr bwMode="auto">
            <a:xfrm>
              <a:off x="7413625" y="4275138"/>
              <a:ext cx="687388" cy="565150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FFCCCC"/>
                </a:gs>
              </a:gsLst>
              <a:lin ang="0" scaled="1"/>
            </a:gra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421" name="Freeform 99"/>
            <p:cNvSpPr>
              <a:spLocks/>
            </p:cNvSpPr>
            <p:nvPr/>
          </p:nvSpPr>
          <p:spPr bwMode="auto">
            <a:xfrm>
              <a:off x="6856413" y="4621213"/>
              <a:ext cx="1335087" cy="1408112"/>
            </a:xfrm>
            <a:custGeom>
              <a:avLst/>
              <a:gdLst>
                <a:gd name="T0" fmla="*/ 0 w 1562"/>
                <a:gd name="T1" fmla="*/ 1097 h 1097"/>
                <a:gd name="T2" fmla="*/ 245 w 1562"/>
                <a:gd name="T3" fmla="*/ 648 h 1097"/>
                <a:gd name="T4" fmla="*/ 553 w 1562"/>
                <a:gd name="T5" fmla="*/ 271 h 1097"/>
                <a:gd name="T6" fmla="*/ 853 w 1562"/>
                <a:gd name="T7" fmla="*/ 58 h 1097"/>
                <a:gd name="T8" fmla="*/ 1079 w 1562"/>
                <a:gd name="T9" fmla="*/ 17 h 1097"/>
                <a:gd name="T10" fmla="*/ 1311 w 1562"/>
                <a:gd name="T11" fmla="*/ 35 h 1097"/>
                <a:gd name="T12" fmla="*/ 1487 w 1562"/>
                <a:gd name="T13" fmla="*/ 226 h 1097"/>
                <a:gd name="T14" fmla="*/ 1556 w 1562"/>
                <a:gd name="T15" fmla="*/ 661 h 1097"/>
                <a:gd name="T16" fmla="*/ 1524 w 1562"/>
                <a:gd name="T17" fmla="*/ 1088 h 10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62"/>
                <a:gd name="T28" fmla="*/ 0 h 1097"/>
                <a:gd name="T29" fmla="*/ 1562 w 1562"/>
                <a:gd name="T30" fmla="*/ 1097 h 109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62" h="1097">
                  <a:moveTo>
                    <a:pt x="0" y="1097"/>
                  </a:moveTo>
                  <a:cubicBezTo>
                    <a:pt x="76" y="941"/>
                    <a:pt x="153" y="786"/>
                    <a:pt x="245" y="648"/>
                  </a:cubicBezTo>
                  <a:cubicBezTo>
                    <a:pt x="337" y="510"/>
                    <a:pt x="452" y="369"/>
                    <a:pt x="553" y="271"/>
                  </a:cubicBezTo>
                  <a:cubicBezTo>
                    <a:pt x="654" y="173"/>
                    <a:pt x="765" y="100"/>
                    <a:pt x="853" y="58"/>
                  </a:cubicBezTo>
                  <a:cubicBezTo>
                    <a:pt x="941" y="16"/>
                    <a:pt x="1003" y="21"/>
                    <a:pt x="1079" y="17"/>
                  </a:cubicBezTo>
                  <a:cubicBezTo>
                    <a:pt x="1155" y="13"/>
                    <a:pt x="1243" y="0"/>
                    <a:pt x="1311" y="35"/>
                  </a:cubicBezTo>
                  <a:cubicBezTo>
                    <a:pt x="1379" y="70"/>
                    <a:pt x="1446" y="122"/>
                    <a:pt x="1487" y="226"/>
                  </a:cubicBezTo>
                  <a:cubicBezTo>
                    <a:pt x="1528" y="330"/>
                    <a:pt x="1550" y="517"/>
                    <a:pt x="1556" y="661"/>
                  </a:cubicBezTo>
                  <a:cubicBezTo>
                    <a:pt x="1562" y="805"/>
                    <a:pt x="1543" y="946"/>
                    <a:pt x="1524" y="1088"/>
                  </a:cubicBezTo>
                </a:path>
              </a:pathLst>
            </a:custGeom>
            <a:solidFill>
              <a:srgbClr val="CCFF99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sz="1400"/>
            </a:p>
          </p:txBody>
        </p:sp>
        <p:sp>
          <p:nvSpPr>
            <p:cNvPr id="14422" name="Line 100"/>
            <p:cNvSpPr>
              <a:spLocks noChangeShapeType="1"/>
            </p:cNvSpPr>
            <p:nvPr/>
          </p:nvSpPr>
          <p:spPr bwMode="auto">
            <a:xfrm flipV="1">
              <a:off x="6734175" y="5029200"/>
              <a:ext cx="122238" cy="42227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23" name="Line 101"/>
            <p:cNvSpPr>
              <a:spLocks noChangeShapeType="1"/>
            </p:cNvSpPr>
            <p:nvPr/>
          </p:nvSpPr>
          <p:spPr bwMode="auto">
            <a:xfrm>
              <a:off x="6856413" y="5029200"/>
              <a:ext cx="24447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24" name="Line 102"/>
            <p:cNvSpPr>
              <a:spLocks noChangeShapeType="1"/>
            </p:cNvSpPr>
            <p:nvPr/>
          </p:nvSpPr>
          <p:spPr bwMode="auto">
            <a:xfrm>
              <a:off x="7100888" y="5029200"/>
              <a:ext cx="0" cy="42227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25" name="Line 103"/>
            <p:cNvSpPr>
              <a:spLocks noChangeShapeType="1"/>
            </p:cNvSpPr>
            <p:nvPr/>
          </p:nvSpPr>
          <p:spPr bwMode="auto">
            <a:xfrm>
              <a:off x="6734175" y="5451475"/>
              <a:ext cx="81280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26" name="Line 104"/>
            <p:cNvSpPr>
              <a:spLocks noChangeShapeType="1"/>
            </p:cNvSpPr>
            <p:nvPr/>
          </p:nvSpPr>
          <p:spPr bwMode="auto">
            <a:xfrm flipH="1" flipV="1">
              <a:off x="7216775" y="5451475"/>
              <a:ext cx="33020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27" name="Line 105"/>
            <p:cNvSpPr>
              <a:spLocks noChangeShapeType="1"/>
            </p:cNvSpPr>
            <p:nvPr/>
          </p:nvSpPr>
          <p:spPr bwMode="auto">
            <a:xfrm flipV="1">
              <a:off x="6470650" y="4275138"/>
              <a:ext cx="0" cy="175101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28" name="Line 106"/>
            <p:cNvSpPr>
              <a:spLocks noChangeShapeType="1"/>
            </p:cNvSpPr>
            <p:nvPr/>
          </p:nvSpPr>
          <p:spPr bwMode="auto">
            <a:xfrm flipV="1">
              <a:off x="6470650" y="6026150"/>
              <a:ext cx="2509838" cy="317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429" name="Text Box 107"/>
            <p:cNvSpPr txBox="1">
              <a:spLocks noChangeArrowheads="1"/>
            </p:cNvSpPr>
            <p:nvPr/>
          </p:nvSpPr>
          <p:spPr bwMode="auto">
            <a:xfrm>
              <a:off x="6538913" y="4402138"/>
              <a:ext cx="662361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Liquid</a:t>
              </a:r>
            </a:p>
          </p:txBody>
        </p:sp>
        <p:sp>
          <p:nvSpPr>
            <p:cNvPr id="14430" name="Text Box 108"/>
            <p:cNvSpPr txBox="1">
              <a:spLocks noChangeArrowheads="1"/>
            </p:cNvSpPr>
            <p:nvPr/>
          </p:nvSpPr>
          <p:spPr bwMode="auto">
            <a:xfrm>
              <a:off x="8204200" y="4448175"/>
              <a:ext cx="649024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Vapor</a:t>
              </a:r>
            </a:p>
          </p:txBody>
        </p:sp>
        <p:sp>
          <p:nvSpPr>
            <p:cNvPr id="14431" name="Text Box 109"/>
            <p:cNvSpPr txBox="1">
              <a:spLocks noChangeArrowheads="1"/>
            </p:cNvSpPr>
            <p:nvPr/>
          </p:nvSpPr>
          <p:spPr bwMode="auto">
            <a:xfrm>
              <a:off x="7100888" y="5603875"/>
              <a:ext cx="830677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2-phase</a:t>
              </a:r>
            </a:p>
          </p:txBody>
        </p:sp>
        <p:sp>
          <p:nvSpPr>
            <p:cNvPr id="14432" name="Text Box 110"/>
            <p:cNvSpPr txBox="1">
              <a:spLocks noChangeArrowheads="1"/>
            </p:cNvSpPr>
            <p:nvPr/>
          </p:nvSpPr>
          <p:spPr bwMode="auto">
            <a:xfrm rot="-5400000">
              <a:off x="5804940" y="5194400"/>
              <a:ext cx="901209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Pressure</a:t>
              </a:r>
            </a:p>
          </p:txBody>
        </p:sp>
        <p:sp>
          <p:nvSpPr>
            <p:cNvPr id="14433" name="Text Box 111"/>
            <p:cNvSpPr txBox="1">
              <a:spLocks noChangeArrowheads="1"/>
            </p:cNvSpPr>
            <p:nvPr/>
          </p:nvSpPr>
          <p:spPr bwMode="auto">
            <a:xfrm>
              <a:off x="7100888" y="5997575"/>
              <a:ext cx="881973" cy="3077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Enthalpy</a:t>
              </a:r>
            </a:p>
          </p:txBody>
        </p:sp>
        <p:sp>
          <p:nvSpPr>
            <p:cNvPr id="14434" name="Line 170"/>
            <p:cNvSpPr>
              <a:spLocks noChangeShapeType="1"/>
            </p:cNvSpPr>
            <p:nvPr/>
          </p:nvSpPr>
          <p:spPr bwMode="auto">
            <a:xfrm flipH="1">
              <a:off x="7100888" y="5446713"/>
              <a:ext cx="446087" cy="4762"/>
            </a:xfrm>
            <a:prstGeom prst="line">
              <a:avLst/>
            </a:prstGeom>
            <a:noFill/>
            <a:ln w="28575" cap="sq">
              <a:solidFill>
                <a:srgbClr val="FF3300"/>
              </a:solidFill>
              <a:miter lim="800000"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415" name="Text Box 172"/>
          <p:cNvSpPr txBox="1">
            <a:spLocks noChangeArrowheads="1"/>
          </p:cNvSpPr>
          <p:nvPr/>
        </p:nvSpPr>
        <p:spPr bwMode="auto">
          <a:xfrm>
            <a:off x="3657600" y="5797550"/>
            <a:ext cx="1517650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Cooling plant</a:t>
            </a:r>
          </a:p>
        </p:txBody>
      </p:sp>
      <p:sp>
        <p:nvSpPr>
          <p:cNvPr id="14416" name="Text Box 171"/>
          <p:cNvSpPr txBox="1">
            <a:spLocks noChangeArrowheads="1"/>
          </p:cNvSpPr>
          <p:nvPr/>
        </p:nvSpPr>
        <p:spPr bwMode="auto">
          <a:xfrm>
            <a:off x="7653337" y="5797550"/>
            <a:ext cx="1047750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/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2266583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5"/>
          </p:nvPr>
        </p:nvSpPr>
        <p:spPr>
          <a:xfrm>
            <a:off x="664248" y="1426248"/>
            <a:ext cx="2368358" cy="1783388"/>
          </a:xfrm>
          <a:ln w="38100" cmpd="dbl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Alice</a:t>
            </a:r>
            <a:endParaRPr lang="en-US" sz="20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SPD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2 phase C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10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15 °C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HMPID, SSD &amp; SDD, TPC, TRD, TOF &amp; Calorimeters</a:t>
            </a:r>
          </a:p>
          <a:p>
            <a:pPr marL="0" indent="0">
              <a:buNone/>
            </a:pPr>
            <a:r>
              <a:rPr lang="en-US" sz="1600" dirty="0" smtClean="0"/>
              <a:t>Water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16-18 °</a:t>
            </a:r>
            <a:r>
              <a:rPr lang="en-US" sz="1600" dirty="0"/>
              <a:t>C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Cooling of LHC experiments – “room” T</a:t>
            </a:r>
            <a:endParaRPr lang="en-US" sz="32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Water, C</a:t>
            </a:r>
            <a:r>
              <a:rPr lang="en-US" baseline="-25000" dirty="0" smtClean="0"/>
              <a:t>4</a:t>
            </a:r>
            <a:r>
              <a:rPr lang="en-US" dirty="0" smtClean="0"/>
              <a:t>F</a:t>
            </a:r>
            <a:r>
              <a:rPr lang="en-US" baseline="-25000" dirty="0" smtClean="0"/>
              <a:t>10, </a:t>
            </a:r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F</a:t>
            </a:r>
            <a:r>
              <a:rPr lang="en-US" baseline="-25000" dirty="0" smtClean="0"/>
              <a:t>14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Content Placeholder 4"/>
          <p:cNvSpPr>
            <a:spLocks noGrp="1"/>
          </p:cNvSpPr>
          <p:nvPr>
            <p:ph sz="half" idx="15"/>
          </p:nvPr>
        </p:nvSpPr>
        <p:spPr>
          <a:xfrm>
            <a:off x="426412" y="3694545"/>
            <a:ext cx="3422072" cy="1839577"/>
          </a:xfrm>
          <a:ln w="38100" cmpd="dbl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CMS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Muons, ECAL &amp; HCAL calorimeters, Diffusion pumps &amp; magnet Busbar</a:t>
            </a:r>
            <a:endParaRPr lang="en-US" dirty="0"/>
          </a:p>
          <a:p>
            <a:pPr marL="0" indent="0">
              <a:buNone/>
            </a:pPr>
            <a:r>
              <a:rPr lang="en-US" sz="1600" dirty="0" smtClean="0"/>
              <a:t>Demineralized </a:t>
            </a:r>
            <a:r>
              <a:rPr lang="en-US" sz="1600" dirty="0"/>
              <a:t>w</a:t>
            </a:r>
            <a:r>
              <a:rPr lang="en-US" sz="1600" dirty="0" smtClean="0"/>
              <a:t>ater</a:t>
            </a:r>
            <a:br>
              <a:rPr lang="en-US" sz="1600" dirty="0" smtClean="0"/>
            </a:br>
            <a:r>
              <a:rPr lang="en-US" sz="1600" dirty="0" smtClean="0"/>
              <a:t>16-18 °C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Racks, PC farm</a:t>
            </a:r>
            <a:endParaRPr lang="en-US" sz="20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600" dirty="0" smtClean="0"/>
              <a:t>Tap water</a:t>
            </a:r>
          </a:p>
          <a:p>
            <a:pPr marL="0" indent="0">
              <a:buNone/>
            </a:pPr>
            <a:r>
              <a:rPr lang="en-US" sz="1600" dirty="0" smtClean="0"/>
              <a:t>16-18 </a:t>
            </a:r>
            <a:r>
              <a:rPr lang="en-US" sz="1600" dirty="0"/>
              <a:t>°</a:t>
            </a:r>
            <a:r>
              <a:rPr lang="en-US" sz="1600" dirty="0" smtClean="0"/>
              <a:t>C</a:t>
            </a:r>
            <a:endParaRPr lang="en-US" sz="1600" dirty="0"/>
          </a:p>
        </p:txBody>
      </p:sp>
      <p:sp>
        <p:nvSpPr>
          <p:cNvPr id="16" name="Content Placeholder 4"/>
          <p:cNvSpPr>
            <a:spLocks noGrp="1"/>
          </p:cNvSpPr>
          <p:nvPr>
            <p:ph sz="half" idx="15"/>
          </p:nvPr>
        </p:nvSpPr>
        <p:spPr>
          <a:xfrm>
            <a:off x="4502727" y="1092971"/>
            <a:ext cx="3886969" cy="2316787"/>
          </a:xfrm>
          <a:ln w="38100" cmpd="dbl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ATLAS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Muons, LAr &amp; Tile Calorimeters, Diffusion Pumps, Rod Racks</a:t>
            </a:r>
            <a:b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1600" dirty="0" smtClean="0"/>
              <a:t>Demineralized or “treated” water</a:t>
            </a:r>
            <a:br>
              <a:rPr lang="en-US" sz="1600" dirty="0" smtClean="0"/>
            </a:br>
            <a:r>
              <a:rPr lang="en-US" sz="1600" dirty="0" smtClean="0"/>
              <a:t>15-20 °C</a:t>
            </a:r>
          </a:p>
          <a:p>
            <a:pPr marL="0" indent="0">
              <a:buNone/>
            </a:pP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</a:rPr>
              <a:t>TRT, CABLES</a:t>
            </a:r>
          </a:p>
          <a:p>
            <a:pPr marL="0" indent="0">
              <a:buNone/>
            </a:pPr>
            <a:r>
              <a:rPr lang="en-US" sz="1600" dirty="0" smtClean="0"/>
              <a:t>Liquid C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14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15-20 °</a:t>
            </a:r>
            <a:r>
              <a:rPr lang="en-US" sz="1600" dirty="0"/>
              <a:t>C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18" name="Content Placeholder 4"/>
          <p:cNvSpPr>
            <a:spLocks noGrp="1"/>
          </p:cNvSpPr>
          <p:nvPr>
            <p:ph sz="half" idx="15"/>
          </p:nvPr>
        </p:nvSpPr>
        <p:spPr>
          <a:xfrm>
            <a:off x="5534121" y="3663757"/>
            <a:ext cx="3245812" cy="1801861"/>
          </a:xfrm>
          <a:ln w="38100" cmpd="dbl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LHCb</a:t>
            </a:r>
            <a:endParaRPr lang="en-US" sz="20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RICH1&amp;2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Liquid  </a:t>
            </a:r>
            <a:r>
              <a:rPr lang="en-US" sz="1600" dirty="0"/>
              <a:t>C</a:t>
            </a:r>
            <a:r>
              <a:rPr lang="en-US" sz="1600" baseline="-25000" dirty="0"/>
              <a:t>6</a:t>
            </a:r>
            <a:r>
              <a:rPr lang="en-US" sz="1600" dirty="0"/>
              <a:t>F</a:t>
            </a:r>
            <a:r>
              <a:rPr lang="en-US" sz="1600" baseline="-25000" dirty="0"/>
              <a:t>14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10 °C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Calorimeters, OT, Muons, Racks</a:t>
            </a:r>
          </a:p>
          <a:p>
            <a:pPr marL="0" indent="0">
              <a:buNone/>
            </a:pPr>
            <a:r>
              <a:rPr lang="en-US" sz="1600" dirty="0" smtClean="0"/>
              <a:t>Water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16-18 °</a:t>
            </a:r>
            <a:r>
              <a:rPr lang="en-US" sz="1600" dirty="0"/>
              <a:t>C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420425" y="1969768"/>
            <a:ext cx="3771516" cy="25853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Pretty well known technologies, still very challenging for the application!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Magnetic field, radiation, etc.</a:t>
            </a:r>
          </a:p>
          <a:p>
            <a:pPr marL="285750" indent="-285750">
              <a:buFontTx/>
              <a:buChar char="-"/>
            </a:pPr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24/7 operation, reduced accessibility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space/no time/no mass requirements</a:t>
            </a:r>
            <a:endPara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endPara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817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F</a:t>
            </a:r>
            <a:r>
              <a:rPr lang="en-US" baseline="-25000" dirty="0" smtClean="0"/>
              <a:t>14</a:t>
            </a:r>
            <a:r>
              <a:rPr lang="en-US" dirty="0" smtClean="0"/>
              <a:t>, CO</a:t>
            </a:r>
            <a:r>
              <a:rPr lang="en-US" baseline="-25000" dirty="0" smtClean="0"/>
              <a:t>2</a:t>
            </a:r>
            <a:r>
              <a:rPr lang="en-US" dirty="0" smtClean="0"/>
              <a:t>,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endParaRPr lang="en-US" baseline="-25000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of LHC experiments – </a:t>
            </a:r>
            <a:r>
              <a:rPr lang="en-US" dirty="0" smtClean="0"/>
              <a:t>Low T</a:t>
            </a:r>
            <a:endParaRPr 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00181" y="1308485"/>
            <a:ext cx="3086485" cy="1639454"/>
          </a:xfrm>
          <a:prstGeom prst="rect">
            <a:avLst/>
          </a:prstGeom>
          <a:ln w="38100" cmpd="dbl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>
            <a:lvl1pPr marL="173038" indent="-17303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1pPr>
            <a:lvl2pPr marL="627063" indent="-169863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2pPr>
            <a:lvl3pPr marL="10302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3pPr>
            <a:lvl4pPr marL="1482725" indent="-111125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4pPr>
            <a:lvl5pPr marL="19446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Alice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PHOS crystals</a:t>
            </a:r>
          </a:p>
          <a:p>
            <a:pPr marL="0" indent="0">
              <a:buNone/>
            </a:pPr>
            <a:r>
              <a:rPr lang="en-US" sz="1600" dirty="0"/>
              <a:t>Liquid C</a:t>
            </a:r>
            <a:r>
              <a:rPr lang="en-US" sz="1600" baseline="-25000" dirty="0"/>
              <a:t>6</a:t>
            </a:r>
            <a:r>
              <a:rPr lang="en-US" sz="1600" dirty="0"/>
              <a:t>F</a:t>
            </a:r>
            <a:r>
              <a:rPr lang="en-US" sz="1600" baseline="-25000" dirty="0"/>
              <a:t>14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-25 °C</a:t>
            </a:r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00182" y="3617576"/>
            <a:ext cx="3840788" cy="2174393"/>
          </a:xfrm>
          <a:prstGeom prst="rect">
            <a:avLst/>
          </a:prstGeom>
          <a:ln w="38100" cmpd="dbl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>
            <a:lvl1pPr marL="173038" indent="-17303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1pPr>
            <a:lvl2pPr marL="627063" indent="-169863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2pPr>
            <a:lvl3pPr marL="10302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3pPr>
            <a:lvl4pPr marL="1482725" indent="-111125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4pPr>
            <a:lvl5pPr marL="19446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CMS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Tracker, Pixel, Preshower, Tracker/ECAL active thermal screen</a:t>
            </a:r>
            <a:endParaRPr lang="en-US" dirty="0" smtClean="0"/>
          </a:p>
          <a:p>
            <a:pPr marL="0" indent="0">
              <a:buNone/>
            </a:pPr>
            <a:r>
              <a:rPr lang="en-US" sz="1600" dirty="0" smtClean="0"/>
              <a:t>Liquid </a:t>
            </a:r>
            <a:r>
              <a:rPr lang="en-US" sz="1600" dirty="0"/>
              <a:t>C</a:t>
            </a:r>
            <a:r>
              <a:rPr lang="en-US" sz="1600" baseline="-25000" dirty="0"/>
              <a:t>6</a:t>
            </a:r>
            <a:r>
              <a:rPr lang="en-US" sz="1600" dirty="0"/>
              <a:t>F</a:t>
            </a:r>
            <a:r>
              <a:rPr lang="en-US" sz="1600" baseline="-25000" dirty="0"/>
              <a:t>14</a:t>
            </a:r>
            <a:endParaRPr lang="en-US" sz="1600" dirty="0" smtClean="0"/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-25 °C</a:t>
            </a: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5280121" y="1062180"/>
            <a:ext cx="3599874" cy="2147456"/>
          </a:xfrm>
          <a:prstGeom prst="rect">
            <a:avLst/>
          </a:prstGeom>
          <a:ln w="38100" cmpd="dbl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>
            <a:lvl1pPr marL="173038" indent="-17303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1pPr>
            <a:lvl2pPr marL="627063" indent="-169863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2pPr>
            <a:lvl3pPr marL="10302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3pPr>
            <a:lvl4pPr marL="1482725" indent="-111125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4pPr>
            <a:lvl5pPr marL="19446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ATLAS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Silicon detectors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Evaporative C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8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-25°C</a:t>
            </a:r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5557212" y="3786909"/>
            <a:ext cx="3268903" cy="1778000"/>
          </a:xfrm>
          <a:prstGeom prst="rect">
            <a:avLst/>
          </a:prstGeom>
          <a:ln w="38100" cmpd="dbl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>
            <a:lvl1pPr marL="173038" indent="-17303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1pPr>
            <a:lvl2pPr marL="627063" indent="-169863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2pPr>
            <a:lvl3pPr marL="10302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3pPr>
            <a:lvl4pPr marL="1482725" indent="-111125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4pPr>
            <a:lvl5pPr marL="1944688" indent="-115888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LHCb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VELO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/>
              <a:t>E</a:t>
            </a:r>
            <a:r>
              <a:rPr lang="en-US" sz="1600" dirty="0" smtClean="0"/>
              <a:t>vaporative CO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-25 °C</a:t>
            </a:r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47688" y="2490405"/>
            <a:ext cx="3694546" cy="175432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Introducing further difficulties: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Environmental management</a:t>
            </a:r>
          </a:p>
          <a:p>
            <a:pPr marL="285750" indent="-285750">
              <a:buFontTx/>
              <a:buChar char="-"/>
            </a:pPr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Insulation</a:t>
            </a:r>
          </a:p>
          <a:p>
            <a:pPr marL="285750" indent="-285750">
              <a:buFontTx/>
              <a:buChar char="-"/>
            </a:pP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Let’s see few examples!</a:t>
            </a:r>
          </a:p>
          <a:p>
            <a:pPr marL="285750" indent="-285750">
              <a:buFontTx/>
              <a:buChar char="-"/>
            </a:pPr>
            <a:endPara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417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cooling, low T - liquid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Typical system layout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762000" y="1493837"/>
            <a:ext cx="7848600" cy="4068763"/>
            <a:chOff x="762000" y="1493837"/>
            <a:chExt cx="7848600" cy="4068763"/>
          </a:xfrm>
          <a:solidFill>
            <a:schemeClr val="bg1"/>
          </a:solidFill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62000" y="1493837"/>
              <a:ext cx="5614588" cy="4068763"/>
            </a:xfrm>
            <a:prstGeom prst="rect">
              <a:avLst/>
            </a:prstGeom>
            <a:grpFill/>
            <a:ln w="12700" cap="sq">
              <a:noFill/>
              <a:miter lim="800000"/>
              <a:headEnd type="none" w="sm" len="sm"/>
              <a:tailEnd type="none" w="sm" len="sm"/>
            </a:ln>
            <a:extLst/>
          </p:spPr>
        </p:pic>
        <p:pic>
          <p:nvPicPr>
            <p:cNvPr id="10" name="Picture 20" descr="Crossnc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0943" y="3351158"/>
              <a:ext cx="2259657" cy="221144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</p:pic>
      </p:grpSp>
      <p:sp>
        <p:nvSpPr>
          <p:cNvPr id="16" name="Text Placeholder 1"/>
          <p:cNvSpPr txBox="1">
            <a:spLocks/>
          </p:cNvSpPr>
          <p:nvPr/>
        </p:nvSpPr>
        <p:spPr>
          <a:xfrm>
            <a:off x="504922" y="1173788"/>
            <a:ext cx="8229600" cy="3047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274320" rIns="91440" bIns="45720" rtlCol="0" anchor="b">
            <a:noAutofit/>
          </a:bodyPr>
          <a:lstStyle>
            <a:lvl1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b="1" cap="all" baseline="0">
                <a:solidFill>
                  <a:schemeClr val="bg2"/>
                </a:solidFill>
                <a:cs typeface="Segoe UI" pitchFamily="34" charset="0"/>
              </a:defRPr>
            </a:lvl1pPr>
            <a:lvl2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sz="2000" b="1">
                <a:solidFill>
                  <a:schemeClr val="bg1"/>
                </a:solidFill>
                <a:cs typeface="Segoe UI" pitchFamily="34" charset="0"/>
              </a:defRPr>
            </a:lvl2pPr>
            <a:lvl3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b="1">
                <a:solidFill>
                  <a:schemeClr val="bg1"/>
                </a:solidFill>
                <a:cs typeface="Segoe UI" pitchFamily="34" charset="0"/>
              </a:defRPr>
            </a:lvl3pPr>
            <a:lvl4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sz="1600" b="1">
                <a:solidFill>
                  <a:schemeClr val="bg1"/>
                </a:solidFill>
                <a:cs typeface="Segoe UI" pitchFamily="34" charset="0"/>
              </a:defRPr>
            </a:lvl4pPr>
            <a:lvl5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sz="1600" b="1">
                <a:solidFill>
                  <a:schemeClr val="bg1"/>
                </a:solidFill>
                <a:cs typeface="Segoe UI" pitchFamily="34" charset="0"/>
              </a:defRPr>
            </a:lvl5pPr>
            <a:lvl6pPr indent="0">
              <a:spcBef>
                <a:spcPct val="20000"/>
              </a:spcBef>
              <a:buFont typeface="Arial" pitchFamily="34" charset="0"/>
              <a:buNone/>
              <a:defRPr sz="1600" b="1"/>
            </a:lvl6pPr>
            <a:lvl7pPr indent="0">
              <a:spcBef>
                <a:spcPct val="20000"/>
              </a:spcBef>
              <a:buFont typeface="Arial" pitchFamily="34" charset="0"/>
              <a:buNone/>
              <a:defRPr sz="1600" b="1"/>
            </a:lvl7pPr>
            <a:lvl8pPr indent="0">
              <a:spcBef>
                <a:spcPct val="20000"/>
              </a:spcBef>
              <a:buFont typeface="Arial" pitchFamily="34" charset="0"/>
              <a:buNone/>
              <a:defRPr sz="1600" b="1"/>
            </a:lvl8pPr>
            <a:lvl9pPr indent="0">
              <a:spcBef>
                <a:spcPct val="20000"/>
              </a:spcBef>
              <a:buFont typeface="Arial" pitchFamily="34" charset="0"/>
              <a:buNone/>
              <a:defRPr sz="1600" b="1"/>
            </a:lvl9pPr>
          </a:lstStyle>
          <a:p>
            <a:r>
              <a:rPr lang="en-US" dirty="0" smtClean="0"/>
              <a:t>CMS Tracker, Pixel , PreshoweR, 7 plants, 220 loops, 150 kW, -25C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62000" y="5562600"/>
            <a:ext cx="7848600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lvl="0"/>
            <a:r>
              <a:rPr lang="en-US" sz="900" dirty="0">
                <a:solidFill>
                  <a:srgbClr val="C00000"/>
                </a:solidFill>
              </a:rPr>
              <a:t>P. Tropea, The CMS Tracker Fluorocarbon Cooling System </a:t>
            </a:r>
            <a:r>
              <a:rPr lang="en-US" sz="900" dirty="0" smtClean="0">
                <a:solidFill>
                  <a:srgbClr val="C00000"/>
                </a:solidFill>
              </a:rPr>
              <a:t>,</a:t>
            </a:r>
            <a:br>
              <a:rPr lang="en-US" sz="900" dirty="0" smtClean="0">
                <a:solidFill>
                  <a:srgbClr val="C00000"/>
                </a:solidFill>
              </a:rPr>
            </a:br>
            <a:r>
              <a:rPr lang="en-US" sz="900" dirty="0" smtClean="0">
                <a:solidFill>
                  <a:srgbClr val="C00000"/>
                </a:solidFill>
              </a:rPr>
              <a:t>CERN </a:t>
            </a:r>
            <a:r>
              <a:rPr lang="en-US" sz="900" dirty="0">
                <a:solidFill>
                  <a:srgbClr val="C00000"/>
                </a:solidFill>
              </a:rPr>
              <a:t>Engineering Forum: Experiences from LHC cooling </a:t>
            </a:r>
            <a:r>
              <a:rPr lang="en-US" sz="900" dirty="0" smtClean="0">
                <a:solidFill>
                  <a:srgbClr val="C00000"/>
                </a:solidFill>
              </a:rPr>
              <a:t>systems, 30 </a:t>
            </a:r>
            <a:r>
              <a:rPr lang="en-US" sz="900" dirty="0">
                <a:solidFill>
                  <a:srgbClr val="C00000"/>
                </a:solidFill>
              </a:rPr>
              <a:t>October 2008</a:t>
            </a:r>
          </a:p>
        </p:txBody>
      </p:sp>
      <p:sp>
        <p:nvSpPr>
          <p:cNvPr id="2" name="Rectangle 1"/>
          <p:cNvSpPr/>
          <p:nvPr/>
        </p:nvSpPr>
        <p:spPr>
          <a:xfrm>
            <a:off x="6324600" y="1493837"/>
            <a:ext cx="2286000" cy="190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alpha val="45000"/>
                <a:satMod val="12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urved Connector 4"/>
          <p:cNvCxnSpPr/>
          <p:nvPr/>
        </p:nvCxnSpPr>
        <p:spPr>
          <a:xfrm flipV="1">
            <a:off x="5703455" y="4364182"/>
            <a:ext cx="1724121" cy="261697"/>
          </a:xfrm>
          <a:prstGeom prst="curvedConnector3">
            <a:avLst>
              <a:gd name="adj1" fmla="val 47768"/>
            </a:avLst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flipV="1">
            <a:off x="5680364" y="4394970"/>
            <a:ext cx="1785697" cy="700425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08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15400" cy="639763"/>
          </a:xfrm>
        </p:spPr>
        <p:txBody>
          <a:bodyPr/>
          <a:lstStyle/>
          <a:p>
            <a:r>
              <a:rPr lang="en-US" dirty="0" smtClean="0"/>
              <a:t>Detector cooling: low T - evaporative</a:t>
            </a:r>
            <a:endParaRPr lang="en-US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408" r="-13408"/>
          <a:stretch>
            <a:fillRect/>
          </a:stretch>
        </p:blipFill>
        <p:spPr bwMode="auto">
          <a:xfrm>
            <a:off x="381000" y="1410854"/>
            <a:ext cx="8305800" cy="45259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</p:pic>
      <p:sp>
        <p:nvSpPr>
          <p:cNvPr id="12" name="TextBox 11"/>
          <p:cNvSpPr txBox="1"/>
          <p:nvPr/>
        </p:nvSpPr>
        <p:spPr>
          <a:xfrm>
            <a:off x="6176" y="10390832"/>
            <a:ext cx="76887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Sketch from: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M. Battistin (EN/CV-DC), </a:t>
            </a:r>
            <a:r>
              <a:rPr lang="en-GB" sz="2000" i="1" dirty="0">
                <a:solidFill>
                  <a:srgbClr val="C00000"/>
                </a:solidFill>
              </a:rPr>
              <a:t>ATLAS ID Evaporative Cooling </a:t>
            </a:r>
            <a:r>
              <a:rPr lang="en-GB" sz="2000" i="1" dirty="0" smtClean="0">
                <a:solidFill>
                  <a:srgbClr val="C00000"/>
                </a:solidFill>
              </a:rPr>
              <a:t>System</a:t>
            </a:r>
            <a:endParaRPr lang="en-US" sz="2000" i="1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ATLAS ID </a:t>
            </a:r>
            <a:r>
              <a:rPr lang="en-US" sz="2000" dirty="0" smtClean="0">
                <a:solidFill>
                  <a:srgbClr val="C00000"/>
                </a:solidFill>
              </a:rPr>
              <a:t>review</a:t>
            </a:r>
          </a:p>
          <a:p>
            <a:r>
              <a:rPr lang="en-US" sz="2000" dirty="0">
                <a:solidFill>
                  <a:srgbClr val="C00000"/>
                </a:solidFill>
              </a:rPr>
              <a:t>2</a:t>
            </a:r>
            <a:r>
              <a:rPr lang="en-US" sz="2000" dirty="0" smtClean="0">
                <a:solidFill>
                  <a:srgbClr val="C00000"/>
                </a:solidFill>
              </a:rPr>
              <a:t>0 September 2007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8576" y="10543232"/>
            <a:ext cx="76887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Sketch from: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M. Battistin (EN/CV-DC), </a:t>
            </a:r>
            <a:r>
              <a:rPr lang="en-GB" sz="2000" i="1" dirty="0">
                <a:solidFill>
                  <a:srgbClr val="C00000"/>
                </a:solidFill>
              </a:rPr>
              <a:t>ATLAS ID Evaporative Cooling </a:t>
            </a:r>
            <a:r>
              <a:rPr lang="en-GB" sz="2000" i="1" dirty="0" smtClean="0">
                <a:solidFill>
                  <a:srgbClr val="C00000"/>
                </a:solidFill>
              </a:rPr>
              <a:t>System</a:t>
            </a:r>
            <a:endParaRPr lang="en-US" sz="2000" i="1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ATLAS ID </a:t>
            </a:r>
            <a:r>
              <a:rPr lang="en-US" sz="2000" dirty="0" smtClean="0">
                <a:solidFill>
                  <a:srgbClr val="C00000"/>
                </a:solidFill>
              </a:rPr>
              <a:t>review</a:t>
            </a:r>
          </a:p>
          <a:p>
            <a:r>
              <a:rPr lang="en-US" sz="2000" dirty="0">
                <a:solidFill>
                  <a:srgbClr val="C00000"/>
                </a:solidFill>
              </a:rPr>
              <a:t>2</a:t>
            </a:r>
            <a:r>
              <a:rPr lang="en-US" sz="2000" dirty="0" smtClean="0">
                <a:solidFill>
                  <a:srgbClr val="C00000"/>
                </a:solidFill>
              </a:rPr>
              <a:t>0 September 2007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15" name="Text Placeholder 14"/>
          <p:cNvSpPr txBox="1">
            <a:spLocks noGrp="1"/>
          </p:cNvSpPr>
          <p:nvPr>
            <p:ph type="body" sz="quarter" idx="13"/>
          </p:nvPr>
        </p:nvSpPr>
        <p:spPr>
          <a:xfrm>
            <a:off x="381000" y="669600"/>
            <a:ext cx="27990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FFFF"/>
                </a:solidFill>
              </a:rPr>
              <a:t>Typical system layout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1000" y="5564140"/>
            <a:ext cx="8305800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900" dirty="0" smtClean="0">
                <a:solidFill>
                  <a:srgbClr val="C00000"/>
                </a:solidFill>
              </a:rPr>
              <a:t>M</a:t>
            </a:r>
            <a:r>
              <a:rPr lang="en-US" sz="900" dirty="0">
                <a:solidFill>
                  <a:srgbClr val="C00000"/>
                </a:solidFill>
              </a:rPr>
              <a:t>. Battistin (EN/CV-DC), </a:t>
            </a:r>
            <a:r>
              <a:rPr lang="en-GB" sz="900" i="1" dirty="0">
                <a:solidFill>
                  <a:srgbClr val="C00000"/>
                </a:solidFill>
              </a:rPr>
              <a:t>ATLAS ID Evaporative Cooling System</a:t>
            </a:r>
            <a:endParaRPr lang="en-US" sz="900" i="1" dirty="0">
              <a:solidFill>
                <a:srgbClr val="C00000"/>
              </a:solidFill>
            </a:endParaRPr>
          </a:p>
          <a:p>
            <a:r>
              <a:rPr lang="en-US" sz="900" dirty="0">
                <a:solidFill>
                  <a:srgbClr val="C00000"/>
                </a:solidFill>
              </a:rPr>
              <a:t>ATLAS ID </a:t>
            </a:r>
            <a:r>
              <a:rPr lang="en-US" sz="900" dirty="0" smtClean="0">
                <a:solidFill>
                  <a:srgbClr val="C00000"/>
                </a:solidFill>
              </a:rPr>
              <a:t>review, 20 </a:t>
            </a:r>
            <a:r>
              <a:rPr lang="en-US" sz="900" dirty="0">
                <a:solidFill>
                  <a:srgbClr val="C00000"/>
                </a:solidFill>
              </a:rPr>
              <a:t>September 2007</a:t>
            </a:r>
            <a:endParaRPr lang="en-GB" sz="900" dirty="0">
              <a:solidFill>
                <a:srgbClr val="C00000"/>
              </a:solidFill>
            </a:endParaRPr>
          </a:p>
        </p:txBody>
      </p:sp>
      <p:sp>
        <p:nvSpPr>
          <p:cNvPr id="14" name="Text Placeholder 1"/>
          <p:cNvSpPr txBox="1">
            <a:spLocks/>
          </p:cNvSpPr>
          <p:nvPr/>
        </p:nvSpPr>
        <p:spPr>
          <a:xfrm>
            <a:off x="396393" y="1102975"/>
            <a:ext cx="8308879" cy="3047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274320" rIns="91440" bIns="45720" rtlCol="0" anchor="b">
            <a:noAutofit/>
          </a:bodyPr>
          <a:lstStyle>
            <a:lvl1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b="1" cap="all" baseline="0">
                <a:solidFill>
                  <a:schemeClr val="bg2"/>
                </a:solidFill>
                <a:cs typeface="Segoe UI" pitchFamily="34" charset="0"/>
              </a:defRPr>
            </a:lvl1pPr>
            <a:lvl2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sz="2000" b="1">
                <a:solidFill>
                  <a:schemeClr val="bg1"/>
                </a:solidFill>
                <a:cs typeface="Segoe UI" pitchFamily="34" charset="0"/>
              </a:defRPr>
            </a:lvl2pPr>
            <a:lvl3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b="1">
                <a:solidFill>
                  <a:schemeClr val="bg1"/>
                </a:solidFill>
                <a:cs typeface="Segoe UI" pitchFamily="34" charset="0"/>
              </a:defRPr>
            </a:lvl3pPr>
            <a:lvl4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sz="1600" b="1">
                <a:solidFill>
                  <a:schemeClr val="bg1"/>
                </a:solidFill>
                <a:cs typeface="Segoe UI" pitchFamily="34" charset="0"/>
              </a:defRPr>
            </a:lvl4pPr>
            <a:lvl5pPr indent="0">
              <a:lnSpc>
                <a:spcPct val="100000"/>
              </a:lnSpc>
              <a:spcBef>
                <a:spcPct val="20000"/>
              </a:spcBef>
              <a:buClr>
                <a:schemeClr val="bg1">
                  <a:lumMod val="95000"/>
                </a:schemeClr>
              </a:buClr>
              <a:buSzPct val="70000"/>
              <a:buFont typeface="Arial" pitchFamily="34" charset="0"/>
              <a:buNone/>
              <a:defRPr sz="1600" b="1">
                <a:solidFill>
                  <a:schemeClr val="bg1"/>
                </a:solidFill>
                <a:cs typeface="Segoe UI" pitchFamily="34" charset="0"/>
              </a:defRPr>
            </a:lvl5pPr>
            <a:lvl6pPr indent="0">
              <a:spcBef>
                <a:spcPct val="20000"/>
              </a:spcBef>
              <a:buFont typeface="Arial" pitchFamily="34" charset="0"/>
              <a:buNone/>
              <a:defRPr sz="1600" b="1"/>
            </a:lvl6pPr>
            <a:lvl7pPr indent="0">
              <a:spcBef>
                <a:spcPct val="20000"/>
              </a:spcBef>
              <a:buFont typeface="Arial" pitchFamily="34" charset="0"/>
              <a:buNone/>
              <a:defRPr sz="1600" b="1"/>
            </a:lvl7pPr>
            <a:lvl8pPr indent="0">
              <a:spcBef>
                <a:spcPct val="20000"/>
              </a:spcBef>
              <a:buFont typeface="Arial" pitchFamily="34" charset="0"/>
              <a:buNone/>
              <a:defRPr sz="1600" b="1"/>
            </a:lvl8pPr>
            <a:lvl9pPr indent="0">
              <a:spcBef>
                <a:spcPct val="20000"/>
              </a:spcBef>
              <a:buFont typeface="Arial" pitchFamily="34" charset="0"/>
              <a:buNone/>
              <a:defRPr sz="1600" b="1"/>
            </a:lvl9pPr>
          </a:lstStyle>
          <a:p>
            <a:r>
              <a:rPr lang="en-US" dirty="0" smtClean="0"/>
              <a:t>ATLAS Pixel &amp; SCT: 204 loops, 60 kW, -25C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22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Evaporative cooling </a:t>
            </a:r>
            <a:r>
              <a:rPr lang="en-US" dirty="0" err="1" smtClean="0"/>
              <a:t>vs</a:t>
            </a:r>
            <a:r>
              <a:rPr lang="en-US" dirty="0" smtClean="0"/>
              <a:t> liquid cooling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next for low T?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51526" y="6675437"/>
            <a:ext cx="2895600" cy="365125"/>
          </a:xfrm>
        </p:spPr>
        <p:txBody>
          <a:bodyPr/>
          <a:lstStyle/>
          <a:p>
            <a:r>
              <a:rPr lang="en-US" smtClean="0"/>
              <a:t>DT seminar - CO2 Detector Cooling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6200" y="6638075"/>
            <a:ext cx="2133600" cy="365125"/>
          </a:xfrm>
        </p:spPr>
        <p:txBody>
          <a:bodyPr/>
          <a:lstStyle/>
          <a:p>
            <a:fld id="{81582BD6-FC20-4557-852B-8433F8572D3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C000"/>
                </a:solidFill>
              </a:rPr>
              <a:t>Evaporative cooling: WOW!</a:t>
            </a:r>
          </a:p>
          <a:p>
            <a:r>
              <a:rPr lang="en-US" dirty="0" smtClean="0"/>
              <a:t>Low flow for higher Heat Transfer Coefficient (latent heat of evaporation adds to convection): smaller pipes</a:t>
            </a:r>
          </a:p>
          <a:p>
            <a:r>
              <a:rPr lang="en-US" dirty="0" smtClean="0"/>
              <a:t>Limited temperature excursion on the detector </a:t>
            </a:r>
            <a:r>
              <a:rPr lang="en-US" dirty="0"/>
              <a:t> </a:t>
            </a:r>
            <a:r>
              <a:rPr lang="en-US" dirty="0" smtClean="0"/>
              <a:t>(isothermal evaporation)</a:t>
            </a:r>
          </a:p>
          <a:p>
            <a:r>
              <a:rPr lang="en-US" dirty="0" smtClean="0"/>
              <a:t>Temperature control through pressure control</a:t>
            </a:r>
            <a:endParaRPr lang="en-US" dirty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C000"/>
                </a:solidFill>
              </a:rPr>
              <a:t>But…</a:t>
            </a:r>
            <a:endParaRPr lang="en-US" b="1" dirty="0">
              <a:solidFill>
                <a:srgbClr val="FFC000"/>
              </a:solidFill>
            </a:endParaRPr>
          </a:p>
          <a:p>
            <a:r>
              <a:rPr lang="en-US" dirty="0" smtClean="0"/>
              <a:t>More complex system: evaporators on-detector and process design tightly linked!</a:t>
            </a:r>
          </a:p>
          <a:p>
            <a:r>
              <a:rPr lang="en-US" dirty="0" smtClean="0"/>
              <a:t>Flow distribution </a:t>
            </a:r>
          </a:p>
          <a:p>
            <a:r>
              <a:rPr lang="en-US" dirty="0" smtClean="0"/>
              <a:t>Dry out</a:t>
            </a:r>
          </a:p>
        </p:txBody>
      </p:sp>
      <p:sp>
        <p:nvSpPr>
          <p:cNvPr id="4" name="Rectangle 3"/>
          <p:cNvSpPr/>
          <p:nvPr/>
        </p:nvSpPr>
        <p:spPr>
          <a:xfrm rot="20531616">
            <a:off x="3808314" y="4987126"/>
            <a:ext cx="3803327" cy="584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EXPERTS NEEDED!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759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C018572719991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AFA805-4404-47D2-A142-C3A37E84F3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TC018572719991</Template>
  <TotalTime>13306</TotalTime>
  <Words>3110</Words>
  <Application>Microsoft Office PowerPoint</Application>
  <PresentationFormat>On-screen Show (4:3)</PresentationFormat>
  <Paragraphs>664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9" baseType="lpstr">
      <vt:lpstr>Arial</vt:lpstr>
      <vt:lpstr>Verdana</vt:lpstr>
      <vt:lpstr>Calibri</vt:lpstr>
      <vt:lpstr>Helvetica</vt:lpstr>
      <vt:lpstr>Century Gothic</vt:lpstr>
      <vt:lpstr>Symbol</vt:lpstr>
      <vt:lpstr>Wingdings</vt:lpstr>
      <vt:lpstr>Lucida Sans Unicode</vt:lpstr>
      <vt:lpstr>宋体</vt:lpstr>
      <vt:lpstr>Comic Sans MS</vt:lpstr>
      <vt:lpstr>ヒラギノ角ゴ ProN W6</vt:lpstr>
      <vt:lpstr>Perpetua</vt:lpstr>
      <vt:lpstr>Century Gothic (Body)</vt:lpstr>
      <vt:lpstr>Myriad Pro Semibold</vt:lpstr>
      <vt:lpstr>Lucida Grande</vt:lpstr>
      <vt:lpstr>Times New Roman</vt:lpstr>
      <vt:lpstr>Segoe UI</vt:lpstr>
      <vt:lpstr>ＭＳ Ｐゴシック</vt:lpstr>
      <vt:lpstr>TC018572719991</vt:lpstr>
      <vt:lpstr>CO2 Detector cooling</vt:lpstr>
      <vt:lpstr>CO2 Detector cooling training</vt:lpstr>
      <vt:lpstr>Detector cooling: why?</vt:lpstr>
      <vt:lpstr>Detector cooling: what?</vt:lpstr>
      <vt:lpstr>Cooling of LHC experiments – “room” T</vt:lpstr>
      <vt:lpstr>Cooling of LHC experiments – Low T</vt:lpstr>
      <vt:lpstr>Detector cooling, low T - liquid</vt:lpstr>
      <vt:lpstr>Detector cooling: low T - evaporative</vt:lpstr>
      <vt:lpstr>What is next for low T?</vt:lpstr>
      <vt:lpstr>Thermosiphon system </vt:lpstr>
      <vt:lpstr>Thermosiphon system </vt:lpstr>
      <vt:lpstr>Thermosiphon system </vt:lpstr>
      <vt:lpstr>Evaporative CO2 in pumping cycle</vt:lpstr>
      <vt:lpstr>CO2 2PACL systems by PH-DT</vt:lpstr>
      <vt:lpstr>CO2 2PACL systems by PH-DT</vt:lpstr>
      <vt:lpstr>CO2 2PACL systems by PH-DT</vt:lpstr>
      <vt:lpstr>CO2 2PACL systems by PH-DT</vt:lpstr>
      <vt:lpstr>CO2 2PACL systems by PH-DT</vt:lpstr>
      <vt:lpstr>Where did we start from?</vt:lpstr>
      <vt:lpstr>Thermal load</vt:lpstr>
      <vt:lpstr>my thermal contact could look like…</vt:lpstr>
      <vt:lpstr>Let’s start seeing if it could work</vt:lpstr>
      <vt:lpstr>By the way: the detector should also…</vt:lpstr>
      <vt:lpstr>Ok…and now?</vt:lpstr>
      <vt:lpstr>Which environment?</vt:lpstr>
      <vt:lpstr>How do we bring coolant to the detector?</vt:lpstr>
      <vt:lpstr>Ok, we have a baseline</vt:lpstr>
      <vt:lpstr>The layout is there: how do I build it?</vt:lpstr>
      <vt:lpstr>But we also need to know….</vt:lpstr>
      <vt:lpstr>Long live the king!</vt:lpstr>
      <vt:lpstr>Long live the king!</vt:lpstr>
      <vt:lpstr>…and they lived happily ever after</vt:lpstr>
      <vt:lpstr>…and they lived happily ever after</vt:lpstr>
      <vt:lpstr>…and they lived happily ever after</vt:lpstr>
      <vt:lpstr>Summary &amp; outlook</vt:lpstr>
      <vt:lpstr>Detector cooling in PH-DT</vt:lpstr>
      <vt:lpstr>Some references…</vt:lpstr>
      <vt:lpstr>Backup slides</vt:lpstr>
      <vt:lpstr>Why CO2 in particle physics detectors?</vt:lpstr>
      <vt:lpstr>How to evaporate liquid CO2 in your detector?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Paola Tropea</dc:creator>
  <cp:lastModifiedBy>ptropea</cp:lastModifiedBy>
  <cp:revision>435</cp:revision>
  <dcterms:modified xsi:type="dcterms:W3CDTF">2014-05-14T14:45:54Z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TC018572719991</vt:lpwstr>
  </property>
</Properties>
</file>