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680" r:id="rId2"/>
    <p:sldMasterId id="2147483664" r:id="rId3"/>
    <p:sldMasterId id="2147483712" r:id="rId4"/>
  </p:sldMasterIdLst>
  <p:notesMasterIdLst>
    <p:notesMasterId r:id="rId20"/>
  </p:notesMasterIdLst>
  <p:sldIdLst>
    <p:sldId id="257" r:id="rId5"/>
    <p:sldId id="260" r:id="rId6"/>
    <p:sldId id="258" r:id="rId7"/>
    <p:sldId id="276" r:id="rId8"/>
    <p:sldId id="259" r:id="rId9"/>
    <p:sldId id="275" r:id="rId10"/>
    <p:sldId id="278" r:id="rId11"/>
    <p:sldId id="264" r:id="rId12"/>
    <p:sldId id="269" r:id="rId13"/>
    <p:sldId id="270" r:id="rId14"/>
    <p:sldId id="272" r:id="rId15"/>
    <p:sldId id="274" r:id="rId16"/>
    <p:sldId id="261" r:id="rId17"/>
    <p:sldId id="273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92" autoAdjust="0"/>
    <p:restoredTop sz="94168" autoAdjust="0"/>
  </p:normalViewPr>
  <p:slideViewPr>
    <p:cSldViewPr>
      <p:cViewPr>
        <p:scale>
          <a:sx n="100" d="100"/>
          <a:sy n="100" d="100"/>
        </p:scale>
        <p:origin x="96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FC5F2A-0D02-4F83-8EDF-59ACF43F6C4C}" type="datetimeFigureOut">
              <a:rPr lang="en-US" smtClean="0"/>
              <a:pPr/>
              <a:t>10/15/2008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4D1B0C-787D-4693-87D5-CA6B8F1815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D1B0C-787D-4693-87D5-CA6B8F18157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D1B0C-787D-4693-87D5-CA6B8F18157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D1B0C-787D-4693-87D5-CA6B8F18157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D1B0C-787D-4693-87D5-CA6B8F18157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D1B0C-787D-4693-87D5-CA6B8F18157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D1B0C-787D-4693-87D5-CA6B8F18157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D1B0C-787D-4693-87D5-CA6B8F18157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D1B0C-787D-4693-87D5-CA6B8F18157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D1B0C-787D-4693-87D5-CA6B8F18157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D1B0C-787D-4693-87D5-CA6B8F18157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D1B0C-787D-4693-87D5-CA6B8F18157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D1B0C-787D-4693-87D5-CA6B8F18157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D1B0C-787D-4693-87D5-CA6B8F18157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D1B0C-787D-4693-87D5-CA6B8F18157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4D1B0C-787D-4693-87D5-CA6B8F18157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"/>
            <a:ext cx="7772400" cy="609599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1"/>
                </a:solidFill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356350"/>
            <a:ext cx="2895600" cy="3651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>
                <a:solidFill>
                  <a:schemeClr val="accent1"/>
                </a:solidFill>
              </a:rPr>
              <a:t>CLIC workshop  14-17 October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Module instrumentation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Lars Søby   </a:t>
            </a:r>
            <a:fld id="{9533C6C7-E235-4D2D-B2DC-5F5213A0FD8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04800" y="914400"/>
            <a:ext cx="8382000" cy="1588"/>
          </a:xfrm>
          <a:prstGeom prst="line">
            <a:avLst/>
          </a:prstGeom>
          <a:ln w="19050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304800" y="6248400"/>
            <a:ext cx="8382000" cy="1588"/>
          </a:xfrm>
          <a:prstGeom prst="line">
            <a:avLst/>
          </a:prstGeom>
          <a:ln w="19050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15"/>
          <p:cNvSpPr>
            <a:spLocks noGrp="1"/>
          </p:cNvSpPr>
          <p:nvPr>
            <p:ph sz="quarter" idx="13"/>
          </p:nvPr>
        </p:nvSpPr>
        <p:spPr>
          <a:xfrm>
            <a:off x="228600" y="838200"/>
            <a:ext cx="8610600" cy="22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8" name="Picture 2" descr="http://clic-study.web.cern.ch/CLIC-Study/New_CLIC_Logo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117500" y="0"/>
            <a:ext cx="1026500" cy="593725"/>
          </a:xfrm>
          <a:prstGeom prst="rect">
            <a:avLst/>
          </a:prstGeom>
          <a:noFill/>
        </p:spPr>
      </p:pic>
      <p:pic>
        <p:nvPicPr>
          <p:cNvPr id="19" name="Picture 8" descr="CERN 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61987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"/>
            <a:ext cx="7772400" cy="609599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1"/>
                </a:solidFill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356350"/>
            <a:ext cx="2895600" cy="3651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>
                <a:solidFill>
                  <a:schemeClr val="accent1"/>
                </a:solidFill>
              </a:rPr>
              <a:t>CLIC workshop  14-17 October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Module instrumentation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Lars Søby   </a:t>
            </a:r>
            <a:fld id="{9533C6C7-E235-4D2D-B2DC-5F5213A0FD8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04800" y="914400"/>
            <a:ext cx="8382000" cy="1588"/>
          </a:xfrm>
          <a:prstGeom prst="line">
            <a:avLst/>
          </a:prstGeom>
          <a:ln w="19050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304800" y="6248400"/>
            <a:ext cx="8382000" cy="1588"/>
          </a:xfrm>
          <a:prstGeom prst="line">
            <a:avLst/>
          </a:prstGeom>
          <a:ln w="19050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15"/>
          <p:cNvSpPr>
            <a:spLocks noGrp="1"/>
          </p:cNvSpPr>
          <p:nvPr>
            <p:ph sz="quarter" idx="13"/>
          </p:nvPr>
        </p:nvSpPr>
        <p:spPr>
          <a:xfrm>
            <a:off x="228600" y="838200"/>
            <a:ext cx="8610600" cy="22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8" name="Picture 2" descr="http://clic-study.web.cern.ch/CLIC-Study/New_CLIC_Logo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117500" y="0"/>
            <a:ext cx="1026500" cy="593725"/>
          </a:xfrm>
          <a:prstGeom prst="rect">
            <a:avLst/>
          </a:prstGeom>
          <a:noFill/>
        </p:spPr>
      </p:pic>
      <p:pic>
        <p:nvPicPr>
          <p:cNvPr id="19" name="Picture 8" descr="CERN 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61987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"/>
            <a:ext cx="7772400" cy="609599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1"/>
                </a:solidFill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356350"/>
            <a:ext cx="2895600" cy="3651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>
                <a:solidFill>
                  <a:schemeClr val="accent1"/>
                </a:solidFill>
              </a:rPr>
              <a:t>CLIC workshop  14-17 October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Module instrumentation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Lars Søby   </a:t>
            </a:r>
            <a:fld id="{9533C6C7-E235-4D2D-B2DC-5F5213A0FD8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04800" y="914400"/>
            <a:ext cx="8382000" cy="1588"/>
          </a:xfrm>
          <a:prstGeom prst="line">
            <a:avLst/>
          </a:prstGeom>
          <a:ln w="19050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304800" y="6248400"/>
            <a:ext cx="8382000" cy="1588"/>
          </a:xfrm>
          <a:prstGeom prst="line">
            <a:avLst/>
          </a:prstGeom>
          <a:ln w="19050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15"/>
          <p:cNvSpPr>
            <a:spLocks noGrp="1"/>
          </p:cNvSpPr>
          <p:nvPr>
            <p:ph sz="quarter" idx="13"/>
          </p:nvPr>
        </p:nvSpPr>
        <p:spPr>
          <a:xfrm>
            <a:off x="228600" y="838200"/>
            <a:ext cx="8610600" cy="22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8" name="Picture 2" descr="http://clic-study.web.cern.ch/CLIC-Study/New_CLIC_Logo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117500" y="0"/>
            <a:ext cx="1026500" cy="593725"/>
          </a:xfrm>
          <a:prstGeom prst="rect">
            <a:avLst/>
          </a:prstGeom>
          <a:noFill/>
        </p:spPr>
      </p:pic>
      <p:pic>
        <p:nvPicPr>
          <p:cNvPr id="19" name="Picture 8" descr="CERN 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61987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"/>
            <a:ext cx="7772400" cy="609599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1"/>
                </a:solidFill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356350"/>
            <a:ext cx="2895600" cy="3651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>
                <a:solidFill>
                  <a:schemeClr val="accent1"/>
                </a:solidFill>
              </a:rPr>
              <a:t>CLIC workshop  14-17 October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Module instrumentation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Lars Søby   </a:t>
            </a:r>
            <a:fld id="{9533C6C7-E235-4D2D-B2DC-5F5213A0FD8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04800" y="914400"/>
            <a:ext cx="8382000" cy="1588"/>
          </a:xfrm>
          <a:prstGeom prst="line">
            <a:avLst/>
          </a:prstGeom>
          <a:ln w="19050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304800" y="6248400"/>
            <a:ext cx="8382000" cy="1588"/>
          </a:xfrm>
          <a:prstGeom prst="line">
            <a:avLst/>
          </a:prstGeom>
          <a:ln w="19050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15"/>
          <p:cNvSpPr>
            <a:spLocks noGrp="1"/>
          </p:cNvSpPr>
          <p:nvPr>
            <p:ph sz="quarter" idx="13"/>
          </p:nvPr>
        </p:nvSpPr>
        <p:spPr>
          <a:xfrm>
            <a:off x="228600" y="838200"/>
            <a:ext cx="8610600" cy="22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8" name="Picture 2" descr="http://clic-study.web.cern.ch/CLIC-Study/New_CLIC_Logo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117500" y="0"/>
            <a:ext cx="1026500" cy="593725"/>
          </a:xfrm>
          <a:prstGeom prst="rect">
            <a:avLst/>
          </a:prstGeom>
          <a:noFill/>
        </p:spPr>
      </p:pic>
      <p:pic>
        <p:nvPicPr>
          <p:cNvPr id="19" name="Picture 8" descr="CERN 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61987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"/>
            <a:ext cx="7772400" cy="609599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1"/>
                </a:solidFill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356350"/>
            <a:ext cx="2895600" cy="3651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>
                <a:solidFill>
                  <a:schemeClr val="accent1"/>
                </a:solidFill>
              </a:rPr>
              <a:t>CLIC workshop  14-17 October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Module instrumentation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Lars Søby   </a:t>
            </a:r>
            <a:fld id="{9533C6C7-E235-4D2D-B2DC-5F5213A0FD8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04800" y="914400"/>
            <a:ext cx="8382000" cy="1588"/>
          </a:xfrm>
          <a:prstGeom prst="line">
            <a:avLst/>
          </a:prstGeom>
          <a:ln w="19050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304800" y="6248400"/>
            <a:ext cx="8382000" cy="1588"/>
          </a:xfrm>
          <a:prstGeom prst="line">
            <a:avLst/>
          </a:prstGeom>
          <a:ln w="19050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15"/>
          <p:cNvSpPr>
            <a:spLocks noGrp="1"/>
          </p:cNvSpPr>
          <p:nvPr>
            <p:ph sz="quarter" idx="13"/>
          </p:nvPr>
        </p:nvSpPr>
        <p:spPr>
          <a:xfrm>
            <a:off x="228600" y="838200"/>
            <a:ext cx="8610600" cy="22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8" name="Picture 2" descr="http://clic-study.web.cern.ch/CLIC-Study/New_CLIC_Logo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117500" y="0"/>
            <a:ext cx="1026500" cy="593725"/>
          </a:xfrm>
          <a:prstGeom prst="rect">
            <a:avLst/>
          </a:prstGeom>
          <a:noFill/>
        </p:spPr>
      </p:pic>
      <p:pic>
        <p:nvPicPr>
          <p:cNvPr id="19" name="Picture 8" descr="CERN 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61987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"/>
            <a:ext cx="7772400" cy="609599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1"/>
                </a:solidFill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356350"/>
            <a:ext cx="2895600" cy="3651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>
                <a:solidFill>
                  <a:schemeClr val="accent1"/>
                </a:solidFill>
              </a:rPr>
              <a:t>CLIC workshop  14-17 October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Module instrumentation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Lars Søby   </a:t>
            </a:r>
            <a:fld id="{9533C6C7-E235-4D2D-B2DC-5F5213A0FD8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04800" y="914400"/>
            <a:ext cx="8382000" cy="1588"/>
          </a:xfrm>
          <a:prstGeom prst="line">
            <a:avLst/>
          </a:prstGeom>
          <a:ln w="19050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304800" y="6248400"/>
            <a:ext cx="8382000" cy="1588"/>
          </a:xfrm>
          <a:prstGeom prst="line">
            <a:avLst/>
          </a:prstGeom>
          <a:ln w="19050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15"/>
          <p:cNvSpPr>
            <a:spLocks noGrp="1"/>
          </p:cNvSpPr>
          <p:nvPr>
            <p:ph sz="quarter" idx="13"/>
          </p:nvPr>
        </p:nvSpPr>
        <p:spPr>
          <a:xfrm>
            <a:off x="228600" y="838200"/>
            <a:ext cx="8610600" cy="22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8" name="Picture 2" descr="http://clic-study.web.cern.ch/CLIC-Study/New_CLIC_Logo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117500" y="0"/>
            <a:ext cx="1026500" cy="593725"/>
          </a:xfrm>
          <a:prstGeom prst="rect">
            <a:avLst/>
          </a:prstGeom>
          <a:noFill/>
        </p:spPr>
      </p:pic>
      <p:pic>
        <p:nvPicPr>
          <p:cNvPr id="19" name="Picture 8" descr="CERN 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61987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2C04-A43F-43C8-819D-9F49EC1D6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2C04-A43F-43C8-819D-9F49EC1D6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2C04-A43F-43C8-819D-9F49EC1D6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2C04-A43F-43C8-819D-9F49EC1D6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2C04-A43F-43C8-819D-9F49EC1D6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2C04-A43F-43C8-819D-9F49EC1D6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2C04-A43F-43C8-819D-9F49EC1D6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2C04-A43F-43C8-819D-9F49EC1D6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2C04-A43F-43C8-819D-9F49EC1D6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2C04-A43F-43C8-819D-9F49EC1D6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2C04-A43F-43C8-819D-9F49EC1D6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A2C04-A43F-43C8-819D-9F49EC1D6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>
                <a:solidFill>
                  <a:schemeClr val="tx1"/>
                </a:solidFill>
              </a:rPr>
              <a:t>CLIC workshop  14-17 October 2008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Module instrumentation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>
                <a:solidFill>
                  <a:schemeClr val="tx1"/>
                </a:solidFill>
              </a:rPr>
              <a:t>CLIC workshop  14-17 October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Module instrumentation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r>
              <a:rPr lang="en-US" smtClean="0">
                <a:solidFill>
                  <a:schemeClr val="tx1"/>
                </a:solidFill>
              </a:rPr>
              <a:t>CLIC workshop  14-17 October 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Module instrumentation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>
                <a:solidFill>
                  <a:schemeClr val="tx1"/>
                </a:solidFill>
              </a:rPr>
              <a:t>CLIC workshop  14-17 October 2008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Module instrumentation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"/>
            <a:ext cx="7772400" cy="609599"/>
          </a:xfrm>
        </p:spPr>
        <p:txBody>
          <a:bodyPr>
            <a:normAutofit/>
          </a:bodyPr>
          <a:lstStyle>
            <a:lvl1pPr algn="ctr">
              <a:defRPr sz="2800" b="1">
                <a:solidFill>
                  <a:schemeClr val="accent1"/>
                </a:solidFill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28956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 workshop  14-17 October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86200" y="6400800"/>
            <a:ext cx="2350681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Module instrumentation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72400" y="6407944"/>
            <a:ext cx="1240632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Lars Søby   </a:t>
            </a:r>
            <a:fld id="{9533C6C7-E235-4D2D-B2DC-5F5213A0FD8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04800" y="762000"/>
            <a:ext cx="8382000" cy="1588"/>
          </a:xfrm>
          <a:prstGeom prst="line">
            <a:avLst/>
          </a:prstGeom>
          <a:ln w="19050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http://clic-study.web.cern.ch/CLIC-Study/New_CLIC_Logo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117500" y="0"/>
            <a:ext cx="1026500" cy="593725"/>
          </a:xfrm>
          <a:prstGeom prst="rect">
            <a:avLst/>
          </a:prstGeom>
          <a:noFill/>
        </p:spPr>
      </p:pic>
      <p:pic>
        <p:nvPicPr>
          <p:cNvPr id="19" name="Picture 8" descr="CERN 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61987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"/>
            <a:ext cx="7772400" cy="609599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1"/>
                </a:solidFill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356350"/>
            <a:ext cx="28956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 workshop  14-17 October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Module instrumentation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Lars Søby   </a:t>
            </a:r>
            <a:fld id="{9533C6C7-E235-4D2D-B2DC-5F5213A0FD8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04800" y="762000"/>
            <a:ext cx="8382000" cy="1588"/>
          </a:xfrm>
          <a:prstGeom prst="line">
            <a:avLst/>
          </a:prstGeom>
          <a:ln w="19050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304800" y="6400800"/>
            <a:ext cx="8382000" cy="1588"/>
          </a:xfrm>
          <a:prstGeom prst="line">
            <a:avLst/>
          </a:prstGeom>
          <a:ln w="19050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http://clic-study.web.cern.ch/CLIC-Study/New_CLIC_Logo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117500" y="0"/>
            <a:ext cx="1026500" cy="593725"/>
          </a:xfrm>
          <a:prstGeom prst="rect">
            <a:avLst/>
          </a:prstGeom>
          <a:noFill/>
        </p:spPr>
      </p:pic>
      <p:pic>
        <p:nvPicPr>
          <p:cNvPr id="19" name="Picture 8" descr="CERN 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61987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"/>
            <a:ext cx="7772400" cy="609599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1"/>
                </a:solidFill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356350"/>
            <a:ext cx="2895600" cy="3651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>
                <a:solidFill>
                  <a:schemeClr val="accent1"/>
                </a:solidFill>
              </a:rPr>
              <a:t>CLIC workshop  14-17 October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Module instrumentation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Lars Søby   </a:t>
            </a:r>
            <a:fld id="{9533C6C7-E235-4D2D-B2DC-5F5213A0FD8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04800" y="914400"/>
            <a:ext cx="8382000" cy="1588"/>
          </a:xfrm>
          <a:prstGeom prst="line">
            <a:avLst/>
          </a:prstGeom>
          <a:ln w="19050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304800" y="6248400"/>
            <a:ext cx="8382000" cy="1588"/>
          </a:xfrm>
          <a:prstGeom prst="line">
            <a:avLst/>
          </a:prstGeom>
          <a:ln w="19050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15"/>
          <p:cNvSpPr>
            <a:spLocks noGrp="1"/>
          </p:cNvSpPr>
          <p:nvPr>
            <p:ph sz="quarter" idx="13"/>
          </p:nvPr>
        </p:nvSpPr>
        <p:spPr>
          <a:xfrm>
            <a:off x="228600" y="838200"/>
            <a:ext cx="8610600" cy="22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8" name="Picture 2" descr="http://clic-study.web.cern.ch/CLIC-Study/New_CLIC_Logo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117500" y="0"/>
            <a:ext cx="1026500" cy="593725"/>
          </a:xfrm>
          <a:prstGeom prst="rect">
            <a:avLst/>
          </a:prstGeom>
          <a:noFill/>
        </p:spPr>
      </p:pic>
      <p:pic>
        <p:nvPicPr>
          <p:cNvPr id="19" name="Picture 8" descr="CERN 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61987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"/>
            <a:ext cx="7772400" cy="609599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1"/>
                </a:solidFill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356350"/>
            <a:ext cx="2895600" cy="3651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smtClean="0">
                <a:solidFill>
                  <a:schemeClr val="accent1"/>
                </a:solidFill>
              </a:rPr>
              <a:t>CLIC workshop  14-17 October 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Module instrumentation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Lars Søby   </a:t>
            </a:r>
            <a:fld id="{9533C6C7-E235-4D2D-B2DC-5F5213A0FD8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04800" y="914400"/>
            <a:ext cx="8382000" cy="1588"/>
          </a:xfrm>
          <a:prstGeom prst="line">
            <a:avLst/>
          </a:prstGeom>
          <a:ln w="19050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304800" y="6248400"/>
            <a:ext cx="8382000" cy="1588"/>
          </a:xfrm>
          <a:prstGeom prst="line">
            <a:avLst/>
          </a:prstGeom>
          <a:ln w="19050"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15"/>
          <p:cNvSpPr>
            <a:spLocks noGrp="1"/>
          </p:cNvSpPr>
          <p:nvPr>
            <p:ph sz="quarter" idx="13"/>
          </p:nvPr>
        </p:nvSpPr>
        <p:spPr>
          <a:xfrm>
            <a:off x="228600" y="838200"/>
            <a:ext cx="8610600" cy="22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8" name="Picture 2" descr="http://clic-study.web.cern.ch/CLIC-Study/New_CLIC_Logo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117500" y="0"/>
            <a:ext cx="1026500" cy="593725"/>
          </a:xfrm>
          <a:prstGeom prst="rect">
            <a:avLst/>
          </a:prstGeom>
          <a:noFill/>
        </p:spPr>
      </p:pic>
      <p:pic>
        <p:nvPicPr>
          <p:cNvPr id="19" name="Picture 8" descr="CERN logo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61987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77F9D-55E5-4719-82B5-31617E3CB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45.xml"/><Relationship Id="rId21" Type="http://schemas.openxmlformats.org/officeDocument/2006/relationships/theme" Target="../theme/theme4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4.xml"/><Relationship Id="rId16" Type="http://schemas.openxmlformats.org/officeDocument/2006/relationships/slideLayout" Target="../slideLayouts/slideLayout58.xml"/><Relationship Id="rId20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2.xml"/><Relationship Id="rId19" Type="http://schemas.openxmlformats.org/officeDocument/2006/relationships/slideLayout" Target="../slideLayouts/slideLayout61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Relationship Id="rId22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Module instrumentation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A2C04-A43F-43C8-819D-9F49EC1D64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>
                <a:solidFill>
                  <a:schemeClr val="tx1"/>
                </a:solidFill>
              </a:rPr>
              <a:t>CLIC workshop  14-17 October 2008</a:t>
            </a: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Module instrumentation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C8D40666-5562-416A-9431-1BDCB900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677" r:id="rId14"/>
    <p:sldLayoutId id="2147483679" r:id="rId15"/>
    <p:sldLayoutId id="2147483663" r:id="rId16"/>
    <p:sldLayoutId id="2147483660" r:id="rId17"/>
    <p:sldLayoutId id="2147483661" r:id="rId18"/>
    <p:sldLayoutId id="2147483662" r:id="rId19"/>
    <p:sldLayoutId id="2147483726" r:id="rId20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 (module) instrumentation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CLIC workshop  14-17 October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Lars Søby   </a:t>
            </a:r>
            <a:fld id="{9533C6C7-E235-4D2D-B2DC-5F5213A0FD8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14400" y="1600200"/>
            <a:ext cx="455926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smtClean="0"/>
              <a:t> </a:t>
            </a:r>
            <a:r>
              <a:rPr lang="en-US" b="1" u="sng" dirty="0" smtClean="0">
                <a:solidFill>
                  <a:schemeClr val="accent1"/>
                </a:solidFill>
              </a:rPr>
              <a:t>Module beam instrumentation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b="1" dirty="0" smtClean="0">
                <a:solidFill>
                  <a:schemeClr val="accent1"/>
                </a:solidFill>
              </a:rPr>
              <a:t>BPM’s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b="1" dirty="0" smtClean="0">
                <a:solidFill>
                  <a:schemeClr val="accent1"/>
                </a:solidFill>
              </a:rPr>
              <a:t>Wakefield monitor’s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b="1" dirty="0" smtClean="0">
                <a:solidFill>
                  <a:schemeClr val="accent1"/>
                </a:solidFill>
              </a:rPr>
              <a:t>Acquisition system</a:t>
            </a:r>
            <a:br>
              <a:rPr lang="en-US" b="1" dirty="0" smtClean="0">
                <a:solidFill>
                  <a:schemeClr val="accent1"/>
                </a:solidFill>
              </a:rPr>
            </a:br>
            <a:endParaRPr lang="en-US" b="1" dirty="0" smtClean="0">
              <a:solidFill>
                <a:schemeClr val="accent1"/>
              </a:solidFill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n-US" b="1" u="sng" dirty="0" smtClean="0">
                <a:solidFill>
                  <a:schemeClr val="accent1"/>
                </a:solidFill>
              </a:rPr>
              <a:t>Sector beam instrumentation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b="1" dirty="0" smtClean="0">
                <a:solidFill>
                  <a:schemeClr val="accent1"/>
                </a:solidFill>
              </a:rPr>
              <a:t>Transverse profile monitors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b="1" dirty="0" smtClean="0">
                <a:solidFill>
                  <a:schemeClr val="accent1"/>
                </a:solidFill>
              </a:rPr>
              <a:t>Current measurement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b="1" dirty="0" smtClean="0">
                <a:solidFill>
                  <a:schemeClr val="accent1"/>
                </a:solidFill>
              </a:rPr>
              <a:t>Beam loss monitors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b="1" dirty="0" smtClean="0">
                <a:solidFill>
                  <a:schemeClr val="accent1"/>
                </a:solidFill>
              </a:rPr>
              <a:t>Bunch form / length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b="1" dirty="0" smtClean="0">
                <a:solidFill>
                  <a:schemeClr val="accent1"/>
                </a:solidFill>
              </a:rPr>
              <a:t>Beam phase</a:t>
            </a:r>
          </a:p>
          <a:p>
            <a:pPr marL="1257300" lvl="2" indent="-342900"/>
            <a:endParaRPr lang="en-US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Electronics in the tunnel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1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/>
          <a:srcRect l="2945" t="2832" r="14871" b="9113"/>
          <a:stretch>
            <a:fillRect/>
          </a:stretch>
        </p:blipFill>
        <p:spPr bwMode="auto">
          <a:xfrm>
            <a:off x="0" y="1481138"/>
            <a:ext cx="5953125" cy="45259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9" name="Rectangle 7" descr="5%"/>
          <p:cNvSpPr>
            <a:spLocks noChangeArrowheads="1"/>
          </p:cNvSpPr>
          <p:nvPr/>
        </p:nvSpPr>
        <p:spPr bwMode="auto">
          <a:xfrm>
            <a:off x="3276600" y="4624387"/>
            <a:ext cx="457200" cy="638230"/>
          </a:xfrm>
          <a:prstGeom prst="rect">
            <a:avLst/>
          </a:prstGeom>
          <a:pattFill prst="pct5">
            <a:fgClr>
              <a:srgbClr val="FF0000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3276600" y="4548187"/>
            <a:ext cx="457200" cy="91176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H="1" flipV="1">
            <a:off x="3505200" y="4776787"/>
            <a:ext cx="2133600" cy="547054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5486400" y="5715000"/>
            <a:ext cx="3938587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b="1" dirty="0"/>
              <a:t>= Down converters, Signal conditioning, Calibration units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4214812" y="5767386"/>
            <a:ext cx="1119188" cy="276999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/>
              <a:t>Analogue FE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4191000" y="6248400"/>
            <a:ext cx="1143000" cy="276999"/>
          </a:xfrm>
          <a:prstGeom prst="rect">
            <a:avLst/>
          </a:prstGeom>
          <a:solidFill>
            <a:srgbClr val="00CCFF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dirty="0"/>
              <a:t>Digital FE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5334000" y="6248400"/>
            <a:ext cx="2338387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b="1" dirty="0"/>
              <a:t>= Digitizers and control</a:t>
            </a:r>
          </a:p>
        </p:txBody>
      </p:sp>
      <p:sp>
        <p:nvSpPr>
          <p:cNvPr id="16" name="Line 16"/>
          <p:cNvSpPr>
            <a:spLocks noChangeShapeType="1"/>
          </p:cNvSpPr>
          <p:nvPr/>
        </p:nvSpPr>
        <p:spPr bwMode="auto">
          <a:xfrm flipH="1" flipV="1">
            <a:off x="3429000" y="5005387"/>
            <a:ext cx="762000" cy="1094108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5610225" y="4953000"/>
            <a:ext cx="1500188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CC0000"/>
                </a:solidFill>
              </a:rPr>
              <a:t>&lt; 35GY/Y</a:t>
            </a:r>
          </a:p>
        </p:txBody>
      </p:sp>
      <p:pic>
        <p:nvPicPr>
          <p:cNvPr id="18" name="Picture 28" descr="Lapp crate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1981200"/>
            <a:ext cx="2667000" cy="1828800"/>
          </a:xfrm>
          <a:prstGeom prst="rect">
            <a:avLst/>
          </a:prstGeom>
          <a:noFill/>
        </p:spPr>
      </p:pic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6248400" y="1676400"/>
            <a:ext cx="234473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/>
              <a:t>H=27, L=45, D= 30 cm</a:t>
            </a:r>
          </a:p>
        </p:txBody>
      </p:sp>
      <p:sp>
        <p:nvSpPr>
          <p:cNvPr id="20" name="Text Box 25"/>
          <p:cNvSpPr txBox="1">
            <a:spLocks noChangeArrowheads="1"/>
          </p:cNvSpPr>
          <p:nvPr/>
        </p:nvSpPr>
        <p:spPr bwMode="auto">
          <a:xfrm>
            <a:off x="5486400" y="990600"/>
            <a:ext cx="3830754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LAPP digital FE</a:t>
            </a:r>
          </a:p>
          <a:p>
            <a:r>
              <a:rPr lang="en-US" sz="1800" dirty="0">
                <a:solidFill>
                  <a:schemeClr val="accent2"/>
                </a:solidFill>
              </a:rPr>
              <a:t>Designed to </a:t>
            </a:r>
            <a:r>
              <a:rPr lang="en-US" sz="1800" dirty="0" smtClean="0">
                <a:solidFill>
                  <a:schemeClr val="accent2"/>
                </a:solidFill>
              </a:rPr>
              <a:t>resist </a:t>
            </a:r>
            <a:r>
              <a:rPr lang="en-US" sz="1800" dirty="0">
                <a:solidFill>
                  <a:schemeClr val="accent2"/>
                </a:solidFill>
              </a:rPr>
              <a:t>up to 350GY</a:t>
            </a:r>
          </a:p>
        </p:txBody>
      </p:sp>
      <p:sp>
        <p:nvSpPr>
          <p:cNvPr id="21" name="Text Box 26"/>
          <p:cNvSpPr txBox="1">
            <a:spLocks noChangeArrowheads="1"/>
          </p:cNvSpPr>
          <p:nvPr/>
        </p:nvSpPr>
        <p:spPr bwMode="auto">
          <a:xfrm>
            <a:off x="7239000" y="4038600"/>
            <a:ext cx="12620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009900"/>
                </a:solidFill>
              </a:rPr>
              <a:t>Analogue FE</a:t>
            </a:r>
          </a:p>
        </p:txBody>
      </p:sp>
      <p:sp>
        <p:nvSpPr>
          <p:cNvPr id="22" name="Line 27"/>
          <p:cNvSpPr>
            <a:spLocks noChangeShapeType="1"/>
          </p:cNvSpPr>
          <p:nvPr/>
        </p:nvSpPr>
        <p:spPr bwMode="auto">
          <a:xfrm flipV="1">
            <a:off x="7924800" y="3352800"/>
            <a:ext cx="76200" cy="762000"/>
          </a:xfrm>
          <a:prstGeom prst="line">
            <a:avLst/>
          </a:prstGeom>
          <a:noFill/>
          <a:ln w="19050">
            <a:solidFill>
              <a:srgbClr val="0099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1469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1295400"/>
            <a:ext cx="3429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4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066800"/>
            <a:ext cx="8839200" cy="2712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Sector instrumentation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Lars Søby   </a:t>
            </a:r>
            <a:fld id="{9533C6C7-E235-4D2D-B2DC-5F5213A0FD8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981200" y="1981200"/>
            <a:ext cx="45719" cy="228600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514600" y="1981200"/>
            <a:ext cx="45719" cy="228600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048000" y="1981200"/>
            <a:ext cx="45719" cy="228600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581400" y="1981200"/>
            <a:ext cx="45719" cy="228600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114800" y="1981200"/>
            <a:ext cx="45719" cy="228600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648200" y="1981200"/>
            <a:ext cx="45719" cy="228600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181600" y="1981200"/>
            <a:ext cx="45719" cy="228600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715000" y="1981200"/>
            <a:ext cx="45719" cy="228600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248400" y="1981200"/>
            <a:ext cx="45719" cy="228600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781800" y="1981200"/>
            <a:ext cx="45719" cy="228600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53441" y="3962400"/>
            <a:ext cx="45719" cy="228600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 rot="3060000">
            <a:off x="7776554" y="2337597"/>
            <a:ext cx="45719" cy="228600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 rot="3060000">
            <a:off x="7852753" y="2413795"/>
            <a:ext cx="45719" cy="228600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 rot="3060000">
            <a:off x="7928954" y="2489996"/>
            <a:ext cx="45719" cy="228600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914400" y="3886200"/>
            <a:ext cx="5771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Transverse profile monitors,  DB=13pc,L~300mm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 rot="2822949">
            <a:off x="7603182" y="2152954"/>
            <a:ext cx="152400" cy="228600"/>
          </a:xfrm>
          <a:prstGeom prst="ellipse">
            <a:avLst/>
          </a:prstGeom>
          <a:solidFill>
            <a:srgbClr val="FFC00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800100" y="4353039"/>
            <a:ext cx="152400" cy="228600"/>
          </a:xfrm>
          <a:prstGeom prst="ellipse">
            <a:avLst/>
          </a:prstGeom>
          <a:solidFill>
            <a:srgbClr val="FFC00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066800" y="4267200"/>
            <a:ext cx="4349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Fast (12GHz) BPM, L~100mm, Energy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524000" y="1981200"/>
            <a:ext cx="76200" cy="228600"/>
          </a:xfrm>
          <a:prstGeom prst="rect">
            <a:avLst/>
          </a:prstGeom>
          <a:solidFill>
            <a:schemeClr val="accent2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162800" y="1981200"/>
            <a:ext cx="76200" cy="228600"/>
          </a:xfrm>
          <a:prstGeom prst="rect">
            <a:avLst/>
          </a:prstGeom>
          <a:solidFill>
            <a:schemeClr val="accent2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838200" y="4724400"/>
            <a:ext cx="76200" cy="228600"/>
          </a:xfrm>
          <a:prstGeom prst="rect">
            <a:avLst/>
          </a:prstGeom>
          <a:solidFill>
            <a:schemeClr val="accent2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1066800" y="4648200"/>
            <a:ext cx="6486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Form factor, Fast bunch shape measurement,L~500mm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6" name="Isosceles Triangle 35"/>
          <p:cNvSpPr/>
          <p:nvPr/>
        </p:nvSpPr>
        <p:spPr>
          <a:xfrm>
            <a:off x="800100" y="5105400"/>
            <a:ext cx="152400" cy="228600"/>
          </a:xfrm>
          <a:prstGeom prst="triangle">
            <a:avLst/>
          </a:prstGeom>
          <a:solidFill>
            <a:srgbClr val="00B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/>
          <p:cNvSpPr/>
          <p:nvPr/>
        </p:nvSpPr>
        <p:spPr>
          <a:xfrm>
            <a:off x="6477000" y="1981200"/>
            <a:ext cx="152400" cy="228600"/>
          </a:xfrm>
          <a:prstGeom prst="triangle">
            <a:avLst/>
          </a:prstGeom>
          <a:solidFill>
            <a:srgbClr val="00B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/>
          <p:cNvSpPr/>
          <p:nvPr/>
        </p:nvSpPr>
        <p:spPr>
          <a:xfrm>
            <a:off x="1752600" y="1981200"/>
            <a:ext cx="152400" cy="228600"/>
          </a:xfrm>
          <a:prstGeom prst="triangle">
            <a:avLst/>
          </a:prstGeom>
          <a:solidFill>
            <a:schemeClr val="accent4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39"/>
          <p:cNvSpPr/>
          <p:nvPr/>
        </p:nvSpPr>
        <p:spPr>
          <a:xfrm>
            <a:off x="7467600" y="3124200"/>
            <a:ext cx="152400" cy="228600"/>
          </a:xfrm>
          <a:prstGeom prst="triangle">
            <a:avLst/>
          </a:prstGeom>
          <a:solidFill>
            <a:srgbClr val="00B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066800" y="5029200"/>
            <a:ext cx="6074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Slow current measurement, DB /50m, L~150mm, 1%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42" name="Isosceles Triangle 41"/>
          <p:cNvSpPr/>
          <p:nvPr/>
        </p:nvSpPr>
        <p:spPr>
          <a:xfrm rot="3240000">
            <a:off x="7909658" y="2605331"/>
            <a:ext cx="152400" cy="228600"/>
          </a:xfrm>
          <a:prstGeom prst="triangle">
            <a:avLst/>
          </a:prstGeom>
          <a:solidFill>
            <a:srgbClr val="00B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Isosceles Triangle 42"/>
          <p:cNvSpPr/>
          <p:nvPr/>
        </p:nvSpPr>
        <p:spPr>
          <a:xfrm>
            <a:off x="4343400" y="1981200"/>
            <a:ext cx="152400" cy="228600"/>
          </a:xfrm>
          <a:prstGeom prst="triangle">
            <a:avLst/>
          </a:prstGeom>
          <a:solidFill>
            <a:srgbClr val="00B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7696200" y="3124200"/>
            <a:ext cx="76200" cy="228600"/>
          </a:xfrm>
          <a:prstGeom prst="rect">
            <a:avLst/>
          </a:prstGeom>
          <a:solidFill>
            <a:schemeClr val="accent2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762000" y="5791200"/>
            <a:ext cx="228600" cy="228600"/>
          </a:xfrm>
          <a:prstGeom prst="ellipse">
            <a:avLst/>
          </a:prstGeom>
          <a:solidFill>
            <a:srgbClr val="7030A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7848600" y="3124200"/>
            <a:ext cx="228600" cy="228600"/>
          </a:xfrm>
          <a:prstGeom prst="ellipse">
            <a:avLst/>
          </a:prstGeom>
          <a:solidFill>
            <a:srgbClr val="7030A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1143000" y="1981200"/>
            <a:ext cx="228600" cy="228600"/>
          </a:xfrm>
          <a:prstGeom prst="ellipse">
            <a:avLst/>
          </a:prstGeom>
          <a:solidFill>
            <a:srgbClr val="7030A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1066800" y="5715000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Beam Phase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53" name="Oval 52"/>
          <p:cNvSpPr/>
          <p:nvPr/>
        </p:nvSpPr>
        <p:spPr>
          <a:xfrm>
            <a:off x="7315200" y="1981200"/>
            <a:ext cx="228600" cy="228600"/>
          </a:xfrm>
          <a:prstGeom prst="ellipse">
            <a:avLst/>
          </a:prstGeom>
          <a:solidFill>
            <a:srgbClr val="7030A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Isosceles Triangle 53"/>
          <p:cNvSpPr/>
          <p:nvPr/>
        </p:nvSpPr>
        <p:spPr>
          <a:xfrm>
            <a:off x="2743200" y="1981200"/>
            <a:ext cx="152400" cy="228600"/>
          </a:xfrm>
          <a:prstGeom prst="triangle">
            <a:avLst/>
          </a:prstGeom>
          <a:solidFill>
            <a:srgbClr val="00B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Isosceles Triangle 54"/>
          <p:cNvSpPr/>
          <p:nvPr/>
        </p:nvSpPr>
        <p:spPr>
          <a:xfrm>
            <a:off x="762000" y="5410200"/>
            <a:ext cx="152400" cy="228600"/>
          </a:xfrm>
          <a:prstGeom prst="triangle">
            <a:avLst/>
          </a:prstGeom>
          <a:solidFill>
            <a:schemeClr val="accent4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1066800" y="5334000"/>
            <a:ext cx="5920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Slow current measurement, DB=1, L~150mm, 0.1%</a:t>
            </a:r>
            <a:endParaRPr lang="en-US" b="1" dirty="0">
              <a:solidFill>
                <a:schemeClr val="accent4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971800" y="5715000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Segmented dump, Energy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819400" y="5791200"/>
            <a:ext cx="152400" cy="228600"/>
          </a:xfrm>
          <a:prstGeom prst="rect">
            <a:avLst/>
          </a:prstGeom>
          <a:solidFill>
            <a:srgbClr val="0070C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Isosceles Triangle 58"/>
          <p:cNvSpPr/>
          <p:nvPr/>
        </p:nvSpPr>
        <p:spPr>
          <a:xfrm>
            <a:off x="4876800" y="1981200"/>
            <a:ext cx="152400" cy="228600"/>
          </a:xfrm>
          <a:prstGeom prst="triangle">
            <a:avLst/>
          </a:prstGeom>
          <a:solidFill>
            <a:srgbClr val="00B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Isosceles Triangle 59"/>
          <p:cNvSpPr/>
          <p:nvPr/>
        </p:nvSpPr>
        <p:spPr>
          <a:xfrm>
            <a:off x="3810000" y="1981200"/>
            <a:ext cx="152400" cy="228600"/>
          </a:xfrm>
          <a:prstGeom prst="triangle">
            <a:avLst/>
          </a:prstGeom>
          <a:solidFill>
            <a:srgbClr val="00B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Isosceles Triangle 60"/>
          <p:cNvSpPr/>
          <p:nvPr/>
        </p:nvSpPr>
        <p:spPr>
          <a:xfrm>
            <a:off x="3276600" y="1981200"/>
            <a:ext cx="152400" cy="228600"/>
          </a:xfrm>
          <a:prstGeom prst="triangle">
            <a:avLst/>
          </a:prstGeom>
          <a:solidFill>
            <a:srgbClr val="00B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Isosceles Triangle 61"/>
          <p:cNvSpPr/>
          <p:nvPr/>
        </p:nvSpPr>
        <p:spPr>
          <a:xfrm>
            <a:off x="2209800" y="1981200"/>
            <a:ext cx="152400" cy="228600"/>
          </a:xfrm>
          <a:prstGeom prst="triangle">
            <a:avLst/>
          </a:prstGeom>
          <a:solidFill>
            <a:srgbClr val="00B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Isosceles Triangle 62"/>
          <p:cNvSpPr/>
          <p:nvPr/>
        </p:nvSpPr>
        <p:spPr>
          <a:xfrm>
            <a:off x="6934200" y="1981200"/>
            <a:ext cx="152400" cy="228600"/>
          </a:xfrm>
          <a:prstGeom prst="triangle">
            <a:avLst/>
          </a:prstGeom>
          <a:solidFill>
            <a:srgbClr val="00B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Isosceles Triangle 63"/>
          <p:cNvSpPr/>
          <p:nvPr/>
        </p:nvSpPr>
        <p:spPr>
          <a:xfrm>
            <a:off x="5943600" y="1981200"/>
            <a:ext cx="152400" cy="228600"/>
          </a:xfrm>
          <a:prstGeom prst="triangle">
            <a:avLst/>
          </a:prstGeom>
          <a:solidFill>
            <a:srgbClr val="00B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Isosceles Triangle 64"/>
          <p:cNvSpPr/>
          <p:nvPr/>
        </p:nvSpPr>
        <p:spPr>
          <a:xfrm>
            <a:off x="5410200" y="1981200"/>
            <a:ext cx="152400" cy="228600"/>
          </a:xfrm>
          <a:prstGeom prst="triangle">
            <a:avLst/>
          </a:prstGeom>
          <a:solidFill>
            <a:srgbClr val="00B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7315200" y="3124200"/>
            <a:ext cx="45719" cy="228600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7010400" y="3429000"/>
            <a:ext cx="1066800" cy="1588"/>
          </a:xfrm>
          <a:prstGeom prst="straightConnector1">
            <a:avLst/>
          </a:prstGeom>
          <a:ln w="158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7239000" y="3429000"/>
            <a:ext cx="7106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0070C0"/>
                </a:solidFill>
              </a:rPr>
              <a:t>8m</a:t>
            </a:r>
            <a:endParaRPr lang="en-US" sz="1100" b="1" dirty="0">
              <a:solidFill>
                <a:srgbClr val="0070C0"/>
              </a:solidFill>
            </a:endParaRPr>
          </a:p>
        </p:txBody>
      </p:sp>
      <p:sp>
        <p:nvSpPr>
          <p:cNvPr id="70" name="Oval 69"/>
          <p:cNvSpPr/>
          <p:nvPr/>
        </p:nvSpPr>
        <p:spPr>
          <a:xfrm>
            <a:off x="7086600" y="3124200"/>
            <a:ext cx="152400" cy="228600"/>
          </a:xfrm>
          <a:prstGeom prst="ellipse">
            <a:avLst/>
          </a:prstGeom>
          <a:solidFill>
            <a:srgbClr val="FFC000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types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Lars Søby   </a:t>
            </a:r>
            <a:fld id="{9533C6C7-E235-4D2D-B2DC-5F5213A0FD8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143000"/>
            <a:ext cx="8915154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447800" y="5181600"/>
            <a:ext cx="6135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“empty” space for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“sector” </a:t>
            </a:r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instrumentation</a:t>
            </a:r>
            <a:endParaRPr lang="en-US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0800000">
            <a:off x="1219200" y="4343400"/>
            <a:ext cx="10668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6200000" flipV="1">
            <a:off x="1752600" y="4191000"/>
            <a:ext cx="1447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133600" y="3429000"/>
            <a:ext cx="533400" cy="1588"/>
          </a:xfrm>
          <a:prstGeom prst="straightConnector1">
            <a:avLst/>
          </a:prstGeom>
          <a:ln>
            <a:solidFill>
              <a:schemeClr val="accent2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057400" y="3200400"/>
            <a:ext cx="862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/>
                </a:solidFill>
              </a:rPr>
              <a:t>298mm</a:t>
            </a:r>
            <a:endParaRPr lang="en-US" sz="1400" b="1" dirty="0">
              <a:solidFill>
                <a:schemeClr val="accent2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09800" y="5715000"/>
            <a:ext cx="28873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Module length: 2.010 m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5400000" flipH="1" flipV="1">
            <a:off x="6743700" y="4533900"/>
            <a:ext cx="14478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4572000" y="3276600"/>
            <a:ext cx="35052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0" y="48006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~40 # type-0 per sector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248400" y="55626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~4 type “</a:t>
            </a:r>
            <a:r>
              <a:rPr lang="en-US" dirty="0" err="1" smtClean="0"/>
              <a:t>xn</a:t>
            </a:r>
            <a:r>
              <a:rPr lang="en-US" dirty="0" smtClean="0"/>
              <a:t>” per sector at extraction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Beam loss monitoring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Lars Søby   </a:t>
            </a:r>
            <a:fld id="{9533C6C7-E235-4D2D-B2DC-5F5213A0FD8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8600" y="914400"/>
            <a:ext cx="86868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Wingdings" pitchFamily="2" charset="2"/>
              <a:buChar char="q"/>
              <a:defRPr/>
            </a:pPr>
            <a:r>
              <a:rPr lang="en-US" dirty="0" smtClean="0"/>
              <a:t> </a:t>
            </a:r>
            <a:r>
              <a:rPr lang="en-US" sz="1600" dirty="0" smtClean="0">
                <a:latin typeface="Comic Sans MS" pitchFamily="66" charset="0"/>
              </a:rPr>
              <a:t>Beam Loss Monitoring should provide additional monitoring information to the beam current measurements, in the regime </a:t>
            </a:r>
            <a:r>
              <a:rPr lang="en-US" sz="1600" dirty="0" smtClean="0">
                <a:solidFill>
                  <a:srgbClr val="3366FF"/>
                </a:solidFill>
                <a:latin typeface="Comic Sans MS" pitchFamily="66" charset="0"/>
              </a:rPr>
              <a:t>where the other devices are insensitive</a:t>
            </a:r>
            <a:r>
              <a:rPr lang="en-US" sz="1600" dirty="0" smtClean="0">
                <a:latin typeface="Comic Sans MS" pitchFamily="66" charset="0"/>
              </a:rPr>
              <a:t> (&lt;&lt; % loss of beam current)</a:t>
            </a:r>
          </a:p>
          <a:p>
            <a:pPr lvl="1">
              <a:defRPr/>
            </a:pPr>
            <a:endParaRPr lang="en-US" sz="1600" dirty="0" smtClean="0"/>
          </a:p>
          <a:p>
            <a:pPr lvl="1">
              <a:buFont typeface="Wingdings" pitchFamily="2" charset="2"/>
              <a:buChar char="q"/>
              <a:defRPr/>
            </a:pPr>
            <a:r>
              <a:rPr lang="en-US" sz="1600" dirty="0" smtClean="0">
                <a:latin typeface="Comic Sans MS" pitchFamily="66" charset="0"/>
              </a:rPr>
              <a:t>Important for </a:t>
            </a:r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</a:rPr>
              <a:t>tune up </a:t>
            </a:r>
            <a:r>
              <a:rPr lang="en-US" sz="1600" dirty="0" smtClean="0">
                <a:latin typeface="Comic Sans MS" pitchFamily="66" charset="0"/>
              </a:rPr>
              <a:t>and failure monitoring</a:t>
            </a:r>
            <a:br>
              <a:rPr lang="en-US" sz="1600" dirty="0" smtClean="0">
                <a:latin typeface="Comic Sans MS" pitchFamily="66" charset="0"/>
              </a:rPr>
            </a:br>
            <a:endParaRPr lang="en-US" sz="1600" dirty="0" smtClean="0">
              <a:latin typeface="Comic Sans MS" pitchFamily="66" charset="0"/>
            </a:endParaRPr>
          </a:p>
          <a:p>
            <a:pPr lvl="1">
              <a:buFont typeface="Wingdings" pitchFamily="2" charset="2"/>
              <a:buChar char="q"/>
              <a:defRPr/>
            </a:pPr>
            <a:r>
              <a:rPr lang="en-US" sz="1600" dirty="0" smtClean="0">
                <a:latin typeface="Comic Sans MS" pitchFamily="66" charset="0"/>
              </a:rPr>
              <a:t> Detectors should </a:t>
            </a:r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</a:rPr>
              <a:t>time resolve </a:t>
            </a:r>
            <a:r>
              <a:rPr lang="en-US" sz="1600" dirty="0" smtClean="0">
                <a:latin typeface="Comic Sans MS" pitchFamily="66" charset="0"/>
              </a:rPr>
              <a:t>the losses within the pulse, time resolution?</a:t>
            </a:r>
          </a:p>
          <a:p>
            <a:pPr lvl="1">
              <a:defRPr/>
            </a:pPr>
            <a:endParaRPr lang="en-US" sz="1600" dirty="0" smtClean="0">
              <a:latin typeface="Comic Sans MS" pitchFamily="66" charset="0"/>
            </a:endParaRPr>
          </a:p>
          <a:p>
            <a:pPr lvl="1">
              <a:buFont typeface="Wingdings" pitchFamily="2" charset="2"/>
              <a:buChar char="q"/>
              <a:defRPr/>
            </a:pPr>
            <a:r>
              <a:rPr lang="en-US" sz="1600" i="1" dirty="0" smtClean="0">
                <a:latin typeface="Comic Sans MS" pitchFamily="66" charset="0"/>
                <a:ea typeface="MS Mincho" pitchFamily="49" charset="-128"/>
              </a:rPr>
              <a:t> </a:t>
            </a:r>
            <a:r>
              <a:rPr lang="en-US" sz="1600" dirty="0" smtClean="0">
                <a:latin typeface="Comic Sans MS" pitchFamily="66" charset="0"/>
                <a:ea typeface="MS Mincho" pitchFamily="49" charset="-128"/>
              </a:rPr>
              <a:t>Develop monitors capable to </a:t>
            </a:r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  <a:ea typeface="MS Mincho" pitchFamily="49" charset="-128"/>
              </a:rPr>
              <a:t>disentangle losses </a:t>
            </a:r>
            <a:r>
              <a:rPr lang="en-US" sz="1600" dirty="0" smtClean="0">
                <a:latin typeface="Comic Sans MS" pitchFamily="66" charset="0"/>
                <a:ea typeface="MS Mincho" pitchFamily="49" charset="-128"/>
              </a:rPr>
              <a:t>from the Main or/and the Drive Beams.</a:t>
            </a:r>
            <a:br>
              <a:rPr lang="en-US" sz="1600" dirty="0" smtClean="0">
                <a:latin typeface="Comic Sans MS" pitchFamily="66" charset="0"/>
                <a:ea typeface="MS Mincho" pitchFamily="49" charset="-128"/>
              </a:rPr>
            </a:br>
            <a:endParaRPr lang="en-US" sz="1600" dirty="0" smtClean="0">
              <a:latin typeface="Comic Sans MS" pitchFamily="66" charset="0"/>
              <a:ea typeface="MS Mincho" pitchFamily="49" charset="-128"/>
            </a:endParaRPr>
          </a:p>
          <a:p>
            <a:pPr lvl="1">
              <a:buFont typeface="Wingdings" pitchFamily="2" charset="2"/>
              <a:buChar char="q"/>
              <a:defRPr/>
            </a:pPr>
            <a:r>
              <a:rPr lang="en-US" sz="1600" dirty="0" smtClean="0">
                <a:latin typeface="Comic Sans MS" pitchFamily="66" charset="0"/>
                <a:ea typeface="MS Mincho" pitchFamily="49" charset="-128"/>
              </a:rPr>
              <a:t> One technical solution would be to design the BLMs of the Main Beam with an energy threshold slightly higher than the Drive Beam energy.</a:t>
            </a:r>
            <a:br>
              <a:rPr lang="en-US" sz="1600" dirty="0" smtClean="0">
                <a:latin typeface="Comic Sans MS" pitchFamily="66" charset="0"/>
                <a:ea typeface="MS Mincho" pitchFamily="49" charset="-128"/>
              </a:rPr>
            </a:br>
            <a:endParaRPr lang="en-US" sz="1600" dirty="0" smtClean="0">
              <a:latin typeface="Comic Sans MS" pitchFamily="66" charset="0"/>
              <a:ea typeface="MS Mincho" pitchFamily="49" charset="-128"/>
            </a:endParaRPr>
          </a:p>
          <a:p>
            <a:pPr lvl="1">
              <a:buFont typeface="Wingdings" pitchFamily="2" charset="2"/>
              <a:buChar char="q"/>
              <a:defRPr/>
            </a:pPr>
            <a:r>
              <a:rPr lang="en-US" sz="1600" dirty="0" smtClean="0">
                <a:latin typeface="Comic Sans MS" pitchFamily="66" charset="0"/>
                <a:ea typeface="MS Mincho" pitchFamily="49" charset="-128"/>
              </a:rPr>
              <a:t> BLM must be included in the existing module layouts, but requires </a:t>
            </a:r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  <a:ea typeface="MS Mincho" pitchFamily="49" charset="-128"/>
              </a:rPr>
              <a:t>no extra </a:t>
            </a:r>
            <a:r>
              <a:rPr lang="en-US" sz="1600" dirty="0" smtClean="0">
                <a:latin typeface="Comic Sans MS" pitchFamily="66" charset="0"/>
                <a:ea typeface="MS Mincho" pitchFamily="49" charset="-128"/>
              </a:rPr>
              <a:t>longitudinal space.</a:t>
            </a:r>
            <a:endParaRPr lang="en-US" sz="1600" dirty="0" smtClean="0">
              <a:latin typeface="Comic Sans MS" pitchFamily="66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81000" y="4876800"/>
          <a:ext cx="8458199" cy="1055105"/>
        </p:xfrm>
        <a:graphic>
          <a:graphicData uri="http://schemas.openxmlformats.org/drawingml/2006/table">
            <a:tbl>
              <a:tblPr/>
              <a:tblGrid>
                <a:gridCol w="685800"/>
                <a:gridCol w="563080"/>
                <a:gridCol w="708240"/>
                <a:gridCol w="494220"/>
                <a:gridCol w="632604"/>
                <a:gridCol w="632604"/>
                <a:gridCol w="632603"/>
                <a:gridCol w="711679"/>
                <a:gridCol w="395378"/>
                <a:gridCol w="632604"/>
                <a:gridCol w="632604"/>
                <a:gridCol w="869829"/>
                <a:gridCol w="866954"/>
              </a:tblGrid>
              <a:tr h="223511">
                <a:tc gridSpan="4"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1" i="0" u="none" strike="noStrike" dirty="0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4F81BD"/>
                          </a:solidFill>
                          <a:latin typeface="Arial"/>
                        </a:rPr>
                        <a:t>Specifications</a:t>
                      </a:r>
                      <a:endParaRPr lang="en-US" sz="1400" b="1" i="0" u="none" strike="noStrike" dirty="0">
                        <a:solidFill>
                          <a:srgbClr val="4F81BD"/>
                        </a:solidFill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4F81BD"/>
                        </a:solidFill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4F81BD"/>
                        </a:solidFill>
                        <a:latin typeface="Arial"/>
                      </a:endParaRPr>
                    </a:p>
                  </a:txBody>
                  <a:tcPr marL="4317" marR="4317" marT="43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solidFill>
                          <a:srgbClr val="4F81BD"/>
                        </a:solidFill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48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Accuracy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Resolution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Stability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Bandwidth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Beam tube aperture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Available length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Intercepting device?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How many?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Used in RT Feedback?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Machine protection Item?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Comments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Ref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0557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 smtClean="0">
                          <a:solidFill>
                            <a:srgbClr val="4F81BD"/>
                          </a:solidFill>
                          <a:latin typeface="Times New Roman"/>
                        </a:rPr>
                        <a:t>Beam loss</a:t>
                      </a:r>
                      <a:endParaRPr lang="en-US" sz="1200" b="1" i="0" u="none" strike="noStrike" dirty="0">
                        <a:solidFill>
                          <a:srgbClr val="4F81BD"/>
                        </a:solidFill>
                        <a:latin typeface="Times New Roman"/>
                      </a:endParaRP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latin typeface="Times New Roman"/>
                        </a:rPr>
                        <a:t>?</a:t>
                      </a:r>
                      <a:endParaRPr lang="en-US" sz="12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latin typeface="Times New Roman"/>
                        </a:rPr>
                        <a:t>1%/</a:t>
                      </a:r>
                      <a:r>
                        <a:rPr lang="en-US" sz="1200" b="1" i="0" u="none" strike="noStrike" baseline="0" dirty="0" smtClean="0">
                          <a:latin typeface="Times New Roman"/>
                        </a:rPr>
                        <a:t> Bunch</a:t>
                      </a:r>
                      <a:endParaRPr lang="en-US" sz="12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latin typeface="Times New Roman"/>
                        </a:rPr>
                        <a:t>?</a:t>
                      </a:r>
                      <a:endParaRPr lang="en-US" sz="12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latin typeface="Times New Roman"/>
                        </a:rPr>
                        <a:t>20MHz</a:t>
                      </a:r>
                      <a:endParaRPr lang="en-US" sz="12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latin typeface="Times New Roman"/>
                        </a:rPr>
                        <a:t>“-”</a:t>
                      </a:r>
                      <a:endParaRPr lang="en-US" sz="12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latin typeface="Times New Roman"/>
                        </a:rPr>
                        <a:t>“-</a:t>
                      </a:r>
                      <a:endParaRPr lang="en-US" sz="12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Times New Roman"/>
                        </a:rPr>
                        <a:t>No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latin typeface="Times New Roman"/>
                        </a:rPr>
                        <a:t>/50m</a:t>
                      </a:r>
                      <a:endParaRPr lang="en-US" sz="12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latin typeface="Times New Roman"/>
                        </a:rPr>
                        <a:t>No</a:t>
                      </a:r>
                      <a:endParaRPr lang="en-US" sz="12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latin typeface="Times New Roman"/>
                        </a:rPr>
                        <a:t>Yes</a:t>
                      </a:r>
                      <a:endParaRPr lang="en-US" sz="10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 smtClean="0">
                        <a:latin typeface="Times New Roman"/>
                      </a:endParaRP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Specifications of sector instruments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CLIC workshop  14-17 October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Module instrumentation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Lars Søby   </a:t>
            </a:r>
            <a:fld id="{9533C6C7-E235-4D2D-B2DC-5F5213A0FD85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04800" y="3733800"/>
          <a:ext cx="8686808" cy="1769201"/>
        </p:xfrm>
        <a:graphic>
          <a:graphicData uri="http://schemas.openxmlformats.org/drawingml/2006/table">
            <a:tbl>
              <a:tblPr/>
              <a:tblGrid>
                <a:gridCol w="1259737"/>
                <a:gridCol w="654634"/>
                <a:gridCol w="600229"/>
                <a:gridCol w="533400"/>
                <a:gridCol w="1183426"/>
                <a:gridCol w="525429"/>
                <a:gridCol w="413454"/>
                <a:gridCol w="742921"/>
                <a:gridCol w="413454"/>
                <a:gridCol w="637405"/>
                <a:gridCol w="594336"/>
                <a:gridCol w="714929"/>
                <a:gridCol w="413454"/>
              </a:tblGrid>
              <a:tr h="487864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latin typeface="Arial"/>
                      </a:endParaRPr>
                    </a:p>
                  </a:txBody>
                  <a:tcPr marL="4134" marR="4134" marT="413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1" u="none" strike="noStrike">
                          <a:latin typeface="Times New Roman"/>
                        </a:rPr>
                        <a:t>Accuracy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1" u="none" strike="noStrike" dirty="0">
                          <a:latin typeface="Times New Roman"/>
                        </a:rPr>
                        <a:t>Resolution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1" u="none" strike="noStrike" dirty="0" smtClean="0">
                          <a:latin typeface="Times New Roman"/>
                        </a:rPr>
                        <a:t>Range</a:t>
                      </a:r>
                      <a:endParaRPr lang="en-US" sz="1000" b="1" i="1" u="none" strike="noStrike" dirty="0">
                        <a:latin typeface="Times New Roman"/>
                      </a:endParaRP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1" u="none" strike="noStrike">
                          <a:latin typeface="Times New Roman"/>
                        </a:rPr>
                        <a:t>Bandwidth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1" u="none" strike="noStrike">
                          <a:latin typeface="Times New Roman"/>
                        </a:rPr>
                        <a:t>Beam tube aperture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1" u="none" strike="noStrike">
                          <a:latin typeface="Times New Roman"/>
                        </a:rPr>
                        <a:t>Stability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1" u="none" strike="noStrike">
                          <a:latin typeface="Times New Roman"/>
                        </a:rPr>
                        <a:t>Non-intercepting device?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1" u="none" strike="noStrike">
                          <a:latin typeface="Times New Roman"/>
                        </a:rPr>
                        <a:t>How many?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1" u="none" strike="noStrike">
                          <a:latin typeface="Times New Roman"/>
                        </a:rPr>
                        <a:t>Used in RT Feedback?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1" u="none" strike="noStrike">
                          <a:latin typeface="Times New Roman"/>
                        </a:rPr>
                        <a:t>Machine protection Item ?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1" u="none" strike="noStrike">
                          <a:latin typeface="Times New Roman"/>
                        </a:rPr>
                        <a:t>Comments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1" u="none" strike="noStrike">
                          <a:latin typeface="Times New Roman"/>
                        </a:rPr>
                        <a:t>Ref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67733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Intensity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0.1%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20MHz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23mm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Yes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48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No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Yes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02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Intensity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1%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20MHZ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23mm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Yes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~864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No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Yes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02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Beam Size / </a:t>
                      </a:r>
                      <a:r>
                        <a:rPr lang="en-US" sz="1000" b="1" i="0" u="none" strike="noStrike" dirty="0" err="1" smtClean="0">
                          <a:solidFill>
                            <a:srgbClr val="FF0000"/>
                          </a:solidFill>
                          <a:latin typeface="Times New Roman"/>
                        </a:rPr>
                        <a:t>Emittance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50um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23mm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No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312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No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No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001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Energy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10um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10mm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12GHz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?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48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No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No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733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Energy Spread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?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733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Bunch Length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%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23mm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96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No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No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single shot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7733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Beam Phase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23mm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48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134" marR="4134" marT="41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" y="1295400"/>
          <a:ext cx="7620001" cy="1564016"/>
        </p:xfrm>
        <a:graphic>
          <a:graphicData uri="http://schemas.openxmlformats.org/drawingml/2006/table">
            <a:tbl>
              <a:tblPr/>
              <a:tblGrid>
                <a:gridCol w="1346644"/>
                <a:gridCol w="620599"/>
                <a:gridCol w="623557"/>
                <a:gridCol w="805454"/>
                <a:gridCol w="498112"/>
                <a:gridCol w="449034"/>
                <a:gridCol w="647221"/>
                <a:gridCol w="391957"/>
                <a:gridCol w="604267"/>
                <a:gridCol w="563439"/>
                <a:gridCol w="677760"/>
                <a:gridCol w="391957"/>
              </a:tblGrid>
              <a:tr h="370951"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latin typeface="Arial"/>
                      </a:endParaRPr>
                    </a:p>
                  </a:txBody>
                  <a:tcPr marL="5002" marR="5002" marT="500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1" u="none" strike="noStrike" dirty="0">
                          <a:latin typeface="Times New Roman"/>
                        </a:rPr>
                        <a:t>Accuracy</a:t>
                      </a:r>
                    </a:p>
                  </a:txBody>
                  <a:tcPr marL="5002" marR="5002" marT="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1" u="none" strike="noStrike" dirty="0">
                          <a:latin typeface="Times New Roman"/>
                        </a:rPr>
                        <a:t>Resolution</a:t>
                      </a:r>
                    </a:p>
                  </a:txBody>
                  <a:tcPr marL="5002" marR="5002" marT="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1" u="none" strike="noStrike">
                          <a:latin typeface="Times New Roman"/>
                        </a:rPr>
                        <a:t>Bandwidth</a:t>
                      </a:r>
                    </a:p>
                  </a:txBody>
                  <a:tcPr marL="5002" marR="5002" marT="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1" u="none" strike="noStrike">
                          <a:latin typeface="Times New Roman"/>
                        </a:rPr>
                        <a:t>Beam tube aperture</a:t>
                      </a:r>
                    </a:p>
                  </a:txBody>
                  <a:tcPr marL="5002" marR="5002" marT="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1" u="none" strike="noStrike">
                          <a:latin typeface="Times New Roman"/>
                        </a:rPr>
                        <a:t>Stability</a:t>
                      </a:r>
                    </a:p>
                  </a:txBody>
                  <a:tcPr marL="5002" marR="5002" marT="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1" u="none" strike="noStrike">
                          <a:latin typeface="Times New Roman"/>
                        </a:rPr>
                        <a:t>Non-intercepting device?</a:t>
                      </a:r>
                    </a:p>
                  </a:txBody>
                  <a:tcPr marL="5002" marR="5002" marT="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1" u="none" strike="noStrike">
                          <a:latin typeface="Times New Roman"/>
                        </a:rPr>
                        <a:t>How many?</a:t>
                      </a:r>
                    </a:p>
                  </a:txBody>
                  <a:tcPr marL="5002" marR="5002" marT="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1" u="none" strike="noStrike">
                          <a:latin typeface="Times New Roman"/>
                        </a:rPr>
                        <a:t>Used in RT Feedback?</a:t>
                      </a:r>
                    </a:p>
                  </a:txBody>
                  <a:tcPr marL="5002" marR="5002" marT="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1" u="none" strike="noStrike">
                          <a:latin typeface="Times New Roman"/>
                        </a:rPr>
                        <a:t>Machine protection Item ?</a:t>
                      </a:r>
                    </a:p>
                  </a:txBody>
                  <a:tcPr marL="5002" marR="5002" marT="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1" u="none" strike="noStrike">
                          <a:latin typeface="Times New Roman"/>
                        </a:rPr>
                        <a:t>Comments</a:t>
                      </a:r>
                    </a:p>
                  </a:txBody>
                  <a:tcPr marL="5002" marR="5002" marT="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1" u="none" strike="noStrike">
                          <a:latin typeface="Times New Roman"/>
                        </a:rPr>
                        <a:t>Ref</a:t>
                      </a:r>
                    </a:p>
                  </a:txBody>
                  <a:tcPr marL="5002" marR="5002" marT="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28405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Intensity</a:t>
                      </a:r>
                    </a:p>
                  </a:txBody>
                  <a:tcPr marL="5002" marR="5002" marT="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0.1%</a:t>
                      </a:r>
                    </a:p>
                  </a:txBody>
                  <a:tcPr marL="5002" marR="5002" marT="50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48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No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Yes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405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Beam Size / </a:t>
                      </a:r>
                      <a:r>
                        <a:rPr lang="en-US" sz="1000" b="1" i="0" u="none" strike="noStrike" dirty="0" err="1">
                          <a:solidFill>
                            <a:srgbClr val="FF0000"/>
                          </a:solidFill>
                          <a:latin typeface="Times New Roman"/>
                        </a:rPr>
                        <a:t>Emittance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5002" marR="5002" marT="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10%</a:t>
                      </a:r>
                    </a:p>
                  </a:txBody>
                  <a:tcPr marL="5002" marR="5002" marT="50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2%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yes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48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No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No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405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Energy</a:t>
                      </a:r>
                    </a:p>
                  </a:txBody>
                  <a:tcPr marL="5002" marR="5002" marT="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0.10%</a:t>
                      </a:r>
                    </a:p>
                  </a:txBody>
                  <a:tcPr marL="5002" marR="5002" marT="50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yes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Yes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405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Energy Spread</a:t>
                      </a:r>
                    </a:p>
                  </a:txBody>
                  <a:tcPr marL="5002" marR="5002" marT="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?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405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>
                          <a:latin typeface="Times New Roman"/>
                        </a:rPr>
                        <a:t>Bunch Length</a:t>
                      </a:r>
                    </a:p>
                  </a:txBody>
                  <a:tcPr marL="5002" marR="5002" marT="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Times New Roman"/>
                        </a:rPr>
                        <a:t>single shot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405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Beam Loss</a:t>
                      </a:r>
                    </a:p>
                  </a:txBody>
                  <a:tcPr marL="5002" marR="5002" marT="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405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Beam Phase</a:t>
                      </a:r>
                    </a:p>
                  </a:txBody>
                  <a:tcPr marL="5002" marR="5002" marT="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0.1°</a:t>
                      </a:r>
                      <a:endParaRPr lang="en-US" sz="10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48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Yes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No</a:t>
                      </a:r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002" marR="5002" marT="50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581400" y="838200"/>
            <a:ext cx="1412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Main beam</a:t>
            </a:r>
            <a:endParaRPr lang="en-US" b="1" dirty="0">
              <a:solidFill>
                <a:schemeClr val="accent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81400" y="3276600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Drive beam</a:t>
            </a:r>
            <a:endParaRPr lang="en-US" b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Summery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Lars Søby   </a:t>
            </a:r>
            <a:fld id="{9533C6C7-E235-4D2D-B2DC-5F5213A0FD8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85800" y="762000"/>
            <a:ext cx="7772400" cy="4953000"/>
          </a:xfrm>
          <a:prstGeom prst="rect">
            <a:avLst/>
          </a:prstGeom>
        </p:spPr>
        <p:txBody>
          <a:bodyPr/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q"/>
              <a:tabLst/>
              <a:defRPr/>
            </a:pPr>
            <a:r>
              <a:rPr lang="en-US" b="1" noProof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Module instrumentation is mainly BPM’s and WFM. Requirements are well defined.</a:t>
            </a:r>
            <a:br>
              <a:rPr lang="en-US" b="1" noProof="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noProof="0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dedicated study and design of CLIC BPM’s and WFM is needed.</a:t>
            </a:r>
            <a:b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noProof="0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q"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Space must be foreseen for electronics on the module and in a radiation shielded location within a few meters, i.e. in the floor.</a:t>
            </a:r>
            <a:b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q"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digital front-end, reduces significantly the cable costs.</a:t>
            </a:r>
            <a:b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q"/>
              <a:tabLst/>
              <a:defRPr/>
            </a:pPr>
            <a:r>
              <a:rPr lang="en-US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Dive beam </a:t>
            </a:r>
            <a:r>
              <a:rPr lang="en-US" b="1" u="sng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SECTOR</a:t>
            </a:r>
            <a:r>
              <a:rPr lang="en-US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instruments should be designed for type 1-4 modules.</a:t>
            </a:r>
            <a:br>
              <a:rPr lang="en-US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q"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Main beam </a:t>
            </a:r>
            <a:r>
              <a:rPr kumimoji="0" lang="en-US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SECTOR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instruments can only be</a:t>
            </a:r>
            <a:r>
              <a:rPr kumimoji="0" lang="en-US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foreseen close to extraction region on module types 0n-3n.</a:t>
            </a:r>
            <a:br>
              <a:rPr kumimoji="0" lang="en-US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b="1" i="0" u="none" strike="noStrike" kern="1200" cap="none" spc="0" normalizeH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q"/>
              <a:tabLst/>
              <a:defRPr/>
            </a:pPr>
            <a:r>
              <a:rPr lang="en-US" b="1" baseline="0" dirty="0" smtClean="0">
                <a:solidFill>
                  <a:schemeClr val="accent4"/>
                </a:solidFill>
              </a:rPr>
              <a:t>Specifications are crude</a:t>
            </a:r>
            <a:r>
              <a:rPr lang="en-US" b="1" dirty="0" smtClean="0">
                <a:solidFill>
                  <a:schemeClr val="accent4"/>
                </a:solidFill>
              </a:rPr>
              <a:t> but under the way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99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types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Lars Søby   </a:t>
            </a:r>
            <a:fld id="{9533C6C7-E235-4D2D-B2DC-5F5213A0FD8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752600"/>
            <a:ext cx="731520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1981200"/>
            <a:ext cx="768159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8374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154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634</a:t>
            </a:r>
          </a:p>
          <a:p>
            <a:endParaRPr lang="en-US" dirty="0" smtClean="0"/>
          </a:p>
          <a:p>
            <a:r>
              <a:rPr lang="en-US" dirty="0" smtClean="0"/>
              <a:t>477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731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153400" y="1828800"/>
            <a:ext cx="476412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78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0?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4</a:t>
            </a:r>
          </a:p>
          <a:p>
            <a:endParaRPr lang="en-US" dirty="0" smtClean="0"/>
          </a:p>
          <a:p>
            <a:r>
              <a:rPr lang="en-US" dirty="0" smtClean="0"/>
              <a:t>5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5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19400" y="914400"/>
            <a:ext cx="3804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1 BPM per </a:t>
            </a:r>
            <a:r>
              <a:rPr lang="en-US" b="1" dirty="0" err="1" smtClean="0">
                <a:solidFill>
                  <a:schemeClr val="accent3"/>
                </a:solidFill>
              </a:rPr>
              <a:t>quadrupole</a:t>
            </a:r>
            <a:endParaRPr lang="en-US" b="1" dirty="0" smtClean="0">
              <a:solidFill>
                <a:schemeClr val="accent3"/>
              </a:solidFill>
            </a:endParaRPr>
          </a:p>
          <a:p>
            <a:r>
              <a:rPr lang="en-US" b="1" dirty="0" smtClean="0">
                <a:solidFill>
                  <a:schemeClr val="accent1"/>
                </a:solidFill>
              </a:rPr>
              <a:t>1WFM per accelerating structure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7000" y="5715000"/>
            <a:ext cx="3906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total 10462 modules per </a:t>
            </a:r>
            <a:r>
              <a:rPr lang="en-US" dirty="0" err="1" smtClean="0"/>
              <a:t>Linac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\\cern.ch\dfs\Users\s\samosh\Public\F O R\Lars\BPM+WFM_Module_Typ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838200"/>
            <a:ext cx="8229600" cy="5683003"/>
          </a:xfrm>
          <a:prstGeom prst="rect">
            <a:avLst/>
          </a:prstGeom>
          <a:noFill/>
        </p:spPr>
      </p:pic>
      <p:sp>
        <p:nvSpPr>
          <p:cNvPr id="12" name="Title 1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 module, Type 1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CLIC workshop  14-17 October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Lars Søby   </a:t>
            </a:r>
            <a:fld id="{9533C6C7-E235-4D2D-B2DC-5F5213A0FD8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 flipH="1">
            <a:off x="8001000" y="1295400"/>
            <a:ext cx="152400" cy="114300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Line 7"/>
          <p:cNvSpPr>
            <a:spLocks noChangeShapeType="1"/>
          </p:cNvSpPr>
          <p:nvPr/>
        </p:nvSpPr>
        <p:spPr bwMode="auto">
          <a:xfrm>
            <a:off x="914400" y="1143000"/>
            <a:ext cx="838200" cy="38100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Line 8"/>
          <p:cNvSpPr>
            <a:spLocks noChangeShapeType="1"/>
          </p:cNvSpPr>
          <p:nvPr/>
        </p:nvSpPr>
        <p:spPr bwMode="auto">
          <a:xfrm flipV="1">
            <a:off x="914400" y="3124200"/>
            <a:ext cx="1066800" cy="30480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 rot="430002">
            <a:off x="6494289" y="1851620"/>
            <a:ext cx="13716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/>
              <a:t>Main Beam</a:t>
            </a:r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 rot="417815">
            <a:off x="5955519" y="3487280"/>
            <a:ext cx="13716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/>
              <a:t>Drive Beam</a:t>
            </a: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7848600" y="5867400"/>
            <a:ext cx="946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CC0000"/>
                </a:solidFill>
              </a:rPr>
              <a:t>Q-BPM</a:t>
            </a: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7391400" y="990600"/>
            <a:ext cx="946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CC0000"/>
                </a:solidFill>
              </a:rPr>
              <a:t>Q-BPM</a:t>
            </a:r>
          </a:p>
        </p:txBody>
      </p:sp>
      <p:sp>
        <p:nvSpPr>
          <p:cNvPr id="23" name="Text Box 19"/>
          <p:cNvSpPr txBox="1">
            <a:spLocks noChangeArrowheads="1"/>
          </p:cNvSpPr>
          <p:nvPr/>
        </p:nvSpPr>
        <p:spPr bwMode="auto">
          <a:xfrm>
            <a:off x="9296400" y="1905000"/>
            <a:ext cx="8032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dirty="0"/>
              <a:t>Beams</a:t>
            </a:r>
          </a:p>
        </p:txBody>
      </p:sp>
      <p:sp>
        <p:nvSpPr>
          <p:cNvPr id="24" name="Line 20"/>
          <p:cNvSpPr>
            <a:spLocks noChangeShapeType="1"/>
          </p:cNvSpPr>
          <p:nvPr/>
        </p:nvSpPr>
        <p:spPr bwMode="auto">
          <a:xfrm flipH="1" flipV="1">
            <a:off x="5257800" y="3429000"/>
            <a:ext cx="2895600" cy="251460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Text Box 21"/>
          <p:cNvSpPr txBox="1">
            <a:spLocks noChangeArrowheads="1"/>
          </p:cNvSpPr>
          <p:nvPr/>
        </p:nvSpPr>
        <p:spPr bwMode="auto">
          <a:xfrm>
            <a:off x="0" y="838200"/>
            <a:ext cx="2265363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CC0000"/>
                </a:solidFill>
              </a:rPr>
              <a:t>Wake Field Monitors</a:t>
            </a:r>
          </a:p>
        </p:txBody>
      </p:sp>
      <p:sp>
        <p:nvSpPr>
          <p:cNvPr id="36" name="Text Box 14"/>
          <p:cNvSpPr txBox="1">
            <a:spLocks noChangeArrowheads="1"/>
          </p:cNvSpPr>
          <p:nvPr/>
        </p:nvSpPr>
        <p:spPr bwMode="auto">
          <a:xfrm>
            <a:off x="0" y="3200400"/>
            <a:ext cx="9461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CC0000"/>
                </a:solidFill>
              </a:rPr>
              <a:t>Q-BPM</a:t>
            </a:r>
          </a:p>
        </p:txBody>
      </p:sp>
      <p:sp>
        <p:nvSpPr>
          <p:cNvPr id="39" name="Text Box 13"/>
          <p:cNvSpPr txBox="1">
            <a:spLocks noChangeArrowheads="1"/>
          </p:cNvSpPr>
          <p:nvPr/>
        </p:nvSpPr>
        <p:spPr bwMode="auto">
          <a:xfrm rot="417815">
            <a:off x="1007667" y="4625565"/>
            <a:ext cx="904107" cy="33655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smtClean="0"/>
              <a:t>Hybrid</a:t>
            </a:r>
            <a:endParaRPr lang="en-US" sz="1600" b="1" dirty="0"/>
          </a:p>
        </p:txBody>
      </p:sp>
      <p:sp>
        <p:nvSpPr>
          <p:cNvPr id="40" name="Text Box 13"/>
          <p:cNvSpPr txBox="1">
            <a:spLocks noChangeArrowheads="1"/>
          </p:cNvSpPr>
          <p:nvPr/>
        </p:nvSpPr>
        <p:spPr bwMode="auto">
          <a:xfrm rot="417815">
            <a:off x="2148959" y="4681923"/>
            <a:ext cx="1367172" cy="584775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smtClean="0"/>
              <a:t>Other electronics</a:t>
            </a:r>
            <a:endParaRPr lang="en-US" sz="1600" b="1" dirty="0"/>
          </a:p>
        </p:txBody>
      </p:sp>
      <p:sp>
        <p:nvSpPr>
          <p:cNvPr id="42" name="Text Box 13"/>
          <p:cNvSpPr txBox="1">
            <a:spLocks noChangeArrowheads="1"/>
          </p:cNvSpPr>
          <p:nvPr/>
        </p:nvSpPr>
        <p:spPr bwMode="auto">
          <a:xfrm rot="417815">
            <a:off x="4133016" y="4987665"/>
            <a:ext cx="592317" cy="336550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smtClean="0"/>
              <a:t>BLM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WFM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Lars Søby   </a:t>
            </a:r>
            <a:fld id="{9533C6C7-E235-4D2D-B2DC-5F5213A0FD8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30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838200"/>
            <a:ext cx="2580861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0052" name="Picture 4" descr="\\cern.ch\dfs\Users\s\samosh\Public\F O R\Lars\12WNSDVG1.8T_Dis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3429000"/>
            <a:ext cx="2046074" cy="2657475"/>
          </a:xfrm>
          <a:prstGeom prst="rect">
            <a:avLst/>
          </a:prstGeom>
          <a:noFill/>
        </p:spPr>
      </p:pic>
      <p:pic>
        <p:nvPicPr>
          <p:cNvPr id="10" name="Picture 3" descr="\\cern.ch\dfs\Users\s\samosh\Public\F O R\Lars\WFM_0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364290">
            <a:off x="3855803" y="4107312"/>
            <a:ext cx="1920790" cy="2990850"/>
          </a:xfrm>
          <a:prstGeom prst="rect">
            <a:avLst/>
          </a:prstGeom>
          <a:noFill/>
        </p:spPr>
      </p:pic>
      <p:pic>
        <p:nvPicPr>
          <p:cNvPr id="11" name="Picture 2" descr="\\cern.ch\dfs\Users\s\samosh\Public\F O R\Lars\WFM_0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0" y="1143000"/>
            <a:ext cx="3476624" cy="245575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048000" y="5791200"/>
            <a:ext cx="1083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TM11+</a:t>
            </a:r>
          </a:p>
          <a:p>
            <a:r>
              <a:rPr lang="en-US" b="1" dirty="0" smtClean="0">
                <a:solidFill>
                  <a:schemeClr val="accent4"/>
                </a:solidFill>
              </a:rPr>
              <a:t>Vacuum</a:t>
            </a:r>
            <a:endParaRPr lang="en-US" b="1" dirty="0">
              <a:solidFill>
                <a:schemeClr val="accent4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10800000">
            <a:off x="2971800" y="5334000"/>
            <a:ext cx="533400" cy="381000"/>
          </a:xfrm>
          <a:prstGeom prst="straightConnector1">
            <a:avLst/>
          </a:prstGeom>
          <a:ln w="158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BPM and WFM specifications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Lars Søby   </a:t>
            </a:r>
            <a:fld id="{9533C6C7-E235-4D2D-B2DC-5F5213A0FD8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152399" y="1600200"/>
          <a:ext cx="8839200" cy="1860536"/>
        </p:xfrm>
        <a:graphic>
          <a:graphicData uri="http://schemas.openxmlformats.org/drawingml/2006/table">
            <a:tbl>
              <a:tblPr/>
              <a:tblGrid>
                <a:gridCol w="583060"/>
                <a:gridCol w="631254"/>
                <a:gridCol w="688639"/>
                <a:gridCol w="480542"/>
                <a:gridCol w="615096"/>
                <a:gridCol w="615096"/>
                <a:gridCol w="615096"/>
                <a:gridCol w="648018"/>
                <a:gridCol w="685800"/>
                <a:gridCol w="533400"/>
                <a:gridCol w="609600"/>
                <a:gridCol w="609600"/>
                <a:gridCol w="838200"/>
                <a:gridCol w="685799"/>
              </a:tblGrid>
              <a:tr h="223511">
                <a:tc gridSpan="4"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solidFill>
                          <a:srgbClr val="C00000"/>
                        </a:solidFill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1" i="0" u="none" strike="noStrike" dirty="0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1" i="0" u="none" strike="noStrike" dirty="0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4F81BD"/>
                        </a:solidFill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solidFill>
                          <a:srgbClr val="4F81BD"/>
                        </a:solidFill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000" b="1" i="0" u="none" strike="noStrike" dirty="0">
                        <a:solidFill>
                          <a:srgbClr val="4F81BD"/>
                        </a:solidFill>
                        <a:latin typeface="Arial"/>
                      </a:endParaRPr>
                    </a:p>
                  </a:txBody>
                  <a:tcPr marL="4317" marR="4317" marT="43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 dirty="0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0" u="none" strike="noStrike" dirty="0">
                        <a:solidFill>
                          <a:srgbClr val="4F81BD"/>
                        </a:solidFill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48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Accuracy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Resolution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Stability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 smtClean="0">
                          <a:solidFill>
                            <a:srgbClr val="4F81BD"/>
                          </a:solidFill>
                          <a:latin typeface="Times New Roman"/>
                        </a:rPr>
                        <a:t>Range</a:t>
                      </a:r>
                      <a:endParaRPr lang="en-US" sz="1000" b="1" i="1" u="none" strike="noStrike" dirty="0">
                        <a:solidFill>
                          <a:srgbClr val="4F81BD"/>
                        </a:solidFill>
                        <a:latin typeface="Times New Roman"/>
                      </a:endParaRP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Bandwidth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Beam tube aperture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Available length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Intercepting device?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How many?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Used in RT Feedback?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Machine protection Item?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Comments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Ref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305572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 smtClean="0">
                          <a:solidFill>
                            <a:srgbClr val="4F81BD"/>
                          </a:solidFill>
                          <a:latin typeface="Times New Roman"/>
                        </a:rPr>
                        <a:t>BPM</a:t>
                      </a:r>
                      <a:endParaRPr lang="en-US" sz="1200" b="1" i="0" u="none" strike="noStrike" dirty="0">
                        <a:solidFill>
                          <a:srgbClr val="4F81BD"/>
                        </a:solidFill>
                        <a:latin typeface="Times New Roman"/>
                      </a:endParaRP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Times New Roman"/>
                        </a:rPr>
                        <a:t>5</a:t>
                      </a:r>
                      <a:r>
                        <a:rPr lang="en-US" sz="1200" b="1" i="0" u="none" strike="noStrike" dirty="0">
                          <a:latin typeface="Calibri"/>
                        </a:rPr>
                        <a:t>µ</a:t>
                      </a:r>
                      <a:r>
                        <a:rPr lang="en-US" sz="1200" b="1" i="0" u="none" strike="noStrike" dirty="0">
                          <a:latin typeface="Times New Roman"/>
                        </a:rPr>
                        <a:t>m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Times New Roman"/>
                        </a:rPr>
                        <a:t>50nm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Times New Roman"/>
                        </a:rPr>
                        <a:t>100nm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Times New Roman"/>
                        </a:rPr>
                        <a:t>35MHz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latin typeface="Times New Roman"/>
                        </a:rPr>
                        <a:t>8.0mm</a:t>
                      </a:r>
                      <a:endParaRPr lang="en-US" sz="12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Times New Roman"/>
                        </a:rPr>
                        <a:t>95/65mm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Times New Roman"/>
                        </a:rPr>
                        <a:t>No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latin typeface="Times New Roman"/>
                        </a:rPr>
                        <a:t>4176</a:t>
                      </a:r>
                      <a:endParaRPr lang="en-US" sz="12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Times New Roman"/>
                        </a:rPr>
                        <a:t>Yes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smtClean="0">
                          <a:latin typeface="Times New Roman"/>
                        </a:rPr>
                        <a:t>Yes</a:t>
                      </a:r>
                      <a:endParaRPr lang="en-US" sz="10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atin typeface="Times New Roman"/>
                        </a:rPr>
                        <a:t>Choke </a:t>
                      </a:r>
                      <a:r>
                        <a:rPr lang="en-US" sz="1000" b="1" i="0" u="none" strike="noStrike" dirty="0" smtClean="0">
                          <a:latin typeface="Times New Roman"/>
                        </a:rPr>
                        <a:t>BPM?</a:t>
                      </a:r>
                    </a:p>
                    <a:p>
                      <a:pPr algn="ctr" fontAlgn="b"/>
                      <a:r>
                        <a:rPr lang="en-US" sz="1000" b="1" i="0" u="none" strike="noStrike" dirty="0" smtClean="0">
                          <a:latin typeface="Times New Roman"/>
                        </a:rPr>
                        <a:t>Inductive BPM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atin typeface="Times New Roman"/>
                        </a:rPr>
                        <a:t>CLIC note 764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592">
                <a:tc>
                  <a:txBody>
                    <a:bodyPr/>
                    <a:lstStyle/>
                    <a:p>
                      <a:pPr algn="l" fontAlgn="t"/>
                      <a:r>
                        <a:rPr lang="en-US" sz="500" b="1" i="0" u="none" strike="noStrike">
                          <a:solidFill>
                            <a:srgbClr val="4F81BD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317" marR="4317" marT="4317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latin typeface="Times New Roman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4592"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 dirty="0">
                        <a:solidFill>
                          <a:srgbClr val="4F81BD"/>
                        </a:solidFill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 dirty="0">
                        <a:latin typeface="Arial"/>
                      </a:endParaRPr>
                    </a:p>
                  </a:txBody>
                  <a:tcPr marL="4317" marR="4317" marT="431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latin typeface="Arial"/>
                      </a:endParaRPr>
                    </a:p>
                  </a:txBody>
                  <a:tcPr marL="4317" marR="4317" marT="43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12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200" b="1" i="0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WFM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Times New Roman"/>
                        </a:rPr>
                        <a:t>5</a:t>
                      </a:r>
                      <a:r>
                        <a:rPr lang="en-US" sz="1200" b="1" i="0" u="none" strike="noStrike" dirty="0">
                          <a:latin typeface="Calibri"/>
                        </a:rPr>
                        <a:t>µ</a:t>
                      </a:r>
                      <a:r>
                        <a:rPr lang="en-US" sz="1200" b="1" i="0" u="none" strike="noStrike" dirty="0">
                          <a:latin typeface="Times New Roman"/>
                        </a:rPr>
                        <a:t>m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Times New Roman"/>
                        </a:rPr>
                        <a:t>&lt;5µm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Times New Roman"/>
                        </a:rPr>
                        <a:t>35MHz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latin typeface="Times New Roman"/>
                        </a:rPr>
                        <a:t>8.0mm?</a:t>
                      </a:r>
                      <a:endParaRPr lang="en-US" sz="12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Times New Roman"/>
                        </a:rPr>
                        <a:t>"-"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Times New Roman"/>
                        </a:rPr>
                        <a:t>No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latin typeface="Times New Roman"/>
                        </a:rPr>
                        <a:t>142812</a:t>
                      </a:r>
                      <a:endParaRPr lang="en-US" sz="12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Times New Roman"/>
                        </a:rPr>
                        <a:t>Yes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latin typeface="Times New Roman"/>
                        </a:rPr>
                        <a:t>No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latin typeface="Times New Roman"/>
                        </a:rPr>
                        <a:t>TM01~16GHz</a:t>
                      </a:r>
                      <a:endParaRPr lang="en-US" sz="10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atin typeface="Times New Roman"/>
                        </a:rPr>
                        <a:t>CLIC note 764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152400" y="5181600"/>
          <a:ext cx="8839199" cy="309117"/>
        </p:xfrm>
        <a:graphic>
          <a:graphicData uri="http://schemas.openxmlformats.org/drawingml/2006/table">
            <a:tbl>
              <a:tblPr/>
              <a:tblGrid>
                <a:gridCol w="614901"/>
                <a:gridCol w="647844"/>
                <a:gridCol w="710292"/>
                <a:gridCol w="473527"/>
                <a:gridCol w="473528"/>
                <a:gridCol w="631372"/>
                <a:gridCol w="631372"/>
                <a:gridCol w="764509"/>
                <a:gridCol w="660880"/>
                <a:gridCol w="440587"/>
                <a:gridCol w="659508"/>
                <a:gridCol w="631372"/>
                <a:gridCol w="654020"/>
                <a:gridCol w="845487"/>
              </a:tblGrid>
              <a:tr h="3048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1" i="0" u="none" strike="noStrike" dirty="0" smtClean="0">
                          <a:solidFill>
                            <a:srgbClr val="4F81BD"/>
                          </a:solidFill>
                          <a:latin typeface="Times New Roman"/>
                        </a:rPr>
                        <a:t>BPM</a:t>
                      </a:r>
                      <a:endParaRPr lang="en-US" sz="1000" b="1" i="0" u="none" strike="noStrike" dirty="0">
                        <a:solidFill>
                          <a:srgbClr val="4F81BD"/>
                        </a:solidFill>
                        <a:latin typeface="Times New Roman"/>
                      </a:endParaRP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latin typeface="Calibri"/>
                        </a:rPr>
                        <a:t>20µ</a:t>
                      </a:r>
                      <a:r>
                        <a:rPr lang="en-US" sz="1200" b="1" i="0" u="none" strike="noStrike" dirty="0" smtClean="0">
                          <a:latin typeface="Times New Roman"/>
                        </a:rPr>
                        <a:t>m</a:t>
                      </a:r>
                      <a:endParaRPr lang="en-US" sz="12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latin typeface="Calibri"/>
                        </a:rPr>
                        <a:t>2µ</a:t>
                      </a:r>
                      <a:r>
                        <a:rPr lang="en-US" sz="1200" b="1" i="0" u="none" strike="noStrike" dirty="0" smtClean="0">
                          <a:latin typeface="Times New Roman"/>
                        </a:rPr>
                        <a:t>m</a:t>
                      </a:r>
                      <a:endParaRPr lang="en-US" sz="12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Times New Roman"/>
                        </a:rPr>
                        <a:t>?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latin typeface="Times New Roman"/>
                        </a:rPr>
                        <a:t>&lt;5mm</a:t>
                      </a:r>
                      <a:endParaRPr lang="en-US" sz="12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Times New Roman"/>
                        </a:rPr>
                        <a:t>35MHz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Times New Roman"/>
                        </a:rPr>
                        <a:t>23mm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Times New Roman"/>
                        </a:rPr>
                        <a:t>104/74mm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Times New Roman"/>
                        </a:rPr>
                        <a:t>No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latin typeface="Times New Roman"/>
                        </a:rPr>
                        <a:t>41480</a:t>
                      </a:r>
                      <a:endParaRPr lang="en-US" sz="12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latin typeface="Times New Roman"/>
                        </a:rPr>
                        <a:t>Yes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latin typeface="Times New Roman"/>
                        </a:rPr>
                        <a:t>Yes</a:t>
                      </a:r>
                      <a:endParaRPr lang="en-US" sz="12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smtClean="0">
                          <a:latin typeface="Times New Roman"/>
                        </a:rPr>
                        <a:t>Inductive ?</a:t>
                      </a:r>
                    </a:p>
                    <a:p>
                      <a:pPr algn="ctr" fontAlgn="b"/>
                      <a:r>
                        <a:rPr lang="en-US" sz="1000" b="1" i="0" u="none" strike="noStrike" dirty="0" smtClean="0">
                          <a:latin typeface="Times New Roman"/>
                        </a:rPr>
                        <a:t>Strip line</a:t>
                      </a:r>
                      <a:r>
                        <a:rPr lang="en-US" sz="1000" b="1" i="0" u="none" strike="noStrike" dirty="0">
                          <a:latin typeface="Times New Roman"/>
                        </a:rPr>
                        <a:t> </a:t>
                      </a:r>
                      <a:r>
                        <a:rPr lang="en-US" sz="1000" b="1" i="0" u="none" strike="noStrike" dirty="0" smtClean="0">
                          <a:latin typeface="Times New Roman"/>
                        </a:rPr>
                        <a:t>?</a:t>
                      </a:r>
                      <a:endParaRPr lang="en-US" sz="1000" b="1" i="0" u="none" strike="noStrike" dirty="0">
                        <a:latin typeface="Times New Roman"/>
                      </a:endParaRP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latin typeface="Times New Roman"/>
                        </a:rPr>
                        <a:t>CLIC note 764</a:t>
                      </a:r>
                    </a:p>
                  </a:txBody>
                  <a:tcPr marL="4317" marR="4317" marT="431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657600" y="3962400"/>
            <a:ext cx="1459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chemeClr val="accent3"/>
                </a:solidFill>
              </a:rPr>
              <a:t>Drive beam</a:t>
            </a:r>
            <a:endParaRPr lang="en-US" b="1" u="sng" dirty="0">
              <a:solidFill>
                <a:schemeClr val="accent3"/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762002" y="4724400"/>
          <a:ext cx="8229596" cy="461517"/>
        </p:xfrm>
        <a:graphic>
          <a:graphicData uri="http://schemas.openxmlformats.org/drawingml/2006/table">
            <a:tbl>
              <a:tblPr/>
              <a:tblGrid>
                <a:gridCol w="633046"/>
                <a:gridCol w="712176"/>
                <a:gridCol w="474784"/>
                <a:gridCol w="511647"/>
                <a:gridCol w="613887"/>
                <a:gridCol w="613887"/>
                <a:gridCol w="710332"/>
                <a:gridCol w="715477"/>
                <a:gridCol w="474784"/>
                <a:gridCol w="633046"/>
                <a:gridCol w="633046"/>
                <a:gridCol w="633046"/>
                <a:gridCol w="870438"/>
              </a:tblGrid>
              <a:tr h="4424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Accuracy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Resolution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Stability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 smtClean="0">
                          <a:solidFill>
                            <a:srgbClr val="4F81BD"/>
                          </a:solidFill>
                          <a:latin typeface="Times New Roman"/>
                        </a:rPr>
                        <a:t>Range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Bandwidth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Beam tube aperture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Available length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Intercepting device?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How many?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Used in RT Feedback?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Machine protection Item?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Comments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4F81BD"/>
                          </a:solidFill>
                          <a:latin typeface="Times New Roman"/>
                        </a:rPr>
                        <a:t>Ref</a:t>
                      </a:r>
                    </a:p>
                  </a:txBody>
                  <a:tcPr marL="4317" marR="4317" marT="43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733800" y="838200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>
                <a:solidFill>
                  <a:schemeClr val="accent3"/>
                </a:solidFill>
              </a:rPr>
              <a:t>Main beam</a:t>
            </a:r>
            <a:endParaRPr lang="en-US" b="1" u="sng" dirty="0">
              <a:solidFill>
                <a:schemeClr val="accent3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1295400"/>
            <a:ext cx="9144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1100" b="1" dirty="0" smtClean="0">
                <a:solidFill>
                  <a:srgbClr val="C00000"/>
                </a:solidFill>
              </a:rPr>
              <a:t>Nominal beam parameters: </a:t>
            </a:r>
            <a:r>
              <a:rPr lang="en-US" sz="1100" b="1" dirty="0" smtClean="0"/>
              <a:t>Charges/bunch</a:t>
            </a:r>
            <a:r>
              <a:rPr lang="en-US" sz="1100" b="1" dirty="0" smtClean="0">
                <a:solidFill>
                  <a:schemeClr val="accent1"/>
                </a:solidFill>
              </a:rPr>
              <a:t> :3.7*10</a:t>
            </a:r>
            <a:r>
              <a:rPr lang="en-US" sz="1100" b="1" baseline="60000" dirty="0" smtClean="0">
                <a:solidFill>
                  <a:schemeClr val="accent1"/>
                </a:solidFill>
              </a:rPr>
              <a:t>9 </a:t>
            </a:r>
            <a:r>
              <a:rPr lang="en-US" sz="1100" b="1" baseline="30000" dirty="0" smtClean="0">
                <a:solidFill>
                  <a:schemeClr val="accent1"/>
                </a:solidFill>
              </a:rPr>
              <a:t>, </a:t>
            </a:r>
            <a:r>
              <a:rPr lang="en-US" sz="1100" b="1" dirty="0" smtClean="0"/>
              <a:t>Nb of Bunches: </a:t>
            </a:r>
            <a:r>
              <a:rPr lang="en-US" sz="1100" b="1" dirty="0" smtClean="0">
                <a:solidFill>
                  <a:schemeClr val="accent1"/>
                </a:solidFill>
              </a:rPr>
              <a:t>312,</a:t>
            </a:r>
            <a:r>
              <a:rPr lang="en-US" sz="1100" b="1" dirty="0" smtClean="0"/>
              <a:t> Bunch length</a:t>
            </a:r>
            <a:r>
              <a:rPr lang="en-US" sz="1100" b="1" dirty="0" smtClean="0">
                <a:solidFill>
                  <a:schemeClr val="accent1"/>
                </a:solidFill>
              </a:rPr>
              <a:t>: 45µm-70µm, </a:t>
            </a:r>
            <a:r>
              <a:rPr lang="en-US" sz="1100" b="1" dirty="0" smtClean="0"/>
              <a:t>Train length: </a:t>
            </a:r>
            <a:r>
              <a:rPr lang="en-US" sz="1100" b="1" dirty="0" smtClean="0">
                <a:solidFill>
                  <a:schemeClr val="accent1"/>
                </a:solidFill>
              </a:rPr>
              <a:t>156ns</a:t>
            </a:r>
            <a:r>
              <a:rPr lang="en-US" sz="1100" b="1" dirty="0" smtClean="0"/>
              <a:t> </a:t>
            </a:r>
          </a:p>
          <a:p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343400"/>
            <a:ext cx="914400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sz="1100" b="1" dirty="0" smtClean="0">
                <a:solidFill>
                  <a:srgbClr val="C00000"/>
                </a:solidFill>
              </a:rPr>
              <a:t>Nominal beam parameters: </a:t>
            </a:r>
            <a:r>
              <a:rPr lang="en-US" sz="1100" b="1" dirty="0" smtClean="0"/>
              <a:t>Charges/bunch</a:t>
            </a:r>
            <a:r>
              <a:rPr lang="en-US" sz="1100" b="1" dirty="0" smtClean="0">
                <a:solidFill>
                  <a:schemeClr val="accent1"/>
                </a:solidFill>
              </a:rPr>
              <a:t> :5.2*10</a:t>
            </a:r>
            <a:r>
              <a:rPr lang="en-US" sz="1100" b="1" baseline="60000" dirty="0" smtClean="0">
                <a:solidFill>
                  <a:schemeClr val="accent1"/>
                </a:solidFill>
              </a:rPr>
              <a:t>10</a:t>
            </a:r>
            <a:r>
              <a:rPr lang="en-US" sz="1100" b="1" baseline="30000" dirty="0" smtClean="0">
                <a:solidFill>
                  <a:schemeClr val="accent1"/>
                </a:solidFill>
              </a:rPr>
              <a:t> , </a:t>
            </a:r>
            <a:r>
              <a:rPr lang="en-US" sz="1100" b="1" dirty="0" smtClean="0"/>
              <a:t>Nb of Bunches: </a:t>
            </a:r>
            <a:r>
              <a:rPr lang="en-US" sz="1100" b="1" dirty="0" smtClean="0">
                <a:solidFill>
                  <a:schemeClr val="accent1"/>
                </a:solidFill>
              </a:rPr>
              <a:t>2922,</a:t>
            </a:r>
            <a:r>
              <a:rPr lang="en-US" sz="1100" b="1" dirty="0" smtClean="0"/>
              <a:t> Bunch length</a:t>
            </a:r>
            <a:r>
              <a:rPr lang="en-US" sz="1100" b="1" dirty="0" smtClean="0">
                <a:solidFill>
                  <a:schemeClr val="accent1"/>
                </a:solidFill>
              </a:rPr>
              <a:t>: 1mm, </a:t>
            </a:r>
            <a:r>
              <a:rPr lang="en-US" sz="1100" b="1" dirty="0" smtClean="0"/>
              <a:t>Train length: </a:t>
            </a:r>
            <a:r>
              <a:rPr lang="en-US" sz="1100" b="1" dirty="0" smtClean="0">
                <a:solidFill>
                  <a:schemeClr val="accent1"/>
                </a:solidFill>
              </a:rPr>
              <a:t>243.7ns</a:t>
            </a:r>
            <a:r>
              <a:rPr lang="en-US" sz="1100" b="1" dirty="0" smtClean="0"/>
              <a:t> </a:t>
            </a:r>
          </a:p>
          <a:p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2400" y="2590800"/>
            <a:ext cx="121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Intensity!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" y="5486400"/>
            <a:ext cx="121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Intensity!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Choke BPM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Lars Søby   </a:t>
            </a:r>
            <a:fld id="{9533C6C7-E235-4D2D-B2DC-5F5213A0FD8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2133600" y="5424488"/>
            <a:ext cx="45719" cy="290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228600" y="5638800"/>
            <a:ext cx="3048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Damping </a:t>
            </a:r>
            <a:r>
              <a:rPr lang="en-US" dirty="0" smtClean="0"/>
              <a:t>material, TM01</a:t>
            </a:r>
            <a:endParaRPr lang="en-US" dirty="0"/>
          </a:p>
        </p:txBody>
      </p:sp>
      <p:pic>
        <p:nvPicPr>
          <p:cNvPr id="8" name="Picture 9" descr="choke_bp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157288"/>
            <a:ext cx="3586163" cy="419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10"/>
          <p:cNvSpPr>
            <a:spLocks noChangeShapeType="1"/>
          </p:cNvSpPr>
          <p:nvPr/>
        </p:nvSpPr>
        <p:spPr bwMode="auto">
          <a:xfrm flipH="1" flipV="1">
            <a:off x="2895600" y="4738688"/>
            <a:ext cx="5334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384550" y="5729288"/>
            <a:ext cx="2559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Coaxial antenna pickup</a:t>
            </a:r>
          </a:p>
        </p:txBody>
      </p:sp>
      <p:sp>
        <p:nvSpPr>
          <p:cNvPr id="11" name="Line 12"/>
          <p:cNvSpPr>
            <a:spLocks noChangeShapeType="1"/>
          </p:cNvSpPr>
          <p:nvPr/>
        </p:nvSpPr>
        <p:spPr bwMode="auto">
          <a:xfrm flipH="1" flipV="1">
            <a:off x="3048000" y="4129088"/>
            <a:ext cx="6096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3641725" y="5080000"/>
            <a:ext cx="4260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Choke where the TM11 mode is trapped</a:t>
            </a:r>
          </a:p>
        </p:txBody>
      </p:sp>
      <p:sp>
        <p:nvSpPr>
          <p:cNvPr id="13" name="Oval 14"/>
          <p:cNvSpPr>
            <a:spLocks noChangeArrowheads="1"/>
          </p:cNvSpPr>
          <p:nvPr/>
        </p:nvSpPr>
        <p:spPr bwMode="auto">
          <a:xfrm>
            <a:off x="2438400" y="3214688"/>
            <a:ext cx="762000" cy="76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 flipH="1" flipV="1">
            <a:off x="3124200" y="3367088"/>
            <a:ext cx="533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3641725" y="4318000"/>
            <a:ext cx="781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Beam</a:t>
            </a:r>
          </a:p>
        </p:txBody>
      </p:sp>
      <p:sp>
        <p:nvSpPr>
          <p:cNvPr id="16" name="Freeform 27"/>
          <p:cNvSpPr>
            <a:spLocks/>
          </p:cNvSpPr>
          <p:nvPr/>
        </p:nvSpPr>
        <p:spPr bwMode="auto">
          <a:xfrm>
            <a:off x="1981200" y="1219200"/>
            <a:ext cx="304800" cy="4114800"/>
          </a:xfrm>
          <a:custGeom>
            <a:avLst/>
            <a:gdLst>
              <a:gd name="T0" fmla="*/ 144 w 144"/>
              <a:gd name="T1" fmla="*/ 0 h 2640"/>
              <a:gd name="T2" fmla="*/ 0 w 144"/>
              <a:gd name="T3" fmla="*/ 816 h 2640"/>
              <a:gd name="T4" fmla="*/ 144 w 144"/>
              <a:gd name="T5" fmla="*/ 1872 h 2640"/>
              <a:gd name="T6" fmla="*/ 0 w 144"/>
              <a:gd name="T7" fmla="*/ 2640 h 2640"/>
              <a:gd name="T8" fmla="*/ 0 60000 65536"/>
              <a:gd name="T9" fmla="*/ 0 60000 65536"/>
              <a:gd name="T10" fmla="*/ 0 60000 65536"/>
              <a:gd name="T11" fmla="*/ 0 60000 65536"/>
              <a:gd name="T12" fmla="*/ 0 w 144"/>
              <a:gd name="T13" fmla="*/ 0 h 2640"/>
              <a:gd name="T14" fmla="*/ 144 w 144"/>
              <a:gd name="T15" fmla="*/ 2640 h 26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" h="2640">
                <a:moveTo>
                  <a:pt x="144" y="0"/>
                </a:moveTo>
                <a:cubicBezTo>
                  <a:pt x="72" y="252"/>
                  <a:pt x="0" y="504"/>
                  <a:pt x="0" y="816"/>
                </a:cubicBezTo>
                <a:cubicBezTo>
                  <a:pt x="0" y="1128"/>
                  <a:pt x="144" y="1568"/>
                  <a:pt x="144" y="1872"/>
                </a:cubicBezTo>
                <a:cubicBezTo>
                  <a:pt x="144" y="2176"/>
                  <a:pt x="72" y="2408"/>
                  <a:pt x="0" y="2640"/>
                </a:cubicBez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1066800"/>
            <a:ext cx="3559175" cy="357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2819400" y="838200"/>
            <a:ext cx="4833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See Igor </a:t>
            </a:r>
            <a:r>
              <a:rPr lang="en-US" b="1" dirty="0" err="1" smtClean="0">
                <a:solidFill>
                  <a:schemeClr val="accent2"/>
                </a:solidFill>
              </a:rPr>
              <a:t>Syrachev’s</a:t>
            </a:r>
            <a:r>
              <a:rPr lang="en-US" b="1" dirty="0" smtClean="0">
                <a:solidFill>
                  <a:schemeClr val="accent2"/>
                </a:solidFill>
              </a:rPr>
              <a:t> talk, Thursday 14H30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43400" y="4191000"/>
            <a:ext cx="48942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RF design is made, but mechanical design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Manufacturing still needs to be done!</a:t>
            </a:r>
            <a:endParaRPr 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EUROTeV</a:t>
            </a:r>
            <a:r>
              <a:rPr lang="en-US" dirty="0" smtClean="0"/>
              <a:t> PBPM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Lars Søby   </a:t>
            </a:r>
            <a:fld id="{9533C6C7-E235-4D2D-B2DC-5F5213A0FD8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6" descr="IMG_0016"/>
          <p:cNvPicPr>
            <a:picLocks noChangeAspect="1" noChangeArrowheads="1"/>
          </p:cNvPicPr>
          <p:nvPr/>
        </p:nvPicPr>
        <p:blipFill>
          <a:blip r:embed="rId3"/>
          <a:srcRect t="6000" b="25938"/>
          <a:stretch>
            <a:fillRect/>
          </a:stretch>
        </p:blipFill>
        <p:spPr bwMode="auto">
          <a:xfrm>
            <a:off x="304799" y="838200"/>
            <a:ext cx="3444541" cy="312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6" descr="vacuum as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838200"/>
            <a:ext cx="254952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econd assembly 00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14600" y="4038600"/>
            <a:ext cx="2253435" cy="2282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77000" y="2133600"/>
            <a:ext cx="2514600" cy="312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257800" y="5867400"/>
            <a:ext cx="3474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 by L. Søby, today 15H30</a:t>
            </a:r>
            <a:endParaRPr lang="en-US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41910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4"/>
                </a:solidFill>
              </a:rPr>
              <a:t>Measured resolution ~ 600nm!</a:t>
            </a:r>
            <a:endParaRPr lang="en-US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acquisition systems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Lars Søby   </a:t>
            </a:r>
            <a:fld id="{9533C6C7-E235-4D2D-B2DC-5F5213A0FD8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2514600" y="1752600"/>
            <a:ext cx="152400" cy="4572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1143000" y="1981200"/>
            <a:ext cx="62484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4267200" y="1219200"/>
            <a:ext cx="152400" cy="4572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609600" y="3810000"/>
            <a:ext cx="3657600" cy="228600"/>
          </a:xfrm>
          <a:prstGeom prst="rect">
            <a:avLst/>
          </a:prstGeom>
          <a:gradFill flip="none" rotWithShape="1">
            <a:gsLst>
              <a:gs pos="0">
                <a:schemeClr val="bg1">
                  <a:tint val="40000"/>
                  <a:satMod val="350000"/>
                </a:schemeClr>
              </a:gs>
              <a:gs pos="40000">
                <a:schemeClr val="bg1">
                  <a:tint val="45000"/>
                  <a:shade val="99000"/>
                  <a:satMod val="350000"/>
                </a:schemeClr>
              </a:gs>
              <a:gs pos="100000">
                <a:schemeClr val="bg1">
                  <a:shade val="20000"/>
                  <a:satMod val="255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4648200" y="3810000"/>
            <a:ext cx="3886200" cy="228600"/>
          </a:xfrm>
          <a:prstGeom prst="rect">
            <a:avLst/>
          </a:prstGeom>
          <a:gradFill>
            <a:gsLst>
              <a:gs pos="0">
                <a:schemeClr val="bg1">
                  <a:tint val="40000"/>
                  <a:satMod val="350000"/>
                </a:schemeClr>
              </a:gs>
              <a:gs pos="40000">
                <a:schemeClr val="bg1">
                  <a:tint val="45000"/>
                  <a:shade val="99000"/>
                  <a:satMod val="350000"/>
                </a:schemeClr>
              </a:gs>
              <a:gs pos="100000">
                <a:schemeClr val="bg1">
                  <a:shade val="20000"/>
                  <a:satMod val="255000"/>
                </a:scheme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304800" y="2743200"/>
            <a:ext cx="104616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Tunnel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742950" y="4343400"/>
            <a:ext cx="113347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UTR </a:t>
            </a:r>
          </a:p>
          <a:p>
            <a:r>
              <a:rPr lang="en-US" sz="1600" b="1" dirty="0"/>
              <a:t>400m max.</a:t>
            </a: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2590800" y="1981200"/>
            <a:ext cx="53340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/>
              <a:t>BPM</a:t>
            </a:r>
            <a:endParaRPr lang="en-US" sz="1200" b="1" dirty="0"/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3810000" y="1143000"/>
            <a:ext cx="60960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/>
              <a:t>BPM</a:t>
            </a:r>
            <a:endParaRPr lang="en-US" sz="1200" b="1" dirty="0"/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2057400" y="3505200"/>
            <a:ext cx="990600" cy="274638"/>
          </a:xfrm>
          <a:prstGeom prst="rect">
            <a:avLst/>
          </a:prstGeom>
          <a:solidFill>
            <a:srgbClr val="00CCFF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Digital FE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2057400" y="3124200"/>
            <a:ext cx="990600" cy="274638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Analogue FE</a:t>
            </a: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5791200" y="990600"/>
            <a:ext cx="53181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/>
              <a:t>BLM</a:t>
            </a: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2286000" y="2362200"/>
            <a:ext cx="612775" cy="274638"/>
          </a:xfrm>
          <a:prstGeom prst="rect">
            <a:avLst/>
          </a:prstGeom>
          <a:solidFill>
            <a:srgbClr val="FF99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Hybrid</a:t>
            </a:r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4038600" y="2362200"/>
            <a:ext cx="612775" cy="274638"/>
          </a:xfrm>
          <a:prstGeom prst="rect">
            <a:avLst/>
          </a:prstGeom>
          <a:solidFill>
            <a:srgbClr val="FF99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Hybrid</a:t>
            </a: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609600" y="2362200"/>
            <a:ext cx="122555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rgbClr val="CC0000"/>
                </a:solidFill>
              </a:rPr>
              <a:t>Very close &lt; 1m</a:t>
            </a:r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>
            <a:off x="5334000" y="1752600"/>
            <a:ext cx="152400" cy="4572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Text Box 23"/>
          <p:cNvSpPr txBox="1">
            <a:spLocks noChangeArrowheads="1"/>
          </p:cNvSpPr>
          <p:nvPr/>
        </p:nvSpPr>
        <p:spPr bwMode="auto">
          <a:xfrm>
            <a:off x="5105400" y="2362200"/>
            <a:ext cx="612775" cy="274638"/>
          </a:xfrm>
          <a:prstGeom prst="rect">
            <a:avLst/>
          </a:prstGeom>
          <a:solidFill>
            <a:srgbClr val="FF99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/>
              <a:t>Hybrid</a:t>
            </a:r>
          </a:p>
        </p:txBody>
      </p:sp>
      <p:sp>
        <p:nvSpPr>
          <p:cNvPr id="24" name="Oval 24"/>
          <p:cNvSpPr>
            <a:spLocks noChangeArrowheads="1"/>
          </p:cNvSpPr>
          <p:nvPr/>
        </p:nvSpPr>
        <p:spPr bwMode="auto">
          <a:xfrm>
            <a:off x="6858000" y="1219200"/>
            <a:ext cx="152400" cy="457200"/>
          </a:xfrm>
          <a:prstGeom prst="ellipse">
            <a:avLst/>
          </a:prstGeom>
          <a:solidFill>
            <a:srgbClr val="CC00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6477000" y="990600"/>
            <a:ext cx="106680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/>
              <a:t>WFM* </a:t>
            </a:r>
            <a:r>
              <a:rPr lang="en-US" sz="1200" b="1" dirty="0" smtClean="0"/>
              <a:t>8</a:t>
            </a:r>
            <a:endParaRPr lang="en-US" sz="1200" b="1" dirty="0"/>
          </a:p>
        </p:txBody>
      </p:sp>
      <p:sp>
        <p:nvSpPr>
          <p:cNvPr id="26" name="Text Box 26"/>
          <p:cNvSpPr txBox="1">
            <a:spLocks noChangeArrowheads="1"/>
          </p:cNvSpPr>
          <p:nvPr/>
        </p:nvSpPr>
        <p:spPr bwMode="auto">
          <a:xfrm>
            <a:off x="6577013" y="2362200"/>
            <a:ext cx="722312" cy="274638"/>
          </a:xfrm>
          <a:prstGeom prst="rect">
            <a:avLst/>
          </a:prstGeom>
          <a:solidFill>
            <a:srgbClr val="FF99CC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Hybrid’s</a:t>
            </a:r>
          </a:p>
        </p:txBody>
      </p:sp>
      <p:sp>
        <p:nvSpPr>
          <p:cNvPr id="27" name="Line 27"/>
          <p:cNvSpPr>
            <a:spLocks noChangeShapeType="1"/>
          </p:cNvSpPr>
          <p:nvPr/>
        </p:nvSpPr>
        <p:spPr bwMode="auto">
          <a:xfrm>
            <a:off x="2590800" y="2209800"/>
            <a:ext cx="0" cy="15240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Line 32"/>
          <p:cNvSpPr>
            <a:spLocks noChangeShapeType="1"/>
          </p:cNvSpPr>
          <p:nvPr/>
        </p:nvSpPr>
        <p:spPr bwMode="auto">
          <a:xfrm>
            <a:off x="5410200" y="2209800"/>
            <a:ext cx="0" cy="15240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Text Box 34"/>
          <p:cNvSpPr txBox="1">
            <a:spLocks noChangeArrowheads="1"/>
          </p:cNvSpPr>
          <p:nvPr/>
        </p:nvSpPr>
        <p:spPr bwMode="auto">
          <a:xfrm>
            <a:off x="914400" y="5257800"/>
            <a:ext cx="3938588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/>
              <a:t>= Down converters, Signal conditioning, Calibration units</a:t>
            </a:r>
          </a:p>
        </p:txBody>
      </p:sp>
      <p:sp>
        <p:nvSpPr>
          <p:cNvPr id="32" name="Text Box 35"/>
          <p:cNvSpPr txBox="1">
            <a:spLocks noChangeArrowheads="1"/>
          </p:cNvSpPr>
          <p:nvPr/>
        </p:nvSpPr>
        <p:spPr bwMode="auto">
          <a:xfrm>
            <a:off x="0" y="5257800"/>
            <a:ext cx="990600" cy="274638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/>
              <a:t>Analogue FE</a:t>
            </a:r>
          </a:p>
        </p:txBody>
      </p:sp>
      <p:sp>
        <p:nvSpPr>
          <p:cNvPr id="33" name="Text Box 37"/>
          <p:cNvSpPr txBox="1">
            <a:spLocks noChangeArrowheads="1"/>
          </p:cNvSpPr>
          <p:nvPr/>
        </p:nvSpPr>
        <p:spPr bwMode="auto">
          <a:xfrm>
            <a:off x="0" y="3200400"/>
            <a:ext cx="194786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CC0000"/>
                </a:solidFill>
              </a:rPr>
              <a:t>Below girder, shielded </a:t>
            </a:r>
          </a:p>
          <a:p>
            <a:r>
              <a:rPr lang="en-US" sz="1200" b="1" dirty="0">
                <a:solidFill>
                  <a:srgbClr val="CC0000"/>
                </a:solidFill>
              </a:rPr>
              <a:t>radiation hard electronics, </a:t>
            </a:r>
          </a:p>
        </p:txBody>
      </p:sp>
      <p:sp>
        <p:nvSpPr>
          <p:cNvPr id="34" name="Line 38"/>
          <p:cNvSpPr>
            <a:spLocks noChangeShapeType="1"/>
          </p:cNvSpPr>
          <p:nvPr/>
        </p:nvSpPr>
        <p:spPr bwMode="auto">
          <a:xfrm>
            <a:off x="2590800" y="2667000"/>
            <a:ext cx="0" cy="45720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Line 39"/>
          <p:cNvSpPr>
            <a:spLocks noChangeShapeType="1"/>
          </p:cNvSpPr>
          <p:nvPr/>
        </p:nvSpPr>
        <p:spPr bwMode="auto">
          <a:xfrm>
            <a:off x="2590800" y="3352800"/>
            <a:ext cx="0" cy="15240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Text Box 40"/>
          <p:cNvSpPr txBox="1">
            <a:spLocks noChangeArrowheads="1"/>
          </p:cNvSpPr>
          <p:nvPr/>
        </p:nvSpPr>
        <p:spPr bwMode="auto">
          <a:xfrm>
            <a:off x="2286000" y="4114800"/>
            <a:ext cx="990600" cy="274638"/>
          </a:xfrm>
          <a:prstGeom prst="rect">
            <a:avLst/>
          </a:prstGeom>
          <a:solidFill>
            <a:srgbClr val="00CCFF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Power</a:t>
            </a:r>
          </a:p>
        </p:txBody>
      </p:sp>
      <p:sp>
        <p:nvSpPr>
          <p:cNvPr id="37" name="Text Box 41"/>
          <p:cNvSpPr txBox="1">
            <a:spLocks noChangeArrowheads="1"/>
          </p:cNvSpPr>
          <p:nvPr/>
        </p:nvSpPr>
        <p:spPr bwMode="auto">
          <a:xfrm>
            <a:off x="4876800" y="4114800"/>
            <a:ext cx="1143000" cy="274638"/>
          </a:xfrm>
          <a:prstGeom prst="rect">
            <a:avLst/>
          </a:prstGeom>
          <a:solidFill>
            <a:srgbClr val="CC0000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High Voltage</a:t>
            </a:r>
          </a:p>
        </p:txBody>
      </p:sp>
      <p:sp>
        <p:nvSpPr>
          <p:cNvPr id="38" name="Line 42"/>
          <p:cNvSpPr>
            <a:spLocks noChangeShapeType="1"/>
          </p:cNvSpPr>
          <p:nvPr/>
        </p:nvSpPr>
        <p:spPr bwMode="auto">
          <a:xfrm>
            <a:off x="3276600" y="42672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Line 44"/>
          <p:cNvSpPr>
            <a:spLocks noChangeShapeType="1"/>
          </p:cNvSpPr>
          <p:nvPr/>
        </p:nvSpPr>
        <p:spPr bwMode="auto">
          <a:xfrm flipV="1">
            <a:off x="4343400" y="3733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Text Box 46"/>
          <p:cNvSpPr txBox="1">
            <a:spLocks noChangeArrowheads="1"/>
          </p:cNvSpPr>
          <p:nvPr/>
        </p:nvSpPr>
        <p:spPr bwMode="auto">
          <a:xfrm>
            <a:off x="2286000" y="4495800"/>
            <a:ext cx="990600" cy="457200"/>
          </a:xfrm>
          <a:prstGeom prst="rect">
            <a:avLst/>
          </a:prstGeom>
          <a:solidFill>
            <a:srgbClr val="00CCFF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Data treatment</a:t>
            </a:r>
          </a:p>
        </p:txBody>
      </p:sp>
      <p:sp>
        <p:nvSpPr>
          <p:cNvPr id="41" name="Line 47"/>
          <p:cNvSpPr>
            <a:spLocks noChangeShapeType="1"/>
          </p:cNvSpPr>
          <p:nvPr/>
        </p:nvSpPr>
        <p:spPr bwMode="auto">
          <a:xfrm>
            <a:off x="3048000" y="35814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Line 48"/>
          <p:cNvSpPr>
            <a:spLocks noChangeShapeType="1"/>
          </p:cNvSpPr>
          <p:nvPr/>
        </p:nvSpPr>
        <p:spPr bwMode="auto">
          <a:xfrm>
            <a:off x="4419600" y="35814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Line 51"/>
          <p:cNvSpPr>
            <a:spLocks noChangeShapeType="1"/>
          </p:cNvSpPr>
          <p:nvPr/>
        </p:nvSpPr>
        <p:spPr bwMode="auto">
          <a:xfrm flipH="1">
            <a:off x="3276600" y="47244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Line 52"/>
          <p:cNvSpPr>
            <a:spLocks noChangeShapeType="1"/>
          </p:cNvSpPr>
          <p:nvPr/>
        </p:nvSpPr>
        <p:spPr bwMode="auto">
          <a:xfrm flipH="1">
            <a:off x="3048000" y="37338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Text Box 53"/>
          <p:cNvSpPr txBox="1">
            <a:spLocks noChangeArrowheads="1"/>
          </p:cNvSpPr>
          <p:nvPr/>
        </p:nvSpPr>
        <p:spPr bwMode="auto">
          <a:xfrm>
            <a:off x="3171825" y="3429000"/>
            <a:ext cx="714375" cy="214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800" dirty="0"/>
              <a:t>Data link</a:t>
            </a:r>
          </a:p>
        </p:txBody>
      </p:sp>
      <p:sp>
        <p:nvSpPr>
          <p:cNvPr id="46" name="Text Box 55"/>
          <p:cNvSpPr txBox="1">
            <a:spLocks noChangeArrowheads="1"/>
          </p:cNvSpPr>
          <p:nvPr/>
        </p:nvSpPr>
        <p:spPr bwMode="auto">
          <a:xfrm>
            <a:off x="3324225" y="3581400"/>
            <a:ext cx="790575" cy="214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/>
              <a:t>220V or DC</a:t>
            </a:r>
          </a:p>
        </p:txBody>
      </p:sp>
      <p:sp>
        <p:nvSpPr>
          <p:cNvPr id="47" name="Text Box 56"/>
          <p:cNvSpPr txBox="1">
            <a:spLocks noChangeArrowheads="1"/>
          </p:cNvSpPr>
          <p:nvPr/>
        </p:nvSpPr>
        <p:spPr bwMode="auto">
          <a:xfrm>
            <a:off x="0" y="5638800"/>
            <a:ext cx="990600" cy="274638"/>
          </a:xfrm>
          <a:prstGeom prst="rect">
            <a:avLst/>
          </a:prstGeom>
          <a:solidFill>
            <a:srgbClr val="00CCFF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 dirty="0"/>
              <a:t>Digital FE</a:t>
            </a:r>
          </a:p>
        </p:txBody>
      </p:sp>
      <p:sp>
        <p:nvSpPr>
          <p:cNvPr id="48" name="Text Box 58"/>
          <p:cNvSpPr txBox="1">
            <a:spLocks noChangeArrowheads="1"/>
          </p:cNvSpPr>
          <p:nvPr/>
        </p:nvSpPr>
        <p:spPr bwMode="auto">
          <a:xfrm>
            <a:off x="914400" y="5638800"/>
            <a:ext cx="172402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/>
              <a:t>= Digitizers and control</a:t>
            </a:r>
          </a:p>
        </p:txBody>
      </p:sp>
      <p:sp>
        <p:nvSpPr>
          <p:cNvPr id="49" name="Line 59"/>
          <p:cNvSpPr>
            <a:spLocks noChangeShapeType="1"/>
          </p:cNvSpPr>
          <p:nvPr/>
        </p:nvSpPr>
        <p:spPr bwMode="auto">
          <a:xfrm flipH="1">
            <a:off x="4572000" y="4267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Line 60"/>
          <p:cNvSpPr>
            <a:spLocks noChangeShapeType="1"/>
          </p:cNvSpPr>
          <p:nvPr/>
        </p:nvSpPr>
        <p:spPr bwMode="auto">
          <a:xfrm flipV="1">
            <a:off x="4572000" y="3581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Line 61"/>
          <p:cNvSpPr>
            <a:spLocks noChangeShapeType="1"/>
          </p:cNvSpPr>
          <p:nvPr/>
        </p:nvSpPr>
        <p:spPr bwMode="auto">
          <a:xfrm>
            <a:off x="4572000" y="35814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Text Box 63"/>
          <p:cNvSpPr txBox="1">
            <a:spLocks noChangeArrowheads="1"/>
          </p:cNvSpPr>
          <p:nvPr/>
        </p:nvSpPr>
        <p:spPr bwMode="auto">
          <a:xfrm>
            <a:off x="6400800" y="3505200"/>
            <a:ext cx="990600" cy="274638"/>
          </a:xfrm>
          <a:prstGeom prst="rect">
            <a:avLst/>
          </a:prstGeom>
          <a:solidFill>
            <a:srgbClr val="00CCFF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Digital FE</a:t>
            </a:r>
          </a:p>
        </p:txBody>
      </p:sp>
      <p:sp>
        <p:nvSpPr>
          <p:cNvPr id="54" name="Text Box 64"/>
          <p:cNvSpPr txBox="1">
            <a:spLocks noChangeArrowheads="1"/>
          </p:cNvSpPr>
          <p:nvPr/>
        </p:nvSpPr>
        <p:spPr bwMode="auto">
          <a:xfrm>
            <a:off x="6400800" y="3124200"/>
            <a:ext cx="990600" cy="274638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Analogue FE</a:t>
            </a:r>
          </a:p>
        </p:txBody>
      </p:sp>
      <p:sp>
        <p:nvSpPr>
          <p:cNvPr id="55" name="Line 65"/>
          <p:cNvSpPr>
            <a:spLocks noChangeShapeType="1"/>
          </p:cNvSpPr>
          <p:nvPr/>
        </p:nvSpPr>
        <p:spPr bwMode="auto">
          <a:xfrm>
            <a:off x="6934200" y="2667000"/>
            <a:ext cx="0" cy="45720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Line 66"/>
          <p:cNvSpPr>
            <a:spLocks noChangeShapeType="1"/>
          </p:cNvSpPr>
          <p:nvPr/>
        </p:nvSpPr>
        <p:spPr bwMode="auto">
          <a:xfrm>
            <a:off x="6934200" y="3352800"/>
            <a:ext cx="0" cy="15240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Text Box 67"/>
          <p:cNvSpPr txBox="1">
            <a:spLocks noChangeArrowheads="1"/>
          </p:cNvSpPr>
          <p:nvPr/>
        </p:nvSpPr>
        <p:spPr bwMode="auto">
          <a:xfrm>
            <a:off x="4953000" y="3429000"/>
            <a:ext cx="557213" cy="214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/>
              <a:t>HV</a:t>
            </a:r>
          </a:p>
        </p:txBody>
      </p:sp>
      <p:sp>
        <p:nvSpPr>
          <p:cNvPr id="58" name="Text Box 68"/>
          <p:cNvSpPr txBox="1">
            <a:spLocks noChangeArrowheads="1"/>
          </p:cNvSpPr>
          <p:nvPr/>
        </p:nvSpPr>
        <p:spPr bwMode="auto">
          <a:xfrm>
            <a:off x="3810000" y="3124200"/>
            <a:ext cx="990600" cy="274638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Analogue FE</a:t>
            </a:r>
          </a:p>
        </p:txBody>
      </p:sp>
      <p:sp>
        <p:nvSpPr>
          <p:cNvPr id="59" name="Line 69"/>
          <p:cNvSpPr>
            <a:spLocks noChangeShapeType="1"/>
          </p:cNvSpPr>
          <p:nvPr/>
        </p:nvSpPr>
        <p:spPr bwMode="auto">
          <a:xfrm>
            <a:off x="4343400" y="2667000"/>
            <a:ext cx="0" cy="45720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Text Box 70"/>
          <p:cNvSpPr txBox="1">
            <a:spLocks noChangeArrowheads="1"/>
          </p:cNvSpPr>
          <p:nvPr/>
        </p:nvSpPr>
        <p:spPr bwMode="auto">
          <a:xfrm>
            <a:off x="4876800" y="3124200"/>
            <a:ext cx="990600" cy="274638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/>
              <a:t>Analogue FE</a:t>
            </a:r>
          </a:p>
        </p:txBody>
      </p:sp>
      <p:sp>
        <p:nvSpPr>
          <p:cNvPr id="61" name="Line 71"/>
          <p:cNvSpPr>
            <a:spLocks noChangeShapeType="1"/>
          </p:cNvSpPr>
          <p:nvPr/>
        </p:nvSpPr>
        <p:spPr bwMode="auto">
          <a:xfrm>
            <a:off x="5410200" y="2667000"/>
            <a:ext cx="0" cy="45720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Text Box 72"/>
          <p:cNvSpPr txBox="1">
            <a:spLocks noChangeArrowheads="1"/>
          </p:cNvSpPr>
          <p:nvPr/>
        </p:nvSpPr>
        <p:spPr bwMode="auto">
          <a:xfrm>
            <a:off x="4876800" y="1981200"/>
            <a:ext cx="60960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/>
              <a:t>BPM</a:t>
            </a:r>
            <a:endParaRPr lang="en-US" sz="1200" b="1" dirty="0"/>
          </a:p>
        </p:txBody>
      </p:sp>
      <p:sp>
        <p:nvSpPr>
          <p:cNvPr id="64" name="Text Box 74"/>
          <p:cNvSpPr txBox="1">
            <a:spLocks noChangeArrowheads="1"/>
          </p:cNvSpPr>
          <p:nvPr/>
        </p:nvSpPr>
        <p:spPr bwMode="auto">
          <a:xfrm>
            <a:off x="7650163" y="3224213"/>
            <a:ext cx="915987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CC0000"/>
                </a:solidFill>
              </a:rPr>
              <a:t>&lt; 35G/Y</a:t>
            </a:r>
          </a:p>
        </p:txBody>
      </p:sp>
      <p:sp>
        <p:nvSpPr>
          <p:cNvPr id="65" name="Text Box 75"/>
          <p:cNvSpPr txBox="1">
            <a:spLocks noChangeArrowheads="1"/>
          </p:cNvSpPr>
          <p:nvPr/>
        </p:nvSpPr>
        <p:spPr bwMode="auto">
          <a:xfrm>
            <a:off x="7315200" y="2286000"/>
            <a:ext cx="17145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CC0000"/>
                </a:solidFill>
              </a:rPr>
              <a:t>Very radiation hard</a:t>
            </a:r>
          </a:p>
        </p:txBody>
      </p:sp>
      <p:sp>
        <p:nvSpPr>
          <p:cNvPr id="68" name="Text Box 79"/>
          <p:cNvSpPr txBox="1">
            <a:spLocks noChangeArrowheads="1"/>
          </p:cNvSpPr>
          <p:nvPr/>
        </p:nvSpPr>
        <p:spPr bwMode="auto">
          <a:xfrm>
            <a:off x="4876800" y="4495800"/>
            <a:ext cx="1143000" cy="274638"/>
          </a:xfrm>
          <a:prstGeom prst="rect">
            <a:avLst/>
          </a:prstGeom>
          <a:solidFill>
            <a:srgbClr val="FF9900"/>
          </a:solidFill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200"/>
              <a:t>RF reference</a:t>
            </a:r>
          </a:p>
        </p:txBody>
      </p:sp>
      <p:sp>
        <p:nvSpPr>
          <p:cNvPr id="69" name="Line 80"/>
          <p:cNvSpPr>
            <a:spLocks noChangeShapeType="1"/>
          </p:cNvSpPr>
          <p:nvPr/>
        </p:nvSpPr>
        <p:spPr bwMode="auto">
          <a:xfrm flipH="1">
            <a:off x="4495800" y="4648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Line 81"/>
          <p:cNvSpPr>
            <a:spLocks noChangeShapeType="1"/>
          </p:cNvSpPr>
          <p:nvPr/>
        </p:nvSpPr>
        <p:spPr bwMode="auto">
          <a:xfrm flipV="1">
            <a:off x="4495800" y="33528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Line 5"/>
          <p:cNvSpPr>
            <a:spLocks noChangeShapeType="1"/>
          </p:cNvSpPr>
          <p:nvPr/>
        </p:nvSpPr>
        <p:spPr bwMode="auto">
          <a:xfrm>
            <a:off x="1143000" y="1447800"/>
            <a:ext cx="62484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TextBox 74"/>
          <p:cNvSpPr txBox="1"/>
          <p:nvPr/>
        </p:nvSpPr>
        <p:spPr>
          <a:xfrm>
            <a:off x="0" y="1295400"/>
            <a:ext cx="1128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</a:rPr>
              <a:t>Main Beam</a:t>
            </a:r>
            <a:endParaRPr lang="en-US" sz="1400" b="1" dirty="0">
              <a:solidFill>
                <a:schemeClr val="accent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0" y="1828800"/>
            <a:ext cx="1162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2"/>
                </a:solidFill>
              </a:rPr>
              <a:t>Drive Beam</a:t>
            </a:r>
            <a:endParaRPr lang="en-US" sz="1400" b="1" dirty="0">
              <a:solidFill>
                <a:schemeClr val="accent2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5943600" y="1219200"/>
            <a:ext cx="304800" cy="152400"/>
          </a:xfrm>
          <a:prstGeom prst="rect">
            <a:avLst/>
          </a:prstGeom>
          <a:solidFill>
            <a:schemeClr val="accent3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 Box 18"/>
          <p:cNvSpPr txBox="1">
            <a:spLocks noChangeArrowheads="1"/>
          </p:cNvSpPr>
          <p:nvPr/>
        </p:nvSpPr>
        <p:spPr bwMode="auto">
          <a:xfrm>
            <a:off x="6172200" y="1981200"/>
            <a:ext cx="53181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b="1" dirty="0"/>
              <a:t>BLM</a:t>
            </a:r>
          </a:p>
        </p:txBody>
      </p:sp>
      <p:sp>
        <p:nvSpPr>
          <p:cNvPr id="80" name="Rectangle 79"/>
          <p:cNvSpPr/>
          <p:nvPr/>
        </p:nvSpPr>
        <p:spPr>
          <a:xfrm>
            <a:off x="5943600" y="2057400"/>
            <a:ext cx="304800" cy="152400"/>
          </a:xfrm>
          <a:prstGeom prst="rect">
            <a:avLst/>
          </a:prstGeom>
          <a:solidFill>
            <a:schemeClr val="accent3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3" name="Straight Arrow Connector 82"/>
          <p:cNvCxnSpPr>
            <a:stCxn id="24" idx="4"/>
          </p:cNvCxnSpPr>
          <p:nvPr/>
        </p:nvCxnSpPr>
        <p:spPr>
          <a:xfrm rot="5400000">
            <a:off x="6591300" y="2019300"/>
            <a:ext cx="6858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rot="5400000">
            <a:off x="4001294" y="2018506"/>
            <a:ext cx="68580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endCxn id="80" idx="2"/>
          </p:cNvCxnSpPr>
          <p:nvPr/>
        </p:nvCxnSpPr>
        <p:spPr>
          <a:xfrm rot="5400000" flipH="1" flipV="1">
            <a:off x="5410200" y="2895600"/>
            <a:ext cx="13716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rot="5400000">
            <a:off x="5449094" y="2932906"/>
            <a:ext cx="1447800" cy="1588"/>
          </a:xfrm>
          <a:prstGeom prst="straightConnector1">
            <a:avLst/>
          </a:prstGeom>
          <a:ln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>
            <a:endCxn id="53" idx="1"/>
          </p:cNvCxnSpPr>
          <p:nvPr/>
        </p:nvCxnSpPr>
        <p:spPr>
          <a:xfrm flipV="1">
            <a:off x="6172200" y="3642519"/>
            <a:ext cx="228600" cy="1508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5358989" y="5257800"/>
            <a:ext cx="3711272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accent2"/>
                </a:solidFill>
              </a:rPr>
              <a:t>OBS: Only 4 cables per module </a:t>
            </a:r>
          </a:p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accent2"/>
                </a:solidFill>
              </a:rPr>
              <a:t>But could be further reduced!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Shielding of electronics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CLIC workshop  14-17 October 2008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Module instrumentation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40666-5562-416A-9431-1BDCB900825D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Picture 4" descr="Module end vie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9200"/>
            <a:ext cx="3746500" cy="4099897"/>
          </a:xfrm>
          <a:prstGeom prst="rect">
            <a:avLst/>
          </a:prstGeom>
          <a:noFill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1517073"/>
            <a:ext cx="5486400" cy="374072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6553200" y="990600"/>
            <a:ext cx="2133600" cy="6858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Radiation in PS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477000" y="5334000"/>
            <a:ext cx="2295821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Radiation reduced by</a:t>
            </a:r>
          </a:p>
          <a:p>
            <a:pPr algn="l"/>
            <a:r>
              <a:rPr lang="en-US" sz="1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factor 1000!!.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5952</TotalTime>
  <Words>931</Words>
  <Application>Microsoft Office PowerPoint</Application>
  <PresentationFormat>On-screen Show (4:3)</PresentationFormat>
  <Paragraphs>503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2_Office Theme</vt:lpstr>
      <vt:lpstr>1_Office Theme</vt:lpstr>
      <vt:lpstr>Custom Design</vt:lpstr>
      <vt:lpstr>Concourse</vt:lpstr>
      <vt:lpstr>CLIC (module) instrumentation</vt:lpstr>
      <vt:lpstr>Module types</vt:lpstr>
      <vt:lpstr>CLIC module, Type 1</vt:lpstr>
      <vt:lpstr>WFM</vt:lpstr>
      <vt:lpstr>BPM and WFM specifications</vt:lpstr>
      <vt:lpstr>Choke BPM</vt:lpstr>
      <vt:lpstr>EUROTeV PBPM</vt:lpstr>
      <vt:lpstr>Module acquisition systems</vt:lpstr>
      <vt:lpstr>Shielding of electronics</vt:lpstr>
      <vt:lpstr>Electronics in the tunnel</vt:lpstr>
      <vt:lpstr>Sector instrumentation</vt:lpstr>
      <vt:lpstr>Module types</vt:lpstr>
      <vt:lpstr>Beam loss monitoring</vt:lpstr>
      <vt:lpstr>Specifications of sector instruments</vt:lpstr>
      <vt:lpstr>Summery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soby</dc:creator>
  <cp:lastModifiedBy>soby</cp:lastModifiedBy>
  <cp:revision>207</cp:revision>
  <dcterms:created xsi:type="dcterms:W3CDTF">2008-10-06T13:07:40Z</dcterms:created>
  <dcterms:modified xsi:type="dcterms:W3CDTF">2008-10-15T06:13:48Z</dcterms:modified>
</cp:coreProperties>
</file>