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4" r:id="rId3"/>
    <p:sldId id="273" r:id="rId4"/>
    <p:sldId id="258" r:id="rId5"/>
    <p:sldId id="259" r:id="rId6"/>
    <p:sldId id="266" r:id="rId7"/>
    <p:sldId id="262" r:id="rId8"/>
    <p:sldId id="263" r:id="rId9"/>
    <p:sldId id="264" r:id="rId10"/>
    <p:sldId id="267" r:id="rId11"/>
    <p:sldId id="269" r:id="rId12"/>
    <p:sldId id="270" r:id="rId13"/>
    <p:sldId id="271" r:id="rId14"/>
    <p:sldId id="275" r:id="rId15"/>
    <p:sldId id="285" r:id="rId16"/>
    <p:sldId id="277" r:id="rId17"/>
    <p:sldId id="276" r:id="rId18"/>
    <p:sldId id="278" r:id="rId19"/>
    <p:sldId id="279" r:id="rId20"/>
    <p:sldId id="280" r:id="rId21"/>
    <p:sldId id="281" r:id="rId22"/>
    <p:sldId id="282" r:id="rId23"/>
    <p:sldId id="284" r:id="rId24"/>
    <p:sldId id="286" r:id="rId25"/>
    <p:sldId id="287" r:id="rId26"/>
    <p:sldId id="288"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33" autoAdjust="0"/>
    <p:restoredTop sz="93990" autoAdjust="0"/>
  </p:normalViewPr>
  <p:slideViewPr>
    <p:cSldViewPr>
      <p:cViewPr varScale="1">
        <p:scale>
          <a:sx n="74" d="100"/>
          <a:sy n="74" d="100"/>
        </p:scale>
        <p:origin x="-105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8EF21E-97DE-4F3E-9854-70954B7F6DF5}"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A27ADA8E-CFAE-4EE6-9F39-10D94B16D519}">
      <dgm:prSet phldrT="[Text]" custT="1"/>
      <dgm:spPr>
        <a:solidFill>
          <a:schemeClr val="accent6">
            <a:lumMod val="40000"/>
            <a:lumOff val="60000"/>
          </a:schemeClr>
        </a:solidFill>
      </dgm:spPr>
      <dgm:t>
        <a:bodyPr/>
        <a:lstStyle/>
        <a:p>
          <a:r>
            <a:rPr lang="en-US" sz="2400" dirty="0" smtClean="0">
              <a:solidFill>
                <a:srgbClr val="FF0000"/>
              </a:solidFill>
            </a:rPr>
            <a:t>Technical issues, integration and cost</a:t>
          </a:r>
          <a:endParaRPr lang="en-US" sz="2400" dirty="0">
            <a:solidFill>
              <a:srgbClr val="FF0000"/>
            </a:solidFill>
          </a:endParaRPr>
        </a:p>
      </dgm:t>
    </dgm:pt>
    <dgm:pt modelId="{D6D9797A-A9AF-4DFC-9E1F-F72FE46F5C63}" type="parTrans" cxnId="{D9010974-66A4-4DA7-AB6A-EA953AD4B212}">
      <dgm:prSet/>
      <dgm:spPr/>
      <dgm:t>
        <a:bodyPr/>
        <a:lstStyle/>
        <a:p>
          <a:endParaRPr lang="en-US" sz="2400"/>
        </a:p>
      </dgm:t>
    </dgm:pt>
    <dgm:pt modelId="{5A8C326D-0F7F-4843-AE10-8E0619B4FF90}" type="sibTrans" cxnId="{D9010974-66A4-4DA7-AB6A-EA953AD4B212}">
      <dgm:prSet/>
      <dgm:spPr/>
      <dgm:t>
        <a:bodyPr/>
        <a:lstStyle/>
        <a:p>
          <a:endParaRPr lang="en-US" sz="2400"/>
        </a:p>
      </dgm:t>
    </dgm:pt>
    <dgm:pt modelId="{61D6DFFF-0103-40F3-AC47-73A70826BFAD}">
      <dgm:prSet phldrT="[Text]" custT="1"/>
      <dgm:spPr/>
      <dgm:t>
        <a:bodyPr/>
        <a:lstStyle/>
        <a:p>
          <a:r>
            <a:rPr lang="en-US" sz="2400" dirty="0" smtClean="0"/>
            <a:t>Module, TL and  main components </a:t>
          </a:r>
          <a:endParaRPr lang="en-US" sz="2400" dirty="0"/>
        </a:p>
      </dgm:t>
    </dgm:pt>
    <dgm:pt modelId="{F5596FCB-32AB-48B5-8A59-5DCE045A0F04}" type="parTrans" cxnId="{A4BB8A81-1539-4E45-AD01-25A6C80AA697}">
      <dgm:prSet custT="1"/>
      <dgm:spPr/>
      <dgm:t>
        <a:bodyPr/>
        <a:lstStyle/>
        <a:p>
          <a:endParaRPr lang="en-US" sz="2400"/>
        </a:p>
      </dgm:t>
    </dgm:pt>
    <dgm:pt modelId="{3BE4CDB7-9E61-4560-9E80-5833323FFCDE}" type="sibTrans" cxnId="{A4BB8A81-1539-4E45-AD01-25A6C80AA697}">
      <dgm:prSet/>
      <dgm:spPr/>
      <dgm:t>
        <a:bodyPr/>
        <a:lstStyle/>
        <a:p>
          <a:endParaRPr lang="en-US" sz="2400"/>
        </a:p>
      </dgm:t>
    </dgm:pt>
    <dgm:pt modelId="{74C3BBD6-A225-4C65-9870-CBAFEE1BDB33}">
      <dgm:prSet phldrT="[Text]" custT="1"/>
      <dgm:spPr/>
      <dgm:t>
        <a:bodyPr/>
        <a:lstStyle/>
        <a:p>
          <a:r>
            <a:rPr lang="en-US" sz="2400" dirty="0" smtClean="0"/>
            <a:t>Technical sub-systems</a:t>
          </a:r>
          <a:endParaRPr lang="en-US" sz="2400" dirty="0"/>
        </a:p>
      </dgm:t>
    </dgm:pt>
    <dgm:pt modelId="{16534560-EEB3-4C7D-9D3A-4B142571E176}" type="parTrans" cxnId="{A3AA31CB-E69C-46A9-B5F6-8A6082C20EF7}">
      <dgm:prSet custT="1"/>
      <dgm:spPr/>
      <dgm:t>
        <a:bodyPr/>
        <a:lstStyle/>
        <a:p>
          <a:endParaRPr lang="en-US" sz="2400"/>
        </a:p>
      </dgm:t>
    </dgm:pt>
    <dgm:pt modelId="{8C2DE2A1-D826-4826-84C7-4784AECF42CA}" type="sibTrans" cxnId="{A3AA31CB-E69C-46A9-B5F6-8A6082C20EF7}">
      <dgm:prSet/>
      <dgm:spPr/>
      <dgm:t>
        <a:bodyPr/>
        <a:lstStyle/>
        <a:p>
          <a:endParaRPr lang="en-US" sz="2400"/>
        </a:p>
      </dgm:t>
    </dgm:pt>
    <dgm:pt modelId="{33FCB795-AEA7-48E3-B8BB-F7C9F4598291}">
      <dgm:prSet phldrT="[Text]" custT="1"/>
      <dgm:spPr/>
      <dgm:t>
        <a:bodyPr/>
        <a:lstStyle/>
        <a:p>
          <a:r>
            <a:rPr lang="en-US" sz="2400" dirty="0" smtClean="0"/>
            <a:t>Integration (module and tunnel)</a:t>
          </a:r>
          <a:endParaRPr lang="en-US" sz="2400" dirty="0"/>
        </a:p>
      </dgm:t>
    </dgm:pt>
    <dgm:pt modelId="{D38C2964-DCFC-4A67-B355-2A73ACD0B58B}" type="parTrans" cxnId="{E1632874-A195-4FDC-A2B2-E1263FE7D067}">
      <dgm:prSet custT="1"/>
      <dgm:spPr/>
      <dgm:t>
        <a:bodyPr/>
        <a:lstStyle/>
        <a:p>
          <a:endParaRPr lang="en-US" sz="2400"/>
        </a:p>
      </dgm:t>
    </dgm:pt>
    <dgm:pt modelId="{BF4A5E2E-C477-44BB-9BB3-8C2C2C7B5268}" type="sibTrans" cxnId="{E1632874-A195-4FDC-A2B2-E1263FE7D067}">
      <dgm:prSet/>
      <dgm:spPr/>
      <dgm:t>
        <a:bodyPr/>
        <a:lstStyle/>
        <a:p>
          <a:endParaRPr lang="en-US" sz="2400"/>
        </a:p>
      </dgm:t>
    </dgm:pt>
    <dgm:pt modelId="{AF6EF340-635D-4145-A505-43DC5120D2A0}">
      <dgm:prSet phldrT="[Text]" custT="1"/>
      <dgm:spPr/>
      <dgm:t>
        <a:bodyPr/>
        <a:lstStyle/>
        <a:p>
          <a:r>
            <a:rPr lang="en-US" sz="2400" dirty="0" smtClean="0"/>
            <a:t>Cost and schedule</a:t>
          </a:r>
          <a:endParaRPr lang="en-US" sz="2400" dirty="0"/>
        </a:p>
      </dgm:t>
    </dgm:pt>
    <dgm:pt modelId="{90017A96-7F0C-4911-A470-3763A78F6451}" type="parTrans" cxnId="{D21B23FB-C628-4D08-A03B-3658D87B01AC}">
      <dgm:prSet custT="1"/>
      <dgm:spPr/>
      <dgm:t>
        <a:bodyPr/>
        <a:lstStyle/>
        <a:p>
          <a:endParaRPr lang="en-US" sz="2400"/>
        </a:p>
      </dgm:t>
    </dgm:pt>
    <dgm:pt modelId="{4ED75E69-F94E-4950-B819-022C2C44F2CE}" type="sibTrans" cxnId="{D21B23FB-C628-4D08-A03B-3658D87B01AC}">
      <dgm:prSet/>
      <dgm:spPr/>
      <dgm:t>
        <a:bodyPr/>
        <a:lstStyle/>
        <a:p>
          <a:endParaRPr lang="en-US" sz="2400"/>
        </a:p>
      </dgm:t>
    </dgm:pt>
    <dgm:pt modelId="{2F457C6E-4E07-46A5-90FE-772CA5ACB6DC}" type="pres">
      <dgm:prSet presAssocID="{308EF21E-97DE-4F3E-9854-70954B7F6DF5}" presName="cycle" presStyleCnt="0">
        <dgm:presLayoutVars>
          <dgm:chMax val="1"/>
          <dgm:dir/>
          <dgm:animLvl val="ctr"/>
          <dgm:resizeHandles val="exact"/>
        </dgm:presLayoutVars>
      </dgm:prSet>
      <dgm:spPr/>
      <dgm:t>
        <a:bodyPr/>
        <a:lstStyle/>
        <a:p>
          <a:endParaRPr lang="en-US"/>
        </a:p>
      </dgm:t>
    </dgm:pt>
    <dgm:pt modelId="{A334C371-5D5A-42DA-BF91-DFCAF8D1FB2B}" type="pres">
      <dgm:prSet presAssocID="{A27ADA8E-CFAE-4EE6-9F39-10D94B16D519}" presName="centerShape" presStyleLbl="node0" presStyleIdx="0" presStyleCnt="1" custScaleX="132581" custScaleY="127415"/>
      <dgm:spPr/>
      <dgm:t>
        <a:bodyPr/>
        <a:lstStyle/>
        <a:p>
          <a:endParaRPr lang="en-US"/>
        </a:p>
      </dgm:t>
    </dgm:pt>
    <dgm:pt modelId="{B1CD941F-6748-41EC-AAFD-7F770AE890C6}" type="pres">
      <dgm:prSet presAssocID="{F5596FCB-32AB-48B5-8A59-5DCE045A0F04}" presName="Name9" presStyleLbl="parChTrans1D2" presStyleIdx="0" presStyleCnt="4"/>
      <dgm:spPr/>
      <dgm:t>
        <a:bodyPr/>
        <a:lstStyle/>
        <a:p>
          <a:endParaRPr lang="en-US"/>
        </a:p>
      </dgm:t>
    </dgm:pt>
    <dgm:pt modelId="{9F4D36C0-11BF-4B43-B5A2-AEC5B9721901}" type="pres">
      <dgm:prSet presAssocID="{F5596FCB-32AB-48B5-8A59-5DCE045A0F04}" presName="connTx" presStyleLbl="parChTrans1D2" presStyleIdx="0" presStyleCnt="4"/>
      <dgm:spPr/>
      <dgm:t>
        <a:bodyPr/>
        <a:lstStyle/>
        <a:p>
          <a:endParaRPr lang="en-US"/>
        </a:p>
      </dgm:t>
    </dgm:pt>
    <dgm:pt modelId="{556F96E1-234C-4692-B6E2-2E8D43B85BD1}" type="pres">
      <dgm:prSet presAssocID="{61D6DFFF-0103-40F3-AC47-73A70826BFAD}" presName="node" presStyleLbl="node1" presStyleIdx="0" presStyleCnt="4" custScaleX="217078" custRadScaleRad="101127" custRadScaleInc="216">
        <dgm:presLayoutVars>
          <dgm:bulletEnabled val="1"/>
        </dgm:presLayoutVars>
      </dgm:prSet>
      <dgm:spPr/>
      <dgm:t>
        <a:bodyPr/>
        <a:lstStyle/>
        <a:p>
          <a:endParaRPr lang="en-US"/>
        </a:p>
      </dgm:t>
    </dgm:pt>
    <dgm:pt modelId="{BCD87DB7-3DF4-42D3-AB08-914E0B27412F}" type="pres">
      <dgm:prSet presAssocID="{16534560-EEB3-4C7D-9D3A-4B142571E176}" presName="Name9" presStyleLbl="parChTrans1D2" presStyleIdx="1" presStyleCnt="4"/>
      <dgm:spPr/>
      <dgm:t>
        <a:bodyPr/>
        <a:lstStyle/>
        <a:p>
          <a:endParaRPr lang="en-US"/>
        </a:p>
      </dgm:t>
    </dgm:pt>
    <dgm:pt modelId="{25FD77EC-3B2C-49C8-8D37-A9EBDA91EBE7}" type="pres">
      <dgm:prSet presAssocID="{16534560-EEB3-4C7D-9D3A-4B142571E176}" presName="connTx" presStyleLbl="parChTrans1D2" presStyleIdx="1" presStyleCnt="4"/>
      <dgm:spPr/>
      <dgm:t>
        <a:bodyPr/>
        <a:lstStyle/>
        <a:p>
          <a:endParaRPr lang="en-US"/>
        </a:p>
      </dgm:t>
    </dgm:pt>
    <dgm:pt modelId="{4DAD5867-6949-4187-A8DC-02305001AC20}" type="pres">
      <dgm:prSet presAssocID="{74C3BBD6-A225-4C65-9870-CBAFEE1BDB33}" presName="node" presStyleLbl="node1" presStyleIdx="1" presStyleCnt="4" custScaleX="174614" custRadScaleRad="128821">
        <dgm:presLayoutVars>
          <dgm:bulletEnabled val="1"/>
        </dgm:presLayoutVars>
      </dgm:prSet>
      <dgm:spPr/>
      <dgm:t>
        <a:bodyPr/>
        <a:lstStyle/>
        <a:p>
          <a:endParaRPr lang="en-US"/>
        </a:p>
      </dgm:t>
    </dgm:pt>
    <dgm:pt modelId="{A9428B41-3F75-45C6-A051-0E63F8E3C32C}" type="pres">
      <dgm:prSet presAssocID="{D38C2964-DCFC-4A67-B355-2A73ACD0B58B}" presName="Name9" presStyleLbl="parChTrans1D2" presStyleIdx="2" presStyleCnt="4"/>
      <dgm:spPr/>
      <dgm:t>
        <a:bodyPr/>
        <a:lstStyle/>
        <a:p>
          <a:endParaRPr lang="en-US"/>
        </a:p>
      </dgm:t>
    </dgm:pt>
    <dgm:pt modelId="{777CBA5D-8CD8-40B6-B0F5-D11CCFE11B22}" type="pres">
      <dgm:prSet presAssocID="{D38C2964-DCFC-4A67-B355-2A73ACD0B58B}" presName="connTx" presStyleLbl="parChTrans1D2" presStyleIdx="2" presStyleCnt="4"/>
      <dgm:spPr/>
      <dgm:t>
        <a:bodyPr/>
        <a:lstStyle/>
        <a:p>
          <a:endParaRPr lang="en-US"/>
        </a:p>
      </dgm:t>
    </dgm:pt>
    <dgm:pt modelId="{4658E29D-D00F-48E0-A150-63CE442DFD2E}" type="pres">
      <dgm:prSet presAssocID="{33FCB795-AEA7-48E3-B8BB-F7C9F4598291}" presName="node" presStyleLbl="node1" presStyleIdx="2" presStyleCnt="4" custScaleX="217078">
        <dgm:presLayoutVars>
          <dgm:bulletEnabled val="1"/>
        </dgm:presLayoutVars>
      </dgm:prSet>
      <dgm:spPr/>
      <dgm:t>
        <a:bodyPr/>
        <a:lstStyle/>
        <a:p>
          <a:endParaRPr lang="en-US"/>
        </a:p>
      </dgm:t>
    </dgm:pt>
    <dgm:pt modelId="{5876463F-1620-47BF-9418-4592136C3A22}" type="pres">
      <dgm:prSet presAssocID="{90017A96-7F0C-4911-A470-3763A78F6451}" presName="Name9" presStyleLbl="parChTrans1D2" presStyleIdx="3" presStyleCnt="4"/>
      <dgm:spPr/>
      <dgm:t>
        <a:bodyPr/>
        <a:lstStyle/>
        <a:p>
          <a:endParaRPr lang="en-US"/>
        </a:p>
      </dgm:t>
    </dgm:pt>
    <dgm:pt modelId="{06760170-1182-4235-89FA-B678903B94E2}" type="pres">
      <dgm:prSet presAssocID="{90017A96-7F0C-4911-A470-3763A78F6451}" presName="connTx" presStyleLbl="parChTrans1D2" presStyleIdx="3" presStyleCnt="4"/>
      <dgm:spPr/>
      <dgm:t>
        <a:bodyPr/>
        <a:lstStyle/>
        <a:p>
          <a:endParaRPr lang="en-US"/>
        </a:p>
      </dgm:t>
    </dgm:pt>
    <dgm:pt modelId="{6AF652B1-3D63-4238-8579-1EBDAE8D45C2}" type="pres">
      <dgm:prSet presAssocID="{AF6EF340-635D-4145-A505-43DC5120D2A0}" presName="node" presStyleLbl="node1" presStyleIdx="3" presStyleCnt="4" custScaleX="211474" custRadScaleRad="136069">
        <dgm:presLayoutVars>
          <dgm:bulletEnabled val="1"/>
        </dgm:presLayoutVars>
      </dgm:prSet>
      <dgm:spPr/>
      <dgm:t>
        <a:bodyPr/>
        <a:lstStyle/>
        <a:p>
          <a:endParaRPr lang="en-US"/>
        </a:p>
      </dgm:t>
    </dgm:pt>
  </dgm:ptLst>
  <dgm:cxnLst>
    <dgm:cxn modelId="{8A7D55E3-02FD-4C28-87F3-72137F8E3503}" type="presOf" srcId="{F5596FCB-32AB-48B5-8A59-5DCE045A0F04}" destId="{9F4D36C0-11BF-4B43-B5A2-AEC5B9721901}" srcOrd="1" destOrd="0" presId="urn:microsoft.com/office/officeart/2005/8/layout/radial1"/>
    <dgm:cxn modelId="{3990CD41-6838-489A-9091-1BDF33426C40}" type="presOf" srcId="{33FCB795-AEA7-48E3-B8BB-F7C9F4598291}" destId="{4658E29D-D00F-48E0-A150-63CE442DFD2E}" srcOrd="0" destOrd="0" presId="urn:microsoft.com/office/officeart/2005/8/layout/radial1"/>
    <dgm:cxn modelId="{92B42391-9110-4129-A1EC-89496F433555}" type="presOf" srcId="{16534560-EEB3-4C7D-9D3A-4B142571E176}" destId="{25FD77EC-3B2C-49C8-8D37-A9EBDA91EBE7}" srcOrd="1" destOrd="0" presId="urn:microsoft.com/office/officeart/2005/8/layout/radial1"/>
    <dgm:cxn modelId="{AABF1D9D-B5E0-4418-BD65-D9D9DB7F4480}" type="presOf" srcId="{D38C2964-DCFC-4A67-B355-2A73ACD0B58B}" destId="{777CBA5D-8CD8-40B6-B0F5-D11CCFE11B22}" srcOrd="1" destOrd="0" presId="urn:microsoft.com/office/officeart/2005/8/layout/radial1"/>
    <dgm:cxn modelId="{A3AA31CB-E69C-46A9-B5F6-8A6082C20EF7}" srcId="{A27ADA8E-CFAE-4EE6-9F39-10D94B16D519}" destId="{74C3BBD6-A225-4C65-9870-CBAFEE1BDB33}" srcOrd="1" destOrd="0" parTransId="{16534560-EEB3-4C7D-9D3A-4B142571E176}" sibTransId="{8C2DE2A1-D826-4826-84C7-4784AECF42CA}"/>
    <dgm:cxn modelId="{D9010974-66A4-4DA7-AB6A-EA953AD4B212}" srcId="{308EF21E-97DE-4F3E-9854-70954B7F6DF5}" destId="{A27ADA8E-CFAE-4EE6-9F39-10D94B16D519}" srcOrd="0" destOrd="0" parTransId="{D6D9797A-A9AF-4DFC-9E1F-F72FE46F5C63}" sibTransId="{5A8C326D-0F7F-4843-AE10-8E0619B4FF90}"/>
    <dgm:cxn modelId="{A64F77C4-B741-43C3-9E9E-1F9C209A644C}" type="presOf" srcId="{D38C2964-DCFC-4A67-B355-2A73ACD0B58B}" destId="{A9428B41-3F75-45C6-A051-0E63F8E3C32C}" srcOrd="0" destOrd="0" presId="urn:microsoft.com/office/officeart/2005/8/layout/radial1"/>
    <dgm:cxn modelId="{90677280-DAD0-4FE1-943A-B09FAFE46FAC}" type="presOf" srcId="{AF6EF340-635D-4145-A505-43DC5120D2A0}" destId="{6AF652B1-3D63-4238-8579-1EBDAE8D45C2}" srcOrd="0" destOrd="0" presId="urn:microsoft.com/office/officeart/2005/8/layout/radial1"/>
    <dgm:cxn modelId="{35E1AA3C-D2FC-4E3F-89AE-EEF3A74850DF}" type="presOf" srcId="{A27ADA8E-CFAE-4EE6-9F39-10D94B16D519}" destId="{A334C371-5D5A-42DA-BF91-DFCAF8D1FB2B}" srcOrd="0" destOrd="0" presId="urn:microsoft.com/office/officeart/2005/8/layout/radial1"/>
    <dgm:cxn modelId="{76054442-2635-4973-A18B-1611927443BB}" type="presOf" srcId="{308EF21E-97DE-4F3E-9854-70954B7F6DF5}" destId="{2F457C6E-4E07-46A5-90FE-772CA5ACB6DC}" srcOrd="0" destOrd="0" presId="urn:microsoft.com/office/officeart/2005/8/layout/radial1"/>
    <dgm:cxn modelId="{5A51B542-A03F-4082-8602-DFD1F26B231F}" type="presOf" srcId="{61D6DFFF-0103-40F3-AC47-73A70826BFAD}" destId="{556F96E1-234C-4692-B6E2-2E8D43B85BD1}" srcOrd="0" destOrd="0" presId="urn:microsoft.com/office/officeart/2005/8/layout/radial1"/>
    <dgm:cxn modelId="{8A228399-8B01-4C89-972C-7BFF1C828862}" type="presOf" srcId="{74C3BBD6-A225-4C65-9870-CBAFEE1BDB33}" destId="{4DAD5867-6949-4187-A8DC-02305001AC20}" srcOrd="0" destOrd="0" presId="urn:microsoft.com/office/officeart/2005/8/layout/radial1"/>
    <dgm:cxn modelId="{D21B23FB-C628-4D08-A03B-3658D87B01AC}" srcId="{A27ADA8E-CFAE-4EE6-9F39-10D94B16D519}" destId="{AF6EF340-635D-4145-A505-43DC5120D2A0}" srcOrd="3" destOrd="0" parTransId="{90017A96-7F0C-4911-A470-3763A78F6451}" sibTransId="{4ED75E69-F94E-4950-B819-022C2C44F2CE}"/>
    <dgm:cxn modelId="{CF456DA7-610A-4AD9-8835-8CB69F6731AF}" type="presOf" srcId="{90017A96-7F0C-4911-A470-3763A78F6451}" destId="{06760170-1182-4235-89FA-B678903B94E2}" srcOrd="1" destOrd="0" presId="urn:microsoft.com/office/officeart/2005/8/layout/radial1"/>
    <dgm:cxn modelId="{E1632874-A195-4FDC-A2B2-E1263FE7D067}" srcId="{A27ADA8E-CFAE-4EE6-9F39-10D94B16D519}" destId="{33FCB795-AEA7-48E3-B8BB-F7C9F4598291}" srcOrd="2" destOrd="0" parTransId="{D38C2964-DCFC-4A67-B355-2A73ACD0B58B}" sibTransId="{BF4A5E2E-C477-44BB-9BB3-8C2C2C7B5268}"/>
    <dgm:cxn modelId="{DCD82D32-DCCF-4B46-8850-3F243EF61FC8}" type="presOf" srcId="{16534560-EEB3-4C7D-9D3A-4B142571E176}" destId="{BCD87DB7-3DF4-42D3-AB08-914E0B27412F}" srcOrd="0" destOrd="0" presId="urn:microsoft.com/office/officeart/2005/8/layout/radial1"/>
    <dgm:cxn modelId="{A4BB8A81-1539-4E45-AD01-25A6C80AA697}" srcId="{A27ADA8E-CFAE-4EE6-9F39-10D94B16D519}" destId="{61D6DFFF-0103-40F3-AC47-73A70826BFAD}" srcOrd="0" destOrd="0" parTransId="{F5596FCB-32AB-48B5-8A59-5DCE045A0F04}" sibTransId="{3BE4CDB7-9E61-4560-9E80-5833323FFCDE}"/>
    <dgm:cxn modelId="{9FE12EA1-5E57-4E62-B5D1-84451649569B}" type="presOf" srcId="{90017A96-7F0C-4911-A470-3763A78F6451}" destId="{5876463F-1620-47BF-9418-4592136C3A22}" srcOrd="0" destOrd="0" presId="urn:microsoft.com/office/officeart/2005/8/layout/radial1"/>
    <dgm:cxn modelId="{846A889A-6727-44BB-8B31-241A0EC92A2E}" type="presOf" srcId="{F5596FCB-32AB-48B5-8A59-5DCE045A0F04}" destId="{B1CD941F-6748-41EC-AAFD-7F770AE890C6}" srcOrd="0" destOrd="0" presId="urn:microsoft.com/office/officeart/2005/8/layout/radial1"/>
    <dgm:cxn modelId="{30AF7EEA-2C82-4204-83DD-134AA6394A81}" type="presParOf" srcId="{2F457C6E-4E07-46A5-90FE-772CA5ACB6DC}" destId="{A334C371-5D5A-42DA-BF91-DFCAF8D1FB2B}" srcOrd="0" destOrd="0" presId="urn:microsoft.com/office/officeart/2005/8/layout/radial1"/>
    <dgm:cxn modelId="{7D046990-5855-43F4-AF19-03EE7A40CFDB}" type="presParOf" srcId="{2F457C6E-4E07-46A5-90FE-772CA5ACB6DC}" destId="{B1CD941F-6748-41EC-AAFD-7F770AE890C6}" srcOrd="1" destOrd="0" presId="urn:microsoft.com/office/officeart/2005/8/layout/radial1"/>
    <dgm:cxn modelId="{5AAACA86-51B8-481F-AB64-28A62796364C}" type="presParOf" srcId="{B1CD941F-6748-41EC-AAFD-7F770AE890C6}" destId="{9F4D36C0-11BF-4B43-B5A2-AEC5B9721901}" srcOrd="0" destOrd="0" presId="urn:microsoft.com/office/officeart/2005/8/layout/radial1"/>
    <dgm:cxn modelId="{50E9C576-1DBA-4245-8E69-72FE70EBABE1}" type="presParOf" srcId="{2F457C6E-4E07-46A5-90FE-772CA5ACB6DC}" destId="{556F96E1-234C-4692-B6E2-2E8D43B85BD1}" srcOrd="2" destOrd="0" presId="urn:microsoft.com/office/officeart/2005/8/layout/radial1"/>
    <dgm:cxn modelId="{38E48503-2454-4FE8-A810-C4D2E7DB7EBC}" type="presParOf" srcId="{2F457C6E-4E07-46A5-90FE-772CA5ACB6DC}" destId="{BCD87DB7-3DF4-42D3-AB08-914E0B27412F}" srcOrd="3" destOrd="0" presId="urn:microsoft.com/office/officeart/2005/8/layout/radial1"/>
    <dgm:cxn modelId="{29817B78-1FA7-4AFC-95AA-DF4CCD985170}" type="presParOf" srcId="{BCD87DB7-3DF4-42D3-AB08-914E0B27412F}" destId="{25FD77EC-3B2C-49C8-8D37-A9EBDA91EBE7}" srcOrd="0" destOrd="0" presId="urn:microsoft.com/office/officeart/2005/8/layout/radial1"/>
    <dgm:cxn modelId="{970FBC36-ACAD-4DE1-B763-6E85B58D1C62}" type="presParOf" srcId="{2F457C6E-4E07-46A5-90FE-772CA5ACB6DC}" destId="{4DAD5867-6949-4187-A8DC-02305001AC20}" srcOrd="4" destOrd="0" presId="urn:microsoft.com/office/officeart/2005/8/layout/radial1"/>
    <dgm:cxn modelId="{29B98B52-15FB-4E4D-A832-E5706ADCACD5}" type="presParOf" srcId="{2F457C6E-4E07-46A5-90FE-772CA5ACB6DC}" destId="{A9428B41-3F75-45C6-A051-0E63F8E3C32C}" srcOrd="5" destOrd="0" presId="urn:microsoft.com/office/officeart/2005/8/layout/radial1"/>
    <dgm:cxn modelId="{531F46EA-F1F0-4965-BDEA-70BF1311D1C5}" type="presParOf" srcId="{A9428B41-3F75-45C6-A051-0E63F8E3C32C}" destId="{777CBA5D-8CD8-40B6-B0F5-D11CCFE11B22}" srcOrd="0" destOrd="0" presId="urn:microsoft.com/office/officeart/2005/8/layout/radial1"/>
    <dgm:cxn modelId="{A8184B07-F405-4EF8-BD2C-96B56421F0D5}" type="presParOf" srcId="{2F457C6E-4E07-46A5-90FE-772CA5ACB6DC}" destId="{4658E29D-D00F-48E0-A150-63CE442DFD2E}" srcOrd="6" destOrd="0" presId="urn:microsoft.com/office/officeart/2005/8/layout/radial1"/>
    <dgm:cxn modelId="{4786DF6A-5A42-44A8-A47E-FFBB47DFE3E9}" type="presParOf" srcId="{2F457C6E-4E07-46A5-90FE-772CA5ACB6DC}" destId="{5876463F-1620-47BF-9418-4592136C3A22}" srcOrd="7" destOrd="0" presId="urn:microsoft.com/office/officeart/2005/8/layout/radial1"/>
    <dgm:cxn modelId="{FA51B5D8-3192-48B1-B209-D5C519C1CEF5}" type="presParOf" srcId="{5876463F-1620-47BF-9418-4592136C3A22}" destId="{06760170-1182-4235-89FA-B678903B94E2}" srcOrd="0" destOrd="0" presId="urn:microsoft.com/office/officeart/2005/8/layout/radial1"/>
    <dgm:cxn modelId="{66FEB090-61C9-48FD-BAD8-89E2C07D8BC8}" type="presParOf" srcId="{2F457C6E-4E07-46A5-90FE-772CA5ACB6DC}" destId="{6AF652B1-3D63-4238-8579-1EBDAE8D45C2}" srcOrd="8" destOrd="0" presId="urn:microsoft.com/office/officeart/2005/8/layout/radial1"/>
  </dgm:cxnLst>
  <dgm:bg/>
  <dgm:whole/>
</dgm:dataModel>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FF2BB3-3499-4485-861F-3AAEA740610E}" type="datetimeFigureOut">
              <a:rPr lang="en-US" smtClean="0"/>
              <a:pPr/>
              <a:t>10/16/2008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853321-F4C6-4F2F-9C6A-79D11F53426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FF2BB3-3499-4485-861F-3AAEA740610E}" type="datetimeFigureOut">
              <a:rPr lang="en-US" smtClean="0"/>
              <a:pPr/>
              <a:t>10/16/2008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853321-F4C6-4F2F-9C6A-79D11F53426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FF2BB3-3499-4485-861F-3AAEA740610E}" type="datetimeFigureOut">
              <a:rPr lang="en-US" smtClean="0"/>
              <a:pPr/>
              <a:t>10/16/2008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853321-F4C6-4F2F-9C6A-79D11F53426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FF2BB3-3499-4485-861F-3AAEA740610E}" type="datetimeFigureOut">
              <a:rPr lang="en-US" smtClean="0"/>
              <a:pPr/>
              <a:t>10/16/2008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853321-F4C6-4F2F-9C6A-79D11F53426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FF2BB3-3499-4485-861F-3AAEA740610E}" type="datetimeFigureOut">
              <a:rPr lang="en-US" smtClean="0"/>
              <a:pPr/>
              <a:t>10/16/2008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853321-F4C6-4F2F-9C6A-79D11F53426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4FF2BB3-3499-4485-861F-3AAEA740610E}" type="datetimeFigureOut">
              <a:rPr lang="en-US" smtClean="0"/>
              <a:pPr/>
              <a:t>10/16/2008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853321-F4C6-4F2F-9C6A-79D11F53426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4FF2BB3-3499-4485-861F-3AAEA740610E}" type="datetimeFigureOut">
              <a:rPr lang="en-US" smtClean="0"/>
              <a:pPr/>
              <a:t>10/16/2008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853321-F4C6-4F2F-9C6A-79D11F53426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4FF2BB3-3499-4485-861F-3AAEA740610E}" type="datetimeFigureOut">
              <a:rPr lang="en-US" smtClean="0"/>
              <a:pPr/>
              <a:t>10/16/2008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853321-F4C6-4F2F-9C6A-79D11F53426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FF2BB3-3499-4485-861F-3AAEA740610E}" type="datetimeFigureOut">
              <a:rPr lang="en-US" smtClean="0"/>
              <a:pPr/>
              <a:t>10/16/2008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853321-F4C6-4F2F-9C6A-79D11F53426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FF2BB3-3499-4485-861F-3AAEA740610E}" type="datetimeFigureOut">
              <a:rPr lang="en-US" smtClean="0"/>
              <a:pPr/>
              <a:t>10/16/2008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853321-F4C6-4F2F-9C6A-79D11F53426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FF2BB3-3499-4485-861F-3AAEA740610E}" type="datetimeFigureOut">
              <a:rPr lang="en-US" smtClean="0"/>
              <a:pPr/>
              <a:t>10/16/2008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853321-F4C6-4F2F-9C6A-79D11F53426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FF2BB3-3499-4485-861F-3AAEA740610E}" type="datetimeFigureOut">
              <a:rPr lang="en-US" smtClean="0"/>
              <a:pPr/>
              <a:t>10/16/2008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853321-F4C6-4F2F-9C6A-79D11F53426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png"/></Relationships>
</file>

<file path=ppt/slides/_rels/slide1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1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16.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 Id="rId4" Type="http://schemas.openxmlformats.org/officeDocument/2006/relationships/hyperlink" Target="http://clic-alignment.web.cern.ch/clic-alignment/"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 Id="rId5" Type="http://schemas.openxmlformats.org/officeDocument/2006/relationships/image" Target="../media/image53.png"/><Relationship Id="rId4" Type="http://schemas.openxmlformats.org/officeDocument/2006/relationships/image" Target="../media/image52.png"/></Relationships>
</file>

<file path=ppt/slides/_rels/slide1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 Id="rId5" Type="http://schemas.openxmlformats.org/officeDocument/2006/relationships/image" Target="../media/image57.png"/><Relationship Id="rId4" Type="http://schemas.openxmlformats.org/officeDocument/2006/relationships/image" Target="../media/image56.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 Id="rId4" Type="http://schemas.openxmlformats.org/officeDocument/2006/relationships/image" Target="../media/image60.png"/></Relationships>
</file>

<file path=ppt/slides/_rels/slide2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 Id="rId4" Type="http://schemas.openxmlformats.org/officeDocument/2006/relationships/image" Target="../media/image63.png"/></Relationships>
</file>

<file path=ppt/slides/_rels/slide2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xml"/><Relationship Id="rId4" Type="http://schemas.openxmlformats.org/officeDocument/2006/relationships/image" Target="../media/image66.png"/></Relationships>
</file>

<file path=ppt/slides/_rels/slide2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7.xml"/><Relationship Id="rId4" Type="http://schemas.openxmlformats.org/officeDocument/2006/relationships/image" Target="../media/image71.png"/></Relationships>
</file>

<file path=ppt/slides/_rels/slide2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 Id="rId4" Type="http://schemas.openxmlformats.org/officeDocument/2006/relationships/image" Target="../media/image74.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Summary of the WG</a:t>
            </a:r>
            <a:br>
              <a:rPr lang="en-US" b="1" dirty="0" smtClean="0"/>
            </a:br>
            <a:r>
              <a:rPr lang="en-US" b="1" dirty="0" smtClean="0"/>
              <a:t>Technical Issues, Integration &amp; Cost</a:t>
            </a:r>
            <a:endParaRPr lang="en-US" dirty="0"/>
          </a:p>
        </p:txBody>
      </p:sp>
      <p:sp>
        <p:nvSpPr>
          <p:cNvPr id="3" name="Subtitle 2"/>
          <p:cNvSpPr>
            <a:spLocks noGrp="1"/>
          </p:cNvSpPr>
          <p:nvPr>
            <p:ph type="subTitle" idx="1"/>
          </p:nvPr>
        </p:nvSpPr>
        <p:spPr/>
        <p:txBody>
          <a:bodyPr/>
          <a:lstStyle/>
          <a:p>
            <a:r>
              <a:rPr lang="en-US" dirty="0" smtClean="0"/>
              <a:t>G. Riddone, R. </a:t>
            </a:r>
            <a:r>
              <a:rPr lang="en-US" dirty="0" err="1" smtClean="0"/>
              <a:t>Ruber</a:t>
            </a:r>
            <a:endParaRPr lang="en-US" dirty="0" smtClean="0"/>
          </a:p>
          <a:p>
            <a:endParaRPr lang="en-US" dirty="0" smtClean="0"/>
          </a:p>
          <a:p>
            <a:r>
              <a:rPr lang="en-US" dirty="0" smtClean="0"/>
              <a:t>17.10.2008</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6" name="Picture 6"/>
          <p:cNvPicPr>
            <a:picLocks noChangeAspect="1" noChangeArrowheads="1"/>
          </p:cNvPicPr>
          <p:nvPr/>
        </p:nvPicPr>
        <p:blipFill>
          <a:blip r:embed="rId2"/>
          <a:srcRect/>
          <a:stretch>
            <a:fillRect/>
          </a:stretch>
        </p:blipFill>
        <p:spPr bwMode="auto">
          <a:xfrm>
            <a:off x="0" y="3429000"/>
            <a:ext cx="4572000" cy="3429000"/>
          </a:xfrm>
          <a:prstGeom prst="rect">
            <a:avLst/>
          </a:prstGeom>
          <a:noFill/>
          <a:ln w="9525">
            <a:noFill/>
            <a:miter lim="800000"/>
            <a:headEnd/>
            <a:tailEnd/>
          </a:ln>
          <a:effectLst/>
        </p:spPr>
      </p:pic>
      <p:pic>
        <p:nvPicPr>
          <p:cNvPr id="10245" name="Picture 5"/>
          <p:cNvPicPr>
            <a:picLocks noChangeAspect="1" noChangeArrowheads="1"/>
          </p:cNvPicPr>
          <p:nvPr/>
        </p:nvPicPr>
        <p:blipFill>
          <a:blip r:embed="rId3"/>
          <a:srcRect/>
          <a:stretch>
            <a:fillRect/>
          </a:stretch>
        </p:blipFill>
        <p:spPr bwMode="auto">
          <a:xfrm>
            <a:off x="4572000" y="3429000"/>
            <a:ext cx="4572000" cy="3429000"/>
          </a:xfrm>
          <a:prstGeom prst="rect">
            <a:avLst/>
          </a:prstGeom>
          <a:noFill/>
          <a:ln w="9525">
            <a:noFill/>
            <a:miter lim="800000"/>
            <a:headEnd/>
            <a:tailEnd/>
          </a:ln>
          <a:effectLst/>
        </p:spPr>
      </p:pic>
      <p:pic>
        <p:nvPicPr>
          <p:cNvPr id="10243" name="Picture 3"/>
          <p:cNvPicPr>
            <a:picLocks noChangeAspect="1" noChangeArrowheads="1"/>
          </p:cNvPicPr>
          <p:nvPr/>
        </p:nvPicPr>
        <p:blipFill>
          <a:blip r:embed="rId4"/>
          <a:srcRect/>
          <a:stretch>
            <a:fillRect/>
          </a:stretch>
        </p:blipFill>
        <p:spPr bwMode="auto">
          <a:xfrm>
            <a:off x="0" y="0"/>
            <a:ext cx="4572000" cy="3429000"/>
          </a:xfrm>
          <a:prstGeom prst="rect">
            <a:avLst/>
          </a:prstGeom>
          <a:noFill/>
          <a:ln w="9525">
            <a:noFill/>
            <a:miter lim="800000"/>
            <a:headEnd/>
            <a:tailEnd/>
          </a:ln>
          <a:effectLst/>
        </p:spPr>
      </p:pic>
      <p:pic>
        <p:nvPicPr>
          <p:cNvPr id="10244" name="Picture 4"/>
          <p:cNvPicPr>
            <a:picLocks noChangeAspect="1" noChangeArrowheads="1"/>
          </p:cNvPicPr>
          <p:nvPr/>
        </p:nvPicPr>
        <p:blipFill>
          <a:blip r:embed="rId5"/>
          <a:srcRect/>
          <a:stretch>
            <a:fillRect/>
          </a:stretch>
        </p:blipFill>
        <p:spPr bwMode="auto">
          <a:xfrm>
            <a:off x="4572000" y="0"/>
            <a:ext cx="4572000" cy="3429000"/>
          </a:xfrm>
          <a:prstGeom prst="rect">
            <a:avLst/>
          </a:prstGeom>
          <a:noFill/>
          <a:ln w="9525">
            <a:noFill/>
            <a:miter lim="800000"/>
            <a:headEnd/>
            <a:tailEnd/>
          </a:ln>
          <a:effectLst/>
        </p:spPr>
      </p:pic>
      <p:sp>
        <p:nvSpPr>
          <p:cNvPr id="5" name="TextBox 4"/>
          <p:cNvSpPr txBox="1"/>
          <p:nvPr/>
        </p:nvSpPr>
        <p:spPr>
          <a:xfrm>
            <a:off x="4495800" y="6211669"/>
            <a:ext cx="4648200" cy="646331"/>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r"/>
            <a:r>
              <a:rPr lang="en-US" dirty="0" smtClean="0"/>
              <a:t>Module integration, A. Samoshkin</a:t>
            </a:r>
          </a:p>
          <a:p>
            <a:pPr algn="r"/>
            <a:r>
              <a:rPr lang="en-US" dirty="0" smtClean="0"/>
              <a:t>See also PETS integration for TBL, F. Toral</a:t>
            </a:r>
          </a:p>
        </p:txBody>
      </p:sp>
      <p:sp>
        <p:nvSpPr>
          <p:cNvPr id="8" name="TextBox 7"/>
          <p:cNvSpPr txBox="1"/>
          <p:nvPr/>
        </p:nvSpPr>
        <p:spPr>
          <a:xfrm>
            <a:off x="4572000" y="3886200"/>
            <a:ext cx="3192412" cy="646331"/>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smtClean="0"/>
              <a:t>Systematic approach by systems</a:t>
            </a:r>
          </a:p>
          <a:p>
            <a:r>
              <a:rPr lang="en-US" dirty="0" smtClean="0"/>
              <a:t>From to concept to details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srcRect/>
          <a:stretch>
            <a:fillRect/>
          </a:stretch>
        </p:blipFill>
        <p:spPr bwMode="auto">
          <a:xfrm>
            <a:off x="0" y="0"/>
            <a:ext cx="4572000" cy="3429000"/>
          </a:xfrm>
          <a:prstGeom prst="rect">
            <a:avLst/>
          </a:prstGeom>
          <a:noFill/>
          <a:ln w="9525">
            <a:noFill/>
            <a:miter lim="800000"/>
            <a:headEnd/>
            <a:tailEnd/>
          </a:ln>
          <a:effectLst/>
        </p:spPr>
      </p:pic>
      <p:sp>
        <p:nvSpPr>
          <p:cNvPr id="2" name="TextBox 1"/>
          <p:cNvSpPr txBox="1"/>
          <p:nvPr/>
        </p:nvSpPr>
        <p:spPr>
          <a:xfrm>
            <a:off x="4953000" y="6488668"/>
            <a:ext cx="4191000" cy="369332"/>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r"/>
            <a:r>
              <a:rPr lang="en-US" dirty="0" smtClean="0"/>
              <a:t>ILC Underground Consideration, V. </a:t>
            </a:r>
            <a:r>
              <a:rPr lang="en-US" dirty="0" err="1" smtClean="0"/>
              <a:t>Kuchler</a:t>
            </a:r>
            <a:endParaRPr lang="en-US" dirty="0"/>
          </a:p>
        </p:txBody>
      </p:sp>
      <p:pic>
        <p:nvPicPr>
          <p:cNvPr id="12293" name="Picture 5"/>
          <p:cNvPicPr>
            <a:picLocks noChangeAspect="1" noChangeArrowheads="1"/>
          </p:cNvPicPr>
          <p:nvPr/>
        </p:nvPicPr>
        <p:blipFill>
          <a:blip r:embed="rId3"/>
          <a:srcRect/>
          <a:stretch>
            <a:fillRect/>
          </a:stretch>
        </p:blipFill>
        <p:spPr bwMode="auto">
          <a:xfrm>
            <a:off x="3352800" y="2419350"/>
            <a:ext cx="5029200" cy="3771900"/>
          </a:xfrm>
          <a:prstGeom prst="rect">
            <a:avLst/>
          </a:prstGeom>
          <a:ln>
            <a:headEnd/>
            <a:tailEnd/>
          </a:ln>
        </p:spPr>
        <p:style>
          <a:lnRef idx="0">
            <a:schemeClr val="accent2"/>
          </a:lnRef>
          <a:fillRef idx="3">
            <a:schemeClr val="accent2"/>
          </a:fillRef>
          <a:effectRef idx="3">
            <a:schemeClr val="accent2"/>
          </a:effectRef>
          <a:fontRef idx="minor">
            <a:schemeClr val="lt1"/>
          </a:fontRef>
        </p:style>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srcRect/>
          <a:stretch>
            <a:fillRect/>
          </a:stretch>
        </p:blipFill>
        <p:spPr bwMode="auto">
          <a:xfrm>
            <a:off x="0" y="0"/>
            <a:ext cx="4572000" cy="3429000"/>
          </a:xfrm>
          <a:prstGeom prst="rect">
            <a:avLst/>
          </a:prstGeom>
          <a:noFill/>
          <a:ln w="9525">
            <a:noFill/>
            <a:miter lim="800000"/>
            <a:headEnd/>
            <a:tailEnd/>
          </a:ln>
          <a:effectLst/>
        </p:spPr>
      </p:pic>
      <p:sp>
        <p:nvSpPr>
          <p:cNvPr id="3" name="TextBox 2"/>
          <p:cNvSpPr txBox="1"/>
          <p:nvPr/>
        </p:nvSpPr>
        <p:spPr>
          <a:xfrm>
            <a:off x="4495800" y="6488668"/>
            <a:ext cx="4648200" cy="369332"/>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r"/>
            <a:r>
              <a:rPr lang="en-US" dirty="0" smtClean="0"/>
              <a:t> </a:t>
            </a:r>
            <a:r>
              <a:rPr lang="en-US" dirty="0" err="1" smtClean="0"/>
              <a:t>Dubna</a:t>
            </a:r>
            <a:r>
              <a:rPr lang="en-US" dirty="0" smtClean="0"/>
              <a:t> </a:t>
            </a:r>
            <a:r>
              <a:rPr lang="en-US" dirty="0" err="1" smtClean="0"/>
              <a:t>Siting</a:t>
            </a:r>
            <a:r>
              <a:rPr lang="en-US" dirty="0" smtClean="0"/>
              <a:t> and ILC Activity at JINR, G. </a:t>
            </a:r>
            <a:r>
              <a:rPr lang="en-US" dirty="0" err="1" smtClean="0"/>
              <a:t>Shirkov</a:t>
            </a:r>
            <a:endParaRPr lang="en-US" dirty="0"/>
          </a:p>
        </p:txBody>
      </p:sp>
      <p:pic>
        <p:nvPicPr>
          <p:cNvPr id="13315" name="Picture 3"/>
          <p:cNvPicPr>
            <a:picLocks noChangeAspect="1" noChangeArrowheads="1"/>
          </p:cNvPicPr>
          <p:nvPr/>
        </p:nvPicPr>
        <p:blipFill>
          <a:blip r:embed="rId3"/>
          <a:srcRect/>
          <a:stretch>
            <a:fillRect/>
          </a:stretch>
        </p:blipFill>
        <p:spPr bwMode="auto">
          <a:xfrm>
            <a:off x="4572000" y="2133600"/>
            <a:ext cx="4572000" cy="3429000"/>
          </a:xfrm>
          <a:prstGeom prst="rect">
            <a:avLst/>
          </a:prstGeom>
          <a:noFill/>
          <a:ln w="9525">
            <a:noFill/>
            <a:miter lim="800000"/>
            <a:headEnd/>
            <a:tailEnd/>
          </a:ln>
          <a:effectLst/>
        </p:spPr>
      </p:pic>
      <p:pic>
        <p:nvPicPr>
          <p:cNvPr id="13316" name="Picture 4"/>
          <p:cNvPicPr>
            <a:picLocks noChangeAspect="1" noChangeArrowheads="1"/>
          </p:cNvPicPr>
          <p:nvPr/>
        </p:nvPicPr>
        <p:blipFill>
          <a:blip r:embed="rId4"/>
          <a:srcRect/>
          <a:stretch>
            <a:fillRect/>
          </a:stretch>
        </p:blipFill>
        <p:spPr bwMode="auto">
          <a:xfrm>
            <a:off x="0" y="3429000"/>
            <a:ext cx="4572000" cy="3429000"/>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srcRect/>
          <a:stretch>
            <a:fillRect/>
          </a:stretch>
        </p:blipFill>
        <p:spPr bwMode="auto">
          <a:xfrm>
            <a:off x="-19050" y="3343275"/>
            <a:ext cx="9163050" cy="3514725"/>
          </a:xfrm>
          <a:prstGeom prst="rect">
            <a:avLst/>
          </a:prstGeom>
          <a:noFill/>
          <a:ln w="9525">
            <a:noFill/>
            <a:miter lim="800000"/>
            <a:headEnd/>
            <a:tailEnd/>
          </a:ln>
          <a:effectLst/>
        </p:spPr>
      </p:pic>
      <p:pic>
        <p:nvPicPr>
          <p:cNvPr id="14343" name="Picture 7"/>
          <p:cNvPicPr>
            <a:picLocks noChangeAspect="1" noChangeArrowheads="1"/>
          </p:cNvPicPr>
          <p:nvPr/>
        </p:nvPicPr>
        <p:blipFill>
          <a:blip r:embed="rId3"/>
          <a:srcRect/>
          <a:stretch>
            <a:fillRect/>
          </a:stretch>
        </p:blipFill>
        <p:spPr bwMode="auto">
          <a:xfrm>
            <a:off x="4572000" y="0"/>
            <a:ext cx="4572000" cy="3429000"/>
          </a:xfrm>
          <a:prstGeom prst="rect">
            <a:avLst/>
          </a:prstGeom>
          <a:noFill/>
          <a:ln w="9525">
            <a:noFill/>
            <a:miter lim="800000"/>
            <a:headEnd/>
            <a:tailEnd/>
          </a:ln>
          <a:effectLst/>
        </p:spPr>
      </p:pic>
      <p:sp>
        <p:nvSpPr>
          <p:cNvPr id="2" name="TextBox 1"/>
          <p:cNvSpPr txBox="1"/>
          <p:nvPr/>
        </p:nvSpPr>
        <p:spPr>
          <a:xfrm>
            <a:off x="0" y="6019800"/>
            <a:ext cx="5334000" cy="369332"/>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r"/>
            <a:r>
              <a:rPr lang="en-US" dirty="0" smtClean="0"/>
              <a:t>Safety </a:t>
            </a:r>
            <a:r>
              <a:rPr lang="en-US" dirty="0" smtClean="0"/>
              <a:t>issues for underground structures, F. Corsanego</a:t>
            </a:r>
            <a:endParaRPr lang="en-US" dirty="0"/>
          </a:p>
        </p:txBody>
      </p:sp>
      <p:pic>
        <p:nvPicPr>
          <p:cNvPr id="14340" name="Picture 4"/>
          <p:cNvPicPr>
            <a:picLocks noChangeAspect="1" noChangeArrowheads="1"/>
          </p:cNvPicPr>
          <p:nvPr/>
        </p:nvPicPr>
        <p:blipFill>
          <a:blip r:embed="rId4"/>
          <a:srcRect/>
          <a:stretch>
            <a:fillRect/>
          </a:stretch>
        </p:blipFill>
        <p:spPr bwMode="auto">
          <a:xfrm>
            <a:off x="152400" y="0"/>
            <a:ext cx="4572000" cy="3429000"/>
          </a:xfrm>
          <a:prstGeom prst="rect">
            <a:avLst/>
          </a:prstGeom>
          <a:noFill/>
          <a:ln w="9525">
            <a:noFill/>
            <a:miter lim="800000"/>
            <a:headEnd/>
            <a:tailEnd/>
          </a:ln>
          <a:effectLst/>
        </p:spPr>
      </p:pic>
      <p:pic>
        <p:nvPicPr>
          <p:cNvPr id="14342" name="Picture 6"/>
          <p:cNvPicPr>
            <a:picLocks noChangeAspect="1" noChangeArrowheads="1"/>
          </p:cNvPicPr>
          <p:nvPr/>
        </p:nvPicPr>
        <p:blipFill>
          <a:blip r:embed="rId5"/>
          <a:srcRect b="46000"/>
          <a:stretch>
            <a:fillRect/>
          </a:stretch>
        </p:blipFill>
        <p:spPr bwMode="auto">
          <a:xfrm>
            <a:off x="3733800" y="152400"/>
            <a:ext cx="1981200" cy="575187"/>
          </a:xfrm>
          <a:prstGeom prst="rect">
            <a:avLst/>
          </a:prstGeom>
          <a:noFill/>
          <a:ln w="9525">
            <a:noFill/>
            <a:miter lim="800000"/>
            <a:headEnd/>
            <a:tailEnd/>
          </a:ln>
          <a:effectLst/>
        </p:spPr>
      </p:pic>
      <p:sp>
        <p:nvSpPr>
          <p:cNvPr id="11" name="TextBox 10"/>
          <p:cNvSpPr txBox="1"/>
          <p:nvPr/>
        </p:nvSpPr>
        <p:spPr>
          <a:xfrm>
            <a:off x="3962400" y="3048000"/>
            <a:ext cx="4724400" cy="307777"/>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1400" i="1" dirty="0" smtClean="0">
                <a:solidFill>
                  <a:srgbClr val="FFFF00"/>
                </a:solidFill>
              </a:rPr>
              <a:t>Radiation  level in the interaction regions to be studied </a:t>
            </a:r>
            <a:endParaRPr lang="en-US" sz="1400" i="1" dirty="0">
              <a:solidFill>
                <a:srgbClr val="FFFF00"/>
              </a:solidFill>
            </a:endParaRPr>
          </a:p>
        </p:txBody>
      </p:sp>
      <p:sp>
        <p:nvSpPr>
          <p:cNvPr id="8" name="TextBox 7"/>
          <p:cNvSpPr txBox="1"/>
          <p:nvPr/>
        </p:nvSpPr>
        <p:spPr>
          <a:xfrm>
            <a:off x="0" y="11668"/>
            <a:ext cx="3581400" cy="369332"/>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dirty="0" smtClean="0"/>
              <a:t>Radiation level in the tunnel, T. </a:t>
            </a:r>
            <a:r>
              <a:rPr lang="en-US" dirty="0" smtClean="0"/>
              <a:t>Otto</a:t>
            </a:r>
            <a:endParaRPr lang="en-US"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0"/>
            <a:ext cx="4572000" cy="34290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4572000" y="0"/>
            <a:ext cx="4572000" cy="3429000"/>
          </a:xfrm>
          <a:prstGeom prst="rect">
            <a:avLst/>
          </a:prstGeom>
          <a:noFill/>
          <a:ln w="9525">
            <a:noFill/>
            <a:miter lim="800000"/>
            <a:headEnd/>
            <a:tailEnd/>
          </a:ln>
          <a:effectLst/>
        </p:spPr>
      </p:pic>
      <p:sp>
        <p:nvSpPr>
          <p:cNvPr id="4" name="TextBox 3"/>
          <p:cNvSpPr txBox="1"/>
          <p:nvPr/>
        </p:nvSpPr>
        <p:spPr>
          <a:xfrm>
            <a:off x="4639690" y="2819400"/>
            <a:ext cx="4504310" cy="1477328"/>
          </a:xfrm>
          <a:prstGeom prst="rect">
            <a:avLst/>
          </a:prstGeom>
          <a:noFill/>
        </p:spPr>
        <p:txBody>
          <a:bodyPr wrap="none" rtlCol="0">
            <a:spAutoFit/>
          </a:bodyPr>
          <a:lstStyle/>
          <a:p>
            <a:r>
              <a:rPr lang="en-US" dirty="0" smtClean="0"/>
              <a:t>Wire: Validation test are underway at CERN </a:t>
            </a:r>
          </a:p>
          <a:p>
            <a:r>
              <a:rPr lang="en-US" dirty="0" smtClean="0"/>
              <a:t>(TT1, T500)</a:t>
            </a:r>
          </a:p>
          <a:p>
            <a:r>
              <a:rPr lang="en-US" dirty="0" smtClean="0"/>
              <a:t>Sensors: capacitive based WPS sensors</a:t>
            </a:r>
          </a:p>
          <a:p>
            <a:r>
              <a:rPr lang="en-US" dirty="0" smtClean="0"/>
              <a:t>Development of an optical -based WPS sensor</a:t>
            </a:r>
          </a:p>
          <a:p>
            <a:r>
              <a:rPr lang="en-US" dirty="0" smtClean="0"/>
              <a:t>MBQ: </a:t>
            </a:r>
            <a:r>
              <a:rPr lang="en-US" dirty="0" err="1" smtClean="0"/>
              <a:t>fiducialisation</a:t>
            </a:r>
            <a:r>
              <a:rPr lang="en-US" dirty="0" smtClean="0"/>
              <a:t>, align/stab. compatibility</a:t>
            </a:r>
          </a:p>
        </p:txBody>
      </p:sp>
      <p:sp>
        <p:nvSpPr>
          <p:cNvPr id="5" name="TextBox 4"/>
          <p:cNvSpPr txBox="1"/>
          <p:nvPr/>
        </p:nvSpPr>
        <p:spPr>
          <a:xfrm>
            <a:off x="6781800" y="2438400"/>
            <a:ext cx="2112181" cy="369332"/>
          </a:xfrm>
          <a:prstGeom prst="rect">
            <a:avLst/>
          </a:prstGeom>
          <a:noFill/>
        </p:spPr>
        <p:txBody>
          <a:bodyPr wrap="none" rtlCol="0">
            <a:spAutoFit/>
          </a:bodyPr>
          <a:lstStyle/>
          <a:p>
            <a:r>
              <a:rPr lang="en-US" dirty="0" smtClean="0"/>
              <a:t>Collaboration </a:t>
            </a:r>
            <a:r>
              <a:rPr lang="en-US" dirty="0" err="1" smtClean="0"/>
              <a:t>Nikhef</a:t>
            </a:r>
            <a:endParaRPr lang="en-US" dirty="0"/>
          </a:p>
        </p:txBody>
      </p:sp>
      <p:pic>
        <p:nvPicPr>
          <p:cNvPr id="1028" name="Picture 4"/>
          <p:cNvPicPr>
            <a:picLocks noChangeAspect="1" noChangeArrowheads="1"/>
          </p:cNvPicPr>
          <p:nvPr/>
        </p:nvPicPr>
        <p:blipFill>
          <a:blip r:embed="rId4"/>
          <a:srcRect/>
          <a:stretch>
            <a:fillRect/>
          </a:stretch>
        </p:blipFill>
        <p:spPr bwMode="auto">
          <a:xfrm>
            <a:off x="609600" y="1752600"/>
            <a:ext cx="3200400" cy="2400300"/>
          </a:xfrm>
          <a:prstGeom prst="rect">
            <a:avLst/>
          </a:prstGeom>
          <a:noFill/>
          <a:ln w="9525">
            <a:noFill/>
            <a:miter lim="800000"/>
            <a:headEnd/>
            <a:tailEnd/>
          </a:ln>
          <a:effectLst/>
        </p:spPr>
      </p:pic>
      <p:sp>
        <p:nvSpPr>
          <p:cNvPr id="10" name="Rectangle 9"/>
          <p:cNvSpPr/>
          <p:nvPr/>
        </p:nvSpPr>
        <p:spPr>
          <a:xfrm>
            <a:off x="4572000" y="5103674"/>
            <a:ext cx="4572000" cy="1754326"/>
          </a:xfrm>
          <a:prstGeom prst="rect">
            <a:avLst/>
          </a:prstGeom>
        </p:spPr>
        <p:txBody>
          <a:bodyPr>
            <a:spAutoFit/>
          </a:bodyPr>
          <a:lstStyle/>
          <a:p>
            <a:r>
              <a:rPr lang="en-US" dirty="0" smtClean="0"/>
              <a:t>We also would like to open the CLIC survey and alignment studies to the Survey groups from other labs (FNAL, SLAC, Argonne, KEK, DESY), in particular concerning the development and qualification of sensors. The first contacts have already been taken.</a:t>
            </a:r>
            <a:endParaRPr lang="en-US" dirty="0"/>
          </a:p>
        </p:txBody>
      </p:sp>
      <p:sp>
        <p:nvSpPr>
          <p:cNvPr id="8" name="TextBox 7"/>
          <p:cNvSpPr txBox="1"/>
          <p:nvPr/>
        </p:nvSpPr>
        <p:spPr>
          <a:xfrm>
            <a:off x="762000" y="4114800"/>
            <a:ext cx="3200400" cy="2308324"/>
          </a:xfrm>
          <a:prstGeom prst="rect">
            <a:avLst/>
          </a:prstGeom>
          <a:noFill/>
        </p:spPr>
        <p:txBody>
          <a:bodyPr wrap="square" rtlCol="0">
            <a:spAutoFit/>
          </a:bodyPr>
          <a:lstStyle/>
          <a:p>
            <a:r>
              <a:rPr lang="en-US" dirty="0" smtClean="0"/>
              <a:t>Simulation on propagation network and on CLIC modules</a:t>
            </a:r>
          </a:p>
          <a:p>
            <a:pPr>
              <a:buFont typeface="Wingdings"/>
              <a:buChar char="è"/>
            </a:pPr>
            <a:r>
              <a:rPr lang="en-US" dirty="0" smtClean="0">
                <a:sym typeface="Wingdings" pitchFamily="2" charset="2"/>
              </a:rPr>
              <a:t>Promising results  input for beam dynamics simulation</a:t>
            </a:r>
          </a:p>
          <a:p>
            <a:pPr>
              <a:buFont typeface="Wingdings"/>
              <a:buChar char="è"/>
            </a:pPr>
            <a:endParaRPr lang="en-US" dirty="0" smtClean="0">
              <a:sym typeface="Wingdings" pitchFamily="2" charset="2"/>
            </a:endParaRPr>
          </a:p>
          <a:p>
            <a:r>
              <a:rPr lang="en-US" dirty="0" smtClean="0">
                <a:sym typeface="Wingdings" pitchFamily="2" charset="2"/>
              </a:rPr>
              <a:t>Discussions on space reservation and integration of survey equipment</a:t>
            </a:r>
            <a:endParaRPr lang="en-US"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0"/>
            <a:ext cx="4572000" cy="34290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4572000" y="1752600"/>
            <a:ext cx="4572000" cy="3429000"/>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0" y="3429000"/>
            <a:ext cx="4572000" cy="3429000"/>
          </a:xfrm>
          <a:prstGeom prst="rect">
            <a:avLst/>
          </a:prstGeom>
          <a:noFill/>
          <a:ln w="9525">
            <a:noFill/>
            <a:miter lim="800000"/>
            <a:headEnd/>
            <a:tailEnd/>
          </a:ln>
          <a:effectLst/>
        </p:spPr>
      </p:pic>
      <p:sp>
        <p:nvSpPr>
          <p:cNvPr id="5" name="TextBox 4"/>
          <p:cNvSpPr txBox="1"/>
          <p:nvPr/>
        </p:nvSpPr>
        <p:spPr>
          <a:xfrm>
            <a:off x="1676400" y="5638800"/>
            <a:ext cx="2650726" cy="369332"/>
          </a:xfrm>
          <a:prstGeom prst="rect">
            <a:avLst/>
          </a:prstGeom>
          <a:noFill/>
        </p:spPr>
        <p:txBody>
          <a:bodyPr wrap="none" rtlCol="0">
            <a:spAutoFit/>
          </a:bodyPr>
          <a:lstStyle/>
          <a:p>
            <a:r>
              <a:rPr lang="en-US" dirty="0" smtClean="0"/>
              <a:t>Coherence drop after 1 Hz</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0"/>
            <a:ext cx="4572000" cy="3429000"/>
          </a:xfrm>
          <a:prstGeom prst="rect">
            <a:avLst/>
          </a:prstGeom>
          <a:noFill/>
          <a:ln w="9525">
            <a:noFill/>
            <a:miter lim="800000"/>
            <a:headEnd/>
            <a:tailEnd/>
          </a:ln>
          <a:effectLst/>
        </p:spPr>
      </p:pic>
      <p:sp>
        <p:nvSpPr>
          <p:cNvPr id="3" name="Rectangle 2"/>
          <p:cNvSpPr/>
          <p:nvPr/>
        </p:nvSpPr>
        <p:spPr>
          <a:xfrm>
            <a:off x="0" y="2743200"/>
            <a:ext cx="4572000" cy="646331"/>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r>
              <a:rPr lang="en-US" dirty="0" smtClean="0"/>
              <a:t>http://clic-study.web.cern.ch/CLIC-Study/CLIC_Stabilisation/Index.htm</a:t>
            </a:r>
            <a:endParaRPr lang="en-US" dirty="0"/>
          </a:p>
        </p:txBody>
      </p:sp>
      <p:graphicFrame>
        <p:nvGraphicFramePr>
          <p:cNvPr id="6" name="Group 25"/>
          <p:cNvGraphicFramePr>
            <a:graphicFrameLocks noGrp="1"/>
          </p:cNvGraphicFramePr>
          <p:nvPr/>
        </p:nvGraphicFramePr>
        <p:xfrm>
          <a:off x="3886200" y="1600200"/>
          <a:ext cx="4953000" cy="1524318"/>
        </p:xfrm>
        <a:graphic>
          <a:graphicData uri="http://schemas.openxmlformats.org/drawingml/2006/table">
            <a:tbl>
              <a:tblPr/>
              <a:tblGrid>
                <a:gridCol w="1371600"/>
                <a:gridCol w="1676400"/>
                <a:gridCol w="1905000"/>
              </a:tblGrid>
              <a:tr h="60960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1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Arial" charset="0"/>
                        </a:rPr>
                        <a:t>Final Focus quadrupoles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Arial" charset="0"/>
                        </a:rPr>
                        <a:t>Main beam quadrupoles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7038">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Arial" charset="0"/>
                        </a:rPr>
                        <a:t>Vertical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Arial" charset="0"/>
                        </a:rPr>
                        <a:t>0.1 nm &gt; 4 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Arial" charset="0"/>
                        </a:rPr>
                        <a:t>1 nm &gt; 1 Hz</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Arial" charset="0"/>
                        </a:rPr>
                        <a:t>Horizontal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dirty="0" smtClean="0">
                          <a:ln>
                            <a:noFill/>
                          </a:ln>
                          <a:solidFill>
                            <a:schemeClr val="tx1"/>
                          </a:solidFill>
                          <a:effectLst>
                            <a:outerShdw blurRad="38100" dist="38100" dir="2700000" algn="tl">
                              <a:srgbClr val="000000"/>
                            </a:outerShdw>
                          </a:effectLst>
                          <a:latin typeface="Arial" charset="0"/>
                        </a:rPr>
                        <a:t>5 nm &gt; 4 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dirty="0" smtClean="0">
                          <a:ln>
                            <a:noFill/>
                          </a:ln>
                          <a:solidFill>
                            <a:schemeClr val="tx1"/>
                          </a:solidFill>
                          <a:effectLst>
                            <a:outerShdw blurRad="38100" dist="38100" dir="2700000" algn="tl">
                              <a:srgbClr val="000000"/>
                            </a:outerShdw>
                          </a:effectLst>
                          <a:latin typeface="Arial" charset="0"/>
                        </a:rPr>
                        <a:t>5 nm &gt; 1 Hz</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Rectangle 6"/>
          <p:cNvSpPr/>
          <p:nvPr/>
        </p:nvSpPr>
        <p:spPr>
          <a:xfrm>
            <a:off x="152400" y="3962400"/>
            <a:ext cx="8763000" cy="2391424"/>
          </a:xfrm>
          <a:prstGeom prst="rect">
            <a:avLst/>
          </a:prstGeom>
        </p:spPr>
        <p:txBody>
          <a:bodyPr wrap="square">
            <a:spAutoFit/>
          </a:bodyPr>
          <a:lstStyle/>
          <a:p>
            <a:pPr>
              <a:lnSpc>
                <a:spcPct val="90000"/>
              </a:lnSpc>
            </a:pPr>
            <a:r>
              <a:rPr lang="en-US" dirty="0" smtClean="0"/>
              <a:t>Actions:</a:t>
            </a:r>
          </a:p>
          <a:p>
            <a:pPr>
              <a:lnSpc>
                <a:spcPct val="90000"/>
              </a:lnSpc>
              <a:buFont typeface="Arial" pitchFamily="34" charset="0"/>
              <a:buChar char="•"/>
            </a:pPr>
            <a:r>
              <a:rPr lang="en-US" dirty="0" smtClean="0"/>
              <a:t>Sensors: types and measurement methods</a:t>
            </a:r>
          </a:p>
          <a:p>
            <a:pPr>
              <a:lnSpc>
                <a:spcPct val="90000"/>
              </a:lnSpc>
              <a:buFont typeface="Arial" pitchFamily="34" charset="0"/>
              <a:buChar char="•"/>
            </a:pPr>
            <a:r>
              <a:rPr lang="en-US" dirty="0" smtClean="0"/>
              <a:t>Characterize vibrations/noise sources in an accelerator:  K. Artoos talk</a:t>
            </a:r>
          </a:p>
          <a:p>
            <a:pPr>
              <a:buFont typeface="Arial" pitchFamily="34" charset="0"/>
              <a:buChar char="•"/>
            </a:pPr>
            <a:r>
              <a:rPr lang="en-US" dirty="0" smtClean="0"/>
              <a:t>Actuators: techniques to be developed for heavier (up to 400Kg) and larger structures (up to 2 meter long)</a:t>
            </a:r>
          </a:p>
          <a:p>
            <a:pPr>
              <a:lnSpc>
                <a:spcPct val="90000"/>
              </a:lnSpc>
              <a:buFont typeface="Arial" pitchFamily="34" charset="0"/>
              <a:buChar char="•"/>
            </a:pPr>
            <a:r>
              <a:rPr lang="en-US" dirty="0" smtClean="0"/>
              <a:t>Feedback: Develop methodology to tackle with multi degrees of freedom (large frequency range, multi-elements)</a:t>
            </a:r>
          </a:p>
          <a:p>
            <a:pPr>
              <a:lnSpc>
                <a:spcPct val="90000"/>
              </a:lnSpc>
              <a:buFont typeface="Arial" pitchFamily="34" charset="0"/>
              <a:buChar char="•"/>
            </a:pPr>
            <a:r>
              <a:rPr lang="en-CA" dirty="0" smtClean="0"/>
              <a:t>Overall design</a:t>
            </a:r>
            <a:r>
              <a:rPr lang="en-US" dirty="0" smtClean="0"/>
              <a:t> + analysis: compatibility alignment/</a:t>
            </a:r>
            <a:r>
              <a:rPr lang="en-US" dirty="0" err="1" smtClean="0"/>
              <a:t>stabilisation</a:t>
            </a:r>
            <a:r>
              <a:rPr lang="en-US" dirty="0" smtClean="0"/>
              <a:t> – mock-up for main </a:t>
            </a:r>
            <a:r>
              <a:rPr lang="en-US" dirty="0" err="1" smtClean="0"/>
              <a:t>linac</a:t>
            </a:r>
            <a:endParaRPr lang="en-US" dirty="0" smtClean="0"/>
          </a:p>
          <a:p>
            <a:pPr>
              <a:lnSpc>
                <a:spcPct val="90000"/>
              </a:lnSpc>
              <a:buFont typeface="Arial" pitchFamily="34" charset="0"/>
              <a:buChar char="•"/>
            </a:pPr>
            <a:r>
              <a:rPr lang="en-CA" dirty="0" smtClean="0"/>
              <a:t>Integrate and apply to </a:t>
            </a:r>
            <a:r>
              <a:rPr lang="en-CA" dirty="0" err="1" smtClean="0"/>
              <a:t>Linac</a:t>
            </a:r>
            <a:r>
              <a:rPr lang="en-CA" dirty="0" smtClean="0"/>
              <a:t>: </a:t>
            </a:r>
            <a:r>
              <a:rPr lang="en-US" dirty="0" smtClean="0"/>
              <a:t>discussion started with CESRTA (storage ring)</a:t>
            </a:r>
            <a:r>
              <a:rPr lang="en-CA" dirty="0" smtClean="0"/>
              <a:t> , request ATF2</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0"/>
            <a:ext cx="4572000" cy="34290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4572000" y="0"/>
            <a:ext cx="4572000" cy="3429000"/>
          </a:xfrm>
          <a:prstGeom prst="rect">
            <a:avLst/>
          </a:prstGeom>
          <a:noFill/>
          <a:ln w="9525">
            <a:noFill/>
            <a:miter lim="800000"/>
            <a:headEnd/>
            <a:tailEnd/>
          </a:ln>
          <a:effectLst/>
        </p:spPr>
      </p:pic>
      <p:sp>
        <p:nvSpPr>
          <p:cNvPr id="4" name="TextBox 3"/>
          <p:cNvSpPr txBox="1"/>
          <p:nvPr/>
        </p:nvSpPr>
        <p:spPr>
          <a:xfrm>
            <a:off x="228600" y="3733800"/>
            <a:ext cx="8748792" cy="2862322"/>
          </a:xfrm>
          <a:prstGeom prst="rect">
            <a:avLst/>
          </a:prstGeom>
          <a:noFill/>
        </p:spPr>
        <p:txBody>
          <a:bodyPr wrap="square" rtlCol="0">
            <a:spAutoFit/>
          </a:bodyPr>
          <a:lstStyle/>
          <a:p>
            <a:r>
              <a:rPr lang="en-US" dirty="0" smtClean="0"/>
              <a:t>Start with CTF2 stepper system reactivated (implementing present alignment sensors)</a:t>
            </a:r>
          </a:p>
          <a:p>
            <a:r>
              <a:rPr lang="en-US" dirty="0" smtClean="0"/>
              <a:t>	- modal analysis, stiffness of the support </a:t>
            </a:r>
            <a:r>
              <a:rPr lang="en-US" dirty="0" smtClean="0">
                <a:sym typeface="Wingdings" pitchFamily="2" charset="2"/>
              </a:rPr>
              <a:t> which movers for CLIC</a:t>
            </a:r>
          </a:p>
          <a:p>
            <a:r>
              <a:rPr lang="en-US" dirty="0" smtClean="0">
                <a:sym typeface="Wingdings" pitchFamily="2" charset="2"/>
              </a:rPr>
              <a:t>Market research for suppliers for stepper motor developments</a:t>
            </a:r>
          </a:p>
          <a:p>
            <a:r>
              <a:rPr lang="en-US" dirty="0" err="1" smtClean="0">
                <a:sym typeface="Wingdings" pitchFamily="2" charset="2"/>
              </a:rPr>
              <a:t>Nano</a:t>
            </a:r>
            <a:r>
              <a:rPr lang="en-US" dirty="0" smtClean="0">
                <a:sym typeface="Wingdings" pitchFamily="2" charset="2"/>
              </a:rPr>
              <a:t>-membranes: possible solution of vertical </a:t>
            </a:r>
            <a:r>
              <a:rPr lang="en-US" dirty="0" err="1" smtClean="0">
                <a:sym typeface="Wingdings" pitchFamily="2" charset="2"/>
              </a:rPr>
              <a:t>stabilisation</a:t>
            </a:r>
            <a:r>
              <a:rPr lang="en-US" dirty="0" smtClean="0">
                <a:sym typeface="Wingdings" pitchFamily="2" charset="2"/>
              </a:rPr>
              <a:t> </a:t>
            </a:r>
          </a:p>
          <a:p>
            <a:r>
              <a:rPr lang="en-US" dirty="0" smtClean="0">
                <a:sym typeface="Wingdings" pitchFamily="2" charset="2"/>
              </a:rPr>
              <a:t>Guiding flexure potential for horizontal </a:t>
            </a:r>
            <a:r>
              <a:rPr lang="en-US" dirty="0" err="1" smtClean="0">
                <a:sym typeface="Wingdings" pitchFamily="2" charset="2"/>
              </a:rPr>
              <a:t>stabilisation</a:t>
            </a:r>
            <a:endParaRPr lang="en-US" dirty="0" smtClean="0">
              <a:sym typeface="Wingdings" pitchFamily="2" charset="2"/>
            </a:endParaRPr>
          </a:p>
          <a:p>
            <a:r>
              <a:rPr lang="en-US" dirty="0" smtClean="0"/>
              <a:t>Space limitations on current module design: needed extra space</a:t>
            </a:r>
          </a:p>
          <a:p>
            <a:pPr lvl="0"/>
            <a:r>
              <a:rPr lang="en-US" dirty="0" smtClean="0">
                <a:sym typeface="Wingdings" pitchFamily="2" charset="2"/>
              </a:rPr>
              <a:t> </a:t>
            </a:r>
            <a:r>
              <a:rPr lang="en-US" dirty="0" smtClean="0">
                <a:sym typeface="Wingdings" pitchFamily="2" charset="2"/>
              </a:rPr>
              <a:t>s</a:t>
            </a:r>
            <a:r>
              <a:rPr lang="en-US" dirty="0" smtClean="0"/>
              <a:t>everal </a:t>
            </a:r>
            <a:r>
              <a:rPr lang="en-US" dirty="0" smtClean="0"/>
              <a:t>solutions are under study and implemented within the </a:t>
            </a:r>
            <a:r>
              <a:rPr lang="en-US" dirty="0" smtClean="0"/>
              <a:t>module working </a:t>
            </a:r>
            <a:r>
              <a:rPr lang="en-US" dirty="0" smtClean="0"/>
              <a:t>group</a:t>
            </a:r>
          </a:p>
          <a:p>
            <a:endParaRPr lang="en-US" dirty="0" smtClean="0"/>
          </a:p>
          <a:p>
            <a:pPr lvl="0"/>
            <a:r>
              <a:rPr lang="en-US" dirty="0" smtClean="0"/>
              <a:t>Frictionless operation of the pre-alignment system by applying linear elastic deformation</a:t>
            </a:r>
            <a:r>
              <a:rPr lang="en-US" dirty="0" smtClean="0"/>
              <a:t>?</a:t>
            </a:r>
            <a:endParaRPr lang="en-US" dirty="0" smtClean="0"/>
          </a:p>
          <a:p>
            <a:r>
              <a:rPr lang="en-US" dirty="0" smtClean="0">
                <a:hlinkClick r:id="rId4"/>
              </a:rPr>
              <a:t>http://clic-alignment.web.cern.ch/clic-alignment/ </a:t>
            </a:r>
            <a:endParaRPr lang="en-US" dirty="0" smtClean="0"/>
          </a:p>
        </p:txBody>
      </p:sp>
      <p:sp>
        <p:nvSpPr>
          <p:cNvPr id="5" name="Rectangle 4"/>
          <p:cNvSpPr/>
          <p:nvPr/>
        </p:nvSpPr>
        <p:spPr>
          <a:xfrm>
            <a:off x="685800" y="2782669"/>
            <a:ext cx="3886200" cy="646331"/>
          </a:xfrm>
          <a:prstGeom prst="rect">
            <a:avLst/>
          </a:prstGeom>
        </p:spPr>
        <p:txBody>
          <a:bodyPr wrap="square">
            <a:spAutoFit/>
          </a:bodyPr>
          <a:lstStyle/>
          <a:p>
            <a:r>
              <a:rPr lang="en-US" dirty="0" smtClean="0">
                <a:hlinkClick r:id="rId4"/>
              </a:rPr>
              <a:t>http://clic-alignment.web.cern.ch/clic-alignment/ </a:t>
            </a:r>
            <a:endParaRPr lang="en-US"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0" y="0"/>
            <a:ext cx="4572000" cy="3429000"/>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a:srcRect b="2223"/>
          <a:stretch>
            <a:fillRect/>
          </a:stretch>
        </p:blipFill>
        <p:spPr bwMode="auto">
          <a:xfrm>
            <a:off x="4572000" y="76200"/>
            <a:ext cx="4572000" cy="3352800"/>
          </a:xfrm>
          <a:prstGeom prst="rect">
            <a:avLst/>
          </a:prstGeom>
          <a:noFill/>
          <a:ln w="9525">
            <a:noFill/>
            <a:miter lim="800000"/>
            <a:headEnd/>
            <a:tailEnd/>
          </a:ln>
          <a:effectLst/>
        </p:spPr>
      </p:pic>
      <p:pic>
        <p:nvPicPr>
          <p:cNvPr id="3076" name="Picture 4"/>
          <p:cNvPicPr>
            <a:picLocks noChangeAspect="1" noChangeArrowheads="1"/>
          </p:cNvPicPr>
          <p:nvPr/>
        </p:nvPicPr>
        <p:blipFill>
          <a:blip r:embed="rId4"/>
          <a:srcRect r="42268"/>
          <a:stretch>
            <a:fillRect/>
          </a:stretch>
        </p:blipFill>
        <p:spPr bwMode="auto">
          <a:xfrm>
            <a:off x="152400" y="2883758"/>
            <a:ext cx="4267200" cy="3745642"/>
          </a:xfrm>
          <a:prstGeom prst="rect">
            <a:avLst/>
          </a:prstGeom>
          <a:noFill/>
          <a:ln w="9525">
            <a:noFill/>
            <a:miter lim="800000"/>
            <a:headEnd/>
            <a:tailEnd/>
          </a:ln>
          <a:effectLst/>
        </p:spPr>
      </p:pic>
      <p:pic>
        <p:nvPicPr>
          <p:cNvPr id="3079" name="Picture 7"/>
          <p:cNvPicPr>
            <a:picLocks noChangeAspect="1" noChangeArrowheads="1"/>
          </p:cNvPicPr>
          <p:nvPr/>
        </p:nvPicPr>
        <p:blipFill>
          <a:blip r:embed="rId5"/>
          <a:srcRect/>
          <a:stretch>
            <a:fillRect/>
          </a:stretch>
        </p:blipFill>
        <p:spPr bwMode="auto">
          <a:xfrm>
            <a:off x="4572000" y="3429000"/>
            <a:ext cx="4572000" cy="3429000"/>
          </a:xfrm>
          <a:prstGeom prst="rect">
            <a:avLst/>
          </a:prstGeom>
          <a:noFill/>
          <a:ln w="9525">
            <a:noFill/>
            <a:miter lim="800000"/>
            <a:headEnd/>
            <a:tailEnd/>
          </a:ln>
          <a:effectLst/>
        </p:spPr>
      </p:pic>
      <p:sp>
        <p:nvSpPr>
          <p:cNvPr id="8" name="Rectangle 7"/>
          <p:cNvSpPr/>
          <p:nvPr/>
        </p:nvSpPr>
        <p:spPr>
          <a:xfrm>
            <a:off x="4648200" y="533400"/>
            <a:ext cx="1524000" cy="1371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a:stCxn id="8" idx="1"/>
          </p:cNvCxnSpPr>
          <p:nvPr/>
        </p:nvCxnSpPr>
        <p:spPr>
          <a:xfrm rot="10800000" flipV="1">
            <a:off x="3352800" y="1219200"/>
            <a:ext cx="1295400" cy="4572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4648200" y="76200"/>
            <a:ext cx="4419600" cy="3314700"/>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a:srcRect l="13640" r="12442"/>
          <a:stretch>
            <a:fillRect/>
          </a:stretch>
        </p:blipFill>
        <p:spPr bwMode="auto">
          <a:xfrm>
            <a:off x="4953000" y="3163812"/>
            <a:ext cx="4038600" cy="3541788"/>
          </a:xfrm>
          <a:prstGeom prst="rect">
            <a:avLst/>
          </a:prstGeom>
          <a:noFill/>
          <a:ln w="9525">
            <a:noFill/>
            <a:miter lim="800000"/>
            <a:headEnd/>
            <a:tailEnd/>
          </a:ln>
          <a:effectLst/>
        </p:spPr>
      </p:pic>
      <p:sp>
        <p:nvSpPr>
          <p:cNvPr id="4" name="TextBox 3"/>
          <p:cNvSpPr txBox="1"/>
          <p:nvPr/>
        </p:nvSpPr>
        <p:spPr>
          <a:xfrm>
            <a:off x="7010400" y="2895600"/>
            <a:ext cx="1949893" cy="369332"/>
          </a:xfrm>
          <a:prstGeom prst="rect">
            <a:avLst/>
          </a:prstGeom>
          <a:noFill/>
        </p:spPr>
        <p:txBody>
          <a:bodyPr wrap="none" rtlCol="0">
            <a:spAutoFit/>
          </a:bodyPr>
          <a:lstStyle/>
          <a:p>
            <a:r>
              <a:rPr lang="en-US" dirty="0" smtClean="0"/>
              <a:t>3 </a:t>
            </a:r>
            <a:r>
              <a:rPr lang="en-US" dirty="0" err="1" smtClean="0"/>
              <a:t>TeV</a:t>
            </a:r>
            <a:r>
              <a:rPr lang="en-US" dirty="0" smtClean="0"/>
              <a:t> and 500 </a:t>
            </a:r>
            <a:r>
              <a:rPr lang="en-US" dirty="0" err="1" smtClean="0"/>
              <a:t>GeV</a:t>
            </a:r>
            <a:endParaRPr lang="en-US" dirty="0"/>
          </a:p>
        </p:txBody>
      </p:sp>
      <p:pic>
        <p:nvPicPr>
          <p:cNvPr id="4100" name="Picture 4"/>
          <p:cNvPicPr>
            <a:picLocks noChangeAspect="1" noChangeArrowheads="1"/>
          </p:cNvPicPr>
          <p:nvPr/>
        </p:nvPicPr>
        <p:blipFill>
          <a:blip r:embed="rId4"/>
          <a:srcRect/>
          <a:stretch>
            <a:fillRect/>
          </a:stretch>
        </p:blipFill>
        <p:spPr bwMode="auto">
          <a:xfrm>
            <a:off x="76200" y="3467100"/>
            <a:ext cx="4419600" cy="3314700"/>
          </a:xfrm>
          <a:prstGeom prst="rect">
            <a:avLst/>
          </a:prstGeom>
          <a:noFill/>
          <a:ln w="9525">
            <a:noFill/>
            <a:miter lim="800000"/>
            <a:headEnd/>
            <a:tailEnd/>
          </a:ln>
          <a:effectLst/>
        </p:spPr>
      </p:pic>
      <p:pic>
        <p:nvPicPr>
          <p:cNvPr id="4101" name="Picture 5"/>
          <p:cNvPicPr>
            <a:picLocks noChangeAspect="1" noChangeArrowheads="1"/>
          </p:cNvPicPr>
          <p:nvPr/>
        </p:nvPicPr>
        <p:blipFill>
          <a:blip r:embed="rId5"/>
          <a:srcRect/>
          <a:stretch>
            <a:fillRect/>
          </a:stretch>
        </p:blipFill>
        <p:spPr bwMode="auto">
          <a:xfrm>
            <a:off x="76200" y="76200"/>
            <a:ext cx="4343400" cy="3257550"/>
          </a:xfrm>
          <a:prstGeom prst="rect">
            <a:avLst/>
          </a:prstGeom>
          <a:noFill/>
          <a:ln w="9525">
            <a:noFill/>
            <a:miter lim="800000"/>
            <a:headEnd/>
            <a:tailEnd/>
          </a:ln>
          <a:effectLst/>
        </p:spPr>
      </p:pic>
      <p:sp>
        <p:nvSpPr>
          <p:cNvPr id="7" name="TextBox 6"/>
          <p:cNvSpPr txBox="1"/>
          <p:nvPr/>
        </p:nvSpPr>
        <p:spPr>
          <a:xfrm>
            <a:off x="4725354" y="6211669"/>
            <a:ext cx="4418646" cy="646331"/>
          </a:xfrm>
          <a:prstGeom prst="rect">
            <a:avLst/>
          </a:prstGeom>
          <a:noFill/>
        </p:spPr>
        <p:txBody>
          <a:bodyPr wrap="none" rtlCol="0">
            <a:spAutoFit/>
          </a:bodyPr>
          <a:lstStyle/>
          <a:p>
            <a:r>
              <a:rPr lang="en-US" dirty="0" smtClean="0"/>
              <a:t>Pipe reduction from CLIC07, but still 600 mm</a:t>
            </a:r>
          </a:p>
          <a:p>
            <a:r>
              <a:rPr lang="en-US" dirty="0" smtClean="0"/>
              <a:t>Alternative cooling methods are under study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0" y="152400"/>
          <a:ext cx="9144000" cy="586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6629400" y="685800"/>
            <a:ext cx="1027845" cy="369332"/>
          </a:xfrm>
          <a:prstGeom prst="rect">
            <a:avLst/>
          </a:prstGeom>
        </p:spPr>
        <p:style>
          <a:lnRef idx="1">
            <a:schemeClr val="accent6"/>
          </a:lnRef>
          <a:fillRef idx="3">
            <a:schemeClr val="accent6"/>
          </a:fillRef>
          <a:effectRef idx="2">
            <a:schemeClr val="accent6"/>
          </a:effectRef>
          <a:fontRef idx="minor">
            <a:schemeClr val="lt1"/>
          </a:fontRef>
        </p:style>
        <p:txBody>
          <a:bodyPr wrap="none" rtlCol="0">
            <a:spAutoFit/>
          </a:bodyPr>
          <a:lstStyle/>
          <a:p>
            <a:r>
              <a:rPr lang="en-US" dirty="0" smtClean="0"/>
              <a:t>WED AM</a:t>
            </a:r>
            <a:endParaRPr lang="en-US" dirty="0"/>
          </a:p>
        </p:txBody>
      </p:sp>
      <p:sp>
        <p:nvSpPr>
          <p:cNvPr id="4" name="TextBox 3"/>
          <p:cNvSpPr txBox="1"/>
          <p:nvPr/>
        </p:nvSpPr>
        <p:spPr>
          <a:xfrm>
            <a:off x="6967487" y="1916668"/>
            <a:ext cx="971741" cy="369332"/>
          </a:xfrm>
          <a:prstGeom prst="rect">
            <a:avLst/>
          </a:prstGeom>
        </p:spPr>
        <p:style>
          <a:lnRef idx="1">
            <a:schemeClr val="accent3"/>
          </a:lnRef>
          <a:fillRef idx="3">
            <a:schemeClr val="accent3"/>
          </a:fillRef>
          <a:effectRef idx="2">
            <a:schemeClr val="accent3"/>
          </a:effectRef>
          <a:fontRef idx="minor">
            <a:schemeClr val="lt1"/>
          </a:fontRef>
        </p:style>
        <p:txBody>
          <a:bodyPr wrap="none" rtlCol="0">
            <a:spAutoFit/>
          </a:bodyPr>
          <a:lstStyle/>
          <a:p>
            <a:r>
              <a:rPr lang="en-US" dirty="0" smtClean="0"/>
              <a:t>THU AM</a:t>
            </a:r>
            <a:endParaRPr lang="en-US" dirty="0"/>
          </a:p>
        </p:txBody>
      </p:sp>
      <p:sp>
        <p:nvSpPr>
          <p:cNvPr id="5" name="TextBox 4"/>
          <p:cNvSpPr txBox="1"/>
          <p:nvPr/>
        </p:nvSpPr>
        <p:spPr>
          <a:xfrm>
            <a:off x="1295400" y="1905000"/>
            <a:ext cx="957313" cy="369332"/>
          </a:xfrm>
          <a:prstGeom prst="rect">
            <a:avLst/>
          </a:prstGeom>
        </p:spPr>
        <p:style>
          <a:lnRef idx="1">
            <a:schemeClr val="accent3"/>
          </a:lnRef>
          <a:fillRef idx="3">
            <a:schemeClr val="accent3"/>
          </a:fillRef>
          <a:effectRef idx="2">
            <a:schemeClr val="accent3"/>
          </a:effectRef>
          <a:fontRef idx="minor">
            <a:schemeClr val="lt1"/>
          </a:fontRef>
        </p:style>
        <p:txBody>
          <a:bodyPr wrap="none" rtlCol="0">
            <a:spAutoFit/>
          </a:bodyPr>
          <a:lstStyle/>
          <a:p>
            <a:r>
              <a:rPr lang="en-US" dirty="0" smtClean="0"/>
              <a:t>THU PM</a:t>
            </a:r>
            <a:endParaRPr lang="en-US" dirty="0"/>
          </a:p>
        </p:txBody>
      </p:sp>
      <p:sp>
        <p:nvSpPr>
          <p:cNvPr id="6" name="TextBox 5"/>
          <p:cNvSpPr txBox="1"/>
          <p:nvPr/>
        </p:nvSpPr>
        <p:spPr>
          <a:xfrm>
            <a:off x="6705600" y="5029200"/>
            <a:ext cx="1013419" cy="369332"/>
          </a:xfrm>
          <a:prstGeom prst="rect">
            <a:avLst/>
          </a:prstGeom>
        </p:spPr>
        <p:style>
          <a:lnRef idx="1">
            <a:schemeClr val="accent6"/>
          </a:lnRef>
          <a:fillRef idx="3">
            <a:schemeClr val="accent6"/>
          </a:fillRef>
          <a:effectRef idx="2">
            <a:schemeClr val="accent6"/>
          </a:effectRef>
          <a:fontRef idx="minor">
            <a:schemeClr val="lt1"/>
          </a:fontRef>
        </p:style>
        <p:txBody>
          <a:bodyPr wrap="none" rtlCol="0">
            <a:spAutoFit/>
          </a:bodyPr>
          <a:lstStyle/>
          <a:p>
            <a:r>
              <a:rPr lang="en-US" dirty="0" smtClean="0"/>
              <a:t>WED PM</a:t>
            </a:r>
            <a:endParaRPr lang="en-US" dirty="0"/>
          </a:p>
        </p:txBody>
      </p:sp>
      <p:sp>
        <p:nvSpPr>
          <p:cNvPr id="7" name="TextBox 6"/>
          <p:cNvSpPr txBox="1"/>
          <p:nvPr/>
        </p:nvSpPr>
        <p:spPr>
          <a:xfrm>
            <a:off x="0" y="5657671"/>
            <a:ext cx="4013150" cy="1200329"/>
          </a:xfrm>
          <a:prstGeom prst="rect">
            <a:avLst/>
          </a:prstGeom>
          <a:noFill/>
        </p:spPr>
        <p:txBody>
          <a:bodyPr wrap="none" rtlCol="0">
            <a:spAutoFit/>
          </a:bodyPr>
          <a:lstStyle/>
          <a:p>
            <a:r>
              <a:rPr lang="en-US" dirty="0" smtClean="0"/>
              <a:t>28 talks (3 with BD WG)</a:t>
            </a:r>
          </a:p>
          <a:p>
            <a:r>
              <a:rPr lang="en-US" dirty="0" smtClean="0"/>
              <a:t>Very interesting and well prepared talks.</a:t>
            </a:r>
          </a:p>
          <a:p>
            <a:endParaRPr lang="en-US" dirty="0" smtClean="0"/>
          </a:p>
          <a:p>
            <a:r>
              <a:rPr lang="en-US" b="1" dirty="0" smtClean="0">
                <a:solidFill>
                  <a:srgbClr val="FF0000"/>
                </a:solidFill>
              </a:rPr>
              <a:t>THANKS TO ALL SPEAKERS</a:t>
            </a:r>
            <a:endParaRPr lang="en-US" b="1" dirty="0">
              <a:solidFill>
                <a:srgbClr val="FF0000"/>
              </a:solidFill>
            </a:endParaRPr>
          </a:p>
        </p:txBody>
      </p:sp>
      <p:sp>
        <p:nvSpPr>
          <p:cNvPr id="8" name="TextBox 7"/>
          <p:cNvSpPr txBox="1"/>
          <p:nvPr/>
        </p:nvSpPr>
        <p:spPr>
          <a:xfrm>
            <a:off x="6629786" y="6211669"/>
            <a:ext cx="2514214" cy="646331"/>
          </a:xfrm>
          <a:prstGeom prst="rect">
            <a:avLst/>
          </a:prstGeom>
          <a:noFill/>
        </p:spPr>
        <p:txBody>
          <a:bodyPr wrap="none" rtlCol="0">
            <a:spAutoFit/>
          </a:bodyPr>
          <a:lstStyle/>
          <a:p>
            <a:r>
              <a:rPr lang="en-US" b="1" dirty="0" smtClean="0">
                <a:solidFill>
                  <a:srgbClr val="FF0000"/>
                </a:solidFill>
              </a:rPr>
              <a:t>About 25 participants</a:t>
            </a:r>
          </a:p>
          <a:p>
            <a:r>
              <a:rPr lang="en-US" b="1" dirty="0" smtClean="0">
                <a:solidFill>
                  <a:srgbClr val="FF0000"/>
                </a:solidFill>
              </a:rPr>
              <a:t>Very fruitful discussions</a:t>
            </a:r>
            <a:endParaRPr lang="en-US" b="1" dirty="0">
              <a:solidFill>
                <a:srgbClr val="FF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0" y="0"/>
            <a:ext cx="4572000" cy="3429000"/>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a:srcRect/>
          <a:stretch>
            <a:fillRect/>
          </a:stretch>
        </p:blipFill>
        <p:spPr bwMode="auto">
          <a:xfrm>
            <a:off x="0" y="3429000"/>
            <a:ext cx="4572000" cy="3429000"/>
          </a:xfrm>
          <a:prstGeom prst="rect">
            <a:avLst/>
          </a:prstGeom>
          <a:noFill/>
          <a:ln w="9525">
            <a:noFill/>
            <a:miter lim="800000"/>
            <a:headEnd/>
            <a:tailEnd/>
          </a:ln>
          <a:effectLst/>
        </p:spPr>
      </p:pic>
      <p:pic>
        <p:nvPicPr>
          <p:cNvPr id="5124" name="Picture 4"/>
          <p:cNvPicPr>
            <a:picLocks noChangeAspect="1" noChangeArrowheads="1"/>
          </p:cNvPicPr>
          <p:nvPr/>
        </p:nvPicPr>
        <p:blipFill>
          <a:blip r:embed="rId4"/>
          <a:srcRect/>
          <a:stretch>
            <a:fillRect/>
          </a:stretch>
        </p:blipFill>
        <p:spPr bwMode="auto">
          <a:xfrm>
            <a:off x="4572000" y="0"/>
            <a:ext cx="4572000" cy="3429000"/>
          </a:xfrm>
          <a:prstGeom prst="rect">
            <a:avLst/>
          </a:prstGeom>
          <a:noFill/>
          <a:ln w="9525">
            <a:noFill/>
            <a:miter lim="800000"/>
            <a:headEnd/>
            <a:tailEnd/>
          </a:ln>
          <a:effectLst/>
        </p:spPr>
      </p:pic>
      <p:sp>
        <p:nvSpPr>
          <p:cNvPr id="6" name="Rectangle 5"/>
          <p:cNvSpPr/>
          <p:nvPr/>
        </p:nvSpPr>
        <p:spPr>
          <a:xfrm>
            <a:off x="4572000" y="3733800"/>
            <a:ext cx="4572000" cy="1255728"/>
          </a:xfrm>
          <a:prstGeom prst="rect">
            <a:avLst/>
          </a:prstGeom>
        </p:spPr>
        <p:txBody>
          <a:bodyPr>
            <a:spAutoFit/>
          </a:bodyPr>
          <a:lstStyle/>
          <a:p>
            <a:pPr>
              <a:lnSpc>
                <a:spcPct val="90000"/>
              </a:lnSpc>
            </a:pPr>
            <a:r>
              <a:rPr lang="en-US" dirty="0" smtClean="0">
                <a:sym typeface="Wingdings" pitchFamily="2" charset="2"/>
              </a:rPr>
              <a:t>~80 km cost optimized solution is required</a:t>
            </a:r>
          </a:p>
          <a:p>
            <a:pPr>
              <a:lnSpc>
                <a:spcPct val="90000"/>
              </a:lnSpc>
            </a:pPr>
            <a:r>
              <a:rPr lang="en-US" dirty="0" smtClean="0">
                <a:sym typeface="Wingdings" pitchFamily="2" charset="2"/>
              </a:rPr>
              <a:t> 3 possibilities have been considered: </a:t>
            </a:r>
          </a:p>
          <a:p>
            <a:pPr lvl="1">
              <a:lnSpc>
                <a:spcPct val="90000"/>
              </a:lnSpc>
              <a:buFont typeface="Wingdings" pitchFamily="2" charset="2"/>
              <a:buChar char="Ø"/>
            </a:pPr>
            <a:r>
              <a:rPr lang="en-US" sz="1600" dirty="0" smtClean="0">
                <a:sym typeface="Wingdings" pitchFamily="2" charset="2"/>
              </a:rPr>
              <a:t>ion pumps,</a:t>
            </a:r>
          </a:p>
          <a:p>
            <a:pPr lvl="1">
              <a:lnSpc>
                <a:spcPct val="90000"/>
              </a:lnSpc>
              <a:buFont typeface="Wingdings" pitchFamily="2" charset="2"/>
              <a:buChar char="Ø"/>
            </a:pPr>
            <a:r>
              <a:rPr lang="en-US" sz="1600" dirty="0" smtClean="0">
                <a:sym typeface="Wingdings" pitchFamily="2" charset="2"/>
              </a:rPr>
              <a:t>NEG coated vacuum chamber + ion pump</a:t>
            </a:r>
          </a:p>
          <a:p>
            <a:pPr lvl="1">
              <a:lnSpc>
                <a:spcPct val="90000"/>
              </a:lnSpc>
              <a:buFont typeface="Wingdings" pitchFamily="2" charset="2"/>
              <a:buChar char="Ø"/>
            </a:pPr>
            <a:r>
              <a:rPr lang="en-US" sz="1600" dirty="0" smtClean="0">
                <a:sym typeface="Wingdings" pitchFamily="2" charset="2"/>
              </a:rPr>
              <a:t>NEG strips + ion pump</a:t>
            </a:r>
            <a:endParaRPr lang="en-US" sz="1600" dirty="0">
              <a:sym typeface="Wingdings" pitchFamily="2" charset="2"/>
            </a:endParaRPr>
          </a:p>
        </p:txBody>
      </p:sp>
      <p:cxnSp>
        <p:nvCxnSpPr>
          <p:cNvPr id="8" name="Straight Arrow Connector 7"/>
          <p:cNvCxnSpPr/>
          <p:nvPr/>
        </p:nvCxnSpPr>
        <p:spPr>
          <a:xfrm rot="16200000" flipH="1">
            <a:off x="5524500" y="3162300"/>
            <a:ext cx="762000" cy="228600"/>
          </a:xfrm>
          <a:prstGeom prst="straightConnector1">
            <a:avLst/>
          </a:prstGeom>
          <a:ln w="3810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781800" y="1143000"/>
            <a:ext cx="1156086" cy="369332"/>
          </a:xfrm>
          <a:prstGeom prst="rect">
            <a:avLst/>
          </a:prstGeom>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dirty="0" smtClean="0"/>
              <a:t>10-8 mbar</a:t>
            </a:r>
            <a:endParaRPr lang="en-US" dirty="0"/>
          </a:p>
        </p:txBody>
      </p:sp>
      <p:sp>
        <p:nvSpPr>
          <p:cNvPr id="10" name="TextBox 9"/>
          <p:cNvSpPr txBox="1"/>
          <p:nvPr/>
        </p:nvSpPr>
        <p:spPr>
          <a:xfrm>
            <a:off x="6781800" y="2209800"/>
            <a:ext cx="1273105" cy="369332"/>
          </a:xfrm>
          <a:prstGeom prst="rect">
            <a:avLst/>
          </a:prstGeom>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dirty="0" smtClean="0"/>
              <a:t>10-10 mbar</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0" y="0"/>
            <a:ext cx="4572000" cy="3429000"/>
          </a:xfrm>
          <a:prstGeom prst="rect">
            <a:avLst/>
          </a:prstGeom>
          <a:noFill/>
          <a:ln w="9525">
            <a:noFill/>
            <a:miter lim="800000"/>
            <a:headEnd/>
            <a:tailEnd/>
          </a:ln>
          <a:effectLst/>
        </p:spPr>
      </p:pic>
      <p:pic>
        <p:nvPicPr>
          <p:cNvPr id="6147" name="Picture 3"/>
          <p:cNvPicPr>
            <a:picLocks noChangeAspect="1" noChangeArrowheads="1"/>
          </p:cNvPicPr>
          <p:nvPr/>
        </p:nvPicPr>
        <p:blipFill>
          <a:blip r:embed="rId3"/>
          <a:srcRect/>
          <a:stretch>
            <a:fillRect/>
          </a:stretch>
        </p:blipFill>
        <p:spPr bwMode="auto">
          <a:xfrm>
            <a:off x="0" y="3429000"/>
            <a:ext cx="4572000" cy="3429000"/>
          </a:xfrm>
          <a:prstGeom prst="rect">
            <a:avLst/>
          </a:prstGeom>
          <a:noFill/>
          <a:ln w="9525">
            <a:noFill/>
            <a:miter lim="800000"/>
            <a:headEnd/>
            <a:tailEnd/>
          </a:ln>
          <a:effectLst/>
        </p:spPr>
      </p:pic>
      <p:pic>
        <p:nvPicPr>
          <p:cNvPr id="6148" name="Picture 4"/>
          <p:cNvPicPr>
            <a:picLocks noChangeAspect="1" noChangeArrowheads="1"/>
          </p:cNvPicPr>
          <p:nvPr/>
        </p:nvPicPr>
        <p:blipFill>
          <a:blip r:embed="rId4"/>
          <a:srcRect/>
          <a:stretch>
            <a:fillRect/>
          </a:stretch>
        </p:blipFill>
        <p:spPr bwMode="auto">
          <a:xfrm>
            <a:off x="4572000" y="0"/>
            <a:ext cx="4572000" cy="3429000"/>
          </a:xfrm>
          <a:prstGeom prst="rect">
            <a:avLst/>
          </a:prstGeom>
          <a:noFill/>
          <a:ln w="9525">
            <a:noFill/>
            <a:miter lim="800000"/>
            <a:headEnd/>
            <a:tailEnd/>
          </a:ln>
          <a:effectLst/>
        </p:spPr>
      </p:pic>
      <p:sp>
        <p:nvSpPr>
          <p:cNvPr id="5" name="TextBox 4"/>
          <p:cNvSpPr txBox="1"/>
          <p:nvPr/>
        </p:nvSpPr>
        <p:spPr>
          <a:xfrm>
            <a:off x="5334000" y="3276600"/>
            <a:ext cx="3048000" cy="3416320"/>
          </a:xfrm>
          <a:prstGeom prst="rect">
            <a:avLst/>
          </a:prstGeom>
          <a:noFill/>
        </p:spPr>
        <p:txBody>
          <a:bodyPr wrap="square" rtlCol="0">
            <a:spAutoFit/>
          </a:bodyPr>
          <a:lstStyle/>
          <a:p>
            <a:r>
              <a:rPr lang="en-US" dirty="0" smtClean="0"/>
              <a:t>Strong recommendation: integrated tool from the first phase of the project</a:t>
            </a:r>
          </a:p>
          <a:p>
            <a:endParaRPr lang="en-US" dirty="0" smtClean="0"/>
          </a:p>
          <a:p>
            <a:r>
              <a:rPr lang="en-US" dirty="0" smtClean="0"/>
              <a:t>This is the good </a:t>
            </a:r>
            <a:r>
              <a:rPr lang="en-US" dirty="0" smtClean="0"/>
              <a:t>moment to define better tools for the whole community : what is available, what would be needed in the future?</a:t>
            </a:r>
          </a:p>
          <a:p>
            <a:endParaRPr lang="en-US" dirty="0" smtClean="0"/>
          </a:p>
          <a:p>
            <a:r>
              <a:rPr lang="en-US" dirty="0" smtClean="0"/>
              <a:t>Common </a:t>
            </a:r>
            <a:r>
              <a:rPr lang="en-US" dirty="0" smtClean="0"/>
              <a:t>reflection: common tool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2"/>
          <a:srcRect/>
          <a:stretch>
            <a:fillRect/>
          </a:stretch>
        </p:blipFill>
        <p:spPr bwMode="auto">
          <a:xfrm>
            <a:off x="304800" y="381000"/>
            <a:ext cx="4216400" cy="3162300"/>
          </a:xfrm>
          <a:prstGeom prst="rect">
            <a:avLst/>
          </a:prstGeom>
          <a:noFill/>
          <a:ln w="9525">
            <a:noFill/>
            <a:miter lim="800000"/>
            <a:headEnd/>
            <a:tailEnd/>
          </a:ln>
          <a:effectLst/>
        </p:spPr>
      </p:pic>
      <p:sp>
        <p:nvSpPr>
          <p:cNvPr id="4" name="TextBox 3"/>
          <p:cNvSpPr txBox="1"/>
          <p:nvPr/>
        </p:nvSpPr>
        <p:spPr>
          <a:xfrm>
            <a:off x="304800" y="4191001"/>
            <a:ext cx="4419600" cy="646331"/>
          </a:xfrm>
          <a:prstGeom prst="rect">
            <a:avLst/>
          </a:prstGeom>
          <a:noFill/>
        </p:spPr>
        <p:txBody>
          <a:bodyPr wrap="square" rtlCol="0">
            <a:spAutoFit/>
          </a:bodyPr>
          <a:lstStyle/>
          <a:p>
            <a:r>
              <a:rPr lang="en-US" dirty="0" smtClean="0"/>
              <a:t>Cost for 500 </a:t>
            </a:r>
            <a:r>
              <a:rPr lang="en-US" dirty="0" err="1" smtClean="0"/>
              <a:t>GeV</a:t>
            </a:r>
            <a:r>
              <a:rPr lang="en-US" dirty="0" smtClean="0"/>
              <a:t> and 3 </a:t>
            </a:r>
            <a:r>
              <a:rPr lang="en-US" dirty="0" err="1" smtClean="0"/>
              <a:t>TeV</a:t>
            </a:r>
            <a:r>
              <a:rPr lang="en-US" dirty="0" smtClean="0"/>
              <a:t> by 2010 </a:t>
            </a:r>
          </a:p>
          <a:p>
            <a:r>
              <a:rPr lang="en-US" dirty="0" smtClean="0"/>
              <a:t>(for each PBS entry and w/o detailed WBS) </a:t>
            </a:r>
          </a:p>
        </p:txBody>
      </p:sp>
      <p:pic>
        <p:nvPicPr>
          <p:cNvPr id="5" name="Picture 4"/>
          <p:cNvPicPr>
            <a:picLocks noChangeAspect="1" noChangeArrowheads="1"/>
          </p:cNvPicPr>
          <p:nvPr/>
        </p:nvPicPr>
        <p:blipFill>
          <a:blip r:embed="rId3"/>
          <a:srcRect/>
          <a:stretch>
            <a:fillRect/>
          </a:stretch>
        </p:blipFill>
        <p:spPr bwMode="auto">
          <a:xfrm>
            <a:off x="4741048" y="0"/>
            <a:ext cx="4402952" cy="3429000"/>
          </a:xfrm>
          <a:prstGeom prst="rect">
            <a:avLst/>
          </a:prstGeom>
          <a:noFill/>
          <a:ln w="9525">
            <a:noFill/>
            <a:miter lim="800000"/>
            <a:headEnd/>
            <a:tailEnd/>
          </a:ln>
          <a:effectLst/>
        </p:spPr>
      </p:pic>
      <p:pic>
        <p:nvPicPr>
          <p:cNvPr id="6" name="Picture 3"/>
          <p:cNvPicPr>
            <a:picLocks noChangeAspect="1" noChangeArrowheads="1"/>
          </p:cNvPicPr>
          <p:nvPr/>
        </p:nvPicPr>
        <p:blipFill>
          <a:blip r:embed="rId4"/>
          <a:srcRect/>
          <a:stretch>
            <a:fillRect/>
          </a:stretch>
        </p:blipFill>
        <p:spPr bwMode="auto">
          <a:xfrm>
            <a:off x="4572000" y="4114800"/>
            <a:ext cx="4400550" cy="838200"/>
          </a:xfrm>
          <a:prstGeom prst="rect">
            <a:avLst/>
          </a:prstGeom>
          <a:noFill/>
          <a:ln w="9525">
            <a:noFill/>
            <a:miter lim="800000"/>
            <a:headEnd/>
            <a:tailEnd/>
          </a:ln>
          <a:effectLst/>
        </p:spPr>
      </p:pic>
      <p:sp>
        <p:nvSpPr>
          <p:cNvPr id="7" name="Rectangle 6"/>
          <p:cNvSpPr/>
          <p:nvPr/>
        </p:nvSpPr>
        <p:spPr>
          <a:xfrm>
            <a:off x="2209800" y="5181600"/>
            <a:ext cx="4572000" cy="369332"/>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pPr algn="ctr"/>
            <a:r>
              <a:rPr lang="en-US" b="1" dirty="0" smtClean="0"/>
              <a:t>ILC/CLIC collaboration </a:t>
            </a:r>
          </a:p>
        </p:txBody>
      </p:sp>
      <p:sp>
        <p:nvSpPr>
          <p:cNvPr id="8" name="TextBox 7"/>
          <p:cNvSpPr txBox="1"/>
          <p:nvPr/>
        </p:nvSpPr>
        <p:spPr>
          <a:xfrm>
            <a:off x="2514600" y="6211669"/>
            <a:ext cx="6629400" cy="646331"/>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dirty="0" smtClean="0"/>
              <a:t>CLIC requirement for cost, H. Braun, G. Riddone</a:t>
            </a:r>
          </a:p>
          <a:p>
            <a:r>
              <a:rPr lang="en-US" dirty="0" smtClean="0"/>
              <a:t>Software tool consideration for ILC cost management, J. </a:t>
            </a:r>
            <a:r>
              <a:rPr lang="en-US" dirty="0" err="1" smtClean="0"/>
              <a:t>Cawardine</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srcRect/>
          <a:stretch>
            <a:fillRect/>
          </a:stretch>
        </p:blipFill>
        <p:spPr bwMode="auto">
          <a:xfrm>
            <a:off x="609600" y="228600"/>
            <a:ext cx="8090586" cy="6172200"/>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srcRect/>
          <a:stretch>
            <a:fillRect/>
          </a:stretch>
        </p:blipFill>
        <p:spPr bwMode="auto">
          <a:xfrm>
            <a:off x="609600" y="304800"/>
            <a:ext cx="8001000" cy="6357745"/>
          </a:xfrm>
          <a:prstGeom prst="rect">
            <a:avLst/>
          </a:prstGeom>
          <a:noFill/>
          <a:ln w="9525">
            <a:noFill/>
            <a:miter lim="800000"/>
            <a:headEnd/>
            <a:tailEnd/>
          </a:ln>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srcRect/>
          <a:stretch>
            <a:fillRect/>
          </a:stretch>
        </p:blipFill>
        <p:spPr bwMode="auto">
          <a:xfrm>
            <a:off x="0" y="0"/>
            <a:ext cx="4572000" cy="3429000"/>
          </a:xfrm>
          <a:prstGeom prst="rect">
            <a:avLst/>
          </a:prstGeom>
          <a:noFill/>
          <a:ln w="9525">
            <a:noFill/>
            <a:miter lim="800000"/>
            <a:headEnd/>
            <a:tailEnd/>
          </a:ln>
          <a:effectLst/>
        </p:spPr>
      </p:pic>
      <p:pic>
        <p:nvPicPr>
          <p:cNvPr id="11267" name="Picture 3"/>
          <p:cNvPicPr>
            <a:picLocks noChangeAspect="1" noChangeArrowheads="1"/>
          </p:cNvPicPr>
          <p:nvPr/>
        </p:nvPicPr>
        <p:blipFill>
          <a:blip r:embed="rId3"/>
          <a:srcRect/>
          <a:stretch>
            <a:fillRect/>
          </a:stretch>
        </p:blipFill>
        <p:spPr bwMode="auto">
          <a:xfrm>
            <a:off x="4572000" y="0"/>
            <a:ext cx="4572000" cy="3429000"/>
          </a:xfrm>
          <a:prstGeom prst="rect">
            <a:avLst/>
          </a:prstGeom>
          <a:noFill/>
          <a:ln w="9525">
            <a:noFill/>
            <a:miter lim="800000"/>
            <a:headEnd/>
            <a:tailEnd/>
          </a:ln>
          <a:effectLst/>
        </p:spPr>
      </p:pic>
      <p:pic>
        <p:nvPicPr>
          <p:cNvPr id="11268" name="Picture 4"/>
          <p:cNvPicPr>
            <a:picLocks noChangeAspect="1" noChangeArrowheads="1"/>
          </p:cNvPicPr>
          <p:nvPr/>
        </p:nvPicPr>
        <p:blipFill>
          <a:blip r:embed="rId4"/>
          <a:srcRect/>
          <a:stretch>
            <a:fillRect/>
          </a:stretch>
        </p:blipFill>
        <p:spPr bwMode="auto">
          <a:xfrm>
            <a:off x="3505200" y="3429000"/>
            <a:ext cx="4572000" cy="3429000"/>
          </a:xfrm>
          <a:prstGeom prst="rect">
            <a:avLst/>
          </a:prstGeom>
          <a:noFill/>
          <a:ln w="9525">
            <a:noFill/>
            <a:miter lim="800000"/>
            <a:headEnd/>
            <a:tailEnd/>
          </a:ln>
          <a:effectLst/>
        </p:spPr>
      </p:pic>
      <p:sp>
        <p:nvSpPr>
          <p:cNvPr id="5" name="TextBox 4"/>
          <p:cNvSpPr txBox="1"/>
          <p:nvPr/>
        </p:nvSpPr>
        <p:spPr>
          <a:xfrm>
            <a:off x="304800" y="3733800"/>
            <a:ext cx="2819400" cy="2862322"/>
          </a:xfrm>
          <a:prstGeom prst="rect">
            <a:avLst/>
          </a:prstGeom>
          <a:noFill/>
        </p:spPr>
        <p:txBody>
          <a:bodyPr wrap="square" rtlCol="0">
            <a:spAutoFit/>
          </a:bodyPr>
          <a:lstStyle/>
          <a:p>
            <a:r>
              <a:rPr lang="en-US" dirty="0" smtClean="0"/>
              <a:t>Based on CLIC cost requirements and APT experience, </a:t>
            </a:r>
          </a:p>
          <a:p>
            <a:r>
              <a:rPr lang="en-US" dirty="0" smtClean="0"/>
              <a:t>a proposal for a cost tool has been made</a:t>
            </a:r>
          </a:p>
          <a:p>
            <a:endParaRPr lang="en-US" dirty="0" smtClean="0"/>
          </a:p>
          <a:p>
            <a:r>
              <a:rPr lang="en-US" dirty="0" smtClean="0"/>
              <a:t>Questions: cost estimate tool as part of integrated tool, ICL/CLIC common tool?</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srcRect/>
          <a:stretch>
            <a:fillRect/>
          </a:stretch>
        </p:blipFill>
        <p:spPr bwMode="auto">
          <a:xfrm>
            <a:off x="4572000" y="0"/>
            <a:ext cx="4572000" cy="3429000"/>
          </a:xfrm>
          <a:prstGeom prst="rect">
            <a:avLst/>
          </a:prstGeom>
          <a:noFill/>
          <a:ln w="9525">
            <a:noFill/>
            <a:miter lim="800000"/>
            <a:headEnd/>
            <a:tailEnd/>
          </a:ln>
          <a:effectLst/>
        </p:spPr>
      </p:pic>
      <p:pic>
        <p:nvPicPr>
          <p:cNvPr id="12291" name="Picture 3"/>
          <p:cNvPicPr>
            <a:picLocks noChangeAspect="1" noChangeArrowheads="1"/>
          </p:cNvPicPr>
          <p:nvPr/>
        </p:nvPicPr>
        <p:blipFill>
          <a:blip r:embed="rId3"/>
          <a:srcRect/>
          <a:stretch>
            <a:fillRect/>
          </a:stretch>
        </p:blipFill>
        <p:spPr bwMode="auto">
          <a:xfrm>
            <a:off x="0" y="0"/>
            <a:ext cx="4572000" cy="3429000"/>
          </a:xfrm>
          <a:prstGeom prst="rect">
            <a:avLst/>
          </a:prstGeom>
          <a:noFill/>
          <a:ln w="9525">
            <a:noFill/>
            <a:miter lim="800000"/>
            <a:headEnd/>
            <a:tailEnd/>
          </a:ln>
          <a:effectLst/>
        </p:spPr>
      </p:pic>
      <p:pic>
        <p:nvPicPr>
          <p:cNvPr id="12292" name="Picture 4"/>
          <p:cNvPicPr>
            <a:picLocks noChangeAspect="1" noChangeArrowheads="1"/>
          </p:cNvPicPr>
          <p:nvPr/>
        </p:nvPicPr>
        <p:blipFill>
          <a:blip r:embed="rId4"/>
          <a:srcRect/>
          <a:stretch>
            <a:fillRect/>
          </a:stretch>
        </p:blipFill>
        <p:spPr bwMode="auto">
          <a:xfrm>
            <a:off x="0" y="3429000"/>
            <a:ext cx="4572000" cy="3429000"/>
          </a:xfrm>
          <a:prstGeom prst="rect">
            <a:avLst/>
          </a:prstGeom>
          <a:noFill/>
          <a:ln w="9525">
            <a:noFill/>
            <a:miter lim="800000"/>
            <a:headEnd/>
            <a:tailEnd/>
          </a:ln>
          <a:effectLst/>
        </p:spPr>
      </p:pic>
      <p:sp>
        <p:nvSpPr>
          <p:cNvPr id="5" name="TextBox 4"/>
          <p:cNvSpPr txBox="1"/>
          <p:nvPr/>
        </p:nvSpPr>
        <p:spPr>
          <a:xfrm>
            <a:off x="4648200" y="3733801"/>
            <a:ext cx="4267200" cy="2862322"/>
          </a:xfrm>
          <a:prstGeom prst="rect">
            <a:avLst/>
          </a:prstGeom>
          <a:noFill/>
        </p:spPr>
        <p:txBody>
          <a:bodyPr wrap="square" rtlCol="0">
            <a:spAutoFit/>
          </a:bodyPr>
          <a:lstStyle/>
          <a:p>
            <a:r>
              <a:rPr lang="en-US" dirty="0" smtClean="0"/>
              <a:t>First draft for discussion: </a:t>
            </a:r>
          </a:p>
          <a:p>
            <a:r>
              <a:rPr lang="en-US" dirty="0" smtClean="0"/>
              <a:t>7 y for 500 </a:t>
            </a:r>
            <a:r>
              <a:rPr lang="en-US" dirty="0" err="1" smtClean="0"/>
              <a:t>GeV</a:t>
            </a:r>
            <a:r>
              <a:rPr lang="en-US" dirty="0" smtClean="0"/>
              <a:t> </a:t>
            </a:r>
            <a:r>
              <a:rPr lang="en-US" dirty="0" smtClean="0">
                <a:sym typeface="Wingdings" pitchFamily="2" charset="2"/>
              </a:rPr>
              <a:t> ready for HW commissioning</a:t>
            </a:r>
            <a:r>
              <a:rPr lang="en-US" dirty="0" smtClean="0"/>
              <a:t> </a:t>
            </a:r>
          </a:p>
          <a:p>
            <a:r>
              <a:rPr lang="en-US" dirty="0" smtClean="0"/>
              <a:t>+ 3 </a:t>
            </a:r>
            <a:r>
              <a:rPr lang="en-US" dirty="0" smtClean="0"/>
              <a:t>y for 3 </a:t>
            </a:r>
            <a:r>
              <a:rPr lang="en-US" dirty="0" err="1" smtClean="0"/>
              <a:t>TeV</a:t>
            </a:r>
            <a:endParaRPr lang="en-US" dirty="0" smtClean="0"/>
          </a:p>
          <a:p>
            <a:endParaRPr lang="en-US" dirty="0" smtClean="0"/>
          </a:p>
          <a:p>
            <a:r>
              <a:rPr lang="en-US" dirty="0" smtClean="0"/>
              <a:t>Actions</a:t>
            </a:r>
          </a:p>
          <a:p>
            <a:r>
              <a:rPr lang="en-US" dirty="0" smtClean="0"/>
              <a:t>Compare CLIC schedule assumptions with ILC assumptions . </a:t>
            </a:r>
          </a:p>
          <a:p>
            <a:r>
              <a:rPr lang="en-US" dirty="0" smtClean="0"/>
              <a:t>Review ILC schedule with same CLIC </a:t>
            </a:r>
            <a:r>
              <a:rPr lang="en-US" dirty="0" smtClean="0"/>
              <a:t>assumptions</a:t>
            </a:r>
            <a:endParaRPr lang="en-US" dirty="0" smtClean="0"/>
          </a:p>
        </p:txBody>
      </p:sp>
      <p:sp>
        <p:nvSpPr>
          <p:cNvPr id="6" name="TextBox 5"/>
          <p:cNvSpPr txBox="1"/>
          <p:nvPr/>
        </p:nvSpPr>
        <p:spPr>
          <a:xfrm>
            <a:off x="2133600" y="3733800"/>
            <a:ext cx="2404889" cy="369332"/>
          </a:xfrm>
          <a:prstGeom prst="rect">
            <a:avLst/>
          </a:prstGeom>
          <a:noFill/>
        </p:spPr>
        <p:txBody>
          <a:bodyPr wrap="none" rtlCol="0">
            <a:spAutoFit/>
          </a:bodyPr>
          <a:lstStyle/>
          <a:p>
            <a:r>
              <a:rPr lang="en-US" dirty="0" smtClean="0"/>
              <a:t>Exercise for ML (2 TBM)</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0"/>
            <a:ext cx="4572000" cy="34290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4572000" y="0"/>
            <a:ext cx="4572000" cy="3429000"/>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0" y="3429000"/>
            <a:ext cx="4572000" cy="3429000"/>
          </a:xfrm>
          <a:prstGeom prst="rect">
            <a:avLst/>
          </a:prstGeom>
          <a:noFill/>
          <a:ln w="9525">
            <a:noFill/>
            <a:miter lim="800000"/>
            <a:headEnd/>
            <a:tailEnd/>
          </a:ln>
          <a:effectLst/>
        </p:spPr>
      </p:pic>
      <p:sp>
        <p:nvSpPr>
          <p:cNvPr id="5" name="TextBox 4"/>
          <p:cNvSpPr txBox="1"/>
          <p:nvPr/>
        </p:nvSpPr>
        <p:spPr>
          <a:xfrm>
            <a:off x="0" y="5780782"/>
            <a:ext cx="3048000" cy="1077218"/>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600" b="1" u="sng" dirty="0" smtClean="0"/>
              <a:t>Total per linac</a:t>
            </a:r>
          </a:p>
          <a:p>
            <a:r>
              <a:rPr lang="en-US" sz="1600" dirty="0" smtClean="0"/>
              <a:t>Modules: 10462</a:t>
            </a:r>
          </a:p>
          <a:p>
            <a:r>
              <a:rPr lang="en-US" sz="1600" dirty="0" smtClean="0"/>
              <a:t>Accelerating structures:  71406</a:t>
            </a:r>
          </a:p>
          <a:p>
            <a:r>
              <a:rPr lang="en-US" sz="1600" dirty="0" smtClean="0"/>
              <a:t>PETS: 35703</a:t>
            </a:r>
          </a:p>
        </p:txBody>
      </p:sp>
      <p:pic>
        <p:nvPicPr>
          <p:cNvPr id="1030" name="Picture 6"/>
          <p:cNvPicPr>
            <a:picLocks noChangeAspect="1" noChangeArrowheads="1"/>
          </p:cNvPicPr>
          <p:nvPr/>
        </p:nvPicPr>
        <p:blipFill>
          <a:blip r:embed="rId5"/>
          <a:srcRect/>
          <a:stretch>
            <a:fillRect/>
          </a:stretch>
        </p:blipFill>
        <p:spPr bwMode="auto">
          <a:xfrm>
            <a:off x="4572000" y="3429000"/>
            <a:ext cx="4572000" cy="342900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ChangeAspect="1" noChangeArrowheads="1"/>
          </p:cNvPicPr>
          <p:nvPr/>
        </p:nvPicPr>
        <p:blipFill>
          <a:blip r:embed="rId2"/>
          <a:srcRect/>
          <a:stretch>
            <a:fillRect/>
          </a:stretch>
        </p:blipFill>
        <p:spPr bwMode="auto">
          <a:xfrm>
            <a:off x="0" y="0"/>
            <a:ext cx="4572000" cy="3429000"/>
          </a:xfrm>
          <a:prstGeom prst="rect">
            <a:avLst/>
          </a:prstGeom>
          <a:noFill/>
          <a:ln w="9525">
            <a:noFill/>
            <a:miter lim="800000"/>
            <a:headEnd/>
            <a:tailEnd/>
          </a:ln>
          <a:effectLst/>
        </p:spPr>
      </p:pic>
      <p:pic>
        <p:nvPicPr>
          <p:cNvPr id="4" name="Picture 3"/>
          <p:cNvPicPr>
            <a:picLocks noChangeAspect="1" noChangeArrowheads="1"/>
          </p:cNvPicPr>
          <p:nvPr/>
        </p:nvPicPr>
        <p:blipFill>
          <a:blip r:embed="rId3"/>
          <a:srcRect/>
          <a:stretch>
            <a:fillRect/>
          </a:stretch>
        </p:blipFill>
        <p:spPr bwMode="auto">
          <a:xfrm>
            <a:off x="4572000" y="0"/>
            <a:ext cx="4572000" cy="34290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a:srcRect/>
          <a:stretch>
            <a:fillRect/>
          </a:stretch>
        </p:blipFill>
        <p:spPr bwMode="auto">
          <a:xfrm>
            <a:off x="0" y="3429000"/>
            <a:ext cx="4572000" cy="3429000"/>
          </a:xfrm>
          <a:prstGeom prst="rect">
            <a:avLst/>
          </a:prstGeom>
          <a:noFill/>
          <a:ln w="9525">
            <a:noFill/>
            <a:miter lim="800000"/>
            <a:headEnd/>
            <a:tailEnd/>
          </a:ln>
          <a:effectLst/>
        </p:spPr>
      </p:pic>
      <p:sp>
        <p:nvSpPr>
          <p:cNvPr id="7" name="TextBox 6"/>
          <p:cNvSpPr txBox="1"/>
          <p:nvPr/>
        </p:nvSpPr>
        <p:spPr>
          <a:xfrm>
            <a:off x="4953000" y="3505200"/>
            <a:ext cx="3200400" cy="1477328"/>
          </a:xfrm>
          <a:prstGeom prst="rect">
            <a:avLst/>
          </a:prstGeom>
          <a:noFill/>
        </p:spPr>
        <p:txBody>
          <a:bodyPr wrap="square" rtlCol="0">
            <a:spAutoFit/>
          </a:bodyPr>
          <a:lstStyle/>
          <a:p>
            <a:r>
              <a:rPr lang="en-US" b="1" u="sng" dirty="0" smtClean="0"/>
              <a:t>Objective of the presentation: </a:t>
            </a:r>
            <a:r>
              <a:rPr lang="en-US" dirty="0" smtClean="0"/>
              <a:t>illustrate the design for the stabilization bench</a:t>
            </a:r>
          </a:p>
          <a:p>
            <a:r>
              <a:rPr lang="en-US" dirty="0" smtClean="0"/>
              <a:t>Options have to be studied (need new collaborators)</a:t>
            </a:r>
            <a:endParaRPr lang="en-US" dirty="0"/>
          </a:p>
        </p:txBody>
      </p:sp>
      <p:sp>
        <p:nvSpPr>
          <p:cNvPr id="8" name="TextBox 7"/>
          <p:cNvSpPr txBox="1"/>
          <p:nvPr/>
        </p:nvSpPr>
        <p:spPr>
          <a:xfrm>
            <a:off x="4953000" y="6172200"/>
            <a:ext cx="4191000" cy="646331"/>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r"/>
            <a:r>
              <a:rPr lang="en-US" b="1" dirty="0" smtClean="0"/>
              <a:t>Preliminary design of a </a:t>
            </a:r>
            <a:r>
              <a:rPr lang="en-US" b="1" dirty="0" err="1" smtClean="0"/>
              <a:t>quadrupole</a:t>
            </a:r>
            <a:r>
              <a:rPr lang="en-US" b="1" dirty="0" smtClean="0"/>
              <a:t> for the stabilization bench </a:t>
            </a:r>
            <a:r>
              <a:rPr lang="en-US" dirty="0" smtClean="0"/>
              <a:t>T. </a:t>
            </a:r>
            <a:r>
              <a:rPr lang="en-US" dirty="0" err="1" smtClean="0"/>
              <a:t>Zickler</a:t>
            </a:r>
            <a:endParaRPr lang="en-US" dirty="0"/>
          </a:p>
        </p:txBody>
      </p:sp>
      <p:sp>
        <p:nvSpPr>
          <p:cNvPr id="9" name="TextBox 8"/>
          <p:cNvSpPr txBox="1"/>
          <p:nvPr/>
        </p:nvSpPr>
        <p:spPr>
          <a:xfrm>
            <a:off x="4953000" y="0"/>
            <a:ext cx="1828800" cy="381000"/>
          </a:xfrm>
          <a:prstGeom prst="rect">
            <a:avLst/>
          </a:prstGeom>
          <a:noFill/>
          <a:ln>
            <a:solidFill>
              <a:srgbClr val="FF0000"/>
            </a:solidFill>
          </a:ln>
        </p:spPr>
        <p:txBody>
          <a:bodyPr wrap="square" rtlCol="0">
            <a:spAutoFit/>
          </a:bodyPr>
          <a:lstStyle/>
          <a:p>
            <a:endParaRPr lang="en-US" dirty="0"/>
          </a:p>
        </p:txBody>
      </p:sp>
      <p:sp>
        <p:nvSpPr>
          <p:cNvPr id="10" name="Rectangle 9"/>
          <p:cNvSpPr/>
          <p:nvPr/>
        </p:nvSpPr>
        <p:spPr>
          <a:xfrm>
            <a:off x="4343400" y="5257800"/>
            <a:ext cx="4800600" cy="646331"/>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r>
              <a:rPr lang="en-US" dirty="0" smtClean="0"/>
              <a:t>Specification </a:t>
            </a:r>
            <a:r>
              <a:rPr lang="en-US" dirty="0" smtClean="0"/>
              <a:t>from beam </a:t>
            </a:r>
            <a:r>
              <a:rPr lang="en-US" dirty="0" smtClean="0"/>
              <a:t>physics to </a:t>
            </a:r>
            <a:r>
              <a:rPr lang="en-US" dirty="0" smtClean="0"/>
              <a:t>magnet group </a:t>
            </a:r>
          </a:p>
          <a:p>
            <a:r>
              <a:rPr lang="en-US" dirty="0" smtClean="0"/>
              <a:t>Feed back from magnet group is needed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p:cNvPicPr>
            <a:picLocks noChangeAspect="1" noChangeArrowheads="1"/>
          </p:cNvPicPr>
          <p:nvPr/>
        </p:nvPicPr>
        <p:blipFill>
          <a:blip r:embed="rId2"/>
          <a:srcRect/>
          <a:stretch>
            <a:fillRect/>
          </a:stretch>
        </p:blipFill>
        <p:spPr bwMode="auto">
          <a:xfrm>
            <a:off x="4572000" y="3429000"/>
            <a:ext cx="4572000" cy="3429000"/>
          </a:xfrm>
          <a:prstGeom prst="rect">
            <a:avLst/>
          </a:prstGeom>
          <a:noFill/>
          <a:ln w="9525">
            <a:noFill/>
            <a:miter lim="800000"/>
            <a:headEnd/>
            <a:tailEnd/>
          </a:ln>
          <a:effectLst/>
        </p:spPr>
      </p:pic>
      <p:pic>
        <p:nvPicPr>
          <p:cNvPr id="4098" name="Picture 2"/>
          <p:cNvPicPr>
            <a:picLocks noChangeAspect="1" noChangeArrowheads="1"/>
          </p:cNvPicPr>
          <p:nvPr/>
        </p:nvPicPr>
        <p:blipFill>
          <a:blip r:embed="rId3"/>
          <a:srcRect/>
          <a:stretch>
            <a:fillRect/>
          </a:stretch>
        </p:blipFill>
        <p:spPr bwMode="auto">
          <a:xfrm>
            <a:off x="0" y="0"/>
            <a:ext cx="4572000" cy="3429000"/>
          </a:xfrm>
          <a:prstGeom prst="rect">
            <a:avLst/>
          </a:prstGeom>
          <a:noFill/>
          <a:ln w="9525">
            <a:noFill/>
            <a:miter lim="800000"/>
            <a:headEnd/>
            <a:tailEnd/>
          </a:ln>
          <a:effectLst/>
        </p:spPr>
      </p:pic>
      <p:sp>
        <p:nvSpPr>
          <p:cNvPr id="4" name="TextBox 3"/>
          <p:cNvSpPr txBox="1"/>
          <p:nvPr/>
        </p:nvSpPr>
        <p:spPr>
          <a:xfrm>
            <a:off x="5562600" y="6488668"/>
            <a:ext cx="3581400" cy="369332"/>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r"/>
            <a:r>
              <a:rPr lang="en-US" dirty="0" smtClean="0"/>
              <a:t>Module instrumentation, L. Soby</a:t>
            </a:r>
            <a:endParaRPr lang="en-US" dirty="0"/>
          </a:p>
        </p:txBody>
      </p:sp>
      <p:pic>
        <p:nvPicPr>
          <p:cNvPr id="4100" name="Picture 4"/>
          <p:cNvPicPr>
            <a:picLocks noChangeAspect="1" noChangeArrowheads="1"/>
          </p:cNvPicPr>
          <p:nvPr/>
        </p:nvPicPr>
        <p:blipFill>
          <a:blip r:embed="rId4"/>
          <a:srcRect/>
          <a:stretch>
            <a:fillRect/>
          </a:stretch>
        </p:blipFill>
        <p:spPr bwMode="auto">
          <a:xfrm>
            <a:off x="4572000" y="0"/>
            <a:ext cx="4572000" cy="3429000"/>
          </a:xfrm>
          <a:prstGeom prst="rect">
            <a:avLst/>
          </a:prstGeom>
          <a:noFill/>
          <a:ln w="9525">
            <a:noFill/>
            <a:miter lim="800000"/>
            <a:headEnd/>
            <a:tailEnd/>
          </a:ln>
          <a:effectLst/>
        </p:spPr>
      </p:pic>
      <p:pic>
        <p:nvPicPr>
          <p:cNvPr id="4101" name="Picture 5"/>
          <p:cNvPicPr>
            <a:picLocks noChangeAspect="1" noChangeArrowheads="1"/>
          </p:cNvPicPr>
          <p:nvPr/>
        </p:nvPicPr>
        <p:blipFill>
          <a:blip r:embed="rId5"/>
          <a:srcRect/>
          <a:stretch>
            <a:fillRect/>
          </a:stretch>
        </p:blipFill>
        <p:spPr bwMode="auto">
          <a:xfrm>
            <a:off x="0" y="3429000"/>
            <a:ext cx="4572000" cy="3429000"/>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5"/>
          <p:cNvPicPr>
            <a:picLocks noChangeAspect="1" noChangeArrowheads="1"/>
          </p:cNvPicPr>
          <p:nvPr/>
        </p:nvPicPr>
        <p:blipFill>
          <a:blip r:embed="rId2"/>
          <a:srcRect/>
          <a:stretch>
            <a:fillRect/>
          </a:stretch>
        </p:blipFill>
        <p:spPr bwMode="auto">
          <a:xfrm>
            <a:off x="4572000" y="3276600"/>
            <a:ext cx="4572000" cy="3429000"/>
          </a:xfrm>
          <a:prstGeom prst="rect">
            <a:avLst/>
          </a:prstGeom>
          <a:noFill/>
          <a:ln w="9525">
            <a:noFill/>
            <a:miter lim="800000"/>
            <a:headEnd/>
            <a:tailEnd/>
          </a:ln>
          <a:effectLst/>
        </p:spPr>
      </p:pic>
      <p:pic>
        <p:nvPicPr>
          <p:cNvPr id="7" name="Picture 3"/>
          <p:cNvPicPr>
            <a:picLocks noChangeAspect="1" noChangeArrowheads="1"/>
          </p:cNvPicPr>
          <p:nvPr/>
        </p:nvPicPr>
        <p:blipFill>
          <a:blip r:embed="rId3"/>
          <a:srcRect/>
          <a:stretch>
            <a:fillRect/>
          </a:stretch>
        </p:blipFill>
        <p:spPr bwMode="auto">
          <a:xfrm>
            <a:off x="4572000" y="0"/>
            <a:ext cx="4572000" cy="3429000"/>
          </a:xfrm>
          <a:prstGeom prst="rect">
            <a:avLst/>
          </a:prstGeom>
          <a:noFill/>
          <a:ln w="9525">
            <a:noFill/>
            <a:miter lim="800000"/>
            <a:headEnd/>
            <a:tailEnd/>
          </a:ln>
          <a:effectLst/>
        </p:spPr>
      </p:pic>
      <p:sp>
        <p:nvSpPr>
          <p:cNvPr id="8" name="Text Box 27"/>
          <p:cNvSpPr txBox="1">
            <a:spLocks noChangeArrowheads="1"/>
          </p:cNvSpPr>
          <p:nvPr/>
        </p:nvSpPr>
        <p:spPr bwMode="auto">
          <a:xfrm>
            <a:off x="5715000" y="3124200"/>
            <a:ext cx="2667000" cy="307777"/>
          </a:xfrm>
          <a:prstGeom prst="rect">
            <a:avLst/>
          </a:prstGeom>
          <a:noFill/>
          <a:ln w="9525">
            <a:noFill/>
            <a:miter lim="800000"/>
            <a:headEnd/>
            <a:tailEnd/>
          </a:ln>
          <a:effectLst/>
        </p:spPr>
        <p:txBody>
          <a:bodyPr wrap="square">
            <a:spAutoFit/>
          </a:bodyPr>
          <a:lstStyle/>
          <a:p>
            <a:pPr>
              <a:spcBef>
                <a:spcPct val="50000"/>
              </a:spcBef>
            </a:pPr>
            <a:r>
              <a:rPr lang="en-GB" sz="1400" dirty="0"/>
              <a:t>Tolerances: </a:t>
            </a:r>
            <a:r>
              <a:rPr lang="en-GB" sz="1400" dirty="0" smtClean="0"/>
              <a:t>1 micron </a:t>
            </a:r>
            <a:r>
              <a:rPr lang="en-GB" sz="1400" dirty="0"/>
              <a:t>or 180 </a:t>
            </a:r>
            <a:r>
              <a:rPr lang="el-GR" sz="1400" dirty="0">
                <a:cs typeface="Arial" charset="0"/>
              </a:rPr>
              <a:t>μ</a:t>
            </a:r>
            <a:r>
              <a:rPr lang="en-GB" sz="1400" dirty="0" err="1"/>
              <a:t>rad</a:t>
            </a:r>
            <a:endParaRPr lang="en-GB" sz="1400" dirty="0"/>
          </a:p>
        </p:txBody>
      </p:sp>
      <p:pic>
        <p:nvPicPr>
          <p:cNvPr id="5124" name="Picture 4"/>
          <p:cNvPicPr>
            <a:picLocks noChangeAspect="1" noChangeArrowheads="1"/>
          </p:cNvPicPr>
          <p:nvPr/>
        </p:nvPicPr>
        <p:blipFill>
          <a:blip r:embed="rId4"/>
          <a:srcRect/>
          <a:stretch>
            <a:fillRect/>
          </a:stretch>
        </p:blipFill>
        <p:spPr bwMode="auto">
          <a:xfrm>
            <a:off x="0" y="3505200"/>
            <a:ext cx="4114800" cy="3086100"/>
          </a:xfrm>
          <a:prstGeom prst="rect">
            <a:avLst/>
          </a:prstGeom>
          <a:noFill/>
          <a:ln w="9525">
            <a:noFill/>
            <a:miter lim="800000"/>
            <a:headEnd/>
            <a:tailEnd/>
          </a:ln>
          <a:effectLst/>
        </p:spPr>
      </p:pic>
      <p:pic>
        <p:nvPicPr>
          <p:cNvPr id="5122" name="Picture 2"/>
          <p:cNvPicPr>
            <a:picLocks noChangeAspect="1" noChangeArrowheads="1"/>
          </p:cNvPicPr>
          <p:nvPr/>
        </p:nvPicPr>
        <p:blipFill>
          <a:blip r:embed="rId5"/>
          <a:srcRect/>
          <a:stretch>
            <a:fillRect/>
          </a:stretch>
        </p:blipFill>
        <p:spPr bwMode="auto">
          <a:xfrm>
            <a:off x="0" y="0"/>
            <a:ext cx="5181600" cy="3634614"/>
          </a:xfrm>
          <a:prstGeom prst="rect">
            <a:avLst/>
          </a:prstGeom>
          <a:noFill/>
          <a:ln w="9525">
            <a:noFill/>
            <a:miter lim="800000"/>
            <a:headEnd/>
            <a:tailEnd/>
          </a:ln>
          <a:effectLst/>
        </p:spPr>
      </p:pic>
      <p:sp>
        <p:nvSpPr>
          <p:cNvPr id="17" name="TextBox 16"/>
          <p:cNvSpPr txBox="1"/>
          <p:nvPr/>
        </p:nvSpPr>
        <p:spPr>
          <a:xfrm>
            <a:off x="990600" y="6211669"/>
            <a:ext cx="8153400" cy="646331"/>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r"/>
            <a:r>
              <a:rPr lang="en-US" dirty="0" smtClean="0"/>
              <a:t>Structure Fabrication and Assembly Tolerances, R. Zennaro</a:t>
            </a:r>
          </a:p>
          <a:p>
            <a:pPr algn="r"/>
            <a:r>
              <a:rPr lang="en-US" dirty="0" smtClean="0"/>
              <a:t>Test module and precise machining/assembly of acc. Structures, J. </a:t>
            </a:r>
            <a:r>
              <a:rPr lang="en-US" dirty="0" err="1" smtClean="0"/>
              <a:t>Huopana</a:t>
            </a:r>
            <a:endParaRPr lang="en-US" dirty="0"/>
          </a:p>
        </p:txBody>
      </p:sp>
      <p:sp>
        <p:nvSpPr>
          <p:cNvPr id="9" name="TextBox 8"/>
          <p:cNvSpPr txBox="1"/>
          <p:nvPr/>
        </p:nvSpPr>
        <p:spPr>
          <a:xfrm>
            <a:off x="2895600" y="3505200"/>
            <a:ext cx="1793311"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smtClean="0"/>
              <a:t>HIP collaboration</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67400" y="6488668"/>
            <a:ext cx="3276600" cy="369332"/>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r"/>
            <a:r>
              <a:rPr lang="en-US" dirty="0" smtClean="0"/>
              <a:t>Long transfer lines, J. </a:t>
            </a:r>
            <a:r>
              <a:rPr lang="en-US" dirty="0" err="1" smtClean="0"/>
              <a:t>Jeanneret</a:t>
            </a:r>
            <a:endParaRPr lang="en-US" dirty="0"/>
          </a:p>
        </p:txBody>
      </p:sp>
      <p:pic>
        <p:nvPicPr>
          <p:cNvPr id="7170" name="Picture 2"/>
          <p:cNvPicPr>
            <a:picLocks noChangeAspect="1" noChangeArrowheads="1"/>
          </p:cNvPicPr>
          <p:nvPr/>
        </p:nvPicPr>
        <p:blipFill>
          <a:blip r:embed="rId2"/>
          <a:srcRect/>
          <a:stretch>
            <a:fillRect/>
          </a:stretch>
        </p:blipFill>
        <p:spPr bwMode="auto">
          <a:xfrm>
            <a:off x="0" y="0"/>
            <a:ext cx="4572000" cy="3429000"/>
          </a:xfrm>
          <a:prstGeom prst="rect">
            <a:avLst/>
          </a:prstGeom>
          <a:noFill/>
          <a:ln w="9525">
            <a:noFill/>
            <a:miter lim="800000"/>
            <a:headEnd/>
            <a:tailEnd/>
          </a:ln>
          <a:effectLst/>
        </p:spPr>
      </p:pic>
      <p:pic>
        <p:nvPicPr>
          <p:cNvPr id="7171" name="Picture 3"/>
          <p:cNvPicPr>
            <a:picLocks noChangeAspect="1" noChangeArrowheads="1"/>
          </p:cNvPicPr>
          <p:nvPr/>
        </p:nvPicPr>
        <p:blipFill>
          <a:blip r:embed="rId3"/>
          <a:srcRect/>
          <a:stretch>
            <a:fillRect/>
          </a:stretch>
        </p:blipFill>
        <p:spPr bwMode="auto">
          <a:xfrm>
            <a:off x="0" y="3352800"/>
            <a:ext cx="4800600" cy="3429000"/>
          </a:xfrm>
          <a:prstGeom prst="rect">
            <a:avLst/>
          </a:prstGeom>
          <a:noFill/>
          <a:ln w="9525">
            <a:noFill/>
            <a:miter lim="800000"/>
            <a:headEnd/>
            <a:tailEnd/>
          </a:ln>
          <a:effectLst/>
        </p:spPr>
      </p:pic>
      <p:pic>
        <p:nvPicPr>
          <p:cNvPr id="7172" name="Picture 4"/>
          <p:cNvPicPr>
            <a:picLocks noChangeAspect="1" noChangeArrowheads="1"/>
          </p:cNvPicPr>
          <p:nvPr/>
        </p:nvPicPr>
        <p:blipFill>
          <a:blip r:embed="rId4"/>
          <a:srcRect/>
          <a:stretch>
            <a:fillRect/>
          </a:stretch>
        </p:blipFill>
        <p:spPr bwMode="auto">
          <a:xfrm>
            <a:off x="4495800" y="76200"/>
            <a:ext cx="4291012" cy="3301828"/>
          </a:xfrm>
          <a:prstGeom prst="rect">
            <a:avLst/>
          </a:prstGeom>
          <a:noFill/>
          <a:ln w="9525">
            <a:noFill/>
            <a:miter lim="800000"/>
            <a:headEnd/>
            <a:tailEnd/>
          </a:ln>
          <a:effectLst/>
        </p:spPr>
      </p:pic>
      <p:sp>
        <p:nvSpPr>
          <p:cNvPr id="6" name="TextBox 5"/>
          <p:cNvSpPr txBox="1"/>
          <p:nvPr/>
        </p:nvSpPr>
        <p:spPr>
          <a:xfrm>
            <a:off x="5486400" y="4800600"/>
            <a:ext cx="2313710" cy="646331"/>
          </a:xfrm>
          <a:prstGeom prst="rect">
            <a:avLst/>
          </a:prstGeom>
          <a:noFill/>
        </p:spPr>
        <p:txBody>
          <a:bodyPr wrap="none" rtlCol="0">
            <a:spAutoFit/>
          </a:bodyPr>
          <a:lstStyle/>
          <a:p>
            <a:r>
              <a:rPr lang="en-US" dirty="0" smtClean="0"/>
              <a:t>Now requires detailed </a:t>
            </a:r>
          </a:p>
          <a:p>
            <a:r>
              <a:rPr lang="en-US" dirty="0" smtClean="0"/>
              <a:t>engineering studies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srcRect/>
          <a:stretch>
            <a:fillRect/>
          </a:stretch>
        </p:blipFill>
        <p:spPr bwMode="auto">
          <a:xfrm>
            <a:off x="0" y="0"/>
            <a:ext cx="4572000" cy="3429000"/>
          </a:xfrm>
          <a:prstGeom prst="rect">
            <a:avLst/>
          </a:prstGeom>
          <a:noFill/>
          <a:ln w="9525">
            <a:noFill/>
            <a:miter lim="800000"/>
            <a:headEnd/>
            <a:tailEnd/>
          </a:ln>
          <a:effectLst/>
        </p:spPr>
      </p:pic>
      <p:pic>
        <p:nvPicPr>
          <p:cNvPr id="8195" name="Picture 3"/>
          <p:cNvPicPr>
            <a:picLocks noChangeAspect="1" noChangeArrowheads="1"/>
          </p:cNvPicPr>
          <p:nvPr/>
        </p:nvPicPr>
        <p:blipFill>
          <a:blip r:embed="rId3"/>
          <a:srcRect/>
          <a:stretch>
            <a:fillRect/>
          </a:stretch>
        </p:blipFill>
        <p:spPr bwMode="auto">
          <a:xfrm>
            <a:off x="4572000" y="0"/>
            <a:ext cx="4572000" cy="3429000"/>
          </a:xfrm>
          <a:prstGeom prst="rect">
            <a:avLst/>
          </a:prstGeom>
          <a:noFill/>
          <a:ln w="9525">
            <a:noFill/>
            <a:miter lim="800000"/>
            <a:headEnd/>
            <a:tailEnd/>
          </a:ln>
          <a:effectLst/>
        </p:spPr>
      </p:pic>
      <p:pic>
        <p:nvPicPr>
          <p:cNvPr id="8197" name="Picture 5"/>
          <p:cNvPicPr>
            <a:picLocks noChangeAspect="1" noChangeArrowheads="1"/>
          </p:cNvPicPr>
          <p:nvPr/>
        </p:nvPicPr>
        <p:blipFill>
          <a:blip r:embed="rId4"/>
          <a:srcRect/>
          <a:stretch>
            <a:fillRect/>
          </a:stretch>
        </p:blipFill>
        <p:spPr bwMode="auto">
          <a:xfrm>
            <a:off x="4572000" y="3429000"/>
            <a:ext cx="4572000" cy="3429000"/>
          </a:xfrm>
          <a:prstGeom prst="rect">
            <a:avLst/>
          </a:prstGeom>
          <a:noFill/>
          <a:ln w="9525">
            <a:noFill/>
            <a:miter lim="800000"/>
            <a:headEnd/>
            <a:tailEnd/>
          </a:ln>
          <a:effectLst/>
        </p:spPr>
      </p:pic>
      <p:sp>
        <p:nvSpPr>
          <p:cNvPr id="6" name="TextBox 5"/>
          <p:cNvSpPr txBox="1"/>
          <p:nvPr/>
        </p:nvSpPr>
        <p:spPr>
          <a:xfrm>
            <a:off x="4876800" y="3048000"/>
            <a:ext cx="3583866" cy="369332"/>
          </a:xfrm>
          <a:prstGeom prst="rect">
            <a:avLst/>
          </a:prstGeom>
        </p:spPr>
        <p:style>
          <a:lnRef idx="0">
            <a:schemeClr val="accent5"/>
          </a:lnRef>
          <a:fillRef idx="3">
            <a:schemeClr val="accent5"/>
          </a:fillRef>
          <a:effectRef idx="3">
            <a:schemeClr val="accent5"/>
          </a:effectRef>
          <a:fontRef idx="minor">
            <a:schemeClr val="lt1"/>
          </a:fontRef>
        </p:style>
        <p:txBody>
          <a:bodyPr wrap="none" rtlCol="0">
            <a:spAutoFit/>
          </a:bodyPr>
          <a:lstStyle/>
          <a:p>
            <a:r>
              <a:rPr lang="en-US" dirty="0" smtClean="0"/>
              <a:t>Point symmetry or plane symmetry?</a:t>
            </a:r>
            <a:endParaRPr lang="en-US" dirty="0"/>
          </a:p>
        </p:txBody>
      </p:sp>
      <p:sp>
        <p:nvSpPr>
          <p:cNvPr id="7" name="TextBox 6"/>
          <p:cNvSpPr txBox="1"/>
          <p:nvPr/>
        </p:nvSpPr>
        <p:spPr>
          <a:xfrm>
            <a:off x="5029200" y="6211669"/>
            <a:ext cx="4114800" cy="646331"/>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r"/>
            <a:r>
              <a:rPr lang="en-US" dirty="0" smtClean="0"/>
              <a:t>Tunnel layout, J. Osborne</a:t>
            </a:r>
          </a:p>
          <a:p>
            <a:pPr algn="r"/>
            <a:r>
              <a:rPr lang="en-US" dirty="0" smtClean="0"/>
              <a:t>Transport of CLIC elements, K. Kershaw</a:t>
            </a:r>
          </a:p>
        </p:txBody>
      </p:sp>
      <p:pic>
        <p:nvPicPr>
          <p:cNvPr id="14338" name="Picture 2"/>
          <p:cNvPicPr>
            <a:picLocks noChangeAspect="1" noChangeArrowheads="1"/>
          </p:cNvPicPr>
          <p:nvPr/>
        </p:nvPicPr>
        <p:blipFill>
          <a:blip r:embed="rId5"/>
          <a:srcRect/>
          <a:stretch>
            <a:fillRect/>
          </a:stretch>
        </p:blipFill>
        <p:spPr bwMode="auto">
          <a:xfrm>
            <a:off x="0" y="3409950"/>
            <a:ext cx="4762500" cy="34480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2" name="Picture 6"/>
          <p:cNvPicPr>
            <a:picLocks noChangeAspect="1" noChangeArrowheads="1"/>
          </p:cNvPicPr>
          <p:nvPr/>
        </p:nvPicPr>
        <p:blipFill>
          <a:blip r:embed="rId2"/>
          <a:srcRect/>
          <a:stretch>
            <a:fillRect/>
          </a:stretch>
        </p:blipFill>
        <p:spPr bwMode="auto">
          <a:xfrm>
            <a:off x="4724400" y="3429000"/>
            <a:ext cx="3886200" cy="2914650"/>
          </a:xfrm>
          <a:prstGeom prst="rect">
            <a:avLst/>
          </a:prstGeom>
          <a:noFill/>
          <a:ln w="9525">
            <a:noFill/>
            <a:miter lim="800000"/>
            <a:headEnd/>
            <a:tailEnd/>
          </a:ln>
          <a:effectLst/>
        </p:spPr>
      </p:pic>
      <p:sp>
        <p:nvSpPr>
          <p:cNvPr id="2" name="TextBox 1"/>
          <p:cNvSpPr txBox="1"/>
          <p:nvPr/>
        </p:nvSpPr>
        <p:spPr>
          <a:xfrm>
            <a:off x="4953000" y="6172200"/>
            <a:ext cx="4191000" cy="646331"/>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r"/>
            <a:r>
              <a:rPr lang="en-US" dirty="0" smtClean="0"/>
              <a:t>Cooling and ventilation in the tunnel, </a:t>
            </a:r>
          </a:p>
          <a:p>
            <a:pPr algn="r"/>
            <a:r>
              <a:rPr lang="en-US" dirty="0" smtClean="0"/>
              <a:t>J. Inigo-Golfin, Ch. Martel</a:t>
            </a:r>
            <a:endParaRPr lang="en-US" dirty="0"/>
          </a:p>
        </p:txBody>
      </p:sp>
      <p:pic>
        <p:nvPicPr>
          <p:cNvPr id="9218" name="Picture 2"/>
          <p:cNvPicPr>
            <a:picLocks noChangeAspect="1" noChangeArrowheads="1"/>
          </p:cNvPicPr>
          <p:nvPr/>
        </p:nvPicPr>
        <p:blipFill>
          <a:blip r:embed="rId3"/>
          <a:srcRect/>
          <a:stretch>
            <a:fillRect/>
          </a:stretch>
        </p:blipFill>
        <p:spPr bwMode="auto">
          <a:xfrm>
            <a:off x="0" y="0"/>
            <a:ext cx="4572000" cy="3429000"/>
          </a:xfrm>
          <a:prstGeom prst="rect">
            <a:avLst/>
          </a:prstGeom>
          <a:noFill/>
          <a:ln w="9525">
            <a:noFill/>
            <a:miter lim="800000"/>
            <a:headEnd/>
            <a:tailEnd/>
          </a:ln>
          <a:effectLst/>
        </p:spPr>
      </p:pic>
      <p:pic>
        <p:nvPicPr>
          <p:cNvPr id="9219" name="Picture 3"/>
          <p:cNvPicPr>
            <a:picLocks noChangeAspect="1" noChangeArrowheads="1"/>
          </p:cNvPicPr>
          <p:nvPr/>
        </p:nvPicPr>
        <p:blipFill>
          <a:blip r:embed="rId4"/>
          <a:srcRect/>
          <a:stretch>
            <a:fillRect/>
          </a:stretch>
        </p:blipFill>
        <p:spPr bwMode="auto">
          <a:xfrm>
            <a:off x="4572000" y="0"/>
            <a:ext cx="4572000" cy="3429000"/>
          </a:xfrm>
          <a:prstGeom prst="rect">
            <a:avLst/>
          </a:prstGeom>
          <a:noFill/>
          <a:ln w="9525">
            <a:noFill/>
            <a:miter lim="800000"/>
            <a:headEnd/>
            <a:tailEnd/>
          </a:ln>
          <a:effectLst/>
        </p:spPr>
      </p:pic>
      <p:pic>
        <p:nvPicPr>
          <p:cNvPr id="9221" name="Picture 5"/>
          <p:cNvPicPr>
            <a:picLocks noChangeAspect="1" noChangeArrowheads="1"/>
          </p:cNvPicPr>
          <p:nvPr/>
        </p:nvPicPr>
        <p:blipFill>
          <a:blip r:embed="rId5"/>
          <a:srcRect/>
          <a:stretch>
            <a:fillRect/>
          </a:stretch>
        </p:blipFill>
        <p:spPr bwMode="auto">
          <a:xfrm>
            <a:off x="0" y="3429000"/>
            <a:ext cx="4572000" cy="3429000"/>
          </a:xfrm>
          <a:prstGeom prst="rect">
            <a:avLst/>
          </a:prstGeom>
          <a:noFill/>
          <a:ln w="9525">
            <a:noFill/>
            <a:miter lim="800000"/>
            <a:headEnd/>
            <a:tailEnd/>
          </a:ln>
          <a:effectLst/>
        </p:spPr>
      </p:pic>
      <p:sp>
        <p:nvSpPr>
          <p:cNvPr id="7" name="TextBox 6"/>
          <p:cNvSpPr txBox="1"/>
          <p:nvPr/>
        </p:nvSpPr>
        <p:spPr>
          <a:xfrm>
            <a:off x="1828800" y="773668"/>
            <a:ext cx="1689437"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(to be reduced)</a:t>
            </a:r>
            <a:endParaRPr lang="en-US" dirty="0"/>
          </a:p>
        </p:txBody>
      </p:sp>
      <p:sp>
        <p:nvSpPr>
          <p:cNvPr id="8" name="TextBox 7"/>
          <p:cNvSpPr txBox="1"/>
          <p:nvPr/>
        </p:nvSpPr>
        <p:spPr>
          <a:xfrm>
            <a:off x="0" y="4495800"/>
            <a:ext cx="1905000"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dirty="0" smtClean="0">
                <a:solidFill>
                  <a:srgbClr val="FF0000"/>
                </a:solidFill>
              </a:rPr>
              <a:t>Cooling tower </a:t>
            </a:r>
            <a:r>
              <a:rPr lang="en-US" b="1" dirty="0" smtClean="0"/>
              <a:t>or </a:t>
            </a:r>
            <a:r>
              <a:rPr lang="en-US" b="1" dirty="0" smtClean="0">
                <a:solidFill>
                  <a:srgbClr val="92D050"/>
                </a:solidFill>
              </a:rPr>
              <a:t>primary source</a:t>
            </a:r>
            <a:endParaRPr lang="en-US" b="1" dirty="0">
              <a:solidFill>
                <a:srgbClr val="92D050"/>
              </a:solidFill>
            </a:endParaRPr>
          </a:p>
        </p:txBody>
      </p:sp>
      <p:pic>
        <p:nvPicPr>
          <p:cNvPr id="9220" name="Picture 4"/>
          <p:cNvPicPr>
            <a:picLocks noChangeAspect="1" noChangeArrowheads="1"/>
          </p:cNvPicPr>
          <p:nvPr/>
        </p:nvPicPr>
        <p:blipFill>
          <a:blip r:embed="rId6"/>
          <a:srcRect t="4757" b="23888"/>
          <a:stretch>
            <a:fillRect/>
          </a:stretch>
        </p:blipFill>
        <p:spPr bwMode="auto">
          <a:xfrm>
            <a:off x="5691188" y="0"/>
            <a:ext cx="3452812" cy="1143000"/>
          </a:xfrm>
          <a:prstGeom prst="rect">
            <a:avLst/>
          </a:prstGeom>
          <a:ln>
            <a:headEnd/>
            <a:tailEnd/>
          </a:ln>
        </p:spPr>
        <p:style>
          <a:lnRef idx="0">
            <a:schemeClr val="accent3"/>
          </a:lnRef>
          <a:fillRef idx="3">
            <a:schemeClr val="accent3"/>
          </a:fillRef>
          <a:effectRef idx="3">
            <a:schemeClr val="accent3"/>
          </a:effectRef>
          <a:fontRef idx="minor">
            <a:schemeClr val="lt1"/>
          </a:fontRef>
        </p:style>
      </p:pic>
      <p:sp>
        <p:nvSpPr>
          <p:cNvPr id="10" name="TextBox 9"/>
          <p:cNvSpPr txBox="1"/>
          <p:nvPr/>
        </p:nvSpPr>
        <p:spPr>
          <a:xfrm>
            <a:off x="6248400" y="3048000"/>
            <a:ext cx="2590800" cy="38100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dirty="0" smtClean="0"/>
              <a:t>Comparison CLIC/ILC</a:t>
            </a:r>
            <a:endParaRPr lang="en-US" dirty="0"/>
          </a:p>
        </p:txBody>
      </p:sp>
      <p:sp>
        <p:nvSpPr>
          <p:cNvPr id="11" name="TextBox 10"/>
          <p:cNvSpPr txBox="1"/>
          <p:nvPr/>
        </p:nvSpPr>
        <p:spPr>
          <a:xfrm>
            <a:off x="3505200" y="5867400"/>
            <a:ext cx="1295400"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2x DN600</a:t>
            </a:r>
          </a:p>
          <a:p>
            <a:r>
              <a:rPr lang="en-US" dirty="0" smtClean="0"/>
              <a:t>2x DN250</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1102</TotalTime>
  <Words>769</Words>
  <Application>Microsoft Office PowerPoint</Application>
  <PresentationFormat>On-screen Show (4:3)</PresentationFormat>
  <Paragraphs>126</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Summary of the WG Technical Issues, Integration &amp; Cost</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riddone</dc:creator>
  <cp:lastModifiedBy>riddone</cp:lastModifiedBy>
  <cp:revision>213</cp:revision>
  <dcterms:created xsi:type="dcterms:W3CDTF">2008-10-15T07:09:14Z</dcterms:created>
  <dcterms:modified xsi:type="dcterms:W3CDTF">2008-10-16T20:23:31Z</dcterms:modified>
</cp:coreProperties>
</file>