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62" r:id="rId4"/>
    <p:sldId id="258" r:id="rId5"/>
    <p:sldId id="261" r:id="rId6"/>
    <p:sldId id="266" r:id="rId7"/>
    <p:sldId id="270" r:id="rId8"/>
    <p:sldId id="257" r:id="rId9"/>
    <p:sldId id="260" r:id="rId10"/>
    <p:sldId id="265" r:id="rId11"/>
    <p:sldId id="264" r:id="rId12"/>
    <p:sldId id="263" r:id="rId13"/>
    <p:sldId id="267" r:id="rId14"/>
    <p:sldId id="268" r:id="rId15"/>
    <p:sldId id="272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5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08\Laboratories\CERN\Fabrication\Full_Quadrant_Fabrication\U-Corp\081001%20Q1-0%20&#32080;&#26524;\Q1-0_u-corp_meas080929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08\Laboratories\CERN\Fabrication\Full_Quadrant_Fabrication\U-Corp\081001%20Q1-0%20&#32080;&#26524;\Q1-0_u-corp_meas080929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Higo\2008\Laboratories\CERN\Fabrication\Full_Quadrant_Fabrication\U-Corp\080924%20from%20U-corp\Q1-0_&#36600;&#26041;&#21521;&#23544;&#27861;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Higo\2008\Laboratories\CERN\Fabrication\Full_Quadrant_Fabrication\U-Corp\080924%20from%20U-corp\Q1-0_&#36600;&#26041;&#21521;&#23544;&#27861;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08\Laboratories\CERN\Fabrication\Full_Quadrant_Fabrication\U-Corp\080508%20&#39640;&#23500;&#12424;&#12426;\Measurement_u-corp_2nd_rev080422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08\Laboratories\CERN\Fabrication\Full_Quadrant_Fabrication\U-Corp\081001%20Q1-0%20&#32080;&#26524;\Q1-0_u-corp_meas080929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>
        <c:manualLayout>
          <c:layoutTarget val="inner"/>
          <c:xMode val="edge"/>
          <c:yMode val="edge"/>
          <c:x val="0.1584365323522148"/>
          <c:y val="9.0909246116364792E-2"/>
          <c:w val="0.74965857662854163"/>
          <c:h val="0.74825302572700247"/>
        </c:manualLayout>
      </c:layout>
      <c:scatterChart>
        <c:scatterStyle val="lineMarker"/>
        <c:ser>
          <c:idx val="0"/>
          <c:order val="0"/>
          <c:tx>
            <c:strRef>
              <c:f>'Reference surface'!$C$3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surface'!$C$4:$C$34</c:f>
              <c:numCache>
                <c:formatCode>0.000_ </c:formatCode>
                <c:ptCount val="31"/>
                <c:pt idx="0">
                  <c:v>-2.0000000000000047E-4</c:v>
                </c:pt>
                <c:pt idx="1">
                  <c:v>-1.6000000000000038E-3</c:v>
                </c:pt>
                <c:pt idx="5">
                  <c:v>-2.0000000000000035E-3</c:v>
                </c:pt>
                <c:pt idx="6">
                  <c:v>-2.2000000000000045E-3</c:v>
                </c:pt>
                <c:pt idx="7">
                  <c:v>-2.7000000000000071E-3</c:v>
                </c:pt>
                <c:pt idx="8">
                  <c:v>-2.6000000000000055E-3</c:v>
                </c:pt>
                <c:pt idx="9">
                  <c:v>-2.900000000000005E-3</c:v>
                </c:pt>
                <c:pt idx="10">
                  <c:v>-2.2000000000000045E-3</c:v>
                </c:pt>
                <c:pt idx="11">
                  <c:v>-1.6000000000000038E-3</c:v>
                </c:pt>
                <c:pt idx="12">
                  <c:v>-1.6000000000000038E-3</c:v>
                </c:pt>
                <c:pt idx="13">
                  <c:v>-1.4000000000000017E-3</c:v>
                </c:pt>
                <c:pt idx="14">
                  <c:v>-1.4000000000000017E-3</c:v>
                </c:pt>
                <c:pt idx="15">
                  <c:v>-1.7000000000000038E-3</c:v>
                </c:pt>
                <c:pt idx="16">
                  <c:v>-1.8000000000000043E-3</c:v>
                </c:pt>
                <c:pt idx="17">
                  <c:v>-1.0000000000000018E-3</c:v>
                </c:pt>
                <c:pt idx="18">
                  <c:v>-5.0000000000000109E-4</c:v>
                </c:pt>
                <c:pt idx="19">
                  <c:v>7.0000000000000162E-4</c:v>
                </c:pt>
                <c:pt idx="20">
                  <c:v>9.0000000000000258E-4</c:v>
                </c:pt>
                <c:pt idx="21">
                  <c:v>5.0000000000000109E-4</c:v>
                </c:pt>
                <c:pt idx="22">
                  <c:v>-2.0000000000000047E-4</c:v>
                </c:pt>
                <c:pt idx="23">
                  <c:v>3.0000000000000068E-4</c:v>
                </c:pt>
                <c:pt idx="24">
                  <c:v>8.0000000000000188E-4</c:v>
                </c:pt>
                <c:pt idx="25">
                  <c:v>8.0000000000000188E-4</c:v>
                </c:pt>
                <c:pt idx="29">
                  <c:v>-2.0000000000000047E-4</c:v>
                </c:pt>
                <c:pt idx="30">
                  <c:v>-3.0000000000000068E-4</c:v>
                </c:pt>
              </c:numCache>
            </c:numRef>
          </c:yVal>
        </c:ser>
        <c:ser>
          <c:idx val="1"/>
          <c:order val="1"/>
          <c:tx>
            <c:strRef>
              <c:f>'Reference surface'!$D$3</c:f>
              <c:strCache>
                <c:ptCount val="1"/>
                <c:pt idx="0">
                  <c:v>B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surface'!$D$4:$D$34</c:f>
              <c:numCache>
                <c:formatCode>General</c:formatCode>
                <c:ptCount val="31"/>
                <c:pt idx="2" formatCode="0.000_ ">
                  <c:v>-3.3000000000000052E-3</c:v>
                </c:pt>
                <c:pt idx="3" formatCode="0.000_ ">
                  <c:v>-3.3000000000000052E-3</c:v>
                </c:pt>
                <c:pt idx="4" formatCode="0.000_ ">
                  <c:v>-3.000000000000007E-3</c:v>
                </c:pt>
                <c:pt idx="5" formatCode="0.000_ ">
                  <c:v>-3.8000000000000056E-3</c:v>
                </c:pt>
                <c:pt idx="6" formatCode="0.000_ ">
                  <c:v>-4.2000000000000101E-3</c:v>
                </c:pt>
                <c:pt idx="7" formatCode="0.000_ ">
                  <c:v>-4.5000000000000092E-3</c:v>
                </c:pt>
                <c:pt idx="8" formatCode="0.000_ ">
                  <c:v>-4.000000000000007E-3</c:v>
                </c:pt>
                <c:pt idx="9" formatCode="0.000_ ">
                  <c:v>-3.400000000000005E-3</c:v>
                </c:pt>
                <c:pt idx="10" formatCode="0.000_ ">
                  <c:v>-3.000000000000007E-3</c:v>
                </c:pt>
                <c:pt idx="11" formatCode="0.000_ ">
                  <c:v>-3.000000000000007E-3</c:v>
                </c:pt>
                <c:pt idx="12" formatCode="0.000_ ">
                  <c:v>-3.8000000000000056E-3</c:v>
                </c:pt>
                <c:pt idx="13" formatCode="0.000_ ">
                  <c:v>-3.400000000000005E-3</c:v>
                </c:pt>
                <c:pt idx="14" formatCode="0.000_ ">
                  <c:v>-3.3000000000000052E-3</c:v>
                </c:pt>
                <c:pt idx="15" formatCode="0.000_ ">
                  <c:v>-2.3000000000000034E-3</c:v>
                </c:pt>
                <c:pt idx="16" formatCode="0.000_ ">
                  <c:v>-2.4000000000000046E-3</c:v>
                </c:pt>
                <c:pt idx="17" formatCode="0.000_ ">
                  <c:v>-2.2000000000000045E-3</c:v>
                </c:pt>
                <c:pt idx="18" formatCode="0.000_ ">
                  <c:v>-2.3000000000000034E-3</c:v>
                </c:pt>
                <c:pt idx="19" formatCode="0.000_ ">
                  <c:v>-1.5000000000000035E-3</c:v>
                </c:pt>
                <c:pt idx="20" formatCode="0.000_ ">
                  <c:v>-1.0000000000000018E-3</c:v>
                </c:pt>
                <c:pt idx="21" formatCode="0.000_ ">
                  <c:v>-8.0000000000000188E-4</c:v>
                </c:pt>
                <c:pt idx="22" formatCode="0.000_ ">
                  <c:v>-8.0000000000000188E-4</c:v>
                </c:pt>
                <c:pt idx="23" formatCode="0.000_ ">
                  <c:v>-1.0000000000000018E-3</c:v>
                </c:pt>
                <c:pt idx="24" formatCode="0.000_ ">
                  <c:v>-1.1000000000000025E-3</c:v>
                </c:pt>
                <c:pt idx="25" formatCode="0.000_ ">
                  <c:v>-1.8000000000000043E-3</c:v>
                </c:pt>
                <c:pt idx="26" formatCode="0.000_ ">
                  <c:v>-2.0000000000000035E-3</c:v>
                </c:pt>
                <c:pt idx="27" formatCode="0.000_ ">
                  <c:v>-1.5000000000000035E-3</c:v>
                </c:pt>
                <c:pt idx="28" formatCode="0.000_ ">
                  <c:v>-2.2000000000000045E-3</c:v>
                </c:pt>
              </c:numCache>
            </c:numRef>
          </c:yVal>
        </c:ser>
        <c:ser>
          <c:idx val="2"/>
          <c:order val="2"/>
          <c:tx>
            <c:strRef>
              <c:f>'Reference surface'!$E$3</c:f>
              <c:strCache>
                <c:ptCount val="1"/>
                <c:pt idx="0">
                  <c:v>C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surface'!$E$4:$E$34</c:f>
              <c:numCache>
                <c:formatCode>General</c:formatCode>
                <c:ptCount val="31"/>
                <c:pt idx="5" formatCode="0.000_ ">
                  <c:v>-3.6000000000000064E-3</c:v>
                </c:pt>
                <c:pt idx="6" formatCode="0.000_ ">
                  <c:v>-3.8000000000000056E-3</c:v>
                </c:pt>
                <c:pt idx="7" formatCode="0.000_ ">
                  <c:v>-4.6000000000000034E-3</c:v>
                </c:pt>
                <c:pt idx="8" formatCode="0.000_ ">
                  <c:v>-4.2000000000000101E-3</c:v>
                </c:pt>
                <c:pt idx="9" formatCode="0.000_ ">
                  <c:v>-4.700000000000008E-3</c:v>
                </c:pt>
                <c:pt idx="10" formatCode="0.000_ ">
                  <c:v>-3.8000000000000056E-3</c:v>
                </c:pt>
                <c:pt idx="11" formatCode="0.000_ ">
                  <c:v>-3.500000000000007E-3</c:v>
                </c:pt>
                <c:pt idx="12" formatCode="0.000_ ">
                  <c:v>-3.6000000000000064E-3</c:v>
                </c:pt>
                <c:pt idx="13" formatCode="0.000_ ">
                  <c:v>-3.700000000000008E-3</c:v>
                </c:pt>
                <c:pt idx="14" formatCode="0.000_ ">
                  <c:v>-3.9000000000000055E-3</c:v>
                </c:pt>
                <c:pt idx="15" formatCode="0.000_ ">
                  <c:v>-4.000000000000007E-3</c:v>
                </c:pt>
                <c:pt idx="16" formatCode="0.000_ ">
                  <c:v>-3.9000000000000055E-3</c:v>
                </c:pt>
                <c:pt idx="17" formatCode="0.000_ ">
                  <c:v>-3.000000000000007E-3</c:v>
                </c:pt>
                <c:pt idx="18" formatCode="0.000_ ">
                  <c:v>-3.000000000000007E-3</c:v>
                </c:pt>
                <c:pt idx="19" formatCode="0.000_ ">
                  <c:v>-1.9000000000000035E-3</c:v>
                </c:pt>
                <c:pt idx="20" formatCode="0.000_ ">
                  <c:v>-2.4000000000000046E-3</c:v>
                </c:pt>
                <c:pt idx="21" formatCode="0.000_ ">
                  <c:v>-3.500000000000007E-3</c:v>
                </c:pt>
                <c:pt idx="22" formatCode="0.000_ ">
                  <c:v>-4.1000000000000003E-3</c:v>
                </c:pt>
                <c:pt idx="23" formatCode="0.000_ ">
                  <c:v>-2.500000000000004E-3</c:v>
                </c:pt>
                <c:pt idx="24" formatCode="0.000_ ">
                  <c:v>-2.2000000000000045E-3</c:v>
                </c:pt>
                <c:pt idx="25" formatCode="0.000_ ">
                  <c:v>-2.0000000000000035E-3</c:v>
                </c:pt>
              </c:numCache>
            </c:numRef>
          </c:yVal>
        </c:ser>
        <c:ser>
          <c:idx val="3"/>
          <c:order val="3"/>
          <c:tx>
            <c:strRef>
              <c:f>'Reference surface'!$F$3</c:f>
              <c:strCache>
                <c:ptCount val="1"/>
                <c:pt idx="0">
                  <c:v>D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surface'!$F$4:$F$34</c:f>
              <c:numCache>
                <c:formatCode>General</c:formatCode>
                <c:ptCount val="31"/>
                <c:pt idx="5" formatCode="0.000_ ">
                  <c:v>-1.9000000000000035E-3</c:v>
                </c:pt>
                <c:pt idx="25" formatCode="0.000_ ">
                  <c:v>-1.9000000000000035E-3</c:v>
                </c:pt>
              </c:numCache>
            </c:numRef>
          </c:yVal>
        </c:ser>
        <c:axId val="69341952"/>
        <c:axId val="69404160"/>
      </c:scatterChart>
      <c:valAx>
        <c:axId val="69341952"/>
        <c:scaling>
          <c:orientation val="minMax"/>
          <c:max val="300"/>
          <c:min val="0"/>
        </c:scaling>
        <c:axPos val="b"/>
        <c:numFmt formatCode="General" sourceLinked="1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69404160"/>
        <c:crossesAt val="-1.0000000000000023E-2"/>
        <c:crossBetween val="midCat"/>
      </c:valAx>
      <c:valAx>
        <c:axId val="69404160"/>
        <c:scaling>
          <c:orientation val="minMax"/>
          <c:max val="1.0000000000000023E-2"/>
          <c:min val="-1.0000000000000023E-2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0_ " sourceLinked="1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69341952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0041346683516357"/>
          <c:y val="0.12004735422058256"/>
          <c:w val="6.7901371008091918E-2"/>
          <c:h val="0.28321726674713649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10" b="0" i="0" u="none" strike="noStrike" baseline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defRPr>
          </a:pPr>
          <a:endParaRPr lang="ja-JP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>
        <c:manualLayout>
          <c:layoutTarget val="inner"/>
          <c:xMode val="edge"/>
          <c:yMode val="edge"/>
          <c:x val="0.1584365323522148"/>
          <c:y val="9.0909246116364792E-2"/>
          <c:w val="0.74417160817860895"/>
          <c:h val="0.74825302572700247"/>
        </c:manualLayout>
      </c:layout>
      <c:scatterChart>
        <c:scatterStyle val="lineMarker"/>
        <c:ser>
          <c:idx val="0"/>
          <c:order val="0"/>
          <c:tx>
            <c:strRef>
              <c:f>'Reference surface'!$H$3</c:f>
              <c:strCache>
                <c:ptCount val="1"/>
                <c:pt idx="0">
                  <c:v>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surface'!$H$4:$H$34</c:f>
              <c:numCache>
                <c:formatCode>0.000_ </c:formatCode>
                <c:ptCount val="31"/>
                <c:pt idx="0">
                  <c:v>-1.1999999999999999E-3</c:v>
                </c:pt>
                <c:pt idx="1">
                  <c:v>-1.5000000000000018E-3</c:v>
                </c:pt>
                <c:pt idx="5">
                  <c:v>-1.1000000000000022E-3</c:v>
                </c:pt>
                <c:pt idx="6">
                  <c:v>-1.1999999999999999E-3</c:v>
                </c:pt>
                <c:pt idx="7">
                  <c:v>-9.0000000000000182E-4</c:v>
                </c:pt>
                <c:pt idx="8">
                  <c:v>-9.0000000000000182E-4</c:v>
                </c:pt>
                <c:pt idx="9">
                  <c:v>-9.0000000000000182E-4</c:v>
                </c:pt>
                <c:pt idx="10">
                  <c:v>-1.1000000000000022E-3</c:v>
                </c:pt>
                <c:pt idx="11">
                  <c:v>-1.1000000000000022E-3</c:v>
                </c:pt>
                <c:pt idx="12">
                  <c:v>-1.1000000000000022E-3</c:v>
                </c:pt>
                <c:pt idx="13">
                  <c:v>-1.0000000000000018E-3</c:v>
                </c:pt>
                <c:pt idx="14">
                  <c:v>-1.0000000000000018E-3</c:v>
                </c:pt>
                <c:pt idx="15">
                  <c:v>-1.1000000000000022E-3</c:v>
                </c:pt>
                <c:pt idx="16">
                  <c:v>-1.1000000000000022E-3</c:v>
                </c:pt>
                <c:pt idx="17">
                  <c:v>-1.1999999999999999E-3</c:v>
                </c:pt>
                <c:pt idx="18">
                  <c:v>-1.1999999999999999E-3</c:v>
                </c:pt>
                <c:pt idx="19">
                  <c:v>-1.2999999999999982E-3</c:v>
                </c:pt>
                <c:pt idx="20">
                  <c:v>-1.7000000000000025E-3</c:v>
                </c:pt>
                <c:pt idx="21">
                  <c:v>-2.0000000000000035E-3</c:v>
                </c:pt>
                <c:pt idx="22">
                  <c:v>-2.0999999999999999E-3</c:v>
                </c:pt>
                <c:pt idx="23">
                  <c:v>-2.0999999999999999E-3</c:v>
                </c:pt>
                <c:pt idx="24">
                  <c:v>-2.3999999999999998E-3</c:v>
                </c:pt>
                <c:pt idx="25">
                  <c:v>-2.3999999999999998E-3</c:v>
                </c:pt>
                <c:pt idx="29">
                  <c:v>-4.0000000000000034E-4</c:v>
                </c:pt>
                <c:pt idx="30">
                  <c:v>-4.0000000000000034E-4</c:v>
                </c:pt>
              </c:numCache>
            </c:numRef>
          </c:yVal>
        </c:ser>
        <c:ser>
          <c:idx val="1"/>
          <c:order val="1"/>
          <c:tx>
            <c:strRef>
              <c:f>'Reference surface'!$I$3</c:f>
              <c:strCache>
                <c:ptCount val="1"/>
                <c:pt idx="0">
                  <c:v>B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surface'!$I$4:$I$34</c:f>
              <c:numCache>
                <c:formatCode>General</c:formatCode>
                <c:ptCount val="31"/>
                <c:pt idx="2" formatCode="0.000_ ">
                  <c:v>-4.0000000000000034E-4</c:v>
                </c:pt>
                <c:pt idx="3" formatCode="0.000_ ">
                  <c:v>-6.0000000000000103E-4</c:v>
                </c:pt>
                <c:pt idx="4" formatCode="0.000_ ">
                  <c:v>-7.0000000000000119E-4</c:v>
                </c:pt>
                <c:pt idx="5" formatCode="0.000_ ">
                  <c:v>-7.0000000000000119E-4</c:v>
                </c:pt>
                <c:pt idx="6" formatCode="0.000_ ">
                  <c:v>-6.0000000000000103E-4</c:v>
                </c:pt>
                <c:pt idx="7" formatCode="0.000_ ">
                  <c:v>-3.0000000000000052E-4</c:v>
                </c:pt>
                <c:pt idx="8" formatCode="0.000_ ">
                  <c:v>-5.0000000000000034E-4</c:v>
                </c:pt>
                <c:pt idx="9" formatCode="0.000_ ">
                  <c:v>-6.0000000000000103E-4</c:v>
                </c:pt>
                <c:pt idx="10" formatCode="0.000_ ">
                  <c:v>-7.0000000000000119E-4</c:v>
                </c:pt>
                <c:pt idx="11" formatCode="0.000_ ">
                  <c:v>-8.0000000000000145E-4</c:v>
                </c:pt>
                <c:pt idx="12" formatCode="0.000_ ">
                  <c:v>-6.0000000000000103E-4</c:v>
                </c:pt>
                <c:pt idx="13" formatCode="0.000_ ">
                  <c:v>-7.0000000000000119E-4</c:v>
                </c:pt>
                <c:pt idx="14" formatCode="0.000_ ">
                  <c:v>-7.0000000000000119E-4</c:v>
                </c:pt>
                <c:pt idx="15" formatCode="0.000_ ">
                  <c:v>-9.0000000000000182E-4</c:v>
                </c:pt>
                <c:pt idx="16" formatCode="0.000_ ">
                  <c:v>-1.0000000000000018E-3</c:v>
                </c:pt>
                <c:pt idx="17" formatCode="0.000_ ">
                  <c:v>-9.0000000000000182E-4</c:v>
                </c:pt>
                <c:pt idx="18" formatCode="0.000_ ">
                  <c:v>-1.0000000000000018E-3</c:v>
                </c:pt>
                <c:pt idx="19" formatCode="0.000_ ">
                  <c:v>-1.0000000000000018E-3</c:v>
                </c:pt>
                <c:pt idx="20" formatCode="0.000_ ">
                  <c:v>-1.6000000000000025E-3</c:v>
                </c:pt>
                <c:pt idx="21" formatCode="0.000_ ">
                  <c:v>-1.7000000000000025E-3</c:v>
                </c:pt>
                <c:pt idx="22" formatCode="0.000_ ">
                  <c:v>-2.0999999999999999E-3</c:v>
                </c:pt>
                <c:pt idx="23" formatCode="0.000_ ">
                  <c:v>-2.0999999999999999E-3</c:v>
                </c:pt>
                <c:pt idx="24" formatCode="0.000_ ">
                  <c:v>-2.3000000000000034E-3</c:v>
                </c:pt>
                <c:pt idx="25" formatCode="0.000_ ">
                  <c:v>-2.500000000000004E-3</c:v>
                </c:pt>
                <c:pt idx="26" formatCode="0.000_ ">
                  <c:v>-1.9000000000000035E-3</c:v>
                </c:pt>
                <c:pt idx="27" formatCode="0.000_ ">
                  <c:v>-2.3000000000000034E-3</c:v>
                </c:pt>
                <c:pt idx="28" formatCode="0.000_ ">
                  <c:v>-1.7000000000000025E-3</c:v>
                </c:pt>
              </c:numCache>
            </c:numRef>
          </c:yVal>
        </c:ser>
        <c:ser>
          <c:idx val="2"/>
          <c:order val="2"/>
          <c:tx>
            <c:strRef>
              <c:f>'Reference surface'!$J$3</c:f>
              <c:strCache>
                <c:ptCount val="1"/>
                <c:pt idx="0">
                  <c:v>C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surface'!$J$4:$J$34</c:f>
              <c:numCache>
                <c:formatCode>General</c:formatCode>
                <c:ptCount val="31"/>
                <c:pt idx="2" formatCode="0.000_ ">
                  <c:v>-2.0000000000000035E-3</c:v>
                </c:pt>
                <c:pt idx="3" formatCode="0.000_ ">
                  <c:v>-2.3999999999999998E-3</c:v>
                </c:pt>
                <c:pt idx="5" formatCode="0.000_ ">
                  <c:v>-2.3000000000000034E-3</c:v>
                </c:pt>
                <c:pt idx="6" formatCode="0.000_ ">
                  <c:v>-2.3000000000000034E-3</c:v>
                </c:pt>
                <c:pt idx="7" formatCode="0.000_ ">
                  <c:v>-2.0999999999999999E-3</c:v>
                </c:pt>
                <c:pt idx="8" formatCode="0.000_ ">
                  <c:v>-2.3000000000000034E-3</c:v>
                </c:pt>
                <c:pt idx="9" formatCode="0.000_ ">
                  <c:v>-2.3000000000000034E-3</c:v>
                </c:pt>
                <c:pt idx="10" formatCode="0.000_ ">
                  <c:v>-2.500000000000004E-3</c:v>
                </c:pt>
                <c:pt idx="11" formatCode="0.000_ ">
                  <c:v>-2.5999999999999999E-3</c:v>
                </c:pt>
                <c:pt idx="12" formatCode="0.000_ ">
                  <c:v>-2.500000000000004E-3</c:v>
                </c:pt>
                <c:pt idx="13" formatCode="0.000_ ">
                  <c:v>-2.500000000000004E-3</c:v>
                </c:pt>
                <c:pt idx="14" formatCode="0.000_ ">
                  <c:v>-2.500000000000004E-3</c:v>
                </c:pt>
                <c:pt idx="15" formatCode="0.000_ ">
                  <c:v>-2.700000000000004E-3</c:v>
                </c:pt>
                <c:pt idx="16" formatCode="0.000_ ">
                  <c:v>-2.700000000000004E-3</c:v>
                </c:pt>
                <c:pt idx="17" formatCode="0.000_ ">
                  <c:v>-2.8000000000000034E-3</c:v>
                </c:pt>
                <c:pt idx="18" formatCode="0.000_ ">
                  <c:v>-3.1000000000000055E-3</c:v>
                </c:pt>
                <c:pt idx="19" formatCode="0.000_ ">
                  <c:v>-3.1000000000000055E-3</c:v>
                </c:pt>
                <c:pt idx="20" formatCode="0.000_ ">
                  <c:v>-3.500000000000004E-3</c:v>
                </c:pt>
                <c:pt idx="21" formatCode="0.000_ ">
                  <c:v>-3.7000000000000067E-3</c:v>
                </c:pt>
                <c:pt idx="22" formatCode="0.000_ ">
                  <c:v>-4.1000000000000003E-3</c:v>
                </c:pt>
                <c:pt idx="23" formatCode="0.000_ ">
                  <c:v>-4.1999999999999997E-3</c:v>
                </c:pt>
                <c:pt idx="24" formatCode="0.000_ ">
                  <c:v>-4.5000000000000014E-3</c:v>
                </c:pt>
                <c:pt idx="25" formatCode="0.000_ ">
                  <c:v>-4.9000000000000103E-3</c:v>
                </c:pt>
                <c:pt idx="27" formatCode="0.000_ ">
                  <c:v>-4.1000000000000003E-3</c:v>
                </c:pt>
                <c:pt idx="28" formatCode="0.000_ ">
                  <c:v>-4.000000000000007E-3</c:v>
                </c:pt>
              </c:numCache>
            </c:numRef>
          </c:yVal>
        </c:ser>
        <c:ser>
          <c:idx val="3"/>
          <c:order val="3"/>
          <c:tx>
            <c:strRef>
              <c:f>'Reference surface'!$K$3</c:f>
              <c:strCache>
                <c:ptCount val="1"/>
                <c:pt idx="0">
                  <c:v>D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xVal>
            <c:numRef>
              <c:f>'Reference surface'!$A$3:$A$34</c:f>
              <c:numCache>
                <c:formatCode>General</c:formatCode>
                <c:ptCount val="32"/>
                <c:pt idx="1">
                  <c:v>295</c:v>
                </c:pt>
                <c:pt idx="2">
                  <c:v>285</c:v>
                </c:pt>
                <c:pt idx="3">
                  <c:v>279</c:v>
                </c:pt>
                <c:pt idx="4">
                  <c:v>265</c:v>
                </c:pt>
                <c:pt idx="5">
                  <c:v>258</c:v>
                </c:pt>
                <c:pt idx="6">
                  <c:v>237</c:v>
                </c:pt>
                <c:pt idx="7">
                  <c:v>227</c:v>
                </c:pt>
                <c:pt idx="8">
                  <c:v>218</c:v>
                </c:pt>
                <c:pt idx="9">
                  <c:v>210</c:v>
                </c:pt>
                <c:pt idx="10">
                  <c:v>201</c:v>
                </c:pt>
                <c:pt idx="11">
                  <c:v>192</c:v>
                </c:pt>
                <c:pt idx="12">
                  <c:v>183</c:v>
                </c:pt>
                <c:pt idx="13">
                  <c:v>175</c:v>
                </c:pt>
                <c:pt idx="14">
                  <c:v>165</c:v>
                </c:pt>
                <c:pt idx="15">
                  <c:v>157</c:v>
                </c:pt>
                <c:pt idx="16">
                  <c:v>148</c:v>
                </c:pt>
                <c:pt idx="17">
                  <c:v>140</c:v>
                </c:pt>
                <c:pt idx="18">
                  <c:v>131</c:v>
                </c:pt>
                <c:pt idx="19">
                  <c:v>122</c:v>
                </c:pt>
                <c:pt idx="20">
                  <c:v>113</c:v>
                </c:pt>
                <c:pt idx="21">
                  <c:v>105</c:v>
                </c:pt>
                <c:pt idx="22">
                  <c:v>96</c:v>
                </c:pt>
                <c:pt idx="23">
                  <c:v>87</c:v>
                </c:pt>
                <c:pt idx="24">
                  <c:v>79</c:v>
                </c:pt>
                <c:pt idx="25">
                  <c:v>70</c:v>
                </c:pt>
                <c:pt idx="26">
                  <c:v>60</c:v>
                </c:pt>
                <c:pt idx="27">
                  <c:v>44</c:v>
                </c:pt>
                <c:pt idx="28">
                  <c:v>30</c:v>
                </c:pt>
                <c:pt idx="29">
                  <c:v>17</c:v>
                </c:pt>
                <c:pt idx="30">
                  <c:v>12</c:v>
                </c:pt>
                <c:pt idx="31">
                  <c:v>5</c:v>
                </c:pt>
              </c:numCache>
            </c:numRef>
          </c:xVal>
          <c:yVal>
            <c:numRef>
              <c:f>'Reference surface'!$K$4:$K$34</c:f>
              <c:numCache>
                <c:formatCode>General</c:formatCode>
                <c:ptCount val="31"/>
                <c:pt idx="2" formatCode="0.000_ ">
                  <c:v>-1.5000000000000018E-3</c:v>
                </c:pt>
                <c:pt idx="3" formatCode="0.000_ ">
                  <c:v>-2.200000000000004E-3</c:v>
                </c:pt>
                <c:pt idx="27" formatCode="0.000_ ">
                  <c:v>-5.1000000000000004E-3</c:v>
                </c:pt>
                <c:pt idx="28" formatCode="0.000_ ">
                  <c:v>-4.4000000000000081E-3</c:v>
                </c:pt>
              </c:numCache>
            </c:numRef>
          </c:yVal>
        </c:ser>
        <c:axId val="84504960"/>
        <c:axId val="84506880"/>
      </c:scatterChart>
      <c:valAx>
        <c:axId val="84504960"/>
        <c:scaling>
          <c:orientation val="minMax"/>
          <c:max val="300"/>
          <c:min val="0"/>
        </c:scaling>
        <c:axPos val="b"/>
        <c:numFmt formatCode="General" sourceLinked="1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84506880"/>
        <c:crossesAt val="-1.0000000000000005E-2"/>
        <c:crossBetween val="midCat"/>
      </c:valAx>
      <c:valAx>
        <c:axId val="84506880"/>
        <c:scaling>
          <c:orientation val="minMax"/>
          <c:max val="1.0000000000000005E-2"/>
          <c:min val="-1.0000000000000005E-2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0_ " sourceLinked="1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84504960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749165613557901"/>
          <c:y val="0.11538534955857789"/>
          <c:w val="6.7901371008091821E-2"/>
          <c:h val="0.28321726674713649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10" b="0" i="0" u="none" strike="noStrike" baseline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defRPr>
          </a:pPr>
          <a:endParaRPr lang="ja-JP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>
        <c:manualLayout>
          <c:layoutTarget val="inner"/>
          <c:xMode val="edge"/>
          <c:yMode val="edge"/>
          <c:x val="0.10437173924688006"/>
          <c:y val="7.5397137857767957E-2"/>
          <c:w val="0.85806132542037583"/>
          <c:h val="0.8154785606124455"/>
        </c:manualLayout>
      </c:layout>
      <c:scatterChart>
        <c:scatterStyle val="lineMarker"/>
        <c:ser>
          <c:idx val="0"/>
          <c:order val="0"/>
          <c:tx>
            <c:strRef>
              <c:f>'0.03mm残し1回目'!$R$3</c:f>
              <c:strCache>
                <c:ptCount val="1"/>
                <c:pt idx="0">
                  <c:v>CL-IN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spPr>
              <a:ln w="3175">
                <a:solidFill>
                  <a:srgbClr val="000000"/>
                </a:solidFill>
                <a:prstDash val="sysDash"/>
              </a:ln>
            </c:spPr>
            <c:trendlineType val="linear"/>
            <c:dispEq val="1"/>
            <c:trendlineLbl>
              <c:layout>
                <c:manualLayout>
                  <c:x val="-5.5513446575854566E-2"/>
                  <c:y val="-8.2023497062867226E-2"/>
                </c:manualLayout>
              </c:layout>
              <c:numFmt formatCode="0.000000_ 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80"/>
                      </a:solidFill>
                      <a:latin typeface="ＭＳ Ｐゴシック"/>
                      <a:ea typeface="ＭＳ Ｐゴシック"/>
                      <a:cs typeface="ＭＳ Ｐゴシック"/>
                    </a:defRPr>
                  </a:pPr>
                  <a:endParaRPr lang="ja-JP"/>
                </a:p>
              </c:txPr>
            </c:trendlineLbl>
          </c:trendline>
          <c:xVal>
            <c:numRef>
              <c:f>'0.03mm残し1回目'!$C$4:$C$24</c:f>
              <c:numCache>
                <c:formatCode>0.0000_ </c:formatCode>
                <c:ptCount val="21"/>
                <c:pt idx="0">
                  <c:v>237.42850000000004</c:v>
                </c:pt>
                <c:pt idx="1">
                  <c:v>228.68050000000002</c:v>
                </c:pt>
                <c:pt idx="2">
                  <c:v>219.91050000000001</c:v>
                </c:pt>
                <c:pt idx="3">
                  <c:v>211.11899999999997</c:v>
                </c:pt>
                <c:pt idx="4">
                  <c:v>202.32750000000004</c:v>
                </c:pt>
                <c:pt idx="5">
                  <c:v>193.536</c:v>
                </c:pt>
                <c:pt idx="6">
                  <c:v>184.74449999999999</c:v>
                </c:pt>
                <c:pt idx="7">
                  <c:v>175.953</c:v>
                </c:pt>
                <c:pt idx="8">
                  <c:v>167.16150000000002</c:v>
                </c:pt>
                <c:pt idx="9">
                  <c:v>158.37</c:v>
                </c:pt>
                <c:pt idx="10">
                  <c:v>149.57850000000002</c:v>
                </c:pt>
                <c:pt idx="11">
                  <c:v>140.78700000000001</c:v>
                </c:pt>
                <c:pt idx="12">
                  <c:v>131.99550000000002</c:v>
                </c:pt>
                <c:pt idx="13">
                  <c:v>123.20400000000002</c:v>
                </c:pt>
                <c:pt idx="14">
                  <c:v>114.41249999999999</c:v>
                </c:pt>
                <c:pt idx="15">
                  <c:v>105.621</c:v>
                </c:pt>
                <c:pt idx="16">
                  <c:v>96.829499999999982</c:v>
                </c:pt>
                <c:pt idx="17">
                  <c:v>88.037999999999997</c:v>
                </c:pt>
                <c:pt idx="18">
                  <c:v>79.246499999999997</c:v>
                </c:pt>
                <c:pt idx="19">
                  <c:v>70.476499999999987</c:v>
                </c:pt>
                <c:pt idx="20">
                  <c:v>61.728500000000075</c:v>
                </c:pt>
              </c:numCache>
            </c:numRef>
          </c:xVal>
          <c:yVal>
            <c:numRef>
              <c:f>'0.03mm残し1回目'!$R$4:$R$24</c:f>
              <c:numCache>
                <c:formatCode>0.0000_ </c:formatCode>
                <c:ptCount val="21"/>
                <c:pt idx="0">
                  <c:v>7.1235714003364814E-4</c:v>
                </c:pt>
                <c:pt idx="1">
                  <c:v>-7.3807278002163809E-4</c:v>
                </c:pt>
                <c:pt idx="2">
                  <c:v>-2.1876235799970852E-3</c:v>
                </c:pt>
                <c:pt idx="3">
                  <c:v>-1.3363152399938388E-3</c:v>
                </c:pt>
                <c:pt idx="4">
                  <c:v>-3.7850068999864626E-3</c:v>
                </c:pt>
                <c:pt idx="5">
                  <c:v>-2.533698559998358E-3</c:v>
                </c:pt>
                <c:pt idx="6">
                  <c:v>-4.9823902199625514E-3</c:v>
                </c:pt>
                <c:pt idx="7">
                  <c:v>-3.1310818800113823E-3</c:v>
                </c:pt>
                <c:pt idx="8">
                  <c:v>-2.0797735400015015E-3</c:v>
                </c:pt>
                <c:pt idx="9">
                  <c:v>-3.0284652000011642E-3</c:v>
                </c:pt>
                <c:pt idx="10">
                  <c:v>-2.4771568600078812E-3</c:v>
                </c:pt>
                <c:pt idx="11">
                  <c:v>-4.3258485200090005E-3</c:v>
                </c:pt>
                <c:pt idx="12">
                  <c:v>-3.8745401799906154E-3</c:v>
                </c:pt>
                <c:pt idx="13">
                  <c:v>-5.5232318399993114E-3</c:v>
                </c:pt>
                <c:pt idx="14">
                  <c:v>-4.4719234999894466E-3</c:v>
                </c:pt>
                <c:pt idx="15">
                  <c:v>-5.5206151599924164E-3</c:v>
                </c:pt>
                <c:pt idx="16">
                  <c:v>-3.8693068199910428E-3</c:v>
                </c:pt>
                <c:pt idx="17">
                  <c:v>-3.617998480007717E-3</c:v>
                </c:pt>
                <c:pt idx="18">
                  <c:v>-4.3666901400007414E-3</c:v>
                </c:pt>
                <c:pt idx="19">
                  <c:v>-3.016240939996917E-3</c:v>
                </c:pt>
                <c:pt idx="20">
                  <c:v>-5.4666708600001439E-3</c:v>
                </c:pt>
              </c:numCache>
            </c:numRef>
          </c:yVal>
        </c:ser>
        <c:ser>
          <c:idx val="1"/>
          <c:order val="1"/>
          <c:tx>
            <c:strRef>
              <c:f>'0.03mm残し1回目'!$S$3</c:f>
              <c:strCache>
                <c:ptCount val="1"/>
                <c:pt idx="0">
                  <c:v>CL-OUT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3175">
                <a:solidFill>
                  <a:srgbClr val="000000"/>
                </a:solidFill>
                <a:prstDash val="lgDash"/>
              </a:ln>
            </c:spPr>
            <c:trendlineType val="linear"/>
            <c:dispEq val="1"/>
            <c:trendlineLbl>
              <c:layout>
                <c:manualLayout>
                  <c:x val="2.5594367469645007E-2"/>
                  <c:y val="0.11681133608298963"/>
                </c:manualLayout>
              </c:layout>
              <c:numFmt formatCode="0.000000_ 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FF00FF"/>
                      </a:solidFill>
                      <a:latin typeface="ＭＳ Ｐゴシック"/>
                      <a:ea typeface="ＭＳ Ｐゴシック"/>
                      <a:cs typeface="ＭＳ Ｐゴシック"/>
                    </a:defRPr>
                  </a:pPr>
                  <a:endParaRPr lang="ja-JP"/>
                </a:p>
              </c:txPr>
            </c:trendlineLbl>
          </c:trendline>
          <c:xVal>
            <c:numRef>
              <c:f>'0.03mm残し1回目'!$C$4:$C$24</c:f>
              <c:numCache>
                <c:formatCode>0.0000_ </c:formatCode>
                <c:ptCount val="21"/>
                <c:pt idx="0">
                  <c:v>237.42850000000004</c:v>
                </c:pt>
                <c:pt idx="1">
                  <c:v>228.68050000000002</c:v>
                </c:pt>
                <c:pt idx="2">
                  <c:v>219.91050000000001</c:v>
                </c:pt>
                <c:pt idx="3">
                  <c:v>211.11899999999997</c:v>
                </c:pt>
                <c:pt idx="4">
                  <c:v>202.32750000000004</c:v>
                </c:pt>
                <c:pt idx="5">
                  <c:v>193.536</c:v>
                </c:pt>
                <c:pt idx="6">
                  <c:v>184.74449999999999</c:v>
                </c:pt>
                <c:pt idx="7">
                  <c:v>175.953</c:v>
                </c:pt>
                <c:pt idx="8">
                  <c:v>167.16150000000002</c:v>
                </c:pt>
                <c:pt idx="9">
                  <c:v>158.37</c:v>
                </c:pt>
                <c:pt idx="10">
                  <c:v>149.57850000000002</c:v>
                </c:pt>
                <c:pt idx="11">
                  <c:v>140.78700000000001</c:v>
                </c:pt>
                <c:pt idx="12">
                  <c:v>131.99550000000002</c:v>
                </c:pt>
                <c:pt idx="13">
                  <c:v>123.20400000000002</c:v>
                </c:pt>
                <c:pt idx="14">
                  <c:v>114.41249999999999</c:v>
                </c:pt>
                <c:pt idx="15">
                  <c:v>105.621</c:v>
                </c:pt>
                <c:pt idx="16">
                  <c:v>96.829499999999982</c:v>
                </c:pt>
                <c:pt idx="17">
                  <c:v>88.037999999999997</c:v>
                </c:pt>
                <c:pt idx="18">
                  <c:v>79.246499999999997</c:v>
                </c:pt>
                <c:pt idx="19">
                  <c:v>70.476499999999987</c:v>
                </c:pt>
                <c:pt idx="20">
                  <c:v>61.728500000000075</c:v>
                </c:pt>
              </c:numCache>
            </c:numRef>
          </c:xVal>
          <c:yVal>
            <c:numRef>
              <c:f>'0.03mm残し1回目'!$S$4:$S$24</c:f>
              <c:numCache>
                <c:formatCode>0.0000_ </c:formatCode>
                <c:ptCount val="21"/>
                <c:pt idx="0">
                  <c:v>-6.8718787400002942E-3</c:v>
                </c:pt>
                <c:pt idx="1">
                  <c:v>-5.8264245400182465E-3</c:v>
                </c:pt>
                <c:pt idx="2">
                  <c:v>-7.1777335800079526E-3</c:v>
                </c:pt>
                <c:pt idx="3">
                  <c:v>-6.5299017599757007E-3</c:v>
                </c:pt>
                <c:pt idx="4">
                  <c:v>-8.7820699399828762E-3</c:v>
                </c:pt>
                <c:pt idx="5">
                  <c:v>-7.9342381200008423E-3</c:v>
                </c:pt>
                <c:pt idx="6">
                  <c:v>-7.8864063000169161E-3</c:v>
                </c:pt>
                <c:pt idx="7">
                  <c:v>-8.6385744800027038E-3</c:v>
                </c:pt>
                <c:pt idx="8">
                  <c:v>-8.7907426599970247E-3</c:v>
                </c:pt>
                <c:pt idx="9">
                  <c:v>-9.8429108400212278E-3</c:v>
                </c:pt>
                <c:pt idx="10">
                  <c:v>-8.7950790200040964E-3</c:v>
                </c:pt>
                <c:pt idx="11">
                  <c:v>-9.447247200015E-3</c:v>
                </c:pt>
                <c:pt idx="12">
                  <c:v>-9.1994153799960267E-3</c:v>
                </c:pt>
                <c:pt idx="13">
                  <c:v>-8.3515835599998044E-3</c:v>
                </c:pt>
                <c:pt idx="14">
                  <c:v>-9.6037517400021609E-3</c:v>
                </c:pt>
                <c:pt idx="15">
                  <c:v>-7.8559199199902431E-3</c:v>
                </c:pt>
                <c:pt idx="16">
                  <c:v>-1.00080880999941E-2</c:v>
                </c:pt>
                <c:pt idx="17">
                  <c:v>-1.0260256279991718E-2</c:v>
                </c:pt>
                <c:pt idx="18">
                  <c:v>-1.1312424459987517E-2</c:v>
                </c:pt>
                <c:pt idx="19">
                  <c:v>-9.763733499994624E-3</c:v>
                </c:pt>
                <c:pt idx="20">
                  <c:v>-7.4804771399997923E-3</c:v>
                </c:pt>
              </c:numCache>
            </c:numRef>
          </c:yVal>
        </c:ser>
        <c:axId val="87723392"/>
        <c:axId val="87771392"/>
      </c:scatterChart>
      <c:valAx>
        <c:axId val="87723392"/>
        <c:scaling>
          <c:orientation val="minMax"/>
          <c:min val="50"/>
        </c:scaling>
        <c:axPos val="b"/>
        <c:numFmt formatCode="0_ 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87771392"/>
        <c:crossesAt val="-2.0000000000000011E-2"/>
        <c:crossBetween val="midCat"/>
      </c:valAx>
      <c:valAx>
        <c:axId val="87771392"/>
        <c:scaling>
          <c:orientation val="minMax"/>
          <c:max val="2.0000000000000011E-2"/>
          <c:min val="-2.0000000000000011E-2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0_ 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87723392"/>
        <c:crossesAt val="50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6166582677753202"/>
          <c:y val="9.395771879324076E-2"/>
          <c:w val="0.23286042909002691"/>
          <c:h val="0.30119612089991998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00" b="0" i="0" u="none" strike="noStrike" baseline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defRPr>
          </a:pPr>
          <a:endParaRPr lang="ja-JP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>
        <c:manualLayout>
          <c:layoutTarget val="inner"/>
          <c:xMode val="edge"/>
          <c:yMode val="edge"/>
          <c:x val="8.7042532146389726E-2"/>
          <c:y val="7.1428883889513808E-2"/>
          <c:w val="0.85608308605341354"/>
          <c:h val="0.8154785606124455"/>
        </c:manualLayout>
      </c:layout>
      <c:scatterChart>
        <c:scatterStyle val="lineMarker"/>
        <c:ser>
          <c:idx val="0"/>
          <c:order val="0"/>
          <c:tx>
            <c:strRef>
              <c:f>'0.15ｍｍ残し3回目'!$R$3</c:f>
              <c:strCache>
                <c:ptCount val="1"/>
                <c:pt idx="0">
                  <c:v>CL-IN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spPr>
              <a:ln w="3175">
                <a:solidFill>
                  <a:srgbClr val="000000"/>
                </a:solidFill>
                <a:prstDash val="sysDash"/>
              </a:ln>
            </c:spPr>
            <c:trendlineType val="linear"/>
            <c:dispEq val="1"/>
            <c:trendlineLbl>
              <c:layout>
                <c:manualLayout>
                  <c:x val="-4.7600489108000972E-2"/>
                  <c:y val="-6.1469191351081122E-2"/>
                </c:manualLayout>
              </c:layout>
              <c:numFmt formatCode="0.000000_ 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80"/>
                      </a:solidFill>
                      <a:latin typeface="ＭＳ Ｐゴシック"/>
                      <a:ea typeface="ＭＳ Ｐゴシック"/>
                      <a:cs typeface="ＭＳ Ｐゴシック"/>
                    </a:defRPr>
                  </a:pPr>
                  <a:endParaRPr lang="ja-JP"/>
                </a:p>
              </c:txPr>
            </c:trendlineLbl>
          </c:trendline>
          <c:xVal>
            <c:numRef>
              <c:f>'0.15ｍｍ残し3回目'!$C$4:$C$24</c:f>
              <c:numCache>
                <c:formatCode>0.0000_ </c:formatCode>
                <c:ptCount val="21"/>
                <c:pt idx="0">
                  <c:v>237.42850000000004</c:v>
                </c:pt>
                <c:pt idx="1">
                  <c:v>228.68050000000002</c:v>
                </c:pt>
                <c:pt idx="2">
                  <c:v>219.91050000000001</c:v>
                </c:pt>
                <c:pt idx="3">
                  <c:v>211.11899999999997</c:v>
                </c:pt>
                <c:pt idx="4">
                  <c:v>202.32750000000004</c:v>
                </c:pt>
                <c:pt idx="5">
                  <c:v>193.536</c:v>
                </c:pt>
                <c:pt idx="6">
                  <c:v>184.74449999999999</c:v>
                </c:pt>
                <c:pt idx="7">
                  <c:v>175.953</c:v>
                </c:pt>
                <c:pt idx="8">
                  <c:v>167.16150000000002</c:v>
                </c:pt>
                <c:pt idx="9">
                  <c:v>158.37</c:v>
                </c:pt>
                <c:pt idx="10">
                  <c:v>149.57850000000002</c:v>
                </c:pt>
                <c:pt idx="11">
                  <c:v>140.78700000000001</c:v>
                </c:pt>
                <c:pt idx="12">
                  <c:v>131.99550000000002</c:v>
                </c:pt>
                <c:pt idx="13">
                  <c:v>123.20400000000002</c:v>
                </c:pt>
                <c:pt idx="14">
                  <c:v>114.41249999999999</c:v>
                </c:pt>
                <c:pt idx="15">
                  <c:v>105.621</c:v>
                </c:pt>
                <c:pt idx="16">
                  <c:v>96.829499999999982</c:v>
                </c:pt>
                <c:pt idx="17">
                  <c:v>88.037999999999997</c:v>
                </c:pt>
                <c:pt idx="18">
                  <c:v>79.246499999999997</c:v>
                </c:pt>
                <c:pt idx="19">
                  <c:v>70.476499999999987</c:v>
                </c:pt>
                <c:pt idx="20">
                  <c:v>61.728500000000075</c:v>
                </c:pt>
              </c:numCache>
            </c:numRef>
          </c:xVal>
          <c:yVal>
            <c:numRef>
              <c:f>'0.15ｍｍ残し3回目'!$R$4:$R$24</c:f>
              <c:numCache>
                <c:formatCode>0.0000_ </c:formatCode>
                <c:ptCount val="21"/>
                <c:pt idx="0">
                  <c:v>5.3614633200209172E-3</c:v>
                </c:pt>
                <c:pt idx="1">
                  <c:v>4.0181503600035806E-3</c:v>
                </c:pt>
                <c:pt idx="2">
                  <c:v>1.774979960010806E-3</c:v>
                </c:pt>
                <c:pt idx="3">
                  <c:v>1.5319488799787099E-3</c:v>
                </c:pt>
                <c:pt idx="4">
                  <c:v>9.8891780002191565E-4</c:v>
                </c:pt>
                <c:pt idx="5">
                  <c:v>7.4588671998982088E-4</c:v>
                </c:pt>
                <c:pt idx="6">
                  <c:v>-5.9714435999353073E-4</c:v>
                </c:pt>
                <c:pt idx="7">
                  <c:v>-2.4017544000570814E-4</c:v>
                </c:pt>
                <c:pt idx="8">
                  <c:v>-5.8320652001270332E-4</c:v>
                </c:pt>
                <c:pt idx="9">
                  <c:v>-2.6237600018241899E-5</c:v>
                </c:pt>
                <c:pt idx="10">
                  <c:v>-3.6926867999681489E-4</c:v>
                </c:pt>
                <c:pt idx="11">
                  <c:v>-1.4122997599986253E-3</c:v>
                </c:pt>
                <c:pt idx="12">
                  <c:v>-2.055330840015585E-3</c:v>
                </c:pt>
                <c:pt idx="13">
                  <c:v>-4.1983619200112732E-3</c:v>
                </c:pt>
                <c:pt idx="14">
                  <c:v>-3.3413929999926441E-3</c:v>
                </c:pt>
                <c:pt idx="15">
                  <c:v>-5.3844240799992265E-3</c:v>
                </c:pt>
                <c:pt idx="16">
                  <c:v>-4.6274551599981275E-3</c:v>
                </c:pt>
                <c:pt idx="17">
                  <c:v>-5.0704862399942319E-3</c:v>
                </c:pt>
                <c:pt idx="18">
                  <c:v>-6.0135173199927306E-3</c:v>
                </c:pt>
                <c:pt idx="19">
                  <c:v>-5.7566877199877837E-3</c:v>
                </c:pt>
                <c:pt idx="20">
                  <c:v>-7.0000006800017929E-3</c:v>
                </c:pt>
              </c:numCache>
            </c:numRef>
          </c:yVal>
        </c:ser>
        <c:ser>
          <c:idx val="1"/>
          <c:order val="1"/>
          <c:tx>
            <c:strRef>
              <c:f>'0.15ｍｍ残し3回目'!$S$3</c:f>
              <c:strCache>
                <c:ptCount val="1"/>
                <c:pt idx="0">
                  <c:v>CL-OUT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3175">
                <a:solidFill>
                  <a:srgbClr val="000000"/>
                </a:solidFill>
                <a:prstDash val="lgDash"/>
              </a:ln>
            </c:spPr>
            <c:trendlineType val="linear"/>
            <c:dispEq val="1"/>
            <c:trendlineLbl>
              <c:layout>
                <c:manualLayout>
                  <c:x val="-8.0357017687329203E-3"/>
                  <c:y val="0.16925978002749714"/>
                </c:manualLayout>
              </c:layout>
              <c:numFmt formatCode="0.000000_ 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FF00FF"/>
                      </a:solidFill>
                      <a:latin typeface="ＭＳ Ｐゴシック"/>
                      <a:ea typeface="ＭＳ Ｐゴシック"/>
                      <a:cs typeface="ＭＳ Ｐゴシック"/>
                    </a:defRPr>
                  </a:pPr>
                  <a:endParaRPr lang="ja-JP"/>
                </a:p>
              </c:txPr>
            </c:trendlineLbl>
          </c:trendline>
          <c:xVal>
            <c:numRef>
              <c:f>'0.15ｍｍ残し3回目'!$C$4:$C$24</c:f>
              <c:numCache>
                <c:formatCode>0.0000_ </c:formatCode>
                <c:ptCount val="21"/>
                <c:pt idx="0">
                  <c:v>237.42850000000004</c:v>
                </c:pt>
                <c:pt idx="1">
                  <c:v>228.68050000000002</c:v>
                </c:pt>
                <c:pt idx="2">
                  <c:v>219.91050000000001</c:v>
                </c:pt>
                <c:pt idx="3">
                  <c:v>211.11899999999997</c:v>
                </c:pt>
                <c:pt idx="4">
                  <c:v>202.32750000000004</c:v>
                </c:pt>
                <c:pt idx="5">
                  <c:v>193.536</c:v>
                </c:pt>
                <c:pt idx="6">
                  <c:v>184.74449999999999</c:v>
                </c:pt>
                <c:pt idx="7">
                  <c:v>175.953</c:v>
                </c:pt>
                <c:pt idx="8">
                  <c:v>167.16150000000002</c:v>
                </c:pt>
                <c:pt idx="9">
                  <c:v>158.37</c:v>
                </c:pt>
                <c:pt idx="10">
                  <c:v>149.57850000000002</c:v>
                </c:pt>
                <c:pt idx="11">
                  <c:v>140.78700000000001</c:v>
                </c:pt>
                <c:pt idx="12">
                  <c:v>131.99550000000002</c:v>
                </c:pt>
                <c:pt idx="13">
                  <c:v>123.20400000000002</c:v>
                </c:pt>
                <c:pt idx="14">
                  <c:v>114.41249999999999</c:v>
                </c:pt>
                <c:pt idx="15">
                  <c:v>105.621</c:v>
                </c:pt>
                <c:pt idx="16">
                  <c:v>96.829499999999982</c:v>
                </c:pt>
                <c:pt idx="17">
                  <c:v>88.037999999999997</c:v>
                </c:pt>
                <c:pt idx="18">
                  <c:v>79.246499999999997</c:v>
                </c:pt>
                <c:pt idx="19">
                  <c:v>70.476499999999987</c:v>
                </c:pt>
                <c:pt idx="20">
                  <c:v>61.728500000000075</c:v>
                </c:pt>
              </c:numCache>
            </c:numRef>
          </c:xVal>
          <c:yVal>
            <c:numRef>
              <c:f>'0.15ｍｍ残し3回目'!$S$4:$S$24</c:f>
              <c:numCache>
                <c:formatCode>0.0000_ </c:formatCode>
                <c:ptCount val="21"/>
                <c:pt idx="0">
                  <c:v>-2.3907245299926764E-3</c:v>
                </c:pt>
                <c:pt idx="1">
                  <c:v>-2.8989146300136825E-3</c:v>
                </c:pt>
                <c:pt idx="2">
                  <c:v>-4.1062445100169542E-3</c:v>
                </c:pt>
                <c:pt idx="3">
                  <c:v>-4.7138027200094379E-3</c:v>
                </c:pt>
                <c:pt idx="4">
                  <c:v>-6.1213609300000424E-3</c:v>
                </c:pt>
                <c:pt idx="5">
                  <c:v>-5.7289191399877426E-3</c:v>
                </c:pt>
                <c:pt idx="6">
                  <c:v>-6.6364773499901853E-3</c:v>
                </c:pt>
                <c:pt idx="7">
                  <c:v>-7.2440355600110751E-3</c:v>
                </c:pt>
                <c:pt idx="8">
                  <c:v>-6.8515937699987813E-3</c:v>
                </c:pt>
                <c:pt idx="9">
                  <c:v>-8.1591519800144879E-3</c:v>
                </c:pt>
                <c:pt idx="10">
                  <c:v>-7.366710189988912E-3</c:v>
                </c:pt>
                <c:pt idx="11">
                  <c:v>-8.5742683999728789E-3</c:v>
                </c:pt>
                <c:pt idx="12">
                  <c:v>-7.2818266099875534E-3</c:v>
                </c:pt>
                <c:pt idx="13">
                  <c:v>-7.5893848199984895E-3</c:v>
                </c:pt>
                <c:pt idx="14">
                  <c:v>-9.1969430299957428E-3</c:v>
                </c:pt>
                <c:pt idx="15">
                  <c:v>-7.8045012399928781E-3</c:v>
                </c:pt>
                <c:pt idx="16">
                  <c:v>-1.0712059450004859E-2</c:v>
                </c:pt>
                <c:pt idx="17">
                  <c:v>-1.151961766000398E-2</c:v>
                </c:pt>
                <c:pt idx="18">
                  <c:v>-1.2127175869996473E-2</c:v>
                </c:pt>
                <c:pt idx="19">
                  <c:v>-1.1034505749994448E-2</c:v>
                </c:pt>
                <c:pt idx="20">
                  <c:v>-9.032649330000057E-3</c:v>
                </c:pt>
              </c:numCache>
            </c:numRef>
          </c:yVal>
        </c:ser>
        <c:axId val="98511488"/>
        <c:axId val="98550528"/>
      </c:scatterChart>
      <c:valAx>
        <c:axId val="98511488"/>
        <c:scaling>
          <c:orientation val="minMax"/>
          <c:min val="50"/>
        </c:scaling>
        <c:axPos val="b"/>
        <c:numFmt formatCode="0_ 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98550528"/>
        <c:crossesAt val="-2.0000000000000011E-2"/>
        <c:crossBetween val="midCat"/>
      </c:valAx>
      <c:valAx>
        <c:axId val="98550528"/>
        <c:scaling>
          <c:orientation val="minMax"/>
          <c:max val="2.0000000000000011E-2"/>
          <c:min val="-2.0000000000000011E-2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0_ " sourceLinked="0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98511488"/>
        <c:crossesAt val="50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8002286016936794"/>
          <c:y val="7.3461171108802403E-2"/>
          <c:w val="0.26046086412998043"/>
          <c:h val="0.2720622054539758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00" b="0" i="0" u="none" strike="noStrike" baseline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defRPr>
          </a:pPr>
          <a:endParaRPr lang="ja-JP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r>
              <a:rPr lang="en-US" altLang="ja-JP" sz="1100"/>
              <a:t>distance from</a:t>
            </a:r>
            <a:r>
              <a:rPr lang="en-US" altLang="ja-JP" sz="1100" baseline="0"/>
              <a:t> C reference</a:t>
            </a:r>
            <a:endParaRPr lang="ja-JP" altLang="en-US" sz="1100"/>
          </a:p>
        </c:rich>
      </c:tx>
      <c:layout>
        <c:manualLayout>
          <c:xMode val="edge"/>
          <c:yMode val="edge"/>
          <c:x val="0.30537580529706676"/>
          <c:y val="6.3146997929606846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6666698960462706"/>
          <c:y val="0.1708077124292029"/>
          <c:w val="0.76521268174811452"/>
          <c:h val="0.65217490200241235"/>
        </c:manualLayout>
      </c:layout>
      <c:lineChart>
        <c:grouping val="standard"/>
        <c:ser>
          <c:idx val="0"/>
          <c:order val="0"/>
          <c:tx>
            <c:strRef>
              <c:f>Dimensions!$B$2</c:f>
              <c:strCache>
                <c:ptCount val="1"/>
                <c:pt idx="0">
                  <c:v>CL-IN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Dimensions!$B$4:$B$24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Dimensions!$E$4:$E$24</c:f>
              <c:numCache>
                <c:formatCode>0.0000_ </c:formatCode>
                <c:ptCount val="21"/>
                <c:pt idx="0">
                  <c:v>1.2000000000114159E-3</c:v>
                </c:pt>
                <c:pt idx="1">
                  <c:v>2.999999999815378E-4</c:v>
                </c:pt>
                <c:pt idx="2">
                  <c:v>4.999999999881783E-4</c:v>
                </c:pt>
                <c:pt idx="3">
                  <c:v>-6.2000000000068745E-3</c:v>
                </c:pt>
                <c:pt idx="4">
                  <c:v>-3.6999999999807191E-3</c:v>
                </c:pt>
                <c:pt idx="5">
                  <c:v>-4.1999999999973248E-3</c:v>
                </c:pt>
                <c:pt idx="6">
                  <c:v>-2.6000000000010503E-3</c:v>
                </c:pt>
                <c:pt idx="7">
                  <c:v>-3.7000000000091456E-3</c:v>
                </c:pt>
                <c:pt idx="8">
                  <c:v>-5.0000000001659828E-4</c:v>
                </c:pt>
                <c:pt idx="9">
                  <c:v>1.1999999999829924E-3</c:v>
                </c:pt>
                <c:pt idx="10">
                  <c:v>1.9000000000062352E-3</c:v>
                </c:pt>
                <c:pt idx="11">
                  <c:v>3.1999999999925452E-3</c:v>
                </c:pt>
                <c:pt idx="12">
                  <c:v>3.500000000002508E-3</c:v>
                </c:pt>
                <c:pt idx="13">
                  <c:v>3.2999999999958618E-3</c:v>
                </c:pt>
                <c:pt idx="14">
                  <c:v>3.8000000000124666E-3</c:v>
                </c:pt>
                <c:pt idx="15">
                  <c:v>2.7000000000043703E-3</c:v>
                </c:pt>
                <c:pt idx="16">
                  <c:v>2.8000000000076852E-3</c:v>
                </c:pt>
                <c:pt idx="17">
                  <c:v>4.4000000000039641E-3</c:v>
                </c:pt>
                <c:pt idx="18">
                  <c:v>6.5000000000026287E-3</c:v>
                </c:pt>
                <c:pt idx="19">
                  <c:v>8.5000000000121645E-3</c:v>
                </c:pt>
                <c:pt idx="20">
                  <c:v>9.3000000000032206E-3</c:v>
                </c:pt>
              </c:numCache>
            </c:numRef>
          </c:val>
        </c:ser>
        <c:ser>
          <c:idx val="1"/>
          <c:order val="1"/>
          <c:tx>
            <c:strRef>
              <c:f>Dimensions!$F$2</c:f>
              <c:strCache>
                <c:ptCount val="1"/>
                <c:pt idx="0">
                  <c:v>CL-OUT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12700">
                <a:solidFill>
                  <a:srgbClr val="000000"/>
                </a:solidFill>
                <a:prstDash val="sysDash"/>
              </a:ln>
            </c:spPr>
            <c:trendlineType val="linear"/>
            <c:dispEq val="1"/>
            <c:trendlineLbl>
              <c:layout>
                <c:manualLayout>
                  <c:x val="-4.6387951506061814E-3"/>
                  <c:y val="0.19845388891605942"/>
                </c:manualLayout>
              </c:layout>
              <c:numFmt formatCode="General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ＭＳ Ｐゴシック"/>
                      <a:ea typeface="ＭＳ Ｐゴシック"/>
                      <a:cs typeface="ＭＳ Ｐゴシック"/>
                    </a:defRPr>
                  </a:pPr>
                  <a:endParaRPr lang="ja-JP"/>
                </a:p>
              </c:txPr>
            </c:trendlineLbl>
          </c:trendline>
          <c:cat>
            <c:numRef>
              <c:f>Dimensions!$B$4:$B$24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</c:numCache>
            </c:numRef>
          </c:cat>
          <c:val>
            <c:numRef>
              <c:f>Dimensions!$I$4:$I$24</c:f>
              <c:numCache>
                <c:formatCode>0.0000_ </c:formatCode>
                <c:ptCount val="21"/>
                <c:pt idx="0">
                  <c:v>6.0000000001991913E-4</c:v>
                </c:pt>
                <c:pt idx="1">
                  <c:v>2.6999999999759452E-3</c:v>
                </c:pt>
                <c:pt idx="2">
                  <c:v>-1.6000000000246941E-3</c:v>
                </c:pt>
                <c:pt idx="3">
                  <c:v>-4.499999999978869E-3</c:v>
                </c:pt>
                <c:pt idx="4">
                  <c:v>-5.5999999999869514E-3</c:v>
                </c:pt>
                <c:pt idx="5">
                  <c:v>-4.3000000000006445E-3</c:v>
                </c:pt>
                <c:pt idx="6">
                  <c:v>-5.2000000000020988E-3</c:v>
                </c:pt>
                <c:pt idx="7">
                  <c:v>-2.2999999999910891E-3</c:v>
                </c:pt>
                <c:pt idx="8">
                  <c:v>3.9999999998485691E-4</c:v>
                </c:pt>
                <c:pt idx="9">
                  <c:v>2.7999999999792635E-3</c:v>
                </c:pt>
                <c:pt idx="10">
                  <c:v>4.7000000000139231E-3</c:v>
                </c:pt>
                <c:pt idx="11">
                  <c:v>3.9000000000157802E-3</c:v>
                </c:pt>
                <c:pt idx="12">
                  <c:v>4.6000000000105973E-3</c:v>
                </c:pt>
                <c:pt idx="13">
                  <c:v>5.2000000000020988E-3</c:v>
                </c:pt>
                <c:pt idx="14">
                  <c:v>5.4999999999978521E-3</c:v>
                </c:pt>
                <c:pt idx="15">
                  <c:v>4.4000000000039641E-3</c:v>
                </c:pt>
                <c:pt idx="16">
                  <c:v>6.5000000000026287E-3</c:v>
                </c:pt>
                <c:pt idx="17">
                  <c:v>6.9999999999908035E-3</c:v>
                </c:pt>
                <c:pt idx="18">
                  <c:v>7.9000000000064574E-3</c:v>
                </c:pt>
                <c:pt idx="19">
                  <c:v>9.0000000000003567E-3</c:v>
                </c:pt>
                <c:pt idx="20">
                  <c:v>1.3300000000000981E-2</c:v>
                </c:pt>
              </c:numCache>
            </c:numRef>
          </c:val>
        </c:ser>
        <c:marker val="1"/>
        <c:axId val="47155456"/>
        <c:axId val="47202688"/>
      </c:lineChart>
      <c:catAx>
        <c:axId val="471554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en-US" altLang="en-US"/>
                  <a:t>Cell No.</a:t>
                </a:r>
              </a:p>
            </c:rich>
          </c:tx>
          <c:layout>
            <c:manualLayout>
              <c:xMode val="edge"/>
              <c:yMode val="edge"/>
              <c:x val="0.40476268903980966"/>
              <c:y val="0.8975168889461739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47202688"/>
        <c:crossesAt val="-0.05"/>
        <c:auto val="1"/>
        <c:lblAlgn val="ctr"/>
        <c:lblOffset val="100"/>
        <c:tickLblSkip val="2"/>
        <c:tickMarkSkip val="1"/>
      </c:catAx>
      <c:valAx>
        <c:axId val="47202688"/>
        <c:scaling>
          <c:orientation val="minMax"/>
          <c:max val="3.0000000000000002E-2"/>
          <c:min val="-2.0000000000000011E-2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en-US" altLang="en-US"/>
                  <a:t>Difference</a:t>
                </a:r>
              </a:p>
            </c:rich>
          </c:tx>
          <c:layout>
            <c:manualLayout>
              <c:xMode val="edge"/>
              <c:yMode val="edge"/>
              <c:x val="9.5599034969113747E-3"/>
              <c:y val="0.41614972041538273"/>
            </c:manualLayout>
          </c:layout>
          <c:spPr>
            <a:noFill/>
            <a:ln w="25400">
              <a:noFill/>
            </a:ln>
          </c:spPr>
        </c:title>
        <c:numFmt formatCode="0.0000_ " sourceLinked="1"/>
        <c:maj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ja-JP"/>
          </a:p>
        </c:txPr>
        <c:crossAx val="47155456"/>
        <c:crosses val="autoZero"/>
        <c:crossBetween val="between"/>
        <c:majorUnit val="1.0000000000000005E-2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21296442111402791"/>
          <c:y val="0.20244407738178571"/>
          <c:w val="0.24206396109243503"/>
          <c:h val="0.22836425591821877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00" b="0" i="0" u="none" strike="noStrike" baseline="0">
              <a:solidFill>
                <a:srgbClr val="000000"/>
              </a:solidFill>
              <a:latin typeface="ＭＳ Ｐゴシック"/>
              <a:ea typeface="ＭＳ Ｐゴシック"/>
              <a:cs typeface="ＭＳ Ｐゴシック"/>
            </a:defRPr>
          </a:pPr>
          <a:endParaRPr lang="ja-JP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>
        <c:manualLayout>
          <c:layoutTarget val="inner"/>
          <c:xMode val="edge"/>
          <c:yMode val="edge"/>
          <c:x val="0.13105604446503039"/>
          <c:y val="4.2784276242926474E-2"/>
          <c:w val="0.81444013432144513"/>
          <c:h val="0.91443144751414762"/>
        </c:manualLayout>
      </c:layout>
      <c:scatterChart>
        <c:scatterStyle val="lineMarker"/>
        <c:ser>
          <c:idx val="0"/>
          <c:order val="0"/>
          <c:tx>
            <c:strRef>
              <c:f>Dimensions考察!$M$3</c:f>
              <c:strCache>
                <c:ptCount val="1"/>
                <c:pt idx="0">
                  <c:v>CL-IN</c:v>
                </c:pt>
              </c:strCache>
            </c:strRef>
          </c:tx>
          <c:xVal>
            <c:numRef>
              <c:f>Dimensions考察!$L$4:$L$24</c:f>
              <c:numCache>
                <c:formatCode>0.0000_ </c:formatCode>
                <c:ptCount val="21"/>
                <c:pt idx="0">
                  <c:v>237.42850000000004</c:v>
                </c:pt>
                <c:pt idx="1">
                  <c:v>228.68050000000002</c:v>
                </c:pt>
                <c:pt idx="2">
                  <c:v>219.91050000000001</c:v>
                </c:pt>
                <c:pt idx="3">
                  <c:v>211.11899999999997</c:v>
                </c:pt>
                <c:pt idx="4">
                  <c:v>202.32750000000004</c:v>
                </c:pt>
                <c:pt idx="5">
                  <c:v>193.536</c:v>
                </c:pt>
                <c:pt idx="6">
                  <c:v>184.74449999999999</c:v>
                </c:pt>
                <c:pt idx="7">
                  <c:v>175.953</c:v>
                </c:pt>
                <c:pt idx="8">
                  <c:v>167.16150000000002</c:v>
                </c:pt>
                <c:pt idx="9">
                  <c:v>158.37</c:v>
                </c:pt>
                <c:pt idx="10">
                  <c:v>149.57850000000002</c:v>
                </c:pt>
                <c:pt idx="11">
                  <c:v>140.78700000000001</c:v>
                </c:pt>
                <c:pt idx="12">
                  <c:v>131.99550000000002</c:v>
                </c:pt>
                <c:pt idx="13">
                  <c:v>123.20400000000002</c:v>
                </c:pt>
                <c:pt idx="14">
                  <c:v>114.41249999999999</c:v>
                </c:pt>
                <c:pt idx="15">
                  <c:v>105.621</c:v>
                </c:pt>
                <c:pt idx="16">
                  <c:v>96.829499999999982</c:v>
                </c:pt>
                <c:pt idx="17">
                  <c:v>88.037999999999997</c:v>
                </c:pt>
                <c:pt idx="18">
                  <c:v>79.246499999999997</c:v>
                </c:pt>
                <c:pt idx="19">
                  <c:v>70.476499999999987</c:v>
                </c:pt>
                <c:pt idx="20">
                  <c:v>61.728500000000075</c:v>
                </c:pt>
              </c:numCache>
            </c:numRef>
          </c:xVal>
          <c:yVal>
            <c:numRef>
              <c:f>Dimensions考察!$M$4:$M$24</c:f>
              <c:numCache>
                <c:formatCode>0.0000_ </c:formatCode>
                <c:ptCount val="21"/>
                <c:pt idx="0">
                  <c:v>-3.1747972999767223E-3</c:v>
                </c:pt>
                <c:pt idx="1">
                  <c:v>-3.4441229000208295E-3</c:v>
                </c:pt>
                <c:pt idx="2">
                  <c:v>-5.5126169000345795E-3</c:v>
                </c:pt>
                <c:pt idx="3">
                  <c:v>-5.7802982000225841E-3</c:v>
                </c:pt>
                <c:pt idx="4">
                  <c:v>-6.6479795000020684E-3</c:v>
                </c:pt>
                <c:pt idx="5">
                  <c:v>-6.1156607999919401E-3</c:v>
                </c:pt>
                <c:pt idx="6">
                  <c:v>-6.9833420999998687E-3</c:v>
                </c:pt>
                <c:pt idx="7">
                  <c:v>-5.9510234000015507E-3</c:v>
                </c:pt>
                <c:pt idx="8">
                  <c:v>-4.3187047000117287E-3</c:v>
                </c:pt>
                <c:pt idx="9">
                  <c:v>-4.9863859999845894E-3</c:v>
                </c:pt>
                <c:pt idx="10">
                  <c:v>-4.0540672999895833E-3</c:v>
                </c:pt>
                <c:pt idx="11">
                  <c:v>-5.8217486000273844E-3</c:v>
                </c:pt>
                <c:pt idx="12">
                  <c:v>-5.3894298999921523E-3</c:v>
                </c:pt>
                <c:pt idx="13">
                  <c:v>-6.5571112000100086E-3</c:v>
                </c:pt>
                <c:pt idx="14">
                  <c:v>-5.7247924999899238E-3</c:v>
                </c:pt>
                <c:pt idx="15">
                  <c:v>-6.2924737999878848E-3</c:v>
                </c:pt>
                <c:pt idx="16">
                  <c:v>-5.1601550999862385E-3</c:v>
                </c:pt>
                <c:pt idx="17">
                  <c:v>-4.4278363999978873E-3</c:v>
                </c:pt>
                <c:pt idx="18">
                  <c:v>-5.2955176999915921E-3</c:v>
                </c:pt>
                <c:pt idx="19">
                  <c:v>-4.5640116999976499E-3</c:v>
                </c:pt>
                <c:pt idx="20">
                  <c:v>-8.0333372999987912E-3</c:v>
                </c:pt>
              </c:numCache>
            </c:numRef>
          </c:yVal>
        </c:ser>
        <c:ser>
          <c:idx val="1"/>
          <c:order val="1"/>
          <c:tx>
            <c:strRef>
              <c:f>Dimensions考察!$N$3</c:f>
              <c:strCache>
                <c:ptCount val="1"/>
                <c:pt idx="0">
                  <c:v>CL-OUT</c:v>
                </c:pt>
              </c:strCache>
            </c:strRef>
          </c:tx>
          <c:xVal>
            <c:numRef>
              <c:f>Dimensions考察!$L$4:$L$24</c:f>
              <c:numCache>
                <c:formatCode>0.0000_ </c:formatCode>
                <c:ptCount val="21"/>
                <c:pt idx="0">
                  <c:v>237.42850000000004</c:v>
                </c:pt>
                <c:pt idx="1">
                  <c:v>228.68050000000002</c:v>
                </c:pt>
                <c:pt idx="2">
                  <c:v>219.91050000000001</c:v>
                </c:pt>
                <c:pt idx="3">
                  <c:v>211.11899999999997</c:v>
                </c:pt>
                <c:pt idx="4">
                  <c:v>202.32750000000004</c:v>
                </c:pt>
                <c:pt idx="5">
                  <c:v>193.536</c:v>
                </c:pt>
                <c:pt idx="6">
                  <c:v>184.74449999999999</c:v>
                </c:pt>
                <c:pt idx="7">
                  <c:v>175.953</c:v>
                </c:pt>
                <c:pt idx="8">
                  <c:v>167.16150000000002</c:v>
                </c:pt>
                <c:pt idx="9">
                  <c:v>158.37</c:v>
                </c:pt>
                <c:pt idx="10">
                  <c:v>149.57850000000002</c:v>
                </c:pt>
                <c:pt idx="11">
                  <c:v>140.78700000000001</c:v>
                </c:pt>
                <c:pt idx="12">
                  <c:v>131.99550000000002</c:v>
                </c:pt>
                <c:pt idx="13">
                  <c:v>123.20400000000002</c:v>
                </c:pt>
                <c:pt idx="14">
                  <c:v>114.41249999999999</c:v>
                </c:pt>
                <c:pt idx="15">
                  <c:v>105.621</c:v>
                </c:pt>
                <c:pt idx="16">
                  <c:v>96.829499999999982</c:v>
                </c:pt>
                <c:pt idx="17">
                  <c:v>88.037999999999997</c:v>
                </c:pt>
                <c:pt idx="18">
                  <c:v>79.246499999999997</c:v>
                </c:pt>
                <c:pt idx="19">
                  <c:v>70.476499999999987</c:v>
                </c:pt>
                <c:pt idx="20">
                  <c:v>61.728500000000075</c:v>
                </c:pt>
              </c:numCache>
            </c:numRef>
          </c:xVal>
          <c:yVal>
            <c:numRef>
              <c:f>Dimensions考察!$N$4:$N$24</c:f>
              <c:numCache>
                <c:formatCode>0.0000_ </c:formatCode>
                <c:ptCount val="21"/>
                <c:pt idx="0">
                  <c:v>-4.6652906999895584E-3</c:v>
                </c:pt>
                <c:pt idx="1">
                  <c:v>-4.5385097000121433E-3</c:v>
                </c:pt>
                <c:pt idx="2">
                  <c:v>-5.8086669000090392E-3</c:v>
                </c:pt>
                <c:pt idx="3">
                  <c:v>-5.7796367999856249E-3</c:v>
                </c:pt>
                <c:pt idx="4">
                  <c:v>-8.2506066999883769E-3</c:v>
                </c:pt>
                <c:pt idx="5">
                  <c:v>-7.1215765999852465E-3</c:v>
                </c:pt>
                <c:pt idx="6">
                  <c:v>-6.0925465000138974E-3</c:v>
                </c:pt>
                <c:pt idx="7">
                  <c:v>-6.7635164000137138E-3</c:v>
                </c:pt>
                <c:pt idx="8">
                  <c:v>-5.9344863000205814E-3</c:v>
                </c:pt>
                <c:pt idx="9">
                  <c:v>-6.8054561999986241E-3</c:v>
                </c:pt>
                <c:pt idx="10">
                  <c:v>-6.176426099983711E-3</c:v>
                </c:pt>
                <c:pt idx="11">
                  <c:v>-6.7473959999802061E-3</c:v>
                </c:pt>
                <c:pt idx="12">
                  <c:v>-5.118365900017352E-3</c:v>
                </c:pt>
                <c:pt idx="13">
                  <c:v>-5.3893358000038924E-3</c:v>
                </c:pt>
                <c:pt idx="14">
                  <c:v>-6.2603057000103534E-3</c:v>
                </c:pt>
                <c:pt idx="15">
                  <c:v>-5.5312755999921302E-3</c:v>
                </c:pt>
                <c:pt idx="16">
                  <c:v>-7.2022455000109184E-3</c:v>
                </c:pt>
                <c:pt idx="17">
                  <c:v>-6.3732154000035839E-3</c:v>
                </c:pt>
                <c:pt idx="18">
                  <c:v>-7.7441852999839966E-3</c:v>
                </c:pt>
                <c:pt idx="19">
                  <c:v>-7.7143424999946064E-3</c:v>
                </c:pt>
                <c:pt idx="20">
                  <c:v>-4.7518026999995421E-3</c:v>
                </c:pt>
              </c:numCache>
            </c:numRef>
          </c:yVal>
        </c:ser>
        <c:axId val="47329280"/>
        <c:axId val="47330816"/>
      </c:scatterChart>
      <c:valAx>
        <c:axId val="47329280"/>
        <c:scaling>
          <c:orientation val="minMax"/>
          <c:max val="250"/>
          <c:min val="50"/>
        </c:scaling>
        <c:axPos val="b"/>
        <c:majorGridlines/>
        <c:minorGridlines/>
        <c:numFmt formatCode="0_ " sourceLinked="0"/>
        <c:tickLblPos val="nextTo"/>
        <c:crossAx val="47330816"/>
        <c:crosses val="autoZero"/>
        <c:crossBetween val="midCat"/>
        <c:majorUnit val="50"/>
        <c:minorUnit val="10"/>
      </c:valAx>
      <c:valAx>
        <c:axId val="47330816"/>
        <c:scaling>
          <c:orientation val="minMax"/>
          <c:max val="5.0000000000000096E-3"/>
          <c:min val="-1.5000000000000024E-2"/>
        </c:scaling>
        <c:axPos val="l"/>
        <c:majorGridlines/>
        <c:numFmt formatCode="0.0000_ " sourceLinked="1"/>
        <c:tickLblPos val="nextTo"/>
        <c:crossAx val="47329280"/>
        <c:crosses val="autoZero"/>
        <c:crossBetween val="midCat"/>
        <c:majorUnit val="5.0000000000000096E-3"/>
      </c:valAx>
    </c:plotArea>
    <c:legend>
      <c:legendPos val="r"/>
      <c:layout>
        <c:manualLayout>
          <c:xMode val="edge"/>
          <c:yMode val="edge"/>
          <c:x val="0.17278176624980687"/>
          <c:y val="0.14900611412012846"/>
          <c:w val="0.20249322140517598"/>
          <c:h val="0.15478160605646876"/>
        </c:manualLayout>
      </c:layout>
      <c:spPr>
        <a:solidFill>
          <a:schemeClr val="bg1"/>
        </a:solidFill>
      </c:spPr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0.4375</cdr:x>
      <cdr:y>0.06061</cdr:y>
    </cdr:from>
    <cdr:to>
      <cdr:x>0.89056</cdr:x>
      <cdr:y>0.25893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1500198" y="142876"/>
          <a:ext cx="1553553" cy="467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altLang="ja-JP" sz="1400" dirty="0">
              <a:solidFill>
                <a:srgbClr val="FF0000"/>
              </a:solidFill>
            </a:rPr>
            <a:t>as of 0.03mm undercut</a:t>
          </a:r>
          <a:endParaRPr lang="ja-JP" altLang="en-US" sz="1400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0.48687</cdr:x>
      <cdr:y>0.06803</cdr:y>
    </cdr:from>
    <cdr:to>
      <cdr:x>0.9257</cdr:x>
      <cdr:y>0.24958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1500198" y="142876"/>
          <a:ext cx="1352190" cy="3813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altLang="ja-JP" sz="1200" dirty="0">
              <a:solidFill>
                <a:srgbClr val="FFFF00"/>
              </a:solidFill>
            </a:rPr>
            <a:t>0.15mm undercut 3rd meas.</a:t>
          </a:r>
          <a:endParaRPr lang="ja-JP" altLang="en-US" sz="1200" dirty="0">
            <a:solidFill>
              <a:srgbClr val="FFFF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8DA0D-9DE2-4750-9E05-6292071F0899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B4622-34B5-4FFA-8FE0-A79D30B532E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CF5E16-A1A4-4A43-9C38-8BCB8931245A}" type="slidenum">
              <a:rPr lang="en-US" altLang="ja-JP"/>
              <a:pPr/>
              <a:t>16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5868B-4980-4D27-95AD-6DF63E630510}" type="datetimeFigureOut">
              <a:rPr kumimoji="1" lang="ja-JP" altLang="en-US" smtClean="0"/>
              <a:pPr/>
              <a:t>2008/10/14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8C6F2-ABFB-4BDE-BDCF-0DB31A27CF0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sz="5400" dirty="0" smtClean="0"/>
              <a:t>Structure fabrication for CLIC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995486"/>
          </a:xfrm>
        </p:spPr>
        <p:txBody>
          <a:bodyPr/>
          <a:lstStyle/>
          <a:p>
            <a:r>
              <a:rPr lang="en-US" altLang="ja-JP" dirty="0" smtClean="0"/>
              <a:t>CLIC08, </a:t>
            </a:r>
          </a:p>
          <a:p>
            <a:r>
              <a:rPr kumimoji="1" lang="en-US" altLang="ja-JP" dirty="0" smtClean="0"/>
              <a:t>Oct. 14-17, 2008</a:t>
            </a:r>
          </a:p>
          <a:p>
            <a:r>
              <a:rPr kumimoji="1" lang="en-US" altLang="ja-JP" dirty="0" smtClean="0"/>
              <a:t>KEK,  T. </a:t>
            </a:r>
            <a:r>
              <a:rPr lang="en-US" altLang="ja-JP" dirty="0" smtClean="0"/>
              <a:t>Higo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Dimensions to be confirmed</a:t>
            </a:r>
            <a:endParaRPr kumimoji="1" lang="ja-JP" altLang="en-US" dirty="0"/>
          </a:p>
        </p:txBody>
      </p:sp>
      <p:pic>
        <p:nvPicPr>
          <p:cNvPr id="2050" name="Picture 2" descr="C:\Higo\2008\Laboratories\CERN\Fabrication\Full_Quadrant_Fabrication\U-Corp\080307 高富より指示\CL_IN_OUT_sp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00173"/>
            <a:ext cx="2786082" cy="2265261"/>
          </a:xfrm>
          <a:prstGeom prst="rect">
            <a:avLst/>
          </a:prstGeom>
          <a:noFill/>
        </p:spPr>
      </p:pic>
      <p:pic>
        <p:nvPicPr>
          <p:cNvPr id="2051" name="Picture 3" descr="C:\Higo\2008\Laboratories\CERN\Fabrication\Full_Quadrant_Fabrication\U-Corp\080307 高富より指示\DepthSpe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357694"/>
            <a:ext cx="2265605" cy="1857388"/>
          </a:xfrm>
          <a:prstGeom prst="rect">
            <a:avLst/>
          </a:prstGeom>
          <a:noFill/>
        </p:spPr>
      </p:pic>
      <p:pic>
        <p:nvPicPr>
          <p:cNvPr id="5" name="Picture 2" descr="C:\Higo\2008\Laboratories\CERN\Fabrication\Full_Quadrant_Fabrication\U-Corp\080307 高富より指示\FlatnessMeasurementSpecifica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357430"/>
            <a:ext cx="3917040" cy="2928958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1428728" y="171448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Flatness 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43372" y="1000108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Longitudinal position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57752" y="392906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Depth of cell surface (a, b)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142976" y="142852"/>
            <a:ext cx="6858048" cy="1214422"/>
          </a:xfrm>
        </p:spPr>
        <p:txBody>
          <a:bodyPr/>
          <a:lstStyle/>
          <a:p>
            <a:r>
              <a:rPr kumimoji="1" lang="en-US" altLang="ja-JP" dirty="0" smtClean="0"/>
              <a:t>Reference surface flatness</a:t>
            </a:r>
            <a:endParaRPr kumimoji="1" lang="ja-JP" altLang="en-US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642910" y="1928802"/>
            <a:ext cx="3843332" cy="2289900"/>
            <a:chOff x="4214810" y="928670"/>
            <a:chExt cx="4200522" cy="2428892"/>
          </a:xfrm>
        </p:grpSpPr>
        <p:graphicFrame>
          <p:nvGraphicFramePr>
            <p:cNvPr id="5" name="Chart 4"/>
            <p:cNvGraphicFramePr>
              <a:graphicFrameLocks/>
            </p:cNvGraphicFramePr>
            <p:nvPr/>
          </p:nvGraphicFramePr>
          <p:xfrm>
            <a:off x="4214810" y="928670"/>
            <a:ext cx="4200522" cy="24288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テキスト ボックス 5"/>
            <p:cNvSpPr txBox="1"/>
            <p:nvPr/>
          </p:nvSpPr>
          <p:spPr>
            <a:xfrm>
              <a:off x="4714876" y="1214422"/>
              <a:ext cx="1928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A reference</a:t>
              </a:r>
              <a:endParaRPr kumimoji="1" lang="ja-JP" altLang="en-US" dirty="0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572000" y="1928802"/>
            <a:ext cx="3786214" cy="2357454"/>
            <a:chOff x="3626737" y="3196250"/>
            <a:chExt cx="4200522" cy="2357454"/>
          </a:xfrm>
        </p:grpSpPr>
        <p:graphicFrame>
          <p:nvGraphicFramePr>
            <p:cNvPr id="8" name="Chart 6"/>
            <p:cNvGraphicFramePr>
              <a:graphicFrameLocks/>
            </p:cNvGraphicFramePr>
            <p:nvPr/>
          </p:nvGraphicFramePr>
          <p:xfrm>
            <a:off x="3626737" y="3196250"/>
            <a:ext cx="4200522" cy="23574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テキスト ボックス 6"/>
            <p:cNvSpPr txBox="1"/>
            <p:nvPr/>
          </p:nvSpPr>
          <p:spPr>
            <a:xfrm>
              <a:off x="4857752" y="3929066"/>
              <a:ext cx="1500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B reference</a:t>
              </a:r>
              <a:endParaRPr kumimoji="1" lang="ja-JP" altLang="en-US" dirty="0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071670" y="6000768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Measurement was performed by vendor. </a:t>
            </a:r>
          </a:p>
          <a:p>
            <a:r>
              <a:rPr kumimoji="1" lang="en-US" altLang="ja-JP" dirty="0" smtClean="0"/>
              <a:t>KEK </a:t>
            </a:r>
            <a:r>
              <a:rPr lang="en-US" altLang="ja-JP" dirty="0" smtClean="0"/>
              <a:t>measurement is consistent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000232" y="5000636"/>
            <a:ext cx="4857784" cy="92333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  Flatness:  4 </a:t>
            </a:r>
            <a:r>
              <a:rPr kumimoji="1" lang="en-US" altLang="ja-JP" dirty="0" smtClean="0">
                <a:latin typeface="Symbol" pitchFamily="18" charset="2"/>
              </a:rPr>
              <a:t>m</a:t>
            </a:r>
            <a:r>
              <a:rPr kumimoji="1" lang="en-US" altLang="ja-JP" dirty="0" smtClean="0"/>
              <a:t>m</a:t>
            </a:r>
          </a:p>
          <a:p>
            <a:r>
              <a:rPr lang="en-US" altLang="ja-JP" dirty="0" smtClean="0"/>
              <a:t>B  Flatness:  3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m, Perpendicularity w.r.t. A: 4</a:t>
            </a:r>
            <a:r>
              <a:rPr lang="en-US" altLang="ja-JP" dirty="0" smtClean="0">
                <a:latin typeface="Symbol" pitchFamily="18" charset="2"/>
              </a:rPr>
              <a:t> m</a:t>
            </a:r>
            <a:r>
              <a:rPr lang="en-US" altLang="ja-JP" dirty="0" smtClean="0"/>
              <a:t>m</a:t>
            </a:r>
          </a:p>
          <a:p>
            <a:r>
              <a:rPr kumimoji="1" lang="en-US" altLang="ja-JP" dirty="0" smtClean="0"/>
              <a:t>C </a:t>
            </a:r>
            <a:r>
              <a:rPr lang="en-US" altLang="ja-JP" dirty="0" smtClean="0"/>
              <a:t>Perpendicularity w.r.t. A+B: 2</a:t>
            </a:r>
            <a:r>
              <a:rPr lang="en-US" altLang="ja-JP" dirty="0" smtClean="0">
                <a:latin typeface="Symbol" pitchFamily="18" charset="2"/>
              </a:rPr>
              <a:t> m</a:t>
            </a:r>
            <a:r>
              <a:rPr lang="en-US" altLang="ja-JP" dirty="0" smtClean="0"/>
              <a:t>m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85723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L</a:t>
            </a:r>
            <a:r>
              <a:rPr kumimoji="1" lang="en-US" altLang="ja-JP" dirty="0" smtClean="0"/>
              <a:t>ongitudinal dimension control </a:t>
            </a:r>
            <a:endParaRPr kumimoji="1" lang="ja-JP" altLang="en-US" dirty="0"/>
          </a:p>
        </p:txBody>
      </p:sp>
      <p:graphicFrame>
        <p:nvGraphicFramePr>
          <p:cNvPr id="7" name="Chart 1"/>
          <p:cNvGraphicFramePr>
            <a:graphicFrameLocks/>
          </p:cNvGraphicFramePr>
          <p:nvPr/>
        </p:nvGraphicFramePr>
        <p:xfrm>
          <a:off x="4071934" y="3786190"/>
          <a:ext cx="342902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1"/>
          <p:cNvGraphicFramePr>
            <a:graphicFrameLocks/>
          </p:cNvGraphicFramePr>
          <p:nvPr/>
        </p:nvGraphicFramePr>
        <p:xfrm>
          <a:off x="1428728" y="857232"/>
          <a:ext cx="3081342" cy="2100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テキスト ボックス 10"/>
          <p:cNvSpPr txBox="1"/>
          <p:nvPr/>
        </p:nvSpPr>
        <p:spPr>
          <a:xfrm rot="19369454">
            <a:off x="850528" y="2988046"/>
            <a:ext cx="1101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M</a:t>
            </a:r>
            <a:r>
              <a:rPr kumimoji="1" lang="en-US" altLang="ja-JP" sz="1600" dirty="0" smtClean="0"/>
              <a:t>achine</a:t>
            </a:r>
          </a:p>
          <a:p>
            <a:r>
              <a:rPr kumimoji="1" lang="en-US" altLang="ja-JP" sz="1600" dirty="0" smtClean="0"/>
              <a:t> tune up. </a:t>
            </a:r>
            <a:endParaRPr kumimoji="1" lang="ja-JP" altLang="en-US" sz="1600" dirty="0"/>
          </a:p>
        </p:txBody>
      </p:sp>
      <p:sp>
        <p:nvSpPr>
          <p:cNvPr id="12" name="右矢印 11"/>
          <p:cNvSpPr/>
          <p:nvPr/>
        </p:nvSpPr>
        <p:spPr>
          <a:xfrm rot="18945011">
            <a:off x="1886120" y="3205747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19594478">
            <a:off x="6109546" y="3400224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rot="2902099">
            <a:off x="3880484" y="3139298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6" name="Chart 1"/>
          <p:cNvGraphicFramePr>
            <a:graphicFrameLocks/>
          </p:cNvGraphicFramePr>
          <p:nvPr/>
        </p:nvGraphicFramePr>
        <p:xfrm>
          <a:off x="571472" y="3714752"/>
          <a:ext cx="3143272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テキスト ボックス 17"/>
          <p:cNvSpPr txBox="1"/>
          <p:nvPr/>
        </p:nvSpPr>
        <p:spPr>
          <a:xfrm>
            <a:off x="2071670" y="3500438"/>
            <a:ext cx="8572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-7x10</a:t>
            </a:r>
            <a:r>
              <a:rPr lang="en-US" altLang="ja-JP" sz="1600" baseline="30000" dirty="0" smtClean="0"/>
              <a:t>-4</a:t>
            </a:r>
            <a:endParaRPr kumimoji="1" lang="ja-JP" altLang="en-US" sz="1600" baseline="30000" dirty="0"/>
          </a:p>
        </p:txBody>
      </p:sp>
      <p:sp>
        <p:nvSpPr>
          <p:cNvPr id="22" name="テキスト ボックス 21"/>
          <p:cNvSpPr txBox="1"/>
          <p:nvPr/>
        </p:nvSpPr>
        <p:spPr>
          <a:xfrm rot="2613151">
            <a:off x="4121775" y="2799356"/>
            <a:ext cx="1101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CAM temp. correction</a:t>
            </a:r>
            <a:endParaRPr kumimoji="1" lang="ja-JP" altLang="en-US" sz="1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15206" y="3214686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Reproducibility</a:t>
            </a:r>
          </a:p>
          <a:p>
            <a:r>
              <a:rPr lang="en-US" altLang="ja-JP" sz="1600" dirty="0" smtClean="0"/>
              <a:t> ~ 4</a:t>
            </a:r>
            <a:r>
              <a:rPr lang="en-US" altLang="ja-JP" sz="1600" dirty="0" smtClean="0">
                <a:latin typeface="Symbol" pitchFamily="18" charset="2"/>
              </a:rPr>
              <a:t>m</a:t>
            </a:r>
            <a:r>
              <a:rPr lang="en-US" altLang="ja-JP" sz="1600" dirty="0" smtClean="0"/>
              <a:t>m /200mm</a:t>
            </a:r>
            <a:endParaRPr lang="ja-JP" altLang="en-US" sz="1600" baseline="30000" dirty="0" smtClean="0"/>
          </a:p>
        </p:txBody>
      </p:sp>
      <p:graphicFrame>
        <p:nvGraphicFramePr>
          <p:cNvPr id="26" name="グラフ 25"/>
          <p:cNvGraphicFramePr/>
          <p:nvPr/>
        </p:nvGraphicFramePr>
        <p:xfrm>
          <a:off x="5143504" y="785794"/>
          <a:ext cx="353853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8" name="テキスト ボックス 27"/>
          <p:cNvSpPr txBox="1"/>
          <p:nvPr/>
        </p:nvSpPr>
        <p:spPr>
          <a:xfrm>
            <a:off x="2928926" y="2928934"/>
            <a:ext cx="8572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+5x10</a:t>
            </a:r>
            <a:r>
              <a:rPr lang="en-US" altLang="ja-JP" sz="1600" baseline="30000" dirty="0" smtClean="0"/>
              <a:t>-5</a:t>
            </a:r>
            <a:endParaRPr kumimoji="1" lang="ja-JP" altLang="en-US" sz="1600" baseline="30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14942" y="3571876"/>
            <a:ext cx="8572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+2x10</a:t>
            </a:r>
            <a:r>
              <a:rPr lang="en-US" altLang="ja-JP" sz="1600" baseline="30000" dirty="0" smtClean="0"/>
              <a:t>-5</a:t>
            </a:r>
            <a:endParaRPr kumimoji="1" lang="ja-JP" altLang="en-US" sz="1600" baseline="300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572264" y="2857496"/>
            <a:ext cx="92869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+5x10</a:t>
            </a:r>
            <a:r>
              <a:rPr lang="en-US" altLang="ja-JP" sz="1600" baseline="30000" dirty="0" smtClean="0"/>
              <a:t>-6</a:t>
            </a:r>
            <a:endParaRPr kumimoji="1" lang="ja-JP" altLang="en-US" sz="16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rofile of test cut quadrant Q1-0</a:t>
            </a:r>
            <a:endParaRPr kumimoji="1"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285720" y="3857628"/>
            <a:ext cx="4572032" cy="2287620"/>
            <a:chOff x="642910" y="3857628"/>
            <a:chExt cx="4572032" cy="228762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642910" y="4286256"/>
              <a:ext cx="4572032" cy="1858992"/>
            </a:xfrm>
            <a:prstGeom prst="rect">
              <a:avLst/>
            </a:prstGeom>
            <a:noFill/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1785918" y="3857628"/>
              <a:ext cx="26432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KUM data =  NWDS10.csv</a:t>
              </a:r>
              <a:endParaRPr kumimoji="1" lang="ja-JP" altLang="en-US" dirty="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85720" y="1357298"/>
            <a:ext cx="4857784" cy="2286016"/>
            <a:chOff x="2714612" y="2643182"/>
            <a:chExt cx="5392751" cy="2582868"/>
          </a:xfrm>
        </p:grpSpPr>
        <p:pic>
          <p:nvPicPr>
            <p:cNvPr id="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714612" y="3147165"/>
              <a:ext cx="5392751" cy="2078885"/>
            </a:xfrm>
            <a:prstGeom prst="rect">
              <a:avLst/>
            </a:prstGeom>
            <a:noFill/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3666274" y="2643182"/>
              <a:ext cx="3727343" cy="4172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KUM data =  NWDSQ7.csv</a:t>
              </a:r>
              <a:endParaRPr kumimoji="1" lang="ja-JP" altLang="en-US" dirty="0"/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00034" y="0"/>
            <a:ext cx="8229600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5143504" y="4214818"/>
            <a:ext cx="3463925" cy="2283469"/>
            <a:chOff x="5357818" y="4357694"/>
            <a:chExt cx="3463925" cy="2283469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5357818" y="4786322"/>
              <a:ext cx="3463925" cy="1854841"/>
            </a:xfrm>
            <a:prstGeom prst="rect">
              <a:avLst/>
            </a:prstGeom>
            <a:noFill/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5572132" y="4357694"/>
              <a:ext cx="30003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altLang="ja-JP" dirty="0" smtClean="0"/>
                <a:t>KUM data =  NWDS17.csv </a:t>
              </a: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500034" y="92867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Measured w.r.t. A-B-C reference planes. </a:t>
            </a:r>
            <a:r>
              <a:rPr kumimoji="1" lang="ja-JP" altLang="en-US" dirty="0" smtClean="0"/>
              <a:t>　　</a:t>
            </a:r>
            <a:r>
              <a:rPr kumimoji="1" lang="en-US" altLang="ja-JP" dirty="0" smtClean="0">
                <a:solidFill>
                  <a:srgbClr val="92D050"/>
                </a:solidFill>
              </a:rPr>
              <a:t>Green lines </a:t>
            </a:r>
            <a:r>
              <a:rPr kumimoji="1" lang="en-US" altLang="ja-JP" dirty="0" smtClean="0"/>
              <a:t>are </a:t>
            </a:r>
            <a:r>
              <a:rPr lang="en-US" altLang="ja-JP" dirty="0" smtClean="0"/>
              <a:t>±</a:t>
            </a:r>
            <a:r>
              <a:rPr kumimoji="1" lang="en-US" altLang="ja-JP" dirty="0" smtClean="0"/>
              <a:t>2.5 microns.</a:t>
            </a:r>
            <a:endParaRPr kumimoji="1" lang="ja-JP" altLang="en-US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5143504" y="1785926"/>
            <a:ext cx="3603632" cy="2072236"/>
            <a:chOff x="5072066" y="1857364"/>
            <a:chExt cx="3603632" cy="2072236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5643570" y="1857364"/>
              <a:ext cx="30003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KUM data =  NWDS13.csv</a:t>
              </a:r>
              <a:endParaRPr kumimoji="1" lang="ja-JP" altLang="en-US" dirty="0"/>
            </a:p>
          </p:txBody>
        </p:sp>
        <p:pic>
          <p:nvPicPr>
            <p:cNvPr id="1026" name="Picture 2" descr="C:\Documents and Settings\toshi\デスクトップ\名称未設定 2のコピー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72066" y="2285992"/>
              <a:ext cx="3603632" cy="16436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Milled</a:t>
            </a:r>
            <a:r>
              <a:rPr kumimoji="1" lang="en-US" altLang="ja-JP" dirty="0" smtClean="0"/>
              <a:t> surface view</a:t>
            </a:r>
            <a:endParaRPr kumimoji="1" lang="ja-JP" altLang="en-US" dirty="0"/>
          </a:p>
        </p:txBody>
      </p:sp>
      <p:pic>
        <p:nvPicPr>
          <p:cNvPr id="3" name="Picture 11" descr="D10X50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857628"/>
            <a:ext cx="3373621" cy="2571767"/>
          </a:xfrm>
          <a:prstGeom prst="rect">
            <a:avLst/>
          </a:prstGeom>
          <a:noFill/>
        </p:spPr>
      </p:pic>
      <p:pic>
        <p:nvPicPr>
          <p:cNvPr id="4" name="Picture 5" descr="D0X50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138230"/>
            <a:ext cx="3286148" cy="2505084"/>
          </a:xfrm>
          <a:prstGeom prst="rect">
            <a:avLst/>
          </a:prstGeom>
          <a:noFill/>
        </p:spPr>
      </p:pic>
      <p:pic>
        <p:nvPicPr>
          <p:cNvPr id="5" name="Picture 13" descr="D3X35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714752"/>
            <a:ext cx="3434167" cy="2617922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4214810" y="1142984"/>
            <a:ext cx="4286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50 micron rounding</a:t>
            </a:r>
          </a:p>
          <a:p>
            <a:endParaRPr lang="en-US" altLang="ja-JP" sz="2000" dirty="0" smtClean="0"/>
          </a:p>
          <a:p>
            <a:r>
              <a:rPr kumimoji="1" lang="en-US" altLang="ja-JP" sz="2000" dirty="0" smtClean="0"/>
              <a:t>Reference plane formation by milling</a:t>
            </a:r>
          </a:p>
          <a:p>
            <a:endParaRPr lang="en-US" altLang="ja-JP" sz="2000" dirty="0" smtClean="0"/>
          </a:p>
          <a:p>
            <a:r>
              <a:rPr kumimoji="1" lang="en-US" altLang="ja-JP" sz="2000" dirty="0" smtClean="0"/>
              <a:t>Cavity wall formation</a:t>
            </a:r>
          </a:p>
          <a:p>
            <a:endParaRPr lang="en-US" altLang="ja-JP" sz="2000" dirty="0" smtClean="0"/>
          </a:p>
          <a:p>
            <a:r>
              <a:rPr kumimoji="1" lang="en-US" altLang="ja-JP" sz="2000" dirty="0" smtClean="0"/>
              <a:t>…….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Tuning sensitivity and requirement</a:t>
            </a:r>
            <a:endParaRPr lang="ja-JP" altLang="en-US" dirty="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42910" y="1357298"/>
            <a:ext cx="7715304" cy="4525963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>
                <a:solidFill>
                  <a:srgbClr val="00B0F0"/>
                </a:solidFill>
              </a:rPr>
              <a:t>Cavity sensitivity by </a:t>
            </a:r>
            <a:r>
              <a:rPr lang="en-US" altLang="ja-JP" dirty="0" err="1" smtClean="0">
                <a:solidFill>
                  <a:srgbClr val="00B0F0"/>
                </a:solidFill>
              </a:rPr>
              <a:t>Riccardo</a:t>
            </a:r>
            <a:endParaRPr lang="en-US" altLang="ja-JP" dirty="0" smtClean="0">
              <a:solidFill>
                <a:srgbClr val="00B0F0"/>
              </a:solidFill>
            </a:endParaRP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err="1" smtClean="0"/>
              <a:t>df</a:t>
            </a:r>
            <a:r>
              <a:rPr lang="en-US" altLang="ja-JP" dirty="0" smtClean="0"/>
              <a:t>/db=</a:t>
            </a:r>
            <a:r>
              <a:rPr lang="ja-JP" altLang="en-US" dirty="0" smtClean="0"/>
              <a:t>－</a:t>
            </a:r>
            <a:r>
              <a:rPr lang="en-US" altLang="ja-JP" dirty="0" smtClean="0"/>
              <a:t>1MHz/micron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err="1" smtClean="0"/>
              <a:t>df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da</a:t>
            </a:r>
            <a:r>
              <a:rPr lang="en-US" altLang="ja-JP" dirty="0" smtClean="0"/>
              <a:t>=</a:t>
            </a:r>
            <a:r>
              <a:rPr lang="ja-JP" altLang="en-US" dirty="0"/>
              <a:t>＋</a:t>
            </a:r>
            <a:r>
              <a:rPr lang="en-US" altLang="ja-JP" dirty="0" smtClean="0"/>
              <a:t>0.24MHz/micron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d</a:t>
            </a:r>
            <a:r>
              <a:rPr lang="ja-JP" altLang="en-US" dirty="0" err="1" smtClean="0"/>
              <a:t>ｆ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dgap</a:t>
            </a:r>
            <a:r>
              <a:rPr lang="ja-JP" altLang="en-US" dirty="0" smtClean="0"/>
              <a:t>（</a:t>
            </a:r>
            <a:r>
              <a:rPr lang="en-US" altLang="ja-JP" dirty="0" smtClean="0"/>
              <a:t>gap between quads</a:t>
            </a:r>
            <a:r>
              <a:rPr lang="ja-JP" altLang="en-US" dirty="0" smtClean="0"/>
              <a:t>）＝</a:t>
            </a:r>
            <a:r>
              <a:rPr lang="ja-JP" altLang="en-US" dirty="0"/>
              <a:t> ＋</a:t>
            </a:r>
            <a:r>
              <a:rPr lang="en-US" altLang="ja-JP" dirty="0" smtClean="0"/>
              <a:t>0.37MHz/micron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>
                <a:solidFill>
                  <a:srgbClr val="00B0F0"/>
                </a:solidFill>
              </a:rPr>
              <a:t>Tuning sensitivity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err="1" smtClean="0"/>
              <a:t>Riccardo</a:t>
            </a:r>
            <a:r>
              <a:rPr lang="en-US" altLang="ja-JP" dirty="0" smtClean="0"/>
              <a:t>:</a:t>
            </a:r>
            <a:r>
              <a:rPr lang="ja-JP" altLang="en-US" dirty="0" smtClean="0"/>
              <a:t> </a:t>
            </a:r>
            <a:r>
              <a:rPr lang="en-US" altLang="ja-JP" dirty="0" smtClean="0"/>
              <a:t>+10MHz/0.3mm-push, -10MHz/0.4mm-push-back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Higo: cone, height h, base</a:t>
            </a:r>
            <a:r>
              <a:rPr lang="ja-JP" altLang="en-US" dirty="0" smtClean="0"/>
              <a:t> </a:t>
            </a:r>
            <a:r>
              <a:rPr lang="en-US" altLang="ja-JP" dirty="0" smtClean="0"/>
              <a:t>r=4.2/2: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err="1" smtClean="0"/>
              <a:t>df</a:t>
            </a:r>
            <a:r>
              <a:rPr lang="en-US" altLang="ja-JP" dirty="0" smtClean="0"/>
              <a:t>/dh=</a:t>
            </a:r>
            <a:r>
              <a:rPr lang="ja-JP" altLang="en-US" dirty="0" smtClean="0"/>
              <a:t>＋</a:t>
            </a:r>
            <a:r>
              <a:rPr lang="en-US" altLang="ja-JP" dirty="0" smtClean="0"/>
              <a:t>12MHz/mm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Tuning amount</a:t>
            </a:r>
          </a:p>
          <a:p>
            <a:pPr lvl="1"/>
            <a:r>
              <a:rPr lang="en-US" altLang="ja-JP" dirty="0" err="1" smtClean="0"/>
              <a:t>Riccardo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requirement form RF </a:t>
            </a:r>
            <a:r>
              <a:rPr lang="en-US" altLang="ja-JP" dirty="0" smtClean="0"/>
              <a:t>match:</a:t>
            </a:r>
            <a:r>
              <a:rPr lang="ja-JP" altLang="en-US" dirty="0" smtClean="0"/>
              <a:t>　</a:t>
            </a:r>
            <a:r>
              <a:rPr lang="en-US" altLang="ja-JP" dirty="0" smtClean="0">
                <a:solidFill>
                  <a:srgbClr val="FF0000"/>
                </a:solidFill>
              </a:rPr>
              <a:t>±5MHz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Vendor potential</a:t>
            </a:r>
            <a:r>
              <a:rPr lang="ja-JP" altLang="en-US" dirty="0" smtClean="0"/>
              <a:t>　</a:t>
            </a:r>
            <a:r>
              <a:rPr lang="en-US" altLang="ja-JP" dirty="0" smtClean="0"/>
              <a:t>~±5μm</a:t>
            </a:r>
            <a:r>
              <a:rPr lang="ja-JP" altLang="en-US" dirty="0" smtClean="0"/>
              <a:t>→</a:t>
            </a:r>
            <a:r>
              <a:rPr lang="en-US" altLang="ja-JP" dirty="0" smtClean="0">
                <a:solidFill>
                  <a:srgbClr val="FF0000"/>
                </a:solidFill>
              </a:rPr>
              <a:t>±5MHz</a:t>
            </a:r>
          </a:p>
          <a:p>
            <a:pPr lvl="1"/>
            <a:r>
              <a:rPr lang="en-US" altLang="ja-JP" dirty="0" smtClean="0"/>
              <a:t>Required </a:t>
            </a:r>
            <a:r>
              <a:rPr lang="en-US" altLang="ja-JP" dirty="0" smtClean="0">
                <a:solidFill>
                  <a:srgbClr val="FF0000"/>
                </a:solidFill>
              </a:rPr>
              <a:t>tuning amount</a:t>
            </a:r>
            <a:r>
              <a:rPr lang="ja-JP" altLang="en-US" dirty="0" smtClean="0"/>
              <a:t>　</a:t>
            </a:r>
            <a:r>
              <a:rPr lang="en-US" altLang="ja-JP" dirty="0" smtClean="0">
                <a:solidFill>
                  <a:srgbClr val="FF0000"/>
                </a:solidFill>
              </a:rPr>
              <a:t>&lt;±10MHz 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 0.5mm/hole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lang="en-US" altLang="ja-JP" dirty="0" err="1" smtClean="0"/>
              <a:t>Fab</a:t>
            </a:r>
            <a:r>
              <a:rPr lang="en-US" altLang="ja-JP" dirty="0" smtClean="0"/>
              <a:t>. At 20C and operation at 30C</a:t>
            </a:r>
            <a:r>
              <a:rPr lang="ja-JP" altLang="en-US" dirty="0" smtClean="0"/>
              <a:t>　→　</a:t>
            </a:r>
            <a:r>
              <a:rPr lang="en-US" altLang="ja-JP" dirty="0" smtClean="0"/>
              <a:t>- 2MHz</a:t>
            </a:r>
          </a:p>
          <a:p>
            <a:pPr lvl="2"/>
            <a:r>
              <a:rPr lang="en-US" altLang="ja-JP" dirty="0" smtClean="0"/>
              <a:t>Temperature tuning capability</a:t>
            </a:r>
            <a:r>
              <a:rPr lang="ja-JP" altLang="en-US" dirty="0" smtClean="0"/>
              <a:t> </a:t>
            </a:r>
            <a:r>
              <a:rPr lang="en-US" altLang="ja-JP" dirty="0" smtClean="0"/>
              <a:t>±10C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±2MHz</a:t>
            </a:r>
            <a:endParaRPr lang="ja-JP" altLang="en-US" dirty="0" smtClean="0"/>
          </a:p>
          <a:p>
            <a:pPr>
              <a:defRPr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15888"/>
            <a:ext cx="8205787" cy="865187"/>
          </a:xfrm>
        </p:spPr>
        <p:txBody>
          <a:bodyPr>
            <a:normAutofit fontScale="90000"/>
          </a:bodyPr>
          <a:lstStyle/>
          <a:p>
            <a:r>
              <a:rPr lang="en-US" altLang="ja-JP" sz="2800"/>
              <a:t>Rough test results of  dimpling for rf tuning</a:t>
            </a:r>
            <a:br>
              <a:rPr lang="en-US" altLang="ja-JP" sz="2800"/>
            </a:br>
            <a:r>
              <a:rPr lang="en-US" altLang="ja-JP" sz="2800"/>
              <a:t>081003 Y.Higashi</a:t>
            </a:r>
          </a:p>
        </p:txBody>
      </p:sp>
      <p:pic>
        <p:nvPicPr>
          <p:cNvPr id="2052" name="Picture 4" descr="CIMG03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349500"/>
            <a:ext cx="3960813" cy="2971800"/>
          </a:xfrm>
          <a:prstGeom prst="rect">
            <a:avLst/>
          </a:prstGeom>
          <a:noFill/>
        </p:spPr>
      </p:pic>
      <p:pic>
        <p:nvPicPr>
          <p:cNvPr id="2053" name="Picture 5" descr="CIMG03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2349500"/>
            <a:ext cx="4032250" cy="3024188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755650" y="1196975"/>
            <a:ext cx="79200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/>
              <a:t>Dimpled height</a:t>
            </a:r>
          </a:p>
          <a:p>
            <a:pPr>
              <a:spcBef>
                <a:spcPct val="50000"/>
              </a:spcBef>
            </a:pPr>
            <a:r>
              <a:rPr lang="en-US" altLang="ja-JP"/>
              <a:t>          0.43mm+/- 50</a:t>
            </a:r>
            <a:r>
              <a:rPr lang="en-US" altLang="ja-JP">
                <a:latin typeface="Symbol" pitchFamily="18" charset="2"/>
              </a:rPr>
              <a:t>m</a:t>
            </a:r>
            <a:r>
              <a:rPr lang="en-US" altLang="ja-JP"/>
              <a:t>m                                         0.63mm+/- 50</a:t>
            </a:r>
            <a:r>
              <a:rPr lang="en-US" altLang="ja-JP">
                <a:latin typeface="Symbol" pitchFamily="18" charset="2"/>
              </a:rPr>
              <a:t>m</a:t>
            </a:r>
            <a:r>
              <a:rPr lang="en-US" altLang="ja-JP"/>
              <a:t>m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635375" y="4797425"/>
            <a:ext cx="1871663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0000FF"/>
                </a:solidFill>
                <a:latin typeface="Symbol" pitchFamily="18" charset="2"/>
              </a:rPr>
              <a:t>f</a:t>
            </a:r>
            <a:r>
              <a:rPr lang="en-US" altLang="ja-JP">
                <a:solidFill>
                  <a:srgbClr val="0000FF"/>
                </a:solidFill>
              </a:rPr>
              <a:t>4mm steel ball</a:t>
            </a: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H="1" flipV="1">
            <a:off x="1547813" y="4149725"/>
            <a:ext cx="2087562" cy="863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851275" y="4292600"/>
            <a:ext cx="1584325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M5 SUS bolt</a:t>
            </a: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4932363" y="3860800"/>
            <a:ext cx="1655762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6443663" y="2060575"/>
            <a:ext cx="433387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>
            <a:off x="2268538" y="2060575"/>
            <a:ext cx="71437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403350" y="5373688"/>
            <a:ext cx="6337300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Not big torque was applied -&gt; standard torque for M5 bolt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539750" y="6021388"/>
            <a:ext cx="7818464" cy="6413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chemeClr val="bg1"/>
                </a:solidFill>
              </a:rPr>
              <a:t>@ </a:t>
            </a:r>
            <a:r>
              <a:rPr lang="en-US" altLang="ja-JP" dirty="0" smtClean="0">
                <a:solidFill>
                  <a:schemeClr val="bg1"/>
                </a:solidFill>
              </a:rPr>
              <a:t>Deterioration of </a:t>
            </a:r>
            <a:r>
              <a:rPr lang="en-US" altLang="ja-JP" dirty="0">
                <a:solidFill>
                  <a:schemeClr val="bg1"/>
                </a:solidFill>
              </a:rPr>
              <a:t>flatness, straightness and twist of structure due to </a:t>
            </a:r>
            <a:r>
              <a:rPr lang="en-US" altLang="ja-JP" dirty="0" smtClean="0">
                <a:solidFill>
                  <a:schemeClr val="bg1"/>
                </a:solidFill>
              </a:rPr>
              <a:t>dimple tuning should be considered.</a:t>
            </a:r>
            <a:endParaRPr lang="en-US" altLang="ja-JP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Higo\2008\Reports_Papers_Conferences_Talks\CLIC08\Presentation from KEK\Higo\X-BAND-080924-3D-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572000" cy="4101267"/>
          </a:xfrm>
          <a:prstGeom prst="rect">
            <a:avLst/>
          </a:prstGeom>
          <a:noFill/>
        </p:spPr>
      </p:pic>
      <p:pic>
        <p:nvPicPr>
          <p:cNvPr id="1027" name="Picture 3" descr="C:\Higo\2008\Reports_Papers_Conferences_Talks\CLIC08\Presentation from KEK\Higo\RF_waveguide_connec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071546"/>
            <a:ext cx="3552444" cy="2967228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714348" y="3857628"/>
            <a:ext cx="7572428" cy="255454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Quads are assembled and fixed to upper big flange.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CF114 flange equipped with waveguide flange feature.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2000" dirty="0" smtClean="0"/>
              <a:t>Adjustment of electric phase and position might be difficult.</a:t>
            </a:r>
          </a:p>
          <a:p>
            <a:r>
              <a:rPr lang="en-US" altLang="ja-JP" sz="2000" dirty="0" smtClean="0"/>
              <a:t>      We may introduce bellows to CF114? </a:t>
            </a:r>
          </a:p>
          <a:p>
            <a:r>
              <a:rPr lang="en-US" altLang="ja-JP" sz="2000" dirty="0" smtClean="0"/>
              <a:t>      Gaskets with different thicknesses are prepared for adjustment.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VCR connector for copper cooling tube with EBW to quad body.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Vacuum sealing by U-tight seal, similar to </a:t>
            </a:r>
            <a:r>
              <a:rPr lang="en-US" altLang="ja-JP" sz="2000" dirty="0" err="1" smtClean="0"/>
              <a:t>helicoflex</a:t>
            </a:r>
            <a:r>
              <a:rPr lang="en-US" altLang="ja-JP" sz="2000" dirty="0" smtClean="0"/>
              <a:t> but cheap.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 smtClean="0"/>
              <a:t>Chamber is EP finish. Baking or not??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kumimoji="1" lang="en-US" altLang="ja-JP" dirty="0" smtClean="0"/>
              <a:t>Vacuum chamber preparation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Disk-</a:t>
            </a:r>
            <a:r>
              <a:rPr kumimoji="1" lang="en-US" altLang="ja-JP" dirty="0" err="1" smtClean="0">
                <a:solidFill>
                  <a:srgbClr val="00B0F0"/>
                </a:solidFill>
              </a:rPr>
              <a:t>undamp</a:t>
            </a:r>
            <a:r>
              <a:rPr kumimoji="1" lang="en-US" altLang="ja-JP" dirty="0" smtClean="0"/>
              <a:t> fabrication #3, #4 in progress at SLAC.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Disk-damp</a:t>
            </a:r>
            <a:r>
              <a:rPr lang="en-US" altLang="ja-JP" dirty="0" smtClean="0"/>
              <a:t> test cell inspected and some improvement was found necessary before actual fabrication all by vendor.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Quad</a:t>
            </a:r>
            <a:r>
              <a:rPr kumimoji="1" lang="en-US" altLang="ja-JP" dirty="0" smtClean="0"/>
              <a:t> actual fabrication in in progress, and vacuum chamber </a:t>
            </a:r>
            <a:r>
              <a:rPr lang="en-US" altLang="ja-JP" dirty="0" smtClean="0"/>
              <a:t>fabrication also started.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Strategy of structure fabrication at KEK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Re-establish </a:t>
            </a:r>
            <a:r>
              <a:rPr kumimoji="1" lang="en-US" altLang="ja-JP" dirty="0" smtClean="0"/>
              <a:t>GLC/NLC structure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fab</a:t>
            </a:r>
            <a:r>
              <a:rPr lang="en-US" altLang="ja-JP" dirty="0" smtClean="0"/>
              <a:t> technique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60-100MV/m</a:t>
            </a:r>
          </a:p>
          <a:p>
            <a:r>
              <a:rPr kumimoji="1" lang="en-US" altLang="ja-JP" dirty="0" smtClean="0"/>
              <a:t>Extend it to </a:t>
            </a:r>
            <a:r>
              <a:rPr kumimoji="1" lang="en-US" altLang="ja-JP" dirty="0" smtClean="0">
                <a:solidFill>
                  <a:srgbClr val="00B0F0"/>
                </a:solidFill>
              </a:rPr>
              <a:t>heavily damped structure </a:t>
            </a:r>
            <a:r>
              <a:rPr kumimoji="1" lang="en-US" altLang="ja-JP" dirty="0" smtClean="0"/>
              <a:t>for CLIC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Disk damp </a:t>
            </a:r>
            <a:r>
              <a:rPr kumimoji="1" lang="en-US" altLang="ja-JP" dirty="0" smtClean="0"/>
              <a:t>confirmation</a:t>
            </a:r>
          </a:p>
          <a:p>
            <a:r>
              <a:rPr lang="en-US" altLang="ja-JP" dirty="0" smtClean="0"/>
              <a:t>Learn about </a:t>
            </a:r>
            <a:r>
              <a:rPr lang="en-US" altLang="ja-JP" dirty="0" smtClean="0">
                <a:solidFill>
                  <a:srgbClr val="00B0F0"/>
                </a:solidFill>
              </a:rPr>
              <a:t>fabrication by all milling</a:t>
            </a:r>
          </a:p>
          <a:p>
            <a:pPr lvl="1"/>
            <a:r>
              <a:rPr lang="en-US" altLang="ja-JP" dirty="0" smtClean="0"/>
              <a:t>Study </a:t>
            </a:r>
            <a:r>
              <a:rPr lang="en-US" altLang="ja-JP" dirty="0" smtClean="0">
                <a:solidFill>
                  <a:srgbClr val="FF0000"/>
                </a:solidFill>
              </a:rPr>
              <a:t>high gradient </a:t>
            </a:r>
            <a:r>
              <a:rPr lang="en-US" altLang="ja-JP" dirty="0" smtClean="0"/>
              <a:t>performance</a:t>
            </a:r>
          </a:p>
          <a:p>
            <a:pPr lvl="1"/>
            <a:r>
              <a:rPr lang="en-US" altLang="ja-JP" dirty="0" smtClean="0"/>
              <a:t>Study </a:t>
            </a:r>
            <a:r>
              <a:rPr lang="en-US" altLang="ja-JP" dirty="0" smtClean="0">
                <a:solidFill>
                  <a:srgbClr val="FF0000"/>
                </a:solidFill>
              </a:rPr>
              <a:t>mass production </a:t>
            </a:r>
            <a:r>
              <a:rPr lang="en-US" altLang="ja-JP" dirty="0" smtClean="0"/>
              <a:t>feasibility</a:t>
            </a:r>
          </a:p>
          <a:p>
            <a:r>
              <a:rPr lang="en-US" altLang="ja-JP" dirty="0" smtClean="0"/>
              <a:t>Discuss about the </a:t>
            </a:r>
            <a:r>
              <a:rPr lang="en-US" altLang="ja-JP" dirty="0" smtClean="0">
                <a:solidFill>
                  <a:srgbClr val="00B0F0"/>
                </a:solidFill>
              </a:rPr>
              <a:t>practical candidate</a:t>
            </a:r>
          </a:p>
          <a:p>
            <a:pPr lvl="1"/>
            <a:r>
              <a:rPr lang="en-US" altLang="ja-JP" dirty="0" smtClean="0"/>
              <a:t>For </a:t>
            </a:r>
            <a:r>
              <a:rPr lang="en-US" altLang="ja-JP" dirty="0" smtClean="0">
                <a:solidFill>
                  <a:srgbClr val="FF0000"/>
                </a:solidFill>
              </a:rPr>
              <a:t>near future application</a:t>
            </a:r>
            <a:r>
              <a:rPr lang="en-US" altLang="ja-JP" dirty="0" smtClean="0"/>
              <a:t> in a few years</a:t>
            </a:r>
          </a:p>
          <a:p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6072198" cy="100010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Structure f</a:t>
            </a:r>
            <a:r>
              <a:rPr kumimoji="1" lang="en-US" altLang="ja-JP" dirty="0" smtClean="0"/>
              <a:t>abrication plan</a:t>
            </a:r>
            <a:endParaRPr kumimoji="1" lang="ja-JP" altLang="en-US" dirty="0"/>
          </a:p>
        </p:txBody>
      </p:sp>
      <p:pic>
        <p:nvPicPr>
          <p:cNvPr id="1026" name="Picture 2" descr="C:\Higo\2008\Reports_Papers_Conferences_Talks\CLIC08\Presentation from KEK\Higo\StructureFabricationPlan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5429288" cy="5261588"/>
          </a:xfrm>
          <a:prstGeom prst="rect">
            <a:avLst/>
          </a:prstGeom>
          <a:noFill/>
        </p:spPr>
      </p:pic>
      <p:pic>
        <p:nvPicPr>
          <p:cNvPr id="1027" name="Picture 3" descr="C:\Higo\2008\Reports_Papers_Conferences_Talks\CLIC08\Presentation from KEK\Higo\StructureFabricationPlan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000108"/>
            <a:ext cx="5072098" cy="4169630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2500298" y="2285992"/>
            <a:ext cx="100013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Quad #5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86512" y="1928802"/>
            <a:ext cx="1357322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Disk-damp #2,#3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72198" y="3286124"/>
            <a:ext cx="135732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C10, CD10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32"/>
          </a:xfrm>
        </p:spPr>
        <p:txBody>
          <a:bodyPr/>
          <a:lstStyle/>
          <a:p>
            <a:r>
              <a:rPr kumimoji="1" lang="en-US" altLang="ja-JP" dirty="0" smtClean="0"/>
              <a:t>Disk-damp fabrication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Started with technology of T18_VG2.4_Disk</a:t>
            </a:r>
          </a:p>
          <a:p>
            <a:pPr lvl="1"/>
            <a:r>
              <a:rPr kumimoji="1" lang="en-US" altLang="ja-JP" dirty="0" smtClean="0"/>
              <a:t>Material</a:t>
            </a:r>
          </a:p>
          <a:p>
            <a:pPr lvl="2"/>
            <a:r>
              <a:rPr lang="en-US" altLang="ja-JP" dirty="0" smtClean="0"/>
              <a:t>OFC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Machining</a:t>
            </a:r>
          </a:p>
          <a:p>
            <a:pPr lvl="2"/>
            <a:r>
              <a:rPr kumimoji="1" lang="en-US" altLang="ja-JP" dirty="0" smtClean="0"/>
              <a:t>Usual turning for disk </a:t>
            </a:r>
          </a:p>
          <a:p>
            <a:pPr lvl="2"/>
            <a:r>
              <a:rPr lang="en-US" altLang="ja-JP" dirty="0" smtClean="0"/>
              <a:t>Usual milling for coupler of mode converter type</a:t>
            </a:r>
          </a:p>
          <a:p>
            <a:pPr lvl="1"/>
            <a:r>
              <a:rPr lang="en-US" altLang="ja-JP" dirty="0" smtClean="0"/>
              <a:t>Surface t</a:t>
            </a:r>
            <a:r>
              <a:rPr kumimoji="1" lang="en-US" altLang="ja-JP" dirty="0" smtClean="0"/>
              <a:t>reatments</a:t>
            </a:r>
          </a:p>
          <a:p>
            <a:pPr lvl="2"/>
            <a:r>
              <a:rPr lang="en-US" altLang="ja-JP" dirty="0" smtClean="0"/>
              <a:t>SLAC does all </a:t>
            </a:r>
          </a:p>
          <a:p>
            <a:pPr lvl="2"/>
            <a:r>
              <a:rPr lang="en-US" altLang="ja-JP" dirty="0" smtClean="0"/>
              <a:t>CP, DB and VAC baking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Take the same method but with milling in each cell</a:t>
            </a:r>
          </a:p>
          <a:p>
            <a:pPr lvl="1"/>
            <a:r>
              <a:rPr lang="en-US" altLang="ja-JP" dirty="0" smtClean="0"/>
              <a:t>Mechanical design by KEK</a:t>
            </a:r>
          </a:p>
          <a:p>
            <a:pPr lvl="1"/>
            <a:r>
              <a:rPr lang="en-US" altLang="ja-JP" dirty="0" smtClean="0"/>
              <a:t>Fabrication study done</a:t>
            </a:r>
          </a:p>
          <a:p>
            <a:pPr lvl="2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TD18_VG2.4_Disk</a:t>
            </a:r>
            <a:r>
              <a:rPr lang="ja-JP" altLang="en-US" dirty="0" smtClean="0"/>
              <a:t>  </a:t>
            </a:r>
            <a:r>
              <a:rPr lang="en-US" altLang="ja-JP" dirty="0" smtClean="0"/>
              <a:t> Fabrication test</a:t>
            </a:r>
            <a:endParaRPr kumimoji="1" lang="ja-JP" altLang="en-US" dirty="0"/>
          </a:p>
        </p:txBody>
      </p:sp>
      <p:pic>
        <p:nvPicPr>
          <p:cNvPr id="1026" name="Picture 2" descr="C:\Higo\2008\Reports_Papers_Conferences_Talks\CLIC08\Presentation from KEK\Higo\Pictures\CM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071546"/>
            <a:ext cx="2327217" cy="1785098"/>
          </a:xfrm>
          <a:prstGeom prst="rect">
            <a:avLst/>
          </a:prstGeom>
          <a:noFill/>
        </p:spPr>
      </p:pic>
      <p:pic>
        <p:nvPicPr>
          <p:cNvPr id="1027" name="Picture 3" descr="C:\Higo\2008\Reports_Papers_Conferences_Talks\CLIC08\Presentation from KEK\Higo\Pictures\Cell19_Di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1" y="3786190"/>
            <a:ext cx="2071702" cy="1749081"/>
          </a:xfrm>
          <a:prstGeom prst="rect">
            <a:avLst/>
          </a:prstGeom>
          <a:noFill/>
        </p:spPr>
      </p:pic>
      <p:pic>
        <p:nvPicPr>
          <p:cNvPr id="1028" name="Picture 4" descr="C:\Higo\2008\Reports_Papers_Conferences_Talks\CLIC08\Presentation from KEK\Higo\Pictures\Cell19_Cu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785926"/>
            <a:ext cx="2071702" cy="1913786"/>
          </a:xfrm>
          <a:prstGeom prst="rect">
            <a:avLst/>
          </a:prstGeom>
          <a:noFill/>
        </p:spPr>
      </p:pic>
      <p:pic>
        <p:nvPicPr>
          <p:cNvPr id="1029" name="Picture 5" descr="C:\Higo\2008\Reports_Papers_Conferences_Talks\CLIC08\Presentation from KEK\Higo\Pictures\Cell1_Dis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786190"/>
            <a:ext cx="2285036" cy="1714512"/>
          </a:xfrm>
          <a:prstGeom prst="rect">
            <a:avLst/>
          </a:prstGeom>
          <a:noFill/>
        </p:spPr>
      </p:pic>
      <p:pic>
        <p:nvPicPr>
          <p:cNvPr id="1030" name="Picture 6" descr="C:\Higo\2008\Reports_Papers_Conferences_Talks\CLIC08\Presentation from KEK\Higo\Pictures\Cell1_Cu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1785926"/>
            <a:ext cx="2214578" cy="1849757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5857884" y="3786190"/>
            <a:ext cx="2500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Most concerns are</a:t>
            </a:r>
          </a:p>
          <a:p>
            <a:r>
              <a:rPr kumimoji="1" lang="en-US" altLang="ja-JP" sz="2400" dirty="0" smtClean="0"/>
              <a:t>    Dimension </a:t>
            </a:r>
          </a:p>
          <a:p>
            <a:r>
              <a:rPr lang="en-US" altLang="ja-JP" sz="2400" dirty="0" smtClean="0"/>
              <a:t>    Flatness</a:t>
            </a:r>
          </a:p>
          <a:p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57290" y="578645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Cell #1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14744" y="571501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Cell #19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5972188" cy="1143000"/>
          </a:xfrm>
        </p:spPr>
        <p:txBody>
          <a:bodyPr/>
          <a:lstStyle/>
          <a:p>
            <a:r>
              <a:rPr kumimoji="1" lang="en-US" altLang="ja-JP" dirty="0" smtClean="0"/>
              <a:t>Flatness </a:t>
            </a:r>
            <a:endParaRPr kumimoji="1" lang="ja-JP" altLang="en-US" dirty="0"/>
          </a:p>
        </p:txBody>
      </p:sp>
      <p:pic>
        <p:nvPicPr>
          <p:cNvPr id="2051" name="Picture 3" descr="C:\Higo\2008\Reports_Papers_Conferences_Talks\CLIC08\Presentation from KEK\Higo\Pictures\Flatness_CupSide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642918"/>
            <a:ext cx="3886001" cy="2429955"/>
          </a:xfrm>
          <a:prstGeom prst="rect">
            <a:avLst/>
          </a:prstGeom>
          <a:noFill/>
        </p:spPr>
      </p:pic>
      <p:pic>
        <p:nvPicPr>
          <p:cNvPr id="2053" name="Picture 5" descr="C:\Higo\2008\Reports_Papers_Conferences_Talks\CLIC08\Presentation from KEK\Higo\Pictures\Flatness_DiskSide_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357562"/>
            <a:ext cx="3786214" cy="2356725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857224" y="1357298"/>
            <a:ext cx="30003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Flatness better than 1.5micron in free position</a:t>
            </a:r>
          </a:p>
          <a:p>
            <a:endParaRPr lang="en-US" altLang="ja-JP" sz="2400" dirty="0" smtClean="0">
              <a:latin typeface="Arial" pitchFamily="34" charset="0"/>
              <a:cs typeface="Arial" pitchFamily="34" charset="0"/>
            </a:endParaRPr>
          </a:p>
          <a:p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We estimate that the flatness becomes better &lt;1 micron when pushed onto the flat surface.</a:t>
            </a:r>
          </a:p>
          <a:p>
            <a:endParaRPr lang="en-US" altLang="ja-JP" sz="2400" dirty="0" smtClean="0">
              <a:latin typeface="Arial" pitchFamily="34" charset="0"/>
              <a:cs typeface="Arial" pitchFamily="34" charset="0"/>
            </a:endParaRPr>
          </a:p>
          <a:p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Flatness if OK.</a:t>
            </a:r>
            <a:endParaRPr kumimoji="1" lang="ja-JP" alt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We found recently the d</a:t>
            </a:r>
            <a:r>
              <a:rPr kumimoji="1" lang="en-US" altLang="ja-JP" dirty="0" smtClean="0"/>
              <a:t>ifficulty in dimension control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2910" y="1357298"/>
            <a:ext cx="7643866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>
                <a:solidFill>
                  <a:srgbClr val="00B0F0"/>
                </a:solidFill>
              </a:rPr>
              <a:t>Different measurement results between vendor and KEK</a:t>
            </a:r>
          </a:p>
          <a:p>
            <a:r>
              <a:rPr lang="en-US" altLang="ja-JP" sz="2400" dirty="0" smtClean="0"/>
              <a:t>    about ~20microns!  </a:t>
            </a:r>
          </a:p>
          <a:p>
            <a:r>
              <a:rPr lang="en-US" altLang="ja-JP" sz="2400" dirty="0" smtClean="0"/>
              <a:t>	V</a:t>
            </a:r>
            <a:r>
              <a:rPr kumimoji="1" lang="en-US" altLang="ja-JP" sz="2400" dirty="0" smtClean="0"/>
              <a:t>endor suffers from big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burrs at the top</a:t>
            </a:r>
          </a:p>
          <a:p>
            <a:r>
              <a:rPr lang="en-US" altLang="ja-JP" sz="2400" dirty="0" smtClean="0"/>
              <a:t>    The </a:t>
            </a:r>
            <a:r>
              <a:rPr lang="en-US" altLang="ja-JP" sz="2400" dirty="0" smtClean="0">
                <a:solidFill>
                  <a:srgbClr val="FF0000"/>
                </a:solidFill>
              </a:rPr>
              <a:t>creation of burr itself should be suppressed</a:t>
            </a:r>
            <a:r>
              <a:rPr lang="en-US" altLang="ja-JP" sz="2400" dirty="0" smtClean="0"/>
              <a:t>!</a:t>
            </a:r>
          </a:p>
          <a:p>
            <a:r>
              <a:rPr kumimoji="1" lang="en-US" altLang="ja-JP" sz="2400" dirty="0" smtClean="0"/>
              <a:t>       </a:t>
            </a:r>
            <a:r>
              <a:rPr kumimoji="1" lang="en-US" altLang="ja-JP" sz="2400" dirty="0" smtClean="0">
                <a:sym typeface="Wingdings" pitchFamily="2" charset="2"/>
              </a:rPr>
              <a:t>  improve finish turning. </a:t>
            </a:r>
            <a:r>
              <a:rPr lang="en-US" altLang="ja-JP" sz="2400" dirty="0" smtClean="0">
                <a:solidFill>
                  <a:srgbClr val="0070C0"/>
                </a:solidFill>
                <a:sym typeface="Wingdings" pitchFamily="2" charset="2"/>
              </a:rPr>
              <a:t>Study in progress</a:t>
            </a:r>
            <a:r>
              <a:rPr kumimoji="1" lang="en-US" altLang="ja-JP" sz="2400" dirty="0" smtClean="0">
                <a:sym typeface="Wingdings" pitchFamily="2" charset="2"/>
              </a:rPr>
              <a:t>.</a:t>
            </a:r>
          </a:p>
          <a:p>
            <a:r>
              <a:rPr lang="en-US" altLang="ja-JP" sz="2400" dirty="0" smtClean="0">
                <a:sym typeface="Wingdings" pitchFamily="2" charset="2"/>
              </a:rPr>
              <a:t>         If it is not realized by vendor, KEK should do final cut.</a:t>
            </a:r>
          </a:p>
          <a:p>
            <a:r>
              <a:rPr lang="en-US" altLang="ja-JP" sz="2400" dirty="0" smtClean="0">
                <a:sym typeface="Wingdings" pitchFamily="2" charset="2"/>
              </a:rPr>
              <a:t>	 The </a:t>
            </a:r>
            <a:r>
              <a:rPr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re-scheduling become needed</a:t>
            </a:r>
            <a:r>
              <a:rPr lang="en-US" altLang="ja-JP" sz="2400" dirty="0" smtClean="0">
                <a:sym typeface="Wingdings" pitchFamily="2" charset="2"/>
              </a:rPr>
              <a:t>.</a:t>
            </a:r>
            <a:endParaRPr kumimoji="1" lang="en-US" altLang="ja-JP" sz="2400" dirty="0" smtClean="0"/>
          </a:p>
          <a:p>
            <a:endParaRPr lang="en-US" altLang="ja-JP" sz="900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>
                <a:solidFill>
                  <a:srgbClr val="00B0F0"/>
                </a:solidFill>
              </a:rPr>
              <a:t>Slanted wall for waveguide channel and cell wall</a:t>
            </a:r>
          </a:p>
          <a:p>
            <a:r>
              <a:rPr lang="en-US" altLang="ja-JP" sz="2400" dirty="0" smtClean="0"/>
              <a:t>    by several microns / several mm depth.  Too much!!</a:t>
            </a:r>
          </a:p>
          <a:p>
            <a:r>
              <a:rPr kumimoji="1" lang="en-US" altLang="ja-JP" sz="2400" dirty="0" smtClean="0"/>
              <a:t>    </a:t>
            </a:r>
            <a:r>
              <a:rPr lang="en-US" altLang="ja-JP" sz="2400" dirty="0" smtClean="0"/>
              <a:t>We are u</a:t>
            </a:r>
            <a:r>
              <a:rPr kumimoji="1" lang="en-US" altLang="ja-JP" sz="2400" dirty="0" smtClean="0"/>
              <a:t>nder investigation of improvement.</a:t>
            </a:r>
          </a:p>
          <a:p>
            <a:endParaRPr lang="en-US" altLang="ja-JP" sz="900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We wait for the confirmatio</a:t>
            </a:r>
            <a:r>
              <a:rPr lang="en-US" altLang="ja-JP" sz="2400" dirty="0" smtClean="0">
                <a:solidFill>
                  <a:srgbClr val="FF0000"/>
                </a:solidFill>
              </a:rPr>
              <a:t>n of the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reasonable precision</a:t>
            </a:r>
          </a:p>
          <a:p>
            <a:r>
              <a:rPr lang="en-US" altLang="ja-JP" sz="2400" dirty="0" smtClean="0"/>
              <a:t>     It should be within several microns</a:t>
            </a:r>
          </a:p>
          <a:p>
            <a:endParaRPr kumimoji="1" lang="en-US" altLang="ja-JP" sz="900" dirty="0" smtClean="0"/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>
                <a:solidFill>
                  <a:srgbClr val="00B0F0"/>
                </a:solidFill>
              </a:rPr>
              <a:t>C10 and CD10 follow the fabrication of Disk-damp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Quad fabrication and test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/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Present mission</a:t>
            </a:r>
          </a:p>
          <a:p>
            <a:pPr lvl="1"/>
            <a:r>
              <a:rPr lang="en-US" altLang="ja-JP" dirty="0" smtClean="0"/>
              <a:t>F</a:t>
            </a:r>
            <a:r>
              <a:rPr kumimoji="1" lang="en-US" altLang="ja-JP" dirty="0" smtClean="0"/>
              <a:t>abrication with all </a:t>
            </a:r>
            <a:r>
              <a:rPr kumimoji="1" lang="en-US" altLang="ja-JP" dirty="0" smtClean="0">
                <a:solidFill>
                  <a:srgbClr val="FF0000"/>
                </a:solidFill>
              </a:rPr>
              <a:t>ball point milling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Assembly for high power </a:t>
            </a:r>
            <a:r>
              <a:rPr lang="en-US" altLang="ja-JP" dirty="0" smtClean="0"/>
              <a:t>realization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Non heat treated cavity </a:t>
            </a:r>
            <a:r>
              <a:rPr lang="en-US" altLang="ja-JP" dirty="0" smtClean="0"/>
              <a:t>in a vacuum vessel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Discussions to be made</a:t>
            </a:r>
          </a:p>
          <a:p>
            <a:pPr lvl="1"/>
            <a:r>
              <a:rPr lang="en-US" altLang="ja-JP" dirty="0" smtClean="0"/>
              <a:t>Feasibility for </a:t>
            </a:r>
            <a:r>
              <a:rPr lang="en-US" altLang="ja-JP" dirty="0" smtClean="0">
                <a:solidFill>
                  <a:srgbClr val="FF0000"/>
                </a:solidFill>
              </a:rPr>
              <a:t>near future LC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Pros and cons </a:t>
            </a:r>
            <a:r>
              <a:rPr lang="en-US" altLang="ja-JP" dirty="0" smtClean="0"/>
              <a:t>in general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Precision alignment </a:t>
            </a:r>
            <a:r>
              <a:rPr lang="en-US" altLang="ja-JP" dirty="0" smtClean="0"/>
              <a:t>issue comes after high power 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Status of f</a:t>
            </a:r>
            <a:r>
              <a:rPr kumimoji="1" lang="en-US" altLang="ja-JP" dirty="0" smtClean="0"/>
              <a:t>our quadrants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Brushed up the machining technique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Longitudinal</a:t>
            </a:r>
            <a:r>
              <a:rPr lang="en-US" altLang="ja-JP" dirty="0" smtClean="0"/>
              <a:t>:  a few microns / 200mm</a:t>
            </a:r>
          </a:p>
          <a:p>
            <a:pPr lvl="2"/>
            <a:r>
              <a:rPr lang="en-US" altLang="ja-JP" dirty="0" smtClean="0"/>
              <a:t>We think this controllability necessary to assure the precision of the overall 3D surface creation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Transverse</a:t>
            </a:r>
            <a:r>
              <a:rPr kumimoji="1" lang="en-US" altLang="ja-JP" dirty="0" smtClean="0"/>
              <a:t> direction: within </a:t>
            </a:r>
            <a:r>
              <a:rPr lang="en-US" altLang="ja-JP" dirty="0" smtClean="0"/>
              <a:t>±</a:t>
            </a:r>
            <a:r>
              <a:rPr kumimoji="1" lang="en-US" altLang="ja-JP" dirty="0" smtClean="0"/>
              <a:t> a few microns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Now we decided to make the actual four quadrants</a:t>
            </a:r>
          </a:p>
          <a:p>
            <a:pPr lvl="1"/>
            <a:r>
              <a:rPr lang="en-US" altLang="ja-JP" dirty="0" smtClean="0"/>
              <a:t>Four will be delivered to KEK </a:t>
            </a:r>
            <a:r>
              <a:rPr lang="en-US" altLang="ja-JP" dirty="0" smtClean="0">
                <a:solidFill>
                  <a:srgbClr val="FF0000"/>
                </a:solidFill>
              </a:rPr>
              <a:t>by mid Nov</a:t>
            </a:r>
            <a:r>
              <a:rPr lang="en-US" altLang="ja-JP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685</Words>
  <Application>Microsoft Office PowerPoint</Application>
  <PresentationFormat>画面に合わせる (4:3)</PresentationFormat>
  <Paragraphs>154</Paragraphs>
  <Slides>18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テーマ</vt:lpstr>
      <vt:lpstr>Structure fabrication for CLIC</vt:lpstr>
      <vt:lpstr>Strategy of structure fabrication at KEK</vt:lpstr>
      <vt:lpstr>Structure fabrication plan</vt:lpstr>
      <vt:lpstr>Disk-damp fabrication</vt:lpstr>
      <vt:lpstr>TD18_VG2.4_Disk   Fabrication test</vt:lpstr>
      <vt:lpstr>Flatness </vt:lpstr>
      <vt:lpstr>We found recently the difficulty in dimension control</vt:lpstr>
      <vt:lpstr>Quad fabrication and test</vt:lpstr>
      <vt:lpstr>Status of four quadrants</vt:lpstr>
      <vt:lpstr>Dimensions to be confirmed</vt:lpstr>
      <vt:lpstr>Reference surface flatness</vt:lpstr>
      <vt:lpstr>Longitudinal dimension control </vt:lpstr>
      <vt:lpstr>Profile of test cut quadrant Q1-0</vt:lpstr>
      <vt:lpstr>Milled surface view</vt:lpstr>
      <vt:lpstr>Tuning sensitivity and requirement</vt:lpstr>
      <vt:lpstr>Rough test results of  dimpling for rf tuning 081003 Y.Higashi</vt:lpstr>
      <vt:lpstr>Vacuum chamber preparation</vt:lpstr>
      <vt:lpstr>Summary </vt:lpstr>
    </vt:vector>
  </TitlesOfParts>
  <Company>KEK Accelerator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fabrication for CLIC</dc:title>
  <dc:creator>Higo</dc:creator>
  <cp:lastModifiedBy>Higo</cp:lastModifiedBy>
  <cp:revision>56</cp:revision>
  <dcterms:created xsi:type="dcterms:W3CDTF">2008-10-03T14:32:39Z</dcterms:created>
  <dcterms:modified xsi:type="dcterms:W3CDTF">2008-10-14T02:03:16Z</dcterms:modified>
</cp:coreProperties>
</file>