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7" r:id="rId3"/>
    <p:sldId id="278" r:id="rId4"/>
    <p:sldId id="286" r:id="rId5"/>
    <p:sldId id="287" r:id="rId6"/>
    <p:sldId id="279" r:id="rId7"/>
    <p:sldId id="280" r:id="rId8"/>
    <p:sldId id="281" r:id="rId9"/>
    <p:sldId id="272" r:id="rId10"/>
    <p:sldId id="270" r:id="rId11"/>
    <p:sldId id="275" r:id="rId12"/>
    <p:sldId id="276" r:id="rId13"/>
    <p:sldId id="285" r:id="rId14"/>
    <p:sldId id="268" r:id="rId15"/>
  </p:sldIdLst>
  <p:sldSz cx="9144000" cy="6858000" type="letter"/>
  <p:notesSz cx="8686800" cy="6667500"/>
  <p:defaultTextStyle>
    <a:defPPr>
      <a:defRPr lang="en-US"/>
    </a:defPPr>
    <a:lvl1pPr algn="ctr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000" i="1" kern="1200">
        <a:solidFill>
          <a:srgbClr val="0000FF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DDDDD"/>
    <a:srgbClr val="FF3300"/>
    <a:srgbClr val="0066FF"/>
    <a:srgbClr val="969696"/>
    <a:srgbClr val="B2B2B2"/>
    <a:srgbClr val="FF33CC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2672" autoAdjust="0"/>
    <p:restoredTop sz="94660"/>
  </p:normalViewPr>
  <p:slideViewPr>
    <p:cSldViewPr snapToGrid="0">
      <p:cViewPr varScale="1">
        <p:scale>
          <a:sx n="71" d="100"/>
          <a:sy n="71" d="100"/>
        </p:scale>
        <p:origin x="-570" y="-90"/>
      </p:cViewPr>
      <p:guideLst>
        <p:guide orient="horz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618" y="-78"/>
      </p:cViewPr>
      <p:guideLst>
        <p:guide orient="horz" pos="2136"/>
        <p:guide pos="25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ern.ch\dfs\Users\a\agrudiev\Documents\AG\RF%20constraints\Breakdown_data_v4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scatterChart>
        <c:scatterStyle val="lineMarker"/>
        <c:ser>
          <c:idx val="0"/>
          <c:order val="0"/>
          <c:tx>
            <c:v>X-band TWS</c:v>
          </c:tx>
          <c:spPr>
            <a:ln w="28575">
              <a:noFill/>
            </a:ln>
          </c:spPr>
          <c:marker>
            <c:symbol val="diamond"/>
            <c:size val="9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LINAC08!$A$6:$A$18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xVal>
          <c:yVal>
            <c:numRef>
              <c:f>LINAC08!$L$6:$L$18</c:f>
              <c:numCache>
                <c:formatCode>General</c:formatCode>
                <c:ptCount val="13"/>
                <c:pt idx="0">
                  <c:v>1.8162518763070841</c:v>
                </c:pt>
                <c:pt idx="1">
                  <c:v>1.9409150181630939</c:v>
                </c:pt>
                <c:pt idx="2">
                  <c:v>2.0967512362316629</c:v>
                </c:pt>
                <c:pt idx="3">
                  <c:v>1.894459651804812</c:v>
                </c:pt>
                <c:pt idx="4">
                  <c:v>1.8215619289809946</c:v>
                </c:pt>
                <c:pt idx="5">
                  <c:v>1.6143560334089599</c:v>
                </c:pt>
                <c:pt idx="6">
                  <c:v>1.5894484885907663</c:v>
                </c:pt>
                <c:pt idx="7">
                  <c:v>2.1536433276091387</c:v>
                </c:pt>
                <c:pt idx="8">
                  <c:v>1.4025036948179008</c:v>
                </c:pt>
                <c:pt idx="9">
                  <c:v>1.5270093857037352</c:v>
                </c:pt>
                <c:pt idx="10">
                  <c:v>1.9311120766622747</c:v>
                </c:pt>
                <c:pt idx="11">
                  <c:v>1.871354226559677</c:v>
                </c:pt>
                <c:pt idx="12">
                  <c:v>2.4531461158450587</c:v>
                </c:pt>
              </c:numCache>
            </c:numRef>
          </c:yVal>
        </c:ser>
        <c:ser>
          <c:idx val="1"/>
          <c:order val="1"/>
          <c:tx>
            <c:v>X-band SWS</c:v>
          </c:tx>
          <c:spPr>
            <a:ln w="28575">
              <a:noFill/>
            </a:ln>
          </c:spPr>
          <c:marker>
            <c:spPr>
              <a:solidFill>
                <a:srgbClr val="0000FF"/>
              </a:solidFill>
              <a:ln>
                <a:solidFill>
                  <a:srgbClr val="0000FF"/>
                </a:solidFill>
              </a:ln>
            </c:spPr>
          </c:marker>
          <c:xVal>
            <c:numRef>
              <c:f>LINAC08!$A$19:$A$22</c:f>
              <c:numCache>
                <c:formatCode>General</c:formatCode>
                <c:ptCount val="4"/>
                <c:pt idx="0">
                  <c:v>14</c:v>
                </c:pt>
                <c:pt idx="1">
                  <c:v>15</c:v>
                </c:pt>
                <c:pt idx="2">
                  <c:v>16</c:v>
                </c:pt>
                <c:pt idx="3">
                  <c:v>17</c:v>
                </c:pt>
              </c:numCache>
            </c:numRef>
          </c:xVal>
          <c:yVal>
            <c:numRef>
              <c:f>LINAC08!$L$19:$L$22</c:f>
              <c:numCache>
                <c:formatCode>General</c:formatCode>
                <c:ptCount val="4"/>
                <c:pt idx="0">
                  <c:v>2.1200736108987477</c:v>
                </c:pt>
                <c:pt idx="1">
                  <c:v>1.272920204836834</c:v>
                </c:pt>
                <c:pt idx="2">
                  <c:v>2.5762570777109497</c:v>
                </c:pt>
                <c:pt idx="3">
                  <c:v>2.4328021690888311</c:v>
                </c:pt>
              </c:numCache>
            </c:numRef>
          </c:yVal>
        </c:ser>
        <c:ser>
          <c:idx val="2"/>
          <c:order val="2"/>
          <c:tx>
            <c:v>30 GHz TWS</c:v>
          </c:tx>
          <c:spPr>
            <a:ln w="28575">
              <a:noFill/>
            </a:ln>
          </c:spPr>
          <c:marker>
            <c:symbol val="triangl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LINAC08!$A$23:$A$27</c:f>
              <c:numCache>
                <c:formatCode>General</c:formatCode>
                <c:ptCount val="5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</c:numCache>
            </c:numRef>
          </c:xVal>
          <c:yVal>
            <c:numRef>
              <c:f>LINAC08!$L$23:$L$27</c:f>
              <c:numCache>
                <c:formatCode>General</c:formatCode>
                <c:ptCount val="5"/>
                <c:pt idx="0">
                  <c:v>1.5881084712695031</c:v>
                </c:pt>
                <c:pt idx="1">
                  <c:v>1.3436507262378425</c:v>
                </c:pt>
                <c:pt idx="2">
                  <c:v>1.4595447690269918</c:v>
                </c:pt>
                <c:pt idx="3">
                  <c:v>1.5400304477649118</c:v>
                </c:pt>
                <c:pt idx="4">
                  <c:v>1.0514483697924715</c:v>
                </c:pt>
              </c:numCache>
            </c:numRef>
          </c:yVal>
        </c:ser>
        <c:axId val="37581184"/>
        <c:axId val="41909248"/>
      </c:scatterChart>
      <c:valAx>
        <c:axId val="37581184"/>
        <c:scaling>
          <c:orientation val="minMax"/>
          <c:max val="22"/>
          <c:min val="1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/>
                  <a:t>N:</a:t>
                </a:r>
              </a:p>
            </c:rich>
          </c:tx>
          <c:layout>
            <c:manualLayout>
              <c:xMode val="edge"/>
              <c:yMode val="edge"/>
              <c:x val="9.5132983377078026E-2"/>
              <c:y val="0.83222221219637715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1909248"/>
        <c:crosses val="autoZero"/>
        <c:crossBetween val="midCat"/>
        <c:majorUnit val="2"/>
        <c:minorUnit val="1"/>
      </c:valAx>
      <c:valAx>
        <c:axId val="41909248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baseline="0"/>
                  <a:t>Sqrt(Sc)  [a.u.]</a:t>
                </a:r>
                <a:endParaRPr lang="en-US" sz="120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37581184"/>
        <c:crosses val="autoZero"/>
        <c:crossBetween val="midCat"/>
        <c:minorUnit val="0.5"/>
      </c:valAx>
    </c:plotArea>
    <c:legend>
      <c:legendPos val="r"/>
      <c:layout>
        <c:manualLayout>
          <c:xMode val="edge"/>
          <c:yMode val="edge"/>
          <c:x val="0.19849978127734069"/>
          <c:y val="0.51547940465010189"/>
          <c:w val="0.21816688538932669"/>
          <c:h val="0.25391384900416858"/>
        </c:manualLayout>
      </c:layout>
      <c:overlay val="1"/>
      <c:spPr>
        <a:solidFill>
          <a:schemeClr val="bg1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938" y="0"/>
            <a:ext cx="3724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t" anchorCtr="0" compatLnSpc="1">
            <a:prstTxWarp prst="textNoShape">
              <a:avLst/>
            </a:prstTxWarp>
          </a:bodyPr>
          <a:lstStyle>
            <a:lvl1pPr algn="l" defTabSz="862013">
              <a:spcBef>
                <a:spcPct val="0"/>
              </a:spcBef>
              <a:buClrTx/>
              <a:buSzTx/>
              <a:defRPr sz="900" smtClean="0">
                <a:solidFill>
                  <a:srgbClr val="114FFB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954588" y="0"/>
            <a:ext cx="3724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t" anchorCtr="0" compatLnSpc="1">
            <a:prstTxWarp prst="textNoShape">
              <a:avLst/>
            </a:prstTxWarp>
          </a:bodyPr>
          <a:lstStyle>
            <a:lvl1pPr algn="r" defTabSz="862013">
              <a:spcBef>
                <a:spcPct val="0"/>
              </a:spcBef>
              <a:buClrTx/>
              <a:buSzTx/>
              <a:defRPr sz="900" smtClean="0">
                <a:solidFill>
                  <a:srgbClr val="114FFB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938" y="6297613"/>
            <a:ext cx="3724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b" anchorCtr="0" compatLnSpc="1">
            <a:prstTxWarp prst="textNoShape">
              <a:avLst/>
            </a:prstTxWarp>
          </a:bodyPr>
          <a:lstStyle>
            <a:lvl1pPr algn="l" defTabSz="862013">
              <a:spcBef>
                <a:spcPct val="0"/>
              </a:spcBef>
              <a:buClrTx/>
              <a:buSzTx/>
              <a:defRPr sz="900" smtClean="0">
                <a:solidFill>
                  <a:srgbClr val="114FFB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954588" y="6297613"/>
            <a:ext cx="3724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b" anchorCtr="0" compatLnSpc="1">
            <a:prstTxWarp prst="textNoShape">
              <a:avLst/>
            </a:prstTxWarp>
          </a:bodyPr>
          <a:lstStyle>
            <a:lvl1pPr algn="r" defTabSz="862013">
              <a:spcBef>
                <a:spcPct val="0"/>
              </a:spcBef>
              <a:buClrTx/>
              <a:buSzTx/>
              <a:defRPr sz="900" smtClean="0">
                <a:solidFill>
                  <a:srgbClr val="114FFB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E4E4AF0-A540-4190-B86C-1DA64D022D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85725" y="65088"/>
            <a:ext cx="60642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algn="l" defTabSz="862013">
              <a:spcBef>
                <a:spcPct val="0"/>
              </a:spcBef>
              <a:buClrTx/>
              <a:buSzTx/>
              <a:defRPr/>
            </a:pPr>
            <a:r>
              <a:rPr lang="en-US" sz="1300" i="0">
                <a:solidFill>
                  <a:schemeClr val="tx1"/>
                </a:solidFill>
                <a:latin typeface="Arial" charset="0"/>
              </a:rPr>
              <a:t>CERN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85725" y="6302375"/>
            <a:ext cx="70485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algn="l" defTabSz="862013">
              <a:spcBef>
                <a:spcPct val="0"/>
              </a:spcBef>
              <a:buClrTx/>
              <a:buSzTx/>
              <a:defRPr/>
            </a:pPr>
            <a:fld id="{01628759-44DA-4E88-A452-000F526AE391}" type="datetime1">
              <a:rPr lang="en-US" sz="1300" i="0">
                <a:solidFill>
                  <a:schemeClr val="tx1"/>
                </a:solidFill>
                <a:latin typeface="Arial" charset="0"/>
              </a:rPr>
              <a:pPr algn="l" defTabSz="862013">
                <a:spcBef>
                  <a:spcPct val="0"/>
                </a:spcBef>
                <a:buClrTx/>
                <a:buSzTx/>
                <a:defRPr/>
              </a:pPr>
              <a:t>10/15/2008</a:t>
            </a:fld>
            <a:endParaRPr lang="en-US" sz="13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8245475" y="6302375"/>
            <a:ext cx="3556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algn="r" defTabSz="862013">
              <a:spcBef>
                <a:spcPct val="0"/>
              </a:spcBef>
              <a:buClrTx/>
              <a:buSzTx/>
              <a:defRPr/>
            </a:pPr>
            <a:fld id="{53C40750-FBE8-4E7E-AB99-8E7343FD7A2D}" type="slidenum">
              <a:rPr lang="en-US" sz="1300" i="0">
                <a:solidFill>
                  <a:schemeClr val="tx1"/>
                </a:solidFill>
                <a:latin typeface="Arial" charset="0"/>
              </a:rPr>
              <a:pPr algn="r" defTabSz="862013">
                <a:spcBef>
                  <a:spcPct val="0"/>
                </a:spcBef>
                <a:buClrTx/>
                <a:buSzTx/>
                <a:defRPr/>
              </a:pPr>
              <a:t>‹#›</a:t>
            </a:fld>
            <a:endParaRPr lang="en-US" sz="1300" i="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938" y="0"/>
            <a:ext cx="3724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t" anchorCtr="0" compatLnSpc="1">
            <a:prstTxWarp prst="textNoShape">
              <a:avLst/>
            </a:prstTxWarp>
          </a:bodyPr>
          <a:lstStyle>
            <a:lvl1pPr algn="l" defTabSz="862013">
              <a:spcBef>
                <a:spcPct val="0"/>
              </a:spcBef>
              <a:buClrTx/>
              <a:buSzTx/>
              <a:defRPr sz="9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954588" y="0"/>
            <a:ext cx="37242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t" anchorCtr="0" compatLnSpc="1">
            <a:prstTxWarp prst="textNoShape">
              <a:avLst/>
            </a:prstTxWarp>
          </a:bodyPr>
          <a:lstStyle>
            <a:lvl1pPr algn="r" defTabSz="862013">
              <a:spcBef>
                <a:spcPct val="0"/>
              </a:spcBef>
              <a:buClrTx/>
              <a:buSzTx/>
              <a:defRPr sz="9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938" y="6297613"/>
            <a:ext cx="3724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b" anchorCtr="0" compatLnSpc="1">
            <a:prstTxWarp prst="textNoShape">
              <a:avLst/>
            </a:prstTxWarp>
          </a:bodyPr>
          <a:lstStyle>
            <a:lvl1pPr algn="l" defTabSz="862013">
              <a:spcBef>
                <a:spcPct val="0"/>
              </a:spcBef>
              <a:buClrTx/>
              <a:buSzTx/>
              <a:defRPr sz="9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954588" y="6297613"/>
            <a:ext cx="3724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7551" tIns="0" rIns="17551" bIns="0" numCol="1" anchor="b" anchorCtr="0" compatLnSpc="1">
            <a:prstTxWarp prst="textNoShape">
              <a:avLst/>
            </a:prstTxWarp>
          </a:bodyPr>
          <a:lstStyle>
            <a:lvl1pPr algn="r" defTabSz="862013">
              <a:spcBef>
                <a:spcPct val="0"/>
              </a:spcBef>
              <a:buClrTx/>
              <a:buSzTx/>
              <a:defRPr sz="9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C39C78E-65F4-4137-866E-2FF037680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57288" y="3165475"/>
            <a:ext cx="6370637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96" tIns="42417" rIns="86296" bIns="424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1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2875" y="501650"/>
            <a:ext cx="3332163" cy="2498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85725" y="65088"/>
            <a:ext cx="606425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algn="l" defTabSz="862013">
              <a:spcBef>
                <a:spcPct val="0"/>
              </a:spcBef>
              <a:buClrTx/>
              <a:buSzTx/>
              <a:defRPr/>
            </a:pPr>
            <a:r>
              <a:rPr lang="en-US" sz="1300" i="0">
                <a:solidFill>
                  <a:schemeClr val="tx1"/>
                </a:solidFill>
                <a:latin typeface="Arial" charset="0"/>
              </a:rPr>
              <a:t>CERN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85725" y="6302375"/>
            <a:ext cx="70485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algn="l" defTabSz="862013">
              <a:spcBef>
                <a:spcPct val="0"/>
              </a:spcBef>
              <a:buClrTx/>
              <a:buSzTx/>
              <a:defRPr/>
            </a:pPr>
            <a:fld id="{FDE72451-AF19-499F-B691-3014D0A64C7B}" type="datetime1">
              <a:rPr lang="en-US" sz="1300" i="0">
                <a:solidFill>
                  <a:schemeClr val="tx1"/>
                </a:solidFill>
                <a:latin typeface="Arial" charset="0"/>
              </a:rPr>
              <a:pPr algn="l" defTabSz="862013">
                <a:spcBef>
                  <a:spcPct val="0"/>
                </a:spcBef>
                <a:buClrTx/>
                <a:buSzTx/>
                <a:defRPr/>
              </a:pPr>
              <a:t>10/15/2008</a:t>
            </a:fld>
            <a:endParaRPr lang="en-US" sz="13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8245475" y="6300788"/>
            <a:ext cx="35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6296" tIns="42417" rIns="86296" bIns="42417" anchor="ctr">
            <a:spAutoFit/>
          </a:bodyPr>
          <a:lstStyle/>
          <a:p>
            <a:pPr algn="r" defTabSz="862013">
              <a:spcBef>
                <a:spcPct val="0"/>
              </a:spcBef>
              <a:buClrTx/>
              <a:buSzTx/>
              <a:defRPr/>
            </a:pPr>
            <a:fld id="{4CB40B7A-51A3-4707-8FFE-099768016157}" type="slidenum">
              <a:rPr lang="en-US" sz="1300" i="0">
                <a:solidFill>
                  <a:schemeClr val="tx1"/>
                </a:solidFill>
                <a:latin typeface="Arial" charset="0"/>
              </a:rPr>
              <a:pPr algn="r" defTabSz="862013">
                <a:spcBef>
                  <a:spcPct val="0"/>
                </a:spcBef>
                <a:buClrTx/>
                <a:buSzTx/>
                <a:defRPr/>
              </a:pPr>
              <a:t>‹#›</a:t>
            </a:fld>
            <a:endParaRPr lang="en-US" sz="1300" i="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196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2551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7475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626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F8D06B-C960-4018-9F43-8E97D116688B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5250"/>
            <a:ext cx="2057400" cy="6030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250"/>
            <a:ext cx="6019800" cy="6030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0488" y="84138"/>
            <a:ext cx="84296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95250"/>
            <a:ext cx="55483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932613" y="6578600"/>
            <a:ext cx="2211387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>
              <a:spcBef>
                <a:spcPct val="0"/>
              </a:spcBef>
              <a:buClrTx/>
              <a:buSzTx/>
              <a:defRPr/>
            </a:pPr>
            <a:r>
              <a:rPr lang="en-US" sz="1000" i="0" dirty="0">
                <a:solidFill>
                  <a:schemeClr val="tx1"/>
                </a:solidFill>
              </a:rPr>
              <a:t> </a:t>
            </a:r>
            <a:r>
              <a:rPr lang="en-US" sz="1000" i="0" dirty="0" smtClean="0">
                <a:solidFill>
                  <a:schemeClr val="tx1"/>
                </a:solidFill>
              </a:rPr>
              <a:t>CLIC2008,  16</a:t>
            </a:r>
            <a:r>
              <a:rPr lang="en-US" sz="1000" i="0" baseline="0" dirty="0" smtClean="0">
                <a:solidFill>
                  <a:schemeClr val="tx1"/>
                </a:solidFill>
              </a:rPr>
              <a:t> Oct.</a:t>
            </a:r>
            <a:r>
              <a:rPr lang="en-US" sz="1000" i="0" dirty="0" smtClean="0">
                <a:solidFill>
                  <a:schemeClr val="tx1"/>
                </a:solidFill>
              </a:rPr>
              <a:t> </a:t>
            </a:r>
            <a:r>
              <a:rPr lang="en-US" sz="1000" i="0" dirty="0">
                <a:solidFill>
                  <a:schemeClr val="tx1"/>
                </a:solidFill>
              </a:rPr>
              <a:t>2008</a:t>
            </a:r>
            <a:endParaRPr lang="en-US" sz="1000" i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077" name="Picture 11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593138" y="1397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flipV="1">
            <a:off x="90488" y="6477000"/>
            <a:ext cx="895985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6611938"/>
            <a:ext cx="6127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l">
              <a:spcBef>
                <a:spcPct val="0"/>
              </a:spcBef>
              <a:buClrTx/>
              <a:buSzTx/>
              <a:defRPr/>
            </a:pPr>
            <a:r>
              <a:rPr lang="en-US" sz="1000" i="0" dirty="0" err="1">
                <a:solidFill>
                  <a:schemeClr val="tx1"/>
                </a:solidFill>
              </a:rPr>
              <a:t>Alexej</a:t>
            </a:r>
            <a:r>
              <a:rPr lang="en-US" sz="1000" i="0" dirty="0">
                <a:solidFill>
                  <a:schemeClr val="tx1"/>
                </a:solidFill>
              </a:rPr>
              <a:t> </a:t>
            </a:r>
            <a:r>
              <a:rPr lang="en-US" sz="1000" i="0" dirty="0" err="1">
                <a:solidFill>
                  <a:schemeClr val="tx1"/>
                </a:solidFill>
              </a:rPr>
              <a:t>Grudiev</a:t>
            </a:r>
            <a:r>
              <a:rPr lang="en-US" sz="1000" i="0" dirty="0">
                <a:solidFill>
                  <a:schemeClr val="tx1"/>
                </a:solidFill>
              </a:rPr>
              <a:t>, Pulse shape dependence.</a:t>
            </a:r>
            <a:endParaRPr lang="en-US" sz="3200" i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342900" indent="-1111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>
          <a:solidFill>
            <a:schemeClr val="tx1"/>
          </a:solidFill>
          <a:latin typeface="+mn-lt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13" name="Rectangle 4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099" name="Text Box 50"/>
          <p:cNvSpPr txBox="1">
            <a:spLocks noChangeArrowheads="1"/>
          </p:cNvSpPr>
          <p:nvPr/>
        </p:nvSpPr>
        <p:spPr bwMode="auto">
          <a:xfrm>
            <a:off x="898525" y="2286000"/>
            <a:ext cx="7081838" cy="94615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</a:pPr>
            <a:r>
              <a:rPr lang="en-US" sz="2800" b="1" i="0" dirty="0">
                <a:solidFill>
                  <a:srgbClr val="114FFB"/>
                </a:solidFill>
              </a:rPr>
              <a:t>Dependence of the breakdown rate on the pulse shape</a:t>
            </a:r>
          </a:p>
        </p:txBody>
      </p:sp>
      <p:sp>
        <p:nvSpPr>
          <p:cNvPr id="4100" name="Text Box 51"/>
          <p:cNvSpPr txBox="1">
            <a:spLocks noChangeArrowheads="1"/>
          </p:cNvSpPr>
          <p:nvPr/>
        </p:nvSpPr>
        <p:spPr bwMode="auto">
          <a:xfrm>
            <a:off x="3589338" y="4532313"/>
            <a:ext cx="1997075" cy="7016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</a:pPr>
            <a:r>
              <a:rPr lang="en-US" i="0" dirty="0" smtClean="0">
                <a:solidFill>
                  <a:srgbClr val="0066FF"/>
                </a:solidFill>
              </a:rPr>
              <a:t>16.10.2008</a:t>
            </a:r>
            <a:endParaRPr lang="en-US" i="0" dirty="0">
              <a:solidFill>
                <a:srgbClr val="0066FF"/>
              </a:solidFill>
            </a:endParaRPr>
          </a:p>
          <a:p>
            <a:pPr>
              <a:spcBef>
                <a:spcPct val="0"/>
              </a:spcBef>
              <a:buClrTx/>
              <a:buSzTx/>
            </a:pPr>
            <a:r>
              <a:rPr lang="en-US" i="0" dirty="0">
                <a:solidFill>
                  <a:srgbClr val="0066FF"/>
                </a:solidFill>
              </a:rPr>
              <a:t>Alexej Grudiev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000" dirty="0" smtClean="0"/>
              <a:t>NLC structure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 l="8409" t="3465" r="14984" b="8971"/>
          <a:stretch>
            <a:fillRect/>
          </a:stretch>
        </p:blipFill>
        <p:spPr bwMode="auto">
          <a:xfrm>
            <a:off x="0" y="1731869"/>
            <a:ext cx="4235824" cy="441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96074" y="944563"/>
            <a:ext cx="305243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/>
            <a:r>
              <a:rPr lang="en-US" i="0" dirty="0" err="1"/>
              <a:t>Rect</a:t>
            </a:r>
            <a:r>
              <a:rPr lang="en-US" i="0" dirty="0"/>
              <a:t>-pulse =&gt; NLC-pulse</a:t>
            </a:r>
          </a:p>
          <a:p>
            <a:pPr marL="342900" indent="-342900" algn="l"/>
            <a:r>
              <a:rPr lang="en-US" i="0" dirty="0"/>
              <a:t>65 MV/m =&gt; 67.5 </a:t>
            </a:r>
            <a:r>
              <a:rPr lang="en-US" i="0" dirty="0" smtClean="0"/>
              <a:t>MV/m</a:t>
            </a:r>
            <a:endParaRPr lang="en-US" i="0" dirty="0"/>
          </a:p>
        </p:txBody>
      </p:sp>
      <p:pic>
        <p:nvPicPr>
          <p:cNvPr id="3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4869" y="1707777"/>
            <a:ext cx="4926046" cy="4745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4" name="Text Box 4"/>
          <p:cNvSpPr txBox="1">
            <a:spLocks noChangeArrowheads="1"/>
          </p:cNvSpPr>
          <p:nvPr/>
        </p:nvSpPr>
        <p:spPr bwMode="auto">
          <a:xfrm>
            <a:off x="5353451" y="944563"/>
            <a:ext cx="3248005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/>
            <a:r>
              <a:rPr lang="en-US" i="0" dirty="0" smtClean="0"/>
              <a:t>Assuming: E</a:t>
            </a:r>
            <a:r>
              <a:rPr lang="en-US" i="0" baseline="-25000" dirty="0" smtClean="0"/>
              <a:t>a</a:t>
            </a:r>
            <a:r>
              <a:rPr lang="en-US" i="0" dirty="0" smtClean="0"/>
              <a:t>*t</a:t>
            </a:r>
            <a:r>
              <a:rPr lang="en-US" i="0" baseline="-25000" dirty="0" smtClean="0"/>
              <a:t>p</a:t>
            </a:r>
            <a:r>
              <a:rPr lang="en-US" i="0" baseline="30000" dirty="0" smtClean="0"/>
              <a:t>1/6</a:t>
            </a:r>
            <a:r>
              <a:rPr lang="en-US" i="0" dirty="0" smtClean="0"/>
              <a:t> = const</a:t>
            </a:r>
          </a:p>
          <a:p>
            <a:pPr marL="342900" indent="-342900" algn="l"/>
            <a:r>
              <a:rPr lang="en-US" i="0" dirty="0" smtClean="0"/>
              <a:t>       400ns =&gt; 320ns</a:t>
            </a:r>
          </a:p>
          <a:p>
            <a:pPr marL="342900" indent="-342900" algn="l"/>
            <a:endParaRPr lang="en-US" i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Staircase pulse </a:t>
            </a:r>
            <a:r>
              <a:rPr lang="en-US" dirty="0" smtClean="0"/>
              <a:t>shape</a:t>
            </a:r>
            <a:endParaRPr lang="en-US" dirty="0" smtClean="0"/>
          </a:p>
        </p:txBody>
      </p:sp>
      <p:grpSp>
        <p:nvGrpSpPr>
          <p:cNvPr id="25" name="Group 24"/>
          <p:cNvGrpSpPr/>
          <p:nvPr/>
        </p:nvGrpSpPr>
        <p:grpSpPr>
          <a:xfrm>
            <a:off x="-65272" y="638629"/>
            <a:ext cx="3184990" cy="3032417"/>
            <a:chOff x="109538" y="827088"/>
            <a:chExt cx="1711325" cy="1998134"/>
          </a:xfrm>
        </p:grpSpPr>
        <p:pic>
          <p:nvPicPr>
            <p:cNvPr id="15363" name="Picture 2"/>
            <p:cNvPicPr>
              <a:picLocks noChangeAspect="1" noChangeArrowheads="1"/>
            </p:cNvPicPr>
            <p:nvPr/>
          </p:nvPicPr>
          <p:blipFill>
            <a:blip r:embed="rId2"/>
            <a:srcRect r="28571"/>
            <a:stretch>
              <a:fillRect/>
            </a:stretch>
          </p:blipFill>
          <p:spPr bwMode="auto">
            <a:xfrm>
              <a:off x="109538" y="827088"/>
              <a:ext cx="1711325" cy="17970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5365" name="TextBox 5"/>
            <p:cNvSpPr txBox="1">
              <a:spLocks noChangeArrowheads="1"/>
            </p:cNvSpPr>
            <p:nvPr/>
          </p:nvSpPr>
          <p:spPr bwMode="auto">
            <a:xfrm>
              <a:off x="406400" y="2235200"/>
              <a:ext cx="66357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/>
                <a:t>0 MV/m</a:t>
              </a:r>
            </a:p>
          </p:txBody>
        </p:sp>
        <p:sp>
          <p:nvSpPr>
            <p:cNvPr id="15373" name="TextBox 13"/>
            <p:cNvSpPr txBox="1">
              <a:spLocks noChangeArrowheads="1"/>
            </p:cNvSpPr>
            <p:nvPr/>
          </p:nvSpPr>
          <p:spPr bwMode="auto">
            <a:xfrm>
              <a:off x="846138" y="2579159"/>
              <a:ext cx="407987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 dirty="0"/>
                <a:t>0 %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998696" y="578224"/>
            <a:ext cx="3186952" cy="3160057"/>
            <a:chOff x="1678108" y="819150"/>
            <a:chExt cx="1752600" cy="2043925"/>
          </a:xfrm>
        </p:grpSpPr>
        <p:pic>
          <p:nvPicPr>
            <p:cNvPr id="15364" name="Picture 3"/>
            <p:cNvPicPr>
              <a:picLocks noChangeAspect="1" noChangeArrowheads="1"/>
            </p:cNvPicPr>
            <p:nvPr/>
          </p:nvPicPr>
          <p:blipFill>
            <a:blip r:embed="rId3"/>
            <a:srcRect r="27303"/>
            <a:stretch>
              <a:fillRect/>
            </a:stretch>
          </p:blipFill>
          <p:spPr bwMode="auto">
            <a:xfrm>
              <a:off x="1678108" y="819150"/>
              <a:ext cx="1752600" cy="18081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5366" name="TextBox 6"/>
            <p:cNvSpPr txBox="1">
              <a:spLocks noChangeArrowheads="1"/>
            </p:cNvSpPr>
            <p:nvPr/>
          </p:nvSpPr>
          <p:spPr bwMode="auto">
            <a:xfrm>
              <a:off x="2032000" y="1633538"/>
              <a:ext cx="722313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 dirty="0"/>
                <a:t>81 MV/m</a:t>
              </a:r>
            </a:p>
          </p:txBody>
        </p:sp>
        <p:sp>
          <p:nvSpPr>
            <p:cNvPr id="15374" name="TextBox 14"/>
            <p:cNvSpPr txBox="1">
              <a:spLocks noChangeArrowheads="1"/>
            </p:cNvSpPr>
            <p:nvPr/>
          </p:nvSpPr>
          <p:spPr bwMode="auto">
            <a:xfrm>
              <a:off x="2071035" y="2617012"/>
              <a:ext cx="11684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 dirty="0"/>
                <a:t>68 % in gradient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010835" y="564777"/>
            <a:ext cx="3133165" cy="3092824"/>
            <a:chOff x="3481388" y="811213"/>
            <a:chExt cx="1776412" cy="2020607"/>
          </a:xfrm>
        </p:grpSpPr>
        <p:pic>
          <p:nvPicPr>
            <p:cNvPr id="15367" name="Picture 4"/>
            <p:cNvPicPr>
              <a:picLocks noChangeAspect="1" noChangeArrowheads="1"/>
            </p:cNvPicPr>
            <p:nvPr/>
          </p:nvPicPr>
          <p:blipFill>
            <a:blip r:embed="rId4"/>
            <a:srcRect r="26825"/>
            <a:stretch>
              <a:fillRect/>
            </a:stretch>
          </p:blipFill>
          <p:spPr bwMode="auto">
            <a:xfrm>
              <a:off x="3481388" y="811213"/>
              <a:ext cx="1776412" cy="18208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5368" name="TextBox 8"/>
            <p:cNvSpPr txBox="1">
              <a:spLocks noChangeArrowheads="1"/>
            </p:cNvSpPr>
            <p:nvPr/>
          </p:nvSpPr>
          <p:spPr bwMode="auto">
            <a:xfrm>
              <a:off x="3751263" y="1354138"/>
              <a:ext cx="741362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 dirty="0"/>
                <a:t>97 MV/m</a:t>
              </a:r>
            </a:p>
          </p:txBody>
        </p:sp>
        <p:sp>
          <p:nvSpPr>
            <p:cNvPr id="15375" name="TextBox 15"/>
            <p:cNvSpPr txBox="1">
              <a:spLocks noChangeArrowheads="1"/>
            </p:cNvSpPr>
            <p:nvPr/>
          </p:nvSpPr>
          <p:spPr bwMode="auto">
            <a:xfrm>
              <a:off x="3852535" y="2585757"/>
              <a:ext cx="1169987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 dirty="0"/>
                <a:t>82 % in gradient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71801" y="3396128"/>
            <a:ext cx="3158566" cy="3192930"/>
            <a:chOff x="5194300" y="812800"/>
            <a:chExt cx="1808163" cy="2046619"/>
          </a:xfrm>
        </p:grpSpPr>
        <p:pic>
          <p:nvPicPr>
            <p:cNvPr id="15369" name="Picture 5"/>
            <p:cNvPicPr>
              <a:picLocks noChangeAspect="1" noChangeArrowheads="1"/>
            </p:cNvPicPr>
            <p:nvPr/>
          </p:nvPicPr>
          <p:blipFill>
            <a:blip r:embed="rId5"/>
            <a:srcRect r="25873"/>
            <a:stretch>
              <a:fillRect/>
            </a:stretch>
          </p:blipFill>
          <p:spPr bwMode="auto">
            <a:xfrm>
              <a:off x="5194300" y="812800"/>
              <a:ext cx="1808163" cy="1828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5371" name="TextBox 11"/>
            <p:cNvSpPr txBox="1">
              <a:spLocks noChangeArrowheads="1"/>
            </p:cNvSpPr>
            <p:nvPr/>
          </p:nvSpPr>
          <p:spPr bwMode="auto">
            <a:xfrm>
              <a:off x="5435600" y="1084263"/>
              <a:ext cx="758825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 dirty="0"/>
                <a:t>111 MV/m</a:t>
              </a:r>
            </a:p>
          </p:txBody>
        </p:sp>
        <p:sp>
          <p:nvSpPr>
            <p:cNvPr id="15376" name="TextBox 16"/>
            <p:cNvSpPr txBox="1">
              <a:spLocks noChangeArrowheads="1"/>
            </p:cNvSpPr>
            <p:nvPr/>
          </p:nvSpPr>
          <p:spPr bwMode="auto">
            <a:xfrm>
              <a:off x="5580063" y="2613357"/>
              <a:ext cx="1168400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 dirty="0"/>
                <a:t>93 % in gradient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983941" y="3434335"/>
            <a:ext cx="3160059" cy="3087489"/>
            <a:chOff x="6977063" y="804863"/>
            <a:chExt cx="1820862" cy="2051450"/>
          </a:xfrm>
        </p:grpSpPr>
        <p:pic>
          <p:nvPicPr>
            <p:cNvPr id="15370" name="Picture 6"/>
            <p:cNvPicPr>
              <a:picLocks noChangeAspect="1" noChangeArrowheads="1"/>
            </p:cNvPicPr>
            <p:nvPr/>
          </p:nvPicPr>
          <p:blipFill>
            <a:blip r:embed="rId6"/>
            <a:srcRect r="26349"/>
            <a:stretch>
              <a:fillRect/>
            </a:stretch>
          </p:blipFill>
          <p:spPr bwMode="auto">
            <a:xfrm>
              <a:off x="6977063" y="804863"/>
              <a:ext cx="1820862" cy="18542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15372" name="TextBox 12"/>
            <p:cNvSpPr txBox="1">
              <a:spLocks noChangeArrowheads="1"/>
            </p:cNvSpPr>
            <p:nvPr/>
          </p:nvSpPr>
          <p:spPr bwMode="auto">
            <a:xfrm>
              <a:off x="7272338" y="906463"/>
              <a:ext cx="779462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/>
                <a:t>119 MV/m</a:t>
              </a:r>
            </a:p>
          </p:txBody>
        </p:sp>
        <p:sp>
          <p:nvSpPr>
            <p:cNvPr id="15377" name="TextBox 17"/>
            <p:cNvSpPr txBox="1">
              <a:spLocks noChangeArrowheads="1"/>
            </p:cNvSpPr>
            <p:nvPr/>
          </p:nvSpPr>
          <p:spPr bwMode="auto">
            <a:xfrm>
              <a:off x="7703767" y="2610251"/>
              <a:ext cx="542925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i="0" dirty="0"/>
                <a:t>100 %</a:t>
              </a:r>
            </a:p>
          </p:txBody>
        </p:sp>
      </p:grpSp>
      <p:sp>
        <p:nvSpPr>
          <p:cNvPr id="15379" name="TextBox 19"/>
          <p:cNvSpPr txBox="1">
            <a:spLocks noChangeArrowheads="1"/>
          </p:cNvSpPr>
          <p:nvPr/>
        </p:nvSpPr>
        <p:spPr bwMode="auto">
          <a:xfrm>
            <a:off x="398463" y="3570514"/>
            <a:ext cx="2751137" cy="197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Arial" charset="0"/>
              <a:buChar char="•"/>
            </a:pPr>
            <a:r>
              <a:rPr lang="en-US" dirty="0"/>
              <a:t> </a:t>
            </a:r>
            <a:r>
              <a:rPr lang="en-US" sz="1600" dirty="0"/>
              <a:t>No influence on BDR for gradients below 80%</a:t>
            </a:r>
          </a:p>
          <a:p>
            <a:pPr algn="l">
              <a:buFont typeface="Arial" charset="0"/>
              <a:buChar char="•"/>
            </a:pPr>
            <a:r>
              <a:rPr lang="en-US" sz="1600" dirty="0"/>
              <a:t>Strong influence on the BDR for gradients above 90%</a:t>
            </a:r>
          </a:p>
          <a:p>
            <a:pPr algn="l">
              <a:buFont typeface="Arial" charset="0"/>
              <a:buChar char="•"/>
            </a:pPr>
            <a:r>
              <a:rPr lang="en-US" sz="1600" dirty="0"/>
              <a:t>Very good agreement with SLAC </a:t>
            </a:r>
            <a:r>
              <a:rPr lang="en-US" sz="1600" dirty="0" smtClean="0"/>
              <a:t>data</a:t>
            </a:r>
            <a:endParaRPr lang="en-US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600" y="2982913"/>
            <a:ext cx="35052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43" name="Group 3"/>
          <p:cNvGraphicFramePr>
            <a:graphicFrameLocks noGrp="1"/>
          </p:cNvGraphicFramePr>
          <p:nvPr/>
        </p:nvGraphicFramePr>
        <p:xfrm>
          <a:off x="541338" y="795338"/>
          <a:ext cx="8096250" cy="1876806"/>
        </p:xfrm>
        <a:graphic>
          <a:graphicData uri="http://schemas.openxmlformats.org/drawingml/2006/table">
            <a:tbl>
              <a:tblPr/>
              <a:tblGrid>
                <a:gridCol w="2339975"/>
                <a:gridCol w="2601913"/>
                <a:gridCol w="839787"/>
                <a:gridCol w="1143000"/>
                <a:gridCol w="1171575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Sub pulse width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average unloaded gradient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Main pulse width and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average unloaded gradient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Time: hr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BKD Events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BKD Rate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(1/pulse)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sub pulse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100ns@119MV/m (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*150MV/m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3.9e-6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100ns@81MV/m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100ns@119MV/m 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*150MV/m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1.74e-6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100ns@97MV/m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100ns@119MV/m 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*150MV/m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1.76e-6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100ns@111MV/m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100ns@119MV/m 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*150MV/m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81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1.88e-5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100ns@119MV/m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100ns@119MV/m (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*150MV/m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1.5e-5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4383" name="Text Box 52"/>
          <p:cNvSpPr txBox="1">
            <a:spLocks noChangeArrowheads="1"/>
          </p:cNvSpPr>
          <p:nvPr/>
        </p:nvSpPr>
        <p:spPr bwMode="auto">
          <a:xfrm>
            <a:off x="795338" y="3440113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sub pulse</a:t>
            </a:r>
          </a:p>
        </p:txBody>
      </p:sp>
      <p:sp>
        <p:nvSpPr>
          <p:cNvPr id="14384" name="Text Box 53"/>
          <p:cNvSpPr txBox="1">
            <a:spLocks noChangeArrowheads="1"/>
          </p:cNvSpPr>
          <p:nvPr/>
        </p:nvSpPr>
        <p:spPr bwMode="auto">
          <a:xfrm>
            <a:off x="2184400" y="29972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009900"/>
                </a:solidFill>
              </a:rPr>
              <a:t>main pulse</a:t>
            </a:r>
          </a:p>
        </p:txBody>
      </p:sp>
      <p:sp>
        <p:nvSpPr>
          <p:cNvPr id="14385" name="Freeform 54"/>
          <p:cNvSpPr>
            <a:spLocks/>
          </p:cNvSpPr>
          <p:nvPr/>
        </p:nvSpPr>
        <p:spPr bwMode="auto">
          <a:xfrm>
            <a:off x="1320800" y="3668713"/>
            <a:ext cx="508000" cy="838200"/>
          </a:xfrm>
          <a:custGeom>
            <a:avLst/>
            <a:gdLst>
              <a:gd name="T0" fmla="*/ 32 w 320"/>
              <a:gd name="T1" fmla="*/ 0 h 528"/>
              <a:gd name="T2" fmla="*/ 32 w 320"/>
              <a:gd name="T3" fmla="*/ 240 h 528"/>
              <a:gd name="T4" fmla="*/ 224 w 320"/>
              <a:gd name="T5" fmla="*/ 288 h 528"/>
              <a:gd name="T6" fmla="*/ 320 w 320"/>
              <a:gd name="T7" fmla="*/ 528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320"/>
              <a:gd name="T13" fmla="*/ 0 h 528"/>
              <a:gd name="T14" fmla="*/ 320 w 32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20" h="528">
                <a:moveTo>
                  <a:pt x="32" y="0"/>
                </a:moveTo>
                <a:cubicBezTo>
                  <a:pt x="16" y="96"/>
                  <a:pt x="0" y="192"/>
                  <a:pt x="32" y="240"/>
                </a:cubicBezTo>
                <a:cubicBezTo>
                  <a:pt x="64" y="288"/>
                  <a:pt x="176" y="240"/>
                  <a:pt x="224" y="288"/>
                </a:cubicBezTo>
                <a:cubicBezTo>
                  <a:pt x="272" y="336"/>
                  <a:pt x="296" y="432"/>
                  <a:pt x="320" y="528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386" name="Freeform 55"/>
          <p:cNvSpPr>
            <a:spLocks/>
          </p:cNvSpPr>
          <p:nvPr/>
        </p:nvSpPr>
        <p:spPr bwMode="auto">
          <a:xfrm>
            <a:off x="2057400" y="3192463"/>
            <a:ext cx="317500" cy="381000"/>
          </a:xfrm>
          <a:custGeom>
            <a:avLst/>
            <a:gdLst>
              <a:gd name="T0" fmla="*/ 0 w 200"/>
              <a:gd name="T1" fmla="*/ 240 h 240"/>
              <a:gd name="T2" fmla="*/ 192 w 200"/>
              <a:gd name="T3" fmla="*/ 144 h 240"/>
              <a:gd name="T4" fmla="*/ 48 w 200"/>
              <a:gd name="T5" fmla="*/ 48 h 240"/>
              <a:gd name="T6" fmla="*/ 192 w 200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240"/>
              <a:gd name="T14" fmla="*/ 200 w 200"/>
              <a:gd name="T15" fmla="*/ 240 h 2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240">
                <a:moveTo>
                  <a:pt x="0" y="240"/>
                </a:moveTo>
                <a:cubicBezTo>
                  <a:pt x="92" y="208"/>
                  <a:pt x="184" y="176"/>
                  <a:pt x="192" y="144"/>
                </a:cubicBezTo>
                <a:cubicBezTo>
                  <a:pt x="200" y="112"/>
                  <a:pt x="48" y="72"/>
                  <a:pt x="48" y="48"/>
                </a:cubicBezTo>
                <a:cubicBezTo>
                  <a:pt x="48" y="24"/>
                  <a:pt x="120" y="12"/>
                  <a:pt x="192" y="0"/>
                </a:cubicBezTo>
              </a:path>
            </a:pathLst>
          </a:custGeom>
          <a:noFill/>
          <a:ln w="9525">
            <a:solidFill>
              <a:srgbClr val="339966"/>
            </a:solidFill>
            <a:round/>
            <a:headEnd type="stealth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87" name="Text Box 56"/>
          <p:cNvSpPr txBox="1">
            <a:spLocks noChangeArrowheads="1"/>
          </p:cNvSpPr>
          <p:nvPr/>
        </p:nvSpPr>
        <p:spPr bwMode="auto">
          <a:xfrm>
            <a:off x="2133600" y="48006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F0000"/>
                </a:solidFill>
              </a:rPr>
              <a:t>after pulse</a:t>
            </a:r>
          </a:p>
        </p:txBody>
      </p:sp>
      <p:sp>
        <p:nvSpPr>
          <p:cNvPr id="14388" name="Freeform 57"/>
          <p:cNvSpPr>
            <a:spLocks/>
          </p:cNvSpPr>
          <p:nvPr/>
        </p:nvSpPr>
        <p:spPr bwMode="auto">
          <a:xfrm>
            <a:off x="2209800" y="5105400"/>
            <a:ext cx="317500" cy="381000"/>
          </a:xfrm>
          <a:custGeom>
            <a:avLst/>
            <a:gdLst>
              <a:gd name="T0" fmla="*/ 0 w 200"/>
              <a:gd name="T1" fmla="*/ 240 h 240"/>
              <a:gd name="T2" fmla="*/ 192 w 200"/>
              <a:gd name="T3" fmla="*/ 144 h 240"/>
              <a:gd name="T4" fmla="*/ 48 w 200"/>
              <a:gd name="T5" fmla="*/ 48 h 240"/>
              <a:gd name="T6" fmla="*/ 192 w 200"/>
              <a:gd name="T7" fmla="*/ 0 h 240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240"/>
              <a:gd name="T14" fmla="*/ 200 w 200"/>
              <a:gd name="T15" fmla="*/ 240 h 2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240">
                <a:moveTo>
                  <a:pt x="0" y="240"/>
                </a:moveTo>
                <a:cubicBezTo>
                  <a:pt x="92" y="208"/>
                  <a:pt x="184" y="176"/>
                  <a:pt x="192" y="144"/>
                </a:cubicBezTo>
                <a:cubicBezTo>
                  <a:pt x="200" y="112"/>
                  <a:pt x="48" y="72"/>
                  <a:pt x="48" y="48"/>
                </a:cubicBezTo>
                <a:cubicBezTo>
                  <a:pt x="48" y="24"/>
                  <a:pt x="120" y="12"/>
                  <a:pt x="192" y="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stealth" w="med" len="med"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89" name="Picture 58"/>
          <p:cNvPicPr>
            <a:picLocks noChangeAspect="1" noChangeArrowheads="1"/>
          </p:cNvPicPr>
          <p:nvPr/>
        </p:nvPicPr>
        <p:blipFill>
          <a:blip r:embed="rId3"/>
          <a:srcRect b="48648"/>
          <a:stretch>
            <a:fillRect/>
          </a:stretch>
        </p:blipFill>
        <p:spPr bwMode="auto">
          <a:xfrm>
            <a:off x="3822033" y="2753194"/>
            <a:ext cx="5489862" cy="300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90" name="Text Box 59"/>
          <p:cNvSpPr txBox="1">
            <a:spLocks noChangeArrowheads="1"/>
          </p:cNvSpPr>
          <p:nvPr/>
        </p:nvSpPr>
        <p:spPr bwMode="auto">
          <a:xfrm>
            <a:off x="1041400" y="6215063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SLED output pulse</a:t>
            </a:r>
          </a:p>
        </p:txBody>
      </p:sp>
      <p:sp>
        <p:nvSpPr>
          <p:cNvPr id="14391" name="Rectangle 60"/>
          <p:cNvSpPr>
            <a:spLocks noChangeArrowheads="1"/>
          </p:cNvSpPr>
          <p:nvPr/>
        </p:nvSpPr>
        <p:spPr bwMode="auto">
          <a:xfrm>
            <a:off x="490538" y="2649538"/>
            <a:ext cx="2844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*:Max gradient in the structure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971800" y="95250"/>
            <a:ext cx="5548313" cy="4699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buClrTx/>
              <a:buSzTx/>
              <a:defRPr/>
            </a:pPr>
            <a:r>
              <a:rPr lang="en-US" sz="24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Staircase pulse shape experiment</a:t>
            </a:r>
          </a:p>
        </p:txBody>
      </p:sp>
      <p:sp>
        <p:nvSpPr>
          <p:cNvPr id="14394" name="TextBox 14"/>
          <p:cNvSpPr txBox="1">
            <a:spLocks noChangeArrowheads="1"/>
          </p:cNvSpPr>
          <p:nvPr/>
        </p:nvSpPr>
        <p:spPr bwMode="auto">
          <a:xfrm>
            <a:off x="5601260" y="5890841"/>
            <a:ext cx="20377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/>
              <a:t>Chris, </a:t>
            </a:r>
            <a:r>
              <a:rPr lang="en-US" sz="2800" dirty="0" err="1" smtClean="0"/>
              <a:t>Faya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2664" name="Picture 8"/>
          <p:cNvPicPr>
            <a:picLocks noChangeAspect="1" noChangeArrowheads="1"/>
          </p:cNvPicPr>
          <p:nvPr/>
        </p:nvPicPr>
        <p:blipFill>
          <a:blip r:embed="rId2"/>
          <a:srcRect r="5598"/>
          <a:stretch>
            <a:fillRect/>
          </a:stretch>
        </p:blipFill>
        <p:spPr bwMode="auto">
          <a:xfrm>
            <a:off x="2719388" y="720725"/>
            <a:ext cx="6424612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26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en-US" dirty="0" smtClean="0">
                <a:solidFill>
                  <a:schemeClr val="tx1"/>
                </a:solidFill>
              </a:rPr>
              <a:t>CLIC pulse shape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2661" name="Line 5"/>
          <p:cNvSpPr>
            <a:spLocks noChangeShapeType="1"/>
          </p:cNvSpPr>
          <p:nvPr/>
        </p:nvSpPr>
        <p:spPr bwMode="auto">
          <a:xfrm>
            <a:off x="3263900" y="2032000"/>
            <a:ext cx="15875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2662" name="Text Box 6"/>
          <p:cNvSpPr txBox="1">
            <a:spLocks noChangeArrowheads="1"/>
          </p:cNvSpPr>
          <p:nvPr/>
        </p:nvSpPr>
        <p:spPr bwMode="auto">
          <a:xfrm>
            <a:off x="1990271" y="1853520"/>
            <a:ext cx="1229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US" i="0" dirty="0" err="1" smtClean="0"/>
              <a:t>P</a:t>
            </a:r>
            <a:r>
              <a:rPr lang="en-US" i="0" baseline="-25000" dirty="0" err="1" smtClean="0"/>
              <a:t>th</a:t>
            </a:r>
            <a:r>
              <a:rPr lang="en-US" i="0" dirty="0"/>
              <a:t>= 89%</a:t>
            </a:r>
            <a:endParaRPr lang="el-GR" i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Conclusions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4500" y="901700"/>
            <a:ext cx="8229600" cy="5211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231775"/>
            <a:r>
              <a:rPr lang="en-US" sz="2000" smtClean="0"/>
              <a:t>A theoretical model based on the pulsed heating of field emission sites has been proposed to determine the threshold power level.</a:t>
            </a:r>
          </a:p>
          <a:p>
            <a:pPr marL="0" indent="231775"/>
            <a:r>
              <a:rPr lang="en-US" sz="2000" smtClean="0"/>
              <a:t>It is found that </a:t>
            </a:r>
          </a:p>
          <a:p>
            <a:pPr lvl="1"/>
            <a:r>
              <a:rPr lang="en-US" sz="1800" smtClean="0"/>
              <a:t>P</a:t>
            </a:r>
            <a:r>
              <a:rPr lang="en-US" sz="1800" baseline="-25000" smtClean="0"/>
              <a:t>th</a:t>
            </a:r>
            <a:r>
              <a:rPr lang="en-US" sz="1800" smtClean="0"/>
              <a:t> varies from 83 to 89 % depending on the local electric field </a:t>
            </a:r>
            <a:r>
              <a:rPr lang="el-GR" sz="1800" smtClean="0"/>
              <a:t>β</a:t>
            </a:r>
            <a:r>
              <a:rPr lang="en-US" sz="1800" smtClean="0"/>
              <a:t>E</a:t>
            </a:r>
            <a:r>
              <a:rPr lang="en-US" sz="1800" baseline="-25000" smtClean="0"/>
              <a:t>0 </a:t>
            </a:r>
            <a:r>
              <a:rPr lang="en-US" sz="1800" smtClean="0"/>
              <a:t>, from 10 to 5 GV/m, respectively.</a:t>
            </a:r>
          </a:p>
          <a:p>
            <a:pPr lvl="1"/>
            <a:r>
              <a:rPr lang="en-US" sz="1800" smtClean="0"/>
              <a:t>P</a:t>
            </a:r>
            <a:r>
              <a:rPr lang="en-US" sz="1800" baseline="-25000" smtClean="0"/>
              <a:t>th</a:t>
            </a:r>
            <a:r>
              <a:rPr lang="en-US" sz="1800" smtClean="0"/>
              <a:t> is weakly dependent on the pulse shape (in the range of reasonable pulse shapes which can be used for acceleration)</a:t>
            </a:r>
          </a:p>
          <a:p>
            <a:pPr lvl="1"/>
            <a:r>
              <a:rPr lang="en-US" sz="1800" smtClean="0"/>
              <a:t>It is also found that the time when power decreases from flat-top value down to threshold value does not contribute to the effective pulse length  </a:t>
            </a:r>
          </a:p>
          <a:p>
            <a:pPr marL="0" indent="231775"/>
            <a:r>
              <a:rPr lang="en-US" sz="2000" smtClean="0"/>
              <a:t>Modified model for effective pulse length definition is proposed. </a:t>
            </a:r>
            <a:r>
              <a:rPr lang="en-US" sz="2000" smtClean="0">
                <a:solidFill>
                  <a:srgbClr val="FF0000"/>
                </a:solidFill>
              </a:rPr>
              <a:t>To take the flat-top time t</a:t>
            </a:r>
            <a:r>
              <a:rPr lang="en-US" sz="2000" baseline="-25000" smtClean="0">
                <a:solidFill>
                  <a:srgbClr val="FF0000"/>
                </a:solidFill>
              </a:rPr>
              <a:t>b</a:t>
            </a:r>
            <a:r>
              <a:rPr lang="en-US" sz="2000" smtClean="0">
                <a:solidFill>
                  <a:srgbClr val="FF0000"/>
                </a:solidFill>
              </a:rPr>
              <a:t> plus the time when the power exceeds 85% of the flat-top level only during ramping up.</a:t>
            </a:r>
          </a:p>
          <a:p>
            <a:pPr marL="0" indent="231775"/>
            <a:r>
              <a:rPr lang="en-US" sz="2000" smtClean="0"/>
              <a:t>The model predictions agree well with available experimental results on pulse shape dependence of the breakdown rate.</a:t>
            </a:r>
            <a:endParaRPr lang="en-US" sz="20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5082" y="1707776"/>
            <a:ext cx="750345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i="0" dirty="0" smtClean="0"/>
              <a:t>Majority of the data are measured with rectangular pulse shape</a:t>
            </a:r>
          </a:p>
          <a:p>
            <a:pPr marL="457200" indent="-457200" algn="l"/>
            <a:r>
              <a:rPr lang="en-US" i="0" dirty="0" smtClean="0"/>
              <a:t>BUT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i="0" dirty="0" smtClean="0"/>
              <a:t>In standing wave structures, it is not rectangular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i="0" dirty="0" smtClean="0"/>
              <a:t>In traveling wave structures, the pulse </a:t>
            </a:r>
            <a:r>
              <a:rPr lang="en-US" i="0" dirty="0" smtClean="0"/>
              <a:t>must have a </a:t>
            </a:r>
            <a:r>
              <a:rPr lang="en-US" i="0" dirty="0" smtClean="0"/>
              <a:t>ramp in order to compensate the energy spread due to the beam loading transient effect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emission and </a:t>
            </a:r>
            <a:r>
              <a:rPr lang="en-US" dirty="0" err="1"/>
              <a:t>rf</a:t>
            </a:r>
            <a:r>
              <a:rPr lang="en-US" dirty="0"/>
              <a:t> power flow</a:t>
            </a:r>
          </a:p>
        </p:txBody>
      </p:sp>
      <p:grpSp>
        <p:nvGrpSpPr>
          <p:cNvPr id="2" name="Group 21"/>
          <p:cNvGrpSpPr/>
          <p:nvPr/>
        </p:nvGrpSpPr>
        <p:grpSpPr>
          <a:xfrm>
            <a:off x="629557" y="3251427"/>
            <a:ext cx="8280400" cy="2852737"/>
            <a:chOff x="571500" y="849313"/>
            <a:chExt cx="8280400" cy="2852737"/>
          </a:xfrm>
        </p:grpSpPr>
        <p:grpSp>
          <p:nvGrpSpPr>
            <p:cNvPr id="3" name="Group 27"/>
            <p:cNvGrpSpPr>
              <a:grpSpLocks/>
            </p:cNvGrpSpPr>
            <p:nvPr/>
          </p:nvGrpSpPr>
          <p:grpSpPr bwMode="auto">
            <a:xfrm rot="-1113311">
              <a:off x="2170113" y="1131888"/>
              <a:ext cx="1146175" cy="1395412"/>
              <a:chOff x="1431" y="969"/>
              <a:chExt cx="722" cy="879"/>
            </a:xfrm>
          </p:grpSpPr>
          <p:sp>
            <p:nvSpPr>
              <p:cNvPr id="549913" name="AutoShape 25"/>
              <p:cNvSpPr>
                <a:spLocks noChangeArrowheads="1"/>
              </p:cNvSpPr>
              <p:nvPr/>
            </p:nvSpPr>
            <p:spPr bwMode="auto">
              <a:xfrm rot="5400000">
                <a:off x="1352" y="1048"/>
                <a:ext cx="879" cy="722"/>
              </a:xfrm>
              <a:prstGeom prst="leftArrow">
                <a:avLst>
                  <a:gd name="adj1" fmla="val 50000"/>
                  <a:gd name="adj2" fmla="val 30436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9914" name="Text Box 26"/>
              <p:cNvSpPr txBox="1">
                <a:spLocks noChangeArrowheads="1"/>
              </p:cNvSpPr>
              <p:nvPr/>
            </p:nvSpPr>
            <p:spPr bwMode="auto">
              <a:xfrm rot="5400000">
                <a:off x="1496" y="1362"/>
                <a:ext cx="606" cy="327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/>
                <a:r>
                  <a:rPr lang="en-US" sz="2800"/>
                  <a:t>  </a:t>
                </a:r>
                <a:r>
                  <a:rPr lang="en-US" sz="2800" b="1"/>
                  <a:t>P</a:t>
                </a:r>
                <a:r>
                  <a:rPr lang="en-US" sz="2800" b="1" baseline="-25000"/>
                  <a:t>FN</a:t>
                </a:r>
              </a:p>
            </p:txBody>
          </p:sp>
        </p:grpSp>
        <p:sp>
          <p:nvSpPr>
            <p:cNvPr id="549893" name="AutoShape 5"/>
            <p:cNvSpPr>
              <a:spLocks noChangeArrowheads="1"/>
            </p:cNvSpPr>
            <p:nvPr/>
          </p:nvSpPr>
          <p:spPr bwMode="auto">
            <a:xfrm>
              <a:off x="1651000" y="1701800"/>
              <a:ext cx="1057275" cy="1612900"/>
            </a:xfrm>
            <a:prstGeom prst="triangle">
              <a:avLst>
                <a:gd name="adj" fmla="val 50000"/>
              </a:avLst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9896" name="Line 8"/>
            <p:cNvSpPr>
              <a:spLocks noChangeShapeType="1"/>
            </p:cNvSpPr>
            <p:nvPr/>
          </p:nvSpPr>
          <p:spPr bwMode="auto">
            <a:xfrm flipH="1" flipV="1">
              <a:off x="1816100" y="1181100"/>
              <a:ext cx="228600" cy="736600"/>
            </a:xfrm>
            <a:prstGeom prst="line">
              <a:avLst/>
            </a:prstGeom>
            <a:noFill/>
            <a:ln w="63500">
              <a:solidFill>
                <a:srgbClr val="00FF00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9897" name="Rectangle 9"/>
            <p:cNvSpPr>
              <a:spLocks noChangeArrowheads="1"/>
            </p:cNvSpPr>
            <p:nvPr/>
          </p:nvSpPr>
          <p:spPr bwMode="auto">
            <a:xfrm>
              <a:off x="647700" y="3314700"/>
              <a:ext cx="3136900" cy="317500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9898" name="AutoShape 10"/>
            <p:cNvSpPr>
              <a:spLocks noChangeArrowheads="1"/>
            </p:cNvSpPr>
            <p:nvPr/>
          </p:nvSpPr>
          <p:spPr bwMode="auto">
            <a:xfrm>
              <a:off x="1892300" y="1689100"/>
              <a:ext cx="574675" cy="92710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9900" name="Text Box 12"/>
            <p:cNvSpPr txBox="1">
              <a:spLocks noChangeArrowheads="1"/>
            </p:cNvSpPr>
            <p:nvPr/>
          </p:nvSpPr>
          <p:spPr bwMode="auto">
            <a:xfrm>
              <a:off x="1114425" y="1998663"/>
              <a:ext cx="619125" cy="4064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/>
              <a:r>
                <a:rPr lang="en-US"/>
                <a:t>P</a:t>
              </a:r>
              <a:r>
                <a:rPr lang="en-US" baseline="-25000"/>
                <a:t>loss</a:t>
              </a:r>
            </a:p>
          </p:txBody>
        </p:sp>
        <p:sp>
          <p:nvSpPr>
            <p:cNvPr id="549901" name="Line 13"/>
            <p:cNvSpPr>
              <a:spLocks noChangeShapeType="1"/>
            </p:cNvSpPr>
            <p:nvPr/>
          </p:nvSpPr>
          <p:spPr bwMode="auto">
            <a:xfrm>
              <a:off x="1752600" y="2209800"/>
              <a:ext cx="431800" cy="152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3136900" y="2032000"/>
              <a:ext cx="1128713" cy="1273175"/>
              <a:chOff x="1648" y="1200"/>
              <a:chExt cx="711" cy="698"/>
            </a:xfrm>
          </p:grpSpPr>
          <p:sp>
            <p:nvSpPr>
              <p:cNvPr id="549903" name="AutoShape 15"/>
              <p:cNvSpPr>
                <a:spLocks noChangeArrowheads="1"/>
              </p:cNvSpPr>
              <p:nvPr/>
            </p:nvSpPr>
            <p:spPr bwMode="auto">
              <a:xfrm>
                <a:off x="1648" y="1200"/>
                <a:ext cx="711" cy="698"/>
              </a:xfrm>
              <a:prstGeom prst="leftArrow">
                <a:avLst>
                  <a:gd name="adj1" fmla="val 50000"/>
                  <a:gd name="adj2" fmla="val 25466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9902" name="Text Box 14"/>
              <p:cNvSpPr txBox="1">
                <a:spLocks noChangeArrowheads="1"/>
              </p:cNvSpPr>
              <p:nvPr/>
            </p:nvSpPr>
            <p:spPr bwMode="auto">
              <a:xfrm>
                <a:off x="1806" y="1390"/>
                <a:ext cx="542" cy="317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/>
                <a:r>
                  <a:rPr lang="en-US" sz="2800"/>
                  <a:t> </a:t>
                </a:r>
                <a:r>
                  <a:rPr lang="en-US" sz="3200"/>
                  <a:t>P</a:t>
                </a:r>
                <a:r>
                  <a:rPr lang="en-US" sz="3200" baseline="-25000"/>
                  <a:t>rf</a:t>
                </a:r>
              </a:p>
            </p:txBody>
          </p:sp>
        </p:grpSp>
        <p:graphicFrame>
          <p:nvGraphicFramePr>
            <p:cNvPr id="549907" name="Object 19"/>
            <p:cNvGraphicFramePr>
              <a:graphicFrameLocks noChangeAspect="1"/>
            </p:cNvGraphicFramePr>
            <p:nvPr/>
          </p:nvGraphicFramePr>
          <p:xfrm>
            <a:off x="4730750" y="849313"/>
            <a:ext cx="4121150" cy="2852737"/>
          </p:xfrm>
          <a:graphic>
            <a:graphicData uri="http://schemas.openxmlformats.org/presentationml/2006/ole">
              <p:oleObj spid="_x0000_s31746" name="Equation" r:id="rId3" imgW="1676160" imgH="1422360" progId="Equation.3">
                <p:embed/>
              </p:oleObj>
            </a:graphicData>
          </a:graphic>
        </p:graphicFrame>
        <p:sp>
          <p:nvSpPr>
            <p:cNvPr id="549916" name="Line 28"/>
            <p:cNvSpPr>
              <a:spLocks noChangeShapeType="1"/>
            </p:cNvSpPr>
            <p:nvPr/>
          </p:nvSpPr>
          <p:spPr bwMode="auto">
            <a:xfrm flipH="1" flipV="1">
              <a:off x="2184400" y="952500"/>
              <a:ext cx="0" cy="711200"/>
            </a:xfrm>
            <a:prstGeom prst="line">
              <a:avLst/>
            </a:prstGeom>
            <a:noFill/>
            <a:ln w="63500">
              <a:solidFill>
                <a:srgbClr val="00FF00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49917" name="Line 29"/>
            <p:cNvSpPr>
              <a:spLocks noChangeShapeType="1"/>
            </p:cNvSpPr>
            <p:nvPr/>
          </p:nvSpPr>
          <p:spPr bwMode="auto">
            <a:xfrm flipV="1">
              <a:off x="2311400" y="1193800"/>
              <a:ext cx="152400" cy="685800"/>
            </a:xfrm>
            <a:prstGeom prst="line">
              <a:avLst/>
            </a:prstGeom>
            <a:noFill/>
            <a:ln w="63500">
              <a:solidFill>
                <a:srgbClr val="00FF00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571500" y="2489200"/>
              <a:ext cx="823913" cy="793750"/>
              <a:chOff x="352" y="1520"/>
              <a:chExt cx="519" cy="500"/>
            </a:xfrm>
          </p:grpSpPr>
          <p:sp>
            <p:nvSpPr>
              <p:cNvPr id="549919" name="AutoShape 31"/>
              <p:cNvSpPr>
                <a:spLocks noChangeArrowheads="1"/>
              </p:cNvSpPr>
              <p:nvPr/>
            </p:nvSpPr>
            <p:spPr bwMode="auto">
              <a:xfrm>
                <a:off x="352" y="1520"/>
                <a:ext cx="519" cy="500"/>
              </a:xfrm>
              <a:prstGeom prst="leftArrow">
                <a:avLst>
                  <a:gd name="adj1" fmla="val 50000"/>
                  <a:gd name="adj2" fmla="val 25950"/>
                </a:avLst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9920" name="Text Box 32"/>
              <p:cNvSpPr txBox="1">
                <a:spLocks noChangeArrowheads="1"/>
              </p:cNvSpPr>
              <p:nvPr/>
            </p:nvSpPr>
            <p:spPr bwMode="auto">
              <a:xfrm>
                <a:off x="526" y="1657"/>
                <a:ext cx="334" cy="231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/>
                <a:r>
                  <a:rPr lang="en-US" sz="1800"/>
                  <a:t>P’</a:t>
                </a:r>
                <a:r>
                  <a:rPr lang="en-US" sz="1800" baseline="-25000"/>
                  <a:t>rf</a:t>
                </a:r>
              </a:p>
            </p:txBody>
          </p:sp>
        </p:grpSp>
      </p:grp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478971" y="855663"/>
            <a:ext cx="8411029" cy="223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ctr"/>
            <a:r>
              <a:rPr lang="en-US" sz="2400" b="1" dirty="0"/>
              <a:t>Qualitative </a:t>
            </a:r>
            <a:r>
              <a:rPr lang="en-US" sz="2400" b="1" dirty="0" smtClean="0"/>
              <a:t>picture of breakdown initiation</a:t>
            </a:r>
            <a:endParaRPr lang="en-US" sz="2400" b="1" dirty="0"/>
          </a:p>
          <a:p>
            <a:pPr marL="457200" indent="-457200" algn="l">
              <a:buFontTx/>
              <a:buChar char="•"/>
            </a:pPr>
            <a:r>
              <a:rPr lang="en-US" dirty="0"/>
              <a:t>Field emission currents J</a:t>
            </a:r>
            <a:r>
              <a:rPr lang="en-US" baseline="-25000" dirty="0"/>
              <a:t>FN</a:t>
            </a:r>
            <a:r>
              <a:rPr lang="en-US" dirty="0"/>
              <a:t> heat a (potential) breakdown site up to a temperature rise ∆T on each pulse.</a:t>
            </a:r>
          </a:p>
          <a:p>
            <a:pPr marL="457200" indent="-457200" algn="l">
              <a:buFontTx/>
              <a:buChar char="•"/>
            </a:pPr>
            <a:r>
              <a:rPr lang="en-US" dirty="0"/>
              <a:t>After a number of pulses the site got modified so that J</a:t>
            </a:r>
            <a:r>
              <a:rPr lang="en-US" baseline="-25000" dirty="0"/>
              <a:t>FN</a:t>
            </a:r>
            <a:r>
              <a:rPr lang="en-US" dirty="0"/>
              <a:t> increases so that ∆T increases above a certain threshold.</a:t>
            </a:r>
          </a:p>
          <a:p>
            <a:pPr marL="457200" indent="-457200" algn="l">
              <a:buFontTx/>
              <a:buChar char="•"/>
            </a:pPr>
            <a:r>
              <a:rPr lang="en-US" dirty="0"/>
              <a:t>Breakdown takes place.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</a:t>
            </a:r>
            <a:r>
              <a:rPr lang="en-US" dirty="0" err="1"/>
              <a:t>rf</a:t>
            </a:r>
            <a:r>
              <a:rPr lang="en-US" dirty="0"/>
              <a:t> breakdown constraint S</a:t>
            </a:r>
            <a:r>
              <a:rPr lang="en-US" baseline="-25000" dirty="0"/>
              <a:t>c</a:t>
            </a:r>
          </a:p>
        </p:txBody>
      </p:sp>
      <p:grpSp>
        <p:nvGrpSpPr>
          <p:cNvPr id="2" name="Group 5"/>
          <p:cNvGrpSpPr/>
          <p:nvPr/>
        </p:nvGrpSpPr>
        <p:grpSpPr>
          <a:xfrm>
            <a:off x="352425" y="909637"/>
            <a:ext cx="8512175" cy="4100513"/>
            <a:chOff x="352425" y="909637"/>
            <a:chExt cx="8512175" cy="4100513"/>
          </a:xfrm>
        </p:grpSpPr>
        <p:graphicFrame>
          <p:nvGraphicFramePr>
            <p:cNvPr id="552965" name="Object 5"/>
            <p:cNvGraphicFramePr>
              <a:graphicFrameLocks noChangeAspect="1"/>
            </p:cNvGraphicFramePr>
            <p:nvPr/>
          </p:nvGraphicFramePr>
          <p:xfrm>
            <a:off x="5156200" y="1539875"/>
            <a:ext cx="3260725" cy="582613"/>
          </p:xfrm>
          <a:graphic>
            <a:graphicData uri="http://schemas.openxmlformats.org/presentationml/2006/ole">
              <p:oleObj spid="_x0000_s34818" name="Equation" r:id="rId3" imgW="1282680" imgH="228600" progId="Equation.3">
                <p:embed/>
              </p:oleObj>
            </a:graphicData>
          </a:graphic>
        </p:graphicFrame>
        <p:sp>
          <p:nvSpPr>
            <p:cNvPr id="552979" name="Text Box 19"/>
            <p:cNvSpPr txBox="1">
              <a:spLocks noChangeArrowheads="1"/>
            </p:cNvSpPr>
            <p:nvPr/>
          </p:nvSpPr>
          <p:spPr bwMode="auto">
            <a:xfrm>
              <a:off x="4924425" y="2709863"/>
              <a:ext cx="3940175" cy="151426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tIns="91440" bIns="91440">
              <a:spAutoFit/>
            </a:bodyPr>
            <a:lstStyle/>
            <a:p>
              <a:pPr marL="342900" indent="-342900" algn="ctr"/>
              <a:r>
                <a:rPr lang="en-US" sz="2400" dirty="0">
                  <a:solidFill>
                    <a:schemeClr val="tx1"/>
                  </a:solidFill>
                </a:rPr>
                <a:t>S</a:t>
              </a:r>
              <a:r>
                <a:rPr lang="en-US" sz="2400" baseline="-25000" dirty="0">
                  <a:solidFill>
                    <a:schemeClr val="tx1"/>
                  </a:solidFill>
                </a:rPr>
                <a:t>c</a:t>
              </a:r>
              <a:r>
                <a:rPr lang="en-US" sz="2400" dirty="0">
                  <a:solidFill>
                    <a:schemeClr val="tx1"/>
                  </a:solidFill>
                </a:rPr>
                <a:t> = </a:t>
              </a:r>
              <a:r>
                <a:rPr lang="en-US" sz="2400" dirty="0" smtClean="0">
                  <a:solidFill>
                    <a:schemeClr val="tx1"/>
                  </a:solidFill>
                </a:rPr>
                <a:t>4 </a:t>
              </a:r>
              <a:r>
                <a:rPr lang="en-US" sz="2400" dirty="0">
                  <a:solidFill>
                    <a:schemeClr val="tx1"/>
                  </a:solidFill>
                </a:rPr>
                <a:t>÷ 5 [MW/mm</a:t>
              </a:r>
              <a:r>
                <a:rPr lang="en-US" sz="2400" baseline="30000" dirty="0">
                  <a:solidFill>
                    <a:schemeClr val="tx1"/>
                  </a:solidFill>
                </a:rPr>
                <a:t>2</a:t>
              </a:r>
              <a:r>
                <a:rPr lang="en-US" sz="2400" dirty="0">
                  <a:solidFill>
                    <a:schemeClr val="tx1"/>
                  </a:solidFill>
                </a:rPr>
                <a:t>] </a:t>
              </a:r>
            </a:p>
            <a:p>
              <a:pPr marL="342900" indent="-342900" algn="ctr"/>
              <a:r>
                <a:rPr lang="en-US" sz="2400" dirty="0">
                  <a:solidFill>
                    <a:schemeClr val="tx1"/>
                  </a:solidFill>
                </a:rPr>
                <a:t>at </a:t>
              </a:r>
              <a:r>
                <a:rPr lang="en-US" sz="2400" dirty="0" smtClean="0">
                  <a:solidFill>
                    <a:schemeClr val="tx1"/>
                  </a:solidFill>
                </a:rPr>
                <a:t>200ns</a:t>
              </a:r>
              <a:r>
                <a:rPr lang="en-US" sz="2400" dirty="0">
                  <a:solidFill>
                    <a:schemeClr val="tx1"/>
                  </a:solidFill>
                </a:rPr>
                <a:t>, BDR=1e-6  </a:t>
              </a:r>
            </a:p>
            <a:p>
              <a:pPr marL="342900" indent="-342900" algn="ctr"/>
              <a:r>
                <a:rPr lang="en-US" sz="2800" dirty="0" smtClean="0">
                  <a:solidFill>
                    <a:schemeClr val="tx1"/>
                  </a:solidFill>
                </a:rPr>
                <a:t>S</a:t>
              </a:r>
              <a:r>
                <a:rPr lang="en-US" sz="2800" baseline="-25000" dirty="0" smtClean="0">
                  <a:solidFill>
                    <a:schemeClr val="tx1"/>
                  </a:solidFill>
                </a:rPr>
                <a:t>c</a:t>
              </a:r>
              <a:r>
                <a:rPr lang="en-US" sz="2800" baseline="30000" dirty="0" smtClean="0">
                  <a:solidFill>
                    <a:schemeClr val="tx1"/>
                  </a:solidFill>
                </a:rPr>
                <a:t>15</a:t>
              </a:r>
              <a:r>
                <a:rPr lang="en-US" sz="2800" dirty="0" smtClean="0">
                  <a:solidFill>
                    <a:schemeClr val="tx1"/>
                  </a:solidFill>
                </a:rPr>
                <a:t>t</a:t>
              </a:r>
              <a:r>
                <a:rPr lang="en-US" sz="2800" baseline="-25000" dirty="0" smtClean="0">
                  <a:solidFill>
                    <a:schemeClr val="tx1"/>
                  </a:solidFill>
                </a:rPr>
                <a:t>p</a:t>
              </a:r>
              <a:r>
                <a:rPr lang="en-US" sz="2800" baseline="30000" dirty="0" smtClean="0">
                  <a:solidFill>
                    <a:schemeClr val="tx1"/>
                  </a:solidFill>
                </a:rPr>
                <a:t>5</a:t>
              </a:r>
              <a:r>
                <a:rPr lang="en-US" sz="2800" dirty="0" smtClean="0">
                  <a:solidFill>
                    <a:schemeClr val="tx1"/>
                  </a:solidFill>
                </a:rPr>
                <a:t>/BDR = const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0" name="Chart 9"/>
            <p:cNvGraphicFramePr>
              <a:graphicFrameLocks/>
            </p:cNvGraphicFramePr>
            <p:nvPr/>
          </p:nvGraphicFramePr>
          <p:xfrm>
            <a:off x="352425" y="909637"/>
            <a:ext cx="4572000" cy="41005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on gradient scaling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415925" y="919163"/>
            <a:ext cx="8302625" cy="4022586"/>
            <a:chOff x="415925" y="919163"/>
            <a:chExt cx="8302625" cy="4022586"/>
          </a:xfrm>
        </p:grpSpPr>
        <p:graphicFrame>
          <p:nvGraphicFramePr>
            <p:cNvPr id="561156" name="Object 4"/>
            <p:cNvGraphicFramePr>
              <a:graphicFrameLocks noChangeAspect="1"/>
            </p:cNvGraphicFramePr>
            <p:nvPr/>
          </p:nvGraphicFramePr>
          <p:xfrm>
            <a:off x="5676900" y="1382713"/>
            <a:ext cx="1963738" cy="522287"/>
          </p:xfrm>
          <a:graphic>
            <a:graphicData uri="http://schemas.openxmlformats.org/presentationml/2006/ole">
              <p:oleObj spid="_x0000_s35842" name="Equation" r:id="rId3" imgW="952200" imgH="253800" progId="Equation.3">
                <p:embed/>
              </p:oleObj>
            </a:graphicData>
          </a:graphic>
        </p:graphicFrame>
        <p:graphicFrame>
          <p:nvGraphicFramePr>
            <p:cNvPr id="561157" name="Object 5"/>
            <p:cNvGraphicFramePr>
              <a:graphicFrameLocks noChangeAspect="1"/>
            </p:cNvGraphicFramePr>
            <p:nvPr/>
          </p:nvGraphicFramePr>
          <p:xfrm>
            <a:off x="1339850" y="1397000"/>
            <a:ext cx="1941513" cy="520700"/>
          </p:xfrm>
          <a:graphic>
            <a:graphicData uri="http://schemas.openxmlformats.org/presentationml/2006/ole">
              <p:oleObj spid="_x0000_s35843" name="Equation" r:id="rId4" imgW="711000" imgH="241200" progId="Equation.3">
                <p:embed/>
              </p:oleObj>
            </a:graphicData>
          </a:graphic>
        </p:graphicFrame>
        <p:sp>
          <p:nvSpPr>
            <p:cNvPr id="561158" name="Text Box 6"/>
            <p:cNvSpPr txBox="1">
              <a:spLocks noChangeArrowheads="1"/>
            </p:cNvSpPr>
            <p:nvPr/>
          </p:nvSpPr>
          <p:spPr bwMode="auto">
            <a:xfrm>
              <a:off x="885825" y="931863"/>
              <a:ext cx="301148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/>
              <a:r>
                <a:rPr lang="en-US"/>
                <a:t>For a fixed pulse length</a:t>
              </a:r>
            </a:p>
          </p:txBody>
        </p:sp>
        <p:sp>
          <p:nvSpPr>
            <p:cNvPr id="561159" name="Text Box 7"/>
            <p:cNvSpPr txBox="1">
              <a:spLocks noChangeArrowheads="1"/>
            </p:cNvSpPr>
            <p:nvPr/>
          </p:nvSpPr>
          <p:spPr bwMode="auto">
            <a:xfrm>
              <a:off x="5622925" y="919163"/>
              <a:ext cx="20939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/>
              <a:r>
                <a:rPr lang="en-US"/>
                <a:t>For a fixed BDR</a:t>
              </a:r>
            </a:p>
          </p:txBody>
        </p:sp>
        <p:sp>
          <p:nvSpPr>
            <p:cNvPr id="561160" name="Line 8"/>
            <p:cNvSpPr>
              <a:spLocks noChangeShapeType="1"/>
            </p:cNvSpPr>
            <p:nvPr/>
          </p:nvSpPr>
          <p:spPr bwMode="auto">
            <a:xfrm>
              <a:off x="2349500" y="2120900"/>
              <a:ext cx="1803400" cy="431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1161" name="Line 9"/>
            <p:cNvSpPr>
              <a:spLocks noChangeShapeType="1"/>
            </p:cNvSpPr>
            <p:nvPr/>
          </p:nvSpPr>
          <p:spPr bwMode="auto">
            <a:xfrm flipH="1">
              <a:off x="4775200" y="2044700"/>
              <a:ext cx="1917700" cy="508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561162" name="Object 10"/>
            <p:cNvGraphicFramePr>
              <a:graphicFrameLocks noChangeAspect="1"/>
            </p:cNvGraphicFramePr>
            <p:nvPr/>
          </p:nvGraphicFramePr>
          <p:xfrm>
            <a:off x="3048000" y="2736850"/>
            <a:ext cx="2760663" cy="1230313"/>
          </p:xfrm>
          <a:graphic>
            <a:graphicData uri="http://schemas.openxmlformats.org/presentationml/2006/ole">
              <p:oleObj spid="_x0000_s35844" name="Equation" r:id="rId5" imgW="965160" imgH="431640" progId="Equation.3">
                <p:embed/>
              </p:oleObj>
            </a:graphicData>
          </a:graphic>
        </p:graphicFrame>
        <p:sp>
          <p:nvSpPr>
            <p:cNvPr id="561163" name="Text Box 11"/>
            <p:cNvSpPr txBox="1">
              <a:spLocks noChangeArrowheads="1"/>
            </p:cNvSpPr>
            <p:nvPr/>
          </p:nvSpPr>
          <p:spPr bwMode="auto">
            <a:xfrm>
              <a:off x="415925" y="4233863"/>
              <a:ext cx="8302625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342900" indent="-342900" algn="l">
                <a:buFontTx/>
                <a:buChar char="•"/>
              </a:pPr>
              <a:r>
                <a:rPr lang="en-US" dirty="0"/>
                <a:t>In </a:t>
              </a:r>
              <a:r>
                <a:rPr lang="en-US" b="1" dirty="0">
                  <a:solidFill>
                    <a:srgbClr val="FF3300"/>
                  </a:solidFill>
                </a:rPr>
                <a:t>a</a:t>
              </a:r>
              <a:r>
                <a:rPr lang="en-US" dirty="0"/>
                <a:t> Cu structure, ultimate gradient </a:t>
              </a:r>
              <a:r>
                <a:rPr lang="en-US" dirty="0">
                  <a:solidFill>
                    <a:srgbClr val="FF3300"/>
                  </a:solidFill>
                </a:rPr>
                <a:t>E</a:t>
              </a:r>
              <a:r>
                <a:rPr lang="en-US" baseline="-25000" dirty="0">
                  <a:solidFill>
                    <a:srgbClr val="FF3300"/>
                  </a:solidFill>
                </a:rPr>
                <a:t>a</a:t>
              </a:r>
              <a:r>
                <a:rPr lang="en-US" dirty="0"/>
                <a:t> can be scaled to certain BDR and </a:t>
              </a:r>
              <a:r>
                <a:rPr lang="en-US" dirty="0" smtClean="0"/>
                <a:t>rectangular pulse </a:t>
              </a:r>
              <a:r>
                <a:rPr lang="en-US" dirty="0"/>
                <a:t>length using above power law. 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065937" y="5298782"/>
            <a:ext cx="5085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0" dirty="0" smtClean="0">
                <a:solidFill>
                  <a:srgbClr val="FF0000"/>
                </a:solidFill>
              </a:rPr>
              <a:t>What is </a:t>
            </a:r>
            <a:r>
              <a:rPr lang="en-US" b="1" i="0" dirty="0" err="1" smtClean="0">
                <a:solidFill>
                  <a:srgbClr val="FF0000"/>
                </a:solidFill>
              </a:rPr>
              <a:t>t</a:t>
            </a:r>
            <a:r>
              <a:rPr lang="en-US" b="1" i="0" baseline="-25000" dirty="0" err="1" smtClean="0">
                <a:solidFill>
                  <a:srgbClr val="FF0000"/>
                </a:solidFill>
              </a:rPr>
              <a:t>p</a:t>
            </a:r>
            <a:r>
              <a:rPr lang="en-US" b="1" i="0" dirty="0" smtClean="0">
                <a:solidFill>
                  <a:srgbClr val="FF0000"/>
                </a:solidFill>
              </a:rPr>
              <a:t> for non-rectangular pulse ?</a:t>
            </a:r>
            <a:endParaRPr lang="en-US" b="1" i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pulsed </a:t>
            </a:r>
            <a:r>
              <a:rPr lang="en-US" dirty="0"/>
              <a:t>surface heating</a:t>
            </a:r>
          </a:p>
        </p:txBody>
      </p:sp>
      <p:graphicFrame>
        <p:nvGraphicFramePr>
          <p:cNvPr id="578563" name="Object 3"/>
          <p:cNvGraphicFramePr>
            <a:graphicFrameLocks noChangeAspect="1"/>
          </p:cNvGraphicFramePr>
          <p:nvPr/>
        </p:nvGraphicFramePr>
        <p:xfrm>
          <a:off x="547688" y="1117600"/>
          <a:ext cx="3402012" cy="1362075"/>
        </p:xfrm>
        <a:graphic>
          <a:graphicData uri="http://schemas.openxmlformats.org/presentationml/2006/ole">
            <p:oleObj spid="_x0000_s32770" name="Equation" r:id="rId3" imgW="1206360" imgH="482400" progId="Equation.3">
              <p:embed/>
            </p:oleObj>
          </a:graphicData>
        </a:graphic>
      </p:graphicFrame>
      <p:graphicFrame>
        <p:nvGraphicFramePr>
          <p:cNvPr id="578565" name="Object 5"/>
          <p:cNvGraphicFramePr>
            <a:graphicFrameLocks noChangeAspect="1"/>
          </p:cNvGraphicFramePr>
          <p:nvPr/>
        </p:nvGraphicFramePr>
        <p:xfrm>
          <a:off x="542925" y="3640138"/>
          <a:ext cx="2901950" cy="760412"/>
        </p:xfrm>
        <a:graphic>
          <a:graphicData uri="http://schemas.openxmlformats.org/presentationml/2006/ole">
            <p:oleObj spid="_x0000_s32771" name="Equation" r:id="rId4" imgW="1066680" imgH="279360" progId="Equation.3">
              <p:embed/>
            </p:oleObj>
          </a:graphicData>
        </a:graphic>
      </p:graphicFrame>
      <p:sp>
        <p:nvSpPr>
          <p:cNvPr id="578566" name="Text Box 6"/>
          <p:cNvSpPr txBox="1">
            <a:spLocks noChangeArrowheads="1"/>
          </p:cNvSpPr>
          <p:nvPr/>
        </p:nvSpPr>
        <p:spPr bwMode="auto">
          <a:xfrm>
            <a:off x="415925" y="3217863"/>
            <a:ext cx="1935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US">
                <a:solidFill>
                  <a:schemeClr val="tx1"/>
                </a:solidFill>
              </a:rPr>
              <a:t>For rect pulse:</a:t>
            </a:r>
          </a:p>
        </p:txBody>
      </p:sp>
      <p:pic>
        <p:nvPicPr>
          <p:cNvPr id="57857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24313" y="704850"/>
            <a:ext cx="4957762" cy="482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Pulsed heating </a:t>
            </a:r>
            <a:r>
              <a:rPr lang="en-US" dirty="0" smtClean="0"/>
              <a:t>by Field Emission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79587" name="Object 3"/>
          <p:cNvGraphicFramePr>
            <a:graphicFrameLocks noChangeAspect="1"/>
          </p:cNvGraphicFramePr>
          <p:nvPr/>
        </p:nvGraphicFramePr>
        <p:xfrm>
          <a:off x="484188" y="4457700"/>
          <a:ext cx="4191000" cy="1362075"/>
        </p:xfrm>
        <a:graphic>
          <a:graphicData uri="http://schemas.openxmlformats.org/presentationml/2006/ole">
            <p:oleObj spid="_x0000_s33794" name="Equation" r:id="rId3" imgW="1485720" imgH="482400" progId="Equation.3">
              <p:embed/>
            </p:oleObj>
          </a:graphicData>
        </a:graphic>
      </p:graphicFrame>
      <p:graphicFrame>
        <p:nvGraphicFramePr>
          <p:cNvPr id="579588" name="Object 4"/>
          <p:cNvGraphicFramePr>
            <a:graphicFrameLocks noChangeAspect="1"/>
          </p:cNvGraphicFramePr>
          <p:nvPr/>
        </p:nvGraphicFramePr>
        <p:xfrm>
          <a:off x="911225" y="2344738"/>
          <a:ext cx="2901950" cy="760412"/>
        </p:xfrm>
        <a:graphic>
          <a:graphicData uri="http://schemas.openxmlformats.org/presentationml/2006/ole">
            <p:oleObj spid="_x0000_s33795" name="Equation" r:id="rId4" imgW="1066680" imgH="279360" progId="Equation.3">
              <p:embed/>
            </p:oleObj>
          </a:graphicData>
        </a:graphic>
      </p:graphicFrame>
      <p:sp>
        <p:nvSpPr>
          <p:cNvPr id="579589" name="Text Box 5"/>
          <p:cNvSpPr txBox="1">
            <a:spLocks noChangeArrowheads="1"/>
          </p:cNvSpPr>
          <p:nvPr/>
        </p:nvSpPr>
        <p:spPr bwMode="auto">
          <a:xfrm>
            <a:off x="708025" y="1122363"/>
            <a:ext cx="3656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/>
              <a:t>BDR=const means ∆T=const </a:t>
            </a:r>
          </a:p>
        </p:txBody>
      </p:sp>
      <p:sp>
        <p:nvSpPr>
          <p:cNvPr id="579590" name="AutoShape 6"/>
          <p:cNvSpPr>
            <a:spLocks noChangeArrowheads="1"/>
          </p:cNvSpPr>
          <p:nvPr/>
        </p:nvSpPr>
        <p:spPr bwMode="auto">
          <a:xfrm rot="5400000">
            <a:off x="1899445" y="3167856"/>
            <a:ext cx="938212" cy="12731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9591" name="AutoShape 7"/>
          <p:cNvSpPr>
            <a:spLocks noChangeArrowheads="1"/>
          </p:cNvSpPr>
          <p:nvPr/>
        </p:nvSpPr>
        <p:spPr bwMode="auto">
          <a:xfrm rot="5400000">
            <a:off x="2089945" y="1250156"/>
            <a:ext cx="531812" cy="12731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79592" name="Object 8"/>
          <p:cNvGraphicFramePr>
            <a:graphicFrameLocks noChangeAspect="1"/>
          </p:cNvGraphicFramePr>
          <p:nvPr/>
        </p:nvGraphicFramePr>
        <p:xfrm>
          <a:off x="5060950" y="2319338"/>
          <a:ext cx="3260725" cy="1649412"/>
        </p:xfrm>
        <a:graphic>
          <a:graphicData uri="http://schemas.openxmlformats.org/presentationml/2006/ole">
            <p:oleObj spid="_x0000_s33796" name="Equation" r:id="rId5" imgW="1155600" imgH="583920" progId="Equation.3">
              <p:embed/>
            </p:oleObj>
          </a:graphicData>
        </a:graphic>
      </p:graphicFrame>
      <p:sp>
        <p:nvSpPr>
          <p:cNvPr id="579593" name="Text Box 9"/>
          <p:cNvSpPr txBox="1">
            <a:spLocks noChangeArrowheads="1"/>
          </p:cNvSpPr>
          <p:nvPr/>
        </p:nvSpPr>
        <p:spPr bwMode="auto">
          <a:xfrm>
            <a:off x="4772025" y="1135063"/>
            <a:ext cx="3773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US"/>
              <a:t>Using power loss expressed as</a:t>
            </a:r>
          </a:p>
        </p:txBody>
      </p:sp>
      <p:sp>
        <p:nvSpPr>
          <p:cNvPr id="579594" name="AutoShape 10"/>
          <p:cNvSpPr>
            <a:spLocks noChangeArrowheads="1"/>
          </p:cNvSpPr>
          <p:nvPr/>
        </p:nvSpPr>
        <p:spPr bwMode="auto">
          <a:xfrm rot="5400000">
            <a:off x="6458745" y="1237456"/>
            <a:ext cx="531812" cy="12731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9596" name="AutoShape 12"/>
          <p:cNvSpPr>
            <a:spLocks noChangeArrowheads="1"/>
          </p:cNvSpPr>
          <p:nvPr/>
        </p:nvSpPr>
        <p:spPr bwMode="auto">
          <a:xfrm rot="10800000">
            <a:off x="4935071" y="4190998"/>
            <a:ext cx="2097741" cy="1311275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00FFFF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06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5163" y="738188"/>
            <a:ext cx="5938837" cy="5710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80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Simulation of T53vg3MC experiment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770744" y="1458684"/>
            <a:ext cx="994182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i="0" dirty="0" smtClean="0"/>
              <a:t>P</a:t>
            </a:r>
            <a:r>
              <a:rPr lang="en-US" i="0" baseline="-25000" dirty="0" smtClean="0"/>
              <a:t>0</a:t>
            </a:r>
            <a:r>
              <a:rPr lang="en-US" i="0" dirty="0"/>
              <a:t> </a:t>
            </a:r>
            <a:r>
              <a:rPr lang="en-US" i="0" dirty="0" smtClean="0"/>
              <a:t>~ E</a:t>
            </a:r>
            <a:r>
              <a:rPr lang="en-US" i="0" baseline="30000" dirty="0" smtClean="0"/>
              <a:t>2</a:t>
            </a:r>
          </a:p>
        </p:txBody>
      </p:sp>
      <p:cxnSp>
        <p:nvCxnSpPr>
          <p:cNvPr id="10" name="Straight Arrow Connector 9"/>
          <p:cNvCxnSpPr>
            <a:stCxn id="6" idx="3"/>
          </p:cNvCxnSpPr>
          <p:nvPr/>
        </p:nvCxnSpPr>
        <p:spPr bwMode="auto">
          <a:xfrm>
            <a:off x="2764926" y="1658739"/>
            <a:ext cx="2576331" cy="133775"/>
          </a:xfrm>
          <a:prstGeom prst="straightConnector1">
            <a:avLst/>
          </a:prstGeom>
          <a:solidFill>
            <a:srgbClr val="00FFFF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492624" y="1995713"/>
            <a:ext cx="1469159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i="0" dirty="0" smtClean="0"/>
              <a:t>P</a:t>
            </a:r>
            <a:r>
              <a:rPr lang="en-US" i="0" baseline="-25000" dirty="0" smtClean="0"/>
              <a:t>FN</a:t>
            </a:r>
            <a:r>
              <a:rPr lang="en-US" i="0" dirty="0" smtClean="0"/>
              <a:t> ~ </a:t>
            </a:r>
            <a:r>
              <a:rPr lang="en-US" i="0" dirty="0" smtClean="0"/>
              <a:t>EJ</a:t>
            </a:r>
            <a:r>
              <a:rPr lang="en-US" i="0" baseline="-25000" dirty="0" smtClean="0"/>
              <a:t>FN</a:t>
            </a:r>
            <a:endParaRPr lang="en-US" i="0" baseline="30000" dirty="0" smtClean="0"/>
          </a:p>
        </p:txBody>
      </p:sp>
      <p:cxnSp>
        <p:nvCxnSpPr>
          <p:cNvPr id="18" name="Straight Arrow Connector 17"/>
          <p:cNvCxnSpPr>
            <a:stCxn id="13" idx="3"/>
          </p:cNvCxnSpPr>
          <p:nvPr/>
        </p:nvCxnSpPr>
        <p:spPr bwMode="auto">
          <a:xfrm>
            <a:off x="2961783" y="2195768"/>
            <a:ext cx="2454180" cy="61204"/>
          </a:xfrm>
          <a:prstGeom prst="straightConnector1">
            <a:avLst/>
          </a:prstGeom>
          <a:solidFill>
            <a:srgbClr val="00FFFF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Recent experiment in T53vg3MC</a:t>
            </a:r>
          </a:p>
        </p:txBody>
      </p:sp>
      <p:pic>
        <p:nvPicPr>
          <p:cNvPr id="12291" name="Picture 3" descr="pulse shape experiment T53vg3M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388" y="787400"/>
            <a:ext cx="7324725" cy="535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7032625" y="1458913"/>
            <a:ext cx="1709738" cy="1127125"/>
          </a:xfrm>
          <a:prstGeom prst="rect">
            <a:avLst/>
          </a:prstGeom>
          <a:solidFill>
            <a:srgbClr val="FFFE98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/>
            <a:r>
              <a:rPr lang="en-US" i="0">
                <a:solidFill>
                  <a:schemeClr val="tx1"/>
                </a:solidFill>
                <a:latin typeface="Arial" charset="0"/>
              </a:rPr>
              <a:t>USHG-2008:</a:t>
            </a:r>
          </a:p>
          <a:p>
            <a:pPr marL="342900" indent="-342900" algn="l"/>
            <a:r>
              <a:rPr lang="en-US" i="0">
                <a:solidFill>
                  <a:schemeClr val="tx1"/>
                </a:solidFill>
                <a:latin typeface="Arial" charset="0"/>
              </a:rPr>
              <a:t>C. Adolphsen</a:t>
            </a:r>
          </a:p>
          <a:p>
            <a:pPr marL="342900" indent="-342900" algn="l"/>
            <a:r>
              <a:rPr lang="en-US" i="0">
                <a:solidFill>
                  <a:schemeClr val="tx1"/>
                </a:solidFill>
                <a:latin typeface="Arial" charset="0"/>
              </a:rPr>
              <a:t>L. Laurent</a:t>
            </a:r>
            <a:endParaRPr lang="en-US"/>
          </a:p>
        </p:txBody>
      </p:sp>
      <p:sp>
        <p:nvSpPr>
          <p:cNvPr id="569349" name="AutoShape 5"/>
          <p:cNvSpPr>
            <a:spLocks noChangeArrowheads="1"/>
          </p:cNvSpPr>
          <p:nvPr/>
        </p:nvSpPr>
        <p:spPr bwMode="auto">
          <a:xfrm>
            <a:off x="3606800" y="3454400"/>
            <a:ext cx="314325" cy="304800"/>
          </a:xfrm>
          <a:prstGeom prst="star5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bllinec">
  <a:themeElements>
    <a:clrScheme name="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Dblline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FF"/>
        </a:solidFill>
        <a:ln w="952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FF"/>
        </a:solidFill>
        <a:ln w="952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Comic Sans MS" pitchFamily="66" charset="0"/>
          </a:defRPr>
        </a:defPPr>
      </a:lstStyle>
    </a:lnDef>
    <a:txDef>
      <a:spPr>
        <a:noFill/>
      </a:spPr>
      <a:bodyPr wrap="square" rtlCol="0">
        <a:spAutoFit/>
      </a:bodyPr>
      <a:lstStyle>
        <a:defPPr marL="457200" indent="-457200" algn="l">
          <a:buFont typeface="+mj-lt"/>
          <a:buAutoNum type="arabicPeriod"/>
          <a:defRPr i="0" dirty="0" smtClean="0"/>
        </a:defPPr>
      </a:lstStyle>
    </a:tx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z:\programs\powerpnt\template\clrovrhd\dbllinec.ppt</Template>
  <TotalTime>212</TotalTime>
  <Pages>36</Pages>
  <Words>560</Words>
  <Application>Microsoft PowerPoint 4.0</Application>
  <PresentationFormat>Letter Paper (8.5x11 in)</PresentationFormat>
  <Paragraphs>110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Dbllinec</vt:lpstr>
      <vt:lpstr>Equation</vt:lpstr>
      <vt:lpstr>Slide 1</vt:lpstr>
      <vt:lpstr>Motivation</vt:lpstr>
      <vt:lpstr>Field emission and rf power flow</vt:lpstr>
      <vt:lpstr>New rf breakdown constraint Sc</vt:lpstr>
      <vt:lpstr>Summary on gradient scaling</vt:lpstr>
      <vt:lpstr>Conventional pulsed surface heating</vt:lpstr>
      <vt:lpstr>Pulsed heating by Field Emission </vt:lpstr>
      <vt:lpstr>Simulation of T53vg3MC experiment</vt:lpstr>
      <vt:lpstr>Recent experiment in T53vg3MC</vt:lpstr>
      <vt:lpstr>NLC structure </vt:lpstr>
      <vt:lpstr>Staircase pulse shape</vt:lpstr>
      <vt:lpstr>Slide 12</vt:lpstr>
      <vt:lpstr>CLIC pulse shape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main linac acc. structure</dc:title>
  <dc:subject>CLIC meeting</dc:subject>
  <dc:creator>A. Grudiev</dc:creator>
  <cp:keywords/>
  <dc:description/>
  <cp:lastModifiedBy>agrudiev</cp:lastModifiedBy>
  <cp:revision>975</cp:revision>
  <cp:lastPrinted>2000-02-10T08:12:06Z</cp:lastPrinted>
  <dcterms:created xsi:type="dcterms:W3CDTF">1996-04-29T15:07:12Z</dcterms:created>
  <dcterms:modified xsi:type="dcterms:W3CDTF">2008-10-15T08:00:16Z</dcterms:modified>
</cp:coreProperties>
</file>