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Lst>
  <p:notesMasterIdLst>
    <p:notesMasterId r:id="rId38"/>
  </p:notesMasterIdLst>
  <p:handoutMasterIdLst>
    <p:handoutMasterId r:id="rId39"/>
  </p:handoutMasterIdLst>
  <p:sldIdLst>
    <p:sldId id="256" r:id="rId8"/>
    <p:sldId id="268" r:id="rId9"/>
    <p:sldId id="344" r:id="rId10"/>
    <p:sldId id="294" r:id="rId11"/>
    <p:sldId id="316" r:id="rId12"/>
    <p:sldId id="310" r:id="rId13"/>
    <p:sldId id="346" r:id="rId14"/>
    <p:sldId id="335" r:id="rId15"/>
    <p:sldId id="352" r:id="rId16"/>
    <p:sldId id="330" r:id="rId17"/>
    <p:sldId id="314" r:id="rId18"/>
    <p:sldId id="360" r:id="rId19"/>
    <p:sldId id="349" r:id="rId20"/>
    <p:sldId id="315" r:id="rId21"/>
    <p:sldId id="345" r:id="rId22"/>
    <p:sldId id="366" r:id="rId23"/>
    <p:sldId id="364" r:id="rId24"/>
    <p:sldId id="354" r:id="rId25"/>
    <p:sldId id="348" r:id="rId26"/>
    <p:sldId id="343" r:id="rId27"/>
    <p:sldId id="327" r:id="rId28"/>
    <p:sldId id="342" r:id="rId29"/>
    <p:sldId id="350" r:id="rId30"/>
    <p:sldId id="365" r:id="rId31"/>
    <p:sldId id="295" r:id="rId32"/>
    <p:sldId id="322" r:id="rId33"/>
    <p:sldId id="258" r:id="rId34"/>
    <p:sldId id="361" r:id="rId35"/>
    <p:sldId id="347" r:id="rId36"/>
    <p:sldId id="257"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E8F0"/>
    <a:srgbClr val="3399FF"/>
    <a:srgbClr val="0066FF"/>
    <a:srgbClr val="0000FF"/>
    <a:srgbClr val="00006C"/>
    <a:srgbClr val="EAB200"/>
    <a:srgbClr val="27D951"/>
    <a:srgbClr val="9D47F3"/>
    <a:srgbClr val="8010F0"/>
    <a:srgbClr val="FFD96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2986" autoAdjust="0"/>
    <p:restoredTop sz="94660"/>
  </p:normalViewPr>
  <p:slideViewPr>
    <p:cSldViewPr>
      <p:cViewPr>
        <p:scale>
          <a:sx n="66" d="100"/>
          <a:sy n="66" d="100"/>
        </p:scale>
        <p:origin x="-1968" y="-13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7CFD6-1C5D-41FD-92FB-0B14249E1227}" type="datetimeFigureOut">
              <a:rPr lang="en-US" smtClean="0"/>
              <a:pPr/>
              <a:t>10/13/2008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8CF276E-8056-4AC1-A91A-5B8D85C61703}"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8CC1D5-AB35-4870-B68F-C433FFF45293}" type="datetimeFigureOut">
              <a:rPr lang="en-US" smtClean="0"/>
              <a:pPr/>
              <a:t>10/13/2008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D3B23E-229B-42F6-A2D2-10C0D2A75242}"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6350"/>
            <a:ext cx="9140825" cy="6851650"/>
            <a:chOff x="0" y="4"/>
            <a:chExt cx="5758" cy="4316"/>
          </a:xfrm>
        </p:grpSpPr>
        <p:grpSp>
          <p:nvGrpSpPr>
            <p:cNvPr id="3" name="Group 3"/>
            <p:cNvGrpSpPr>
              <a:grpSpLocks/>
            </p:cNvGrpSpPr>
            <p:nvPr/>
          </p:nvGrpSpPr>
          <p:grpSpPr bwMode="auto">
            <a:xfrm>
              <a:off x="0" y="1161"/>
              <a:ext cx="5758" cy="3159"/>
              <a:chOff x="0" y="1161"/>
              <a:chExt cx="5758" cy="3159"/>
            </a:xfrm>
          </p:grpSpPr>
          <p:sp>
            <p:nvSpPr>
              <p:cNvPr id="9220"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a:p>
            </p:txBody>
          </p:sp>
          <p:sp>
            <p:nvSpPr>
              <p:cNvPr id="9221"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grpSp>
        <p:sp>
          <p:nvSpPr>
            <p:cNvPr id="9222"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n-US"/>
            </a:p>
          </p:txBody>
        </p:sp>
        <p:sp>
          <p:nvSpPr>
            <p:cNvPr id="9223"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a:p>
          </p:txBody>
        </p:sp>
        <p:sp>
          <p:nvSpPr>
            <p:cNvPr id="9224"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a:p>
          </p:txBody>
        </p:sp>
        <p:grpSp>
          <p:nvGrpSpPr>
            <p:cNvPr id="4" name="Group 9"/>
            <p:cNvGrpSpPr>
              <a:grpSpLocks/>
            </p:cNvGrpSpPr>
            <p:nvPr/>
          </p:nvGrpSpPr>
          <p:grpSpPr bwMode="auto">
            <a:xfrm>
              <a:off x="348" y="4"/>
              <a:ext cx="5410" cy="4316"/>
              <a:chOff x="348" y="4"/>
              <a:chExt cx="5410" cy="4316"/>
            </a:xfrm>
          </p:grpSpPr>
          <p:sp>
            <p:nvSpPr>
              <p:cNvPr id="9226"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sp>
            <p:nvSpPr>
              <p:cNvPr id="9227"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9228"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sp>
            <p:nvSpPr>
              <p:cNvPr id="9229"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a:p>
            </p:txBody>
          </p:sp>
          <p:sp>
            <p:nvSpPr>
              <p:cNvPr id="9230"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a:p>
            </p:txBody>
          </p:sp>
          <p:sp>
            <p:nvSpPr>
              <p:cNvPr id="9231"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n-US"/>
              </a:p>
            </p:txBody>
          </p:sp>
        </p:grpSp>
      </p:grpSp>
      <p:sp>
        <p:nvSpPr>
          <p:cNvPr id="9232" name="Rectangle 16"/>
          <p:cNvSpPr>
            <a:spLocks noGrp="1" noChangeArrowheads="1"/>
          </p:cNvSpPr>
          <p:nvPr>
            <p:ph type="ctrTitle" sz="quarter"/>
          </p:nvPr>
        </p:nvSpPr>
        <p:spPr>
          <a:xfrm>
            <a:off x="1066800" y="1997075"/>
            <a:ext cx="7086600" cy="1431925"/>
          </a:xfrm>
        </p:spPr>
        <p:txBody>
          <a:bodyPr anchor="b"/>
          <a:lstStyle>
            <a:lvl1pPr>
              <a:defRPr/>
            </a:lvl1pPr>
          </a:lstStyle>
          <a:p>
            <a:r>
              <a:rPr lang="en-US" smtClean="0"/>
              <a:t>Click to edit Master title style</a:t>
            </a:r>
            <a:endParaRPr lang="en-US"/>
          </a:p>
        </p:txBody>
      </p:sp>
      <p:sp>
        <p:nvSpPr>
          <p:cNvPr id="9233"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en-US" smtClean="0"/>
              <a:t>Click to edit Master subtitle style</a:t>
            </a:r>
            <a:endParaRPr lang="en-US"/>
          </a:p>
        </p:txBody>
      </p:sp>
      <p:sp>
        <p:nvSpPr>
          <p:cNvPr id="9234" name="Rectangle 18"/>
          <p:cNvSpPr>
            <a:spLocks noGrp="1" noChangeArrowheads="1"/>
          </p:cNvSpPr>
          <p:nvPr>
            <p:ph type="dt" sz="quarter" idx="2"/>
          </p:nvPr>
        </p:nvSpPr>
        <p:spPr/>
        <p:txBody>
          <a:bodyPr/>
          <a:lstStyle>
            <a:lvl1pPr>
              <a:defRPr/>
            </a:lvl1pPr>
          </a:lstStyle>
          <a:p>
            <a:fld id="{1A59C834-0EBD-4E46-BD93-1E2F44F055F7}" type="datetime1">
              <a:rPr lang="en-US" smtClean="0"/>
              <a:t>10/14/2008</a:t>
            </a:fld>
            <a:endParaRPr lang="en-US"/>
          </a:p>
        </p:txBody>
      </p:sp>
      <p:sp>
        <p:nvSpPr>
          <p:cNvPr id="9235" name="Rectangle 19"/>
          <p:cNvSpPr>
            <a:spLocks noGrp="1" noChangeArrowheads="1"/>
          </p:cNvSpPr>
          <p:nvPr>
            <p:ph type="ftr" sz="quarter" idx="3"/>
          </p:nvPr>
        </p:nvSpPr>
        <p:spPr>
          <a:xfrm>
            <a:off x="3352800" y="6248400"/>
            <a:ext cx="2895600" cy="457200"/>
          </a:xfrm>
        </p:spPr>
        <p:txBody>
          <a:bodyPr/>
          <a:lstStyle>
            <a:lvl1pPr>
              <a:defRPr/>
            </a:lvl1pPr>
          </a:lstStyle>
          <a:p>
            <a:endParaRPr lang="en-US"/>
          </a:p>
        </p:txBody>
      </p:sp>
      <p:sp>
        <p:nvSpPr>
          <p:cNvPr id="9236" name="Rectangle 20"/>
          <p:cNvSpPr>
            <a:spLocks noGrp="1" noChangeArrowheads="1"/>
          </p:cNvSpPr>
          <p:nvPr>
            <p:ph type="sldNum" sz="quarter" idx="4"/>
          </p:nvPr>
        </p:nvSpPr>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365F14D-74F9-4F13-B903-F523426C422B}" type="datetime1">
              <a:rPr lang="en-US" smtClean="0"/>
              <a:t>10/14/2008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304800"/>
            <a:ext cx="18859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04800"/>
            <a:ext cx="55054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8DAE4FA-400D-456E-B25F-855442ADCBD3}" type="datetime1">
              <a:rPr lang="en-US" smtClean="0"/>
              <a:t>10/14/2008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BD622B7B-C3DF-4E07-A4D7-078009E770FE}" type="datetime1">
              <a:rPr lang="en-US" smtClean="0"/>
              <a:t>10/14/2008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E0FD7B5-E6DF-4134-AE11-C8072C208A8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E349421-8C8F-4CD7-8E4B-D62CD892C73B}" type="datetime1">
              <a:rPr lang="en-US" smtClean="0"/>
              <a:t>10/14/2008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08209E-F006-4C77-A67B-8B66E90A3C9F}"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FB6C02E-1CCB-4400-A380-90C77193140E}" type="datetime1">
              <a:rPr lang="en-US" smtClean="0"/>
              <a:t>10/14/2008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144E9BB-4A3F-4BC0-A1FB-23F888380078}"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C0E0129-D8FD-46EB-91C8-6C03D7C7B6F0}" type="datetime1">
              <a:rPr lang="en-US" smtClean="0"/>
              <a:t>10/14/2008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5FC6AE4-CBC1-4CF7-AA27-90CBF2287987}"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E9F750F4-C724-4899-A528-C5CEF4D3D8E2}" type="datetime1">
              <a:rPr lang="en-US" smtClean="0"/>
              <a:t>10/14/2008</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E3B13C9-7709-4839-88A9-23CBFF8BAC58}"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FEB669F4-4989-4667-9108-63DDE111A193}" type="datetime1">
              <a:rPr lang="en-US" smtClean="0"/>
              <a:t>10/14/2008</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CFFD919-D4FE-4057-8D24-2F176D58AC39}"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B913386-8F93-4B1B-9791-9D1E1192A9D5}" type="datetime1">
              <a:rPr lang="en-US" smtClean="0"/>
              <a:t>10/14/2008</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F87BEA1-371A-4FE0-B8D6-5122C8665E8A}"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BE71416-2FE5-453F-AE50-80E69FCBC92A}" type="datetime1">
              <a:rPr lang="en-US" smtClean="0"/>
              <a:t>10/14/2008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54554F6-49A6-4335-B89E-92A26D4A328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5D5AE23-195E-4731-8FF2-E9241830479A}" type="datetime1">
              <a:rPr lang="en-US" smtClean="0"/>
              <a:t>10/14/2008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F88B28B-D0BE-4D44-98DE-E62073DC1B79}" type="datetime1">
              <a:rPr lang="en-US" smtClean="0"/>
              <a:t>10/14/2008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460D343-718C-4EF3-8BB2-057BC1971F34}"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05A9D9E-B67A-4EA0-9C7B-2A732B793A9C}" type="datetime1">
              <a:rPr lang="en-US" smtClean="0"/>
              <a:t>10/14/2008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59440CF-09DA-42F9-A7D0-6363B7B7E351}"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0C9BEC2-69F1-47B0-A6BE-EA5BD6F83660}" type="datetime1">
              <a:rPr lang="en-US" smtClean="0"/>
              <a:t>10/14/2008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E24FD3-66FA-4C3A-98CD-F7C08A47E40A}"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2AC44764-C379-4AAD-BAEA-95BE4A5CC9F5}"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5F0E4D25-2766-49A9-8A3A-78C367C7BEA8}"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01DECFCC-CE0D-4962-926B-DED581DA2B65}"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3850" y="1052513"/>
            <a:ext cx="4110038"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6288" y="1052513"/>
            <a:ext cx="4111625"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B1745489-E2C7-405B-80AE-7EF31A7B42C8}"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F4C5BF35-D800-4613-B5D3-F9821CAA7D72}" type="datetime1">
              <a:rPr lang="en-US" smtClean="0"/>
              <a:t>10/14/2008</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026A5EC7-7EFC-4111-BCB9-747F63380F42}" type="datetime1">
              <a:rPr lang="en-US" smtClean="0"/>
              <a:t>10/14/2008</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FE249BB-3EFA-4DC4-84EC-5FD69A372123}" type="datetime1">
              <a:rPr lang="en-US" smtClean="0"/>
              <a:t>10/14/2008</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F9BE3E43-D4BB-4FC6-8107-53EA238BDF7B}" type="datetime1">
              <a:rPr lang="en-US" smtClean="0"/>
              <a:t>10/14/2008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36A14781-5039-4DC8-AFE7-5875E3126FF8}"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3C11A34E-56A5-4802-9790-51D21F7E054C}"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DBA1AE8A-E73F-432E-8AA6-5C3920E6585C}"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178050" cy="62372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3850" y="0"/>
            <a:ext cx="6383338" cy="62372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65D65F02-0CA8-42D2-BE85-7239BC0A8BCC}"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7B034759-C883-46B5-B448-8DE865A62CB7}"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4ED03104-70EA-466D-A83E-E213547FCA5C}"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F3FE180B-CA47-499B-BBC0-9303CE35793B}"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3850" y="1052513"/>
            <a:ext cx="4110038"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6288" y="1052513"/>
            <a:ext cx="4111625"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A13F6DBB-DFD2-4C6A-8A2E-58B716F3CEBD}"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F4366A9A-BE6B-49BB-8502-B4C73CDC0E97}" type="datetime1">
              <a:rPr lang="en-US" smtClean="0"/>
              <a:t>10/14/2008</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3668C589-5C6B-4680-B596-52499B55F898}" type="datetime1">
              <a:rPr lang="en-US" smtClean="0"/>
              <a:t>10/14/2008</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E9134B07-C525-465C-B58F-2353946F495F}" type="datetime1">
              <a:rPr lang="en-US" smtClean="0"/>
              <a:t>10/14/2008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86F09D0E-E0F2-4DD6-B58E-78F89D7225AC}" type="datetime1">
              <a:rPr lang="en-US" smtClean="0"/>
              <a:t>10/14/2008</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FD531E82-6C33-471C-B63D-1D6ADEBF2B65}"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D35F5D57-112B-4B34-B865-9DE29C0AA6C7}"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F5BC3A00-A4E8-4712-A51D-38602F2FE3D0}"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178050" cy="62372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3850" y="0"/>
            <a:ext cx="6383338" cy="62372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9F48AFD6-C240-4546-8D17-D1CBDCD70D59}"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D42656BB-624B-4780-871C-B18760335E58}"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5F189253-9E61-4A97-93B1-F308AA06F9F0}"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041FE54-D14C-420C-A035-51CD5A996D0C}"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3850" y="1052513"/>
            <a:ext cx="4110038"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6288" y="1052513"/>
            <a:ext cx="4111625"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A07ABB2A-6ABA-4C99-B005-89AA192FD90B}"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3D2AC9F0-066B-462E-8452-B4FF5916F9C9}" type="datetime1">
              <a:rPr lang="en-US" smtClean="0"/>
              <a:t>10/14/2008</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852F8312-6993-4031-970D-16F89FF38793}" type="datetime1">
              <a:rPr lang="en-US" smtClean="0"/>
              <a:t>10/14/2008</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30E8255F-59BD-41B6-AA61-25F3F8CFBFA3}" type="datetime1">
              <a:rPr lang="en-US" smtClean="0"/>
              <a:t>10/14/2008</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8C9C2F1C-4929-418B-8D5A-72EFC25C1400}" type="datetime1">
              <a:rPr lang="en-US" smtClean="0"/>
              <a:t>10/14/2008</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CDA7E04A-A59C-48F3-A15B-F2548E6FC667}"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260A5B67-109B-4A4C-B960-FB047A5CFF64}"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6F437562-9620-4890-9C62-15D3BC9D6E2B}"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178050" cy="62372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3850" y="0"/>
            <a:ext cx="6383338" cy="62372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F5C080F3-6F18-45F4-9E00-6263E567959C}"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76688A05-F3BF-4BDD-BBAE-F38CA04FB9A5}"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F4266379-D8BA-4FAA-B8C8-55956879FEA0}"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2C48AA88-E493-4F9E-A1D1-142032C38B4C}"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3850" y="1052513"/>
            <a:ext cx="4110038"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6288" y="1052513"/>
            <a:ext cx="4111625"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127631A7-2016-40D5-B090-88206DF28BBE}"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E86F73E3-C37E-47B5-BAEA-4CC35CFDFBE5}" type="datetime1">
              <a:rPr lang="en-US" smtClean="0"/>
              <a:t>10/14/2008</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D7AB2B38-10A1-4665-AEF4-216500ACADAC}" type="datetime1">
              <a:rPr lang="en-US" smtClean="0"/>
              <a:t>10/14/2008</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517878E7-3624-4C7D-A2E1-3B9F6A1767E5}" type="datetime1">
              <a:rPr lang="en-US" smtClean="0"/>
              <a:t>10/14/2008</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A4D12D7D-D233-4702-9D41-18F226AA36C1}" type="datetime1">
              <a:rPr lang="en-US" smtClean="0"/>
              <a:t>10/14/2008</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7B3EB701-D2DC-4DEC-B1F0-A0E30C29169A}"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F993655A-5A67-4119-9BF6-023710A9C112}"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07777B81-EEFA-4382-B884-F5A595C3A56A}"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178050" cy="62372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3850" y="0"/>
            <a:ext cx="6383338" cy="62372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D19496AB-B2F6-42B8-951F-C6CA802EAEDC}"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647EAD89-E5C5-4717-ABF2-384C7DF025F0}"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1B87B98C-1055-429B-A2CC-634791C69C4A}"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4C2C9E15-8689-42ED-9A2B-0787B7159A1B}"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DB6647C4-166C-409A-995F-A3B0DD519588}" type="datetime1">
              <a:rPr lang="en-US" smtClean="0"/>
              <a:t>10/14/2008</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3850" y="1052513"/>
            <a:ext cx="4110038"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6288" y="1052513"/>
            <a:ext cx="4111625"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81B8D46C-36B2-4B43-858C-CFB1234DB4F6}"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2A69BA4D-879C-482B-B042-88B5469D2C53}" type="datetime1">
              <a:rPr lang="en-US" smtClean="0"/>
              <a:t>10/14/2008</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4F4F9E23-04AB-453D-B609-87711A338C3D}" type="datetime1">
              <a:rPr lang="en-US" smtClean="0"/>
              <a:t>10/14/2008</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41E6F05B-55A7-4EF1-B09F-298819AF4107}" type="datetime1">
              <a:rPr lang="en-US" smtClean="0"/>
              <a:t>10/14/2008</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A817CD87-7DF9-43BF-96D3-4EB3CE206FCD}"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2A68D064-6429-4DBA-BCB0-06436EA98AB1}" type="datetime1">
              <a:rPr lang="en-US" smtClean="0"/>
              <a:t>10/14/2008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C2B4A127-0BCC-4D98-B11A-67FFB28718A4}"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178050" cy="62372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3850" y="0"/>
            <a:ext cx="6383338" cy="62372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7488CB74-7288-438F-9CC3-0F5A28D6C91B}" type="datetime1">
              <a:rPr lang="en-US" smtClean="0"/>
              <a:t>10/14/2008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61CE86E4-2602-49A9-91F2-44C5082C47A1}" type="datetime1">
              <a:rPr lang="en-US" smtClean="0"/>
              <a:t>10/14/2008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8F98384-A0CF-4715-92AA-AF3665323B7D}" type="datetime1">
              <a:rPr lang="en-US" smtClean="0"/>
              <a:t>10/14/2008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051100-2AA0-4222-8F6D-D91B755008E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6350"/>
            <a:ext cx="9140825" cy="6851650"/>
            <a:chOff x="0" y="4"/>
            <a:chExt cx="5758" cy="4316"/>
          </a:xfrm>
        </p:grpSpPr>
        <p:sp>
          <p:nvSpPr>
            <p:cNvPr id="8195"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a:p>
          </p:txBody>
        </p:sp>
        <p:sp>
          <p:nvSpPr>
            <p:cNvPr id="8196"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grpSp>
          <p:nvGrpSpPr>
            <p:cNvPr id="3" name="Group 5"/>
            <p:cNvGrpSpPr>
              <a:grpSpLocks/>
            </p:cNvGrpSpPr>
            <p:nvPr userDrawn="1"/>
          </p:nvGrpSpPr>
          <p:grpSpPr bwMode="auto">
            <a:xfrm>
              <a:off x="0" y="4"/>
              <a:ext cx="5758" cy="4316"/>
              <a:chOff x="0" y="4"/>
              <a:chExt cx="5758" cy="4316"/>
            </a:xfrm>
          </p:grpSpPr>
          <p:sp>
            <p:nvSpPr>
              <p:cNvPr id="8198"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sp>
            <p:nvSpPr>
              <p:cNvPr id="8199"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8200"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sp>
            <p:nvSpPr>
              <p:cNvPr id="8201"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a:p>
            </p:txBody>
          </p:sp>
          <p:sp>
            <p:nvSpPr>
              <p:cNvPr id="8202"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a:p>
            </p:txBody>
          </p:sp>
          <p:sp>
            <p:nvSpPr>
              <p:cNvPr id="8203"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n-US"/>
              </a:p>
            </p:txBody>
          </p:sp>
          <p:sp>
            <p:nvSpPr>
              <p:cNvPr id="8204"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a:p>
            </p:txBody>
          </p:sp>
          <p:sp>
            <p:nvSpPr>
              <p:cNvPr id="8205"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a:p>
            </p:txBody>
          </p:sp>
          <p:sp>
            <p:nvSpPr>
              <p:cNvPr id="8206"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n-US"/>
              </a:p>
            </p:txBody>
          </p:sp>
        </p:grpSp>
      </p:grpSp>
      <p:sp>
        <p:nvSpPr>
          <p:cNvPr id="8207"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208"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209"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b="0">
                <a:solidFill>
                  <a:schemeClr val="tx1"/>
                </a:solidFill>
                <a:effectLst>
                  <a:outerShdw blurRad="38100" dist="38100" dir="2700000" algn="tl">
                    <a:srgbClr val="000000"/>
                  </a:outerShdw>
                </a:effectLst>
                <a:latin typeface="+mn-lt"/>
              </a:defRPr>
            </a:lvl1pPr>
          </a:lstStyle>
          <a:p>
            <a:fld id="{A5586EA2-0D98-4928-A807-4E0B665DB2DA}" type="datetime1">
              <a:rPr lang="en-US" smtClean="0"/>
              <a:t>10/14/2008</a:t>
            </a:fld>
            <a:endParaRPr lang="en-US"/>
          </a:p>
        </p:txBody>
      </p:sp>
      <p:sp>
        <p:nvSpPr>
          <p:cNvPr id="8210"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a:solidFill>
                  <a:schemeClr val="tx1"/>
                </a:solidFill>
                <a:effectLst>
                  <a:outerShdw blurRad="38100" dist="38100" dir="2700000" algn="tl">
                    <a:srgbClr val="000000"/>
                  </a:outerShdw>
                </a:effectLst>
                <a:latin typeface="+mn-lt"/>
              </a:defRPr>
            </a:lvl1pPr>
          </a:lstStyle>
          <a:p>
            <a:endParaRPr lang="en-US"/>
          </a:p>
        </p:txBody>
      </p:sp>
      <p:sp>
        <p:nvSpPr>
          <p:cNvPr id="8211"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a:solidFill>
                  <a:schemeClr val="tx1"/>
                </a:solidFill>
                <a:effectLst>
                  <a:outerShdw blurRad="38100" dist="38100" dir="2700000" algn="tl">
                    <a:srgbClr val="000000"/>
                  </a:outerShdw>
                </a:effectLst>
                <a:latin typeface="+mn-lt"/>
              </a:defRPr>
            </a:lvl1pPr>
          </a:lstStyle>
          <a:p>
            <a:fld id="{B6051100-2AA0-4222-8F6D-D91B755008EA}" type="slidenum">
              <a:rPr lang="en-US" smtClean="0"/>
              <a:pPr/>
              <a:t>‹#›</a:t>
            </a:fld>
            <a:endParaRPr lang="en-US"/>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36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a:solidFill>
                  <a:schemeClr val="tx1"/>
                </a:solidFill>
              </a:defRPr>
            </a:lvl1pPr>
          </a:lstStyle>
          <a:p>
            <a:fld id="{AF0DC18E-E8CA-45EF-A041-15CCF7266B7C}" type="datetime1">
              <a:rPr lang="en-US" smtClean="0"/>
              <a:t>10/14/2008</a:t>
            </a:fld>
            <a:endParaRPr lang="en-US"/>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defRPr>
            </a:lvl1pPr>
          </a:lstStyle>
          <a:p>
            <a:endParaRPr lang="en-US"/>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defRPr>
            </a:lvl1pPr>
          </a:lstStyle>
          <a:p>
            <a:fld id="{13541967-4D25-4E43-AA41-B969003C123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08175" y="0"/>
            <a:ext cx="7129463" cy="765175"/>
          </a:xfrm>
          <a:prstGeom prst="rect">
            <a:avLst/>
          </a:prstGeom>
          <a:solidFill>
            <a:srgbClr val="12088E"/>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r-FR" smtClean="0"/>
          </a:p>
        </p:txBody>
      </p:sp>
      <p:sp>
        <p:nvSpPr>
          <p:cNvPr id="1027" name="Rectangle 3"/>
          <p:cNvSpPr>
            <a:spLocks noGrp="1" noChangeArrowheads="1"/>
          </p:cNvSpPr>
          <p:nvPr>
            <p:ph type="body" idx="1"/>
          </p:nvPr>
        </p:nvSpPr>
        <p:spPr bwMode="auto">
          <a:xfrm>
            <a:off x="323850" y="1052513"/>
            <a:ext cx="8374063" cy="51847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smtClean="0"/>
          </a:p>
        </p:txBody>
      </p:sp>
      <p:sp>
        <p:nvSpPr>
          <p:cNvPr id="1028" name="Rectangle 4"/>
          <p:cNvSpPr>
            <a:spLocks noGrp="1" noChangeArrowheads="1"/>
          </p:cNvSpPr>
          <p:nvPr>
            <p:ph type="dt" sz="half" idx="2"/>
          </p:nvPr>
        </p:nvSpPr>
        <p:spPr bwMode="auto">
          <a:xfrm>
            <a:off x="323850" y="6389688"/>
            <a:ext cx="2122488"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fld id="{1D4EFA52-576C-4100-A29A-D51E0073A367}" type="datetime1">
              <a:rPr lang="en-US" smtClean="0"/>
              <a:t>10/14/2008</a:t>
            </a:fld>
            <a:endParaRPr lang="en-US"/>
          </a:p>
        </p:txBody>
      </p:sp>
      <p:sp>
        <p:nvSpPr>
          <p:cNvPr id="1029" name="Rectangle 5"/>
          <p:cNvSpPr>
            <a:spLocks noGrp="1" noChangeArrowheads="1"/>
          </p:cNvSpPr>
          <p:nvPr>
            <p:ph type="ftr" sz="quarter" idx="3"/>
          </p:nvPr>
        </p:nvSpPr>
        <p:spPr bwMode="auto">
          <a:xfrm>
            <a:off x="3124200" y="6389688"/>
            <a:ext cx="2881313"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p>
        </p:txBody>
      </p:sp>
      <p:sp>
        <p:nvSpPr>
          <p:cNvPr id="1030" name="Rectangle 6"/>
          <p:cNvSpPr>
            <a:spLocks noGrp="1" noChangeArrowheads="1"/>
          </p:cNvSpPr>
          <p:nvPr>
            <p:ph type="sldNum" sz="quarter" idx="4"/>
          </p:nvPr>
        </p:nvSpPr>
        <p:spPr bwMode="auto">
          <a:xfrm>
            <a:off x="6553200" y="6389688"/>
            <a:ext cx="2122488"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B6051100-2AA0-4222-8F6D-D91B755008EA}" type="slidenum">
              <a:rPr lang="en-US" smtClean="0"/>
              <a:pPr/>
              <a:t>‹#›</a:t>
            </a:fld>
            <a:endParaRPr lang="en-US"/>
          </a:p>
        </p:txBody>
      </p:sp>
      <p:pic>
        <p:nvPicPr>
          <p:cNvPr id="1031" name="Picture 7" descr="logosss"/>
          <p:cNvPicPr>
            <a:picLocks noChangeAspect="1" noChangeArrowheads="1"/>
          </p:cNvPicPr>
          <p:nvPr/>
        </p:nvPicPr>
        <p:blipFill>
          <a:blip r:embed="rId13"/>
          <a:srcRect/>
          <a:stretch>
            <a:fillRect/>
          </a:stretch>
        </p:blipFill>
        <p:spPr bwMode="auto">
          <a:xfrm>
            <a:off x="119063" y="150813"/>
            <a:ext cx="1644650" cy="469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ctr" rtl="0" eaLnBrk="1" fontAlgn="base" hangingPunct="1">
        <a:spcBef>
          <a:spcPct val="0"/>
        </a:spcBef>
        <a:spcAft>
          <a:spcPct val="0"/>
        </a:spcAft>
        <a:defRPr sz="3600">
          <a:solidFill>
            <a:schemeClr val="bg1"/>
          </a:solidFill>
          <a:latin typeface="+mj-lt"/>
          <a:ea typeface="+mj-ea"/>
          <a:cs typeface="+mj-cs"/>
        </a:defRPr>
      </a:lvl1pPr>
      <a:lvl2pPr algn="ctr" rtl="0" eaLnBrk="1" fontAlgn="base" hangingPunct="1">
        <a:spcBef>
          <a:spcPct val="0"/>
        </a:spcBef>
        <a:spcAft>
          <a:spcPct val="0"/>
        </a:spcAft>
        <a:defRPr sz="3600">
          <a:solidFill>
            <a:schemeClr val="bg1"/>
          </a:solidFill>
          <a:latin typeface="Verdana" pitchFamily="34" charset="0"/>
        </a:defRPr>
      </a:lvl2pPr>
      <a:lvl3pPr algn="ctr" rtl="0" eaLnBrk="1" fontAlgn="base" hangingPunct="1">
        <a:spcBef>
          <a:spcPct val="0"/>
        </a:spcBef>
        <a:spcAft>
          <a:spcPct val="0"/>
        </a:spcAft>
        <a:defRPr sz="3600">
          <a:solidFill>
            <a:schemeClr val="bg1"/>
          </a:solidFill>
          <a:latin typeface="Verdana" pitchFamily="34" charset="0"/>
        </a:defRPr>
      </a:lvl3pPr>
      <a:lvl4pPr algn="ctr" rtl="0" eaLnBrk="1" fontAlgn="base" hangingPunct="1">
        <a:spcBef>
          <a:spcPct val="0"/>
        </a:spcBef>
        <a:spcAft>
          <a:spcPct val="0"/>
        </a:spcAft>
        <a:defRPr sz="3600">
          <a:solidFill>
            <a:schemeClr val="bg1"/>
          </a:solidFill>
          <a:latin typeface="Verdana" pitchFamily="34" charset="0"/>
        </a:defRPr>
      </a:lvl4pPr>
      <a:lvl5pPr algn="ctr" rtl="0" eaLnBrk="1" fontAlgn="base" hangingPunct="1">
        <a:spcBef>
          <a:spcPct val="0"/>
        </a:spcBef>
        <a:spcAft>
          <a:spcPct val="0"/>
        </a:spcAft>
        <a:defRPr sz="3600">
          <a:solidFill>
            <a:schemeClr val="bg1"/>
          </a:solidFill>
          <a:latin typeface="Verdana" pitchFamily="34" charset="0"/>
        </a:defRPr>
      </a:lvl5pPr>
      <a:lvl6pPr marL="457200" algn="ctr" rtl="0" eaLnBrk="1" fontAlgn="base" hangingPunct="1">
        <a:spcBef>
          <a:spcPct val="0"/>
        </a:spcBef>
        <a:spcAft>
          <a:spcPct val="0"/>
        </a:spcAft>
        <a:defRPr sz="3600">
          <a:solidFill>
            <a:schemeClr val="bg1"/>
          </a:solidFill>
          <a:latin typeface="Verdana" pitchFamily="34" charset="0"/>
        </a:defRPr>
      </a:lvl6pPr>
      <a:lvl7pPr marL="914400" algn="ctr" rtl="0" eaLnBrk="1" fontAlgn="base" hangingPunct="1">
        <a:spcBef>
          <a:spcPct val="0"/>
        </a:spcBef>
        <a:spcAft>
          <a:spcPct val="0"/>
        </a:spcAft>
        <a:defRPr sz="3600">
          <a:solidFill>
            <a:schemeClr val="bg1"/>
          </a:solidFill>
          <a:latin typeface="Verdana" pitchFamily="34" charset="0"/>
        </a:defRPr>
      </a:lvl7pPr>
      <a:lvl8pPr marL="1371600" algn="ctr" rtl="0" eaLnBrk="1" fontAlgn="base" hangingPunct="1">
        <a:spcBef>
          <a:spcPct val="0"/>
        </a:spcBef>
        <a:spcAft>
          <a:spcPct val="0"/>
        </a:spcAft>
        <a:defRPr sz="3600">
          <a:solidFill>
            <a:schemeClr val="bg1"/>
          </a:solidFill>
          <a:latin typeface="Verdana" pitchFamily="34" charset="0"/>
        </a:defRPr>
      </a:lvl8pPr>
      <a:lvl9pPr marL="1828800" algn="ctr" rtl="0" eaLnBrk="1" fontAlgn="base" hangingPunct="1">
        <a:spcBef>
          <a:spcPct val="0"/>
        </a:spcBef>
        <a:spcAft>
          <a:spcPct val="0"/>
        </a:spcAft>
        <a:defRPr sz="3600">
          <a:solidFill>
            <a:schemeClr val="bg1"/>
          </a:solidFill>
          <a:latin typeface="Verdana"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08175" y="0"/>
            <a:ext cx="7129463" cy="765175"/>
          </a:xfrm>
          <a:prstGeom prst="rect">
            <a:avLst/>
          </a:prstGeom>
          <a:solidFill>
            <a:srgbClr val="12088E"/>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r-FR" smtClean="0"/>
          </a:p>
        </p:txBody>
      </p:sp>
      <p:sp>
        <p:nvSpPr>
          <p:cNvPr id="1027" name="Rectangle 3"/>
          <p:cNvSpPr>
            <a:spLocks noGrp="1" noChangeArrowheads="1"/>
          </p:cNvSpPr>
          <p:nvPr>
            <p:ph type="body" idx="1"/>
          </p:nvPr>
        </p:nvSpPr>
        <p:spPr bwMode="auto">
          <a:xfrm>
            <a:off x="323850" y="1052513"/>
            <a:ext cx="8374063" cy="51847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smtClean="0"/>
          </a:p>
        </p:txBody>
      </p:sp>
      <p:sp>
        <p:nvSpPr>
          <p:cNvPr id="1028" name="Rectangle 4"/>
          <p:cNvSpPr>
            <a:spLocks noGrp="1" noChangeArrowheads="1"/>
          </p:cNvSpPr>
          <p:nvPr>
            <p:ph type="dt" sz="half" idx="2"/>
          </p:nvPr>
        </p:nvSpPr>
        <p:spPr bwMode="auto">
          <a:xfrm>
            <a:off x="323850" y="6389688"/>
            <a:ext cx="2122488"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fld id="{0755584A-B8E9-4730-A8C0-23FC66C5DE45}" type="datetime1">
              <a:rPr lang="en-US" smtClean="0"/>
              <a:t>10/14/2008</a:t>
            </a:fld>
            <a:endParaRPr lang="en-US"/>
          </a:p>
        </p:txBody>
      </p:sp>
      <p:sp>
        <p:nvSpPr>
          <p:cNvPr id="1029" name="Rectangle 5"/>
          <p:cNvSpPr>
            <a:spLocks noGrp="1" noChangeArrowheads="1"/>
          </p:cNvSpPr>
          <p:nvPr>
            <p:ph type="ftr" sz="quarter" idx="3"/>
          </p:nvPr>
        </p:nvSpPr>
        <p:spPr bwMode="auto">
          <a:xfrm>
            <a:off x="3124200" y="6389688"/>
            <a:ext cx="2881313"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p>
        </p:txBody>
      </p:sp>
      <p:sp>
        <p:nvSpPr>
          <p:cNvPr id="1030" name="Rectangle 6"/>
          <p:cNvSpPr>
            <a:spLocks noGrp="1" noChangeArrowheads="1"/>
          </p:cNvSpPr>
          <p:nvPr>
            <p:ph type="sldNum" sz="quarter" idx="4"/>
          </p:nvPr>
        </p:nvSpPr>
        <p:spPr bwMode="auto">
          <a:xfrm>
            <a:off x="6553200" y="6389688"/>
            <a:ext cx="2122488"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B6051100-2AA0-4222-8F6D-D91B755008EA}" type="slidenum">
              <a:rPr lang="en-US" smtClean="0"/>
              <a:pPr/>
              <a:t>‹#›</a:t>
            </a:fld>
            <a:endParaRPr lang="en-US"/>
          </a:p>
        </p:txBody>
      </p:sp>
      <p:pic>
        <p:nvPicPr>
          <p:cNvPr id="1031" name="Picture 7" descr="logosss"/>
          <p:cNvPicPr>
            <a:picLocks noChangeAspect="1" noChangeArrowheads="1"/>
          </p:cNvPicPr>
          <p:nvPr/>
        </p:nvPicPr>
        <p:blipFill>
          <a:blip r:embed="rId13"/>
          <a:srcRect/>
          <a:stretch>
            <a:fillRect/>
          </a:stretch>
        </p:blipFill>
        <p:spPr bwMode="auto">
          <a:xfrm>
            <a:off x="119063" y="150813"/>
            <a:ext cx="1644650" cy="469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rtl="0" eaLnBrk="1" fontAlgn="base" hangingPunct="1">
        <a:spcBef>
          <a:spcPct val="0"/>
        </a:spcBef>
        <a:spcAft>
          <a:spcPct val="0"/>
        </a:spcAft>
        <a:defRPr sz="3600">
          <a:solidFill>
            <a:schemeClr val="bg1"/>
          </a:solidFill>
          <a:latin typeface="+mj-lt"/>
          <a:ea typeface="+mj-ea"/>
          <a:cs typeface="+mj-cs"/>
        </a:defRPr>
      </a:lvl1pPr>
      <a:lvl2pPr algn="ctr" rtl="0" eaLnBrk="1" fontAlgn="base" hangingPunct="1">
        <a:spcBef>
          <a:spcPct val="0"/>
        </a:spcBef>
        <a:spcAft>
          <a:spcPct val="0"/>
        </a:spcAft>
        <a:defRPr sz="3600">
          <a:solidFill>
            <a:schemeClr val="bg1"/>
          </a:solidFill>
          <a:latin typeface="Verdana" pitchFamily="34" charset="0"/>
        </a:defRPr>
      </a:lvl2pPr>
      <a:lvl3pPr algn="ctr" rtl="0" eaLnBrk="1" fontAlgn="base" hangingPunct="1">
        <a:spcBef>
          <a:spcPct val="0"/>
        </a:spcBef>
        <a:spcAft>
          <a:spcPct val="0"/>
        </a:spcAft>
        <a:defRPr sz="3600">
          <a:solidFill>
            <a:schemeClr val="bg1"/>
          </a:solidFill>
          <a:latin typeface="Verdana" pitchFamily="34" charset="0"/>
        </a:defRPr>
      </a:lvl3pPr>
      <a:lvl4pPr algn="ctr" rtl="0" eaLnBrk="1" fontAlgn="base" hangingPunct="1">
        <a:spcBef>
          <a:spcPct val="0"/>
        </a:spcBef>
        <a:spcAft>
          <a:spcPct val="0"/>
        </a:spcAft>
        <a:defRPr sz="3600">
          <a:solidFill>
            <a:schemeClr val="bg1"/>
          </a:solidFill>
          <a:latin typeface="Verdana" pitchFamily="34" charset="0"/>
        </a:defRPr>
      </a:lvl4pPr>
      <a:lvl5pPr algn="ctr" rtl="0" eaLnBrk="1" fontAlgn="base" hangingPunct="1">
        <a:spcBef>
          <a:spcPct val="0"/>
        </a:spcBef>
        <a:spcAft>
          <a:spcPct val="0"/>
        </a:spcAft>
        <a:defRPr sz="3600">
          <a:solidFill>
            <a:schemeClr val="bg1"/>
          </a:solidFill>
          <a:latin typeface="Verdana" pitchFamily="34" charset="0"/>
        </a:defRPr>
      </a:lvl5pPr>
      <a:lvl6pPr marL="457200" algn="ctr" rtl="0" eaLnBrk="1" fontAlgn="base" hangingPunct="1">
        <a:spcBef>
          <a:spcPct val="0"/>
        </a:spcBef>
        <a:spcAft>
          <a:spcPct val="0"/>
        </a:spcAft>
        <a:defRPr sz="3600">
          <a:solidFill>
            <a:schemeClr val="bg1"/>
          </a:solidFill>
          <a:latin typeface="Verdana" pitchFamily="34" charset="0"/>
        </a:defRPr>
      </a:lvl6pPr>
      <a:lvl7pPr marL="914400" algn="ctr" rtl="0" eaLnBrk="1" fontAlgn="base" hangingPunct="1">
        <a:spcBef>
          <a:spcPct val="0"/>
        </a:spcBef>
        <a:spcAft>
          <a:spcPct val="0"/>
        </a:spcAft>
        <a:defRPr sz="3600">
          <a:solidFill>
            <a:schemeClr val="bg1"/>
          </a:solidFill>
          <a:latin typeface="Verdana" pitchFamily="34" charset="0"/>
        </a:defRPr>
      </a:lvl7pPr>
      <a:lvl8pPr marL="1371600" algn="ctr" rtl="0" eaLnBrk="1" fontAlgn="base" hangingPunct="1">
        <a:spcBef>
          <a:spcPct val="0"/>
        </a:spcBef>
        <a:spcAft>
          <a:spcPct val="0"/>
        </a:spcAft>
        <a:defRPr sz="3600">
          <a:solidFill>
            <a:schemeClr val="bg1"/>
          </a:solidFill>
          <a:latin typeface="Verdana" pitchFamily="34" charset="0"/>
        </a:defRPr>
      </a:lvl8pPr>
      <a:lvl9pPr marL="1828800" algn="ctr" rtl="0" eaLnBrk="1" fontAlgn="base" hangingPunct="1">
        <a:spcBef>
          <a:spcPct val="0"/>
        </a:spcBef>
        <a:spcAft>
          <a:spcPct val="0"/>
        </a:spcAft>
        <a:defRPr sz="3600">
          <a:solidFill>
            <a:schemeClr val="bg1"/>
          </a:solidFill>
          <a:latin typeface="Verdana"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08175" y="0"/>
            <a:ext cx="7129463" cy="765175"/>
          </a:xfrm>
          <a:prstGeom prst="rect">
            <a:avLst/>
          </a:prstGeom>
          <a:solidFill>
            <a:srgbClr val="12088E"/>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r-FR" smtClean="0"/>
          </a:p>
        </p:txBody>
      </p:sp>
      <p:sp>
        <p:nvSpPr>
          <p:cNvPr id="1027" name="Rectangle 3"/>
          <p:cNvSpPr>
            <a:spLocks noGrp="1" noChangeArrowheads="1"/>
          </p:cNvSpPr>
          <p:nvPr>
            <p:ph type="body" idx="1"/>
          </p:nvPr>
        </p:nvSpPr>
        <p:spPr bwMode="auto">
          <a:xfrm>
            <a:off x="323850" y="1052513"/>
            <a:ext cx="8374063" cy="51847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smtClean="0"/>
          </a:p>
        </p:txBody>
      </p:sp>
      <p:sp>
        <p:nvSpPr>
          <p:cNvPr id="1028" name="Rectangle 4"/>
          <p:cNvSpPr>
            <a:spLocks noGrp="1" noChangeArrowheads="1"/>
          </p:cNvSpPr>
          <p:nvPr>
            <p:ph type="dt" sz="half" idx="2"/>
          </p:nvPr>
        </p:nvSpPr>
        <p:spPr bwMode="auto">
          <a:xfrm>
            <a:off x="323850" y="6389688"/>
            <a:ext cx="2122488"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fld id="{38232D57-6181-4E8C-BC69-C89BA8621219}" type="datetime1">
              <a:rPr lang="en-US" smtClean="0"/>
              <a:t>10/14/2008</a:t>
            </a:fld>
            <a:endParaRPr lang="en-US"/>
          </a:p>
        </p:txBody>
      </p:sp>
      <p:sp>
        <p:nvSpPr>
          <p:cNvPr id="1029" name="Rectangle 5"/>
          <p:cNvSpPr>
            <a:spLocks noGrp="1" noChangeArrowheads="1"/>
          </p:cNvSpPr>
          <p:nvPr>
            <p:ph type="ftr" sz="quarter" idx="3"/>
          </p:nvPr>
        </p:nvSpPr>
        <p:spPr bwMode="auto">
          <a:xfrm>
            <a:off x="3124200" y="6389688"/>
            <a:ext cx="2881313"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p>
        </p:txBody>
      </p:sp>
      <p:sp>
        <p:nvSpPr>
          <p:cNvPr id="1030" name="Rectangle 6"/>
          <p:cNvSpPr>
            <a:spLocks noGrp="1" noChangeArrowheads="1"/>
          </p:cNvSpPr>
          <p:nvPr>
            <p:ph type="sldNum" sz="quarter" idx="4"/>
          </p:nvPr>
        </p:nvSpPr>
        <p:spPr bwMode="auto">
          <a:xfrm>
            <a:off x="6553200" y="6389688"/>
            <a:ext cx="2122488"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B6051100-2AA0-4222-8F6D-D91B755008EA}" type="slidenum">
              <a:rPr lang="en-US" smtClean="0"/>
              <a:pPr/>
              <a:t>‹#›</a:t>
            </a:fld>
            <a:endParaRPr lang="en-US"/>
          </a:p>
        </p:txBody>
      </p:sp>
      <p:pic>
        <p:nvPicPr>
          <p:cNvPr id="1031" name="Picture 7" descr="logosss"/>
          <p:cNvPicPr>
            <a:picLocks noChangeAspect="1" noChangeArrowheads="1"/>
          </p:cNvPicPr>
          <p:nvPr/>
        </p:nvPicPr>
        <p:blipFill>
          <a:blip r:embed="rId13"/>
          <a:srcRect/>
          <a:stretch>
            <a:fillRect/>
          </a:stretch>
        </p:blipFill>
        <p:spPr bwMode="auto">
          <a:xfrm>
            <a:off x="119063" y="150813"/>
            <a:ext cx="1644650" cy="469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ctr" rtl="0" eaLnBrk="1" fontAlgn="base" hangingPunct="1">
        <a:spcBef>
          <a:spcPct val="0"/>
        </a:spcBef>
        <a:spcAft>
          <a:spcPct val="0"/>
        </a:spcAft>
        <a:defRPr sz="3600">
          <a:solidFill>
            <a:schemeClr val="bg1"/>
          </a:solidFill>
          <a:latin typeface="+mj-lt"/>
          <a:ea typeface="+mj-ea"/>
          <a:cs typeface="+mj-cs"/>
        </a:defRPr>
      </a:lvl1pPr>
      <a:lvl2pPr algn="ctr" rtl="0" eaLnBrk="1" fontAlgn="base" hangingPunct="1">
        <a:spcBef>
          <a:spcPct val="0"/>
        </a:spcBef>
        <a:spcAft>
          <a:spcPct val="0"/>
        </a:spcAft>
        <a:defRPr sz="3600">
          <a:solidFill>
            <a:schemeClr val="bg1"/>
          </a:solidFill>
          <a:latin typeface="Verdana" pitchFamily="34" charset="0"/>
        </a:defRPr>
      </a:lvl2pPr>
      <a:lvl3pPr algn="ctr" rtl="0" eaLnBrk="1" fontAlgn="base" hangingPunct="1">
        <a:spcBef>
          <a:spcPct val="0"/>
        </a:spcBef>
        <a:spcAft>
          <a:spcPct val="0"/>
        </a:spcAft>
        <a:defRPr sz="3600">
          <a:solidFill>
            <a:schemeClr val="bg1"/>
          </a:solidFill>
          <a:latin typeface="Verdana" pitchFamily="34" charset="0"/>
        </a:defRPr>
      </a:lvl3pPr>
      <a:lvl4pPr algn="ctr" rtl="0" eaLnBrk="1" fontAlgn="base" hangingPunct="1">
        <a:spcBef>
          <a:spcPct val="0"/>
        </a:spcBef>
        <a:spcAft>
          <a:spcPct val="0"/>
        </a:spcAft>
        <a:defRPr sz="3600">
          <a:solidFill>
            <a:schemeClr val="bg1"/>
          </a:solidFill>
          <a:latin typeface="Verdana" pitchFamily="34" charset="0"/>
        </a:defRPr>
      </a:lvl4pPr>
      <a:lvl5pPr algn="ctr" rtl="0" eaLnBrk="1" fontAlgn="base" hangingPunct="1">
        <a:spcBef>
          <a:spcPct val="0"/>
        </a:spcBef>
        <a:spcAft>
          <a:spcPct val="0"/>
        </a:spcAft>
        <a:defRPr sz="3600">
          <a:solidFill>
            <a:schemeClr val="bg1"/>
          </a:solidFill>
          <a:latin typeface="Verdana" pitchFamily="34" charset="0"/>
        </a:defRPr>
      </a:lvl5pPr>
      <a:lvl6pPr marL="457200" algn="ctr" rtl="0" eaLnBrk="1" fontAlgn="base" hangingPunct="1">
        <a:spcBef>
          <a:spcPct val="0"/>
        </a:spcBef>
        <a:spcAft>
          <a:spcPct val="0"/>
        </a:spcAft>
        <a:defRPr sz="3600">
          <a:solidFill>
            <a:schemeClr val="bg1"/>
          </a:solidFill>
          <a:latin typeface="Verdana" pitchFamily="34" charset="0"/>
        </a:defRPr>
      </a:lvl6pPr>
      <a:lvl7pPr marL="914400" algn="ctr" rtl="0" eaLnBrk="1" fontAlgn="base" hangingPunct="1">
        <a:spcBef>
          <a:spcPct val="0"/>
        </a:spcBef>
        <a:spcAft>
          <a:spcPct val="0"/>
        </a:spcAft>
        <a:defRPr sz="3600">
          <a:solidFill>
            <a:schemeClr val="bg1"/>
          </a:solidFill>
          <a:latin typeface="Verdana" pitchFamily="34" charset="0"/>
        </a:defRPr>
      </a:lvl7pPr>
      <a:lvl8pPr marL="1371600" algn="ctr" rtl="0" eaLnBrk="1" fontAlgn="base" hangingPunct="1">
        <a:spcBef>
          <a:spcPct val="0"/>
        </a:spcBef>
        <a:spcAft>
          <a:spcPct val="0"/>
        </a:spcAft>
        <a:defRPr sz="3600">
          <a:solidFill>
            <a:schemeClr val="bg1"/>
          </a:solidFill>
          <a:latin typeface="Verdana" pitchFamily="34" charset="0"/>
        </a:defRPr>
      </a:lvl8pPr>
      <a:lvl9pPr marL="1828800" algn="ctr" rtl="0" eaLnBrk="1" fontAlgn="base" hangingPunct="1">
        <a:spcBef>
          <a:spcPct val="0"/>
        </a:spcBef>
        <a:spcAft>
          <a:spcPct val="0"/>
        </a:spcAft>
        <a:defRPr sz="3600">
          <a:solidFill>
            <a:schemeClr val="bg1"/>
          </a:solidFill>
          <a:latin typeface="Verdana"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08175" y="0"/>
            <a:ext cx="7129463" cy="765175"/>
          </a:xfrm>
          <a:prstGeom prst="rect">
            <a:avLst/>
          </a:prstGeom>
          <a:solidFill>
            <a:srgbClr val="12088E"/>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r-FR" smtClean="0"/>
          </a:p>
        </p:txBody>
      </p:sp>
      <p:sp>
        <p:nvSpPr>
          <p:cNvPr id="1027" name="Rectangle 3"/>
          <p:cNvSpPr>
            <a:spLocks noGrp="1" noChangeArrowheads="1"/>
          </p:cNvSpPr>
          <p:nvPr>
            <p:ph type="body" idx="1"/>
          </p:nvPr>
        </p:nvSpPr>
        <p:spPr bwMode="auto">
          <a:xfrm>
            <a:off x="323850" y="1052513"/>
            <a:ext cx="8374063" cy="51847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smtClean="0"/>
          </a:p>
        </p:txBody>
      </p:sp>
      <p:sp>
        <p:nvSpPr>
          <p:cNvPr id="1028" name="Rectangle 4"/>
          <p:cNvSpPr>
            <a:spLocks noGrp="1" noChangeArrowheads="1"/>
          </p:cNvSpPr>
          <p:nvPr>
            <p:ph type="dt" sz="half" idx="2"/>
          </p:nvPr>
        </p:nvSpPr>
        <p:spPr bwMode="auto">
          <a:xfrm>
            <a:off x="323850" y="6389688"/>
            <a:ext cx="2122488"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fld id="{87EFC099-D01E-47B7-A0EB-E3C845CD44F7}" type="datetime1">
              <a:rPr lang="en-US" smtClean="0"/>
              <a:t>10/14/2008</a:t>
            </a:fld>
            <a:endParaRPr lang="en-US"/>
          </a:p>
        </p:txBody>
      </p:sp>
      <p:sp>
        <p:nvSpPr>
          <p:cNvPr id="1029" name="Rectangle 5"/>
          <p:cNvSpPr>
            <a:spLocks noGrp="1" noChangeArrowheads="1"/>
          </p:cNvSpPr>
          <p:nvPr>
            <p:ph type="ftr" sz="quarter" idx="3"/>
          </p:nvPr>
        </p:nvSpPr>
        <p:spPr bwMode="auto">
          <a:xfrm>
            <a:off x="3124200" y="6389688"/>
            <a:ext cx="2881313"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p>
        </p:txBody>
      </p:sp>
      <p:sp>
        <p:nvSpPr>
          <p:cNvPr id="1030" name="Rectangle 6"/>
          <p:cNvSpPr>
            <a:spLocks noGrp="1" noChangeArrowheads="1"/>
          </p:cNvSpPr>
          <p:nvPr>
            <p:ph type="sldNum" sz="quarter" idx="4"/>
          </p:nvPr>
        </p:nvSpPr>
        <p:spPr bwMode="auto">
          <a:xfrm>
            <a:off x="6553200" y="6389688"/>
            <a:ext cx="2122488"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B6051100-2AA0-4222-8F6D-D91B755008EA}" type="slidenum">
              <a:rPr lang="en-US" smtClean="0"/>
              <a:pPr/>
              <a:t>‹#›</a:t>
            </a:fld>
            <a:endParaRPr lang="en-US"/>
          </a:p>
        </p:txBody>
      </p:sp>
      <p:pic>
        <p:nvPicPr>
          <p:cNvPr id="1031" name="Picture 7" descr="logosss"/>
          <p:cNvPicPr>
            <a:picLocks noChangeAspect="1" noChangeArrowheads="1"/>
          </p:cNvPicPr>
          <p:nvPr/>
        </p:nvPicPr>
        <p:blipFill>
          <a:blip r:embed="rId13"/>
          <a:srcRect/>
          <a:stretch>
            <a:fillRect/>
          </a:stretch>
        </p:blipFill>
        <p:spPr bwMode="auto">
          <a:xfrm>
            <a:off x="119063" y="150813"/>
            <a:ext cx="1644650" cy="469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ctr" rtl="0" eaLnBrk="1" fontAlgn="base" hangingPunct="1">
        <a:spcBef>
          <a:spcPct val="0"/>
        </a:spcBef>
        <a:spcAft>
          <a:spcPct val="0"/>
        </a:spcAft>
        <a:defRPr sz="3600">
          <a:solidFill>
            <a:schemeClr val="bg1"/>
          </a:solidFill>
          <a:latin typeface="+mj-lt"/>
          <a:ea typeface="+mj-ea"/>
          <a:cs typeface="+mj-cs"/>
        </a:defRPr>
      </a:lvl1pPr>
      <a:lvl2pPr algn="ctr" rtl="0" eaLnBrk="1" fontAlgn="base" hangingPunct="1">
        <a:spcBef>
          <a:spcPct val="0"/>
        </a:spcBef>
        <a:spcAft>
          <a:spcPct val="0"/>
        </a:spcAft>
        <a:defRPr sz="3600">
          <a:solidFill>
            <a:schemeClr val="bg1"/>
          </a:solidFill>
          <a:latin typeface="Verdana" pitchFamily="34" charset="0"/>
        </a:defRPr>
      </a:lvl2pPr>
      <a:lvl3pPr algn="ctr" rtl="0" eaLnBrk="1" fontAlgn="base" hangingPunct="1">
        <a:spcBef>
          <a:spcPct val="0"/>
        </a:spcBef>
        <a:spcAft>
          <a:spcPct val="0"/>
        </a:spcAft>
        <a:defRPr sz="3600">
          <a:solidFill>
            <a:schemeClr val="bg1"/>
          </a:solidFill>
          <a:latin typeface="Verdana" pitchFamily="34" charset="0"/>
        </a:defRPr>
      </a:lvl3pPr>
      <a:lvl4pPr algn="ctr" rtl="0" eaLnBrk="1" fontAlgn="base" hangingPunct="1">
        <a:spcBef>
          <a:spcPct val="0"/>
        </a:spcBef>
        <a:spcAft>
          <a:spcPct val="0"/>
        </a:spcAft>
        <a:defRPr sz="3600">
          <a:solidFill>
            <a:schemeClr val="bg1"/>
          </a:solidFill>
          <a:latin typeface="Verdana" pitchFamily="34" charset="0"/>
        </a:defRPr>
      </a:lvl4pPr>
      <a:lvl5pPr algn="ctr" rtl="0" eaLnBrk="1" fontAlgn="base" hangingPunct="1">
        <a:spcBef>
          <a:spcPct val="0"/>
        </a:spcBef>
        <a:spcAft>
          <a:spcPct val="0"/>
        </a:spcAft>
        <a:defRPr sz="3600">
          <a:solidFill>
            <a:schemeClr val="bg1"/>
          </a:solidFill>
          <a:latin typeface="Verdana" pitchFamily="34" charset="0"/>
        </a:defRPr>
      </a:lvl5pPr>
      <a:lvl6pPr marL="457200" algn="ctr" rtl="0" eaLnBrk="1" fontAlgn="base" hangingPunct="1">
        <a:spcBef>
          <a:spcPct val="0"/>
        </a:spcBef>
        <a:spcAft>
          <a:spcPct val="0"/>
        </a:spcAft>
        <a:defRPr sz="3600">
          <a:solidFill>
            <a:schemeClr val="bg1"/>
          </a:solidFill>
          <a:latin typeface="Verdana" pitchFamily="34" charset="0"/>
        </a:defRPr>
      </a:lvl6pPr>
      <a:lvl7pPr marL="914400" algn="ctr" rtl="0" eaLnBrk="1" fontAlgn="base" hangingPunct="1">
        <a:spcBef>
          <a:spcPct val="0"/>
        </a:spcBef>
        <a:spcAft>
          <a:spcPct val="0"/>
        </a:spcAft>
        <a:defRPr sz="3600">
          <a:solidFill>
            <a:schemeClr val="bg1"/>
          </a:solidFill>
          <a:latin typeface="Verdana" pitchFamily="34" charset="0"/>
        </a:defRPr>
      </a:lvl7pPr>
      <a:lvl8pPr marL="1371600" algn="ctr" rtl="0" eaLnBrk="1" fontAlgn="base" hangingPunct="1">
        <a:spcBef>
          <a:spcPct val="0"/>
        </a:spcBef>
        <a:spcAft>
          <a:spcPct val="0"/>
        </a:spcAft>
        <a:defRPr sz="3600">
          <a:solidFill>
            <a:schemeClr val="bg1"/>
          </a:solidFill>
          <a:latin typeface="Verdana" pitchFamily="34" charset="0"/>
        </a:defRPr>
      </a:lvl8pPr>
      <a:lvl9pPr marL="1828800" algn="ctr" rtl="0" eaLnBrk="1" fontAlgn="base" hangingPunct="1">
        <a:spcBef>
          <a:spcPct val="0"/>
        </a:spcBef>
        <a:spcAft>
          <a:spcPct val="0"/>
        </a:spcAft>
        <a:defRPr sz="3600">
          <a:solidFill>
            <a:schemeClr val="bg1"/>
          </a:solidFill>
          <a:latin typeface="Verdana"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08175" y="0"/>
            <a:ext cx="7129463" cy="765175"/>
          </a:xfrm>
          <a:prstGeom prst="rect">
            <a:avLst/>
          </a:prstGeom>
          <a:solidFill>
            <a:srgbClr val="12088E"/>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r-FR" smtClean="0"/>
          </a:p>
        </p:txBody>
      </p:sp>
      <p:sp>
        <p:nvSpPr>
          <p:cNvPr id="1027" name="Rectangle 3"/>
          <p:cNvSpPr>
            <a:spLocks noGrp="1" noChangeArrowheads="1"/>
          </p:cNvSpPr>
          <p:nvPr>
            <p:ph type="body" idx="1"/>
          </p:nvPr>
        </p:nvSpPr>
        <p:spPr bwMode="auto">
          <a:xfrm>
            <a:off x="323850" y="1052513"/>
            <a:ext cx="8374063" cy="51847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smtClean="0"/>
          </a:p>
        </p:txBody>
      </p:sp>
      <p:sp>
        <p:nvSpPr>
          <p:cNvPr id="1028" name="Rectangle 4"/>
          <p:cNvSpPr>
            <a:spLocks noGrp="1" noChangeArrowheads="1"/>
          </p:cNvSpPr>
          <p:nvPr>
            <p:ph type="dt" sz="half" idx="2"/>
          </p:nvPr>
        </p:nvSpPr>
        <p:spPr bwMode="auto">
          <a:xfrm>
            <a:off x="323850" y="6389688"/>
            <a:ext cx="2122488"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fld id="{FF43CBFF-E5F2-4962-9D61-26DB371483D9}" type="datetime1">
              <a:rPr lang="en-US" smtClean="0"/>
              <a:t>10/14/2008</a:t>
            </a:fld>
            <a:endParaRPr lang="en-US"/>
          </a:p>
        </p:txBody>
      </p:sp>
      <p:sp>
        <p:nvSpPr>
          <p:cNvPr id="1029" name="Rectangle 5"/>
          <p:cNvSpPr>
            <a:spLocks noGrp="1" noChangeArrowheads="1"/>
          </p:cNvSpPr>
          <p:nvPr>
            <p:ph type="ftr" sz="quarter" idx="3"/>
          </p:nvPr>
        </p:nvSpPr>
        <p:spPr bwMode="auto">
          <a:xfrm>
            <a:off x="3124200" y="6389688"/>
            <a:ext cx="2881313"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p>
        </p:txBody>
      </p:sp>
      <p:sp>
        <p:nvSpPr>
          <p:cNvPr id="1030" name="Rectangle 6"/>
          <p:cNvSpPr>
            <a:spLocks noGrp="1" noChangeArrowheads="1"/>
          </p:cNvSpPr>
          <p:nvPr>
            <p:ph type="sldNum" sz="quarter" idx="4"/>
          </p:nvPr>
        </p:nvSpPr>
        <p:spPr bwMode="auto">
          <a:xfrm>
            <a:off x="6553200" y="6389688"/>
            <a:ext cx="2122488"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B6051100-2AA0-4222-8F6D-D91B755008EA}" type="slidenum">
              <a:rPr lang="en-US" smtClean="0"/>
              <a:pPr/>
              <a:t>‹#›</a:t>
            </a:fld>
            <a:endParaRPr lang="en-US"/>
          </a:p>
        </p:txBody>
      </p:sp>
      <p:pic>
        <p:nvPicPr>
          <p:cNvPr id="1031" name="Picture 7" descr="logosss"/>
          <p:cNvPicPr>
            <a:picLocks noChangeAspect="1" noChangeArrowheads="1"/>
          </p:cNvPicPr>
          <p:nvPr/>
        </p:nvPicPr>
        <p:blipFill>
          <a:blip r:embed="rId13"/>
          <a:srcRect/>
          <a:stretch>
            <a:fillRect/>
          </a:stretch>
        </p:blipFill>
        <p:spPr bwMode="auto">
          <a:xfrm>
            <a:off x="119063" y="150813"/>
            <a:ext cx="1644650" cy="469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ftr="0" dt="0"/>
  <p:txStyles>
    <p:titleStyle>
      <a:lvl1pPr algn="ctr" rtl="0" eaLnBrk="1" fontAlgn="base" hangingPunct="1">
        <a:spcBef>
          <a:spcPct val="0"/>
        </a:spcBef>
        <a:spcAft>
          <a:spcPct val="0"/>
        </a:spcAft>
        <a:defRPr sz="3600">
          <a:solidFill>
            <a:schemeClr val="bg1"/>
          </a:solidFill>
          <a:latin typeface="+mj-lt"/>
          <a:ea typeface="+mj-ea"/>
          <a:cs typeface="+mj-cs"/>
        </a:defRPr>
      </a:lvl1pPr>
      <a:lvl2pPr algn="ctr" rtl="0" eaLnBrk="1" fontAlgn="base" hangingPunct="1">
        <a:spcBef>
          <a:spcPct val="0"/>
        </a:spcBef>
        <a:spcAft>
          <a:spcPct val="0"/>
        </a:spcAft>
        <a:defRPr sz="3600">
          <a:solidFill>
            <a:schemeClr val="bg1"/>
          </a:solidFill>
          <a:latin typeface="Verdana" pitchFamily="34" charset="0"/>
        </a:defRPr>
      </a:lvl2pPr>
      <a:lvl3pPr algn="ctr" rtl="0" eaLnBrk="1" fontAlgn="base" hangingPunct="1">
        <a:spcBef>
          <a:spcPct val="0"/>
        </a:spcBef>
        <a:spcAft>
          <a:spcPct val="0"/>
        </a:spcAft>
        <a:defRPr sz="3600">
          <a:solidFill>
            <a:schemeClr val="bg1"/>
          </a:solidFill>
          <a:latin typeface="Verdana" pitchFamily="34" charset="0"/>
        </a:defRPr>
      </a:lvl3pPr>
      <a:lvl4pPr algn="ctr" rtl="0" eaLnBrk="1" fontAlgn="base" hangingPunct="1">
        <a:spcBef>
          <a:spcPct val="0"/>
        </a:spcBef>
        <a:spcAft>
          <a:spcPct val="0"/>
        </a:spcAft>
        <a:defRPr sz="3600">
          <a:solidFill>
            <a:schemeClr val="bg1"/>
          </a:solidFill>
          <a:latin typeface="Verdana" pitchFamily="34" charset="0"/>
        </a:defRPr>
      </a:lvl4pPr>
      <a:lvl5pPr algn="ctr" rtl="0" eaLnBrk="1" fontAlgn="base" hangingPunct="1">
        <a:spcBef>
          <a:spcPct val="0"/>
        </a:spcBef>
        <a:spcAft>
          <a:spcPct val="0"/>
        </a:spcAft>
        <a:defRPr sz="3600">
          <a:solidFill>
            <a:schemeClr val="bg1"/>
          </a:solidFill>
          <a:latin typeface="Verdana" pitchFamily="34" charset="0"/>
        </a:defRPr>
      </a:lvl5pPr>
      <a:lvl6pPr marL="457200" algn="ctr" rtl="0" eaLnBrk="1" fontAlgn="base" hangingPunct="1">
        <a:spcBef>
          <a:spcPct val="0"/>
        </a:spcBef>
        <a:spcAft>
          <a:spcPct val="0"/>
        </a:spcAft>
        <a:defRPr sz="3600">
          <a:solidFill>
            <a:schemeClr val="bg1"/>
          </a:solidFill>
          <a:latin typeface="Verdana" pitchFamily="34" charset="0"/>
        </a:defRPr>
      </a:lvl6pPr>
      <a:lvl7pPr marL="914400" algn="ctr" rtl="0" eaLnBrk="1" fontAlgn="base" hangingPunct="1">
        <a:spcBef>
          <a:spcPct val="0"/>
        </a:spcBef>
        <a:spcAft>
          <a:spcPct val="0"/>
        </a:spcAft>
        <a:defRPr sz="3600">
          <a:solidFill>
            <a:schemeClr val="bg1"/>
          </a:solidFill>
          <a:latin typeface="Verdana" pitchFamily="34" charset="0"/>
        </a:defRPr>
      </a:lvl7pPr>
      <a:lvl8pPr marL="1371600" algn="ctr" rtl="0" eaLnBrk="1" fontAlgn="base" hangingPunct="1">
        <a:spcBef>
          <a:spcPct val="0"/>
        </a:spcBef>
        <a:spcAft>
          <a:spcPct val="0"/>
        </a:spcAft>
        <a:defRPr sz="3600">
          <a:solidFill>
            <a:schemeClr val="bg1"/>
          </a:solidFill>
          <a:latin typeface="Verdana" pitchFamily="34" charset="0"/>
        </a:defRPr>
      </a:lvl8pPr>
      <a:lvl9pPr marL="1828800" algn="ctr" rtl="0" eaLnBrk="1" fontAlgn="base" hangingPunct="1">
        <a:spcBef>
          <a:spcPct val="0"/>
        </a:spcBef>
        <a:spcAft>
          <a:spcPct val="0"/>
        </a:spcAft>
        <a:defRPr sz="3600">
          <a:solidFill>
            <a:schemeClr val="bg1"/>
          </a:solidFill>
          <a:latin typeface="Verdana"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xml"/><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57.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5.xml"/><Relationship Id="rId5" Type="http://schemas.openxmlformats.org/officeDocument/2006/relationships/image" Target="../media/image49.png"/><Relationship Id="rId4" Type="http://schemas.openxmlformats.org/officeDocument/2006/relationships/image" Target="../media/image48.png"/></Relationships>
</file>

<file path=ppt/slides/_rels/slide15.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jpeg"/><Relationship Id="rId2" Type="http://schemas.openxmlformats.org/officeDocument/2006/relationships/image" Target="../media/image50.png"/><Relationship Id="rId1" Type="http://schemas.openxmlformats.org/officeDocument/2006/relationships/slideLayout" Target="../slideLayouts/slideLayout35.xml"/><Relationship Id="rId6" Type="http://schemas.openxmlformats.org/officeDocument/2006/relationships/image" Target="../media/image54.png"/><Relationship Id="rId5" Type="http://schemas.openxmlformats.org/officeDocument/2006/relationships/image" Target="../media/image53.jpeg"/><Relationship Id="rId4" Type="http://schemas.openxmlformats.org/officeDocument/2006/relationships/image" Target="../media/image52.jpeg"/></Relationships>
</file>

<file path=ppt/slides/_rels/slide16.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png"/><Relationship Id="rId1" Type="http://schemas.openxmlformats.org/officeDocument/2006/relationships/slideLayout" Target="../slideLayouts/slideLayout35.xml"/><Relationship Id="rId5" Type="http://schemas.openxmlformats.org/officeDocument/2006/relationships/image" Target="../media/image59.png"/><Relationship Id="rId4" Type="http://schemas.openxmlformats.org/officeDocument/2006/relationships/image" Target="../media/image58.png"/></Relationships>
</file>

<file path=ppt/slides/_rels/slide1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5.xml"/><Relationship Id="rId5" Type="http://schemas.openxmlformats.org/officeDocument/2006/relationships/image" Target="../media/image63.png"/><Relationship Id="rId4" Type="http://schemas.openxmlformats.org/officeDocument/2006/relationships/image" Target="../media/image6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5.xml"/><Relationship Id="rId5" Type="http://schemas.openxmlformats.org/officeDocument/2006/relationships/image" Target="../media/image69.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5.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35.xml"/><Relationship Id="rId5" Type="http://schemas.openxmlformats.org/officeDocument/2006/relationships/image" Target="../media/image78.png"/><Relationship Id="rId4" Type="http://schemas.openxmlformats.org/officeDocument/2006/relationships/image" Target="../media/image77.png"/></Relationships>
</file>

<file path=ppt/slides/_rels/slide2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5.xml"/><Relationship Id="rId4" Type="http://schemas.openxmlformats.org/officeDocument/2006/relationships/image" Target="../media/image81.png"/></Relationships>
</file>

<file path=ppt/slides/_rels/slide2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35.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5.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35.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3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2590800" y="762000"/>
            <a:ext cx="6248400" cy="898525"/>
          </a:xfrm>
        </p:spPr>
        <p:txBody>
          <a:bodyPr/>
          <a:lstStyle/>
          <a:p>
            <a:pPr algn="ctr"/>
            <a:r>
              <a:rPr lang="en-US" sz="2000" b="0" dirty="0" smtClean="0">
                <a:solidFill>
                  <a:schemeClr val="accent2">
                    <a:lumMod val="60000"/>
                    <a:lumOff val="40000"/>
                  </a:schemeClr>
                </a:solidFill>
              </a:rPr>
              <a:t>”TWO  BEAM  HARDWARE  AND  INTEGRATION” </a:t>
            </a:r>
            <a:br>
              <a:rPr lang="en-US" sz="2000" b="0" dirty="0" smtClean="0">
                <a:solidFill>
                  <a:schemeClr val="accent2">
                    <a:lumMod val="60000"/>
                    <a:lumOff val="40000"/>
                  </a:schemeClr>
                </a:solidFill>
              </a:rPr>
            </a:br>
            <a:r>
              <a:rPr lang="en-US" sz="2000" b="0" dirty="0" smtClean="0">
                <a:solidFill>
                  <a:schemeClr val="accent2">
                    <a:lumMod val="60000"/>
                    <a:lumOff val="40000"/>
                  </a:schemeClr>
                </a:solidFill>
              </a:rPr>
              <a:t>Working  Group</a:t>
            </a:r>
            <a:endParaRPr lang="en-US" sz="2000" b="0" dirty="0">
              <a:solidFill>
                <a:schemeClr val="accent2">
                  <a:lumMod val="60000"/>
                  <a:lumOff val="40000"/>
                </a:schemeClr>
              </a:solidFill>
            </a:endParaRPr>
          </a:p>
        </p:txBody>
      </p:sp>
      <p:sp>
        <p:nvSpPr>
          <p:cNvPr id="3" name="Subtitle 2"/>
          <p:cNvSpPr>
            <a:spLocks noGrp="1"/>
          </p:cNvSpPr>
          <p:nvPr>
            <p:ph type="subTitle" sz="quarter" idx="1"/>
          </p:nvPr>
        </p:nvSpPr>
        <p:spPr>
          <a:xfrm>
            <a:off x="2133600" y="2667000"/>
            <a:ext cx="6172200" cy="1981200"/>
          </a:xfrm>
        </p:spPr>
        <p:txBody>
          <a:bodyPr/>
          <a:lstStyle/>
          <a:p>
            <a:pPr algn="ctr"/>
            <a:r>
              <a:rPr lang="en-US" sz="4800" b="1" spc="300" dirty="0" smtClean="0">
                <a:solidFill>
                  <a:srgbClr val="FFC000"/>
                </a:solidFill>
                <a:latin typeface="Arial" pitchFamily="34" charset="0"/>
                <a:cs typeface="Arial" pitchFamily="34" charset="0"/>
              </a:rPr>
              <a:t>CLIC MODULE  </a:t>
            </a:r>
          </a:p>
          <a:p>
            <a:pPr algn="ctr"/>
            <a:r>
              <a:rPr lang="en-US" sz="2800" b="1" spc="700" dirty="0" smtClean="0">
                <a:solidFill>
                  <a:srgbClr val="FFC000"/>
                </a:solidFill>
                <a:latin typeface="Arial" pitchFamily="34" charset="0"/>
                <a:cs typeface="Arial" pitchFamily="34" charset="0"/>
              </a:rPr>
              <a:t> </a:t>
            </a:r>
            <a:r>
              <a:rPr lang="en-US" sz="4800" b="1" spc="700" dirty="0" smtClean="0">
                <a:solidFill>
                  <a:srgbClr val="FFC000"/>
                </a:solidFill>
                <a:latin typeface="Arial" pitchFamily="34" charset="0"/>
                <a:cs typeface="Arial" pitchFamily="34" charset="0"/>
              </a:rPr>
              <a:t>INTEGRATION</a:t>
            </a:r>
            <a:endParaRPr lang="en-US" sz="4800" b="1" spc="700" dirty="0">
              <a:solidFill>
                <a:srgbClr val="FFC000"/>
              </a:solidFill>
              <a:latin typeface="Arial" pitchFamily="34" charset="0"/>
              <a:cs typeface="Arial" pitchFamily="34" charset="0"/>
            </a:endParaRPr>
          </a:p>
        </p:txBody>
      </p:sp>
      <p:sp>
        <p:nvSpPr>
          <p:cNvPr id="4" name="Title 1"/>
          <p:cNvSpPr txBox="1">
            <a:spLocks/>
          </p:cNvSpPr>
          <p:nvPr/>
        </p:nvSpPr>
        <p:spPr bwMode="auto">
          <a:xfrm>
            <a:off x="3810000" y="304800"/>
            <a:ext cx="4038600" cy="365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lgn="ctr" fontAlgn="base">
              <a:spcBef>
                <a:spcPct val="0"/>
              </a:spcBef>
              <a:spcAft>
                <a:spcPct val="0"/>
              </a:spcAft>
            </a:pPr>
            <a:r>
              <a:rPr kumimoji="0" lang="en-US" i="0" u="none" strike="noStrike" kern="0" cap="none" spc="0" normalizeH="0" baseline="0" noProof="0" dirty="0" smtClean="0">
                <a:ln>
                  <a:noFill/>
                </a:ln>
                <a:solidFill>
                  <a:schemeClr val="accent2">
                    <a:lumMod val="60000"/>
                    <a:lumOff val="40000"/>
                  </a:schemeClr>
                </a:solidFill>
                <a:effectLst>
                  <a:outerShdw blurRad="38100" dist="38100" dir="2700000" algn="tl">
                    <a:srgbClr val="000000">
                      <a:alpha val="43137"/>
                    </a:srgbClr>
                  </a:outerShdw>
                </a:effectLst>
                <a:uLnTx/>
                <a:uFillTx/>
                <a:latin typeface="+mj-lt"/>
                <a:ea typeface="+mj-ea"/>
                <a:cs typeface="+mj-cs"/>
              </a:rPr>
              <a:t>CLIC  WORKSHOP  October 2008</a:t>
            </a:r>
            <a:endParaRPr kumimoji="0" lang="en-US" i="0" u="none" strike="noStrike" kern="0" cap="none" spc="0" normalizeH="0" baseline="0" noProof="0" dirty="0">
              <a:ln>
                <a:noFill/>
              </a:ln>
              <a:solidFill>
                <a:schemeClr val="accent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pic>
        <p:nvPicPr>
          <p:cNvPr id="1027" name="Picture 3"/>
          <p:cNvPicPr>
            <a:picLocks noChangeAspect="1" noChangeArrowheads="1"/>
          </p:cNvPicPr>
          <p:nvPr/>
        </p:nvPicPr>
        <p:blipFill>
          <a:blip r:embed="rId3">
            <a:lum/>
          </a:blip>
          <a:srcRect/>
          <a:stretch>
            <a:fillRect/>
          </a:stretch>
        </p:blipFill>
        <p:spPr bwMode="auto">
          <a:xfrm>
            <a:off x="381000" y="304800"/>
            <a:ext cx="1828800" cy="1115002"/>
          </a:xfrm>
          <a:prstGeom prst="rect">
            <a:avLst/>
          </a:prstGeom>
          <a:noFill/>
          <a:ln w="9525">
            <a:noFill/>
            <a:miter lim="800000"/>
            <a:headEnd/>
            <a:tailEnd/>
          </a:ln>
          <a:effectLst>
            <a:innerShdw blurRad="190500" dist="38100" dir="3000000">
              <a:prstClr val="black">
                <a:alpha val="50000"/>
              </a:prstClr>
            </a:innerShdw>
          </a:effectLst>
        </p:spPr>
      </p:pic>
      <p:sp>
        <p:nvSpPr>
          <p:cNvPr id="7" name="Title 1"/>
          <p:cNvSpPr txBox="1">
            <a:spLocks/>
          </p:cNvSpPr>
          <p:nvPr/>
        </p:nvSpPr>
        <p:spPr bwMode="auto">
          <a:xfrm>
            <a:off x="3429000" y="5426075"/>
            <a:ext cx="4038600" cy="8985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457200" marR="0" lvl="0" indent="-457200" algn="ctr" defTabSz="914400" rtl="0" eaLnBrk="1" fontAlgn="base" latinLnBrk="0" hangingPunct="1">
              <a:lnSpc>
                <a:spcPct val="150000"/>
              </a:lnSpc>
              <a:spcBef>
                <a:spcPct val="0"/>
              </a:spcBef>
              <a:spcAft>
                <a:spcPct val="0"/>
              </a:spcAft>
              <a:buClrTx/>
              <a:buSzTx/>
              <a:tabLst/>
              <a:defRPr/>
            </a:pPr>
            <a:r>
              <a:rPr kumimoji="0" lang="en-US" sz="2000" b="0" i="0" u="none" strike="noStrike" kern="0" cap="none" spc="0" normalizeH="0" baseline="0" noProof="0" dirty="0" smtClean="0">
                <a:ln>
                  <a:noFill/>
                </a:ln>
                <a:solidFill>
                  <a:schemeClr val="accent2">
                    <a:lumMod val="60000"/>
                    <a:lumOff val="40000"/>
                  </a:schemeClr>
                </a:solidFill>
                <a:effectLst>
                  <a:outerShdw blurRad="38100" dist="38100" dir="2700000" algn="tl">
                    <a:srgbClr val="000000"/>
                  </a:outerShdw>
                </a:effectLst>
                <a:uLnTx/>
                <a:uFillTx/>
                <a:latin typeface="+mj-lt"/>
                <a:ea typeface="+mj-ea"/>
                <a:cs typeface="+mj-cs"/>
              </a:rPr>
              <a:t>A. Samoshkin,  G. Riddone</a:t>
            </a:r>
            <a:endParaRPr kumimoji="0" lang="en-US" sz="1050" b="0" i="0" u="none" strike="noStrike" kern="0" cap="none" spc="0" normalizeH="0" baseline="0" noProof="0" dirty="0" smtClean="0">
              <a:ln>
                <a:noFill/>
              </a:ln>
              <a:solidFill>
                <a:schemeClr val="accent2">
                  <a:lumMod val="60000"/>
                  <a:lumOff val="40000"/>
                </a:schemeClr>
              </a:solidFill>
              <a:effectLst>
                <a:outerShdw blurRad="38100" dist="38100" dir="2700000" algn="tl">
                  <a:srgbClr val="000000"/>
                </a:outerShdw>
              </a:effectLst>
              <a:uLnTx/>
              <a:uFillTx/>
              <a:latin typeface="+mj-lt"/>
              <a:ea typeface="+mj-ea"/>
              <a:cs typeface="+mj-cs"/>
            </a:endParaRPr>
          </a:p>
          <a:p>
            <a:pPr marL="457200" marR="0" lvl="0" indent="-457200" algn="ctr" defTabSz="914400" rtl="0" eaLnBrk="1" fontAlgn="base" latinLnBrk="0" hangingPunct="1">
              <a:lnSpc>
                <a:spcPct val="150000"/>
              </a:lnSpc>
              <a:spcBef>
                <a:spcPct val="0"/>
              </a:spcBef>
              <a:spcAft>
                <a:spcPct val="0"/>
              </a:spcAft>
              <a:buClrTx/>
              <a:buSzTx/>
              <a:tabLst/>
              <a:defRPr/>
            </a:pPr>
            <a:r>
              <a:rPr lang="en-US" sz="1600" kern="0" dirty="0" smtClean="0">
                <a:solidFill>
                  <a:schemeClr val="accent2">
                    <a:lumMod val="60000"/>
                    <a:lumOff val="40000"/>
                  </a:schemeClr>
                </a:solidFill>
                <a:effectLst>
                  <a:outerShdw blurRad="38100" dist="38100" dir="2700000" algn="tl">
                    <a:srgbClr val="000000"/>
                  </a:outerShdw>
                </a:effectLst>
                <a:latin typeface="+mj-lt"/>
                <a:ea typeface="+mj-ea"/>
                <a:cs typeface="+mj-cs"/>
              </a:rPr>
              <a:t>15-Oct-2008</a:t>
            </a:r>
            <a:endParaRPr kumimoji="0" lang="en-US" sz="1600" b="0" i="0" u="none" strike="noStrike" kern="0" cap="none" spc="0" normalizeH="0" baseline="0" noProof="0" dirty="0">
              <a:ln>
                <a:noFill/>
              </a:ln>
              <a:solidFill>
                <a:schemeClr val="accent2">
                  <a:lumMod val="60000"/>
                  <a:lumOff val="40000"/>
                </a:schemeClr>
              </a:solidFill>
              <a:effectLst>
                <a:outerShdw blurRad="38100" dist="38100" dir="2700000" algn="tl">
                  <a:srgbClr val="000000"/>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Quadrupoles Integration</a:t>
            </a:r>
            <a:endParaRPr lang="en-US" dirty="0"/>
          </a:p>
        </p:txBody>
      </p:sp>
      <p:pic>
        <p:nvPicPr>
          <p:cNvPr id="9220" name="Picture 4"/>
          <p:cNvPicPr>
            <a:picLocks noChangeAspect="1" noChangeArrowheads="1"/>
          </p:cNvPicPr>
          <p:nvPr/>
        </p:nvPicPr>
        <p:blipFill>
          <a:blip r:embed="rId2"/>
          <a:srcRect/>
          <a:stretch>
            <a:fillRect/>
          </a:stretch>
        </p:blipFill>
        <p:spPr bwMode="auto">
          <a:xfrm>
            <a:off x="1143000" y="1344251"/>
            <a:ext cx="6934200" cy="4675549"/>
          </a:xfrm>
          <a:prstGeom prst="rect">
            <a:avLst/>
          </a:prstGeom>
          <a:noFill/>
          <a:ln w="9525">
            <a:noFill/>
            <a:miter lim="800000"/>
            <a:headEnd/>
            <a:tailEnd/>
          </a:ln>
          <a:effectLst>
            <a:innerShdw blurRad="254000" dir="2700000">
              <a:prstClr val="black">
                <a:alpha val="50000"/>
              </a:prstClr>
            </a:innerShdw>
          </a:effectLst>
        </p:spPr>
      </p:pic>
      <p:sp>
        <p:nvSpPr>
          <p:cNvPr id="9" name="TextBox 8"/>
          <p:cNvSpPr txBox="1"/>
          <p:nvPr/>
        </p:nvSpPr>
        <p:spPr>
          <a:xfrm>
            <a:off x="2667000" y="5181600"/>
            <a:ext cx="609600" cy="369332"/>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MB</a:t>
            </a:r>
            <a:endParaRPr lang="en-US" dirty="0"/>
          </a:p>
        </p:txBody>
      </p:sp>
      <p:sp>
        <p:nvSpPr>
          <p:cNvPr id="10" name="TextBox 9"/>
          <p:cNvSpPr txBox="1"/>
          <p:nvPr/>
        </p:nvSpPr>
        <p:spPr>
          <a:xfrm>
            <a:off x="5410200" y="1524000"/>
            <a:ext cx="609600" cy="369332"/>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DB</a:t>
            </a:r>
            <a:endParaRPr lang="en-US" dirty="0"/>
          </a:p>
        </p:txBody>
      </p:sp>
      <p:sp>
        <p:nvSpPr>
          <p:cNvPr id="11" name="TextBox 10"/>
          <p:cNvSpPr txBox="1"/>
          <p:nvPr/>
        </p:nvSpPr>
        <p:spPr>
          <a:xfrm>
            <a:off x="8686800" y="228600"/>
            <a:ext cx="282450"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9</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grpSp>
        <p:nvGrpSpPr>
          <p:cNvPr id="73" name="Group 72"/>
          <p:cNvGrpSpPr/>
          <p:nvPr/>
        </p:nvGrpSpPr>
        <p:grpSpPr>
          <a:xfrm>
            <a:off x="152401" y="762000"/>
            <a:ext cx="8915399" cy="5715000"/>
            <a:chOff x="152401" y="762000"/>
            <a:chExt cx="8915399" cy="5715000"/>
          </a:xfrm>
        </p:grpSpPr>
        <p:grpSp>
          <p:nvGrpSpPr>
            <p:cNvPr id="72" name="Group 71"/>
            <p:cNvGrpSpPr/>
            <p:nvPr/>
          </p:nvGrpSpPr>
          <p:grpSpPr>
            <a:xfrm>
              <a:off x="152401" y="1066801"/>
              <a:ext cx="3663128" cy="5410199"/>
              <a:chOff x="152401" y="1066801"/>
              <a:chExt cx="3663128" cy="5410199"/>
            </a:xfrm>
          </p:grpSpPr>
          <p:pic>
            <p:nvPicPr>
              <p:cNvPr id="7" name="Picture 12"/>
              <p:cNvPicPr>
                <a:picLocks noChangeAspect="1" noChangeArrowheads="1"/>
              </p:cNvPicPr>
              <p:nvPr/>
            </p:nvPicPr>
            <p:blipFill>
              <a:blip r:embed="rId2" cstate="print"/>
              <a:srcRect/>
              <a:stretch>
                <a:fillRect/>
              </a:stretch>
            </p:blipFill>
            <p:spPr bwMode="auto">
              <a:xfrm>
                <a:off x="185738" y="1066801"/>
                <a:ext cx="3471862" cy="2471686"/>
              </a:xfrm>
              <a:prstGeom prst="rect">
                <a:avLst/>
              </a:prstGeom>
              <a:noFill/>
              <a:ln w="9525">
                <a:noFill/>
                <a:miter lim="800000"/>
                <a:headEnd/>
                <a:tailEnd/>
              </a:ln>
            </p:spPr>
          </p:pic>
          <p:pic>
            <p:nvPicPr>
              <p:cNvPr id="8" name="Picture 13"/>
              <p:cNvPicPr>
                <a:picLocks noChangeAspect="1" noChangeArrowheads="1"/>
              </p:cNvPicPr>
              <p:nvPr/>
            </p:nvPicPr>
            <p:blipFill>
              <a:blip r:embed="rId3"/>
              <a:srcRect/>
              <a:stretch>
                <a:fillRect/>
              </a:stretch>
            </p:blipFill>
            <p:spPr bwMode="auto">
              <a:xfrm>
                <a:off x="152401" y="3810000"/>
                <a:ext cx="3663128" cy="2667000"/>
              </a:xfrm>
              <a:prstGeom prst="rect">
                <a:avLst/>
              </a:prstGeom>
              <a:noFill/>
              <a:ln w="9525">
                <a:noFill/>
                <a:miter lim="800000"/>
                <a:headEnd/>
                <a:tailEnd/>
              </a:ln>
            </p:spPr>
          </p:pic>
        </p:grpSp>
        <p:grpSp>
          <p:nvGrpSpPr>
            <p:cNvPr id="71" name="Group 70"/>
            <p:cNvGrpSpPr/>
            <p:nvPr/>
          </p:nvGrpSpPr>
          <p:grpSpPr>
            <a:xfrm>
              <a:off x="3810000" y="762000"/>
              <a:ext cx="5257800" cy="5486400"/>
              <a:chOff x="3810000" y="762000"/>
              <a:chExt cx="5257800" cy="5486400"/>
            </a:xfrm>
          </p:grpSpPr>
          <p:grpSp>
            <p:nvGrpSpPr>
              <p:cNvPr id="69" name="Group 68"/>
              <p:cNvGrpSpPr/>
              <p:nvPr/>
            </p:nvGrpSpPr>
            <p:grpSpPr>
              <a:xfrm>
                <a:off x="6781800" y="914400"/>
                <a:ext cx="2286000" cy="3030973"/>
                <a:chOff x="6781800" y="914400"/>
                <a:chExt cx="2286000" cy="3030973"/>
              </a:xfrm>
            </p:grpSpPr>
            <p:pic>
              <p:nvPicPr>
                <p:cNvPr id="7170" name="Picture 2"/>
                <p:cNvPicPr>
                  <a:picLocks noChangeAspect="1" noChangeArrowheads="1"/>
                </p:cNvPicPr>
                <p:nvPr/>
              </p:nvPicPr>
              <p:blipFill>
                <a:blip r:embed="rId4"/>
                <a:srcRect/>
                <a:stretch>
                  <a:fillRect/>
                </a:stretch>
              </p:blipFill>
              <p:spPr bwMode="auto">
                <a:xfrm>
                  <a:off x="6781800" y="990600"/>
                  <a:ext cx="2128374" cy="2954773"/>
                </a:xfrm>
                <a:prstGeom prst="rect">
                  <a:avLst/>
                </a:prstGeom>
                <a:noFill/>
                <a:ln w="9525">
                  <a:noFill/>
                  <a:miter lim="800000"/>
                  <a:headEnd/>
                  <a:tailEnd/>
                </a:ln>
                <a:effectLst>
                  <a:outerShdw sx="1000" sy="1000" algn="tl" rotWithShape="0">
                    <a:prstClr val="black"/>
                  </a:outerShdw>
                </a:effectLst>
                <a:scene3d>
                  <a:camera prst="orthographicFront"/>
                  <a:lightRig rig="threePt" dir="t"/>
                </a:scene3d>
                <a:sp3d>
                  <a:bevelT prst="angle"/>
                </a:sp3d>
              </p:spPr>
            </p:pic>
            <p:cxnSp>
              <p:nvCxnSpPr>
                <p:cNvPr id="50" name="Straight Arrow Connector 49"/>
                <p:cNvCxnSpPr>
                  <a:stCxn id="53" idx="0"/>
                </p:cNvCxnSpPr>
                <p:nvPr/>
              </p:nvCxnSpPr>
              <p:spPr>
                <a:xfrm rot="16200000" flipH="1">
                  <a:off x="8096250" y="1543050"/>
                  <a:ext cx="1296194" cy="38894"/>
                </a:xfrm>
                <a:prstGeom prst="straightConnector1">
                  <a:avLst/>
                </a:prstGeom>
                <a:ln w="381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53" idx="2"/>
                </p:cNvCxnSpPr>
                <p:nvPr/>
              </p:nvCxnSpPr>
              <p:spPr>
                <a:xfrm rot="5400000">
                  <a:off x="7716744" y="1735043"/>
                  <a:ext cx="1521022" cy="495291"/>
                </a:xfrm>
                <a:prstGeom prst="straightConnector1">
                  <a:avLst/>
                </a:prstGeom>
                <a:ln w="381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53" idx="2"/>
                </p:cNvCxnSpPr>
                <p:nvPr/>
              </p:nvCxnSpPr>
              <p:spPr>
                <a:xfrm rot="5400000">
                  <a:off x="7907244" y="1087343"/>
                  <a:ext cx="682822" cy="952491"/>
                </a:xfrm>
                <a:prstGeom prst="straightConnector1">
                  <a:avLst/>
                </a:prstGeom>
                <a:ln w="381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53" idx="2"/>
                </p:cNvCxnSpPr>
                <p:nvPr/>
              </p:nvCxnSpPr>
              <p:spPr>
                <a:xfrm rot="5400000">
                  <a:off x="8440638" y="1087339"/>
                  <a:ext cx="149425" cy="419100"/>
                </a:xfrm>
                <a:prstGeom prst="straightConnector1">
                  <a:avLst/>
                </a:prstGeom>
                <a:ln w="381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8382000" y="914400"/>
                  <a:ext cx="685800" cy="307777"/>
                </a:xfrm>
                <a:prstGeom prst="rect">
                  <a:avLst/>
                </a:prstGeom>
                <a:solidFill>
                  <a:srgbClr val="FFC000"/>
                </a:solidFill>
                <a:ln w="25400">
                  <a:solidFill>
                    <a:srgbClr val="C00000"/>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b="1" dirty="0" smtClean="0">
                      <a:solidFill>
                        <a:schemeClr val="accent6">
                          <a:lumMod val="75000"/>
                        </a:schemeClr>
                      </a:solidFill>
                    </a:rPr>
                    <a:t>WFM</a:t>
                  </a:r>
                  <a:endParaRPr lang="en-US" sz="1400" b="1" dirty="0" smtClean="0">
                    <a:solidFill>
                      <a:schemeClr val="accent6">
                        <a:lumMod val="75000"/>
                      </a:schemeClr>
                    </a:solidFill>
                  </a:endParaRPr>
                </a:p>
              </p:txBody>
            </p:sp>
          </p:grpSp>
          <p:grpSp>
            <p:nvGrpSpPr>
              <p:cNvPr id="70" name="Group 69"/>
              <p:cNvGrpSpPr/>
              <p:nvPr/>
            </p:nvGrpSpPr>
            <p:grpSpPr>
              <a:xfrm>
                <a:off x="3810000" y="762000"/>
                <a:ext cx="4800600" cy="5486400"/>
                <a:chOff x="3810000" y="762000"/>
                <a:chExt cx="4800600" cy="5486400"/>
              </a:xfrm>
            </p:grpSpPr>
            <p:pic>
              <p:nvPicPr>
                <p:cNvPr id="7171" name="Picture 3"/>
                <p:cNvPicPr>
                  <a:picLocks noChangeAspect="1" noChangeArrowheads="1"/>
                </p:cNvPicPr>
                <p:nvPr/>
              </p:nvPicPr>
              <p:blipFill>
                <a:blip r:embed="rId5"/>
                <a:srcRect/>
                <a:stretch>
                  <a:fillRect/>
                </a:stretch>
              </p:blipFill>
              <p:spPr bwMode="auto">
                <a:xfrm>
                  <a:off x="4155962" y="762000"/>
                  <a:ext cx="2397238" cy="2209800"/>
                </a:xfrm>
                <a:prstGeom prst="rect">
                  <a:avLst/>
                </a:prstGeom>
                <a:noFill/>
                <a:ln w="9525">
                  <a:noFill/>
                  <a:miter lim="800000"/>
                  <a:headEnd/>
                  <a:tailEnd/>
                </a:ln>
                <a:effectLst>
                  <a:outerShdw blurRad="292100" dist="38100" dir="2700000" algn="tl" rotWithShape="0">
                    <a:prstClr val="black">
                      <a:alpha val="40000"/>
                    </a:prstClr>
                  </a:outerShdw>
                </a:effectLst>
              </p:spPr>
            </p:pic>
            <p:pic>
              <p:nvPicPr>
                <p:cNvPr id="7172" name="Picture 4"/>
                <p:cNvPicPr>
                  <a:picLocks noChangeAspect="1" noChangeArrowheads="1"/>
                </p:cNvPicPr>
                <p:nvPr/>
              </p:nvPicPr>
              <p:blipFill>
                <a:blip r:embed="rId6"/>
                <a:srcRect/>
                <a:stretch>
                  <a:fillRect/>
                </a:stretch>
              </p:blipFill>
              <p:spPr bwMode="auto">
                <a:xfrm>
                  <a:off x="3810000" y="3581400"/>
                  <a:ext cx="3041650" cy="2613378"/>
                </a:xfrm>
                <a:prstGeom prst="rect">
                  <a:avLst/>
                </a:prstGeom>
                <a:noFill/>
                <a:ln w="9525">
                  <a:noFill/>
                  <a:miter lim="800000"/>
                  <a:headEnd/>
                  <a:tailEnd/>
                </a:ln>
                <a:effectLst>
                  <a:outerShdw blurRad="292100" dist="38100" dir="2700000" algn="tl" rotWithShape="0">
                    <a:prstClr val="black">
                      <a:alpha val="40000"/>
                    </a:prstClr>
                  </a:outerShdw>
                </a:effectLst>
              </p:spPr>
            </p:pic>
            <p:cxnSp>
              <p:nvCxnSpPr>
                <p:cNvPr id="30" name="Straight Arrow Connector 29"/>
                <p:cNvCxnSpPr>
                  <a:stCxn id="22" idx="2"/>
                </p:cNvCxnSpPr>
                <p:nvPr/>
              </p:nvCxnSpPr>
              <p:spPr>
                <a:xfrm rot="16200000" flipH="1">
                  <a:off x="5068789" y="3163788"/>
                  <a:ext cx="301823" cy="838200"/>
                </a:xfrm>
                <a:prstGeom prst="straightConnector1">
                  <a:avLst/>
                </a:prstGeom>
                <a:ln w="635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2" idx="0"/>
                </p:cNvCxnSpPr>
                <p:nvPr/>
              </p:nvCxnSpPr>
              <p:spPr>
                <a:xfrm rot="5400000" flipH="1" flipV="1">
                  <a:off x="5410201" y="2133601"/>
                  <a:ext cx="380998" cy="1600200"/>
                </a:xfrm>
                <a:prstGeom prst="straightConnector1">
                  <a:avLst/>
                </a:prstGeom>
                <a:ln w="635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2" idx="0"/>
                </p:cNvCxnSpPr>
                <p:nvPr/>
              </p:nvCxnSpPr>
              <p:spPr>
                <a:xfrm rot="5400000" flipH="1" flipV="1">
                  <a:off x="4420397" y="2743203"/>
                  <a:ext cx="761200" cy="795"/>
                </a:xfrm>
                <a:prstGeom prst="straightConnector1">
                  <a:avLst/>
                </a:prstGeom>
                <a:ln w="635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2" idx="0"/>
                </p:cNvCxnSpPr>
                <p:nvPr/>
              </p:nvCxnSpPr>
              <p:spPr>
                <a:xfrm rot="16200000" flipV="1">
                  <a:off x="3810000" y="2133600"/>
                  <a:ext cx="1447800" cy="533400"/>
                </a:xfrm>
                <a:prstGeom prst="straightConnector1">
                  <a:avLst/>
                </a:prstGeom>
                <a:ln w="635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6629400" y="5486400"/>
                  <a:ext cx="838200" cy="457200"/>
                </a:xfrm>
                <a:prstGeom prst="straightConnector1">
                  <a:avLst/>
                </a:prstGeom>
                <a:ln w="762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315200" y="4863405"/>
                  <a:ext cx="1295400" cy="1384995"/>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200" dirty="0" smtClean="0">
                      <a:solidFill>
                        <a:schemeClr val="accent6">
                          <a:lumMod val="75000"/>
                        </a:schemeClr>
                      </a:solidFill>
                    </a:rPr>
                    <a:t>50x100 mm space on the side along the module has been reserved for electronics placement. </a:t>
                  </a:r>
                </a:p>
              </p:txBody>
            </p:sp>
            <p:cxnSp>
              <p:nvCxnSpPr>
                <p:cNvPr id="26" name="Straight Arrow Connector 25"/>
                <p:cNvCxnSpPr>
                  <a:stCxn id="22" idx="2"/>
                </p:cNvCxnSpPr>
                <p:nvPr/>
              </p:nvCxnSpPr>
              <p:spPr>
                <a:xfrm rot="5400000">
                  <a:off x="3772596" y="4459187"/>
                  <a:ext cx="2055215" cy="794"/>
                </a:xfrm>
                <a:prstGeom prst="straightConnector1">
                  <a:avLst/>
                </a:prstGeom>
                <a:ln w="635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2" idx="2"/>
                </p:cNvCxnSpPr>
                <p:nvPr/>
              </p:nvCxnSpPr>
              <p:spPr>
                <a:xfrm rot="5400000">
                  <a:off x="3963893" y="3735292"/>
                  <a:ext cx="1140022" cy="533393"/>
                </a:xfrm>
                <a:prstGeom prst="straightConnector1">
                  <a:avLst/>
                </a:prstGeom>
                <a:ln w="635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419600" y="3124200"/>
                  <a:ext cx="762000" cy="307777"/>
                </a:xfrm>
                <a:prstGeom prst="rect">
                  <a:avLst/>
                </a:prstGeom>
                <a:solidFill>
                  <a:srgbClr val="9D47F3"/>
                </a:solidFill>
                <a:ln w="25400">
                  <a:solidFill>
                    <a:srgbClr val="C00000"/>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b="1" dirty="0" smtClean="0">
                      <a:solidFill>
                        <a:schemeClr val="accent3"/>
                      </a:solidFill>
                    </a:rPr>
                    <a:t>BPM</a:t>
                  </a:r>
                  <a:endParaRPr lang="en-US" sz="1400" b="1" dirty="0" smtClean="0">
                    <a:solidFill>
                      <a:schemeClr val="accent3"/>
                    </a:solidFill>
                  </a:endParaRPr>
                </a:p>
              </p:txBody>
            </p:sp>
          </p:grpSp>
        </p:grpSp>
      </p:gr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Beam Instrumentation</a:t>
            </a:r>
            <a:endParaRPr lang="en-US" dirty="0"/>
          </a:p>
        </p:txBody>
      </p:sp>
      <p:sp>
        <p:nvSpPr>
          <p:cNvPr id="74" name="TextBox 73"/>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10</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1069975"/>
          </a:xfrm>
          <a:scene3d>
            <a:camera prst="orthographicFront"/>
            <a:lightRig rig="threePt" dir="t"/>
          </a:scene3d>
          <a:sp3d>
            <a:bevelT/>
          </a:sp3d>
        </p:spPr>
        <p:txBody>
          <a:bodyPr/>
          <a:lstStyle/>
          <a:p>
            <a:r>
              <a:rPr lang="en-US" sz="3200" dirty="0" smtClean="0"/>
              <a:t>Supporting System &amp; Space reservation for alignment </a:t>
            </a:r>
            <a:endParaRPr lang="en-US" sz="3200" dirty="0"/>
          </a:p>
        </p:txBody>
      </p:sp>
      <p:grpSp>
        <p:nvGrpSpPr>
          <p:cNvPr id="116" name="Group 115"/>
          <p:cNvGrpSpPr/>
          <p:nvPr/>
        </p:nvGrpSpPr>
        <p:grpSpPr>
          <a:xfrm>
            <a:off x="457200" y="1371600"/>
            <a:ext cx="8077201" cy="5278398"/>
            <a:chOff x="457200" y="1371600"/>
            <a:chExt cx="8077201" cy="5278398"/>
          </a:xfrm>
        </p:grpSpPr>
        <p:sp>
          <p:nvSpPr>
            <p:cNvPr id="10" name="TextBox 9"/>
            <p:cNvSpPr txBox="1"/>
            <p:nvPr/>
          </p:nvSpPr>
          <p:spPr>
            <a:xfrm>
              <a:off x="1828800" y="6096000"/>
              <a:ext cx="5638800" cy="553998"/>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500" dirty="0" smtClean="0">
                  <a:solidFill>
                    <a:schemeClr val="accent2">
                      <a:lumMod val="75000"/>
                    </a:schemeClr>
                  </a:solidFill>
                </a:rPr>
                <a:t>Space is reserved for MB Quad support (including alignment/stabilization/support) and alignment system</a:t>
              </a:r>
              <a:endParaRPr lang="en-US" sz="1500" dirty="0">
                <a:solidFill>
                  <a:schemeClr val="accent2">
                    <a:lumMod val="75000"/>
                  </a:schemeClr>
                </a:solidFill>
              </a:endParaRPr>
            </a:p>
          </p:txBody>
        </p:sp>
        <p:pic>
          <p:nvPicPr>
            <p:cNvPr id="10244" name="Picture 4"/>
            <p:cNvPicPr>
              <a:picLocks noChangeAspect="1" noChangeArrowheads="1"/>
            </p:cNvPicPr>
            <p:nvPr/>
          </p:nvPicPr>
          <p:blipFill>
            <a:blip r:embed="rId3"/>
            <a:srcRect/>
            <a:stretch>
              <a:fillRect/>
            </a:stretch>
          </p:blipFill>
          <p:spPr bwMode="auto">
            <a:xfrm>
              <a:off x="1828800" y="1748995"/>
              <a:ext cx="5448300" cy="4270805"/>
            </a:xfrm>
            <a:prstGeom prst="rect">
              <a:avLst/>
            </a:prstGeom>
            <a:noFill/>
            <a:ln w="9525">
              <a:noFill/>
              <a:miter lim="800000"/>
              <a:headEnd/>
              <a:tailEnd/>
            </a:ln>
            <a:effectLst/>
          </p:spPr>
        </p:pic>
        <p:grpSp>
          <p:nvGrpSpPr>
            <p:cNvPr id="64" name="Group 63"/>
            <p:cNvGrpSpPr/>
            <p:nvPr/>
          </p:nvGrpSpPr>
          <p:grpSpPr>
            <a:xfrm>
              <a:off x="6172200" y="1371600"/>
              <a:ext cx="2362200" cy="685800"/>
              <a:chOff x="6400800" y="1371600"/>
              <a:chExt cx="2362200" cy="685800"/>
            </a:xfrm>
          </p:grpSpPr>
          <p:cxnSp>
            <p:nvCxnSpPr>
              <p:cNvPr id="16" name="Straight Arrow Connector 15"/>
              <p:cNvCxnSpPr/>
              <p:nvPr/>
            </p:nvCxnSpPr>
            <p:spPr>
              <a:xfrm rot="10800000" flipV="1">
                <a:off x="6400800" y="1524000"/>
                <a:ext cx="1828800" cy="533400"/>
              </a:xfrm>
              <a:prstGeom prst="straightConnector1">
                <a:avLst/>
              </a:prstGeom>
              <a:ln w="63500">
                <a:solidFill>
                  <a:srgbClr val="0000FF"/>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705600" y="1371600"/>
                <a:ext cx="20574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t>V-Supports for AS</a:t>
                </a:r>
                <a:endParaRPr lang="en-US" sz="1400" dirty="0"/>
              </a:p>
            </p:txBody>
          </p:sp>
        </p:grpSp>
        <p:grpSp>
          <p:nvGrpSpPr>
            <p:cNvPr id="61" name="Group 60"/>
            <p:cNvGrpSpPr/>
            <p:nvPr/>
          </p:nvGrpSpPr>
          <p:grpSpPr>
            <a:xfrm>
              <a:off x="3276600" y="1371600"/>
              <a:ext cx="2057400" cy="762000"/>
              <a:chOff x="2362201" y="1371600"/>
              <a:chExt cx="2057400" cy="762000"/>
            </a:xfrm>
          </p:grpSpPr>
          <p:cxnSp>
            <p:nvCxnSpPr>
              <p:cNvPr id="26" name="Straight Arrow Connector 25"/>
              <p:cNvCxnSpPr/>
              <p:nvPr/>
            </p:nvCxnSpPr>
            <p:spPr>
              <a:xfrm rot="16200000" flipH="1">
                <a:off x="3086101" y="1714500"/>
                <a:ext cx="609600" cy="228600"/>
              </a:xfrm>
              <a:prstGeom prst="straightConnector1">
                <a:avLst/>
              </a:prstGeom>
              <a:ln w="63500">
                <a:solidFill>
                  <a:srgbClr val="0000FF"/>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362201" y="1371600"/>
                <a:ext cx="20574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t>V-Supports for </a:t>
                </a:r>
                <a:r>
                  <a:rPr lang="en-US" sz="1400" dirty="0" smtClean="0"/>
                  <a:t>PETS</a:t>
                </a:r>
                <a:endParaRPr lang="en-US" sz="1400" dirty="0"/>
              </a:p>
            </p:txBody>
          </p:sp>
        </p:grpSp>
        <p:cxnSp>
          <p:nvCxnSpPr>
            <p:cNvPr id="33" name="Straight Arrow Connector 32"/>
            <p:cNvCxnSpPr/>
            <p:nvPr/>
          </p:nvCxnSpPr>
          <p:spPr>
            <a:xfrm>
              <a:off x="1219200" y="3657600"/>
              <a:ext cx="990600" cy="609600"/>
            </a:xfrm>
            <a:prstGeom prst="straightConnector1">
              <a:avLst/>
            </a:prstGeom>
            <a:ln w="635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57200" y="3426023"/>
              <a:ext cx="17526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t>H</a:t>
              </a:r>
              <a:r>
                <a:rPr lang="en-US" sz="1400" baseline="-25000" dirty="0" smtClean="0"/>
                <a:t>2</a:t>
              </a:r>
              <a:r>
                <a:rPr lang="en-US" sz="1400" dirty="0" smtClean="0"/>
                <a:t>O Alignment</a:t>
              </a:r>
              <a:endParaRPr lang="en-US" sz="1400" dirty="0"/>
            </a:p>
          </p:txBody>
        </p:sp>
        <p:cxnSp>
          <p:nvCxnSpPr>
            <p:cNvPr id="35" name="Straight Arrow Connector 34"/>
            <p:cNvCxnSpPr/>
            <p:nvPr/>
          </p:nvCxnSpPr>
          <p:spPr>
            <a:xfrm rot="10800000">
              <a:off x="6629400" y="3505200"/>
              <a:ext cx="1752600" cy="457200"/>
            </a:xfrm>
            <a:prstGeom prst="straightConnector1">
              <a:avLst/>
            </a:prstGeom>
            <a:ln w="635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7162800" y="3810000"/>
              <a:ext cx="1371600" cy="523220"/>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t>Optical </a:t>
              </a:r>
            </a:p>
            <a:p>
              <a:pPr algn="ctr"/>
              <a:r>
                <a:rPr lang="en-US" sz="1400" dirty="0" smtClean="0"/>
                <a:t>sensor</a:t>
              </a:r>
              <a:endParaRPr lang="en-US" sz="1400" dirty="0"/>
            </a:p>
          </p:txBody>
        </p:sp>
        <p:cxnSp>
          <p:nvCxnSpPr>
            <p:cNvPr id="37" name="Straight Arrow Connector 36"/>
            <p:cNvCxnSpPr/>
            <p:nvPr/>
          </p:nvCxnSpPr>
          <p:spPr>
            <a:xfrm flipV="1">
              <a:off x="2362200" y="4953000"/>
              <a:ext cx="1219200" cy="762001"/>
            </a:xfrm>
            <a:prstGeom prst="straightConnector1">
              <a:avLst/>
            </a:prstGeom>
            <a:ln w="63500">
              <a:solidFill>
                <a:srgbClr val="FF0000"/>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57200" y="5486400"/>
              <a:ext cx="20574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t>Wire Alignment</a:t>
              </a:r>
              <a:endParaRPr lang="en-US" sz="1400" dirty="0"/>
            </a:p>
          </p:txBody>
        </p:sp>
        <p:cxnSp>
          <p:nvCxnSpPr>
            <p:cNvPr id="53" name="Straight Arrow Connector 52"/>
            <p:cNvCxnSpPr/>
            <p:nvPr/>
          </p:nvCxnSpPr>
          <p:spPr>
            <a:xfrm rot="10800000" flipV="1">
              <a:off x="6553200" y="2667000"/>
              <a:ext cx="1600200" cy="381000"/>
            </a:xfrm>
            <a:prstGeom prst="straightConnector1">
              <a:avLst/>
            </a:prstGeom>
            <a:ln w="63500">
              <a:solidFill>
                <a:srgbClr val="0066FF"/>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7239000" y="2435423"/>
              <a:ext cx="12954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t>MB Girder</a:t>
              </a:r>
              <a:endParaRPr lang="en-US" sz="1400" dirty="0"/>
            </a:p>
          </p:txBody>
        </p:sp>
        <p:cxnSp>
          <p:nvCxnSpPr>
            <p:cNvPr id="57" name="Straight Arrow Connector 56"/>
            <p:cNvCxnSpPr/>
            <p:nvPr/>
          </p:nvCxnSpPr>
          <p:spPr>
            <a:xfrm>
              <a:off x="2362200" y="2514600"/>
              <a:ext cx="1609725" cy="819150"/>
            </a:xfrm>
            <a:prstGeom prst="straightConnector1">
              <a:avLst/>
            </a:prstGeom>
            <a:ln w="63500">
              <a:solidFill>
                <a:srgbClr val="0066FF"/>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1981200" y="2362200"/>
              <a:ext cx="12954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t>DB Girder</a:t>
              </a:r>
              <a:endParaRPr lang="en-US" sz="1400" dirty="0"/>
            </a:p>
          </p:txBody>
        </p:sp>
        <p:grpSp>
          <p:nvGrpSpPr>
            <p:cNvPr id="109" name="Group 108"/>
            <p:cNvGrpSpPr/>
            <p:nvPr/>
          </p:nvGrpSpPr>
          <p:grpSpPr>
            <a:xfrm>
              <a:off x="6324601" y="4114800"/>
              <a:ext cx="2209800" cy="1666220"/>
              <a:chOff x="5241762" y="1143001"/>
              <a:chExt cx="3140244" cy="1666220"/>
            </a:xfrm>
          </p:grpSpPr>
          <p:cxnSp>
            <p:nvCxnSpPr>
              <p:cNvPr id="110" name="Straight Arrow Connector 109"/>
              <p:cNvCxnSpPr/>
              <p:nvPr/>
            </p:nvCxnSpPr>
            <p:spPr>
              <a:xfrm rot="16200000" flipV="1">
                <a:off x="4950999" y="1433764"/>
                <a:ext cx="1447800" cy="866274"/>
              </a:xfrm>
              <a:prstGeom prst="straightConnector1">
                <a:avLst/>
              </a:prstGeom>
              <a:ln w="63500">
                <a:solidFill>
                  <a:srgbClr val="0000FF"/>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5783183" y="2286001"/>
                <a:ext cx="2598823" cy="523220"/>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t>Temporary </a:t>
                </a:r>
              </a:p>
              <a:p>
                <a:pPr algn="ctr"/>
                <a:r>
                  <a:rPr lang="en-US" sz="1400" dirty="0" smtClean="0"/>
                  <a:t>Module Support</a:t>
                </a:r>
                <a:endParaRPr lang="en-US" sz="1400" dirty="0"/>
              </a:p>
            </p:txBody>
          </p:sp>
        </p:grpSp>
      </p:grpSp>
      <p:sp>
        <p:nvSpPr>
          <p:cNvPr id="117" name="TextBox 116"/>
          <p:cNvSpPr txBox="1"/>
          <p:nvPr/>
        </p:nvSpPr>
        <p:spPr>
          <a:xfrm>
            <a:off x="381000" y="1447800"/>
            <a:ext cx="1981200" cy="738664"/>
          </a:xfrm>
          <a:prstGeom prst="rect">
            <a:avLst/>
          </a:prstGeom>
          <a:solidFill>
            <a:srgbClr val="C2E8F0"/>
          </a:solidFill>
        </p:spPr>
        <p:style>
          <a:lnRef idx="1">
            <a:schemeClr val="accent5"/>
          </a:lnRef>
          <a:fillRef idx="2">
            <a:schemeClr val="accent5"/>
          </a:fillRef>
          <a:effectRef idx="1">
            <a:schemeClr val="accent5"/>
          </a:effectRef>
          <a:fontRef idx="minor">
            <a:schemeClr val="dk1"/>
          </a:fontRef>
        </p:style>
        <p:txBody>
          <a:bodyPr wrap="square" rtlCol="0">
            <a:spAutoFit/>
          </a:bodyPr>
          <a:lstStyle/>
          <a:p>
            <a:pPr lvl="0"/>
            <a:r>
              <a:rPr lang="en-US" sz="1400" b="1" u="sng" kern="0" dirty="0" smtClean="0"/>
              <a:t>Requirement</a:t>
            </a:r>
            <a:r>
              <a:rPr lang="en-US" sz="1400" b="1" u="sng" kern="0" dirty="0" smtClean="0"/>
              <a:t>:</a:t>
            </a:r>
            <a:r>
              <a:rPr lang="en-US" sz="1400" b="1" kern="0" dirty="0" smtClean="0"/>
              <a:t> </a:t>
            </a:r>
          </a:p>
          <a:p>
            <a:pPr lvl="0"/>
            <a:r>
              <a:rPr lang="en-US" sz="1400" kern="0" dirty="0" smtClean="0"/>
              <a:t>possibility to align MB &amp; </a:t>
            </a:r>
            <a:r>
              <a:rPr lang="en-US" sz="1400" kern="0" dirty="0" smtClean="0"/>
              <a:t>DB separately</a:t>
            </a:r>
            <a:endParaRPr lang="en-US" sz="1400" kern="0" dirty="0" smtClean="0"/>
          </a:p>
        </p:txBody>
      </p:sp>
      <p:sp>
        <p:nvSpPr>
          <p:cNvPr id="158" name="TextBox 157"/>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11</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2"/>
          <a:srcRect/>
          <a:stretch>
            <a:fillRect/>
          </a:stretch>
        </p:blipFill>
        <p:spPr bwMode="auto">
          <a:xfrm>
            <a:off x="6781800" y="1371600"/>
            <a:ext cx="2285369" cy="2279077"/>
          </a:xfrm>
          <a:prstGeom prst="rect">
            <a:avLst/>
          </a:prstGeom>
          <a:noFill/>
          <a:ln w="9525">
            <a:noFill/>
            <a:miter lim="800000"/>
            <a:headEnd/>
            <a:tailEnd/>
          </a:ln>
        </p:spPr>
      </p:pic>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Stabilization</a:t>
            </a:r>
            <a:endParaRPr lang="en-US" dirty="0"/>
          </a:p>
        </p:txBody>
      </p:sp>
      <p:pic>
        <p:nvPicPr>
          <p:cNvPr id="7" name="Picture 1"/>
          <p:cNvPicPr>
            <a:picLocks noChangeAspect="1" noChangeArrowheads="1"/>
          </p:cNvPicPr>
          <p:nvPr/>
        </p:nvPicPr>
        <p:blipFill>
          <a:blip r:embed="rId3" cstate="print"/>
          <a:srcRect/>
          <a:stretch>
            <a:fillRect/>
          </a:stretch>
        </p:blipFill>
        <p:spPr bwMode="auto">
          <a:xfrm>
            <a:off x="838200" y="870502"/>
            <a:ext cx="3733800" cy="2787098"/>
          </a:xfrm>
          <a:prstGeom prst="rect">
            <a:avLst/>
          </a:prstGeom>
          <a:noFill/>
          <a:ln w="9525">
            <a:noFill/>
            <a:miter lim="800000"/>
            <a:headEnd/>
            <a:tailEnd/>
          </a:ln>
        </p:spPr>
      </p:pic>
      <p:pic>
        <p:nvPicPr>
          <p:cNvPr id="8" name="Picture 7" descr="0000000001.jpg"/>
          <p:cNvPicPr>
            <a:picLocks noChangeAspect="1"/>
          </p:cNvPicPr>
          <p:nvPr/>
        </p:nvPicPr>
        <p:blipFill>
          <a:blip r:embed="rId4"/>
          <a:stretch>
            <a:fillRect/>
          </a:stretch>
        </p:blipFill>
        <p:spPr>
          <a:xfrm>
            <a:off x="1066800" y="3924068"/>
            <a:ext cx="4114800" cy="2781532"/>
          </a:xfrm>
          <a:prstGeom prst="rect">
            <a:avLst/>
          </a:prstGeom>
          <a:solidFill>
            <a:schemeClr val="accent1">
              <a:lumMod val="90000"/>
            </a:schemeClr>
          </a:solidFill>
          <a:effectLst>
            <a:outerShdw blurRad="342900" dir="19860000" algn="ctr" rotWithShape="0">
              <a:srgbClr val="000000">
                <a:alpha val="76000"/>
              </a:srgbClr>
            </a:outerShdw>
          </a:effectLst>
        </p:spPr>
      </p:pic>
      <p:grpSp>
        <p:nvGrpSpPr>
          <p:cNvPr id="2" name="Group 12"/>
          <p:cNvGrpSpPr/>
          <p:nvPr/>
        </p:nvGrpSpPr>
        <p:grpSpPr>
          <a:xfrm>
            <a:off x="5791200" y="4343400"/>
            <a:ext cx="3124200" cy="1905000"/>
            <a:chOff x="3786182" y="1285860"/>
            <a:chExt cx="4378459" cy="2714644"/>
          </a:xfrm>
          <a:effectLst>
            <a:outerShdw blurRad="50800" dist="50800" dir="5400000" algn="ctr" rotWithShape="0">
              <a:srgbClr val="000000">
                <a:alpha val="66000"/>
              </a:srgbClr>
            </a:outerShdw>
          </a:effectLst>
        </p:grpSpPr>
        <p:pic>
          <p:nvPicPr>
            <p:cNvPr id="10" name="Picture 9" descr="0000000002.jpg"/>
            <p:cNvPicPr>
              <a:picLocks noChangeAspect="1"/>
            </p:cNvPicPr>
            <p:nvPr/>
          </p:nvPicPr>
          <p:blipFill>
            <a:blip r:embed="rId5"/>
            <a:stretch>
              <a:fillRect/>
            </a:stretch>
          </p:blipFill>
          <p:spPr>
            <a:xfrm>
              <a:off x="3786182" y="1285860"/>
              <a:ext cx="4378459" cy="2714644"/>
            </a:xfrm>
            <a:prstGeom prst="rect">
              <a:avLst/>
            </a:prstGeom>
          </p:spPr>
        </p:pic>
        <p:sp>
          <p:nvSpPr>
            <p:cNvPr id="11" name="Rectangle 10"/>
            <p:cNvSpPr/>
            <p:nvPr/>
          </p:nvSpPr>
          <p:spPr bwMode="auto">
            <a:xfrm>
              <a:off x="3786182" y="1285860"/>
              <a:ext cx="4357718" cy="2714644"/>
            </a:xfrm>
            <a:prstGeom prst="rect">
              <a:avLst/>
            </a:prstGeom>
            <a:noFill/>
            <a:ln w="63500" cap="flat" cmpd="sng" algn="ctr">
              <a:solidFill>
                <a:schemeClr val="accent2">
                  <a:lumMod val="75000"/>
                </a:schemeClr>
              </a:solidFill>
              <a:prstDash val="solid"/>
              <a:round/>
              <a:headEnd type="none" w="med" len="med"/>
              <a:tailEnd type="none" w="med" len="med"/>
            </a:ln>
            <a:effectLst/>
          </p:spPr>
          <p:txBody>
            <a:bodyPr/>
            <a:lstStyle/>
            <a:p>
              <a:pPr>
                <a:defRPr/>
              </a:pPr>
              <a:endParaRPr lang="en-US">
                <a:latin typeface="Arial" charset="0"/>
              </a:endParaRPr>
            </a:p>
          </p:txBody>
        </p:sp>
      </p:grpSp>
      <p:pic>
        <p:nvPicPr>
          <p:cNvPr id="14" name="Picture 13" descr="0000000003.jpg"/>
          <p:cNvPicPr>
            <a:picLocks noChangeAspect="1"/>
          </p:cNvPicPr>
          <p:nvPr/>
        </p:nvPicPr>
        <p:blipFill>
          <a:blip r:embed="rId6" cstate="print"/>
          <a:stretch>
            <a:fillRect/>
          </a:stretch>
        </p:blipFill>
        <p:spPr>
          <a:xfrm>
            <a:off x="4648200" y="3048000"/>
            <a:ext cx="1481150" cy="1012971"/>
          </a:xfrm>
          <a:prstGeom prst="rect">
            <a:avLst/>
          </a:prstGeom>
          <a:effectLst>
            <a:outerShdw blurRad="266700" dist="38100" dir="2700000" algn="tl" rotWithShape="0">
              <a:prstClr val="black">
                <a:alpha val="40000"/>
              </a:prstClr>
            </a:outerShdw>
          </a:effectLst>
          <a:scene3d>
            <a:camera prst="orthographicFront"/>
            <a:lightRig rig="threePt" dir="t"/>
          </a:scene3d>
          <a:sp3d contourW="12700">
            <a:contourClr>
              <a:schemeClr val="tx2">
                <a:lumMod val="75000"/>
                <a:lumOff val="25000"/>
              </a:schemeClr>
            </a:contourClr>
          </a:sp3d>
        </p:spPr>
      </p:pic>
      <p:sp>
        <p:nvSpPr>
          <p:cNvPr id="16" name="TextBox 15"/>
          <p:cNvSpPr txBox="1"/>
          <p:nvPr/>
        </p:nvSpPr>
        <p:spPr>
          <a:xfrm>
            <a:off x="76200" y="1371600"/>
            <a:ext cx="1219200" cy="1200329"/>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200" dirty="0" smtClean="0"/>
              <a:t>A possible solution for MB quad fine alignment and stabilization. </a:t>
            </a:r>
            <a:endParaRPr lang="en-US" sz="1200" dirty="0"/>
          </a:p>
        </p:txBody>
      </p:sp>
      <p:sp>
        <p:nvSpPr>
          <p:cNvPr id="17" name="TextBox 16"/>
          <p:cNvSpPr txBox="1"/>
          <p:nvPr/>
        </p:nvSpPr>
        <p:spPr>
          <a:xfrm>
            <a:off x="76200" y="3657600"/>
            <a:ext cx="2286000" cy="64633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Integration of </a:t>
            </a:r>
          </a:p>
          <a:p>
            <a:pPr algn="ctr"/>
            <a:r>
              <a:rPr lang="en-US" dirty="0" smtClean="0"/>
              <a:t>MB Quad support.</a:t>
            </a:r>
            <a:endParaRPr lang="en-US" dirty="0"/>
          </a:p>
        </p:txBody>
      </p:sp>
      <p:pic>
        <p:nvPicPr>
          <p:cNvPr id="20" name="Picture 4"/>
          <p:cNvPicPr>
            <a:picLocks noChangeAspect="1" noChangeArrowheads="1"/>
          </p:cNvPicPr>
          <p:nvPr/>
        </p:nvPicPr>
        <p:blipFill>
          <a:blip r:embed="rId7"/>
          <a:srcRect/>
          <a:stretch>
            <a:fillRect/>
          </a:stretch>
        </p:blipFill>
        <p:spPr bwMode="auto">
          <a:xfrm>
            <a:off x="4648200" y="1219200"/>
            <a:ext cx="2181934" cy="1597672"/>
          </a:xfrm>
          <a:prstGeom prst="rect">
            <a:avLst/>
          </a:prstGeom>
          <a:noFill/>
          <a:ln w="9525">
            <a:noFill/>
            <a:miter lim="800000"/>
            <a:headEnd/>
            <a:tailEnd/>
          </a:ln>
          <a:effectLst>
            <a:outerShdw blurRad="266700" dist="38100" dir="2700000" algn="tl" rotWithShape="0">
              <a:prstClr val="black">
                <a:alpha val="40000"/>
              </a:prstClr>
            </a:outerShdw>
          </a:effectLst>
        </p:spPr>
      </p:pic>
      <p:sp>
        <p:nvSpPr>
          <p:cNvPr id="19" name="TextBox 18"/>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12</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grpSp>
        <p:nvGrpSpPr>
          <p:cNvPr id="32" name="Group 31"/>
          <p:cNvGrpSpPr/>
          <p:nvPr/>
        </p:nvGrpSpPr>
        <p:grpSpPr>
          <a:xfrm>
            <a:off x="304800" y="875675"/>
            <a:ext cx="8535865" cy="6070858"/>
            <a:chOff x="304800" y="875675"/>
            <a:chExt cx="8535865" cy="6070858"/>
          </a:xfrm>
        </p:grpSpPr>
        <p:pic>
          <p:nvPicPr>
            <p:cNvPr id="27" name="Picture 4"/>
            <p:cNvPicPr>
              <a:picLocks noChangeAspect="1" noChangeArrowheads="1"/>
            </p:cNvPicPr>
            <p:nvPr/>
          </p:nvPicPr>
          <p:blipFill>
            <a:blip r:embed="rId2"/>
            <a:srcRect/>
            <a:stretch>
              <a:fillRect/>
            </a:stretch>
          </p:blipFill>
          <p:spPr bwMode="auto">
            <a:xfrm>
              <a:off x="4114800" y="875675"/>
              <a:ext cx="4720286" cy="3125247"/>
            </a:xfrm>
            <a:prstGeom prst="rect">
              <a:avLst/>
            </a:prstGeom>
            <a:noFill/>
            <a:ln w="9525">
              <a:noFill/>
              <a:miter lim="800000"/>
              <a:headEnd/>
              <a:tailEnd/>
            </a:ln>
            <a:effectLst/>
          </p:spPr>
        </p:pic>
        <p:grpSp>
          <p:nvGrpSpPr>
            <p:cNvPr id="26" name="Group 25"/>
            <p:cNvGrpSpPr/>
            <p:nvPr/>
          </p:nvGrpSpPr>
          <p:grpSpPr>
            <a:xfrm>
              <a:off x="304800" y="990600"/>
              <a:ext cx="8535865" cy="5955933"/>
              <a:chOff x="304800" y="990600"/>
              <a:chExt cx="8535865" cy="5955933"/>
            </a:xfrm>
          </p:grpSpPr>
          <p:pic>
            <p:nvPicPr>
              <p:cNvPr id="6148" name="Picture 4"/>
              <p:cNvPicPr>
                <a:picLocks noChangeAspect="1" noChangeArrowheads="1"/>
              </p:cNvPicPr>
              <p:nvPr/>
            </p:nvPicPr>
            <p:blipFill>
              <a:blip r:embed="rId3"/>
              <a:srcRect/>
              <a:stretch>
                <a:fillRect/>
              </a:stretch>
            </p:blipFill>
            <p:spPr bwMode="auto">
              <a:xfrm>
                <a:off x="533400" y="4495800"/>
                <a:ext cx="3962400" cy="2450733"/>
              </a:xfrm>
              <a:prstGeom prst="rect">
                <a:avLst/>
              </a:prstGeom>
              <a:noFill/>
              <a:ln w="9525">
                <a:noFill/>
                <a:miter lim="800000"/>
                <a:headEnd/>
                <a:tailEnd/>
              </a:ln>
              <a:effectLst/>
            </p:spPr>
          </p:pic>
          <p:pic>
            <p:nvPicPr>
              <p:cNvPr id="6146" name="Picture 2"/>
              <p:cNvPicPr>
                <a:picLocks noChangeAspect="1" noChangeArrowheads="1"/>
              </p:cNvPicPr>
              <p:nvPr/>
            </p:nvPicPr>
            <p:blipFill>
              <a:blip r:embed="rId4"/>
              <a:srcRect/>
              <a:stretch>
                <a:fillRect/>
              </a:stretch>
            </p:blipFill>
            <p:spPr bwMode="auto">
              <a:xfrm>
                <a:off x="4876800" y="4163608"/>
                <a:ext cx="3963865" cy="2694392"/>
              </a:xfrm>
              <a:prstGeom prst="rect">
                <a:avLst/>
              </a:prstGeom>
              <a:noFill/>
              <a:ln w="9525">
                <a:noFill/>
                <a:miter lim="800000"/>
                <a:headEnd/>
                <a:tailEnd/>
              </a:ln>
              <a:effectLst/>
            </p:spPr>
          </p:pic>
          <p:grpSp>
            <p:nvGrpSpPr>
              <p:cNvPr id="25" name="Group 24"/>
              <p:cNvGrpSpPr/>
              <p:nvPr/>
            </p:nvGrpSpPr>
            <p:grpSpPr>
              <a:xfrm>
                <a:off x="304800" y="3619036"/>
                <a:ext cx="5638800" cy="2934164"/>
                <a:chOff x="365760" y="3619036"/>
                <a:chExt cx="5638800" cy="2934164"/>
              </a:xfrm>
            </p:grpSpPr>
            <p:sp>
              <p:nvSpPr>
                <p:cNvPr id="12" name="Rectangle 8"/>
                <p:cNvSpPr>
                  <a:spLocks noChangeArrowheads="1"/>
                </p:cNvSpPr>
                <p:nvPr/>
              </p:nvSpPr>
              <p:spPr bwMode="auto">
                <a:xfrm>
                  <a:off x="365760" y="3619036"/>
                  <a:ext cx="5562600" cy="861774"/>
                </a:xfrm>
                <a:prstGeom prst="rect">
                  <a:avLst/>
                </a:prstGeom>
                <a:noFill/>
                <a:ln w="9525">
                  <a:noFill/>
                  <a:miter lim="800000"/>
                  <a:headEnd/>
                  <a:tailEnd/>
                </a:ln>
              </p:spPr>
              <p:txBody>
                <a:bodyPr wrap="square" anchor="ctr">
                  <a:spAutoFit/>
                </a:bodyPr>
                <a:lstStyle/>
                <a:p>
                  <a:pPr eaLnBrk="0" hangingPunct="0">
                    <a:buFont typeface="Arial" pitchFamily="34" charset="0"/>
                    <a:buChar char="•"/>
                    <a:tabLst>
                      <a:tab pos="4410075" algn="l"/>
                      <a:tab pos="4500563" algn="l"/>
                      <a:tab pos="4860925" algn="l"/>
                      <a:tab pos="5581650" algn="l"/>
                    </a:tabLst>
                  </a:pPr>
                  <a:r>
                    <a:rPr lang="en-US" sz="1000" b="1" dirty="0" smtClean="0">
                      <a:ea typeface="Times New Roman" pitchFamily="18" charset="0"/>
                      <a:cs typeface="Tahoma" pitchFamily="34" charset="0"/>
                    </a:rPr>
                    <a:t> MB</a:t>
                  </a:r>
                  <a:r>
                    <a:rPr lang="en-US" sz="1000" dirty="0" smtClean="0">
                      <a:ea typeface="Times New Roman" pitchFamily="18" charset="0"/>
                      <a:cs typeface="Tahoma" pitchFamily="34" charset="0"/>
                    </a:rPr>
                    <a:t> - </a:t>
                  </a:r>
                  <a:r>
                    <a:rPr lang="en-US" sz="1000" dirty="0">
                      <a:ea typeface="Times New Roman" pitchFamily="18" charset="0"/>
                      <a:cs typeface="Tahoma" pitchFamily="34" charset="0"/>
                    </a:rPr>
                    <a:t>AS in </a:t>
                  </a:r>
                  <a:r>
                    <a:rPr lang="en-US" sz="1000" dirty="0" smtClean="0">
                      <a:ea typeface="Times New Roman" pitchFamily="18" charset="0"/>
                      <a:cs typeface="Tahoma" pitchFamily="34" charset="0"/>
                    </a:rPr>
                    <a:t>series </a:t>
                  </a:r>
                  <a:r>
                    <a:rPr lang="en-US" sz="1000" dirty="0" smtClean="0">
                      <a:ea typeface="Times New Roman" pitchFamily="18" charset="0"/>
                      <a:cs typeface="Tahoma" pitchFamily="34" charset="0"/>
                    </a:rPr>
                    <a:t>and loads </a:t>
                  </a:r>
                  <a:r>
                    <a:rPr lang="en-US" sz="1000" dirty="0">
                      <a:ea typeface="Times New Roman" pitchFamily="18" charset="0"/>
                      <a:cs typeface="Tahoma" pitchFamily="34" charset="0"/>
                    </a:rPr>
                    <a:t>in </a:t>
                  </a:r>
                  <a:r>
                    <a:rPr lang="en-US" sz="1000" dirty="0" smtClean="0">
                      <a:ea typeface="Times New Roman" pitchFamily="18" charset="0"/>
                      <a:cs typeface="Tahoma" pitchFamily="34" charset="0"/>
                    </a:rPr>
                    <a:t>series, Quad – in </a:t>
                  </a:r>
                  <a:r>
                    <a:rPr lang="en-US" sz="1000" dirty="0" err="1" smtClean="0">
                      <a:ea typeface="Times New Roman" pitchFamily="18" charset="0"/>
                      <a:cs typeface="Tahoma" pitchFamily="34" charset="0"/>
                    </a:rPr>
                    <a:t>para</a:t>
                  </a:r>
                  <a:r>
                    <a:rPr lang="en-US" sz="1000" dirty="0" err="1" smtClean="0">
                      <a:ea typeface="Times New Roman" pitchFamily="18" charset="0"/>
                      <a:cs typeface="Tahoma" pitchFamily="34" charset="0"/>
                    </a:rPr>
                    <a:t>ll</a:t>
                  </a:r>
                  <a:endParaRPr lang="en-US" sz="1000" dirty="0" smtClean="0">
                    <a:ea typeface="Times New Roman" pitchFamily="18" charset="0"/>
                    <a:cs typeface="Tahoma" pitchFamily="34" charset="0"/>
                  </a:endParaRPr>
                </a:p>
                <a:p>
                  <a:pPr eaLnBrk="0" hangingPunct="0">
                    <a:buFont typeface="Arial" pitchFamily="34" charset="0"/>
                    <a:buChar char="•"/>
                    <a:tabLst>
                      <a:tab pos="4410075" algn="l"/>
                      <a:tab pos="4500563" algn="l"/>
                      <a:tab pos="4860925" algn="l"/>
                      <a:tab pos="5581650" algn="l"/>
                    </a:tabLst>
                  </a:pPr>
                  <a:r>
                    <a:rPr lang="en-US" sz="1000" dirty="0" smtClean="0">
                      <a:ea typeface="Times New Roman" pitchFamily="18" charset="0"/>
                      <a:cs typeface="Tahoma" pitchFamily="34" charset="0"/>
                    </a:rPr>
                    <a:t> </a:t>
                  </a:r>
                  <a:r>
                    <a:rPr lang="en-US" sz="1000" b="1" dirty="0" smtClean="0">
                      <a:ea typeface="Times New Roman" pitchFamily="18" charset="0"/>
                      <a:cs typeface="Tahoma" pitchFamily="34" charset="0"/>
                    </a:rPr>
                    <a:t>DB</a:t>
                  </a:r>
                  <a:r>
                    <a:rPr lang="en-US" sz="1000" dirty="0" smtClean="0">
                      <a:ea typeface="Times New Roman" pitchFamily="18" charset="0"/>
                      <a:cs typeface="Tahoma" pitchFamily="34" charset="0"/>
                    </a:rPr>
                    <a:t> - </a:t>
                  </a:r>
                  <a:r>
                    <a:rPr lang="en-US" sz="1000" dirty="0">
                      <a:ea typeface="Times New Roman" pitchFamily="18" charset="0"/>
                      <a:cs typeface="Tahoma" pitchFamily="34" charset="0"/>
                    </a:rPr>
                    <a:t>PETS </a:t>
                  </a:r>
                  <a:r>
                    <a:rPr lang="en-US" sz="1000" dirty="0" smtClean="0">
                      <a:ea typeface="Times New Roman" pitchFamily="18" charset="0"/>
                      <a:cs typeface="Tahoma" pitchFamily="34" charset="0"/>
                    </a:rPr>
                    <a:t>in series</a:t>
                  </a:r>
                  <a:r>
                    <a:rPr lang="en-US" sz="1000" dirty="0" smtClean="0">
                      <a:ea typeface="Times New Roman" pitchFamily="18" charset="0"/>
                      <a:cs typeface="Tahoma" pitchFamily="34" charset="0"/>
                    </a:rPr>
                    <a:t>, </a:t>
                  </a:r>
                  <a:r>
                    <a:rPr lang="en-US" sz="1000" dirty="0" smtClean="0">
                      <a:ea typeface="Times New Roman" pitchFamily="18" charset="0"/>
                      <a:cs typeface="Tahoma" pitchFamily="34" charset="0"/>
                    </a:rPr>
                    <a:t>Quads in series</a:t>
                  </a:r>
                  <a:endParaRPr lang="en-US" sz="1000" dirty="0">
                    <a:ea typeface="Times New Roman" pitchFamily="18" charset="0"/>
                    <a:cs typeface="Tahoma" pitchFamily="34" charset="0"/>
                  </a:endParaRPr>
                </a:p>
                <a:p>
                  <a:pPr eaLnBrk="0" hangingPunct="0">
                    <a:tabLst>
                      <a:tab pos="4410075" algn="l"/>
                      <a:tab pos="4500563" algn="l"/>
                      <a:tab pos="4860925" algn="l"/>
                      <a:tab pos="5581650" algn="l"/>
                    </a:tabLst>
                  </a:pPr>
                  <a:r>
                    <a:rPr lang="en-US" sz="1000" dirty="0" smtClean="0">
                      <a:ea typeface="Times New Roman" pitchFamily="18" charset="0"/>
                      <a:cs typeface="Tahoma" pitchFamily="34" charset="0"/>
                    </a:rPr>
                    <a:t>The </a:t>
                  </a:r>
                  <a:r>
                    <a:rPr lang="en-US" sz="1000" dirty="0">
                      <a:ea typeface="Times New Roman" pitchFamily="18" charset="0"/>
                      <a:cs typeface="Tahoma" pitchFamily="34" charset="0"/>
                    </a:rPr>
                    <a:t>water circuits have a common inlet and outlet. Loads dimensions were adapted to the module </a:t>
                  </a:r>
                  <a:r>
                    <a:rPr lang="en-US" sz="1000" dirty="0" smtClean="0">
                      <a:ea typeface="Times New Roman" pitchFamily="18" charset="0"/>
                      <a:cs typeface="Tahoma" pitchFamily="34" charset="0"/>
                    </a:rPr>
                    <a:t>and </a:t>
                  </a:r>
                  <a:r>
                    <a:rPr lang="en-US" sz="1000" dirty="0">
                      <a:ea typeface="Times New Roman" pitchFamily="18" charset="0"/>
                      <a:cs typeface="Tahoma" pitchFamily="34" charset="0"/>
                    </a:rPr>
                    <a:t>do not exceed 300mm in length and </a:t>
                  </a:r>
                  <a:r>
                    <a:rPr lang="en-US" sz="1000" dirty="0" smtClean="0">
                      <a:ea typeface="Times New Roman" pitchFamily="18" charset="0"/>
                      <a:cs typeface="Tahoma" pitchFamily="34" charset="0"/>
                    </a:rPr>
                    <a:t>Ø 50mm.</a:t>
                  </a:r>
                  <a:endParaRPr lang="en-US" sz="500" dirty="0">
                    <a:ea typeface="Times New Roman" pitchFamily="18" charset="0"/>
                    <a:cs typeface="Tahoma" pitchFamily="34" charset="0"/>
                  </a:endParaRPr>
                </a:p>
                <a:p>
                  <a:pPr eaLnBrk="0" hangingPunct="0">
                    <a:tabLst>
                      <a:tab pos="4410075" algn="l"/>
                      <a:tab pos="4500563" algn="l"/>
                      <a:tab pos="4860925" algn="l"/>
                      <a:tab pos="5581650" algn="l"/>
                    </a:tabLst>
                  </a:pPr>
                  <a:r>
                    <a:rPr lang="en-US" sz="1000" dirty="0">
                      <a:ea typeface="Times New Roman" pitchFamily="18" charset="0"/>
                      <a:cs typeface="Tahoma" pitchFamily="34" charset="0"/>
                    </a:rPr>
                    <a:t>The </a:t>
                  </a:r>
                  <a:r>
                    <a:rPr lang="en-US" sz="1000" dirty="0" smtClean="0">
                      <a:ea typeface="Times New Roman" pitchFamily="18" charset="0"/>
                      <a:cs typeface="Tahoma" pitchFamily="34" charset="0"/>
                    </a:rPr>
                    <a:t>system </a:t>
                  </a:r>
                  <a:r>
                    <a:rPr lang="en-US" sz="1000" dirty="0">
                      <a:ea typeface="Times New Roman" pitchFamily="18" charset="0"/>
                      <a:cs typeface="Tahoma" pitchFamily="34" charset="0"/>
                    </a:rPr>
                    <a:t>will be updated following more precise calculations later.</a:t>
                  </a:r>
                  <a:endParaRPr lang="en-US" sz="1400" dirty="0">
                    <a:ea typeface="Times New Roman" pitchFamily="18" charset="0"/>
                    <a:cs typeface="Tahoma" pitchFamily="34" charset="0"/>
                  </a:endParaRPr>
                </a:p>
              </p:txBody>
            </p:sp>
            <p:sp>
              <p:nvSpPr>
                <p:cNvPr id="17" name="TextBox 16"/>
                <p:cNvSpPr txBox="1"/>
                <p:nvPr/>
              </p:nvSpPr>
              <p:spPr>
                <a:xfrm>
                  <a:off x="5471160" y="6183868"/>
                  <a:ext cx="533400" cy="369332"/>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MB</a:t>
                  </a:r>
                  <a:endParaRPr lang="en-US" dirty="0"/>
                </a:p>
              </p:txBody>
            </p:sp>
            <p:sp>
              <p:nvSpPr>
                <p:cNvPr id="18" name="TextBox 17"/>
                <p:cNvSpPr txBox="1"/>
                <p:nvPr/>
              </p:nvSpPr>
              <p:spPr>
                <a:xfrm>
                  <a:off x="525655" y="5791200"/>
                  <a:ext cx="533400" cy="369332"/>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DB</a:t>
                  </a:r>
                  <a:endParaRPr lang="en-US" dirty="0"/>
                </a:p>
              </p:txBody>
            </p:sp>
          </p:grpSp>
          <p:pic>
            <p:nvPicPr>
              <p:cNvPr id="19" name="Picture 47"/>
              <p:cNvPicPr>
                <a:picLocks noChangeAspect="1" noChangeArrowheads="1"/>
              </p:cNvPicPr>
              <p:nvPr/>
            </p:nvPicPr>
            <p:blipFill>
              <a:blip r:embed="rId5"/>
              <a:srcRect/>
              <a:stretch>
                <a:fillRect/>
              </a:stretch>
            </p:blipFill>
            <p:spPr bwMode="auto">
              <a:xfrm>
                <a:off x="304800" y="990600"/>
                <a:ext cx="3733800" cy="2514600"/>
              </a:xfrm>
              <a:prstGeom prst="rect">
                <a:avLst/>
              </a:prstGeom>
              <a:noFill/>
              <a:ln w="9525">
                <a:noFill/>
                <a:miter lim="800000"/>
                <a:headEnd/>
                <a:tailEnd/>
              </a:ln>
            </p:spPr>
          </p:pic>
        </p:grpSp>
        <p:sp>
          <p:nvSpPr>
            <p:cNvPr id="28" name="TextBox 27"/>
            <p:cNvSpPr txBox="1"/>
            <p:nvPr/>
          </p:nvSpPr>
          <p:spPr>
            <a:xfrm>
              <a:off x="3810000" y="4569023"/>
              <a:ext cx="11430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t>Config.1</a:t>
              </a:r>
              <a:endParaRPr lang="en-US" sz="1400" dirty="0"/>
            </a:p>
          </p:txBody>
        </p:sp>
        <p:sp>
          <p:nvSpPr>
            <p:cNvPr id="29" name="TextBox 28"/>
            <p:cNvSpPr txBox="1"/>
            <p:nvPr/>
          </p:nvSpPr>
          <p:spPr>
            <a:xfrm>
              <a:off x="7696200" y="1295400"/>
              <a:ext cx="11430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t>Config.2</a:t>
              </a:r>
              <a:endParaRPr lang="en-US" sz="1400" dirty="0"/>
            </a:p>
          </p:txBody>
        </p:sp>
      </p:gr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sz="3200" dirty="0" smtClean="0"/>
              <a:t>Module </a:t>
            </a:r>
            <a:r>
              <a:rPr lang="en-US" sz="3200" dirty="0" smtClean="0"/>
              <a:t>Cooling </a:t>
            </a:r>
            <a:r>
              <a:rPr lang="en-US" sz="3200" dirty="0" smtClean="0"/>
              <a:t>Layout</a:t>
            </a:r>
            <a:endParaRPr lang="en-US" sz="3200" dirty="0"/>
          </a:p>
        </p:txBody>
      </p:sp>
      <p:sp>
        <p:nvSpPr>
          <p:cNvPr id="33" name="TextBox 32"/>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13</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63328"/>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PETS cooling</a:t>
            </a:r>
            <a:endParaRPr lang="en-US" dirty="0"/>
          </a:p>
        </p:txBody>
      </p:sp>
      <p:sp>
        <p:nvSpPr>
          <p:cNvPr id="16" name="TextBox 15"/>
          <p:cNvSpPr txBox="1"/>
          <p:nvPr/>
        </p:nvSpPr>
        <p:spPr>
          <a:xfrm>
            <a:off x="457200" y="5791200"/>
            <a:ext cx="5410200" cy="64633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200" dirty="0" smtClean="0">
                <a:solidFill>
                  <a:schemeClr val="accent6">
                    <a:lumMod val="75000"/>
                  </a:schemeClr>
                </a:solidFill>
              </a:rPr>
              <a:t>Implementation of tubes stimulated a rework of the waveguides. As a result they are 68 mm shorter now. The cooling system will follow series of optimizations. Nevertheless the space is booked up.</a:t>
            </a:r>
            <a:endParaRPr lang="en-US" sz="1200" dirty="0">
              <a:solidFill>
                <a:schemeClr val="accent2">
                  <a:lumMod val="75000"/>
                </a:schemeClr>
              </a:solidFill>
            </a:endParaRPr>
          </a:p>
        </p:txBody>
      </p:sp>
      <p:grpSp>
        <p:nvGrpSpPr>
          <p:cNvPr id="23" name="Group 22"/>
          <p:cNvGrpSpPr/>
          <p:nvPr/>
        </p:nvGrpSpPr>
        <p:grpSpPr>
          <a:xfrm>
            <a:off x="381000" y="959370"/>
            <a:ext cx="8686800" cy="5560121"/>
            <a:chOff x="381000" y="959370"/>
            <a:chExt cx="8686800" cy="5560121"/>
          </a:xfrm>
        </p:grpSpPr>
        <p:pic>
          <p:nvPicPr>
            <p:cNvPr id="18" name="Picture 3"/>
            <p:cNvPicPr>
              <a:picLocks noChangeAspect="1" noChangeArrowheads="1"/>
            </p:cNvPicPr>
            <p:nvPr/>
          </p:nvPicPr>
          <p:blipFill>
            <a:blip r:embed="rId2"/>
            <a:srcRect/>
            <a:stretch>
              <a:fillRect/>
            </a:stretch>
          </p:blipFill>
          <p:spPr bwMode="auto">
            <a:xfrm>
              <a:off x="4038600" y="1511531"/>
              <a:ext cx="2590800" cy="1460269"/>
            </a:xfrm>
            <a:prstGeom prst="rect">
              <a:avLst/>
            </a:prstGeom>
            <a:noFill/>
            <a:ln w="9525">
              <a:noFill/>
              <a:miter lim="800000"/>
              <a:headEnd/>
              <a:tailEnd/>
            </a:ln>
            <a:effectLst/>
          </p:spPr>
        </p:pic>
        <p:grpSp>
          <p:nvGrpSpPr>
            <p:cNvPr id="2" name="Group 15"/>
            <p:cNvGrpSpPr>
              <a:grpSpLocks/>
            </p:cNvGrpSpPr>
            <p:nvPr/>
          </p:nvGrpSpPr>
          <p:grpSpPr bwMode="auto">
            <a:xfrm>
              <a:off x="381000" y="990600"/>
              <a:ext cx="8686800" cy="5528891"/>
              <a:chOff x="381000" y="871520"/>
              <a:chExt cx="8686830" cy="5529375"/>
            </a:xfrm>
          </p:grpSpPr>
          <p:pic>
            <p:nvPicPr>
              <p:cNvPr id="8" name="Picture 17" descr="A_1"/>
              <p:cNvPicPr>
                <a:picLocks noChangeAspect="1" noChangeArrowheads="1"/>
              </p:cNvPicPr>
              <p:nvPr/>
            </p:nvPicPr>
            <p:blipFill>
              <a:blip r:embed="rId3"/>
              <a:srcRect/>
              <a:stretch>
                <a:fillRect/>
              </a:stretch>
            </p:blipFill>
            <p:spPr bwMode="auto">
              <a:xfrm>
                <a:off x="457201" y="3843580"/>
                <a:ext cx="3276611" cy="1634168"/>
              </a:xfrm>
              <a:prstGeom prst="rect">
                <a:avLst/>
              </a:prstGeom>
              <a:noFill/>
              <a:ln w="9525">
                <a:noFill/>
                <a:miter lim="800000"/>
                <a:headEnd/>
                <a:tailEnd/>
              </a:ln>
            </p:spPr>
          </p:pic>
          <p:pic>
            <p:nvPicPr>
              <p:cNvPr id="9" name="Picture 7" descr="A_5"/>
              <p:cNvPicPr>
                <a:picLocks noChangeAspect="1" noChangeArrowheads="1"/>
              </p:cNvPicPr>
              <p:nvPr/>
            </p:nvPicPr>
            <p:blipFill>
              <a:blip r:embed="rId4"/>
              <a:srcRect/>
              <a:stretch>
                <a:fillRect/>
              </a:stretch>
            </p:blipFill>
            <p:spPr bwMode="auto">
              <a:xfrm>
                <a:off x="6710376" y="1938413"/>
                <a:ext cx="2357454" cy="2116760"/>
              </a:xfrm>
              <a:prstGeom prst="rect">
                <a:avLst/>
              </a:prstGeom>
              <a:noFill/>
              <a:ln w="9525">
                <a:noFill/>
                <a:miter lim="800000"/>
                <a:headEnd/>
                <a:tailEnd/>
              </a:ln>
            </p:spPr>
          </p:pic>
          <p:pic>
            <p:nvPicPr>
              <p:cNvPr id="10" name="Picture 6" descr="A_4"/>
              <p:cNvPicPr>
                <a:picLocks noChangeAspect="1" noChangeArrowheads="1"/>
              </p:cNvPicPr>
              <p:nvPr/>
            </p:nvPicPr>
            <p:blipFill>
              <a:blip r:embed="rId5"/>
              <a:srcRect/>
              <a:stretch>
                <a:fillRect/>
              </a:stretch>
            </p:blipFill>
            <p:spPr bwMode="auto">
              <a:xfrm>
                <a:off x="4038613" y="3310133"/>
                <a:ext cx="2045860" cy="1828960"/>
              </a:xfrm>
              <a:prstGeom prst="rect">
                <a:avLst/>
              </a:prstGeom>
              <a:noFill/>
              <a:ln w="9525">
                <a:noFill/>
                <a:miter lim="800000"/>
                <a:headEnd/>
                <a:tailEnd/>
              </a:ln>
            </p:spPr>
          </p:pic>
          <p:pic>
            <p:nvPicPr>
              <p:cNvPr id="11" name="Picture 2"/>
              <p:cNvPicPr>
                <a:picLocks noChangeAspect="1" noChangeArrowheads="1"/>
              </p:cNvPicPr>
              <p:nvPr/>
            </p:nvPicPr>
            <p:blipFill>
              <a:blip r:embed="rId6"/>
              <a:srcRect/>
              <a:stretch>
                <a:fillRect/>
              </a:stretch>
            </p:blipFill>
            <p:spPr bwMode="auto">
              <a:xfrm>
                <a:off x="381000" y="871520"/>
                <a:ext cx="3429012" cy="2472286"/>
              </a:xfrm>
              <a:prstGeom prst="rect">
                <a:avLst/>
              </a:prstGeom>
              <a:noFill/>
              <a:ln w="9525">
                <a:noFill/>
                <a:miter lim="800000"/>
                <a:headEnd/>
                <a:tailEnd/>
              </a:ln>
            </p:spPr>
          </p:pic>
          <p:sp>
            <p:nvSpPr>
              <p:cNvPr id="12" name="Rectangle 16"/>
              <p:cNvSpPr>
                <a:spLocks noChangeArrowheads="1"/>
              </p:cNvSpPr>
              <p:nvPr/>
            </p:nvSpPr>
            <p:spPr bwMode="auto">
              <a:xfrm>
                <a:off x="381000" y="3332620"/>
                <a:ext cx="3862399" cy="430925"/>
              </a:xfrm>
              <a:prstGeom prst="rect">
                <a:avLst/>
              </a:prstGeom>
              <a:noFill/>
              <a:ln w="9525">
                <a:noFill/>
                <a:miter lim="800000"/>
                <a:headEnd/>
                <a:tailEnd/>
              </a:ln>
              <a:effectLst/>
            </p:spPr>
            <p:txBody>
              <a:bodyPr wrap="square">
                <a:spAutoFit/>
              </a:bodyPr>
              <a:lstStyle/>
              <a:p>
                <a:pPr>
                  <a:defRPr/>
                </a:pPr>
                <a:r>
                  <a:rPr lang="en-US" sz="1100" dirty="0">
                    <a:solidFill>
                      <a:schemeClr val="accent6">
                        <a:lumMod val="75000"/>
                      </a:schemeClr>
                    </a:solidFill>
                  </a:rPr>
                  <a:t>Forced convection cooling – circuits inside the vacuum tank, outside the </a:t>
                </a:r>
                <a:r>
                  <a:rPr lang="en-US" sz="1100" dirty="0" smtClean="0">
                    <a:solidFill>
                      <a:schemeClr val="accent6">
                        <a:lumMod val="75000"/>
                      </a:schemeClr>
                    </a:solidFill>
                  </a:rPr>
                  <a:t>octants</a:t>
                </a:r>
                <a:endParaRPr lang="en-US" sz="1100" dirty="0">
                  <a:solidFill>
                    <a:schemeClr val="accent6">
                      <a:lumMod val="75000"/>
                    </a:schemeClr>
                  </a:solidFill>
                </a:endParaRPr>
              </a:p>
            </p:txBody>
          </p:sp>
          <p:pic>
            <p:nvPicPr>
              <p:cNvPr id="15" name="Picture 8" descr="A_6"/>
              <p:cNvPicPr>
                <a:picLocks noChangeAspect="1" noChangeArrowheads="1"/>
              </p:cNvPicPr>
              <p:nvPr/>
            </p:nvPicPr>
            <p:blipFill>
              <a:blip r:embed="rId7"/>
              <a:srcRect/>
              <a:stretch>
                <a:fillRect/>
              </a:stretch>
            </p:blipFill>
            <p:spPr bwMode="auto">
              <a:xfrm>
                <a:off x="6248420" y="4377027"/>
                <a:ext cx="2715636" cy="2023868"/>
              </a:xfrm>
              <a:prstGeom prst="rect">
                <a:avLst/>
              </a:prstGeom>
              <a:noFill/>
              <a:ln w="9525">
                <a:noFill/>
                <a:miter lim="800000"/>
                <a:headEnd/>
                <a:tailEnd/>
              </a:ln>
            </p:spPr>
          </p:pic>
        </p:grpSp>
        <p:sp>
          <p:nvSpPr>
            <p:cNvPr id="21" name="TextBox 20"/>
            <p:cNvSpPr txBox="1"/>
            <p:nvPr/>
          </p:nvSpPr>
          <p:spPr>
            <a:xfrm>
              <a:off x="3962400" y="1066800"/>
              <a:ext cx="51054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solidFill>
                    <a:schemeClr val="accent2">
                      <a:lumMod val="75000"/>
                    </a:schemeClr>
                  </a:solidFill>
                </a:rPr>
                <a:t>Different cooling </a:t>
              </a:r>
              <a:r>
                <a:rPr lang="en-US" sz="1400" dirty="0" smtClean="0">
                  <a:solidFill>
                    <a:schemeClr val="accent2">
                      <a:lumMod val="75000"/>
                    </a:schemeClr>
                  </a:solidFill>
                </a:rPr>
                <a:t>configurations </a:t>
              </a:r>
              <a:r>
                <a:rPr lang="en-US" sz="1400" dirty="0" smtClean="0">
                  <a:solidFill>
                    <a:schemeClr val="accent2">
                      <a:lumMod val="75000"/>
                    </a:schemeClr>
                  </a:solidFill>
                </a:rPr>
                <a:t>under study</a:t>
              </a:r>
              <a:endParaRPr lang="en-US" sz="1400" dirty="0">
                <a:solidFill>
                  <a:schemeClr val="accent2">
                    <a:lumMod val="75000"/>
                  </a:schemeClr>
                </a:solidFill>
              </a:endParaRPr>
            </a:p>
          </p:txBody>
        </p:sp>
        <p:sp>
          <p:nvSpPr>
            <p:cNvPr id="22" name="TextBox 21"/>
            <p:cNvSpPr txBox="1"/>
            <p:nvPr/>
          </p:nvSpPr>
          <p:spPr>
            <a:xfrm>
              <a:off x="457200" y="959370"/>
              <a:ext cx="3200400" cy="577081"/>
            </a:xfrm>
            <a:prstGeom prst="rect">
              <a:avLst/>
            </a:prstGeom>
            <a:solidFill>
              <a:schemeClr val="bg1"/>
            </a:solidFill>
            <a:ln>
              <a:noFill/>
            </a:ln>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050" dirty="0" smtClean="0">
                  <a:solidFill>
                    <a:schemeClr val="accent2">
                      <a:lumMod val="75000"/>
                    </a:schemeClr>
                  </a:solidFill>
                </a:rPr>
                <a:t>Baseline:</a:t>
              </a:r>
            </a:p>
            <a:p>
              <a:pPr>
                <a:buFontTx/>
                <a:buChar char="-"/>
              </a:pPr>
              <a:r>
                <a:rPr lang="en-US" sz="1050" dirty="0" smtClean="0">
                  <a:solidFill>
                    <a:schemeClr val="accent2">
                      <a:lumMod val="75000"/>
                    </a:schemeClr>
                  </a:solidFill>
                </a:rPr>
                <a:t> </a:t>
              </a:r>
              <a:r>
                <a:rPr lang="en-US" sz="1050" dirty="0" smtClean="0">
                  <a:solidFill>
                    <a:schemeClr val="accent2">
                      <a:lumMod val="75000"/>
                    </a:schemeClr>
                  </a:solidFill>
                </a:rPr>
                <a:t>cooling circuits external to PETS</a:t>
              </a:r>
            </a:p>
            <a:p>
              <a:pPr>
                <a:buFontTx/>
                <a:buChar char="-"/>
              </a:pPr>
              <a:r>
                <a:rPr lang="en-US" sz="1050" dirty="0" smtClean="0">
                  <a:solidFill>
                    <a:schemeClr val="accent2">
                      <a:lumMod val="75000"/>
                    </a:schemeClr>
                  </a:solidFill>
                </a:rPr>
                <a:t> </a:t>
              </a:r>
              <a:r>
                <a:rPr lang="en-US" sz="1050" dirty="0" smtClean="0">
                  <a:solidFill>
                    <a:schemeClr val="accent2">
                      <a:lumMod val="75000"/>
                    </a:schemeClr>
                  </a:solidFill>
                </a:rPr>
                <a:t>cooling of PETS in series</a:t>
              </a:r>
              <a:endParaRPr lang="en-US" sz="1050" dirty="0">
                <a:solidFill>
                  <a:schemeClr val="accent2">
                    <a:lumMod val="75000"/>
                  </a:schemeClr>
                </a:solidFill>
              </a:endParaRPr>
            </a:p>
          </p:txBody>
        </p:sp>
      </p:grpSp>
      <p:sp>
        <p:nvSpPr>
          <p:cNvPr id="24" name="TextBox 23"/>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14</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pPr lvl="0"/>
            <a:r>
              <a:rPr lang="en-US" dirty="0" smtClean="0"/>
              <a:t>RF Network</a:t>
            </a:r>
            <a:endParaRPr lang="en-US" dirty="0"/>
          </a:p>
        </p:txBody>
      </p:sp>
      <p:pic>
        <p:nvPicPr>
          <p:cNvPr id="13" name="Picture 2"/>
          <p:cNvPicPr>
            <a:picLocks noChangeAspect="1" noChangeArrowheads="1"/>
          </p:cNvPicPr>
          <p:nvPr/>
        </p:nvPicPr>
        <p:blipFill>
          <a:blip r:embed="rId2"/>
          <a:srcRect/>
          <a:stretch>
            <a:fillRect/>
          </a:stretch>
        </p:blipFill>
        <p:spPr bwMode="auto">
          <a:xfrm>
            <a:off x="615130" y="3352800"/>
            <a:ext cx="4490270" cy="2630114"/>
          </a:xfrm>
          <a:prstGeom prst="rect">
            <a:avLst/>
          </a:prstGeom>
          <a:noFill/>
          <a:ln w="9525">
            <a:noFill/>
            <a:miter lim="800000"/>
            <a:headEnd/>
            <a:tailEnd/>
          </a:ln>
          <a:effectLst/>
        </p:spPr>
      </p:pic>
      <p:pic>
        <p:nvPicPr>
          <p:cNvPr id="14" name="Picture 13"/>
          <p:cNvPicPr>
            <a:picLocks noChangeAspect="1" noChangeArrowheads="1"/>
          </p:cNvPicPr>
          <p:nvPr/>
        </p:nvPicPr>
        <p:blipFill>
          <a:blip r:embed="rId3"/>
          <a:srcRect/>
          <a:stretch>
            <a:fillRect/>
          </a:stretch>
        </p:blipFill>
        <p:spPr bwMode="auto">
          <a:xfrm>
            <a:off x="434924" y="1066800"/>
            <a:ext cx="4975276" cy="2255571"/>
          </a:xfrm>
          <a:prstGeom prst="rect">
            <a:avLst/>
          </a:prstGeom>
          <a:noFill/>
          <a:effectLst>
            <a:outerShdw blurRad="304800" dist="38100" dir="13500000" algn="br" rotWithShape="0">
              <a:prstClr val="black">
                <a:alpha val="40000"/>
              </a:prstClr>
            </a:outerShdw>
          </a:effectLst>
        </p:spPr>
      </p:pic>
      <p:pic>
        <p:nvPicPr>
          <p:cNvPr id="15367" name="Picture 7"/>
          <p:cNvPicPr>
            <a:picLocks noChangeAspect="1" noChangeArrowheads="1"/>
          </p:cNvPicPr>
          <p:nvPr/>
        </p:nvPicPr>
        <p:blipFill>
          <a:blip r:embed="rId4"/>
          <a:srcRect/>
          <a:stretch>
            <a:fillRect/>
          </a:stretch>
        </p:blipFill>
        <p:spPr bwMode="auto">
          <a:xfrm>
            <a:off x="5791200" y="1066801"/>
            <a:ext cx="2743200" cy="3276599"/>
          </a:xfrm>
          <a:prstGeom prst="rect">
            <a:avLst/>
          </a:prstGeom>
          <a:noFill/>
          <a:ln w="9525">
            <a:noFill/>
            <a:miter lim="800000"/>
            <a:headEnd/>
            <a:tailEnd/>
          </a:ln>
          <a:effectLst/>
        </p:spPr>
      </p:pic>
      <p:pic>
        <p:nvPicPr>
          <p:cNvPr id="15368" name="Picture 8"/>
          <p:cNvPicPr>
            <a:picLocks noChangeAspect="1" noChangeArrowheads="1"/>
          </p:cNvPicPr>
          <p:nvPr/>
        </p:nvPicPr>
        <p:blipFill>
          <a:blip r:embed="rId5"/>
          <a:srcRect/>
          <a:stretch>
            <a:fillRect/>
          </a:stretch>
        </p:blipFill>
        <p:spPr bwMode="auto">
          <a:xfrm>
            <a:off x="6172201" y="4419600"/>
            <a:ext cx="1981199" cy="1694389"/>
          </a:xfrm>
          <a:prstGeom prst="rect">
            <a:avLst/>
          </a:prstGeom>
          <a:noFill/>
          <a:ln w="9525">
            <a:noFill/>
            <a:miter lim="800000"/>
            <a:headEnd/>
            <a:tailEnd/>
          </a:ln>
          <a:effectLst/>
        </p:spPr>
      </p:pic>
      <p:sp>
        <p:nvSpPr>
          <p:cNvPr id="21" name="TextBox 20"/>
          <p:cNvSpPr txBox="1"/>
          <p:nvPr/>
        </p:nvSpPr>
        <p:spPr>
          <a:xfrm>
            <a:off x="197864" y="6181636"/>
            <a:ext cx="8763000" cy="600164"/>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100" dirty="0" smtClean="0"/>
              <a:t>PETS and AS are connected via waveguides and choke mode flanges (CMF</a:t>
            </a:r>
            <a:r>
              <a:rPr lang="en-US" sz="1100" dirty="0" smtClean="0"/>
              <a:t>). CMF </a:t>
            </a:r>
            <a:r>
              <a:rPr lang="en-US" sz="1100" dirty="0" smtClean="0"/>
              <a:t>allows the power transmission without electrical contact between waveguides. </a:t>
            </a:r>
            <a:r>
              <a:rPr lang="en-US" sz="1100" dirty="0" smtClean="0"/>
              <a:t>This </a:t>
            </a:r>
            <a:r>
              <a:rPr lang="en-US" sz="1100" dirty="0" smtClean="0"/>
              <a:t>device should be flexible in order to permit independent alignment of two waveguides. </a:t>
            </a:r>
            <a:r>
              <a:rPr lang="en-US" sz="1100" dirty="0" smtClean="0"/>
              <a:t>Waveguide </a:t>
            </a:r>
            <a:r>
              <a:rPr lang="en-US" sz="1100" dirty="0" smtClean="0"/>
              <a:t>length optimization is based on losses, phase advance and RF to beam timing considerations.</a:t>
            </a:r>
            <a:endParaRPr lang="en-US" sz="1100" dirty="0"/>
          </a:p>
        </p:txBody>
      </p:sp>
      <p:sp>
        <p:nvSpPr>
          <p:cNvPr id="22" name="TextBox 21"/>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15</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grpSp>
        <p:nvGrpSpPr>
          <p:cNvPr id="31" name="Group 30"/>
          <p:cNvGrpSpPr/>
          <p:nvPr/>
        </p:nvGrpSpPr>
        <p:grpSpPr>
          <a:xfrm>
            <a:off x="3002967" y="1600200"/>
            <a:ext cx="6141033" cy="4758366"/>
            <a:chOff x="3002967" y="1143000"/>
            <a:chExt cx="6141033" cy="4758366"/>
          </a:xfrm>
        </p:grpSpPr>
        <p:pic>
          <p:nvPicPr>
            <p:cNvPr id="13315" name="Picture 3"/>
            <p:cNvPicPr>
              <a:picLocks noChangeAspect="1" noChangeArrowheads="1"/>
            </p:cNvPicPr>
            <p:nvPr/>
          </p:nvPicPr>
          <p:blipFill>
            <a:blip r:embed="rId2"/>
            <a:srcRect/>
            <a:stretch>
              <a:fillRect/>
            </a:stretch>
          </p:blipFill>
          <p:spPr bwMode="auto">
            <a:xfrm>
              <a:off x="3002967" y="1143000"/>
              <a:ext cx="6141033" cy="4758366"/>
            </a:xfrm>
            <a:prstGeom prst="rect">
              <a:avLst/>
            </a:prstGeom>
            <a:noFill/>
            <a:ln w="9525">
              <a:noFill/>
              <a:miter lim="800000"/>
              <a:headEnd/>
              <a:tailEnd/>
            </a:ln>
            <a:effectLst/>
          </p:spPr>
        </p:pic>
        <p:sp>
          <p:nvSpPr>
            <p:cNvPr id="17" name="Oval 16"/>
            <p:cNvSpPr/>
            <p:nvPr/>
          </p:nvSpPr>
          <p:spPr>
            <a:xfrm>
              <a:off x="6477000" y="4148766"/>
              <a:ext cx="533400" cy="457200"/>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a:endCxn id="13" idx="2"/>
            </p:cNvCxnSpPr>
            <p:nvPr/>
          </p:nvCxnSpPr>
          <p:spPr>
            <a:xfrm rot="5400000" flipH="1" flipV="1">
              <a:off x="6322250" y="2508116"/>
              <a:ext cx="2176403" cy="1104898"/>
            </a:xfrm>
            <a:prstGeom prst="straightConnector1">
              <a:avLst/>
            </a:prstGeom>
            <a:ln w="50800">
              <a:solidFill>
                <a:srgbClr val="FF0000"/>
              </a:solidFill>
              <a:prstDash val="sysDot"/>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23"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Choke Mode Flange</a:t>
            </a:r>
            <a:endParaRPr lang="en-US" dirty="0"/>
          </a:p>
        </p:txBody>
      </p:sp>
      <p:sp>
        <p:nvSpPr>
          <p:cNvPr id="12" name="TextBox 11"/>
          <p:cNvSpPr txBox="1"/>
          <p:nvPr/>
        </p:nvSpPr>
        <p:spPr>
          <a:xfrm>
            <a:off x="304800" y="1295400"/>
            <a:ext cx="4267200" cy="1600438"/>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200" u="sng" dirty="0" smtClean="0">
                <a:solidFill>
                  <a:schemeClr val="accent2">
                    <a:lumMod val="75000"/>
                  </a:schemeClr>
                </a:solidFill>
              </a:rPr>
              <a:t>Definition</a:t>
            </a:r>
            <a:r>
              <a:rPr lang="en-US" sz="1200" u="sng" dirty="0" smtClean="0">
                <a:solidFill>
                  <a:schemeClr val="accent2">
                    <a:lumMod val="75000"/>
                  </a:schemeClr>
                </a:solidFill>
              </a:rPr>
              <a:t>:</a:t>
            </a:r>
            <a:endParaRPr lang="en-US" sz="1200" u="sng" dirty="0" smtClean="0">
              <a:solidFill>
                <a:schemeClr val="accent2">
                  <a:lumMod val="75000"/>
                </a:schemeClr>
              </a:solidFill>
            </a:endParaRPr>
          </a:p>
          <a:p>
            <a:r>
              <a:rPr lang="en-US" sz="1200" dirty="0" smtClean="0">
                <a:solidFill>
                  <a:schemeClr val="accent2">
                    <a:lumMod val="75000"/>
                  </a:schemeClr>
                </a:solidFill>
              </a:rPr>
              <a:t>Waveguide </a:t>
            </a:r>
            <a:r>
              <a:rPr lang="en-US" sz="1200" dirty="0" smtClean="0">
                <a:solidFill>
                  <a:schemeClr val="accent2">
                    <a:lumMod val="75000"/>
                  </a:schemeClr>
                </a:solidFill>
              </a:rPr>
              <a:t>interconnections between </a:t>
            </a:r>
            <a:r>
              <a:rPr lang="en-US" sz="1200" dirty="0" smtClean="0">
                <a:solidFill>
                  <a:schemeClr val="accent2">
                    <a:lumMod val="75000"/>
                  </a:schemeClr>
                </a:solidFill>
              </a:rPr>
              <a:t>PETS and AS via CMF</a:t>
            </a:r>
            <a:r>
              <a:rPr lang="en-US" sz="1200" dirty="0" smtClean="0">
                <a:solidFill>
                  <a:schemeClr val="accent2">
                    <a:lumMod val="75000"/>
                  </a:schemeClr>
                </a:solidFill>
              </a:rPr>
              <a:t>:</a:t>
            </a:r>
          </a:p>
          <a:p>
            <a:endParaRPr lang="en-US" sz="1200" dirty="0" smtClean="0">
              <a:solidFill>
                <a:schemeClr val="accent2">
                  <a:lumMod val="75000"/>
                </a:schemeClr>
              </a:solidFill>
            </a:endParaRPr>
          </a:p>
          <a:p>
            <a:r>
              <a:rPr lang="en-US" sz="1200" dirty="0" smtClean="0">
                <a:solidFill>
                  <a:schemeClr val="accent2">
                    <a:lumMod val="75000"/>
                  </a:schemeClr>
                </a:solidFill>
              </a:rPr>
              <a:t>X – shift: 	± 0.25 mm</a:t>
            </a:r>
          </a:p>
          <a:p>
            <a:r>
              <a:rPr lang="en-US" sz="1200" dirty="0" smtClean="0">
                <a:solidFill>
                  <a:schemeClr val="accent2">
                    <a:lumMod val="75000"/>
                  </a:schemeClr>
                </a:solidFill>
              </a:rPr>
              <a:t>Y – shift:  </a:t>
            </a:r>
            <a:r>
              <a:rPr lang="en-US" sz="1200" dirty="0" smtClean="0">
                <a:solidFill>
                  <a:schemeClr val="accent2">
                    <a:lumMod val="75000"/>
                  </a:schemeClr>
                </a:solidFill>
              </a:rPr>
              <a:t>	± </a:t>
            </a:r>
            <a:r>
              <a:rPr lang="en-US" sz="1200" dirty="0" smtClean="0">
                <a:solidFill>
                  <a:schemeClr val="accent2">
                    <a:lumMod val="75000"/>
                  </a:schemeClr>
                </a:solidFill>
              </a:rPr>
              <a:t>0.5 mm</a:t>
            </a:r>
          </a:p>
          <a:p>
            <a:r>
              <a:rPr lang="en-US" sz="1200" dirty="0" smtClean="0">
                <a:solidFill>
                  <a:schemeClr val="accent2">
                    <a:lumMod val="75000"/>
                  </a:schemeClr>
                </a:solidFill>
              </a:rPr>
              <a:t>Z – shift: 	± 0.5 mm</a:t>
            </a:r>
          </a:p>
          <a:p>
            <a:r>
              <a:rPr lang="en-US" sz="1200" dirty="0" smtClean="0">
                <a:solidFill>
                  <a:schemeClr val="accent2">
                    <a:lumMod val="75000"/>
                  </a:schemeClr>
                </a:solidFill>
              </a:rPr>
              <a:t>Twist:       </a:t>
            </a:r>
            <a:r>
              <a:rPr lang="en-US" sz="1200" dirty="0" smtClean="0">
                <a:solidFill>
                  <a:schemeClr val="accent2">
                    <a:lumMod val="75000"/>
                  </a:schemeClr>
                </a:solidFill>
              </a:rPr>
              <a:t>	&lt; </a:t>
            </a:r>
            <a:r>
              <a:rPr lang="en-US" sz="1200" dirty="0" smtClean="0">
                <a:solidFill>
                  <a:schemeClr val="accent2">
                    <a:lumMod val="75000"/>
                  </a:schemeClr>
                </a:solidFill>
              </a:rPr>
              <a:t>5</a:t>
            </a:r>
            <a:r>
              <a:rPr lang="en-GB" sz="1400" baseline="30000" dirty="0" smtClean="0">
                <a:solidFill>
                  <a:schemeClr val="accent2">
                    <a:lumMod val="75000"/>
                  </a:schemeClr>
                </a:solidFill>
                <a:ea typeface="Arial Unicode MS" pitchFamily="34" charset="-128"/>
                <a:cs typeface="Arial Unicode MS" pitchFamily="34" charset="-128"/>
              </a:rPr>
              <a:t>°</a:t>
            </a:r>
            <a:endParaRPr lang="en-US" sz="1200" dirty="0">
              <a:solidFill>
                <a:schemeClr val="accent2">
                  <a:lumMod val="75000"/>
                </a:schemeClr>
              </a:solidFill>
            </a:endParaRPr>
          </a:p>
        </p:txBody>
      </p:sp>
      <p:pic>
        <p:nvPicPr>
          <p:cNvPr id="13" name="Picture 5"/>
          <p:cNvPicPr>
            <a:picLocks noChangeAspect="1" noChangeArrowheads="1"/>
          </p:cNvPicPr>
          <p:nvPr/>
        </p:nvPicPr>
        <p:blipFill>
          <a:blip r:embed="rId3"/>
          <a:srcRect/>
          <a:stretch>
            <a:fillRect/>
          </a:stretch>
        </p:blipFill>
        <p:spPr bwMode="auto">
          <a:xfrm>
            <a:off x="7010400" y="1066800"/>
            <a:ext cx="1905000" cy="1328797"/>
          </a:xfrm>
          <a:prstGeom prst="rect">
            <a:avLst/>
          </a:prstGeom>
          <a:noFill/>
          <a:ln w="9525">
            <a:noFill/>
            <a:miter lim="800000"/>
            <a:headEnd/>
            <a:tailEnd/>
          </a:ln>
          <a:effectLst>
            <a:outerShdw blurRad="215900" dist="38100" dir="2700000" algn="tl" rotWithShape="0">
              <a:prstClr val="black">
                <a:alpha val="40000"/>
              </a:prstClr>
            </a:outerShdw>
          </a:effectLst>
        </p:spPr>
      </p:pic>
      <p:grpSp>
        <p:nvGrpSpPr>
          <p:cNvPr id="45" name="Group 44"/>
          <p:cNvGrpSpPr/>
          <p:nvPr/>
        </p:nvGrpSpPr>
        <p:grpSpPr>
          <a:xfrm>
            <a:off x="428625" y="3599144"/>
            <a:ext cx="3609975" cy="2649255"/>
            <a:chOff x="428625" y="3599144"/>
            <a:chExt cx="3609975" cy="2649255"/>
          </a:xfrm>
        </p:grpSpPr>
        <p:pic>
          <p:nvPicPr>
            <p:cNvPr id="32" name="Picture 2"/>
            <p:cNvPicPr>
              <a:picLocks noChangeAspect="1" noChangeArrowheads="1"/>
            </p:cNvPicPr>
            <p:nvPr/>
          </p:nvPicPr>
          <p:blipFill>
            <a:blip r:embed="rId4"/>
            <a:srcRect/>
            <a:stretch>
              <a:fillRect/>
            </a:stretch>
          </p:blipFill>
          <p:spPr bwMode="auto">
            <a:xfrm>
              <a:off x="457199" y="3599144"/>
              <a:ext cx="2819401" cy="1125256"/>
            </a:xfrm>
            <a:prstGeom prst="rect">
              <a:avLst/>
            </a:prstGeom>
            <a:noFill/>
            <a:ln w="9525">
              <a:noFill/>
              <a:miter lim="800000"/>
              <a:headEnd/>
              <a:tailEnd/>
            </a:ln>
            <a:effectLst/>
          </p:spPr>
        </p:pic>
        <p:pic>
          <p:nvPicPr>
            <p:cNvPr id="36" name="Picture 3"/>
            <p:cNvPicPr>
              <a:picLocks noChangeAspect="1" noChangeArrowheads="1"/>
            </p:cNvPicPr>
            <p:nvPr/>
          </p:nvPicPr>
          <p:blipFill>
            <a:blip r:embed="rId5"/>
            <a:srcRect/>
            <a:stretch>
              <a:fillRect/>
            </a:stretch>
          </p:blipFill>
          <p:spPr bwMode="auto">
            <a:xfrm>
              <a:off x="428625" y="5105400"/>
              <a:ext cx="2895600" cy="1142999"/>
            </a:xfrm>
            <a:prstGeom prst="rect">
              <a:avLst/>
            </a:prstGeom>
            <a:noFill/>
            <a:ln w="9525">
              <a:noFill/>
              <a:miter lim="800000"/>
              <a:headEnd/>
              <a:tailEnd/>
            </a:ln>
            <a:effectLst/>
          </p:spPr>
        </p:pic>
        <p:sp>
          <p:nvSpPr>
            <p:cNvPr id="37" name="TextBox 36"/>
            <p:cNvSpPr txBox="1"/>
            <p:nvPr/>
          </p:nvSpPr>
          <p:spPr>
            <a:xfrm>
              <a:off x="3048000" y="5029200"/>
              <a:ext cx="9906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solidFill>
                    <a:schemeClr val="accent6">
                      <a:lumMod val="75000"/>
                    </a:schemeClr>
                  </a:solidFill>
                </a:rPr>
                <a:t>Welding</a:t>
              </a:r>
              <a:endParaRPr lang="en-US" sz="1400" dirty="0">
                <a:solidFill>
                  <a:schemeClr val="accent2">
                    <a:lumMod val="75000"/>
                  </a:schemeClr>
                </a:solidFill>
              </a:endParaRPr>
            </a:p>
          </p:txBody>
        </p:sp>
      </p:grpSp>
      <p:sp>
        <p:nvSpPr>
          <p:cNvPr id="49" name="TextBox 48"/>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16</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828800" y="73025"/>
            <a:ext cx="7235825" cy="765175"/>
          </a:xfrm>
          <a:scene3d>
            <a:camera prst="orthographicFront"/>
            <a:lightRig rig="threePt" dir="t"/>
          </a:scene3d>
          <a:sp3d>
            <a:bevelT/>
          </a:sp3d>
        </p:spPr>
        <p:txBody>
          <a:bodyPr/>
          <a:lstStyle/>
          <a:p>
            <a:r>
              <a:rPr lang="en-US" dirty="0" smtClean="0"/>
              <a:t>Requirements for Vacuum</a:t>
            </a:r>
            <a:endParaRPr lang="en-US" dirty="0"/>
          </a:p>
        </p:txBody>
      </p:sp>
      <p:sp>
        <p:nvSpPr>
          <p:cNvPr id="7" name="TextBox 6"/>
          <p:cNvSpPr txBox="1"/>
          <p:nvPr/>
        </p:nvSpPr>
        <p:spPr>
          <a:xfrm>
            <a:off x="457200" y="1273885"/>
            <a:ext cx="8305800" cy="4795159"/>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kern="0" dirty="0" smtClean="0">
                <a:solidFill>
                  <a:schemeClr val="tx1"/>
                </a:solidFill>
              </a:rPr>
              <a:t>dictated </a:t>
            </a:r>
            <a:r>
              <a:rPr lang="en-US" sz="2000" kern="0" dirty="0">
                <a:solidFill>
                  <a:schemeClr val="tx1"/>
                </a:solidFill>
              </a:rPr>
              <a:t>by beam dynamics </a:t>
            </a:r>
            <a:r>
              <a:rPr lang="en-US" sz="2000" kern="0" dirty="0">
                <a:solidFill>
                  <a:schemeClr val="tx1"/>
                </a:solidFill>
                <a:sym typeface="Wingdings" pitchFamily="2" charset="2"/>
              </a:rPr>
              <a:t> </a:t>
            </a:r>
            <a:r>
              <a:rPr lang="en-US" sz="2000" kern="0" dirty="0">
                <a:solidFill>
                  <a:schemeClr val="tx1"/>
                </a:solidFill>
              </a:rPr>
              <a:t>fast ion instability</a:t>
            </a:r>
          </a:p>
          <a:p>
            <a:pPr marL="742950" lvl="1" indent="-285750" fontAlgn="base">
              <a:lnSpc>
                <a:spcPct val="80000"/>
              </a:lnSpc>
              <a:spcBef>
                <a:spcPct val="20000"/>
              </a:spcBef>
              <a:spcAft>
                <a:spcPct val="0"/>
              </a:spcAft>
              <a:buFontTx/>
              <a:buChar char="–"/>
              <a:defRPr/>
            </a:pPr>
            <a:r>
              <a:rPr lang="en-US" sz="1600" kern="0" dirty="0">
                <a:solidFill>
                  <a:schemeClr val="tx1"/>
                </a:solidFill>
              </a:rPr>
              <a:t>10</a:t>
            </a:r>
            <a:r>
              <a:rPr lang="en-US" sz="1600" kern="0" baseline="30000" dirty="0">
                <a:solidFill>
                  <a:schemeClr val="tx1"/>
                </a:solidFill>
              </a:rPr>
              <a:t>-10</a:t>
            </a:r>
            <a:r>
              <a:rPr lang="en-US" sz="1600" kern="0" dirty="0">
                <a:solidFill>
                  <a:schemeClr val="tx1"/>
                </a:solidFill>
              </a:rPr>
              <a:t> mbar for transfer lines: bake-out and NEG are possible solutions</a:t>
            </a:r>
          </a:p>
          <a:p>
            <a:pPr marL="742950" lvl="1" indent="-285750" fontAlgn="base">
              <a:lnSpc>
                <a:spcPct val="80000"/>
              </a:lnSpc>
              <a:spcBef>
                <a:spcPct val="20000"/>
              </a:spcBef>
              <a:spcAft>
                <a:spcPct val="0"/>
              </a:spcAft>
              <a:buFontTx/>
              <a:buChar char="–"/>
              <a:defRPr/>
            </a:pPr>
            <a:r>
              <a:rPr lang="en-US" sz="1600" kern="0" dirty="0">
                <a:solidFill>
                  <a:schemeClr val="tx1"/>
                </a:solidFill>
              </a:rPr>
              <a:t>10</a:t>
            </a:r>
            <a:r>
              <a:rPr lang="en-US" sz="1600" kern="0" baseline="30000" dirty="0">
                <a:solidFill>
                  <a:schemeClr val="tx1"/>
                </a:solidFill>
              </a:rPr>
              <a:t>-10</a:t>
            </a:r>
            <a:r>
              <a:rPr lang="en-US" sz="1600" kern="0" dirty="0">
                <a:solidFill>
                  <a:schemeClr val="tx1"/>
                </a:solidFill>
              </a:rPr>
              <a:t> to 10</a:t>
            </a:r>
            <a:r>
              <a:rPr lang="en-US" sz="1600" kern="0" baseline="30000" dirty="0">
                <a:solidFill>
                  <a:schemeClr val="tx1"/>
                </a:solidFill>
              </a:rPr>
              <a:t>-8</a:t>
            </a:r>
            <a:r>
              <a:rPr lang="en-US" sz="1600" kern="0" dirty="0">
                <a:solidFill>
                  <a:schemeClr val="tx1"/>
                </a:solidFill>
              </a:rPr>
              <a:t> </a:t>
            </a:r>
            <a:r>
              <a:rPr lang="en-US" sz="1600" kern="0" dirty="0" smtClean="0">
                <a:solidFill>
                  <a:schemeClr val="tx1"/>
                </a:solidFill>
              </a:rPr>
              <a:t>mbar</a:t>
            </a:r>
            <a:endParaRPr lang="en-US" sz="1600" kern="0" dirty="0">
              <a:solidFill>
                <a:schemeClr val="tx1"/>
              </a:solidFill>
            </a:endParaRPr>
          </a:p>
          <a:p>
            <a:pPr marL="1143000" lvl="2" indent="-228600" fontAlgn="base">
              <a:lnSpc>
                <a:spcPct val="80000"/>
              </a:lnSpc>
              <a:spcBef>
                <a:spcPct val="20000"/>
              </a:spcBef>
              <a:spcAft>
                <a:spcPct val="0"/>
              </a:spcAft>
              <a:buFontTx/>
              <a:buChar char="•"/>
              <a:defRPr/>
            </a:pPr>
            <a:r>
              <a:rPr lang="en-US" sz="1600" kern="0" dirty="0">
                <a:solidFill>
                  <a:schemeClr val="tx1"/>
                </a:solidFill>
              </a:rPr>
              <a:t>Bakeout excluded: tight mechanical tolerances and magnet t°</a:t>
            </a:r>
          </a:p>
          <a:p>
            <a:pPr marL="1143000" lvl="2" indent="-228600" fontAlgn="base">
              <a:lnSpc>
                <a:spcPct val="80000"/>
              </a:lnSpc>
              <a:spcBef>
                <a:spcPct val="20000"/>
              </a:spcBef>
              <a:spcAft>
                <a:spcPct val="0"/>
              </a:spcAft>
              <a:buFontTx/>
              <a:buChar char="•"/>
              <a:defRPr/>
            </a:pPr>
            <a:r>
              <a:rPr lang="en-US" sz="1600" kern="0" dirty="0">
                <a:solidFill>
                  <a:schemeClr val="tx1"/>
                </a:solidFill>
              </a:rPr>
              <a:t>Pumping speed in the </a:t>
            </a:r>
            <a:r>
              <a:rPr lang="en-US" sz="1600" kern="0" dirty="0" smtClean="0">
                <a:solidFill>
                  <a:schemeClr val="tx1"/>
                </a:solidFill>
              </a:rPr>
              <a:t>AS </a:t>
            </a:r>
            <a:r>
              <a:rPr lang="en-US" sz="1600" kern="0" dirty="0">
                <a:solidFill>
                  <a:schemeClr val="tx1"/>
                </a:solidFill>
              </a:rPr>
              <a:t>is limited</a:t>
            </a:r>
          </a:p>
          <a:p>
            <a:pPr marL="1143000" lvl="2" indent="-228600" fontAlgn="base">
              <a:lnSpc>
                <a:spcPct val="80000"/>
              </a:lnSpc>
              <a:spcBef>
                <a:spcPct val="20000"/>
              </a:spcBef>
              <a:spcAft>
                <a:spcPct val="0"/>
              </a:spcAft>
              <a:defRPr/>
            </a:pPr>
            <a:endParaRPr lang="en-US" sz="1600" kern="0" dirty="0"/>
          </a:p>
          <a:p>
            <a:pPr marL="1143000" lvl="2" indent="-228600" fontAlgn="base">
              <a:lnSpc>
                <a:spcPct val="80000"/>
              </a:lnSpc>
              <a:spcBef>
                <a:spcPct val="20000"/>
              </a:spcBef>
              <a:spcAft>
                <a:spcPct val="0"/>
              </a:spcAft>
            </a:pPr>
            <a:r>
              <a:rPr kumimoji="0" lang="en-US" sz="1600" b="0" i="0" u="none" strike="noStrike" kern="0" cap="none" spc="0" normalizeH="0" baseline="0" noProof="0" dirty="0" smtClean="0">
                <a:ln>
                  <a:noFill/>
                </a:ln>
                <a:solidFill>
                  <a:schemeClr val="tx1"/>
                </a:solidFill>
                <a:effectLst/>
                <a:uLnTx/>
                <a:uFillTx/>
                <a:latin typeface="+mn-lt"/>
                <a:ea typeface="+mn-ea"/>
                <a:cs typeface="+mn-cs"/>
              </a:rPr>
              <a:t>MB &amp; DB are under the same vacuum </a:t>
            </a:r>
            <a:r>
              <a:rPr kumimoji="0" lang="en-US" sz="1600" b="0" i="0" u="none" strike="noStrike" kern="0" cap="none" spc="0" normalizeH="0" baseline="0" noProof="0" dirty="0" smtClean="0">
                <a:ln>
                  <a:noFill/>
                </a:ln>
                <a:solidFill>
                  <a:schemeClr val="tx1"/>
                </a:solidFill>
                <a:effectLst/>
                <a:uLnTx/>
                <a:uFillTx/>
                <a:latin typeface="+mn-lt"/>
                <a:ea typeface="+mn-ea"/>
                <a:cs typeface="+mn-cs"/>
                <a:sym typeface="Wingdings" pitchFamily="2" charset="2"/>
              </a:rPr>
              <a:t>via waveguides</a:t>
            </a:r>
            <a:endParaRPr kumimoji="0" lang="en-US" sz="1600" b="0" i="0" u="none" strike="noStrike" kern="0" cap="none" spc="0" normalizeH="0" baseline="0" noProof="0" dirty="0" smtClean="0">
              <a:ln>
                <a:noFill/>
              </a:ln>
              <a:solidFill>
                <a:schemeClr val="tx1"/>
              </a:solidFill>
              <a:effectLst/>
              <a:uLnTx/>
              <a:uFillTx/>
              <a:latin typeface="+mn-lt"/>
              <a:ea typeface="+mn-ea"/>
              <a:cs typeface="+mn-cs"/>
            </a:endParaRPr>
          </a:p>
          <a:p>
            <a:pPr marL="342900" lvl="0" indent="-342900" fontAlgn="base">
              <a:lnSpc>
                <a:spcPct val="80000"/>
              </a:lnSpc>
              <a:spcBef>
                <a:spcPct val="20000"/>
              </a:spcBef>
              <a:spcAft>
                <a:spcPct val="0"/>
              </a:spcAft>
              <a:defRPr/>
            </a:pPr>
            <a:endParaRPr lang="en-US" sz="2000" kern="0" dirty="0">
              <a:solidFill>
                <a:schemeClr val="tx1"/>
              </a:solidFill>
            </a:endParaRPr>
          </a:p>
          <a:p>
            <a:pPr marL="342900" lvl="0" indent="-342900" fontAlgn="base">
              <a:lnSpc>
                <a:spcPct val="80000"/>
              </a:lnSpc>
              <a:spcBef>
                <a:spcPct val="20000"/>
              </a:spcBef>
              <a:spcAft>
                <a:spcPct val="0"/>
              </a:spcAft>
              <a:buFontTx/>
              <a:buChar char="•"/>
              <a:defRPr/>
            </a:pPr>
            <a:r>
              <a:rPr lang="en-US" sz="1600" kern="0" dirty="0">
                <a:solidFill>
                  <a:schemeClr val="tx1"/>
                </a:solidFill>
              </a:rPr>
              <a:t>Pumping</a:t>
            </a:r>
          </a:p>
          <a:p>
            <a:pPr marL="742950" lvl="1" indent="-285750" fontAlgn="base">
              <a:lnSpc>
                <a:spcPct val="80000"/>
              </a:lnSpc>
              <a:spcBef>
                <a:spcPct val="20000"/>
              </a:spcBef>
              <a:spcAft>
                <a:spcPct val="0"/>
              </a:spcAft>
              <a:buFontTx/>
              <a:buChar char="–"/>
              <a:defRPr/>
            </a:pPr>
            <a:r>
              <a:rPr lang="en-US" sz="1600" kern="0" dirty="0">
                <a:solidFill>
                  <a:schemeClr val="tx1"/>
                </a:solidFill>
              </a:rPr>
              <a:t>during nominal operation </a:t>
            </a:r>
          </a:p>
          <a:p>
            <a:pPr marL="742950" lvl="1" indent="-285750" fontAlgn="base">
              <a:lnSpc>
                <a:spcPct val="80000"/>
              </a:lnSpc>
              <a:spcBef>
                <a:spcPct val="20000"/>
              </a:spcBef>
              <a:spcAft>
                <a:spcPct val="0"/>
              </a:spcAft>
              <a:buFontTx/>
              <a:buChar char="–"/>
              <a:defRPr/>
            </a:pPr>
            <a:r>
              <a:rPr lang="en-US" sz="1600" kern="0" dirty="0">
                <a:solidFill>
                  <a:schemeClr val="tx1"/>
                </a:solidFill>
              </a:rPr>
              <a:t>during breakdown</a:t>
            </a:r>
          </a:p>
          <a:p>
            <a:pPr marL="742950" lvl="1" indent="-285750" fontAlgn="base">
              <a:lnSpc>
                <a:spcPct val="80000"/>
              </a:lnSpc>
              <a:spcBef>
                <a:spcPct val="20000"/>
              </a:spcBef>
              <a:spcAft>
                <a:spcPct val="0"/>
              </a:spcAft>
              <a:buFontTx/>
              <a:buChar char="–"/>
              <a:defRPr/>
            </a:pPr>
            <a:r>
              <a:rPr lang="en-US" sz="1600" kern="0" dirty="0">
                <a:solidFill>
                  <a:schemeClr val="tx1"/>
                </a:solidFill>
              </a:rPr>
              <a:t>P recovery between breakdowns (main beam 8 m</a:t>
            </a:r>
            <a:r>
              <a:rPr lang="en-US" sz="1600" kern="0" baseline="30000" dirty="0">
                <a:solidFill>
                  <a:schemeClr val="tx1"/>
                </a:solidFill>
              </a:rPr>
              <a:t>2</a:t>
            </a:r>
            <a:r>
              <a:rPr lang="en-US" sz="1600" kern="0" dirty="0">
                <a:solidFill>
                  <a:schemeClr val="tx1"/>
                </a:solidFill>
              </a:rPr>
              <a:t> surface to be pumped) </a:t>
            </a:r>
            <a:endParaRPr lang="fr-FR" sz="1600" kern="0" dirty="0">
              <a:solidFill>
                <a:schemeClr val="tx1"/>
              </a:solidFill>
            </a:endParaRPr>
          </a:p>
          <a:p>
            <a:pPr marL="342900" lvl="0" indent="-342900" fontAlgn="base">
              <a:lnSpc>
                <a:spcPct val="80000"/>
              </a:lnSpc>
              <a:spcBef>
                <a:spcPct val="20000"/>
              </a:spcBef>
              <a:spcAft>
                <a:spcPct val="0"/>
              </a:spcAft>
              <a:buFontTx/>
              <a:buChar char="•"/>
              <a:defRPr/>
            </a:pPr>
            <a:r>
              <a:rPr lang="fr-FR" sz="1600" kern="0" dirty="0">
                <a:solidFill>
                  <a:schemeClr val="tx1"/>
                </a:solidFill>
              </a:rPr>
              <a:t>Sectorisation </a:t>
            </a:r>
            <a:r>
              <a:rPr lang="fr-FR" sz="1600" kern="0" dirty="0">
                <a:solidFill>
                  <a:schemeClr val="tx1"/>
                </a:solidFill>
                <a:sym typeface="Wingdings" pitchFamily="2" charset="2"/>
              </a:rPr>
              <a:t></a:t>
            </a:r>
            <a:r>
              <a:rPr lang="fr-FR" sz="1600" kern="0" dirty="0">
                <a:solidFill>
                  <a:schemeClr val="tx1"/>
                </a:solidFill>
              </a:rPr>
              <a:t> </a:t>
            </a:r>
            <a:r>
              <a:rPr lang="fr-FR" sz="1600" kern="0" dirty="0" smtClean="0">
                <a:solidFill>
                  <a:schemeClr val="tx1"/>
                </a:solidFill>
              </a:rPr>
              <a:t>l</a:t>
            </a:r>
            <a:r>
              <a:rPr lang="en-US" sz="1600" kern="0" dirty="0" smtClean="0">
                <a:solidFill>
                  <a:schemeClr val="tx1"/>
                </a:solidFill>
              </a:rPr>
              <a:t>ength </a:t>
            </a:r>
            <a:r>
              <a:rPr lang="en-US" sz="1600" kern="0" dirty="0">
                <a:solidFill>
                  <a:schemeClr val="tx1"/>
                </a:solidFill>
              </a:rPr>
              <a:t>of sector (200 m) determined by several factor, such as:</a:t>
            </a:r>
          </a:p>
          <a:p>
            <a:pPr marL="742950" lvl="1" indent="-285750" fontAlgn="base">
              <a:lnSpc>
                <a:spcPct val="80000"/>
              </a:lnSpc>
              <a:spcBef>
                <a:spcPct val="20000"/>
              </a:spcBef>
              <a:spcAft>
                <a:spcPct val="0"/>
              </a:spcAft>
              <a:buFontTx/>
              <a:buChar char="–"/>
              <a:defRPr/>
            </a:pPr>
            <a:r>
              <a:rPr lang="en-US" sz="1600" kern="0" dirty="0">
                <a:solidFill>
                  <a:schemeClr val="tx1"/>
                </a:solidFill>
              </a:rPr>
              <a:t>Operation: in case of failure or modification all the length </a:t>
            </a:r>
            <a:r>
              <a:rPr lang="en-US" sz="1600" kern="0" dirty="0" smtClean="0">
                <a:solidFill>
                  <a:schemeClr val="tx1"/>
                </a:solidFill>
              </a:rPr>
              <a:t>vented</a:t>
            </a:r>
          </a:p>
          <a:p>
            <a:pPr marL="742950" lvl="1" indent="-285750" fontAlgn="base">
              <a:lnSpc>
                <a:spcPct val="80000"/>
              </a:lnSpc>
              <a:spcBef>
                <a:spcPct val="20000"/>
              </a:spcBef>
              <a:spcAft>
                <a:spcPct val="0"/>
              </a:spcAft>
              <a:defRPr/>
            </a:pPr>
            <a:r>
              <a:rPr lang="en-US" sz="1600" kern="0" dirty="0" smtClean="0">
                <a:solidFill>
                  <a:schemeClr val="tx1"/>
                </a:solidFill>
              </a:rPr>
              <a:t>	</a:t>
            </a:r>
            <a:r>
              <a:rPr lang="en-US" sz="1600" kern="0" dirty="0" smtClean="0">
                <a:solidFill>
                  <a:schemeClr val="tx1"/>
                </a:solidFill>
              </a:rPr>
              <a:t>	</a:t>
            </a:r>
            <a:r>
              <a:rPr lang="en-US" sz="1600" kern="0" dirty="0" smtClean="0">
                <a:solidFill>
                  <a:schemeClr val="tx1"/>
                </a:solidFill>
              </a:rPr>
              <a:t>==&gt; reconditioning. </a:t>
            </a:r>
            <a:r>
              <a:rPr lang="en-US" sz="1600" kern="0" dirty="0">
                <a:solidFill>
                  <a:schemeClr val="tx1"/>
                </a:solidFill>
              </a:rPr>
              <a:t>Failure rate?</a:t>
            </a:r>
          </a:p>
          <a:p>
            <a:pPr marL="742950" lvl="1" indent="-285750" fontAlgn="base">
              <a:lnSpc>
                <a:spcPct val="80000"/>
              </a:lnSpc>
              <a:spcBef>
                <a:spcPct val="20000"/>
              </a:spcBef>
              <a:spcAft>
                <a:spcPct val="0"/>
              </a:spcAft>
              <a:buFontTx/>
              <a:buChar char="–"/>
              <a:defRPr/>
            </a:pPr>
            <a:r>
              <a:rPr lang="en-US" sz="1600" kern="0" dirty="0">
                <a:solidFill>
                  <a:schemeClr val="tx1"/>
                </a:solidFill>
              </a:rPr>
              <a:t>Additional space required (~ 200 mm</a:t>
            </a:r>
            <a:r>
              <a:rPr lang="en-US" sz="1600" kern="0" dirty="0" smtClean="0">
                <a:solidFill>
                  <a:schemeClr val="tx1"/>
                </a:solidFill>
              </a:rPr>
              <a:t>)</a:t>
            </a:r>
          </a:p>
          <a:p>
            <a:pPr marL="742950" lvl="1" indent="-285750" fontAlgn="base">
              <a:lnSpc>
                <a:spcPct val="80000"/>
              </a:lnSpc>
              <a:spcBef>
                <a:spcPct val="20000"/>
              </a:spcBef>
              <a:spcAft>
                <a:spcPct val="0"/>
              </a:spcAft>
              <a:buFontTx/>
              <a:buChar char="–"/>
              <a:defRPr/>
            </a:pPr>
            <a:r>
              <a:rPr lang="en-US" sz="1600" kern="0" dirty="0">
                <a:solidFill>
                  <a:schemeClr val="tx1"/>
                </a:solidFill>
              </a:rPr>
              <a:t>Additional cost </a:t>
            </a:r>
          </a:p>
        </p:txBody>
      </p:sp>
      <p:sp>
        <p:nvSpPr>
          <p:cNvPr id="9" name="TextBox 8"/>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17</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Vacuum Layout</a:t>
            </a:r>
            <a:endParaRPr lang="en-US" dirty="0"/>
          </a:p>
        </p:txBody>
      </p:sp>
      <p:pic>
        <p:nvPicPr>
          <p:cNvPr id="6" name="Picture 3"/>
          <p:cNvPicPr>
            <a:picLocks noChangeAspect="1" noChangeArrowheads="1"/>
          </p:cNvPicPr>
          <p:nvPr/>
        </p:nvPicPr>
        <p:blipFill>
          <a:blip r:embed="rId2"/>
          <a:srcRect t="4823"/>
          <a:stretch>
            <a:fillRect/>
          </a:stretch>
        </p:blipFill>
        <p:spPr bwMode="auto">
          <a:xfrm>
            <a:off x="609600" y="1676400"/>
            <a:ext cx="7728726" cy="4962525"/>
          </a:xfrm>
          <a:prstGeom prst="rect">
            <a:avLst/>
          </a:prstGeom>
          <a:noFill/>
          <a:ln w="9525">
            <a:noFill/>
            <a:miter lim="800000"/>
            <a:headEnd/>
            <a:tailEnd/>
          </a:ln>
          <a:effectLst/>
        </p:spPr>
      </p:pic>
      <p:sp>
        <p:nvSpPr>
          <p:cNvPr id="10" name="TextBox 9"/>
          <p:cNvSpPr txBox="1"/>
          <p:nvPr/>
        </p:nvSpPr>
        <p:spPr>
          <a:xfrm>
            <a:off x="1524000" y="1062335"/>
            <a:ext cx="6096000" cy="461665"/>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200" dirty="0" smtClean="0"/>
              <a:t>Consideration on the quantity and overall dimensions of devices needed for creation and maintaining vacuum for the experiment is shown </a:t>
            </a:r>
            <a:r>
              <a:rPr lang="en-US" sz="1200" dirty="0" smtClean="0"/>
              <a:t>schematically.</a:t>
            </a:r>
            <a:endParaRPr lang="en-US" sz="1200" dirty="0" smtClean="0">
              <a:solidFill>
                <a:schemeClr val="accent6">
                  <a:lumMod val="75000"/>
                </a:schemeClr>
              </a:solidFill>
            </a:endParaRPr>
          </a:p>
        </p:txBody>
      </p:sp>
      <p:sp>
        <p:nvSpPr>
          <p:cNvPr id="11" name="TextBox 10"/>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18</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24"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Main Integration Activities</a:t>
            </a:r>
            <a:endParaRPr lang="en-US" dirty="0"/>
          </a:p>
        </p:txBody>
      </p:sp>
      <p:sp>
        <p:nvSpPr>
          <p:cNvPr id="12" name="Right Arrow 11"/>
          <p:cNvSpPr/>
          <p:nvPr/>
        </p:nvSpPr>
        <p:spPr>
          <a:xfrm>
            <a:off x="609600" y="1447800"/>
            <a:ext cx="29718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3D Layout</a:t>
            </a:r>
            <a:endParaRPr lang="en-US" sz="2000" b="1" dirty="0">
              <a:solidFill>
                <a:srgbClr val="0000FF"/>
              </a:solidFill>
            </a:endParaRPr>
          </a:p>
        </p:txBody>
      </p:sp>
      <p:sp>
        <p:nvSpPr>
          <p:cNvPr id="13" name="Right Arrow 12"/>
          <p:cNvSpPr/>
          <p:nvPr/>
        </p:nvSpPr>
        <p:spPr>
          <a:xfrm>
            <a:off x="609600" y="3810000"/>
            <a:ext cx="25146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Quadrupoles</a:t>
            </a:r>
            <a:endParaRPr lang="en-US" sz="2000" b="1" dirty="0">
              <a:solidFill>
                <a:srgbClr val="0000FF"/>
              </a:solidFill>
            </a:endParaRPr>
          </a:p>
        </p:txBody>
      </p:sp>
      <p:sp>
        <p:nvSpPr>
          <p:cNvPr id="14" name="Right Arrow 13"/>
          <p:cNvSpPr/>
          <p:nvPr/>
        </p:nvSpPr>
        <p:spPr>
          <a:xfrm>
            <a:off x="609600" y="2209800"/>
            <a:ext cx="26670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Vacuum</a:t>
            </a:r>
            <a:endParaRPr lang="en-US" sz="2000" b="1" dirty="0">
              <a:solidFill>
                <a:srgbClr val="0000FF"/>
              </a:solidFill>
            </a:endParaRPr>
          </a:p>
        </p:txBody>
      </p:sp>
      <p:sp>
        <p:nvSpPr>
          <p:cNvPr id="15" name="Right Arrow 14"/>
          <p:cNvSpPr/>
          <p:nvPr/>
        </p:nvSpPr>
        <p:spPr>
          <a:xfrm>
            <a:off x="609600" y="2971800"/>
            <a:ext cx="24384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AS Design</a:t>
            </a:r>
            <a:endParaRPr lang="en-US" sz="2000" b="1" dirty="0">
              <a:solidFill>
                <a:srgbClr val="0000FF"/>
              </a:solidFill>
            </a:endParaRPr>
          </a:p>
        </p:txBody>
      </p:sp>
      <p:sp>
        <p:nvSpPr>
          <p:cNvPr id="16" name="Right Arrow 15"/>
          <p:cNvSpPr/>
          <p:nvPr/>
        </p:nvSpPr>
        <p:spPr>
          <a:xfrm>
            <a:off x="609600" y="5486400"/>
            <a:ext cx="29718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Alignment/Stabilization</a:t>
            </a:r>
            <a:endParaRPr lang="en-US" sz="2000" b="1" dirty="0">
              <a:solidFill>
                <a:srgbClr val="0000FF"/>
              </a:solidFill>
            </a:endParaRPr>
          </a:p>
        </p:txBody>
      </p:sp>
      <p:sp>
        <p:nvSpPr>
          <p:cNvPr id="17" name="Right Arrow 16"/>
          <p:cNvSpPr/>
          <p:nvPr/>
        </p:nvSpPr>
        <p:spPr>
          <a:xfrm flipH="1">
            <a:off x="6096000" y="2971800"/>
            <a:ext cx="24384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Tolerances</a:t>
            </a:r>
            <a:endParaRPr lang="en-US" sz="2000" b="1" dirty="0">
              <a:solidFill>
                <a:srgbClr val="0000FF"/>
              </a:solidFill>
            </a:endParaRPr>
          </a:p>
        </p:txBody>
      </p:sp>
      <p:sp>
        <p:nvSpPr>
          <p:cNvPr id="18" name="Right Arrow 17"/>
          <p:cNvSpPr/>
          <p:nvPr/>
        </p:nvSpPr>
        <p:spPr>
          <a:xfrm flipH="1">
            <a:off x="5791200" y="4648200"/>
            <a:ext cx="27432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Tunnel Integration</a:t>
            </a:r>
            <a:endParaRPr lang="en-US" sz="2000" b="1" dirty="0">
              <a:solidFill>
                <a:srgbClr val="0000FF"/>
              </a:solidFill>
            </a:endParaRPr>
          </a:p>
        </p:txBody>
      </p:sp>
      <p:sp>
        <p:nvSpPr>
          <p:cNvPr id="21" name="Right Arrow 20"/>
          <p:cNvSpPr/>
          <p:nvPr/>
        </p:nvSpPr>
        <p:spPr>
          <a:xfrm flipH="1">
            <a:off x="5867400" y="2209800"/>
            <a:ext cx="26670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Ventilation</a:t>
            </a:r>
            <a:endParaRPr lang="en-US" sz="2000" b="1" dirty="0">
              <a:solidFill>
                <a:srgbClr val="0000FF"/>
              </a:solidFill>
            </a:endParaRPr>
          </a:p>
        </p:txBody>
      </p:sp>
      <p:sp>
        <p:nvSpPr>
          <p:cNvPr id="22" name="Right Arrow 21"/>
          <p:cNvSpPr/>
          <p:nvPr/>
        </p:nvSpPr>
        <p:spPr>
          <a:xfrm flipH="1">
            <a:off x="5562600" y="1447800"/>
            <a:ext cx="29718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Cooling</a:t>
            </a:r>
            <a:endParaRPr lang="en-US" sz="2000" b="1" dirty="0">
              <a:solidFill>
                <a:srgbClr val="0000FF"/>
              </a:solidFill>
            </a:endParaRPr>
          </a:p>
        </p:txBody>
      </p:sp>
      <p:sp>
        <p:nvSpPr>
          <p:cNvPr id="23" name="Right Arrow 22"/>
          <p:cNvSpPr/>
          <p:nvPr/>
        </p:nvSpPr>
        <p:spPr>
          <a:xfrm flipH="1">
            <a:off x="5486400" y="5486400"/>
            <a:ext cx="30480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Beam Instrumentation</a:t>
            </a:r>
            <a:endParaRPr lang="en-US" sz="2000" b="1" dirty="0">
              <a:solidFill>
                <a:srgbClr val="0000FF"/>
              </a:solidFill>
            </a:endParaRPr>
          </a:p>
        </p:txBody>
      </p:sp>
      <p:sp>
        <p:nvSpPr>
          <p:cNvPr id="27" name="Oval 26"/>
          <p:cNvSpPr/>
          <p:nvPr/>
        </p:nvSpPr>
        <p:spPr>
          <a:xfrm>
            <a:off x="3276600" y="1524000"/>
            <a:ext cx="2514600" cy="4495800"/>
          </a:xfrm>
          <a:prstGeom prst="ellipse">
            <a:avLst/>
          </a:prstGeom>
          <a:gradFill>
            <a:gsLst>
              <a:gs pos="0">
                <a:schemeClr val="accent6">
                  <a:lumMod val="75000"/>
                </a:schemeClr>
              </a:gs>
              <a:gs pos="39999">
                <a:srgbClr val="0A128C"/>
              </a:gs>
              <a:gs pos="70000">
                <a:srgbClr val="181CC7"/>
              </a:gs>
              <a:gs pos="88000">
                <a:srgbClr val="7005D4"/>
              </a:gs>
              <a:gs pos="100000">
                <a:srgbClr val="8C3D91"/>
              </a:gs>
            </a:gsLst>
            <a:lin ang="16200000" scaled="0"/>
          </a:gradFill>
          <a:scene3d>
            <a:camera prst="orthographicFront">
              <a:rot lat="0" lon="0" rev="0"/>
            </a:camera>
            <a:lightRig rig="morning" dir="t"/>
          </a:scene3d>
          <a:sp3d extrusionH="69850" prstMaterial="plastic">
            <a:bevelT w="139700" h="215900" prst="divot"/>
            <a:bevelB w="139700" h="139700" prst="divot"/>
            <a:contourClr>
              <a:srgbClr val="00B0F0"/>
            </a:contourClr>
          </a:sp3d>
        </p:spPr>
        <p:style>
          <a:lnRef idx="0">
            <a:schemeClr val="accent6"/>
          </a:lnRef>
          <a:fillRef idx="3">
            <a:schemeClr val="accent6"/>
          </a:fillRef>
          <a:effectRef idx="3">
            <a:schemeClr val="accent6"/>
          </a:effectRef>
          <a:fontRef idx="minor">
            <a:schemeClr val="lt1"/>
          </a:fontRef>
        </p:style>
        <p:txBody>
          <a:bodyPr wrap="none" rtlCol="0" anchor="ctr">
            <a:noAutofit/>
          </a:bodyPr>
          <a:lstStyle/>
          <a:p>
            <a:pPr algn="ctr"/>
            <a:r>
              <a:rPr lang="en-US" sz="2400" dirty="0" smtClean="0">
                <a:solidFill>
                  <a:schemeClr val="bg1">
                    <a:lumMod val="75000"/>
                  </a:schemeClr>
                </a:solidFill>
                <a:effectLst>
                  <a:glow rad="139700">
                    <a:schemeClr val="accent4">
                      <a:satMod val="175000"/>
                      <a:alpha val="40000"/>
                    </a:schemeClr>
                  </a:glow>
                </a:effectLst>
              </a:rPr>
              <a:t>CLIC</a:t>
            </a:r>
          </a:p>
          <a:p>
            <a:pPr algn="ctr"/>
            <a:endParaRPr lang="en-US" sz="2400" dirty="0" smtClean="0">
              <a:solidFill>
                <a:schemeClr val="bg1">
                  <a:lumMod val="75000"/>
                </a:schemeClr>
              </a:solidFill>
              <a:effectLst>
                <a:glow rad="139700">
                  <a:schemeClr val="accent4">
                    <a:satMod val="175000"/>
                    <a:alpha val="40000"/>
                  </a:schemeClr>
                </a:glow>
              </a:effectLst>
            </a:endParaRPr>
          </a:p>
          <a:p>
            <a:pPr algn="ctr"/>
            <a:r>
              <a:rPr lang="en-US" sz="2400" dirty="0" smtClean="0">
                <a:solidFill>
                  <a:schemeClr val="bg1">
                    <a:lumMod val="75000"/>
                  </a:schemeClr>
                </a:solidFill>
                <a:effectLst>
                  <a:glow rad="139700">
                    <a:schemeClr val="accent4">
                      <a:satMod val="175000"/>
                      <a:alpha val="40000"/>
                    </a:schemeClr>
                  </a:glow>
                </a:effectLst>
              </a:rPr>
              <a:t>MODULE</a:t>
            </a:r>
          </a:p>
          <a:p>
            <a:pPr algn="ctr"/>
            <a:endParaRPr lang="en-US" sz="2400" dirty="0" smtClean="0">
              <a:solidFill>
                <a:schemeClr val="bg1">
                  <a:lumMod val="75000"/>
                </a:schemeClr>
              </a:solidFill>
              <a:effectLst>
                <a:glow rad="139700">
                  <a:schemeClr val="accent4">
                    <a:satMod val="175000"/>
                    <a:alpha val="40000"/>
                  </a:schemeClr>
                </a:glow>
              </a:effectLst>
            </a:endParaRPr>
          </a:p>
          <a:p>
            <a:pPr algn="ctr"/>
            <a:r>
              <a:rPr lang="en-US" sz="2400" dirty="0" smtClean="0">
                <a:solidFill>
                  <a:schemeClr val="bg1">
                    <a:lumMod val="75000"/>
                  </a:schemeClr>
                </a:solidFill>
                <a:effectLst>
                  <a:glow rad="139700">
                    <a:schemeClr val="accent4">
                      <a:satMod val="175000"/>
                      <a:alpha val="40000"/>
                    </a:schemeClr>
                  </a:glow>
                </a:effectLst>
              </a:rPr>
              <a:t>INTEGRATION</a:t>
            </a:r>
          </a:p>
          <a:p>
            <a:pPr algn="ctr"/>
            <a:endParaRPr lang="en-US" sz="2400" dirty="0" smtClean="0">
              <a:solidFill>
                <a:schemeClr val="bg1">
                  <a:lumMod val="75000"/>
                </a:schemeClr>
              </a:solidFill>
              <a:effectLst>
                <a:glow rad="139700">
                  <a:schemeClr val="accent4">
                    <a:satMod val="175000"/>
                    <a:alpha val="40000"/>
                  </a:schemeClr>
                </a:glow>
              </a:effectLst>
            </a:endParaRPr>
          </a:p>
          <a:p>
            <a:pPr algn="ctr"/>
            <a:r>
              <a:rPr lang="en-US" sz="2400" dirty="0" smtClean="0">
                <a:solidFill>
                  <a:schemeClr val="bg1">
                    <a:lumMod val="75000"/>
                  </a:schemeClr>
                </a:solidFill>
                <a:effectLst>
                  <a:glow rad="139700">
                    <a:schemeClr val="accent4">
                      <a:satMod val="175000"/>
                      <a:alpha val="40000"/>
                    </a:schemeClr>
                  </a:glow>
                </a:effectLst>
              </a:rPr>
              <a:t>AND</a:t>
            </a:r>
          </a:p>
          <a:p>
            <a:pPr algn="ctr"/>
            <a:endParaRPr lang="en-US" sz="2400" dirty="0" smtClean="0">
              <a:solidFill>
                <a:schemeClr val="bg1">
                  <a:lumMod val="75000"/>
                </a:schemeClr>
              </a:solidFill>
              <a:effectLst>
                <a:glow rad="139700">
                  <a:schemeClr val="accent4">
                    <a:satMod val="175000"/>
                    <a:alpha val="40000"/>
                  </a:schemeClr>
                </a:glow>
              </a:effectLst>
            </a:endParaRPr>
          </a:p>
          <a:p>
            <a:pPr algn="ctr"/>
            <a:r>
              <a:rPr lang="en-US" sz="2400" dirty="0" smtClean="0">
                <a:solidFill>
                  <a:schemeClr val="bg1">
                    <a:lumMod val="75000"/>
                  </a:schemeClr>
                </a:solidFill>
                <a:effectLst>
                  <a:glow rad="139700">
                    <a:schemeClr val="accent4">
                      <a:satMod val="175000"/>
                      <a:alpha val="40000"/>
                    </a:schemeClr>
                  </a:glow>
                </a:effectLst>
              </a:rPr>
              <a:t>DESIGN</a:t>
            </a:r>
          </a:p>
          <a:p>
            <a:pPr algn="ctr"/>
            <a:endParaRPr lang="en-US" sz="2400" dirty="0">
              <a:solidFill>
                <a:schemeClr val="bg1"/>
              </a:solidFill>
              <a:effectLst>
                <a:glow rad="139700">
                  <a:schemeClr val="accent4">
                    <a:satMod val="175000"/>
                    <a:alpha val="40000"/>
                  </a:schemeClr>
                </a:glow>
              </a:effectLst>
            </a:endParaRPr>
          </a:p>
        </p:txBody>
      </p:sp>
      <p:sp>
        <p:nvSpPr>
          <p:cNvPr id="29" name="Right Arrow 28"/>
          <p:cNvSpPr/>
          <p:nvPr/>
        </p:nvSpPr>
        <p:spPr>
          <a:xfrm flipH="1">
            <a:off x="5943600" y="3810000"/>
            <a:ext cx="25908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Coordinate System</a:t>
            </a:r>
            <a:endParaRPr lang="en-US" sz="2000" b="1" dirty="0">
              <a:solidFill>
                <a:srgbClr val="0000FF"/>
              </a:solidFill>
            </a:endParaRPr>
          </a:p>
        </p:txBody>
      </p:sp>
      <p:sp>
        <p:nvSpPr>
          <p:cNvPr id="30" name="Right Arrow 29"/>
          <p:cNvSpPr/>
          <p:nvPr/>
        </p:nvSpPr>
        <p:spPr>
          <a:xfrm>
            <a:off x="609600" y="4648200"/>
            <a:ext cx="2667000" cy="762000"/>
          </a:xfrm>
          <a:prstGeom prst="righ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dirty="0" smtClean="0">
                <a:solidFill>
                  <a:srgbClr val="0000FF"/>
                </a:solidFill>
                <a:latin typeface="Arial" charset="0"/>
              </a:rPr>
              <a:t>Radiation Protection</a:t>
            </a:r>
            <a:endParaRPr lang="en-US" sz="2000" b="1" dirty="0">
              <a:solidFill>
                <a:srgbClr val="0000FF"/>
              </a:solidFill>
            </a:endParaRPr>
          </a:p>
        </p:txBody>
      </p:sp>
      <p:sp>
        <p:nvSpPr>
          <p:cNvPr id="19" name="TextBox 18"/>
          <p:cNvSpPr txBox="1"/>
          <p:nvPr/>
        </p:nvSpPr>
        <p:spPr>
          <a:xfrm>
            <a:off x="8686800" y="228600"/>
            <a:ext cx="282450"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1</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1000" fill="hold"/>
                                        <p:tgtEl>
                                          <p:spTgt spid="12"/>
                                        </p:tgtEl>
                                        <p:attrNameLst>
                                          <p:attrName>style.color</p:attrName>
                                        </p:attrNameLst>
                                      </p:cBhvr>
                                      <p:to>
                                        <a:schemeClr val="bg1"/>
                                      </p:to>
                                    </p:animClr>
                                  </p:childTnLst>
                                </p:cTn>
                              </p:par>
                            </p:childTnLst>
                          </p:cTn>
                        </p:par>
                        <p:par>
                          <p:cTn id="7" fill="hold">
                            <p:stCondLst>
                              <p:cond delay="1000"/>
                            </p:stCondLst>
                            <p:childTnLst>
                              <p:par>
                                <p:cTn id="8" presetID="3" presetClass="emph" presetSubtype="2" fill="hold" grpId="0" nodeType="afterEffect">
                                  <p:stCondLst>
                                    <p:cond delay="0"/>
                                  </p:stCondLst>
                                  <p:childTnLst>
                                    <p:animClr clrSpc="rgb">
                                      <p:cBhvr override="childStyle">
                                        <p:cTn id="9" dur="1000" fill="hold"/>
                                        <p:tgtEl>
                                          <p:spTgt spid="14"/>
                                        </p:tgtEl>
                                        <p:attrNameLst>
                                          <p:attrName>style.color</p:attrName>
                                        </p:attrNameLst>
                                      </p:cBhvr>
                                      <p:to>
                                        <a:schemeClr val="bg1"/>
                                      </p:to>
                                    </p:animClr>
                                  </p:childTnLst>
                                </p:cTn>
                              </p:par>
                            </p:childTnLst>
                          </p:cTn>
                        </p:par>
                        <p:par>
                          <p:cTn id="10" fill="hold">
                            <p:stCondLst>
                              <p:cond delay="2000"/>
                            </p:stCondLst>
                            <p:childTnLst>
                              <p:par>
                                <p:cTn id="11" presetID="3" presetClass="emph" presetSubtype="2" fill="hold" grpId="0" nodeType="afterEffect">
                                  <p:stCondLst>
                                    <p:cond delay="0"/>
                                  </p:stCondLst>
                                  <p:childTnLst>
                                    <p:animClr clrSpc="rgb">
                                      <p:cBhvr override="childStyle">
                                        <p:cTn id="12" dur="1000" fill="hold"/>
                                        <p:tgtEl>
                                          <p:spTgt spid="15"/>
                                        </p:tgtEl>
                                        <p:attrNameLst>
                                          <p:attrName>style.color</p:attrName>
                                        </p:attrNameLst>
                                      </p:cBhvr>
                                      <p:to>
                                        <a:schemeClr val="bg1"/>
                                      </p:to>
                                    </p:animClr>
                                  </p:childTnLst>
                                </p:cTn>
                              </p:par>
                            </p:childTnLst>
                          </p:cTn>
                        </p:par>
                        <p:par>
                          <p:cTn id="13" fill="hold">
                            <p:stCondLst>
                              <p:cond delay="3000"/>
                            </p:stCondLst>
                            <p:childTnLst>
                              <p:par>
                                <p:cTn id="14" presetID="3" presetClass="emph" presetSubtype="2" fill="hold" grpId="0" nodeType="afterEffect">
                                  <p:stCondLst>
                                    <p:cond delay="0"/>
                                  </p:stCondLst>
                                  <p:childTnLst>
                                    <p:animClr clrSpc="rgb">
                                      <p:cBhvr override="childStyle">
                                        <p:cTn id="15" dur="1000" fill="hold"/>
                                        <p:tgtEl>
                                          <p:spTgt spid="13"/>
                                        </p:tgtEl>
                                        <p:attrNameLst>
                                          <p:attrName>style.color</p:attrName>
                                        </p:attrNameLst>
                                      </p:cBhvr>
                                      <p:to>
                                        <a:schemeClr val="bg1"/>
                                      </p:to>
                                    </p:animClr>
                                  </p:childTnLst>
                                </p:cTn>
                              </p:par>
                            </p:childTnLst>
                          </p:cTn>
                        </p:par>
                        <p:par>
                          <p:cTn id="16" fill="hold">
                            <p:stCondLst>
                              <p:cond delay="4000"/>
                            </p:stCondLst>
                            <p:childTnLst>
                              <p:par>
                                <p:cTn id="17" presetID="3" presetClass="emph" presetSubtype="2" fill="hold" grpId="0" nodeType="afterEffect">
                                  <p:stCondLst>
                                    <p:cond delay="0"/>
                                  </p:stCondLst>
                                  <p:childTnLst>
                                    <p:animClr clrSpc="rgb">
                                      <p:cBhvr override="childStyle">
                                        <p:cTn id="18" dur="1000" fill="hold"/>
                                        <p:tgtEl>
                                          <p:spTgt spid="30"/>
                                        </p:tgtEl>
                                        <p:attrNameLst>
                                          <p:attrName>style.color</p:attrName>
                                        </p:attrNameLst>
                                      </p:cBhvr>
                                      <p:to>
                                        <a:schemeClr val="bg1"/>
                                      </p:to>
                                    </p:animClr>
                                  </p:childTnLst>
                                </p:cTn>
                              </p:par>
                            </p:childTnLst>
                          </p:cTn>
                        </p:par>
                        <p:par>
                          <p:cTn id="19" fill="hold">
                            <p:stCondLst>
                              <p:cond delay="5000"/>
                            </p:stCondLst>
                            <p:childTnLst>
                              <p:par>
                                <p:cTn id="20" presetID="3" presetClass="emph" presetSubtype="2" fill="hold" grpId="0" nodeType="afterEffect">
                                  <p:stCondLst>
                                    <p:cond delay="0"/>
                                  </p:stCondLst>
                                  <p:childTnLst>
                                    <p:animClr clrSpc="rgb">
                                      <p:cBhvr override="childStyle">
                                        <p:cTn id="21" dur="1000" fill="hold"/>
                                        <p:tgtEl>
                                          <p:spTgt spid="16"/>
                                        </p:tgtEl>
                                        <p:attrNameLst>
                                          <p:attrName>style.color</p:attrName>
                                        </p:attrNameLst>
                                      </p:cBhvr>
                                      <p:to>
                                        <a:schemeClr val="bg1"/>
                                      </p:to>
                                    </p:animClr>
                                  </p:childTnLst>
                                </p:cTn>
                              </p:par>
                            </p:childTnLst>
                          </p:cTn>
                        </p:par>
                        <p:par>
                          <p:cTn id="22" fill="hold">
                            <p:stCondLst>
                              <p:cond delay="6000"/>
                            </p:stCondLst>
                            <p:childTnLst>
                              <p:par>
                                <p:cTn id="23" presetID="3" presetClass="emph" presetSubtype="2" fill="hold" grpId="0" nodeType="afterEffect">
                                  <p:stCondLst>
                                    <p:cond delay="0"/>
                                  </p:stCondLst>
                                  <p:childTnLst>
                                    <p:animClr clrSpc="rgb">
                                      <p:cBhvr override="childStyle">
                                        <p:cTn id="24" dur="1000" fill="hold"/>
                                        <p:tgtEl>
                                          <p:spTgt spid="22"/>
                                        </p:tgtEl>
                                        <p:attrNameLst>
                                          <p:attrName>style.color</p:attrName>
                                        </p:attrNameLst>
                                      </p:cBhvr>
                                      <p:to>
                                        <a:schemeClr val="bg1"/>
                                      </p:to>
                                    </p:animClr>
                                  </p:childTnLst>
                                </p:cTn>
                              </p:par>
                            </p:childTnLst>
                          </p:cTn>
                        </p:par>
                        <p:par>
                          <p:cTn id="25" fill="hold">
                            <p:stCondLst>
                              <p:cond delay="7000"/>
                            </p:stCondLst>
                            <p:childTnLst>
                              <p:par>
                                <p:cTn id="26" presetID="3" presetClass="emph" presetSubtype="2" fill="hold" grpId="0" nodeType="afterEffect">
                                  <p:stCondLst>
                                    <p:cond delay="0"/>
                                  </p:stCondLst>
                                  <p:childTnLst>
                                    <p:animClr clrSpc="rgb">
                                      <p:cBhvr override="childStyle">
                                        <p:cTn id="27" dur="1000" fill="hold"/>
                                        <p:tgtEl>
                                          <p:spTgt spid="21"/>
                                        </p:tgtEl>
                                        <p:attrNameLst>
                                          <p:attrName>style.color</p:attrName>
                                        </p:attrNameLst>
                                      </p:cBhvr>
                                      <p:to>
                                        <a:schemeClr val="bg1"/>
                                      </p:to>
                                    </p:animClr>
                                  </p:childTnLst>
                                </p:cTn>
                              </p:par>
                            </p:childTnLst>
                          </p:cTn>
                        </p:par>
                        <p:par>
                          <p:cTn id="28" fill="hold">
                            <p:stCondLst>
                              <p:cond delay="8000"/>
                            </p:stCondLst>
                            <p:childTnLst>
                              <p:par>
                                <p:cTn id="29" presetID="3" presetClass="emph" presetSubtype="2" fill="hold" grpId="0" nodeType="afterEffect">
                                  <p:stCondLst>
                                    <p:cond delay="0"/>
                                  </p:stCondLst>
                                  <p:childTnLst>
                                    <p:animClr clrSpc="rgb">
                                      <p:cBhvr override="childStyle">
                                        <p:cTn id="30" dur="1000" fill="hold"/>
                                        <p:tgtEl>
                                          <p:spTgt spid="17"/>
                                        </p:tgtEl>
                                        <p:attrNameLst>
                                          <p:attrName>style.color</p:attrName>
                                        </p:attrNameLst>
                                      </p:cBhvr>
                                      <p:to>
                                        <a:schemeClr val="bg1"/>
                                      </p:to>
                                    </p:animClr>
                                  </p:childTnLst>
                                </p:cTn>
                              </p:par>
                            </p:childTnLst>
                          </p:cTn>
                        </p:par>
                        <p:par>
                          <p:cTn id="31" fill="hold">
                            <p:stCondLst>
                              <p:cond delay="9000"/>
                            </p:stCondLst>
                            <p:childTnLst>
                              <p:par>
                                <p:cTn id="32" presetID="3" presetClass="emph" presetSubtype="2" fill="hold" grpId="0" nodeType="afterEffect">
                                  <p:stCondLst>
                                    <p:cond delay="0"/>
                                  </p:stCondLst>
                                  <p:childTnLst>
                                    <p:animClr clrSpc="rgb">
                                      <p:cBhvr override="childStyle">
                                        <p:cTn id="33" dur="1000" fill="hold"/>
                                        <p:tgtEl>
                                          <p:spTgt spid="29"/>
                                        </p:tgtEl>
                                        <p:attrNameLst>
                                          <p:attrName>style.color</p:attrName>
                                        </p:attrNameLst>
                                      </p:cBhvr>
                                      <p:to>
                                        <a:schemeClr val="bg1"/>
                                      </p:to>
                                    </p:animClr>
                                  </p:childTnLst>
                                </p:cTn>
                              </p:par>
                            </p:childTnLst>
                          </p:cTn>
                        </p:par>
                        <p:par>
                          <p:cTn id="34" fill="hold">
                            <p:stCondLst>
                              <p:cond delay="10000"/>
                            </p:stCondLst>
                            <p:childTnLst>
                              <p:par>
                                <p:cTn id="35" presetID="3" presetClass="emph" presetSubtype="2" fill="hold" grpId="0" nodeType="afterEffect">
                                  <p:stCondLst>
                                    <p:cond delay="0"/>
                                  </p:stCondLst>
                                  <p:childTnLst>
                                    <p:animClr clrSpc="rgb">
                                      <p:cBhvr override="childStyle">
                                        <p:cTn id="36" dur="1000" fill="hold"/>
                                        <p:tgtEl>
                                          <p:spTgt spid="18"/>
                                        </p:tgtEl>
                                        <p:attrNameLst>
                                          <p:attrName>style.color</p:attrName>
                                        </p:attrNameLst>
                                      </p:cBhvr>
                                      <p:to>
                                        <a:schemeClr val="bg1"/>
                                      </p:to>
                                    </p:animClr>
                                  </p:childTnLst>
                                </p:cTn>
                              </p:par>
                            </p:childTnLst>
                          </p:cTn>
                        </p:par>
                        <p:par>
                          <p:cTn id="37" fill="hold">
                            <p:stCondLst>
                              <p:cond delay="11000"/>
                            </p:stCondLst>
                            <p:childTnLst>
                              <p:par>
                                <p:cTn id="38" presetID="3" presetClass="emph" presetSubtype="2" fill="hold" grpId="0" nodeType="afterEffect">
                                  <p:stCondLst>
                                    <p:cond delay="0"/>
                                  </p:stCondLst>
                                  <p:childTnLst>
                                    <p:animClr clrSpc="rgb">
                                      <p:cBhvr override="childStyle">
                                        <p:cTn id="39" dur="1000" fill="hold"/>
                                        <p:tgtEl>
                                          <p:spTgt spid="23"/>
                                        </p:tgtEl>
                                        <p:attrNameLst>
                                          <p:attrName>style.color</p:attrName>
                                        </p:attrNameLst>
                                      </p:cBhvr>
                                      <p:to>
                                        <a:schemeClr val="bg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2" grpId="0" animBg="1"/>
      <p:bldP spid="23" grpId="0" animBg="1"/>
      <p:bldP spid="29" grpId="0" animBg="1"/>
      <p:bldP spid="3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Vacuum</a:t>
            </a:r>
            <a:endParaRPr lang="en-US" dirty="0"/>
          </a:p>
        </p:txBody>
      </p:sp>
      <p:grpSp>
        <p:nvGrpSpPr>
          <p:cNvPr id="2" name="Group 10"/>
          <p:cNvGrpSpPr>
            <a:grpSpLocks/>
          </p:cNvGrpSpPr>
          <p:nvPr/>
        </p:nvGrpSpPr>
        <p:grpSpPr bwMode="auto">
          <a:xfrm>
            <a:off x="98425" y="928688"/>
            <a:ext cx="9089059" cy="5364122"/>
            <a:chOff x="98296" y="928670"/>
            <a:chExt cx="9089220" cy="5363825"/>
          </a:xfrm>
        </p:grpSpPr>
        <p:pic>
          <p:nvPicPr>
            <p:cNvPr id="7" name="Picture 3"/>
            <p:cNvPicPr>
              <a:picLocks noChangeAspect="1" noChangeArrowheads="1"/>
            </p:cNvPicPr>
            <p:nvPr/>
          </p:nvPicPr>
          <p:blipFill>
            <a:blip r:embed="rId2"/>
            <a:srcRect/>
            <a:stretch>
              <a:fillRect/>
            </a:stretch>
          </p:blipFill>
          <p:spPr bwMode="auto">
            <a:xfrm>
              <a:off x="3505131" y="928670"/>
              <a:ext cx="5682385" cy="5000661"/>
            </a:xfrm>
            <a:prstGeom prst="rect">
              <a:avLst/>
            </a:prstGeom>
            <a:noFill/>
            <a:ln w="9525">
              <a:noFill/>
              <a:miter lim="800000"/>
              <a:headEnd/>
              <a:tailEnd/>
            </a:ln>
          </p:spPr>
        </p:pic>
        <p:pic>
          <p:nvPicPr>
            <p:cNvPr id="8" name="Picture 4"/>
            <p:cNvPicPr>
              <a:picLocks noChangeAspect="1" noChangeArrowheads="1"/>
            </p:cNvPicPr>
            <p:nvPr/>
          </p:nvPicPr>
          <p:blipFill>
            <a:blip r:embed="rId3"/>
            <a:srcRect/>
            <a:stretch>
              <a:fillRect/>
            </a:stretch>
          </p:blipFill>
          <p:spPr bwMode="auto">
            <a:xfrm>
              <a:off x="98296" y="928670"/>
              <a:ext cx="4168849" cy="2141522"/>
            </a:xfrm>
            <a:prstGeom prst="rect">
              <a:avLst/>
            </a:prstGeom>
            <a:noFill/>
            <a:ln w="9525">
              <a:noFill/>
              <a:miter lim="800000"/>
              <a:headEnd/>
              <a:tailEnd/>
            </a:ln>
          </p:spPr>
        </p:pic>
        <p:sp>
          <p:nvSpPr>
            <p:cNvPr id="9" name="Rectangle 2"/>
            <p:cNvSpPr>
              <a:spLocks noChangeArrowheads="1"/>
            </p:cNvSpPr>
            <p:nvPr/>
          </p:nvSpPr>
          <p:spPr bwMode="auto">
            <a:xfrm>
              <a:off x="228473" y="3276452"/>
              <a:ext cx="3200457" cy="3016043"/>
            </a:xfrm>
            <a:prstGeom prst="rect">
              <a:avLst/>
            </a:prstGeom>
            <a:noFill/>
            <a:ln w="9525">
              <a:noFill/>
              <a:miter lim="800000"/>
              <a:headEnd/>
              <a:tailEnd/>
            </a:ln>
          </p:spPr>
          <p:txBody>
            <a:bodyPr wrap="square" anchor="ctr">
              <a:spAutoFit/>
            </a:bodyPr>
            <a:lstStyle/>
            <a:p>
              <a:pPr indent="269875" eaLnBrk="0" hangingPunct="0">
                <a:tabLst>
                  <a:tab pos="4410075" algn="l"/>
                  <a:tab pos="4500563" algn="l"/>
                  <a:tab pos="4860925" algn="l"/>
                  <a:tab pos="5581650" algn="l"/>
                </a:tabLst>
              </a:pPr>
              <a:r>
                <a:rPr lang="en-US" sz="1000" dirty="0">
                  <a:ea typeface="Times New Roman" pitchFamily="18" charset="0"/>
                  <a:cs typeface="Arial" pitchFamily="34" charset="0"/>
                </a:rPr>
                <a:t>The vacuum simulation based on calculation method with possible 10% error was done by P. </a:t>
              </a:r>
              <a:r>
                <a:rPr lang="en-US" sz="1000" dirty="0" smtClean="0">
                  <a:ea typeface="Times New Roman" pitchFamily="18" charset="0"/>
                  <a:cs typeface="Arial" pitchFamily="34" charset="0"/>
                </a:rPr>
                <a:t>Costa-Pinto </a:t>
              </a:r>
              <a:r>
                <a:rPr lang="en-US" sz="1000" dirty="0">
                  <a:ea typeface="Times New Roman" pitchFamily="18" charset="0"/>
                  <a:cs typeface="Arial" pitchFamily="34" charset="0"/>
                </a:rPr>
                <a:t>to estimate the pressure recovery time</a:t>
              </a:r>
              <a:r>
                <a:rPr lang="en-US" sz="1000" b="1" dirty="0">
                  <a:ea typeface="Times New Roman" pitchFamily="18" charset="0"/>
                  <a:cs typeface="Arial" pitchFamily="34" charset="0"/>
                </a:rPr>
                <a:t> </a:t>
              </a:r>
              <a:r>
                <a:rPr lang="en-US" sz="1000" dirty="0">
                  <a:ea typeface="Times New Roman" pitchFamily="18" charset="0"/>
                  <a:cs typeface="Arial" pitchFamily="34" charset="0"/>
                </a:rPr>
                <a:t>inside the </a:t>
              </a:r>
              <a:r>
                <a:rPr lang="en-US" sz="1000" dirty="0" smtClean="0">
                  <a:ea typeface="Times New Roman" pitchFamily="18" charset="0"/>
                  <a:cs typeface="Arial" pitchFamily="34" charset="0"/>
                </a:rPr>
                <a:t>AS of </a:t>
              </a:r>
              <a:r>
                <a:rPr lang="en-US" sz="1000" dirty="0">
                  <a:ea typeface="Times New Roman" pitchFamily="18" charset="0"/>
                  <a:cs typeface="Arial" pitchFamily="34" charset="0"/>
                </a:rPr>
                <a:t>a standard module after a spark.</a:t>
              </a:r>
            </a:p>
            <a:p>
              <a:pPr indent="269875" eaLnBrk="0" hangingPunct="0">
                <a:tabLst>
                  <a:tab pos="4410075" algn="l"/>
                  <a:tab pos="4500563" algn="l"/>
                  <a:tab pos="4860925" algn="l"/>
                  <a:tab pos="5581650" algn="l"/>
                </a:tabLst>
              </a:pPr>
              <a:r>
                <a:rPr lang="en-US" sz="1000" dirty="0">
                  <a:ea typeface="Times New Roman" pitchFamily="18" charset="0"/>
                  <a:cs typeface="Arial" pitchFamily="34" charset="0"/>
                </a:rPr>
                <a:t> The 11.4 GHz AS (</a:t>
              </a:r>
              <a:r>
                <a:rPr lang="fr-FR" sz="1000" dirty="0">
                  <a:ea typeface="Times New Roman" pitchFamily="18" charset="0"/>
                  <a:cs typeface="Arial" pitchFamily="34" charset="0"/>
                </a:rPr>
                <a:t>CLIAAS110001)</a:t>
              </a:r>
              <a:r>
                <a:rPr lang="fr-FR" sz="1000" b="1" i="1" dirty="0">
                  <a:ea typeface="Times New Roman" pitchFamily="18" charset="0"/>
                  <a:cs typeface="Arial" pitchFamily="34" charset="0"/>
                </a:rPr>
                <a:t> </a:t>
              </a:r>
              <a:r>
                <a:rPr lang="en-US" sz="1000" dirty="0">
                  <a:ea typeface="Times New Roman" pitchFamily="18" charset="0"/>
                  <a:cs typeface="Arial" pitchFamily="34" charset="0"/>
                </a:rPr>
                <a:t>was used for simulation. Model consists of 8 copper AS inside a stainless steel tank of 2 m long and Ø 400 mm. Three different pumping speeds (</a:t>
              </a:r>
              <a:r>
                <a:rPr lang="fr-FR" sz="1000" dirty="0">
                  <a:ea typeface="Times New Roman" pitchFamily="18" charset="0"/>
                  <a:cs typeface="Arial" pitchFamily="34" charset="0"/>
                </a:rPr>
                <a:t>500 l/s</a:t>
              </a:r>
              <a:r>
                <a:rPr lang="en-US" sz="1000" dirty="0">
                  <a:ea typeface="Times New Roman" pitchFamily="18" charset="0"/>
                  <a:cs typeface="Arial" pitchFamily="34" charset="0"/>
                </a:rPr>
                <a:t>, </a:t>
              </a:r>
              <a:r>
                <a:rPr lang="fr-FR" sz="1000" dirty="0">
                  <a:ea typeface="Times New Roman" pitchFamily="18" charset="0"/>
                  <a:cs typeface="Arial" pitchFamily="34" charset="0"/>
                </a:rPr>
                <a:t>1000 l/s</a:t>
              </a:r>
              <a:r>
                <a:rPr lang="en-US" sz="1000" dirty="0">
                  <a:ea typeface="Times New Roman" pitchFamily="18" charset="0"/>
                  <a:cs typeface="Arial" pitchFamily="34" charset="0"/>
                </a:rPr>
                <a:t> and </a:t>
              </a:r>
              <a:r>
                <a:rPr lang="fr-FR" sz="1000" dirty="0">
                  <a:ea typeface="Times New Roman" pitchFamily="18" charset="0"/>
                  <a:cs typeface="Arial" pitchFamily="34" charset="0"/>
                </a:rPr>
                <a:t>2000 l/s) </a:t>
              </a:r>
              <a:r>
                <a:rPr lang="en-US" sz="1000" dirty="0">
                  <a:ea typeface="Times New Roman" pitchFamily="18" charset="0"/>
                  <a:cs typeface="Arial" pitchFamily="34" charset="0"/>
                </a:rPr>
                <a:t>have been simulated. The amount of gas released per spark is based on the data measured in the spark test system for </a:t>
              </a:r>
              <a:r>
                <a:rPr lang="en-US" sz="1000" b="1" dirty="0">
                  <a:ea typeface="Times New Roman" pitchFamily="18" charset="0"/>
                  <a:cs typeface="Arial" pitchFamily="34" charset="0"/>
                </a:rPr>
                <a:t>Mo</a:t>
              </a:r>
              <a:r>
                <a:rPr lang="en-US" sz="1000" dirty="0">
                  <a:ea typeface="Times New Roman" pitchFamily="18" charset="0"/>
                  <a:cs typeface="Arial" pitchFamily="34" charset="0"/>
                </a:rPr>
                <a:t>, and considered to occur during 75ns. The simulation was performed for the two main gases observed, </a:t>
              </a:r>
              <a:r>
                <a:rPr lang="en-US" sz="1000" b="1" dirty="0">
                  <a:ea typeface="Times New Roman" pitchFamily="18" charset="0"/>
                  <a:cs typeface="Arial" pitchFamily="34" charset="0"/>
                </a:rPr>
                <a:t>H</a:t>
              </a:r>
              <a:r>
                <a:rPr lang="en-US" sz="1000" b="1" baseline="-30000" dirty="0">
                  <a:ea typeface="Times New Roman" pitchFamily="18" charset="0"/>
                  <a:cs typeface="Arial" pitchFamily="34" charset="0"/>
                </a:rPr>
                <a:t>2 </a:t>
              </a:r>
              <a:r>
                <a:rPr lang="en-US" sz="1000" dirty="0">
                  <a:ea typeface="Times New Roman" pitchFamily="18" charset="0"/>
                  <a:cs typeface="Arial" pitchFamily="34" charset="0"/>
                </a:rPr>
                <a:t>and </a:t>
              </a:r>
              <a:r>
                <a:rPr lang="en-US" sz="1000" b="1" dirty="0">
                  <a:ea typeface="Times New Roman" pitchFamily="18" charset="0"/>
                  <a:cs typeface="Arial" pitchFamily="34" charset="0"/>
                </a:rPr>
                <a:t>CO</a:t>
              </a:r>
              <a:r>
                <a:rPr lang="en-US" sz="1000" dirty="0">
                  <a:ea typeface="Times New Roman" pitchFamily="18" charset="0"/>
                  <a:cs typeface="Arial" pitchFamily="34" charset="0"/>
                </a:rPr>
                <a:t>.</a:t>
              </a:r>
            </a:p>
            <a:p>
              <a:pPr indent="269875" eaLnBrk="0" hangingPunct="0">
                <a:tabLst>
                  <a:tab pos="4410075" algn="l"/>
                  <a:tab pos="4500563" algn="l"/>
                  <a:tab pos="4860925" algn="l"/>
                  <a:tab pos="5581650" algn="l"/>
                </a:tabLst>
              </a:pPr>
              <a:r>
                <a:rPr lang="en-US" sz="1000" dirty="0">
                  <a:ea typeface="Times New Roman" pitchFamily="18" charset="0"/>
                  <a:cs typeface="Arial" pitchFamily="34" charset="0"/>
                </a:rPr>
                <a:t>The results were 6 ms period of time for recovering </a:t>
              </a:r>
              <a:r>
                <a:rPr lang="fr-FR" sz="1000" dirty="0">
                  <a:ea typeface="Times New Roman" pitchFamily="18" charset="0"/>
                  <a:cs typeface="Arial" pitchFamily="34" charset="0"/>
                </a:rPr>
                <a:t>10</a:t>
              </a:r>
              <a:r>
                <a:rPr lang="fr-FR" sz="1000" baseline="30000" dirty="0">
                  <a:ea typeface="Times New Roman" pitchFamily="18" charset="0"/>
                  <a:cs typeface="Arial" pitchFamily="34" charset="0"/>
                </a:rPr>
                <a:t>-8</a:t>
              </a:r>
              <a:r>
                <a:rPr lang="fr-FR" sz="1000" dirty="0">
                  <a:ea typeface="Times New Roman" pitchFamily="18" charset="0"/>
                  <a:cs typeface="Arial" pitchFamily="34" charset="0"/>
                </a:rPr>
                <a:t> Torr for </a:t>
              </a:r>
              <a:r>
                <a:rPr lang="fr-FR" sz="1000" b="1" dirty="0">
                  <a:ea typeface="Times New Roman" pitchFamily="18" charset="0"/>
                  <a:cs typeface="Arial" pitchFamily="34" charset="0"/>
                </a:rPr>
                <a:t>H</a:t>
              </a:r>
              <a:r>
                <a:rPr lang="fr-FR" sz="1000" b="1" baseline="-30000" dirty="0">
                  <a:ea typeface="Times New Roman" pitchFamily="18" charset="0"/>
                  <a:cs typeface="Arial" pitchFamily="34" charset="0"/>
                </a:rPr>
                <a:t>2 </a:t>
              </a:r>
              <a:r>
                <a:rPr lang="fr-FR" sz="1000" dirty="0">
                  <a:ea typeface="Times New Roman" pitchFamily="18" charset="0"/>
                  <a:cs typeface="Arial" pitchFamily="34" charset="0"/>
                </a:rPr>
                <a:t>and 20 ms for </a:t>
              </a:r>
              <a:r>
                <a:rPr lang="fr-FR" sz="1000" b="1" dirty="0">
                  <a:ea typeface="Times New Roman" pitchFamily="18" charset="0"/>
                  <a:cs typeface="Arial" pitchFamily="34" charset="0"/>
                </a:rPr>
                <a:t>CO </a:t>
              </a:r>
              <a:r>
                <a:rPr lang="en-US" sz="1000" dirty="0">
                  <a:ea typeface="Times New Roman" pitchFamily="18" charset="0"/>
                  <a:cs typeface="Arial" pitchFamily="34" charset="0"/>
                </a:rPr>
                <a:t>after</a:t>
              </a:r>
              <a:r>
                <a:rPr lang="fr-FR" sz="1000" dirty="0">
                  <a:ea typeface="Times New Roman" pitchFamily="18" charset="0"/>
                  <a:cs typeface="Arial" pitchFamily="34" charset="0"/>
                </a:rPr>
                <a:t> </a:t>
              </a:r>
              <a:r>
                <a:rPr lang="en-US" sz="1000" dirty="0">
                  <a:ea typeface="Times New Roman" pitchFamily="18" charset="0"/>
                  <a:cs typeface="Arial" pitchFamily="34" charset="0"/>
                </a:rPr>
                <a:t>spark. </a:t>
              </a:r>
            </a:p>
          </p:txBody>
        </p:sp>
      </p:grpSp>
      <p:sp>
        <p:nvSpPr>
          <p:cNvPr id="11" name="TextBox 10"/>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19</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Vacuum manifolds</a:t>
            </a:r>
            <a:endParaRPr lang="en-US" dirty="0"/>
          </a:p>
        </p:txBody>
      </p:sp>
      <p:grpSp>
        <p:nvGrpSpPr>
          <p:cNvPr id="37" name="Group 36"/>
          <p:cNvGrpSpPr/>
          <p:nvPr/>
        </p:nvGrpSpPr>
        <p:grpSpPr>
          <a:xfrm>
            <a:off x="89832" y="990600"/>
            <a:ext cx="8918097" cy="5701823"/>
            <a:chOff x="89832" y="990600"/>
            <a:chExt cx="8918097" cy="5701823"/>
          </a:xfrm>
        </p:grpSpPr>
        <p:pic>
          <p:nvPicPr>
            <p:cNvPr id="12290" name="Picture 2"/>
            <p:cNvPicPr>
              <a:picLocks noChangeAspect="1" noChangeArrowheads="1"/>
            </p:cNvPicPr>
            <p:nvPr/>
          </p:nvPicPr>
          <p:blipFill>
            <a:blip r:embed="rId2"/>
            <a:srcRect/>
            <a:stretch>
              <a:fillRect/>
            </a:stretch>
          </p:blipFill>
          <p:spPr bwMode="auto">
            <a:xfrm>
              <a:off x="1981200" y="990600"/>
              <a:ext cx="4469588" cy="5701823"/>
            </a:xfrm>
            <a:prstGeom prst="rect">
              <a:avLst/>
            </a:prstGeom>
            <a:noFill/>
            <a:ln w="9525">
              <a:noFill/>
              <a:miter lim="800000"/>
              <a:headEnd/>
              <a:tailEnd/>
            </a:ln>
            <a:effectLst/>
          </p:spPr>
        </p:pic>
        <p:grpSp>
          <p:nvGrpSpPr>
            <p:cNvPr id="6" name="Group 5"/>
            <p:cNvGrpSpPr/>
            <p:nvPr/>
          </p:nvGrpSpPr>
          <p:grpSpPr>
            <a:xfrm>
              <a:off x="89832" y="1371601"/>
              <a:ext cx="1988768" cy="3761837"/>
              <a:chOff x="1592179" y="2143402"/>
              <a:chExt cx="2294021" cy="4526167"/>
            </a:xfrm>
          </p:grpSpPr>
          <p:pic>
            <p:nvPicPr>
              <p:cNvPr id="7" name="Picture 2"/>
              <p:cNvPicPr>
                <a:picLocks noChangeAspect="1" noChangeArrowheads="1"/>
              </p:cNvPicPr>
              <p:nvPr/>
            </p:nvPicPr>
            <p:blipFill>
              <a:blip r:embed="rId3"/>
              <a:srcRect/>
              <a:stretch>
                <a:fillRect/>
              </a:stretch>
            </p:blipFill>
            <p:spPr bwMode="auto">
              <a:xfrm>
                <a:off x="1592179" y="2631657"/>
                <a:ext cx="2294021" cy="1828800"/>
              </a:xfrm>
              <a:prstGeom prst="rect">
                <a:avLst/>
              </a:prstGeom>
              <a:noFill/>
              <a:ln w="9525">
                <a:noFill/>
                <a:miter lim="800000"/>
                <a:headEnd/>
                <a:tailEnd/>
              </a:ln>
              <a:effectLst/>
            </p:spPr>
          </p:pic>
          <p:grpSp>
            <p:nvGrpSpPr>
              <p:cNvPr id="8" name="Group 19"/>
              <p:cNvGrpSpPr/>
              <p:nvPr/>
            </p:nvGrpSpPr>
            <p:grpSpPr>
              <a:xfrm>
                <a:off x="1928038" y="3977046"/>
                <a:ext cx="1763411" cy="2692523"/>
                <a:chOff x="4473118" y="4335186"/>
                <a:chExt cx="1763411" cy="2692523"/>
              </a:xfrm>
            </p:grpSpPr>
            <p:sp>
              <p:nvSpPr>
                <p:cNvPr id="17" name="TextBox 16"/>
                <p:cNvSpPr txBox="1">
                  <a:spLocks noChangeArrowheads="1"/>
                </p:cNvSpPr>
                <p:nvPr/>
              </p:nvSpPr>
              <p:spPr bwMode="auto">
                <a:xfrm>
                  <a:off x="4473118" y="5435374"/>
                  <a:ext cx="1670021" cy="1592335"/>
                </a:xfrm>
                <a:prstGeom prst="rect">
                  <a:avLst/>
                </a:prstGeom>
                <a:noFill/>
                <a:ln w="9525">
                  <a:noFill/>
                  <a:miter lim="800000"/>
                  <a:headEnd/>
                  <a:tailEnd/>
                </a:ln>
              </p:spPr>
              <p:txBody>
                <a:bodyPr wrap="square">
                  <a:spAutoFit/>
                </a:bodyPr>
                <a:lstStyle/>
                <a:p>
                  <a:r>
                    <a:rPr lang="en-US" sz="1600" dirty="0" smtClean="0"/>
                    <a:t>Vacuum </a:t>
                  </a:r>
                  <a:endParaRPr lang="en-US" sz="1600" dirty="0" smtClean="0"/>
                </a:p>
                <a:p>
                  <a:r>
                    <a:rPr lang="en-US" sz="1600" dirty="0" smtClean="0"/>
                    <a:t>manifold</a:t>
                  </a:r>
                  <a:endParaRPr lang="en-US" sz="1600" dirty="0"/>
                </a:p>
                <a:p>
                  <a:r>
                    <a:rPr lang="en-US" sz="1600" dirty="0" smtClean="0"/>
                    <a:t>(reserved </a:t>
                  </a:r>
                  <a:endParaRPr lang="en-US" sz="1600" dirty="0" smtClean="0"/>
                </a:p>
                <a:p>
                  <a:r>
                    <a:rPr lang="en-US" sz="1600" dirty="0" smtClean="0"/>
                    <a:t>space</a:t>
                  </a:r>
                  <a:endParaRPr lang="en-US" sz="1600" dirty="0" smtClean="0"/>
                </a:p>
                <a:p>
                  <a:r>
                    <a:rPr lang="en-US" sz="1600" dirty="0" smtClean="0"/>
                    <a:t>30x30 mm) </a:t>
                  </a:r>
                </a:p>
              </p:txBody>
            </p:sp>
            <p:grpSp>
              <p:nvGrpSpPr>
                <p:cNvPr id="18" name="Group 18"/>
                <p:cNvGrpSpPr/>
                <p:nvPr/>
              </p:nvGrpSpPr>
              <p:grpSpPr>
                <a:xfrm>
                  <a:off x="4536293" y="4335186"/>
                  <a:ext cx="1700236" cy="2658787"/>
                  <a:chOff x="4536293" y="4335186"/>
                  <a:chExt cx="1700236" cy="2658787"/>
                </a:xfrm>
              </p:grpSpPr>
              <p:cxnSp>
                <p:nvCxnSpPr>
                  <p:cNvPr id="19" name="Straight Connector 13"/>
                  <p:cNvCxnSpPr/>
                  <p:nvPr/>
                </p:nvCxnSpPr>
                <p:spPr bwMode="auto">
                  <a:xfrm>
                    <a:off x="4536293" y="6988244"/>
                    <a:ext cx="1700236" cy="19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auto">
                  <a:xfrm rot="16200000" flipV="1">
                    <a:off x="4462162" y="5225101"/>
                    <a:ext cx="2658787" cy="878958"/>
                  </a:xfrm>
                  <a:prstGeom prst="line">
                    <a:avLst/>
                  </a:prstGeom>
                  <a:ln>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grpSp>
          </p:grpSp>
          <p:grpSp>
            <p:nvGrpSpPr>
              <p:cNvPr id="9" name="Group 31"/>
              <p:cNvGrpSpPr>
                <a:grpSpLocks/>
              </p:cNvGrpSpPr>
              <p:nvPr/>
            </p:nvGrpSpPr>
            <p:grpSpPr bwMode="auto">
              <a:xfrm>
                <a:off x="1840142" y="2143402"/>
                <a:ext cx="1670021" cy="1283555"/>
                <a:chOff x="4088011" y="2433488"/>
                <a:chExt cx="1670025" cy="1283562"/>
              </a:xfrm>
            </p:grpSpPr>
            <p:sp>
              <p:nvSpPr>
                <p:cNvPr id="14" name="TextBox 15"/>
                <p:cNvSpPr txBox="1">
                  <a:spLocks noChangeArrowheads="1"/>
                </p:cNvSpPr>
                <p:nvPr/>
              </p:nvSpPr>
              <p:spPr bwMode="auto">
                <a:xfrm>
                  <a:off x="4088011" y="2433488"/>
                  <a:ext cx="1579154" cy="338556"/>
                </a:xfrm>
                <a:prstGeom prst="rect">
                  <a:avLst/>
                </a:prstGeom>
                <a:noFill/>
                <a:ln w="9525">
                  <a:noFill/>
                  <a:miter lim="800000"/>
                  <a:headEnd/>
                  <a:tailEnd/>
                </a:ln>
              </p:spPr>
              <p:txBody>
                <a:bodyPr wrap="none">
                  <a:spAutoFit/>
                </a:bodyPr>
                <a:lstStyle/>
                <a:p>
                  <a:pPr algn="ctr"/>
                  <a:r>
                    <a:rPr lang="en-US" sz="1600" dirty="0"/>
                    <a:t>  AS </a:t>
                  </a:r>
                  <a:r>
                    <a:rPr lang="en-US" sz="1600" dirty="0" smtClean="0"/>
                    <a:t> Ø140 </a:t>
                  </a:r>
                  <a:r>
                    <a:rPr lang="en-US" sz="1600" dirty="0"/>
                    <a:t>mm</a:t>
                  </a:r>
                </a:p>
              </p:txBody>
            </p:sp>
            <p:cxnSp>
              <p:nvCxnSpPr>
                <p:cNvPr id="15" name="Straight Connector 14"/>
                <p:cNvCxnSpPr/>
                <p:nvPr/>
              </p:nvCxnSpPr>
              <p:spPr>
                <a:xfrm>
                  <a:off x="4175907" y="2800219"/>
                  <a:ext cx="1582129" cy="19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5035934" y="2994947"/>
                  <a:ext cx="916830" cy="527375"/>
                </a:xfrm>
                <a:prstGeom prst="line">
                  <a:avLst/>
                </a:prstGeom>
                <a:ln>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grpSp>
          <p:grpSp>
            <p:nvGrpSpPr>
              <p:cNvPr id="10" name="Group 31"/>
              <p:cNvGrpSpPr>
                <a:grpSpLocks/>
              </p:cNvGrpSpPr>
              <p:nvPr/>
            </p:nvGrpSpPr>
            <p:grpSpPr bwMode="auto">
              <a:xfrm>
                <a:off x="1840142" y="4160413"/>
                <a:ext cx="1149674" cy="735369"/>
                <a:chOff x="3167360" y="2504640"/>
                <a:chExt cx="1149677" cy="735372"/>
              </a:xfrm>
            </p:grpSpPr>
            <p:sp>
              <p:nvSpPr>
                <p:cNvPr id="11" name="TextBox 15"/>
                <p:cNvSpPr txBox="1">
                  <a:spLocks noChangeArrowheads="1"/>
                </p:cNvSpPr>
                <p:nvPr/>
              </p:nvSpPr>
              <p:spPr bwMode="auto">
                <a:xfrm>
                  <a:off x="3167361" y="2871370"/>
                  <a:ext cx="1149676" cy="338556"/>
                </a:xfrm>
                <a:prstGeom prst="rect">
                  <a:avLst/>
                </a:prstGeom>
                <a:noFill/>
                <a:ln w="9525">
                  <a:noFill/>
                  <a:miter lim="800000"/>
                  <a:headEnd/>
                  <a:tailEnd/>
                </a:ln>
              </p:spPr>
              <p:txBody>
                <a:bodyPr wrap="none">
                  <a:spAutoFit/>
                </a:bodyPr>
                <a:lstStyle/>
                <a:p>
                  <a:pPr algn="ctr"/>
                  <a:r>
                    <a:rPr lang="en-US" sz="1600" dirty="0"/>
                    <a:t>  </a:t>
                  </a:r>
                  <a:r>
                    <a:rPr lang="en-US" sz="1600" dirty="0" smtClean="0"/>
                    <a:t>Support</a:t>
                  </a:r>
                  <a:endParaRPr lang="en-US" sz="1600" dirty="0"/>
                </a:p>
              </p:txBody>
            </p:sp>
            <p:cxnSp>
              <p:nvCxnSpPr>
                <p:cNvPr id="12" name="Straight Connector 11"/>
                <p:cNvCxnSpPr/>
                <p:nvPr/>
              </p:nvCxnSpPr>
              <p:spPr>
                <a:xfrm>
                  <a:off x="3167360" y="3238101"/>
                  <a:ext cx="1142649" cy="19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3020370" y="2651631"/>
                  <a:ext cx="733462" cy="439480"/>
                </a:xfrm>
                <a:prstGeom prst="line">
                  <a:avLst/>
                </a:prstGeom>
                <a:ln>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grpSp>
        </p:grpSp>
        <p:pic>
          <p:nvPicPr>
            <p:cNvPr id="24" name="Picture 2"/>
            <p:cNvPicPr>
              <a:picLocks noChangeAspect="1" noChangeArrowheads="1"/>
            </p:cNvPicPr>
            <p:nvPr/>
          </p:nvPicPr>
          <p:blipFill>
            <a:blip r:embed="rId4"/>
            <a:srcRect/>
            <a:stretch>
              <a:fillRect/>
            </a:stretch>
          </p:blipFill>
          <p:spPr bwMode="auto">
            <a:xfrm>
              <a:off x="6705600" y="3369827"/>
              <a:ext cx="2128374" cy="2954773"/>
            </a:xfrm>
            <a:prstGeom prst="rect">
              <a:avLst/>
            </a:prstGeom>
            <a:noFill/>
            <a:ln w="9525">
              <a:noFill/>
              <a:miter lim="800000"/>
              <a:headEnd/>
              <a:tailEnd/>
            </a:ln>
            <a:effectLst>
              <a:outerShdw sx="1000" sy="1000" algn="tl" rotWithShape="0">
                <a:prstClr val="black"/>
              </a:outerShdw>
            </a:effectLst>
            <a:scene3d>
              <a:camera prst="orthographicFront"/>
              <a:lightRig rig="threePt" dir="t"/>
            </a:scene3d>
            <a:sp3d>
              <a:bevelT prst="angle"/>
            </a:sp3d>
          </p:spPr>
        </p:pic>
        <p:pic>
          <p:nvPicPr>
            <p:cNvPr id="12291" name="Picture 3"/>
            <p:cNvPicPr>
              <a:picLocks noChangeAspect="1" noChangeArrowheads="1"/>
            </p:cNvPicPr>
            <p:nvPr/>
          </p:nvPicPr>
          <p:blipFill>
            <a:blip r:embed="rId5"/>
            <a:srcRect/>
            <a:stretch>
              <a:fillRect/>
            </a:stretch>
          </p:blipFill>
          <p:spPr bwMode="auto">
            <a:xfrm>
              <a:off x="6477000" y="1143000"/>
              <a:ext cx="2530929" cy="1968500"/>
            </a:xfrm>
            <a:prstGeom prst="rect">
              <a:avLst/>
            </a:prstGeom>
            <a:noFill/>
            <a:ln w="9525">
              <a:noFill/>
              <a:miter lim="800000"/>
              <a:headEnd/>
              <a:tailEnd/>
            </a:ln>
            <a:effectLst>
              <a:outerShdw blurRad="241300" dist="114300" dir="5820000" algn="tl" rotWithShape="0">
                <a:prstClr val="black">
                  <a:alpha val="40000"/>
                </a:prstClr>
              </a:outerShdw>
            </a:effectLst>
          </p:spPr>
        </p:pic>
      </p:grpSp>
      <p:sp>
        <p:nvSpPr>
          <p:cNvPr id="42" name="TextBox 41"/>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20</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Intermodule Interconnections</a:t>
            </a:r>
            <a:endParaRPr lang="en-US" dirty="0"/>
          </a:p>
        </p:txBody>
      </p:sp>
      <p:graphicFrame>
        <p:nvGraphicFramePr>
          <p:cNvPr id="8" name="Table 7"/>
          <p:cNvGraphicFramePr>
            <a:graphicFrameLocks noGrp="1"/>
          </p:cNvGraphicFramePr>
          <p:nvPr/>
        </p:nvGraphicFramePr>
        <p:xfrm>
          <a:off x="500063" y="928688"/>
          <a:ext cx="8143965" cy="5595449"/>
        </p:xfrm>
        <a:graphic>
          <a:graphicData uri="http://schemas.openxmlformats.org/drawingml/2006/table">
            <a:tbl>
              <a:tblPr/>
              <a:tblGrid>
                <a:gridCol w="2154121"/>
                <a:gridCol w="861648"/>
                <a:gridCol w="854699"/>
                <a:gridCol w="854699"/>
                <a:gridCol w="875546"/>
                <a:gridCol w="875546"/>
                <a:gridCol w="833853"/>
                <a:gridCol w="833853"/>
              </a:tblGrid>
              <a:tr h="182723">
                <a:tc>
                  <a:txBody>
                    <a:bodyPr/>
                    <a:lstStyle/>
                    <a:p>
                      <a:pPr algn="l" fontAlgn="b"/>
                      <a:endParaRPr lang="en-US" sz="1100" b="0" i="0" u="none" strike="noStrike" dirty="0">
                        <a:solidFill>
                          <a:srgbClr val="000000"/>
                        </a:solidFill>
                        <a:latin typeface="Arial" pitchFamily="34" charset="0"/>
                        <a:cs typeface="Arial" pitchFamily="34" charset="0"/>
                      </a:endParaRPr>
                    </a:p>
                  </a:txBody>
                  <a:tcPr marL="6608" marR="6608" marT="6608" marB="0" anchor="b">
                    <a:lnL>
                      <a:noFill/>
                    </a:lnL>
                    <a:lnR w="19050" cap="flat" cmpd="sng" algn="ctr">
                      <a:solidFill>
                        <a:srgbClr val="000000"/>
                      </a:solidFill>
                      <a:prstDash val="solid"/>
                      <a:round/>
                      <a:headEnd type="none" w="med" len="med"/>
                      <a:tailEnd type="none" w="med" len="med"/>
                    </a:lnR>
                    <a:lnT>
                      <a:noFill/>
                    </a:lnT>
                    <a:lnB>
                      <a:noFill/>
                    </a:lnB>
                  </a:tcPr>
                </a:tc>
                <a:tc gridSpan="3">
                  <a:txBody>
                    <a:bodyPr/>
                    <a:lstStyle/>
                    <a:p>
                      <a:pPr algn="ctr" fontAlgn="ctr"/>
                      <a:r>
                        <a:rPr lang="en-US" sz="1100" b="0" i="0" u="none" strike="noStrike">
                          <a:solidFill>
                            <a:srgbClr val="000000"/>
                          </a:solidFill>
                          <a:latin typeface="Arial" pitchFamily="34" charset="0"/>
                          <a:cs typeface="Arial" pitchFamily="34" charset="0"/>
                        </a:rPr>
                        <a:t>Type 1</a:t>
                      </a:r>
                    </a:p>
                  </a:txBody>
                  <a:tcPr marL="6608" marR="6608" marT="660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gridSpan="2">
                  <a:txBody>
                    <a:bodyPr/>
                    <a:lstStyle/>
                    <a:p>
                      <a:pPr algn="ctr" fontAlgn="ctr"/>
                      <a:r>
                        <a:rPr lang="en-US" sz="1100" b="0" i="0" u="none" strike="noStrike">
                          <a:solidFill>
                            <a:srgbClr val="000000"/>
                          </a:solidFill>
                          <a:latin typeface="Arial" pitchFamily="34" charset="0"/>
                          <a:cs typeface="Arial" pitchFamily="34" charset="0"/>
                        </a:rPr>
                        <a:t>Type 2</a:t>
                      </a:r>
                    </a:p>
                  </a:txBody>
                  <a:tcPr marL="6608" marR="6608" marT="660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ctr" fontAlgn="ctr"/>
                      <a:r>
                        <a:rPr lang="en-US" sz="1100" b="0" i="0" u="none" strike="noStrike">
                          <a:solidFill>
                            <a:srgbClr val="000000"/>
                          </a:solidFill>
                          <a:latin typeface="Arial" pitchFamily="34" charset="0"/>
                          <a:cs typeface="Arial" pitchFamily="34" charset="0"/>
                        </a:rPr>
                        <a:t>Type 3</a:t>
                      </a:r>
                    </a:p>
                  </a:txBody>
                  <a:tcPr marL="6608" marR="6608" marT="660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r>
              <a:tr h="174418">
                <a:tc>
                  <a:txBody>
                    <a:bodyPr/>
                    <a:lstStyle/>
                    <a:p>
                      <a:pPr algn="l" fontAlgn="b"/>
                      <a:endParaRPr lang="en-US" sz="1100" b="0" i="0" u="none" strike="noStrike">
                        <a:solidFill>
                          <a:srgbClr val="000000"/>
                        </a:solidFill>
                        <a:latin typeface="Arial" pitchFamily="34" charset="0"/>
                        <a:cs typeface="Arial" pitchFamily="34" charset="0"/>
                      </a:endParaRPr>
                    </a:p>
                  </a:txBody>
                  <a:tcPr marL="6608" marR="6608" marT="6608" marB="0" anchor="b">
                    <a:lnL>
                      <a:noFill/>
                    </a:lnL>
                    <a:lnR w="19050" cap="flat" cmpd="sng" algn="ctr">
                      <a:solidFill>
                        <a:srgbClr val="000000"/>
                      </a:solidFill>
                      <a:prstDash val="solid"/>
                      <a:round/>
                      <a:headEnd type="none" w="med" len="med"/>
                      <a:tailEnd type="none" w="med" len="med"/>
                    </a:lnR>
                    <a:lnT>
                      <a:noFill/>
                    </a:lnT>
                    <a:lnB>
                      <a:noFill/>
                    </a:lnB>
                  </a:tcPr>
                </a:tc>
                <a:tc gridSpan="3">
                  <a:txBody>
                    <a:bodyPr/>
                    <a:lstStyle/>
                    <a:p>
                      <a:pPr algn="ctr" fontAlgn="ctr"/>
                      <a:r>
                        <a:rPr lang="en-US" sz="1100" b="0" i="0" u="none" strike="noStrike">
                          <a:solidFill>
                            <a:srgbClr val="000000"/>
                          </a:solidFill>
                          <a:latin typeface="Arial" pitchFamily="34" charset="0"/>
                          <a:cs typeface="Arial" pitchFamily="34" charset="0"/>
                        </a:rPr>
                        <a:t>ST--ST</a:t>
                      </a:r>
                    </a:p>
                  </a:txBody>
                  <a:tcPr marL="6608" marR="6608" marT="660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a:txBody>
                    <a:bodyPr/>
                    <a:lstStyle/>
                    <a:p>
                      <a:pPr algn="ctr" fontAlgn="ctr"/>
                      <a:r>
                        <a:rPr lang="en-US" sz="1100" b="0" i="0" u="none" strike="noStrike">
                          <a:solidFill>
                            <a:srgbClr val="000000"/>
                          </a:solidFill>
                          <a:latin typeface="Arial" pitchFamily="34" charset="0"/>
                          <a:cs typeface="Arial" pitchFamily="34" charset="0"/>
                        </a:rPr>
                        <a:t>1--1</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100" b="0" i="0" u="none" strike="noStrike">
                          <a:solidFill>
                            <a:srgbClr val="000000"/>
                          </a:solidFill>
                          <a:latin typeface="Arial" pitchFamily="34" charset="0"/>
                          <a:cs typeface="Arial" pitchFamily="34" charset="0"/>
                        </a:rPr>
                        <a:t>ST--2</a:t>
                      </a:r>
                    </a:p>
                  </a:txBody>
                  <a:tcPr marL="6608" marR="6608" marT="6608"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gridSpan="2">
                  <a:txBody>
                    <a:bodyPr/>
                    <a:lstStyle/>
                    <a:p>
                      <a:pPr algn="ctr" fontAlgn="ctr"/>
                      <a:r>
                        <a:rPr lang="en-US" sz="1100" b="0" i="0" u="none" strike="noStrike">
                          <a:solidFill>
                            <a:srgbClr val="000000"/>
                          </a:solidFill>
                          <a:latin typeface="Arial" pitchFamily="34" charset="0"/>
                          <a:cs typeface="Arial" pitchFamily="34" charset="0"/>
                        </a:rPr>
                        <a:t>4--ST</a:t>
                      </a:r>
                    </a:p>
                  </a:txBody>
                  <a:tcPr marL="6608" marR="6608" marT="660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rowSpan="3" hMerge="1">
                  <a:txBody>
                    <a:bodyPr/>
                    <a:lstStyle/>
                    <a:p>
                      <a:endParaRPr lang="en-US"/>
                    </a:p>
                  </a:txBody>
                  <a:tcPr/>
                </a:tc>
              </a:tr>
              <a:tr h="167609">
                <a:tc>
                  <a:txBody>
                    <a:bodyPr/>
                    <a:lstStyle/>
                    <a:p>
                      <a:pPr algn="l" fontAlgn="b"/>
                      <a:endParaRPr lang="en-US" sz="1100" b="0" i="0" u="none" strike="noStrike" dirty="0">
                        <a:solidFill>
                          <a:srgbClr val="000000"/>
                        </a:solidFill>
                        <a:latin typeface="Arial" pitchFamily="34" charset="0"/>
                        <a:cs typeface="Arial" pitchFamily="34" charset="0"/>
                      </a:endParaRPr>
                    </a:p>
                  </a:txBody>
                  <a:tcPr marL="6608" marR="6608" marT="6608" marB="0" anchor="b">
                    <a:lnL>
                      <a:noFill/>
                    </a:lnL>
                    <a:lnR w="19050" cap="flat" cmpd="sng" algn="ctr">
                      <a:solidFill>
                        <a:srgbClr val="000000"/>
                      </a:solidFill>
                      <a:prstDash val="solid"/>
                      <a:round/>
                      <a:headEnd type="none" w="med" len="med"/>
                      <a:tailEnd type="none" w="med" len="med"/>
                    </a:lnR>
                    <a:lnT>
                      <a:noFill/>
                    </a:lnT>
                    <a:lnB>
                      <a:noFill/>
                    </a:lnB>
                  </a:tcPr>
                </a:tc>
                <a:tc gridSpan="3">
                  <a:txBody>
                    <a:bodyPr/>
                    <a:lstStyle/>
                    <a:p>
                      <a:pPr algn="ctr" fontAlgn="ctr"/>
                      <a:r>
                        <a:rPr lang="en-US" sz="1100" b="0" i="0" u="none" strike="noStrike">
                          <a:solidFill>
                            <a:srgbClr val="000000"/>
                          </a:solidFill>
                          <a:latin typeface="Arial" pitchFamily="34" charset="0"/>
                          <a:cs typeface="Arial" pitchFamily="34" charset="0"/>
                        </a:rPr>
                        <a:t>2--ST</a:t>
                      </a:r>
                    </a:p>
                  </a:txBody>
                  <a:tcPr marL="6608" marR="6608" marT="660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a:txBody>
                    <a:bodyPr/>
                    <a:lstStyle/>
                    <a:p>
                      <a:pPr algn="ctr" fontAlgn="ctr"/>
                      <a:r>
                        <a:rPr lang="en-US" sz="1100" b="0" i="0" u="none" strike="noStrike">
                          <a:solidFill>
                            <a:srgbClr val="000000"/>
                          </a:solidFill>
                          <a:latin typeface="Arial" pitchFamily="34" charset="0"/>
                          <a:cs typeface="Arial" pitchFamily="34" charset="0"/>
                        </a:rPr>
                        <a:t>1--2</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100" b="0" i="0" u="none" strike="noStrike">
                          <a:solidFill>
                            <a:srgbClr val="000000"/>
                          </a:solidFill>
                          <a:latin typeface="Arial" pitchFamily="34" charset="0"/>
                          <a:cs typeface="Arial" pitchFamily="34" charset="0"/>
                        </a:rPr>
                        <a:t>ST--3</a:t>
                      </a:r>
                    </a:p>
                  </a:txBody>
                  <a:tcPr marL="6608" marR="6608" marT="6608"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vMerge="1">
                  <a:txBody>
                    <a:bodyPr/>
                    <a:lstStyle/>
                    <a:p>
                      <a:endParaRPr lang="en-US"/>
                    </a:p>
                  </a:txBody>
                  <a:tcPr/>
                </a:tc>
                <a:tc hMerge="1" vMerge="1">
                  <a:txBody>
                    <a:bodyPr/>
                    <a:lstStyle/>
                    <a:p>
                      <a:endParaRPr lang="en-US"/>
                    </a:p>
                  </a:txBody>
                  <a:tcPr/>
                </a:tc>
              </a:tr>
              <a:tr h="174418">
                <a:tc>
                  <a:txBody>
                    <a:bodyPr/>
                    <a:lstStyle/>
                    <a:p>
                      <a:pPr algn="l" fontAlgn="b"/>
                      <a:endParaRPr lang="en-US" sz="1100" b="0" i="0" u="none" strike="noStrike">
                        <a:solidFill>
                          <a:srgbClr val="000000"/>
                        </a:solidFill>
                        <a:latin typeface="Arial" pitchFamily="34" charset="0"/>
                        <a:cs typeface="Arial" pitchFamily="34" charset="0"/>
                      </a:endParaRPr>
                    </a:p>
                  </a:txBody>
                  <a:tcPr marL="6608" marR="6608" marT="6608" marB="0" anchor="b">
                    <a:lnL>
                      <a:noFill/>
                    </a:lnL>
                    <a:lnR w="19050" cap="flat" cmpd="sng" algn="ctr">
                      <a:solidFill>
                        <a:srgbClr val="000000"/>
                      </a:solidFill>
                      <a:prstDash val="solid"/>
                      <a:round/>
                      <a:headEnd type="none" w="med" len="med"/>
                      <a:tailEnd type="none" w="med" len="med"/>
                    </a:lnR>
                    <a:lnT>
                      <a:noFill/>
                    </a:lnT>
                    <a:lnB>
                      <a:noFill/>
                    </a:lnB>
                  </a:tcPr>
                </a:tc>
                <a:tc gridSpan="3">
                  <a:txBody>
                    <a:bodyPr/>
                    <a:lstStyle/>
                    <a:p>
                      <a:pPr algn="ctr" fontAlgn="ctr"/>
                      <a:r>
                        <a:rPr lang="en-US" sz="1100" b="0" i="0" u="none" strike="noStrike">
                          <a:solidFill>
                            <a:srgbClr val="000000"/>
                          </a:solidFill>
                          <a:latin typeface="Arial" pitchFamily="34" charset="0"/>
                          <a:cs typeface="Arial" pitchFamily="34" charset="0"/>
                        </a:rPr>
                        <a:t>3--ST</a:t>
                      </a:r>
                    </a:p>
                  </a:txBody>
                  <a:tcPr marL="6608" marR="6608" marT="660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a:txBody>
                    <a:bodyPr/>
                    <a:lstStyle/>
                    <a:p>
                      <a:pPr algn="ctr" fontAlgn="ctr"/>
                      <a:r>
                        <a:rPr lang="en-US" sz="1100" b="0" i="0" u="none" strike="noStrike">
                          <a:solidFill>
                            <a:srgbClr val="000000"/>
                          </a:solidFill>
                          <a:latin typeface="Arial" pitchFamily="34" charset="0"/>
                          <a:cs typeface="Arial" pitchFamily="34" charset="0"/>
                        </a:rPr>
                        <a:t>2--2</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100" b="0" i="0" u="none" strike="noStrike">
                          <a:solidFill>
                            <a:srgbClr val="000000"/>
                          </a:solidFill>
                          <a:latin typeface="Arial" pitchFamily="34" charset="0"/>
                          <a:cs typeface="Arial" pitchFamily="34" charset="0"/>
                        </a:rPr>
                        <a:t>ST--4</a:t>
                      </a:r>
                    </a:p>
                  </a:txBody>
                  <a:tcPr marL="6608" marR="6608" marT="6608"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gridSpan="2" vMerge="1">
                  <a:txBody>
                    <a:bodyPr/>
                    <a:lstStyle/>
                    <a:p>
                      <a:endParaRPr lang="en-US"/>
                    </a:p>
                  </a:txBody>
                  <a:tcPr/>
                </a:tc>
                <a:tc hMerge="1" vMerge="1">
                  <a:txBody>
                    <a:bodyPr/>
                    <a:lstStyle/>
                    <a:p>
                      <a:endParaRPr lang="en-US"/>
                    </a:p>
                  </a:txBody>
                  <a:tcPr/>
                </a:tc>
              </a:tr>
              <a:tr h="182723">
                <a:tc>
                  <a:txBody>
                    <a:bodyPr/>
                    <a:lstStyle/>
                    <a:p>
                      <a:pPr algn="l" fontAlgn="b"/>
                      <a:endParaRPr lang="en-US" sz="1100" b="0" i="0" u="none" strike="noStrike">
                        <a:solidFill>
                          <a:srgbClr val="000000"/>
                        </a:solidFill>
                        <a:latin typeface="Arial" pitchFamily="34" charset="0"/>
                        <a:cs typeface="Arial" pitchFamily="34" charset="0"/>
                      </a:endParaRPr>
                    </a:p>
                  </a:txBody>
                  <a:tcPr marL="6608" marR="6608" marT="6608"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gridSpan="7">
                  <a:txBody>
                    <a:bodyPr/>
                    <a:lstStyle/>
                    <a:p>
                      <a:pPr algn="ctr" fontAlgn="b"/>
                      <a:r>
                        <a:rPr lang="pt-BR" sz="1100" b="0" i="0" u="none" strike="noStrike">
                          <a:solidFill>
                            <a:srgbClr val="000000"/>
                          </a:solidFill>
                          <a:latin typeface="Arial" pitchFamily="34" charset="0"/>
                          <a:cs typeface="Arial" pitchFamily="34" charset="0"/>
                        </a:rPr>
                        <a:t>I  n  t  e  r  m  o  d  u  l  e </a:t>
                      </a:r>
                    </a:p>
                  </a:txBody>
                  <a:tcPr marL="6608" marR="6608" marT="6608"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AC09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2723">
                <a:tc>
                  <a:txBody>
                    <a:bodyPr/>
                    <a:lstStyle/>
                    <a:p>
                      <a:pPr algn="ctr" fontAlgn="ctr"/>
                      <a:r>
                        <a:rPr lang="en-US" sz="1100" b="1" i="0" u="none" strike="noStrike" dirty="0">
                          <a:solidFill>
                            <a:srgbClr val="000000"/>
                          </a:solidFill>
                          <a:latin typeface="Arial" pitchFamily="34" charset="0"/>
                          <a:cs typeface="Arial" pitchFamily="34" charset="0"/>
                        </a:rPr>
                        <a:t>Main Beam</a:t>
                      </a:r>
                    </a:p>
                  </a:txBody>
                  <a:tcPr marL="6608" marR="6608" marT="660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AS-AS</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5B3D7"/>
                    </a:solidFill>
                  </a:tcPr>
                </a:tc>
                <a:tc>
                  <a:txBody>
                    <a:bodyPr/>
                    <a:lstStyle/>
                    <a:p>
                      <a:pPr algn="ctr" fontAlgn="ctr"/>
                      <a:r>
                        <a:rPr lang="en-US" sz="1100" b="0" i="0" u="none" strike="noStrike" dirty="0">
                          <a:solidFill>
                            <a:srgbClr val="000000"/>
                          </a:solidFill>
                          <a:latin typeface="Arial" pitchFamily="34" charset="0"/>
                          <a:cs typeface="Arial" pitchFamily="34" charset="0"/>
                        </a:rPr>
                        <a:t>Tank-Tank</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AS-Q</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Q-AS</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67609">
                <a:tc>
                  <a:txBody>
                    <a:bodyPr/>
                    <a:lstStyle/>
                    <a:p>
                      <a:pPr algn="ctr" fontAlgn="ctr"/>
                      <a:r>
                        <a:rPr lang="en-US" sz="1100" b="1" i="0" u="none" strike="noStrike" dirty="0">
                          <a:solidFill>
                            <a:srgbClr val="000000"/>
                          </a:solidFill>
                          <a:latin typeface="Arial" pitchFamily="34" charset="0"/>
                          <a:cs typeface="Arial" pitchFamily="34" charset="0"/>
                        </a:rPr>
                        <a:t> </a:t>
                      </a:r>
                    </a:p>
                  </a:txBody>
                  <a:tcPr marL="6608" marR="6608" marT="660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272727"/>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272727"/>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272727"/>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272727"/>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272727"/>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272727"/>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272727"/>
                    </a:solidFill>
                  </a:tcPr>
                </a:tc>
                <a:tc>
                  <a:txBody>
                    <a:bodyPr/>
                    <a:lstStyle/>
                    <a:p>
                      <a:pPr algn="ctr" fontAlgn="ctr"/>
                      <a:r>
                        <a:rPr lang="en-US" sz="1100" b="0" i="0" u="none" strike="noStrike" dirty="0">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272727"/>
                    </a:solidFill>
                  </a:tcPr>
                </a:tc>
              </a:tr>
              <a:tr h="182723">
                <a:tc>
                  <a:txBody>
                    <a:bodyPr/>
                    <a:lstStyle/>
                    <a:p>
                      <a:pPr algn="ctr" fontAlgn="ctr"/>
                      <a:r>
                        <a:rPr lang="en-US" sz="1100" b="1" i="0" u="none" strike="noStrike">
                          <a:solidFill>
                            <a:srgbClr val="000000"/>
                          </a:solidFill>
                          <a:latin typeface="Arial" pitchFamily="34" charset="0"/>
                          <a:cs typeface="Arial" pitchFamily="34" charset="0"/>
                        </a:rPr>
                        <a:t>Drive Beam</a:t>
                      </a:r>
                    </a:p>
                  </a:txBody>
                  <a:tcPr marL="6608" marR="6608" marT="660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Arial" pitchFamily="34" charset="0"/>
                          <a:cs typeface="Arial" pitchFamily="34" charset="0"/>
                        </a:rPr>
                        <a:t> </a:t>
                      </a:r>
                    </a:p>
                  </a:txBody>
                  <a:tcPr marL="6608" marR="6608" marT="66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Q-PETS</a:t>
                      </a:r>
                    </a:p>
                  </a:txBody>
                  <a:tcPr marL="6608" marR="6608" marT="6608"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Q-Drift tube</a:t>
                      </a:r>
                    </a:p>
                  </a:txBody>
                  <a:tcPr marL="6608" marR="6608" marT="6608"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9D5F6"/>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Q-Drift tube</a:t>
                      </a:r>
                    </a:p>
                  </a:txBody>
                  <a:tcPr marL="6608" marR="6608" marT="6608"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9D5F6"/>
                    </a:solidFill>
                  </a:tcPr>
                </a:tc>
              </a:tr>
              <a:tr h="182723">
                <a:tc>
                  <a:txBody>
                    <a:bodyPr/>
                    <a:lstStyle/>
                    <a:p>
                      <a:pPr algn="ctr" fontAlgn="ctr"/>
                      <a:r>
                        <a:rPr lang="en-US" sz="1100" b="1" i="0" u="none" strike="noStrike" dirty="0">
                          <a:solidFill>
                            <a:srgbClr val="000000"/>
                          </a:solidFill>
                          <a:latin typeface="Arial" pitchFamily="34" charset="0"/>
                          <a:cs typeface="Arial" pitchFamily="34" charset="0"/>
                        </a:rPr>
                        <a:t>Connection</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Copper tube</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Bellows</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Bellows</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Bellows</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Bellows</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Bellows</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2723">
                <a:tc>
                  <a:txBody>
                    <a:bodyPr/>
                    <a:lstStyle/>
                    <a:p>
                      <a:pPr algn="ctr" fontAlgn="ctr"/>
                      <a:endParaRPr lang="en-US" sz="1100" b="1" i="0" u="none" strike="noStrike">
                        <a:solidFill>
                          <a:srgbClr val="000000"/>
                        </a:solidFill>
                        <a:latin typeface="Arial" pitchFamily="34" charset="0"/>
                        <a:cs typeface="Arial" pitchFamily="34" charset="0"/>
                      </a:endParaRPr>
                    </a:p>
                  </a:txBody>
                  <a:tcPr marL="6608" marR="6608" marT="6608"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w="19050" cap="flat" cmpd="sng" algn="ctr">
                      <a:solidFill>
                        <a:srgbClr val="000000"/>
                      </a:solidFill>
                      <a:prstDash val="solid"/>
                      <a:round/>
                      <a:headEnd type="none" w="med" len="med"/>
                      <a:tailEnd type="none" w="med" len="med"/>
                    </a:lnT>
                    <a:lnB>
                      <a:noFill/>
                    </a:lnB>
                  </a:tcPr>
                </a:tc>
              </a:tr>
              <a:tr h="182723">
                <a:tc>
                  <a:txBody>
                    <a:bodyPr/>
                    <a:lstStyle/>
                    <a:p>
                      <a:pPr algn="ctr" fontAlgn="ctr"/>
                      <a:r>
                        <a:rPr lang="en-US" sz="1100" b="1" i="0" u="none" strike="noStrike">
                          <a:solidFill>
                            <a:srgbClr val="000000"/>
                          </a:solidFill>
                          <a:latin typeface="Arial" pitchFamily="34" charset="0"/>
                          <a:cs typeface="Arial" pitchFamily="34" charset="0"/>
                        </a:rPr>
                        <a:t>Requirements</a:t>
                      </a:r>
                    </a:p>
                  </a:txBody>
                  <a:tcPr marL="6608" marR="6608" marT="6608"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ctr"/>
                      <a:endParaRPr lang="en-US" sz="1100" b="0" i="0" u="none" strike="noStrike">
                        <a:solidFill>
                          <a:srgbClr val="000000"/>
                        </a:solidFill>
                        <a:latin typeface="Arial" pitchFamily="34" charset="0"/>
                        <a:cs typeface="Arial" pitchFamily="34" charset="0"/>
                      </a:endParaRPr>
                    </a:p>
                  </a:txBody>
                  <a:tcPr marL="6608" marR="6608" marT="6608" marB="0" anchor="ctr">
                    <a:lnL>
                      <a:noFill/>
                    </a:lnL>
                    <a:lnR>
                      <a:noFill/>
                    </a:lnR>
                    <a:lnT>
                      <a:noFill/>
                    </a:lnT>
                    <a:lnB w="19050" cap="flat" cmpd="sng" algn="ctr">
                      <a:solidFill>
                        <a:srgbClr val="000000"/>
                      </a:solidFill>
                      <a:prstDash val="solid"/>
                      <a:round/>
                      <a:headEnd type="none" w="med" len="med"/>
                      <a:tailEnd type="none" w="med" len="med"/>
                    </a:lnB>
                  </a:tcPr>
                </a:tc>
              </a:tr>
              <a:tr h="174418">
                <a:tc>
                  <a:txBody>
                    <a:bodyPr/>
                    <a:lstStyle/>
                    <a:p>
                      <a:pPr algn="l" fontAlgn="b"/>
                      <a:r>
                        <a:rPr lang="en-US" sz="1100" b="0" i="0" u="none" strike="noStrike" dirty="0" smtClean="0">
                          <a:solidFill>
                            <a:srgbClr val="000000"/>
                          </a:solidFill>
                          <a:latin typeface="Arial" pitchFamily="34" charset="0"/>
                          <a:cs typeface="Arial" pitchFamily="34" charset="0"/>
                        </a:rPr>
                        <a:t>  leak </a:t>
                      </a:r>
                      <a:r>
                        <a:rPr lang="en-US" sz="1100" b="0" i="0" u="none" strike="noStrike" dirty="0">
                          <a:solidFill>
                            <a:srgbClr val="000000"/>
                          </a:solidFill>
                          <a:latin typeface="Arial" pitchFamily="34" charset="0"/>
                          <a:cs typeface="Arial" pitchFamily="34" charset="0"/>
                        </a:rPr>
                        <a:t>tightness </a:t>
                      </a: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dirty="0" smtClean="0">
                          <a:solidFill>
                            <a:srgbClr val="FF0000"/>
                          </a:solidFill>
                          <a:latin typeface="Arial" pitchFamily="34" charset="0"/>
                          <a:cs typeface="Arial" pitchFamily="34" charset="0"/>
                        </a:rPr>
                        <a:t>? </a:t>
                      </a:r>
                      <a:endParaRPr lang="en-US" sz="1100" b="0" i="0" u="none" strike="noStrike" dirty="0">
                        <a:solidFill>
                          <a:srgbClr val="FF0000"/>
                        </a:solidFill>
                        <a:latin typeface="Arial" pitchFamily="34" charset="0"/>
                        <a:cs typeface="Arial" pitchFamily="34" charset="0"/>
                      </a:endParaRP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1 atm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276473">
                <a:tc>
                  <a:txBody>
                    <a:bodyPr/>
                    <a:lstStyle/>
                    <a:p>
                      <a:pPr algn="l" fontAlgn="b"/>
                      <a:r>
                        <a:rPr lang="en-US" sz="1100" b="0" i="0" u="none" strike="noStrike" dirty="0" smtClean="0">
                          <a:solidFill>
                            <a:srgbClr val="000000"/>
                          </a:solidFill>
                          <a:latin typeface="Arial" pitchFamily="34" charset="0"/>
                          <a:cs typeface="Arial" pitchFamily="34" charset="0"/>
                        </a:rPr>
                        <a:t>  smooth </a:t>
                      </a:r>
                      <a:r>
                        <a:rPr lang="en-US" sz="1100" b="0" i="0" u="none" strike="noStrike" dirty="0">
                          <a:solidFill>
                            <a:srgbClr val="000000"/>
                          </a:solidFill>
                          <a:latin typeface="Arial" pitchFamily="34" charset="0"/>
                          <a:cs typeface="Arial" pitchFamily="34" charset="0"/>
                        </a:rPr>
                        <a:t>shape/transition for the RF</a:t>
                      </a: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100" b="0" i="0" u="none" strike="noStrike">
                          <a:solidFill>
                            <a:srgbClr val="000000"/>
                          </a:solidFill>
                          <a:latin typeface="Arial" pitchFamily="34" charset="0"/>
                          <a:cs typeface="Arial" pitchFamily="34" charset="0"/>
                        </a:rPr>
                        <a:t>Yes</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compensation </a:t>
                      </a:r>
                      <a:r>
                        <a:rPr lang="en-US" sz="1100" b="0" i="0" u="none" strike="noStrike" dirty="0">
                          <a:solidFill>
                            <a:srgbClr val="000000"/>
                          </a:solidFill>
                          <a:latin typeface="Arial" pitchFamily="34" charset="0"/>
                          <a:cs typeface="Arial" pitchFamily="34" charset="0"/>
                        </a:rPr>
                        <a:t>after alignment</a:t>
                      </a: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r>
              <a:tr h="167609">
                <a:tc>
                  <a:txBody>
                    <a:bodyPr/>
                    <a:lstStyle/>
                    <a:p>
                      <a:pPr algn="r" fontAlgn="b"/>
                      <a:r>
                        <a:rPr lang="en-US" sz="1100" b="0" i="0" u="none" strike="noStrike" dirty="0">
                          <a:solidFill>
                            <a:srgbClr val="000000"/>
                          </a:solidFill>
                          <a:latin typeface="Arial" pitchFamily="34" charset="0"/>
                          <a:cs typeface="Arial" pitchFamily="34" charset="0"/>
                        </a:rPr>
                        <a:t>- </a:t>
                      </a:r>
                      <a:r>
                        <a:rPr lang="en-US" sz="1100" b="0" i="0" u="none" strike="noStrike" dirty="0" smtClean="0">
                          <a:solidFill>
                            <a:srgbClr val="000000"/>
                          </a:solidFill>
                          <a:latin typeface="Arial" pitchFamily="34" charset="0"/>
                          <a:cs typeface="Arial" pitchFamily="34" charset="0"/>
                        </a:rPr>
                        <a:t>transversal</a:t>
                      </a:r>
                      <a:endParaRPr lang="en-US" sz="1100" b="0" i="0" u="none" strike="noStrike" dirty="0">
                        <a:solidFill>
                          <a:srgbClr val="000000"/>
                        </a:solidFill>
                        <a:latin typeface="Arial" pitchFamily="34" charset="0"/>
                        <a:cs typeface="Arial" pitchFamily="34" charset="0"/>
                      </a:endParaRP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~0.1mm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dirty="0">
                          <a:solidFill>
                            <a:srgbClr val="000000"/>
                          </a:solidFill>
                          <a:latin typeface="Arial" pitchFamily="34" charset="0"/>
                          <a:cs typeface="Arial" pitchFamily="34" charset="0"/>
                        </a:rPr>
                        <a:t>~1mm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~0.2mm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r>
              <a:tr h="167609">
                <a:tc>
                  <a:txBody>
                    <a:bodyPr/>
                    <a:lstStyle/>
                    <a:p>
                      <a:pPr algn="r" fontAlgn="b"/>
                      <a:r>
                        <a:rPr lang="en-US" sz="1100" b="0" i="0" u="none" strike="noStrike" dirty="0">
                          <a:solidFill>
                            <a:srgbClr val="000000"/>
                          </a:solidFill>
                          <a:latin typeface="Arial" pitchFamily="34" charset="0"/>
                          <a:cs typeface="Arial" pitchFamily="34" charset="0"/>
                        </a:rPr>
                        <a:t>- </a:t>
                      </a:r>
                      <a:r>
                        <a:rPr lang="en-US" sz="1100" b="0" i="0" u="none" strike="noStrike" dirty="0" smtClean="0">
                          <a:solidFill>
                            <a:srgbClr val="000000"/>
                          </a:solidFill>
                          <a:latin typeface="Arial" pitchFamily="34" charset="0"/>
                          <a:cs typeface="Arial" pitchFamily="34" charset="0"/>
                        </a:rPr>
                        <a:t>longitudinal</a:t>
                      </a:r>
                      <a:endParaRPr lang="en-US" sz="1100" b="0" i="0" u="none" strike="noStrike" dirty="0">
                        <a:solidFill>
                          <a:srgbClr val="000000"/>
                        </a:solidFill>
                        <a:latin typeface="Arial" pitchFamily="34" charset="0"/>
                        <a:cs typeface="Arial" pitchFamily="34" charset="0"/>
                      </a:endParaRP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~0.15mm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~1mm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~1mm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flexibility</a:t>
                      </a:r>
                      <a:endParaRPr lang="en-US" sz="1100" b="0" i="0" u="none" strike="noStrike" dirty="0">
                        <a:solidFill>
                          <a:srgbClr val="000000"/>
                        </a:solidFill>
                        <a:latin typeface="Arial" pitchFamily="34" charset="0"/>
                        <a:cs typeface="Arial" pitchFamily="34" charset="0"/>
                      </a:endParaRP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Yes</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Yes</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latin typeface="Arial" pitchFamily="34" charset="0"/>
                          <a:cs typeface="Arial" pitchFamily="34" charset="0"/>
                        </a:rPr>
                        <a:t>Yes</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available </a:t>
                      </a:r>
                      <a:r>
                        <a:rPr lang="en-US" sz="1100" b="0" i="0" u="none" strike="noStrike" dirty="0">
                          <a:solidFill>
                            <a:srgbClr val="000000"/>
                          </a:solidFill>
                          <a:latin typeface="Arial" pitchFamily="34" charset="0"/>
                          <a:cs typeface="Arial" pitchFamily="34" charset="0"/>
                        </a:rPr>
                        <a:t>space</a:t>
                      </a: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30mm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FF0000"/>
                          </a:solidFill>
                          <a:latin typeface="Arial" pitchFamily="34" charset="0"/>
                          <a:cs typeface="Arial" pitchFamily="34" charset="0"/>
                        </a:rPr>
                        <a:t>30--&gt;</a:t>
                      </a:r>
                      <a:r>
                        <a:rPr lang="en-US" sz="1100" b="0" i="0" u="none" strike="noStrike">
                          <a:solidFill>
                            <a:srgbClr val="000000"/>
                          </a:solidFill>
                          <a:latin typeface="Arial" pitchFamily="34" charset="0"/>
                          <a:cs typeface="Arial" pitchFamily="34" charset="0"/>
                        </a:rPr>
                        <a:t>105mm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30mm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uncoupling</a:t>
                      </a:r>
                      <a:endParaRPr lang="en-US" sz="1100" b="0" i="0" u="none" strike="noStrike" dirty="0">
                        <a:solidFill>
                          <a:srgbClr val="000000"/>
                        </a:solidFill>
                        <a:latin typeface="Arial" pitchFamily="34" charset="0"/>
                        <a:cs typeface="Arial" pitchFamily="34" charset="0"/>
                      </a:endParaRP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loads</a:t>
                      </a:r>
                      <a:endParaRPr lang="en-US" sz="1100" b="0" i="0" u="none" strike="noStrike" dirty="0">
                        <a:solidFill>
                          <a:srgbClr val="000000"/>
                        </a:solidFill>
                        <a:latin typeface="Arial" pitchFamily="34" charset="0"/>
                        <a:cs typeface="Arial" pitchFamily="34" charset="0"/>
                      </a:endParaRP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accessibility</a:t>
                      </a:r>
                      <a:endParaRPr lang="en-US" sz="1100" b="0" i="0" u="none" strike="noStrike" dirty="0">
                        <a:solidFill>
                          <a:srgbClr val="000000"/>
                        </a:solidFill>
                        <a:latin typeface="Arial" pitchFamily="34" charset="0"/>
                        <a:cs typeface="Arial" pitchFamily="34" charset="0"/>
                      </a:endParaRP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dismounting </a:t>
                      </a:r>
                      <a:r>
                        <a:rPr lang="en-US" sz="1100" b="0" i="0" u="none" strike="noStrike" dirty="0">
                          <a:solidFill>
                            <a:srgbClr val="000000"/>
                          </a:solidFill>
                          <a:latin typeface="Arial" pitchFamily="34" charset="0"/>
                          <a:cs typeface="Arial" pitchFamily="34" charset="0"/>
                        </a:rPr>
                        <a:t>possibility</a:t>
                      </a: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reliability</a:t>
                      </a:r>
                      <a:endParaRPr lang="en-US" sz="1100" b="0" i="0" u="none" strike="noStrike" dirty="0">
                        <a:solidFill>
                          <a:srgbClr val="000000"/>
                        </a:solidFill>
                        <a:latin typeface="Arial" pitchFamily="34" charset="0"/>
                        <a:cs typeface="Arial" pitchFamily="34" charset="0"/>
                      </a:endParaRP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stiffness</a:t>
                      </a:r>
                      <a:endParaRPr lang="en-US" sz="1100" b="0" i="0" u="none" strike="noStrike" dirty="0">
                        <a:solidFill>
                          <a:srgbClr val="000000"/>
                        </a:solidFill>
                        <a:latin typeface="Arial" pitchFamily="34" charset="0"/>
                        <a:cs typeface="Arial" pitchFamily="34" charset="0"/>
                      </a:endParaRP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r>
              <a:tr h="167609">
                <a:tc>
                  <a:txBody>
                    <a:bodyPr/>
                    <a:lstStyle/>
                    <a:p>
                      <a:pPr algn="r" fontAlgn="b"/>
                      <a:r>
                        <a:rPr lang="en-US" sz="1100" b="0" i="0" u="none" strike="noStrike" dirty="0">
                          <a:solidFill>
                            <a:srgbClr val="000000"/>
                          </a:solidFill>
                          <a:latin typeface="Arial" pitchFamily="34" charset="0"/>
                          <a:cs typeface="Arial" pitchFamily="34" charset="0"/>
                        </a:rPr>
                        <a:t>- </a:t>
                      </a:r>
                      <a:r>
                        <a:rPr lang="en-US" sz="1100" b="0" i="0" u="none" strike="noStrike" dirty="0" smtClean="0">
                          <a:solidFill>
                            <a:srgbClr val="000000"/>
                          </a:solidFill>
                          <a:latin typeface="Arial" pitchFamily="34" charset="0"/>
                          <a:cs typeface="Arial" pitchFamily="34" charset="0"/>
                        </a:rPr>
                        <a:t>axial</a:t>
                      </a:r>
                      <a:endParaRPr lang="en-US" sz="1100" b="0" i="0" u="none" strike="noStrike" dirty="0">
                        <a:solidFill>
                          <a:srgbClr val="000000"/>
                        </a:solidFill>
                        <a:latin typeface="Arial" pitchFamily="34" charset="0"/>
                        <a:cs typeface="Arial" pitchFamily="34" charset="0"/>
                      </a:endParaRP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~10 N/mm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~25 N/mm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dirty="0">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BE5F1"/>
                    </a:solidFill>
                  </a:tcPr>
                </a:tc>
              </a:tr>
              <a:tr h="167609">
                <a:tc>
                  <a:txBody>
                    <a:bodyPr/>
                    <a:lstStyle/>
                    <a:p>
                      <a:pPr algn="r" fontAlgn="b">
                        <a:buFontTx/>
                        <a:buChar char="-"/>
                      </a:pPr>
                      <a:r>
                        <a:rPr lang="en-US" sz="1100" b="0" i="0" u="none" strike="noStrike" dirty="0" smtClean="0">
                          <a:solidFill>
                            <a:srgbClr val="000000"/>
                          </a:solidFill>
                          <a:latin typeface="Arial" pitchFamily="34" charset="0"/>
                          <a:cs typeface="Arial" pitchFamily="34" charset="0"/>
                        </a:rPr>
                        <a:t>lateral</a:t>
                      </a:r>
                      <a:endParaRPr lang="en-US" sz="1100" b="0" i="0" u="none" strike="noStrike" dirty="0">
                        <a:solidFill>
                          <a:srgbClr val="000000"/>
                        </a:solidFill>
                        <a:latin typeface="Arial" pitchFamily="34" charset="0"/>
                        <a:cs typeface="Arial" pitchFamily="34" charset="0"/>
                      </a:endParaRP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dirty="0">
                          <a:solidFill>
                            <a:srgbClr val="000000"/>
                          </a:solidFill>
                          <a:latin typeface="Arial" pitchFamily="34" charset="0"/>
                          <a:cs typeface="Arial" pitchFamily="34" charset="0"/>
                        </a:rPr>
                        <a:t>~300 N/mm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~50 N/mm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BE5F1"/>
                    </a:solidFill>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1 </a:t>
                      </a:r>
                      <a:r>
                        <a:rPr lang="en-US" sz="1100" b="0" i="0" u="none" strike="noStrike" dirty="0">
                          <a:solidFill>
                            <a:srgbClr val="000000"/>
                          </a:solidFill>
                          <a:latin typeface="Arial" pitchFamily="34" charset="0"/>
                          <a:cs typeface="Arial" pitchFamily="34" charset="0"/>
                        </a:rPr>
                        <a:t>ply thickness</a:t>
                      </a: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~0.3mm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~0.1mm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convolution </a:t>
                      </a:r>
                      <a:r>
                        <a:rPr lang="en-US" sz="1100" b="0" i="0" u="none" strike="noStrike" dirty="0">
                          <a:solidFill>
                            <a:srgbClr val="000000"/>
                          </a:solidFill>
                          <a:latin typeface="Arial" pitchFamily="34" charset="0"/>
                          <a:cs typeface="Arial" pitchFamily="34" charset="0"/>
                        </a:rPr>
                        <a:t>length</a:t>
                      </a: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~14mm</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167609">
                <a:tc>
                  <a:txBody>
                    <a:bodyPr/>
                    <a:lstStyle/>
                    <a:p>
                      <a:pPr algn="l" fontAlgn="b"/>
                      <a:r>
                        <a:rPr lang="en-US" sz="1100" b="0" i="0" u="none" strike="noStrike" dirty="0" smtClean="0">
                          <a:solidFill>
                            <a:srgbClr val="000000"/>
                          </a:solidFill>
                          <a:latin typeface="Arial" pitchFamily="34" charset="0"/>
                          <a:cs typeface="Arial" pitchFamily="34" charset="0"/>
                        </a:rPr>
                        <a:t>  inner </a:t>
                      </a:r>
                      <a:r>
                        <a:rPr lang="en-US" sz="1100" b="0" i="0" u="none" strike="noStrike" dirty="0">
                          <a:solidFill>
                            <a:srgbClr val="000000"/>
                          </a:solidFill>
                          <a:latin typeface="Arial" pitchFamily="34" charset="0"/>
                          <a:cs typeface="Arial" pitchFamily="34" charset="0"/>
                        </a:rPr>
                        <a:t>Ø</a:t>
                      </a:r>
                    </a:p>
                  </a:txBody>
                  <a:tcPr marL="6608" marR="6608" marT="6608"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latin typeface="Arial" pitchFamily="34" charset="0"/>
                          <a:cs typeface="Arial" pitchFamily="34" charset="0"/>
                        </a:rPr>
                        <a:t>~400mm</a:t>
                      </a:r>
                      <a:endParaRPr lang="en-US" sz="1100" b="0" i="0" u="none" strike="noStrike" dirty="0">
                        <a:solidFill>
                          <a:srgbClr val="000000"/>
                        </a:solidFill>
                        <a:latin typeface="Arial" pitchFamily="34" charset="0"/>
                        <a:cs typeface="Arial" pitchFamily="34" charset="0"/>
                      </a:endParaRP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26 mm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4782">
                <a:tc>
                  <a:txBody>
                    <a:bodyPr/>
                    <a:lstStyle/>
                    <a:p>
                      <a:pPr algn="l" fontAlgn="b"/>
                      <a:r>
                        <a:rPr lang="en-US" sz="1100" b="0" i="0" u="none" strike="noStrike" dirty="0" smtClean="0">
                          <a:solidFill>
                            <a:srgbClr val="000000"/>
                          </a:solidFill>
                          <a:latin typeface="Arial" pitchFamily="34" charset="0"/>
                          <a:cs typeface="Arial" pitchFamily="34" charset="0"/>
                        </a:rPr>
                        <a:t>  Material</a:t>
                      </a:r>
                      <a:endParaRPr lang="en-US" sz="1100" b="0" i="0" u="none" strike="noStrike" dirty="0">
                        <a:solidFill>
                          <a:srgbClr val="000000"/>
                        </a:solidFill>
                        <a:latin typeface="Arial" pitchFamily="34" charset="0"/>
                        <a:cs typeface="Arial" pitchFamily="34" charset="0"/>
                      </a:endParaRPr>
                    </a:p>
                  </a:txBody>
                  <a:tcPr marL="6608" marR="6608" marT="66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dirty="0">
                          <a:solidFill>
                            <a:srgbClr val="000000"/>
                          </a:solidFill>
                          <a:latin typeface="Arial" pitchFamily="34" charset="0"/>
                          <a:cs typeface="Arial" pitchFamily="34" charset="0"/>
                        </a:rPr>
                        <a:t>Annealed </a:t>
                      </a:r>
                      <a:r>
                        <a:rPr lang="en-US" sz="1100" b="0" i="0" u="none" strike="noStrike" dirty="0" smtClean="0">
                          <a:solidFill>
                            <a:srgbClr val="000000"/>
                          </a:solidFill>
                          <a:latin typeface="Arial" pitchFamily="34" charset="0"/>
                          <a:cs typeface="Arial" pitchFamily="34" charset="0"/>
                        </a:rPr>
                        <a:t>Cu</a:t>
                      </a:r>
                      <a:endParaRPr lang="en-US" sz="1100" b="0" i="0" u="none" strike="noStrike" dirty="0">
                        <a:solidFill>
                          <a:srgbClr val="000000"/>
                        </a:solidFill>
                        <a:latin typeface="Arial" pitchFamily="34" charset="0"/>
                        <a:cs typeface="Arial" pitchFamily="34" charset="0"/>
                      </a:endParaRP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dirty="0">
                          <a:solidFill>
                            <a:srgbClr val="000000"/>
                          </a:solidFill>
                          <a:latin typeface="Arial" pitchFamily="34" charset="0"/>
                          <a:cs typeface="Arial" pitchFamily="34" charset="0"/>
                        </a:rPr>
                        <a:t>316 </a:t>
                      </a:r>
                      <a:r>
                        <a:rPr lang="en-US" sz="1100" b="0" i="0" u="none" strike="noStrike" dirty="0" smtClean="0">
                          <a:solidFill>
                            <a:srgbClr val="000000"/>
                          </a:solidFill>
                          <a:latin typeface="Arial" pitchFamily="34" charset="0"/>
                          <a:cs typeface="Arial" pitchFamily="34" charset="0"/>
                        </a:rPr>
                        <a:t>L</a:t>
                      </a:r>
                      <a:endParaRPr lang="en-US" sz="1100" b="0" i="0" u="none" strike="noStrike" dirty="0">
                        <a:solidFill>
                          <a:srgbClr val="000000"/>
                        </a:solidFill>
                        <a:latin typeface="Arial" pitchFamily="34" charset="0"/>
                        <a:cs typeface="Arial" pitchFamily="34" charset="0"/>
                      </a:endParaRP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dirty="0">
                          <a:solidFill>
                            <a:srgbClr val="000000"/>
                          </a:solidFill>
                          <a:latin typeface="Arial" pitchFamily="34" charset="0"/>
                          <a:cs typeface="Arial" pitchFamily="34" charset="0"/>
                        </a:rPr>
                        <a:t>316 </a:t>
                      </a:r>
                      <a:r>
                        <a:rPr lang="en-US" sz="1100" b="0" i="0" u="none" strike="noStrike" dirty="0" smtClean="0">
                          <a:solidFill>
                            <a:srgbClr val="000000"/>
                          </a:solidFill>
                          <a:latin typeface="Arial" pitchFamily="34" charset="0"/>
                          <a:cs typeface="Arial" pitchFamily="34" charset="0"/>
                        </a:rPr>
                        <a:t>L</a:t>
                      </a:r>
                      <a:endParaRPr lang="en-US" sz="1100" b="0" i="0" u="none" strike="noStrike" dirty="0">
                        <a:solidFill>
                          <a:srgbClr val="000000"/>
                        </a:solidFill>
                        <a:latin typeface="Arial" pitchFamily="34" charset="0"/>
                        <a:cs typeface="Arial" pitchFamily="34" charset="0"/>
                      </a:endParaRP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100" b="0" i="0" u="none" strike="noStrike" dirty="0">
                          <a:solidFill>
                            <a:srgbClr val="000000"/>
                          </a:solidFill>
                          <a:latin typeface="Arial" pitchFamily="34" charset="0"/>
                          <a:cs typeface="Arial" pitchFamily="34" charset="0"/>
                        </a:rPr>
                        <a:t> </a:t>
                      </a:r>
                    </a:p>
                  </a:txBody>
                  <a:tcPr marL="6608" marR="6608" marT="6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r>
            </a:tbl>
          </a:graphicData>
        </a:graphic>
      </p:graphicFrame>
      <p:sp>
        <p:nvSpPr>
          <p:cNvPr id="9" name="TextBox 8"/>
          <p:cNvSpPr txBox="1"/>
          <p:nvPr/>
        </p:nvSpPr>
        <p:spPr>
          <a:xfrm>
            <a:off x="8763768" y="1524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21</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pic>
        <p:nvPicPr>
          <p:cNvPr id="7" name="Picture 3"/>
          <p:cNvPicPr>
            <a:picLocks noChangeAspect="1" noChangeArrowheads="1"/>
          </p:cNvPicPr>
          <p:nvPr/>
        </p:nvPicPr>
        <p:blipFill>
          <a:blip r:embed="rId2"/>
          <a:srcRect/>
          <a:stretch>
            <a:fillRect/>
          </a:stretch>
        </p:blipFill>
        <p:spPr bwMode="auto">
          <a:xfrm>
            <a:off x="7858125" y="2357438"/>
            <a:ext cx="1093788" cy="857250"/>
          </a:xfrm>
          <a:prstGeom prst="rect">
            <a:avLst/>
          </a:prstGeom>
          <a:noFill/>
          <a:ln w="9525">
            <a:noFill/>
            <a:miter lim="800000"/>
            <a:headEnd/>
            <a:tailEnd/>
          </a:ln>
        </p:spPr>
      </p:pic>
      <p:pic>
        <p:nvPicPr>
          <p:cNvPr id="8" name="Picture 6"/>
          <p:cNvPicPr>
            <a:picLocks noChangeAspect="1" noChangeArrowheads="1"/>
          </p:cNvPicPr>
          <p:nvPr/>
        </p:nvPicPr>
        <p:blipFill>
          <a:blip r:embed="rId3"/>
          <a:srcRect/>
          <a:stretch>
            <a:fillRect/>
          </a:stretch>
        </p:blipFill>
        <p:spPr bwMode="auto">
          <a:xfrm>
            <a:off x="3994150" y="785813"/>
            <a:ext cx="4292600" cy="2928937"/>
          </a:xfrm>
          <a:prstGeom prst="rect">
            <a:avLst/>
          </a:prstGeom>
          <a:noFill/>
          <a:ln w="9525">
            <a:noFill/>
            <a:miter lim="800000"/>
            <a:headEnd/>
            <a:tailEnd/>
          </a:ln>
        </p:spPr>
      </p:pic>
      <p:pic>
        <p:nvPicPr>
          <p:cNvPr id="9" name="Picture 5"/>
          <p:cNvPicPr>
            <a:picLocks noChangeAspect="1" noChangeArrowheads="1"/>
          </p:cNvPicPr>
          <p:nvPr/>
        </p:nvPicPr>
        <p:blipFill>
          <a:blip r:embed="rId4"/>
          <a:srcRect/>
          <a:stretch>
            <a:fillRect/>
          </a:stretch>
        </p:blipFill>
        <p:spPr bwMode="auto">
          <a:xfrm>
            <a:off x="831850" y="4365625"/>
            <a:ext cx="2097088" cy="1778000"/>
          </a:xfrm>
          <a:prstGeom prst="rect">
            <a:avLst/>
          </a:prstGeom>
          <a:noFill/>
          <a:ln w="9525">
            <a:noFill/>
            <a:miter lim="800000"/>
            <a:headEnd/>
            <a:tailEnd/>
          </a:ln>
        </p:spPr>
      </p:pic>
      <p:pic>
        <p:nvPicPr>
          <p:cNvPr id="10" name="Picture 7"/>
          <p:cNvPicPr>
            <a:picLocks noChangeAspect="1" noChangeArrowheads="1"/>
          </p:cNvPicPr>
          <p:nvPr/>
        </p:nvPicPr>
        <p:blipFill>
          <a:blip r:embed="rId5"/>
          <a:srcRect/>
          <a:stretch>
            <a:fillRect/>
          </a:stretch>
        </p:blipFill>
        <p:spPr bwMode="auto">
          <a:xfrm>
            <a:off x="3795713" y="3214688"/>
            <a:ext cx="5419725" cy="3795712"/>
          </a:xfrm>
          <a:prstGeom prst="rect">
            <a:avLst/>
          </a:prstGeom>
          <a:noFill/>
          <a:ln w="9525">
            <a:noFill/>
            <a:miter lim="800000"/>
            <a:headEnd/>
            <a:tailEnd/>
          </a:ln>
        </p:spPr>
      </p:pic>
      <p:sp>
        <p:nvSpPr>
          <p:cNvPr id="11" name="Rectangle 10"/>
          <p:cNvSpPr/>
          <p:nvPr/>
        </p:nvSpPr>
        <p:spPr>
          <a:xfrm>
            <a:off x="285750" y="3405426"/>
            <a:ext cx="3500438" cy="861774"/>
          </a:xfrm>
          <a:prstGeom prst="rect">
            <a:avLst/>
          </a:prstGeom>
        </p:spPr>
        <p:txBody>
          <a:bodyPr>
            <a:spAutoFit/>
          </a:bodyPr>
          <a:lstStyle/>
          <a:p>
            <a:pPr>
              <a:defRPr/>
            </a:pPr>
            <a:r>
              <a:rPr lang="en-US" sz="1000" dirty="0"/>
              <a:t>The thin wall tube made of annealed Cu and bolted to the end of AS with two half flanges must ensure a good RF transition and needed flexibility within required range. The shape of AS ends could be adapted to facilitate the assembly.</a:t>
            </a:r>
          </a:p>
        </p:txBody>
      </p:sp>
      <p:sp>
        <p:nvSpPr>
          <p:cNvPr id="12" name="Rectangle 11"/>
          <p:cNvSpPr/>
          <p:nvPr/>
        </p:nvSpPr>
        <p:spPr>
          <a:xfrm>
            <a:off x="428625" y="6213475"/>
            <a:ext cx="2857500" cy="553998"/>
          </a:xfrm>
          <a:prstGeom prst="rect">
            <a:avLst/>
          </a:prstGeom>
        </p:spPr>
        <p:txBody>
          <a:bodyPr>
            <a:spAutoFit/>
          </a:bodyPr>
          <a:lstStyle/>
          <a:p>
            <a:pPr>
              <a:defRPr/>
            </a:pPr>
            <a:r>
              <a:rPr lang="en-US" sz="1000" dirty="0"/>
              <a:t>The length of MB vacuum vessels is reduced to provide a gap of 105 mm to fit the bellows. </a:t>
            </a:r>
          </a:p>
        </p:txBody>
      </p:sp>
      <p:pic>
        <p:nvPicPr>
          <p:cNvPr id="13" name="Picture 8"/>
          <p:cNvPicPr>
            <a:picLocks noChangeAspect="1" noChangeArrowheads="1"/>
          </p:cNvPicPr>
          <p:nvPr/>
        </p:nvPicPr>
        <p:blipFill>
          <a:blip r:embed="rId6"/>
          <a:srcRect/>
          <a:stretch>
            <a:fillRect/>
          </a:stretch>
        </p:blipFill>
        <p:spPr bwMode="auto">
          <a:xfrm>
            <a:off x="414338" y="1000125"/>
            <a:ext cx="3586162" cy="2293938"/>
          </a:xfrm>
          <a:prstGeom prst="rect">
            <a:avLst/>
          </a:prstGeom>
          <a:noFill/>
          <a:ln w="9525">
            <a:noFill/>
            <a:miter lim="800000"/>
            <a:headEnd/>
            <a:tailEnd/>
          </a:ln>
        </p:spPr>
      </p:pic>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Interconnections</a:t>
            </a:r>
            <a:endParaRPr lang="en-US" dirty="0"/>
          </a:p>
        </p:txBody>
      </p:sp>
      <p:sp>
        <p:nvSpPr>
          <p:cNvPr id="14" name="TextBox 13"/>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22</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sz="3200" dirty="0" smtClean="0"/>
              <a:t>3D simulation of DB return loop</a:t>
            </a:r>
            <a:endParaRPr lang="en-US" sz="3200" dirty="0"/>
          </a:p>
        </p:txBody>
      </p:sp>
      <p:pic>
        <p:nvPicPr>
          <p:cNvPr id="6" name="Picture 5"/>
          <p:cNvPicPr>
            <a:picLocks noChangeAspect="1" noChangeArrowheads="1"/>
          </p:cNvPicPr>
          <p:nvPr/>
        </p:nvPicPr>
        <p:blipFill>
          <a:blip r:embed="rId2" cstate="print"/>
          <a:srcRect/>
          <a:stretch>
            <a:fillRect/>
          </a:stretch>
        </p:blipFill>
        <p:spPr bwMode="auto">
          <a:xfrm>
            <a:off x="5105400" y="914400"/>
            <a:ext cx="3656012" cy="2857086"/>
          </a:xfrm>
          <a:prstGeom prst="rect">
            <a:avLst/>
          </a:prstGeom>
          <a:noFill/>
          <a:ln w="9525">
            <a:noFill/>
            <a:miter lim="800000"/>
            <a:headEnd/>
            <a:tailEnd/>
          </a:ln>
        </p:spPr>
      </p:pic>
      <p:pic>
        <p:nvPicPr>
          <p:cNvPr id="9" name="Picture 6"/>
          <p:cNvPicPr>
            <a:picLocks noChangeAspect="1" noChangeArrowheads="1"/>
          </p:cNvPicPr>
          <p:nvPr/>
        </p:nvPicPr>
        <p:blipFill>
          <a:blip r:embed="rId3"/>
          <a:srcRect/>
          <a:stretch>
            <a:fillRect/>
          </a:stretch>
        </p:blipFill>
        <p:spPr bwMode="auto">
          <a:xfrm>
            <a:off x="152400" y="3714750"/>
            <a:ext cx="4062413" cy="2455863"/>
          </a:xfrm>
          <a:prstGeom prst="rect">
            <a:avLst/>
          </a:prstGeom>
          <a:noFill/>
          <a:ln w="9525">
            <a:noFill/>
            <a:miter lim="800000"/>
            <a:headEnd/>
            <a:tailEnd/>
          </a:ln>
        </p:spPr>
      </p:pic>
      <p:pic>
        <p:nvPicPr>
          <p:cNvPr id="10" name="Picture 7"/>
          <p:cNvPicPr>
            <a:picLocks noChangeAspect="1" noChangeArrowheads="1"/>
          </p:cNvPicPr>
          <p:nvPr/>
        </p:nvPicPr>
        <p:blipFill>
          <a:blip r:embed="rId4"/>
          <a:srcRect/>
          <a:stretch>
            <a:fillRect/>
          </a:stretch>
        </p:blipFill>
        <p:spPr bwMode="auto">
          <a:xfrm>
            <a:off x="304800" y="1219200"/>
            <a:ext cx="3998912" cy="2243834"/>
          </a:xfrm>
          <a:prstGeom prst="rect">
            <a:avLst/>
          </a:prstGeom>
          <a:noFill/>
          <a:ln w="9525">
            <a:noFill/>
            <a:miter lim="800000"/>
            <a:headEnd/>
            <a:tailEnd/>
          </a:ln>
        </p:spPr>
      </p:pic>
      <p:sp>
        <p:nvSpPr>
          <p:cNvPr id="11" name="Rectangle 8"/>
          <p:cNvSpPr>
            <a:spLocks noChangeArrowheads="1"/>
          </p:cNvSpPr>
          <p:nvPr/>
        </p:nvSpPr>
        <p:spPr bwMode="auto">
          <a:xfrm>
            <a:off x="2386013" y="6284913"/>
            <a:ext cx="4614862" cy="430212"/>
          </a:xfrm>
          <a:prstGeom prst="rect">
            <a:avLst/>
          </a:prstGeom>
          <a:noFill/>
          <a:ln w="9525">
            <a:noFill/>
            <a:miter lim="800000"/>
            <a:headEnd/>
            <a:tailEnd/>
          </a:ln>
        </p:spPr>
        <p:txBody>
          <a:bodyPr wrap="none" anchor="ctr">
            <a:spAutoFit/>
          </a:bodyPr>
          <a:lstStyle/>
          <a:p>
            <a:pPr eaLnBrk="0" hangingPunct="0">
              <a:tabLst>
                <a:tab pos="4410075" algn="l"/>
                <a:tab pos="4500563" algn="l"/>
                <a:tab pos="4860925" algn="l"/>
                <a:tab pos="5581650" algn="l"/>
              </a:tabLst>
            </a:pPr>
            <a:r>
              <a:rPr lang="en-US" sz="1100">
                <a:latin typeface="Tahoma" pitchFamily="34" charset="0"/>
                <a:ea typeface="Times New Roman" pitchFamily="18" charset="0"/>
                <a:cs typeface="Tahoma" pitchFamily="34" charset="0"/>
              </a:rPr>
              <a:t>A principle of the loop modeling based on the </a:t>
            </a:r>
            <a:r>
              <a:rPr lang="en-US" sz="1100">
                <a:ea typeface="Times New Roman" pitchFamily="18" charset="0"/>
                <a:cs typeface="Tahoma" pitchFamily="34" charset="0"/>
              </a:rPr>
              <a:t>“</a:t>
            </a:r>
            <a:r>
              <a:rPr lang="en-US" sz="1100">
                <a:latin typeface="Tahoma" pitchFamily="34" charset="0"/>
                <a:ea typeface="Times New Roman" pitchFamily="18" charset="0"/>
                <a:cs typeface="Tahoma" pitchFamily="34" charset="0"/>
              </a:rPr>
              <a:t>MAD-X</a:t>
            </a:r>
            <a:r>
              <a:rPr lang="en-US" sz="1100">
                <a:ea typeface="Times New Roman" pitchFamily="18" charset="0"/>
                <a:cs typeface="Tahoma" pitchFamily="34" charset="0"/>
              </a:rPr>
              <a:t>” data</a:t>
            </a:r>
            <a:r>
              <a:rPr lang="en-US" sz="1100">
                <a:latin typeface="Tahoma" pitchFamily="34" charset="0"/>
                <a:ea typeface="Times New Roman" pitchFamily="18" charset="0"/>
                <a:cs typeface="Tahoma" pitchFamily="34" charset="0"/>
              </a:rPr>
              <a:t>. </a:t>
            </a:r>
          </a:p>
          <a:p>
            <a:pPr eaLnBrk="0" hangingPunct="0">
              <a:tabLst>
                <a:tab pos="4410075" algn="l"/>
                <a:tab pos="4500563" algn="l"/>
                <a:tab pos="4860925" algn="l"/>
                <a:tab pos="5581650" algn="l"/>
              </a:tabLst>
            </a:pPr>
            <a:r>
              <a:rPr lang="en-US" sz="1100">
                <a:latin typeface="Tahoma" pitchFamily="34" charset="0"/>
                <a:ea typeface="Times New Roman" pitchFamily="18" charset="0"/>
                <a:cs typeface="Tahoma" pitchFamily="34" charset="0"/>
              </a:rPr>
              <a:t>The process is automated in collaboration with TS/CSE (CAD support). </a:t>
            </a:r>
            <a:endParaRPr lang="en-US">
              <a:ea typeface="Times New Roman" pitchFamily="18" charset="0"/>
              <a:cs typeface="Tahoma" pitchFamily="34" charset="0"/>
            </a:endParaRPr>
          </a:p>
        </p:txBody>
      </p:sp>
      <p:pic>
        <p:nvPicPr>
          <p:cNvPr id="12" name="Picture 2"/>
          <p:cNvPicPr>
            <a:picLocks noChangeAspect="1" noChangeArrowheads="1"/>
          </p:cNvPicPr>
          <p:nvPr/>
        </p:nvPicPr>
        <p:blipFill>
          <a:blip r:embed="rId5"/>
          <a:srcRect/>
          <a:stretch>
            <a:fillRect/>
          </a:stretch>
        </p:blipFill>
        <p:spPr bwMode="auto">
          <a:xfrm>
            <a:off x="4643438" y="3714750"/>
            <a:ext cx="4124325" cy="2428875"/>
          </a:xfrm>
          <a:prstGeom prst="rect">
            <a:avLst/>
          </a:prstGeom>
          <a:noFill/>
          <a:ln w="9525">
            <a:noFill/>
            <a:miter lim="800000"/>
            <a:headEnd/>
            <a:tailEnd/>
          </a:ln>
        </p:spPr>
      </p:pic>
      <p:sp>
        <p:nvSpPr>
          <p:cNvPr id="13" name="TextBox 7"/>
          <p:cNvSpPr txBox="1">
            <a:spLocks noChangeArrowheads="1"/>
          </p:cNvSpPr>
          <p:nvPr/>
        </p:nvSpPr>
        <p:spPr bwMode="auto">
          <a:xfrm>
            <a:off x="142875" y="714375"/>
            <a:ext cx="1584325" cy="215900"/>
          </a:xfrm>
          <a:prstGeom prst="rect">
            <a:avLst/>
          </a:prstGeom>
          <a:noFill/>
          <a:ln w="9525">
            <a:noFill/>
            <a:miter lim="800000"/>
            <a:headEnd/>
            <a:tailEnd/>
          </a:ln>
        </p:spPr>
        <p:txBody>
          <a:bodyPr wrap="none">
            <a:spAutoFit/>
          </a:bodyPr>
          <a:lstStyle/>
          <a:p>
            <a:r>
              <a:rPr lang="en-US" sz="800" i="1">
                <a:latin typeface="Times New Roman" pitchFamily="18" charset="0"/>
                <a:cs typeface="Times New Roman" pitchFamily="18" charset="0"/>
              </a:rPr>
              <a:t>Alexandre.Samochkine @ cern.ch</a:t>
            </a:r>
          </a:p>
        </p:txBody>
      </p:sp>
      <p:sp>
        <p:nvSpPr>
          <p:cNvPr id="14" name="TextBox 13"/>
          <p:cNvSpPr txBox="1"/>
          <p:nvPr/>
        </p:nvSpPr>
        <p:spPr>
          <a:xfrm>
            <a:off x="8686800" y="1524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23</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Tunnel Layout</a:t>
            </a:r>
            <a:endParaRPr lang="en-US" dirty="0"/>
          </a:p>
        </p:txBody>
      </p:sp>
      <p:pic>
        <p:nvPicPr>
          <p:cNvPr id="6" name="Picture 12"/>
          <p:cNvPicPr>
            <a:picLocks noChangeAspect="1" noChangeArrowheads="1"/>
          </p:cNvPicPr>
          <p:nvPr/>
        </p:nvPicPr>
        <p:blipFill>
          <a:blip r:embed="rId2"/>
          <a:srcRect/>
          <a:stretch>
            <a:fillRect/>
          </a:stretch>
        </p:blipFill>
        <p:spPr bwMode="auto">
          <a:xfrm>
            <a:off x="584200" y="1066800"/>
            <a:ext cx="3530600" cy="3519488"/>
          </a:xfrm>
          <a:prstGeom prst="rect">
            <a:avLst/>
          </a:prstGeom>
          <a:noFill/>
          <a:ln w="9525">
            <a:noFill/>
            <a:miter lim="800000"/>
            <a:headEnd/>
            <a:tailEnd/>
          </a:ln>
          <a:effectLst/>
        </p:spPr>
      </p:pic>
      <p:sp>
        <p:nvSpPr>
          <p:cNvPr id="9" name="TextBox 8"/>
          <p:cNvSpPr txBox="1"/>
          <p:nvPr/>
        </p:nvSpPr>
        <p:spPr>
          <a:xfrm>
            <a:off x="609600" y="4899660"/>
            <a:ext cx="4267200" cy="1077218"/>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spcBef>
                <a:spcPct val="50000"/>
              </a:spcBef>
            </a:pPr>
            <a:r>
              <a:rPr lang="en-US" sz="1600" dirty="0" smtClean="0">
                <a:latin typeface="Calibri" pitchFamily="34" charset="0"/>
              </a:rPr>
              <a:t>Integration </a:t>
            </a:r>
            <a:r>
              <a:rPr lang="en-US" sz="1600" dirty="0" smtClean="0">
                <a:latin typeface="Calibri" pitchFamily="34" charset="0"/>
              </a:rPr>
              <a:t>of module (considering transport, installation, maintenance and operation issues), transfer lines, cooling pipes, electrical cables and different machine services</a:t>
            </a:r>
            <a:endParaRPr lang="en-US" sz="1600" dirty="0">
              <a:latin typeface="Calibri" pitchFamily="34" charset="0"/>
            </a:endParaRPr>
          </a:p>
        </p:txBody>
      </p:sp>
      <p:sp>
        <p:nvSpPr>
          <p:cNvPr id="12" name="TextBox 11"/>
          <p:cNvSpPr txBox="1"/>
          <p:nvPr/>
        </p:nvSpPr>
        <p:spPr>
          <a:xfrm>
            <a:off x="3200400" y="4343400"/>
            <a:ext cx="1676400" cy="369332"/>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spcBef>
                <a:spcPct val="50000"/>
              </a:spcBef>
            </a:pPr>
            <a:r>
              <a:rPr lang="en-US" dirty="0" smtClean="0">
                <a:latin typeface="Calibri" pitchFamily="34" charset="0"/>
              </a:rPr>
              <a:t>Tunnel Ø: 4.5 </a:t>
            </a:r>
            <a:r>
              <a:rPr lang="en-US" dirty="0" smtClean="0">
                <a:latin typeface="Calibri" pitchFamily="34" charset="0"/>
              </a:rPr>
              <a:t>m</a:t>
            </a:r>
            <a:endParaRPr lang="en-US" dirty="0" smtClean="0">
              <a:latin typeface="Calibri" pitchFamily="34" charset="0"/>
            </a:endParaRPr>
          </a:p>
        </p:txBody>
      </p:sp>
      <p:grpSp>
        <p:nvGrpSpPr>
          <p:cNvPr id="17" name="Group 16"/>
          <p:cNvGrpSpPr/>
          <p:nvPr/>
        </p:nvGrpSpPr>
        <p:grpSpPr>
          <a:xfrm>
            <a:off x="5410193" y="1096049"/>
            <a:ext cx="3124207" cy="5380951"/>
            <a:chOff x="5181593" y="1096049"/>
            <a:chExt cx="3124207" cy="5380951"/>
          </a:xfrm>
        </p:grpSpPr>
        <p:pic>
          <p:nvPicPr>
            <p:cNvPr id="13" name="Picture 2"/>
            <p:cNvPicPr>
              <a:picLocks noChangeAspect="1" noChangeArrowheads="1"/>
            </p:cNvPicPr>
            <p:nvPr/>
          </p:nvPicPr>
          <p:blipFill>
            <a:blip r:embed="rId3"/>
            <a:srcRect/>
            <a:stretch>
              <a:fillRect/>
            </a:stretch>
          </p:blipFill>
          <p:spPr bwMode="auto">
            <a:xfrm>
              <a:off x="5181600" y="1096049"/>
              <a:ext cx="3124200" cy="2180551"/>
            </a:xfrm>
            <a:prstGeom prst="rect">
              <a:avLst/>
            </a:prstGeom>
            <a:noFill/>
            <a:ln w="9525">
              <a:noFill/>
              <a:miter lim="800000"/>
              <a:headEnd/>
              <a:tailEnd/>
            </a:ln>
            <a:effectLst/>
          </p:spPr>
        </p:pic>
        <p:pic>
          <p:nvPicPr>
            <p:cNvPr id="14" name="Picture 3"/>
            <p:cNvPicPr>
              <a:picLocks noChangeAspect="1" noChangeArrowheads="1"/>
            </p:cNvPicPr>
            <p:nvPr/>
          </p:nvPicPr>
          <p:blipFill>
            <a:blip r:embed="rId4"/>
            <a:srcRect/>
            <a:stretch>
              <a:fillRect/>
            </a:stretch>
          </p:blipFill>
          <p:spPr bwMode="auto">
            <a:xfrm>
              <a:off x="5181600" y="3688080"/>
              <a:ext cx="3124200" cy="2304188"/>
            </a:xfrm>
            <a:prstGeom prst="rect">
              <a:avLst/>
            </a:prstGeom>
            <a:noFill/>
            <a:ln w="9525">
              <a:noFill/>
              <a:miter lim="800000"/>
              <a:headEnd/>
              <a:tailEnd/>
            </a:ln>
            <a:effectLst/>
          </p:spPr>
        </p:pic>
        <p:sp>
          <p:nvSpPr>
            <p:cNvPr id="15" name="TextBox 14"/>
            <p:cNvSpPr txBox="1"/>
            <p:nvPr/>
          </p:nvSpPr>
          <p:spPr>
            <a:xfrm>
              <a:off x="5181600" y="3276600"/>
              <a:ext cx="3050450" cy="276999"/>
            </a:xfrm>
            <a:prstGeom prst="rect">
              <a:avLst/>
            </a:prstGeom>
            <a:noFill/>
          </p:spPr>
          <p:txBody>
            <a:bodyPr wrap="none" rtlCol="0">
              <a:spAutoFit/>
            </a:bodyPr>
            <a:lstStyle/>
            <a:p>
              <a:r>
                <a:rPr lang="en-US" sz="1200" dirty="0" smtClean="0"/>
                <a:t>Design based on Year 2007 drawings</a:t>
              </a:r>
              <a:endParaRPr lang="en-US" sz="1200" dirty="0"/>
            </a:p>
          </p:txBody>
        </p:sp>
        <p:sp>
          <p:nvSpPr>
            <p:cNvPr id="16" name="TextBox 15"/>
            <p:cNvSpPr txBox="1"/>
            <p:nvPr/>
          </p:nvSpPr>
          <p:spPr>
            <a:xfrm>
              <a:off x="5181593" y="6015335"/>
              <a:ext cx="3048007" cy="461665"/>
            </a:xfrm>
            <a:prstGeom prst="rect">
              <a:avLst/>
            </a:prstGeom>
            <a:noFill/>
          </p:spPr>
          <p:txBody>
            <a:bodyPr wrap="square" rtlCol="0">
              <a:spAutoFit/>
            </a:bodyPr>
            <a:lstStyle/>
            <a:p>
              <a:r>
                <a:rPr lang="en-US" sz="1200" dirty="0" smtClean="0"/>
                <a:t>Turn around tunnel redesigned in compliance with latest objects layout</a:t>
              </a:r>
              <a:endParaRPr lang="en-US" sz="1200" dirty="0"/>
            </a:p>
          </p:txBody>
        </p:sp>
      </p:grpSp>
      <p:sp>
        <p:nvSpPr>
          <p:cNvPr id="18" name="TextBox 17"/>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24</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sz="3200" dirty="0" smtClean="0"/>
              <a:t>CLIC Module Coordinate System</a:t>
            </a:r>
            <a:endParaRPr lang="en-US" sz="3200" dirty="0"/>
          </a:p>
        </p:txBody>
      </p:sp>
      <p:grpSp>
        <p:nvGrpSpPr>
          <p:cNvPr id="2" name="Group 17"/>
          <p:cNvGrpSpPr>
            <a:grpSpLocks/>
          </p:cNvGrpSpPr>
          <p:nvPr/>
        </p:nvGrpSpPr>
        <p:grpSpPr bwMode="auto">
          <a:xfrm>
            <a:off x="1143000" y="1066800"/>
            <a:ext cx="7686675" cy="5307013"/>
            <a:chOff x="1243013" y="857232"/>
            <a:chExt cx="7686705" cy="5307031"/>
          </a:xfrm>
        </p:grpSpPr>
        <p:grpSp>
          <p:nvGrpSpPr>
            <p:cNvPr id="3" name="Group 16"/>
            <p:cNvGrpSpPr>
              <a:grpSpLocks/>
            </p:cNvGrpSpPr>
            <p:nvPr/>
          </p:nvGrpSpPr>
          <p:grpSpPr bwMode="auto">
            <a:xfrm>
              <a:off x="1243013" y="857232"/>
              <a:ext cx="7686705" cy="5307031"/>
              <a:chOff x="1243013" y="857232"/>
              <a:chExt cx="7686705" cy="5307031"/>
            </a:xfrm>
          </p:grpSpPr>
          <p:grpSp>
            <p:nvGrpSpPr>
              <p:cNvPr id="6" name="Group 15"/>
              <p:cNvGrpSpPr>
                <a:grpSpLocks/>
              </p:cNvGrpSpPr>
              <p:nvPr/>
            </p:nvGrpSpPr>
            <p:grpSpPr bwMode="auto">
              <a:xfrm>
                <a:off x="1243013" y="942975"/>
                <a:ext cx="6269037" cy="5221288"/>
                <a:chOff x="1447800" y="638175"/>
                <a:chExt cx="6269038" cy="5221288"/>
              </a:xfrm>
            </p:grpSpPr>
            <p:grpSp>
              <p:nvGrpSpPr>
                <p:cNvPr id="7" name="Group 14"/>
                <p:cNvGrpSpPr>
                  <a:grpSpLocks/>
                </p:cNvGrpSpPr>
                <p:nvPr/>
              </p:nvGrpSpPr>
              <p:grpSpPr bwMode="auto">
                <a:xfrm>
                  <a:off x="1447800" y="638175"/>
                  <a:ext cx="6269038" cy="4772025"/>
                  <a:chOff x="1905000" y="638175"/>
                  <a:chExt cx="6269038" cy="4772025"/>
                </a:xfrm>
              </p:grpSpPr>
              <p:grpSp>
                <p:nvGrpSpPr>
                  <p:cNvPr id="9" name="Group 11"/>
                  <p:cNvGrpSpPr>
                    <a:grpSpLocks/>
                  </p:cNvGrpSpPr>
                  <p:nvPr/>
                </p:nvGrpSpPr>
                <p:grpSpPr bwMode="auto">
                  <a:xfrm>
                    <a:off x="1905000" y="638175"/>
                    <a:ext cx="6269038" cy="4772025"/>
                    <a:chOff x="1905000" y="638175"/>
                    <a:chExt cx="6269038" cy="4772025"/>
                  </a:xfrm>
                </p:grpSpPr>
                <p:pic>
                  <p:nvPicPr>
                    <p:cNvPr id="15" name="Picture 11"/>
                    <p:cNvPicPr>
                      <a:picLocks noChangeAspect="1" noChangeArrowheads="1"/>
                    </p:cNvPicPr>
                    <p:nvPr/>
                  </p:nvPicPr>
                  <p:blipFill>
                    <a:blip r:embed="rId2"/>
                    <a:srcRect/>
                    <a:stretch>
                      <a:fillRect/>
                    </a:stretch>
                  </p:blipFill>
                  <p:spPr bwMode="auto">
                    <a:xfrm>
                      <a:off x="2057400" y="1295400"/>
                      <a:ext cx="5720024" cy="4114800"/>
                    </a:xfrm>
                    <a:prstGeom prst="rect">
                      <a:avLst/>
                    </a:prstGeom>
                    <a:noFill/>
                    <a:ln w="9525">
                      <a:noFill/>
                      <a:miter lim="800000"/>
                      <a:headEnd/>
                      <a:tailEnd/>
                    </a:ln>
                  </p:spPr>
                </p:pic>
                <p:sp>
                  <p:nvSpPr>
                    <p:cNvPr id="16" name="TextBox 5"/>
                    <p:cNvSpPr txBox="1">
                      <a:spLocks noChangeArrowheads="1"/>
                    </p:cNvSpPr>
                    <p:nvPr/>
                  </p:nvSpPr>
                  <p:spPr bwMode="auto">
                    <a:xfrm>
                      <a:off x="1905000" y="2819400"/>
                      <a:ext cx="466725" cy="708025"/>
                    </a:xfrm>
                    <a:prstGeom prst="rect">
                      <a:avLst/>
                    </a:prstGeom>
                    <a:noFill/>
                    <a:ln w="9525">
                      <a:noFill/>
                      <a:miter lim="800000"/>
                      <a:headEnd/>
                      <a:tailEnd/>
                    </a:ln>
                  </p:spPr>
                  <p:txBody>
                    <a:bodyPr wrap="none">
                      <a:spAutoFit/>
                    </a:bodyPr>
                    <a:lstStyle/>
                    <a:p>
                      <a:r>
                        <a:rPr lang="en-US" sz="4000" b="1">
                          <a:solidFill>
                            <a:srgbClr val="00B050"/>
                          </a:solidFill>
                          <a:latin typeface="Calibri" pitchFamily="34" charset="0"/>
                        </a:rPr>
                        <a:t>X</a:t>
                      </a:r>
                    </a:p>
                  </p:txBody>
                </p:sp>
                <p:sp>
                  <p:nvSpPr>
                    <p:cNvPr id="17" name="TextBox 6"/>
                    <p:cNvSpPr txBox="1">
                      <a:spLocks noChangeArrowheads="1"/>
                    </p:cNvSpPr>
                    <p:nvPr/>
                  </p:nvSpPr>
                  <p:spPr bwMode="auto">
                    <a:xfrm>
                      <a:off x="4038600" y="638175"/>
                      <a:ext cx="466725" cy="708025"/>
                    </a:xfrm>
                    <a:prstGeom prst="rect">
                      <a:avLst/>
                    </a:prstGeom>
                    <a:noFill/>
                    <a:ln w="9525">
                      <a:noFill/>
                      <a:miter lim="800000"/>
                      <a:headEnd/>
                      <a:tailEnd/>
                    </a:ln>
                  </p:spPr>
                  <p:txBody>
                    <a:bodyPr wrap="none">
                      <a:spAutoFit/>
                    </a:bodyPr>
                    <a:lstStyle/>
                    <a:p>
                      <a:r>
                        <a:rPr lang="en-US" sz="4000" b="1">
                          <a:solidFill>
                            <a:srgbClr val="0000FF"/>
                          </a:solidFill>
                          <a:latin typeface="Calibri" pitchFamily="34" charset="0"/>
                        </a:rPr>
                        <a:t>Y</a:t>
                      </a:r>
                    </a:p>
                  </p:txBody>
                </p:sp>
                <p:sp>
                  <p:nvSpPr>
                    <p:cNvPr id="18" name="TextBox 7"/>
                    <p:cNvSpPr txBox="1">
                      <a:spLocks noChangeArrowheads="1"/>
                    </p:cNvSpPr>
                    <p:nvPr/>
                  </p:nvSpPr>
                  <p:spPr bwMode="auto">
                    <a:xfrm>
                      <a:off x="7743825" y="3810000"/>
                      <a:ext cx="430213" cy="708025"/>
                    </a:xfrm>
                    <a:prstGeom prst="rect">
                      <a:avLst/>
                    </a:prstGeom>
                    <a:noFill/>
                    <a:ln w="9525">
                      <a:noFill/>
                      <a:miter lim="800000"/>
                      <a:headEnd/>
                      <a:tailEnd/>
                    </a:ln>
                  </p:spPr>
                  <p:txBody>
                    <a:bodyPr wrap="none">
                      <a:spAutoFit/>
                    </a:bodyPr>
                    <a:lstStyle/>
                    <a:p>
                      <a:r>
                        <a:rPr lang="en-US" sz="4000" b="1">
                          <a:solidFill>
                            <a:srgbClr val="FF0000"/>
                          </a:solidFill>
                          <a:latin typeface="Calibri" pitchFamily="34" charset="0"/>
                        </a:rPr>
                        <a:t>Z</a:t>
                      </a:r>
                    </a:p>
                  </p:txBody>
                </p:sp>
                <p:sp>
                  <p:nvSpPr>
                    <p:cNvPr id="19" name="TextBox 8"/>
                    <p:cNvSpPr txBox="1"/>
                    <p:nvPr/>
                  </p:nvSpPr>
                  <p:spPr>
                    <a:xfrm>
                      <a:off x="6912181" y="3163669"/>
                      <a:ext cx="1141466" cy="646331"/>
                    </a:xfrm>
                    <a:prstGeom prst="rect">
                      <a:avLst/>
                    </a:prstGeom>
                    <a:noFill/>
                  </p:spPr>
                  <p:txBody>
                    <a:bodyPr wrap="none">
                      <a:spAutoFit/>
                    </a:bodyPr>
                    <a:lstStyle/>
                    <a:p>
                      <a:pPr fontAlgn="auto">
                        <a:spcBef>
                          <a:spcPts val="0"/>
                        </a:spcBef>
                        <a:spcAft>
                          <a:spcPts val="0"/>
                        </a:spcAft>
                        <a:defRPr/>
                      </a:pPr>
                      <a:r>
                        <a:rPr lang="en-US" sz="3600" b="1" i="1" dirty="0">
                          <a:ln>
                            <a:solidFill>
                              <a:schemeClr val="tx2">
                                <a:lumMod val="75000"/>
                              </a:schemeClr>
                            </a:solidFill>
                          </a:ln>
                          <a:solidFill>
                            <a:schemeClr val="tx2">
                              <a:lumMod val="40000"/>
                              <a:lumOff val="60000"/>
                            </a:schemeClr>
                          </a:solidFill>
                          <a:latin typeface="+mn-lt"/>
                        </a:rPr>
                        <a:t>ROLL</a:t>
                      </a:r>
                    </a:p>
                  </p:txBody>
                </p:sp>
                <p:sp>
                  <p:nvSpPr>
                    <p:cNvPr id="20" name="TextBox 19"/>
                    <p:cNvSpPr txBox="1"/>
                    <p:nvPr/>
                  </p:nvSpPr>
                  <p:spPr>
                    <a:xfrm>
                      <a:off x="4781120" y="2133600"/>
                      <a:ext cx="1062727" cy="646331"/>
                    </a:xfrm>
                    <a:prstGeom prst="rect">
                      <a:avLst/>
                    </a:prstGeom>
                    <a:noFill/>
                  </p:spPr>
                  <p:txBody>
                    <a:bodyPr wrap="none">
                      <a:spAutoFit/>
                    </a:bodyPr>
                    <a:lstStyle/>
                    <a:p>
                      <a:pPr fontAlgn="auto">
                        <a:spcBef>
                          <a:spcPts val="0"/>
                        </a:spcBef>
                        <a:spcAft>
                          <a:spcPts val="0"/>
                        </a:spcAft>
                        <a:defRPr/>
                      </a:pPr>
                      <a:r>
                        <a:rPr lang="en-US" sz="3600" b="1" i="1" dirty="0">
                          <a:ln>
                            <a:solidFill>
                              <a:schemeClr val="tx2">
                                <a:lumMod val="75000"/>
                              </a:schemeClr>
                            </a:solidFill>
                          </a:ln>
                          <a:solidFill>
                            <a:schemeClr val="tx2">
                              <a:lumMod val="40000"/>
                              <a:lumOff val="60000"/>
                            </a:schemeClr>
                          </a:solidFill>
                          <a:latin typeface="+mn-lt"/>
                        </a:rPr>
                        <a:t>YAW</a:t>
                      </a:r>
                    </a:p>
                  </p:txBody>
                </p:sp>
                <p:sp>
                  <p:nvSpPr>
                    <p:cNvPr id="21" name="TextBox 20"/>
                    <p:cNvSpPr txBox="1"/>
                    <p:nvPr/>
                  </p:nvSpPr>
                  <p:spPr>
                    <a:xfrm>
                      <a:off x="3200400" y="3581400"/>
                      <a:ext cx="926536" cy="646331"/>
                    </a:xfrm>
                    <a:prstGeom prst="rect">
                      <a:avLst/>
                    </a:prstGeom>
                    <a:noFill/>
                  </p:spPr>
                  <p:txBody>
                    <a:bodyPr wrap="none">
                      <a:spAutoFit/>
                    </a:bodyPr>
                    <a:lstStyle/>
                    <a:p>
                      <a:pPr fontAlgn="auto">
                        <a:spcBef>
                          <a:spcPts val="0"/>
                        </a:spcBef>
                        <a:spcAft>
                          <a:spcPts val="0"/>
                        </a:spcAft>
                        <a:defRPr/>
                      </a:pPr>
                      <a:r>
                        <a:rPr lang="en-US" sz="3600" b="1" i="1" dirty="0">
                          <a:ln>
                            <a:solidFill>
                              <a:schemeClr val="tx2">
                                <a:lumMod val="75000"/>
                              </a:schemeClr>
                            </a:solidFill>
                          </a:ln>
                          <a:solidFill>
                            <a:schemeClr val="tx2">
                              <a:lumMod val="40000"/>
                              <a:lumOff val="60000"/>
                            </a:schemeClr>
                          </a:solidFill>
                          <a:latin typeface="+mn-lt"/>
                        </a:rPr>
                        <a:t>TILT</a:t>
                      </a:r>
                    </a:p>
                  </p:txBody>
                </p:sp>
              </p:grpSp>
              <p:sp>
                <p:nvSpPr>
                  <p:cNvPr id="14" name="TextBox 7"/>
                  <p:cNvSpPr txBox="1">
                    <a:spLocks noChangeArrowheads="1"/>
                  </p:cNvSpPr>
                  <p:nvPr/>
                </p:nvSpPr>
                <p:spPr bwMode="auto">
                  <a:xfrm rot="-663380">
                    <a:off x="4665823" y="3947929"/>
                    <a:ext cx="2390398" cy="461665"/>
                  </a:xfrm>
                  <a:prstGeom prst="rect">
                    <a:avLst/>
                  </a:prstGeom>
                  <a:noFill/>
                  <a:ln w="9525">
                    <a:noFill/>
                    <a:miter lim="800000"/>
                    <a:headEnd/>
                    <a:tailEnd/>
                  </a:ln>
                </p:spPr>
                <p:txBody>
                  <a:bodyPr wrap="none">
                    <a:spAutoFit/>
                  </a:bodyPr>
                  <a:lstStyle/>
                  <a:p>
                    <a:r>
                      <a:rPr lang="en-US" sz="2400" b="1" i="1">
                        <a:solidFill>
                          <a:srgbClr val="FF0000"/>
                        </a:solidFill>
                        <a:latin typeface="Arial Narrow" pitchFamily="34" charset="0"/>
                      </a:rPr>
                      <a:t>BEAM DIRECTION</a:t>
                    </a:r>
                  </a:p>
                </p:txBody>
              </p:sp>
            </p:grpSp>
            <p:sp>
              <p:nvSpPr>
                <p:cNvPr id="12" name="TextBox 7"/>
                <p:cNvSpPr txBox="1">
                  <a:spLocks noChangeArrowheads="1"/>
                </p:cNvSpPr>
                <p:nvPr/>
              </p:nvSpPr>
              <p:spPr bwMode="auto">
                <a:xfrm>
                  <a:off x="3405196" y="5029197"/>
                  <a:ext cx="814390" cy="830266"/>
                </a:xfrm>
                <a:prstGeom prst="rect">
                  <a:avLst/>
                </a:prstGeom>
                <a:noFill/>
                <a:ln w="9525">
                  <a:noFill/>
                  <a:miter lim="800000"/>
                  <a:headEnd/>
                  <a:tailEnd/>
                </a:ln>
              </p:spPr>
              <p:txBody>
                <a:bodyPr wrap="none">
                  <a:spAutoFit/>
                </a:bodyPr>
                <a:lstStyle/>
                <a:p>
                  <a:pPr fontAlgn="auto">
                    <a:spcBef>
                      <a:spcPts val="0"/>
                    </a:spcBef>
                    <a:spcAft>
                      <a:spcPts val="0"/>
                    </a:spcAft>
                    <a:defRPr/>
                  </a:pPr>
                  <a:r>
                    <a:rPr lang="en-US" sz="4800" b="1" dirty="0">
                      <a:solidFill>
                        <a:schemeClr val="tx1">
                          <a:lumMod val="95000"/>
                          <a:lumOff val="5000"/>
                        </a:schemeClr>
                      </a:solidFill>
                      <a:latin typeface="Calibri" pitchFamily="34" charset="0"/>
                    </a:rPr>
                    <a:t>I P</a:t>
                  </a:r>
                </a:p>
              </p:txBody>
            </p:sp>
          </p:grpSp>
          <p:sp>
            <p:nvSpPr>
              <p:cNvPr id="10" name="TextBox 6"/>
              <p:cNvSpPr txBox="1">
                <a:spLocks noChangeArrowheads="1"/>
              </p:cNvSpPr>
              <p:nvPr/>
            </p:nvSpPr>
            <p:spPr bwMode="auto">
              <a:xfrm>
                <a:off x="3929058" y="857232"/>
                <a:ext cx="5000660" cy="338554"/>
              </a:xfrm>
              <a:prstGeom prst="rect">
                <a:avLst/>
              </a:prstGeom>
              <a:noFill/>
              <a:ln w="9525">
                <a:noFill/>
                <a:miter lim="800000"/>
                <a:headEnd/>
                <a:tailEnd/>
              </a:ln>
            </p:spPr>
            <p:txBody>
              <a:bodyPr>
                <a:spAutoFit/>
              </a:bodyPr>
              <a:lstStyle/>
              <a:p>
                <a:pPr algn="ctr"/>
                <a:r>
                  <a:rPr lang="en-US" sz="1600" i="1">
                    <a:latin typeface="Calibri" pitchFamily="34" charset="0"/>
                  </a:rPr>
                  <a:t>(Discussion with D. Schulte &amp; J. Osborne on 09.09.2008)</a:t>
                </a:r>
              </a:p>
            </p:txBody>
          </p:sp>
        </p:grpSp>
        <p:sp>
          <p:nvSpPr>
            <p:cNvPr id="8" name="TextBox 7"/>
            <p:cNvSpPr txBox="1">
              <a:spLocks noChangeArrowheads="1"/>
            </p:cNvSpPr>
            <p:nvPr/>
          </p:nvSpPr>
          <p:spPr bwMode="auto">
            <a:xfrm>
              <a:off x="4800615" y="3428991"/>
              <a:ext cx="800103" cy="830266"/>
            </a:xfrm>
            <a:prstGeom prst="rect">
              <a:avLst/>
            </a:prstGeom>
            <a:noFill/>
            <a:ln w="9525">
              <a:noFill/>
              <a:miter lim="800000"/>
              <a:headEnd/>
              <a:tailEnd/>
            </a:ln>
          </p:spPr>
          <p:txBody>
            <a:bodyPr wrap="none">
              <a:spAutoFit/>
            </a:bodyPr>
            <a:lstStyle/>
            <a:p>
              <a:pPr fontAlgn="auto">
                <a:spcBef>
                  <a:spcPts val="0"/>
                </a:spcBef>
                <a:spcAft>
                  <a:spcPts val="0"/>
                </a:spcAft>
                <a:defRPr/>
              </a:pPr>
              <a:r>
                <a:rPr lang="en-US" sz="4800" b="1" dirty="0">
                  <a:solidFill>
                    <a:schemeClr val="tx1">
                      <a:lumMod val="95000"/>
                      <a:lumOff val="5000"/>
                    </a:schemeClr>
                  </a:solidFill>
                  <a:latin typeface="Calibri" pitchFamily="34" charset="0"/>
                </a:rPr>
                <a:t>e+</a:t>
              </a:r>
            </a:p>
          </p:txBody>
        </p:sp>
      </p:grpSp>
      <p:sp>
        <p:nvSpPr>
          <p:cNvPr id="23" name="TextBox 22"/>
          <p:cNvSpPr txBox="1"/>
          <p:nvPr/>
        </p:nvSpPr>
        <p:spPr>
          <a:xfrm>
            <a:off x="8686800" y="1524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25</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Rectangle 6"/>
          <p:cNvSpPr txBox="1">
            <a:spLocks noChangeArrowheads="1"/>
          </p:cNvSpPr>
          <p:nvPr/>
        </p:nvSpPr>
        <p:spPr bwMode="auto">
          <a:xfrm>
            <a:off x="323850" y="1357313"/>
            <a:ext cx="8374063" cy="47386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lgn="just" fontAlgn="base">
              <a:lnSpc>
                <a:spcPct val="80000"/>
              </a:lnSpc>
              <a:spcBef>
                <a:spcPct val="20000"/>
              </a:spcBef>
              <a:spcAft>
                <a:spcPct val="0"/>
              </a:spcAft>
              <a:buFont typeface="Wingdings" pitchFamily="2" charset="2"/>
              <a:buChar char="Ø"/>
              <a:defRPr/>
            </a:pPr>
            <a:endParaRPr kumimoji="0" lang="en-US" sz="16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Conclusions</a:t>
            </a:r>
            <a:endParaRPr lang="en-US" dirty="0"/>
          </a:p>
        </p:txBody>
      </p:sp>
      <p:sp>
        <p:nvSpPr>
          <p:cNvPr id="8" name="TextBox 7"/>
          <p:cNvSpPr txBox="1"/>
          <p:nvPr/>
        </p:nvSpPr>
        <p:spPr>
          <a:xfrm>
            <a:off x="533400" y="954846"/>
            <a:ext cx="8153400" cy="5539978"/>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effectLst>
            <a:outerShdw blurRad="342900" dist="114300" dir="3600000" algn="tl" rotWithShape="0">
              <a:prstClr val="black">
                <a:alpha val="16000"/>
              </a:prstClr>
            </a:outerShdw>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marL="342900" lvl="0" indent="-342900" algn="just" fontAlgn="base">
              <a:lnSpc>
                <a:spcPct val="80000"/>
              </a:lnSpc>
              <a:spcBef>
                <a:spcPct val="20000"/>
              </a:spcBef>
              <a:spcAft>
                <a:spcPct val="0"/>
              </a:spcAft>
              <a:defRPr/>
            </a:pPr>
            <a:endParaRPr lang="en-US" sz="1500" kern="0" dirty="0" smtClean="0"/>
          </a:p>
          <a:p>
            <a:pPr marL="342900" lvl="0" indent="-342900" algn="just" fontAlgn="base">
              <a:spcBef>
                <a:spcPct val="20000"/>
              </a:spcBef>
              <a:spcAft>
                <a:spcPct val="0"/>
              </a:spcAft>
              <a:buFont typeface="Wingdings" pitchFamily="2" charset="2"/>
              <a:buChar char="Ø"/>
              <a:defRPr/>
            </a:pPr>
            <a:r>
              <a:rPr lang="en-US" sz="1500" kern="0" dirty="0" smtClean="0">
                <a:latin typeface="Tahoma" pitchFamily="34" charset="0"/>
                <a:cs typeface="Tahoma" pitchFamily="34" charset="0"/>
              </a:rPr>
              <a:t>Integration </a:t>
            </a:r>
            <a:r>
              <a:rPr lang="en-US" sz="1500" kern="0" dirty="0">
                <a:latin typeface="Tahoma" pitchFamily="34" charset="0"/>
                <a:cs typeface="Tahoma" pitchFamily="34" charset="0"/>
              </a:rPr>
              <a:t>of different systems in terms of space reservation has been finished. </a:t>
            </a:r>
          </a:p>
          <a:p>
            <a:pPr marL="342900" lvl="0" indent="-342900" algn="just" fontAlgn="base">
              <a:spcBef>
                <a:spcPct val="20000"/>
              </a:spcBef>
              <a:spcAft>
                <a:spcPct val="0"/>
              </a:spcAft>
              <a:buFont typeface="Wingdings" pitchFamily="2" charset="2"/>
              <a:buChar char="Ø"/>
              <a:defRPr/>
            </a:pPr>
            <a:endParaRPr lang="en-US" sz="1500" kern="0" dirty="0">
              <a:latin typeface="Tahoma" pitchFamily="34" charset="0"/>
              <a:cs typeface="Tahoma" pitchFamily="34" charset="0"/>
            </a:endParaRPr>
          </a:p>
          <a:p>
            <a:pPr marL="342900" lvl="0" indent="-342900" algn="just" fontAlgn="base">
              <a:spcBef>
                <a:spcPct val="20000"/>
              </a:spcBef>
              <a:spcAft>
                <a:spcPct val="0"/>
              </a:spcAft>
              <a:buFont typeface="Wingdings" pitchFamily="2" charset="2"/>
              <a:buChar char="Ø"/>
              <a:defRPr/>
            </a:pPr>
            <a:r>
              <a:rPr lang="en-US" sz="1500" kern="0" dirty="0">
                <a:latin typeface="Tahoma" pitchFamily="34" charset="0"/>
                <a:cs typeface="Tahoma" pitchFamily="34" charset="0"/>
              </a:rPr>
              <a:t>Detailed design started for the main systems.</a:t>
            </a:r>
          </a:p>
          <a:p>
            <a:pPr marL="342900" lvl="0" indent="-342900" algn="just" fontAlgn="base">
              <a:spcBef>
                <a:spcPct val="20000"/>
              </a:spcBef>
              <a:spcAft>
                <a:spcPct val="0"/>
              </a:spcAft>
              <a:buFont typeface="Wingdings" pitchFamily="2" charset="2"/>
              <a:buChar char="Ø"/>
              <a:defRPr/>
            </a:pPr>
            <a:endParaRPr lang="en-US" sz="1500" kern="0" dirty="0">
              <a:solidFill>
                <a:schemeClr val="tx1"/>
              </a:solidFill>
              <a:latin typeface="Tahoma" pitchFamily="34" charset="0"/>
              <a:cs typeface="Tahoma" pitchFamily="34" charset="0"/>
            </a:endParaRPr>
          </a:p>
          <a:p>
            <a:pPr marL="342900" lvl="0" indent="-342900" algn="just" fontAlgn="base">
              <a:spcBef>
                <a:spcPct val="20000"/>
              </a:spcBef>
              <a:spcAft>
                <a:spcPct val="0"/>
              </a:spcAft>
              <a:buFont typeface="Wingdings" pitchFamily="2" charset="2"/>
              <a:buChar char="Ø"/>
              <a:defRPr/>
            </a:pPr>
            <a:r>
              <a:rPr lang="en-US" sz="1500" kern="0" dirty="0">
                <a:solidFill>
                  <a:schemeClr val="tx1"/>
                </a:solidFill>
                <a:latin typeface="Tahoma" pitchFamily="34" charset="0"/>
                <a:cs typeface="Tahoma" pitchFamily="34" charset="0"/>
              </a:rPr>
              <a:t>The development programs on different systems including, micron precision pre-alignment, nanometer stabilization, cooling, vacuum, beam instrumentation as well as active alignment and beam dynamics are under way.</a:t>
            </a:r>
          </a:p>
          <a:p>
            <a:pPr marL="342900" lvl="0" indent="-342900" algn="just" fontAlgn="base">
              <a:spcBef>
                <a:spcPct val="20000"/>
              </a:spcBef>
              <a:spcAft>
                <a:spcPct val="0"/>
              </a:spcAft>
              <a:buFont typeface="Wingdings" pitchFamily="2" charset="2"/>
              <a:buChar char="Ø"/>
              <a:defRPr/>
            </a:pPr>
            <a:endParaRPr lang="en-US" sz="1500" kern="0" dirty="0">
              <a:solidFill>
                <a:schemeClr val="tx1"/>
              </a:solidFill>
              <a:latin typeface="Tahoma" pitchFamily="34" charset="0"/>
              <a:cs typeface="Tahoma" pitchFamily="34" charset="0"/>
            </a:endParaRPr>
          </a:p>
          <a:p>
            <a:pPr marL="342900" lvl="0" indent="-342900" algn="just" fontAlgn="base">
              <a:spcBef>
                <a:spcPct val="20000"/>
              </a:spcBef>
              <a:spcAft>
                <a:spcPct val="0"/>
              </a:spcAft>
              <a:buFont typeface="Wingdings" pitchFamily="2" charset="2"/>
              <a:buChar char="Ø"/>
            </a:pPr>
            <a:r>
              <a:rPr kumimoji="0" lang="en-US" sz="1500" b="0" i="0" u="none" strike="noStrike" kern="0" cap="none" spc="0" normalizeH="0" baseline="0" noProof="0" dirty="0" smtClean="0">
                <a:ln>
                  <a:noFill/>
                </a:ln>
                <a:solidFill>
                  <a:schemeClr val="tx1"/>
                </a:solidFill>
                <a:effectLst/>
                <a:uLnTx/>
                <a:uFillTx/>
                <a:latin typeface="Tahoma" pitchFamily="34" charset="0"/>
                <a:cs typeface="Tahoma" pitchFamily="34" charset="0"/>
              </a:rPr>
              <a:t>Integration of these various systems into the CLIC module is of an importance. It helps us to identify the critical areas, demanding additional research works and assists to all people involved in the CLIC feasibility study.</a:t>
            </a:r>
          </a:p>
          <a:p>
            <a:pPr marL="342900" lvl="0" indent="-342900" algn="just" fontAlgn="base">
              <a:spcBef>
                <a:spcPct val="20000"/>
              </a:spcBef>
              <a:spcAft>
                <a:spcPct val="0"/>
              </a:spcAft>
              <a:buFont typeface="Wingdings" pitchFamily="2" charset="2"/>
              <a:buChar char="Ø"/>
            </a:pPr>
            <a:endParaRPr lang="en-US" sz="1500" kern="0" dirty="0" smtClean="0">
              <a:latin typeface="Tahoma" pitchFamily="34" charset="0"/>
              <a:cs typeface="Tahoma" pitchFamily="34" charset="0"/>
            </a:endParaRPr>
          </a:p>
          <a:p>
            <a:pPr marL="342900" lvl="0" indent="-342900" algn="just" fontAlgn="base">
              <a:spcBef>
                <a:spcPct val="20000"/>
              </a:spcBef>
              <a:spcAft>
                <a:spcPct val="0"/>
              </a:spcAft>
              <a:buFont typeface="Wingdings" pitchFamily="2" charset="2"/>
              <a:buChar char="Ø"/>
            </a:pPr>
            <a:r>
              <a:rPr kumimoji="0" lang="en-US" sz="1500" b="0" i="0" u="none" strike="noStrike" kern="0" cap="none" spc="0" normalizeH="0" baseline="0" noProof="0" dirty="0" smtClean="0">
                <a:ln>
                  <a:noFill/>
                </a:ln>
                <a:solidFill>
                  <a:schemeClr val="tx1"/>
                </a:solidFill>
                <a:effectLst/>
                <a:uLnTx/>
                <a:uFillTx/>
                <a:latin typeface="Tahoma" pitchFamily="34" charset="0"/>
                <a:cs typeface="Tahoma" pitchFamily="34" charset="0"/>
              </a:rPr>
              <a:t>The</a:t>
            </a:r>
            <a:r>
              <a:rPr kumimoji="0" lang="en-US" sz="1500" b="0" i="0" u="none" strike="noStrike" kern="0" cap="none" spc="0" normalizeH="0" noProof="0" dirty="0" smtClean="0">
                <a:ln>
                  <a:noFill/>
                </a:ln>
                <a:solidFill>
                  <a:schemeClr val="tx1"/>
                </a:solidFill>
                <a:effectLst/>
                <a:uLnTx/>
                <a:uFillTx/>
                <a:latin typeface="Tahoma" pitchFamily="34" charset="0"/>
                <a:cs typeface="Tahoma" pitchFamily="34" charset="0"/>
              </a:rPr>
              <a:t> CMWG meetings are taking place every two weeks, where specialists in different areas discuss the topical questions and deliver their solutions on </a:t>
            </a:r>
            <a:r>
              <a:rPr kumimoji="0" lang="en-US" sz="1500" b="0" i="0" u="none" strike="noStrike" kern="0" cap="none" spc="0" normalizeH="0" baseline="0" noProof="0" dirty="0" smtClean="0">
                <a:ln>
                  <a:noFill/>
                </a:ln>
                <a:solidFill>
                  <a:schemeClr val="tx1"/>
                </a:solidFill>
                <a:effectLst/>
                <a:uLnTx/>
                <a:uFillTx/>
                <a:latin typeface="Tahoma" pitchFamily="34" charset="0"/>
                <a:cs typeface="Tahoma" pitchFamily="34" charset="0"/>
                <a:sym typeface="Wingdings" pitchFamily="2" charset="2"/>
              </a:rPr>
              <a:t>optimization, reliability, scheduling and cost.</a:t>
            </a:r>
          </a:p>
          <a:p>
            <a:pPr marL="342900" lvl="0" indent="-342900" algn="just" fontAlgn="base">
              <a:spcBef>
                <a:spcPct val="20000"/>
              </a:spcBef>
              <a:spcAft>
                <a:spcPct val="0"/>
              </a:spcAft>
              <a:buFont typeface="Wingdings" pitchFamily="2" charset="2"/>
              <a:buChar char="Ø"/>
            </a:pPr>
            <a:endParaRPr lang="en-US" sz="1500" kern="0" dirty="0" smtClean="0">
              <a:latin typeface="Tahoma" pitchFamily="34" charset="0"/>
              <a:cs typeface="Tahoma" pitchFamily="34" charset="0"/>
              <a:sym typeface="Wingdings" pitchFamily="2" charset="2"/>
            </a:endParaRPr>
          </a:p>
          <a:p>
            <a:pPr marL="342900" lvl="0" indent="-342900" algn="just" fontAlgn="base">
              <a:spcBef>
                <a:spcPct val="20000"/>
              </a:spcBef>
              <a:spcAft>
                <a:spcPct val="0"/>
              </a:spcAft>
              <a:buFont typeface="Wingdings" pitchFamily="2" charset="2"/>
              <a:buChar char="Ø"/>
            </a:pPr>
            <a:r>
              <a:rPr kumimoji="0" lang="en-US" sz="1500" b="0" i="0" u="none" strike="noStrike" kern="0" cap="none" spc="0" normalizeH="0" baseline="0" noProof="0" dirty="0" smtClean="0">
                <a:ln>
                  <a:noFill/>
                </a:ln>
                <a:solidFill>
                  <a:schemeClr val="tx1"/>
                </a:solidFill>
                <a:effectLst/>
                <a:uLnTx/>
                <a:uFillTx/>
                <a:latin typeface="Tahoma" pitchFamily="34" charset="0"/>
                <a:cs typeface="Tahoma" pitchFamily="34" charset="0"/>
                <a:sym typeface="Wingdings" pitchFamily="2" charset="2"/>
              </a:rPr>
              <a:t>All relevant information is being documented and can be consulted from EDMS</a:t>
            </a:r>
            <a:r>
              <a:rPr kumimoji="0" lang="en-US" sz="1500" b="0" i="0" u="none" strike="noStrike" kern="0" cap="none" spc="0" normalizeH="0" baseline="0" noProof="0" dirty="0" smtClean="0">
                <a:ln>
                  <a:noFill/>
                </a:ln>
                <a:solidFill>
                  <a:schemeClr val="tx1"/>
                </a:solidFill>
                <a:effectLst/>
                <a:uLnTx/>
                <a:uFillTx/>
                <a:latin typeface="Tahoma" pitchFamily="34" charset="0"/>
                <a:cs typeface="Tahoma" pitchFamily="34" charset="0"/>
                <a:sym typeface="Wingdings" pitchFamily="2" charset="2"/>
              </a:rPr>
              <a:t>.</a:t>
            </a:r>
          </a:p>
          <a:p>
            <a:pPr marL="342900" lvl="0" indent="-342900" algn="just" fontAlgn="base">
              <a:spcBef>
                <a:spcPct val="20000"/>
              </a:spcBef>
              <a:spcAft>
                <a:spcPct val="0"/>
              </a:spcAft>
              <a:buFont typeface="Wingdings" pitchFamily="2" charset="2"/>
              <a:buChar char="Ø"/>
            </a:pPr>
            <a:endParaRPr lang="en-US" sz="1500" kern="0" dirty="0" smtClean="0">
              <a:solidFill>
                <a:schemeClr val="tx1"/>
              </a:solidFill>
              <a:latin typeface="Tahoma" pitchFamily="34" charset="0"/>
              <a:cs typeface="Tahoma" pitchFamily="34" charset="0"/>
              <a:sym typeface="Wingdings" pitchFamily="2" charset="2"/>
            </a:endParaRPr>
          </a:p>
          <a:p>
            <a:pPr marL="342900" lvl="0" indent="-342900" algn="just" fontAlgn="base">
              <a:spcBef>
                <a:spcPct val="20000"/>
              </a:spcBef>
              <a:spcAft>
                <a:spcPct val="0"/>
              </a:spcAft>
              <a:buFont typeface="Wingdings" pitchFamily="2" charset="2"/>
              <a:buChar char="Ø"/>
            </a:pPr>
            <a:r>
              <a:rPr kumimoji="0" lang="en-US" sz="1500" i="0" u="none" strike="noStrike" kern="0" cap="none" spc="0" normalizeH="0" baseline="0" noProof="0" dirty="0" smtClean="0">
                <a:ln>
                  <a:noFill/>
                </a:ln>
                <a:solidFill>
                  <a:schemeClr val="tx1"/>
                </a:solidFill>
                <a:effectLst/>
                <a:uLnTx/>
                <a:uFillTx/>
                <a:latin typeface="Tahoma" pitchFamily="34" charset="0"/>
                <a:cs typeface="Tahoma" pitchFamily="34" charset="0"/>
                <a:sym typeface="Wingdings" pitchFamily="2" charset="2"/>
              </a:rPr>
              <a:t>Collaborators are Welcome.</a:t>
            </a:r>
            <a:endParaRPr kumimoji="0" lang="en-US" sz="1500" i="0" u="none" strike="noStrike" kern="0" cap="none" spc="0" normalizeH="0" baseline="0" noProof="0" dirty="0" smtClean="0">
              <a:ln>
                <a:noFill/>
              </a:ln>
              <a:solidFill>
                <a:schemeClr val="tx1"/>
              </a:solidFill>
              <a:effectLst/>
              <a:uLnTx/>
              <a:uFillTx/>
              <a:latin typeface="Tahoma" pitchFamily="34" charset="0"/>
              <a:cs typeface="Tahoma" pitchFamily="34" charset="0"/>
              <a:sym typeface="Wingdings" pitchFamily="2" charset="2"/>
            </a:endParaRPr>
          </a:p>
          <a:p>
            <a:pPr marL="342900" lvl="0" indent="-342900" algn="just" fontAlgn="base">
              <a:spcBef>
                <a:spcPct val="20000"/>
              </a:spcBef>
              <a:spcAft>
                <a:spcPct val="0"/>
              </a:spcAft>
            </a:pPr>
            <a:endParaRPr kumimoji="0" lang="en-US" sz="15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TextBox 6"/>
          <p:cNvSpPr txBox="1"/>
          <p:nvPr/>
        </p:nvSpPr>
        <p:spPr>
          <a:xfrm>
            <a:off x="8686800" y="228600"/>
            <a:ext cx="380232"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26</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908175" y="304800"/>
            <a:ext cx="7235825" cy="1298575"/>
          </a:xfrm>
          <a:scene3d>
            <a:camera prst="orthographicFront"/>
            <a:lightRig rig="threePt" dir="t"/>
          </a:scene3d>
          <a:sp3d>
            <a:bevelT/>
          </a:sp3d>
        </p:spPr>
        <p:txBody>
          <a:bodyPr/>
          <a:lstStyle/>
          <a:p>
            <a:pPr algn="ctr"/>
            <a:r>
              <a:rPr lang="en-US" b="0" dirty="0" smtClean="0">
                <a:latin typeface="+mn-lt"/>
              </a:rPr>
              <a:t>CAD System used for Integration</a:t>
            </a:r>
            <a:endParaRPr lang="en-US" b="0" dirty="0">
              <a:latin typeface="+mn-lt"/>
            </a:endParaRPr>
          </a:p>
        </p:txBody>
      </p:sp>
      <p:pic>
        <p:nvPicPr>
          <p:cNvPr id="4098" name="Picture 2"/>
          <p:cNvPicPr>
            <a:picLocks noChangeAspect="1" noChangeArrowheads="1"/>
          </p:cNvPicPr>
          <p:nvPr/>
        </p:nvPicPr>
        <p:blipFill>
          <a:blip r:embed="rId2"/>
          <a:srcRect/>
          <a:stretch>
            <a:fillRect/>
          </a:stretch>
        </p:blipFill>
        <p:spPr bwMode="auto">
          <a:xfrm>
            <a:off x="1676400" y="2590800"/>
            <a:ext cx="3733800" cy="2489200"/>
          </a:xfrm>
          <a:prstGeom prst="rect">
            <a:avLst/>
          </a:prstGeom>
          <a:noFill/>
          <a:ln w="9525">
            <a:noFill/>
            <a:miter lim="800000"/>
            <a:headEnd/>
            <a:tailEnd/>
          </a:ln>
          <a:effectLst/>
        </p:spPr>
      </p:pic>
      <p:pic>
        <p:nvPicPr>
          <p:cNvPr id="136195" name="Picture 3"/>
          <p:cNvPicPr>
            <a:picLocks noChangeAspect="1" noChangeArrowheads="1"/>
          </p:cNvPicPr>
          <p:nvPr/>
        </p:nvPicPr>
        <p:blipFill>
          <a:blip r:embed="rId3"/>
          <a:srcRect/>
          <a:stretch>
            <a:fillRect/>
          </a:stretch>
        </p:blipFill>
        <p:spPr bwMode="auto">
          <a:xfrm>
            <a:off x="6314574" y="2938584"/>
            <a:ext cx="2067426" cy="20144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5943600" y="6324600"/>
            <a:ext cx="3071675" cy="338554"/>
          </a:xfrm>
          <a:prstGeom prst="rect">
            <a:avLst/>
          </a:prstGeom>
          <a:noFill/>
          <a:ln w="9525">
            <a:noFill/>
            <a:miter lim="800000"/>
            <a:headEnd/>
            <a:tailEnd/>
          </a:ln>
        </p:spPr>
        <p:txBody>
          <a:bodyPr wrap="none">
            <a:spAutoFit/>
          </a:bodyPr>
          <a:lstStyle/>
          <a:p>
            <a:r>
              <a:rPr lang="en-US" sz="1600" b="1"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2286000" y="685800"/>
            <a:ext cx="5102225" cy="765175"/>
          </a:xfrm>
          <a:scene3d>
            <a:camera prst="orthographicFront"/>
            <a:lightRig rig="threePt" dir="t"/>
          </a:scene3d>
          <a:sp3d>
            <a:bevelT/>
          </a:sp3d>
        </p:spPr>
        <p:txBody>
          <a:bodyPr/>
          <a:lstStyle/>
          <a:p>
            <a:r>
              <a:rPr lang="en-US" b="0" dirty="0" smtClean="0">
                <a:latin typeface="Verdana" pitchFamily="34" charset="0"/>
              </a:rPr>
              <a:t>Acknowledgment</a:t>
            </a:r>
            <a:endParaRPr lang="en-US" b="0" dirty="0">
              <a:latin typeface="Verdana" pitchFamily="34" charset="0"/>
            </a:endParaRPr>
          </a:p>
        </p:txBody>
      </p:sp>
      <p:sp>
        <p:nvSpPr>
          <p:cNvPr id="8" name="Title 1"/>
          <p:cNvSpPr txBox="1">
            <a:spLocks/>
          </p:cNvSpPr>
          <p:nvPr/>
        </p:nvSpPr>
        <p:spPr bwMode="auto">
          <a:xfrm>
            <a:off x="5029200" y="152400"/>
            <a:ext cx="4038600" cy="365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lgn="ctr" fontAlgn="base">
              <a:spcBef>
                <a:spcPct val="0"/>
              </a:spcBef>
              <a:spcAft>
                <a:spcPct val="0"/>
              </a:spcAft>
            </a:pPr>
            <a:r>
              <a:rPr kumimoji="0" lang="en-US" i="0" u="none" strike="noStrike" kern="0" cap="none" spc="0" normalizeH="0" baseline="0" noProof="0" dirty="0" smtClean="0">
                <a:ln>
                  <a:noFill/>
                </a:ln>
                <a:solidFill>
                  <a:schemeClr val="accent2">
                    <a:lumMod val="60000"/>
                    <a:lumOff val="40000"/>
                  </a:schemeClr>
                </a:solidFill>
                <a:effectLst>
                  <a:outerShdw blurRad="38100" dist="38100" dir="2700000" algn="tl">
                    <a:srgbClr val="000000">
                      <a:alpha val="43137"/>
                    </a:srgbClr>
                  </a:outerShdw>
                </a:effectLst>
                <a:uLnTx/>
                <a:uFillTx/>
                <a:latin typeface="+mj-lt"/>
                <a:ea typeface="+mj-ea"/>
                <a:cs typeface="+mj-cs"/>
              </a:rPr>
              <a:t>CLIC  WORKSHOP  October 2008</a:t>
            </a:r>
            <a:endParaRPr kumimoji="0" lang="en-US" i="0" u="none" strike="noStrike" kern="0" cap="none" spc="0" normalizeH="0" baseline="0" noProof="0" dirty="0">
              <a:ln>
                <a:noFill/>
              </a:ln>
              <a:solidFill>
                <a:schemeClr val="accent2">
                  <a:lumMod val="60000"/>
                  <a:lumOff val="40000"/>
                </a:schemeClr>
              </a:solidFill>
              <a:effectLst>
                <a:outerShdw blurRad="38100" dist="38100" dir="2700000" algn="tl">
                  <a:srgbClr val="000000">
                    <a:alpha val="43137"/>
                  </a:srgbClr>
                </a:outerShdw>
              </a:effectLst>
              <a:uLnTx/>
              <a:uFillTx/>
              <a:latin typeface="+mj-lt"/>
              <a:ea typeface="+mj-ea"/>
              <a:cs typeface="+mj-cs"/>
            </a:endParaRPr>
          </a:p>
        </p:txBody>
      </p:sp>
      <p:grpSp>
        <p:nvGrpSpPr>
          <p:cNvPr id="12" name="Group 11"/>
          <p:cNvGrpSpPr/>
          <p:nvPr/>
        </p:nvGrpSpPr>
        <p:grpSpPr>
          <a:xfrm>
            <a:off x="2057400" y="2286000"/>
            <a:ext cx="6019800" cy="2895600"/>
            <a:chOff x="1905000" y="2133600"/>
            <a:chExt cx="6019800" cy="2895600"/>
          </a:xfrm>
        </p:grpSpPr>
        <p:sp>
          <p:nvSpPr>
            <p:cNvPr id="6" name="Rectangle 3"/>
            <p:cNvSpPr txBox="1">
              <a:spLocks noChangeArrowheads="1"/>
            </p:cNvSpPr>
            <p:nvPr/>
          </p:nvSpPr>
          <p:spPr bwMode="auto">
            <a:xfrm>
              <a:off x="1905000" y="2133600"/>
              <a:ext cx="2971800" cy="2895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80000"/>
                </a:lnSpc>
                <a:spcBef>
                  <a:spcPct val="20000"/>
                </a:spcBef>
                <a:spcAft>
                  <a:spcPct val="0"/>
                </a:spcAft>
                <a:buClrTx/>
                <a:buSzTx/>
                <a:buFontTx/>
                <a:buChar char="•"/>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W. Wuensch </a:t>
              </a:r>
            </a:p>
            <a:p>
              <a:pPr marL="342900" marR="0" lvl="0" indent="-342900" algn="l" defTabSz="914400" rtl="0" eaLnBrk="1" fontAlgn="base" latinLnBrk="0" hangingPunct="1">
                <a:lnSpc>
                  <a:spcPct val="80000"/>
                </a:lnSpc>
                <a:spcBef>
                  <a:spcPct val="20000"/>
                </a:spcBef>
                <a:spcAft>
                  <a:spcPct val="0"/>
                </a:spcAft>
                <a:buClrTx/>
                <a:buSzTx/>
                <a:buFontTx/>
                <a:buChar char="•"/>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I</a:t>
              </a:r>
              <a:r>
                <a:rPr kumimoji="0" lang="en-US" sz="1600" b="0" i="0" u="none" strike="noStrike" kern="0" cap="none" spc="0" normalizeH="0" baseline="0" noProof="0" dirty="0" smtClean="0">
                  <a:ln>
                    <a:noFill/>
                  </a:ln>
                  <a:solidFill>
                    <a:schemeClr val="tx1"/>
                  </a:solidFill>
                  <a:effectLst/>
                  <a:uLnTx/>
                  <a:uFillTx/>
                  <a:latin typeface="+mn-lt"/>
                  <a:ea typeface="+mn-ea"/>
                  <a:cs typeface="+mn-cs"/>
                </a:rPr>
                <a:t>. Syratchev</a:t>
              </a:r>
            </a:p>
            <a:p>
              <a:pPr marL="342900" marR="0" lvl="0" indent="-342900" algn="l" defTabSz="914400" rtl="0" eaLnBrk="1" fontAlgn="base" latinLnBrk="0" hangingPunct="1">
                <a:lnSpc>
                  <a:spcPct val="80000"/>
                </a:lnSpc>
                <a:spcBef>
                  <a:spcPct val="20000"/>
                </a:spcBef>
                <a:spcAft>
                  <a:spcPct val="0"/>
                </a:spcAft>
                <a:buClrTx/>
                <a:buSzTx/>
                <a:buFontTx/>
                <a:buChar char="•"/>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A. Grudiev</a:t>
              </a:r>
            </a:p>
            <a:p>
              <a:pPr marL="342900" marR="0" lvl="0" indent="-342900" algn="l" defTabSz="914400" rtl="0" eaLnBrk="1" fontAlgn="base" latinLnBrk="0" hangingPunct="1">
                <a:lnSpc>
                  <a:spcPct val="80000"/>
                </a:lnSpc>
                <a:spcBef>
                  <a:spcPct val="20000"/>
                </a:spcBef>
                <a:spcAft>
                  <a:spcPct val="0"/>
                </a:spcAft>
                <a:buClrTx/>
                <a:buSzTx/>
                <a:buFontTx/>
                <a:buChar char="•"/>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R</a:t>
              </a:r>
              <a:r>
                <a:rPr kumimoji="0" lang="en-US" sz="1600" b="0" i="0" u="none" strike="noStrike" kern="0" cap="none" spc="0" normalizeH="0" baseline="0" noProof="0" dirty="0" smtClean="0">
                  <a:ln>
                    <a:noFill/>
                  </a:ln>
                  <a:solidFill>
                    <a:schemeClr val="tx1"/>
                  </a:solidFill>
                  <a:effectLst/>
                  <a:uLnTx/>
                  <a:uFillTx/>
                  <a:latin typeface="+mn-lt"/>
                  <a:ea typeface="+mn-ea"/>
                  <a:cs typeface="+mn-cs"/>
                </a:rPr>
                <a:t>. Zennaro</a:t>
              </a:r>
            </a:p>
            <a:p>
              <a:pPr marL="342900" marR="0" lvl="0" indent="-342900" algn="l" defTabSz="914400" rtl="0" eaLnBrk="1" fontAlgn="base" latinLnBrk="0" hangingPunct="1">
                <a:lnSpc>
                  <a:spcPct val="80000"/>
                </a:lnSpc>
                <a:spcBef>
                  <a:spcPct val="20000"/>
                </a:spcBef>
                <a:spcAft>
                  <a:spcPct val="0"/>
                </a:spcAft>
                <a:buClrTx/>
                <a:buSzTx/>
                <a:buFontTx/>
                <a:buChar char="•"/>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T. Zickler</a:t>
              </a:r>
            </a:p>
            <a:p>
              <a:pPr marL="342900" lvl="0" indent="-342900" fontAlgn="base">
                <a:lnSpc>
                  <a:spcPct val="80000"/>
                </a:lnSpc>
                <a:spcBef>
                  <a:spcPct val="20000"/>
                </a:spcBef>
                <a:spcAft>
                  <a:spcPct val="0"/>
                </a:spcAft>
                <a:buFontTx/>
                <a:buChar char="•"/>
              </a:pPr>
              <a:r>
                <a:rPr kumimoji="0" lang="en-US" sz="1600" b="0" i="0" u="none" strike="noStrike" kern="0" cap="none" spc="0" normalizeH="0" baseline="0" noProof="0" dirty="0" smtClean="0">
                  <a:ln>
                    <a:noFill/>
                  </a:ln>
                  <a:solidFill>
                    <a:schemeClr val="tx1"/>
                  </a:solidFill>
                  <a:effectLst/>
                  <a:uLnTx/>
                  <a:uFillTx/>
                  <a:latin typeface="+mn-lt"/>
                  <a:ea typeface="+mn-ea"/>
                  <a:cs typeface="+mn-cs"/>
                </a:rPr>
                <a:t>B. Jeanneret</a:t>
              </a:r>
            </a:p>
            <a:p>
              <a:pPr marL="342900" lvl="0" indent="-342900" fontAlgn="base">
                <a:lnSpc>
                  <a:spcPct val="80000"/>
                </a:lnSpc>
                <a:spcBef>
                  <a:spcPct val="20000"/>
                </a:spcBef>
                <a:spcAft>
                  <a:spcPct val="0"/>
                </a:spcAft>
                <a:buFontTx/>
                <a:buChar char="•"/>
              </a:pPr>
              <a:r>
                <a:rPr lang="en-US" sz="1600" kern="0" dirty="0" smtClean="0"/>
                <a:t>R</a:t>
              </a:r>
              <a:r>
                <a:rPr lang="en-US" sz="1600" kern="0" dirty="0"/>
                <a:t>. </a:t>
              </a:r>
              <a:r>
                <a:rPr lang="en-US" sz="1600" kern="0" dirty="0" smtClean="0"/>
                <a:t>Nousiainen</a:t>
              </a:r>
              <a:endParaRPr lang="en-US" sz="1600" kern="0" dirty="0"/>
            </a:p>
            <a:p>
              <a:pPr marL="342900" lvl="0" indent="-342900" fontAlgn="base">
                <a:lnSpc>
                  <a:spcPct val="80000"/>
                </a:lnSpc>
                <a:spcBef>
                  <a:spcPct val="20000"/>
                </a:spcBef>
                <a:spcAft>
                  <a:spcPct val="0"/>
                </a:spcAft>
                <a:buFontTx/>
                <a:buChar char="•"/>
                <a:defRPr/>
              </a:pPr>
              <a:r>
                <a:rPr lang="en-US" sz="1600" kern="0" dirty="0" smtClean="0"/>
                <a:t>G</a:t>
              </a:r>
              <a:r>
                <a:rPr lang="en-US" sz="1600" kern="0" dirty="0"/>
                <a:t>. </a:t>
              </a:r>
              <a:r>
                <a:rPr lang="en-US" sz="1600" kern="0" dirty="0" smtClean="0"/>
                <a:t>Riddone</a:t>
              </a:r>
            </a:p>
            <a:p>
              <a:pPr marL="342900" indent="-342900" fontAlgn="base">
                <a:lnSpc>
                  <a:spcPct val="80000"/>
                </a:lnSpc>
                <a:spcBef>
                  <a:spcPct val="20000"/>
                </a:spcBef>
                <a:spcAft>
                  <a:spcPct val="0"/>
                </a:spcAft>
                <a:buFontTx/>
                <a:buChar char="•"/>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J</a:t>
              </a:r>
              <a:r>
                <a:rPr lang="en-US" sz="1600" kern="0" dirty="0" smtClean="0"/>
                <a:t>. Inigo-Golfin</a:t>
              </a:r>
            </a:p>
            <a:p>
              <a:pPr marL="342900" indent="-342900" fontAlgn="base">
                <a:lnSpc>
                  <a:spcPct val="80000"/>
                </a:lnSpc>
                <a:spcBef>
                  <a:spcPct val="20000"/>
                </a:spcBef>
                <a:spcAft>
                  <a:spcPct val="0"/>
                </a:spcAft>
                <a:buFontTx/>
                <a:buChar char="•"/>
                <a:defRPr/>
              </a:pPr>
              <a:r>
                <a:rPr lang="en-US" sz="1600" kern="0" dirty="0" smtClean="0"/>
                <a:t>C</a:t>
              </a:r>
              <a:r>
                <a:rPr lang="en-US" sz="1600" kern="0" dirty="0" smtClean="0"/>
                <a:t>. </a:t>
              </a:r>
              <a:r>
                <a:rPr lang="en-US" sz="1600" kern="0" dirty="0" smtClean="0"/>
                <a:t>Martel</a:t>
              </a:r>
            </a:p>
            <a:p>
              <a:pPr marL="342900" lvl="0" indent="-342900" fontAlgn="base">
                <a:lnSpc>
                  <a:spcPct val="80000"/>
                </a:lnSpc>
                <a:spcBef>
                  <a:spcPct val="20000"/>
                </a:spcBef>
                <a:spcAft>
                  <a:spcPct val="0"/>
                </a:spcAft>
                <a:buFontTx/>
                <a:buChar char="•"/>
                <a:defRPr/>
              </a:pPr>
              <a:r>
                <a:rPr lang="en-US" sz="1600" kern="0" dirty="0" smtClean="0"/>
                <a:t>P. Costa-Pinto </a:t>
              </a:r>
              <a:endParaRPr lang="en-US" sz="1600" kern="0" dirty="0" smtClean="0"/>
            </a:p>
          </p:txBody>
        </p:sp>
        <p:sp>
          <p:nvSpPr>
            <p:cNvPr id="9" name="Rectangle 3"/>
            <p:cNvSpPr txBox="1">
              <a:spLocks noChangeArrowheads="1"/>
            </p:cNvSpPr>
            <p:nvPr/>
          </p:nvSpPr>
          <p:spPr bwMode="auto">
            <a:xfrm>
              <a:off x="4953000" y="2133600"/>
              <a:ext cx="2971800" cy="2895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fontAlgn="base">
                <a:lnSpc>
                  <a:spcPct val="80000"/>
                </a:lnSpc>
                <a:spcBef>
                  <a:spcPct val="20000"/>
                </a:spcBef>
                <a:spcAft>
                  <a:spcPct val="0"/>
                </a:spcAft>
                <a:buFontTx/>
                <a:buChar char="•"/>
                <a:defRPr/>
              </a:pPr>
              <a:r>
                <a:rPr lang="en-US" sz="1600" kern="0" dirty="0" smtClean="0"/>
                <a:t>C. Garion</a:t>
              </a:r>
            </a:p>
            <a:p>
              <a:pPr marL="342900" lvl="0" indent="-342900" fontAlgn="base">
                <a:lnSpc>
                  <a:spcPct val="80000"/>
                </a:lnSpc>
                <a:spcBef>
                  <a:spcPct val="20000"/>
                </a:spcBef>
                <a:spcAft>
                  <a:spcPct val="0"/>
                </a:spcAft>
                <a:buFontTx/>
                <a:buChar char="•"/>
                <a:defRPr/>
              </a:pPr>
              <a:r>
                <a:rPr lang="en-US" sz="1600" kern="0" dirty="0" smtClean="0"/>
                <a:t>N. Hilleret</a:t>
              </a:r>
            </a:p>
            <a:p>
              <a:pPr marL="342900" indent="-342900" fontAlgn="base">
                <a:lnSpc>
                  <a:spcPct val="80000"/>
                </a:lnSpc>
                <a:spcBef>
                  <a:spcPct val="20000"/>
                </a:spcBef>
                <a:spcAft>
                  <a:spcPct val="0"/>
                </a:spcAft>
                <a:buFontTx/>
                <a:buChar char="•"/>
                <a:defRPr/>
              </a:pPr>
              <a:r>
                <a:rPr lang="en-US" sz="1600" kern="0" dirty="0" smtClean="0"/>
                <a:t>H</a:t>
              </a:r>
              <a:r>
                <a:rPr lang="en-US" sz="1600" kern="0" dirty="0"/>
                <a:t>. Mainaud-Durand</a:t>
              </a:r>
            </a:p>
            <a:p>
              <a:pPr marL="342900" indent="-342900" fontAlgn="base">
                <a:lnSpc>
                  <a:spcPct val="80000"/>
                </a:lnSpc>
                <a:spcBef>
                  <a:spcPct val="20000"/>
                </a:spcBef>
                <a:spcAft>
                  <a:spcPct val="0"/>
                </a:spcAft>
                <a:buFontTx/>
                <a:buChar char="•"/>
                <a:defRPr/>
              </a:pPr>
              <a:r>
                <a:rPr lang="en-US" sz="1600" kern="0" dirty="0"/>
                <a:t>T. </a:t>
              </a:r>
              <a:r>
                <a:rPr lang="en-US" sz="1600" kern="0" dirty="0" smtClean="0"/>
                <a:t>Touzé</a:t>
              </a:r>
            </a:p>
            <a:p>
              <a:pPr marL="342900" indent="-342900" fontAlgn="base">
                <a:lnSpc>
                  <a:spcPct val="80000"/>
                </a:lnSpc>
                <a:spcBef>
                  <a:spcPct val="20000"/>
                </a:spcBef>
                <a:spcAft>
                  <a:spcPct val="0"/>
                </a:spcAft>
                <a:buFontTx/>
                <a:buChar char="•"/>
                <a:defRPr/>
              </a:pPr>
              <a:r>
                <a:rPr lang="en-US" sz="1600" kern="0" dirty="0" smtClean="0"/>
                <a:t>D</a:t>
              </a:r>
              <a:r>
                <a:rPr lang="en-US" sz="1600" kern="0" dirty="0"/>
                <a:t>. Schulte</a:t>
              </a:r>
            </a:p>
            <a:p>
              <a:pPr marL="342900" lvl="0" indent="-342900" fontAlgn="base">
                <a:lnSpc>
                  <a:spcPct val="80000"/>
                </a:lnSpc>
                <a:spcBef>
                  <a:spcPct val="20000"/>
                </a:spcBef>
                <a:spcAft>
                  <a:spcPct val="0"/>
                </a:spcAft>
                <a:buFontTx/>
                <a:buChar char="•"/>
                <a:defRPr/>
              </a:pPr>
              <a:r>
                <a:rPr lang="en-US" sz="1600" kern="0" dirty="0"/>
                <a:t>L. Søby</a:t>
              </a:r>
            </a:p>
            <a:p>
              <a:pPr marL="342900" lvl="0" indent="-342900" fontAlgn="base">
                <a:lnSpc>
                  <a:spcPct val="80000"/>
                </a:lnSpc>
                <a:spcBef>
                  <a:spcPct val="20000"/>
                </a:spcBef>
                <a:spcAft>
                  <a:spcPct val="0"/>
                </a:spcAft>
                <a:buFontTx/>
                <a:buChar char="•"/>
                <a:defRPr/>
              </a:pPr>
              <a:r>
                <a:rPr lang="en-US" sz="1600" kern="0" dirty="0"/>
                <a:t>R. Fandos</a:t>
              </a:r>
            </a:p>
            <a:p>
              <a:pPr marL="342900" indent="-342900" fontAlgn="base">
                <a:lnSpc>
                  <a:spcPct val="80000"/>
                </a:lnSpc>
                <a:spcBef>
                  <a:spcPct val="20000"/>
                </a:spcBef>
                <a:spcAft>
                  <a:spcPct val="0"/>
                </a:spcAft>
                <a:buFontTx/>
                <a:buChar char="•"/>
                <a:defRPr/>
              </a:pPr>
              <a:r>
                <a:rPr lang="en-US" sz="1600" kern="0" dirty="0"/>
                <a:t>J. Osborne</a:t>
              </a:r>
            </a:p>
            <a:p>
              <a:pPr marL="342900" lvl="0" indent="-342900" fontAlgn="base">
                <a:lnSpc>
                  <a:spcPct val="80000"/>
                </a:lnSpc>
                <a:spcBef>
                  <a:spcPct val="20000"/>
                </a:spcBef>
                <a:spcAft>
                  <a:spcPct val="0"/>
                </a:spcAft>
                <a:buFontTx/>
                <a:buChar char="•"/>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D. </a:t>
              </a:r>
              <a:r>
                <a:rPr kumimoji="0" lang="en-US" sz="1600" b="0" i="0" u="none" strike="noStrike" kern="0" cap="none" spc="0" normalizeH="0" baseline="0" noProof="0" dirty="0" smtClean="0">
                  <a:ln>
                    <a:noFill/>
                  </a:ln>
                  <a:solidFill>
                    <a:schemeClr val="tx1"/>
                  </a:solidFill>
                  <a:effectLst/>
                  <a:uLnTx/>
                  <a:uFillTx/>
                  <a:latin typeface="+mn-lt"/>
                  <a:ea typeface="+mn-ea"/>
                  <a:cs typeface="+mn-cs"/>
                </a:rPr>
                <a:t>Gudkov</a:t>
              </a:r>
            </a:p>
            <a:p>
              <a:pPr marL="342900" lvl="0" indent="-342900" fontAlgn="base">
                <a:lnSpc>
                  <a:spcPct val="80000"/>
                </a:lnSpc>
                <a:spcBef>
                  <a:spcPct val="20000"/>
                </a:spcBef>
                <a:spcAft>
                  <a:spcPct val="0"/>
                </a:spcAft>
                <a:buFontTx/>
                <a:buChar char="•"/>
                <a:defRPr/>
              </a:pPr>
              <a:r>
                <a:rPr lang="en-US" sz="1600" dirty="0" smtClean="0"/>
                <a:t>A. Kosmicki</a:t>
              </a:r>
              <a:endParaRPr kumimoji="0" lang="en-US" sz="1600" b="0" i="0" u="none" strike="noStrike" kern="0" cap="none" spc="0" normalizeH="0" baseline="0" noProof="0" dirty="0" smtClean="0">
                <a:ln>
                  <a:noFill/>
                </a:ln>
                <a:solidFill>
                  <a:schemeClr val="tx1"/>
                </a:solidFill>
                <a:effectLst/>
                <a:uLnTx/>
                <a:uFillTx/>
                <a:latin typeface="+mn-lt"/>
                <a:ea typeface="+mn-ea"/>
                <a:cs typeface="+mn-cs"/>
              </a:endParaRPr>
            </a:p>
            <a:p>
              <a:pPr marL="342900" lvl="0" indent="-342900" fontAlgn="base">
                <a:lnSpc>
                  <a:spcPct val="80000"/>
                </a:lnSpc>
                <a:spcBef>
                  <a:spcPct val="20000"/>
                </a:spcBef>
                <a:spcAft>
                  <a:spcPct val="0"/>
                </a:spcAft>
                <a:buFontTx/>
                <a:buChar char="•"/>
                <a:defRPr/>
              </a:pPr>
              <a:r>
                <a:rPr lang="en-US" sz="1600" kern="0" dirty="0" smtClean="0"/>
                <a:t>CERN </a:t>
              </a:r>
              <a:r>
                <a:rPr lang="en-US" sz="1600" kern="0" dirty="0" smtClean="0"/>
                <a:t>CAD Support Team</a:t>
              </a:r>
              <a:endParaRPr kumimoji="0" lang="en-US" sz="1600" b="0" i="0" u="none" strike="noStrike" kern="0" cap="none" spc="0" normalizeH="0" baseline="0" noProof="0" dirty="0" smtClean="0">
                <a:ln>
                  <a:noFill/>
                </a:ln>
                <a:solidFill>
                  <a:schemeClr val="tx1"/>
                </a:solidFill>
                <a:effectLst/>
                <a:uLnTx/>
                <a:uFillTx/>
                <a:latin typeface="+mn-lt"/>
                <a:ea typeface="+mn-ea"/>
                <a:cs typeface="+mn-cs"/>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Parameters</a:t>
            </a:r>
            <a:endParaRPr lang="en-US" dirty="0"/>
          </a:p>
        </p:txBody>
      </p:sp>
      <p:pic>
        <p:nvPicPr>
          <p:cNvPr id="7" name="Picture 6"/>
          <p:cNvPicPr>
            <a:picLocks noChangeAspect="1" noChangeArrowheads="1"/>
          </p:cNvPicPr>
          <p:nvPr/>
        </p:nvPicPr>
        <p:blipFill>
          <a:blip r:embed="rId2"/>
          <a:srcRect/>
          <a:stretch>
            <a:fillRect/>
          </a:stretch>
        </p:blipFill>
        <p:spPr bwMode="auto">
          <a:xfrm>
            <a:off x="-2392" y="1429830"/>
            <a:ext cx="5036355" cy="5199570"/>
          </a:xfrm>
          <a:prstGeom prst="rect">
            <a:avLst/>
          </a:prstGeom>
          <a:noFill/>
          <a:ln w="9525">
            <a:noFill/>
            <a:miter lim="800000"/>
            <a:headEnd/>
            <a:tailEnd/>
          </a:ln>
        </p:spPr>
      </p:pic>
      <p:pic>
        <p:nvPicPr>
          <p:cNvPr id="6" name="Picture 2"/>
          <p:cNvPicPr>
            <a:picLocks noChangeAspect="1" noChangeArrowheads="1"/>
          </p:cNvPicPr>
          <p:nvPr/>
        </p:nvPicPr>
        <p:blipFill>
          <a:blip r:embed="rId3"/>
          <a:srcRect/>
          <a:stretch>
            <a:fillRect/>
          </a:stretch>
        </p:blipFill>
        <p:spPr bwMode="auto">
          <a:xfrm>
            <a:off x="4800600" y="2454275"/>
            <a:ext cx="5300662" cy="2498725"/>
          </a:xfrm>
          <a:prstGeom prst="rect">
            <a:avLst/>
          </a:prstGeom>
          <a:noFill/>
          <a:ln w="9525">
            <a:noFill/>
            <a:miter lim="800000"/>
            <a:headEnd/>
            <a:tailEnd/>
          </a:ln>
        </p:spPr>
      </p:pic>
      <p:sp>
        <p:nvSpPr>
          <p:cNvPr id="9" name="TextBox 8"/>
          <p:cNvSpPr txBox="1"/>
          <p:nvPr/>
        </p:nvSpPr>
        <p:spPr>
          <a:xfrm>
            <a:off x="2362200" y="990600"/>
            <a:ext cx="6019800" cy="369332"/>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Module design is based on latest CLIC parameters</a:t>
            </a:r>
            <a:endParaRPr lang="en-US" dirty="0"/>
          </a:p>
        </p:txBody>
      </p:sp>
      <p:sp>
        <p:nvSpPr>
          <p:cNvPr id="11" name="TextBox 10"/>
          <p:cNvSpPr txBox="1"/>
          <p:nvPr/>
        </p:nvSpPr>
        <p:spPr>
          <a:xfrm>
            <a:off x="5486400" y="1600200"/>
            <a:ext cx="2273379" cy="369332"/>
          </a:xfrm>
          <a:prstGeom prst="rect">
            <a:avLst/>
          </a:prstGeom>
          <a:noFill/>
        </p:spPr>
        <p:txBody>
          <a:bodyPr wrap="none" rtlCol="0">
            <a:spAutoFit/>
          </a:bodyPr>
          <a:lstStyle/>
          <a:p>
            <a:r>
              <a:rPr lang="en-US" b="1" dirty="0" smtClean="0">
                <a:solidFill>
                  <a:srgbClr val="0000FF"/>
                </a:solidFill>
              </a:rPr>
              <a:t>EDMS №887130</a:t>
            </a:r>
            <a:endParaRPr lang="en-US" b="1" dirty="0">
              <a:solidFill>
                <a:srgbClr val="0000FF"/>
              </a:solidFill>
            </a:endParaRPr>
          </a:p>
        </p:txBody>
      </p:sp>
      <p:sp>
        <p:nvSpPr>
          <p:cNvPr id="13" name="Right Arrow 12"/>
          <p:cNvSpPr/>
          <p:nvPr/>
        </p:nvSpPr>
        <p:spPr>
          <a:xfrm rot="5400000">
            <a:off x="6755130" y="4979670"/>
            <a:ext cx="358140" cy="762000"/>
          </a:xfrm>
          <a:prstGeom prst="rightArrow">
            <a:avLst>
              <a:gd name="adj1" fmla="val 56000"/>
              <a:gd name="adj2" fmla="val 54500"/>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000" b="1" dirty="0">
              <a:solidFill>
                <a:srgbClr val="0000FF"/>
              </a:solidFill>
            </a:endParaRPr>
          </a:p>
        </p:txBody>
      </p:sp>
      <p:sp>
        <p:nvSpPr>
          <p:cNvPr id="14" name="Rectangle 13"/>
          <p:cNvSpPr/>
          <p:nvPr/>
        </p:nvSpPr>
        <p:spPr>
          <a:xfrm>
            <a:off x="5029200" y="5738336"/>
            <a:ext cx="4038600" cy="738664"/>
          </a:xfrm>
          <a:prstGeom prst="rect">
            <a:avLst/>
          </a:prstGeom>
        </p:spPr>
        <p:txBody>
          <a:bodyPr wrap="square">
            <a:spAutoFit/>
          </a:bodyPr>
          <a:lstStyle/>
          <a:p>
            <a:r>
              <a:rPr lang="en-US" sz="1400" u="sng" dirty="0" smtClean="0"/>
              <a:t>https://edms.cern.ch/file/887130/1/CLIC-Parameters_Boundary-Conditions_Module-Dimensions_887130.doc</a:t>
            </a:r>
            <a:endParaRPr lang="en-US" sz="1400" u="sng" dirty="0"/>
          </a:p>
        </p:txBody>
      </p:sp>
      <p:sp>
        <p:nvSpPr>
          <p:cNvPr id="15" name="TextBox 14"/>
          <p:cNvSpPr txBox="1"/>
          <p:nvPr/>
        </p:nvSpPr>
        <p:spPr>
          <a:xfrm>
            <a:off x="8686800" y="228600"/>
            <a:ext cx="282450"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2</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sz="quarter" idx="1"/>
          </p:nvPr>
        </p:nvSpPr>
        <p:spPr>
          <a:xfrm>
            <a:off x="2133600" y="2819400"/>
            <a:ext cx="6172200" cy="1143000"/>
          </a:xfrm>
        </p:spPr>
        <p:txBody>
          <a:bodyPr/>
          <a:lstStyle/>
          <a:p>
            <a:pPr algn="ctr"/>
            <a:r>
              <a:rPr lang="en-US" sz="4800" b="1" spc="300" dirty="0" smtClean="0">
                <a:solidFill>
                  <a:srgbClr val="FFC000"/>
                </a:solidFill>
                <a:latin typeface="Arial" pitchFamily="34" charset="0"/>
                <a:cs typeface="Arial" pitchFamily="34" charset="0"/>
              </a:rPr>
              <a:t>Thank you !</a:t>
            </a:r>
            <a:endParaRPr lang="en-US" sz="4800" b="1" spc="700" dirty="0">
              <a:solidFill>
                <a:srgbClr val="FFC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fr-FR" dirty="0" smtClean="0"/>
              <a:t>Quadrupole type modules</a:t>
            </a:r>
            <a:endParaRPr lang="en-US" dirty="0"/>
          </a:p>
        </p:txBody>
      </p:sp>
      <p:grpSp>
        <p:nvGrpSpPr>
          <p:cNvPr id="37" name="Group 36"/>
          <p:cNvGrpSpPr/>
          <p:nvPr/>
        </p:nvGrpSpPr>
        <p:grpSpPr>
          <a:xfrm>
            <a:off x="228600" y="1185446"/>
            <a:ext cx="1143000" cy="1176754"/>
            <a:chOff x="228600" y="1295400"/>
            <a:chExt cx="1143000" cy="1176754"/>
          </a:xfrm>
          <a:effectLst>
            <a:outerShdw blurRad="241300" dist="38100" dir="2700000" algn="tl" rotWithShape="0">
              <a:prstClr val="black">
                <a:alpha val="40000"/>
              </a:prstClr>
            </a:outerShdw>
          </a:effectLst>
        </p:grpSpPr>
        <p:pic>
          <p:nvPicPr>
            <p:cNvPr id="10" name="Picture 57" descr="Layout_Module_STD"/>
            <p:cNvPicPr>
              <a:picLocks noChangeAspect="1" noChangeArrowheads="1"/>
            </p:cNvPicPr>
            <p:nvPr/>
          </p:nvPicPr>
          <p:blipFill>
            <a:blip r:embed="rId2" cstate="print"/>
            <a:srcRect b="8955"/>
            <a:stretch>
              <a:fillRect/>
            </a:stretch>
          </p:blipFill>
          <p:spPr bwMode="auto">
            <a:xfrm>
              <a:off x="228600" y="1295400"/>
              <a:ext cx="1143000" cy="804697"/>
            </a:xfrm>
            <a:prstGeom prst="rect">
              <a:avLst/>
            </a:prstGeom>
            <a:noFill/>
            <a:effectLst>
              <a:outerShdw blurRad="203200" dist="38100" dir="2700000" algn="tl" rotWithShape="0">
                <a:prstClr val="black">
                  <a:alpha val="40000"/>
                </a:prstClr>
              </a:outerShdw>
            </a:effectLst>
          </p:spPr>
        </p:pic>
        <p:sp>
          <p:nvSpPr>
            <p:cNvPr id="21" name="TextBox 20"/>
            <p:cNvSpPr txBox="1"/>
            <p:nvPr/>
          </p:nvSpPr>
          <p:spPr>
            <a:xfrm>
              <a:off x="228600" y="2133600"/>
              <a:ext cx="1143000" cy="338554"/>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800" dirty="0" smtClean="0"/>
                <a:t>Standard Module</a:t>
              </a:r>
            </a:p>
            <a:p>
              <a:pPr algn="ctr"/>
              <a:r>
                <a:rPr lang="en-US" sz="800" dirty="0" smtClean="0"/>
                <a:t>8374 </a:t>
              </a:r>
              <a:r>
                <a:rPr lang="en-US" sz="800" dirty="0" smtClean="0"/>
                <a:t>per Linac</a:t>
              </a:r>
              <a:endParaRPr lang="en-US" sz="800" dirty="0"/>
            </a:p>
          </p:txBody>
        </p:sp>
      </p:grpSp>
      <p:grpSp>
        <p:nvGrpSpPr>
          <p:cNvPr id="38" name="Group 37"/>
          <p:cNvGrpSpPr/>
          <p:nvPr/>
        </p:nvGrpSpPr>
        <p:grpSpPr>
          <a:xfrm>
            <a:off x="228600" y="2938047"/>
            <a:ext cx="1143000" cy="1176753"/>
            <a:chOff x="228600" y="2743200"/>
            <a:chExt cx="1143000" cy="1176753"/>
          </a:xfrm>
          <a:effectLst>
            <a:outerShdw blurRad="241300" dist="38100" dir="2700000" algn="tl" rotWithShape="0">
              <a:prstClr val="black">
                <a:alpha val="40000"/>
              </a:prstClr>
            </a:outerShdw>
          </a:effectLst>
        </p:grpSpPr>
        <p:pic>
          <p:nvPicPr>
            <p:cNvPr id="12" name="Picture 17" descr="Layout_Module_2"/>
            <p:cNvPicPr>
              <a:picLocks noChangeAspect="1" noChangeArrowheads="1"/>
            </p:cNvPicPr>
            <p:nvPr/>
          </p:nvPicPr>
          <p:blipFill>
            <a:blip r:embed="rId3" cstate="print"/>
            <a:srcRect/>
            <a:stretch>
              <a:fillRect/>
            </a:stretch>
          </p:blipFill>
          <p:spPr bwMode="auto">
            <a:xfrm>
              <a:off x="228600" y="2743200"/>
              <a:ext cx="1143000" cy="786884"/>
            </a:xfrm>
            <a:prstGeom prst="rect">
              <a:avLst/>
            </a:prstGeom>
            <a:noFill/>
            <a:effectLst>
              <a:outerShdw blurRad="228600" dist="38100" dir="2700000" algn="tl" rotWithShape="0">
                <a:prstClr val="black">
                  <a:alpha val="40000"/>
                </a:prstClr>
              </a:outerShdw>
            </a:effectLst>
          </p:spPr>
        </p:pic>
        <p:sp>
          <p:nvSpPr>
            <p:cNvPr id="24" name="TextBox 23"/>
            <p:cNvSpPr txBox="1"/>
            <p:nvPr/>
          </p:nvSpPr>
          <p:spPr>
            <a:xfrm>
              <a:off x="228600" y="3581399"/>
              <a:ext cx="1143000" cy="338554"/>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800" dirty="0" smtClean="0"/>
                <a:t>Module Type 2</a:t>
              </a:r>
            </a:p>
            <a:p>
              <a:pPr algn="ctr"/>
              <a:r>
                <a:rPr lang="en-US" sz="800" dirty="0" smtClean="0"/>
                <a:t>634 </a:t>
              </a:r>
              <a:r>
                <a:rPr lang="en-US" sz="800" dirty="0" smtClean="0"/>
                <a:t>per Linac</a:t>
              </a:r>
              <a:endParaRPr lang="en-US" sz="800" dirty="0"/>
            </a:p>
          </p:txBody>
        </p:sp>
      </p:grpSp>
      <p:sp>
        <p:nvSpPr>
          <p:cNvPr id="31" name="TextBox 30"/>
          <p:cNvSpPr txBox="1"/>
          <p:nvPr/>
        </p:nvSpPr>
        <p:spPr>
          <a:xfrm>
            <a:off x="685800" y="4648200"/>
            <a:ext cx="1828800" cy="1680460"/>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spcBef>
                <a:spcPct val="10000"/>
              </a:spcBef>
            </a:pPr>
            <a:r>
              <a:rPr lang="en-US" sz="1200" b="1" u="sng" dirty="0" smtClean="0">
                <a:latin typeface="Calibri" pitchFamily="34" charset="0"/>
              </a:rPr>
              <a:t>DB (100 A)</a:t>
            </a:r>
            <a:endParaRPr lang="en-US" sz="1200" b="1" dirty="0" smtClean="0">
              <a:latin typeface="Calibri" pitchFamily="34" charset="0"/>
            </a:endParaRPr>
          </a:p>
          <a:p>
            <a:pPr>
              <a:spcBef>
                <a:spcPct val="10000"/>
              </a:spcBef>
            </a:pPr>
            <a:r>
              <a:rPr lang="en-US" sz="1200" dirty="0" smtClean="0">
                <a:latin typeface="Calibri" pitchFamily="34" charset="0"/>
              </a:rPr>
              <a:t>4 PETS, 2 Quads with BPM</a:t>
            </a:r>
          </a:p>
          <a:p>
            <a:pPr>
              <a:spcBef>
                <a:spcPct val="10000"/>
              </a:spcBef>
            </a:pPr>
            <a:r>
              <a:rPr lang="en-US" sz="1200" dirty="0" smtClean="0">
                <a:latin typeface="Calibri" pitchFamily="34" charset="0"/>
              </a:rPr>
              <a:t>Each PETS powers 2 AS</a:t>
            </a:r>
          </a:p>
          <a:p>
            <a:pPr>
              <a:spcBef>
                <a:spcPct val="10000"/>
              </a:spcBef>
            </a:pPr>
            <a:endParaRPr lang="en-US" sz="1200" b="1" u="sng" dirty="0" smtClean="0">
              <a:latin typeface="Calibri" pitchFamily="34" charset="0"/>
            </a:endParaRPr>
          </a:p>
          <a:p>
            <a:pPr>
              <a:spcBef>
                <a:spcPct val="10000"/>
              </a:spcBef>
            </a:pPr>
            <a:r>
              <a:rPr lang="en-US" sz="1200" b="1" u="sng" dirty="0" smtClean="0">
                <a:latin typeface="Calibri" pitchFamily="34" charset="0"/>
              </a:rPr>
              <a:t>MB (1 A)</a:t>
            </a:r>
          </a:p>
          <a:p>
            <a:pPr>
              <a:spcBef>
                <a:spcPct val="10000"/>
              </a:spcBef>
            </a:pPr>
            <a:r>
              <a:rPr lang="en-US" sz="1200" dirty="0" smtClean="0">
                <a:latin typeface="Calibri" pitchFamily="34" charset="0"/>
              </a:rPr>
              <a:t>8 acc. structures</a:t>
            </a:r>
          </a:p>
          <a:p>
            <a:pPr>
              <a:spcBef>
                <a:spcPct val="10000"/>
              </a:spcBef>
            </a:pPr>
            <a:r>
              <a:rPr lang="en-US" sz="1200" dirty="0" smtClean="0">
                <a:latin typeface="Calibri" pitchFamily="34" charset="0"/>
              </a:rPr>
              <a:t>Main beam filling factor: 91%</a:t>
            </a:r>
            <a:endParaRPr lang="en-US" sz="1200" dirty="0">
              <a:latin typeface="Calibri" pitchFamily="34" charset="0"/>
            </a:endParaRPr>
          </a:p>
        </p:txBody>
      </p:sp>
      <p:sp>
        <p:nvSpPr>
          <p:cNvPr id="32" name="TextBox 31"/>
          <p:cNvSpPr txBox="1"/>
          <p:nvPr/>
        </p:nvSpPr>
        <p:spPr>
          <a:xfrm>
            <a:off x="7086600" y="5943600"/>
            <a:ext cx="1752600" cy="338554"/>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spcBef>
                <a:spcPct val="10000"/>
              </a:spcBef>
            </a:pPr>
            <a:r>
              <a:rPr lang="en-US" sz="1600" dirty="0" smtClean="0">
                <a:latin typeface="Calibri" pitchFamily="34" charset="0"/>
              </a:rPr>
              <a:t>+ special modules</a:t>
            </a:r>
            <a:endParaRPr lang="en-US" sz="1600" dirty="0">
              <a:latin typeface="Calibri" pitchFamily="34" charset="0"/>
            </a:endParaRPr>
          </a:p>
        </p:txBody>
      </p:sp>
      <p:grpSp>
        <p:nvGrpSpPr>
          <p:cNvPr id="41" name="Group 40"/>
          <p:cNvGrpSpPr/>
          <p:nvPr/>
        </p:nvGrpSpPr>
        <p:grpSpPr>
          <a:xfrm>
            <a:off x="1684020" y="1181100"/>
            <a:ext cx="1226820" cy="1181100"/>
            <a:chOff x="6400800" y="1219200"/>
            <a:chExt cx="1226820" cy="1181100"/>
          </a:xfrm>
          <a:effectLst>
            <a:outerShdw blurRad="241300" dist="38100" dir="2700000" algn="tl" rotWithShape="0">
              <a:prstClr val="black">
                <a:alpha val="40000"/>
              </a:prstClr>
            </a:outerShdw>
          </a:effectLst>
        </p:grpSpPr>
        <p:pic>
          <p:nvPicPr>
            <p:cNvPr id="14" name="Picture 18" descr="Layout_Module_3"/>
            <p:cNvPicPr>
              <a:picLocks noChangeAspect="1" noChangeArrowheads="1"/>
            </p:cNvPicPr>
            <p:nvPr/>
          </p:nvPicPr>
          <p:blipFill>
            <a:blip r:embed="rId4" cstate="print"/>
            <a:srcRect/>
            <a:stretch>
              <a:fillRect/>
            </a:stretch>
          </p:blipFill>
          <p:spPr bwMode="auto">
            <a:xfrm>
              <a:off x="6400800" y="1219200"/>
              <a:ext cx="1226820" cy="810124"/>
            </a:xfrm>
            <a:prstGeom prst="rect">
              <a:avLst/>
            </a:prstGeom>
            <a:noFill/>
            <a:effectLst>
              <a:outerShdw blurRad="228600" dist="38100" dir="2700000" algn="tl" rotWithShape="0">
                <a:prstClr val="black">
                  <a:alpha val="40000"/>
                </a:prstClr>
              </a:outerShdw>
            </a:effectLst>
          </p:spPr>
        </p:pic>
        <p:sp>
          <p:nvSpPr>
            <p:cNvPr id="39" name="TextBox 38"/>
            <p:cNvSpPr txBox="1"/>
            <p:nvPr/>
          </p:nvSpPr>
          <p:spPr>
            <a:xfrm>
              <a:off x="6400800" y="2061746"/>
              <a:ext cx="1219200" cy="338554"/>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800" dirty="0" smtClean="0"/>
                <a:t>Module Type 3</a:t>
              </a:r>
            </a:p>
            <a:p>
              <a:pPr algn="ctr"/>
              <a:r>
                <a:rPr lang="en-US" sz="800" dirty="0" smtClean="0"/>
                <a:t>477 </a:t>
              </a:r>
              <a:r>
                <a:rPr lang="en-US" sz="800" dirty="0" smtClean="0"/>
                <a:t>per Linac</a:t>
              </a:r>
              <a:endParaRPr lang="en-US" sz="800" dirty="0"/>
            </a:p>
          </p:txBody>
        </p:sp>
      </p:grpSp>
      <p:grpSp>
        <p:nvGrpSpPr>
          <p:cNvPr id="42" name="Group 41"/>
          <p:cNvGrpSpPr/>
          <p:nvPr/>
        </p:nvGrpSpPr>
        <p:grpSpPr>
          <a:xfrm>
            <a:off x="1744979" y="2895600"/>
            <a:ext cx="1226821" cy="1219200"/>
            <a:chOff x="1287780" y="1295400"/>
            <a:chExt cx="1226821" cy="1219200"/>
          </a:xfrm>
          <a:effectLst>
            <a:outerShdw blurRad="152400" dist="38100" dir="2700000" algn="tl" rotWithShape="0">
              <a:prstClr val="black">
                <a:alpha val="40000"/>
              </a:prstClr>
            </a:outerShdw>
          </a:effectLst>
        </p:grpSpPr>
        <p:pic>
          <p:nvPicPr>
            <p:cNvPr id="15" name="Picture 19" descr="Layout_Module_4"/>
            <p:cNvPicPr>
              <a:picLocks noChangeAspect="1" noChangeArrowheads="1"/>
            </p:cNvPicPr>
            <p:nvPr/>
          </p:nvPicPr>
          <p:blipFill>
            <a:blip r:embed="rId5" cstate="print"/>
            <a:srcRect/>
            <a:stretch>
              <a:fillRect/>
            </a:stretch>
          </p:blipFill>
          <p:spPr bwMode="auto">
            <a:xfrm>
              <a:off x="1287780" y="1295400"/>
              <a:ext cx="1226821" cy="849264"/>
            </a:xfrm>
            <a:prstGeom prst="rect">
              <a:avLst/>
            </a:prstGeom>
            <a:noFill/>
            <a:effectLst>
              <a:outerShdw blurRad="228600" dist="38100" dir="2700000" algn="tl" rotWithShape="0">
                <a:prstClr val="black">
                  <a:alpha val="40000"/>
                </a:prstClr>
              </a:outerShdw>
            </a:effectLst>
          </p:spPr>
        </p:pic>
        <p:sp>
          <p:nvSpPr>
            <p:cNvPr id="40" name="TextBox 39"/>
            <p:cNvSpPr txBox="1"/>
            <p:nvPr/>
          </p:nvSpPr>
          <p:spPr>
            <a:xfrm>
              <a:off x="1287780" y="2176046"/>
              <a:ext cx="1219200" cy="338554"/>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800" dirty="0" smtClean="0"/>
                <a:t>Module Type 4</a:t>
              </a:r>
            </a:p>
            <a:p>
              <a:pPr algn="ctr"/>
              <a:r>
                <a:rPr lang="en-US" sz="800" dirty="0" smtClean="0"/>
                <a:t>731 </a:t>
              </a:r>
              <a:r>
                <a:rPr lang="en-US" sz="800" dirty="0" smtClean="0"/>
                <a:t>per Linac</a:t>
              </a:r>
              <a:endParaRPr lang="en-US" sz="800" dirty="0"/>
            </a:p>
          </p:txBody>
        </p:sp>
      </p:grpSp>
      <p:sp>
        <p:nvSpPr>
          <p:cNvPr id="45" name="TextBox 44"/>
          <p:cNvSpPr txBox="1"/>
          <p:nvPr/>
        </p:nvSpPr>
        <p:spPr>
          <a:xfrm>
            <a:off x="6705600" y="1104900"/>
            <a:ext cx="2133600" cy="584775"/>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600" b="1" dirty="0" smtClean="0">
                <a:solidFill>
                  <a:srgbClr val="FF0000"/>
                </a:solidFill>
              </a:rPr>
              <a:t>2 configurations </a:t>
            </a:r>
          </a:p>
          <a:p>
            <a:pPr algn="ctr"/>
            <a:r>
              <a:rPr lang="en-US" sz="1600" b="1" dirty="0" smtClean="0">
                <a:solidFill>
                  <a:srgbClr val="FF0000"/>
                </a:solidFill>
              </a:rPr>
              <a:t>are under study</a:t>
            </a:r>
            <a:endParaRPr lang="en-US" sz="1600" b="1" dirty="0">
              <a:solidFill>
                <a:srgbClr val="FF0000"/>
              </a:solidFill>
            </a:endParaRPr>
          </a:p>
        </p:txBody>
      </p:sp>
      <p:cxnSp>
        <p:nvCxnSpPr>
          <p:cNvPr id="53" name="Straight Arrow Connector 52"/>
          <p:cNvCxnSpPr/>
          <p:nvPr/>
        </p:nvCxnSpPr>
        <p:spPr>
          <a:xfrm rot="10800000" flipV="1">
            <a:off x="6553200" y="2438400"/>
            <a:ext cx="609600" cy="152400"/>
          </a:xfrm>
          <a:prstGeom prst="straightConnector1">
            <a:avLst/>
          </a:prstGeom>
          <a:ln w="44450">
            <a:solidFill>
              <a:srgbClr val="0000FF"/>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rot="10800000" flipV="1">
            <a:off x="6553200" y="3810000"/>
            <a:ext cx="609600" cy="381000"/>
          </a:xfrm>
          <a:prstGeom prst="straightConnector1">
            <a:avLst/>
          </a:prstGeom>
          <a:ln w="44450">
            <a:solidFill>
              <a:srgbClr val="0000FF"/>
            </a:solidFill>
            <a:tailEnd type="triangle" w="med"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83" name="Group 82"/>
          <p:cNvGrpSpPr/>
          <p:nvPr/>
        </p:nvGrpSpPr>
        <p:grpSpPr>
          <a:xfrm>
            <a:off x="3581400" y="1143000"/>
            <a:ext cx="3048000" cy="5152727"/>
            <a:chOff x="3886200" y="1143000"/>
            <a:chExt cx="3048000" cy="5152727"/>
          </a:xfrm>
        </p:grpSpPr>
        <p:grpSp>
          <p:nvGrpSpPr>
            <p:cNvPr id="46" name="Group 45"/>
            <p:cNvGrpSpPr/>
            <p:nvPr/>
          </p:nvGrpSpPr>
          <p:grpSpPr>
            <a:xfrm>
              <a:off x="3886200" y="1143000"/>
              <a:ext cx="2895600" cy="3733800"/>
              <a:chOff x="4038600" y="635912"/>
              <a:chExt cx="2895600" cy="3733800"/>
            </a:xfrm>
            <a:effectLst>
              <a:outerShdw blurRad="152400" dist="38100" dir="2700000" algn="tl" rotWithShape="0">
                <a:prstClr val="black">
                  <a:alpha val="40000"/>
                </a:prstClr>
              </a:outerShdw>
            </a:effectLst>
          </p:grpSpPr>
          <p:grpSp>
            <p:nvGrpSpPr>
              <p:cNvPr id="29" name="Group 28"/>
              <p:cNvGrpSpPr/>
              <p:nvPr/>
            </p:nvGrpSpPr>
            <p:grpSpPr>
              <a:xfrm>
                <a:off x="4038600" y="635912"/>
                <a:ext cx="2895600" cy="2512797"/>
                <a:chOff x="4800600" y="776561"/>
                <a:chExt cx="1872925" cy="1815826"/>
              </a:xfrm>
            </p:grpSpPr>
            <p:pic>
              <p:nvPicPr>
                <p:cNvPr id="13" name="Picture 16" descr="Layout_Module_1"/>
                <p:cNvPicPr>
                  <a:picLocks noChangeAspect="1" noChangeArrowheads="1"/>
                </p:cNvPicPr>
                <p:nvPr/>
              </p:nvPicPr>
              <p:blipFill>
                <a:blip r:embed="rId6" cstate="print"/>
                <a:srcRect/>
                <a:stretch>
                  <a:fillRect/>
                </a:stretch>
              </p:blipFill>
              <p:spPr bwMode="auto">
                <a:xfrm>
                  <a:off x="4800600" y="1143000"/>
                  <a:ext cx="1872925" cy="1449387"/>
                </a:xfrm>
                <a:prstGeom prst="rect">
                  <a:avLst/>
                </a:prstGeom>
                <a:noFill/>
                <a:effectLst>
                  <a:outerShdw blurRad="228600" dist="38100" dir="2700000" algn="tl" rotWithShape="0">
                    <a:prstClr val="black">
                      <a:alpha val="40000"/>
                    </a:prstClr>
                  </a:outerShdw>
                </a:effectLst>
              </p:spPr>
            </p:pic>
            <p:sp>
              <p:nvSpPr>
                <p:cNvPr id="22" name="TextBox 21"/>
                <p:cNvSpPr txBox="1"/>
                <p:nvPr/>
              </p:nvSpPr>
              <p:spPr>
                <a:xfrm>
                  <a:off x="5086468" y="776561"/>
                  <a:ext cx="1296966" cy="311373"/>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200" b="1" dirty="0" smtClean="0"/>
                    <a:t>CLIC Module Type1</a:t>
                  </a:r>
                </a:p>
                <a:p>
                  <a:pPr algn="ctr"/>
                  <a:r>
                    <a:rPr lang="en-US" sz="1000" dirty="0" smtClean="0"/>
                    <a:t>154 </a:t>
                  </a:r>
                  <a:r>
                    <a:rPr lang="en-US" sz="1000" dirty="0" smtClean="0"/>
                    <a:t>per Linac</a:t>
                  </a:r>
                  <a:endParaRPr lang="en-US" sz="1000" dirty="0"/>
                </a:p>
              </p:txBody>
            </p:sp>
          </p:grpSp>
          <p:pic>
            <p:nvPicPr>
              <p:cNvPr id="43" name="Picture 2"/>
              <p:cNvPicPr>
                <a:picLocks noChangeAspect="1" noChangeArrowheads="1"/>
              </p:cNvPicPr>
              <p:nvPr/>
            </p:nvPicPr>
            <p:blipFill>
              <a:blip r:embed="rId7" cstate="print"/>
              <a:srcRect/>
              <a:stretch>
                <a:fillRect/>
              </a:stretch>
            </p:blipFill>
            <p:spPr bwMode="auto">
              <a:xfrm>
                <a:off x="4114800" y="3302912"/>
                <a:ext cx="2744776" cy="1066800"/>
              </a:xfrm>
              <a:prstGeom prst="rect">
                <a:avLst/>
              </a:prstGeom>
              <a:noFill/>
              <a:ln w="9525">
                <a:noFill/>
                <a:miter lim="800000"/>
                <a:headEnd/>
                <a:tailEnd/>
              </a:ln>
              <a:effectLst>
                <a:outerShdw blurRad="279400" dist="38100" dir="2700000" algn="tl" rotWithShape="0">
                  <a:prstClr val="black">
                    <a:alpha val="40000"/>
                  </a:prstClr>
                </a:outerShdw>
              </a:effectLst>
            </p:spPr>
          </p:pic>
        </p:grpSp>
        <p:sp>
          <p:nvSpPr>
            <p:cNvPr id="47" name="TextBox 46"/>
            <p:cNvSpPr txBox="1"/>
            <p:nvPr/>
          </p:nvSpPr>
          <p:spPr>
            <a:xfrm>
              <a:off x="4038600" y="5341620"/>
              <a:ext cx="2667000" cy="95410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400" b="1" u="sng" dirty="0" smtClean="0"/>
                <a:t>AS</a:t>
              </a:r>
              <a:r>
                <a:rPr lang="en-US" sz="1400" dirty="0" smtClean="0"/>
                <a:t>: </a:t>
              </a:r>
              <a:r>
                <a:rPr lang="en-US" sz="1400" dirty="0" smtClean="0"/>
                <a:t>based on </a:t>
              </a:r>
              <a:r>
                <a:rPr lang="en-US" sz="1400" dirty="0" smtClean="0"/>
                <a:t>CLIC ”G” </a:t>
              </a:r>
              <a:r>
                <a:rPr lang="en-US" sz="1400" dirty="0" smtClean="0"/>
                <a:t>disk damped </a:t>
              </a:r>
              <a:r>
                <a:rPr lang="en-US" sz="1400" dirty="0" smtClean="0"/>
                <a:t>(sealed version) </a:t>
              </a:r>
              <a:endParaRPr lang="en-US" sz="1400" dirty="0" smtClean="0"/>
            </a:p>
            <a:p>
              <a:r>
                <a:rPr lang="en-US" sz="1400" dirty="0" smtClean="0"/>
                <a:t>(250 mm including 20 mm for interconnection) </a:t>
              </a:r>
              <a:endParaRPr lang="en-US" sz="1400" dirty="0"/>
            </a:p>
          </p:txBody>
        </p:sp>
        <p:sp>
          <p:nvSpPr>
            <p:cNvPr id="48" name="Right Arrow 47"/>
            <p:cNvSpPr/>
            <p:nvPr/>
          </p:nvSpPr>
          <p:spPr>
            <a:xfrm>
              <a:off x="6576060" y="1188720"/>
              <a:ext cx="358140" cy="381000"/>
            </a:xfrm>
            <a:prstGeom prst="rightArrow">
              <a:avLst>
                <a:gd name="adj1" fmla="val 56000"/>
                <a:gd name="adj2" fmla="val 54500"/>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000" b="1" dirty="0">
                <a:solidFill>
                  <a:srgbClr val="0000FF"/>
                </a:solidFill>
              </a:endParaRPr>
            </a:p>
          </p:txBody>
        </p:sp>
        <p:sp>
          <p:nvSpPr>
            <p:cNvPr id="74" name="Right Arrow 73"/>
            <p:cNvSpPr/>
            <p:nvPr/>
          </p:nvSpPr>
          <p:spPr>
            <a:xfrm rot="5400000">
              <a:off x="5193030" y="4941570"/>
              <a:ext cx="358140" cy="381000"/>
            </a:xfrm>
            <a:prstGeom prst="rightArrow">
              <a:avLst>
                <a:gd name="adj1" fmla="val 56000"/>
                <a:gd name="adj2" fmla="val 54500"/>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000" b="1" dirty="0">
                <a:solidFill>
                  <a:srgbClr val="0000FF"/>
                </a:solidFill>
              </a:endParaRPr>
            </a:p>
          </p:txBody>
        </p:sp>
      </p:grpSp>
      <p:sp>
        <p:nvSpPr>
          <p:cNvPr id="78" name="TextBox 77"/>
          <p:cNvSpPr txBox="1"/>
          <p:nvPr/>
        </p:nvSpPr>
        <p:spPr>
          <a:xfrm>
            <a:off x="7239000" y="2205335"/>
            <a:ext cx="1143000" cy="461665"/>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200" b="1" dirty="0" smtClean="0"/>
              <a:t>Tank Version</a:t>
            </a:r>
            <a:endParaRPr lang="en-US" sz="1000" dirty="0"/>
          </a:p>
        </p:txBody>
      </p:sp>
      <p:sp>
        <p:nvSpPr>
          <p:cNvPr id="79" name="TextBox 78"/>
          <p:cNvSpPr txBox="1"/>
          <p:nvPr/>
        </p:nvSpPr>
        <p:spPr>
          <a:xfrm>
            <a:off x="7239000" y="3576935"/>
            <a:ext cx="1143000" cy="461665"/>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200" b="1" dirty="0" smtClean="0"/>
              <a:t>Sealed Version</a:t>
            </a:r>
            <a:endParaRPr lang="en-US" sz="1000" dirty="0"/>
          </a:p>
        </p:txBody>
      </p:sp>
      <p:sp>
        <p:nvSpPr>
          <p:cNvPr id="89" name="TextBox 88"/>
          <p:cNvSpPr txBox="1"/>
          <p:nvPr/>
        </p:nvSpPr>
        <p:spPr>
          <a:xfrm>
            <a:off x="8686800" y="228600"/>
            <a:ext cx="282450"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3</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5"/>
          <p:cNvPicPr>
            <a:picLocks noChangeAspect="1" noChangeArrowheads="1"/>
          </p:cNvPicPr>
          <p:nvPr/>
        </p:nvPicPr>
        <p:blipFill>
          <a:blip r:embed="rId2"/>
          <a:srcRect/>
          <a:stretch>
            <a:fillRect/>
          </a:stretch>
        </p:blipFill>
        <p:spPr bwMode="auto">
          <a:xfrm>
            <a:off x="0" y="990600"/>
            <a:ext cx="9150712" cy="5867400"/>
          </a:xfrm>
          <a:prstGeom prst="rect">
            <a:avLst/>
          </a:prstGeom>
          <a:noFill/>
          <a:ln w="9525">
            <a:noFill/>
            <a:miter lim="800000"/>
            <a:headEnd/>
            <a:tailEnd/>
          </a:ln>
          <a:effectLst/>
        </p:spPr>
      </p:pic>
      <p:sp>
        <p:nvSpPr>
          <p:cNvPr id="4" name="TextBox 7"/>
          <p:cNvSpPr txBox="1">
            <a:spLocks noChangeArrowheads="1"/>
          </p:cNvSpPr>
          <p:nvPr/>
        </p:nvSpPr>
        <p:spPr bwMode="auto">
          <a:xfrm>
            <a:off x="168275" y="622300"/>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17" name="Title 1"/>
          <p:cNvSpPr>
            <a:spLocks noGrp="1"/>
          </p:cNvSpPr>
          <p:nvPr>
            <p:ph type="title"/>
          </p:nvPr>
        </p:nvSpPr>
        <p:spPr>
          <a:xfrm>
            <a:off x="1831975" y="149225"/>
            <a:ext cx="7235825" cy="765175"/>
          </a:xfrm>
          <a:solidFill>
            <a:schemeClr val="accent2">
              <a:lumMod val="75000"/>
            </a:schemeClr>
          </a:solidFill>
          <a:scene3d>
            <a:camera prst="orthographicFront"/>
            <a:lightRig rig="threePt" dir="t"/>
          </a:scene3d>
          <a:sp3d>
            <a:bevelT/>
          </a:sp3d>
        </p:spPr>
        <p:txBody>
          <a:bodyPr/>
          <a:lstStyle/>
          <a:p>
            <a:pPr algn="ctr"/>
            <a:r>
              <a:rPr lang="en-US" sz="3200" b="0" dirty="0" smtClean="0">
                <a:solidFill>
                  <a:schemeClr val="tx1"/>
                </a:solidFill>
              </a:rPr>
              <a:t>Module </a:t>
            </a:r>
            <a:r>
              <a:rPr lang="en-US" sz="3200" b="0" dirty="0" smtClean="0">
                <a:solidFill>
                  <a:schemeClr val="tx1"/>
                </a:solidFill>
              </a:rPr>
              <a:t>Layout   </a:t>
            </a:r>
            <a:r>
              <a:rPr lang="en-US" sz="2400" b="0" spc="300" dirty="0" smtClean="0">
                <a:solidFill>
                  <a:schemeClr val="tx1"/>
                </a:solidFill>
              </a:rPr>
              <a:t>(2 configurations)</a:t>
            </a:r>
            <a:endParaRPr lang="en-US" sz="3200" b="0" spc="300" dirty="0">
              <a:solidFill>
                <a:schemeClr val="tx1"/>
              </a:solidFill>
            </a:endParaRPr>
          </a:p>
        </p:txBody>
      </p:sp>
      <p:sp>
        <p:nvSpPr>
          <p:cNvPr id="18" name="TextBox 17"/>
          <p:cNvSpPr txBox="1"/>
          <p:nvPr/>
        </p:nvSpPr>
        <p:spPr>
          <a:xfrm>
            <a:off x="304800" y="5802868"/>
            <a:ext cx="1981200" cy="369332"/>
          </a:xfrm>
          <a:prstGeom prst="rect">
            <a:avLst/>
          </a:prstGeom>
          <a:solidFill>
            <a:srgbClr val="00006C"/>
          </a:solidFill>
          <a:ln w="0">
            <a:noFill/>
          </a:ln>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b="1" dirty="0" smtClean="0">
                <a:solidFill>
                  <a:srgbClr val="FFC000"/>
                </a:solidFill>
              </a:rPr>
              <a:t>Tank Version</a:t>
            </a:r>
            <a:endParaRPr lang="en-US" sz="1600" b="1" dirty="0">
              <a:solidFill>
                <a:srgbClr val="FFC000"/>
              </a:solidFill>
            </a:endParaRPr>
          </a:p>
        </p:txBody>
      </p:sp>
      <p:sp>
        <p:nvSpPr>
          <p:cNvPr id="15" name="TextBox 14"/>
          <p:cNvSpPr txBox="1"/>
          <p:nvPr/>
        </p:nvSpPr>
        <p:spPr>
          <a:xfrm>
            <a:off x="6858000" y="5879068"/>
            <a:ext cx="1981200" cy="369332"/>
          </a:xfrm>
          <a:prstGeom prst="rect">
            <a:avLst/>
          </a:prstGeom>
          <a:solidFill>
            <a:srgbClr val="00006C"/>
          </a:solidFill>
          <a:ln w="0">
            <a:noFill/>
          </a:ln>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b="1" dirty="0" smtClean="0">
                <a:solidFill>
                  <a:srgbClr val="FFC000"/>
                </a:solidFill>
              </a:rPr>
              <a:t>Sealed Version</a:t>
            </a:r>
            <a:endParaRPr lang="en-US" sz="1600" b="1" dirty="0">
              <a:solidFill>
                <a:srgbClr val="FFC000"/>
              </a:solidFill>
            </a:endParaRPr>
          </a:p>
        </p:txBody>
      </p:sp>
      <p:sp>
        <p:nvSpPr>
          <p:cNvPr id="19" name="TextBox 18"/>
          <p:cNvSpPr txBox="1"/>
          <p:nvPr/>
        </p:nvSpPr>
        <p:spPr>
          <a:xfrm>
            <a:off x="6248400" y="1066800"/>
            <a:ext cx="2667000" cy="646331"/>
          </a:xfrm>
          <a:prstGeom prst="rect">
            <a:avLst/>
          </a:prstGeom>
          <a:solidFill>
            <a:srgbClr val="00006C"/>
          </a:solidFill>
          <a:ln w="0">
            <a:noFill/>
          </a:ln>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200" b="1" dirty="0" smtClean="0">
                <a:solidFill>
                  <a:srgbClr val="FFC000"/>
                </a:solidFill>
              </a:rPr>
              <a:t>MB</a:t>
            </a:r>
            <a:r>
              <a:rPr lang="en-US" sz="1200" dirty="0" smtClean="0">
                <a:solidFill>
                  <a:srgbClr val="FFC000"/>
                </a:solidFill>
              </a:rPr>
              <a:t>: </a:t>
            </a:r>
            <a:r>
              <a:rPr lang="en-US" sz="1200" dirty="0" smtClean="0">
                <a:solidFill>
                  <a:srgbClr val="FFC000"/>
                </a:solidFill>
              </a:rPr>
              <a:t> </a:t>
            </a:r>
            <a:r>
              <a:rPr lang="en-US" sz="1200" dirty="0" smtClean="0">
                <a:solidFill>
                  <a:srgbClr val="FFC000"/>
                </a:solidFill>
              </a:rPr>
              <a:t>AS </a:t>
            </a:r>
            <a:r>
              <a:rPr lang="en-US" sz="1200" dirty="0" smtClean="0">
                <a:solidFill>
                  <a:srgbClr val="FFC000"/>
                </a:solidFill>
              </a:rPr>
              <a:t>(disks) </a:t>
            </a:r>
            <a:r>
              <a:rPr lang="en-US" sz="1200" dirty="0" smtClean="0">
                <a:solidFill>
                  <a:srgbClr val="FFC000"/>
                </a:solidFill>
              </a:rPr>
              <a:t>sealed</a:t>
            </a:r>
            <a:endParaRPr lang="en-US" sz="1200" dirty="0" smtClean="0">
              <a:solidFill>
                <a:srgbClr val="FFC000"/>
              </a:solidFill>
            </a:endParaRPr>
          </a:p>
          <a:p>
            <a:r>
              <a:rPr lang="en-US" sz="1200" b="1" dirty="0" smtClean="0">
                <a:solidFill>
                  <a:srgbClr val="FFC000"/>
                </a:solidFill>
              </a:rPr>
              <a:t>DB</a:t>
            </a:r>
            <a:r>
              <a:rPr lang="en-US" sz="1200" dirty="0" smtClean="0">
                <a:solidFill>
                  <a:srgbClr val="FFC000"/>
                </a:solidFill>
              </a:rPr>
              <a:t>: </a:t>
            </a:r>
            <a:r>
              <a:rPr lang="en-US" sz="1200" dirty="0" smtClean="0">
                <a:solidFill>
                  <a:srgbClr val="FFC000"/>
                </a:solidFill>
              </a:rPr>
              <a:t> PETS </a:t>
            </a:r>
            <a:r>
              <a:rPr lang="en-US" sz="1200" dirty="0" smtClean="0">
                <a:solidFill>
                  <a:srgbClr val="FFC000"/>
                </a:solidFill>
              </a:rPr>
              <a:t>with “mini-tank”</a:t>
            </a:r>
          </a:p>
          <a:p>
            <a:r>
              <a:rPr lang="en-US" sz="1200" b="1" dirty="0" smtClean="0">
                <a:solidFill>
                  <a:srgbClr val="FFC000"/>
                </a:solidFill>
              </a:rPr>
              <a:t>DB Quads:  </a:t>
            </a:r>
            <a:r>
              <a:rPr lang="en-US" sz="1200" dirty="0" smtClean="0">
                <a:solidFill>
                  <a:srgbClr val="FFC000"/>
                </a:solidFill>
              </a:rPr>
              <a:t>updated </a:t>
            </a:r>
            <a:r>
              <a:rPr lang="en-US" sz="1200" dirty="0" smtClean="0">
                <a:solidFill>
                  <a:srgbClr val="FFC000"/>
                </a:solidFill>
              </a:rPr>
              <a:t>3D model</a:t>
            </a:r>
          </a:p>
        </p:txBody>
      </p:sp>
      <p:sp>
        <p:nvSpPr>
          <p:cNvPr id="22" name="TextBox 21"/>
          <p:cNvSpPr txBox="1"/>
          <p:nvPr/>
        </p:nvSpPr>
        <p:spPr>
          <a:xfrm>
            <a:off x="609600" y="1066800"/>
            <a:ext cx="3124200" cy="646331"/>
          </a:xfrm>
          <a:prstGeom prst="rect">
            <a:avLst/>
          </a:prstGeom>
          <a:solidFill>
            <a:srgbClr val="00006C"/>
          </a:solidFill>
          <a:ln w="0">
            <a:noFill/>
          </a:ln>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200" b="1" dirty="0" smtClean="0">
                <a:solidFill>
                  <a:srgbClr val="FFC000"/>
                </a:solidFill>
              </a:rPr>
              <a:t>MB</a:t>
            </a:r>
            <a:r>
              <a:rPr lang="en-US" sz="1200" dirty="0" smtClean="0">
                <a:solidFill>
                  <a:srgbClr val="FFC000"/>
                </a:solidFill>
              </a:rPr>
              <a:t>: </a:t>
            </a:r>
            <a:r>
              <a:rPr lang="en-US" sz="1200" dirty="0" smtClean="0">
                <a:solidFill>
                  <a:srgbClr val="FFC000"/>
                </a:solidFill>
              </a:rPr>
              <a:t> AS (quadrants) in vac. tank</a:t>
            </a:r>
            <a:endParaRPr lang="en-US" sz="1200" dirty="0" smtClean="0">
              <a:solidFill>
                <a:srgbClr val="FFC000"/>
              </a:solidFill>
            </a:endParaRPr>
          </a:p>
          <a:p>
            <a:r>
              <a:rPr lang="en-US" sz="1200" b="1" dirty="0" smtClean="0">
                <a:solidFill>
                  <a:srgbClr val="FFC000"/>
                </a:solidFill>
              </a:rPr>
              <a:t>DB</a:t>
            </a:r>
            <a:r>
              <a:rPr lang="en-US" sz="1200" dirty="0" smtClean="0">
                <a:solidFill>
                  <a:srgbClr val="FFC000"/>
                </a:solidFill>
              </a:rPr>
              <a:t>: </a:t>
            </a:r>
            <a:r>
              <a:rPr lang="en-US" sz="1200" dirty="0" smtClean="0">
                <a:solidFill>
                  <a:srgbClr val="FFC000"/>
                </a:solidFill>
              </a:rPr>
              <a:t> PETS </a:t>
            </a:r>
            <a:r>
              <a:rPr lang="en-US" sz="1200" dirty="0" smtClean="0">
                <a:solidFill>
                  <a:srgbClr val="FFC000"/>
                </a:solidFill>
              </a:rPr>
              <a:t>in vac. tank</a:t>
            </a:r>
            <a:endParaRPr lang="en-US" sz="1200" dirty="0" smtClean="0">
              <a:solidFill>
                <a:srgbClr val="FFC000"/>
              </a:solidFill>
            </a:endParaRPr>
          </a:p>
          <a:p>
            <a:r>
              <a:rPr lang="en-US" sz="1200" b="1" dirty="0" smtClean="0">
                <a:solidFill>
                  <a:srgbClr val="FFC000"/>
                </a:solidFill>
              </a:rPr>
              <a:t>Quads:  </a:t>
            </a:r>
            <a:r>
              <a:rPr lang="en-US" sz="1200" dirty="0" smtClean="0">
                <a:solidFill>
                  <a:srgbClr val="FFC000"/>
                </a:solidFill>
              </a:rPr>
              <a:t>simplif</a:t>
            </a:r>
            <a:r>
              <a:rPr lang="en-US" sz="1200" dirty="0" smtClean="0">
                <a:solidFill>
                  <a:srgbClr val="FFC000"/>
                </a:solidFill>
              </a:rPr>
              <a:t>ied</a:t>
            </a:r>
            <a:r>
              <a:rPr lang="en-US" sz="1200" dirty="0" smtClean="0">
                <a:solidFill>
                  <a:srgbClr val="FFC000"/>
                </a:solidFill>
              </a:rPr>
              <a:t> </a:t>
            </a:r>
            <a:r>
              <a:rPr lang="en-US" sz="1200" dirty="0" smtClean="0">
                <a:solidFill>
                  <a:srgbClr val="FFC000"/>
                </a:solidFill>
              </a:rPr>
              <a:t>3D model</a:t>
            </a:r>
          </a:p>
        </p:txBody>
      </p:sp>
      <p:sp>
        <p:nvSpPr>
          <p:cNvPr id="23" name="TextBox 22"/>
          <p:cNvSpPr txBox="1"/>
          <p:nvPr/>
        </p:nvSpPr>
        <p:spPr>
          <a:xfrm>
            <a:off x="8686800" y="228600"/>
            <a:ext cx="282450"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4</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AS Design</a:t>
            </a:r>
            <a:endParaRPr lang="en-US" dirty="0"/>
          </a:p>
        </p:txBody>
      </p:sp>
      <p:grpSp>
        <p:nvGrpSpPr>
          <p:cNvPr id="16" name="Group 15"/>
          <p:cNvGrpSpPr/>
          <p:nvPr/>
        </p:nvGrpSpPr>
        <p:grpSpPr>
          <a:xfrm>
            <a:off x="304800" y="1131683"/>
            <a:ext cx="8610601" cy="5497717"/>
            <a:chOff x="304800" y="1131683"/>
            <a:chExt cx="8610601" cy="5497717"/>
          </a:xfrm>
        </p:grpSpPr>
        <p:grpSp>
          <p:nvGrpSpPr>
            <p:cNvPr id="15" name="Group 14"/>
            <p:cNvGrpSpPr/>
            <p:nvPr/>
          </p:nvGrpSpPr>
          <p:grpSpPr>
            <a:xfrm>
              <a:off x="304800" y="1207883"/>
              <a:ext cx="8610601" cy="5421517"/>
              <a:chOff x="304800" y="1207883"/>
              <a:chExt cx="8610601" cy="5421517"/>
            </a:xfrm>
          </p:grpSpPr>
          <p:grpSp>
            <p:nvGrpSpPr>
              <p:cNvPr id="12" name="Group 11"/>
              <p:cNvGrpSpPr/>
              <p:nvPr/>
            </p:nvGrpSpPr>
            <p:grpSpPr>
              <a:xfrm>
                <a:off x="304800" y="1207883"/>
                <a:ext cx="7772400" cy="5408508"/>
                <a:chOff x="304800" y="1207883"/>
                <a:chExt cx="7772400" cy="5408508"/>
              </a:xfrm>
            </p:grpSpPr>
            <p:pic>
              <p:nvPicPr>
                <p:cNvPr id="71682" name="Picture 2"/>
                <p:cNvPicPr>
                  <a:picLocks noChangeAspect="1" noChangeArrowheads="1"/>
                </p:cNvPicPr>
                <p:nvPr/>
              </p:nvPicPr>
              <p:blipFill>
                <a:blip r:embed="rId2">
                  <a:lum bright="-1000"/>
                </a:blip>
                <a:srcRect/>
                <a:stretch>
                  <a:fillRect/>
                </a:stretch>
              </p:blipFill>
              <p:spPr bwMode="auto">
                <a:xfrm>
                  <a:off x="304800" y="3657600"/>
                  <a:ext cx="2743200" cy="2958791"/>
                </a:xfrm>
                <a:prstGeom prst="rect">
                  <a:avLst/>
                </a:prstGeom>
                <a:noFill/>
                <a:ln w="9525">
                  <a:noFill/>
                  <a:miter lim="800000"/>
                  <a:headEnd/>
                  <a:tailEnd/>
                </a:ln>
                <a:effectLst>
                  <a:outerShdw blurRad="241300" dist="38100" dir="2700000" algn="tl" rotWithShape="0">
                    <a:prstClr val="black">
                      <a:alpha val="40000"/>
                    </a:prstClr>
                  </a:outerShdw>
                </a:effectLst>
              </p:spPr>
            </p:pic>
            <p:pic>
              <p:nvPicPr>
                <p:cNvPr id="71683" name="Picture 3"/>
                <p:cNvPicPr>
                  <a:picLocks noChangeAspect="1" noChangeArrowheads="1"/>
                </p:cNvPicPr>
                <p:nvPr/>
              </p:nvPicPr>
              <p:blipFill>
                <a:blip r:embed="rId3"/>
                <a:srcRect/>
                <a:stretch>
                  <a:fillRect/>
                </a:stretch>
              </p:blipFill>
              <p:spPr bwMode="auto">
                <a:xfrm>
                  <a:off x="1066800" y="1207883"/>
                  <a:ext cx="7010400" cy="2221117"/>
                </a:xfrm>
                <a:prstGeom prst="rect">
                  <a:avLst/>
                </a:prstGeom>
                <a:noFill/>
                <a:ln w="9525">
                  <a:noFill/>
                  <a:miter lim="800000"/>
                  <a:headEnd/>
                  <a:tailEnd/>
                </a:ln>
                <a:effectLst>
                  <a:outerShdw blurRad="419100" dist="38100" dir="2700000" algn="tl" rotWithShape="0">
                    <a:prstClr val="black">
                      <a:alpha val="40000"/>
                    </a:prstClr>
                  </a:outerShdw>
                </a:effectLst>
              </p:spPr>
            </p:pic>
            <p:sp>
              <p:nvSpPr>
                <p:cNvPr id="11" name="TextBox 10"/>
                <p:cNvSpPr txBox="1"/>
                <p:nvPr/>
              </p:nvSpPr>
              <p:spPr>
                <a:xfrm>
                  <a:off x="3505200" y="4571167"/>
                  <a:ext cx="2895600" cy="1661993"/>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solidFill>
                        <a:schemeClr val="accent2">
                          <a:lumMod val="75000"/>
                        </a:schemeClr>
                      </a:solidFill>
                    </a:rPr>
                    <a:t>Main </a:t>
                  </a:r>
                  <a:r>
                    <a:rPr lang="en-US" dirty="0" smtClean="0">
                      <a:solidFill>
                        <a:schemeClr val="accent2">
                          <a:lumMod val="75000"/>
                        </a:schemeClr>
                      </a:solidFill>
                    </a:rPr>
                    <a:t>requirement </a:t>
                  </a:r>
                  <a:r>
                    <a:rPr lang="en-US" dirty="0" smtClean="0">
                      <a:solidFill>
                        <a:schemeClr val="accent2">
                          <a:lumMod val="75000"/>
                        </a:schemeClr>
                      </a:solidFill>
                    </a:rPr>
                    <a:t>for </a:t>
                  </a:r>
                  <a:r>
                    <a:rPr lang="en-US" dirty="0" smtClean="0">
                      <a:solidFill>
                        <a:schemeClr val="accent2">
                          <a:lumMod val="75000"/>
                        </a:schemeClr>
                      </a:solidFill>
                    </a:rPr>
                    <a:t>AS fabrication </a:t>
                  </a:r>
                  <a:r>
                    <a:rPr lang="en-US" dirty="0" smtClean="0">
                      <a:solidFill>
                        <a:schemeClr val="accent2">
                          <a:lumMod val="75000"/>
                        </a:schemeClr>
                      </a:solidFill>
                    </a:rPr>
                    <a:t>and assembly:</a:t>
                  </a:r>
                </a:p>
                <a:p>
                  <a:pPr algn="ctr"/>
                  <a:r>
                    <a:rPr lang="en-US" sz="2400" dirty="0" smtClean="0">
                      <a:solidFill>
                        <a:schemeClr val="accent2">
                          <a:lumMod val="75000"/>
                        </a:schemeClr>
                      </a:solidFill>
                    </a:rPr>
                    <a:t>shape accuracy:  </a:t>
                  </a:r>
                  <a:r>
                    <a:rPr lang="en-US" sz="2400" b="1" dirty="0" smtClean="0">
                      <a:solidFill>
                        <a:schemeClr val="accent2">
                          <a:lumMod val="75000"/>
                        </a:schemeClr>
                      </a:solidFill>
                    </a:rPr>
                    <a:t>0.005 mm</a:t>
                  </a:r>
                </a:p>
              </p:txBody>
            </p:sp>
            <p:sp>
              <p:nvSpPr>
                <p:cNvPr id="13" name="TextBox 12"/>
                <p:cNvSpPr txBox="1"/>
                <p:nvPr/>
              </p:nvSpPr>
              <p:spPr>
                <a:xfrm>
                  <a:off x="3200400" y="3505200"/>
                  <a:ext cx="4876800" cy="338554"/>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600" dirty="0" smtClean="0">
                      <a:solidFill>
                        <a:schemeClr val="accent6">
                          <a:lumMod val="75000"/>
                        </a:schemeClr>
                      </a:solidFill>
                    </a:rPr>
                    <a:t>RF input for </a:t>
                  </a:r>
                  <a:r>
                    <a:rPr lang="en-US" sz="1600" dirty="0" smtClean="0">
                      <a:solidFill>
                        <a:schemeClr val="accent6">
                          <a:lumMod val="75000"/>
                        </a:schemeClr>
                      </a:solidFill>
                    </a:rPr>
                    <a:t>design  </a:t>
                  </a:r>
                  <a:r>
                    <a:rPr lang="en-US" sz="1600" i="1" dirty="0" smtClean="0">
                      <a:solidFill>
                        <a:schemeClr val="accent6">
                          <a:lumMod val="75000"/>
                        </a:schemeClr>
                      </a:solidFill>
                    </a:rPr>
                    <a:t>(AS </a:t>
                  </a:r>
                  <a:r>
                    <a:rPr lang="en-US" sz="1600" i="1" dirty="0" smtClean="0">
                      <a:solidFill>
                        <a:schemeClr val="accent6">
                          <a:lumMod val="75000"/>
                        </a:schemeClr>
                      </a:solidFill>
                    </a:rPr>
                    <a:t>parameters </a:t>
                  </a:r>
                  <a:r>
                    <a:rPr lang="en-US" sz="1600" i="1" dirty="0" smtClean="0">
                      <a:solidFill>
                        <a:schemeClr val="accent6">
                          <a:lumMod val="75000"/>
                        </a:schemeClr>
                      </a:solidFill>
                    </a:rPr>
                    <a:t>table) </a:t>
                  </a:r>
                  <a:endParaRPr lang="en-US" sz="1600" i="1" dirty="0"/>
                </a:p>
              </p:txBody>
            </p:sp>
          </p:grpSp>
          <p:pic>
            <p:nvPicPr>
              <p:cNvPr id="2051" name="Picture 3"/>
              <p:cNvPicPr>
                <a:picLocks noChangeAspect="1" noChangeArrowheads="1"/>
              </p:cNvPicPr>
              <p:nvPr/>
            </p:nvPicPr>
            <p:blipFill>
              <a:blip r:embed="rId4"/>
              <a:srcRect/>
              <a:stretch>
                <a:fillRect/>
              </a:stretch>
            </p:blipFill>
            <p:spPr bwMode="auto">
              <a:xfrm>
                <a:off x="7086601" y="4215733"/>
                <a:ext cx="1828800" cy="2413667"/>
              </a:xfrm>
              <a:prstGeom prst="rect">
                <a:avLst/>
              </a:prstGeom>
              <a:noFill/>
              <a:ln w="9525">
                <a:noFill/>
                <a:miter lim="800000"/>
                <a:headEnd/>
                <a:tailEnd/>
              </a:ln>
              <a:effectLst>
                <a:outerShdw blurRad="368300" dist="139700" dir="2700000" algn="tl" rotWithShape="0">
                  <a:prstClr val="black">
                    <a:alpha val="40000"/>
                  </a:prstClr>
                </a:outerShdw>
              </a:effectLst>
              <a:scene3d>
                <a:camera prst="orthographicFront"/>
                <a:lightRig rig="threePt" dir="t"/>
              </a:scene3d>
              <a:sp3d>
                <a:bevelT w="152400" h="50800" prst="softRound"/>
                <a:bevelB w="152400" h="50800" prst="softRound"/>
              </a:sp3d>
            </p:spPr>
          </p:pic>
          <p:sp>
            <p:nvSpPr>
              <p:cNvPr id="14" name="Right Arrow 13"/>
              <p:cNvSpPr/>
              <p:nvPr/>
            </p:nvSpPr>
            <p:spPr>
              <a:xfrm>
                <a:off x="6499860" y="4899660"/>
                <a:ext cx="533400" cy="990600"/>
              </a:xfrm>
              <a:prstGeom prst="rightArrow">
                <a:avLst>
                  <a:gd name="adj1" fmla="val 56000"/>
                  <a:gd name="adj2" fmla="val 54500"/>
                </a:avLst>
              </a:prstGeom>
              <a:gradFill>
                <a:gsLst>
                  <a:gs pos="0">
                    <a:srgbClr val="000000"/>
                  </a:gs>
                  <a:gs pos="39999">
                    <a:srgbClr val="0A128C"/>
                  </a:gs>
                  <a:gs pos="70000">
                    <a:srgbClr val="181CC7"/>
                  </a:gs>
                  <a:gs pos="88000">
                    <a:srgbClr val="7005D4"/>
                  </a:gs>
                  <a:gs pos="100000">
                    <a:srgbClr val="8C3D91"/>
                  </a:gs>
                </a:gsLst>
                <a:lin ang="16200000" scaled="0"/>
              </a:gra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000" b="1" dirty="0">
                  <a:solidFill>
                    <a:srgbClr val="0000FF"/>
                  </a:solidFill>
                </a:endParaRPr>
              </a:p>
            </p:txBody>
          </p:sp>
        </p:grpSp>
        <p:pic>
          <p:nvPicPr>
            <p:cNvPr id="2052" name="Picture 4"/>
            <p:cNvPicPr>
              <a:picLocks noChangeAspect="1" noChangeArrowheads="1"/>
            </p:cNvPicPr>
            <p:nvPr/>
          </p:nvPicPr>
          <p:blipFill>
            <a:blip r:embed="rId5"/>
            <a:srcRect/>
            <a:stretch>
              <a:fillRect/>
            </a:stretch>
          </p:blipFill>
          <p:spPr bwMode="auto">
            <a:xfrm>
              <a:off x="1066801" y="1131683"/>
              <a:ext cx="7001724" cy="1665838"/>
            </a:xfrm>
            <a:prstGeom prst="rect">
              <a:avLst/>
            </a:prstGeom>
            <a:noFill/>
            <a:ln w="9525">
              <a:noFill/>
              <a:miter lim="800000"/>
              <a:headEnd/>
              <a:tailEnd/>
            </a:ln>
            <a:effectLst/>
          </p:spPr>
        </p:pic>
      </p:grpSp>
      <p:sp>
        <p:nvSpPr>
          <p:cNvPr id="17" name="TextBox 16"/>
          <p:cNvSpPr txBox="1"/>
          <p:nvPr/>
        </p:nvSpPr>
        <p:spPr>
          <a:xfrm>
            <a:off x="8686800" y="228600"/>
            <a:ext cx="282450"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5</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142875" y="685800"/>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5"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AS Design</a:t>
            </a:r>
            <a:endParaRPr lang="en-US" dirty="0"/>
          </a:p>
        </p:txBody>
      </p:sp>
      <p:cxnSp>
        <p:nvCxnSpPr>
          <p:cNvPr id="32" name="Elbow Connector 31"/>
          <p:cNvCxnSpPr/>
          <p:nvPr/>
        </p:nvCxnSpPr>
        <p:spPr>
          <a:xfrm rot="5400000">
            <a:off x="2819400" y="3810000"/>
            <a:ext cx="5181600" cy="304800"/>
          </a:xfrm>
          <a:prstGeom prst="bentConnector3">
            <a:avLst>
              <a:gd name="adj1" fmla="val 38235"/>
            </a:avLst>
          </a:prstGeom>
          <a:ln w="47625">
            <a:solidFill>
              <a:schemeClr val="accent1">
                <a:shade val="95000"/>
                <a:satMod val="105000"/>
              </a:schemeClr>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152400" y="956846"/>
            <a:ext cx="8610600" cy="5863054"/>
            <a:chOff x="152400" y="956846"/>
            <a:chExt cx="8610600" cy="5863054"/>
          </a:xfrm>
        </p:grpSpPr>
        <p:grpSp>
          <p:nvGrpSpPr>
            <p:cNvPr id="26" name="Group 25"/>
            <p:cNvGrpSpPr/>
            <p:nvPr/>
          </p:nvGrpSpPr>
          <p:grpSpPr>
            <a:xfrm>
              <a:off x="152400" y="1036320"/>
              <a:ext cx="5305804" cy="5783580"/>
              <a:chOff x="152400" y="922020"/>
              <a:chExt cx="5305804" cy="5783580"/>
            </a:xfrm>
          </p:grpSpPr>
          <p:grpSp>
            <p:nvGrpSpPr>
              <p:cNvPr id="23" name="Group 22"/>
              <p:cNvGrpSpPr/>
              <p:nvPr/>
            </p:nvGrpSpPr>
            <p:grpSpPr>
              <a:xfrm>
                <a:off x="228600" y="1295400"/>
                <a:ext cx="2743200" cy="1191399"/>
                <a:chOff x="228600" y="1295400"/>
                <a:chExt cx="2743200" cy="1191399"/>
              </a:xfrm>
            </p:grpSpPr>
            <p:pic>
              <p:nvPicPr>
                <p:cNvPr id="137218" name="Picture 2" descr="R:\People\Alexandre\PICS\2008_CLIC-Workshop\AS\12WNSDVG1.8T_Half_Horiz_Copper.jpg"/>
                <p:cNvPicPr>
                  <a:picLocks noChangeAspect="1" noChangeArrowheads="1"/>
                </p:cNvPicPr>
                <p:nvPr/>
              </p:nvPicPr>
              <p:blipFill>
                <a:blip r:embed="rId2" cstate="print"/>
                <a:srcRect/>
                <a:stretch>
                  <a:fillRect/>
                </a:stretch>
              </p:blipFill>
              <p:spPr bwMode="auto">
                <a:xfrm>
                  <a:off x="228600" y="1295400"/>
                  <a:ext cx="2743200" cy="977170"/>
                </a:xfrm>
                <a:prstGeom prst="rect">
                  <a:avLst/>
                </a:prstGeom>
                <a:noFill/>
              </p:spPr>
            </p:pic>
            <p:sp>
              <p:nvSpPr>
                <p:cNvPr id="18" name="TextBox 17"/>
                <p:cNvSpPr txBox="1"/>
                <p:nvPr/>
              </p:nvSpPr>
              <p:spPr>
                <a:xfrm>
                  <a:off x="685800" y="2209800"/>
                  <a:ext cx="1524000" cy="276999"/>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200" dirty="0" smtClean="0"/>
                    <a:t>11WDSDVG1.8T</a:t>
                  </a:r>
                  <a:endParaRPr lang="en-US" sz="1600" dirty="0" smtClean="0"/>
                </a:p>
              </p:txBody>
            </p:sp>
          </p:grpSp>
          <p:grpSp>
            <p:nvGrpSpPr>
              <p:cNvPr id="24" name="Group 23"/>
              <p:cNvGrpSpPr/>
              <p:nvPr/>
            </p:nvGrpSpPr>
            <p:grpSpPr>
              <a:xfrm>
                <a:off x="2362200" y="922020"/>
                <a:ext cx="3096004" cy="3345180"/>
                <a:chOff x="2362200" y="922020"/>
                <a:chExt cx="3096004" cy="3345180"/>
              </a:xfrm>
            </p:grpSpPr>
            <p:pic>
              <p:nvPicPr>
                <p:cNvPr id="9" name="Picture 12"/>
                <p:cNvPicPr>
                  <a:picLocks noChangeAspect="1" noChangeArrowheads="1"/>
                </p:cNvPicPr>
                <p:nvPr/>
              </p:nvPicPr>
              <p:blipFill>
                <a:blip r:embed="rId3"/>
                <a:srcRect/>
                <a:stretch>
                  <a:fillRect/>
                </a:stretch>
              </p:blipFill>
              <p:spPr bwMode="auto">
                <a:xfrm>
                  <a:off x="2362200" y="2514600"/>
                  <a:ext cx="2511713" cy="1752600"/>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3200400" y="922020"/>
                  <a:ext cx="2257804" cy="1821180"/>
                </a:xfrm>
                <a:prstGeom prst="rect">
                  <a:avLst/>
                </a:prstGeom>
                <a:noFill/>
                <a:ln w="9525">
                  <a:noFill/>
                  <a:miter lim="800000"/>
                  <a:headEnd/>
                  <a:tailEnd/>
                </a:ln>
              </p:spPr>
            </p:pic>
            <p:sp>
              <p:nvSpPr>
                <p:cNvPr id="19" name="TextBox 18"/>
                <p:cNvSpPr txBox="1"/>
                <p:nvPr/>
              </p:nvSpPr>
              <p:spPr>
                <a:xfrm>
                  <a:off x="3733800" y="2743200"/>
                  <a:ext cx="1524000" cy="276999"/>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200" dirty="0" smtClean="0"/>
                    <a:t>11WNSDVG1.8T</a:t>
                  </a:r>
                  <a:endParaRPr lang="en-US" sz="1600" dirty="0" smtClean="0"/>
                </a:p>
              </p:txBody>
            </p:sp>
          </p:grpSp>
          <p:grpSp>
            <p:nvGrpSpPr>
              <p:cNvPr id="25" name="Group 24"/>
              <p:cNvGrpSpPr/>
              <p:nvPr/>
            </p:nvGrpSpPr>
            <p:grpSpPr>
              <a:xfrm>
                <a:off x="152400" y="3281065"/>
                <a:ext cx="1981200" cy="1900535"/>
                <a:chOff x="152400" y="3281065"/>
                <a:chExt cx="1981200" cy="1900535"/>
              </a:xfrm>
            </p:grpSpPr>
            <p:pic>
              <p:nvPicPr>
                <p:cNvPr id="10" name="Picture 13"/>
                <p:cNvPicPr>
                  <a:picLocks noChangeAspect="1" noChangeArrowheads="1"/>
                </p:cNvPicPr>
                <p:nvPr/>
              </p:nvPicPr>
              <p:blipFill>
                <a:blip r:embed="rId5"/>
                <a:srcRect/>
                <a:stretch>
                  <a:fillRect/>
                </a:stretch>
              </p:blipFill>
              <p:spPr bwMode="auto">
                <a:xfrm>
                  <a:off x="152400" y="3281065"/>
                  <a:ext cx="1981200" cy="1382104"/>
                </a:xfrm>
                <a:prstGeom prst="rect">
                  <a:avLst/>
                </a:prstGeom>
                <a:noFill/>
                <a:ln w="9525">
                  <a:noFill/>
                  <a:miter lim="800000"/>
                  <a:headEnd/>
                  <a:tailEnd/>
                </a:ln>
              </p:spPr>
            </p:pic>
            <p:sp>
              <p:nvSpPr>
                <p:cNvPr id="21" name="TextBox 20"/>
                <p:cNvSpPr txBox="1"/>
                <p:nvPr/>
              </p:nvSpPr>
              <p:spPr>
                <a:xfrm>
                  <a:off x="457200" y="4719935"/>
                  <a:ext cx="1371600" cy="461665"/>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200" dirty="0" smtClean="0"/>
                    <a:t>Coupler &amp; WG </a:t>
                  </a:r>
                  <a:endParaRPr lang="en-US" sz="1200" dirty="0" smtClean="0"/>
                </a:p>
                <a:p>
                  <a:pPr algn="ctr"/>
                  <a:r>
                    <a:rPr lang="en-US" sz="1200" dirty="0" smtClean="0"/>
                    <a:t>(</a:t>
                  </a:r>
                  <a:r>
                    <a:rPr lang="en-US" sz="1200" dirty="0" smtClean="0"/>
                    <a:t>assembly cut)</a:t>
                  </a:r>
                  <a:endParaRPr lang="en-US" sz="1600" dirty="0" smtClean="0"/>
                </a:p>
              </p:txBody>
            </p:sp>
          </p:grpSp>
          <p:grpSp>
            <p:nvGrpSpPr>
              <p:cNvPr id="22" name="Group 21"/>
              <p:cNvGrpSpPr/>
              <p:nvPr/>
            </p:nvGrpSpPr>
            <p:grpSpPr>
              <a:xfrm>
                <a:off x="1066800" y="4071064"/>
                <a:ext cx="3247613" cy="2634536"/>
                <a:chOff x="1066800" y="4071064"/>
                <a:chExt cx="3247613" cy="2634536"/>
              </a:xfrm>
            </p:grpSpPr>
            <p:pic>
              <p:nvPicPr>
                <p:cNvPr id="17" name="Picture 1" descr="R:\People\Alexandre\PICS\2008_CLIC-Workshop\AS\12WNSDVG1.8T_Disk.jpg"/>
                <p:cNvPicPr>
                  <a:picLocks noChangeAspect="1" noChangeArrowheads="1"/>
                </p:cNvPicPr>
                <p:nvPr/>
              </p:nvPicPr>
              <p:blipFill>
                <a:blip r:embed="rId6" cstate="print"/>
                <a:srcRect/>
                <a:stretch>
                  <a:fillRect/>
                </a:stretch>
              </p:blipFill>
              <p:spPr bwMode="auto">
                <a:xfrm>
                  <a:off x="2286000" y="4071064"/>
                  <a:ext cx="2028413" cy="2634536"/>
                </a:xfrm>
                <a:prstGeom prst="rect">
                  <a:avLst/>
                </a:prstGeom>
                <a:noFill/>
                <a:effectLst>
                  <a:outerShdw blurRad="317500" dist="63500" dir="2700000" algn="tl" rotWithShape="0">
                    <a:prstClr val="black">
                      <a:alpha val="40000"/>
                    </a:prstClr>
                  </a:outerShdw>
                </a:effectLst>
              </p:spPr>
            </p:pic>
            <p:sp>
              <p:nvSpPr>
                <p:cNvPr id="20" name="TextBox 19"/>
                <p:cNvSpPr txBox="1"/>
                <p:nvPr/>
              </p:nvSpPr>
              <p:spPr>
                <a:xfrm>
                  <a:off x="1066800" y="6015335"/>
                  <a:ext cx="1600200" cy="461665"/>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200" dirty="0" smtClean="0"/>
                    <a:t>12GHz AS disk </a:t>
                  </a:r>
                </a:p>
                <a:p>
                  <a:pPr algn="ctr"/>
                  <a:r>
                    <a:rPr lang="en-US" sz="1200" dirty="0" smtClean="0"/>
                    <a:t>(damped version) </a:t>
                  </a:r>
                  <a:endParaRPr lang="en-US" sz="1600" dirty="0" smtClean="0"/>
                </a:p>
              </p:txBody>
            </p:sp>
          </p:grpSp>
        </p:grpSp>
        <p:grpSp>
          <p:nvGrpSpPr>
            <p:cNvPr id="45" name="Group 44"/>
            <p:cNvGrpSpPr/>
            <p:nvPr/>
          </p:nvGrpSpPr>
          <p:grpSpPr>
            <a:xfrm>
              <a:off x="5638800" y="1236438"/>
              <a:ext cx="3124200" cy="5392962"/>
              <a:chOff x="5638800" y="1208637"/>
              <a:chExt cx="3124200" cy="5392962"/>
            </a:xfrm>
          </p:grpSpPr>
          <p:pic>
            <p:nvPicPr>
              <p:cNvPr id="3077" name="Picture 5"/>
              <p:cNvPicPr>
                <a:picLocks noChangeAspect="1" noChangeArrowheads="1"/>
              </p:cNvPicPr>
              <p:nvPr/>
            </p:nvPicPr>
            <p:blipFill>
              <a:blip r:embed="rId7"/>
              <a:srcRect/>
              <a:stretch>
                <a:fillRect/>
              </a:stretch>
            </p:blipFill>
            <p:spPr bwMode="auto">
              <a:xfrm>
                <a:off x="6672025" y="1208637"/>
                <a:ext cx="2090975" cy="2448963"/>
              </a:xfrm>
              <a:prstGeom prst="rect">
                <a:avLst/>
              </a:prstGeom>
              <a:noFill/>
              <a:ln w="9525">
                <a:noFill/>
                <a:miter lim="800000"/>
                <a:headEnd/>
                <a:tailEnd/>
              </a:ln>
              <a:effectLst>
                <a:outerShdw blurRad="228600" dist="152400" dir="2700000" algn="tl" rotWithShape="0">
                  <a:prstClr val="black">
                    <a:alpha val="40000"/>
                  </a:prstClr>
                </a:outerShdw>
              </a:effectLst>
            </p:spPr>
          </p:pic>
          <p:grpSp>
            <p:nvGrpSpPr>
              <p:cNvPr id="30" name="Group 29"/>
              <p:cNvGrpSpPr/>
              <p:nvPr/>
            </p:nvGrpSpPr>
            <p:grpSpPr>
              <a:xfrm>
                <a:off x="6096000" y="5029200"/>
                <a:ext cx="2590800" cy="1572399"/>
                <a:chOff x="6324600" y="1219200"/>
                <a:chExt cx="2590800" cy="1572399"/>
              </a:xfrm>
            </p:grpSpPr>
            <p:pic>
              <p:nvPicPr>
                <p:cNvPr id="3074" name="Picture 2"/>
                <p:cNvPicPr>
                  <a:picLocks noChangeAspect="1" noChangeArrowheads="1"/>
                </p:cNvPicPr>
                <p:nvPr/>
              </p:nvPicPr>
              <p:blipFill>
                <a:blip r:embed="rId8"/>
                <a:srcRect/>
                <a:stretch>
                  <a:fillRect/>
                </a:stretch>
              </p:blipFill>
              <p:spPr bwMode="auto">
                <a:xfrm>
                  <a:off x="6324600" y="1219200"/>
                  <a:ext cx="2590800" cy="1217578"/>
                </a:xfrm>
                <a:prstGeom prst="rect">
                  <a:avLst/>
                </a:prstGeom>
                <a:noFill/>
                <a:ln w="9525">
                  <a:noFill/>
                  <a:miter lim="800000"/>
                  <a:headEnd/>
                  <a:tailEnd/>
                </a:ln>
                <a:effectLst>
                  <a:outerShdw blurRad="228600" dist="127000" dir="2700000" algn="tl" rotWithShape="0">
                    <a:prstClr val="black">
                      <a:alpha val="40000"/>
                    </a:prstClr>
                  </a:outerShdw>
                </a:effectLst>
                <a:scene3d>
                  <a:camera prst="orthographicFront"/>
                  <a:lightRig rig="threePt" dir="t"/>
                </a:scene3d>
                <a:sp3d>
                  <a:bevelT w="152400" h="50800" prst="softRound"/>
                </a:sp3d>
              </p:spPr>
            </p:pic>
            <p:sp>
              <p:nvSpPr>
                <p:cNvPr id="29" name="TextBox 28"/>
                <p:cNvSpPr txBox="1"/>
                <p:nvPr/>
              </p:nvSpPr>
              <p:spPr>
                <a:xfrm>
                  <a:off x="6553200" y="2514600"/>
                  <a:ext cx="2133600" cy="276999"/>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200" dirty="0" smtClean="0"/>
                    <a:t>Irises (on 1 quadrant)</a:t>
                  </a:r>
                  <a:endParaRPr lang="en-US" sz="1600" dirty="0" smtClean="0"/>
                </a:p>
              </p:txBody>
            </p:sp>
          </p:grpSp>
          <p:pic>
            <p:nvPicPr>
              <p:cNvPr id="3076" name="Picture 4"/>
              <p:cNvPicPr>
                <a:picLocks noChangeAspect="1" noChangeArrowheads="1"/>
              </p:cNvPicPr>
              <p:nvPr/>
            </p:nvPicPr>
            <p:blipFill>
              <a:blip r:embed="rId9"/>
              <a:srcRect/>
              <a:stretch>
                <a:fillRect/>
              </a:stretch>
            </p:blipFill>
            <p:spPr bwMode="auto">
              <a:xfrm>
                <a:off x="5638800" y="3162146"/>
                <a:ext cx="1657350" cy="1729894"/>
              </a:xfrm>
              <a:prstGeom prst="rect">
                <a:avLst/>
              </a:prstGeom>
              <a:noFill/>
              <a:ln w="9525">
                <a:noFill/>
                <a:miter lim="800000"/>
                <a:headEnd/>
                <a:tailEnd/>
              </a:ln>
              <a:effectLst>
                <a:outerShdw blurRad="228600" dist="152400" dir="2700000" algn="tl" rotWithShape="0">
                  <a:prstClr val="black">
                    <a:alpha val="40000"/>
                  </a:prstClr>
                </a:outerShdw>
              </a:effectLst>
            </p:spPr>
          </p:pic>
          <p:sp>
            <p:nvSpPr>
              <p:cNvPr id="41" name="TextBox 40"/>
              <p:cNvSpPr txBox="1"/>
              <p:nvPr/>
            </p:nvSpPr>
            <p:spPr>
              <a:xfrm>
                <a:off x="7391400" y="3962400"/>
                <a:ext cx="1371600" cy="461665"/>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200" dirty="0" smtClean="0"/>
                  <a:t>11 GHz</a:t>
                </a:r>
                <a:endParaRPr lang="en-US" sz="1600" dirty="0" smtClean="0"/>
              </a:p>
              <a:p>
                <a:pPr algn="ctr"/>
                <a:r>
                  <a:rPr lang="en-US" sz="1200" dirty="0" smtClean="0"/>
                  <a:t>AS in quadrant</a:t>
                </a:r>
              </a:p>
            </p:txBody>
          </p:sp>
        </p:grpSp>
        <p:sp>
          <p:nvSpPr>
            <p:cNvPr id="43" name="TextBox 42"/>
            <p:cNvSpPr txBox="1"/>
            <p:nvPr/>
          </p:nvSpPr>
          <p:spPr>
            <a:xfrm>
              <a:off x="1600200" y="956846"/>
              <a:ext cx="1828800" cy="338554"/>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600" b="1" dirty="0" smtClean="0">
                  <a:solidFill>
                    <a:srgbClr val="00006C"/>
                  </a:solidFill>
                </a:rPr>
                <a:t>DISK</a:t>
              </a:r>
              <a:endParaRPr lang="en-US" sz="2000" b="1" dirty="0" smtClean="0">
                <a:solidFill>
                  <a:srgbClr val="00006C"/>
                </a:solidFill>
              </a:endParaRPr>
            </a:p>
          </p:txBody>
        </p:sp>
        <p:sp>
          <p:nvSpPr>
            <p:cNvPr id="44" name="TextBox 43"/>
            <p:cNvSpPr txBox="1"/>
            <p:nvPr/>
          </p:nvSpPr>
          <p:spPr>
            <a:xfrm>
              <a:off x="6172200" y="956846"/>
              <a:ext cx="2133600" cy="338554"/>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600" b="1" dirty="0" smtClean="0">
                  <a:solidFill>
                    <a:srgbClr val="00006C"/>
                  </a:solidFill>
                </a:rPr>
                <a:t>QUADRANT</a:t>
              </a:r>
              <a:endParaRPr lang="en-US" sz="2000" b="1" dirty="0" smtClean="0">
                <a:solidFill>
                  <a:srgbClr val="00006C"/>
                </a:solidFill>
              </a:endParaRPr>
            </a:p>
          </p:txBody>
        </p:sp>
      </p:grpSp>
      <p:sp>
        <p:nvSpPr>
          <p:cNvPr id="47" name="TextBox 46"/>
          <p:cNvSpPr txBox="1"/>
          <p:nvPr/>
        </p:nvSpPr>
        <p:spPr>
          <a:xfrm>
            <a:off x="8686800" y="228600"/>
            <a:ext cx="282450"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6</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p:cNvSpPr txBox="1">
            <a:spLocks noChangeArrowheads="1"/>
          </p:cNvSpPr>
          <p:nvPr/>
        </p:nvSpPr>
        <p:spPr bwMode="auto">
          <a:xfrm>
            <a:off x="142875" y="785813"/>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sp>
        <p:nvSpPr>
          <p:cNvPr id="12"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PETS Integration</a:t>
            </a:r>
            <a:endParaRPr lang="en-US" dirty="0"/>
          </a:p>
        </p:txBody>
      </p:sp>
      <p:grpSp>
        <p:nvGrpSpPr>
          <p:cNvPr id="25" name="Group 24"/>
          <p:cNvGrpSpPr/>
          <p:nvPr/>
        </p:nvGrpSpPr>
        <p:grpSpPr>
          <a:xfrm>
            <a:off x="152400" y="1219200"/>
            <a:ext cx="8752703" cy="5336977"/>
            <a:chOff x="152400" y="1219200"/>
            <a:chExt cx="8752703" cy="5336977"/>
          </a:xfrm>
        </p:grpSpPr>
        <p:pic>
          <p:nvPicPr>
            <p:cNvPr id="10" name="Picture 6"/>
            <p:cNvPicPr>
              <a:picLocks noChangeAspect="1" noChangeArrowheads="1"/>
            </p:cNvPicPr>
            <p:nvPr/>
          </p:nvPicPr>
          <p:blipFill>
            <a:blip r:embed="rId2"/>
            <a:srcRect/>
            <a:stretch>
              <a:fillRect/>
            </a:stretch>
          </p:blipFill>
          <p:spPr bwMode="auto">
            <a:xfrm>
              <a:off x="152400" y="1219200"/>
              <a:ext cx="4343400" cy="1460004"/>
            </a:xfrm>
            <a:prstGeom prst="rect">
              <a:avLst/>
            </a:prstGeom>
            <a:noFill/>
            <a:ln w="9525">
              <a:noFill/>
              <a:miter lim="800000"/>
              <a:headEnd/>
              <a:tailEnd/>
            </a:ln>
          </p:spPr>
        </p:pic>
        <p:grpSp>
          <p:nvGrpSpPr>
            <p:cNvPr id="20" name="Group 19"/>
            <p:cNvGrpSpPr/>
            <p:nvPr/>
          </p:nvGrpSpPr>
          <p:grpSpPr>
            <a:xfrm>
              <a:off x="5334000" y="1219200"/>
              <a:ext cx="3352800" cy="2047220"/>
              <a:chOff x="457200" y="2895600"/>
              <a:chExt cx="3352800" cy="2047220"/>
            </a:xfrm>
          </p:grpSpPr>
          <p:pic>
            <p:nvPicPr>
              <p:cNvPr id="138242" name="Picture 2"/>
              <p:cNvPicPr>
                <a:picLocks noChangeAspect="1" noChangeArrowheads="1"/>
              </p:cNvPicPr>
              <p:nvPr/>
            </p:nvPicPr>
            <p:blipFill>
              <a:blip r:embed="rId3"/>
              <a:srcRect/>
              <a:stretch>
                <a:fillRect/>
              </a:stretch>
            </p:blipFill>
            <p:spPr bwMode="auto">
              <a:xfrm>
                <a:off x="457200" y="2895600"/>
                <a:ext cx="3352800" cy="1426247"/>
              </a:xfrm>
              <a:prstGeom prst="rect">
                <a:avLst/>
              </a:prstGeom>
              <a:noFill/>
              <a:ln w="9525">
                <a:noFill/>
                <a:miter lim="800000"/>
                <a:headEnd/>
                <a:tailEnd/>
              </a:ln>
              <a:effectLst>
                <a:outerShdw blurRad="203200" dist="38100" dir="2700000" algn="tl" rotWithShape="0">
                  <a:prstClr val="black">
                    <a:alpha val="40000"/>
                  </a:prstClr>
                </a:outerShdw>
              </a:effectLst>
            </p:spPr>
          </p:pic>
          <p:sp>
            <p:nvSpPr>
              <p:cNvPr id="14" name="TextBox 13"/>
              <p:cNvSpPr txBox="1"/>
              <p:nvPr/>
            </p:nvSpPr>
            <p:spPr>
              <a:xfrm>
                <a:off x="457200" y="4419600"/>
                <a:ext cx="3352800" cy="523220"/>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solidFill>
                      <a:schemeClr val="accent2">
                        <a:lumMod val="75000"/>
                      </a:schemeClr>
                    </a:solidFill>
                  </a:rPr>
                  <a:t>PETS 3D </a:t>
                </a:r>
                <a:r>
                  <a:rPr lang="en-US" sz="1400" i="1" dirty="0" smtClean="0">
                    <a:solidFill>
                      <a:schemeClr val="accent2">
                        <a:lumMod val="75000"/>
                      </a:schemeClr>
                    </a:solidFill>
                  </a:rPr>
                  <a:t>(fitting </a:t>
                </a:r>
                <a:r>
                  <a:rPr lang="en-US" sz="1400" i="1" dirty="0" smtClean="0">
                    <a:solidFill>
                      <a:schemeClr val="accent2">
                        <a:lumMod val="75000"/>
                      </a:schemeClr>
                    </a:solidFill>
                  </a:rPr>
                  <a:t>on the ST module </a:t>
                </a:r>
              </a:p>
              <a:p>
                <a:pPr algn="ctr"/>
                <a:r>
                  <a:rPr lang="en-US" sz="1400" i="1" dirty="0" smtClean="0">
                    <a:solidFill>
                      <a:schemeClr val="accent2">
                        <a:lumMod val="75000"/>
                      </a:schemeClr>
                    </a:solidFill>
                  </a:rPr>
                  <a:t>schematic </a:t>
                </a:r>
                <a:r>
                  <a:rPr lang="en-US" sz="1400" i="1" dirty="0" smtClean="0">
                    <a:solidFill>
                      <a:schemeClr val="accent2">
                        <a:lumMod val="75000"/>
                      </a:schemeClr>
                    </a:solidFill>
                  </a:rPr>
                  <a:t>background)</a:t>
                </a:r>
                <a:endParaRPr lang="en-US" sz="1400" i="1" dirty="0">
                  <a:solidFill>
                    <a:schemeClr val="accent2">
                      <a:lumMod val="75000"/>
                    </a:schemeClr>
                  </a:solidFill>
                </a:endParaRPr>
              </a:p>
            </p:txBody>
          </p:sp>
        </p:grpSp>
        <p:pic>
          <p:nvPicPr>
            <p:cNvPr id="18" name="Picture 4"/>
            <p:cNvPicPr>
              <a:picLocks noChangeAspect="1" noChangeArrowheads="1"/>
            </p:cNvPicPr>
            <p:nvPr/>
          </p:nvPicPr>
          <p:blipFill>
            <a:blip r:embed="rId4"/>
            <a:srcRect/>
            <a:stretch>
              <a:fillRect/>
            </a:stretch>
          </p:blipFill>
          <p:spPr bwMode="auto">
            <a:xfrm>
              <a:off x="609600" y="4191000"/>
              <a:ext cx="838200" cy="1887629"/>
            </a:xfrm>
            <a:prstGeom prst="rect">
              <a:avLst/>
            </a:prstGeom>
            <a:noFill/>
            <a:ln w="9525">
              <a:noFill/>
              <a:miter lim="800000"/>
              <a:headEnd/>
              <a:tailEnd/>
            </a:ln>
            <a:effectLst>
              <a:outerShdw blurRad="152400" dist="38100" dir="2700000" algn="tl" rotWithShape="0">
                <a:prstClr val="black">
                  <a:alpha val="40000"/>
                </a:prstClr>
              </a:outerShdw>
            </a:effectLst>
          </p:spPr>
        </p:pic>
        <p:pic>
          <p:nvPicPr>
            <p:cNvPr id="1027" name="Picture 3"/>
            <p:cNvPicPr>
              <a:picLocks noChangeAspect="1" noChangeArrowheads="1"/>
            </p:cNvPicPr>
            <p:nvPr/>
          </p:nvPicPr>
          <p:blipFill>
            <a:blip r:embed="rId5"/>
            <a:srcRect/>
            <a:stretch>
              <a:fillRect/>
            </a:stretch>
          </p:blipFill>
          <p:spPr bwMode="auto">
            <a:xfrm>
              <a:off x="152400" y="2971800"/>
              <a:ext cx="2914650" cy="1068414"/>
            </a:xfrm>
            <a:prstGeom prst="rect">
              <a:avLst/>
            </a:prstGeom>
            <a:noFill/>
            <a:ln w="9525">
              <a:noFill/>
              <a:miter lim="800000"/>
              <a:headEnd/>
              <a:tailEnd/>
            </a:ln>
            <a:effectLst/>
          </p:spPr>
        </p:pic>
        <p:pic>
          <p:nvPicPr>
            <p:cNvPr id="1028" name="Picture 4"/>
            <p:cNvPicPr>
              <a:picLocks noChangeAspect="1" noChangeArrowheads="1"/>
            </p:cNvPicPr>
            <p:nvPr/>
          </p:nvPicPr>
          <p:blipFill>
            <a:blip r:embed="rId6"/>
            <a:srcRect/>
            <a:stretch>
              <a:fillRect/>
            </a:stretch>
          </p:blipFill>
          <p:spPr bwMode="auto">
            <a:xfrm>
              <a:off x="3454854" y="2895600"/>
              <a:ext cx="1421946" cy="14478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7"/>
            <a:srcRect/>
            <a:stretch>
              <a:fillRect/>
            </a:stretch>
          </p:blipFill>
          <p:spPr bwMode="auto">
            <a:xfrm>
              <a:off x="4724400" y="4114800"/>
              <a:ext cx="4180703" cy="2286000"/>
            </a:xfrm>
            <a:prstGeom prst="rect">
              <a:avLst/>
            </a:prstGeom>
            <a:noFill/>
            <a:ln w="9525">
              <a:noFill/>
              <a:miter lim="800000"/>
              <a:headEnd/>
              <a:tailEnd/>
            </a:ln>
            <a:effectLst>
              <a:outerShdw blurRad="152400" dist="76200" dir="3840000" algn="ctr" rotWithShape="0">
                <a:srgbClr val="0000FF">
                  <a:alpha val="49000"/>
                </a:srgbClr>
              </a:outerShdw>
            </a:effectLst>
            <a:scene3d>
              <a:camera prst="orthographicFront"/>
              <a:lightRig rig="threePt" dir="t"/>
            </a:scene3d>
            <a:sp3d>
              <a:bevelT/>
            </a:sp3d>
          </p:spPr>
        </p:pic>
        <p:pic>
          <p:nvPicPr>
            <p:cNvPr id="1031" name="Picture 7"/>
            <p:cNvPicPr>
              <a:picLocks noChangeAspect="1" noChangeArrowheads="1"/>
            </p:cNvPicPr>
            <p:nvPr/>
          </p:nvPicPr>
          <p:blipFill>
            <a:blip r:embed="rId8" cstate="print"/>
            <a:srcRect/>
            <a:stretch>
              <a:fillRect/>
            </a:stretch>
          </p:blipFill>
          <p:spPr bwMode="auto">
            <a:xfrm>
              <a:off x="2344220" y="4419600"/>
              <a:ext cx="1313380" cy="1981200"/>
            </a:xfrm>
            <a:prstGeom prst="rect">
              <a:avLst/>
            </a:prstGeom>
            <a:noFill/>
            <a:ln w="9525">
              <a:noFill/>
              <a:miter lim="800000"/>
              <a:headEnd/>
              <a:tailEnd/>
            </a:ln>
            <a:effectLst>
              <a:outerShdw blurRad="203200" dist="38100" dir="1260000" algn="tl" rotWithShape="0">
                <a:srgbClr val="0000FF">
                  <a:alpha val="40000"/>
                </a:srgbClr>
              </a:outerShdw>
            </a:effectLst>
            <a:scene3d>
              <a:camera prst="orthographicFront"/>
              <a:lightRig rig="threePt" dir="t"/>
            </a:scene3d>
            <a:sp3d>
              <a:bevelT/>
            </a:sp3d>
          </p:spPr>
        </p:pic>
        <p:sp>
          <p:nvSpPr>
            <p:cNvPr id="23" name="TextBox 22"/>
            <p:cNvSpPr txBox="1"/>
            <p:nvPr/>
          </p:nvSpPr>
          <p:spPr>
            <a:xfrm>
              <a:off x="5181600" y="3657600"/>
              <a:ext cx="33528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solidFill>
                    <a:schemeClr val="accent2">
                      <a:lumMod val="75000"/>
                    </a:schemeClr>
                  </a:solidFill>
                </a:rPr>
                <a:t>PETS </a:t>
              </a:r>
              <a:r>
                <a:rPr lang="en-US" sz="1400" dirty="0" smtClean="0">
                  <a:solidFill>
                    <a:schemeClr val="accent2">
                      <a:lumMod val="75000"/>
                    </a:schemeClr>
                  </a:solidFill>
                </a:rPr>
                <a:t>inside of “mini-tank”</a:t>
              </a:r>
              <a:endParaRPr lang="en-US" sz="1400" i="1" dirty="0">
                <a:solidFill>
                  <a:schemeClr val="accent2">
                    <a:lumMod val="75000"/>
                  </a:schemeClr>
                </a:solidFill>
              </a:endParaRPr>
            </a:p>
          </p:txBody>
        </p:sp>
        <p:sp>
          <p:nvSpPr>
            <p:cNvPr id="24" name="TextBox 23"/>
            <p:cNvSpPr txBox="1"/>
            <p:nvPr/>
          </p:nvSpPr>
          <p:spPr>
            <a:xfrm>
              <a:off x="381000" y="6248400"/>
              <a:ext cx="1219200" cy="30777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dirty="0" smtClean="0">
                  <a:solidFill>
                    <a:schemeClr val="accent2">
                      <a:lumMod val="75000"/>
                    </a:schemeClr>
                  </a:solidFill>
                </a:rPr>
                <a:t>Coupler</a:t>
              </a:r>
              <a:endParaRPr lang="en-US" sz="1400" i="1" dirty="0">
                <a:solidFill>
                  <a:schemeClr val="accent2">
                    <a:lumMod val="75000"/>
                  </a:schemeClr>
                </a:solidFill>
              </a:endParaRPr>
            </a:p>
          </p:txBody>
        </p:sp>
      </p:grpSp>
      <p:sp>
        <p:nvSpPr>
          <p:cNvPr id="26" name="TextBox 25"/>
          <p:cNvSpPr txBox="1"/>
          <p:nvPr/>
        </p:nvSpPr>
        <p:spPr>
          <a:xfrm>
            <a:off x="8686800" y="228600"/>
            <a:ext cx="282450"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7</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5089773"/>
            <a:ext cx="3657600" cy="1615827"/>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900" b="1" dirty="0" smtClean="0"/>
              <a:t>MB</a:t>
            </a:r>
          </a:p>
          <a:p>
            <a:r>
              <a:rPr lang="en-US" sz="900" dirty="0" smtClean="0"/>
              <a:t>Aperture radius:	4.00 mm</a:t>
            </a:r>
          </a:p>
          <a:p>
            <a:r>
              <a:rPr lang="en-US" sz="900" dirty="0" smtClean="0"/>
              <a:t>Integrated gradient: 	70 (170, 270, 370 ) Tm/m</a:t>
            </a:r>
          </a:p>
          <a:p>
            <a:r>
              <a:rPr lang="en-US" sz="900" dirty="0" smtClean="0"/>
              <a:t>Nominal gradient: 	200 T/m</a:t>
            </a:r>
          </a:p>
          <a:p>
            <a:r>
              <a:rPr lang="en-US" sz="900" dirty="0" smtClean="0"/>
              <a:t>Iron length:		346 (846, 1346, 1846) mm</a:t>
            </a:r>
          </a:p>
          <a:p>
            <a:r>
              <a:rPr lang="en-US" sz="900" dirty="0" smtClean="0"/>
              <a:t>Magnetic length:	350 (850, 1350, 1850) mm</a:t>
            </a:r>
          </a:p>
          <a:p>
            <a:r>
              <a:rPr lang="en-US" sz="900" dirty="0" smtClean="0"/>
              <a:t>Total length:		420 (920, 1420, 1920) mm</a:t>
            </a:r>
          </a:p>
          <a:p>
            <a:r>
              <a:rPr lang="en-US" sz="900" dirty="0" smtClean="0"/>
              <a:t>Magnet width:	&lt; 200 mm</a:t>
            </a:r>
          </a:p>
          <a:p>
            <a:r>
              <a:rPr lang="en-US" sz="900" dirty="0" smtClean="0"/>
              <a:t>Magnet height:	&lt; 200 mm</a:t>
            </a:r>
          </a:p>
          <a:p>
            <a:r>
              <a:rPr lang="en-US" sz="900" dirty="0" smtClean="0"/>
              <a:t>Magnet weight:	~ 75 (110, 135, 270) kg	</a:t>
            </a:r>
          </a:p>
          <a:p>
            <a:r>
              <a:rPr lang="en-US" sz="900" dirty="0" smtClean="0"/>
              <a:t>Indirect water cooling through yoke</a:t>
            </a:r>
            <a:endParaRPr lang="en-US" sz="900" dirty="0"/>
          </a:p>
        </p:txBody>
      </p:sp>
      <p:sp>
        <p:nvSpPr>
          <p:cNvPr id="6" name="TextBox 5"/>
          <p:cNvSpPr txBox="1"/>
          <p:nvPr/>
        </p:nvSpPr>
        <p:spPr>
          <a:xfrm>
            <a:off x="685800" y="947577"/>
            <a:ext cx="3048000" cy="2557623"/>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marL="342900" lvl="0" indent="-342900" fontAlgn="base">
              <a:spcBef>
                <a:spcPct val="20000"/>
              </a:spcBef>
              <a:spcAft>
                <a:spcPct val="0"/>
              </a:spcAft>
              <a:buFontTx/>
              <a:buChar char="•"/>
              <a:defRPr/>
            </a:pPr>
            <a:r>
              <a:rPr lang="de-AT" sz="900" b="1" kern="0" dirty="0">
                <a:solidFill>
                  <a:schemeClr val="tx1"/>
                </a:solidFill>
              </a:rPr>
              <a:t>Aperture and field requirements </a:t>
            </a:r>
            <a:endParaRPr lang="de-AT" sz="900" b="1" kern="0" dirty="0" smtClean="0">
              <a:solidFill>
                <a:schemeClr val="tx1"/>
              </a:solidFill>
            </a:endParaRPr>
          </a:p>
          <a:p>
            <a:pPr marL="342900" lvl="0" indent="-342900" fontAlgn="base">
              <a:spcBef>
                <a:spcPct val="20000"/>
              </a:spcBef>
              <a:spcAft>
                <a:spcPct val="0"/>
              </a:spcAft>
              <a:defRPr/>
            </a:pPr>
            <a:r>
              <a:rPr lang="de-AT" sz="900" b="1" kern="0" dirty="0">
                <a:solidFill>
                  <a:schemeClr val="tx1"/>
                </a:solidFill>
              </a:rPr>
              <a:t>	</a:t>
            </a:r>
            <a:r>
              <a:rPr lang="de-AT" sz="900" kern="0" dirty="0" smtClean="0">
                <a:solidFill>
                  <a:schemeClr val="tx1"/>
                </a:solidFill>
              </a:rPr>
              <a:t>(</a:t>
            </a:r>
            <a:r>
              <a:rPr lang="de-AT" sz="900" kern="0" dirty="0">
                <a:solidFill>
                  <a:schemeClr val="tx1"/>
                </a:solidFill>
              </a:rPr>
              <a:t>input from D. Schulte)</a:t>
            </a:r>
          </a:p>
          <a:p>
            <a:pPr marL="742950" lvl="1" indent="-285750" fontAlgn="base">
              <a:spcBef>
                <a:spcPct val="20000"/>
              </a:spcBef>
              <a:spcAft>
                <a:spcPct val="0"/>
              </a:spcAft>
              <a:buFontTx/>
              <a:buChar char="–"/>
              <a:defRPr/>
            </a:pPr>
            <a:r>
              <a:rPr lang="de-AT" sz="900" kern="0" dirty="0">
                <a:solidFill>
                  <a:schemeClr val="tx1"/>
                </a:solidFill>
              </a:rPr>
              <a:t>Magnetic length:			between 350 and 1850 mm</a:t>
            </a:r>
          </a:p>
          <a:p>
            <a:pPr marL="742950" lvl="1" indent="-285750" fontAlgn="base">
              <a:spcBef>
                <a:spcPct val="20000"/>
              </a:spcBef>
              <a:spcAft>
                <a:spcPct val="0"/>
              </a:spcAft>
              <a:buFontTx/>
              <a:buChar char="–"/>
              <a:defRPr/>
            </a:pPr>
            <a:r>
              <a:rPr lang="de-AT" sz="900" kern="0" dirty="0">
                <a:solidFill>
                  <a:schemeClr val="tx1"/>
                </a:solidFill>
              </a:rPr>
              <a:t>Field gradient: 			</a:t>
            </a:r>
            <a:r>
              <a:rPr lang="de-AT" sz="900" kern="0" dirty="0" smtClean="0">
                <a:solidFill>
                  <a:schemeClr val="tx1"/>
                </a:solidFill>
              </a:rPr>
              <a:t>200 </a:t>
            </a:r>
            <a:r>
              <a:rPr lang="de-AT" sz="900" kern="0" dirty="0">
                <a:solidFill>
                  <a:schemeClr val="tx1"/>
                </a:solidFill>
              </a:rPr>
              <a:t>T/m</a:t>
            </a:r>
          </a:p>
          <a:p>
            <a:pPr marL="742950" lvl="1" indent="-285750" fontAlgn="base">
              <a:spcBef>
                <a:spcPct val="20000"/>
              </a:spcBef>
              <a:spcAft>
                <a:spcPct val="0"/>
              </a:spcAft>
              <a:buFontTx/>
              <a:buChar char="–"/>
              <a:defRPr/>
            </a:pPr>
            <a:r>
              <a:rPr lang="de-AT" sz="900" kern="0" dirty="0">
                <a:solidFill>
                  <a:srgbClr val="FF0000"/>
                </a:solidFill>
              </a:rPr>
              <a:t>Inner radius of chamber:		</a:t>
            </a:r>
            <a:r>
              <a:rPr lang="de-AT" sz="900" kern="0" dirty="0" smtClean="0">
                <a:solidFill>
                  <a:srgbClr val="FF0000"/>
                </a:solidFill>
              </a:rPr>
              <a:t>2.5 </a:t>
            </a:r>
            <a:r>
              <a:rPr lang="de-AT" sz="900" kern="0" dirty="0">
                <a:solidFill>
                  <a:srgbClr val="FF0000"/>
                </a:solidFill>
              </a:rPr>
              <a:t>mm (t.b.c)</a:t>
            </a:r>
          </a:p>
          <a:p>
            <a:pPr marL="742950" lvl="1" indent="-285750" fontAlgn="base">
              <a:spcBef>
                <a:spcPct val="20000"/>
              </a:spcBef>
              <a:spcAft>
                <a:spcPct val="0"/>
              </a:spcAft>
              <a:buFontTx/>
              <a:buChar char="–"/>
              <a:defRPr/>
            </a:pPr>
            <a:r>
              <a:rPr lang="de-AT" sz="900" kern="0" dirty="0">
                <a:solidFill>
                  <a:srgbClr val="FF0000"/>
                </a:solidFill>
              </a:rPr>
              <a:t>Chamber wall thickness :  		1.5 mm (t.b.c.)</a:t>
            </a:r>
          </a:p>
          <a:p>
            <a:pPr marL="342900" lvl="0" indent="-342900" fontAlgn="base">
              <a:spcBef>
                <a:spcPct val="20000"/>
              </a:spcBef>
              <a:spcAft>
                <a:spcPct val="0"/>
              </a:spcAft>
              <a:buFontTx/>
              <a:buChar char="•"/>
              <a:defRPr/>
            </a:pPr>
            <a:r>
              <a:rPr lang="de-AT" sz="900" b="1" kern="0" dirty="0">
                <a:solidFill>
                  <a:schemeClr val="tx1"/>
                </a:solidFill>
              </a:rPr>
              <a:t>Indirect water cooling</a:t>
            </a:r>
          </a:p>
          <a:p>
            <a:pPr marL="742950" lvl="1" indent="-285750" fontAlgn="base">
              <a:spcBef>
                <a:spcPct val="20000"/>
              </a:spcBef>
              <a:spcAft>
                <a:spcPct val="0"/>
              </a:spcAft>
              <a:buFontTx/>
              <a:buChar char="–"/>
              <a:defRPr/>
            </a:pPr>
            <a:r>
              <a:rPr lang="de-AT" sz="900" kern="0" dirty="0">
                <a:solidFill>
                  <a:schemeClr val="tx1"/>
                </a:solidFill>
              </a:rPr>
              <a:t>Max. current density			2.5 A/mm</a:t>
            </a:r>
            <a:r>
              <a:rPr lang="de-AT" sz="900" kern="0" baseline="30000" dirty="0">
                <a:solidFill>
                  <a:schemeClr val="tx1"/>
                </a:solidFill>
              </a:rPr>
              <a:t>2</a:t>
            </a:r>
          </a:p>
          <a:p>
            <a:pPr marL="342900" lvl="0" indent="-342900" fontAlgn="base">
              <a:spcBef>
                <a:spcPct val="20000"/>
              </a:spcBef>
              <a:spcAft>
                <a:spcPct val="0"/>
              </a:spcAft>
              <a:buFontTx/>
              <a:buChar char="•"/>
              <a:defRPr/>
            </a:pPr>
            <a:r>
              <a:rPr lang="de-AT" sz="900" b="1" kern="0" dirty="0">
                <a:solidFill>
                  <a:srgbClr val="FF0000"/>
                </a:solidFill>
              </a:rPr>
              <a:t>Integrated H/V steering coils (2 mT)</a:t>
            </a:r>
          </a:p>
          <a:p>
            <a:pPr marL="342900" lvl="0" indent="-342900" fontAlgn="base">
              <a:spcBef>
                <a:spcPct val="20000"/>
              </a:spcBef>
              <a:spcAft>
                <a:spcPct val="0"/>
              </a:spcAft>
              <a:buFontTx/>
              <a:buChar char="•"/>
              <a:defRPr/>
            </a:pPr>
            <a:r>
              <a:rPr lang="de-AT" sz="900" b="1" kern="0" dirty="0">
                <a:solidFill>
                  <a:schemeClr val="tx1"/>
                </a:solidFill>
              </a:rPr>
              <a:t>Mechanical precision and stability aspects to be considered in design</a:t>
            </a:r>
            <a:endParaRPr lang="en-US" sz="900" b="1" kern="0" dirty="0">
              <a:solidFill>
                <a:schemeClr val="tx1"/>
              </a:solidFill>
            </a:endParaRPr>
          </a:p>
        </p:txBody>
      </p:sp>
      <p:sp>
        <p:nvSpPr>
          <p:cNvPr id="8" name="TextBox 7"/>
          <p:cNvSpPr txBox="1"/>
          <p:nvPr/>
        </p:nvSpPr>
        <p:spPr>
          <a:xfrm>
            <a:off x="685800" y="3551872"/>
            <a:ext cx="3124200" cy="1477328"/>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marL="342900" indent="-342900" defTabSz="1143000"/>
            <a:r>
              <a:rPr lang="en-US" sz="900" b="1" dirty="0" smtClean="0"/>
              <a:t>DB</a:t>
            </a:r>
          </a:p>
          <a:p>
            <a:pPr marL="342900" indent="-342900" defTabSz="1143000"/>
            <a:r>
              <a:rPr lang="en-US" sz="900" dirty="0" smtClean="0"/>
              <a:t>Aperture radius:		13.0 mm</a:t>
            </a:r>
          </a:p>
          <a:p>
            <a:pPr marL="342900" indent="-342900" defTabSz="1143000"/>
            <a:r>
              <a:rPr lang="en-US" sz="900" dirty="0" smtClean="0"/>
              <a:t>Integrated gradient: 	14.3 Tm/m</a:t>
            </a:r>
          </a:p>
          <a:p>
            <a:pPr marL="342900" indent="-342900" defTabSz="1143000"/>
            <a:r>
              <a:rPr lang="en-US" sz="900" dirty="0" smtClean="0"/>
              <a:t>Nominal gradient: 	67.1 T/m</a:t>
            </a:r>
          </a:p>
          <a:p>
            <a:pPr marL="342900" indent="-342900" defTabSz="1143000"/>
            <a:r>
              <a:rPr lang="en-US" sz="900" dirty="0" smtClean="0"/>
              <a:t>Total length:		270 mm</a:t>
            </a:r>
          </a:p>
          <a:p>
            <a:pPr marL="342900" indent="-342900" defTabSz="1143000"/>
            <a:r>
              <a:rPr lang="en-US" sz="900" dirty="0" smtClean="0"/>
              <a:t>Magnet width:		390 mm</a:t>
            </a:r>
          </a:p>
          <a:p>
            <a:pPr marL="342900" indent="-342900" defTabSz="1143000"/>
            <a:r>
              <a:rPr lang="en-US" sz="900" dirty="0" smtClean="0"/>
              <a:t>Magnet weight:		180 kg	</a:t>
            </a:r>
          </a:p>
          <a:p>
            <a:pPr marL="342900" indent="-342900" defTabSz="1143000"/>
            <a:r>
              <a:rPr lang="en-US" sz="900" dirty="0" smtClean="0"/>
              <a:t>Distance between opposite coils: 	118 mm</a:t>
            </a:r>
          </a:p>
          <a:p>
            <a:pPr marL="342900" indent="-342900" defTabSz="1143000"/>
            <a:r>
              <a:rPr lang="en-US" sz="900" dirty="0" smtClean="0"/>
              <a:t>Water cooling</a:t>
            </a:r>
            <a:endParaRPr lang="de-AT" sz="900" dirty="0"/>
          </a:p>
        </p:txBody>
      </p:sp>
      <p:sp>
        <p:nvSpPr>
          <p:cNvPr id="10" name="Title 1"/>
          <p:cNvSpPr>
            <a:spLocks noGrp="1"/>
          </p:cNvSpPr>
          <p:nvPr>
            <p:ph type="title"/>
          </p:nvPr>
        </p:nvSpPr>
        <p:spPr>
          <a:xfrm>
            <a:off x="1831975" y="149225"/>
            <a:ext cx="7235825" cy="765175"/>
          </a:xfrm>
          <a:scene3d>
            <a:camera prst="orthographicFront"/>
            <a:lightRig rig="threePt" dir="t"/>
          </a:scene3d>
          <a:sp3d>
            <a:bevelT/>
          </a:sp3d>
        </p:spPr>
        <p:txBody>
          <a:bodyPr/>
          <a:lstStyle/>
          <a:p>
            <a:r>
              <a:rPr lang="en-US" dirty="0" smtClean="0"/>
              <a:t>Quadrupoles</a:t>
            </a:r>
            <a:endParaRPr lang="en-US" dirty="0"/>
          </a:p>
        </p:txBody>
      </p:sp>
      <p:pic>
        <p:nvPicPr>
          <p:cNvPr id="135170" name="Picture 2"/>
          <p:cNvPicPr>
            <a:picLocks noChangeAspect="1" noChangeArrowheads="1"/>
          </p:cNvPicPr>
          <p:nvPr/>
        </p:nvPicPr>
        <p:blipFill>
          <a:blip r:embed="rId2"/>
          <a:srcRect/>
          <a:stretch>
            <a:fillRect/>
          </a:stretch>
        </p:blipFill>
        <p:spPr bwMode="auto">
          <a:xfrm>
            <a:off x="5791200" y="990600"/>
            <a:ext cx="2674597" cy="2616200"/>
          </a:xfrm>
          <a:prstGeom prst="rect">
            <a:avLst/>
          </a:prstGeom>
          <a:noFill/>
          <a:ln w="9525">
            <a:noFill/>
            <a:miter lim="800000"/>
            <a:headEnd/>
            <a:tailEnd/>
          </a:ln>
          <a:effectLst/>
        </p:spPr>
      </p:pic>
      <p:sp>
        <p:nvSpPr>
          <p:cNvPr id="16" name="TextBox 15"/>
          <p:cNvSpPr txBox="1"/>
          <p:nvPr/>
        </p:nvSpPr>
        <p:spPr>
          <a:xfrm>
            <a:off x="4114800" y="1447800"/>
            <a:ext cx="1600200" cy="64633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Drive Beam Quadrupole</a:t>
            </a:r>
            <a:endParaRPr lang="en-US" dirty="0"/>
          </a:p>
        </p:txBody>
      </p:sp>
      <p:pic>
        <p:nvPicPr>
          <p:cNvPr id="8194" name="Picture 2"/>
          <p:cNvPicPr>
            <a:picLocks noChangeAspect="1" noChangeArrowheads="1"/>
          </p:cNvPicPr>
          <p:nvPr/>
        </p:nvPicPr>
        <p:blipFill>
          <a:blip r:embed="rId3"/>
          <a:srcRect/>
          <a:stretch>
            <a:fillRect/>
          </a:stretch>
        </p:blipFill>
        <p:spPr bwMode="auto">
          <a:xfrm>
            <a:off x="5777926" y="3670300"/>
            <a:ext cx="3289874" cy="3035300"/>
          </a:xfrm>
          <a:prstGeom prst="rect">
            <a:avLst/>
          </a:prstGeom>
          <a:noFill/>
          <a:ln w="9525">
            <a:noFill/>
            <a:miter lim="800000"/>
            <a:headEnd/>
            <a:tailEnd/>
          </a:ln>
          <a:effectLst/>
        </p:spPr>
      </p:pic>
      <p:sp>
        <p:nvSpPr>
          <p:cNvPr id="12" name="TextBox 11"/>
          <p:cNvSpPr txBox="1"/>
          <p:nvPr/>
        </p:nvSpPr>
        <p:spPr>
          <a:xfrm>
            <a:off x="4114800" y="3810000"/>
            <a:ext cx="1600200" cy="64633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Main </a:t>
            </a:r>
            <a:r>
              <a:rPr lang="en-US" dirty="0" smtClean="0"/>
              <a:t>Beam Quadrupole</a:t>
            </a:r>
            <a:endParaRPr lang="en-US" dirty="0"/>
          </a:p>
        </p:txBody>
      </p:sp>
      <p:sp>
        <p:nvSpPr>
          <p:cNvPr id="13" name="TextBox 12"/>
          <p:cNvSpPr txBox="1"/>
          <p:nvPr/>
        </p:nvSpPr>
        <p:spPr>
          <a:xfrm>
            <a:off x="8686800" y="228600"/>
            <a:ext cx="282450" cy="307777"/>
          </a:xfrm>
          <a:prstGeom prst="rect">
            <a:avLst/>
          </a:prstGeom>
          <a:noFill/>
        </p:spPr>
        <p:txBody>
          <a:bodyPr wrap="none" rtlCol="0">
            <a:spAutoFit/>
          </a:bodyPr>
          <a:lstStyle/>
          <a:p>
            <a:r>
              <a:rPr lang="en-US" sz="1400" dirty="0" smtClean="0">
                <a:solidFill>
                  <a:schemeClr val="accent2">
                    <a:lumMod val="60000"/>
                    <a:lumOff val="40000"/>
                  </a:schemeClr>
                </a:solidFill>
                <a:latin typeface="Tahoma" pitchFamily="34" charset="0"/>
                <a:cs typeface="Tahoma" pitchFamily="34" charset="0"/>
              </a:rPr>
              <a:t>8</a:t>
            </a:r>
            <a:endParaRPr lang="en-US" sz="1400" dirty="0">
              <a:solidFill>
                <a:schemeClr val="accent2">
                  <a:lumMod val="60000"/>
                  <a:lumOff val="4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1" i="0" u="none" strike="noStrike" cap="none" normalizeH="0" baseline="0" smtClean="0">
            <a:ln>
              <a:noFill/>
            </a:ln>
            <a:solidFill>
              <a:schemeClr val="tx2"/>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1" i="0" u="none" strike="noStrike" cap="none" normalizeH="0" baseline="0" smtClean="0">
            <a:ln>
              <a:noFill/>
            </a:ln>
            <a:solidFill>
              <a:schemeClr val="tx2"/>
            </a:solidFill>
            <a:effectLst/>
            <a:latin typeface="Arial" pitchFamily="34" charset="0"/>
          </a:defRPr>
        </a:defPPr>
      </a:lstStyle>
    </a:lnDef>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1" i="0" u="none" strike="noStrike" cap="none" normalizeH="0" baseline="0" smtClean="0">
            <a:ln>
              <a:noFill/>
            </a:ln>
            <a:solidFill>
              <a:schemeClr val="tx2"/>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1" i="0" u="none" strike="noStrike" cap="none" normalizeH="0" baseline="0" smtClean="0">
            <a:ln>
              <a:noFill/>
            </a:ln>
            <a:solidFill>
              <a:schemeClr val="tx2"/>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AM_Temp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SAM_Temp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SAM_Temp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SAM_Temp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SAM_Temp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4009</TotalTime>
  <Words>1596</Words>
  <Application>Microsoft Office PowerPoint</Application>
  <PresentationFormat>On-screen Show (4:3)</PresentationFormat>
  <Paragraphs>520</Paragraphs>
  <Slides>30</Slides>
  <Notes>2</Notes>
  <HiddenSlides>0</HiddenSlides>
  <MMClips>0</MMClips>
  <ScaleCrop>false</ScaleCrop>
  <HeadingPairs>
    <vt:vector size="4" baseType="variant">
      <vt:variant>
        <vt:lpstr>Theme</vt:lpstr>
      </vt:variant>
      <vt:variant>
        <vt:i4>7</vt:i4>
      </vt:variant>
      <vt:variant>
        <vt:lpstr>Slide Titles</vt:lpstr>
      </vt:variant>
      <vt:variant>
        <vt:i4>30</vt:i4>
      </vt:variant>
    </vt:vector>
  </HeadingPairs>
  <TitlesOfParts>
    <vt:vector size="37" baseType="lpstr">
      <vt:lpstr>Theme1</vt:lpstr>
      <vt:lpstr>Default Design</vt:lpstr>
      <vt:lpstr>SAM_Temp1</vt:lpstr>
      <vt:lpstr>1_SAM_Temp1</vt:lpstr>
      <vt:lpstr>2_SAM_Temp1</vt:lpstr>
      <vt:lpstr>3_SAM_Temp1</vt:lpstr>
      <vt:lpstr>4_SAM_Temp1</vt:lpstr>
      <vt:lpstr>”TWO  BEAM  HARDWARE  AND  INTEGRATION”  Working  Group</vt:lpstr>
      <vt:lpstr>Main Integration Activities</vt:lpstr>
      <vt:lpstr>Parameters</vt:lpstr>
      <vt:lpstr>Quadrupole type modules</vt:lpstr>
      <vt:lpstr>Module Layout   (2 configurations)</vt:lpstr>
      <vt:lpstr>AS Design</vt:lpstr>
      <vt:lpstr>AS Design</vt:lpstr>
      <vt:lpstr>PETS Integration</vt:lpstr>
      <vt:lpstr>Quadrupoles</vt:lpstr>
      <vt:lpstr>Quadrupoles Integration</vt:lpstr>
      <vt:lpstr>Beam Instrumentation</vt:lpstr>
      <vt:lpstr>Supporting System &amp; Space reservation for alignment </vt:lpstr>
      <vt:lpstr>Stabilization</vt:lpstr>
      <vt:lpstr>Module Cooling Layout</vt:lpstr>
      <vt:lpstr>PETS cooling</vt:lpstr>
      <vt:lpstr>RF Network</vt:lpstr>
      <vt:lpstr>Choke Mode Flange</vt:lpstr>
      <vt:lpstr>Requirements for Vacuum</vt:lpstr>
      <vt:lpstr>Vacuum Layout</vt:lpstr>
      <vt:lpstr>Vacuum</vt:lpstr>
      <vt:lpstr>Vacuum manifolds</vt:lpstr>
      <vt:lpstr>Intermodule Interconnections</vt:lpstr>
      <vt:lpstr>Interconnections</vt:lpstr>
      <vt:lpstr>3D simulation of DB return loop</vt:lpstr>
      <vt:lpstr>Tunnel Layout</vt:lpstr>
      <vt:lpstr>CLIC Module Coordinate System</vt:lpstr>
      <vt:lpstr>Conclusions</vt:lpstr>
      <vt:lpstr>CAD System used for Integration</vt:lpstr>
      <vt:lpstr>Acknowledgment</vt:lpstr>
      <vt:lpstr>Slide 30</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 Samochkine</dc:creator>
  <cp:lastModifiedBy>A Samochkine</cp:lastModifiedBy>
  <cp:revision>275</cp:revision>
  <dcterms:created xsi:type="dcterms:W3CDTF">2008-10-11T18:41:31Z</dcterms:created>
  <dcterms:modified xsi:type="dcterms:W3CDTF">2008-10-14T16:04:21Z</dcterms:modified>
</cp:coreProperties>
</file>