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69" r:id="rId2"/>
    <p:sldId id="271" r:id="rId3"/>
    <p:sldId id="270" r:id="rId4"/>
    <p:sldId id="272" r:id="rId5"/>
    <p:sldId id="276" r:id="rId6"/>
    <p:sldId id="273" r:id="rId7"/>
    <p:sldId id="274" r:id="rId8"/>
    <p:sldId id="275" r:id="rId9"/>
    <p:sldId id="27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594" autoAdjust="0"/>
  </p:normalViewPr>
  <p:slideViewPr>
    <p:cSldViewPr snapToGrid="0" snapToObjects="1">
      <p:cViewPr varScale="1">
        <p:scale>
          <a:sx n="100" d="100"/>
          <a:sy n="100" d="100"/>
        </p:scale>
        <p:origin x="-13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AC5911-9AA7-1B44-B246-EC109A549334}" type="datetimeFigureOut">
              <a:rPr lang="en-US" smtClean="0"/>
              <a:t>30/05/14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2BC7C-8342-B942-843F-AB51EEF21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964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7D7D2F-419A-2D40-A9EF-1B402DBBCEBE}" type="datetimeFigureOut">
              <a:rPr lang="en-US" smtClean="0"/>
              <a:t>30/05/14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8E385-ADA0-714B-B7A2-1739471DC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8242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 - IFAC/CEA, June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Enrique Blanco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 - IFAC/CEA, June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Enrique Blanco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 - IFAC/CEA, June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Enrique Blanco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4" y="6362377"/>
            <a:ext cx="28037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- IFAC/CEA, June 2014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901424" y="6356350"/>
            <a:ext cx="21769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Enrique Blanco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 - IFAC/CEA, June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Enrique Blanco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 - IFAC/CEA, June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Enrique Blanco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 - IFAC/CEA, June 2014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Enrique Blanco</a:t>
            </a:r>
            <a:endParaRPr lang="en-US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268064" y="6362378"/>
            <a:ext cx="2633359" cy="3548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CERN - IFAC/CEA, June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196494" y="6356350"/>
            <a:ext cx="22225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Enrique Blanco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48672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/>
          </p:cNvSpPr>
          <p:nvPr userDrawn="1"/>
        </p:nvSpPr>
        <p:spPr bwMode="auto">
          <a:xfrm>
            <a:off x="729321" y="6393357"/>
            <a:ext cx="1441450" cy="32385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ffectLst/>
        </p:spPr>
        <p:txBody>
          <a:bodyPr wrap="none" lIns="0" tIns="0" rIns="0" bIns="0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Palatino" charset="0"/>
                <a:cs typeface="Corbel"/>
              </a:rPr>
              <a:t>Industrial Controls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Palatino" charset="0"/>
                <a:cs typeface="Corbel"/>
              </a:rPr>
              <a:t>Engineering Department</a:t>
            </a:r>
          </a:p>
        </p:txBody>
      </p:sp>
      <p:pic>
        <p:nvPicPr>
          <p:cNvPr id="10" name="Picture 11" descr="eniceLOGO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196" y="6309220"/>
            <a:ext cx="542925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ifac-control.org" TargetMode="External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indico.cern.ch/event/303961" TargetMode="External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84067"/>
            <a:ext cx="8226854" cy="940443"/>
          </a:xfrm>
        </p:spPr>
        <p:txBody>
          <a:bodyPr>
            <a:noAutofit/>
          </a:bodyPr>
          <a:lstStyle/>
          <a:p>
            <a:pPr algn="r"/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b="1" dirty="0" smtClean="0"/>
              <a:t>Advanced Control Engineering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>CERN – IFAC/CEA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Introduction</a:t>
            </a:r>
            <a:endParaRPr lang="en-US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CERN - IFAC/CEA, June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4450724"/>
            <a:ext cx="4319764" cy="125354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EN/ICE Automation Seminars</a:t>
            </a:r>
            <a:endParaRPr lang="en-US" sz="1800" dirty="0"/>
          </a:p>
          <a:p>
            <a:r>
              <a:rPr lang="en-US" sz="1800" dirty="0" smtClean="0"/>
              <a:t>CERN,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, 3</a:t>
            </a:r>
            <a:r>
              <a:rPr lang="en-US" sz="1800" baseline="30000" dirty="0" smtClean="0"/>
              <a:t>rd</a:t>
            </a:r>
            <a:r>
              <a:rPr lang="en-US" sz="1800" dirty="0" smtClean="0"/>
              <a:t> June 2014</a:t>
            </a:r>
            <a:endParaRPr lang="en-US" sz="180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Enrique Blanco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483750"/>
            <a:ext cx="2218958" cy="72822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-1739900" y="5918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797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EN/ICE Automation Seminars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 smtClean="0"/>
              <a:t>Spread out knowledge in Automation at CERN</a:t>
            </a:r>
          </a:p>
          <a:p>
            <a:pPr marL="36576" indent="0">
              <a:buNone/>
            </a:pPr>
            <a:endParaRPr lang="en-US" dirty="0" smtClean="0"/>
          </a:p>
          <a:p>
            <a:r>
              <a:rPr lang="en-US" dirty="0" smtClean="0"/>
              <a:t>Past Seminars</a:t>
            </a:r>
          </a:p>
          <a:p>
            <a:pPr lvl="1"/>
            <a:r>
              <a:rPr lang="en-US" dirty="0" smtClean="0"/>
              <a:t>Industrial Communications (2)</a:t>
            </a:r>
          </a:p>
          <a:p>
            <a:pPr lvl="3"/>
            <a:r>
              <a:rPr lang="en-US" sz="2400" dirty="0" err="1" smtClean="0"/>
              <a:t>EtherCAT</a:t>
            </a:r>
            <a:r>
              <a:rPr lang="en-US" sz="2400" dirty="0" smtClean="0"/>
              <a:t> </a:t>
            </a:r>
            <a:r>
              <a:rPr lang="en-US" dirty="0" smtClean="0"/>
              <a:t>(M. </a:t>
            </a:r>
            <a:r>
              <a:rPr lang="en-US" dirty="0" err="1" smtClean="0"/>
              <a:t>Rostan</a:t>
            </a:r>
            <a:r>
              <a:rPr lang="en-US" dirty="0" smtClean="0"/>
              <a:t>, </a:t>
            </a:r>
            <a:r>
              <a:rPr lang="en-US" dirty="0" err="1" smtClean="0"/>
              <a:t>EtherCAT</a:t>
            </a:r>
            <a:r>
              <a:rPr lang="en-US" dirty="0" smtClean="0"/>
              <a:t>)</a:t>
            </a:r>
          </a:p>
          <a:p>
            <a:pPr lvl="3"/>
            <a:r>
              <a:rPr lang="en-US" sz="2400" dirty="0" err="1" smtClean="0"/>
              <a:t>Profinet</a:t>
            </a:r>
            <a:r>
              <a:rPr lang="en-US" sz="2400" dirty="0" smtClean="0"/>
              <a:t> </a:t>
            </a:r>
            <a:r>
              <a:rPr lang="en-US" dirty="0" smtClean="0"/>
              <a:t>(W. Schroeder, SIEMENS)</a:t>
            </a:r>
          </a:p>
          <a:p>
            <a:pPr lvl="1"/>
            <a:r>
              <a:rPr lang="en-US" dirty="0" smtClean="0"/>
              <a:t>PID control</a:t>
            </a:r>
          </a:p>
          <a:p>
            <a:pPr lvl="3"/>
            <a:r>
              <a:rPr lang="en-US" dirty="0" smtClean="0"/>
              <a:t>Prof. Cesar de Prada, UVA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 - IFAC/CEA, June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Enrique Blanco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963011" y="5661279"/>
            <a:ext cx="3903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indico.cern.ch</a:t>
            </a:r>
            <a:r>
              <a:rPr lang="en-US" dirty="0"/>
              <a:t>/category/4856/</a:t>
            </a:r>
          </a:p>
        </p:txBody>
      </p:sp>
    </p:spTree>
    <p:extLst>
      <p:ext uri="{BB962C8B-B14F-4D97-AF65-F5344CB8AC3E}">
        <p14:creationId xmlns:p14="http://schemas.microsoft.com/office/powerpoint/2010/main" val="1852047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IFAC/CEA and the Control Engineering group action: </a:t>
            </a:r>
            <a:r>
              <a:rPr lang="en-US" sz="2400" b="1" dirty="0" smtClean="0"/>
              <a:t>Industry day 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edition</a:t>
            </a:r>
          </a:p>
          <a:p>
            <a:pPr lvl="1"/>
            <a:r>
              <a:rPr lang="en-US" sz="2000" dirty="0" smtClean="0"/>
              <a:t>Get closer to the real use of control engineering in industry (e.g. Petroleum refinery, thermoplastics)</a:t>
            </a:r>
          </a:p>
          <a:p>
            <a:pPr lvl="3"/>
            <a:endParaRPr lang="en-US" sz="1400" dirty="0" smtClean="0"/>
          </a:p>
          <a:p>
            <a:endParaRPr lang="en-US" sz="2400" b="1" dirty="0" smtClean="0"/>
          </a:p>
          <a:p>
            <a:r>
              <a:rPr lang="en-US" sz="2400" b="1" dirty="0" smtClean="0"/>
              <a:t>Exchange</a:t>
            </a:r>
            <a:r>
              <a:rPr lang="en-US" sz="2400" dirty="0" smtClean="0"/>
              <a:t> </a:t>
            </a:r>
            <a:r>
              <a:rPr lang="en-US" sz="2400" u="sng" dirty="0" smtClean="0"/>
              <a:t>Academia – Industry </a:t>
            </a:r>
            <a:r>
              <a:rPr lang="en-US" sz="2400" dirty="0" smtClean="0"/>
              <a:t>knowledge</a:t>
            </a:r>
          </a:p>
          <a:p>
            <a:pPr lvl="1"/>
            <a:r>
              <a:rPr lang="en-US" sz="2000" dirty="0" smtClean="0"/>
              <a:t>Existing CERN projects involving advanced control engineering</a:t>
            </a:r>
          </a:p>
          <a:p>
            <a:pPr lvl="1"/>
            <a:r>
              <a:rPr lang="en-US" sz="2000" dirty="0" smtClean="0"/>
              <a:t>Lectures focused on some CEA members research topics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marL="36576" indent="0">
              <a:buNone/>
            </a:pP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 - IFAC/CEA, June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Enrique Blanco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836597" y="5776070"/>
            <a:ext cx="4246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hlinkClick r:id="rId2"/>
              </a:rPr>
              <a:t>IFAC</a:t>
            </a:r>
            <a:r>
              <a:rPr lang="en-US" sz="1400" dirty="0" smtClean="0"/>
              <a:t>: International Federation of Automatic Control</a:t>
            </a:r>
            <a:endParaRPr lang="en-US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r="72696"/>
          <a:stretch/>
        </p:blipFill>
        <p:spPr>
          <a:xfrm>
            <a:off x="7434232" y="350169"/>
            <a:ext cx="1249822" cy="823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474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Geneva"/>
                <a:cs typeface="Geneva"/>
              </a:rPr>
              <a:t>Overview           </a:t>
            </a:r>
            <a:r>
              <a:rPr lang="en-US" sz="1300" dirty="0" smtClean="0">
                <a:latin typeface="Geneva"/>
                <a:cs typeface="Geneva"/>
              </a:rPr>
              <a:t>(</a:t>
            </a:r>
            <a:r>
              <a:rPr lang="en-US" sz="1300" dirty="0">
                <a:latin typeface="Geneva"/>
                <a:cs typeface="Geneva"/>
                <a:hlinkClick r:id="rId2"/>
              </a:rPr>
              <a:t>https://indico.cern.ch/event/303961</a:t>
            </a:r>
            <a:r>
              <a:rPr lang="en-US" sz="1300" dirty="0">
                <a:latin typeface="Geneva"/>
                <a:cs typeface="Geneva"/>
              </a:rPr>
              <a:t>)</a:t>
            </a:r>
            <a:endParaRPr lang="en-US" sz="4000" dirty="0">
              <a:latin typeface="Geneva"/>
              <a:cs typeface="Genev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Geneva"/>
                <a:cs typeface="Geneva"/>
              </a:rPr>
              <a:t>Indico</a:t>
            </a:r>
            <a:r>
              <a:rPr lang="en-US" dirty="0" smtClean="0">
                <a:latin typeface="Geneva"/>
                <a:cs typeface="Geneva"/>
              </a:rPr>
              <a:t> event</a:t>
            </a:r>
            <a:endParaRPr lang="en-US" dirty="0">
              <a:latin typeface="Geneva"/>
              <a:cs typeface="Genev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Geneva"/>
                <a:cs typeface="Geneva"/>
              </a:rPr>
              <a:t>CERN - IFAC/CEA, June 2014</a:t>
            </a:r>
            <a:endParaRPr lang="en-US" dirty="0">
              <a:latin typeface="Geneva"/>
              <a:cs typeface="Genev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eneva"/>
                <a:cs typeface="Geneva"/>
              </a:rPr>
              <a:t>Enrique Blanco</a:t>
            </a:r>
            <a:endParaRPr lang="en-US" dirty="0" smtClean="0">
              <a:latin typeface="Geneva"/>
              <a:cs typeface="Genev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Geneva"/>
                <a:cs typeface="Geneva"/>
              </a:rPr>
              <a:pPr/>
              <a:t>4</a:t>
            </a:fld>
            <a:endParaRPr lang="en-US" dirty="0">
              <a:latin typeface="Geneva"/>
              <a:cs typeface="Geneva"/>
            </a:endParaRPr>
          </a:p>
        </p:txBody>
      </p:sp>
      <p:pic>
        <p:nvPicPr>
          <p:cNvPr id="7" name="Picture 6" descr="Screen Shot 2014-06-01 at 12.20.09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30"/>
          <a:stretch/>
        </p:blipFill>
        <p:spPr>
          <a:xfrm>
            <a:off x="571954" y="1173935"/>
            <a:ext cx="7838618" cy="486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247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neva"/>
                <a:cs typeface="Geneva"/>
              </a:rPr>
              <a:t>IFAC/CEA visitors</a:t>
            </a:r>
            <a:endParaRPr lang="en-US" dirty="0">
              <a:latin typeface="Geneva"/>
              <a:cs typeface="Genev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Geneva"/>
                <a:cs typeface="Geneva"/>
              </a:rPr>
              <a:t>CERN - IFAC/CEA, June 2014</a:t>
            </a:r>
            <a:endParaRPr lang="en-US" dirty="0">
              <a:latin typeface="Geneva"/>
              <a:cs typeface="Genev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eneva"/>
                <a:cs typeface="Geneva"/>
              </a:rPr>
              <a:t>Enrique Blanco</a:t>
            </a:r>
            <a:endParaRPr lang="en-US" dirty="0" smtClean="0">
              <a:latin typeface="Geneva"/>
              <a:cs typeface="Genev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Geneva"/>
                <a:cs typeface="Geneva"/>
              </a:rPr>
              <a:pPr/>
              <a:t>5</a:t>
            </a:fld>
            <a:endParaRPr lang="en-US" dirty="0">
              <a:latin typeface="Geneva"/>
              <a:cs typeface="Geneva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8869" t="9732" r="6139" b="13116"/>
          <a:stretch/>
        </p:blipFill>
        <p:spPr>
          <a:xfrm>
            <a:off x="1709528" y="1340519"/>
            <a:ext cx="6056653" cy="4504043"/>
          </a:xfrm>
          <a:prstGeom prst="rect">
            <a:avLst/>
          </a:prstGeom>
        </p:spPr>
      </p:pic>
      <p:sp>
        <p:nvSpPr>
          <p:cNvPr id="8" name="Line Callout 1 (Accent Bar) 7"/>
          <p:cNvSpPr/>
          <p:nvPr/>
        </p:nvSpPr>
        <p:spPr>
          <a:xfrm>
            <a:off x="7410620" y="1660572"/>
            <a:ext cx="1539475" cy="927967"/>
          </a:xfrm>
          <a:prstGeom prst="accentCallout1">
            <a:avLst>
              <a:gd name="adj1" fmla="val 18750"/>
              <a:gd name="adj2" fmla="val -8333"/>
              <a:gd name="adj3" fmla="val 93340"/>
              <a:gd name="adj4" fmla="val -4823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Universidad </a:t>
            </a:r>
            <a:r>
              <a:rPr lang="en-US" dirty="0" err="1" smtClean="0"/>
              <a:t>Aut</a:t>
            </a:r>
            <a:r>
              <a:rPr lang="en-US" dirty="0" err="1" smtClean="0"/>
              <a:t>ó</a:t>
            </a:r>
            <a:r>
              <a:rPr lang="en-US" dirty="0" err="1" smtClean="0"/>
              <a:t>noma</a:t>
            </a:r>
            <a:r>
              <a:rPr lang="en-US" dirty="0" smtClean="0"/>
              <a:t> de Barcelona</a:t>
            </a:r>
            <a:endParaRPr lang="en-US" dirty="0"/>
          </a:p>
        </p:txBody>
      </p:sp>
      <p:sp>
        <p:nvSpPr>
          <p:cNvPr id="9" name="Line Callout 1 (Accent Bar) 8"/>
          <p:cNvSpPr/>
          <p:nvPr/>
        </p:nvSpPr>
        <p:spPr>
          <a:xfrm>
            <a:off x="7410620" y="4238672"/>
            <a:ext cx="1539475" cy="927967"/>
          </a:xfrm>
          <a:prstGeom prst="accentCallout1">
            <a:avLst>
              <a:gd name="adj1" fmla="val 18750"/>
              <a:gd name="adj2" fmla="val -8333"/>
              <a:gd name="adj3" fmla="val -59941"/>
              <a:gd name="adj4" fmla="val -12247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Universidad </a:t>
            </a:r>
            <a:r>
              <a:rPr lang="en-US" dirty="0" err="1" smtClean="0"/>
              <a:t>Polit</a:t>
            </a:r>
            <a:r>
              <a:rPr lang="en-US" dirty="0" err="1" smtClean="0"/>
              <a:t>é</a:t>
            </a:r>
            <a:r>
              <a:rPr lang="en-US" dirty="0" err="1" smtClean="0"/>
              <a:t>cnica</a:t>
            </a:r>
            <a:r>
              <a:rPr lang="en-US" dirty="0" smtClean="0"/>
              <a:t> de Valencia</a:t>
            </a:r>
            <a:endParaRPr lang="en-US" dirty="0"/>
          </a:p>
        </p:txBody>
      </p:sp>
      <p:sp>
        <p:nvSpPr>
          <p:cNvPr id="10" name="Line Callout 1 (Accent Bar) 9"/>
          <p:cNvSpPr/>
          <p:nvPr/>
        </p:nvSpPr>
        <p:spPr>
          <a:xfrm flipH="1">
            <a:off x="93851" y="2383079"/>
            <a:ext cx="1539475" cy="728422"/>
          </a:xfrm>
          <a:prstGeom prst="accentCallout1">
            <a:avLst>
              <a:gd name="adj1" fmla="val 18750"/>
              <a:gd name="adj2" fmla="val -8333"/>
              <a:gd name="adj3" fmla="val -32908"/>
              <a:gd name="adj4" fmla="val -10680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Universidad de Leon</a:t>
            </a:r>
            <a:endParaRPr lang="en-US" dirty="0"/>
          </a:p>
        </p:txBody>
      </p:sp>
      <p:sp>
        <p:nvSpPr>
          <p:cNvPr id="11" name="Line Callout 1 (Accent Bar) 10"/>
          <p:cNvSpPr/>
          <p:nvPr/>
        </p:nvSpPr>
        <p:spPr>
          <a:xfrm flipH="1">
            <a:off x="93851" y="1405179"/>
            <a:ext cx="1539476" cy="791922"/>
          </a:xfrm>
          <a:prstGeom prst="accentCallout1">
            <a:avLst>
              <a:gd name="adj1" fmla="val 18750"/>
              <a:gd name="adj2" fmla="val -8333"/>
              <a:gd name="adj3" fmla="val 33634"/>
              <a:gd name="adj4" fmla="val -10350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Universidad de Oviedo</a:t>
            </a:r>
            <a:endParaRPr lang="en-US" dirty="0"/>
          </a:p>
        </p:txBody>
      </p:sp>
      <p:sp>
        <p:nvSpPr>
          <p:cNvPr id="12" name="Line Callout 1 (Accent Bar) 11"/>
          <p:cNvSpPr/>
          <p:nvPr/>
        </p:nvSpPr>
        <p:spPr>
          <a:xfrm flipH="1">
            <a:off x="93852" y="5308600"/>
            <a:ext cx="1539475" cy="786006"/>
          </a:xfrm>
          <a:prstGeom prst="accentCallout1">
            <a:avLst>
              <a:gd name="adj1" fmla="val 18750"/>
              <a:gd name="adj2" fmla="val -8333"/>
              <a:gd name="adj3" fmla="val -64770"/>
              <a:gd name="adj4" fmla="val -5895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Universidad de Huelva</a:t>
            </a:r>
            <a:endParaRPr lang="en-US" dirty="0"/>
          </a:p>
        </p:txBody>
      </p:sp>
      <p:sp>
        <p:nvSpPr>
          <p:cNvPr id="13" name="Line Callout 1 (Accent Bar) 12"/>
          <p:cNvSpPr/>
          <p:nvPr/>
        </p:nvSpPr>
        <p:spPr>
          <a:xfrm flipH="1">
            <a:off x="93852" y="4238672"/>
            <a:ext cx="1539475" cy="786006"/>
          </a:xfrm>
          <a:prstGeom prst="accentCallout1">
            <a:avLst>
              <a:gd name="adj1" fmla="val 18750"/>
              <a:gd name="adj2" fmla="val -8333"/>
              <a:gd name="adj3" fmla="val 72547"/>
              <a:gd name="adj4" fmla="val -9030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Universidad de </a:t>
            </a:r>
            <a:r>
              <a:rPr lang="en-US" dirty="0" err="1" smtClean="0"/>
              <a:t>Sevilla</a:t>
            </a:r>
            <a:endParaRPr lang="en-US" dirty="0"/>
          </a:p>
        </p:txBody>
      </p:sp>
      <p:sp>
        <p:nvSpPr>
          <p:cNvPr id="14" name="Line Callout 1 (Accent Bar) 13"/>
          <p:cNvSpPr/>
          <p:nvPr/>
        </p:nvSpPr>
        <p:spPr>
          <a:xfrm flipH="1">
            <a:off x="93852" y="3314702"/>
            <a:ext cx="1539475" cy="728422"/>
          </a:xfrm>
          <a:prstGeom prst="accentCallout1">
            <a:avLst>
              <a:gd name="adj1" fmla="val 18750"/>
              <a:gd name="adj2" fmla="val -8333"/>
              <a:gd name="adj3" fmla="val -120083"/>
              <a:gd name="adj4" fmla="val -12990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Universidad de Valladolid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3543300" y="2344979"/>
            <a:ext cx="215900" cy="205460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160114" y="2040180"/>
            <a:ext cx="215900" cy="205460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160114" y="1557842"/>
            <a:ext cx="215900" cy="205460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944214" y="4728320"/>
            <a:ext cx="215900" cy="205460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423514" y="4658038"/>
            <a:ext cx="215900" cy="205460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408014" y="3623420"/>
            <a:ext cx="215900" cy="205460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589114" y="2383079"/>
            <a:ext cx="215900" cy="205460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93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Geneva"/>
                <a:cs typeface="Geneva"/>
              </a:rPr>
              <a:t>Programme</a:t>
            </a:r>
            <a:endParaRPr lang="en-US" dirty="0">
              <a:latin typeface="Geneva"/>
              <a:cs typeface="Genev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endParaRPr lang="en-US" dirty="0" smtClean="0">
              <a:latin typeface="Geneva"/>
              <a:cs typeface="Geneva"/>
            </a:endParaRPr>
          </a:p>
          <a:p>
            <a:r>
              <a:rPr lang="en-US" dirty="0" smtClean="0">
                <a:latin typeface="Geneva"/>
                <a:cs typeface="Geneva"/>
              </a:rPr>
              <a:t>Two sessions:</a:t>
            </a:r>
          </a:p>
          <a:p>
            <a:pPr lvl="1"/>
            <a:endParaRPr lang="en-US" dirty="0" smtClean="0">
              <a:latin typeface="Geneva"/>
              <a:cs typeface="Geneva"/>
            </a:endParaRPr>
          </a:p>
          <a:p>
            <a:pPr lvl="1"/>
            <a:r>
              <a:rPr lang="en-US" dirty="0" smtClean="0">
                <a:latin typeface="Geneva"/>
                <a:cs typeface="Geneva"/>
              </a:rPr>
              <a:t>2</a:t>
            </a:r>
            <a:r>
              <a:rPr lang="en-US" baseline="30000" dirty="0" smtClean="0">
                <a:latin typeface="Geneva"/>
                <a:cs typeface="Geneva"/>
              </a:rPr>
              <a:t>nd</a:t>
            </a:r>
            <a:r>
              <a:rPr lang="en-US" dirty="0" smtClean="0">
                <a:latin typeface="Geneva"/>
                <a:cs typeface="Geneva"/>
              </a:rPr>
              <a:t> June: CERN use cases</a:t>
            </a:r>
          </a:p>
          <a:p>
            <a:pPr lvl="1"/>
            <a:endParaRPr lang="en-US" dirty="0" smtClean="0">
              <a:latin typeface="Geneva"/>
              <a:cs typeface="Geneva"/>
            </a:endParaRPr>
          </a:p>
          <a:p>
            <a:pPr lvl="1"/>
            <a:r>
              <a:rPr lang="en-US" dirty="0" smtClean="0">
                <a:latin typeface="Geneva"/>
                <a:cs typeface="Geneva"/>
              </a:rPr>
              <a:t>3</a:t>
            </a:r>
            <a:r>
              <a:rPr lang="en-US" baseline="30000" dirty="0" smtClean="0">
                <a:latin typeface="Geneva"/>
                <a:cs typeface="Geneva"/>
              </a:rPr>
              <a:t>rd</a:t>
            </a:r>
            <a:r>
              <a:rPr lang="en-US" dirty="0" smtClean="0">
                <a:latin typeface="Geneva"/>
                <a:cs typeface="Geneva"/>
              </a:rPr>
              <a:t> June: IFAC/CEA lectures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Geneva"/>
                <a:cs typeface="Geneva"/>
              </a:rPr>
              <a:t>CERN - IFAC/CEA, June 2014</a:t>
            </a:r>
            <a:endParaRPr lang="en-US" dirty="0">
              <a:latin typeface="Geneva"/>
              <a:cs typeface="Genev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eneva"/>
                <a:cs typeface="Geneva"/>
              </a:rPr>
              <a:t>Enrique Blanco</a:t>
            </a:r>
            <a:endParaRPr lang="en-US" dirty="0" smtClean="0">
              <a:latin typeface="Geneva"/>
              <a:cs typeface="Genev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Geneva"/>
                <a:cs typeface="Geneva"/>
              </a:rPr>
              <a:pPr/>
              <a:t>6</a:t>
            </a:fld>
            <a:endParaRPr lang="en-US" dirty="0">
              <a:latin typeface="Geneva"/>
              <a:cs typeface="Geneva"/>
            </a:endParaRPr>
          </a:p>
        </p:txBody>
      </p:sp>
    </p:spTree>
    <p:extLst>
      <p:ext uri="{BB962C8B-B14F-4D97-AF65-F5344CB8AC3E}">
        <p14:creationId xmlns:p14="http://schemas.microsoft.com/office/powerpoint/2010/main" val="1656297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>
                <a:latin typeface="Geneva"/>
                <a:cs typeface="Geneva"/>
              </a:rPr>
              <a:t>CERN industrial control</a:t>
            </a:r>
          </a:p>
          <a:p>
            <a:pPr marL="448056" lvl="1" indent="0">
              <a:buNone/>
            </a:pPr>
            <a:r>
              <a:rPr lang="en-US" sz="2000" i="1" dirty="0" smtClean="0">
                <a:latin typeface="Geneva"/>
                <a:cs typeface="Geneva"/>
              </a:rPr>
              <a:t>	Ph.D</a:t>
            </a:r>
            <a:r>
              <a:rPr lang="en-US" sz="2000" i="1" dirty="0">
                <a:latin typeface="Geneva"/>
                <a:cs typeface="Geneva"/>
              </a:rPr>
              <a:t>. </a:t>
            </a:r>
            <a:r>
              <a:rPr lang="en-US" i="1" dirty="0" smtClean="0">
                <a:latin typeface="Geneva"/>
                <a:cs typeface="Geneva"/>
              </a:rPr>
              <a:t>Philippe </a:t>
            </a:r>
            <a:r>
              <a:rPr lang="en-US" i="1" dirty="0" err="1" smtClean="0">
                <a:latin typeface="Geneva"/>
                <a:cs typeface="Geneva"/>
              </a:rPr>
              <a:t>Gayet</a:t>
            </a:r>
            <a:r>
              <a:rPr lang="en-US" b="1" i="1" dirty="0" smtClean="0">
                <a:latin typeface="Geneva"/>
                <a:cs typeface="Geneva"/>
              </a:rPr>
              <a:t> </a:t>
            </a:r>
          </a:p>
          <a:p>
            <a:r>
              <a:rPr lang="en-US" b="1" dirty="0" smtClean="0">
                <a:latin typeface="Geneva"/>
                <a:cs typeface="Geneva"/>
              </a:rPr>
              <a:t>Model-Based Predictive Control applied to the LHC magnets temperature control</a:t>
            </a:r>
          </a:p>
          <a:p>
            <a:pPr marL="448056" lvl="1" indent="0">
              <a:buNone/>
            </a:pPr>
            <a:r>
              <a:rPr lang="en-US" sz="2000" i="1" dirty="0" smtClean="0">
                <a:latin typeface="Geneva"/>
                <a:cs typeface="Geneva"/>
              </a:rPr>
              <a:t>	Ph.D. </a:t>
            </a:r>
            <a:r>
              <a:rPr lang="en-US" i="1" dirty="0" smtClean="0">
                <a:latin typeface="Geneva"/>
                <a:cs typeface="Geneva"/>
              </a:rPr>
              <a:t>Enrique Blanco</a:t>
            </a:r>
          </a:p>
          <a:p>
            <a:r>
              <a:rPr lang="en-US" b="1" dirty="0" smtClean="0">
                <a:latin typeface="Geneva"/>
                <a:cs typeface="Geneva"/>
              </a:rPr>
              <a:t>High precision current control of the LHC Power Converters</a:t>
            </a:r>
          </a:p>
          <a:p>
            <a:pPr marL="448056" lvl="1" indent="0">
              <a:buNone/>
            </a:pPr>
            <a:r>
              <a:rPr lang="en-US" i="1" dirty="0" smtClean="0">
                <a:latin typeface="Geneva"/>
                <a:cs typeface="Geneva"/>
              </a:rPr>
              <a:t>	</a:t>
            </a:r>
            <a:r>
              <a:rPr lang="en-US" i="1" dirty="0" err="1" smtClean="0">
                <a:latin typeface="Geneva"/>
                <a:cs typeface="Geneva"/>
              </a:rPr>
              <a:t>Hugues</a:t>
            </a:r>
            <a:r>
              <a:rPr lang="en-US" i="1" dirty="0" smtClean="0">
                <a:latin typeface="Geneva"/>
                <a:cs typeface="Geneva"/>
              </a:rPr>
              <a:t> </a:t>
            </a:r>
            <a:r>
              <a:rPr lang="en-US" i="1" dirty="0" err="1" smtClean="0">
                <a:latin typeface="Geneva"/>
                <a:cs typeface="Geneva"/>
              </a:rPr>
              <a:t>Thiesen</a:t>
            </a:r>
            <a:endParaRPr lang="en-US" i="1" dirty="0" smtClean="0">
              <a:latin typeface="Geneva"/>
              <a:cs typeface="Geneva"/>
            </a:endParaRPr>
          </a:p>
          <a:p>
            <a:r>
              <a:rPr lang="en-US" b="1" dirty="0" smtClean="0">
                <a:latin typeface="Geneva"/>
                <a:cs typeface="Geneva"/>
              </a:rPr>
              <a:t>Control and simulation of cryogenic plants at CERN</a:t>
            </a:r>
          </a:p>
          <a:p>
            <a:pPr marL="448056" lvl="1" indent="0">
              <a:buNone/>
            </a:pPr>
            <a:r>
              <a:rPr lang="en-US" sz="2000" i="1" dirty="0" smtClean="0">
                <a:latin typeface="Geneva"/>
                <a:cs typeface="Geneva"/>
              </a:rPr>
              <a:t>	Ph.D. </a:t>
            </a:r>
            <a:r>
              <a:rPr lang="en-US" i="1" dirty="0" smtClean="0">
                <a:latin typeface="Geneva"/>
                <a:cs typeface="Geneva"/>
              </a:rPr>
              <a:t>Benjamin </a:t>
            </a:r>
            <a:r>
              <a:rPr lang="en-US" i="1" dirty="0" err="1" smtClean="0">
                <a:latin typeface="Geneva"/>
                <a:cs typeface="Geneva"/>
              </a:rPr>
              <a:t>Bradu</a:t>
            </a:r>
            <a:endParaRPr lang="en-US" i="1" dirty="0" smtClean="0">
              <a:latin typeface="Geneva"/>
              <a:cs typeface="Geneva"/>
            </a:endParaRPr>
          </a:p>
          <a:p>
            <a:r>
              <a:rPr lang="en-US" b="1" dirty="0" smtClean="0">
                <a:latin typeface="Geneva"/>
                <a:cs typeface="Geneva"/>
              </a:rPr>
              <a:t>Design and performance of the LHC beam-based feedback systems</a:t>
            </a:r>
          </a:p>
          <a:p>
            <a:pPr marL="448056" lvl="1" indent="0">
              <a:buNone/>
            </a:pPr>
            <a:r>
              <a:rPr lang="en-US" sz="2000" i="1" dirty="0" smtClean="0">
                <a:latin typeface="Geneva"/>
                <a:cs typeface="Geneva"/>
              </a:rPr>
              <a:t>	Ph.D. </a:t>
            </a:r>
            <a:r>
              <a:rPr lang="en-US" i="1" dirty="0" smtClean="0">
                <a:latin typeface="Geneva"/>
                <a:cs typeface="Geneva"/>
              </a:rPr>
              <a:t>Ralph </a:t>
            </a:r>
            <a:r>
              <a:rPr lang="en-US" i="1" dirty="0" err="1" smtClean="0">
                <a:latin typeface="Geneva"/>
                <a:cs typeface="Geneva"/>
              </a:rPr>
              <a:t>Steinhagen</a:t>
            </a:r>
            <a:endParaRPr lang="en-US" i="1" dirty="0" smtClean="0">
              <a:latin typeface="Geneva"/>
              <a:cs typeface="Geneva"/>
            </a:endParaRPr>
          </a:p>
          <a:p>
            <a:r>
              <a:rPr lang="en-US" b="1" dirty="0" smtClean="0">
                <a:latin typeface="Geneva"/>
                <a:cs typeface="Geneva"/>
              </a:rPr>
              <a:t>Formal methods applied to PLC code verification</a:t>
            </a:r>
          </a:p>
          <a:p>
            <a:pPr marL="448056" lvl="1" indent="0">
              <a:buNone/>
            </a:pPr>
            <a:r>
              <a:rPr lang="en-US" i="1" dirty="0" smtClean="0">
                <a:latin typeface="Geneva"/>
                <a:cs typeface="Geneva"/>
              </a:rPr>
              <a:t>	</a:t>
            </a:r>
            <a:r>
              <a:rPr lang="en-US" i="1" dirty="0" err="1" smtClean="0">
                <a:latin typeface="Geneva"/>
                <a:cs typeface="Geneva"/>
              </a:rPr>
              <a:t>Borja</a:t>
            </a:r>
            <a:r>
              <a:rPr lang="en-US" i="1" dirty="0" smtClean="0">
                <a:latin typeface="Geneva"/>
                <a:cs typeface="Geneva"/>
              </a:rPr>
              <a:t> Fernandez </a:t>
            </a:r>
            <a:r>
              <a:rPr lang="en-US" i="1" dirty="0" err="1" smtClean="0">
                <a:latin typeface="Geneva"/>
                <a:cs typeface="Geneva"/>
              </a:rPr>
              <a:t>Adiego</a:t>
            </a:r>
            <a:endParaRPr lang="en-US" i="1" dirty="0">
              <a:latin typeface="Geneva"/>
              <a:cs typeface="Genev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 - IFAC/CEA, June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Enrique Blanco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272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neva"/>
                <a:cs typeface="Geneva"/>
              </a:rPr>
              <a:t>IFAC/CEA lectures</a:t>
            </a:r>
            <a:endParaRPr lang="en-US" dirty="0">
              <a:latin typeface="Geneva"/>
              <a:cs typeface="Genev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latin typeface="Geneva"/>
                <a:cs typeface="Geneva"/>
              </a:rPr>
              <a:t>Recent advances in PI/PID </a:t>
            </a:r>
            <a:r>
              <a:rPr lang="en-US" sz="2400" b="1" dirty="0" smtClean="0">
                <a:latin typeface="Geneva"/>
                <a:cs typeface="Geneva"/>
              </a:rPr>
              <a:t>tuning</a:t>
            </a:r>
          </a:p>
          <a:p>
            <a:pPr lvl="1"/>
            <a:r>
              <a:rPr lang="en-US" sz="1600" i="1" dirty="0" smtClean="0">
                <a:latin typeface="Geneva"/>
                <a:cs typeface="Geneva"/>
              </a:rPr>
              <a:t>Ph.D. </a:t>
            </a:r>
            <a:r>
              <a:rPr lang="en-US" sz="2000" dirty="0" smtClean="0">
                <a:latin typeface="Geneva"/>
                <a:cs typeface="Geneva"/>
              </a:rPr>
              <a:t>Ramon </a:t>
            </a:r>
            <a:r>
              <a:rPr lang="en-US" sz="2000" dirty="0" err="1" smtClean="0">
                <a:latin typeface="Geneva"/>
                <a:cs typeface="Geneva"/>
              </a:rPr>
              <a:t>Vilanova</a:t>
            </a:r>
            <a:r>
              <a:rPr lang="en-US" sz="2000" dirty="0" smtClean="0">
                <a:latin typeface="Geneva"/>
                <a:cs typeface="Geneva"/>
              </a:rPr>
              <a:t> (UAB)</a:t>
            </a:r>
          </a:p>
          <a:p>
            <a:pPr lvl="1"/>
            <a:endParaRPr lang="en-US" sz="2000" dirty="0" smtClean="0">
              <a:latin typeface="Geneva"/>
              <a:cs typeface="Geneva"/>
            </a:endParaRPr>
          </a:p>
          <a:p>
            <a:r>
              <a:rPr lang="en-US" sz="2400" b="1" dirty="0">
                <a:latin typeface="Geneva"/>
                <a:cs typeface="Geneva"/>
              </a:rPr>
              <a:t>Overview of Model Predictive Control</a:t>
            </a:r>
          </a:p>
          <a:p>
            <a:pPr lvl="1"/>
            <a:r>
              <a:rPr lang="en-US" sz="1600" i="1" dirty="0" smtClean="0">
                <a:latin typeface="Geneva"/>
                <a:cs typeface="Geneva"/>
              </a:rPr>
              <a:t>Prof</a:t>
            </a:r>
            <a:r>
              <a:rPr lang="en-US" sz="1600" dirty="0" smtClean="0">
                <a:latin typeface="Geneva"/>
                <a:cs typeface="Geneva"/>
              </a:rPr>
              <a:t>. </a:t>
            </a:r>
            <a:r>
              <a:rPr lang="en-US" sz="2000" dirty="0" smtClean="0">
                <a:latin typeface="Geneva"/>
                <a:cs typeface="Geneva"/>
              </a:rPr>
              <a:t>Cesar de Prada (UVA)</a:t>
            </a:r>
          </a:p>
          <a:p>
            <a:endParaRPr lang="en-US" sz="2400" b="1" dirty="0" smtClean="0">
              <a:latin typeface="Geneva"/>
              <a:cs typeface="Geneva"/>
            </a:endParaRPr>
          </a:p>
          <a:p>
            <a:r>
              <a:rPr lang="en-US" sz="2400" b="1" dirty="0" smtClean="0">
                <a:latin typeface="Geneva"/>
                <a:cs typeface="Geneva"/>
              </a:rPr>
              <a:t>Multi-objective </a:t>
            </a:r>
            <a:r>
              <a:rPr lang="en-US" sz="2400" b="1" dirty="0">
                <a:latin typeface="Geneva"/>
                <a:cs typeface="Geneva"/>
              </a:rPr>
              <a:t>optimization for engineering </a:t>
            </a:r>
            <a:r>
              <a:rPr lang="en-US" sz="2400" b="1" dirty="0" smtClean="0">
                <a:latin typeface="Geneva"/>
                <a:cs typeface="Geneva"/>
              </a:rPr>
              <a:t>design</a:t>
            </a:r>
          </a:p>
          <a:p>
            <a:pPr lvl="1"/>
            <a:r>
              <a:rPr lang="en-US" sz="1600" i="1" dirty="0" smtClean="0">
                <a:latin typeface="Geneva"/>
                <a:cs typeface="Geneva"/>
              </a:rPr>
              <a:t>Ph.D. </a:t>
            </a:r>
            <a:r>
              <a:rPr lang="en-US" sz="2000" dirty="0" smtClean="0">
                <a:latin typeface="Geneva"/>
                <a:cs typeface="Geneva"/>
              </a:rPr>
              <a:t>Xavier </a:t>
            </a:r>
            <a:r>
              <a:rPr lang="en-US" sz="2000" dirty="0" err="1" smtClean="0">
                <a:latin typeface="Geneva"/>
                <a:cs typeface="Geneva"/>
              </a:rPr>
              <a:t>Blasco</a:t>
            </a:r>
            <a:r>
              <a:rPr lang="en-US" sz="2000" dirty="0" smtClean="0">
                <a:latin typeface="Geneva"/>
                <a:cs typeface="Geneva"/>
              </a:rPr>
              <a:t> (UPV)</a:t>
            </a:r>
          </a:p>
          <a:p>
            <a:endParaRPr lang="en-US" sz="2400" b="1" dirty="0" smtClean="0">
              <a:latin typeface="Geneva"/>
              <a:cs typeface="Geneva"/>
            </a:endParaRPr>
          </a:p>
          <a:p>
            <a:r>
              <a:rPr lang="en-US" sz="2400" b="1" dirty="0" smtClean="0">
                <a:latin typeface="Geneva"/>
                <a:cs typeface="Geneva"/>
              </a:rPr>
              <a:t>A </a:t>
            </a:r>
            <a:r>
              <a:rPr lang="en-US" sz="2400" b="1" dirty="0">
                <a:latin typeface="Geneva"/>
                <a:cs typeface="Geneva"/>
              </a:rPr>
              <a:t>Visual Analytics approach for process </a:t>
            </a:r>
            <a:r>
              <a:rPr lang="en-US" sz="2400" b="1" dirty="0" smtClean="0">
                <a:latin typeface="Geneva"/>
                <a:cs typeface="Geneva"/>
              </a:rPr>
              <a:t>analysis</a:t>
            </a:r>
          </a:p>
          <a:p>
            <a:pPr lvl="1"/>
            <a:r>
              <a:rPr lang="en-US" sz="1600" i="1" dirty="0" smtClean="0">
                <a:latin typeface="Geneva"/>
                <a:cs typeface="Geneva"/>
              </a:rPr>
              <a:t>Ph.D. </a:t>
            </a:r>
            <a:r>
              <a:rPr lang="en-US" sz="2000" dirty="0" smtClean="0">
                <a:latin typeface="Geneva"/>
                <a:cs typeface="Geneva"/>
              </a:rPr>
              <a:t>Ignacio Diaz Blanco (UOVI)</a:t>
            </a:r>
            <a:endParaRPr lang="en-US" sz="2000" dirty="0">
              <a:latin typeface="Geneva"/>
              <a:cs typeface="Geneva"/>
            </a:endParaRPr>
          </a:p>
          <a:p>
            <a:endParaRPr lang="en-US" sz="2400" dirty="0" smtClean="0">
              <a:latin typeface="Geneva"/>
              <a:cs typeface="Geneva"/>
            </a:endParaRPr>
          </a:p>
          <a:p>
            <a:pPr lvl="1"/>
            <a:endParaRPr lang="en-US" sz="2000" b="1" dirty="0">
              <a:latin typeface="Geneva"/>
              <a:cs typeface="Geneva"/>
            </a:endParaRPr>
          </a:p>
          <a:p>
            <a:endParaRPr lang="en-US" sz="2400" dirty="0" smtClean="0">
              <a:latin typeface="Geneva"/>
              <a:cs typeface="Geneva"/>
            </a:endParaRPr>
          </a:p>
          <a:p>
            <a:pPr lvl="1"/>
            <a:endParaRPr lang="en-US" sz="2000" dirty="0">
              <a:latin typeface="Geneva"/>
              <a:cs typeface="Genev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Geneva"/>
                <a:cs typeface="Geneva"/>
              </a:rPr>
              <a:t>CERN - IFAC/CEA, June 2014</a:t>
            </a:r>
            <a:endParaRPr lang="en-US" dirty="0">
              <a:latin typeface="Geneva"/>
              <a:cs typeface="Genev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eneva"/>
                <a:cs typeface="Geneva"/>
              </a:rPr>
              <a:t>Enrique Blanco</a:t>
            </a:r>
            <a:endParaRPr lang="en-US" dirty="0" smtClean="0">
              <a:latin typeface="Geneva"/>
              <a:cs typeface="Genev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Geneva"/>
                <a:cs typeface="Geneva"/>
              </a:rPr>
              <a:pPr/>
              <a:t>8</a:t>
            </a:fld>
            <a:endParaRPr lang="en-US" dirty="0">
              <a:latin typeface="Geneva"/>
              <a:cs typeface="Geneva"/>
            </a:endParaRPr>
          </a:p>
        </p:txBody>
      </p:sp>
    </p:spTree>
    <p:extLst>
      <p:ext uri="{BB962C8B-B14F-4D97-AF65-F5344CB8AC3E}">
        <p14:creationId xmlns:p14="http://schemas.microsoft.com/office/powerpoint/2010/main" val="2577830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2356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6053</TotalTime>
  <Words>340</Words>
  <Application>Microsoft Macintosh PowerPoint</Application>
  <PresentationFormat>On-screen Show (4:3)</PresentationFormat>
  <Paragraphs>92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CERNCorporate4-3</vt:lpstr>
      <vt:lpstr> Advanced Control Engineering CERN – IFAC/CEA  Introduction</vt:lpstr>
      <vt:lpstr>EN/ICE Automation Seminars</vt:lpstr>
      <vt:lpstr>Workshop goal</vt:lpstr>
      <vt:lpstr>Overview           (https://indico.cern.ch/event/303961)</vt:lpstr>
      <vt:lpstr>IFAC/CEA visitors</vt:lpstr>
      <vt:lpstr>Programme</vt:lpstr>
      <vt:lpstr>CERN use cases</vt:lpstr>
      <vt:lpstr>IFAC/CEA lectures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Enrique Blanco</cp:lastModifiedBy>
  <cp:revision>59</cp:revision>
  <dcterms:created xsi:type="dcterms:W3CDTF">2012-11-30T11:04:26Z</dcterms:created>
  <dcterms:modified xsi:type="dcterms:W3CDTF">2014-06-01T18:34:40Z</dcterms:modified>
</cp:coreProperties>
</file>