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notesSlides/_rels/notesSlide32.xml.rels" ContentType="application/vnd.openxmlformats-package.relationships+xml"/>
  <Override PartName="/ppt/notesSlides/_rels/notesSlide2.xml.rels" ContentType="application/vnd.openxmlformats-package.relationships+xml"/>
  <Override PartName="/ppt/notesSlides/notesSlide32.xml" ContentType="application/vnd.openxmlformats-officedocument.presentationml.notesSlide+xml"/>
  <Override PartName="/ppt/notesSlides/notesSlide2.xml" ContentType="application/vnd.openxmlformats-officedocument.presentationml.notesSlide+xml"/>
  <Override PartName="/ppt/embeddings/spreadsheet2.xlsx" ContentType="application/vnd.openxmlformats-officedocument.spreadsheetml.sheet"/>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3.xml" ContentType="application/vnd.openxmlformats-officedocument.presentationml.slide+xml"/>
  <Override PartName="/ppt/slides/_rels/slide49.xml.rels" ContentType="application/vnd.openxmlformats-package.relationships+xml"/>
  <Override PartName="/ppt/slides/_rels/slide47.xml.rels" ContentType="application/vnd.openxmlformats-package.relationships+xml"/>
  <Override PartName="/ppt/slides/_rels/slide44.xml.rels" ContentType="application/vnd.openxmlformats-package.relationships+xml"/>
  <Override PartName="/ppt/slides/_rels/slide42.xml.rels" ContentType="application/vnd.openxmlformats-package.relationships+xml"/>
  <Override PartName="/ppt/slides/_rels/slide41.xml.rels" ContentType="application/vnd.openxmlformats-package.relationships+xml"/>
  <Override PartName="/ppt/slides/_rels/slide40.xml.rels" ContentType="application/vnd.openxmlformats-package.relationships+xml"/>
  <Override PartName="/ppt/slides/_rels/slide39.xml.rels" ContentType="application/vnd.openxmlformats-package.relationships+xml"/>
  <Override PartName="/ppt/slides/_rels/slide50.xml.rels" ContentType="application/vnd.openxmlformats-package.relationships+xml"/>
  <Override PartName="/ppt/slides/_rels/slide36.xml.rels" ContentType="application/vnd.openxmlformats-package.relationships+xml"/>
  <Override PartName="/ppt/slides/_rels/slide38.xml.rels" ContentType="application/vnd.openxmlformats-package.relationships+xml"/>
  <Override PartName="/ppt/slides/_rels/slide35.xml.rels" ContentType="application/vnd.openxmlformats-package.relationships+xml"/>
  <Override PartName="/ppt/slides/_rels/slide32.xml.rels" ContentType="application/vnd.openxmlformats-package.relationships+xml"/>
  <Override PartName="/ppt/slides/_rels/slide29.xml.rels" ContentType="application/vnd.openxmlformats-package.relationships+xml"/>
  <Override PartName="/ppt/slides/_rels/slide24.xml.rels" ContentType="application/vnd.openxmlformats-package.relationships+xml"/>
  <Override PartName="/ppt/slides/_rels/slide31.xml.rels" ContentType="application/vnd.openxmlformats-package.relationships+xml"/>
  <Override PartName="/ppt/slides/_rels/slide28.xml.rels" ContentType="application/vnd.openxmlformats-package.relationships+xml"/>
  <Override PartName="/ppt/slides/_rels/slide23.xml.rels" ContentType="application/vnd.openxmlformats-package.relationships+xml"/>
  <Override PartName="/ppt/slides/_rels/slide26.xml.rels" ContentType="application/vnd.openxmlformats-package.relationships+xml"/>
  <Override PartName="/ppt/slides/_rels/slide48.xml.rels" ContentType="application/vnd.openxmlformats-package.relationships+xml"/>
  <Override PartName="/ppt/slides/_rels/slide21.xml.rels" ContentType="application/vnd.openxmlformats-package.relationships+xml"/>
  <Override PartName="/ppt/slides/_rels/slide46.xml.rels" ContentType="application/vnd.openxmlformats-package.relationships+xml"/>
  <Override PartName="/ppt/slides/_rels/slide19.xml.rels" ContentType="application/vnd.openxmlformats-package.relationships+xml"/>
  <Override PartName="/ppt/slides/_rels/slide18.xml.rels" ContentType="application/vnd.openxmlformats-package.relationships+xml"/>
  <Override PartName="/ppt/slides/_rels/slide14.xml.rels" ContentType="application/vnd.openxmlformats-package.relationships+xml"/>
  <Override PartName="/ppt/slides/_rels/slide25.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27.xml.rels" ContentType="application/vnd.openxmlformats-package.relationships+xml"/>
  <Override PartName="/ppt/slides/_rels/slide15.xml.rels" ContentType="application/vnd.openxmlformats-package.relationships+xml"/>
  <Override PartName="/ppt/slides/_rels/slide20.xml.rels" ContentType="application/vnd.openxmlformats-package.relationships+xml"/>
  <Override PartName="/ppt/slides/_rels/slide30.xml.rels" ContentType="application/vnd.openxmlformats-package.relationships+xml"/>
  <Override PartName="/ppt/slides/_rels/slide45.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16.xml.rels" ContentType="application/vnd.openxmlformats-package.relationships+xml"/>
  <Override PartName="/ppt/slides/_rels/slide10.xml.rels" ContentType="application/vnd.openxmlformats-package.relationships+xml"/>
  <Override PartName="/ppt/slides/_rels/slide22.xml.rels" ContentType="application/vnd.openxmlformats-package.relationships+xml"/>
  <Override PartName="/ppt/slides/_rels/slide7.xml.rels" ContentType="application/vnd.openxmlformats-package.relationships+xml"/>
  <Override PartName="/ppt/slides/_rels/slide5.xml.rels" ContentType="application/vnd.openxmlformats-package.relationships+xml"/>
  <Override PartName="/ppt/slides/_rels/slide37.xml.rels" ContentType="application/vnd.openxmlformats-package.relationships+xml"/>
  <Override PartName="/ppt/slides/_rels/slide4.xml.rels" ContentType="application/vnd.openxmlformats-package.relationships+xml"/>
  <Override PartName="/ppt/slides/_rels/slide17.xml.rels" ContentType="application/vnd.openxmlformats-package.relationships+xml"/>
  <Override PartName="/ppt/slides/_rels/slide43.xml.rels" ContentType="application/vnd.openxmlformats-package.relationships+xml"/>
  <Override PartName="/ppt/slides/_rels/slide3.xml.rels" ContentType="application/vnd.openxmlformats-package.relationships+xml"/>
  <Override PartName="/ppt/slides/_rels/slide33.xml.rels" ContentType="application/vnd.openxmlformats-package.relationships+xml"/>
  <Override PartName="/ppt/slides/_rels/slide6.xml.rels" ContentType="application/vnd.openxmlformats-package.relationships+xml"/>
  <Override PartName="/ppt/slides/_rels/slide34.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32.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45.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s/slide26.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28.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34.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7.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24.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18.xml.rels" ContentType="application/vnd.openxmlformats-package.relationships+xml"/>
  <Override PartName="/ppt/slideLayouts/_rels/slideLayout17.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1.xml.rels" ContentType="application/vnd.openxmlformats-package.relationships+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3.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media/image161.gif" ContentType="image/gif"/>
  <Override PartName="/ppt/media/image159.gif" ContentType="image/gif"/>
  <Override PartName="/ppt/media/image156.gif" ContentType="image/gif"/>
  <Override PartName="/ppt/media/image152.gif" ContentType="image/gif"/>
  <Override PartName="/ppt/media/image151.gif" ContentType="image/gif"/>
  <Override PartName="/ppt/media/image148.gif" ContentType="image/gif"/>
  <Override PartName="/ppt/media/image155.png" ContentType="image/png"/>
  <Override PartName="/ppt/media/image147.gif" ContentType="image/gif"/>
  <Override PartName="/ppt/media/image157.gif" ContentType="image/gif"/>
  <Override PartName="/ppt/media/image145.png" ContentType="image/png"/>
  <Override PartName="/ppt/media/image144.png" ContentType="image/png"/>
  <Override PartName="/ppt/media/image142.gif" ContentType="image/gif"/>
  <Override PartName="/ppt/media/image154.gif" ContentType="image/gif"/>
  <Override PartName="/ppt/media/image140.gif" ContentType="image/gif"/>
  <Override PartName="/ppt/media/image137.png" ContentType="image/png"/>
  <Override PartName="/ppt/media/image135.gif" ContentType="image/gif"/>
  <Override PartName="/ppt/media/image132.gif" ContentType="image/gif"/>
  <Override PartName="/ppt/media/image128.png" ContentType="image/png"/>
  <Override PartName="/ppt/media/image126.gif" ContentType="image/gif"/>
  <Override PartName="/ppt/media/image119.gif" ContentType="image/gif"/>
  <Override PartName="/ppt/media/image117.gif" ContentType="image/gif"/>
  <Override PartName="/ppt/media/image116.gif" ContentType="image/gif"/>
  <Override PartName="/ppt/media/image127.png" ContentType="image/png"/>
  <Override PartName="/ppt/media/image113.png" ContentType="image/png"/>
  <Override PartName="/ppt/media/image125.png" ContentType="image/png"/>
  <Override PartName="/ppt/media/image112.png" ContentType="image/png"/>
  <Override PartName="/ppt/media/image120.gif" ContentType="image/gif"/>
  <Override PartName="/ppt/media/image111.png" ContentType="image/png"/>
  <Override PartName="/ppt/media/image118.emf" ContentType="image/x-emf"/>
  <Override PartName="/ppt/media/image109.png" ContentType="image/png"/>
  <Override PartName="/ppt/media/image107.png" ContentType="image/png"/>
  <Override PartName="/ppt/media/image106.png" ContentType="image/png"/>
  <Override PartName="/ppt/media/image102.png" ContentType="image/png"/>
  <Override PartName="/ppt/media/image99.png" ContentType="image/png"/>
  <Override PartName="/ppt/media/image98.gif" ContentType="image/gif"/>
  <Override PartName="/ppt/media/image105.png" ContentType="image/png"/>
  <Override PartName="/ppt/media/image97.gif" ContentType="image/gif"/>
  <Override PartName="/ppt/media/image96.png" ContentType="image/png"/>
  <Override PartName="/ppt/media/image94.png" ContentType="image/png"/>
  <Override PartName="/ppt/media/image160.gif" ContentType="image/gif"/>
  <Override PartName="/ppt/media/image136.png" ContentType="image/png"/>
  <Override PartName="/ppt/media/image93.gif" ContentType="image/gif"/>
  <Override PartName="/ppt/media/image91.gif" ContentType="image/gif"/>
  <Override PartName="/ppt/media/image88.gif" ContentType="image/gif"/>
  <Override PartName="/ppt/media/image87.gif" ContentType="image/gif"/>
  <Override PartName="/ppt/media/image100.gif" ContentType="image/gif"/>
  <Override PartName="/ppt/media/image84.gif" ContentType="image/gif"/>
  <Override PartName="/ppt/media/image82.gif" ContentType="image/gif"/>
  <Override PartName="/ppt/media/image149.gif" ContentType="image/gif"/>
  <Override PartName="/ppt/media/image81.png" ContentType="image/png"/>
  <Override PartName="/ppt/media/image114.gif" ContentType="image/gif"/>
  <Override PartName="/ppt/media/image89.gif" ContentType="image/gif"/>
  <Override PartName="/ppt/media/image75.gif" ContentType="image/gif"/>
  <Override PartName="/ppt/media/image74.gif" ContentType="image/gif"/>
  <Override PartName="/ppt/media/image72.gif" ContentType="image/gif"/>
  <Override PartName="/ppt/media/image68.gif" ContentType="image/gif"/>
  <Override PartName="/ppt/media/image69.png" ContentType="image/png"/>
  <Override PartName="/ppt/media/image67.png" ContentType="image/png"/>
  <Override PartName="/ppt/media/image66.png" ContentType="image/png"/>
  <Override PartName="/ppt/media/image64.gif" ContentType="image/gif"/>
  <Override PartName="/ppt/media/image63.png" ContentType="image/png"/>
  <Override PartName="/ppt/media/image61.gif" ContentType="image/gif"/>
  <Override PartName="/ppt/media/image59.png" ContentType="image/png"/>
  <Override PartName="/ppt/media/image146.gif" ContentType="image/gif"/>
  <Override PartName="/ppt/media/image57.gif" ContentType="image/gif"/>
  <Override PartName="/ppt/media/image150.gif" ContentType="image/gif"/>
  <Override PartName="/ppt/media/image55.png" ContentType="image/png"/>
  <Override PartName="/ppt/media/image77.png" ContentType="image/png"/>
  <Override PartName="/ppt/media/image51.png" ContentType="image/png"/>
  <Override PartName="/ppt/media/image92.gif" ContentType="image/gif"/>
  <Override PartName="/ppt/media/image50.gif" ContentType="image/gif"/>
  <Override PartName="/ppt/media/image48.gif" ContentType="image/gif"/>
  <Override PartName="/ppt/media/image42.gif" ContentType="image/gif"/>
  <Override PartName="/ppt/media/image40.gif" ContentType="image/gif"/>
  <Override PartName="/ppt/media/image39.gif" ContentType="image/gif"/>
  <Override PartName="/ppt/media/image37.gif" ContentType="image/gif"/>
  <Override PartName="/ppt/media/image90.gif" ContentType="image/gif"/>
  <Override PartName="/ppt/media/image123.gif" ContentType="image/gif"/>
  <Override PartName="/ppt/media/image36.gif" ContentType="image/gif"/>
  <Override PartName="/ppt/media/image44.gif" ContentType="image/gif"/>
  <Override PartName="/ppt/media/image38.gif" ContentType="image/gif"/>
  <Override PartName="/ppt/media/image35.gif" ContentType="image/gif"/>
  <Override PartName="/ppt/media/image34.gif" ContentType="image/gif"/>
  <Override PartName="/ppt/media/image41.gif" ContentType="image/gif"/>
  <Override PartName="/ppt/media/image52.png" ContentType="image/png"/>
  <Override PartName="/ppt/media/image32.gif" ContentType="image/gif"/>
  <Override PartName="/ppt/media/image31.gif" ContentType="image/gif"/>
  <Override PartName="/ppt/media/image78.png" ContentType="image/png"/>
  <Override PartName="/ppt/media/image58.png" ContentType="image/png"/>
  <Override PartName="/ppt/media/image141.gif" ContentType="image/gif"/>
  <Override PartName="/ppt/media/image138.gif" ContentType="image/gif"/>
  <Override PartName="/ppt/media/image29.gif" ContentType="image/gif"/>
  <Override PartName="/ppt/media/image122.gif" ContentType="image/gif"/>
  <Override PartName="/ppt/media/image27.gif" ContentType="image/gif"/>
  <Override PartName="/ppt/media/image80.jpeg" ContentType="image/jpeg"/>
  <Override PartName="/ppt/media/image130.gif" ContentType="image/gif"/>
  <Override PartName="/ppt/media/image25.png" ContentType="image/png"/>
  <Override PartName="/ppt/media/image30.png" ContentType="image/png"/>
  <Override PartName="/ppt/media/image20.gif" ContentType="image/gif"/>
  <Override PartName="/ppt/media/image73.gif" ContentType="image/gif"/>
  <Override PartName="/ppt/media/image95.gif" ContentType="image/gif"/>
  <Override PartName="/ppt/media/image16.gif" ContentType="image/gif"/>
  <Override PartName="/ppt/media/image108.png" ContentType="image/png"/>
  <Override PartName="/ppt/media/image14.gif" ContentType="image/gif"/>
  <Override PartName="/ppt/media/image143.gif" ContentType="image/gif"/>
  <Override PartName="/ppt/media/image21.gif" ContentType="image/gif"/>
  <Override PartName="/ppt/media/image83.gif" ContentType="image/gif"/>
  <Override PartName="/ppt/media/image24.png" ContentType="image/png"/>
  <Override PartName="/ppt/media/image133.gif" ContentType="image/gif"/>
  <Override PartName="/ppt/media/image54.png" ContentType="image/png"/>
  <Override PartName="/ppt/media/image124.gif" ContentType="image/gif"/>
  <Override PartName="/ppt/media/image134.gif" ContentType="image/gif"/>
  <Override PartName="/ppt/media/image43.gif" ContentType="image/gif"/>
  <Override PartName="/ppt/media/image18.gif" ContentType="image/gif"/>
  <Override PartName="/ppt/media/image56.gif" ContentType="image/gif"/>
  <Override PartName="/ppt/media/image23.jpeg" ContentType="image/jpeg"/>
  <Override PartName="/ppt/media/image47.gif" ContentType="image/gif"/>
  <Override PartName="/ppt/media/image12.gif" ContentType="image/gif"/>
  <Override PartName="/ppt/media/image153.gif" ContentType="image/gif"/>
  <Override PartName="/ppt/media/image11.jpeg" ContentType="image/jpeg"/>
  <Override PartName="/ppt/media/image71.png" ContentType="image/png"/>
  <Override PartName="/ppt/media/image121.gif" ContentType="image/gif"/>
  <Override PartName="/ppt/media/image139.gif" ContentType="image/gif"/>
  <Override PartName="/ppt/media/image33.gif" ContentType="image/gif"/>
  <Override PartName="/ppt/media/image10.png" ContentType="image/png"/>
  <Override PartName="/ppt/media/image115.gif" ContentType="image/gif"/>
  <Override PartName="/ppt/media/image46.gif" ContentType="image/gif"/>
  <Override PartName="/ppt/media/image8.png" ContentType="image/png"/>
  <Override PartName="/ppt/media/image131.gif" ContentType="image/gif"/>
  <Override PartName="/ppt/media/image17.gif" ContentType="image/gif"/>
  <Override PartName="/ppt/media/image101.png" ContentType="image/png"/>
  <Override PartName="/ppt/media/image6.png" ContentType="image/png"/>
  <Override PartName="/ppt/media/image5.gif" ContentType="image/gif"/>
  <Override PartName="/ppt/media/image19.gif" ContentType="image/gif"/>
  <Override PartName="/ppt/media/image65.gif" ContentType="image/gif"/>
  <Override PartName="/ppt/media/image129.gif" ContentType="image/gif"/>
  <Override PartName="/ppt/media/image53.png" ContentType="image/png"/>
  <Override PartName="/ppt/media/image22.jpeg" ContentType="image/jpeg"/>
  <Override PartName="/ppt/media/image158.gif" ContentType="image/gif"/>
  <Override PartName="/ppt/media/image62.gif" ContentType="image/gif"/>
  <Override PartName="/ppt/media/image9.png" ContentType="image/png"/>
  <Override PartName="/ppt/media/image110.gif" ContentType="image/gif"/>
  <Override PartName="/ppt/media/image60.gif" ContentType="image/gif"/>
  <Override PartName="/ppt/media/image13.gif" ContentType="image/gif"/>
  <Override PartName="/ppt/media/image3.png" ContentType="image/png"/>
  <Override PartName="/ppt/media/image79.png" ContentType="image/png"/>
  <Override PartName="/ppt/media/image45.gif" ContentType="image/gif"/>
  <Override PartName="/ppt/media/image70.png" ContentType="image/png"/>
  <Override PartName="/ppt/media/image86.gif" ContentType="image/gif"/>
  <Override PartName="/ppt/media/image104.png" ContentType="image/png"/>
  <Override PartName="/ppt/media/image2.png" ContentType="image/png"/>
  <Override PartName="/ppt/media/image49.gif" ContentType="image/gif"/>
  <Override PartName="/ppt/media/image15.gif" ContentType="image/gif"/>
  <Override PartName="/ppt/media/image76.png" ContentType="image/png"/>
  <Override PartName="/ppt/media/image7.png" ContentType="image/png"/>
  <Override PartName="/ppt/media/image4.png" ContentType="image/png"/>
  <Override PartName="/ppt/media/image103.gif" ContentType="image/gif"/>
  <Override PartName="/ppt/media/image28.gif" ContentType="image/gif"/>
  <Override PartName="/ppt/media/image1.gif" ContentType="image/gif"/>
  <Override PartName="/ppt/media/image26.gif" ContentType="image/gif"/>
  <Override PartName="/ppt/media/image85.png" ContentType="image/png"/>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Lst>
  <p:sldSz cx="10080625" cy="7559675"/>
  <p:notesSz cx="6718300" cy="9856787"/>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8" name="Rectangle 1"/>
          <p:cNvSpPr/>
          <p:nvPr/>
        </p:nvSpPr>
        <p:spPr>
          <a:xfrm>
            <a:off x="0" y="0"/>
            <a:ext cx="6717600" cy="9856800"/>
          </a:xfrm>
          <a:prstGeom prst="rect">
            <a:avLst/>
          </a:prstGeom>
          <a:solidFill>
            <a:srgbClr val="ffffff"/>
          </a:solidFill>
          <a:ln>
            <a:noFill/>
          </a:ln>
        </p:spPr>
      </p:sp>
      <p:sp>
        <p:nvSpPr>
          <p:cNvPr id="89" name="PlaceHolder 2"/>
          <p:cNvSpPr>
            <a:spLocks noGrp="1"/>
          </p:cNvSpPr>
          <p:nvPr>
            <p:ph type="hdr"/>
          </p:nvPr>
        </p:nvSpPr>
        <p:spPr>
          <a:xfrm>
            <a:off x="-360" y="-360"/>
            <a:ext cx="2911320" cy="493560"/>
          </a:xfrm>
          <a:prstGeom prst="rect">
            <a:avLst/>
          </a:prstGeom>
        </p:spPr>
        <p:txBody>
          <a:bodyPr lIns="91080" rIns="91080"/>
          <a:p>
            <a:r>
              <a:rPr lang="en-US" sz="1200"/>
              <a:t>&lt;header&gt;</a:t>
            </a:r>
            <a:endParaRPr/>
          </a:p>
        </p:txBody>
      </p:sp>
      <p:sp>
        <p:nvSpPr>
          <p:cNvPr id="90" name="PlaceHolder 3"/>
          <p:cNvSpPr>
            <a:spLocks noGrp="1"/>
          </p:cNvSpPr>
          <p:nvPr>
            <p:ph type="dt"/>
          </p:nvPr>
        </p:nvSpPr>
        <p:spPr>
          <a:xfrm>
            <a:off x="3805200" y="-360"/>
            <a:ext cx="2911680" cy="493560"/>
          </a:xfrm>
          <a:prstGeom prst="rect">
            <a:avLst/>
          </a:prstGeom>
        </p:spPr>
        <p:txBody>
          <a:bodyPr lIns="91080" rIns="91080"/>
          <a:p>
            <a:pPr algn="r"/>
            <a:r>
              <a:rPr lang="en-GB" sz="1200"/>
              <a:t>&lt;date/time&gt;</a:t>
            </a:r>
            <a:endParaRPr/>
          </a:p>
        </p:txBody>
      </p:sp>
      <p:sp>
        <p:nvSpPr>
          <p:cNvPr id="91" name="PlaceHolder 4"/>
          <p:cNvSpPr>
            <a:spLocks noGrp="1"/>
          </p:cNvSpPr>
          <p:nvPr>
            <p:ph type="body"/>
          </p:nvPr>
        </p:nvSpPr>
        <p:spPr>
          <a:xfrm>
            <a:off x="671400" y="4683240"/>
            <a:ext cx="5375520" cy="4432320"/>
          </a:xfrm>
          <a:prstGeom prst="rect">
            <a:avLst/>
          </a:prstGeom>
        </p:spPr>
        <p:txBody>
          <a:bodyPr bIns="0" lIns="0" rIns="0" tIns="0" wrap="none"/>
          <a:p>
            <a:r>
              <a:rPr lang="en-US"/>
              <a:t>Click to edit the notes' format</a:t>
            </a:r>
            <a:endParaRPr/>
          </a:p>
        </p:txBody>
      </p:sp>
      <p:sp>
        <p:nvSpPr>
          <p:cNvPr id="92" name="PlaceHolder 5"/>
          <p:cNvSpPr>
            <a:spLocks noGrp="1"/>
          </p:cNvSpPr>
          <p:nvPr>
            <p:ph type="ftr"/>
          </p:nvPr>
        </p:nvSpPr>
        <p:spPr>
          <a:xfrm>
            <a:off x="-360" y="9359640"/>
            <a:ext cx="2911320" cy="493560"/>
          </a:xfrm>
          <a:prstGeom prst="rect">
            <a:avLst/>
          </a:prstGeom>
        </p:spPr>
        <p:txBody>
          <a:bodyPr anchor="b" lIns="91080" rIns="91080"/>
          <a:p>
            <a:r>
              <a:rPr lang="en-US" sz="1200"/>
              <a:t>&lt;footer&gt;</a:t>
            </a:r>
            <a:endParaRPr/>
          </a:p>
        </p:txBody>
      </p:sp>
      <p:sp>
        <p:nvSpPr>
          <p:cNvPr id="93" name="PlaceHolder 6"/>
          <p:cNvSpPr>
            <a:spLocks noGrp="1"/>
          </p:cNvSpPr>
          <p:nvPr>
            <p:ph type="sldNum"/>
          </p:nvPr>
        </p:nvSpPr>
        <p:spPr>
          <a:xfrm>
            <a:off x="3805200" y="9359640"/>
            <a:ext cx="2911680" cy="493560"/>
          </a:xfrm>
          <a:prstGeom prst="rect">
            <a:avLst/>
          </a:prstGeom>
        </p:spPr>
        <p:txBody>
          <a:bodyPr anchor="b" lIns="91080" rIns="91080"/>
          <a:p>
            <a:pPr algn="r"/>
            <a:fld id="{F7506EC8-A8D2-474B-969F-A74499A89134}" type="slidenum">
              <a:rPr lang="en-US" sz="1200"/>
              <a:t>&lt;number&gt;</a:t>
            </a:fld>
            <a:endParaRPr/>
          </a:p>
        </p:txBody>
      </p:sp>
    </p:spTree>
  </p:cSld>
  <p:clrMap accent1="accent1" accent2="accent2" accent3="accent3" accent4="accent4" accent5="accent5" accent6="accent6" bg1="lt1" bg2="lt2" folHlink="folHlink" hlink="hlink" tx1="dk1" tx2="dk2"/>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37" name="PlaceHolder 1"/>
          <p:cNvSpPr>
            <a:spLocks noGrp="1"/>
          </p:cNvSpPr>
          <p:nvPr>
            <p:ph type="body"/>
          </p:nvPr>
        </p:nvSpPr>
        <p:spPr>
          <a:xfrm>
            <a:off x="708840" y="4862160"/>
            <a:ext cx="5681160" cy="4601880"/>
          </a:xfrm>
          <a:prstGeom prst="rect">
            <a:avLst/>
          </a:prstGeom>
        </p:spPr>
        <p:txBody>
          <a:bodyPr bIns="0" lIns="0" rIns="0" tIns="0" wrap="none"/>
          <a:p>
            <a:endParaRPr/>
          </a:p>
        </p:txBody>
      </p:sp>
      <p:sp>
        <p:nvSpPr>
          <p:cNvPr id="838" name="CustomShape 2"/>
          <p:cNvSpPr/>
          <p:nvPr/>
        </p:nvSpPr>
        <p:spPr>
          <a:xfrm>
            <a:off x="4020480" y="9717840"/>
            <a:ext cx="3076920" cy="512640"/>
          </a:xfrm>
          <a:prstGeom prst="rect">
            <a:avLst/>
          </a:prstGeom>
          <a:noFill/>
          <a:ln>
            <a:noFill/>
          </a:ln>
        </p:spPr>
        <p:txBody>
          <a:bodyPr anchor="b" bIns="46800" lIns="90000" rIns="90000" tIns="46800"/>
          <a:p>
            <a:pPr algn="r">
              <a:lnSpc>
                <a:spcPct val="100000"/>
              </a:lnSpc>
              <a:buFont typeface="StarSymbol"/>
              <a:buChar char=""/>
            </a:pPr>
            <a:fld id="{DAC2152A-2E41-45CB-A8C9-B78D066D9F9D}" type="slidenum">
              <a:rPr lang="en-US" sz="1200">
                <a:latin typeface="Arial"/>
              </a:rPr>
              <a:t>&lt;number&gt;</a:t>
            </a:fld>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39" name="PlaceHolder 1"/>
          <p:cNvSpPr>
            <a:spLocks noGrp="1"/>
          </p:cNvSpPr>
          <p:nvPr>
            <p:ph type="body"/>
          </p:nvPr>
        </p:nvSpPr>
        <p:spPr>
          <a:xfrm>
            <a:off x="671400" y="4683240"/>
            <a:ext cx="5375520" cy="4432320"/>
          </a:xfrm>
          <a:prstGeom prst="rect">
            <a:avLst/>
          </a:prstGeom>
        </p:spPr>
        <p:txBody>
          <a:bodyPr bIns="45000" lIns="90000" rIns="90000" tIns="45000"/>
          <a:p>
            <a:endParaRPr/>
          </a:p>
        </p:txBody>
      </p:sp>
      <p:sp>
        <p:nvSpPr>
          <p:cNvPr id="840" name="TextShape 2"/>
          <p:cNvSpPr txBox="1"/>
          <p:nvPr/>
        </p:nvSpPr>
        <p:spPr>
          <a:xfrm>
            <a:off x="0" y="0"/>
            <a:ext cx="360" cy="360"/>
          </a:xfrm>
          <a:prstGeom prst="rect">
            <a:avLst/>
          </a:prstGeom>
        </p:spPr>
        <p:txBody>
          <a:bodyPr bIns="45000" lIns="90000" rIns="90000" tIns="45000"/>
          <a:p>
            <a:pPr algn="ctr"/>
            <a:fld id="{1D7F807D-170F-40FE-8FB6-DEE42C6B920D}" type="slidenum">
              <a:rPr lang="en-US" sz="2000">
                <a:solidFill>
                  <a:srgbClr val="00007d"/>
                </a:solidFill>
                <a:latin typeface="Arial"/>
                <a:ea typeface="+mn-ea"/>
              </a:rPr>
              <a:t>&lt;number&gt;</a:t>
            </a:fld>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9.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30" name="PlaceHolder 2"/>
          <p:cNvSpPr>
            <a:spLocks noGrp="1"/>
          </p:cNvSpPr>
          <p:nvPr>
            <p:ph type="body"/>
          </p:nvPr>
        </p:nvSpPr>
        <p:spPr>
          <a:xfrm>
            <a:off x="587880" y="927000"/>
            <a:ext cx="9072000" cy="2859120"/>
          </a:xfrm>
          <a:prstGeom prst="rect">
            <a:avLst/>
          </a:prstGeom>
        </p:spPr>
        <p:txBody>
          <a:bodyPr bIns="0" lIns="0" rIns="0" tIns="0" wrap="none"/>
          <a:p>
            <a:endParaRPr/>
          </a:p>
        </p:txBody>
      </p:sp>
      <p:sp>
        <p:nvSpPr>
          <p:cNvPr id="31" name="PlaceHolder 3"/>
          <p:cNvSpPr>
            <a:spLocks noGrp="1"/>
          </p:cNvSpPr>
          <p:nvPr>
            <p:ph type="body"/>
          </p:nvPr>
        </p:nvSpPr>
        <p:spPr>
          <a:xfrm>
            <a:off x="587880" y="4057560"/>
            <a:ext cx="9072000" cy="285912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33"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34" name="PlaceHolder 3"/>
          <p:cNvSpPr>
            <a:spLocks noGrp="1"/>
          </p:cNvSpPr>
          <p:nvPr>
            <p:ph type="body"/>
          </p:nvPr>
        </p:nvSpPr>
        <p:spPr>
          <a:xfrm>
            <a:off x="5236200" y="927000"/>
            <a:ext cx="4426920" cy="2859120"/>
          </a:xfrm>
          <a:prstGeom prst="rect">
            <a:avLst/>
          </a:prstGeom>
        </p:spPr>
        <p:txBody>
          <a:bodyPr bIns="0" lIns="0" rIns="0" tIns="0" wrap="none"/>
          <a:p>
            <a:endParaRPr/>
          </a:p>
        </p:txBody>
      </p:sp>
      <p:sp>
        <p:nvSpPr>
          <p:cNvPr id="35" name="PlaceHolder 4"/>
          <p:cNvSpPr>
            <a:spLocks noGrp="1"/>
          </p:cNvSpPr>
          <p:nvPr>
            <p:ph type="body"/>
          </p:nvPr>
        </p:nvSpPr>
        <p:spPr>
          <a:xfrm>
            <a:off x="5236200" y="4057560"/>
            <a:ext cx="4426920" cy="2859120"/>
          </a:xfrm>
          <a:prstGeom prst="rect">
            <a:avLst/>
          </a:prstGeom>
        </p:spPr>
        <p:txBody>
          <a:bodyPr bIns="0" lIns="0" rIns="0" tIns="0" wrap="none"/>
          <a:p>
            <a:endParaRPr/>
          </a:p>
        </p:txBody>
      </p:sp>
      <p:sp>
        <p:nvSpPr>
          <p:cNvPr id="36" name="PlaceHolder 5"/>
          <p:cNvSpPr>
            <a:spLocks noGrp="1"/>
          </p:cNvSpPr>
          <p:nvPr>
            <p:ph type="body"/>
          </p:nvPr>
        </p:nvSpPr>
        <p:spPr>
          <a:xfrm>
            <a:off x="587880" y="4057560"/>
            <a:ext cx="4426920" cy="285912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38"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39" name="PlaceHolder 3"/>
          <p:cNvSpPr>
            <a:spLocks noGrp="1"/>
          </p:cNvSpPr>
          <p:nvPr>
            <p:ph type="body"/>
          </p:nvPr>
        </p:nvSpPr>
        <p:spPr>
          <a:xfrm>
            <a:off x="5236200" y="927000"/>
            <a:ext cx="4426920" cy="2859120"/>
          </a:xfrm>
          <a:prstGeom prst="rect">
            <a:avLst/>
          </a:prstGeom>
        </p:spPr>
        <p:txBody>
          <a:bodyPr bIns="0" lIns="0" rIns="0" tIns="0" wrap="none"/>
          <a:p>
            <a:endParaRPr/>
          </a:p>
        </p:txBody>
      </p:sp>
      <p:pic>
        <p:nvPicPr>
          <p:cNvPr descr="" id="40" name=""/>
          <p:cNvPicPr/>
          <p:nvPr/>
        </p:nvPicPr>
        <p:blipFill>
          <a:blip r:embed="rId2"/>
          <a:stretch>
            <a:fillRect/>
          </a:stretch>
        </p:blipFill>
        <p:spPr>
          <a:xfrm>
            <a:off x="5658120" y="4057200"/>
            <a:ext cx="3582720" cy="2858760"/>
          </a:xfrm>
          <a:prstGeom prst="rect">
            <a:avLst/>
          </a:prstGeom>
          <a:ln>
            <a:noFill/>
          </a:ln>
        </p:spPr>
      </p:pic>
      <p:pic>
        <p:nvPicPr>
          <p:cNvPr descr="" id="41" name=""/>
          <p:cNvPicPr/>
          <p:nvPr/>
        </p:nvPicPr>
        <p:blipFill>
          <a:blip r:embed="rId3"/>
          <a:stretch>
            <a:fillRect/>
          </a:stretch>
        </p:blipFill>
        <p:spPr>
          <a:xfrm>
            <a:off x="1009800" y="4057200"/>
            <a:ext cx="3582720" cy="28587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4"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55" name="PlaceHolder 2"/>
          <p:cNvSpPr>
            <a:spLocks noGrp="1"/>
          </p:cNvSpPr>
          <p:nvPr>
            <p:ph type="subTitle"/>
          </p:nvPr>
        </p:nvSpPr>
        <p:spPr>
          <a:xfrm>
            <a:off x="587880" y="927000"/>
            <a:ext cx="9072000" cy="599400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57" name="PlaceHolder 2"/>
          <p:cNvSpPr>
            <a:spLocks noGrp="1"/>
          </p:cNvSpPr>
          <p:nvPr>
            <p:ph type="body"/>
          </p:nvPr>
        </p:nvSpPr>
        <p:spPr>
          <a:xfrm>
            <a:off x="587880" y="927000"/>
            <a:ext cx="9072000" cy="599400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59" name="PlaceHolder 2"/>
          <p:cNvSpPr>
            <a:spLocks noGrp="1"/>
          </p:cNvSpPr>
          <p:nvPr>
            <p:ph type="body"/>
          </p:nvPr>
        </p:nvSpPr>
        <p:spPr>
          <a:xfrm>
            <a:off x="587880" y="927000"/>
            <a:ext cx="4426920" cy="5994000"/>
          </a:xfrm>
          <a:prstGeom prst="rect">
            <a:avLst/>
          </a:prstGeom>
        </p:spPr>
        <p:txBody>
          <a:bodyPr bIns="0" lIns="0" rIns="0" tIns="0" wrap="none"/>
          <a:p>
            <a:endParaRPr/>
          </a:p>
        </p:txBody>
      </p:sp>
      <p:sp>
        <p:nvSpPr>
          <p:cNvPr id="60" name="PlaceHolder 3"/>
          <p:cNvSpPr>
            <a:spLocks noGrp="1"/>
          </p:cNvSpPr>
          <p:nvPr>
            <p:ph type="body"/>
          </p:nvPr>
        </p:nvSpPr>
        <p:spPr>
          <a:xfrm>
            <a:off x="5236200" y="927000"/>
            <a:ext cx="4426920" cy="599400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62" name="PlaceHolder 1"/>
          <p:cNvSpPr>
            <a:spLocks noGrp="1"/>
          </p:cNvSpPr>
          <p:nvPr>
            <p:ph type="subTitle"/>
          </p:nvPr>
        </p:nvSpPr>
        <p:spPr>
          <a:xfrm>
            <a:off x="1008000" y="-360"/>
            <a:ext cx="7056000" cy="692100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64"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65" name="PlaceHolder 3"/>
          <p:cNvSpPr>
            <a:spLocks noGrp="1"/>
          </p:cNvSpPr>
          <p:nvPr>
            <p:ph type="body"/>
          </p:nvPr>
        </p:nvSpPr>
        <p:spPr>
          <a:xfrm>
            <a:off x="587880" y="4057560"/>
            <a:ext cx="4426920" cy="2859120"/>
          </a:xfrm>
          <a:prstGeom prst="rect">
            <a:avLst/>
          </a:prstGeom>
        </p:spPr>
        <p:txBody>
          <a:bodyPr bIns="0" lIns="0" rIns="0" tIns="0" wrap="none"/>
          <a:p>
            <a:endParaRPr/>
          </a:p>
        </p:txBody>
      </p:sp>
      <p:sp>
        <p:nvSpPr>
          <p:cNvPr id="66" name="PlaceHolder 4"/>
          <p:cNvSpPr>
            <a:spLocks noGrp="1"/>
          </p:cNvSpPr>
          <p:nvPr>
            <p:ph type="body"/>
          </p:nvPr>
        </p:nvSpPr>
        <p:spPr>
          <a:xfrm>
            <a:off x="5236200" y="927000"/>
            <a:ext cx="4426920" cy="599400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9" name="PlaceHolder 2"/>
          <p:cNvSpPr>
            <a:spLocks noGrp="1"/>
          </p:cNvSpPr>
          <p:nvPr>
            <p:ph type="subTitle"/>
          </p:nvPr>
        </p:nvSpPr>
        <p:spPr>
          <a:xfrm>
            <a:off x="587880" y="927000"/>
            <a:ext cx="9072000" cy="599400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68" name="PlaceHolder 2"/>
          <p:cNvSpPr>
            <a:spLocks noGrp="1"/>
          </p:cNvSpPr>
          <p:nvPr>
            <p:ph type="body"/>
          </p:nvPr>
        </p:nvSpPr>
        <p:spPr>
          <a:xfrm>
            <a:off x="587880" y="927000"/>
            <a:ext cx="4426920" cy="5994000"/>
          </a:xfrm>
          <a:prstGeom prst="rect">
            <a:avLst/>
          </a:prstGeom>
        </p:spPr>
        <p:txBody>
          <a:bodyPr bIns="0" lIns="0" rIns="0" tIns="0" wrap="none"/>
          <a:p>
            <a:endParaRPr/>
          </a:p>
        </p:txBody>
      </p:sp>
      <p:sp>
        <p:nvSpPr>
          <p:cNvPr id="69" name="PlaceHolder 3"/>
          <p:cNvSpPr>
            <a:spLocks noGrp="1"/>
          </p:cNvSpPr>
          <p:nvPr>
            <p:ph type="body"/>
          </p:nvPr>
        </p:nvSpPr>
        <p:spPr>
          <a:xfrm>
            <a:off x="5236200" y="927000"/>
            <a:ext cx="4426920" cy="2859120"/>
          </a:xfrm>
          <a:prstGeom prst="rect">
            <a:avLst/>
          </a:prstGeom>
        </p:spPr>
        <p:txBody>
          <a:bodyPr bIns="0" lIns="0" rIns="0" tIns="0" wrap="none"/>
          <a:p>
            <a:endParaRPr/>
          </a:p>
        </p:txBody>
      </p:sp>
      <p:sp>
        <p:nvSpPr>
          <p:cNvPr id="70" name="PlaceHolder 4"/>
          <p:cNvSpPr>
            <a:spLocks noGrp="1"/>
          </p:cNvSpPr>
          <p:nvPr>
            <p:ph type="body"/>
          </p:nvPr>
        </p:nvSpPr>
        <p:spPr>
          <a:xfrm>
            <a:off x="5236200" y="4057560"/>
            <a:ext cx="4426920" cy="285912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72"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73" name="PlaceHolder 3"/>
          <p:cNvSpPr>
            <a:spLocks noGrp="1"/>
          </p:cNvSpPr>
          <p:nvPr>
            <p:ph type="body"/>
          </p:nvPr>
        </p:nvSpPr>
        <p:spPr>
          <a:xfrm>
            <a:off x="5236200" y="927000"/>
            <a:ext cx="4426920" cy="2859120"/>
          </a:xfrm>
          <a:prstGeom prst="rect">
            <a:avLst/>
          </a:prstGeom>
        </p:spPr>
        <p:txBody>
          <a:bodyPr bIns="0" lIns="0" rIns="0" tIns="0" wrap="none"/>
          <a:p>
            <a:endParaRPr/>
          </a:p>
        </p:txBody>
      </p:sp>
      <p:sp>
        <p:nvSpPr>
          <p:cNvPr id="74" name="PlaceHolder 4"/>
          <p:cNvSpPr>
            <a:spLocks noGrp="1"/>
          </p:cNvSpPr>
          <p:nvPr>
            <p:ph type="body"/>
          </p:nvPr>
        </p:nvSpPr>
        <p:spPr>
          <a:xfrm>
            <a:off x="587880" y="4057560"/>
            <a:ext cx="9071640" cy="285912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76" name="PlaceHolder 2"/>
          <p:cNvSpPr>
            <a:spLocks noGrp="1"/>
          </p:cNvSpPr>
          <p:nvPr>
            <p:ph type="body"/>
          </p:nvPr>
        </p:nvSpPr>
        <p:spPr>
          <a:xfrm>
            <a:off x="587880" y="927000"/>
            <a:ext cx="9072000" cy="2859120"/>
          </a:xfrm>
          <a:prstGeom prst="rect">
            <a:avLst/>
          </a:prstGeom>
        </p:spPr>
        <p:txBody>
          <a:bodyPr bIns="0" lIns="0" rIns="0" tIns="0" wrap="none"/>
          <a:p>
            <a:endParaRPr/>
          </a:p>
        </p:txBody>
      </p:sp>
      <p:sp>
        <p:nvSpPr>
          <p:cNvPr id="77" name="PlaceHolder 3"/>
          <p:cNvSpPr>
            <a:spLocks noGrp="1"/>
          </p:cNvSpPr>
          <p:nvPr>
            <p:ph type="body"/>
          </p:nvPr>
        </p:nvSpPr>
        <p:spPr>
          <a:xfrm>
            <a:off x="587880" y="4057560"/>
            <a:ext cx="9072000" cy="285912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79"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80" name="PlaceHolder 3"/>
          <p:cNvSpPr>
            <a:spLocks noGrp="1"/>
          </p:cNvSpPr>
          <p:nvPr>
            <p:ph type="body"/>
          </p:nvPr>
        </p:nvSpPr>
        <p:spPr>
          <a:xfrm>
            <a:off x="5236200" y="927000"/>
            <a:ext cx="4426920" cy="2859120"/>
          </a:xfrm>
          <a:prstGeom prst="rect">
            <a:avLst/>
          </a:prstGeom>
        </p:spPr>
        <p:txBody>
          <a:bodyPr bIns="0" lIns="0" rIns="0" tIns="0" wrap="none"/>
          <a:p>
            <a:endParaRPr/>
          </a:p>
        </p:txBody>
      </p:sp>
      <p:sp>
        <p:nvSpPr>
          <p:cNvPr id="81" name="PlaceHolder 4"/>
          <p:cNvSpPr>
            <a:spLocks noGrp="1"/>
          </p:cNvSpPr>
          <p:nvPr>
            <p:ph type="body"/>
          </p:nvPr>
        </p:nvSpPr>
        <p:spPr>
          <a:xfrm>
            <a:off x="5236200" y="4057560"/>
            <a:ext cx="4426920" cy="2859120"/>
          </a:xfrm>
          <a:prstGeom prst="rect">
            <a:avLst/>
          </a:prstGeom>
        </p:spPr>
        <p:txBody>
          <a:bodyPr bIns="0" lIns="0" rIns="0" tIns="0" wrap="none"/>
          <a:p>
            <a:endParaRPr/>
          </a:p>
        </p:txBody>
      </p:sp>
      <p:sp>
        <p:nvSpPr>
          <p:cNvPr id="82" name="PlaceHolder 5"/>
          <p:cNvSpPr>
            <a:spLocks noGrp="1"/>
          </p:cNvSpPr>
          <p:nvPr>
            <p:ph type="body"/>
          </p:nvPr>
        </p:nvSpPr>
        <p:spPr>
          <a:xfrm>
            <a:off x="587880" y="4057560"/>
            <a:ext cx="4426920" cy="285912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84"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85" name="PlaceHolder 3"/>
          <p:cNvSpPr>
            <a:spLocks noGrp="1"/>
          </p:cNvSpPr>
          <p:nvPr>
            <p:ph type="body"/>
          </p:nvPr>
        </p:nvSpPr>
        <p:spPr>
          <a:xfrm>
            <a:off x="5236200" y="927000"/>
            <a:ext cx="4426920" cy="2859120"/>
          </a:xfrm>
          <a:prstGeom prst="rect">
            <a:avLst/>
          </a:prstGeom>
        </p:spPr>
        <p:txBody>
          <a:bodyPr bIns="0" lIns="0" rIns="0" tIns="0" wrap="none"/>
          <a:p>
            <a:endParaRPr/>
          </a:p>
        </p:txBody>
      </p:sp>
      <p:pic>
        <p:nvPicPr>
          <p:cNvPr descr="" id="86" name=""/>
          <p:cNvPicPr/>
          <p:nvPr/>
        </p:nvPicPr>
        <p:blipFill>
          <a:blip r:embed="rId2"/>
          <a:stretch>
            <a:fillRect/>
          </a:stretch>
        </p:blipFill>
        <p:spPr>
          <a:xfrm>
            <a:off x="5658120" y="4057200"/>
            <a:ext cx="3582720" cy="2858760"/>
          </a:xfrm>
          <a:prstGeom prst="rect">
            <a:avLst/>
          </a:prstGeom>
          <a:ln>
            <a:noFill/>
          </a:ln>
        </p:spPr>
      </p:pic>
      <p:pic>
        <p:nvPicPr>
          <p:cNvPr descr="" id="87" name=""/>
          <p:cNvPicPr/>
          <p:nvPr/>
        </p:nvPicPr>
        <p:blipFill>
          <a:blip r:embed="rId3"/>
          <a:stretch>
            <a:fillRect/>
          </a:stretch>
        </p:blipFill>
        <p:spPr>
          <a:xfrm>
            <a:off x="1009800" y="4057200"/>
            <a:ext cx="3582720" cy="285876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11" name="PlaceHolder 2"/>
          <p:cNvSpPr>
            <a:spLocks noGrp="1"/>
          </p:cNvSpPr>
          <p:nvPr>
            <p:ph type="body"/>
          </p:nvPr>
        </p:nvSpPr>
        <p:spPr>
          <a:xfrm>
            <a:off x="587880" y="927000"/>
            <a:ext cx="9072000" cy="599400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13" name="PlaceHolder 2"/>
          <p:cNvSpPr>
            <a:spLocks noGrp="1"/>
          </p:cNvSpPr>
          <p:nvPr>
            <p:ph type="body"/>
          </p:nvPr>
        </p:nvSpPr>
        <p:spPr>
          <a:xfrm>
            <a:off x="587880" y="927000"/>
            <a:ext cx="4426920" cy="5994000"/>
          </a:xfrm>
          <a:prstGeom prst="rect">
            <a:avLst/>
          </a:prstGeom>
        </p:spPr>
        <p:txBody>
          <a:bodyPr bIns="0" lIns="0" rIns="0" tIns="0" wrap="none"/>
          <a:p>
            <a:endParaRPr/>
          </a:p>
        </p:txBody>
      </p:sp>
      <p:sp>
        <p:nvSpPr>
          <p:cNvPr id="14" name="PlaceHolder 3"/>
          <p:cNvSpPr>
            <a:spLocks noGrp="1"/>
          </p:cNvSpPr>
          <p:nvPr>
            <p:ph type="body"/>
          </p:nvPr>
        </p:nvSpPr>
        <p:spPr>
          <a:xfrm>
            <a:off x="5236200" y="927000"/>
            <a:ext cx="4426920" cy="599400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1008000" y="-360"/>
            <a:ext cx="7056000" cy="692100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18"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19" name="PlaceHolder 3"/>
          <p:cNvSpPr>
            <a:spLocks noGrp="1"/>
          </p:cNvSpPr>
          <p:nvPr>
            <p:ph type="body"/>
          </p:nvPr>
        </p:nvSpPr>
        <p:spPr>
          <a:xfrm>
            <a:off x="587880" y="4057560"/>
            <a:ext cx="4426920" cy="2859120"/>
          </a:xfrm>
          <a:prstGeom prst="rect">
            <a:avLst/>
          </a:prstGeom>
        </p:spPr>
        <p:txBody>
          <a:bodyPr bIns="0" lIns="0" rIns="0" tIns="0" wrap="none"/>
          <a:p>
            <a:endParaRPr/>
          </a:p>
        </p:txBody>
      </p:sp>
      <p:sp>
        <p:nvSpPr>
          <p:cNvPr id="20" name="PlaceHolder 4"/>
          <p:cNvSpPr>
            <a:spLocks noGrp="1"/>
          </p:cNvSpPr>
          <p:nvPr>
            <p:ph type="body"/>
          </p:nvPr>
        </p:nvSpPr>
        <p:spPr>
          <a:xfrm>
            <a:off x="5236200" y="927000"/>
            <a:ext cx="4426920" cy="599400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22" name="PlaceHolder 2"/>
          <p:cNvSpPr>
            <a:spLocks noGrp="1"/>
          </p:cNvSpPr>
          <p:nvPr>
            <p:ph type="body"/>
          </p:nvPr>
        </p:nvSpPr>
        <p:spPr>
          <a:xfrm>
            <a:off x="587880" y="927000"/>
            <a:ext cx="4426920" cy="5994000"/>
          </a:xfrm>
          <a:prstGeom prst="rect">
            <a:avLst/>
          </a:prstGeom>
        </p:spPr>
        <p:txBody>
          <a:bodyPr bIns="0" lIns="0" rIns="0" tIns="0" wrap="none"/>
          <a:p>
            <a:endParaRPr/>
          </a:p>
        </p:txBody>
      </p:sp>
      <p:sp>
        <p:nvSpPr>
          <p:cNvPr id="23" name="PlaceHolder 3"/>
          <p:cNvSpPr>
            <a:spLocks noGrp="1"/>
          </p:cNvSpPr>
          <p:nvPr>
            <p:ph type="body"/>
          </p:nvPr>
        </p:nvSpPr>
        <p:spPr>
          <a:xfrm>
            <a:off x="5236200" y="927000"/>
            <a:ext cx="4426920" cy="2859120"/>
          </a:xfrm>
          <a:prstGeom prst="rect">
            <a:avLst/>
          </a:prstGeom>
        </p:spPr>
        <p:txBody>
          <a:bodyPr bIns="0" lIns="0" rIns="0" tIns="0" wrap="none"/>
          <a:p>
            <a:endParaRPr/>
          </a:p>
        </p:txBody>
      </p:sp>
      <p:sp>
        <p:nvSpPr>
          <p:cNvPr id="24" name="PlaceHolder 4"/>
          <p:cNvSpPr>
            <a:spLocks noGrp="1"/>
          </p:cNvSpPr>
          <p:nvPr>
            <p:ph type="body"/>
          </p:nvPr>
        </p:nvSpPr>
        <p:spPr>
          <a:xfrm>
            <a:off x="5236200" y="4057560"/>
            <a:ext cx="4426920" cy="285912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1008000" y="-360"/>
            <a:ext cx="7056000" cy="756360"/>
          </a:xfrm>
          <a:prstGeom prst="rect">
            <a:avLst/>
          </a:prstGeom>
        </p:spPr>
        <p:txBody>
          <a:bodyPr anchor="ctr" bIns="0" lIns="0" rIns="0" tIns="0" wrap="none"/>
          <a:p>
            <a:endParaRPr/>
          </a:p>
        </p:txBody>
      </p:sp>
      <p:sp>
        <p:nvSpPr>
          <p:cNvPr id="26" name="PlaceHolder 2"/>
          <p:cNvSpPr>
            <a:spLocks noGrp="1"/>
          </p:cNvSpPr>
          <p:nvPr>
            <p:ph type="body"/>
          </p:nvPr>
        </p:nvSpPr>
        <p:spPr>
          <a:xfrm>
            <a:off x="587880" y="927000"/>
            <a:ext cx="4426920" cy="2859120"/>
          </a:xfrm>
          <a:prstGeom prst="rect">
            <a:avLst/>
          </a:prstGeom>
        </p:spPr>
        <p:txBody>
          <a:bodyPr bIns="0" lIns="0" rIns="0" tIns="0" wrap="none"/>
          <a:p>
            <a:endParaRPr/>
          </a:p>
        </p:txBody>
      </p:sp>
      <p:sp>
        <p:nvSpPr>
          <p:cNvPr id="27" name="PlaceHolder 3"/>
          <p:cNvSpPr>
            <a:spLocks noGrp="1"/>
          </p:cNvSpPr>
          <p:nvPr>
            <p:ph type="body"/>
          </p:nvPr>
        </p:nvSpPr>
        <p:spPr>
          <a:xfrm>
            <a:off x="5236200" y="927000"/>
            <a:ext cx="4426920" cy="2859120"/>
          </a:xfrm>
          <a:prstGeom prst="rect">
            <a:avLst/>
          </a:prstGeom>
        </p:spPr>
        <p:txBody>
          <a:bodyPr bIns="0" lIns="0" rIns="0" tIns="0" wrap="none"/>
          <a:p>
            <a:endParaRPr/>
          </a:p>
        </p:txBody>
      </p:sp>
      <p:sp>
        <p:nvSpPr>
          <p:cNvPr id="28" name="PlaceHolder 4"/>
          <p:cNvSpPr>
            <a:spLocks noGrp="1"/>
          </p:cNvSpPr>
          <p:nvPr>
            <p:ph type="body"/>
          </p:nvPr>
        </p:nvSpPr>
        <p:spPr>
          <a:xfrm>
            <a:off x="587880" y="4057560"/>
            <a:ext cx="9071640" cy="285912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gif"/><Relationship Id="rId3" Type="http://schemas.openxmlformats.org/officeDocument/2006/relationships/image" Target="../media/image2.png"/><Relationship Id="rId4" Type="http://schemas.openxmlformats.org/officeDocument/2006/relationships/hyperlink" Target="mailto:Ralph.Steinhagen@CERN.ch" TargetMode="Externa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 Id="rId9" Type="http://schemas.openxmlformats.org/officeDocument/2006/relationships/slideLayout" Target="../slideLayouts/slideLayout5.xml"/><Relationship Id="rId10" Type="http://schemas.openxmlformats.org/officeDocument/2006/relationships/slideLayout" Target="../slideLayouts/slideLayout6.xml"/><Relationship Id="rId11" Type="http://schemas.openxmlformats.org/officeDocument/2006/relationships/slideLayout" Target="../slideLayouts/slideLayout7.xml"/><Relationship Id="rId12" Type="http://schemas.openxmlformats.org/officeDocument/2006/relationships/slideLayout" Target="../slideLayouts/slideLayout8.xml"/><Relationship Id="rId13" Type="http://schemas.openxmlformats.org/officeDocument/2006/relationships/slideLayout" Target="../slideLayouts/slideLayout9.xml"/><Relationship Id="rId14" Type="http://schemas.openxmlformats.org/officeDocument/2006/relationships/slideLayout" Target="../slideLayouts/slideLayout10.xml"/><Relationship Id="rId15" Type="http://schemas.openxmlformats.org/officeDocument/2006/relationships/slideLayout" Target="../slideLayouts/slideLayout11.xml"/><Relationship Id="rId16"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5.gif"/><Relationship Id="rId3" Type="http://schemas.openxmlformats.org/officeDocument/2006/relationships/image" Target="../media/image6.png"/><Relationship Id="rId4" Type="http://schemas.openxmlformats.org/officeDocument/2006/relationships/hyperlink" Target="mailto:Ralph.Steinhagen@CERN.ch" TargetMode="External"/><Relationship Id="rId5" Type="http://schemas.openxmlformats.org/officeDocument/2006/relationships/image" Target="../media/image7.png"/><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slideLayout" Target="../slideLayouts/slideLayout17.xml"/><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slideLayout" Target="../slideLayouts/slideLayout20.xml"/><Relationship Id="rId14" Type="http://schemas.openxmlformats.org/officeDocument/2006/relationships/slideLayout" Target="../slideLayouts/slideLayout21.xml"/><Relationship Id="rId15" Type="http://schemas.openxmlformats.org/officeDocument/2006/relationships/slideLayout" Target="../slideLayouts/slideLayout22.xml"/><Relationship Id="rId16" Type="http://schemas.openxmlformats.org/officeDocument/2006/relationships/slideLayout" Target="../slideLayouts/slideLayout23.xml"/><Relationship Id="rId17"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CustomShape 1"/>
          <p:cNvSpPr/>
          <p:nvPr/>
        </p:nvSpPr>
        <p:spPr>
          <a:xfrm>
            <a:off x="0" y="360"/>
            <a:ext cx="10080000" cy="756000"/>
          </a:xfrm>
          <a:prstGeom prst="rect">
            <a:avLst/>
          </a:prstGeom>
          <a:solidFill>
            <a:srgbClr val="ffffff"/>
          </a:solidFill>
          <a:ln>
            <a:noFill/>
          </a:ln>
        </p:spPr>
      </p:sp>
      <p:sp>
        <p:nvSpPr>
          <p:cNvPr id="1" name="CustomShape 2"/>
          <p:cNvSpPr/>
          <p:nvPr/>
        </p:nvSpPr>
        <p:spPr>
          <a:xfrm>
            <a:off x="0" y="755640"/>
            <a:ext cx="252000" cy="6804000"/>
          </a:xfrm>
          <a:prstGeom prst="rect">
            <a:avLst/>
          </a:prstGeom>
          <a:solidFill>
            <a:srgbClr val="dddddd"/>
          </a:solidFill>
          <a:ln>
            <a:noFill/>
          </a:ln>
        </p:spPr>
      </p:sp>
      <p:sp>
        <p:nvSpPr>
          <p:cNvPr id="2" name="CustomShape 3"/>
          <p:cNvSpPr/>
          <p:nvPr/>
        </p:nvSpPr>
        <p:spPr>
          <a:xfrm>
            <a:off x="671760" y="0"/>
            <a:ext cx="9408240" cy="756000"/>
          </a:xfrm>
          <a:prstGeom prst="rect">
            <a:avLst/>
          </a:prstGeom>
          <a:gradFill>
            <a:gsLst>
              <a:gs pos="0">
                <a:srgbClr val="8aa1b9"/>
              </a:gs>
              <a:gs pos="100000">
                <a:srgbClr val="003368"/>
              </a:gs>
            </a:gsLst>
            <a:lin ang="10800000"/>
          </a:gradFill>
          <a:ln>
            <a:noFill/>
          </a:ln>
        </p:spPr>
      </p:sp>
      <p:sp>
        <p:nvSpPr>
          <p:cNvPr id="3" name="PlaceHolder 4"/>
          <p:cNvSpPr>
            <a:spLocks noGrp="1"/>
          </p:cNvSpPr>
          <p:nvPr>
            <p:ph type="title"/>
          </p:nvPr>
        </p:nvSpPr>
        <p:spPr>
          <a:xfrm>
            <a:off x="1008000" y="-360"/>
            <a:ext cx="7056000" cy="756000"/>
          </a:xfrm>
          <a:prstGeom prst="rect">
            <a:avLst/>
          </a:prstGeom>
        </p:spPr>
        <p:txBody>
          <a:bodyPr anchor="ctr" bIns="0" lIns="0" rIns="0" tIns="0" wrap="none"/>
          <a:p>
            <a:r>
              <a:rPr lang="en-US"/>
              <a:t>Click to edit the title text format</a:t>
            </a:r>
            <a:endParaRPr/>
          </a:p>
        </p:txBody>
      </p:sp>
      <p:sp>
        <p:nvSpPr>
          <p:cNvPr id="4" name="PlaceHolder 5"/>
          <p:cNvSpPr>
            <a:spLocks noGrp="1"/>
          </p:cNvSpPr>
          <p:nvPr>
            <p:ph type="body"/>
          </p:nvPr>
        </p:nvSpPr>
        <p:spPr>
          <a:xfrm>
            <a:off x="587880" y="927000"/>
            <a:ext cx="9072000" cy="5993640"/>
          </a:xfrm>
          <a:prstGeom prst="rect">
            <a:avLst/>
          </a:prstGeom>
        </p:spPr>
        <p:txBody>
          <a:bodyPr bIns="0" lIns="0" rIns="0" tIns="0" wrap="none"/>
          <a:p>
            <a:pPr>
              <a:buBlip>
                <a:blip r:embed="rId2"/>
              </a:buBlip>
            </a:pPr>
            <a:r>
              <a:rPr lang="en-US"/>
              <a:t>Click to edit the outline text format</a:t>
            </a:r>
            <a:endParaRPr/>
          </a:p>
          <a:p>
            <a:pPr lvl="1">
              <a:buFont typeface="Arial"/>
              <a:buChar char="–"/>
            </a:pPr>
            <a:r>
              <a:rPr lang="en-US"/>
              <a:t>Second Outline Level</a:t>
            </a:r>
            <a:endParaRPr/>
          </a:p>
          <a:p>
            <a:pPr lvl="2">
              <a:buFont typeface="Arial"/>
              <a:buChar char="•"/>
            </a:pPr>
            <a:r>
              <a:rPr lang="en-US"/>
              <a:t>Third Outline Level</a:t>
            </a:r>
            <a:endParaRPr/>
          </a:p>
          <a:p>
            <a:pPr lvl="3">
              <a:buFont typeface="Arial"/>
              <a:buChar char="–"/>
            </a:pPr>
            <a:r>
              <a:rPr lang="en-US"/>
              <a:t>Fourth Outline Level</a:t>
            </a:r>
            <a:endParaRPr/>
          </a:p>
          <a:p>
            <a:pPr lvl="4">
              <a:buFont typeface="Arial"/>
              <a:buChar char="»"/>
            </a:pPr>
            <a:r>
              <a:rPr lang="en-US"/>
              <a:t>Fifth Outline Level</a:t>
            </a:r>
            <a:endParaRPr/>
          </a:p>
          <a:p>
            <a:pPr lvl="5">
              <a:buFont typeface="Arial"/>
              <a:buChar char="»"/>
            </a:pPr>
            <a:r>
              <a:rPr lang="en-US"/>
              <a:t>Sixth Outline Level</a:t>
            </a:r>
            <a:endParaRPr/>
          </a:p>
          <a:p>
            <a:pPr lvl="6">
              <a:buFont typeface="Arial"/>
              <a:buChar char="»"/>
            </a:pPr>
            <a:r>
              <a:rPr lang="en-US"/>
              <a:t>Seventh Outline Level</a:t>
            </a:r>
            <a:endParaRPr/>
          </a:p>
          <a:p>
            <a:pPr lvl="7">
              <a:buFont typeface="Arial"/>
              <a:buChar char="»"/>
            </a:pPr>
            <a:r>
              <a:rPr lang="en-US"/>
              <a:t>Eighth Outline Level</a:t>
            </a:r>
            <a:endParaRPr/>
          </a:p>
          <a:p>
            <a:pPr lvl="8">
              <a:buSzPct val="25000"/>
              <a:buFont typeface="StarSymbol"/>
              <a:buChar char=""/>
            </a:pPr>
            <a:r>
              <a:rPr lang="en-US"/>
              <a:t>Ninth Outline Level</a:t>
            </a:r>
            <a:endParaRPr/>
          </a:p>
        </p:txBody>
      </p:sp>
      <p:pic>
        <p:nvPicPr>
          <p:cNvPr descr="" id="5" name=""/>
          <p:cNvPicPr/>
          <p:nvPr/>
        </p:nvPicPr>
        <p:blipFill>
          <a:blip r:embed="rId3"/>
          <a:stretch>
            <a:fillRect/>
          </a:stretch>
        </p:blipFill>
        <p:spPr>
          <a:xfrm>
            <a:off x="0" y="0"/>
            <a:ext cx="756000" cy="756000"/>
          </a:xfrm>
          <a:prstGeom prst="rect">
            <a:avLst/>
          </a:prstGeom>
          <a:ln>
            <a:noFill/>
          </a:ln>
        </p:spPr>
      </p:pic>
      <p:sp>
        <p:nvSpPr>
          <p:cNvPr id="6" name="CustomShape 6"/>
          <p:cNvSpPr/>
          <p:nvPr/>
        </p:nvSpPr>
        <p:spPr>
          <a:xfrm rot="16200000">
            <a:off x="-3153960" y="3960720"/>
            <a:ext cx="6552000" cy="309960"/>
          </a:xfrm>
          <a:prstGeom prst="rect">
            <a:avLst/>
          </a:prstGeom>
          <a:noFill/>
          <a:ln>
            <a:noFill/>
          </a:ln>
        </p:spPr>
        <p:txBody>
          <a:bodyPr anchor="ctr" wrap="none"/>
          <a:p>
            <a:r>
              <a:rPr lang="en-US" sz="1000">
                <a:solidFill>
                  <a:srgbClr val="808080"/>
                </a:solidFill>
              </a:rPr>
              <a:t>FB Beam Control@LHC, </a:t>
            </a:r>
            <a:r>
              <a:rPr lang="en-US" sz="1000">
                <a:solidFill>
                  <a:srgbClr val="808080"/>
                </a:solidFill>
                <a:hlinkClick r:id="rId4"/>
              </a:rPr>
              <a:t>Ralph.Steinhagen@CERN.ch</a:t>
            </a:r>
            <a:r>
              <a:rPr lang="en-US" sz="1000">
                <a:solidFill>
                  <a:srgbClr val="808080"/>
                </a:solidFill>
              </a:rPr>
              <a:t>, Advanced Control Engineering, 2014-06-02</a:t>
            </a:r>
            <a:endParaRPr/>
          </a:p>
        </p:txBody>
      </p:sp>
      <p:sp>
        <p:nvSpPr>
          <p:cNvPr id="7" name="CustomShape 7"/>
          <p:cNvSpPr/>
          <p:nvPr/>
        </p:nvSpPr>
        <p:spPr>
          <a:xfrm>
            <a:off x="8388720" y="7139880"/>
            <a:ext cx="1640160" cy="291960"/>
          </a:xfrm>
          <a:prstGeom prst="rect">
            <a:avLst/>
          </a:prstGeom>
          <a:noFill/>
          <a:ln>
            <a:noFill/>
          </a:ln>
        </p:spPr>
        <p:txBody>
          <a:bodyPr bIns="48240" lIns="96120" rIns="96120" tIns="48240"/>
          <a:p>
            <a:pPr algn="r"/>
            <a:fld id="{8F850B80-F194-49F8-952C-E424624192D2}" type="slidenum">
              <a:rPr lang="de-DE" sz="1200">
                <a:solidFill>
                  <a:srgbClr val="808080"/>
                </a:solidFill>
              </a:rPr>
              <a:t>&lt;number&gt;</a:t>
            </a:fld>
            <a:endParaRPr/>
          </a:p>
        </p:txBody>
      </p:sp>
    </p:spTree>
  </p:cSld>
  <p:clrMap accent1="accent1" accent2="accent2" accent3="accent3" accent4="accent4" accent5="accent5" accent6="accent6" bg1="lt1" bg2="lt2" folHlink="folHlink" hlink="hlink" tx1="dk1" tx2="dk2"/>
  <p:sldLayoutIdLst>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2" name="CustomShape 1"/>
          <p:cNvSpPr/>
          <p:nvPr/>
        </p:nvSpPr>
        <p:spPr>
          <a:xfrm>
            <a:off x="0" y="0"/>
            <a:ext cx="10080000" cy="756000"/>
          </a:xfrm>
          <a:prstGeom prst="rect">
            <a:avLst/>
          </a:prstGeom>
          <a:solidFill>
            <a:srgbClr val="ffffff"/>
          </a:solidFill>
          <a:ln>
            <a:noFill/>
          </a:ln>
        </p:spPr>
      </p:sp>
      <p:sp>
        <p:nvSpPr>
          <p:cNvPr id="43" name="CustomShape 2"/>
          <p:cNvSpPr/>
          <p:nvPr/>
        </p:nvSpPr>
        <p:spPr>
          <a:xfrm>
            <a:off x="0" y="754920"/>
            <a:ext cx="252000" cy="6804000"/>
          </a:xfrm>
          <a:prstGeom prst="rect">
            <a:avLst/>
          </a:prstGeom>
          <a:solidFill>
            <a:srgbClr val="dddddd"/>
          </a:solidFill>
          <a:ln>
            <a:noFill/>
          </a:ln>
        </p:spPr>
      </p:sp>
      <p:sp>
        <p:nvSpPr>
          <p:cNvPr id="44" name="CustomShape 3"/>
          <p:cNvSpPr/>
          <p:nvPr/>
        </p:nvSpPr>
        <p:spPr>
          <a:xfrm>
            <a:off x="670680" y="0"/>
            <a:ext cx="9408240" cy="756000"/>
          </a:xfrm>
          <a:prstGeom prst="rect">
            <a:avLst/>
          </a:prstGeom>
          <a:gradFill>
            <a:gsLst>
              <a:gs pos="0">
                <a:srgbClr val="8aa1b9"/>
              </a:gs>
              <a:gs pos="100000">
                <a:srgbClr val="003368"/>
              </a:gs>
            </a:gsLst>
            <a:lin ang="10800000"/>
          </a:gradFill>
          <a:ln>
            <a:noFill/>
          </a:ln>
        </p:spPr>
      </p:sp>
      <p:sp>
        <p:nvSpPr>
          <p:cNvPr id="45" name="PlaceHolder 4"/>
          <p:cNvSpPr>
            <a:spLocks noGrp="1"/>
          </p:cNvSpPr>
          <p:nvPr>
            <p:ph type="title"/>
          </p:nvPr>
        </p:nvSpPr>
        <p:spPr>
          <a:xfrm>
            <a:off x="1008000" y="0"/>
            <a:ext cx="7056000" cy="756000"/>
          </a:xfrm>
          <a:prstGeom prst="rect">
            <a:avLst/>
          </a:prstGeom>
        </p:spPr>
        <p:txBody>
          <a:bodyPr anchor="ctr" bIns="0" lIns="0" rIns="0" tIns="0" wrap="none"/>
          <a:p>
            <a:r>
              <a:rPr lang="en-US"/>
              <a:t>Click to edit the title text format</a:t>
            </a:r>
            <a:endParaRPr/>
          </a:p>
        </p:txBody>
      </p:sp>
      <p:sp>
        <p:nvSpPr>
          <p:cNvPr id="46" name="PlaceHolder 5"/>
          <p:cNvSpPr>
            <a:spLocks noGrp="1"/>
          </p:cNvSpPr>
          <p:nvPr>
            <p:ph type="body"/>
          </p:nvPr>
        </p:nvSpPr>
        <p:spPr>
          <a:xfrm>
            <a:off x="587160" y="925920"/>
            <a:ext cx="9072000" cy="5993640"/>
          </a:xfrm>
          <a:prstGeom prst="rect">
            <a:avLst/>
          </a:prstGeom>
        </p:spPr>
        <p:txBody>
          <a:bodyPr bIns="0" lIns="0" rIns="0" tIns="0" wrap="none"/>
          <a:p>
            <a:pPr>
              <a:buBlip>
                <a:blip r:embed="rId2"/>
              </a:buBlip>
            </a:pPr>
            <a:r>
              <a:rPr lang="en-US"/>
              <a:t>Click to edit the outline text format</a:t>
            </a:r>
            <a:endParaRPr/>
          </a:p>
          <a:p>
            <a:pPr lvl="1">
              <a:buFont typeface="Arial"/>
              <a:buChar char="–"/>
            </a:pPr>
            <a:r>
              <a:rPr lang="en-US"/>
              <a:t>Second Outline Level</a:t>
            </a:r>
            <a:endParaRPr/>
          </a:p>
          <a:p>
            <a:pPr lvl="2">
              <a:buFont typeface="Arial"/>
              <a:buChar char="•"/>
            </a:pPr>
            <a:r>
              <a:rPr lang="en-US"/>
              <a:t>Third Outline Level</a:t>
            </a:r>
            <a:endParaRPr/>
          </a:p>
          <a:p>
            <a:pPr lvl="3">
              <a:buFont typeface="Arial"/>
              <a:buChar char="–"/>
            </a:pPr>
            <a:r>
              <a:rPr lang="en-US"/>
              <a:t>Fourth Outline Level</a:t>
            </a:r>
            <a:endParaRPr/>
          </a:p>
          <a:p>
            <a:pPr lvl="4">
              <a:buFont typeface="Arial"/>
              <a:buChar char="»"/>
            </a:pPr>
            <a:r>
              <a:rPr lang="en-US"/>
              <a:t>Fifth Outline Level</a:t>
            </a:r>
            <a:endParaRPr/>
          </a:p>
          <a:p>
            <a:pPr lvl="5">
              <a:buFont typeface="Arial"/>
              <a:buChar char="»"/>
            </a:pPr>
            <a:r>
              <a:rPr lang="en-US"/>
              <a:t>Sixth Outline Level</a:t>
            </a:r>
            <a:endParaRPr/>
          </a:p>
          <a:p>
            <a:pPr lvl="6">
              <a:buFont typeface="Arial"/>
              <a:buChar char="»"/>
            </a:pPr>
            <a:r>
              <a:rPr lang="en-US"/>
              <a:t>Seventh Outline Level</a:t>
            </a:r>
            <a:endParaRPr/>
          </a:p>
          <a:p>
            <a:pPr lvl="7">
              <a:buFont typeface="Arial"/>
              <a:buChar char="»"/>
            </a:pPr>
            <a:r>
              <a:rPr lang="en-US"/>
              <a:t>Eighth Outline Level</a:t>
            </a:r>
            <a:endParaRPr/>
          </a:p>
          <a:p>
            <a:pPr lvl="8">
              <a:buSzPct val="25000"/>
              <a:buFont typeface="StarSymbol"/>
              <a:buChar char=""/>
            </a:pPr>
            <a:r>
              <a:rPr lang="en-US"/>
              <a:t>Ninth Outline Level</a:t>
            </a:r>
            <a:endParaRPr/>
          </a:p>
        </p:txBody>
      </p:sp>
      <p:pic>
        <p:nvPicPr>
          <p:cNvPr descr="" id="47" name=""/>
          <p:cNvPicPr/>
          <p:nvPr/>
        </p:nvPicPr>
        <p:blipFill>
          <a:blip r:embed="rId3"/>
          <a:stretch>
            <a:fillRect/>
          </a:stretch>
        </p:blipFill>
        <p:spPr>
          <a:xfrm>
            <a:off x="0" y="0"/>
            <a:ext cx="756000" cy="756000"/>
          </a:xfrm>
          <a:prstGeom prst="rect">
            <a:avLst/>
          </a:prstGeom>
          <a:ln>
            <a:noFill/>
          </a:ln>
        </p:spPr>
      </p:pic>
      <p:sp>
        <p:nvSpPr>
          <p:cNvPr id="48" name="CustomShape 6"/>
          <p:cNvSpPr/>
          <p:nvPr/>
        </p:nvSpPr>
        <p:spPr>
          <a:xfrm rot="16200000">
            <a:off x="-3153240" y="3960000"/>
            <a:ext cx="6552000" cy="309960"/>
          </a:xfrm>
          <a:prstGeom prst="rect">
            <a:avLst/>
          </a:prstGeom>
          <a:noFill/>
          <a:ln>
            <a:noFill/>
          </a:ln>
        </p:spPr>
        <p:txBody>
          <a:bodyPr anchor="ctr" wrap="none"/>
          <a:p>
            <a:r>
              <a:rPr lang="en-US" sz="1000">
                <a:solidFill>
                  <a:srgbClr val="808080"/>
                </a:solidFill>
              </a:rPr>
              <a:t>LS1 BBC and HT upgrades, </a:t>
            </a:r>
            <a:r>
              <a:rPr lang="en-US" sz="1000">
                <a:solidFill>
                  <a:srgbClr val="808080"/>
                </a:solidFill>
                <a:hlinkClick r:id="rId4"/>
              </a:rPr>
              <a:t>Ralph.Steinhagen@CERN.ch</a:t>
            </a:r>
            <a:r>
              <a:rPr lang="en-US" sz="1000">
                <a:solidFill>
                  <a:srgbClr val="808080"/>
                </a:solidFill>
              </a:rPr>
              <a:t>, 2013-03-14</a:t>
            </a:r>
            <a:endParaRPr/>
          </a:p>
        </p:txBody>
      </p:sp>
      <p:sp>
        <p:nvSpPr>
          <p:cNvPr id="49" name="CustomShape 7"/>
          <p:cNvSpPr/>
          <p:nvPr/>
        </p:nvSpPr>
        <p:spPr>
          <a:xfrm>
            <a:off x="8388000" y="7139160"/>
            <a:ext cx="1640160" cy="291960"/>
          </a:xfrm>
          <a:prstGeom prst="rect">
            <a:avLst/>
          </a:prstGeom>
          <a:noFill/>
          <a:ln>
            <a:noFill/>
          </a:ln>
        </p:spPr>
        <p:txBody>
          <a:bodyPr bIns="48240" lIns="96120" rIns="96120" tIns="48240"/>
          <a:p>
            <a:pPr algn="r"/>
            <a:fld id="{EC6491F9-DB5F-481D-95D5-573766054A68}" type="slidenum">
              <a:rPr lang="de-DE" sz="1200">
                <a:solidFill>
                  <a:srgbClr val="808080"/>
                </a:solidFill>
              </a:rPr>
              <a:t>&lt;number&gt;</a:t>
            </a:fld>
            <a:endParaRPr/>
          </a:p>
        </p:txBody>
      </p:sp>
      <p:pic>
        <p:nvPicPr>
          <p:cNvPr descr="" id="50" name=""/>
          <p:cNvPicPr/>
          <p:nvPr/>
        </p:nvPicPr>
        <p:blipFill>
          <a:blip r:embed="rId5"/>
          <a:stretch>
            <a:fillRect/>
          </a:stretch>
        </p:blipFill>
        <p:spPr>
          <a:xfrm>
            <a:off x="5090760" y="3807360"/>
            <a:ext cx="24840" cy="7920"/>
          </a:xfrm>
          <a:prstGeom prst="rect">
            <a:avLst/>
          </a:prstGeom>
          <a:ln>
            <a:noFill/>
          </a:ln>
        </p:spPr>
      </p:pic>
      <p:sp>
        <p:nvSpPr>
          <p:cNvPr id="51" name="PlaceHolder 8"/>
          <p:cNvSpPr>
            <a:spLocks noGrp="1"/>
          </p:cNvSpPr>
          <p:nvPr>
            <p:ph type="dt"/>
          </p:nvPr>
        </p:nvSpPr>
        <p:spPr>
          <a:xfrm>
            <a:off x="504000" y="6886800"/>
            <a:ext cx="2348280" cy="520920"/>
          </a:xfrm>
          <a:prstGeom prst="rect">
            <a:avLst/>
          </a:prstGeom>
        </p:spPr>
        <p:txBody>
          <a:bodyPr bIns="0" lIns="0" rIns="0" tIns="0" wrap="none"/>
          <a:p>
            <a:r>
              <a:rPr lang="en-US"/>
              <a:t>&lt;date/time&gt;</a:t>
            </a:r>
            <a:endParaRPr/>
          </a:p>
        </p:txBody>
      </p:sp>
      <p:sp>
        <p:nvSpPr>
          <p:cNvPr id="52" name="PlaceHolder 9"/>
          <p:cNvSpPr>
            <a:spLocks noGrp="1"/>
          </p:cNvSpPr>
          <p:nvPr>
            <p:ph type="ftr"/>
          </p:nvPr>
        </p:nvSpPr>
        <p:spPr>
          <a:xfrm>
            <a:off x="3447000" y="6886800"/>
            <a:ext cx="3194640" cy="520920"/>
          </a:xfrm>
          <a:prstGeom prst="rect">
            <a:avLst/>
          </a:prstGeom>
        </p:spPr>
        <p:txBody>
          <a:bodyPr bIns="0" lIns="0" rIns="0" tIns="0" wrap="none"/>
          <a:p>
            <a:r>
              <a:rPr lang="en-US"/>
              <a:t>&lt;footer&gt;</a:t>
            </a:r>
            <a:endParaRPr/>
          </a:p>
        </p:txBody>
      </p:sp>
      <p:sp>
        <p:nvSpPr>
          <p:cNvPr id="53" name="PlaceHolder 10"/>
          <p:cNvSpPr>
            <a:spLocks noGrp="1"/>
          </p:cNvSpPr>
          <p:nvPr>
            <p:ph type="sldNum"/>
          </p:nvPr>
        </p:nvSpPr>
        <p:spPr>
          <a:xfrm>
            <a:off x="7227000" y="6886800"/>
            <a:ext cx="2348280" cy="520920"/>
          </a:xfrm>
          <a:prstGeom prst="rect">
            <a:avLst/>
          </a:prstGeom>
        </p:spPr>
        <p:txBody>
          <a:bodyPr bIns="0" lIns="0" rIns="0" tIns="0" wrap="none"/>
          <a:p>
            <a:fld id="{95DB572E-895C-4491-8613-8D0E1B0F9C1E}" type="slidenum">
              <a:rPr lang="en-US"/>
              <a:t>&lt;number&gt;</a:t>
            </a:fld>
            <a:endParaRPr/>
          </a:p>
        </p:txBody>
      </p:sp>
    </p:spTree>
  </p:cSld>
  <p:clrMap accent1="accent1" accent2="accent2" accent3="accent3" accent4="accent4" accent5="accent5" accent6="accent6" bg1="lt1" bg2="lt2" folHlink="folHlink" hlink="hlink" tx1="dk1" tx2="dk2"/>
  <p:sldLayoutIdLst>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Lst>
</p:sldMaster>
</file>

<file path=ppt/slides/_rels/slide1.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44.gif"/><Relationship Id="rId2" Type="http://schemas.openxmlformats.org/officeDocument/2006/relationships/image" Target="../media/image45.gif"/><Relationship Id="rId3"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image" Target="../media/image46.gif"/><Relationship Id="rId2" Type="http://schemas.openxmlformats.org/officeDocument/2006/relationships/image" Target="../media/image47.gif"/><Relationship Id="rId3" Type="http://schemas.openxmlformats.org/officeDocument/2006/relationships/image" Target="../media/image48.gif"/><Relationship Id="rId4" Type="http://schemas.openxmlformats.org/officeDocument/2006/relationships/image" Target="../media/image49.gif"/><Relationship Id="rId5" Type="http://schemas.openxmlformats.org/officeDocument/2006/relationships/image" Target="../media/image50.gif"/><Relationship Id="rId6" Type="http://schemas.openxmlformats.org/officeDocument/2006/relationships/slideLayout" Target="../slideLayouts/slideLayout3.xml"/>
</Relationships>
</file>

<file path=ppt/slides/_rels/slide12.xml.rels><?xml version="1.0" encoding="UTF-8"?>
<Relationships xmlns="http://schemas.openxmlformats.org/package/2006/relationships"><Relationship Id="rId1" Type="http://schemas.openxmlformats.org/officeDocument/2006/relationships/image" Target="../media/image51.png"/><Relationship Id="rId2"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image" Target="../media/image52.png"/><Relationship Id="rId2"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image" Target="../media/image53.png"/><Relationship Id="rId2" Type="http://schemas.openxmlformats.org/officeDocument/2006/relationships/slideLayout" Target="../slideLayouts/slideLayout3.xml"/>
</Relationships>
</file>

<file path=ppt/slides/_rels/slide15.xml.rels><?xml version="1.0" encoding="UTF-8"?>
<Relationships xmlns="http://schemas.openxmlformats.org/package/2006/relationships"><Relationship Id="rId1" Type="http://schemas.openxmlformats.org/officeDocument/2006/relationships/image" Target="../media/image54.png"/><Relationship Id="rId2" Type="http://schemas.openxmlformats.org/officeDocument/2006/relationships/slideLayout" Target="../slideLayouts/slideLayout3.xml"/>
</Relationships>
</file>

<file path=ppt/slides/_rels/slide16.xml.rels><?xml version="1.0" encoding="UTF-8"?>
<Relationships xmlns="http://schemas.openxmlformats.org/package/2006/relationships"><Relationship Id="rId1" Type="http://schemas.openxmlformats.org/officeDocument/2006/relationships/image" Target="../media/image55.png"/><Relationship Id="rId2" Type="http://schemas.openxmlformats.org/officeDocument/2006/relationships/slideLayout" Target="../slideLayouts/slideLayout3.xml"/>
</Relationships>
</file>

<file path=ppt/slides/_rels/slide17.xml.rels><?xml version="1.0" encoding="UTF-8"?>
<Relationships xmlns="http://schemas.openxmlformats.org/package/2006/relationships"><Relationship Id="rId1" Type="http://schemas.openxmlformats.org/officeDocument/2006/relationships/image" Target="../media/image56.gif"/><Relationship Id="rId2" Type="http://schemas.openxmlformats.org/officeDocument/2006/relationships/image" Target="../media/image57.gif"/><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slideLayout" Target="../slideLayouts/slideLayout3.xml"/>
</Relationships>
</file>

<file path=ppt/slides/_rels/slide18.xml.rels><?xml version="1.0" encoding="UTF-8"?>
<Relationships xmlns="http://schemas.openxmlformats.org/package/2006/relationships"><Relationship Id="rId1" Type="http://schemas.openxmlformats.org/officeDocument/2006/relationships/image" Target="../media/image60.gif"/><Relationship Id="rId2" Type="http://schemas.openxmlformats.org/officeDocument/2006/relationships/image" Target="../media/image61.gif"/><Relationship Id="rId3"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image" Target="../media/image62.gif"/><Relationship Id="rId2" Type="http://schemas.openxmlformats.org/officeDocument/2006/relationships/image" Target="../media/image63.png"/><Relationship Id="rId3"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2.gif"/><Relationship Id="rId3" Type="http://schemas.openxmlformats.org/officeDocument/2006/relationships/image" Target="../media/image13.gif"/><Relationship Id="rId4" Type="http://schemas.openxmlformats.org/officeDocument/2006/relationships/image" Target="../media/image14.gif"/><Relationship Id="rId5" Type="http://schemas.openxmlformats.org/officeDocument/2006/relationships/image" Target="../media/image15.gif"/><Relationship Id="rId6" Type="http://schemas.openxmlformats.org/officeDocument/2006/relationships/image" Target="../media/image16.gif"/><Relationship Id="rId7" Type="http://schemas.openxmlformats.org/officeDocument/2006/relationships/image" Target="../media/image17.gif"/><Relationship Id="rId8" Type="http://schemas.openxmlformats.org/officeDocument/2006/relationships/image" Target="../media/image18.gif"/><Relationship Id="rId9" Type="http://schemas.openxmlformats.org/officeDocument/2006/relationships/slideLayout" Target="../slideLayouts/slideLayout13.xml"/><Relationship Id="rId10"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image" Target="../media/image64.gif"/><Relationship Id="rId2" Type="http://schemas.openxmlformats.org/officeDocument/2006/relationships/image" Target="../media/image65.gif"/><Relationship Id="rId3" Type="http://schemas.openxmlformats.org/officeDocument/2006/relationships/image" Target="../media/image66.png"/><Relationship Id="rId4" Type="http://schemas.openxmlformats.org/officeDocument/2006/relationships/image" Target="../media/image67.png"/><Relationship Id="rId5" Type="http://schemas.openxmlformats.org/officeDocument/2006/relationships/slideLayout" Target="../slideLayouts/slideLayout3.xml"/>
</Relationships>
</file>

<file path=ppt/slides/_rels/slide21.xml.rels><?xml version="1.0" encoding="UTF-8"?>
<Relationships xmlns="http://schemas.openxmlformats.org/package/2006/relationships"><Relationship Id="rId1" Type="http://schemas.openxmlformats.org/officeDocument/2006/relationships/image" Target="../media/image68.gif"/><Relationship Id="rId2" Type="http://schemas.openxmlformats.org/officeDocument/2006/relationships/image" Target="../media/image69.png"/><Relationship Id="rId3" Type="http://schemas.openxmlformats.org/officeDocument/2006/relationships/slideLayout" Target="../slideLayouts/slideLayout3.xml"/>
</Relationships>
</file>

<file path=ppt/slides/_rels/slide22.xml.rels><?xml version="1.0" encoding="UTF-8"?>
<Relationships xmlns="http://schemas.openxmlformats.org/package/2006/relationships"><Relationship Id="rId1" Type="http://schemas.openxmlformats.org/officeDocument/2006/relationships/image" Target="../media/image70.png"/><Relationship Id="rId2" Type="http://schemas.openxmlformats.org/officeDocument/2006/relationships/image" Target="../media/image71.png"/><Relationship Id="rId3" Type="http://schemas.openxmlformats.org/officeDocument/2006/relationships/image" Target="../media/image72.gif"/><Relationship Id="rId4" Type="http://schemas.openxmlformats.org/officeDocument/2006/relationships/image" Target="../media/image73.gif"/><Relationship Id="rId5" Type="http://schemas.openxmlformats.org/officeDocument/2006/relationships/slideLayout" Target="../slideLayouts/slideLayout3.xml"/>
</Relationships>
</file>

<file path=ppt/slides/_rels/slide23.xml.rels><?xml version="1.0" encoding="UTF-8"?>
<Relationships xmlns="http://schemas.openxmlformats.org/package/2006/relationships"><Relationship Id="rId1" Type="http://schemas.openxmlformats.org/officeDocument/2006/relationships/image" Target="../media/image74.gif"/><Relationship Id="rId2" Type="http://schemas.openxmlformats.org/officeDocument/2006/relationships/image" Target="../media/image75.gif"/><Relationship Id="rId3" Type="http://schemas.openxmlformats.org/officeDocument/2006/relationships/image" Target="../media/image76.png"/><Relationship Id="rId4" Type="http://schemas.openxmlformats.org/officeDocument/2006/relationships/slideLayout" Target="../slideLayouts/slideLayout3.xml"/>
</Relationships>
</file>

<file path=ppt/slides/_rels/slide24.xml.rels><?xml version="1.0" encoding="UTF-8"?>
<Relationships xmlns="http://schemas.openxmlformats.org/package/2006/relationships"><Relationship Id="rId1" Type="http://schemas.openxmlformats.org/officeDocument/2006/relationships/image" Target="../media/image77.png"/><Relationship Id="rId2" Type="http://schemas.openxmlformats.org/officeDocument/2006/relationships/image" Target="../media/image78.png"/><Relationship Id="rId3" Type="http://schemas.openxmlformats.org/officeDocument/2006/relationships/image" Target="../media/image79.png"/><Relationship Id="rId4" Type="http://schemas.openxmlformats.org/officeDocument/2006/relationships/slideLayout" Target="../slideLayouts/slideLayout3.xml"/>
</Relationships>
</file>

<file path=ppt/slides/_rels/slide25.xml.rels><?xml version="1.0" encoding="UTF-8"?>
<Relationships xmlns="http://schemas.openxmlformats.org/package/2006/relationships"><Relationship Id="rId1" Type="http://schemas.openxmlformats.org/officeDocument/2006/relationships/image" Target="../media/image80.jpeg"/><Relationship Id="rId2" Type="http://schemas.openxmlformats.org/officeDocument/2006/relationships/image" Target="../media/image81.png"/><Relationship Id="rId3" Type="http://schemas.openxmlformats.org/officeDocument/2006/relationships/image" Target="../media/image82.gif"/><Relationship Id="rId4" Type="http://schemas.openxmlformats.org/officeDocument/2006/relationships/slideLayout" Target="../slideLayouts/slideLayout3.xml"/>
</Relationships>
</file>

<file path=ppt/slides/_rels/slide26.xml.rels><?xml version="1.0" encoding="UTF-8"?>
<Relationships xmlns="http://schemas.openxmlformats.org/package/2006/relationships"><Relationship Id="rId1" Type="http://schemas.openxmlformats.org/officeDocument/2006/relationships/image" Target="../media/image83.gif"/><Relationship Id="rId2" Type="http://schemas.openxmlformats.org/officeDocument/2006/relationships/image" Target="../media/image84.gif"/><Relationship Id="rId3" Type="http://schemas.openxmlformats.org/officeDocument/2006/relationships/image" Target="../media/image85.png"/><Relationship Id="rId4" Type="http://schemas.openxmlformats.org/officeDocument/2006/relationships/slideLayout" Target="../slideLayouts/slideLayout3.xml"/>
</Relationships>
</file>

<file path=ppt/slides/_rels/slide27.xml.rels><?xml version="1.0" encoding="UTF-8"?>
<Relationships xmlns="http://schemas.openxmlformats.org/package/2006/relationships"><Relationship Id="rId1" Type="http://schemas.openxmlformats.org/officeDocument/2006/relationships/image" Target="../media/image86.gif"/><Relationship Id="rId2" Type="http://schemas.openxmlformats.org/officeDocument/2006/relationships/image" Target="../media/image87.gif"/><Relationship Id="rId3" Type="http://schemas.openxmlformats.org/officeDocument/2006/relationships/image" Target="../media/image88.gif"/><Relationship Id="rId4" Type="http://schemas.openxmlformats.org/officeDocument/2006/relationships/slideLayout" Target="../slideLayouts/slideLayout3.xml"/>
</Relationships>
</file>

<file path=ppt/slides/_rels/slide28.xml.rels><?xml version="1.0" encoding="UTF-8"?>
<Relationships xmlns="http://schemas.openxmlformats.org/package/2006/relationships"><Relationship Id="rId1" Type="http://schemas.openxmlformats.org/officeDocument/2006/relationships/image" Target="../media/image89.gif"/><Relationship Id="rId2" Type="http://schemas.openxmlformats.org/officeDocument/2006/relationships/image" Target="../media/image90.gif"/><Relationship Id="rId3" Type="http://schemas.openxmlformats.org/officeDocument/2006/relationships/image" Target="../media/image91.gif"/><Relationship Id="rId4" Type="http://schemas.openxmlformats.org/officeDocument/2006/relationships/slideLayout" Target="../slideLayouts/slideLayout3.xml"/>
</Relationships>
</file>

<file path=ppt/slides/_rels/slide29.xml.rels><?xml version="1.0" encoding="UTF-8"?>
<Relationships xmlns="http://schemas.openxmlformats.org/package/2006/relationships"><Relationship Id="rId1" Type="http://schemas.openxmlformats.org/officeDocument/2006/relationships/image" Target="../media/image92.gif"/><Relationship Id="rId2" Type="http://schemas.openxmlformats.org/officeDocument/2006/relationships/image" Target="../media/image93.gif"/><Relationship Id="rId3" Type="http://schemas.openxmlformats.org/officeDocument/2006/relationships/image" Target="../media/image94.png"/><Relationship Id="rId4"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19.gif"/><Relationship Id="rId2" Type="http://schemas.openxmlformats.org/officeDocument/2006/relationships/image" Target="../media/image20.gif"/><Relationship Id="rId3" Type="http://schemas.openxmlformats.org/officeDocument/2006/relationships/image" Target="../media/image21.gif"/><Relationship Id="rId4" Type="http://schemas.openxmlformats.org/officeDocument/2006/relationships/image" Target="../media/image22.jpeg"/><Relationship Id="rId5"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95.gif"/><Relationship Id="rId2" Type="http://schemas.openxmlformats.org/officeDocument/2006/relationships/image" Target="../media/image96.png"/><Relationship Id="rId3" Type="http://schemas.openxmlformats.org/officeDocument/2006/relationships/slideLayout" Target="../slideLayouts/slideLayout3.xml"/>
</Relationships>
</file>

<file path=ppt/slides/_rels/slide31.xml.rels><?xml version="1.0" encoding="UTF-8"?>
<Relationships xmlns="http://schemas.openxmlformats.org/package/2006/relationships"><Relationship Id="rId1" Type="http://schemas.openxmlformats.org/officeDocument/2006/relationships/image" Target="../media/image97.gif"/><Relationship Id="rId2" Type="http://schemas.openxmlformats.org/officeDocument/2006/relationships/image" Target="../media/image98.gif"/><Relationship Id="rId3" Type="http://schemas.openxmlformats.org/officeDocument/2006/relationships/image" Target="../media/image99.png"/><Relationship Id="rId4" Type="http://schemas.openxmlformats.org/officeDocument/2006/relationships/slideLayout" Target="../slideLayouts/slideLayout3.xml"/>
</Relationships>
</file>

<file path=ppt/slides/_rels/slide32.xml.rels><?xml version="1.0" encoding="UTF-8"?>
<Relationships xmlns="http://schemas.openxmlformats.org/package/2006/relationships"><Relationship Id="rId1" Type="http://schemas.openxmlformats.org/officeDocument/2006/relationships/image" Target="../media/image100.gif"/><Relationship Id="rId2" Type="http://schemas.openxmlformats.org/officeDocument/2006/relationships/image" Target="../media/image101.png"/><Relationship Id="rId3" Type="http://schemas.openxmlformats.org/officeDocument/2006/relationships/slideLayout" Target="../slideLayouts/slideLayout3.xml"/><Relationship Id="rId4"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image" Target="../media/image102.png"/><Relationship Id="rId2" Type="http://schemas.openxmlformats.org/officeDocument/2006/relationships/image" Target="../media/image103.gif"/><Relationship Id="rId3" Type="http://schemas.openxmlformats.org/officeDocument/2006/relationships/image" Target="../media/image104.png"/><Relationship Id="rId4" Type="http://schemas.openxmlformats.org/officeDocument/2006/relationships/image" Target="../media/image105.png"/><Relationship Id="rId5" Type="http://schemas.openxmlformats.org/officeDocument/2006/relationships/image" Target="../media/image106.png"/><Relationship Id="rId6" Type="http://schemas.openxmlformats.org/officeDocument/2006/relationships/image" Target="../media/image107.png"/><Relationship Id="rId7" Type="http://schemas.openxmlformats.org/officeDocument/2006/relationships/image" Target="../media/image108.png"/><Relationship Id="rId8" Type="http://schemas.openxmlformats.org/officeDocument/2006/relationships/slideLayout" Target="../slideLayouts/slideLayout3.xml"/>
</Relationships>
</file>

<file path=ppt/slides/_rels/slide34.xml.rels><?xml version="1.0" encoding="UTF-8"?>
<Relationships xmlns="http://schemas.openxmlformats.org/package/2006/relationships"><Relationship Id="rId1" Type="http://schemas.openxmlformats.org/officeDocument/2006/relationships/image" Target="../media/image109.png"/><Relationship Id="rId2" Type="http://schemas.openxmlformats.org/officeDocument/2006/relationships/image" Target="../media/image110.gif"/><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6" Type="http://schemas.openxmlformats.org/officeDocument/2006/relationships/slideLayout" Target="../slideLayouts/slideLayout3.xml"/>
</Relationships>
</file>

<file path=ppt/slides/_rels/slide35.xml.rels><?xml version="1.0" encoding="UTF-8"?>
<Relationships xmlns="http://schemas.openxmlformats.org/package/2006/relationships"><Relationship Id="rId1" Type="http://schemas.openxmlformats.org/officeDocument/2006/relationships/image" Target="../media/image114.gif"/><Relationship Id="rId2" Type="http://schemas.openxmlformats.org/officeDocument/2006/relationships/image" Target="../media/image115.gif"/><Relationship Id="rId3" Type="http://schemas.openxmlformats.org/officeDocument/2006/relationships/image" Target="../media/image116.gif"/><Relationship Id="rId4" Type="http://schemas.openxmlformats.org/officeDocument/2006/relationships/image" Target="../media/image117.gif"/><Relationship Id="rId5" Type="http://schemas.openxmlformats.org/officeDocument/2006/relationships/slideLayout" Target="../slideLayouts/slideLayout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4.xml"/>
</Relationships>
</file>

<file path=ppt/slides/_rels/slide37.xml.rels><?xml version="1.0" encoding="UTF-8"?>
<Relationships xmlns="http://schemas.openxmlformats.org/package/2006/relationships"><Relationship Id="rId1" Type="http://schemas.openxmlformats.org/officeDocument/2006/relationships/package" Target="../embeddings/spreadsheet2.xlsx"/><Relationship Id="rId2" Type="http://schemas.openxmlformats.org/officeDocument/2006/relationships/image" Target="../media/image118.emf"/><Relationship Id="rId3" Type="http://schemas.openxmlformats.org/officeDocument/2006/relationships/image" Target="../media/image119.gif"/><Relationship Id="rId4" Type="http://schemas.openxmlformats.org/officeDocument/2006/relationships/image" Target="../media/image120.gif"/><Relationship Id="rId5" Type="http://schemas.openxmlformats.org/officeDocument/2006/relationships/image" Target="../media/image121.gif"/><Relationship Id="rId6" Type="http://schemas.openxmlformats.org/officeDocument/2006/relationships/slideLayout" Target="../slideLayouts/slideLayout3.xml"/>
</Relationships>
</file>

<file path=ppt/slides/_rels/slide38.xml.rels><?xml version="1.0" encoding="UTF-8"?>
<Relationships xmlns="http://schemas.openxmlformats.org/package/2006/relationships"><Relationship Id="rId1" Type="http://schemas.openxmlformats.org/officeDocument/2006/relationships/image" Target="../media/image122.gif"/><Relationship Id="rId2" Type="http://schemas.openxmlformats.org/officeDocument/2006/relationships/image" Target="../media/image123.gif"/><Relationship Id="rId3" Type="http://schemas.openxmlformats.org/officeDocument/2006/relationships/image" Target="../media/image124.gif"/><Relationship Id="rId4" Type="http://schemas.openxmlformats.org/officeDocument/2006/relationships/slideLayout" Target="../slideLayouts/slideLayout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image" Target="../media/image24.png"/><Relationship Id="rId3" Type="http://schemas.openxmlformats.org/officeDocument/2006/relationships/slideLayout" Target="../slideLayouts/slideLayout1.xml"/>
</Relationships>
</file>

<file path=ppt/slides/_rels/slide40.xml.rels><?xml version="1.0" encoding="UTF-8"?>
<Relationships xmlns="http://schemas.openxmlformats.org/package/2006/relationships"><Relationship Id="rId1" Type="http://schemas.openxmlformats.org/officeDocument/2006/relationships/image" Target="../media/image125.png"/><Relationship Id="rId2" Type="http://schemas.openxmlformats.org/officeDocument/2006/relationships/image" Target="../media/image126.gif"/><Relationship Id="rId3" Type="http://schemas.openxmlformats.org/officeDocument/2006/relationships/slideLayout" Target="../slideLayouts/slideLayout3.xml"/>
</Relationships>
</file>

<file path=ppt/slides/_rels/slide41.xml.rels><?xml version="1.0" encoding="UTF-8"?>
<Relationships xmlns="http://schemas.openxmlformats.org/package/2006/relationships"><Relationship Id="rId1" Type="http://schemas.openxmlformats.org/officeDocument/2006/relationships/image" Target="../media/image127.png"/><Relationship Id="rId2" Type="http://schemas.openxmlformats.org/officeDocument/2006/relationships/image" Target="../media/image128.png"/><Relationship Id="rId3" Type="http://schemas.openxmlformats.org/officeDocument/2006/relationships/slideLayout" Target="../slideLayouts/slideLayout5.xml"/>
</Relationships>
</file>

<file path=ppt/slides/_rels/slide42.xml.rels><?xml version="1.0" encoding="UTF-8"?>
<Relationships xmlns="http://schemas.openxmlformats.org/package/2006/relationships"><Relationship Id="rId1" Type="http://schemas.openxmlformats.org/officeDocument/2006/relationships/image" Target="../media/image129.gif"/><Relationship Id="rId2" Type="http://schemas.openxmlformats.org/officeDocument/2006/relationships/image" Target="../media/image130.gif"/><Relationship Id="rId3" Type="http://schemas.openxmlformats.org/officeDocument/2006/relationships/slideLayout" Target="../slideLayouts/slideLayout3.xml"/>
</Relationships>
</file>

<file path=ppt/slides/_rels/slide43.xml.rels><?xml version="1.0" encoding="UTF-8"?>
<Relationships xmlns="http://schemas.openxmlformats.org/package/2006/relationships"><Relationship Id="rId1" Type="http://schemas.openxmlformats.org/officeDocument/2006/relationships/image" Target="../media/image131.gif"/><Relationship Id="rId2" Type="http://schemas.openxmlformats.org/officeDocument/2006/relationships/image" Target="../media/image132.gif"/><Relationship Id="rId3" Type="http://schemas.openxmlformats.org/officeDocument/2006/relationships/image" Target="../media/image133.gif"/><Relationship Id="rId4" Type="http://schemas.openxmlformats.org/officeDocument/2006/relationships/image" Target="../media/image134.gif"/><Relationship Id="rId5" Type="http://schemas.openxmlformats.org/officeDocument/2006/relationships/image" Target="../media/image135.gif"/><Relationship Id="rId6" Type="http://schemas.openxmlformats.org/officeDocument/2006/relationships/slideLayout" Target="../slideLayouts/slideLayout3.xml"/>
</Relationships>
</file>

<file path=ppt/slides/_rels/slide44.xml.rels><?xml version="1.0" encoding="UTF-8"?>
<Relationships xmlns="http://schemas.openxmlformats.org/package/2006/relationships"><Relationship Id="rId1" Type="http://schemas.openxmlformats.org/officeDocument/2006/relationships/image" Target="../media/image136.png"/><Relationship Id="rId2" Type="http://schemas.openxmlformats.org/officeDocument/2006/relationships/image" Target="../media/image137.png"/><Relationship Id="rId3" Type="http://schemas.openxmlformats.org/officeDocument/2006/relationships/image" Target="../media/image138.gif"/><Relationship Id="rId4" Type="http://schemas.openxmlformats.org/officeDocument/2006/relationships/image" Target="../media/image139.gif"/><Relationship Id="rId5" Type="http://schemas.openxmlformats.org/officeDocument/2006/relationships/image" Target="../media/image140.gif"/><Relationship Id="rId6" Type="http://schemas.openxmlformats.org/officeDocument/2006/relationships/slideLayout" Target="../slideLayouts/slideLayout3.xml"/>
</Relationships>
</file>

<file path=ppt/slides/_rels/slide45.xml.rels><?xml version="1.0" encoding="UTF-8"?>
<Relationships xmlns="http://schemas.openxmlformats.org/package/2006/relationships"><Relationship Id="rId1" Type="http://schemas.openxmlformats.org/officeDocument/2006/relationships/image" Target="../media/image141.gif"/><Relationship Id="rId2" Type="http://schemas.openxmlformats.org/officeDocument/2006/relationships/image" Target="../media/image142.gif"/><Relationship Id="rId3" Type="http://schemas.openxmlformats.org/officeDocument/2006/relationships/image" Target="../media/image143.gif"/><Relationship Id="rId4" Type="http://schemas.openxmlformats.org/officeDocument/2006/relationships/image" Target="../media/image144.png"/><Relationship Id="rId5" Type="http://schemas.openxmlformats.org/officeDocument/2006/relationships/image" Target="../media/image145.png"/><Relationship Id="rId6" Type="http://schemas.openxmlformats.org/officeDocument/2006/relationships/slideLayout" Target="../slideLayouts/slideLayout3.xml"/>
</Relationships>
</file>

<file path=ppt/slides/_rels/slide46.xml.rels><?xml version="1.0" encoding="UTF-8"?>
<Relationships xmlns="http://schemas.openxmlformats.org/package/2006/relationships"><Relationship Id="rId1" Type="http://schemas.openxmlformats.org/officeDocument/2006/relationships/image" Target="../media/image146.gif"/><Relationship Id="rId2" Type="http://schemas.openxmlformats.org/officeDocument/2006/relationships/image" Target="../media/image147.gif"/><Relationship Id="rId3" Type="http://schemas.openxmlformats.org/officeDocument/2006/relationships/image" Target="../media/image148.gif"/><Relationship Id="rId4" Type="http://schemas.openxmlformats.org/officeDocument/2006/relationships/slideLayout" Target="../slideLayouts/slideLayout3.xml"/>
</Relationships>
</file>

<file path=ppt/slides/_rels/slide47.xml.rels><?xml version="1.0" encoding="UTF-8"?>
<Relationships xmlns="http://schemas.openxmlformats.org/package/2006/relationships"><Relationship Id="rId1" Type="http://schemas.openxmlformats.org/officeDocument/2006/relationships/image" Target="../media/image149.gif"/><Relationship Id="rId2" Type="http://schemas.openxmlformats.org/officeDocument/2006/relationships/image" Target="../media/image150.gif"/><Relationship Id="rId3" Type="http://schemas.openxmlformats.org/officeDocument/2006/relationships/image" Target="../media/image151.gif"/><Relationship Id="rId4" Type="http://schemas.openxmlformats.org/officeDocument/2006/relationships/image" Target="../media/image152.gif"/><Relationship Id="rId5" Type="http://schemas.openxmlformats.org/officeDocument/2006/relationships/image" Target="../media/image153.gif"/><Relationship Id="rId6" Type="http://schemas.openxmlformats.org/officeDocument/2006/relationships/image" Target="../media/image154.gif"/><Relationship Id="rId7" Type="http://schemas.openxmlformats.org/officeDocument/2006/relationships/slideLayout" Target="../slideLayouts/slideLayout3.xml"/>
</Relationships>
</file>

<file path=ppt/slides/_rels/slide48.xml.rels><?xml version="1.0" encoding="UTF-8"?>
<Relationships xmlns="http://schemas.openxmlformats.org/package/2006/relationships"><Relationship Id="rId1" Type="http://schemas.openxmlformats.org/officeDocument/2006/relationships/image" Target="../media/image155.png"/><Relationship Id="rId2" Type="http://schemas.openxmlformats.org/officeDocument/2006/relationships/image" Target="../media/image156.gif"/><Relationship Id="rId3" Type="http://schemas.openxmlformats.org/officeDocument/2006/relationships/image" Target="../media/image157.gif"/><Relationship Id="rId4" Type="http://schemas.openxmlformats.org/officeDocument/2006/relationships/image" Target="../media/image158.gif"/><Relationship Id="rId5" Type="http://schemas.openxmlformats.org/officeDocument/2006/relationships/image" Target="../media/image159.gif"/><Relationship Id="rId6" Type="http://schemas.openxmlformats.org/officeDocument/2006/relationships/slideLayout" Target="../slideLayouts/slideLayout3.xml"/>
</Relationships>
</file>

<file path=ppt/slides/_rels/slide49.xml.rels><?xml version="1.0" encoding="UTF-8"?>
<Relationships xmlns="http://schemas.openxmlformats.org/package/2006/relationships"><Relationship Id="rId1" Type="http://schemas.openxmlformats.org/officeDocument/2006/relationships/image" Target="../media/image160.gif"/><Relationship Id="rId2"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gif"/><Relationship Id="rId3" Type="http://schemas.openxmlformats.org/officeDocument/2006/relationships/image" Target="../media/image27.gif"/><Relationship Id="rId4" Type="http://schemas.openxmlformats.org/officeDocument/2006/relationships/image" Target="../media/image28.gif"/><Relationship Id="rId5" Type="http://schemas.openxmlformats.org/officeDocument/2006/relationships/slideLayout" Target="../slideLayouts/slideLayout3.xml"/>
</Relationships>
</file>

<file path=ppt/slides/_rels/slide50.xml.rels><?xml version="1.0" encoding="UTF-8"?>
<Relationships xmlns="http://schemas.openxmlformats.org/package/2006/relationships"><Relationship Id="rId1" Type="http://schemas.openxmlformats.org/officeDocument/2006/relationships/image" Target="../media/image161.gif"/><Relationship Id="rId2" Type="http://schemas.openxmlformats.org/officeDocument/2006/relationships/slideLayout" Target="../slideLayouts/slideLayout3.xml"/>
</Relationships>
</file>

<file path=ppt/slides/_rels/slide6.xml.rels><?xml version="1.0" encoding="UTF-8"?>
<Relationships xmlns="http://schemas.openxmlformats.org/package/2006/relationships"><Relationship Id="rId1" Type="http://schemas.openxmlformats.org/officeDocument/2006/relationships/image" Target="../media/image29.gif"/><Relationship Id="rId2" Type="http://schemas.openxmlformats.org/officeDocument/2006/relationships/image" Target="../media/image30.png"/><Relationship Id="rId3" Type="http://schemas.openxmlformats.org/officeDocument/2006/relationships/slideLayout" Target="../slideLayouts/slideLayout3.xml"/>
</Relationships>
</file>

<file path=ppt/slides/_rels/slide7.xml.rels><?xml version="1.0" encoding="UTF-8"?>
<Relationships xmlns="http://schemas.openxmlformats.org/package/2006/relationships"><Relationship Id="rId1" Type="http://schemas.openxmlformats.org/officeDocument/2006/relationships/image" Target="../media/image31.gif"/><Relationship Id="rId2" Type="http://schemas.openxmlformats.org/officeDocument/2006/relationships/image" Target="../media/image32.gif"/><Relationship Id="rId3" Type="http://schemas.openxmlformats.org/officeDocument/2006/relationships/slideLayout" Target="../slideLayouts/slideLayout3.xml"/>
</Relationships>
</file>

<file path=ppt/slides/_rels/slide8.xml.rels><?xml version="1.0" encoding="UTF-8"?>
<Relationships xmlns="http://schemas.openxmlformats.org/package/2006/relationships"><Relationship Id="rId1" Type="http://schemas.openxmlformats.org/officeDocument/2006/relationships/image" Target="../media/image33.gif"/><Relationship Id="rId2" Type="http://schemas.openxmlformats.org/officeDocument/2006/relationships/image" Target="../media/image34.gif"/><Relationship Id="rId3" Type="http://schemas.openxmlformats.org/officeDocument/2006/relationships/image" Target="../media/image35.gif"/><Relationship Id="rId4" Type="http://schemas.openxmlformats.org/officeDocument/2006/relationships/image" Target="../media/image36.gif"/><Relationship Id="rId5" Type="http://schemas.openxmlformats.org/officeDocument/2006/relationships/image" Target="../media/image37.gif"/><Relationship Id="rId6" Type="http://schemas.openxmlformats.org/officeDocument/2006/relationships/image" Target="../media/image38.gif"/><Relationship Id="rId7" Type="http://schemas.openxmlformats.org/officeDocument/2006/relationships/image" Target="../media/image39.gif"/><Relationship Id="rId8" Type="http://schemas.openxmlformats.org/officeDocument/2006/relationships/image" Target="../media/image40.gif"/><Relationship Id="rId9" Type="http://schemas.openxmlformats.org/officeDocument/2006/relationships/image" Target="../media/image41.gif"/><Relationship Id="rId10" Type="http://schemas.openxmlformats.org/officeDocument/2006/relationships/slideLayout" Target="../slideLayouts/slideLayout3.xml"/>
</Relationships>
</file>

<file path=ppt/slides/_rels/slide9.xml.rels><?xml version="1.0" encoding="UTF-8"?>
<Relationships xmlns="http://schemas.openxmlformats.org/package/2006/relationships"><Relationship Id="rId1" Type="http://schemas.openxmlformats.org/officeDocument/2006/relationships/image" Target="../media/image42.gif"/><Relationship Id="rId2" Type="http://schemas.openxmlformats.org/officeDocument/2006/relationships/image" Target="../media/image43.gif"/><Relationship Id="rId3"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94" name=""/>
          <p:cNvPicPr/>
          <p:nvPr/>
        </p:nvPicPr>
        <p:blipFill>
          <a:blip r:embed="rId1"/>
          <a:stretch>
            <a:fillRect/>
          </a:stretch>
        </p:blipFill>
        <p:spPr>
          <a:xfrm>
            <a:off x="0" y="730080"/>
            <a:ext cx="10080000" cy="6829920"/>
          </a:xfrm>
          <a:prstGeom prst="rect">
            <a:avLst/>
          </a:prstGeom>
          <a:ln>
            <a:noFill/>
          </a:ln>
        </p:spPr>
      </p:pic>
      <p:sp>
        <p:nvSpPr>
          <p:cNvPr id="95" name="TextShape 1"/>
          <p:cNvSpPr txBox="1"/>
          <p:nvPr/>
        </p:nvSpPr>
        <p:spPr>
          <a:xfrm>
            <a:off x="0" y="742680"/>
            <a:ext cx="10080000" cy="2048400"/>
          </a:xfrm>
          <a:prstGeom prst="rect">
            <a:avLst/>
          </a:prstGeom>
        </p:spPr>
        <p:txBody>
          <a:bodyPr bIns="45000" lIns="90000" rIns="90000" tIns="45000" wrap="none"/>
          <a:p>
            <a:pPr algn="ctr"/>
            <a:r>
              <a:rPr b="1" lang="en-US" sz="1600">
                <a:solidFill>
                  <a:srgbClr val="ffffff"/>
                </a:solidFill>
              </a:rPr>
              <a:t> </a:t>
            </a:r>
            <a:endParaRPr/>
          </a:p>
          <a:p>
            <a:pPr algn="ctr"/>
            <a:r>
              <a:rPr b="1" lang="en-US" sz="3000">
                <a:solidFill>
                  <a:srgbClr val="ffffff"/>
                </a:solidFill>
              </a:rPr>
              <a:t>Design and Performance of the </a:t>
            </a:r>
            <a:endParaRPr/>
          </a:p>
          <a:p>
            <a:pPr algn="ctr"/>
            <a:r>
              <a:rPr b="1" lang="en-US" sz="3000">
                <a:solidFill>
                  <a:srgbClr val="ffffff"/>
                </a:solidFill>
              </a:rPr>
              <a:t>LHC beam-based Feedback Control Systems</a:t>
            </a:r>
            <a:endParaRPr/>
          </a:p>
          <a:p>
            <a:pPr algn="ctr"/>
            <a:endParaRPr/>
          </a:p>
        </p:txBody>
      </p:sp>
      <p:sp>
        <p:nvSpPr>
          <p:cNvPr id="96" name="TextShape 2"/>
          <p:cNvSpPr txBox="1"/>
          <p:nvPr/>
        </p:nvSpPr>
        <p:spPr>
          <a:xfrm>
            <a:off x="1008000" y="0"/>
            <a:ext cx="7921080" cy="756360"/>
          </a:xfrm>
          <a:prstGeom prst="rect">
            <a:avLst/>
          </a:prstGeom>
        </p:spPr>
        <p:txBody>
          <a:bodyPr anchor="ctr" bIns="0" lIns="0" rIns="0" tIns="0" wrap="none"/>
          <a:p>
            <a:r>
              <a:rPr lang="en-US"/>
              <a:t>2014-05-02 ICE Automation Seminars: </a:t>
            </a:r>
            <a:r>
              <a:rPr lang="en-US"/>
              <a:t>
</a:t>
            </a:r>
            <a:r>
              <a:rPr lang="en-US"/>
              <a:t>Workshop on Advanced Control Engineering</a:t>
            </a:r>
            <a:endParaRPr/>
          </a:p>
        </p:txBody>
      </p:sp>
      <p:sp>
        <p:nvSpPr>
          <p:cNvPr id="97" name="TextShape 3"/>
          <p:cNvSpPr txBox="1"/>
          <p:nvPr/>
        </p:nvSpPr>
        <p:spPr>
          <a:xfrm>
            <a:off x="0" y="5431680"/>
            <a:ext cx="10080000" cy="2128320"/>
          </a:xfrm>
          <a:prstGeom prst="rect">
            <a:avLst/>
          </a:prstGeom>
        </p:spPr>
        <p:txBody>
          <a:bodyPr bIns="45000" lIns="90000" rIns="90000" tIns="45000" wrap="none"/>
          <a:p>
            <a:pPr algn="ctr"/>
            <a:r>
              <a:rPr b="1" lang="en-US">
                <a:solidFill>
                  <a:srgbClr val="ffffff"/>
                </a:solidFill>
                <a:latin typeface="Lucida Calligraphy"/>
              </a:rPr>
              <a:t>– </a:t>
            </a:r>
            <a:r>
              <a:rPr b="1" lang="en-US">
                <a:solidFill>
                  <a:srgbClr val="ffffff"/>
                </a:solidFill>
                <a:latin typeface="Lucida Calligraphy"/>
              </a:rPr>
              <a:t>There and back again – </a:t>
            </a:r>
            <a:endParaRPr/>
          </a:p>
          <a:p>
            <a:pPr algn="ctr"/>
            <a:endParaRPr/>
          </a:p>
          <a:p>
            <a:pPr algn="ctr"/>
            <a:r>
              <a:rPr b="1" lang="en-US" sz="2200">
                <a:solidFill>
                  <a:srgbClr val="ffffff"/>
                </a:solidFill>
              </a:rPr>
              <a:t>Ralph J. Steinhagen</a:t>
            </a:r>
            <a:r>
              <a:rPr b="1" lang="en-US" sz="2200">
                <a:solidFill>
                  <a:srgbClr val="ffffff"/>
                </a:solidFill>
              </a:rPr>
              <a:t>
</a:t>
            </a:r>
            <a:r>
              <a:rPr b="1" lang="en-US" sz="2200">
                <a:solidFill>
                  <a:srgbClr val="ffffff"/>
                </a:solidFill>
              </a:rPr>
              <a:t>Accelerator &amp; Beams Department, CERN</a:t>
            </a:r>
            <a:endParaRPr/>
          </a:p>
          <a:p>
            <a:pPr algn="ctr"/>
            <a:endParaRPr/>
          </a:p>
        </p:txBody>
      </p:sp>
    </p:spTree>
  </p:cSld>
  <p:timing>
    <p:tnLst>
      <p:par>
        <p:cTn dur="indefinite" id="1" nodeType="tmRoot" restart="never">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1" name="TextShape 1"/>
          <p:cNvSpPr txBox="1"/>
          <p:nvPr/>
        </p:nvSpPr>
        <p:spPr>
          <a:xfrm>
            <a:off x="1008000" y="0"/>
            <a:ext cx="8043120" cy="756360"/>
          </a:xfrm>
          <a:prstGeom prst="rect">
            <a:avLst/>
          </a:prstGeom>
        </p:spPr>
        <p:txBody>
          <a:bodyPr anchor="ctr" bIns="0" lIns="0" rIns="0" tIns="0" wrap="none"/>
          <a:p>
            <a:r>
              <a:rPr lang="en-US"/>
              <a:t>Multiple-Input-Multiple-Output (MIMO) Process Control</a:t>
            </a:r>
            <a:endParaRPr/>
          </a:p>
        </p:txBody>
      </p:sp>
      <p:sp>
        <p:nvSpPr>
          <p:cNvPr id="282" name="TextShape 2"/>
          <p:cNvSpPr txBox="1"/>
          <p:nvPr/>
        </p:nvSpPr>
        <p:spPr>
          <a:xfrm>
            <a:off x="359640" y="971640"/>
            <a:ext cx="9360000" cy="6201360"/>
          </a:xfrm>
          <a:prstGeom prst="rect">
            <a:avLst/>
          </a:prstGeom>
        </p:spPr>
        <p:txBody>
          <a:bodyPr bIns="0" lIns="0" rIns="0" tIns="0" wrap="none"/>
          <a:p>
            <a:pPr>
              <a:buBlip>
                <a:blip r:embed="rId1"/>
              </a:buBlip>
            </a:pPr>
            <a:r>
              <a:rPr lang="en-US" sz="2000">
                <a:solidFill>
                  <a:srgbClr val="000000"/>
                </a:solidFill>
              </a:rPr>
              <a:t>'Divide and Conquer'  feedback controller design approach:</a:t>
            </a:r>
            <a:endParaRPr/>
          </a:p>
          <a:p>
            <a:pPr lvl="1">
              <a:buFont typeface="StarSymbol"/>
              <a:buAutoNum type="arabicPlain"/>
            </a:pPr>
            <a:r>
              <a:rPr lang="en-US">
                <a:solidFill>
                  <a:srgbClr val="000000"/>
                </a:solidFill>
                <a:latin typeface="Arial"/>
              </a:rPr>
              <a:t>Compute steady-state corrector settin</a:t>
            </a:r>
            <a:r>
              <a:rPr lang="en-US">
                <a:solidFill>
                  <a:srgbClr val="000000"/>
                </a:solidFill>
                <a:latin typeface="Arial"/>
              </a:rPr>
              <a:t>gs          </a:t>
            </a:r>
            <a:r>
              <a:rPr lang="en-US">
                <a:solidFill>
                  <a:srgbClr val="000000"/>
                </a:solidFill>
                <a:latin typeface="Arial"/>
              </a:rPr>
              <a:t>	</a:t>
            </a:r>
            <a:r>
              <a:rPr lang="en-US">
                <a:solidFill>
                  <a:srgbClr val="000000"/>
                </a:solidFill>
                <a:latin typeface="Arial"/>
              </a:rPr>
              <a:t>	</a:t>
            </a:r>
            <a:r>
              <a:rPr lang="en-US">
                <a:solidFill>
                  <a:srgbClr val="000000"/>
                </a:solidFill>
                <a:latin typeface="Arial"/>
              </a:rPr>
              <a:t>based on </a:t>
            </a:r>
            <a:r>
              <a:rPr lang="en-US">
                <a:solidFill>
                  <a:srgbClr val="000000"/>
                </a:solidFill>
                <a:latin typeface="Arial"/>
              </a:rPr>
              <a:t>	</a:t>
            </a:r>
            <a:r>
              <a:rPr lang="en-US">
                <a:solidFill>
                  <a:srgbClr val="000000"/>
                </a:solidFill>
                <a:latin typeface="Arial"/>
              </a:rPr>
              <a:t>	</a:t>
            </a:r>
            <a:r>
              <a:rPr lang="en-US">
                <a:solidFill>
                  <a:srgbClr val="000000"/>
                </a:solidFill>
                <a:latin typeface="Arial"/>
              </a:rPr>
              <a:t>measured parameter shift </a:t>
            </a:r>
            <a:r>
              <a:rPr lang="en-US">
                <a:solidFill>
                  <a:srgbClr val="000000"/>
                </a:solidFill>
                <a:latin typeface="Symbol"/>
              </a:rPr>
              <a:t>D</a:t>
            </a:r>
            <a:r>
              <a:rPr lang="en-US">
                <a:solidFill>
                  <a:srgbClr val="000000"/>
                </a:solidFill>
                <a:latin typeface="Arial"/>
              </a:rPr>
              <a:t>x=(x</a:t>
            </a:r>
            <a:r>
              <a:rPr baseline="-33000" lang="en-US">
                <a:solidFill>
                  <a:srgbClr val="000000"/>
                </a:solidFill>
                <a:latin typeface="Arial"/>
              </a:rPr>
              <a:t>1</a:t>
            </a:r>
            <a:r>
              <a:rPr lang="en-US">
                <a:solidFill>
                  <a:srgbClr val="000000"/>
                </a:solidFill>
                <a:latin typeface="Arial"/>
              </a:rPr>
              <a:t>,..., x</a:t>
            </a:r>
            <a:r>
              <a:rPr baseline="-33000" lang="en-US">
                <a:solidFill>
                  <a:srgbClr val="000000"/>
                </a:solidFill>
                <a:latin typeface="Arial"/>
              </a:rPr>
              <a:t>n</a:t>
            </a:r>
            <a:r>
              <a:rPr lang="en-US">
                <a:solidFill>
                  <a:srgbClr val="000000"/>
                </a:solidFill>
                <a:latin typeface="Arial"/>
              </a:rPr>
              <a:t>) that will move the beam </a:t>
            </a:r>
            <a:r>
              <a:rPr lang="en-US">
                <a:solidFill>
                  <a:srgbClr val="000000"/>
                </a:solidFill>
                <a:latin typeface="Arial"/>
              </a:rPr>
              <a:t>	</a:t>
            </a:r>
            <a:r>
              <a:rPr lang="en-US">
                <a:solidFill>
                  <a:srgbClr val="000000"/>
                </a:solidFill>
                <a:latin typeface="Arial"/>
              </a:rPr>
              <a:t>	</a:t>
            </a:r>
            <a:r>
              <a:rPr lang="en-US">
                <a:solidFill>
                  <a:srgbClr val="000000"/>
                </a:solidFill>
                <a:latin typeface="Arial"/>
              </a:rPr>
              <a:t>	</a:t>
            </a:r>
            <a:r>
              <a:rPr lang="en-US">
                <a:solidFill>
                  <a:srgbClr val="000000"/>
                </a:solidFill>
                <a:latin typeface="Arial"/>
              </a:rPr>
              <a:t> to its referenc</a:t>
            </a:r>
            <a:r>
              <a:rPr lang="en-US">
                <a:solidFill>
                  <a:srgbClr val="000000"/>
                </a:solidFill>
                <a:latin typeface="Arial"/>
              </a:rPr>
              <a:t>e position for t</a:t>
            </a:r>
            <a:r>
              <a:rPr lang="en-US">
                <a:solidFill>
                  <a:srgbClr val="000000"/>
                </a:solidFill>
                <a:latin typeface="Arial"/>
                <a:ea typeface="Arial"/>
              </a:rPr>
              <a:t>→∞.</a:t>
            </a:r>
            <a:endParaRPr/>
          </a:p>
          <a:p>
            <a:pPr lvl="1">
              <a:buFont typeface="StarSymbol"/>
              <a:buAutoNum type="arabicPlain"/>
            </a:pPr>
            <a:r>
              <a:rPr lang="en-US">
                <a:solidFill>
                  <a:srgbClr val="000000"/>
                </a:solidFill>
                <a:latin typeface="Arial"/>
                <a:ea typeface="Arial"/>
              </a:rPr>
              <a:t>Compute a         that will enhance the transition  </a:t>
            </a:r>
            <a:r>
              <a:rPr lang="en-US">
                <a:solidFill>
                  <a:srgbClr val="000000"/>
                </a:solidFill>
                <a:latin typeface="Arial"/>
                <a:ea typeface="Arial"/>
              </a:rPr>
              <a:t>	</a:t>
            </a:r>
            <a:r>
              <a:rPr lang="en-US">
                <a:solidFill>
                  <a:srgbClr val="000000"/>
                </a:solidFill>
                <a:latin typeface="Arial"/>
                <a:ea typeface="Arial"/>
              </a:rPr>
              <a:t>	</a:t>
            </a:r>
            <a:endParaRPr/>
          </a:p>
          <a:p>
            <a:pPr lvl="1">
              <a:buFont typeface="StarSymbol"/>
              <a:buAutoNum type="arabicPlain"/>
            </a:pPr>
            <a:r>
              <a:rPr lang="en-US">
                <a:solidFill>
                  <a:srgbClr val="000000"/>
                </a:solidFill>
                <a:latin typeface="Arial"/>
                <a:ea typeface="Arial"/>
              </a:rPr>
              <a:t>Feed-forward:  anticipate and add deflections      to compensate</a:t>
            </a:r>
            <a:r>
              <a:rPr lang="en-US">
                <a:solidFill>
                  <a:srgbClr val="000000"/>
                </a:solidFill>
                <a:latin typeface="Arial"/>
                <a:ea typeface="Arial"/>
              </a:rPr>
              <a:t>	</a:t>
            </a:r>
            <a:r>
              <a:rPr lang="en-US">
                <a:solidFill>
                  <a:srgbClr val="000000"/>
                </a:solidFill>
                <a:latin typeface="Arial"/>
                <a:ea typeface="Arial"/>
              </a:rPr>
              <a:t>changes </a:t>
            </a:r>
            <a:r>
              <a:rPr lang="en-US">
                <a:solidFill>
                  <a:srgbClr val="000000"/>
                </a:solidFill>
                <a:latin typeface="Arial"/>
                <a:ea typeface="Arial"/>
              </a:rPr>
              <a:t>	</a:t>
            </a:r>
            <a:r>
              <a:rPr lang="en-US">
                <a:solidFill>
                  <a:srgbClr val="000000"/>
                </a:solidFill>
                <a:latin typeface="Arial"/>
                <a:ea typeface="Arial"/>
              </a:rPr>
              <a:t> of well known and properly described sources</a:t>
            </a: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buBlip>
                <a:blip r:embed="rId2"/>
              </a:buBlip>
            </a:pPr>
            <a:r>
              <a:rPr lang="en-US" sz="1500">
                <a:solidFill>
                  <a:srgbClr val="000000"/>
                </a:solidFill>
                <a:latin typeface="Arial"/>
                <a:ea typeface="Arial"/>
              </a:rPr>
              <a:t>(N.B. here G(s) contains the process and monitor response function)</a:t>
            </a:r>
            <a:endParaRPr/>
          </a:p>
        </p:txBody>
      </p:sp>
      <p:sp>
        <p:nvSpPr>
          <p:cNvPr id="283" name="TextShape 3"/>
          <p:cNvSpPr txBox="1"/>
          <p:nvPr/>
        </p:nvSpPr>
        <p:spPr>
          <a:xfrm>
            <a:off x="4824000" y="2411640"/>
            <a:ext cx="360" cy="471240"/>
          </a:xfrm>
          <a:prstGeom prst="rect">
            <a:avLst/>
          </a:prstGeom>
        </p:spPr>
      </p:sp>
      <p:sp>
        <p:nvSpPr>
          <p:cNvPr id="284" name="TextShape 4"/>
          <p:cNvSpPr txBox="1"/>
          <p:nvPr/>
        </p:nvSpPr>
        <p:spPr>
          <a:xfrm>
            <a:off x="9047880" y="1594800"/>
            <a:ext cx="894960" cy="657360"/>
          </a:xfrm>
          <a:prstGeom prst="rect">
            <a:avLst/>
          </a:prstGeom>
        </p:spPr>
        <p:txBody>
          <a:bodyPr bIns="45000" lIns="90000" rIns="90000" tIns="45000" wrap="none"/>
          <a:p>
            <a:pPr algn="ctr"/>
            <a:r>
              <a:rPr lang="en-US" sz="1500">
                <a:solidFill>
                  <a:srgbClr val="0000ff"/>
                </a:solidFill>
                <a:latin typeface="Arial"/>
              </a:rPr>
              <a:t>space</a:t>
            </a:r>
            <a:endParaRPr/>
          </a:p>
          <a:p>
            <a:pPr algn="ctr"/>
            <a:r>
              <a:rPr lang="en-US" sz="1500">
                <a:solidFill>
                  <a:srgbClr val="0000ff"/>
                </a:solidFill>
                <a:latin typeface="Arial"/>
              </a:rPr>
              <a:t>domain</a:t>
            </a:r>
            <a:endParaRPr/>
          </a:p>
        </p:txBody>
      </p:sp>
      <p:sp>
        <p:nvSpPr>
          <p:cNvPr id="285" name="Ellipse 5"/>
          <p:cNvSpPr/>
          <p:nvPr/>
        </p:nvSpPr>
        <p:spPr>
          <a:xfrm>
            <a:off x="1691640" y="4950000"/>
            <a:ext cx="720000" cy="720000"/>
          </a:xfrm>
          <a:prstGeom prst="ellipse">
            <a:avLst/>
          </a:prstGeom>
          <a:solidFill>
            <a:srgbClr val="ffffff"/>
          </a:solidFill>
          <a:ln>
            <a:solidFill>
              <a:srgbClr val="000000"/>
            </a:solidFill>
          </a:ln>
        </p:spPr>
        <p:txBody>
          <a:bodyPr anchor="ctr" anchorCtr="1" bIns="45000" lIns="90000" rIns="90000" tIns="45000" wrap="none"/>
          <a:p>
            <a:r>
              <a:rPr lang="en-US" sz="3000">
                <a:latin typeface="Arial"/>
                <a:ea typeface="Arial"/>
              </a:rPr>
              <a:t>Σ</a:t>
            </a:r>
            <a:endParaRPr/>
          </a:p>
        </p:txBody>
      </p:sp>
      <p:sp>
        <p:nvSpPr>
          <p:cNvPr id="286" name="Rectangle 6"/>
          <p:cNvSpPr/>
          <p:nvPr/>
        </p:nvSpPr>
        <p:spPr>
          <a:xfrm>
            <a:off x="2987640" y="5130360"/>
            <a:ext cx="1224000" cy="360000"/>
          </a:xfrm>
          <a:prstGeom prst="rect">
            <a:avLst/>
          </a:prstGeom>
          <a:solidFill>
            <a:srgbClr val="ffffff"/>
          </a:solidFill>
          <a:ln>
            <a:solidFill>
              <a:srgbClr val="000000"/>
            </a:solidFill>
          </a:ln>
        </p:spPr>
        <p:txBody>
          <a:bodyPr anchor="ctr" anchorCtr="1" bIns="45000" lIns="90000" rIns="90000" tIns="45000" wrap="none"/>
          <a:p>
            <a:r>
              <a:rPr lang="en-US" sz="2000">
                <a:latin typeface="Symbol"/>
              </a:rPr>
              <a:t>D</a:t>
            </a:r>
            <a:r>
              <a:rPr lang="en-US" sz="2000">
                <a:latin typeface="Arial"/>
              </a:rPr>
              <a:t>x </a:t>
            </a:r>
            <a:r>
              <a:rPr lang="en-US" sz="2000">
                <a:latin typeface="Arial"/>
                <a:ea typeface="Arial"/>
              </a:rPr>
              <a:t>→ </a:t>
            </a:r>
            <a:r>
              <a:rPr lang="en-US" sz="2000">
                <a:latin typeface="Symbol"/>
              </a:rPr>
              <a:t>d</a:t>
            </a:r>
            <a:r>
              <a:rPr baseline="-33000" lang="en-US" sz="2000">
                <a:latin typeface="Arial"/>
              </a:rPr>
              <a:t>ss</a:t>
            </a:r>
            <a:endParaRPr/>
          </a:p>
        </p:txBody>
      </p:sp>
      <p:sp>
        <p:nvSpPr>
          <p:cNvPr id="287" name="Rectangle 7"/>
          <p:cNvSpPr/>
          <p:nvPr/>
        </p:nvSpPr>
        <p:spPr>
          <a:xfrm>
            <a:off x="4571640" y="5130360"/>
            <a:ext cx="1440000" cy="360000"/>
          </a:xfrm>
          <a:prstGeom prst="rect">
            <a:avLst/>
          </a:prstGeom>
          <a:solidFill>
            <a:srgbClr val="ffffff"/>
          </a:solidFill>
          <a:ln>
            <a:solidFill>
              <a:srgbClr val="000000"/>
            </a:solidFill>
          </a:ln>
        </p:spPr>
        <p:txBody>
          <a:bodyPr anchor="ctr" anchorCtr="1" bIns="45000" lIns="90000" rIns="90000" tIns="45000" wrap="none"/>
          <a:p>
            <a:r>
              <a:rPr lang="en-US" sz="2000">
                <a:latin typeface="Symbol"/>
              </a:rPr>
              <a:t>d</a:t>
            </a:r>
            <a:r>
              <a:rPr lang="en-US" sz="2000">
                <a:latin typeface="Arial"/>
              </a:rPr>
              <a:t>(t=0) </a:t>
            </a:r>
            <a:r>
              <a:rPr lang="en-US" sz="2000">
                <a:latin typeface="Arial"/>
                <a:ea typeface="Arial"/>
              </a:rPr>
              <a:t>→ </a:t>
            </a:r>
            <a:r>
              <a:rPr lang="en-US" sz="2000">
                <a:latin typeface="Symbol"/>
                <a:ea typeface="Arial"/>
              </a:rPr>
              <a:t>d</a:t>
            </a:r>
            <a:r>
              <a:rPr baseline="-33000" lang="en-US" sz="2000">
                <a:latin typeface="Arial"/>
                <a:ea typeface="Arial"/>
              </a:rPr>
              <a:t>ss</a:t>
            </a:r>
            <a:endParaRPr/>
          </a:p>
        </p:txBody>
      </p:sp>
      <p:sp>
        <p:nvSpPr>
          <p:cNvPr id="288" name="Ellipse 8"/>
          <p:cNvSpPr/>
          <p:nvPr/>
        </p:nvSpPr>
        <p:spPr>
          <a:xfrm>
            <a:off x="6263640" y="5130360"/>
            <a:ext cx="360000" cy="360000"/>
          </a:xfrm>
          <a:prstGeom prst="ellipse">
            <a:avLst/>
          </a:prstGeom>
          <a:solidFill>
            <a:srgbClr val="ffffff"/>
          </a:solidFill>
          <a:ln>
            <a:solidFill>
              <a:srgbClr val="000000"/>
            </a:solidFill>
          </a:ln>
        </p:spPr>
        <p:txBody>
          <a:bodyPr anchor="ctr" anchorCtr="1" bIns="45000" lIns="90000" rIns="90000" tIns="45000" wrap="none"/>
          <a:p>
            <a:r>
              <a:rPr lang="en-US" sz="1500">
                <a:latin typeface="Arial"/>
                <a:ea typeface="Arial"/>
              </a:rPr>
              <a:t>Σ</a:t>
            </a:r>
            <a:endParaRPr/>
          </a:p>
        </p:txBody>
      </p:sp>
      <p:sp>
        <p:nvSpPr>
          <p:cNvPr id="289" name="TextShape 9"/>
          <p:cNvSpPr txBox="1"/>
          <p:nvPr/>
        </p:nvSpPr>
        <p:spPr>
          <a:xfrm>
            <a:off x="410400" y="5173560"/>
            <a:ext cx="938520" cy="287640"/>
          </a:xfrm>
          <a:prstGeom prst="rect">
            <a:avLst/>
          </a:prstGeom>
        </p:spPr>
        <p:txBody>
          <a:bodyPr bIns="45000" lIns="90000" rIns="90000" tIns="45000" wrap="none"/>
          <a:p>
            <a:r>
              <a:rPr lang="en-US" sz="1200">
                <a:solidFill>
                  <a:srgbClr val="000000"/>
                </a:solidFill>
                <a:latin typeface="Arial"/>
              </a:rPr>
              <a:t>reference</a:t>
            </a:r>
            <a:endParaRPr/>
          </a:p>
        </p:txBody>
      </p:sp>
      <p:sp>
        <p:nvSpPr>
          <p:cNvPr id="290" name="TextShape 10"/>
          <p:cNvSpPr txBox="1"/>
          <p:nvPr/>
        </p:nvSpPr>
        <p:spPr>
          <a:xfrm>
            <a:off x="8512920" y="5079600"/>
            <a:ext cx="1566360" cy="475920"/>
          </a:xfrm>
          <a:prstGeom prst="rect">
            <a:avLst/>
          </a:prstGeom>
        </p:spPr>
        <p:txBody>
          <a:bodyPr bIns="45000" lIns="90000" rIns="90000" tIns="45000" wrap="none"/>
          <a:p>
            <a:r>
              <a:rPr lang="en-US" sz="1200">
                <a:solidFill>
                  <a:srgbClr val="000000"/>
                </a:solidFill>
                <a:latin typeface="Arial"/>
                <a:ea typeface="Arial"/>
              </a:rPr>
              <a:t>actual beam parameter</a:t>
            </a:r>
            <a:endParaRPr/>
          </a:p>
        </p:txBody>
      </p:sp>
      <p:cxnSp>
        <p:nvCxnSpPr>
          <p:cNvPr id="291" name="Line 11"/>
          <p:cNvCxnSpPr>
            <a:stCxn id="285" idx="6"/>
            <a:endCxn id="286" idx="1"/>
          </p:cNvCxnSpPr>
          <p:nvPr/>
        </p:nvCxnSpPr>
        <p:spPr>
          <a:xfrm>
            <a:off x="2411640" y="5310000"/>
            <a:ext cx="576360" cy="720"/>
          </a:xfrm>
          <a:prstGeom prst="bentConnector3">
            <a:avLst/>
          </a:prstGeom>
          <a:ln w="18000">
            <a:solidFill>
              <a:srgbClr val="000000"/>
            </a:solidFill>
            <a:round/>
            <a:tailEnd len="med" type="triangle" w="med"/>
          </a:ln>
        </p:spPr>
      </p:cxnSp>
      <p:cxnSp>
        <p:nvCxnSpPr>
          <p:cNvPr id="292" name="Line 12"/>
          <p:cNvCxnSpPr>
            <a:stCxn id="286" idx="3"/>
            <a:endCxn id="287" idx="1"/>
          </p:cNvCxnSpPr>
          <p:nvPr/>
        </p:nvCxnSpPr>
        <p:spPr>
          <a:xfrm>
            <a:off x="4211640" y="5310360"/>
            <a:ext cx="360360" cy="360"/>
          </a:xfrm>
          <a:prstGeom prst="bentConnector3">
            <a:avLst/>
          </a:prstGeom>
          <a:ln w="18000">
            <a:solidFill>
              <a:srgbClr val="000000"/>
            </a:solidFill>
            <a:round/>
            <a:tailEnd len="med" type="triangle" w="med"/>
          </a:ln>
        </p:spPr>
      </p:cxnSp>
      <p:cxnSp>
        <p:nvCxnSpPr>
          <p:cNvPr id="293" name="Line 13"/>
          <p:cNvCxnSpPr>
            <a:stCxn id="287" idx="3"/>
            <a:endCxn id="288" idx="2"/>
          </p:cNvCxnSpPr>
          <p:nvPr/>
        </p:nvCxnSpPr>
        <p:spPr>
          <a:xfrm>
            <a:off x="6011640" y="5310360"/>
            <a:ext cx="252360" cy="360"/>
          </a:xfrm>
          <a:prstGeom prst="bentConnector3">
            <a:avLst/>
          </a:prstGeom>
          <a:ln w="18000">
            <a:solidFill>
              <a:srgbClr val="000000"/>
            </a:solidFill>
            <a:round/>
            <a:tailEnd len="med" type="triangle" w="med"/>
          </a:ln>
        </p:spPr>
      </p:cxnSp>
      <p:cxnSp>
        <p:nvCxnSpPr>
          <p:cNvPr id="294" name="Line 14"/>
          <p:cNvCxnSpPr>
            <a:stCxn id="288" idx="6"/>
          </p:cNvCxnSpPr>
          <p:nvPr/>
        </p:nvCxnSpPr>
        <p:spPr>
          <a:xfrm>
            <a:off x="6623640" y="5310360"/>
            <a:ext cx="576000" cy="360"/>
          </a:xfrm>
          <a:prstGeom prst="bentConnector3">
            <a:avLst/>
          </a:prstGeom>
          <a:ln w="18000">
            <a:solidFill>
              <a:srgbClr val="000000"/>
            </a:solidFill>
            <a:round/>
            <a:tailEnd len="med" type="triangle" w="med"/>
          </a:ln>
        </p:spPr>
      </p:cxnSp>
      <p:cxnSp>
        <p:nvCxnSpPr>
          <p:cNvPr id="295" name="Line 15"/>
          <p:cNvCxnSpPr>
            <a:endCxn id="285" idx="4"/>
          </p:cNvCxnSpPr>
          <p:nvPr/>
        </p:nvCxnSpPr>
        <p:spPr>
          <a:xfrm flipH="1">
            <a:off x="2051640" y="5310360"/>
            <a:ext cx="5987880" cy="360000"/>
          </a:xfrm>
          <a:prstGeom prst="bentConnector3">
            <a:avLst/>
          </a:prstGeom>
          <a:ln w="18000">
            <a:solidFill>
              <a:srgbClr val="000000"/>
            </a:solidFill>
            <a:round/>
            <a:tailEnd len="med" type="triangle" w="med"/>
          </a:ln>
        </p:spPr>
      </p:cxnSp>
      <p:cxnSp>
        <p:nvCxnSpPr>
          <p:cNvPr id="296" name="Line 16"/>
          <p:cNvCxnSpPr>
            <a:endCxn id="288" idx="0"/>
          </p:cNvCxnSpPr>
          <p:nvPr/>
        </p:nvCxnSpPr>
        <p:spPr>
          <a:xfrm>
            <a:off x="5987520" y="4806360"/>
            <a:ext cx="456480" cy="324360"/>
          </a:xfrm>
          <a:prstGeom prst="bentConnector3">
            <a:avLst/>
          </a:prstGeom>
          <a:ln w="18000">
            <a:solidFill>
              <a:srgbClr val="000000"/>
            </a:solidFill>
            <a:round/>
            <a:tailEnd len="med" type="triangle" w="med"/>
          </a:ln>
        </p:spPr>
      </p:cxnSp>
      <p:cxnSp>
        <p:nvCxnSpPr>
          <p:cNvPr id="297" name="Line 17"/>
          <p:cNvCxnSpPr>
            <a:stCxn id="289" idx="3"/>
            <a:endCxn id="285" idx="2"/>
          </p:cNvCxnSpPr>
          <p:nvPr/>
        </p:nvCxnSpPr>
        <p:spPr>
          <a:xfrm flipV="1">
            <a:off x="1348920" y="5310000"/>
            <a:ext cx="343080" cy="7560"/>
          </a:xfrm>
          <a:prstGeom prst="bentConnector3">
            <a:avLst/>
          </a:prstGeom>
          <a:ln w="18000">
            <a:solidFill>
              <a:srgbClr val="000000"/>
            </a:solidFill>
            <a:round/>
            <a:tailEnd len="med" type="triangle" w="med"/>
          </a:ln>
        </p:spPr>
      </p:cxnSp>
      <p:sp>
        <p:nvSpPr>
          <p:cNvPr id="298" name="TextShape 18"/>
          <p:cNvSpPr txBox="1"/>
          <p:nvPr/>
        </p:nvSpPr>
        <p:spPr>
          <a:xfrm>
            <a:off x="2641680" y="5490360"/>
            <a:ext cx="2000160" cy="566280"/>
          </a:xfrm>
          <a:prstGeom prst="rect">
            <a:avLst/>
          </a:prstGeom>
        </p:spPr>
        <p:txBody>
          <a:bodyPr bIns="45000" lIns="90000" rIns="90000" tIns="45000" wrap="none"/>
          <a:p>
            <a:pPr algn="ctr"/>
            <a:r>
              <a:rPr lang="en-US" sz="1500">
                <a:solidFill>
                  <a:srgbClr val="000000"/>
                </a:solidFill>
                <a:latin typeface="Arial"/>
              </a:rPr>
              <a:t>“</a:t>
            </a:r>
            <a:r>
              <a:rPr lang="en-US" sz="1500">
                <a:solidFill>
                  <a:srgbClr val="000000"/>
                </a:solidFill>
                <a:latin typeface="Arial"/>
              </a:rPr>
              <a:t>classic” parameter</a:t>
            </a:r>
            <a:endParaRPr/>
          </a:p>
          <a:p>
            <a:pPr algn="ctr"/>
            <a:r>
              <a:rPr lang="en-US" sz="1500">
                <a:solidFill>
                  <a:srgbClr val="000000"/>
                </a:solidFill>
                <a:latin typeface="Arial"/>
              </a:rPr>
              <a:t>correction</a:t>
            </a:r>
            <a:endParaRPr/>
          </a:p>
        </p:txBody>
      </p:sp>
      <p:sp>
        <p:nvSpPr>
          <p:cNvPr id="299" name="TextShape 19"/>
          <p:cNvSpPr txBox="1"/>
          <p:nvPr/>
        </p:nvSpPr>
        <p:spPr>
          <a:xfrm>
            <a:off x="4463640" y="5490720"/>
            <a:ext cx="1986480" cy="566280"/>
          </a:xfrm>
          <a:prstGeom prst="rect">
            <a:avLst/>
          </a:prstGeom>
        </p:spPr>
        <p:txBody>
          <a:bodyPr bIns="45000" lIns="90000" rIns="90000" tIns="45000" wrap="none"/>
          <a:p>
            <a:pPr algn="ctr"/>
            <a:r>
              <a:rPr lang="en-US" sz="1500">
                <a:solidFill>
                  <a:srgbClr val="000000"/>
                </a:solidFill>
                <a:latin typeface="Arial"/>
              </a:rPr>
              <a:t>“</a:t>
            </a:r>
            <a:r>
              <a:rPr lang="en-US" sz="1500">
                <a:solidFill>
                  <a:srgbClr val="000000"/>
                </a:solidFill>
                <a:latin typeface="Arial"/>
              </a:rPr>
              <a:t>classic”</a:t>
            </a:r>
            <a:endParaRPr/>
          </a:p>
          <a:p>
            <a:pPr algn="ctr"/>
            <a:r>
              <a:rPr lang="en-US" sz="1500">
                <a:solidFill>
                  <a:srgbClr val="000000"/>
                </a:solidFill>
                <a:latin typeface="Arial"/>
              </a:rPr>
              <a:t>feedback controller</a:t>
            </a:r>
            <a:endParaRPr/>
          </a:p>
        </p:txBody>
      </p:sp>
      <p:sp>
        <p:nvSpPr>
          <p:cNvPr id="300" name="TextShape 20"/>
          <p:cNvSpPr txBox="1"/>
          <p:nvPr/>
        </p:nvSpPr>
        <p:spPr>
          <a:xfrm>
            <a:off x="5147640" y="4228200"/>
            <a:ext cx="1800000" cy="295560"/>
          </a:xfrm>
          <a:prstGeom prst="rect">
            <a:avLst/>
          </a:prstGeom>
        </p:spPr>
        <p:txBody>
          <a:bodyPr bIns="45000" lIns="90000" rIns="90000" tIns="45000" wrap="none"/>
          <a:p>
            <a:pPr algn="ctr"/>
            <a:r>
              <a:rPr lang="en-US" sz="1200">
                <a:solidFill>
                  <a:srgbClr val="0000ff"/>
                </a:solidFill>
                <a:latin typeface="Arial"/>
              </a:rPr>
              <a:t>Feedback Controller</a:t>
            </a:r>
            <a:endParaRPr/>
          </a:p>
        </p:txBody>
      </p:sp>
      <p:sp>
        <p:nvSpPr>
          <p:cNvPr id="301" name="Rectangle 21"/>
          <p:cNvSpPr/>
          <p:nvPr/>
        </p:nvSpPr>
        <p:spPr>
          <a:xfrm>
            <a:off x="2699640" y="4518360"/>
            <a:ext cx="4139640" cy="1512000"/>
          </a:xfrm>
          <a:prstGeom prst="rect">
            <a:avLst/>
          </a:prstGeom>
          <a:noFill/>
          <a:ln w="18000">
            <a:solidFill>
              <a:srgbClr val="0000ff"/>
            </a:solidFill>
            <a:round/>
          </a:ln>
        </p:spPr>
      </p:sp>
      <p:sp>
        <p:nvSpPr>
          <p:cNvPr id="302" name="TextShape 22"/>
          <p:cNvSpPr txBox="1"/>
          <p:nvPr/>
        </p:nvSpPr>
        <p:spPr>
          <a:xfrm>
            <a:off x="2896920" y="6246000"/>
            <a:ext cx="4365360" cy="514080"/>
          </a:xfrm>
          <a:prstGeom prst="rect">
            <a:avLst/>
          </a:prstGeom>
        </p:spPr>
        <p:txBody>
          <a:bodyPr bIns="45000" lIns="90000" rIns="90000" tIns="45000" wrap="none"/>
          <a:p>
            <a:pPr algn="ctr"/>
            <a:r>
              <a:rPr lang="en-US" sz="1500">
                <a:solidFill>
                  <a:srgbClr val="000000"/>
                </a:solidFill>
                <a:latin typeface="Arial"/>
              </a:rPr>
              <a:t>feedback-path = measured beam parameter</a:t>
            </a:r>
            <a:endParaRPr/>
          </a:p>
        </p:txBody>
      </p:sp>
      <p:sp>
        <p:nvSpPr>
          <p:cNvPr id="303" name="TextShape 23"/>
          <p:cNvSpPr txBox="1"/>
          <p:nvPr/>
        </p:nvSpPr>
        <p:spPr>
          <a:xfrm>
            <a:off x="1871640" y="5598360"/>
            <a:ext cx="180000" cy="411840"/>
          </a:xfrm>
          <a:prstGeom prst="rect">
            <a:avLst/>
          </a:prstGeom>
        </p:spPr>
        <p:txBody>
          <a:bodyPr bIns="45000" lIns="90000" rIns="90000" tIns="45000" wrap="none"/>
          <a:p>
            <a:r>
              <a:rPr b="1" lang="en-US" sz="2000">
                <a:solidFill>
                  <a:srgbClr val="ffffff"/>
                </a:solidFill>
                <a:latin typeface="Arial"/>
              </a:rPr>
              <a:t>-</a:t>
            </a:r>
            <a:endParaRPr/>
          </a:p>
        </p:txBody>
      </p:sp>
      <p:sp>
        <p:nvSpPr>
          <p:cNvPr id="304" name="TextShape 24"/>
          <p:cNvSpPr txBox="1"/>
          <p:nvPr/>
        </p:nvSpPr>
        <p:spPr>
          <a:xfrm>
            <a:off x="6515640" y="4950000"/>
            <a:ext cx="180000" cy="333000"/>
          </a:xfrm>
          <a:prstGeom prst="rect">
            <a:avLst/>
          </a:prstGeom>
        </p:spPr>
        <p:txBody>
          <a:bodyPr bIns="45000" lIns="90000" rIns="90000" tIns="45000" wrap="none"/>
          <a:p>
            <a:r>
              <a:rPr lang="en-US" sz="1500">
                <a:solidFill>
                  <a:srgbClr val="ffffff"/>
                </a:solidFill>
                <a:latin typeface="Arial"/>
              </a:rPr>
              <a:t>+</a:t>
            </a:r>
            <a:endParaRPr/>
          </a:p>
        </p:txBody>
      </p:sp>
      <p:sp>
        <p:nvSpPr>
          <p:cNvPr id="305" name="TextShape 25"/>
          <p:cNvSpPr txBox="1"/>
          <p:nvPr/>
        </p:nvSpPr>
        <p:spPr>
          <a:xfrm>
            <a:off x="1583640" y="5094720"/>
            <a:ext cx="180000" cy="333000"/>
          </a:xfrm>
          <a:prstGeom prst="rect">
            <a:avLst/>
          </a:prstGeom>
        </p:spPr>
        <p:txBody>
          <a:bodyPr bIns="45000" lIns="90000" rIns="90000" tIns="45000" wrap="none"/>
          <a:p>
            <a:r>
              <a:rPr lang="en-US" sz="1500">
                <a:solidFill>
                  <a:srgbClr val="ffffff"/>
                </a:solidFill>
                <a:latin typeface="Arial"/>
              </a:rPr>
              <a:t>+</a:t>
            </a:r>
            <a:endParaRPr/>
          </a:p>
        </p:txBody>
      </p:sp>
      <p:sp>
        <p:nvSpPr>
          <p:cNvPr id="306" name="TextShape 26"/>
          <p:cNvSpPr txBox="1"/>
          <p:nvPr/>
        </p:nvSpPr>
        <p:spPr>
          <a:xfrm>
            <a:off x="6155640" y="5095080"/>
            <a:ext cx="180000" cy="333000"/>
          </a:xfrm>
          <a:prstGeom prst="rect">
            <a:avLst/>
          </a:prstGeom>
        </p:spPr>
        <p:txBody>
          <a:bodyPr bIns="45000" lIns="90000" rIns="90000" tIns="45000" wrap="none"/>
          <a:p>
            <a:r>
              <a:rPr lang="en-US" sz="1500">
                <a:solidFill>
                  <a:srgbClr val="ffffff"/>
                </a:solidFill>
                <a:latin typeface="Arial"/>
              </a:rPr>
              <a:t>+</a:t>
            </a:r>
            <a:endParaRPr/>
          </a:p>
        </p:txBody>
      </p:sp>
      <p:sp>
        <p:nvSpPr>
          <p:cNvPr id="307" name="Rectangle 27"/>
          <p:cNvSpPr/>
          <p:nvPr/>
        </p:nvSpPr>
        <p:spPr>
          <a:xfrm>
            <a:off x="4547160" y="4626360"/>
            <a:ext cx="1440360" cy="360000"/>
          </a:xfrm>
          <a:prstGeom prst="rect">
            <a:avLst/>
          </a:prstGeom>
          <a:solidFill>
            <a:srgbClr val="ffffff"/>
          </a:solidFill>
          <a:ln>
            <a:solidFill>
              <a:srgbClr val="000000"/>
            </a:solidFill>
          </a:ln>
        </p:spPr>
        <p:txBody>
          <a:bodyPr anchor="ctr" anchorCtr="1" bIns="45000" lIns="90000" rIns="90000" tIns="45000" wrap="none"/>
          <a:p>
            <a:r>
              <a:rPr lang="en-US" sz="2000"/>
              <a:t>ff estimate</a:t>
            </a:r>
            <a:r>
              <a:rPr baseline="33000" lang="en-US" sz="2000"/>
              <a:t>1</a:t>
            </a:r>
            <a:endParaRPr/>
          </a:p>
        </p:txBody>
      </p:sp>
      <p:sp>
        <p:nvSpPr>
          <p:cNvPr id="308" name="TextShape 28"/>
          <p:cNvSpPr txBox="1"/>
          <p:nvPr/>
        </p:nvSpPr>
        <p:spPr>
          <a:xfrm>
            <a:off x="2142720" y="3859200"/>
            <a:ext cx="2274840" cy="645840"/>
          </a:xfrm>
          <a:prstGeom prst="rect">
            <a:avLst/>
          </a:prstGeom>
        </p:spPr>
        <p:txBody>
          <a:bodyPr bIns="45000" lIns="90000" rIns="90000" tIns="45000" wrap="none"/>
          <a:p>
            <a:r>
              <a:rPr lang="en-US" sz="1500">
                <a:solidFill>
                  <a:srgbClr val="000000"/>
                </a:solidFill>
                <a:latin typeface="Arial"/>
              </a:rPr>
              <a:t>external input</a:t>
            </a:r>
            <a:endParaRPr/>
          </a:p>
          <a:p>
            <a:r>
              <a:rPr lang="en-US" sz="1000">
                <a:solidFill>
                  <a:srgbClr val="000000"/>
                </a:solidFill>
                <a:latin typeface="Arial"/>
              </a:rPr>
              <a:t>(trigger, control parameter, Lumi-Feedback etc.)</a:t>
            </a:r>
            <a:endParaRPr/>
          </a:p>
        </p:txBody>
      </p:sp>
      <p:cxnSp>
        <p:nvCxnSpPr>
          <p:cNvPr id="309" name="Line 29"/>
          <p:cNvCxnSpPr>
            <a:stCxn id="308" idx="3"/>
            <a:endCxn id="301" idx="0"/>
          </p:cNvCxnSpPr>
          <p:nvPr/>
        </p:nvCxnSpPr>
        <p:spPr>
          <a:xfrm>
            <a:off x="4417560" y="4182120"/>
            <a:ext cx="352080" cy="336600"/>
          </a:xfrm>
          <a:prstGeom prst="bentConnector3">
            <a:avLst/>
          </a:prstGeom>
          <a:ln>
            <a:solidFill>
              <a:srgbClr val="000000"/>
            </a:solidFill>
            <a:tailEnd len="med" type="triangle" w="med"/>
          </a:ln>
        </p:spPr>
      </p:cxnSp>
      <p:sp>
        <p:nvSpPr>
          <p:cNvPr id="310" name="Rectangle 30"/>
          <p:cNvSpPr/>
          <p:nvPr/>
        </p:nvSpPr>
        <p:spPr>
          <a:xfrm>
            <a:off x="7199280" y="5130360"/>
            <a:ext cx="839880" cy="360000"/>
          </a:xfrm>
          <a:prstGeom prst="rect">
            <a:avLst/>
          </a:prstGeom>
          <a:solidFill>
            <a:srgbClr val="ffffff"/>
          </a:solidFill>
          <a:ln>
            <a:solidFill>
              <a:srgbClr val="000000"/>
            </a:solidFill>
          </a:ln>
        </p:spPr>
        <p:txBody>
          <a:bodyPr anchor="ctr" anchorCtr="1" bIns="45000" lIns="90000" rIns="90000" tIns="45000" wrap="none"/>
          <a:p>
            <a:r>
              <a:rPr lang="en-US" sz="2000"/>
              <a:t>G(s)</a:t>
            </a:r>
            <a:endParaRPr/>
          </a:p>
        </p:txBody>
      </p:sp>
      <p:cxnSp>
        <p:nvCxnSpPr>
          <p:cNvPr id="311" name="Line 31"/>
          <p:cNvCxnSpPr>
            <a:stCxn id="310" idx="3"/>
            <a:endCxn id="290" idx="1"/>
          </p:cNvCxnSpPr>
          <p:nvPr/>
        </p:nvCxnSpPr>
        <p:spPr>
          <a:xfrm>
            <a:off x="8039160" y="5310360"/>
            <a:ext cx="474120" cy="7560"/>
          </a:xfrm>
          <a:prstGeom prst="bentConnector3">
            <a:avLst/>
          </a:prstGeom>
          <a:ln w="18000">
            <a:solidFill>
              <a:srgbClr val="000000"/>
            </a:solidFill>
            <a:round/>
            <a:tailEnd len="med" type="triangle" w="med"/>
          </a:ln>
        </p:spPr>
      </p:cxnSp>
      <p:sp>
        <p:nvSpPr>
          <p:cNvPr id="312" name="TextShape 32"/>
          <p:cNvSpPr txBox="1"/>
          <p:nvPr/>
        </p:nvSpPr>
        <p:spPr>
          <a:xfrm>
            <a:off x="7271640" y="5514840"/>
            <a:ext cx="892800" cy="475920"/>
          </a:xfrm>
          <a:prstGeom prst="rect">
            <a:avLst/>
          </a:prstGeom>
        </p:spPr>
        <p:txBody>
          <a:bodyPr bIns="45000" lIns="90000" rIns="90000" tIns="45000" wrap="none"/>
          <a:p>
            <a:r>
              <a:rPr lang="en-US" sz="1200">
                <a:solidFill>
                  <a:srgbClr val="000000"/>
                </a:solidFill>
                <a:latin typeface="Arial"/>
              </a:rPr>
              <a:t>machine</a:t>
            </a:r>
            <a:endParaRPr/>
          </a:p>
          <a:p>
            <a:r>
              <a:rPr lang="en-US" sz="1200">
                <a:solidFill>
                  <a:srgbClr val="000000"/>
                </a:solidFill>
                <a:latin typeface="Arial"/>
              </a:rPr>
              <a:t>response</a:t>
            </a:r>
            <a:endParaRPr/>
          </a:p>
        </p:txBody>
      </p:sp>
      <p:sp>
        <p:nvSpPr>
          <p:cNvPr id="313" name="TextShape 33"/>
          <p:cNvSpPr txBox="1"/>
          <p:nvPr/>
        </p:nvSpPr>
        <p:spPr>
          <a:xfrm>
            <a:off x="9048240" y="2634120"/>
            <a:ext cx="894960" cy="657360"/>
          </a:xfrm>
          <a:prstGeom prst="rect">
            <a:avLst/>
          </a:prstGeom>
        </p:spPr>
        <p:txBody>
          <a:bodyPr bIns="45000" lIns="90000" rIns="90000" tIns="45000" wrap="none"/>
          <a:p>
            <a:pPr algn="ctr"/>
            <a:r>
              <a:rPr lang="en-US" sz="1500">
                <a:solidFill>
                  <a:srgbClr val="0000ff"/>
                </a:solidFill>
                <a:latin typeface="Arial"/>
              </a:rPr>
              <a:t>time</a:t>
            </a:r>
            <a:endParaRPr/>
          </a:p>
          <a:p>
            <a:pPr algn="ctr"/>
            <a:r>
              <a:rPr lang="en-US" sz="1500">
                <a:solidFill>
                  <a:srgbClr val="0000ff"/>
                </a:solidFill>
                <a:latin typeface="Arial"/>
              </a:rPr>
              <a:t>domain</a:t>
            </a:r>
            <a:endParaRPr/>
          </a:p>
        </p:txBody>
      </p:sp>
      <p:sp>
        <p:nvSpPr>
          <p:cNvPr id="314" name="CustomShape 34"/>
          <p:cNvSpPr/>
          <p:nvPr/>
        </p:nvSpPr>
        <p:spPr>
          <a:xfrm>
            <a:off x="8532360" y="1316880"/>
            <a:ext cx="396720" cy="991800"/>
          </a:xfrm>
          <a:prstGeom prst="rightBrace">
            <a:avLst>
              <a:gd fmla="val 0" name="adj1"/>
              <a:gd fmla="val 10800" name="adj2"/>
            </a:avLst>
          </a:prstGeom>
          <a:noFill/>
          <a:ln w="18000">
            <a:solidFill>
              <a:srgbClr val="0000ff"/>
            </a:solidFill>
            <a:round/>
          </a:ln>
        </p:spPr>
      </p:sp>
      <p:sp>
        <p:nvSpPr>
          <p:cNvPr id="315" name="CustomShape 35"/>
          <p:cNvSpPr/>
          <p:nvPr/>
        </p:nvSpPr>
        <p:spPr>
          <a:xfrm>
            <a:off x="8532360" y="2431800"/>
            <a:ext cx="396720" cy="991800"/>
          </a:xfrm>
          <a:prstGeom prst="rightBrace">
            <a:avLst>
              <a:gd fmla="val 0" name="adj1"/>
              <a:gd fmla="val 10800" name="adj2"/>
            </a:avLst>
          </a:prstGeom>
          <a:noFill/>
          <a:ln w="18000">
            <a:solidFill>
              <a:srgbClr val="0000ff"/>
            </a:solidFill>
            <a:round/>
          </a:ln>
        </p:spPr>
      </p:sp>
      <p:sp>
        <p:nvSpPr>
          <p:cNvPr id="316" name="TextShape 36"/>
          <p:cNvSpPr txBox="1"/>
          <p:nvPr/>
        </p:nvSpPr>
        <p:spPr>
          <a:xfrm>
            <a:off x="2704680" y="4479480"/>
            <a:ext cx="780480" cy="444240"/>
          </a:xfrm>
          <a:prstGeom prst="rect">
            <a:avLst/>
          </a:prstGeom>
        </p:spPr>
        <p:txBody>
          <a:bodyPr bIns="45000" lIns="90000" rIns="90000" tIns="45000" wrap="none"/>
          <a:p>
            <a:r>
              <a:rPr lang="en-US" sz="2200">
                <a:solidFill>
                  <a:srgbClr val="0000ff"/>
                </a:solidFill>
              </a:rPr>
              <a:t>D(s)</a:t>
            </a:r>
            <a:endParaRPr/>
          </a:p>
        </p:txBody>
      </p:sp>
    </p:spTree>
  </p:cSld>
  <p:timing>
    <p:tnLst>
      <p:par>
        <p:cTn dur="indefinite" id="53" nodeType="tmRoot" restart="never">
          <p:childTnLst>
            <p:seq>
              <p:cTn id="54"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17" name="TextShape 1"/>
          <p:cNvSpPr txBox="1"/>
          <p:nvPr/>
        </p:nvSpPr>
        <p:spPr>
          <a:xfrm>
            <a:off x="1040040" y="8640"/>
            <a:ext cx="7920000" cy="692640"/>
          </a:xfrm>
          <a:prstGeom prst="rect">
            <a:avLst/>
          </a:prstGeom>
        </p:spPr>
        <p:txBody>
          <a:bodyPr anchor="ctr" bIns="0" lIns="0" rIns="0" tIns="0" wrap="none"/>
          <a:p>
            <a:r>
              <a:rPr lang="en-US"/>
              <a:t>Space-Domain:</a:t>
            </a:r>
            <a:r>
              <a:rPr lang="en-US"/>
              <a:t>
</a:t>
            </a:r>
            <a:r>
              <a:rPr lang="en-US"/>
              <a:t>Singular Value Decomposition (SVD) on a slide</a:t>
            </a:r>
            <a:endParaRPr/>
          </a:p>
        </p:txBody>
      </p:sp>
      <p:sp>
        <p:nvSpPr>
          <p:cNvPr id="318" name="TextShape 2"/>
          <p:cNvSpPr txBox="1"/>
          <p:nvPr/>
        </p:nvSpPr>
        <p:spPr>
          <a:xfrm>
            <a:off x="392400" y="965520"/>
            <a:ext cx="9360000" cy="423360"/>
          </a:xfrm>
          <a:prstGeom prst="rect">
            <a:avLst/>
          </a:prstGeom>
        </p:spPr>
        <p:txBody>
          <a:bodyPr bIns="0" lIns="0" rIns="0" tIns="0" wrap="none"/>
          <a:p>
            <a:r>
              <a:rPr lang="en-US"/>
              <a:t>Linear algebra theorem*:</a:t>
            </a:r>
            <a:endParaRPr/>
          </a:p>
        </p:txBody>
      </p:sp>
      <p:sp>
        <p:nvSpPr>
          <p:cNvPr id="319" name="Rectangle 3"/>
          <p:cNvSpPr/>
          <p:nvPr/>
        </p:nvSpPr>
        <p:spPr>
          <a:xfrm>
            <a:off x="4166640" y="1944720"/>
            <a:ext cx="1080000" cy="1080000"/>
          </a:xfrm>
          <a:prstGeom prst="rect">
            <a:avLst/>
          </a:prstGeom>
          <a:solidFill>
            <a:srgbClr val="ffffff"/>
          </a:solidFill>
          <a:ln>
            <a:solidFill>
              <a:srgbClr val="000000"/>
            </a:solidFill>
          </a:ln>
        </p:spPr>
      </p:sp>
      <p:sp>
        <p:nvSpPr>
          <p:cNvPr id="320" name="Rectangle 4"/>
          <p:cNvSpPr/>
          <p:nvPr/>
        </p:nvSpPr>
        <p:spPr>
          <a:xfrm>
            <a:off x="2712960" y="1634760"/>
            <a:ext cx="1079640" cy="1619640"/>
          </a:xfrm>
          <a:prstGeom prst="rect">
            <a:avLst/>
          </a:prstGeom>
          <a:solidFill>
            <a:srgbClr val="ffffff"/>
          </a:solidFill>
          <a:ln>
            <a:solidFill>
              <a:srgbClr val="000000"/>
            </a:solidFill>
          </a:ln>
        </p:spPr>
        <p:txBody>
          <a:bodyPr anchor="ctr" anchorCtr="1" bIns="45000" lIns="90000" rIns="90000" tIns="45000" wrap="none"/>
          <a:p>
            <a:r>
              <a:rPr lang="en-US" u="sng">
                <a:latin typeface="Arial"/>
              </a:rPr>
              <a:t>U</a:t>
            </a:r>
            <a:endParaRPr/>
          </a:p>
        </p:txBody>
      </p:sp>
      <p:sp>
        <p:nvSpPr>
          <p:cNvPr id="321" name="Line 5"/>
          <p:cNvSpPr/>
          <p:nvPr/>
        </p:nvSpPr>
        <p:spPr>
          <a:xfrm>
            <a:off x="4220280" y="1976400"/>
            <a:ext cx="943200" cy="953280"/>
          </a:xfrm>
          <a:prstGeom prst="line">
            <a:avLst/>
          </a:prstGeom>
          <a:ln w="18000">
            <a:solidFill>
              <a:srgbClr val="ff0000"/>
            </a:solidFill>
            <a:round/>
          </a:ln>
        </p:spPr>
      </p:sp>
      <p:sp>
        <p:nvSpPr>
          <p:cNvPr id="322" name="Rectangle 6"/>
          <p:cNvSpPr/>
          <p:nvPr/>
        </p:nvSpPr>
        <p:spPr>
          <a:xfrm>
            <a:off x="5592960" y="1922400"/>
            <a:ext cx="1079640" cy="1080000"/>
          </a:xfrm>
          <a:prstGeom prst="rect">
            <a:avLst/>
          </a:prstGeom>
          <a:solidFill>
            <a:srgbClr val="ffffff"/>
          </a:solidFill>
          <a:ln>
            <a:solidFill>
              <a:srgbClr val="000000"/>
            </a:solidFill>
          </a:ln>
        </p:spPr>
        <p:txBody>
          <a:bodyPr anchor="ctr" anchorCtr="1" bIns="45000" lIns="90000" rIns="90000" tIns="45000" wrap="none"/>
          <a:p>
            <a:r>
              <a:rPr lang="en-US" u="sng">
                <a:latin typeface="Arial"/>
              </a:rPr>
              <a:t>V</a:t>
            </a:r>
            <a:endParaRPr/>
          </a:p>
        </p:txBody>
      </p:sp>
      <p:sp>
        <p:nvSpPr>
          <p:cNvPr id="323" name="Line 7"/>
          <p:cNvSpPr/>
          <p:nvPr/>
        </p:nvSpPr>
        <p:spPr>
          <a:xfrm>
            <a:off x="5659920" y="1976400"/>
            <a:ext cx="0" cy="972360"/>
          </a:xfrm>
          <a:prstGeom prst="line">
            <a:avLst/>
          </a:prstGeom>
          <a:ln w="18000">
            <a:solidFill>
              <a:srgbClr val="808080"/>
            </a:solidFill>
            <a:round/>
          </a:ln>
        </p:spPr>
      </p:sp>
      <p:sp>
        <p:nvSpPr>
          <p:cNvPr id="324" name="Line 8"/>
          <p:cNvSpPr/>
          <p:nvPr/>
        </p:nvSpPr>
        <p:spPr>
          <a:xfrm>
            <a:off x="5728320" y="1976400"/>
            <a:ext cx="0" cy="972360"/>
          </a:xfrm>
          <a:prstGeom prst="line">
            <a:avLst/>
          </a:prstGeom>
          <a:ln w="18000">
            <a:solidFill>
              <a:srgbClr val="808080"/>
            </a:solidFill>
            <a:round/>
          </a:ln>
        </p:spPr>
      </p:sp>
      <p:sp>
        <p:nvSpPr>
          <p:cNvPr id="325" name="Line 9"/>
          <p:cNvSpPr/>
          <p:nvPr/>
        </p:nvSpPr>
        <p:spPr>
          <a:xfrm>
            <a:off x="5795640" y="1976400"/>
            <a:ext cx="0" cy="972360"/>
          </a:xfrm>
          <a:prstGeom prst="line">
            <a:avLst/>
          </a:prstGeom>
          <a:ln w="18000">
            <a:solidFill>
              <a:srgbClr val="00ff00"/>
            </a:solidFill>
            <a:round/>
          </a:ln>
        </p:spPr>
      </p:sp>
      <p:sp>
        <p:nvSpPr>
          <p:cNvPr id="326" name="Line 10"/>
          <p:cNvSpPr/>
          <p:nvPr/>
        </p:nvSpPr>
        <p:spPr>
          <a:xfrm>
            <a:off x="5862600" y="1976400"/>
            <a:ext cx="0" cy="972360"/>
          </a:xfrm>
          <a:prstGeom prst="line">
            <a:avLst/>
          </a:prstGeom>
          <a:ln w="18000">
            <a:solidFill>
              <a:srgbClr val="808080"/>
            </a:solidFill>
            <a:round/>
          </a:ln>
        </p:spPr>
      </p:sp>
      <p:sp>
        <p:nvSpPr>
          <p:cNvPr id="327" name="Line 11"/>
          <p:cNvSpPr/>
          <p:nvPr/>
        </p:nvSpPr>
        <p:spPr>
          <a:xfrm>
            <a:off x="5930280" y="1976400"/>
            <a:ext cx="0" cy="972360"/>
          </a:xfrm>
          <a:prstGeom prst="line">
            <a:avLst/>
          </a:prstGeom>
          <a:ln w="18000">
            <a:solidFill>
              <a:srgbClr val="808080"/>
            </a:solidFill>
            <a:round/>
          </a:ln>
        </p:spPr>
      </p:sp>
      <p:sp>
        <p:nvSpPr>
          <p:cNvPr id="328" name="Line 12"/>
          <p:cNvSpPr/>
          <p:nvPr/>
        </p:nvSpPr>
        <p:spPr>
          <a:xfrm>
            <a:off x="5997960" y="1976400"/>
            <a:ext cx="0" cy="972360"/>
          </a:xfrm>
          <a:prstGeom prst="line">
            <a:avLst/>
          </a:prstGeom>
          <a:ln w="18000">
            <a:solidFill>
              <a:srgbClr val="808080"/>
            </a:solidFill>
            <a:round/>
          </a:ln>
        </p:spPr>
      </p:sp>
      <p:sp>
        <p:nvSpPr>
          <p:cNvPr id="329" name="TextShape 13"/>
          <p:cNvSpPr txBox="1"/>
          <p:nvPr/>
        </p:nvSpPr>
        <p:spPr>
          <a:xfrm>
            <a:off x="2424960" y="2296800"/>
            <a:ext cx="358560" cy="430200"/>
          </a:xfrm>
          <a:prstGeom prst="rect">
            <a:avLst/>
          </a:prstGeom>
        </p:spPr>
        <p:txBody>
          <a:bodyPr bIns="45000" lIns="90000" rIns="90000" tIns="45000" wrap="none"/>
          <a:p>
            <a:r>
              <a:rPr lang="en-US">
                <a:solidFill>
                  <a:srgbClr val="000000"/>
                </a:solidFill>
                <a:latin typeface="Arial"/>
              </a:rPr>
              <a:t>=</a:t>
            </a:r>
            <a:endParaRPr/>
          </a:p>
        </p:txBody>
      </p:sp>
      <p:sp>
        <p:nvSpPr>
          <p:cNvPr id="330" name="TextShape 14"/>
          <p:cNvSpPr txBox="1"/>
          <p:nvPr/>
        </p:nvSpPr>
        <p:spPr>
          <a:xfrm>
            <a:off x="6745320" y="1721160"/>
            <a:ext cx="366120" cy="430200"/>
          </a:xfrm>
          <a:prstGeom prst="rect">
            <a:avLst/>
          </a:prstGeom>
        </p:spPr>
        <p:txBody>
          <a:bodyPr bIns="45000" lIns="90000" rIns="90000" tIns="45000" wrap="none"/>
          <a:p>
            <a:r>
              <a:rPr lang="en-US">
                <a:solidFill>
                  <a:srgbClr val="ffffff"/>
                </a:solidFill>
                <a:latin typeface="Arial"/>
              </a:rPr>
              <a:t>T</a:t>
            </a:r>
            <a:endParaRPr/>
          </a:p>
        </p:txBody>
      </p:sp>
      <p:sp>
        <p:nvSpPr>
          <p:cNvPr id="331" name="TextShape 15"/>
          <p:cNvSpPr txBox="1"/>
          <p:nvPr/>
        </p:nvSpPr>
        <p:spPr>
          <a:xfrm>
            <a:off x="3900960" y="2261160"/>
            <a:ext cx="333000" cy="430200"/>
          </a:xfrm>
          <a:prstGeom prst="rect">
            <a:avLst/>
          </a:prstGeom>
        </p:spPr>
        <p:txBody>
          <a:bodyPr bIns="45000" lIns="90000" rIns="90000" tIns="45000" wrap="none"/>
          <a:p>
            <a:r>
              <a:rPr lang="en-US">
                <a:solidFill>
                  <a:srgbClr val="000000"/>
                </a:solidFill>
                <a:latin typeface="Arial"/>
              </a:rPr>
              <a:t>x</a:t>
            </a:r>
            <a:endParaRPr/>
          </a:p>
        </p:txBody>
      </p:sp>
      <p:sp>
        <p:nvSpPr>
          <p:cNvPr id="332" name="Rectangle 16"/>
          <p:cNvSpPr/>
          <p:nvPr/>
        </p:nvSpPr>
        <p:spPr>
          <a:xfrm>
            <a:off x="1272600" y="1634760"/>
            <a:ext cx="1080360" cy="1619640"/>
          </a:xfrm>
          <a:prstGeom prst="rect">
            <a:avLst/>
          </a:prstGeom>
          <a:solidFill>
            <a:srgbClr val="ffffff"/>
          </a:solidFill>
          <a:ln>
            <a:solidFill>
              <a:srgbClr val="000000"/>
            </a:solidFill>
          </a:ln>
        </p:spPr>
      </p:sp>
      <p:sp>
        <p:nvSpPr>
          <p:cNvPr id="333" name="Line 17"/>
          <p:cNvSpPr/>
          <p:nvPr/>
        </p:nvSpPr>
        <p:spPr>
          <a:xfrm>
            <a:off x="2780280" y="1715400"/>
            <a:ext cx="0" cy="1458360"/>
          </a:xfrm>
          <a:prstGeom prst="line">
            <a:avLst/>
          </a:prstGeom>
          <a:ln w="18000">
            <a:solidFill>
              <a:srgbClr val="808080"/>
            </a:solidFill>
            <a:round/>
          </a:ln>
        </p:spPr>
      </p:sp>
      <p:sp>
        <p:nvSpPr>
          <p:cNvPr id="334" name="Line 18"/>
          <p:cNvSpPr/>
          <p:nvPr/>
        </p:nvSpPr>
        <p:spPr>
          <a:xfrm>
            <a:off x="2847960" y="1715400"/>
            <a:ext cx="0" cy="1458360"/>
          </a:xfrm>
          <a:prstGeom prst="line">
            <a:avLst/>
          </a:prstGeom>
          <a:ln w="18000">
            <a:solidFill>
              <a:srgbClr val="808080"/>
            </a:solidFill>
            <a:round/>
          </a:ln>
        </p:spPr>
      </p:sp>
      <p:sp>
        <p:nvSpPr>
          <p:cNvPr id="335" name="Line 19"/>
          <p:cNvSpPr/>
          <p:nvPr/>
        </p:nvSpPr>
        <p:spPr>
          <a:xfrm>
            <a:off x="2915280" y="1715400"/>
            <a:ext cx="0" cy="1458360"/>
          </a:xfrm>
          <a:prstGeom prst="line">
            <a:avLst/>
          </a:prstGeom>
          <a:ln w="18000">
            <a:solidFill>
              <a:srgbClr val="00ff00"/>
            </a:solidFill>
            <a:round/>
          </a:ln>
        </p:spPr>
      </p:sp>
      <p:sp>
        <p:nvSpPr>
          <p:cNvPr id="336" name="Line 20"/>
          <p:cNvSpPr/>
          <p:nvPr/>
        </p:nvSpPr>
        <p:spPr>
          <a:xfrm>
            <a:off x="2982600" y="1715400"/>
            <a:ext cx="0" cy="1458360"/>
          </a:xfrm>
          <a:prstGeom prst="line">
            <a:avLst/>
          </a:prstGeom>
          <a:ln w="18000">
            <a:solidFill>
              <a:srgbClr val="808080"/>
            </a:solidFill>
            <a:round/>
          </a:ln>
        </p:spPr>
      </p:sp>
      <p:sp>
        <p:nvSpPr>
          <p:cNvPr id="337" name="Line 21"/>
          <p:cNvSpPr/>
          <p:nvPr/>
        </p:nvSpPr>
        <p:spPr>
          <a:xfrm>
            <a:off x="3050640" y="1715400"/>
            <a:ext cx="0" cy="1458360"/>
          </a:xfrm>
          <a:prstGeom prst="line">
            <a:avLst/>
          </a:prstGeom>
          <a:ln w="18000">
            <a:solidFill>
              <a:srgbClr val="808080"/>
            </a:solidFill>
            <a:round/>
          </a:ln>
        </p:spPr>
      </p:sp>
      <p:sp>
        <p:nvSpPr>
          <p:cNvPr id="338" name="Line 22"/>
          <p:cNvSpPr/>
          <p:nvPr/>
        </p:nvSpPr>
        <p:spPr>
          <a:xfrm>
            <a:off x="3117600" y="1715400"/>
            <a:ext cx="0" cy="1458360"/>
          </a:xfrm>
          <a:prstGeom prst="line">
            <a:avLst/>
          </a:prstGeom>
          <a:ln w="18000">
            <a:solidFill>
              <a:srgbClr val="808080"/>
            </a:solidFill>
            <a:round/>
          </a:ln>
        </p:spPr>
      </p:sp>
      <p:sp>
        <p:nvSpPr>
          <p:cNvPr id="339" name="Rectangle 23"/>
          <p:cNvSpPr/>
          <p:nvPr/>
        </p:nvSpPr>
        <p:spPr>
          <a:xfrm>
            <a:off x="1344960" y="1706400"/>
            <a:ext cx="935640" cy="1476000"/>
          </a:xfrm>
          <a:prstGeom prst="rect">
            <a:avLst/>
          </a:prstGeom>
          <a:solidFill>
            <a:srgbClr val="c0c0c0"/>
          </a:solidFill>
          <a:ln>
            <a:noFill/>
          </a:ln>
        </p:spPr>
        <p:txBody>
          <a:bodyPr anchor="ctr" anchorCtr="1" bIns="45000" lIns="90000" rIns="90000" tIns="45000" wrap="none"/>
          <a:p>
            <a:r>
              <a:rPr lang="en-US" u="sng">
                <a:latin typeface="Arial"/>
              </a:rPr>
              <a:t>R</a:t>
            </a:r>
            <a:endParaRPr/>
          </a:p>
        </p:txBody>
      </p:sp>
      <p:sp>
        <p:nvSpPr>
          <p:cNvPr id="340" name="TextShape 24"/>
          <p:cNvSpPr txBox="1"/>
          <p:nvPr/>
        </p:nvSpPr>
        <p:spPr>
          <a:xfrm>
            <a:off x="5341680" y="2261520"/>
            <a:ext cx="333000" cy="430200"/>
          </a:xfrm>
          <a:prstGeom prst="rect">
            <a:avLst/>
          </a:prstGeom>
        </p:spPr>
        <p:txBody>
          <a:bodyPr bIns="45000" lIns="90000" rIns="90000" tIns="45000" wrap="none"/>
          <a:p>
            <a:r>
              <a:rPr lang="en-US">
                <a:solidFill>
                  <a:srgbClr val="000000"/>
                </a:solidFill>
                <a:latin typeface="Arial"/>
              </a:rPr>
              <a:t>x</a:t>
            </a:r>
            <a:endParaRPr/>
          </a:p>
        </p:txBody>
      </p:sp>
      <p:sp>
        <p:nvSpPr>
          <p:cNvPr id="341" name="Rectangle 25"/>
          <p:cNvSpPr/>
          <p:nvPr/>
        </p:nvSpPr>
        <p:spPr>
          <a:xfrm>
            <a:off x="4152600" y="1922400"/>
            <a:ext cx="1080360" cy="1080000"/>
          </a:xfrm>
          <a:prstGeom prst="rect">
            <a:avLst/>
          </a:prstGeom>
          <a:noFill/>
          <a:ln>
            <a:solidFill>
              <a:srgbClr val="000000"/>
            </a:solidFill>
          </a:ln>
        </p:spPr>
        <p:txBody>
          <a:bodyPr anchor="ctr" anchorCtr="1" bIns="45000" lIns="90000" rIns="90000" tIns="45000" wrap="none"/>
          <a:p>
            <a:r>
              <a:rPr lang="en-US" u="sng">
                <a:latin typeface="Symbol"/>
              </a:rPr>
              <a:t>l</a:t>
            </a:r>
            <a:endParaRPr/>
          </a:p>
        </p:txBody>
      </p:sp>
      <p:sp>
        <p:nvSpPr>
          <p:cNvPr id="342" name="Rectangle 26"/>
          <p:cNvSpPr/>
          <p:nvPr/>
        </p:nvSpPr>
        <p:spPr>
          <a:xfrm>
            <a:off x="4342320" y="2108880"/>
            <a:ext cx="53280" cy="53280"/>
          </a:xfrm>
          <a:prstGeom prst="rect">
            <a:avLst/>
          </a:prstGeom>
          <a:solidFill>
            <a:srgbClr val="00ff00"/>
          </a:solidFill>
          <a:ln>
            <a:noFill/>
          </a:ln>
        </p:spPr>
      </p:sp>
      <p:sp>
        <p:nvSpPr>
          <p:cNvPr id="343" name="TextShape 27"/>
          <p:cNvSpPr txBox="1"/>
          <p:nvPr/>
        </p:nvSpPr>
        <p:spPr>
          <a:xfrm>
            <a:off x="1301760" y="3830400"/>
            <a:ext cx="1395360" cy="287640"/>
          </a:xfrm>
          <a:prstGeom prst="rect">
            <a:avLst/>
          </a:prstGeom>
        </p:spPr>
        <p:txBody>
          <a:bodyPr bIns="45000" lIns="90000" rIns="90000" tIns="45000" wrap="none"/>
          <a:p>
            <a:r>
              <a:rPr i="1" lang="en-US" sz="1200">
                <a:solidFill>
                  <a:srgbClr val="ffffff"/>
                </a:solidFill>
                <a:latin typeface="Arial"/>
              </a:rPr>
              <a:t>response matrix</a:t>
            </a:r>
            <a:endParaRPr/>
          </a:p>
        </p:txBody>
      </p:sp>
      <p:sp>
        <p:nvSpPr>
          <p:cNvPr id="344" name="TextShape 28"/>
          <p:cNvSpPr txBox="1"/>
          <p:nvPr/>
        </p:nvSpPr>
        <p:spPr>
          <a:xfrm>
            <a:off x="2518200" y="3204720"/>
            <a:ext cx="1566720" cy="287640"/>
          </a:xfrm>
          <a:prstGeom prst="rect">
            <a:avLst/>
          </a:prstGeom>
        </p:spPr>
        <p:txBody>
          <a:bodyPr bIns="45000" lIns="90000" rIns="90000" tIns="45000" wrap="none"/>
          <a:p>
            <a:r>
              <a:rPr i="1" lang="en-US" sz="1200">
                <a:solidFill>
                  <a:srgbClr val="000000"/>
                </a:solidFill>
                <a:latin typeface="Arial"/>
              </a:rPr>
              <a:t>BPM eigenvectors</a:t>
            </a:r>
            <a:endParaRPr/>
          </a:p>
        </p:txBody>
      </p:sp>
      <p:sp>
        <p:nvSpPr>
          <p:cNvPr id="345" name="TextShape 29"/>
          <p:cNvSpPr txBox="1"/>
          <p:nvPr/>
        </p:nvSpPr>
        <p:spPr>
          <a:xfrm>
            <a:off x="4332960" y="3839400"/>
            <a:ext cx="1099440" cy="288000"/>
          </a:xfrm>
          <a:prstGeom prst="rect">
            <a:avLst/>
          </a:prstGeom>
        </p:spPr>
        <p:txBody>
          <a:bodyPr bIns="45000" lIns="90000" rIns="90000" tIns="45000" wrap="none"/>
          <a:p>
            <a:r>
              <a:rPr i="1" lang="en-US" sz="1200">
                <a:solidFill>
                  <a:srgbClr val="ffffff"/>
                </a:solidFill>
                <a:latin typeface="Arial"/>
              </a:rPr>
              <a:t>eigenvalues</a:t>
            </a:r>
            <a:endParaRPr/>
          </a:p>
        </p:txBody>
      </p:sp>
      <p:sp>
        <p:nvSpPr>
          <p:cNvPr id="346" name="TextShape 30"/>
          <p:cNvSpPr txBox="1"/>
          <p:nvPr/>
        </p:nvSpPr>
        <p:spPr>
          <a:xfrm>
            <a:off x="5448960" y="3195360"/>
            <a:ext cx="1575000" cy="287640"/>
          </a:xfrm>
          <a:prstGeom prst="rect">
            <a:avLst/>
          </a:prstGeom>
        </p:spPr>
        <p:txBody>
          <a:bodyPr bIns="45000" lIns="90000" rIns="90000" tIns="45000" wrap="none"/>
          <a:p>
            <a:r>
              <a:rPr i="1" lang="en-US" sz="1200">
                <a:solidFill>
                  <a:srgbClr val="000000"/>
                </a:solidFill>
                <a:latin typeface="Arial"/>
              </a:rPr>
              <a:t>COD eigenvectors</a:t>
            </a:r>
            <a:endParaRPr/>
          </a:p>
        </p:txBody>
      </p:sp>
      <p:sp>
        <p:nvSpPr>
          <p:cNvPr id="347" name="Line 31"/>
          <p:cNvSpPr/>
          <p:nvPr/>
        </p:nvSpPr>
        <p:spPr>
          <a:xfrm flipV="1">
            <a:off x="1092960" y="1634760"/>
            <a:ext cx="0" cy="1619640"/>
          </a:xfrm>
          <a:prstGeom prst="line">
            <a:avLst/>
          </a:prstGeom>
          <a:ln>
            <a:solidFill>
              <a:srgbClr val="000000"/>
            </a:solidFill>
            <a:headEnd len="med" type="triangle" w="med"/>
          </a:ln>
        </p:spPr>
      </p:sp>
      <p:sp>
        <p:nvSpPr>
          <p:cNvPr id="348" name="Line 32"/>
          <p:cNvSpPr/>
          <p:nvPr/>
        </p:nvSpPr>
        <p:spPr>
          <a:xfrm>
            <a:off x="1272600" y="1454400"/>
            <a:ext cx="1080360" cy="0"/>
          </a:xfrm>
          <a:prstGeom prst="line">
            <a:avLst/>
          </a:prstGeom>
          <a:ln>
            <a:solidFill>
              <a:srgbClr val="000000"/>
            </a:solidFill>
            <a:tailEnd len="med" type="triangle" w="med"/>
          </a:ln>
        </p:spPr>
        <p:txBody>
          <a:bodyPr anchor="ctr" anchorCtr="1" bIns="45000" lIns="90000" rIns="90000" tIns="45000" wrap="none"/>
          <a:p>
            <a:r>
              <a:rPr i="1" lang="en-US" sz="1200">
                <a:solidFill>
                  <a:srgbClr val="000000"/>
                </a:solidFill>
                <a:latin typeface="Arial"/>
              </a:rPr>
              <a:t>n</a:t>
            </a:r>
            <a:r>
              <a:rPr lang="en-US" sz="1200">
                <a:solidFill>
                  <a:srgbClr val="000000"/>
                </a:solidFill>
                <a:latin typeface="Arial"/>
              </a:rPr>
              <a:t> x cor. circuits</a:t>
            </a:r>
            <a:endParaRPr/>
          </a:p>
          <a:p>
            <a:endParaRPr/>
          </a:p>
        </p:txBody>
      </p:sp>
      <p:sp>
        <p:nvSpPr>
          <p:cNvPr id="349" name="TextShape 33"/>
          <p:cNvSpPr txBox="1"/>
          <p:nvPr/>
        </p:nvSpPr>
        <p:spPr>
          <a:xfrm>
            <a:off x="348480" y="2318400"/>
            <a:ext cx="852480" cy="663840"/>
          </a:xfrm>
          <a:prstGeom prst="rect">
            <a:avLst/>
          </a:prstGeom>
        </p:spPr>
        <p:txBody>
          <a:bodyPr bIns="45000" lIns="90000" rIns="90000" tIns="45000" wrap="none"/>
          <a:p>
            <a:r>
              <a:rPr i="1" lang="en-US" sz="1200">
                <a:solidFill>
                  <a:srgbClr val="000000"/>
                </a:solidFill>
                <a:latin typeface="Arial"/>
              </a:rPr>
              <a:t>m</a:t>
            </a:r>
            <a:r>
              <a:rPr lang="en-US" sz="1200">
                <a:solidFill>
                  <a:srgbClr val="000000"/>
                </a:solidFill>
                <a:latin typeface="Arial"/>
              </a:rPr>
              <a:t> x observ-ables</a:t>
            </a:r>
            <a:endParaRPr/>
          </a:p>
        </p:txBody>
      </p:sp>
      <p:sp>
        <p:nvSpPr>
          <p:cNvPr id="350" name="TextShape 34"/>
          <p:cNvSpPr txBox="1"/>
          <p:nvPr/>
        </p:nvSpPr>
        <p:spPr>
          <a:xfrm>
            <a:off x="7411320" y="1774440"/>
            <a:ext cx="2565720" cy="373680"/>
          </a:xfrm>
          <a:prstGeom prst="rect">
            <a:avLst/>
          </a:prstGeom>
        </p:spPr>
        <p:txBody>
          <a:bodyPr bIns="45000" lIns="90000" rIns="90000" tIns="45000" wrap="none"/>
          <a:p>
            <a:r>
              <a:rPr lang="en-US" sz="1500">
                <a:solidFill>
                  <a:srgbClr val="000000"/>
                </a:solidFill>
                <a:latin typeface="Arial"/>
              </a:rPr>
              <a:t>eigen-vector relation:</a:t>
            </a:r>
            <a:endParaRPr/>
          </a:p>
        </p:txBody>
      </p:sp>
      <p:sp>
        <p:nvSpPr>
          <p:cNvPr id="351" name="TextShape 35"/>
          <p:cNvSpPr txBox="1"/>
          <p:nvPr/>
        </p:nvSpPr>
        <p:spPr>
          <a:xfrm>
            <a:off x="359640" y="3482280"/>
            <a:ext cx="9360000" cy="3426120"/>
          </a:xfrm>
          <a:prstGeom prst="rect">
            <a:avLst/>
          </a:prstGeom>
        </p:spPr>
        <p:txBody>
          <a:bodyPr bIns="0" lIns="0" rIns="0" tIns="0" wrap="none"/>
          <a:p>
            <a:pPr>
              <a:lnSpc>
                <a:spcPts val="732"/>
              </a:lnSpc>
              <a:buBlip>
                <a:blip r:embed="rId1"/>
              </a:buBlip>
            </a:pPr>
            <a:r>
              <a:rPr lang="en-US">
                <a:solidFill>
                  <a:srgbClr val="000000"/>
                </a:solidFill>
                <a:latin typeface="Arial"/>
                <a:ea typeface="Arial"/>
              </a:rPr>
              <a:t>though decomposition is numerically more complex final correction is </a:t>
            </a:r>
            <a:r>
              <a:rPr lang="en-US">
                <a:solidFill>
                  <a:srgbClr val="000000"/>
                </a:solidFill>
                <a:latin typeface="Arial"/>
                <a:ea typeface="Arial"/>
              </a:rPr>
              <a:t>	</a:t>
            </a:r>
            <a:r>
              <a:rPr lang="en-US">
                <a:solidFill>
                  <a:srgbClr val="000000"/>
                </a:solidFill>
                <a:latin typeface="Arial"/>
                <a:ea typeface="Arial"/>
              </a:rPr>
              <a:t>	</a:t>
            </a:r>
            <a:r>
              <a:rPr lang="en-US">
                <a:solidFill>
                  <a:srgbClr val="000000"/>
                </a:solidFill>
                <a:latin typeface="Arial"/>
                <a:ea typeface="Arial"/>
              </a:rPr>
              <a:t> a simple vector-matrix multiplication:</a:t>
            </a: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buBlip>
                <a:blip r:embed="rId2"/>
              </a:buBlip>
            </a:pPr>
            <a:r>
              <a:rPr lang="en-US">
                <a:solidFill>
                  <a:srgbClr val="000000"/>
                </a:solidFill>
                <a:latin typeface="Arial"/>
                <a:ea typeface="Arial"/>
              </a:rPr>
              <a:t>numerical robust, minimises parameter deviations Δx </a:t>
            </a:r>
            <a:r>
              <a:rPr lang="en-US" u="sng">
                <a:solidFill>
                  <a:srgbClr val="000000"/>
                </a:solidFill>
                <a:latin typeface="Arial"/>
                <a:ea typeface="Arial"/>
              </a:rPr>
              <a:t>and</a:t>
            </a:r>
            <a:r>
              <a:rPr lang="en-US">
                <a:solidFill>
                  <a:srgbClr val="000000"/>
                </a:solidFill>
                <a:latin typeface="Arial"/>
                <a:ea typeface="Arial"/>
              </a:rPr>
              <a:t> circuit strengths δ</a:t>
            </a:r>
            <a:endParaRPr/>
          </a:p>
          <a:p>
            <a:pPr>
              <a:lnSpc>
                <a:spcPts val="732"/>
              </a:lnSpc>
              <a:buBlip>
                <a:blip r:embed="rId3"/>
              </a:buBlip>
            </a:pPr>
            <a:r>
              <a:rPr lang="en-US">
                <a:solidFill>
                  <a:srgbClr val="000000"/>
                </a:solidFill>
                <a:latin typeface="Arial"/>
                <a:ea typeface="msgothic"/>
              </a:rPr>
              <a:t>Easy removal of singularities, (nearly) singular eigen-solutions have </a:t>
            </a:r>
            <a:r>
              <a:rPr lang="en-US">
                <a:solidFill>
                  <a:srgbClr val="000000"/>
                </a:solidFill>
                <a:latin typeface="Symbol"/>
                <a:ea typeface="msgothic"/>
              </a:rPr>
              <a:t>l</a:t>
            </a:r>
            <a:r>
              <a:rPr baseline="-33000" lang="en-US">
                <a:solidFill>
                  <a:srgbClr val="000000"/>
                </a:solidFill>
                <a:latin typeface="Arial"/>
                <a:ea typeface="msgothic"/>
              </a:rPr>
              <a:t>i</a:t>
            </a:r>
            <a:r>
              <a:rPr lang="en-US">
                <a:solidFill>
                  <a:srgbClr val="000000"/>
                </a:solidFill>
                <a:latin typeface="Arial"/>
                <a:ea typeface="msgothic"/>
              </a:rPr>
              <a:t>~0</a:t>
            </a:r>
            <a:endParaRPr/>
          </a:p>
          <a:p>
            <a:pPr lvl="1">
              <a:lnSpc>
                <a:spcPts val="732"/>
              </a:lnSpc>
              <a:buBlip>
                <a:blip r:embed="rId4"/>
              </a:buBlip>
            </a:pPr>
            <a:r>
              <a:rPr lang="en-US">
                <a:solidFill>
                  <a:srgbClr val="000000"/>
                </a:solidFill>
                <a:latin typeface="Arial"/>
                <a:ea typeface="msgothic"/>
              </a:rPr>
              <a:t>to remove those solution: if </a:t>
            </a:r>
            <a:r>
              <a:rPr lang="en-US">
                <a:solidFill>
                  <a:srgbClr val="000000"/>
                </a:solidFill>
                <a:latin typeface="Symbol"/>
                <a:ea typeface="Arial"/>
              </a:rPr>
              <a:t>l</a:t>
            </a:r>
            <a:r>
              <a:rPr baseline="-33000" lang="en-US">
                <a:solidFill>
                  <a:srgbClr val="000000"/>
                </a:solidFill>
                <a:latin typeface="Arial"/>
                <a:ea typeface="Arial"/>
              </a:rPr>
              <a:t>i </a:t>
            </a:r>
            <a:r>
              <a:rPr lang="en-US">
                <a:solidFill>
                  <a:srgbClr val="000000"/>
                </a:solidFill>
                <a:latin typeface="Arial"/>
                <a:ea typeface="Arial"/>
              </a:rPr>
              <a:t>≈ </a:t>
            </a:r>
            <a:r>
              <a:rPr lang="en-US">
                <a:solidFill>
                  <a:srgbClr val="000000"/>
                </a:solidFill>
                <a:latin typeface="Arial"/>
                <a:ea typeface="Arial"/>
              </a:rPr>
              <a:t>0 </a:t>
            </a:r>
            <a:r>
              <a:rPr lang="en-US">
                <a:solidFill>
                  <a:srgbClr val="000000"/>
                </a:solidFill>
                <a:latin typeface="Arial"/>
                <a:ea typeface="Arial"/>
              </a:rPr>
              <a:t>→ '</a:t>
            </a:r>
            <a:r>
              <a:rPr lang="en-US">
                <a:solidFill>
                  <a:srgbClr val="000000"/>
                </a:solidFill>
                <a:latin typeface="Arial"/>
                <a:ea typeface="Arial"/>
              </a:rPr>
              <a:t>1/</a:t>
            </a:r>
            <a:r>
              <a:rPr lang="en-US">
                <a:solidFill>
                  <a:srgbClr val="000000"/>
                </a:solidFill>
                <a:latin typeface="Symbol"/>
                <a:ea typeface="Arial"/>
              </a:rPr>
              <a:t>l</a:t>
            </a:r>
            <a:r>
              <a:rPr baseline="-33000" lang="en-US">
                <a:solidFill>
                  <a:srgbClr val="000000"/>
                </a:solidFill>
                <a:latin typeface="Arial"/>
                <a:ea typeface="Arial"/>
              </a:rPr>
              <a:t>i </a:t>
            </a:r>
            <a:r>
              <a:rPr lang="en-US">
                <a:solidFill>
                  <a:srgbClr val="000000"/>
                </a:solidFill>
                <a:latin typeface="Arial"/>
                <a:ea typeface="Arial"/>
              </a:rPr>
              <a:t>:= 0'</a:t>
            </a:r>
            <a:endParaRPr/>
          </a:p>
          <a:p>
            <a:pPr lvl="2">
              <a:buBlip>
                <a:blip r:embed="rId5"/>
              </a:buBlip>
            </a:pPr>
            <a:r>
              <a:rPr lang="en-US">
                <a:solidFill>
                  <a:srgbClr val="0000ff"/>
                </a:solidFill>
                <a:latin typeface="Arial"/>
                <a:ea typeface="Arial"/>
              </a:rPr>
              <a:t>discarded eigenvalues corresponds to solution pattern unaffected by the FB</a:t>
            </a:r>
            <a:endParaRPr/>
          </a:p>
        </p:txBody>
      </p:sp>
      <p:sp>
        <p:nvSpPr>
          <p:cNvPr id="352" name="TextShape 36"/>
          <p:cNvSpPr txBox="1"/>
          <p:nvPr/>
        </p:nvSpPr>
        <p:spPr>
          <a:xfrm>
            <a:off x="359640" y="7052760"/>
            <a:ext cx="9360000" cy="290880"/>
          </a:xfrm>
          <a:prstGeom prst="rect">
            <a:avLst/>
          </a:prstGeom>
        </p:spPr>
        <p:txBody>
          <a:bodyPr bIns="0" lIns="0" rIns="0" tIns="0" wrap="none"/>
          <a:p>
            <a:r>
              <a:rPr lang="en-US" sz="1200"/>
              <a:t>*G. Golub and C. Reinsch, “</a:t>
            </a:r>
            <a:r>
              <a:rPr i="1" lang="en-US" sz="1200"/>
              <a:t>Handbook for automatic computation II, Linear Algebra”</a:t>
            </a:r>
            <a:r>
              <a:rPr lang="en-US" sz="1200"/>
              <a:t>, Springer, NY, 1971</a:t>
            </a:r>
            <a:endParaRPr/>
          </a:p>
        </p:txBody>
      </p:sp>
      <p:sp>
        <p:nvSpPr>
          <p:cNvPr id="353" name="Rectangle 37"/>
          <p:cNvSpPr/>
          <p:nvPr/>
        </p:nvSpPr>
        <p:spPr>
          <a:xfrm>
            <a:off x="1199520" y="4232520"/>
            <a:ext cx="3960360" cy="720360"/>
          </a:xfrm>
          <a:prstGeom prst="rect">
            <a:avLst/>
          </a:prstGeom>
          <a:noFill/>
          <a:ln w="36000">
            <a:solidFill>
              <a:srgbClr val="ff0000"/>
            </a:solidFill>
            <a:round/>
          </a:ln>
        </p:spPr>
      </p:sp>
      <p:sp>
        <p:nvSpPr>
          <p:cNvPr id="354" name="TextShape 38"/>
          <p:cNvSpPr txBox="1"/>
          <p:nvPr/>
        </p:nvSpPr>
        <p:spPr>
          <a:xfrm>
            <a:off x="6601320" y="1749600"/>
            <a:ext cx="303120" cy="287640"/>
          </a:xfrm>
          <a:prstGeom prst="rect">
            <a:avLst/>
          </a:prstGeom>
        </p:spPr>
        <p:txBody>
          <a:bodyPr bIns="45000" lIns="90000" rIns="90000" tIns="45000" wrap="none"/>
          <a:p>
            <a:r>
              <a:rPr lang="en-US" sz="1200"/>
              <a:t>T</a:t>
            </a:r>
            <a:endParaRPr/>
          </a:p>
        </p:txBody>
      </p:sp>
    </p:spTree>
  </p:cSld>
  <p:timing>
    <p:tnLst>
      <p:par>
        <p:cTn dur="indefinite" id="55" nodeType="tmRoot" restart="never">
          <p:childTnLst>
            <p:seq>
              <p:cTn id="56"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55" name="TextShape 1"/>
          <p:cNvSpPr txBox="1"/>
          <p:nvPr/>
        </p:nvSpPr>
        <p:spPr>
          <a:xfrm>
            <a:off x="1079640" y="-43920"/>
            <a:ext cx="7920000" cy="797760"/>
          </a:xfrm>
          <a:prstGeom prst="rect">
            <a:avLst/>
          </a:prstGeom>
        </p:spPr>
        <p:txBody>
          <a:bodyPr anchor="ctr" bIns="0" lIns="0" rIns="0" tIns="0" wrap="none"/>
          <a:p>
            <a:r>
              <a:rPr lang="en-US"/>
              <a:t>Space Domain:</a:t>
            </a:r>
            <a:r>
              <a:rPr lang="en-US"/>
              <a:t>
</a:t>
            </a:r>
            <a:r>
              <a:rPr lang="en-US"/>
              <a:t>LHC BPM eigenvector #50 </a:t>
            </a:r>
            <a:r>
              <a:rPr lang="en-US">
                <a:latin typeface="Symbol"/>
              </a:rPr>
              <a:t>l</a:t>
            </a:r>
            <a:r>
              <a:rPr baseline="-33000" lang="en-US">
                <a:latin typeface="Symbol"/>
              </a:rPr>
              <a:t>50</a:t>
            </a:r>
            <a:r>
              <a:rPr lang="en-US"/>
              <a:t>= 6.69</a:t>
            </a:r>
            <a:r>
              <a:rPr lang="en-US">
                <a:latin typeface="Arial"/>
                <a:ea typeface="Arial"/>
              </a:rPr>
              <a:t>•</a:t>
            </a:r>
            <a:r>
              <a:rPr lang="en-US"/>
              <a:t>10</a:t>
            </a:r>
            <a:r>
              <a:rPr baseline="33000" lang="en-US"/>
              <a:t>2</a:t>
            </a:r>
            <a:endParaRPr/>
          </a:p>
        </p:txBody>
      </p:sp>
      <p:pic>
        <p:nvPicPr>
          <p:cNvPr descr="" id="356" name=""/>
          <p:cNvPicPr/>
          <p:nvPr/>
        </p:nvPicPr>
        <p:blipFill>
          <a:blip r:embed="rId1"/>
          <a:srcRect b="114678" l="0" r="0" t="0"/>
          <a:stretch>
            <a:fillRect/>
          </a:stretch>
        </p:blipFill>
        <p:spPr>
          <a:xfrm>
            <a:off x="647280" y="1079640"/>
            <a:ext cx="8760240" cy="6062400"/>
          </a:xfrm>
          <a:prstGeom prst="rect">
            <a:avLst/>
          </a:prstGeom>
          <a:ln>
            <a:noFill/>
          </a:ln>
        </p:spPr>
      </p:pic>
    </p:spTree>
  </p:cSld>
  <p:timing>
    <p:tnLst>
      <p:par>
        <p:cTn dur="indefinite" id="57" nodeType="tmRoot" restart="never">
          <p:childTnLst>
            <p:seq>
              <p:cTn id="58"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57" name="TextShape 1"/>
          <p:cNvSpPr txBox="1"/>
          <p:nvPr/>
        </p:nvSpPr>
        <p:spPr>
          <a:xfrm>
            <a:off x="1079640" y="-43200"/>
            <a:ext cx="7920000" cy="796320"/>
          </a:xfrm>
          <a:prstGeom prst="rect">
            <a:avLst/>
          </a:prstGeom>
        </p:spPr>
        <p:txBody>
          <a:bodyPr anchor="ctr" bIns="0" lIns="0" rIns="0" tIns="0" wrap="none"/>
          <a:p>
            <a:r>
              <a:rPr lang="en-US"/>
              <a:t>Space Domain:</a:t>
            </a:r>
            <a:r>
              <a:rPr lang="en-US"/>
              <a:t>
</a:t>
            </a:r>
            <a:r>
              <a:rPr lang="en-US"/>
              <a:t>LHC BPM eigenvector #100 </a:t>
            </a:r>
            <a:r>
              <a:rPr lang="en-US">
                <a:latin typeface="Symbol"/>
              </a:rPr>
              <a:t>l</a:t>
            </a:r>
            <a:r>
              <a:rPr baseline="-33000" lang="en-US"/>
              <a:t>100</a:t>
            </a:r>
            <a:r>
              <a:rPr lang="en-US"/>
              <a:t>= 3.38</a:t>
            </a:r>
            <a:r>
              <a:rPr lang="en-US">
                <a:latin typeface="Arial"/>
                <a:ea typeface="Arial"/>
              </a:rPr>
              <a:t>•</a:t>
            </a:r>
            <a:r>
              <a:rPr lang="en-US"/>
              <a:t>10</a:t>
            </a:r>
            <a:r>
              <a:rPr baseline="33000" lang="en-US"/>
              <a:t>2</a:t>
            </a:r>
            <a:endParaRPr/>
          </a:p>
        </p:txBody>
      </p:sp>
      <p:pic>
        <p:nvPicPr>
          <p:cNvPr descr="" id="358" name=""/>
          <p:cNvPicPr/>
          <p:nvPr/>
        </p:nvPicPr>
        <p:blipFill>
          <a:blip r:embed="rId1"/>
          <a:srcRect b="114678" l="0" r="0" t="0"/>
          <a:stretch>
            <a:fillRect/>
          </a:stretch>
        </p:blipFill>
        <p:spPr>
          <a:xfrm>
            <a:off x="647280" y="1079640"/>
            <a:ext cx="8760240" cy="6062400"/>
          </a:xfrm>
          <a:prstGeom prst="rect">
            <a:avLst/>
          </a:prstGeom>
          <a:ln>
            <a:noFill/>
          </a:ln>
        </p:spPr>
      </p:pic>
    </p:spTree>
  </p:cSld>
  <p:timing>
    <p:tnLst>
      <p:par>
        <p:cTn dur="indefinite" id="59" nodeType="tmRoot" restart="never">
          <p:childTnLst>
            <p:seq>
              <p:cTn id="60"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59" name="TextShape 1"/>
          <p:cNvSpPr txBox="1"/>
          <p:nvPr/>
        </p:nvSpPr>
        <p:spPr>
          <a:xfrm>
            <a:off x="1079640" y="-5400"/>
            <a:ext cx="7920000" cy="720720"/>
          </a:xfrm>
          <a:prstGeom prst="rect">
            <a:avLst/>
          </a:prstGeom>
        </p:spPr>
        <p:txBody>
          <a:bodyPr anchor="ctr" bIns="0" lIns="0" rIns="0" tIns="0" wrap="none"/>
          <a:p>
            <a:r>
              <a:rPr lang="en-US" sz="2000"/>
              <a:t>Space Domain:</a:t>
            </a:r>
            <a:r>
              <a:rPr lang="en-US" sz="2000"/>
              <a:t>
</a:t>
            </a:r>
            <a:r>
              <a:rPr lang="en-US" sz="2000"/>
              <a:t>LHC BPM eigenvector #291 </a:t>
            </a:r>
            <a:r>
              <a:rPr lang="en-US" sz="2000">
                <a:latin typeface="Symbol"/>
              </a:rPr>
              <a:t>l</a:t>
            </a:r>
            <a:r>
              <a:rPr baseline="-33000" lang="en-US" sz="2000"/>
              <a:t>291</a:t>
            </a:r>
            <a:r>
              <a:rPr lang="en-US" sz="2000"/>
              <a:t>= 2.13</a:t>
            </a:r>
            <a:r>
              <a:rPr lang="en-US" sz="2000">
                <a:latin typeface="Arial"/>
                <a:ea typeface="Arial"/>
              </a:rPr>
              <a:t>•</a:t>
            </a:r>
            <a:r>
              <a:rPr lang="en-US" sz="2000"/>
              <a:t>10</a:t>
            </a:r>
            <a:r>
              <a:rPr baseline="33000" lang="en-US" sz="2000"/>
              <a:t>2</a:t>
            </a:r>
            <a:endParaRPr/>
          </a:p>
        </p:txBody>
      </p:sp>
      <p:pic>
        <p:nvPicPr>
          <p:cNvPr descr="" id="360" name=""/>
          <p:cNvPicPr/>
          <p:nvPr/>
        </p:nvPicPr>
        <p:blipFill>
          <a:blip r:embed="rId1"/>
          <a:srcRect b="114678" l="0" r="0" t="0"/>
          <a:stretch>
            <a:fillRect/>
          </a:stretch>
        </p:blipFill>
        <p:spPr>
          <a:xfrm>
            <a:off x="647280" y="1079640"/>
            <a:ext cx="8760240" cy="6062400"/>
          </a:xfrm>
          <a:prstGeom prst="rect">
            <a:avLst/>
          </a:prstGeom>
          <a:ln>
            <a:noFill/>
          </a:ln>
        </p:spPr>
      </p:pic>
    </p:spTree>
  </p:cSld>
  <p:timing>
    <p:tnLst>
      <p:par>
        <p:cTn dur="indefinite" id="61" nodeType="tmRoot" restart="never">
          <p:childTnLst>
            <p:seq>
              <p:cTn id="62"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1" name="TextShape 1"/>
          <p:cNvSpPr txBox="1"/>
          <p:nvPr/>
        </p:nvSpPr>
        <p:spPr>
          <a:xfrm>
            <a:off x="1079640" y="-43200"/>
            <a:ext cx="7920000" cy="796320"/>
          </a:xfrm>
          <a:prstGeom prst="rect">
            <a:avLst/>
          </a:prstGeom>
        </p:spPr>
        <p:txBody>
          <a:bodyPr anchor="ctr" bIns="0" lIns="0" rIns="0" tIns="0" wrap="none"/>
          <a:p>
            <a:r>
              <a:rPr lang="en-US"/>
              <a:t>Space Domain:</a:t>
            </a:r>
            <a:r>
              <a:rPr lang="en-US"/>
              <a:t>
</a:t>
            </a:r>
            <a:r>
              <a:rPr lang="en-US"/>
              <a:t>LHC BPM eigenvector #449 </a:t>
            </a:r>
            <a:r>
              <a:rPr lang="en-US">
                <a:latin typeface="Symbol"/>
              </a:rPr>
              <a:t>l</a:t>
            </a:r>
            <a:r>
              <a:rPr baseline="-33000" lang="en-US"/>
              <a:t>449</a:t>
            </a:r>
            <a:r>
              <a:rPr lang="en-US"/>
              <a:t>= 8.17</a:t>
            </a:r>
            <a:r>
              <a:rPr lang="en-US">
                <a:latin typeface="Arial"/>
                <a:ea typeface="Arial"/>
              </a:rPr>
              <a:t>•</a:t>
            </a:r>
            <a:r>
              <a:rPr lang="en-US"/>
              <a:t>10</a:t>
            </a:r>
            <a:r>
              <a:rPr baseline="33000" lang="en-US"/>
              <a:t>1</a:t>
            </a:r>
            <a:endParaRPr/>
          </a:p>
        </p:txBody>
      </p:sp>
      <p:pic>
        <p:nvPicPr>
          <p:cNvPr descr="" id="362" name=""/>
          <p:cNvPicPr/>
          <p:nvPr/>
        </p:nvPicPr>
        <p:blipFill>
          <a:blip r:embed="rId1"/>
          <a:srcRect b="114678" l="0" r="0" t="0"/>
          <a:stretch>
            <a:fillRect/>
          </a:stretch>
        </p:blipFill>
        <p:spPr>
          <a:xfrm>
            <a:off x="599760" y="1079640"/>
            <a:ext cx="8760240" cy="6062400"/>
          </a:xfrm>
          <a:prstGeom prst="rect">
            <a:avLst/>
          </a:prstGeom>
          <a:ln>
            <a:noFill/>
          </a:ln>
        </p:spPr>
      </p:pic>
    </p:spTree>
  </p:cSld>
  <p:timing>
    <p:tnLst>
      <p:par>
        <p:cTn dur="indefinite" id="63" nodeType="tmRoot" restart="never">
          <p:childTnLst>
            <p:seq>
              <p:cTn id="64"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3" name="TextShape 1"/>
          <p:cNvSpPr txBox="1"/>
          <p:nvPr/>
        </p:nvSpPr>
        <p:spPr>
          <a:xfrm>
            <a:off x="1079640" y="-43200"/>
            <a:ext cx="7920000" cy="796320"/>
          </a:xfrm>
          <a:prstGeom prst="rect">
            <a:avLst/>
          </a:prstGeom>
        </p:spPr>
        <p:txBody>
          <a:bodyPr anchor="ctr" bIns="0" lIns="0" rIns="0" tIns="0" wrap="none"/>
          <a:p>
            <a:r>
              <a:rPr lang="en-US"/>
              <a:t>Space Domain:</a:t>
            </a:r>
            <a:r>
              <a:rPr lang="en-US"/>
              <a:t>
</a:t>
            </a:r>
            <a:r>
              <a:rPr lang="en-US"/>
              <a:t>LHC BPM eigenvector #521 </a:t>
            </a:r>
            <a:r>
              <a:rPr lang="en-US">
                <a:latin typeface="Symbol"/>
              </a:rPr>
              <a:t>l</a:t>
            </a:r>
            <a:r>
              <a:rPr baseline="-33000" lang="en-US"/>
              <a:t>521</a:t>
            </a:r>
            <a:r>
              <a:rPr lang="en-US"/>
              <a:t>= 1.18</a:t>
            </a:r>
            <a:r>
              <a:rPr lang="en-US">
                <a:latin typeface="Arial"/>
                <a:ea typeface="Arial"/>
              </a:rPr>
              <a:t>•</a:t>
            </a:r>
            <a:r>
              <a:rPr lang="en-US"/>
              <a:t>10</a:t>
            </a:r>
            <a:r>
              <a:rPr baseline="33000" lang="en-US"/>
              <a:t>0</a:t>
            </a:r>
            <a:endParaRPr/>
          </a:p>
        </p:txBody>
      </p:sp>
      <p:pic>
        <p:nvPicPr>
          <p:cNvPr descr="" id="364" name=""/>
          <p:cNvPicPr/>
          <p:nvPr/>
        </p:nvPicPr>
        <p:blipFill>
          <a:blip r:embed="rId1"/>
          <a:srcRect b="114678" l="0" r="0" t="0"/>
          <a:stretch>
            <a:fillRect/>
          </a:stretch>
        </p:blipFill>
        <p:spPr>
          <a:xfrm>
            <a:off x="647280" y="1079640"/>
            <a:ext cx="8760240" cy="6062400"/>
          </a:xfrm>
          <a:prstGeom prst="rect">
            <a:avLst/>
          </a:prstGeom>
          <a:ln>
            <a:noFill/>
          </a:ln>
        </p:spPr>
      </p:pic>
    </p:spTree>
  </p:cSld>
  <p:timing>
    <p:tnLst>
      <p:par>
        <p:cTn dur="indefinite" id="65" nodeType="tmRoot" restart="never">
          <p:childTnLst>
            <p:seq>
              <p:cTn id="66"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5" name="TextShape 1"/>
          <p:cNvSpPr txBox="1"/>
          <p:nvPr/>
        </p:nvSpPr>
        <p:spPr>
          <a:xfrm>
            <a:off x="1008000" y="41760"/>
            <a:ext cx="8723160" cy="692640"/>
          </a:xfrm>
          <a:prstGeom prst="rect">
            <a:avLst/>
          </a:prstGeom>
        </p:spPr>
        <p:txBody>
          <a:bodyPr anchor="ctr" bIns="0" lIns="0" rIns="0" tIns="0" wrap="none"/>
          <a:p>
            <a:r>
              <a:rPr lang="en-US"/>
              <a:t>Standard Singular-Value-Decomposition based Orbit Correction</a:t>
            </a:r>
            <a:endParaRPr/>
          </a:p>
        </p:txBody>
      </p:sp>
      <p:sp>
        <p:nvSpPr>
          <p:cNvPr id="366" name="TextShape 2"/>
          <p:cNvSpPr txBox="1"/>
          <p:nvPr/>
        </p:nvSpPr>
        <p:spPr>
          <a:xfrm>
            <a:off x="599040" y="927000"/>
            <a:ext cx="9072000" cy="5894280"/>
          </a:xfrm>
          <a:prstGeom prst="rect">
            <a:avLst/>
          </a:prstGeom>
        </p:spPr>
        <p:txBody>
          <a:bodyPr bIns="0" lIns="0" rIns="0" tIns="0" wrap="none"/>
          <a:p>
            <a:pPr>
              <a:lnSpc>
                <a:spcPts val="732"/>
              </a:lnSpc>
              <a:buBlip>
                <a:blip r:embed="rId1"/>
              </a:buBlip>
            </a:pPr>
            <a:r>
              <a:rPr lang="en-US">
                <a:solidFill>
                  <a:srgbClr val="000000"/>
                </a:solidFill>
                <a:latin typeface="Arial"/>
                <a:ea typeface="msgothic"/>
              </a:rPr>
              <a:t>Initially: Truncated-SVD </a:t>
            </a:r>
            <a:r>
              <a:rPr lang="en-US" sz="1600">
                <a:solidFill>
                  <a:srgbClr val="000000"/>
                </a:solidFill>
                <a:latin typeface="Arial"/>
                <a:ea typeface="msgothic"/>
              </a:rPr>
              <a:t>(set </a:t>
            </a:r>
            <a:r>
              <a:rPr lang="en-US" sz="1600">
                <a:solidFill>
                  <a:srgbClr val="000000"/>
                </a:solidFill>
                <a:latin typeface="Arial"/>
                <a:ea typeface="Arial"/>
              </a:rPr>
              <a:t>λ</a:t>
            </a:r>
            <a:r>
              <a:rPr baseline="-33000" lang="en-US" sz="1600">
                <a:solidFill>
                  <a:srgbClr val="000000"/>
                </a:solidFill>
                <a:latin typeface="Arial"/>
                <a:ea typeface="Arial"/>
              </a:rPr>
              <a:t>i</a:t>
            </a:r>
            <a:r>
              <a:rPr baseline="33000" lang="en-US" sz="1600">
                <a:solidFill>
                  <a:srgbClr val="000000"/>
                </a:solidFill>
                <a:latin typeface="Arial"/>
                <a:ea typeface="Arial"/>
              </a:rPr>
              <a:t>-1</a:t>
            </a:r>
            <a:r>
              <a:rPr lang="en-US" sz="1600">
                <a:solidFill>
                  <a:srgbClr val="000000"/>
                </a:solidFill>
                <a:latin typeface="Arial"/>
                <a:ea typeface="Arial"/>
              </a:rPr>
              <a:t>:= 0, for i&gt;N</a:t>
            </a:r>
            <a:r>
              <a:rPr lang="en-US" sz="1600">
                <a:solidFill>
                  <a:srgbClr val="000000"/>
                </a:solidFill>
                <a:latin typeface="Arial"/>
                <a:ea typeface="msgothic"/>
              </a:rPr>
              <a:t>)</a:t>
            </a:r>
            <a:endParaRPr/>
          </a:p>
          <a:p>
            <a:pPr lvl="1">
              <a:lnSpc>
                <a:spcPts val="732"/>
              </a:lnSpc>
              <a:buFont typeface="Arial"/>
              <a:buChar char="–"/>
            </a:pPr>
            <a:r>
              <a:rPr lang="en-US" sz="1600">
                <a:solidFill>
                  <a:srgbClr val="000000"/>
                </a:solidFill>
                <a:latin typeface="Arial"/>
                <a:ea typeface="msgothic"/>
              </a:rPr>
              <a:t>not without issues: removed </a:t>
            </a:r>
            <a:r>
              <a:rPr lang="en-US" sz="1600">
                <a:solidFill>
                  <a:srgbClr val="000000"/>
                </a:solidFill>
                <a:latin typeface="Arial"/>
                <a:ea typeface="Arial"/>
              </a:rPr>
              <a:t>λ</a:t>
            </a:r>
            <a:r>
              <a:rPr baseline="-33000" lang="en-US" sz="1600">
                <a:solidFill>
                  <a:srgbClr val="000000"/>
                </a:solidFill>
                <a:latin typeface="Arial"/>
                <a:ea typeface="Arial"/>
              </a:rPr>
              <a:t>i</a:t>
            </a:r>
            <a:r>
              <a:rPr lang="en-US" sz="1600">
                <a:solidFill>
                  <a:srgbClr val="000000"/>
                </a:solidFill>
                <a:latin typeface="Arial"/>
                <a:ea typeface="Arial"/>
              </a:rPr>
              <a:t> </a:t>
            </a:r>
            <a:r>
              <a:rPr lang="en-US" sz="1600">
                <a:solidFill>
                  <a:srgbClr val="000000"/>
                </a:solidFill>
                <a:latin typeface="Arial"/>
                <a:ea typeface="msgothic"/>
              </a:rPr>
              <a:t>allowed local bumps creeping in (e.g. collimation)</a:t>
            </a:r>
            <a:endParaRPr/>
          </a:p>
          <a:p>
            <a:endParaRPr/>
          </a:p>
          <a:p>
            <a:pPr>
              <a:lnSpc>
                <a:spcPts val="732"/>
              </a:lnSpc>
              <a:buBlip>
                <a:blip r:embed="rId2"/>
              </a:buBlip>
            </a:pPr>
            <a:r>
              <a:rPr lang="en-US">
                <a:solidFill>
                  <a:srgbClr val="0000ff"/>
                </a:solidFill>
                <a:latin typeface="Arial"/>
                <a:ea typeface="msgothic"/>
              </a:rPr>
              <a:t>Regularised-SVD </a:t>
            </a:r>
            <a:r>
              <a:rPr lang="en-US" sz="1600">
                <a:solidFill>
                  <a:srgbClr val="0000ff"/>
                </a:solidFill>
                <a:latin typeface="Arial"/>
                <a:ea typeface="msgothic"/>
              </a:rPr>
              <a:t>(Tikhonov/opt. Wiener filter with </a:t>
            </a:r>
            <a:r>
              <a:rPr lang="en-US" sz="1600">
                <a:solidFill>
                  <a:srgbClr val="0000ff"/>
                </a:solidFill>
                <a:latin typeface="Arial"/>
                <a:ea typeface="Arial"/>
              </a:rPr>
              <a:t>λ</a:t>
            </a:r>
            <a:r>
              <a:rPr baseline="-33000" lang="en-US" sz="1600">
                <a:solidFill>
                  <a:srgbClr val="0000ff"/>
                </a:solidFill>
                <a:latin typeface="Arial"/>
                <a:ea typeface="Arial"/>
              </a:rPr>
              <a:t>i</a:t>
            </a:r>
            <a:r>
              <a:rPr baseline="33000" lang="en-US" sz="1600">
                <a:solidFill>
                  <a:srgbClr val="0000ff"/>
                </a:solidFill>
                <a:latin typeface="Arial"/>
                <a:ea typeface="Arial"/>
              </a:rPr>
              <a:t>-1</a:t>
            </a:r>
            <a:r>
              <a:rPr lang="en-US" sz="1600">
                <a:solidFill>
                  <a:srgbClr val="0000ff"/>
                </a:solidFill>
                <a:latin typeface="Arial"/>
                <a:ea typeface="Arial"/>
              </a:rPr>
              <a:t>:= </a:t>
            </a:r>
            <a:r>
              <a:rPr lang="en-US" sz="1600">
                <a:solidFill>
                  <a:srgbClr val="0000ff"/>
                </a:solidFill>
                <a:latin typeface="Arial"/>
                <a:ea typeface="Arial"/>
              </a:rPr>
              <a:t>λ</a:t>
            </a:r>
            <a:r>
              <a:rPr baseline="-33000" lang="en-US" sz="1600">
                <a:solidFill>
                  <a:srgbClr val="0000ff"/>
                </a:solidFill>
                <a:latin typeface="Arial"/>
                <a:ea typeface="Arial"/>
              </a:rPr>
              <a:t>i</a:t>
            </a:r>
            <a:r>
              <a:rPr lang="en-US" sz="1600">
                <a:solidFill>
                  <a:srgbClr val="0000ff"/>
                </a:solidFill>
                <a:latin typeface="Arial"/>
                <a:ea typeface="Arial"/>
              </a:rPr>
              <a:t>/(</a:t>
            </a:r>
            <a:r>
              <a:rPr lang="en-US" sz="1600">
                <a:solidFill>
                  <a:srgbClr val="0000ff"/>
                </a:solidFill>
                <a:latin typeface="Arial"/>
                <a:ea typeface="Arial"/>
              </a:rPr>
              <a:t>λ</a:t>
            </a:r>
            <a:r>
              <a:rPr baseline="-33000" lang="en-US" sz="1600">
                <a:solidFill>
                  <a:srgbClr val="0000ff"/>
                </a:solidFill>
                <a:latin typeface="Arial"/>
                <a:ea typeface="Arial"/>
              </a:rPr>
              <a:t>i</a:t>
            </a:r>
            <a:r>
              <a:rPr baseline="33000" lang="en-US" sz="1600">
                <a:solidFill>
                  <a:srgbClr val="0000ff"/>
                </a:solidFill>
                <a:latin typeface="Arial"/>
                <a:ea typeface="Arial"/>
              </a:rPr>
              <a:t>2</a:t>
            </a:r>
            <a:r>
              <a:rPr lang="en-US" sz="1600">
                <a:solidFill>
                  <a:srgbClr val="0000ff"/>
                </a:solidFill>
                <a:latin typeface="Arial"/>
                <a:ea typeface="Arial"/>
              </a:rPr>
              <a:t> + </a:t>
            </a:r>
            <a:r>
              <a:rPr lang="en-US" sz="1600">
                <a:solidFill>
                  <a:srgbClr val="0000ff"/>
                </a:solidFill>
                <a:latin typeface="Arial"/>
                <a:ea typeface="Arial"/>
              </a:rPr>
              <a:t>μ</a:t>
            </a:r>
            <a:r>
              <a:rPr lang="en-US" sz="1600">
                <a:solidFill>
                  <a:srgbClr val="0000ff"/>
                </a:solidFill>
                <a:latin typeface="Arial"/>
                <a:ea typeface="Arial"/>
              </a:rPr>
              <a:t>), </a:t>
            </a:r>
            <a:r>
              <a:rPr lang="en-US" sz="1600">
                <a:solidFill>
                  <a:srgbClr val="0000ff"/>
                </a:solidFill>
                <a:latin typeface="Arial"/>
                <a:ea typeface="Arial"/>
              </a:rPr>
              <a:t>μ</a:t>
            </a:r>
            <a:r>
              <a:rPr lang="en-US" sz="1600">
                <a:solidFill>
                  <a:srgbClr val="0000ff"/>
                </a:solidFill>
                <a:latin typeface="Arial"/>
                <a:ea typeface="Arial"/>
              </a:rPr>
              <a:t>&gt;0</a:t>
            </a:r>
            <a:r>
              <a:rPr lang="en-US" sz="1600">
                <a:solidFill>
                  <a:srgbClr val="0000ff"/>
                </a:solidFill>
                <a:latin typeface="Arial"/>
                <a:ea typeface="msgothic"/>
              </a:rPr>
              <a:t>)</a:t>
            </a:r>
            <a:endParaRPr/>
          </a:p>
          <a:p>
            <a:pPr lvl="1">
              <a:lnSpc>
                <a:spcPts val="732"/>
              </a:lnSpc>
              <a:buFont typeface="Arial"/>
              <a:buChar char="–"/>
            </a:pPr>
            <a:r>
              <a:rPr lang="en-US" sz="1600">
                <a:solidFill>
                  <a:srgbClr val="0000ff"/>
                </a:solidFill>
                <a:latin typeface="Arial"/>
                <a:ea typeface="msgothic"/>
              </a:rPr>
              <a:t>more robust w.r.t. optics errors and mitigation of BPM noise/errors</a:t>
            </a:r>
            <a:endParaRPr/>
          </a:p>
        </p:txBody>
      </p:sp>
      <p:pic>
        <p:nvPicPr>
          <p:cNvPr descr="" id="367" name=""/>
          <p:cNvPicPr/>
          <p:nvPr/>
        </p:nvPicPr>
        <p:blipFill>
          <a:blip r:embed="rId3"/>
          <a:stretch>
            <a:fillRect/>
          </a:stretch>
        </p:blipFill>
        <p:spPr>
          <a:xfrm>
            <a:off x="5225400" y="3112200"/>
            <a:ext cx="4818240" cy="3512520"/>
          </a:xfrm>
          <a:prstGeom prst="rect">
            <a:avLst/>
          </a:prstGeom>
          <a:ln>
            <a:noFill/>
          </a:ln>
        </p:spPr>
      </p:pic>
      <p:pic>
        <p:nvPicPr>
          <p:cNvPr descr="" id="368" name=""/>
          <p:cNvPicPr/>
          <p:nvPr/>
        </p:nvPicPr>
        <p:blipFill>
          <a:blip r:embed="rId4"/>
          <a:stretch>
            <a:fillRect/>
          </a:stretch>
        </p:blipFill>
        <p:spPr>
          <a:xfrm>
            <a:off x="373320" y="3097440"/>
            <a:ext cx="4844880" cy="3481200"/>
          </a:xfrm>
          <a:prstGeom prst="rect">
            <a:avLst/>
          </a:prstGeom>
          <a:ln>
            <a:noFill/>
          </a:ln>
        </p:spPr>
      </p:pic>
    </p:spTree>
  </p:cSld>
  <p:timing>
    <p:tnLst>
      <p:par>
        <p:cTn dur="indefinite" id="67" nodeType="tmRoot" restart="never">
          <p:childTnLst>
            <p:seq>
              <p:cTn id="68"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9" name="TextShape 1"/>
          <p:cNvSpPr txBox="1"/>
          <p:nvPr/>
        </p:nvSpPr>
        <p:spPr>
          <a:xfrm>
            <a:off x="1008000" y="0"/>
            <a:ext cx="8043120" cy="756360"/>
          </a:xfrm>
          <a:prstGeom prst="rect">
            <a:avLst/>
          </a:prstGeom>
        </p:spPr>
        <p:txBody>
          <a:bodyPr anchor="ctr" bIns="0" lIns="0" rIns="0" tIns="0" wrap="none"/>
          <a:p>
            <a:r>
              <a:rPr lang="en-US"/>
              <a:t>Multiple-Input-Multiple-Output (MIMO) Process Control</a:t>
            </a:r>
            <a:endParaRPr/>
          </a:p>
        </p:txBody>
      </p:sp>
      <p:sp>
        <p:nvSpPr>
          <p:cNvPr id="370" name="TextShape 2"/>
          <p:cNvSpPr txBox="1"/>
          <p:nvPr/>
        </p:nvSpPr>
        <p:spPr>
          <a:xfrm>
            <a:off x="359640" y="971640"/>
            <a:ext cx="9360000" cy="6201360"/>
          </a:xfrm>
          <a:prstGeom prst="rect">
            <a:avLst/>
          </a:prstGeom>
        </p:spPr>
        <p:txBody>
          <a:bodyPr bIns="0" lIns="0" rIns="0" tIns="0" wrap="none"/>
          <a:p>
            <a:pPr>
              <a:buBlip>
                <a:blip r:embed="rId1"/>
              </a:buBlip>
            </a:pPr>
            <a:r>
              <a:rPr lang="en-US" sz="2000">
                <a:solidFill>
                  <a:srgbClr val="000000"/>
                </a:solidFill>
              </a:rPr>
              <a:t>'Divide and Conquer'  feedback controller design approach:</a:t>
            </a:r>
            <a:endParaRPr/>
          </a:p>
          <a:p>
            <a:pPr lvl="1">
              <a:buFont typeface="StarSymbol"/>
              <a:buAutoNum type="arabicPlain"/>
            </a:pPr>
            <a:r>
              <a:rPr lang="en-US">
                <a:solidFill>
                  <a:srgbClr val="000000"/>
                </a:solidFill>
                <a:latin typeface="Arial"/>
              </a:rPr>
              <a:t>Compute steady-state corrector settin</a:t>
            </a:r>
            <a:r>
              <a:rPr lang="en-US">
                <a:solidFill>
                  <a:srgbClr val="000000"/>
                </a:solidFill>
                <a:latin typeface="Arial"/>
              </a:rPr>
              <a:t>gs          </a:t>
            </a:r>
            <a:r>
              <a:rPr lang="en-US">
                <a:solidFill>
                  <a:srgbClr val="000000"/>
                </a:solidFill>
                <a:latin typeface="Arial"/>
              </a:rPr>
              <a:t>	</a:t>
            </a:r>
            <a:r>
              <a:rPr lang="en-US">
                <a:solidFill>
                  <a:srgbClr val="000000"/>
                </a:solidFill>
                <a:latin typeface="Arial"/>
              </a:rPr>
              <a:t>	</a:t>
            </a:r>
            <a:r>
              <a:rPr lang="en-US">
                <a:solidFill>
                  <a:srgbClr val="000000"/>
                </a:solidFill>
                <a:latin typeface="Arial"/>
              </a:rPr>
              <a:t>based on </a:t>
            </a:r>
            <a:r>
              <a:rPr lang="en-US">
                <a:solidFill>
                  <a:srgbClr val="000000"/>
                </a:solidFill>
                <a:latin typeface="Arial"/>
              </a:rPr>
              <a:t>	</a:t>
            </a:r>
            <a:r>
              <a:rPr lang="en-US">
                <a:solidFill>
                  <a:srgbClr val="000000"/>
                </a:solidFill>
                <a:latin typeface="Arial"/>
              </a:rPr>
              <a:t>	</a:t>
            </a:r>
            <a:r>
              <a:rPr lang="en-US">
                <a:solidFill>
                  <a:srgbClr val="000000"/>
                </a:solidFill>
                <a:latin typeface="Arial"/>
              </a:rPr>
              <a:t>measured parameter shift </a:t>
            </a:r>
            <a:r>
              <a:rPr lang="en-US">
                <a:solidFill>
                  <a:srgbClr val="000000"/>
                </a:solidFill>
                <a:latin typeface="Symbol"/>
              </a:rPr>
              <a:t>D</a:t>
            </a:r>
            <a:r>
              <a:rPr lang="en-US">
                <a:solidFill>
                  <a:srgbClr val="000000"/>
                </a:solidFill>
                <a:latin typeface="Arial"/>
              </a:rPr>
              <a:t>x=(x</a:t>
            </a:r>
            <a:r>
              <a:rPr baseline="-33000" lang="en-US">
                <a:solidFill>
                  <a:srgbClr val="000000"/>
                </a:solidFill>
                <a:latin typeface="Arial"/>
              </a:rPr>
              <a:t>1</a:t>
            </a:r>
            <a:r>
              <a:rPr lang="en-US">
                <a:solidFill>
                  <a:srgbClr val="000000"/>
                </a:solidFill>
                <a:latin typeface="Arial"/>
              </a:rPr>
              <a:t>,..., x</a:t>
            </a:r>
            <a:r>
              <a:rPr baseline="-33000" lang="en-US">
                <a:solidFill>
                  <a:srgbClr val="000000"/>
                </a:solidFill>
                <a:latin typeface="Arial"/>
              </a:rPr>
              <a:t>n</a:t>
            </a:r>
            <a:r>
              <a:rPr lang="en-US">
                <a:solidFill>
                  <a:srgbClr val="000000"/>
                </a:solidFill>
                <a:latin typeface="Arial"/>
              </a:rPr>
              <a:t>) that will move the beam </a:t>
            </a:r>
            <a:r>
              <a:rPr lang="en-US">
                <a:solidFill>
                  <a:srgbClr val="000000"/>
                </a:solidFill>
                <a:latin typeface="Arial"/>
              </a:rPr>
              <a:t>	</a:t>
            </a:r>
            <a:r>
              <a:rPr lang="en-US">
                <a:solidFill>
                  <a:srgbClr val="000000"/>
                </a:solidFill>
                <a:latin typeface="Arial"/>
              </a:rPr>
              <a:t>	</a:t>
            </a:r>
            <a:r>
              <a:rPr lang="en-US">
                <a:solidFill>
                  <a:srgbClr val="000000"/>
                </a:solidFill>
                <a:latin typeface="Arial"/>
              </a:rPr>
              <a:t>	</a:t>
            </a:r>
            <a:r>
              <a:rPr lang="en-US">
                <a:solidFill>
                  <a:srgbClr val="000000"/>
                </a:solidFill>
                <a:latin typeface="Arial"/>
              </a:rPr>
              <a:t> to its referenc</a:t>
            </a:r>
            <a:r>
              <a:rPr lang="en-US">
                <a:solidFill>
                  <a:srgbClr val="000000"/>
                </a:solidFill>
                <a:latin typeface="Arial"/>
              </a:rPr>
              <a:t>e position for t</a:t>
            </a:r>
            <a:r>
              <a:rPr lang="en-US">
                <a:solidFill>
                  <a:srgbClr val="000000"/>
                </a:solidFill>
                <a:latin typeface="Arial"/>
                <a:ea typeface="Arial"/>
              </a:rPr>
              <a:t>→∞.</a:t>
            </a:r>
            <a:endParaRPr/>
          </a:p>
          <a:p>
            <a:pPr lvl="1">
              <a:buFont typeface="StarSymbol"/>
              <a:buAutoNum type="arabicPlain"/>
            </a:pPr>
            <a:r>
              <a:rPr lang="en-US">
                <a:solidFill>
                  <a:srgbClr val="000000"/>
                </a:solidFill>
                <a:latin typeface="Arial"/>
                <a:ea typeface="Arial"/>
              </a:rPr>
              <a:t>Compute a         that will enhance the transition  </a:t>
            </a:r>
            <a:r>
              <a:rPr lang="en-US">
                <a:solidFill>
                  <a:srgbClr val="000000"/>
                </a:solidFill>
                <a:latin typeface="Arial"/>
                <a:ea typeface="Arial"/>
              </a:rPr>
              <a:t>	</a:t>
            </a:r>
            <a:r>
              <a:rPr lang="en-US">
                <a:solidFill>
                  <a:srgbClr val="000000"/>
                </a:solidFill>
                <a:latin typeface="Arial"/>
                <a:ea typeface="Arial"/>
              </a:rPr>
              <a:t>	</a:t>
            </a:r>
            <a:endParaRPr/>
          </a:p>
          <a:p>
            <a:pPr lvl="1">
              <a:buFont typeface="StarSymbol"/>
              <a:buAutoNum type="arabicPlain"/>
            </a:pPr>
            <a:r>
              <a:rPr lang="en-US">
                <a:solidFill>
                  <a:srgbClr val="000000"/>
                </a:solidFill>
                <a:latin typeface="Arial"/>
                <a:ea typeface="Arial"/>
              </a:rPr>
              <a:t>Feed-forward:  anticipate and add deflections      to compensate</a:t>
            </a:r>
            <a:r>
              <a:rPr lang="en-US">
                <a:solidFill>
                  <a:srgbClr val="000000"/>
                </a:solidFill>
                <a:latin typeface="Arial"/>
                <a:ea typeface="Arial"/>
              </a:rPr>
              <a:t>	</a:t>
            </a:r>
            <a:r>
              <a:rPr lang="en-US">
                <a:solidFill>
                  <a:srgbClr val="000000"/>
                </a:solidFill>
                <a:latin typeface="Arial"/>
                <a:ea typeface="Arial"/>
              </a:rPr>
              <a:t>changes </a:t>
            </a:r>
            <a:r>
              <a:rPr lang="en-US">
                <a:solidFill>
                  <a:srgbClr val="000000"/>
                </a:solidFill>
                <a:latin typeface="Arial"/>
                <a:ea typeface="Arial"/>
              </a:rPr>
              <a:t>	</a:t>
            </a:r>
            <a:r>
              <a:rPr lang="en-US">
                <a:solidFill>
                  <a:srgbClr val="000000"/>
                </a:solidFill>
                <a:latin typeface="Arial"/>
                <a:ea typeface="Arial"/>
              </a:rPr>
              <a:t> of well known and properly described sources</a:t>
            </a: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buBlip>
                <a:blip r:embed="rId2"/>
              </a:buBlip>
            </a:pPr>
            <a:r>
              <a:rPr lang="en-US" sz="1500">
                <a:solidFill>
                  <a:srgbClr val="000000"/>
                </a:solidFill>
                <a:latin typeface="Arial"/>
                <a:ea typeface="Arial"/>
              </a:rPr>
              <a:t>(N.B. here G(s) contains the process and monitor response function)</a:t>
            </a:r>
            <a:endParaRPr/>
          </a:p>
        </p:txBody>
      </p:sp>
      <p:sp>
        <p:nvSpPr>
          <p:cNvPr id="371" name="TextShape 3"/>
          <p:cNvSpPr txBox="1"/>
          <p:nvPr/>
        </p:nvSpPr>
        <p:spPr>
          <a:xfrm>
            <a:off x="4824000" y="2411640"/>
            <a:ext cx="360" cy="471240"/>
          </a:xfrm>
          <a:prstGeom prst="rect">
            <a:avLst/>
          </a:prstGeom>
        </p:spPr>
      </p:sp>
      <p:sp>
        <p:nvSpPr>
          <p:cNvPr id="372" name="TextShape 4"/>
          <p:cNvSpPr txBox="1"/>
          <p:nvPr/>
        </p:nvSpPr>
        <p:spPr>
          <a:xfrm>
            <a:off x="9047880" y="1594800"/>
            <a:ext cx="894960" cy="657360"/>
          </a:xfrm>
          <a:prstGeom prst="rect">
            <a:avLst/>
          </a:prstGeom>
        </p:spPr>
        <p:txBody>
          <a:bodyPr bIns="45000" lIns="90000" rIns="90000" tIns="45000" wrap="none"/>
          <a:p>
            <a:pPr algn="ctr"/>
            <a:r>
              <a:rPr lang="en-US" sz="1500">
                <a:solidFill>
                  <a:srgbClr val="0000ff"/>
                </a:solidFill>
                <a:latin typeface="Arial"/>
              </a:rPr>
              <a:t>space</a:t>
            </a:r>
            <a:endParaRPr/>
          </a:p>
          <a:p>
            <a:pPr algn="ctr"/>
            <a:r>
              <a:rPr lang="en-US" sz="1500">
                <a:solidFill>
                  <a:srgbClr val="0000ff"/>
                </a:solidFill>
                <a:latin typeface="Arial"/>
              </a:rPr>
              <a:t>domain</a:t>
            </a:r>
            <a:endParaRPr/>
          </a:p>
        </p:txBody>
      </p:sp>
      <p:sp>
        <p:nvSpPr>
          <p:cNvPr id="373" name="Ellipse 5"/>
          <p:cNvSpPr/>
          <p:nvPr/>
        </p:nvSpPr>
        <p:spPr>
          <a:xfrm>
            <a:off x="1691640" y="4950000"/>
            <a:ext cx="720000" cy="720000"/>
          </a:xfrm>
          <a:prstGeom prst="ellipse">
            <a:avLst/>
          </a:prstGeom>
          <a:solidFill>
            <a:srgbClr val="ffffff"/>
          </a:solidFill>
          <a:ln>
            <a:solidFill>
              <a:srgbClr val="000000"/>
            </a:solidFill>
          </a:ln>
        </p:spPr>
        <p:txBody>
          <a:bodyPr anchor="ctr" anchorCtr="1" bIns="45000" lIns="90000" rIns="90000" tIns="45000" wrap="none"/>
          <a:p>
            <a:r>
              <a:rPr lang="en-US" sz="3000">
                <a:latin typeface="Arial"/>
                <a:ea typeface="Arial"/>
              </a:rPr>
              <a:t>Σ</a:t>
            </a:r>
            <a:endParaRPr/>
          </a:p>
        </p:txBody>
      </p:sp>
      <p:sp>
        <p:nvSpPr>
          <p:cNvPr id="374" name="Rectangle 6"/>
          <p:cNvSpPr/>
          <p:nvPr/>
        </p:nvSpPr>
        <p:spPr>
          <a:xfrm>
            <a:off x="2987640" y="5130360"/>
            <a:ext cx="1224000" cy="360000"/>
          </a:xfrm>
          <a:prstGeom prst="rect">
            <a:avLst/>
          </a:prstGeom>
          <a:solidFill>
            <a:srgbClr val="ffffff"/>
          </a:solidFill>
          <a:ln>
            <a:solidFill>
              <a:srgbClr val="000000"/>
            </a:solidFill>
          </a:ln>
        </p:spPr>
        <p:txBody>
          <a:bodyPr anchor="ctr" anchorCtr="1" bIns="45000" lIns="90000" rIns="90000" tIns="45000" wrap="none"/>
          <a:p>
            <a:r>
              <a:rPr lang="en-US" sz="2000">
                <a:latin typeface="Symbol"/>
              </a:rPr>
              <a:t>D</a:t>
            </a:r>
            <a:r>
              <a:rPr lang="en-US" sz="2000">
                <a:latin typeface="Arial"/>
              </a:rPr>
              <a:t>x </a:t>
            </a:r>
            <a:r>
              <a:rPr lang="en-US" sz="2000">
                <a:latin typeface="Arial"/>
                <a:ea typeface="Arial"/>
              </a:rPr>
              <a:t>→ </a:t>
            </a:r>
            <a:r>
              <a:rPr lang="en-US" sz="2000">
                <a:latin typeface="Symbol"/>
              </a:rPr>
              <a:t>d</a:t>
            </a:r>
            <a:r>
              <a:rPr baseline="-33000" lang="en-US" sz="2000">
                <a:latin typeface="Arial"/>
              </a:rPr>
              <a:t>ss</a:t>
            </a:r>
            <a:endParaRPr/>
          </a:p>
        </p:txBody>
      </p:sp>
      <p:sp>
        <p:nvSpPr>
          <p:cNvPr id="375" name="Rectangle 7"/>
          <p:cNvSpPr/>
          <p:nvPr/>
        </p:nvSpPr>
        <p:spPr>
          <a:xfrm>
            <a:off x="4571640" y="5130360"/>
            <a:ext cx="1440000" cy="360000"/>
          </a:xfrm>
          <a:prstGeom prst="rect">
            <a:avLst/>
          </a:prstGeom>
          <a:solidFill>
            <a:srgbClr val="ffffff"/>
          </a:solidFill>
          <a:ln>
            <a:solidFill>
              <a:srgbClr val="000000"/>
            </a:solidFill>
          </a:ln>
        </p:spPr>
        <p:txBody>
          <a:bodyPr anchor="ctr" anchorCtr="1" bIns="45000" lIns="90000" rIns="90000" tIns="45000" wrap="none"/>
          <a:p>
            <a:r>
              <a:rPr lang="en-US" sz="2000">
                <a:latin typeface="Symbol"/>
              </a:rPr>
              <a:t>d</a:t>
            </a:r>
            <a:r>
              <a:rPr lang="en-US" sz="2000">
                <a:latin typeface="Arial"/>
              </a:rPr>
              <a:t>(t=0) </a:t>
            </a:r>
            <a:r>
              <a:rPr lang="en-US" sz="2000">
                <a:latin typeface="Arial"/>
                <a:ea typeface="Arial"/>
              </a:rPr>
              <a:t>→ </a:t>
            </a:r>
            <a:r>
              <a:rPr lang="en-US" sz="2000">
                <a:latin typeface="Symbol"/>
                <a:ea typeface="Arial"/>
              </a:rPr>
              <a:t>d</a:t>
            </a:r>
            <a:r>
              <a:rPr baseline="-33000" lang="en-US" sz="2000">
                <a:latin typeface="Arial"/>
                <a:ea typeface="Arial"/>
              </a:rPr>
              <a:t>ss</a:t>
            </a:r>
            <a:endParaRPr/>
          </a:p>
        </p:txBody>
      </p:sp>
      <p:sp>
        <p:nvSpPr>
          <p:cNvPr id="376" name="Ellipse 8"/>
          <p:cNvSpPr/>
          <p:nvPr/>
        </p:nvSpPr>
        <p:spPr>
          <a:xfrm>
            <a:off x="6263640" y="5130360"/>
            <a:ext cx="360000" cy="360000"/>
          </a:xfrm>
          <a:prstGeom prst="ellipse">
            <a:avLst/>
          </a:prstGeom>
          <a:solidFill>
            <a:srgbClr val="ffffff"/>
          </a:solidFill>
          <a:ln>
            <a:solidFill>
              <a:srgbClr val="000000"/>
            </a:solidFill>
          </a:ln>
        </p:spPr>
        <p:txBody>
          <a:bodyPr anchor="ctr" anchorCtr="1" bIns="45000" lIns="90000" rIns="90000" tIns="45000" wrap="none"/>
          <a:p>
            <a:r>
              <a:rPr lang="en-US" sz="1500">
                <a:latin typeface="Arial"/>
                <a:ea typeface="Arial"/>
              </a:rPr>
              <a:t>Σ</a:t>
            </a:r>
            <a:endParaRPr/>
          </a:p>
        </p:txBody>
      </p:sp>
      <p:sp>
        <p:nvSpPr>
          <p:cNvPr id="377" name="TextShape 9"/>
          <p:cNvSpPr txBox="1"/>
          <p:nvPr/>
        </p:nvSpPr>
        <p:spPr>
          <a:xfrm>
            <a:off x="410400" y="5173560"/>
            <a:ext cx="938520" cy="287640"/>
          </a:xfrm>
          <a:prstGeom prst="rect">
            <a:avLst/>
          </a:prstGeom>
        </p:spPr>
        <p:txBody>
          <a:bodyPr bIns="45000" lIns="90000" rIns="90000" tIns="45000" wrap="none"/>
          <a:p>
            <a:r>
              <a:rPr lang="en-US" sz="1200">
                <a:solidFill>
                  <a:srgbClr val="000000"/>
                </a:solidFill>
                <a:latin typeface="Arial"/>
              </a:rPr>
              <a:t>reference</a:t>
            </a:r>
            <a:endParaRPr/>
          </a:p>
        </p:txBody>
      </p:sp>
      <p:sp>
        <p:nvSpPr>
          <p:cNvPr id="378" name="TextShape 10"/>
          <p:cNvSpPr txBox="1"/>
          <p:nvPr/>
        </p:nvSpPr>
        <p:spPr>
          <a:xfrm>
            <a:off x="8512920" y="5079600"/>
            <a:ext cx="1566360" cy="475920"/>
          </a:xfrm>
          <a:prstGeom prst="rect">
            <a:avLst/>
          </a:prstGeom>
        </p:spPr>
        <p:txBody>
          <a:bodyPr bIns="45000" lIns="90000" rIns="90000" tIns="45000" wrap="none"/>
          <a:p>
            <a:r>
              <a:rPr lang="en-US" sz="1200">
                <a:solidFill>
                  <a:srgbClr val="000000"/>
                </a:solidFill>
                <a:latin typeface="Arial"/>
                <a:ea typeface="Arial"/>
              </a:rPr>
              <a:t>actual beam parameter</a:t>
            </a:r>
            <a:endParaRPr/>
          </a:p>
        </p:txBody>
      </p:sp>
      <p:cxnSp>
        <p:nvCxnSpPr>
          <p:cNvPr id="379" name="Line 11"/>
          <p:cNvCxnSpPr>
            <a:stCxn id="373" idx="6"/>
            <a:endCxn id="374" idx="1"/>
          </p:cNvCxnSpPr>
          <p:nvPr/>
        </p:nvCxnSpPr>
        <p:spPr>
          <a:xfrm>
            <a:off x="2411640" y="5310000"/>
            <a:ext cx="576360" cy="720"/>
          </a:xfrm>
          <a:prstGeom prst="bentConnector3">
            <a:avLst/>
          </a:prstGeom>
          <a:ln w="18000">
            <a:solidFill>
              <a:srgbClr val="000000"/>
            </a:solidFill>
            <a:round/>
            <a:tailEnd len="med" type="triangle" w="med"/>
          </a:ln>
        </p:spPr>
      </p:cxnSp>
      <p:cxnSp>
        <p:nvCxnSpPr>
          <p:cNvPr id="380" name="Line 12"/>
          <p:cNvCxnSpPr>
            <a:stCxn id="374" idx="3"/>
            <a:endCxn id="375" idx="1"/>
          </p:cNvCxnSpPr>
          <p:nvPr/>
        </p:nvCxnSpPr>
        <p:spPr>
          <a:xfrm>
            <a:off x="4211640" y="5310360"/>
            <a:ext cx="360360" cy="360"/>
          </a:xfrm>
          <a:prstGeom prst="bentConnector3">
            <a:avLst/>
          </a:prstGeom>
          <a:ln w="18000">
            <a:solidFill>
              <a:srgbClr val="000000"/>
            </a:solidFill>
            <a:round/>
            <a:tailEnd len="med" type="triangle" w="med"/>
          </a:ln>
        </p:spPr>
      </p:cxnSp>
      <p:cxnSp>
        <p:nvCxnSpPr>
          <p:cNvPr id="381" name="Line 13"/>
          <p:cNvCxnSpPr>
            <a:stCxn id="375" idx="3"/>
            <a:endCxn id="376" idx="2"/>
          </p:cNvCxnSpPr>
          <p:nvPr/>
        </p:nvCxnSpPr>
        <p:spPr>
          <a:xfrm>
            <a:off x="6011640" y="5310360"/>
            <a:ext cx="252360" cy="360"/>
          </a:xfrm>
          <a:prstGeom prst="bentConnector3">
            <a:avLst/>
          </a:prstGeom>
          <a:ln w="18000">
            <a:solidFill>
              <a:srgbClr val="000000"/>
            </a:solidFill>
            <a:round/>
            <a:tailEnd len="med" type="triangle" w="med"/>
          </a:ln>
        </p:spPr>
      </p:cxnSp>
      <p:cxnSp>
        <p:nvCxnSpPr>
          <p:cNvPr id="382" name="Line 14"/>
          <p:cNvCxnSpPr>
            <a:stCxn id="376" idx="6"/>
          </p:cNvCxnSpPr>
          <p:nvPr/>
        </p:nvCxnSpPr>
        <p:spPr>
          <a:xfrm>
            <a:off x="6623640" y="5310360"/>
            <a:ext cx="576000" cy="360"/>
          </a:xfrm>
          <a:prstGeom prst="bentConnector3">
            <a:avLst/>
          </a:prstGeom>
          <a:ln w="18000">
            <a:solidFill>
              <a:srgbClr val="000000"/>
            </a:solidFill>
            <a:round/>
            <a:tailEnd len="med" type="triangle" w="med"/>
          </a:ln>
        </p:spPr>
      </p:cxnSp>
      <p:cxnSp>
        <p:nvCxnSpPr>
          <p:cNvPr id="383" name="Line 15"/>
          <p:cNvCxnSpPr>
            <a:endCxn id="373" idx="4"/>
          </p:cNvCxnSpPr>
          <p:nvPr/>
        </p:nvCxnSpPr>
        <p:spPr>
          <a:xfrm flipH="1">
            <a:off x="2051640" y="5310360"/>
            <a:ext cx="5987880" cy="360000"/>
          </a:xfrm>
          <a:prstGeom prst="bentConnector3">
            <a:avLst/>
          </a:prstGeom>
          <a:ln w="18000">
            <a:solidFill>
              <a:srgbClr val="000000"/>
            </a:solidFill>
            <a:round/>
            <a:tailEnd len="med" type="triangle" w="med"/>
          </a:ln>
        </p:spPr>
      </p:cxnSp>
      <p:cxnSp>
        <p:nvCxnSpPr>
          <p:cNvPr id="384" name="Line 16"/>
          <p:cNvCxnSpPr>
            <a:endCxn id="376" idx="0"/>
          </p:cNvCxnSpPr>
          <p:nvPr/>
        </p:nvCxnSpPr>
        <p:spPr>
          <a:xfrm>
            <a:off x="5987520" y="4806360"/>
            <a:ext cx="456480" cy="324360"/>
          </a:xfrm>
          <a:prstGeom prst="bentConnector3">
            <a:avLst/>
          </a:prstGeom>
          <a:ln w="18000">
            <a:solidFill>
              <a:srgbClr val="000000"/>
            </a:solidFill>
            <a:round/>
            <a:tailEnd len="med" type="triangle" w="med"/>
          </a:ln>
        </p:spPr>
      </p:cxnSp>
      <p:cxnSp>
        <p:nvCxnSpPr>
          <p:cNvPr id="385" name="Line 17"/>
          <p:cNvCxnSpPr>
            <a:stCxn id="377" idx="3"/>
            <a:endCxn id="373" idx="2"/>
          </p:cNvCxnSpPr>
          <p:nvPr/>
        </p:nvCxnSpPr>
        <p:spPr>
          <a:xfrm flipV="1">
            <a:off x="1348920" y="5310000"/>
            <a:ext cx="343080" cy="7560"/>
          </a:xfrm>
          <a:prstGeom prst="bentConnector3">
            <a:avLst/>
          </a:prstGeom>
          <a:ln w="18000">
            <a:solidFill>
              <a:srgbClr val="000000"/>
            </a:solidFill>
            <a:round/>
            <a:tailEnd len="med" type="triangle" w="med"/>
          </a:ln>
        </p:spPr>
      </p:cxnSp>
      <p:sp>
        <p:nvSpPr>
          <p:cNvPr id="386" name="TextShape 18"/>
          <p:cNvSpPr txBox="1"/>
          <p:nvPr/>
        </p:nvSpPr>
        <p:spPr>
          <a:xfrm>
            <a:off x="2641680" y="5490360"/>
            <a:ext cx="2000160" cy="566280"/>
          </a:xfrm>
          <a:prstGeom prst="rect">
            <a:avLst/>
          </a:prstGeom>
        </p:spPr>
        <p:txBody>
          <a:bodyPr bIns="45000" lIns="90000" rIns="90000" tIns="45000" wrap="none"/>
          <a:p>
            <a:pPr algn="ctr"/>
            <a:r>
              <a:rPr lang="en-US" sz="1500">
                <a:solidFill>
                  <a:srgbClr val="000000"/>
                </a:solidFill>
                <a:latin typeface="Arial"/>
              </a:rPr>
              <a:t>“</a:t>
            </a:r>
            <a:r>
              <a:rPr lang="en-US" sz="1500">
                <a:solidFill>
                  <a:srgbClr val="000000"/>
                </a:solidFill>
                <a:latin typeface="Arial"/>
              </a:rPr>
              <a:t>classic” parameter</a:t>
            </a:r>
            <a:endParaRPr/>
          </a:p>
          <a:p>
            <a:pPr algn="ctr"/>
            <a:r>
              <a:rPr lang="en-US" sz="1500">
                <a:solidFill>
                  <a:srgbClr val="000000"/>
                </a:solidFill>
                <a:latin typeface="Arial"/>
              </a:rPr>
              <a:t>correction</a:t>
            </a:r>
            <a:endParaRPr/>
          </a:p>
        </p:txBody>
      </p:sp>
      <p:sp>
        <p:nvSpPr>
          <p:cNvPr id="387" name="TextShape 19"/>
          <p:cNvSpPr txBox="1"/>
          <p:nvPr/>
        </p:nvSpPr>
        <p:spPr>
          <a:xfrm>
            <a:off x="4463640" y="5490720"/>
            <a:ext cx="1986480" cy="566280"/>
          </a:xfrm>
          <a:prstGeom prst="rect">
            <a:avLst/>
          </a:prstGeom>
        </p:spPr>
        <p:txBody>
          <a:bodyPr bIns="45000" lIns="90000" rIns="90000" tIns="45000" wrap="none"/>
          <a:p>
            <a:pPr algn="ctr"/>
            <a:r>
              <a:rPr lang="en-US" sz="1500">
                <a:solidFill>
                  <a:srgbClr val="000000"/>
                </a:solidFill>
                <a:latin typeface="Arial"/>
              </a:rPr>
              <a:t>“</a:t>
            </a:r>
            <a:r>
              <a:rPr lang="en-US" sz="1500">
                <a:solidFill>
                  <a:srgbClr val="000000"/>
                </a:solidFill>
                <a:latin typeface="Arial"/>
              </a:rPr>
              <a:t>classic”</a:t>
            </a:r>
            <a:endParaRPr/>
          </a:p>
          <a:p>
            <a:pPr algn="ctr"/>
            <a:r>
              <a:rPr lang="en-US" sz="1500">
                <a:solidFill>
                  <a:srgbClr val="000000"/>
                </a:solidFill>
                <a:latin typeface="Arial"/>
              </a:rPr>
              <a:t>feedback controller</a:t>
            </a:r>
            <a:endParaRPr/>
          </a:p>
        </p:txBody>
      </p:sp>
      <p:sp>
        <p:nvSpPr>
          <p:cNvPr id="388" name="TextShape 20"/>
          <p:cNvSpPr txBox="1"/>
          <p:nvPr/>
        </p:nvSpPr>
        <p:spPr>
          <a:xfrm>
            <a:off x="5147640" y="4228200"/>
            <a:ext cx="1800000" cy="295560"/>
          </a:xfrm>
          <a:prstGeom prst="rect">
            <a:avLst/>
          </a:prstGeom>
        </p:spPr>
        <p:txBody>
          <a:bodyPr bIns="45000" lIns="90000" rIns="90000" tIns="45000" wrap="none"/>
          <a:p>
            <a:pPr algn="ctr"/>
            <a:r>
              <a:rPr lang="en-US" sz="1200">
                <a:solidFill>
                  <a:srgbClr val="0000ff"/>
                </a:solidFill>
                <a:latin typeface="Arial"/>
              </a:rPr>
              <a:t>Feedback Controller</a:t>
            </a:r>
            <a:endParaRPr/>
          </a:p>
        </p:txBody>
      </p:sp>
      <p:sp>
        <p:nvSpPr>
          <p:cNvPr id="389" name="Rectangle 21"/>
          <p:cNvSpPr/>
          <p:nvPr/>
        </p:nvSpPr>
        <p:spPr>
          <a:xfrm>
            <a:off x="2699640" y="4518360"/>
            <a:ext cx="4139640" cy="1512000"/>
          </a:xfrm>
          <a:prstGeom prst="rect">
            <a:avLst/>
          </a:prstGeom>
          <a:noFill/>
          <a:ln w="18000">
            <a:solidFill>
              <a:srgbClr val="0000ff"/>
            </a:solidFill>
            <a:round/>
          </a:ln>
        </p:spPr>
      </p:sp>
      <p:sp>
        <p:nvSpPr>
          <p:cNvPr id="390" name="TextShape 22"/>
          <p:cNvSpPr txBox="1"/>
          <p:nvPr/>
        </p:nvSpPr>
        <p:spPr>
          <a:xfrm>
            <a:off x="2896920" y="6246000"/>
            <a:ext cx="4365360" cy="514080"/>
          </a:xfrm>
          <a:prstGeom prst="rect">
            <a:avLst/>
          </a:prstGeom>
        </p:spPr>
        <p:txBody>
          <a:bodyPr bIns="45000" lIns="90000" rIns="90000" tIns="45000" wrap="none"/>
          <a:p>
            <a:pPr algn="ctr"/>
            <a:r>
              <a:rPr lang="en-US" sz="1500">
                <a:solidFill>
                  <a:srgbClr val="000000"/>
                </a:solidFill>
                <a:latin typeface="Arial"/>
              </a:rPr>
              <a:t>feedback-path = measured beam parameter</a:t>
            </a:r>
            <a:endParaRPr/>
          </a:p>
        </p:txBody>
      </p:sp>
      <p:sp>
        <p:nvSpPr>
          <p:cNvPr id="391" name="TextShape 23"/>
          <p:cNvSpPr txBox="1"/>
          <p:nvPr/>
        </p:nvSpPr>
        <p:spPr>
          <a:xfrm>
            <a:off x="1871640" y="5598360"/>
            <a:ext cx="180000" cy="411840"/>
          </a:xfrm>
          <a:prstGeom prst="rect">
            <a:avLst/>
          </a:prstGeom>
        </p:spPr>
        <p:txBody>
          <a:bodyPr bIns="45000" lIns="90000" rIns="90000" tIns="45000" wrap="none"/>
          <a:p>
            <a:r>
              <a:rPr b="1" lang="en-US" sz="2000">
                <a:solidFill>
                  <a:srgbClr val="ffffff"/>
                </a:solidFill>
                <a:latin typeface="Arial"/>
              </a:rPr>
              <a:t>-</a:t>
            </a:r>
            <a:endParaRPr/>
          </a:p>
        </p:txBody>
      </p:sp>
      <p:sp>
        <p:nvSpPr>
          <p:cNvPr id="392" name="TextShape 24"/>
          <p:cNvSpPr txBox="1"/>
          <p:nvPr/>
        </p:nvSpPr>
        <p:spPr>
          <a:xfrm>
            <a:off x="6515640" y="4950000"/>
            <a:ext cx="180000" cy="333000"/>
          </a:xfrm>
          <a:prstGeom prst="rect">
            <a:avLst/>
          </a:prstGeom>
        </p:spPr>
        <p:txBody>
          <a:bodyPr bIns="45000" lIns="90000" rIns="90000" tIns="45000" wrap="none"/>
          <a:p>
            <a:r>
              <a:rPr lang="en-US" sz="1500">
                <a:solidFill>
                  <a:srgbClr val="ffffff"/>
                </a:solidFill>
                <a:latin typeface="Arial"/>
              </a:rPr>
              <a:t>+</a:t>
            </a:r>
            <a:endParaRPr/>
          </a:p>
        </p:txBody>
      </p:sp>
      <p:sp>
        <p:nvSpPr>
          <p:cNvPr id="393" name="TextShape 25"/>
          <p:cNvSpPr txBox="1"/>
          <p:nvPr/>
        </p:nvSpPr>
        <p:spPr>
          <a:xfrm>
            <a:off x="1583640" y="5094720"/>
            <a:ext cx="180000" cy="333000"/>
          </a:xfrm>
          <a:prstGeom prst="rect">
            <a:avLst/>
          </a:prstGeom>
        </p:spPr>
        <p:txBody>
          <a:bodyPr bIns="45000" lIns="90000" rIns="90000" tIns="45000" wrap="none"/>
          <a:p>
            <a:r>
              <a:rPr lang="en-US" sz="1500">
                <a:solidFill>
                  <a:srgbClr val="ffffff"/>
                </a:solidFill>
                <a:latin typeface="Arial"/>
              </a:rPr>
              <a:t>+</a:t>
            </a:r>
            <a:endParaRPr/>
          </a:p>
        </p:txBody>
      </p:sp>
      <p:sp>
        <p:nvSpPr>
          <p:cNvPr id="394" name="TextShape 26"/>
          <p:cNvSpPr txBox="1"/>
          <p:nvPr/>
        </p:nvSpPr>
        <p:spPr>
          <a:xfrm>
            <a:off x="6155640" y="5095080"/>
            <a:ext cx="180000" cy="333000"/>
          </a:xfrm>
          <a:prstGeom prst="rect">
            <a:avLst/>
          </a:prstGeom>
        </p:spPr>
        <p:txBody>
          <a:bodyPr bIns="45000" lIns="90000" rIns="90000" tIns="45000" wrap="none"/>
          <a:p>
            <a:r>
              <a:rPr lang="en-US" sz="1500">
                <a:solidFill>
                  <a:srgbClr val="ffffff"/>
                </a:solidFill>
                <a:latin typeface="Arial"/>
              </a:rPr>
              <a:t>+</a:t>
            </a:r>
            <a:endParaRPr/>
          </a:p>
        </p:txBody>
      </p:sp>
      <p:sp>
        <p:nvSpPr>
          <p:cNvPr id="395" name="Rectangle 27"/>
          <p:cNvSpPr/>
          <p:nvPr/>
        </p:nvSpPr>
        <p:spPr>
          <a:xfrm>
            <a:off x="4547160" y="4626360"/>
            <a:ext cx="1440360" cy="360000"/>
          </a:xfrm>
          <a:prstGeom prst="rect">
            <a:avLst/>
          </a:prstGeom>
          <a:solidFill>
            <a:srgbClr val="ffffff"/>
          </a:solidFill>
          <a:ln>
            <a:solidFill>
              <a:srgbClr val="000000"/>
            </a:solidFill>
          </a:ln>
        </p:spPr>
        <p:txBody>
          <a:bodyPr anchor="ctr" anchorCtr="1" bIns="45000" lIns="90000" rIns="90000" tIns="45000" wrap="none"/>
          <a:p>
            <a:r>
              <a:rPr lang="en-US" sz="2000"/>
              <a:t>ff estimate</a:t>
            </a:r>
            <a:r>
              <a:rPr baseline="33000" lang="en-US" sz="2000"/>
              <a:t>1</a:t>
            </a:r>
            <a:endParaRPr/>
          </a:p>
        </p:txBody>
      </p:sp>
      <p:sp>
        <p:nvSpPr>
          <p:cNvPr id="396" name="TextShape 28"/>
          <p:cNvSpPr txBox="1"/>
          <p:nvPr/>
        </p:nvSpPr>
        <p:spPr>
          <a:xfrm>
            <a:off x="2142720" y="3859200"/>
            <a:ext cx="2274840" cy="645840"/>
          </a:xfrm>
          <a:prstGeom prst="rect">
            <a:avLst/>
          </a:prstGeom>
        </p:spPr>
        <p:txBody>
          <a:bodyPr bIns="45000" lIns="90000" rIns="90000" tIns="45000" wrap="none"/>
          <a:p>
            <a:r>
              <a:rPr lang="en-US" sz="1500">
                <a:solidFill>
                  <a:srgbClr val="000000"/>
                </a:solidFill>
                <a:latin typeface="Arial"/>
              </a:rPr>
              <a:t>external input</a:t>
            </a:r>
            <a:endParaRPr/>
          </a:p>
          <a:p>
            <a:r>
              <a:rPr lang="en-US" sz="1000">
                <a:solidFill>
                  <a:srgbClr val="000000"/>
                </a:solidFill>
                <a:latin typeface="Arial"/>
              </a:rPr>
              <a:t>(trigger, control parameter, Lumi-Feedback etc.)</a:t>
            </a:r>
            <a:endParaRPr/>
          </a:p>
        </p:txBody>
      </p:sp>
      <p:cxnSp>
        <p:nvCxnSpPr>
          <p:cNvPr id="397" name="Line 29"/>
          <p:cNvCxnSpPr>
            <a:stCxn id="396" idx="3"/>
            <a:endCxn id="389" idx="0"/>
          </p:cNvCxnSpPr>
          <p:nvPr/>
        </p:nvCxnSpPr>
        <p:spPr>
          <a:xfrm>
            <a:off x="4417560" y="4182120"/>
            <a:ext cx="352080" cy="336600"/>
          </a:xfrm>
          <a:prstGeom prst="bentConnector3">
            <a:avLst/>
          </a:prstGeom>
          <a:ln>
            <a:solidFill>
              <a:srgbClr val="000000"/>
            </a:solidFill>
            <a:tailEnd len="med" type="triangle" w="med"/>
          </a:ln>
        </p:spPr>
      </p:cxnSp>
      <p:sp>
        <p:nvSpPr>
          <p:cNvPr id="398" name="Rectangle 30"/>
          <p:cNvSpPr/>
          <p:nvPr/>
        </p:nvSpPr>
        <p:spPr>
          <a:xfrm>
            <a:off x="7199280" y="5130360"/>
            <a:ext cx="839880" cy="360000"/>
          </a:xfrm>
          <a:prstGeom prst="rect">
            <a:avLst/>
          </a:prstGeom>
          <a:solidFill>
            <a:srgbClr val="ffffff"/>
          </a:solidFill>
          <a:ln>
            <a:solidFill>
              <a:srgbClr val="000000"/>
            </a:solidFill>
          </a:ln>
        </p:spPr>
        <p:txBody>
          <a:bodyPr anchor="ctr" anchorCtr="1" bIns="45000" lIns="90000" rIns="90000" tIns="45000" wrap="none"/>
          <a:p>
            <a:r>
              <a:rPr lang="en-US" sz="2000"/>
              <a:t>G(s)</a:t>
            </a:r>
            <a:endParaRPr/>
          </a:p>
        </p:txBody>
      </p:sp>
      <p:cxnSp>
        <p:nvCxnSpPr>
          <p:cNvPr id="399" name="Line 31"/>
          <p:cNvCxnSpPr>
            <a:stCxn id="398" idx="3"/>
            <a:endCxn id="378" idx="1"/>
          </p:cNvCxnSpPr>
          <p:nvPr/>
        </p:nvCxnSpPr>
        <p:spPr>
          <a:xfrm>
            <a:off x="8039160" y="5310360"/>
            <a:ext cx="474120" cy="7560"/>
          </a:xfrm>
          <a:prstGeom prst="bentConnector3">
            <a:avLst/>
          </a:prstGeom>
          <a:ln w="18000">
            <a:solidFill>
              <a:srgbClr val="000000"/>
            </a:solidFill>
            <a:round/>
            <a:tailEnd len="med" type="triangle" w="med"/>
          </a:ln>
        </p:spPr>
      </p:cxnSp>
      <p:sp>
        <p:nvSpPr>
          <p:cNvPr id="400" name="TextShape 32"/>
          <p:cNvSpPr txBox="1"/>
          <p:nvPr/>
        </p:nvSpPr>
        <p:spPr>
          <a:xfrm>
            <a:off x="7271640" y="5514840"/>
            <a:ext cx="892800" cy="475920"/>
          </a:xfrm>
          <a:prstGeom prst="rect">
            <a:avLst/>
          </a:prstGeom>
        </p:spPr>
        <p:txBody>
          <a:bodyPr bIns="45000" lIns="90000" rIns="90000" tIns="45000" wrap="none"/>
          <a:p>
            <a:r>
              <a:rPr lang="en-US" sz="1200">
                <a:solidFill>
                  <a:srgbClr val="000000"/>
                </a:solidFill>
                <a:latin typeface="Arial"/>
              </a:rPr>
              <a:t>machine</a:t>
            </a:r>
            <a:endParaRPr/>
          </a:p>
          <a:p>
            <a:r>
              <a:rPr lang="en-US" sz="1200">
                <a:solidFill>
                  <a:srgbClr val="000000"/>
                </a:solidFill>
                <a:latin typeface="Arial"/>
              </a:rPr>
              <a:t>response</a:t>
            </a:r>
            <a:endParaRPr/>
          </a:p>
        </p:txBody>
      </p:sp>
      <p:sp>
        <p:nvSpPr>
          <p:cNvPr id="401" name="TextShape 33"/>
          <p:cNvSpPr txBox="1"/>
          <p:nvPr/>
        </p:nvSpPr>
        <p:spPr>
          <a:xfrm>
            <a:off x="9048240" y="2598120"/>
            <a:ext cx="894960" cy="657360"/>
          </a:xfrm>
          <a:prstGeom prst="rect">
            <a:avLst/>
          </a:prstGeom>
        </p:spPr>
        <p:txBody>
          <a:bodyPr bIns="45000" lIns="90000" rIns="90000" tIns="45000" wrap="none"/>
          <a:p>
            <a:pPr algn="ctr"/>
            <a:r>
              <a:rPr lang="en-US" sz="1500">
                <a:solidFill>
                  <a:srgbClr val="0000ff"/>
                </a:solidFill>
                <a:latin typeface="Arial"/>
              </a:rPr>
              <a:t>time</a:t>
            </a:r>
            <a:endParaRPr/>
          </a:p>
          <a:p>
            <a:pPr algn="ctr"/>
            <a:r>
              <a:rPr lang="en-US" sz="1500">
                <a:solidFill>
                  <a:srgbClr val="0000ff"/>
                </a:solidFill>
                <a:latin typeface="Arial"/>
              </a:rPr>
              <a:t>domain</a:t>
            </a:r>
            <a:endParaRPr/>
          </a:p>
        </p:txBody>
      </p:sp>
      <p:sp>
        <p:nvSpPr>
          <p:cNvPr id="402" name="CustomShape 34"/>
          <p:cNvSpPr/>
          <p:nvPr/>
        </p:nvSpPr>
        <p:spPr>
          <a:xfrm>
            <a:off x="8532360" y="1316880"/>
            <a:ext cx="396720" cy="991800"/>
          </a:xfrm>
          <a:prstGeom prst="rightBrace">
            <a:avLst>
              <a:gd fmla="val 0" name="adj1"/>
              <a:gd fmla="val 10800" name="adj2"/>
            </a:avLst>
          </a:prstGeom>
          <a:noFill/>
          <a:ln w="18000">
            <a:solidFill>
              <a:srgbClr val="0000ff"/>
            </a:solidFill>
            <a:round/>
          </a:ln>
        </p:spPr>
      </p:sp>
      <p:sp>
        <p:nvSpPr>
          <p:cNvPr id="403" name="CustomShape 35"/>
          <p:cNvSpPr/>
          <p:nvPr/>
        </p:nvSpPr>
        <p:spPr>
          <a:xfrm>
            <a:off x="8532360" y="2395800"/>
            <a:ext cx="396720" cy="991800"/>
          </a:xfrm>
          <a:prstGeom prst="rightBrace">
            <a:avLst>
              <a:gd fmla="val 0" name="adj1"/>
              <a:gd fmla="val 10800" name="adj2"/>
            </a:avLst>
          </a:prstGeom>
          <a:noFill/>
          <a:ln w="18000">
            <a:solidFill>
              <a:srgbClr val="0000ff"/>
            </a:solidFill>
            <a:round/>
          </a:ln>
        </p:spPr>
      </p:sp>
      <p:sp>
        <p:nvSpPr>
          <p:cNvPr id="404" name="TextShape 36"/>
          <p:cNvSpPr txBox="1"/>
          <p:nvPr/>
        </p:nvSpPr>
        <p:spPr>
          <a:xfrm>
            <a:off x="2704680" y="4479480"/>
            <a:ext cx="780480" cy="444240"/>
          </a:xfrm>
          <a:prstGeom prst="rect">
            <a:avLst/>
          </a:prstGeom>
        </p:spPr>
        <p:txBody>
          <a:bodyPr bIns="45000" lIns="90000" rIns="90000" tIns="45000" wrap="none"/>
          <a:p>
            <a:r>
              <a:rPr lang="en-US" sz="2200">
                <a:solidFill>
                  <a:srgbClr val="0000ff"/>
                </a:solidFill>
              </a:rPr>
              <a:t>D(s)</a:t>
            </a:r>
            <a:endParaRPr/>
          </a:p>
        </p:txBody>
      </p:sp>
      <p:sp>
        <p:nvSpPr>
          <p:cNvPr id="405" name="CustomShape 37"/>
          <p:cNvSpPr/>
          <p:nvPr/>
        </p:nvSpPr>
        <p:spPr>
          <a:xfrm>
            <a:off x="359640" y="1249920"/>
            <a:ext cx="8097120" cy="1168200"/>
          </a:xfrm>
          <a:prstGeom prst="rect">
            <a:avLst/>
          </a:prstGeom>
          <a:solidFill>
            <a:srgbClr val="ffffff"/>
          </a:solidFill>
          <a:ln>
            <a:noFill/>
          </a:ln>
        </p:spPr>
      </p:sp>
      <p:sp>
        <p:nvSpPr>
          <p:cNvPr id="406" name="CustomShape 38"/>
          <p:cNvSpPr/>
          <p:nvPr/>
        </p:nvSpPr>
        <p:spPr>
          <a:xfrm>
            <a:off x="503640" y="2747160"/>
            <a:ext cx="8039880" cy="869760"/>
          </a:xfrm>
          <a:prstGeom prst="rect">
            <a:avLst/>
          </a:prstGeom>
          <a:solidFill>
            <a:srgbClr val="ffffff"/>
          </a:solidFill>
          <a:ln>
            <a:noFill/>
          </a:ln>
        </p:spPr>
      </p:sp>
    </p:spTree>
  </p:cSld>
  <p:timing>
    <p:tnLst>
      <p:par>
        <p:cTn dur="indefinite" id="69" nodeType="tmRoot" restart="never">
          <p:childTnLst>
            <p:seq>
              <p:cTn id="70"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7" name="TextShape 1"/>
          <p:cNvSpPr txBox="1"/>
          <p:nvPr/>
        </p:nvSpPr>
        <p:spPr>
          <a:xfrm>
            <a:off x="1008000" y="0"/>
            <a:ext cx="7056000" cy="756360"/>
          </a:xfrm>
          <a:prstGeom prst="rect">
            <a:avLst/>
          </a:prstGeom>
        </p:spPr>
        <p:txBody>
          <a:bodyPr anchor="ctr" bIns="0" lIns="0" rIns="0" tIns="0" wrap="none"/>
          <a:p>
            <a:r>
              <a:rPr lang="en-US"/>
              <a:t>Time-Domain: Optimal Controller Design II/II</a:t>
            </a:r>
            <a:endParaRPr/>
          </a:p>
        </p:txBody>
      </p:sp>
      <p:sp>
        <p:nvSpPr>
          <p:cNvPr id="408" name="TextShape 2"/>
          <p:cNvSpPr txBox="1"/>
          <p:nvPr/>
        </p:nvSpPr>
        <p:spPr>
          <a:xfrm>
            <a:off x="587880" y="927000"/>
            <a:ext cx="9072000" cy="5993640"/>
          </a:xfrm>
          <a:prstGeom prst="rect">
            <a:avLst/>
          </a:prstGeom>
        </p:spPr>
        <p:txBody>
          <a:bodyPr bIns="0" lIns="0" rIns="0" tIns="0" wrap="none"/>
          <a:p>
            <a:pPr>
              <a:lnSpc>
                <a:spcPts val="732"/>
              </a:lnSpc>
              <a:buBlip>
                <a:blip r:embed="rId1"/>
              </a:buBlip>
            </a:pPr>
            <a:r>
              <a:rPr lang="en-US">
                <a:solidFill>
                  <a:srgbClr val="000000"/>
                </a:solidFill>
                <a:latin typeface="Arial"/>
                <a:ea typeface="Arial"/>
              </a:rPr>
              <a:t>Optimal control</a:t>
            </a:r>
            <a:r>
              <a:rPr baseline="33000" lang="en-US">
                <a:solidFill>
                  <a:srgbClr val="000000"/>
                </a:solidFill>
                <a:latin typeface="Arial"/>
                <a:ea typeface="Arial"/>
              </a:rPr>
              <a:t>1</a:t>
            </a:r>
            <a:r>
              <a:rPr lang="en-US">
                <a:solidFill>
                  <a:srgbClr val="000000"/>
                </a:solidFill>
                <a:latin typeface="Arial"/>
                <a:ea typeface="Arial"/>
              </a:rPr>
              <a:t> for the 'small-signal response' yields classic PI-controller</a:t>
            </a:r>
            <a:endParaRPr/>
          </a:p>
          <a:p>
            <a:pPr lvl="1">
              <a:lnSpc>
                <a:spcPts val="732"/>
              </a:lnSpc>
              <a:buFont typeface="Arial"/>
              <a:buChar char="–"/>
            </a:pPr>
            <a:r>
              <a:rPr lang="en-US">
                <a:solidFill>
                  <a:srgbClr val="000000"/>
                </a:solidFill>
                <a:latin typeface="Arial"/>
                <a:ea typeface="Arial"/>
              </a:rPr>
              <a:t>Single free parameter </a:t>
            </a:r>
            <a:r>
              <a:rPr lang="en-US">
                <a:solidFill>
                  <a:srgbClr val="800000"/>
                </a:solidFill>
                <a:latin typeface="Arial"/>
                <a:ea typeface="Arial"/>
              </a:rPr>
              <a:t>α</a:t>
            </a:r>
            <a:r>
              <a:rPr lang="en-US">
                <a:solidFill>
                  <a:srgbClr val="800000"/>
                </a:solidFill>
                <a:latin typeface="Arial"/>
                <a:ea typeface="Arial"/>
              </a:rPr>
              <a:t> &gt; </a:t>
            </a:r>
            <a:r>
              <a:rPr lang="en-US">
                <a:solidFill>
                  <a:srgbClr val="800000"/>
                </a:solidFill>
                <a:latin typeface="Arial"/>
                <a:ea typeface="Arial"/>
              </a:rPr>
              <a:t>τ...∞</a:t>
            </a:r>
            <a:endParaRPr/>
          </a:p>
          <a:p>
            <a:pPr lvl="2">
              <a:lnSpc>
                <a:spcPts val="732"/>
              </a:lnSpc>
              <a:buFont typeface="Arial"/>
              <a:buChar char="•"/>
            </a:pPr>
            <a:r>
              <a:rPr lang="en-US">
                <a:solidFill>
                  <a:srgbClr val="000000"/>
                </a:solidFill>
                <a:latin typeface="Arial"/>
                <a:ea typeface="Arial"/>
              </a:rPr>
              <a:t>facilitates trade-off between speed and robustness</a:t>
            </a:r>
            <a:endParaRPr/>
          </a:p>
          <a:p>
            <a:pPr lvl="2">
              <a:lnSpc>
                <a:spcPts val="732"/>
              </a:lnSpc>
              <a:buFont typeface="Arial"/>
              <a:buChar char="•"/>
            </a:pPr>
            <a:r>
              <a:rPr lang="en-US">
                <a:solidFill>
                  <a:srgbClr val="0000ff"/>
                </a:solidFill>
                <a:latin typeface="Arial"/>
                <a:ea typeface="Arial"/>
              </a:rPr>
              <a:t>adaptive gain-scheduling based on operational scenario</a:t>
            </a:r>
            <a:endParaRPr/>
          </a:p>
        </p:txBody>
      </p:sp>
      <p:pic>
        <p:nvPicPr>
          <p:cNvPr descr="" id="409" name=""/>
          <p:cNvPicPr/>
          <p:nvPr/>
        </p:nvPicPr>
        <p:blipFill>
          <a:blip r:embed="rId2"/>
          <a:srcRect b="80275" l="0" r="0" t="0"/>
          <a:stretch>
            <a:fillRect/>
          </a:stretch>
        </p:blipFill>
        <p:spPr>
          <a:xfrm>
            <a:off x="2023920" y="2522160"/>
            <a:ext cx="6103440" cy="4259880"/>
          </a:xfrm>
          <a:prstGeom prst="rect">
            <a:avLst/>
          </a:prstGeom>
          <a:ln>
            <a:noFill/>
          </a:ln>
        </p:spPr>
      </p:pic>
      <p:sp>
        <p:nvSpPr>
          <p:cNvPr id="410" name="TextShape 3"/>
          <p:cNvSpPr txBox="1"/>
          <p:nvPr/>
        </p:nvSpPr>
        <p:spPr>
          <a:xfrm rot="16189200">
            <a:off x="6857280" y="3724920"/>
            <a:ext cx="2809800" cy="402480"/>
          </a:xfrm>
          <a:prstGeom prst="rect">
            <a:avLst/>
          </a:prstGeom>
        </p:spPr>
        <p:txBody>
          <a:bodyPr bIns="45000" lIns="90000" rIns="90000" tIns="45000" wrap="none"/>
          <a:p>
            <a:r>
              <a:rPr lang="en-US" sz="1600">
                <a:solidFill>
                  <a:srgbClr val="000080"/>
                </a:solidFill>
              </a:rPr>
              <a:t>disturbance rejection S</a:t>
            </a:r>
            <a:r>
              <a:rPr baseline="-33000" lang="en-US" sz="1600">
                <a:solidFill>
                  <a:srgbClr val="000080"/>
                </a:solidFill>
              </a:rPr>
              <a:t>0</a:t>
            </a:r>
            <a:r>
              <a:rPr lang="en-US" sz="1600">
                <a:solidFill>
                  <a:srgbClr val="000080"/>
                </a:solidFill>
              </a:rPr>
              <a:t>(s)</a:t>
            </a:r>
            <a:endParaRPr/>
          </a:p>
        </p:txBody>
      </p:sp>
      <p:sp>
        <p:nvSpPr>
          <p:cNvPr id="411" name="TextShape 4"/>
          <p:cNvSpPr txBox="1"/>
          <p:nvPr/>
        </p:nvSpPr>
        <p:spPr>
          <a:xfrm rot="16206600">
            <a:off x="1840320" y="4063320"/>
            <a:ext cx="730080" cy="442080"/>
          </a:xfrm>
          <a:prstGeom prst="rect">
            <a:avLst/>
          </a:prstGeom>
        </p:spPr>
        <p:txBody>
          <a:bodyPr bIns="45000" lIns="90000" rIns="90000" tIns="45000" wrap="none"/>
          <a:p>
            <a:r>
              <a:rPr lang="en-US"/>
              <a:t>T</a:t>
            </a:r>
            <a:r>
              <a:rPr baseline="-33000" lang="en-US"/>
              <a:t>0</a:t>
            </a:r>
            <a:r>
              <a:rPr lang="en-US"/>
              <a:t>(s)</a:t>
            </a:r>
            <a:endParaRPr/>
          </a:p>
        </p:txBody>
      </p:sp>
      <p:sp>
        <p:nvSpPr>
          <p:cNvPr id="412" name="Line 5"/>
          <p:cNvSpPr/>
          <p:nvPr/>
        </p:nvSpPr>
        <p:spPr>
          <a:xfrm>
            <a:off x="2782440" y="6184080"/>
            <a:ext cx="4618440" cy="0"/>
          </a:xfrm>
          <a:prstGeom prst="line">
            <a:avLst/>
          </a:prstGeom>
          <a:ln w="18000">
            <a:solidFill>
              <a:srgbClr val="0000ff"/>
            </a:solidFill>
            <a:round/>
            <a:headEnd len="med" type="triangle" w="med"/>
            <a:tailEnd len="med" type="triangle" w="med"/>
          </a:ln>
        </p:spPr>
      </p:sp>
      <p:sp>
        <p:nvSpPr>
          <p:cNvPr id="413" name="TextShape 6"/>
          <p:cNvSpPr txBox="1"/>
          <p:nvPr/>
        </p:nvSpPr>
        <p:spPr>
          <a:xfrm>
            <a:off x="6541560" y="5787360"/>
            <a:ext cx="829440" cy="381600"/>
          </a:xfrm>
          <a:prstGeom prst="rect">
            <a:avLst/>
          </a:prstGeom>
        </p:spPr>
        <p:txBody>
          <a:bodyPr bIns="45000" lIns="90000" rIns="90000" tIns="45000" wrap="none"/>
          <a:p>
            <a:pPr algn="r"/>
            <a:r>
              <a:rPr lang="en-US">
                <a:solidFill>
                  <a:srgbClr val="0000ff"/>
                </a:solidFill>
              </a:rPr>
              <a:t>faster</a:t>
            </a:r>
            <a:endParaRPr/>
          </a:p>
        </p:txBody>
      </p:sp>
      <p:sp>
        <p:nvSpPr>
          <p:cNvPr id="414" name="TextShape 7"/>
          <p:cNvSpPr txBox="1"/>
          <p:nvPr/>
        </p:nvSpPr>
        <p:spPr>
          <a:xfrm>
            <a:off x="2923200" y="5841000"/>
            <a:ext cx="2422080" cy="381600"/>
          </a:xfrm>
          <a:prstGeom prst="rect">
            <a:avLst/>
          </a:prstGeom>
        </p:spPr>
        <p:txBody>
          <a:bodyPr bIns="45000" lIns="90000" rIns="90000" tIns="45000" wrap="none"/>
          <a:p>
            <a:r>
              <a:rPr lang="en-US">
                <a:solidFill>
                  <a:srgbClr val="0000ff"/>
                </a:solidFill>
              </a:rPr>
              <a:t>more robust/precise</a:t>
            </a:r>
            <a:endParaRPr/>
          </a:p>
        </p:txBody>
      </p:sp>
      <p:sp>
        <p:nvSpPr>
          <p:cNvPr id="415" name="TextShape 8"/>
          <p:cNvSpPr txBox="1"/>
          <p:nvPr/>
        </p:nvSpPr>
        <p:spPr>
          <a:xfrm>
            <a:off x="396720" y="6945480"/>
            <a:ext cx="9524520" cy="566280"/>
          </a:xfrm>
          <a:prstGeom prst="rect">
            <a:avLst/>
          </a:prstGeom>
        </p:spPr>
        <p:txBody>
          <a:bodyPr bIns="45000" lIns="90000" rIns="90000" tIns="45000" wrap="none"/>
          <a:p>
            <a:r>
              <a:rPr baseline="33000" lang="en-US" sz="1500"/>
              <a:t>1</a:t>
            </a:r>
            <a:r>
              <a:rPr lang="en-US" sz="1500"/>
              <a:t>D. C. Youla et al., </a:t>
            </a:r>
            <a:r>
              <a:rPr i="1" lang="en-US" sz="1500"/>
              <a:t>“Modern Wiener-Hopf Design of Optimal Controllers”</a:t>
            </a:r>
            <a:r>
              <a:rPr lang="en-US" sz="1500"/>
              <a:t>,</a:t>
            </a:r>
            <a:r>
              <a:rPr lang="en-US" sz="1500"/>
              <a:t>	</a:t>
            </a:r>
            <a:r>
              <a:rPr lang="en-US" sz="1500"/>
              <a:t>	</a:t>
            </a:r>
            <a:r>
              <a:rPr lang="en-US" sz="1500"/>
              <a:t>	</a:t>
            </a:r>
            <a:r>
              <a:rPr lang="en-US" sz="1500"/>
              <a:t>	</a:t>
            </a:r>
            <a:r>
              <a:rPr lang="en-US" sz="1500"/>
              <a:t>IEEE Trans. on Automatic Control,1976, vol. 21-1,pp. 3-13 &amp; 319-338</a:t>
            </a:r>
            <a:endParaRPr/>
          </a:p>
        </p:txBody>
      </p:sp>
    </p:spTree>
  </p:cSld>
  <p:timing>
    <p:tnLst>
      <p:par>
        <p:cTn dur="indefinite" id="71" nodeType="tmRoot" restart="never">
          <p:childTnLst>
            <p:seq>
              <p:cTn id="7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98" name=""/>
          <p:cNvPicPr/>
          <p:nvPr/>
        </p:nvPicPr>
        <p:blipFill>
          <a:blip r:embed="rId1"/>
          <a:stretch>
            <a:fillRect/>
          </a:stretch>
        </p:blipFill>
        <p:spPr>
          <a:xfrm>
            <a:off x="0" y="730080"/>
            <a:ext cx="10080000" cy="6829560"/>
          </a:xfrm>
          <a:prstGeom prst="rect">
            <a:avLst/>
          </a:prstGeom>
          <a:ln>
            <a:noFill/>
          </a:ln>
        </p:spPr>
      </p:pic>
      <p:sp>
        <p:nvSpPr>
          <p:cNvPr id="99" name="TextShape 1"/>
          <p:cNvSpPr txBox="1"/>
          <p:nvPr/>
        </p:nvSpPr>
        <p:spPr>
          <a:xfrm>
            <a:off x="880920" y="-225000"/>
            <a:ext cx="9198720" cy="1145880"/>
          </a:xfrm>
          <a:prstGeom prst="rect">
            <a:avLst/>
          </a:prstGeom>
        </p:spPr>
        <p:txBody>
          <a:bodyPr anchor="ctr"/>
          <a:p>
            <a:r>
              <a:rPr lang="en-US"/>
              <a:t>27 km Circumference – 1232 LHC dipole magnet</a:t>
            </a:r>
            <a:endParaRPr/>
          </a:p>
        </p:txBody>
      </p:sp>
      <p:sp>
        <p:nvSpPr>
          <p:cNvPr id="100" name="CustomShape 2"/>
          <p:cNvSpPr/>
          <p:nvPr/>
        </p:nvSpPr>
        <p:spPr>
          <a:xfrm>
            <a:off x="5459400" y="1092240"/>
            <a:ext cx="4242960" cy="1546200"/>
          </a:xfrm>
          <a:prstGeom prst="rect">
            <a:avLst/>
          </a:prstGeom>
          <a:noFill/>
          <a:ln>
            <a:noFill/>
          </a:ln>
        </p:spPr>
      </p:sp>
      <p:sp>
        <p:nvSpPr>
          <p:cNvPr id="101" name="TextShape 3"/>
          <p:cNvSpPr txBox="1"/>
          <p:nvPr/>
        </p:nvSpPr>
        <p:spPr>
          <a:xfrm>
            <a:off x="5951880" y="5753520"/>
            <a:ext cx="3770640" cy="502920"/>
          </a:xfrm>
          <a:prstGeom prst="rect">
            <a:avLst/>
          </a:prstGeom>
        </p:spPr>
      </p:sp>
      <p:sp>
        <p:nvSpPr>
          <p:cNvPr id="102" name="TextShape 4"/>
          <p:cNvSpPr txBox="1"/>
          <p:nvPr/>
        </p:nvSpPr>
        <p:spPr>
          <a:xfrm>
            <a:off x="0" y="716760"/>
            <a:ext cx="10080000" cy="1606680"/>
          </a:xfrm>
          <a:prstGeom prst="rect">
            <a:avLst/>
          </a:prstGeom>
        </p:spPr>
        <p:txBody>
          <a:bodyPr bIns="45000" lIns="90000" rIns="90000" tIns="45000" wrap="none"/>
          <a:p>
            <a:pPr>
              <a:buBlip>
                <a:blip r:embed="rId2"/>
              </a:buBlip>
            </a:pPr>
            <a:r>
              <a:rPr lang="en-US">
                <a:solidFill>
                  <a:srgbClr val="ffffff"/>
                </a:solidFill>
              </a:rPr>
              <a:t>B field 8.3 T (</a:t>
            </a:r>
            <a:r>
              <a:rPr b="1" lang="en-US">
                <a:solidFill>
                  <a:srgbClr val="ffffff"/>
                </a:solidFill>
              </a:rPr>
              <a:t>11.8 kA</a:t>
            </a:r>
            <a:r>
              <a:rPr lang="en-US">
                <a:solidFill>
                  <a:srgbClr val="ffffff"/>
                </a:solidFill>
              </a:rPr>
              <a:t>) @ 1.9 K (super-fluid Helium)</a:t>
            </a:r>
            <a:endParaRPr/>
          </a:p>
          <a:p>
            <a:pPr>
              <a:buBlip>
                <a:blip r:embed="rId3"/>
              </a:buBlip>
            </a:pPr>
            <a:r>
              <a:rPr lang="en-US">
                <a:solidFill>
                  <a:srgbClr val="ffffff"/>
                </a:solidFill>
              </a:rPr>
              <a:t>two-in-one magnet design: </a:t>
            </a:r>
            <a:r>
              <a:rPr lang="en-US">
                <a:solidFill>
                  <a:srgbClr val="ffffff"/>
                </a:solidFill>
              </a:rPr>
              <a:t>	</a:t>
            </a:r>
            <a:r>
              <a:rPr lang="en-US">
                <a:solidFill>
                  <a:srgbClr val="ffffff"/>
                </a:solidFill>
              </a:rPr>
              <a:t>	</a:t>
            </a:r>
            <a:r>
              <a:rPr lang="en-US">
                <a:solidFill>
                  <a:srgbClr val="ffffff"/>
                </a:solidFill>
              </a:rPr>
              <a:t>	</a:t>
            </a:r>
            <a:r>
              <a:rPr lang="en-US">
                <a:solidFill>
                  <a:srgbClr val="ffffff"/>
                </a:solidFill>
              </a:rPr>
              <a:t>	</a:t>
            </a:r>
            <a:r>
              <a:rPr lang="en-US">
                <a:solidFill>
                  <a:srgbClr val="ffffff"/>
                </a:solidFill>
              </a:rPr>
              <a:t>	</a:t>
            </a:r>
            <a:r>
              <a:rPr lang="en-US">
                <a:solidFill>
                  <a:srgbClr val="ffffff"/>
                </a:solidFill>
              </a:rPr>
              <a:t>	</a:t>
            </a:r>
            <a:r>
              <a:rPr lang="en-US">
                <a:solidFill>
                  <a:srgbClr val="ffffff"/>
                </a:solidFill>
              </a:rPr>
              <a:t>    </a:t>
            </a:r>
            <a:r>
              <a:rPr lang="en-US">
                <a:solidFill>
                  <a:srgbClr val="ffffff"/>
                </a:solidFill>
              </a:rPr>
              <a:t>	</a:t>
            </a:r>
            <a:r>
              <a:rPr lang="en-US">
                <a:solidFill>
                  <a:srgbClr val="ffffff"/>
                </a:solidFill>
              </a:rPr>
              <a:t>      two beam tubes with an opening of 56 mm </a:t>
            </a:r>
            <a:r>
              <a:rPr lang="en-US" sz="1400">
                <a:solidFill>
                  <a:srgbClr val="ffffff"/>
                </a:solidFill>
              </a:rPr>
              <a:t>(210 mm separation)</a:t>
            </a:r>
            <a:endParaRPr/>
          </a:p>
          <a:p>
            <a:pPr>
              <a:buBlip>
                <a:blip r:embed="rId4"/>
              </a:buBlip>
            </a:pPr>
            <a:endParaRPr/>
          </a:p>
          <a:p>
            <a:pPr>
              <a:buBlip>
                <a:blip r:embed="rId5"/>
              </a:buBlip>
            </a:pPr>
            <a:endParaRPr/>
          </a:p>
          <a:p>
            <a:pPr>
              <a:buBlip>
                <a:blip r:embed="rId6"/>
              </a:buBlip>
            </a:pPr>
            <a:endParaRPr/>
          </a:p>
        </p:txBody>
      </p:sp>
      <p:sp>
        <p:nvSpPr>
          <p:cNvPr id="103" name="TextShape 5"/>
          <p:cNvSpPr txBox="1"/>
          <p:nvPr/>
        </p:nvSpPr>
        <p:spPr>
          <a:xfrm>
            <a:off x="0" y="6403680"/>
            <a:ext cx="10080000" cy="1155960"/>
          </a:xfrm>
          <a:prstGeom prst="rect">
            <a:avLst/>
          </a:prstGeom>
        </p:spPr>
        <p:txBody>
          <a:bodyPr bIns="45000" lIns="90000" rIns="90000" tIns="45000" wrap="none"/>
          <a:p>
            <a:r>
              <a:rPr lang="en-US" sz="2200">
                <a:solidFill>
                  <a:srgbClr val="ffffff"/>
                </a:solidFill>
              </a:rPr>
              <a:t>Operating challenges:</a:t>
            </a:r>
            <a:endParaRPr/>
          </a:p>
          <a:p>
            <a:pPr>
              <a:buBlip>
                <a:blip r:embed="rId7"/>
              </a:buBlip>
            </a:pPr>
            <a:r>
              <a:rPr lang="en-US">
                <a:solidFill>
                  <a:srgbClr val="ffffff"/>
                </a:solidFill>
              </a:rPr>
              <a:t>Very low quench levels (~ mJ/cm</a:t>
            </a:r>
            <a:r>
              <a:rPr baseline="33000" lang="en-US">
                <a:solidFill>
                  <a:srgbClr val="ffffff"/>
                </a:solidFill>
              </a:rPr>
              <a:t>3</a:t>
            </a:r>
            <a:r>
              <a:rPr lang="en-US">
                <a:solidFill>
                  <a:srgbClr val="ffffff"/>
                </a:solidFill>
              </a:rPr>
              <a:t>) in an environment that stores MJ → GJ</a:t>
            </a:r>
            <a:endParaRPr/>
          </a:p>
          <a:p>
            <a:pPr>
              <a:buBlip>
                <a:blip r:embed="rId8"/>
              </a:buBlip>
            </a:pPr>
            <a:r>
              <a:rPr lang="en-US" sz="2000">
                <a:solidFill>
                  <a:srgbClr val="ffffff"/>
                </a:solidFill>
              </a:rPr>
              <a:t>Control of particle beam stability and losses is paramount!</a:t>
            </a:r>
            <a:endParaRPr/>
          </a:p>
        </p:txBody>
      </p:sp>
    </p:spTree>
  </p:cSld>
  <p:timing>
    <p:tnLst>
      <p:par>
        <p:cTn dur="indefinite" id="3" nodeType="tmRoot" restart="never">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6" name="TextShape 1"/>
          <p:cNvSpPr txBox="1"/>
          <p:nvPr/>
        </p:nvSpPr>
        <p:spPr>
          <a:xfrm>
            <a:off x="1008000" y="0"/>
            <a:ext cx="7722720" cy="756360"/>
          </a:xfrm>
          <a:prstGeom prst="rect">
            <a:avLst/>
          </a:prstGeom>
        </p:spPr>
        <p:txBody>
          <a:bodyPr anchor="ctr" bIns="0" lIns="0" rIns="0" tIns="0" wrap="none"/>
          <a:p>
            <a:r>
              <a:rPr lang="en-US"/>
              <a:t>Time-Domain: Non-Linearities I/III</a:t>
            </a:r>
            <a:endParaRPr/>
          </a:p>
        </p:txBody>
      </p:sp>
      <p:sp>
        <p:nvSpPr>
          <p:cNvPr id="417" name="TextShape 2"/>
          <p:cNvSpPr txBox="1"/>
          <p:nvPr/>
        </p:nvSpPr>
        <p:spPr>
          <a:xfrm>
            <a:off x="587880" y="927000"/>
            <a:ext cx="9072000" cy="5993640"/>
          </a:xfrm>
          <a:prstGeom prst="rect">
            <a:avLst/>
          </a:prstGeom>
        </p:spPr>
        <p:txBody>
          <a:bodyPr bIns="0" lIns="0" rIns="0" tIns="0" wrap="none"/>
          <a:p>
            <a:r>
              <a:rPr lang="en-US"/>
              <a:t>Two non-linear effects that need to be addressed by the controller:</a:t>
            </a:r>
            <a:endParaRPr/>
          </a:p>
          <a:p>
            <a:pPr>
              <a:buBlip>
                <a:blip r:embed="rId1"/>
              </a:buBlip>
            </a:pPr>
            <a:r>
              <a:rPr lang="en-US"/>
              <a:t>Delays: computation, data transmission, dead-time, etc.</a:t>
            </a:r>
            <a:endParaRPr/>
          </a:p>
          <a:p>
            <a:pPr>
              <a:buBlip>
                <a:blip r:embed="rId2"/>
              </a:buBlip>
            </a:pPr>
            <a:r>
              <a:rPr lang="en-US"/>
              <a:t>Rate-Limiter: limited slew rate of corrector circuits (due to voltage limitations)</a:t>
            </a:r>
            <a:endParaRPr/>
          </a:p>
          <a:p>
            <a:pPr lvl="1">
              <a:buFont typeface="Arial"/>
              <a:buChar char="–"/>
            </a:pPr>
            <a:r>
              <a:rPr lang="en-US"/>
              <a:t>e.g. LHC: </a:t>
            </a:r>
            <a:r>
              <a:rPr lang="en-US">
                <a:solidFill>
                  <a:srgbClr val="000000"/>
                </a:solidFill>
                <a:latin typeface="Arial"/>
                <a:ea typeface="Arial"/>
              </a:rPr>
              <a:t>±</a:t>
            </a:r>
            <a:r>
              <a:rPr lang="en-US">
                <a:solidFill>
                  <a:srgbClr val="000000"/>
                </a:solidFill>
                <a:latin typeface="Arial"/>
                <a:ea typeface="Arial"/>
              </a:rPr>
              <a:t>60A converter: </a:t>
            </a:r>
            <a:r>
              <a:rPr lang="en-US">
                <a:solidFill>
                  <a:srgbClr val="000000"/>
                </a:solidFill>
                <a:latin typeface="Arial"/>
                <a:ea typeface="Arial"/>
              </a:rPr>
              <a:t>ΔI/Δt|</a:t>
            </a:r>
            <a:r>
              <a:rPr baseline="-33000" lang="en-US">
                <a:solidFill>
                  <a:srgbClr val="000000"/>
                </a:solidFill>
                <a:latin typeface="Arial"/>
                <a:ea typeface="Arial"/>
              </a:rPr>
              <a:t>max</a:t>
            </a:r>
            <a:r>
              <a:rPr lang="en-US">
                <a:solidFill>
                  <a:srgbClr val="000000"/>
                </a:solidFill>
                <a:latin typeface="Arial"/>
                <a:ea typeface="Arial"/>
              </a:rPr>
              <a:t> &lt; 0.5 A/s</a:t>
            </a:r>
            <a:endParaRPr/>
          </a:p>
        </p:txBody>
      </p:sp>
      <p:pic>
        <p:nvPicPr>
          <p:cNvPr descr="" id="418" name=""/>
          <p:cNvPicPr/>
          <p:nvPr/>
        </p:nvPicPr>
        <p:blipFill>
          <a:blip r:embed="rId3"/>
          <a:stretch>
            <a:fillRect/>
          </a:stretch>
        </p:blipFill>
        <p:spPr>
          <a:xfrm>
            <a:off x="5158440" y="3281040"/>
            <a:ext cx="4920840" cy="3584520"/>
          </a:xfrm>
          <a:prstGeom prst="rect">
            <a:avLst/>
          </a:prstGeom>
          <a:ln>
            <a:noFill/>
          </a:ln>
        </p:spPr>
      </p:pic>
      <p:pic>
        <p:nvPicPr>
          <p:cNvPr descr="" id="419" name=""/>
          <p:cNvPicPr/>
          <p:nvPr/>
        </p:nvPicPr>
        <p:blipFill>
          <a:blip r:embed="rId4"/>
          <a:stretch>
            <a:fillRect/>
          </a:stretch>
        </p:blipFill>
        <p:spPr>
          <a:xfrm>
            <a:off x="261720" y="3293640"/>
            <a:ext cx="4903560" cy="3571560"/>
          </a:xfrm>
          <a:prstGeom prst="rect">
            <a:avLst/>
          </a:prstGeom>
          <a:ln>
            <a:noFill/>
          </a:ln>
        </p:spPr>
      </p:pic>
      <p:sp>
        <p:nvSpPr>
          <p:cNvPr id="420" name="TextShape 3"/>
          <p:cNvSpPr txBox="1"/>
          <p:nvPr/>
        </p:nvSpPr>
        <p:spPr>
          <a:xfrm>
            <a:off x="792000" y="2962800"/>
            <a:ext cx="3969360" cy="381600"/>
          </a:xfrm>
          <a:prstGeom prst="rect">
            <a:avLst/>
          </a:prstGeom>
        </p:spPr>
        <p:txBody>
          <a:bodyPr bIns="45000" lIns="90000" rIns="90000" tIns="45000" wrap="none"/>
          <a:p>
            <a:r>
              <a:rPr lang="en-US">
                <a:solidFill>
                  <a:srgbClr val="0000ff"/>
                </a:solidFill>
              </a:rPr>
              <a:t>slow perturbation: perfect tracking</a:t>
            </a:r>
            <a:endParaRPr/>
          </a:p>
        </p:txBody>
      </p:sp>
      <p:sp>
        <p:nvSpPr>
          <p:cNvPr id="421" name="TextShape 4"/>
          <p:cNvSpPr txBox="1"/>
          <p:nvPr/>
        </p:nvSpPr>
        <p:spPr>
          <a:xfrm>
            <a:off x="5673240" y="2962800"/>
            <a:ext cx="3243600" cy="381600"/>
          </a:xfrm>
          <a:prstGeom prst="rect">
            <a:avLst/>
          </a:prstGeom>
        </p:spPr>
        <p:txBody>
          <a:bodyPr bIns="45000" lIns="90000" rIns="90000" tIns="45000" wrap="none"/>
          <a:p>
            <a:r>
              <a:rPr lang="en-US">
                <a:solidFill>
                  <a:srgbClr val="0000ff"/>
                </a:solidFill>
              </a:rPr>
              <a:t>fast perturbation: saw-tooth</a:t>
            </a:r>
            <a:endParaRPr/>
          </a:p>
        </p:txBody>
      </p:sp>
    </p:spTree>
  </p:cSld>
  <p:timing>
    <p:tnLst>
      <p:par>
        <p:cTn dur="indefinite" id="73" nodeType="tmRoot" restart="never">
          <p:childTnLst>
            <p:seq>
              <p:cTn id="74"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22" name="TextShape 1"/>
          <p:cNvSpPr txBox="1"/>
          <p:nvPr/>
        </p:nvSpPr>
        <p:spPr>
          <a:xfrm>
            <a:off x="1008000" y="48960"/>
            <a:ext cx="7727760" cy="656640"/>
          </a:xfrm>
          <a:prstGeom prst="rect">
            <a:avLst/>
          </a:prstGeom>
        </p:spPr>
        <p:txBody>
          <a:bodyPr anchor="ctr" bIns="0" lIns="0" rIns="0" tIns="0" wrap="none"/>
          <a:p>
            <a:r>
              <a:rPr lang="en-US"/>
              <a:t>Time-Domain: Non-Linearities II/III</a:t>
            </a:r>
            <a:endParaRPr/>
          </a:p>
        </p:txBody>
      </p:sp>
      <p:sp>
        <p:nvSpPr>
          <p:cNvPr id="423" name="TextShape 2"/>
          <p:cNvSpPr txBox="1"/>
          <p:nvPr/>
        </p:nvSpPr>
        <p:spPr>
          <a:xfrm>
            <a:off x="587880" y="887040"/>
            <a:ext cx="9072000" cy="5894280"/>
          </a:xfrm>
          <a:prstGeom prst="rect">
            <a:avLst/>
          </a:prstGeom>
        </p:spPr>
        <p:txBody>
          <a:bodyPr bIns="0" lIns="0" rIns="0" tIns="0" wrap="none"/>
          <a:p>
            <a:pPr>
              <a:buBlip>
                <a:blip r:embed="rId1"/>
              </a:buBlip>
            </a:pPr>
            <a:r>
              <a:rPr lang="en-US"/>
              <a:t>Rate-limiter in a nut-shell:</a:t>
            </a:r>
            <a:endParaRPr/>
          </a:p>
          <a:p>
            <a:pPr lvl="1">
              <a:buFont typeface="Arial"/>
              <a:buChar char="–"/>
            </a:pPr>
            <a:r>
              <a:rPr lang="en-US">
                <a:solidFill>
                  <a:srgbClr val="0000ff"/>
                </a:solidFill>
              </a:rPr>
              <a:t>additional time-delay </a:t>
            </a:r>
            <a:r>
              <a:rPr lang="en-US">
                <a:solidFill>
                  <a:srgbClr val="0000ff"/>
                </a:solidFill>
                <a:latin typeface="Arial"/>
                <a:ea typeface="Arial"/>
              </a:rPr>
              <a:t>Δτ</a:t>
            </a:r>
            <a:r>
              <a:rPr lang="en-US">
                <a:solidFill>
                  <a:srgbClr val="0000ff"/>
                </a:solidFill>
                <a:latin typeface="Arial"/>
                <a:ea typeface="Arial"/>
              </a:rPr>
              <a:t> </a:t>
            </a:r>
            <a:r>
              <a:rPr lang="en-US">
                <a:solidFill>
                  <a:srgbClr val="0000ff"/>
                </a:solidFill>
              </a:rPr>
              <a:t>that depends on the signal amplitude</a:t>
            </a:r>
            <a:endParaRPr/>
          </a:p>
          <a:p>
            <a:pPr lvl="1">
              <a:buFont typeface="Arial"/>
              <a:buChar char="–"/>
            </a:pPr>
            <a:r>
              <a:rPr lang="en-US"/>
              <a:t>secondary: introduces harmonic distortions</a:t>
            </a:r>
            <a:endParaRPr/>
          </a:p>
        </p:txBody>
      </p:sp>
      <p:pic>
        <p:nvPicPr>
          <p:cNvPr descr="" id="424" name=""/>
          <p:cNvPicPr/>
          <p:nvPr/>
        </p:nvPicPr>
        <p:blipFill>
          <a:blip r:embed="rId2"/>
          <a:stretch>
            <a:fillRect/>
          </a:stretch>
        </p:blipFill>
        <p:spPr>
          <a:xfrm>
            <a:off x="1842840" y="2234520"/>
            <a:ext cx="7212960" cy="5258880"/>
          </a:xfrm>
          <a:prstGeom prst="rect">
            <a:avLst/>
          </a:prstGeom>
          <a:ln>
            <a:noFill/>
          </a:ln>
        </p:spPr>
      </p:pic>
    </p:spTree>
  </p:cSld>
  <p:timing>
    <p:tnLst>
      <p:par>
        <p:cTn dur="indefinite" id="75" nodeType="tmRoot" restart="never">
          <p:childTnLst>
            <p:seq>
              <p:cTn id="76" nodeType="mainSeq"/>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425" name=""/>
          <p:cNvPicPr/>
          <p:nvPr/>
        </p:nvPicPr>
        <p:blipFill>
          <a:blip r:embed="rId1"/>
          <a:stretch>
            <a:fillRect/>
          </a:stretch>
        </p:blipFill>
        <p:spPr>
          <a:xfrm>
            <a:off x="5118840" y="3254040"/>
            <a:ext cx="4920840" cy="3587400"/>
          </a:xfrm>
          <a:prstGeom prst="rect">
            <a:avLst/>
          </a:prstGeom>
          <a:ln>
            <a:noFill/>
          </a:ln>
        </p:spPr>
      </p:pic>
      <p:pic>
        <p:nvPicPr>
          <p:cNvPr descr="" id="426" name=""/>
          <p:cNvPicPr/>
          <p:nvPr/>
        </p:nvPicPr>
        <p:blipFill>
          <a:blip r:embed="rId2"/>
          <a:stretch>
            <a:fillRect/>
          </a:stretch>
        </p:blipFill>
        <p:spPr>
          <a:xfrm>
            <a:off x="357120" y="2245320"/>
            <a:ext cx="4762080" cy="3471840"/>
          </a:xfrm>
          <a:prstGeom prst="rect">
            <a:avLst/>
          </a:prstGeom>
          <a:ln>
            <a:noFill/>
          </a:ln>
        </p:spPr>
      </p:pic>
      <p:sp>
        <p:nvSpPr>
          <p:cNvPr id="427" name="TextShape 1"/>
          <p:cNvSpPr txBox="1"/>
          <p:nvPr/>
        </p:nvSpPr>
        <p:spPr>
          <a:xfrm>
            <a:off x="1008000" y="-140760"/>
            <a:ext cx="7921080" cy="1038600"/>
          </a:xfrm>
          <a:prstGeom prst="rect">
            <a:avLst/>
          </a:prstGeom>
        </p:spPr>
        <p:txBody>
          <a:bodyPr anchor="ctr" bIns="0" lIns="0" rIns="0" tIns="0" wrap="none"/>
          <a:p>
            <a:r>
              <a:rPr lang="en-US"/>
              <a:t>Time-Domain: Non-Linearities III/III</a:t>
            </a:r>
            <a:r>
              <a:rPr lang="en-US"/>
              <a:t>
</a:t>
            </a:r>
            <a:r>
              <a:rPr lang="en-US"/>
              <a:t>Orbit Feedback Bandwidth vs. Actual Orbit Perturbations</a:t>
            </a:r>
            <a:endParaRPr/>
          </a:p>
        </p:txBody>
      </p:sp>
      <p:sp>
        <p:nvSpPr>
          <p:cNvPr id="428" name="TextShape 2"/>
          <p:cNvSpPr txBox="1"/>
          <p:nvPr/>
        </p:nvSpPr>
        <p:spPr>
          <a:xfrm>
            <a:off x="587880" y="927000"/>
            <a:ext cx="9072000" cy="5993640"/>
          </a:xfrm>
          <a:prstGeom prst="rect">
            <a:avLst/>
          </a:prstGeom>
        </p:spPr>
        <p:txBody>
          <a:bodyPr bIns="0" lIns="0" rIns="0" tIns="0" wrap="none"/>
          <a:p>
            <a:pPr>
              <a:buBlip>
                <a:blip r:embed="rId3"/>
              </a:buBlip>
            </a:pPr>
            <a:r>
              <a:rPr lang="en-US"/>
              <a:t>Closed-loop bandwidth and phase margin depend on the excitation amplitude:</a:t>
            </a:r>
            <a:endParaRPr/>
          </a:p>
          <a:p>
            <a:pPr lvl="1">
              <a:buFont typeface="StarSymbol"/>
              <a:buChar char=""/>
            </a:pPr>
            <a:r>
              <a:rPr lang="en-US">
                <a:latin typeface="Arial"/>
                <a:ea typeface="Arial"/>
              </a:rPr>
              <a:t>+ non-linear phase once rate-limiter is in action...</a:t>
            </a: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buBlip>
                <a:blip r:embed="rId4"/>
              </a:buBlip>
            </a:pPr>
            <a:endParaRPr/>
          </a:p>
        </p:txBody>
      </p:sp>
      <p:sp>
        <p:nvSpPr>
          <p:cNvPr id="429" name="Line 3"/>
          <p:cNvSpPr/>
          <p:nvPr/>
        </p:nvSpPr>
        <p:spPr>
          <a:xfrm flipH="1">
            <a:off x="6905160" y="3754800"/>
            <a:ext cx="525600" cy="570600"/>
          </a:xfrm>
          <a:prstGeom prst="line">
            <a:avLst/>
          </a:prstGeom>
          <a:ln>
            <a:solidFill>
              <a:srgbClr val="000000"/>
            </a:solidFill>
            <a:tailEnd len="med" type="triangle" w="med"/>
          </a:ln>
        </p:spPr>
      </p:sp>
      <p:sp>
        <p:nvSpPr>
          <p:cNvPr id="430" name="TextShape 4"/>
          <p:cNvSpPr txBox="1"/>
          <p:nvPr/>
        </p:nvSpPr>
        <p:spPr>
          <a:xfrm>
            <a:off x="7103520" y="3373200"/>
            <a:ext cx="2171520" cy="381600"/>
          </a:xfrm>
          <a:prstGeom prst="rect">
            <a:avLst/>
          </a:prstGeom>
        </p:spPr>
        <p:txBody>
          <a:bodyPr bIns="45000" lIns="90000" rIns="90000" tIns="45000" wrap="none"/>
          <a:p>
            <a:r>
              <a:rPr lang="en-US"/>
              <a:t>~100</a:t>
            </a:r>
            <a:r>
              <a:rPr lang="en-US">
                <a:latin typeface="Arial"/>
                <a:ea typeface="Arial"/>
              </a:rPr>
              <a:t>μ</a:t>
            </a:r>
            <a:r>
              <a:rPr lang="en-US">
                <a:latin typeface="Arial"/>
                <a:ea typeface="Arial"/>
              </a:rPr>
              <a:t>m@20mHz</a:t>
            </a:r>
            <a:endParaRPr/>
          </a:p>
        </p:txBody>
      </p:sp>
      <p:sp>
        <p:nvSpPr>
          <p:cNvPr id="431" name="TextShape 5"/>
          <p:cNvSpPr txBox="1"/>
          <p:nvPr/>
        </p:nvSpPr>
        <p:spPr>
          <a:xfrm>
            <a:off x="6468480" y="5873040"/>
            <a:ext cx="1753200" cy="381600"/>
          </a:xfrm>
          <a:prstGeom prst="rect">
            <a:avLst/>
          </a:prstGeom>
        </p:spPr>
        <p:txBody>
          <a:bodyPr bIns="45000" lIns="90000" rIns="90000" tIns="45000" wrap="none"/>
          <a:p>
            <a:r>
              <a:rPr lang="en-US"/>
              <a:t>~2 </a:t>
            </a:r>
            <a:r>
              <a:rPr lang="en-US">
                <a:latin typeface="Arial"/>
                <a:ea typeface="Arial"/>
              </a:rPr>
              <a:t>μ</a:t>
            </a:r>
            <a:r>
              <a:rPr lang="en-US">
                <a:latin typeface="Arial"/>
                <a:ea typeface="Arial"/>
              </a:rPr>
              <a:t>m@10Hz</a:t>
            </a:r>
            <a:endParaRPr/>
          </a:p>
        </p:txBody>
      </p:sp>
      <p:sp>
        <p:nvSpPr>
          <p:cNvPr id="432" name="Line 6"/>
          <p:cNvSpPr/>
          <p:nvPr/>
        </p:nvSpPr>
        <p:spPr>
          <a:xfrm>
            <a:off x="8254440" y="6071400"/>
            <a:ext cx="793800" cy="0"/>
          </a:xfrm>
          <a:prstGeom prst="line">
            <a:avLst/>
          </a:prstGeom>
          <a:ln>
            <a:solidFill>
              <a:srgbClr val="000000"/>
            </a:solidFill>
            <a:tailEnd len="med" type="triangle" w="med"/>
          </a:ln>
        </p:spPr>
      </p:sp>
      <p:sp>
        <p:nvSpPr>
          <p:cNvPr id="433" name="TextShape 7"/>
          <p:cNvSpPr txBox="1"/>
          <p:nvPr/>
        </p:nvSpPr>
        <p:spPr>
          <a:xfrm>
            <a:off x="5436720" y="2460240"/>
            <a:ext cx="4187520" cy="411840"/>
          </a:xfrm>
          <a:prstGeom prst="rect">
            <a:avLst/>
          </a:prstGeom>
        </p:spPr>
        <p:txBody>
          <a:bodyPr bIns="45000" lIns="90000" rIns="90000" tIns="45000" wrap="none"/>
          <a:p>
            <a:r>
              <a:rPr lang="en-US" sz="2000">
                <a:latin typeface="Arial"/>
                <a:ea typeface="Arial"/>
              </a:rPr>
              <a:t>Δ</a:t>
            </a:r>
            <a:r>
              <a:rPr lang="en-US" sz="2000"/>
              <a:t>I=0.1A </a:t>
            </a:r>
            <a:r>
              <a:rPr lang="en-US" sz="2000">
                <a:latin typeface="Arial"/>
                <a:ea typeface="Arial"/>
              </a:rPr>
              <a:t>↔ Δx≈32</a:t>
            </a:r>
            <a:r>
              <a:rPr lang="en-US" sz="2000"/>
              <a:t> </a:t>
            </a:r>
            <a:r>
              <a:rPr lang="en-US" sz="2000">
                <a:latin typeface="Arial"/>
                <a:ea typeface="Arial"/>
              </a:rPr>
              <a:t>μ</a:t>
            </a:r>
            <a:r>
              <a:rPr lang="en-US" sz="2000">
                <a:latin typeface="Arial"/>
                <a:ea typeface="Arial"/>
              </a:rPr>
              <a:t>m@</a:t>
            </a:r>
            <a:r>
              <a:rPr lang="en-US" sz="2000">
                <a:latin typeface="Arial"/>
                <a:ea typeface="Arial"/>
              </a:rPr>
              <a:t>β=180m</a:t>
            </a:r>
            <a:endParaRPr/>
          </a:p>
        </p:txBody>
      </p:sp>
      <p:sp>
        <p:nvSpPr>
          <p:cNvPr id="434" name="CustomShape 8"/>
          <p:cNvSpPr/>
          <p:nvPr/>
        </p:nvSpPr>
        <p:spPr>
          <a:xfrm>
            <a:off x="5357520" y="2460600"/>
            <a:ext cx="4365360" cy="396720"/>
          </a:xfrm>
          <a:prstGeom prst="rect">
            <a:avLst/>
          </a:prstGeom>
          <a:noFill/>
          <a:ln w="18000">
            <a:solidFill>
              <a:srgbClr val="0000ff"/>
            </a:solidFill>
            <a:round/>
          </a:ln>
        </p:spPr>
      </p:sp>
    </p:spTree>
  </p:cSld>
  <p:timing>
    <p:tnLst>
      <p:par>
        <p:cTn dur="indefinite" id="77" nodeType="tmRoot" restart="never">
          <p:childTnLst>
            <p:seq>
              <p:cTn id="78" nodeType="mainSeq"/>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35" name="TextShape 1"/>
          <p:cNvSpPr txBox="1"/>
          <p:nvPr/>
        </p:nvSpPr>
        <p:spPr>
          <a:xfrm>
            <a:off x="1008000" y="-140760"/>
            <a:ext cx="7722720" cy="1038600"/>
          </a:xfrm>
          <a:prstGeom prst="rect">
            <a:avLst/>
          </a:prstGeom>
        </p:spPr>
        <p:txBody>
          <a:bodyPr anchor="ctr" bIns="0" lIns="0" rIns="0" tIns="0" wrap="none"/>
          <a:p>
            <a:r>
              <a:rPr lang="en-US"/>
              <a:t>Functional Description of the LHC Feedback Controller </a:t>
            </a:r>
            <a:r>
              <a:rPr lang="en-US"/>
              <a:t>
</a:t>
            </a:r>
            <a:r>
              <a:rPr lang="en-US"/>
              <a:t>PID Controller &amp; Delays + Rate-Limiter</a:t>
            </a:r>
            <a:endParaRPr/>
          </a:p>
        </p:txBody>
      </p:sp>
      <p:sp>
        <p:nvSpPr>
          <p:cNvPr id="436" name="TextShape 2"/>
          <p:cNvSpPr txBox="1"/>
          <p:nvPr/>
        </p:nvSpPr>
        <p:spPr>
          <a:xfrm>
            <a:off x="587880" y="927000"/>
            <a:ext cx="9072000" cy="6880680"/>
          </a:xfrm>
          <a:prstGeom prst="rect">
            <a:avLst/>
          </a:prstGeom>
        </p:spPr>
        <p:txBody>
          <a:bodyPr bIns="0" lIns="0" rIns="0" tIns="0" wrap="none"/>
          <a:p>
            <a:pPr>
              <a:buBlip>
                <a:blip r:embed="rId1"/>
              </a:buBlip>
            </a:pPr>
            <a:r>
              <a:rPr lang="en-US"/>
              <a:t>In essence, the functional OFC description</a:t>
            </a:r>
            <a:endParaRPr/>
          </a:p>
          <a:p>
            <a:r>
              <a:rPr lang="en-US" sz="3500">
                <a:latin typeface="Arial"/>
                <a:ea typeface="Arial"/>
              </a:rPr>
              <a:t> </a:t>
            </a:r>
            <a:endParaRPr/>
          </a:p>
          <a:p>
            <a:pPr lvl="1">
              <a:buFont typeface="Arial"/>
              <a:buChar char="–"/>
            </a:pPr>
            <a:r>
              <a:rPr lang="en-US">
                <a:latin typeface="Arial"/>
                <a:ea typeface="Arial"/>
              </a:rPr>
              <a:t>τ: </a:t>
            </a:r>
            <a:r>
              <a:rPr lang="en-US">
                <a:latin typeface="Arial"/>
                <a:ea typeface="Arial"/>
              </a:rPr>
              <a:t>the power converter time constant and</a:t>
            </a:r>
            <a:endParaRPr/>
          </a:p>
          <a:p>
            <a:r>
              <a:rPr lang="en-US">
                <a:solidFill>
                  <a:srgbClr val="0000ff"/>
                </a:solidFill>
                <a:latin typeface="Arial"/>
                <a:ea typeface="Arial"/>
              </a:rPr>
              <a:t>   → </a:t>
            </a:r>
            <a:r>
              <a:rPr lang="en-US">
                <a:solidFill>
                  <a:srgbClr val="0000ff"/>
                </a:solidFill>
                <a:latin typeface="Arial"/>
                <a:ea typeface="Arial"/>
              </a:rPr>
              <a:t>Smith-Predictor</a:t>
            </a:r>
            <a:r>
              <a:rPr lang="en-US">
                <a:latin typeface="Arial"/>
                <a:ea typeface="Arial"/>
              </a:rPr>
              <a:t> and </a:t>
            </a:r>
            <a:r>
              <a:rPr lang="en-US">
                <a:solidFill>
                  <a:srgbClr val="ff0000"/>
                </a:solidFill>
                <a:latin typeface="Arial"/>
                <a:ea typeface="Arial"/>
              </a:rPr>
              <a:t>Anti-Windup</a:t>
            </a:r>
            <a:r>
              <a:rPr lang="en-US">
                <a:latin typeface="Arial"/>
                <a:ea typeface="Arial"/>
              </a:rPr>
              <a:t> paths:</a:t>
            </a:r>
            <a:endParaRPr/>
          </a:p>
          <a:p>
            <a:endParaRPr/>
          </a:p>
          <a:p>
            <a:endParaRPr/>
          </a:p>
          <a:p>
            <a:endParaRPr/>
          </a:p>
          <a:p>
            <a:endParaRPr/>
          </a:p>
          <a:p>
            <a:endParaRPr/>
          </a:p>
          <a:p>
            <a:endParaRPr/>
          </a:p>
          <a:p>
            <a:endParaRPr/>
          </a:p>
          <a:p>
            <a:endParaRPr/>
          </a:p>
          <a:p>
            <a:endParaRPr/>
          </a:p>
          <a:p>
            <a:pPr>
              <a:lnSpc>
                <a:spcPts val="732"/>
              </a:lnSpc>
              <a:buBlip>
                <a:blip r:embed="rId2"/>
              </a:buBlip>
            </a:pPr>
            <a:r>
              <a:rPr lang="en-US">
                <a:solidFill>
                  <a:srgbClr val="0000ff"/>
                </a:solidFill>
                <a:latin typeface="Arial"/>
                <a:ea typeface="Arial"/>
              </a:rPr>
              <a:t>“</a:t>
            </a:r>
            <a:r>
              <a:rPr lang="en-US">
                <a:solidFill>
                  <a:srgbClr val="0000ff"/>
                </a:solidFill>
                <a:latin typeface="Arial"/>
                <a:ea typeface="Arial"/>
              </a:rPr>
              <a:t>simple loop design” but large number of control parameters </a:t>
            </a:r>
            <a:r>
              <a:rPr lang="en-US">
                <a:solidFill>
                  <a:srgbClr val="0000ff"/>
                </a:solidFill>
                <a:latin typeface="Arial"/>
                <a:ea typeface="Arial"/>
              </a:rPr>
              <a:t>	</a:t>
            </a:r>
            <a:r>
              <a:rPr lang="en-US">
                <a:solidFill>
                  <a:srgbClr val="0000ff"/>
                </a:solidFill>
                <a:latin typeface="Arial"/>
                <a:ea typeface="Arial"/>
              </a:rPr>
              <a:t>	</a:t>
            </a:r>
            <a:r>
              <a:rPr lang="en-US" sz="1200">
                <a:solidFill>
                  <a:srgbClr val="0000ff"/>
                </a:solidFill>
                <a:latin typeface="Arial"/>
                <a:ea typeface="Arial"/>
              </a:rPr>
              <a:t>(→ adds complexity to OFC/OFSU design)</a:t>
            </a:r>
            <a:endParaRPr/>
          </a:p>
        </p:txBody>
      </p:sp>
      <p:pic>
        <p:nvPicPr>
          <p:cNvPr descr="" id="437" name=""/>
          <p:cNvPicPr/>
          <p:nvPr/>
        </p:nvPicPr>
        <p:blipFill>
          <a:blip r:embed="rId3"/>
          <a:stretch>
            <a:fillRect/>
          </a:stretch>
        </p:blipFill>
        <p:spPr>
          <a:xfrm>
            <a:off x="237960" y="3132000"/>
            <a:ext cx="9841680" cy="4189320"/>
          </a:xfrm>
          <a:prstGeom prst="rect">
            <a:avLst/>
          </a:prstGeom>
          <a:ln>
            <a:noFill/>
          </a:ln>
        </p:spPr>
      </p:pic>
      <p:sp>
        <p:nvSpPr>
          <p:cNvPr id="438" name="CustomShape 3"/>
          <p:cNvSpPr/>
          <p:nvPr/>
        </p:nvSpPr>
        <p:spPr>
          <a:xfrm>
            <a:off x="3452400" y="1230120"/>
            <a:ext cx="992160" cy="476280"/>
          </a:xfrm>
          <a:prstGeom prst="ellipse">
            <a:avLst/>
          </a:prstGeom>
          <a:noFill/>
          <a:ln w="36000">
            <a:solidFill>
              <a:srgbClr val="0000ff"/>
            </a:solidFill>
            <a:round/>
          </a:ln>
        </p:spPr>
      </p:sp>
      <p:sp>
        <p:nvSpPr>
          <p:cNvPr id="439" name="CustomShape 4"/>
          <p:cNvSpPr/>
          <p:nvPr/>
        </p:nvSpPr>
        <p:spPr>
          <a:xfrm>
            <a:off x="4444560" y="1388880"/>
            <a:ext cx="1150920" cy="595440"/>
          </a:xfrm>
          <a:prstGeom prst="ellipse">
            <a:avLst/>
          </a:prstGeom>
          <a:noFill/>
          <a:ln w="36000">
            <a:solidFill>
              <a:srgbClr val="ff0000"/>
            </a:solidFill>
            <a:round/>
          </a:ln>
        </p:spPr>
      </p:sp>
      <p:sp>
        <p:nvSpPr>
          <p:cNvPr id="440" name="CustomShape 5"/>
          <p:cNvSpPr/>
          <p:nvPr/>
        </p:nvSpPr>
        <p:spPr>
          <a:xfrm>
            <a:off x="3412800" y="1666440"/>
            <a:ext cx="992160" cy="476280"/>
          </a:xfrm>
          <a:prstGeom prst="ellipse">
            <a:avLst/>
          </a:prstGeom>
          <a:noFill/>
          <a:ln w="36000">
            <a:solidFill>
              <a:srgbClr val="00ff00"/>
            </a:solidFill>
            <a:round/>
          </a:ln>
        </p:spPr>
      </p:sp>
      <p:sp>
        <p:nvSpPr>
          <p:cNvPr id="441" name="CustomShape 6"/>
          <p:cNvSpPr/>
          <p:nvPr/>
        </p:nvSpPr>
        <p:spPr>
          <a:xfrm>
            <a:off x="3769920" y="4127040"/>
            <a:ext cx="793800" cy="476280"/>
          </a:xfrm>
          <a:prstGeom prst="ellipse">
            <a:avLst/>
          </a:prstGeom>
          <a:noFill/>
          <a:ln w="36000">
            <a:solidFill>
              <a:srgbClr val="00ff00"/>
            </a:solidFill>
            <a:round/>
          </a:ln>
        </p:spPr>
      </p:sp>
      <p:sp>
        <p:nvSpPr>
          <p:cNvPr id="442" name="CustomShape 7"/>
          <p:cNvSpPr/>
          <p:nvPr/>
        </p:nvSpPr>
        <p:spPr>
          <a:xfrm>
            <a:off x="7987320" y="847800"/>
            <a:ext cx="1998000" cy="622080"/>
          </a:xfrm>
          <a:prstGeom prst="rect">
            <a:avLst/>
          </a:prstGeom>
          <a:noFill/>
          <a:ln w="18000">
            <a:solidFill>
              <a:srgbClr val="000000"/>
            </a:solidFill>
            <a:round/>
          </a:ln>
        </p:spPr>
      </p:sp>
    </p:spTree>
  </p:cSld>
  <p:timing>
    <p:tnLst>
      <p:par>
        <p:cTn dur="indefinite" id="79" nodeType="tmRoot" restart="never">
          <p:childTnLst>
            <p:seq>
              <p:cTn id="80" nodeType="mainSeq"/>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443" name=""/>
          <p:cNvPicPr/>
          <p:nvPr/>
        </p:nvPicPr>
        <p:blipFill>
          <a:blip r:embed="rId1"/>
          <a:stretch>
            <a:fillRect/>
          </a:stretch>
        </p:blipFill>
        <p:spPr>
          <a:xfrm>
            <a:off x="3889080" y="4119120"/>
            <a:ext cx="4682880" cy="3410280"/>
          </a:xfrm>
          <a:prstGeom prst="rect">
            <a:avLst/>
          </a:prstGeom>
          <a:ln>
            <a:noFill/>
          </a:ln>
        </p:spPr>
      </p:pic>
      <p:sp>
        <p:nvSpPr>
          <p:cNvPr id="444" name="TextShape 1"/>
          <p:cNvSpPr txBox="1"/>
          <p:nvPr/>
        </p:nvSpPr>
        <p:spPr>
          <a:xfrm>
            <a:off x="1008000" y="-360"/>
            <a:ext cx="7056000" cy="756000"/>
          </a:xfrm>
          <a:prstGeom prst="rect">
            <a:avLst/>
          </a:prstGeom>
        </p:spPr>
        <p:txBody>
          <a:bodyPr anchor="ctr" bIns="0" lIns="0" rIns="0" tIns="0" wrap="none"/>
          <a:p>
            <a:r>
              <a:rPr lang="en-US"/>
              <a:t>Motivation for Delay and Rate-Limiter Compensation</a:t>
            </a:r>
            <a:r>
              <a:rPr lang="en-US"/>
              <a:t>
</a:t>
            </a:r>
            <a:r>
              <a:rPr lang="en-US"/>
              <a:t>Example: LHC orbit (Q,Q',C</a:t>
            </a:r>
            <a:r>
              <a:rPr baseline="33000" lang="en-US"/>
              <a:t>-</a:t>
            </a:r>
            <a:r>
              <a:rPr lang="en-US"/>
              <a:t>, ...) feedback control</a:t>
            </a:r>
            <a:endParaRPr/>
          </a:p>
        </p:txBody>
      </p:sp>
      <p:pic>
        <p:nvPicPr>
          <p:cNvPr descr="" id="445" name=""/>
          <p:cNvPicPr/>
          <p:nvPr/>
        </p:nvPicPr>
        <p:blipFill>
          <a:blip r:embed="rId2"/>
          <a:stretch>
            <a:fillRect/>
          </a:stretch>
        </p:blipFill>
        <p:spPr>
          <a:xfrm>
            <a:off x="381240" y="793440"/>
            <a:ext cx="4632120" cy="3373200"/>
          </a:xfrm>
          <a:prstGeom prst="rect">
            <a:avLst/>
          </a:prstGeom>
          <a:ln>
            <a:noFill/>
          </a:ln>
        </p:spPr>
      </p:pic>
      <p:pic>
        <p:nvPicPr>
          <p:cNvPr descr="" id="446" name=""/>
          <p:cNvPicPr/>
          <p:nvPr/>
        </p:nvPicPr>
        <p:blipFill>
          <a:blip r:embed="rId3"/>
          <a:stretch>
            <a:fillRect/>
          </a:stretch>
        </p:blipFill>
        <p:spPr>
          <a:xfrm>
            <a:off x="5277960" y="753840"/>
            <a:ext cx="4632120" cy="3373200"/>
          </a:xfrm>
          <a:prstGeom prst="rect">
            <a:avLst/>
          </a:prstGeom>
          <a:ln>
            <a:noFill/>
          </a:ln>
        </p:spPr>
      </p:pic>
      <p:sp>
        <p:nvSpPr>
          <p:cNvPr id="447" name="TextShape 2"/>
          <p:cNvSpPr txBox="1"/>
          <p:nvPr/>
        </p:nvSpPr>
        <p:spPr>
          <a:xfrm>
            <a:off x="873000" y="3452400"/>
            <a:ext cx="3292200" cy="381600"/>
          </a:xfrm>
          <a:prstGeom prst="rect">
            <a:avLst/>
          </a:prstGeom>
        </p:spPr>
        <p:txBody>
          <a:bodyPr bIns="45000" lIns="90000" rIns="90000" tIns="45000" wrap="none"/>
          <a:p>
            <a:r>
              <a:rPr lang="en-US"/>
              <a:t>without delay compensation</a:t>
            </a:r>
            <a:endParaRPr/>
          </a:p>
        </p:txBody>
      </p:sp>
      <p:sp>
        <p:nvSpPr>
          <p:cNvPr id="448" name="TextShape 3"/>
          <p:cNvSpPr txBox="1"/>
          <p:nvPr/>
        </p:nvSpPr>
        <p:spPr>
          <a:xfrm>
            <a:off x="7143480" y="753840"/>
            <a:ext cx="2408400" cy="663840"/>
          </a:xfrm>
          <a:prstGeom prst="rect">
            <a:avLst/>
          </a:prstGeom>
        </p:spPr>
        <p:txBody>
          <a:bodyPr bIns="45000" lIns="90000" rIns="90000" tIns="45000" wrap="none"/>
          <a:p>
            <a:r>
              <a:rPr lang="en-US"/>
              <a:t>rate-limted process </a:t>
            </a:r>
            <a:endParaRPr/>
          </a:p>
          <a:p>
            <a:r>
              <a:rPr lang="en-US"/>
              <a:t>without anti-windup</a:t>
            </a:r>
            <a:endParaRPr/>
          </a:p>
        </p:txBody>
      </p:sp>
      <p:sp>
        <p:nvSpPr>
          <p:cNvPr id="449" name="TextShape 4"/>
          <p:cNvSpPr txBox="1"/>
          <p:nvPr/>
        </p:nvSpPr>
        <p:spPr>
          <a:xfrm>
            <a:off x="2411640" y="1150560"/>
            <a:ext cx="2085840" cy="1228320"/>
          </a:xfrm>
          <a:prstGeom prst="rect">
            <a:avLst/>
          </a:prstGeom>
        </p:spPr>
        <p:txBody>
          <a:bodyPr bIns="45000" lIns="90000" rIns="90000" tIns="45000" wrap="none"/>
          <a:p>
            <a:r>
              <a:rPr lang="en-US">
                <a:solidFill>
                  <a:srgbClr val="0000ff"/>
                </a:solidFill>
              </a:rPr>
              <a:t>reference</a:t>
            </a:r>
            <a:endParaRPr/>
          </a:p>
          <a:p>
            <a:r>
              <a:rPr lang="en-US">
                <a:solidFill>
                  <a:srgbClr val="ff0000"/>
                </a:solidFill>
              </a:rPr>
              <a:t>current response</a:t>
            </a:r>
            <a:endParaRPr/>
          </a:p>
          <a:p>
            <a:r>
              <a:rPr lang="en-US">
                <a:solidFill>
                  <a:srgbClr val="008000"/>
                </a:solidFill>
              </a:rPr>
              <a:t>ramping rate</a:t>
            </a:r>
            <a:endParaRPr/>
          </a:p>
          <a:p>
            <a:r>
              <a:rPr lang="en-US">
                <a:solidFill>
                  <a:srgbClr val="800080"/>
                </a:solidFill>
              </a:rPr>
              <a:t>integral signal</a:t>
            </a:r>
            <a:endParaRPr/>
          </a:p>
        </p:txBody>
      </p:sp>
      <p:sp>
        <p:nvSpPr>
          <p:cNvPr id="450" name="TextShape 5"/>
          <p:cNvSpPr txBox="1"/>
          <p:nvPr/>
        </p:nvSpPr>
        <p:spPr>
          <a:xfrm>
            <a:off x="834120" y="6468480"/>
            <a:ext cx="3048480" cy="663840"/>
          </a:xfrm>
          <a:prstGeom prst="rect">
            <a:avLst/>
          </a:prstGeom>
        </p:spPr>
        <p:txBody>
          <a:bodyPr bIns="45000" lIns="90000" rIns="90000" tIns="45000" wrap="none"/>
          <a:p>
            <a:r>
              <a:rPr lang="en-US"/>
              <a:t>with full delay and windup</a:t>
            </a:r>
            <a:endParaRPr/>
          </a:p>
          <a:p>
            <a:r>
              <a:rPr lang="en-US"/>
              <a:t>compensator scheme:</a:t>
            </a:r>
            <a:endParaRPr/>
          </a:p>
        </p:txBody>
      </p:sp>
    </p:spTree>
  </p:cSld>
  <p:timing>
    <p:tnLst>
      <p:par>
        <p:cTn dur="indefinite" id="81" nodeType="tmRoot" restart="never">
          <p:childTnLst>
            <p:seq>
              <p:cTn id="82" nodeType="mainSeq"/>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451" name=""/>
          <p:cNvPicPr/>
          <p:nvPr/>
        </p:nvPicPr>
        <p:blipFill>
          <a:blip r:embed="rId1"/>
          <a:srcRect b="15728" l="0" r="3527" t="12460"/>
          <a:stretch>
            <a:fillRect/>
          </a:stretch>
        </p:blipFill>
        <p:spPr>
          <a:xfrm>
            <a:off x="7157520" y="763560"/>
            <a:ext cx="2895840" cy="1723680"/>
          </a:xfrm>
          <a:prstGeom prst="rect">
            <a:avLst/>
          </a:prstGeom>
          <a:ln>
            <a:noFill/>
          </a:ln>
        </p:spPr>
      </p:pic>
      <p:sp>
        <p:nvSpPr>
          <p:cNvPr id="452" name="TextShape 1"/>
          <p:cNvSpPr txBox="1"/>
          <p:nvPr/>
        </p:nvSpPr>
        <p:spPr>
          <a:xfrm>
            <a:off x="1008000" y="-360"/>
            <a:ext cx="7056000" cy="756360"/>
          </a:xfrm>
          <a:prstGeom prst="rect">
            <a:avLst/>
          </a:prstGeom>
        </p:spPr>
        <p:txBody>
          <a:bodyPr anchor="ctr" bIns="0" lIns="0" rIns="0" tIns="0" wrap="none"/>
          <a:p>
            <a:r>
              <a:rPr lang="en-US"/>
              <a:t>To avoid inherent Cross-Talk between FBs...</a:t>
            </a:r>
            <a:r>
              <a:rPr lang="en-US"/>
              <a:t>
</a:t>
            </a:r>
            <a:r>
              <a:rPr lang="en-US"/>
              <a:t>… Cascading between individual Feedbacks</a:t>
            </a:r>
            <a:endParaRPr/>
          </a:p>
        </p:txBody>
      </p:sp>
      <p:pic>
        <p:nvPicPr>
          <p:cNvPr descr="" id="453" name=""/>
          <p:cNvPicPr/>
          <p:nvPr/>
        </p:nvPicPr>
        <p:blipFill>
          <a:blip r:embed="rId2"/>
          <a:srcRect b="0" l="0" r="0" t="17624"/>
          <a:stretch>
            <a:fillRect/>
          </a:stretch>
        </p:blipFill>
        <p:spPr>
          <a:xfrm>
            <a:off x="1603440" y="2487600"/>
            <a:ext cx="7400520" cy="5072040"/>
          </a:xfrm>
          <a:prstGeom prst="rect">
            <a:avLst/>
          </a:prstGeom>
          <a:ln>
            <a:noFill/>
          </a:ln>
        </p:spPr>
      </p:pic>
      <p:sp>
        <p:nvSpPr>
          <p:cNvPr id="454" name="TextShape 2"/>
          <p:cNvSpPr txBox="1"/>
          <p:nvPr/>
        </p:nvSpPr>
        <p:spPr>
          <a:xfrm>
            <a:off x="587880" y="927000"/>
            <a:ext cx="9072000" cy="5894280"/>
          </a:xfrm>
          <a:prstGeom prst="rect">
            <a:avLst/>
          </a:prstGeom>
        </p:spPr>
        <p:txBody>
          <a:bodyPr bIns="0" lIns="0" rIns="0" tIns="0" wrap="none"/>
          <a:p>
            <a:pPr>
              <a:lnSpc>
                <a:spcPts val="732"/>
              </a:lnSpc>
              <a:buBlip>
                <a:blip r:embed="rId3"/>
              </a:buBlip>
            </a:pPr>
            <a:r>
              <a:rPr lang="en-US">
                <a:solidFill>
                  <a:srgbClr val="000000"/>
                </a:solidFill>
                <a:latin typeface="Arial"/>
                <a:ea typeface="msgothic"/>
              </a:rPr>
              <a:t>Main strategy: derive measurement from FB control variable</a:t>
            </a:r>
            <a:endParaRPr/>
          </a:p>
          <a:p>
            <a:pPr lvl="1">
              <a:lnSpc>
                <a:spcPts val="732"/>
              </a:lnSpc>
              <a:buFont typeface="Arial"/>
              <a:buChar char="–"/>
            </a:pPr>
            <a:r>
              <a:rPr lang="en-US" sz="1600">
                <a:solidFill>
                  <a:srgbClr val="000000"/>
                </a:solidFill>
                <a:latin typeface="Arial"/>
                <a:ea typeface="msgothic"/>
              </a:rPr>
              <a:t>Q'-tracker using 'Q</a:t>
            </a:r>
            <a:r>
              <a:rPr baseline="-33000" lang="en-US" sz="1600">
                <a:solidFill>
                  <a:srgbClr val="000000"/>
                </a:solidFill>
                <a:latin typeface="Arial"/>
                <a:ea typeface="msgothic"/>
              </a:rPr>
              <a:t>raw</a:t>
            </a:r>
            <a:r>
              <a:rPr lang="en-US" sz="1600">
                <a:solidFill>
                  <a:srgbClr val="000000"/>
                </a:solidFill>
                <a:latin typeface="Arial"/>
                <a:ea typeface="msgothic"/>
              </a:rPr>
              <a:t> = Q</a:t>
            </a:r>
            <a:r>
              <a:rPr baseline="-33000" lang="en-US" sz="1600">
                <a:solidFill>
                  <a:srgbClr val="000000"/>
                </a:solidFill>
                <a:latin typeface="Arial"/>
                <a:ea typeface="msgothic"/>
              </a:rPr>
              <a:t>meas</a:t>
            </a:r>
            <a:r>
              <a:rPr lang="en-US" sz="1600">
                <a:solidFill>
                  <a:srgbClr val="000000"/>
                </a:solidFill>
                <a:latin typeface="Arial"/>
                <a:ea typeface="msgothic"/>
              </a:rPr>
              <a:t> – Q</a:t>
            </a:r>
            <a:r>
              <a:rPr baseline="-33000" lang="en-US" sz="1600">
                <a:solidFill>
                  <a:srgbClr val="000000"/>
                </a:solidFill>
                <a:latin typeface="Arial"/>
                <a:ea typeface="msgothic"/>
              </a:rPr>
              <a:t>trim</a:t>
            </a:r>
            <a:r>
              <a:rPr lang="en-US" sz="1600">
                <a:solidFill>
                  <a:srgbClr val="000000"/>
                </a:solidFill>
                <a:latin typeface="Arial"/>
                <a:ea typeface="msgothic"/>
              </a:rPr>
              <a:t>'</a:t>
            </a:r>
            <a:endParaRPr/>
          </a:p>
          <a:p>
            <a:pPr lvl="1">
              <a:lnSpc>
                <a:spcPts val="732"/>
              </a:lnSpc>
              <a:buFont typeface="Arial"/>
              <a:buChar char="–"/>
            </a:pPr>
            <a:r>
              <a:rPr lang="en-US" sz="1600">
                <a:solidFill>
                  <a:srgbClr val="000000"/>
                </a:solidFill>
                <a:latin typeface="Arial"/>
                <a:ea typeface="msgothic"/>
              </a:rPr>
              <a:t>Sub. </a:t>
            </a:r>
            <a:r>
              <a:rPr lang="en-US" sz="1600">
                <a:solidFill>
                  <a:srgbClr val="000000"/>
                </a:solidFill>
                <a:latin typeface="Arial"/>
                <a:ea typeface="Arial"/>
              </a:rPr>
              <a:t>Δ</a:t>
            </a:r>
            <a:r>
              <a:rPr lang="en-US" sz="1600">
                <a:solidFill>
                  <a:srgbClr val="000000"/>
                </a:solidFill>
                <a:latin typeface="Arial"/>
                <a:ea typeface="msgothic"/>
              </a:rPr>
              <a:t>p/p-mod. from Radial-Loop &amp;  Orbit-FB reference</a:t>
            </a:r>
            <a:endParaRPr/>
          </a:p>
          <a:p>
            <a:pPr lvl="2">
              <a:lnSpc>
                <a:spcPts val="732"/>
              </a:lnSpc>
              <a:buFont typeface="Arial"/>
              <a:buChar char="•"/>
            </a:pPr>
            <a:endParaRPr/>
          </a:p>
        </p:txBody>
      </p:sp>
      <p:sp>
        <p:nvSpPr>
          <p:cNvPr id="455" name="CustomShape 3"/>
          <p:cNvSpPr/>
          <p:nvPr/>
        </p:nvSpPr>
        <p:spPr>
          <a:xfrm>
            <a:off x="8718840" y="6964920"/>
            <a:ext cx="242640" cy="515160"/>
          </a:xfrm>
          <a:prstGeom prst="rect">
            <a:avLst/>
          </a:prstGeom>
          <a:solidFill>
            <a:srgbClr val="ffffff"/>
          </a:solidFill>
          <a:ln>
            <a:noFill/>
          </a:ln>
        </p:spPr>
      </p:sp>
    </p:spTree>
  </p:cSld>
  <p:timing>
    <p:tnLst>
      <p:par>
        <p:cTn dur="indefinite" id="83" nodeType="tmRoot" restart="never">
          <p:childTnLst>
            <p:seq>
              <p:cTn id="84" nodeType="mainSeq"/>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56" name="Rectangle 1"/>
          <p:cNvSpPr/>
          <p:nvPr/>
        </p:nvSpPr>
        <p:spPr>
          <a:xfrm>
            <a:off x="3849480" y="4802040"/>
            <a:ext cx="2381040" cy="1388880"/>
          </a:xfrm>
          <a:prstGeom prst="rect">
            <a:avLst/>
          </a:prstGeom>
          <a:noFill/>
          <a:ln w="18000">
            <a:solidFill>
              <a:srgbClr val="000000"/>
            </a:solidFill>
            <a:round/>
          </a:ln>
        </p:spPr>
      </p:sp>
      <p:sp>
        <p:nvSpPr>
          <p:cNvPr id="457" name="Rectangle 2"/>
          <p:cNvSpPr/>
          <p:nvPr/>
        </p:nvSpPr>
        <p:spPr>
          <a:xfrm>
            <a:off x="7540560" y="5516640"/>
            <a:ext cx="1580040" cy="239760"/>
          </a:xfrm>
          <a:prstGeom prst="rect">
            <a:avLst/>
          </a:prstGeom>
          <a:solidFill>
            <a:srgbClr val="ffffff"/>
          </a:solidFill>
          <a:ln>
            <a:solidFill>
              <a:srgbClr val="000000"/>
            </a:solidFill>
          </a:ln>
        </p:spPr>
        <p:txBody>
          <a:bodyPr anchor="ctr" anchorCtr="1" bIns="45000" lIns="90000" rIns="90000" tIns="45000" wrap="none"/>
          <a:p>
            <a:r>
              <a:rPr lang="en-US" sz="1200"/>
              <a:t>PC-Gateways</a:t>
            </a:r>
            <a:endParaRPr/>
          </a:p>
        </p:txBody>
      </p:sp>
      <p:sp>
        <p:nvSpPr>
          <p:cNvPr id="458" name="Rectangle 3"/>
          <p:cNvSpPr/>
          <p:nvPr/>
        </p:nvSpPr>
        <p:spPr>
          <a:xfrm>
            <a:off x="7540200" y="5596200"/>
            <a:ext cx="1580040" cy="239760"/>
          </a:xfrm>
          <a:prstGeom prst="rect">
            <a:avLst/>
          </a:prstGeom>
          <a:solidFill>
            <a:srgbClr val="ffffff"/>
          </a:solidFill>
          <a:ln>
            <a:solidFill>
              <a:srgbClr val="000000"/>
            </a:solidFill>
          </a:ln>
        </p:spPr>
        <p:txBody>
          <a:bodyPr anchor="ctr" anchorCtr="1" bIns="45000" lIns="90000" rIns="90000" tIns="45000" wrap="none"/>
          <a:p>
            <a:r>
              <a:rPr lang="en-US" sz="1200"/>
              <a:t>PC-Gateways</a:t>
            </a:r>
            <a:endParaRPr/>
          </a:p>
        </p:txBody>
      </p:sp>
      <p:sp>
        <p:nvSpPr>
          <p:cNvPr id="459" name="Rectangle 4"/>
          <p:cNvSpPr/>
          <p:nvPr/>
        </p:nvSpPr>
        <p:spPr>
          <a:xfrm>
            <a:off x="7539840" y="5674680"/>
            <a:ext cx="1580040" cy="239760"/>
          </a:xfrm>
          <a:prstGeom prst="rect">
            <a:avLst/>
          </a:prstGeom>
          <a:solidFill>
            <a:srgbClr val="ffffff"/>
          </a:solidFill>
          <a:ln>
            <a:solidFill>
              <a:srgbClr val="000000"/>
            </a:solidFill>
          </a:ln>
        </p:spPr>
        <p:txBody>
          <a:bodyPr anchor="ctr" anchorCtr="1" bIns="45000" lIns="90000" rIns="90000" tIns="45000" wrap="none"/>
          <a:p>
            <a:r>
              <a:rPr lang="en-US" sz="1200"/>
              <a:t>PC-Gateways</a:t>
            </a:r>
            <a:endParaRPr/>
          </a:p>
        </p:txBody>
      </p:sp>
      <p:sp>
        <p:nvSpPr>
          <p:cNvPr id="460" name="Rectangle 5"/>
          <p:cNvSpPr/>
          <p:nvPr/>
        </p:nvSpPr>
        <p:spPr>
          <a:xfrm>
            <a:off x="793440" y="5516640"/>
            <a:ext cx="1984320" cy="240120"/>
          </a:xfrm>
          <a:prstGeom prst="rect">
            <a:avLst/>
          </a:prstGeom>
          <a:solidFill>
            <a:srgbClr val="ffffff"/>
          </a:solidFill>
          <a:ln>
            <a:solidFill>
              <a:srgbClr val="000000"/>
            </a:solidFill>
          </a:ln>
        </p:spPr>
        <p:txBody>
          <a:bodyPr anchor="ctr" anchorCtr="1" bIns="45000" lIns="90000" rIns="90000" tIns="45000" wrap="none"/>
          <a:p>
            <a:r>
              <a:rPr lang="en-US" sz="1200"/>
              <a:t>Monitor-Frontend</a:t>
            </a:r>
            <a:endParaRPr/>
          </a:p>
        </p:txBody>
      </p:sp>
      <p:sp>
        <p:nvSpPr>
          <p:cNvPr id="461" name="Rectangle 6"/>
          <p:cNvSpPr/>
          <p:nvPr/>
        </p:nvSpPr>
        <p:spPr>
          <a:xfrm>
            <a:off x="793440" y="5595840"/>
            <a:ext cx="1984320" cy="240120"/>
          </a:xfrm>
          <a:prstGeom prst="rect">
            <a:avLst/>
          </a:prstGeom>
          <a:solidFill>
            <a:srgbClr val="ffffff"/>
          </a:solidFill>
          <a:ln>
            <a:solidFill>
              <a:srgbClr val="000000"/>
            </a:solidFill>
          </a:ln>
        </p:spPr>
        <p:txBody>
          <a:bodyPr anchor="ctr" anchorCtr="1" bIns="45000" lIns="90000" rIns="90000" tIns="45000" wrap="none"/>
          <a:p>
            <a:r>
              <a:rPr lang="en-US" sz="1200"/>
              <a:t>Monitor-Frontend</a:t>
            </a:r>
            <a:endParaRPr/>
          </a:p>
        </p:txBody>
      </p:sp>
      <p:sp>
        <p:nvSpPr>
          <p:cNvPr id="462" name="TextShape 7"/>
          <p:cNvSpPr txBox="1"/>
          <p:nvPr/>
        </p:nvSpPr>
        <p:spPr>
          <a:xfrm>
            <a:off x="1008000" y="-314280"/>
            <a:ext cx="7056000" cy="1384560"/>
          </a:xfrm>
          <a:prstGeom prst="rect">
            <a:avLst/>
          </a:prstGeom>
        </p:spPr>
        <p:txBody>
          <a:bodyPr anchor="ctr" bIns="0" lIns="0" rIns="0" tIns="0" wrap="none"/>
          <a:p>
            <a:r>
              <a:rPr lang="en-US"/>
              <a:t>Common Feedback/Feed-forward Control Layout</a:t>
            </a:r>
            <a:r>
              <a:rPr lang="en-US"/>
              <a:t>
</a:t>
            </a:r>
            <a:r>
              <a:rPr lang="en-US"/>
              <a:t>Control implementation split into two sub-systems:</a:t>
            </a:r>
            <a:endParaRPr/>
          </a:p>
        </p:txBody>
      </p:sp>
      <p:sp>
        <p:nvSpPr>
          <p:cNvPr id="463" name="Rectangle 8"/>
          <p:cNvSpPr/>
          <p:nvPr/>
        </p:nvSpPr>
        <p:spPr>
          <a:xfrm>
            <a:off x="1139760" y="6580080"/>
            <a:ext cx="189000" cy="376920"/>
          </a:xfrm>
          <a:prstGeom prst="rect">
            <a:avLst/>
          </a:prstGeom>
          <a:noFill/>
          <a:ln w="18000">
            <a:solidFill>
              <a:srgbClr val="ff6633"/>
            </a:solidFill>
            <a:custDash>
              <a:ds d="100000" sp="457000"/>
            </a:custDash>
            <a:round/>
          </a:ln>
        </p:spPr>
      </p:sp>
      <p:sp>
        <p:nvSpPr>
          <p:cNvPr id="464" name="Rectangle 9"/>
          <p:cNvSpPr/>
          <p:nvPr/>
        </p:nvSpPr>
        <p:spPr>
          <a:xfrm>
            <a:off x="1437120" y="6580440"/>
            <a:ext cx="188280" cy="377280"/>
          </a:xfrm>
          <a:prstGeom prst="rect">
            <a:avLst/>
          </a:prstGeom>
          <a:noFill/>
          <a:ln w="18000">
            <a:solidFill>
              <a:srgbClr val="ff6633"/>
            </a:solidFill>
            <a:custDash>
              <a:ds d="100000" sp="457000"/>
            </a:custDash>
            <a:round/>
          </a:ln>
        </p:spPr>
      </p:sp>
      <p:sp>
        <p:nvSpPr>
          <p:cNvPr id="465" name="Rectangle 10"/>
          <p:cNvSpPr/>
          <p:nvPr/>
        </p:nvSpPr>
        <p:spPr>
          <a:xfrm>
            <a:off x="2277000" y="6580440"/>
            <a:ext cx="189000" cy="376920"/>
          </a:xfrm>
          <a:prstGeom prst="rect">
            <a:avLst/>
          </a:prstGeom>
          <a:noFill/>
          <a:ln w="18000">
            <a:solidFill>
              <a:srgbClr val="ff6633"/>
            </a:solidFill>
            <a:custDash>
              <a:ds d="100000" sp="457000"/>
            </a:custDash>
            <a:round/>
          </a:ln>
        </p:spPr>
      </p:sp>
      <p:sp>
        <p:nvSpPr>
          <p:cNvPr id="466" name="TextShape 11"/>
          <p:cNvSpPr txBox="1"/>
          <p:nvPr/>
        </p:nvSpPr>
        <p:spPr>
          <a:xfrm>
            <a:off x="1822320" y="6501960"/>
            <a:ext cx="797040" cy="647280"/>
          </a:xfrm>
          <a:prstGeom prst="rect">
            <a:avLst/>
          </a:prstGeom>
        </p:spPr>
        <p:txBody>
          <a:bodyPr bIns="45000" lIns="90000" rIns="90000" tIns="45000" wrap="none"/>
          <a:p>
            <a:r>
              <a:rPr lang="en-US" sz="3500">
                <a:solidFill>
                  <a:srgbClr val="ff6633"/>
                </a:solidFill>
              </a:rPr>
              <a:t>...</a:t>
            </a:r>
            <a:endParaRPr/>
          </a:p>
        </p:txBody>
      </p:sp>
      <p:sp>
        <p:nvSpPr>
          <p:cNvPr id="467" name="Rectangle 12"/>
          <p:cNvSpPr/>
          <p:nvPr/>
        </p:nvSpPr>
        <p:spPr>
          <a:xfrm>
            <a:off x="3968280" y="5674680"/>
            <a:ext cx="2182680" cy="396720"/>
          </a:xfrm>
          <a:prstGeom prst="rect">
            <a:avLst/>
          </a:prstGeom>
          <a:solidFill>
            <a:srgbClr val="ffffff"/>
          </a:solidFill>
          <a:ln>
            <a:solidFill>
              <a:srgbClr val="000000"/>
            </a:solidFill>
          </a:ln>
        </p:spPr>
        <p:txBody>
          <a:bodyPr anchor="ctr" anchorCtr="1" bIns="45000" lIns="90000" rIns="90000" tIns="45000" wrap="none"/>
          <a:p>
            <a:pPr algn="ctr"/>
            <a:r>
              <a:rPr lang="en-US"/>
              <a:t>FB/FF Controller</a:t>
            </a:r>
            <a:endParaRPr/>
          </a:p>
        </p:txBody>
      </p:sp>
      <p:sp>
        <p:nvSpPr>
          <p:cNvPr id="468" name="TextShape 13"/>
          <p:cNvSpPr txBox="1"/>
          <p:nvPr/>
        </p:nvSpPr>
        <p:spPr>
          <a:xfrm>
            <a:off x="5958000" y="4271400"/>
            <a:ext cx="669240" cy="331920"/>
          </a:xfrm>
          <a:prstGeom prst="rect">
            <a:avLst/>
          </a:prstGeom>
        </p:spPr>
        <p:txBody>
          <a:bodyPr bIns="45000" lIns="90000" rIns="90000" tIns="45000" wrap="none"/>
          <a:p>
            <a:pPr algn="ctr"/>
            <a:r>
              <a:rPr lang="en-US" sz="1200">
                <a:solidFill>
                  <a:srgbClr val="000000"/>
                </a:solidFill>
              </a:rPr>
              <a:t>CMW</a:t>
            </a:r>
            <a:endParaRPr/>
          </a:p>
        </p:txBody>
      </p:sp>
      <p:sp>
        <p:nvSpPr>
          <p:cNvPr id="469" name="Rectangle 14"/>
          <p:cNvSpPr/>
          <p:nvPr/>
        </p:nvSpPr>
        <p:spPr>
          <a:xfrm>
            <a:off x="793440" y="5674680"/>
            <a:ext cx="1984320" cy="240120"/>
          </a:xfrm>
          <a:prstGeom prst="rect">
            <a:avLst/>
          </a:prstGeom>
          <a:solidFill>
            <a:srgbClr val="ffffff"/>
          </a:solidFill>
          <a:ln>
            <a:solidFill>
              <a:srgbClr val="000000"/>
            </a:solidFill>
          </a:ln>
        </p:spPr>
        <p:txBody>
          <a:bodyPr anchor="ctr" anchorCtr="1" bIns="45000" lIns="90000" rIns="90000" tIns="45000" wrap="none"/>
          <a:p>
            <a:r>
              <a:rPr lang="en-US" sz="1200"/>
              <a:t>Monitor-Frontend</a:t>
            </a:r>
            <a:endParaRPr/>
          </a:p>
        </p:txBody>
      </p:sp>
      <p:sp>
        <p:nvSpPr>
          <p:cNvPr id="470" name="TextShape 15"/>
          <p:cNvSpPr txBox="1"/>
          <p:nvPr/>
        </p:nvSpPr>
        <p:spPr>
          <a:xfrm>
            <a:off x="2857320" y="5227560"/>
            <a:ext cx="860760" cy="566280"/>
          </a:xfrm>
          <a:prstGeom prst="rect">
            <a:avLst/>
          </a:prstGeom>
        </p:spPr>
        <p:txBody>
          <a:bodyPr bIns="45000" lIns="90000" rIns="90000" tIns="45000" wrap="none"/>
          <a:p>
            <a:r>
              <a:rPr lang="en-US" sz="1200">
                <a:solidFill>
                  <a:srgbClr val="000000"/>
                </a:solidFill>
              </a:rPr>
              <a:t>Ethernet UDP/IP</a:t>
            </a:r>
            <a:endParaRPr/>
          </a:p>
        </p:txBody>
      </p:sp>
      <p:cxnSp>
        <p:nvCxnSpPr>
          <p:cNvPr id="471" name="Line 16"/>
          <p:cNvCxnSpPr>
            <a:endCxn id="469" idx="2"/>
          </p:cNvCxnSpPr>
          <p:nvPr/>
        </p:nvCxnSpPr>
        <p:spPr>
          <a:xfrm flipV="1">
            <a:off x="1785600" y="5914800"/>
            <a:ext cx="360" cy="514440"/>
          </a:xfrm>
          <a:prstGeom prst="bentConnector3">
            <a:avLst/>
          </a:prstGeom>
          <a:ln w="18000">
            <a:solidFill>
              <a:srgbClr val="ff6633"/>
            </a:solidFill>
            <a:round/>
            <a:tailEnd len="med" type="triangle" w="med"/>
          </a:ln>
        </p:spPr>
      </p:cxnSp>
      <p:cxnSp>
        <p:nvCxnSpPr>
          <p:cNvPr id="472" name="Line 17"/>
          <p:cNvCxnSpPr>
            <a:stCxn id="459" idx="2"/>
          </p:cNvCxnSpPr>
          <p:nvPr/>
        </p:nvCxnSpPr>
        <p:spPr>
          <a:xfrm>
            <a:off x="8329680" y="5914440"/>
            <a:ext cx="4320" cy="514800"/>
          </a:xfrm>
          <a:prstGeom prst="bentConnector3">
            <a:avLst/>
          </a:prstGeom>
          <a:ln w="18000">
            <a:solidFill>
              <a:srgbClr val="333333"/>
            </a:solidFill>
            <a:round/>
            <a:tailEnd len="med" type="triangle" w="med"/>
          </a:ln>
        </p:spPr>
      </p:cxnSp>
      <p:sp>
        <p:nvSpPr>
          <p:cNvPr id="473" name="Line 18"/>
          <p:cNvSpPr/>
          <p:nvPr/>
        </p:nvSpPr>
        <p:spPr>
          <a:xfrm>
            <a:off x="309240" y="6756840"/>
            <a:ext cx="9359640" cy="0"/>
          </a:xfrm>
          <a:prstGeom prst="line">
            <a:avLst/>
          </a:prstGeom>
          <a:ln w="18000">
            <a:solidFill>
              <a:srgbClr val="ff0000"/>
            </a:solidFill>
            <a:round/>
            <a:headEnd len="med" type="triangle" w="med"/>
          </a:ln>
        </p:spPr>
        <p:txBody>
          <a:bodyPr anchor="ctr" anchorCtr="1" bIns="9000" lIns="9000" rIns="9000" tIns="9000" wrap="none"/>
          <a:p>
            <a:pPr algn="ctr"/>
            <a:r>
              <a:rPr lang="en-US" sz="2000">
                <a:solidFill>
                  <a:srgbClr val="ff0000"/>
                </a:solidFill>
              </a:rPr>
              <a:t>beam response</a:t>
            </a:r>
            <a:endParaRPr/>
          </a:p>
          <a:p>
            <a:pPr algn="ctr"/>
            <a:endParaRPr/>
          </a:p>
        </p:txBody>
      </p:sp>
      <p:cxnSp>
        <p:nvCxnSpPr>
          <p:cNvPr id="474" name="Line 19"/>
          <p:cNvCxnSpPr>
            <a:stCxn id="469" idx="3"/>
            <a:endCxn id="467" idx="1"/>
          </p:cNvCxnSpPr>
          <p:nvPr/>
        </p:nvCxnSpPr>
        <p:spPr>
          <a:xfrm>
            <a:off x="2777760" y="5794560"/>
            <a:ext cx="1190880" cy="78840"/>
          </a:xfrm>
          <a:prstGeom prst="straightConnector1">
            <a:avLst/>
          </a:prstGeom>
          <a:ln w="18000">
            <a:solidFill>
              <a:srgbClr val="ffd700"/>
            </a:solidFill>
            <a:round/>
            <a:tailEnd len="med" type="triangle" w="med"/>
          </a:ln>
        </p:spPr>
      </p:cxnSp>
      <p:cxnSp>
        <p:nvCxnSpPr>
          <p:cNvPr id="475" name="Line 20"/>
          <p:cNvCxnSpPr>
            <a:stCxn id="467" idx="3"/>
            <a:endCxn id="459" idx="1"/>
          </p:cNvCxnSpPr>
          <p:nvPr/>
        </p:nvCxnSpPr>
        <p:spPr>
          <a:xfrm flipV="1">
            <a:off x="6150960" y="5794560"/>
            <a:ext cx="1389240" cy="78840"/>
          </a:xfrm>
          <a:prstGeom prst="straightConnector1">
            <a:avLst/>
          </a:prstGeom>
          <a:ln w="18000">
            <a:solidFill>
              <a:srgbClr val="ffd700"/>
            </a:solidFill>
            <a:round/>
            <a:tailEnd len="med" type="triangle" w="med"/>
          </a:ln>
        </p:spPr>
      </p:cxnSp>
      <p:sp>
        <p:nvSpPr>
          <p:cNvPr id="476" name="Rectangle 21"/>
          <p:cNvSpPr/>
          <p:nvPr/>
        </p:nvSpPr>
        <p:spPr>
          <a:xfrm>
            <a:off x="3968280" y="4920840"/>
            <a:ext cx="2182680" cy="634320"/>
          </a:xfrm>
          <a:prstGeom prst="rect">
            <a:avLst/>
          </a:prstGeom>
          <a:solidFill>
            <a:srgbClr val="ffffff"/>
          </a:solidFill>
          <a:ln>
            <a:solidFill>
              <a:srgbClr val="000000"/>
            </a:solidFill>
          </a:ln>
        </p:spPr>
        <p:txBody>
          <a:bodyPr anchor="ctr" anchorCtr="1" bIns="45000" lIns="90000" rIns="90000" tIns="45000" wrap="none"/>
          <a:p>
            <a:pPr algn="ctr"/>
            <a:r>
              <a:rPr lang="en-US" sz="2000"/>
              <a:t>Service Unit</a:t>
            </a:r>
            <a:endParaRPr/>
          </a:p>
        </p:txBody>
      </p:sp>
      <p:cxnSp>
        <p:nvCxnSpPr>
          <p:cNvPr id="477" name="Line 22"/>
          <p:cNvCxnSpPr>
            <a:stCxn id="476" idx="2"/>
            <a:endCxn id="467" idx="0"/>
          </p:cNvCxnSpPr>
          <p:nvPr/>
        </p:nvCxnSpPr>
        <p:spPr>
          <a:xfrm>
            <a:off x="5059440" y="5555160"/>
            <a:ext cx="360" cy="119880"/>
          </a:xfrm>
          <a:prstGeom prst="bentConnector3">
            <a:avLst/>
          </a:prstGeom>
          <a:ln w="18000">
            <a:solidFill>
              <a:srgbClr val="23ff23"/>
            </a:solidFill>
            <a:round/>
          </a:ln>
        </p:spPr>
      </p:cxnSp>
      <p:sp>
        <p:nvSpPr>
          <p:cNvPr id="478" name="Rectangle 23"/>
          <p:cNvSpPr/>
          <p:nvPr/>
        </p:nvSpPr>
        <p:spPr>
          <a:xfrm>
            <a:off x="7738200" y="4285800"/>
            <a:ext cx="1800000" cy="396720"/>
          </a:xfrm>
          <a:prstGeom prst="rect">
            <a:avLst/>
          </a:prstGeom>
          <a:solidFill>
            <a:srgbClr val="ffffff"/>
          </a:solidFill>
          <a:ln>
            <a:solidFill>
              <a:srgbClr val="000000"/>
            </a:solidFill>
          </a:ln>
        </p:spPr>
        <p:txBody>
          <a:bodyPr anchor="ctr" anchorCtr="1" bIns="45000" lIns="90000" rIns="90000" tIns="45000" wrap="none"/>
          <a:p>
            <a:pPr algn="ctr"/>
            <a:r>
              <a:rPr lang="en-US" sz="1200"/>
              <a:t>Database settings,</a:t>
            </a:r>
            <a:endParaRPr/>
          </a:p>
          <a:p>
            <a:pPr algn="ctr"/>
            <a:r>
              <a:rPr lang="en-US" sz="1200"/>
              <a:t>operation,other user</a:t>
            </a:r>
            <a:endParaRPr/>
          </a:p>
        </p:txBody>
      </p:sp>
      <p:cxnSp>
        <p:nvCxnSpPr>
          <p:cNvPr id="479" name="Line 24"/>
          <p:cNvCxnSpPr>
            <a:stCxn id="476" idx="0"/>
            <a:endCxn id="478" idx="1"/>
          </p:cNvCxnSpPr>
          <p:nvPr/>
        </p:nvCxnSpPr>
        <p:spPr>
          <a:xfrm flipV="1">
            <a:off x="5059440" y="4484160"/>
            <a:ext cx="2679120" cy="437040"/>
          </a:xfrm>
          <a:prstGeom prst="bentConnector3">
            <a:avLst/>
          </a:prstGeom>
          <a:ln w="18000">
            <a:solidFill>
              <a:srgbClr val="ffd700"/>
            </a:solidFill>
            <a:round/>
            <a:headEnd len="med" type="triangle" w="med"/>
            <a:tailEnd len="med" type="triangle" w="med"/>
          </a:ln>
        </p:spPr>
      </p:cxnSp>
      <p:sp>
        <p:nvSpPr>
          <p:cNvPr id="480" name="Line 25"/>
          <p:cNvSpPr/>
          <p:nvPr/>
        </p:nvSpPr>
        <p:spPr>
          <a:xfrm>
            <a:off x="362880" y="6309720"/>
            <a:ext cx="9360000" cy="0"/>
          </a:xfrm>
          <a:prstGeom prst="line">
            <a:avLst/>
          </a:prstGeom>
          <a:ln w="18000">
            <a:solidFill>
              <a:srgbClr val="000000"/>
            </a:solidFill>
            <a:custDash>
              <a:ds d="508000" sp="508000"/>
              <a:ds d="508000" sp="508000"/>
            </a:custDash>
            <a:round/>
          </a:ln>
        </p:spPr>
        <p:txBody>
          <a:bodyPr anchor="ctr" bIns="9000" lIns="9000" rIns="9000" tIns="9000" wrap="none"/>
          <a:p>
            <a:r>
              <a:rPr lang="en-US" sz="1200">
                <a:solidFill>
                  <a:srgbClr val="000000"/>
                </a:solidFill>
              </a:rPr>
              <a:t>Surface</a:t>
            </a:r>
            <a:endParaRPr/>
          </a:p>
          <a:p>
            <a:r>
              <a:rPr lang="en-US" sz="1200">
                <a:solidFill>
                  <a:srgbClr val="000000"/>
                </a:solidFill>
              </a:rPr>
              <a:t>Tunnel</a:t>
            </a:r>
            <a:endParaRPr/>
          </a:p>
        </p:txBody>
      </p:sp>
      <p:sp>
        <p:nvSpPr>
          <p:cNvPr id="481" name="TextShape 26"/>
          <p:cNvSpPr txBox="1"/>
          <p:nvPr/>
        </p:nvSpPr>
        <p:spPr>
          <a:xfrm>
            <a:off x="8254440" y="6514920"/>
            <a:ext cx="723960" cy="647280"/>
          </a:xfrm>
          <a:prstGeom prst="rect">
            <a:avLst/>
          </a:prstGeom>
        </p:spPr>
        <p:txBody>
          <a:bodyPr bIns="45000" lIns="90000" rIns="90000" tIns="45000" wrap="none"/>
          <a:p>
            <a:r>
              <a:rPr lang="en-US" sz="3500">
                <a:solidFill>
                  <a:srgbClr val="333333"/>
                </a:solidFill>
              </a:rPr>
              <a:t>...</a:t>
            </a:r>
            <a:endParaRPr/>
          </a:p>
        </p:txBody>
      </p:sp>
      <p:sp>
        <p:nvSpPr>
          <p:cNvPr id="482" name="TextShape 27"/>
          <p:cNvSpPr txBox="1"/>
          <p:nvPr/>
        </p:nvSpPr>
        <p:spPr>
          <a:xfrm>
            <a:off x="991800" y="7103520"/>
            <a:ext cx="1457640" cy="287640"/>
          </a:xfrm>
          <a:prstGeom prst="rect">
            <a:avLst/>
          </a:prstGeom>
        </p:spPr>
        <p:txBody>
          <a:bodyPr bIns="45000" lIns="90000" rIns="90000" tIns="45000" wrap="none"/>
          <a:p>
            <a:r>
              <a:rPr lang="en-US" sz="1200">
                <a:solidFill>
                  <a:srgbClr val="ff6633"/>
                </a:solidFill>
              </a:rPr>
              <a:t>beam instrument</a:t>
            </a:r>
            <a:endParaRPr/>
          </a:p>
        </p:txBody>
      </p:sp>
      <p:cxnSp>
        <p:nvCxnSpPr>
          <p:cNvPr id="483" name="Line 28"/>
          <p:cNvCxnSpPr>
            <a:stCxn id="461" idx="3"/>
          </p:cNvCxnSpPr>
          <p:nvPr/>
        </p:nvCxnSpPr>
        <p:spPr>
          <a:xfrm flipV="1">
            <a:off x="2777760" y="5328000"/>
            <a:ext cx="822600" cy="388080"/>
          </a:xfrm>
          <a:prstGeom prst="straightConnector1">
            <a:avLst/>
          </a:prstGeom>
          <a:ln w="18000">
            <a:solidFill>
              <a:srgbClr val="ffd700"/>
            </a:solidFill>
            <a:round/>
            <a:tailEnd len="med" type="triangle" w="med"/>
          </a:ln>
        </p:spPr>
      </p:cxnSp>
      <p:cxnSp>
        <p:nvCxnSpPr>
          <p:cNvPr id="484" name="Line 29"/>
          <p:cNvCxnSpPr>
            <a:stCxn id="460" idx="3"/>
          </p:cNvCxnSpPr>
          <p:nvPr/>
        </p:nvCxnSpPr>
        <p:spPr>
          <a:xfrm flipV="1">
            <a:off x="2777760" y="5328360"/>
            <a:ext cx="822600" cy="308520"/>
          </a:xfrm>
          <a:prstGeom prst="straightConnector1">
            <a:avLst/>
          </a:prstGeom>
          <a:ln w="18000">
            <a:solidFill>
              <a:srgbClr val="ffd700"/>
            </a:solidFill>
            <a:round/>
            <a:tailEnd len="med" type="triangle" w="med"/>
          </a:ln>
        </p:spPr>
      </p:cxnSp>
      <p:sp>
        <p:nvSpPr>
          <p:cNvPr id="485" name="TextShape 30"/>
          <p:cNvSpPr txBox="1"/>
          <p:nvPr/>
        </p:nvSpPr>
        <p:spPr>
          <a:xfrm>
            <a:off x="6310080" y="5227920"/>
            <a:ext cx="860760" cy="566280"/>
          </a:xfrm>
          <a:prstGeom prst="rect">
            <a:avLst/>
          </a:prstGeom>
        </p:spPr>
        <p:txBody>
          <a:bodyPr bIns="45000" lIns="90000" rIns="90000" tIns="45000" wrap="none"/>
          <a:p>
            <a:r>
              <a:rPr lang="en-US" sz="1200">
                <a:solidFill>
                  <a:srgbClr val="000000"/>
                </a:solidFill>
              </a:rPr>
              <a:t>Ethernet UDP/IP</a:t>
            </a:r>
            <a:endParaRPr/>
          </a:p>
        </p:txBody>
      </p:sp>
      <p:cxnSp>
        <p:nvCxnSpPr>
          <p:cNvPr id="486" name="Line 31"/>
          <p:cNvCxnSpPr>
            <a:endCxn id="458" idx="1"/>
          </p:cNvCxnSpPr>
          <p:nvPr/>
        </p:nvCxnSpPr>
        <p:spPr>
          <a:xfrm>
            <a:off x="5559840" y="5364000"/>
            <a:ext cx="1980720" cy="352440"/>
          </a:xfrm>
          <a:prstGeom prst="straightConnector1">
            <a:avLst/>
          </a:prstGeom>
          <a:ln w="18000">
            <a:solidFill>
              <a:srgbClr val="ffd700"/>
            </a:solidFill>
            <a:round/>
            <a:tailEnd len="med" type="triangle" w="med"/>
          </a:ln>
        </p:spPr>
      </p:cxnSp>
      <p:cxnSp>
        <p:nvCxnSpPr>
          <p:cNvPr id="487" name="Line 32"/>
          <p:cNvCxnSpPr>
            <a:endCxn id="457" idx="1"/>
          </p:cNvCxnSpPr>
          <p:nvPr/>
        </p:nvCxnSpPr>
        <p:spPr>
          <a:xfrm>
            <a:off x="5560200" y="5364000"/>
            <a:ext cx="1980720" cy="272880"/>
          </a:xfrm>
          <a:prstGeom prst="straightConnector1">
            <a:avLst/>
          </a:prstGeom>
          <a:ln w="18000">
            <a:solidFill>
              <a:srgbClr val="ffd700"/>
            </a:solidFill>
            <a:round/>
            <a:tailEnd len="med" type="triangle" w="med"/>
          </a:ln>
        </p:spPr>
      </p:cxnSp>
      <p:sp>
        <p:nvSpPr>
          <p:cNvPr id="488" name="TextShape 33"/>
          <p:cNvSpPr txBox="1"/>
          <p:nvPr/>
        </p:nvSpPr>
        <p:spPr>
          <a:xfrm>
            <a:off x="7619760" y="7103880"/>
            <a:ext cx="1557000" cy="287640"/>
          </a:xfrm>
          <a:prstGeom prst="rect">
            <a:avLst/>
          </a:prstGeom>
        </p:spPr>
        <p:txBody>
          <a:bodyPr bIns="45000" lIns="90000" rIns="90000" tIns="45000" wrap="none"/>
          <a:p>
            <a:r>
              <a:rPr lang="en-US" sz="1200">
                <a:solidFill>
                  <a:srgbClr val="333333"/>
                </a:solidFill>
              </a:rPr>
              <a:t>corrector magnets</a:t>
            </a:r>
            <a:endParaRPr/>
          </a:p>
        </p:txBody>
      </p:sp>
      <p:sp>
        <p:nvSpPr>
          <p:cNvPr id="489" name="TextShape 34"/>
          <p:cNvSpPr txBox="1"/>
          <p:nvPr/>
        </p:nvSpPr>
        <p:spPr>
          <a:xfrm>
            <a:off x="396720" y="5293080"/>
            <a:ext cx="538560" cy="333000"/>
          </a:xfrm>
          <a:prstGeom prst="rect">
            <a:avLst/>
          </a:prstGeom>
        </p:spPr>
        <p:txBody>
          <a:bodyPr bIns="45000" lIns="90000" rIns="90000" tIns="45000" wrap="none"/>
          <a:p>
            <a:r>
              <a:rPr lang="en-US" sz="1500"/>
              <a:t>m x</a:t>
            </a:r>
            <a:endParaRPr/>
          </a:p>
        </p:txBody>
      </p:sp>
      <p:sp>
        <p:nvSpPr>
          <p:cNvPr id="490" name="TextShape 35"/>
          <p:cNvSpPr txBox="1"/>
          <p:nvPr/>
        </p:nvSpPr>
        <p:spPr>
          <a:xfrm>
            <a:off x="7183080" y="5293440"/>
            <a:ext cx="478080" cy="333000"/>
          </a:xfrm>
          <a:prstGeom prst="rect">
            <a:avLst/>
          </a:prstGeom>
        </p:spPr>
        <p:txBody>
          <a:bodyPr bIns="45000" lIns="90000" rIns="90000" tIns="45000" wrap="none"/>
          <a:p>
            <a:r>
              <a:rPr lang="en-US" sz="1500"/>
              <a:t>n x</a:t>
            </a:r>
            <a:endParaRPr/>
          </a:p>
        </p:txBody>
      </p:sp>
      <p:sp>
        <p:nvSpPr>
          <p:cNvPr id="491" name="TextShape 36"/>
          <p:cNvSpPr txBox="1"/>
          <p:nvPr/>
        </p:nvSpPr>
        <p:spPr>
          <a:xfrm>
            <a:off x="587880" y="927000"/>
            <a:ext cx="9072000" cy="5994000"/>
          </a:xfrm>
          <a:prstGeom prst="rect">
            <a:avLst/>
          </a:prstGeom>
        </p:spPr>
        <p:txBody>
          <a:bodyPr bIns="0" lIns="0" rIns="0" tIns="0" wrap="none"/>
          <a:p>
            <a:pPr>
              <a:lnSpc>
                <a:spcPts val="732"/>
              </a:lnSpc>
              <a:buBlip>
                <a:blip r:embed="rId1"/>
              </a:buBlip>
            </a:pPr>
            <a:r>
              <a:rPr lang="en-US">
                <a:solidFill>
                  <a:srgbClr val="000000"/>
                </a:solidFill>
                <a:latin typeface="Arial"/>
                <a:ea typeface="msgothic"/>
              </a:rPr>
              <a:t>LHC feedback systems most visible faces are:</a:t>
            </a:r>
            <a:endParaRPr/>
          </a:p>
          <a:p>
            <a:pPr lvl="1">
              <a:buFont typeface="Arial"/>
              <a:buChar char="–"/>
            </a:pPr>
            <a:r>
              <a:rPr lang="en-US">
                <a:solidFill>
                  <a:srgbClr val="0000ff"/>
                </a:solidFill>
                <a:latin typeface="Arial"/>
                <a:ea typeface="msgothic"/>
              </a:rPr>
              <a:t>Feedback Controller (OFC)</a:t>
            </a:r>
            <a:r>
              <a:rPr lang="en-US">
                <a:solidFill>
                  <a:srgbClr val="000000"/>
                </a:solidFill>
                <a:latin typeface="Arial"/>
                <a:ea typeface="msgothic"/>
              </a:rPr>
              <a:t>: actual feedback controller logic</a:t>
            </a:r>
            <a:endParaRPr/>
          </a:p>
          <a:p>
            <a:pPr lvl="1">
              <a:buFont typeface="Arial"/>
              <a:buChar char="–"/>
            </a:pPr>
            <a:r>
              <a:rPr lang="en-US">
                <a:solidFill>
                  <a:srgbClr val="0000ff"/>
                </a:solidFill>
                <a:latin typeface="Arial"/>
                <a:ea typeface="msgothic"/>
              </a:rPr>
              <a:t>Service Unit (OFSU)</a:t>
            </a:r>
            <a:r>
              <a:rPr lang="en-US">
                <a:solidFill>
                  <a:srgbClr val="000000"/>
                </a:solidFill>
                <a:latin typeface="Arial"/>
                <a:ea typeface="msgothic"/>
              </a:rPr>
              <a:t>:  Interface to control system/the world</a:t>
            </a:r>
            <a:endParaRPr/>
          </a:p>
          <a:p>
            <a:pPr lvl="1">
              <a:buFont typeface="Arial"/>
              <a:buChar char="–"/>
            </a:pPr>
            <a:endParaRPr/>
          </a:p>
          <a:p>
            <a:pPr>
              <a:lnSpc>
                <a:spcPts val="732"/>
              </a:lnSpc>
              <a:buBlip>
                <a:blip r:embed="rId2"/>
              </a:buBlip>
            </a:pPr>
            <a:r>
              <a:rPr lang="en-US">
                <a:solidFill>
                  <a:srgbClr val="000000"/>
                </a:solidFill>
                <a:latin typeface="Arial"/>
                <a:ea typeface="msgothic"/>
              </a:rPr>
              <a:t>However 3500+ devices (~130 FE) and many technical services </a:t>
            </a:r>
            <a:r>
              <a:rPr lang="en-US">
                <a:solidFill>
                  <a:srgbClr val="000000"/>
                </a:solidFill>
                <a:latin typeface="Arial"/>
                <a:ea typeface="msgothic"/>
              </a:rPr>
              <a:t>	</a:t>
            </a:r>
            <a:r>
              <a:rPr lang="en-US">
                <a:solidFill>
                  <a:srgbClr val="000000"/>
                </a:solidFill>
                <a:latin typeface="Arial"/>
                <a:ea typeface="msgothic"/>
              </a:rPr>
              <a:t>	</a:t>
            </a:r>
            <a:endParaRPr/>
          </a:p>
          <a:p>
            <a:pPr lvl="1">
              <a:lnSpc>
                <a:spcPts val="732"/>
              </a:lnSpc>
              <a:buFont typeface="Arial"/>
              <a:buChar char="–"/>
            </a:pPr>
            <a:r>
              <a:rPr lang="en-US">
                <a:solidFill>
                  <a:srgbClr val="0000ff"/>
                </a:solidFill>
                <a:latin typeface="Arial"/>
                <a:ea typeface="msgothic"/>
              </a:rPr>
              <a:t>Overall strength depends on the reliability of the weakest link</a:t>
            </a:r>
            <a:endParaRPr/>
          </a:p>
        </p:txBody>
      </p:sp>
      <p:pic>
        <p:nvPicPr>
          <p:cNvPr descr="" id="492" name=""/>
          <p:cNvPicPr/>
          <p:nvPr/>
        </p:nvPicPr>
        <p:blipFill>
          <a:blip r:embed="rId3"/>
          <a:stretch>
            <a:fillRect/>
          </a:stretch>
        </p:blipFill>
        <p:spPr>
          <a:xfrm>
            <a:off x="8253720" y="927000"/>
            <a:ext cx="1790640" cy="2686320"/>
          </a:xfrm>
          <a:prstGeom prst="rect">
            <a:avLst/>
          </a:prstGeom>
          <a:ln>
            <a:noFill/>
          </a:ln>
        </p:spPr>
      </p:pic>
    </p:spTree>
  </p:cSld>
  <p:timing>
    <p:tnLst>
      <p:par>
        <p:cTn dur="indefinite" id="85" nodeType="tmRoot" restart="never">
          <p:childTnLst>
            <p:seq>
              <p:cTn id="86" nodeType="mainSeq"/>
              <p:prevCondLst>
                <p:cond delay="0" evt="onPrev">
                  <p:tgtEl>
                    <p:sldTgt/>
                  </p:tgtEl>
                </p:cond>
              </p:prevCondLst>
              <p:nextCondLst>
                <p:cond delay="0"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93" name="TextShape 1"/>
          <p:cNvSpPr txBox="1"/>
          <p:nvPr/>
        </p:nvSpPr>
        <p:spPr>
          <a:xfrm>
            <a:off x="1008000" y="-360"/>
            <a:ext cx="8671320" cy="756000"/>
          </a:xfrm>
          <a:prstGeom prst="rect">
            <a:avLst/>
          </a:prstGeom>
        </p:spPr>
        <p:txBody>
          <a:bodyPr anchor="ctr" bIns="0" lIns="0" rIns="0" tIns="0" wrap="none"/>
          <a:p>
            <a:r>
              <a:rPr lang="en-US"/>
              <a:t>Control Paradigms III/III</a:t>
            </a:r>
            <a:r>
              <a:rPr lang="en-US"/>
              <a:t>
</a:t>
            </a:r>
            <a:r>
              <a:rPr lang="en-US"/>
              <a:t>Digital Control System &amp; 'Real-Time'</a:t>
            </a:r>
            <a:endParaRPr/>
          </a:p>
        </p:txBody>
      </p:sp>
      <p:sp>
        <p:nvSpPr>
          <p:cNvPr id="494" name="TextShape 2"/>
          <p:cNvSpPr txBox="1"/>
          <p:nvPr/>
        </p:nvSpPr>
        <p:spPr>
          <a:xfrm>
            <a:off x="587880" y="927000"/>
            <a:ext cx="9072000" cy="6384240"/>
          </a:xfrm>
          <a:prstGeom prst="rect">
            <a:avLst/>
          </a:prstGeom>
        </p:spPr>
        <p:txBody>
          <a:bodyPr bIns="0" lIns="0" rIns="0" tIns="0" wrap="none"/>
          <a:p>
            <a:pPr>
              <a:buBlip>
                <a:blip r:embed="rId1"/>
              </a:buBlip>
            </a:pPr>
            <a:r>
              <a:rPr lang="en-US" sz="2000"/>
              <a:t>LHC feedbacks are 'firm real-time systems' </a:t>
            </a:r>
            <a:endParaRPr/>
          </a:p>
          <a:p>
            <a:pPr lvl="1">
              <a:buFont typeface="Arial"/>
              <a:buChar char="–"/>
            </a:pPr>
            <a:r>
              <a:rPr lang="en-US"/>
              <a:t>some (limited) margin on occasional missing data </a:t>
            </a:r>
            <a:endParaRPr/>
          </a:p>
          <a:p>
            <a:pPr lvl="1">
              <a:buFont typeface="Arial"/>
              <a:buChar char="–"/>
            </a:pPr>
            <a:r>
              <a:rPr lang="en-US"/>
              <a:t>additional latencies are critical for loop stability</a:t>
            </a:r>
            <a:endParaRPr/>
          </a:p>
          <a:p>
            <a:pPr lvl="1">
              <a:buFont typeface="Arial"/>
              <a:buChar char="–"/>
            </a:pPr>
            <a:endParaRPr/>
          </a:p>
          <a:p>
            <a:pPr>
              <a:lnSpc>
                <a:spcPts val="732"/>
              </a:lnSpc>
            </a:pPr>
            <a:r>
              <a:rPr lang="en-US" sz="1600">
                <a:solidFill>
                  <a:srgbClr val="000000"/>
                </a:solidFill>
                <a:latin typeface="Arial"/>
                <a:ea typeface="msgothic"/>
              </a:rPr>
              <a:t> </a:t>
            </a:r>
            <a:endParaRPr/>
          </a:p>
          <a:p>
            <a:pPr>
              <a:buBlip>
                <a:blip r:embed="rId2"/>
              </a:buBlip>
            </a:pPr>
            <a:r>
              <a:rPr lang="en-US"/>
              <a:t>“</a:t>
            </a:r>
            <a:r>
              <a:rPr lang="en-US"/>
              <a:t>How much phase stability is required (i.e. @1 Hz)?”</a:t>
            </a:r>
            <a:endParaRPr/>
          </a:p>
          <a:p>
            <a:endParaRPr/>
          </a:p>
          <a:p>
            <a:endParaRPr/>
          </a:p>
          <a:p>
            <a:endParaRPr/>
          </a:p>
          <a:p>
            <a:endParaRPr/>
          </a:p>
          <a:p>
            <a:endParaRPr/>
          </a:p>
          <a:p>
            <a:r>
              <a:rPr lang="en-US" sz="4000"/>
              <a:t> </a:t>
            </a:r>
            <a:endParaRPr/>
          </a:p>
          <a:p>
            <a:pPr>
              <a:buBlip>
                <a:blip r:embed="rId3"/>
              </a:buBlip>
            </a:pPr>
            <a:endParaRPr/>
          </a:p>
        </p:txBody>
      </p:sp>
      <p:sp>
        <p:nvSpPr>
          <p:cNvPr id="495" name="Line 3"/>
          <p:cNvSpPr/>
          <p:nvPr/>
        </p:nvSpPr>
        <p:spPr>
          <a:xfrm flipV="1">
            <a:off x="7626240" y="1986480"/>
            <a:ext cx="2172960" cy="9720"/>
          </a:xfrm>
          <a:prstGeom prst="line">
            <a:avLst/>
          </a:prstGeom>
          <a:ln w="18000">
            <a:solidFill>
              <a:srgbClr val="000000"/>
            </a:solidFill>
            <a:round/>
            <a:tailEnd len="med" type="triangle" w="med"/>
          </a:ln>
        </p:spPr>
      </p:sp>
      <p:sp>
        <p:nvSpPr>
          <p:cNvPr id="496" name="Line 4"/>
          <p:cNvSpPr/>
          <p:nvPr/>
        </p:nvSpPr>
        <p:spPr>
          <a:xfrm flipH="1" flipV="1">
            <a:off x="7612560" y="875880"/>
            <a:ext cx="13680" cy="2195280"/>
          </a:xfrm>
          <a:prstGeom prst="line">
            <a:avLst/>
          </a:prstGeom>
          <a:ln w="18000">
            <a:solidFill>
              <a:srgbClr val="000000"/>
            </a:solidFill>
            <a:round/>
            <a:tailEnd len="med" type="triangle" w="med"/>
          </a:ln>
        </p:spPr>
      </p:sp>
      <p:sp>
        <p:nvSpPr>
          <p:cNvPr id="497" name="Line 5"/>
          <p:cNvSpPr/>
          <p:nvPr/>
        </p:nvSpPr>
        <p:spPr>
          <a:xfrm flipV="1">
            <a:off x="7607880" y="2726280"/>
            <a:ext cx="2172960" cy="9720"/>
          </a:xfrm>
          <a:prstGeom prst="line">
            <a:avLst/>
          </a:prstGeom>
          <a:ln w="36000">
            <a:solidFill>
              <a:srgbClr val="ff0000"/>
            </a:solidFill>
            <a:custDash>
              <a:ds d="508000" sp="508000"/>
              <a:ds d="508000" sp="508000"/>
            </a:custDash>
            <a:round/>
          </a:ln>
        </p:spPr>
      </p:sp>
      <p:sp>
        <p:nvSpPr>
          <p:cNvPr id="498" name="Line 6"/>
          <p:cNvSpPr/>
          <p:nvPr/>
        </p:nvSpPr>
        <p:spPr>
          <a:xfrm flipV="1">
            <a:off x="8376120" y="1021320"/>
            <a:ext cx="0" cy="974880"/>
          </a:xfrm>
          <a:prstGeom prst="line">
            <a:avLst/>
          </a:prstGeom>
          <a:ln>
            <a:solidFill>
              <a:srgbClr val="000000"/>
            </a:solidFill>
          </a:ln>
        </p:spPr>
      </p:sp>
      <p:sp>
        <p:nvSpPr>
          <p:cNvPr id="499" name="TextShape 7"/>
          <p:cNvSpPr txBox="1"/>
          <p:nvPr/>
        </p:nvSpPr>
        <p:spPr>
          <a:xfrm>
            <a:off x="8588160" y="1970640"/>
            <a:ext cx="965880" cy="394920"/>
          </a:xfrm>
          <a:prstGeom prst="rect">
            <a:avLst/>
          </a:prstGeom>
        </p:spPr>
        <p:txBody>
          <a:bodyPr bIns="45000" lIns="90000" rIns="90000" tIns="45000" wrap="none"/>
          <a:p>
            <a:r>
              <a:rPr lang="en-US" sz="1200"/>
              <a:t>latency</a:t>
            </a:r>
            <a:endParaRPr/>
          </a:p>
        </p:txBody>
      </p:sp>
      <p:sp>
        <p:nvSpPr>
          <p:cNvPr id="500" name="TextShape 8"/>
          <p:cNvSpPr txBox="1"/>
          <p:nvPr/>
        </p:nvSpPr>
        <p:spPr>
          <a:xfrm rot="16200000">
            <a:off x="7128720" y="1026720"/>
            <a:ext cx="775800" cy="390240"/>
          </a:xfrm>
          <a:prstGeom prst="rect">
            <a:avLst/>
          </a:prstGeom>
        </p:spPr>
        <p:txBody>
          <a:bodyPr bIns="45000" lIns="90000" rIns="90000" tIns="45000" wrap="none"/>
          <a:p>
            <a:r>
              <a:rPr lang="en-US" sz="1200"/>
              <a:t>utility</a:t>
            </a:r>
            <a:endParaRPr/>
          </a:p>
        </p:txBody>
      </p:sp>
      <p:sp>
        <p:nvSpPr>
          <p:cNvPr id="501" name="TextShape 9"/>
          <p:cNvSpPr txBox="1"/>
          <p:nvPr/>
        </p:nvSpPr>
        <p:spPr>
          <a:xfrm>
            <a:off x="8335080" y="949680"/>
            <a:ext cx="1544400" cy="394920"/>
          </a:xfrm>
          <a:prstGeom prst="rect">
            <a:avLst/>
          </a:prstGeom>
        </p:spPr>
        <p:txBody>
          <a:bodyPr bIns="45000" lIns="90000" rIns="90000" tIns="45000" wrap="none"/>
          <a:p>
            <a:r>
              <a:rPr lang="en-US" sz="1200"/>
              <a:t>dead-line</a:t>
            </a:r>
            <a:endParaRPr/>
          </a:p>
        </p:txBody>
      </p:sp>
      <p:sp>
        <p:nvSpPr>
          <p:cNvPr id="502" name="Line 10"/>
          <p:cNvSpPr/>
          <p:nvPr/>
        </p:nvSpPr>
        <p:spPr>
          <a:xfrm>
            <a:off x="7612560" y="1158480"/>
            <a:ext cx="763560" cy="0"/>
          </a:xfrm>
          <a:prstGeom prst="line">
            <a:avLst/>
          </a:prstGeom>
          <a:ln>
            <a:solidFill>
              <a:srgbClr val="000000"/>
            </a:solidFill>
          </a:ln>
        </p:spPr>
      </p:sp>
      <p:sp>
        <p:nvSpPr>
          <p:cNvPr id="503" name="TextShape 11"/>
          <p:cNvSpPr txBox="1"/>
          <p:nvPr/>
        </p:nvSpPr>
        <p:spPr>
          <a:xfrm>
            <a:off x="7608240" y="2726640"/>
            <a:ext cx="2272320" cy="338400"/>
          </a:xfrm>
          <a:prstGeom prst="rect">
            <a:avLst/>
          </a:prstGeom>
        </p:spPr>
        <p:txBody>
          <a:bodyPr bIns="45000" lIns="90000" rIns="90000" tIns="45000" wrap="none"/>
          <a:p>
            <a:r>
              <a:rPr lang="en-US" sz="1200">
                <a:solidFill>
                  <a:srgbClr val="ff0000"/>
                </a:solidFill>
              </a:rPr>
              <a:t>total system failure (dump)</a:t>
            </a:r>
            <a:endParaRPr/>
          </a:p>
        </p:txBody>
      </p:sp>
      <p:sp>
        <p:nvSpPr>
          <p:cNvPr id="504" name="TextShape 12"/>
          <p:cNvSpPr txBox="1"/>
          <p:nvPr/>
        </p:nvSpPr>
        <p:spPr>
          <a:xfrm>
            <a:off x="723600" y="3935880"/>
            <a:ext cx="2906640" cy="597240"/>
          </a:xfrm>
          <a:prstGeom prst="rect">
            <a:avLst/>
          </a:prstGeom>
        </p:spPr>
        <p:txBody>
          <a:bodyPr bIns="45000" lIns="90000" rIns="90000" tIns="45000" wrap="none"/>
          <a:p>
            <a:r>
              <a:rPr lang="en-US" sz="1600">
                <a:solidFill>
                  <a:srgbClr val="ff0000"/>
                </a:solidFill>
              </a:rPr>
              <a:t>perturbation</a:t>
            </a:r>
            <a:r>
              <a:rPr lang="en-US" sz="1600">
                <a:solidFill>
                  <a:srgbClr val="000000"/>
                </a:solidFill>
              </a:rPr>
              <a:t>, phase error</a:t>
            </a:r>
            <a:endParaRPr/>
          </a:p>
          <a:p>
            <a:r>
              <a:rPr lang="en-US" sz="1600">
                <a:solidFill>
                  <a:srgbClr val="008000"/>
                </a:solidFill>
              </a:rPr>
              <a:t>Correction</a:t>
            </a:r>
            <a:r>
              <a:rPr lang="en-US" sz="1600">
                <a:solidFill>
                  <a:srgbClr val="000000"/>
                </a:solidFill>
              </a:rPr>
              <a:t>, </a:t>
            </a:r>
            <a:r>
              <a:rPr lang="en-US" sz="1600">
                <a:solidFill>
                  <a:srgbClr val="0000ff"/>
                </a:solidFill>
              </a:rPr>
              <a:t>res. error</a:t>
            </a:r>
            <a:endParaRPr/>
          </a:p>
        </p:txBody>
      </p:sp>
      <p:sp>
        <p:nvSpPr>
          <p:cNvPr id="505" name="CustomShape 13"/>
          <p:cNvSpPr/>
          <p:nvPr/>
        </p:nvSpPr>
        <p:spPr>
          <a:xfrm>
            <a:off x="1031760" y="4515120"/>
            <a:ext cx="1587240" cy="1587240"/>
          </a:xfrm>
          <a:prstGeom prst="ellipse">
            <a:avLst/>
          </a:prstGeom>
          <a:noFill/>
          <a:ln w="18000">
            <a:solidFill>
              <a:srgbClr val="000000"/>
            </a:solidFill>
            <a:round/>
          </a:ln>
        </p:spPr>
      </p:sp>
      <p:sp>
        <p:nvSpPr>
          <p:cNvPr id="506" name="Line 14"/>
          <p:cNvSpPr/>
          <p:nvPr/>
        </p:nvSpPr>
        <p:spPr>
          <a:xfrm>
            <a:off x="1827360" y="5302800"/>
            <a:ext cx="791640" cy="0"/>
          </a:xfrm>
          <a:prstGeom prst="line">
            <a:avLst/>
          </a:prstGeom>
          <a:ln w="18000">
            <a:solidFill>
              <a:srgbClr val="ff0000"/>
            </a:solidFill>
            <a:round/>
            <a:tailEnd len="med" type="triangle" w="med"/>
          </a:ln>
        </p:spPr>
      </p:sp>
      <p:sp>
        <p:nvSpPr>
          <p:cNvPr id="507" name="Line 15"/>
          <p:cNvSpPr/>
          <p:nvPr/>
        </p:nvSpPr>
        <p:spPr>
          <a:xfrm flipH="1">
            <a:off x="1814040" y="5256360"/>
            <a:ext cx="792000" cy="0"/>
          </a:xfrm>
          <a:prstGeom prst="line">
            <a:avLst/>
          </a:prstGeom>
          <a:ln w="18000">
            <a:solidFill>
              <a:srgbClr val="008000"/>
            </a:solidFill>
            <a:round/>
            <a:tailEnd len="med" type="triangle" w="med"/>
          </a:ln>
        </p:spPr>
      </p:sp>
      <p:sp>
        <p:nvSpPr>
          <p:cNvPr id="508" name="CustomShape 16"/>
          <p:cNvSpPr/>
          <p:nvPr/>
        </p:nvSpPr>
        <p:spPr>
          <a:xfrm>
            <a:off x="1785600" y="5268960"/>
            <a:ext cx="105480" cy="105480"/>
          </a:xfrm>
          <a:prstGeom prst="ellipse">
            <a:avLst/>
          </a:prstGeom>
          <a:solidFill>
            <a:srgbClr val="0000ff"/>
          </a:solidFill>
          <a:ln w="18000">
            <a:solidFill>
              <a:srgbClr val="0000ff"/>
            </a:solidFill>
            <a:round/>
          </a:ln>
        </p:spPr>
      </p:sp>
      <p:sp>
        <p:nvSpPr>
          <p:cNvPr id="509" name="CustomShape 17"/>
          <p:cNvSpPr/>
          <p:nvPr/>
        </p:nvSpPr>
        <p:spPr>
          <a:xfrm>
            <a:off x="3134880" y="4792680"/>
            <a:ext cx="1031760" cy="1031760"/>
          </a:xfrm>
          <a:prstGeom prst="ellipse">
            <a:avLst/>
          </a:prstGeom>
          <a:noFill/>
          <a:ln w="18000">
            <a:solidFill>
              <a:srgbClr val="0000ff"/>
            </a:solidFill>
            <a:custDash>
              <a:ds d="51000" sp="51000"/>
              <a:ds d="51000" sp="51000"/>
            </a:custDash>
            <a:round/>
          </a:ln>
        </p:spPr>
      </p:sp>
      <p:sp>
        <p:nvSpPr>
          <p:cNvPr id="510" name="CustomShape 18"/>
          <p:cNvSpPr/>
          <p:nvPr/>
        </p:nvSpPr>
        <p:spPr>
          <a:xfrm>
            <a:off x="2857320" y="4515120"/>
            <a:ext cx="1587240" cy="1587240"/>
          </a:xfrm>
          <a:prstGeom prst="ellipse">
            <a:avLst/>
          </a:prstGeom>
          <a:noFill/>
          <a:ln w="18000">
            <a:solidFill>
              <a:srgbClr val="000000"/>
            </a:solidFill>
            <a:round/>
          </a:ln>
        </p:spPr>
      </p:sp>
      <p:sp>
        <p:nvSpPr>
          <p:cNvPr id="511" name="Line 19"/>
          <p:cNvSpPr/>
          <p:nvPr/>
        </p:nvSpPr>
        <p:spPr>
          <a:xfrm>
            <a:off x="3652920" y="5302800"/>
            <a:ext cx="791640" cy="0"/>
          </a:xfrm>
          <a:prstGeom prst="line">
            <a:avLst/>
          </a:prstGeom>
          <a:ln w="18000">
            <a:solidFill>
              <a:srgbClr val="ff0000"/>
            </a:solidFill>
            <a:round/>
            <a:tailEnd len="med" type="triangle" w="med"/>
          </a:ln>
        </p:spPr>
      </p:sp>
      <p:sp>
        <p:nvSpPr>
          <p:cNvPr id="512" name="Line 20"/>
          <p:cNvSpPr/>
          <p:nvPr/>
        </p:nvSpPr>
        <p:spPr>
          <a:xfrm flipH="1">
            <a:off x="3480840" y="4833000"/>
            <a:ext cx="792000" cy="0"/>
          </a:xfrm>
          <a:prstGeom prst="line">
            <a:avLst/>
          </a:prstGeom>
          <a:ln w="18000">
            <a:solidFill>
              <a:srgbClr val="008000"/>
            </a:solidFill>
            <a:round/>
            <a:tailEnd len="med" type="triangle" w="med"/>
          </a:ln>
        </p:spPr>
      </p:sp>
      <p:sp>
        <p:nvSpPr>
          <p:cNvPr id="513" name="Line 21"/>
          <p:cNvSpPr/>
          <p:nvPr/>
        </p:nvSpPr>
        <p:spPr>
          <a:xfrm flipV="1">
            <a:off x="3664080" y="4833000"/>
            <a:ext cx="608400" cy="469800"/>
          </a:xfrm>
          <a:prstGeom prst="line">
            <a:avLst/>
          </a:prstGeom>
          <a:ln w="18000">
            <a:solidFill>
              <a:srgbClr val="ff0000"/>
            </a:solidFill>
            <a:custDash>
              <a:ds d="51000" sp="51000"/>
              <a:ds d="51000" sp="51000"/>
            </a:custDash>
            <a:round/>
            <a:tailEnd len="med" type="triangle" w="med"/>
          </a:ln>
        </p:spPr>
      </p:sp>
      <p:sp>
        <p:nvSpPr>
          <p:cNvPr id="514" name="Line 22"/>
          <p:cNvSpPr/>
          <p:nvPr/>
        </p:nvSpPr>
        <p:spPr>
          <a:xfrm flipH="1" flipV="1">
            <a:off x="3480840" y="4833000"/>
            <a:ext cx="169920" cy="469800"/>
          </a:xfrm>
          <a:prstGeom prst="line">
            <a:avLst/>
          </a:prstGeom>
          <a:ln w="18000">
            <a:solidFill>
              <a:srgbClr val="0000ff"/>
            </a:solidFill>
            <a:round/>
            <a:tailEnd len="med" type="triangle" w="med"/>
          </a:ln>
        </p:spPr>
      </p:sp>
      <p:sp>
        <p:nvSpPr>
          <p:cNvPr id="515" name="Freeform 23"/>
          <p:cNvSpPr/>
          <p:nvPr/>
        </p:nvSpPr>
        <p:spPr>
          <a:xfrm>
            <a:off x="3961440" y="5061960"/>
            <a:ext cx="96840" cy="241200"/>
          </a:xfrm>
          <a:custGeom>
            <a:avLst/>
            <a:gdLst/>
            <a:ahLst/>
            <a:rect b="b" l="0" r="r" t="0"/>
            <a:pathLst>
              <a:path h="670" w="269">
                <a:moveTo>
                  <a:pt x="268" y="669"/>
                </a:moveTo>
                <a:cubicBezTo>
                  <a:pt x="268" y="194"/>
                  <a:pt x="0" y="0"/>
                  <a:pt x="0" y="0"/>
                </a:cubicBezTo>
              </a:path>
            </a:pathLst>
          </a:custGeom>
          <a:ln w="18000">
            <a:solidFill>
              <a:srgbClr val="000000"/>
            </a:solidFill>
            <a:round/>
            <a:tailEnd len="med" type="triangle" w="med"/>
          </a:ln>
        </p:spPr>
      </p:sp>
      <p:sp>
        <p:nvSpPr>
          <p:cNvPr id="516" name="TextShape 24"/>
          <p:cNvSpPr txBox="1"/>
          <p:nvPr/>
        </p:nvSpPr>
        <p:spPr>
          <a:xfrm>
            <a:off x="3780720" y="5064840"/>
            <a:ext cx="299880" cy="271080"/>
          </a:xfrm>
          <a:prstGeom prst="rect">
            <a:avLst/>
          </a:prstGeom>
        </p:spPr>
        <p:txBody>
          <a:bodyPr bIns="45000" lIns="90000" rIns="90000" tIns="45000" wrap="none"/>
          <a:p>
            <a:r>
              <a:rPr lang="en-US" sz="1100">
                <a:latin typeface="Arial"/>
                <a:ea typeface="Arial"/>
              </a:rPr>
              <a:t>φ</a:t>
            </a:r>
            <a:endParaRPr/>
          </a:p>
        </p:txBody>
      </p:sp>
      <p:sp>
        <p:nvSpPr>
          <p:cNvPr id="517" name="CustomShape 25"/>
          <p:cNvSpPr/>
          <p:nvPr/>
        </p:nvSpPr>
        <p:spPr>
          <a:xfrm>
            <a:off x="4920840" y="4515120"/>
            <a:ext cx="1587240" cy="1587240"/>
          </a:xfrm>
          <a:prstGeom prst="ellipse">
            <a:avLst/>
          </a:prstGeom>
          <a:noFill/>
          <a:ln w="18000">
            <a:solidFill>
              <a:srgbClr val="000000"/>
            </a:solidFill>
            <a:round/>
          </a:ln>
        </p:spPr>
      </p:sp>
      <p:sp>
        <p:nvSpPr>
          <p:cNvPr id="518" name="CustomShape 26"/>
          <p:cNvSpPr/>
          <p:nvPr/>
        </p:nvSpPr>
        <p:spPr>
          <a:xfrm>
            <a:off x="4920840" y="4515120"/>
            <a:ext cx="1587240" cy="1587240"/>
          </a:xfrm>
          <a:prstGeom prst="ellipse">
            <a:avLst/>
          </a:prstGeom>
          <a:noFill/>
          <a:ln w="18000">
            <a:solidFill>
              <a:srgbClr val="0000ff"/>
            </a:solidFill>
            <a:custDash>
              <a:ds d="51000" sp="51000"/>
              <a:ds d="51000" sp="51000"/>
            </a:custDash>
            <a:round/>
          </a:ln>
        </p:spPr>
      </p:sp>
      <p:sp>
        <p:nvSpPr>
          <p:cNvPr id="519" name="Line 27"/>
          <p:cNvSpPr/>
          <p:nvPr/>
        </p:nvSpPr>
        <p:spPr>
          <a:xfrm>
            <a:off x="5716440" y="5302800"/>
            <a:ext cx="791640" cy="0"/>
          </a:xfrm>
          <a:prstGeom prst="line">
            <a:avLst/>
          </a:prstGeom>
          <a:ln w="18000">
            <a:solidFill>
              <a:srgbClr val="ff0000"/>
            </a:solidFill>
            <a:round/>
            <a:tailEnd len="med" type="triangle" w="med"/>
          </a:ln>
        </p:spPr>
      </p:sp>
      <p:sp>
        <p:nvSpPr>
          <p:cNvPr id="520" name="Line 28"/>
          <p:cNvSpPr/>
          <p:nvPr/>
        </p:nvSpPr>
        <p:spPr>
          <a:xfrm flipH="1">
            <a:off x="5303880" y="4605480"/>
            <a:ext cx="792000" cy="0"/>
          </a:xfrm>
          <a:prstGeom prst="line">
            <a:avLst/>
          </a:prstGeom>
          <a:ln w="18000">
            <a:solidFill>
              <a:srgbClr val="008000"/>
            </a:solidFill>
            <a:round/>
            <a:tailEnd len="med" type="triangle" w="med"/>
          </a:ln>
        </p:spPr>
      </p:sp>
      <p:sp>
        <p:nvSpPr>
          <p:cNvPr id="521" name="Line 29"/>
          <p:cNvSpPr/>
          <p:nvPr/>
        </p:nvSpPr>
        <p:spPr>
          <a:xfrm flipV="1">
            <a:off x="5727600" y="4605480"/>
            <a:ext cx="368280" cy="697320"/>
          </a:xfrm>
          <a:prstGeom prst="line">
            <a:avLst/>
          </a:prstGeom>
          <a:ln w="18000">
            <a:solidFill>
              <a:srgbClr val="ff0000"/>
            </a:solidFill>
            <a:custDash>
              <a:ds d="51000" sp="51000"/>
              <a:ds d="51000" sp="51000"/>
            </a:custDash>
            <a:round/>
            <a:tailEnd len="med" type="triangle" w="med"/>
          </a:ln>
        </p:spPr>
      </p:sp>
      <p:sp>
        <p:nvSpPr>
          <p:cNvPr id="522" name="Line 30"/>
          <p:cNvSpPr/>
          <p:nvPr/>
        </p:nvSpPr>
        <p:spPr>
          <a:xfrm flipH="1" flipV="1">
            <a:off x="5303880" y="4605480"/>
            <a:ext cx="410400" cy="697320"/>
          </a:xfrm>
          <a:prstGeom prst="line">
            <a:avLst/>
          </a:prstGeom>
          <a:ln w="18000">
            <a:solidFill>
              <a:srgbClr val="0000ff"/>
            </a:solidFill>
            <a:round/>
            <a:tailEnd len="med" type="triangle" w="med"/>
          </a:ln>
        </p:spPr>
      </p:sp>
      <p:sp>
        <p:nvSpPr>
          <p:cNvPr id="523" name="Freeform 31"/>
          <p:cNvSpPr/>
          <p:nvPr/>
        </p:nvSpPr>
        <p:spPr>
          <a:xfrm>
            <a:off x="5926320" y="4932720"/>
            <a:ext cx="195480" cy="370440"/>
          </a:xfrm>
          <a:custGeom>
            <a:avLst/>
            <a:gdLst/>
            <a:ahLst/>
            <a:rect b="b" l="0" r="r" t="0"/>
            <a:pathLst>
              <a:path h="1029" w="543">
                <a:moveTo>
                  <a:pt x="542" y="1028"/>
                </a:moveTo>
                <a:cubicBezTo>
                  <a:pt x="542" y="553"/>
                  <a:pt x="0" y="0"/>
                  <a:pt x="0" y="0"/>
                </a:cubicBezTo>
              </a:path>
            </a:pathLst>
          </a:custGeom>
          <a:ln w="18000">
            <a:solidFill>
              <a:srgbClr val="000000"/>
            </a:solidFill>
            <a:round/>
            <a:tailEnd len="med" type="triangle" w="med"/>
          </a:ln>
        </p:spPr>
      </p:sp>
      <p:sp>
        <p:nvSpPr>
          <p:cNvPr id="524" name="TextShape 32"/>
          <p:cNvSpPr txBox="1"/>
          <p:nvPr/>
        </p:nvSpPr>
        <p:spPr>
          <a:xfrm>
            <a:off x="5844240" y="5064840"/>
            <a:ext cx="299880" cy="271080"/>
          </a:xfrm>
          <a:prstGeom prst="rect">
            <a:avLst/>
          </a:prstGeom>
        </p:spPr>
        <p:txBody>
          <a:bodyPr bIns="45000" lIns="90000" rIns="90000" tIns="45000" wrap="none"/>
          <a:p>
            <a:r>
              <a:rPr lang="en-US" sz="1100">
                <a:latin typeface="Arial"/>
                <a:ea typeface="Arial"/>
              </a:rPr>
              <a:t>φ</a:t>
            </a:r>
            <a:endParaRPr/>
          </a:p>
        </p:txBody>
      </p:sp>
      <p:sp>
        <p:nvSpPr>
          <p:cNvPr id="525" name="CustomShape 33"/>
          <p:cNvSpPr/>
          <p:nvPr/>
        </p:nvSpPr>
        <p:spPr>
          <a:xfrm>
            <a:off x="7596360" y="4514760"/>
            <a:ext cx="1587600" cy="1587600"/>
          </a:xfrm>
          <a:prstGeom prst="ellipse">
            <a:avLst/>
          </a:prstGeom>
          <a:noFill/>
          <a:ln w="18000">
            <a:solidFill>
              <a:srgbClr val="000000"/>
            </a:solidFill>
            <a:round/>
          </a:ln>
        </p:spPr>
      </p:sp>
      <p:sp>
        <p:nvSpPr>
          <p:cNvPr id="526" name="CustomShape 34"/>
          <p:cNvSpPr/>
          <p:nvPr/>
        </p:nvSpPr>
        <p:spPr>
          <a:xfrm>
            <a:off x="6802920" y="3721320"/>
            <a:ext cx="3174840" cy="3174480"/>
          </a:xfrm>
          <a:prstGeom prst="ellipse">
            <a:avLst/>
          </a:prstGeom>
          <a:noFill/>
          <a:ln w="18000">
            <a:solidFill>
              <a:srgbClr val="0000ff"/>
            </a:solidFill>
            <a:custDash>
              <a:ds d="51000" sp="51000"/>
              <a:ds d="51000" sp="51000"/>
            </a:custDash>
            <a:round/>
          </a:ln>
        </p:spPr>
      </p:sp>
      <p:sp>
        <p:nvSpPr>
          <p:cNvPr id="527" name="Line 35"/>
          <p:cNvSpPr/>
          <p:nvPr/>
        </p:nvSpPr>
        <p:spPr>
          <a:xfrm>
            <a:off x="8392320" y="5302440"/>
            <a:ext cx="791640" cy="0"/>
          </a:xfrm>
          <a:prstGeom prst="line">
            <a:avLst/>
          </a:prstGeom>
          <a:ln w="18000">
            <a:solidFill>
              <a:srgbClr val="ff0000"/>
            </a:solidFill>
            <a:round/>
            <a:tailEnd len="med" type="triangle" w="med"/>
          </a:ln>
        </p:spPr>
      </p:sp>
      <p:sp>
        <p:nvSpPr>
          <p:cNvPr id="528" name="Line 36"/>
          <p:cNvSpPr/>
          <p:nvPr/>
        </p:nvSpPr>
        <p:spPr>
          <a:xfrm flipH="1">
            <a:off x="6804720" y="5289120"/>
            <a:ext cx="791640" cy="0"/>
          </a:xfrm>
          <a:prstGeom prst="line">
            <a:avLst/>
          </a:prstGeom>
          <a:ln w="18000">
            <a:solidFill>
              <a:srgbClr val="008000"/>
            </a:solidFill>
            <a:round/>
            <a:tailEnd len="med" type="triangle" w="med"/>
          </a:ln>
        </p:spPr>
      </p:sp>
      <p:sp>
        <p:nvSpPr>
          <p:cNvPr id="529" name="Line 37"/>
          <p:cNvSpPr/>
          <p:nvPr/>
        </p:nvSpPr>
        <p:spPr>
          <a:xfrm flipH="1" flipV="1">
            <a:off x="7596360" y="5289120"/>
            <a:ext cx="806760" cy="13320"/>
          </a:xfrm>
          <a:prstGeom prst="line">
            <a:avLst/>
          </a:prstGeom>
          <a:ln w="18000">
            <a:solidFill>
              <a:srgbClr val="ff0000"/>
            </a:solidFill>
            <a:custDash>
              <a:ds d="51000" sp="51000"/>
              <a:ds d="51000" sp="51000"/>
            </a:custDash>
            <a:round/>
            <a:tailEnd len="med" type="triangle" w="med"/>
          </a:ln>
        </p:spPr>
      </p:sp>
      <p:sp>
        <p:nvSpPr>
          <p:cNvPr id="530" name="Line 38"/>
          <p:cNvSpPr/>
          <p:nvPr/>
        </p:nvSpPr>
        <p:spPr>
          <a:xfrm flipH="1">
            <a:off x="6811560" y="5327280"/>
            <a:ext cx="1578600" cy="0"/>
          </a:xfrm>
          <a:prstGeom prst="line">
            <a:avLst/>
          </a:prstGeom>
          <a:ln w="18000">
            <a:solidFill>
              <a:srgbClr val="0000ff"/>
            </a:solidFill>
            <a:round/>
            <a:tailEnd len="med" type="triangle" w="med"/>
          </a:ln>
        </p:spPr>
      </p:sp>
      <p:sp>
        <p:nvSpPr>
          <p:cNvPr id="531" name="Freeform 39"/>
          <p:cNvSpPr/>
          <p:nvPr/>
        </p:nvSpPr>
        <p:spPr>
          <a:xfrm>
            <a:off x="7990560" y="4849920"/>
            <a:ext cx="807120" cy="453240"/>
          </a:xfrm>
          <a:custGeom>
            <a:avLst/>
            <a:gdLst/>
            <a:ahLst/>
            <a:rect b="b" l="0" r="r" t="0"/>
            <a:pathLst>
              <a:path h="1259" w="2242">
                <a:moveTo>
                  <a:pt x="2241" y="1258"/>
                </a:moveTo>
                <a:cubicBezTo>
                  <a:pt x="1883" y="0"/>
                  <a:pt x="411" y="79"/>
                  <a:pt x="0" y="1220"/>
                </a:cubicBezTo>
              </a:path>
            </a:pathLst>
          </a:custGeom>
          <a:ln w="18000">
            <a:solidFill>
              <a:srgbClr val="000000"/>
            </a:solidFill>
            <a:round/>
            <a:tailEnd len="med" type="triangle" w="med"/>
          </a:ln>
        </p:spPr>
      </p:sp>
      <p:sp>
        <p:nvSpPr>
          <p:cNvPr id="532" name="TextShape 40"/>
          <p:cNvSpPr txBox="1"/>
          <p:nvPr/>
        </p:nvSpPr>
        <p:spPr>
          <a:xfrm>
            <a:off x="8520120" y="5064840"/>
            <a:ext cx="299880" cy="271080"/>
          </a:xfrm>
          <a:prstGeom prst="rect">
            <a:avLst/>
          </a:prstGeom>
        </p:spPr>
        <p:txBody>
          <a:bodyPr bIns="45000" lIns="90000" rIns="90000" tIns="45000" wrap="none"/>
          <a:p>
            <a:r>
              <a:rPr lang="en-US" sz="1100">
                <a:latin typeface="Arial"/>
                <a:ea typeface="Arial"/>
              </a:rPr>
              <a:t>φ</a:t>
            </a:r>
            <a:endParaRPr/>
          </a:p>
        </p:txBody>
      </p:sp>
      <p:sp>
        <p:nvSpPr>
          <p:cNvPr id="533" name="TextShape 41"/>
          <p:cNvSpPr txBox="1"/>
          <p:nvPr/>
        </p:nvSpPr>
        <p:spPr>
          <a:xfrm>
            <a:off x="1031760" y="6102360"/>
            <a:ext cx="1501200" cy="475920"/>
          </a:xfrm>
          <a:prstGeom prst="rect">
            <a:avLst/>
          </a:prstGeom>
        </p:spPr>
        <p:txBody>
          <a:bodyPr bIns="45000" lIns="90000" rIns="90000" tIns="45000" wrap="none"/>
          <a:p>
            <a:pPr algn="ctr"/>
            <a:r>
              <a:rPr lang="en-US" sz="1200">
                <a:latin typeface="Arial"/>
                <a:ea typeface="Arial"/>
              </a:rPr>
              <a:t>Δφ </a:t>
            </a:r>
            <a:r>
              <a:rPr lang="en-US" sz="1200">
                <a:latin typeface="Arial"/>
                <a:ea typeface="Arial"/>
              </a:rPr>
              <a:t>= 0°</a:t>
            </a:r>
            <a:endParaRPr/>
          </a:p>
          <a:p>
            <a:pPr algn="ctr"/>
            <a:r>
              <a:rPr i="1" lang="en-US" sz="1200">
                <a:latin typeface="Arial"/>
                <a:ea typeface="Arial"/>
              </a:rPr>
              <a:t>perfect correction</a:t>
            </a:r>
            <a:endParaRPr/>
          </a:p>
        </p:txBody>
      </p:sp>
      <p:sp>
        <p:nvSpPr>
          <p:cNvPr id="534" name="TextShape 42"/>
          <p:cNvSpPr txBox="1"/>
          <p:nvPr/>
        </p:nvSpPr>
        <p:spPr>
          <a:xfrm>
            <a:off x="2738520" y="6102720"/>
            <a:ext cx="1800000" cy="475920"/>
          </a:xfrm>
          <a:prstGeom prst="rect">
            <a:avLst/>
          </a:prstGeom>
        </p:spPr>
        <p:txBody>
          <a:bodyPr bIns="45000" lIns="90000" rIns="90000" tIns="45000" wrap="none"/>
          <a:p>
            <a:pPr algn="ctr"/>
            <a:r>
              <a:rPr lang="en-US" sz="1200">
                <a:latin typeface="Arial"/>
                <a:ea typeface="Arial"/>
              </a:rPr>
              <a:t>Δφ </a:t>
            </a:r>
            <a:r>
              <a:rPr lang="en-US" sz="1200">
                <a:latin typeface="Arial"/>
                <a:ea typeface="Arial"/>
              </a:rPr>
              <a:t>= 45°</a:t>
            </a:r>
            <a:endParaRPr/>
          </a:p>
          <a:p>
            <a:pPr algn="ctr"/>
            <a:r>
              <a:rPr i="1" lang="en-US" sz="1200">
                <a:latin typeface="Arial"/>
                <a:ea typeface="Arial"/>
              </a:rPr>
              <a:t>reduced performance</a:t>
            </a:r>
            <a:endParaRPr/>
          </a:p>
        </p:txBody>
      </p:sp>
      <p:sp>
        <p:nvSpPr>
          <p:cNvPr id="535" name="TextShape 43"/>
          <p:cNvSpPr txBox="1"/>
          <p:nvPr/>
        </p:nvSpPr>
        <p:spPr>
          <a:xfrm>
            <a:off x="5079960" y="6103080"/>
            <a:ext cx="1173600" cy="663840"/>
          </a:xfrm>
          <a:prstGeom prst="rect">
            <a:avLst/>
          </a:prstGeom>
        </p:spPr>
        <p:txBody>
          <a:bodyPr bIns="45000" lIns="90000" rIns="90000" tIns="45000" wrap="none"/>
          <a:p>
            <a:pPr algn="ctr"/>
            <a:r>
              <a:rPr lang="en-US" sz="1200">
                <a:latin typeface="Arial"/>
                <a:ea typeface="Arial"/>
              </a:rPr>
              <a:t>Δφ &lt;</a:t>
            </a:r>
            <a:r>
              <a:rPr lang="en-US" sz="1200">
                <a:latin typeface="Arial"/>
                <a:ea typeface="Arial"/>
              </a:rPr>
              <a:t> ~90°</a:t>
            </a:r>
            <a:endParaRPr/>
          </a:p>
          <a:p>
            <a:pPr algn="ctr"/>
            <a:r>
              <a:rPr i="1" lang="en-US" sz="1200">
                <a:latin typeface="Arial"/>
                <a:ea typeface="Arial"/>
              </a:rPr>
              <a:t>phase shift</a:t>
            </a:r>
            <a:endParaRPr/>
          </a:p>
          <a:p>
            <a:pPr algn="ctr"/>
            <a:r>
              <a:rPr i="1" lang="en-US" sz="1200">
                <a:latin typeface="Arial"/>
                <a:ea typeface="Arial"/>
              </a:rPr>
              <a:t>no correction</a:t>
            </a:r>
            <a:endParaRPr/>
          </a:p>
        </p:txBody>
      </p:sp>
      <p:sp>
        <p:nvSpPr>
          <p:cNvPr id="536" name="TextShape 44"/>
          <p:cNvSpPr txBox="1"/>
          <p:nvPr/>
        </p:nvSpPr>
        <p:spPr>
          <a:xfrm>
            <a:off x="7580520" y="6103440"/>
            <a:ext cx="1627200" cy="475920"/>
          </a:xfrm>
          <a:prstGeom prst="rect">
            <a:avLst/>
          </a:prstGeom>
        </p:spPr>
        <p:txBody>
          <a:bodyPr bIns="45000" lIns="90000" rIns="90000" tIns="45000" wrap="none"/>
          <a:p>
            <a:pPr algn="ctr"/>
            <a:r>
              <a:rPr lang="en-US" sz="1200">
                <a:latin typeface="Arial"/>
                <a:ea typeface="Arial"/>
              </a:rPr>
              <a:t>Δφ =</a:t>
            </a:r>
            <a:r>
              <a:rPr lang="en-US" sz="1200">
                <a:latin typeface="Arial"/>
                <a:ea typeface="Arial"/>
              </a:rPr>
              <a:t> 180°</a:t>
            </a:r>
            <a:endParaRPr/>
          </a:p>
          <a:p>
            <a:pPr algn="ctr"/>
            <a:r>
              <a:rPr i="1" lang="en-US" sz="1200">
                <a:latin typeface="Arial"/>
                <a:ea typeface="Arial"/>
              </a:rPr>
              <a:t>maximally unstable</a:t>
            </a:r>
            <a:endParaRPr/>
          </a:p>
        </p:txBody>
      </p:sp>
    </p:spTree>
  </p:cSld>
  <p:timing>
    <p:tnLst>
      <p:par>
        <p:cTn dur="indefinite" id="87" nodeType="tmRoot" restart="never">
          <p:childTnLst>
            <p:seq>
              <p:cTn id="88" nodeType="mainSeq"/>
              <p:prevCondLst>
                <p:cond delay="0" evt="onPrev">
                  <p:tgtEl>
                    <p:sldTgt/>
                  </p:tgtEl>
                </p:cond>
              </p:prevCondLst>
              <p:nextCondLst>
                <p:cond delay="0"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37" name="TextShape 1"/>
          <p:cNvSpPr txBox="1"/>
          <p:nvPr/>
        </p:nvSpPr>
        <p:spPr>
          <a:xfrm>
            <a:off x="1008000" y="-360"/>
            <a:ext cx="7056000" cy="756000"/>
          </a:xfrm>
          <a:prstGeom prst="rect">
            <a:avLst/>
          </a:prstGeom>
        </p:spPr>
        <p:txBody>
          <a:bodyPr anchor="ctr" bIns="0" lIns="0" rIns="0" tIns="0" wrap="none"/>
          <a:p>
            <a:r>
              <a:rPr lang="en-US"/>
              <a:t>Jitter Compensation</a:t>
            </a:r>
            <a:r>
              <a:rPr lang="en-US"/>
              <a:t>
</a:t>
            </a:r>
            <a:r>
              <a:rPr lang="en-US"/>
              <a:t>Data Concentration Paradigm I/II</a:t>
            </a:r>
            <a:endParaRPr/>
          </a:p>
        </p:txBody>
      </p:sp>
      <p:sp>
        <p:nvSpPr>
          <p:cNvPr id="538" name="TextShape 2"/>
          <p:cNvSpPr txBox="1"/>
          <p:nvPr/>
        </p:nvSpPr>
        <p:spPr>
          <a:xfrm>
            <a:off x="587880" y="927000"/>
            <a:ext cx="9072000" cy="6164280"/>
          </a:xfrm>
          <a:prstGeom prst="rect">
            <a:avLst/>
          </a:prstGeom>
        </p:spPr>
        <p:txBody>
          <a:bodyPr bIns="0" lIns="0" rIns="0" tIns="0" wrap="none"/>
          <a:p>
            <a:pPr>
              <a:lnSpc>
                <a:spcPts val="732"/>
              </a:lnSpc>
            </a:pPr>
            <a:r>
              <a:rPr lang="en-US">
                <a:solidFill>
                  <a:srgbClr val="000000"/>
                </a:solidFill>
                <a:latin typeface="Arial"/>
                <a:ea typeface="msgothic"/>
              </a:rPr>
              <a:t>Two main strategies:</a:t>
            </a:r>
            <a:endParaRPr/>
          </a:p>
          <a:p>
            <a:pPr>
              <a:lnSpc>
                <a:spcPts val="732"/>
              </a:lnSpc>
              <a:buBlip>
                <a:blip r:embed="rId1"/>
              </a:buBlip>
            </a:pPr>
            <a:r>
              <a:rPr lang="en-US">
                <a:solidFill>
                  <a:srgbClr val="000000"/>
                </a:solidFill>
                <a:latin typeface="Arial"/>
                <a:ea typeface="msgothic"/>
              </a:rPr>
              <a:t> </a:t>
            </a:r>
            <a:r>
              <a:rPr lang="en-US">
                <a:solidFill>
                  <a:srgbClr val="000000"/>
                </a:solidFill>
                <a:latin typeface="Arial"/>
                <a:ea typeface="msgothic"/>
              </a:rPr>
              <a:t>actual delay measurement and dynamic compensation in SP-branch:</a:t>
            </a:r>
            <a:endParaRPr/>
          </a:p>
          <a:p>
            <a:pPr lvl="1">
              <a:lnSpc>
                <a:spcPts val="732"/>
              </a:lnSpc>
              <a:buFont typeface="Arial"/>
              <a:buChar char="–"/>
            </a:pPr>
            <a:r>
              <a:rPr lang="en-US" sz="1500">
                <a:solidFill>
                  <a:srgbClr val="000000"/>
                </a:solidFill>
                <a:latin typeface="Arial"/>
                <a:ea typeface="msgothic"/>
              </a:rPr>
              <a:t>only feasible for small systems</a:t>
            </a:r>
            <a:endParaRPr/>
          </a:p>
          <a:p>
            <a:pPr>
              <a:lnSpc>
                <a:spcPts val="732"/>
              </a:lnSpc>
            </a:pPr>
            <a:endParaRPr/>
          </a:p>
          <a:p>
            <a:pPr>
              <a:lnSpc>
                <a:spcPts val="732"/>
              </a:lnSpc>
              <a:buBlip>
                <a:blip r:embed="rId2"/>
              </a:buBlip>
            </a:pPr>
            <a:r>
              <a:rPr lang="en-US">
                <a:solidFill>
                  <a:srgbClr val="000000"/>
                </a:solidFill>
                <a:latin typeface="Arial"/>
                <a:ea typeface="msgothic"/>
              </a:rPr>
              <a:t>Jitter compensation using a periodic external signal:</a:t>
            </a:r>
            <a:endParaRPr/>
          </a:p>
          <a:p>
            <a:pPr lvl="1">
              <a:lnSpc>
                <a:spcPts val="732"/>
              </a:lnSpc>
              <a:buFont typeface="Arial"/>
              <a:buChar char="–"/>
            </a:pPr>
            <a:r>
              <a:rPr lang="en-US">
                <a:solidFill>
                  <a:srgbClr val="000000"/>
                </a:solidFill>
                <a:latin typeface="Arial"/>
                <a:ea typeface="msgothic"/>
              </a:rPr>
              <a:t>CERN wide synchronisation of events on sub ms scale</a:t>
            </a:r>
            <a:endParaRPr/>
          </a:p>
          <a:p>
            <a:pPr lvl="1">
              <a:lnSpc>
                <a:spcPts val="732"/>
              </a:lnSpc>
              <a:buFont typeface="Arial"/>
              <a:buChar char="–"/>
            </a:pPr>
            <a:r>
              <a:rPr lang="en-US">
                <a:solidFill>
                  <a:srgbClr val="000000"/>
                </a:solidFill>
                <a:latin typeface="Arial"/>
                <a:ea typeface="msgothic"/>
              </a:rPr>
              <a:t>The total jitter, the sum of all worst case delays, must stay within “budget”.</a:t>
            </a:r>
            <a:endParaRPr/>
          </a:p>
          <a:p>
            <a:pPr lvl="1">
              <a:lnSpc>
                <a:spcPts val="732"/>
              </a:lnSpc>
              <a:buFont typeface="Arial"/>
              <a:buChar char="–"/>
            </a:pPr>
            <a:r>
              <a:rPr lang="en-US">
                <a:solidFill>
                  <a:srgbClr val="000000"/>
                </a:solidFill>
                <a:latin typeface="Arial"/>
                <a:ea typeface="msgothic"/>
              </a:rPr>
              <a:t>feedback loop frequency of 50 Hz feasible for LHC, if required...</a:t>
            </a:r>
            <a:endParaRPr/>
          </a:p>
          <a:p>
            <a:endParaRPr/>
          </a:p>
          <a:p>
            <a:endParaRPr/>
          </a:p>
          <a:p>
            <a:endParaRPr/>
          </a:p>
          <a:p>
            <a:endParaRPr/>
          </a:p>
          <a:p>
            <a:endParaRPr/>
          </a:p>
          <a:p>
            <a:endParaRPr/>
          </a:p>
          <a:p>
            <a:pPr>
              <a:buBlip>
                <a:blip r:embed="rId3"/>
              </a:buBlip>
            </a:pPr>
            <a:endParaRPr/>
          </a:p>
        </p:txBody>
      </p:sp>
      <p:sp>
        <p:nvSpPr>
          <p:cNvPr id="539" name="Rectangle 3"/>
          <p:cNvSpPr/>
          <p:nvPr/>
        </p:nvSpPr>
        <p:spPr>
          <a:xfrm>
            <a:off x="1630080" y="5841000"/>
            <a:ext cx="792720" cy="240120"/>
          </a:xfrm>
          <a:prstGeom prst="rect">
            <a:avLst/>
          </a:prstGeom>
          <a:solidFill>
            <a:srgbClr val="ff6633"/>
          </a:solidFill>
          <a:ln>
            <a:solidFill>
              <a:srgbClr val="000000"/>
            </a:solidFill>
          </a:ln>
        </p:spPr>
        <p:txBody>
          <a:bodyPr anchor="ctr" anchorCtr="1" bIns="45000" lIns="90000" rIns="90000" tIns="45000" wrap="none"/>
          <a:p>
            <a:r>
              <a:rPr lang="en-US"/>
              <a:t>DAB</a:t>
            </a:r>
            <a:endParaRPr/>
          </a:p>
        </p:txBody>
      </p:sp>
      <p:sp>
        <p:nvSpPr>
          <p:cNvPr id="540" name="Rectangle 4"/>
          <p:cNvSpPr/>
          <p:nvPr/>
        </p:nvSpPr>
        <p:spPr>
          <a:xfrm>
            <a:off x="3958200" y="5595840"/>
            <a:ext cx="2639520" cy="719640"/>
          </a:xfrm>
          <a:prstGeom prst="rect">
            <a:avLst/>
          </a:prstGeom>
          <a:noFill/>
          <a:ln w="18000">
            <a:solidFill>
              <a:srgbClr val="000000"/>
            </a:solidFill>
            <a:round/>
          </a:ln>
        </p:spPr>
        <p:txBody>
          <a:bodyPr anchor="b" bIns="9000" lIns="9000" rIns="9000" tIns="9000" wrap="none"/>
          <a:p>
            <a:pPr algn="r"/>
            <a:r>
              <a:rPr lang="en-US" sz="1500">
                <a:solidFill>
                  <a:srgbClr val="000000"/>
                </a:solidFill>
              </a:rPr>
              <a:t>Feedback Controller  </a:t>
            </a:r>
            <a:endParaRPr/>
          </a:p>
        </p:txBody>
      </p:sp>
      <p:sp>
        <p:nvSpPr>
          <p:cNvPr id="541" name="Rectangle 5"/>
          <p:cNvSpPr/>
          <p:nvPr/>
        </p:nvSpPr>
        <p:spPr>
          <a:xfrm>
            <a:off x="718200" y="5595480"/>
            <a:ext cx="2639520" cy="719640"/>
          </a:xfrm>
          <a:prstGeom prst="rect">
            <a:avLst/>
          </a:prstGeom>
          <a:noFill/>
          <a:ln w="18000">
            <a:solidFill>
              <a:srgbClr val="000000"/>
            </a:solidFill>
            <a:round/>
          </a:ln>
        </p:spPr>
        <p:txBody>
          <a:bodyPr anchor="b" bIns="9000" lIns="9000" rIns="9000" tIns="9000" wrap="none"/>
          <a:p>
            <a:pPr algn="ctr"/>
            <a:r>
              <a:rPr lang="en-US" sz="1500">
                <a:solidFill>
                  <a:srgbClr val="000000"/>
                </a:solidFill>
              </a:rPr>
              <a:t>  </a:t>
            </a:r>
            <a:r>
              <a:rPr lang="en-US" sz="1500">
                <a:solidFill>
                  <a:srgbClr val="000000"/>
                </a:solidFill>
              </a:rPr>
              <a:t>BI-Frontend  </a:t>
            </a:r>
            <a:endParaRPr/>
          </a:p>
        </p:txBody>
      </p:sp>
      <p:sp>
        <p:nvSpPr>
          <p:cNvPr id="542" name="Rectangle 6"/>
          <p:cNvSpPr/>
          <p:nvPr/>
        </p:nvSpPr>
        <p:spPr>
          <a:xfrm>
            <a:off x="7198560" y="5595480"/>
            <a:ext cx="2639520" cy="719640"/>
          </a:xfrm>
          <a:prstGeom prst="rect">
            <a:avLst/>
          </a:prstGeom>
          <a:noFill/>
          <a:ln w="18000">
            <a:solidFill>
              <a:srgbClr val="000000"/>
            </a:solidFill>
            <a:round/>
          </a:ln>
        </p:spPr>
        <p:txBody>
          <a:bodyPr anchor="b" bIns="9000" lIns="9000" rIns="9000" tIns="9000" wrap="none"/>
          <a:p>
            <a:pPr algn="ctr"/>
            <a:r>
              <a:rPr lang="en-US" sz="1500">
                <a:solidFill>
                  <a:srgbClr val="000000"/>
                </a:solidFill>
              </a:rPr>
              <a:t>  </a:t>
            </a:r>
            <a:r>
              <a:rPr lang="en-US" sz="1500">
                <a:solidFill>
                  <a:srgbClr val="000000"/>
                </a:solidFill>
              </a:rPr>
              <a:t>PC-Gateways</a:t>
            </a:r>
            <a:endParaRPr/>
          </a:p>
        </p:txBody>
      </p:sp>
      <p:cxnSp>
        <p:nvCxnSpPr>
          <p:cNvPr id="543" name="Line 7"/>
          <p:cNvCxnSpPr>
            <a:endCxn id="539" idx="2"/>
          </p:cNvCxnSpPr>
          <p:nvPr/>
        </p:nvCxnSpPr>
        <p:spPr>
          <a:xfrm flipV="1">
            <a:off x="2021760" y="6081120"/>
            <a:ext cx="5040" cy="315720"/>
          </a:xfrm>
          <a:prstGeom prst="bentConnector3">
            <a:avLst/>
          </a:prstGeom>
          <a:ln w="18000">
            <a:solidFill>
              <a:srgbClr val="ff6633"/>
            </a:solidFill>
            <a:round/>
            <a:tailEnd len="med" type="triangle" w="med"/>
          </a:ln>
        </p:spPr>
      </p:cxnSp>
      <p:cxnSp>
        <p:nvCxnSpPr>
          <p:cNvPr id="544" name="Line 8"/>
          <p:cNvCxnSpPr/>
          <p:nvPr/>
        </p:nvCxnSpPr>
        <p:spPr>
          <a:xfrm flipH="1">
            <a:off x="8518680" y="6075360"/>
            <a:ext cx="779760" cy="388800"/>
          </a:xfrm>
          <a:prstGeom prst="bentConnector3">
            <a:avLst/>
          </a:prstGeom>
          <a:ln w="18000">
            <a:solidFill>
              <a:srgbClr val="999999"/>
            </a:solidFill>
            <a:round/>
            <a:tailEnd len="med" type="triangle" w="med"/>
          </a:ln>
        </p:spPr>
      </p:cxnSp>
      <p:sp>
        <p:nvSpPr>
          <p:cNvPr id="545" name="TextShape 9"/>
          <p:cNvSpPr txBox="1"/>
          <p:nvPr/>
        </p:nvSpPr>
        <p:spPr>
          <a:xfrm>
            <a:off x="1426320" y="6399720"/>
            <a:ext cx="1474200" cy="333000"/>
          </a:xfrm>
          <a:prstGeom prst="rect">
            <a:avLst/>
          </a:prstGeom>
        </p:spPr>
        <p:txBody>
          <a:bodyPr bIns="45000" lIns="90000" rIns="90000" tIns="45000" wrap="none"/>
          <a:p>
            <a:r>
              <a:rPr lang="en-US" sz="1500">
                <a:solidFill>
                  <a:srgbClr val="ff6633"/>
                </a:solidFill>
              </a:rPr>
              <a:t>18 BPM/crate</a:t>
            </a:r>
            <a:endParaRPr/>
          </a:p>
        </p:txBody>
      </p:sp>
      <p:sp>
        <p:nvSpPr>
          <p:cNvPr id="546" name="TextShape 10"/>
          <p:cNvSpPr txBox="1"/>
          <p:nvPr/>
        </p:nvSpPr>
        <p:spPr>
          <a:xfrm>
            <a:off x="7786440" y="6487200"/>
            <a:ext cx="1798560" cy="333000"/>
          </a:xfrm>
          <a:prstGeom prst="rect">
            <a:avLst/>
          </a:prstGeom>
        </p:spPr>
        <p:txBody>
          <a:bodyPr bIns="45000" lIns="90000" rIns="90000" tIns="45000" wrap="none"/>
          <a:p>
            <a:r>
              <a:rPr lang="en-US" sz="1500">
                <a:solidFill>
                  <a:srgbClr val="999999"/>
                </a:solidFill>
              </a:rPr>
              <a:t>16 COD/gateway</a:t>
            </a:r>
            <a:endParaRPr/>
          </a:p>
        </p:txBody>
      </p:sp>
      <p:cxnSp>
        <p:nvCxnSpPr>
          <p:cNvPr id="547" name="Line 11"/>
          <p:cNvCxnSpPr/>
          <p:nvPr/>
        </p:nvCxnSpPr>
        <p:spPr>
          <a:xfrm>
            <a:off x="3237840" y="5955120"/>
            <a:ext cx="840240" cy="360"/>
          </a:xfrm>
          <a:prstGeom prst="straightConnector1">
            <a:avLst/>
          </a:prstGeom>
          <a:ln w="18000">
            <a:solidFill>
              <a:srgbClr val="0000ff"/>
            </a:solidFill>
            <a:round/>
            <a:tailEnd len="med" type="triangle" w="med"/>
          </a:ln>
        </p:spPr>
        <p:txBody>
          <a:bodyPr anchor="ctr" anchorCtr="1" bIns="9000" lIns="9000" rIns="9000" tIns="9000" wrap="none"/>
          <a:p>
            <a:pPr algn="ctr"/>
            <a:r>
              <a:rPr lang="en-US" sz="1200">
                <a:solidFill>
                  <a:srgbClr val="0000ff"/>
                </a:solidFill>
              </a:rPr>
              <a:t>70x</a:t>
            </a:r>
            <a:endParaRPr/>
          </a:p>
          <a:p>
            <a:pPr algn="ctr"/>
            <a:endParaRPr/>
          </a:p>
          <a:p>
            <a:pPr algn="ctr"/>
            <a:r>
              <a:rPr lang="en-US" sz="1200">
                <a:solidFill>
                  <a:srgbClr val="0000ff"/>
                </a:solidFill>
              </a:rPr>
              <a:t>network</a:t>
            </a:r>
            <a:endParaRPr/>
          </a:p>
        </p:txBody>
      </p:cxnSp>
      <p:cxnSp>
        <p:nvCxnSpPr>
          <p:cNvPr id="548" name="Line 12"/>
          <p:cNvCxnSpPr/>
          <p:nvPr/>
        </p:nvCxnSpPr>
        <p:spPr>
          <a:xfrm>
            <a:off x="6358320" y="5955120"/>
            <a:ext cx="959760" cy="360"/>
          </a:xfrm>
          <a:prstGeom prst="straightConnector1">
            <a:avLst/>
          </a:prstGeom>
          <a:ln w="18000">
            <a:solidFill>
              <a:srgbClr val="0000ff"/>
            </a:solidFill>
            <a:round/>
            <a:tailEnd len="med" type="triangle" w="med"/>
          </a:ln>
        </p:spPr>
        <p:txBody>
          <a:bodyPr anchor="ctr" anchorCtr="1" bIns="9000" lIns="9000" rIns="9000" tIns="9000" wrap="none"/>
          <a:p>
            <a:pPr algn="ctr"/>
            <a:r>
              <a:rPr lang="en-US" sz="1200">
                <a:solidFill>
                  <a:srgbClr val="0000ff"/>
                </a:solidFill>
              </a:rPr>
              <a:t>   </a:t>
            </a:r>
            <a:r>
              <a:rPr lang="en-US" sz="1200">
                <a:solidFill>
                  <a:srgbClr val="0000ff"/>
                </a:solidFill>
              </a:rPr>
              <a:t>50 x</a:t>
            </a:r>
            <a:endParaRPr/>
          </a:p>
          <a:p>
            <a:pPr algn="ctr"/>
            <a:endParaRPr/>
          </a:p>
          <a:p>
            <a:pPr algn="ctr"/>
            <a:r>
              <a:rPr lang="en-US" sz="1200">
                <a:solidFill>
                  <a:srgbClr val="0000ff"/>
                </a:solidFill>
              </a:rPr>
              <a:t>   </a:t>
            </a:r>
            <a:r>
              <a:rPr lang="en-US" sz="1200">
                <a:solidFill>
                  <a:srgbClr val="0000ff"/>
                </a:solidFill>
              </a:rPr>
              <a:t>network</a:t>
            </a:r>
            <a:endParaRPr/>
          </a:p>
        </p:txBody>
      </p:cxnSp>
      <p:sp>
        <p:nvSpPr>
          <p:cNvPr id="549" name="Rectangle 13"/>
          <p:cNvSpPr/>
          <p:nvPr/>
        </p:nvSpPr>
        <p:spPr>
          <a:xfrm>
            <a:off x="358200" y="4717080"/>
            <a:ext cx="1079640" cy="359640"/>
          </a:xfrm>
          <a:prstGeom prst="rect">
            <a:avLst/>
          </a:prstGeom>
          <a:solidFill>
            <a:srgbClr val="008080"/>
          </a:solidFill>
          <a:ln w="18000">
            <a:solidFill>
              <a:srgbClr val="008080"/>
            </a:solidFill>
            <a:round/>
          </a:ln>
        </p:spPr>
        <p:txBody>
          <a:bodyPr anchor="ctr" anchorCtr="1" bIns="9000" lIns="9000" rIns="9000" tIns="9000" wrap="none"/>
          <a:p>
            <a:pPr algn="ctr"/>
            <a:r>
              <a:rPr lang="en-US" sz="1100"/>
              <a:t>Central Timing </a:t>
            </a:r>
            <a:endParaRPr/>
          </a:p>
          <a:p>
            <a:pPr algn="ctr"/>
            <a:r>
              <a:rPr lang="en-US" sz="1100"/>
              <a:t>generator</a:t>
            </a:r>
            <a:endParaRPr/>
          </a:p>
        </p:txBody>
      </p:sp>
      <p:sp>
        <p:nvSpPr>
          <p:cNvPr id="550" name="Rectangle 14"/>
          <p:cNvSpPr/>
          <p:nvPr/>
        </p:nvSpPr>
        <p:spPr>
          <a:xfrm>
            <a:off x="1630080" y="5631120"/>
            <a:ext cx="768240" cy="119520"/>
          </a:xfrm>
          <a:prstGeom prst="rect">
            <a:avLst/>
          </a:prstGeom>
          <a:solidFill>
            <a:srgbClr val="008080"/>
          </a:solidFill>
          <a:ln w="18000">
            <a:solidFill>
              <a:srgbClr val="008080"/>
            </a:solidFill>
            <a:round/>
          </a:ln>
        </p:spPr>
        <p:txBody>
          <a:bodyPr anchor="ctr" anchorCtr="1" bIns="9000" lIns="9000" rIns="9000" tIns="9000" wrap="none"/>
          <a:p>
            <a:pPr algn="ctr"/>
            <a:r>
              <a:rPr lang="en-US" sz="1000"/>
              <a:t>CTR</a:t>
            </a:r>
            <a:endParaRPr/>
          </a:p>
        </p:txBody>
      </p:sp>
      <p:cxnSp>
        <p:nvCxnSpPr>
          <p:cNvPr id="551" name="Line 15"/>
          <p:cNvCxnSpPr>
            <a:stCxn id="549" idx="2"/>
            <a:endCxn id="550" idx="0"/>
          </p:cNvCxnSpPr>
          <p:nvPr/>
        </p:nvCxnSpPr>
        <p:spPr>
          <a:xfrm>
            <a:off x="897840" y="5076720"/>
            <a:ext cx="1116720" cy="554760"/>
          </a:xfrm>
          <a:prstGeom prst="bentConnector3">
            <a:avLst/>
          </a:prstGeom>
          <a:ln w="18000">
            <a:solidFill>
              <a:srgbClr val="008080"/>
            </a:solidFill>
            <a:round/>
            <a:tailEnd len="med" type="triangle" w="med"/>
          </a:ln>
        </p:spPr>
      </p:cxnSp>
      <p:sp>
        <p:nvSpPr>
          <p:cNvPr id="552" name="Rectangle 16"/>
          <p:cNvSpPr/>
          <p:nvPr/>
        </p:nvSpPr>
        <p:spPr>
          <a:xfrm>
            <a:off x="2517840" y="5715360"/>
            <a:ext cx="720000" cy="479880"/>
          </a:xfrm>
          <a:prstGeom prst="rect">
            <a:avLst/>
          </a:prstGeom>
          <a:solidFill>
            <a:srgbClr val="ffffff"/>
          </a:solidFill>
          <a:ln>
            <a:solidFill>
              <a:srgbClr val="000000"/>
            </a:solidFill>
          </a:ln>
        </p:spPr>
        <p:txBody>
          <a:bodyPr anchor="ctr" anchorCtr="1" bIns="45000" lIns="90000" rIns="90000" tIns="45000" wrap="none"/>
          <a:p>
            <a:r>
              <a:rPr lang="en-US" sz="2000"/>
              <a:t>PPC</a:t>
            </a:r>
            <a:endParaRPr/>
          </a:p>
        </p:txBody>
      </p:sp>
      <p:cxnSp>
        <p:nvCxnSpPr>
          <p:cNvPr id="553" name="Line 17"/>
          <p:cNvCxnSpPr>
            <a:stCxn id="550" idx="2"/>
            <a:endCxn id="539" idx="0"/>
          </p:cNvCxnSpPr>
          <p:nvPr/>
        </p:nvCxnSpPr>
        <p:spPr>
          <a:xfrm>
            <a:off x="2014200" y="5750640"/>
            <a:ext cx="12600" cy="90720"/>
          </a:xfrm>
          <a:prstGeom prst="bentConnector3">
            <a:avLst/>
          </a:prstGeom>
          <a:ln>
            <a:solidFill>
              <a:srgbClr val="00ffff"/>
            </a:solidFill>
          </a:ln>
        </p:spPr>
      </p:cxnSp>
      <p:sp>
        <p:nvSpPr>
          <p:cNvPr id="554" name="Rectangle 18"/>
          <p:cNvSpPr/>
          <p:nvPr/>
        </p:nvSpPr>
        <p:spPr>
          <a:xfrm>
            <a:off x="4901760" y="5631840"/>
            <a:ext cx="768240" cy="119520"/>
          </a:xfrm>
          <a:prstGeom prst="rect">
            <a:avLst/>
          </a:prstGeom>
          <a:solidFill>
            <a:srgbClr val="00ff00"/>
          </a:solidFill>
          <a:ln w="18000">
            <a:solidFill>
              <a:srgbClr val="00ff00"/>
            </a:solidFill>
            <a:round/>
          </a:ln>
        </p:spPr>
        <p:txBody>
          <a:bodyPr anchor="ctr" anchorCtr="1" bIns="9000" lIns="9000" rIns="9000" tIns="9000" wrap="none"/>
          <a:p>
            <a:pPr algn="ctr"/>
            <a:r>
              <a:rPr lang="en-US" sz="1000"/>
              <a:t>CTR</a:t>
            </a:r>
            <a:endParaRPr/>
          </a:p>
        </p:txBody>
      </p:sp>
      <p:sp>
        <p:nvSpPr>
          <p:cNvPr id="555" name="Rectangle 19"/>
          <p:cNvSpPr/>
          <p:nvPr/>
        </p:nvSpPr>
        <p:spPr>
          <a:xfrm>
            <a:off x="4077720" y="5835240"/>
            <a:ext cx="1027800" cy="240120"/>
          </a:xfrm>
          <a:prstGeom prst="rect">
            <a:avLst/>
          </a:prstGeom>
          <a:noFill/>
          <a:ln>
            <a:solidFill>
              <a:srgbClr val="000000"/>
            </a:solidFill>
          </a:ln>
        </p:spPr>
      </p:sp>
      <p:sp>
        <p:nvSpPr>
          <p:cNvPr id="556" name="Rectangle 20"/>
          <p:cNvSpPr/>
          <p:nvPr/>
        </p:nvSpPr>
        <p:spPr>
          <a:xfrm>
            <a:off x="4224240" y="5835240"/>
            <a:ext cx="881280" cy="240120"/>
          </a:xfrm>
          <a:prstGeom prst="rect">
            <a:avLst/>
          </a:prstGeom>
          <a:noFill/>
          <a:ln>
            <a:solidFill>
              <a:srgbClr val="000000"/>
            </a:solidFill>
          </a:ln>
        </p:spPr>
      </p:sp>
      <p:sp>
        <p:nvSpPr>
          <p:cNvPr id="557" name="Rectangle 21"/>
          <p:cNvSpPr/>
          <p:nvPr/>
        </p:nvSpPr>
        <p:spPr>
          <a:xfrm>
            <a:off x="4371480" y="5835240"/>
            <a:ext cx="734040" cy="240120"/>
          </a:xfrm>
          <a:prstGeom prst="rect">
            <a:avLst/>
          </a:prstGeom>
          <a:noFill/>
          <a:ln>
            <a:solidFill>
              <a:srgbClr val="000000"/>
            </a:solidFill>
          </a:ln>
        </p:spPr>
      </p:sp>
      <p:sp>
        <p:nvSpPr>
          <p:cNvPr id="558" name="Rectangle 22"/>
          <p:cNvSpPr/>
          <p:nvPr/>
        </p:nvSpPr>
        <p:spPr>
          <a:xfrm>
            <a:off x="4518000" y="5835240"/>
            <a:ext cx="587520" cy="240120"/>
          </a:xfrm>
          <a:prstGeom prst="rect">
            <a:avLst/>
          </a:prstGeom>
          <a:noFill/>
          <a:ln>
            <a:solidFill>
              <a:srgbClr val="000000"/>
            </a:solidFill>
          </a:ln>
        </p:spPr>
      </p:sp>
      <p:sp>
        <p:nvSpPr>
          <p:cNvPr id="559" name="Rectangle 23"/>
          <p:cNvSpPr/>
          <p:nvPr/>
        </p:nvSpPr>
        <p:spPr>
          <a:xfrm>
            <a:off x="4665240" y="5835240"/>
            <a:ext cx="440280" cy="240120"/>
          </a:xfrm>
          <a:prstGeom prst="rect">
            <a:avLst/>
          </a:prstGeom>
          <a:noFill/>
          <a:ln>
            <a:solidFill>
              <a:srgbClr val="000000"/>
            </a:solidFill>
          </a:ln>
        </p:spPr>
      </p:sp>
      <p:sp>
        <p:nvSpPr>
          <p:cNvPr id="560" name="Rectangle 24"/>
          <p:cNvSpPr/>
          <p:nvPr/>
        </p:nvSpPr>
        <p:spPr>
          <a:xfrm>
            <a:off x="4811760" y="5835240"/>
            <a:ext cx="147240" cy="240120"/>
          </a:xfrm>
          <a:prstGeom prst="rect">
            <a:avLst/>
          </a:prstGeom>
          <a:ln>
            <a:solidFill>
              <a:srgbClr val="000000"/>
            </a:solidFill>
          </a:ln>
        </p:spPr>
      </p:sp>
      <p:sp>
        <p:nvSpPr>
          <p:cNvPr id="561" name="Rectangle 25"/>
          <p:cNvSpPr/>
          <p:nvPr/>
        </p:nvSpPr>
        <p:spPr>
          <a:xfrm>
            <a:off x="4959000" y="5835240"/>
            <a:ext cx="146520" cy="240120"/>
          </a:xfrm>
          <a:prstGeom prst="rect">
            <a:avLst/>
          </a:prstGeom>
          <a:ln>
            <a:solidFill>
              <a:srgbClr val="000000"/>
            </a:solidFill>
          </a:ln>
        </p:spPr>
      </p:sp>
      <p:sp>
        <p:nvSpPr>
          <p:cNvPr id="562" name="Rectangle 26"/>
          <p:cNvSpPr/>
          <p:nvPr/>
        </p:nvSpPr>
        <p:spPr>
          <a:xfrm>
            <a:off x="5758200" y="5835240"/>
            <a:ext cx="600120" cy="240120"/>
          </a:xfrm>
          <a:prstGeom prst="rect">
            <a:avLst/>
          </a:prstGeom>
          <a:solidFill>
            <a:srgbClr val="ffffff"/>
          </a:solidFill>
          <a:ln>
            <a:solidFill>
              <a:srgbClr val="000000"/>
            </a:solidFill>
          </a:ln>
        </p:spPr>
        <p:txBody>
          <a:bodyPr anchor="ctr" anchorCtr="1" bIns="45000" lIns="90000" rIns="90000" tIns="45000" wrap="none"/>
          <a:p>
            <a:r>
              <a:rPr lang="en-US" sz="1500"/>
              <a:t>c-alg.</a:t>
            </a:r>
            <a:endParaRPr/>
          </a:p>
        </p:txBody>
      </p:sp>
      <p:cxnSp>
        <p:nvCxnSpPr>
          <p:cNvPr id="563" name="Line 27"/>
          <p:cNvCxnSpPr>
            <a:endCxn id="562" idx="1"/>
          </p:cNvCxnSpPr>
          <p:nvPr/>
        </p:nvCxnSpPr>
        <p:spPr>
          <a:xfrm>
            <a:off x="5105520" y="5955120"/>
            <a:ext cx="653040" cy="360"/>
          </a:xfrm>
          <a:prstGeom prst="bentConnector3">
            <a:avLst/>
          </a:prstGeom>
          <a:ln>
            <a:solidFill>
              <a:srgbClr val="333333"/>
            </a:solidFill>
            <a:tailEnd len="med" type="triangle" w="med"/>
          </a:ln>
        </p:spPr>
      </p:cxnSp>
      <p:cxnSp>
        <p:nvCxnSpPr>
          <p:cNvPr id="564" name="Line 28"/>
          <p:cNvCxnSpPr>
            <a:stCxn id="554" idx="2"/>
          </p:cNvCxnSpPr>
          <p:nvPr/>
        </p:nvCxnSpPr>
        <p:spPr>
          <a:xfrm>
            <a:off x="5285880" y="5751360"/>
            <a:ext cx="10440" cy="84240"/>
          </a:xfrm>
          <a:prstGeom prst="bentConnector3">
            <a:avLst/>
          </a:prstGeom>
          <a:ln>
            <a:solidFill>
              <a:srgbClr val="00ffff"/>
            </a:solidFill>
          </a:ln>
        </p:spPr>
      </p:cxnSp>
      <p:cxnSp>
        <p:nvCxnSpPr>
          <p:cNvPr id="565" name="Line 29"/>
          <p:cNvCxnSpPr>
            <a:stCxn id="549" idx="2"/>
            <a:endCxn id="554" idx="0"/>
          </p:cNvCxnSpPr>
          <p:nvPr/>
        </p:nvCxnSpPr>
        <p:spPr>
          <a:xfrm>
            <a:off x="897840" y="5076720"/>
            <a:ext cx="4388400" cy="555480"/>
          </a:xfrm>
          <a:prstGeom prst="bentConnector3">
            <a:avLst/>
          </a:prstGeom>
          <a:ln w="18000">
            <a:solidFill>
              <a:srgbClr val="00ff00"/>
            </a:solidFill>
            <a:round/>
            <a:tailEnd len="med" type="triangle" w="med"/>
          </a:ln>
        </p:spPr>
      </p:cxnSp>
      <p:sp>
        <p:nvSpPr>
          <p:cNvPr id="566" name="Rectangle 30"/>
          <p:cNvSpPr/>
          <p:nvPr/>
        </p:nvSpPr>
        <p:spPr>
          <a:xfrm>
            <a:off x="8141760" y="5631840"/>
            <a:ext cx="768240" cy="119520"/>
          </a:xfrm>
          <a:prstGeom prst="rect">
            <a:avLst/>
          </a:prstGeom>
          <a:solidFill>
            <a:srgbClr val="008080"/>
          </a:solidFill>
          <a:ln w="18000">
            <a:solidFill>
              <a:srgbClr val="008080"/>
            </a:solidFill>
            <a:round/>
          </a:ln>
        </p:spPr>
        <p:txBody>
          <a:bodyPr anchor="ctr" anchorCtr="1" bIns="9000" lIns="9000" rIns="9000" tIns="9000" wrap="none"/>
          <a:p>
            <a:pPr algn="ctr"/>
            <a:r>
              <a:rPr lang="en-US" sz="1000"/>
              <a:t>CTR</a:t>
            </a:r>
            <a:endParaRPr/>
          </a:p>
        </p:txBody>
      </p:sp>
      <p:sp>
        <p:nvSpPr>
          <p:cNvPr id="567" name="Rectangle 31"/>
          <p:cNvSpPr/>
          <p:nvPr/>
        </p:nvSpPr>
        <p:spPr>
          <a:xfrm>
            <a:off x="7317720" y="5835240"/>
            <a:ext cx="1027800" cy="240120"/>
          </a:xfrm>
          <a:prstGeom prst="rect">
            <a:avLst/>
          </a:prstGeom>
          <a:noFill/>
          <a:ln>
            <a:solidFill>
              <a:srgbClr val="000000"/>
            </a:solidFill>
          </a:ln>
        </p:spPr>
      </p:sp>
      <p:sp>
        <p:nvSpPr>
          <p:cNvPr id="568" name="Rectangle 32"/>
          <p:cNvSpPr/>
          <p:nvPr/>
        </p:nvSpPr>
        <p:spPr>
          <a:xfrm>
            <a:off x="7464240" y="5835240"/>
            <a:ext cx="881280" cy="240120"/>
          </a:xfrm>
          <a:prstGeom prst="rect">
            <a:avLst/>
          </a:prstGeom>
          <a:noFill/>
          <a:ln>
            <a:solidFill>
              <a:srgbClr val="000000"/>
            </a:solidFill>
          </a:ln>
        </p:spPr>
      </p:sp>
      <p:sp>
        <p:nvSpPr>
          <p:cNvPr id="569" name="Rectangle 33"/>
          <p:cNvSpPr/>
          <p:nvPr/>
        </p:nvSpPr>
        <p:spPr>
          <a:xfrm>
            <a:off x="7611480" y="5835240"/>
            <a:ext cx="734040" cy="240120"/>
          </a:xfrm>
          <a:prstGeom prst="rect">
            <a:avLst/>
          </a:prstGeom>
          <a:noFill/>
          <a:ln>
            <a:solidFill>
              <a:srgbClr val="000000"/>
            </a:solidFill>
          </a:ln>
        </p:spPr>
      </p:sp>
      <p:sp>
        <p:nvSpPr>
          <p:cNvPr id="570" name="Rectangle 34"/>
          <p:cNvSpPr/>
          <p:nvPr/>
        </p:nvSpPr>
        <p:spPr>
          <a:xfrm>
            <a:off x="7758000" y="5835240"/>
            <a:ext cx="587520" cy="240120"/>
          </a:xfrm>
          <a:prstGeom prst="rect">
            <a:avLst/>
          </a:prstGeom>
          <a:noFill/>
          <a:ln>
            <a:solidFill>
              <a:srgbClr val="000000"/>
            </a:solidFill>
          </a:ln>
        </p:spPr>
      </p:sp>
      <p:sp>
        <p:nvSpPr>
          <p:cNvPr id="571" name="Rectangle 35"/>
          <p:cNvSpPr/>
          <p:nvPr/>
        </p:nvSpPr>
        <p:spPr>
          <a:xfrm>
            <a:off x="7905240" y="5835240"/>
            <a:ext cx="440280" cy="240120"/>
          </a:xfrm>
          <a:prstGeom prst="rect">
            <a:avLst/>
          </a:prstGeom>
          <a:noFill/>
          <a:ln>
            <a:solidFill>
              <a:srgbClr val="000000"/>
            </a:solidFill>
          </a:ln>
        </p:spPr>
      </p:sp>
      <p:sp>
        <p:nvSpPr>
          <p:cNvPr id="572" name="Rectangle 36"/>
          <p:cNvSpPr/>
          <p:nvPr/>
        </p:nvSpPr>
        <p:spPr>
          <a:xfrm>
            <a:off x="8051760" y="5835240"/>
            <a:ext cx="147240" cy="240120"/>
          </a:xfrm>
          <a:prstGeom prst="rect">
            <a:avLst/>
          </a:prstGeom>
          <a:ln>
            <a:solidFill>
              <a:srgbClr val="000000"/>
            </a:solidFill>
          </a:ln>
        </p:spPr>
      </p:sp>
      <p:sp>
        <p:nvSpPr>
          <p:cNvPr id="573" name="Rectangle 37"/>
          <p:cNvSpPr/>
          <p:nvPr/>
        </p:nvSpPr>
        <p:spPr>
          <a:xfrm>
            <a:off x="8199000" y="5835240"/>
            <a:ext cx="146520" cy="240120"/>
          </a:xfrm>
          <a:prstGeom prst="rect">
            <a:avLst/>
          </a:prstGeom>
          <a:ln>
            <a:solidFill>
              <a:srgbClr val="000000"/>
            </a:solidFill>
          </a:ln>
        </p:spPr>
      </p:sp>
      <p:sp>
        <p:nvSpPr>
          <p:cNvPr id="574" name="Rectangle 38"/>
          <p:cNvSpPr/>
          <p:nvPr/>
        </p:nvSpPr>
        <p:spPr>
          <a:xfrm>
            <a:off x="8997840" y="5835240"/>
            <a:ext cx="600480" cy="240120"/>
          </a:xfrm>
          <a:prstGeom prst="rect">
            <a:avLst/>
          </a:prstGeom>
          <a:solidFill>
            <a:srgbClr val="ffffff"/>
          </a:solidFill>
          <a:ln>
            <a:solidFill>
              <a:srgbClr val="000000"/>
            </a:solidFill>
          </a:ln>
        </p:spPr>
        <p:txBody>
          <a:bodyPr anchor="ctr" anchorCtr="1" bIns="45000" lIns="90000" rIns="90000" tIns="45000" wrap="none"/>
          <a:p>
            <a:r>
              <a:rPr lang="en-US" sz="1200"/>
              <a:t>PC-CO</a:t>
            </a:r>
            <a:endParaRPr/>
          </a:p>
        </p:txBody>
      </p:sp>
      <p:cxnSp>
        <p:nvCxnSpPr>
          <p:cNvPr id="575" name="Line 39"/>
          <p:cNvCxnSpPr>
            <a:endCxn id="574" idx="1"/>
          </p:cNvCxnSpPr>
          <p:nvPr/>
        </p:nvCxnSpPr>
        <p:spPr>
          <a:xfrm>
            <a:off x="8345520" y="5955120"/>
            <a:ext cx="652680" cy="360"/>
          </a:xfrm>
          <a:prstGeom prst="bentConnector3">
            <a:avLst/>
          </a:prstGeom>
          <a:ln>
            <a:solidFill>
              <a:srgbClr val="0000ff"/>
            </a:solidFill>
            <a:tailEnd len="med" type="triangle" w="med"/>
          </a:ln>
        </p:spPr>
      </p:cxnSp>
      <p:cxnSp>
        <p:nvCxnSpPr>
          <p:cNvPr id="576" name="Line 40"/>
          <p:cNvCxnSpPr>
            <a:stCxn id="549" idx="2"/>
            <a:endCxn id="566" idx="0"/>
          </p:cNvCxnSpPr>
          <p:nvPr/>
        </p:nvCxnSpPr>
        <p:spPr>
          <a:xfrm>
            <a:off x="897840" y="5076720"/>
            <a:ext cx="7628400" cy="555480"/>
          </a:xfrm>
          <a:prstGeom prst="bentConnector3">
            <a:avLst/>
          </a:prstGeom>
          <a:ln w="18000">
            <a:solidFill>
              <a:srgbClr val="008080"/>
            </a:solidFill>
            <a:round/>
            <a:tailEnd len="med" type="triangle" w="med"/>
          </a:ln>
        </p:spPr>
      </p:cxnSp>
      <p:cxnSp>
        <p:nvCxnSpPr>
          <p:cNvPr id="577" name="Line 41"/>
          <p:cNvCxnSpPr>
            <a:stCxn id="566" idx="2"/>
          </p:cNvCxnSpPr>
          <p:nvPr/>
        </p:nvCxnSpPr>
        <p:spPr>
          <a:xfrm>
            <a:off x="8525880" y="5751360"/>
            <a:ext cx="10440" cy="84240"/>
          </a:xfrm>
          <a:prstGeom prst="bentConnector3">
            <a:avLst/>
          </a:prstGeom>
          <a:ln>
            <a:solidFill>
              <a:srgbClr val="00ffff"/>
            </a:solidFill>
          </a:ln>
        </p:spPr>
      </p:cxnSp>
      <p:sp>
        <p:nvSpPr>
          <p:cNvPr id="578" name="TextShape 42"/>
          <p:cNvSpPr txBox="1"/>
          <p:nvPr/>
        </p:nvSpPr>
        <p:spPr>
          <a:xfrm>
            <a:off x="2817720" y="4734360"/>
            <a:ext cx="2494080" cy="568440"/>
          </a:xfrm>
          <a:prstGeom prst="rect">
            <a:avLst/>
          </a:prstGeom>
        </p:spPr>
        <p:txBody>
          <a:bodyPr bIns="45000" lIns="90000" rIns="90000" tIns="45000" wrap="none"/>
          <a:p>
            <a:r>
              <a:rPr lang="en-US" sz="3000">
                <a:solidFill>
                  <a:srgbClr val="008080"/>
                </a:solidFill>
              </a:rPr>
              <a:t>...</a:t>
            </a:r>
            <a:r>
              <a:rPr lang="en-US" sz="1500">
                <a:solidFill>
                  <a:srgbClr val="008080"/>
                </a:solidFill>
              </a:rPr>
              <a:t> </a:t>
            </a:r>
            <a:r>
              <a:rPr lang="en-US" sz="1500">
                <a:solidFill>
                  <a:srgbClr val="008080"/>
                </a:solidFill>
                <a:latin typeface="Symbol"/>
              </a:rPr>
              <a:t>t</a:t>
            </a:r>
            <a:r>
              <a:rPr lang="en-US" sz="1500">
                <a:solidFill>
                  <a:srgbClr val="008080"/>
                </a:solidFill>
              </a:rPr>
              <a:t>=20/40 ms </a:t>
            </a:r>
            <a:r>
              <a:rPr lang="en-US" sz="1500">
                <a:solidFill>
                  <a:srgbClr val="008080"/>
                </a:solidFill>
                <a:latin typeface="Symbol"/>
              </a:rPr>
              <a:t>Dt</a:t>
            </a:r>
            <a:r>
              <a:rPr lang="en-US" sz="1500">
                <a:solidFill>
                  <a:srgbClr val="008080"/>
                </a:solidFill>
              </a:rPr>
              <a:t>&lt;1 </a:t>
            </a:r>
            <a:r>
              <a:rPr lang="en-US" sz="1500">
                <a:solidFill>
                  <a:srgbClr val="008080"/>
                </a:solidFill>
                <a:latin typeface="Symbol"/>
              </a:rPr>
              <a:t>m</a:t>
            </a:r>
            <a:r>
              <a:rPr lang="en-US" sz="1500">
                <a:solidFill>
                  <a:srgbClr val="008080"/>
                </a:solidFill>
              </a:rPr>
              <a:t>s</a:t>
            </a:r>
            <a:endParaRPr/>
          </a:p>
        </p:txBody>
      </p:sp>
      <p:sp>
        <p:nvSpPr>
          <p:cNvPr id="579" name="TextShape 43"/>
          <p:cNvSpPr txBox="1"/>
          <p:nvPr/>
        </p:nvSpPr>
        <p:spPr>
          <a:xfrm>
            <a:off x="4077720" y="5658120"/>
            <a:ext cx="865080" cy="261000"/>
          </a:xfrm>
          <a:prstGeom prst="rect">
            <a:avLst/>
          </a:prstGeom>
        </p:spPr>
        <p:txBody>
          <a:bodyPr bIns="45000" lIns="90000" rIns="90000" tIns="45000" wrap="none"/>
          <a:p>
            <a:r>
              <a:rPr lang="en-US" sz="1000">
                <a:solidFill>
                  <a:srgbClr val="000000"/>
                </a:solidFill>
              </a:rPr>
              <a:t>buffer etc.</a:t>
            </a:r>
            <a:endParaRPr/>
          </a:p>
        </p:txBody>
      </p:sp>
      <p:sp>
        <p:nvSpPr>
          <p:cNvPr id="580" name="TextShape 44"/>
          <p:cNvSpPr txBox="1"/>
          <p:nvPr/>
        </p:nvSpPr>
        <p:spPr>
          <a:xfrm>
            <a:off x="7317720" y="5658480"/>
            <a:ext cx="865080" cy="261000"/>
          </a:xfrm>
          <a:prstGeom prst="rect">
            <a:avLst/>
          </a:prstGeom>
        </p:spPr>
        <p:txBody>
          <a:bodyPr bIns="45000" lIns="90000" rIns="90000" tIns="45000" wrap="none"/>
          <a:p>
            <a:r>
              <a:rPr lang="en-US" sz="1000">
                <a:solidFill>
                  <a:srgbClr val="000000"/>
                </a:solidFill>
              </a:rPr>
              <a:t>buffer etc.</a:t>
            </a:r>
            <a:endParaRPr/>
          </a:p>
        </p:txBody>
      </p:sp>
      <p:sp>
        <p:nvSpPr>
          <p:cNvPr id="581" name="TextShape 45"/>
          <p:cNvSpPr txBox="1"/>
          <p:nvPr/>
        </p:nvSpPr>
        <p:spPr>
          <a:xfrm>
            <a:off x="5492160" y="4914360"/>
            <a:ext cx="2616840" cy="333000"/>
          </a:xfrm>
          <a:prstGeom prst="rect">
            <a:avLst/>
          </a:prstGeom>
        </p:spPr>
        <p:txBody>
          <a:bodyPr bIns="45000" lIns="90000" rIns="90000" tIns="45000" wrap="none"/>
          <a:p>
            <a:r>
              <a:rPr lang="en-US" sz="1500">
                <a:solidFill>
                  <a:srgbClr val="008080"/>
                </a:solidFill>
              </a:rPr>
              <a:t>covers whole ring (27 km)</a:t>
            </a:r>
            <a:endParaRPr/>
          </a:p>
        </p:txBody>
      </p:sp>
      <p:cxnSp>
        <p:nvCxnSpPr>
          <p:cNvPr id="582" name="Line 46"/>
          <p:cNvCxnSpPr>
            <a:stCxn id="539" idx="3"/>
            <a:endCxn id="552" idx="1"/>
          </p:cNvCxnSpPr>
          <p:nvPr/>
        </p:nvCxnSpPr>
        <p:spPr>
          <a:xfrm flipV="1">
            <a:off x="2422800" y="5955120"/>
            <a:ext cx="95400" cy="6120"/>
          </a:xfrm>
          <a:prstGeom prst="bentConnector3">
            <a:avLst/>
          </a:prstGeom>
          <a:ln>
            <a:solidFill>
              <a:srgbClr val="ffff00"/>
            </a:solidFill>
          </a:ln>
        </p:spPr>
      </p:cxnSp>
      <p:sp>
        <p:nvSpPr>
          <p:cNvPr id="583" name="Rectangle 47"/>
          <p:cNvSpPr/>
          <p:nvPr/>
        </p:nvSpPr>
        <p:spPr>
          <a:xfrm>
            <a:off x="802080" y="5841360"/>
            <a:ext cx="792720" cy="240120"/>
          </a:xfrm>
          <a:prstGeom prst="rect">
            <a:avLst/>
          </a:prstGeom>
          <a:ln>
            <a:solidFill>
              <a:srgbClr val="000000"/>
            </a:solidFill>
          </a:ln>
        </p:spPr>
        <p:txBody>
          <a:bodyPr anchor="ctr" anchorCtr="1" bIns="45000" lIns="90000" rIns="90000" tIns="45000" wrap="none"/>
          <a:p>
            <a:r>
              <a:rPr lang="en-US"/>
              <a:t>DAB</a:t>
            </a:r>
            <a:endParaRPr/>
          </a:p>
        </p:txBody>
      </p:sp>
      <p:sp>
        <p:nvSpPr>
          <p:cNvPr id="584" name="Rectangle 48"/>
          <p:cNvSpPr/>
          <p:nvPr/>
        </p:nvSpPr>
        <p:spPr>
          <a:xfrm>
            <a:off x="802080" y="5631840"/>
            <a:ext cx="768240" cy="119520"/>
          </a:xfrm>
          <a:prstGeom prst="rect">
            <a:avLst/>
          </a:prstGeom>
          <a:ln w="18000">
            <a:solidFill>
              <a:srgbClr val="008080"/>
            </a:solidFill>
            <a:round/>
          </a:ln>
        </p:spPr>
        <p:txBody>
          <a:bodyPr anchor="ctr" anchorCtr="1" bIns="9000" lIns="9000" rIns="9000" tIns="9000" wrap="none"/>
          <a:p>
            <a:pPr algn="ctr"/>
            <a:r>
              <a:rPr lang="en-US" sz="1000"/>
              <a:t>CTR</a:t>
            </a:r>
            <a:endParaRPr/>
          </a:p>
        </p:txBody>
      </p:sp>
      <p:cxnSp>
        <p:nvCxnSpPr>
          <p:cNvPr id="585" name="Line 49"/>
          <p:cNvCxnSpPr>
            <a:stCxn id="549" idx="2"/>
            <a:endCxn id="584" idx="0"/>
          </p:cNvCxnSpPr>
          <p:nvPr/>
        </p:nvCxnSpPr>
        <p:spPr>
          <a:xfrm>
            <a:off x="897840" y="5076720"/>
            <a:ext cx="288720" cy="555480"/>
          </a:xfrm>
          <a:prstGeom prst="bentConnector3">
            <a:avLst/>
          </a:prstGeom>
          <a:ln w="18000">
            <a:solidFill>
              <a:srgbClr val="008080"/>
            </a:solidFill>
            <a:round/>
            <a:tailEnd len="med" type="triangle" w="med"/>
          </a:ln>
        </p:spPr>
      </p:cxnSp>
      <p:cxnSp>
        <p:nvCxnSpPr>
          <p:cNvPr id="586" name="Line 50"/>
          <p:cNvCxnSpPr>
            <a:stCxn id="583" idx="0"/>
            <a:endCxn id="584" idx="2"/>
          </p:cNvCxnSpPr>
          <p:nvPr/>
        </p:nvCxnSpPr>
        <p:spPr>
          <a:xfrm flipH="1" flipV="1">
            <a:off x="1186200" y="5751360"/>
            <a:ext cx="12600" cy="90360"/>
          </a:xfrm>
          <a:prstGeom prst="bentConnector3">
            <a:avLst/>
          </a:prstGeom>
          <a:ln>
            <a:solidFill>
              <a:srgbClr val="00ffff"/>
            </a:solidFill>
          </a:ln>
        </p:spPr>
      </p:cxnSp>
      <p:sp>
        <p:nvSpPr>
          <p:cNvPr id="587" name="Line 51"/>
          <p:cNvSpPr/>
          <p:nvPr/>
        </p:nvSpPr>
        <p:spPr>
          <a:xfrm>
            <a:off x="873360" y="6825600"/>
            <a:ext cx="8929080" cy="0"/>
          </a:xfrm>
          <a:prstGeom prst="line">
            <a:avLst/>
          </a:prstGeom>
          <a:ln w="36000">
            <a:solidFill>
              <a:srgbClr val="ff0000"/>
            </a:solidFill>
            <a:round/>
            <a:headEnd len="med" type="triangle" w="med"/>
          </a:ln>
        </p:spPr>
        <p:txBody>
          <a:bodyPr anchor="ctr" anchorCtr="1" bIns="63000" lIns="108000" rIns="108000" tIns="63000" wrap="none"/>
          <a:p>
            <a:endParaRPr/>
          </a:p>
          <a:p>
            <a:r>
              <a:rPr lang="en-US">
                <a:solidFill>
                  <a:srgbClr val="ff0000"/>
                </a:solidFill>
              </a:rPr>
              <a:t>beam response</a:t>
            </a:r>
            <a:endParaRPr/>
          </a:p>
        </p:txBody>
      </p:sp>
    </p:spTree>
  </p:cSld>
  <p:timing>
    <p:tnLst>
      <p:par>
        <p:cTn dur="indefinite" id="89" nodeType="tmRoot" restart="never">
          <p:childTnLst>
            <p:seq>
              <p:cTn id="90" nodeType="mainSeq"/>
              <p:prevCondLst>
                <p:cond delay="0" evt="onPrev">
                  <p:tgtEl>
                    <p:sldTgt/>
                  </p:tgtEl>
                </p:cond>
              </p:prevCondLst>
              <p:nextCondLst>
                <p:cond delay="0"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88" name="TextShape 1"/>
          <p:cNvSpPr txBox="1"/>
          <p:nvPr/>
        </p:nvSpPr>
        <p:spPr>
          <a:xfrm>
            <a:off x="1007640" y="-141480"/>
            <a:ext cx="8671320" cy="1038600"/>
          </a:xfrm>
          <a:prstGeom prst="rect">
            <a:avLst/>
          </a:prstGeom>
        </p:spPr>
        <p:txBody>
          <a:bodyPr anchor="ctr" bIns="0" lIns="0" rIns="0" tIns="0" wrap="none"/>
          <a:p>
            <a:r>
              <a:rPr lang="en-US"/>
              <a:t>Verification of Real-Time Behaviour</a:t>
            </a:r>
            <a:r>
              <a:rPr lang="en-US"/>
              <a:t>
</a:t>
            </a:r>
            <a:r>
              <a:rPr lang="en-US"/>
              <a:t>– Measuring how well Real-Time Constraints are being kept</a:t>
            </a:r>
            <a:endParaRPr/>
          </a:p>
        </p:txBody>
      </p:sp>
      <p:sp>
        <p:nvSpPr>
          <p:cNvPr id="589" name="TextShape 2"/>
          <p:cNvSpPr txBox="1"/>
          <p:nvPr/>
        </p:nvSpPr>
        <p:spPr>
          <a:xfrm>
            <a:off x="587880" y="927000"/>
            <a:ext cx="9072000" cy="6404400"/>
          </a:xfrm>
          <a:prstGeom prst="rect">
            <a:avLst/>
          </a:prstGeom>
        </p:spPr>
        <p:txBody>
          <a:bodyPr bIns="0" lIns="0" rIns="0" tIns="0" wrap="none"/>
          <a:p>
            <a:pPr>
              <a:buBlip>
                <a:blip r:embed="rId1"/>
              </a:buBlip>
            </a:pPr>
            <a:r>
              <a:rPr lang="en-US"/>
              <a:t>TechNet round-trip tests: difference between </a:t>
            </a:r>
            <a:r>
              <a:rPr lang="en-US">
                <a:solidFill>
                  <a:srgbClr val="0000ff"/>
                </a:solidFill>
              </a:rPr>
              <a:t>standard</a:t>
            </a:r>
            <a:r>
              <a:rPr lang="en-US"/>
              <a:t> and </a:t>
            </a:r>
            <a:r>
              <a:rPr lang="en-US">
                <a:solidFill>
                  <a:srgbClr val="008000"/>
                </a:solidFill>
              </a:rPr>
              <a:t>RT-Linux</a:t>
            </a:r>
            <a:r>
              <a:rPr lang="en-US"/>
              <a:t> Kernel</a:t>
            </a:r>
            <a:endParaRPr/>
          </a:p>
          <a:p>
            <a:pPr lvl="1">
              <a:buFont typeface="Arial"/>
              <a:buChar char="–"/>
            </a:pPr>
            <a:r>
              <a:rPr lang="en-US"/>
              <a:t>Important: measure probability &amp; upper-bound (worst-case) latency</a:t>
            </a:r>
            <a:endParaRPr/>
          </a:p>
          <a:p>
            <a:endParaRPr/>
          </a:p>
          <a:p>
            <a:endParaRPr/>
          </a:p>
          <a:p>
            <a:endParaRPr/>
          </a:p>
          <a:p>
            <a:endParaRPr/>
          </a:p>
          <a:p>
            <a:endParaRPr/>
          </a:p>
          <a:p>
            <a:endParaRPr/>
          </a:p>
          <a:p>
            <a:endParaRPr/>
          </a:p>
          <a:p>
            <a:endParaRPr/>
          </a:p>
          <a:p>
            <a:endParaRPr/>
          </a:p>
          <a:p>
            <a:endParaRPr/>
          </a:p>
          <a:p>
            <a:endParaRPr/>
          </a:p>
          <a:p>
            <a:endParaRPr/>
          </a:p>
          <a:p>
            <a:pPr>
              <a:buBlip>
                <a:blip r:embed="rId2"/>
              </a:buBlip>
            </a:pPr>
            <a:r>
              <a:rPr lang="en-US">
                <a:solidFill>
                  <a:srgbClr val="0000ff"/>
                </a:solidFill>
              </a:rPr>
              <a:t>Latencies dominated by speed-of-light in fibers but nevertheless &lt;&lt; 1 ms</a:t>
            </a:r>
            <a:endParaRPr/>
          </a:p>
        </p:txBody>
      </p:sp>
      <p:pic>
        <p:nvPicPr>
          <p:cNvPr descr="" id="590" name=""/>
          <p:cNvPicPr/>
          <p:nvPr/>
        </p:nvPicPr>
        <p:blipFill>
          <a:blip r:embed="rId3"/>
          <a:stretch>
            <a:fillRect/>
          </a:stretch>
        </p:blipFill>
        <p:spPr>
          <a:xfrm>
            <a:off x="1739160" y="1705680"/>
            <a:ext cx="6858360" cy="5000400"/>
          </a:xfrm>
          <a:prstGeom prst="rect">
            <a:avLst/>
          </a:prstGeom>
          <a:ln>
            <a:noFill/>
          </a:ln>
        </p:spPr>
      </p:pic>
    </p:spTree>
  </p:cSld>
  <p:timing>
    <p:tnLst>
      <p:par>
        <p:cTn dur="indefinite" id="91" nodeType="tmRoot" restart="never">
          <p:childTnLst>
            <p:seq>
              <p:cTn id="92"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4" name="CustomShape 1"/>
          <p:cNvSpPr/>
          <p:nvPr/>
        </p:nvSpPr>
        <p:spPr>
          <a:xfrm>
            <a:off x="6032160" y="6577920"/>
            <a:ext cx="4047480" cy="981720"/>
          </a:xfrm>
          <a:prstGeom prst="rect">
            <a:avLst/>
          </a:prstGeom>
          <a:solidFill>
            <a:srgbClr val="ffffff"/>
          </a:solidFill>
          <a:ln>
            <a:noFill/>
          </a:ln>
        </p:spPr>
      </p:sp>
      <p:sp>
        <p:nvSpPr>
          <p:cNvPr id="105" name="TextShape 2"/>
          <p:cNvSpPr txBox="1"/>
          <p:nvPr/>
        </p:nvSpPr>
        <p:spPr>
          <a:xfrm>
            <a:off x="1008000" y="-360"/>
            <a:ext cx="7056000" cy="756360"/>
          </a:xfrm>
          <a:prstGeom prst="rect">
            <a:avLst/>
          </a:prstGeom>
        </p:spPr>
        <p:txBody>
          <a:bodyPr anchor="ctr" bIns="0" lIns="0" rIns="0" tIns="0" wrap="none"/>
          <a:p>
            <a:r>
              <a:rPr lang="en-US"/>
              <a:t>Beam Parameter Stability in Hadron Machines</a:t>
            </a:r>
            <a:endParaRPr/>
          </a:p>
        </p:txBody>
      </p:sp>
      <p:sp>
        <p:nvSpPr>
          <p:cNvPr id="106" name="TextShape 3"/>
          <p:cNvSpPr txBox="1"/>
          <p:nvPr/>
        </p:nvSpPr>
        <p:spPr>
          <a:xfrm>
            <a:off x="587880" y="991800"/>
            <a:ext cx="9072000" cy="6164280"/>
          </a:xfrm>
          <a:prstGeom prst="rect">
            <a:avLst/>
          </a:prstGeom>
        </p:spPr>
        <p:txBody>
          <a:bodyPr bIns="0" lIns="0" rIns="0" tIns="0" wrap="none"/>
          <a:p>
            <a:pPr>
              <a:lnSpc>
                <a:spcPts val="732"/>
              </a:lnSpc>
              <a:buBlip>
                <a:blip r:embed="rId1"/>
              </a:buBlip>
            </a:pPr>
            <a:r>
              <a:rPr lang="en-US">
                <a:solidFill>
                  <a:srgbClr val="000000"/>
                </a:solidFill>
                <a:latin typeface="Arial"/>
                <a:ea typeface="msgothic"/>
              </a:rPr>
              <a:t>Traditional requirements on beam stability...</a:t>
            </a:r>
            <a:endParaRPr/>
          </a:p>
          <a:p>
            <a:pPr>
              <a:lnSpc>
                <a:spcPts val="732"/>
              </a:lnSpc>
            </a:pPr>
            <a:endParaRPr/>
          </a:p>
          <a:p>
            <a:pPr>
              <a:lnSpc>
                <a:spcPts val="732"/>
              </a:lnSpc>
            </a:pPr>
            <a:endParaRPr/>
          </a:p>
          <a:p>
            <a:pPr>
              <a:lnSpc>
                <a:spcPts val="732"/>
              </a:lnSpc>
            </a:pPr>
            <a:r>
              <a:rPr lang="en-US" sz="2500">
                <a:solidFill>
                  <a:srgbClr val="ff0000"/>
                </a:solidFill>
                <a:latin typeface="Arial"/>
                <a:ea typeface="msgothic"/>
              </a:rPr>
              <a:t>... to keep the beam in the pipe!</a:t>
            </a:r>
            <a:endParaRPr/>
          </a:p>
          <a:p>
            <a:pPr>
              <a:lnSpc>
                <a:spcPts val="732"/>
              </a:lnSpc>
            </a:pPr>
            <a:endParaRPr/>
          </a:p>
          <a:p>
            <a:pPr>
              <a:lnSpc>
                <a:spcPts val="732"/>
              </a:lnSpc>
            </a:pPr>
            <a:endParaRPr/>
          </a:p>
          <a:p>
            <a:pPr>
              <a:lnSpc>
                <a:spcPts val="732"/>
              </a:lnSpc>
              <a:buBlip>
                <a:blip r:embed="rId2"/>
              </a:buBlip>
            </a:pPr>
            <a:r>
              <a:rPr lang="en-US">
                <a:solidFill>
                  <a:srgbClr val="000000"/>
                </a:solidFill>
                <a:latin typeface="Arial"/>
                <a:ea typeface="msgothic"/>
              </a:rPr>
              <a:t>LHC's increased stored intensity and energy </a:t>
            </a:r>
            <a:r>
              <a:rPr lang="en-US">
                <a:solidFill>
                  <a:srgbClr val="ff0000"/>
                </a:solidFill>
                <a:latin typeface="Arial"/>
                <a:ea typeface="msgothic"/>
              </a:rPr>
              <a:t>	</a:t>
            </a:r>
            <a:r>
              <a:rPr lang="en-US">
                <a:solidFill>
                  <a:srgbClr val="ff0000"/>
                </a:solidFill>
                <a:latin typeface="Arial"/>
                <a:ea typeface="msgothic"/>
              </a:rPr>
              <a:t>	</a:t>
            </a:r>
            <a:r>
              <a:rPr lang="en-US">
                <a:solidFill>
                  <a:srgbClr val="ff0000"/>
                </a:solidFill>
                <a:latin typeface="Arial"/>
                <a:ea typeface="msgothic"/>
              </a:rPr>
              <a:t>	</a:t>
            </a:r>
            <a:r>
              <a:rPr lang="en-US">
                <a:solidFill>
                  <a:srgbClr val="ff0000"/>
                </a:solidFill>
                <a:latin typeface="Arial"/>
                <a:ea typeface="msgothic"/>
              </a:rPr>
              <a:t>	</a:t>
            </a:r>
            <a:r>
              <a:rPr lang="en-US">
                <a:solidFill>
                  <a:srgbClr val="000000"/>
                </a:solidFill>
                <a:latin typeface="Arial"/>
                <a:ea typeface="msgothic"/>
              </a:rPr>
              <a:t>→ much tighter requirements on beam stability: </a:t>
            </a:r>
            <a:endParaRPr/>
          </a:p>
          <a:p>
            <a:pPr lvl="1">
              <a:lnSpc>
                <a:spcPts val="732"/>
              </a:lnSpc>
              <a:buFont typeface="StarSymbol"/>
              <a:buAutoNum type="arabicPeriod"/>
            </a:pPr>
            <a:r>
              <a:rPr lang="en-US">
                <a:solidFill>
                  <a:srgbClr val="0000ff"/>
                </a:solidFill>
                <a:latin typeface="Arial"/>
                <a:ea typeface="msgothic"/>
              </a:rPr>
              <a:t>Capability to control particle losses</a:t>
            </a:r>
            <a:endParaRPr/>
          </a:p>
          <a:p>
            <a:pPr lvl="2">
              <a:lnSpc>
                <a:spcPts val="732"/>
              </a:lnSpc>
              <a:buFont typeface="StarSymbol"/>
              <a:buChar char=""/>
            </a:pPr>
            <a:r>
              <a:rPr lang="en-US">
                <a:solidFill>
                  <a:srgbClr val="000000"/>
                </a:solidFill>
                <a:latin typeface="Arial"/>
                <a:ea typeface="msgothic"/>
              </a:rPr>
              <a:t>Machine protection (MP) &amp; Collimation</a:t>
            </a:r>
            <a:endParaRPr/>
          </a:p>
          <a:p>
            <a:pPr lvl="2">
              <a:lnSpc>
                <a:spcPts val="732"/>
              </a:lnSpc>
              <a:buFont typeface="StarSymbol"/>
              <a:buChar char=""/>
            </a:pPr>
            <a:r>
              <a:rPr lang="en-US">
                <a:solidFill>
                  <a:srgbClr val="000000"/>
                </a:solidFill>
                <a:latin typeface="Arial"/>
                <a:ea typeface="msgothic"/>
              </a:rPr>
              <a:t>Quench prevention</a:t>
            </a:r>
            <a:endParaRPr/>
          </a:p>
          <a:p>
            <a:pPr lvl="1">
              <a:lnSpc>
                <a:spcPts val="732"/>
              </a:lnSpc>
              <a:buFont typeface="StarSymbol"/>
              <a:buAutoNum type="arabicPeriod"/>
            </a:pPr>
            <a:r>
              <a:rPr lang="en-US">
                <a:solidFill>
                  <a:srgbClr val="000000"/>
                </a:solidFill>
                <a:latin typeface="Arial"/>
                <a:ea typeface="msgothic"/>
              </a:rPr>
              <a:t>Commissioning and operational efficiency</a:t>
            </a:r>
            <a:endParaRPr/>
          </a:p>
          <a:p>
            <a:endParaRPr/>
          </a:p>
          <a:p>
            <a:pPr>
              <a:lnSpc>
                <a:spcPts val="732"/>
              </a:lnSpc>
            </a:pPr>
            <a:endParaRPr/>
          </a:p>
          <a:p>
            <a:pPr>
              <a:lnSpc>
                <a:spcPts val="732"/>
              </a:lnSpc>
              <a:buBlip>
                <a:blip r:embed="rId3"/>
              </a:buBlip>
            </a:pPr>
            <a:r>
              <a:rPr lang="en-US">
                <a:solidFill>
                  <a:srgbClr val="0000ff"/>
                </a:solidFill>
                <a:latin typeface="Arial"/>
                <a:ea typeface="msgothic"/>
              </a:rPr>
              <a:t>FBs became a requirement for safe and reliable nominal LHC operation</a:t>
            </a:r>
            <a:endParaRPr/>
          </a:p>
          <a:p>
            <a:pPr lvl="1">
              <a:buFont typeface="Arial"/>
              <a:buChar char="–"/>
            </a:pPr>
            <a:r>
              <a:rPr lang="en-US">
                <a:solidFill>
                  <a:srgbClr val="000000"/>
                </a:solidFill>
                <a:latin typeface="Arial"/>
                <a:ea typeface="msgothic"/>
              </a:rPr>
              <a:t>implications on controller reliability, availability and system integration</a:t>
            </a:r>
            <a:endParaRPr/>
          </a:p>
        </p:txBody>
      </p:sp>
      <p:pic>
        <p:nvPicPr>
          <p:cNvPr descr="" id="107" name=""/>
          <p:cNvPicPr/>
          <p:nvPr/>
        </p:nvPicPr>
        <p:blipFill>
          <a:blip r:embed="rId4"/>
          <a:stretch>
            <a:fillRect/>
          </a:stretch>
        </p:blipFill>
        <p:spPr>
          <a:xfrm>
            <a:off x="6573600" y="876960"/>
            <a:ext cx="3410640" cy="4019760"/>
          </a:xfrm>
          <a:prstGeom prst="rect">
            <a:avLst/>
          </a:prstGeom>
          <a:ln>
            <a:noFill/>
          </a:ln>
        </p:spPr>
      </p:pic>
      <p:sp>
        <p:nvSpPr>
          <p:cNvPr id="108" name="CustomShape 4"/>
          <p:cNvSpPr/>
          <p:nvPr/>
        </p:nvSpPr>
        <p:spPr>
          <a:xfrm>
            <a:off x="6709320" y="2069280"/>
            <a:ext cx="2923560" cy="2699640"/>
          </a:xfrm>
          <a:prstGeom prst="ellipse">
            <a:avLst/>
          </a:prstGeom>
          <a:noFill/>
          <a:ln w="38160">
            <a:solidFill>
              <a:srgbClr val="ff0033"/>
            </a:solidFill>
            <a:miter/>
          </a:ln>
        </p:spPr>
      </p:sp>
      <p:sp>
        <p:nvSpPr>
          <p:cNvPr id="109" name="CustomShape 5"/>
          <p:cNvSpPr/>
          <p:nvPr/>
        </p:nvSpPr>
        <p:spPr>
          <a:xfrm>
            <a:off x="8107920" y="3507480"/>
            <a:ext cx="74520" cy="96120"/>
          </a:xfrm>
          <a:prstGeom prst="ellipse">
            <a:avLst/>
          </a:prstGeom>
          <a:solidFill>
            <a:srgbClr val="00cc00"/>
          </a:solidFill>
          <a:ln>
            <a:solidFill>
              <a:srgbClr val="ff0033"/>
            </a:solidFill>
          </a:ln>
        </p:spPr>
      </p:sp>
      <p:sp>
        <p:nvSpPr>
          <p:cNvPr id="110" name="Line 6"/>
          <p:cNvSpPr/>
          <p:nvPr/>
        </p:nvSpPr>
        <p:spPr>
          <a:xfrm flipH="1">
            <a:off x="6757560" y="1393920"/>
            <a:ext cx="2808360" cy="0"/>
          </a:xfrm>
          <a:prstGeom prst="line">
            <a:avLst/>
          </a:prstGeom>
          <a:ln w="28440">
            <a:solidFill>
              <a:srgbClr val="00ffff"/>
            </a:solidFill>
            <a:miter/>
            <a:headEnd len="med" type="triangle" w="med"/>
            <a:tailEnd len="med" type="triangle" w="med"/>
          </a:ln>
        </p:spPr>
      </p:sp>
      <p:sp>
        <p:nvSpPr>
          <p:cNvPr id="111" name="Line 7"/>
          <p:cNvSpPr/>
          <p:nvPr/>
        </p:nvSpPr>
        <p:spPr>
          <a:xfrm>
            <a:off x="9642960" y="1388520"/>
            <a:ext cx="0" cy="1947240"/>
          </a:xfrm>
          <a:prstGeom prst="line">
            <a:avLst/>
          </a:prstGeom>
          <a:ln w="19080">
            <a:solidFill>
              <a:srgbClr val="ff0033"/>
            </a:solidFill>
            <a:custDash>
              <a:ds d="211000" sp="158000"/>
            </a:custDash>
            <a:miter/>
          </a:ln>
        </p:spPr>
      </p:sp>
      <p:sp>
        <p:nvSpPr>
          <p:cNvPr id="112" name="Line 8"/>
          <p:cNvSpPr/>
          <p:nvPr/>
        </p:nvSpPr>
        <p:spPr>
          <a:xfrm>
            <a:off x="6719400" y="1169280"/>
            <a:ext cx="0" cy="2069280"/>
          </a:xfrm>
          <a:prstGeom prst="line">
            <a:avLst/>
          </a:prstGeom>
          <a:ln w="19080">
            <a:solidFill>
              <a:srgbClr val="ff0033"/>
            </a:solidFill>
            <a:custDash>
              <a:ds d="211000" sp="158000"/>
            </a:custDash>
            <a:miter/>
          </a:ln>
        </p:spPr>
      </p:sp>
      <p:sp>
        <p:nvSpPr>
          <p:cNvPr id="113" name="Line 9"/>
          <p:cNvSpPr/>
          <p:nvPr/>
        </p:nvSpPr>
        <p:spPr>
          <a:xfrm flipH="1" flipV="1">
            <a:off x="8159760" y="3654360"/>
            <a:ext cx="818280" cy="1756080"/>
          </a:xfrm>
          <a:prstGeom prst="line">
            <a:avLst/>
          </a:prstGeom>
          <a:ln w="38160">
            <a:solidFill>
              <a:srgbClr val="00cc00"/>
            </a:solidFill>
            <a:miter/>
            <a:tailEnd len="med" type="triangle" w="med"/>
          </a:ln>
        </p:spPr>
      </p:sp>
      <p:sp>
        <p:nvSpPr>
          <p:cNvPr id="114" name="CustomShape 10"/>
          <p:cNvSpPr/>
          <p:nvPr/>
        </p:nvSpPr>
        <p:spPr>
          <a:xfrm>
            <a:off x="7418520" y="5366880"/>
            <a:ext cx="2916720" cy="632880"/>
          </a:xfrm>
          <a:prstGeom prst="rect">
            <a:avLst/>
          </a:prstGeom>
          <a:noFill/>
          <a:ln w="12600">
            <a:noFill/>
          </a:ln>
        </p:spPr>
        <p:txBody>
          <a:bodyPr bIns="46800" lIns="90000" rIns="90000" tIns="46800"/>
          <a:p>
            <a:pPr algn="ctr">
              <a:lnSpc>
                <a:spcPct val="100000"/>
              </a:lnSpc>
            </a:pPr>
            <a:r>
              <a:rPr lang="en-GB" sz="1600">
                <a:solidFill>
                  <a:srgbClr val="00cc00"/>
                </a:solidFill>
                <a:latin typeface="Arial"/>
              </a:rPr>
              <a:t>Beam 3 </a:t>
            </a:r>
            <a:r>
              <a:rPr lang="en-GB" sz="1600">
                <a:solidFill>
                  <a:srgbClr val="00cc00"/>
                </a:solidFill>
                <a:latin typeface="Symbol"/>
              </a:rPr>
              <a:t></a:t>
            </a:r>
            <a:r>
              <a:rPr lang="en-GB" sz="1600">
                <a:solidFill>
                  <a:srgbClr val="00cc00"/>
                </a:solidFill>
                <a:latin typeface="Arial"/>
              </a:rPr>
              <a:t>envel.</a:t>
            </a:r>
            <a:endParaRPr/>
          </a:p>
          <a:p>
            <a:pPr algn="ctr">
              <a:lnSpc>
                <a:spcPct val="100000"/>
              </a:lnSpc>
            </a:pPr>
            <a:r>
              <a:rPr lang="en-GB" sz="1600">
                <a:solidFill>
                  <a:srgbClr val="00cc00"/>
                </a:solidFill>
                <a:latin typeface="Arial"/>
              </a:rPr>
              <a:t> </a:t>
            </a:r>
            <a:r>
              <a:rPr lang="en-GB" sz="1600">
                <a:solidFill>
                  <a:srgbClr val="00cc00"/>
                </a:solidFill>
                <a:latin typeface="Arial"/>
              </a:rPr>
              <a:t>~ 1.8 mm @ 7 TeV</a:t>
            </a:r>
            <a:endParaRPr/>
          </a:p>
        </p:txBody>
      </p:sp>
      <p:sp>
        <p:nvSpPr>
          <p:cNvPr id="115" name="CustomShape 11"/>
          <p:cNvSpPr/>
          <p:nvPr/>
        </p:nvSpPr>
        <p:spPr>
          <a:xfrm>
            <a:off x="7518600" y="999360"/>
            <a:ext cx="1516680" cy="438840"/>
          </a:xfrm>
          <a:prstGeom prst="rect">
            <a:avLst/>
          </a:prstGeom>
          <a:noFill/>
          <a:ln>
            <a:noFill/>
          </a:ln>
        </p:spPr>
        <p:txBody>
          <a:bodyPr bIns="46800" lIns="90000" rIns="90000" tIns="46800" wrap="none"/>
          <a:p>
            <a:pPr>
              <a:lnSpc>
                <a:spcPct val="100000"/>
              </a:lnSpc>
            </a:pPr>
            <a:r>
              <a:rPr b="1" lang="en-GB" sz="1600">
                <a:solidFill>
                  <a:srgbClr val="00ffff"/>
                </a:solidFill>
                <a:latin typeface="Arial"/>
              </a:rPr>
              <a:t> </a:t>
            </a:r>
            <a:r>
              <a:rPr b="1" lang="en-GB" sz="1600">
                <a:solidFill>
                  <a:srgbClr val="00ffff"/>
                </a:solidFill>
                <a:latin typeface="Arial"/>
              </a:rPr>
              <a:t>50.0 mm </a:t>
            </a:r>
            <a:endParaRPr/>
          </a:p>
        </p:txBody>
      </p:sp>
      <p:sp>
        <p:nvSpPr>
          <p:cNvPr id="116" name="CustomShape 12"/>
          <p:cNvSpPr/>
          <p:nvPr/>
        </p:nvSpPr>
        <p:spPr>
          <a:xfrm>
            <a:off x="7693560" y="1609920"/>
            <a:ext cx="1892520" cy="439200"/>
          </a:xfrm>
          <a:prstGeom prst="rect">
            <a:avLst/>
          </a:prstGeom>
          <a:solidFill>
            <a:srgbClr val="ffffff"/>
          </a:solidFill>
          <a:ln>
            <a:noFill/>
          </a:ln>
        </p:spPr>
        <p:txBody>
          <a:bodyPr bIns="46800" lIns="90000" rIns="90000" tIns="46800" wrap="none"/>
          <a:p>
            <a:pPr algn="ctr">
              <a:lnSpc>
                <a:spcPct val="100000"/>
              </a:lnSpc>
            </a:pPr>
            <a:r>
              <a:rPr lang="en-US" sz="1600">
                <a:solidFill>
                  <a:srgbClr val="ff3300"/>
                </a:solidFill>
                <a:latin typeface="Arial"/>
                <a:ea typeface="msgothic"/>
              </a:rPr>
              <a:t>Beam screen</a:t>
            </a:r>
            <a:endParaRPr/>
          </a:p>
        </p:txBody>
      </p:sp>
      <p:sp>
        <p:nvSpPr>
          <p:cNvPr id="117" name="Line 13"/>
          <p:cNvSpPr/>
          <p:nvPr/>
        </p:nvSpPr>
        <p:spPr>
          <a:xfrm>
            <a:off x="8615160" y="1998360"/>
            <a:ext cx="648000" cy="1080000"/>
          </a:xfrm>
          <a:prstGeom prst="line">
            <a:avLst/>
          </a:prstGeom>
          <a:ln w="38160">
            <a:solidFill>
              <a:srgbClr val="ffffff"/>
            </a:solidFill>
            <a:miter/>
            <a:tailEnd len="med" type="triangle" w="med"/>
          </a:ln>
        </p:spPr>
      </p:sp>
      <p:sp>
        <p:nvSpPr>
          <p:cNvPr id="118" name="Line 14"/>
          <p:cNvSpPr/>
          <p:nvPr/>
        </p:nvSpPr>
        <p:spPr>
          <a:xfrm flipH="1">
            <a:off x="7377120" y="2630880"/>
            <a:ext cx="365400" cy="1608120"/>
          </a:xfrm>
          <a:prstGeom prst="line">
            <a:avLst/>
          </a:prstGeom>
          <a:ln w="38160">
            <a:solidFill>
              <a:srgbClr val="ffff99"/>
            </a:solidFill>
            <a:miter/>
            <a:headEnd len="med" type="triangle" w="med"/>
            <a:tailEnd len="med" type="triangle" w="med"/>
          </a:ln>
        </p:spPr>
      </p:sp>
      <p:sp>
        <p:nvSpPr>
          <p:cNvPr id="119" name="CustomShape 15"/>
          <p:cNvSpPr/>
          <p:nvPr/>
        </p:nvSpPr>
        <p:spPr>
          <a:xfrm>
            <a:off x="6698880" y="2850480"/>
            <a:ext cx="1129320" cy="438840"/>
          </a:xfrm>
          <a:prstGeom prst="rect">
            <a:avLst/>
          </a:prstGeom>
          <a:noFill/>
          <a:ln>
            <a:noFill/>
          </a:ln>
        </p:spPr>
        <p:txBody>
          <a:bodyPr bIns="46800" lIns="90000" rIns="90000" tIns="46800" wrap="none"/>
          <a:p>
            <a:pPr>
              <a:lnSpc>
                <a:spcPct val="100000"/>
              </a:lnSpc>
            </a:pPr>
            <a:r>
              <a:rPr b="1" lang="en-US" sz="1600">
                <a:solidFill>
                  <a:srgbClr val="ffff99"/>
                </a:solidFill>
                <a:latin typeface="Arial"/>
              </a:rPr>
              <a:t>36 mm</a:t>
            </a:r>
            <a:endParaRPr/>
          </a:p>
        </p:txBody>
      </p:sp>
      <p:sp>
        <p:nvSpPr>
          <p:cNvPr id="120" name="TextShape 16"/>
          <p:cNvSpPr txBox="1"/>
          <p:nvPr/>
        </p:nvSpPr>
        <p:spPr>
          <a:xfrm>
            <a:off x="6643080" y="846720"/>
            <a:ext cx="961920" cy="475560"/>
          </a:xfrm>
          <a:prstGeom prst="rect">
            <a:avLst/>
          </a:prstGeom>
        </p:spPr>
        <p:txBody>
          <a:bodyPr bIns="45000" lIns="90000" rIns="90000" tIns="45000" wrap="none"/>
          <a:p>
            <a:r>
              <a:rPr lang="en-US">
                <a:solidFill>
                  <a:srgbClr val="ffffff"/>
                </a:solidFill>
              </a:rPr>
              <a:t>LHC:</a:t>
            </a:r>
            <a:endParaRPr/>
          </a:p>
        </p:txBody>
      </p:sp>
    </p:spTree>
  </p:cSld>
  <p:timing>
    <p:tnLst>
      <p:par>
        <p:cTn dur="indefinite" id="5" nodeType="tmRoot" restart="never">
          <p:childTnLst>
            <p:seq>
              <p:cTn id="6" nodeType="mainSeq">
                <p:childTnLst>
                  <p:par>
                    <p:cTn fill="freeze" id="7">
                      <p:stCondLst>
                        <p:cond delay="indefinite"/>
                      </p:stCondLst>
                      <p:childTnLst>
                        <p:par>
                          <p:cTn fill="freeze" id="8">
                            <p:stCondLst>
                              <p:cond delay="0"/>
                            </p:stCondLst>
                            <p:childTnLst>
                              <p:par>
                                <p:cTn fill="hold" id="9" nodeType="clickEffect" presetClass="entr" presetID="1">
                                  <p:stCondLst>
                                    <p:cond delay="0"/>
                                  </p:stCondLst>
                                  <p:childTnLst>
                                    <p:set>
                                      <p:cBhvr>
                                        <p:cTn dur="1" fill="hold" id="10">
                                          <p:stCondLst>
                                            <p:cond delay="0"/>
                                          </p:stCondLst>
                                        </p:cTn>
                                        <p:tgtEl>
                                          <p:spTgt spid="-1"/>
                                        </p:tgtEl>
                                        <p:attrNameLst>
                                          <p:attrName>style.visibility</p:attrName>
                                        </p:attrNameLst>
                                      </p:cBhvr>
                                      <p:to>
                                        <p:strVal val="visible"/>
                                      </p:to>
                                    </p:set>
                                  </p:childTnLst>
                                </p:cTn>
                              </p:par>
                            </p:childTnLst>
                          </p:cTn>
                        </p:par>
                      </p:childTnLst>
                    </p:cTn>
                  </p:par>
                  <p:par>
                    <p:cTn fill="freeze" id="11">
                      <p:stCondLst>
                        <p:cond delay="indefinite"/>
                      </p:stCondLst>
                      <p:childTnLst>
                        <p:par>
                          <p:cTn fill="freeze" id="12">
                            <p:stCondLst>
                              <p:cond delay="0"/>
                            </p:stCondLst>
                            <p:childTnLst>
                              <p:par>
                                <p:cTn fill="hold" id="13" nodeType="clickEffect" presetClass="entr" presetID="1">
                                  <p:stCondLst>
                                    <p:cond delay="0"/>
                                  </p:stCondLst>
                                  <p:childTnLst>
                                    <p:set>
                                      <p:cBhvr>
                                        <p:cTn dur="1" fill="hold" id="14">
                                          <p:stCondLst>
                                            <p:cond delay="0"/>
                                          </p:stCondLst>
                                        </p:cTn>
                                        <p:tgtEl>
                                          <p:spTgt spid="106">
                                            <p:txEl>
                                              <p:pRg end="180" st="84"/>
                                            </p:txEl>
                                          </p:spTgt>
                                        </p:tgtEl>
                                        <p:attrNameLst>
                                          <p:attrName>style.visibility</p:attrName>
                                        </p:attrNameLst>
                                      </p:cBhvr>
                                      <p:to>
                                        <p:strVal val="visible"/>
                                      </p:to>
                                    </p:set>
                                  </p:childTnLst>
                                </p:cTn>
                              </p:par>
                              <p:par>
                                <p:cTn fill="hold" id="15" nodeType="withEffect" presetClass="entr" presetID="1">
                                  <p:stCondLst>
                                    <p:cond delay="0"/>
                                  </p:stCondLst>
                                  <p:childTnLst>
                                    <p:set>
                                      <p:cBhvr>
                                        <p:cTn dur="1" fill="hold" id="16">
                                          <p:stCondLst>
                                            <p:cond delay="0"/>
                                          </p:stCondLst>
                                        </p:cTn>
                                        <p:tgtEl>
                                          <p:spTgt spid="106">
                                            <p:txEl>
                                              <p:pRg end="218" st="180"/>
                                            </p:txEl>
                                          </p:spTgt>
                                        </p:tgtEl>
                                        <p:attrNameLst>
                                          <p:attrName>style.visibility</p:attrName>
                                        </p:attrNameLst>
                                      </p:cBhvr>
                                      <p:to>
                                        <p:strVal val="visible"/>
                                      </p:to>
                                    </p:set>
                                  </p:childTnLst>
                                </p:cTn>
                              </p:par>
                              <p:par>
                                <p:cTn fill="hold" id="17" nodeType="withEffect" presetClass="entr" presetID="1">
                                  <p:stCondLst>
                                    <p:cond delay="0"/>
                                  </p:stCondLst>
                                  <p:childTnLst>
                                    <p:set>
                                      <p:cBhvr>
                                        <p:cTn dur="1" fill="hold" id="18">
                                          <p:stCondLst>
                                            <p:cond delay="0"/>
                                          </p:stCondLst>
                                        </p:cTn>
                                        <p:tgtEl>
                                          <p:spTgt spid="106">
                                            <p:txEl>
                                              <p:pRg end="256" st="218"/>
                                            </p:txEl>
                                          </p:spTgt>
                                        </p:tgtEl>
                                        <p:attrNameLst>
                                          <p:attrName>style.visibility</p:attrName>
                                        </p:attrNameLst>
                                      </p:cBhvr>
                                      <p:to>
                                        <p:strVal val="visible"/>
                                      </p:to>
                                    </p:set>
                                  </p:childTnLst>
                                </p:cTn>
                              </p:par>
                              <p:par>
                                <p:cTn fill="hold" id="19" nodeType="withEffect" presetClass="entr" presetID="1">
                                  <p:stCondLst>
                                    <p:cond delay="0"/>
                                  </p:stCondLst>
                                  <p:childTnLst>
                                    <p:set>
                                      <p:cBhvr>
                                        <p:cTn dur="1" fill="hold" id="20">
                                          <p:stCondLst>
                                            <p:cond delay="0"/>
                                          </p:stCondLst>
                                        </p:cTn>
                                        <p:tgtEl>
                                          <p:spTgt spid="106">
                                            <p:txEl>
                                              <p:pRg end="274" st="256"/>
                                            </p:txEl>
                                          </p:spTgt>
                                        </p:tgtEl>
                                        <p:attrNameLst>
                                          <p:attrName>style.visibility</p:attrName>
                                        </p:attrNameLst>
                                      </p:cBhvr>
                                      <p:to>
                                        <p:strVal val="visible"/>
                                      </p:to>
                                    </p:set>
                                  </p:childTnLst>
                                </p:cTn>
                              </p:par>
                              <p:par>
                                <p:cTn fill="hold" id="21" nodeType="withEffect" presetClass="entr" presetID="1">
                                  <p:stCondLst>
                                    <p:cond delay="0"/>
                                  </p:stCondLst>
                                  <p:childTnLst>
                                    <p:set>
                                      <p:cBhvr>
                                        <p:cTn dur="1" fill="hold" id="22">
                                          <p:stCondLst>
                                            <p:cond delay="0"/>
                                          </p:stCondLst>
                                        </p:cTn>
                                        <p:tgtEl>
                                          <p:spTgt spid="106">
                                            <p:txEl>
                                              <p:pRg end="315" st="274"/>
                                            </p:txEl>
                                          </p:spTgt>
                                        </p:tgtEl>
                                        <p:attrNameLst>
                                          <p:attrName>style.visibility</p:attrName>
                                        </p:attrNameLst>
                                      </p:cBhvr>
                                      <p:to>
                                        <p:strVal val="visible"/>
                                      </p:to>
                                    </p:set>
                                  </p:childTnLst>
                                </p:cTn>
                              </p:par>
                            </p:childTnLst>
                          </p:cTn>
                        </p:par>
                      </p:childTnLst>
                    </p:cTn>
                  </p:par>
                  <p:par>
                    <p:cTn fill="freeze" id="23">
                      <p:stCondLst>
                        <p:cond delay="indefinite"/>
                      </p:stCondLst>
                      <p:childTnLst>
                        <p:par>
                          <p:cTn fill="freeze" id="24">
                            <p:stCondLst>
                              <p:cond delay="0"/>
                            </p:stCondLst>
                            <p:childTnLst>
                              <p:par>
                                <p:cTn fill="hold" id="25" nodeType="clickEffect" presetClass="entr" presetID="1">
                                  <p:stCondLst>
                                    <p:cond delay="0"/>
                                  </p:stCondLst>
                                  <p:childTnLst>
                                    <p:set>
                                      <p:cBhvr>
                                        <p:cTn dur="1" fill="hold" id="26">
                                          <p:stCondLst>
                                            <p:cond delay="0"/>
                                          </p:stCondLst>
                                        </p:cTn>
                                        <p:tgtEl>
                                          <p:spTgt spid="106">
                                            <p:txEl>
                                              <p:pRg end="386" st="317"/>
                                            </p:txEl>
                                          </p:spTgt>
                                        </p:tgtEl>
                                        <p:attrNameLst>
                                          <p:attrName>style.visibility</p:attrName>
                                        </p:attrNameLst>
                                      </p:cBhvr>
                                      <p:to>
                                        <p:strVal val="visible"/>
                                      </p:to>
                                    </p:set>
                                  </p:childTnLst>
                                </p:cTn>
                              </p:par>
                              <p:par>
                                <p:cTn fill="hold" id="27" nodeType="withEffect" presetClass="entr" presetID="1">
                                  <p:stCondLst>
                                    <p:cond delay="0"/>
                                  </p:stCondLst>
                                  <p:childTnLst>
                                    <p:set>
                                      <p:cBhvr>
                                        <p:cTn dur="1" fill="hold" id="28">
                                          <p:stCondLst>
                                            <p:cond delay="0"/>
                                          </p:stCondLst>
                                        </p:cTn>
                                        <p:tgtEl>
                                          <p:spTgt spid="106">
                                            <p:txEl>
                                              <p:pRg end="462" st="386"/>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91" name="TextShape 1"/>
          <p:cNvSpPr txBox="1"/>
          <p:nvPr/>
        </p:nvSpPr>
        <p:spPr>
          <a:xfrm>
            <a:off x="1008000" y="-360"/>
            <a:ext cx="7056000" cy="756000"/>
          </a:xfrm>
          <a:prstGeom prst="rect">
            <a:avLst/>
          </a:prstGeom>
        </p:spPr>
        <p:txBody>
          <a:bodyPr anchor="ctr" bIns="0" lIns="0" rIns="0" tIns="0" wrap="none"/>
          <a:p>
            <a:r>
              <a:rPr lang="en-US"/>
              <a:t>Tune Spectra during High-Intensity Operation</a:t>
            </a:r>
            <a:endParaRPr/>
          </a:p>
        </p:txBody>
      </p:sp>
      <p:sp>
        <p:nvSpPr>
          <p:cNvPr id="592" name="TextShape 2"/>
          <p:cNvSpPr txBox="1"/>
          <p:nvPr/>
        </p:nvSpPr>
        <p:spPr>
          <a:xfrm>
            <a:off x="587880" y="927000"/>
            <a:ext cx="9072000" cy="5993640"/>
          </a:xfrm>
          <a:prstGeom prst="rect">
            <a:avLst/>
          </a:prstGeom>
        </p:spPr>
        <p:txBody>
          <a:bodyPr bIns="0" lIns="0" rIns="0" tIns="0" wrap="none"/>
          <a:p>
            <a:pPr>
              <a:buBlip>
                <a:blip r:embed="rId1"/>
              </a:buBlip>
            </a:pPr>
            <a:r>
              <a:rPr lang="en-US"/>
              <a:t>Snapshot of the day with removed mains harmonics</a:t>
            </a:r>
            <a:endParaRPr/>
          </a:p>
        </p:txBody>
      </p:sp>
      <p:pic>
        <p:nvPicPr>
          <p:cNvPr descr="" id="593" name=""/>
          <p:cNvPicPr/>
          <p:nvPr/>
        </p:nvPicPr>
        <p:blipFill>
          <a:blip r:embed="rId2"/>
          <a:stretch>
            <a:fillRect/>
          </a:stretch>
        </p:blipFill>
        <p:spPr>
          <a:xfrm>
            <a:off x="797400" y="1410120"/>
            <a:ext cx="8549640" cy="5995800"/>
          </a:xfrm>
          <a:prstGeom prst="rect">
            <a:avLst/>
          </a:prstGeom>
          <a:ln>
            <a:noFill/>
          </a:ln>
        </p:spPr>
      </p:pic>
      <p:sp>
        <p:nvSpPr>
          <p:cNvPr id="594" name="TextShape 3"/>
          <p:cNvSpPr txBox="1"/>
          <p:nvPr/>
        </p:nvSpPr>
        <p:spPr>
          <a:xfrm>
            <a:off x="7327800" y="2369880"/>
            <a:ext cx="1926360" cy="799560"/>
          </a:xfrm>
          <a:prstGeom prst="rect">
            <a:avLst/>
          </a:prstGeom>
        </p:spPr>
        <p:txBody>
          <a:bodyPr bIns="45000" lIns="90000" rIns="90000" tIns="45000" wrap="none"/>
          <a:p>
            <a:pPr algn="r"/>
            <a:r>
              <a:rPr lang="en-US" sz="1500">
                <a:solidFill>
                  <a:srgbClr val="0000ff"/>
                </a:solidFill>
              </a:rPr>
              <a:t>Raw Spectrum</a:t>
            </a:r>
            <a:endParaRPr/>
          </a:p>
          <a:p>
            <a:pPr algn="r"/>
            <a:r>
              <a:rPr lang="en-US" sz="1500">
                <a:solidFill>
                  <a:srgbClr val="800000"/>
                </a:solidFill>
              </a:rPr>
              <a:t>Filtered Spectrum/</a:t>
            </a:r>
            <a:endParaRPr/>
          </a:p>
          <a:p>
            <a:pPr algn="r"/>
            <a:r>
              <a:rPr lang="en-US" sz="1500">
                <a:solidFill>
                  <a:srgbClr val="800000"/>
                </a:solidFill>
              </a:rPr>
              <a:t>Rejected Mains</a:t>
            </a:r>
            <a:endParaRPr/>
          </a:p>
        </p:txBody>
      </p:sp>
    </p:spTree>
  </p:cSld>
  <p:timing>
    <p:tnLst>
      <p:par>
        <p:cTn dur="indefinite" id="93" nodeType="tmRoot" restart="never">
          <p:childTnLst>
            <p:seq>
              <p:cTn id="94" nodeType="mainSeq"/>
              <p:prevCondLst>
                <p:cond delay="0" evt="onPrev">
                  <p:tgtEl>
                    <p:sldTgt/>
                  </p:tgtEl>
                </p:cond>
              </p:prevCondLst>
              <p:nextCondLst>
                <p:cond delay="0"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95" name="TextShape 1"/>
          <p:cNvSpPr txBox="1"/>
          <p:nvPr/>
        </p:nvSpPr>
        <p:spPr>
          <a:xfrm>
            <a:off x="1008000" y="-360"/>
            <a:ext cx="7056000" cy="756000"/>
          </a:xfrm>
          <a:prstGeom prst="rect">
            <a:avLst/>
          </a:prstGeom>
        </p:spPr>
        <p:txBody>
          <a:bodyPr anchor="ctr" bIns="0" lIns="0" rIns="0" tIns="0" wrap="none"/>
          <a:p>
            <a:r>
              <a:rPr lang="en-US"/>
              <a:t>BPM Dependencies other than Position</a:t>
            </a:r>
            <a:endParaRPr/>
          </a:p>
        </p:txBody>
      </p:sp>
      <p:sp>
        <p:nvSpPr>
          <p:cNvPr id="596" name="TextShape 2"/>
          <p:cNvSpPr txBox="1"/>
          <p:nvPr/>
        </p:nvSpPr>
        <p:spPr>
          <a:xfrm>
            <a:off x="587880" y="927000"/>
            <a:ext cx="9072000" cy="6293880"/>
          </a:xfrm>
          <a:prstGeom prst="rect">
            <a:avLst/>
          </a:prstGeom>
        </p:spPr>
        <p:txBody>
          <a:bodyPr bIns="0" lIns="0" rIns="0" tIns="0" wrap="none"/>
          <a:p>
            <a:pPr>
              <a:buBlip>
                <a:blip r:embed="rId1"/>
              </a:buBlip>
            </a:pPr>
            <a:r>
              <a:rPr lang="en-US">
                <a:solidFill>
                  <a:srgbClr val="0000ff"/>
                </a:solidFill>
              </a:rPr>
              <a:t>Measurement drifts ~100 um/h w/o significant temperature changes</a:t>
            </a:r>
            <a:r>
              <a:rPr lang="en-US">
                <a:solidFill>
                  <a:srgbClr val="0000ff"/>
                </a:solidFill>
              </a:rPr>
              <a:t>	</a:t>
            </a:r>
            <a:r>
              <a:rPr lang="en-US">
                <a:solidFill>
                  <a:srgbClr val="0000ff"/>
                </a:solidFill>
              </a:rPr>
              <a:t>         → Orbit-FB may convert these measurement errors into real orbit shift</a:t>
            </a:r>
            <a:endParaRPr/>
          </a:p>
          <a:p>
            <a:endParaRPr/>
          </a:p>
          <a:p>
            <a:endParaRPr/>
          </a:p>
          <a:p>
            <a:endParaRPr/>
          </a:p>
          <a:p>
            <a:endParaRPr/>
          </a:p>
          <a:p>
            <a:endParaRPr/>
          </a:p>
          <a:p>
            <a:endParaRPr/>
          </a:p>
          <a:p>
            <a:endParaRPr/>
          </a:p>
          <a:p>
            <a:endParaRPr/>
          </a:p>
          <a:p>
            <a:endParaRPr/>
          </a:p>
          <a:p>
            <a:endParaRPr/>
          </a:p>
          <a:p>
            <a:endParaRPr/>
          </a:p>
          <a:p>
            <a:endParaRPr/>
          </a:p>
          <a:p>
            <a:pPr>
              <a:buBlip>
                <a:blip r:embed="rId2"/>
              </a:buBlip>
            </a:pPr>
            <a:r>
              <a:rPr lang="en-US">
                <a:solidFill>
                  <a:srgbClr val="0000ff"/>
                </a:solidFill>
              </a:rPr>
              <a:t>now mitigated by temperature controlled racks</a:t>
            </a:r>
            <a:endParaRPr/>
          </a:p>
        </p:txBody>
      </p:sp>
      <p:pic>
        <p:nvPicPr>
          <p:cNvPr descr="" id="597" name=""/>
          <p:cNvPicPr/>
          <p:nvPr/>
        </p:nvPicPr>
        <p:blipFill>
          <a:blip r:embed="rId3"/>
          <a:stretch>
            <a:fillRect/>
          </a:stretch>
        </p:blipFill>
        <p:spPr>
          <a:xfrm>
            <a:off x="1165320" y="1614240"/>
            <a:ext cx="7702920" cy="5004000"/>
          </a:xfrm>
          <a:prstGeom prst="rect">
            <a:avLst/>
          </a:prstGeom>
          <a:ln>
            <a:noFill/>
          </a:ln>
        </p:spPr>
      </p:pic>
      <p:sp>
        <p:nvSpPr>
          <p:cNvPr id="598" name="Line 3"/>
          <p:cNvSpPr/>
          <p:nvPr/>
        </p:nvSpPr>
        <p:spPr>
          <a:xfrm flipV="1">
            <a:off x="6562080" y="2148840"/>
            <a:ext cx="0" cy="353160"/>
          </a:xfrm>
          <a:prstGeom prst="line">
            <a:avLst/>
          </a:prstGeom>
          <a:ln>
            <a:solidFill>
              <a:srgbClr val="ff0000"/>
            </a:solidFill>
            <a:headEnd len="med" type="triangle" w="med"/>
            <a:tailEnd len="med" type="triangle" w="med"/>
          </a:ln>
        </p:spPr>
      </p:sp>
      <p:sp>
        <p:nvSpPr>
          <p:cNvPr id="599" name="TextShape 4"/>
          <p:cNvSpPr txBox="1"/>
          <p:nvPr/>
        </p:nvSpPr>
        <p:spPr>
          <a:xfrm>
            <a:off x="5537160" y="2181600"/>
            <a:ext cx="1028880" cy="333000"/>
          </a:xfrm>
          <a:prstGeom prst="rect">
            <a:avLst/>
          </a:prstGeom>
        </p:spPr>
        <p:txBody>
          <a:bodyPr bIns="45000" lIns="90000" rIns="90000" tIns="45000" wrap="none"/>
          <a:p>
            <a:r>
              <a:rPr lang="en-US" sz="1500">
                <a:solidFill>
                  <a:srgbClr val="ff0000"/>
                </a:solidFill>
              </a:rPr>
              <a:t>~100 um</a:t>
            </a:r>
            <a:endParaRPr/>
          </a:p>
        </p:txBody>
      </p:sp>
      <p:sp>
        <p:nvSpPr>
          <p:cNvPr id="600" name="TextShape 5"/>
          <p:cNvSpPr txBox="1"/>
          <p:nvPr/>
        </p:nvSpPr>
        <p:spPr>
          <a:xfrm>
            <a:off x="6863760" y="1796040"/>
            <a:ext cx="1880640" cy="366840"/>
          </a:xfrm>
          <a:prstGeom prst="rect">
            <a:avLst/>
          </a:prstGeom>
        </p:spPr>
        <p:txBody>
          <a:bodyPr bIns="45000" lIns="90000" rIns="90000" tIns="45000" wrap="none"/>
          <a:p>
            <a:r>
              <a:rPr lang="en-US" sz="1400">
                <a:solidFill>
                  <a:srgbClr val="ff0000"/>
                </a:solidFill>
              </a:rPr>
              <a:t>no sig. T/n</a:t>
            </a:r>
            <a:r>
              <a:rPr baseline="-33000" lang="en-US" sz="1400">
                <a:solidFill>
                  <a:srgbClr val="ff0000"/>
                </a:solidFill>
              </a:rPr>
              <a:t>b</a:t>
            </a:r>
            <a:r>
              <a:rPr lang="en-US" sz="1400">
                <a:solidFill>
                  <a:srgbClr val="ff0000"/>
                </a:solidFill>
              </a:rPr>
              <a:t> change</a:t>
            </a:r>
            <a:endParaRPr/>
          </a:p>
        </p:txBody>
      </p:sp>
      <p:sp>
        <p:nvSpPr>
          <p:cNvPr id="601" name="TextShape 6"/>
          <p:cNvSpPr txBox="1"/>
          <p:nvPr/>
        </p:nvSpPr>
        <p:spPr>
          <a:xfrm>
            <a:off x="2445120" y="4246920"/>
            <a:ext cx="2445480" cy="302760"/>
          </a:xfrm>
          <a:prstGeom prst="rect">
            <a:avLst/>
          </a:prstGeom>
        </p:spPr>
        <p:txBody>
          <a:bodyPr bIns="45000" lIns="90000" rIns="90000" tIns="45000" wrap="none"/>
          <a:p>
            <a:r>
              <a:rPr lang="en-US" sz="1300"/>
              <a:t>correlation with temperature</a:t>
            </a:r>
            <a:endParaRPr/>
          </a:p>
        </p:txBody>
      </p:sp>
      <p:sp>
        <p:nvSpPr>
          <p:cNvPr id="602" name="TextShape 7"/>
          <p:cNvSpPr txBox="1"/>
          <p:nvPr/>
        </p:nvSpPr>
        <p:spPr>
          <a:xfrm>
            <a:off x="6101280" y="4226040"/>
            <a:ext cx="2635200" cy="302760"/>
          </a:xfrm>
          <a:prstGeom prst="rect">
            <a:avLst/>
          </a:prstGeom>
        </p:spPr>
        <p:txBody>
          <a:bodyPr bIns="45000" lIns="90000" rIns="90000" tIns="45000" wrap="none"/>
          <a:p>
            <a:r>
              <a:rPr lang="en-US" sz="1300"/>
              <a:t>correlation with beam intensity</a:t>
            </a:r>
            <a:endParaRPr/>
          </a:p>
        </p:txBody>
      </p:sp>
      <p:sp>
        <p:nvSpPr>
          <p:cNvPr id="603" name="CustomShape 8"/>
          <p:cNvSpPr/>
          <p:nvPr/>
        </p:nvSpPr>
        <p:spPr>
          <a:xfrm>
            <a:off x="8031960" y="4512240"/>
            <a:ext cx="513720" cy="898200"/>
          </a:xfrm>
          <a:prstGeom prst="rect">
            <a:avLst/>
          </a:prstGeom>
          <a:noFill/>
          <a:ln w="36000">
            <a:solidFill>
              <a:srgbClr val="ff0000"/>
            </a:solidFill>
            <a:round/>
          </a:ln>
        </p:spPr>
      </p:sp>
      <p:sp>
        <p:nvSpPr>
          <p:cNvPr id="604" name="TextShape 9"/>
          <p:cNvSpPr txBox="1"/>
          <p:nvPr/>
        </p:nvSpPr>
        <p:spPr>
          <a:xfrm>
            <a:off x="5609520" y="2956680"/>
            <a:ext cx="3029040" cy="855360"/>
          </a:xfrm>
          <a:prstGeom prst="rect">
            <a:avLst/>
          </a:prstGeom>
        </p:spPr>
        <p:txBody>
          <a:bodyPr bIns="45000" lIns="90000" rIns="90000" tIns="45000" wrap="none"/>
          <a:p>
            <a:pPr algn="r"/>
            <a:r>
              <a:rPr lang="en-US" sz="1400">
                <a:solidFill>
                  <a:srgbClr val="008000"/>
                </a:solidFill>
              </a:rPr>
              <a:t>el. Offset BPMSW.1L5.B1-H</a:t>
            </a:r>
            <a:endParaRPr/>
          </a:p>
          <a:p>
            <a:pPr algn="r"/>
            <a:r>
              <a:rPr lang="en-US" sz="1400">
                <a:solidFill>
                  <a:srgbClr val="000000"/>
                </a:solidFill>
              </a:rPr>
              <a:t>DAB Temperature</a:t>
            </a:r>
            <a:endParaRPr/>
          </a:p>
          <a:p>
            <a:pPr algn="r"/>
            <a:r>
              <a:rPr lang="en-US" sz="1400">
                <a:solidFill>
                  <a:srgbClr val="000080"/>
                </a:solidFill>
              </a:rPr>
              <a:t>Beam Intensity</a:t>
            </a:r>
            <a:endParaRPr/>
          </a:p>
        </p:txBody>
      </p:sp>
    </p:spTree>
  </p:cSld>
  <p:timing>
    <p:tnLst>
      <p:par>
        <p:cTn dur="indefinite" id="95" nodeType="tmRoot" restart="never">
          <p:childTnLst>
            <p:seq>
              <p:cTn id="96" nodeType="mainSeq"/>
              <p:prevCondLst>
                <p:cond delay="0" evt="onPrev">
                  <p:tgtEl>
                    <p:sldTgt/>
                  </p:tgtEl>
                </p:cond>
              </p:prevCondLst>
              <p:nextCondLst>
                <p:cond delay="0"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05" name="TextShape 1"/>
          <p:cNvSpPr txBox="1"/>
          <p:nvPr/>
        </p:nvSpPr>
        <p:spPr>
          <a:xfrm>
            <a:off x="1008000" y="-360"/>
            <a:ext cx="7056000" cy="756000"/>
          </a:xfrm>
          <a:prstGeom prst="rect">
            <a:avLst/>
          </a:prstGeom>
        </p:spPr>
        <p:txBody>
          <a:bodyPr anchor="ctr" bIns="45000" lIns="90000" rIns="90000" tIns="45000"/>
          <a:p>
            <a:r>
              <a:rPr lang="en-US"/>
              <a:t>LHC Feedback Operation</a:t>
            </a:r>
            <a:endParaRPr/>
          </a:p>
        </p:txBody>
      </p:sp>
      <p:sp>
        <p:nvSpPr>
          <p:cNvPr id="606" name="CustomShape 2"/>
          <p:cNvSpPr/>
          <p:nvPr/>
        </p:nvSpPr>
        <p:spPr>
          <a:xfrm>
            <a:off x="7537320" y="1874160"/>
            <a:ext cx="2664720" cy="1150200"/>
          </a:xfrm>
          <a:prstGeom prst="rect">
            <a:avLst/>
          </a:prstGeom>
          <a:noFill/>
          <a:ln w="9360">
            <a:noFill/>
          </a:ln>
        </p:spPr>
        <p:txBody>
          <a:bodyPr bIns="45000" lIns="90000" rIns="90000" tIns="45000"/>
          <a:p>
            <a:pPr algn="ctr">
              <a:lnSpc>
                <a:spcPct val="100000"/>
              </a:lnSpc>
            </a:pPr>
            <a:r>
              <a:rPr lang="en-US" sz="2000">
                <a:solidFill>
                  <a:srgbClr val="0000ff"/>
                </a:solidFill>
                <a:latin typeface="Arial"/>
                <a:ea typeface="Arial"/>
              </a:rPr>
              <a:t>Orbit-FB &amp; </a:t>
            </a:r>
            <a:endParaRPr/>
          </a:p>
          <a:p>
            <a:pPr algn="ctr">
              <a:lnSpc>
                <a:spcPct val="100000"/>
              </a:lnSpc>
            </a:pPr>
            <a:r>
              <a:rPr lang="en-US" sz="2000">
                <a:solidFill>
                  <a:srgbClr val="0000ff"/>
                </a:solidFill>
                <a:latin typeface="Arial"/>
                <a:ea typeface="Arial"/>
              </a:rPr>
              <a:t>Radial-Loop </a:t>
            </a:r>
            <a:endParaRPr/>
          </a:p>
          <a:p>
            <a:pPr algn="ctr">
              <a:lnSpc>
                <a:spcPct val="100000"/>
              </a:lnSpc>
            </a:pPr>
            <a:r>
              <a:rPr lang="en-US" sz="2000">
                <a:solidFill>
                  <a:srgbClr val="0000ff"/>
                </a:solidFill>
                <a:latin typeface="Arial"/>
                <a:ea typeface="Arial"/>
              </a:rPr>
              <a:t>Trims (</a:t>
            </a:r>
            <a:r>
              <a:rPr lang="en-US" sz="2000">
                <a:solidFill>
                  <a:srgbClr val="0000ff"/>
                </a:solidFill>
                <a:latin typeface="Arial"/>
                <a:ea typeface="Arial"/>
              </a:rPr>
              <a:t>μ</a:t>
            </a:r>
            <a:r>
              <a:rPr lang="en-US" sz="2000">
                <a:solidFill>
                  <a:srgbClr val="0000ff"/>
                </a:solidFill>
                <a:latin typeface="Arial"/>
                <a:ea typeface="Arial"/>
              </a:rPr>
              <a:t>rad</a:t>
            </a:r>
            <a:r>
              <a:rPr lang="en-US" sz="2000">
                <a:solidFill>
                  <a:srgbClr val="0000ff"/>
                </a:solidFill>
                <a:latin typeface="Arial"/>
                <a:ea typeface="Arial"/>
              </a:rPr>
              <a:t>)</a:t>
            </a:r>
            <a:endParaRPr/>
          </a:p>
        </p:txBody>
      </p:sp>
      <p:sp>
        <p:nvSpPr>
          <p:cNvPr id="607" name="CustomShape 3"/>
          <p:cNvSpPr/>
          <p:nvPr/>
        </p:nvSpPr>
        <p:spPr>
          <a:xfrm>
            <a:off x="7453080" y="4079880"/>
            <a:ext cx="2664720" cy="435600"/>
          </a:xfrm>
          <a:prstGeom prst="rect">
            <a:avLst/>
          </a:prstGeom>
          <a:noFill/>
          <a:ln w="9360">
            <a:noFill/>
          </a:ln>
        </p:spPr>
        <p:txBody>
          <a:bodyPr bIns="45000" lIns="90000" rIns="90000" tIns="45000"/>
          <a:p>
            <a:pPr algn="ctr"/>
            <a:r>
              <a:rPr lang="en-US" sz="2000">
                <a:solidFill>
                  <a:srgbClr val="0000ff"/>
                </a:solidFill>
                <a:latin typeface="Arial"/>
                <a:ea typeface="Arial"/>
              </a:rPr>
              <a:t>Tune-FB trims</a:t>
            </a:r>
            <a:endParaRPr/>
          </a:p>
        </p:txBody>
      </p:sp>
      <p:sp>
        <p:nvSpPr>
          <p:cNvPr id="608" name="CustomShape 4"/>
          <p:cNvSpPr/>
          <p:nvPr/>
        </p:nvSpPr>
        <p:spPr>
          <a:xfrm>
            <a:off x="7414560" y="5756040"/>
            <a:ext cx="2664720" cy="911880"/>
          </a:xfrm>
          <a:prstGeom prst="rect">
            <a:avLst/>
          </a:prstGeom>
          <a:noFill/>
          <a:ln w="9360">
            <a:noFill/>
          </a:ln>
        </p:spPr>
        <p:txBody>
          <a:bodyPr bIns="45000" lIns="90000" rIns="90000" tIns="45000"/>
          <a:p>
            <a:pPr algn="ctr"/>
            <a:r>
              <a:rPr lang="en-US" sz="2000">
                <a:solidFill>
                  <a:srgbClr val="0000ff"/>
                </a:solidFill>
                <a:latin typeface="Arial"/>
                <a:ea typeface="Arial"/>
              </a:rPr>
              <a:t>Q'(t)-FB trims</a:t>
            </a:r>
            <a:endParaRPr/>
          </a:p>
          <a:p>
            <a:pPr algn="ctr"/>
            <a:r>
              <a:rPr lang="en-US" sz="2000">
                <a:solidFill>
                  <a:srgbClr val="0000ff"/>
                </a:solidFill>
                <a:latin typeface="Arial"/>
                <a:ea typeface="Arial"/>
              </a:rPr>
              <a:t>Energy (TeV)</a:t>
            </a:r>
            <a:endParaRPr/>
          </a:p>
        </p:txBody>
      </p:sp>
      <p:sp>
        <p:nvSpPr>
          <p:cNvPr id="609" name="TextShape 5"/>
          <p:cNvSpPr txBox="1"/>
          <p:nvPr/>
        </p:nvSpPr>
        <p:spPr>
          <a:xfrm>
            <a:off x="587880" y="927000"/>
            <a:ext cx="9072000" cy="5894280"/>
          </a:xfrm>
          <a:prstGeom prst="rect">
            <a:avLst/>
          </a:prstGeom>
        </p:spPr>
        <p:txBody>
          <a:bodyPr bIns="0" lIns="0" rIns="0" tIns="0" wrap="none"/>
          <a:p>
            <a:pPr>
              <a:buBlip>
                <a:blip r:embed="rId1"/>
              </a:buBlip>
            </a:pPr>
            <a:r>
              <a:rPr lang="en-US">
                <a:solidFill>
                  <a:srgbClr val="000000"/>
                </a:solidFill>
                <a:latin typeface="Arial"/>
                <a:ea typeface="msgothic"/>
              </a:rPr>
              <a:t>Trims became de-facto standard to assess the FB and machine performance</a:t>
            </a:r>
            <a:endParaRPr/>
          </a:p>
        </p:txBody>
      </p:sp>
      <p:pic>
        <p:nvPicPr>
          <p:cNvPr descr="" id="610" name=""/>
          <p:cNvPicPr/>
          <p:nvPr/>
        </p:nvPicPr>
        <p:blipFill>
          <a:blip r:embed="rId2"/>
          <a:stretch>
            <a:fillRect/>
          </a:stretch>
        </p:blipFill>
        <p:spPr>
          <a:xfrm>
            <a:off x="651960" y="1322640"/>
            <a:ext cx="7021080" cy="5838840"/>
          </a:xfrm>
          <a:prstGeom prst="rect">
            <a:avLst/>
          </a:prstGeom>
          <a:ln>
            <a:noFill/>
          </a:ln>
        </p:spPr>
      </p:pic>
      <p:sp>
        <p:nvSpPr>
          <p:cNvPr id="611" name="Line 6"/>
          <p:cNvSpPr/>
          <p:nvPr/>
        </p:nvSpPr>
        <p:spPr>
          <a:xfrm>
            <a:off x="6461640" y="5378040"/>
            <a:ext cx="11160" cy="1603800"/>
          </a:xfrm>
          <a:prstGeom prst="line">
            <a:avLst/>
          </a:prstGeom>
          <a:ln w="36000">
            <a:solidFill>
              <a:srgbClr val="008000"/>
            </a:solidFill>
            <a:round/>
          </a:ln>
        </p:spPr>
      </p:sp>
      <p:sp>
        <p:nvSpPr>
          <p:cNvPr id="612" name="Line 7"/>
          <p:cNvSpPr/>
          <p:nvPr/>
        </p:nvSpPr>
        <p:spPr>
          <a:xfrm>
            <a:off x="7374600" y="5378400"/>
            <a:ext cx="11160" cy="1603800"/>
          </a:xfrm>
          <a:prstGeom prst="line">
            <a:avLst/>
          </a:prstGeom>
          <a:ln w="36000">
            <a:solidFill>
              <a:srgbClr val="008000"/>
            </a:solidFill>
            <a:round/>
          </a:ln>
        </p:spPr>
      </p:sp>
      <p:sp>
        <p:nvSpPr>
          <p:cNvPr id="613" name="Line 8"/>
          <p:cNvSpPr/>
          <p:nvPr/>
        </p:nvSpPr>
        <p:spPr>
          <a:xfrm>
            <a:off x="4477320" y="5378760"/>
            <a:ext cx="11160" cy="1603800"/>
          </a:xfrm>
          <a:prstGeom prst="line">
            <a:avLst/>
          </a:prstGeom>
          <a:ln w="36000">
            <a:solidFill>
              <a:srgbClr val="008000"/>
            </a:solidFill>
            <a:round/>
          </a:ln>
        </p:spPr>
      </p:sp>
      <p:sp>
        <p:nvSpPr>
          <p:cNvPr id="614" name="Line 9"/>
          <p:cNvSpPr/>
          <p:nvPr/>
        </p:nvSpPr>
        <p:spPr>
          <a:xfrm>
            <a:off x="5549040" y="5379120"/>
            <a:ext cx="11160" cy="1603800"/>
          </a:xfrm>
          <a:prstGeom prst="line">
            <a:avLst/>
          </a:prstGeom>
          <a:ln w="36000">
            <a:solidFill>
              <a:srgbClr val="008000"/>
            </a:solidFill>
            <a:round/>
          </a:ln>
        </p:spPr>
      </p:sp>
      <p:sp>
        <p:nvSpPr>
          <p:cNvPr id="615" name="TextShape 10"/>
          <p:cNvSpPr txBox="1"/>
          <p:nvPr/>
        </p:nvSpPr>
        <p:spPr>
          <a:xfrm>
            <a:off x="4666680" y="5459040"/>
            <a:ext cx="709920" cy="348480"/>
          </a:xfrm>
          <a:prstGeom prst="rect">
            <a:avLst/>
          </a:prstGeom>
        </p:spPr>
        <p:txBody>
          <a:bodyPr bIns="45000" lIns="90000" rIns="90000" tIns="45000" wrap="none"/>
          <a:p>
            <a:r>
              <a:rPr lang="en-US" sz="1600">
                <a:solidFill>
                  <a:srgbClr val="008000"/>
                </a:solidFill>
              </a:rPr>
              <a:t>ramp</a:t>
            </a:r>
            <a:endParaRPr/>
          </a:p>
        </p:txBody>
      </p:sp>
      <p:sp>
        <p:nvSpPr>
          <p:cNvPr id="616" name="TextShape 11"/>
          <p:cNvSpPr txBox="1"/>
          <p:nvPr/>
        </p:nvSpPr>
        <p:spPr>
          <a:xfrm>
            <a:off x="5567400" y="5448600"/>
            <a:ext cx="883080" cy="348480"/>
          </a:xfrm>
          <a:prstGeom prst="rect">
            <a:avLst/>
          </a:prstGeom>
        </p:spPr>
        <p:txBody>
          <a:bodyPr bIns="45000" lIns="90000" rIns="90000" tIns="45000" wrap="none"/>
          <a:p>
            <a:r>
              <a:rPr lang="en-US" sz="1600">
                <a:solidFill>
                  <a:srgbClr val="008000"/>
                </a:solidFill>
              </a:rPr>
              <a:t>flat-top</a:t>
            </a:r>
            <a:endParaRPr/>
          </a:p>
        </p:txBody>
      </p:sp>
      <p:sp>
        <p:nvSpPr>
          <p:cNvPr id="617" name="TextShape 12"/>
          <p:cNvSpPr txBox="1"/>
          <p:nvPr/>
        </p:nvSpPr>
        <p:spPr>
          <a:xfrm>
            <a:off x="6278040" y="7146720"/>
            <a:ext cx="1336680" cy="348480"/>
          </a:xfrm>
          <a:prstGeom prst="rect">
            <a:avLst/>
          </a:prstGeom>
        </p:spPr>
        <p:txBody>
          <a:bodyPr bIns="45000" lIns="90000" rIns="90000" tIns="45000" wrap="none"/>
          <a:p>
            <a:r>
              <a:rPr lang="en-US" sz="1600">
                <a:solidFill>
                  <a:srgbClr val="008000"/>
                </a:solidFill>
                <a:latin typeface="Arial"/>
                <a:ea typeface="Arial"/>
              </a:rPr>
              <a:t>β</a:t>
            </a:r>
            <a:r>
              <a:rPr lang="en-US" sz="1600">
                <a:solidFill>
                  <a:srgbClr val="008000"/>
                </a:solidFill>
                <a:latin typeface="Arial"/>
                <a:ea typeface="Arial"/>
              </a:rPr>
              <a:t>*-</a:t>
            </a:r>
            <a:r>
              <a:rPr lang="en-US" sz="1600">
                <a:solidFill>
                  <a:srgbClr val="008000"/>
                </a:solidFill>
              </a:rPr>
              <a:t>squeeze</a:t>
            </a:r>
            <a:endParaRPr/>
          </a:p>
        </p:txBody>
      </p:sp>
      <p:sp>
        <p:nvSpPr>
          <p:cNvPr id="618" name="TextShape 13"/>
          <p:cNvSpPr txBox="1"/>
          <p:nvPr/>
        </p:nvSpPr>
        <p:spPr>
          <a:xfrm>
            <a:off x="1028160" y="6683040"/>
            <a:ext cx="2872080" cy="287640"/>
          </a:xfrm>
          <a:prstGeom prst="rect">
            <a:avLst/>
          </a:prstGeom>
        </p:spPr>
        <p:txBody>
          <a:bodyPr bIns="45000" lIns="90000" rIns="90000" tIns="45000" wrap="none"/>
          <a:p>
            <a:r>
              <a:rPr lang="en-US" sz="1200"/>
              <a:t>Q'(t) not used on a day-to-day basis</a:t>
            </a:r>
            <a:endParaRPr/>
          </a:p>
        </p:txBody>
      </p:sp>
      <p:sp>
        <p:nvSpPr>
          <p:cNvPr id="619" name="TextShape 14"/>
          <p:cNvSpPr txBox="1"/>
          <p:nvPr/>
        </p:nvSpPr>
        <p:spPr>
          <a:xfrm>
            <a:off x="2084400" y="5447520"/>
            <a:ext cx="1022400" cy="348480"/>
          </a:xfrm>
          <a:prstGeom prst="rect">
            <a:avLst/>
          </a:prstGeom>
        </p:spPr>
        <p:txBody>
          <a:bodyPr bIns="45000" lIns="90000" rIns="90000" tIns="45000" wrap="none"/>
          <a:p>
            <a:r>
              <a:rPr lang="en-US" sz="1600">
                <a:solidFill>
                  <a:srgbClr val="008000"/>
                </a:solidFill>
              </a:rPr>
              <a:t>injection</a:t>
            </a:r>
            <a:endParaRPr/>
          </a:p>
        </p:txBody>
      </p:sp>
    </p:spTree>
  </p:cSld>
  <p:timing>
    <p:tnLst>
      <p:par>
        <p:cTn dur="indefinite" id="97" nodeType="tmRoot" restart="never">
          <p:childTnLst>
            <p:seq>
              <p:cTn id="98" nodeType="mainSeq"/>
              <p:prevCondLst>
                <p:cond delay="0" evt="onPrev">
                  <p:tgtEl>
                    <p:sldTgt/>
                  </p:tgtEl>
                </p:cond>
              </p:prevCondLst>
              <p:nextCondLst>
                <p:cond delay="0"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620" name=""/>
          <p:cNvPicPr/>
          <p:nvPr/>
        </p:nvPicPr>
        <p:blipFill>
          <a:blip r:embed="rId1"/>
          <a:stretch>
            <a:fillRect/>
          </a:stretch>
        </p:blipFill>
        <p:spPr>
          <a:xfrm>
            <a:off x="4523040" y="2059200"/>
            <a:ext cx="4887360" cy="1954800"/>
          </a:xfrm>
          <a:prstGeom prst="rect">
            <a:avLst/>
          </a:prstGeom>
          <a:ln>
            <a:noFill/>
          </a:ln>
        </p:spPr>
      </p:pic>
      <p:sp>
        <p:nvSpPr>
          <p:cNvPr id="621" name="TextShape 1"/>
          <p:cNvSpPr txBox="1"/>
          <p:nvPr/>
        </p:nvSpPr>
        <p:spPr>
          <a:xfrm>
            <a:off x="1007640" y="-141480"/>
            <a:ext cx="8954640" cy="1038600"/>
          </a:xfrm>
          <a:prstGeom prst="rect">
            <a:avLst/>
          </a:prstGeom>
        </p:spPr>
        <p:txBody>
          <a:bodyPr anchor="ctr" bIns="0" lIns="0" rIns="0" tIns="0" wrap="none"/>
          <a:p>
            <a:r>
              <a:rPr lang="en-US"/>
              <a:t>LHC Feedback … one of the more visible systems in the CCC</a:t>
            </a:r>
            <a:r>
              <a:rPr lang="en-US"/>
              <a:t>
</a:t>
            </a:r>
            <a:r>
              <a:rPr lang="en-US"/>
              <a:t>– Importance of Controls Integration and SW Usability</a:t>
            </a:r>
            <a:endParaRPr/>
          </a:p>
        </p:txBody>
      </p:sp>
      <p:sp>
        <p:nvSpPr>
          <p:cNvPr id="622" name="TextShape 2"/>
          <p:cNvSpPr txBox="1"/>
          <p:nvPr/>
        </p:nvSpPr>
        <p:spPr>
          <a:xfrm>
            <a:off x="587880" y="966600"/>
            <a:ext cx="9072000" cy="5994000"/>
          </a:xfrm>
          <a:prstGeom prst="rect">
            <a:avLst/>
          </a:prstGeom>
        </p:spPr>
        <p:txBody>
          <a:bodyPr bIns="0" lIns="0" rIns="0" tIns="0" wrap="none"/>
          <a:p>
            <a:pPr>
              <a:lnSpc>
                <a:spcPts val="732"/>
              </a:lnSpc>
              <a:buBlip>
                <a:blip r:embed="rId2"/>
              </a:buBlip>
            </a:pPr>
            <a:r>
              <a:rPr lang="en-US">
                <a:solidFill>
                  <a:srgbClr val="000000"/>
                </a:solidFill>
                <a:latin typeface="Arial"/>
                <a:ea typeface="Arial"/>
              </a:rPr>
              <a:t>  </a:t>
            </a:r>
            <a:endParaRPr/>
          </a:p>
        </p:txBody>
      </p:sp>
      <p:pic>
        <p:nvPicPr>
          <p:cNvPr descr="" id="623" name=""/>
          <p:cNvPicPr/>
          <p:nvPr/>
        </p:nvPicPr>
        <p:blipFill>
          <a:blip r:embed="rId3"/>
          <a:srcRect b="0" l="0" r="0" t="111283"/>
          <a:stretch>
            <a:fillRect/>
          </a:stretch>
        </p:blipFill>
        <p:spPr>
          <a:xfrm>
            <a:off x="305280" y="966600"/>
            <a:ext cx="4755960" cy="2678040"/>
          </a:xfrm>
          <a:prstGeom prst="rect">
            <a:avLst/>
          </a:prstGeom>
          <a:ln>
            <a:noFill/>
          </a:ln>
        </p:spPr>
      </p:pic>
      <p:sp>
        <p:nvSpPr>
          <p:cNvPr id="624" name="TextShape 3"/>
          <p:cNvSpPr txBox="1"/>
          <p:nvPr/>
        </p:nvSpPr>
        <p:spPr>
          <a:xfrm>
            <a:off x="328320" y="1989360"/>
            <a:ext cx="1405440" cy="381600"/>
          </a:xfrm>
          <a:prstGeom prst="rect">
            <a:avLst/>
          </a:prstGeom>
        </p:spPr>
        <p:txBody>
          <a:bodyPr bIns="45000" lIns="90000" rIns="90000" tIns="45000" wrap="none"/>
          <a:p>
            <a:r>
              <a:rPr b="1" lang="en-US">
                <a:solidFill>
                  <a:srgbClr val="0000ff"/>
                </a:solidFill>
              </a:rPr>
              <a:t>Beam 1</a:t>
            </a:r>
            <a:endParaRPr/>
          </a:p>
        </p:txBody>
      </p:sp>
      <p:sp>
        <p:nvSpPr>
          <p:cNvPr id="625" name="TextShape 4"/>
          <p:cNvSpPr txBox="1"/>
          <p:nvPr/>
        </p:nvSpPr>
        <p:spPr>
          <a:xfrm>
            <a:off x="334440" y="3304440"/>
            <a:ext cx="1334520" cy="381960"/>
          </a:xfrm>
          <a:prstGeom prst="rect">
            <a:avLst/>
          </a:prstGeom>
        </p:spPr>
        <p:txBody>
          <a:bodyPr bIns="45000" lIns="90000" rIns="90000" tIns="45000" wrap="none"/>
          <a:p>
            <a:r>
              <a:rPr b="1" lang="en-US">
                <a:solidFill>
                  <a:srgbClr val="ff0000"/>
                </a:solidFill>
              </a:rPr>
              <a:t>Beam 2</a:t>
            </a:r>
            <a:endParaRPr/>
          </a:p>
        </p:txBody>
      </p:sp>
      <p:sp>
        <p:nvSpPr>
          <p:cNvPr id="626" name="TextShape 5"/>
          <p:cNvSpPr txBox="1"/>
          <p:nvPr/>
        </p:nvSpPr>
        <p:spPr>
          <a:xfrm>
            <a:off x="2269080" y="1277280"/>
            <a:ext cx="633960" cy="381960"/>
          </a:xfrm>
          <a:prstGeom prst="rect">
            <a:avLst/>
          </a:prstGeom>
        </p:spPr>
        <p:txBody>
          <a:bodyPr bIns="45000" lIns="90000" rIns="90000" tIns="45000" wrap="none"/>
          <a:p>
            <a:r>
              <a:rPr lang="en-US"/>
              <a:t>Q(t)</a:t>
            </a:r>
            <a:endParaRPr/>
          </a:p>
        </p:txBody>
      </p:sp>
      <p:sp>
        <p:nvSpPr>
          <p:cNvPr id="627" name="TextShape 6"/>
          <p:cNvSpPr txBox="1"/>
          <p:nvPr/>
        </p:nvSpPr>
        <p:spPr>
          <a:xfrm>
            <a:off x="2248200" y="1957680"/>
            <a:ext cx="682920" cy="381600"/>
          </a:xfrm>
          <a:prstGeom prst="rect">
            <a:avLst/>
          </a:prstGeom>
        </p:spPr>
        <p:txBody>
          <a:bodyPr bIns="45000" lIns="90000" rIns="90000" tIns="45000" wrap="none"/>
          <a:p>
            <a:r>
              <a:rPr lang="en-US"/>
              <a:t>Q'(t)</a:t>
            </a:r>
            <a:endParaRPr/>
          </a:p>
        </p:txBody>
      </p:sp>
      <p:sp>
        <p:nvSpPr>
          <p:cNvPr id="628" name="Line 7"/>
          <p:cNvSpPr/>
          <p:nvPr/>
        </p:nvSpPr>
        <p:spPr>
          <a:xfrm flipH="1" flipV="1">
            <a:off x="3284640" y="1924560"/>
            <a:ext cx="164160" cy="91080"/>
          </a:xfrm>
          <a:prstGeom prst="line">
            <a:avLst/>
          </a:prstGeom>
          <a:ln>
            <a:solidFill>
              <a:srgbClr val="000000"/>
            </a:solidFill>
            <a:tailEnd len="med" type="triangle" w="med"/>
          </a:ln>
        </p:spPr>
      </p:sp>
      <p:sp>
        <p:nvSpPr>
          <p:cNvPr id="629" name="TextShape 8"/>
          <p:cNvSpPr txBox="1"/>
          <p:nvPr/>
        </p:nvSpPr>
        <p:spPr>
          <a:xfrm>
            <a:off x="3409200" y="1986840"/>
            <a:ext cx="879840" cy="348480"/>
          </a:xfrm>
          <a:prstGeom prst="rect">
            <a:avLst/>
          </a:prstGeom>
        </p:spPr>
        <p:txBody>
          <a:bodyPr bIns="45000" lIns="90000" rIns="90000" tIns="45000" wrap="none"/>
          <a:p>
            <a:r>
              <a:rPr lang="en-US" sz="1600"/>
              <a:t>energy</a:t>
            </a:r>
            <a:endParaRPr/>
          </a:p>
        </p:txBody>
      </p:sp>
      <p:sp>
        <p:nvSpPr>
          <p:cNvPr id="630" name="CustomShape 9"/>
          <p:cNvSpPr/>
          <p:nvPr/>
        </p:nvSpPr>
        <p:spPr>
          <a:xfrm>
            <a:off x="8461080" y="3988080"/>
            <a:ext cx="1666080" cy="846360"/>
          </a:xfrm>
          <a:prstGeom prst="rect">
            <a:avLst/>
          </a:prstGeom>
          <a:noFill/>
          <a:ln w="9360">
            <a:noFill/>
          </a:ln>
        </p:spPr>
        <p:txBody>
          <a:bodyPr bIns="45000" lIns="90000" rIns="90000" tIns="45000"/>
          <a:p>
            <a:pPr algn="ctr">
              <a:lnSpc>
                <a:spcPct val="100000"/>
              </a:lnSpc>
            </a:pPr>
            <a:r>
              <a:rPr lang="en-US" sz="1400">
                <a:solidFill>
                  <a:srgbClr val="0000ff"/>
                </a:solidFill>
                <a:latin typeface="Arial"/>
                <a:ea typeface="Arial"/>
              </a:rPr>
              <a:t>Orbit-FB &amp; </a:t>
            </a:r>
            <a:endParaRPr/>
          </a:p>
          <a:p>
            <a:pPr algn="ctr">
              <a:lnSpc>
                <a:spcPct val="100000"/>
              </a:lnSpc>
            </a:pPr>
            <a:r>
              <a:rPr lang="en-US" sz="1400">
                <a:solidFill>
                  <a:srgbClr val="0000ff"/>
                </a:solidFill>
                <a:latin typeface="Arial"/>
                <a:ea typeface="Arial"/>
              </a:rPr>
              <a:t>Radial-Loop </a:t>
            </a:r>
            <a:endParaRPr/>
          </a:p>
          <a:p>
            <a:pPr algn="ctr">
              <a:lnSpc>
                <a:spcPct val="100000"/>
              </a:lnSpc>
            </a:pPr>
            <a:r>
              <a:rPr lang="en-US" sz="1400">
                <a:solidFill>
                  <a:srgbClr val="0000ff"/>
                </a:solidFill>
                <a:latin typeface="Arial"/>
                <a:ea typeface="Arial"/>
              </a:rPr>
              <a:t>Trims (</a:t>
            </a:r>
            <a:r>
              <a:rPr lang="en-US" sz="1400">
                <a:solidFill>
                  <a:srgbClr val="0000ff"/>
                </a:solidFill>
                <a:latin typeface="Arial"/>
                <a:ea typeface="Arial"/>
              </a:rPr>
              <a:t>μ</a:t>
            </a:r>
            <a:r>
              <a:rPr lang="en-US" sz="1400">
                <a:solidFill>
                  <a:srgbClr val="0000ff"/>
                </a:solidFill>
                <a:latin typeface="Arial"/>
                <a:ea typeface="Arial"/>
              </a:rPr>
              <a:t>rad</a:t>
            </a:r>
            <a:r>
              <a:rPr lang="en-US" sz="1400">
                <a:solidFill>
                  <a:srgbClr val="0000ff"/>
                </a:solidFill>
                <a:latin typeface="Arial"/>
                <a:ea typeface="Arial"/>
              </a:rPr>
              <a:t>)</a:t>
            </a:r>
            <a:endParaRPr/>
          </a:p>
        </p:txBody>
      </p:sp>
      <p:sp>
        <p:nvSpPr>
          <p:cNvPr id="631" name="CustomShape 10"/>
          <p:cNvSpPr/>
          <p:nvPr/>
        </p:nvSpPr>
        <p:spPr>
          <a:xfrm>
            <a:off x="8408520" y="5367240"/>
            <a:ext cx="1666080" cy="334440"/>
          </a:xfrm>
          <a:prstGeom prst="rect">
            <a:avLst/>
          </a:prstGeom>
          <a:noFill/>
          <a:ln w="9360">
            <a:noFill/>
          </a:ln>
        </p:spPr>
        <p:txBody>
          <a:bodyPr bIns="45000" lIns="90000" rIns="90000" tIns="45000"/>
          <a:p>
            <a:pPr algn="ctr"/>
            <a:r>
              <a:rPr lang="en-US" sz="1400">
                <a:solidFill>
                  <a:srgbClr val="0000ff"/>
                </a:solidFill>
                <a:latin typeface="Arial"/>
                <a:ea typeface="Arial"/>
              </a:rPr>
              <a:t>Tune-FB trims</a:t>
            </a:r>
            <a:endParaRPr/>
          </a:p>
        </p:txBody>
      </p:sp>
      <p:sp>
        <p:nvSpPr>
          <p:cNvPr id="632" name="CustomShape 11"/>
          <p:cNvSpPr/>
          <p:nvPr/>
        </p:nvSpPr>
        <p:spPr>
          <a:xfrm>
            <a:off x="8384760" y="6415200"/>
            <a:ext cx="1665720" cy="709560"/>
          </a:xfrm>
          <a:prstGeom prst="rect">
            <a:avLst/>
          </a:prstGeom>
          <a:noFill/>
          <a:ln w="9360">
            <a:noFill/>
          </a:ln>
        </p:spPr>
        <p:txBody>
          <a:bodyPr bIns="45000" lIns="90000" rIns="90000" tIns="45000"/>
          <a:p>
            <a:pPr algn="ctr"/>
            <a:r>
              <a:rPr lang="en-US" sz="1400">
                <a:solidFill>
                  <a:srgbClr val="0000ff"/>
                </a:solidFill>
                <a:latin typeface="Arial"/>
                <a:ea typeface="Arial"/>
              </a:rPr>
              <a:t>Q'(t)-FB trims</a:t>
            </a:r>
            <a:endParaRPr/>
          </a:p>
          <a:p>
            <a:pPr algn="ctr"/>
            <a:r>
              <a:rPr lang="en-US" sz="1400">
                <a:solidFill>
                  <a:srgbClr val="0000ff"/>
                </a:solidFill>
                <a:latin typeface="Arial"/>
                <a:ea typeface="Arial"/>
              </a:rPr>
              <a:t>Energy (TeV)</a:t>
            </a:r>
            <a:endParaRPr/>
          </a:p>
        </p:txBody>
      </p:sp>
      <p:pic>
        <p:nvPicPr>
          <p:cNvPr descr="" id="633" name=""/>
          <p:cNvPicPr/>
          <p:nvPr/>
        </p:nvPicPr>
        <p:blipFill>
          <a:blip r:embed="rId4"/>
          <a:stretch>
            <a:fillRect/>
          </a:stretch>
        </p:blipFill>
        <p:spPr>
          <a:xfrm>
            <a:off x="4156560" y="3643560"/>
            <a:ext cx="4389480" cy="3650040"/>
          </a:xfrm>
          <a:prstGeom prst="rect">
            <a:avLst/>
          </a:prstGeom>
          <a:ln>
            <a:noFill/>
          </a:ln>
        </p:spPr>
      </p:pic>
      <p:sp>
        <p:nvSpPr>
          <p:cNvPr id="634" name="Line 12"/>
          <p:cNvSpPr/>
          <p:nvPr/>
        </p:nvSpPr>
        <p:spPr>
          <a:xfrm>
            <a:off x="7788960" y="6178680"/>
            <a:ext cx="7200" cy="1002600"/>
          </a:xfrm>
          <a:prstGeom prst="line">
            <a:avLst/>
          </a:prstGeom>
          <a:ln w="36000">
            <a:solidFill>
              <a:srgbClr val="008000"/>
            </a:solidFill>
            <a:round/>
          </a:ln>
        </p:spPr>
      </p:sp>
      <p:sp>
        <p:nvSpPr>
          <p:cNvPr id="635" name="Line 13"/>
          <p:cNvSpPr/>
          <p:nvPr/>
        </p:nvSpPr>
        <p:spPr>
          <a:xfrm>
            <a:off x="8359560" y="6179040"/>
            <a:ext cx="7200" cy="1002600"/>
          </a:xfrm>
          <a:prstGeom prst="line">
            <a:avLst/>
          </a:prstGeom>
          <a:ln w="36000">
            <a:solidFill>
              <a:srgbClr val="008000"/>
            </a:solidFill>
            <a:round/>
          </a:ln>
        </p:spPr>
      </p:sp>
      <p:sp>
        <p:nvSpPr>
          <p:cNvPr id="636" name="Line 14"/>
          <p:cNvSpPr/>
          <p:nvPr/>
        </p:nvSpPr>
        <p:spPr>
          <a:xfrm>
            <a:off x="6548400" y="6179040"/>
            <a:ext cx="7200" cy="1002600"/>
          </a:xfrm>
          <a:prstGeom prst="line">
            <a:avLst/>
          </a:prstGeom>
          <a:ln w="36000">
            <a:solidFill>
              <a:srgbClr val="008000"/>
            </a:solidFill>
            <a:round/>
          </a:ln>
        </p:spPr>
      </p:sp>
      <p:sp>
        <p:nvSpPr>
          <p:cNvPr id="637" name="Line 15"/>
          <p:cNvSpPr/>
          <p:nvPr/>
        </p:nvSpPr>
        <p:spPr>
          <a:xfrm>
            <a:off x="7218360" y="6179400"/>
            <a:ext cx="7200" cy="1002600"/>
          </a:xfrm>
          <a:prstGeom prst="line">
            <a:avLst/>
          </a:prstGeom>
          <a:ln w="36000">
            <a:solidFill>
              <a:srgbClr val="008000"/>
            </a:solidFill>
            <a:round/>
          </a:ln>
        </p:spPr>
      </p:sp>
      <p:sp>
        <p:nvSpPr>
          <p:cNvPr id="638" name="TextShape 16"/>
          <p:cNvSpPr txBox="1"/>
          <p:nvPr/>
        </p:nvSpPr>
        <p:spPr>
          <a:xfrm>
            <a:off x="6666840" y="6229080"/>
            <a:ext cx="647640" cy="319680"/>
          </a:xfrm>
          <a:prstGeom prst="rect">
            <a:avLst/>
          </a:prstGeom>
        </p:spPr>
        <p:txBody>
          <a:bodyPr bIns="45000" lIns="90000" rIns="90000" tIns="45000" wrap="none"/>
          <a:p>
            <a:r>
              <a:rPr lang="en-US" sz="1400">
                <a:solidFill>
                  <a:srgbClr val="008000"/>
                </a:solidFill>
              </a:rPr>
              <a:t>ramp</a:t>
            </a:r>
            <a:endParaRPr/>
          </a:p>
        </p:txBody>
      </p:sp>
      <p:sp>
        <p:nvSpPr>
          <p:cNvPr id="639" name="TextShape 17"/>
          <p:cNvSpPr txBox="1"/>
          <p:nvPr/>
        </p:nvSpPr>
        <p:spPr>
          <a:xfrm>
            <a:off x="7229520" y="6222600"/>
            <a:ext cx="802440" cy="320040"/>
          </a:xfrm>
          <a:prstGeom prst="rect">
            <a:avLst/>
          </a:prstGeom>
        </p:spPr>
        <p:txBody>
          <a:bodyPr bIns="45000" lIns="90000" rIns="90000" tIns="45000" wrap="none"/>
          <a:p>
            <a:r>
              <a:rPr lang="en-US" sz="1400">
                <a:solidFill>
                  <a:srgbClr val="008000"/>
                </a:solidFill>
              </a:rPr>
              <a:t>flat-top</a:t>
            </a:r>
            <a:endParaRPr/>
          </a:p>
        </p:txBody>
      </p:sp>
      <p:sp>
        <p:nvSpPr>
          <p:cNvPr id="640" name="TextShape 18"/>
          <p:cNvSpPr txBox="1"/>
          <p:nvPr/>
        </p:nvSpPr>
        <p:spPr>
          <a:xfrm>
            <a:off x="7673760" y="7284600"/>
            <a:ext cx="1199160" cy="320040"/>
          </a:xfrm>
          <a:prstGeom prst="rect">
            <a:avLst/>
          </a:prstGeom>
        </p:spPr>
        <p:txBody>
          <a:bodyPr bIns="45000" lIns="90000" rIns="90000" tIns="45000" wrap="none"/>
          <a:p>
            <a:r>
              <a:rPr lang="en-US" sz="1400">
                <a:solidFill>
                  <a:srgbClr val="008000"/>
                </a:solidFill>
                <a:latin typeface="Arial"/>
                <a:ea typeface="Arial"/>
              </a:rPr>
              <a:t>β</a:t>
            </a:r>
            <a:r>
              <a:rPr lang="en-US" sz="1400">
                <a:solidFill>
                  <a:srgbClr val="008000"/>
                </a:solidFill>
                <a:latin typeface="Arial"/>
                <a:ea typeface="Arial"/>
              </a:rPr>
              <a:t>*-</a:t>
            </a:r>
            <a:r>
              <a:rPr lang="en-US" sz="1400">
                <a:solidFill>
                  <a:srgbClr val="008000"/>
                </a:solidFill>
              </a:rPr>
              <a:t>squeeze</a:t>
            </a:r>
            <a:endParaRPr/>
          </a:p>
        </p:txBody>
      </p:sp>
      <p:sp>
        <p:nvSpPr>
          <p:cNvPr id="641" name="TextShape 19"/>
          <p:cNvSpPr txBox="1"/>
          <p:nvPr/>
        </p:nvSpPr>
        <p:spPr>
          <a:xfrm>
            <a:off x="5052240" y="6221880"/>
            <a:ext cx="921600" cy="320040"/>
          </a:xfrm>
          <a:prstGeom prst="rect">
            <a:avLst/>
          </a:prstGeom>
        </p:spPr>
        <p:txBody>
          <a:bodyPr bIns="45000" lIns="90000" rIns="90000" tIns="45000" wrap="none"/>
          <a:p>
            <a:r>
              <a:rPr lang="en-US" sz="1400">
                <a:solidFill>
                  <a:srgbClr val="008000"/>
                </a:solidFill>
              </a:rPr>
              <a:t>injection</a:t>
            </a:r>
            <a:endParaRPr/>
          </a:p>
        </p:txBody>
      </p:sp>
      <p:pic>
        <p:nvPicPr>
          <p:cNvPr descr="" id="642" name=""/>
          <p:cNvPicPr/>
          <p:nvPr/>
        </p:nvPicPr>
        <p:blipFill>
          <a:blip r:embed="rId5"/>
          <a:stretch>
            <a:fillRect/>
          </a:stretch>
        </p:blipFill>
        <p:spPr>
          <a:xfrm>
            <a:off x="1577160" y="3461760"/>
            <a:ext cx="4156200" cy="2877840"/>
          </a:xfrm>
          <a:prstGeom prst="rect">
            <a:avLst/>
          </a:prstGeom>
          <a:ln>
            <a:noFill/>
          </a:ln>
        </p:spPr>
      </p:pic>
      <p:pic>
        <p:nvPicPr>
          <p:cNvPr descr="" id="643" name=""/>
          <p:cNvPicPr/>
          <p:nvPr/>
        </p:nvPicPr>
        <p:blipFill>
          <a:blip r:embed="rId6"/>
          <a:stretch>
            <a:fillRect/>
          </a:stretch>
        </p:blipFill>
        <p:spPr>
          <a:xfrm>
            <a:off x="200880" y="4693320"/>
            <a:ext cx="4632480" cy="2850840"/>
          </a:xfrm>
          <a:prstGeom prst="rect">
            <a:avLst/>
          </a:prstGeom>
          <a:ln>
            <a:noFill/>
          </a:ln>
        </p:spPr>
      </p:pic>
      <p:pic>
        <p:nvPicPr>
          <p:cNvPr descr="" id="644" name=""/>
          <p:cNvPicPr/>
          <p:nvPr/>
        </p:nvPicPr>
        <p:blipFill>
          <a:blip r:embed="rId7"/>
          <a:stretch>
            <a:fillRect/>
          </a:stretch>
        </p:blipFill>
        <p:spPr>
          <a:xfrm>
            <a:off x="5061240" y="866160"/>
            <a:ext cx="4927680" cy="1970640"/>
          </a:xfrm>
          <a:prstGeom prst="rect">
            <a:avLst/>
          </a:prstGeom>
          <a:ln>
            <a:noFill/>
          </a:ln>
        </p:spPr>
      </p:pic>
    </p:spTree>
  </p:cSld>
  <p:timing>
    <p:tnLst>
      <p:par>
        <p:cTn dur="indefinite" id="99" nodeType="tmRoot" restart="never">
          <p:childTnLst>
            <p:seq>
              <p:cTn id="100" nodeType="mainSeq"/>
              <p:prevCondLst>
                <p:cond delay="0" evt="onPrev">
                  <p:tgtEl>
                    <p:sldTgt/>
                  </p:tgtEl>
                </p:cond>
              </p:prevCondLst>
              <p:nextCondLst>
                <p:cond delay="0" evt="onNext">
                  <p:tgtEl>
                    <p:sldTgt/>
                  </p:tgtEl>
                </p:cond>
              </p:nextCondLst>
            </p:seq>
          </p:childTnLst>
        </p:cTn>
      </p:par>
    </p:tnLst>
  </p:timing>
</p:sld>
</file>

<file path=ppt/slides/slide3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645" name=""/>
          <p:cNvPicPr/>
          <p:nvPr/>
        </p:nvPicPr>
        <p:blipFill>
          <a:blip r:embed="rId1"/>
          <a:srcRect b="229357" l="125334" r="0" t="98050"/>
          <a:stretch>
            <a:fillRect/>
          </a:stretch>
        </p:blipFill>
        <p:spPr>
          <a:xfrm>
            <a:off x="1694160" y="1180080"/>
            <a:ext cx="3969360" cy="2598480"/>
          </a:xfrm>
          <a:prstGeom prst="rect">
            <a:avLst/>
          </a:prstGeom>
          <a:ln>
            <a:noFill/>
          </a:ln>
        </p:spPr>
      </p:pic>
      <p:sp>
        <p:nvSpPr>
          <p:cNvPr id="646" name="TextShape 1"/>
          <p:cNvSpPr txBox="1"/>
          <p:nvPr/>
        </p:nvSpPr>
        <p:spPr>
          <a:xfrm>
            <a:off x="1008000" y="-360"/>
            <a:ext cx="8119440" cy="756360"/>
          </a:xfrm>
          <a:prstGeom prst="rect">
            <a:avLst/>
          </a:prstGeom>
        </p:spPr>
        <p:txBody>
          <a:bodyPr anchor="ctr" bIns="0" lIns="0" rIns="0" tIns="0" wrap="none"/>
          <a:p>
            <a:r>
              <a:rPr lang="en-US"/>
              <a:t>Earth Tides dominating Orbit Stability during Physics: </a:t>
            </a:r>
            <a:endParaRPr/>
          </a:p>
        </p:txBody>
      </p:sp>
      <p:sp>
        <p:nvSpPr>
          <p:cNvPr id="647" name="TextShape 2"/>
          <p:cNvSpPr txBox="1"/>
          <p:nvPr/>
        </p:nvSpPr>
        <p:spPr>
          <a:xfrm>
            <a:off x="587880" y="927000"/>
            <a:ext cx="9072000" cy="6987960"/>
          </a:xfrm>
          <a:prstGeom prst="rect">
            <a:avLst/>
          </a:prstGeom>
        </p:spPr>
        <p:txBody>
          <a:bodyPr bIns="0" lIns="0" rIns="0" tIns="0" wrap="none"/>
          <a:p>
            <a:pPr>
              <a:buBlip>
                <a:blip r:embed="rId2"/>
              </a:buBlip>
            </a:pPr>
            <a:r>
              <a:rPr lang="en-US">
                <a:solidFill>
                  <a:srgbClr val="000000"/>
                </a:solidFill>
                <a:latin typeface="Arial"/>
                <a:ea typeface="msgothic"/>
              </a:rPr>
              <a:t>Known effect from LEP → changes the machine circumference/energy</a:t>
            </a:r>
            <a:endParaRPr/>
          </a:p>
          <a:p>
            <a:endParaRPr/>
          </a:p>
          <a:p>
            <a:endParaRPr/>
          </a:p>
          <a:p>
            <a:endParaRPr/>
          </a:p>
          <a:p>
            <a:endParaRPr/>
          </a:p>
          <a:p>
            <a:endParaRPr/>
          </a:p>
          <a:p>
            <a:endParaRPr/>
          </a:p>
          <a:p>
            <a:endParaRPr/>
          </a:p>
          <a:p>
            <a:endParaRPr/>
          </a:p>
          <a:p>
            <a:endParaRPr/>
          </a:p>
          <a:p>
            <a:endParaRPr/>
          </a:p>
          <a:p>
            <a:endParaRPr/>
          </a:p>
          <a:p>
            <a:endParaRPr/>
          </a:p>
          <a:p>
            <a:endParaRPr/>
          </a:p>
          <a:p>
            <a:pPr lvl="1">
              <a:buFont typeface="Arial"/>
              <a:buChar char="–"/>
            </a:pPr>
            <a:r>
              <a:rPr lang="en-US">
                <a:solidFill>
                  <a:srgbClr val="0000ff"/>
                </a:solidFill>
              </a:rPr>
              <a:t>Testimony to LHC alignment and beam stability!</a:t>
            </a:r>
            <a:endParaRPr/>
          </a:p>
        </p:txBody>
      </p:sp>
      <p:pic>
        <p:nvPicPr>
          <p:cNvPr descr="" id="648" name=""/>
          <p:cNvPicPr/>
          <p:nvPr/>
        </p:nvPicPr>
        <p:blipFill>
          <a:blip r:embed="rId3"/>
          <a:stretch>
            <a:fillRect/>
          </a:stretch>
        </p:blipFill>
        <p:spPr>
          <a:xfrm>
            <a:off x="5731920" y="2055600"/>
            <a:ext cx="430920" cy="430560"/>
          </a:xfrm>
          <a:prstGeom prst="rect">
            <a:avLst/>
          </a:prstGeom>
          <a:ln>
            <a:noFill/>
          </a:ln>
        </p:spPr>
      </p:pic>
      <p:pic>
        <p:nvPicPr>
          <p:cNvPr descr="" id="649" name=""/>
          <p:cNvPicPr/>
          <p:nvPr/>
        </p:nvPicPr>
        <p:blipFill>
          <a:blip r:embed="rId4"/>
          <a:stretch>
            <a:fillRect/>
          </a:stretch>
        </p:blipFill>
        <p:spPr>
          <a:xfrm>
            <a:off x="7309800" y="1916280"/>
            <a:ext cx="1306440" cy="1287000"/>
          </a:xfrm>
          <a:prstGeom prst="rect">
            <a:avLst/>
          </a:prstGeom>
          <a:ln>
            <a:noFill/>
          </a:ln>
        </p:spPr>
      </p:pic>
      <p:pic>
        <p:nvPicPr>
          <p:cNvPr descr="" id="650" name=""/>
          <p:cNvPicPr/>
          <p:nvPr/>
        </p:nvPicPr>
        <p:blipFill>
          <a:blip r:embed="rId5"/>
          <a:stretch>
            <a:fillRect/>
          </a:stretch>
        </p:blipFill>
        <p:spPr>
          <a:xfrm>
            <a:off x="539640" y="3847680"/>
            <a:ext cx="8623440" cy="2838960"/>
          </a:xfrm>
          <a:prstGeom prst="rect">
            <a:avLst/>
          </a:prstGeom>
          <a:ln>
            <a:noFill/>
          </a:ln>
        </p:spPr>
      </p:pic>
      <p:sp>
        <p:nvSpPr>
          <p:cNvPr id="651" name="TextShape 3"/>
          <p:cNvSpPr txBox="1"/>
          <p:nvPr/>
        </p:nvSpPr>
        <p:spPr>
          <a:xfrm>
            <a:off x="6010920" y="4113720"/>
            <a:ext cx="2966040" cy="2356920"/>
          </a:xfrm>
          <a:prstGeom prst="rect">
            <a:avLst/>
          </a:prstGeom>
        </p:spPr>
        <p:txBody>
          <a:bodyPr bIns="45000" lIns="90000" rIns="90000" tIns="45000" wrap="none"/>
          <a:p>
            <a:r>
              <a:rPr lang="en-US">
                <a:solidFill>
                  <a:srgbClr val="ff0000"/>
                </a:solidFill>
              </a:rPr>
              <a:t>Predicted tidal force</a:t>
            </a:r>
            <a:endParaRPr/>
          </a:p>
          <a:p>
            <a:endParaRPr/>
          </a:p>
          <a:p>
            <a:endParaRPr/>
          </a:p>
          <a:p>
            <a:endParaRPr/>
          </a:p>
          <a:p>
            <a:endParaRPr/>
          </a:p>
          <a:p>
            <a:endParaRPr/>
          </a:p>
          <a:p>
            <a:r>
              <a:rPr lang="en-US">
                <a:solidFill>
                  <a:srgbClr val="3deb3d"/>
                </a:solidFill>
              </a:rPr>
              <a:t>Feedback signal Beam 1</a:t>
            </a:r>
            <a:endParaRPr/>
          </a:p>
          <a:p>
            <a:r>
              <a:rPr lang="en-US">
                <a:solidFill>
                  <a:srgbClr val="ffcc99"/>
                </a:solidFill>
              </a:rPr>
              <a:t>Feedback signal Beam 2</a:t>
            </a:r>
            <a:endParaRPr/>
          </a:p>
        </p:txBody>
      </p:sp>
      <p:sp>
        <p:nvSpPr>
          <p:cNvPr id="652" name="Line 4"/>
          <p:cNvSpPr/>
          <p:nvPr/>
        </p:nvSpPr>
        <p:spPr>
          <a:xfrm>
            <a:off x="1115280" y="6914160"/>
            <a:ext cx="8051760" cy="30600"/>
          </a:xfrm>
          <a:prstGeom prst="line">
            <a:avLst/>
          </a:prstGeom>
          <a:ln w="36000">
            <a:solidFill>
              <a:srgbClr val="000000"/>
            </a:solidFill>
            <a:round/>
            <a:headEnd len="med" type="triangle" w="med"/>
            <a:tailEnd len="med" type="triangle" w="med"/>
          </a:ln>
        </p:spPr>
        <p:txBody>
          <a:bodyPr anchor="ctr" anchorCtr="1" bIns="63000" lIns="108000" rIns="108000" tIns="63000" wrap="none"/>
          <a:p>
            <a:r>
              <a:rPr lang="en-US"/>
              <a:t>~ one week</a:t>
            </a:r>
            <a:endParaRPr/>
          </a:p>
          <a:p>
            <a:endParaRPr/>
          </a:p>
        </p:txBody>
      </p:sp>
      <p:sp>
        <p:nvSpPr>
          <p:cNvPr id="653" name="Line 5"/>
          <p:cNvSpPr/>
          <p:nvPr/>
        </p:nvSpPr>
        <p:spPr>
          <a:xfrm>
            <a:off x="9258840" y="5011920"/>
            <a:ext cx="0" cy="682560"/>
          </a:xfrm>
          <a:prstGeom prst="line">
            <a:avLst/>
          </a:prstGeom>
          <a:ln w="36000">
            <a:solidFill>
              <a:srgbClr val="ff0000"/>
            </a:solidFill>
            <a:round/>
            <a:headEnd len="med" type="triangle" w="med"/>
            <a:tailEnd len="med" type="triangle" w="med"/>
          </a:ln>
        </p:spPr>
        <p:txBody>
          <a:bodyPr anchor="ctr" anchorCtr="1" bIns="63000" lIns="108000" rIns="108000" tIns="63000" wrap="none"/>
          <a:p>
            <a:endParaRPr/>
          </a:p>
          <a:p>
            <a:endParaRPr/>
          </a:p>
        </p:txBody>
      </p:sp>
      <p:sp>
        <p:nvSpPr>
          <p:cNvPr id="654" name="TextShape 6"/>
          <p:cNvSpPr txBox="1"/>
          <p:nvPr/>
        </p:nvSpPr>
        <p:spPr>
          <a:xfrm rot="16200000">
            <a:off x="8901720" y="5242680"/>
            <a:ext cx="1477800" cy="291240"/>
          </a:xfrm>
          <a:prstGeom prst="rect">
            <a:avLst/>
          </a:prstGeom>
        </p:spPr>
        <p:txBody>
          <a:bodyPr bIns="0" lIns="0" rIns="0" tIns="0" wrap="none"/>
          <a:p>
            <a:r>
              <a:rPr lang="en-US">
                <a:solidFill>
                  <a:srgbClr val="ff0000"/>
                </a:solidFill>
                <a:latin typeface="Arial"/>
                <a:ea typeface="Arial"/>
              </a:rPr>
              <a:t>Δ</a:t>
            </a:r>
            <a:r>
              <a:rPr lang="en-US">
                <a:solidFill>
                  <a:srgbClr val="ff0000"/>
                </a:solidFill>
              </a:rPr>
              <a:t>x</a:t>
            </a:r>
            <a:r>
              <a:rPr lang="en-US">
                <a:solidFill>
                  <a:srgbClr val="ff0000"/>
                </a:solidFill>
                <a:latin typeface="Arial"/>
                <a:ea typeface="Arial"/>
              </a:rPr>
              <a:t>≈200 μm</a:t>
            </a:r>
            <a:endParaRPr/>
          </a:p>
        </p:txBody>
      </p:sp>
    </p:spTree>
  </p:cSld>
  <p:timing>
    <p:tnLst>
      <p:par>
        <p:cTn dur="indefinite" id="101" nodeType="tmRoot" restart="never">
          <p:childTnLst>
            <p:seq>
              <p:cTn id="102" nodeType="mainSeq"/>
              <p:prevCondLst>
                <p:cond delay="0" evt="onPrev">
                  <p:tgtEl>
                    <p:sldTgt/>
                  </p:tgtEl>
                </p:cond>
              </p:prevCondLst>
              <p:nextCondLst>
                <p:cond delay="0"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55" name="TextShape 1"/>
          <p:cNvSpPr txBox="1"/>
          <p:nvPr/>
        </p:nvSpPr>
        <p:spPr>
          <a:xfrm>
            <a:off x="1008000" y="-360"/>
            <a:ext cx="8671320" cy="756000"/>
          </a:xfrm>
          <a:prstGeom prst="rect">
            <a:avLst/>
          </a:prstGeom>
        </p:spPr>
        <p:txBody>
          <a:bodyPr anchor="ctr" bIns="0" lIns="0" rIns="0" tIns="0" wrap="none"/>
          <a:p>
            <a:r>
              <a:rPr lang="en-US"/>
              <a:t>Summary</a:t>
            </a:r>
            <a:endParaRPr/>
          </a:p>
        </p:txBody>
      </p:sp>
      <p:sp>
        <p:nvSpPr>
          <p:cNvPr id="656" name="TextShape 2"/>
          <p:cNvSpPr txBox="1"/>
          <p:nvPr/>
        </p:nvSpPr>
        <p:spPr>
          <a:xfrm>
            <a:off x="587880" y="927000"/>
            <a:ext cx="9072000" cy="5993640"/>
          </a:xfrm>
          <a:prstGeom prst="rect">
            <a:avLst/>
          </a:prstGeom>
        </p:spPr>
        <p:txBody>
          <a:bodyPr bIns="0" lIns="0" rIns="0" tIns="0" wrap="none"/>
          <a:p>
            <a:pPr>
              <a:lnSpc>
                <a:spcPts val="732"/>
              </a:lnSpc>
              <a:buBlip>
                <a:blip r:embed="rId1"/>
              </a:buBlip>
            </a:pPr>
            <a:r>
              <a:rPr lang="en-US">
                <a:solidFill>
                  <a:srgbClr val="000000"/>
                </a:solidFill>
                <a:latin typeface="Arial"/>
                <a:ea typeface="msgothic"/>
              </a:rPr>
              <a:t>Generally, feedback performed their designed job. </a:t>
            </a:r>
            <a:endParaRPr/>
          </a:p>
          <a:p>
            <a:pPr>
              <a:lnSpc>
                <a:spcPts val="732"/>
              </a:lnSpc>
              <a:buBlip>
                <a:blip r:embed="rId2"/>
              </a:buBlip>
            </a:pPr>
            <a:endParaRPr/>
          </a:p>
          <a:p>
            <a:pPr>
              <a:lnSpc>
                <a:spcPts val="732"/>
              </a:lnSpc>
              <a:buBlip>
                <a:blip r:embed="rId3"/>
              </a:buBlip>
            </a:pPr>
            <a:r>
              <a:rPr lang="en-US">
                <a:solidFill>
                  <a:srgbClr val="000000"/>
                </a:solidFill>
                <a:latin typeface="Arial"/>
                <a:ea typeface="msgothic"/>
              </a:rPr>
              <a:t>Pushing LHC machine parameter envelope also implied increased performance constraints on Feedback operation (notably orbit stability during squeeze) </a:t>
            </a:r>
            <a:r>
              <a:rPr lang="en-US">
                <a:solidFill>
                  <a:srgbClr val="000000"/>
                </a:solidFill>
                <a:latin typeface="Arial"/>
                <a:ea typeface="msgothic"/>
              </a:rPr>
              <a:t>	</a:t>
            </a:r>
            <a:r>
              <a:rPr lang="en-US">
                <a:solidFill>
                  <a:srgbClr val="000000"/>
                </a:solidFill>
                <a:latin typeface="Arial"/>
                <a:ea typeface="msgothic"/>
              </a:rPr>
              <a:t>          </a:t>
            </a:r>
            <a:r>
              <a:rPr lang="en-US">
                <a:solidFill>
                  <a:srgbClr val="0000ff"/>
                </a:solidFill>
                <a:latin typeface="Arial"/>
                <a:ea typeface="msgothic"/>
              </a:rPr>
              <a:t>→  will improve FB sub-systems to keep up with LHC progress post-LS1</a:t>
            </a:r>
            <a:endParaRPr/>
          </a:p>
          <a:p>
            <a:pPr>
              <a:lnSpc>
                <a:spcPts val="732"/>
              </a:lnSpc>
            </a:pPr>
            <a:endParaRPr/>
          </a:p>
          <a:p>
            <a:pPr>
              <a:lnSpc>
                <a:spcPts val="732"/>
              </a:lnSpc>
              <a:buBlip>
                <a:blip r:embed="rId4"/>
              </a:buBlip>
            </a:pPr>
            <a:r>
              <a:rPr lang="en-US">
                <a:solidFill>
                  <a:srgbClr val="000000"/>
                </a:solidFill>
                <a:latin typeface="Arial"/>
                <a:ea typeface="msgothic"/>
              </a:rPr>
              <a:t>Main paradigms:</a:t>
            </a:r>
            <a:endParaRPr/>
          </a:p>
          <a:p>
            <a:pPr lvl="1">
              <a:lnSpc>
                <a:spcPts val="732"/>
              </a:lnSpc>
              <a:buFont typeface="Arial"/>
              <a:buChar char="–"/>
            </a:pPr>
            <a:r>
              <a:rPr lang="en-US" sz="1600">
                <a:solidFill>
                  <a:srgbClr val="000000"/>
                </a:solidFill>
                <a:latin typeface="Arial"/>
                <a:ea typeface="msgothic"/>
              </a:rPr>
              <a:t>Split 'space/time' domain design to leverage different user background experiences</a:t>
            </a:r>
            <a:endParaRPr/>
          </a:p>
          <a:p>
            <a:pPr lvl="1">
              <a:lnSpc>
                <a:spcPts val="732"/>
              </a:lnSpc>
              <a:buFont typeface="Arial"/>
              <a:buChar char="–"/>
            </a:pPr>
            <a:r>
              <a:rPr lang="en-GB" sz="1600">
                <a:solidFill>
                  <a:srgbClr val="000000"/>
                </a:solidFill>
                <a:latin typeface="Arial"/>
                <a:ea typeface="msgothic"/>
              </a:rPr>
              <a:t>Nested-loop design to minimise inter-loop cross-talk</a:t>
            </a:r>
            <a:endParaRPr/>
          </a:p>
          <a:p>
            <a:pPr lvl="1">
              <a:lnSpc>
                <a:spcPts val="732"/>
              </a:lnSpc>
              <a:buFont typeface="Arial"/>
              <a:buChar char="–"/>
            </a:pPr>
            <a:r>
              <a:rPr lang="en-US" sz="1600">
                <a:solidFill>
                  <a:srgbClr val="000000"/>
                </a:solidFill>
                <a:latin typeface="Arial"/>
                <a:ea typeface="msgothic"/>
              </a:rPr>
              <a:t>Central simple input-processing-output feedback controller</a:t>
            </a:r>
            <a:endParaRPr/>
          </a:p>
          <a:p>
            <a:pPr lvl="1">
              <a:lnSpc>
                <a:spcPts val="732"/>
              </a:lnSpc>
              <a:buFont typeface="Arial"/>
              <a:buChar char="–"/>
            </a:pPr>
            <a:r>
              <a:rPr lang="en-US" sz="1600">
                <a:solidFill>
                  <a:srgbClr val="000000"/>
                </a:solidFill>
                <a:latin typeface="Arial"/>
                <a:ea typeface="msgothic"/>
              </a:rPr>
              <a:t>Managed by service unit (OFSU, settings management, data proxy)</a:t>
            </a:r>
            <a:endParaRPr/>
          </a:p>
          <a:p>
            <a:pPr lvl="1">
              <a:lnSpc>
                <a:spcPts val="732"/>
              </a:lnSpc>
              <a:buFont typeface="Arial"/>
              <a:buChar char="–"/>
            </a:pPr>
            <a:r>
              <a:rPr lang="en-US" sz="1600">
                <a:solidFill>
                  <a:srgbClr val="000000"/>
                </a:solidFill>
                <a:latin typeface="Arial"/>
                <a:ea typeface="msgothic"/>
              </a:rPr>
              <a:t>LHC Technical-Network as communication backbone</a:t>
            </a:r>
            <a:endParaRPr/>
          </a:p>
          <a:p>
            <a:pPr lvl="1">
              <a:lnSpc>
                <a:spcPts val="732"/>
              </a:lnSpc>
              <a:buFont typeface="Arial"/>
              <a:buChar char="–"/>
            </a:pPr>
            <a:r>
              <a:rPr lang="en-US" sz="1600">
                <a:solidFill>
                  <a:srgbClr val="000000"/>
                </a:solidFill>
                <a:latin typeface="Arial"/>
                <a:ea typeface="msgothic"/>
              </a:rPr>
              <a:t>'Firm real-time' constraints using Real-Time capable Linux</a:t>
            </a:r>
            <a:endParaRPr/>
          </a:p>
        </p:txBody>
      </p:sp>
    </p:spTree>
  </p:cSld>
  <p:timing>
    <p:tnLst>
      <p:par>
        <p:cTn dur="indefinite" id="103" nodeType="tmRoot" restart="never">
          <p:childTnLst>
            <p:seq>
              <p:cTn id="104" nodeType="mainSeq"/>
              <p:prevCondLst>
                <p:cond delay="0" evt="onPrev">
                  <p:tgtEl>
                    <p:sldTgt/>
                  </p:tgtEl>
                </p:cond>
              </p:prevCondLst>
              <p:nextCondLst>
                <p:cond delay="0"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57" name="TextShape 1"/>
          <p:cNvSpPr txBox="1"/>
          <p:nvPr/>
        </p:nvSpPr>
        <p:spPr>
          <a:xfrm>
            <a:off x="1008000" y="0"/>
            <a:ext cx="7056000" cy="756000"/>
          </a:xfrm>
          <a:prstGeom prst="rect">
            <a:avLst/>
          </a:prstGeom>
        </p:spPr>
        <p:txBody>
          <a:bodyPr anchor="ctr" bIns="0" lIns="0" rIns="0" tIns="0" wrap="none"/>
          <a:p>
            <a:r>
              <a:rPr lang="en-US"/>
              <a:t>Reserve Slides</a:t>
            </a:r>
            <a:endParaRPr/>
          </a:p>
        </p:txBody>
      </p:sp>
      <p:sp>
        <p:nvSpPr>
          <p:cNvPr id="658" name="TextShape 2"/>
          <p:cNvSpPr txBox="1"/>
          <p:nvPr/>
        </p:nvSpPr>
        <p:spPr>
          <a:xfrm>
            <a:off x="587160" y="925920"/>
            <a:ext cx="9072000" cy="5993640"/>
          </a:xfrm>
          <a:prstGeom prst="rect">
            <a:avLst/>
          </a:prstGeom>
        </p:spPr>
        <p:txBody>
          <a:bodyPr anchor="ctr" bIns="0" lIns="0" rIns="0" tIns="0" wrap="none"/>
          <a:p>
            <a:pPr algn="ctr"/>
            <a:endParaRPr/>
          </a:p>
        </p:txBody>
      </p:sp>
    </p:spTree>
  </p:cSld>
  <p:timing>
    <p:tnLst>
      <p:par>
        <p:cTn dur="indefinite" id="105" nodeType="tmRoot" restart="never">
          <p:childTnLst>
            <p:seq>
              <p:cTn id="106" nodeType="mainSeq"/>
              <p:prevCondLst>
                <p:cond delay="0" evt="onPrev">
                  <p:tgtEl>
                    <p:sldTgt/>
                  </p:tgtEl>
                </p:cond>
              </p:prevCondLst>
              <p:nextCondLst>
                <p:cond delay="0"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graphicFrame>
        <p:nvGraphicFramePr>
          <p:cNvPr id="659" name="Object 1"/>
          <p:cNvGraphicFramePr/>
          <p:nvPr/>
        </p:nvGraphicFramePr>
        <p:xfrm>
          <a:off x="466920" y="1352160"/>
          <a:ext cx="9408240" cy="2021040"/>
        </p:xfrm>
        <a:graphic>
          <a:graphicData uri="http://schemas.openxmlformats.org/presentationml/2006/ole">
            <p:oleObj name="Spreadsheet" r:id="rId1">
              <p:embed/>
              <p:pic>
                <p:nvPicPr>
                  <p:cNvPr descr="" id="660" name=""/>
                  <p:cNvPicPr/>
                  <p:nvPr/>
                </p:nvPicPr>
                <p:blipFill>
                  <a:blip r:embed="rId2"/>
                  <a:stretch>
                    <a:fillRect/>
                  </a:stretch>
                </p:blipFill>
                <p:spPr>
                  <a:xfrm>
                    <a:off x="466920" y="1352160"/>
                    <a:ext cx="9408240" cy="2021040"/>
                  </a:xfrm>
                  <a:prstGeom prst="rect">
                    <a:avLst/>
                  </a:prstGeom>
                  <a:ln>
                    <a:noFill/>
                  </a:ln>
                </p:spPr>
              </p:pic>
            </p:oleObj>
          </a:graphicData>
        </a:graphic>
      </p:graphicFrame>
      <p:sp>
        <p:nvSpPr>
          <p:cNvPr id="661" name="TextShape 2"/>
          <p:cNvSpPr txBox="1"/>
          <p:nvPr/>
        </p:nvSpPr>
        <p:spPr>
          <a:xfrm>
            <a:off x="1007640" y="-141120"/>
            <a:ext cx="7056000" cy="1038600"/>
          </a:xfrm>
          <a:prstGeom prst="rect">
            <a:avLst/>
          </a:prstGeom>
        </p:spPr>
        <p:txBody>
          <a:bodyPr anchor="ctr" bIns="0" lIns="0" rIns="0" tIns="0" wrap="none"/>
          <a:p>
            <a:r>
              <a:rPr lang="en-US"/>
              <a:t>Expected Dynamic Perturbations vs. Requirements</a:t>
            </a:r>
            <a:r>
              <a:rPr lang="en-US"/>
              <a:t>
</a:t>
            </a:r>
            <a:r>
              <a:rPr lang="en-US"/>
              <a:t>– or: Design Assumption vs. Operational Reality</a:t>
            </a:r>
            <a:endParaRPr/>
          </a:p>
        </p:txBody>
      </p:sp>
      <p:sp>
        <p:nvSpPr>
          <p:cNvPr id="662" name="TextShape 3"/>
          <p:cNvSpPr txBox="1"/>
          <p:nvPr/>
        </p:nvSpPr>
        <p:spPr>
          <a:xfrm>
            <a:off x="595080" y="3193920"/>
            <a:ext cx="9072000" cy="3865680"/>
          </a:xfrm>
          <a:prstGeom prst="rect">
            <a:avLst/>
          </a:prstGeom>
        </p:spPr>
        <p:txBody>
          <a:bodyPr bIns="0" lIns="0" rIns="0" tIns="0" wrap="none"/>
          <a:p>
            <a:pPr>
              <a:lnSpc>
                <a:spcPts val="732"/>
              </a:lnSpc>
              <a:buBlip>
                <a:blip r:embed="rId3"/>
              </a:buBlip>
            </a:pPr>
            <a:r>
              <a:rPr lang="en-US">
                <a:solidFill>
                  <a:srgbClr val="0000ff"/>
                </a:solidFill>
                <a:latin typeface="Arial"/>
                <a:ea typeface="msgothic"/>
              </a:rPr>
              <a:t>Initial assumptions and plans (2006-2009):</a:t>
            </a:r>
            <a:endParaRPr/>
          </a:p>
          <a:p>
            <a:pPr lvl="1">
              <a:lnSpc>
                <a:spcPts val="732"/>
              </a:lnSpc>
              <a:buFont typeface="Arial"/>
              <a:buChar char="–"/>
            </a:pPr>
            <a:r>
              <a:rPr lang="en-US">
                <a:solidFill>
                  <a:srgbClr val="000000"/>
                </a:solidFill>
                <a:latin typeface="Arial"/>
                <a:ea typeface="msgothic"/>
              </a:rPr>
              <a:t>Chromaticity considered as most critical parameter</a:t>
            </a:r>
            <a:endParaRPr/>
          </a:p>
          <a:p>
            <a:pPr lvl="1">
              <a:lnSpc>
                <a:spcPts val="732"/>
              </a:lnSpc>
              <a:buFont typeface="Arial"/>
              <a:buChar char="–"/>
            </a:pPr>
            <a:r>
              <a:rPr lang="en-US">
                <a:solidFill>
                  <a:srgbClr val="000000"/>
                </a:solidFill>
                <a:latin typeface="Arial"/>
                <a:ea typeface="msgothic"/>
              </a:rPr>
              <a:t>FB Priority list: </a:t>
            </a:r>
            <a:r>
              <a:rPr lang="en-US">
                <a:solidFill>
                  <a:srgbClr val="0000ff"/>
                </a:solidFill>
                <a:latin typeface="Arial"/>
                <a:ea typeface="Arial"/>
              </a:rPr>
              <a:t>Chromaticity → </a:t>
            </a:r>
            <a:r>
              <a:rPr lang="en-US">
                <a:solidFill>
                  <a:srgbClr val="0000ff"/>
                </a:solidFill>
                <a:latin typeface="Arial"/>
                <a:ea typeface="msgothic"/>
              </a:rPr>
              <a:t>Coupling</a:t>
            </a:r>
            <a:r>
              <a:rPr lang="en-US">
                <a:solidFill>
                  <a:srgbClr val="000000"/>
                </a:solidFill>
                <a:latin typeface="Arial"/>
                <a:ea typeface="msgothic"/>
              </a:rPr>
              <a:t>/Tune </a:t>
            </a:r>
            <a:r>
              <a:rPr lang="en-US">
                <a:solidFill>
                  <a:srgbClr val="000000"/>
                </a:solidFill>
                <a:latin typeface="Arial"/>
                <a:ea typeface="Arial"/>
              </a:rPr>
              <a:t>→ Orbit → Energy</a:t>
            </a:r>
            <a:endParaRPr/>
          </a:p>
          <a:p>
            <a:endParaRPr/>
          </a:p>
          <a:p>
            <a:pPr>
              <a:lnSpc>
                <a:spcPts val="732"/>
              </a:lnSpc>
              <a:buBlip>
                <a:blip r:embed="rId4"/>
              </a:buBlip>
            </a:pPr>
            <a:r>
              <a:rPr lang="en-US">
                <a:solidFill>
                  <a:srgbClr val="000000"/>
                </a:solidFill>
                <a:latin typeface="Arial"/>
                <a:ea typeface="msgothic"/>
              </a:rPr>
              <a:t>What turned out to be needed operationally </a:t>
            </a:r>
            <a:endParaRPr/>
          </a:p>
          <a:p>
            <a:pPr lvl="1">
              <a:buFont typeface="Arial"/>
              <a:buChar char="–"/>
            </a:pPr>
            <a:r>
              <a:rPr lang="en-US">
                <a:solidFill>
                  <a:srgbClr val="000000"/>
                </a:solidFill>
                <a:latin typeface="Arial"/>
                <a:ea typeface="msgothic"/>
              </a:rPr>
              <a:t>2009 → 2011: </a:t>
            </a:r>
            <a:r>
              <a:rPr b="1" lang="en-US" u="sng">
                <a:solidFill>
                  <a:srgbClr val="0000ff"/>
                </a:solidFill>
                <a:latin typeface="Arial"/>
                <a:ea typeface="msgothic"/>
              </a:rPr>
              <a:t>Tune</a:t>
            </a:r>
            <a:r>
              <a:rPr lang="en-US">
                <a:solidFill>
                  <a:srgbClr val="000000"/>
                </a:solidFill>
                <a:latin typeface="Arial"/>
                <a:ea typeface="msgothic"/>
              </a:rPr>
              <a:t> → Orbit &amp; Energy/Radial-Loop → Q'(t) →…→ C</a:t>
            </a:r>
            <a:r>
              <a:rPr baseline="33000" lang="en-US">
                <a:solidFill>
                  <a:srgbClr val="000000"/>
                </a:solidFill>
                <a:latin typeface="Arial"/>
                <a:ea typeface="msgothic"/>
              </a:rPr>
              <a:t>–</a:t>
            </a:r>
            <a:r>
              <a:rPr lang="en-US">
                <a:solidFill>
                  <a:srgbClr val="000000"/>
                </a:solidFill>
                <a:latin typeface="Arial"/>
                <a:ea typeface="msgothic"/>
              </a:rPr>
              <a:t> </a:t>
            </a:r>
            <a:endParaRPr/>
          </a:p>
          <a:p>
            <a:pPr lvl="2">
              <a:buFont typeface="Arial"/>
              <a:buChar char="•"/>
            </a:pPr>
            <a:r>
              <a:rPr lang="en-US">
                <a:solidFill>
                  <a:srgbClr val="000000"/>
                </a:solidFill>
                <a:latin typeface="Arial"/>
                <a:ea typeface="msgothic"/>
              </a:rPr>
              <a:t>impressive Q'(t), C</a:t>
            </a:r>
            <a:r>
              <a:rPr baseline="33000" lang="en-US">
                <a:solidFill>
                  <a:srgbClr val="000000"/>
                </a:solidFill>
                <a:latin typeface="Arial"/>
                <a:ea typeface="msgothic"/>
              </a:rPr>
              <a:t>–</a:t>
            </a:r>
            <a:r>
              <a:rPr lang="en-US">
                <a:solidFill>
                  <a:srgbClr val="000000"/>
                </a:solidFill>
                <a:latin typeface="Arial"/>
                <a:ea typeface="msgothic"/>
              </a:rPr>
              <a:t> and beta-beat stability/reproducibility</a:t>
            </a:r>
            <a:endParaRPr/>
          </a:p>
          <a:p>
            <a:pPr lvl="1">
              <a:buFont typeface="Arial"/>
              <a:buChar char="–"/>
            </a:pPr>
            <a:r>
              <a:rPr lang="en-US">
                <a:solidFill>
                  <a:srgbClr val="000000"/>
                </a:solidFill>
                <a:latin typeface="Arial"/>
                <a:ea typeface="msgothic"/>
              </a:rPr>
              <a:t>In 2012: </a:t>
            </a:r>
            <a:r>
              <a:rPr b="1" lang="en-US" u="sng">
                <a:solidFill>
                  <a:srgbClr val="0000ff"/>
                </a:solidFill>
                <a:latin typeface="Arial"/>
                <a:ea typeface="msgothic"/>
              </a:rPr>
              <a:t>Orbit</a:t>
            </a:r>
            <a:r>
              <a:rPr lang="en-US">
                <a:solidFill>
                  <a:srgbClr val="000000"/>
                </a:solidFill>
                <a:latin typeface="Arial"/>
                <a:ea typeface="msgothic"/>
              </a:rPr>
              <a:t> &amp; Tune (snap-back, instabilities)</a:t>
            </a:r>
            <a:endParaRPr/>
          </a:p>
          <a:p>
            <a:pPr lvl="2">
              <a:buFont typeface="Arial"/>
              <a:buChar char="•"/>
            </a:pPr>
            <a:r>
              <a:rPr lang="en-US">
                <a:solidFill>
                  <a:srgbClr val="000000"/>
                </a:solidFill>
                <a:latin typeface="Arial"/>
                <a:ea typeface="msgothic"/>
              </a:rPr>
              <a:t>Higher energy &amp; smaller-</a:t>
            </a:r>
            <a:r>
              <a:rPr lang="en-US">
                <a:solidFill>
                  <a:srgbClr val="000000"/>
                </a:solidFill>
                <a:latin typeface="Arial"/>
                <a:ea typeface="Arial"/>
              </a:rPr>
              <a:t>β</a:t>
            </a:r>
            <a:r>
              <a:rPr lang="en-US">
                <a:solidFill>
                  <a:srgbClr val="000000"/>
                </a:solidFill>
                <a:latin typeface="Arial"/>
                <a:ea typeface="msgothic"/>
              </a:rPr>
              <a:t>* → much tighter collimator settings           →  convert smallest orbit deviations into losses/dumps</a:t>
            </a:r>
            <a:endParaRPr/>
          </a:p>
        </p:txBody>
      </p:sp>
      <p:sp>
        <p:nvSpPr>
          <p:cNvPr id="663" name="TextShape 4"/>
          <p:cNvSpPr txBox="1"/>
          <p:nvPr/>
        </p:nvSpPr>
        <p:spPr>
          <a:xfrm>
            <a:off x="595080" y="991800"/>
            <a:ext cx="9072000" cy="793800"/>
          </a:xfrm>
          <a:prstGeom prst="rect">
            <a:avLst/>
          </a:prstGeom>
        </p:spPr>
        <p:txBody>
          <a:bodyPr bIns="0" lIns="0" rIns="0" tIns="0" wrap="none"/>
          <a:p>
            <a:pPr>
              <a:lnSpc>
                <a:spcPts val="732"/>
              </a:lnSpc>
              <a:buBlip>
                <a:blip r:embed="rId5"/>
              </a:buBlip>
            </a:pPr>
            <a:r>
              <a:rPr lang="en-US">
                <a:solidFill>
                  <a:srgbClr val="000000"/>
                </a:solidFill>
                <a:latin typeface="Arial"/>
                <a:ea typeface="msgothic"/>
              </a:rPr>
              <a:t>From Decay/Snap-back </a:t>
            </a:r>
            <a:r>
              <a:rPr lang="en-US">
                <a:solidFill>
                  <a:srgbClr val="0000ff"/>
                </a:solidFill>
                <a:latin typeface="Arial"/>
                <a:ea typeface="msgothic"/>
              </a:rPr>
              <a:t>expected dynamic perturbations</a:t>
            </a:r>
            <a:endParaRPr/>
          </a:p>
        </p:txBody>
      </p:sp>
    </p:spTree>
  </p:cSld>
  <p:timing>
    <p:tnLst>
      <p:par>
        <p:cTn dur="indefinite" id="107" nodeType="tmRoot" restart="never">
          <p:childTnLst>
            <p:seq>
              <p:cTn id="108" nodeType="mainSeq"/>
              <p:prevCondLst>
                <p:cond delay="0" evt="onPrev">
                  <p:tgtEl>
                    <p:sldTgt/>
                  </p:tgtEl>
                </p:cond>
              </p:prevCondLst>
              <p:nextCondLst>
                <p:cond delay="0"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64" name="TextShape 1"/>
          <p:cNvSpPr txBox="1"/>
          <p:nvPr/>
        </p:nvSpPr>
        <p:spPr>
          <a:xfrm>
            <a:off x="1008000" y="-360"/>
            <a:ext cx="8671320" cy="756000"/>
          </a:xfrm>
          <a:prstGeom prst="rect">
            <a:avLst/>
          </a:prstGeom>
        </p:spPr>
        <p:txBody>
          <a:bodyPr anchor="ctr" bIns="0" lIns="0" rIns="0" tIns="0" wrap="none"/>
          <a:p>
            <a:r>
              <a:rPr lang="en-US"/>
              <a:t>Why the notion/split between 'space' and 'time' domain?</a:t>
            </a:r>
            <a:r>
              <a:rPr lang="en-US"/>
              <a:t>	</a:t>
            </a:r>
            <a:endParaRPr/>
          </a:p>
        </p:txBody>
      </p:sp>
      <p:sp>
        <p:nvSpPr>
          <p:cNvPr id="665" name="TextShape 2"/>
          <p:cNvSpPr txBox="1"/>
          <p:nvPr/>
        </p:nvSpPr>
        <p:spPr>
          <a:xfrm>
            <a:off x="587880" y="927000"/>
            <a:ext cx="9072000" cy="6311880"/>
          </a:xfrm>
          <a:prstGeom prst="rect">
            <a:avLst/>
          </a:prstGeom>
        </p:spPr>
        <p:txBody>
          <a:bodyPr bIns="0" lIns="0" rIns="0" tIns="0" wrap="none"/>
          <a:p>
            <a:pPr>
              <a:lnSpc>
                <a:spcPts val="732"/>
              </a:lnSpc>
              <a:buBlip>
                <a:blip r:embed="rId1"/>
              </a:buBlip>
            </a:pPr>
            <a:r>
              <a:rPr lang="en-US">
                <a:solidFill>
                  <a:srgbClr val="0000ff"/>
                </a:solidFill>
                <a:latin typeface="Arial"/>
                <a:ea typeface="msgothic"/>
              </a:rPr>
              <a:t>Separates specific accelerator physics from specific control theory</a:t>
            </a:r>
            <a:endParaRPr/>
          </a:p>
          <a:p>
            <a:pPr lvl="1">
              <a:buFont typeface="Arial"/>
              <a:buChar char="–"/>
            </a:pPr>
            <a:r>
              <a:rPr lang="en-US">
                <a:solidFill>
                  <a:srgbClr val="000000"/>
                </a:solidFill>
              </a:rPr>
              <a:t>can test the two domains independently</a:t>
            </a:r>
            <a:endParaRPr/>
          </a:p>
          <a:p>
            <a:pPr lvl="1">
              <a:buFont typeface="Arial"/>
              <a:buChar char="–"/>
            </a:pPr>
            <a:r>
              <a:rPr lang="en-US">
                <a:solidFill>
                  <a:srgbClr val="000000"/>
                </a:solidFill>
              </a:rPr>
              <a:t>ample expertise/resources in one but not the other domain </a:t>
            </a:r>
            <a:r>
              <a:rPr lang="en-US">
                <a:solidFill>
                  <a:srgbClr val="000000"/>
                </a:solidFill>
              </a:rPr>
              <a:t>	</a:t>
            </a:r>
            <a:r>
              <a:rPr lang="en-US">
                <a:solidFill>
                  <a:srgbClr val="000000"/>
                </a:solidFill>
              </a:rPr>
              <a:t>	</a:t>
            </a:r>
            <a:r>
              <a:rPr lang="en-US">
                <a:solidFill>
                  <a:srgbClr val="000000"/>
                </a:solidFill>
              </a:rPr>
              <a:t>→ KISS principle: keep it simple and safe</a:t>
            </a:r>
            <a:endParaRPr/>
          </a:p>
          <a:p>
            <a:pPr lvl="1">
              <a:buFont typeface="Arial"/>
              <a:buChar char="–"/>
            </a:pPr>
            <a:endParaRPr/>
          </a:p>
          <a:p>
            <a:pPr>
              <a:lnSpc>
                <a:spcPts val="732"/>
              </a:lnSpc>
            </a:pPr>
            <a:endParaRPr/>
          </a:p>
          <a:p>
            <a:pPr>
              <a:lnSpc>
                <a:spcPts val="732"/>
              </a:lnSpc>
              <a:buBlip>
                <a:blip r:embed="rId2"/>
              </a:buBlip>
            </a:pPr>
            <a:r>
              <a:rPr lang="en-US">
                <a:solidFill>
                  <a:srgbClr val="0000ff"/>
                </a:solidFill>
                <a:latin typeface="Arial"/>
                <a:ea typeface="msgothic"/>
              </a:rPr>
              <a:t>Multiple-Input-Multiple-Output (MIMO) in space-domain</a:t>
            </a:r>
            <a:endParaRPr/>
          </a:p>
          <a:p>
            <a:pPr lvl="1">
              <a:lnSpc>
                <a:spcPts val="732"/>
              </a:lnSpc>
              <a:buFont typeface="Arial"/>
              <a:buChar char="–"/>
            </a:pPr>
            <a:r>
              <a:rPr lang="en-US">
                <a:solidFill>
                  <a:srgbClr val="000000"/>
                </a:solidFill>
                <a:latin typeface="Arial"/>
                <a:ea typeface="msgothic"/>
              </a:rPr>
              <a:t>Can modify correction algorithm without having to worry about whether overall loop remains stable</a:t>
            </a:r>
            <a:endParaRPr/>
          </a:p>
          <a:p>
            <a:pPr lvl="1">
              <a:lnSpc>
                <a:spcPts val="732"/>
              </a:lnSpc>
              <a:buFont typeface="Arial"/>
              <a:buChar char="–"/>
            </a:pPr>
            <a:r>
              <a:rPr lang="en-US">
                <a:solidFill>
                  <a:srgbClr val="000000"/>
                </a:solidFill>
                <a:latin typeface="Arial"/>
                <a:ea typeface="msgothic"/>
              </a:rPr>
              <a:t>Maintains physical meaning of the individual control variables</a:t>
            </a:r>
            <a:endParaRPr/>
          </a:p>
          <a:p>
            <a:pPr lvl="1">
              <a:lnSpc>
                <a:spcPts val="732"/>
              </a:lnSpc>
              <a:buFont typeface="Arial"/>
              <a:buChar char="–"/>
            </a:pPr>
            <a:r>
              <a:rPr lang="en-US">
                <a:solidFill>
                  <a:srgbClr val="000000"/>
                </a:solidFill>
                <a:latin typeface="Arial"/>
                <a:ea typeface="msgothic"/>
              </a:rPr>
              <a:t>Basically relying on inversion of response matrices → SVD</a:t>
            </a:r>
            <a:endParaRPr/>
          </a:p>
          <a:p>
            <a:endParaRPr/>
          </a:p>
          <a:p>
            <a:pPr>
              <a:lnSpc>
                <a:spcPts val="732"/>
              </a:lnSpc>
              <a:buBlip>
                <a:blip r:embed="rId3"/>
              </a:buBlip>
            </a:pPr>
            <a:r>
              <a:rPr lang="en-US">
                <a:solidFill>
                  <a:srgbClr val="0000ff"/>
                </a:solidFill>
                <a:latin typeface="Arial"/>
                <a:ea typeface="msgothic"/>
              </a:rPr>
              <a:t>Quasi-Single-Input-Single Output (SISO) in time-domain</a:t>
            </a:r>
            <a:endParaRPr/>
          </a:p>
          <a:p>
            <a:pPr lvl="1">
              <a:lnSpc>
                <a:spcPts val="732"/>
              </a:lnSpc>
              <a:buFont typeface="Arial"/>
              <a:buChar char="–"/>
            </a:pPr>
            <a:r>
              <a:rPr lang="en-US">
                <a:solidFill>
                  <a:srgbClr val="000000"/>
                </a:solidFill>
                <a:latin typeface="Arial"/>
                <a:ea typeface="msgothic"/>
              </a:rPr>
              <a:t>Similar control problem/laws as e.g. for power converters</a:t>
            </a:r>
            <a:endParaRPr/>
          </a:p>
          <a:p>
            <a:pPr lvl="1">
              <a:lnSpc>
                <a:spcPts val="732"/>
              </a:lnSpc>
              <a:buFont typeface="Arial"/>
              <a:buChar char="–"/>
            </a:pPr>
            <a:r>
              <a:rPr lang="en-US">
                <a:solidFill>
                  <a:srgbClr val="000000"/>
                </a:solidFill>
                <a:latin typeface="Arial"/>
                <a:ea typeface="msgothic"/>
              </a:rPr>
              <a:t>Time-domain controller identical for orbit, energy, Q/Q' vs. integrated/more complex 'Kalman' or 'Youla-Kucera-Klein'-based method</a:t>
            </a:r>
            <a:endParaRPr/>
          </a:p>
          <a:p>
            <a:endParaRPr/>
          </a:p>
        </p:txBody>
      </p:sp>
    </p:spTree>
  </p:cSld>
  <p:timing>
    <p:tnLst>
      <p:par>
        <p:cTn dur="indefinite" id="109" nodeType="tmRoot" restart="never">
          <p:childTnLst>
            <p:seq>
              <p:cTn id="110" nodeType="mainSeq"/>
              <p:prevCondLst>
                <p:cond delay="0" evt="onPrev">
                  <p:tgtEl>
                    <p:sldTgt/>
                  </p:tgtEl>
                </p:cond>
              </p:prevCondLst>
              <p:nextCondLst>
                <p:cond delay="0" evt="onNext">
                  <p:tgtEl>
                    <p:sldTgt/>
                  </p:tgtEl>
                </p:cond>
              </p:nextCondLst>
            </p:seq>
          </p:childTnLst>
        </p:cTn>
      </p:par>
    </p:tnLst>
  </p:timing>
</p:sld>
</file>

<file path=ppt/slides/slide3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66" name="TextShape 1"/>
          <p:cNvSpPr txBox="1"/>
          <p:nvPr/>
        </p:nvSpPr>
        <p:spPr>
          <a:xfrm>
            <a:off x="1007640" y="0"/>
            <a:ext cx="7056000" cy="756360"/>
          </a:xfrm>
          <a:prstGeom prst="rect">
            <a:avLst/>
          </a:prstGeom>
        </p:spPr>
        <p:txBody>
          <a:bodyPr anchor="ctr" bIns="0" lIns="0" rIns="0" tIns="0" wrap="none"/>
          <a:p>
            <a:r>
              <a:rPr lang="en-US"/>
              <a:t>Time-Domain: Optimal Controller Design </a:t>
            </a:r>
            <a:r>
              <a:rPr lang="en-US"/>
              <a:t>
</a:t>
            </a:r>
            <a:r>
              <a:rPr lang="en-US"/>
              <a:t>Youla's affine parameterisation II/II</a:t>
            </a:r>
            <a:endParaRPr/>
          </a:p>
        </p:txBody>
      </p:sp>
      <p:sp>
        <p:nvSpPr>
          <p:cNvPr id="667" name="TextShape 2"/>
          <p:cNvSpPr txBox="1"/>
          <p:nvPr/>
        </p:nvSpPr>
        <p:spPr>
          <a:xfrm>
            <a:off x="587880" y="927000"/>
            <a:ext cx="9072000" cy="6344280"/>
          </a:xfrm>
          <a:prstGeom prst="rect">
            <a:avLst/>
          </a:prstGeom>
        </p:spPr>
        <p:txBody>
          <a:bodyPr bIns="0" lIns="0" rIns="0" tIns="0" wrap="none"/>
          <a:p>
            <a:r>
              <a:rPr lang="en-US">
                <a:solidFill>
                  <a:srgbClr val="0000ff"/>
                </a:solidFill>
                <a:latin typeface="Arial"/>
                <a:ea typeface="msgothic"/>
              </a:rPr>
              <a:t>Using Youla's method: “design closed loop in a open loop style”:</a:t>
            </a:r>
            <a:endParaRPr/>
          </a:p>
          <a:p>
            <a:r>
              <a:rPr lang="en-US"/>
              <a:t>Youla showed</a:t>
            </a:r>
            <a:r>
              <a:rPr baseline="33000" lang="en-US"/>
              <a:t>1</a:t>
            </a:r>
            <a:r>
              <a:rPr lang="en-US"/>
              <a:t> that all stable closed loop controllers D(s) can be written as:</a:t>
            </a:r>
            <a:endParaRPr/>
          </a:p>
          <a:p>
            <a:endParaRPr/>
          </a:p>
          <a:p>
            <a:pPr>
              <a:lnSpc>
                <a:spcPts val="732"/>
              </a:lnSpc>
            </a:pPr>
            <a:endParaRPr/>
          </a:p>
          <a:p>
            <a:pPr>
              <a:lnSpc>
                <a:spcPts val="732"/>
              </a:lnSpc>
            </a:pPr>
            <a:r>
              <a:rPr lang="en-US">
                <a:solidFill>
                  <a:srgbClr val="000000"/>
                </a:solidFill>
                <a:latin typeface="Arial"/>
                <a:ea typeface="msgothic"/>
              </a:rPr>
              <a:t>Example: first order system</a:t>
            </a:r>
            <a:endParaRPr/>
          </a:p>
          <a:p>
            <a:pPr>
              <a:lnSpc>
                <a:spcPts val="732"/>
              </a:lnSpc>
            </a:pPr>
            <a:r>
              <a:rPr lang="en-US" sz="3500">
                <a:solidFill>
                  <a:srgbClr val="000000"/>
                </a:solidFill>
                <a:latin typeface="Arial"/>
                <a:ea typeface="msgothic"/>
              </a:rPr>
              <a:t> </a:t>
            </a:r>
            <a:endParaRPr/>
          </a:p>
          <a:p>
            <a:pPr>
              <a:lnSpc>
                <a:spcPts val="732"/>
              </a:lnSpc>
            </a:pPr>
            <a:r>
              <a:rPr lang="en-US">
                <a:solidFill>
                  <a:srgbClr val="000000"/>
                </a:solidFill>
                <a:latin typeface="Arial"/>
                <a:ea typeface="msgothic"/>
              </a:rPr>
              <a:t>Using for example the following ansatz:</a:t>
            </a:r>
            <a:endParaRPr/>
          </a:p>
          <a:p>
            <a:pPr>
              <a:lnSpc>
                <a:spcPts val="732"/>
              </a:lnSpc>
            </a:pPr>
            <a:r>
              <a:rPr lang="en-US" sz="4500">
                <a:solidFill>
                  <a:srgbClr val="000000"/>
                </a:solidFill>
                <a:latin typeface="Arial"/>
                <a:ea typeface="msgothic"/>
              </a:rPr>
              <a:t>   </a:t>
            </a:r>
            <a:endParaRPr/>
          </a:p>
          <a:p>
            <a:pPr>
              <a:lnSpc>
                <a:spcPts val="732"/>
              </a:lnSpc>
            </a:pPr>
            <a:r>
              <a:rPr lang="en-US">
                <a:solidFill>
                  <a:srgbClr val="0000ff"/>
                </a:solidFill>
                <a:latin typeface="Arial"/>
                <a:ea typeface="msgothic"/>
              </a:rPr>
              <a:t>Response/optimality can be directly deduced by construction of </a:t>
            </a:r>
            <a:r>
              <a:rPr lang="en-US">
                <a:solidFill>
                  <a:srgbClr val="800000"/>
                </a:solidFill>
                <a:latin typeface="Arial"/>
                <a:ea typeface="msgothic"/>
              </a:rPr>
              <a:t>F</a:t>
            </a:r>
            <a:r>
              <a:rPr baseline="-33000" lang="en-US">
                <a:solidFill>
                  <a:srgbClr val="800000"/>
                </a:solidFill>
                <a:latin typeface="Arial"/>
                <a:ea typeface="msgothic"/>
              </a:rPr>
              <a:t>Q</a:t>
            </a:r>
            <a:r>
              <a:rPr lang="en-US">
                <a:solidFill>
                  <a:srgbClr val="800000"/>
                </a:solidFill>
                <a:latin typeface="Arial"/>
                <a:ea typeface="msgothic"/>
              </a:rPr>
              <a:t>(s)</a:t>
            </a:r>
            <a:r>
              <a:rPr lang="en-US">
                <a:solidFill>
                  <a:srgbClr val="000000"/>
                </a:solidFill>
                <a:latin typeface="Arial"/>
                <a:ea typeface="msgothic"/>
              </a:rPr>
              <a:t> </a:t>
            </a:r>
            <a:endParaRPr/>
          </a:p>
          <a:p>
            <a:pPr>
              <a:lnSpc>
                <a:spcPts val="732"/>
              </a:lnSpc>
            </a:pPr>
            <a:r>
              <a:rPr lang="en-US">
                <a:solidFill>
                  <a:srgbClr val="000000"/>
                </a:solidFill>
                <a:latin typeface="Arial"/>
                <a:ea typeface="msgothic"/>
              </a:rPr>
              <a:t>G</a:t>
            </a:r>
            <a:r>
              <a:rPr baseline="33000" lang="en-US">
                <a:solidFill>
                  <a:srgbClr val="000000"/>
                </a:solidFill>
                <a:latin typeface="Arial"/>
                <a:ea typeface="msgothic"/>
              </a:rPr>
              <a:t>i</a:t>
            </a:r>
            <a:r>
              <a:rPr lang="en-US">
                <a:solidFill>
                  <a:srgbClr val="000000"/>
                </a:solidFill>
                <a:latin typeface="Arial"/>
                <a:ea typeface="msgothic"/>
              </a:rPr>
              <a:t>(s), pseudo-inverse of the nominal plant G(s)</a:t>
            </a:r>
            <a:endParaRPr/>
          </a:p>
          <a:p>
            <a:pPr>
              <a:lnSpc>
                <a:spcPts val="732"/>
              </a:lnSpc>
            </a:pPr>
            <a:endParaRPr/>
          </a:p>
          <a:p>
            <a:pPr>
              <a:lnSpc>
                <a:spcPts val="732"/>
              </a:lnSpc>
            </a:pPr>
            <a:r>
              <a:rPr lang="en-US">
                <a:solidFill>
                  <a:srgbClr val="000000"/>
                </a:solidFill>
                <a:latin typeface="Arial"/>
                <a:ea typeface="msgothic"/>
              </a:rPr>
              <a:t>(1)+(2)+(3) yields the following PI controller:</a:t>
            </a:r>
            <a:endParaRPr/>
          </a:p>
          <a:p>
            <a:pPr>
              <a:lnSpc>
                <a:spcPts val="732"/>
              </a:lnSpc>
            </a:pPr>
            <a:endParaRPr/>
          </a:p>
          <a:p>
            <a:pPr>
              <a:lnSpc>
                <a:spcPts val="732"/>
              </a:lnSpc>
            </a:pPr>
            <a:endParaRPr/>
          </a:p>
        </p:txBody>
      </p:sp>
      <p:sp>
        <p:nvSpPr>
          <p:cNvPr id="668" name="CustomShape 3"/>
          <p:cNvSpPr/>
          <p:nvPr/>
        </p:nvSpPr>
        <p:spPr>
          <a:xfrm>
            <a:off x="3452400" y="1706400"/>
            <a:ext cx="3373200" cy="912600"/>
          </a:xfrm>
          <a:prstGeom prst="rect">
            <a:avLst/>
          </a:prstGeom>
          <a:noFill/>
          <a:ln w="18000">
            <a:solidFill>
              <a:srgbClr val="000000"/>
            </a:solidFill>
            <a:round/>
          </a:ln>
        </p:spPr>
      </p:sp>
      <p:sp>
        <p:nvSpPr>
          <p:cNvPr id="669" name="TextShape 4"/>
          <p:cNvSpPr txBox="1"/>
          <p:nvPr/>
        </p:nvSpPr>
        <p:spPr>
          <a:xfrm>
            <a:off x="9127440" y="1944360"/>
            <a:ext cx="506880" cy="381600"/>
          </a:xfrm>
          <a:prstGeom prst="rect">
            <a:avLst/>
          </a:prstGeom>
        </p:spPr>
        <p:txBody>
          <a:bodyPr bIns="45000" lIns="90000" rIns="90000" tIns="45000" wrap="none"/>
          <a:p>
            <a:r>
              <a:rPr lang="en-US"/>
              <a:t>(1)</a:t>
            </a:r>
            <a:endParaRPr/>
          </a:p>
        </p:txBody>
      </p:sp>
      <p:sp>
        <p:nvSpPr>
          <p:cNvPr id="670" name="TextShape 5"/>
          <p:cNvSpPr txBox="1"/>
          <p:nvPr/>
        </p:nvSpPr>
        <p:spPr>
          <a:xfrm>
            <a:off x="9088200" y="2954880"/>
            <a:ext cx="506880" cy="381600"/>
          </a:xfrm>
          <a:prstGeom prst="rect">
            <a:avLst/>
          </a:prstGeom>
        </p:spPr>
        <p:txBody>
          <a:bodyPr bIns="45000" lIns="90000" rIns="90000" tIns="45000" wrap="none"/>
          <a:p>
            <a:r>
              <a:rPr lang="en-US"/>
              <a:t>(2)</a:t>
            </a:r>
            <a:endParaRPr/>
          </a:p>
        </p:txBody>
      </p:sp>
      <p:sp>
        <p:nvSpPr>
          <p:cNvPr id="671" name="TextShape 6"/>
          <p:cNvSpPr txBox="1"/>
          <p:nvPr/>
        </p:nvSpPr>
        <p:spPr>
          <a:xfrm>
            <a:off x="9088560" y="3947040"/>
            <a:ext cx="506880" cy="381600"/>
          </a:xfrm>
          <a:prstGeom prst="rect">
            <a:avLst/>
          </a:prstGeom>
        </p:spPr>
        <p:txBody>
          <a:bodyPr bIns="45000" lIns="90000" rIns="90000" tIns="45000" wrap="none"/>
          <a:p>
            <a:r>
              <a:rPr lang="en-US"/>
              <a:t>(3)</a:t>
            </a:r>
            <a:endParaRPr/>
          </a:p>
        </p:txBody>
      </p:sp>
      <p:sp>
        <p:nvSpPr>
          <p:cNvPr id="672" name="CustomShape 7"/>
          <p:cNvSpPr/>
          <p:nvPr/>
        </p:nvSpPr>
        <p:spPr>
          <a:xfrm>
            <a:off x="992160" y="5764320"/>
            <a:ext cx="7936920" cy="912600"/>
          </a:xfrm>
          <a:prstGeom prst="rect">
            <a:avLst/>
          </a:prstGeom>
          <a:noFill/>
          <a:ln w="18000">
            <a:solidFill>
              <a:srgbClr val="0000ff"/>
            </a:solidFill>
            <a:round/>
          </a:ln>
        </p:spPr>
      </p:sp>
      <p:sp>
        <p:nvSpPr>
          <p:cNvPr id="673" name="TextShape 8"/>
          <p:cNvSpPr txBox="1"/>
          <p:nvPr/>
        </p:nvSpPr>
        <p:spPr>
          <a:xfrm>
            <a:off x="3254040" y="2994480"/>
            <a:ext cx="4322160" cy="381600"/>
          </a:xfrm>
          <a:prstGeom prst="rect">
            <a:avLst/>
          </a:prstGeom>
        </p:spPr>
        <p:txBody>
          <a:bodyPr bIns="45000" lIns="90000" rIns="90000" tIns="45000" wrap="none"/>
          <a:p>
            <a:r>
              <a:rPr lang="en-US"/>
              <a:t>with     being the circuit time constant</a:t>
            </a:r>
            <a:endParaRPr/>
          </a:p>
        </p:txBody>
      </p:sp>
      <p:sp>
        <p:nvSpPr>
          <p:cNvPr id="674" name="TextShape 9"/>
          <p:cNvSpPr txBox="1"/>
          <p:nvPr/>
        </p:nvSpPr>
        <p:spPr>
          <a:xfrm>
            <a:off x="396720" y="6765120"/>
            <a:ext cx="9524520" cy="566280"/>
          </a:xfrm>
          <a:prstGeom prst="rect">
            <a:avLst/>
          </a:prstGeom>
        </p:spPr>
        <p:txBody>
          <a:bodyPr bIns="45000" lIns="90000" rIns="90000" tIns="45000" wrap="none"/>
          <a:p>
            <a:r>
              <a:rPr baseline="33000" lang="en-US" sz="1500"/>
              <a:t>1</a:t>
            </a:r>
            <a:r>
              <a:rPr lang="en-US" sz="1500"/>
              <a:t>D. C. Youla et al., </a:t>
            </a:r>
            <a:r>
              <a:rPr i="1" lang="en-US" sz="1500"/>
              <a:t>“Modern Wiener-Hopf Design of Optimal Controllers”</a:t>
            </a:r>
            <a:r>
              <a:rPr lang="en-US" sz="1500"/>
              <a:t>,</a:t>
            </a:r>
            <a:r>
              <a:rPr lang="en-US" sz="1500"/>
              <a:t>	</a:t>
            </a:r>
            <a:r>
              <a:rPr lang="en-US" sz="1500"/>
              <a:t>	</a:t>
            </a:r>
            <a:r>
              <a:rPr lang="en-US" sz="1500"/>
              <a:t>	</a:t>
            </a:r>
            <a:r>
              <a:rPr lang="en-US" sz="1500"/>
              <a:t>	</a:t>
            </a:r>
            <a:r>
              <a:rPr lang="en-US" sz="1500"/>
              <a:t>IEEE Trans. on Automatic Control,1976, vol. 21-1,pp. 3-13 &amp; 319-338</a:t>
            </a:r>
            <a:endParaRPr/>
          </a:p>
        </p:txBody>
      </p:sp>
    </p:spTree>
  </p:cSld>
  <p:timing>
    <p:tnLst>
      <p:par>
        <p:cTn dur="indefinite" id="111" nodeType="tmRoot" restart="never">
          <p:childTnLst>
            <p:seq>
              <p:cTn id="112"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1" name="CustomShape 1"/>
          <p:cNvSpPr/>
          <p:nvPr/>
        </p:nvSpPr>
        <p:spPr>
          <a:xfrm>
            <a:off x="5595480" y="2332800"/>
            <a:ext cx="277920" cy="1248480"/>
          </a:xfrm>
          <a:prstGeom prst="triangle">
            <a:avLst>
              <a:gd fmla="val 10897" name="adj"/>
            </a:avLst>
          </a:prstGeom>
          <a:solidFill>
            <a:srgbClr val="333333"/>
          </a:solidFill>
          <a:ln>
            <a:noFill/>
          </a:ln>
        </p:spPr>
      </p:sp>
      <p:sp>
        <p:nvSpPr>
          <p:cNvPr id="122" name="CustomShape 2"/>
          <p:cNvSpPr/>
          <p:nvPr/>
        </p:nvSpPr>
        <p:spPr>
          <a:xfrm>
            <a:off x="6428880" y="2332800"/>
            <a:ext cx="277920" cy="1248480"/>
          </a:xfrm>
          <a:prstGeom prst="triangle">
            <a:avLst>
              <a:gd fmla="val 10897" name="adj"/>
            </a:avLst>
          </a:prstGeom>
          <a:solidFill>
            <a:srgbClr val="333333"/>
          </a:solidFill>
          <a:ln>
            <a:noFill/>
          </a:ln>
        </p:spPr>
      </p:sp>
      <p:sp>
        <p:nvSpPr>
          <p:cNvPr id="123" name="CustomShape 3"/>
          <p:cNvSpPr/>
          <p:nvPr/>
        </p:nvSpPr>
        <p:spPr>
          <a:xfrm flipH="1" flipV="1">
            <a:off x="5992200" y="1916640"/>
            <a:ext cx="277920" cy="1248480"/>
          </a:xfrm>
          <a:prstGeom prst="triangle">
            <a:avLst>
              <a:gd fmla="val 10897" name="adj"/>
            </a:avLst>
          </a:prstGeom>
          <a:solidFill>
            <a:srgbClr val="333333"/>
          </a:solidFill>
          <a:ln>
            <a:noFill/>
          </a:ln>
        </p:spPr>
      </p:sp>
      <p:sp>
        <p:nvSpPr>
          <p:cNvPr id="124" name="Line 4"/>
          <p:cNvSpPr/>
          <p:nvPr/>
        </p:nvSpPr>
        <p:spPr>
          <a:xfrm>
            <a:off x="793440" y="3026520"/>
            <a:ext cx="7540200" cy="0"/>
          </a:xfrm>
          <a:prstGeom prst="line">
            <a:avLst/>
          </a:prstGeom>
          <a:ln>
            <a:solidFill>
              <a:srgbClr val="000000"/>
            </a:solidFill>
          </a:ln>
        </p:spPr>
      </p:sp>
      <p:sp>
        <p:nvSpPr>
          <p:cNvPr id="125" name="Rectangle 5"/>
          <p:cNvSpPr/>
          <p:nvPr/>
        </p:nvSpPr>
        <p:spPr>
          <a:xfrm>
            <a:off x="6547680" y="2610360"/>
            <a:ext cx="1785960" cy="832320"/>
          </a:xfrm>
          <a:prstGeom prst="rect">
            <a:avLst/>
          </a:prstGeom>
          <a:solidFill>
            <a:srgbClr val="ffff00"/>
          </a:solidFill>
          <a:ln>
            <a:noFill/>
          </a:ln>
        </p:spPr>
      </p:sp>
      <p:sp>
        <p:nvSpPr>
          <p:cNvPr id="126" name="Rectangle 6"/>
          <p:cNvSpPr/>
          <p:nvPr/>
        </p:nvSpPr>
        <p:spPr>
          <a:xfrm>
            <a:off x="3254040" y="2610360"/>
            <a:ext cx="2500200" cy="832320"/>
          </a:xfrm>
          <a:prstGeom prst="rect">
            <a:avLst/>
          </a:prstGeom>
          <a:solidFill>
            <a:srgbClr val="ffff00"/>
          </a:solidFill>
          <a:ln>
            <a:noFill/>
          </a:ln>
        </p:spPr>
      </p:sp>
      <p:sp>
        <p:nvSpPr>
          <p:cNvPr id="127" name="Rectangle 7"/>
          <p:cNvSpPr/>
          <p:nvPr/>
        </p:nvSpPr>
        <p:spPr>
          <a:xfrm>
            <a:off x="6547680" y="2749320"/>
            <a:ext cx="1785960" cy="554760"/>
          </a:xfrm>
          <a:prstGeom prst="rect">
            <a:avLst/>
          </a:prstGeom>
          <a:solidFill>
            <a:srgbClr val="00ff00"/>
          </a:solidFill>
          <a:ln>
            <a:noFill/>
          </a:ln>
        </p:spPr>
      </p:sp>
      <p:sp>
        <p:nvSpPr>
          <p:cNvPr id="128" name="Rectangle 8"/>
          <p:cNvSpPr/>
          <p:nvPr/>
        </p:nvSpPr>
        <p:spPr>
          <a:xfrm>
            <a:off x="2381040" y="1916640"/>
            <a:ext cx="396720" cy="1942200"/>
          </a:xfrm>
          <a:prstGeom prst="rect">
            <a:avLst/>
          </a:prstGeom>
          <a:solidFill>
            <a:srgbClr val="cccccc"/>
          </a:solidFill>
          <a:ln>
            <a:noFill/>
          </a:ln>
        </p:spPr>
      </p:sp>
      <p:sp>
        <p:nvSpPr>
          <p:cNvPr id="129" name="Rectangle 9"/>
          <p:cNvSpPr/>
          <p:nvPr/>
        </p:nvSpPr>
        <p:spPr>
          <a:xfrm>
            <a:off x="793440" y="2749320"/>
            <a:ext cx="4960800" cy="554760"/>
          </a:xfrm>
          <a:prstGeom prst="rect">
            <a:avLst/>
          </a:prstGeom>
          <a:solidFill>
            <a:srgbClr val="00ff00"/>
          </a:solidFill>
          <a:ln>
            <a:noFill/>
          </a:ln>
        </p:spPr>
      </p:sp>
      <p:sp>
        <p:nvSpPr>
          <p:cNvPr id="130" name="TextShape 10"/>
          <p:cNvSpPr txBox="1"/>
          <p:nvPr/>
        </p:nvSpPr>
        <p:spPr>
          <a:xfrm>
            <a:off x="968040" y="360"/>
            <a:ext cx="7960680" cy="756360"/>
          </a:xfrm>
          <a:prstGeom prst="rect">
            <a:avLst/>
          </a:prstGeom>
        </p:spPr>
        <p:txBody>
          <a:bodyPr anchor="ctr" bIns="0" lIns="0" rIns="0" tIns="0" wrap="none"/>
          <a:p>
            <a:r>
              <a:rPr lang="en-US"/>
              <a:t>Requirements on Orbit – machine protection</a:t>
            </a:r>
            <a:endParaRPr/>
          </a:p>
        </p:txBody>
      </p:sp>
      <p:sp>
        <p:nvSpPr>
          <p:cNvPr id="131" name="TextShape 11"/>
          <p:cNvSpPr txBox="1"/>
          <p:nvPr/>
        </p:nvSpPr>
        <p:spPr>
          <a:xfrm>
            <a:off x="587880" y="927360"/>
            <a:ext cx="9072000" cy="5994000"/>
          </a:xfrm>
          <a:prstGeom prst="rect">
            <a:avLst/>
          </a:prstGeom>
        </p:spPr>
        <p:txBody>
          <a:bodyPr bIns="0" lIns="0" rIns="0" tIns="0" wrap="none"/>
          <a:p>
            <a:pPr>
              <a:lnSpc>
                <a:spcPts val="732"/>
              </a:lnSpc>
            </a:pPr>
            <a:r>
              <a:rPr lang="en-US">
                <a:solidFill>
                  <a:srgbClr val="000000"/>
                </a:solidFill>
                <a:latin typeface="Arial"/>
                <a:ea typeface="msgothic"/>
              </a:rPr>
              <a:t>Combined failure</a:t>
            </a:r>
            <a:r>
              <a:rPr baseline="33000" lang="en-US">
                <a:solidFill>
                  <a:srgbClr val="000000"/>
                </a:solidFill>
                <a:latin typeface="Arial"/>
                <a:ea typeface="msgothic"/>
              </a:rPr>
              <a:t>1</a:t>
            </a:r>
            <a:r>
              <a:rPr lang="en-US">
                <a:solidFill>
                  <a:srgbClr val="000000"/>
                </a:solidFill>
                <a:latin typeface="Arial"/>
                <a:ea typeface="msgothic"/>
              </a:rPr>
              <a:t>: Local orbit bump and collimation efficiency (/kicker failure)    </a:t>
            </a:r>
            <a:r>
              <a:rPr lang="en-US">
                <a:solidFill>
                  <a:srgbClr val="0000ff"/>
                </a:solidFill>
                <a:latin typeface="Arial"/>
                <a:ea typeface="Arial"/>
              </a:rPr>
              <a:t>→ bumps may potentially compromise collimation function</a:t>
            </a:r>
            <a:endParaRPr/>
          </a:p>
          <a:p>
            <a:pPr>
              <a:lnSpc>
                <a:spcPts val="732"/>
              </a:lnSpc>
            </a:pPr>
            <a:r>
              <a:rPr lang="en-US" sz="3500">
                <a:solidFill>
                  <a:srgbClr val="000000"/>
                </a:solidFill>
                <a:latin typeface="Arial"/>
                <a:ea typeface="msgothic"/>
              </a:rPr>
              <a:t> </a:t>
            </a: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p:txBody>
      </p:sp>
      <p:sp>
        <p:nvSpPr>
          <p:cNvPr id="132" name="Line 12"/>
          <p:cNvSpPr/>
          <p:nvPr/>
        </p:nvSpPr>
        <p:spPr>
          <a:xfrm>
            <a:off x="793440" y="3026520"/>
            <a:ext cx="4960800" cy="0"/>
          </a:xfrm>
          <a:prstGeom prst="line">
            <a:avLst/>
          </a:prstGeom>
          <a:ln w="36000">
            <a:solidFill>
              <a:srgbClr val="000080"/>
            </a:solidFill>
            <a:round/>
          </a:ln>
        </p:spPr>
      </p:sp>
      <p:sp>
        <p:nvSpPr>
          <p:cNvPr id="133" name="Rectangle 13"/>
          <p:cNvSpPr/>
          <p:nvPr/>
        </p:nvSpPr>
        <p:spPr>
          <a:xfrm>
            <a:off x="1984320" y="1916640"/>
            <a:ext cx="595080" cy="1942200"/>
          </a:xfrm>
          <a:prstGeom prst="rect">
            <a:avLst/>
          </a:prstGeom>
          <a:noFill/>
          <a:ln w="18000">
            <a:solidFill>
              <a:srgbClr val="000000"/>
            </a:solidFill>
            <a:round/>
          </a:ln>
        </p:spPr>
      </p:sp>
      <p:sp>
        <p:nvSpPr>
          <p:cNvPr id="134" name="Rectangle 14"/>
          <p:cNvSpPr/>
          <p:nvPr/>
        </p:nvSpPr>
        <p:spPr>
          <a:xfrm>
            <a:off x="3174480" y="3304080"/>
            <a:ext cx="79560" cy="554760"/>
          </a:xfrm>
          <a:prstGeom prst="rect">
            <a:avLst/>
          </a:prstGeom>
          <a:solidFill>
            <a:srgbClr val="000000"/>
          </a:solidFill>
          <a:ln>
            <a:solidFill>
              <a:srgbClr val="000000"/>
            </a:solidFill>
          </a:ln>
        </p:spPr>
      </p:sp>
      <p:sp>
        <p:nvSpPr>
          <p:cNvPr id="135" name="Rectangle 15"/>
          <p:cNvSpPr/>
          <p:nvPr/>
        </p:nvSpPr>
        <p:spPr>
          <a:xfrm>
            <a:off x="3571560" y="3442320"/>
            <a:ext cx="79560" cy="416160"/>
          </a:xfrm>
          <a:prstGeom prst="rect">
            <a:avLst/>
          </a:prstGeom>
          <a:solidFill>
            <a:srgbClr val="000000"/>
          </a:solidFill>
          <a:ln>
            <a:solidFill>
              <a:srgbClr val="000000"/>
            </a:solidFill>
          </a:ln>
        </p:spPr>
      </p:sp>
      <p:sp>
        <p:nvSpPr>
          <p:cNvPr id="136" name="Rectangle 16"/>
          <p:cNvSpPr/>
          <p:nvPr/>
        </p:nvSpPr>
        <p:spPr>
          <a:xfrm>
            <a:off x="3571560" y="1916640"/>
            <a:ext cx="79560" cy="693720"/>
          </a:xfrm>
          <a:prstGeom prst="rect">
            <a:avLst/>
          </a:prstGeom>
          <a:solidFill>
            <a:srgbClr val="000000"/>
          </a:solidFill>
          <a:ln>
            <a:solidFill>
              <a:srgbClr val="000000"/>
            </a:solidFill>
          </a:ln>
        </p:spPr>
      </p:sp>
      <p:sp>
        <p:nvSpPr>
          <p:cNvPr id="137" name="Rectangle 17"/>
          <p:cNvSpPr/>
          <p:nvPr/>
        </p:nvSpPr>
        <p:spPr>
          <a:xfrm>
            <a:off x="3174480" y="1916640"/>
            <a:ext cx="79560" cy="832680"/>
          </a:xfrm>
          <a:prstGeom prst="rect">
            <a:avLst/>
          </a:prstGeom>
          <a:solidFill>
            <a:srgbClr val="000000"/>
          </a:solidFill>
          <a:ln>
            <a:solidFill>
              <a:srgbClr val="000000"/>
            </a:solidFill>
          </a:ln>
        </p:spPr>
      </p:sp>
      <p:sp>
        <p:nvSpPr>
          <p:cNvPr id="138" name="Line 18"/>
          <p:cNvSpPr/>
          <p:nvPr/>
        </p:nvSpPr>
        <p:spPr>
          <a:xfrm>
            <a:off x="793800" y="1916640"/>
            <a:ext cx="7539840" cy="0"/>
          </a:xfrm>
          <a:prstGeom prst="line">
            <a:avLst/>
          </a:prstGeom>
          <a:ln w="18000">
            <a:solidFill>
              <a:srgbClr val="000000"/>
            </a:solidFill>
            <a:round/>
          </a:ln>
        </p:spPr>
      </p:sp>
      <p:sp>
        <p:nvSpPr>
          <p:cNvPr id="139" name="TextShape 19"/>
          <p:cNvSpPr txBox="1"/>
          <p:nvPr/>
        </p:nvSpPr>
        <p:spPr>
          <a:xfrm>
            <a:off x="1944360" y="3885840"/>
            <a:ext cx="498600" cy="287640"/>
          </a:xfrm>
          <a:prstGeom prst="rect">
            <a:avLst/>
          </a:prstGeom>
        </p:spPr>
        <p:txBody>
          <a:bodyPr bIns="45000" lIns="90000" rIns="90000" tIns="45000" wrap="none"/>
          <a:p>
            <a:r>
              <a:rPr lang="en-US" sz="1200"/>
              <a:t>MKI</a:t>
            </a:r>
            <a:endParaRPr/>
          </a:p>
        </p:txBody>
      </p:sp>
      <p:sp>
        <p:nvSpPr>
          <p:cNvPr id="140" name="TextShape 20"/>
          <p:cNvSpPr txBox="1"/>
          <p:nvPr/>
        </p:nvSpPr>
        <p:spPr>
          <a:xfrm>
            <a:off x="3095280" y="2760840"/>
            <a:ext cx="1061280" cy="287640"/>
          </a:xfrm>
          <a:prstGeom prst="rect">
            <a:avLst/>
          </a:prstGeom>
        </p:spPr>
        <p:txBody>
          <a:bodyPr bIns="45000" lIns="90000" rIns="90000" tIns="45000" wrap="none"/>
          <a:p>
            <a:r>
              <a:rPr lang="en-US" sz="1200">
                <a:solidFill>
                  <a:srgbClr val="000080"/>
                </a:solidFill>
              </a:rPr>
              <a:t>closed orbit</a:t>
            </a:r>
            <a:endParaRPr/>
          </a:p>
        </p:txBody>
      </p:sp>
      <p:sp>
        <p:nvSpPr>
          <p:cNvPr id="141" name="TextShape 21"/>
          <p:cNvSpPr txBox="1"/>
          <p:nvPr/>
        </p:nvSpPr>
        <p:spPr>
          <a:xfrm>
            <a:off x="2976120" y="3869640"/>
            <a:ext cx="1074600" cy="287640"/>
          </a:xfrm>
          <a:prstGeom prst="rect">
            <a:avLst/>
          </a:prstGeom>
        </p:spPr>
        <p:txBody>
          <a:bodyPr bIns="45000" lIns="90000" rIns="90000" tIns="45000" wrap="none"/>
          <a:p>
            <a:r>
              <a:rPr lang="en-US" sz="1200"/>
              <a:t>TCP &amp; TCS</a:t>
            </a:r>
            <a:endParaRPr/>
          </a:p>
        </p:txBody>
      </p:sp>
      <p:sp>
        <p:nvSpPr>
          <p:cNvPr id="142" name="Line 22"/>
          <p:cNvSpPr/>
          <p:nvPr/>
        </p:nvSpPr>
        <p:spPr>
          <a:xfrm flipV="1">
            <a:off x="8412840" y="2749320"/>
            <a:ext cx="0" cy="277560"/>
          </a:xfrm>
          <a:prstGeom prst="line">
            <a:avLst/>
          </a:prstGeom>
          <a:ln>
            <a:solidFill>
              <a:srgbClr val="000000"/>
            </a:solidFill>
            <a:headEnd len="med" type="triangle" w="med"/>
            <a:tailEnd len="med" type="triangle" w="med"/>
          </a:ln>
        </p:spPr>
      </p:sp>
      <p:sp>
        <p:nvSpPr>
          <p:cNvPr id="143" name="TextShape 23"/>
          <p:cNvSpPr txBox="1"/>
          <p:nvPr/>
        </p:nvSpPr>
        <p:spPr>
          <a:xfrm>
            <a:off x="8350200" y="2697120"/>
            <a:ext cx="619560" cy="356760"/>
          </a:xfrm>
          <a:prstGeom prst="rect">
            <a:avLst/>
          </a:prstGeom>
        </p:spPr>
        <p:txBody>
          <a:bodyPr bIns="45000" lIns="90000" rIns="90000" tIns="45000" wrap="none"/>
          <a:p>
            <a:r>
              <a:rPr lang="en-US" sz="1500"/>
              <a:t>5.7</a:t>
            </a:r>
            <a:r>
              <a:rPr lang="en-US" sz="1500">
                <a:latin typeface="Symbol"/>
              </a:rPr>
              <a:t>s</a:t>
            </a:r>
            <a:endParaRPr/>
          </a:p>
        </p:txBody>
      </p:sp>
      <p:sp>
        <p:nvSpPr>
          <p:cNvPr id="144" name="Line 24"/>
          <p:cNvSpPr/>
          <p:nvPr/>
        </p:nvSpPr>
        <p:spPr>
          <a:xfrm flipV="1">
            <a:off x="8928720" y="2610360"/>
            <a:ext cx="0" cy="416160"/>
          </a:xfrm>
          <a:prstGeom prst="line">
            <a:avLst/>
          </a:prstGeom>
          <a:ln>
            <a:solidFill>
              <a:srgbClr val="000000"/>
            </a:solidFill>
            <a:headEnd len="med" type="triangle" w="med"/>
            <a:tailEnd len="med" type="triangle" w="med"/>
          </a:ln>
        </p:spPr>
      </p:sp>
      <p:sp>
        <p:nvSpPr>
          <p:cNvPr id="145" name="TextShape 25"/>
          <p:cNvSpPr txBox="1"/>
          <p:nvPr/>
        </p:nvSpPr>
        <p:spPr>
          <a:xfrm>
            <a:off x="8826840" y="2614320"/>
            <a:ext cx="588960" cy="356760"/>
          </a:xfrm>
          <a:prstGeom prst="rect">
            <a:avLst/>
          </a:prstGeom>
        </p:spPr>
        <p:txBody>
          <a:bodyPr bIns="45000" lIns="90000" rIns="90000" tIns="45000" wrap="none"/>
          <a:p>
            <a:r>
              <a:rPr lang="en-US" sz="1500">
                <a:latin typeface="Symbol"/>
              </a:rPr>
              <a:t>6.7s</a:t>
            </a:r>
            <a:endParaRPr/>
          </a:p>
        </p:txBody>
      </p:sp>
      <p:sp>
        <p:nvSpPr>
          <p:cNvPr id="146" name="Line 26"/>
          <p:cNvSpPr/>
          <p:nvPr/>
        </p:nvSpPr>
        <p:spPr>
          <a:xfrm flipV="1">
            <a:off x="9325800" y="1916640"/>
            <a:ext cx="0" cy="1109880"/>
          </a:xfrm>
          <a:prstGeom prst="line">
            <a:avLst/>
          </a:prstGeom>
          <a:ln>
            <a:solidFill>
              <a:srgbClr val="000000"/>
            </a:solidFill>
            <a:headEnd len="med" type="triangle" w="med"/>
            <a:tailEnd len="med" type="triangle" w="med"/>
          </a:ln>
        </p:spPr>
      </p:sp>
      <p:sp>
        <p:nvSpPr>
          <p:cNvPr id="147" name="TextShape 27"/>
          <p:cNvSpPr txBox="1"/>
          <p:nvPr/>
        </p:nvSpPr>
        <p:spPr>
          <a:xfrm>
            <a:off x="3117600" y="1587600"/>
            <a:ext cx="590400" cy="381600"/>
          </a:xfrm>
          <a:prstGeom prst="rect">
            <a:avLst/>
          </a:prstGeom>
        </p:spPr>
        <p:txBody>
          <a:bodyPr bIns="45000" lIns="90000" rIns="90000" tIns="45000" wrap="none"/>
          <a:p>
            <a:r>
              <a:rPr lang="en-US"/>
              <a:t>IR3</a:t>
            </a:r>
            <a:endParaRPr/>
          </a:p>
        </p:txBody>
      </p:sp>
      <p:sp>
        <p:nvSpPr>
          <p:cNvPr id="148" name="TextShape 28"/>
          <p:cNvSpPr txBox="1"/>
          <p:nvPr/>
        </p:nvSpPr>
        <p:spPr>
          <a:xfrm>
            <a:off x="5141520" y="1548000"/>
            <a:ext cx="2030400" cy="381600"/>
          </a:xfrm>
          <a:prstGeom prst="rect">
            <a:avLst/>
          </a:prstGeom>
        </p:spPr>
        <p:txBody>
          <a:bodyPr bIns="45000" lIns="90000" rIns="90000" tIns="45000" wrap="none"/>
          <a:p>
            <a:r>
              <a:rPr lang="en-US"/>
              <a:t>e.g 'bump in arc'</a:t>
            </a:r>
            <a:endParaRPr/>
          </a:p>
        </p:txBody>
      </p:sp>
      <p:sp>
        <p:nvSpPr>
          <p:cNvPr id="149" name="Freeform 29"/>
          <p:cNvSpPr/>
          <p:nvPr/>
        </p:nvSpPr>
        <p:spPr>
          <a:xfrm>
            <a:off x="5754240" y="1777680"/>
            <a:ext cx="794160" cy="1249920"/>
          </a:xfrm>
          <a:custGeom>
            <a:avLst/>
            <a:gdLst/>
            <a:ahLst/>
            <a:rect b="b" l="0" r="r" t="0"/>
            <a:pathLst>
              <a:path h="3472" w="2206">
                <a:moveTo>
                  <a:pt x="0" y="3471"/>
                </a:moveTo>
                <a:cubicBezTo>
                  <a:pt x="1102" y="0"/>
                  <a:pt x="2205" y="3471"/>
                  <a:pt x="2205" y="3471"/>
                </a:cubicBezTo>
              </a:path>
            </a:pathLst>
          </a:custGeom>
          <a:ln w="36000">
            <a:solidFill>
              <a:srgbClr val="000080"/>
            </a:solidFill>
            <a:round/>
          </a:ln>
        </p:spPr>
      </p:sp>
      <p:sp>
        <p:nvSpPr>
          <p:cNvPr id="150" name="Line 30"/>
          <p:cNvSpPr/>
          <p:nvPr/>
        </p:nvSpPr>
        <p:spPr>
          <a:xfrm>
            <a:off x="6547680" y="3026520"/>
            <a:ext cx="1785960" cy="0"/>
          </a:xfrm>
          <a:prstGeom prst="line">
            <a:avLst/>
          </a:prstGeom>
          <a:ln w="36000">
            <a:solidFill>
              <a:srgbClr val="000080"/>
            </a:solidFill>
            <a:round/>
            <a:tailEnd len="med" type="triangle" w="med"/>
          </a:ln>
        </p:spPr>
      </p:sp>
      <p:sp>
        <p:nvSpPr>
          <p:cNvPr id="151" name="CustomShape 31"/>
          <p:cNvSpPr/>
          <p:nvPr/>
        </p:nvSpPr>
        <p:spPr>
          <a:xfrm>
            <a:off x="6944760" y="1916640"/>
            <a:ext cx="198360" cy="554760"/>
          </a:xfrm>
          <a:prstGeom prst="rightBrace">
            <a:avLst>
              <a:gd fmla="val 1800" name="adj1"/>
              <a:gd fmla="val 10800" name="adj2"/>
            </a:avLst>
          </a:prstGeom>
          <a:noFill/>
          <a:ln>
            <a:solidFill>
              <a:srgbClr val="000000"/>
            </a:solidFill>
          </a:ln>
        </p:spPr>
      </p:sp>
      <p:sp>
        <p:nvSpPr>
          <p:cNvPr id="152" name="TextShape 32"/>
          <p:cNvSpPr txBox="1"/>
          <p:nvPr/>
        </p:nvSpPr>
        <p:spPr>
          <a:xfrm>
            <a:off x="7120440" y="1999800"/>
            <a:ext cx="1229040" cy="590040"/>
          </a:xfrm>
          <a:prstGeom prst="rect">
            <a:avLst/>
          </a:prstGeom>
        </p:spPr>
        <p:txBody>
          <a:bodyPr bIns="45000" lIns="90000" rIns="90000" tIns="45000" wrap="none"/>
          <a:p>
            <a:pPr algn="ctr"/>
            <a:r>
              <a:rPr lang="en-US" sz="1500">
                <a:solidFill>
                  <a:srgbClr val="ff0000"/>
                </a:solidFill>
                <a:latin typeface="Arial"/>
              </a:rPr>
              <a:t>Potentially:</a:t>
            </a:r>
            <a:endParaRPr/>
          </a:p>
          <a:p>
            <a:pPr algn="ctr"/>
            <a:r>
              <a:rPr lang="en-US" sz="1500">
                <a:solidFill>
                  <a:srgbClr val="ff0000"/>
                </a:solidFill>
                <a:latin typeface="Arial"/>
              </a:rPr>
              <a:t>&lt; 6.7</a:t>
            </a:r>
            <a:r>
              <a:rPr lang="en-US" sz="1500">
                <a:solidFill>
                  <a:srgbClr val="ff0000"/>
                </a:solidFill>
                <a:latin typeface="Symbol"/>
              </a:rPr>
              <a:t>s</a:t>
            </a:r>
            <a:endParaRPr/>
          </a:p>
        </p:txBody>
      </p:sp>
      <p:sp>
        <p:nvSpPr>
          <p:cNvPr id="153" name="TextShape 33"/>
          <p:cNvSpPr txBox="1"/>
          <p:nvPr/>
        </p:nvSpPr>
        <p:spPr>
          <a:xfrm>
            <a:off x="3214800" y="2503440"/>
            <a:ext cx="1388520" cy="287640"/>
          </a:xfrm>
          <a:prstGeom prst="rect">
            <a:avLst/>
          </a:prstGeom>
        </p:spPr>
        <p:txBody>
          <a:bodyPr bIns="45000" lIns="90000" rIns="90000" tIns="45000" wrap="none"/>
          <a:p>
            <a:r>
              <a:rPr lang="en-US" sz="1200">
                <a:solidFill>
                  <a:srgbClr val="808080"/>
                </a:solidFill>
              </a:rPr>
              <a:t>secondary halo </a:t>
            </a:r>
            <a:endParaRPr/>
          </a:p>
        </p:txBody>
      </p:sp>
      <p:sp>
        <p:nvSpPr>
          <p:cNvPr id="154" name="TextShape 34"/>
          <p:cNvSpPr txBox="1"/>
          <p:nvPr/>
        </p:nvSpPr>
        <p:spPr>
          <a:xfrm>
            <a:off x="2204640" y="1587600"/>
            <a:ext cx="590400" cy="381600"/>
          </a:xfrm>
          <a:prstGeom prst="rect">
            <a:avLst/>
          </a:prstGeom>
        </p:spPr>
        <p:txBody>
          <a:bodyPr bIns="45000" lIns="90000" rIns="90000" tIns="45000" wrap="none"/>
          <a:p>
            <a:r>
              <a:rPr lang="en-US"/>
              <a:t>IR2</a:t>
            </a:r>
            <a:endParaRPr/>
          </a:p>
        </p:txBody>
      </p:sp>
      <p:sp>
        <p:nvSpPr>
          <p:cNvPr id="155" name="Rectangle 35"/>
          <p:cNvSpPr/>
          <p:nvPr/>
        </p:nvSpPr>
        <p:spPr>
          <a:xfrm>
            <a:off x="2698200" y="1916640"/>
            <a:ext cx="79560" cy="416160"/>
          </a:xfrm>
          <a:prstGeom prst="rect">
            <a:avLst/>
          </a:prstGeom>
          <a:solidFill>
            <a:srgbClr val="000000"/>
          </a:solidFill>
          <a:ln>
            <a:solidFill>
              <a:srgbClr val="000000"/>
            </a:solidFill>
          </a:ln>
        </p:spPr>
      </p:sp>
      <p:sp>
        <p:nvSpPr>
          <p:cNvPr id="156" name="Rectangle 36"/>
          <p:cNvSpPr/>
          <p:nvPr/>
        </p:nvSpPr>
        <p:spPr>
          <a:xfrm>
            <a:off x="2698200" y="3719880"/>
            <a:ext cx="79560" cy="138960"/>
          </a:xfrm>
          <a:prstGeom prst="rect">
            <a:avLst/>
          </a:prstGeom>
          <a:solidFill>
            <a:srgbClr val="000000"/>
          </a:solidFill>
          <a:ln>
            <a:solidFill>
              <a:srgbClr val="000000"/>
            </a:solidFill>
          </a:ln>
        </p:spPr>
      </p:sp>
      <p:sp>
        <p:nvSpPr>
          <p:cNvPr id="157" name="TextShape 37"/>
          <p:cNvSpPr txBox="1"/>
          <p:nvPr/>
        </p:nvSpPr>
        <p:spPr>
          <a:xfrm>
            <a:off x="2499840" y="3886200"/>
            <a:ext cx="471600" cy="287640"/>
          </a:xfrm>
          <a:prstGeom prst="rect">
            <a:avLst/>
          </a:prstGeom>
        </p:spPr>
        <p:txBody>
          <a:bodyPr bIns="45000" lIns="90000" rIns="90000" tIns="45000" wrap="none"/>
          <a:p>
            <a:r>
              <a:rPr lang="en-US" sz="1200"/>
              <a:t>TDI</a:t>
            </a:r>
            <a:endParaRPr/>
          </a:p>
        </p:txBody>
      </p:sp>
      <p:sp>
        <p:nvSpPr>
          <p:cNvPr id="158" name="TextShape 38"/>
          <p:cNvSpPr txBox="1"/>
          <p:nvPr/>
        </p:nvSpPr>
        <p:spPr>
          <a:xfrm>
            <a:off x="9263880" y="2186640"/>
            <a:ext cx="781920" cy="616680"/>
          </a:xfrm>
          <a:prstGeom prst="rect">
            <a:avLst/>
          </a:prstGeom>
        </p:spPr>
        <p:txBody>
          <a:bodyPr bIns="45000" lIns="90000" rIns="90000" tIns="45000" wrap="none"/>
          <a:p>
            <a:r>
              <a:rPr lang="en-US" sz="1500">
                <a:latin typeface="Arial"/>
              </a:rPr>
              <a:t>N</a:t>
            </a:r>
            <a:r>
              <a:rPr baseline="-33000" lang="en-US" sz="1500">
                <a:latin typeface="Arial"/>
              </a:rPr>
              <a:t>a</a:t>
            </a:r>
            <a:r>
              <a:rPr lang="en-US" sz="1500">
                <a:latin typeface="Arial"/>
              </a:rPr>
              <a:t> [</a:t>
            </a:r>
            <a:r>
              <a:rPr lang="en-US" sz="1500">
                <a:latin typeface="Arial"/>
                <a:ea typeface="Arial"/>
              </a:rPr>
              <a:t>σ] </a:t>
            </a:r>
            <a:endParaRPr/>
          </a:p>
          <a:p>
            <a:r>
              <a:rPr lang="en-US" sz="1500">
                <a:latin typeface="Arial"/>
              </a:rPr>
              <a:t>~7.5</a:t>
            </a:r>
            <a:r>
              <a:rPr lang="en-US" sz="1500">
                <a:latin typeface="Arial"/>
                <a:ea typeface="Arial"/>
              </a:rPr>
              <a:t>σ</a:t>
            </a:r>
            <a:endParaRPr/>
          </a:p>
        </p:txBody>
      </p:sp>
      <p:pic>
        <p:nvPicPr>
          <p:cNvPr descr="" id="159" name=""/>
          <p:cNvPicPr/>
          <p:nvPr/>
        </p:nvPicPr>
        <p:blipFill>
          <a:blip r:embed="rId1"/>
          <a:srcRect b="5965" l="0" r="0" t="0"/>
          <a:stretch>
            <a:fillRect/>
          </a:stretch>
        </p:blipFill>
        <p:spPr>
          <a:xfrm>
            <a:off x="5118840" y="4168080"/>
            <a:ext cx="4773600" cy="3115080"/>
          </a:xfrm>
          <a:prstGeom prst="rect">
            <a:avLst/>
          </a:prstGeom>
          <a:ln>
            <a:noFill/>
          </a:ln>
        </p:spPr>
      </p:pic>
      <p:sp>
        <p:nvSpPr>
          <p:cNvPr id="160" name="CustomShape 39"/>
          <p:cNvSpPr/>
          <p:nvPr/>
        </p:nvSpPr>
        <p:spPr>
          <a:xfrm>
            <a:off x="6120360" y="4371120"/>
            <a:ext cx="1304640" cy="507240"/>
          </a:xfrm>
          <a:prstGeom prst="rect">
            <a:avLst/>
          </a:prstGeom>
          <a:noFill/>
          <a:ln w="12600">
            <a:solidFill>
              <a:srgbClr val="ff0033"/>
            </a:solidFill>
            <a:miter/>
          </a:ln>
        </p:spPr>
        <p:txBody>
          <a:bodyPr bIns="46800" lIns="90000" rIns="90000" tIns="46800" wrap="none"/>
          <a:p>
            <a:pPr algn="ctr">
              <a:lnSpc>
                <a:spcPct val="100000"/>
              </a:lnSpc>
            </a:pPr>
            <a:r>
              <a:rPr b="1" lang="en-US" sz="1000">
                <a:solidFill>
                  <a:srgbClr val="ff0033"/>
                </a:solidFill>
                <a:latin typeface="Arial"/>
              </a:rPr>
              <a:t>Coll. system</a:t>
            </a:r>
            <a:endParaRPr/>
          </a:p>
          <a:p>
            <a:pPr algn="ctr">
              <a:lnSpc>
                <a:spcPct val="100000"/>
              </a:lnSpc>
            </a:pPr>
            <a:r>
              <a:rPr b="1" lang="en-US" sz="1000">
                <a:solidFill>
                  <a:srgbClr val="ff0033"/>
                </a:solidFill>
                <a:latin typeface="Arial"/>
              </a:rPr>
              <a:t>version ~ 2002</a:t>
            </a:r>
            <a:endParaRPr/>
          </a:p>
        </p:txBody>
      </p:sp>
      <p:sp>
        <p:nvSpPr>
          <p:cNvPr id="161" name="TextShape 40"/>
          <p:cNvSpPr txBox="1"/>
          <p:nvPr/>
        </p:nvSpPr>
        <p:spPr>
          <a:xfrm>
            <a:off x="5853960" y="3929040"/>
            <a:ext cx="4225680" cy="373680"/>
          </a:xfrm>
          <a:prstGeom prst="rect">
            <a:avLst/>
          </a:prstGeom>
        </p:spPr>
        <p:txBody>
          <a:bodyPr bIns="45000" lIns="90000" rIns="90000" tIns="45000" wrap="none"/>
          <a:p>
            <a:r>
              <a:rPr lang="en-US" sz="1500"/>
              <a:t>Collimation inefficiency vs. orbit error</a:t>
            </a:r>
            <a:r>
              <a:rPr baseline="33000" lang="en-US" sz="1500"/>
              <a:t>1</a:t>
            </a:r>
            <a:endParaRPr/>
          </a:p>
        </p:txBody>
      </p:sp>
      <p:sp>
        <p:nvSpPr>
          <p:cNvPr id="162" name="TextShape 41"/>
          <p:cNvSpPr txBox="1"/>
          <p:nvPr/>
        </p:nvSpPr>
        <p:spPr>
          <a:xfrm>
            <a:off x="7855560" y="6617160"/>
            <a:ext cx="2015640" cy="323280"/>
          </a:xfrm>
          <a:prstGeom prst="rect">
            <a:avLst/>
          </a:prstGeom>
        </p:spPr>
        <p:txBody>
          <a:bodyPr bIns="45000" lIns="90000" rIns="90000" tIns="45000" wrap="none"/>
          <a:p>
            <a:r>
              <a:rPr lang="en-US" sz="1200"/>
              <a:t>courtesy R. Assmann</a:t>
            </a:r>
            <a:endParaRPr/>
          </a:p>
        </p:txBody>
      </p:sp>
      <p:sp>
        <p:nvSpPr>
          <p:cNvPr id="163" name="TextShape 42"/>
          <p:cNvSpPr txBox="1"/>
          <p:nvPr/>
        </p:nvSpPr>
        <p:spPr>
          <a:xfrm>
            <a:off x="7499520" y="7177680"/>
            <a:ext cx="2430000" cy="322920"/>
          </a:xfrm>
          <a:prstGeom prst="rect">
            <a:avLst/>
          </a:prstGeom>
        </p:spPr>
        <p:txBody>
          <a:bodyPr bIns="45000" lIns="90000" rIns="90000" tIns="45000" wrap="none"/>
          <a:p>
            <a:r>
              <a:rPr lang="en-US" sz="1200"/>
              <a:t>peak-to-peak orbit error [</a:t>
            </a:r>
            <a:r>
              <a:rPr lang="en-US" sz="1200">
                <a:latin typeface="Arial"/>
                <a:ea typeface="Arial"/>
              </a:rPr>
              <a:t>σ]</a:t>
            </a:r>
            <a:endParaRPr/>
          </a:p>
        </p:txBody>
      </p:sp>
      <p:sp>
        <p:nvSpPr>
          <p:cNvPr id="164" name="TextShape 43"/>
          <p:cNvSpPr txBox="1"/>
          <p:nvPr/>
        </p:nvSpPr>
        <p:spPr>
          <a:xfrm>
            <a:off x="6149520" y="5474880"/>
            <a:ext cx="1999440" cy="515880"/>
          </a:xfrm>
          <a:prstGeom prst="rect">
            <a:avLst/>
          </a:prstGeom>
        </p:spPr>
        <p:txBody>
          <a:bodyPr bIns="45000" lIns="90000" rIns="90000" tIns="45000" wrap="none"/>
          <a:p>
            <a:r>
              <a:rPr lang="en-US" sz="1200">
                <a:solidFill>
                  <a:srgbClr val="ff0000"/>
                </a:solidFill>
              </a:rPr>
              <a:t>need to operate here!</a:t>
            </a:r>
            <a:endParaRPr/>
          </a:p>
          <a:p>
            <a:pPr algn="ctr">
              <a:lnSpc>
                <a:spcPct val="100000"/>
              </a:lnSpc>
            </a:pPr>
            <a:r>
              <a:rPr b="1" lang="en-US" sz="1200">
                <a:solidFill>
                  <a:srgbClr val="ff0000"/>
                </a:solidFill>
                <a:latin typeface="Calibri"/>
              </a:rPr>
              <a:t>↔  </a:t>
            </a:r>
            <a:r>
              <a:rPr b="1" lang="en-US" sz="1200">
                <a:solidFill>
                  <a:srgbClr val="ff0000"/>
                </a:solidFill>
                <a:latin typeface="Arial"/>
                <a:ea typeface="Arial"/>
              </a:rPr>
              <a:t>Δx</a:t>
            </a:r>
            <a:r>
              <a:rPr b="1" baseline="-33000" lang="en-US" sz="1200">
                <a:solidFill>
                  <a:srgbClr val="ff0000"/>
                </a:solidFill>
                <a:latin typeface="Arial"/>
                <a:ea typeface="Arial"/>
              </a:rPr>
              <a:t>pkpk</a:t>
            </a:r>
            <a:r>
              <a:rPr b="1" lang="en-US" sz="1200">
                <a:solidFill>
                  <a:srgbClr val="ff0000"/>
                </a:solidFill>
                <a:latin typeface="Arial"/>
                <a:ea typeface="Arial"/>
              </a:rPr>
              <a:t>&lt; 100 μ</a:t>
            </a:r>
            <a:r>
              <a:rPr b="1" lang="en-US" sz="1200">
                <a:solidFill>
                  <a:srgbClr val="ff0000"/>
                </a:solidFill>
                <a:latin typeface="Calibri"/>
                <a:ea typeface="Arial"/>
              </a:rPr>
              <a:t>m</a:t>
            </a:r>
            <a:endParaRPr/>
          </a:p>
        </p:txBody>
      </p:sp>
      <p:sp>
        <p:nvSpPr>
          <p:cNvPr id="165" name="Line 44"/>
          <p:cNvSpPr/>
          <p:nvPr/>
        </p:nvSpPr>
        <p:spPr>
          <a:xfrm>
            <a:off x="6629760" y="6024240"/>
            <a:ext cx="0" cy="668880"/>
          </a:xfrm>
          <a:prstGeom prst="line">
            <a:avLst/>
          </a:prstGeom>
          <a:ln>
            <a:solidFill>
              <a:srgbClr val="ff0000"/>
            </a:solidFill>
            <a:tailEnd len="med" type="triangle" w="med"/>
          </a:ln>
        </p:spPr>
      </p:sp>
      <p:sp>
        <p:nvSpPr>
          <p:cNvPr id="166" name="CustomShape 45"/>
          <p:cNvSpPr/>
          <p:nvPr/>
        </p:nvSpPr>
        <p:spPr>
          <a:xfrm>
            <a:off x="5863320" y="7688880"/>
            <a:ext cx="3580920" cy="1309320"/>
          </a:xfrm>
          <a:prstGeom prst="rect">
            <a:avLst/>
          </a:prstGeom>
          <a:noFill/>
          <a:ln>
            <a:noFill/>
          </a:ln>
        </p:spPr>
      </p:sp>
      <p:pic>
        <p:nvPicPr>
          <p:cNvPr descr="" id="167" name="Picture 4"/>
          <p:cNvPicPr/>
          <p:nvPr/>
        </p:nvPicPr>
        <p:blipFill>
          <a:blip r:embed="rId2"/>
          <a:stretch>
            <a:fillRect/>
          </a:stretch>
        </p:blipFill>
        <p:spPr>
          <a:xfrm>
            <a:off x="912240" y="4080960"/>
            <a:ext cx="3043440" cy="2967120"/>
          </a:xfrm>
          <a:prstGeom prst="rect">
            <a:avLst/>
          </a:prstGeom>
          <a:ln w="9360">
            <a:noFill/>
          </a:ln>
        </p:spPr>
      </p:pic>
      <p:sp>
        <p:nvSpPr>
          <p:cNvPr id="168" name="CustomShape 46"/>
          <p:cNvSpPr/>
          <p:nvPr/>
        </p:nvSpPr>
        <p:spPr>
          <a:xfrm>
            <a:off x="-91800" y="6950160"/>
            <a:ext cx="4896720" cy="963360"/>
          </a:xfrm>
          <a:prstGeom prst="rect">
            <a:avLst/>
          </a:prstGeom>
          <a:noFill/>
          <a:ln>
            <a:noFill/>
          </a:ln>
        </p:spPr>
        <p:txBody>
          <a:bodyPr bIns="45000" lIns="90000" rIns="90000" tIns="45000" wrap="none"/>
          <a:p>
            <a:pPr algn="ctr">
              <a:lnSpc>
                <a:spcPct val="100000"/>
              </a:lnSpc>
            </a:pPr>
            <a:r>
              <a:rPr b="1" lang="en-US" sz="1400">
                <a:solidFill>
                  <a:srgbClr val="ff0000"/>
                </a:solidFill>
                <a:latin typeface="Calibri"/>
              </a:rPr>
              <a:t>Tight settings (2012):</a:t>
            </a:r>
            <a:endParaRPr/>
          </a:p>
          <a:p>
            <a:pPr algn="ctr">
              <a:lnSpc>
                <a:spcPct val="100000"/>
              </a:lnSpc>
            </a:pPr>
            <a:r>
              <a:rPr b="1" lang="en-US" sz="1400">
                <a:solidFill>
                  <a:srgbClr val="ff0000"/>
                </a:solidFill>
                <a:latin typeface="Calibri"/>
              </a:rPr>
              <a:t>~2.2 mm gap at  primary collimator</a:t>
            </a:r>
            <a:endParaRPr/>
          </a:p>
        </p:txBody>
      </p:sp>
      <p:sp>
        <p:nvSpPr>
          <p:cNvPr id="169" name="Line 47"/>
          <p:cNvSpPr/>
          <p:nvPr/>
        </p:nvSpPr>
        <p:spPr>
          <a:xfrm>
            <a:off x="1518120" y="6073200"/>
            <a:ext cx="979560" cy="1080"/>
          </a:xfrm>
          <a:prstGeom prst="line">
            <a:avLst/>
          </a:prstGeom>
          <a:ln w="28440">
            <a:solidFill>
              <a:srgbClr val="ff0000"/>
            </a:solidFill>
            <a:round/>
          </a:ln>
        </p:spPr>
      </p:sp>
      <p:sp>
        <p:nvSpPr>
          <p:cNvPr id="170" name="Line 48"/>
          <p:cNvSpPr/>
          <p:nvPr/>
        </p:nvSpPr>
        <p:spPr>
          <a:xfrm>
            <a:off x="1518120" y="5741280"/>
            <a:ext cx="946800" cy="1440"/>
          </a:xfrm>
          <a:prstGeom prst="line">
            <a:avLst/>
          </a:prstGeom>
          <a:ln w="28440">
            <a:solidFill>
              <a:srgbClr val="ff0000"/>
            </a:solidFill>
            <a:round/>
          </a:ln>
        </p:spPr>
      </p:sp>
      <p:sp>
        <p:nvSpPr>
          <p:cNvPr id="171" name="CustomShape 49"/>
          <p:cNvSpPr/>
          <p:nvPr/>
        </p:nvSpPr>
        <p:spPr>
          <a:xfrm>
            <a:off x="183960" y="5682960"/>
            <a:ext cx="1113480" cy="568080"/>
          </a:xfrm>
          <a:prstGeom prst="rect">
            <a:avLst/>
          </a:prstGeom>
          <a:noFill/>
          <a:ln>
            <a:noFill/>
          </a:ln>
        </p:spPr>
        <p:txBody>
          <a:bodyPr bIns="45000" lIns="90000" rIns="90000" tIns="45000" wrap="none"/>
          <a:p>
            <a:pPr>
              <a:lnSpc>
                <a:spcPct val="100000"/>
              </a:lnSpc>
            </a:pPr>
            <a:r>
              <a:rPr b="1" lang="en-US" sz="1400">
                <a:solidFill>
                  <a:srgbClr val="ff0000"/>
                </a:solidFill>
                <a:latin typeface="Calibri"/>
              </a:rPr>
              <a:t>Iberian</a:t>
            </a:r>
            <a:endParaRPr/>
          </a:p>
          <a:p>
            <a:pPr>
              <a:lnSpc>
                <a:spcPct val="100000"/>
              </a:lnSpc>
            </a:pPr>
            <a:r>
              <a:rPr b="1" lang="en-US" sz="1400">
                <a:solidFill>
                  <a:srgbClr val="ff0000"/>
                </a:solidFill>
                <a:latin typeface="Calibri"/>
              </a:rPr>
              <a:t>peninsula</a:t>
            </a:r>
            <a:endParaRPr/>
          </a:p>
        </p:txBody>
      </p:sp>
      <p:sp>
        <p:nvSpPr>
          <p:cNvPr id="172" name="CustomShape 50"/>
          <p:cNvSpPr/>
          <p:nvPr/>
        </p:nvSpPr>
        <p:spPr>
          <a:xfrm flipH="1">
            <a:off x="1241280" y="5713200"/>
            <a:ext cx="145800" cy="347400"/>
          </a:xfrm>
          <a:prstGeom prst="rightBrace">
            <a:avLst>
              <a:gd fmla="val 1800" name="adj1"/>
              <a:gd fmla="val 10800" name="adj2"/>
            </a:avLst>
          </a:prstGeom>
          <a:noFill/>
          <a:ln w="36000">
            <a:solidFill>
              <a:srgbClr val="ff0000"/>
            </a:solidFill>
            <a:round/>
          </a:ln>
        </p:spPr>
      </p:sp>
      <p:sp>
        <p:nvSpPr>
          <p:cNvPr id="173" name="Line 51"/>
          <p:cNvSpPr/>
          <p:nvPr/>
        </p:nvSpPr>
        <p:spPr>
          <a:xfrm flipV="1">
            <a:off x="2502720" y="3296160"/>
            <a:ext cx="720360" cy="2783880"/>
          </a:xfrm>
          <a:prstGeom prst="line">
            <a:avLst/>
          </a:prstGeom>
          <a:ln w="18000">
            <a:solidFill>
              <a:srgbClr val="ff0000"/>
            </a:solidFill>
            <a:round/>
          </a:ln>
        </p:spPr>
      </p:sp>
      <p:sp>
        <p:nvSpPr>
          <p:cNvPr id="174" name="Line 52"/>
          <p:cNvSpPr/>
          <p:nvPr/>
        </p:nvSpPr>
        <p:spPr>
          <a:xfrm flipV="1">
            <a:off x="2466000" y="2710440"/>
            <a:ext cx="769320" cy="3052080"/>
          </a:xfrm>
          <a:prstGeom prst="line">
            <a:avLst/>
          </a:prstGeom>
          <a:ln w="18000">
            <a:solidFill>
              <a:srgbClr val="ff0000"/>
            </a:solidFill>
            <a:round/>
          </a:ln>
        </p:spPr>
      </p:sp>
    </p:spTree>
  </p:cSld>
  <p:timing>
    <p:tnLst>
      <p:par>
        <p:cTn dur="indefinite" id="29" nodeType="tmRoot" restart="never">
          <p:childTnLst>
            <p:seq>
              <p:cTn id="30" nodeType="mainSeq">
                <p:childTnLst>
                  <p:par>
                    <p:cTn fill="freeze" id="31">
                      <p:stCondLst>
                        <p:cond delay="indefinite"/>
                      </p:stCondLst>
                      <p:childTnLst>
                        <p:par>
                          <p:cTn fill="freeze" id="32">
                            <p:stCondLst>
                              <p:cond delay="0"/>
                            </p:stCondLst>
                            <p:childTnLst>
                              <p:par>
                                <p:cTn fill="hold" id="33" nodeType="clickEffect" presetClass="entr" presetID="1">
                                  <p:stCondLst>
                                    <p:cond delay="0"/>
                                  </p:stCondLst>
                                  <p:childTnLst>
                                    <p:set>
                                      <p:cBhvr>
                                        <p:cTn dur="1" fill="hold" id="34">
                                          <p:stCondLst>
                                            <p:cond delay="0"/>
                                          </p:stCondLst>
                                        </p:cTn>
                                        <p:tgtEl>
                                          <p:spTgt spid="-1"/>
                                        </p:tgtEl>
                                        <p:attrNameLst>
                                          <p:attrName>style.visibility</p:attrName>
                                        </p:attrNameLst>
                                      </p:cBhvr>
                                      <p:to>
                                        <p:strVal val="visible"/>
                                      </p:to>
                                    </p:set>
                                  </p:childTnLst>
                                </p:cTn>
                              </p:par>
                            </p:childTnLst>
                          </p:cTn>
                        </p:par>
                      </p:childTnLst>
                    </p:cTn>
                  </p:par>
                  <p:par>
                    <p:cTn fill="freeze" id="35">
                      <p:stCondLst>
                        <p:cond delay="indefinite"/>
                      </p:stCondLst>
                      <p:childTnLst>
                        <p:par>
                          <p:cTn fill="freeze" id="36">
                            <p:stCondLst>
                              <p:cond delay="0"/>
                            </p:stCondLst>
                            <p:childTnLst>
                              <p:par>
                                <p:cTn fill="hold" id="37" nodeType="clickEffect" presetClass="entr" presetID="1">
                                  <p:stCondLst>
                                    <p:cond delay="0"/>
                                  </p:stCondLst>
                                  <p:childTnLst>
                                    <p:set>
                                      <p:cBhvr>
                                        <p:cTn dur="1" fill="hold" id="38">
                                          <p:stCondLst>
                                            <p:cond delay="0"/>
                                          </p:stCondLst>
                                        </p:cTn>
                                        <p:tgtEl>
                                          <p:spTgt spid="-1"/>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75" name="TextShape 1"/>
          <p:cNvSpPr txBox="1"/>
          <p:nvPr/>
        </p:nvSpPr>
        <p:spPr>
          <a:xfrm>
            <a:off x="1008000" y="-360"/>
            <a:ext cx="7795800" cy="756360"/>
          </a:xfrm>
          <a:prstGeom prst="rect">
            <a:avLst/>
          </a:prstGeom>
        </p:spPr>
        <p:txBody>
          <a:bodyPr anchor="ctr" bIns="0" lIns="0" rIns="0" tIns="0" wrap="none"/>
          <a:p>
            <a:r>
              <a:rPr lang="en-US"/>
              <a:t>LHC Feedback Operation – Example III/IV</a:t>
            </a:r>
            <a:endParaRPr/>
          </a:p>
        </p:txBody>
      </p:sp>
      <p:pic>
        <p:nvPicPr>
          <p:cNvPr descr="" id="676" name=""/>
          <p:cNvPicPr/>
          <p:nvPr/>
        </p:nvPicPr>
        <p:blipFill>
          <a:blip r:embed="rId1"/>
          <a:stretch>
            <a:fillRect/>
          </a:stretch>
        </p:blipFill>
        <p:spPr>
          <a:xfrm>
            <a:off x="363600" y="1933200"/>
            <a:ext cx="9704160" cy="4640400"/>
          </a:xfrm>
          <a:prstGeom prst="rect">
            <a:avLst/>
          </a:prstGeom>
          <a:ln>
            <a:noFill/>
          </a:ln>
        </p:spPr>
      </p:pic>
      <p:sp>
        <p:nvSpPr>
          <p:cNvPr id="677" name="TextShape 2"/>
          <p:cNvSpPr txBox="1"/>
          <p:nvPr/>
        </p:nvSpPr>
        <p:spPr>
          <a:xfrm>
            <a:off x="587880" y="927000"/>
            <a:ext cx="9072000" cy="6284880"/>
          </a:xfrm>
          <a:prstGeom prst="rect">
            <a:avLst/>
          </a:prstGeom>
        </p:spPr>
        <p:txBody>
          <a:bodyPr bIns="0" lIns="0" rIns="0" tIns="0" wrap="none"/>
          <a:p>
            <a:pPr>
              <a:lnSpc>
                <a:spcPts val="732"/>
              </a:lnSpc>
              <a:buBlip>
                <a:blip r:embed="rId2"/>
              </a:buBlip>
            </a:pPr>
            <a:r>
              <a:rPr lang="en-US">
                <a:solidFill>
                  <a:srgbClr val="000000"/>
                </a:solidFill>
                <a:latin typeface="Arial"/>
                <a:ea typeface="msgothic"/>
              </a:rPr>
              <a:t>Tune-FB driving and accelerating early commissioning in 2009-2011 </a:t>
            </a:r>
            <a:endParaRPr/>
          </a:p>
          <a:p>
            <a:pPr lvl="1">
              <a:buFont typeface="Arial"/>
              <a:buChar char="–"/>
            </a:pPr>
            <a:r>
              <a:rPr lang="en-US" sz="1600">
                <a:solidFill>
                  <a:srgbClr val="000000"/>
                </a:solidFill>
                <a:latin typeface="Arial"/>
                <a:ea typeface="msgothic"/>
              </a:rPr>
              <a:t>Tunes kept stable to better than 10</a:t>
            </a:r>
            <a:r>
              <a:rPr baseline="33000" lang="en-US" sz="1600">
                <a:solidFill>
                  <a:srgbClr val="000000"/>
                </a:solidFill>
                <a:latin typeface="Arial"/>
                <a:ea typeface="msgothic"/>
              </a:rPr>
              <a:t>-3</a:t>
            </a:r>
            <a:r>
              <a:rPr lang="en-US" sz="1600">
                <a:solidFill>
                  <a:srgbClr val="000000"/>
                </a:solidFill>
                <a:latin typeface="Arial"/>
                <a:ea typeface="msgothic"/>
              </a:rPr>
              <a:t> for most part of the ramp and squeeze</a:t>
            </a:r>
            <a:endParaRPr/>
          </a:p>
          <a:p>
            <a:endParaRPr/>
          </a:p>
          <a:p>
            <a:endParaRPr/>
          </a:p>
          <a:p>
            <a:endParaRPr/>
          </a:p>
          <a:p>
            <a:endParaRPr/>
          </a:p>
          <a:p>
            <a:endParaRPr/>
          </a:p>
          <a:p>
            <a:endParaRPr/>
          </a:p>
          <a:p>
            <a:endParaRPr/>
          </a:p>
          <a:p>
            <a:endParaRPr/>
          </a:p>
          <a:p>
            <a:endParaRPr/>
          </a:p>
          <a:p>
            <a:endParaRPr/>
          </a:p>
        </p:txBody>
      </p:sp>
      <p:sp>
        <p:nvSpPr>
          <p:cNvPr id="678" name="TextShape 3"/>
          <p:cNvSpPr txBox="1"/>
          <p:nvPr/>
        </p:nvSpPr>
        <p:spPr>
          <a:xfrm>
            <a:off x="7943040" y="4537800"/>
            <a:ext cx="1361520" cy="338040"/>
          </a:xfrm>
          <a:prstGeom prst="rect">
            <a:avLst/>
          </a:prstGeom>
        </p:spPr>
        <p:txBody>
          <a:bodyPr bIns="45000" lIns="90000" rIns="90000" tIns="45000" wrap="none"/>
          <a:p>
            <a:r>
              <a:rPr lang="en-US" sz="1500">
                <a:solidFill>
                  <a:srgbClr val="0000ff"/>
                </a:solidFill>
              </a:rPr>
              <a:t>actual tunes</a:t>
            </a:r>
            <a:endParaRPr/>
          </a:p>
        </p:txBody>
      </p:sp>
      <p:sp>
        <p:nvSpPr>
          <p:cNvPr id="679" name="TextShape 4"/>
          <p:cNvSpPr txBox="1"/>
          <p:nvPr/>
        </p:nvSpPr>
        <p:spPr>
          <a:xfrm>
            <a:off x="6693120" y="5586120"/>
            <a:ext cx="2580480" cy="338400"/>
          </a:xfrm>
          <a:prstGeom prst="rect">
            <a:avLst/>
          </a:prstGeom>
        </p:spPr>
        <p:txBody>
          <a:bodyPr bIns="45000" lIns="90000" rIns="90000" tIns="45000" wrap="none"/>
          <a:p>
            <a:r>
              <a:rPr lang="en-US" sz="1500">
                <a:solidFill>
                  <a:srgbClr val="ff00ff"/>
                </a:solidFill>
              </a:rPr>
              <a:t>reconstructed bare tunes</a:t>
            </a:r>
            <a:endParaRPr/>
          </a:p>
        </p:txBody>
      </p:sp>
      <p:sp>
        <p:nvSpPr>
          <p:cNvPr id="680" name="TextShape 5"/>
          <p:cNvSpPr txBox="1"/>
          <p:nvPr/>
        </p:nvSpPr>
        <p:spPr>
          <a:xfrm>
            <a:off x="5980320" y="2030040"/>
            <a:ext cx="3299040" cy="338400"/>
          </a:xfrm>
          <a:prstGeom prst="rect">
            <a:avLst/>
          </a:prstGeom>
        </p:spPr>
        <p:txBody>
          <a:bodyPr bIns="45000" lIns="90000" rIns="90000" tIns="45000" wrap="none"/>
          <a:p>
            <a:r>
              <a:rPr lang="en-US" sz="1500">
                <a:solidFill>
                  <a:srgbClr val="ff0000"/>
                </a:solidFill>
              </a:rPr>
              <a:t>reconstructed tunes with FF only</a:t>
            </a:r>
            <a:endParaRPr/>
          </a:p>
        </p:txBody>
      </p:sp>
    </p:spTree>
  </p:cSld>
  <p:timing>
    <p:tnLst>
      <p:par>
        <p:cTn dur="indefinite" id="113" nodeType="tmRoot" restart="never">
          <p:childTnLst>
            <p:seq>
              <p:cTn id="114" nodeType="mainSeq"/>
              <p:prevCondLst>
                <p:cond delay="0" evt="onPrev">
                  <p:tgtEl>
                    <p:sldTgt/>
                  </p:tgtEl>
                </p:cond>
              </p:prevCondLst>
              <p:nextCondLst>
                <p:cond delay="0"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81" name="CustomShape 1"/>
          <p:cNvSpPr/>
          <p:nvPr/>
        </p:nvSpPr>
        <p:spPr>
          <a:xfrm>
            <a:off x="9087120" y="3777480"/>
            <a:ext cx="776520" cy="508320"/>
          </a:xfrm>
          <a:prstGeom prst="rect">
            <a:avLst/>
          </a:prstGeom>
          <a:noFill/>
          <a:ln w="9360">
            <a:noFill/>
          </a:ln>
        </p:spPr>
        <p:txBody>
          <a:bodyPr bIns="47520" lIns="96840" rIns="96840" tIns="47520"/>
          <a:p>
            <a:r>
              <a:rPr b="1" lang="en-US" sz="2200">
                <a:solidFill>
                  <a:srgbClr val="000000"/>
                </a:solidFill>
                <a:latin typeface="Arial"/>
              </a:rPr>
              <a:t>p(t)</a:t>
            </a:r>
            <a:endParaRPr/>
          </a:p>
        </p:txBody>
      </p:sp>
      <p:sp>
        <p:nvSpPr>
          <p:cNvPr id="682" name="CustomShape 2"/>
          <p:cNvSpPr/>
          <p:nvPr/>
        </p:nvSpPr>
        <p:spPr>
          <a:xfrm>
            <a:off x="6557040" y="6440040"/>
            <a:ext cx="1679400" cy="508320"/>
          </a:xfrm>
          <a:prstGeom prst="rect">
            <a:avLst/>
          </a:prstGeom>
          <a:noFill/>
          <a:ln w="9360">
            <a:noFill/>
          </a:ln>
        </p:spPr>
        <p:txBody>
          <a:bodyPr bIns="47520" lIns="96840" rIns="96840" tIns="47520"/>
          <a:p>
            <a:pPr algn="ctr"/>
            <a:r>
              <a:rPr b="1" lang="en-US" sz="2400">
                <a:solidFill>
                  <a:srgbClr val="000000"/>
                </a:solidFill>
                <a:latin typeface="Arial"/>
              </a:rPr>
              <a:t>I(t)</a:t>
            </a:r>
            <a:endParaRPr/>
          </a:p>
        </p:txBody>
      </p:sp>
      <p:sp>
        <p:nvSpPr>
          <p:cNvPr id="683" name="CustomShape 3"/>
          <p:cNvSpPr/>
          <p:nvPr/>
        </p:nvSpPr>
        <p:spPr>
          <a:xfrm>
            <a:off x="6053040" y="5432040"/>
            <a:ext cx="2687400" cy="373320"/>
          </a:xfrm>
          <a:prstGeom prst="rect">
            <a:avLst/>
          </a:prstGeom>
          <a:solidFill>
            <a:srgbClr val="ccccff"/>
          </a:solidFill>
          <a:ln w="9360">
            <a:noFill/>
          </a:ln>
        </p:spPr>
        <p:txBody>
          <a:bodyPr bIns="47520" lIns="96840" rIns="96840" tIns="47520"/>
          <a:p>
            <a:pPr algn="ctr"/>
            <a:r>
              <a:rPr b="1" lang="en-US" sz="1600">
                <a:solidFill>
                  <a:srgbClr val="000000"/>
                </a:solidFill>
                <a:latin typeface="Arial"/>
              </a:rPr>
              <a:t>Transfer Function</a:t>
            </a:r>
            <a:endParaRPr/>
          </a:p>
        </p:txBody>
      </p:sp>
      <p:sp>
        <p:nvSpPr>
          <p:cNvPr id="684" name="CustomShape 4"/>
          <p:cNvSpPr/>
          <p:nvPr/>
        </p:nvSpPr>
        <p:spPr>
          <a:xfrm>
            <a:off x="579960" y="1199520"/>
            <a:ext cx="4261680" cy="2661840"/>
          </a:xfrm>
          <a:prstGeom prst="rect">
            <a:avLst/>
          </a:prstGeom>
          <a:noFill/>
          <a:ln w="18000">
            <a:solidFill>
              <a:srgbClr val="000080"/>
            </a:solidFill>
            <a:round/>
          </a:ln>
        </p:spPr>
      </p:sp>
      <p:pic>
        <p:nvPicPr>
          <p:cNvPr descr="" id="685" name=""/>
          <p:cNvPicPr/>
          <p:nvPr/>
        </p:nvPicPr>
        <p:blipFill>
          <a:blip r:embed="rId1"/>
          <a:srcRect b="3343" l="2691" r="5390" t="4744"/>
          <a:stretch>
            <a:fillRect/>
          </a:stretch>
        </p:blipFill>
        <p:spPr>
          <a:xfrm>
            <a:off x="366840" y="4528800"/>
            <a:ext cx="4309200" cy="2183760"/>
          </a:xfrm>
          <a:prstGeom prst="rect">
            <a:avLst/>
          </a:prstGeom>
          <a:ln>
            <a:noFill/>
          </a:ln>
        </p:spPr>
      </p:pic>
      <p:sp>
        <p:nvSpPr>
          <p:cNvPr id="686" name="CustomShape 5"/>
          <p:cNvSpPr/>
          <p:nvPr/>
        </p:nvSpPr>
        <p:spPr>
          <a:xfrm rot="5400000">
            <a:off x="2410560" y="2061360"/>
            <a:ext cx="588960" cy="4210920"/>
          </a:xfrm>
          <a:prstGeom prst="rightBrace">
            <a:avLst>
              <a:gd fmla="val 1800" name="adj1"/>
              <a:gd fmla="val 10800" name="adj2"/>
            </a:avLst>
          </a:prstGeom>
          <a:noFill/>
          <a:ln w="36000">
            <a:solidFill>
              <a:srgbClr val="000080"/>
            </a:solidFill>
            <a:round/>
          </a:ln>
        </p:spPr>
      </p:sp>
      <p:cxnSp>
        <p:nvCxnSpPr>
          <p:cNvPr id="687" name="Line 6"/>
          <p:cNvCxnSpPr/>
          <p:nvPr/>
        </p:nvCxnSpPr>
        <p:spPr>
          <a:xfrm flipH="1">
            <a:off x="7392960" y="3025800"/>
            <a:ext cx="6480" cy="532800"/>
          </a:xfrm>
          <a:prstGeom prst="bentConnector3">
            <a:avLst/>
          </a:prstGeom>
          <a:ln w="18000">
            <a:solidFill>
              <a:srgbClr val="000000"/>
            </a:solidFill>
            <a:round/>
            <a:tailEnd len="med" type="triangle" w="med"/>
          </a:ln>
        </p:spPr>
      </p:cxnSp>
      <p:cxnSp>
        <p:nvCxnSpPr>
          <p:cNvPr id="688" name="Line 7"/>
          <p:cNvCxnSpPr>
            <a:stCxn id="683" idx="2"/>
            <a:endCxn id="682" idx="0"/>
          </p:cNvCxnSpPr>
          <p:nvPr/>
        </p:nvCxnSpPr>
        <p:spPr>
          <a:xfrm>
            <a:off x="7396560" y="5805360"/>
            <a:ext cx="360" cy="635040"/>
          </a:xfrm>
          <a:prstGeom prst="bentConnector3">
            <a:avLst/>
          </a:prstGeom>
          <a:ln w="18000">
            <a:solidFill>
              <a:srgbClr val="000000"/>
            </a:solidFill>
            <a:round/>
            <a:tailEnd len="med" type="triangle" w="med"/>
          </a:ln>
        </p:spPr>
      </p:cxnSp>
      <p:cxnSp>
        <p:nvCxnSpPr>
          <p:cNvPr id="689" name="Line 8"/>
          <p:cNvCxnSpPr>
            <a:endCxn id="683" idx="0"/>
          </p:cNvCxnSpPr>
          <p:nvPr/>
        </p:nvCxnSpPr>
        <p:spPr>
          <a:xfrm>
            <a:off x="7392960" y="4518360"/>
            <a:ext cx="3960" cy="914040"/>
          </a:xfrm>
          <a:prstGeom prst="bentConnector3">
            <a:avLst/>
          </a:prstGeom>
          <a:ln w="18000">
            <a:solidFill>
              <a:srgbClr val="000000"/>
            </a:solidFill>
            <a:round/>
            <a:tailEnd len="med" type="triangle" w="med"/>
          </a:ln>
        </p:spPr>
      </p:cxnSp>
      <p:sp>
        <p:nvSpPr>
          <p:cNvPr id="690" name="TextShape 9"/>
          <p:cNvSpPr txBox="1"/>
          <p:nvPr/>
        </p:nvSpPr>
        <p:spPr>
          <a:xfrm>
            <a:off x="6049440" y="913320"/>
            <a:ext cx="2680560" cy="381600"/>
          </a:xfrm>
          <a:prstGeom prst="rect">
            <a:avLst/>
          </a:prstGeom>
        </p:spPr>
        <p:txBody>
          <a:bodyPr bIns="45000" lIns="90000" rIns="90000" tIns="45000" wrap="none"/>
          <a:p>
            <a:r>
              <a:rPr lang="en-US"/>
              <a:t>Machine Optics Model</a:t>
            </a:r>
            <a:endParaRPr/>
          </a:p>
        </p:txBody>
      </p:sp>
      <p:cxnSp>
        <p:nvCxnSpPr>
          <p:cNvPr id="691" name="Line 10"/>
          <p:cNvCxnSpPr>
            <a:stCxn id="690" idx="2"/>
          </p:cNvCxnSpPr>
          <p:nvPr/>
        </p:nvCxnSpPr>
        <p:spPr>
          <a:xfrm>
            <a:off x="7389720" y="1294920"/>
            <a:ext cx="9720" cy="534600"/>
          </a:xfrm>
          <a:prstGeom prst="bentConnector3">
            <a:avLst/>
          </a:prstGeom>
          <a:ln w="18000">
            <a:solidFill>
              <a:srgbClr val="000000"/>
            </a:solidFill>
            <a:round/>
            <a:tailEnd len="med" type="triangle" w="med"/>
          </a:ln>
        </p:spPr>
      </p:cxnSp>
      <p:cxnSp>
        <p:nvCxnSpPr>
          <p:cNvPr id="692" name="Line 11"/>
          <p:cNvCxnSpPr>
            <a:stCxn id="681" idx="1"/>
          </p:cNvCxnSpPr>
          <p:nvPr/>
        </p:nvCxnSpPr>
        <p:spPr>
          <a:xfrm flipH="1">
            <a:off x="8444880" y="4031640"/>
            <a:ext cx="642600" cy="6840"/>
          </a:xfrm>
          <a:prstGeom prst="bentConnector3">
            <a:avLst/>
          </a:prstGeom>
          <a:ln w="18000">
            <a:solidFill>
              <a:srgbClr val="ff0000"/>
            </a:solidFill>
            <a:round/>
            <a:tailEnd len="med" type="triangle" w="med"/>
          </a:ln>
        </p:spPr>
      </p:cxnSp>
      <p:cxnSp>
        <p:nvCxnSpPr>
          <p:cNvPr id="693" name="Line 12"/>
          <p:cNvCxnSpPr>
            <a:stCxn id="685" idx="3"/>
            <a:endCxn id="683" idx="1"/>
          </p:cNvCxnSpPr>
          <p:nvPr/>
        </p:nvCxnSpPr>
        <p:spPr>
          <a:xfrm flipV="1">
            <a:off x="4676040" y="5618520"/>
            <a:ext cx="1377360" cy="2520"/>
          </a:xfrm>
          <a:prstGeom prst="bentConnector3">
            <a:avLst/>
          </a:prstGeom>
          <a:ln w="18000">
            <a:solidFill>
              <a:srgbClr val="ff0000"/>
            </a:solidFill>
            <a:round/>
            <a:tailEnd len="med" type="triangle" w="med"/>
          </a:ln>
        </p:spPr>
      </p:cxnSp>
      <p:sp>
        <p:nvSpPr>
          <p:cNvPr id="694" name="TextShape 13"/>
          <p:cNvSpPr txBox="1"/>
          <p:nvPr/>
        </p:nvSpPr>
        <p:spPr>
          <a:xfrm>
            <a:off x="1008000" y="-177840"/>
            <a:ext cx="8461080" cy="1112400"/>
          </a:xfrm>
          <a:prstGeom prst="rect">
            <a:avLst/>
          </a:prstGeom>
        </p:spPr>
        <p:txBody>
          <a:bodyPr anchor="ctr" bIns="0" lIns="0" rIns="0" tIns="0" wrap="none"/>
          <a:p>
            <a:r>
              <a:rPr lang="en-US"/>
              <a:t>Feed-Forward Back-Bone – Field-Description for LHC (FiDeL)</a:t>
            </a:r>
            <a:r>
              <a:rPr lang="en-US"/>
              <a:t>
</a:t>
            </a:r>
            <a:r>
              <a:rPr lang="en-US"/>
              <a:t>Example: b</a:t>
            </a:r>
            <a:r>
              <a:rPr baseline="-33000" lang="en-US"/>
              <a:t>3</a:t>
            </a:r>
            <a:r>
              <a:rPr lang="en-US"/>
              <a:t> – Compensation – Static Part</a:t>
            </a:r>
            <a:endParaRPr/>
          </a:p>
        </p:txBody>
      </p:sp>
      <p:sp>
        <p:nvSpPr>
          <p:cNvPr id="695" name="TextShape 14"/>
          <p:cNvSpPr txBox="1"/>
          <p:nvPr/>
        </p:nvSpPr>
        <p:spPr>
          <a:xfrm>
            <a:off x="476280" y="857520"/>
            <a:ext cx="4221360" cy="381600"/>
          </a:xfrm>
          <a:prstGeom prst="rect">
            <a:avLst/>
          </a:prstGeom>
        </p:spPr>
        <p:txBody>
          <a:bodyPr bIns="45000" lIns="90000" rIns="90000" tIns="45000" wrap="none"/>
          <a:p>
            <a:r>
              <a:rPr lang="en-US">
                <a:solidFill>
                  <a:srgbClr val="0000ff"/>
                </a:solidFill>
              </a:rPr>
              <a:t>Based on magnet measurements:</a:t>
            </a:r>
            <a:endParaRPr/>
          </a:p>
        </p:txBody>
      </p:sp>
      <p:sp>
        <p:nvSpPr>
          <p:cNvPr id="696" name="TextShape 15"/>
          <p:cNvSpPr txBox="1"/>
          <p:nvPr/>
        </p:nvSpPr>
        <p:spPr>
          <a:xfrm>
            <a:off x="7516080" y="7211520"/>
            <a:ext cx="2208600" cy="348480"/>
          </a:xfrm>
          <a:prstGeom prst="rect">
            <a:avLst/>
          </a:prstGeom>
        </p:spPr>
        <p:txBody>
          <a:bodyPr bIns="45000" lIns="90000" rIns="90000" tIns="45000" wrap="none"/>
          <a:p>
            <a:r>
              <a:rPr lang="en-US" sz="1600"/>
              <a:t>Courtesy M. Lamont</a:t>
            </a:r>
            <a:endParaRPr/>
          </a:p>
        </p:txBody>
      </p:sp>
      <p:pic>
        <p:nvPicPr>
          <p:cNvPr descr="" id="697" name=""/>
          <p:cNvPicPr/>
          <p:nvPr/>
        </p:nvPicPr>
        <p:blipFill>
          <a:blip r:embed="rId2"/>
          <a:stretch>
            <a:fillRect/>
          </a:stretch>
        </p:blipFill>
        <p:spPr>
          <a:xfrm>
            <a:off x="690840" y="1290960"/>
            <a:ext cx="4008600" cy="2505240"/>
          </a:xfrm>
          <a:prstGeom prst="rect">
            <a:avLst/>
          </a:prstGeom>
          <a:ln>
            <a:noFill/>
          </a:ln>
        </p:spPr>
      </p:pic>
    </p:spTree>
  </p:cSld>
  <p:timing>
    <p:tnLst>
      <p:par>
        <p:cTn dur="indefinite" id="115" nodeType="tmRoot" restart="never">
          <p:childTnLst>
            <p:seq>
              <p:cTn id="116" nodeType="mainSeq"/>
              <p:prevCondLst>
                <p:cond delay="0" evt="onPrev">
                  <p:tgtEl>
                    <p:sldTgt/>
                  </p:tgtEl>
                </p:cond>
              </p:prevCondLst>
              <p:nextCondLst>
                <p:cond delay="0" evt="onNext">
                  <p:tgtEl>
                    <p:sldTgt/>
                  </p:tgtEl>
                </p:cond>
              </p:nextCondLst>
            </p:seq>
          </p:childTnLst>
        </p:cTn>
      </p:par>
    </p:tnLst>
  </p:timing>
</p:sld>
</file>

<file path=ppt/slides/slide4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98" name="TextShape 1"/>
          <p:cNvSpPr txBox="1"/>
          <p:nvPr/>
        </p:nvSpPr>
        <p:spPr>
          <a:xfrm>
            <a:off x="1008000" y="0"/>
            <a:ext cx="7524360" cy="756360"/>
          </a:xfrm>
          <a:prstGeom prst="rect">
            <a:avLst/>
          </a:prstGeom>
        </p:spPr>
        <p:txBody>
          <a:bodyPr anchor="ctr" bIns="0" lIns="0" rIns="0" tIns="0" wrap="none"/>
          <a:p>
            <a:r>
              <a:rPr lang="en-US"/>
              <a:t>Control Paradigms II/III</a:t>
            </a:r>
            <a:endParaRPr/>
          </a:p>
        </p:txBody>
      </p:sp>
      <p:sp>
        <p:nvSpPr>
          <p:cNvPr id="699" name="TextShape 2"/>
          <p:cNvSpPr txBox="1"/>
          <p:nvPr/>
        </p:nvSpPr>
        <p:spPr>
          <a:xfrm>
            <a:off x="595080" y="6190560"/>
            <a:ext cx="9064800" cy="730440"/>
          </a:xfrm>
          <a:prstGeom prst="rect">
            <a:avLst/>
          </a:prstGeom>
        </p:spPr>
        <p:txBody>
          <a:bodyPr bIns="0" lIns="0" rIns="0" tIns="0" wrap="none"/>
          <a:p>
            <a:pPr>
              <a:lnSpc>
                <a:spcPts val="732"/>
              </a:lnSpc>
              <a:buBlip>
                <a:blip r:embed="rId1"/>
              </a:buBlip>
            </a:pPr>
            <a:r>
              <a:rPr lang="en-US">
                <a:solidFill>
                  <a:srgbClr val="0000ff"/>
                </a:solidFill>
                <a:latin typeface="Arial"/>
                <a:ea typeface="msgothic"/>
              </a:rPr>
              <a:t>Uncertainties and scale error of beam response function affects convergence speed (= feedback bandwidth) rather than achievable stability</a:t>
            </a:r>
            <a:endParaRPr/>
          </a:p>
        </p:txBody>
      </p:sp>
      <p:sp>
        <p:nvSpPr>
          <p:cNvPr id="700" name="TextShape 3"/>
          <p:cNvSpPr txBox="1"/>
          <p:nvPr/>
        </p:nvSpPr>
        <p:spPr>
          <a:xfrm>
            <a:off x="595080" y="991800"/>
            <a:ext cx="9072000" cy="752040"/>
          </a:xfrm>
          <a:prstGeom prst="rect">
            <a:avLst/>
          </a:prstGeom>
        </p:spPr>
        <p:txBody>
          <a:bodyPr bIns="0" lIns="0" rIns="0" tIns="0" wrap="none"/>
          <a:p>
            <a:pPr>
              <a:buBlip>
                <a:blip r:embed="rId2"/>
              </a:buBlip>
            </a:pPr>
            <a:r>
              <a:rPr lang="en-US"/>
              <a:t>Machine imperfections cause steady-state offset </a:t>
            </a:r>
            <a:r>
              <a:rPr lang="en-US">
                <a:latin typeface="Arial"/>
                <a:ea typeface="Arial"/>
              </a:rPr>
              <a:t>ε</a:t>
            </a:r>
            <a:r>
              <a:rPr baseline="-33000" lang="en-US">
                <a:latin typeface="Arial"/>
                <a:ea typeface="Arial"/>
              </a:rPr>
              <a:t>ss </a:t>
            </a:r>
            <a:r>
              <a:rPr lang="en-US"/>
              <a:t>and scale error </a:t>
            </a:r>
            <a:r>
              <a:rPr lang="en-US">
                <a:latin typeface="Arial"/>
                <a:ea typeface="Arial"/>
              </a:rPr>
              <a:t>ε</a:t>
            </a:r>
            <a:r>
              <a:rPr baseline="-33000" lang="en-US">
                <a:latin typeface="Arial"/>
                <a:ea typeface="Arial"/>
              </a:rPr>
              <a:t>scale</a:t>
            </a:r>
            <a:r>
              <a:rPr lang="en-US"/>
              <a:t>:</a:t>
            </a:r>
            <a:endParaRPr/>
          </a:p>
        </p:txBody>
      </p:sp>
      <p:sp>
        <p:nvSpPr>
          <p:cNvPr id="701" name="Line 4"/>
          <p:cNvSpPr/>
          <p:nvPr/>
        </p:nvSpPr>
        <p:spPr>
          <a:xfrm flipV="1">
            <a:off x="1190160" y="2857320"/>
            <a:ext cx="0" cy="2579400"/>
          </a:xfrm>
          <a:prstGeom prst="line">
            <a:avLst/>
          </a:prstGeom>
          <a:ln w="18000">
            <a:solidFill>
              <a:srgbClr val="000000"/>
            </a:solidFill>
            <a:round/>
            <a:tailEnd len="med" type="triangle" w="med"/>
          </a:ln>
        </p:spPr>
      </p:sp>
      <p:sp>
        <p:nvSpPr>
          <p:cNvPr id="702" name="Line 5"/>
          <p:cNvSpPr/>
          <p:nvPr/>
        </p:nvSpPr>
        <p:spPr>
          <a:xfrm>
            <a:off x="1190160" y="5436720"/>
            <a:ext cx="3571560" cy="0"/>
          </a:xfrm>
          <a:prstGeom prst="line">
            <a:avLst/>
          </a:prstGeom>
          <a:ln w="18000">
            <a:solidFill>
              <a:srgbClr val="000000"/>
            </a:solidFill>
            <a:round/>
            <a:tailEnd len="med" type="triangle" w="med"/>
          </a:ln>
        </p:spPr>
      </p:sp>
      <p:sp>
        <p:nvSpPr>
          <p:cNvPr id="703" name="TextShape 6"/>
          <p:cNvSpPr txBox="1"/>
          <p:nvPr/>
        </p:nvSpPr>
        <p:spPr>
          <a:xfrm>
            <a:off x="3928320" y="5436720"/>
            <a:ext cx="675000" cy="381960"/>
          </a:xfrm>
          <a:prstGeom prst="rect">
            <a:avLst/>
          </a:prstGeom>
        </p:spPr>
        <p:txBody>
          <a:bodyPr bIns="45000" lIns="90000" rIns="90000" tIns="45000" wrap="none"/>
          <a:p>
            <a:r>
              <a:rPr lang="en-US"/>
              <a:t>time</a:t>
            </a:r>
            <a:endParaRPr/>
          </a:p>
        </p:txBody>
      </p:sp>
      <p:sp>
        <p:nvSpPr>
          <p:cNvPr id="704" name="TextShape 7"/>
          <p:cNvSpPr txBox="1"/>
          <p:nvPr/>
        </p:nvSpPr>
        <p:spPr>
          <a:xfrm rot="16200000">
            <a:off x="-112680" y="3962160"/>
            <a:ext cx="2250000" cy="381600"/>
          </a:xfrm>
          <a:prstGeom prst="rect">
            <a:avLst/>
          </a:prstGeom>
        </p:spPr>
        <p:txBody>
          <a:bodyPr bIns="45000" lIns="90000" rIns="90000" tIns="45000" wrap="none"/>
          <a:p>
            <a:r>
              <a:rPr lang="en-US"/>
              <a:t>norm. parameter</a:t>
            </a:r>
            <a:endParaRPr/>
          </a:p>
        </p:txBody>
      </p:sp>
      <p:sp>
        <p:nvSpPr>
          <p:cNvPr id="705" name="TextShape 8"/>
          <p:cNvSpPr txBox="1"/>
          <p:nvPr/>
        </p:nvSpPr>
        <p:spPr>
          <a:xfrm>
            <a:off x="3200400" y="3214440"/>
            <a:ext cx="1264320" cy="287640"/>
          </a:xfrm>
          <a:prstGeom prst="rect">
            <a:avLst/>
          </a:prstGeom>
        </p:spPr>
        <p:txBody>
          <a:bodyPr bIns="45000" lIns="90000" rIns="90000" tIns="45000" wrap="none"/>
          <a:p>
            <a:r>
              <a:rPr lang="en-US" sz="1200">
                <a:solidFill>
                  <a:srgbClr val="0000ff"/>
                </a:solidFill>
              </a:rPr>
              <a:t>Reference = 1</a:t>
            </a:r>
            <a:endParaRPr/>
          </a:p>
        </p:txBody>
      </p:sp>
      <p:sp>
        <p:nvSpPr>
          <p:cNvPr id="706" name="Line 9"/>
          <p:cNvSpPr/>
          <p:nvPr/>
        </p:nvSpPr>
        <p:spPr>
          <a:xfrm>
            <a:off x="1983960" y="3452760"/>
            <a:ext cx="0" cy="793440"/>
          </a:xfrm>
          <a:prstGeom prst="line">
            <a:avLst/>
          </a:prstGeom>
          <a:ln>
            <a:solidFill>
              <a:srgbClr val="800000"/>
            </a:solidFill>
            <a:headEnd len="med" type="triangle" w="med"/>
            <a:tailEnd len="med" type="triangle" w="med"/>
          </a:ln>
        </p:spPr>
      </p:sp>
      <p:sp>
        <p:nvSpPr>
          <p:cNvPr id="707" name="TextShape 10"/>
          <p:cNvSpPr txBox="1"/>
          <p:nvPr/>
        </p:nvSpPr>
        <p:spPr>
          <a:xfrm>
            <a:off x="1924560" y="3641400"/>
            <a:ext cx="424440" cy="287640"/>
          </a:xfrm>
          <a:prstGeom prst="rect">
            <a:avLst/>
          </a:prstGeom>
        </p:spPr>
        <p:txBody>
          <a:bodyPr bIns="45000" lIns="90000" rIns="90000" tIns="45000" wrap="none"/>
          <a:p>
            <a:r>
              <a:rPr lang="en-US" sz="1200">
                <a:solidFill>
                  <a:srgbClr val="800000"/>
                </a:solidFill>
              </a:rPr>
              <a:t>1-</a:t>
            </a:r>
            <a:r>
              <a:rPr lang="en-US" sz="1200">
                <a:solidFill>
                  <a:srgbClr val="800000"/>
                </a:solidFill>
                <a:latin typeface="Arial"/>
                <a:ea typeface="Arial"/>
              </a:rPr>
              <a:t>ε</a:t>
            </a:r>
            <a:endParaRPr/>
          </a:p>
        </p:txBody>
      </p:sp>
      <p:sp>
        <p:nvSpPr>
          <p:cNvPr id="708" name="TextShape 11"/>
          <p:cNvSpPr txBox="1"/>
          <p:nvPr/>
        </p:nvSpPr>
        <p:spPr>
          <a:xfrm>
            <a:off x="3015720" y="4040640"/>
            <a:ext cx="1465920" cy="287640"/>
          </a:xfrm>
          <a:prstGeom prst="rect">
            <a:avLst/>
          </a:prstGeom>
        </p:spPr>
        <p:txBody>
          <a:bodyPr bIns="45000" lIns="90000" rIns="90000" tIns="45000" wrap="none"/>
          <a:p>
            <a:r>
              <a:rPr lang="en-US" sz="1200">
                <a:solidFill>
                  <a:srgbClr val="ff0000"/>
                </a:solidFill>
              </a:rPr>
              <a:t>actual parameter</a:t>
            </a:r>
            <a:endParaRPr/>
          </a:p>
        </p:txBody>
      </p:sp>
      <p:sp>
        <p:nvSpPr>
          <p:cNvPr id="709" name="TextShape 12"/>
          <p:cNvSpPr txBox="1"/>
          <p:nvPr/>
        </p:nvSpPr>
        <p:spPr>
          <a:xfrm>
            <a:off x="1953720" y="2857320"/>
            <a:ext cx="1843920" cy="381600"/>
          </a:xfrm>
          <a:prstGeom prst="rect">
            <a:avLst/>
          </a:prstGeom>
        </p:spPr>
        <p:txBody>
          <a:bodyPr bIns="45000" lIns="90000" rIns="90000" tIns="45000" wrap="none"/>
          <a:p>
            <a:r>
              <a:rPr lang="en-US"/>
              <a:t>Feed-Forward:</a:t>
            </a:r>
            <a:endParaRPr/>
          </a:p>
        </p:txBody>
      </p:sp>
      <p:sp>
        <p:nvSpPr>
          <p:cNvPr id="710" name="Line 13"/>
          <p:cNvSpPr/>
          <p:nvPr/>
        </p:nvSpPr>
        <p:spPr>
          <a:xfrm flipV="1">
            <a:off x="5476320" y="2857320"/>
            <a:ext cx="0" cy="2579400"/>
          </a:xfrm>
          <a:prstGeom prst="line">
            <a:avLst/>
          </a:prstGeom>
          <a:ln w="18000">
            <a:solidFill>
              <a:srgbClr val="000000"/>
            </a:solidFill>
            <a:round/>
            <a:tailEnd len="med" type="triangle" w="med"/>
          </a:ln>
        </p:spPr>
      </p:sp>
      <p:sp>
        <p:nvSpPr>
          <p:cNvPr id="711" name="Line 14"/>
          <p:cNvSpPr/>
          <p:nvPr/>
        </p:nvSpPr>
        <p:spPr>
          <a:xfrm>
            <a:off x="5476320" y="5436720"/>
            <a:ext cx="3571560" cy="0"/>
          </a:xfrm>
          <a:prstGeom prst="line">
            <a:avLst/>
          </a:prstGeom>
          <a:ln w="18000">
            <a:solidFill>
              <a:srgbClr val="000000"/>
            </a:solidFill>
            <a:round/>
            <a:tailEnd len="med" type="triangle" w="med"/>
          </a:ln>
        </p:spPr>
      </p:sp>
      <p:sp>
        <p:nvSpPr>
          <p:cNvPr id="712" name="TextShape 15"/>
          <p:cNvSpPr txBox="1"/>
          <p:nvPr/>
        </p:nvSpPr>
        <p:spPr>
          <a:xfrm>
            <a:off x="8174880" y="5436720"/>
            <a:ext cx="674640" cy="381960"/>
          </a:xfrm>
          <a:prstGeom prst="rect">
            <a:avLst/>
          </a:prstGeom>
        </p:spPr>
        <p:txBody>
          <a:bodyPr bIns="45000" lIns="90000" rIns="90000" tIns="45000" wrap="none"/>
          <a:p>
            <a:r>
              <a:rPr lang="en-US"/>
              <a:t>time</a:t>
            </a:r>
            <a:endParaRPr/>
          </a:p>
        </p:txBody>
      </p:sp>
      <p:sp>
        <p:nvSpPr>
          <p:cNvPr id="713" name="TextShape 16"/>
          <p:cNvSpPr txBox="1"/>
          <p:nvPr/>
        </p:nvSpPr>
        <p:spPr>
          <a:xfrm rot="16200000">
            <a:off x="4173120" y="3962160"/>
            <a:ext cx="2250000" cy="381600"/>
          </a:xfrm>
          <a:prstGeom prst="rect">
            <a:avLst/>
          </a:prstGeom>
        </p:spPr>
        <p:txBody>
          <a:bodyPr bIns="45000" lIns="90000" rIns="90000" tIns="45000" wrap="none"/>
          <a:p>
            <a:r>
              <a:rPr lang="en-US"/>
              <a:t>norm. parameter</a:t>
            </a:r>
            <a:endParaRPr/>
          </a:p>
        </p:txBody>
      </p:sp>
      <p:sp>
        <p:nvSpPr>
          <p:cNvPr id="714" name="TextShape 17"/>
          <p:cNvSpPr txBox="1"/>
          <p:nvPr/>
        </p:nvSpPr>
        <p:spPr>
          <a:xfrm>
            <a:off x="7486560" y="3214440"/>
            <a:ext cx="1264320" cy="287640"/>
          </a:xfrm>
          <a:prstGeom prst="rect">
            <a:avLst/>
          </a:prstGeom>
        </p:spPr>
        <p:txBody>
          <a:bodyPr bIns="45000" lIns="90000" rIns="90000" tIns="45000" wrap="none"/>
          <a:p>
            <a:r>
              <a:rPr lang="en-US" sz="1200">
                <a:solidFill>
                  <a:srgbClr val="0000ff"/>
                </a:solidFill>
              </a:rPr>
              <a:t>Reference = 1</a:t>
            </a:r>
            <a:endParaRPr/>
          </a:p>
        </p:txBody>
      </p:sp>
      <p:sp>
        <p:nvSpPr>
          <p:cNvPr id="715" name="Line 18"/>
          <p:cNvSpPr/>
          <p:nvPr/>
        </p:nvSpPr>
        <p:spPr>
          <a:xfrm>
            <a:off x="6230520" y="3452760"/>
            <a:ext cx="0" cy="793440"/>
          </a:xfrm>
          <a:prstGeom prst="line">
            <a:avLst/>
          </a:prstGeom>
          <a:ln>
            <a:solidFill>
              <a:srgbClr val="800000"/>
            </a:solidFill>
            <a:headEnd len="med" type="triangle" w="med"/>
            <a:tailEnd len="med" type="triangle" w="med"/>
          </a:ln>
        </p:spPr>
      </p:sp>
      <p:sp>
        <p:nvSpPr>
          <p:cNvPr id="716" name="TextShape 19"/>
          <p:cNvSpPr txBox="1"/>
          <p:nvPr/>
        </p:nvSpPr>
        <p:spPr>
          <a:xfrm>
            <a:off x="6131160" y="3641400"/>
            <a:ext cx="424800" cy="287640"/>
          </a:xfrm>
          <a:prstGeom prst="rect">
            <a:avLst/>
          </a:prstGeom>
        </p:spPr>
        <p:txBody>
          <a:bodyPr bIns="45000" lIns="90000" rIns="90000" tIns="45000" wrap="none"/>
          <a:p>
            <a:r>
              <a:rPr lang="en-US" sz="1200">
                <a:solidFill>
                  <a:srgbClr val="800000"/>
                </a:solidFill>
              </a:rPr>
              <a:t>1-</a:t>
            </a:r>
            <a:r>
              <a:rPr lang="en-US" sz="1200">
                <a:solidFill>
                  <a:srgbClr val="800000"/>
                </a:solidFill>
                <a:latin typeface="Arial"/>
                <a:ea typeface="Arial"/>
              </a:rPr>
              <a:t>ε</a:t>
            </a:r>
            <a:endParaRPr/>
          </a:p>
        </p:txBody>
      </p:sp>
      <p:sp>
        <p:nvSpPr>
          <p:cNvPr id="717" name="TextShape 20"/>
          <p:cNvSpPr txBox="1"/>
          <p:nvPr/>
        </p:nvSpPr>
        <p:spPr>
          <a:xfrm>
            <a:off x="7341480" y="3405600"/>
            <a:ext cx="1465920" cy="288000"/>
          </a:xfrm>
          <a:prstGeom prst="rect">
            <a:avLst/>
          </a:prstGeom>
        </p:spPr>
        <p:txBody>
          <a:bodyPr bIns="45000" lIns="90000" rIns="90000" tIns="45000" wrap="none"/>
          <a:p>
            <a:r>
              <a:rPr lang="en-US" sz="1200">
                <a:solidFill>
                  <a:srgbClr val="ff0000"/>
                </a:solidFill>
              </a:rPr>
              <a:t>actual parameter</a:t>
            </a:r>
            <a:endParaRPr/>
          </a:p>
        </p:txBody>
      </p:sp>
      <p:sp>
        <p:nvSpPr>
          <p:cNvPr id="718" name="TextShape 21"/>
          <p:cNvSpPr txBox="1"/>
          <p:nvPr/>
        </p:nvSpPr>
        <p:spPr>
          <a:xfrm>
            <a:off x="6239880" y="2857320"/>
            <a:ext cx="2198520" cy="381600"/>
          </a:xfrm>
          <a:prstGeom prst="rect">
            <a:avLst/>
          </a:prstGeom>
        </p:spPr>
        <p:txBody>
          <a:bodyPr bIns="45000" lIns="90000" rIns="90000" tIns="45000" wrap="none"/>
          <a:p>
            <a:r>
              <a:rPr lang="en-US"/>
              <a:t>Integral feedback:</a:t>
            </a:r>
            <a:endParaRPr/>
          </a:p>
        </p:txBody>
      </p:sp>
      <p:sp>
        <p:nvSpPr>
          <p:cNvPr id="719" name="Line 22"/>
          <p:cNvSpPr/>
          <p:nvPr/>
        </p:nvSpPr>
        <p:spPr>
          <a:xfrm>
            <a:off x="7341480" y="3452760"/>
            <a:ext cx="1389240" cy="0"/>
          </a:xfrm>
          <a:prstGeom prst="line">
            <a:avLst/>
          </a:prstGeom>
          <a:ln w="18000">
            <a:solidFill>
              <a:srgbClr val="ff0000"/>
            </a:solidFill>
            <a:round/>
          </a:ln>
        </p:spPr>
      </p:sp>
      <p:sp>
        <p:nvSpPr>
          <p:cNvPr id="720" name="Line 23"/>
          <p:cNvSpPr/>
          <p:nvPr/>
        </p:nvSpPr>
        <p:spPr>
          <a:xfrm>
            <a:off x="6548040" y="4246200"/>
            <a:ext cx="0" cy="1190520"/>
          </a:xfrm>
          <a:prstGeom prst="line">
            <a:avLst/>
          </a:prstGeom>
          <a:ln>
            <a:solidFill>
              <a:srgbClr val="000000"/>
            </a:solidFill>
            <a:custDash>
              <a:ds d="508000" sp="508000"/>
              <a:ds d="508000" sp="508000"/>
            </a:custDash>
          </a:ln>
        </p:spPr>
      </p:sp>
      <p:sp>
        <p:nvSpPr>
          <p:cNvPr id="721" name="Line 24"/>
          <p:cNvSpPr/>
          <p:nvPr/>
        </p:nvSpPr>
        <p:spPr>
          <a:xfrm>
            <a:off x="6944760" y="3849480"/>
            <a:ext cx="0" cy="1587240"/>
          </a:xfrm>
          <a:prstGeom prst="line">
            <a:avLst/>
          </a:prstGeom>
          <a:ln>
            <a:solidFill>
              <a:srgbClr val="000000"/>
            </a:solidFill>
            <a:custDash>
              <a:ds d="51000" sp="127000"/>
              <a:ds d="51000" sp="127000"/>
              <a:ds d="254000" sp="127000"/>
              <a:ds d="254000" sp="127000"/>
              <a:ds d="254000" sp="127000"/>
            </a:custDash>
          </a:ln>
        </p:spPr>
      </p:sp>
      <p:sp>
        <p:nvSpPr>
          <p:cNvPr id="722" name="Line 25"/>
          <p:cNvSpPr/>
          <p:nvPr/>
        </p:nvSpPr>
        <p:spPr>
          <a:xfrm>
            <a:off x="6548040" y="4246200"/>
            <a:ext cx="0" cy="1190520"/>
          </a:xfrm>
          <a:prstGeom prst="line">
            <a:avLst/>
          </a:prstGeom>
          <a:ln>
            <a:solidFill>
              <a:srgbClr val="000000"/>
            </a:solidFill>
            <a:custDash>
              <a:ds d="508000" sp="508000"/>
              <a:ds d="508000" sp="508000"/>
            </a:custDash>
          </a:ln>
        </p:spPr>
      </p:sp>
      <p:sp>
        <p:nvSpPr>
          <p:cNvPr id="723" name="Line 26"/>
          <p:cNvSpPr/>
          <p:nvPr/>
        </p:nvSpPr>
        <p:spPr>
          <a:xfrm>
            <a:off x="7341480" y="3651120"/>
            <a:ext cx="0" cy="1785600"/>
          </a:xfrm>
          <a:prstGeom prst="line">
            <a:avLst/>
          </a:prstGeom>
          <a:ln>
            <a:solidFill>
              <a:srgbClr val="000000"/>
            </a:solidFill>
            <a:custDash>
              <a:ds d="508000" sp="508000"/>
              <a:ds d="508000" sp="508000"/>
            </a:custDash>
          </a:ln>
        </p:spPr>
      </p:sp>
      <p:sp>
        <p:nvSpPr>
          <p:cNvPr id="724" name="Line 27"/>
          <p:cNvSpPr/>
          <p:nvPr/>
        </p:nvSpPr>
        <p:spPr>
          <a:xfrm>
            <a:off x="6548040" y="4246200"/>
            <a:ext cx="0" cy="1190520"/>
          </a:xfrm>
          <a:prstGeom prst="line">
            <a:avLst/>
          </a:prstGeom>
          <a:ln>
            <a:solidFill>
              <a:srgbClr val="000000"/>
            </a:solidFill>
            <a:custDash>
              <a:ds d="51000" sp="127000"/>
              <a:ds d="51000" sp="127000"/>
              <a:ds d="254000" sp="127000"/>
              <a:ds d="254000" sp="127000"/>
              <a:ds d="254000" sp="127000"/>
            </a:custDash>
          </a:ln>
        </p:spPr>
      </p:sp>
      <p:sp>
        <p:nvSpPr>
          <p:cNvPr id="725" name="Line 28"/>
          <p:cNvSpPr/>
          <p:nvPr/>
        </p:nvSpPr>
        <p:spPr>
          <a:xfrm>
            <a:off x="7738560" y="3452760"/>
            <a:ext cx="0" cy="1983960"/>
          </a:xfrm>
          <a:prstGeom prst="line">
            <a:avLst/>
          </a:prstGeom>
          <a:ln>
            <a:solidFill>
              <a:srgbClr val="000000"/>
            </a:solidFill>
            <a:custDash>
              <a:ds d="51000" sp="127000"/>
              <a:ds d="51000" sp="127000"/>
              <a:ds d="254000" sp="127000"/>
              <a:ds d="254000" sp="127000"/>
              <a:ds d="254000" sp="127000"/>
            </a:custDash>
          </a:ln>
        </p:spPr>
      </p:sp>
      <p:sp>
        <p:nvSpPr>
          <p:cNvPr id="726" name="Line 29"/>
          <p:cNvSpPr/>
          <p:nvPr/>
        </p:nvSpPr>
        <p:spPr>
          <a:xfrm>
            <a:off x="7341480" y="3651120"/>
            <a:ext cx="0" cy="1785600"/>
          </a:xfrm>
          <a:prstGeom prst="line">
            <a:avLst/>
          </a:prstGeom>
          <a:ln>
            <a:solidFill>
              <a:srgbClr val="000000"/>
            </a:solidFill>
            <a:custDash>
              <a:ds d="51000" sp="127000"/>
              <a:ds d="51000" sp="127000"/>
              <a:ds d="254000" sp="127000"/>
              <a:ds d="254000" sp="127000"/>
              <a:ds d="254000" sp="127000"/>
            </a:custDash>
          </a:ln>
        </p:spPr>
      </p:sp>
      <p:sp>
        <p:nvSpPr>
          <p:cNvPr id="727" name="Line 30"/>
          <p:cNvSpPr/>
          <p:nvPr/>
        </p:nvSpPr>
        <p:spPr>
          <a:xfrm>
            <a:off x="8135280" y="3452760"/>
            <a:ext cx="0" cy="1983960"/>
          </a:xfrm>
          <a:prstGeom prst="line">
            <a:avLst/>
          </a:prstGeom>
          <a:ln>
            <a:solidFill>
              <a:srgbClr val="000000"/>
            </a:solidFill>
            <a:custDash>
              <a:ds d="51000" sp="127000"/>
              <a:ds d="51000" sp="127000"/>
              <a:ds d="254000" sp="127000"/>
              <a:ds d="254000" sp="127000"/>
              <a:ds d="254000" sp="127000"/>
            </a:custDash>
          </a:ln>
        </p:spPr>
      </p:sp>
      <p:sp>
        <p:nvSpPr>
          <p:cNvPr id="728" name="Line 31"/>
          <p:cNvSpPr/>
          <p:nvPr/>
        </p:nvSpPr>
        <p:spPr>
          <a:xfrm>
            <a:off x="8532000" y="3452760"/>
            <a:ext cx="0" cy="1983960"/>
          </a:xfrm>
          <a:prstGeom prst="line">
            <a:avLst/>
          </a:prstGeom>
          <a:ln>
            <a:solidFill>
              <a:srgbClr val="000000"/>
            </a:solidFill>
            <a:custDash>
              <a:ds d="51000" sp="127000"/>
              <a:ds d="51000" sp="127000"/>
              <a:ds d="254000" sp="127000"/>
              <a:ds d="254000" sp="127000"/>
              <a:ds d="254000" sp="127000"/>
            </a:custDash>
          </a:ln>
        </p:spPr>
      </p:sp>
      <p:sp>
        <p:nvSpPr>
          <p:cNvPr id="729" name="Ellipse 32"/>
          <p:cNvSpPr/>
          <p:nvPr/>
        </p:nvSpPr>
        <p:spPr>
          <a:xfrm>
            <a:off x="5952600" y="3372840"/>
            <a:ext cx="595440" cy="1031760"/>
          </a:xfrm>
          <a:prstGeom prst="ellipse">
            <a:avLst/>
          </a:prstGeom>
          <a:noFill/>
          <a:ln w="36000">
            <a:solidFill>
              <a:srgbClr val="008000"/>
            </a:solidFill>
            <a:round/>
          </a:ln>
        </p:spPr>
      </p:sp>
      <p:sp>
        <p:nvSpPr>
          <p:cNvPr id="730" name="TextShape 33"/>
          <p:cNvSpPr txBox="1"/>
          <p:nvPr/>
        </p:nvSpPr>
        <p:spPr>
          <a:xfrm>
            <a:off x="6865200" y="4337640"/>
            <a:ext cx="2016720" cy="475920"/>
          </a:xfrm>
          <a:prstGeom prst="rect">
            <a:avLst/>
          </a:prstGeom>
        </p:spPr>
        <p:txBody>
          <a:bodyPr bIns="45000" lIns="90000" rIns="90000" tIns="45000" wrap="none"/>
          <a:p>
            <a:r>
              <a:rPr lang="en-US" sz="1200">
                <a:solidFill>
                  <a:srgbClr val="008000"/>
                </a:solidFill>
              </a:rPr>
              <a:t>error signal </a:t>
            </a:r>
            <a:r>
              <a:rPr lang="en-US" sz="1200">
                <a:solidFill>
                  <a:srgbClr val="008000"/>
                </a:solidFill>
                <a:latin typeface="Arial"/>
                <a:ea typeface="Arial"/>
              </a:rPr>
              <a:t>Δ</a:t>
            </a:r>
            <a:r>
              <a:rPr lang="en-US" sz="1200">
                <a:solidFill>
                  <a:srgbClr val="008000"/>
                </a:solidFill>
              </a:rPr>
              <a:t> =</a:t>
            </a:r>
            <a:endParaRPr/>
          </a:p>
          <a:p>
            <a:r>
              <a:rPr lang="en-US" sz="1200">
                <a:solidFill>
                  <a:srgbClr val="008000"/>
                </a:solidFill>
              </a:rPr>
              <a:t>integral feedback signal </a:t>
            </a:r>
            <a:endParaRPr/>
          </a:p>
        </p:txBody>
      </p:sp>
      <p:sp>
        <p:nvSpPr>
          <p:cNvPr id="731" name="Line 34"/>
          <p:cNvSpPr/>
          <p:nvPr/>
        </p:nvSpPr>
        <p:spPr>
          <a:xfrm flipH="1" flipV="1">
            <a:off x="6547680" y="4047840"/>
            <a:ext cx="396720" cy="396720"/>
          </a:xfrm>
          <a:prstGeom prst="line">
            <a:avLst/>
          </a:prstGeom>
          <a:ln w="18000">
            <a:solidFill>
              <a:srgbClr val="008000"/>
            </a:solidFill>
            <a:round/>
            <a:tailEnd len="med" type="triangle" w="med"/>
          </a:ln>
        </p:spPr>
      </p:sp>
      <p:sp>
        <p:nvSpPr>
          <p:cNvPr id="732" name="TextShape 35"/>
          <p:cNvSpPr txBox="1"/>
          <p:nvPr/>
        </p:nvSpPr>
        <p:spPr>
          <a:xfrm>
            <a:off x="6071760" y="5447880"/>
            <a:ext cx="451080" cy="333000"/>
          </a:xfrm>
          <a:prstGeom prst="rect">
            <a:avLst/>
          </a:prstGeom>
        </p:spPr>
        <p:txBody>
          <a:bodyPr bIns="45000" lIns="90000" rIns="90000" tIns="45000" wrap="none"/>
          <a:p>
            <a:r>
              <a:rPr lang="en-US" sz="1500"/>
              <a:t>1</a:t>
            </a:r>
            <a:r>
              <a:rPr baseline="33000" lang="en-US" sz="1500"/>
              <a:t>rst</a:t>
            </a:r>
            <a:endParaRPr/>
          </a:p>
        </p:txBody>
      </p:sp>
      <p:sp>
        <p:nvSpPr>
          <p:cNvPr id="733" name="TextShape 36"/>
          <p:cNvSpPr txBox="1"/>
          <p:nvPr/>
        </p:nvSpPr>
        <p:spPr>
          <a:xfrm>
            <a:off x="6508440" y="5448240"/>
            <a:ext cx="451080" cy="333000"/>
          </a:xfrm>
          <a:prstGeom prst="rect">
            <a:avLst/>
          </a:prstGeom>
        </p:spPr>
        <p:txBody>
          <a:bodyPr bIns="45000" lIns="90000" rIns="90000" tIns="45000" wrap="none"/>
          <a:p>
            <a:r>
              <a:rPr lang="en-US" sz="1500"/>
              <a:t>2</a:t>
            </a:r>
            <a:r>
              <a:rPr baseline="33000" lang="en-US" sz="1500"/>
              <a:t>nd</a:t>
            </a:r>
            <a:endParaRPr/>
          </a:p>
        </p:txBody>
      </p:sp>
      <p:sp>
        <p:nvSpPr>
          <p:cNvPr id="734" name="TextShape 37"/>
          <p:cNvSpPr txBox="1"/>
          <p:nvPr/>
        </p:nvSpPr>
        <p:spPr>
          <a:xfrm>
            <a:off x="7342200" y="5448600"/>
            <a:ext cx="417600" cy="333000"/>
          </a:xfrm>
          <a:prstGeom prst="rect">
            <a:avLst/>
          </a:prstGeom>
        </p:spPr>
        <p:txBody>
          <a:bodyPr bIns="45000" lIns="90000" rIns="90000" tIns="45000" wrap="none"/>
          <a:p>
            <a:r>
              <a:rPr lang="en-US" sz="1500"/>
              <a:t>n</a:t>
            </a:r>
            <a:r>
              <a:rPr baseline="33000" lang="en-US" sz="1500"/>
              <a:t>th</a:t>
            </a:r>
            <a:endParaRPr/>
          </a:p>
        </p:txBody>
      </p:sp>
      <p:sp>
        <p:nvSpPr>
          <p:cNvPr id="735" name="TextShape 38"/>
          <p:cNvSpPr txBox="1"/>
          <p:nvPr/>
        </p:nvSpPr>
        <p:spPr>
          <a:xfrm>
            <a:off x="6945840" y="5448960"/>
            <a:ext cx="375840" cy="333000"/>
          </a:xfrm>
          <a:prstGeom prst="rect">
            <a:avLst/>
          </a:prstGeom>
        </p:spPr>
        <p:txBody>
          <a:bodyPr bIns="45000" lIns="90000" rIns="90000" tIns="45000" wrap="none"/>
          <a:p>
            <a:r>
              <a:rPr lang="en-US" sz="1500"/>
              <a:t>...</a:t>
            </a:r>
            <a:endParaRPr/>
          </a:p>
        </p:txBody>
      </p:sp>
    </p:spTree>
  </p:cSld>
  <p:timing>
    <p:tnLst>
      <p:par>
        <p:cTn dur="indefinite" id="117" nodeType="tmRoot" restart="never">
          <p:childTnLst>
            <p:seq>
              <p:cTn id="118" nodeType="mainSeq"/>
              <p:prevCondLst>
                <p:cond delay="0" evt="onPrev">
                  <p:tgtEl>
                    <p:sldTgt/>
                  </p:tgtEl>
                </p:cond>
              </p:prevCondLst>
              <p:nextCondLst>
                <p:cond delay="0" evt="onNext">
                  <p:tgtEl>
                    <p:sldTgt/>
                  </p:tgtEl>
                </p:cond>
              </p:nextCondLst>
            </p:seq>
          </p:childTnLst>
        </p:cTn>
      </p:par>
    </p:tnLst>
  </p:timing>
</p:sld>
</file>

<file path=ppt/slides/slide4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36" name="TextShape 1"/>
          <p:cNvSpPr txBox="1"/>
          <p:nvPr/>
        </p:nvSpPr>
        <p:spPr>
          <a:xfrm>
            <a:off x="1008000" y="882360"/>
            <a:ext cx="8471880" cy="656640"/>
          </a:xfrm>
          <a:prstGeom prst="rect">
            <a:avLst/>
          </a:prstGeom>
        </p:spPr>
        <p:txBody>
          <a:bodyPr anchor="ctr" bIns="0" lIns="0" rIns="0" tIns="0" wrap="none"/>
          <a:p>
            <a:r>
              <a:rPr lang="en-US"/>
              <a:t>Residual overall Chromaticity Stability</a:t>
            </a:r>
            <a:endParaRPr/>
          </a:p>
        </p:txBody>
      </p:sp>
      <p:sp>
        <p:nvSpPr>
          <p:cNvPr id="737" name="TextShape 2"/>
          <p:cNvSpPr txBox="1"/>
          <p:nvPr/>
        </p:nvSpPr>
        <p:spPr>
          <a:xfrm>
            <a:off x="587880" y="807840"/>
            <a:ext cx="9072000" cy="6555600"/>
          </a:xfrm>
          <a:prstGeom prst="rect">
            <a:avLst/>
          </a:prstGeom>
        </p:spPr>
        <p:txBody>
          <a:bodyPr bIns="0" lIns="0" rIns="0" tIns="0" wrap="none"/>
          <a:p>
            <a:pPr>
              <a:buBlip>
                <a:blip r:embed="rId1"/>
              </a:buBlip>
            </a:pPr>
            <a:r>
              <a:rPr lang="en-US">
                <a:solidFill>
                  <a:srgbClr val="0000ff"/>
                </a:solidFill>
              </a:rPr>
              <a:t>Feed-forward of Q'(t)-Feedback signal for next fill turned out to be sufficient!</a:t>
            </a:r>
            <a:endParaRPr/>
          </a:p>
          <a:p>
            <a:pPr lvl="1">
              <a:buFont typeface="Arial"/>
              <a:buChar char="–"/>
            </a:pPr>
            <a:r>
              <a:rPr lang="en-US">
                <a:solidFill>
                  <a:srgbClr val="000000"/>
                </a:solidFill>
              </a:rPr>
              <a:t> </a:t>
            </a:r>
            <a:r>
              <a:rPr lang="en-US">
                <a:solidFill>
                  <a:srgbClr val="000000"/>
                </a:solidFill>
              </a:rPr>
              <a:t>enforced by strict pre-cycling following physics, access or circuits 'off '...</a:t>
            </a:r>
            <a:endParaRPr/>
          </a:p>
        </p:txBody>
      </p:sp>
      <p:pic>
        <p:nvPicPr>
          <p:cNvPr descr="" id="738" name=""/>
          <p:cNvPicPr/>
          <p:nvPr/>
        </p:nvPicPr>
        <p:blipFill>
          <a:blip r:embed="rId2"/>
          <a:stretch>
            <a:fillRect/>
          </a:stretch>
        </p:blipFill>
        <p:spPr>
          <a:xfrm>
            <a:off x="5023080" y="1732320"/>
            <a:ext cx="4239360" cy="2945520"/>
          </a:xfrm>
          <a:prstGeom prst="rect">
            <a:avLst/>
          </a:prstGeom>
          <a:ln>
            <a:noFill/>
          </a:ln>
        </p:spPr>
      </p:pic>
      <p:pic>
        <p:nvPicPr>
          <p:cNvPr descr="" id="739" name=""/>
          <p:cNvPicPr/>
          <p:nvPr/>
        </p:nvPicPr>
        <p:blipFill>
          <a:blip r:embed="rId3"/>
          <a:stretch>
            <a:fillRect/>
          </a:stretch>
        </p:blipFill>
        <p:spPr>
          <a:xfrm>
            <a:off x="793080" y="1769760"/>
            <a:ext cx="4128840" cy="2866320"/>
          </a:xfrm>
          <a:prstGeom prst="rect">
            <a:avLst/>
          </a:prstGeom>
          <a:ln>
            <a:noFill/>
          </a:ln>
        </p:spPr>
      </p:pic>
      <p:pic>
        <p:nvPicPr>
          <p:cNvPr descr="" id="740" name=""/>
          <p:cNvPicPr/>
          <p:nvPr/>
        </p:nvPicPr>
        <p:blipFill>
          <a:blip r:embed="rId4"/>
          <a:stretch>
            <a:fillRect/>
          </a:stretch>
        </p:blipFill>
        <p:spPr>
          <a:xfrm>
            <a:off x="793080" y="4321800"/>
            <a:ext cx="4128840" cy="2866320"/>
          </a:xfrm>
          <a:prstGeom prst="rect">
            <a:avLst/>
          </a:prstGeom>
          <a:ln>
            <a:noFill/>
          </a:ln>
        </p:spPr>
      </p:pic>
      <p:pic>
        <p:nvPicPr>
          <p:cNvPr descr="" id="741" name=""/>
          <p:cNvPicPr/>
          <p:nvPr/>
        </p:nvPicPr>
        <p:blipFill>
          <a:blip r:embed="rId5"/>
          <a:stretch>
            <a:fillRect/>
          </a:stretch>
        </p:blipFill>
        <p:spPr>
          <a:xfrm>
            <a:off x="5023080" y="4283640"/>
            <a:ext cx="4239360" cy="2946240"/>
          </a:xfrm>
          <a:prstGeom prst="rect">
            <a:avLst/>
          </a:prstGeom>
          <a:ln>
            <a:noFill/>
          </a:ln>
        </p:spPr>
      </p:pic>
      <p:sp>
        <p:nvSpPr>
          <p:cNvPr id="742" name="CustomShape 3"/>
          <p:cNvSpPr/>
          <p:nvPr/>
        </p:nvSpPr>
        <p:spPr>
          <a:xfrm>
            <a:off x="770760" y="1719720"/>
            <a:ext cx="4169160" cy="5617800"/>
          </a:xfrm>
          <a:prstGeom prst="rect">
            <a:avLst/>
          </a:prstGeom>
          <a:noFill/>
          <a:ln w="36000">
            <a:solidFill>
              <a:srgbClr val="0000ff"/>
            </a:solidFill>
            <a:round/>
          </a:ln>
        </p:spPr>
      </p:sp>
      <p:sp>
        <p:nvSpPr>
          <p:cNvPr id="743" name="CustomShape 4"/>
          <p:cNvSpPr/>
          <p:nvPr/>
        </p:nvSpPr>
        <p:spPr>
          <a:xfrm>
            <a:off x="4998960" y="1720080"/>
            <a:ext cx="4277880" cy="5617800"/>
          </a:xfrm>
          <a:prstGeom prst="rect">
            <a:avLst/>
          </a:prstGeom>
          <a:noFill/>
          <a:ln w="36000">
            <a:solidFill>
              <a:srgbClr val="ff0000"/>
            </a:solidFill>
            <a:round/>
          </a:ln>
        </p:spPr>
      </p:sp>
    </p:spTree>
  </p:cSld>
  <p:timing>
    <p:tnLst>
      <p:par>
        <p:cTn dur="indefinite" id="119" nodeType="tmRoot" restart="never">
          <p:childTnLst>
            <p:seq>
              <p:cTn id="120" nodeType="mainSeq"/>
              <p:prevCondLst>
                <p:cond delay="0" evt="onPrev">
                  <p:tgtEl>
                    <p:sldTgt/>
                  </p:tgtEl>
                </p:cond>
              </p:prevCondLst>
              <p:nextCondLst>
                <p:cond delay="0" evt="onNext">
                  <p:tgtEl>
                    <p:sldTgt/>
                  </p:tgtEl>
                </p:cond>
              </p:nextCondLst>
            </p:seq>
          </p:childTnLst>
        </p:cTn>
      </p:par>
    </p:tnLst>
  </p:timing>
</p:sld>
</file>

<file path=ppt/slides/slide4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744" name=""/>
          <p:cNvPicPr/>
          <p:nvPr/>
        </p:nvPicPr>
        <p:blipFill>
          <a:blip r:embed="rId1"/>
          <a:stretch>
            <a:fillRect/>
          </a:stretch>
        </p:blipFill>
        <p:spPr>
          <a:xfrm>
            <a:off x="5118480" y="3412440"/>
            <a:ext cx="4920840" cy="3587400"/>
          </a:xfrm>
          <a:prstGeom prst="rect">
            <a:avLst/>
          </a:prstGeom>
          <a:ln>
            <a:noFill/>
          </a:ln>
        </p:spPr>
      </p:pic>
      <p:pic>
        <p:nvPicPr>
          <p:cNvPr descr="" id="745" name=""/>
          <p:cNvPicPr/>
          <p:nvPr/>
        </p:nvPicPr>
        <p:blipFill>
          <a:blip r:embed="rId2"/>
          <a:stretch>
            <a:fillRect/>
          </a:stretch>
        </p:blipFill>
        <p:spPr>
          <a:xfrm>
            <a:off x="357120" y="1769040"/>
            <a:ext cx="4762080" cy="3471840"/>
          </a:xfrm>
          <a:prstGeom prst="rect">
            <a:avLst/>
          </a:prstGeom>
          <a:ln>
            <a:noFill/>
          </a:ln>
        </p:spPr>
      </p:pic>
      <p:sp>
        <p:nvSpPr>
          <p:cNvPr id="746" name="TextShape 1"/>
          <p:cNvSpPr txBox="1"/>
          <p:nvPr/>
        </p:nvSpPr>
        <p:spPr>
          <a:xfrm>
            <a:off x="1008000" y="0"/>
            <a:ext cx="7921080" cy="756360"/>
          </a:xfrm>
          <a:prstGeom prst="rect">
            <a:avLst/>
          </a:prstGeom>
        </p:spPr>
        <p:txBody>
          <a:bodyPr anchor="ctr" bIns="0" lIns="0" rIns="0" tIns="0" wrap="none"/>
          <a:p>
            <a:r>
              <a:rPr lang="en-US"/>
              <a:t>Orbit Feedback Bandwidth vs. Actual Orbit Perturbations</a:t>
            </a:r>
            <a:endParaRPr/>
          </a:p>
        </p:txBody>
      </p:sp>
      <p:sp>
        <p:nvSpPr>
          <p:cNvPr id="747" name="TextShape 2"/>
          <p:cNvSpPr txBox="1"/>
          <p:nvPr/>
        </p:nvSpPr>
        <p:spPr>
          <a:xfrm>
            <a:off x="587880" y="927000"/>
            <a:ext cx="9072000" cy="6244920"/>
          </a:xfrm>
          <a:prstGeom prst="rect">
            <a:avLst/>
          </a:prstGeom>
        </p:spPr>
        <p:txBody>
          <a:bodyPr bIns="0" lIns="0" rIns="0" tIns="0" wrap="none"/>
          <a:p>
            <a:pPr>
              <a:buBlip>
                <a:blip r:embed="rId3"/>
              </a:buBlip>
            </a:pPr>
            <a:r>
              <a:rPr lang="en-US"/>
              <a:t>Closed-loop bandwidth and phase margin depend on excitation amplitude:</a:t>
            </a:r>
            <a:endParaRPr/>
          </a:p>
          <a:p>
            <a:pPr lvl="1">
              <a:buFont typeface="StarSymbol"/>
              <a:buChar char=""/>
            </a:pPr>
            <a:r>
              <a:rPr lang="en-US">
                <a:latin typeface="Arial"/>
                <a:ea typeface="Arial"/>
              </a:rPr>
              <a:t>+ non-linear phase once rate-limiter kicks in...</a:t>
            </a: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lnSpc>
                <a:spcPts val="732"/>
              </a:lnSpc>
            </a:pPr>
            <a:endParaRPr/>
          </a:p>
          <a:p>
            <a:pPr>
              <a:buBlip>
                <a:blip r:embed="rId4"/>
              </a:buBlip>
            </a:pPr>
            <a:r>
              <a:rPr lang="en-US">
                <a:latin typeface="Arial"/>
                <a:ea typeface="Arial"/>
              </a:rPr>
              <a:t>Consider ~35μm@1Hz as effective </a:t>
            </a:r>
            <a:r>
              <a:rPr lang="en-US">
                <a:latin typeface="Arial"/>
                <a:ea typeface="Arial"/>
              </a:rPr>
              <a:t>	</a:t>
            </a:r>
            <a:r>
              <a:rPr lang="en-US">
                <a:latin typeface="Arial"/>
                <a:ea typeface="Arial"/>
              </a:rPr>
              <a:t>	</a:t>
            </a:r>
            <a:r>
              <a:rPr lang="en-US">
                <a:latin typeface="Arial"/>
                <a:ea typeface="Arial"/>
              </a:rPr>
              <a:t>	</a:t>
            </a:r>
            <a:r>
              <a:rPr lang="en-US">
                <a:latin typeface="Arial"/>
                <a:ea typeface="Arial"/>
              </a:rPr>
              <a:t>	</a:t>
            </a:r>
            <a:r>
              <a:rPr lang="en-US">
                <a:latin typeface="Arial"/>
                <a:ea typeface="Arial"/>
              </a:rPr>
              <a:t>	</a:t>
            </a:r>
            <a:r>
              <a:rPr lang="en-US">
                <a:latin typeface="Arial"/>
                <a:ea typeface="Arial"/>
              </a:rPr>
              <a:t>bandwidth @4TeV </a:t>
            </a:r>
            <a:r>
              <a:rPr lang="en-US" sz="1400">
                <a:latin typeface="Arial"/>
                <a:ea typeface="Arial"/>
              </a:rPr>
              <a:t>(assuming 3C bump)</a:t>
            </a:r>
            <a:endParaRPr/>
          </a:p>
          <a:p>
            <a:pPr>
              <a:buBlip>
                <a:blip r:embed="rId5"/>
              </a:buBlip>
            </a:pPr>
            <a:r>
              <a:rPr lang="en-US">
                <a:solidFill>
                  <a:srgbClr val="0000ff"/>
                </a:solidFill>
                <a:latin typeface="Arial"/>
                <a:ea typeface="Arial"/>
              </a:rPr>
              <a:t>Many latencies become a non-issue</a:t>
            </a:r>
            <a:r>
              <a:rPr lang="en-US">
                <a:solidFill>
                  <a:srgbClr val="0000ff"/>
                </a:solidFill>
                <a:latin typeface="Arial"/>
                <a:ea typeface="Arial"/>
              </a:rPr>
              <a:t>	</a:t>
            </a:r>
            <a:r>
              <a:rPr lang="en-US">
                <a:solidFill>
                  <a:srgbClr val="0000ff"/>
                </a:solidFill>
                <a:latin typeface="Arial"/>
                <a:ea typeface="Arial"/>
              </a:rPr>
              <a:t>	</a:t>
            </a:r>
            <a:r>
              <a:rPr lang="en-US">
                <a:solidFill>
                  <a:srgbClr val="0000ff"/>
                </a:solidFill>
                <a:latin typeface="Arial"/>
                <a:ea typeface="Arial"/>
              </a:rPr>
              <a:t>	</a:t>
            </a:r>
            <a:r>
              <a:rPr lang="en-US">
                <a:solidFill>
                  <a:srgbClr val="0000ff"/>
                </a:solidFill>
                <a:latin typeface="Arial"/>
                <a:ea typeface="Arial"/>
              </a:rPr>
              <a:t>	</a:t>
            </a:r>
            <a:r>
              <a:rPr lang="en-US">
                <a:solidFill>
                  <a:srgbClr val="0000ff"/>
                </a:solidFill>
                <a:latin typeface="Arial"/>
                <a:ea typeface="Arial"/>
              </a:rPr>
              <a:t>	</a:t>
            </a:r>
            <a:r>
              <a:rPr lang="en-US">
                <a:solidFill>
                  <a:srgbClr val="0000ff"/>
                </a:solidFill>
                <a:latin typeface="Arial"/>
                <a:ea typeface="Arial"/>
              </a:rPr>
              <a:t>for f</a:t>
            </a:r>
            <a:r>
              <a:rPr baseline="-33000" lang="en-US">
                <a:solidFill>
                  <a:srgbClr val="0000ff"/>
                </a:solidFill>
                <a:latin typeface="Arial"/>
                <a:ea typeface="Arial"/>
              </a:rPr>
              <a:t>bw</a:t>
            </a:r>
            <a:r>
              <a:rPr lang="en-US">
                <a:solidFill>
                  <a:srgbClr val="0000ff"/>
                </a:solidFill>
                <a:latin typeface="Arial"/>
                <a:ea typeface="Arial"/>
              </a:rPr>
              <a:t> &lt; 0.1 Hz</a:t>
            </a:r>
            <a:endParaRPr/>
          </a:p>
        </p:txBody>
      </p:sp>
      <p:sp>
        <p:nvSpPr>
          <p:cNvPr id="748" name="Line 3"/>
          <p:cNvSpPr/>
          <p:nvPr/>
        </p:nvSpPr>
        <p:spPr>
          <a:xfrm flipH="1">
            <a:off x="6905160" y="3873960"/>
            <a:ext cx="525600" cy="570600"/>
          </a:xfrm>
          <a:prstGeom prst="line">
            <a:avLst/>
          </a:prstGeom>
          <a:ln>
            <a:solidFill>
              <a:srgbClr val="000000"/>
            </a:solidFill>
            <a:tailEnd len="med" type="triangle" w="med"/>
          </a:ln>
        </p:spPr>
      </p:sp>
      <p:sp>
        <p:nvSpPr>
          <p:cNvPr id="749" name="TextShape 4"/>
          <p:cNvSpPr txBox="1"/>
          <p:nvPr/>
        </p:nvSpPr>
        <p:spPr>
          <a:xfrm>
            <a:off x="7103520" y="3492000"/>
            <a:ext cx="2171520" cy="381600"/>
          </a:xfrm>
          <a:prstGeom prst="rect">
            <a:avLst/>
          </a:prstGeom>
        </p:spPr>
        <p:txBody>
          <a:bodyPr bIns="45000" lIns="90000" rIns="90000" tIns="45000" wrap="none"/>
          <a:p>
            <a:r>
              <a:rPr lang="en-US"/>
              <a:t>~100</a:t>
            </a:r>
            <a:r>
              <a:rPr lang="en-US">
                <a:latin typeface="Arial"/>
                <a:ea typeface="Arial"/>
              </a:rPr>
              <a:t>μ</a:t>
            </a:r>
            <a:r>
              <a:rPr lang="en-US">
                <a:latin typeface="Arial"/>
                <a:ea typeface="Arial"/>
              </a:rPr>
              <a:t>m@20mHz</a:t>
            </a:r>
            <a:endParaRPr/>
          </a:p>
        </p:txBody>
      </p:sp>
      <p:sp>
        <p:nvSpPr>
          <p:cNvPr id="750" name="TextShape 5"/>
          <p:cNvSpPr txBox="1"/>
          <p:nvPr/>
        </p:nvSpPr>
        <p:spPr>
          <a:xfrm>
            <a:off x="6468480" y="5992200"/>
            <a:ext cx="1753200" cy="381600"/>
          </a:xfrm>
          <a:prstGeom prst="rect">
            <a:avLst/>
          </a:prstGeom>
        </p:spPr>
        <p:txBody>
          <a:bodyPr bIns="45000" lIns="90000" rIns="90000" tIns="45000" wrap="none"/>
          <a:p>
            <a:r>
              <a:rPr lang="en-US"/>
              <a:t>~2 </a:t>
            </a:r>
            <a:r>
              <a:rPr lang="en-US">
                <a:latin typeface="Arial"/>
                <a:ea typeface="Arial"/>
              </a:rPr>
              <a:t>μ</a:t>
            </a:r>
            <a:r>
              <a:rPr lang="en-US">
                <a:latin typeface="Arial"/>
                <a:ea typeface="Arial"/>
              </a:rPr>
              <a:t>m@10Hz</a:t>
            </a:r>
            <a:endParaRPr/>
          </a:p>
        </p:txBody>
      </p:sp>
      <p:sp>
        <p:nvSpPr>
          <p:cNvPr id="751" name="Line 6"/>
          <p:cNvSpPr/>
          <p:nvPr/>
        </p:nvSpPr>
        <p:spPr>
          <a:xfrm>
            <a:off x="8254440" y="6190560"/>
            <a:ext cx="793800" cy="0"/>
          </a:xfrm>
          <a:prstGeom prst="line">
            <a:avLst/>
          </a:prstGeom>
          <a:ln>
            <a:solidFill>
              <a:srgbClr val="000000"/>
            </a:solidFill>
            <a:tailEnd len="med" type="triangle" w="med"/>
          </a:ln>
        </p:spPr>
      </p:sp>
      <p:sp>
        <p:nvSpPr>
          <p:cNvPr id="752" name="TextShape 7"/>
          <p:cNvSpPr txBox="1"/>
          <p:nvPr/>
        </p:nvSpPr>
        <p:spPr>
          <a:xfrm>
            <a:off x="5436720" y="2579400"/>
            <a:ext cx="4187520" cy="411840"/>
          </a:xfrm>
          <a:prstGeom prst="rect">
            <a:avLst/>
          </a:prstGeom>
        </p:spPr>
        <p:txBody>
          <a:bodyPr bIns="45000" lIns="90000" rIns="90000" tIns="45000" wrap="none"/>
          <a:p>
            <a:r>
              <a:rPr lang="en-US" sz="2000">
                <a:latin typeface="Arial"/>
                <a:ea typeface="Arial"/>
              </a:rPr>
              <a:t>Δ</a:t>
            </a:r>
            <a:r>
              <a:rPr lang="en-US" sz="2000"/>
              <a:t>I=0.1A </a:t>
            </a:r>
            <a:r>
              <a:rPr lang="en-US" sz="2000">
                <a:latin typeface="Arial"/>
                <a:ea typeface="Arial"/>
              </a:rPr>
              <a:t>↔ Δx≈32</a:t>
            </a:r>
            <a:r>
              <a:rPr lang="en-US" sz="2000"/>
              <a:t> </a:t>
            </a:r>
            <a:r>
              <a:rPr lang="en-US" sz="2000">
                <a:latin typeface="Arial"/>
                <a:ea typeface="Arial"/>
              </a:rPr>
              <a:t>μ</a:t>
            </a:r>
            <a:r>
              <a:rPr lang="en-US" sz="2000">
                <a:latin typeface="Arial"/>
                <a:ea typeface="Arial"/>
              </a:rPr>
              <a:t>m@</a:t>
            </a:r>
            <a:r>
              <a:rPr lang="en-US" sz="2000">
                <a:latin typeface="Arial"/>
                <a:ea typeface="Arial"/>
              </a:rPr>
              <a:t>β=180m</a:t>
            </a:r>
            <a:endParaRPr/>
          </a:p>
        </p:txBody>
      </p:sp>
      <p:sp>
        <p:nvSpPr>
          <p:cNvPr id="753" name="CustomShape 8"/>
          <p:cNvSpPr/>
          <p:nvPr/>
        </p:nvSpPr>
        <p:spPr>
          <a:xfrm>
            <a:off x="5357520" y="2579400"/>
            <a:ext cx="4365360" cy="396720"/>
          </a:xfrm>
          <a:prstGeom prst="rect">
            <a:avLst/>
          </a:prstGeom>
          <a:noFill/>
          <a:ln w="18000">
            <a:solidFill>
              <a:srgbClr val="0000ff"/>
            </a:solidFill>
            <a:round/>
          </a:ln>
        </p:spPr>
      </p:sp>
    </p:spTree>
  </p:cSld>
  <p:timing>
    <p:tnLst>
      <p:par>
        <p:cTn dur="indefinite" id="121" nodeType="tmRoot" restart="never">
          <p:childTnLst>
            <p:seq>
              <p:cTn id="122" nodeType="mainSeq"/>
              <p:prevCondLst>
                <p:cond delay="0" evt="onPrev">
                  <p:tgtEl>
                    <p:sldTgt/>
                  </p:tgtEl>
                </p:cond>
              </p:prevCondLst>
              <p:nextCondLst>
                <p:cond delay="0" evt="onNext">
                  <p:tgtEl>
                    <p:sldTgt/>
                  </p:tgtEl>
                </p:cond>
              </p:nextCondLst>
            </p:seq>
          </p:childTnLst>
        </p:cTn>
      </p:par>
    </p:tnLst>
  </p:timing>
</p:sld>
</file>

<file path=ppt/slides/slide4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54" name="TextShape 1"/>
          <p:cNvSpPr txBox="1"/>
          <p:nvPr/>
        </p:nvSpPr>
        <p:spPr>
          <a:xfrm>
            <a:off x="1008000" y="-360"/>
            <a:ext cx="7056000" cy="756000"/>
          </a:xfrm>
          <a:prstGeom prst="rect">
            <a:avLst/>
          </a:prstGeom>
        </p:spPr>
        <p:txBody>
          <a:bodyPr anchor="ctr" bIns="0" lIns="0" rIns="0" tIns="0" wrap="none"/>
          <a:p>
            <a:r>
              <a:rPr lang="en-US"/>
              <a:t>Orbit Stability during </a:t>
            </a:r>
            <a:r>
              <a:rPr lang="en-US">
                <a:latin typeface="Arial"/>
                <a:ea typeface="Arial"/>
              </a:rPr>
              <a:t>β</a:t>
            </a:r>
            <a:r>
              <a:rPr lang="en-US">
                <a:latin typeface="Arial"/>
                <a:ea typeface="Arial"/>
              </a:rPr>
              <a:t>*-</a:t>
            </a:r>
            <a:r>
              <a:rPr lang="en-US"/>
              <a:t>Squeeze</a:t>
            </a:r>
            <a:endParaRPr/>
          </a:p>
        </p:txBody>
      </p:sp>
      <p:sp>
        <p:nvSpPr>
          <p:cNvPr id="755" name="TextShape 2"/>
          <p:cNvSpPr txBox="1"/>
          <p:nvPr/>
        </p:nvSpPr>
        <p:spPr>
          <a:xfrm>
            <a:off x="587880" y="927000"/>
            <a:ext cx="9072000" cy="6683400"/>
          </a:xfrm>
          <a:prstGeom prst="rect">
            <a:avLst/>
          </a:prstGeom>
        </p:spPr>
        <p:txBody>
          <a:bodyPr bIns="0" lIns="0" rIns="0" tIns="0" wrap="none"/>
          <a:p>
            <a:pPr>
              <a:buBlip>
                <a:blip r:embed="rId1"/>
              </a:buBlip>
            </a:pPr>
            <a:r>
              <a:rPr lang="en-US"/>
              <a:t>Losses and orbit movement at H-TCP.C6R7.B2 well correlated</a:t>
            </a:r>
            <a:endParaRPr/>
          </a:p>
          <a:p>
            <a:endParaRPr/>
          </a:p>
          <a:p>
            <a:endParaRPr/>
          </a:p>
          <a:p>
            <a:endParaRPr/>
          </a:p>
          <a:p>
            <a:endParaRPr/>
          </a:p>
          <a:p>
            <a:endParaRPr/>
          </a:p>
          <a:p>
            <a:endParaRPr/>
          </a:p>
          <a:p>
            <a:endParaRPr/>
          </a:p>
          <a:p>
            <a:endParaRPr/>
          </a:p>
          <a:p>
            <a:endParaRPr/>
          </a:p>
          <a:p>
            <a:endParaRPr/>
          </a:p>
          <a:p>
            <a:endParaRPr/>
          </a:p>
          <a:p>
            <a:pPr>
              <a:lnSpc>
                <a:spcPts val="732"/>
              </a:lnSpc>
              <a:buBlip>
                <a:blip r:embed="rId2"/>
              </a:buBlip>
            </a:pPr>
            <a:r>
              <a:rPr lang="en-US">
                <a:solidFill>
                  <a:srgbClr val="0000ff"/>
                </a:solidFill>
                <a:latin typeface="Arial"/>
                <a:ea typeface="msgothic"/>
              </a:rPr>
              <a:t>Maximum drift rates of 40 um/s → (close to) limit of Orbit-FB at 4 TeV</a:t>
            </a:r>
            <a:endParaRPr/>
          </a:p>
          <a:p>
            <a:pPr lvl="1">
              <a:lnSpc>
                <a:spcPts val="732"/>
              </a:lnSpc>
              <a:buFont typeface="Arial"/>
              <a:buChar char="–"/>
            </a:pPr>
            <a:r>
              <a:rPr lang="en-US" sz="1600">
                <a:solidFill>
                  <a:srgbClr val="000000"/>
                </a:solidFill>
                <a:latin typeface="Arial"/>
                <a:ea typeface="msgothic"/>
              </a:rPr>
              <a:t>Underpinned by FB instability observation for 5x bandwidth increase</a:t>
            </a:r>
            <a:endParaRPr/>
          </a:p>
          <a:p>
            <a:pPr>
              <a:lnSpc>
                <a:spcPts val="732"/>
              </a:lnSpc>
              <a:buBlip>
                <a:blip r:embed="rId3"/>
              </a:buBlip>
            </a:pPr>
            <a:r>
              <a:rPr lang="en-US">
                <a:solidFill>
                  <a:srgbClr val="0000ff"/>
                </a:solidFill>
                <a:latin typeface="Arial"/>
                <a:ea typeface="msgothic"/>
              </a:rPr>
              <a:t>At this speed, OFC needs to operate with correct optics</a:t>
            </a:r>
            <a:endParaRPr/>
          </a:p>
        </p:txBody>
      </p:sp>
      <p:pic>
        <p:nvPicPr>
          <p:cNvPr descr="" id="756" name="Picture 2"/>
          <p:cNvPicPr/>
          <p:nvPr/>
        </p:nvPicPr>
        <p:blipFill>
          <a:blip r:embed="rId4"/>
          <a:srcRect b="0" l="408900" r="0" t="353875"/>
          <a:stretch>
            <a:fillRect/>
          </a:stretch>
        </p:blipFill>
        <p:spPr>
          <a:xfrm>
            <a:off x="1866960" y="1332360"/>
            <a:ext cx="5896440" cy="3437280"/>
          </a:xfrm>
          <a:prstGeom prst="rect">
            <a:avLst/>
          </a:prstGeom>
          <a:ln w="9360">
            <a:noFill/>
          </a:ln>
        </p:spPr>
      </p:pic>
      <p:pic>
        <p:nvPicPr>
          <p:cNvPr descr="" id="757" name="Picture 2"/>
          <p:cNvPicPr/>
          <p:nvPr/>
        </p:nvPicPr>
        <p:blipFill>
          <a:blip r:embed="rId5"/>
          <a:stretch>
            <a:fillRect/>
          </a:stretch>
        </p:blipFill>
        <p:spPr>
          <a:xfrm>
            <a:off x="1517040" y="3719160"/>
            <a:ext cx="7118640" cy="2347560"/>
          </a:xfrm>
          <a:prstGeom prst="rect">
            <a:avLst/>
          </a:prstGeom>
          <a:ln w="9360">
            <a:noFill/>
          </a:ln>
        </p:spPr>
      </p:pic>
      <p:sp>
        <p:nvSpPr>
          <p:cNvPr id="758" name="CustomShape 3"/>
          <p:cNvSpPr/>
          <p:nvPr/>
        </p:nvSpPr>
        <p:spPr>
          <a:xfrm>
            <a:off x="4815000" y="3621240"/>
            <a:ext cx="135000" cy="302400"/>
          </a:xfrm>
          <a:prstGeom prst="downArrow">
            <a:avLst>
              <a:gd fmla="val 50000" name="adj1"/>
              <a:gd fmla="val 50000" name="adj2"/>
            </a:avLst>
          </a:prstGeom>
          <a:solidFill>
            <a:srgbClr val="ffc000"/>
          </a:solidFill>
          <a:ln w="12600">
            <a:solidFill>
              <a:srgbClr val="ff0000"/>
            </a:solidFill>
            <a:round/>
          </a:ln>
        </p:spPr>
      </p:sp>
      <p:sp>
        <p:nvSpPr>
          <p:cNvPr id="759" name="CustomShape 4"/>
          <p:cNvSpPr/>
          <p:nvPr/>
        </p:nvSpPr>
        <p:spPr>
          <a:xfrm>
            <a:off x="3801960" y="3527640"/>
            <a:ext cx="135720" cy="302400"/>
          </a:xfrm>
          <a:prstGeom prst="downArrow">
            <a:avLst>
              <a:gd fmla="val 50000" name="adj1"/>
              <a:gd fmla="val 50000" name="adj2"/>
            </a:avLst>
          </a:prstGeom>
          <a:solidFill>
            <a:srgbClr val="ffc000"/>
          </a:solidFill>
          <a:ln w="12600">
            <a:solidFill>
              <a:srgbClr val="ff0000"/>
            </a:solidFill>
            <a:round/>
          </a:ln>
        </p:spPr>
      </p:sp>
      <p:sp>
        <p:nvSpPr>
          <p:cNvPr id="760" name="CustomShape 5"/>
          <p:cNvSpPr/>
          <p:nvPr/>
        </p:nvSpPr>
        <p:spPr>
          <a:xfrm>
            <a:off x="4233600" y="3731040"/>
            <a:ext cx="135720" cy="302400"/>
          </a:xfrm>
          <a:prstGeom prst="downArrow">
            <a:avLst>
              <a:gd fmla="val 50000" name="adj1"/>
              <a:gd fmla="val 50000" name="adj2"/>
            </a:avLst>
          </a:prstGeom>
          <a:solidFill>
            <a:srgbClr val="ffc000"/>
          </a:solidFill>
          <a:ln w="12600">
            <a:solidFill>
              <a:srgbClr val="ff0000"/>
            </a:solidFill>
            <a:round/>
          </a:ln>
        </p:spPr>
      </p:sp>
      <p:sp>
        <p:nvSpPr>
          <p:cNvPr id="761" name="CustomShape 6"/>
          <p:cNvSpPr/>
          <p:nvPr/>
        </p:nvSpPr>
        <p:spPr>
          <a:xfrm>
            <a:off x="2377440" y="3654720"/>
            <a:ext cx="135720" cy="302040"/>
          </a:xfrm>
          <a:prstGeom prst="downArrow">
            <a:avLst>
              <a:gd fmla="val 50000" name="adj1"/>
              <a:gd fmla="val 50000" name="adj2"/>
            </a:avLst>
          </a:prstGeom>
          <a:solidFill>
            <a:srgbClr val="ffc000"/>
          </a:solidFill>
          <a:ln w="12600">
            <a:solidFill>
              <a:srgbClr val="ff0000"/>
            </a:solidFill>
            <a:round/>
          </a:ln>
        </p:spPr>
      </p:sp>
      <p:sp>
        <p:nvSpPr>
          <p:cNvPr id="762" name="CustomShape 7"/>
          <p:cNvSpPr/>
          <p:nvPr/>
        </p:nvSpPr>
        <p:spPr>
          <a:xfrm>
            <a:off x="4505040" y="3972600"/>
            <a:ext cx="135720" cy="302400"/>
          </a:xfrm>
          <a:prstGeom prst="downArrow">
            <a:avLst>
              <a:gd fmla="val 50000" name="adj1"/>
              <a:gd fmla="val 50000" name="adj2"/>
            </a:avLst>
          </a:prstGeom>
          <a:solidFill>
            <a:srgbClr val="ffc000"/>
          </a:solidFill>
          <a:ln w="12600">
            <a:solidFill>
              <a:srgbClr val="ff0000"/>
            </a:solidFill>
            <a:round/>
          </a:ln>
        </p:spPr>
      </p:sp>
      <p:sp>
        <p:nvSpPr>
          <p:cNvPr id="763" name="CustomShape 8"/>
          <p:cNvSpPr/>
          <p:nvPr/>
        </p:nvSpPr>
        <p:spPr>
          <a:xfrm>
            <a:off x="3282120" y="3670560"/>
            <a:ext cx="136080" cy="302040"/>
          </a:xfrm>
          <a:prstGeom prst="downArrow">
            <a:avLst>
              <a:gd fmla="val 50000" name="adj1"/>
              <a:gd fmla="val 50000" name="adj2"/>
            </a:avLst>
          </a:prstGeom>
          <a:solidFill>
            <a:srgbClr val="ffc000"/>
          </a:solidFill>
          <a:ln w="12600">
            <a:solidFill>
              <a:srgbClr val="ff0000"/>
            </a:solidFill>
            <a:round/>
          </a:ln>
        </p:spPr>
      </p:sp>
      <p:sp>
        <p:nvSpPr>
          <p:cNvPr id="764" name="CustomShape 9"/>
          <p:cNvSpPr/>
          <p:nvPr/>
        </p:nvSpPr>
        <p:spPr>
          <a:xfrm>
            <a:off x="5794920" y="3655440"/>
            <a:ext cx="135000" cy="302400"/>
          </a:xfrm>
          <a:prstGeom prst="downArrow">
            <a:avLst>
              <a:gd fmla="val 50000" name="adj1"/>
              <a:gd fmla="val 50000" name="adj2"/>
            </a:avLst>
          </a:prstGeom>
          <a:solidFill>
            <a:srgbClr val="ffc000"/>
          </a:solidFill>
          <a:ln w="12600">
            <a:solidFill>
              <a:srgbClr val="ff0000"/>
            </a:solidFill>
            <a:round/>
          </a:ln>
        </p:spPr>
      </p:sp>
      <p:sp>
        <p:nvSpPr>
          <p:cNvPr id="765" name="CustomShape 10"/>
          <p:cNvSpPr/>
          <p:nvPr/>
        </p:nvSpPr>
        <p:spPr>
          <a:xfrm>
            <a:off x="7017480" y="3655440"/>
            <a:ext cx="136080" cy="302400"/>
          </a:xfrm>
          <a:prstGeom prst="downArrow">
            <a:avLst>
              <a:gd fmla="val 50000" name="adj1"/>
              <a:gd fmla="val 50000" name="adj2"/>
            </a:avLst>
          </a:prstGeom>
          <a:solidFill>
            <a:srgbClr val="ffc000"/>
          </a:solidFill>
          <a:ln w="12600">
            <a:solidFill>
              <a:srgbClr val="ff0000"/>
            </a:solidFill>
            <a:round/>
          </a:ln>
        </p:spPr>
      </p:sp>
      <p:sp>
        <p:nvSpPr>
          <p:cNvPr id="766" name="CustomShape 11"/>
          <p:cNvSpPr/>
          <p:nvPr/>
        </p:nvSpPr>
        <p:spPr>
          <a:xfrm>
            <a:off x="4980600" y="3791880"/>
            <a:ext cx="135000" cy="301680"/>
          </a:xfrm>
          <a:prstGeom prst="downArrow">
            <a:avLst>
              <a:gd fmla="val 50000" name="adj1"/>
              <a:gd fmla="val 50000" name="adj2"/>
            </a:avLst>
          </a:prstGeom>
          <a:solidFill>
            <a:srgbClr val="ffc000"/>
          </a:solidFill>
          <a:ln w="12600">
            <a:solidFill>
              <a:srgbClr val="ff0000"/>
            </a:solidFill>
            <a:round/>
          </a:ln>
        </p:spPr>
      </p:sp>
      <p:sp>
        <p:nvSpPr>
          <p:cNvPr id="767" name="TextShape 12"/>
          <p:cNvSpPr txBox="1"/>
          <p:nvPr/>
        </p:nvSpPr>
        <p:spPr>
          <a:xfrm>
            <a:off x="4224960" y="1489320"/>
            <a:ext cx="3396240" cy="532800"/>
          </a:xfrm>
          <a:prstGeom prst="rect">
            <a:avLst/>
          </a:prstGeom>
        </p:spPr>
        <p:txBody>
          <a:bodyPr bIns="45000" lIns="90000" rIns="90000" tIns="45000" wrap="none"/>
          <a:p>
            <a:r>
              <a:rPr lang="en-US" sz="1200"/>
              <a:t>J. Wenninger@LBOC, 8th May 2012</a:t>
            </a:r>
            <a:endParaRPr/>
          </a:p>
        </p:txBody>
      </p:sp>
    </p:spTree>
  </p:cSld>
  <p:timing>
    <p:tnLst>
      <p:par>
        <p:cTn dur="indefinite" id="123" nodeType="tmRoot" restart="never">
          <p:childTnLst>
            <p:seq>
              <p:cTn id="124" nodeType="mainSeq"/>
              <p:prevCondLst>
                <p:cond delay="0" evt="onPrev">
                  <p:tgtEl>
                    <p:sldTgt/>
                  </p:tgtEl>
                </p:cond>
              </p:prevCondLst>
              <p:nextCondLst>
                <p:cond delay="0" evt="onNext">
                  <p:tgtEl>
                    <p:sldTgt/>
                  </p:tgtEl>
                </p:cond>
              </p:nextCondLst>
            </p:seq>
          </p:childTnLst>
        </p:cTn>
      </p:par>
    </p:tnLst>
  </p:timing>
</p:sld>
</file>

<file path=ppt/slides/slide4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68" name="TextShape 1"/>
          <p:cNvSpPr txBox="1"/>
          <p:nvPr/>
        </p:nvSpPr>
        <p:spPr>
          <a:xfrm>
            <a:off x="1008000" y="-360"/>
            <a:ext cx="8662320" cy="756000"/>
          </a:xfrm>
          <a:prstGeom prst="rect">
            <a:avLst/>
          </a:prstGeom>
        </p:spPr>
        <p:txBody>
          <a:bodyPr anchor="ctr" bIns="0" lIns="0" rIns="0" tIns="0" wrap="none"/>
          <a:p>
            <a:r>
              <a:rPr lang="en-US"/>
              <a:t>Correction during Squeeze with imperfect Optics</a:t>
            </a:r>
            <a:endParaRPr/>
          </a:p>
        </p:txBody>
      </p:sp>
      <p:sp>
        <p:nvSpPr>
          <p:cNvPr id="769" name="TextShape 2"/>
          <p:cNvSpPr txBox="1"/>
          <p:nvPr/>
        </p:nvSpPr>
        <p:spPr>
          <a:xfrm>
            <a:off x="587880" y="927000"/>
            <a:ext cx="9072000" cy="6625800"/>
          </a:xfrm>
          <a:prstGeom prst="rect">
            <a:avLst/>
          </a:prstGeom>
        </p:spPr>
        <p:txBody>
          <a:bodyPr bIns="0" lIns="0" rIns="0" tIns="0" wrap="none"/>
          <a:p>
            <a:pPr>
              <a:buBlip>
                <a:blip r:embed="rId1"/>
              </a:buBlip>
            </a:pPr>
            <a:r>
              <a:rPr lang="en-US"/>
              <a:t>Bandwidth modifier w.r.t. eigenvalue index </a:t>
            </a:r>
            <a:r>
              <a:rPr lang="en-US" sz="1200"/>
              <a:t>(&lt;1 more stable, &gt;1 diminishes stability margin)</a:t>
            </a:r>
            <a:endParaRPr/>
          </a:p>
          <a:p>
            <a:endParaRPr/>
          </a:p>
          <a:p>
            <a:endParaRPr/>
          </a:p>
          <a:p>
            <a:endParaRPr/>
          </a:p>
          <a:p>
            <a:endParaRPr/>
          </a:p>
          <a:p>
            <a:endParaRPr/>
          </a:p>
          <a:p>
            <a:endParaRPr/>
          </a:p>
          <a:p>
            <a:endParaRPr/>
          </a:p>
          <a:p>
            <a:endParaRPr/>
          </a:p>
          <a:p>
            <a:endParaRPr/>
          </a:p>
          <a:p>
            <a:endParaRPr/>
          </a:p>
          <a:p>
            <a:endParaRPr/>
          </a:p>
          <a:p>
            <a:endParaRPr/>
          </a:p>
          <a:p>
            <a:pPr>
              <a:buBlip>
                <a:blip r:embed="rId2"/>
              </a:buBlip>
            </a:pPr>
            <a:r>
              <a:rPr lang="en-US"/>
              <a:t>Typ. opertional bandwidth &lt;10% of maximum possible (sometimes too slow)</a:t>
            </a:r>
            <a:endParaRPr/>
          </a:p>
        </p:txBody>
      </p:sp>
      <p:pic>
        <p:nvPicPr>
          <p:cNvPr descr="" id="770" name=""/>
          <p:cNvPicPr/>
          <p:nvPr/>
        </p:nvPicPr>
        <p:blipFill>
          <a:blip r:embed="rId3"/>
          <a:stretch>
            <a:fillRect/>
          </a:stretch>
        </p:blipFill>
        <p:spPr>
          <a:xfrm>
            <a:off x="1464120" y="1377720"/>
            <a:ext cx="7319520" cy="5337000"/>
          </a:xfrm>
          <a:prstGeom prst="rect">
            <a:avLst/>
          </a:prstGeom>
          <a:ln>
            <a:noFill/>
          </a:ln>
        </p:spPr>
      </p:pic>
      <p:sp>
        <p:nvSpPr>
          <p:cNvPr id="771" name="Line 3"/>
          <p:cNvSpPr/>
          <p:nvPr/>
        </p:nvSpPr>
        <p:spPr>
          <a:xfrm>
            <a:off x="7387560" y="2933280"/>
            <a:ext cx="19080" cy="3132360"/>
          </a:xfrm>
          <a:prstGeom prst="line">
            <a:avLst/>
          </a:prstGeom>
          <a:ln w="36000">
            <a:solidFill>
              <a:srgbClr val="ff0000"/>
            </a:solidFill>
            <a:round/>
          </a:ln>
        </p:spPr>
      </p:sp>
      <p:sp>
        <p:nvSpPr>
          <p:cNvPr id="772" name="Line 4"/>
          <p:cNvSpPr/>
          <p:nvPr/>
        </p:nvSpPr>
        <p:spPr>
          <a:xfrm>
            <a:off x="7480800" y="3246480"/>
            <a:ext cx="1187640" cy="0"/>
          </a:xfrm>
          <a:prstGeom prst="line">
            <a:avLst/>
          </a:prstGeom>
          <a:ln>
            <a:solidFill>
              <a:srgbClr val="ff0000"/>
            </a:solidFill>
            <a:tailEnd len="med" type="triangle" w="med"/>
          </a:ln>
        </p:spPr>
      </p:sp>
      <p:sp>
        <p:nvSpPr>
          <p:cNvPr id="773" name="TextShape 5"/>
          <p:cNvSpPr txBox="1"/>
          <p:nvPr/>
        </p:nvSpPr>
        <p:spPr>
          <a:xfrm>
            <a:off x="7480080" y="3400200"/>
            <a:ext cx="2032200" cy="720000"/>
          </a:xfrm>
          <a:prstGeom prst="rect">
            <a:avLst/>
          </a:prstGeom>
        </p:spPr>
        <p:txBody>
          <a:bodyPr bIns="45000" lIns="90000" rIns="90000" tIns="45000" wrap="none"/>
          <a:p>
            <a:r>
              <a:rPr lang="en-US">
                <a:solidFill>
                  <a:srgbClr val="ff0000"/>
                </a:solidFill>
              </a:rPr>
              <a:t>Ignored by the </a:t>
            </a:r>
            <a:endParaRPr/>
          </a:p>
          <a:p>
            <a:r>
              <a:rPr lang="en-US">
                <a:solidFill>
                  <a:srgbClr val="ff0000"/>
                </a:solidFill>
              </a:rPr>
              <a:t>Orbit-FB</a:t>
            </a:r>
            <a:endParaRPr/>
          </a:p>
        </p:txBody>
      </p:sp>
      <p:sp>
        <p:nvSpPr>
          <p:cNvPr id="774" name="CustomShape 6"/>
          <p:cNvSpPr/>
          <p:nvPr/>
        </p:nvSpPr>
        <p:spPr>
          <a:xfrm rot="16200000">
            <a:off x="95040" y="2575440"/>
            <a:ext cx="2972160" cy="576720"/>
          </a:xfrm>
          <a:prstGeom prst="rect">
            <a:avLst/>
          </a:prstGeom>
          <a:solidFill>
            <a:srgbClr val="ffffff"/>
          </a:solidFill>
          <a:ln>
            <a:noFill/>
          </a:ln>
        </p:spPr>
        <p:txBody>
          <a:bodyPr anchor="ctr" bIns="45000" lIns="90000" rIns="90000" tIns="45000" wrap="none"/>
          <a:p>
            <a:pPr algn="ctr"/>
            <a:r>
              <a:rPr lang="en-US" sz="2000"/>
              <a:t>relative bandwidth modifier</a:t>
            </a:r>
            <a:endParaRPr/>
          </a:p>
        </p:txBody>
      </p:sp>
      <p:sp>
        <p:nvSpPr>
          <p:cNvPr id="775" name="Line 7"/>
          <p:cNvSpPr/>
          <p:nvPr/>
        </p:nvSpPr>
        <p:spPr>
          <a:xfrm flipV="1">
            <a:off x="2644560" y="5936760"/>
            <a:ext cx="5924160" cy="26280"/>
          </a:xfrm>
          <a:prstGeom prst="line">
            <a:avLst/>
          </a:prstGeom>
          <a:ln w="36000">
            <a:solidFill>
              <a:srgbClr val="0000ff"/>
            </a:solidFill>
            <a:round/>
            <a:headEnd len="med" type="triangle" w="med"/>
            <a:tailEnd len="med" type="triangle" w="med"/>
          </a:ln>
        </p:spPr>
      </p:sp>
      <p:sp>
        <p:nvSpPr>
          <p:cNvPr id="776" name="TextShape 8"/>
          <p:cNvSpPr txBox="1"/>
          <p:nvPr/>
        </p:nvSpPr>
        <p:spPr>
          <a:xfrm>
            <a:off x="2631240" y="5301720"/>
            <a:ext cx="1182240" cy="597240"/>
          </a:xfrm>
          <a:prstGeom prst="rect">
            <a:avLst/>
          </a:prstGeom>
        </p:spPr>
        <p:txBody>
          <a:bodyPr bIns="45000" lIns="90000" rIns="90000" tIns="45000" wrap="none"/>
          <a:p>
            <a:r>
              <a:rPr lang="en-US" sz="1600">
                <a:solidFill>
                  <a:srgbClr val="0000ff"/>
                </a:solidFill>
              </a:rPr>
              <a:t>global </a:t>
            </a:r>
            <a:endParaRPr/>
          </a:p>
          <a:p>
            <a:r>
              <a:rPr lang="en-US" sz="1600">
                <a:solidFill>
                  <a:srgbClr val="0000ff"/>
                </a:solidFill>
              </a:rPr>
              <a:t>correction</a:t>
            </a:r>
            <a:endParaRPr/>
          </a:p>
        </p:txBody>
      </p:sp>
      <p:sp>
        <p:nvSpPr>
          <p:cNvPr id="777" name="TextShape 9"/>
          <p:cNvSpPr txBox="1"/>
          <p:nvPr/>
        </p:nvSpPr>
        <p:spPr>
          <a:xfrm>
            <a:off x="7425000" y="5305320"/>
            <a:ext cx="1182240" cy="597240"/>
          </a:xfrm>
          <a:prstGeom prst="rect">
            <a:avLst/>
          </a:prstGeom>
        </p:spPr>
        <p:txBody>
          <a:bodyPr bIns="45000" lIns="90000" rIns="90000" tIns="45000" wrap="none"/>
          <a:p>
            <a:r>
              <a:rPr lang="en-US" sz="1600">
                <a:solidFill>
                  <a:srgbClr val="0000ff"/>
                </a:solidFill>
              </a:rPr>
              <a:t>local </a:t>
            </a:r>
            <a:endParaRPr/>
          </a:p>
          <a:p>
            <a:r>
              <a:rPr lang="en-US" sz="1600">
                <a:solidFill>
                  <a:srgbClr val="0000ff"/>
                </a:solidFill>
              </a:rPr>
              <a:t>correction</a:t>
            </a:r>
            <a:endParaRPr/>
          </a:p>
        </p:txBody>
      </p:sp>
      <p:sp>
        <p:nvSpPr>
          <p:cNvPr id="778" name="TextShape 10"/>
          <p:cNvSpPr txBox="1"/>
          <p:nvPr/>
        </p:nvSpPr>
        <p:spPr>
          <a:xfrm rot="16200000">
            <a:off x="394200" y="5170680"/>
            <a:ext cx="844560" cy="348480"/>
          </a:xfrm>
          <a:prstGeom prst="rect">
            <a:avLst/>
          </a:prstGeom>
        </p:spPr>
        <p:txBody>
          <a:bodyPr bIns="45000" lIns="90000" rIns="90000" tIns="45000" wrap="none"/>
          <a:p>
            <a:r>
              <a:rPr lang="en-US" sz="1600">
                <a:solidFill>
                  <a:srgbClr val="0000ff"/>
                </a:solidFill>
              </a:rPr>
              <a:t>slower</a:t>
            </a:r>
            <a:endParaRPr/>
          </a:p>
        </p:txBody>
      </p:sp>
      <p:sp>
        <p:nvSpPr>
          <p:cNvPr id="779" name="Line 11"/>
          <p:cNvSpPr/>
          <p:nvPr/>
        </p:nvSpPr>
        <p:spPr>
          <a:xfrm flipV="1">
            <a:off x="1024200" y="1451520"/>
            <a:ext cx="38880" cy="4563000"/>
          </a:xfrm>
          <a:prstGeom prst="line">
            <a:avLst/>
          </a:prstGeom>
          <a:ln w="36000">
            <a:solidFill>
              <a:srgbClr val="0000ff"/>
            </a:solidFill>
            <a:round/>
            <a:headEnd len="med" type="triangle" w="med"/>
            <a:tailEnd len="med" type="triangle" w="med"/>
          </a:ln>
        </p:spPr>
      </p:sp>
      <p:sp>
        <p:nvSpPr>
          <p:cNvPr id="780" name="TextShape 12"/>
          <p:cNvSpPr txBox="1"/>
          <p:nvPr/>
        </p:nvSpPr>
        <p:spPr>
          <a:xfrm rot="16200000">
            <a:off x="516600" y="1880280"/>
            <a:ext cx="758880" cy="348480"/>
          </a:xfrm>
          <a:prstGeom prst="rect">
            <a:avLst/>
          </a:prstGeom>
        </p:spPr>
        <p:txBody>
          <a:bodyPr bIns="45000" lIns="90000" rIns="90000" tIns="45000" wrap="none"/>
          <a:p>
            <a:r>
              <a:rPr lang="en-US" sz="1600">
                <a:solidFill>
                  <a:srgbClr val="0000ff"/>
                </a:solidFill>
              </a:rPr>
              <a:t>faster</a:t>
            </a:r>
            <a:endParaRPr/>
          </a:p>
        </p:txBody>
      </p:sp>
      <p:sp>
        <p:nvSpPr>
          <p:cNvPr id="781" name="TextShape 13"/>
          <p:cNvSpPr txBox="1"/>
          <p:nvPr/>
        </p:nvSpPr>
        <p:spPr>
          <a:xfrm>
            <a:off x="4873320" y="5082120"/>
            <a:ext cx="1553400" cy="381600"/>
          </a:xfrm>
          <a:prstGeom prst="rect">
            <a:avLst/>
          </a:prstGeom>
        </p:spPr>
        <p:txBody>
          <a:bodyPr bIns="45000" lIns="90000" rIns="90000" tIns="45000" wrap="none"/>
          <a:p>
            <a:r>
              <a:rPr lang="en-US"/>
              <a:t>Ideal design</a:t>
            </a:r>
            <a:endParaRPr/>
          </a:p>
        </p:txBody>
      </p:sp>
      <p:sp>
        <p:nvSpPr>
          <p:cNvPr id="782" name="Line 14"/>
          <p:cNvSpPr/>
          <p:nvPr/>
        </p:nvSpPr>
        <p:spPr>
          <a:xfrm flipH="1" flipV="1">
            <a:off x="4523760" y="4821840"/>
            <a:ext cx="388800" cy="427680"/>
          </a:xfrm>
          <a:prstGeom prst="line">
            <a:avLst/>
          </a:prstGeom>
          <a:ln>
            <a:solidFill>
              <a:srgbClr val="000000"/>
            </a:solidFill>
            <a:tailEnd len="med" type="triangle" w="med"/>
          </a:ln>
        </p:spPr>
      </p:sp>
    </p:spTree>
  </p:cSld>
  <p:timing>
    <p:tnLst>
      <p:par>
        <p:cTn dur="indefinite" id="125" nodeType="tmRoot" restart="never">
          <p:childTnLst>
            <p:seq>
              <p:cTn id="126" nodeType="mainSeq"/>
              <p:prevCondLst>
                <p:cond delay="0" evt="onPrev">
                  <p:tgtEl>
                    <p:sldTgt/>
                  </p:tgtEl>
                </p:cond>
              </p:prevCondLst>
              <p:nextCondLst>
                <p:cond delay="0" evt="onNext">
                  <p:tgtEl>
                    <p:sldTgt/>
                  </p:tgtEl>
                </p:cond>
              </p:nextCondLst>
            </p:seq>
          </p:childTnLst>
        </p:cTn>
      </p:par>
    </p:tnLst>
  </p:timing>
</p:sld>
</file>

<file path=ppt/slides/slide4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83" name="TextShape 1"/>
          <p:cNvSpPr txBox="1"/>
          <p:nvPr/>
        </p:nvSpPr>
        <p:spPr>
          <a:xfrm>
            <a:off x="1008000" y="48960"/>
            <a:ext cx="8318160" cy="656640"/>
          </a:xfrm>
          <a:prstGeom prst="rect">
            <a:avLst/>
          </a:prstGeom>
        </p:spPr>
        <p:txBody>
          <a:bodyPr anchor="ctr" bIns="0" lIns="0" rIns="0" tIns="0" wrap="none"/>
          <a:p>
            <a:r>
              <a:rPr lang="en-US"/>
              <a:t>Tune Evolution during Physics</a:t>
            </a:r>
            <a:endParaRPr/>
          </a:p>
        </p:txBody>
      </p:sp>
      <p:sp>
        <p:nvSpPr>
          <p:cNvPr id="784" name="TextShape 2"/>
          <p:cNvSpPr txBox="1"/>
          <p:nvPr/>
        </p:nvSpPr>
        <p:spPr>
          <a:xfrm>
            <a:off x="587880" y="927000"/>
            <a:ext cx="9072000" cy="7124400"/>
          </a:xfrm>
          <a:prstGeom prst="rect">
            <a:avLst/>
          </a:prstGeom>
        </p:spPr>
        <p:txBody>
          <a:bodyPr bIns="0" lIns="0" rIns="0" tIns="0" wrap="none"/>
          <a:p>
            <a:r>
              <a:rPr lang="en-US"/>
              <a:t>Quirky side effect:</a:t>
            </a:r>
            <a:endParaRPr/>
          </a:p>
          <a:p>
            <a:pPr>
              <a:buBlip>
                <a:blip r:embed="rId1"/>
              </a:buBlip>
            </a:pPr>
            <a:r>
              <a:rPr lang="en-US"/>
              <a:t>Machine circumference changes are propagated via Q' also to the tune</a:t>
            </a:r>
            <a:endParaRPr/>
          </a:p>
          <a:p>
            <a:pPr>
              <a:buBlip>
                <a:blip r:embed="rId2"/>
              </a:buBlip>
            </a:pPr>
            <a:endParaRPr/>
          </a:p>
          <a:p>
            <a:endParaRPr/>
          </a:p>
          <a:p>
            <a:endParaRPr/>
          </a:p>
          <a:p>
            <a:endParaRPr/>
          </a:p>
          <a:p>
            <a:endParaRPr/>
          </a:p>
          <a:p>
            <a:endParaRPr/>
          </a:p>
          <a:p>
            <a:endParaRPr/>
          </a:p>
          <a:p>
            <a:endParaRPr/>
          </a:p>
          <a:p>
            <a:pPr>
              <a:buBlip>
                <a:blip r:embed="rId3"/>
              </a:buBlip>
            </a:pPr>
            <a:r>
              <a:rPr lang="en-US"/>
              <a:t>Probably the slowest high-precision Q' measurement in the World</a:t>
            </a:r>
            <a:endParaRPr/>
          </a:p>
          <a:p>
            <a:pPr lvl="1">
              <a:buFont typeface="Arial"/>
              <a:buChar char="–"/>
            </a:pPr>
            <a:r>
              <a:rPr lang="en-US"/>
              <a:t>Short-Term Tune-Stability of ~10</a:t>
            </a:r>
            <a:r>
              <a:rPr baseline="33000" lang="en-US"/>
              <a:t>-6</a:t>
            </a:r>
            <a:r>
              <a:rPr lang="en-US"/>
              <a:t>!</a:t>
            </a:r>
            <a:endParaRPr/>
          </a:p>
          <a:p>
            <a:pPr>
              <a:buBlip>
                <a:blip r:embed="rId4"/>
              </a:buBlip>
            </a:pPr>
            <a:r>
              <a:rPr lang="en-US">
                <a:solidFill>
                  <a:srgbClr val="0000ff"/>
                </a:solidFill>
              </a:rPr>
              <a:t>However, stability during nominal physics operation is typically driven by impedance and beam-beam related effects.</a:t>
            </a:r>
            <a:endParaRPr/>
          </a:p>
          <a:p>
            <a:pPr>
              <a:buBlip>
                <a:blip r:embed="rId5"/>
              </a:buBlip>
            </a:pPr>
            <a:endParaRPr/>
          </a:p>
        </p:txBody>
      </p:sp>
      <p:pic>
        <p:nvPicPr>
          <p:cNvPr descr="" id="785" name=""/>
          <p:cNvPicPr/>
          <p:nvPr/>
        </p:nvPicPr>
        <p:blipFill>
          <a:blip r:embed="rId6"/>
          <a:stretch>
            <a:fillRect/>
          </a:stretch>
        </p:blipFill>
        <p:spPr>
          <a:xfrm>
            <a:off x="356040" y="1836720"/>
            <a:ext cx="9618480" cy="3432960"/>
          </a:xfrm>
          <a:prstGeom prst="rect">
            <a:avLst/>
          </a:prstGeom>
          <a:ln>
            <a:noFill/>
          </a:ln>
        </p:spPr>
      </p:pic>
    </p:spTree>
  </p:cSld>
  <p:timing>
    <p:tnLst>
      <p:par>
        <p:cTn dur="indefinite" id="127" nodeType="tmRoot" restart="never">
          <p:childTnLst>
            <p:seq>
              <p:cTn id="128" nodeType="mainSeq"/>
              <p:prevCondLst>
                <p:cond delay="0" evt="onPrev">
                  <p:tgtEl>
                    <p:sldTgt/>
                  </p:tgtEl>
                </p:cond>
              </p:prevCondLst>
              <p:nextCondLst>
                <p:cond delay="0" evt="onNext">
                  <p:tgtEl>
                    <p:sldTgt/>
                  </p:tgtEl>
                </p:cond>
              </p:nextCondLst>
            </p:seq>
          </p:childTnLst>
        </p:cTn>
      </p:par>
    </p:tnLst>
  </p:timing>
</p:sld>
</file>

<file path=ppt/slides/slide4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86" name="TextShape 1"/>
          <p:cNvSpPr txBox="1"/>
          <p:nvPr/>
        </p:nvSpPr>
        <p:spPr>
          <a:xfrm>
            <a:off x="1213920" y="12600"/>
            <a:ext cx="7531200" cy="692640"/>
          </a:xfrm>
          <a:prstGeom prst="rect">
            <a:avLst/>
          </a:prstGeom>
        </p:spPr>
        <p:txBody>
          <a:bodyPr anchor="ctr" bIns="0" lIns="0" rIns="0" tIns="0" wrap="none"/>
          <a:p>
            <a:r>
              <a:rPr lang="en-US"/>
              <a:t>Typical Q/Q'(t) Control Room View</a:t>
            </a:r>
            <a:r>
              <a:rPr lang="en-US"/>
              <a:t>
</a:t>
            </a:r>
            <a:r>
              <a:rPr lang="en-US"/>
              <a:t>2010 Statistics: Out of 191 Ramps...</a:t>
            </a:r>
            <a:endParaRPr/>
          </a:p>
        </p:txBody>
      </p:sp>
      <p:pic>
        <p:nvPicPr>
          <p:cNvPr descr="" id="787" name=""/>
          <p:cNvPicPr/>
          <p:nvPr/>
        </p:nvPicPr>
        <p:blipFill>
          <a:blip r:embed="rId1"/>
          <a:srcRect b="0" l="0" r="0" t="111283"/>
          <a:stretch>
            <a:fillRect/>
          </a:stretch>
        </p:blipFill>
        <p:spPr>
          <a:xfrm>
            <a:off x="461880" y="763200"/>
            <a:ext cx="9154440" cy="5154840"/>
          </a:xfrm>
          <a:prstGeom prst="rect">
            <a:avLst/>
          </a:prstGeom>
          <a:ln>
            <a:noFill/>
          </a:ln>
        </p:spPr>
      </p:pic>
      <p:sp>
        <p:nvSpPr>
          <p:cNvPr id="788" name="TextShape 2"/>
          <p:cNvSpPr txBox="1"/>
          <p:nvPr/>
        </p:nvSpPr>
        <p:spPr>
          <a:xfrm>
            <a:off x="587880" y="5945040"/>
            <a:ext cx="9273600" cy="1499040"/>
          </a:xfrm>
          <a:prstGeom prst="rect">
            <a:avLst/>
          </a:prstGeom>
        </p:spPr>
        <p:txBody>
          <a:bodyPr bIns="0" lIns="0" rIns="0" tIns="0" wrap="none"/>
          <a:p>
            <a:pPr>
              <a:lnSpc>
                <a:spcPts val="732"/>
              </a:lnSpc>
              <a:buBlip>
                <a:blip r:embed="rId2"/>
              </a:buBlip>
            </a:pPr>
            <a:r>
              <a:rPr lang="en-US" sz="1700">
                <a:solidFill>
                  <a:srgbClr val="000000"/>
                </a:solidFill>
                <a:latin typeface="Arial"/>
                <a:ea typeface="msgothic"/>
              </a:rPr>
              <a:t>… </a:t>
            </a:r>
            <a:r>
              <a:rPr lang="en-US" sz="1700">
                <a:solidFill>
                  <a:srgbClr val="000000"/>
                </a:solidFill>
                <a:latin typeface="Arial"/>
                <a:ea typeface="msgothic"/>
              </a:rPr>
              <a:t>155 ramps with &gt; 99% transmission, 178 ramps with &gt; 97% transmission</a:t>
            </a:r>
            <a:endParaRPr/>
          </a:p>
          <a:p>
            <a:pPr>
              <a:lnSpc>
                <a:spcPts val="732"/>
              </a:lnSpc>
              <a:buBlip>
                <a:blip r:embed="rId3"/>
              </a:buBlip>
            </a:pPr>
            <a:r>
              <a:rPr lang="en-US" sz="1700">
                <a:solidFill>
                  <a:srgbClr val="000000"/>
                </a:solidFill>
                <a:latin typeface="Arial"/>
                <a:ea typeface="msgothic"/>
              </a:rPr>
              <a:t>… </a:t>
            </a:r>
            <a:r>
              <a:rPr lang="en-US" sz="1700">
                <a:solidFill>
                  <a:srgbClr val="000000"/>
                </a:solidFill>
                <a:latin typeface="Arial"/>
                <a:ea typeface="msgothic"/>
              </a:rPr>
              <a:t>only 12 ramps lost with beam (6 with Tune-FB during initial 3.5 TeV comm.)</a:t>
            </a:r>
            <a:endParaRPr/>
          </a:p>
          <a:p>
            <a:pPr>
              <a:lnSpc>
                <a:spcPts val="732"/>
              </a:lnSpc>
              <a:buBlip>
                <a:blip r:embed="rId4"/>
              </a:buBlip>
            </a:pPr>
            <a:r>
              <a:rPr lang="en-US" sz="1700">
                <a:solidFill>
                  <a:srgbClr val="000000"/>
                </a:solidFill>
                <a:latin typeface="Arial"/>
                <a:ea typeface="msgothic"/>
              </a:rPr>
              <a:t>… “</a:t>
            </a:r>
            <a:r>
              <a:rPr lang="en-US" sz="1700">
                <a:solidFill>
                  <a:srgbClr val="000000"/>
                </a:solidFill>
                <a:latin typeface="Arial"/>
                <a:ea typeface="msgothic"/>
              </a:rPr>
              <a:t>if without FBs”: 83 crossings of 3</a:t>
            </a:r>
            <a:r>
              <a:rPr baseline="101000" lang="en-US" sz="1700">
                <a:solidFill>
                  <a:srgbClr val="000000"/>
                </a:solidFill>
                <a:latin typeface="Arial"/>
                <a:ea typeface="msgothic"/>
              </a:rPr>
              <a:t>rd</a:t>
            </a:r>
            <a:r>
              <a:rPr lang="en-US" sz="1700">
                <a:solidFill>
                  <a:srgbClr val="000000"/>
                </a:solidFill>
                <a:latin typeface="Arial"/>
                <a:ea typeface="msgothic"/>
              </a:rPr>
              <a:t>, 4</a:t>
            </a:r>
            <a:r>
              <a:rPr baseline="101000" lang="en-US" sz="1700">
                <a:solidFill>
                  <a:srgbClr val="000000"/>
                </a:solidFill>
                <a:latin typeface="Arial"/>
                <a:ea typeface="msgothic"/>
              </a:rPr>
              <a:t>th</a:t>
            </a:r>
            <a:r>
              <a:rPr lang="en-US" sz="1700">
                <a:solidFill>
                  <a:srgbClr val="000000"/>
                </a:solidFill>
                <a:latin typeface="Arial"/>
                <a:ea typeface="msgothic"/>
              </a:rPr>
              <a:t> or C</a:t>
            </a:r>
            <a:r>
              <a:rPr baseline="33000" lang="en-US" sz="1700">
                <a:solidFill>
                  <a:srgbClr val="000000"/>
                </a:solidFill>
                <a:latin typeface="Arial"/>
                <a:ea typeface="msgothic"/>
              </a:rPr>
              <a:t>-</a:t>
            </a:r>
            <a:r>
              <a:rPr lang="en-US" sz="1700">
                <a:solidFill>
                  <a:srgbClr val="000000"/>
                </a:solidFill>
                <a:latin typeface="Arial"/>
                <a:ea typeface="msgothic"/>
              </a:rPr>
              <a:t> resonance, 157 exceeded |</a:t>
            </a:r>
            <a:r>
              <a:rPr lang="en-US" sz="1700">
                <a:solidFill>
                  <a:srgbClr val="000000"/>
                </a:solidFill>
                <a:latin typeface="Arial"/>
                <a:ea typeface="Arial"/>
              </a:rPr>
              <a:t>Δ</a:t>
            </a:r>
            <a:r>
              <a:rPr lang="en-US" sz="1700">
                <a:solidFill>
                  <a:srgbClr val="000000"/>
                </a:solidFill>
                <a:latin typeface="Arial"/>
                <a:ea typeface="Arial"/>
              </a:rPr>
              <a:t>Q|&gt;0.01</a:t>
            </a:r>
            <a:endParaRPr/>
          </a:p>
          <a:p>
            <a:pPr>
              <a:lnSpc>
                <a:spcPts val="732"/>
              </a:lnSpc>
              <a:buBlip>
                <a:blip r:embed="rId5"/>
              </a:buBlip>
            </a:pPr>
            <a:r>
              <a:rPr lang="en-US" sz="1700">
                <a:solidFill>
                  <a:srgbClr val="0000ff"/>
                </a:solidFill>
                <a:latin typeface="Arial"/>
                <a:ea typeface="msgothic"/>
              </a:rPr>
              <a:t>Impressive performance for the first year of operation and low-ish intensities:</a:t>
            </a:r>
            <a:endParaRPr/>
          </a:p>
        </p:txBody>
      </p:sp>
      <p:sp>
        <p:nvSpPr>
          <p:cNvPr id="789" name="TextShape 3"/>
          <p:cNvSpPr txBox="1"/>
          <p:nvPr/>
        </p:nvSpPr>
        <p:spPr>
          <a:xfrm>
            <a:off x="506160" y="2961360"/>
            <a:ext cx="1646280" cy="540000"/>
          </a:xfrm>
          <a:prstGeom prst="rect">
            <a:avLst/>
          </a:prstGeom>
        </p:spPr>
        <p:txBody>
          <a:bodyPr bIns="45000" lIns="90000" rIns="90000" tIns="45000" wrap="none"/>
          <a:p>
            <a:r>
              <a:rPr b="1" lang="en-US" sz="2200">
                <a:solidFill>
                  <a:srgbClr val="0000ff"/>
                </a:solidFill>
              </a:rPr>
              <a:t>Beam 1</a:t>
            </a:r>
            <a:endParaRPr/>
          </a:p>
        </p:txBody>
      </p:sp>
      <p:sp>
        <p:nvSpPr>
          <p:cNvPr id="790" name="TextShape 4"/>
          <p:cNvSpPr txBox="1"/>
          <p:nvPr/>
        </p:nvSpPr>
        <p:spPr>
          <a:xfrm>
            <a:off x="517680" y="5492520"/>
            <a:ext cx="1569600" cy="540000"/>
          </a:xfrm>
          <a:prstGeom prst="rect">
            <a:avLst/>
          </a:prstGeom>
        </p:spPr>
        <p:txBody>
          <a:bodyPr bIns="45000" lIns="90000" rIns="90000" tIns="45000" wrap="none"/>
          <a:p>
            <a:r>
              <a:rPr b="1" lang="en-US" sz="2200">
                <a:solidFill>
                  <a:srgbClr val="ff0000"/>
                </a:solidFill>
              </a:rPr>
              <a:t>Beam 2</a:t>
            </a:r>
            <a:endParaRPr/>
          </a:p>
        </p:txBody>
      </p:sp>
      <p:sp>
        <p:nvSpPr>
          <p:cNvPr id="791" name="TextShape 5"/>
          <p:cNvSpPr txBox="1"/>
          <p:nvPr/>
        </p:nvSpPr>
        <p:spPr>
          <a:xfrm>
            <a:off x="4241520" y="1361520"/>
            <a:ext cx="634320" cy="381600"/>
          </a:xfrm>
          <a:prstGeom prst="rect">
            <a:avLst/>
          </a:prstGeom>
        </p:spPr>
        <p:txBody>
          <a:bodyPr bIns="45000" lIns="90000" rIns="90000" tIns="45000" wrap="none"/>
          <a:p>
            <a:r>
              <a:rPr lang="en-US"/>
              <a:t>Q(t)</a:t>
            </a:r>
            <a:endParaRPr/>
          </a:p>
        </p:txBody>
      </p:sp>
      <p:sp>
        <p:nvSpPr>
          <p:cNvPr id="792" name="TextShape 6"/>
          <p:cNvSpPr txBox="1"/>
          <p:nvPr/>
        </p:nvSpPr>
        <p:spPr>
          <a:xfrm>
            <a:off x="4201560" y="2671200"/>
            <a:ext cx="682920" cy="381600"/>
          </a:xfrm>
          <a:prstGeom prst="rect">
            <a:avLst/>
          </a:prstGeom>
        </p:spPr>
        <p:txBody>
          <a:bodyPr bIns="45000" lIns="90000" rIns="90000" tIns="45000" wrap="none"/>
          <a:p>
            <a:r>
              <a:rPr lang="en-US"/>
              <a:t>Q'(t)</a:t>
            </a:r>
            <a:endParaRPr/>
          </a:p>
        </p:txBody>
      </p:sp>
      <p:sp>
        <p:nvSpPr>
          <p:cNvPr id="793" name="Line 7"/>
          <p:cNvSpPr/>
          <p:nvPr/>
        </p:nvSpPr>
        <p:spPr>
          <a:xfrm flipH="1" flipV="1">
            <a:off x="6196320" y="2607120"/>
            <a:ext cx="316440" cy="174600"/>
          </a:xfrm>
          <a:prstGeom prst="line">
            <a:avLst/>
          </a:prstGeom>
          <a:ln>
            <a:solidFill>
              <a:srgbClr val="000000"/>
            </a:solidFill>
            <a:tailEnd len="med" type="triangle" w="med"/>
          </a:ln>
        </p:spPr>
      </p:sp>
      <p:sp>
        <p:nvSpPr>
          <p:cNvPr id="794" name="TextShape 8"/>
          <p:cNvSpPr txBox="1"/>
          <p:nvPr/>
        </p:nvSpPr>
        <p:spPr>
          <a:xfrm>
            <a:off x="6436080" y="2727000"/>
            <a:ext cx="879840" cy="348480"/>
          </a:xfrm>
          <a:prstGeom prst="rect">
            <a:avLst/>
          </a:prstGeom>
        </p:spPr>
        <p:txBody>
          <a:bodyPr bIns="45000" lIns="90000" rIns="90000" tIns="45000" wrap="none"/>
          <a:p>
            <a:r>
              <a:rPr lang="en-US" sz="1600"/>
              <a:t>energy</a:t>
            </a:r>
            <a:endParaRPr/>
          </a:p>
        </p:txBody>
      </p:sp>
    </p:spTree>
  </p:cSld>
  <p:timing>
    <p:tnLst>
      <p:par>
        <p:cTn dur="indefinite" id="129" nodeType="tmRoot" restart="never">
          <p:childTnLst>
            <p:seq>
              <p:cTn id="130" nodeType="mainSeq"/>
              <p:prevCondLst>
                <p:cond delay="0" evt="onPrev">
                  <p:tgtEl>
                    <p:sldTgt/>
                  </p:tgtEl>
                </p:cond>
              </p:prevCondLst>
              <p:nextCondLst>
                <p:cond delay="0" evt="onNext">
                  <p:tgtEl>
                    <p:sldTgt/>
                  </p:tgtEl>
                </p:cond>
              </p:nextCondLst>
            </p:seq>
          </p:childTnLst>
        </p:cTn>
      </p:par>
    </p:tnLst>
  </p:timing>
</p:sld>
</file>

<file path=ppt/slides/slide4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95" name="TextShape 1"/>
          <p:cNvSpPr txBox="1"/>
          <p:nvPr/>
        </p:nvSpPr>
        <p:spPr>
          <a:xfrm>
            <a:off x="1008000" y="-360"/>
            <a:ext cx="8671320" cy="756000"/>
          </a:xfrm>
          <a:prstGeom prst="rect">
            <a:avLst/>
          </a:prstGeom>
        </p:spPr>
        <p:txBody>
          <a:bodyPr anchor="ctr" bIns="0" lIns="0" rIns="0" tIns="0" wrap="none"/>
          <a:p>
            <a:r>
              <a:rPr lang="en-US"/>
              <a:t>Control Paradigms III/III</a:t>
            </a:r>
            <a:r>
              <a:rPr lang="en-US"/>
              <a:t>
</a:t>
            </a:r>
            <a:r>
              <a:rPr lang="en-US"/>
              <a:t>Digital Control System &amp; 'Real-Time'</a:t>
            </a:r>
            <a:endParaRPr/>
          </a:p>
        </p:txBody>
      </p:sp>
      <p:sp>
        <p:nvSpPr>
          <p:cNvPr id="796" name="TextShape 2"/>
          <p:cNvSpPr txBox="1"/>
          <p:nvPr/>
        </p:nvSpPr>
        <p:spPr>
          <a:xfrm>
            <a:off x="587880" y="927000"/>
            <a:ext cx="9072000" cy="5993640"/>
          </a:xfrm>
          <a:prstGeom prst="rect">
            <a:avLst/>
          </a:prstGeom>
        </p:spPr>
        <p:txBody>
          <a:bodyPr bIns="0" lIns="0" rIns="0" tIns="0" wrap="none"/>
          <a:p>
            <a:pPr>
              <a:buBlip>
                <a:blip r:embed="rId1"/>
              </a:buBlip>
            </a:pPr>
            <a:r>
              <a:rPr lang="en-US"/>
              <a:t>… “</a:t>
            </a:r>
            <a:r>
              <a:rPr lang="en-US"/>
              <a:t>A system is said to be real-time if the total correctness of an operation depends not only upon its logical correctness, but also upon the time in which it is performed. [..] are classified by the consequence of missing a deadline:</a:t>
            </a:r>
            <a:endParaRPr/>
          </a:p>
          <a:p>
            <a:pPr lvl="1">
              <a:buFont typeface="Arial"/>
              <a:buChar char="–"/>
            </a:pPr>
            <a:r>
              <a:rPr lang="en-US" sz="1600"/>
              <a:t>Hard – Missing a deadline is a total system failure.</a:t>
            </a:r>
            <a:endParaRPr/>
          </a:p>
          <a:p>
            <a:pPr lvl="1">
              <a:buFont typeface="Arial"/>
              <a:buChar char="–"/>
            </a:pPr>
            <a:r>
              <a:rPr lang="en-US" sz="1600"/>
              <a:t>Firm – Infrequent deadline misses are tolerable, but may degrade the system's quality of service. The usefulness of a result is zero after its deadline.</a:t>
            </a:r>
            <a:endParaRPr/>
          </a:p>
          <a:p>
            <a:pPr lvl="1">
              <a:buFont typeface="Arial"/>
              <a:buChar char="–"/>
            </a:pPr>
            <a:r>
              <a:rPr lang="en-US" sz="1600"/>
              <a:t>Soft – The usefulness of a result degrades after its deadline, thereby degrading the system's quality of service.”</a:t>
            </a:r>
            <a:endParaRPr/>
          </a:p>
          <a:p>
            <a:endParaRPr/>
          </a:p>
          <a:p>
            <a:endParaRPr/>
          </a:p>
        </p:txBody>
      </p:sp>
      <p:sp>
        <p:nvSpPr>
          <p:cNvPr id="797" name="CustomShape 3"/>
          <p:cNvSpPr/>
          <p:nvPr/>
        </p:nvSpPr>
        <p:spPr>
          <a:xfrm>
            <a:off x="427680" y="855360"/>
            <a:ext cx="9514800" cy="3250080"/>
          </a:xfrm>
          <a:prstGeom prst="rect">
            <a:avLst/>
          </a:prstGeom>
          <a:noFill/>
          <a:ln w="36000">
            <a:solidFill>
              <a:srgbClr val="0000ff"/>
            </a:solidFill>
            <a:round/>
          </a:ln>
        </p:spPr>
      </p:sp>
      <p:sp>
        <p:nvSpPr>
          <p:cNvPr id="798" name="TextShape 4"/>
          <p:cNvSpPr txBox="1"/>
          <p:nvPr/>
        </p:nvSpPr>
        <p:spPr>
          <a:xfrm>
            <a:off x="1645200" y="6960240"/>
            <a:ext cx="1096560" cy="474120"/>
          </a:xfrm>
          <a:prstGeom prst="rect">
            <a:avLst/>
          </a:prstGeom>
        </p:spPr>
        <p:txBody>
          <a:bodyPr bIns="45000" lIns="90000" rIns="90000" tIns="45000" wrap="none"/>
          <a:p>
            <a:r>
              <a:rPr lang="en-US" sz="2400"/>
              <a:t>“</a:t>
            </a:r>
            <a:r>
              <a:rPr lang="en-US" sz="2400"/>
              <a:t>hard”</a:t>
            </a:r>
            <a:endParaRPr/>
          </a:p>
        </p:txBody>
      </p:sp>
      <p:sp>
        <p:nvSpPr>
          <p:cNvPr id="799" name="TextShape 5"/>
          <p:cNvSpPr txBox="1"/>
          <p:nvPr/>
        </p:nvSpPr>
        <p:spPr>
          <a:xfrm>
            <a:off x="4889880" y="6920640"/>
            <a:ext cx="988920" cy="474120"/>
          </a:xfrm>
          <a:prstGeom prst="rect">
            <a:avLst/>
          </a:prstGeom>
        </p:spPr>
        <p:txBody>
          <a:bodyPr bIns="45000" lIns="90000" rIns="90000" tIns="45000" wrap="none"/>
          <a:p>
            <a:r>
              <a:rPr lang="en-US" sz="2400"/>
              <a:t>“</a:t>
            </a:r>
            <a:r>
              <a:rPr lang="en-US" sz="2400"/>
              <a:t>firm”</a:t>
            </a:r>
            <a:endParaRPr/>
          </a:p>
        </p:txBody>
      </p:sp>
      <p:sp>
        <p:nvSpPr>
          <p:cNvPr id="800" name="TextShape 6"/>
          <p:cNvSpPr txBox="1"/>
          <p:nvPr/>
        </p:nvSpPr>
        <p:spPr>
          <a:xfrm>
            <a:off x="8024760" y="6921000"/>
            <a:ext cx="966960" cy="474120"/>
          </a:xfrm>
          <a:prstGeom prst="rect">
            <a:avLst/>
          </a:prstGeom>
        </p:spPr>
        <p:txBody>
          <a:bodyPr bIns="45000" lIns="90000" rIns="90000" tIns="45000" wrap="none"/>
          <a:p>
            <a:r>
              <a:rPr lang="en-US" sz="2400"/>
              <a:t>“</a:t>
            </a:r>
            <a:r>
              <a:rPr lang="en-US" sz="2400"/>
              <a:t>soft”</a:t>
            </a:r>
            <a:endParaRPr/>
          </a:p>
        </p:txBody>
      </p:sp>
      <p:sp>
        <p:nvSpPr>
          <p:cNvPr id="801" name="Line 7"/>
          <p:cNvSpPr/>
          <p:nvPr/>
        </p:nvSpPr>
        <p:spPr>
          <a:xfrm flipV="1">
            <a:off x="1069200" y="5572080"/>
            <a:ext cx="2387520" cy="10080"/>
          </a:xfrm>
          <a:prstGeom prst="line">
            <a:avLst/>
          </a:prstGeom>
          <a:ln w="36000">
            <a:solidFill>
              <a:srgbClr val="000000"/>
            </a:solidFill>
            <a:round/>
            <a:tailEnd len="med" type="triangle" w="med"/>
          </a:ln>
        </p:spPr>
      </p:sp>
      <p:sp>
        <p:nvSpPr>
          <p:cNvPr id="802" name="Line 8"/>
          <p:cNvSpPr/>
          <p:nvPr/>
        </p:nvSpPr>
        <p:spPr>
          <a:xfrm flipH="1" flipV="1">
            <a:off x="1054440" y="4363920"/>
            <a:ext cx="14760" cy="2387520"/>
          </a:xfrm>
          <a:prstGeom prst="line">
            <a:avLst/>
          </a:prstGeom>
          <a:ln w="36000">
            <a:solidFill>
              <a:srgbClr val="000000"/>
            </a:solidFill>
            <a:round/>
            <a:tailEnd len="med" type="triangle" w="med"/>
          </a:ln>
        </p:spPr>
      </p:sp>
      <p:sp>
        <p:nvSpPr>
          <p:cNvPr id="803" name="Line 9"/>
          <p:cNvSpPr/>
          <p:nvPr/>
        </p:nvSpPr>
        <p:spPr>
          <a:xfrm flipV="1">
            <a:off x="1049400" y="6376320"/>
            <a:ext cx="2387160" cy="10440"/>
          </a:xfrm>
          <a:prstGeom prst="line">
            <a:avLst/>
          </a:prstGeom>
          <a:ln w="36000">
            <a:solidFill>
              <a:srgbClr val="ff0000"/>
            </a:solidFill>
            <a:custDash>
              <a:ds d="508000" sp="508000"/>
              <a:ds d="508000" sp="508000"/>
            </a:custDash>
            <a:round/>
          </a:ln>
        </p:spPr>
      </p:sp>
      <p:sp>
        <p:nvSpPr>
          <p:cNvPr id="804" name="Line 10"/>
          <p:cNvSpPr/>
          <p:nvPr/>
        </p:nvSpPr>
        <p:spPr>
          <a:xfrm flipV="1">
            <a:off x="1893240" y="4522320"/>
            <a:ext cx="0" cy="1059840"/>
          </a:xfrm>
          <a:prstGeom prst="line">
            <a:avLst/>
          </a:prstGeom>
          <a:ln>
            <a:solidFill>
              <a:srgbClr val="000000"/>
            </a:solidFill>
          </a:ln>
        </p:spPr>
      </p:sp>
      <p:sp>
        <p:nvSpPr>
          <p:cNvPr id="805" name="TextShape 11"/>
          <p:cNvSpPr txBox="1"/>
          <p:nvPr/>
        </p:nvSpPr>
        <p:spPr>
          <a:xfrm>
            <a:off x="2126160" y="5555160"/>
            <a:ext cx="1098360" cy="288000"/>
          </a:xfrm>
          <a:prstGeom prst="rect">
            <a:avLst/>
          </a:prstGeom>
        </p:spPr>
        <p:txBody>
          <a:bodyPr bIns="45000" lIns="90000" rIns="90000" tIns="45000" wrap="none"/>
          <a:p>
            <a:r>
              <a:rPr lang="en-US" sz="1200"/>
              <a:t>time/latency</a:t>
            </a:r>
            <a:endParaRPr/>
          </a:p>
        </p:txBody>
      </p:sp>
      <p:sp>
        <p:nvSpPr>
          <p:cNvPr id="806" name="TextShape 12"/>
          <p:cNvSpPr txBox="1"/>
          <p:nvPr/>
        </p:nvSpPr>
        <p:spPr>
          <a:xfrm rot="16200000">
            <a:off x="501120" y="4534920"/>
            <a:ext cx="580680" cy="287640"/>
          </a:xfrm>
          <a:prstGeom prst="rect">
            <a:avLst/>
          </a:prstGeom>
        </p:spPr>
        <p:txBody>
          <a:bodyPr bIns="45000" lIns="90000" rIns="90000" tIns="45000" wrap="none"/>
          <a:p>
            <a:r>
              <a:rPr lang="en-US" sz="1200"/>
              <a:t>utility</a:t>
            </a:r>
            <a:endParaRPr/>
          </a:p>
        </p:txBody>
      </p:sp>
      <p:sp>
        <p:nvSpPr>
          <p:cNvPr id="807" name="TextShape 13"/>
          <p:cNvSpPr txBox="1"/>
          <p:nvPr/>
        </p:nvSpPr>
        <p:spPr>
          <a:xfrm>
            <a:off x="1848600" y="4444560"/>
            <a:ext cx="892800" cy="287640"/>
          </a:xfrm>
          <a:prstGeom prst="rect">
            <a:avLst/>
          </a:prstGeom>
        </p:spPr>
        <p:txBody>
          <a:bodyPr bIns="45000" lIns="90000" rIns="90000" tIns="45000" wrap="none"/>
          <a:p>
            <a:r>
              <a:rPr lang="en-US" sz="1200"/>
              <a:t>dead-line</a:t>
            </a:r>
            <a:endParaRPr/>
          </a:p>
        </p:txBody>
      </p:sp>
      <p:sp>
        <p:nvSpPr>
          <p:cNvPr id="808" name="TextShape 14"/>
          <p:cNvSpPr txBox="1"/>
          <p:nvPr/>
        </p:nvSpPr>
        <p:spPr>
          <a:xfrm>
            <a:off x="816480" y="4566600"/>
            <a:ext cx="293040" cy="288000"/>
          </a:xfrm>
          <a:prstGeom prst="rect">
            <a:avLst/>
          </a:prstGeom>
        </p:spPr>
        <p:txBody>
          <a:bodyPr bIns="45000" lIns="90000" rIns="90000" tIns="45000" wrap="none"/>
          <a:p>
            <a:r>
              <a:rPr lang="en-US" sz="1200"/>
              <a:t>1</a:t>
            </a:r>
            <a:endParaRPr/>
          </a:p>
        </p:txBody>
      </p:sp>
      <p:sp>
        <p:nvSpPr>
          <p:cNvPr id="809" name="TextShape 15"/>
          <p:cNvSpPr txBox="1"/>
          <p:nvPr/>
        </p:nvSpPr>
        <p:spPr>
          <a:xfrm>
            <a:off x="816840" y="5440320"/>
            <a:ext cx="293040" cy="287640"/>
          </a:xfrm>
          <a:prstGeom prst="rect">
            <a:avLst/>
          </a:prstGeom>
        </p:spPr>
        <p:txBody>
          <a:bodyPr bIns="45000" lIns="90000" rIns="90000" tIns="45000" wrap="none"/>
          <a:p>
            <a:r>
              <a:rPr lang="en-US" sz="1200"/>
              <a:t>0</a:t>
            </a:r>
            <a:endParaRPr/>
          </a:p>
        </p:txBody>
      </p:sp>
      <p:sp>
        <p:nvSpPr>
          <p:cNvPr id="810" name="Line 16"/>
          <p:cNvSpPr/>
          <p:nvPr/>
        </p:nvSpPr>
        <p:spPr>
          <a:xfrm>
            <a:off x="1054440" y="4671000"/>
            <a:ext cx="838800" cy="0"/>
          </a:xfrm>
          <a:prstGeom prst="line">
            <a:avLst/>
          </a:prstGeom>
          <a:ln>
            <a:solidFill>
              <a:srgbClr val="000000"/>
            </a:solidFill>
          </a:ln>
        </p:spPr>
      </p:sp>
      <p:sp>
        <p:nvSpPr>
          <p:cNvPr id="811" name="TextShape 17"/>
          <p:cNvSpPr txBox="1"/>
          <p:nvPr/>
        </p:nvSpPr>
        <p:spPr>
          <a:xfrm>
            <a:off x="1049400" y="6376320"/>
            <a:ext cx="2186640" cy="287640"/>
          </a:xfrm>
          <a:prstGeom prst="rect">
            <a:avLst/>
          </a:prstGeom>
        </p:spPr>
        <p:txBody>
          <a:bodyPr bIns="45000" lIns="90000" rIns="90000" tIns="45000" wrap="none"/>
          <a:p>
            <a:r>
              <a:rPr lang="en-US" sz="1200">
                <a:solidFill>
                  <a:srgbClr val="ff0000"/>
                </a:solidFill>
              </a:rPr>
              <a:t>total system failure (dump)</a:t>
            </a:r>
            <a:endParaRPr/>
          </a:p>
        </p:txBody>
      </p:sp>
      <p:sp>
        <p:nvSpPr>
          <p:cNvPr id="812" name="Line 18"/>
          <p:cNvSpPr/>
          <p:nvPr/>
        </p:nvSpPr>
        <p:spPr>
          <a:xfrm flipV="1">
            <a:off x="4402440" y="5572080"/>
            <a:ext cx="2387520" cy="10080"/>
          </a:xfrm>
          <a:prstGeom prst="line">
            <a:avLst/>
          </a:prstGeom>
          <a:ln w="36000">
            <a:solidFill>
              <a:srgbClr val="000000"/>
            </a:solidFill>
            <a:round/>
            <a:tailEnd len="med" type="triangle" w="med"/>
          </a:ln>
        </p:spPr>
      </p:sp>
      <p:sp>
        <p:nvSpPr>
          <p:cNvPr id="813" name="Line 19"/>
          <p:cNvSpPr/>
          <p:nvPr/>
        </p:nvSpPr>
        <p:spPr>
          <a:xfrm flipH="1" flipV="1">
            <a:off x="4387680" y="4363920"/>
            <a:ext cx="14760" cy="2387520"/>
          </a:xfrm>
          <a:prstGeom prst="line">
            <a:avLst/>
          </a:prstGeom>
          <a:ln w="36000">
            <a:solidFill>
              <a:srgbClr val="000000"/>
            </a:solidFill>
            <a:round/>
            <a:tailEnd len="med" type="triangle" w="med"/>
          </a:ln>
        </p:spPr>
      </p:sp>
      <p:sp>
        <p:nvSpPr>
          <p:cNvPr id="814" name="Line 20"/>
          <p:cNvSpPr/>
          <p:nvPr/>
        </p:nvSpPr>
        <p:spPr>
          <a:xfrm flipV="1">
            <a:off x="4382640" y="6376320"/>
            <a:ext cx="2387160" cy="10440"/>
          </a:xfrm>
          <a:prstGeom prst="line">
            <a:avLst/>
          </a:prstGeom>
          <a:ln w="36000">
            <a:solidFill>
              <a:srgbClr val="ff0000"/>
            </a:solidFill>
            <a:custDash>
              <a:ds d="508000" sp="508000"/>
              <a:ds d="508000" sp="508000"/>
            </a:custDash>
            <a:round/>
          </a:ln>
        </p:spPr>
      </p:sp>
      <p:sp>
        <p:nvSpPr>
          <p:cNvPr id="815" name="Line 21"/>
          <p:cNvSpPr/>
          <p:nvPr/>
        </p:nvSpPr>
        <p:spPr>
          <a:xfrm flipV="1">
            <a:off x="5226480" y="4522320"/>
            <a:ext cx="0" cy="1059840"/>
          </a:xfrm>
          <a:prstGeom prst="line">
            <a:avLst/>
          </a:prstGeom>
          <a:ln>
            <a:solidFill>
              <a:srgbClr val="000000"/>
            </a:solidFill>
          </a:ln>
        </p:spPr>
      </p:sp>
      <p:sp>
        <p:nvSpPr>
          <p:cNvPr id="816" name="TextShape 22"/>
          <p:cNvSpPr txBox="1"/>
          <p:nvPr/>
        </p:nvSpPr>
        <p:spPr>
          <a:xfrm>
            <a:off x="5459400" y="5555160"/>
            <a:ext cx="1098360" cy="288000"/>
          </a:xfrm>
          <a:prstGeom prst="rect">
            <a:avLst/>
          </a:prstGeom>
        </p:spPr>
        <p:txBody>
          <a:bodyPr bIns="45000" lIns="90000" rIns="90000" tIns="45000" wrap="none"/>
          <a:p>
            <a:r>
              <a:rPr lang="en-US" sz="1200"/>
              <a:t>time/latency</a:t>
            </a:r>
            <a:endParaRPr/>
          </a:p>
        </p:txBody>
      </p:sp>
      <p:sp>
        <p:nvSpPr>
          <p:cNvPr id="817" name="TextShape 23"/>
          <p:cNvSpPr txBox="1"/>
          <p:nvPr/>
        </p:nvSpPr>
        <p:spPr>
          <a:xfrm rot="16200000">
            <a:off x="3834360" y="4534920"/>
            <a:ext cx="580680" cy="287640"/>
          </a:xfrm>
          <a:prstGeom prst="rect">
            <a:avLst/>
          </a:prstGeom>
        </p:spPr>
        <p:txBody>
          <a:bodyPr bIns="45000" lIns="90000" rIns="90000" tIns="45000" wrap="none"/>
          <a:p>
            <a:r>
              <a:rPr lang="en-US" sz="1200"/>
              <a:t>utility</a:t>
            </a:r>
            <a:endParaRPr/>
          </a:p>
        </p:txBody>
      </p:sp>
      <p:sp>
        <p:nvSpPr>
          <p:cNvPr id="818" name="TextShape 24"/>
          <p:cNvSpPr txBox="1"/>
          <p:nvPr/>
        </p:nvSpPr>
        <p:spPr>
          <a:xfrm>
            <a:off x="5181840" y="4444560"/>
            <a:ext cx="892800" cy="287640"/>
          </a:xfrm>
          <a:prstGeom prst="rect">
            <a:avLst/>
          </a:prstGeom>
        </p:spPr>
        <p:txBody>
          <a:bodyPr bIns="45000" lIns="90000" rIns="90000" tIns="45000" wrap="none"/>
          <a:p>
            <a:r>
              <a:rPr lang="en-US" sz="1200"/>
              <a:t>dead-line</a:t>
            </a:r>
            <a:endParaRPr/>
          </a:p>
        </p:txBody>
      </p:sp>
      <p:sp>
        <p:nvSpPr>
          <p:cNvPr id="819" name="TextShape 25"/>
          <p:cNvSpPr txBox="1"/>
          <p:nvPr/>
        </p:nvSpPr>
        <p:spPr>
          <a:xfrm>
            <a:off x="4149720" y="4566600"/>
            <a:ext cx="293040" cy="288000"/>
          </a:xfrm>
          <a:prstGeom prst="rect">
            <a:avLst/>
          </a:prstGeom>
        </p:spPr>
        <p:txBody>
          <a:bodyPr bIns="45000" lIns="90000" rIns="90000" tIns="45000" wrap="none"/>
          <a:p>
            <a:r>
              <a:rPr lang="en-US" sz="1200"/>
              <a:t>1</a:t>
            </a:r>
            <a:endParaRPr/>
          </a:p>
        </p:txBody>
      </p:sp>
      <p:sp>
        <p:nvSpPr>
          <p:cNvPr id="820" name="TextShape 26"/>
          <p:cNvSpPr txBox="1"/>
          <p:nvPr/>
        </p:nvSpPr>
        <p:spPr>
          <a:xfrm>
            <a:off x="4150080" y="5440320"/>
            <a:ext cx="293040" cy="287640"/>
          </a:xfrm>
          <a:prstGeom prst="rect">
            <a:avLst/>
          </a:prstGeom>
        </p:spPr>
        <p:txBody>
          <a:bodyPr bIns="45000" lIns="90000" rIns="90000" tIns="45000" wrap="none"/>
          <a:p>
            <a:r>
              <a:rPr lang="en-US" sz="1200"/>
              <a:t>0</a:t>
            </a:r>
            <a:endParaRPr/>
          </a:p>
        </p:txBody>
      </p:sp>
      <p:sp>
        <p:nvSpPr>
          <p:cNvPr id="821" name="Line 27"/>
          <p:cNvSpPr/>
          <p:nvPr/>
        </p:nvSpPr>
        <p:spPr>
          <a:xfrm>
            <a:off x="4387680" y="4671000"/>
            <a:ext cx="838800" cy="0"/>
          </a:xfrm>
          <a:prstGeom prst="line">
            <a:avLst/>
          </a:prstGeom>
          <a:ln>
            <a:solidFill>
              <a:srgbClr val="000000"/>
            </a:solidFill>
          </a:ln>
        </p:spPr>
      </p:sp>
      <p:sp>
        <p:nvSpPr>
          <p:cNvPr id="822" name="TextShape 28"/>
          <p:cNvSpPr txBox="1"/>
          <p:nvPr/>
        </p:nvSpPr>
        <p:spPr>
          <a:xfrm>
            <a:off x="4382640" y="6376320"/>
            <a:ext cx="2186640" cy="287640"/>
          </a:xfrm>
          <a:prstGeom prst="rect">
            <a:avLst/>
          </a:prstGeom>
        </p:spPr>
        <p:txBody>
          <a:bodyPr bIns="45000" lIns="90000" rIns="90000" tIns="45000" wrap="none"/>
          <a:p>
            <a:r>
              <a:rPr lang="en-US" sz="1200">
                <a:solidFill>
                  <a:srgbClr val="ff0000"/>
                </a:solidFill>
              </a:rPr>
              <a:t>total system failure (dump)</a:t>
            </a:r>
            <a:endParaRPr/>
          </a:p>
        </p:txBody>
      </p:sp>
      <p:sp>
        <p:nvSpPr>
          <p:cNvPr id="823" name="Line 29"/>
          <p:cNvSpPr/>
          <p:nvPr/>
        </p:nvSpPr>
        <p:spPr>
          <a:xfrm flipV="1">
            <a:off x="7498080" y="5572080"/>
            <a:ext cx="2387520" cy="10080"/>
          </a:xfrm>
          <a:prstGeom prst="line">
            <a:avLst/>
          </a:prstGeom>
          <a:ln w="36000">
            <a:solidFill>
              <a:srgbClr val="000000"/>
            </a:solidFill>
            <a:round/>
            <a:tailEnd len="med" type="triangle" w="med"/>
          </a:ln>
        </p:spPr>
      </p:sp>
      <p:sp>
        <p:nvSpPr>
          <p:cNvPr id="824" name="Line 30"/>
          <p:cNvSpPr/>
          <p:nvPr/>
        </p:nvSpPr>
        <p:spPr>
          <a:xfrm flipH="1" flipV="1">
            <a:off x="7483320" y="4363920"/>
            <a:ext cx="14760" cy="2387520"/>
          </a:xfrm>
          <a:prstGeom prst="line">
            <a:avLst/>
          </a:prstGeom>
          <a:ln w="36000">
            <a:solidFill>
              <a:srgbClr val="000000"/>
            </a:solidFill>
            <a:round/>
            <a:tailEnd len="med" type="triangle" w="med"/>
          </a:ln>
        </p:spPr>
      </p:sp>
      <p:sp>
        <p:nvSpPr>
          <p:cNvPr id="825" name="Line 31"/>
          <p:cNvSpPr/>
          <p:nvPr/>
        </p:nvSpPr>
        <p:spPr>
          <a:xfrm flipV="1">
            <a:off x="7478280" y="6376320"/>
            <a:ext cx="2387160" cy="10440"/>
          </a:xfrm>
          <a:prstGeom prst="line">
            <a:avLst/>
          </a:prstGeom>
          <a:ln w="36000">
            <a:solidFill>
              <a:srgbClr val="ff0000"/>
            </a:solidFill>
            <a:custDash>
              <a:ds d="508000" sp="508000"/>
              <a:ds d="508000" sp="508000"/>
            </a:custDash>
            <a:round/>
          </a:ln>
        </p:spPr>
      </p:sp>
      <p:sp>
        <p:nvSpPr>
          <p:cNvPr id="826" name="Line 32"/>
          <p:cNvSpPr/>
          <p:nvPr/>
        </p:nvSpPr>
        <p:spPr>
          <a:xfrm flipV="1">
            <a:off x="8322120" y="4522320"/>
            <a:ext cx="0" cy="1059840"/>
          </a:xfrm>
          <a:prstGeom prst="line">
            <a:avLst/>
          </a:prstGeom>
          <a:ln>
            <a:solidFill>
              <a:srgbClr val="000000"/>
            </a:solidFill>
          </a:ln>
        </p:spPr>
      </p:sp>
      <p:sp>
        <p:nvSpPr>
          <p:cNvPr id="827" name="TextShape 33"/>
          <p:cNvSpPr txBox="1"/>
          <p:nvPr/>
        </p:nvSpPr>
        <p:spPr>
          <a:xfrm>
            <a:off x="8555040" y="5555160"/>
            <a:ext cx="1098360" cy="288000"/>
          </a:xfrm>
          <a:prstGeom prst="rect">
            <a:avLst/>
          </a:prstGeom>
        </p:spPr>
        <p:txBody>
          <a:bodyPr bIns="45000" lIns="90000" rIns="90000" tIns="45000" wrap="none"/>
          <a:p>
            <a:r>
              <a:rPr lang="en-US" sz="1200"/>
              <a:t>time/latency</a:t>
            </a:r>
            <a:endParaRPr/>
          </a:p>
        </p:txBody>
      </p:sp>
      <p:sp>
        <p:nvSpPr>
          <p:cNvPr id="828" name="TextShape 34"/>
          <p:cNvSpPr txBox="1"/>
          <p:nvPr/>
        </p:nvSpPr>
        <p:spPr>
          <a:xfrm rot="16200000">
            <a:off x="6930000" y="4534920"/>
            <a:ext cx="580680" cy="287640"/>
          </a:xfrm>
          <a:prstGeom prst="rect">
            <a:avLst/>
          </a:prstGeom>
        </p:spPr>
        <p:txBody>
          <a:bodyPr bIns="45000" lIns="90000" rIns="90000" tIns="45000" wrap="none"/>
          <a:p>
            <a:r>
              <a:rPr lang="en-US" sz="1200"/>
              <a:t>utility</a:t>
            </a:r>
            <a:endParaRPr/>
          </a:p>
        </p:txBody>
      </p:sp>
      <p:sp>
        <p:nvSpPr>
          <p:cNvPr id="829" name="TextShape 35"/>
          <p:cNvSpPr txBox="1"/>
          <p:nvPr/>
        </p:nvSpPr>
        <p:spPr>
          <a:xfrm>
            <a:off x="8277480" y="4444560"/>
            <a:ext cx="892800" cy="287640"/>
          </a:xfrm>
          <a:prstGeom prst="rect">
            <a:avLst/>
          </a:prstGeom>
        </p:spPr>
        <p:txBody>
          <a:bodyPr bIns="45000" lIns="90000" rIns="90000" tIns="45000" wrap="none"/>
          <a:p>
            <a:r>
              <a:rPr lang="en-US" sz="1200"/>
              <a:t>dead-line</a:t>
            </a:r>
            <a:endParaRPr/>
          </a:p>
        </p:txBody>
      </p:sp>
      <p:sp>
        <p:nvSpPr>
          <p:cNvPr id="830" name="TextShape 36"/>
          <p:cNvSpPr txBox="1"/>
          <p:nvPr/>
        </p:nvSpPr>
        <p:spPr>
          <a:xfrm>
            <a:off x="7245360" y="4566600"/>
            <a:ext cx="293040" cy="288000"/>
          </a:xfrm>
          <a:prstGeom prst="rect">
            <a:avLst/>
          </a:prstGeom>
        </p:spPr>
        <p:txBody>
          <a:bodyPr bIns="45000" lIns="90000" rIns="90000" tIns="45000" wrap="none"/>
          <a:p>
            <a:r>
              <a:rPr lang="en-US" sz="1200"/>
              <a:t>1</a:t>
            </a:r>
            <a:endParaRPr/>
          </a:p>
        </p:txBody>
      </p:sp>
      <p:sp>
        <p:nvSpPr>
          <p:cNvPr id="831" name="TextShape 37"/>
          <p:cNvSpPr txBox="1"/>
          <p:nvPr/>
        </p:nvSpPr>
        <p:spPr>
          <a:xfrm>
            <a:off x="7245720" y="5440320"/>
            <a:ext cx="293040" cy="287640"/>
          </a:xfrm>
          <a:prstGeom prst="rect">
            <a:avLst/>
          </a:prstGeom>
        </p:spPr>
        <p:txBody>
          <a:bodyPr bIns="45000" lIns="90000" rIns="90000" tIns="45000" wrap="none"/>
          <a:p>
            <a:r>
              <a:rPr lang="en-US" sz="1200"/>
              <a:t>0</a:t>
            </a:r>
            <a:endParaRPr/>
          </a:p>
        </p:txBody>
      </p:sp>
      <p:sp>
        <p:nvSpPr>
          <p:cNvPr id="832" name="Line 38"/>
          <p:cNvSpPr/>
          <p:nvPr/>
        </p:nvSpPr>
        <p:spPr>
          <a:xfrm>
            <a:off x="7483320" y="4671000"/>
            <a:ext cx="838800" cy="0"/>
          </a:xfrm>
          <a:prstGeom prst="line">
            <a:avLst/>
          </a:prstGeom>
          <a:ln>
            <a:solidFill>
              <a:srgbClr val="000000"/>
            </a:solidFill>
          </a:ln>
        </p:spPr>
      </p:sp>
      <p:sp>
        <p:nvSpPr>
          <p:cNvPr id="833" name="TextShape 39"/>
          <p:cNvSpPr txBox="1"/>
          <p:nvPr/>
        </p:nvSpPr>
        <p:spPr>
          <a:xfrm>
            <a:off x="7478280" y="6376320"/>
            <a:ext cx="2186640" cy="287640"/>
          </a:xfrm>
          <a:prstGeom prst="rect">
            <a:avLst/>
          </a:prstGeom>
        </p:spPr>
        <p:txBody>
          <a:bodyPr bIns="45000" lIns="90000" rIns="90000" tIns="45000" wrap="none"/>
          <a:p>
            <a:r>
              <a:rPr lang="en-US" sz="1200">
                <a:solidFill>
                  <a:srgbClr val="ff0000"/>
                </a:solidFill>
              </a:rPr>
              <a:t>total system failure (dump)</a:t>
            </a:r>
            <a:endParaRPr/>
          </a:p>
        </p:txBody>
      </p:sp>
    </p:spTree>
  </p:cSld>
  <p:timing>
    <p:tnLst>
      <p:par>
        <p:cTn dur="indefinite" id="131" nodeType="tmRoot" restart="never">
          <p:childTnLst>
            <p:seq>
              <p:cTn id="132"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175" name="Picture 2"/>
          <p:cNvPicPr/>
          <p:nvPr/>
        </p:nvPicPr>
        <p:blipFill>
          <a:blip r:embed="rId1"/>
          <a:stretch>
            <a:fillRect/>
          </a:stretch>
        </p:blipFill>
        <p:spPr>
          <a:xfrm>
            <a:off x="1187640" y="1014480"/>
            <a:ext cx="7841880" cy="5595480"/>
          </a:xfrm>
          <a:prstGeom prst="rect">
            <a:avLst/>
          </a:prstGeom>
          <a:ln w="9360">
            <a:noFill/>
          </a:ln>
        </p:spPr>
      </p:pic>
      <p:sp>
        <p:nvSpPr>
          <p:cNvPr id="176" name="TextShape 1"/>
          <p:cNvSpPr txBox="1"/>
          <p:nvPr/>
        </p:nvSpPr>
        <p:spPr>
          <a:xfrm>
            <a:off x="1008000" y="48960"/>
            <a:ext cx="7056000" cy="656640"/>
          </a:xfrm>
          <a:prstGeom prst="rect">
            <a:avLst/>
          </a:prstGeom>
        </p:spPr>
        <p:txBody>
          <a:bodyPr anchor="ctr" bIns="0" lIns="0" rIns="0" tIns="0" wrap="none"/>
          <a:p>
            <a:r>
              <a:rPr lang="en-US"/>
              <a:t>LHC Feedback Operation – Example</a:t>
            </a:r>
            <a:endParaRPr/>
          </a:p>
        </p:txBody>
      </p:sp>
      <p:sp>
        <p:nvSpPr>
          <p:cNvPr id="177" name="TextShape 2"/>
          <p:cNvSpPr txBox="1"/>
          <p:nvPr/>
        </p:nvSpPr>
        <p:spPr>
          <a:xfrm>
            <a:off x="587880" y="927000"/>
            <a:ext cx="9072000" cy="6780240"/>
          </a:xfrm>
          <a:prstGeom prst="rect">
            <a:avLst/>
          </a:prstGeom>
        </p:spPr>
        <p:txBody>
          <a:bodyPr bIns="0" lIns="0" rIns="0" tIns="0" wrap="none"/>
          <a:p>
            <a:pPr>
              <a:lnSpc>
                <a:spcPts val="732"/>
              </a:lnSpc>
              <a:buBlip>
                <a:blip r:embed="rId2"/>
              </a:buBlip>
            </a:pPr>
            <a:r>
              <a:rPr lang="en-US">
                <a:solidFill>
                  <a:srgbClr val="000000"/>
                </a:solidFill>
                <a:latin typeface="Arial"/>
                <a:ea typeface="Arial"/>
              </a:rPr>
              <a:t>Orbit feedback used routinely and mandatory for nominal beam</a:t>
            </a:r>
            <a:endParaRPr/>
          </a:p>
          <a:p>
            <a:endParaRPr/>
          </a:p>
          <a:p>
            <a:endParaRPr/>
          </a:p>
          <a:p>
            <a:endParaRPr/>
          </a:p>
          <a:p>
            <a:endParaRPr/>
          </a:p>
          <a:p>
            <a:endParaRPr/>
          </a:p>
          <a:p>
            <a:endParaRPr/>
          </a:p>
          <a:p>
            <a:endParaRPr/>
          </a:p>
          <a:p>
            <a:endParaRPr/>
          </a:p>
          <a:p>
            <a:endParaRPr/>
          </a:p>
          <a:p>
            <a:endParaRPr/>
          </a:p>
          <a:p>
            <a:endParaRPr/>
          </a:p>
          <a:p>
            <a:endParaRPr/>
          </a:p>
          <a:p>
            <a:pPr>
              <a:buBlip>
                <a:blip r:embed="rId3"/>
              </a:buBlip>
            </a:pPr>
            <a:r>
              <a:rPr lang="en-US">
                <a:solidFill>
                  <a:srgbClr val="000000"/>
                </a:solidFill>
                <a:latin typeface="Arial"/>
                <a:ea typeface="Arial"/>
              </a:rPr>
              <a:t>Typical stability:  80 (20) </a:t>
            </a:r>
            <a:r>
              <a:rPr lang="en-US">
                <a:solidFill>
                  <a:srgbClr val="000000"/>
                </a:solidFill>
                <a:latin typeface="Arial"/>
                <a:ea typeface="Arial"/>
              </a:rPr>
              <a:t>μ</a:t>
            </a:r>
            <a:r>
              <a:rPr lang="en-US">
                <a:solidFill>
                  <a:srgbClr val="000000"/>
                </a:solidFill>
                <a:latin typeface="Arial"/>
                <a:ea typeface="Arial"/>
              </a:rPr>
              <a:t>m rms. globally (arcs)</a:t>
            </a:r>
            <a:endParaRPr/>
          </a:p>
          <a:p>
            <a:pPr>
              <a:buBlip>
                <a:blip r:embed="rId4"/>
              </a:buBlip>
            </a:pPr>
            <a:r>
              <a:rPr lang="en-US">
                <a:solidFill>
                  <a:srgbClr val="0000ff"/>
                </a:solidFill>
                <a:latin typeface="Arial"/>
                <a:ea typeface="Arial"/>
              </a:rPr>
              <a:t>Most perturbations due to Orbit-FB reference changes around experiments</a:t>
            </a:r>
            <a:endParaRPr/>
          </a:p>
        </p:txBody>
      </p:sp>
    </p:spTree>
  </p:cSld>
  <p:timing>
    <p:tnLst>
      <p:par>
        <p:cTn dur="indefinite" id="39" nodeType="tmRoot" restart="never">
          <p:childTnLst>
            <p:seq>
              <p:cTn id="40" nodeType="mainSeq"/>
              <p:prevCondLst>
                <p:cond delay="0" evt="onPrev">
                  <p:tgtEl>
                    <p:sldTgt/>
                  </p:tgtEl>
                </p:cond>
              </p:prevCondLst>
              <p:nextCondLst>
                <p:cond delay="0" evt="onNext">
                  <p:tgtEl>
                    <p:sldTgt/>
                  </p:tgtEl>
                </p:cond>
              </p:nextCondLst>
            </p:seq>
          </p:childTnLst>
        </p:cTn>
      </p:par>
    </p:tnLst>
  </p:timing>
</p:sld>
</file>

<file path=ppt/slides/slide5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34" name="TextShape 1"/>
          <p:cNvSpPr txBox="1"/>
          <p:nvPr/>
        </p:nvSpPr>
        <p:spPr>
          <a:xfrm>
            <a:off x="1008000" y="-360"/>
            <a:ext cx="8671320" cy="756000"/>
          </a:xfrm>
          <a:prstGeom prst="rect">
            <a:avLst/>
          </a:prstGeom>
        </p:spPr>
        <p:txBody>
          <a:bodyPr anchor="ctr" bIns="0" lIns="0" rIns="0" tIns="0" wrap="none"/>
          <a:p>
            <a:r>
              <a:rPr lang="en-US"/>
              <a:t>Some common Misc</a:t>
            </a:r>
            <a:r>
              <a:rPr lang="en-US" sz="2000"/>
              <a:t>onceptions/Fallacies about 'Real-Time' (RT)</a:t>
            </a:r>
            <a:r>
              <a:rPr baseline="33000" lang="en-US" sz="2000"/>
              <a:t>1</a:t>
            </a:r>
            <a:endParaRPr/>
          </a:p>
        </p:txBody>
      </p:sp>
      <p:sp>
        <p:nvSpPr>
          <p:cNvPr id="835" name="TextShape 2"/>
          <p:cNvSpPr txBox="1"/>
          <p:nvPr/>
        </p:nvSpPr>
        <p:spPr>
          <a:xfrm>
            <a:off x="587880" y="927000"/>
            <a:ext cx="9072000" cy="5993640"/>
          </a:xfrm>
          <a:prstGeom prst="rect">
            <a:avLst/>
          </a:prstGeom>
        </p:spPr>
        <p:txBody>
          <a:bodyPr bIns="0" lIns="0" rIns="0" tIns="0" wrap="none"/>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There is no science in real-time-system design”</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Advances in supercomputer hardware will take care of RT requirements.”</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 is equivalent to fast computing.”</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 research is performance engineering.”</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 systems function in a static environment.”</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 is assembly coding, priority IRQ programming, and device driver writing.”</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 all been solved in other areas of computer science or operations research.”</a:t>
            </a:r>
            <a:endParaRPr/>
          </a:p>
          <a:p>
            <a:pPr>
              <a:lnSpc>
                <a:spcPts val="732"/>
              </a:lnSpc>
              <a:buFont typeface="StarSymbol"/>
              <a:buAutoNum type="arabicPeriod"/>
            </a:pPr>
            <a:r>
              <a:rPr i="1" lang="en-US">
                <a:solidFill>
                  <a:srgbClr val="000000"/>
                </a:solidFill>
                <a:latin typeface="Arial"/>
                <a:ea typeface="msgothic"/>
              </a:rPr>
              <a:t>“</a:t>
            </a:r>
            <a:r>
              <a:rPr i="1" lang="en-US">
                <a:solidFill>
                  <a:srgbClr val="000000"/>
                </a:solidFill>
                <a:latin typeface="Arial"/>
                <a:ea typeface="msgothic"/>
              </a:rPr>
              <a:t>It is not meaningful to talk about guaranteeing RT performance, because we cannot guarantee that the hardware will not fail and the software is bug free or that the actual operating conditions will not violate the specific design limits.”</a:t>
            </a:r>
            <a:endParaRPr/>
          </a:p>
          <a:p>
            <a:pPr>
              <a:lnSpc>
                <a:spcPts val="732"/>
              </a:lnSpc>
            </a:pPr>
            <a:endParaRPr/>
          </a:p>
          <a:p>
            <a:pPr>
              <a:lnSpc>
                <a:spcPts val="732"/>
              </a:lnSpc>
              <a:buBlip>
                <a:blip r:embed="rId1"/>
              </a:buBlip>
            </a:pPr>
            <a:r>
              <a:rPr lang="en-US">
                <a:solidFill>
                  <a:srgbClr val="0000ff"/>
                </a:solidFill>
                <a:latin typeface="Arial"/>
                <a:ea typeface="msgothic"/>
              </a:rPr>
              <a:t>Obviously, the above is wrong but seems to be sometimes forgotten when  discussing the specific technical implications.</a:t>
            </a:r>
            <a:endParaRPr/>
          </a:p>
        </p:txBody>
      </p:sp>
      <p:sp>
        <p:nvSpPr>
          <p:cNvPr id="836" name="TextShape 3"/>
          <p:cNvSpPr txBox="1"/>
          <p:nvPr/>
        </p:nvSpPr>
        <p:spPr>
          <a:xfrm>
            <a:off x="417240" y="7196760"/>
            <a:ext cx="9276120" cy="255960"/>
          </a:xfrm>
          <a:prstGeom prst="rect">
            <a:avLst/>
          </a:prstGeom>
        </p:spPr>
        <p:txBody>
          <a:bodyPr bIns="45000" lIns="90000" rIns="90000" tIns="45000" wrap="none"/>
          <a:p>
            <a:r>
              <a:rPr baseline="33000" lang="en-US" sz="1000"/>
              <a:t>1</a:t>
            </a:r>
            <a:r>
              <a:rPr lang="en-US" sz="1000"/>
              <a:t>John A. Stankovic, “Misconceptions about real-time computing: a serious problem for next-generation systems”, IEEE Computer, Vol. 21 #10, 1988</a:t>
            </a:r>
            <a:endParaRPr/>
          </a:p>
        </p:txBody>
      </p:sp>
    </p:spTree>
  </p:cSld>
  <p:timing>
    <p:tnLst>
      <p:par>
        <p:cTn dur="indefinite" id="133" nodeType="tmRoot" restart="never">
          <p:childTnLst>
            <p:seq>
              <p:cTn id="134"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8" name="TextShape 1"/>
          <p:cNvSpPr txBox="1"/>
          <p:nvPr/>
        </p:nvSpPr>
        <p:spPr>
          <a:xfrm>
            <a:off x="1008000" y="-360"/>
            <a:ext cx="7056000" cy="756000"/>
          </a:xfrm>
          <a:prstGeom prst="rect">
            <a:avLst/>
          </a:prstGeom>
        </p:spPr>
        <p:txBody>
          <a:bodyPr anchor="ctr" bIns="0" lIns="0" rIns="0" tIns="0" wrap="none"/>
          <a:p>
            <a:r>
              <a:rPr lang="en-US"/>
              <a:t>2009 LHC Commissioning</a:t>
            </a:r>
            <a:endParaRPr/>
          </a:p>
        </p:txBody>
      </p:sp>
      <p:sp>
        <p:nvSpPr>
          <p:cNvPr id="179" name="TextShape 2"/>
          <p:cNvSpPr txBox="1"/>
          <p:nvPr/>
        </p:nvSpPr>
        <p:spPr>
          <a:xfrm>
            <a:off x="587880" y="927000"/>
            <a:ext cx="9072000" cy="5993640"/>
          </a:xfrm>
          <a:prstGeom prst="rect">
            <a:avLst/>
          </a:prstGeom>
        </p:spPr>
        <p:txBody>
          <a:bodyPr bIns="0" lIns="0" rIns="0" tIns="0" wrap="none"/>
          <a:p>
            <a:pPr>
              <a:buBlip>
                <a:blip r:embed="rId1"/>
              </a:buBlip>
            </a:pPr>
            <a:r>
              <a:rPr lang="en-US"/>
              <a:t>… </a:t>
            </a:r>
            <a:r>
              <a:rPr lang="en-US"/>
              <a:t>somewhat a surprise: 3</a:t>
            </a:r>
            <a:r>
              <a:rPr baseline="101000" lang="en-US"/>
              <a:t>rd</a:t>
            </a:r>
            <a:r>
              <a:rPr lang="en-US"/>
              <a:t> ramp without Tune-Feedback</a:t>
            </a:r>
            <a:endParaRPr/>
          </a:p>
        </p:txBody>
      </p:sp>
      <p:pic>
        <p:nvPicPr>
          <p:cNvPr descr="" id="180" name=""/>
          <p:cNvPicPr/>
          <p:nvPr/>
        </p:nvPicPr>
        <p:blipFill>
          <a:blip r:embed="rId2"/>
          <a:stretch>
            <a:fillRect/>
          </a:stretch>
        </p:blipFill>
        <p:spPr>
          <a:xfrm>
            <a:off x="244440" y="1750320"/>
            <a:ext cx="9849240" cy="4764240"/>
          </a:xfrm>
          <a:prstGeom prst="rect">
            <a:avLst/>
          </a:prstGeom>
          <a:ln>
            <a:noFill/>
          </a:ln>
        </p:spPr>
      </p:pic>
    </p:spTree>
  </p:cSld>
  <p:timing>
    <p:tnLst>
      <p:par>
        <p:cTn dur="indefinite" id="41" nodeType="tmRoot" restart="never">
          <p:childTnLst>
            <p:seq>
              <p:cTn id="42" nodeType="mainSeq">
                <p:childTnLst>
                  <p:par>
                    <p:cTn fill="freeze" id="43">
                      <p:stCondLst>
                        <p:cond delay="indefinite"/>
                      </p:stCondLst>
                      <p:childTnLst>
                        <p:par>
                          <p:cTn fill="freeze" id="44">
                            <p:stCondLst>
                              <p:cond delay="0"/>
                            </p:stCondLst>
                            <p:childTnLst>
                              <p:par>
                                <p:cTn fill="hold" id="45" nodeType="clickEffect" presetClass="entr" presetID="1">
                                  <p:stCondLst>
                                    <p:cond delay="0"/>
                                  </p:stCondLst>
                                  <p:childTnLst>
                                    <p:set>
                                      <p:cBhvr>
                                        <p:cTn dur="1" fill="hold" id="46">
                                          <p:stCondLst>
                                            <p:cond delay="0"/>
                                          </p:stCondLst>
                                        </p:cTn>
                                        <p:tgtEl>
                                          <p:spTgt spid="180"/>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1" name="TextShape 1"/>
          <p:cNvSpPr txBox="1"/>
          <p:nvPr/>
        </p:nvSpPr>
        <p:spPr>
          <a:xfrm>
            <a:off x="1008000" y="0"/>
            <a:ext cx="8167680" cy="756360"/>
          </a:xfrm>
          <a:prstGeom prst="rect">
            <a:avLst/>
          </a:prstGeom>
        </p:spPr>
        <p:txBody>
          <a:bodyPr anchor="ctr" bIns="0" lIns="0" rIns="0" tIns="0" wrap="none"/>
          <a:p>
            <a:r>
              <a:rPr lang="en-US"/>
              <a:t>Control Paradigms I/III</a:t>
            </a:r>
            <a:r>
              <a:rPr lang="en-US"/>
              <a:t>
</a:t>
            </a:r>
            <a:r>
              <a:rPr lang="en-US"/>
              <a:t>Parameter control, either through...</a:t>
            </a:r>
            <a:endParaRPr/>
          </a:p>
        </p:txBody>
      </p:sp>
      <p:sp>
        <p:nvSpPr>
          <p:cNvPr id="182" name="TextShape 2"/>
          <p:cNvSpPr txBox="1"/>
          <p:nvPr/>
        </p:nvSpPr>
        <p:spPr>
          <a:xfrm>
            <a:off x="587880" y="1680840"/>
            <a:ext cx="9072000" cy="1850760"/>
          </a:xfrm>
          <a:prstGeom prst="rect">
            <a:avLst/>
          </a:prstGeom>
        </p:spPr>
        <p:txBody>
          <a:bodyPr bIns="0" lIns="0" rIns="0" tIns="0" wrap="none"/>
          <a:p>
            <a:pPr>
              <a:lnSpc>
                <a:spcPts val="732"/>
              </a:lnSpc>
              <a:buBlip>
                <a:blip r:embed="rId1"/>
              </a:buBlip>
            </a:pPr>
            <a:r>
              <a:rPr lang="en-US">
                <a:solidFill>
                  <a:srgbClr val="ff0000"/>
                </a:solidFill>
                <a:latin typeface="Arial"/>
                <a:ea typeface="msgothic"/>
              </a:rPr>
              <a:t>Feed-Forward</a:t>
            </a:r>
            <a:r>
              <a:rPr lang="en-US">
                <a:solidFill>
                  <a:srgbClr val="000000"/>
                </a:solidFill>
                <a:latin typeface="Arial"/>
                <a:ea typeface="msgothic"/>
              </a:rPr>
              <a:t>: (FF)</a:t>
            </a:r>
            <a:endParaRPr/>
          </a:p>
          <a:p>
            <a:pPr lvl="1">
              <a:lnSpc>
                <a:spcPts val="732"/>
              </a:lnSpc>
              <a:buFont typeface="Arial"/>
              <a:buChar char="–"/>
            </a:pPr>
            <a:r>
              <a:rPr lang="en-US">
                <a:solidFill>
                  <a:srgbClr val="000000"/>
                </a:solidFill>
                <a:latin typeface="Arial"/>
                <a:ea typeface="msgothic"/>
              </a:rPr>
              <a:t>Steer parameter using precise process model and disturbance prediction</a:t>
            </a:r>
            <a:endParaRPr/>
          </a:p>
          <a:p>
            <a:pPr>
              <a:lnSpc>
                <a:spcPts val="732"/>
              </a:lnSpc>
            </a:pPr>
            <a:endParaRPr/>
          </a:p>
          <a:p>
            <a:pPr>
              <a:lnSpc>
                <a:spcPts val="732"/>
              </a:lnSpc>
              <a:buBlip>
                <a:blip r:embed="rId2"/>
              </a:buBlip>
            </a:pPr>
            <a:r>
              <a:rPr lang="en-US">
                <a:solidFill>
                  <a:srgbClr val="0000ff"/>
                </a:solidFill>
                <a:latin typeface="Arial"/>
                <a:ea typeface="msgothic"/>
              </a:rPr>
              <a:t>Feedback</a:t>
            </a:r>
            <a:r>
              <a:rPr lang="en-US">
                <a:solidFill>
                  <a:srgbClr val="000000"/>
                </a:solidFill>
                <a:latin typeface="Arial"/>
                <a:ea typeface="msgothic"/>
              </a:rPr>
              <a:t>: (FB)</a:t>
            </a:r>
            <a:endParaRPr/>
          </a:p>
          <a:p>
            <a:pPr lvl="1">
              <a:lnSpc>
                <a:spcPts val="732"/>
              </a:lnSpc>
              <a:buFont typeface="Arial"/>
              <a:buChar char="–"/>
            </a:pPr>
            <a:r>
              <a:rPr lang="en-US">
                <a:solidFill>
                  <a:srgbClr val="000000"/>
                </a:solidFill>
                <a:latin typeface="Arial"/>
                <a:ea typeface="msgothic"/>
              </a:rPr>
              <a:t>Steering using </a:t>
            </a:r>
            <a:r>
              <a:rPr lang="en-US" u="sng">
                <a:solidFill>
                  <a:srgbClr val="000000"/>
                </a:solidFill>
                <a:latin typeface="Arial"/>
                <a:ea typeface="msgothic"/>
              </a:rPr>
              <a:t>rough</a:t>
            </a:r>
            <a:r>
              <a:rPr lang="en-US">
                <a:solidFill>
                  <a:srgbClr val="000000"/>
                </a:solidFill>
                <a:latin typeface="Arial"/>
                <a:ea typeface="msgothic"/>
              </a:rPr>
              <a:t> process model and measurement of parameter</a:t>
            </a:r>
            <a:endParaRPr/>
          </a:p>
          <a:p>
            <a:pPr lvl="1">
              <a:lnSpc>
                <a:spcPts val="732"/>
              </a:lnSpc>
              <a:buFont typeface="Arial"/>
              <a:buChar char="–"/>
            </a:pPr>
            <a:r>
              <a:rPr lang="en-US">
                <a:solidFill>
                  <a:srgbClr val="000000"/>
                </a:solidFill>
                <a:latin typeface="Arial"/>
                <a:ea typeface="msgothic"/>
              </a:rPr>
              <a:t>Two types: within-cycle (repetition </a:t>
            </a:r>
            <a:r>
              <a:rPr lang="en-US">
                <a:solidFill>
                  <a:srgbClr val="000000"/>
                </a:solidFill>
                <a:latin typeface="Arial"/>
                <a:ea typeface="Arial"/>
              </a:rPr>
              <a:t>Δ</a:t>
            </a:r>
            <a:r>
              <a:rPr lang="en-US">
                <a:solidFill>
                  <a:srgbClr val="000000"/>
                </a:solidFill>
                <a:latin typeface="Arial"/>
                <a:ea typeface="msgothic"/>
              </a:rPr>
              <a:t>t</a:t>
            </a:r>
            <a:r>
              <a:rPr lang="en-US">
                <a:solidFill>
                  <a:srgbClr val="000000"/>
                </a:solidFill>
                <a:latin typeface="Arial"/>
                <a:ea typeface="Arial"/>
              </a:rPr>
              <a:t>&lt;&lt;</a:t>
            </a:r>
            <a:r>
              <a:rPr lang="en-US">
                <a:solidFill>
                  <a:srgbClr val="000000"/>
                </a:solidFill>
                <a:latin typeface="Arial"/>
                <a:ea typeface="msgothic"/>
              </a:rPr>
              <a:t>10 hours) or cycle-to-cycle (</a:t>
            </a:r>
            <a:r>
              <a:rPr lang="en-US">
                <a:solidFill>
                  <a:srgbClr val="000000"/>
                </a:solidFill>
                <a:latin typeface="Arial"/>
                <a:ea typeface="Arial"/>
              </a:rPr>
              <a:t>Δ</a:t>
            </a:r>
            <a:r>
              <a:rPr lang="en-US">
                <a:solidFill>
                  <a:srgbClr val="000000"/>
                </a:solidFill>
                <a:latin typeface="Arial"/>
                <a:ea typeface="msgothic"/>
              </a:rPr>
              <a:t>t&gt;10 hours)</a:t>
            </a:r>
            <a:endParaRPr/>
          </a:p>
        </p:txBody>
      </p:sp>
      <p:sp>
        <p:nvSpPr>
          <p:cNvPr id="183" name="Rectangle 3"/>
          <p:cNvSpPr/>
          <p:nvPr/>
        </p:nvSpPr>
        <p:spPr>
          <a:xfrm>
            <a:off x="3373200" y="5119200"/>
            <a:ext cx="1388880" cy="595080"/>
          </a:xfrm>
          <a:prstGeom prst="rect">
            <a:avLst/>
          </a:prstGeom>
          <a:noFill/>
          <a:ln w="18000">
            <a:solidFill>
              <a:srgbClr val="0000ff"/>
            </a:solidFill>
            <a:round/>
          </a:ln>
        </p:spPr>
        <p:txBody>
          <a:bodyPr anchor="ctr" anchorCtr="1" bIns="54000" lIns="99000" rIns="99000" tIns="54000" wrap="none"/>
          <a:p>
            <a:pPr algn="ctr"/>
            <a:r>
              <a:rPr lang="en-US" sz="1500"/>
              <a:t>Feedback:</a:t>
            </a:r>
            <a:endParaRPr/>
          </a:p>
          <a:p>
            <a:pPr algn="ctr"/>
            <a:r>
              <a:rPr lang="en-US" sz="1200">
                <a:latin typeface="Arial"/>
                <a:ea typeface="Arial"/>
              </a:rPr>
              <a:t>Δx → E</a:t>
            </a:r>
            <a:endParaRPr/>
          </a:p>
        </p:txBody>
      </p:sp>
      <p:sp>
        <p:nvSpPr>
          <p:cNvPr id="184" name="Rectangle 4"/>
          <p:cNvSpPr/>
          <p:nvPr/>
        </p:nvSpPr>
        <p:spPr>
          <a:xfrm>
            <a:off x="6150960" y="5119200"/>
            <a:ext cx="992160" cy="595080"/>
          </a:xfrm>
          <a:prstGeom prst="rect">
            <a:avLst/>
          </a:prstGeom>
          <a:noFill/>
          <a:ln w="18000">
            <a:solidFill>
              <a:srgbClr val="000000"/>
            </a:solidFill>
            <a:round/>
          </a:ln>
        </p:spPr>
        <p:txBody>
          <a:bodyPr anchor="ctr" anchorCtr="1" bIns="54000" lIns="99000" rIns="99000" tIns="54000" wrap="none"/>
          <a:p>
            <a:pPr algn="ctr"/>
            <a:r>
              <a:rPr lang="en-US" sz="1500"/>
              <a:t>Process:</a:t>
            </a:r>
            <a:endParaRPr/>
          </a:p>
          <a:p>
            <a:pPr algn="ctr"/>
            <a:r>
              <a:rPr lang="en-US" sz="1200"/>
              <a:t>E </a:t>
            </a:r>
            <a:r>
              <a:rPr lang="en-US" sz="1200">
                <a:latin typeface="Arial"/>
                <a:ea typeface="Arial"/>
              </a:rPr>
              <a:t>→ P</a:t>
            </a:r>
            <a:endParaRPr/>
          </a:p>
        </p:txBody>
      </p:sp>
      <p:cxnSp>
        <p:nvCxnSpPr>
          <p:cNvPr id="185" name="Line 5"/>
          <p:cNvCxnSpPr>
            <a:stCxn id="183" idx="3"/>
          </p:cNvCxnSpPr>
          <p:nvPr/>
        </p:nvCxnSpPr>
        <p:spPr>
          <a:xfrm>
            <a:off x="4762080" y="5416560"/>
            <a:ext cx="496440" cy="360"/>
          </a:xfrm>
          <a:prstGeom prst="bentConnector3">
            <a:avLst/>
          </a:prstGeom>
          <a:ln>
            <a:solidFill>
              <a:srgbClr val="0000ff"/>
            </a:solidFill>
            <a:tailEnd len="med" type="triangle" w="med"/>
          </a:ln>
        </p:spPr>
      </p:cxnSp>
      <p:sp>
        <p:nvSpPr>
          <p:cNvPr id="186" name="Rectangle 6"/>
          <p:cNvSpPr/>
          <p:nvPr/>
        </p:nvSpPr>
        <p:spPr>
          <a:xfrm>
            <a:off x="8532000" y="5119200"/>
            <a:ext cx="1389240" cy="595080"/>
          </a:xfrm>
          <a:prstGeom prst="rect">
            <a:avLst/>
          </a:prstGeom>
          <a:noFill/>
          <a:ln>
            <a:noFill/>
          </a:ln>
        </p:spPr>
        <p:txBody>
          <a:bodyPr anchor="ctr" anchorCtr="1" bIns="45000" lIns="90000" rIns="90000" tIns="45000" wrap="none"/>
          <a:p>
            <a:pPr algn="ctr"/>
            <a:r>
              <a:rPr i="1" lang="en-US" sz="1500"/>
              <a:t>Energy, Orbit, </a:t>
            </a:r>
            <a:endParaRPr/>
          </a:p>
          <a:p>
            <a:pPr algn="ctr"/>
            <a:r>
              <a:rPr i="1" lang="en-US" sz="1500"/>
              <a:t>Q, Q', c</a:t>
            </a:r>
            <a:r>
              <a:rPr baseline="-33000" i="1" lang="en-US" sz="1500"/>
              <a:t>-</a:t>
            </a:r>
            <a:r>
              <a:rPr i="1" lang="en-US" sz="1500"/>
              <a:t> etc.</a:t>
            </a:r>
            <a:endParaRPr/>
          </a:p>
        </p:txBody>
      </p:sp>
      <p:cxnSp>
        <p:nvCxnSpPr>
          <p:cNvPr id="187" name="Line 7"/>
          <p:cNvCxnSpPr>
            <a:endCxn id="186" idx="1"/>
          </p:cNvCxnSpPr>
          <p:nvPr/>
        </p:nvCxnSpPr>
        <p:spPr>
          <a:xfrm flipV="1">
            <a:off x="7698600" y="5416560"/>
            <a:ext cx="833760" cy="720"/>
          </a:xfrm>
          <a:prstGeom prst="bentConnector3">
            <a:avLst/>
          </a:prstGeom>
          <a:ln>
            <a:solidFill>
              <a:srgbClr val="000000"/>
            </a:solidFill>
            <a:tailEnd len="med" type="triangle" w="med"/>
          </a:ln>
        </p:spPr>
      </p:cxnSp>
      <p:sp>
        <p:nvSpPr>
          <p:cNvPr id="188" name="CustomShape 8"/>
          <p:cNvSpPr/>
          <p:nvPr/>
        </p:nvSpPr>
        <p:spPr>
          <a:xfrm>
            <a:off x="1983960" y="5119200"/>
            <a:ext cx="595440" cy="595080"/>
          </a:xfrm>
          <a:prstGeom prst="ellipse">
            <a:avLst/>
          </a:prstGeom>
          <a:noFill/>
          <a:ln w="18000">
            <a:solidFill>
              <a:srgbClr val="0000ff"/>
            </a:solidFill>
            <a:round/>
          </a:ln>
        </p:spPr>
        <p:txBody>
          <a:bodyPr anchor="ctr" bIns="54000" lIns="99000" rIns="99000" tIns="54000" wrap="none"/>
          <a:p>
            <a:pPr algn="ctr"/>
            <a:r>
              <a:rPr lang="en-US" sz="2500">
                <a:latin typeface="Arial"/>
                <a:ea typeface="Arial"/>
              </a:rPr>
              <a:t>Σ</a:t>
            </a:r>
            <a:endParaRPr/>
          </a:p>
        </p:txBody>
      </p:sp>
      <p:cxnSp>
        <p:nvCxnSpPr>
          <p:cNvPr id="189" name="Line 9"/>
          <p:cNvCxnSpPr>
            <a:stCxn id="188" idx="6"/>
            <a:endCxn id="183" idx="1"/>
          </p:cNvCxnSpPr>
          <p:nvPr/>
        </p:nvCxnSpPr>
        <p:spPr>
          <a:xfrm flipV="1">
            <a:off x="2579400" y="5416560"/>
            <a:ext cx="794160" cy="720"/>
          </a:xfrm>
          <a:prstGeom prst="bentConnector3">
            <a:avLst/>
          </a:prstGeom>
          <a:ln>
            <a:solidFill>
              <a:srgbClr val="0000ff"/>
            </a:solidFill>
            <a:tailEnd len="med" type="triangle" w="med"/>
          </a:ln>
        </p:spPr>
      </p:cxnSp>
      <p:sp>
        <p:nvSpPr>
          <p:cNvPr id="190" name="Rectangle 10"/>
          <p:cNvSpPr/>
          <p:nvPr/>
        </p:nvSpPr>
        <p:spPr>
          <a:xfrm>
            <a:off x="396720" y="4722120"/>
            <a:ext cx="1031760" cy="595440"/>
          </a:xfrm>
          <a:prstGeom prst="rect">
            <a:avLst/>
          </a:prstGeom>
          <a:noFill/>
          <a:ln>
            <a:noFill/>
          </a:ln>
        </p:spPr>
        <p:txBody>
          <a:bodyPr anchor="ctr" anchorCtr="1" bIns="45000" lIns="90000" rIns="90000" tIns="45000" wrap="none"/>
          <a:p>
            <a:pPr algn="ctr"/>
            <a:r>
              <a:rPr lang="en-US" sz="1500"/>
              <a:t>Reference</a:t>
            </a:r>
            <a:endParaRPr/>
          </a:p>
        </p:txBody>
      </p:sp>
      <p:cxnSp>
        <p:nvCxnSpPr>
          <p:cNvPr id="191" name="Line 11"/>
          <p:cNvCxnSpPr>
            <a:stCxn id="190" idx="3"/>
            <a:endCxn id="188" idx="2"/>
          </p:cNvCxnSpPr>
          <p:nvPr/>
        </p:nvCxnSpPr>
        <p:spPr>
          <a:xfrm>
            <a:off x="1428480" y="5019840"/>
            <a:ext cx="555840" cy="397440"/>
          </a:xfrm>
          <a:prstGeom prst="bentConnector3">
            <a:avLst/>
          </a:prstGeom>
          <a:ln>
            <a:solidFill>
              <a:srgbClr val="0000ff"/>
            </a:solidFill>
            <a:tailEnd len="med" type="triangle" w="med"/>
          </a:ln>
        </p:spPr>
      </p:cxnSp>
      <p:cxnSp>
        <p:nvCxnSpPr>
          <p:cNvPr id="192" name="Line 12"/>
          <p:cNvCxnSpPr>
            <a:stCxn id="187" idx="2"/>
          </p:cNvCxnSpPr>
          <p:nvPr/>
        </p:nvCxnSpPr>
        <p:spPr>
          <a:xfrm flipH="1">
            <a:off x="4762080" y="5416560"/>
            <a:ext cx="3358080" cy="794160"/>
          </a:xfrm>
          <a:prstGeom prst="bentConnector3">
            <a:avLst/>
          </a:prstGeom>
          <a:ln>
            <a:solidFill>
              <a:srgbClr val="0000ff"/>
            </a:solidFill>
            <a:tailEnd len="med" type="triangle" w="med"/>
          </a:ln>
        </p:spPr>
      </p:cxnSp>
      <p:sp>
        <p:nvSpPr>
          <p:cNvPr id="193" name="Rectangle 13"/>
          <p:cNvSpPr/>
          <p:nvPr/>
        </p:nvSpPr>
        <p:spPr>
          <a:xfrm>
            <a:off x="3373200" y="5912640"/>
            <a:ext cx="1388880" cy="595440"/>
          </a:xfrm>
          <a:prstGeom prst="rect">
            <a:avLst/>
          </a:prstGeom>
          <a:noFill/>
          <a:ln w="18000">
            <a:solidFill>
              <a:srgbClr val="0000ff"/>
            </a:solidFill>
            <a:round/>
          </a:ln>
        </p:spPr>
        <p:txBody>
          <a:bodyPr anchor="ctr" anchorCtr="1" bIns="54000" lIns="99000" rIns="99000" tIns="54000" wrap="none"/>
          <a:p>
            <a:pPr algn="ctr"/>
            <a:r>
              <a:rPr lang="en-US" sz="1500"/>
              <a:t>Monitor:</a:t>
            </a:r>
            <a:endParaRPr/>
          </a:p>
          <a:p>
            <a:pPr algn="ctr"/>
            <a:r>
              <a:rPr lang="en-US" sz="1200"/>
              <a:t>P </a:t>
            </a:r>
            <a:r>
              <a:rPr lang="en-US" sz="1200">
                <a:latin typeface="Arial"/>
                <a:ea typeface="Arial"/>
              </a:rPr>
              <a:t>→ P'</a:t>
            </a:r>
            <a:endParaRPr/>
          </a:p>
        </p:txBody>
      </p:sp>
      <p:cxnSp>
        <p:nvCxnSpPr>
          <p:cNvPr id="194" name="Line 14"/>
          <p:cNvCxnSpPr>
            <a:stCxn id="193" idx="1"/>
            <a:endCxn id="188" idx="4"/>
          </p:cNvCxnSpPr>
          <p:nvPr/>
        </p:nvCxnSpPr>
        <p:spPr>
          <a:xfrm flipH="1" flipV="1">
            <a:off x="2281680" y="5714280"/>
            <a:ext cx="1091880" cy="496440"/>
          </a:xfrm>
          <a:prstGeom prst="bentConnector3">
            <a:avLst/>
          </a:prstGeom>
          <a:ln>
            <a:solidFill>
              <a:srgbClr val="0000ff"/>
            </a:solidFill>
            <a:tailEnd len="med" type="triangle" w="med"/>
          </a:ln>
        </p:spPr>
      </p:cxnSp>
      <p:sp>
        <p:nvSpPr>
          <p:cNvPr id="195" name="TextShape 15"/>
          <p:cNvSpPr txBox="1"/>
          <p:nvPr/>
        </p:nvSpPr>
        <p:spPr>
          <a:xfrm>
            <a:off x="4864320" y="5978160"/>
            <a:ext cx="312120" cy="287640"/>
          </a:xfrm>
          <a:prstGeom prst="rect">
            <a:avLst/>
          </a:prstGeom>
        </p:spPr>
        <p:txBody>
          <a:bodyPr bIns="45000" lIns="90000" rIns="90000" tIns="45000" wrap="none"/>
          <a:p>
            <a:r>
              <a:rPr lang="en-US" sz="1200"/>
              <a:t>P</a:t>
            </a:r>
            <a:endParaRPr/>
          </a:p>
        </p:txBody>
      </p:sp>
      <p:sp>
        <p:nvSpPr>
          <p:cNvPr id="196" name="TextShape 16"/>
          <p:cNvSpPr txBox="1"/>
          <p:nvPr/>
        </p:nvSpPr>
        <p:spPr>
          <a:xfrm>
            <a:off x="1967760" y="5819400"/>
            <a:ext cx="343800" cy="287640"/>
          </a:xfrm>
          <a:prstGeom prst="rect">
            <a:avLst/>
          </a:prstGeom>
        </p:spPr>
        <p:txBody>
          <a:bodyPr bIns="45000" lIns="90000" rIns="90000" tIns="45000" wrap="none"/>
          <a:p>
            <a:r>
              <a:rPr lang="en-US" sz="1200"/>
              <a:t>P'</a:t>
            </a:r>
            <a:endParaRPr/>
          </a:p>
        </p:txBody>
      </p:sp>
      <p:sp>
        <p:nvSpPr>
          <p:cNvPr id="197" name="TextShape 17"/>
          <p:cNvSpPr txBox="1"/>
          <p:nvPr/>
        </p:nvSpPr>
        <p:spPr>
          <a:xfrm>
            <a:off x="2523600" y="5184720"/>
            <a:ext cx="393840" cy="287640"/>
          </a:xfrm>
          <a:prstGeom prst="rect">
            <a:avLst/>
          </a:prstGeom>
        </p:spPr>
        <p:txBody>
          <a:bodyPr bIns="45000" lIns="90000" rIns="90000" tIns="45000" wrap="none"/>
          <a:p>
            <a:r>
              <a:rPr lang="en-US" sz="1200">
                <a:latin typeface="Arial"/>
                <a:ea typeface="Arial"/>
              </a:rPr>
              <a:t>Δx</a:t>
            </a:r>
            <a:endParaRPr/>
          </a:p>
        </p:txBody>
      </p:sp>
      <p:sp>
        <p:nvSpPr>
          <p:cNvPr id="198" name="CustomShape 18"/>
          <p:cNvSpPr/>
          <p:nvPr/>
        </p:nvSpPr>
        <p:spPr>
          <a:xfrm>
            <a:off x="7500240" y="5317560"/>
            <a:ext cx="198360" cy="198360"/>
          </a:xfrm>
          <a:prstGeom prst="ellipse">
            <a:avLst/>
          </a:prstGeom>
          <a:noFill/>
          <a:ln w="18000">
            <a:solidFill>
              <a:srgbClr val="000000"/>
            </a:solidFill>
            <a:round/>
          </a:ln>
        </p:spPr>
        <p:txBody>
          <a:bodyPr anchor="ctr" bIns="54000" lIns="99000" rIns="99000" tIns="54000" wrap="none"/>
          <a:p>
            <a:pPr algn="ctr"/>
            <a:r>
              <a:rPr lang="en-US" sz="1200">
                <a:latin typeface="Arial"/>
                <a:ea typeface="Arial"/>
              </a:rPr>
              <a:t>Σ</a:t>
            </a:r>
            <a:endParaRPr/>
          </a:p>
        </p:txBody>
      </p:sp>
      <p:cxnSp>
        <p:nvCxnSpPr>
          <p:cNvPr id="199" name="Line 19"/>
          <p:cNvCxnSpPr>
            <a:stCxn id="184" idx="3"/>
            <a:endCxn id="198" idx="2"/>
          </p:cNvCxnSpPr>
          <p:nvPr/>
        </p:nvCxnSpPr>
        <p:spPr>
          <a:xfrm>
            <a:off x="7143120" y="5416560"/>
            <a:ext cx="357480" cy="720"/>
          </a:xfrm>
          <a:prstGeom prst="bentConnector3">
            <a:avLst/>
          </a:prstGeom>
          <a:ln>
            <a:solidFill>
              <a:srgbClr val="000000"/>
            </a:solidFill>
            <a:tailEnd len="med" type="triangle" w="med"/>
          </a:ln>
        </p:spPr>
      </p:cxnSp>
      <p:sp>
        <p:nvSpPr>
          <p:cNvPr id="200" name="Rectangle 20"/>
          <p:cNvSpPr/>
          <p:nvPr/>
        </p:nvSpPr>
        <p:spPr>
          <a:xfrm>
            <a:off x="7103520" y="4722120"/>
            <a:ext cx="992160" cy="198360"/>
          </a:xfrm>
          <a:prstGeom prst="rect">
            <a:avLst/>
          </a:prstGeom>
          <a:noFill/>
          <a:ln>
            <a:noFill/>
          </a:ln>
        </p:spPr>
        <p:txBody>
          <a:bodyPr anchor="ctr" anchorCtr="1" bIns="45000" lIns="90000" rIns="90000" tIns="45000" wrap="none"/>
          <a:p>
            <a:r>
              <a:rPr i="1" lang="en-US" sz="1200"/>
              <a:t>actual disturbance</a:t>
            </a:r>
            <a:endParaRPr/>
          </a:p>
        </p:txBody>
      </p:sp>
      <p:cxnSp>
        <p:nvCxnSpPr>
          <p:cNvPr id="201" name="Line 21"/>
          <p:cNvCxnSpPr>
            <a:stCxn id="200" idx="2"/>
            <a:endCxn id="198" idx="0"/>
          </p:cNvCxnSpPr>
          <p:nvPr/>
        </p:nvCxnSpPr>
        <p:spPr>
          <a:xfrm>
            <a:off x="7599600" y="4920480"/>
            <a:ext cx="360" cy="397440"/>
          </a:xfrm>
          <a:prstGeom prst="bentConnector3">
            <a:avLst/>
          </a:prstGeom>
          <a:ln>
            <a:solidFill>
              <a:srgbClr val="000000"/>
            </a:solidFill>
            <a:tailEnd len="med" type="triangle" w="med"/>
          </a:ln>
        </p:spPr>
      </p:cxnSp>
      <p:sp>
        <p:nvSpPr>
          <p:cNvPr id="202" name="TextShape 22"/>
          <p:cNvSpPr txBox="1"/>
          <p:nvPr/>
        </p:nvSpPr>
        <p:spPr>
          <a:xfrm>
            <a:off x="1626840" y="5079240"/>
            <a:ext cx="347400" cy="381960"/>
          </a:xfrm>
          <a:prstGeom prst="rect">
            <a:avLst/>
          </a:prstGeom>
        </p:spPr>
        <p:txBody>
          <a:bodyPr bIns="45000" lIns="90000" rIns="90000" tIns="45000" wrap="none"/>
          <a:p>
            <a:r>
              <a:rPr lang="en-US"/>
              <a:t>+</a:t>
            </a:r>
            <a:endParaRPr/>
          </a:p>
        </p:txBody>
      </p:sp>
      <p:sp>
        <p:nvSpPr>
          <p:cNvPr id="203" name="TextShape 23"/>
          <p:cNvSpPr txBox="1"/>
          <p:nvPr/>
        </p:nvSpPr>
        <p:spPr>
          <a:xfrm>
            <a:off x="1865520" y="5595120"/>
            <a:ext cx="283320" cy="381960"/>
          </a:xfrm>
          <a:prstGeom prst="rect">
            <a:avLst/>
          </a:prstGeom>
        </p:spPr>
        <p:txBody>
          <a:bodyPr bIns="45000" lIns="90000" rIns="90000" tIns="45000" wrap="none"/>
          <a:p>
            <a:r>
              <a:rPr lang="en-US"/>
              <a:t>-</a:t>
            </a:r>
            <a:endParaRPr/>
          </a:p>
        </p:txBody>
      </p:sp>
      <p:sp>
        <p:nvSpPr>
          <p:cNvPr id="204" name="TextShape 24"/>
          <p:cNvSpPr txBox="1"/>
          <p:nvPr/>
        </p:nvSpPr>
        <p:spPr>
          <a:xfrm>
            <a:off x="7302600" y="5189400"/>
            <a:ext cx="297000" cy="287640"/>
          </a:xfrm>
          <a:prstGeom prst="rect">
            <a:avLst/>
          </a:prstGeom>
        </p:spPr>
        <p:txBody>
          <a:bodyPr bIns="45000" lIns="90000" rIns="90000" tIns="45000" wrap="none"/>
          <a:p>
            <a:r>
              <a:rPr lang="en-US" sz="1200"/>
              <a:t>+</a:t>
            </a:r>
            <a:endParaRPr/>
          </a:p>
        </p:txBody>
      </p:sp>
      <p:sp>
        <p:nvSpPr>
          <p:cNvPr id="205" name="TextShape 25"/>
          <p:cNvSpPr txBox="1"/>
          <p:nvPr/>
        </p:nvSpPr>
        <p:spPr>
          <a:xfrm>
            <a:off x="7540920" y="5110200"/>
            <a:ext cx="296640" cy="288000"/>
          </a:xfrm>
          <a:prstGeom prst="rect">
            <a:avLst/>
          </a:prstGeom>
        </p:spPr>
        <p:txBody>
          <a:bodyPr bIns="45000" lIns="90000" rIns="90000" tIns="45000" wrap="none"/>
          <a:p>
            <a:r>
              <a:rPr lang="en-US" sz="1200"/>
              <a:t>+</a:t>
            </a:r>
            <a:endParaRPr/>
          </a:p>
        </p:txBody>
      </p:sp>
      <p:sp>
        <p:nvSpPr>
          <p:cNvPr id="206" name="CustomShape 26"/>
          <p:cNvSpPr/>
          <p:nvPr/>
        </p:nvSpPr>
        <p:spPr>
          <a:xfrm>
            <a:off x="5258160" y="5238000"/>
            <a:ext cx="357120" cy="357120"/>
          </a:xfrm>
          <a:prstGeom prst="ellipse">
            <a:avLst/>
          </a:prstGeom>
          <a:noFill/>
          <a:ln w="18000">
            <a:solidFill>
              <a:srgbClr val="000000"/>
            </a:solidFill>
            <a:round/>
          </a:ln>
        </p:spPr>
        <p:txBody>
          <a:bodyPr anchor="ctr" bIns="54000" lIns="99000" rIns="99000" tIns="54000" wrap="none"/>
          <a:p>
            <a:pPr algn="ctr"/>
            <a:r>
              <a:rPr lang="en-US" sz="1500">
                <a:latin typeface="Arial"/>
                <a:ea typeface="Arial"/>
              </a:rPr>
              <a:t>Σ</a:t>
            </a:r>
            <a:endParaRPr/>
          </a:p>
        </p:txBody>
      </p:sp>
      <p:cxnSp>
        <p:nvCxnSpPr>
          <p:cNvPr id="207" name="Line 27"/>
          <p:cNvCxnSpPr>
            <a:stCxn id="206" idx="6"/>
            <a:endCxn id="184" idx="1"/>
          </p:cNvCxnSpPr>
          <p:nvPr/>
        </p:nvCxnSpPr>
        <p:spPr>
          <a:xfrm>
            <a:off x="5615280" y="5416560"/>
            <a:ext cx="536040" cy="360"/>
          </a:xfrm>
          <a:prstGeom prst="bentConnector3">
            <a:avLst/>
          </a:prstGeom>
          <a:ln>
            <a:solidFill>
              <a:srgbClr val="000000"/>
            </a:solidFill>
            <a:tailEnd len="med" type="triangle" w="med"/>
          </a:ln>
        </p:spPr>
      </p:cxnSp>
      <p:sp>
        <p:nvSpPr>
          <p:cNvPr id="208" name="TextShape 28"/>
          <p:cNvSpPr txBox="1"/>
          <p:nvPr/>
        </p:nvSpPr>
        <p:spPr>
          <a:xfrm>
            <a:off x="5397840" y="5039640"/>
            <a:ext cx="297000" cy="287640"/>
          </a:xfrm>
          <a:prstGeom prst="rect">
            <a:avLst/>
          </a:prstGeom>
        </p:spPr>
        <p:txBody>
          <a:bodyPr bIns="45000" lIns="90000" rIns="90000" tIns="45000" wrap="none"/>
          <a:p>
            <a:r>
              <a:rPr lang="en-US" sz="1200"/>
              <a:t>+</a:t>
            </a:r>
            <a:endParaRPr/>
          </a:p>
        </p:txBody>
      </p:sp>
      <p:sp>
        <p:nvSpPr>
          <p:cNvPr id="209" name="Rectangle 29"/>
          <p:cNvSpPr/>
          <p:nvPr/>
        </p:nvSpPr>
        <p:spPr>
          <a:xfrm>
            <a:off x="3373200" y="4325400"/>
            <a:ext cx="1388880" cy="595080"/>
          </a:xfrm>
          <a:prstGeom prst="rect">
            <a:avLst/>
          </a:prstGeom>
          <a:noFill/>
          <a:ln w="18000">
            <a:solidFill>
              <a:srgbClr val="ff0000"/>
            </a:solidFill>
            <a:round/>
          </a:ln>
        </p:spPr>
        <p:txBody>
          <a:bodyPr anchor="ctr" anchorCtr="1" bIns="54000" lIns="99000" rIns="99000" tIns="54000" wrap="none"/>
          <a:p>
            <a:pPr algn="ctr"/>
            <a:r>
              <a:rPr lang="en-US" sz="1500"/>
              <a:t>Feed-Forward:</a:t>
            </a:r>
            <a:endParaRPr/>
          </a:p>
          <a:p>
            <a:pPr algn="ctr"/>
            <a:r>
              <a:rPr lang="en-US" sz="1200">
                <a:latin typeface="Arial"/>
                <a:ea typeface="Arial"/>
              </a:rPr>
              <a:t>M → E</a:t>
            </a:r>
            <a:endParaRPr/>
          </a:p>
        </p:txBody>
      </p:sp>
      <p:cxnSp>
        <p:nvCxnSpPr>
          <p:cNvPr id="210" name="Line 30"/>
          <p:cNvCxnSpPr>
            <a:stCxn id="209" idx="3"/>
            <a:endCxn id="206" idx="0"/>
          </p:cNvCxnSpPr>
          <p:nvPr/>
        </p:nvCxnSpPr>
        <p:spPr>
          <a:xfrm>
            <a:off x="4762080" y="4622760"/>
            <a:ext cx="675000" cy="615600"/>
          </a:xfrm>
          <a:prstGeom prst="bentConnector3">
            <a:avLst/>
          </a:prstGeom>
          <a:ln>
            <a:solidFill>
              <a:srgbClr val="ff0000"/>
            </a:solidFill>
            <a:tailEnd len="med" type="triangle" w="med"/>
          </a:ln>
        </p:spPr>
      </p:cxnSp>
      <p:sp>
        <p:nvSpPr>
          <p:cNvPr id="211" name="Rectangle 31"/>
          <p:cNvSpPr/>
          <p:nvPr/>
        </p:nvSpPr>
        <p:spPr>
          <a:xfrm>
            <a:off x="2460240" y="4325400"/>
            <a:ext cx="595440" cy="595080"/>
          </a:xfrm>
          <a:prstGeom prst="rect">
            <a:avLst/>
          </a:prstGeom>
          <a:noFill/>
          <a:ln w="18000">
            <a:solidFill>
              <a:srgbClr val="ff0000"/>
            </a:solidFill>
            <a:round/>
          </a:ln>
        </p:spPr>
        <p:txBody>
          <a:bodyPr anchor="ctr" anchorCtr="1" bIns="54000" lIns="99000" rIns="99000" tIns="54000" wrap="none"/>
          <a:p>
            <a:pPr algn="ctr"/>
            <a:r>
              <a:rPr lang="en-US" sz="1400"/>
              <a:t>Model</a:t>
            </a:r>
            <a:endParaRPr/>
          </a:p>
        </p:txBody>
      </p:sp>
      <p:cxnSp>
        <p:nvCxnSpPr>
          <p:cNvPr id="212" name="Line 32"/>
          <p:cNvCxnSpPr>
            <a:stCxn id="190" idx="3"/>
          </p:cNvCxnSpPr>
          <p:nvPr/>
        </p:nvCxnSpPr>
        <p:spPr>
          <a:xfrm flipV="1">
            <a:off x="1428480" y="4623120"/>
            <a:ext cx="437040" cy="397080"/>
          </a:xfrm>
          <a:prstGeom prst="bentConnector3">
            <a:avLst/>
          </a:prstGeom>
          <a:ln>
            <a:solidFill>
              <a:srgbClr val="ff0000"/>
            </a:solidFill>
            <a:tailEnd len="med" type="triangle" w="med"/>
          </a:ln>
        </p:spPr>
      </p:cxnSp>
      <p:sp>
        <p:nvSpPr>
          <p:cNvPr id="213" name="TextShape 33"/>
          <p:cNvSpPr txBox="1"/>
          <p:nvPr/>
        </p:nvSpPr>
        <p:spPr>
          <a:xfrm>
            <a:off x="5040720" y="5159160"/>
            <a:ext cx="296640" cy="287640"/>
          </a:xfrm>
          <a:prstGeom prst="rect">
            <a:avLst/>
          </a:prstGeom>
        </p:spPr>
        <p:txBody>
          <a:bodyPr bIns="45000" lIns="90000" rIns="90000" tIns="45000" wrap="none"/>
          <a:p>
            <a:r>
              <a:rPr lang="en-US" sz="1200"/>
              <a:t>+</a:t>
            </a:r>
            <a:endParaRPr/>
          </a:p>
        </p:txBody>
      </p:sp>
      <p:cxnSp>
        <p:nvCxnSpPr>
          <p:cNvPr id="214" name="Line 34"/>
          <p:cNvCxnSpPr>
            <a:endCxn id="211" idx="1"/>
          </p:cNvCxnSpPr>
          <p:nvPr/>
        </p:nvCxnSpPr>
        <p:spPr>
          <a:xfrm flipV="1">
            <a:off x="2063520" y="4622760"/>
            <a:ext cx="397080" cy="720"/>
          </a:xfrm>
          <a:prstGeom prst="bentConnector3">
            <a:avLst/>
          </a:prstGeom>
          <a:ln>
            <a:solidFill>
              <a:srgbClr val="ff0000"/>
            </a:solidFill>
            <a:tailEnd len="med" type="triangle" w="med"/>
          </a:ln>
        </p:spPr>
      </p:cxnSp>
      <p:cxnSp>
        <p:nvCxnSpPr>
          <p:cNvPr id="215" name="Line 35"/>
          <p:cNvCxnSpPr>
            <a:stCxn id="211" idx="3"/>
            <a:endCxn id="209" idx="1"/>
          </p:cNvCxnSpPr>
          <p:nvPr/>
        </p:nvCxnSpPr>
        <p:spPr>
          <a:xfrm>
            <a:off x="3055680" y="4622760"/>
            <a:ext cx="317880" cy="360"/>
          </a:xfrm>
          <a:prstGeom prst="bentConnector3">
            <a:avLst/>
          </a:prstGeom>
          <a:ln>
            <a:solidFill>
              <a:srgbClr val="ff0000"/>
            </a:solidFill>
            <a:tailEnd len="med" type="triangle" w="med"/>
          </a:ln>
        </p:spPr>
      </p:cxnSp>
      <p:sp>
        <p:nvSpPr>
          <p:cNvPr id="216" name="CustomShape 36"/>
          <p:cNvSpPr/>
          <p:nvPr/>
        </p:nvSpPr>
        <p:spPr>
          <a:xfrm>
            <a:off x="1865160" y="4523760"/>
            <a:ext cx="198360" cy="198360"/>
          </a:xfrm>
          <a:prstGeom prst="ellipse">
            <a:avLst/>
          </a:prstGeom>
          <a:noFill/>
          <a:ln w="18000">
            <a:solidFill>
              <a:srgbClr val="ff0000"/>
            </a:solidFill>
            <a:round/>
          </a:ln>
        </p:spPr>
        <p:txBody>
          <a:bodyPr anchor="ctr" bIns="54000" lIns="99000" rIns="99000" tIns="54000" wrap="none"/>
          <a:p>
            <a:pPr algn="ctr"/>
            <a:r>
              <a:rPr lang="en-US" sz="1200">
                <a:solidFill>
                  <a:srgbClr val="ff0000"/>
                </a:solidFill>
                <a:latin typeface="Arial"/>
                <a:ea typeface="Arial"/>
              </a:rPr>
              <a:t>Σ</a:t>
            </a:r>
            <a:endParaRPr/>
          </a:p>
        </p:txBody>
      </p:sp>
      <p:sp>
        <p:nvSpPr>
          <p:cNvPr id="217" name="Rectangle 37"/>
          <p:cNvSpPr/>
          <p:nvPr/>
        </p:nvSpPr>
        <p:spPr>
          <a:xfrm>
            <a:off x="1468080" y="4007880"/>
            <a:ext cx="992160" cy="198360"/>
          </a:xfrm>
          <a:prstGeom prst="rect">
            <a:avLst/>
          </a:prstGeom>
          <a:noFill/>
          <a:ln>
            <a:noFill/>
          </a:ln>
        </p:spPr>
        <p:txBody>
          <a:bodyPr anchor="ctr" anchorCtr="1" bIns="45000" lIns="90000" rIns="90000" tIns="45000" wrap="none"/>
          <a:p>
            <a:r>
              <a:rPr i="1" lang="en-US" sz="1200"/>
              <a:t>predicted disturbance</a:t>
            </a:r>
            <a:endParaRPr/>
          </a:p>
        </p:txBody>
      </p:sp>
      <p:cxnSp>
        <p:nvCxnSpPr>
          <p:cNvPr id="218" name="Line 38"/>
          <p:cNvCxnSpPr>
            <a:stCxn id="217" idx="2"/>
            <a:endCxn id="216" idx="0"/>
          </p:cNvCxnSpPr>
          <p:nvPr/>
        </p:nvCxnSpPr>
        <p:spPr>
          <a:xfrm>
            <a:off x="1964160" y="4206240"/>
            <a:ext cx="720" cy="317880"/>
          </a:xfrm>
          <a:prstGeom prst="bentConnector3">
            <a:avLst/>
          </a:prstGeom>
          <a:ln>
            <a:solidFill>
              <a:srgbClr val="ff0000"/>
            </a:solidFill>
            <a:tailEnd len="med" type="triangle" w="med"/>
          </a:ln>
        </p:spPr>
      </p:cxnSp>
      <p:sp>
        <p:nvSpPr>
          <p:cNvPr id="219" name="TextShape 39"/>
          <p:cNvSpPr txBox="1"/>
          <p:nvPr/>
        </p:nvSpPr>
        <p:spPr>
          <a:xfrm>
            <a:off x="1667520" y="4395600"/>
            <a:ext cx="298440" cy="326520"/>
          </a:xfrm>
          <a:prstGeom prst="rect">
            <a:avLst/>
          </a:prstGeom>
        </p:spPr>
        <p:txBody>
          <a:bodyPr bIns="45000" lIns="90000" rIns="90000" tIns="45000" wrap="none"/>
          <a:p>
            <a:r>
              <a:rPr lang="en-US" sz="1200">
                <a:solidFill>
                  <a:srgbClr val="ff0000"/>
                </a:solidFill>
              </a:rPr>
              <a:t>+</a:t>
            </a:r>
            <a:endParaRPr/>
          </a:p>
        </p:txBody>
      </p:sp>
      <p:sp>
        <p:nvSpPr>
          <p:cNvPr id="220" name="TextShape 40"/>
          <p:cNvSpPr txBox="1"/>
          <p:nvPr/>
        </p:nvSpPr>
        <p:spPr>
          <a:xfrm>
            <a:off x="1905480" y="4316760"/>
            <a:ext cx="297000" cy="287640"/>
          </a:xfrm>
          <a:prstGeom prst="rect">
            <a:avLst/>
          </a:prstGeom>
        </p:spPr>
        <p:txBody>
          <a:bodyPr bIns="45000" lIns="90000" rIns="90000" tIns="45000" wrap="none"/>
          <a:p>
            <a:r>
              <a:rPr lang="en-US" sz="1200">
                <a:solidFill>
                  <a:srgbClr val="ff0000"/>
                </a:solidFill>
              </a:rPr>
              <a:t>+</a:t>
            </a:r>
            <a:endParaRPr/>
          </a:p>
        </p:txBody>
      </p:sp>
    </p:spTree>
  </p:cSld>
  <p:timing>
    <p:tnLst>
      <p:par>
        <p:cTn dur="indefinite" id="47" nodeType="tmRoot" restart="never">
          <p:childTnLst>
            <p:seq>
              <p:cTn id="48"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1" name="TextShape 1"/>
          <p:cNvSpPr txBox="1"/>
          <p:nvPr/>
        </p:nvSpPr>
        <p:spPr>
          <a:xfrm>
            <a:off x="1008000" y="-360"/>
            <a:ext cx="7056000" cy="756360"/>
          </a:xfrm>
          <a:prstGeom prst="rect">
            <a:avLst/>
          </a:prstGeom>
        </p:spPr>
        <p:txBody>
          <a:bodyPr anchor="ctr" bIns="0" lIns="0" rIns="0" tIns="0" wrap="none"/>
          <a:p>
            <a:r>
              <a:rPr lang="en-US"/>
              <a:t>Orbit-Feedback as Prototype for all </a:t>
            </a:r>
            <a:r>
              <a:rPr lang="en-US"/>
              <a:t>
</a:t>
            </a:r>
            <a:r>
              <a:rPr lang="en-US"/>
              <a:t>LHC Beam-Based Feedback Systems</a:t>
            </a:r>
            <a:endParaRPr/>
          </a:p>
        </p:txBody>
      </p:sp>
      <p:sp>
        <p:nvSpPr>
          <p:cNvPr id="222" name="TextShape 2"/>
          <p:cNvSpPr txBox="1"/>
          <p:nvPr/>
        </p:nvSpPr>
        <p:spPr>
          <a:xfrm>
            <a:off x="359640" y="793440"/>
            <a:ext cx="9360000" cy="6349680"/>
          </a:xfrm>
          <a:prstGeom prst="rect">
            <a:avLst/>
          </a:prstGeom>
        </p:spPr>
        <p:txBody>
          <a:bodyPr bIns="0" lIns="0" rIns="0" tIns="0" wrap="none"/>
          <a:p>
            <a:pPr>
              <a:lnSpc>
                <a:spcPts val="732"/>
              </a:lnSpc>
              <a:buBlip>
                <a:blip r:embed="rId1"/>
              </a:buBlip>
            </a:pPr>
            <a:r>
              <a:rPr lang="en-US">
                <a:solidFill>
                  <a:srgbClr val="000000"/>
                </a:solidFill>
                <a:latin typeface="Arial"/>
                <a:ea typeface="msgothic"/>
              </a:rPr>
              <a:t>Orbit-Feedback is one of the largest and most complex LHC feedback:</a:t>
            </a:r>
            <a:endParaRPr/>
          </a:p>
          <a:p>
            <a:pPr lvl="1">
              <a:lnSpc>
                <a:spcPts val="732"/>
              </a:lnSpc>
              <a:buFont typeface="Arial"/>
              <a:buChar char="–"/>
            </a:pPr>
            <a:r>
              <a:rPr lang="en-US" sz="1600">
                <a:solidFill>
                  <a:srgbClr val="000000"/>
                </a:solidFill>
                <a:latin typeface="Arial"/>
                <a:ea typeface="msgothic"/>
              </a:rPr>
              <a:t>1088 BPMs →  2176+ readings @ 25 Hz from 68 front-end computers</a:t>
            </a:r>
            <a:endParaRPr/>
          </a:p>
          <a:p>
            <a:pPr lvl="1">
              <a:lnSpc>
                <a:spcPts val="732"/>
              </a:lnSpc>
              <a:buFont typeface="Arial"/>
              <a:buChar char="–"/>
            </a:pPr>
            <a:r>
              <a:rPr lang="en-US" sz="1600">
                <a:solidFill>
                  <a:srgbClr val="000000"/>
                </a:solidFill>
                <a:latin typeface="Arial"/>
                <a:ea typeface="msgothic"/>
              </a:rPr>
              <a:t>530 correction dipole magnets/plane, distributed over ~50 front-end computers</a:t>
            </a:r>
            <a:endParaRPr/>
          </a:p>
          <a:p>
            <a:pPr lvl="1">
              <a:lnSpc>
                <a:spcPts val="732"/>
              </a:lnSpc>
              <a:buFont typeface="Arial"/>
              <a:buChar char="–"/>
            </a:pPr>
            <a:r>
              <a:rPr lang="en-US">
                <a:solidFill>
                  <a:srgbClr val="0000ff"/>
                </a:solidFill>
                <a:latin typeface="Arial"/>
                <a:ea typeface="msgothic"/>
              </a:rPr>
              <a:t>Total &gt;3500 devices involved</a:t>
            </a:r>
            <a:endParaRPr/>
          </a:p>
          <a:p>
            <a:endParaRPr/>
          </a:p>
          <a:p>
            <a:pPr>
              <a:lnSpc>
                <a:spcPts val="732"/>
              </a:lnSpc>
              <a:buBlip>
                <a:blip r:embed="rId2"/>
              </a:buBlip>
            </a:pPr>
            <a:r>
              <a:rPr lang="en-US">
                <a:solidFill>
                  <a:srgbClr val="000000"/>
                </a:solidFill>
                <a:latin typeface="Arial"/>
                <a:ea typeface="msgothic"/>
              </a:rPr>
              <a:t>Specific requirements fairly distributed </a:t>
            </a:r>
            <a:r>
              <a:rPr lang="en-US">
                <a:solidFill>
                  <a:srgbClr val="000000"/>
                </a:solidFill>
                <a:latin typeface="Arial"/>
                <a:ea typeface="msgothic"/>
              </a:rPr>
              <a:t>	</a:t>
            </a:r>
            <a:r>
              <a:rPr lang="en-US">
                <a:solidFill>
                  <a:srgbClr val="000000"/>
                </a:solidFill>
                <a:latin typeface="Arial"/>
                <a:ea typeface="msgothic"/>
              </a:rPr>
              <a:t>	</a:t>
            </a:r>
            <a:r>
              <a:rPr lang="en-US">
                <a:solidFill>
                  <a:srgbClr val="000000"/>
                </a:solidFill>
                <a:latin typeface="Arial"/>
                <a:ea typeface="msgothic"/>
              </a:rPr>
              <a:t>	</a:t>
            </a:r>
            <a:r>
              <a:rPr lang="en-US">
                <a:solidFill>
                  <a:srgbClr val="000000"/>
                </a:solidFill>
                <a:latin typeface="Arial"/>
                <a:ea typeface="msgothic"/>
              </a:rPr>
              <a:t>	</a:t>
            </a:r>
            <a:r>
              <a:rPr lang="en-US">
                <a:solidFill>
                  <a:srgbClr val="000000"/>
                </a:solidFill>
                <a:latin typeface="Arial"/>
                <a:ea typeface="msgothic"/>
              </a:rPr>
              <a:t>	</a:t>
            </a:r>
            <a:r>
              <a:rPr lang="en-US">
                <a:solidFill>
                  <a:srgbClr val="000000"/>
                </a:solidFill>
                <a:latin typeface="Arial"/>
                <a:ea typeface="msgothic"/>
              </a:rPr>
              <a:t>      → opted for </a:t>
            </a:r>
            <a:r>
              <a:rPr lang="en-US">
                <a:solidFill>
                  <a:srgbClr val="0000ff"/>
                </a:solidFill>
                <a:latin typeface="Arial"/>
                <a:ea typeface="msgothic"/>
              </a:rPr>
              <a:t>central global feedback system</a:t>
            </a:r>
            <a:endParaRPr/>
          </a:p>
          <a:p>
            <a:pPr>
              <a:lnSpc>
                <a:spcPts val="732"/>
              </a:lnSpc>
            </a:pPr>
            <a:endParaRPr/>
          </a:p>
          <a:p>
            <a:pPr>
              <a:lnSpc>
                <a:spcPts val="732"/>
              </a:lnSpc>
              <a:buBlip>
                <a:blip r:embed="rId3"/>
              </a:buBlip>
            </a:pPr>
            <a:r>
              <a:rPr lang="en-US">
                <a:solidFill>
                  <a:srgbClr val="000000"/>
                </a:solidFill>
                <a:latin typeface="Arial"/>
                <a:ea typeface="msgothic"/>
              </a:rPr>
              <a:t>One central controller (OFC + hot spare):</a:t>
            </a:r>
            <a:endParaRPr/>
          </a:p>
          <a:p>
            <a:pPr lvl="1">
              <a:lnSpc>
                <a:spcPts val="732"/>
              </a:lnSpc>
              <a:buBlip>
                <a:blip r:embed="rId4"/>
              </a:buBlip>
            </a:pPr>
            <a:r>
              <a:rPr lang="en-US">
                <a:solidFill>
                  <a:srgbClr val="000000"/>
                </a:solidFill>
                <a:latin typeface="Arial"/>
                <a:ea typeface="msgothic"/>
              </a:rPr>
              <a:t>higher numerical load</a:t>
            </a:r>
            <a:endParaRPr/>
          </a:p>
          <a:p>
            <a:pPr lvl="1">
              <a:lnSpc>
                <a:spcPts val="732"/>
              </a:lnSpc>
              <a:buBlip>
                <a:blip r:embed="rId5"/>
              </a:buBlip>
            </a:pPr>
            <a:r>
              <a:rPr lang="en-US">
                <a:solidFill>
                  <a:srgbClr val="000000"/>
                </a:solidFill>
                <a:latin typeface="Arial"/>
                <a:ea typeface="msgothic"/>
              </a:rPr>
              <a:t>higher network load (↔ ~120 front-ends)</a:t>
            </a:r>
            <a:endParaRPr/>
          </a:p>
          <a:p>
            <a:pPr lvl="1">
              <a:lnSpc>
                <a:spcPts val="732"/>
              </a:lnSpc>
              <a:buBlip>
                <a:blip r:embed="rId6"/>
              </a:buBlip>
            </a:pPr>
            <a:r>
              <a:rPr lang="en-US">
                <a:solidFill>
                  <a:srgbClr val="000000"/>
                </a:solidFill>
                <a:latin typeface="Arial"/>
                <a:ea typeface="msgothic"/>
              </a:rPr>
              <a:t>dependence of machine operation on single device</a:t>
            </a:r>
            <a:endParaRPr/>
          </a:p>
          <a:p>
            <a:pPr lvl="1">
              <a:lnSpc>
                <a:spcPts val="732"/>
              </a:lnSpc>
              <a:buBlip>
                <a:blip r:embed="rId7"/>
              </a:buBlip>
            </a:pPr>
            <a:r>
              <a:rPr lang="en-US">
                <a:solidFill>
                  <a:srgbClr val="000000"/>
                </a:solidFill>
                <a:latin typeface="Arial"/>
                <a:ea typeface="msgothic"/>
              </a:rPr>
              <a:t>easier synchronisation between front-ends and FBs</a:t>
            </a:r>
            <a:endParaRPr/>
          </a:p>
          <a:p>
            <a:pPr lvl="1">
              <a:lnSpc>
                <a:spcPts val="732"/>
              </a:lnSpc>
              <a:buBlip>
                <a:blip r:embed="rId8"/>
              </a:buBlip>
            </a:pPr>
            <a:r>
              <a:rPr lang="en-US">
                <a:solidFill>
                  <a:srgbClr val="000000"/>
                </a:solidFill>
                <a:latin typeface="Arial"/>
                <a:ea typeface="msgothic"/>
              </a:rPr>
              <a:t>flexible correction scheme changes and gain-scheduling</a:t>
            </a:r>
            <a:endParaRPr/>
          </a:p>
          <a:p>
            <a:pPr lvl="1">
              <a:lnSpc>
                <a:spcPts val="732"/>
              </a:lnSpc>
              <a:buBlip>
                <a:blip r:embed="rId9"/>
              </a:buBlip>
            </a:pPr>
            <a:r>
              <a:rPr lang="en-US">
                <a:solidFill>
                  <a:srgbClr val="0000ff"/>
                </a:solidFill>
                <a:latin typeface="Arial"/>
                <a:ea typeface="msgothic"/>
              </a:rPr>
              <a:t>most efficient to handle cross-talk and (de-)coupling between FBs</a:t>
            </a:r>
            <a:endParaRPr/>
          </a:p>
        </p:txBody>
      </p:sp>
      <p:sp>
        <p:nvSpPr>
          <p:cNvPr id="223" name="Ellipse 3"/>
          <p:cNvSpPr/>
          <p:nvPr/>
        </p:nvSpPr>
        <p:spPr>
          <a:xfrm>
            <a:off x="6983280" y="2499120"/>
            <a:ext cx="2771640" cy="2701800"/>
          </a:xfrm>
          <a:prstGeom prst="ellipse">
            <a:avLst/>
          </a:prstGeom>
          <a:noFill/>
          <a:ln w="36000">
            <a:solidFill>
              <a:srgbClr val="ff0000"/>
            </a:solidFill>
            <a:custDash>
              <a:ds d="79000" sp="79000"/>
            </a:custDash>
            <a:round/>
          </a:ln>
        </p:spPr>
      </p:sp>
      <p:sp>
        <p:nvSpPr>
          <p:cNvPr id="224" name="Ellipse 4"/>
          <p:cNvSpPr/>
          <p:nvPr/>
        </p:nvSpPr>
        <p:spPr>
          <a:xfrm>
            <a:off x="9363240" y="4612680"/>
            <a:ext cx="215280" cy="208080"/>
          </a:xfrm>
          <a:prstGeom prst="ellipse">
            <a:avLst/>
          </a:prstGeom>
          <a:solidFill>
            <a:srgbClr val="00ff00"/>
          </a:solidFill>
          <a:ln w="12600">
            <a:solidFill>
              <a:srgbClr val="66ff33"/>
            </a:solidFill>
            <a:round/>
          </a:ln>
        </p:spPr>
      </p:sp>
      <p:sp>
        <p:nvSpPr>
          <p:cNvPr id="225" name="Ellipse 5"/>
          <p:cNvSpPr/>
          <p:nvPr/>
        </p:nvSpPr>
        <p:spPr>
          <a:xfrm>
            <a:off x="8226720" y="2394360"/>
            <a:ext cx="213480" cy="208440"/>
          </a:xfrm>
          <a:prstGeom prst="ellipse">
            <a:avLst/>
          </a:prstGeom>
          <a:solidFill>
            <a:srgbClr val="00ff00"/>
          </a:solidFill>
          <a:ln w="12600">
            <a:solidFill>
              <a:srgbClr val="66ff33"/>
            </a:solidFill>
            <a:round/>
          </a:ln>
        </p:spPr>
      </p:sp>
      <p:sp>
        <p:nvSpPr>
          <p:cNvPr id="226" name="Ellipse 6"/>
          <p:cNvSpPr/>
          <p:nvPr/>
        </p:nvSpPr>
        <p:spPr>
          <a:xfrm>
            <a:off x="6877440" y="3711600"/>
            <a:ext cx="212760" cy="207000"/>
          </a:xfrm>
          <a:prstGeom prst="ellipse">
            <a:avLst/>
          </a:prstGeom>
          <a:solidFill>
            <a:srgbClr val="00ff00"/>
          </a:solidFill>
          <a:ln w="12600">
            <a:solidFill>
              <a:srgbClr val="66ff33"/>
            </a:solidFill>
            <a:round/>
          </a:ln>
        </p:spPr>
      </p:sp>
      <p:sp>
        <p:nvSpPr>
          <p:cNvPr id="227" name="Ellipse 7"/>
          <p:cNvSpPr/>
          <p:nvPr/>
        </p:nvSpPr>
        <p:spPr>
          <a:xfrm>
            <a:off x="8191800" y="5131080"/>
            <a:ext cx="212760" cy="209160"/>
          </a:xfrm>
          <a:prstGeom prst="ellipse">
            <a:avLst/>
          </a:prstGeom>
          <a:solidFill>
            <a:srgbClr val="00ff00"/>
          </a:solidFill>
          <a:ln w="12600">
            <a:solidFill>
              <a:srgbClr val="66ff33"/>
            </a:solidFill>
            <a:round/>
          </a:ln>
        </p:spPr>
      </p:sp>
      <p:sp>
        <p:nvSpPr>
          <p:cNvPr id="228" name="Ellipse 8"/>
          <p:cNvSpPr/>
          <p:nvPr/>
        </p:nvSpPr>
        <p:spPr>
          <a:xfrm>
            <a:off x="9647640" y="3711600"/>
            <a:ext cx="214200" cy="207000"/>
          </a:xfrm>
          <a:prstGeom prst="ellipse">
            <a:avLst/>
          </a:prstGeom>
          <a:solidFill>
            <a:srgbClr val="00ff00"/>
          </a:solidFill>
          <a:ln w="12600">
            <a:solidFill>
              <a:srgbClr val="66ff33"/>
            </a:solidFill>
            <a:round/>
          </a:ln>
        </p:spPr>
      </p:sp>
      <p:sp>
        <p:nvSpPr>
          <p:cNvPr id="229" name="Ellipse 9"/>
          <p:cNvSpPr/>
          <p:nvPr/>
        </p:nvSpPr>
        <p:spPr>
          <a:xfrm>
            <a:off x="7337880" y="2775240"/>
            <a:ext cx="213840" cy="208080"/>
          </a:xfrm>
          <a:prstGeom prst="ellipse">
            <a:avLst/>
          </a:prstGeom>
          <a:solidFill>
            <a:srgbClr val="00ff00"/>
          </a:solidFill>
          <a:ln w="12600">
            <a:solidFill>
              <a:srgbClr val="66ff33"/>
            </a:solidFill>
            <a:round/>
          </a:ln>
        </p:spPr>
      </p:sp>
      <p:sp>
        <p:nvSpPr>
          <p:cNvPr id="230" name="Ellipse 10"/>
          <p:cNvSpPr/>
          <p:nvPr/>
        </p:nvSpPr>
        <p:spPr>
          <a:xfrm>
            <a:off x="9186120" y="2775240"/>
            <a:ext cx="213120" cy="208080"/>
          </a:xfrm>
          <a:prstGeom prst="ellipse">
            <a:avLst/>
          </a:prstGeom>
          <a:solidFill>
            <a:srgbClr val="00ff00"/>
          </a:solidFill>
          <a:ln w="12600">
            <a:solidFill>
              <a:srgbClr val="66ff33"/>
            </a:solidFill>
            <a:round/>
          </a:ln>
        </p:spPr>
      </p:sp>
      <p:sp>
        <p:nvSpPr>
          <p:cNvPr id="231" name="Ellipse 11"/>
          <p:cNvSpPr/>
          <p:nvPr/>
        </p:nvSpPr>
        <p:spPr>
          <a:xfrm>
            <a:off x="7268400" y="4716000"/>
            <a:ext cx="211680" cy="208080"/>
          </a:xfrm>
          <a:prstGeom prst="ellipse">
            <a:avLst/>
          </a:prstGeom>
          <a:solidFill>
            <a:srgbClr val="00ff00"/>
          </a:solidFill>
          <a:ln w="12600">
            <a:solidFill>
              <a:srgbClr val="66ff33"/>
            </a:solidFill>
            <a:round/>
          </a:ln>
        </p:spPr>
      </p:sp>
      <p:sp>
        <p:nvSpPr>
          <p:cNvPr id="232" name="Rectangle 12"/>
          <p:cNvSpPr/>
          <p:nvPr/>
        </p:nvSpPr>
        <p:spPr>
          <a:xfrm>
            <a:off x="8049240" y="3677040"/>
            <a:ext cx="595440" cy="345600"/>
          </a:xfrm>
          <a:prstGeom prst="rect">
            <a:avLst/>
          </a:prstGeom>
          <a:solidFill>
            <a:srgbClr val="ff9900"/>
          </a:solidFill>
          <a:ln w="12600">
            <a:solidFill>
              <a:srgbClr val="ffffff"/>
            </a:solidFill>
            <a:round/>
          </a:ln>
        </p:spPr>
      </p:sp>
      <p:sp>
        <p:nvSpPr>
          <p:cNvPr id="233" name="Rectangle 13"/>
          <p:cNvSpPr/>
          <p:nvPr/>
        </p:nvSpPr>
        <p:spPr>
          <a:xfrm>
            <a:off x="8049240" y="3677040"/>
            <a:ext cx="595440" cy="345600"/>
          </a:xfrm>
          <a:prstGeom prst="rect">
            <a:avLst/>
          </a:prstGeom>
          <a:noFill/>
          <a:ln>
            <a:noFill/>
          </a:ln>
        </p:spPr>
        <p:txBody>
          <a:bodyPr anchor="ctr" bIns="46800" lIns="90000" rIns="90000" tIns="46800" wrap="none"/>
          <a:p>
            <a:pPr algn="ctr">
              <a:lnSpc>
                <a:spcPct val="107000"/>
              </a:lnSpc>
            </a:pPr>
            <a:r>
              <a:rPr lang="en-US" sz="1500">
                <a:solidFill>
                  <a:srgbClr val="000000"/>
                </a:solidFill>
                <a:latin typeface="Arial"/>
                <a:ea typeface="msgothic"/>
              </a:rPr>
              <a:t>OFC</a:t>
            </a:r>
            <a:endParaRPr/>
          </a:p>
        </p:txBody>
      </p:sp>
      <p:sp>
        <p:nvSpPr>
          <p:cNvPr id="234" name="Line 14"/>
          <p:cNvSpPr/>
          <p:nvPr/>
        </p:nvSpPr>
        <p:spPr>
          <a:xfrm>
            <a:off x="8334000" y="2705760"/>
            <a:ext cx="0" cy="902160"/>
          </a:xfrm>
          <a:prstGeom prst="line">
            <a:avLst/>
          </a:prstGeom>
          <a:ln w="28440">
            <a:solidFill>
              <a:srgbClr val="0000ff"/>
            </a:solidFill>
            <a:round/>
            <a:headEnd len="med" type="triangle" w="med"/>
            <a:tailEnd len="med" type="triangle" w="med"/>
          </a:ln>
        </p:spPr>
      </p:sp>
      <p:sp>
        <p:nvSpPr>
          <p:cNvPr id="235" name="Line 15"/>
          <p:cNvSpPr/>
          <p:nvPr/>
        </p:nvSpPr>
        <p:spPr>
          <a:xfrm>
            <a:off x="7551720" y="2983320"/>
            <a:ext cx="426600" cy="623880"/>
          </a:xfrm>
          <a:prstGeom prst="line">
            <a:avLst/>
          </a:prstGeom>
          <a:ln w="28440">
            <a:solidFill>
              <a:srgbClr val="0000ff"/>
            </a:solidFill>
            <a:round/>
            <a:headEnd len="med" type="triangle" w="med"/>
            <a:tailEnd len="med" type="triangle" w="med"/>
          </a:ln>
        </p:spPr>
      </p:sp>
      <p:sp>
        <p:nvSpPr>
          <p:cNvPr id="236" name="Line 16"/>
          <p:cNvSpPr/>
          <p:nvPr/>
        </p:nvSpPr>
        <p:spPr>
          <a:xfrm flipH="1">
            <a:off x="8688960" y="3052800"/>
            <a:ext cx="497520" cy="554400"/>
          </a:xfrm>
          <a:prstGeom prst="line">
            <a:avLst/>
          </a:prstGeom>
          <a:ln w="28440">
            <a:solidFill>
              <a:srgbClr val="0000ff"/>
            </a:solidFill>
            <a:round/>
            <a:headEnd len="med" type="triangle" w="med"/>
            <a:tailEnd len="med" type="triangle" w="med"/>
          </a:ln>
        </p:spPr>
      </p:sp>
      <p:sp>
        <p:nvSpPr>
          <p:cNvPr id="237" name="Line 17"/>
          <p:cNvSpPr/>
          <p:nvPr/>
        </p:nvSpPr>
        <p:spPr>
          <a:xfrm>
            <a:off x="8334000" y="4127040"/>
            <a:ext cx="0" cy="901080"/>
          </a:xfrm>
          <a:prstGeom prst="line">
            <a:avLst/>
          </a:prstGeom>
          <a:ln w="28440">
            <a:solidFill>
              <a:srgbClr val="0000ff"/>
            </a:solidFill>
            <a:round/>
            <a:headEnd len="med" type="triangle" w="med"/>
            <a:tailEnd len="med" type="triangle" w="med"/>
          </a:ln>
        </p:spPr>
      </p:sp>
      <p:sp>
        <p:nvSpPr>
          <p:cNvPr id="238" name="Line 18"/>
          <p:cNvSpPr/>
          <p:nvPr/>
        </p:nvSpPr>
        <p:spPr>
          <a:xfrm flipH="1">
            <a:off x="8760960" y="3814920"/>
            <a:ext cx="781200" cy="0"/>
          </a:xfrm>
          <a:prstGeom prst="line">
            <a:avLst/>
          </a:prstGeom>
          <a:ln w="28440">
            <a:solidFill>
              <a:srgbClr val="0000ff"/>
            </a:solidFill>
            <a:round/>
            <a:headEnd len="med" type="triangle" w="med"/>
            <a:tailEnd len="med" type="triangle" w="med"/>
          </a:ln>
        </p:spPr>
      </p:sp>
      <p:sp>
        <p:nvSpPr>
          <p:cNvPr id="239" name="Line 19"/>
          <p:cNvSpPr/>
          <p:nvPr/>
        </p:nvSpPr>
        <p:spPr>
          <a:xfrm>
            <a:off x="8688960" y="4092120"/>
            <a:ext cx="568440" cy="484560"/>
          </a:xfrm>
          <a:prstGeom prst="line">
            <a:avLst/>
          </a:prstGeom>
          <a:ln w="28440">
            <a:solidFill>
              <a:srgbClr val="0000ff"/>
            </a:solidFill>
            <a:round/>
            <a:headEnd len="med" type="triangle" w="med"/>
            <a:tailEnd len="med" type="triangle" w="med"/>
          </a:ln>
        </p:spPr>
      </p:sp>
      <p:sp>
        <p:nvSpPr>
          <p:cNvPr id="240" name="Line 20"/>
          <p:cNvSpPr/>
          <p:nvPr/>
        </p:nvSpPr>
        <p:spPr>
          <a:xfrm>
            <a:off x="7197120" y="3814920"/>
            <a:ext cx="781560" cy="0"/>
          </a:xfrm>
          <a:prstGeom prst="line">
            <a:avLst/>
          </a:prstGeom>
          <a:ln w="28440">
            <a:solidFill>
              <a:srgbClr val="0000ff"/>
            </a:solidFill>
            <a:round/>
            <a:headEnd len="med" type="triangle" w="med"/>
            <a:tailEnd len="med" type="triangle" w="med"/>
          </a:ln>
        </p:spPr>
      </p:sp>
      <p:sp>
        <p:nvSpPr>
          <p:cNvPr id="241" name="Line 21"/>
          <p:cNvSpPr/>
          <p:nvPr/>
        </p:nvSpPr>
        <p:spPr>
          <a:xfrm flipH="1">
            <a:off x="7480080" y="4092120"/>
            <a:ext cx="497880" cy="623520"/>
          </a:xfrm>
          <a:prstGeom prst="line">
            <a:avLst/>
          </a:prstGeom>
          <a:ln w="28440">
            <a:solidFill>
              <a:srgbClr val="0000ff"/>
            </a:solidFill>
            <a:round/>
            <a:headEnd len="med" type="triangle" w="med"/>
            <a:tailEnd len="med" type="triangle" w="med"/>
          </a:ln>
        </p:spPr>
      </p:sp>
      <p:sp>
        <p:nvSpPr>
          <p:cNvPr id="242" name="TextShape 22"/>
          <p:cNvSpPr txBox="1"/>
          <p:nvPr/>
        </p:nvSpPr>
        <p:spPr>
          <a:xfrm>
            <a:off x="8602920" y="5263200"/>
            <a:ext cx="1462680" cy="641160"/>
          </a:xfrm>
          <a:prstGeom prst="rect">
            <a:avLst/>
          </a:prstGeom>
        </p:spPr>
        <p:txBody>
          <a:bodyPr bIns="45000" lIns="90000" rIns="90000" tIns="45000" wrap="none"/>
          <a:p>
            <a:pPr algn="r"/>
            <a:r>
              <a:rPr lang="en-US" sz="1500">
                <a:solidFill>
                  <a:srgbClr val="00ff00"/>
                </a:solidFill>
              </a:rPr>
              <a:t>Beam FE/</a:t>
            </a:r>
            <a:endParaRPr/>
          </a:p>
          <a:p>
            <a:pPr algn="r"/>
            <a:r>
              <a:rPr lang="en-US" sz="1500">
                <a:solidFill>
                  <a:srgbClr val="00ff00"/>
                </a:solidFill>
              </a:rPr>
              <a:t>corr. circuits</a:t>
            </a:r>
            <a:endParaRPr/>
          </a:p>
        </p:txBody>
      </p:sp>
      <p:sp>
        <p:nvSpPr>
          <p:cNvPr id="243" name="TextShape 23"/>
          <p:cNvSpPr txBox="1"/>
          <p:nvPr/>
        </p:nvSpPr>
        <p:spPr>
          <a:xfrm>
            <a:off x="9078840" y="4181400"/>
            <a:ext cx="1067760" cy="578520"/>
          </a:xfrm>
          <a:prstGeom prst="rect">
            <a:avLst/>
          </a:prstGeom>
        </p:spPr>
        <p:txBody>
          <a:bodyPr bIns="45000" lIns="90000" rIns="90000" tIns="45000" wrap="none"/>
          <a:p>
            <a:r>
              <a:rPr lang="en-US" sz="2000">
                <a:solidFill>
                  <a:srgbClr val="ffffff"/>
                </a:solidFill>
                <a:latin typeface="Arial"/>
              </a:rPr>
              <a:t>LHC</a:t>
            </a:r>
            <a:endParaRPr/>
          </a:p>
        </p:txBody>
      </p:sp>
      <p:sp>
        <p:nvSpPr>
          <p:cNvPr id="244" name="TextShape 24"/>
          <p:cNvSpPr txBox="1"/>
          <p:nvPr/>
        </p:nvSpPr>
        <p:spPr>
          <a:xfrm>
            <a:off x="8808840" y="3526200"/>
            <a:ext cx="1065960" cy="366120"/>
          </a:xfrm>
          <a:prstGeom prst="rect">
            <a:avLst/>
          </a:prstGeom>
        </p:spPr>
        <p:txBody>
          <a:bodyPr bIns="45000" lIns="90000" rIns="90000" tIns="45000" wrap="none"/>
          <a:p>
            <a:r>
              <a:rPr lang="en-US" sz="1000">
                <a:solidFill>
                  <a:srgbClr val="0000ff"/>
                </a:solidFill>
                <a:latin typeface="Arial"/>
              </a:rPr>
              <a:t>Ethernet</a:t>
            </a:r>
            <a:endParaRPr/>
          </a:p>
        </p:txBody>
      </p:sp>
    </p:spTree>
  </p:cSld>
  <p:timing>
    <p:tnLst>
      <p:par>
        <p:cTn dur="indefinite" id="49" nodeType="tmRoot" restart="never">
          <p:childTnLst>
            <p:seq>
              <p:cTn id="50"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5" name="Rectangle 1"/>
          <p:cNvSpPr/>
          <p:nvPr/>
        </p:nvSpPr>
        <p:spPr>
          <a:xfrm>
            <a:off x="3849480" y="4802040"/>
            <a:ext cx="2381040" cy="1388880"/>
          </a:xfrm>
          <a:prstGeom prst="rect">
            <a:avLst/>
          </a:prstGeom>
          <a:noFill/>
          <a:ln w="18000">
            <a:solidFill>
              <a:srgbClr val="000000"/>
            </a:solidFill>
            <a:round/>
          </a:ln>
        </p:spPr>
      </p:sp>
      <p:sp>
        <p:nvSpPr>
          <p:cNvPr id="246" name="Rectangle 2"/>
          <p:cNvSpPr/>
          <p:nvPr/>
        </p:nvSpPr>
        <p:spPr>
          <a:xfrm>
            <a:off x="7540560" y="5516640"/>
            <a:ext cx="1580040" cy="239760"/>
          </a:xfrm>
          <a:prstGeom prst="rect">
            <a:avLst/>
          </a:prstGeom>
          <a:solidFill>
            <a:srgbClr val="ffffff"/>
          </a:solidFill>
          <a:ln>
            <a:solidFill>
              <a:srgbClr val="000000"/>
            </a:solidFill>
          </a:ln>
        </p:spPr>
        <p:txBody>
          <a:bodyPr anchor="ctr" anchorCtr="1" bIns="45000" lIns="90000" rIns="90000" tIns="45000" wrap="none"/>
          <a:p>
            <a:r>
              <a:rPr lang="en-US" sz="1200"/>
              <a:t>PC-Gateways</a:t>
            </a:r>
            <a:endParaRPr/>
          </a:p>
        </p:txBody>
      </p:sp>
      <p:sp>
        <p:nvSpPr>
          <p:cNvPr id="247" name="Rectangle 3"/>
          <p:cNvSpPr/>
          <p:nvPr/>
        </p:nvSpPr>
        <p:spPr>
          <a:xfrm>
            <a:off x="7540200" y="5596200"/>
            <a:ext cx="1580040" cy="239760"/>
          </a:xfrm>
          <a:prstGeom prst="rect">
            <a:avLst/>
          </a:prstGeom>
          <a:solidFill>
            <a:srgbClr val="ffffff"/>
          </a:solidFill>
          <a:ln>
            <a:solidFill>
              <a:srgbClr val="000000"/>
            </a:solidFill>
          </a:ln>
        </p:spPr>
        <p:txBody>
          <a:bodyPr anchor="ctr" anchorCtr="1" bIns="45000" lIns="90000" rIns="90000" tIns="45000" wrap="none"/>
          <a:p>
            <a:r>
              <a:rPr lang="en-US" sz="1200"/>
              <a:t>PC-Gateways</a:t>
            </a:r>
            <a:endParaRPr/>
          </a:p>
        </p:txBody>
      </p:sp>
      <p:sp>
        <p:nvSpPr>
          <p:cNvPr id="248" name="Rectangle 4"/>
          <p:cNvSpPr/>
          <p:nvPr/>
        </p:nvSpPr>
        <p:spPr>
          <a:xfrm>
            <a:off x="7539840" y="5674680"/>
            <a:ext cx="1580040" cy="239760"/>
          </a:xfrm>
          <a:prstGeom prst="rect">
            <a:avLst/>
          </a:prstGeom>
          <a:solidFill>
            <a:srgbClr val="ffffff"/>
          </a:solidFill>
          <a:ln>
            <a:solidFill>
              <a:srgbClr val="000000"/>
            </a:solidFill>
          </a:ln>
        </p:spPr>
        <p:txBody>
          <a:bodyPr anchor="ctr" anchorCtr="1" bIns="45000" lIns="90000" rIns="90000" tIns="45000" wrap="none"/>
          <a:p>
            <a:r>
              <a:rPr lang="en-US" sz="1200"/>
              <a:t>PC-Gateways</a:t>
            </a:r>
            <a:endParaRPr/>
          </a:p>
        </p:txBody>
      </p:sp>
      <p:sp>
        <p:nvSpPr>
          <p:cNvPr id="249" name="Rectangle 5"/>
          <p:cNvSpPr/>
          <p:nvPr/>
        </p:nvSpPr>
        <p:spPr>
          <a:xfrm>
            <a:off x="793440" y="5516640"/>
            <a:ext cx="1984320" cy="240120"/>
          </a:xfrm>
          <a:prstGeom prst="rect">
            <a:avLst/>
          </a:prstGeom>
          <a:solidFill>
            <a:srgbClr val="ffffff"/>
          </a:solidFill>
          <a:ln>
            <a:solidFill>
              <a:srgbClr val="000000"/>
            </a:solidFill>
          </a:ln>
        </p:spPr>
        <p:txBody>
          <a:bodyPr anchor="ctr" anchorCtr="1" bIns="45000" lIns="90000" rIns="90000" tIns="45000" wrap="none"/>
          <a:p>
            <a:r>
              <a:rPr lang="en-US" sz="1200"/>
              <a:t>Monitor-Frontend</a:t>
            </a:r>
            <a:endParaRPr/>
          </a:p>
        </p:txBody>
      </p:sp>
      <p:sp>
        <p:nvSpPr>
          <p:cNvPr id="250" name="Rectangle 6"/>
          <p:cNvSpPr/>
          <p:nvPr/>
        </p:nvSpPr>
        <p:spPr>
          <a:xfrm>
            <a:off x="793440" y="5595840"/>
            <a:ext cx="1984320" cy="240120"/>
          </a:xfrm>
          <a:prstGeom prst="rect">
            <a:avLst/>
          </a:prstGeom>
          <a:solidFill>
            <a:srgbClr val="ffffff"/>
          </a:solidFill>
          <a:ln>
            <a:solidFill>
              <a:srgbClr val="000000"/>
            </a:solidFill>
          </a:ln>
        </p:spPr>
        <p:txBody>
          <a:bodyPr anchor="ctr" anchorCtr="1" bIns="45000" lIns="90000" rIns="90000" tIns="45000" wrap="none"/>
          <a:p>
            <a:r>
              <a:rPr lang="en-US" sz="1200"/>
              <a:t>Monitor-Frontend</a:t>
            </a:r>
            <a:endParaRPr/>
          </a:p>
        </p:txBody>
      </p:sp>
      <p:sp>
        <p:nvSpPr>
          <p:cNvPr id="251" name="TextShape 7"/>
          <p:cNvSpPr txBox="1"/>
          <p:nvPr/>
        </p:nvSpPr>
        <p:spPr>
          <a:xfrm>
            <a:off x="1008000" y="-360"/>
            <a:ext cx="7056000" cy="756360"/>
          </a:xfrm>
          <a:prstGeom prst="rect">
            <a:avLst/>
          </a:prstGeom>
        </p:spPr>
        <p:txBody>
          <a:bodyPr anchor="ctr" bIns="0" lIns="0" rIns="0" tIns="0" wrap="none"/>
          <a:p>
            <a:r>
              <a:rPr lang="en-US"/>
              <a:t>Common Feedback/Feed-forward Control Layout</a:t>
            </a:r>
            <a:endParaRPr/>
          </a:p>
        </p:txBody>
      </p:sp>
      <p:sp>
        <p:nvSpPr>
          <p:cNvPr id="252" name="Rectangle 8"/>
          <p:cNvSpPr/>
          <p:nvPr/>
        </p:nvSpPr>
        <p:spPr>
          <a:xfrm>
            <a:off x="1139760" y="6580080"/>
            <a:ext cx="189000" cy="376920"/>
          </a:xfrm>
          <a:prstGeom prst="rect">
            <a:avLst/>
          </a:prstGeom>
          <a:noFill/>
          <a:ln w="18000">
            <a:solidFill>
              <a:srgbClr val="ff6633"/>
            </a:solidFill>
            <a:custDash>
              <a:ds d="100000" sp="457000"/>
            </a:custDash>
            <a:round/>
          </a:ln>
        </p:spPr>
      </p:sp>
      <p:sp>
        <p:nvSpPr>
          <p:cNvPr id="253" name="Rectangle 9"/>
          <p:cNvSpPr/>
          <p:nvPr/>
        </p:nvSpPr>
        <p:spPr>
          <a:xfrm>
            <a:off x="1437120" y="6580440"/>
            <a:ext cx="188280" cy="377280"/>
          </a:xfrm>
          <a:prstGeom prst="rect">
            <a:avLst/>
          </a:prstGeom>
          <a:noFill/>
          <a:ln w="18000">
            <a:solidFill>
              <a:srgbClr val="ff6633"/>
            </a:solidFill>
            <a:custDash>
              <a:ds d="100000" sp="457000"/>
            </a:custDash>
            <a:round/>
          </a:ln>
        </p:spPr>
      </p:sp>
      <p:sp>
        <p:nvSpPr>
          <p:cNvPr id="254" name="Rectangle 10"/>
          <p:cNvSpPr/>
          <p:nvPr/>
        </p:nvSpPr>
        <p:spPr>
          <a:xfrm>
            <a:off x="2277000" y="6580440"/>
            <a:ext cx="189000" cy="376920"/>
          </a:xfrm>
          <a:prstGeom prst="rect">
            <a:avLst/>
          </a:prstGeom>
          <a:noFill/>
          <a:ln w="18000">
            <a:solidFill>
              <a:srgbClr val="ff6633"/>
            </a:solidFill>
            <a:custDash>
              <a:ds d="100000" sp="457000"/>
            </a:custDash>
            <a:round/>
          </a:ln>
        </p:spPr>
      </p:sp>
      <p:sp>
        <p:nvSpPr>
          <p:cNvPr id="255" name="TextShape 11"/>
          <p:cNvSpPr txBox="1"/>
          <p:nvPr/>
        </p:nvSpPr>
        <p:spPr>
          <a:xfrm>
            <a:off x="1822320" y="6501960"/>
            <a:ext cx="797040" cy="647280"/>
          </a:xfrm>
          <a:prstGeom prst="rect">
            <a:avLst/>
          </a:prstGeom>
        </p:spPr>
        <p:txBody>
          <a:bodyPr bIns="45000" lIns="90000" rIns="90000" tIns="45000" wrap="none"/>
          <a:p>
            <a:r>
              <a:rPr lang="en-US" sz="3500">
                <a:solidFill>
                  <a:srgbClr val="ff6633"/>
                </a:solidFill>
              </a:rPr>
              <a:t>...</a:t>
            </a:r>
            <a:endParaRPr/>
          </a:p>
        </p:txBody>
      </p:sp>
      <p:sp>
        <p:nvSpPr>
          <p:cNvPr id="256" name="Rectangle 12"/>
          <p:cNvSpPr/>
          <p:nvPr/>
        </p:nvSpPr>
        <p:spPr>
          <a:xfrm>
            <a:off x="3968280" y="5674680"/>
            <a:ext cx="2182680" cy="396720"/>
          </a:xfrm>
          <a:prstGeom prst="rect">
            <a:avLst/>
          </a:prstGeom>
          <a:solidFill>
            <a:srgbClr val="ffffff"/>
          </a:solidFill>
          <a:ln>
            <a:solidFill>
              <a:srgbClr val="000000"/>
            </a:solidFill>
          </a:ln>
        </p:spPr>
        <p:txBody>
          <a:bodyPr anchor="ctr" anchorCtr="1" bIns="45000" lIns="90000" rIns="90000" tIns="45000" wrap="none"/>
          <a:p>
            <a:pPr algn="ctr"/>
            <a:r>
              <a:rPr lang="en-US"/>
              <a:t>FB/FF Controller</a:t>
            </a:r>
            <a:endParaRPr/>
          </a:p>
        </p:txBody>
      </p:sp>
      <p:sp>
        <p:nvSpPr>
          <p:cNvPr id="257" name="TextShape 13"/>
          <p:cNvSpPr txBox="1"/>
          <p:nvPr/>
        </p:nvSpPr>
        <p:spPr>
          <a:xfrm>
            <a:off x="5958000" y="4271400"/>
            <a:ext cx="669240" cy="331920"/>
          </a:xfrm>
          <a:prstGeom prst="rect">
            <a:avLst/>
          </a:prstGeom>
        </p:spPr>
        <p:txBody>
          <a:bodyPr bIns="45000" lIns="90000" rIns="90000" tIns="45000" wrap="none"/>
          <a:p>
            <a:pPr algn="ctr"/>
            <a:r>
              <a:rPr lang="en-US" sz="1200">
                <a:solidFill>
                  <a:srgbClr val="000000"/>
                </a:solidFill>
              </a:rPr>
              <a:t>CMW</a:t>
            </a:r>
            <a:endParaRPr/>
          </a:p>
        </p:txBody>
      </p:sp>
      <p:sp>
        <p:nvSpPr>
          <p:cNvPr id="258" name="Rectangle 14"/>
          <p:cNvSpPr/>
          <p:nvPr/>
        </p:nvSpPr>
        <p:spPr>
          <a:xfrm>
            <a:off x="793440" y="5674680"/>
            <a:ext cx="1984320" cy="240120"/>
          </a:xfrm>
          <a:prstGeom prst="rect">
            <a:avLst/>
          </a:prstGeom>
          <a:solidFill>
            <a:srgbClr val="ffffff"/>
          </a:solidFill>
          <a:ln>
            <a:solidFill>
              <a:srgbClr val="000000"/>
            </a:solidFill>
          </a:ln>
        </p:spPr>
        <p:txBody>
          <a:bodyPr anchor="ctr" anchorCtr="1" bIns="45000" lIns="90000" rIns="90000" tIns="45000" wrap="none"/>
          <a:p>
            <a:r>
              <a:rPr lang="en-US" sz="1200"/>
              <a:t>Monitor-Frontend</a:t>
            </a:r>
            <a:endParaRPr/>
          </a:p>
        </p:txBody>
      </p:sp>
      <p:sp>
        <p:nvSpPr>
          <p:cNvPr id="259" name="TextShape 15"/>
          <p:cNvSpPr txBox="1"/>
          <p:nvPr/>
        </p:nvSpPr>
        <p:spPr>
          <a:xfrm>
            <a:off x="2857320" y="5227560"/>
            <a:ext cx="860760" cy="566280"/>
          </a:xfrm>
          <a:prstGeom prst="rect">
            <a:avLst/>
          </a:prstGeom>
        </p:spPr>
        <p:txBody>
          <a:bodyPr bIns="45000" lIns="90000" rIns="90000" tIns="45000" wrap="none"/>
          <a:p>
            <a:r>
              <a:rPr lang="en-US" sz="1200">
                <a:solidFill>
                  <a:srgbClr val="000000"/>
                </a:solidFill>
              </a:rPr>
              <a:t>Ethernet UDP/IP</a:t>
            </a:r>
            <a:endParaRPr/>
          </a:p>
        </p:txBody>
      </p:sp>
      <p:cxnSp>
        <p:nvCxnSpPr>
          <p:cNvPr id="260" name="Line 16"/>
          <p:cNvCxnSpPr>
            <a:endCxn id="258" idx="2"/>
          </p:cNvCxnSpPr>
          <p:nvPr/>
        </p:nvCxnSpPr>
        <p:spPr>
          <a:xfrm flipV="1">
            <a:off x="1785600" y="5914800"/>
            <a:ext cx="360" cy="514440"/>
          </a:xfrm>
          <a:prstGeom prst="bentConnector3">
            <a:avLst/>
          </a:prstGeom>
          <a:ln w="18000">
            <a:solidFill>
              <a:srgbClr val="ff6633"/>
            </a:solidFill>
            <a:round/>
            <a:tailEnd len="med" type="triangle" w="med"/>
          </a:ln>
        </p:spPr>
      </p:cxnSp>
      <p:cxnSp>
        <p:nvCxnSpPr>
          <p:cNvPr id="261" name="Line 17"/>
          <p:cNvCxnSpPr>
            <a:stCxn id="248" idx="2"/>
          </p:cNvCxnSpPr>
          <p:nvPr/>
        </p:nvCxnSpPr>
        <p:spPr>
          <a:xfrm>
            <a:off x="8329680" y="5914440"/>
            <a:ext cx="4320" cy="514800"/>
          </a:xfrm>
          <a:prstGeom prst="bentConnector3">
            <a:avLst/>
          </a:prstGeom>
          <a:ln w="18000">
            <a:solidFill>
              <a:srgbClr val="333333"/>
            </a:solidFill>
            <a:round/>
            <a:tailEnd len="med" type="triangle" w="med"/>
          </a:ln>
        </p:spPr>
      </p:cxnSp>
      <p:sp>
        <p:nvSpPr>
          <p:cNvPr id="262" name="Line 18"/>
          <p:cNvSpPr/>
          <p:nvPr/>
        </p:nvSpPr>
        <p:spPr>
          <a:xfrm>
            <a:off x="309240" y="6756840"/>
            <a:ext cx="9359640" cy="0"/>
          </a:xfrm>
          <a:prstGeom prst="line">
            <a:avLst/>
          </a:prstGeom>
          <a:ln w="18000">
            <a:solidFill>
              <a:srgbClr val="ff0000"/>
            </a:solidFill>
            <a:round/>
            <a:headEnd len="med" type="triangle" w="med"/>
          </a:ln>
        </p:spPr>
        <p:txBody>
          <a:bodyPr anchor="ctr" anchorCtr="1" bIns="9000" lIns="9000" rIns="9000" tIns="9000" wrap="none"/>
          <a:p>
            <a:pPr algn="ctr"/>
            <a:r>
              <a:rPr lang="en-US" sz="2000">
                <a:solidFill>
                  <a:srgbClr val="ff0000"/>
                </a:solidFill>
              </a:rPr>
              <a:t>beam response</a:t>
            </a:r>
            <a:endParaRPr/>
          </a:p>
          <a:p>
            <a:pPr algn="ctr"/>
            <a:endParaRPr/>
          </a:p>
        </p:txBody>
      </p:sp>
      <p:cxnSp>
        <p:nvCxnSpPr>
          <p:cNvPr id="263" name="Line 19"/>
          <p:cNvCxnSpPr>
            <a:stCxn id="258" idx="3"/>
            <a:endCxn id="256" idx="1"/>
          </p:cNvCxnSpPr>
          <p:nvPr/>
        </p:nvCxnSpPr>
        <p:spPr>
          <a:xfrm>
            <a:off x="2777760" y="5794560"/>
            <a:ext cx="1190880" cy="78840"/>
          </a:xfrm>
          <a:prstGeom prst="straightConnector1">
            <a:avLst/>
          </a:prstGeom>
          <a:ln w="18000">
            <a:solidFill>
              <a:srgbClr val="ffd700"/>
            </a:solidFill>
            <a:round/>
            <a:tailEnd len="med" type="triangle" w="med"/>
          </a:ln>
        </p:spPr>
      </p:cxnSp>
      <p:cxnSp>
        <p:nvCxnSpPr>
          <p:cNvPr id="264" name="Line 20"/>
          <p:cNvCxnSpPr>
            <a:stCxn id="256" idx="3"/>
            <a:endCxn id="248" idx="1"/>
          </p:cNvCxnSpPr>
          <p:nvPr/>
        </p:nvCxnSpPr>
        <p:spPr>
          <a:xfrm flipV="1">
            <a:off x="6150960" y="5794560"/>
            <a:ext cx="1389240" cy="78840"/>
          </a:xfrm>
          <a:prstGeom prst="straightConnector1">
            <a:avLst/>
          </a:prstGeom>
          <a:ln w="18000">
            <a:solidFill>
              <a:srgbClr val="ffd700"/>
            </a:solidFill>
            <a:round/>
            <a:tailEnd len="med" type="triangle" w="med"/>
          </a:ln>
        </p:spPr>
      </p:cxnSp>
      <p:sp>
        <p:nvSpPr>
          <p:cNvPr id="265" name="Rectangle 21"/>
          <p:cNvSpPr/>
          <p:nvPr/>
        </p:nvSpPr>
        <p:spPr>
          <a:xfrm>
            <a:off x="3968280" y="4920840"/>
            <a:ext cx="2182680" cy="634320"/>
          </a:xfrm>
          <a:prstGeom prst="rect">
            <a:avLst/>
          </a:prstGeom>
          <a:solidFill>
            <a:srgbClr val="ffffff"/>
          </a:solidFill>
          <a:ln>
            <a:solidFill>
              <a:srgbClr val="000000"/>
            </a:solidFill>
          </a:ln>
        </p:spPr>
        <p:txBody>
          <a:bodyPr anchor="ctr" anchorCtr="1" bIns="45000" lIns="90000" rIns="90000" tIns="45000" wrap="none"/>
          <a:p>
            <a:pPr algn="ctr"/>
            <a:r>
              <a:rPr lang="en-US" sz="2000"/>
              <a:t>Service Unit</a:t>
            </a:r>
            <a:endParaRPr/>
          </a:p>
        </p:txBody>
      </p:sp>
      <p:cxnSp>
        <p:nvCxnSpPr>
          <p:cNvPr id="266" name="Line 22"/>
          <p:cNvCxnSpPr>
            <a:stCxn id="265" idx="2"/>
            <a:endCxn id="256" idx="0"/>
          </p:cNvCxnSpPr>
          <p:nvPr/>
        </p:nvCxnSpPr>
        <p:spPr>
          <a:xfrm>
            <a:off x="5059440" y="5555160"/>
            <a:ext cx="360" cy="119880"/>
          </a:xfrm>
          <a:prstGeom prst="bentConnector3">
            <a:avLst/>
          </a:prstGeom>
          <a:ln w="18000">
            <a:solidFill>
              <a:srgbClr val="23ff23"/>
            </a:solidFill>
            <a:round/>
          </a:ln>
        </p:spPr>
      </p:cxnSp>
      <p:sp>
        <p:nvSpPr>
          <p:cNvPr id="267" name="Rectangle 23"/>
          <p:cNvSpPr/>
          <p:nvPr/>
        </p:nvSpPr>
        <p:spPr>
          <a:xfrm>
            <a:off x="7738200" y="4285800"/>
            <a:ext cx="1800000" cy="396720"/>
          </a:xfrm>
          <a:prstGeom prst="rect">
            <a:avLst/>
          </a:prstGeom>
          <a:solidFill>
            <a:srgbClr val="ffffff"/>
          </a:solidFill>
          <a:ln>
            <a:solidFill>
              <a:srgbClr val="000000"/>
            </a:solidFill>
          </a:ln>
        </p:spPr>
        <p:txBody>
          <a:bodyPr anchor="ctr" anchorCtr="1" bIns="45000" lIns="90000" rIns="90000" tIns="45000" wrap="none"/>
          <a:p>
            <a:pPr algn="ctr"/>
            <a:r>
              <a:rPr lang="en-US" sz="1200"/>
              <a:t>Database settings,</a:t>
            </a:r>
            <a:endParaRPr/>
          </a:p>
          <a:p>
            <a:pPr algn="ctr"/>
            <a:r>
              <a:rPr lang="en-US" sz="1200"/>
              <a:t>operation,other user</a:t>
            </a:r>
            <a:endParaRPr/>
          </a:p>
        </p:txBody>
      </p:sp>
      <p:cxnSp>
        <p:nvCxnSpPr>
          <p:cNvPr id="268" name="Line 24"/>
          <p:cNvCxnSpPr>
            <a:stCxn id="265" idx="0"/>
            <a:endCxn id="267" idx="1"/>
          </p:cNvCxnSpPr>
          <p:nvPr/>
        </p:nvCxnSpPr>
        <p:spPr>
          <a:xfrm flipV="1">
            <a:off x="5059440" y="4484160"/>
            <a:ext cx="2679120" cy="437040"/>
          </a:xfrm>
          <a:prstGeom prst="bentConnector3">
            <a:avLst/>
          </a:prstGeom>
          <a:ln w="18000">
            <a:solidFill>
              <a:srgbClr val="ffd700"/>
            </a:solidFill>
            <a:round/>
            <a:headEnd len="med" type="triangle" w="med"/>
            <a:tailEnd len="med" type="triangle" w="med"/>
          </a:ln>
        </p:spPr>
      </p:cxnSp>
      <p:sp>
        <p:nvSpPr>
          <p:cNvPr id="269" name="Line 25"/>
          <p:cNvSpPr/>
          <p:nvPr/>
        </p:nvSpPr>
        <p:spPr>
          <a:xfrm>
            <a:off x="362880" y="6309720"/>
            <a:ext cx="9360000" cy="0"/>
          </a:xfrm>
          <a:prstGeom prst="line">
            <a:avLst/>
          </a:prstGeom>
          <a:ln w="18000">
            <a:solidFill>
              <a:srgbClr val="000000"/>
            </a:solidFill>
            <a:custDash>
              <a:ds d="508000" sp="508000"/>
              <a:ds d="508000" sp="508000"/>
            </a:custDash>
            <a:round/>
          </a:ln>
        </p:spPr>
        <p:txBody>
          <a:bodyPr anchor="ctr" bIns="9000" lIns="9000" rIns="9000" tIns="9000" wrap="none"/>
          <a:p>
            <a:r>
              <a:rPr lang="en-US" sz="1200">
                <a:solidFill>
                  <a:srgbClr val="000000"/>
                </a:solidFill>
              </a:rPr>
              <a:t>Surface</a:t>
            </a:r>
            <a:endParaRPr/>
          </a:p>
          <a:p>
            <a:r>
              <a:rPr lang="en-US" sz="1200">
                <a:solidFill>
                  <a:srgbClr val="000000"/>
                </a:solidFill>
              </a:rPr>
              <a:t>Tunnel</a:t>
            </a:r>
            <a:endParaRPr/>
          </a:p>
        </p:txBody>
      </p:sp>
      <p:sp>
        <p:nvSpPr>
          <p:cNvPr id="270" name="TextShape 26"/>
          <p:cNvSpPr txBox="1"/>
          <p:nvPr/>
        </p:nvSpPr>
        <p:spPr>
          <a:xfrm>
            <a:off x="8254440" y="6514920"/>
            <a:ext cx="723960" cy="647280"/>
          </a:xfrm>
          <a:prstGeom prst="rect">
            <a:avLst/>
          </a:prstGeom>
        </p:spPr>
        <p:txBody>
          <a:bodyPr bIns="45000" lIns="90000" rIns="90000" tIns="45000" wrap="none"/>
          <a:p>
            <a:r>
              <a:rPr lang="en-US" sz="3500">
                <a:solidFill>
                  <a:srgbClr val="333333"/>
                </a:solidFill>
              </a:rPr>
              <a:t>...</a:t>
            </a:r>
            <a:endParaRPr/>
          </a:p>
        </p:txBody>
      </p:sp>
      <p:sp>
        <p:nvSpPr>
          <p:cNvPr id="271" name="TextShape 27"/>
          <p:cNvSpPr txBox="1"/>
          <p:nvPr/>
        </p:nvSpPr>
        <p:spPr>
          <a:xfrm>
            <a:off x="991800" y="7103520"/>
            <a:ext cx="1457640" cy="287640"/>
          </a:xfrm>
          <a:prstGeom prst="rect">
            <a:avLst/>
          </a:prstGeom>
        </p:spPr>
        <p:txBody>
          <a:bodyPr bIns="45000" lIns="90000" rIns="90000" tIns="45000" wrap="none"/>
          <a:p>
            <a:r>
              <a:rPr lang="en-US" sz="1200">
                <a:solidFill>
                  <a:srgbClr val="ff6633"/>
                </a:solidFill>
              </a:rPr>
              <a:t>beam instrument</a:t>
            </a:r>
            <a:endParaRPr/>
          </a:p>
        </p:txBody>
      </p:sp>
      <p:cxnSp>
        <p:nvCxnSpPr>
          <p:cNvPr id="272" name="Line 28"/>
          <p:cNvCxnSpPr>
            <a:stCxn id="250" idx="3"/>
            <a:endCxn id="256" idx="1"/>
          </p:cNvCxnSpPr>
          <p:nvPr/>
        </p:nvCxnSpPr>
        <p:spPr>
          <a:xfrm>
            <a:off x="2777760" y="5715720"/>
            <a:ext cx="1190880" cy="157680"/>
          </a:xfrm>
          <a:prstGeom prst="straightConnector1">
            <a:avLst/>
          </a:prstGeom>
          <a:ln w="18000">
            <a:solidFill>
              <a:srgbClr val="ffd700"/>
            </a:solidFill>
            <a:round/>
            <a:tailEnd len="med" type="triangle" w="med"/>
          </a:ln>
        </p:spPr>
      </p:cxnSp>
      <p:cxnSp>
        <p:nvCxnSpPr>
          <p:cNvPr id="273" name="Line 29"/>
          <p:cNvCxnSpPr>
            <a:stCxn id="249" idx="3"/>
            <a:endCxn id="256" idx="1"/>
          </p:cNvCxnSpPr>
          <p:nvPr/>
        </p:nvCxnSpPr>
        <p:spPr>
          <a:xfrm>
            <a:off x="2777760" y="5636520"/>
            <a:ext cx="1190880" cy="236880"/>
          </a:xfrm>
          <a:prstGeom prst="straightConnector1">
            <a:avLst/>
          </a:prstGeom>
          <a:ln w="18000">
            <a:solidFill>
              <a:srgbClr val="ffd700"/>
            </a:solidFill>
            <a:round/>
            <a:tailEnd len="med" type="triangle" w="med"/>
          </a:ln>
        </p:spPr>
      </p:cxnSp>
      <p:sp>
        <p:nvSpPr>
          <p:cNvPr id="274" name="TextShape 30"/>
          <p:cNvSpPr txBox="1"/>
          <p:nvPr/>
        </p:nvSpPr>
        <p:spPr>
          <a:xfrm>
            <a:off x="6310080" y="5227920"/>
            <a:ext cx="860760" cy="566280"/>
          </a:xfrm>
          <a:prstGeom prst="rect">
            <a:avLst/>
          </a:prstGeom>
        </p:spPr>
        <p:txBody>
          <a:bodyPr bIns="45000" lIns="90000" rIns="90000" tIns="45000" wrap="none"/>
          <a:p>
            <a:r>
              <a:rPr lang="en-US" sz="1200">
                <a:solidFill>
                  <a:srgbClr val="000000"/>
                </a:solidFill>
              </a:rPr>
              <a:t>Ethernet UDP/IP</a:t>
            </a:r>
            <a:endParaRPr/>
          </a:p>
        </p:txBody>
      </p:sp>
      <p:cxnSp>
        <p:nvCxnSpPr>
          <p:cNvPr id="275" name="Line 31"/>
          <p:cNvCxnSpPr>
            <a:stCxn id="256" idx="3"/>
            <a:endCxn id="247" idx="1"/>
          </p:cNvCxnSpPr>
          <p:nvPr/>
        </p:nvCxnSpPr>
        <p:spPr>
          <a:xfrm flipV="1">
            <a:off x="6150960" y="5716080"/>
            <a:ext cx="1389600" cy="157320"/>
          </a:xfrm>
          <a:prstGeom prst="straightConnector1">
            <a:avLst/>
          </a:prstGeom>
          <a:ln w="18000">
            <a:solidFill>
              <a:srgbClr val="ffd700"/>
            </a:solidFill>
            <a:round/>
            <a:tailEnd len="med" type="triangle" w="med"/>
          </a:ln>
        </p:spPr>
      </p:cxnSp>
      <p:cxnSp>
        <p:nvCxnSpPr>
          <p:cNvPr id="276" name="Line 32"/>
          <p:cNvCxnSpPr>
            <a:stCxn id="256" idx="3"/>
            <a:endCxn id="246" idx="1"/>
          </p:cNvCxnSpPr>
          <p:nvPr/>
        </p:nvCxnSpPr>
        <p:spPr>
          <a:xfrm flipV="1">
            <a:off x="6150960" y="5636520"/>
            <a:ext cx="1389960" cy="236880"/>
          </a:xfrm>
          <a:prstGeom prst="straightConnector1">
            <a:avLst/>
          </a:prstGeom>
          <a:ln w="18000">
            <a:solidFill>
              <a:srgbClr val="ffd700"/>
            </a:solidFill>
            <a:round/>
            <a:tailEnd len="med" type="triangle" w="med"/>
          </a:ln>
        </p:spPr>
      </p:cxnSp>
      <p:sp>
        <p:nvSpPr>
          <p:cNvPr id="277" name="TextShape 33"/>
          <p:cNvSpPr txBox="1"/>
          <p:nvPr/>
        </p:nvSpPr>
        <p:spPr>
          <a:xfrm>
            <a:off x="7619760" y="7103880"/>
            <a:ext cx="1557000" cy="287640"/>
          </a:xfrm>
          <a:prstGeom prst="rect">
            <a:avLst/>
          </a:prstGeom>
        </p:spPr>
        <p:txBody>
          <a:bodyPr bIns="45000" lIns="90000" rIns="90000" tIns="45000" wrap="none"/>
          <a:p>
            <a:r>
              <a:rPr lang="en-US" sz="1200">
                <a:solidFill>
                  <a:srgbClr val="333333"/>
                </a:solidFill>
              </a:rPr>
              <a:t>corrector magnets</a:t>
            </a:r>
            <a:endParaRPr/>
          </a:p>
        </p:txBody>
      </p:sp>
      <p:sp>
        <p:nvSpPr>
          <p:cNvPr id="278" name="TextShape 34"/>
          <p:cNvSpPr txBox="1"/>
          <p:nvPr/>
        </p:nvSpPr>
        <p:spPr>
          <a:xfrm>
            <a:off x="396720" y="5293080"/>
            <a:ext cx="538560" cy="333000"/>
          </a:xfrm>
          <a:prstGeom prst="rect">
            <a:avLst/>
          </a:prstGeom>
        </p:spPr>
        <p:txBody>
          <a:bodyPr bIns="45000" lIns="90000" rIns="90000" tIns="45000" wrap="none"/>
          <a:p>
            <a:r>
              <a:rPr lang="en-US" sz="1500"/>
              <a:t>m x</a:t>
            </a:r>
            <a:endParaRPr/>
          </a:p>
        </p:txBody>
      </p:sp>
      <p:sp>
        <p:nvSpPr>
          <p:cNvPr id="279" name="TextShape 35"/>
          <p:cNvSpPr txBox="1"/>
          <p:nvPr/>
        </p:nvSpPr>
        <p:spPr>
          <a:xfrm>
            <a:off x="7183080" y="5293440"/>
            <a:ext cx="478080" cy="333000"/>
          </a:xfrm>
          <a:prstGeom prst="rect">
            <a:avLst/>
          </a:prstGeom>
        </p:spPr>
        <p:txBody>
          <a:bodyPr bIns="45000" lIns="90000" rIns="90000" tIns="45000" wrap="none"/>
          <a:p>
            <a:r>
              <a:rPr lang="en-US" sz="1500"/>
              <a:t>n x</a:t>
            </a:r>
            <a:endParaRPr/>
          </a:p>
        </p:txBody>
      </p:sp>
      <p:sp>
        <p:nvSpPr>
          <p:cNvPr id="280" name="TextShape 36"/>
          <p:cNvSpPr txBox="1"/>
          <p:nvPr/>
        </p:nvSpPr>
        <p:spPr>
          <a:xfrm>
            <a:off x="587880" y="927000"/>
            <a:ext cx="9072000" cy="5994000"/>
          </a:xfrm>
          <a:prstGeom prst="rect">
            <a:avLst/>
          </a:prstGeom>
        </p:spPr>
        <p:txBody>
          <a:bodyPr bIns="0" lIns="0" rIns="0" tIns="0" wrap="none"/>
          <a:p>
            <a:pPr>
              <a:lnSpc>
                <a:spcPts val="732"/>
              </a:lnSpc>
              <a:buBlip>
                <a:blip r:embed="rId1"/>
              </a:buBlip>
            </a:pPr>
            <a:r>
              <a:rPr lang="en-US">
                <a:solidFill>
                  <a:srgbClr val="0000ff"/>
                </a:solidFill>
                <a:latin typeface="Arial"/>
                <a:ea typeface="msgothic"/>
              </a:rPr>
              <a:t>Feedback Controller (OFC)</a:t>
            </a:r>
            <a:r>
              <a:rPr lang="en-US">
                <a:solidFill>
                  <a:srgbClr val="000000"/>
                </a:solidFill>
                <a:latin typeface="Arial"/>
                <a:ea typeface="msgothic"/>
              </a:rPr>
              <a:t> performing actual feedback controller logic</a:t>
            </a:r>
            <a:endParaRPr/>
          </a:p>
          <a:p>
            <a:pPr lvl="1">
              <a:lnSpc>
                <a:spcPts val="732"/>
              </a:lnSpc>
              <a:buFont typeface="Arial"/>
              <a:buChar char="–"/>
            </a:pPr>
            <a:r>
              <a:rPr lang="en-US">
                <a:solidFill>
                  <a:srgbClr val="000000"/>
                </a:solidFill>
                <a:latin typeface="Arial"/>
                <a:ea typeface="msgothic"/>
              </a:rPr>
              <a:t>Simple streaming task </a:t>
            </a:r>
            <a:r>
              <a:rPr lang="en-US" sz="1600">
                <a:solidFill>
                  <a:srgbClr val="000000"/>
                </a:solidFill>
                <a:latin typeface="Arial"/>
                <a:ea typeface="Arial"/>
              </a:rPr>
              <a:t>(10% of total load)</a:t>
            </a:r>
            <a:endParaRPr/>
          </a:p>
          <a:p>
            <a:pPr lvl="1">
              <a:lnSpc>
                <a:spcPts val="732"/>
              </a:lnSpc>
              <a:buFont typeface="Arial"/>
              <a:buChar char="–"/>
            </a:pPr>
            <a:r>
              <a:rPr lang="en-US">
                <a:solidFill>
                  <a:srgbClr val="000000"/>
                </a:solidFill>
                <a:latin typeface="Arial"/>
                <a:ea typeface="Arial"/>
              </a:rPr>
              <a:t>Beam data quality checks and real-time filtering </a:t>
            </a:r>
            <a:r>
              <a:rPr lang="en-US" sz="1600">
                <a:solidFill>
                  <a:srgbClr val="000000"/>
                </a:solidFill>
                <a:latin typeface="Arial"/>
                <a:ea typeface="Arial"/>
              </a:rPr>
              <a:t>(80% of total load)</a:t>
            </a:r>
            <a:endParaRPr/>
          </a:p>
          <a:p>
            <a:pPr lvl="1">
              <a:lnSpc>
                <a:spcPts val="732"/>
              </a:lnSpc>
              <a:buFont typeface="Arial"/>
              <a:buChar char="–"/>
            </a:pPr>
            <a:r>
              <a:rPr lang="en-US">
                <a:solidFill>
                  <a:srgbClr val="000000"/>
                </a:solidFill>
                <a:latin typeface="Arial"/>
                <a:ea typeface="Arial"/>
              </a:rPr>
              <a:t>Server running Real-Time Linux OS with </a:t>
            </a:r>
            <a:r>
              <a:rPr lang="en-US" u="sng">
                <a:solidFill>
                  <a:srgbClr val="000000"/>
                </a:solidFill>
                <a:latin typeface="Arial"/>
                <a:ea typeface="Arial"/>
              </a:rPr>
              <a:t>periodic constant load</a:t>
            </a:r>
            <a:endParaRPr/>
          </a:p>
          <a:p>
            <a:pPr lvl="2">
              <a:lnSpc>
                <a:spcPts val="732"/>
              </a:lnSpc>
              <a:buFont typeface="Arial"/>
              <a:buChar char="•"/>
            </a:pPr>
            <a:r>
              <a:rPr lang="en-US" sz="1600">
                <a:solidFill>
                  <a:srgbClr val="000000"/>
                </a:solidFill>
                <a:latin typeface="Arial"/>
                <a:ea typeface="Arial"/>
              </a:rPr>
              <a:t>multi-core, highly redundant – MTBF &gt; 22 yrs (spec, 120 yrs meas.)</a:t>
            </a:r>
            <a:endParaRPr/>
          </a:p>
          <a:p>
            <a:pPr lvl="1">
              <a:lnSpc>
                <a:spcPts val="732"/>
              </a:lnSpc>
              <a:buFont typeface="Arial"/>
              <a:buChar char="–"/>
            </a:pPr>
            <a:r>
              <a:rPr lang="en-US">
                <a:solidFill>
                  <a:srgbClr val="000000"/>
                </a:solidFill>
                <a:latin typeface="Arial"/>
                <a:ea typeface="Arial"/>
              </a:rPr>
              <a:t>Technical Network as robust communication backbone</a:t>
            </a:r>
            <a:endParaRPr/>
          </a:p>
          <a:p>
            <a:endParaRPr/>
          </a:p>
          <a:p>
            <a:pPr>
              <a:lnSpc>
                <a:spcPts val="732"/>
              </a:lnSpc>
              <a:buBlip>
                <a:blip r:embed="rId2"/>
              </a:buBlip>
            </a:pPr>
            <a:r>
              <a:rPr lang="en-US">
                <a:solidFill>
                  <a:srgbClr val="0000ff"/>
                </a:solidFill>
                <a:latin typeface="Arial"/>
                <a:ea typeface="msgothic"/>
              </a:rPr>
              <a:t>Service Unit</a:t>
            </a:r>
            <a:r>
              <a:rPr lang="en-US">
                <a:solidFill>
                  <a:srgbClr val="000000"/>
                </a:solidFill>
                <a:latin typeface="Arial"/>
                <a:ea typeface="msgothic"/>
              </a:rPr>
              <a:t>:  Interface to high-level software control and interlock systems</a:t>
            </a:r>
            <a:endParaRPr/>
          </a:p>
          <a:p>
            <a:pPr lvl="1">
              <a:lnSpc>
                <a:spcPts val="732"/>
              </a:lnSpc>
              <a:buFont typeface="Arial"/>
              <a:buChar char="–"/>
            </a:pPr>
            <a:r>
              <a:rPr lang="en-US">
                <a:solidFill>
                  <a:srgbClr val="000000"/>
                </a:solidFill>
                <a:latin typeface="Arial"/>
                <a:ea typeface="msgothic"/>
              </a:rPr>
              <a:t>Proxies user requests, handles asynchronous non-RT tasks</a:t>
            </a:r>
            <a:endParaRPr/>
          </a:p>
        </p:txBody>
      </p:sp>
    </p:spTree>
  </p:cSld>
  <p:timing>
    <p:tnLst>
      <p:par>
        <p:cTn dur="indefinite" id="51" nodeType="tmRoot" restart="never">
          <p:childTnLst>
            <p:seq>
              <p:cTn id="52"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