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</p:sldMasterIdLst>
  <p:sldIdLst>
    <p:sldId id="256" r:id="rId7"/>
    <p:sldId id="259" r:id="rId8"/>
    <p:sldId id="260" r:id="rId9"/>
    <p:sldId id="266" r:id="rId10"/>
    <p:sldId id="261" r:id="rId11"/>
    <p:sldId id="265" r:id="rId12"/>
    <p:sldId id="262" r:id="rId13"/>
    <p:sldId id="258" r:id="rId14"/>
    <p:sldId id="257" r:id="rId15"/>
    <p:sldId id="264" r:id="rId16"/>
    <p:sldId id="26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3" d="100"/>
          <a:sy n="93" d="100"/>
        </p:scale>
        <p:origin x="-2154" y="-8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B31492-8CE0-4D35-9666-EBECAD9B7229}" type="doc">
      <dgm:prSet loTypeId="urn:microsoft.com/office/officeart/2005/8/layout/cycle2" loCatId="cycle" qsTypeId="urn:microsoft.com/office/officeart/2005/8/quickstyle/3d2" qsCatId="3D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8EB1A68B-4E9A-4D37-9B05-F865F5EDE59F}">
      <dgm:prSet phldrT="[Text]"/>
      <dgm:spPr/>
      <dgm:t>
        <a:bodyPr/>
        <a:lstStyle/>
        <a:p>
          <a:r>
            <a:rPr lang="en-US" dirty="0" err="1" smtClean="0"/>
            <a:t>Plugin</a:t>
          </a:r>
          <a:r>
            <a:rPr lang="en-US" dirty="0" smtClean="0"/>
            <a:t> not working</a:t>
          </a:r>
          <a:endParaRPr lang="en-US" dirty="0"/>
        </a:p>
      </dgm:t>
    </dgm:pt>
    <dgm:pt modelId="{A5607C0B-D15E-4FDE-B661-D7F6E3326508}" type="parTrans" cxnId="{3ED78BB1-08B2-4187-A33E-22076F2DBD06}">
      <dgm:prSet/>
      <dgm:spPr/>
      <dgm:t>
        <a:bodyPr/>
        <a:lstStyle/>
        <a:p>
          <a:endParaRPr lang="en-US"/>
        </a:p>
      </dgm:t>
    </dgm:pt>
    <dgm:pt modelId="{F9F9D620-D9BD-473A-B7B6-74970648B901}" type="sibTrans" cxnId="{3ED78BB1-08B2-4187-A33E-22076F2DBD06}">
      <dgm:prSet/>
      <dgm:spPr/>
      <dgm:t>
        <a:bodyPr/>
        <a:lstStyle/>
        <a:p>
          <a:endParaRPr lang="en-US"/>
        </a:p>
      </dgm:t>
    </dgm:pt>
    <dgm:pt modelId="{ACBD7DA6-D7FD-42BD-9273-5297082D3A7E}">
      <dgm:prSet phldrT="[Text]"/>
      <dgm:spPr/>
      <dgm:t>
        <a:bodyPr/>
        <a:lstStyle/>
        <a:p>
          <a:r>
            <a:rPr lang="en-US" dirty="0" smtClean="0"/>
            <a:t>dev and production </a:t>
          </a:r>
          <a:r>
            <a:rPr lang="en-US" dirty="0" smtClean="0"/>
            <a:t>again not </a:t>
          </a:r>
          <a:r>
            <a:rPr lang="en-US" dirty="0" smtClean="0"/>
            <a:t>the same version</a:t>
          </a:r>
          <a:endParaRPr lang="en-US" dirty="0"/>
        </a:p>
      </dgm:t>
    </dgm:pt>
    <dgm:pt modelId="{39745D73-8745-479C-8703-7F609F82D580}" type="parTrans" cxnId="{6A2990C1-EAB7-400E-8C71-23E29B3E3685}">
      <dgm:prSet/>
      <dgm:spPr/>
      <dgm:t>
        <a:bodyPr/>
        <a:lstStyle/>
        <a:p>
          <a:endParaRPr lang="en-US"/>
        </a:p>
      </dgm:t>
    </dgm:pt>
    <dgm:pt modelId="{0D500796-200B-4E71-99F6-A2EEB144775F}" type="sibTrans" cxnId="{6A2990C1-EAB7-400E-8C71-23E29B3E3685}">
      <dgm:prSet/>
      <dgm:spPr/>
      <dgm:t>
        <a:bodyPr/>
        <a:lstStyle/>
        <a:p>
          <a:endParaRPr lang="en-US"/>
        </a:p>
      </dgm:t>
    </dgm:pt>
    <dgm:pt modelId="{CEAF93C9-05E3-4494-ACFB-70EE2631EBAC}">
      <dgm:prSet phldrT="[Text]"/>
      <dgm:spPr/>
      <dgm:t>
        <a:bodyPr/>
        <a:lstStyle/>
        <a:p>
          <a:r>
            <a:rPr lang="en-US" dirty="0" smtClean="0"/>
            <a:t>Workaround:</a:t>
          </a:r>
        </a:p>
        <a:p>
          <a:r>
            <a:rPr lang="en-US" dirty="0" smtClean="0"/>
            <a:t>Import into old version, upgrade JIRA and migrate  between  JIRA instances</a:t>
          </a:r>
          <a:endParaRPr lang="en-US" dirty="0"/>
        </a:p>
      </dgm:t>
    </dgm:pt>
    <dgm:pt modelId="{318B40F5-56DD-4468-8482-11497ED3A152}" type="parTrans" cxnId="{04DE7100-2178-4C97-9CE1-331F30F9AD60}">
      <dgm:prSet/>
      <dgm:spPr/>
      <dgm:t>
        <a:bodyPr/>
        <a:lstStyle/>
        <a:p>
          <a:endParaRPr lang="en-US"/>
        </a:p>
      </dgm:t>
    </dgm:pt>
    <dgm:pt modelId="{867B40D3-BB8F-46C5-BF52-82E724CB3EA7}" type="sibTrans" cxnId="{04DE7100-2178-4C97-9CE1-331F30F9AD60}">
      <dgm:prSet/>
      <dgm:spPr/>
      <dgm:t>
        <a:bodyPr/>
        <a:lstStyle/>
        <a:p>
          <a:endParaRPr lang="en-US"/>
        </a:p>
      </dgm:t>
    </dgm:pt>
    <dgm:pt modelId="{3172539F-1757-4CC5-8B4E-04831E091B3F}">
      <dgm:prSet phldrT="[Text]"/>
      <dgm:spPr/>
      <dgm:t>
        <a:bodyPr/>
        <a:lstStyle/>
        <a:p>
          <a:r>
            <a:rPr lang="en-US" dirty="0" smtClean="0"/>
            <a:t>Using workaround procedure </a:t>
          </a:r>
          <a:endParaRPr lang="en-US" dirty="0"/>
        </a:p>
      </dgm:t>
    </dgm:pt>
    <dgm:pt modelId="{04293D5C-6FFA-46F7-9418-64340817900E}" type="parTrans" cxnId="{41C42C9B-0BCB-4D78-9F2D-0701B51F3FA9}">
      <dgm:prSet/>
      <dgm:spPr/>
      <dgm:t>
        <a:bodyPr/>
        <a:lstStyle/>
        <a:p>
          <a:endParaRPr lang="en-US"/>
        </a:p>
      </dgm:t>
    </dgm:pt>
    <dgm:pt modelId="{E389C53C-7445-475C-81CB-EB93171983A3}" type="sibTrans" cxnId="{41C42C9B-0BCB-4D78-9F2D-0701B51F3FA9}">
      <dgm:prSet/>
      <dgm:spPr/>
      <dgm:t>
        <a:bodyPr/>
        <a:lstStyle/>
        <a:p>
          <a:endParaRPr lang="en-US"/>
        </a:p>
      </dgm:t>
    </dgm:pt>
    <dgm:pt modelId="{25DA43DA-1C14-4696-9799-CFFD0084CF0D}">
      <dgm:prSet phldrT="[Text]"/>
      <dgm:spPr/>
      <dgm:t>
        <a:bodyPr/>
        <a:lstStyle/>
        <a:p>
          <a:r>
            <a:rPr lang="en-US" dirty="0" err="1" smtClean="0"/>
            <a:t>Plugin</a:t>
          </a:r>
          <a:r>
            <a:rPr lang="en-US" dirty="0" smtClean="0"/>
            <a:t> fixed in dev instance</a:t>
          </a:r>
          <a:endParaRPr lang="en-US" dirty="0"/>
        </a:p>
      </dgm:t>
    </dgm:pt>
    <dgm:pt modelId="{91FBABCD-FBC9-4076-A16F-3668E99F7B46}" type="parTrans" cxnId="{BA760F38-AD9E-4C6F-B5BF-B29BEE4A609C}">
      <dgm:prSet/>
      <dgm:spPr/>
      <dgm:t>
        <a:bodyPr/>
        <a:lstStyle/>
        <a:p>
          <a:endParaRPr lang="en-US"/>
        </a:p>
      </dgm:t>
    </dgm:pt>
    <dgm:pt modelId="{0F97FDF4-39FB-4289-BA6D-43989CD14E74}" type="sibTrans" cxnId="{BA760F38-AD9E-4C6F-B5BF-B29BEE4A609C}">
      <dgm:prSet/>
      <dgm:spPr/>
      <dgm:t>
        <a:bodyPr/>
        <a:lstStyle/>
        <a:p>
          <a:endParaRPr lang="en-US"/>
        </a:p>
      </dgm:t>
    </dgm:pt>
    <dgm:pt modelId="{AD095795-719A-485E-A0BF-F427CA04DD60}">
      <dgm:prSet phldrT="[Text]"/>
      <dgm:spPr/>
      <dgm:t>
        <a:bodyPr/>
        <a:lstStyle/>
        <a:p>
          <a:r>
            <a:rPr lang="en-US" dirty="0" smtClean="0"/>
            <a:t>Problem with the custom fields ; (those associated to tasks ) data were not migrated</a:t>
          </a:r>
          <a:endParaRPr lang="en-US" dirty="0"/>
        </a:p>
      </dgm:t>
    </dgm:pt>
    <dgm:pt modelId="{2F6A5802-B1C2-4758-9728-5E89DD0A0FC1}" type="parTrans" cxnId="{AD37724F-5941-4A3F-89D1-50763F79B04D}">
      <dgm:prSet/>
      <dgm:spPr/>
      <dgm:t>
        <a:bodyPr/>
        <a:lstStyle/>
        <a:p>
          <a:endParaRPr lang="en-US"/>
        </a:p>
      </dgm:t>
    </dgm:pt>
    <dgm:pt modelId="{4B529DEB-147F-441B-8110-6EB25321CF2D}" type="sibTrans" cxnId="{AD37724F-5941-4A3F-89D1-50763F79B04D}">
      <dgm:prSet/>
      <dgm:spPr/>
      <dgm:t>
        <a:bodyPr/>
        <a:lstStyle/>
        <a:p>
          <a:endParaRPr lang="en-US"/>
        </a:p>
      </dgm:t>
    </dgm:pt>
    <dgm:pt modelId="{B13DE9EF-22CF-44C2-BAED-13EE20E26A06}">
      <dgm:prSet phldrT="[Text]"/>
      <dgm:spPr/>
      <dgm:t>
        <a:bodyPr/>
        <a:lstStyle/>
        <a:p>
          <a:r>
            <a:rPr lang="en-US" dirty="0" smtClean="0"/>
            <a:t>Most of the Problems fixed by Rene</a:t>
          </a:r>
          <a:endParaRPr lang="en-US" dirty="0"/>
        </a:p>
      </dgm:t>
    </dgm:pt>
    <dgm:pt modelId="{E41DF7DD-7971-4B9F-80ED-A515B3FEDC73}" type="parTrans" cxnId="{70B2A6A6-0A0F-494B-A078-90D8AC37DD8D}">
      <dgm:prSet/>
      <dgm:spPr/>
      <dgm:t>
        <a:bodyPr/>
        <a:lstStyle/>
        <a:p>
          <a:endParaRPr lang="en-US"/>
        </a:p>
      </dgm:t>
    </dgm:pt>
    <dgm:pt modelId="{0CF9C268-3FA3-4B32-BE30-A350B4D1741A}" type="sibTrans" cxnId="{70B2A6A6-0A0F-494B-A078-90D8AC37DD8D}">
      <dgm:prSet/>
      <dgm:spPr/>
      <dgm:t>
        <a:bodyPr/>
        <a:lstStyle/>
        <a:p>
          <a:endParaRPr lang="en-US"/>
        </a:p>
      </dgm:t>
    </dgm:pt>
    <dgm:pt modelId="{849FBA37-5B47-4CF6-AC01-B149BB301121}">
      <dgm:prSet phldrT="[Text]"/>
      <dgm:spPr/>
      <dgm:t>
        <a:bodyPr/>
        <a:lstStyle/>
        <a:p>
          <a:r>
            <a:rPr lang="en-US" dirty="0" smtClean="0"/>
            <a:t>Some problems in </a:t>
          </a:r>
          <a:r>
            <a:rPr lang="en-US" dirty="0" err="1" smtClean="0"/>
            <a:t>Jira</a:t>
          </a:r>
          <a:r>
            <a:rPr lang="en-US" dirty="0" smtClean="0"/>
            <a:t> 6.1 and some others related to custom fields</a:t>
          </a:r>
          <a:endParaRPr lang="en-US" dirty="0"/>
        </a:p>
      </dgm:t>
    </dgm:pt>
    <dgm:pt modelId="{6D76181E-FE2B-4665-A52C-1D812DDDAD1D}" type="parTrans" cxnId="{519E7C32-092C-4D29-B1B5-500093F63233}">
      <dgm:prSet/>
      <dgm:spPr/>
      <dgm:t>
        <a:bodyPr/>
        <a:lstStyle/>
        <a:p>
          <a:endParaRPr lang="en-US"/>
        </a:p>
      </dgm:t>
    </dgm:pt>
    <dgm:pt modelId="{A89032E9-1060-4159-ABDC-D3D558F70B45}" type="sibTrans" cxnId="{519E7C32-092C-4D29-B1B5-500093F63233}">
      <dgm:prSet/>
      <dgm:spPr>
        <a:noFill/>
      </dgm:spPr>
      <dgm:t>
        <a:bodyPr/>
        <a:lstStyle/>
        <a:p>
          <a:endParaRPr lang="en-US"/>
        </a:p>
      </dgm:t>
    </dgm:pt>
    <dgm:pt modelId="{8D157B0A-8BC0-489D-9A6B-2FE6F5AFBA02}">
      <dgm:prSet phldrT="[Text]"/>
      <dgm:spPr/>
      <dgm:t>
        <a:bodyPr/>
        <a:lstStyle/>
        <a:p>
          <a:r>
            <a:rPr lang="en-US" dirty="0" smtClean="0"/>
            <a:t>Code development for static web pages</a:t>
          </a:r>
          <a:endParaRPr lang="en-US" dirty="0"/>
        </a:p>
      </dgm:t>
    </dgm:pt>
    <dgm:pt modelId="{EBD36800-D57C-431F-8D0E-780045809D70}" type="sibTrans" cxnId="{C08E3B73-B22F-4998-B864-C3FBAC2DB778}">
      <dgm:prSet/>
      <dgm:spPr/>
      <dgm:t>
        <a:bodyPr/>
        <a:lstStyle/>
        <a:p>
          <a:endParaRPr lang="en-US"/>
        </a:p>
      </dgm:t>
    </dgm:pt>
    <dgm:pt modelId="{BC1E0451-D73B-4AAF-B72C-10E32DE59A12}" type="parTrans" cxnId="{C08E3B73-B22F-4998-B864-C3FBAC2DB778}">
      <dgm:prSet/>
      <dgm:spPr/>
      <dgm:t>
        <a:bodyPr/>
        <a:lstStyle/>
        <a:p>
          <a:endParaRPr lang="en-US"/>
        </a:p>
      </dgm:t>
    </dgm:pt>
    <dgm:pt modelId="{DB1B15F9-0FC6-4895-A395-91F3BF396266}" type="pres">
      <dgm:prSet presAssocID="{9FB31492-8CE0-4D35-9666-EBECAD9B722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A0C03DF-58C5-4B20-9B87-C79D951A0968}" type="pres">
      <dgm:prSet presAssocID="{8EB1A68B-4E9A-4D37-9B05-F865F5EDE59F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FDC9C1-E364-412C-987B-E05065758565}" type="pres">
      <dgm:prSet presAssocID="{F9F9D620-D9BD-473A-B7B6-74970648B901}" presName="sibTrans" presStyleLbl="sibTrans2D1" presStyleIdx="0" presStyleCnt="9"/>
      <dgm:spPr/>
      <dgm:t>
        <a:bodyPr/>
        <a:lstStyle/>
        <a:p>
          <a:endParaRPr lang="en-US"/>
        </a:p>
      </dgm:t>
    </dgm:pt>
    <dgm:pt modelId="{5976CCDC-24D1-46E2-B482-C8346CEE0B3E}" type="pres">
      <dgm:prSet presAssocID="{F9F9D620-D9BD-473A-B7B6-74970648B901}" presName="connectorText" presStyleLbl="sibTrans2D1" presStyleIdx="0" presStyleCnt="9"/>
      <dgm:spPr/>
      <dgm:t>
        <a:bodyPr/>
        <a:lstStyle/>
        <a:p>
          <a:endParaRPr lang="en-US"/>
        </a:p>
      </dgm:t>
    </dgm:pt>
    <dgm:pt modelId="{A80468BA-7E6A-4679-9B2D-BA05706C8103}" type="pres">
      <dgm:prSet presAssocID="{8D157B0A-8BC0-489D-9A6B-2FE6F5AFBA02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748D4B-322C-4077-9032-16B9FA335C45}" type="pres">
      <dgm:prSet presAssocID="{EBD36800-D57C-431F-8D0E-780045809D70}" presName="sibTrans" presStyleLbl="sibTrans2D1" presStyleIdx="1" presStyleCnt="9"/>
      <dgm:spPr/>
      <dgm:t>
        <a:bodyPr/>
        <a:lstStyle/>
        <a:p>
          <a:endParaRPr lang="en-US"/>
        </a:p>
      </dgm:t>
    </dgm:pt>
    <dgm:pt modelId="{C1A1E882-31C8-42F8-BD4F-8F60FEEB555A}" type="pres">
      <dgm:prSet presAssocID="{EBD36800-D57C-431F-8D0E-780045809D70}" presName="connectorText" presStyleLbl="sibTrans2D1" presStyleIdx="1" presStyleCnt="9"/>
      <dgm:spPr/>
      <dgm:t>
        <a:bodyPr/>
        <a:lstStyle/>
        <a:p>
          <a:endParaRPr lang="en-US"/>
        </a:p>
      </dgm:t>
    </dgm:pt>
    <dgm:pt modelId="{2641558F-DDAB-4591-AFE0-9703D0FAED17}" type="pres">
      <dgm:prSet presAssocID="{25DA43DA-1C14-4696-9799-CFFD0084CF0D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899DB1-2000-4A4A-B809-2DE35F35535C}" type="pres">
      <dgm:prSet presAssocID="{0F97FDF4-39FB-4289-BA6D-43989CD14E74}" presName="sibTrans" presStyleLbl="sibTrans2D1" presStyleIdx="2" presStyleCnt="9"/>
      <dgm:spPr/>
      <dgm:t>
        <a:bodyPr/>
        <a:lstStyle/>
        <a:p>
          <a:endParaRPr lang="en-US"/>
        </a:p>
      </dgm:t>
    </dgm:pt>
    <dgm:pt modelId="{EADE7D31-33F1-4EE2-B1D0-C9CD30A57184}" type="pres">
      <dgm:prSet presAssocID="{0F97FDF4-39FB-4289-BA6D-43989CD14E74}" presName="connectorText" presStyleLbl="sibTrans2D1" presStyleIdx="2" presStyleCnt="9"/>
      <dgm:spPr/>
      <dgm:t>
        <a:bodyPr/>
        <a:lstStyle/>
        <a:p>
          <a:endParaRPr lang="en-US"/>
        </a:p>
      </dgm:t>
    </dgm:pt>
    <dgm:pt modelId="{0733ECBB-E13A-4E4B-B38B-20925AA682CD}" type="pres">
      <dgm:prSet presAssocID="{ACBD7DA6-D7FD-42BD-9273-5297082D3A7E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C192F7-9749-477F-BBBD-ED32F31BED22}" type="pres">
      <dgm:prSet presAssocID="{0D500796-200B-4E71-99F6-A2EEB144775F}" presName="sibTrans" presStyleLbl="sibTrans2D1" presStyleIdx="3" presStyleCnt="9"/>
      <dgm:spPr/>
      <dgm:t>
        <a:bodyPr/>
        <a:lstStyle/>
        <a:p>
          <a:endParaRPr lang="en-US"/>
        </a:p>
      </dgm:t>
    </dgm:pt>
    <dgm:pt modelId="{264F0A74-4065-448F-BEFC-7A1002971335}" type="pres">
      <dgm:prSet presAssocID="{0D500796-200B-4E71-99F6-A2EEB144775F}" presName="connectorText" presStyleLbl="sibTrans2D1" presStyleIdx="3" presStyleCnt="9"/>
      <dgm:spPr/>
      <dgm:t>
        <a:bodyPr/>
        <a:lstStyle/>
        <a:p>
          <a:endParaRPr lang="en-US"/>
        </a:p>
      </dgm:t>
    </dgm:pt>
    <dgm:pt modelId="{B0EBF825-DBB9-48B6-8F91-CBEA53EC44B9}" type="pres">
      <dgm:prSet presAssocID="{CEAF93C9-05E3-4494-ACFB-70EE2631EBAC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94E3ED-7272-4D19-B269-3B8A0BE96152}" type="pres">
      <dgm:prSet presAssocID="{867B40D3-BB8F-46C5-BF52-82E724CB3EA7}" presName="sibTrans" presStyleLbl="sibTrans2D1" presStyleIdx="4" presStyleCnt="9"/>
      <dgm:spPr/>
      <dgm:t>
        <a:bodyPr/>
        <a:lstStyle/>
        <a:p>
          <a:endParaRPr lang="en-US"/>
        </a:p>
      </dgm:t>
    </dgm:pt>
    <dgm:pt modelId="{9DB81978-CA86-4F9E-B1F0-10214FA1CE94}" type="pres">
      <dgm:prSet presAssocID="{867B40D3-BB8F-46C5-BF52-82E724CB3EA7}" presName="connectorText" presStyleLbl="sibTrans2D1" presStyleIdx="4" presStyleCnt="9"/>
      <dgm:spPr/>
      <dgm:t>
        <a:bodyPr/>
        <a:lstStyle/>
        <a:p>
          <a:endParaRPr lang="en-US"/>
        </a:p>
      </dgm:t>
    </dgm:pt>
    <dgm:pt modelId="{9D8E27E7-E2B8-4C75-A09A-B91B89A339CB}" type="pres">
      <dgm:prSet presAssocID="{3172539F-1757-4CC5-8B4E-04831E091B3F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3D85D9-5FBD-4A2A-B869-ACC89FF853B4}" type="pres">
      <dgm:prSet presAssocID="{E389C53C-7445-475C-81CB-EB93171983A3}" presName="sibTrans" presStyleLbl="sibTrans2D1" presStyleIdx="5" presStyleCnt="9"/>
      <dgm:spPr/>
      <dgm:t>
        <a:bodyPr/>
        <a:lstStyle/>
        <a:p>
          <a:endParaRPr lang="en-US"/>
        </a:p>
      </dgm:t>
    </dgm:pt>
    <dgm:pt modelId="{CF406FD3-08A1-4EA7-A94C-4DE7D65C4D44}" type="pres">
      <dgm:prSet presAssocID="{E389C53C-7445-475C-81CB-EB93171983A3}" presName="connectorText" presStyleLbl="sibTrans2D1" presStyleIdx="5" presStyleCnt="9"/>
      <dgm:spPr/>
      <dgm:t>
        <a:bodyPr/>
        <a:lstStyle/>
        <a:p>
          <a:endParaRPr lang="en-US"/>
        </a:p>
      </dgm:t>
    </dgm:pt>
    <dgm:pt modelId="{EED27F8A-2A35-4F07-B79B-2E716148591B}" type="pres">
      <dgm:prSet presAssocID="{AD095795-719A-485E-A0BF-F427CA04DD60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47BDA0-CCD6-45F5-B4EF-8017F00FFC81}" type="pres">
      <dgm:prSet presAssocID="{4B529DEB-147F-441B-8110-6EB25321CF2D}" presName="sibTrans" presStyleLbl="sibTrans2D1" presStyleIdx="6" presStyleCnt="9"/>
      <dgm:spPr/>
      <dgm:t>
        <a:bodyPr/>
        <a:lstStyle/>
        <a:p>
          <a:endParaRPr lang="en-US"/>
        </a:p>
      </dgm:t>
    </dgm:pt>
    <dgm:pt modelId="{D343C662-425E-4739-B169-4F0394E6B68C}" type="pres">
      <dgm:prSet presAssocID="{4B529DEB-147F-441B-8110-6EB25321CF2D}" presName="connectorText" presStyleLbl="sibTrans2D1" presStyleIdx="6" presStyleCnt="9"/>
      <dgm:spPr/>
      <dgm:t>
        <a:bodyPr/>
        <a:lstStyle/>
        <a:p>
          <a:endParaRPr lang="en-US"/>
        </a:p>
      </dgm:t>
    </dgm:pt>
    <dgm:pt modelId="{1808CFDF-14A7-4605-B86A-2CD1EC0D99B5}" type="pres">
      <dgm:prSet presAssocID="{B13DE9EF-22CF-44C2-BAED-13EE20E26A06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107070-DD1C-4FF5-91D4-FA1FFE0D76BA}" type="pres">
      <dgm:prSet presAssocID="{0CF9C268-3FA3-4B32-BE30-A350B4D1741A}" presName="sibTrans" presStyleLbl="sibTrans2D1" presStyleIdx="7" presStyleCnt="9"/>
      <dgm:spPr/>
      <dgm:t>
        <a:bodyPr/>
        <a:lstStyle/>
        <a:p>
          <a:endParaRPr lang="en-US"/>
        </a:p>
      </dgm:t>
    </dgm:pt>
    <dgm:pt modelId="{91AB1A8F-11AC-46B1-8C19-3996BFE106C4}" type="pres">
      <dgm:prSet presAssocID="{0CF9C268-3FA3-4B32-BE30-A350B4D1741A}" presName="connectorText" presStyleLbl="sibTrans2D1" presStyleIdx="7" presStyleCnt="9"/>
      <dgm:spPr/>
      <dgm:t>
        <a:bodyPr/>
        <a:lstStyle/>
        <a:p>
          <a:endParaRPr lang="en-US"/>
        </a:p>
      </dgm:t>
    </dgm:pt>
    <dgm:pt modelId="{118BBB73-E6C0-44E9-BE4B-EC591D20ADF6}" type="pres">
      <dgm:prSet presAssocID="{849FBA37-5B47-4CF6-AC01-B149BB301121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57B513-C5FB-4365-B2ED-010416E015CD}" type="pres">
      <dgm:prSet presAssocID="{A89032E9-1060-4159-ABDC-D3D558F70B45}" presName="sibTrans" presStyleLbl="sibTrans2D1" presStyleIdx="8" presStyleCnt="9"/>
      <dgm:spPr/>
      <dgm:t>
        <a:bodyPr/>
        <a:lstStyle/>
        <a:p>
          <a:endParaRPr lang="en-US"/>
        </a:p>
      </dgm:t>
    </dgm:pt>
    <dgm:pt modelId="{D053351A-9FA7-489A-B8EC-5494AC7AF603}" type="pres">
      <dgm:prSet presAssocID="{A89032E9-1060-4159-ABDC-D3D558F70B45}" presName="connectorText" presStyleLbl="sibTrans2D1" presStyleIdx="8" presStyleCnt="9"/>
      <dgm:spPr/>
      <dgm:t>
        <a:bodyPr/>
        <a:lstStyle/>
        <a:p>
          <a:endParaRPr lang="en-US"/>
        </a:p>
      </dgm:t>
    </dgm:pt>
  </dgm:ptLst>
  <dgm:cxnLst>
    <dgm:cxn modelId="{967E3A4B-1BB3-4FE0-9ACB-75741BC009EC}" type="presOf" srcId="{EBD36800-D57C-431F-8D0E-780045809D70}" destId="{B2748D4B-322C-4077-9032-16B9FA335C45}" srcOrd="0" destOrd="0" presId="urn:microsoft.com/office/officeart/2005/8/layout/cycle2"/>
    <dgm:cxn modelId="{04DE7100-2178-4C97-9CE1-331F30F9AD60}" srcId="{9FB31492-8CE0-4D35-9666-EBECAD9B7229}" destId="{CEAF93C9-05E3-4494-ACFB-70EE2631EBAC}" srcOrd="4" destOrd="0" parTransId="{318B40F5-56DD-4468-8482-11497ED3A152}" sibTransId="{867B40D3-BB8F-46C5-BF52-82E724CB3EA7}"/>
    <dgm:cxn modelId="{F5F67FBC-0FBF-4154-A31F-9DC7F209442F}" type="presOf" srcId="{0CF9C268-3FA3-4B32-BE30-A350B4D1741A}" destId="{91AB1A8F-11AC-46B1-8C19-3996BFE106C4}" srcOrd="1" destOrd="0" presId="urn:microsoft.com/office/officeart/2005/8/layout/cycle2"/>
    <dgm:cxn modelId="{AA2AC937-098B-4E9B-B30E-859924E3996E}" type="presOf" srcId="{AD095795-719A-485E-A0BF-F427CA04DD60}" destId="{EED27F8A-2A35-4F07-B79B-2E716148591B}" srcOrd="0" destOrd="0" presId="urn:microsoft.com/office/officeart/2005/8/layout/cycle2"/>
    <dgm:cxn modelId="{83BBCC7A-967D-4354-A187-A766D6B12F8E}" type="presOf" srcId="{849FBA37-5B47-4CF6-AC01-B149BB301121}" destId="{118BBB73-E6C0-44E9-BE4B-EC591D20ADF6}" srcOrd="0" destOrd="0" presId="urn:microsoft.com/office/officeart/2005/8/layout/cycle2"/>
    <dgm:cxn modelId="{C08E3B73-B22F-4998-B864-C3FBAC2DB778}" srcId="{9FB31492-8CE0-4D35-9666-EBECAD9B7229}" destId="{8D157B0A-8BC0-489D-9A6B-2FE6F5AFBA02}" srcOrd="1" destOrd="0" parTransId="{BC1E0451-D73B-4AAF-B72C-10E32DE59A12}" sibTransId="{EBD36800-D57C-431F-8D0E-780045809D70}"/>
    <dgm:cxn modelId="{4AA2B0A4-FE93-4C9A-A1DD-31790957333C}" type="presOf" srcId="{A89032E9-1060-4159-ABDC-D3D558F70B45}" destId="{D053351A-9FA7-489A-B8EC-5494AC7AF603}" srcOrd="1" destOrd="0" presId="urn:microsoft.com/office/officeart/2005/8/layout/cycle2"/>
    <dgm:cxn modelId="{41C42C9B-0BCB-4D78-9F2D-0701B51F3FA9}" srcId="{9FB31492-8CE0-4D35-9666-EBECAD9B7229}" destId="{3172539F-1757-4CC5-8B4E-04831E091B3F}" srcOrd="5" destOrd="0" parTransId="{04293D5C-6FFA-46F7-9418-64340817900E}" sibTransId="{E389C53C-7445-475C-81CB-EB93171983A3}"/>
    <dgm:cxn modelId="{7FF32962-CAD0-455E-BFCB-8BD50A9A4281}" type="presOf" srcId="{ACBD7DA6-D7FD-42BD-9273-5297082D3A7E}" destId="{0733ECBB-E13A-4E4B-B38B-20925AA682CD}" srcOrd="0" destOrd="0" presId="urn:microsoft.com/office/officeart/2005/8/layout/cycle2"/>
    <dgm:cxn modelId="{6A2990C1-EAB7-400E-8C71-23E29B3E3685}" srcId="{9FB31492-8CE0-4D35-9666-EBECAD9B7229}" destId="{ACBD7DA6-D7FD-42BD-9273-5297082D3A7E}" srcOrd="3" destOrd="0" parTransId="{39745D73-8745-479C-8703-7F609F82D580}" sibTransId="{0D500796-200B-4E71-99F6-A2EEB144775F}"/>
    <dgm:cxn modelId="{30CBFA4D-B952-4984-A8A1-BDEAC4B9D9A7}" type="presOf" srcId="{4B529DEB-147F-441B-8110-6EB25321CF2D}" destId="{3247BDA0-CCD6-45F5-B4EF-8017F00FFC81}" srcOrd="0" destOrd="0" presId="urn:microsoft.com/office/officeart/2005/8/layout/cycle2"/>
    <dgm:cxn modelId="{5E2118FF-0365-4566-B203-B59F00BC292C}" type="presOf" srcId="{F9F9D620-D9BD-473A-B7B6-74970648B901}" destId="{8DFDC9C1-E364-412C-987B-E05065758565}" srcOrd="0" destOrd="0" presId="urn:microsoft.com/office/officeart/2005/8/layout/cycle2"/>
    <dgm:cxn modelId="{3E70A664-BF13-4339-800B-FA37DDE92673}" type="presOf" srcId="{0F97FDF4-39FB-4289-BA6D-43989CD14E74}" destId="{EADE7D31-33F1-4EE2-B1D0-C9CD30A57184}" srcOrd="1" destOrd="0" presId="urn:microsoft.com/office/officeart/2005/8/layout/cycle2"/>
    <dgm:cxn modelId="{00C9CAFA-8804-4EEB-82C3-D27E34BFF5BB}" type="presOf" srcId="{8D157B0A-8BC0-489D-9A6B-2FE6F5AFBA02}" destId="{A80468BA-7E6A-4679-9B2D-BA05706C8103}" srcOrd="0" destOrd="0" presId="urn:microsoft.com/office/officeart/2005/8/layout/cycle2"/>
    <dgm:cxn modelId="{38D6ED90-A124-4936-9444-4460BF3D808F}" type="presOf" srcId="{B13DE9EF-22CF-44C2-BAED-13EE20E26A06}" destId="{1808CFDF-14A7-4605-B86A-2CD1EC0D99B5}" srcOrd="0" destOrd="0" presId="urn:microsoft.com/office/officeart/2005/8/layout/cycle2"/>
    <dgm:cxn modelId="{3ED78BB1-08B2-4187-A33E-22076F2DBD06}" srcId="{9FB31492-8CE0-4D35-9666-EBECAD9B7229}" destId="{8EB1A68B-4E9A-4D37-9B05-F865F5EDE59F}" srcOrd="0" destOrd="0" parTransId="{A5607C0B-D15E-4FDE-B661-D7F6E3326508}" sibTransId="{F9F9D620-D9BD-473A-B7B6-74970648B901}"/>
    <dgm:cxn modelId="{BABE4576-1FA7-4989-A6CA-B3D219A208A6}" type="presOf" srcId="{0D500796-200B-4E71-99F6-A2EEB144775F}" destId="{264F0A74-4065-448F-BEFC-7A1002971335}" srcOrd="1" destOrd="0" presId="urn:microsoft.com/office/officeart/2005/8/layout/cycle2"/>
    <dgm:cxn modelId="{7F58754F-26A2-4D40-8BC0-83007138DBC0}" type="presOf" srcId="{CEAF93C9-05E3-4494-ACFB-70EE2631EBAC}" destId="{B0EBF825-DBB9-48B6-8F91-CBEA53EC44B9}" srcOrd="0" destOrd="0" presId="urn:microsoft.com/office/officeart/2005/8/layout/cycle2"/>
    <dgm:cxn modelId="{BBB9CEDE-F86D-41B7-80D9-76AB88D59F53}" type="presOf" srcId="{F9F9D620-D9BD-473A-B7B6-74970648B901}" destId="{5976CCDC-24D1-46E2-B482-C8346CEE0B3E}" srcOrd="1" destOrd="0" presId="urn:microsoft.com/office/officeart/2005/8/layout/cycle2"/>
    <dgm:cxn modelId="{11A3878A-C157-4C5D-BFE9-8EA5164B5A5D}" type="presOf" srcId="{8EB1A68B-4E9A-4D37-9B05-F865F5EDE59F}" destId="{1A0C03DF-58C5-4B20-9B87-C79D951A0968}" srcOrd="0" destOrd="0" presId="urn:microsoft.com/office/officeart/2005/8/layout/cycle2"/>
    <dgm:cxn modelId="{6FD9FECC-6220-413D-A055-62476FFE6A76}" type="presOf" srcId="{4B529DEB-147F-441B-8110-6EB25321CF2D}" destId="{D343C662-425E-4739-B169-4F0394E6B68C}" srcOrd="1" destOrd="0" presId="urn:microsoft.com/office/officeart/2005/8/layout/cycle2"/>
    <dgm:cxn modelId="{05ED3ED3-0B1B-4A12-9F7F-81C74ADA2E89}" type="presOf" srcId="{0F97FDF4-39FB-4289-BA6D-43989CD14E74}" destId="{5D899DB1-2000-4A4A-B809-2DE35F35535C}" srcOrd="0" destOrd="0" presId="urn:microsoft.com/office/officeart/2005/8/layout/cycle2"/>
    <dgm:cxn modelId="{3CEF61C5-F0F1-4658-B4C6-64C4A9E86D38}" type="presOf" srcId="{A89032E9-1060-4159-ABDC-D3D558F70B45}" destId="{6B57B513-C5FB-4365-B2ED-010416E015CD}" srcOrd="0" destOrd="0" presId="urn:microsoft.com/office/officeart/2005/8/layout/cycle2"/>
    <dgm:cxn modelId="{2C67B389-8F12-4FCF-AF99-8EC728AEA1F7}" type="presOf" srcId="{0CF9C268-3FA3-4B32-BE30-A350B4D1741A}" destId="{8F107070-DD1C-4FF5-91D4-FA1FFE0D76BA}" srcOrd="0" destOrd="0" presId="urn:microsoft.com/office/officeart/2005/8/layout/cycle2"/>
    <dgm:cxn modelId="{519E7C32-092C-4D29-B1B5-500093F63233}" srcId="{9FB31492-8CE0-4D35-9666-EBECAD9B7229}" destId="{849FBA37-5B47-4CF6-AC01-B149BB301121}" srcOrd="8" destOrd="0" parTransId="{6D76181E-FE2B-4665-A52C-1D812DDDAD1D}" sibTransId="{A89032E9-1060-4159-ABDC-D3D558F70B45}"/>
    <dgm:cxn modelId="{EC35E80A-57EC-4529-B778-8BE22BF3D16D}" type="presOf" srcId="{E389C53C-7445-475C-81CB-EB93171983A3}" destId="{CF406FD3-08A1-4EA7-A94C-4DE7D65C4D44}" srcOrd="1" destOrd="0" presId="urn:microsoft.com/office/officeart/2005/8/layout/cycle2"/>
    <dgm:cxn modelId="{038092AE-30B7-410A-AA8D-0F423010BF8A}" type="presOf" srcId="{867B40D3-BB8F-46C5-BF52-82E724CB3EA7}" destId="{8094E3ED-7272-4D19-B269-3B8A0BE96152}" srcOrd="0" destOrd="0" presId="urn:microsoft.com/office/officeart/2005/8/layout/cycle2"/>
    <dgm:cxn modelId="{0588F498-38BB-41A0-82FE-764CBC071FC3}" type="presOf" srcId="{867B40D3-BB8F-46C5-BF52-82E724CB3EA7}" destId="{9DB81978-CA86-4F9E-B1F0-10214FA1CE94}" srcOrd="1" destOrd="0" presId="urn:microsoft.com/office/officeart/2005/8/layout/cycle2"/>
    <dgm:cxn modelId="{7291138E-ECB8-486D-B1CB-5789302DE91E}" type="presOf" srcId="{E389C53C-7445-475C-81CB-EB93171983A3}" destId="{FA3D85D9-5FBD-4A2A-B869-ACC89FF853B4}" srcOrd="0" destOrd="0" presId="urn:microsoft.com/office/officeart/2005/8/layout/cycle2"/>
    <dgm:cxn modelId="{AD37724F-5941-4A3F-89D1-50763F79B04D}" srcId="{9FB31492-8CE0-4D35-9666-EBECAD9B7229}" destId="{AD095795-719A-485E-A0BF-F427CA04DD60}" srcOrd="6" destOrd="0" parTransId="{2F6A5802-B1C2-4758-9728-5E89DD0A0FC1}" sibTransId="{4B529DEB-147F-441B-8110-6EB25321CF2D}"/>
    <dgm:cxn modelId="{BA760F38-AD9E-4C6F-B5BF-B29BEE4A609C}" srcId="{9FB31492-8CE0-4D35-9666-EBECAD9B7229}" destId="{25DA43DA-1C14-4696-9799-CFFD0084CF0D}" srcOrd="2" destOrd="0" parTransId="{91FBABCD-FBC9-4076-A16F-3668E99F7B46}" sibTransId="{0F97FDF4-39FB-4289-BA6D-43989CD14E74}"/>
    <dgm:cxn modelId="{90AF1932-3E29-4580-9D21-3CA6EED002DD}" type="presOf" srcId="{EBD36800-D57C-431F-8D0E-780045809D70}" destId="{C1A1E882-31C8-42F8-BD4F-8F60FEEB555A}" srcOrd="1" destOrd="0" presId="urn:microsoft.com/office/officeart/2005/8/layout/cycle2"/>
    <dgm:cxn modelId="{85A911C6-3FB4-40D4-BD7D-4447A69EFB1A}" type="presOf" srcId="{25DA43DA-1C14-4696-9799-CFFD0084CF0D}" destId="{2641558F-DDAB-4591-AFE0-9703D0FAED17}" srcOrd="0" destOrd="0" presId="urn:microsoft.com/office/officeart/2005/8/layout/cycle2"/>
    <dgm:cxn modelId="{70B2A6A6-0A0F-494B-A078-90D8AC37DD8D}" srcId="{9FB31492-8CE0-4D35-9666-EBECAD9B7229}" destId="{B13DE9EF-22CF-44C2-BAED-13EE20E26A06}" srcOrd="7" destOrd="0" parTransId="{E41DF7DD-7971-4B9F-80ED-A515B3FEDC73}" sibTransId="{0CF9C268-3FA3-4B32-BE30-A350B4D1741A}"/>
    <dgm:cxn modelId="{ADADB3CE-6FBF-4E86-9D34-AF290EA0867F}" type="presOf" srcId="{0D500796-200B-4E71-99F6-A2EEB144775F}" destId="{86C192F7-9749-477F-BBBD-ED32F31BED22}" srcOrd="0" destOrd="0" presId="urn:microsoft.com/office/officeart/2005/8/layout/cycle2"/>
    <dgm:cxn modelId="{77DF1E99-DC48-4506-B015-48966B5EEEBC}" type="presOf" srcId="{3172539F-1757-4CC5-8B4E-04831E091B3F}" destId="{9D8E27E7-E2B8-4C75-A09A-B91B89A339CB}" srcOrd="0" destOrd="0" presId="urn:microsoft.com/office/officeart/2005/8/layout/cycle2"/>
    <dgm:cxn modelId="{9140154E-B0C6-429D-ACF9-B9E39F8BE4E0}" type="presOf" srcId="{9FB31492-8CE0-4D35-9666-EBECAD9B7229}" destId="{DB1B15F9-0FC6-4895-A395-91F3BF396266}" srcOrd="0" destOrd="0" presId="urn:microsoft.com/office/officeart/2005/8/layout/cycle2"/>
    <dgm:cxn modelId="{3B875EEE-FBB3-4537-96B3-65851FF60023}" type="presParOf" srcId="{DB1B15F9-0FC6-4895-A395-91F3BF396266}" destId="{1A0C03DF-58C5-4B20-9B87-C79D951A0968}" srcOrd="0" destOrd="0" presId="urn:microsoft.com/office/officeart/2005/8/layout/cycle2"/>
    <dgm:cxn modelId="{727504D7-FC0A-4B96-AD5A-BD8621636E89}" type="presParOf" srcId="{DB1B15F9-0FC6-4895-A395-91F3BF396266}" destId="{8DFDC9C1-E364-412C-987B-E05065758565}" srcOrd="1" destOrd="0" presId="urn:microsoft.com/office/officeart/2005/8/layout/cycle2"/>
    <dgm:cxn modelId="{1500118E-0CF8-458F-ABAF-DF6B8A39E2C9}" type="presParOf" srcId="{8DFDC9C1-E364-412C-987B-E05065758565}" destId="{5976CCDC-24D1-46E2-B482-C8346CEE0B3E}" srcOrd="0" destOrd="0" presId="urn:microsoft.com/office/officeart/2005/8/layout/cycle2"/>
    <dgm:cxn modelId="{32DC3435-1D9B-44BE-8141-DF18D4ABB0D0}" type="presParOf" srcId="{DB1B15F9-0FC6-4895-A395-91F3BF396266}" destId="{A80468BA-7E6A-4679-9B2D-BA05706C8103}" srcOrd="2" destOrd="0" presId="urn:microsoft.com/office/officeart/2005/8/layout/cycle2"/>
    <dgm:cxn modelId="{7DE164DA-EC13-4C27-BDD3-6655BA63788C}" type="presParOf" srcId="{DB1B15F9-0FC6-4895-A395-91F3BF396266}" destId="{B2748D4B-322C-4077-9032-16B9FA335C45}" srcOrd="3" destOrd="0" presId="urn:microsoft.com/office/officeart/2005/8/layout/cycle2"/>
    <dgm:cxn modelId="{9B6D56C3-732F-43D8-A525-858C46D737F1}" type="presParOf" srcId="{B2748D4B-322C-4077-9032-16B9FA335C45}" destId="{C1A1E882-31C8-42F8-BD4F-8F60FEEB555A}" srcOrd="0" destOrd="0" presId="urn:microsoft.com/office/officeart/2005/8/layout/cycle2"/>
    <dgm:cxn modelId="{4120D0AF-4104-420E-8C6A-226920C0F5CF}" type="presParOf" srcId="{DB1B15F9-0FC6-4895-A395-91F3BF396266}" destId="{2641558F-DDAB-4591-AFE0-9703D0FAED17}" srcOrd="4" destOrd="0" presId="urn:microsoft.com/office/officeart/2005/8/layout/cycle2"/>
    <dgm:cxn modelId="{2CC08B3A-E2C5-4F6A-B645-99339A4942E8}" type="presParOf" srcId="{DB1B15F9-0FC6-4895-A395-91F3BF396266}" destId="{5D899DB1-2000-4A4A-B809-2DE35F35535C}" srcOrd="5" destOrd="0" presId="urn:microsoft.com/office/officeart/2005/8/layout/cycle2"/>
    <dgm:cxn modelId="{6E917EBE-C0AE-4451-8A94-383266DD12E2}" type="presParOf" srcId="{5D899DB1-2000-4A4A-B809-2DE35F35535C}" destId="{EADE7D31-33F1-4EE2-B1D0-C9CD30A57184}" srcOrd="0" destOrd="0" presId="urn:microsoft.com/office/officeart/2005/8/layout/cycle2"/>
    <dgm:cxn modelId="{F81F926D-6A2A-42DF-ACBA-E34CDDC4A290}" type="presParOf" srcId="{DB1B15F9-0FC6-4895-A395-91F3BF396266}" destId="{0733ECBB-E13A-4E4B-B38B-20925AA682CD}" srcOrd="6" destOrd="0" presId="urn:microsoft.com/office/officeart/2005/8/layout/cycle2"/>
    <dgm:cxn modelId="{11CECD8C-A17F-4049-B194-507B1348E77E}" type="presParOf" srcId="{DB1B15F9-0FC6-4895-A395-91F3BF396266}" destId="{86C192F7-9749-477F-BBBD-ED32F31BED22}" srcOrd="7" destOrd="0" presId="urn:microsoft.com/office/officeart/2005/8/layout/cycle2"/>
    <dgm:cxn modelId="{FAF11CA1-3408-4499-988A-AEC79EBD8E0B}" type="presParOf" srcId="{86C192F7-9749-477F-BBBD-ED32F31BED22}" destId="{264F0A74-4065-448F-BEFC-7A1002971335}" srcOrd="0" destOrd="0" presId="urn:microsoft.com/office/officeart/2005/8/layout/cycle2"/>
    <dgm:cxn modelId="{FD9732B5-E8EC-43A4-AD0C-5AB58E3B8786}" type="presParOf" srcId="{DB1B15F9-0FC6-4895-A395-91F3BF396266}" destId="{B0EBF825-DBB9-48B6-8F91-CBEA53EC44B9}" srcOrd="8" destOrd="0" presId="urn:microsoft.com/office/officeart/2005/8/layout/cycle2"/>
    <dgm:cxn modelId="{1BF5FE0E-004F-4FF3-B458-8DDF3BE3FACD}" type="presParOf" srcId="{DB1B15F9-0FC6-4895-A395-91F3BF396266}" destId="{8094E3ED-7272-4D19-B269-3B8A0BE96152}" srcOrd="9" destOrd="0" presId="urn:microsoft.com/office/officeart/2005/8/layout/cycle2"/>
    <dgm:cxn modelId="{51854C10-8CF0-4251-A35A-4D4D87B7F85A}" type="presParOf" srcId="{8094E3ED-7272-4D19-B269-3B8A0BE96152}" destId="{9DB81978-CA86-4F9E-B1F0-10214FA1CE94}" srcOrd="0" destOrd="0" presId="urn:microsoft.com/office/officeart/2005/8/layout/cycle2"/>
    <dgm:cxn modelId="{12EA6D5D-3438-4C9C-AB04-5D85B8399D3A}" type="presParOf" srcId="{DB1B15F9-0FC6-4895-A395-91F3BF396266}" destId="{9D8E27E7-E2B8-4C75-A09A-B91B89A339CB}" srcOrd="10" destOrd="0" presId="urn:microsoft.com/office/officeart/2005/8/layout/cycle2"/>
    <dgm:cxn modelId="{C24D8C08-5687-4039-B32E-21F1F4144DD1}" type="presParOf" srcId="{DB1B15F9-0FC6-4895-A395-91F3BF396266}" destId="{FA3D85D9-5FBD-4A2A-B869-ACC89FF853B4}" srcOrd="11" destOrd="0" presId="urn:microsoft.com/office/officeart/2005/8/layout/cycle2"/>
    <dgm:cxn modelId="{41FD8D6B-D37F-4729-871E-DF68DAFE782C}" type="presParOf" srcId="{FA3D85D9-5FBD-4A2A-B869-ACC89FF853B4}" destId="{CF406FD3-08A1-4EA7-A94C-4DE7D65C4D44}" srcOrd="0" destOrd="0" presId="urn:microsoft.com/office/officeart/2005/8/layout/cycle2"/>
    <dgm:cxn modelId="{69674165-7282-4135-9A78-E746D0FF9953}" type="presParOf" srcId="{DB1B15F9-0FC6-4895-A395-91F3BF396266}" destId="{EED27F8A-2A35-4F07-B79B-2E716148591B}" srcOrd="12" destOrd="0" presId="urn:microsoft.com/office/officeart/2005/8/layout/cycle2"/>
    <dgm:cxn modelId="{AFD837FC-59CB-4AE4-A496-CD2B44E9A5C6}" type="presParOf" srcId="{DB1B15F9-0FC6-4895-A395-91F3BF396266}" destId="{3247BDA0-CCD6-45F5-B4EF-8017F00FFC81}" srcOrd="13" destOrd="0" presId="urn:microsoft.com/office/officeart/2005/8/layout/cycle2"/>
    <dgm:cxn modelId="{2119A225-7932-4D26-AEEA-05E745D4EDC5}" type="presParOf" srcId="{3247BDA0-CCD6-45F5-B4EF-8017F00FFC81}" destId="{D343C662-425E-4739-B169-4F0394E6B68C}" srcOrd="0" destOrd="0" presId="urn:microsoft.com/office/officeart/2005/8/layout/cycle2"/>
    <dgm:cxn modelId="{FA654535-6316-4544-84D8-5768812CEE36}" type="presParOf" srcId="{DB1B15F9-0FC6-4895-A395-91F3BF396266}" destId="{1808CFDF-14A7-4605-B86A-2CD1EC0D99B5}" srcOrd="14" destOrd="0" presId="urn:microsoft.com/office/officeart/2005/8/layout/cycle2"/>
    <dgm:cxn modelId="{0B9A4635-CB16-487A-8517-80F788E336EA}" type="presParOf" srcId="{DB1B15F9-0FC6-4895-A395-91F3BF396266}" destId="{8F107070-DD1C-4FF5-91D4-FA1FFE0D76BA}" srcOrd="15" destOrd="0" presId="urn:microsoft.com/office/officeart/2005/8/layout/cycle2"/>
    <dgm:cxn modelId="{C02A872C-7722-4EB6-B9B5-72D11982D3CC}" type="presParOf" srcId="{8F107070-DD1C-4FF5-91D4-FA1FFE0D76BA}" destId="{91AB1A8F-11AC-46B1-8C19-3996BFE106C4}" srcOrd="0" destOrd="0" presId="urn:microsoft.com/office/officeart/2005/8/layout/cycle2"/>
    <dgm:cxn modelId="{21733A5D-1984-4954-8509-B1F8C3880ADE}" type="presParOf" srcId="{DB1B15F9-0FC6-4895-A395-91F3BF396266}" destId="{118BBB73-E6C0-44E9-BE4B-EC591D20ADF6}" srcOrd="16" destOrd="0" presId="urn:microsoft.com/office/officeart/2005/8/layout/cycle2"/>
    <dgm:cxn modelId="{3338C33E-3F83-4F42-A859-5DB623CC903D}" type="presParOf" srcId="{DB1B15F9-0FC6-4895-A395-91F3BF396266}" destId="{6B57B513-C5FB-4365-B2ED-010416E015CD}" srcOrd="17" destOrd="0" presId="urn:microsoft.com/office/officeart/2005/8/layout/cycle2"/>
    <dgm:cxn modelId="{C4E8AC13-411C-4755-8A7C-8ED39BB533AB}" type="presParOf" srcId="{6B57B513-C5FB-4365-B2ED-010416E015CD}" destId="{D053351A-9FA7-489A-B8EC-5494AC7AF603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A7C6FE5-6A2B-4CAE-A71D-065FF1878710}" type="doc">
      <dgm:prSet loTypeId="urn:microsoft.com/office/officeart/2005/8/layout/cycle2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GB"/>
        </a:p>
      </dgm:t>
    </dgm:pt>
    <dgm:pt modelId="{9EC9A25C-07A9-42E3-883B-4C63522C5B65}">
      <dgm:prSet phldrT="[Text]"/>
      <dgm:spPr/>
      <dgm:t>
        <a:bodyPr/>
        <a:lstStyle/>
        <a:p>
          <a:r>
            <a:rPr lang="en-GB" dirty="0" smtClean="0"/>
            <a:t>Create  a draft mapping of fields and values</a:t>
          </a:r>
          <a:endParaRPr lang="en-GB" dirty="0"/>
        </a:p>
      </dgm:t>
    </dgm:pt>
    <dgm:pt modelId="{945F8CB2-ACDE-4E52-85CA-FC349263C7C7}" type="parTrans" cxnId="{CBA078AC-61E6-46DE-9719-1EFC4FAAFDC0}">
      <dgm:prSet/>
      <dgm:spPr/>
      <dgm:t>
        <a:bodyPr/>
        <a:lstStyle/>
        <a:p>
          <a:endParaRPr lang="en-GB"/>
        </a:p>
      </dgm:t>
    </dgm:pt>
    <dgm:pt modelId="{0472277A-D14D-49DC-8153-381B4F3B7D40}" type="sibTrans" cxnId="{CBA078AC-61E6-46DE-9719-1EFC4FAAFDC0}">
      <dgm:prSet/>
      <dgm:spPr/>
      <dgm:t>
        <a:bodyPr/>
        <a:lstStyle/>
        <a:p>
          <a:endParaRPr lang="en-GB"/>
        </a:p>
      </dgm:t>
    </dgm:pt>
    <dgm:pt modelId="{BEB216E7-ED46-4CB8-88B4-083A340581DB}">
      <dgm:prSet phldrT="[Text]"/>
      <dgm:spPr/>
      <dgm:t>
        <a:bodyPr/>
        <a:lstStyle/>
        <a:p>
          <a:r>
            <a:rPr lang="en-GB" dirty="0" smtClean="0"/>
            <a:t>Agree on the result with the user</a:t>
          </a:r>
          <a:endParaRPr lang="en-GB" dirty="0"/>
        </a:p>
      </dgm:t>
    </dgm:pt>
    <dgm:pt modelId="{2CCA994F-8B46-47F0-AC7F-537B80E3EFEB}" type="parTrans" cxnId="{0AB4F828-8E8F-4C47-85A1-4181F031C514}">
      <dgm:prSet/>
      <dgm:spPr/>
      <dgm:t>
        <a:bodyPr/>
        <a:lstStyle/>
        <a:p>
          <a:endParaRPr lang="en-GB"/>
        </a:p>
      </dgm:t>
    </dgm:pt>
    <dgm:pt modelId="{C2170606-D832-4F76-8AEF-A7D8ABF8A17A}" type="sibTrans" cxnId="{0AB4F828-8E8F-4C47-85A1-4181F031C514}">
      <dgm:prSet/>
      <dgm:spPr>
        <a:solidFill>
          <a:schemeClr val="bg1"/>
        </a:solidFill>
      </dgm:spPr>
      <dgm:t>
        <a:bodyPr/>
        <a:lstStyle/>
        <a:p>
          <a:endParaRPr lang="en-GB"/>
        </a:p>
      </dgm:t>
    </dgm:pt>
    <dgm:pt modelId="{98EB6C1E-7841-437F-BBE9-720466CD812A}">
      <dgm:prSet phldrT="[Text]"/>
      <dgm:spPr/>
      <dgm:t>
        <a:bodyPr/>
        <a:lstStyle/>
        <a:p>
          <a:r>
            <a:rPr lang="en-GB" dirty="0" smtClean="0"/>
            <a:t>Check the project </a:t>
          </a:r>
          <a:r>
            <a:rPr lang="en-GB" smtClean="0"/>
            <a:t>in Savannah</a:t>
          </a:r>
          <a:endParaRPr lang="en-GB" dirty="0"/>
        </a:p>
      </dgm:t>
    </dgm:pt>
    <dgm:pt modelId="{3BA614AE-E088-403F-9227-7858C04414CB}" type="parTrans" cxnId="{73F82592-884E-4A5F-B80C-6E6C72A24EC3}">
      <dgm:prSet/>
      <dgm:spPr/>
      <dgm:t>
        <a:bodyPr/>
        <a:lstStyle/>
        <a:p>
          <a:endParaRPr lang="en-GB"/>
        </a:p>
      </dgm:t>
    </dgm:pt>
    <dgm:pt modelId="{0887FCC3-14C3-4162-85F9-D4C822003813}" type="sibTrans" cxnId="{73F82592-884E-4A5F-B80C-6E6C72A24EC3}">
      <dgm:prSet/>
      <dgm:spPr/>
      <dgm:t>
        <a:bodyPr/>
        <a:lstStyle/>
        <a:p>
          <a:endParaRPr lang="en-GB"/>
        </a:p>
      </dgm:t>
    </dgm:pt>
    <dgm:pt modelId="{1A5B1F34-A9AB-477D-8B1E-54CB4E177F7B}">
      <dgm:prSet phldrT="[Text]"/>
      <dgm:spPr/>
      <dgm:t>
        <a:bodyPr/>
        <a:lstStyle/>
        <a:p>
          <a:r>
            <a:rPr lang="en-GB" smtClean="0"/>
            <a:t>Export the project  in Jira development instance</a:t>
          </a:r>
          <a:endParaRPr lang="en-GB" dirty="0"/>
        </a:p>
      </dgm:t>
    </dgm:pt>
    <dgm:pt modelId="{2BA049A3-C2FD-4AC5-9C50-427B5D818440}" type="parTrans" cxnId="{CEA62B84-8B46-439D-B7BB-5F9BA95846B2}">
      <dgm:prSet/>
      <dgm:spPr/>
      <dgm:t>
        <a:bodyPr/>
        <a:lstStyle/>
        <a:p>
          <a:endParaRPr lang="en-GB"/>
        </a:p>
      </dgm:t>
    </dgm:pt>
    <dgm:pt modelId="{71300ECF-6493-4E40-8BA7-B5C7E7186EB4}" type="sibTrans" cxnId="{CEA62B84-8B46-439D-B7BB-5F9BA95846B2}">
      <dgm:prSet/>
      <dgm:spPr/>
      <dgm:t>
        <a:bodyPr/>
        <a:lstStyle/>
        <a:p>
          <a:endParaRPr lang="en-GB"/>
        </a:p>
      </dgm:t>
    </dgm:pt>
    <dgm:pt modelId="{CCB0AFE3-B10A-4538-ACD8-11E3B1160F41}" type="pres">
      <dgm:prSet presAssocID="{7A7C6FE5-6A2B-4CAE-A71D-065FF187871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E829ADC-4049-4EC0-BB5B-2C3CF9AC8C31}" type="pres">
      <dgm:prSet presAssocID="{9EC9A25C-07A9-42E3-883B-4C63522C5B6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302167D-1522-4A6A-8A0F-B43E2C337DEA}" type="pres">
      <dgm:prSet presAssocID="{0472277A-D14D-49DC-8153-381B4F3B7D40}" presName="sibTrans" presStyleLbl="sibTrans2D1" presStyleIdx="0" presStyleCnt="4"/>
      <dgm:spPr/>
      <dgm:t>
        <a:bodyPr/>
        <a:lstStyle/>
        <a:p>
          <a:endParaRPr lang="en-US"/>
        </a:p>
      </dgm:t>
    </dgm:pt>
    <dgm:pt modelId="{48221F5C-B2A7-44B4-8651-7D3917596930}" type="pres">
      <dgm:prSet presAssocID="{0472277A-D14D-49DC-8153-381B4F3B7D40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12CE09FE-295A-4AFF-BE16-C5C9F3A39FFB}" type="pres">
      <dgm:prSet presAssocID="{1A5B1F34-A9AB-477D-8B1E-54CB4E177F7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6CEBF3-84CE-47A3-8A49-E6ED19AEF087}" type="pres">
      <dgm:prSet presAssocID="{71300ECF-6493-4E40-8BA7-B5C7E7186EB4}" presName="sibTrans" presStyleLbl="sibTrans2D1" presStyleIdx="1" presStyleCnt="4"/>
      <dgm:spPr/>
      <dgm:t>
        <a:bodyPr/>
        <a:lstStyle/>
        <a:p>
          <a:endParaRPr lang="en-US"/>
        </a:p>
      </dgm:t>
    </dgm:pt>
    <dgm:pt modelId="{81F16450-3E18-423B-93AA-494E34A50932}" type="pres">
      <dgm:prSet presAssocID="{71300ECF-6493-4E40-8BA7-B5C7E7186EB4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51D4ADDB-7678-4317-BF23-E3C07DB7F6CF}" type="pres">
      <dgm:prSet presAssocID="{BEB216E7-ED46-4CB8-88B4-083A340581DB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5E21185-A266-44AB-BB5E-B19ED993DC71}" type="pres">
      <dgm:prSet presAssocID="{C2170606-D832-4F76-8AEF-A7D8ABF8A17A}" presName="sibTrans" presStyleLbl="sibTrans2D1" presStyleIdx="2" presStyleCnt="4"/>
      <dgm:spPr/>
      <dgm:t>
        <a:bodyPr/>
        <a:lstStyle/>
        <a:p>
          <a:endParaRPr lang="en-US"/>
        </a:p>
      </dgm:t>
    </dgm:pt>
    <dgm:pt modelId="{F5B56996-B67A-4AD6-8C21-CFD6CD45444F}" type="pres">
      <dgm:prSet presAssocID="{C2170606-D832-4F76-8AEF-A7D8ABF8A17A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EC1B862B-7BE7-4ED3-8543-9A4E0F898888}" type="pres">
      <dgm:prSet presAssocID="{98EB6C1E-7841-437F-BBE9-720466CD812A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BEA8109-A20D-41CB-AB5D-E5C2A73F3C06}" type="pres">
      <dgm:prSet presAssocID="{0887FCC3-14C3-4162-85F9-D4C822003813}" presName="sibTrans" presStyleLbl="sibTrans2D1" presStyleIdx="3" presStyleCnt="4"/>
      <dgm:spPr/>
      <dgm:t>
        <a:bodyPr/>
        <a:lstStyle/>
        <a:p>
          <a:endParaRPr lang="en-US"/>
        </a:p>
      </dgm:t>
    </dgm:pt>
    <dgm:pt modelId="{25B533B3-F09A-4E7D-B204-0F7A246B7329}" type="pres">
      <dgm:prSet presAssocID="{0887FCC3-14C3-4162-85F9-D4C822003813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CDD53323-676B-4DA1-AE9F-593BD3577DB5}" type="presOf" srcId="{71300ECF-6493-4E40-8BA7-B5C7E7186EB4}" destId="{5C6CEBF3-84CE-47A3-8A49-E6ED19AEF087}" srcOrd="0" destOrd="0" presId="urn:microsoft.com/office/officeart/2005/8/layout/cycle2"/>
    <dgm:cxn modelId="{AACA855C-9505-4E08-A082-9CE0ED6E7ABA}" type="presOf" srcId="{0472277A-D14D-49DC-8153-381B4F3B7D40}" destId="{A302167D-1522-4A6A-8A0F-B43E2C337DEA}" srcOrd="0" destOrd="0" presId="urn:microsoft.com/office/officeart/2005/8/layout/cycle2"/>
    <dgm:cxn modelId="{42CDFCAF-1711-492C-B38E-585D294C85D9}" type="presOf" srcId="{0887FCC3-14C3-4162-85F9-D4C822003813}" destId="{25B533B3-F09A-4E7D-B204-0F7A246B7329}" srcOrd="1" destOrd="0" presId="urn:microsoft.com/office/officeart/2005/8/layout/cycle2"/>
    <dgm:cxn modelId="{CEA62B84-8B46-439D-B7BB-5F9BA95846B2}" srcId="{7A7C6FE5-6A2B-4CAE-A71D-065FF1878710}" destId="{1A5B1F34-A9AB-477D-8B1E-54CB4E177F7B}" srcOrd="1" destOrd="0" parTransId="{2BA049A3-C2FD-4AC5-9C50-427B5D818440}" sibTransId="{71300ECF-6493-4E40-8BA7-B5C7E7186EB4}"/>
    <dgm:cxn modelId="{FFF22046-8F48-4D3A-A53E-4CCE15819C4D}" type="presOf" srcId="{7A7C6FE5-6A2B-4CAE-A71D-065FF1878710}" destId="{CCB0AFE3-B10A-4538-ACD8-11E3B1160F41}" srcOrd="0" destOrd="0" presId="urn:microsoft.com/office/officeart/2005/8/layout/cycle2"/>
    <dgm:cxn modelId="{6ABD2A8E-5B5D-44E2-BC55-122D9DEE9572}" type="presOf" srcId="{71300ECF-6493-4E40-8BA7-B5C7E7186EB4}" destId="{81F16450-3E18-423B-93AA-494E34A50932}" srcOrd="1" destOrd="0" presId="urn:microsoft.com/office/officeart/2005/8/layout/cycle2"/>
    <dgm:cxn modelId="{0AB4F828-8E8F-4C47-85A1-4181F031C514}" srcId="{7A7C6FE5-6A2B-4CAE-A71D-065FF1878710}" destId="{BEB216E7-ED46-4CB8-88B4-083A340581DB}" srcOrd="2" destOrd="0" parTransId="{2CCA994F-8B46-47F0-AC7F-537B80E3EFEB}" sibTransId="{C2170606-D832-4F76-8AEF-A7D8ABF8A17A}"/>
    <dgm:cxn modelId="{98C76145-6F2C-4B26-9E72-C0DF20BC119E}" type="presOf" srcId="{C2170606-D832-4F76-8AEF-A7D8ABF8A17A}" destId="{C5E21185-A266-44AB-BB5E-B19ED993DC71}" srcOrd="0" destOrd="0" presId="urn:microsoft.com/office/officeart/2005/8/layout/cycle2"/>
    <dgm:cxn modelId="{73F82592-884E-4A5F-B80C-6E6C72A24EC3}" srcId="{7A7C6FE5-6A2B-4CAE-A71D-065FF1878710}" destId="{98EB6C1E-7841-437F-BBE9-720466CD812A}" srcOrd="3" destOrd="0" parTransId="{3BA614AE-E088-403F-9227-7858C04414CB}" sibTransId="{0887FCC3-14C3-4162-85F9-D4C822003813}"/>
    <dgm:cxn modelId="{4DE1E5EA-AA77-46C2-BCA4-F0C3F91534A7}" type="presOf" srcId="{C2170606-D832-4F76-8AEF-A7D8ABF8A17A}" destId="{F5B56996-B67A-4AD6-8C21-CFD6CD45444F}" srcOrd="1" destOrd="0" presId="urn:microsoft.com/office/officeart/2005/8/layout/cycle2"/>
    <dgm:cxn modelId="{CBA078AC-61E6-46DE-9719-1EFC4FAAFDC0}" srcId="{7A7C6FE5-6A2B-4CAE-A71D-065FF1878710}" destId="{9EC9A25C-07A9-42E3-883B-4C63522C5B65}" srcOrd="0" destOrd="0" parTransId="{945F8CB2-ACDE-4E52-85CA-FC349263C7C7}" sibTransId="{0472277A-D14D-49DC-8153-381B4F3B7D40}"/>
    <dgm:cxn modelId="{25832050-F385-4ED4-AF26-12F3F83FA44B}" type="presOf" srcId="{0472277A-D14D-49DC-8153-381B4F3B7D40}" destId="{48221F5C-B2A7-44B4-8651-7D3917596930}" srcOrd="1" destOrd="0" presId="urn:microsoft.com/office/officeart/2005/8/layout/cycle2"/>
    <dgm:cxn modelId="{081B42CD-3C1C-4A23-9FFC-4AAA79C8CD36}" type="presOf" srcId="{1A5B1F34-A9AB-477D-8B1E-54CB4E177F7B}" destId="{12CE09FE-295A-4AFF-BE16-C5C9F3A39FFB}" srcOrd="0" destOrd="0" presId="urn:microsoft.com/office/officeart/2005/8/layout/cycle2"/>
    <dgm:cxn modelId="{50BFDC86-CF54-4B43-A7BD-A040E20531A0}" type="presOf" srcId="{0887FCC3-14C3-4162-85F9-D4C822003813}" destId="{7BEA8109-A20D-41CB-AB5D-E5C2A73F3C06}" srcOrd="0" destOrd="0" presId="urn:microsoft.com/office/officeart/2005/8/layout/cycle2"/>
    <dgm:cxn modelId="{2704B9BA-C008-45A3-82DE-A5F08048132A}" type="presOf" srcId="{9EC9A25C-07A9-42E3-883B-4C63522C5B65}" destId="{AE829ADC-4049-4EC0-BB5B-2C3CF9AC8C31}" srcOrd="0" destOrd="0" presId="urn:microsoft.com/office/officeart/2005/8/layout/cycle2"/>
    <dgm:cxn modelId="{807164A7-A461-495C-B87C-19E1EB926924}" type="presOf" srcId="{98EB6C1E-7841-437F-BBE9-720466CD812A}" destId="{EC1B862B-7BE7-4ED3-8543-9A4E0F898888}" srcOrd="0" destOrd="0" presId="urn:microsoft.com/office/officeart/2005/8/layout/cycle2"/>
    <dgm:cxn modelId="{E488E592-6238-4F6E-A069-67A63BB09428}" type="presOf" srcId="{BEB216E7-ED46-4CB8-88B4-083A340581DB}" destId="{51D4ADDB-7678-4317-BF23-E3C07DB7F6CF}" srcOrd="0" destOrd="0" presId="urn:microsoft.com/office/officeart/2005/8/layout/cycle2"/>
    <dgm:cxn modelId="{D5BDD535-B341-468A-91D0-25041E44320D}" type="presParOf" srcId="{CCB0AFE3-B10A-4538-ACD8-11E3B1160F41}" destId="{AE829ADC-4049-4EC0-BB5B-2C3CF9AC8C31}" srcOrd="0" destOrd="0" presId="urn:microsoft.com/office/officeart/2005/8/layout/cycle2"/>
    <dgm:cxn modelId="{A0F0E351-79A1-4AB7-B255-B909945F3BFA}" type="presParOf" srcId="{CCB0AFE3-B10A-4538-ACD8-11E3B1160F41}" destId="{A302167D-1522-4A6A-8A0F-B43E2C337DEA}" srcOrd="1" destOrd="0" presId="urn:microsoft.com/office/officeart/2005/8/layout/cycle2"/>
    <dgm:cxn modelId="{728C095E-633F-409C-BB36-E2D16902AEC5}" type="presParOf" srcId="{A302167D-1522-4A6A-8A0F-B43E2C337DEA}" destId="{48221F5C-B2A7-44B4-8651-7D3917596930}" srcOrd="0" destOrd="0" presId="urn:microsoft.com/office/officeart/2005/8/layout/cycle2"/>
    <dgm:cxn modelId="{F9ABECB2-4DC4-4EAD-B91A-8867FA690198}" type="presParOf" srcId="{CCB0AFE3-B10A-4538-ACD8-11E3B1160F41}" destId="{12CE09FE-295A-4AFF-BE16-C5C9F3A39FFB}" srcOrd="2" destOrd="0" presId="urn:microsoft.com/office/officeart/2005/8/layout/cycle2"/>
    <dgm:cxn modelId="{1AFD43B8-E477-42A4-A414-F7761A164774}" type="presParOf" srcId="{CCB0AFE3-B10A-4538-ACD8-11E3B1160F41}" destId="{5C6CEBF3-84CE-47A3-8A49-E6ED19AEF087}" srcOrd="3" destOrd="0" presId="urn:microsoft.com/office/officeart/2005/8/layout/cycle2"/>
    <dgm:cxn modelId="{1C534E1F-995D-430F-9BD0-7076DF166D26}" type="presParOf" srcId="{5C6CEBF3-84CE-47A3-8A49-E6ED19AEF087}" destId="{81F16450-3E18-423B-93AA-494E34A50932}" srcOrd="0" destOrd="0" presId="urn:microsoft.com/office/officeart/2005/8/layout/cycle2"/>
    <dgm:cxn modelId="{0F0F9060-657F-41FE-BDD6-F62B5D71348E}" type="presParOf" srcId="{CCB0AFE3-B10A-4538-ACD8-11E3B1160F41}" destId="{51D4ADDB-7678-4317-BF23-E3C07DB7F6CF}" srcOrd="4" destOrd="0" presId="urn:microsoft.com/office/officeart/2005/8/layout/cycle2"/>
    <dgm:cxn modelId="{2DC0CCFF-DE20-4355-A84A-EF73512B6BC9}" type="presParOf" srcId="{CCB0AFE3-B10A-4538-ACD8-11E3B1160F41}" destId="{C5E21185-A266-44AB-BB5E-B19ED993DC71}" srcOrd="5" destOrd="0" presId="urn:microsoft.com/office/officeart/2005/8/layout/cycle2"/>
    <dgm:cxn modelId="{08250D41-F7E8-480C-914B-B76D43524403}" type="presParOf" srcId="{C5E21185-A266-44AB-BB5E-B19ED993DC71}" destId="{F5B56996-B67A-4AD6-8C21-CFD6CD45444F}" srcOrd="0" destOrd="0" presId="urn:microsoft.com/office/officeart/2005/8/layout/cycle2"/>
    <dgm:cxn modelId="{E0ADED33-2E14-42BD-A575-1CD3D7267207}" type="presParOf" srcId="{CCB0AFE3-B10A-4538-ACD8-11E3B1160F41}" destId="{EC1B862B-7BE7-4ED3-8543-9A4E0F898888}" srcOrd="6" destOrd="0" presId="urn:microsoft.com/office/officeart/2005/8/layout/cycle2"/>
    <dgm:cxn modelId="{D3250111-B4E6-4CA5-8AB2-2825C07EF232}" type="presParOf" srcId="{CCB0AFE3-B10A-4538-ACD8-11E3B1160F41}" destId="{7BEA8109-A20D-41CB-AB5D-E5C2A73F3C06}" srcOrd="7" destOrd="0" presId="urn:microsoft.com/office/officeart/2005/8/layout/cycle2"/>
    <dgm:cxn modelId="{F4A6A915-A3EC-487A-8502-944BBEA924AC}" type="presParOf" srcId="{7BEA8109-A20D-41CB-AB5D-E5C2A73F3C06}" destId="{25B533B3-F09A-4E7D-B204-0F7A246B732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A7C6FE5-6A2B-4CAE-A71D-065FF1878710}" type="doc">
      <dgm:prSet loTypeId="urn:microsoft.com/office/officeart/2005/8/layout/cycle2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GB"/>
        </a:p>
      </dgm:t>
    </dgm:pt>
    <dgm:pt modelId="{9EC9A25C-07A9-42E3-883B-4C63522C5B65}">
      <dgm:prSet phldrT="[Text]"/>
      <dgm:spPr/>
      <dgm:t>
        <a:bodyPr/>
        <a:lstStyle/>
        <a:p>
          <a:r>
            <a:rPr lang="en-GB" dirty="0" smtClean="0"/>
            <a:t>Create  a draft mapping of fields and values</a:t>
          </a:r>
          <a:endParaRPr lang="en-GB" dirty="0"/>
        </a:p>
      </dgm:t>
    </dgm:pt>
    <dgm:pt modelId="{945F8CB2-ACDE-4E52-85CA-FC349263C7C7}" type="parTrans" cxnId="{CBA078AC-61E6-46DE-9719-1EFC4FAAFDC0}">
      <dgm:prSet/>
      <dgm:spPr/>
      <dgm:t>
        <a:bodyPr/>
        <a:lstStyle/>
        <a:p>
          <a:endParaRPr lang="en-GB"/>
        </a:p>
      </dgm:t>
    </dgm:pt>
    <dgm:pt modelId="{0472277A-D14D-49DC-8153-381B4F3B7D40}" type="sibTrans" cxnId="{CBA078AC-61E6-46DE-9719-1EFC4FAAFDC0}">
      <dgm:prSet/>
      <dgm:spPr/>
      <dgm:t>
        <a:bodyPr/>
        <a:lstStyle/>
        <a:p>
          <a:endParaRPr lang="en-GB"/>
        </a:p>
      </dgm:t>
    </dgm:pt>
    <dgm:pt modelId="{BEB216E7-ED46-4CB8-88B4-083A340581DB}">
      <dgm:prSet phldrT="[Text]"/>
      <dgm:spPr/>
      <dgm:t>
        <a:bodyPr/>
        <a:lstStyle/>
        <a:p>
          <a:r>
            <a:rPr lang="en-GB" dirty="0" smtClean="0"/>
            <a:t>Agree on the result with the user</a:t>
          </a:r>
          <a:endParaRPr lang="en-GB" dirty="0"/>
        </a:p>
      </dgm:t>
    </dgm:pt>
    <dgm:pt modelId="{2CCA994F-8B46-47F0-AC7F-537B80E3EFEB}" type="parTrans" cxnId="{0AB4F828-8E8F-4C47-85A1-4181F031C514}">
      <dgm:prSet/>
      <dgm:spPr/>
      <dgm:t>
        <a:bodyPr/>
        <a:lstStyle/>
        <a:p>
          <a:endParaRPr lang="en-GB"/>
        </a:p>
      </dgm:t>
    </dgm:pt>
    <dgm:pt modelId="{C2170606-D832-4F76-8AEF-A7D8ABF8A17A}" type="sibTrans" cxnId="{0AB4F828-8E8F-4C47-85A1-4181F031C514}">
      <dgm:prSet/>
      <dgm:spPr>
        <a:solidFill>
          <a:schemeClr val="bg1"/>
        </a:solidFill>
      </dgm:spPr>
      <dgm:t>
        <a:bodyPr/>
        <a:lstStyle/>
        <a:p>
          <a:endParaRPr lang="en-GB"/>
        </a:p>
      </dgm:t>
    </dgm:pt>
    <dgm:pt modelId="{98EB6C1E-7841-437F-BBE9-720466CD812A}">
      <dgm:prSet phldrT="[Text]"/>
      <dgm:spPr/>
      <dgm:t>
        <a:bodyPr/>
        <a:lstStyle/>
        <a:p>
          <a:r>
            <a:rPr lang="en-GB" dirty="0" smtClean="0"/>
            <a:t>Check the project in Savannah</a:t>
          </a:r>
          <a:endParaRPr lang="en-GB" dirty="0"/>
        </a:p>
      </dgm:t>
    </dgm:pt>
    <dgm:pt modelId="{3BA614AE-E088-403F-9227-7858C04414CB}" type="parTrans" cxnId="{73F82592-884E-4A5F-B80C-6E6C72A24EC3}">
      <dgm:prSet/>
      <dgm:spPr/>
      <dgm:t>
        <a:bodyPr/>
        <a:lstStyle/>
        <a:p>
          <a:endParaRPr lang="en-GB"/>
        </a:p>
      </dgm:t>
    </dgm:pt>
    <dgm:pt modelId="{0887FCC3-14C3-4162-85F9-D4C822003813}" type="sibTrans" cxnId="{73F82592-884E-4A5F-B80C-6E6C72A24EC3}">
      <dgm:prSet/>
      <dgm:spPr/>
      <dgm:t>
        <a:bodyPr/>
        <a:lstStyle/>
        <a:p>
          <a:endParaRPr lang="en-GB"/>
        </a:p>
      </dgm:t>
    </dgm:pt>
    <dgm:pt modelId="{1A5B1F34-A9AB-477D-8B1E-54CB4E177F7B}">
      <dgm:prSet phldrT="[Text]"/>
      <dgm:spPr/>
      <dgm:t>
        <a:bodyPr/>
        <a:lstStyle/>
        <a:p>
          <a:r>
            <a:rPr lang="en-GB" smtClean="0"/>
            <a:t>Export the project  in Jira development instance</a:t>
          </a:r>
          <a:endParaRPr lang="en-GB" dirty="0"/>
        </a:p>
      </dgm:t>
    </dgm:pt>
    <dgm:pt modelId="{2BA049A3-C2FD-4AC5-9C50-427B5D818440}" type="parTrans" cxnId="{CEA62B84-8B46-439D-B7BB-5F9BA95846B2}">
      <dgm:prSet/>
      <dgm:spPr/>
      <dgm:t>
        <a:bodyPr/>
        <a:lstStyle/>
        <a:p>
          <a:endParaRPr lang="en-GB"/>
        </a:p>
      </dgm:t>
    </dgm:pt>
    <dgm:pt modelId="{71300ECF-6493-4E40-8BA7-B5C7E7186EB4}" type="sibTrans" cxnId="{CEA62B84-8B46-439D-B7BB-5F9BA95846B2}">
      <dgm:prSet/>
      <dgm:spPr/>
      <dgm:t>
        <a:bodyPr/>
        <a:lstStyle/>
        <a:p>
          <a:endParaRPr lang="en-GB"/>
        </a:p>
      </dgm:t>
    </dgm:pt>
    <dgm:pt modelId="{CCB0AFE3-B10A-4538-ACD8-11E3B1160F41}" type="pres">
      <dgm:prSet presAssocID="{7A7C6FE5-6A2B-4CAE-A71D-065FF187871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E829ADC-4049-4EC0-BB5B-2C3CF9AC8C31}" type="pres">
      <dgm:prSet presAssocID="{9EC9A25C-07A9-42E3-883B-4C63522C5B6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302167D-1522-4A6A-8A0F-B43E2C337DEA}" type="pres">
      <dgm:prSet presAssocID="{0472277A-D14D-49DC-8153-381B4F3B7D40}" presName="sibTrans" presStyleLbl="sibTrans2D1" presStyleIdx="0" presStyleCnt="4"/>
      <dgm:spPr/>
      <dgm:t>
        <a:bodyPr/>
        <a:lstStyle/>
        <a:p>
          <a:endParaRPr lang="en-US"/>
        </a:p>
      </dgm:t>
    </dgm:pt>
    <dgm:pt modelId="{48221F5C-B2A7-44B4-8651-7D3917596930}" type="pres">
      <dgm:prSet presAssocID="{0472277A-D14D-49DC-8153-381B4F3B7D40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12CE09FE-295A-4AFF-BE16-C5C9F3A39FFB}" type="pres">
      <dgm:prSet presAssocID="{1A5B1F34-A9AB-477D-8B1E-54CB4E177F7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6CEBF3-84CE-47A3-8A49-E6ED19AEF087}" type="pres">
      <dgm:prSet presAssocID="{71300ECF-6493-4E40-8BA7-B5C7E7186EB4}" presName="sibTrans" presStyleLbl="sibTrans2D1" presStyleIdx="1" presStyleCnt="4"/>
      <dgm:spPr/>
      <dgm:t>
        <a:bodyPr/>
        <a:lstStyle/>
        <a:p>
          <a:endParaRPr lang="en-US"/>
        </a:p>
      </dgm:t>
    </dgm:pt>
    <dgm:pt modelId="{81F16450-3E18-423B-93AA-494E34A50932}" type="pres">
      <dgm:prSet presAssocID="{71300ECF-6493-4E40-8BA7-B5C7E7186EB4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51D4ADDB-7678-4317-BF23-E3C07DB7F6CF}" type="pres">
      <dgm:prSet presAssocID="{BEB216E7-ED46-4CB8-88B4-083A340581DB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5E21185-A266-44AB-BB5E-B19ED993DC71}" type="pres">
      <dgm:prSet presAssocID="{C2170606-D832-4F76-8AEF-A7D8ABF8A17A}" presName="sibTrans" presStyleLbl="sibTrans2D1" presStyleIdx="2" presStyleCnt="4"/>
      <dgm:spPr/>
      <dgm:t>
        <a:bodyPr/>
        <a:lstStyle/>
        <a:p>
          <a:endParaRPr lang="en-US"/>
        </a:p>
      </dgm:t>
    </dgm:pt>
    <dgm:pt modelId="{F5B56996-B67A-4AD6-8C21-CFD6CD45444F}" type="pres">
      <dgm:prSet presAssocID="{C2170606-D832-4F76-8AEF-A7D8ABF8A17A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EC1B862B-7BE7-4ED3-8543-9A4E0F898888}" type="pres">
      <dgm:prSet presAssocID="{98EB6C1E-7841-437F-BBE9-720466CD812A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BEA8109-A20D-41CB-AB5D-E5C2A73F3C06}" type="pres">
      <dgm:prSet presAssocID="{0887FCC3-14C3-4162-85F9-D4C822003813}" presName="sibTrans" presStyleLbl="sibTrans2D1" presStyleIdx="3" presStyleCnt="4"/>
      <dgm:spPr/>
      <dgm:t>
        <a:bodyPr/>
        <a:lstStyle/>
        <a:p>
          <a:endParaRPr lang="en-US"/>
        </a:p>
      </dgm:t>
    </dgm:pt>
    <dgm:pt modelId="{25B533B3-F09A-4E7D-B204-0F7A246B7329}" type="pres">
      <dgm:prSet presAssocID="{0887FCC3-14C3-4162-85F9-D4C822003813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CE391A2D-F6A0-47A1-BE2C-20554D233BED}" type="presOf" srcId="{71300ECF-6493-4E40-8BA7-B5C7E7186EB4}" destId="{81F16450-3E18-423B-93AA-494E34A50932}" srcOrd="1" destOrd="0" presId="urn:microsoft.com/office/officeart/2005/8/layout/cycle2"/>
    <dgm:cxn modelId="{79939252-862B-42A8-9963-558BB8B87426}" type="presOf" srcId="{71300ECF-6493-4E40-8BA7-B5C7E7186EB4}" destId="{5C6CEBF3-84CE-47A3-8A49-E6ED19AEF087}" srcOrd="0" destOrd="0" presId="urn:microsoft.com/office/officeart/2005/8/layout/cycle2"/>
    <dgm:cxn modelId="{6A8D4791-CE47-4D43-9C78-B87FB4C3E22E}" type="presOf" srcId="{7A7C6FE5-6A2B-4CAE-A71D-065FF1878710}" destId="{CCB0AFE3-B10A-4538-ACD8-11E3B1160F41}" srcOrd="0" destOrd="0" presId="urn:microsoft.com/office/officeart/2005/8/layout/cycle2"/>
    <dgm:cxn modelId="{CBA078AC-61E6-46DE-9719-1EFC4FAAFDC0}" srcId="{7A7C6FE5-6A2B-4CAE-A71D-065FF1878710}" destId="{9EC9A25C-07A9-42E3-883B-4C63522C5B65}" srcOrd="0" destOrd="0" parTransId="{945F8CB2-ACDE-4E52-85CA-FC349263C7C7}" sibTransId="{0472277A-D14D-49DC-8153-381B4F3B7D40}"/>
    <dgm:cxn modelId="{D2CA554A-7E9E-4AC5-B34A-7F4DA6852598}" type="presOf" srcId="{C2170606-D832-4F76-8AEF-A7D8ABF8A17A}" destId="{F5B56996-B67A-4AD6-8C21-CFD6CD45444F}" srcOrd="1" destOrd="0" presId="urn:microsoft.com/office/officeart/2005/8/layout/cycle2"/>
    <dgm:cxn modelId="{0AB4F828-8E8F-4C47-85A1-4181F031C514}" srcId="{7A7C6FE5-6A2B-4CAE-A71D-065FF1878710}" destId="{BEB216E7-ED46-4CB8-88B4-083A340581DB}" srcOrd="2" destOrd="0" parTransId="{2CCA994F-8B46-47F0-AC7F-537B80E3EFEB}" sibTransId="{C2170606-D832-4F76-8AEF-A7D8ABF8A17A}"/>
    <dgm:cxn modelId="{D27444D4-BAA1-4691-AB75-03036378DA0F}" type="presOf" srcId="{0887FCC3-14C3-4162-85F9-D4C822003813}" destId="{7BEA8109-A20D-41CB-AB5D-E5C2A73F3C06}" srcOrd="0" destOrd="0" presId="urn:microsoft.com/office/officeart/2005/8/layout/cycle2"/>
    <dgm:cxn modelId="{CC25FD8B-D0E4-48D3-A475-5B387B51C70A}" type="presOf" srcId="{0472277A-D14D-49DC-8153-381B4F3B7D40}" destId="{48221F5C-B2A7-44B4-8651-7D3917596930}" srcOrd="1" destOrd="0" presId="urn:microsoft.com/office/officeart/2005/8/layout/cycle2"/>
    <dgm:cxn modelId="{33922283-6297-4A80-8D48-F2EE1D2B6538}" type="presOf" srcId="{98EB6C1E-7841-437F-BBE9-720466CD812A}" destId="{EC1B862B-7BE7-4ED3-8543-9A4E0F898888}" srcOrd="0" destOrd="0" presId="urn:microsoft.com/office/officeart/2005/8/layout/cycle2"/>
    <dgm:cxn modelId="{5C030466-AA4C-41EC-97DC-46BB3FB86AF1}" type="presOf" srcId="{C2170606-D832-4F76-8AEF-A7D8ABF8A17A}" destId="{C5E21185-A266-44AB-BB5E-B19ED993DC71}" srcOrd="0" destOrd="0" presId="urn:microsoft.com/office/officeart/2005/8/layout/cycle2"/>
    <dgm:cxn modelId="{CEA62B84-8B46-439D-B7BB-5F9BA95846B2}" srcId="{7A7C6FE5-6A2B-4CAE-A71D-065FF1878710}" destId="{1A5B1F34-A9AB-477D-8B1E-54CB4E177F7B}" srcOrd="1" destOrd="0" parTransId="{2BA049A3-C2FD-4AC5-9C50-427B5D818440}" sibTransId="{71300ECF-6493-4E40-8BA7-B5C7E7186EB4}"/>
    <dgm:cxn modelId="{EE91A2DB-E7B6-4F87-B641-1E40647530EE}" type="presOf" srcId="{0887FCC3-14C3-4162-85F9-D4C822003813}" destId="{25B533B3-F09A-4E7D-B204-0F7A246B7329}" srcOrd="1" destOrd="0" presId="urn:microsoft.com/office/officeart/2005/8/layout/cycle2"/>
    <dgm:cxn modelId="{1755C236-B4A7-4094-8892-D746EBC48FB8}" type="presOf" srcId="{BEB216E7-ED46-4CB8-88B4-083A340581DB}" destId="{51D4ADDB-7678-4317-BF23-E3C07DB7F6CF}" srcOrd="0" destOrd="0" presId="urn:microsoft.com/office/officeart/2005/8/layout/cycle2"/>
    <dgm:cxn modelId="{73F82592-884E-4A5F-B80C-6E6C72A24EC3}" srcId="{7A7C6FE5-6A2B-4CAE-A71D-065FF1878710}" destId="{98EB6C1E-7841-437F-BBE9-720466CD812A}" srcOrd="3" destOrd="0" parTransId="{3BA614AE-E088-403F-9227-7858C04414CB}" sibTransId="{0887FCC3-14C3-4162-85F9-D4C822003813}"/>
    <dgm:cxn modelId="{BF1BFD8D-50D8-4CA1-86CC-1484BAAC3784}" type="presOf" srcId="{1A5B1F34-A9AB-477D-8B1E-54CB4E177F7B}" destId="{12CE09FE-295A-4AFF-BE16-C5C9F3A39FFB}" srcOrd="0" destOrd="0" presId="urn:microsoft.com/office/officeart/2005/8/layout/cycle2"/>
    <dgm:cxn modelId="{033F32E6-8B92-403D-9102-2091097C7244}" type="presOf" srcId="{0472277A-D14D-49DC-8153-381B4F3B7D40}" destId="{A302167D-1522-4A6A-8A0F-B43E2C337DEA}" srcOrd="0" destOrd="0" presId="urn:microsoft.com/office/officeart/2005/8/layout/cycle2"/>
    <dgm:cxn modelId="{ED5DA37F-08EA-4B03-8B32-83B47780F297}" type="presOf" srcId="{9EC9A25C-07A9-42E3-883B-4C63522C5B65}" destId="{AE829ADC-4049-4EC0-BB5B-2C3CF9AC8C31}" srcOrd="0" destOrd="0" presId="urn:microsoft.com/office/officeart/2005/8/layout/cycle2"/>
    <dgm:cxn modelId="{3061C7C8-7EC6-4DFC-A260-12F2D554C644}" type="presParOf" srcId="{CCB0AFE3-B10A-4538-ACD8-11E3B1160F41}" destId="{AE829ADC-4049-4EC0-BB5B-2C3CF9AC8C31}" srcOrd="0" destOrd="0" presId="urn:microsoft.com/office/officeart/2005/8/layout/cycle2"/>
    <dgm:cxn modelId="{AABEFA83-8F4A-4416-B34E-33C92E79F938}" type="presParOf" srcId="{CCB0AFE3-B10A-4538-ACD8-11E3B1160F41}" destId="{A302167D-1522-4A6A-8A0F-B43E2C337DEA}" srcOrd="1" destOrd="0" presId="urn:microsoft.com/office/officeart/2005/8/layout/cycle2"/>
    <dgm:cxn modelId="{EF872B28-CC3C-4727-88C3-3623BBFA8EBC}" type="presParOf" srcId="{A302167D-1522-4A6A-8A0F-B43E2C337DEA}" destId="{48221F5C-B2A7-44B4-8651-7D3917596930}" srcOrd="0" destOrd="0" presId="urn:microsoft.com/office/officeart/2005/8/layout/cycle2"/>
    <dgm:cxn modelId="{D578D530-5521-41BF-AB7C-9FA3D4C0618E}" type="presParOf" srcId="{CCB0AFE3-B10A-4538-ACD8-11E3B1160F41}" destId="{12CE09FE-295A-4AFF-BE16-C5C9F3A39FFB}" srcOrd="2" destOrd="0" presId="urn:microsoft.com/office/officeart/2005/8/layout/cycle2"/>
    <dgm:cxn modelId="{ED607965-2485-4B75-B94D-EA3F16207509}" type="presParOf" srcId="{CCB0AFE3-B10A-4538-ACD8-11E3B1160F41}" destId="{5C6CEBF3-84CE-47A3-8A49-E6ED19AEF087}" srcOrd="3" destOrd="0" presId="urn:microsoft.com/office/officeart/2005/8/layout/cycle2"/>
    <dgm:cxn modelId="{98D65E63-25F8-421B-B5B1-8EDD698B7F40}" type="presParOf" srcId="{5C6CEBF3-84CE-47A3-8A49-E6ED19AEF087}" destId="{81F16450-3E18-423B-93AA-494E34A50932}" srcOrd="0" destOrd="0" presId="urn:microsoft.com/office/officeart/2005/8/layout/cycle2"/>
    <dgm:cxn modelId="{1A91C911-B444-44CD-A21C-B36BC95AC51E}" type="presParOf" srcId="{CCB0AFE3-B10A-4538-ACD8-11E3B1160F41}" destId="{51D4ADDB-7678-4317-BF23-E3C07DB7F6CF}" srcOrd="4" destOrd="0" presId="urn:microsoft.com/office/officeart/2005/8/layout/cycle2"/>
    <dgm:cxn modelId="{78FC3A0E-E50A-4FAA-8CBB-379A927E65E6}" type="presParOf" srcId="{CCB0AFE3-B10A-4538-ACD8-11E3B1160F41}" destId="{C5E21185-A266-44AB-BB5E-B19ED993DC71}" srcOrd="5" destOrd="0" presId="urn:microsoft.com/office/officeart/2005/8/layout/cycle2"/>
    <dgm:cxn modelId="{E9EC2E59-B922-4D9C-B93E-820343E63A53}" type="presParOf" srcId="{C5E21185-A266-44AB-BB5E-B19ED993DC71}" destId="{F5B56996-B67A-4AD6-8C21-CFD6CD45444F}" srcOrd="0" destOrd="0" presId="urn:microsoft.com/office/officeart/2005/8/layout/cycle2"/>
    <dgm:cxn modelId="{4AA02883-C3D6-418B-8F37-7F39622F5657}" type="presParOf" srcId="{CCB0AFE3-B10A-4538-ACD8-11E3B1160F41}" destId="{EC1B862B-7BE7-4ED3-8543-9A4E0F898888}" srcOrd="6" destOrd="0" presId="urn:microsoft.com/office/officeart/2005/8/layout/cycle2"/>
    <dgm:cxn modelId="{D2365B7A-F7E2-4975-95D4-D60D26530FF1}" type="presParOf" srcId="{CCB0AFE3-B10A-4538-ACD8-11E3B1160F41}" destId="{7BEA8109-A20D-41CB-AB5D-E5C2A73F3C06}" srcOrd="7" destOrd="0" presId="urn:microsoft.com/office/officeart/2005/8/layout/cycle2"/>
    <dgm:cxn modelId="{DCC1804F-2849-421B-B6D9-E6C84C2F8D0B}" type="presParOf" srcId="{7BEA8109-A20D-41CB-AB5D-E5C2A73F3C06}" destId="{25B533B3-F09A-4E7D-B204-0F7A246B732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0C03DF-58C5-4B20-9B87-C79D951A0968}">
      <dsp:nvSpPr>
        <dsp:cNvPr id="0" name=""/>
        <dsp:cNvSpPr/>
      </dsp:nvSpPr>
      <dsp:spPr>
        <a:xfrm>
          <a:off x="3920132" y="294"/>
          <a:ext cx="1303734" cy="1303734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err="1" smtClean="0"/>
            <a:t>Plugin</a:t>
          </a:r>
          <a:r>
            <a:rPr lang="en-US" sz="1000" kern="1200" dirty="0" smtClean="0"/>
            <a:t> not working</a:t>
          </a:r>
          <a:endParaRPr lang="en-US" sz="1000" kern="1200" dirty="0"/>
        </a:p>
      </dsp:txBody>
      <dsp:txXfrm>
        <a:off x="4111059" y="191221"/>
        <a:ext cx="921880" cy="921880"/>
      </dsp:txXfrm>
    </dsp:sp>
    <dsp:sp modelId="{8DFDC9C1-E364-412C-987B-E05065758565}">
      <dsp:nvSpPr>
        <dsp:cNvPr id="0" name=""/>
        <dsp:cNvSpPr/>
      </dsp:nvSpPr>
      <dsp:spPr>
        <a:xfrm rot="1200000">
          <a:off x="5309456" y="763724"/>
          <a:ext cx="347039" cy="4400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5312595" y="833922"/>
        <a:ext cx="242927" cy="264006"/>
      </dsp:txXfrm>
    </dsp:sp>
    <dsp:sp modelId="{A80468BA-7E6A-4679-9B2D-BA05706C8103}">
      <dsp:nvSpPr>
        <dsp:cNvPr id="0" name=""/>
        <dsp:cNvSpPr/>
      </dsp:nvSpPr>
      <dsp:spPr>
        <a:xfrm>
          <a:off x="5760545" y="670149"/>
          <a:ext cx="1303734" cy="1303734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Code development for static web pages</a:t>
          </a:r>
          <a:endParaRPr lang="en-US" sz="1000" kern="1200" dirty="0"/>
        </a:p>
      </dsp:txBody>
      <dsp:txXfrm>
        <a:off x="5951472" y="861076"/>
        <a:ext cx="921880" cy="921880"/>
      </dsp:txXfrm>
    </dsp:sp>
    <dsp:sp modelId="{B2748D4B-322C-4077-9032-16B9FA335C45}">
      <dsp:nvSpPr>
        <dsp:cNvPr id="0" name=""/>
        <dsp:cNvSpPr/>
      </dsp:nvSpPr>
      <dsp:spPr>
        <a:xfrm rot="3600000">
          <a:off x="6723613" y="1941572"/>
          <a:ext cx="347039" cy="4400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6749641" y="1984492"/>
        <a:ext cx="242927" cy="264006"/>
      </dsp:txXfrm>
    </dsp:sp>
    <dsp:sp modelId="{2641558F-DDAB-4591-AFE0-9703D0FAED17}">
      <dsp:nvSpPr>
        <dsp:cNvPr id="0" name=""/>
        <dsp:cNvSpPr/>
      </dsp:nvSpPr>
      <dsp:spPr>
        <a:xfrm>
          <a:off x="6739808" y="2366283"/>
          <a:ext cx="1303734" cy="1303734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err="1" smtClean="0"/>
            <a:t>Plugin</a:t>
          </a:r>
          <a:r>
            <a:rPr lang="en-US" sz="1000" kern="1200" dirty="0" smtClean="0"/>
            <a:t> fixed in dev instance</a:t>
          </a:r>
          <a:endParaRPr lang="en-US" sz="1000" kern="1200" dirty="0"/>
        </a:p>
      </dsp:txBody>
      <dsp:txXfrm>
        <a:off x="6930735" y="2557210"/>
        <a:ext cx="921880" cy="921880"/>
      </dsp:txXfrm>
    </dsp:sp>
    <dsp:sp modelId="{5D899DB1-2000-4A4A-B809-2DE35F35535C}">
      <dsp:nvSpPr>
        <dsp:cNvPr id="0" name=""/>
        <dsp:cNvSpPr/>
      </dsp:nvSpPr>
      <dsp:spPr>
        <a:xfrm rot="6000000">
          <a:off x="7049814" y="3752858"/>
          <a:ext cx="347039" cy="4400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10800000">
        <a:off x="7110909" y="3789595"/>
        <a:ext cx="242927" cy="264006"/>
      </dsp:txXfrm>
    </dsp:sp>
    <dsp:sp modelId="{0733ECBB-E13A-4E4B-B38B-20925AA682CD}">
      <dsp:nvSpPr>
        <dsp:cNvPr id="0" name=""/>
        <dsp:cNvSpPr/>
      </dsp:nvSpPr>
      <dsp:spPr>
        <a:xfrm>
          <a:off x="6399714" y="4295054"/>
          <a:ext cx="1303734" cy="1303734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dev and production </a:t>
          </a:r>
          <a:r>
            <a:rPr lang="en-US" sz="1000" kern="1200" dirty="0" smtClean="0"/>
            <a:t>again not </a:t>
          </a:r>
          <a:r>
            <a:rPr lang="en-US" sz="1000" kern="1200" dirty="0" smtClean="0"/>
            <a:t>the same version</a:t>
          </a:r>
          <a:endParaRPr lang="en-US" sz="1000" kern="1200" dirty="0"/>
        </a:p>
      </dsp:txBody>
      <dsp:txXfrm>
        <a:off x="6590641" y="4485981"/>
        <a:ext cx="921880" cy="921880"/>
      </dsp:txXfrm>
    </dsp:sp>
    <dsp:sp modelId="{86C192F7-9749-477F-BBBD-ED32F31BED22}">
      <dsp:nvSpPr>
        <dsp:cNvPr id="0" name=""/>
        <dsp:cNvSpPr/>
      </dsp:nvSpPr>
      <dsp:spPr>
        <a:xfrm rot="8400000">
          <a:off x="6135426" y="5350061"/>
          <a:ext cx="347039" cy="4400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10800000">
        <a:off x="6227359" y="5404602"/>
        <a:ext cx="242927" cy="264006"/>
      </dsp:txXfrm>
    </dsp:sp>
    <dsp:sp modelId="{B0EBF825-DBB9-48B6-8F91-CBEA53EC44B9}">
      <dsp:nvSpPr>
        <dsp:cNvPr id="0" name=""/>
        <dsp:cNvSpPr/>
      </dsp:nvSpPr>
      <dsp:spPr>
        <a:xfrm>
          <a:off x="4899395" y="5553971"/>
          <a:ext cx="1303734" cy="1303734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Workaround: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Import into old version, upgrade JIRA and migrate  between  JIRA instances</a:t>
          </a:r>
          <a:endParaRPr lang="en-US" sz="1000" kern="1200" dirty="0"/>
        </a:p>
      </dsp:txBody>
      <dsp:txXfrm>
        <a:off x="5090322" y="5744898"/>
        <a:ext cx="921880" cy="921880"/>
      </dsp:txXfrm>
    </dsp:sp>
    <dsp:sp modelId="{8094E3ED-7272-4D19-B269-3B8A0BE96152}">
      <dsp:nvSpPr>
        <dsp:cNvPr id="0" name=""/>
        <dsp:cNvSpPr/>
      </dsp:nvSpPr>
      <dsp:spPr>
        <a:xfrm rot="10800000">
          <a:off x="4408302" y="5985833"/>
          <a:ext cx="347039" cy="4400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10800000">
        <a:off x="4512414" y="6073835"/>
        <a:ext cx="242927" cy="264006"/>
      </dsp:txXfrm>
    </dsp:sp>
    <dsp:sp modelId="{9D8E27E7-E2B8-4C75-A09A-B91B89A339CB}">
      <dsp:nvSpPr>
        <dsp:cNvPr id="0" name=""/>
        <dsp:cNvSpPr/>
      </dsp:nvSpPr>
      <dsp:spPr>
        <a:xfrm>
          <a:off x="2940869" y="5553971"/>
          <a:ext cx="1303734" cy="1303734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Using workaround procedure </a:t>
          </a:r>
          <a:endParaRPr lang="en-US" sz="1000" kern="1200" dirty="0"/>
        </a:p>
      </dsp:txBody>
      <dsp:txXfrm>
        <a:off x="3131796" y="5744898"/>
        <a:ext cx="921880" cy="921880"/>
      </dsp:txXfrm>
    </dsp:sp>
    <dsp:sp modelId="{FA3D85D9-5FBD-4A2A-B869-ACC89FF853B4}">
      <dsp:nvSpPr>
        <dsp:cNvPr id="0" name=""/>
        <dsp:cNvSpPr/>
      </dsp:nvSpPr>
      <dsp:spPr>
        <a:xfrm rot="13200000">
          <a:off x="2676581" y="5362688"/>
          <a:ext cx="347039" cy="4400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10800000">
        <a:off x="2768514" y="5484151"/>
        <a:ext cx="242927" cy="264006"/>
      </dsp:txXfrm>
    </dsp:sp>
    <dsp:sp modelId="{EED27F8A-2A35-4F07-B79B-2E716148591B}">
      <dsp:nvSpPr>
        <dsp:cNvPr id="0" name=""/>
        <dsp:cNvSpPr/>
      </dsp:nvSpPr>
      <dsp:spPr>
        <a:xfrm>
          <a:off x="1440551" y="4295054"/>
          <a:ext cx="1303734" cy="1303734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Problem with the custom fields ; (those associated to tasks ) data were not migrated</a:t>
          </a:r>
          <a:endParaRPr lang="en-US" sz="1000" kern="1200" dirty="0"/>
        </a:p>
      </dsp:txBody>
      <dsp:txXfrm>
        <a:off x="1631478" y="4485981"/>
        <a:ext cx="921880" cy="921880"/>
      </dsp:txXfrm>
    </dsp:sp>
    <dsp:sp modelId="{3247BDA0-CCD6-45F5-B4EF-8017F00FFC81}">
      <dsp:nvSpPr>
        <dsp:cNvPr id="0" name=""/>
        <dsp:cNvSpPr/>
      </dsp:nvSpPr>
      <dsp:spPr>
        <a:xfrm rot="15600000">
          <a:off x="1750557" y="3772203"/>
          <a:ext cx="347039" cy="4400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10800000">
        <a:off x="1811652" y="3911470"/>
        <a:ext cx="242927" cy="264006"/>
      </dsp:txXfrm>
    </dsp:sp>
    <dsp:sp modelId="{1808CFDF-14A7-4605-B86A-2CD1EC0D99B5}">
      <dsp:nvSpPr>
        <dsp:cNvPr id="0" name=""/>
        <dsp:cNvSpPr/>
      </dsp:nvSpPr>
      <dsp:spPr>
        <a:xfrm>
          <a:off x="1100456" y="2366283"/>
          <a:ext cx="1303734" cy="1303734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Most of the Problems fixed by Rene</a:t>
          </a:r>
          <a:endParaRPr lang="en-US" sz="1000" kern="1200" dirty="0"/>
        </a:p>
      </dsp:txBody>
      <dsp:txXfrm>
        <a:off x="1291383" y="2557210"/>
        <a:ext cx="921880" cy="921880"/>
      </dsp:txXfrm>
    </dsp:sp>
    <dsp:sp modelId="{8F107070-DD1C-4FF5-91D4-FA1FFE0D76BA}">
      <dsp:nvSpPr>
        <dsp:cNvPr id="0" name=""/>
        <dsp:cNvSpPr/>
      </dsp:nvSpPr>
      <dsp:spPr>
        <a:xfrm rot="18000000">
          <a:off x="2063524" y="1958584"/>
          <a:ext cx="347039" cy="4400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2089552" y="2091668"/>
        <a:ext cx="242927" cy="264006"/>
      </dsp:txXfrm>
    </dsp:sp>
    <dsp:sp modelId="{118BBB73-E6C0-44E9-BE4B-EC591D20ADF6}">
      <dsp:nvSpPr>
        <dsp:cNvPr id="0" name=""/>
        <dsp:cNvSpPr/>
      </dsp:nvSpPr>
      <dsp:spPr>
        <a:xfrm>
          <a:off x="2079720" y="670149"/>
          <a:ext cx="1303734" cy="1303734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Some problems in </a:t>
          </a:r>
          <a:r>
            <a:rPr lang="en-US" sz="1000" kern="1200" dirty="0" err="1" smtClean="0"/>
            <a:t>Jira</a:t>
          </a:r>
          <a:r>
            <a:rPr lang="en-US" sz="1000" kern="1200" dirty="0" smtClean="0"/>
            <a:t> 6.1 and some others related to custom fields</a:t>
          </a:r>
          <a:endParaRPr lang="en-US" sz="1000" kern="1200" dirty="0"/>
        </a:p>
      </dsp:txBody>
      <dsp:txXfrm>
        <a:off x="2270647" y="861076"/>
        <a:ext cx="921880" cy="921880"/>
      </dsp:txXfrm>
    </dsp:sp>
    <dsp:sp modelId="{6B57B513-C5FB-4365-B2ED-010416E015CD}">
      <dsp:nvSpPr>
        <dsp:cNvPr id="0" name=""/>
        <dsp:cNvSpPr/>
      </dsp:nvSpPr>
      <dsp:spPr>
        <a:xfrm rot="20400000">
          <a:off x="3469044" y="770443"/>
          <a:ext cx="347039" cy="440010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3472183" y="876249"/>
        <a:ext cx="242927" cy="2640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829ADC-4049-4EC0-BB5B-2C3CF9AC8C31}">
      <dsp:nvSpPr>
        <dsp:cNvPr id="0" name=""/>
        <dsp:cNvSpPr/>
      </dsp:nvSpPr>
      <dsp:spPr>
        <a:xfrm>
          <a:off x="2397621" y="1081"/>
          <a:ext cx="1300757" cy="130075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Create  a draft mapping of fields and values</a:t>
          </a:r>
          <a:endParaRPr lang="en-GB" sz="1200" kern="1200" dirty="0"/>
        </a:p>
      </dsp:txBody>
      <dsp:txXfrm>
        <a:off x="2588112" y="191572"/>
        <a:ext cx="919775" cy="919775"/>
      </dsp:txXfrm>
    </dsp:sp>
    <dsp:sp modelId="{A302167D-1522-4A6A-8A0F-B43E2C337DEA}">
      <dsp:nvSpPr>
        <dsp:cNvPr id="0" name=""/>
        <dsp:cNvSpPr/>
      </dsp:nvSpPr>
      <dsp:spPr>
        <a:xfrm rot="2700000">
          <a:off x="3558679" y="1115315"/>
          <a:ext cx="345358" cy="4390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900" kern="1200"/>
        </a:p>
      </dsp:txBody>
      <dsp:txXfrm>
        <a:off x="3573852" y="1166485"/>
        <a:ext cx="241751" cy="263403"/>
      </dsp:txXfrm>
    </dsp:sp>
    <dsp:sp modelId="{12CE09FE-295A-4AFF-BE16-C5C9F3A39FFB}">
      <dsp:nvSpPr>
        <dsp:cNvPr id="0" name=""/>
        <dsp:cNvSpPr/>
      </dsp:nvSpPr>
      <dsp:spPr>
        <a:xfrm>
          <a:off x="3778160" y="1381621"/>
          <a:ext cx="1300757" cy="1300757"/>
        </a:xfrm>
        <a:prstGeom prst="ellipse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smtClean="0"/>
            <a:t>Export the project  in Jira development instance</a:t>
          </a:r>
          <a:endParaRPr lang="en-GB" sz="1200" kern="1200" dirty="0"/>
        </a:p>
      </dsp:txBody>
      <dsp:txXfrm>
        <a:off x="3968651" y="1572112"/>
        <a:ext cx="919775" cy="919775"/>
      </dsp:txXfrm>
    </dsp:sp>
    <dsp:sp modelId="{5C6CEBF3-84CE-47A3-8A49-E6ED19AEF087}">
      <dsp:nvSpPr>
        <dsp:cNvPr id="0" name=""/>
        <dsp:cNvSpPr/>
      </dsp:nvSpPr>
      <dsp:spPr>
        <a:xfrm rot="8100000">
          <a:off x="3572501" y="2495855"/>
          <a:ext cx="345358" cy="4390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900" kern="1200"/>
        </a:p>
      </dsp:txBody>
      <dsp:txXfrm rot="10800000">
        <a:off x="3660935" y="2547025"/>
        <a:ext cx="241751" cy="263403"/>
      </dsp:txXfrm>
    </dsp:sp>
    <dsp:sp modelId="{51D4ADDB-7678-4317-BF23-E3C07DB7F6CF}">
      <dsp:nvSpPr>
        <dsp:cNvPr id="0" name=""/>
        <dsp:cNvSpPr/>
      </dsp:nvSpPr>
      <dsp:spPr>
        <a:xfrm>
          <a:off x="2397621" y="2762160"/>
          <a:ext cx="1300757" cy="1300757"/>
        </a:xfrm>
        <a:prstGeom prst="ellipse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Agree on the result with the user</a:t>
          </a:r>
          <a:endParaRPr lang="en-GB" sz="1200" kern="1200" dirty="0"/>
        </a:p>
      </dsp:txBody>
      <dsp:txXfrm>
        <a:off x="2588112" y="2952651"/>
        <a:ext cx="919775" cy="919775"/>
      </dsp:txXfrm>
    </dsp:sp>
    <dsp:sp modelId="{C5E21185-A266-44AB-BB5E-B19ED993DC71}">
      <dsp:nvSpPr>
        <dsp:cNvPr id="0" name=""/>
        <dsp:cNvSpPr/>
      </dsp:nvSpPr>
      <dsp:spPr>
        <a:xfrm rot="13500000">
          <a:off x="2191962" y="2509678"/>
          <a:ext cx="345358" cy="439005"/>
        </a:xfrm>
        <a:prstGeom prst="rightArrow">
          <a:avLst>
            <a:gd name="adj1" fmla="val 60000"/>
            <a:gd name="adj2" fmla="val 50000"/>
          </a:avLst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900" kern="1200"/>
        </a:p>
      </dsp:txBody>
      <dsp:txXfrm rot="10800000">
        <a:off x="2280396" y="2634110"/>
        <a:ext cx="241751" cy="263403"/>
      </dsp:txXfrm>
    </dsp:sp>
    <dsp:sp modelId="{EC1B862B-7BE7-4ED3-8543-9A4E0F898888}">
      <dsp:nvSpPr>
        <dsp:cNvPr id="0" name=""/>
        <dsp:cNvSpPr/>
      </dsp:nvSpPr>
      <dsp:spPr>
        <a:xfrm>
          <a:off x="1017081" y="1381621"/>
          <a:ext cx="1300757" cy="1300757"/>
        </a:xfrm>
        <a:prstGeom prst="ellipse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Check the project </a:t>
          </a:r>
          <a:r>
            <a:rPr lang="en-GB" sz="1200" kern="1200" smtClean="0"/>
            <a:t>in Savannah</a:t>
          </a:r>
          <a:endParaRPr lang="en-GB" sz="1200" kern="1200" dirty="0"/>
        </a:p>
      </dsp:txBody>
      <dsp:txXfrm>
        <a:off x="1207572" y="1572112"/>
        <a:ext cx="919775" cy="919775"/>
      </dsp:txXfrm>
    </dsp:sp>
    <dsp:sp modelId="{7BEA8109-A20D-41CB-AB5D-E5C2A73F3C06}">
      <dsp:nvSpPr>
        <dsp:cNvPr id="0" name=""/>
        <dsp:cNvSpPr/>
      </dsp:nvSpPr>
      <dsp:spPr>
        <a:xfrm rot="18900000">
          <a:off x="2178139" y="1129138"/>
          <a:ext cx="345358" cy="4390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900" kern="1200"/>
        </a:p>
      </dsp:txBody>
      <dsp:txXfrm>
        <a:off x="2193312" y="1253570"/>
        <a:ext cx="241751" cy="26340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829ADC-4049-4EC0-BB5B-2C3CF9AC8C31}">
      <dsp:nvSpPr>
        <dsp:cNvPr id="0" name=""/>
        <dsp:cNvSpPr/>
      </dsp:nvSpPr>
      <dsp:spPr>
        <a:xfrm>
          <a:off x="2397621" y="1081"/>
          <a:ext cx="1300757" cy="130075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Create  a draft mapping of fields and values</a:t>
          </a:r>
          <a:endParaRPr lang="en-GB" sz="1200" kern="1200" dirty="0"/>
        </a:p>
      </dsp:txBody>
      <dsp:txXfrm>
        <a:off x="2588112" y="191572"/>
        <a:ext cx="919775" cy="919775"/>
      </dsp:txXfrm>
    </dsp:sp>
    <dsp:sp modelId="{A302167D-1522-4A6A-8A0F-B43E2C337DEA}">
      <dsp:nvSpPr>
        <dsp:cNvPr id="0" name=""/>
        <dsp:cNvSpPr/>
      </dsp:nvSpPr>
      <dsp:spPr>
        <a:xfrm rot="2700000">
          <a:off x="3558679" y="1115315"/>
          <a:ext cx="345358" cy="4390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900" kern="1200"/>
        </a:p>
      </dsp:txBody>
      <dsp:txXfrm>
        <a:off x="3573852" y="1166485"/>
        <a:ext cx="241751" cy="263403"/>
      </dsp:txXfrm>
    </dsp:sp>
    <dsp:sp modelId="{12CE09FE-295A-4AFF-BE16-C5C9F3A39FFB}">
      <dsp:nvSpPr>
        <dsp:cNvPr id="0" name=""/>
        <dsp:cNvSpPr/>
      </dsp:nvSpPr>
      <dsp:spPr>
        <a:xfrm>
          <a:off x="3778160" y="1381621"/>
          <a:ext cx="1300757" cy="1300757"/>
        </a:xfrm>
        <a:prstGeom prst="ellipse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smtClean="0"/>
            <a:t>Export the project  in Jira development instance</a:t>
          </a:r>
          <a:endParaRPr lang="en-GB" sz="1200" kern="1200" dirty="0"/>
        </a:p>
      </dsp:txBody>
      <dsp:txXfrm>
        <a:off x="3968651" y="1572112"/>
        <a:ext cx="919775" cy="919775"/>
      </dsp:txXfrm>
    </dsp:sp>
    <dsp:sp modelId="{5C6CEBF3-84CE-47A3-8A49-E6ED19AEF087}">
      <dsp:nvSpPr>
        <dsp:cNvPr id="0" name=""/>
        <dsp:cNvSpPr/>
      </dsp:nvSpPr>
      <dsp:spPr>
        <a:xfrm rot="8100000">
          <a:off x="3572501" y="2495855"/>
          <a:ext cx="345358" cy="4390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900" kern="1200"/>
        </a:p>
      </dsp:txBody>
      <dsp:txXfrm rot="10800000">
        <a:off x="3660935" y="2547025"/>
        <a:ext cx="241751" cy="263403"/>
      </dsp:txXfrm>
    </dsp:sp>
    <dsp:sp modelId="{51D4ADDB-7678-4317-BF23-E3C07DB7F6CF}">
      <dsp:nvSpPr>
        <dsp:cNvPr id="0" name=""/>
        <dsp:cNvSpPr/>
      </dsp:nvSpPr>
      <dsp:spPr>
        <a:xfrm>
          <a:off x="2397621" y="2762160"/>
          <a:ext cx="1300757" cy="1300757"/>
        </a:xfrm>
        <a:prstGeom prst="ellipse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Agree on the result with the user</a:t>
          </a:r>
          <a:endParaRPr lang="en-GB" sz="1200" kern="1200" dirty="0"/>
        </a:p>
      </dsp:txBody>
      <dsp:txXfrm>
        <a:off x="2588112" y="2952651"/>
        <a:ext cx="919775" cy="919775"/>
      </dsp:txXfrm>
    </dsp:sp>
    <dsp:sp modelId="{C5E21185-A266-44AB-BB5E-B19ED993DC71}">
      <dsp:nvSpPr>
        <dsp:cNvPr id="0" name=""/>
        <dsp:cNvSpPr/>
      </dsp:nvSpPr>
      <dsp:spPr>
        <a:xfrm rot="13500000">
          <a:off x="2191962" y="2509678"/>
          <a:ext cx="345358" cy="439005"/>
        </a:xfrm>
        <a:prstGeom prst="rightArrow">
          <a:avLst>
            <a:gd name="adj1" fmla="val 60000"/>
            <a:gd name="adj2" fmla="val 50000"/>
          </a:avLst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900" kern="1200"/>
        </a:p>
      </dsp:txBody>
      <dsp:txXfrm rot="10800000">
        <a:off x="2280396" y="2634110"/>
        <a:ext cx="241751" cy="263403"/>
      </dsp:txXfrm>
    </dsp:sp>
    <dsp:sp modelId="{EC1B862B-7BE7-4ED3-8543-9A4E0F898888}">
      <dsp:nvSpPr>
        <dsp:cNvPr id="0" name=""/>
        <dsp:cNvSpPr/>
      </dsp:nvSpPr>
      <dsp:spPr>
        <a:xfrm>
          <a:off x="1017081" y="1381621"/>
          <a:ext cx="1300757" cy="1300757"/>
        </a:xfrm>
        <a:prstGeom prst="ellipse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Check the project in Savannah</a:t>
          </a:r>
          <a:endParaRPr lang="en-GB" sz="1200" kern="1200" dirty="0"/>
        </a:p>
      </dsp:txBody>
      <dsp:txXfrm>
        <a:off x="1207572" y="1572112"/>
        <a:ext cx="919775" cy="919775"/>
      </dsp:txXfrm>
    </dsp:sp>
    <dsp:sp modelId="{7BEA8109-A20D-41CB-AB5D-E5C2A73F3C06}">
      <dsp:nvSpPr>
        <dsp:cNvPr id="0" name=""/>
        <dsp:cNvSpPr/>
      </dsp:nvSpPr>
      <dsp:spPr>
        <a:xfrm rot="18900000">
          <a:off x="2178139" y="1129138"/>
          <a:ext cx="345358" cy="4390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900" kern="1200"/>
        </a:p>
      </dsp:txBody>
      <dsp:txXfrm>
        <a:off x="2193312" y="1253570"/>
        <a:ext cx="241751" cy="2634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1184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7871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21248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82925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569742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389930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980907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001908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1942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098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635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0244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92EB6D14-C0CB-45B8-A9F2-4F9E8745748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E47FD5DE-45E4-4A8E-BECF-BF32052395E6}" type="datetimeFigureOut">
              <a:rPr lang="en-GB" smtClean="0"/>
              <a:pPr/>
              <a:t>10/03/2014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Savannah to Jira Migration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Status report</a:t>
            </a:r>
            <a:endParaRPr lang="en-GB" dirty="0"/>
          </a:p>
        </p:txBody>
      </p:sp>
      <p:pic>
        <p:nvPicPr>
          <p:cNvPr id="1026" name="Picture 2" descr="https://encrypted-tbn2.gstatic.com/images?q=tbn:ANd9GcTijeqtabxBBkwtUHwva6LteqN-ZeM8vXpmGj2bingCQEUOn7fVxPMnC0k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16632"/>
            <a:ext cx="2171700" cy="2105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Back to Gna! Homepa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56705"/>
            <a:ext cx="2124524" cy="1980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triped Right Arrow 4"/>
          <p:cNvSpPr/>
          <p:nvPr/>
        </p:nvSpPr>
        <p:spPr>
          <a:xfrm>
            <a:off x="2699792" y="980728"/>
            <a:ext cx="3960440" cy="432048"/>
          </a:xfrm>
          <a:prstGeom prst="striped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55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Autofit/>
          </a:bodyPr>
          <a:lstStyle/>
          <a:p>
            <a:r>
              <a:rPr lang="en-US" sz="2800" dirty="0" smtClean="0"/>
              <a:t>Inform all project leaders in Savannah about the procedure and the schedule.</a:t>
            </a:r>
          </a:p>
          <a:p>
            <a:r>
              <a:rPr lang="en-US" sz="2800" dirty="0" smtClean="0"/>
              <a:t>Eventually reschedule after feedback</a:t>
            </a:r>
          </a:p>
          <a:p>
            <a:r>
              <a:rPr lang="en-US" sz="2800" dirty="0" smtClean="0"/>
              <a:t>Execute  a test migration and inform the project leaders to give feedback</a:t>
            </a:r>
          </a:p>
          <a:p>
            <a:r>
              <a:rPr lang="en-US" sz="2800" dirty="0" smtClean="0"/>
              <a:t>Eventually take note of the feedback and do the necessary modifications (e.g. mapping </a:t>
            </a:r>
            <a:r>
              <a:rPr lang="en-US" sz="2800" dirty="0" smtClean="0"/>
              <a:t>field values</a:t>
            </a:r>
            <a:r>
              <a:rPr lang="en-US" sz="2800" dirty="0" smtClean="0"/>
              <a:t>)</a:t>
            </a:r>
          </a:p>
          <a:p>
            <a:r>
              <a:rPr lang="en-US" sz="2800" dirty="0" smtClean="0"/>
              <a:t>Proceed with the migration in the production instance of </a:t>
            </a:r>
            <a:r>
              <a:rPr lang="en-US" sz="2800" dirty="0" err="1" smtClean="0"/>
              <a:t>Jira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292080" y="1412776"/>
            <a:ext cx="2814059" cy="11083838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>
              <a:rot lat="780000" lon="20050438" rev="21409184"/>
            </a:camera>
            <a:lightRig rig="threePt" dir="t"/>
          </a:scene3d>
          <a:sp3d>
            <a:bevelT/>
          </a:sp3d>
        </p:spPr>
      </p:pic>
      <p:sp>
        <p:nvSpPr>
          <p:cNvPr id="16" name="Rectangle 15"/>
          <p:cNvSpPr/>
          <p:nvPr/>
        </p:nvSpPr>
        <p:spPr>
          <a:xfrm>
            <a:off x="5436096" y="1268760"/>
            <a:ext cx="2808312" cy="3600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C000"/>
                </a:solidFill>
              </a:rPr>
              <a:t>Thank you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970784" cy="1143000"/>
          </a:xfrm>
        </p:spPr>
        <p:txBody>
          <a:bodyPr/>
          <a:lstStyle/>
          <a:p>
            <a:r>
              <a:rPr lang="en-US" dirty="0" smtClean="0"/>
              <a:t>The schedule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5589240"/>
            <a:ext cx="9144000" cy="1268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pad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93059" y="959962"/>
            <a:ext cx="3971429" cy="5133334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5364088" y="0"/>
            <a:ext cx="3671392" cy="9807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111 projects to be migrated</a:t>
            </a:r>
          </a:p>
          <a:p>
            <a:pPr lvl="1"/>
            <a:r>
              <a:rPr lang="en-US" dirty="0" smtClean="0"/>
              <a:t>About 10 weeks time for completion</a:t>
            </a:r>
          </a:p>
          <a:p>
            <a:pPr lvl="1"/>
            <a:r>
              <a:rPr lang="en-US" dirty="0" smtClean="0"/>
              <a:t>Going through a test migration and interaction with the users before final </a:t>
            </a:r>
            <a:r>
              <a:rPr lang="en-US" dirty="0" smtClean="0"/>
              <a:t>migration</a:t>
            </a:r>
          </a:p>
          <a:p>
            <a:pPr lvl="2"/>
            <a:r>
              <a:rPr lang="en-US" dirty="0" smtClean="0"/>
              <a:t>Currently 8 in progress</a:t>
            </a:r>
            <a:endParaRPr lang="en-US" dirty="0" smtClean="0"/>
          </a:p>
          <a:p>
            <a:pPr lvl="1"/>
            <a:r>
              <a:rPr lang="en-US" dirty="0" smtClean="0"/>
              <a:t>Coordination with IT</a:t>
            </a:r>
          </a:p>
          <a:p>
            <a:r>
              <a:rPr lang="en-US" dirty="0" smtClean="0"/>
              <a:t>Static web pages for the remaining </a:t>
            </a:r>
            <a:r>
              <a:rPr lang="en-US" dirty="0" smtClean="0"/>
              <a:t>137 </a:t>
            </a:r>
            <a:r>
              <a:rPr lang="en-US" dirty="0" smtClean="0"/>
              <a:t>projects</a:t>
            </a:r>
          </a:p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8964488" y="0"/>
            <a:ext cx="179512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4" presetClass="path" presetSubtype="0" repeatCount="indefinite" accel="50000" decel="50000" autoRev="1" fill="hold" nodeType="afterEffect">
                                  <p:stCondLst>
                                    <p:cond delay="3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11111E-6 -3.7037E-7 L 0.05087 -1.08102 " pathEditMode="relative" rAng="0" ptsTypes="AA">
                                      <p:cBhvr>
                                        <p:cTn id="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0" y="-54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ounded Rectangle 28"/>
          <p:cNvSpPr/>
          <p:nvPr/>
        </p:nvSpPr>
        <p:spPr>
          <a:xfrm>
            <a:off x="3491880" y="2060848"/>
            <a:ext cx="5652120" cy="446449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3322712" cy="1143000"/>
          </a:xfrm>
        </p:spPr>
        <p:txBody>
          <a:bodyPr/>
          <a:lstStyle/>
          <a:p>
            <a:r>
              <a:rPr lang="en-US" dirty="0" smtClean="0"/>
              <a:t>Savannah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0" y="1600200"/>
            <a:ext cx="4067944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Savannah  is a Web-based </a:t>
            </a:r>
            <a:r>
              <a:rPr lang="en-US" dirty="0" err="1" smtClean="0"/>
              <a:t>Libre</a:t>
            </a:r>
            <a:r>
              <a:rPr lang="en-US" dirty="0" smtClean="0"/>
              <a:t> Software hosting system including:</a:t>
            </a:r>
          </a:p>
          <a:p>
            <a:pPr lvl="1"/>
            <a:r>
              <a:rPr lang="en-US" dirty="0" smtClean="0"/>
              <a:t> issue tracking </a:t>
            </a:r>
          </a:p>
          <a:p>
            <a:pPr lvl="2"/>
            <a:r>
              <a:rPr lang="en-US" dirty="0" smtClean="0"/>
              <a:t>Bugs, Tasks, Support, News and Documentation</a:t>
            </a:r>
          </a:p>
          <a:p>
            <a:pPr lvl="1"/>
            <a:r>
              <a:rPr lang="en-US" dirty="0" smtClean="0"/>
              <a:t>project member management by roles and</a:t>
            </a:r>
          </a:p>
          <a:p>
            <a:pPr lvl="1"/>
            <a:r>
              <a:rPr lang="en-US" dirty="0" smtClean="0"/>
              <a:t>individual account maintenance</a:t>
            </a:r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3596355" y="150026"/>
            <a:ext cx="5547645" cy="4083465"/>
          </a:xfrm>
          <a:custGeom>
            <a:avLst/>
            <a:gdLst>
              <a:gd name="connsiteX0" fmla="*/ 2056688 w 5547645"/>
              <a:gd name="connsiteY0" fmla="*/ 3328586 h 4083465"/>
              <a:gd name="connsiteX1" fmla="*/ 1928501 w 5547645"/>
              <a:gd name="connsiteY1" fmla="*/ 3653327 h 4083465"/>
              <a:gd name="connsiteX2" fmla="*/ 1253383 w 5547645"/>
              <a:gd name="connsiteY2" fmla="*/ 3738785 h 4083465"/>
              <a:gd name="connsiteX3" fmla="*/ 202250 w 5547645"/>
              <a:gd name="connsiteY3" fmla="*/ 3687510 h 4083465"/>
              <a:gd name="connsiteX4" fmla="*/ 39880 w 5547645"/>
              <a:gd name="connsiteY4" fmla="*/ 3277312 h 4083465"/>
              <a:gd name="connsiteX5" fmla="*/ 219342 w 5547645"/>
              <a:gd name="connsiteY5" fmla="*/ 2311637 h 4083465"/>
              <a:gd name="connsiteX6" fmla="*/ 1355933 w 5547645"/>
              <a:gd name="connsiteY6" fmla="*/ 371742 h 4083465"/>
              <a:gd name="connsiteX7" fmla="*/ 2902721 w 5547645"/>
              <a:gd name="connsiteY7" fmla="*/ 81185 h 4083465"/>
              <a:gd name="connsiteX8" fmla="*/ 3842759 w 5547645"/>
              <a:gd name="connsiteY8" fmla="*/ 354650 h 4083465"/>
              <a:gd name="connsiteX9" fmla="*/ 5116082 w 5547645"/>
              <a:gd name="connsiteY9" fmla="*/ 1730523 h 4083465"/>
              <a:gd name="connsiteX10" fmla="*/ 5346819 w 5547645"/>
              <a:gd name="connsiteY10" fmla="*/ 3738785 h 4083465"/>
              <a:gd name="connsiteX11" fmla="*/ 3911125 w 5547645"/>
              <a:gd name="connsiteY11" fmla="*/ 3798605 h 4083465"/>
              <a:gd name="connsiteX12" fmla="*/ 3825667 w 5547645"/>
              <a:gd name="connsiteY12" fmla="*/ 3576414 h 4083465"/>
              <a:gd name="connsiteX13" fmla="*/ 3338557 w 5547645"/>
              <a:gd name="connsiteY13" fmla="*/ 2884205 h 4083465"/>
              <a:gd name="connsiteX14" fmla="*/ 3022362 w 5547645"/>
              <a:gd name="connsiteY14" fmla="*/ 2516736 h 4083465"/>
              <a:gd name="connsiteX15" fmla="*/ 2577981 w 5547645"/>
              <a:gd name="connsiteY15" fmla="*/ 2542373 h 4083465"/>
              <a:gd name="connsiteX16" fmla="*/ 2056688 w 5547645"/>
              <a:gd name="connsiteY16" fmla="*/ 3328586 h 4083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547645" h="4083465">
                <a:moveTo>
                  <a:pt x="2056688" y="3328586"/>
                </a:moveTo>
                <a:cubicBezTo>
                  <a:pt x="1948441" y="3513745"/>
                  <a:pt x="2062385" y="3584961"/>
                  <a:pt x="1928501" y="3653327"/>
                </a:cubicBezTo>
                <a:cubicBezTo>
                  <a:pt x="1794617" y="3721693"/>
                  <a:pt x="1541091" y="3733088"/>
                  <a:pt x="1253383" y="3738785"/>
                </a:cubicBezTo>
                <a:cubicBezTo>
                  <a:pt x="965675" y="3744482"/>
                  <a:pt x="404501" y="3764422"/>
                  <a:pt x="202250" y="3687510"/>
                </a:cubicBezTo>
                <a:cubicBezTo>
                  <a:pt x="0" y="3610598"/>
                  <a:pt x="37031" y="3506624"/>
                  <a:pt x="39880" y="3277312"/>
                </a:cubicBezTo>
                <a:cubicBezTo>
                  <a:pt x="42729" y="3048000"/>
                  <a:pt x="0" y="2795899"/>
                  <a:pt x="219342" y="2311637"/>
                </a:cubicBezTo>
                <a:cubicBezTo>
                  <a:pt x="438684" y="1827375"/>
                  <a:pt x="908703" y="743484"/>
                  <a:pt x="1355933" y="371742"/>
                </a:cubicBezTo>
                <a:cubicBezTo>
                  <a:pt x="1803163" y="0"/>
                  <a:pt x="2488250" y="84034"/>
                  <a:pt x="2902721" y="81185"/>
                </a:cubicBezTo>
                <a:cubicBezTo>
                  <a:pt x="3317192" y="78336"/>
                  <a:pt x="3473866" y="79760"/>
                  <a:pt x="3842759" y="354650"/>
                </a:cubicBezTo>
                <a:cubicBezTo>
                  <a:pt x="4211652" y="629540"/>
                  <a:pt x="4865405" y="1166501"/>
                  <a:pt x="5116082" y="1730523"/>
                </a:cubicBezTo>
                <a:cubicBezTo>
                  <a:pt x="5366759" y="2294545"/>
                  <a:pt x="5547645" y="3394105"/>
                  <a:pt x="5346819" y="3738785"/>
                </a:cubicBezTo>
                <a:cubicBezTo>
                  <a:pt x="5145993" y="4083465"/>
                  <a:pt x="4164650" y="3825667"/>
                  <a:pt x="3911125" y="3798605"/>
                </a:cubicBezTo>
                <a:cubicBezTo>
                  <a:pt x="3657600" y="3771543"/>
                  <a:pt x="3921095" y="3728814"/>
                  <a:pt x="3825667" y="3576414"/>
                </a:cubicBezTo>
                <a:cubicBezTo>
                  <a:pt x="3730239" y="3424014"/>
                  <a:pt x="3472441" y="3060818"/>
                  <a:pt x="3338557" y="2884205"/>
                </a:cubicBezTo>
                <a:cubicBezTo>
                  <a:pt x="3204673" y="2707592"/>
                  <a:pt x="3149125" y="2573708"/>
                  <a:pt x="3022362" y="2516736"/>
                </a:cubicBezTo>
                <a:cubicBezTo>
                  <a:pt x="2895599" y="2459764"/>
                  <a:pt x="2740351" y="2404216"/>
                  <a:pt x="2577981" y="2542373"/>
                </a:cubicBezTo>
                <a:cubicBezTo>
                  <a:pt x="2415611" y="2680530"/>
                  <a:pt x="2164935" y="3143427"/>
                  <a:pt x="2056688" y="3328586"/>
                </a:cubicBezTo>
                <a:close/>
              </a:path>
            </a:pathLst>
          </a:cu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667528" y="3531165"/>
            <a:ext cx="652472" cy="808841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783731" y="3670751"/>
            <a:ext cx="652472" cy="808841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899935" y="3810336"/>
            <a:ext cx="652472" cy="808841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6016138" y="3949922"/>
            <a:ext cx="652472" cy="808841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6364749" y="4368678"/>
            <a:ext cx="652472" cy="808841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6480952" y="4508264"/>
            <a:ext cx="652472" cy="808841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P250</a:t>
            </a:r>
            <a:endParaRPr lang="en-US" sz="800" dirty="0"/>
          </a:p>
        </p:txBody>
      </p:sp>
      <p:pic>
        <p:nvPicPr>
          <p:cNvPr id="16" name="Picture 15" descr="db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39544" y="5005174"/>
            <a:ext cx="1311205" cy="157504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259165" y="5203034"/>
            <a:ext cx="870504" cy="338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MySQL</a:t>
            </a:r>
            <a:r>
              <a:rPr lang="en-US" dirty="0" smtClean="0"/>
              <a:t> db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783731" y="2996952"/>
            <a:ext cx="1308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Savannah </a:t>
            </a:r>
            <a:endParaRPr lang="en-US" dirty="0"/>
          </a:p>
        </p:txBody>
      </p:sp>
      <p:sp>
        <p:nvSpPr>
          <p:cNvPr id="19" name="Striped Right Arrow 18"/>
          <p:cNvSpPr/>
          <p:nvPr/>
        </p:nvSpPr>
        <p:spPr>
          <a:xfrm rot="8467313">
            <a:off x="5316401" y="4284142"/>
            <a:ext cx="783850" cy="1436787"/>
          </a:xfrm>
          <a:prstGeom prst="striped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74827" y="677341"/>
            <a:ext cx="2314387" cy="3088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TextBox 20"/>
          <p:cNvSpPr txBox="1"/>
          <p:nvPr/>
        </p:nvSpPr>
        <p:spPr>
          <a:xfrm>
            <a:off x="6180854" y="1245839"/>
            <a:ext cx="767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Users</a:t>
            </a:r>
            <a:endParaRPr lang="en-US" dirty="0"/>
          </a:p>
        </p:txBody>
      </p:sp>
      <p:sp>
        <p:nvSpPr>
          <p:cNvPr id="22" name="Striped Right Arrow 21"/>
          <p:cNvSpPr/>
          <p:nvPr/>
        </p:nvSpPr>
        <p:spPr>
          <a:xfrm>
            <a:off x="5476106" y="5928519"/>
            <a:ext cx="1592257" cy="329766"/>
          </a:xfrm>
          <a:prstGeom prst="stripedRightArrow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/>
          <p:cNvGrpSpPr/>
          <p:nvPr/>
        </p:nvGrpSpPr>
        <p:grpSpPr>
          <a:xfrm>
            <a:off x="5695728" y="5598753"/>
            <a:ext cx="1262824" cy="989299"/>
            <a:chOff x="5695728" y="5598753"/>
            <a:chExt cx="1262824" cy="989299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5695728" y="5598753"/>
              <a:ext cx="1262824" cy="989299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>
              <a:off x="5695728" y="5598753"/>
              <a:ext cx="1262824" cy="989299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7103509" y="5796613"/>
            <a:ext cx="15367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EXPORT</a:t>
            </a:r>
            <a:endParaRPr lang="en-US" sz="3200" b="1" dirty="0">
              <a:solidFill>
                <a:srgbClr val="FF0000"/>
              </a:solidFill>
            </a:endParaRPr>
          </a:p>
        </p:txBody>
      </p:sp>
      <p:pic>
        <p:nvPicPr>
          <p:cNvPr id="26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0126" y="784166"/>
            <a:ext cx="2078348" cy="3131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7" name="TextBox 26"/>
          <p:cNvSpPr txBox="1"/>
          <p:nvPr/>
        </p:nvSpPr>
        <p:spPr>
          <a:xfrm>
            <a:off x="6588224" y="4005064"/>
            <a:ext cx="935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Projects</a:t>
            </a:r>
            <a:endParaRPr lang="en-US" dirty="0"/>
          </a:p>
        </p:txBody>
      </p:sp>
      <p:pic>
        <p:nvPicPr>
          <p:cNvPr id="28" name="Picture 27" descr="savane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56176" y="2348880"/>
            <a:ext cx="685805" cy="640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000"/>
                            </p:stCondLst>
                            <p:childTnLst>
                              <p:par>
                                <p:cTn id="6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8" grpId="0"/>
      <p:bldP spid="19" grpId="0" animBg="1"/>
      <p:bldP spid="21" grpId="0"/>
      <p:bldP spid="22" grpId="0" animBg="1"/>
      <p:bldP spid="25" grpId="0"/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ounded Rectangle 41"/>
          <p:cNvSpPr/>
          <p:nvPr/>
        </p:nvSpPr>
        <p:spPr>
          <a:xfrm>
            <a:off x="0" y="1268760"/>
            <a:ext cx="9144000" cy="5589240"/>
          </a:xfrm>
          <a:prstGeom prst="round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triped Right Arrow 7"/>
          <p:cNvSpPr/>
          <p:nvPr/>
        </p:nvSpPr>
        <p:spPr>
          <a:xfrm>
            <a:off x="2123728" y="3068960"/>
            <a:ext cx="4608512" cy="432048"/>
          </a:xfrm>
          <a:prstGeom prst="stripedRightArrow">
            <a:avLst/>
          </a:prstGeom>
          <a:solidFill>
            <a:srgbClr val="FFC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242 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projects planed for migration</a:t>
            </a:r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More </a:t>
            </a:r>
            <a:r>
              <a:rPr lang="en-US" dirty="0" smtClean="0"/>
              <a:t>than 200 </a:t>
            </a:r>
            <a:r>
              <a:rPr lang="en-US" dirty="0" smtClean="0"/>
              <a:t>projects in Savannah </a:t>
            </a:r>
            <a:endParaRPr lang="en-US" dirty="0"/>
          </a:p>
        </p:txBody>
      </p:sp>
      <p:pic>
        <p:nvPicPr>
          <p:cNvPr id="9" name="Content Placeholder 8" descr="savan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484784"/>
            <a:ext cx="2143125" cy="2000250"/>
          </a:xfr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1065371"/>
              </p:ext>
            </p:extLst>
          </p:nvPr>
        </p:nvGraphicFramePr>
        <p:xfrm>
          <a:off x="2627784" y="1700808"/>
          <a:ext cx="3816424" cy="1368153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2972238"/>
                <a:gridCol w="844186"/>
              </a:tblGrid>
              <a:tr h="4560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rgbClr val="FFFF00"/>
                          </a:solidFill>
                          <a:effectLst/>
                        </a:rPr>
                        <a:t>ACTIVE Projects</a:t>
                      </a:r>
                      <a:endParaRPr lang="en-GB" sz="1600" b="0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0" dirty="0" smtClean="0">
                          <a:solidFill>
                            <a:srgbClr val="FFFF00"/>
                          </a:solidFill>
                          <a:effectLst/>
                        </a:rPr>
                        <a:t>69</a:t>
                      </a:r>
                      <a:endParaRPr lang="en-GB" sz="1600" b="0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560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0" dirty="0" smtClean="0">
                          <a:solidFill>
                            <a:srgbClr val="FFFF00"/>
                          </a:solidFill>
                          <a:effectLst/>
                        </a:rPr>
                        <a:t>NON </a:t>
                      </a:r>
                      <a:r>
                        <a:rPr lang="en-GB" sz="1600" b="0" dirty="0">
                          <a:solidFill>
                            <a:srgbClr val="FFFF00"/>
                          </a:solidFill>
                          <a:effectLst/>
                        </a:rPr>
                        <a:t>ACTIVE Projects</a:t>
                      </a:r>
                      <a:endParaRPr lang="en-GB" sz="1600" b="0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0" dirty="0" smtClean="0">
                          <a:solidFill>
                            <a:srgbClr val="FFFF00"/>
                          </a:solidFill>
                          <a:effectLst/>
                        </a:rPr>
                        <a:t>36</a:t>
                      </a:r>
                      <a:endParaRPr lang="en-GB" sz="1600" b="0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560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rgbClr val="FFFF00"/>
                          </a:solidFill>
                          <a:effectLst/>
                        </a:rPr>
                        <a:t>Archive Projects</a:t>
                      </a:r>
                      <a:endParaRPr lang="en-GB" sz="1600" b="0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0" dirty="0" smtClean="0">
                          <a:solidFill>
                            <a:srgbClr val="FFFF00"/>
                          </a:solidFill>
                          <a:effectLst/>
                        </a:rPr>
                        <a:t>137</a:t>
                      </a:r>
                      <a:endParaRPr lang="en-GB" sz="1600" b="0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pSp>
        <p:nvGrpSpPr>
          <p:cNvPr id="55" name="Group 54"/>
          <p:cNvGrpSpPr/>
          <p:nvPr/>
        </p:nvGrpSpPr>
        <p:grpSpPr>
          <a:xfrm>
            <a:off x="211997" y="3789040"/>
            <a:ext cx="2703819" cy="2924944"/>
            <a:chOff x="211997" y="3789040"/>
            <a:chExt cx="2703819" cy="2924944"/>
          </a:xfrm>
        </p:grpSpPr>
        <p:sp>
          <p:nvSpPr>
            <p:cNvPr id="24" name="Rounded Rectangle 23"/>
            <p:cNvSpPr/>
            <p:nvPr/>
          </p:nvSpPr>
          <p:spPr>
            <a:xfrm>
              <a:off x="211997" y="3789040"/>
              <a:ext cx="2703819" cy="2880155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Oval 24"/>
            <p:cNvSpPr/>
            <p:nvPr/>
          </p:nvSpPr>
          <p:spPr>
            <a:xfrm>
              <a:off x="1442382" y="3906597"/>
              <a:ext cx="532600" cy="660240"/>
            </a:xfrm>
            <a:prstGeom prst="ellipse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1537236" y="4020539"/>
              <a:ext cx="532600" cy="660240"/>
            </a:xfrm>
            <a:prstGeom prst="ellipse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1632091" y="4134479"/>
              <a:ext cx="532600" cy="660240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1726945" y="4248420"/>
              <a:ext cx="532600" cy="66024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…</a:t>
              </a:r>
              <a:endParaRPr lang="en-US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2011509" y="4590242"/>
              <a:ext cx="532600" cy="66024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2106364" y="4704183"/>
              <a:ext cx="532600" cy="660240"/>
            </a:xfrm>
            <a:prstGeom prst="ellipse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P250</a:t>
              </a:r>
              <a:endParaRPr lang="en-US" sz="800" dirty="0"/>
            </a:p>
          </p:txBody>
        </p:sp>
        <p:pic>
          <p:nvPicPr>
            <p:cNvPr id="31" name="Picture 30" descr="db1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59044" y="5428311"/>
              <a:ext cx="1070310" cy="1285673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860069" y="5445224"/>
              <a:ext cx="69762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err="1" smtClean="0"/>
                <a:t>MySQL</a:t>
              </a:r>
              <a:endParaRPr lang="en-US" sz="1400" dirty="0" smtClean="0"/>
            </a:p>
            <a:p>
              <a:pPr algn="ctr"/>
              <a:r>
                <a:rPr lang="en-US" sz="1400" dirty="0" smtClean="0"/>
                <a:t>db</a:t>
              </a:r>
              <a:endParaRPr lang="en-US" sz="1400" dirty="0"/>
            </a:p>
          </p:txBody>
        </p:sp>
        <p:sp>
          <p:nvSpPr>
            <p:cNvPr id="33" name="Striped Right Arrow 32"/>
            <p:cNvSpPr/>
            <p:nvPr/>
          </p:nvSpPr>
          <p:spPr>
            <a:xfrm rot="8467313">
              <a:off x="1155764" y="4521237"/>
              <a:ext cx="639841" cy="1172820"/>
            </a:xfrm>
            <a:prstGeom prst="striped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05890" y="3965376"/>
              <a:ext cx="764007" cy="3014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Projects</a:t>
              </a:r>
              <a:endParaRPr lang="en-US" dirty="0"/>
            </a:p>
          </p:txBody>
        </p:sp>
        <p:pic>
          <p:nvPicPr>
            <p:cNvPr id="40" name="Picture 39" descr="savane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88333" y="4847056"/>
              <a:ext cx="559809" cy="522488"/>
            </a:xfrm>
            <a:prstGeom prst="rect">
              <a:avLst/>
            </a:prstGeom>
          </p:spPr>
        </p:pic>
      </p:grpSp>
      <p:sp>
        <p:nvSpPr>
          <p:cNvPr id="43" name="Rounded Rectangle 42"/>
          <p:cNvSpPr/>
          <p:nvPr/>
        </p:nvSpPr>
        <p:spPr>
          <a:xfrm>
            <a:off x="3059832" y="3573016"/>
            <a:ext cx="3375992" cy="192536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The </a:t>
            </a:r>
            <a:r>
              <a:rPr lang="en-US" sz="2000" b="1" dirty="0" err="1" smtClean="0">
                <a:solidFill>
                  <a:srgbClr val="FF0000"/>
                </a:solidFill>
              </a:rPr>
              <a:t>plugin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Since there is no possibility to export data from </a:t>
            </a:r>
            <a:r>
              <a:rPr lang="en-US" sz="1400" dirty="0" smtClean="0">
                <a:solidFill>
                  <a:srgbClr val="FF0000"/>
                </a:solidFill>
              </a:rPr>
              <a:t>Savannah, </a:t>
            </a:r>
            <a:r>
              <a:rPr lang="en-US" sz="1400" dirty="0" smtClean="0">
                <a:solidFill>
                  <a:srgbClr val="FF0000"/>
                </a:solidFill>
              </a:rPr>
              <a:t>a plugin (of Jira) was developed in order to migrate projects from Savannah  to Jira. This </a:t>
            </a:r>
            <a:r>
              <a:rPr lang="en-US" sz="1400" dirty="0" err="1" smtClean="0">
                <a:solidFill>
                  <a:srgbClr val="FF0000"/>
                </a:solidFill>
              </a:rPr>
              <a:t>Jira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</a:rPr>
              <a:t>plugin</a:t>
            </a:r>
            <a:r>
              <a:rPr lang="en-US" sz="1400" dirty="0" smtClean="0">
                <a:solidFill>
                  <a:srgbClr val="FF0000"/>
                </a:solidFill>
              </a:rPr>
              <a:t> was developed by a summer student and then a fellow has continued. </a:t>
            </a:r>
          </a:p>
          <a:p>
            <a:pPr algn="ctr"/>
            <a:endParaRPr lang="en-US" sz="1400" dirty="0">
              <a:solidFill>
                <a:srgbClr val="FF0000"/>
              </a:solidFill>
            </a:endParaRPr>
          </a:p>
        </p:txBody>
      </p:sp>
      <p:pic>
        <p:nvPicPr>
          <p:cNvPr id="44" name="Picture 43" descr="jir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04248" y="1628800"/>
            <a:ext cx="2190750" cy="2124075"/>
          </a:xfrm>
          <a:prstGeom prst="rect">
            <a:avLst/>
          </a:prstGeom>
        </p:spPr>
      </p:pic>
      <p:sp>
        <p:nvSpPr>
          <p:cNvPr id="45" name="Bent-Up Arrow 44"/>
          <p:cNvSpPr/>
          <p:nvPr/>
        </p:nvSpPr>
        <p:spPr>
          <a:xfrm>
            <a:off x="1907704" y="3861048"/>
            <a:ext cx="6696744" cy="2592288"/>
          </a:xfrm>
          <a:prstGeom prst="bentUpArrow">
            <a:avLst/>
          </a:prstGeom>
          <a:solidFill>
            <a:schemeClr val="accent1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2267744" y="5877272"/>
            <a:ext cx="54012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Migrate in </a:t>
            </a:r>
            <a:r>
              <a:rPr lang="en-US" sz="3200" b="1" dirty="0" err="1" smtClean="0">
                <a:solidFill>
                  <a:srgbClr val="FFFF00"/>
                </a:solidFill>
              </a:rPr>
              <a:t>Jira</a:t>
            </a:r>
            <a:r>
              <a:rPr lang="en-US" sz="3200" b="1" dirty="0" smtClean="0">
                <a:solidFill>
                  <a:srgbClr val="FFFF00"/>
                </a:solidFill>
              </a:rPr>
              <a:t> using the </a:t>
            </a:r>
            <a:r>
              <a:rPr lang="en-US" sz="3200" b="1" dirty="0" err="1" smtClean="0">
                <a:solidFill>
                  <a:srgbClr val="FFFF00"/>
                </a:solidFill>
              </a:rPr>
              <a:t>plugin</a:t>
            </a:r>
            <a:endParaRPr lang="en-US" sz="3200" b="1" dirty="0">
              <a:solidFill>
                <a:srgbClr val="FFFF00"/>
              </a:solidFill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4355976" y="5661248"/>
            <a:ext cx="1262824" cy="989299"/>
            <a:chOff x="4355976" y="5661248"/>
            <a:chExt cx="1262824" cy="989299"/>
          </a:xfrm>
        </p:grpSpPr>
        <p:cxnSp>
          <p:nvCxnSpPr>
            <p:cNvPr id="47" name="Straight Connector 46"/>
            <p:cNvCxnSpPr/>
            <p:nvPr/>
          </p:nvCxnSpPr>
          <p:spPr>
            <a:xfrm>
              <a:off x="4355976" y="5661248"/>
              <a:ext cx="1262824" cy="989299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H="1">
              <a:off x="4355976" y="5661248"/>
              <a:ext cx="1262824" cy="989299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TextBox 48"/>
          <p:cNvSpPr txBox="1"/>
          <p:nvPr/>
        </p:nvSpPr>
        <p:spPr>
          <a:xfrm rot="16200000">
            <a:off x="6772599" y="4972817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rgbClr val="FF0000"/>
                </a:solidFill>
              </a:rPr>
              <a:t>Plugin</a:t>
            </a:r>
            <a:r>
              <a:rPr lang="en-US" sz="1600" dirty="0" smtClean="0">
                <a:solidFill>
                  <a:srgbClr val="FF0000"/>
                </a:solidFill>
              </a:rPr>
              <a:t> incompatible with new version of </a:t>
            </a:r>
            <a:r>
              <a:rPr lang="en-US" sz="1600" dirty="0" err="1" smtClean="0">
                <a:solidFill>
                  <a:srgbClr val="FF0000"/>
                </a:solidFill>
              </a:rPr>
              <a:t>Jira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mph" presetSubtype="2" repeatCount="indefinite" accel="50000" decel="5000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2" animBg="1"/>
      <p:bldP spid="45" grpId="3" animBg="1"/>
      <p:bldP spid="38" grpId="3"/>
      <p:bldP spid="49" grpId="0"/>
      <p:bldP spid="49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Project by type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869333"/>
              </p:ext>
            </p:extLst>
          </p:nvPr>
        </p:nvGraphicFramePr>
        <p:xfrm>
          <a:off x="2051720" y="1916832"/>
          <a:ext cx="4989830" cy="4206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5460"/>
                <a:gridCol w="3185160"/>
                <a:gridCol w="1299210"/>
              </a:tblGrid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N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Type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N-Projects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ALICE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14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ARDA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ATLAS Computing Operations Count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28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4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ATLAS Detector Operations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8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5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ATLAS Miscellaneous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6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ATLAS Offline Software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35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7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ATLAS TDAQ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21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8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CERN IT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32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9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CMS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30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CMS Software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11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EGEE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12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HEP Applications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13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LCG Application Area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8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14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LCG Grid deployment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15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LHCb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21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16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Other Grid Projects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17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Other Physics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7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18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Savannah portal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Total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271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783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2892455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995936" y="1412776"/>
            <a:ext cx="1157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December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5400000">
            <a:off x="5584112" y="2704920"/>
            <a:ext cx="13473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January</a:t>
            </a:r>
          </a:p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Created a few test migrations in the dev instance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032948">
            <a:off x="3363613" y="4837773"/>
            <a:ext cx="136880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February</a:t>
            </a:r>
          </a:p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en-US" sz="1400" baseline="30000" dirty="0" smtClean="0">
                <a:solidFill>
                  <a:schemeClr val="bg1">
                    <a:lumMod val="50000"/>
                  </a:schemeClr>
                </a:solidFill>
              </a:rPr>
              <a:t>st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 Migration of </a:t>
            </a:r>
            <a:r>
              <a:rPr lang="en-US" sz="1400" dirty="0" err="1" smtClean="0">
                <a:solidFill>
                  <a:schemeClr val="bg1">
                    <a:lumMod val="50000"/>
                  </a:schemeClr>
                </a:solidFill>
              </a:rPr>
              <a:t>Aliroot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2199475" y="2612849"/>
            <a:ext cx="1368805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March</a:t>
            </a:r>
          </a:p>
          <a:p>
            <a:pPr algn="ctr"/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Testing for errors and methods to solve the issues related to custom fields</a:t>
            </a:r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Striped Right Arrow 8"/>
          <p:cNvSpPr/>
          <p:nvPr/>
        </p:nvSpPr>
        <p:spPr>
          <a:xfrm>
            <a:off x="1187624" y="116632"/>
            <a:ext cx="2592288" cy="432048"/>
          </a:xfrm>
          <a:prstGeom prst="stripedRightArrow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Start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3851920" y="2708920"/>
            <a:ext cx="1728192" cy="1584176"/>
          </a:xfrm>
          <a:prstGeom prst="ellipse">
            <a:avLst/>
          </a:prstGeom>
          <a:solidFill>
            <a:schemeClr val="bg1">
              <a:lumMod val="50000"/>
            </a:schemeClr>
          </a:solidFill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 Series of actions</a:t>
            </a:r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7236296" y="1556792"/>
            <a:ext cx="2160240" cy="2746757"/>
            <a:chOff x="7236296" y="1556792"/>
            <a:chExt cx="2160240" cy="2746757"/>
          </a:xfrm>
        </p:grpSpPr>
        <p:sp>
          <p:nvSpPr>
            <p:cNvPr id="11" name="TextBox 10"/>
            <p:cNvSpPr txBox="1"/>
            <p:nvPr/>
          </p:nvSpPr>
          <p:spPr>
            <a:xfrm>
              <a:off x="8244408" y="2636912"/>
              <a:ext cx="8205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err="1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Aliroot</a:t>
              </a:r>
              <a:endPara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100392" y="2492896"/>
              <a:ext cx="8606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Dashboard</a:t>
              </a:r>
              <a:endPara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100392" y="2852936"/>
              <a:ext cx="9812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GGUS sh. list</a:t>
              </a:r>
              <a:endPara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920880" y="3410997"/>
              <a:ext cx="1475656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Atlas Trigger </a:t>
              </a:r>
              <a:r>
                <a:rPr lang="en-US" sz="12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Software</a:t>
              </a:r>
            </a:p>
            <a:p>
              <a:endParaRPr lang="en-US" sz="400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r>
                <a:rPr lang="en-US" sz="12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Persistency Framework</a:t>
              </a:r>
              <a:endPara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956377" y="3140968"/>
              <a:ext cx="12961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Atlas Central DCS</a:t>
              </a:r>
              <a:endPara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236296" y="1556792"/>
              <a:ext cx="17636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ATLAS Panda distributed production and analysis system </a:t>
              </a:r>
              <a:endPara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236296" y="2132856"/>
              <a:ext cx="1872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Atlas Distributed Comp. Operation Support </a:t>
              </a:r>
              <a:endPara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251520" y="836712"/>
            <a:ext cx="17636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cernVM</a:t>
            </a:r>
            <a:r>
              <a:rPr lang="en-US" sz="1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migrated successfully in production instance of JIRA</a:t>
            </a:r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164288" y="404664"/>
            <a:ext cx="1800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The code is being developed using  python .</a:t>
            </a:r>
          </a:p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Can generate static web pages of any Savannah project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740352" y="4221088"/>
            <a:ext cx="14036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</a:rPr>
              <a:t>plugin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 was fixed and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</a:rPr>
              <a:t>runing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 in the development instance of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</a:rPr>
              <a:t>Jira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  which was not the same version of the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</a:rPr>
              <a:t>jira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 production instance. 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300192" y="5877272"/>
            <a:ext cx="2160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In order to have an alternative solution  there were conducted  tests running the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</a:rPr>
              <a:t>plugin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 in 6.0 and then upgrade to 6.1 …. 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1600" y="5805264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A Bug was found in the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</a:rPr>
              <a:t>plugin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 code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0C03DF-58C5-4B20-9B87-C79D951A09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1A0C03DF-58C5-4B20-9B87-C79D951A09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1A0C03DF-58C5-4B20-9B87-C79D951A09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graphicEl>
                                              <a:dgm id="{1A0C03DF-58C5-4B20-9B87-C79D951A09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DFDC9C1-E364-412C-987B-E050657585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8DFDC9C1-E364-412C-987B-E050657585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graphicEl>
                                              <a:dgm id="{8DFDC9C1-E364-412C-987B-E050657585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8DFDC9C1-E364-412C-987B-E0506575856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80468BA-7E6A-4679-9B2D-BA05706C81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A80468BA-7E6A-4679-9B2D-BA05706C81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graphicEl>
                                              <a:dgm id="{A80468BA-7E6A-4679-9B2D-BA05706C81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graphicEl>
                                              <a:dgm id="{A80468BA-7E6A-4679-9B2D-BA05706C810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2748D4B-322C-4077-9032-16B9FA335C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graphicEl>
                                              <a:dgm id="{B2748D4B-322C-4077-9032-16B9FA335C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graphicEl>
                                              <a:dgm id="{B2748D4B-322C-4077-9032-16B9FA335C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dgm id="{B2748D4B-322C-4077-9032-16B9FA335C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641558F-DDAB-4591-AFE0-9703D0FAED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graphicEl>
                                              <a:dgm id="{2641558F-DDAB-4591-AFE0-9703D0FAED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graphicEl>
                                              <a:dgm id="{2641558F-DDAB-4591-AFE0-9703D0FAED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graphicEl>
                                              <a:dgm id="{2641558F-DDAB-4591-AFE0-9703D0FAED1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D899DB1-2000-4A4A-B809-2DE35F3553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graphicEl>
                                              <a:dgm id="{5D899DB1-2000-4A4A-B809-2DE35F3553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graphicEl>
                                              <a:dgm id="{5D899DB1-2000-4A4A-B809-2DE35F3553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">
                                            <p:graphicEl>
                                              <a:dgm id="{5D899DB1-2000-4A4A-B809-2DE35F35535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733ECBB-E13A-4E4B-B38B-20925AA682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graphicEl>
                                              <a:dgm id="{0733ECBB-E13A-4E4B-B38B-20925AA682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">
                                            <p:graphicEl>
                                              <a:dgm id="{0733ECBB-E13A-4E4B-B38B-20925AA682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">
                                            <p:graphicEl>
                                              <a:dgm id="{0733ECBB-E13A-4E4B-B38B-20925AA682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6C192F7-9749-477F-BBBD-ED32F31BED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">
                                            <p:graphicEl>
                                              <a:dgm id="{86C192F7-9749-477F-BBBD-ED32F31BED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">
                                            <p:graphicEl>
                                              <a:dgm id="{86C192F7-9749-477F-BBBD-ED32F31BED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">
                                            <p:graphicEl>
                                              <a:dgm id="{86C192F7-9749-477F-BBBD-ED32F31BED2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0EBF825-DBB9-48B6-8F91-CBEA53EC44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">
                                            <p:graphicEl>
                                              <a:dgm id="{B0EBF825-DBB9-48B6-8F91-CBEA53EC44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">
                                            <p:graphicEl>
                                              <a:dgm id="{B0EBF825-DBB9-48B6-8F91-CBEA53EC44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">
                                            <p:graphicEl>
                                              <a:dgm id="{B0EBF825-DBB9-48B6-8F91-CBEA53EC44B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9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094E3ED-7272-4D19-B269-3B8A0BE961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">
                                            <p:graphicEl>
                                              <a:dgm id="{8094E3ED-7272-4D19-B269-3B8A0BE961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">
                                            <p:graphicEl>
                                              <a:dgm id="{8094E3ED-7272-4D19-B269-3B8A0BE961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">
                                            <p:graphicEl>
                                              <a:dgm id="{8094E3ED-7272-4D19-B269-3B8A0BE9615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D8E27E7-E2B8-4C75-A09A-B91B89A339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">
                                            <p:graphicEl>
                                              <a:dgm id="{9D8E27E7-E2B8-4C75-A09A-B91B89A339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">
                                            <p:graphicEl>
                                              <a:dgm id="{9D8E27E7-E2B8-4C75-A09A-B91B89A339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">
                                            <p:graphicEl>
                                              <a:dgm id="{9D8E27E7-E2B8-4C75-A09A-B91B89A339C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A3D85D9-5FBD-4A2A-B869-ACC89FF853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">
                                            <p:graphicEl>
                                              <a:dgm id="{FA3D85D9-5FBD-4A2A-B869-ACC89FF853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">
                                            <p:graphicEl>
                                              <a:dgm id="{FA3D85D9-5FBD-4A2A-B869-ACC89FF853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">
                                            <p:graphicEl>
                                              <a:dgm id="{FA3D85D9-5FBD-4A2A-B869-ACC89FF853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ED27F8A-2A35-4F07-B79B-2E71614859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">
                                            <p:graphicEl>
                                              <a:dgm id="{EED27F8A-2A35-4F07-B79B-2E71614859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">
                                            <p:graphicEl>
                                              <a:dgm id="{EED27F8A-2A35-4F07-B79B-2E71614859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">
                                            <p:graphicEl>
                                              <a:dgm id="{EED27F8A-2A35-4F07-B79B-2E716148591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"/>
                            </p:stCondLst>
                            <p:childTnLst>
                              <p:par>
                                <p:cTn id="109" presetID="9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247BDA0-CCD6-45F5-B4EF-8017F00FFC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">
                                            <p:graphicEl>
                                              <a:dgm id="{3247BDA0-CCD6-45F5-B4EF-8017F00FFC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">
                                            <p:graphicEl>
                                              <a:dgm id="{3247BDA0-CCD6-45F5-B4EF-8017F00FFC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4">
                                            <p:graphicEl>
                                              <a:dgm id="{3247BDA0-CCD6-45F5-B4EF-8017F00FFC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808CFDF-14A7-4605-B86A-2CD1EC0D99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">
                                            <p:graphicEl>
                                              <a:dgm id="{1808CFDF-14A7-4605-B86A-2CD1EC0D99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">
                                            <p:graphicEl>
                                              <a:dgm id="{1808CFDF-14A7-4605-B86A-2CD1EC0D99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4">
                                            <p:graphicEl>
                                              <a:dgm id="{1808CFDF-14A7-4605-B86A-2CD1EC0D99B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F107070-DD1C-4FF5-91D4-FA1FFE0D76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">
                                            <p:graphicEl>
                                              <a:dgm id="{8F107070-DD1C-4FF5-91D4-FA1FFE0D76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4">
                                            <p:graphicEl>
                                              <a:dgm id="{8F107070-DD1C-4FF5-91D4-FA1FFE0D76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4">
                                            <p:graphicEl>
                                              <a:dgm id="{8F107070-DD1C-4FF5-91D4-FA1FFE0D76B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18BBB73-E6C0-44E9-BE4B-EC591D20AD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4">
                                            <p:graphicEl>
                                              <a:dgm id="{118BBB73-E6C0-44E9-BE4B-EC591D20AD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4">
                                            <p:graphicEl>
                                              <a:dgm id="{118BBB73-E6C0-44E9-BE4B-EC591D20AD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4">
                                            <p:graphicEl>
                                              <a:dgm id="{118BBB73-E6C0-44E9-BE4B-EC591D20ADF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500"/>
                            </p:stCondLst>
                            <p:childTnLst>
                              <p:par>
                                <p:cTn id="1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B57B513-C5FB-4365-B2ED-010416E015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4">
                                            <p:graphicEl>
                                              <a:dgm id="{6B57B513-C5FB-4365-B2ED-010416E015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4">
                                            <p:graphicEl>
                                              <a:dgm id="{6B57B513-C5FB-4365-B2ED-010416E015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4">
                                            <p:graphicEl>
                                              <a:dgm id="{6B57B513-C5FB-4365-B2ED-010416E015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000"/>
                            </p:stCondLst>
                            <p:childTnLst>
                              <p:par>
                                <p:cTn id="1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500"/>
                            </p:stCondLst>
                            <p:childTnLst>
                              <p:par>
                                <p:cTn id="1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000"/>
                            </p:stCondLst>
                            <p:childTnLst>
                              <p:par>
                                <p:cTn id="1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  <p:bldP spid="5" grpId="0"/>
      <p:bldP spid="6" grpId="0"/>
      <p:bldP spid="7" grpId="0"/>
      <p:bldP spid="8" grpId="0"/>
      <p:bldP spid="9" grpId="0" animBg="1"/>
      <p:bldP spid="20" grpId="0"/>
      <p:bldP spid="21" grpId="0"/>
      <p:bldP spid="21" grpId="1"/>
      <p:bldP spid="22" grpId="0"/>
      <p:bldP spid="22" grpId="1"/>
      <p:bldP spid="23" grpId="0"/>
      <p:bldP spid="23" grpId="1"/>
      <p:bldP spid="23" grpId="2"/>
      <p:bldP spid="25" grpId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16165" y="-26409"/>
            <a:ext cx="9149892" cy="6853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Custom fields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There are in total 236 Custom fields for the projects that we have scheduled for migration</a:t>
            </a:r>
          </a:p>
          <a:p>
            <a:pPr lvl="1"/>
            <a:r>
              <a:rPr lang="en-US" dirty="0" smtClean="0">
                <a:solidFill>
                  <a:srgbClr val="002060"/>
                </a:solidFill>
              </a:rPr>
              <a:t>3 “Date” type</a:t>
            </a:r>
          </a:p>
          <a:p>
            <a:pPr lvl="1"/>
            <a:r>
              <a:rPr lang="en-US" dirty="0" smtClean="0">
                <a:solidFill>
                  <a:srgbClr val="002060"/>
                </a:solidFill>
              </a:rPr>
              <a:t>108 “Selective box” type</a:t>
            </a:r>
          </a:p>
          <a:p>
            <a:pPr lvl="1"/>
            <a:r>
              <a:rPr lang="en-US" dirty="0" smtClean="0">
                <a:solidFill>
                  <a:srgbClr val="002060"/>
                </a:solidFill>
              </a:rPr>
              <a:t>225 “text” type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Some of the custom fields may have similarities and it would be possible to associate them in multiple projects or even use global fields.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It will not be possible to avoid having all custom fields of “Selective box” type because each list has different values</a:t>
            </a:r>
          </a:p>
          <a:p>
            <a:pPr lvl="1"/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Looking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Solve a few </a:t>
            </a:r>
            <a:r>
              <a:rPr lang="en-US" sz="2800" dirty="0" smtClean="0"/>
              <a:t>issues </a:t>
            </a:r>
            <a:r>
              <a:rPr lang="en-US" sz="2800" dirty="0" smtClean="0"/>
              <a:t>related to custom fields</a:t>
            </a:r>
          </a:p>
          <a:p>
            <a:r>
              <a:rPr lang="en-US" sz="2800" dirty="0" smtClean="0"/>
              <a:t>Refine </a:t>
            </a:r>
            <a:r>
              <a:rPr lang="en-US" sz="2800" dirty="0" smtClean="0"/>
              <a:t>the schedule (better time estimation and project </a:t>
            </a:r>
            <a:r>
              <a:rPr lang="en-US" sz="2800" dirty="0" smtClean="0"/>
              <a:t>priorities)</a:t>
            </a:r>
          </a:p>
          <a:p>
            <a:r>
              <a:rPr lang="en-US" sz="2800" dirty="0" smtClean="0"/>
              <a:t>Implement </a:t>
            </a:r>
            <a:r>
              <a:rPr lang="en-US" sz="2800" dirty="0" smtClean="0"/>
              <a:t>the plan according to the schedule</a:t>
            </a:r>
          </a:p>
          <a:p>
            <a:pPr lvl="1"/>
            <a:r>
              <a:rPr lang="en-US" sz="1800" dirty="0" smtClean="0"/>
              <a:t>Coordinate with IT</a:t>
            </a:r>
          </a:p>
          <a:p>
            <a:pPr lvl="1"/>
            <a:r>
              <a:rPr lang="en-US" sz="1800" dirty="0" smtClean="0"/>
              <a:t>Contact users and exchange </a:t>
            </a:r>
            <a:r>
              <a:rPr lang="en-US" sz="1800" dirty="0" smtClean="0"/>
              <a:t>information</a:t>
            </a:r>
          </a:p>
          <a:p>
            <a:pPr lvl="1"/>
            <a:r>
              <a:rPr lang="en-US" sz="1800" dirty="0" smtClean="0"/>
              <a:t>Perform the migrations</a:t>
            </a: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 28"/>
          <p:cNvSpPr/>
          <p:nvPr/>
        </p:nvSpPr>
        <p:spPr>
          <a:xfrm>
            <a:off x="594028" y="614267"/>
            <a:ext cx="4795830" cy="4307880"/>
          </a:xfrm>
          <a:custGeom>
            <a:avLst/>
            <a:gdLst>
              <a:gd name="connsiteX0" fmla="*/ 2510416 w 4795830"/>
              <a:gd name="connsiteY0" fmla="*/ 1755405 h 4307880"/>
              <a:gd name="connsiteX1" fmla="*/ 1810505 w 4795830"/>
              <a:gd name="connsiteY1" fmla="*/ 2590783 h 4307880"/>
              <a:gd name="connsiteX2" fmla="*/ 941261 w 4795830"/>
              <a:gd name="connsiteY2" fmla="*/ 2929450 h 4307880"/>
              <a:gd name="connsiteX3" fmla="*/ 60728 w 4795830"/>
              <a:gd name="connsiteY3" fmla="*/ 2274694 h 4307880"/>
              <a:gd name="connsiteX4" fmla="*/ 275216 w 4795830"/>
              <a:gd name="connsiteY4" fmla="*/ 1190961 h 4307880"/>
              <a:gd name="connsiteX5" fmla="*/ 1866950 w 4795830"/>
              <a:gd name="connsiteY5" fmla="*/ 152383 h 4307880"/>
              <a:gd name="connsiteX6" fmla="*/ 3018416 w 4795830"/>
              <a:gd name="connsiteY6" fmla="*/ 107227 h 4307880"/>
              <a:gd name="connsiteX7" fmla="*/ 3503839 w 4795830"/>
              <a:gd name="connsiteY7" fmla="*/ 1123227 h 4307880"/>
              <a:gd name="connsiteX8" fmla="*/ 4305350 w 4795830"/>
              <a:gd name="connsiteY8" fmla="*/ 1371583 h 4307880"/>
              <a:gd name="connsiteX9" fmla="*/ 4790772 w 4795830"/>
              <a:gd name="connsiteY9" fmla="*/ 1981183 h 4307880"/>
              <a:gd name="connsiteX10" fmla="*/ 4497261 w 4795830"/>
              <a:gd name="connsiteY10" fmla="*/ 2737539 h 4307880"/>
              <a:gd name="connsiteX11" fmla="*/ 3571572 w 4795830"/>
              <a:gd name="connsiteY11" fmla="*/ 3098783 h 4307880"/>
              <a:gd name="connsiteX12" fmla="*/ 3368372 w 4795830"/>
              <a:gd name="connsiteY12" fmla="*/ 3572916 h 4307880"/>
              <a:gd name="connsiteX13" fmla="*/ 3142594 w 4795830"/>
              <a:gd name="connsiteY13" fmla="*/ 4001894 h 4307880"/>
              <a:gd name="connsiteX14" fmla="*/ 2499128 w 4795830"/>
              <a:gd name="connsiteY14" fmla="*/ 4306694 h 4307880"/>
              <a:gd name="connsiteX15" fmla="*/ 1889528 w 4795830"/>
              <a:gd name="connsiteY15" fmla="*/ 4080916 h 4307880"/>
              <a:gd name="connsiteX16" fmla="*/ 1720194 w 4795830"/>
              <a:gd name="connsiteY16" fmla="*/ 3460027 h 4307880"/>
              <a:gd name="connsiteX17" fmla="*/ 1889528 w 4795830"/>
              <a:gd name="connsiteY17" fmla="*/ 2974605 h 4307880"/>
              <a:gd name="connsiteX18" fmla="*/ 2589439 w 4795830"/>
              <a:gd name="connsiteY18" fmla="*/ 2647227 h 4307880"/>
              <a:gd name="connsiteX19" fmla="*/ 3086150 w 4795830"/>
              <a:gd name="connsiteY19" fmla="*/ 2060205 h 4307880"/>
              <a:gd name="connsiteX20" fmla="*/ 2961972 w 4795830"/>
              <a:gd name="connsiteY20" fmla="*/ 1653805 h 4307880"/>
              <a:gd name="connsiteX21" fmla="*/ 2612016 w 4795830"/>
              <a:gd name="connsiteY21" fmla="*/ 1597361 h 4307880"/>
              <a:gd name="connsiteX22" fmla="*/ 2510416 w 4795830"/>
              <a:gd name="connsiteY22" fmla="*/ 1755405 h 4307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795830" h="4307880">
                <a:moveTo>
                  <a:pt x="2510416" y="1755405"/>
                </a:moveTo>
                <a:cubicBezTo>
                  <a:pt x="2376831" y="1920975"/>
                  <a:pt x="2072031" y="2395109"/>
                  <a:pt x="1810505" y="2590783"/>
                </a:cubicBezTo>
                <a:cubicBezTo>
                  <a:pt x="1548979" y="2786457"/>
                  <a:pt x="1232890" y="2982131"/>
                  <a:pt x="941261" y="2929450"/>
                </a:cubicBezTo>
                <a:cubicBezTo>
                  <a:pt x="649632" y="2876769"/>
                  <a:pt x="171735" y="2564442"/>
                  <a:pt x="60728" y="2274694"/>
                </a:cubicBezTo>
                <a:cubicBezTo>
                  <a:pt x="-50279" y="1984946"/>
                  <a:pt x="-25821" y="1544679"/>
                  <a:pt x="275216" y="1190961"/>
                </a:cubicBezTo>
                <a:cubicBezTo>
                  <a:pt x="576253" y="837243"/>
                  <a:pt x="1409750" y="333005"/>
                  <a:pt x="1866950" y="152383"/>
                </a:cubicBezTo>
                <a:cubicBezTo>
                  <a:pt x="2324150" y="-28239"/>
                  <a:pt x="2745601" y="-54580"/>
                  <a:pt x="3018416" y="107227"/>
                </a:cubicBezTo>
                <a:cubicBezTo>
                  <a:pt x="3291231" y="269034"/>
                  <a:pt x="3289350" y="912501"/>
                  <a:pt x="3503839" y="1123227"/>
                </a:cubicBezTo>
                <a:cubicBezTo>
                  <a:pt x="3718328" y="1333953"/>
                  <a:pt x="4090861" y="1228590"/>
                  <a:pt x="4305350" y="1371583"/>
                </a:cubicBezTo>
                <a:cubicBezTo>
                  <a:pt x="4519839" y="1514576"/>
                  <a:pt x="4758787" y="1753524"/>
                  <a:pt x="4790772" y="1981183"/>
                </a:cubicBezTo>
                <a:cubicBezTo>
                  <a:pt x="4822757" y="2208842"/>
                  <a:pt x="4700461" y="2551272"/>
                  <a:pt x="4497261" y="2737539"/>
                </a:cubicBezTo>
                <a:cubicBezTo>
                  <a:pt x="4294061" y="2923806"/>
                  <a:pt x="3759720" y="2959554"/>
                  <a:pt x="3571572" y="3098783"/>
                </a:cubicBezTo>
                <a:cubicBezTo>
                  <a:pt x="3383424" y="3238012"/>
                  <a:pt x="3439868" y="3422398"/>
                  <a:pt x="3368372" y="3572916"/>
                </a:cubicBezTo>
                <a:cubicBezTo>
                  <a:pt x="3296876" y="3723435"/>
                  <a:pt x="3287468" y="3879598"/>
                  <a:pt x="3142594" y="4001894"/>
                </a:cubicBezTo>
                <a:cubicBezTo>
                  <a:pt x="2997720" y="4124190"/>
                  <a:pt x="2707972" y="4293524"/>
                  <a:pt x="2499128" y="4306694"/>
                </a:cubicBezTo>
                <a:cubicBezTo>
                  <a:pt x="2290284" y="4319864"/>
                  <a:pt x="2019350" y="4222027"/>
                  <a:pt x="1889528" y="4080916"/>
                </a:cubicBezTo>
                <a:cubicBezTo>
                  <a:pt x="1759706" y="3939805"/>
                  <a:pt x="1720194" y="3644412"/>
                  <a:pt x="1720194" y="3460027"/>
                </a:cubicBezTo>
                <a:cubicBezTo>
                  <a:pt x="1720194" y="3275642"/>
                  <a:pt x="1744654" y="3110072"/>
                  <a:pt x="1889528" y="2974605"/>
                </a:cubicBezTo>
                <a:cubicBezTo>
                  <a:pt x="2034402" y="2839138"/>
                  <a:pt x="2390002" y="2799627"/>
                  <a:pt x="2589439" y="2647227"/>
                </a:cubicBezTo>
                <a:cubicBezTo>
                  <a:pt x="2788876" y="2494827"/>
                  <a:pt x="3024061" y="2225775"/>
                  <a:pt x="3086150" y="2060205"/>
                </a:cubicBezTo>
                <a:cubicBezTo>
                  <a:pt x="3148239" y="1894635"/>
                  <a:pt x="3040994" y="1730946"/>
                  <a:pt x="2961972" y="1653805"/>
                </a:cubicBezTo>
                <a:cubicBezTo>
                  <a:pt x="2882950" y="1576664"/>
                  <a:pt x="2689157" y="1576665"/>
                  <a:pt x="2612016" y="1597361"/>
                </a:cubicBezTo>
                <a:cubicBezTo>
                  <a:pt x="2534875" y="1618057"/>
                  <a:pt x="2644001" y="1589835"/>
                  <a:pt x="2510416" y="1755405"/>
                </a:cubicBezTo>
                <a:close/>
              </a:path>
            </a:pathLst>
          </a:custGeom>
          <a:solidFill>
            <a:srgbClr val="FFC00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6512" y="-27384"/>
            <a:ext cx="9144000" cy="685800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6012160" y="-27384"/>
            <a:ext cx="90352" cy="685800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36512" y="-27384"/>
            <a:ext cx="9144000" cy="54029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/>
        </p:nvSpPr>
        <p:spPr>
          <a:xfrm>
            <a:off x="179512" y="55730"/>
            <a:ext cx="5760640" cy="3958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Migration of Savannah projects to Jira development instance</a:t>
            </a:r>
            <a:endParaRPr lang="en-GB" sz="1600" dirty="0"/>
          </a:p>
        </p:txBody>
      </p:sp>
      <p:sp>
        <p:nvSpPr>
          <p:cNvPr id="14" name="Rounded Rectangle 13"/>
          <p:cNvSpPr/>
          <p:nvPr/>
        </p:nvSpPr>
        <p:spPr>
          <a:xfrm>
            <a:off x="6444208" y="55730"/>
            <a:ext cx="2304256" cy="3958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Jira Production</a:t>
            </a:r>
            <a:endParaRPr lang="en-GB" sz="1600" dirty="0"/>
          </a:p>
        </p:txBody>
      </p:sp>
      <p:graphicFrame>
        <p:nvGraphicFramePr>
          <p:cNvPr id="15" name="Diagram 14"/>
          <p:cNvGraphicFramePr/>
          <p:nvPr>
            <p:extLst>
              <p:ext uri="{D42A27DB-BD31-4B8C-83A1-F6EECF244321}">
                <p14:modId xmlns:p14="http://schemas.microsoft.com/office/powerpoint/2010/main" val="1081249925"/>
              </p:ext>
            </p:extLst>
          </p:nvPr>
        </p:nvGraphicFramePr>
        <p:xfrm>
          <a:off x="36512" y="66996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6" name="Striped Right Arrow 35"/>
          <p:cNvSpPr/>
          <p:nvPr/>
        </p:nvSpPr>
        <p:spPr>
          <a:xfrm>
            <a:off x="4362673" y="4163354"/>
            <a:ext cx="2081535" cy="459887"/>
          </a:xfrm>
          <a:prstGeom prst="stripedRightArrow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chemeClr val="tx1"/>
                </a:solidFill>
              </a:ln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6871977" y="3512976"/>
            <a:ext cx="1300757" cy="1300757"/>
            <a:chOff x="2397621" y="1081"/>
            <a:chExt cx="1300757" cy="1300757"/>
          </a:xfrm>
        </p:grpSpPr>
        <p:sp>
          <p:nvSpPr>
            <p:cNvPr id="44" name="Oval 43"/>
            <p:cNvSpPr/>
            <p:nvPr/>
          </p:nvSpPr>
          <p:spPr>
            <a:xfrm>
              <a:off x="2397621" y="1081"/>
              <a:ext cx="1300757" cy="1300757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5" name="Oval 4"/>
            <p:cNvSpPr/>
            <p:nvPr/>
          </p:nvSpPr>
          <p:spPr>
            <a:xfrm>
              <a:off x="2588112" y="191572"/>
              <a:ext cx="919775" cy="9197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200" dirty="0" smtClean="0"/>
                <a:t>Migrate the project in Jira </a:t>
              </a:r>
              <a:r>
                <a:rPr lang="en-GB" sz="1200" b="1" dirty="0" smtClean="0">
                  <a:solidFill>
                    <a:srgbClr val="FFFF00"/>
                  </a:solidFill>
                </a:rPr>
                <a:t>Production</a:t>
              </a:r>
              <a:r>
                <a:rPr lang="en-GB" sz="1200" dirty="0" smtClean="0">
                  <a:solidFill>
                    <a:srgbClr val="FFFF00"/>
                  </a:solidFill>
                </a:rPr>
                <a:t> </a:t>
              </a:r>
              <a:r>
                <a:rPr lang="en-GB" sz="1200" dirty="0" smtClean="0"/>
                <a:t>instance</a:t>
              </a:r>
              <a:endParaRPr lang="en-GB" sz="1200" kern="1200" dirty="0"/>
            </a:p>
          </p:txBody>
        </p:sp>
      </p:grpSp>
      <p:sp>
        <p:nvSpPr>
          <p:cNvPr id="52" name="Rectangle 51"/>
          <p:cNvSpPr/>
          <p:nvPr/>
        </p:nvSpPr>
        <p:spPr>
          <a:xfrm>
            <a:off x="6296246" y="2487384"/>
            <a:ext cx="2452218" cy="43204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Migration terminated</a:t>
            </a:r>
            <a:endParaRPr lang="en-GB" dirty="0"/>
          </a:p>
        </p:txBody>
      </p:sp>
      <p:grpSp>
        <p:nvGrpSpPr>
          <p:cNvPr id="53" name="Group 52"/>
          <p:cNvGrpSpPr/>
          <p:nvPr/>
        </p:nvGrpSpPr>
        <p:grpSpPr>
          <a:xfrm rot="8064934">
            <a:off x="7349676" y="2932535"/>
            <a:ext cx="345358" cy="439005"/>
            <a:chOff x="3572501" y="2495855"/>
            <a:chExt cx="345358" cy="439005"/>
          </a:xfrm>
        </p:grpSpPr>
        <p:sp>
          <p:nvSpPr>
            <p:cNvPr id="54" name="Right Arrow 53"/>
            <p:cNvSpPr/>
            <p:nvPr/>
          </p:nvSpPr>
          <p:spPr>
            <a:xfrm rot="8100000">
              <a:off x="3572501" y="2495855"/>
              <a:ext cx="345358" cy="439005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1560506"/>
                <a:satOff val="-1946"/>
                <a:lumOff val="458"/>
                <a:alphaOff val="0"/>
              </a:schemeClr>
            </a:fillRef>
            <a:effectRef idx="0">
              <a:schemeClr val="accent2">
                <a:hueOff val="1560506"/>
                <a:satOff val="-1946"/>
                <a:lumOff val="45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5" name="Right Arrow 4"/>
            <p:cNvSpPr/>
            <p:nvPr/>
          </p:nvSpPr>
          <p:spPr>
            <a:xfrm rot="18900000">
              <a:off x="3660935" y="2547025"/>
              <a:ext cx="241751" cy="26340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000" kern="1200"/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3988447" y="751571"/>
            <a:ext cx="15387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Best efforts to minimize the number of Custom fields in Jira</a:t>
            </a:r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971600" y="1937498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A1</a:t>
            </a:r>
            <a:endParaRPr lang="en-GB" dirty="0"/>
          </a:p>
        </p:txBody>
      </p:sp>
      <p:sp>
        <p:nvSpPr>
          <p:cNvPr id="59" name="TextBox 58"/>
          <p:cNvSpPr txBox="1"/>
          <p:nvPr/>
        </p:nvSpPr>
        <p:spPr>
          <a:xfrm>
            <a:off x="2125705" y="1074655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A2</a:t>
            </a:r>
            <a:endParaRPr lang="en-GB" dirty="0"/>
          </a:p>
        </p:txBody>
      </p:sp>
      <p:sp>
        <p:nvSpPr>
          <p:cNvPr id="60" name="TextBox 59"/>
          <p:cNvSpPr txBox="1"/>
          <p:nvPr/>
        </p:nvSpPr>
        <p:spPr>
          <a:xfrm>
            <a:off x="4000603" y="1785014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A3</a:t>
            </a:r>
            <a:endParaRPr lang="en-GB" dirty="0"/>
          </a:p>
        </p:txBody>
      </p:sp>
      <p:sp>
        <p:nvSpPr>
          <p:cNvPr id="61" name="TextBox 60"/>
          <p:cNvSpPr txBox="1"/>
          <p:nvPr/>
        </p:nvSpPr>
        <p:spPr>
          <a:xfrm>
            <a:off x="3133767" y="3153185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A4</a:t>
            </a:r>
            <a:endParaRPr lang="en-GB" dirty="0"/>
          </a:p>
        </p:txBody>
      </p:sp>
      <p:sp>
        <p:nvSpPr>
          <p:cNvPr id="66" name="TextBox 65"/>
          <p:cNvSpPr txBox="1"/>
          <p:nvPr/>
        </p:nvSpPr>
        <p:spPr>
          <a:xfrm>
            <a:off x="8220653" y="397868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</a:t>
            </a:r>
            <a:endParaRPr lang="en-GB" dirty="0"/>
          </a:p>
        </p:txBody>
      </p:sp>
      <p:sp>
        <p:nvSpPr>
          <p:cNvPr id="67" name="TextBox 66"/>
          <p:cNvSpPr txBox="1"/>
          <p:nvPr/>
        </p:nvSpPr>
        <p:spPr>
          <a:xfrm>
            <a:off x="8716459" y="2518742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</a:t>
            </a:r>
            <a:endParaRPr lang="en-GB" dirty="0"/>
          </a:p>
        </p:txBody>
      </p:sp>
      <p:sp>
        <p:nvSpPr>
          <p:cNvPr id="68" name="TextBox 67"/>
          <p:cNvSpPr txBox="1"/>
          <p:nvPr/>
        </p:nvSpPr>
        <p:spPr>
          <a:xfrm>
            <a:off x="4479926" y="4208631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B</a:t>
            </a:r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 rot="19964026">
            <a:off x="3769309" y="5025142"/>
            <a:ext cx="1713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Short procedure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11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 28"/>
          <p:cNvSpPr/>
          <p:nvPr/>
        </p:nvSpPr>
        <p:spPr>
          <a:xfrm>
            <a:off x="594028" y="614267"/>
            <a:ext cx="4795830" cy="4307880"/>
          </a:xfrm>
          <a:custGeom>
            <a:avLst/>
            <a:gdLst>
              <a:gd name="connsiteX0" fmla="*/ 2510416 w 4795830"/>
              <a:gd name="connsiteY0" fmla="*/ 1755405 h 4307880"/>
              <a:gd name="connsiteX1" fmla="*/ 1810505 w 4795830"/>
              <a:gd name="connsiteY1" fmla="*/ 2590783 h 4307880"/>
              <a:gd name="connsiteX2" fmla="*/ 941261 w 4795830"/>
              <a:gd name="connsiteY2" fmla="*/ 2929450 h 4307880"/>
              <a:gd name="connsiteX3" fmla="*/ 60728 w 4795830"/>
              <a:gd name="connsiteY3" fmla="*/ 2274694 h 4307880"/>
              <a:gd name="connsiteX4" fmla="*/ 275216 w 4795830"/>
              <a:gd name="connsiteY4" fmla="*/ 1190961 h 4307880"/>
              <a:gd name="connsiteX5" fmla="*/ 1866950 w 4795830"/>
              <a:gd name="connsiteY5" fmla="*/ 152383 h 4307880"/>
              <a:gd name="connsiteX6" fmla="*/ 3018416 w 4795830"/>
              <a:gd name="connsiteY6" fmla="*/ 107227 h 4307880"/>
              <a:gd name="connsiteX7" fmla="*/ 3503839 w 4795830"/>
              <a:gd name="connsiteY7" fmla="*/ 1123227 h 4307880"/>
              <a:gd name="connsiteX8" fmla="*/ 4305350 w 4795830"/>
              <a:gd name="connsiteY8" fmla="*/ 1371583 h 4307880"/>
              <a:gd name="connsiteX9" fmla="*/ 4790772 w 4795830"/>
              <a:gd name="connsiteY9" fmla="*/ 1981183 h 4307880"/>
              <a:gd name="connsiteX10" fmla="*/ 4497261 w 4795830"/>
              <a:gd name="connsiteY10" fmla="*/ 2737539 h 4307880"/>
              <a:gd name="connsiteX11" fmla="*/ 3571572 w 4795830"/>
              <a:gd name="connsiteY11" fmla="*/ 3098783 h 4307880"/>
              <a:gd name="connsiteX12" fmla="*/ 3368372 w 4795830"/>
              <a:gd name="connsiteY12" fmla="*/ 3572916 h 4307880"/>
              <a:gd name="connsiteX13" fmla="*/ 3142594 w 4795830"/>
              <a:gd name="connsiteY13" fmla="*/ 4001894 h 4307880"/>
              <a:gd name="connsiteX14" fmla="*/ 2499128 w 4795830"/>
              <a:gd name="connsiteY14" fmla="*/ 4306694 h 4307880"/>
              <a:gd name="connsiteX15" fmla="*/ 1889528 w 4795830"/>
              <a:gd name="connsiteY15" fmla="*/ 4080916 h 4307880"/>
              <a:gd name="connsiteX16" fmla="*/ 1720194 w 4795830"/>
              <a:gd name="connsiteY16" fmla="*/ 3460027 h 4307880"/>
              <a:gd name="connsiteX17" fmla="*/ 1889528 w 4795830"/>
              <a:gd name="connsiteY17" fmla="*/ 2974605 h 4307880"/>
              <a:gd name="connsiteX18" fmla="*/ 2589439 w 4795830"/>
              <a:gd name="connsiteY18" fmla="*/ 2647227 h 4307880"/>
              <a:gd name="connsiteX19" fmla="*/ 3086150 w 4795830"/>
              <a:gd name="connsiteY19" fmla="*/ 2060205 h 4307880"/>
              <a:gd name="connsiteX20" fmla="*/ 2961972 w 4795830"/>
              <a:gd name="connsiteY20" fmla="*/ 1653805 h 4307880"/>
              <a:gd name="connsiteX21" fmla="*/ 2612016 w 4795830"/>
              <a:gd name="connsiteY21" fmla="*/ 1597361 h 4307880"/>
              <a:gd name="connsiteX22" fmla="*/ 2510416 w 4795830"/>
              <a:gd name="connsiteY22" fmla="*/ 1755405 h 4307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795830" h="4307880">
                <a:moveTo>
                  <a:pt x="2510416" y="1755405"/>
                </a:moveTo>
                <a:cubicBezTo>
                  <a:pt x="2376831" y="1920975"/>
                  <a:pt x="2072031" y="2395109"/>
                  <a:pt x="1810505" y="2590783"/>
                </a:cubicBezTo>
                <a:cubicBezTo>
                  <a:pt x="1548979" y="2786457"/>
                  <a:pt x="1232890" y="2982131"/>
                  <a:pt x="941261" y="2929450"/>
                </a:cubicBezTo>
                <a:cubicBezTo>
                  <a:pt x="649632" y="2876769"/>
                  <a:pt x="171735" y="2564442"/>
                  <a:pt x="60728" y="2274694"/>
                </a:cubicBezTo>
                <a:cubicBezTo>
                  <a:pt x="-50279" y="1984946"/>
                  <a:pt x="-25821" y="1544679"/>
                  <a:pt x="275216" y="1190961"/>
                </a:cubicBezTo>
                <a:cubicBezTo>
                  <a:pt x="576253" y="837243"/>
                  <a:pt x="1409750" y="333005"/>
                  <a:pt x="1866950" y="152383"/>
                </a:cubicBezTo>
                <a:cubicBezTo>
                  <a:pt x="2324150" y="-28239"/>
                  <a:pt x="2745601" y="-54580"/>
                  <a:pt x="3018416" y="107227"/>
                </a:cubicBezTo>
                <a:cubicBezTo>
                  <a:pt x="3291231" y="269034"/>
                  <a:pt x="3289350" y="912501"/>
                  <a:pt x="3503839" y="1123227"/>
                </a:cubicBezTo>
                <a:cubicBezTo>
                  <a:pt x="3718328" y="1333953"/>
                  <a:pt x="4090861" y="1228590"/>
                  <a:pt x="4305350" y="1371583"/>
                </a:cubicBezTo>
                <a:cubicBezTo>
                  <a:pt x="4519839" y="1514576"/>
                  <a:pt x="4758787" y="1753524"/>
                  <a:pt x="4790772" y="1981183"/>
                </a:cubicBezTo>
                <a:cubicBezTo>
                  <a:pt x="4822757" y="2208842"/>
                  <a:pt x="4700461" y="2551272"/>
                  <a:pt x="4497261" y="2737539"/>
                </a:cubicBezTo>
                <a:cubicBezTo>
                  <a:pt x="4294061" y="2923806"/>
                  <a:pt x="3759720" y="2959554"/>
                  <a:pt x="3571572" y="3098783"/>
                </a:cubicBezTo>
                <a:cubicBezTo>
                  <a:pt x="3383424" y="3238012"/>
                  <a:pt x="3439868" y="3422398"/>
                  <a:pt x="3368372" y="3572916"/>
                </a:cubicBezTo>
                <a:cubicBezTo>
                  <a:pt x="3296876" y="3723435"/>
                  <a:pt x="3287468" y="3879598"/>
                  <a:pt x="3142594" y="4001894"/>
                </a:cubicBezTo>
                <a:cubicBezTo>
                  <a:pt x="2997720" y="4124190"/>
                  <a:pt x="2707972" y="4293524"/>
                  <a:pt x="2499128" y="4306694"/>
                </a:cubicBezTo>
                <a:cubicBezTo>
                  <a:pt x="2290284" y="4319864"/>
                  <a:pt x="2019350" y="4222027"/>
                  <a:pt x="1889528" y="4080916"/>
                </a:cubicBezTo>
                <a:cubicBezTo>
                  <a:pt x="1759706" y="3939805"/>
                  <a:pt x="1720194" y="3644412"/>
                  <a:pt x="1720194" y="3460027"/>
                </a:cubicBezTo>
                <a:cubicBezTo>
                  <a:pt x="1720194" y="3275642"/>
                  <a:pt x="1744654" y="3110072"/>
                  <a:pt x="1889528" y="2974605"/>
                </a:cubicBezTo>
                <a:cubicBezTo>
                  <a:pt x="2034402" y="2839138"/>
                  <a:pt x="2390002" y="2799627"/>
                  <a:pt x="2589439" y="2647227"/>
                </a:cubicBezTo>
                <a:cubicBezTo>
                  <a:pt x="2788876" y="2494827"/>
                  <a:pt x="3024061" y="2225775"/>
                  <a:pt x="3086150" y="2060205"/>
                </a:cubicBezTo>
                <a:cubicBezTo>
                  <a:pt x="3148239" y="1894635"/>
                  <a:pt x="3040994" y="1730946"/>
                  <a:pt x="2961972" y="1653805"/>
                </a:cubicBezTo>
                <a:cubicBezTo>
                  <a:pt x="2882950" y="1576664"/>
                  <a:pt x="2689157" y="1576665"/>
                  <a:pt x="2612016" y="1597361"/>
                </a:cubicBezTo>
                <a:cubicBezTo>
                  <a:pt x="2534875" y="1618057"/>
                  <a:pt x="2644001" y="1589835"/>
                  <a:pt x="2510416" y="1755405"/>
                </a:cubicBezTo>
                <a:close/>
              </a:path>
            </a:pathLst>
          </a:custGeom>
          <a:solidFill>
            <a:srgbClr val="FFC00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6512" y="-27384"/>
            <a:ext cx="9144000" cy="685800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6012160" y="-27384"/>
            <a:ext cx="90352" cy="685800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36512" y="-27384"/>
            <a:ext cx="9144000" cy="54029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/>
        </p:nvSpPr>
        <p:spPr>
          <a:xfrm>
            <a:off x="179512" y="55730"/>
            <a:ext cx="5760640" cy="3958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Migration of Savannah projects to Jira development instance</a:t>
            </a:r>
            <a:endParaRPr lang="en-GB" sz="1600" dirty="0"/>
          </a:p>
        </p:txBody>
      </p:sp>
      <p:sp>
        <p:nvSpPr>
          <p:cNvPr id="14" name="Rounded Rectangle 13"/>
          <p:cNvSpPr/>
          <p:nvPr/>
        </p:nvSpPr>
        <p:spPr>
          <a:xfrm>
            <a:off x="6444208" y="55730"/>
            <a:ext cx="2304256" cy="3958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Jira Production</a:t>
            </a:r>
            <a:endParaRPr lang="en-GB" sz="1600" dirty="0"/>
          </a:p>
        </p:txBody>
      </p:sp>
      <p:graphicFrame>
        <p:nvGraphicFramePr>
          <p:cNvPr id="15" name="Diagram 14"/>
          <p:cNvGraphicFramePr/>
          <p:nvPr>
            <p:extLst>
              <p:ext uri="{D42A27DB-BD31-4B8C-83A1-F6EECF244321}">
                <p14:modId xmlns:p14="http://schemas.microsoft.com/office/powerpoint/2010/main" val="23463117"/>
              </p:ext>
            </p:extLst>
          </p:nvPr>
        </p:nvGraphicFramePr>
        <p:xfrm>
          <a:off x="36512" y="66996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6" name="Group 15"/>
          <p:cNvGrpSpPr/>
          <p:nvPr/>
        </p:nvGrpSpPr>
        <p:grpSpPr>
          <a:xfrm rot="17062286">
            <a:off x="1873617" y="4157079"/>
            <a:ext cx="439005" cy="345358"/>
            <a:chOff x="2145138" y="2556502"/>
            <a:chExt cx="439005" cy="345358"/>
          </a:xfrm>
        </p:grpSpPr>
        <p:sp>
          <p:nvSpPr>
            <p:cNvPr id="17" name="Right Arrow 16"/>
            <p:cNvSpPr/>
            <p:nvPr/>
          </p:nvSpPr>
          <p:spPr>
            <a:xfrm rot="13500000">
              <a:off x="2191962" y="2509678"/>
              <a:ext cx="345358" cy="439005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3121013"/>
                <a:satOff val="-3893"/>
                <a:lumOff val="915"/>
                <a:alphaOff val="0"/>
              </a:schemeClr>
            </a:fillRef>
            <a:effectRef idx="0">
              <a:schemeClr val="accent2">
                <a:hueOff val="3121013"/>
                <a:satOff val="-3893"/>
                <a:lumOff val="91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ight Arrow 4"/>
            <p:cNvSpPr/>
            <p:nvPr/>
          </p:nvSpPr>
          <p:spPr>
            <a:xfrm rot="24300000">
              <a:off x="2280396" y="2634110"/>
              <a:ext cx="241751" cy="26340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000" kern="120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65828" y="4128455"/>
            <a:ext cx="1300757" cy="1300757"/>
            <a:chOff x="3778160" y="1381621"/>
            <a:chExt cx="1300757" cy="1300757"/>
          </a:xfrm>
        </p:grpSpPr>
        <p:sp>
          <p:nvSpPr>
            <p:cNvPr id="20" name="Oval 19"/>
            <p:cNvSpPr/>
            <p:nvPr/>
          </p:nvSpPr>
          <p:spPr>
            <a:xfrm>
              <a:off x="3778160" y="1381621"/>
              <a:ext cx="1300757" cy="1300757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1560506"/>
                <a:satOff val="-1946"/>
                <a:lumOff val="458"/>
                <a:alphaOff val="0"/>
              </a:schemeClr>
            </a:fillRef>
            <a:effectRef idx="0">
              <a:schemeClr val="accent2">
                <a:hueOff val="1560506"/>
                <a:satOff val="-1946"/>
                <a:lumOff val="45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Oval 4"/>
            <p:cNvSpPr/>
            <p:nvPr/>
          </p:nvSpPr>
          <p:spPr>
            <a:xfrm>
              <a:off x="3968651" y="1572112"/>
              <a:ext cx="919775" cy="9197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200" dirty="0" smtClean="0"/>
                <a:t>Import from Savannah to Jira 6.04</a:t>
              </a:r>
              <a:endParaRPr lang="en-GB" sz="1200" kern="1200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267744" y="5296595"/>
            <a:ext cx="1300757" cy="1300757"/>
            <a:chOff x="2397621" y="1081"/>
            <a:chExt cx="1300757" cy="1300757"/>
          </a:xfrm>
        </p:grpSpPr>
        <p:sp>
          <p:nvSpPr>
            <p:cNvPr id="23" name="Oval 22"/>
            <p:cNvSpPr/>
            <p:nvPr/>
          </p:nvSpPr>
          <p:spPr>
            <a:xfrm>
              <a:off x="2397621" y="1081"/>
              <a:ext cx="1300757" cy="1300757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Oval 4"/>
            <p:cNvSpPr/>
            <p:nvPr/>
          </p:nvSpPr>
          <p:spPr>
            <a:xfrm>
              <a:off x="2588112" y="191572"/>
              <a:ext cx="919775" cy="9197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200" kern="1200" dirty="0" smtClean="0"/>
                <a:t>Upgrade to Jira 6.1</a:t>
              </a:r>
              <a:endParaRPr lang="en-GB" sz="1200" kern="1200" dirty="0"/>
            </a:p>
          </p:txBody>
        </p:sp>
      </p:grpSp>
      <p:grpSp>
        <p:nvGrpSpPr>
          <p:cNvPr id="25" name="Group 24"/>
          <p:cNvGrpSpPr/>
          <p:nvPr/>
        </p:nvGrpSpPr>
        <p:grpSpPr>
          <a:xfrm rot="15615907">
            <a:off x="1952159" y="5267000"/>
            <a:ext cx="345358" cy="439005"/>
            <a:chOff x="3572501" y="2495855"/>
            <a:chExt cx="345358" cy="439005"/>
          </a:xfrm>
        </p:grpSpPr>
        <p:sp>
          <p:nvSpPr>
            <p:cNvPr id="26" name="Right Arrow 25"/>
            <p:cNvSpPr/>
            <p:nvPr/>
          </p:nvSpPr>
          <p:spPr>
            <a:xfrm rot="8100000">
              <a:off x="3572501" y="2495855"/>
              <a:ext cx="345358" cy="439005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1560506"/>
                <a:satOff val="-1946"/>
                <a:lumOff val="458"/>
                <a:alphaOff val="0"/>
              </a:schemeClr>
            </a:fillRef>
            <a:effectRef idx="0">
              <a:schemeClr val="accent2">
                <a:hueOff val="1560506"/>
                <a:satOff val="-1946"/>
                <a:lumOff val="45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Right Arrow 4"/>
            <p:cNvSpPr/>
            <p:nvPr/>
          </p:nvSpPr>
          <p:spPr>
            <a:xfrm rot="18900000">
              <a:off x="3660935" y="2547025"/>
              <a:ext cx="241751" cy="26340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000" kern="120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408392" y="5296595"/>
            <a:ext cx="1300757" cy="1300757"/>
            <a:chOff x="1017081" y="1381621"/>
            <a:chExt cx="1300757" cy="1300757"/>
          </a:xfrm>
        </p:grpSpPr>
        <p:sp>
          <p:nvSpPr>
            <p:cNvPr id="31" name="Oval 30"/>
            <p:cNvSpPr/>
            <p:nvPr/>
          </p:nvSpPr>
          <p:spPr>
            <a:xfrm>
              <a:off x="1017081" y="1381621"/>
              <a:ext cx="1300757" cy="1300757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4681519"/>
                <a:satOff val="-5839"/>
                <a:lumOff val="1373"/>
                <a:alphaOff val="0"/>
              </a:schemeClr>
            </a:fillRef>
            <a:effectRef idx="0">
              <a:schemeClr val="accent2">
                <a:hueOff val="4681519"/>
                <a:satOff val="-5839"/>
                <a:lumOff val="137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Oval 4"/>
            <p:cNvSpPr/>
            <p:nvPr/>
          </p:nvSpPr>
          <p:spPr>
            <a:xfrm>
              <a:off x="1207572" y="1572112"/>
              <a:ext cx="919775" cy="9197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200" kern="1200" dirty="0" smtClean="0"/>
                <a:t>Export </a:t>
              </a:r>
              <a:r>
                <a:rPr lang="en-GB" sz="1200" kern="1200" dirty="0" err="1" smtClean="0"/>
                <a:t>db</a:t>
              </a:r>
              <a:r>
                <a:rPr lang="en-GB" sz="1200" kern="1200" dirty="0" smtClean="0"/>
                <a:t> data in Jira 6.1 (</a:t>
              </a:r>
              <a:r>
                <a:rPr lang="en-GB" sz="1200" kern="1200" dirty="0" err="1" smtClean="0"/>
                <a:t>dev</a:t>
              </a:r>
              <a:r>
                <a:rPr lang="en-GB" sz="1200" kern="1200" dirty="0" smtClean="0"/>
                <a:t>)</a:t>
              </a:r>
              <a:endParaRPr lang="en-GB" sz="1200" kern="1200" dirty="0"/>
            </a:p>
          </p:txBody>
        </p:sp>
      </p:grpSp>
      <p:grpSp>
        <p:nvGrpSpPr>
          <p:cNvPr id="33" name="Group 32"/>
          <p:cNvGrpSpPr/>
          <p:nvPr/>
        </p:nvGrpSpPr>
        <p:grpSpPr>
          <a:xfrm rot="2847199">
            <a:off x="3815768" y="5727471"/>
            <a:ext cx="345358" cy="439005"/>
            <a:chOff x="2178139" y="1129138"/>
            <a:chExt cx="345358" cy="439005"/>
          </a:xfrm>
        </p:grpSpPr>
        <p:sp>
          <p:nvSpPr>
            <p:cNvPr id="34" name="Right Arrow 33"/>
            <p:cNvSpPr/>
            <p:nvPr/>
          </p:nvSpPr>
          <p:spPr>
            <a:xfrm rot="18900000">
              <a:off x="2178139" y="1129138"/>
              <a:ext cx="345358" cy="439005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4681519"/>
                <a:satOff val="-5839"/>
                <a:lumOff val="1373"/>
                <a:alphaOff val="0"/>
              </a:schemeClr>
            </a:fillRef>
            <a:effectRef idx="0">
              <a:schemeClr val="accent2">
                <a:hueOff val="4681519"/>
                <a:satOff val="-5839"/>
                <a:lumOff val="137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5" name="Right Arrow 4"/>
            <p:cNvSpPr/>
            <p:nvPr/>
          </p:nvSpPr>
          <p:spPr>
            <a:xfrm rot="18900000">
              <a:off x="2193312" y="1253570"/>
              <a:ext cx="241751" cy="26340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000" kern="1200"/>
            </a:p>
          </p:txBody>
        </p:sp>
      </p:grpSp>
      <p:sp>
        <p:nvSpPr>
          <p:cNvPr id="36" name="Striped Right Arrow 35"/>
          <p:cNvSpPr/>
          <p:nvPr/>
        </p:nvSpPr>
        <p:spPr>
          <a:xfrm>
            <a:off x="5909592" y="5717030"/>
            <a:ext cx="761943" cy="459887"/>
          </a:xfrm>
          <a:prstGeom prst="stripedRightArrow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chemeClr val="tx1"/>
                </a:solidFill>
              </a:ln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6871977" y="5296595"/>
            <a:ext cx="1300757" cy="1300757"/>
            <a:chOff x="1017081" y="1381621"/>
            <a:chExt cx="1300757" cy="1300757"/>
          </a:xfrm>
        </p:grpSpPr>
        <p:sp>
          <p:nvSpPr>
            <p:cNvPr id="38" name="Oval 37"/>
            <p:cNvSpPr/>
            <p:nvPr/>
          </p:nvSpPr>
          <p:spPr>
            <a:xfrm>
              <a:off x="1017081" y="1381621"/>
              <a:ext cx="1300757" cy="1300757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4681519"/>
                <a:satOff val="-5839"/>
                <a:lumOff val="1373"/>
                <a:alphaOff val="0"/>
              </a:schemeClr>
            </a:fillRef>
            <a:effectRef idx="0">
              <a:schemeClr val="accent2">
                <a:hueOff val="4681519"/>
                <a:satOff val="-5839"/>
                <a:lumOff val="137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" name="Oval 4"/>
            <p:cNvSpPr/>
            <p:nvPr/>
          </p:nvSpPr>
          <p:spPr>
            <a:xfrm>
              <a:off x="1207572" y="1572112"/>
              <a:ext cx="919775" cy="9197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200" kern="1200" dirty="0" smtClean="0"/>
                <a:t>Import data in Jira </a:t>
              </a:r>
              <a:r>
                <a:rPr lang="en-GB" sz="1200" b="1" kern="1200" dirty="0" smtClean="0">
                  <a:solidFill>
                    <a:srgbClr val="FF0000"/>
                  </a:solidFill>
                </a:rPr>
                <a:t>Production</a:t>
              </a:r>
            </a:p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200" kern="1200" dirty="0" smtClean="0"/>
                <a:t>instance</a:t>
              </a:r>
              <a:endParaRPr lang="en-GB" sz="1200" kern="1200" dirty="0"/>
            </a:p>
          </p:txBody>
        </p:sp>
      </p:grpSp>
      <p:grpSp>
        <p:nvGrpSpPr>
          <p:cNvPr id="40" name="Group 39"/>
          <p:cNvGrpSpPr/>
          <p:nvPr/>
        </p:nvGrpSpPr>
        <p:grpSpPr>
          <a:xfrm rot="18855699">
            <a:off x="7349676" y="4826837"/>
            <a:ext cx="345358" cy="439005"/>
            <a:chOff x="2178139" y="1129138"/>
            <a:chExt cx="345358" cy="439005"/>
          </a:xfrm>
        </p:grpSpPr>
        <p:sp>
          <p:nvSpPr>
            <p:cNvPr id="41" name="Right Arrow 40"/>
            <p:cNvSpPr/>
            <p:nvPr/>
          </p:nvSpPr>
          <p:spPr>
            <a:xfrm rot="18900000">
              <a:off x="2178139" y="1129138"/>
              <a:ext cx="345358" cy="439005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4681519"/>
                <a:satOff val="-5839"/>
                <a:lumOff val="1373"/>
                <a:alphaOff val="0"/>
              </a:schemeClr>
            </a:fillRef>
            <a:effectRef idx="0">
              <a:schemeClr val="accent2">
                <a:hueOff val="4681519"/>
                <a:satOff val="-5839"/>
                <a:lumOff val="137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2" name="Right Arrow 4"/>
            <p:cNvSpPr/>
            <p:nvPr/>
          </p:nvSpPr>
          <p:spPr>
            <a:xfrm rot="18900000">
              <a:off x="2193312" y="1253570"/>
              <a:ext cx="241751" cy="26340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000" kern="1200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871977" y="3512976"/>
            <a:ext cx="1300757" cy="1300757"/>
            <a:chOff x="2397621" y="1081"/>
            <a:chExt cx="1300757" cy="1300757"/>
          </a:xfrm>
        </p:grpSpPr>
        <p:sp>
          <p:nvSpPr>
            <p:cNvPr id="44" name="Oval 43"/>
            <p:cNvSpPr/>
            <p:nvPr/>
          </p:nvSpPr>
          <p:spPr>
            <a:xfrm>
              <a:off x="2397621" y="1081"/>
              <a:ext cx="1300757" cy="1300757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5" name="Oval 4"/>
            <p:cNvSpPr/>
            <p:nvPr/>
          </p:nvSpPr>
          <p:spPr>
            <a:xfrm>
              <a:off x="2588112" y="191572"/>
              <a:ext cx="919775" cy="9197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200" dirty="0" smtClean="0"/>
                <a:t>Schema reproduction (adding custom: fields </a:t>
              </a:r>
              <a:r>
                <a:rPr lang="en-GB" sz="1200" dirty="0" err="1" smtClean="0"/>
                <a:t>etc</a:t>
              </a:r>
              <a:r>
                <a:rPr lang="en-GB" sz="1200" dirty="0" smtClean="0"/>
                <a:t>)</a:t>
              </a:r>
              <a:endParaRPr lang="en-GB" sz="1200" kern="1200" dirty="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6871977" y="1747007"/>
            <a:ext cx="1300757" cy="1300757"/>
            <a:chOff x="3778160" y="1381621"/>
            <a:chExt cx="1300757" cy="1300757"/>
          </a:xfrm>
        </p:grpSpPr>
        <p:sp>
          <p:nvSpPr>
            <p:cNvPr id="47" name="Oval 46"/>
            <p:cNvSpPr/>
            <p:nvPr/>
          </p:nvSpPr>
          <p:spPr>
            <a:xfrm>
              <a:off x="3778160" y="1381621"/>
              <a:ext cx="1300757" cy="1300757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1560506"/>
                <a:satOff val="-1946"/>
                <a:lumOff val="458"/>
                <a:alphaOff val="0"/>
              </a:schemeClr>
            </a:fillRef>
            <a:effectRef idx="0">
              <a:schemeClr val="accent2">
                <a:hueOff val="1560506"/>
                <a:satOff val="-1946"/>
                <a:lumOff val="45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8" name="Oval 4"/>
            <p:cNvSpPr/>
            <p:nvPr/>
          </p:nvSpPr>
          <p:spPr>
            <a:xfrm>
              <a:off x="3968651" y="1572112"/>
              <a:ext cx="919775" cy="9197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200" dirty="0" smtClean="0"/>
                <a:t>modification of the issues redirection table in Savannah</a:t>
              </a:r>
              <a:endParaRPr lang="en-GB" sz="1200" kern="1200" dirty="0"/>
            </a:p>
          </p:txBody>
        </p:sp>
      </p:grpSp>
      <p:grpSp>
        <p:nvGrpSpPr>
          <p:cNvPr id="49" name="Group 48"/>
          <p:cNvGrpSpPr/>
          <p:nvPr/>
        </p:nvGrpSpPr>
        <p:grpSpPr>
          <a:xfrm rot="8064934">
            <a:off x="7349676" y="3060867"/>
            <a:ext cx="345358" cy="439005"/>
            <a:chOff x="3572501" y="2495855"/>
            <a:chExt cx="345358" cy="439005"/>
          </a:xfrm>
        </p:grpSpPr>
        <p:sp>
          <p:nvSpPr>
            <p:cNvPr id="50" name="Right Arrow 49"/>
            <p:cNvSpPr/>
            <p:nvPr/>
          </p:nvSpPr>
          <p:spPr>
            <a:xfrm rot="8100000">
              <a:off x="3572501" y="2495855"/>
              <a:ext cx="345358" cy="439005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1560506"/>
                <a:satOff val="-1946"/>
                <a:lumOff val="458"/>
                <a:alphaOff val="0"/>
              </a:schemeClr>
            </a:fillRef>
            <a:effectRef idx="0">
              <a:schemeClr val="accent2">
                <a:hueOff val="1560506"/>
                <a:satOff val="-1946"/>
                <a:lumOff val="45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1" name="Right Arrow 4"/>
            <p:cNvSpPr/>
            <p:nvPr/>
          </p:nvSpPr>
          <p:spPr>
            <a:xfrm rot="18900000">
              <a:off x="3660935" y="2547025"/>
              <a:ext cx="241751" cy="26340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000" kern="1200"/>
            </a:p>
          </p:txBody>
        </p:sp>
      </p:grpSp>
      <p:sp>
        <p:nvSpPr>
          <p:cNvPr id="52" name="Rectangle 51"/>
          <p:cNvSpPr/>
          <p:nvPr/>
        </p:nvSpPr>
        <p:spPr>
          <a:xfrm>
            <a:off x="6296246" y="849746"/>
            <a:ext cx="2452218" cy="43204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Migration terminated</a:t>
            </a:r>
            <a:endParaRPr lang="en-GB" dirty="0"/>
          </a:p>
        </p:txBody>
      </p:sp>
      <p:grpSp>
        <p:nvGrpSpPr>
          <p:cNvPr id="53" name="Group 52"/>
          <p:cNvGrpSpPr/>
          <p:nvPr/>
        </p:nvGrpSpPr>
        <p:grpSpPr>
          <a:xfrm rot="8064934">
            <a:off x="7349676" y="1294897"/>
            <a:ext cx="345358" cy="439005"/>
            <a:chOff x="3572501" y="2495855"/>
            <a:chExt cx="345358" cy="439005"/>
          </a:xfrm>
        </p:grpSpPr>
        <p:sp>
          <p:nvSpPr>
            <p:cNvPr id="54" name="Right Arrow 53"/>
            <p:cNvSpPr/>
            <p:nvPr/>
          </p:nvSpPr>
          <p:spPr>
            <a:xfrm rot="8100000">
              <a:off x="3572501" y="2495855"/>
              <a:ext cx="345358" cy="439005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1560506"/>
                <a:satOff val="-1946"/>
                <a:lumOff val="458"/>
                <a:alphaOff val="0"/>
              </a:schemeClr>
            </a:fillRef>
            <a:effectRef idx="0">
              <a:schemeClr val="accent2">
                <a:hueOff val="1560506"/>
                <a:satOff val="-1946"/>
                <a:lumOff val="45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5" name="Right Arrow 4"/>
            <p:cNvSpPr/>
            <p:nvPr/>
          </p:nvSpPr>
          <p:spPr>
            <a:xfrm rot="18900000">
              <a:off x="3660935" y="2547025"/>
              <a:ext cx="241751" cy="26340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000" kern="1200"/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3988447" y="751571"/>
            <a:ext cx="15387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Best efforts to minimize the number of Custom fields in Jira</a:t>
            </a:r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971600" y="1937498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A1</a:t>
            </a:r>
            <a:endParaRPr lang="en-GB" dirty="0"/>
          </a:p>
        </p:txBody>
      </p:sp>
      <p:sp>
        <p:nvSpPr>
          <p:cNvPr id="58" name="TextBox 57"/>
          <p:cNvSpPr txBox="1"/>
          <p:nvPr/>
        </p:nvSpPr>
        <p:spPr>
          <a:xfrm>
            <a:off x="2125705" y="1074655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A2</a:t>
            </a:r>
            <a:endParaRPr lang="en-GB" dirty="0"/>
          </a:p>
        </p:txBody>
      </p:sp>
      <p:sp>
        <p:nvSpPr>
          <p:cNvPr id="59" name="TextBox 58"/>
          <p:cNvSpPr txBox="1"/>
          <p:nvPr/>
        </p:nvSpPr>
        <p:spPr>
          <a:xfrm>
            <a:off x="4000603" y="1785014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A3</a:t>
            </a:r>
            <a:endParaRPr lang="en-GB" dirty="0"/>
          </a:p>
        </p:txBody>
      </p:sp>
      <p:sp>
        <p:nvSpPr>
          <p:cNvPr id="60" name="TextBox 59"/>
          <p:cNvSpPr txBox="1"/>
          <p:nvPr/>
        </p:nvSpPr>
        <p:spPr>
          <a:xfrm>
            <a:off x="3133767" y="3153185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A4</a:t>
            </a:r>
            <a:endParaRPr lang="en-GB" dirty="0"/>
          </a:p>
        </p:txBody>
      </p:sp>
      <p:sp>
        <p:nvSpPr>
          <p:cNvPr id="61" name="TextBox 60"/>
          <p:cNvSpPr txBox="1"/>
          <p:nvPr/>
        </p:nvSpPr>
        <p:spPr>
          <a:xfrm>
            <a:off x="1098839" y="3868237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</a:t>
            </a:r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62" name="TextBox 61"/>
          <p:cNvSpPr txBox="1"/>
          <p:nvPr/>
        </p:nvSpPr>
        <p:spPr>
          <a:xfrm>
            <a:off x="2499049" y="5046339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B2</a:t>
            </a:r>
            <a:endParaRPr lang="en-GB" dirty="0"/>
          </a:p>
        </p:txBody>
      </p:sp>
      <p:sp>
        <p:nvSpPr>
          <p:cNvPr id="63" name="TextBox 62"/>
          <p:cNvSpPr txBox="1"/>
          <p:nvPr/>
        </p:nvSpPr>
        <p:spPr>
          <a:xfrm>
            <a:off x="4757839" y="4870846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B3</a:t>
            </a:r>
            <a:endParaRPr lang="en-GB" dirty="0"/>
          </a:p>
        </p:txBody>
      </p:sp>
      <p:sp>
        <p:nvSpPr>
          <p:cNvPr id="64" name="TextBox 63"/>
          <p:cNvSpPr txBox="1"/>
          <p:nvPr/>
        </p:nvSpPr>
        <p:spPr>
          <a:xfrm>
            <a:off x="6635748" y="5078018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C1</a:t>
            </a:r>
            <a:endParaRPr lang="en-GB" dirty="0"/>
          </a:p>
        </p:txBody>
      </p:sp>
      <p:sp>
        <p:nvSpPr>
          <p:cNvPr id="65" name="TextBox 64"/>
          <p:cNvSpPr txBox="1"/>
          <p:nvPr/>
        </p:nvSpPr>
        <p:spPr>
          <a:xfrm>
            <a:off x="7948040" y="3503793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C2</a:t>
            </a:r>
            <a:endParaRPr lang="en-GB" dirty="0"/>
          </a:p>
        </p:txBody>
      </p:sp>
      <p:sp>
        <p:nvSpPr>
          <p:cNvPr id="66" name="TextBox 65"/>
          <p:cNvSpPr txBox="1"/>
          <p:nvPr/>
        </p:nvSpPr>
        <p:spPr>
          <a:xfrm>
            <a:off x="6621260" y="1717159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C3</a:t>
            </a:r>
            <a:endParaRPr lang="en-GB" dirty="0"/>
          </a:p>
        </p:txBody>
      </p:sp>
      <p:sp>
        <p:nvSpPr>
          <p:cNvPr id="67" name="TextBox 66"/>
          <p:cNvSpPr txBox="1"/>
          <p:nvPr/>
        </p:nvSpPr>
        <p:spPr>
          <a:xfrm>
            <a:off x="8715349" y="889989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</a:t>
            </a:r>
            <a:endParaRPr lang="en-GB" dirty="0"/>
          </a:p>
        </p:txBody>
      </p:sp>
      <p:sp>
        <p:nvSpPr>
          <p:cNvPr id="68" name="TextBox 67"/>
          <p:cNvSpPr txBox="1"/>
          <p:nvPr/>
        </p:nvSpPr>
        <p:spPr>
          <a:xfrm rot="19964026">
            <a:off x="4276484" y="4148193"/>
            <a:ext cx="1657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Long procedure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4616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824</Words>
  <Application>Microsoft Office PowerPoint</Application>
  <PresentationFormat>On-screen Show (4:3)</PresentationFormat>
  <Paragraphs>199</Paragraphs>
  <Slides>11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Office Theme</vt:lpstr>
      <vt:lpstr>Executive</vt:lpstr>
      <vt:lpstr>1_Executive</vt:lpstr>
      <vt:lpstr>2_Executive</vt:lpstr>
      <vt:lpstr>3_Executive</vt:lpstr>
      <vt:lpstr>Adjacency</vt:lpstr>
      <vt:lpstr>Savannah to Jira Migration</vt:lpstr>
      <vt:lpstr>Savannah </vt:lpstr>
      <vt:lpstr>More than 200 projects in Savannah </vt:lpstr>
      <vt:lpstr>Project by type</vt:lpstr>
      <vt:lpstr>PowerPoint Presentation</vt:lpstr>
      <vt:lpstr>Custom fields</vt:lpstr>
      <vt:lpstr>Looking forward</vt:lpstr>
      <vt:lpstr>PowerPoint Presentation</vt:lpstr>
      <vt:lpstr>PowerPoint Presentation</vt:lpstr>
      <vt:lpstr>The procedure</vt:lpstr>
      <vt:lpstr>The schedule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Savannah to Jira Migration</dc:title>
  <dc:creator>Ilias Goulas</dc:creator>
  <cp:lastModifiedBy>Ilias Goulas</cp:lastModifiedBy>
  <cp:revision>21</cp:revision>
  <dcterms:created xsi:type="dcterms:W3CDTF">2014-02-25T11:07:11Z</dcterms:created>
  <dcterms:modified xsi:type="dcterms:W3CDTF">2014-03-10T08:15:21Z</dcterms:modified>
</cp:coreProperties>
</file>