
<file path=[Content_Types].xml><?xml version="1.0" encoding="utf-8"?>
<Types xmlns="http://schemas.openxmlformats.org/package/2006/content-types">
  <Default Extension="xml" ContentType="application/xml"/>
  <Default Extension="jpeg" ContentType="image/jpeg"/>
  <Default Extension="tiff" ContentType="image/tiff"/>
  <Default Extension="rels" ContentType="application/vnd.openxmlformats-package.relationships+xml"/>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71" r:id="rId3"/>
    <p:sldId id="272" r:id="rId4"/>
    <p:sldId id="273" r:id="rId5"/>
    <p:sldId id="274" r:id="rId6"/>
    <p:sldId id="276" r:id="rId7"/>
    <p:sldId id="277" r:id="rId8"/>
    <p:sldId id="278" r:id="rId9"/>
    <p:sldId id="280" r:id="rId10"/>
    <p:sldId id="268" r:id="rId11"/>
    <p:sldId id="279" r:id="rId12"/>
    <p:sldId id="28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mckee" initials="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9E2381"/>
    <a:srgbClr val="26C841"/>
    <a:srgbClr val="4DBD33"/>
    <a:srgbClr val="3FD8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427" autoAdjust="0"/>
    <p:restoredTop sz="87551" autoAdjust="0"/>
  </p:normalViewPr>
  <p:slideViewPr>
    <p:cSldViewPr>
      <p:cViewPr>
        <p:scale>
          <a:sx n="100" d="100"/>
          <a:sy n="100" d="100"/>
        </p:scale>
        <p:origin x="-784" y="105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4" d="100"/>
          <a:sy n="54" d="100"/>
        </p:scale>
        <p:origin x="-259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commentAuthors" Target="commentAuthors.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a:t>2014 </a:t>
            </a:r>
            <a:r>
              <a:rPr lang="en-US" dirty="0" smtClean="0"/>
              <a:t>Grant</a:t>
            </a:r>
            <a:r>
              <a:rPr lang="en-US" baseline="0" dirty="0" smtClean="0"/>
              <a:t> Winners</a:t>
            </a:r>
            <a:endParaRPr lang="en-US" dirty="0"/>
          </a:p>
        </c:rich>
      </c:tx>
      <c:layout>
        <c:manualLayout>
          <c:xMode val="edge"/>
          <c:yMode val="edge"/>
          <c:x val="4.8208259681829E-5"/>
          <c:y val="0.0"/>
        </c:manualLayout>
      </c:layout>
      <c:overlay val="0"/>
    </c:title>
    <c:autoTitleDeleted val="0"/>
    <c:plotArea>
      <c:layout/>
      <c:pieChart>
        <c:varyColors val="1"/>
        <c:ser>
          <c:idx val="0"/>
          <c:order val="0"/>
          <c:tx>
            <c:strRef>
              <c:f>Sheet1!$B$1</c:f>
              <c:strCache>
                <c:ptCount val="1"/>
                <c:pt idx="0">
                  <c:v>2014 Grants</c:v>
                </c:pt>
              </c:strCache>
            </c:strRef>
          </c:tx>
          <c:cat>
            <c:strRef>
              <c:f>Sheet1!$A$2:$A$18</c:f>
              <c:strCache>
                <c:ptCount val="17"/>
                <c:pt idx="0">
                  <c:v>Physics</c:v>
                </c:pt>
                <c:pt idx="1">
                  <c:v>Chemistry</c:v>
                </c:pt>
                <c:pt idx="2">
                  <c:v> Material Science</c:v>
                </c:pt>
                <c:pt idx="3">
                  <c:v>Electronics</c:v>
                </c:pt>
                <c:pt idx="4">
                  <c:v>Biotechnology</c:v>
                </c:pt>
                <c:pt idx="5">
                  <c:v>Mathematics</c:v>
                </c:pt>
                <c:pt idx="6">
                  <c:v>History&amp;Archeology</c:v>
                </c:pt>
                <c:pt idx="7">
                  <c:v>Computing Science</c:v>
                </c:pt>
                <c:pt idx="8">
                  <c:v>Nanotechnology</c:v>
                </c:pt>
                <c:pt idx="9">
                  <c:v>Mechanics</c:v>
                </c:pt>
                <c:pt idx="10">
                  <c:v>Psychology</c:v>
                </c:pt>
                <c:pt idx="11">
                  <c:v>Ecology</c:v>
                </c:pt>
                <c:pt idx="12">
                  <c:v> Biology</c:v>
                </c:pt>
                <c:pt idx="13">
                  <c:v>Robots</c:v>
                </c:pt>
                <c:pt idx="14">
                  <c:v>Sociology</c:v>
                </c:pt>
                <c:pt idx="15">
                  <c:v>Medicine</c:v>
                </c:pt>
                <c:pt idx="16">
                  <c:v>Economy</c:v>
                </c:pt>
              </c:strCache>
            </c:strRef>
          </c:cat>
          <c:val>
            <c:numRef>
              <c:f>Sheet1!$B$2:$B$18</c:f>
              <c:numCache>
                <c:formatCode>General</c:formatCode>
                <c:ptCount val="17"/>
                <c:pt idx="0">
                  <c:v>7.0</c:v>
                </c:pt>
                <c:pt idx="1">
                  <c:v>3.0</c:v>
                </c:pt>
                <c:pt idx="2">
                  <c:v>3.0</c:v>
                </c:pt>
                <c:pt idx="3">
                  <c:v>1.0</c:v>
                </c:pt>
                <c:pt idx="4">
                  <c:v>3.0</c:v>
                </c:pt>
                <c:pt idx="5">
                  <c:v>3.0</c:v>
                </c:pt>
                <c:pt idx="6">
                  <c:v>1.0</c:v>
                </c:pt>
                <c:pt idx="7">
                  <c:v>1.0</c:v>
                </c:pt>
                <c:pt idx="8">
                  <c:v>5.0</c:v>
                </c:pt>
                <c:pt idx="9">
                  <c:v>4.0</c:v>
                </c:pt>
                <c:pt idx="10">
                  <c:v>1.0</c:v>
                </c:pt>
                <c:pt idx="11">
                  <c:v>4.0</c:v>
                </c:pt>
                <c:pt idx="12">
                  <c:v>2.0</c:v>
                </c:pt>
                <c:pt idx="13">
                  <c:v>1.0</c:v>
                </c:pt>
                <c:pt idx="14">
                  <c:v>1.0</c:v>
                </c:pt>
                <c:pt idx="15">
                  <c:v>1.0</c:v>
                </c:pt>
                <c:pt idx="16">
                  <c:v>1.0</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706787162968265"/>
          <c:y val="0.0404386956850278"/>
          <c:w val="0.280867334764973"/>
          <c:h val="0.947914081869954"/>
        </c:manualLayout>
      </c:layout>
      <c:overlay val="0"/>
      <c:txPr>
        <a:bodyPr/>
        <a:lstStyle/>
        <a:p>
          <a:pPr>
            <a:defRPr sz="800"/>
          </a:pPr>
          <a:endParaRPr lang="en-US"/>
        </a:p>
      </c:txPr>
    </c:legend>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583B7C-692B-44C8-9771-1EFDBDA394E8}" type="datetimeFigureOut">
              <a:rPr lang="en-US" smtClean="0"/>
              <a:pPr/>
              <a:t>2/28/14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A8AED3-1750-43E4-ACAC-1823CA65EE56}" type="slidenum">
              <a:rPr lang="en-US" smtClean="0"/>
              <a:pPr/>
              <a:t>‹#›</a:t>
            </a:fld>
            <a:endParaRPr lang="en-US"/>
          </a:p>
        </p:txBody>
      </p:sp>
    </p:spTree>
    <p:extLst>
      <p:ext uri="{BB962C8B-B14F-4D97-AF65-F5344CB8AC3E}">
        <p14:creationId xmlns:p14="http://schemas.microsoft.com/office/powerpoint/2010/main" val="4163508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A8AED3-1750-43E4-ACAC-1823CA65EE56}"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tiff"/><Relationship Id="rId5" Type="http://schemas.openxmlformats.org/officeDocument/2006/relationships/image" Target="../media/image4.jpeg"/><Relationship Id="rId6" Type="http://schemas.openxmlformats.org/officeDocument/2006/relationships/image" Target="../media/image5.tiff"/><Relationship Id="rId7" Type="http://schemas.openxmlformats.org/officeDocument/2006/relationships/image" Target="../media/image6.jpe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dirty="0" smtClean="0"/>
              <a:t>7/18/2011</a:t>
            </a:r>
            <a:endParaRPr lang="en-US" dirty="0"/>
          </a:p>
        </p:txBody>
      </p:sp>
      <p:sp>
        <p:nvSpPr>
          <p:cNvPr id="5" name="Footer Placeholder 4"/>
          <p:cNvSpPr>
            <a:spLocks noGrp="1"/>
          </p:cNvSpPr>
          <p:nvPr>
            <p:ph type="ftr" sz="quarter" idx="11"/>
          </p:nvPr>
        </p:nvSpPr>
        <p:spPr/>
        <p:txBody>
          <a:bodyPr/>
          <a:lstStyle/>
          <a:p>
            <a:r>
              <a:rPr lang="en-US" dirty="0" smtClean="0"/>
              <a:t>Alexei Klimentov – SW&amp;C week</a:t>
            </a:r>
            <a:endParaRPr lang="en-US" dirty="0"/>
          </a:p>
        </p:txBody>
      </p:sp>
      <p:sp>
        <p:nvSpPr>
          <p:cNvPr id="6" name="Slide Number Placeholder 5"/>
          <p:cNvSpPr>
            <a:spLocks noGrp="1"/>
          </p:cNvSpPr>
          <p:nvPr>
            <p:ph type="sldNum" sz="quarter" idx="12"/>
          </p:nvPr>
        </p:nvSpPr>
        <p:spPr/>
        <p:txBody>
          <a:bodyPr/>
          <a:lstStyle/>
          <a:p>
            <a:fld id="{C51AC6D1-9A3F-4A25-975B-FE01521DF08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7/13/2011</a:t>
            </a:r>
            <a:endParaRPr lang="en-US"/>
          </a:p>
        </p:txBody>
      </p:sp>
      <p:sp>
        <p:nvSpPr>
          <p:cNvPr id="5" name="Footer Placeholder 4"/>
          <p:cNvSpPr>
            <a:spLocks noGrp="1"/>
          </p:cNvSpPr>
          <p:nvPr>
            <p:ph type="ftr" sz="quarter" idx="11"/>
          </p:nvPr>
        </p:nvSpPr>
        <p:spPr/>
        <p:txBody>
          <a:bodyPr/>
          <a:lstStyle/>
          <a:p>
            <a:r>
              <a:rPr lang="en-US" smtClean="0"/>
              <a:t>Shawn McKee - WLCG Meeting at DESY</a:t>
            </a:r>
            <a:endParaRPr lang="en-US"/>
          </a:p>
        </p:txBody>
      </p:sp>
      <p:sp>
        <p:nvSpPr>
          <p:cNvPr id="6" name="Slide Number Placeholder 5"/>
          <p:cNvSpPr>
            <a:spLocks noGrp="1"/>
          </p:cNvSpPr>
          <p:nvPr>
            <p:ph type="sldNum" sz="quarter" idx="12"/>
          </p:nvPr>
        </p:nvSpPr>
        <p:spPr/>
        <p:txBody>
          <a:bodyPr/>
          <a:lstStyle/>
          <a:p>
            <a:fld id="{C51AC6D1-9A3F-4A25-975B-FE01521DF08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7/13/2011</a:t>
            </a:r>
            <a:endParaRPr lang="en-US"/>
          </a:p>
        </p:txBody>
      </p:sp>
      <p:sp>
        <p:nvSpPr>
          <p:cNvPr id="5" name="Footer Placeholder 4"/>
          <p:cNvSpPr>
            <a:spLocks noGrp="1"/>
          </p:cNvSpPr>
          <p:nvPr>
            <p:ph type="ftr" sz="quarter" idx="11"/>
          </p:nvPr>
        </p:nvSpPr>
        <p:spPr/>
        <p:txBody>
          <a:bodyPr/>
          <a:lstStyle/>
          <a:p>
            <a:r>
              <a:rPr lang="en-US" smtClean="0"/>
              <a:t>Shawn McKee - WLCG Meeting at DESY</a:t>
            </a:r>
            <a:endParaRPr lang="en-US"/>
          </a:p>
        </p:txBody>
      </p:sp>
      <p:sp>
        <p:nvSpPr>
          <p:cNvPr id="6" name="Slide Number Placeholder 5"/>
          <p:cNvSpPr>
            <a:spLocks noGrp="1"/>
          </p:cNvSpPr>
          <p:nvPr>
            <p:ph type="sldNum" sz="quarter" idx="12"/>
          </p:nvPr>
        </p:nvSpPr>
        <p:spPr/>
        <p:txBody>
          <a:bodyPr/>
          <a:lstStyle/>
          <a:p>
            <a:fld id="{C51AC6D1-9A3F-4A25-975B-FE01521DF08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wo Content">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8382000" cy="5211763"/>
          </a:xfrm>
        </p:spPr>
        <p:txBody>
          <a:bodyPr/>
          <a:lstStyle>
            <a:lvl1pPr>
              <a:defRPr lang="en-US" sz="3200" kern="1200" dirty="0" smtClean="0">
                <a:solidFill>
                  <a:srgbClr val="FFFF00"/>
                </a:solidFill>
                <a:latin typeface="+mn-lt"/>
                <a:ea typeface="+mn-ea"/>
                <a:cs typeface="+mn-cs"/>
              </a:defRPr>
            </a:lvl1pPr>
            <a:lvl2pPr>
              <a:defRPr lang="en-US" sz="2800" kern="1200" dirty="0" smtClean="0">
                <a:solidFill>
                  <a:srgbClr val="3366FF"/>
                </a:solidFill>
                <a:latin typeface="+mn-lt"/>
                <a:ea typeface="+mn-ea"/>
                <a:cs typeface="+mn-cs"/>
              </a:defRPr>
            </a:lvl2pPr>
            <a:lvl3pPr>
              <a:defRPr sz="2000">
                <a:solidFill>
                  <a:srgbClr val="CCFFCC"/>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a:xfrm>
            <a:off x="3352800" y="6356350"/>
            <a:ext cx="2895600" cy="365125"/>
          </a:xfrm>
        </p:spPr>
        <p:txBody>
          <a:bodyPr/>
          <a:lstStyle>
            <a:lvl1pPr>
              <a:defRPr/>
            </a:lvl1pPr>
          </a:lstStyle>
          <a:p>
            <a:r>
              <a:rPr lang="en-US" smtClean="0">
                <a:solidFill>
                  <a:prstClr val="black">
                    <a:tint val="75000"/>
                  </a:prstClr>
                </a:solidFill>
                <a:latin typeface="Calibri"/>
              </a:rPr>
              <a:t>Ian Bird, CERN</a:t>
            </a:r>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a:xfrm>
            <a:off x="6781800" y="6356350"/>
            <a:ext cx="2133600" cy="365125"/>
          </a:xfrm>
        </p:spPr>
        <p:txBody>
          <a:bodyPr/>
          <a:lstStyle/>
          <a:p>
            <a:fld id="{8FA168C2-9F18-4032-8801-50E4CEA0EAFB}"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
        <p:nvSpPr>
          <p:cNvPr id="8" name="Rectangle 7"/>
          <p:cNvSpPr/>
          <p:nvPr userDrawn="1"/>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pic>
        <p:nvPicPr>
          <p:cNvPr id="9" name="Picture 8" descr="WLCG-TextOnly_black.jpg"/>
          <p:cNvPicPr>
            <a:picLocks noChangeAspect="1"/>
          </p:cNvPicPr>
          <p:nvPr userDrawn="1"/>
        </p:nvPicPr>
        <p:blipFill>
          <a:blip r:embed="rId2"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rot="16200000">
            <a:off x="-588020" y="5250180"/>
            <a:ext cx="1752600" cy="548640"/>
          </a:xfrm>
          <a:prstGeom prst="rect">
            <a:avLst/>
          </a:prstGeom>
        </p:spPr>
      </p:pic>
      <p:pic>
        <p:nvPicPr>
          <p:cNvPr id="10" name="Picture 9" descr="WLCG-logo.jpg"/>
          <p:cNvPicPr>
            <a:picLocks noChangeAspect="1"/>
          </p:cNvPicPr>
          <p:nvPr userDrawn="1"/>
        </p:nvPicPr>
        <p:blipFill>
          <a:blip r:embed="rId3" cstate="screen"/>
          <a:stretch>
            <a:fillRect/>
          </a:stretch>
        </p:blipFill>
        <p:spPr>
          <a:xfrm>
            <a:off x="76200" y="6324600"/>
            <a:ext cx="457200" cy="457200"/>
          </a:xfrm>
          <a:prstGeom prst="rect">
            <a:avLst/>
          </a:prstGeom>
        </p:spPr>
      </p:pic>
      <p:pic>
        <p:nvPicPr>
          <p:cNvPr id="13" name="Picture 12" descr="01 nyte - globe encounters.tif"/>
          <p:cNvPicPr>
            <a:picLocks noChangeAspect="1"/>
          </p:cNvPicPr>
          <p:nvPr userDrawn="1"/>
        </p:nvPicPr>
        <p:blipFill>
          <a:blip r:embed="rId4" cstate="screen">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userDrawn="1"/>
        </p:nvPicPr>
        <p:blipFill>
          <a:blip r:embed="rId5" cstate="screen"/>
          <a:srcRect/>
          <a:stretch>
            <a:fillRect/>
          </a:stretch>
        </p:blipFill>
        <p:spPr>
          <a:xfrm>
            <a:off x="0" y="0"/>
            <a:ext cx="609600" cy="762000"/>
          </a:xfrm>
          <a:prstGeom prst="rect">
            <a:avLst/>
          </a:prstGeom>
        </p:spPr>
      </p:pic>
      <p:pic>
        <p:nvPicPr>
          <p:cNvPr id="15" name="Picture 14" descr="0804041_30.tif"/>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0" y="1371600"/>
            <a:ext cx="609600" cy="685800"/>
          </a:xfrm>
          <a:prstGeom prst="rect">
            <a:avLst/>
          </a:prstGeom>
        </p:spPr>
      </p:pic>
      <p:pic>
        <p:nvPicPr>
          <p:cNvPr id="16" name="Picture 15" descr="blueinstall.jpg"/>
          <p:cNvPicPr>
            <a:picLocks noChangeAspect="1"/>
          </p:cNvPicPr>
          <p:nvPr userDrawn="1"/>
        </p:nvPicPr>
        <p:blipFill>
          <a:blip r:embed="rId7" cstate="screen"/>
          <a:srcRect/>
          <a:stretch>
            <a:fillRect/>
          </a:stretch>
        </p:blipFill>
        <p:spPr>
          <a:xfrm>
            <a:off x="0" y="762000"/>
            <a:ext cx="609600" cy="609600"/>
          </a:xfrm>
          <a:prstGeom prst="rect">
            <a:avLst/>
          </a:prstGeom>
        </p:spPr>
      </p:pic>
      <p:sp>
        <p:nvSpPr>
          <p:cNvPr id="18" name="Rectangle 17"/>
          <p:cNvSpPr/>
          <p:nvPr userDrawn="1"/>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39422600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722437"/>
            <a:ext cx="8229600" cy="45259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r>
              <a:rPr lang="en-US" dirty="0" smtClean="0"/>
              <a:t>2/24/2014</a:t>
            </a:r>
            <a:endParaRPr lang="en-US" dirty="0"/>
          </a:p>
        </p:txBody>
      </p:sp>
      <p:sp>
        <p:nvSpPr>
          <p:cNvPr id="5" name="Footer Placeholder 4"/>
          <p:cNvSpPr>
            <a:spLocks noGrp="1"/>
          </p:cNvSpPr>
          <p:nvPr>
            <p:ph type="ftr" sz="quarter" idx="11"/>
          </p:nvPr>
        </p:nvSpPr>
        <p:spPr/>
        <p:txBody>
          <a:bodyPr/>
          <a:lstStyle/>
          <a:p>
            <a:r>
              <a:rPr lang="en-US" dirty="0" smtClean="0"/>
              <a:t>Alexei Klimentov </a:t>
            </a:r>
            <a:endParaRPr lang="en-US" dirty="0"/>
          </a:p>
        </p:txBody>
      </p:sp>
      <p:sp>
        <p:nvSpPr>
          <p:cNvPr id="6" name="Slide Number Placeholder 5"/>
          <p:cNvSpPr>
            <a:spLocks noGrp="1"/>
          </p:cNvSpPr>
          <p:nvPr>
            <p:ph type="sldNum" sz="quarter" idx="12"/>
          </p:nvPr>
        </p:nvSpPr>
        <p:spPr/>
        <p:txBody>
          <a:bodyPr/>
          <a:lstStyle/>
          <a:p>
            <a:fld id="{C51AC6D1-9A3F-4A25-975B-FE01521DF08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dirty="0" smtClean="0"/>
              <a:t>7/18/2011</a:t>
            </a:r>
            <a:endParaRPr lang="en-US" dirty="0"/>
          </a:p>
        </p:txBody>
      </p:sp>
      <p:sp>
        <p:nvSpPr>
          <p:cNvPr id="5" name="Footer Placeholder 4"/>
          <p:cNvSpPr>
            <a:spLocks noGrp="1"/>
          </p:cNvSpPr>
          <p:nvPr>
            <p:ph type="ftr" sz="quarter" idx="11"/>
          </p:nvPr>
        </p:nvSpPr>
        <p:spPr/>
        <p:txBody>
          <a:bodyPr/>
          <a:lstStyle/>
          <a:p>
            <a:r>
              <a:rPr lang="en-US" dirty="0" smtClean="0"/>
              <a:t>Alexei Klimentov – SW&amp;C week </a:t>
            </a:r>
            <a:endParaRPr lang="en-US" dirty="0"/>
          </a:p>
        </p:txBody>
      </p:sp>
      <p:sp>
        <p:nvSpPr>
          <p:cNvPr id="6" name="Slide Number Placeholder 5"/>
          <p:cNvSpPr>
            <a:spLocks noGrp="1"/>
          </p:cNvSpPr>
          <p:nvPr>
            <p:ph type="sldNum" sz="quarter" idx="12"/>
          </p:nvPr>
        </p:nvSpPr>
        <p:spPr/>
        <p:txBody>
          <a:bodyPr/>
          <a:lstStyle/>
          <a:p>
            <a:fld id="{C51AC6D1-9A3F-4A25-975B-FE01521DF08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7/13/2011</a:t>
            </a:r>
            <a:endParaRPr lang="en-US"/>
          </a:p>
        </p:txBody>
      </p:sp>
      <p:sp>
        <p:nvSpPr>
          <p:cNvPr id="6" name="Footer Placeholder 5"/>
          <p:cNvSpPr>
            <a:spLocks noGrp="1"/>
          </p:cNvSpPr>
          <p:nvPr>
            <p:ph type="ftr" sz="quarter" idx="11"/>
          </p:nvPr>
        </p:nvSpPr>
        <p:spPr/>
        <p:txBody>
          <a:bodyPr/>
          <a:lstStyle/>
          <a:p>
            <a:r>
              <a:rPr lang="en-US" smtClean="0"/>
              <a:t>Shawn McKee - WLCG Meeting at DESY</a:t>
            </a:r>
            <a:endParaRPr lang="en-US"/>
          </a:p>
        </p:txBody>
      </p:sp>
      <p:sp>
        <p:nvSpPr>
          <p:cNvPr id="7" name="Slide Number Placeholder 6"/>
          <p:cNvSpPr>
            <a:spLocks noGrp="1"/>
          </p:cNvSpPr>
          <p:nvPr>
            <p:ph type="sldNum" sz="quarter" idx="12"/>
          </p:nvPr>
        </p:nvSpPr>
        <p:spPr/>
        <p:txBody>
          <a:bodyPr/>
          <a:lstStyle/>
          <a:p>
            <a:fld id="{C51AC6D1-9A3F-4A25-975B-FE01521DF08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7/13/2011</a:t>
            </a:r>
            <a:endParaRPr lang="en-US"/>
          </a:p>
        </p:txBody>
      </p:sp>
      <p:sp>
        <p:nvSpPr>
          <p:cNvPr id="8" name="Footer Placeholder 7"/>
          <p:cNvSpPr>
            <a:spLocks noGrp="1"/>
          </p:cNvSpPr>
          <p:nvPr>
            <p:ph type="ftr" sz="quarter" idx="11"/>
          </p:nvPr>
        </p:nvSpPr>
        <p:spPr/>
        <p:txBody>
          <a:bodyPr/>
          <a:lstStyle/>
          <a:p>
            <a:r>
              <a:rPr lang="en-US" smtClean="0"/>
              <a:t>Shawn McKee - WLCG Meeting at DESY</a:t>
            </a:r>
            <a:endParaRPr lang="en-US"/>
          </a:p>
        </p:txBody>
      </p:sp>
      <p:sp>
        <p:nvSpPr>
          <p:cNvPr id="9" name="Slide Number Placeholder 8"/>
          <p:cNvSpPr>
            <a:spLocks noGrp="1"/>
          </p:cNvSpPr>
          <p:nvPr>
            <p:ph type="sldNum" sz="quarter" idx="12"/>
          </p:nvPr>
        </p:nvSpPr>
        <p:spPr/>
        <p:txBody>
          <a:bodyPr/>
          <a:lstStyle/>
          <a:p>
            <a:fld id="{C51AC6D1-9A3F-4A25-975B-FE01521DF08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7/13/2011</a:t>
            </a:r>
            <a:endParaRPr lang="en-US"/>
          </a:p>
        </p:txBody>
      </p:sp>
      <p:sp>
        <p:nvSpPr>
          <p:cNvPr id="4" name="Footer Placeholder 3"/>
          <p:cNvSpPr>
            <a:spLocks noGrp="1"/>
          </p:cNvSpPr>
          <p:nvPr>
            <p:ph type="ftr" sz="quarter" idx="11"/>
          </p:nvPr>
        </p:nvSpPr>
        <p:spPr/>
        <p:txBody>
          <a:bodyPr/>
          <a:lstStyle/>
          <a:p>
            <a:r>
              <a:rPr lang="en-US" smtClean="0"/>
              <a:t>Shawn McKee - WLCG Meeting at DESY</a:t>
            </a:r>
            <a:endParaRPr lang="en-US"/>
          </a:p>
        </p:txBody>
      </p:sp>
      <p:sp>
        <p:nvSpPr>
          <p:cNvPr id="5" name="Slide Number Placeholder 4"/>
          <p:cNvSpPr>
            <a:spLocks noGrp="1"/>
          </p:cNvSpPr>
          <p:nvPr>
            <p:ph type="sldNum" sz="quarter" idx="12"/>
          </p:nvPr>
        </p:nvSpPr>
        <p:spPr/>
        <p:txBody>
          <a:bodyPr/>
          <a:lstStyle/>
          <a:p>
            <a:fld id="{C51AC6D1-9A3F-4A25-975B-FE01521DF08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7/13/2011</a:t>
            </a:r>
            <a:endParaRPr lang="en-US"/>
          </a:p>
        </p:txBody>
      </p:sp>
      <p:sp>
        <p:nvSpPr>
          <p:cNvPr id="3" name="Footer Placeholder 2"/>
          <p:cNvSpPr>
            <a:spLocks noGrp="1"/>
          </p:cNvSpPr>
          <p:nvPr>
            <p:ph type="ftr" sz="quarter" idx="11"/>
          </p:nvPr>
        </p:nvSpPr>
        <p:spPr/>
        <p:txBody>
          <a:bodyPr/>
          <a:lstStyle/>
          <a:p>
            <a:r>
              <a:rPr lang="en-US" smtClean="0"/>
              <a:t>Shawn McKee - WLCG Meeting at DESY</a:t>
            </a:r>
            <a:endParaRPr lang="en-US"/>
          </a:p>
        </p:txBody>
      </p:sp>
      <p:sp>
        <p:nvSpPr>
          <p:cNvPr id="4" name="Slide Number Placeholder 3"/>
          <p:cNvSpPr>
            <a:spLocks noGrp="1"/>
          </p:cNvSpPr>
          <p:nvPr>
            <p:ph type="sldNum" sz="quarter" idx="12"/>
          </p:nvPr>
        </p:nvSpPr>
        <p:spPr/>
        <p:txBody>
          <a:bodyPr/>
          <a:lstStyle/>
          <a:p>
            <a:fld id="{C51AC6D1-9A3F-4A25-975B-FE01521DF08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7/13/2011</a:t>
            </a:r>
            <a:endParaRPr lang="en-US"/>
          </a:p>
        </p:txBody>
      </p:sp>
      <p:sp>
        <p:nvSpPr>
          <p:cNvPr id="6" name="Footer Placeholder 5"/>
          <p:cNvSpPr>
            <a:spLocks noGrp="1"/>
          </p:cNvSpPr>
          <p:nvPr>
            <p:ph type="ftr" sz="quarter" idx="11"/>
          </p:nvPr>
        </p:nvSpPr>
        <p:spPr/>
        <p:txBody>
          <a:bodyPr/>
          <a:lstStyle/>
          <a:p>
            <a:r>
              <a:rPr lang="en-US" smtClean="0"/>
              <a:t>Shawn McKee - WLCG Meeting at DESY</a:t>
            </a:r>
            <a:endParaRPr lang="en-US"/>
          </a:p>
        </p:txBody>
      </p:sp>
      <p:sp>
        <p:nvSpPr>
          <p:cNvPr id="7" name="Slide Number Placeholder 6"/>
          <p:cNvSpPr>
            <a:spLocks noGrp="1"/>
          </p:cNvSpPr>
          <p:nvPr>
            <p:ph type="sldNum" sz="quarter" idx="12"/>
          </p:nvPr>
        </p:nvSpPr>
        <p:spPr/>
        <p:txBody>
          <a:bodyPr/>
          <a:lstStyle/>
          <a:p>
            <a:fld id="{C51AC6D1-9A3F-4A25-975B-FE01521DF08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7/13/2011</a:t>
            </a:r>
            <a:endParaRPr lang="en-US"/>
          </a:p>
        </p:txBody>
      </p:sp>
      <p:sp>
        <p:nvSpPr>
          <p:cNvPr id="6" name="Footer Placeholder 5"/>
          <p:cNvSpPr>
            <a:spLocks noGrp="1"/>
          </p:cNvSpPr>
          <p:nvPr>
            <p:ph type="ftr" sz="quarter" idx="11"/>
          </p:nvPr>
        </p:nvSpPr>
        <p:spPr/>
        <p:txBody>
          <a:bodyPr/>
          <a:lstStyle/>
          <a:p>
            <a:r>
              <a:rPr lang="en-US" smtClean="0"/>
              <a:t>Shawn McKee - WLCG Meeting at DESY</a:t>
            </a:r>
            <a:endParaRPr lang="en-US"/>
          </a:p>
        </p:txBody>
      </p:sp>
      <p:sp>
        <p:nvSpPr>
          <p:cNvPr id="7" name="Slide Number Placeholder 6"/>
          <p:cNvSpPr>
            <a:spLocks noGrp="1"/>
          </p:cNvSpPr>
          <p:nvPr>
            <p:ph type="sldNum" sz="quarter" idx="12"/>
          </p:nvPr>
        </p:nvSpPr>
        <p:spPr/>
        <p:txBody>
          <a:bodyPr/>
          <a:lstStyle/>
          <a:p>
            <a:fld id="{C51AC6D1-9A3F-4A25-975B-FE01521DF08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2/24/2014</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Alexei Klimentov </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1AC6D1-9A3F-4A25-975B-FE01521DF08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defTabSz="914400" rtl="0" eaLnBrk="1" latinLnBrk="0" hangingPunct="1">
        <a:spcBef>
          <a:spcPct val="0"/>
        </a:spcBef>
        <a:buNone/>
        <a:defRPr sz="4400" kern="1200">
          <a:solidFill>
            <a:schemeClr val="accent3">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jpe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066800"/>
            <a:ext cx="8915400" cy="2590800"/>
          </a:xfrm>
        </p:spPr>
        <p:txBody>
          <a:bodyPr>
            <a:normAutofit fontScale="90000"/>
          </a:bodyPr>
          <a:lstStyle/>
          <a:p>
            <a:r>
              <a:rPr lang="en-US" b="1" dirty="0" smtClean="0"/>
              <a:t> Russian “</a:t>
            </a:r>
            <a:r>
              <a:rPr lang="en-US" b="1" dirty="0" err="1" smtClean="0"/>
              <a:t>MegaProject</a:t>
            </a:r>
            <a:r>
              <a:rPr lang="en-US" b="1" dirty="0" smtClean="0"/>
              <a:t>”</a:t>
            </a:r>
            <a:r>
              <a:rPr lang="en-US" sz="2800" b="1" i="1" dirty="0" smtClean="0"/>
              <a:t/>
            </a:r>
            <a:br>
              <a:rPr lang="en-US" sz="2800" b="1" i="1" dirty="0" smtClean="0"/>
            </a:br>
            <a:r>
              <a:rPr lang="en-US" sz="2800" b="1" i="1" dirty="0" smtClean="0"/>
              <a:t/>
            </a:r>
            <a:br>
              <a:rPr lang="en-US" sz="2800" b="1" i="1" dirty="0" smtClean="0"/>
            </a:br>
            <a:r>
              <a:rPr lang="en-US" sz="2800" b="1" i="1" dirty="0"/>
              <a:t/>
            </a:r>
            <a:br>
              <a:rPr lang="en-US" sz="2800" b="1" i="1" dirty="0"/>
            </a:br>
            <a:r>
              <a:rPr lang="en-US" sz="3100" i="1" dirty="0" smtClean="0"/>
              <a:t>ATLAS SW&amp;C week</a:t>
            </a:r>
            <a:br>
              <a:rPr lang="en-US" sz="3100" i="1" dirty="0" smtClean="0"/>
            </a:br>
            <a:r>
              <a:rPr lang="en-US" sz="3100" i="1" dirty="0" smtClean="0"/>
              <a:t>Plenary session : status, problems and plans</a:t>
            </a:r>
            <a:br>
              <a:rPr lang="en-US" sz="3100" i="1" dirty="0" smtClean="0"/>
            </a:br>
            <a:r>
              <a:rPr lang="en-US" sz="3100" i="1" dirty="0" smtClean="0"/>
              <a:t/>
            </a:r>
            <a:br>
              <a:rPr lang="en-US" sz="3100" i="1" dirty="0" smtClean="0"/>
            </a:br>
            <a:r>
              <a:rPr lang="en-US" sz="3100" i="1" dirty="0" smtClean="0"/>
              <a:t>Feb 24, 2014</a:t>
            </a:r>
            <a:r>
              <a:rPr lang="en-US" sz="2400" i="1" dirty="0" smtClean="0"/>
              <a:t/>
            </a:r>
            <a:br>
              <a:rPr lang="en-US" sz="2400" i="1" dirty="0" smtClean="0"/>
            </a:br>
            <a:r>
              <a:rPr lang="en-US" sz="2400" i="1" dirty="0" smtClean="0"/>
              <a:t/>
            </a:r>
            <a:br>
              <a:rPr lang="en-US" sz="2400" i="1" dirty="0" smtClean="0"/>
            </a:br>
            <a:r>
              <a:rPr lang="en-US" sz="2400" i="1" dirty="0" smtClean="0"/>
              <a:t/>
            </a:r>
            <a:br>
              <a:rPr lang="en-US" sz="2400" i="1" dirty="0" smtClean="0"/>
            </a:br>
            <a:endParaRPr lang="en-US" sz="2400" i="1" dirty="0"/>
          </a:p>
        </p:txBody>
      </p:sp>
      <p:sp>
        <p:nvSpPr>
          <p:cNvPr id="3" name="Subtitle 2"/>
          <p:cNvSpPr>
            <a:spLocks noGrp="1"/>
          </p:cNvSpPr>
          <p:nvPr>
            <p:ph type="subTitle" idx="1"/>
          </p:nvPr>
        </p:nvSpPr>
        <p:spPr>
          <a:xfrm>
            <a:off x="1219200" y="3581400"/>
            <a:ext cx="6553200" cy="2743200"/>
          </a:xfrm>
        </p:spPr>
        <p:txBody>
          <a:bodyPr>
            <a:normAutofit/>
          </a:bodyPr>
          <a:lstStyle/>
          <a:p>
            <a:endParaRPr lang="en-US" sz="2800" b="1" dirty="0" smtClean="0">
              <a:solidFill>
                <a:schemeClr val="accent3">
                  <a:lumMod val="75000"/>
                </a:schemeClr>
              </a:solidFill>
            </a:endParaRPr>
          </a:p>
          <a:p>
            <a:endParaRPr lang="en-US" sz="2800" b="1" dirty="0">
              <a:solidFill>
                <a:schemeClr val="accent3">
                  <a:lumMod val="75000"/>
                </a:schemeClr>
              </a:solidFill>
            </a:endParaRPr>
          </a:p>
          <a:p>
            <a:r>
              <a:rPr lang="en-US" sz="2800" b="1" dirty="0" smtClean="0">
                <a:solidFill>
                  <a:schemeClr val="accent3">
                    <a:lumMod val="75000"/>
                  </a:schemeClr>
                </a:solidFill>
              </a:rPr>
              <a:t>Alexei Klimentov</a:t>
            </a:r>
          </a:p>
          <a:p>
            <a:r>
              <a:rPr lang="en-US" sz="2800" b="1" dirty="0" smtClean="0">
                <a:solidFill>
                  <a:schemeClr val="accent3">
                    <a:lumMod val="75000"/>
                  </a:schemeClr>
                </a:solidFill>
              </a:rPr>
              <a:t>Brookhaven National Laboratory</a:t>
            </a:r>
            <a:endParaRPr lang="en-US" sz="2800" dirty="0" smtClean="0"/>
          </a:p>
          <a:p>
            <a:endParaRPr lang="en-US" sz="2800" dirty="0" smtClean="0"/>
          </a:p>
          <a:p>
            <a:endParaRPr lang="en-US" sz="2800" dirty="0" smtClean="0"/>
          </a:p>
          <a:p>
            <a:endParaRPr lang="en-US" sz="2800" dirty="0" smtClean="0"/>
          </a:p>
          <a:p>
            <a:endParaRPr lang="en-US" sz="2800" dirty="0" smtClean="0"/>
          </a:p>
          <a:p>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creen Shot 2013-08-06 at 2.44.3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928084"/>
            <a:ext cx="7929539" cy="5815616"/>
          </a:xfrm>
          <a:prstGeom prst="rect">
            <a:avLst/>
          </a:prstGeom>
        </p:spPr>
      </p:pic>
      <p:sp>
        <p:nvSpPr>
          <p:cNvPr id="2" name="Title 1"/>
          <p:cNvSpPr>
            <a:spLocks noGrp="1"/>
          </p:cNvSpPr>
          <p:nvPr>
            <p:ph type="title"/>
          </p:nvPr>
        </p:nvSpPr>
        <p:spPr>
          <a:xfrm>
            <a:off x="1295400" y="0"/>
            <a:ext cx="7848600" cy="1066800"/>
          </a:xfrm>
        </p:spPr>
        <p:txBody>
          <a:bodyPr/>
          <a:lstStyle/>
          <a:p>
            <a:r>
              <a:rPr lang="en-US" dirty="0" smtClean="0"/>
              <a:t>ATLAS </a:t>
            </a:r>
            <a:r>
              <a:rPr lang="en-US" dirty="0" err="1" smtClean="0"/>
              <a:t>PanDA</a:t>
            </a:r>
            <a:r>
              <a:rPr lang="en-US" dirty="0" smtClean="0"/>
              <a:t> Completed Jobs</a:t>
            </a:r>
            <a:endParaRPr lang="en-US" dirty="0"/>
          </a:p>
        </p:txBody>
      </p:sp>
      <p:sp>
        <p:nvSpPr>
          <p:cNvPr id="4" name="Text Box 2"/>
          <p:cNvSpPr txBox="1">
            <a:spLocks noChangeArrowheads="1"/>
          </p:cNvSpPr>
          <p:nvPr/>
        </p:nvSpPr>
        <p:spPr bwMode="auto">
          <a:xfrm>
            <a:off x="1295400" y="956734"/>
            <a:ext cx="7848600" cy="618066"/>
          </a:xfrm>
          <a:prstGeom prst="rect">
            <a:avLst/>
          </a:prstGeom>
          <a:solidFill>
            <a:schemeClr val="accent1">
              <a:lumMod val="20000"/>
              <a:lumOff val="80000"/>
            </a:schemeClr>
          </a:solidFill>
          <a:ln>
            <a:noFill/>
          </a:ln>
          <a:effectLst/>
          <a:extLst/>
        </p:spPr>
        <p:txBody>
          <a:bodyPr wrap="none" lIns="81639" tIns="55221" rIns="81639" bIns="40820"/>
          <a:lstStyle>
            <a:lvl1pPr>
              <a:tabLst>
                <a:tab pos="723900" algn="l"/>
                <a:tab pos="1447800" algn="l"/>
                <a:tab pos="2171700" algn="l"/>
                <a:tab pos="2895600" algn="l"/>
                <a:tab pos="3619500" algn="l"/>
                <a:tab pos="4343400" algn="l"/>
                <a:tab pos="5067300" algn="l"/>
              </a:tabLst>
              <a:defRPr>
                <a:solidFill>
                  <a:srgbClr val="000000"/>
                </a:solidFill>
                <a:latin typeface="Arial" charset="0"/>
                <a:ea typeface="ＭＳ Ｐゴシック" charset="0"/>
                <a:cs typeface="DejaVu Sans" charset="0"/>
              </a:defRPr>
            </a:lvl1pPr>
            <a:lvl2pPr>
              <a:tabLst>
                <a:tab pos="723900" algn="l"/>
                <a:tab pos="1447800" algn="l"/>
                <a:tab pos="2171700" algn="l"/>
                <a:tab pos="2895600" algn="l"/>
                <a:tab pos="3619500" algn="l"/>
                <a:tab pos="4343400" algn="l"/>
                <a:tab pos="5067300" algn="l"/>
              </a:tabLst>
              <a:defRPr>
                <a:solidFill>
                  <a:srgbClr val="000000"/>
                </a:solidFill>
                <a:latin typeface="Arial" charset="0"/>
                <a:ea typeface="ＭＳ Ｐゴシック" charset="0"/>
                <a:cs typeface="DejaVu Sans" charset="0"/>
              </a:defRPr>
            </a:lvl2pPr>
            <a:lvl3pPr>
              <a:tabLst>
                <a:tab pos="723900" algn="l"/>
                <a:tab pos="1447800" algn="l"/>
                <a:tab pos="2171700" algn="l"/>
                <a:tab pos="2895600" algn="l"/>
                <a:tab pos="3619500" algn="l"/>
                <a:tab pos="4343400" algn="l"/>
                <a:tab pos="5067300" algn="l"/>
              </a:tabLst>
              <a:defRPr>
                <a:solidFill>
                  <a:srgbClr val="000000"/>
                </a:solidFill>
                <a:latin typeface="Arial" charset="0"/>
                <a:ea typeface="ＭＳ Ｐゴシック" charset="0"/>
                <a:cs typeface="DejaVu Sans" charset="0"/>
              </a:defRPr>
            </a:lvl3pPr>
            <a:lvl4pPr>
              <a:tabLst>
                <a:tab pos="723900" algn="l"/>
                <a:tab pos="1447800" algn="l"/>
                <a:tab pos="2171700" algn="l"/>
                <a:tab pos="2895600" algn="l"/>
                <a:tab pos="3619500" algn="l"/>
                <a:tab pos="4343400" algn="l"/>
                <a:tab pos="5067300" algn="l"/>
              </a:tabLst>
              <a:defRPr>
                <a:solidFill>
                  <a:srgbClr val="000000"/>
                </a:solidFill>
                <a:latin typeface="Arial" charset="0"/>
                <a:ea typeface="ＭＳ Ｐゴシック" charset="0"/>
                <a:cs typeface="DejaVu Sans" charset="0"/>
              </a:defRPr>
            </a:lvl4pPr>
            <a:lvl5pPr>
              <a:tabLst>
                <a:tab pos="723900" algn="l"/>
                <a:tab pos="1447800" algn="l"/>
                <a:tab pos="2171700" algn="l"/>
                <a:tab pos="2895600" algn="l"/>
                <a:tab pos="3619500" algn="l"/>
                <a:tab pos="4343400" algn="l"/>
                <a:tab pos="5067300" algn="l"/>
              </a:tabLst>
              <a:defRPr>
                <a:solidFill>
                  <a:srgbClr val="000000"/>
                </a:solidFill>
                <a:latin typeface="Arial" charset="0"/>
                <a:ea typeface="ＭＳ Ｐゴシック" charset="0"/>
                <a:cs typeface="DejaVu Sans"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a:solidFill>
                  <a:srgbClr val="000000"/>
                </a:solidFill>
                <a:latin typeface="Arial" charset="0"/>
                <a:ea typeface="ＭＳ Ｐゴシック" charset="0"/>
                <a:cs typeface="DejaVu Sans"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a:solidFill>
                  <a:srgbClr val="000000"/>
                </a:solidFill>
                <a:latin typeface="Arial" charset="0"/>
                <a:ea typeface="ＭＳ Ｐゴシック" charset="0"/>
                <a:cs typeface="DejaVu Sans"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a:solidFill>
                  <a:srgbClr val="000000"/>
                </a:solidFill>
                <a:latin typeface="Arial" charset="0"/>
                <a:ea typeface="ＭＳ Ｐゴシック" charset="0"/>
                <a:cs typeface="DejaVu Sans"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a:solidFill>
                  <a:srgbClr val="000000"/>
                </a:solidFill>
                <a:latin typeface="Arial" charset="0"/>
                <a:ea typeface="ＭＳ Ｐゴシック" charset="0"/>
                <a:cs typeface="DejaVu Sans" charset="0"/>
              </a:defRPr>
            </a:lvl9pPr>
          </a:lstStyle>
          <a:p>
            <a:pPr>
              <a:defRPr/>
            </a:pPr>
            <a:r>
              <a:rPr lang="en-US" sz="1600" dirty="0" smtClean="0"/>
              <a:t>         Number of completed </a:t>
            </a:r>
            <a:r>
              <a:rPr lang="en-US" sz="1600" dirty="0" err="1" smtClean="0"/>
              <a:t>PanDA</a:t>
            </a:r>
            <a:r>
              <a:rPr lang="en-US" sz="1600" dirty="0" smtClean="0"/>
              <a:t> jobs (daily average. Max 1.7M jobs/day).</a:t>
            </a:r>
          </a:p>
          <a:p>
            <a:pPr>
              <a:defRPr/>
            </a:pPr>
            <a:r>
              <a:rPr lang="en-US" sz="1600" dirty="0" smtClean="0"/>
              <a:t>                                           Aug 2012</a:t>
            </a:r>
            <a:r>
              <a:rPr lang="en-US" sz="1600" dirty="0"/>
              <a:t> </a:t>
            </a:r>
            <a:r>
              <a:rPr lang="en-US" sz="1600" dirty="0" smtClean="0"/>
              <a:t>- Aug 2013</a:t>
            </a:r>
          </a:p>
        </p:txBody>
      </p:sp>
      <p:sp>
        <p:nvSpPr>
          <p:cNvPr id="5" name="TextBox 4"/>
          <p:cNvSpPr txBox="1"/>
          <p:nvPr/>
        </p:nvSpPr>
        <p:spPr>
          <a:xfrm>
            <a:off x="1295400" y="2737006"/>
            <a:ext cx="770926" cy="268422"/>
          </a:xfrm>
          <a:prstGeom prst="rect">
            <a:avLst/>
          </a:prstGeom>
          <a:solidFill>
            <a:schemeClr val="accent1">
              <a:lumMod val="20000"/>
              <a:lumOff val="80000"/>
            </a:schemeClr>
          </a:solidFill>
        </p:spPr>
        <p:txBody>
          <a:bodyPr wrap="square" lIns="82945" tIns="41473" rIns="82945" bIns="41473" rtlCol="0">
            <a:spAutoFit/>
          </a:bodyPr>
          <a:lstStyle/>
          <a:p>
            <a:r>
              <a:rPr lang="en-US" sz="1200" dirty="0" smtClean="0"/>
              <a:t>1M   -&gt;</a:t>
            </a:r>
            <a:endParaRPr lang="en-US" sz="1200" dirty="0"/>
          </a:p>
        </p:txBody>
      </p:sp>
      <p:sp>
        <p:nvSpPr>
          <p:cNvPr id="6" name="TextBox 5"/>
          <p:cNvSpPr txBox="1"/>
          <p:nvPr/>
        </p:nvSpPr>
        <p:spPr>
          <a:xfrm>
            <a:off x="1295400" y="1540934"/>
            <a:ext cx="780028" cy="268422"/>
          </a:xfrm>
          <a:prstGeom prst="rect">
            <a:avLst/>
          </a:prstGeom>
          <a:solidFill>
            <a:schemeClr val="accent1">
              <a:lumMod val="20000"/>
              <a:lumOff val="80000"/>
            </a:schemeClr>
          </a:solidFill>
        </p:spPr>
        <p:txBody>
          <a:bodyPr wrap="square" lIns="82945" tIns="41473" rIns="82945" bIns="41473" rtlCol="0">
            <a:spAutoFit/>
          </a:bodyPr>
          <a:lstStyle/>
          <a:p>
            <a:r>
              <a:rPr lang="en-US" sz="1200" dirty="0" smtClean="0"/>
              <a:t>Jobs</a:t>
            </a:r>
            <a:endParaRPr lang="en-US" sz="1200" dirty="0"/>
          </a:p>
        </p:txBody>
      </p:sp>
      <p:cxnSp>
        <p:nvCxnSpPr>
          <p:cNvPr id="7" name="Straight Connector 6"/>
          <p:cNvCxnSpPr/>
          <p:nvPr/>
        </p:nvCxnSpPr>
        <p:spPr>
          <a:xfrm>
            <a:off x="1975644" y="2871217"/>
            <a:ext cx="677888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2736850" y="2195899"/>
            <a:ext cx="1035050" cy="1106101"/>
          </a:xfrm>
          <a:prstGeom prst="straightConnector1">
            <a:avLst/>
          </a:prstGeom>
          <a:ln w="12700">
            <a:solidFill>
              <a:srgbClr val="FF0000"/>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2246878" y="1894700"/>
            <a:ext cx="774571" cy="276999"/>
          </a:xfrm>
          <a:prstGeom prst="rect">
            <a:avLst/>
          </a:prstGeom>
          <a:noFill/>
        </p:spPr>
        <p:txBody>
          <a:bodyPr wrap="none" rtlCol="0">
            <a:spAutoFit/>
          </a:bodyPr>
          <a:lstStyle/>
          <a:p>
            <a:r>
              <a:rPr lang="en-US" sz="1200" dirty="0" smtClean="0">
                <a:solidFill>
                  <a:srgbClr val="FF0000"/>
                </a:solidFill>
              </a:rPr>
              <a:t>Analysis</a:t>
            </a:r>
            <a:endParaRPr lang="en-US" sz="1200" dirty="0">
              <a:solidFill>
                <a:srgbClr val="FF0000"/>
              </a:solidFill>
            </a:endParaRPr>
          </a:p>
        </p:txBody>
      </p:sp>
      <p:sp>
        <p:nvSpPr>
          <p:cNvPr id="18" name="TextBox 17"/>
          <p:cNvSpPr txBox="1"/>
          <p:nvPr/>
        </p:nvSpPr>
        <p:spPr>
          <a:xfrm>
            <a:off x="1317026" y="4957234"/>
            <a:ext cx="1159474" cy="268422"/>
          </a:xfrm>
          <a:prstGeom prst="rect">
            <a:avLst/>
          </a:prstGeom>
          <a:solidFill>
            <a:schemeClr val="accent1">
              <a:lumMod val="20000"/>
              <a:lumOff val="80000"/>
            </a:schemeClr>
          </a:solidFill>
        </p:spPr>
        <p:txBody>
          <a:bodyPr wrap="square" lIns="82945" tIns="41473" rIns="82945" bIns="41473" rtlCol="0">
            <a:spAutoFit/>
          </a:bodyPr>
          <a:lstStyle/>
          <a:p>
            <a:r>
              <a:rPr lang="en-US" sz="1200" dirty="0" smtClean="0"/>
              <a:t>Jobs types</a:t>
            </a:r>
            <a:endParaRPr lang="en-US" sz="1200" dirty="0"/>
          </a:p>
        </p:txBody>
      </p:sp>
    </p:spTree>
    <p:extLst>
      <p:ext uri="{BB962C8B-B14F-4D97-AF65-F5344CB8AC3E}">
        <p14:creationId xmlns:p14="http://schemas.microsoft.com/office/powerpoint/2010/main" val="329696666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dirty="0" smtClean="0"/>
              <a:t>9</a:t>
            </a:r>
            <a:r>
              <a:rPr lang="ru-RU" dirty="0" smtClean="0"/>
              <a:t>/</a:t>
            </a:r>
            <a:r>
              <a:rPr lang="en-US" dirty="0" smtClean="0"/>
              <a:t>12</a:t>
            </a:r>
            <a:r>
              <a:rPr lang="ru-RU" dirty="0" smtClean="0"/>
              <a:t>/1</a:t>
            </a:r>
            <a:r>
              <a:rPr lang="en-US" dirty="0" smtClean="0"/>
              <a:t>3</a:t>
            </a:r>
            <a:endParaRPr lang="en-US" dirty="0"/>
          </a:p>
        </p:txBody>
      </p:sp>
      <p:sp>
        <p:nvSpPr>
          <p:cNvPr id="5" name="Footer Placeholder 4"/>
          <p:cNvSpPr>
            <a:spLocks noGrp="1"/>
          </p:cNvSpPr>
          <p:nvPr>
            <p:ph type="ftr" sz="quarter" idx="11"/>
          </p:nvPr>
        </p:nvSpPr>
        <p:spPr/>
        <p:txBody>
          <a:bodyPr/>
          <a:lstStyle/>
          <a:p>
            <a:r>
              <a:rPr lang="en-US" dirty="0" smtClean="0"/>
              <a:t>NEC 2013</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11</a:t>
            </a:fld>
            <a:endParaRPr lang="en-US"/>
          </a:p>
        </p:txBody>
      </p:sp>
      <p:pic>
        <p:nvPicPr>
          <p:cNvPr id="7" name="Picture 6" descr="Screen Shot 2013-08-06 at 12.26.1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139825" y="-1139824"/>
            <a:ext cx="6864354" cy="9144002"/>
          </a:xfrm>
          <a:prstGeom prst="rect">
            <a:avLst/>
          </a:prstGeom>
        </p:spPr>
      </p:pic>
      <p:sp>
        <p:nvSpPr>
          <p:cNvPr id="8" name="TextBox 7"/>
          <p:cNvSpPr txBox="1"/>
          <p:nvPr/>
        </p:nvSpPr>
        <p:spPr>
          <a:xfrm>
            <a:off x="1498600" y="1054100"/>
            <a:ext cx="3340691" cy="646331"/>
          </a:xfrm>
          <a:prstGeom prst="rect">
            <a:avLst/>
          </a:prstGeom>
          <a:noFill/>
        </p:spPr>
        <p:txBody>
          <a:bodyPr wrap="none" rtlCol="0">
            <a:spAutoFit/>
          </a:bodyPr>
          <a:lstStyle/>
          <a:p>
            <a:r>
              <a:rPr lang="en-US" dirty="0" smtClean="0">
                <a:solidFill>
                  <a:schemeClr val="bg1">
                    <a:lumMod val="95000"/>
                  </a:schemeClr>
                </a:solidFill>
              </a:rPr>
              <a:t>Business e-mails sent per year</a:t>
            </a:r>
          </a:p>
          <a:p>
            <a:r>
              <a:rPr lang="en-US" dirty="0" smtClean="0">
                <a:solidFill>
                  <a:schemeClr val="bg1">
                    <a:lumMod val="95000"/>
                  </a:schemeClr>
                </a:solidFill>
              </a:rPr>
              <a:t>           3000 </a:t>
            </a:r>
            <a:r>
              <a:rPr lang="en-US" dirty="0" err="1" smtClean="0">
                <a:solidFill>
                  <a:schemeClr val="bg1">
                    <a:lumMod val="95000"/>
                  </a:schemeClr>
                </a:solidFill>
              </a:rPr>
              <a:t>PBytes</a:t>
            </a:r>
            <a:endParaRPr lang="en-US" dirty="0">
              <a:solidFill>
                <a:schemeClr val="bg1">
                  <a:lumMod val="95000"/>
                </a:schemeClr>
              </a:solidFill>
            </a:endParaRPr>
          </a:p>
        </p:txBody>
      </p:sp>
      <p:sp>
        <p:nvSpPr>
          <p:cNvPr id="9" name="TextBox 8"/>
          <p:cNvSpPr txBox="1"/>
          <p:nvPr/>
        </p:nvSpPr>
        <p:spPr>
          <a:xfrm>
            <a:off x="5874950" y="2093436"/>
            <a:ext cx="2651439" cy="923330"/>
          </a:xfrm>
          <a:prstGeom prst="rect">
            <a:avLst/>
          </a:prstGeom>
          <a:noFill/>
        </p:spPr>
        <p:txBody>
          <a:bodyPr wrap="square" rtlCol="0">
            <a:spAutoFit/>
          </a:bodyPr>
          <a:lstStyle/>
          <a:p>
            <a:r>
              <a:rPr lang="en-US" dirty="0" smtClean="0">
                <a:solidFill>
                  <a:schemeClr val="bg1">
                    <a:lumMod val="95000"/>
                  </a:schemeClr>
                </a:solidFill>
              </a:rPr>
              <a:t>Content </a:t>
            </a:r>
            <a:r>
              <a:rPr lang="ru-RU" dirty="0" smtClean="0">
                <a:solidFill>
                  <a:schemeClr val="bg1">
                    <a:lumMod val="95000"/>
                  </a:schemeClr>
                </a:solidFill>
              </a:rPr>
              <a:t> </a:t>
            </a:r>
            <a:r>
              <a:rPr lang="en-US" dirty="0" smtClean="0">
                <a:solidFill>
                  <a:schemeClr val="bg1">
                    <a:lumMod val="95000"/>
                  </a:schemeClr>
                </a:solidFill>
              </a:rPr>
              <a:t>Uploaded </a:t>
            </a:r>
          </a:p>
          <a:p>
            <a:r>
              <a:rPr lang="en-US" dirty="0" smtClean="0">
                <a:solidFill>
                  <a:schemeClr val="bg1">
                    <a:lumMod val="95000"/>
                  </a:schemeClr>
                </a:solidFill>
              </a:rPr>
              <a:t>to Facebook  each year. </a:t>
            </a:r>
          </a:p>
          <a:p>
            <a:r>
              <a:rPr lang="en-US" dirty="0" smtClean="0">
                <a:solidFill>
                  <a:schemeClr val="bg1">
                    <a:lumMod val="95000"/>
                  </a:schemeClr>
                </a:solidFill>
              </a:rPr>
              <a:t>182 </a:t>
            </a:r>
            <a:r>
              <a:rPr lang="en-US" dirty="0" err="1" smtClean="0">
                <a:solidFill>
                  <a:schemeClr val="bg1">
                    <a:lumMod val="95000"/>
                  </a:schemeClr>
                </a:solidFill>
              </a:rPr>
              <a:t>PBytes</a:t>
            </a:r>
            <a:endParaRPr lang="en-US" dirty="0">
              <a:solidFill>
                <a:schemeClr val="bg1">
                  <a:lumMod val="95000"/>
                </a:schemeClr>
              </a:solidFill>
            </a:endParaRPr>
          </a:p>
        </p:txBody>
      </p:sp>
      <p:sp>
        <p:nvSpPr>
          <p:cNvPr id="10" name="TextBox 9"/>
          <p:cNvSpPr txBox="1"/>
          <p:nvPr/>
        </p:nvSpPr>
        <p:spPr>
          <a:xfrm>
            <a:off x="2257117" y="4998134"/>
            <a:ext cx="2301945" cy="646331"/>
          </a:xfrm>
          <a:prstGeom prst="rect">
            <a:avLst/>
          </a:prstGeom>
          <a:noFill/>
        </p:spPr>
        <p:txBody>
          <a:bodyPr wrap="none" rtlCol="0">
            <a:spAutoFit/>
          </a:bodyPr>
          <a:lstStyle/>
          <a:p>
            <a:r>
              <a:rPr lang="en-US" dirty="0" smtClean="0">
                <a:solidFill>
                  <a:schemeClr val="bg1">
                    <a:lumMod val="95000"/>
                  </a:schemeClr>
                </a:solidFill>
              </a:rPr>
              <a:t>Google search index</a:t>
            </a:r>
          </a:p>
          <a:p>
            <a:r>
              <a:rPr lang="en-US" dirty="0" smtClean="0">
                <a:solidFill>
                  <a:schemeClr val="bg1">
                    <a:lumMod val="95000"/>
                  </a:schemeClr>
                </a:solidFill>
              </a:rPr>
              <a:t>          98 </a:t>
            </a:r>
            <a:r>
              <a:rPr lang="en-US" dirty="0" err="1" smtClean="0">
                <a:solidFill>
                  <a:schemeClr val="bg1">
                    <a:lumMod val="95000"/>
                  </a:schemeClr>
                </a:solidFill>
              </a:rPr>
              <a:t>PBytes</a:t>
            </a:r>
            <a:endParaRPr lang="en-US" dirty="0">
              <a:solidFill>
                <a:schemeClr val="bg1">
                  <a:lumMod val="95000"/>
                </a:schemeClr>
              </a:solidFill>
            </a:endParaRPr>
          </a:p>
        </p:txBody>
      </p:sp>
      <p:sp>
        <p:nvSpPr>
          <p:cNvPr id="11" name="TextBox 10"/>
          <p:cNvSpPr txBox="1"/>
          <p:nvPr/>
        </p:nvSpPr>
        <p:spPr>
          <a:xfrm>
            <a:off x="7048532" y="5537200"/>
            <a:ext cx="1814018" cy="646331"/>
          </a:xfrm>
          <a:prstGeom prst="rect">
            <a:avLst/>
          </a:prstGeom>
          <a:noFill/>
        </p:spPr>
        <p:txBody>
          <a:bodyPr wrap="none" rtlCol="0">
            <a:spAutoFit/>
          </a:bodyPr>
          <a:lstStyle/>
          <a:p>
            <a:r>
              <a:rPr lang="en-US" dirty="0" smtClean="0">
                <a:solidFill>
                  <a:schemeClr val="bg1">
                    <a:lumMod val="95000"/>
                  </a:schemeClr>
                </a:solidFill>
              </a:rPr>
              <a:t>Health Records</a:t>
            </a:r>
          </a:p>
          <a:p>
            <a:r>
              <a:rPr lang="en-US" dirty="0" smtClean="0">
                <a:solidFill>
                  <a:schemeClr val="bg1">
                    <a:lumMod val="95000"/>
                  </a:schemeClr>
                </a:solidFill>
              </a:rPr>
              <a:t>    30 </a:t>
            </a:r>
            <a:r>
              <a:rPr lang="en-US" dirty="0" err="1" smtClean="0">
                <a:solidFill>
                  <a:schemeClr val="bg1">
                    <a:lumMod val="95000"/>
                  </a:schemeClr>
                </a:solidFill>
              </a:rPr>
              <a:t>PBytes</a:t>
            </a:r>
            <a:endParaRPr lang="en-US" dirty="0">
              <a:solidFill>
                <a:schemeClr val="bg1">
                  <a:lumMod val="95000"/>
                </a:schemeClr>
              </a:solidFill>
            </a:endParaRPr>
          </a:p>
        </p:txBody>
      </p:sp>
      <p:sp>
        <p:nvSpPr>
          <p:cNvPr id="12" name="TextBox 11"/>
          <p:cNvSpPr txBox="1"/>
          <p:nvPr/>
        </p:nvSpPr>
        <p:spPr>
          <a:xfrm>
            <a:off x="5661027" y="5334000"/>
            <a:ext cx="1236824" cy="646331"/>
          </a:xfrm>
          <a:prstGeom prst="rect">
            <a:avLst/>
          </a:prstGeom>
          <a:noFill/>
        </p:spPr>
        <p:txBody>
          <a:bodyPr wrap="none" rtlCol="0">
            <a:spAutoFit/>
          </a:bodyPr>
          <a:lstStyle/>
          <a:p>
            <a:r>
              <a:rPr lang="en-US" dirty="0" err="1" smtClean="0">
                <a:solidFill>
                  <a:schemeClr val="bg1">
                    <a:lumMod val="95000"/>
                  </a:schemeClr>
                </a:solidFill>
              </a:rPr>
              <a:t>Youtube</a:t>
            </a:r>
            <a:endParaRPr lang="en-US" dirty="0" smtClean="0">
              <a:solidFill>
                <a:schemeClr val="bg1">
                  <a:lumMod val="95000"/>
                </a:schemeClr>
              </a:solidFill>
            </a:endParaRPr>
          </a:p>
          <a:p>
            <a:r>
              <a:rPr lang="en-US" dirty="0" smtClean="0">
                <a:solidFill>
                  <a:schemeClr val="bg1">
                    <a:lumMod val="95000"/>
                  </a:schemeClr>
                </a:solidFill>
              </a:rPr>
              <a:t>15 </a:t>
            </a:r>
            <a:r>
              <a:rPr lang="en-US" dirty="0" err="1" smtClean="0">
                <a:solidFill>
                  <a:schemeClr val="bg1">
                    <a:lumMod val="95000"/>
                  </a:schemeClr>
                </a:solidFill>
              </a:rPr>
              <a:t>PBytes</a:t>
            </a:r>
            <a:endParaRPr lang="en-US" dirty="0">
              <a:solidFill>
                <a:schemeClr val="bg1">
                  <a:lumMod val="95000"/>
                </a:schemeClr>
              </a:solidFill>
            </a:endParaRPr>
          </a:p>
        </p:txBody>
      </p:sp>
      <p:sp>
        <p:nvSpPr>
          <p:cNvPr id="13" name="TextBox 12"/>
          <p:cNvSpPr txBox="1"/>
          <p:nvPr/>
        </p:nvSpPr>
        <p:spPr>
          <a:xfrm>
            <a:off x="304251" y="4674969"/>
            <a:ext cx="1416599" cy="646331"/>
          </a:xfrm>
          <a:prstGeom prst="rect">
            <a:avLst/>
          </a:prstGeom>
          <a:noFill/>
        </p:spPr>
        <p:txBody>
          <a:bodyPr wrap="none" rtlCol="0">
            <a:spAutoFit/>
          </a:bodyPr>
          <a:lstStyle/>
          <a:p>
            <a:r>
              <a:rPr lang="en-US" dirty="0" smtClean="0">
                <a:solidFill>
                  <a:schemeClr val="bg1">
                    <a:lumMod val="95000"/>
                  </a:schemeClr>
                </a:solidFill>
              </a:rPr>
              <a:t>LHC Annual</a:t>
            </a:r>
          </a:p>
          <a:p>
            <a:r>
              <a:rPr lang="en-US" dirty="0" smtClean="0">
                <a:solidFill>
                  <a:schemeClr val="bg1">
                    <a:lumMod val="95000"/>
                  </a:schemeClr>
                </a:solidFill>
              </a:rPr>
              <a:t>15 </a:t>
            </a:r>
            <a:r>
              <a:rPr lang="en-US" dirty="0" err="1" smtClean="0">
                <a:solidFill>
                  <a:schemeClr val="bg1">
                    <a:lumMod val="95000"/>
                  </a:schemeClr>
                </a:solidFill>
              </a:rPr>
              <a:t>PBytes</a:t>
            </a:r>
            <a:endParaRPr lang="en-US" dirty="0">
              <a:solidFill>
                <a:schemeClr val="bg1">
                  <a:lumMod val="95000"/>
                </a:schemeClr>
              </a:solidFill>
            </a:endParaRPr>
          </a:p>
        </p:txBody>
      </p:sp>
      <p:sp>
        <p:nvSpPr>
          <p:cNvPr id="14" name="TextBox 13"/>
          <p:cNvSpPr txBox="1"/>
          <p:nvPr/>
        </p:nvSpPr>
        <p:spPr>
          <a:xfrm>
            <a:off x="3848484" y="2790230"/>
            <a:ext cx="967107" cy="369332"/>
          </a:xfrm>
          <a:prstGeom prst="rect">
            <a:avLst/>
          </a:prstGeom>
          <a:noFill/>
        </p:spPr>
        <p:txBody>
          <a:bodyPr wrap="none" rtlCol="0">
            <a:spAutoFit/>
          </a:bodyPr>
          <a:lstStyle/>
          <a:p>
            <a:r>
              <a:rPr lang="en-US" dirty="0" smtClean="0"/>
              <a:t>Climate</a:t>
            </a:r>
          </a:p>
        </p:txBody>
      </p:sp>
      <p:sp>
        <p:nvSpPr>
          <p:cNvPr id="16" name="TextBox 15"/>
          <p:cNvSpPr txBox="1"/>
          <p:nvPr/>
        </p:nvSpPr>
        <p:spPr>
          <a:xfrm>
            <a:off x="6378746" y="279400"/>
            <a:ext cx="2147643" cy="369332"/>
          </a:xfrm>
          <a:prstGeom prst="rect">
            <a:avLst/>
          </a:prstGeom>
          <a:noFill/>
        </p:spPr>
        <p:txBody>
          <a:bodyPr wrap="none" rtlCol="0">
            <a:spAutoFit/>
          </a:bodyPr>
          <a:lstStyle/>
          <a:p>
            <a:r>
              <a:rPr lang="en-US" dirty="0" smtClean="0"/>
              <a:t>Library of congress</a:t>
            </a:r>
          </a:p>
        </p:txBody>
      </p:sp>
      <p:sp>
        <p:nvSpPr>
          <p:cNvPr id="17" name="TextBox 16"/>
          <p:cNvSpPr txBox="1"/>
          <p:nvPr/>
        </p:nvSpPr>
        <p:spPr>
          <a:xfrm>
            <a:off x="5299145" y="4822230"/>
            <a:ext cx="980294" cy="369332"/>
          </a:xfrm>
          <a:prstGeom prst="rect">
            <a:avLst/>
          </a:prstGeom>
          <a:noFill/>
        </p:spPr>
        <p:txBody>
          <a:bodyPr wrap="none" rtlCol="0">
            <a:spAutoFit/>
          </a:bodyPr>
          <a:lstStyle/>
          <a:p>
            <a:r>
              <a:rPr lang="en-US" dirty="0" err="1" smtClean="0">
                <a:solidFill>
                  <a:schemeClr val="bg1"/>
                </a:solidFill>
              </a:rPr>
              <a:t>Nasdaq</a:t>
            </a:r>
            <a:endParaRPr lang="en-US" dirty="0" smtClean="0">
              <a:solidFill>
                <a:schemeClr val="bg1"/>
              </a:solidFill>
            </a:endParaRPr>
          </a:p>
        </p:txBody>
      </p:sp>
      <p:sp>
        <p:nvSpPr>
          <p:cNvPr id="18" name="TextBox 17"/>
          <p:cNvSpPr txBox="1"/>
          <p:nvPr/>
        </p:nvSpPr>
        <p:spPr>
          <a:xfrm>
            <a:off x="420006" y="5596930"/>
            <a:ext cx="1300844" cy="369332"/>
          </a:xfrm>
          <a:prstGeom prst="rect">
            <a:avLst/>
          </a:prstGeom>
          <a:noFill/>
        </p:spPr>
        <p:txBody>
          <a:bodyPr wrap="none" rtlCol="0">
            <a:spAutoFit/>
          </a:bodyPr>
          <a:lstStyle/>
          <a:p>
            <a:r>
              <a:rPr lang="en-US" dirty="0" smtClean="0">
                <a:solidFill>
                  <a:schemeClr val="bg1"/>
                </a:solidFill>
              </a:rPr>
              <a:t>US census</a:t>
            </a:r>
          </a:p>
        </p:txBody>
      </p:sp>
      <p:sp>
        <p:nvSpPr>
          <p:cNvPr id="19" name="Rectangle 18"/>
          <p:cNvSpPr/>
          <p:nvPr/>
        </p:nvSpPr>
        <p:spPr>
          <a:xfrm>
            <a:off x="0" y="6519397"/>
            <a:ext cx="5926410" cy="369332"/>
          </a:xfrm>
          <a:prstGeom prst="rect">
            <a:avLst/>
          </a:prstGeom>
        </p:spPr>
        <p:txBody>
          <a:bodyPr wrap="square">
            <a:spAutoFit/>
          </a:bodyPr>
          <a:lstStyle/>
          <a:p>
            <a:r>
              <a:rPr lang="en-US" dirty="0"/>
              <a:t>http://</a:t>
            </a:r>
            <a:r>
              <a:rPr lang="en-US" dirty="0" err="1"/>
              <a:t>www.wired.com</a:t>
            </a:r>
            <a:r>
              <a:rPr lang="en-US" dirty="0"/>
              <a:t>/magazine/2013/04/</a:t>
            </a:r>
            <a:r>
              <a:rPr lang="en-US" dirty="0" err="1"/>
              <a:t>bigdata</a:t>
            </a:r>
            <a:endParaRPr lang="en-US" dirty="0"/>
          </a:p>
        </p:txBody>
      </p:sp>
      <p:sp>
        <p:nvSpPr>
          <p:cNvPr id="22" name="Oval 21"/>
          <p:cNvSpPr/>
          <p:nvPr/>
        </p:nvSpPr>
        <p:spPr>
          <a:xfrm>
            <a:off x="0" y="1549400"/>
            <a:ext cx="3408090" cy="3149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1720850" y="3297704"/>
            <a:ext cx="1739900" cy="1439396"/>
          </a:xfrm>
          <a:prstGeom prst="ellipse">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1784350" y="3537129"/>
            <a:ext cx="1783101" cy="923330"/>
          </a:xfrm>
          <a:prstGeom prst="rect">
            <a:avLst/>
          </a:prstGeom>
          <a:noFill/>
        </p:spPr>
        <p:txBody>
          <a:bodyPr wrap="none" rtlCol="0">
            <a:spAutoFit/>
          </a:bodyPr>
          <a:lstStyle/>
          <a:p>
            <a:r>
              <a:rPr lang="en-US" i="1" dirty="0">
                <a:solidFill>
                  <a:schemeClr val="bg1">
                    <a:lumMod val="95000"/>
                  </a:schemeClr>
                </a:solidFill>
              </a:rPr>
              <a:t> </a:t>
            </a:r>
            <a:r>
              <a:rPr lang="en-US" i="1" dirty="0" smtClean="0">
                <a:solidFill>
                  <a:schemeClr val="accent6">
                    <a:lumMod val="50000"/>
                  </a:schemeClr>
                </a:solidFill>
              </a:rPr>
              <a:t>ATLAS Annual</a:t>
            </a:r>
          </a:p>
          <a:p>
            <a:r>
              <a:rPr lang="en-US" i="1" dirty="0" smtClean="0">
                <a:solidFill>
                  <a:schemeClr val="accent6">
                    <a:lumMod val="50000"/>
                  </a:schemeClr>
                </a:solidFill>
              </a:rPr>
              <a:t>Data Volume</a:t>
            </a:r>
          </a:p>
          <a:p>
            <a:r>
              <a:rPr lang="en-US" i="1" dirty="0" smtClean="0">
                <a:solidFill>
                  <a:schemeClr val="accent6">
                    <a:lumMod val="50000"/>
                  </a:schemeClr>
                </a:solidFill>
              </a:rPr>
              <a:t>30 </a:t>
            </a:r>
            <a:r>
              <a:rPr lang="en-US" i="1" dirty="0" err="1" smtClean="0">
                <a:solidFill>
                  <a:schemeClr val="accent6">
                    <a:lumMod val="50000"/>
                  </a:schemeClr>
                </a:solidFill>
              </a:rPr>
              <a:t>PBytes</a:t>
            </a:r>
            <a:endParaRPr lang="en-US" i="1" dirty="0">
              <a:solidFill>
                <a:schemeClr val="accent6">
                  <a:lumMod val="50000"/>
                </a:schemeClr>
              </a:solidFill>
            </a:endParaRPr>
          </a:p>
        </p:txBody>
      </p:sp>
      <p:sp>
        <p:nvSpPr>
          <p:cNvPr id="23" name="TextBox 22"/>
          <p:cNvSpPr txBox="1"/>
          <p:nvPr/>
        </p:nvSpPr>
        <p:spPr>
          <a:xfrm>
            <a:off x="807699" y="2236232"/>
            <a:ext cx="2035461" cy="923330"/>
          </a:xfrm>
          <a:prstGeom prst="rect">
            <a:avLst/>
          </a:prstGeom>
          <a:noFill/>
        </p:spPr>
        <p:txBody>
          <a:bodyPr wrap="none" rtlCol="0">
            <a:spAutoFit/>
          </a:bodyPr>
          <a:lstStyle/>
          <a:p>
            <a:r>
              <a:rPr lang="en-US" i="1" dirty="0">
                <a:solidFill>
                  <a:schemeClr val="bg1">
                    <a:lumMod val="95000"/>
                  </a:schemeClr>
                </a:solidFill>
              </a:rPr>
              <a:t> </a:t>
            </a:r>
            <a:r>
              <a:rPr lang="en-US" i="1" dirty="0" smtClean="0">
                <a:solidFill>
                  <a:schemeClr val="accent6">
                    <a:lumMod val="50000"/>
                  </a:schemeClr>
                </a:solidFill>
              </a:rPr>
              <a:t>ATLAS Managed </a:t>
            </a:r>
          </a:p>
          <a:p>
            <a:r>
              <a:rPr lang="en-US" i="1" dirty="0" smtClean="0">
                <a:solidFill>
                  <a:schemeClr val="accent6">
                    <a:lumMod val="50000"/>
                  </a:schemeClr>
                </a:solidFill>
              </a:rPr>
              <a:t>   Data Volume</a:t>
            </a:r>
          </a:p>
          <a:p>
            <a:r>
              <a:rPr lang="en-US" i="1" dirty="0" smtClean="0">
                <a:solidFill>
                  <a:schemeClr val="accent6">
                    <a:lumMod val="50000"/>
                  </a:schemeClr>
                </a:solidFill>
              </a:rPr>
              <a:t>    130 </a:t>
            </a:r>
            <a:r>
              <a:rPr lang="en-US" i="1" dirty="0" err="1" smtClean="0">
                <a:solidFill>
                  <a:schemeClr val="accent6">
                    <a:lumMod val="50000"/>
                  </a:schemeClr>
                </a:solidFill>
              </a:rPr>
              <a:t>PBytes</a:t>
            </a:r>
            <a:endParaRPr lang="en-US" i="1" dirty="0">
              <a:solidFill>
                <a:schemeClr val="accent6">
                  <a:lumMod val="50000"/>
                </a:schemeClr>
              </a:solidFill>
            </a:endParaRPr>
          </a:p>
        </p:txBody>
      </p:sp>
      <p:sp>
        <p:nvSpPr>
          <p:cNvPr id="2" name="Title 1"/>
          <p:cNvSpPr>
            <a:spLocks noGrp="1"/>
          </p:cNvSpPr>
          <p:nvPr>
            <p:ph type="title"/>
          </p:nvPr>
        </p:nvSpPr>
        <p:spPr>
          <a:xfrm>
            <a:off x="35768" y="-14070"/>
            <a:ext cx="7848600" cy="838200"/>
          </a:xfrm>
          <a:noFill/>
        </p:spPr>
        <p:txBody>
          <a:bodyPr/>
          <a:lstStyle/>
          <a:p>
            <a:r>
              <a:rPr lang="en-US" sz="1800" b="1" dirty="0"/>
              <a:t>Big Data Has Arrived at an Almost Unimaginable Scale</a:t>
            </a:r>
            <a:r>
              <a:rPr lang="en-US" sz="2300" b="1" dirty="0"/>
              <a:t/>
            </a:r>
            <a:br>
              <a:rPr lang="en-US" sz="2300" b="1" dirty="0"/>
            </a:br>
            <a:endParaRPr lang="en-US" sz="2300" dirty="0"/>
          </a:p>
        </p:txBody>
      </p:sp>
    </p:spTree>
    <p:extLst>
      <p:ext uri="{BB962C8B-B14F-4D97-AF65-F5344CB8AC3E}">
        <p14:creationId xmlns:p14="http://schemas.microsoft.com/office/powerpoint/2010/main" val="153672883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 y="76200"/>
            <a:ext cx="8915400" cy="1143000"/>
          </a:xfrm>
        </p:spPr>
        <p:txBody>
          <a:bodyPr>
            <a:normAutofit fontScale="90000"/>
          </a:bodyPr>
          <a:lstStyle/>
          <a:p>
            <a:r>
              <a:rPr lang="en-US" dirty="0" err="1" smtClean="0"/>
              <a:t>BigData</a:t>
            </a:r>
            <a:r>
              <a:rPr lang="en-US" dirty="0" smtClean="0"/>
              <a:t> Technologies For Mega-Science</a:t>
            </a:r>
            <a:endParaRPr lang="en-US" dirty="0"/>
          </a:p>
        </p:txBody>
      </p:sp>
      <p:sp>
        <p:nvSpPr>
          <p:cNvPr id="3" name="Content Placeholder 2"/>
          <p:cNvSpPr>
            <a:spLocks noGrp="1"/>
          </p:cNvSpPr>
          <p:nvPr>
            <p:ph idx="1"/>
          </p:nvPr>
        </p:nvSpPr>
        <p:spPr>
          <a:xfrm>
            <a:off x="228600" y="1066800"/>
            <a:ext cx="8826500" cy="5314890"/>
          </a:xfrm>
        </p:spPr>
        <p:txBody>
          <a:bodyPr/>
          <a:lstStyle/>
          <a:p>
            <a:r>
              <a:rPr lang="en-US" dirty="0" smtClean="0"/>
              <a:t>Workload </a:t>
            </a:r>
            <a:r>
              <a:rPr lang="en-US" i="1" dirty="0" smtClean="0">
                <a:solidFill>
                  <a:srgbClr val="800000"/>
                </a:solidFill>
              </a:rPr>
              <a:t>and Data </a:t>
            </a:r>
            <a:r>
              <a:rPr lang="en-US" dirty="0" smtClean="0"/>
              <a:t>Management System</a:t>
            </a:r>
            <a:endParaRPr lang="en-US" dirty="0"/>
          </a:p>
        </p:txBody>
      </p:sp>
      <p:sp>
        <p:nvSpPr>
          <p:cNvPr id="4" name="Date Placeholder 3"/>
          <p:cNvSpPr>
            <a:spLocks noGrp="1"/>
          </p:cNvSpPr>
          <p:nvPr>
            <p:ph type="dt" sz="half" idx="10"/>
          </p:nvPr>
        </p:nvSpPr>
        <p:spPr/>
        <p:txBody>
          <a:bodyPr/>
          <a:lstStyle/>
          <a:p>
            <a:r>
              <a:rPr lang="en-US" dirty="0"/>
              <a:t>2</a:t>
            </a:r>
            <a:r>
              <a:rPr lang="ru-RU" dirty="0" smtClean="0"/>
              <a:t>/</a:t>
            </a:r>
            <a:r>
              <a:rPr lang="en-US" dirty="0" smtClean="0"/>
              <a:t>24</a:t>
            </a:r>
            <a:r>
              <a:rPr lang="ru-RU" dirty="0" smtClean="0"/>
              <a:t>/</a:t>
            </a:r>
            <a:r>
              <a:rPr lang="en-US" dirty="0" smtClean="0"/>
              <a:t>2014</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12</a:t>
            </a:fld>
            <a:endParaRPr lang="en-US"/>
          </a:p>
        </p:txBody>
      </p:sp>
      <p:pic>
        <p:nvPicPr>
          <p:cNvPr id="7" name="Content Placeholder 6" descr="Screen Shot 2013-08-02 at 12.04.26 PM.png"/>
          <p:cNvPicPr>
            <a:picLocks noChangeAspect="1"/>
          </p:cNvPicPr>
          <p:nvPr/>
        </p:nvPicPr>
        <p:blipFill>
          <a:blip r:embed="rId2">
            <a:extLst>
              <a:ext uri="{28A0092B-C50C-407E-A947-70E740481C1C}">
                <a14:useLocalDpi xmlns:a14="http://schemas.microsoft.com/office/drawing/2010/main" val="0"/>
              </a:ext>
            </a:extLst>
          </a:blip>
          <a:srcRect l="8314" r="8314"/>
          <a:stretch>
            <a:fillRect/>
          </a:stretch>
        </p:blipFill>
        <p:spPr bwMode="auto">
          <a:xfrm>
            <a:off x="1371600" y="2425700"/>
            <a:ext cx="7543800" cy="4076700"/>
          </a:xfrm>
          <a:prstGeom prst="rect">
            <a:avLst/>
          </a:prstGeom>
          <a:noFill/>
          <a:ln w="9525">
            <a:noFill/>
            <a:miter lim="800000"/>
            <a:headEnd/>
            <a:tailEnd/>
          </a:ln>
        </p:spPr>
      </p:pic>
      <p:sp>
        <p:nvSpPr>
          <p:cNvPr id="8" name="TextBox 7"/>
          <p:cNvSpPr txBox="1"/>
          <p:nvPr/>
        </p:nvSpPr>
        <p:spPr>
          <a:xfrm>
            <a:off x="1295400" y="1778913"/>
            <a:ext cx="6771155" cy="430887"/>
          </a:xfrm>
          <a:prstGeom prst="rect">
            <a:avLst/>
          </a:prstGeom>
          <a:noFill/>
        </p:spPr>
        <p:txBody>
          <a:bodyPr wrap="none" rtlCol="0">
            <a:spAutoFit/>
          </a:bodyPr>
          <a:lstStyle/>
          <a:p>
            <a:r>
              <a:rPr lang="en-US" sz="2200" dirty="0" smtClean="0">
                <a:solidFill>
                  <a:srgbClr val="FF0000"/>
                </a:solidFill>
              </a:rPr>
              <a:t>LHC Upgrade Timeline. 100 times more data in 2018</a:t>
            </a:r>
            <a:endParaRPr lang="en-US" sz="2200" dirty="0">
              <a:solidFill>
                <a:srgbClr val="FF0000"/>
              </a:solidFill>
            </a:endParaRPr>
          </a:p>
        </p:txBody>
      </p:sp>
    </p:spTree>
    <p:extLst>
      <p:ext uri="{BB962C8B-B14F-4D97-AF65-F5344CB8AC3E}">
        <p14:creationId xmlns:p14="http://schemas.microsoft.com/office/powerpoint/2010/main" val="168895041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Russian Federation Government grants</a:t>
            </a:r>
          </a:p>
          <a:p>
            <a:r>
              <a:rPr lang="en-US" dirty="0" smtClean="0"/>
              <a:t>“Big Data Technologies for </a:t>
            </a:r>
            <a:r>
              <a:rPr lang="en-US" dirty="0" err="1" smtClean="0"/>
              <a:t>megaScience</a:t>
            </a:r>
            <a:r>
              <a:rPr lang="en-US" dirty="0" smtClean="0"/>
              <a:t> projects”</a:t>
            </a:r>
            <a:endParaRPr lang="en-US" dirty="0"/>
          </a:p>
        </p:txBody>
      </p:sp>
      <p:sp>
        <p:nvSpPr>
          <p:cNvPr id="4" name="Date Placeholder 3"/>
          <p:cNvSpPr>
            <a:spLocks noGrp="1"/>
          </p:cNvSpPr>
          <p:nvPr>
            <p:ph type="dt" sz="half" idx="10"/>
          </p:nvPr>
        </p:nvSpPr>
        <p:spPr/>
        <p:txBody>
          <a:bodyPr/>
          <a:lstStyle/>
          <a:p>
            <a:r>
              <a:rPr lang="en-US" smtClean="0"/>
              <a:t>2/24/2014</a:t>
            </a:r>
            <a:endParaRPr lang="en-US" dirty="0"/>
          </a:p>
        </p:txBody>
      </p:sp>
      <p:sp>
        <p:nvSpPr>
          <p:cNvPr id="5" name="Footer Placeholder 4"/>
          <p:cNvSpPr>
            <a:spLocks noGrp="1"/>
          </p:cNvSpPr>
          <p:nvPr>
            <p:ph type="ftr" sz="quarter" idx="11"/>
          </p:nvPr>
        </p:nvSpPr>
        <p:spPr/>
        <p:txBody>
          <a:bodyPr/>
          <a:lstStyle/>
          <a:p>
            <a:r>
              <a:rPr lang="en-US" smtClean="0"/>
              <a:t>Alexei Klimentov </a:t>
            </a:r>
            <a:endParaRPr lang="en-US" dirty="0"/>
          </a:p>
        </p:txBody>
      </p:sp>
      <p:sp>
        <p:nvSpPr>
          <p:cNvPr id="6" name="Slide Number Placeholder 5"/>
          <p:cNvSpPr>
            <a:spLocks noGrp="1"/>
          </p:cNvSpPr>
          <p:nvPr>
            <p:ph type="sldNum" sz="quarter" idx="12"/>
          </p:nvPr>
        </p:nvSpPr>
        <p:spPr/>
        <p:txBody>
          <a:bodyPr/>
          <a:lstStyle/>
          <a:p>
            <a:fld id="{C51AC6D1-9A3F-4A25-975B-FE01521DF08B}" type="slidenum">
              <a:rPr lang="en-US" smtClean="0"/>
              <a:pPr/>
              <a:t>2</a:t>
            </a:fld>
            <a:endParaRPr lang="en-US"/>
          </a:p>
        </p:txBody>
      </p:sp>
    </p:spTree>
    <p:extLst>
      <p:ext uri="{BB962C8B-B14F-4D97-AF65-F5344CB8AC3E}">
        <p14:creationId xmlns:p14="http://schemas.microsoft.com/office/powerpoint/2010/main" val="419726720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Russian Government Grant Program</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program was started in 2010 to attract leading scientists to Russian Universities and Research Institutes </a:t>
            </a:r>
          </a:p>
          <a:p>
            <a:pPr marL="457200" lvl="1" indent="0">
              <a:buNone/>
            </a:pPr>
            <a:r>
              <a:rPr lang="en-US" i="1" dirty="0" smtClean="0">
                <a:solidFill>
                  <a:schemeClr val="tx2">
                    <a:lumMod val="60000"/>
                    <a:lumOff val="40000"/>
                  </a:schemeClr>
                </a:solidFill>
              </a:rPr>
              <a:t>“…In </a:t>
            </a:r>
            <a:r>
              <a:rPr lang="en-US" i="1" dirty="0">
                <a:solidFill>
                  <a:schemeClr val="tx2">
                    <a:lumMod val="60000"/>
                    <a:lumOff val="40000"/>
                  </a:schemeClr>
                </a:solidFill>
              </a:rPr>
              <a:t>order to strengthen governmental support for the development of science and innovations in tertiary education and to improve the quality of higher education, on April 9, 2010, the Government of the Russian Federation instituted monetary grants that are made available on a competitive basis to support of scientific research projects implemented by the world’s leading scientists at Russian institutions of higher </a:t>
            </a:r>
            <a:r>
              <a:rPr lang="en-US" i="1" dirty="0" smtClean="0">
                <a:solidFill>
                  <a:schemeClr val="tx2">
                    <a:lumMod val="60000"/>
                    <a:lumOff val="40000"/>
                  </a:schemeClr>
                </a:solidFill>
              </a:rPr>
              <a:t>learning…”</a:t>
            </a:r>
          </a:p>
          <a:p>
            <a:pPr marL="457200" lvl="1" indent="0">
              <a:buNone/>
            </a:pPr>
            <a:r>
              <a:rPr lang="en-US" i="1" dirty="0" smtClean="0">
                <a:solidFill>
                  <a:schemeClr val="tx2">
                    <a:lumMod val="60000"/>
                    <a:lumOff val="40000"/>
                  </a:schemeClr>
                </a:solidFill>
              </a:rPr>
              <a:t> </a:t>
            </a:r>
            <a:r>
              <a:rPr lang="en-US" sz="1900" dirty="0"/>
              <a:t>Resolution No.220 of the Government of the Russian Federation of April 9, 2010 </a:t>
            </a:r>
            <a:endParaRPr lang="en-US" sz="1900" dirty="0" smtClean="0">
              <a:solidFill>
                <a:schemeClr val="tx2">
                  <a:lumMod val="60000"/>
                  <a:lumOff val="40000"/>
                </a:schemeClr>
              </a:solidFill>
            </a:endParaRPr>
          </a:p>
          <a:p>
            <a:endParaRPr lang="en-US" dirty="0"/>
          </a:p>
        </p:txBody>
      </p:sp>
      <p:sp>
        <p:nvSpPr>
          <p:cNvPr id="4" name="Date Placeholder 3"/>
          <p:cNvSpPr>
            <a:spLocks noGrp="1"/>
          </p:cNvSpPr>
          <p:nvPr>
            <p:ph type="dt" sz="half" idx="10"/>
          </p:nvPr>
        </p:nvSpPr>
        <p:spPr/>
        <p:txBody>
          <a:bodyPr/>
          <a:lstStyle/>
          <a:p>
            <a:r>
              <a:rPr lang="en-US" smtClean="0"/>
              <a:t>2/24/2014</a:t>
            </a:r>
            <a:endParaRPr lang="en-US" dirty="0"/>
          </a:p>
        </p:txBody>
      </p:sp>
      <p:sp>
        <p:nvSpPr>
          <p:cNvPr id="5" name="Footer Placeholder 4"/>
          <p:cNvSpPr>
            <a:spLocks noGrp="1"/>
          </p:cNvSpPr>
          <p:nvPr>
            <p:ph type="ftr" sz="quarter" idx="11"/>
          </p:nvPr>
        </p:nvSpPr>
        <p:spPr/>
        <p:txBody>
          <a:bodyPr/>
          <a:lstStyle/>
          <a:p>
            <a:r>
              <a:rPr lang="en-US" smtClean="0"/>
              <a:t>Alexei Klimentov </a:t>
            </a:r>
            <a:endParaRPr lang="en-US" dirty="0"/>
          </a:p>
        </p:txBody>
      </p:sp>
      <p:sp>
        <p:nvSpPr>
          <p:cNvPr id="6" name="Slide Number Placeholder 5"/>
          <p:cNvSpPr>
            <a:spLocks noGrp="1"/>
          </p:cNvSpPr>
          <p:nvPr>
            <p:ph type="sldNum" sz="quarter" idx="12"/>
          </p:nvPr>
        </p:nvSpPr>
        <p:spPr/>
        <p:txBody>
          <a:bodyPr/>
          <a:lstStyle/>
          <a:p>
            <a:fld id="{C51AC6D1-9A3F-4A25-975B-FE01521DF08B}" type="slidenum">
              <a:rPr lang="en-US" smtClean="0"/>
              <a:pPr/>
              <a:t>3</a:t>
            </a:fld>
            <a:endParaRPr lang="en-US"/>
          </a:p>
        </p:txBody>
      </p:sp>
    </p:spTree>
    <p:extLst>
      <p:ext uri="{BB962C8B-B14F-4D97-AF65-F5344CB8AC3E}">
        <p14:creationId xmlns:p14="http://schemas.microsoft.com/office/powerpoint/2010/main" val="49624860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1143000"/>
          </a:xfrm>
        </p:spPr>
        <p:txBody>
          <a:bodyPr>
            <a:normAutofit/>
          </a:bodyPr>
          <a:lstStyle/>
          <a:p>
            <a:r>
              <a:rPr lang="en-US" dirty="0" smtClean="0"/>
              <a:t>Grant Program Goals</a:t>
            </a:r>
            <a:endParaRPr lang="en-US" dirty="0"/>
          </a:p>
        </p:txBody>
      </p:sp>
      <p:sp>
        <p:nvSpPr>
          <p:cNvPr id="3" name="Content Placeholder 2"/>
          <p:cNvSpPr>
            <a:spLocks noGrp="1"/>
          </p:cNvSpPr>
          <p:nvPr>
            <p:ph idx="1"/>
          </p:nvPr>
        </p:nvSpPr>
        <p:spPr/>
        <p:txBody>
          <a:bodyPr>
            <a:normAutofit fontScale="62500" lnSpcReduction="20000"/>
          </a:bodyPr>
          <a:lstStyle/>
          <a:p>
            <a:r>
              <a:rPr lang="en-US" dirty="0"/>
              <a:t>To bring world-renowned scientists, including scientists from among Russian citizens residing abroad, to Russian institutions of higher learning;</a:t>
            </a:r>
          </a:p>
          <a:p>
            <a:r>
              <a:rPr lang="en-US" dirty="0" smtClean="0"/>
              <a:t>To </a:t>
            </a:r>
            <a:r>
              <a:rPr lang="en-US" dirty="0"/>
              <a:t>create scientific research laboratories capable of competing with the world’s leading laboratories;</a:t>
            </a:r>
          </a:p>
          <a:p>
            <a:r>
              <a:rPr lang="en-US" dirty="0" smtClean="0"/>
              <a:t>To </a:t>
            </a:r>
            <a:r>
              <a:rPr lang="en-US" dirty="0"/>
              <a:t>ensure achievement of world-class research results;</a:t>
            </a:r>
          </a:p>
          <a:p>
            <a:r>
              <a:rPr lang="en-US" dirty="0" smtClean="0"/>
              <a:t>To </a:t>
            </a:r>
            <a:r>
              <a:rPr lang="en-US" dirty="0"/>
              <a:t>create conditions required to improve the professional quality of the faculty and research specialists of Russian institutions of higher learning, as well as to create an effective and efficient system of motivation of scientific work;</a:t>
            </a:r>
          </a:p>
          <a:p>
            <a:r>
              <a:rPr lang="en-US" dirty="0" smtClean="0"/>
              <a:t>To </a:t>
            </a:r>
            <a:r>
              <a:rPr lang="en-US" dirty="0"/>
              <a:t>encourage young people to pursue professional development in the fields of science, education, and high technologies</a:t>
            </a:r>
            <a:r>
              <a:rPr lang="en-US" dirty="0" smtClean="0"/>
              <a:t>;</a:t>
            </a:r>
          </a:p>
          <a:p>
            <a:r>
              <a:rPr lang="en-US" dirty="0" smtClean="0"/>
              <a:t>To </a:t>
            </a:r>
            <a:r>
              <a:rPr lang="en-US" dirty="0"/>
              <a:t>help create sustainable links between Russian institutions of higher learning and the world’s leading universities and science schools</a:t>
            </a:r>
            <a:r>
              <a:rPr lang="en-US" dirty="0" smtClean="0"/>
              <a:t>;</a:t>
            </a:r>
          </a:p>
          <a:p>
            <a:r>
              <a:rPr lang="en-US" dirty="0" smtClean="0"/>
              <a:t> </a:t>
            </a:r>
            <a:r>
              <a:rPr lang="en-US" dirty="0"/>
              <a:t>To facilitate commercialization of the research results and new technologies developed in the course of the scientific research projects supported under the program.</a:t>
            </a:r>
          </a:p>
        </p:txBody>
      </p:sp>
      <p:sp>
        <p:nvSpPr>
          <p:cNvPr id="4" name="Date Placeholder 3"/>
          <p:cNvSpPr>
            <a:spLocks noGrp="1"/>
          </p:cNvSpPr>
          <p:nvPr>
            <p:ph type="dt" sz="half" idx="10"/>
          </p:nvPr>
        </p:nvSpPr>
        <p:spPr/>
        <p:txBody>
          <a:bodyPr/>
          <a:lstStyle/>
          <a:p>
            <a:r>
              <a:rPr lang="en-US" dirty="0" smtClean="0"/>
              <a:t>2/24/2014</a:t>
            </a:r>
            <a:endParaRPr lang="en-US" dirty="0"/>
          </a:p>
        </p:txBody>
      </p:sp>
      <p:sp>
        <p:nvSpPr>
          <p:cNvPr id="5" name="Footer Placeholder 4"/>
          <p:cNvSpPr>
            <a:spLocks noGrp="1"/>
          </p:cNvSpPr>
          <p:nvPr>
            <p:ph type="ftr" sz="quarter" idx="11"/>
          </p:nvPr>
        </p:nvSpPr>
        <p:spPr/>
        <p:txBody>
          <a:bodyPr/>
          <a:lstStyle/>
          <a:p>
            <a:r>
              <a:rPr lang="en-US" smtClean="0"/>
              <a:t>Alexei Klimentov </a:t>
            </a:r>
            <a:endParaRPr lang="en-US" dirty="0"/>
          </a:p>
        </p:txBody>
      </p:sp>
      <p:sp>
        <p:nvSpPr>
          <p:cNvPr id="6" name="Slide Number Placeholder 5"/>
          <p:cNvSpPr>
            <a:spLocks noGrp="1"/>
          </p:cNvSpPr>
          <p:nvPr>
            <p:ph type="sldNum" sz="quarter" idx="12"/>
          </p:nvPr>
        </p:nvSpPr>
        <p:spPr/>
        <p:txBody>
          <a:bodyPr/>
          <a:lstStyle/>
          <a:p>
            <a:fld id="{C51AC6D1-9A3F-4A25-975B-FE01521DF08B}" type="slidenum">
              <a:rPr lang="en-US" smtClean="0"/>
              <a:pPr/>
              <a:t>4</a:t>
            </a:fld>
            <a:endParaRPr lang="en-US"/>
          </a:p>
        </p:txBody>
      </p:sp>
    </p:spTree>
    <p:extLst>
      <p:ext uri="{BB962C8B-B14F-4D97-AF65-F5344CB8AC3E}">
        <p14:creationId xmlns:p14="http://schemas.microsoft.com/office/powerpoint/2010/main" val="326146377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Russian Government Grant Program</a:t>
            </a:r>
            <a:endParaRPr lang="en-US" dirty="0"/>
          </a:p>
        </p:txBody>
      </p:sp>
      <p:sp>
        <p:nvSpPr>
          <p:cNvPr id="3" name="Content Placeholder 2"/>
          <p:cNvSpPr>
            <a:spLocks noGrp="1"/>
          </p:cNvSpPr>
          <p:nvPr>
            <p:ph idx="1"/>
          </p:nvPr>
        </p:nvSpPr>
        <p:spPr>
          <a:xfrm>
            <a:off x="152400" y="1219201"/>
            <a:ext cx="8991600" cy="5029200"/>
          </a:xfrm>
        </p:spPr>
        <p:txBody>
          <a:bodyPr>
            <a:normAutofit fontScale="77500" lnSpcReduction="20000"/>
          </a:bodyPr>
          <a:lstStyle/>
          <a:p>
            <a:r>
              <a:rPr lang="en-US" dirty="0" smtClean="0"/>
              <a:t>2010-2014 grant winners</a:t>
            </a:r>
          </a:p>
          <a:p>
            <a:pPr lvl="1"/>
            <a:r>
              <a:rPr lang="en-US" dirty="0" err="1" smtClean="0"/>
              <a:t>S.Smirnov</a:t>
            </a:r>
            <a:r>
              <a:rPr lang="en-US" dirty="0" smtClean="0"/>
              <a:t> (Fields medal laureate)  </a:t>
            </a:r>
          </a:p>
          <a:p>
            <a:pPr lvl="1"/>
            <a:r>
              <a:rPr lang="en-US" dirty="0" smtClean="0"/>
              <a:t>Sydney Altman (The Nobel prize laureate in chemistry)</a:t>
            </a:r>
          </a:p>
          <a:p>
            <a:pPr lvl="1"/>
            <a:r>
              <a:rPr lang="en-US" dirty="0" smtClean="0"/>
              <a:t>Osamu Shimomura (The Nobel prize laureate in chemistry)</a:t>
            </a:r>
          </a:p>
          <a:p>
            <a:pPr lvl="1"/>
            <a:r>
              <a:rPr lang="en-US" dirty="0" smtClean="0"/>
              <a:t>George F Smoot (The Nobel prize laureate in physics)</a:t>
            </a:r>
          </a:p>
          <a:p>
            <a:r>
              <a:rPr lang="en-US" dirty="0" smtClean="0"/>
              <a:t>The fourth open grant competition statistics</a:t>
            </a:r>
          </a:p>
          <a:p>
            <a:pPr lvl="1"/>
            <a:r>
              <a:rPr lang="en-US" dirty="0" smtClean="0"/>
              <a:t>720 applications</a:t>
            </a:r>
          </a:p>
          <a:p>
            <a:pPr lvl="2"/>
            <a:r>
              <a:rPr lang="en-US" dirty="0" smtClean="0"/>
              <a:t>576 : Universities</a:t>
            </a:r>
          </a:p>
          <a:p>
            <a:pPr lvl="2"/>
            <a:r>
              <a:rPr lang="en-US" dirty="0" smtClean="0"/>
              <a:t>144 : Research Institutes</a:t>
            </a:r>
          </a:p>
          <a:p>
            <a:pPr lvl="1"/>
            <a:r>
              <a:rPr lang="en-US" dirty="0" smtClean="0"/>
              <a:t>Scientists from 40 countries</a:t>
            </a:r>
          </a:p>
          <a:p>
            <a:pPr marL="914400" lvl="2" indent="0">
              <a:buNone/>
            </a:pPr>
            <a:r>
              <a:rPr lang="en-US" dirty="0" smtClean="0"/>
              <a:t>EU, USA, Canada, </a:t>
            </a:r>
            <a:r>
              <a:rPr lang="en-US" dirty="0" err="1" smtClean="0"/>
              <a:t>Brazil,Chile</a:t>
            </a:r>
            <a:r>
              <a:rPr lang="en-US" dirty="0" smtClean="0"/>
              <a:t>, Australia, Asia</a:t>
            </a:r>
          </a:p>
          <a:p>
            <a:pPr lvl="1"/>
            <a:r>
              <a:rPr lang="en-US" dirty="0" smtClean="0"/>
              <a:t>42 winners in 17 disciplines were </a:t>
            </a:r>
          </a:p>
          <a:p>
            <a:pPr marL="457200" lvl="1" indent="0">
              <a:buNone/>
            </a:pPr>
            <a:r>
              <a:rPr lang="en-US" dirty="0"/>
              <a:t>a</a:t>
            </a:r>
            <a:r>
              <a:rPr lang="en-US" dirty="0" smtClean="0"/>
              <a:t>nnounced on Dec 30, 2013</a:t>
            </a:r>
          </a:p>
          <a:p>
            <a:pPr lvl="1"/>
            <a:r>
              <a:rPr lang="en-US" dirty="0" smtClean="0"/>
              <a:t>Research will be carried in 2014-2016</a:t>
            </a:r>
          </a:p>
          <a:p>
            <a:pPr lvl="2"/>
            <a:r>
              <a:rPr lang="en-US" dirty="0"/>
              <a:t>a</a:t>
            </a:r>
            <a:r>
              <a:rPr lang="en-US" dirty="0" smtClean="0"/>
              <a:t>t 23 Russian Universities and Labs</a:t>
            </a:r>
          </a:p>
          <a:p>
            <a:pPr lvl="1"/>
            <a:endParaRPr lang="en-US" dirty="0"/>
          </a:p>
        </p:txBody>
      </p:sp>
      <p:sp>
        <p:nvSpPr>
          <p:cNvPr id="4" name="Date Placeholder 3"/>
          <p:cNvSpPr>
            <a:spLocks noGrp="1"/>
          </p:cNvSpPr>
          <p:nvPr>
            <p:ph type="dt" sz="half" idx="10"/>
          </p:nvPr>
        </p:nvSpPr>
        <p:spPr/>
        <p:txBody>
          <a:bodyPr/>
          <a:lstStyle/>
          <a:p>
            <a:r>
              <a:rPr lang="en-US" smtClean="0"/>
              <a:t>2/24/2014</a:t>
            </a:r>
            <a:endParaRPr lang="en-US" dirty="0"/>
          </a:p>
        </p:txBody>
      </p:sp>
      <p:sp>
        <p:nvSpPr>
          <p:cNvPr id="5" name="Footer Placeholder 4"/>
          <p:cNvSpPr>
            <a:spLocks noGrp="1"/>
          </p:cNvSpPr>
          <p:nvPr>
            <p:ph type="ftr" sz="quarter" idx="11"/>
          </p:nvPr>
        </p:nvSpPr>
        <p:spPr/>
        <p:txBody>
          <a:bodyPr/>
          <a:lstStyle/>
          <a:p>
            <a:r>
              <a:rPr lang="en-US" smtClean="0"/>
              <a:t>Alexei Klimentov </a:t>
            </a:r>
            <a:endParaRPr lang="en-US" dirty="0"/>
          </a:p>
        </p:txBody>
      </p:sp>
      <p:sp>
        <p:nvSpPr>
          <p:cNvPr id="6" name="Slide Number Placeholder 5"/>
          <p:cNvSpPr>
            <a:spLocks noGrp="1"/>
          </p:cNvSpPr>
          <p:nvPr>
            <p:ph type="sldNum" sz="quarter" idx="12"/>
          </p:nvPr>
        </p:nvSpPr>
        <p:spPr/>
        <p:txBody>
          <a:bodyPr/>
          <a:lstStyle/>
          <a:p>
            <a:fld id="{C51AC6D1-9A3F-4A25-975B-FE01521DF08B}" type="slidenum">
              <a:rPr lang="en-US" smtClean="0"/>
              <a:pPr/>
              <a:t>5</a:t>
            </a:fld>
            <a:endParaRPr lang="en-US"/>
          </a:p>
        </p:txBody>
      </p:sp>
      <p:graphicFrame>
        <p:nvGraphicFramePr>
          <p:cNvPr id="8" name="Content Placeholder 6"/>
          <p:cNvGraphicFramePr>
            <a:graphicFrameLocks/>
          </p:cNvGraphicFramePr>
          <p:nvPr>
            <p:extLst>
              <p:ext uri="{D42A27DB-BD31-4B8C-83A1-F6EECF244321}">
                <p14:modId xmlns:p14="http://schemas.microsoft.com/office/powerpoint/2010/main" val="1106134360"/>
              </p:ext>
            </p:extLst>
          </p:nvPr>
        </p:nvGraphicFramePr>
        <p:xfrm>
          <a:off x="5257800" y="3276600"/>
          <a:ext cx="3733800" cy="2697162"/>
        </p:xfrm>
        <a:graphic>
          <a:graphicData uri="http://schemas.openxmlformats.org/drawingml/2006/chart">
            <c:chart xmlns:c="http://schemas.openxmlformats.org/drawingml/2006/chart" xmlns:r="http://schemas.openxmlformats.org/officeDocument/2006/relationships" r:id="rId2"/>
          </a:graphicData>
        </a:graphic>
      </p:graphicFrame>
      <p:cxnSp>
        <p:nvCxnSpPr>
          <p:cNvPr id="14" name="Elbow Connector 13"/>
          <p:cNvCxnSpPr/>
          <p:nvPr/>
        </p:nvCxnSpPr>
        <p:spPr>
          <a:xfrm rot="16200000" flipV="1">
            <a:off x="6438900" y="5829300"/>
            <a:ext cx="457200" cy="381000"/>
          </a:xfrm>
          <a:prstGeom prst="bentConnector3">
            <a:avLst/>
          </a:prstGeom>
          <a:ln w="12700">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5943600" y="6172200"/>
            <a:ext cx="2804449" cy="400110"/>
          </a:xfrm>
          <a:prstGeom prst="rect">
            <a:avLst/>
          </a:prstGeom>
          <a:noFill/>
        </p:spPr>
        <p:txBody>
          <a:bodyPr wrap="none" rtlCol="0">
            <a:spAutoFit/>
          </a:bodyPr>
          <a:lstStyle/>
          <a:p>
            <a:r>
              <a:rPr lang="en-US" sz="1000" dirty="0" smtClean="0">
                <a:solidFill>
                  <a:srgbClr val="FF0000"/>
                </a:solidFill>
              </a:rPr>
              <a:t>Computing Science : 1</a:t>
            </a:r>
          </a:p>
          <a:p>
            <a:r>
              <a:rPr lang="en-US" sz="1000" dirty="0" smtClean="0">
                <a:solidFill>
                  <a:srgbClr val="FF0000"/>
                </a:solidFill>
              </a:rPr>
              <a:t>“</a:t>
            </a:r>
            <a:r>
              <a:rPr lang="en-US" sz="1000" dirty="0" err="1" smtClean="0">
                <a:solidFill>
                  <a:srgbClr val="FF0000"/>
                </a:solidFill>
              </a:rPr>
              <a:t>BigData</a:t>
            </a:r>
            <a:r>
              <a:rPr lang="en-US" sz="1000" dirty="0" smtClean="0">
                <a:solidFill>
                  <a:srgbClr val="FF0000"/>
                </a:solidFill>
              </a:rPr>
              <a:t> Technologies For mega-Science Projects”</a:t>
            </a:r>
            <a:endParaRPr lang="en-US" sz="1000" dirty="0">
              <a:solidFill>
                <a:srgbClr val="FF0000"/>
              </a:solidFill>
            </a:endParaRPr>
          </a:p>
        </p:txBody>
      </p:sp>
      <p:sp>
        <p:nvSpPr>
          <p:cNvPr id="7" name="Oval 6"/>
          <p:cNvSpPr/>
          <p:nvPr/>
        </p:nvSpPr>
        <p:spPr>
          <a:xfrm>
            <a:off x="7924800" y="4443984"/>
            <a:ext cx="990600" cy="152400"/>
          </a:xfrm>
          <a:prstGeom prst="ellipse">
            <a:avLst/>
          </a:prstGeom>
          <a:no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620035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763000" cy="1143000"/>
          </a:xfrm>
        </p:spPr>
        <p:txBody>
          <a:bodyPr>
            <a:noAutofit/>
          </a:bodyPr>
          <a:lstStyle/>
          <a:p>
            <a:r>
              <a:rPr lang="en-US" sz="3300" dirty="0" smtClean="0"/>
              <a:t>“</a:t>
            </a:r>
            <a:r>
              <a:rPr lang="en-US" sz="3300" dirty="0" err="1" smtClean="0"/>
              <a:t>BigData</a:t>
            </a:r>
            <a:r>
              <a:rPr lang="en-US" sz="3300" dirty="0" smtClean="0"/>
              <a:t> Technologies For </a:t>
            </a:r>
            <a:r>
              <a:rPr lang="en-US" sz="3300" dirty="0" err="1" smtClean="0"/>
              <a:t>megaScience</a:t>
            </a:r>
            <a:r>
              <a:rPr lang="en-US" sz="3300" dirty="0" smtClean="0"/>
              <a:t> Projects”</a:t>
            </a:r>
            <a:endParaRPr lang="en-US" sz="3300" dirty="0"/>
          </a:p>
        </p:txBody>
      </p:sp>
      <p:sp>
        <p:nvSpPr>
          <p:cNvPr id="3" name="Content Placeholder 2"/>
          <p:cNvSpPr>
            <a:spLocks noGrp="1"/>
          </p:cNvSpPr>
          <p:nvPr>
            <p:ph idx="1"/>
          </p:nvPr>
        </p:nvSpPr>
        <p:spPr>
          <a:xfrm>
            <a:off x="228600" y="1676401"/>
            <a:ext cx="8763000" cy="3200400"/>
          </a:xfrm>
        </p:spPr>
        <p:txBody>
          <a:bodyPr>
            <a:normAutofit fontScale="55000" lnSpcReduction="20000"/>
          </a:bodyPr>
          <a:lstStyle/>
          <a:p>
            <a:r>
              <a:rPr lang="en-US" dirty="0" smtClean="0"/>
              <a:t>The project will be carried out at the National Research Center </a:t>
            </a:r>
            <a:r>
              <a:rPr lang="en-US" dirty="0" err="1" smtClean="0"/>
              <a:t>Kurchatov</a:t>
            </a:r>
            <a:r>
              <a:rPr lang="en-US" dirty="0" smtClean="0"/>
              <a:t> Institute in Moscow (NRC KI)</a:t>
            </a:r>
          </a:p>
          <a:p>
            <a:pPr lvl="1"/>
            <a:r>
              <a:rPr lang="en-US" dirty="0" smtClean="0"/>
              <a:t>NRC KI is the lead Russian Organization involved in research at the LHC, FAIR, XFEL, RHIC</a:t>
            </a:r>
          </a:p>
          <a:p>
            <a:pPr lvl="1"/>
            <a:r>
              <a:rPr lang="en-US" dirty="0" smtClean="0"/>
              <a:t>NRC KI will host Tier-1 center for three LHC experiments (ATLAS, ALICE, </a:t>
            </a:r>
            <a:r>
              <a:rPr lang="en-US" dirty="0" err="1" smtClean="0"/>
              <a:t>LHCb</a:t>
            </a:r>
            <a:r>
              <a:rPr lang="en-US" dirty="0" smtClean="0"/>
              <a:t>)</a:t>
            </a:r>
          </a:p>
          <a:p>
            <a:pPr lvl="2"/>
            <a:r>
              <a:rPr lang="en-US" i="1" dirty="0" smtClean="0"/>
              <a:t>Two talks later this week about RF Tier-1 status and plans</a:t>
            </a:r>
          </a:p>
          <a:p>
            <a:pPr lvl="1"/>
            <a:r>
              <a:rPr lang="en-US" dirty="0" smtClean="0"/>
              <a:t>Moscow Engineering Physics Institute (</a:t>
            </a:r>
            <a:r>
              <a:rPr lang="en-US" dirty="0" err="1" smtClean="0"/>
              <a:t>MEPhI</a:t>
            </a:r>
            <a:r>
              <a:rPr lang="en-US" dirty="0" smtClean="0"/>
              <a:t>), SINP and  CNIR of Moscow State University, National University of Information Technologies, Mechanics and Optics (ITMO,  </a:t>
            </a:r>
            <a:r>
              <a:rPr lang="en-US" dirty="0" err="1" smtClean="0"/>
              <a:t>St.Petersburg</a:t>
            </a:r>
            <a:r>
              <a:rPr lang="en-US" dirty="0" smtClean="0"/>
              <a:t>) are participating in the project</a:t>
            </a:r>
          </a:p>
          <a:p>
            <a:r>
              <a:rPr lang="en-US" dirty="0" smtClean="0"/>
              <a:t>3 year project (2014-2016) with possible extension for 2 years, funding is expected in April </a:t>
            </a:r>
          </a:p>
          <a:p>
            <a:r>
              <a:rPr lang="en-US" dirty="0" smtClean="0"/>
              <a:t>“</a:t>
            </a:r>
            <a:r>
              <a:rPr lang="en-US" dirty="0" err="1" smtClean="0"/>
              <a:t>BigData</a:t>
            </a:r>
            <a:r>
              <a:rPr lang="en-US" dirty="0" smtClean="0"/>
              <a:t> </a:t>
            </a:r>
            <a:r>
              <a:rPr lang="ru-RU" dirty="0" smtClean="0"/>
              <a:t>Т</a:t>
            </a:r>
            <a:r>
              <a:rPr lang="en-US" dirty="0" err="1" smtClean="0"/>
              <a:t>echnologies</a:t>
            </a:r>
            <a:r>
              <a:rPr lang="en-US" dirty="0" smtClean="0"/>
              <a:t>” Laboratory will be set up within Center of </a:t>
            </a:r>
            <a:r>
              <a:rPr lang="en-US" dirty="0" err="1" smtClean="0"/>
              <a:t>nano</a:t>
            </a:r>
            <a:r>
              <a:rPr lang="en-US" dirty="0" smtClean="0"/>
              <a:t>, bio and information technologies at NRC KI</a:t>
            </a:r>
          </a:p>
          <a:p>
            <a:pPr lvl="1"/>
            <a:endParaRPr lang="en-US" dirty="0"/>
          </a:p>
        </p:txBody>
      </p:sp>
      <p:sp>
        <p:nvSpPr>
          <p:cNvPr id="4" name="Date Placeholder 3"/>
          <p:cNvSpPr>
            <a:spLocks noGrp="1"/>
          </p:cNvSpPr>
          <p:nvPr>
            <p:ph type="dt" sz="half" idx="10"/>
          </p:nvPr>
        </p:nvSpPr>
        <p:spPr/>
        <p:txBody>
          <a:bodyPr/>
          <a:lstStyle/>
          <a:p>
            <a:r>
              <a:rPr lang="en-US" smtClean="0"/>
              <a:t>2/24/2014</a:t>
            </a:r>
            <a:endParaRPr lang="en-US" dirty="0"/>
          </a:p>
        </p:txBody>
      </p:sp>
      <p:sp>
        <p:nvSpPr>
          <p:cNvPr id="6" name="Slide Number Placeholder 5"/>
          <p:cNvSpPr>
            <a:spLocks noGrp="1"/>
          </p:cNvSpPr>
          <p:nvPr>
            <p:ph type="sldNum" sz="quarter" idx="12"/>
          </p:nvPr>
        </p:nvSpPr>
        <p:spPr/>
        <p:txBody>
          <a:bodyPr/>
          <a:lstStyle/>
          <a:p>
            <a:fld id="{C51AC6D1-9A3F-4A25-975B-FE01521DF08B}" type="slidenum">
              <a:rPr lang="en-US" smtClean="0"/>
              <a:pPr/>
              <a:t>6</a:t>
            </a:fld>
            <a:endParaRPr lang="en-US"/>
          </a:p>
        </p:txBody>
      </p:sp>
      <p:pic>
        <p:nvPicPr>
          <p:cNvPr id="7" name="Рисунок 8"/>
          <p:cNvPicPr>
            <a:picLocks noChangeAspect="1"/>
          </p:cNvPicPr>
          <p:nvPr>
            <p:custDataLst>
              <p:tags r:id="rId1"/>
            </p:custDataLst>
          </p:nvPr>
        </p:nvPicPr>
        <p:blipFill>
          <a:blip r:embed="rId3">
            <a:extLst>
              <a:ext uri="{28A0092B-C50C-407E-A947-70E740481C1C}">
                <a14:useLocalDpi xmlns:a14="http://schemas.microsoft.com/office/drawing/2010/main" val="0"/>
              </a:ext>
            </a:extLst>
          </a:blip>
          <a:srcRect/>
          <a:stretch>
            <a:fillRect/>
          </a:stretch>
        </p:blipFill>
        <p:spPr bwMode="auto">
          <a:xfrm>
            <a:off x="5486400" y="838200"/>
            <a:ext cx="344805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Рисунок 9"/>
          <p:cNvPicPr>
            <a:picLocks noChangeAspect="1"/>
          </p:cNvPicPr>
          <p:nvPr/>
        </p:nvPicPr>
        <p:blipFill>
          <a:blip r:embed="rId4">
            <a:extLst>
              <a:ext uri="{28A0092B-C50C-407E-A947-70E740481C1C}">
                <a14:useLocalDpi xmlns:a14="http://schemas.microsoft.com/office/drawing/2010/main" val="0"/>
              </a:ext>
            </a:extLst>
          </a:blip>
          <a:srcRect l="12949" r="7503"/>
          <a:stretch>
            <a:fillRect/>
          </a:stretch>
        </p:blipFill>
        <p:spPr bwMode="auto">
          <a:xfrm>
            <a:off x="0" y="4572000"/>
            <a:ext cx="2286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Рисунок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4572000"/>
            <a:ext cx="40894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Рисунок 7"/>
          <p:cNvPicPr>
            <a:picLocks noChangeAspect="1"/>
          </p:cNvPicPr>
          <p:nvPr/>
        </p:nvPicPr>
        <p:blipFill>
          <a:blip r:embed="rId6">
            <a:extLst>
              <a:ext uri="{28A0092B-C50C-407E-A947-70E740481C1C}">
                <a14:useLocalDpi xmlns:a14="http://schemas.microsoft.com/office/drawing/2010/main" val="0"/>
              </a:ext>
            </a:extLst>
          </a:blip>
          <a:srcRect l="55832" t="22610" b="36198"/>
          <a:stretch>
            <a:fillRect/>
          </a:stretch>
        </p:blipFill>
        <p:spPr bwMode="auto">
          <a:xfrm>
            <a:off x="4953721" y="4648200"/>
            <a:ext cx="1004212" cy="93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0" y="4572000"/>
            <a:ext cx="2121093" cy="461665"/>
          </a:xfrm>
          <a:prstGeom prst="rect">
            <a:avLst/>
          </a:prstGeom>
          <a:noFill/>
        </p:spPr>
        <p:txBody>
          <a:bodyPr wrap="none" rtlCol="0">
            <a:spAutoFit/>
          </a:bodyPr>
          <a:lstStyle/>
          <a:p>
            <a:r>
              <a:rPr lang="en-US" sz="1200" dirty="0" smtClean="0"/>
              <a:t>Academician </a:t>
            </a:r>
            <a:r>
              <a:rPr lang="en-US" sz="1200" dirty="0" err="1" smtClean="0"/>
              <a:t>Kurchatov</a:t>
            </a:r>
            <a:r>
              <a:rPr lang="en-US" sz="1200" dirty="0" smtClean="0"/>
              <a:t> square </a:t>
            </a:r>
            <a:endParaRPr lang="ru-RU" sz="1200" dirty="0" smtClean="0"/>
          </a:p>
          <a:p>
            <a:r>
              <a:rPr lang="en-US" sz="1200" dirty="0" smtClean="0"/>
              <a:t>(Moscow)</a:t>
            </a:r>
            <a:endParaRPr lang="en-US" sz="1200" dirty="0"/>
          </a:p>
        </p:txBody>
      </p:sp>
      <p:sp>
        <p:nvSpPr>
          <p:cNvPr id="12" name="TextBox 11"/>
          <p:cNvSpPr txBox="1"/>
          <p:nvPr/>
        </p:nvSpPr>
        <p:spPr>
          <a:xfrm>
            <a:off x="7599136" y="4572000"/>
            <a:ext cx="1544864" cy="276999"/>
          </a:xfrm>
          <a:prstGeom prst="rect">
            <a:avLst/>
          </a:prstGeom>
          <a:noFill/>
        </p:spPr>
        <p:txBody>
          <a:bodyPr wrap="none" rtlCol="0">
            <a:spAutoFit/>
          </a:bodyPr>
          <a:lstStyle/>
          <a:p>
            <a:r>
              <a:rPr lang="en-US" sz="1200" dirty="0" smtClean="0"/>
              <a:t>NBICS center (NRC KI)</a:t>
            </a:r>
            <a:endParaRPr lang="en-US" sz="1200" dirty="0"/>
          </a:p>
        </p:txBody>
      </p:sp>
      <p:pic>
        <p:nvPicPr>
          <p:cNvPr id="13" name="Picture 12"/>
          <p:cNvPicPr>
            <a:picLocks noChangeAspect="1"/>
          </p:cNvPicPr>
          <p:nvPr/>
        </p:nvPicPr>
        <p:blipFill>
          <a:blip r:embed="rId7"/>
          <a:stretch>
            <a:fillRect/>
          </a:stretch>
        </p:blipFill>
        <p:spPr>
          <a:xfrm>
            <a:off x="2286000" y="4572000"/>
            <a:ext cx="2743200" cy="2286000"/>
          </a:xfrm>
          <a:prstGeom prst="rect">
            <a:avLst/>
          </a:prstGeom>
        </p:spPr>
      </p:pic>
      <p:sp>
        <p:nvSpPr>
          <p:cNvPr id="14" name="TextBox 13"/>
          <p:cNvSpPr txBox="1"/>
          <p:nvPr/>
        </p:nvSpPr>
        <p:spPr>
          <a:xfrm>
            <a:off x="2286000" y="4572000"/>
            <a:ext cx="2740729" cy="276999"/>
          </a:xfrm>
          <a:prstGeom prst="rect">
            <a:avLst/>
          </a:prstGeom>
          <a:solidFill>
            <a:schemeClr val="tx1"/>
          </a:solidFill>
        </p:spPr>
        <p:txBody>
          <a:bodyPr wrap="none" rtlCol="0">
            <a:spAutoFit/>
          </a:bodyPr>
          <a:lstStyle/>
          <a:p>
            <a:r>
              <a:rPr lang="en-US" sz="1200" dirty="0" smtClean="0">
                <a:solidFill>
                  <a:schemeClr val="bg1"/>
                </a:solidFill>
              </a:rPr>
              <a:t>Igor </a:t>
            </a:r>
            <a:r>
              <a:rPr lang="en-US" sz="1200" dirty="0" err="1" smtClean="0">
                <a:solidFill>
                  <a:schemeClr val="bg1"/>
                </a:solidFill>
              </a:rPr>
              <a:t>Kurchatov</a:t>
            </a:r>
            <a:r>
              <a:rPr lang="en-US" sz="1200" dirty="0" smtClean="0">
                <a:solidFill>
                  <a:schemeClr val="bg1"/>
                </a:solidFill>
              </a:rPr>
              <a:t> &amp; Andrei Sakharov (1958)</a:t>
            </a:r>
            <a:endParaRPr lang="en-US" sz="1200" dirty="0">
              <a:solidFill>
                <a:schemeClr val="bg1"/>
              </a:solidFill>
            </a:endParaRPr>
          </a:p>
        </p:txBody>
      </p:sp>
    </p:spTree>
    <p:extLst>
      <p:ext uri="{BB962C8B-B14F-4D97-AF65-F5344CB8AC3E}">
        <p14:creationId xmlns:p14="http://schemas.microsoft.com/office/powerpoint/2010/main" val="88235510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Considerations</a:t>
            </a:r>
            <a:endParaRPr lang="en-US" dirty="0"/>
          </a:p>
        </p:txBody>
      </p:sp>
      <p:sp>
        <p:nvSpPr>
          <p:cNvPr id="3" name="Content Placeholder 2"/>
          <p:cNvSpPr>
            <a:spLocks noGrp="1"/>
          </p:cNvSpPr>
          <p:nvPr>
            <p:ph idx="1"/>
          </p:nvPr>
        </p:nvSpPr>
        <p:spPr>
          <a:xfrm>
            <a:off x="228600" y="1371600"/>
            <a:ext cx="8915400" cy="5029199"/>
          </a:xfrm>
        </p:spPr>
        <p:txBody>
          <a:bodyPr>
            <a:normAutofit fontScale="70000" lnSpcReduction="20000"/>
          </a:bodyPr>
          <a:lstStyle/>
          <a:p>
            <a:r>
              <a:rPr lang="en-US" dirty="0" smtClean="0"/>
              <a:t>ATLAS is a Big Data and </a:t>
            </a:r>
            <a:r>
              <a:rPr lang="en-US" dirty="0" err="1" smtClean="0"/>
              <a:t>megaScience</a:t>
            </a:r>
            <a:r>
              <a:rPr lang="en-US" dirty="0" smtClean="0"/>
              <a:t> Project</a:t>
            </a:r>
          </a:p>
          <a:p>
            <a:r>
              <a:rPr lang="en-US" dirty="0" err="1" smtClean="0"/>
              <a:t>megaScience</a:t>
            </a:r>
            <a:r>
              <a:rPr lang="en-US" dirty="0" smtClean="0"/>
              <a:t> projects are international</a:t>
            </a:r>
          </a:p>
          <a:p>
            <a:r>
              <a:rPr lang="en-US" dirty="0" smtClean="0"/>
              <a:t>Software technologies development (and software development in general) for such projects is difficult without international collaboration and cooperation</a:t>
            </a:r>
          </a:p>
          <a:p>
            <a:pPr lvl="1"/>
            <a:r>
              <a:rPr lang="en-US" dirty="0" smtClean="0"/>
              <a:t>Very positive discussions within ATLAS, NRC KI, with LHC and NP experiments, and WLCG</a:t>
            </a:r>
          </a:p>
          <a:p>
            <a:r>
              <a:rPr lang="en-US" dirty="0" smtClean="0"/>
              <a:t>The new Laboratory scientific program should be tightly coupled with LHC </a:t>
            </a:r>
            <a:r>
              <a:rPr lang="en-US" dirty="0" smtClean="0"/>
              <a:t>experiments </a:t>
            </a:r>
            <a:r>
              <a:rPr lang="en-US" dirty="0" smtClean="0"/>
              <a:t>priorities and address challenges we will meet in 2-3 years</a:t>
            </a:r>
          </a:p>
          <a:p>
            <a:pPr lvl="1"/>
            <a:r>
              <a:rPr lang="en-US" dirty="0" smtClean="0"/>
              <a:t>And many  “our” challenges are not ATLAS (HEP, LHC) specific</a:t>
            </a:r>
          </a:p>
          <a:p>
            <a:r>
              <a:rPr lang="en-US" dirty="0"/>
              <a:t>ATLAS has a proven use case when software developed for the experiment is expanded beyond HEP and expanded to other areas and disciplines</a:t>
            </a:r>
          </a:p>
          <a:p>
            <a:pPr lvl="1"/>
            <a:r>
              <a:rPr lang="en-US" dirty="0" err="1"/>
              <a:t>PanDA</a:t>
            </a:r>
            <a:r>
              <a:rPr lang="en-US" dirty="0"/>
              <a:t> project</a:t>
            </a:r>
          </a:p>
          <a:p>
            <a:pPr lvl="2"/>
            <a:r>
              <a:rPr lang="en-US" dirty="0"/>
              <a:t>ASCR DoE funded </a:t>
            </a:r>
            <a:r>
              <a:rPr lang="en-US" dirty="0" err="1"/>
              <a:t>BigPanDA</a:t>
            </a:r>
            <a:r>
              <a:rPr lang="en-US" dirty="0"/>
              <a:t> </a:t>
            </a:r>
            <a:r>
              <a:rPr lang="en-US" dirty="0" smtClean="0"/>
              <a:t>project : “Next Generation Workload Management and Analysis System For Big Data” – </a:t>
            </a:r>
            <a:r>
              <a:rPr lang="en-US" dirty="0" err="1" smtClean="0"/>
              <a:t>BigPanDA</a:t>
            </a:r>
            <a:r>
              <a:rPr lang="en-US" dirty="0" smtClean="0"/>
              <a:t> (</a:t>
            </a:r>
            <a:r>
              <a:rPr lang="en-US" i="1" dirty="0" err="1" smtClean="0"/>
              <a:t>cf</a:t>
            </a:r>
            <a:r>
              <a:rPr lang="en-US" i="1" dirty="0" smtClean="0"/>
              <a:t> </a:t>
            </a:r>
            <a:r>
              <a:rPr lang="en-US" i="1" dirty="0" err="1" smtClean="0"/>
              <a:t>K.De</a:t>
            </a:r>
            <a:r>
              <a:rPr lang="en-US" i="1" dirty="0" smtClean="0"/>
              <a:t> talk at Oct 2013 SW&amp;C week</a:t>
            </a:r>
            <a:r>
              <a:rPr lang="en-US" dirty="0" smtClean="0"/>
              <a:t>)</a:t>
            </a:r>
            <a:endParaRPr lang="en-US" dirty="0"/>
          </a:p>
          <a:p>
            <a:pPr lvl="1"/>
            <a:endParaRPr lang="en-US" dirty="0"/>
          </a:p>
        </p:txBody>
      </p:sp>
      <p:sp>
        <p:nvSpPr>
          <p:cNvPr id="4" name="Date Placeholder 3"/>
          <p:cNvSpPr>
            <a:spLocks noGrp="1"/>
          </p:cNvSpPr>
          <p:nvPr>
            <p:ph type="dt" sz="half" idx="10"/>
          </p:nvPr>
        </p:nvSpPr>
        <p:spPr/>
        <p:txBody>
          <a:bodyPr/>
          <a:lstStyle/>
          <a:p>
            <a:r>
              <a:rPr lang="en-US" smtClean="0"/>
              <a:t>2/24/2014</a:t>
            </a:r>
            <a:endParaRPr lang="en-US" dirty="0"/>
          </a:p>
        </p:txBody>
      </p:sp>
      <p:sp>
        <p:nvSpPr>
          <p:cNvPr id="5" name="Footer Placeholder 4"/>
          <p:cNvSpPr>
            <a:spLocks noGrp="1"/>
          </p:cNvSpPr>
          <p:nvPr>
            <p:ph type="ftr" sz="quarter" idx="11"/>
          </p:nvPr>
        </p:nvSpPr>
        <p:spPr/>
        <p:txBody>
          <a:bodyPr/>
          <a:lstStyle/>
          <a:p>
            <a:r>
              <a:rPr lang="en-US" smtClean="0"/>
              <a:t>Alexei Klimentov </a:t>
            </a:r>
            <a:endParaRPr lang="en-US" dirty="0"/>
          </a:p>
        </p:txBody>
      </p:sp>
      <p:sp>
        <p:nvSpPr>
          <p:cNvPr id="6" name="Slide Number Placeholder 5"/>
          <p:cNvSpPr>
            <a:spLocks noGrp="1"/>
          </p:cNvSpPr>
          <p:nvPr>
            <p:ph type="sldNum" sz="quarter" idx="12"/>
          </p:nvPr>
        </p:nvSpPr>
        <p:spPr/>
        <p:txBody>
          <a:bodyPr/>
          <a:lstStyle/>
          <a:p>
            <a:fld id="{C51AC6D1-9A3F-4A25-975B-FE01521DF08B}" type="slidenum">
              <a:rPr lang="en-US" smtClean="0"/>
              <a:pPr/>
              <a:t>7</a:t>
            </a:fld>
            <a:endParaRPr lang="en-US"/>
          </a:p>
        </p:txBody>
      </p:sp>
    </p:spTree>
    <p:extLst>
      <p:ext uri="{BB962C8B-B14F-4D97-AF65-F5344CB8AC3E}">
        <p14:creationId xmlns:p14="http://schemas.microsoft.com/office/powerpoint/2010/main" val="374693312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Steps</a:t>
            </a:r>
            <a:endParaRPr lang="en-US" dirty="0"/>
          </a:p>
        </p:txBody>
      </p:sp>
      <p:sp>
        <p:nvSpPr>
          <p:cNvPr id="3" name="Content Placeholder 2"/>
          <p:cNvSpPr>
            <a:spLocks noGrp="1"/>
          </p:cNvSpPr>
          <p:nvPr>
            <p:ph idx="1"/>
          </p:nvPr>
        </p:nvSpPr>
        <p:spPr>
          <a:xfrm>
            <a:off x="228600" y="1295400"/>
            <a:ext cx="8763000" cy="5105400"/>
          </a:xfrm>
        </p:spPr>
        <p:txBody>
          <a:bodyPr>
            <a:normAutofit fontScale="70000" lnSpcReduction="20000"/>
          </a:bodyPr>
          <a:lstStyle/>
          <a:p>
            <a:r>
              <a:rPr lang="en-US" dirty="0" smtClean="0"/>
              <a:t>Very strong support from NRC KI directorate </a:t>
            </a:r>
          </a:p>
          <a:p>
            <a:pPr lvl="1"/>
            <a:r>
              <a:rPr lang="en-US" dirty="0" smtClean="0"/>
              <a:t>To build laboratory </a:t>
            </a:r>
            <a:r>
              <a:rPr lang="en-US" i="1" dirty="0" smtClean="0">
                <a:solidFill>
                  <a:schemeClr val="tx2">
                    <a:lumMod val="75000"/>
                  </a:schemeClr>
                </a:solidFill>
              </a:rPr>
              <a:t>NOW</a:t>
            </a:r>
            <a:endParaRPr lang="en-US" dirty="0" smtClean="0"/>
          </a:p>
          <a:p>
            <a:pPr lvl="2"/>
            <a:r>
              <a:rPr lang="en-US" dirty="0" smtClean="0"/>
              <a:t>Two senior researches hiring process is started</a:t>
            </a:r>
          </a:p>
          <a:p>
            <a:r>
              <a:rPr lang="en-US" dirty="0" smtClean="0"/>
              <a:t>Very strong support from IHEP </a:t>
            </a:r>
            <a:r>
              <a:rPr lang="en-US" dirty="0" err="1" smtClean="0"/>
              <a:t>Protvino</a:t>
            </a:r>
            <a:r>
              <a:rPr lang="en-US" dirty="0" smtClean="0"/>
              <a:t>, </a:t>
            </a:r>
            <a:r>
              <a:rPr lang="en-US" dirty="0" err="1" smtClean="0"/>
              <a:t>MEPhI</a:t>
            </a:r>
            <a:r>
              <a:rPr lang="en-US" dirty="0" smtClean="0"/>
              <a:t> and </a:t>
            </a:r>
            <a:r>
              <a:rPr lang="en-US" dirty="0" err="1" smtClean="0"/>
              <a:t>StPINP</a:t>
            </a:r>
            <a:r>
              <a:rPr lang="en-US" dirty="0" smtClean="0"/>
              <a:t> ATLAS groups to involve young researchers and computing specialists in the project</a:t>
            </a:r>
          </a:p>
          <a:p>
            <a:r>
              <a:rPr lang="en-US" dirty="0" smtClean="0"/>
              <a:t>Very strong support from Moscow State University</a:t>
            </a:r>
          </a:p>
          <a:p>
            <a:pPr lvl="1"/>
            <a:r>
              <a:rPr lang="en-US" dirty="0" smtClean="0"/>
              <a:t>26 applicants will be interviewed in the next 2 weeks</a:t>
            </a:r>
          </a:p>
          <a:p>
            <a:pPr lvl="2"/>
            <a:r>
              <a:rPr lang="en-US" dirty="0" smtClean="0"/>
              <a:t>From Physics, Mathematics and Applied Mathematics &amp; </a:t>
            </a:r>
            <a:r>
              <a:rPr lang="en-US" dirty="0" err="1" smtClean="0"/>
              <a:t>Cybernatics</a:t>
            </a:r>
            <a:r>
              <a:rPr lang="en-US" dirty="0" smtClean="0"/>
              <a:t> faculties </a:t>
            </a:r>
          </a:p>
          <a:p>
            <a:pPr lvl="3"/>
            <a:r>
              <a:rPr lang="en-US" dirty="0" smtClean="0"/>
              <a:t>Students, PhD students, researchers </a:t>
            </a:r>
          </a:p>
          <a:p>
            <a:r>
              <a:rPr lang="en-US" dirty="0" smtClean="0"/>
              <a:t>Scientists from JINR, Duke, UTA, ANL, BNL, IJS, </a:t>
            </a:r>
            <a:r>
              <a:rPr lang="en-US" dirty="0" err="1" smtClean="0"/>
              <a:t>Genova</a:t>
            </a:r>
            <a:r>
              <a:rPr lang="en-US" dirty="0" smtClean="0"/>
              <a:t> have expressed interest to collaborate  </a:t>
            </a:r>
          </a:p>
          <a:p>
            <a:r>
              <a:rPr lang="en-US" dirty="0" smtClean="0"/>
              <a:t>Ongoing discussion with other experiments and WLCG to have a plan by June</a:t>
            </a:r>
          </a:p>
          <a:p>
            <a:pPr lvl="1"/>
            <a:r>
              <a:rPr lang="en-US" dirty="0" smtClean="0"/>
              <a:t>Two days workshop at NRC KI (end of </a:t>
            </a:r>
            <a:r>
              <a:rPr lang="en-US" dirty="0" smtClean="0"/>
              <a:t>June, tentative </a:t>
            </a:r>
            <a:r>
              <a:rPr lang="en-US" smtClean="0"/>
              <a:t>days Jun 27-28 )</a:t>
            </a:r>
            <a:endParaRPr lang="en-US" dirty="0" smtClean="0"/>
          </a:p>
        </p:txBody>
      </p:sp>
      <p:sp>
        <p:nvSpPr>
          <p:cNvPr id="4" name="Date Placeholder 3"/>
          <p:cNvSpPr>
            <a:spLocks noGrp="1"/>
          </p:cNvSpPr>
          <p:nvPr>
            <p:ph type="dt" sz="half" idx="10"/>
          </p:nvPr>
        </p:nvSpPr>
        <p:spPr/>
        <p:txBody>
          <a:bodyPr/>
          <a:lstStyle/>
          <a:p>
            <a:r>
              <a:rPr lang="en-US" smtClean="0"/>
              <a:t>2/24/2014</a:t>
            </a:r>
            <a:endParaRPr lang="en-US" dirty="0"/>
          </a:p>
        </p:txBody>
      </p:sp>
      <p:sp>
        <p:nvSpPr>
          <p:cNvPr id="5" name="Footer Placeholder 4"/>
          <p:cNvSpPr>
            <a:spLocks noGrp="1"/>
          </p:cNvSpPr>
          <p:nvPr>
            <p:ph type="ftr" sz="quarter" idx="11"/>
          </p:nvPr>
        </p:nvSpPr>
        <p:spPr/>
        <p:txBody>
          <a:bodyPr/>
          <a:lstStyle/>
          <a:p>
            <a:r>
              <a:rPr lang="en-US" smtClean="0"/>
              <a:t>Alexei Klimentov </a:t>
            </a:r>
            <a:endParaRPr lang="en-US" dirty="0"/>
          </a:p>
        </p:txBody>
      </p:sp>
      <p:sp>
        <p:nvSpPr>
          <p:cNvPr id="6" name="Slide Number Placeholder 5"/>
          <p:cNvSpPr>
            <a:spLocks noGrp="1"/>
          </p:cNvSpPr>
          <p:nvPr>
            <p:ph type="sldNum" sz="quarter" idx="12"/>
          </p:nvPr>
        </p:nvSpPr>
        <p:spPr/>
        <p:txBody>
          <a:bodyPr/>
          <a:lstStyle/>
          <a:p>
            <a:fld id="{C51AC6D1-9A3F-4A25-975B-FE01521DF08B}" type="slidenum">
              <a:rPr lang="en-US" smtClean="0"/>
              <a:pPr/>
              <a:t>8</a:t>
            </a:fld>
            <a:endParaRPr lang="en-US"/>
          </a:p>
        </p:txBody>
      </p:sp>
    </p:spTree>
    <p:extLst>
      <p:ext uri="{BB962C8B-B14F-4D97-AF65-F5344CB8AC3E}">
        <p14:creationId xmlns:p14="http://schemas.microsoft.com/office/powerpoint/2010/main" val="87527822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smtClean="0"/>
              <a:t>The Growing PanDA Ecosystem</a:t>
            </a:r>
          </a:p>
        </p:txBody>
      </p:sp>
      <p:sp>
        <p:nvSpPr>
          <p:cNvPr id="3" name="Content Placeholder 2"/>
          <p:cNvSpPr>
            <a:spLocks noGrp="1"/>
          </p:cNvSpPr>
          <p:nvPr>
            <p:ph idx="1"/>
          </p:nvPr>
        </p:nvSpPr>
        <p:spPr/>
        <p:txBody>
          <a:bodyPr>
            <a:normAutofit fontScale="70000" lnSpcReduction="20000"/>
          </a:bodyPr>
          <a:lstStyle/>
          <a:p>
            <a:pPr>
              <a:defRPr/>
            </a:pPr>
            <a:r>
              <a:rPr lang="en-US" dirty="0" smtClean="0"/>
              <a:t>ATLAS </a:t>
            </a:r>
            <a:r>
              <a:rPr lang="en-US" dirty="0" err="1" smtClean="0"/>
              <a:t>PanDA</a:t>
            </a:r>
            <a:endParaRPr lang="en-US" dirty="0" smtClean="0"/>
          </a:p>
          <a:p>
            <a:pPr lvl="1">
              <a:defRPr/>
            </a:pPr>
            <a:r>
              <a:rPr lang="en-US" dirty="0" smtClean="0"/>
              <a:t>US ATLAS, CERN, UK, DE, ND, CA, </a:t>
            </a:r>
            <a:r>
              <a:rPr lang="en-US" dirty="0" err="1" smtClean="0"/>
              <a:t>Dubna</a:t>
            </a:r>
            <a:r>
              <a:rPr lang="en-US" dirty="0" smtClean="0"/>
              <a:t>, </a:t>
            </a:r>
            <a:r>
              <a:rPr lang="en-US" dirty="0" err="1" smtClean="0"/>
              <a:t>Protvino</a:t>
            </a:r>
            <a:r>
              <a:rPr lang="en-US" dirty="0" smtClean="0"/>
              <a:t>, OSG …</a:t>
            </a:r>
          </a:p>
          <a:p>
            <a:pPr>
              <a:defRPr/>
            </a:pPr>
            <a:r>
              <a:rPr lang="en-US" dirty="0"/>
              <a:t>A</a:t>
            </a:r>
            <a:r>
              <a:rPr lang="en-US" dirty="0" smtClean="0"/>
              <a:t>SCR </a:t>
            </a:r>
            <a:r>
              <a:rPr lang="en-US" dirty="0" err="1" smtClean="0"/>
              <a:t>BigPanDA</a:t>
            </a:r>
            <a:endParaRPr lang="en-US" dirty="0" smtClean="0"/>
          </a:p>
          <a:p>
            <a:pPr lvl="1">
              <a:defRPr/>
            </a:pPr>
            <a:r>
              <a:rPr lang="en-US" dirty="0" smtClean="0"/>
              <a:t>DoE funded project at BNL, UTA – 3 years (2012-2015)</a:t>
            </a:r>
          </a:p>
          <a:p>
            <a:pPr>
              <a:defRPr/>
            </a:pPr>
            <a:r>
              <a:rPr lang="en-US" dirty="0" smtClean="0"/>
              <a:t>ANSE </a:t>
            </a:r>
            <a:r>
              <a:rPr lang="en-US" dirty="0" err="1" smtClean="0"/>
              <a:t>PanDA</a:t>
            </a:r>
            <a:endParaRPr lang="en-US" dirty="0" smtClean="0"/>
          </a:p>
          <a:p>
            <a:pPr lvl="1">
              <a:defRPr/>
            </a:pPr>
            <a:r>
              <a:rPr lang="en-US" dirty="0" smtClean="0"/>
              <a:t>NSF funded network project - </a:t>
            </a:r>
            <a:r>
              <a:rPr lang="en-US" dirty="0" err="1" smtClean="0"/>
              <a:t>CalTech</a:t>
            </a:r>
            <a:r>
              <a:rPr lang="en-US" dirty="0" smtClean="0"/>
              <a:t>, Michigan, Vanderbilt, UTA</a:t>
            </a:r>
          </a:p>
          <a:p>
            <a:pPr>
              <a:defRPr/>
            </a:pPr>
            <a:r>
              <a:rPr lang="en-US" dirty="0" smtClean="0"/>
              <a:t>HPC and Cloud </a:t>
            </a:r>
            <a:r>
              <a:rPr lang="en-US" dirty="0" err="1" smtClean="0"/>
              <a:t>PanDA</a:t>
            </a:r>
            <a:endParaRPr lang="en-US" dirty="0" smtClean="0"/>
          </a:p>
          <a:p>
            <a:pPr>
              <a:defRPr/>
            </a:pPr>
            <a:r>
              <a:rPr lang="en-US" dirty="0" smtClean="0"/>
              <a:t>Taiwan </a:t>
            </a:r>
            <a:r>
              <a:rPr lang="en-US" dirty="0" err="1" smtClean="0"/>
              <a:t>PanDA</a:t>
            </a:r>
            <a:r>
              <a:rPr lang="en-US" dirty="0" smtClean="0"/>
              <a:t> – not only </a:t>
            </a:r>
            <a:r>
              <a:rPr lang="en-US" dirty="0" err="1" smtClean="0"/>
              <a:t>astro</a:t>
            </a:r>
            <a:r>
              <a:rPr lang="en-US" dirty="0" smtClean="0"/>
              <a:t>-particle physics (AMS), but also biology, chemistry,…</a:t>
            </a:r>
          </a:p>
          <a:p>
            <a:pPr lvl="1">
              <a:defRPr/>
            </a:pPr>
            <a:r>
              <a:rPr lang="en-US" dirty="0" smtClean="0"/>
              <a:t>Dedicated meeting in March between ASGC, </a:t>
            </a:r>
            <a:r>
              <a:rPr lang="en-US" dirty="0" err="1" smtClean="0"/>
              <a:t>Rucio</a:t>
            </a:r>
            <a:r>
              <a:rPr lang="en-US" dirty="0" smtClean="0"/>
              <a:t> and </a:t>
            </a:r>
            <a:r>
              <a:rPr lang="en-US" dirty="0" err="1" smtClean="0"/>
              <a:t>PanDA</a:t>
            </a:r>
            <a:r>
              <a:rPr lang="en-US" dirty="0" smtClean="0"/>
              <a:t> teams</a:t>
            </a:r>
          </a:p>
          <a:p>
            <a:pPr>
              <a:defRPr/>
            </a:pPr>
            <a:r>
              <a:rPr lang="en-US" dirty="0" smtClean="0"/>
              <a:t>CMS </a:t>
            </a:r>
            <a:r>
              <a:rPr lang="en-US" dirty="0" err="1" smtClean="0"/>
              <a:t>PanDA</a:t>
            </a:r>
            <a:r>
              <a:rPr lang="en-US" dirty="0" smtClean="0"/>
              <a:t> – Common Analysis Framework</a:t>
            </a:r>
          </a:p>
          <a:p>
            <a:pPr>
              <a:defRPr/>
            </a:pPr>
            <a:r>
              <a:rPr lang="en-US" dirty="0" err="1" smtClean="0"/>
              <a:t>AliEn</a:t>
            </a:r>
            <a:r>
              <a:rPr lang="en-US" dirty="0" smtClean="0"/>
              <a:t> </a:t>
            </a:r>
            <a:r>
              <a:rPr lang="en-US" dirty="0" err="1" smtClean="0"/>
              <a:t>PanDA</a:t>
            </a:r>
            <a:endParaRPr lang="en-US" dirty="0" smtClean="0"/>
          </a:p>
          <a:p>
            <a:pPr>
              <a:defRPr/>
            </a:pPr>
            <a:r>
              <a:rPr lang="en-US" i="1" dirty="0" err="1" smtClean="0"/>
              <a:t>MegaPanDA</a:t>
            </a:r>
            <a:endParaRPr lang="en-US" i="1" dirty="0" smtClean="0"/>
          </a:p>
          <a:p>
            <a:pPr lvl="1">
              <a:defRPr/>
            </a:pPr>
            <a:r>
              <a:rPr lang="en-US" i="1" dirty="0" err="1" smtClean="0">
                <a:solidFill>
                  <a:srgbClr val="FF0000"/>
                </a:solidFill>
              </a:rPr>
              <a:t>MegaPanDA</a:t>
            </a:r>
            <a:r>
              <a:rPr lang="en-US" i="1" dirty="0">
                <a:solidFill>
                  <a:srgbClr val="FF0000"/>
                </a:solidFill>
              </a:rPr>
              <a:t> </a:t>
            </a:r>
            <a:r>
              <a:rPr lang="en-US" i="1" dirty="0" smtClean="0">
                <a:solidFill>
                  <a:srgbClr val="FF0000"/>
                </a:solidFill>
              </a:rPr>
              <a:t>– RF funded project</a:t>
            </a:r>
            <a:endParaRPr lang="en-US" dirty="0" smtClean="0"/>
          </a:p>
        </p:txBody>
      </p:sp>
      <p:sp>
        <p:nvSpPr>
          <p:cNvPr id="2" name="TextBox 1"/>
          <p:cNvSpPr txBox="1"/>
          <p:nvPr/>
        </p:nvSpPr>
        <p:spPr>
          <a:xfrm>
            <a:off x="6096000" y="6019800"/>
            <a:ext cx="2864887" cy="646331"/>
          </a:xfrm>
          <a:prstGeom prst="rect">
            <a:avLst/>
          </a:prstGeom>
          <a:noFill/>
        </p:spPr>
        <p:txBody>
          <a:bodyPr wrap="none" rtlCol="0">
            <a:spAutoFit/>
          </a:bodyPr>
          <a:lstStyle/>
          <a:p>
            <a:r>
              <a:rPr lang="en-US" dirty="0" smtClean="0"/>
              <a:t>Original slide from </a:t>
            </a:r>
            <a:r>
              <a:rPr lang="en-US" dirty="0" err="1" smtClean="0"/>
              <a:t>K.De</a:t>
            </a:r>
            <a:endParaRPr lang="en-US" dirty="0" smtClean="0"/>
          </a:p>
          <a:p>
            <a:r>
              <a:rPr lang="en-US" dirty="0" smtClean="0"/>
              <a:t>ATLAS Oct 2013 SW&amp;C week</a:t>
            </a:r>
            <a:endParaRPr lang="en-US" dirty="0"/>
          </a:p>
        </p:txBody>
      </p:sp>
    </p:spTree>
    <p:extLst>
      <p:ext uri="{BB962C8B-B14F-4D97-AF65-F5344CB8AC3E}">
        <p14:creationId xmlns:p14="http://schemas.microsoft.com/office/powerpoint/2010/main" val="17520226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HTO1VikT9UKWF2YHL9NmLg"/>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31390</TotalTime>
  <Words>1171</Words>
  <Application>Microsoft Macintosh PowerPoint</Application>
  <PresentationFormat>On-screen Show (4:3)</PresentationFormat>
  <Paragraphs>153</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 Russian “MegaProject”   ATLAS SW&amp;C week Plenary session : status, problems and plans  Feb 24, 2014   </vt:lpstr>
      <vt:lpstr>Overview</vt:lpstr>
      <vt:lpstr>Russian Government Grant Program</vt:lpstr>
      <vt:lpstr>Grant Program Goals</vt:lpstr>
      <vt:lpstr>Russian Government Grant Program</vt:lpstr>
      <vt:lpstr>“BigData Technologies For megaScience Projects”</vt:lpstr>
      <vt:lpstr>Key Considerations</vt:lpstr>
      <vt:lpstr>First Steps</vt:lpstr>
      <vt:lpstr>The Growing PanDA Ecosystem</vt:lpstr>
      <vt:lpstr>ATLAS PanDA Completed Jobs</vt:lpstr>
      <vt:lpstr>Big Data Has Arrived at an Almost Unimaginable Scale </vt:lpstr>
      <vt:lpstr>BigData Technologies For Mega-Science</vt:lpstr>
    </vt:vector>
  </TitlesOfParts>
  <Company>Michigan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Philippe</dc:creator>
  <cp:lastModifiedBy>Alexei Klimentov</cp:lastModifiedBy>
  <cp:revision>332</cp:revision>
  <cp:lastPrinted>2012-10-24T14:37:03Z</cp:lastPrinted>
  <dcterms:created xsi:type="dcterms:W3CDTF">2011-07-06T19:49:13Z</dcterms:created>
  <dcterms:modified xsi:type="dcterms:W3CDTF">2014-02-28T07:57:32Z</dcterms:modified>
</cp:coreProperties>
</file>