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5"/>
  </p:notesMasterIdLst>
  <p:sldIdLst>
    <p:sldId id="263" r:id="rId5"/>
    <p:sldId id="382" r:id="rId6"/>
    <p:sldId id="392" r:id="rId7"/>
    <p:sldId id="375" r:id="rId8"/>
    <p:sldId id="414" r:id="rId9"/>
    <p:sldId id="415" r:id="rId10"/>
    <p:sldId id="416" r:id="rId11"/>
    <p:sldId id="393" r:id="rId12"/>
    <p:sldId id="398" r:id="rId13"/>
    <p:sldId id="421" r:id="rId14"/>
    <p:sldId id="400" r:id="rId15"/>
    <p:sldId id="394" r:id="rId16"/>
    <p:sldId id="395" r:id="rId17"/>
    <p:sldId id="401" r:id="rId18"/>
    <p:sldId id="388" r:id="rId19"/>
    <p:sldId id="418" r:id="rId20"/>
    <p:sldId id="419" r:id="rId21"/>
    <p:sldId id="420" r:id="rId22"/>
    <p:sldId id="422" r:id="rId23"/>
    <p:sldId id="423" r:id="rId24"/>
    <p:sldId id="424" r:id="rId25"/>
    <p:sldId id="425" r:id="rId26"/>
    <p:sldId id="426" r:id="rId27"/>
    <p:sldId id="427" r:id="rId28"/>
    <p:sldId id="428" r:id="rId29"/>
    <p:sldId id="429" r:id="rId30"/>
    <p:sldId id="430" r:id="rId31"/>
    <p:sldId id="431" r:id="rId32"/>
    <p:sldId id="432" r:id="rId33"/>
    <p:sldId id="433" r:id="rId34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  <p:cmAuthor id="2" name="arduini" initials="GA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4579"/>
    <a:srgbClr val="EAEAEA"/>
    <a:srgbClr val="3861AA"/>
    <a:srgbClr val="005872"/>
    <a:srgbClr val="CCECFF"/>
    <a:srgbClr val="5BC1E6"/>
    <a:srgbClr val="0089B5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291" autoAdjust="0"/>
  </p:normalViewPr>
  <p:slideViewPr>
    <p:cSldViewPr snapToGrid="0" snapToObjects="1">
      <p:cViewPr>
        <p:scale>
          <a:sx n="70" d="100"/>
          <a:sy n="70" d="100"/>
        </p:scale>
        <p:origin x="-30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4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299188/contribution/5/material/slides/0.ppt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435690" cy="2506731"/>
          </a:xfrm>
        </p:spPr>
        <p:txBody>
          <a:bodyPr/>
          <a:lstStyle/>
          <a:p>
            <a:pPr algn="ctr"/>
            <a:r>
              <a:rPr lang="en-GB" dirty="0" smtClean="0"/>
              <a:t>Review of the aperture margins for the new HL-LHC magnets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330960"/>
          </a:xfrm>
        </p:spPr>
        <p:txBody>
          <a:bodyPr>
            <a:normAutofit lnSpcReduction="1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R. De Maria with input from G. Arduini, O. </a:t>
            </a:r>
            <a:r>
              <a:rPr lang="en-US" sz="2400" dirty="0" err="1" smtClean="0"/>
              <a:t>Brüning</a:t>
            </a:r>
            <a:r>
              <a:rPr lang="en-US" sz="2400" dirty="0" smtClean="0"/>
              <a:t>, R. Bruce, </a:t>
            </a:r>
          </a:p>
          <a:p>
            <a:r>
              <a:rPr lang="en-US" sz="2400" dirty="0" smtClean="0"/>
              <a:t>F. Cerutti, L. Esposito, S. Fartoukh, P. Fessia, </a:t>
            </a:r>
            <a:r>
              <a:rPr lang="en-US" dirty="0" smtClean="0"/>
              <a:t>M. Fitterer</a:t>
            </a:r>
            <a:r>
              <a:rPr lang="en-US" sz="2400" dirty="0" smtClean="0"/>
              <a:t>, </a:t>
            </a:r>
          </a:p>
          <a:p>
            <a:r>
              <a:rPr lang="en-US" sz="2400" dirty="0" smtClean="0"/>
              <a:t>M. Giovannozzi, R</a:t>
            </a:r>
            <a:r>
              <a:rPr lang="en-US" sz="2400" dirty="0"/>
              <a:t>. </a:t>
            </a:r>
            <a:r>
              <a:rPr lang="en-US" sz="2400" dirty="0" smtClean="0"/>
              <a:t>Kersevan, S</a:t>
            </a:r>
            <a:r>
              <a:rPr lang="en-US" sz="2400" dirty="0"/>
              <a:t>. Redaelli, </a:t>
            </a:r>
            <a:r>
              <a:rPr lang="en-US" sz="2400" dirty="0" smtClean="0"/>
              <a:t>E</a:t>
            </a:r>
            <a:r>
              <a:rPr lang="en-US" sz="2400" dirty="0"/>
              <a:t>. </a:t>
            </a:r>
            <a:r>
              <a:rPr lang="en-US" sz="2400" dirty="0" smtClean="0"/>
              <a:t>Todesco.</a:t>
            </a:r>
          </a:p>
        </p:txBody>
      </p:sp>
    </p:spTree>
    <p:extLst>
      <p:ext uri="{BB962C8B-B14F-4D97-AF65-F5344CB8AC3E}">
        <p14:creationId xmlns:p14="http://schemas.microsoft.com/office/powerpoint/2010/main" val="22059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3023651"/>
              </p:ext>
            </p:extLst>
          </p:nvPr>
        </p:nvGraphicFramePr>
        <p:xfrm>
          <a:off x="361666" y="1189038"/>
          <a:ext cx="8325134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971"/>
                <a:gridCol w="1410360"/>
                <a:gridCol w="1146412"/>
                <a:gridCol w="2361063"/>
                <a:gridCol w="18083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Coil ap.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Sep.</a:t>
                      </a:r>
                      <a:r>
                        <a:rPr lang="en-US" baseline="0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Specs [mm]</a:t>
                      </a:r>
                    </a:p>
                    <a:p>
                      <a:r>
                        <a:rPr lang="en-US" dirty="0" smtClean="0"/>
                        <a:t>(radius, half-gap)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</a:t>
                      </a:r>
                      <a:r>
                        <a:rPr lang="en-US" baseline="30000" dirty="0" smtClean="0"/>
                        <a:t>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Circle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 (</a:t>
                      </a:r>
                      <a:r>
                        <a:rPr lang="en-US" dirty="0" err="1" smtClean="0"/>
                        <a:t>hv</a:t>
                      </a:r>
                      <a:r>
                        <a:rPr lang="en-US" dirty="0" smtClean="0"/>
                        <a:t>), 49 (45)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Q2-Q3 to D1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 (</a:t>
                      </a:r>
                      <a:r>
                        <a:rPr lang="en-US" dirty="0" err="1" smtClean="0"/>
                        <a:t>hv</a:t>
                      </a:r>
                      <a:r>
                        <a:rPr lang="en-US" dirty="0" smtClean="0"/>
                        <a:t>), 59 (45)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Ellipse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42(h),</a:t>
                      </a:r>
                      <a:r>
                        <a:rPr lang="en-US" baseline="0" dirty="0" smtClean="0"/>
                        <a:t> 36(v)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D2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HH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41(h),36(v)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Crab Cavities</a:t>
                      </a:r>
                      <a:r>
                        <a:rPr lang="en-US" baseline="30000" dirty="0" smtClean="0"/>
                        <a:t>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Circle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Q4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- opt)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37(h),32(v)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- opt)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28.9, 24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Q6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- pol)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22.55,17.65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model in HL-LHC V1.0 (2013)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459104"/>
            <a:ext cx="7872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1) S. Fartoukh, SLHC-PR-49, 2010. 2) E. Todesco, R. Kersevan, 1</a:t>
            </a:r>
            <a:r>
              <a:rPr lang="en-US" baseline="30000" dirty="0" smtClean="0"/>
              <a:t>st</a:t>
            </a:r>
            <a:r>
              <a:rPr lang="en-US" dirty="0" smtClean="0"/>
              <a:t>  and 2</a:t>
            </a:r>
            <a:r>
              <a:rPr lang="en-US" baseline="30000" dirty="0" smtClean="0"/>
              <a:t>nd</a:t>
            </a:r>
            <a:r>
              <a:rPr lang="en-US" dirty="0" smtClean="0"/>
              <a:t> PLC, 2012</a:t>
            </a:r>
          </a:p>
          <a:p>
            <a:r>
              <a:rPr lang="en-US" dirty="0" smtClean="0"/>
              <a:t>3) R. De Maria, S. Fartoukh, SLHC-PR55, 2011 4) R. Calaga,  CC Workshop, 2010.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393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159863"/>
              </p:ext>
            </p:extLst>
          </p:nvPr>
        </p:nvGraphicFramePr>
        <p:xfrm>
          <a:off x="361666" y="1189038"/>
          <a:ext cx="8550593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971"/>
                <a:gridCol w="1355769"/>
                <a:gridCol w="1310185"/>
                <a:gridCol w="2442949"/>
                <a:gridCol w="18427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Coil ap.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Sep.</a:t>
                      </a:r>
                      <a:r>
                        <a:rPr lang="en-US" baseline="0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Specs [mm]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(radius, half-gap)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Circle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reduction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wait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for 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tol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Q2-Q3 to 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wait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for 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tol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</a:t>
                      </a:r>
                      <a:endParaRPr lang="en-US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148-158.6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Circle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non parallel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38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D2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and mask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or 100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186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or 188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HH or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oct.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 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wait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for 1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design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Crab Cavities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Circle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- opt)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wait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for 1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design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and mask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or 90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- opt)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Q6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and mask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- pol)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22.55,17.65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model in HL-LHC (Study)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61665" y="5355483"/>
            <a:ext cx="6988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rgbClr val="FF0000"/>
                </a:solidFill>
              </a:rPr>
              <a:t>1 </a:t>
            </a:r>
            <a:r>
              <a:rPr lang="en-US" dirty="0" smtClean="0"/>
              <a:t>see energy deposition model (see L. Esposito, F. Cerutti, WP2 meetings)</a:t>
            </a:r>
          </a:p>
          <a:p>
            <a:r>
              <a:rPr lang="en-US" baseline="30000" dirty="0" smtClean="0">
                <a:solidFill>
                  <a:srgbClr val="FF0000"/>
                </a:solidFill>
              </a:rPr>
              <a:t>2 </a:t>
            </a:r>
            <a:r>
              <a:rPr lang="en-US" dirty="0" smtClean="0"/>
              <a:t>for crab cavities optimized optics (under study)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609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8719"/>
            <a:ext cx="6039134" cy="278278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Ground motion span a racetrack area</a:t>
            </a:r>
            <a:r>
              <a:rPr lang="en-US" baseline="30000" dirty="0" smtClean="0"/>
              <a:t>1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Triplet (r=0.6 mm, h= 0, v=0)</a:t>
            </a:r>
          </a:p>
          <a:p>
            <a:pPr lvl="1"/>
            <a:r>
              <a:rPr lang="en-US" dirty="0" smtClean="0"/>
              <a:t>Matching sections (r=0.84 </a:t>
            </a:r>
            <a:r>
              <a:rPr lang="en-US" dirty="0"/>
              <a:t>mm, h= </a:t>
            </a:r>
            <a:r>
              <a:rPr lang="en-US" dirty="0" smtClean="0"/>
              <a:t>0.36, </a:t>
            </a:r>
            <a:r>
              <a:rPr lang="en-US" dirty="0"/>
              <a:t>v= 0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Fiducialization</a:t>
            </a:r>
            <a:r>
              <a:rPr lang="en-US" dirty="0" smtClean="0"/>
              <a:t> for MQ (h=0.9 mm, v= 0.6 mm)</a:t>
            </a:r>
          </a:p>
          <a:p>
            <a:r>
              <a:rPr lang="en-US" dirty="0" smtClean="0"/>
              <a:t>Summary</a:t>
            </a:r>
            <a:r>
              <a:rPr lang="en-US" baseline="30000" dirty="0" smtClean="0"/>
              <a:t>2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motion and </a:t>
            </a:r>
            <a:r>
              <a:rPr lang="en-US" dirty="0" err="1" smtClean="0"/>
              <a:t>fiducialization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850819"/>
              </p:ext>
            </p:extLst>
          </p:nvPr>
        </p:nvGraphicFramePr>
        <p:xfrm>
          <a:off x="1095564" y="3273474"/>
          <a:ext cx="5835556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889"/>
                <a:gridCol w="1458889"/>
                <a:gridCol w="1458889"/>
                <a:gridCol w="1458889"/>
              </a:tblGrid>
              <a:tr h="358014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</a:t>
                      </a:r>
                      <a:r>
                        <a:rPr lang="en-US" baseline="-25000" dirty="0" err="1" smtClean="0"/>
                        <a:t>m</a:t>
                      </a:r>
                      <a:r>
                        <a:rPr lang="en-US" dirty="0" err="1" smtClean="0"/>
                        <a:t>+r</a:t>
                      </a:r>
                      <a:r>
                        <a:rPr lang="en-US" baseline="-25000" dirty="0" err="1" smtClean="0"/>
                        <a:t>f</a:t>
                      </a:r>
                      <a:r>
                        <a:rPr lang="en-US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</a:t>
                      </a:r>
                      <a:r>
                        <a:rPr lang="en-US" baseline="-25000" dirty="0" err="1" smtClean="0"/>
                        <a:t>m</a:t>
                      </a:r>
                      <a:r>
                        <a:rPr lang="en-US" dirty="0" err="1" smtClean="0"/>
                        <a:t>+h</a:t>
                      </a:r>
                      <a:r>
                        <a:rPr lang="en-US" baseline="-25000" dirty="0" err="1" smtClean="0"/>
                        <a:t>f</a:t>
                      </a:r>
                      <a:r>
                        <a:rPr lang="en-US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</a:t>
                      </a:r>
                      <a:r>
                        <a:rPr lang="en-US" baseline="-25000" dirty="0" err="1" smtClean="0"/>
                        <a:t>m</a:t>
                      </a:r>
                      <a:r>
                        <a:rPr lang="en-US" dirty="0" err="1" smtClean="0"/>
                        <a:t>+v</a:t>
                      </a:r>
                      <a:r>
                        <a:rPr lang="en-US" baseline="-25000" dirty="0" err="1" smtClean="0"/>
                        <a:t>f</a:t>
                      </a:r>
                      <a:r>
                        <a:rPr lang="en-US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</a:tr>
              <a:tr h="358014">
                <a:tc>
                  <a:txBody>
                    <a:bodyPr/>
                    <a:lstStyle/>
                    <a:p>
                      <a:r>
                        <a:rPr lang="en-US" dirty="0" smtClean="0"/>
                        <a:t>TAS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2+0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0+0.5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0+0.5</a:t>
                      </a:r>
                      <a:endParaRPr lang="en-US" dirty="0"/>
                    </a:p>
                  </a:txBody>
                  <a:tcPr/>
                </a:tc>
              </a:tr>
              <a:tr h="358014">
                <a:tc>
                  <a:txBody>
                    <a:bodyPr/>
                    <a:lstStyle/>
                    <a:p>
                      <a:r>
                        <a:rPr lang="en-US" dirty="0" smtClean="0"/>
                        <a:t>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0.6+0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0+1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0+1</a:t>
                      </a:r>
                      <a:endParaRPr lang="en-US" dirty="0"/>
                    </a:p>
                  </a:txBody>
                  <a:tcPr/>
                </a:tc>
              </a:tr>
              <a:tr h="358014">
                <a:tc>
                  <a:txBody>
                    <a:bodyPr/>
                    <a:lstStyle/>
                    <a:p>
                      <a:r>
                        <a:rPr lang="en-US" dirty="0" smtClean="0"/>
                        <a:t>D1/D2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0.84+0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0.36+1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0+1</a:t>
                      </a:r>
                      <a:endParaRPr lang="en-US" dirty="0"/>
                    </a:p>
                  </a:txBody>
                  <a:tcPr/>
                </a:tc>
              </a:tr>
              <a:tr h="358014">
                <a:tc>
                  <a:txBody>
                    <a:bodyPr/>
                    <a:lstStyle/>
                    <a:p>
                      <a:r>
                        <a:rPr lang="en-US" dirty="0" smtClean="0"/>
                        <a:t>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0.6+0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0+1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0+1</a:t>
                      </a:r>
                      <a:endParaRPr lang="en-US" dirty="0"/>
                    </a:p>
                  </a:txBody>
                  <a:tcPr/>
                </a:tc>
              </a:tr>
              <a:tr h="358014">
                <a:tc>
                  <a:txBody>
                    <a:bodyPr/>
                    <a:lstStyle/>
                    <a:p>
                      <a:r>
                        <a:rPr lang="en-US" dirty="0" smtClean="0"/>
                        <a:t>Q4/Q5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0.84+0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0.36+0.9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\\cern.ch\dfs\Users\r\rdemaria\Desktop\racetrack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770" y="1011298"/>
            <a:ext cx="3174442" cy="238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982640" y="5674621"/>
            <a:ext cx="783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JB. </a:t>
            </a:r>
            <a:r>
              <a:rPr lang="en-US" dirty="0" err="1" smtClean="0"/>
              <a:t>Jeanneret</a:t>
            </a:r>
            <a:r>
              <a:rPr lang="en-US" dirty="0" smtClean="0"/>
              <a:t>, LHC Report 1007, 2007. </a:t>
            </a:r>
            <a:r>
              <a:rPr lang="en-US" baseline="30000" dirty="0" smtClean="0"/>
              <a:t>2</a:t>
            </a:r>
            <a:r>
              <a:rPr lang="en-US" dirty="0" smtClean="0"/>
              <a:t>S. Fartoukh, SLHC aperture models.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10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9038"/>
            <a:ext cx="8229600" cy="512292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Target:</a:t>
            </a:r>
          </a:p>
          <a:p>
            <a:pPr lvl="1"/>
            <a:r>
              <a:rPr lang="en-US" dirty="0" smtClean="0"/>
              <a:t>If an aperture is protected by a dedicated TCT: -&gt; 12</a:t>
            </a:r>
            <a:r>
              <a:rPr lang="el-GR" dirty="0" smtClean="0">
                <a:latin typeface="Calibri"/>
              </a:rPr>
              <a:t>σ</a:t>
            </a:r>
            <a:r>
              <a:rPr lang="en-US" dirty="0" smtClean="0">
                <a:latin typeface="Calibri"/>
              </a:rPr>
              <a:t>.</a:t>
            </a:r>
          </a:p>
          <a:p>
            <a:pPr lvl="1"/>
            <a:r>
              <a:rPr lang="en-US" dirty="0" smtClean="0">
                <a:latin typeface="Calibri"/>
              </a:rPr>
              <a:t>If an aperture is not protected: -&gt; 14</a:t>
            </a:r>
            <a:r>
              <a:rPr lang="el-GR" dirty="0" smtClean="0">
                <a:latin typeface="Calibri"/>
              </a:rPr>
              <a:t>σ</a:t>
            </a:r>
            <a:r>
              <a:rPr lang="en-US" dirty="0" smtClean="0">
                <a:latin typeface="Calibri"/>
              </a:rPr>
              <a:t> to 20</a:t>
            </a:r>
            <a:r>
              <a:rPr lang="el-GR" dirty="0" smtClean="0">
                <a:latin typeface="Calibri"/>
              </a:rPr>
              <a:t>σ</a:t>
            </a:r>
            <a:r>
              <a:rPr lang="en-US" dirty="0" smtClean="0">
                <a:latin typeface="Calibri"/>
              </a:rPr>
              <a:t> to be evaluated with detailed simulations.</a:t>
            </a:r>
          </a:p>
          <a:p>
            <a:pPr lvl="1"/>
            <a:r>
              <a:rPr lang="en-US" dirty="0" smtClean="0">
                <a:latin typeface="Calibri"/>
              </a:rPr>
              <a:t>Avoid adding too many TCTs if not strictly necessary due to the operational overhead.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Values </a:t>
            </a:r>
            <a:r>
              <a:rPr lang="en-US" dirty="0"/>
              <a:t>e</a:t>
            </a:r>
            <a:r>
              <a:rPr lang="en-US" dirty="0" smtClean="0"/>
              <a:t>xpressed as </a:t>
            </a:r>
            <a:r>
              <a:rPr lang="en-US" dirty="0" smtClean="0"/>
              <a:t>the </a:t>
            </a:r>
            <a:r>
              <a:rPr lang="en-US" dirty="0" smtClean="0"/>
              <a:t>beam sigma </a:t>
            </a:r>
            <a:r>
              <a:rPr lang="en-US" dirty="0" smtClean="0"/>
              <a:t> </a:t>
            </a:r>
            <a:r>
              <a:rPr lang="en-US" dirty="0" smtClean="0">
                <a:latin typeface="Calibri"/>
              </a:rPr>
              <a:t>at </a:t>
            </a:r>
            <a:r>
              <a:rPr lang="en-US" dirty="0" smtClean="0"/>
              <a:t>3.5µm@7TeV (regardless </a:t>
            </a:r>
            <a:r>
              <a:rPr lang="en-US" dirty="0"/>
              <a:t>of the emittance of the beam for </a:t>
            </a:r>
            <a:r>
              <a:rPr lang="el-GR" dirty="0"/>
              <a:t>ϵ</a:t>
            </a:r>
            <a:r>
              <a:rPr lang="en-US" dirty="0"/>
              <a:t>&lt;4µm/</a:t>
            </a:r>
            <a:r>
              <a:rPr lang="el-GR" dirty="0"/>
              <a:t>γ</a:t>
            </a:r>
            <a:r>
              <a:rPr lang="en-US" dirty="0"/>
              <a:t>) </a:t>
            </a:r>
            <a:r>
              <a:rPr lang="en-US" dirty="0" smtClean="0"/>
              <a:t>after the ground motion and orbit effects are accounted for the worst the case scenario.</a:t>
            </a:r>
          </a:p>
          <a:p>
            <a:r>
              <a:rPr lang="en-US" dirty="0" smtClean="0"/>
              <a:t>First estimates, </a:t>
            </a:r>
            <a:r>
              <a:rPr lang="en-US" dirty="0" smtClean="0">
                <a:solidFill>
                  <a:srgbClr val="FF0000"/>
                </a:solidFill>
              </a:rPr>
              <a:t>under validation</a:t>
            </a:r>
            <a:r>
              <a:rPr lang="en-US" dirty="0" smtClean="0"/>
              <a:t> by collimation team.</a:t>
            </a:r>
          </a:p>
          <a:p>
            <a:r>
              <a:rPr lang="en-US" dirty="0" smtClean="0"/>
              <a:t>No gain from the button BPM include or additional retraction due to impedance issues.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R. Bruce, S. Redaelli, WP2 meeting 13/9 and private communication. 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protection in the IR1 – IR5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6386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6693391"/>
              </p:ext>
            </p:extLst>
          </p:nvPr>
        </p:nvGraphicFramePr>
        <p:xfrm>
          <a:off x="1644555" y="2159023"/>
          <a:ext cx="5486400" cy="3116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403432">
                <a:tc>
                  <a:txBody>
                    <a:bodyPr/>
                    <a:lstStyle/>
                    <a:p>
                      <a:r>
                        <a:rPr lang="en-US" dirty="0" smtClean="0"/>
                        <a:t>Quantity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HL-LHC</a:t>
                      </a:r>
                      <a:endParaRPr lang="en-US" dirty="0"/>
                    </a:p>
                  </a:txBody>
                  <a:tcPr/>
                </a:tc>
              </a:tr>
              <a:tr h="403432">
                <a:tc>
                  <a:txBody>
                    <a:bodyPr/>
                    <a:lstStyle/>
                    <a:p>
                      <a:r>
                        <a:rPr lang="en-US" dirty="0" smtClean="0"/>
                        <a:t>Closed orbit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mm</a:t>
                      </a:r>
                      <a:endParaRPr lang="en-US" dirty="0"/>
                    </a:p>
                  </a:txBody>
                  <a:tcPr/>
                </a:tc>
              </a:tr>
              <a:tr h="696334">
                <a:tc>
                  <a:txBody>
                    <a:bodyPr/>
                    <a:lstStyle/>
                    <a:p>
                      <a:r>
                        <a:rPr lang="en-US" dirty="0" smtClean="0"/>
                        <a:t>Beta</a:t>
                      </a:r>
                      <a:r>
                        <a:rPr lang="en-US" baseline="0" dirty="0" smtClean="0"/>
                        <a:t>-beating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20% (10% in sigma)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20% (10% in sigma)</a:t>
                      </a:r>
                      <a:endParaRPr lang="en-US" dirty="0"/>
                    </a:p>
                  </a:txBody>
                  <a:tcPr/>
                </a:tc>
              </a:tr>
              <a:tr h="403432">
                <a:tc>
                  <a:txBody>
                    <a:bodyPr/>
                    <a:lstStyle/>
                    <a:p>
                      <a:r>
                        <a:rPr lang="en-US" dirty="0" smtClean="0"/>
                        <a:t>Dispersion</a:t>
                      </a:r>
                      <a:r>
                        <a:rPr lang="en-US" baseline="0" dirty="0" smtClean="0"/>
                        <a:t>  errors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r>
                        <a:rPr lang="en-US" baseline="0" dirty="0" smtClean="0"/>
                        <a:t> cm in the arcs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cm in the arcs</a:t>
                      </a:r>
                      <a:endParaRPr lang="en-US" dirty="0"/>
                    </a:p>
                  </a:txBody>
                  <a:tcPr/>
                </a:tc>
              </a:tr>
              <a:tr h="403432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· 10</a:t>
                      </a:r>
                      <a:r>
                        <a:rPr lang="en-US" baseline="30000" dirty="0" smtClean="0"/>
                        <a:t>-4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· 10</a:t>
                      </a:r>
                      <a:r>
                        <a:rPr lang="en-US" baseline="30000" dirty="0" smtClean="0"/>
                        <a:t>-4</a:t>
                      </a:r>
                      <a:endParaRPr lang="en-US" baseline="30000" dirty="0"/>
                    </a:p>
                  </a:txBody>
                  <a:tcPr/>
                </a:tc>
              </a:tr>
              <a:tr h="403432"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7000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7000 </a:t>
                      </a:r>
                      <a:r>
                        <a:rPr lang="en-US" baseline="0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</a:tr>
              <a:tr h="403432"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3.75</a:t>
                      </a:r>
                      <a:r>
                        <a:rPr lang="en-US" baseline="0" dirty="0" smtClean="0"/>
                        <a:t>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r>
                        <a:rPr lang="en-US" baseline="0" dirty="0" smtClean="0"/>
                        <a:t> µm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Tolerances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41194" y="5536610"/>
            <a:ext cx="8802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ATS Note in preparation R. Bruce, R. De Maria, S. Fartoukh, M. Giovannozzi, S. Redaelli, R. Tomas, J. </a:t>
            </a:r>
            <a:r>
              <a:rPr lang="en-US" dirty="0" err="1" smtClean="0"/>
              <a:t>Wenninger</a:t>
            </a:r>
            <a:r>
              <a:rPr lang="en-US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9409" y="1163425"/>
            <a:ext cx="8758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beam tolerances are being reviewed based on the positive experience of the last LHC run and including the remaining  uncertainties  of new  operation regimes (low </a:t>
            </a:r>
            <a:r>
              <a:rPr lang="el-GR" dirty="0" smtClean="0"/>
              <a:t>β</a:t>
            </a:r>
            <a:r>
              <a:rPr lang="en-US" dirty="0" smtClean="0"/>
              <a:t>*, levelling, short crossing scheme bumps)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147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26197"/>
            <a:ext cx="8229600" cy="914400"/>
          </a:xfrm>
        </p:spPr>
        <p:txBody>
          <a:bodyPr/>
          <a:lstStyle/>
          <a:p>
            <a:r>
              <a:rPr lang="en-US" dirty="0" smtClean="0"/>
              <a:t>Aperture summary for HL-LHCV1.0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717706"/>
              </p:ext>
            </p:extLst>
          </p:nvPr>
        </p:nvGraphicFramePr>
        <p:xfrm>
          <a:off x="457200" y="984323"/>
          <a:ext cx="8229600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322468"/>
                <a:gridCol w="1842448"/>
                <a:gridCol w="1699146"/>
                <a:gridCol w="1719618"/>
              </a:tblGrid>
              <a:tr h="518614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r>
                        <a:rPr lang="en-US" baseline="30000" dirty="0" smtClean="0"/>
                        <a:t>1</a:t>
                      </a:r>
                      <a:r>
                        <a:rPr lang="en-US" dirty="0" smtClean="0"/>
                        <a:t>  </a:t>
                      </a:r>
                      <a:r>
                        <a:rPr lang="en-US" baseline="0" dirty="0" smtClean="0"/>
                        <a:t>[</a:t>
                      </a:r>
                      <a:r>
                        <a:rPr lang="el-GR" baseline="0" dirty="0" smtClean="0">
                          <a:latin typeface="+mn-lt"/>
                        </a:rPr>
                        <a:t>σ</a:t>
                      </a:r>
                      <a:r>
                        <a:rPr lang="en-US" baseline="0" dirty="0" smtClean="0">
                          <a:latin typeface="+mn-lt"/>
                        </a:rPr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Ideal beam </a:t>
                      </a:r>
                      <a:r>
                        <a:rPr lang="en-US" baseline="0" dirty="0" smtClean="0"/>
                        <a:t>[</a:t>
                      </a:r>
                      <a:r>
                        <a:rPr lang="el-GR" baseline="0" dirty="0" smtClean="0">
                          <a:latin typeface="+mn-lt"/>
                        </a:rPr>
                        <a:t>σ</a:t>
                      </a:r>
                      <a:r>
                        <a:rPr lang="en-US" baseline="0" dirty="0" smtClean="0">
                          <a:latin typeface="+mn-lt"/>
                        </a:rPr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imp. </a:t>
                      </a:r>
                      <a:r>
                        <a:rPr lang="en-US" baseline="0" dirty="0" smtClean="0"/>
                        <a:t>[</a:t>
                      </a:r>
                      <a:r>
                        <a:rPr lang="el-GR" baseline="0" dirty="0" smtClean="0">
                          <a:latin typeface="+mn-lt"/>
                        </a:rPr>
                        <a:t>σ</a:t>
                      </a:r>
                      <a:r>
                        <a:rPr lang="en-US" baseline="0" dirty="0" smtClean="0">
                          <a:latin typeface="+mn-lt"/>
                        </a:rPr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Sensitivity 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 [</a:t>
                      </a:r>
                      <a:r>
                        <a:rPr lang="el-GR" baseline="0" dirty="0" smtClean="0">
                          <a:latin typeface="Calibri"/>
                        </a:rPr>
                        <a:t>σ</a:t>
                      </a:r>
                      <a:r>
                        <a:rPr lang="en-US" baseline="0" dirty="0" smtClean="0">
                          <a:latin typeface="Calibri"/>
                        </a:rPr>
                        <a:t>/mm]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≥12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≥12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Q2-Q3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≥12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10.83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≥12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11.07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 (new)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≥12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12.60 (13.46)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10.59 (11.39)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0.34 (0.33)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D2 (mask)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≥14-20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15.06</a:t>
                      </a:r>
                      <a:r>
                        <a:rPr lang="en-US" baseline="0" dirty="0" smtClean="0"/>
                        <a:t> (13.12)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12.75 (11.01)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0.38 (0.37)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Crab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≥18-20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23.30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≥16-20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 (mask)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30.26 (28.67)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24.79 (23.48)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1.26 (1.29)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Q6 (mask)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33.88 (32.23)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19.52 (18.52)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1.04 (1.01)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55342" y="5688312"/>
            <a:ext cx="7731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 </a:t>
            </a:r>
            <a:r>
              <a:rPr lang="en-US" dirty="0" smtClean="0"/>
              <a:t>Tentative target to be validated by collimation simulations.</a:t>
            </a:r>
          </a:p>
          <a:p>
            <a:r>
              <a:rPr lang="en-US" baseline="30000" dirty="0" smtClean="0"/>
              <a:t>2 </a:t>
            </a:r>
            <a:r>
              <a:rPr lang="en-US" dirty="0" smtClean="0"/>
              <a:t>Gain/Loss in sigma if aperture  increased/reduced by 1 mm in radius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56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Critical points for the hardware:</a:t>
            </a:r>
          </a:p>
          <a:p>
            <a:pPr lvl="1"/>
            <a:r>
              <a:rPr lang="en-US" dirty="0" smtClean="0"/>
              <a:t>Additional tolerances and cooling tube size have a cost in the </a:t>
            </a:r>
            <a:r>
              <a:rPr lang="el-GR" dirty="0" smtClean="0"/>
              <a:t>β</a:t>
            </a:r>
            <a:r>
              <a:rPr lang="en-US" dirty="0" smtClean="0"/>
              <a:t>* reach.</a:t>
            </a:r>
          </a:p>
          <a:p>
            <a:pPr lvl="1"/>
            <a:r>
              <a:rPr lang="en-US" dirty="0" smtClean="0"/>
              <a:t>Beam screen designs should be as optimized as new magnet design ( one can easily loose 1cm in triplet tolerances, e.g. </a:t>
            </a:r>
            <a:r>
              <a:rPr lang="en-US" dirty="0" err="1" smtClean="0"/>
              <a:t>PhaseI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D2 coil aperture </a:t>
            </a:r>
            <a:r>
              <a:rPr lang="en-US" dirty="0" smtClean="0"/>
              <a:t>cannot </a:t>
            </a:r>
            <a:r>
              <a:rPr lang="en-US" dirty="0" smtClean="0"/>
              <a:t>be specified without a design of the beam screen.</a:t>
            </a:r>
          </a:p>
          <a:p>
            <a:pPr lvl="1"/>
            <a:r>
              <a:rPr lang="en-US" dirty="0" smtClean="0"/>
              <a:t>An increase of the mask aperture for the MS magnets should be evaluated.</a:t>
            </a:r>
          </a:p>
          <a:p>
            <a:pPr lvl="1"/>
            <a:r>
              <a:rPr lang="en-US" dirty="0" smtClean="0"/>
              <a:t>Need of additional TCTs to be validated by collimation simulations, but it should </a:t>
            </a:r>
            <a:r>
              <a:rPr lang="en-US" smtClean="0"/>
              <a:t>be </a:t>
            </a:r>
            <a:r>
              <a:rPr lang="en-US" smtClean="0"/>
              <a:t>avoided </a:t>
            </a:r>
            <a:r>
              <a:rPr lang="en-US" dirty="0" smtClean="0"/>
              <a:t>by maximizing MS apertures.</a:t>
            </a:r>
          </a:p>
          <a:p>
            <a:pPr lvl="1"/>
            <a:r>
              <a:rPr lang="en-US" dirty="0" smtClean="0"/>
              <a:t>Aperture of the MS magnets may reduce the possibility to further enhance the crab cavity efficiency. 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88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4370" y="2323485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034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summary HL-LHCV1.0 (round)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6220687"/>
              </p:ext>
            </p:extLst>
          </p:nvPr>
        </p:nvGraphicFramePr>
        <p:xfrm>
          <a:off x="457200" y="1202686"/>
          <a:ext cx="8229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1965278"/>
                <a:gridCol w="21495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Ideal beam </a:t>
                      </a:r>
                      <a:r>
                        <a:rPr lang="en-US" baseline="0" dirty="0" smtClean="0"/>
                        <a:t>[</a:t>
                      </a:r>
                      <a:r>
                        <a:rPr lang="el-GR" baseline="0" dirty="0" smtClean="0">
                          <a:latin typeface="+mn-lt"/>
                        </a:rPr>
                        <a:t>σ</a:t>
                      </a:r>
                      <a:r>
                        <a:rPr lang="en-US" baseline="0" dirty="0" smtClean="0">
                          <a:latin typeface="+mn-lt"/>
                        </a:rPr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imp. </a:t>
                      </a:r>
                      <a:r>
                        <a:rPr lang="en-US" baseline="0" dirty="0" smtClean="0"/>
                        <a:t>[</a:t>
                      </a:r>
                      <a:r>
                        <a:rPr lang="el-GR" baseline="0" dirty="0" smtClean="0">
                          <a:latin typeface="+mn-lt"/>
                        </a:rPr>
                        <a:t>σ</a:t>
                      </a:r>
                      <a:r>
                        <a:rPr lang="en-US" baseline="0" dirty="0" smtClean="0">
                          <a:latin typeface="+mn-lt"/>
                        </a:rPr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Sensitivity </a:t>
                      </a:r>
                      <a:r>
                        <a:rPr lang="en-US" baseline="30000" dirty="0" smtClean="0"/>
                        <a:t>1</a:t>
                      </a:r>
                      <a:r>
                        <a:rPr lang="en-US" baseline="0" dirty="0" smtClean="0"/>
                        <a:t> [</a:t>
                      </a:r>
                      <a:r>
                        <a:rPr lang="el-GR" baseline="0" dirty="0" smtClean="0">
                          <a:latin typeface="Calibri"/>
                        </a:rPr>
                        <a:t>σ</a:t>
                      </a:r>
                      <a:r>
                        <a:rPr lang="en-US" baseline="0" dirty="0" smtClean="0">
                          <a:latin typeface="Calibri"/>
                        </a:rPr>
                        <a:t>/mm]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Q2-Q3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10.95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12.21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 (new)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16.22 (16.78)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13.63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(14.14)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0.45 (0.46)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D2 (mask)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19.27 (18.13)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16.23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(15.30)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0.55 (0.50)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Crab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23.87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 (mask)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32.81 (31.67)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27.42 (26.47)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1.11 (1.07)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Q6 (mask)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33.88 (32.23)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27.67 (26.26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1.47 (1.42)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42.35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34.60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369665" y="5798096"/>
            <a:ext cx="5267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1 </a:t>
            </a:r>
            <a:r>
              <a:rPr lang="en-US" dirty="0" smtClean="0"/>
              <a:t>gain in sigma aperture if increased by 1 mm in radius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5286" y="5833274"/>
            <a:ext cx="170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Aperture plots…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95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\\cern.ch\dfs\Users\r\rdemaria\Desktop\ap_env\tas_1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94" y="903877"/>
            <a:ext cx="7377942" cy="553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601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HLLHCV1.0 is  the present baseline model for layout and optics.</a:t>
            </a:r>
          </a:p>
          <a:p>
            <a:r>
              <a:rPr lang="en-US" sz="2400" dirty="0" smtClean="0"/>
              <a:t>The layout has been frozen since April 2013.</a:t>
            </a:r>
          </a:p>
          <a:p>
            <a:r>
              <a:rPr lang="en-US" sz="2400" dirty="0" smtClean="0"/>
              <a:t>Several updates have been requested (4 cavities with in case a displacement, new D1 length, masks in front of D2, Q5, Q6, review of the D2 length and associated orbit correctors, new Q5 types).</a:t>
            </a:r>
          </a:p>
          <a:p>
            <a:r>
              <a:rPr lang="en-US" sz="2400" dirty="0" smtClean="0"/>
              <a:t>A new layout and optics is foreseen for Spring and will sum up the requests and integrate the changes.</a:t>
            </a:r>
            <a:endParaRPr lang="en-US" sz="2400" dirty="0"/>
          </a:p>
          <a:p>
            <a:r>
              <a:rPr lang="en-US" sz="2400" dirty="0" smtClean="0"/>
              <a:t> Today I will:</a:t>
            </a:r>
          </a:p>
          <a:p>
            <a:pPr lvl="1"/>
            <a:r>
              <a:rPr lang="en-US" sz="2400" dirty="0" smtClean="0"/>
              <a:t>review the aperture margins for the frozen HL-LHCV1.0 and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llustrate the impact of few requested variations.</a:t>
            </a:r>
          </a:p>
          <a:p>
            <a:pPr lvl="1"/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HL-LHC layout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7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4" y="903877"/>
            <a:ext cx="7377942" cy="553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517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Q2-Q3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4" y="903877"/>
            <a:ext cx="7377941" cy="553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9181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4" y="903877"/>
            <a:ext cx="7377941" cy="55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6640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 (new)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4" y="903877"/>
            <a:ext cx="7377940" cy="55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7227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4" y="903877"/>
            <a:ext cx="7377940" cy="55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91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4" y="903877"/>
            <a:ext cx="7377940" cy="553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4545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4" y="903877"/>
            <a:ext cx="7377939" cy="553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9655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4" y="903877"/>
            <a:ext cx="7377939" cy="553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2324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5" y="903877"/>
            <a:ext cx="7377937" cy="553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625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5" y="903877"/>
            <a:ext cx="7377937" cy="553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475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37481"/>
            <a:ext cx="8229600" cy="520047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Aperture margins are determined by:</a:t>
            </a:r>
          </a:p>
          <a:p>
            <a:r>
              <a:rPr lang="en-US" sz="2400" dirty="0" smtClean="0"/>
              <a:t>A model of the inner cross section of the beam screen:</a:t>
            </a:r>
          </a:p>
          <a:p>
            <a:pPr lvl="1"/>
            <a:r>
              <a:rPr lang="en-US" sz="2400" dirty="0"/>
              <a:t>t</a:t>
            </a:r>
            <a:r>
              <a:rPr lang="en-US" sz="2400" dirty="0" smtClean="0"/>
              <a:t>riplet area: best guess from vacuum but without manufacturing tolerances;</a:t>
            </a:r>
          </a:p>
          <a:p>
            <a:pPr lvl="1"/>
            <a:r>
              <a:rPr lang="en-US" sz="2400" dirty="0" smtClean="0"/>
              <a:t>aperture scaling for D2 and Q4.</a:t>
            </a:r>
          </a:p>
          <a:p>
            <a:r>
              <a:rPr lang="en-US" sz="2400" dirty="0" smtClean="0"/>
              <a:t>A model of alignment accuracy and ground motion;</a:t>
            </a:r>
          </a:p>
          <a:p>
            <a:r>
              <a:rPr lang="en-US" sz="2400" dirty="0" smtClean="0"/>
              <a:t>The optics scenarios (</a:t>
            </a:r>
            <a:r>
              <a:rPr lang="en-US" sz="2400" dirty="0"/>
              <a:t>round and flat </a:t>
            </a:r>
            <a:r>
              <a:rPr lang="el-GR" sz="2400" dirty="0"/>
              <a:t>β</a:t>
            </a:r>
            <a:r>
              <a:rPr lang="en-US" sz="2400" dirty="0" smtClean="0"/>
              <a:t>*) that provides the ideal position of the beam and the transverse beam size</a:t>
            </a:r>
          </a:p>
          <a:p>
            <a:r>
              <a:rPr lang="en-US" sz="2400" dirty="0" smtClean="0"/>
              <a:t>An operation scenario for estimating orbit and optics imperfections.</a:t>
            </a:r>
          </a:p>
          <a:p>
            <a:r>
              <a:rPr lang="en-US" sz="2400" dirty="0" smtClean="0"/>
              <a:t>The aperture that the collimation system can protect. It is conveniently expressed in  sigma@3.5µm/</a:t>
            </a:r>
            <a:r>
              <a:rPr lang="el-GR" sz="2400" dirty="0" smtClean="0"/>
              <a:t>γ</a:t>
            </a:r>
            <a:r>
              <a:rPr lang="en-US" sz="2400" dirty="0" smtClean="0"/>
              <a:t> regardless of the emittance of the beam and depends whether or not a TCT protects the aperture by asynchronous dumps.</a:t>
            </a:r>
          </a:p>
          <a:p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perture margin estimations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29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295" y="903877"/>
            <a:ext cx="7377936" cy="553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915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Collision low-</a:t>
            </a:r>
            <a:r>
              <a:rPr lang="el-GR" dirty="0" smtClean="0"/>
              <a:t>β</a:t>
            </a:r>
            <a:r>
              <a:rPr lang="en-US" dirty="0" smtClean="0"/>
              <a:t> optics parameters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6693301"/>
              </p:ext>
            </p:extLst>
          </p:nvPr>
        </p:nvGraphicFramePr>
        <p:xfrm>
          <a:off x="177424" y="1189038"/>
          <a:ext cx="8602976" cy="30524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7358"/>
                <a:gridCol w="789323"/>
                <a:gridCol w="901355"/>
                <a:gridCol w="711597"/>
                <a:gridCol w="704805"/>
                <a:gridCol w="937532"/>
                <a:gridCol w="676611"/>
                <a:gridCol w="704805"/>
                <a:gridCol w="926621"/>
                <a:gridCol w="842969"/>
              </a:tblGrid>
              <a:tr h="4616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Name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600" dirty="0" smtClean="0"/>
                        <a:t>IP1-5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 smtClean="0"/>
                        <a:t>IP2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 smtClean="0"/>
                        <a:t>IP8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β</a:t>
                      </a:r>
                      <a:r>
                        <a:rPr lang="en-US" sz="1600" dirty="0" smtClean="0"/>
                        <a:t>*</a:t>
                      </a:r>
                    </a:p>
                    <a:p>
                      <a:r>
                        <a:rPr lang="en-US" sz="1600" dirty="0" smtClean="0"/>
                        <a:t> [cm]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Angle [</a:t>
                      </a:r>
                      <a:r>
                        <a:rPr lang="en-US" sz="1600" dirty="0" err="1" smtClean="0"/>
                        <a:t>murad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sep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r>
                        <a:rPr lang="en-US" sz="1600" baseline="0" dirty="0" smtClean="0"/>
                        <a:t>[mm]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β</a:t>
                      </a:r>
                      <a:r>
                        <a:rPr lang="en-US" sz="1600" dirty="0" smtClean="0"/>
                        <a:t>*</a:t>
                      </a:r>
                    </a:p>
                    <a:p>
                      <a:r>
                        <a:rPr lang="en-US" sz="1600" dirty="0" smtClean="0"/>
                        <a:t>[m]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Angle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[</a:t>
                      </a:r>
                      <a:r>
                        <a:rPr lang="en-US" sz="1600" dirty="0" err="1" smtClean="0"/>
                        <a:t>murad</a:t>
                      </a:r>
                      <a:r>
                        <a:rPr lang="en-US" sz="1600" dirty="0" smtClean="0"/>
                        <a:t>]</a:t>
                      </a:r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sep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r>
                        <a:rPr lang="en-US" sz="1600" baseline="0" dirty="0" smtClean="0"/>
                        <a:t>[mm]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β</a:t>
                      </a:r>
                      <a:r>
                        <a:rPr lang="en-US" sz="1600" dirty="0" smtClean="0"/>
                        <a:t>* [m]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Angle [</a:t>
                      </a:r>
                      <a:r>
                        <a:rPr lang="en-US" sz="1600" dirty="0" err="1" smtClean="0"/>
                        <a:t>murad</a:t>
                      </a:r>
                      <a:r>
                        <a:rPr lang="en-US" sz="1600" dirty="0" smtClean="0"/>
                        <a:t>]</a:t>
                      </a:r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sep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r>
                        <a:rPr lang="en-US" sz="1600" baseline="0" dirty="0" smtClean="0"/>
                        <a:t>[mm]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Round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15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590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0.75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340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3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340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31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flat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7.5, 30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550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0.75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340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3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340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flathv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30, 7.5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550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0.75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340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3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340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sround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340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340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sflat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5, 20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670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340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340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sflathv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20, 5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670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340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340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L="91449" marR="91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4661A1-8D9F-4D55-8537-FCB118C2E8B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4476467"/>
            <a:ext cx="85921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Optics available under /</a:t>
            </a:r>
            <a:r>
              <a:rPr lang="en-US" dirty="0" err="1" smtClean="0"/>
              <a:t>afs</a:t>
            </a:r>
            <a:r>
              <a:rPr lang="en-US" dirty="0" smtClean="0"/>
              <a:t>/cern.ch/</a:t>
            </a:r>
            <a:r>
              <a:rPr lang="en-US" dirty="0" err="1" smtClean="0"/>
              <a:t>eng</a:t>
            </a:r>
            <a:r>
              <a:rPr lang="en-US" dirty="0" smtClean="0"/>
              <a:t>/</a:t>
            </a:r>
            <a:r>
              <a:rPr lang="en-US" dirty="0" err="1" smtClean="0"/>
              <a:t>lhc</a:t>
            </a:r>
            <a:r>
              <a:rPr lang="en-US" dirty="0" smtClean="0"/>
              <a:t>/optics/HLLHCV1.0</a:t>
            </a:r>
            <a:endParaRPr lang="en-US" baseline="30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the following  baseline round and flat optics at 15 cm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 smtClean="0"/>
              <a:t>7.5/30 cm are considered.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Ultimate squeeze for improved performance provided tight collimation settings.</a:t>
            </a:r>
          </a:p>
          <a:p>
            <a:endParaRPr lang="en-US" dirty="0"/>
          </a:p>
          <a:p>
            <a:r>
              <a:rPr lang="en-US" dirty="0" smtClean="0"/>
              <a:t>Based on the ATS scheme (S. Fartoukh, SLHC report 49, </a:t>
            </a:r>
            <a:r>
              <a:rPr lang="en-US" dirty="0" smtClean="0"/>
              <a:t>2010.)</a:t>
            </a:r>
            <a:endParaRPr lang="en-US" dirty="0" smtClean="0"/>
          </a:p>
          <a:p>
            <a:r>
              <a:rPr lang="en-US" dirty="0" smtClean="0"/>
              <a:t>R. De Maria et al, IPAC’13 and reference therein for the last  public version.</a:t>
            </a:r>
          </a:p>
        </p:txBody>
      </p:sp>
    </p:spTree>
    <p:extLst>
      <p:ext uri="{BB962C8B-B14F-4D97-AF65-F5344CB8AC3E}">
        <p14:creationId xmlns:p14="http://schemas.microsoft.com/office/powerpoint/2010/main" val="25940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75" y="1189038"/>
            <a:ext cx="7131049" cy="53482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overview HL-LHC V1.0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06475" y="3745889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14821" y="294791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8903" y="5034171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2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465325" y="2688609"/>
            <a:ext cx="9889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639381" y="4853633"/>
            <a:ext cx="104741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38484" y="1186512"/>
            <a:ext cx="1501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Triplet and D1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45707" y="1186512"/>
            <a:ext cx="1758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TAN D2 CRAB Q4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75" y="1189038"/>
            <a:ext cx="7131049" cy="5348286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Triplet </a:t>
            </a:r>
            <a:r>
              <a:rPr lang="en-US" dirty="0"/>
              <a:t>HL-LHC V1.0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071290" y="1247494"/>
            <a:ext cx="843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 Q1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3318" y="1247494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Q2A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75944" y="1220291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Q2b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18733" y="1238566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67169" y="1232926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87152" y="1247494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90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75" y="1189038"/>
            <a:ext cx="7131048" cy="5348286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TAN – Q4 </a:t>
            </a:r>
            <a:r>
              <a:rPr lang="en-US" dirty="0"/>
              <a:t>HL-LHC V1.0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497540" y="1189038"/>
            <a:ext cx="560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61815" y="1189038"/>
            <a:ext cx="51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58527" y="5642927"/>
            <a:ext cx="528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56543" y="1189038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28585" y="1189038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CRAB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41743" y="118903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5769189"/>
              </p:ext>
            </p:extLst>
          </p:nvPr>
        </p:nvGraphicFramePr>
        <p:xfrm>
          <a:off x="361666" y="1011617"/>
          <a:ext cx="8325134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971"/>
                <a:gridCol w="1178348"/>
                <a:gridCol w="1241946"/>
                <a:gridCol w="2292824"/>
                <a:gridCol w="20130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Coil ap.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Sep.</a:t>
                      </a:r>
                      <a:r>
                        <a:rPr lang="en-US" baseline="0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Specs [mm]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Circle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– pol)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23.85, 18.95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Q2-Q3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– pol)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28.9, 24.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D1 warm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– pol)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64.0, 26.5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D1</a:t>
                      </a:r>
                      <a:r>
                        <a:rPr lang="en-US" baseline="0" dirty="0" smtClean="0"/>
                        <a:t> cold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(HH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33.7, 28.8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Circle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(HV-  opt)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31.3,26.4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- opt)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28.9, 24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- pol)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22.55,17.65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Rectellipse</a:t>
                      </a:r>
                      <a:r>
                        <a:rPr lang="en-US" dirty="0" smtClean="0"/>
                        <a:t> (HV - pol)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22.55,17.65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model in LHC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5622878"/>
            <a:ext cx="5141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pol./opt.: orientation follow </a:t>
            </a:r>
            <a:r>
              <a:rPr lang="en-US" dirty="0" smtClean="0"/>
              <a:t>polarity </a:t>
            </a:r>
            <a:r>
              <a:rPr lang="en-US" dirty="0" smtClean="0"/>
              <a:t>/ collision optics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5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369615"/>
              </p:ext>
            </p:extLst>
          </p:nvPr>
        </p:nvGraphicFramePr>
        <p:xfrm>
          <a:off x="361666" y="1189038"/>
          <a:ext cx="855798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782"/>
                <a:gridCol w="707720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Origin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</a:t>
                      </a:r>
                      <a:r>
                        <a:rPr lang="en-US" baseline="30000" dirty="0" smtClean="0"/>
                        <a:t>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Rescaled</a:t>
                      </a:r>
                      <a:r>
                        <a:rPr lang="en-US" baseline="0" dirty="0" smtClean="0"/>
                        <a:t> to be in the shadow of triplet aperture without shielding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He (1.5 mm), CB (5 mm) , CB to BS (1.5 mm), BS (2 mm),</a:t>
                      </a:r>
                      <a:r>
                        <a:rPr lang="en-US" dirty="0" smtClean="0"/>
                        <a:t> W(16mm</a:t>
                      </a:r>
                      <a:r>
                        <a:rPr lang="en-US" baseline="0" dirty="0" smtClean="0"/>
                        <a:t>)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Q2-Q3 to D1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He (1.5 mm), CB (5 mm) , CB to BS (1.5 mm), BS (2 mm), </a:t>
                      </a:r>
                      <a:r>
                        <a:rPr lang="en-US" dirty="0" smtClean="0"/>
                        <a:t>W(6mm</a:t>
                      </a:r>
                      <a:r>
                        <a:rPr lang="en-US" baseline="0" dirty="0" smtClean="0"/>
                        <a:t>)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Optimized</a:t>
                      </a:r>
                      <a:r>
                        <a:rPr lang="en-US" baseline="0" dirty="0" smtClean="0"/>
                        <a:t> for parallel aperture and  smaller or equal aperture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D2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scaled like D2: 105·31.3/80  -&gt; (41,41-5)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Crab Cavities</a:t>
                      </a:r>
                      <a:r>
                        <a:rPr lang="en-US" baseline="30000" dirty="0" smtClean="0"/>
                        <a:t>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 big</a:t>
                      </a:r>
                      <a:r>
                        <a:rPr lang="en-US" baseline="0" dirty="0" smtClean="0"/>
                        <a:t> as to be l</a:t>
                      </a:r>
                      <a:r>
                        <a:rPr lang="en-US" dirty="0" smtClean="0"/>
                        <a:t>argely in the shadow of D2 and Q4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Q4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scaled like Q4: 90·28.9/70 -&gt; (37,37-5)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 MQY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Q6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Nominal MQM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model in HLLHCV1.0 (4/2013)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459104"/>
            <a:ext cx="7872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1) S. Fartoukh, SLHC-PR-49, 2010. 2) E. Todesco, R. Kersevan, 1</a:t>
            </a:r>
            <a:r>
              <a:rPr lang="en-US" baseline="30000" dirty="0" smtClean="0"/>
              <a:t>st</a:t>
            </a:r>
            <a:r>
              <a:rPr lang="en-US" dirty="0" smtClean="0"/>
              <a:t>  and 2</a:t>
            </a:r>
            <a:r>
              <a:rPr lang="en-US" baseline="30000" dirty="0" smtClean="0"/>
              <a:t>nd</a:t>
            </a:r>
            <a:r>
              <a:rPr lang="en-US" dirty="0" smtClean="0"/>
              <a:t> PLC, 2012</a:t>
            </a:r>
          </a:p>
          <a:p>
            <a:r>
              <a:rPr lang="en-US" dirty="0" smtClean="0"/>
              <a:t>3) R. De Maria, S. Fartoukh, SLHC-PR55, 2011 4) R. Calaga,  CC Workshop, 2010.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59537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12232</TotalTime>
  <Words>1938</Words>
  <Application>Microsoft Office PowerPoint</Application>
  <PresentationFormat>On-screen Show (4:3)</PresentationFormat>
  <Paragraphs>533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HiLumiLHC_PresentationTemplate</vt:lpstr>
      <vt:lpstr>Review of the aperture margins for the new HL-LHC magnets</vt:lpstr>
      <vt:lpstr>Status HL-LHC layout</vt:lpstr>
      <vt:lpstr>Aperture margin estimations </vt:lpstr>
      <vt:lpstr>Collision low-β optics parameters</vt:lpstr>
      <vt:lpstr>Layout overview HL-LHC V1.0</vt:lpstr>
      <vt:lpstr>Layout Triplet HL-LHC V1.0</vt:lpstr>
      <vt:lpstr>Layout TAN – Q4 HL-LHC V1.0</vt:lpstr>
      <vt:lpstr>Aperture model in LHC </vt:lpstr>
      <vt:lpstr>Aperture model in HLLHCV1.0 (4/2013) </vt:lpstr>
      <vt:lpstr>Aperture model in HL-LHC V1.0 (2013) </vt:lpstr>
      <vt:lpstr>Aperture model in HL-LHC (Study) </vt:lpstr>
      <vt:lpstr>Ground motion and fiducialization</vt:lpstr>
      <vt:lpstr>Aperture protection in the IR1 – IR5</vt:lpstr>
      <vt:lpstr>Beam Tolerances</vt:lpstr>
      <vt:lpstr>Aperture summary for HL-LHCV1.0</vt:lpstr>
      <vt:lpstr>Conclusion</vt:lpstr>
      <vt:lpstr>Backup</vt:lpstr>
      <vt:lpstr>Aperture summary HL-LHCV1.0 (round)</vt:lpstr>
      <vt:lpstr>TAS</vt:lpstr>
      <vt:lpstr>Q1</vt:lpstr>
      <vt:lpstr>Q2-Q3</vt:lpstr>
      <vt:lpstr>D1</vt:lpstr>
      <vt:lpstr>TAN (new)</vt:lpstr>
      <vt:lpstr>TAN</vt:lpstr>
      <vt:lpstr>D2</vt:lpstr>
      <vt:lpstr>CRAB</vt:lpstr>
      <vt:lpstr>Q4</vt:lpstr>
      <vt:lpstr>Q5</vt:lpstr>
      <vt:lpstr>Q6</vt:lpstr>
      <vt:lpstr>Q7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Riccardo De Maria</cp:lastModifiedBy>
  <cp:revision>829</cp:revision>
  <cp:lastPrinted>2013-09-10T11:06:09Z</cp:lastPrinted>
  <dcterms:created xsi:type="dcterms:W3CDTF">2011-12-13T14:40:13Z</dcterms:created>
  <dcterms:modified xsi:type="dcterms:W3CDTF">2014-03-05T14:10:35Z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