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8"/>
  </p:notesMasterIdLst>
  <p:sldIdLst>
    <p:sldId id="259" r:id="rId5"/>
    <p:sldId id="268" r:id="rId6"/>
    <p:sldId id="267" r:id="rId7"/>
    <p:sldId id="278" r:id="rId8"/>
    <p:sldId id="269" r:id="rId9"/>
    <p:sldId id="277" r:id="rId10"/>
    <p:sldId id="273" r:id="rId11"/>
    <p:sldId id="274" r:id="rId12"/>
    <p:sldId id="275" r:id="rId13"/>
    <p:sldId id="280" r:id="rId14"/>
    <p:sldId id="281" r:id="rId15"/>
    <p:sldId id="279" r:id="rId16"/>
    <p:sldId id="276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120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05/03/2014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41574" y="6311960"/>
            <a:ext cx="3180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Jan Uythoven, WP 14 Vacuum</a:t>
            </a:r>
            <a:endParaRPr lang="en-GB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418251" y="6540251"/>
            <a:ext cx="4392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HL-LHC Technical Meeting on Vacuum</a:t>
            </a:r>
            <a:r>
              <a:rPr lang="en-US" baseline="0" dirty="0" smtClean="0"/>
              <a:t>, 05/03/2014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Technical Meeting on Vacuum for HI-LUMI LHC, WP12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Vacuum related issues for WP14</a:t>
            </a:r>
            <a:r>
              <a:rPr lang="en-GB" sz="3600" dirty="0" smtClean="0"/>
              <a:t>,</a:t>
            </a:r>
            <a:br>
              <a:rPr lang="en-GB" sz="3600" dirty="0" smtClean="0"/>
            </a:br>
            <a:r>
              <a:rPr lang="en-GB" sz="3600" dirty="0" smtClean="0"/>
              <a:t>Beam </a:t>
            </a:r>
            <a:r>
              <a:rPr lang="en-GB" sz="3600" dirty="0"/>
              <a:t>Transfer and </a:t>
            </a:r>
            <a:r>
              <a:rPr lang="en-GB" sz="3600" dirty="0" smtClean="0"/>
              <a:t>Kickers</a:t>
            </a:r>
          </a:p>
          <a:p>
            <a:r>
              <a:rPr lang="en-US" dirty="0" smtClean="0"/>
              <a:t>Jan Uythoven for the WP 14 team members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TDE in the bottle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pic>
        <p:nvPicPr>
          <p:cNvPr id="307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74" y="1060217"/>
            <a:ext cx="7067550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3385" y="5806068"/>
            <a:ext cx="4051610" cy="371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Behaviour</a:t>
            </a:r>
            <a:r>
              <a:rPr lang="en-US" dirty="0" smtClean="0"/>
              <a:t> not understood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89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work related to dump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change of TDE itself, but if simulation show limitations changes might be required on: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2400" b="1" dirty="0" smtClean="0">
                <a:solidFill>
                  <a:srgbClr val="FF0000"/>
                </a:solidFill>
              </a:rPr>
              <a:t> handling</a:t>
            </a:r>
          </a:p>
          <a:p>
            <a:pPr lvl="1"/>
            <a:r>
              <a:rPr lang="en-US" sz="2400" dirty="0" smtClean="0"/>
              <a:t>Dilution kickers MKB</a:t>
            </a:r>
          </a:p>
          <a:p>
            <a:pPr lvl="2"/>
            <a:r>
              <a:rPr lang="en-US" sz="2000" b="1" dirty="0" smtClean="0">
                <a:solidFill>
                  <a:srgbClr val="FF0000"/>
                </a:solidFill>
              </a:rPr>
              <a:t>Possibly extra MKB kickers to be installed</a:t>
            </a:r>
            <a:r>
              <a:rPr lang="en-US" sz="2000" dirty="0" smtClean="0"/>
              <a:t>, </a:t>
            </a:r>
            <a:br>
              <a:rPr lang="en-US" sz="2000" dirty="0" smtClean="0"/>
            </a:br>
            <a:r>
              <a:rPr lang="en-US" sz="2000" dirty="0" smtClean="0"/>
              <a:t>new vacuum sector..</a:t>
            </a:r>
            <a:endParaRPr lang="en-GB" sz="2000" dirty="0" smtClean="0"/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TDE window to be checked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 for HL-LHC beams</a:t>
            </a:r>
          </a:p>
          <a:p>
            <a:pPr lvl="2"/>
            <a:r>
              <a:rPr lang="en-US" sz="2000" b="1" dirty="0" smtClean="0">
                <a:solidFill>
                  <a:schemeClr val="tx1"/>
                </a:solidFill>
              </a:rPr>
              <a:t>Assuming the different dilution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failure scenarios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1259" y="3389971"/>
            <a:ext cx="2308535" cy="276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75230" y="5232785"/>
            <a:ext cx="2691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 of entrance window, showing </a:t>
            </a:r>
            <a:r>
              <a:rPr lang="en-US" dirty="0" smtClean="0"/>
              <a:t>15 mm CC </a:t>
            </a:r>
            <a:r>
              <a:rPr lang="en-US" dirty="0"/>
              <a:t>plate,</a:t>
            </a:r>
          </a:p>
          <a:p>
            <a:r>
              <a:rPr lang="en-GB" dirty="0" smtClean="0"/>
              <a:t>200 </a:t>
            </a:r>
            <a:r>
              <a:rPr lang="en-GB" dirty="0" smtClean="0">
                <a:sym typeface="Symbol"/>
              </a:rPr>
              <a:t>m metallic </a:t>
            </a:r>
            <a:r>
              <a:rPr lang="en-GB" dirty="0" smtClean="0"/>
              <a:t>foil </a:t>
            </a:r>
            <a:r>
              <a:rPr lang="en-GB" dirty="0"/>
              <a:t>and vacuum flange.</a:t>
            </a:r>
          </a:p>
        </p:txBody>
      </p:sp>
    </p:spTree>
    <p:extLst>
      <p:ext uri="{BB962C8B-B14F-4D97-AF65-F5344CB8AC3E}">
        <p14:creationId xmlns:p14="http://schemas.microsoft.com/office/powerpoint/2010/main" val="2444994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Absorbers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TCDS – likely to be replaced in LS3</a:t>
            </a:r>
          </a:p>
          <a:p>
            <a:pPr lvl="1"/>
            <a:r>
              <a:rPr lang="en-US" sz="2400" dirty="0" smtClean="0"/>
              <a:t>Different absorber material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Possibly also replace:</a:t>
            </a:r>
          </a:p>
          <a:p>
            <a:pPr lvl="2"/>
            <a:r>
              <a:rPr lang="en-US" sz="2000" dirty="0" smtClean="0"/>
              <a:t>TCSG </a:t>
            </a:r>
            <a:r>
              <a:rPr lang="en-US" sz="2000" dirty="0"/>
              <a:t>(coll. WP</a:t>
            </a:r>
            <a:r>
              <a:rPr lang="en-US" sz="2000" dirty="0" smtClean="0"/>
              <a:t>) </a:t>
            </a:r>
          </a:p>
          <a:p>
            <a:pPr lvl="2"/>
            <a:r>
              <a:rPr lang="en-US" sz="2000" dirty="0" smtClean="0"/>
              <a:t>TCDQM</a:t>
            </a:r>
          </a:p>
          <a:p>
            <a:r>
              <a:rPr lang="en-US" sz="2400" dirty="0" smtClean="0"/>
              <a:t>Vacuum involvement: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Check on absorber materials, installation, …</a:t>
            </a:r>
            <a:endParaRPr lang="en-US" sz="2400" b="1" dirty="0">
              <a:solidFill>
                <a:srgbClr val="FF0000"/>
              </a:solidFill>
            </a:endParaRPr>
          </a:p>
          <a:p>
            <a:pPr lvl="1"/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7"/>
          <a:stretch/>
        </p:blipFill>
        <p:spPr bwMode="auto">
          <a:xfrm>
            <a:off x="3169921" y="2286000"/>
            <a:ext cx="5311139" cy="1638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03020" y="3225046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 TCDS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043961" y="4007005"/>
            <a:ext cx="254861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B.Goddard</a:t>
            </a:r>
            <a:r>
              <a:rPr lang="en-US" dirty="0" smtClean="0"/>
              <a:t>, </a:t>
            </a:r>
            <a:r>
              <a:rPr lang="en-US" dirty="0" err="1" smtClean="0"/>
              <a:t>W.Weterings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6904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on HL-WP14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LS2 concentrate on injection system</a:t>
            </a:r>
            <a:endParaRPr lang="en-US" sz="2400" b="1" dirty="0">
              <a:solidFill>
                <a:srgbClr val="FF0000"/>
              </a:solidFill>
            </a:endParaRP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TDI:</a:t>
            </a:r>
            <a:r>
              <a:rPr lang="en-US" sz="2000" dirty="0" smtClean="0"/>
              <a:t> New absorber materials and separation of absorbers in several tanks. Coming soon.</a:t>
            </a:r>
          </a:p>
          <a:p>
            <a:pPr lvl="1"/>
            <a:r>
              <a:rPr lang="en-US" sz="2000" dirty="0" smtClean="0"/>
              <a:t>Possibly replace other injection absorbers</a:t>
            </a:r>
          </a:p>
          <a:p>
            <a:pPr lvl="1"/>
            <a:r>
              <a:rPr lang="en-US" sz="2000" b="1" dirty="0" smtClean="0">
                <a:solidFill>
                  <a:srgbClr val="FF0000"/>
                </a:solidFill>
              </a:rPr>
              <a:t>MKI</a:t>
            </a:r>
            <a:r>
              <a:rPr lang="en-US" sz="2000" dirty="0" smtClean="0"/>
              <a:t>, replaced LS1. Ongoing R&amp;D for new ferrites and coated ceramic tube for low SEY. Possibly install prototype.</a:t>
            </a:r>
          </a:p>
          <a:p>
            <a:pPr lvl="1"/>
            <a:r>
              <a:rPr lang="en-US" sz="2000" dirty="0" smtClean="0"/>
              <a:t>Presently budget foreseen </a:t>
            </a:r>
            <a:r>
              <a:rPr lang="en-US" sz="2000" i="1" dirty="0" smtClean="0"/>
              <a:t>within WP14 </a:t>
            </a:r>
            <a:r>
              <a:rPr lang="en-US" sz="2000" dirty="0" smtClean="0"/>
              <a:t>for vacuum TDI, TCLIA/B</a:t>
            </a:r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For LS3 accent will be on the beam dumping system</a:t>
            </a:r>
          </a:p>
          <a:p>
            <a:pPr lvl="1"/>
            <a:r>
              <a:rPr lang="en-US" sz="2000" dirty="0" smtClean="0"/>
              <a:t>Simulations are about to start. </a:t>
            </a:r>
            <a:r>
              <a:rPr lang="en-US" sz="2000" b="1" dirty="0" smtClean="0">
                <a:solidFill>
                  <a:srgbClr val="FF0000"/>
                </a:solidFill>
              </a:rPr>
              <a:t>TCDS</a:t>
            </a:r>
            <a:r>
              <a:rPr lang="en-US" sz="2000" dirty="0" smtClean="0"/>
              <a:t> likely to be exchanged.</a:t>
            </a:r>
          </a:p>
          <a:p>
            <a:pPr lvl="1"/>
            <a:r>
              <a:rPr lang="en-US" sz="2000" dirty="0" smtClean="0"/>
              <a:t>Could involve </a:t>
            </a:r>
            <a:r>
              <a:rPr lang="en-US" sz="2000" b="1" i="1" dirty="0" smtClean="0"/>
              <a:t>little </a:t>
            </a:r>
            <a:r>
              <a:rPr lang="en-US" sz="2000" dirty="0" smtClean="0"/>
              <a:t>related vacuum work</a:t>
            </a:r>
          </a:p>
          <a:p>
            <a:pPr lvl="1"/>
            <a:r>
              <a:rPr lang="en-US" sz="2000" dirty="0" smtClean="0"/>
              <a:t>Could involve </a:t>
            </a:r>
            <a:r>
              <a:rPr lang="en-US" sz="2000" b="1" i="1" dirty="0" smtClean="0"/>
              <a:t>significant</a:t>
            </a:r>
            <a:r>
              <a:rPr lang="en-US" sz="2000" dirty="0" smtClean="0"/>
              <a:t> vacuum work:</a:t>
            </a:r>
          </a:p>
          <a:p>
            <a:pPr lvl="2"/>
            <a:r>
              <a:rPr lang="en-US" sz="1800" b="1" dirty="0" smtClean="0">
                <a:solidFill>
                  <a:srgbClr val="FF0000"/>
                </a:solidFill>
              </a:rPr>
              <a:t>TDE window, additional MKBs, N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1800" b="1" dirty="0" smtClean="0">
                <a:solidFill>
                  <a:srgbClr val="FF0000"/>
                </a:solidFill>
              </a:rPr>
              <a:t> handling system</a:t>
            </a:r>
          </a:p>
          <a:p>
            <a:pPr lvl="1"/>
            <a:r>
              <a:rPr lang="en-US" sz="2000" dirty="0" smtClean="0"/>
              <a:t>Presently budget foreseen </a:t>
            </a:r>
            <a:r>
              <a:rPr lang="en-US" sz="2000" i="1" dirty="0" smtClean="0"/>
              <a:t>within WP14 </a:t>
            </a:r>
            <a:r>
              <a:rPr lang="en-US" sz="2000" dirty="0" smtClean="0"/>
              <a:t>for vacuum TCDS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7020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Description of Injection System and changes for HL – LHC</a:t>
            </a:r>
          </a:p>
          <a:p>
            <a:pPr lvl="2"/>
            <a:r>
              <a:rPr lang="en-US" dirty="0" smtClean="0"/>
              <a:t>Items which affect vacuum</a:t>
            </a:r>
          </a:p>
          <a:p>
            <a:r>
              <a:rPr lang="en-US" dirty="0" smtClean="0"/>
              <a:t>Description of Beam Dumping system and changes for HL-LHC</a:t>
            </a:r>
          </a:p>
          <a:p>
            <a:pPr lvl="2"/>
            <a:r>
              <a:rPr lang="en-US" dirty="0" smtClean="0"/>
              <a:t>Items which affect vacuum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603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6063"/>
            <a:ext cx="8229600" cy="914400"/>
          </a:xfrm>
        </p:spPr>
        <p:txBody>
          <a:bodyPr/>
          <a:lstStyle/>
          <a:p>
            <a:r>
              <a:rPr lang="en-US" sz="3600" dirty="0"/>
              <a:t>WP </a:t>
            </a:r>
            <a:r>
              <a:rPr lang="en-US" sz="3600" dirty="0" smtClean="0"/>
              <a:t>14:  Beam Transfer &amp; Kickers: Injection</a:t>
            </a:r>
            <a:endParaRPr lang="en-GB" sz="3600" dirty="0"/>
          </a:p>
        </p:txBody>
      </p:sp>
      <p:sp>
        <p:nvSpPr>
          <p:cNvPr id="13" name="Content Placeholder 3"/>
          <p:cNvSpPr>
            <a:spLocks noGrp="1"/>
          </p:cNvSpPr>
          <p:nvPr>
            <p:ph idx="1"/>
          </p:nvPr>
        </p:nvSpPr>
        <p:spPr>
          <a:xfrm>
            <a:off x="334538" y="2275946"/>
            <a:ext cx="8556702" cy="3667653"/>
          </a:xfrm>
        </p:spPr>
        <p:txBody>
          <a:bodyPr>
            <a:normAutofit fontScale="70000" lnSpcReduction="20000"/>
          </a:bodyPr>
          <a:lstStyle/>
          <a:p>
            <a:r>
              <a:rPr lang="en-US" sz="2300" dirty="0" smtClean="0"/>
              <a:t>MKI injection kickers, LS1: full complement 24 shielding wires, reducing beam impedance. Extrapolate run II data.  For HL-LHC additional measures such as active cooling and different ferrites might be needed and are being studied.</a:t>
            </a:r>
          </a:p>
          <a:p>
            <a:r>
              <a:rPr lang="en-US" sz="2300" dirty="0" smtClean="0"/>
              <a:t>TDI injection absorber</a:t>
            </a:r>
          </a:p>
          <a:p>
            <a:pPr lvl="1"/>
            <a:r>
              <a:rPr lang="en-US" sz="2300" dirty="0" smtClean="0"/>
              <a:t>LS1 / run2: Interferometry for redundant gap measurement &amp; interlocking</a:t>
            </a:r>
            <a:br>
              <a:rPr lang="en-US" sz="2300" dirty="0" smtClean="0"/>
            </a:br>
            <a:r>
              <a:rPr lang="en-US" sz="2300" dirty="0" smtClean="0"/>
              <a:t>Vacuum feed-through</a:t>
            </a:r>
          </a:p>
          <a:p>
            <a:pPr lvl="1"/>
            <a:r>
              <a:rPr lang="en-US" sz="2300" b="1" dirty="0" smtClean="0">
                <a:solidFill>
                  <a:srgbClr val="FF0000"/>
                </a:solidFill>
              </a:rPr>
              <a:t>LS2: Replace TDI with multi module beam absorber system, compatible with extremely bright LIU </a:t>
            </a:r>
            <a:r>
              <a:rPr lang="en-US" sz="2300" b="1" dirty="0">
                <a:solidFill>
                  <a:srgbClr val="FF0000"/>
                </a:solidFill>
              </a:rPr>
              <a:t>beams </a:t>
            </a:r>
            <a:endParaRPr lang="en-US" sz="2300" b="1" dirty="0" smtClean="0">
              <a:solidFill>
                <a:srgbClr val="FF0000"/>
              </a:solidFill>
            </a:endParaRPr>
          </a:p>
          <a:p>
            <a:pPr lvl="2"/>
            <a:r>
              <a:rPr lang="en-US" sz="2100" dirty="0" smtClean="0"/>
              <a:t>Tensile stresses, new collimator materials – in the worst case could limit the number of bunches which can be injected at a time</a:t>
            </a:r>
          </a:p>
          <a:p>
            <a:r>
              <a:rPr lang="en-US" sz="2300" dirty="0" smtClean="0"/>
              <a:t>Other absorbers to be verified, some of them might need replacement:</a:t>
            </a:r>
          </a:p>
          <a:p>
            <a:pPr lvl="1"/>
            <a:r>
              <a:rPr lang="en-US" sz="2300" dirty="0" smtClean="0"/>
              <a:t>TCLIA, TCLIAB, </a:t>
            </a:r>
            <a:r>
              <a:rPr lang="en-US" sz="2300" dirty="0"/>
              <a:t>TCDD, TCLIM</a:t>
            </a:r>
            <a:endParaRPr lang="en-US" sz="2300" dirty="0" smtClean="0"/>
          </a:p>
          <a:p>
            <a:pPr lvl="1"/>
            <a:r>
              <a:rPr lang="en-US" sz="2300" dirty="0" smtClean="0"/>
              <a:t>TCLIA maximum opening affects maximum crossing angle for ALICE ZDC for ion operation</a:t>
            </a:r>
          </a:p>
          <a:p>
            <a:pPr lvl="2"/>
            <a:endParaRPr lang="en-GB" sz="1700" dirty="0" smtClean="0"/>
          </a:p>
          <a:p>
            <a:endParaRPr lang="en-US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7" y="825292"/>
            <a:ext cx="4635021" cy="145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4839421" y="833918"/>
            <a:ext cx="0" cy="14420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17" y="952995"/>
            <a:ext cx="4023683" cy="1331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684537" y="540533"/>
            <a:ext cx="444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IP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7744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kickers MKI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50759"/>
            <a:ext cx="8229600" cy="4761201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Main upgrade taking place in LS1</a:t>
            </a:r>
          </a:p>
          <a:p>
            <a:pPr lvl="1"/>
            <a:r>
              <a:rPr lang="en-US" sz="2200" dirty="0" smtClean="0"/>
              <a:t>Reduction of </a:t>
            </a:r>
            <a:r>
              <a:rPr lang="en-US" sz="2200" dirty="0" smtClean="0"/>
              <a:t>beam impedance</a:t>
            </a:r>
            <a:endParaRPr lang="en-US" sz="2200" dirty="0" smtClean="0"/>
          </a:p>
          <a:p>
            <a:pPr lvl="1"/>
            <a:r>
              <a:rPr lang="en-US" sz="2200" dirty="0" smtClean="0"/>
              <a:t>Includes many mitigations </a:t>
            </a:r>
            <a:r>
              <a:rPr lang="en-US" sz="2200" dirty="0" err="1" smtClean="0"/>
              <a:t>concer</a:t>
            </a:r>
            <a:r>
              <a:rPr lang="en-US" sz="2200" dirty="0" smtClean="0"/>
              <a:t>-</a:t>
            </a:r>
            <a:br>
              <a:rPr lang="en-US" sz="2200" dirty="0" smtClean="0"/>
            </a:br>
            <a:r>
              <a:rPr lang="en-US" sz="2200" dirty="0" err="1" smtClean="0"/>
              <a:t>ning</a:t>
            </a:r>
            <a:r>
              <a:rPr lang="en-US" sz="2200" dirty="0" smtClean="0"/>
              <a:t> vacuum, especially NEG-coating. </a:t>
            </a:r>
            <a:br>
              <a:rPr lang="en-US" sz="2200" dirty="0" smtClean="0"/>
            </a:br>
            <a:r>
              <a:rPr lang="en-US" sz="2200" dirty="0" smtClean="0"/>
              <a:t>Removal of solenoids.</a:t>
            </a:r>
          </a:p>
          <a:p>
            <a:pPr lvl="1"/>
            <a:r>
              <a:rPr lang="en-US" sz="2400" dirty="0" smtClean="0"/>
              <a:t>Concerns:</a:t>
            </a:r>
          </a:p>
          <a:p>
            <a:pPr lvl="2"/>
            <a:r>
              <a:rPr lang="en-US" sz="2200" dirty="0" smtClean="0"/>
              <a:t>Beam induced heating &gt; run II</a:t>
            </a:r>
          </a:p>
          <a:p>
            <a:pPr lvl="2"/>
            <a:r>
              <a:rPr lang="en-US" sz="2200" dirty="0" smtClean="0"/>
              <a:t>Vacuum </a:t>
            </a:r>
            <a:r>
              <a:rPr lang="en-US" sz="2200" dirty="0" err="1" smtClean="0"/>
              <a:t>behaviour</a:t>
            </a:r>
            <a:r>
              <a:rPr lang="en-US" sz="2200" dirty="0" smtClean="0"/>
              <a:t> during scrubbing and operation with 25 ns</a:t>
            </a:r>
            <a:endParaRPr lang="en-GB" sz="2200" dirty="0" smtClean="0"/>
          </a:p>
          <a:p>
            <a:r>
              <a:rPr lang="en-US" sz="2400" b="1" dirty="0" smtClean="0"/>
              <a:t>HL-LHC: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Up to 2017 </a:t>
            </a:r>
            <a:r>
              <a:rPr lang="en-US" sz="2400" smtClean="0"/>
              <a:t>a </a:t>
            </a:r>
            <a:r>
              <a:rPr lang="en-US" sz="2400" b="1" i="1" smtClean="0"/>
              <a:t>prototype </a:t>
            </a:r>
            <a:r>
              <a:rPr lang="en-US" sz="2400" dirty="0" smtClean="0"/>
              <a:t>magnet including water cooling and new yoke ferrites with higher T-Curie is foreseen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Vacuum involvement for HL-LHC:</a:t>
            </a:r>
          </a:p>
          <a:p>
            <a:pPr lvl="1"/>
            <a:r>
              <a:rPr lang="en-US" sz="2400" b="1" dirty="0" smtClean="0">
                <a:solidFill>
                  <a:srgbClr val="FF0000"/>
                </a:solidFill>
              </a:rPr>
              <a:t>New ferrites &amp; doping or coating of ceramic tube to reduce SEY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Operational experience will show if changes need to be applied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141991" y="274638"/>
            <a:ext cx="3878628" cy="3240000"/>
            <a:chOff x="1464392" y="2019300"/>
            <a:chExt cx="3373244" cy="2817829"/>
          </a:xfrm>
        </p:grpSpPr>
        <p:pic>
          <p:nvPicPr>
            <p:cNvPr id="7" name="Picture 6" descr="IMG_6849.jpg"/>
            <p:cNvPicPr>
              <a:picLocks noChangeAspect="1"/>
            </p:cNvPicPr>
            <p:nvPr/>
          </p:nvPicPr>
          <p:blipFill>
            <a:blip r:embed="rId2" cstate="print"/>
            <a:srcRect l="1744" t="2326" r="2326" b="2326"/>
            <a:stretch>
              <a:fillRect/>
            </a:stretch>
          </p:blipFill>
          <p:spPr>
            <a:xfrm>
              <a:off x="1464392" y="2322529"/>
              <a:ext cx="3373244" cy="2514600"/>
            </a:xfrm>
            <a:prstGeom prst="rect">
              <a:avLst/>
            </a:prstGeom>
          </p:spPr>
        </p:pic>
        <p:sp>
          <p:nvSpPr>
            <p:cNvPr id="8" name="TextBox 1"/>
            <p:cNvSpPr txBox="1"/>
            <p:nvPr/>
          </p:nvSpPr>
          <p:spPr>
            <a:xfrm>
              <a:off x="1540592" y="2019300"/>
              <a:ext cx="2983917" cy="32120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>
                  <a:solidFill>
                    <a:srgbClr val="FF0000"/>
                  </a:solidFill>
                </a:rPr>
                <a:t>New NEG coated  bypass tubes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9" name="Straight Arrow Connector 8"/>
            <p:cNvCxnSpPr>
              <a:stCxn id="8" idx="2"/>
            </p:cNvCxnSpPr>
            <p:nvPr/>
          </p:nvCxnSpPr>
          <p:spPr>
            <a:xfrm flipH="1">
              <a:off x="2150192" y="2340508"/>
              <a:ext cx="882358" cy="11020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8" idx="2"/>
            </p:cNvCxnSpPr>
            <p:nvPr/>
          </p:nvCxnSpPr>
          <p:spPr>
            <a:xfrm>
              <a:off x="3032550" y="2340508"/>
              <a:ext cx="1539450" cy="87246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3781542" y="1105981"/>
            <a:ext cx="12192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M.Barnes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8869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Absorbers for injection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Injection absorber </a:t>
            </a:r>
            <a:r>
              <a:rPr lang="en-US" sz="2800" b="1" dirty="0" smtClean="0">
                <a:solidFill>
                  <a:srgbClr val="FF0000"/>
                </a:solidFill>
              </a:rPr>
              <a:t>TDI</a:t>
            </a:r>
          </a:p>
          <a:p>
            <a:pPr lvl="1"/>
            <a:r>
              <a:rPr lang="en-US" sz="2400" dirty="0" smtClean="0"/>
              <a:t>LS1: qualification of position measurement by interferometry, feed through. Spare magnet to be exchanged during run II.</a:t>
            </a:r>
          </a:p>
          <a:p>
            <a:pPr lvl="1"/>
            <a:r>
              <a:rPr lang="en-US" sz="2400" dirty="0" smtClean="0"/>
              <a:t>LS2:</a:t>
            </a:r>
            <a:r>
              <a:rPr lang="en-US" sz="2400" dirty="0" smtClean="0">
                <a:sym typeface="Wingdings" panose="05000000000000000000" pitchFamily="2" charset="2"/>
              </a:rPr>
              <a:t> Likely 2 x 5 tanks instead of one large tank</a:t>
            </a:r>
          </a:p>
          <a:p>
            <a:pPr lvl="1"/>
            <a:r>
              <a:rPr lang="en-US" sz="2800" dirty="0" smtClean="0">
                <a:sym typeface="Wingdings" panose="05000000000000000000" pitchFamily="2" charset="2"/>
              </a:rPr>
              <a:t>Other injection absorbers under study</a:t>
            </a:r>
          </a:p>
          <a:p>
            <a:pPr lvl="2"/>
            <a:r>
              <a:rPr lang="en-US" sz="2400" dirty="0" smtClean="0">
                <a:sym typeface="Wingdings" panose="05000000000000000000" pitchFamily="2" charset="2"/>
              </a:rPr>
              <a:t>TCLIA/B, TCDD, TCLIM</a:t>
            </a:r>
          </a:p>
          <a:p>
            <a:pPr lvl="1"/>
            <a:r>
              <a:rPr lang="en-US" sz="2400" b="1" dirty="0">
                <a:solidFill>
                  <a:srgbClr val="FF0000"/>
                </a:solidFill>
                <a:sym typeface="Wingdings" panose="05000000000000000000" pitchFamily="2" charset="2"/>
              </a:rPr>
              <a:t>Vacuum involvement:</a:t>
            </a:r>
          </a:p>
          <a:p>
            <a:pPr lvl="2"/>
            <a:r>
              <a:rPr 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New absorber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materials, material choice to be </a:t>
            </a:r>
            <a:r>
              <a:rPr lang="en-US" sz="20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finalised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in the coming 12 months</a:t>
            </a:r>
          </a:p>
          <a:p>
            <a:pPr lvl="2"/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Additional equipment, pumping and monitoring</a:t>
            </a:r>
            <a:endParaRPr lang="en-US" sz="20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56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future TDI layout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840" y="1289944"/>
            <a:ext cx="5871210" cy="458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42049" y="6043961"/>
            <a:ext cx="121920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A.Lechner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0928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sp>
        <p:nvSpPr>
          <p:cNvPr id="6" name="Title 2"/>
          <p:cNvSpPr txBox="1">
            <a:spLocks/>
          </p:cNvSpPr>
          <p:nvPr/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WP 14:  Beam Transfer &amp; Kickers: Beam Dump</a:t>
            </a:r>
            <a:endParaRPr lang="en-GB" sz="3200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386178" y="3557744"/>
            <a:ext cx="8229600" cy="2587062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LS1: TCDQ upgraded, from 2 to 3 modules; CFC instead of graphite absorbers.</a:t>
            </a:r>
            <a:br>
              <a:rPr lang="en-US" sz="2000" dirty="0" smtClean="0"/>
            </a:br>
            <a:r>
              <a:rPr lang="en-US" sz="2000" dirty="0" smtClean="0"/>
              <a:t>Compatible with HL-LHC parameters from 2010 – presently work on bellows VMTAC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LS3: </a:t>
            </a:r>
            <a:r>
              <a:rPr lang="en-US" sz="2000" dirty="0" smtClean="0"/>
              <a:t>Possible upgrade of other absorbers to be confirmed</a:t>
            </a:r>
          </a:p>
          <a:p>
            <a:pPr lvl="1"/>
            <a:r>
              <a:rPr lang="en-US" sz="2000" dirty="0" smtClean="0"/>
              <a:t>TCDS, TCSG (coll. WP), TCDQM</a:t>
            </a:r>
          </a:p>
          <a:p>
            <a:pPr lvl="1"/>
            <a:r>
              <a:rPr lang="en-US" sz="2000" dirty="0" smtClean="0"/>
              <a:t>Dump block TDE– study gas handling and pressure increase</a:t>
            </a:r>
          </a:p>
          <a:p>
            <a:pPr lvl="1"/>
            <a:r>
              <a:rPr lang="en-US" sz="2000" dirty="0" smtClean="0"/>
              <a:t>TDE window</a:t>
            </a:r>
          </a:p>
          <a:p>
            <a:pPr lvl="1"/>
            <a:r>
              <a:rPr lang="en-US" sz="2000" dirty="0" smtClean="0"/>
              <a:t>Possibly change dilution pattern: dilution magnets MKB</a:t>
            </a:r>
          </a:p>
          <a:p>
            <a:r>
              <a:rPr lang="en-US" sz="2000" dirty="0" smtClean="0"/>
              <a:t>Detailed studies after injection system studies which have priority</a:t>
            </a:r>
            <a:endParaRPr lang="en-GB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93" y="1004338"/>
            <a:ext cx="5881247" cy="2548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Dump-2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0040" y="1249423"/>
            <a:ext cx="2808244" cy="2106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2793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for Beam Dumping System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</a:t>
            </a:r>
            <a:r>
              <a:rPr lang="en-US" sz="2800" baseline="-25000" dirty="0"/>
              <a:t>2</a:t>
            </a:r>
            <a:r>
              <a:rPr lang="en-US" sz="2800" dirty="0"/>
              <a:t> pressure on </a:t>
            </a:r>
            <a:r>
              <a:rPr lang="en-US" sz="2800" dirty="0" smtClean="0"/>
              <a:t>TDE</a:t>
            </a:r>
          </a:p>
          <a:p>
            <a:pPr lvl="1"/>
            <a:r>
              <a:rPr lang="en-US" sz="2800" dirty="0" smtClean="0"/>
              <a:t>Pressure on dump </a:t>
            </a:r>
            <a:r>
              <a:rPr lang="en-US" sz="2800" dirty="0" smtClean="0">
                <a:sym typeface="Wingdings" panose="05000000000000000000" pitchFamily="2" charset="2"/>
              </a:rPr>
              <a:t> see graph run I</a:t>
            </a:r>
            <a:endParaRPr lang="en-US" sz="2800" dirty="0" smtClean="0"/>
          </a:p>
          <a:p>
            <a:pPr lvl="1"/>
            <a:r>
              <a:rPr lang="en-US" sz="2800" dirty="0" smtClean="0"/>
              <a:t>Pressure in bottle </a:t>
            </a:r>
            <a:r>
              <a:rPr lang="en-US" sz="2800" dirty="0" smtClean="0">
                <a:sym typeface="Wingdings" panose="05000000000000000000" pitchFamily="2" charset="2"/>
              </a:rPr>
              <a:t> see graph run I</a:t>
            </a:r>
            <a:endParaRPr lang="en-US" sz="2800" dirty="0"/>
          </a:p>
          <a:p>
            <a:r>
              <a:rPr lang="en-US" sz="2800" dirty="0"/>
              <a:t>TDE window</a:t>
            </a:r>
          </a:p>
          <a:p>
            <a:r>
              <a:rPr lang="en-US" sz="2800" dirty="0"/>
              <a:t>Additional MKBs ?</a:t>
            </a:r>
          </a:p>
          <a:p>
            <a:r>
              <a:rPr lang="en-US" sz="2800" dirty="0"/>
              <a:t>TCDS upgrade</a:t>
            </a:r>
            <a:endParaRPr lang="en-GB" sz="2800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2975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TDE – N</a:t>
            </a:r>
            <a:r>
              <a:rPr lang="en-US" baseline="-25000" dirty="0" smtClean="0"/>
              <a:t>2</a:t>
            </a:r>
            <a:r>
              <a:rPr lang="en-US" dirty="0" smtClean="0"/>
              <a:t> pressure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Jan Uythoven, WP 14 Vacuum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574" y="1272540"/>
            <a:ext cx="6717030" cy="4259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45151" y="5664820"/>
            <a:ext cx="28695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August 2012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805854" y="1947746"/>
            <a:ext cx="7434" cy="19477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09932" y="2297151"/>
            <a:ext cx="9813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ym typeface="Symbol"/>
              </a:rPr>
              <a:t> p  0.06 bar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36020" y="4081346"/>
            <a:ext cx="5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B1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36020" y="2435650"/>
            <a:ext cx="579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B2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804315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751</TotalTime>
  <Words>545</Words>
  <Application>Microsoft Office PowerPoint</Application>
  <PresentationFormat>On-screen Show (4:3)</PresentationFormat>
  <Paragraphs>119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HiLumiLHC_PresentationTemplate</vt:lpstr>
      <vt:lpstr>   Technical Meeting on Vacuum for HI-LUMI LHC, WP12  </vt:lpstr>
      <vt:lpstr>Outline</vt:lpstr>
      <vt:lpstr>WP 14:  Beam Transfer &amp; Kickers: Injection</vt:lpstr>
      <vt:lpstr>Injection kickers MKI</vt:lpstr>
      <vt:lpstr>Absorbers for injection</vt:lpstr>
      <vt:lpstr>Possible future TDI layout</vt:lpstr>
      <vt:lpstr>PowerPoint Presentation</vt:lpstr>
      <vt:lpstr>Vacuum for Beam Dumping System</vt:lpstr>
      <vt:lpstr>TDE – N2 pressure</vt:lpstr>
      <vt:lpstr>TDE in the bottle</vt:lpstr>
      <vt:lpstr>Vacuum work related to dump</vt:lpstr>
      <vt:lpstr>Absorbers</vt:lpstr>
      <vt:lpstr>Conclusions on HL-WP14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uythoven</cp:lastModifiedBy>
  <cp:revision>60</cp:revision>
  <dcterms:created xsi:type="dcterms:W3CDTF">2011-12-13T14:40:13Z</dcterms:created>
  <dcterms:modified xsi:type="dcterms:W3CDTF">2014-03-05T07:48:03Z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