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6"/>
  </p:notesMasterIdLst>
  <p:sldIdLst>
    <p:sldId id="259" r:id="rId5"/>
    <p:sldId id="265" r:id="rId6"/>
    <p:sldId id="266" r:id="rId7"/>
    <p:sldId id="268" r:id="rId8"/>
    <p:sldId id="267" r:id="rId9"/>
    <p:sldId id="269" r:id="rId10"/>
    <p:sldId id="270" r:id="rId11"/>
    <p:sldId id="271" r:id="rId12"/>
    <p:sldId id="264" r:id="rId13"/>
    <p:sldId id="272" r:id="rId14"/>
    <p:sldId id="262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C1E6"/>
    <a:srgbClr val="0089B5"/>
    <a:srgbClr val="005872"/>
    <a:srgbClr val="284579"/>
    <a:srgbClr val="9CB0D5"/>
    <a:srgbClr val="3861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3" d="100"/>
          <a:sy n="83" d="100"/>
        </p:scale>
        <p:origin x="-1430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2CD457-2C93-4605-B86D-F519940C8090}" type="datetimeFigureOut">
              <a:rPr lang="en-GB" smtClean="0"/>
              <a:t>05/03/2014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AD5AE1-8DAA-4720-851B-5749129BD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302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8310" y="1608069"/>
            <a:ext cx="3978489" cy="2506731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828800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00" b="1">
                <a:solidFill>
                  <a:schemeClr val="bg1">
                    <a:lumMod val="50000"/>
                  </a:schemeClr>
                </a:solidFill>
                <a:effectLst/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61279" y="1967225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168005"/>
            <a:ext cx="417381" cy="28173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239" y="1802165"/>
            <a:ext cx="4313433" cy="2079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8793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LRossi@TechMeet VAC - CERN 6March2014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78561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189037"/>
            <a:ext cx="8229600" cy="5349240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LRossi@TechMeet VAC - CERN 6March2014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81266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89038"/>
            <a:ext cx="4038600" cy="5348922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 marL="346075" indent="-228600">
              <a:defRPr sz="3200">
                <a:latin typeface="Calibri" pitchFamily="34" charset="0"/>
              </a:defRPr>
            </a:lvl2pPr>
            <a:lvl3pPr marL="452438" indent="-228600">
              <a:defRPr sz="2800">
                <a:latin typeface="Calibri" pitchFamily="34" charset="0"/>
              </a:defRPr>
            </a:lvl3pPr>
            <a:lvl4pPr marL="569913" indent="-228600">
              <a:defRPr sz="2800">
                <a:latin typeface="Calibri" pitchFamily="34" charset="0"/>
              </a:defRPr>
            </a:lvl4pPr>
            <a:lvl5pPr marL="685800" indent="-228600">
              <a:defRPr sz="2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89038"/>
            <a:ext cx="4038600" cy="5348922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 marL="346075" indent="-228600">
              <a:defRPr sz="3200">
                <a:latin typeface="Calibri" pitchFamily="34" charset="0"/>
              </a:defRPr>
            </a:lvl2pPr>
            <a:lvl3pPr marL="452438" indent="-228600">
              <a:defRPr sz="2800">
                <a:latin typeface="Calibri" pitchFamily="34" charset="0"/>
              </a:defRPr>
            </a:lvl3pPr>
            <a:lvl4pPr marL="569913" indent="-228600">
              <a:defRPr sz="2800">
                <a:latin typeface="Calibri" pitchFamily="34" charset="0"/>
              </a:defRPr>
            </a:lvl4pPr>
            <a:lvl5pPr marL="685800" indent="-228600">
              <a:defRPr sz="2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LRossi@TechMeet VAC - CERN 6March2014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91446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LRossi@TechMeet VAC - CERN 6March2014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77959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274638"/>
            <a:ext cx="8229600" cy="6263639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LRossi@TechMeet VAC - CERN 6March2014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57947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LRossi@TechMeet VAC - CERN 6March2014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8451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168005"/>
            <a:ext cx="417381" cy="28173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292" y="2108488"/>
            <a:ext cx="3817931" cy="1840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5898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/>
                </a:solidFill>
              </a:defRPr>
            </a:lvl1pPr>
          </a:lstStyle>
          <a:p>
            <a:fld id="{0FA004B2-1541-5046-B6F2-22AF565857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" name="Picture 9" descr="2011-10-04_logoHiLumi561px.jp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5" y="6163009"/>
            <a:ext cx="777850" cy="374952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LRossi@TechMeet VAC - CERN 6March2014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9953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0" r:id="rId2"/>
    <p:sldLayoutId id="2147483659" r:id="rId3"/>
    <p:sldLayoutId id="2147483657" r:id="rId4"/>
    <p:sldLayoutId id="2147483654" r:id="rId5"/>
    <p:sldLayoutId id="2147483658" r:id="rId6"/>
    <p:sldLayoutId id="2147483655" r:id="rId7"/>
    <p:sldLayoutId id="2147483660" r:id="rId8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457200" rtl="0" eaLnBrk="1" latinLnBrk="0" hangingPunct="1">
        <a:spcBef>
          <a:spcPct val="0"/>
        </a:spcBef>
        <a:buNone/>
        <a:defRPr sz="4000" kern="1200" baseline="0">
          <a:solidFill>
            <a:schemeClr val="tx1">
              <a:lumMod val="75000"/>
              <a:lumOff val="25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lnSpc>
          <a:spcPct val="120000"/>
        </a:lnSpc>
        <a:spcBef>
          <a:spcPts val="600"/>
        </a:spcBef>
        <a:buClr>
          <a:srgbClr val="0089B5"/>
        </a:buClr>
        <a:buFont typeface="Arial"/>
        <a:buChar char="•"/>
        <a:defRPr sz="3200" kern="120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lnSpc>
          <a:spcPct val="120000"/>
        </a:lnSpc>
        <a:spcBef>
          <a:spcPts val="400"/>
        </a:spcBef>
        <a:buClr>
          <a:srgbClr val="0089B5"/>
        </a:buClr>
        <a:buSzPct val="95000"/>
        <a:buFont typeface="Arial"/>
        <a:buChar char="•"/>
        <a:defRPr sz="32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lnSpc>
          <a:spcPct val="120000"/>
        </a:lnSpc>
        <a:spcBef>
          <a:spcPts val="0"/>
        </a:spcBef>
        <a:buClr>
          <a:schemeClr val="bg1">
            <a:lumMod val="50000"/>
          </a:schemeClr>
        </a:buClr>
        <a:buSzPct val="90000"/>
        <a:buFont typeface="Arial"/>
        <a:buChar char="•"/>
        <a:defRPr sz="2800" kern="1200" baseline="0">
          <a:solidFill>
            <a:schemeClr val="tx1">
              <a:lumMod val="50000"/>
              <a:lumOff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conarchive.com/show/flag-icons-by-gosquared/United-States-icon.html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conarchive.com/show/flag-icons-by-gosquared/France-icon.html" TargetMode="External"/><Relationship Id="rId13" Type="http://schemas.openxmlformats.org/officeDocument/2006/relationships/image" Target="../media/image19.png"/><Relationship Id="rId3" Type="http://schemas.openxmlformats.org/officeDocument/2006/relationships/image" Target="../media/image15.png"/><Relationship Id="rId7" Type="http://schemas.openxmlformats.org/officeDocument/2006/relationships/image" Target="../media/image16.png"/><Relationship Id="rId12" Type="http://schemas.openxmlformats.org/officeDocument/2006/relationships/hyperlink" Target="http://www.iconarchive.com/show/flag-icons-by-gosquared/Spain-icon.html" TargetMode="External"/><Relationship Id="rId2" Type="http://schemas.openxmlformats.org/officeDocument/2006/relationships/image" Target="../media/image14.png"/><Relationship Id="rId16" Type="http://schemas.openxmlformats.org/officeDocument/2006/relationships/image" Target="../media/image21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iconarchive.com/show/flag-icons-by-gosquared/Japan-icon.html" TargetMode="External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5" Type="http://schemas.openxmlformats.org/officeDocument/2006/relationships/hyperlink" Target="http://www.iconarchive.com/show/flag-icons-by-gosquared/United-Kingdom-icon.html" TargetMode="External"/><Relationship Id="rId10" Type="http://schemas.openxmlformats.org/officeDocument/2006/relationships/hyperlink" Target="http://www.iconarchive.com/show/flag-icons-by-gosquared/Italy-icon.html" TargetMode="External"/><Relationship Id="rId4" Type="http://schemas.openxmlformats.org/officeDocument/2006/relationships/hyperlink" Target="http://www.iconarchive.com/show/flag-icons-by-gosquared/United-States-icon.html" TargetMode="External"/><Relationship Id="rId9" Type="http://schemas.openxmlformats.org/officeDocument/2006/relationships/image" Target="../media/image17.png"/><Relationship Id="rId1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lamontm/Desktop/Screen%20Shot%202014-02-16%20at%205.40.28%20PM.png" TargetMode="Externa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 smtClean="0"/>
              <a:t>HL-LHC Vacuum</a:t>
            </a:r>
            <a:br>
              <a:rPr lang="fr-CH" dirty="0" smtClean="0"/>
            </a:br>
            <a:r>
              <a:rPr lang="fr-CH" dirty="0" err="1" smtClean="0"/>
              <a:t>Technical</a:t>
            </a:r>
            <a:r>
              <a:rPr lang="fr-CH" dirty="0" smtClean="0"/>
              <a:t> Meeting  WP12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H" dirty="0" smtClean="0"/>
              <a:t>Lucio Rossi</a:t>
            </a:r>
          </a:p>
          <a:p>
            <a:endParaRPr lang="fr-CH" dirty="0"/>
          </a:p>
          <a:p>
            <a:r>
              <a:rPr lang="fr-CH" dirty="0" smtClean="0"/>
              <a:t>6 March 2014 @ 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4055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10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err="1" smtClean="0"/>
              <a:t>Implementation</a:t>
            </a:r>
            <a:r>
              <a:rPr lang="fr-CH" dirty="0" smtClean="0"/>
              <a:t> plan (BEFORE 1 </a:t>
            </a:r>
            <a:r>
              <a:rPr lang="fr-CH" dirty="0" err="1" smtClean="0"/>
              <a:t>year</a:t>
            </a:r>
            <a:r>
              <a:rPr lang="fr-CH" dirty="0" smtClean="0"/>
              <a:t> shift of the LS3 </a:t>
            </a:r>
            <a:r>
              <a:rPr lang="fr-CH" dirty="0" smtClean="0">
                <a:sym typeface="Symbol"/>
              </a:rPr>
              <a:t> 2023-24)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733800"/>
            <a:ext cx="8229600" cy="283138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r>
              <a:rPr lang="fr-CH" b="1" dirty="0" smtClean="0"/>
              <a:t>All WP active, </a:t>
            </a:r>
            <a:r>
              <a:rPr lang="fr-CH" b="1" dirty="0" err="1" smtClean="0"/>
              <a:t>from</a:t>
            </a:r>
            <a:r>
              <a:rPr lang="fr-CH" b="1" dirty="0" smtClean="0"/>
              <a:t> diagnostics to Machine Protection; </a:t>
            </a:r>
          </a:p>
          <a:p>
            <a:r>
              <a:rPr lang="fr-CH" b="1" dirty="0" err="1" smtClean="0"/>
              <a:t>Integration</a:t>
            </a:r>
            <a:r>
              <a:rPr lang="fr-CH" b="1" dirty="0" smtClean="0"/>
              <a:t> </a:t>
            </a:r>
            <a:r>
              <a:rPr lang="fr-CH" b="1" dirty="0" err="1" smtClean="0"/>
              <a:t>started</a:t>
            </a:r>
            <a:r>
              <a:rPr lang="fr-CH" b="1" dirty="0" smtClean="0"/>
              <a:t> </a:t>
            </a:r>
            <a:r>
              <a:rPr lang="fr-CH" b="1" dirty="0" err="1" smtClean="0"/>
              <a:t>with</a:t>
            </a:r>
            <a:r>
              <a:rPr lang="fr-CH" b="1" dirty="0" smtClean="0"/>
              <a:t> </a:t>
            </a:r>
            <a:r>
              <a:rPr lang="fr-CH" b="1" dirty="0" err="1" smtClean="0"/>
              <a:t>vigour</a:t>
            </a:r>
            <a:r>
              <a:rPr lang="fr-CH" b="1" dirty="0" smtClean="0"/>
              <a:t> as </a:t>
            </a:r>
            <a:r>
              <a:rPr lang="fr-CH" b="1" dirty="0" err="1" smtClean="0"/>
              <a:t>well</a:t>
            </a:r>
            <a:r>
              <a:rPr lang="fr-CH" b="1" dirty="0" smtClean="0"/>
              <a:t> as QA (workshop </a:t>
            </a:r>
            <a:r>
              <a:rPr lang="fr-CH" b="1" dirty="0" err="1" smtClean="0"/>
              <a:t>soon</a:t>
            </a:r>
            <a:r>
              <a:rPr lang="fr-CH" b="1" dirty="0" smtClean="0"/>
              <a:t>)</a:t>
            </a:r>
          </a:p>
          <a:p>
            <a:r>
              <a:rPr lang="fr-CH" b="1" dirty="0" err="1" smtClean="0"/>
              <a:t>Cryo</a:t>
            </a:r>
            <a:r>
              <a:rPr lang="fr-CH" b="1" dirty="0" smtClean="0"/>
              <a:t>, SC links, </a:t>
            </a:r>
            <a:r>
              <a:rPr lang="fr-CH" b="1" dirty="0" err="1" smtClean="0"/>
              <a:t>Collimators</a:t>
            </a:r>
            <a:r>
              <a:rPr lang="fr-CH" b="1" dirty="0" smtClean="0"/>
              <a:t>, Diagnostics, etc. </a:t>
            </a:r>
            <a:r>
              <a:rPr lang="fr-CH" b="1" dirty="0" err="1" smtClean="0"/>
              <a:t>starts</a:t>
            </a:r>
            <a:r>
              <a:rPr lang="fr-CH" b="1" dirty="0" smtClean="0"/>
              <a:t> in LS2 </a:t>
            </a:r>
            <a:r>
              <a:rPr lang="fr-CH" b="1" dirty="0" smtClean="0">
                <a:solidFill>
                  <a:srgbClr val="FF0000"/>
                </a:solidFill>
              </a:rPr>
              <a:t>(2018-19</a:t>
            </a:r>
            <a:r>
              <a:rPr lang="fr-CH" b="1" dirty="0" smtClean="0"/>
              <a:t>)</a:t>
            </a:r>
          </a:p>
          <a:p>
            <a:r>
              <a:rPr lang="fr-CH" b="1" dirty="0">
                <a:solidFill>
                  <a:srgbClr val="00B050"/>
                </a:solidFill>
              </a:rPr>
              <a:t>Proof </a:t>
            </a:r>
            <a:r>
              <a:rPr lang="fr-CH" b="1" dirty="0" smtClean="0">
                <a:solidFill>
                  <a:srgbClr val="00B050"/>
                </a:solidFill>
              </a:rPr>
              <a:t>of main </a:t>
            </a:r>
            <a:r>
              <a:rPr lang="fr-CH" b="1" dirty="0">
                <a:solidFill>
                  <a:srgbClr val="00B050"/>
                </a:solidFill>
              </a:rPr>
              <a:t>hardware by </a:t>
            </a:r>
            <a:r>
              <a:rPr lang="fr-CH" b="1" dirty="0" smtClean="0">
                <a:solidFill>
                  <a:srgbClr val="00B050"/>
                </a:solidFill>
              </a:rPr>
              <a:t>2016; Prototypes by 2017</a:t>
            </a:r>
            <a:endParaRPr lang="fr-CH" b="1" dirty="0">
              <a:solidFill>
                <a:srgbClr val="00B050"/>
              </a:solidFill>
            </a:endParaRPr>
          </a:p>
          <a:p>
            <a:r>
              <a:rPr lang="fr-CH" b="1" dirty="0" smtClean="0"/>
              <a:t>Start construction 2017/18 </a:t>
            </a:r>
            <a:r>
              <a:rPr lang="fr-CH" b="1" dirty="0" err="1" smtClean="0"/>
              <a:t>from</a:t>
            </a:r>
            <a:r>
              <a:rPr lang="fr-CH" b="1" dirty="0" smtClean="0"/>
              <a:t> IT, CC, </a:t>
            </a:r>
            <a:r>
              <a:rPr lang="fr-CH" b="1" dirty="0" err="1" smtClean="0"/>
              <a:t>other</a:t>
            </a:r>
            <a:r>
              <a:rPr lang="fr-CH" b="1" dirty="0"/>
              <a:t> </a:t>
            </a:r>
            <a:r>
              <a:rPr lang="fr-CH" b="1" dirty="0" smtClean="0"/>
              <a:t>main hardware</a:t>
            </a:r>
          </a:p>
          <a:p>
            <a:r>
              <a:rPr lang="fr-CH" b="1" dirty="0" smtClean="0"/>
              <a:t>IT String test (</a:t>
            </a:r>
            <a:r>
              <a:rPr lang="fr-CH" b="1" dirty="0" err="1" smtClean="0"/>
              <a:t>integration</a:t>
            </a:r>
            <a:r>
              <a:rPr lang="fr-CH" b="1" dirty="0" smtClean="0"/>
              <a:t>) in 2019-20; Main Installation </a:t>
            </a:r>
            <a:r>
              <a:rPr lang="fr-CH" b="1" strike="sngStrike" dirty="0" smtClean="0">
                <a:solidFill>
                  <a:srgbClr val="FF0000"/>
                </a:solidFill>
              </a:rPr>
              <a:t>2022-23</a:t>
            </a:r>
            <a:r>
              <a:rPr lang="fr-CH" b="1" dirty="0" smtClean="0">
                <a:solidFill>
                  <a:srgbClr val="FF0000"/>
                </a:solidFill>
              </a:rPr>
              <a:t> 2023-24</a:t>
            </a:r>
            <a:endParaRPr lang="fr-CH" b="1" strike="sngStrike" dirty="0" smtClean="0">
              <a:solidFill>
                <a:srgbClr val="FF0000"/>
              </a:solidFill>
            </a:endParaRPr>
          </a:p>
          <a:p>
            <a:r>
              <a:rPr lang="fr-CH" b="1" dirty="0" err="1" smtClean="0"/>
              <a:t>Though</a:t>
            </a:r>
            <a:r>
              <a:rPr lang="fr-CH" b="1" dirty="0" smtClean="0"/>
              <a:t> but – </a:t>
            </a:r>
            <a:r>
              <a:rPr lang="fr-CH" b="1" dirty="0" err="1" smtClean="0"/>
              <a:t>based</a:t>
            </a:r>
            <a:r>
              <a:rPr lang="fr-CH" b="1" dirty="0" smtClean="0"/>
              <a:t> on LHC </a:t>
            </a:r>
            <a:r>
              <a:rPr lang="fr-CH" b="1" dirty="0" err="1" smtClean="0"/>
              <a:t>experience</a:t>
            </a:r>
            <a:r>
              <a:rPr lang="fr-CH" b="1" dirty="0" smtClean="0"/>
              <a:t> – </a:t>
            </a:r>
            <a:r>
              <a:rPr lang="fr-CH" b="1" dirty="0" err="1" smtClean="0"/>
              <a:t>feasible</a:t>
            </a:r>
            <a:endParaRPr lang="fr-CH" b="1" dirty="0" smtClean="0"/>
          </a:p>
          <a:p>
            <a:r>
              <a:rPr lang="fr-CH" b="1" dirty="0" err="1" smtClean="0"/>
              <a:t>Cost</a:t>
            </a:r>
            <a:r>
              <a:rPr lang="fr-CH" b="1" dirty="0" smtClean="0"/>
              <a:t>: 810 MCHF (</a:t>
            </a:r>
            <a:r>
              <a:rPr lang="fr-CH" b="1" dirty="0" err="1" smtClean="0"/>
              <a:t>Material</a:t>
            </a:r>
            <a:r>
              <a:rPr lang="fr-CH" b="1" dirty="0" smtClean="0"/>
              <a:t>, CERN </a:t>
            </a:r>
            <a:r>
              <a:rPr lang="fr-CH" b="1" dirty="0" err="1" smtClean="0"/>
              <a:t>accounting</a:t>
            </a:r>
            <a:r>
              <a:rPr lang="fr-CH" b="1" dirty="0" smtClean="0"/>
              <a:t>)</a:t>
            </a:r>
            <a:endParaRPr lang="fr-CH" b="1" dirty="0"/>
          </a:p>
          <a:p>
            <a:endParaRPr lang="en-GB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LRossi@TechMeet VAC - CERN 6March2014</a:t>
            </a: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010" y="1189038"/>
            <a:ext cx="8309909" cy="23412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295900" y="6087070"/>
            <a:ext cx="3848100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sz="1400" b="1" dirty="0" smtClean="0"/>
              <a:t>Most </a:t>
            </a:r>
            <a:r>
              <a:rPr lang="fr-CH" sz="1400" b="1" dirty="0" err="1" smtClean="0"/>
              <a:t>already</a:t>
            </a:r>
            <a:r>
              <a:rPr lang="fr-CH" sz="1400" b="1" dirty="0" smtClean="0"/>
              <a:t> in CERN plan: </a:t>
            </a:r>
            <a:r>
              <a:rPr lang="fr-CH" sz="1400" b="1" dirty="0" err="1" smtClean="0"/>
              <a:t>counting</a:t>
            </a:r>
            <a:r>
              <a:rPr lang="fr-CH" sz="1400" b="1" dirty="0" smtClean="0"/>
              <a:t> on the USA and JP contribution </a:t>
            </a:r>
            <a:r>
              <a:rPr lang="fr-CH" sz="1400" b="1" dirty="0" err="1" smtClean="0"/>
              <a:t>we</a:t>
            </a:r>
            <a:r>
              <a:rPr lang="fr-CH" sz="1400" b="1" dirty="0" smtClean="0"/>
              <a:t> are </a:t>
            </a:r>
            <a:r>
              <a:rPr lang="fr-CH" sz="1400" b="1" dirty="0" err="1" smtClean="0"/>
              <a:t>basically</a:t>
            </a:r>
            <a:r>
              <a:rPr lang="fr-CH" sz="1400" b="1" dirty="0" smtClean="0"/>
              <a:t> </a:t>
            </a:r>
            <a:r>
              <a:rPr lang="fr-CH" sz="1400" b="1" dirty="0" err="1" smtClean="0"/>
              <a:t>covered</a:t>
            </a:r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val="2148758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62526" y="721895"/>
            <a:ext cx="7199697" cy="5847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CH" sz="3200" b="1" dirty="0" smtClean="0"/>
              <a:t>Have a </a:t>
            </a:r>
            <a:r>
              <a:rPr lang="fr-CH" sz="3200" b="1" dirty="0" err="1" smtClean="0"/>
              <a:t>useful</a:t>
            </a:r>
            <a:r>
              <a:rPr lang="fr-CH" sz="3200" b="1" dirty="0" smtClean="0"/>
              <a:t> and productive Meeting!</a:t>
            </a:r>
            <a:endParaRPr lang="en-GB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962526" y="4716379"/>
            <a:ext cx="7199697" cy="95410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sz="2800" b="1" dirty="0" smtClean="0"/>
              <a:t>… and do not </a:t>
            </a:r>
            <a:r>
              <a:rPr lang="fr-CH" sz="2800" b="1" dirty="0" err="1" smtClean="0"/>
              <a:t>ask</a:t>
            </a:r>
            <a:r>
              <a:rPr lang="fr-CH" sz="2800" b="1" dirty="0" smtClean="0"/>
              <a:t> the Moon: </a:t>
            </a:r>
            <a:r>
              <a:rPr lang="fr-CH" sz="2800" b="1" dirty="0" err="1" smtClean="0"/>
              <a:t>even</a:t>
            </a:r>
            <a:r>
              <a:rPr lang="fr-CH" sz="2800" b="1" dirty="0" smtClean="0"/>
              <a:t> in HiLumi </a:t>
            </a:r>
            <a:r>
              <a:rPr lang="fr-CH" sz="2800" b="1" dirty="0" err="1" smtClean="0"/>
              <a:t>resources</a:t>
            </a:r>
            <a:r>
              <a:rPr lang="fr-CH" sz="2800" b="1" dirty="0" smtClean="0"/>
              <a:t> are </a:t>
            </a:r>
            <a:r>
              <a:rPr lang="fr-CH" sz="2800" b="1" dirty="0" err="1" smtClean="0"/>
              <a:t>limited</a:t>
            </a:r>
            <a:r>
              <a:rPr lang="fr-CH" sz="2800" b="1" dirty="0" smtClean="0"/>
              <a:t> and must </a:t>
            </a:r>
            <a:r>
              <a:rPr lang="fr-CH" sz="2800" b="1" dirty="0" err="1" smtClean="0"/>
              <a:t>be</a:t>
            </a:r>
            <a:r>
              <a:rPr lang="fr-CH" sz="2800" b="1" dirty="0" smtClean="0"/>
              <a:t> </a:t>
            </a:r>
            <a:r>
              <a:rPr lang="fr-CH" sz="2800" b="1" dirty="0" err="1" smtClean="0"/>
              <a:t>optimzed</a:t>
            </a:r>
            <a:r>
              <a:rPr lang="fr-CH" sz="2800" b="1" dirty="0" smtClean="0"/>
              <a:t>!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3510183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The CERN 10-year plan</a:t>
            </a:r>
            <a:br>
              <a:rPr lang="fr-CH" dirty="0" smtClean="0"/>
            </a:br>
            <a:r>
              <a:rPr lang="fr-CH" dirty="0" smtClean="0"/>
              <a:t>(</a:t>
            </a:r>
            <a:r>
              <a:rPr lang="fr-CH" dirty="0" err="1" smtClean="0"/>
              <a:t>approved</a:t>
            </a:r>
            <a:r>
              <a:rPr lang="fr-CH" dirty="0" smtClean="0"/>
              <a:t> </a:t>
            </a:r>
            <a:r>
              <a:rPr lang="fr-CH" dirty="0" err="1" smtClean="0"/>
              <a:t>early</a:t>
            </a:r>
            <a:r>
              <a:rPr lang="fr-CH" dirty="0" smtClean="0"/>
              <a:t> 2011)</a:t>
            </a:r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 smtClean="0"/>
              <a:t>LRossi@TechMeet VAC - CERN 6March2014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772816"/>
            <a:ext cx="8275337" cy="2438405"/>
          </a:xfrm>
          <a:prstGeom prst="rect">
            <a:avLst/>
          </a:prstGeom>
        </p:spPr>
      </p:pic>
      <p:sp>
        <p:nvSpPr>
          <p:cNvPr id="6" name="Up Arrow Callout 5"/>
          <p:cNvSpPr/>
          <p:nvPr/>
        </p:nvSpPr>
        <p:spPr>
          <a:xfrm>
            <a:off x="107504" y="4077072"/>
            <a:ext cx="1800200" cy="1378020"/>
          </a:xfrm>
          <a:prstGeom prst="upArrowCallout">
            <a:avLst>
              <a:gd name="adj1" fmla="val 14586"/>
              <a:gd name="adj2" fmla="val 14586"/>
              <a:gd name="adj3" fmla="val 18751"/>
              <a:gd name="adj4" fmla="val 7398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b="1" dirty="0" smtClean="0"/>
              <a:t>0.75 10</a:t>
            </a:r>
            <a:r>
              <a:rPr lang="fr-CH" b="1" baseline="30000" dirty="0" smtClean="0"/>
              <a:t>34</a:t>
            </a:r>
            <a:r>
              <a:rPr lang="fr-CH" b="1" dirty="0" smtClean="0"/>
              <a:t> cm</a:t>
            </a:r>
            <a:r>
              <a:rPr lang="fr-CH" b="1" baseline="30000" dirty="0" smtClean="0"/>
              <a:t>-2</a:t>
            </a:r>
            <a:r>
              <a:rPr lang="fr-CH" b="1" dirty="0" smtClean="0"/>
              <a:t>s</a:t>
            </a:r>
            <a:r>
              <a:rPr lang="fr-CH" b="1" baseline="30000" dirty="0" smtClean="0"/>
              <a:t>-1</a:t>
            </a:r>
          </a:p>
          <a:p>
            <a:pPr algn="ctr"/>
            <a:r>
              <a:rPr lang="fr-CH" b="1" dirty="0" smtClean="0"/>
              <a:t>50 ns </a:t>
            </a:r>
            <a:r>
              <a:rPr lang="fr-CH" b="1" dirty="0" err="1" smtClean="0"/>
              <a:t>bunch</a:t>
            </a:r>
            <a:r>
              <a:rPr lang="fr-CH" b="1" dirty="0" smtClean="0"/>
              <a:t> </a:t>
            </a:r>
            <a:br>
              <a:rPr lang="fr-CH" b="1" dirty="0" smtClean="0"/>
            </a:br>
            <a:r>
              <a:rPr lang="fr-CH" b="1" dirty="0" smtClean="0"/>
              <a:t>high pile up </a:t>
            </a:r>
            <a:r>
              <a:rPr lang="fr-CH" b="1" dirty="0" smtClean="0">
                <a:sym typeface="Symbol"/>
              </a:rPr>
              <a:t>40</a:t>
            </a:r>
            <a:r>
              <a:rPr lang="fr-CH" b="1" dirty="0" smtClean="0"/>
              <a:t> </a:t>
            </a:r>
            <a:endParaRPr lang="en-GB" b="1" dirty="0"/>
          </a:p>
        </p:txBody>
      </p:sp>
      <p:sp>
        <p:nvSpPr>
          <p:cNvPr id="7" name="Up Arrow Callout 6"/>
          <p:cNvSpPr/>
          <p:nvPr/>
        </p:nvSpPr>
        <p:spPr>
          <a:xfrm>
            <a:off x="2571124" y="4077072"/>
            <a:ext cx="1800200" cy="1378020"/>
          </a:xfrm>
          <a:prstGeom prst="upArrowCallout">
            <a:avLst>
              <a:gd name="adj1" fmla="val 14586"/>
              <a:gd name="adj2" fmla="val 14586"/>
              <a:gd name="adj3" fmla="val 18751"/>
              <a:gd name="adj4" fmla="val 7398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b="1" dirty="0" smtClean="0"/>
              <a:t>1.5 10</a:t>
            </a:r>
            <a:r>
              <a:rPr lang="fr-CH" b="1" baseline="30000" dirty="0" smtClean="0"/>
              <a:t>34</a:t>
            </a:r>
            <a:r>
              <a:rPr lang="fr-CH" b="1" dirty="0" smtClean="0"/>
              <a:t> cm</a:t>
            </a:r>
            <a:r>
              <a:rPr lang="fr-CH" b="1" baseline="30000" dirty="0" smtClean="0"/>
              <a:t>-2</a:t>
            </a:r>
            <a:r>
              <a:rPr lang="fr-CH" b="1" dirty="0" smtClean="0"/>
              <a:t>s</a:t>
            </a:r>
            <a:r>
              <a:rPr lang="fr-CH" b="1" baseline="30000" dirty="0" smtClean="0"/>
              <a:t>-1</a:t>
            </a:r>
          </a:p>
          <a:p>
            <a:pPr algn="ctr"/>
            <a:r>
              <a:rPr lang="fr-CH" b="1" dirty="0" smtClean="0"/>
              <a:t>25 ns </a:t>
            </a:r>
            <a:r>
              <a:rPr lang="fr-CH" b="1" dirty="0" err="1" smtClean="0"/>
              <a:t>bunch</a:t>
            </a:r>
            <a:r>
              <a:rPr lang="fr-CH" b="1" dirty="0" smtClean="0"/>
              <a:t> </a:t>
            </a:r>
            <a:br>
              <a:rPr lang="fr-CH" b="1" dirty="0" smtClean="0"/>
            </a:br>
            <a:r>
              <a:rPr lang="fr-CH" b="1" dirty="0" smtClean="0"/>
              <a:t>pile up </a:t>
            </a:r>
            <a:r>
              <a:rPr lang="fr-CH" b="1" dirty="0" smtClean="0">
                <a:sym typeface="Symbol"/>
              </a:rPr>
              <a:t>40</a:t>
            </a:r>
            <a:endParaRPr lang="en-GB" b="1" dirty="0"/>
          </a:p>
        </p:txBody>
      </p:sp>
      <p:sp>
        <p:nvSpPr>
          <p:cNvPr id="8" name="Up Arrow Callout 7"/>
          <p:cNvSpPr/>
          <p:nvPr/>
        </p:nvSpPr>
        <p:spPr>
          <a:xfrm>
            <a:off x="4644008" y="4077072"/>
            <a:ext cx="2088232" cy="1378020"/>
          </a:xfrm>
          <a:prstGeom prst="upArrowCallout">
            <a:avLst>
              <a:gd name="adj1" fmla="val 14586"/>
              <a:gd name="adj2" fmla="val 14586"/>
              <a:gd name="adj3" fmla="val 18751"/>
              <a:gd name="adj4" fmla="val 7398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b="1" dirty="0" smtClean="0"/>
              <a:t>1.7-2.2 10</a:t>
            </a:r>
            <a:r>
              <a:rPr lang="fr-CH" b="1" baseline="30000" dirty="0" smtClean="0"/>
              <a:t>34</a:t>
            </a:r>
            <a:r>
              <a:rPr lang="fr-CH" b="1" dirty="0" smtClean="0"/>
              <a:t> cm</a:t>
            </a:r>
            <a:r>
              <a:rPr lang="fr-CH" b="1" baseline="30000" dirty="0" smtClean="0"/>
              <a:t>-2</a:t>
            </a:r>
            <a:r>
              <a:rPr lang="fr-CH" b="1" dirty="0" smtClean="0"/>
              <a:t>s</a:t>
            </a:r>
            <a:r>
              <a:rPr lang="fr-CH" b="1" baseline="30000" dirty="0" smtClean="0"/>
              <a:t>-1</a:t>
            </a:r>
          </a:p>
          <a:p>
            <a:pPr algn="ctr"/>
            <a:r>
              <a:rPr lang="fr-CH" b="1" dirty="0" smtClean="0"/>
              <a:t>25 ns </a:t>
            </a:r>
            <a:r>
              <a:rPr lang="fr-CH" b="1" dirty="0" err="1" smtClean="0"/>
              <a:t>bunch</a:t>
            </a:r>
            <a:r>
              <a:rPr lang="fr-CH" b="1" dirty="0" smtClean="0"/>
              <a:t> </a:t>
            </a:r>
            <a:br>
              <a:rPr lang="fr-CH" b="1" dirty="0" smtClean="0"/>
            </a:br>
            <a:r>
              <a:rPr lang="fr-CH" b="1" dirty="0" smtClean="0"/>
              <a:t> pile up </a:t>
            </a:r>
            <a:r>
              <a:rPr lang="fr-CH" b="1" dirty="0" smtClean="0">
                <a:sym typeface="Symbol"/>
              </a:rPr>
              <a:t>60</a:t>
            </a:r>
            <a:endParaRPr lang="en-GB" b="1" dirty="0"/>
          </a:p>
        </p:txBody>
      </p:sp>
      <p:sp>
        <p:nvSpPr>
          <p:cNvPr id="3" name="Oval 2"/>
          <p:cNvSpPr/>
          <p:nvPr/>
        </p:nvSpPr>
        <p:spPr>
          <a:xfrm>
            <a:off x="5661753" y="1905960"/>
            <a:ext cx="1192755" cy="914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Horizontal Scroll 4"/>
          <p:cNvSpPr/>
          <p:nvPr/>
        </p:nvSpPr>
        <p:spPr>
          <a:xfrm>
            <a:off x="6880879" y="4293096"/>
            <a:ext cx="2155617" cy="1368152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b="1" dirty="0" err="1" smtClean="0"/>
              <a:t>Technical</a:t>
            </a:r>
            <a:r>
              <a:rPr lang="fr-CH" b="1" dirty="0" smtClean="0"/>
              <a:t> </a:t>
            </a:r>
            <a:r>
              <a:rPr lang="fr-CH" b="1" dirty="0" err="1" smtClean="0"/>
              <a:t>limits</a:t>
            </a:r>
            <a:r>
              <a:rPr lang="fr-CH" b="1" dirty="0" smtClean="0"/>
              <a:t> (</a:t>
            </a:r>
            <a:r>
              <a:rPr lang="fr-CH" b="1" dirty="0" err="1" smtClean="0"/>
              <a:t>experiments</a:t>
            </a:r>
            <a:r>
              <a:rPr lang="fr-CH" b="1" dirty="0" smtClean="0"/>
              <a:t>, </a:t>
            </a:r>
            <a:r>
              <a:rPr lang="fr-CH" b="1" dirty="0" err="1" smtClean="0"/>
              <a:t>too</a:t>
            </a:r>
            <a:r>
              <a:rPr lang="fr-CH" b="1" dirty="0" smtClean="0"/>
              <a:t>) </a:t>
            </a:r>
            <a:r>
              <a:rPr lang="fr-CH" b="1" dirty="0" err="1" smtClean="0"/>
              <a:t>like</a:t>
            </a:r>
            <a:r>
              <a:rPr lang="fr-CH" b="1" dirty="0" smtClean="0"/>
              <a:t> :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6732240" y="2708920"/>
            <a:ext cx="936104" cy="1656184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5661752" y="3398412"/>
            <a:ext cx="1192755" cy="914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6854508" y="4047489"/>
            <a:ext cx="237772" cy="327464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Snip Diagonal Corner Rectangle 24"/>
          <p:cNvSpPr/>
          <p:nvPr/>
        </p:nvSpPr>
        <p:spPr>
          <a:xfrm>
            <a:off x="3282871" y="1951680"/>
            <a:ext cx="197322" cy="1949652"/>
          </a:xfrm>
          <a:prstGeom prst="snip2DiagRect">
            <a:avLst/>
          </a:prstGeom>
          <a:solidFill>
            <a:schemeClr val="accent1">
              <a:alpha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b="1" dirty="0" smtClean="0"/>
              <a:t>EYETS</a:t>
            </a:r>
            <a:endParaRPr lang="en-GB" b="1" dirty="0"/>
          </a:p>
        </p:txBody>
      </p:sp>
      <p:sp>
        <p:nvSpPr>
          <p:cNvPr id="26" name="Snip Diagonal Corner Rectangle 25"/>
          <p:cNvSpPr/>
          <p:nvPr/>
        </p:nvSpPr>
        <p:spPr>
          <a:xfrm>
            <a:off x="4480560" y="1982160"/>
            <a:ext cx="914400" cy="1903932"/>
          </a:xfrm>
          <a:prstGeom prst="snip2DiagRect">
            <a:avLst/>
          </a:prstGeom>
          <a:solidFill>
            <a:schemeClr val="accent1">
              <a:alpha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2000" b="1" dirty="0" smtClean="0"/>
              <a:t>LS2</a:t>
            </a:r>
          </a:p>
          <a:p>
            <a:pPr algn="ctr"/>
            <a:endParaRPr lang="en-GB" sz="2000" b="1" dirty="0"/>
          </a:p>
        </p:txBody>
      </p:sp>
      <p:sp>
        <p:nvSpPr>
          <p:cNvPr id="27" name="Snip Diagonal Corner Rectangle 26"/>
          <p:cNvSpPr/>
          <p:nvPr/>
        </p:nvSpPr>
        <p:spPr>
          <a:xfrm>
            <a:off x="7264675" y="1966920"/>
            <a:ext cx="1472650" cy="1903932"/>
          </a:xfrm>
          <a:prstGeom prst="snip2DiagRect">
            <a:avLst/>
          </a:prstGeom>
          <a:solidFill>
            <a:schemeClr val="accent1">
              <a:alpha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2000" b="1" dirty="0" smtClean="0"/>
              <a:t>LS3</a:t>
            </a:r>
          </a:p>
          <a:p>
            <a:pPr algn="ctr"/>
            <a:endParaRPr lang="en-GB" sz="2000" b="1" dirty="0"/>
          </a:p>
        </p:txBody>
      </p:sp>
      <p:sp>
        <p:nvSpPr>
          <p:cNvPr id="28" name="Snip Diagonal Corner Rectangle 27"/>
          <p:cNvSpPr/>
          <p:nvPr/>
        </p:nvSpPr>
        <p:spPr>
          <a:xfrm>
            <a:off x="6647501" y="646220"/>
            <a:ext cx="2371719" cy="734048"/>
          </a:xfrm>
          <a:prstGeom prst="snip2DiagRect">
            <a:avLst/>
          </a:prstGeom>
          <a:solidFill>
            <a:schemeClr val="accent1">
              <a:alpha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2000" b="1" dirty="0" smtClean="0"/>
              <a:t>Plan modification  </a:t>
            </a:r>
            <a:r>
              <a:rPr lang="fr-CH" sz="2000" b="1" dirty="0" err="1" smtClean="0"/>
              <a:t>approved</a:t>
            </a:r>
            <a:r>
              <a:rPr lang="fr-CH" sz="2000" b="1" dirty="0" smtClean="0"/>
              <a:t> </a:t>
            </a:r>
            <a:r>
              <a:rPr lang="fr-CH" sz="2000" b="1" dirty="0" err="1" smtClean="0"/>
              <a:t>Dec</a:t>
            </a:r>
            <a:r>
              <a:rPr lang="fr-CH" sz="2000" b="1" dirty="0" smtClean="0"/>
              <a:t> 2013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487254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3" grpId="0" animBg="1"/>
      <p:bldP spid="5" grpId="0" animBg="1"/>
      <p:bldP spid="12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89280" cy="1185862"/>
          </a:xfrm>
        </p:spPr>
        <p:txBody>
          <a:bodyPr/>
          <a:lstStyle/>
          <a:p>
            <a:r>
              <a:rPr lang="fr-CH" dirty="0" smtClean="0"/>
              <a:t>2013: HL-LHC: </a:t>
            </a:r>
            <a:r>
              <a:rPr lang="fr-CH" dirty="0" err="1" smtClean="0"/>
              <a:t>from</a:t>
            </a:r>
            <a:r>
              <a:rPr lang="fr-CH" dirty="0" smtClean="0"/>
              <a:t> Design </a:t>
            </a:r>
            <a:r>
              <a:rPr lang="fr-CH" dirty="0" err="1" smtClean="0"/>
              <a:t>Study</a:t>
            </a:r>
            <a:r>
              <a:rPr lang="fr-CH" dirty="0" smtClean="0"/>
              <a:t> to Construction Project (</a:t>
            </a:r>
            <a:r>
              <a:rPr lang="fr-CH" dirty="0" err="1" smtClean="0"/>
              <a:t>funded</a:t>
            </a:r>
            <a:r>
              <a:rPr lang="fr-CH" dirty="0" smtClean="0"/>
              <a:t>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 smtClean="0"/>
              <a:t>LRossi@TechMeet VAC - CERN 6March2014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1300" y="1827213"/>
            <a:ext cx="2243137" cy="1195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51520" y="3437355"/>
            <a:ext cx="8525781" cy="193899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266700" indent="-266700" algn="just"/>
            <a:r>
              <a:rPr lang="en-GB" i="1" dirty="0" smtClean="0"/>
              <a:t>c) 	Europe’s top priority should be the </a:t>
            </a:r>
            <a:r>
              <a:rPr lang="en-GB" b="1" i="1" dirty="0" smtClean="0"/>
              <a:t>exploitation of the full potential of the LHC</a:t>
            </a:r>
            <a:r>
              <a:rPr lang="en-GB" i="1" dirty="0" smtClean="0"/>
              <a:t>, including the high-luminosity upgrade of the machine and detectors with a view to collecting </a:t>
            </a:r>
            <a:r>
              <a:rPr lang="en-GB" sz="2400" b="1" i="1" dirty="0" smtClean="0"/>
              <a:t>ten times more data than in the initial design, by around 2030</a:t>
            </a:r>
            <a:r>
              <a:rPr lang="en-GB" sz="2400" i="1" dirty="0" smtClean="0"/>
              <a:t>.</a:t>
            </a:r>
            <a:r>
              <a:rPr lang="en-GB" i="1" dirty="0" smtClean="0"/>
              <a:t> This upgrade programme will also provide further exciting opportunities for the study of flavour physics and the quark-gluon plasma.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3845877" y="1929605"/>
            <a:ext cx="3814827" cy="101566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CH" sz="2000" b="1" dirty="0" smtClean="0"/>
              <a:t>Update of 2013</a:t>
            </a:r>
          </a:p>
          <a:p>
            <a:r>
              <a:rPr lang="fr-CH" sz="2000" b="1" dirty="0" err="1" smtClean="0"/>
              <a:t>Approved</a:t>
            </a:r>
            <a:r>
              <a:rPr lang="fr-CH" sz="2000" b="1" dirty="0" smtClean="0"/>
              <a:t> at </a:t>
            </a:r>
            <a:r>
              <a:rPr lang="fr-CH" sz="2000" b="1" dirty="0" err="1" smtClean="0"/>
              <a:t>special</a:t>
            </a:r>
            <a:r>
              <a:rPr lang="fr-CH" sz="2000" b="1" dirty="0" smtClean="0"/>
              <a:t> CERN Council </a:t>
            </a:r>
          </a:p>
          <a:p>
            <a:r>
              <a:rPr lang="fr-CH" sz="2000" b="1" dirty="0" err="1" smtClean="0"/>
              <a:t>Held</a:t>
            </a:r>
            <a:r>
              <a:rPr lang="fr-CH" sz="2000" b="1" dirty="0" smtClean="0"/>
              <a:t> in Brussels 30 May 2013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3526911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4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Review</a:t>
            </a:r>
            <a:r>
              <a:rPr lang="fr-CH" dirty="0" smtClean="0"/>
              <a:t> of LHC &amp; </a:t>
            </a:r>
            <a:r>
              <a:rPr lang="fr-CH" dirty="0" err="1" smtClean="0"/>
              <a:t>Injector</a:t>
            </a:r>
            <a:r>
              <a:rPr lang="fr-CH" dirty="0" smtClean="0"/>
              <a:t> Upgrade Program (CERN-MAC)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LRossi@TechMeet VAC - CERN 6March2014</a:t>
            </a:r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421" b="12273"/>
          <a:stretch/>
        </p:blipFill>
        <p:spPr bwMode="auto">
          <a:xfrm>
            <a:off x="82550" y="1651000"/>
            <a:ext cx="8934450" cy="3179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82550" y="5070931"/>
            <a:ext cx="9061450" cy="120032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GB" dirty="0"/>
              <a:t>Recommendation (R1): The committee supports the full LHC high luminosity program (HL-LHC), including the full LHC Injector Upgrade (LIU) project and the Upgrade Scenarios 1 and 2, and recommends scheduling LS3 for the installation of all necessary equipment for the HL-LHC as early as possible to maximize the integrated luminosity of the LHC. </a:t>
            </a:r>
          </a:p>
        </p:txBody>
      </p:sp>
      <p:sp>
        <p:nvSpPr>
          <p:cNvPr id="6" name="Oval Callout 5"/>
          <p:cNvSpPr/>
          <p:nvPr/>
        </p:nvSpPr>
        <p:spPr>
          <a:xfrm>
            <a:off x="6822830" y="6168436"/>
            <a:ext cx="2194170" cy="612648"/>
          </a:xfrm>
          <a:prstGeom prst="wedgeEllipseCallout">
            <a:avLst>
              <a:gd name="adj1" fmla="val 5556"/>
              <a:gd name="adj2" fmla="val -134432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dirty="0" err="1" smtClean="0"/>
              <a:t>Flull</a:t>
            </a:r>
            <a:r>
              <a:rPr lang="fr-CH" sz="1400" dirty="0" smtClean="0"/>
              <a:t> plan (incl. CC and LRBBW</a:t>
            </a:r>
            <a:r>
              <a:rPr lang="fr-CH" sz="1400" dirty="0" smtClean="0">
                <a:sym typeface="Wingdings" panose="05000000000000000000" pitchFamily="2" charset="2"/>
              </a:rPr>
              <a:t>): </a:t>
            </a:r>
            <a:r>
              <a:rPr lang="fr-CH" sz="1400" dirty="0" smtClean="0"/>
              <a:t> OK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582870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5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140200" y="684817"/>
            <a:ext cx="4546600" cy="1458361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fr-CH" sz="3200" dirty="0" smtClean="0"/>
              <a:t>Project Kick off meeting</a:t>
            </a:r>
            <a:br>
              <a:rPr lang="fr-CH" sz="3200" dirty="0" smtClean="0"/>
            </a:br>
            <a:r>
              <a:rPr lang="fr-CH" sz="3200" dirty="0" smtClean="0"/>
              <a:t>on 11 </a:t>
            </a:r>
            <a:r>
              <a:rPr lang="fr-CH" sz="3200" dirty="0" err="1" smtClean="0"/>
              <a:t>Nov</a:t>
            </a:r>
            <a:r>
              <a:rPr lang="fr-CH" sz="3200" dirty="0" smtClean="0"/>
              <a:t> 2013</a:t>
            </a:r>
            <a:endParaRPr lang="en-GB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 smtClean="0"/>
              <a:t>LRossi@TechMeet VAC - CERN 6March2014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4817"/>
            <a:ext cx="3932269" cy="5453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026" y="2908300"/>
            <a:ext cx="5064973" cy="3001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728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467471" y="985788"/>
            <a:ext cx="4612113" cy="5688632"/>
            <a:chOff x="1616071" y="116632"/>
            <a:chExt cx="4612113" cy="5688632"/>
          </a:xfrm>
        </p:grpSpPr>
        <p:sp>
          <p:nvSpPr>
            <p:cNvPr id="3" name="TextBox 2"/>
            <p:cNvSpPr txBox="1"/>
            <p:nvPr/>
          </p:nvSpPr>
          <p:spPr>
            <a:xfrm>
              <a:off x="2995814" y="2177204"/>
              <a:ext cx="100811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dirty="0" smtClean="0"/>
                <a:t>FP7</a:t>
              </a:r>
            </a:p>
            <a:p>
              <a:r>
                <a:rPr lang="fr-CH" dirty="0" smtClean="0"/>
                <a:t>EuCARD</a:t>
              </a:r>
            </a:p>
            <a:p>
              <a:r>
                <a:rPr lang="fr-CH" dirty="0" err="1" smtClean="0"/>
                <a:t>HiField</a:t>
              </a:r>
              <a:r>
                <a:rPr lang="fr-CH" dirty="0" smtClean="0"/>
                <a:t> </a:t>
              </a:r>
              <a:r>
                <a:rPr lang="fr-CH" dirty="0" err="1" smtClean="0"/>
                <a:t>Dip</a:t>
              </a:r>
              <a:endParaRPr lang="en-US" dirty="0"/>
            </a:p>
          </p:txBody>
        </p:sp>
        <p:sp>
          <p:nvSpPr>
            <p:cNvPr id="4" name="Oval 3"/>
            <p:cNvSpPr/>
            <p:nvPr/>
          </p:nvSpPr>
          <p:spPr>
            <a:xfrm>
              <a:off x="1763688" y="2492896"/>
              <a:ext cx="3312368" cy="1872208"/>
            </a:xfrm>
            <a:prstGeom prst="ellipse">
              <a:avLst/>
            </a:prstGeom>
            <a:solidFill>
              <a:schemeClr val="tx2">
                <a:lumMod val="20000"/>
                <a:lumOff val="80000"/>
                <a:alpha val="20000"/>
              </a:schemeClr>
            </a:solidFill>
            <a:effectLst>
              <a:outerShdw blurRad="50800" dist="50800" dir="5400000" sx="71000" sy="71000" algn="ctr" rotWithShape="0">
                <a:srgbClr val="000000">
                  <a:alpha val="43137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Flowchart: Process 4"/>
            <p:cNvSpPr/>
            <p:nvPr/>
          </p:nvSpPr>
          <p:spPr>
            <a:xfrm>
              <a:off x="1619672" y="1052736"/>
              <a:ext cx="914400" cy="864096"/>
            </a:xfrm>
            <a:prstGeom prst="flowChartProcess">
              <a:avLst/>
            </a:prstGeom>
            <a:solidFill>
              <a:schemeClr val="tx2">
                <a:lumMod val="20000"/>
                <a:lumOff val="80000"/>
                <a:alpha val="2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619672" y="1124744"/>
              <a:ext cx="93610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dirty="0" smtClean="0"/>
                <a:t>LARP</a:t>
              </a:r>
            </a:p>
            <a:p>
              <a:r>
                <a:rPr lang="fr-CH" dirty="0" err="1" smtClean="0"/>
                <a:t>generic</a:t>
              </a:r>
              <a:endParaRPr lang="en-US" dirty="0"/>
            </a:p>
          </p:txBody>
        </p:sp>
        <p:sp>
          <p:nvSpPr>
            <p:cNvPr id="7" name="Flowchart: Process 6"/>
            <p:cNvSpPr/>
            <p:nvPr/>
          </p:nvSpPr>
          <p:spPr>
            <a:xfrm>
              <a:off x="2987824" y="1052736"/>
              <a:ext cx="914400" cy="936104"/>
            </a:xfrm>
            <a:prstGeom prst="flowChartProcess">
              <a:avLst/>
            </a:prstGeom>
            <a:solidFill>
              <a:schemeClr val="tx2">
                <a:lumMod val="20000"/>
                <a:lumOff val="80000"/>
                <a:alpha val="2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059832" y="1052736"/>
              <a:ext cx="93610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dirty="0" smtClean="0"/>
                <a:t>FP6</a:t>
              </a:r>
            </a:p>
            <a:p>
              <a:r>
                <a:rPr lang="fr-CH" dirty="0" smtClean="0"/>
                <a:t>CARE</a:t>
              </a:r>
            </a:p>
            <a:p>
              <a:r>
                <a:rPr lang="fr-CH" dirty="0" smtClean="0"/>
                <a:t>Nb3Sn</a:t>
              </a:r>
              <a:endParaRPr lang="en-US" dirty="0"/>
            </a:p>
          </p:txBody>
        </p:sp>
        <p:sp>
          <p:nvSpPr>
            <p:cNvPr id="9" name="Flowchart: Process 8"/>
            <p:cNvSpPr/>
            <p:nvPr/>
          </p:nvSpPr>
          <p:spPr>
            <a:xfrm>
              <a:off x="1619672" y="116632"/>
              <a:ext cx="914400" cy="900680"/>
            </a:xfrm>
            <a:prstGeom prst="flowChartProcess">
              <a:avLst/>
            </a:prstGeom>
            <a:solidFill>
              <a:schemeClr val="tx2">
                <a:lumMod val="20000"/>
                <a:lumOff val="80000"/>
                <a:alpha val="2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619672" y="116632"/>
              <a:ext cx="86409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dirty="0" smtClean="0"/>
                <a:t>DOE Nb3Sn R&amp;D</a:t>
              </a:r>
              <a:endParaRPr lang="en-US" dirty="0"/>
            </a:p>
          </p:txBody>
        </p:sp>
        <p:sp>
          <p:nvSpPr>
            <p:cNvPr id="11" name="Flowchart: Process 10"/>
            <p:cNvSpPr/>
            <p:nvPr/>
          </p:nvSpPr>
          <p:spPr>
            <a:xfrm>
              <a:off x="1619672" y="1988840"/>
              <a:ext cx="914400" cy="864096"/>
            </a:xfrm>
            <a:prstGeom prst="flowChartProcess">
              <a:avLst/>
            </a:prstGeom>
            <a:solidFill>
              <a:schemeClr val="tx2">
                <a:lumMod val="20000"/>
                <a:lumOff val="80000"/>
                <a:alpha val="2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619672" y="1988840"/>
              <a:ext cx="86409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dirty="0" smtClean="0"/>
                <a:t>LARP</a:t>
              </a:r>
            </a:p>
            <a:p>
              <a:r>
                <a:rPr lang="fr-CH" dirty="0" err="1" smtClean="0"/>
                <a:t>HiField</a:t>
              </a:r>
              <a:r>
                <a:rPr lang="fr-CH" dirty="0" smtClean="0"/>
                <a:t> quads</a:t>
              </a:r>
              <a:endParaRPr lang="en-US" dirty="0"/>
            </a:p>
          </p:txBody>
        </p:sp>
        <p:sp>
          <p:nvSpPr>
            <p:cNvPr id="13" name="Flowchart: Process 12"/>
            <p:cNvSpPr/>
            <p:nvPr/>
          </p:nvSpPr>
          <p:spPr>
            <a:xfrm>
              <a:off x="2987824" y="2257847"/>
              <a:ext cx="914400" cy="1080120"/>
            </a:xfrm>
            <a:prstGeom prst="flowChartProcess">
              <a:avLst/>
            </a:prstGeom>
            <a:solidFill>
              <a:schemeClr val="tx2">
                <a:lumMod val="20000"/>
                <a:lumOff val="80000"/>
                <a:alpha val="2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lowchart: Process 13"/>
            <p:cNvSpPr/>
            <p:nvPr/>
          </p:nvSpPr>
          <p:spPr>
            <a:xfrm>
              <a:off x="1619672" y="2924944"/>
              <a:ext cx="914400" cy="864096"/>
            </a:xfrm>
            <a:prstGeom prst="flowChartProcess">
              <a:avLst/>
            </a:prstGeom>
            <a:solidFill>
              <a:schemeClr val="tx2">
                <a:lumMod val="20000"/>
                <a:lumOff val="80000"/>
                <a:alpha val="2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691680" y="2996952"/>
              <a:ext cx="79208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dirty="0" smtClean="0"/>
                <a:t>LARP</a:t>
              </a:r>
            </a:p>
            <a:p>
              <a:r>
                <a:rPr lang="fr-CH" dirty="0" err="1" smtClean="0"/>
                <a:t>Demo</a:t>
              </a:r>
              <a:endParaRPr lang="en-US" dirty="0"/>
            </a:p>
          </p:txBody>
        </p:sp>
        <p:sp>
          <p:nvSpPr>
            <p:cNvPr id="16" name="Flowchart: Process 15"/>
            <p:cNvSpPr/>
            <p:nvPr/>
          </p:nvSpPr>
          <p:spPr>
            <a:xfrm>
              <a:off x="4287263" y="1952836"/>
              <a:ext cx="914400" cy="936104"/>
            </a:xfrm>
            <a:prstGeom prst="flowChartProcess">
              <a:avLst/>
            </a:prstGeom>
            <a:solidFill>
              <a:schemeClr val="tx2">
                <a:lumMod val="20000"/>
                <a:lumOff val="80000"/>
                <a:alpha val="2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330432" y="1919372"/>
              <a:ext cx="792088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600" dirty="0" smtClean="0"/>
                <a:t>FP7</a:t>
              </a:r>
              <a:br>
                <a:rPr lang="fr-CH" sz="1600" dirty="0" smtClean="0"/>
              </a:br>
              <a:r>
                <a:rPr lang="fr-CH" sz="1600" dirty="0" err="1" smtClean="0"/>
                <a:t>sLHC</a:t>
              </a:r>
              <a:r>
                <a:rPr lang="fr-CH" sz="1600" dirty="0" smtClean="0"/>
                <a:t> PP</a:t>
              </a:r>
            </a:p>
            <a:p>
              <a:r>
                <a:rPr lang="fr-CH" sz="1600" dirty="0" smtClean="0"/>
                <a:t>(INJ)</a:t>
              </a:r>
            </a:p>
          </p:txBody>
        </p:sp>
        <p:sp>
          <p:nvSpPr>
            <p:cNvPr id="18" name="Flowchart: Process 17"/>
            <p:cNvSpPr/>
            <p:nvPr/>
          </p:nvSpPr>
          <p:spPr>
            <a:xfrm>
              <a:off x="4291525" y="2945485"/>
              <a:ext cx="914400" cy="864096"/>
            </a:xfrm>
            <a:prstGeom prst="flowChartProcess">
              <a:avLst/>
            </a:prstGeom>
            <a:solidFill>
              <a:schemeClr val="tx2">
                <a:lumMod val="20000"/>
                <a:lumOff val="80000"/>
                <a:alpha val="2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283968" y="2924944"/>
              <a:ext cx="100811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dirty="0" err="1" smtClean="0"/>
                <a:t>sLHC</a:t>
              </a:r>
              <a:r>
                <a:rPr lang="fr-CH" dirty="0" smtClean="0"/>
                <a:t> INJ </a:t>
              </a:r>
              <a:r>
                <a:rPr lang="fr-CH" dirty="0" err="1" smtClean="0"/>
                <a:t>implem</a:t>
              </a:r>
              <a:r>
                <a:rPr lang="fr-CH" dirty="0" smtClean="0"/>
                <a:t>.</a:t>
              </a:r>
              <a:endParaRPr lang="en-US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627784" y="3284984"/>
              <a:ext cx="151216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b="1" dirty="0" smtClean="0"/>
                <a:t>FP7 DS </a:t>
              </a:r>
              <a:br>
                <a:rPr lang="fr-CH" b="1" dirty="0" smtClean="0"/>
              </a:br>
              <a:r>
                <a:rPr lang="fr-CH" b="1" dirty="0" smtClean="0"/>
                <a:t>Hi-</a:t>
              </a:r>
              <a:r>
                <a:rPr lang="fr-CH" b="1" dirty="0" err="1" smtClean="0"/>
                <a:t>Lumi</a:t>
              </a:r>
              <a:r>
                <a:rPr lang="fr-CH" b="1" dirty="0" smtClean="0"/>
                <a:t> LHC</a:t>
              </a:r>
              <a:endParaRPr lang="en-US" b="1" dirty="0"/>
            </a:p>
          </p:txBody>
        </p:sp>
        <p:sp>
          <p:nvSpPr>
            <p:cNvPr id="21" name="Left-Right-Up Arrow 20"/>
            <p:cNvSpPr/>
            <p:nvPr/>
          </p:nvSpPr>
          <p:spPr>
            <a:xfrm flipV="1">
              <a:off x="2195736" y="3861048"/>
              <a:ext cx="2448272" cy="1224136"/>
            </a:xfrm>
            <a:prstGeom prst="leftRightUpArrow">
              <a:avLst/>
            </a:prstGeom>
            <a:solidFill>
              <a:schemeClr val="tx2">
                <a:lumMod val="20000"/>
                <a:lumOff val="80000"/>
                <a:alpha val="2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ight Triangle 21"/>
            <p:cNvSpPr>
              <a:spLocks noChangeAspect="1"/>
            </p:cNvSpPr>
            <p:nvPr/>
          </p:nvSpPr>
          <p:spPr>
            <a:xfrm>
              <a:off x="1619672" y="3789040"/>
              <a:ext cx="1224136" cy="1159707"/>
            </a:xfrm>
            <a:prstGeom prst="rtTriangle">
              <a:avLst/>
            </a:prstGeom>
            <a:solidFill>
              <a:schemeClr val="tx2">
                <a:lumMod val="20000"/>
                <a:lumOff val="80000"/>
                <a:alpha val="2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616071" y="4368893"/>
              <a:ext cx="87129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Construction</a:t>
              </a:r>
              <a:endParaRPr lang="en-US" dirty="0"/>
            </a:p>
          </p:txBody>
        </p:sp>
        <p:sp>
          <p:nvSpPr>
            <p:cNvPr id="24" name="Right Triangle 23"/>
            <p:cNvSpPr>
              <a:spLocks noChangeAspect="1"/>
            </p:cNvSpPr>
            <p:nvPr/>
          </p:nvSpPr>
          <p:spPr>
            <a:xfrm flipH="1">
              <a:off x="3995936" y="3717032"/>
              <a:ext cx="1224136" cy="1224136"/>
            </a:xfrm>
            <a:prstGeom prst="rtTriangle">
              <a:avLst/>
            </a:prstGeom>
            <a:solidFill>
              <a:schemeClr val="tx2">
                <a:lumMod val="20000"/>
                <a:lumOff val="80000"/>
                <a:alpha val="2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dirty="0" smtClean="0"/>
                <a:t>M</a:t>
              </a:r>
              <a:endParaRPr lang="en-US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373913" y="4365104"/>
              <a:ext cx="96058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 err="1" smtClean="0"/>
                <a:t>Injector</a:t>
              </a:r>
              <a:endParaRPr lang="fr-CH" dirty="0" smtClean="0"/>
            </a:p>
            <a:p>
              <a:r>
                <a:rPr lang="fr-CH" dirty="0" smtClean="0"/>
                <a:t>upgrade</a:t>
              </a:r>
              <a:endParaRPr lang="en-US" dirty="0"/>
            </a:p>
          </p:txBody>
        </p:sp>
        <p:sp>
          <p:nvSpPr>
            <p:cNvPr id="26" name="Flowchart: Terminator 25"/>
            <p:cNvSpPr/>
            <p:nvPr/>
          </p:nvSpPr>
          <p:spPr>
            <a:xfrm>
              <a:off x="2411760" y="4869160"/>
              <a:ext cx="2088232" cy="936104"/>
            </a:xfrm>
            <a:prstGeom prst="flowChartTerminator">
              <a:avLst/>
            </a:prstGeom>
            <a:solidFill>
              <a:schemeClr val="accent3">
                <a:lumMod val="60000"/>
                <a:lumOff val="40000"/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555776" y="5013176"/>
              <a:ext cx="187220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2000" b="1" dirty="0" smtClean="0"/>
                <a:t>HL-LHC </a:t>
              </a:r>
              <a:r>
                <a:rPr lang="fr-CH" sz="2000" b="1" dirty="0" err="1" smtClean="0"/>
                <a:t>commissioning</a:t>
              </a:r>
              <a:endParaRPr lang="en-US" sz="2000" b="1" dirty="0"/>
            </a:p>
          </p:txBody>
        </p:sp>
        <p:sp>
          <p:nvSpPr>
            <p:cNvPr id="28" name="Pentagon 27"/>
            <p:cNvSpPr/>
            <p:nvPr/>
          </p:nvSpPr>
          <p:spPr>
            <a:xfrm rot="5400000">
              <a:off x="3131840" y="2636912"/>
              <a:ext cx="5544616" cy="648072"/>
            </a:xfrm>
            <a:prstGeom prst="homePlate">
              <a:avLst/>
            </a:prstGeom>
            <a:solidFill>
              <a:schemeClr val="accent6">
                <a:lumMod val="40000"/>
                <a:lumOff val="60000"/>
                <a:alpha val="2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580112" y="260648"/>
              <a:ext cx="6480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dirty="0" smtClean="0"/>
                <a:t>2000</a:t>
              </a:r>
              <a:endParaRPr lang="en-US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580112" y="1412776"/>
              <a:ext cx="6480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dirty="0" smtClean="0"/>
                <a:t>2005</a:t>
              </a:r>
              <a:endParaRPr lang="en-US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580112" y="2492896"/>
              <a:ext cx="6480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dirty="0" smtClean="0"/>
                <a:t>2010</a:t>
              </a:r>
              <a:endParaRPr lang="en-US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5580112" y="3604374"/>
              <a:ext cx="6480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dirty="0" smtClean="0"/>
                <a:t>2015</a:t>
              </a:r>
              <a:endParaRPr lang="en-US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5580112" y="5085184"/>
              <a:ext cx="6480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b="1" dirty="0" smtClean="0"/>
                <a:t>2023</a:t>
              </a:r>
              <a:endParaRPr lang="en-US" b="1" dirty="0"/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462960" y="2884656"/>
            <a:ext cx="864096" cy="839391"/>
          </a:xfrm>
          <a:prstGeom prst="rect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 w="254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CERN-KEK R&amp;D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462960" y="3820170"/>
            <a:ext cx="864096" cy="839391"/>
          </a:xfrm>
          <a:prstGeom prst="rect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 w="254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CERN-KEK D1 design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808" y="2018500"/>
            <a:ext cx="785542" cy="7914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" name="Picture 54" descr="United States icon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274" y="321720"/>
            <a:ext cx="695691" cy="695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AutoShape 4" descr="data:image/jpeg;base64,/9j/4AAQSkZJRgABAQAAAQABAAD/2wCEAAkGBwgHBgkIBwgKCgkLDRYPDQwMDRsUFRAWIB0iIiAdHx8kKDQsJCYxJx8fLT0tMTU3Ojo6Iys/RD84QzQ5OjcBCgoKDQwNGg8PGjclHyU3Nzc3Nzc3Nzc3Nzc3Nzc3Nzc3Nzc3Nzc3Nzc3Nzc3Nzc3Nzc3Nzc3Nzc3Nzc3Nzc3N//AABEIAFoAhAMBEQACEQEDEQH/xAAcAAEAAgIDAQAAAAAAAAAAAAAABgcECAECBQP/xAA3EAABAwICBAwGAgMBAAAAAAABAAIDBBEFBhIhMZQHExUXNlFTVWF00eEUQUJxsbIigSNioVL/xAAaAQEAAgMBAAAAAAAAAAAAAAAAAwQBBQYC/8QAMBEAAgECAggFBQEBAQEAAAAAAAECAxEEMQUSEyFBYXGRBhUzUVIiMoHB0bGhYkL/2gAMAwEAAhEDEQA/APX4Tc+Y7lvMww/C5KdsBpWS2kh0jpEuB138Atng8JSrU9aV8yKc3F7iJ87ebe2ot291b8uoc+5HtZDnbzb21Fu3unl1Dn3G1kOdvNvbUW7e6eXUOfcbWQ52829tRbt7p5dQ59xtZDnbzb21Fu3unl1Dn3G1kOdvNvbUW7e6eXUOfcbWQ52829tRbt7p5dQ59xtZDnbzb21Fu3unl1Dn3G1kOdvNvbUW7e6eXUOfcbWQ52829tRbt7p5dQ59xtZDnbzb21Fu3unl1Dn3G1kOdvNvbUW7e6eXUOfcbWQ52829tRbt7p5dQ59xtZDnbzb21Fu3unl1Dn3G1kOdvNvbUW7e6eXUOfcbWRdOTMRqMYythmI1paaiohD5Cxthe52BaavBU6sorJMsRd1cpvhw6cN8hF+0i3GjfQfV/ogq5kAWwIggCAIAgCA5a1zzZjXOPUBdYbS3sGdiWEVeHNpXVETrVNMypYQ06muva/jqVTDY2jiXNQe+MnF9Ue5QlG1zAVw8BAEAQBAEAQGzHBt0DwTyw/JXNYv159S1H7UVNw4dOG+Qi/aRbXRvoPq/0RVcyALYEQQBAEAFri+sfOxWHkCy6bK+XJMiSYgZcQDHXrLlsfxAay7CANhbcnX9iuEq6Z0pHTSw+rH4Zy1bytJNvO9ll+C6qVPZX/JX+H1bqLEoammqKimDJQRLEf8AIxl9fgTb5bD9l2mIoqtQlTqRUrrJ5N/y/wCSpF2d0SrOee35kw4UsLKiia2c6UQkBbPERq07fUCB/HWNfzsFzmg/DS0XXdSTU7rPjGXG3J++e4nrV9pGy3GFwfYXhuLY7FDXvqmSxOFQzi9Hii1hBIffWB4jrVvxHjcVg8HKpQSd/p43vLctW2fQ84eMZytI+efcLwzCMdmpcNdUucXca/TDRE0P/k1sdhcgA7f6Xvw9jMVjMFGrXSXBWvfduetfJ7shXjGMrRI2t6QBAEAQBAbMcG3QPBPLD8lc1i/Xn1LUftRU3Dh04b5CL9pFtdG+g+r/AERVcyALYEQQBAZOH0T8Qq46WKWCOSQ2aZ5NBpPVc/NQYivHD0nVkm0vZXfYzFazsSTNOR6vAaGnrJJ6YRmnbxzXzAOM2u7WD6ha3/Vo9E+IqGka06UIu6btu3avBt8CepQdNXIuKmcPa8Tyh7WcW12mbhlraI/1sSLbNZW/2ULNaq3u/wCffrzzILs+SkMBAdmSSRh4Y9zRI3QeGkjSbcGx6xcDV4Ly4xdm1e3++5m9jJoaafFKqCjbURNfo8XEamXRaBckNBOzWTYeKgr1YYanKq4trN6qu+tv9MpOTsSLNeSKnAKOmq5J6YRmnZxwfMA4z69JrB9Q2LSaI8R0dI1Z0oxd1J2st2rwbfAmq0HTVyJLpCuEAQBAbMcG3QPBPLD8lc1i/Xn1LUftRU3Dh04b5CL9pFtdG+g+r/RFVzIAtgRBAEB2ieI5o5Cxrwx4cWO2Osdh8CvM460XG+Yy3nr45mfFMegEOKyRzBkxlicGBpjuLFot9OzUbnVtWtwGh8JgJuWGjq3Vnvvfjd349uhLOtKatI8ZbQiCAIAgO8L+Lljk0GP0HB2g8Xa6xvY+C8yjrRcb2uZPVxvMuKY9A2LFZY59CYyxv4sNdHcWLRb6dmo3Ooa1rsBofCYCTlho6t1Z773txfPme51ZTVpHjrZkYQBAEBsxwbdA8E8sPyVzWL9efUtR+1FTcOHThvkIv2kW10b6D6v9EVXMgC2BEEAQE84Nsv4RjLKyWslnEscboHse1oi/ygtaWu26Vr6utcf4n0rjcC6caMU02pbr3+mzaatlzLWHpwmm2RHHKWlosUqKSikqJI4HmNz6hga4uBsdQ2DUulwVarXw8atVJOSvZO6s8t5XmkpNIwVbPIQBAEAQFh5Ayzg+NYRXTST1DZpWfBkSNbZkhs+8f/o/xGo69q4nxFpjHYHFU4QgnFPW3N5b42lu3LfnkW6FKE4tsgda2lbVSNoXTugabMM7Q15+4Gz7LsaDqSpp1ba3J3X4ZVla+4+ClMBAEBsxwbdA8E8sPyVzWL9efUtR+1FTcOHThvkIv2kW10b6D6v9EVXMgC2BEEAQHfjZBFxQe7i9LT0NLVpWte3X4rzqRvrW3+/L+C+471TanjGyVfGF8zBKHyEkvab2dc7dh1rxSdO2rTtaO7dwtwMu/E+KlMBAEAQBAZEvxdOynZK6aNuiJ4AXEAB2x7eq9tvgoY7Ko5ONn/8AL/HB/wAMu6sfB73SPc97i57iXOcTrJO0lSpJKyMHCyAgCA2Y4NugeCeWH5K5rF+vPqWo/aipuHDpw3yEX7SLa6N9B9X+iKrmQBbAiCAIDLwmdlNiNO+SClnYXhro6todEQTY6XV9/kq2LpupQlFSads45/j+HqDtIm/CBjmXq/CoYsChoJJYXfCl7oLSRxAEtMV/pvcX8fFcn4d0bpPD4mcsbKVpfVa+5yb363Pl/CzXqU3H6SvV2pUCAIAgMvCZ20+I075IaSdheGujq2B0RBNjpdVtt/kq2LpOpRlFSads45/g9QdpJk2z/juXsQwuBmBQUMkkTvhXPdBoyRxNF28Vf6dusbP7XKeHdG6Sw9eUsZKVn9Vr3Tbz1v8A1y/hZr1ISjaJXy7QqBAEAQGzHBt0DwTyw/JXNYv159S1H7UVNw4dOG+Qi/aRbXRvoPq/0RVcyALYEQQBAEByLXGle3zt1I2wWTS5Vy7LkWTEvia4RkmrLzGzj2tZdjmgbCLk69mxcHV03pKOmVhdSO76c3q3lZp34O3AuqjTdK5XTIXTzujo4ZpdZLGBuk/R8QPDqXcOahDWqNL/AIv+lPN7j0MVy9iWFx00k9LOY56VlSXiF1og6/8AFx+RFtd+sKnhNJ4bFSnGEleMnHNb7cV1Pc6coreelwfYXhuL47FBXyVDJInCoaGtaYntYQSH31j77Pstf4jxuKweDlUoJO/08bpvcmvf/T3h4xnK0jpnzCsOwbHZqTD5Kl7y7jZNNoEbA/8Ak1rLbbA7V78P43E43Bxq14pcFZ73bc3L23rIxXhGMrIja3pCEAQBAEBsxwbdA8E8sPyVzWL9efUtR+1FTcOHThvkIv2kW10b6D6v9EVXMgC2BEEAQBAEB9RVVAex4qJQ9kfFNcHm7WWtoj/WxOrZrKjdGk01qqzd8uPv155mbs5o5jT1kEwlni4uRpMkDtGRovr0TcWNr/NYr01Vpyg0ndPc96fUzF2aZKM453lzRQsp30zqXi6jTDY5SWSR21B41XcCARqtrOz58/oXw5T0VVdSMtZtZ2s0+NvZPuTVa7qKxE2SSRiQRyPYJGaDw1xGk24Nj1i4GrwXRuEZNNq9t66lffwOZJZJRGJZHv4tgjZpOJ0WjY0dQ1nUsRhGN9VWvv8Az79eYu+J0XsBAEAQBAbMcG3QPBPLD8lc1i/Xn1LUftRVvDVR1c+dGSQUlRKz4GIaUcTnC+k/VqC2ejpxVFptZ/wjqp3IHyZiHd9Zu7/RXtrT+S7kVmOTMQ7vrN3f6JtafyXcWY5MxDu+s3d/om1p/JdxZjkzEO76zd3+ibWn8l3FmOTMQ7vrN3f6JtafyXcWY5MxDu+s3d/om1p/JdxZjkzEO76zd3+ibWn8l3FmOTMQ7vrN3f6JtafyXcWY5MxDu+s3d/om1p/JdxZjkzEO76zd3+ibWn8l3FmOTMQ7vrN3f6JtafyXcWY5MxDu+s3d/om1p/JdxZjkzEO76zd3+ibWn8l3FmOTMQ7vrN3f6JtafyXcWY5MxDu+s3d/om1p/JdxZmyHBzG+LI+DMlY5j204DmuaQQbnaFzuKadebXuWo/aiSBVz0coAgCAIAgCAIAgCAIAgCAIAgCA4ssg//9k="/>
          <p:cNvSpPr>
            <a:spLocks noChangeAspect="1" noChangeArrowheads="1"/>
          </p:cNvSpPr>
          <p:nvPr/>
        </p:nvSpPr>
        <p:spPr bwMode="auto">
          <a:xfrm>
            <a:off x="155575" y="-411163"/>
            <a:ext cx="1257300" cy="857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0" name="AutoShape 6" descr="data:image/jpeg;base64,/9j/4AAQSkZJRgABAQAAAQABAAD/2wCEAAkGBwgHBgkIBwgKCgkLDRYPDQwMDRsUFRAWIB0iIiAdHx8kKDQsJCYxJx8fLT0tMTU3Ojo6Iys/RD84QzQ5OjcBCgoKDQwNGg8PGjclHyU3Nzc3Nzc3Nzc3Nzc3Nzc3Nzc3Nzc3Nzc3Nzc3Nzc3Nzc3Nzc3Nzc3Nzc3Nzc3Nzc3N//AABEIAFoAhAMBEQACEQEDEQH/xAAcAAEAAgIDAQAAAAAAAAAAAAAABgcECAECBQP/xAA3EAABAwICBAwGAgMBAAAAAAABAAIDBBEFBhIhMZQHExUXNlFTVWF00eEUQUJxsbIigSNioVL/xAAaAQEAAgMBAAAAAAAAAAAAAAAAAwQBBQYC/8QAMBEAAgECAggFBQEBAQEAAAAAAAECAxEEMQUSEyFBYXGRBhUzUVIiMoHB0bGhYkL/2gAMAwEAAhEDEQA/APX4Tc+Y7lvMww/C5KdsBpWS2kh0jpEuB138Atng8JSrU9aV8yKc3F7iJ87ebe2ot291b8uoc+5HtZDnbzb21Fu3unl1Dn3G1kOdvNvbUW7e6eXUOfcbWQ52829tRbt7p5dQ59xtZDnbzb21Fu3unl1Dn3G1kOdvNvbUW7e6eXUOfcbWQ52829tRbt7p5dQ59xtZDnbzb21Fu3unl1Dn3G1kOdvNvbUW7e6eXUOfcbWQ52829tRbt7p5dQ59xtZDnbzb21Fu3unl1Dn3G1kOdvNvbUW7e6eXUOfcbWQ52829tRbt7p5dQ59xtZDnbzb21Fu3unl1Dn3G1kOdvNvbUW7e6eXUOfcbWRdOTMRqMYythmI1paaiohD5Cxthe52BaavBU6sorJMsRd1cpvhw6cN8hF+0i3GjfQfV/ogq5kAWwIggCAIAgCA5a1zzZjXOPUBdYbS3sGdiWEVeHNpXVETrVNMypYQ06muva/jqVTDY2jiXNQe+MnF9Ue5QlG1zAVw8BAEAQBAEAQGzHBt0DwTyw/JXNYv159S1H7UVNw4dOG+Qi/aRbXRvoPq/0RVcyALYEQQBAEAFri+sfOxWHkCy6bK+XJMiSYgZcQDHXrLlsfxAay7CANhbcnX9iuEq6Z0pHTSw+rH4Zy1bytJNvO9ll+C6qVPZX/JX+H1bqLEoammqKimDJQRLEf8AIxl9fgTb5bD9l2mIoqtQlTqRUrrJ5N/y/wCSpF2d0SrOee35kw4UsLKiia2c6UQkBbPERq07fUCB/HWNfzsFzmg/DS0XXdSTU7rPjGXG3J++e4nrV9pGy3GFwfYXhuLY7FDXvqmSxOFQzi9Hii1hBIffWB4jrVvxHjcVg8HKpQSd/p43vLctW2fQ84eMZytI+efcLwzCMdmpcNdUucXca/TDRE0P/k1sdhcgA7f6Xvw9jMVjMFGrXSXBWvfduetfJ7shXjGMrRI2t6QBAEAQBAbMcG3QPBPLD8lc1i/Xn1LUftRU3Dh04b5CL9pFtdG+g+r/AERVcyALYEQQBAZOH0T8Qq46WKWCOSQ2aZ5NBpPVc/NQYivHD0nVkm0vZXfYzFazsSTNOR6vAaGnrJJ6YRmnbxzXzAOM2u7WD6ha3/Vo9E+IqGka06UIu6btu3avBt8CepQdNXIuKmcPa8Tyh7WcW12mbhlraI/1sSLbNZW/2ULNaq3u/wCffrzzILs+SkMBAdmSSRh4Y9zRI3QeGkjSbcGx6xcDV4Ly4xdm1e3++5m9jJoaafFKqCjbURNfo8XEamXRaBckNBOzWTYeKgr1YYanKq4trN6qu+tv9MpOTsSLNeSKnAKOmq5J6YRmnZxwfMA4z69JrB9Q2LSaI8R0dI1Z0oxd1J2st2rwbfAmq0HTVyJLpCuEAQBAbMcG3QPBPLD8lc1i/Xn1LUftRU3Dh04b5CL9pFtdG+g+r/RFVzIAtgRBAEB2ieI5o5Cxrwx4cWO2Osdh8CvM460XG+Yy3nr45mfFMegEOKyRzBkxlicGBpjuLFot9OzUbnVtWtwGh8JgJuWGjq3Vnvvfjd349uhLOtKatI8ZbQiCAIAgO8L+Lljk0GP0HB2g8Xa6xvY+C8yjrRcb2uZPVxvMuKY9A2LFZY59CYyxv4sNdHcWLRb6dmo3Ooa1rsBofCYCTlho6t1Z773txfPme51ZTVpHjrZkYQBAEBsxwbdA8E8sPyVzWL9efUtR+1FTcOHThvkIv2kW10b6D6v9EVXMgC2BEEAQE84Nsv4RjLKyWslnEscboHse1oi/ygtaWu26Vr6utcf4n0rjcC6caMU02pbr3+mzaatlzLWHpwmm2RHHKWlosUqKSikqJI4HmNz6hga4uBsdQ2DUulwVarXw8atVJOSvZO6s8t5XmkpNIwVbPIQBAEAQFh5Ayzg+NYRXTST1DZpWfBkSNbZkhs+8f/o/xGo69q4nxFpjHYHFU4QgnFPW3N5b42lu3LfnkW6FKE4tsgda2lbVSNoXTugabMM7Q15+4Gz7LsaDqSpp1ba3J3X4ZVla+4+ClMBAEBsxwbdA8E8sPyVzWL9efUtR+1FTcOHThvkIv2kW10b6D6v9EVXMgC2BEEAQHfjZBFxQe7i9LT0NLVpWte3X4rzqRvrW3+/L+C+471TanjGyVfGF8zBKHyEkvab2dc7dh1rxSdO2rTtaO7dwtwMu/E+KlMBAEAQBAZEvxdOynZK6aNuiJ4AXEAB2x7eq9tvgoY7Ko5ONn/8AL/HB/wAMu6sfB73SPc97i57iXOcTrJO0lSpJKyMHCyAgCA2Y4NugeCeWH5K5rF+vPqWo/aipuHDpw3yEX7SLa6N9B9X+iKrmQBbAiCAIDLwmdlNiNO+SClnYXhro6todEQTY6XV9/kq2LpupQlFSads45/j+HqDtIm/CBjmXq/CoYsChoJJYXfCl7oLSRxAEtMV/pvcX8fFcn4d0bpPD4mcsbKVpfVa+5yb363Pl/CzXqU3H6SvV2pUCAIAgMvCZ20+I075IaSdheGujq2B0RBNjpdVtt/kq2LpOpRlFSads45/g9QdpJk2z/juXsQwuBmBQUMkkTvhXPdBoyRxNF28Vf6dusbP7XKeHdG6Sw9eUsZKVn9Vr3Tbz1v8A1y/hZr1ISjaJXy7QqBAEAQGzHBt0DwTyw/JXNYv159S1H7UVNw4dOG+Qi/aRbXRvoPq/0RVcyALYEQQBAEByLXGle3zt1I2wWTS5Vy7LkWTEvia4RkmrLzGzj2tZdjmgbCLk69mxcHV03pKOmVhdSO76c3q3lZp34O3AuqjTdK5XTIXTzujo4ZpdZLGBuk/R8QPDqXcOahDWqNL/AIv+lPN7j0MVy9iWFx00k9LOY56VlSXiF1og6/8AFx+RFtd+sKnhNJ4bFSnGEleMnHNb7cV1Pc6coreelwfYXhuL47FBXyVDJInCoaGtaYntYQSH31j77Pstf4jxuKweDlUoJO/08bpvcmvf/T3h4xnK0jpnzCsOwbHZqTD5Kl7y7jZNNoEbA/8Ak1rLbbA7V78P43E43Bxq14pcFZ73bc3L23rIxXhGMrIja3pCEAQBAEBsxwbdA8E8sPyVzWL9efUtR+1FTcOHThvkIv2kW10b6D6v9EVXMgC2BEEAQBAEB9RVVAex4qJQ9kfFNcHm7WWtoj/WxOrZrKjdGk01qqzd8uPv155mbs5o5jT1kEwlni4uRpMkDtGRovr0TcWNr/NYr01Vpyg0ndPc96fUzF2aZKM453lzRQsp30zqXi6jTDY5SWSR21B41XcCARqtrOz58/oXw5T0VVdSMtZtZ2s0+NvZPuTVa7qKxE2SSRiQRyPYJGaDw1xGk24Nj1i4GrwXRuEZNNq9t66lffwOZJZJRGJZHv4tgjZpOJ0WjY0dQ1nUsRhGN9VWvv8Az79eYu+J0XsBAEAQBAbMcG3QPBPLD8lc1i/Xn1LUftRVvDVR1c+dGSQUlRKz4GIaUcTnC+k/VqC2ejpxVFptZ/wjqp3IHyZiHd9Zu7/RXtrT+S7kVmOTMQ7vrN3f6JtafyXcWY5MxDu+s3d/om1p/JdxZjkzEO76zd3+ibWn8l3FmOTMQ7vrN3f6JtafyXcWY5MxDu+s3d/om1p/JdxZjkzEO76zd3+ibWn8l3FmOTMQ7vrN3f6JtafyXcWY5MxDu+s3d/om1p/JdxZjkzEO76zd3+ibWn8l3FmOTMQ7vrN3f6JtafyXcWY5MxDu+s3d/om1p/JdxZjkzEO76zd3+ibWn8l3FmOTMQ7vrN3f6JtafyXcWY5MxDu+s3d/om1p/JdxZmyHBzG+LI+DMlY5j204DmuaQQbnaFzuKadebXuWo/aiSBVz0coAgCAIAgCAIAgCAIAgCAIAgCA4ssg//9k="/>
          <p:cNvSpPr>
            <a:spLocks noChangeAspect="1" noChangeArrowheads="1"/>
          </p:cNvSpPr>
          <p:nvPr/>
        </p:nvSpPr>
        <p:spPr bwMode="auto">
          <a:xfrm>
            <a:off x="307975" y="-258763"/>
            <a:ext cx="1257300" cy="857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1705" y="1160874"/>
            <a:ext cx="1459877" cy="621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2" name="Rectangle 41"/>
          <p:cNvSpPr/>
          <p:nvPr/>
        </p:nvSpPr>
        <p:spPr>
          <a:xfrm>
            <a:off x="6372200" y="1909118"/>
            <a:ext cx="2448272" cy="34163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fr-CH" sz="2400" b="1" dirty="0" smtClean="0"/>
              <a:t>The HL-LHC </a:t>
            </a:r>
            <a:r>
              <a:rPr lang="fr-CH" sz="2400" b="1" dirty="0" err="1" smtClean="0"/>
              <a:t>project</a:t>
            </a:r>
            <a:r>
              <a:rPr lang="fr-CH" sz="2400" b="1" dirty="0" smtClean="0"/>
              <a:t> </a:t>
            </a:r>
            <a:r>
              <a:rPr lang="fr-CH" sz="2400" b="1" dirty="0" err="1" smtClean="0"/>
              <a:t>formally</a:t>
            </a:r>
            <a:r>
              <a:rPr lang="fr-CH" sz="2400" b="1" dirty="0" smtClean="0"/>
              <a:t> </a:t>
            </a:r>
            <a:r>
              <a:rPr lang="fr-CH" sz="2400" b="1" dirty="0" err="1" smtClean="0"/>
              <a:t>started</a:t>
            </a:r>
            <a:r>
              <a:rPr lang="fr-CH" sz="2400" b="1" dirty="0" smtClean="0"/>
              <a:t> in 2010; </a:t>
            </a:r>
            <a:r>
              <a:rPr lang="fr-CH" sz="2400" b="1" dirty="0" err="1" smtClean="0"/>
              <a:t>however</a:t>
            </a:r>
            <a:r>
              <a:rPr lang="fr-CH" sz="2400" b="1" dirty="0" smtClean="0"/>
              <a:t> </a:t>
            </a:r>
            <a:r>
              <a:rPr lang="fr-CH" sz="2400" b="1" dirty="0" err="1" smtClean="0"/>
              <a:t>it</a:t>
            </a:r>
            <a:r>
              <a:rPr lang="fr-CH" sz="2400" b="1" dirty="0" smtClean="0"/>
              <a:t> </a:t>
            </a:r>
            <a:r>
              <a:rPr lang="fr-CH" sz="2400" b="1" dirty="0" err="1" smtClean="0"/>
              <a:t>is</a:t>
            </a:r>
            <a:r>
              <a:rPr lang="fr-CH" sz="2400" b="1" dirty="0" smtClean="0"/>
              <a:t> the </a:t>
            </a:r>
            <a:r>
              <a:rPr lang="fr-CH" sz="2400" b="1" dirty="0"/>
              <a:t>focal point of 20 </a:t>
            </a:r>
            <a:r>
              <a:rPr lang="fr-CH" sz="2400" b="1" dirty="0" err="1"/>
              <a:t>years</a:t>
            </a:r>
            <a:r>
              <a:rPr lang="fr-CH" sz="2400" b="1" dirty="0"/>
              <a:t> of </a:t>
            </a:r>
            <a:r>
              <a:rPr lang="fr-CH" sz="2400" b="1" u="sng" dirty="0" err="1"/>
              <a:t>converging</a:t>
            </a:r>
            <a:r>
              <a:rPr lang="fr-CH" sz="2400" b="1" u="sng" dirty="0"/>
              <a:t> </a:t>
            </a:r>
            <a:r>
              <a:rPr lang="fr-CH" sz="2400" b="1" dirty="0"/>
              <a:t>International </a:t>
            </a:r>
            <a:r>
              <a:rPr lang="fr-CH" sz="2400" b="1" dirty="0" smtClean="0"/>
              <a:t>Collaboration</a:t>
            </a:r>
            <a:endParaRPr lang="en-GB" sz="2400" b="1" dirty="0"/>
          </a:p>
        </p:txBody>
      </p:sp>
      <p:cxnSp>
        <p:nvCxnSpPr>
          <p:cNvPr id="44" name="Straight Connector 43"/>
          <p:cNvCxnSpPr/>
          <p:nvPr/>
        </p:nvCxnSpPr>
        <p:spPr>
          <a:xfrm flipV="1">
            <a:off x="544195" y="4284905"/>
            <a:ext cx="5535389" cy="13251"/>
          </a:xfrm>
          <a:prstGeom prst="line">
            <a:avLst/>
          </a:prstGeom>
          <a:ln w="2540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5365623" y="3932599"/>
            <a:ext cx="7280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err="1" smtClean="0">
                <a:solidFill>
                  <a:srgbClr val="C00000"/>
                </a:solidFill>
              </a:rPr>
              <a:t>today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39" name="Slide Number Placeholder 3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6</a:t>
            </a:fld>
            <a:endParaRPr lang="en-US"/>
          </a:p>
        </p:txBody>
      </p:sp>
      <p:sp>
        <p:nvSpPr>
          <p:cNvPr id="41" name="Title 40"/>
          <p:cNvSpPr>
            <a:spLocks noGrp="1"/>
          </p:cNvSpPr>
          <p:nvPr>
            <p:ph type="title"/>
          </p:nvPr>
        </p:nvSpPr>
        <p:spPr>
          <a:xfrm>
            <a:off x="2385472" y="274638"/>
            <a:ext cx="6301328" cy="914400"/>
          </a:xfrm>
        </p:spPr>
        <p:txBody>
          <a:bodyPr/>
          <a:lstStyle/>
          <a:p>
            <a:r>
              <a:rPr lang="fr-CH" dirty="0" smtClean="0"/>
              <a:t>Collaboration: the long </a:t>
            </a:r>
            <a:r>
              <a:rPr lang="fr-CH" dirty="0" err="1" smtClean="0"/>
              <a:t>way</a:t>
            </a:r>
            <a:endParaRPr lang="en-GB" dirty="0"/>
          </a:p>
        </p:txBody>
      </p:sp>
      <p:sp>
        <p:nvSpPr>
          <p:cNvPr id="36" name="Footer Placeholder 3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LRossi@TechMeet VAC - CERN 6March2014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8665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7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474" y="274638"/>
            <a:ext cx="8772834" cy="914400"/>
          </a:xfrm>
        </p:spPr>
        <p:txBody>
          <a:bodyPr>
            <a:noAutofit/>
          </a:bodyPr>
          <a:lstStyle/>
          <a:p>
            <a:r>
              <a:rPr lang="fr-CH" sz="3200" dirty="0" smtClean="0"/>
              <a:t>In-</a:t>
            </a:r>
            <a:r>
              <a:rPr lang="fr-CH" sz="3200" dirty="0" err="1" smtClean="0"/>
              <a:t>kind</a:t>
            </a:r>
            <a:r>
              <a:rPr lang="fr-CH" sz="3200" dirty="0" smtClean="0"/>
              <a:t> contribution and Collaboration for design and </a:t>
            </a:r>
            <a:r>
              <a:rPr lang="fr-CH" sz="3200" dirty="0"/>
              <a:t>prototypes: </a:t>
            </a:r>
            <a:r>
              <a:rPr lang="fr-CH" sz="3200" dirty="0" smtClean="0"/>
              <a:t>Vacuum </a:t>
            </a:r>
            <a:r>
              <a:rPr lang="fr-CH" sz="3200" dirty="0"/>
              <a:t>best practice </a:t>
            </a:r>
            <a:r>
              <a:rPr lang="fr-CH" sz="3200" dirty="0" err="1"/>
              <a:t>enforced</a:t>
            </a:r>
            <a:r>
              <a:rPr lang="fr-CH" sz="3200" dirty="0"/>
              <a:t>!</a:t>
            </a:r>
            <a:endParaRPr lang="en-GB" sz="32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LRossi@TechMeet VAC - CERN 6March2014</a:t>
            </a:r>
            <a:endParaRPr lang="en-GB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843" y="1623913"/>
            <a:ext cx="8748465" cy="242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307" y="4221088"/>
            <a:ext cx="5579293" cy="1942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4" descr="United States icon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5630" y="2579424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4" descr="United States icon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905" y="2213664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54" descr="United States icon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6386" y="4564782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6" descr="Japan icon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109" y="1953390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0" descr="France icon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342" y="4485015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4" descr="Italy icon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7224" y="2044092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2" descr="Spain icon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4904" y="2102619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8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9190" y="2443980"/>
            <a:ext cx="433794" cy="433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8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4223" y="2321415"/>
            <a:ext cx="433794" cy="433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8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1619" y="2700146"/>
            <a:ext cx="433794" cy="433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8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0220" y="4882696"/>
            <a:ext cx="433794" cy="433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62" descr="Spain icon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1816" y="2425092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920414" y="4288480"/>
            <a:ext cx="3254065" cy="230832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dirty="0" smtClean="0"/>
              <a:t>Q1-Q3 : R&amp;D, Design, Prototypes and in-</a:t>
            </a:r>
            <a:r>
              <a:rPr lang="fr-CH" dirty="0" err="1" smtClean="0"/>
              <a:t>kind</a:t>
            </a:r>
            <a:r>
              <a:rPr lang="fr-CH" dirty="0" smtClean="0"/>
              <a:t> </a:t>
            </a:r>
            <a:r>
              <a:rPr lang="fr-CH" b="1" dirty="0" smtClean="0"/>
              <a:t>USA</a:t>
            </a:r>
          </a:p>
          <a:p>
            <a:r>
              <a:rPr lang="fr-CH" dirty="0" smtClean="0"/>
              <a:t>D1 : </a:t>
            </a:r>
            <a:r>
              <a:rPr lang="fr-CH" dirty="0"/>
              <a:t>R&amp;D, Design, </a:t>
            </a:r>
            <a:r>
              <a:rPr lang="fr-CH" dirty="0" smtClean="0"/>
              <a:t>Prototypes </a:t>
            </a:r>
            <a:r>
              <a:rPr lang="fr-CH" dirty="0"/>
              <a:t>and in-</a:t>
            </a:r>
            <a:r>
              <a:rPr lang="fr-CH" dirty="0" err="1"/>
              <a:t>kind</a:t>
            </a:r>
            <a:r>
              <a:rPr lang="fr-CH" dirty="0"/>
              <a:t> </a:t>
            </a:r>
            <a:r>
              <a:rPr lang="fr-CH" b="1" dirty="0" smtClean="0"/>
              <a:t>JP</a:t>
            </a:r>
          </a:p>
          <a:p>
            <a:r>
              <a:rPr lang="fr-CH" dirty="0" smtClean="0"/>
              <a:t>MCBX : Design and Prototype </a:t>
            </a:r>
            <a:r>
              <a:rPr lang="fr-CH" b="1" dirty="0" smtClean="0"/>
              <a:t>ES</a:t>
            </a:r>
          </a:p>
          <a:p>
            <a:r>
              <a:rPr lang="fr-CH" dirty="0" smtClean="0"/>
              <a:t>HO Correctors: Design and Prototypes </a:t>
            </a:r>
            <a:r>
              <a:rPr lang="fr-CH" b="1" dirty="0" smtClean="0"/>
              <a:t>IT</a:t>
            </a:r>
          </a:p>
          <a:p>
            <a:r>
              <a:rPr lang="fr-CH" dirty="0" smtClean="0"/>
              <a:t>Q4 : Design and Prototype </a:t>
            </a:r>
            <a:r>
              <a:rPr lang="fr-CH" b="1" dirty="0" smtClean="0"/>
              <a:t>FR</a:t>
            </a:r>
            <a:endParaRPr lang="en-GB" b="1" dirty="0"/>
          </a:p>
        </p:txBody>
      </p:sp>
      <p:pic>
        <p:nvPicPr>
          <p:cNvPr id="24" name="Picture 52" descr="United Kingdom icon">
            <a:hlinkClick r:id="rId15"/>
          </p:cNvPr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21" y="4640970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44" descr="Italy icon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1303" y="4768452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192474" y="6227472"/>
            <a:ext cx="3358551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dirty="0" smtClean="0"/>
              <a:t>CC : R&amp;D, Design and in-</a:t>
            </a:r>
            <a:r>
              <a:rPr lang="fr-CH" dirty="0" err="1" smtClean="0"/>
              <a:t>kind</a:t>
            </a:r>
            <a:r>
              <a:rPr lang="fr-CH" dirty="0" smtClean="0"/>
              <a:t>  </a:t>
            </a:r>
            <a:r>
              <a:rPr lang="fr-CH" b="1" dirty="0" smtClean="0"/>
              <a:t>USA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3487629" y="6227472"/>
            <a:ext cx="2432785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dirty="0" smtClean="0"/>
              <a:t>CC : R&amp;D and Design </a:t>
            </a:r>
            <a:r>
              <a:rPr lang="fr-CH" b="1" dirty="0" smtClean="0"/>
              <a:t>UK</a:t>
            </a:r>
            <a:r>
              <a:rPr lang="fr-CH" dirty="0" smtClean="0"/>
              <a:t> </a:t>
            </a:r>
            <a:endParaRPr lang="en-GB" dirty="0"/>
          </a:p>
        </p:txBody>
      </p:sp>
      <p:sp>
        <p:nvSpPr>
          <p:cNvPr id="26" name="Oval 25"/>
          <p:cNvSpPr/>
          <p:nvPr/>
        </p:nvSpPr>
        <p:spPr>
          <a:xfrm>
            <a:off x="8515350" y="3402722"/>
            <a:ext cx="704850" cy="48347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18000" rIns="36000" bIns="18000" rtlCol="0" anchor="ctr"/>
          <a:lstStyle/>
          <a:p>
            <a:pPr algn="ctr"/>
            <a:r>
              <a:rPr lang="fr-CH" sz="1000" b="1" dirty="0" smtClean="0"/>
              <a:t>ATLAS</a:t>
            </a:r>
          </a:p>
          <a:p>
            <a:pPr algn="ctr"/>
            <a:r>
              <a:rPr lang="fr-CH" sz="1000" b="1" dirty="0" smtClean="0"/>
              <a:t>CMS</a:t>
            </a:r>
            <a:endParaRPr lang="en-GB" sz="1000" b="1" dirty="0"/>
          </a:p>
        </p:txBody>
      </p:sp>
    </p:spTree>
    <p:extLst>
      <p:ext uri="{BB962C8B-B14F-4D97-AF65-F5344CB8AC3E}">
        <p14:creationId xmlns:p14="http://schemas.microsoft.com/office/powerpoint/2010/main" val="2721036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8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This goal </a:t>
            </a:r>
            <a:r>
              <a:rPr lang="fr-CH" dirty="0" err="1" smtClean="0"/>
              <a:t>woudl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reached</a:t>
            </a:r>
            <a:r>
              <a:rPr lang="fr-CH" dirty="0" smtClean="0"/>
              <a:t> by 2035-36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 smtClean="0"/>
              <a:t>LRossi@TechMeet VAC - CERN 6March2014</a:t>
            </a:r>
            <a:endParaRPr lang="en-GB" dirty="0"/>
          </a:p>
        </p:txBody>
      </p:sp>
      <p:pic>
        <p:nvPicPr>
          <p:cNvPr id="5" name="Screen Shot 2014-02-16 at 5.40.28 PM.png" descr="/Users/lamontm/Desktop/Screen Shot 2014-02-16 at 5.40.28 PM.png"/>
          <p:cNvPicPr>
            <a:picLocks noChangeAspect="1"/>
          </p:cNvPicPr>
          <p:nvPr/>
        </p:nvPicPr>
        <p:blipFill>
          <a:blip r:embed="rId2" r:link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9" y="1219200"/>
            <a:ext cx="9144000" cy="478104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98520" y="2585740"/>
            <a:ext cx="4983480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sz="2800" b="1" dirty="0" err="1" smtClean="0"/>
              <a:t>What</a:t>
            </a:r>
            <a:r>
              <a:rPr lang="fr-CH" sz="2800" b="1" dirty="0" smtClean="0"/>
              <a:t> to do, to </a:t>
            </a:r>
            <a:r>
              <a:rPr lang="fr-CH" sz="2800" b="1" dirty="0" err="1" smtClean="0"/>
              <a:t>make</a:t>
            </a:r>
            <a:r>
              <a:rPr lang="fr-CH" sz="2800" b="1" dirty="0" smtClean="0"/>
              <a:t> </a:t>
            </a:r>
            <a:r>
              <a:rPr lang="fr-CH" sz="2800" b="1" dirty="0" err="1" smtClean="0"/>
              <a:t>this</a:t>
            </a:r>
            <a:r>
              <a:rPr lang="fr-CH" sz="2800" b="1" dirty="0" smtClean="0"/>
              <a:t> jump ?</a:t>
            </a:r>
            <a:endParaRPr lang="en-GB" sz="2800" b="1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5316298" y="3137282"/>
            <a:ext cx="0" cy="91440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5316298" y="2181371"/>
            <a:ext cx="0" cy="51411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629400" y="5821680"/>
            <a:ext cx="205740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dirty="0" smtClean="0"/>
              <a:t>M. Lamont, 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2519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/>
              </a:rPr>
              <a:t>Vacuum: touch all WPs</a:t>
            </a:r>
            <a:endParaRPr lang="en-US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000" dirty="0" smtClean="0">
                <a:effectLst/>
              </a:rPr>
              <a:t>WP2 : e-cloud</a:t>
            </a:r>
          </a:p>
          <a:p>
            <a:r>
              <a:rPr lang="en-US" sz="2000" dirty="0" smtClean="0"/>
              <a:t>WP3 : cryostat </a:t>
            </a:r>
            <a:r>
              <a:rPr lang="en-US" sz="2000" dirty="0" err="1" smtClean="0"/>
              <a:t>vac</a:t>
            </a:r>
            <a:r>
              <a:rPr lang="en-US" sz="2000" dirty="0" smtClean="0"/>
              <a:t>, beam pipe, </a:t>
            </a:r>
            <a:r>
              <a:rPr lang="en-US" sz="2000" b="1" dirty="0" smtClean="0">
                <a:solidFill>
                  <a:srgbClr val="FF0000"/>
                </a:solidFill>
              </a:rPr>
              <a:t>beam screen</a:t>
            </a:r>
            <a:r>
              <a:rPr lang="en-US" sz="2000" dirty="0"/>
              <a:t> </a:t>
            </a:r>
            <a:r>
              <a:rPr lang="en-US" sz="2000" dirty="0" smtClean="0"/>
              <a:t>(and e-cloud); Test facilities</a:t>
            </a:r>
          </a:p>
          <a:p>
            <a:r>
              <a:rPr lang="en-US" sz="2000" dirty="0" smtClean="0">
                <a:effectLst/>
              </a:rPr>
              <a:t>WP4 : </a:t>
            </a:r>
            <a:r>
              <a:rPr lang="en-US" sz="2000" dirty="0" err="1" smtClean="0">
                <a:effectLst/>
              </a:rPr>
              <a:t>cryomodule</a:t>
            </a:r>
            <a:r>
              <a:rPr lang="en-US" sz="2000" dirty="0" smtClean="0">
                <a:effectLst/>
              </a:rPr>
              <a:t> and beam pipe; Test facilities and assembly facilities</a:t>
            </a:r>
          </a:p>
          <a:p>
            <a:r>
              <a:rPr lang="en-US" sz="2000" dirty="0" smtClean="0"/>
              <a:t>WP5 : collimators vacuum issue; </a:t>
            </a:r>
            <a:r>
              <a:rPr lang="en-US" sz="2000" dirty="0" smtClean="0"/>
              <a:t>e-lens?; Crystal</a:t>
            </a:r>
            <a:r>
              <a:rPr lang="en-US" sz="2000" dirty="0" smtClean="0"/>
              <a:t>?</a:t>
            </a:r>
          </a:p>
          <a:p>
            <a:r>
              <a:rPr lang="en-US" sz="2000" dirty="0" smtClean="0"/>
              <a:t>WP6 : cryostat of SC links</a:t>
            </a:r>
          </a:p>
          <a:p>
            <a:r>
              <a:rPr lang="en-US" sz="2000" dirty="0" smtClean="0"/>
              <a:t>WP8 : machine-experiment interface (vacuum lay-out)</a:t>
            </a:r>
          </a:p>
          <a:p>
            <a:r>
              <a:rPr lang="en-US" sz="2000" dirty="0" smtClean="0"/>
              <a:t>WP9 : Cryogenic equip. vacuum</a:t>
            </a:r>
          </a:p>
          <a:p>
            <a:r>
              <a:rPr lang="en-US" sz="2000" dirty="0" smtClean="0"/>
              <a:t>WP7 &amp; W10: UFOs…</a:t>
            </a:r>
          </a:p>
          <a:p>
            <a:r>
              <a:rPr lang="en-US" sz="2000" dirty="0" smtClean="0"/>
              <a:t>WP11: 11 T cryostat and by-pass + collimators</a:t>
            </a:r>
          </a:p>
          <a:p>
            <a:r>
              <a:rPr lang="en-US" sz="2000" dirty="0" smtClean="0"/>
              <a:t>WP12: self-coupling ?</a:t>
            </a:r>
          </a:p>
          <a:p>
            <a:r>
              <a:rPr lang="en-US" sz="2000" dirty="0" smtClean="0"/>
              <a:t>WP13: beam diagnostic related?</a:t>
            </a:r>
          </a:p>
          <a:p>
            <a:r>
              <a:rPr lang="en-US" sz="2000" dirty="0" smtClean="0"/>
              <a:t>WP14: Kickers</a:t>
            </a:r>
          </a:p>
          <a:p>
            <a:r>
              <a:rPr lang="en-US" sz="2000" dirty="0" smtClean="0"/>
              <a:t>WP15 : integration - Installation </a:t>
            </a:r>
          </a:p>
          <a:p>
            <a:endParaRPr lang="en-US" sz="2000" dirty="0"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LRossi@TechMeet VAC - CERN 6March2014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183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iLumiLHC_Presentatio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65F00B9AFF9D4DB8D423D62D364FE5" ma:contentTypeVersion="0" ma:contentTypeDescription="Create a new document." ma:contentTypeScope="" ma:versionID="1f5c5222447e6795847028ce554a3f6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D553D58-F42B-43B9-BDA1-90638D0CBA0D}">
  <ds:schemaRefs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purl.org/dc/terms/"/>
    <ds:schemaRef ds:uri="http://purl.org/dc/dcmitype/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8A7ED259-6AEE-4E24-A95A-9729541A612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82125E1-CCB4-4909-BE88-A72A822A6F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HiLumiLHC_PresentationTemplate</Template>
  <TotalTime>200</TotalTime>
  <Words>620</Words>
  <Application>Microsoft Office PowerPoint</Application>
  <PresentationFormat>On-screen Show (4:3)</PresentationFormat>
  <Paragraphs>114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HiLumiLHC_PresentationTemplate</vt:lpstr>
      <vt:lpstr>HL-LHC Vacuum Technical Meeting  WP12</vt:lpstr>
      <vt:lpstr>The CERN 10-year plan (approved early 2011)</vt:lpstr>
      <vt:lpstr>2013: HL-LHC: from Design Study to Construction Project (funded)</vt:lpstr>
      <vt:lpstr>Review of LHC &amp; Injector Upgrade Program (CERN-MAC)</vt:lpstr>
      <vt:lpstr>Project Kick off meeting on 11 Nov 2013</vt:lpstr>
      <vt:lpstr>Collaboration: the long way</vt:lpstr>
      <vt:lpstr>In-kind contribution and Collaboration for design and prototypes: Vacuum best practice enforced!</vt:lpstr>
      <vt:lpstr>This goal woudl be reached by 2035-36</vt:lpstr>
      <vt:lpstr>Vacuum: touch all WPs</vt:lpstr>
      <vt:lpstr>Implementation plan (BEFORE 1 year shift of the LS3  2023-24)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 for HiLumi collaborators</dc:title>
  <dc:creator>Cecile Noels</dc:creator>
  <cp:lastModifiedBy>Lucio Rossi</cp:lastModifiedBy>
  <cp:revision>27</cp:revision>
  <dcterms:created xsi:type="dcterms:W3CDTF">2011-12-13T14:40:13Z</dcterms:created>
  <dcterms:modified xsi:type="dcterms:W3CDTF">2014-03-05T01:04:27Z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0x0101003D65F00B9AFF9D4DB8D423D62D364FE5</vt:lpwstr>
  </property>
</Properties>
</file>