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3.xml" ContentType="application/vnd.openxmlformats-officedocument.theme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  <p:sldMasterId id="2147483750" r:id="rId2"/>
    <p:sldMasterId id="2147483777" r:id="rId3"/>
    <p:sldMasterId id="2147483790" r:id="rId4"/>
  </p:sldMasterIdLst>
  <p:notesMasterIdLst>
    <p:notesMasterId r:id="rId12"/>
  </p:notesMasterIdLst>
  <p:sldIdLst>
    <p:sldId id="1334" r:id="rId5"/>
    <p:sldId id="1327" r:id="rId6"/>
    <p:sldId id="1328" r:id="rId7"/>
    <p:sldId id="1329" r:id="rId8"/>
    <p:sldId id="1341" r:id="rId9"/>
    <p:sldId id="1336" r:id="rId10"/>
    <p:sldId id="1340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CCFF"/>
    <a:srgbClr val="6699FF"/>
    <a:srgbClr val="FF6600"/>
    <a:srgbClr val="33CC33"/>
    <a:srgbClr val="898989"/>
    <a:srgbClr val="000000"/>
    <a:srgbClr val="FF9900"/>
    <a:srgbClr val="0055A0"/>
    <a:srgbClr val="0033CC"/>
    <a:srgbClr val="3333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221" autoAdjust="0"/>
    <p:restoredTop sz="98365" autoAdjust="0"/>
  </p:normalViewPr>
  <p:slideViewPr>
    <p:cSldViewPr>
      <p:cViewPr varScale="1">
        <p:scale>
          <a:sx n="90" d="100"/>
          <a:sy n="90" d="100"/>
        </p:scale>
        <p:origin x="-768" y="-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3.xml"/><Relationship Id="rId12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502EFC4-9CF5-476C-A268-800EEEE439CE}" type="datetimeFigureOut">
              <a:rPr lang="en-GB" smtClean="0"/>
              <a:t>04/03/2014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DA813DC-A541-4C20-A157-C531D348FC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421795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126423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>
                <a:solidFill>
                  <a:prstClr val="white">
                    <a:lumMod val="75000"/>
                  </a:prstClr>
                </a:solidFill>
              </a:rPr>
              <a:t>5/28/2013</a:t>
            </a:r>
          </a:p>
          <a:p>
            <a:endParaRPr lang="en-US" dirty="0">
              <a:solidFill>
                <a:prstClr val="white">
                  <a:lumMod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WP2 - Task Leaders' Meeting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189038"/>
            <a:ext cx="4038600" cy="5348922"/>
          </a:xfrm>
        </p:spPr>
        <p:txBody>
          <a:bodyPr/>
          <a:lstStyle>
            <a:lvl1pPr>
              <a:defRPr sz="3200"/>
            </a:lvl1pPr>
            <a:lvl2pPr marL="346075" indent="-228600">
              <a:defRPr sz="3200"/>
            </a:lvl2pPr>
            <a:lvl3pPr marL="452438" indent="-228600">
              <a:defRPr sz="2800"/>
            </a:lvl3pPr>
            <a:lvl4pPr marL="569913" indent="-228600">
              <a:defRPr sz="2800"/>
            </a:lvl4pPr>
            <a:lvl5pPr marL="685800" indent="-228600">
              <a:defRPr sz="2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189038"/>
            <a:ext cx="4038600" cy="5348922"/>
          </a:xfrm>
        </p:spPr>
        <p:txBody>
          <a:bodyPr/>
          <a:lstStyle>
            <a:lvl1pPr>
              <a:defRPr sz="3200"/>
            </a:lvl1pPr>
            <a:lvl2pPr marL="346075" indent="-228600">
              <a:defRPr sz="3200"/>
            </a:lvl2pPr>
            <a:lvl3pPr marL="452438" indent="-228600">
              <a:defRPr sz="2800"/>
            </a:lvl3pPr>
            <a:lvl4pPr marL="569913" indent="-228600">
              <a:defRPr sz="2800"/>
            </a:lvl4pPr>
            <a:lvl5pPr marL="685800" indent="-228600">
              <a:defRPr sz="2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90871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A827E-623B-4403-8795-4B4323D20292}" type="datetime1">
              <a:rPr lang="en-US" smtClean="0">
                <a:solidFill>
                  <a:prstClr val="white">
                    <a:lumMod val="75000"/>
                  </a:prstClr>
                </a:solidFill>
              </a:rPr>
              <a:t>3/4/2014</a:t>
            </a:fld>
            <a:endParaRPr lang="en-US">
              <a:solidFill>
                <a:prstClr val="white">
                  <a:lumMod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WP2 - Task Leaders' Meeting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234151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1F5DEA-5C85-4353-937B-7DAE63B8F519}" type="datetime1">
              <a:rPr lang="en-US" smtClean="0">
                <a:solidFill>
                  <a:prstClr val="white">
                    <a:lumMod val="75000"/>
                  </a:prstClr>
                </a:solidFill>
              </a:rPr>
              <a:t>3/4/2014</a:t>
            </a:fld>
            <a:endParaRPr lang="en-US" dirty="0">
              <a:solidFill>
                <a:prstClr val="white">
                  <a:lumMod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WP2 - Task Leaders' Meeting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0" y="274638"/>
            <a:ext cx="8229600" cy="6263639"/>
          </a:xfrm>
        </p:spPr>
        <p:txBody>
          <a:bodyPr anchor="ctr" anchorCtr="1">
            <a:noAutofit/>
          </a:bodyPr>
          <a:lstStyle>
            <a:lvl1pPr marL="0" indent="0">
              <a:buFontTx/>
              <a:buNone/>
              <a:defRPr sz="4000" baseline="0">
                <a:solidFill>
                  <a:srgbClr val="005872"/>
                </a:solidFill>
                <a:effectLst>
                  <a:outerShdw blurRad="63500" dist="63500" dir="2700000" algn="tl" rotWithShape="0">
                    <a:srgbClr val="9CB0D5">
                      <a:alpha val="50000"/>
                    </a:srgbClr>
                  </a:outerShdw>
                </a:effectLst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68903565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3855" y="-1"/>
            <a:ext cx="9157855" cy="69774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758679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85800" y="1495917"/>
            <a:ext cx="7772400" cy="1470025"/>
          </a:xfrm>
        </p:spPr>
        <p:txBody>
          <a:bodyPr/>
          <a:lstStyle>
            <a:lvl1pPr>
              <a:defRPr sz="3400" baseline="0">
                <a:solidFill>
                  <a:srgbClr val="1D4F9F"/>
                </a:solidFill>
              </a:defRPr>
            </a:lvl1pPr>
          </a:lstStyle>
          <a:p>
            <a:r>
              <a:rPr lang="en-US" dirty="0" smtClean="0"/>
              <a:t>Click to add Title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205283"/>
            <a:ext cx="5075853" cy="457200"/>
          </a:xfrm>
        </p:spPr>
        <p:txBody>
          <a:bodyPr/>
          <a:lstStyle>
            <a:lvl1pPr>
              <a:buNone/>
              <a:defRPr sz="2000" b="1" baseline="0">
                <a:solidFill>
                  <a:srgbClr val="1D4F9F"/>
                </a:solidFill>
              </a:defRPr>
            </a:lvl1pPr>
          </a:lstStyle>
          <a:p>
            <a:pPr lvl="0"/>
            <a:r>
              <a:rPr lang="en-US" dirty="0" smtClean="0"/>
              <a:t>Click to add location</a:t>
            </a:r>
            <a:endParaRPr lang="en-US" dirty="0"/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6260841" y="177292"/>
            <a:ext cx="2845907" cy="457200"/>
          </a:xfrm>
        </p:spPr>
        <p:txBody>
          <a:bodyPr/>
          <a:lstStyle>
            <a:lvl1pPr algn="r">
              <a:buNone/>
              <a:defRPr sz="2000" b="1" baseline="0">
                <a:solidFill>
                  <a:srgbClr val="1D4F9F"/>
                </a:solidFill>
              </a:defRPr>
            </a:lvl1pPr>
          </a:lstStyle>
          <a:p>
            <a:pPr lvl="0"/>
            <a:r>
              <a:rPr lang="en-US" dirty="0" smtClean="0"/>
              <a:t>Click to add Date</a:t>
            </a:r>
            <a:endParaRPr lang="en-US" dirty="0"/>
          </a:p>
        </p:txBody>
      </p:sp>
      <p:sp>
        <p:nvSpPr>
          <p:cNvPr id="9" name="TextBox 8"/>
          <p:cNvSpPr txBox="1"/>
          <p:nvPr userDrawn="1"/>
        </p:nvSpPr>
        <p:spPr>
          <a:xfrm>
            <a:off x="0" y="3603051"/>
            <a:ext cx="9144000" cy="2308324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800" b="1" dirty="0" smtClean="0">
                <a:solidFill>
                  <a:srgbClr val="000000"/>
                </a:solidFill>
              </a:rPr>
              <a:t>Jean </a:t>
            </a:r>
            <a:r>
              <a:rPr lang="en-US" sz="2800" b="1" dirty="0" err="1" smtClean="0">
                <a:solidFill>
                  <a:srgbClr val="000000"/>
                </a:solidFill>
              </a:rPr>
              <a:t>Delayen</a:t>
            </a:r>
            <a:endParaRPr lang="en-US" sz="2800" b="1" dirty="0" smtClean="0">
              <a:solidFill>
                <a:srgbClr val="000000"/>
              </a:solidFill>
            </a:endParaRP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800" b="1" dirty="0" err="1" smtClean="0">
                <a:solidFill>
                  <a:srgbClr val="000000"/>
                </a:solidFill>
              </a:rPr>
              <a:t>Rocio</a:t>
            </a:r>
            <a:r>
              <a:rPr lang="en-US" sz="2800" b="1" dirty="0" smtClean="0">
                <a:solidFill>
                  <a:srgbClr val="000000"/>
                </a:solidFill>
              </a:rPr>
              <a:t> </a:t>
            </a:r>
            <a:r>
              <a:rPr lang="en-US" sz="2800" b="1" dirty="0" err="1" smtClean="0">
                <a:solidFill>
                  <a:srgbClr val="000000"/>
                </a:solidFill>
              </a:rPr>
              <a:t>Olave</a:t>
            </a:r>
            <a:endParaRPr lang="en-US" sz="2800" b="1" dirty="0" smtClean="0">
              <a:solidFill>
                <a:srgbClr val="000000"/>
              </a:solidFill>
            </a:endParaRP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800" b="1" dirty="0" err="1" smtClean="0">
                <a:solidFill>
                  <a:srgbClr val="000000"/>
                </a:solidFill>
              </a:rPr>
              <a:t>HyeKyoung</a:t>
            </a:r>
            <a:r>
              <a:rPr lang="en-US" sz="2800" b="1" dirty="0" smtClean="0">
                <a:solidFill>
                  <a:srgbClr val="000000"/>
                </a:solidFill>
              </a:rPr>
              <a:t> Park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000" b="1" dirty="0" smtClean="0">
              <a:solidFill>
                <a:srgbClr val="000000"/>
              </a:solidFill>
            </a:endParaRP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000" b="1" dirty="0" smtClean="0">
                <a:solidFill>
                  <a:srgbClr val="000000"/>
                </a:solidFill>
              </a:rPr>
              <a:t>Center for Accelerator Science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000" b="1" dirty="0" smtClean="0">
                <a:solidFill>
                  <a:srgbClr val="000000"/>
                </a:solidFill>
              </a:rPr>
              <a:t>Old Dominion University</a:t>
            </a:r>
            <a:endParaRPr lang="en-US" sz="2000" b="1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302052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2693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91134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363392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9513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990600"/>
            <a:ext cx="4038600" cy="5257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990600"/>
            <a:ext cx="4038600" cy="5257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153099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03082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508377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9513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73078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EDC9CE-C802-4FC1-9C38-056555C95C13}" type="datetime1">
              <a:rPr lang="en-US" smtClean="0"/>
              <a:t>3/4/2014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WP2 - Task Leaders' Meeting</a:t>
            </a:r>
            <a:endParaRPr lang="it-I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47CEF-754E-4AA9-93B8-91EB9B7F920E}" type="slidenum">
              <a:rPr lang="it-IT" smtClean="0"/>
              <a:t>‹#›</a:t>
            </a:fld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1820229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3766725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79425953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1898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66336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96100" y="0"/>
            <a:ext cx="2247900" cy="6248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0"/>
            <a:ext cx="6591300" cy="6248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242970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990600"/>
            <a:ext cx="8229600" cy="5257800"/>
          </a:xfrm>
        </p:spPr>
        <p:txBody>
          <a:bodyPr/>
          <a:lstStyle/>
          <a:p>
            <a:pPr lvl="0"/>
            <a:r>
              <a:rPr lang="en-US" noProof="0" smtClean="0"/>
              <a:t>Click icon to add table</a:t>
            </a:r>
            <a:endParaRPr lang="en-US" noProof="0" dirty="0" smtClean="0"/>
          </a:p>
        </p:txBody>
      </p:sp>
    </p:spTree>
    <p:extLst>
      <p:ext uri="{BB962C8B-B14F-4D97-AF65-F5344CB8AC3E}">
        <p14:creationId xmlns:p14="http://schemas.microsoft.com/office/powerpoint/2010/main" val="247693095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85800" y="1495917"/>
            <a:ext cx="7772400" cy="1470025"/>
          </a:xfrm>
        </p:spPr>
        <p:txBody>
          <a:bodyPr/>
          <a:lstStyle>
            <a:lvl1pPr>
              <a:defRPr sz="3400" baseline="0">
                <a:solidFill>
                  <a:srgbClr val="1D4F9F"/>
                </a:solidFill>
              </a:defRPr>
            </a:lvl1pPr>
          </a:lstStyle>
          <a:p>
            <a:r>
              <a:rPr lang="en-US" dirty="0" smtClean="0"/>
              <a:t>Click to add Title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205283"/>
            <a:ext cx="5075853" cy="457200"/>
          </a:xfrm>
        </p:spPr>
        <p:txBody>
          <a:bodyPr/>
          <a:lstStyle>
            <a:lvl1pPr>
              <a:buNone/>
              <a:defRPr sz="2000" b="1" baseline="0">
                <a:solidFill>
                  <a:srgbClr val="1D4F9F"/>
                </a:solidFill>
              </a:defRPr>
            </a:lvl1pPr>
          </a:lstStyle>
          <a:p>
            <a:pPr lvl="0"/>
            <a:r>
              <a:rPr lang="en-US" dirty="0" smtClean="0"/>
              <a:t>Click to add location</a:t>
            </a:r>
            <a:endParaRPr lang="en-US" dirty="0"/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6260841" y="177292"/>
            <a:ext cx="2845907" cy="457200"/>
          </a:xfrm>
        </p:spPr>
        <p:txBody>
          <a:bodyPr/>
          <a:lstStyle>
            <a:lvl1pPr algn="r">
              <a:buNone/>
              <a:defRPr sz="2000" b="1" baseline="0">
                <a:solidFill>
                  <a:srgbClr val="1D4F9F"/>
                </a:solidFill>
              </a:defRPr>
            </a:lvl1pPr>
          </a:lstStyle>
          <a:p>
            <a:pPr lvl="0"/>
            <a:r>
              <a:rPr lang="en-US" dirty="0" smtClean="0"/>
              <a:t>Click to add Date</a:t>
            </a:r>
            <a:endParaRPr lang="en-US" dirty="0"/>
          </a:p>
        </p:txBody>
      </p:sp>
      <p:sp>
        <p:nvSpPr>
          <p:cNvPr id="9" name="TextBox 8"/>
          <p:cNvSpPr txBox="1"/>
          <p:nvPr userDrawn="1"/>
        </p:nvSpPr>
        <p:spPr>
          <a:xfrm>
            <a:off x="0" y="3603051"/>
            <a:ext cx="9144000" cy="2308324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800" b="1" dirty="0" smtClean="0">
                <a:solidFill>
                  <a:srgbClr val="000000"/>
                </a:solidFill>
              </a:rPr>
              <a:t>Jean </a:t>
            </a:r>
            <a:r>
              <a:rPr lang="en-US" sz="2800" b="1" dirty="0" err="1" smtClean="0">
                <a:solidFill>
                  <a:srgbClr val="000000"/>
                </a:solidFill>
              </a:rPr>
              <a:t>Delayen</a:t>
            </a:r>
            <a:endParaRPr lang="en-US" sz="2800" b="1" dirty="0" smtClean="0">
              <a:solidFill>
                <a:srgbClr val="000000"/>
              </a:solidFill>
            </a:endParaRP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800" b="1" dirty="0" err="1" smtClean="0">
                <a:solidFill>
                  <a:srgbClr val="000000"/>
                </a:solidFill>
              </a:rPr>
              <a:t>Rocio</a:t>
            </a:r>
            <a:r>
              <a:rPr lang="en-US" sz="2800" b="1" dirty="0" smtClean="0">
                <a:solidFill>
                  <a:srgbClr val="000000"/>
                </a:solidFill>
              </a:rPr>
              <a:t> </a:t>
            </a:r>
            <a:r>
              <a:rPr lang="en-US" sz="2800" b="1" dirty="0" err="1" smtClean="0">
                <a:solidFill>
                  <a:srgbClr val="000000"/>
                </a:solidFill>
              </a:rPr>
              <a:t>Olave</a:t>
            </a:r>
            <a:endParaRPr lang="en-US" sz="2800" b="1" dirty="0" smtClean="0">
              <a:solidFill>
                <a:srgbClr val="000000"/>
              </a:solidFill>
            </a:endParaRP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800" b="1" dirty="0" err="1" smtClean="0">
                <a:solidFill>
                  <a:srgbClr val="000000"/>
                </a:solidFill>
              </a:rPr>
              <a:t>HyeKyoung</a:t>
            </a:r>
            <a:r>
              <a:rPr lang="en-US" sz="2800" b="1" dirty="0" smtClean="0">
                <a:solidFill>
                  <a:srgbClr val="000000"/>
                </a:solidFill>
              </a:rPr>
              <a:t> Park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000" b="1" dirty="0" smtClean="0">
              <a:solidFill>
                <a:srgbClr val="000000"/>
              </a:solidFill>
            </a:endParaRP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000" b="1" dirty="0" smtClean="0">
                <a:solidFill>
                  <a:srgbClr val="000000"/>
                </a:solidFill>
              </a:rPr>
              <a:t>Center for Accelerator Science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000" b="1" dirty="0" smtClean="0">
                <a:solidFill>
                  <a:srgbClr val="000000"/>
                </a:solidFill>
              </a:rPr>
              <a:t>Old Dominion University</a:t>
            </a:r>
            <a:endParaRPr lang="en-US" sz="2000" b="1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497069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2693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36769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22687359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9513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990600"/>
            <a:ext cx="4038600" cy="5257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990600"/>
            <a:ext cx="4038600" cy="5257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03978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31800" y="2515818"/>
            <a:ext cx="8265984" cy="1826363"/>
          </a:xfrm>
        </p:spPr>
        <p:txBody>
          <a:bodyPr tIns="0" bIns="0" anchor="t"/>
          <a:lstStyle>
            <a:lvl1pPr algn="l">
              <a:buNone/>
              <a:defRPr kumimoji="0" lang="en-US" sz="4600" b="1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31800" y="1329869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03082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502738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9513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5171637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53474103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59834264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65212987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1898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1225184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96100" y="0"/>
            <a:ext cx="2247900" cy="6248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0"/>
            <a:ext cx="6591300" cy="6248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8223533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990600"/>
            <a:ext cx="8229600" cy="5257800"/>
          </a:xfrm>
        </p:spPr>
        <p:txBody>
          <a:bodyPr/>
          <a:lstStyle/>
          <a:p>
            <a:pPr lvl="0"/>
            <a:r>
              <a:rPr lang="en-US" noProof="0" smtClean="0"/>
              <a:t>Click icon to add table</a:t>
            </a:r>
            <a:endParaRPr lang="en-US" noProof="0" dirty="0" smtClean="0"/>
          </a:p>
        </p:txBody>
      </p:sp>
    </p:spTree>
    <p:extLst>
      <p:ext uri="{BB962C8B-B14F-4D97-AF65-F5344CB8AC3E}">
        <p14:creationId xmlns:p14="http://schemas.microsoft.com/office/powerpoint/2010/main" val="28848536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83568" y="6368839"/>
            <a:ext cx="2133600" cy="365125"/>
          </a:xfrm>
        </p:spPr>
        <p:txBody>
          <a:bodyPr/>
          <a:lstStyle/>
          <a:p>
            <a:fld id="{7ABBA3C0-66EC-40FC-899F-837084F30E13}" type="datetime1">
              <a:rPr lang="en-US" smtClean="0"/>
              <a:t>3/4/2014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68839"/>
            <a:ext cx="2895600" cy="365125"/>
          </a:xfrm>
        </p:spPr>
        <p:txBody>
          <a:bodyPr/>
          <a:lstStyle/>
          <a:p>
            <a:r>
              <a:rPr lang="en-US" smtClean="0"/>
              <a:t>WP2 - Task Leaders' Meeting</a:t>
            </a:r>
            <a:endParaRPr lang="it-IT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68839"/>
            <a:ext cx="2133600" cy="365125"/>
          </a:xfrm>
        </p:spPr>
        <p:txBody>
          <a:bodyPr/>
          <a:lstStyle/>
          <a:p>
            <a:fld id="{7FB47CEF-754E-4AA9-93B8-91EB9B7F920E}" type="slidenum">
              <a:rPr lang="it-IT" smtClean="0"/>
              <a:t>‹#›</a:t>
            </a:fld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3DF77-8BDE-42D9-81CA-FAA33BBA7272}" type="datetime1">
              <a:rPr lang="en-US" smtClean="0"/>
              <a:t>3/4/2014</a:t>
            </a:fld>
            <a:endParaRPr lang="it-IT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WP2 - Task Leaders' Meeting</a:t>
            </a:r>
            <a:endParaRPr lang="it-IT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47CEF-754E-4AA9-93B8-91EB9B7F920E}" type="slidenum">
              <a:rPr lang="it-IT" smtClean="0"/>
              <a:t>‹#›</a:t>
            </a:fld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314" y="1861231"/>
            <a:ext cx="4149834" cy="199874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08310" y="1608069"/>
            <a:ext cx="3978489" cy="2506731"/>
          </a:xfrm>
        </p:spPr>
        <p:txBody>
          <a:bodyPr/>
          <a:lstStyle>
            <a:lvl1pPr algn="l">
              <a:lnSpc>
                <a:spcPct val="100000"/>
              </a:lnSpc>
              <a:defRPr b="1" i="0">
                <a:solidFill>
                  <a:srgbClr val="005872"/>
                </a:solidFill>
                <a:effectLst>
                  <a:outerShdw blurRad="63500" dist="31750" dir="2700000" algn="tl" rotWithShape="0">
                    <a:srgbClr val="9CB0D5">
                      <a:alpha val="50000"/>
                    </a:srgbClr>
                  </a:outerShdw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114800"/>
            <a:ext cx="8229600" cy="1828800"/>
          </a:xfrm>
        </p:spPr>
        <p:txBody>
          <a:bodyPr lIns="0" rIns="0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500" b="1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4561279" y="1967225"/>
            <a:ext cx="0" cy="1786759"/>
          </a:xfrm>
          <a:prstGeom prst="line">
            <a:avLst/>
          </a:prstGeom>
          <a:ln>
            <a:solidFill>
              <a:srgbClr val="5BC1E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692447" y="6117173"/>
            <a:ext cx="76836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/>
            <a:r>
              <a:rPr lang="en-US" sz="1200" dirty="0" smtClean="0">
                <a:solidFill>
                  <a:srgbClr val="4BACC6">
                    <a:lumMod val="75000"/>
                  </a:srgbClr>
                </a:solidFill>
              </a:rPr>
              <a:t>The </a:t>
            </a:r>
            <a:r>
              <a:rPr lang="en-US" sz="1200" dirty="0" err="1" smtClean="0">
                <a:solidFill>
                  <a:srgbClr val="4BACC6">
                    <a:lumMod val="75000"/>
                  </a:srgbClr>
                </a:solidFill>
              </a:rPr>
              <a:t>HiLumi</a:t>
            </a:r>
            <a:r>
              <a:rPr lang="en-US" sz="1200" dirty="0" smtClean="0">
                <a:solidFill>
                  <a:srgbClr val="4BACC6">
                    <a:lumMod val="75000"/>
                  </a:srgbClr>
                </a:solidFill>
              </a:rPr>
              <a:t> LHC Design Study is included in the High Luminosity LHC project and is partly funded by the European Commission within the Framework </a:t>
            </a:r>
            <a:r>
              <a:rPr lang="en-US" sz="1200" dirty="0" err="1" smtClean="0">
                <a:solidFill>
                  <a:srgbClr val="4BACC6">
                    <a:lumMod val="75000"/>
                  </a:srgbClr>
                </a:solidFill>
              </a:rPr>
              <a:t>Programme</a:t>
            </a:r>
            <a:r>
              <a:rPr lang="en-US" sz="1200" dirty="0" smtClean="0">
                <a:solidFill>
                  <a:srgbClr val="4BACC6">
                    <a:lumMod val="75000"/>
                  </a:srgbClr>
                </a:solidFill>
              </a:rPr>
              <a:t> 7 Capacities Specific </a:t>
            </a:r>
            <a:r>
              <a:rPr lang="en-US" sz="1200" dirty="0" err="1" smtClean="0">
                <a:solidFill>
                  <a:srgbClr val="4BACC6">
                    <a:lumMod val="75000"/>
                  </a:srgbClr>
                </a:solidFill>
              </a:rPr>
              <a:t>Programme</a:t>
            </a:r>
            <a:r>
              <a:rPr lang="en-US" sz="1200" smtClean="0">
                <a:solidFill>
                  <a:srgbClr val="4BACC6">
                    <a:lumMod val="75000"/>
                  </a:srgbClr>
                </a:solidFill>
              </a:rPr>
              <a:t>, Grant Agreement 284404.</a:t>
            </a:r>
            <a:endParaRPr lang="en-GB" sz="1200" dirty="0">
              <a:solidFill>
                <a:srgbClr val="4BACC6">
                  <a:lumMod val="75000"/>
                </a:srgbClr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430" y="6147097"/>
            <a:ext cx="493025" cy="40181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0290" y="6207140"/>
            <a:ext cx="417381" cy="2817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80224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ABA5D-D57C-4970-9888-E4D438C0D319}" type="datetime1">
              <a:rPr lang="en-US" smtClean="0">
                <a:solidFill>
                  <a:prstClr val="white">
                    <a:lumMod val="75000"/>
                  </a:prstClr>
                </a:solidFill>
              </a:rPr>
              <a:t>3/4/2014</a:t>
            </a:fld>
            <a:endParaRPr lang="en-US" dirty="0">
              <a:solidFill>
                <a:prstClr val="white">
                  <a:lumMod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WP2 - Task Leaders' Meeting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34519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224B46-A15D-40F3-8827-B20B7FB01CEE}" type="datetime1">
              <a:rPr lang="en-US" smtClean="0">
                <a:solidFill>
                  <a:prstClr val="white">
                    <a:lumMod val="75000"/>
                  </a:prstClr>
                </a:solidFill>
              </a:rPr>
              <a:t>3/4/2014</a:t>
            </a:fld>
            <a:endParaRPr lang="en-US" dirty="0">
              <a:solidFill>
                <a:prstClr val="white">
                  <a:lumMod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WP2 - Task Leaders' Meeting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0" y="1189037"/>
            <a:ext cx="8229600" cy="5349240"/>
          </a:xfrm>
        </p:spPr>
        <p:txBody>
          <a:bodyPr anchor="ctr" anchorCtr="1">
            <a:noAutofit/>
          </a:bodyPr>
          <a:lstStyle>
            <a:lvl1pPr marL="0" indent="0">
              <a:buFontTx/>
              <a:buNone/>
              <a:defRPr sz="4000" baseline="0">
                <a:solidFill>
                  <a:srgbClr val="005872"/>
                </a:solidFill>
                <a:effectLst>
                  <a:outerShdw blurRad="63500" dist="63500" dir="2700000" algn="tl" rotWithShape="0">
                    <a:srgbClr val="9CB0D5">
                      <a:alpha val="50000"/>
                    </a:srgbClr>
                  </a:outerShdw>
                </a:effectLst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4349959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9.xml"/><Relationship Id="rId7" Type="http://schemas.openxmlformats.org/officeDocument/2006/relationships/slideLayout" Target="../slideLayouts/slideLayout13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slideLayout" Target="../slideLayouts/slideLayout12.xml"/><Relationship Id="rId5" Type="http://schemas.openxmlformats.org/officeDocument/2006/relationships/slideLayout" Target="../slideLayouts/slideLayout11.xml"/><Relationship Id="rId10" Type="http://schemas.openxmlformats.org/officeDocument/2006/relationships/image" Target="../media/image5.jpeg"/><Relationship Id="rId4" Type="http://schemas.openxmlformats.org/officeDocument/2006/relationships/slideLayout" Target="../slideLayouts/slideLayout10.xml"/><Relationship Id="rId9" Type="http://schemas.openxmlformats.org/officeDocument/2006/relationships/image" Target="../media/image4.jpe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5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5" Type="http://schemas.openxmlformats.org/officeDocument/2006/relationships/image" Target="../media/image11.jpeg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Relationship Id="rId14" Type="http://schemas.openxmlformats.org/officeDocument/2006/relationships/image" Target="../media/image10.gif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3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28.xml"/><Relationship Id="rId7" Type="http://schemas.openxmlformats.org/officeDocument/2006/relationships/slideLayout" Target="../slideLayouts/slideLayout32.xml"/><Relationship Id="rId12" Type="http://schemas.openxmlformats.org/officeDocument/2006/relationships/slideLayout" Target="../slideLayouts/slideLayout37.xml"/><Relationship Id="rId2" Type="http://schemas.openxmlformats.org/officeDocument/2006/relationships/slideLayout" Target="../slideLayouts/slideLayout27.xml"/><Relationship Id="rId1" Type="http://schemas.openxmlformats.org/officeDocument/2006/relationships/slideLayout" Target="../slideLayouts/slideLayout26.xml"/><Relationship Id="rId6" Type="http://schemas.openxmlformats.org/officeDocument/2006/relationships/slideLayout" Target="../slideLayouts/slideLayout31.xml"/><Relationship Id="rId11" Type="http://schemas.openxmlformats.org/officeDocument/2006/relationships/slideLayout" Target="../slideLayouts/slideLayout36.xml"/><Relationship Id="rId5" Type="http://schemas.openxmlformats.org/officeDocument/2006/relationships/slideLayout" Target="../slideLayouts/slideLayout30.xml"/><Relationship Id="rId15" Type="http://schemas.openxmlformats.org/officeDocument/2006/relationships/image" Target="../media/image11.jpeg"/><Relationship Id="rId10" Type="http://schemas.openxmlformats.org/officeDocument/2006/relationships/slideLayout" Target="../slideLayouts/slideLayout35.xml"/><Relationship Id="rId4" Type="http://schemas.openxmlformats.org/officeDocument/2006/relationships/slideLayout" Target="../slideLayouts/slideLayout29.xml"/><Relationship Id="rId9" Type="http://schemas.openxmlformats.org/officeDocument/2006/relationships/slideLayout" Target="../slideLayouts/slideLayout34.xml"/><Relationship Id="rId14" Type="http://schemas.openxmlformats.org/officeDocument/2006/relationships/image" Target="../media/image10.gi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683568" y="6342526"/>
            <a:ext cx="2133600" cy="365125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5/28/2013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342526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1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WP2 - Task Leaders' Meeting</a:t>
            </a:r>
            <a:endParaRPr lang="it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6553200" y="634252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="1">
                <a:solidFill>
                  <a:schemeClr val="bg1"/>
                </a:solidFill>
              </a:defRPr>
            </a:lvl1pPr>
          </a:lstStyle>
          <a:p>
            <a:fld id="{7FB47CEF-754E-4AA9-93B8-91EB9B7F920E}" type="slidenum">
              <a:rPr lang="it-IT" smtClean="0"/>
              <a:pPr/>
              <a:t>‹#›</a:t>
            </a:fld>
            <a:endParaRPr lang="it-IT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62" r:id="rId2"/>
    <p:sldLayoutId id="2147483663" r:id="rId3"/>
    <p:sldLayoutId id="2147483664" r:id="rId4"/>
    <p:sldLayoutId id="2147483669" r:id="rId5"/>
    <p:sldLayoutId id="2147483674" r:id="rId6"/>
  </p:sldLayoutIdLst>
  <p:timing>
    <p:tnLst>
      <p:par>
        <p:cTn id="1" dur="indefinite" restart="never" nodeType="tmRoot"/>
      </p:par>
    </p:tnLst>
  </p:timing>
  <p:hf sldNum="0"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5769864" y="3154680"/>
            <a:ext cx="6537962" cy="228600"/>
          </a:xfrm>
          <a:prstGeom prst="rect">
            <a:avLst/>
          </a:prstGeom>
        </p:spPr>
        <p:txBody>
          <a:bodyPr vert="horz" lIns="91440" tIns="0" rIns="91440" bIns="0" rtlCol="0" anchor="ctr"/>
          <a:lstStyle>
            <a:lvl1pPr algn="l">
              <a:defRPr sz="1200" baseline="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pPr defTabSz="457200"/>
            <a:fld id="{85EE0B3A-D7AF-451D-A080-634533D06AEB}" type="datetime1">
              <a:rPr lang="en-US" smtClean="0">
                <a:solidFill>
                  <a:prstClr val="white">
                    <a:lumMod val="75000"/>
                  </a:prstClr>
                </a:solidFill>
              </a:rPr>
              <a:t>3/4/2014</a:t>
            </a:fld>
            <a:endParaRPr lang="en-US" dirty="0">
              <a:solidFill>
                <a:prstClr val="white">
                  <a:lumMod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0" y="6537960"/>
            <a:ext cx="4114800" cy="320040"/>
          </a:xfrm>
          <a:prstGeom prst="rect">
            <a:avLst/>
          </a:prstGeom>
        </p:spPr>
        <p:txBody>
          <a:bodyPr vert="horz" lIns="91440" tIns="0" rIns="91440" bIns="0" rtlCol="0" anchor="ctr" anchorCtr="0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/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WP2 - Task Leaders' Meeting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14400"/>
          </a:xfrm>
          <a:prstGeom prst="rect">
            <a:avLst/>
          </a:prstGeom>
        </p:spPr>
        <p:txBody>
          <a:bodyPr vert="horz" lIns="36000" tIns="0" rIns="36000" bIns="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88719"/>
            <a:ext cx="8229600" cy="5349240"/>
          </a:xfrm>
          <a:prstGeom prst="rect">
            <a:avLst/>
          </a:prstGeom>
        </p:spPr>
        <p:txBody>
          <a:bodyPr vert="horz" lIns="91440" tIns="0" rIns="91440" bIns="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pic>
        <p:nvPicPr>
          <p:cNvPr id="10" name="Picture 9" descr="2011-10-04_logoHiLumi561px.jpg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75" y="6163009"/>
            <a:ext cx="777850" cy="374952"/>
          </a:xfrm>
          <a:prstGeom prst="rect">
            <a:avLst/>
          </a:prstGeom>
        </p:spPr>
      </p:pic>
      <p:sp>
        <p:nvSpPr>
          <p:cNvPr id="6" name="TextBox 5"/>
          <p:cNvSpPr txBox="1"/>
          <p:nvPr userDrawn="1"/>
        </p:nvSpPr>
        <p:spPr>
          <a:xfrm>
            <a:off x="8707644" y="6576856"/>
            <a:ext cx="3955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502FD725-D488-4E94-BB2A-B581715883A8}" type="slidenum">
              <a:rPr lang="it-IT" sz="1200" smtClean="0">
                <a:solidFill>
                  <a:srgbClr val="898989"/>
                </a:solidFill>
              </a:rPr>
              <a:t>‹#›</a:t>
            </a:fld>
            <a:endParaRPr lang="it-IT" sz="1200" dirty="0">
              <a:solidFill>
                <a:srgbClr val="89898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63129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1" r:id="rId1"/>
    <p:sldLayoutId id="2147483752" r:id="rId2"/>
    <p:sldLayoutId id="2147483753" r:id="rId3"/>
    <p:sldLayoutId id="2147483754" r:id="rId4"/>
    <p:sldLayoutId id="2147483755" r:id="rId5"/>
    <p:sldLayoutId id="2147483756" r:id="rId6"/>
    <p:sldLayoutId id="2147483758" r:id="rId7"/>
  </p:sldLayoutIdLst>
  <p:hf sldNum="0" hdr="0"/>
  <p:txStyles>
    <p:titleStyle>
      <a:lvl1pPr algn="l" defTabSz="457200" rtl="0" eaLnBrk="1" latinLnBrk="0" hangingPunct="1">
        <a:spcBef>
          <a:spcPct val="0"/>
        </a:spcBef>
        <a:buNone/>
        <a:defRPr sz="4000" kern="1200" baseline="0">
          <a:solidFill>
            <a:schemeClr val="tx1">
              <a:lumMod val="75000"/>
              <a:lumOff val="25000"/>
            </a:schemeClr>
          </a:solidFill>
          <a:effectLst>
            <a:outerShdw blurRad="63500" dist="63500" dir="2700000" algn="tl" rotWithShape="0">
              <a:schemeClr val="bg1">
                <a:lumMod val="75000"/>
                <a:alpha val="50000"/>
              </a:schemeClr>
            </a:outerShdw>
          </a:effectLst>
          <a:latin typeface="+mj-lt"/>
          <a:ea typeface="+mj-ea"/>
          <a:cs typeface="+mj-cs"/>
        </a:defRPr>
      </a:lvl1pPr>
    </p:titleStyle>
    <p:bodyStyle>
      <a:lvl1pPr marL="228600" indent="-228600" algn="l" defTabSz="457200" rtl="0" eaLnBrk="1" latinLnBrk="0" hangingPunct="1">
        <a:lnSpc>
          <a:spcPct val="120000"/>
        </a:lnSpc>
        <a:spcBef>
          <a:spcPts val="600"/>
        </a:spcBef>
        <a:buClr>
          <a:srgbClr val="0089B5"/>
        </a:buClr>
        <a:buFont typeface="Arial"/>
        <a:buChar char="•"/>
        <a:defRPr sz="3200" kern="1200">
          <a:solidFill>
            <a:schemeClr val="tx1">
              <a:lumMod val="75000"/>
              <a:lumOff val="25000"/>
            </a:schemeClr>
          </a:solidFill>
          <a:effectLst>
            <a:outerShdw blurRad="63500" dist="63500" dir="2700000" algn="tl" rotWithShape="0">
              <a:schemeClr val="bg1">
                <a:lumMod val="75000"/>
                <a:alpha val="50000"/>
              </a:schemeClr>
            </a:outerShdw>
          </a:effectLst>
          <a:latin typeface="+mn-lt"/>
          <a:ea typeface="+mn-ea"/>
          <a:cs typeface="+mn-cs"/>
        </a:defRPr>
      </a:lvl1pPr>
      <a:lvl2pPr marL="457200" indent="-228600" algn="l" defTabSz="457200" rtl="0" eaLnBrk="1" latinLnBrk="0" hangingPunct="1">
        <a:lnSpc>
          <a:spcPct val="120000"/>
        </a:lnSpc>
        <a:spcBef>
          <a:spcPts val="400"/>
        </a:spcBef>
        <a:buClr>
          <a:srgbClr val="0089B5"/>
        </a:buClr>
        <a:buSzPct val="95000"/>
        <a:buFont typeface="Arial"/>
        <a:buChar char="•"/>
        <a:defRPr sz="3200" kern="1200" baseline="0">
          <a:solidFill>
            <a:schemeClr val="tx1">
              <a:lumMod val="75000"/>
              <a:lumOff val="25000"/>
            </a:schemeClr>
          </a:solidFill>
          <a:effectLst>
            <a:outerShdw blurRad="63500" dist="63500" dir="2700000" algn="tl" rotWithShape="0">
              <a:schemeClr val="bg1">
                <a:lumMod val="75000"/>
                <a:alpha val="50000"/>
              </a:schemeClr>
            </a:outerShdw>
          </a:effectLst>
          <a:latin typeface="+mn-lt"/>
          <a:ea typeface="+mn-ea"/>
          <a:cs typeface="+mn-cs"/>
        </a:defRPr>
      </a:lvl2pPr>
      <a:lvl3pPr marL="685800" indent="-228600" algn="l" defTabSz="457200" rtl="0" eaLnBrk="1" latinLnBrk="0" hangingPunct="1">
        <a:lnSpc>
          <a:spcPct val="120000"/>
        </a:lnSpc>
        <a:spcBef>
          <a:spcPts val="200"/>
        </a:spcBef>
        <a:buClr>
          <a:srgbClr val="0089B5"/>
        </a:buClr>
        <a:buSzPct val="90000"/>
        <a:buFont typeface="Arial"/>
        <a:buChar char="•"/>
        <a:defRPr sz="2800" kern="1200" baseline="0">
          <a:solidFill>
            <a:schemeClr val="tx1">
              <a:lumMod val="75000"/>
              <a:lumOff val="25000"/>
            </a:schemeClr>
          </a:solidFill>
          <a:effectLst>
            <a:outerShdw blurRad="63500" dist="63500" dir="2700000" algn="tl" rotWithShape="0">
              <a:schemeClr val="bg1">
                <a:lumMod val="75000"/>
                <a:alpha val="50000"/>
              </a:schemeClr>
            </a:outerShdw>
          </a:effectLst>
          <a:latin typeface="+mn-lt"/>
          <a:ea typeface="+mn-ea"/>
          <a:cs typeface="+mn-cs"/>
        </a:defRPr>
      </a:lvl3pPr>
      <a:lvl4pPr marL="914400" indent="-228600" algn="l" defTabSz="457200" rtl="0" eaLnBrk="1" latinLnBrk="0" hangingPunct="1">
        <a:lnSpc>
          <a:spcPct val="120000"/>
        </a:lnSpc>
        <a:spcBef>
          <a:spcPts val="200"/>
        </a:spcBef>
        <a:buClr>
          <a:srgbClr val="0089B5"/>
        </a:buClr>
        <a:buSzPct val="90000"/>
        <a:buFont typeface="Arial"/>
        <a:buChar char="•"/>
        <a:defRPr sz="2800" kern="1200" baseline="0">
          <a:solidFill>
            <a:schemeClr val="tx1">
              <a:lumMod val="75000"/>
              <a:lumOff val="25000"/>
            </a:schemeClr>
          </a:solidFill>
          <a:effectLst>
            <a:outerShdw blurRad="63500" dist="63500" dir="2700000" algn="tl" rotWithShape="0">
              <a:schemeClr val="bg1">
                <a:lumMod val="75000"/>
                <a:alpha val="50000"/>
              </a:schemeClr>
            </a:outerShdw>
          </a:effectLst>
          <a:latin typeface="+mn-lt"/>
          <a:ea typeface="+mn-ea"/>
          <a:cs typeface="+mn-cs"/>
        </a:defRPr>
      </a:lvl4pPr>
      <a:lvl5pPr marL="1143000" indent="-228600" algn="l" defTabSz="457200" rtl="0" eaLnBrk="1" latinLnBrk="0" hangingPunct="1">
        <a:lnSpc>
          <a:spcPct val="120000"/>
        </a:lnSpc>
        <a:spcBef>
          <a:spcPts val="0"/>
        </a:spcBef>
        <a:buClr>
          <a:schemeClr val="bg1">
            <a:lumMod val="50000"/>
          </a:schemeClr>
        </a:buClr>
        <a:buSzPct val="90000"/>
        <a:buFont typeface="Arial"/>
        <a:buChar char="•"/>
        <a:defRPr sz="2800" kern="1200" baseline="0">
          <a:solidFill>
            <a:schemeClr val="tx1">
              <a:lumMod val="50000"/>
              <a:lumOff val="50000"/>
            </a:schemeClr>
          </a:solidFill>
          <a:effectLst>
            <a:outerShdw blurRad="63500" dist="63500" dir="2700000" algn="tl" rotWithShape="0">
              <a:schemeClr val="bg1">
                <a:lumMod val="75000"/>
                <a:alpha val="50000"/>
              </a:schemeClr>
            </a:outerShdw>
          </a:effectLst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9144000" cy="803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dirty="0" smtClean="0"/>
          </a:p>
        </p:txBody>
      </p:sp>
      <p:sp>
        <p:nvSpPr>
          <p:cNvPr id="627716" name="Line 4"/>
          <p:cNvSpPr>
            <a:spLocks noChangeShapeType="1"/>
          </p:cNvSpPr>
          <p:nvPr/>
        </p:nvSpPr>
        <p:spPr bwMode="auto">
          <a:xfrm>
            <a:off x="0" y="816742"/>
            <a:ext cx="9144000" cy="0"/>
          </a:xfrm>
          <a:prstGeom prst="line">
            <a:avLst/>
          </a:prstGeom>
          <a:noFill/>
          <a:ln w="63500">
            <a:solidFill>
              <a:schemeClr val="tx1">
                <a:lumMod val="65000"/>
                <a:lumOff val="35000"/>
              </a:schemeClr>
            </a:solidFill>
            <a:round/>
            <a:headEnd/>
            <a:tailEnd/>
          </a:ln>
          <a:effectLst/>
        </p:spPr>
        <p:txBody>
          <a:bodyPr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1400" b="1" dirty="0">
              <a:solidFill>
                <a:srgbClr val="000000"/>
              </a:solidFill>
            </a:endParaRPr>
          </a:p>
        </p:txBody>
      </p:sp>
      <p:sp>
        <p:nvSpPr>
          <p:cNvPr id="627717" name="Line 5"/>
          <p:cNvSpPr>
            <a:spLocks noChangeShapeType="1"/>
          </p:cNvSpPr>
          <p:nvPr/>
        </p:nvSpPr>
        <p:spPr bwMode="auto">
          <a:xfrm>
            <a:off x="0" y="6281531"/>
            <a:ext cx="9144000" cy="0"/>
          </a:xfrm>
          <a:prstGeom prst="line">
            <a:avLst/>
          </a:prstGeom>
          <a:noFill/>
          <a:ln w="63500">
            <a:solidFill>
              <a:srgbClr val="C0C0C0"/>
            </a:solidFill>
            <a:round/>
            <a:headEnd/>
            <a:tailEnd/>
          </a:ln>
          <a:effectLst/>
        </p:spPr>
        <p:txBody>
          <a:bodyPr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1400" b="1" dirty="0">
              <a:solidFill>
                <a:srgbClr val="000000"/>
              </a:solidFill>
            </a:endParaRPr>
          </a:p>
        </p:txBody>
      </p:sp>
      <p:sp>
        <p:nvSpPr>
          <p:cNvPr id="627720" name="Text Box 8"/>
          <p:cNvSpPr txBox="1">
            <a:spLocks noChangeArrowheads="1"/>
          </p:cNvSpPr>
          <p:nvPr/>
        </p:nvSpPr>
        <p:spPr bwMode="auto">
          <a:xfrm>
            <a:off x="2971800" y="6554908"/>
            <a:ext cx="3130550" cy="21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  <a:defRPr/>
            </a:pPr>
            <a:r>
              <a:rPr lang="en-US" sz="800" i="1" dirty="0" smtClean="0">
                <a:solidFill>
                  <a:srgbClr val="000000"/>
                </a:solidFill>
                <a:latin typeface="Times New Roman" pitchFamily="18" charset="0"/>
              </a:rPr>
              <a:t>Page </a:t>
            </a:r>
            <a:fld id="{1B5B5EA7-2DCA-4A86-8031-B157A36EB5B6}" type="slidenum">
              <a:rPr lang="en-US" sz="800" i="1" smtClean="0">
                <a:solidFill>
                  <a:srgbClr val="000000"/>
                </a:solidFill>
                <a:latin typeface="Times New Roman" pitchFamily="18" charset="0"/>
              </a:rPr>
              <a:pPr algn="ctr" fontAlgn="base">
                <a:spcBef>
                  <a:spcPct val="50000"/>
                </a:spcBef>
                <a:spcAft>
                  <a:spcPct val="0"/>
                </a:spcAft>
                <a:defRPr/>
              </a:pPr>
              <a:t>‹#›</a:t>
            </a:fld>
            <a:endParaRPr lang="en-US" sz="800" i="1" dirty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990600"/>
            <a:ext cx="8229600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pic>
        <p:nvPicPr>
          <p:cNvPr id="12" name="Picture 11" descr="identifier.gif"/>
          <p:cNvPicPr>
            <a:picLocks noChangeAspect="1"/>
          </p:cNvPicPr>
          <p:nvPr/>
        </p:nvPicPr>
        <p:blipFill>
          <a:blip r:embed="rId14" cstate="print">
            <a:lum bright="9000"/>
          </a:blip>
          <a:stretch>
            <a:fillRect/>
          </a:stretch>
        </p:blipFill>
        <p:spPr>
          <a:xfrm>
            <a:off x="7170579" y="6320536"/>
            <a:ext cx="796967" cy="518029"/>
          </a:xfrm>
          <a:prstGeom prst="rect">
            <a:avLst/>
          </a:prstGeom>
        </p:spPr>
      </p:pic>
      <p:pic>
        <p:nvPicPr>
          <p:cNvPr id="8" name="Picture 7" descr="SLAC_Logo_our_name.jpg"/>
          <p:cNvPicPr>
            <a:picLocks noChangeAspect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8209073" y="6461441"/>
            <a:ext cx="880546" cy="3148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6152750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8" r:id="rId1"/>
    <p:sldLayoutId id="2147483779" r:id="rId2"/>
    <p:sldLayoutId id="2147483780" r:id="rId3"/>
    <p:sldLayoutId id="2147483781" r:id="rId4"/>
    <p:sldLayoutId id="2147483782" r:id="rId5"/>
    <p:sldLayoutId id="2147483783" r:id="rId6"/>
    <p:sldLayoutId id="2147483784" r:id="rId7"/>
    <p:sldLayoutId id="2147483785" r:id="rId8"/>
    <p:sldLayoutId id="2147483786" r:id="rId9"/>
    <p:sldLayoutId id="2147483787" r:id="rId10"/>
    <p:sldLayoutId id="2147483788" r:id="rId11"/>
    <p:sldLayoutId id="2147483789" r:id="rId12"/>
  </p:sldLayoutIdLst>
  <p:hf sldNum="0" hd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1D4F9F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  <a:cs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  <a:cs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  <a:cs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  <a:cs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  <a:cs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  <a:cs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  <a:cs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  <a:cs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18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18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9144000" cy="803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dirty="0" smtClean="0"/>
          </a:p>
        </p:txBody>
      </p:sp>
      <p:sp>
        <p:nvSpPr>
          <p:cNvPr id="627716" name="Line 4"/>
          <p:cNvSpPr>
            <a:spLocks noChangeShapeType="1"/>
          </p:cNvSpPr>
          <p:nvPr/>
        </p:nvSpPr>
        <p:spPr bwMode="auto">
          <a:xfrm>
            <a:off x="0" y="816742"/>
            <a:ext cx="9144000" cy="0"/>
          </a:xfrm>
          <a:prstGeom prst="line">
            <a:avLst/>
          </a:prstGeom>
          <a:noFill/>
          <a:ln w="63500">
            <a:solidFill>
              <a:schemeClr val="tx1">
                <a:lumMod val="65000"/>
                <a:lumOff val="35000"/>
              </a:schemeClr>
            </a:solidFill>
            <a:round/>
            <a:headEnd/>
            <a:tailEnd/>
          </a:ln>
          <a:effectLst/>
        </p:spPr>
        <p:txBody>
          <a:bodyPr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1400" b="1" dirty="0">
              <a:solidFill>
                <a:srgbClr val="000000"/>
              </a:solidFill>
            </a:endParaRPr>
          </a:p>
        </p:txBody>
      </p:sp>
      <p:sp>
        <p:nvSpPr>
          <p:cNvPr id="627717" name="Line 5"/>
          <p:cNvSpPr>
            <a:spLocks noChangeShapeType="1"/>
          </p:cNvSpPr>
          <p:nvPr/>
        </p:nvSpPr>
        <p:spPr bwMode="auto">
          <a:xfrm>
            <a:off x="0" y="6281531"/>
            <a:ext cx="9144000" cy="0"/>
          </a:xfrm>
          <a:prstGeom prst="line">
            <a:avLst/>
          </a:prstGeom>
          <a:noFill/>
          <a:ln w="63500">
            <a:solidFill>
              <a:srgbClr val="C0C0C0"/>
            </a:solidFill>
            <a:round/>
            <a:headEnd/>
            <a:tailEnd/>
          </a:ln>
          <a:effectLst/>
        </p:spPr>
        <p:txBody>
          <a:bodyPr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1400" b="1" dirty="0">
              <a:solidFill>
                <a:srgbClr val="000000"/>
              </a:solidFill>
            </a:endParaRPr>
          </a:p>
        </p:txBody>
      </p:sp>
      <p:sp>
        <p:nvSpPr>
          <p:cNvPr id="627720" name="Text Box 8"/>
          <p:cNvSpPr txBox="1">
            <a:spLocks noChangeArrowheads="1"/>
          </p:cNvSpPr>
          <p:nvPr/>
        </p:nvSpPr>
        <p:spPr bwMode="auto">
          <a:xfrm>
            <a:off x="2971800" y="6554908"/>
            <a:ext cx="3130550" cy="21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  <a:defRPr/>
            </a:pPr>
            <a:r>
              <a:rPr lang="en-US" sz="800" i="1" dirty="0" smtClean="0">
                <a:solidFill>
                  <a:srgbClr val="000000"/>
                </a:solidFill>
                <a:latin typeface="Times New Roman" pitchFamily="18" charset="0"/>
              </a:rPr>
              <a:t>Page </a:t>
            </a:r>
            <a:fld id="{1B5B5EA7-2DCA-4A86-8031-B157A36EB5B6}" type="slidenum">
              <a:rPr lang="en-US" sz="800" i="1" smtClean="0">
                <a:solidFill>
                  <a:srgbClr val="000000"/>
                </a:solidFill>
                <a:latin typeface="Times New Roman" pitchFamily="18" charset="0"/>
              </a:rPr>
              <a:pPr algn="ctr" fontAlgn="base">
                <a:spcBef>
                  <a:spcPct val="50000"/>
                </a:spcBef>
                <a:spcAft>
                  <a:spcPct val="0"/>
                </a:spcAft>
                <a:defRPr/>
              </a:pPr>
              <a:t>‹#›</a:t>
            </a:fld>
            <a:endParaRPr lang="en-US" sz="800" i="1" dirty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990600"/>
            <a:ext cx="8229600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pic>
        <p:nvPicPr>
          <p:cNvPr id="12" name="Picture 11" descr="identifier.gif"/>
          <p:cNvPicPr>
            <a:picLocks noChangeAspect="1"/>
          </p:cNvPicPr>
          <p:nvPr/>
        </p:nvPicPr>
        <p:blipFill>
          <a:blip r:embed="rId14" cstate="print">
            <a:lum bright="9000"/>
          </a:blip>
          <a:stretch>
            <a:fillRect/>
          </a:stretch>
        </p:blipFill>
        <p:spPr>
          <a:xfrm>
            <a:off x="7170579" y="6320536"/>
            <a:ext cx="796967" cy="518029"/>
          </a:xfrm>
          <a:prstGeom prst="rect">
            <a:avLst/>
          </a:prstGeom>
        </p:spPr>
      </p:pic>
      <p:pic>
        <p:nvPicPr>
          <p:cNvPr id="8" name="Picture 7" descr="SLAC_Logo_our_name.jpg"/>
          <p:cNvPicPr>
            <a:picLocks noChangeAspect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8209073" y="6461441"/>
            <a:ext cx="880546" cy="3148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1377424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1" r:id="rId1"/>
    <p:sldLayoutId id="2147483792" r:id="rId2"/>
    <p:sldLayoutId id="2147483793" r:id="rId3"/>
    <p:sldLayoutId id="2147483794" r:id="rId4"/>
    <p:sldLayoutId id="2147483795" r:id="rId5"/>
    <p:sldLayoutId id="2147483796" r:id="rId6"/>
    <p:sldLayoutId id="2147483797" r:id="rId7"/>
    <p:sldLayoutId id="2147483798" r:id="rId8"/>
    <p:sldLayoutId id="2147483799" r:id="rId9"/>
    <p:sldLayoutId id="2147483800" r:id="rId10"/>
    <p:sldLayoutId id="2147483801" r:id="rId11"/>
    <p:sldLayoutId id="2147483802" r:id="rId12"/>
  </p:sldLayoutIdLst>
  <p:hf sldNum="0" hd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1D4F9F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  <a:cs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  <a:cs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  <a:cs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  <a:cs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  <a:cs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  <a:cs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  <a:cs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  <a:cs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18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18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5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21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3"/>
          <p:cNvSpPr txBox="1">
            <a:spLocks/>
          </p:cNvSpPr>
          <p:nvPr/>
        </p:nvSpPr>
        <p:spPr>
          <a:xfrm>
            <a:off x="899592" y="476672"/>
            <a:ext cx="7560840" cy="1028843"/>
          </a:xfrm>
          <a:prstGeom prst="rect">
            <a:avLst/>
          </a:prstGeom>
        </p:spPr>
        <p:txBody>
          <a:bodyPr vert="horz" lIns="36000" tIns="0" rIns="36000" bIns="0" rtlCol="0" anchor="ctr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0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2000" dirty="0">
                <a:effectLst/>
              </a:rPr>
              <a:t>Technical Meeting on Vacuum for </a:t>
            </a:r>
            <a:r>
              <a:rPr lang="en-GB" sz="2000" dirty="0" smtClean="0">
                <a:effectLst/>
              </a:rPr>
              <a:t>HL-LHC</a:t>
            </a:r>
          </a:p>
          <a:p>
            <a:pPr algn="ctr"/>
            <a:r>
              <a:rPr lang="en-GB" sz="2000" dirty="0" smtClean="0">
                <a:effectLst/>
              </a:rPr>
              <a:t>CERN-5 March 2014</a:t>
            </a:r>
            <a:endParaRPr lang="en-GB" sz="2000" dirty="0">
              <a:effectLst/>
            </a:endParaRPr>
          </a:p>
        </p:txBody>
      </p:sp>
      <p:sp>
        <p:nvSpPr>
          <p:cNvPr id="7" name="Text Placeholder 4"/>
          <p:cNvSpPr txBox="1">
            <a:spLocks/>
          </p:cNvSpPr>
          <p:nvPr/>
        </p:nvSpPr>
        <p:spPr>
          <a:xfrm>
            <a:off x="452264" y="1556792"/>
            <a:ext cx="8229600" cy="2764904"/>
          </a:xfrm>
          <a:prstGeom prst="rect">
            <a:avLst/>
          </a:prstGeom>
        </p:spPr>
        <p:txBody>
          <a:bodyPr vert="horz" lIns="91440" tIns="0" rIns="91440" bIns="0" rtlCol="0">
            <a:normAutofit lnSpcReduction="10000"/>
          </a:bodyPr>
          <a:lstStyle>
            <a:lvl1pPr marL="228600" indent="-228600" algn="l" defTabSz="457200" rtl="0" eaLnBrk="1" latinLnBrk="0" hangingPunct="1">
              <a:lnSpc>
                <a:spcPct val="120000"/>
              </a:lnSpc>
              <a:spcBef>
                <a:spcPts val="600"/>
              </a:spcBef>
              <a:buClr>
                <a:srgbClr val="0089B5"/>
              </a:buClr>
              <a:buFont typeface="Arial"/>
              <a:buChar char="•"/>
              <a:defRPr sz="3200" kern="120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-228600" algn="l" defTabSz="457200" rtl="0" eaLnBrk="1" latinLnBrk="0" hangingPunct="1">
              <a:lnSpc>
                <a:spcPct val="120000"/>
              </a:lnSpc>
              <a:spcBef>
                <a:spcPts val="400"/>
              </a:spcBef>
              <a:buClr>
                <a:srgbClr val="0089B5"/>
              </a:buClr>
              <a:buSzPct val="95000"/>
              <a:buFont typeface="Arial"/>
              <a:buChar char="•"/>
              <a:defRPr sz="32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2pPr>
            <a:lvl3pPr marL="685800" indent="-228600" algn="l" defTabSz="457200" rtl="0" eaLnBrk="1" latinLnBrk="0" hangingPunct="1">
              <a:lnSpc>
                <a:spcPct val="120000"/>
              </a:lnSpc>
              <a:spcBef>
                <a:spcPts val="200"/>
              </a:spcBef>
              <a:buClr>
                <a:srgbClr val="0089B5"/>
              </a:buClr>
              <a:buSzPct val="90000"/>
              <a:buFont typeface="Arial"/>
              <a:buChar char="•"/>
              <a:defRPr sz="28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3pPr>
            <a:lvl4pPr marL="914400" indent="-228600" algn="l" defTabSz="457200" rtl="0" eaLnBrk="1" latinLnBrk="0" hangingPunct="1">
              <a:lnSpc>
                <a:spcPct val="120000"/>
              </a:lnSpc>
              <a:spcBef>
                <a:spcPts val="200"/>
              </a:spcBef>
              <a:buClr>
                <a:srgbClr val="0089B5"/>
              </a:buClr>
              <a:buSzPct val="90000"/>
              <a:buFont typeface="Arial"/>
              <a:buChar char="•"/>
              <a:defRPr sz="28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4pPr>
            <a:lvl5pPr marL="1143000" indent="-228600" algn="l" defTabSz="457200" rtl="0" eaLnBrk="1" latinLnBrk="0" hangingPunct="1">
              <a:lnSpc>
                <a:spcPct val="120000"/>
              </a:lnSpc>
              <a:spcBef>
                <a:spcPts val="0"/>
              </a:spcBef>
              <a:buClr>
                <a:schemeClr val="bg1">
                  <a:lumMod val="50000"/>
                </a:schemeClr>
              </a:buClr>
              <a:buSzPct val="90000"/>
              <a:buFont typeface="Arial"/>
              <a:buChar char="•"/>
              <a:defRPr sz="2800" kern="1200" baseline="0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GB" sz="4400" b="1" dirty="0">
                <a:solidFill>
                  <a:schemeClr val="tx2"/>
                </a:solidFill>
              </a:rPr>
              <a:t>Status of </a:t>
            </a:r>
            <a:r>
              <a:rPr lang="en-GB" sz="4400" b="1" dirty="0" smtClean="0">
                <a:solidFill>
                  <a:schemeClr val="tx2"/>
                </a:solidFill>
              </a:rPr>
              <a:t>the beam screen </a:t>
            </a:r>
            <a:r>
              <a:rPr lang="en-GB" sz="4400" b="1" dirty="0">
                <a:solidFill>
                  <a:schemeClr val="tx2"/>
                </a:solidFill>
              </a:rPr>
              <a:t>for the </a:t>
            </a:r>
            <a:endParaRPr lang="en-GB" sz="4400" b="1" dirty="0" smtClean="0">
              <a:solidFill>
                <a:schemeClr val="tx2"/>
              </a:solidFill>
            </a:endParaRPr>
          </a:p>
          <a:p>
            <a:pPr marL="0" indent="0" algn="ctr">
              <a:buNone/>
            </a:pPr>
            <a:r>
              <a:rPr lang="en-GB" sz="4400" b="1" dirty="0" smtClean="0">
                <a:solidFill>
                  <a:schemeClr val="tx2"/>
                </a:solidFill>
              </a:rPr>
              <a:t>HL-LHC triplets</a:t>
            </a:r>
          </a:p>
          <a:p>
            <a:pPr marL="0" indent="0" algn="ctr">
              <a:buNone/>
            </a:pPr>
            <a:r>
              <a:rPr lang="en-US" sz="2800" dirty="0" smtClean="0">
                <a:solidFill>
                  <a:schemeClr val="tx2"/>
                </a:solidFill>
              </a:rPr>
              <a:t>Roberto </a:t>
            </a:r>
            <a:r>
              <a:rPr lang="en-US" sz="2800" dirty="0" err="1" smtClean="0">
                <a:solidFill>
                  <a:schemeClr val="tx2"/>
                </a:solidFill>
              </a:rPr>
              <a:t>Kersevan</a:t>
            </a:r>
            <a:endParaRPr lang="en-US" sz="2800" dirty="0" smtClean="0">
              <a:solidFill>
                <a:schemeClr val="tx2"/>
              </a:solidFill>
            </a:endParaRPr>
          </a:p>
          <a:p>
            <a:pPr marL="0" indent="0" algn="ctr">
              <a:buNone/>
            </a:pPr>
            <a:r>
              <a:rPr lang="en-US" sz="2800" dirty="0" smtClean="0">
                <a:solidFill>
                  <a:schemeClr val="tx2"/>
                </a:solidFill>
              </a:rPr>
              <a:t>TE-VSC-IVM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8749" y="6188382"/>
            <a:ext cx="6415258" cy="4615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56316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 rot="16200000">
            <a:off x="5796434" y="3154681"/>
            <a:ext cx="6537962" cy="228600"/>
          </a:xfrm>
        </p:spPr>
        <p:txBody>
          <a:bodyPr/>
          <a:lstStyle/>
          <a:p>
            <a:fld id="{F9FDCFD2-7033-4BDA-A642-636ADBE62CF0}" type="datetime1">
              <a:rPr lang="en-US" smtClean="0">
                <a:solidFill>
                  <a:prstClr val="white">
                    <a:lumMod val="75000"/>
                  </a:prstClr>
                </a:solidFill>
              </a:rPr>
              <a:t>3/4/2014</a:t>
            </a:fld>
            <a:endParaRPr lang="en-US" dirty="0">
              <a:solidFill>
                <a:prstClr val="white">
                  <a:lumMod val="75000"/>
                </a:prstClr>
              </a:solidFill>
            </a:endParaRP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179512" y="260648"/>
            <a:ext cx="8856984" cy="548680"/>
          </a:xfrm>
        </p:spPr>
        <p:txBody>
          <a:bodyPr/>
          <a:lstStyle/>
          <a:p>
            <a:pPr algn="ctr"/>
            <a:r>
              <a:rPr lang="en-US" sz="2400" dirty="0" smtClean="0"/>
              <a:t>Conceptual design of the beam screen (BS) for the Q1 </a:t>
            </a:r>
            <a:br>
              <a:rPr lang="en-US" sz="2400" dirty="0" smtClean="0"/>
            </a:br>
            <a:r>
              <a:rPr lang="en-US" sz="2400" dirty="0" smtClean="0"/>
              <a:t>and Q2-Q3-CP-D1 areas. </a:t>
            </a:r>
            <a:endParaRPr lang="en-GB" sz="240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Technical Meeting on Vacuum for </a:t>
            </a:r>
            <a:r>
              <a:rPr lang="en-GB" dirty="0" smtClean="0"/>
              <a:t>HL-LHC, CERN - 5/3/2014</a:t>
            </a:r>
            <a:endParaRPr lang="en-GB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5858" y="980727"/>
            <a:ext cx="7690320" cy="5435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itle 4"/>
          <p:cNvSpPr txBox="1">
            <a:spLocks/>
          </p:cNvSpPr>
          <p:nvPr/>
        </p:nvSpPr>
        <p:spPr>
          <a:xfrm>
            <a:off x="827584" y="6264696"/>
            <a:ext cx="4608512" cy="548680"/>
          </a:xfrm>
          <a:prstGeom prst="rect">
            <a:avLst/>
          </a:prstGeom>
        </p:spPr>
        <p:txBody>
          <a:bodyPr vert="horz" lIns="36000" tIns="0" rIns="36000" bIns="0" rtlCol="0" anchor="ctr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0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400" b="1" dirty="0"/>
              <a:t>D</a:t>
            </a:r>
            <a:r>
              <a:rPr lang="en-US" sz="1400" b="1" dirty="0" smtClean="0"/>
              <a:t>rawings courtesy of Luca </a:t>
            </a:r>
            <a:r>
              <a:rPr lang="en-US" sz="1400" b="1" dirty="0" err="1" smtClean="0"/>
              <a:t>Dassa</a:t>
            </a:r>
            <a:r>
              <a:rPr lang="en-US" sz="1400" b="1" dirty="0" smtClean="0"/>
              <a:t>, Rafael Fernandez-Gomez, EN-MME-ES</a:t>
            </a:r>
            <a:endParaRPr lang="en-GB" sz="1400" b="1" dirty="0"/>
          </a:p>
        </p:txBody>
      </p:sp>
      <p:sp>
        <p:nvSpPr>
          <p:cNvPr id="9" name="Title 4"/>
          <p:cNvSpPr txBox="1">
            <a:spLocks/>
          </p:cNvSpPr>
          <p:nvPr/>
        </p:nvSpPr>
        <p:spPr>
          <a:xfrm>
            <a:off x="1259632" y="5301208"/>
            <a:ext cx="3456068" cy="1093812"/>
          </a:xfrm>
          <a:prstGeom prst="rect">
            <a:avLst/>
          </a:prstGeom>
        </p:spPr>
        <p:txBody>
          <a:bodyPr vert="horz" lIns="36000" tIns="0" rIns="36000" bIns="0" rtlCol="0" anchor="ctr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0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400" b="1" dirty="0" smtClean="0"/>
              <a:t>1 (left) and2 (right) mm-thick BS</a:t>
            </a:r>
          </a:p>
          <a:p>
            <a:pPr algn="ctr"/>
            <a:r>
              <a:rPr lang="en-US" sz="1600" b="1" i="1" u="sng" dirty="0" smtClean="0"/>
              <a:t>Baseline design is </a:t>
            </a:r>
            <a:r>
              <a:rPr lang="en-US" sz="1600" b="1" i="1" u="sng" dirty="0" smtClean="0"/>
              <a:t>now 1 </a:t>
            </a:r>
            <a:r>
              <a:rPr lang="en-US" sz="1600" b="1" i="1" u="sng" dirty="0" smtClean="0"/>
              <a:t>mm</a:t>
            </a:r>
            <a:r>
              <a:rPr lang="en-US" sz="1600" b="1" i="1" u="sng" dirty="0" smtClean="0"/>
              <a:t>!</a:t>
            </a:r>
          </a:p>
          <a:p>
            <a:pPr algn="ctr"/>
            <a:r>
              <a:rPr lang="en-US" sz="1600" b="1" i="1" u="sng" dirty="0" smtClean="0"/>
              <a:t>P506 stainless steel with 60 microns of co-laminated copper</a:t>
            </a:r>
            <a:endParaRPr lang="en-GB" sz="1600" b="1" i="1" u="sng" dirty="0"/>
          </a:p>
        </p:txBody>
      </p:sp>
      <p:sp>
        <p:nvSpPr>
          <p:cNvPr id="10" name="Title 4"/>
          <p:cNvSpPr txBox="1">
            <a:spLocks/>
          </p:cNvSpPr>
          <p:nvPr/>
        </p:nvSpPr>
        <p:spPr>
          <a:xfrm>
            <a:off x="4932040" y="5179268"/>
            <a:ext cx="3401386" cy="548680"/>
          </a:xfrm>
          <a:prstGeom prst="rect">
            <a:avLst/>
          </a:prstGeom>
        </p:spPr>
        <p:txBody>
          <a:bodyPr vert="horz" lIns="36000" tIns="0" rIns="36000" bIns="0" rtlCol="0" anchor="ctr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0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400" b="1" dirty="0" smtClean="0"/>
              <a:t>6 mm W shielding (Q2 and beyond) to be modified to allow for bigger capillaries </a:t>
            </a:r>
          </a:p>
          <a:p>
            <a:pPr algn="ctr"/>
            <a:r>
              <a:rPr lang="en-US" sz="1400" b="1" dirty="0" smtClean="0"/>
              <a:t>(see R. </a:t>
            </a:r>
            <a:r>
              <a:rPr lang="en-US" sz="1400" b="1" dirty="0" err="1" smtClean="0"/>
              <a:t>vanWeelderen’s</a:t>
            </a:r>
            <a:r>
              <a:rPr lang="en-US" sz="1400" b="1" dirty="0" smtClean="0"/>
              <a:t> talk, </a:t>
            </a:r>
            <a:r>
              <a:rPr lang="en-US" sz="1400" b="1" dirty="0" smtClean="0"/>
              <a:t>HL-LHC kickoff meeting, Oct 2013)</a:t>
            </a:r>
            <a:endParaRPr lang="en-GB" sz="1600" b="1" i="1" u="sng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7614" y="1052736"/>
            <a:ext cx="3522378" cy="396044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5700" y="1052736"/>
            <a:ext cx="3456700" cy="396044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09725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FDCFD2-7033-4BDA-A642-636ADBE62CF0}" type="datetime1">
              <a:rPr lang="en-US" smtClean="0">
                <a:solidFill>
                  <a:prstClr val="white">
                    <a:lumMod val="75000"/>
                  </a:prstClr>
                </a:solidFill>
              </a:rPr>
              <a:t>3/4/2014</a:t>
            </a:fld>
            <a:endParaRPr lang="en-US" dirty="0">
              <a:solidFill>
                <a:prstClr val="white">
                  <a:lumMod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Technical Meeting on Vacuum for HL-LHC, CERN - 5/3/2014</a:t>
            </a:r>
            <a:endParaRPr lang="en-GB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2120" y="980727"/>
            <a:ext cx="7690320" cy="54361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itle 4"/>
          <p:cNvSpPr txBox="1">
            <a:spLocks/>
          </p:cNvSpPr>
          <p:nvPr/>
        </p:nvSpPr>
        <p:spPr>
          <a:xfrm>
            <a:off x="467544" y="6192688"/>
            <a:ext cx="4608512" cy="548680"/>
          </a:xfrm>
          <a:prstGeom prst="rect">
            <a:avLst/>
          </a:prstGeom>
        </p:spPr>
        <p:txBody>
          <a:bodyPr vert="horz" lIns="36000" tIns="0" rIns="36000" bIns="0" rtlCol="0" anchor="ctr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0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dirty="0" smtClean="0"/>
              <a:t>	</a:t>
            </a:r>
            <a:r>
              <a:rPr lang="en-US" sz="1400" b="1" dirty="0" smtClean="0"/>
              <a:t>Luca </a:t>
            </a:r>
            <a:r>
              <a:rPr lang="en-US" sz="1400" b="1" dirty="0" err="1" smtClean="0"/>
              <a:t>Dassa</a:t>
            </a:r>
            <a:r>
              <a:rPr lang="en-US" sz="1400" b="1" dirty="0" smtClean="0"/>
              <a:t>, Rafael Fernandez-Gomez, EN-MME-ES</a:t>
            </a:r>
            <a:endParaRPr lang="en-GB" sz="1400" b="1" dirty="0"/>
          </a:p>
        </p:txBody>
      </p:sp>
      <p:sp>
        <p:nvSpPr>
          <p:cNvPr id="9" name="Title 4"/>
          <p:cNvSpPr>
            <a:spLocks noGrp="1"/>
          </p:cNvSpPr>
          <p:nvPr>
            <p:ph type="title"/>
          </p:nvPr>
        </p:nvSpPr>
        <p:spPr>
          <a:xfrm>
            <a:off x="179512" y="260648"/>
            <a:ext cx="8856984" cy="548680"/>
          </a:xfrm>
        </p:spPr>
        <p:txBody>
          <a:bodyPr/>
          <a:lstStyle/>
          <a:p>
            <a:pPr algn="ctr"/>
            <a:r>
              <a:rPr lang="en-US" sz="2400" dirty="0" smtClean="0"/>
              <a:t>Conceptual design of the beam screen (BS) for the Q1 </a:t>
            </a:r>
            <a:br>
              <a:rPr lang="en-US" sz="2400" dirty="0" smtClean="0"/>
            </a:br>
            <a:r>
              <a:rPr lang="en-US" sz="2400" dirty="0" smtClean="0"/>
              <a:t>and Q2-Q3-CP-D1 areas. </a:t>
            </a:r>
            <a:endParaRPr lang="en-GB" sz="2400" dirty="0"/>
          </a:p>
        </p:txBody>
      </p:sp>
      <p:sp>
        <p:nvSpPr>
          <p:cNvPr id="10" name="Title 4"/>
          <p:cNvSpPr txBox="1">
            <a:spLocks/>
          </p:cNvSpPr>
          <p:nvPr/>
        </p:nvSpPr>
        <p:spPr>
          <a:xfrm>
            <a:off x="2195736" y="3789040"/>
            <a:ext cx="3600400" cy="792088"/>
          </a:xfrm>
          <a:prstGeom prst="rect">
            <a:avLst/>
          </a:prstGeom>
        </p:spPr>
        <p:txBody>
          <a:bodyPr vert="horz" lIns="36000" tIns="0" rIns="36000" bIns="0" rtlCol="0" anchor="ctr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0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400" b="1" u="sng" dirty="0" smtClean="0"/>
              <a:t>Slot pattern will be randomized!</a:t>
            </a:r>
          </a:p>
          <a:p>
            <a:pPr algn="ctr"/>
            <a:r>
              <a:rPr lang="en-US" sz="1400" b="1" u="sng" dirty="0" smtClean="0"/>
              <a:t>Spacing of sliding rings to be determined</a:t>
            </a:r>
            <a:endParaRPr lang="en-GB" sz="1400" b="1" u="sng" dirty="0" smtClean="0"/>
          </a:p>
          <a:p>
            <a:pPr algn="ctr"/>
            <a:endParaRPr lang="en-US" sz="1400" b="1" u="sng" dirty="0" smtClean="0"/>
          </a:p>
        </p:txBody>
      </p:sp>
    </p:spTree>
    <p:extLst>
      <p:ext uri="{BB962C8B-B14F-4D97-AF65-F5344CB8AC3E}">
        <p14:creationId xmlns:p14="http://schemas.microsoft.com/office/powerpoint/2010/main" val="1560564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FDCFD2-7033-4BDA-A642-636ADBE62CF0}" type="datetime1">
              <a:rPr lang="en-US" smtClean="0">
                <a:solidFill>
                  <a:prstClr val="white">
                    <a:lumMod val="75000"/>
                  </a:prstClr>
                </a:solidFill>
              </a:rPr>
              <a:t>3/4/2014</a:t>
            </a:fld>
            <a:endParaRPr lang="en-US" dirty="0">
              <a:solidFill>
                <a:prstClr val="white">
                  <a:lumMod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Technical Meeting on Vacuum for HL-LHC, CERN - 5/3/2014</a:t>
            </a:r>
            <a:endParaRPr lang="en-GB" dirty="0"/>
          </a:p>
        </p:txBody>
      </p:sp>
      <p:sp>
        <p:nvSpPr>
          <p:cNvPr id="7" name="Title 4"/>
          <p:cNvSpPr txBox="1">
            <a:spLocks/>
          </p:cNvSpPr>
          <p:nvPr/>
        </p:nvSpPr>
        <p:spPr>
          <a:xfrm>
            <a:off x="467544" y="6192688"/>
            <a:ext cx="4608512" cy="548680"/>
          </a:xfrm>
          <a:prstGeom prst="rect">
            <a:avLst/>
          </a:prstGeom>
        </p:spPr>
        <p:txBody>
          <a:bodyPr vert="horz" lIns="36000" tIns="0" rIns="36000" bIns="0" rtlCol="0" anchor="ctr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0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dirty="0" smtClean="0"/>
              <a:t>	</a:t>
            </a:r>
            <a:r>
              <a:rPr lang="en-US" sz="1400" b="1" dirty="0" smtClean="0"/>
              <a:t>Luca </a:t>
            </a:r>
            <a:r>
              <a:rPr lang="en-US" sz="1400" b="1" dirty="0" err="1" smtClean="0"/>
              <a:t>Dassa</a:t>
            </a:r>
            <a:r>
              <a:rPr lang="en-US" sz="1400" b="1" dirty="0" smtClean="0"/>
              <a:t>, Rafael Fernandez Gomez, EN-MME-ES</a:t>
            </a:r>
            <a:endParaRPr lang="en-GB" sz="1400" b="1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89" y="1124744"/>
            <a:ext cx="4470105" cy="44644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4604" y="1124744"/>
            <a:ext cx="4467203" cy="44615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itle 4"/>
          <p:cNvSpPr txBox="1">
            <a:spLocks/>
          </p:cNvSpPr>
          <p:nvPr/>
        </p:nvSpPr>
        <p:spPr>
          <a:xfrm>
            <a:off x="35496" y="5589240"/>
            <a:ext cx="4608512" cy="548680"/>
          </a:xfrm>
          <a:prstGeom prst="rect">
            <a:avLst/>
          </a:prstGeom>
        </p:spPr>
        <p:txBody>
          <a:bodyPr vert="horz" lIns="36000" tIns="0" rIns="36000" bIns="0" rtlCol="0" anchor="ctr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0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000" b="1" dirty="0" smtClean="0"/>
              <a:t>16mm  @Q1</a:t>
            </a:r>
          </a:p>
          <a:p>
            <a:pPr algn="ctr"/>
            <a:r>
              <a:rPr lang="en-US" sz="2000" b="1" dirty="0" smtClean="0"/>
              <a:t>Approx. weight: 4x4x2.5x8 kg = </a:t>
            </a:r>
            <a:r>
              <a:rPr lang="en-US" sz="2000" b="1" i="1" u="sng" dirty="0" smtClean="0"/>
              <a:t>320 kg </a:t>
            </a:r>
            <a:endParaRPr lang="en-GB" sz="2000" b="1" i="1" u="sng" dirty="0"/>
          </a:p>
        </p:txBody>
      </p:sp>
      <p:sp>
        <p:nvSpPr>
          <p:cNvPr id="10" name="Title 4"/>
          <p:cNvSpPr txBox="1">
            <a:spLocks/>
          </p:cNvSpPr>
          <p:nvPr/>
        </p:nvSpPr>
        <p:spPr>
          <a:xfrm>
            <a:off x="4572000" y="5644008"/>
            <a:ext cx="4608512" cy="548680"/>
          </a:xfrm>
          <a:prstGeom prst="rect">
            <a:avLst/>
          </a:prstGeom>
        </p:spPr>
        <p:txBody>
          <a:bodyPr vert="horz" lIns="36000" tIns="0" rIns="36000" bIns="0" rtlCol="0" anchor="ctr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0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400" dirty="0"/>
              <a:t> </a:t>
            </a:r>
            <a:r>
              <a:rPr lang="en-US" sz="2400" dirty="0" smtClean="0"/>
              <a:t>   </a:t>
            </a:r>
            <a:r>
              <a:rPr lang="en-US" sz="2000" b="1" dirty="0" smtClean="0"/>
              <a:t>6mm @Q2, Q3, CP, D1</a:t>
            </a:r>
            <a:endParaRPr lang="en-GB" sz="2000" b="1" dirty="0"/>
          </a:p>
        </p:txBody>
      </p:sp>
      <p:sp>
        <p:nvSpPr>
          <p:cNvPr id="12" name="Title 4"/>
          <p:cNvSpPr>
            <a:spLocks noGrp="1"/>
          </p:cNvSpPr>
          <p:nvPr>
            <p:ph type="title"/>
          </p:nvPr>
        </p:nvSpPr>
        <p:spPr>
          <a:xfrm>
            <a:off x="179512" y="260648"/>
            <a:ext cx="8856984" cy="548680"/>
          </a:xfrm>
        </p:spPr>
        <p:txBody>
          <a:bodyPr/>
          <a:lstStyle/>
          <a:p>
            <a:pPr algn="ctr"/>
            <a:r>
              <a:rPr lang="en-US" sz="2400" dirty="0" smtClean="0"/>
              <a:t>Conceptual design of the beam screen (BS) for the Q1 </a:t>
            </a:r>
            <a:br>
              <a:rPr lang="en-US" sz="2400" dirty="0" smtClean="0"/>
            </a:br>
            <a:r>
              <a:rPr lang="en-US" sz="2400" dirty="0" smtClean="0"/>
              <a:t>and Q2-Q3-CP-D1 areas: W shields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1209251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4449266" y="1916832"/>
            <a:ext cx="4875262" cy="3674459"/>
            <a:chOff x="4355976" y="1628800"/>
            <a:chExt cx="4875262" cy="3674459"/>
          </a:xfrm>
        </p:grpSpPr>
        <p:pic>
          <p:nvPicPr>
            <p:cNvPr id="11266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55976" y="1628800"/>
              <a:ext cx="4875262" cy="36744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267" name="Picture 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793607" y="1628800"/>
              <a:ext cx="1800200" cy="757679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pic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FDCFD2-7033-4BDA-A642-636ADBE62CF0}" type="datetime1">
              <a:rPr lang="en-US" smtClean="0">
                <a:solidFill>
                  <a:prstClr val="white">
                    <a:lumMod val="75000"/>
                  </a:prstClr>
                </a:solidFill>
              </a:rPr>
              <a:t>3/4/2014</a:t>
            </a:fld>
            <a:endParaRPr lang="en-US" dirty="0">
              <a:solidFill>
                <a:prstClr val="white">
                  <a:lumMod val="75000"/>
                </a:prstClr>
              </a:solidFill>
            </a:endParaRP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179512" y="188640"/>
            <a:ext cx="8856984" cy="548680"/>
          </a:xfrm>
        </p:spPr>
        <p:txBody>
          <a:bodyPr/>
          <a:lstStyle/>
          <a:p>
            <a:pPr algn="ctr"/>
            <a:r>
              <a:rPr lang="en-US" sz="2400" dirty="0" smtClean="0"/>
              <a:t>Tolerances:</a:t>
            </a:r>
            <a:endParaRPr lang="en-GB" sz="240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Technical Meeting on Vacuum for HL-LHC, CERN - 5/3/2014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251520" y="566678"/>
            <a:ext cx="8712968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Tolerances of different parts will have to be carefully minimized in order to allow the biggest area to the beams, especially in Q2-Q3, where the beam trajectories and sizes are the widest (see R. De Maria, this </a:t>
            </a:r>
            <a:r>
              <a:rPr lang="en-GB" dirty="0" smtClean="0"/>
              <a:t>meeting</a:t>
            </a:r>
            <a:r>
              <a:rPr lang="en-GB" dirty="0" smtClean="0"/>
              <a:t>):</a:t>
            </a:r>
            <a:endParaRPr lang="en-GB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W shields: </a:t>
            </a:r>
            <a:r>
              <a:rPr lang="en-GB" dirty="0" smtClean="0"/>
              <a:t>contact with </a:t>
            </a:r>
            <a:r>
              <a:rPr lang="en-GB" dirty="0" err="1" smtClean="0"/>
              <a:t>Plansee</a:t>
            </a:r>
            <a:r>
              <a:rPr lang="en-GB" dirty="0" smtClean="0"/>
              <a:t> (25/11/2013</a:t>
            </a:r>
            <a:r>
              <a:rPr lang="en-GB" dirty="0" smtClean="0"/>
              <a:t>) established, first prototypes/samples delivered</a:t>
            </a:r>
            <a:endParaRPr lang="en-GB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Brazing of W shields to BS: </a:t>
            </a:r>
            <a:r>
              <a:rPr lang="en-GB" dirty="0" smtClean="0"/>
              <a:t>study underway</a:t>
            </a:r>
            <a:endParaRPr lang="en-GB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Straightness of BS: TBD during prototyping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Straightness and ID tolerances of cold bore:						TBD with supplier (contacts established)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  <p:pic>
        <p:nvPicPr>
          <p:cNvPr id="1126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3140968"/>
            <a:ext cx="4552966" cy="3456384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38007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FDCFD2-7033-4BDA-A642-636ADBE62CF0}" type="datetime1">
              <a:rPr lang="en-US" smtClean="0">
                <a:solidFill>
                  <a:prstClr val="white">
                    <a:lumMod val="75000"/>
                  </a:prstClr>
                </a:solidFill>
              </a:rPr>
              <a:t>3/4/2014</a:t>
            </a:fld>
            <a:endParaRPr lang="en-US" dirty="0">
              <a:solidFill>
                <a:prstClr val="white">
                  <a:lumMod val="75000"/>
                </a:prstClr>
              </a:solidFill>
            </a:endParaRP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179512" y="44624"/>
            <a:ext cx="8856984" cy="1440160"/>
          </a:xfrm>
        </p:spPr>
        <p:txBody>
          <a:bodyPr/>
          <a:lstStyle/>
          <a:p>
            <a:pPr algn="ctr"/>
            <a:r>
              <a:rPr lang="en-US" dirty="0" smtClean="0"/>
              <a:t>Short and medium term plan:</a:t>
            </a:r>
            <a:br>
              <a:rPr lang="en-US" dirty="0" smtClean="0"/>
            </a:br>
            <a:r>
              <a:rPr lang="en-US" sz="2400" dirty="0" smtClean="0"/>
              <a:t/>
            </a:r>
            <a:br>
              <a:rPr lang="en-US" sz="2400" dirty="0" smtClean="0"/>
            </a:br>
            <a:endParaRPr lang="en-GB" sz="240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Technical Meeting on Vacuum for HL-LHC, CERN - 5/3/2014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251520" y="922650"/>
            <a:ext cx="8784976" cy="5170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/>
              <a:t>Engineering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Modify </a:t>
            </a:r>
            <a:r>
              <a:rPr lang="en-US" dirty="0" smtClean="0"/>
              <a:t>BS design with 6mm W shielding (Q2-&gt;D1), to accommodate bigger capillaries </a:t>
            </a:r>
            <a:r>
              <a:rPr lang="en-US" i="1" dirty="0" smtClean="0">
                <a:solidFill>
                  <a:srgbClr val="FF0000"/>
                </a:solidFill>
              </a:rPr>
              <a:t>UNDERWAY</a:t>
            </a:r>
            <a:endParaRPr lang="en-US" i="1" dirty="0" smtClean="0">
              <a:solidFill>
                <a:srgbClr val="FF0000"/>
              </a:solidFill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i="1" dirty="0" smtClean="0"/>
              <a:t>Repeat </a:t>
            </a:r>
            <a:r>
              <a:rPr lang="en-US" i="1" dirty="0" smtClean="0"/>
              <a:t>magnetic/mechanical stress calculations with new BS profiles </a:t>
            </a:r>
            <a:r>
              <a:rPr lang="en-US" i="1" dirty="0" smtClean="0">
                <a:solidFill>
                  <a:srgbClr val="FF0000"/>
                </a:solidFill>
              </a:rPr>
              <a:t>UNDERWAY</a:t>
            </a:r>
            <a:endParaRPr lang="en-US" i="1" dirty="0" smtClean="0">
              <a:solidFill>
                <a:srgbClr val="FF0000"/>
              </a:solidFill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Visit/discussion </a:t>
            </a:r>
            <a:r>
              <a:rPr lang="en-US" dirty="0"/>
              <a:t>with </a:t>
            </a:r>
            <a:r>
              <a:rPr lang="en-US" dirty="0" err="1"/>
              <a:t>Plansee</a:t>
            </a:r>
            <a:r>
              <a:rPr lang="en-US" dirty="0"/>
              <a:t> (25 Nov 2013</a:t>
            </a:r>
            <a:r>
              <a:rPr lang="en-US" dirty="0" smtClean="0"/>
              <a:t>) </a:t>
            </a:r>
            <a:r>
              <a:rPr lang="en-US" i="1" dirty="0" smtClean="0">
                <a:solidFill>
                  <a:srgbClr val="FF0000"/>
                </a:solidFill>
              </a:rPr>
              <a:t>DONE</a:t>
            </a:r>
            <a:endParaRPr lang="en-US" i="1" dirty="0"/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Define </a:t>
            </a:r>
            <a:r>
              <a:rPr lang="en-US" dirty="0"/>
              <a:t>brazing parameters of W shielding on </a:t>
            </a:r>
            <a:r>
              <a:rPr lang="en-US" dirty="0" smtClean="0"/>
              <a:t>BS (same, plus CERN advice) </a:t>
            </a:r>
            <a:r>
              <a:rPr lang="en-US" i="1" dirty="0" smtClean="0">
                <a:solidFill>
                  <a:srgbClr val="FF0000"/>
                </a:solidFill>
              </a:rPr>
              <a:t>UNDER </a:t>
            </a:r>
            <a:r>
              <a:rPr lang="en-US" i="1" dirty="0" smtClean="0">
                <a:solidFill>
                  <a:srgbClr val="FF0000"/>
                </a:solidFill>
              </a:rPr>
              <a:t>STUDY</a:t>
            </a:r>
            <a:endParaRPr lang="en-US" i="1" dirty="0"/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Prototype </a:t>
            </a:r>
            <a:r>
              <a:rPr lang="en-US" dirty="0"/>
              <a:t>brazing and validate (LN</a:t>
            </a:r>
            <a:r>
              <a:rPr lang="en-US" baseline="-25000" dirty="0"/>
              <a:t>2</a:t>
            </a:r>
            <a:r>
              <a:rPr lang="en-US" dirty="0"/>
              <a:t> thermal </a:t>
            </a:r>
            <a:r>
              <a:rPr lang="en-US" dirty="0" smtClean="0"/>
              <a:t>shock, heat conduction tests,… ) </a:t>
            </a:r>
            <a:r>
              <a:rPr lang="en-US" i="1" dirty="0" smtClean="0">
                <a:solidFill>
                  <a:srgbClr val="FF0000"/>
                </a:solidFill>
              </a:rPr>
              <a:t>TBD</a:t>
            </a:r>
            <a:endParaRPr lang="en-US" i="1" dirty="0"/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Launch design and fabrication of 1.2 m-long </a:t>
            </a:r>
            <a:r>
              <a:rPr lang="en-US" dirty="0"/>
              <a:t>prototype of </a:t>
            </a:r>
            <a:r>
              <a:rPr lang="en-US" dirty="0" smtClean="0"/>
              <a:t>low-</a:t>
            </a:r>
            <a:r>
              <a:rPr lang="en-US" dirty="0" err="1" smtClean="0"/>
              <a:t>toleranced</a:t>
            </a:r>
            <a:r>
              <a:rPr lang="en-US" dirty="0" smtClean="0"/>
              <a:t> ID cold-bore </a:t>
            </a:r>
            <a:r>
              <a:rPr lang="en-US" dirty="0"/>
              <a:t>(CB) with 304L </a:t>
            </a:r>
            <a:r>
              <a:rPr lang="en-US" dirty="0" smtClean="0"/>
              <a:t>SS BS</a:t>
            </a:r>
            <a:r>
              <a:rPr lang="en-US" dirty="0"/>
              <a:t>, to </a:t>
            </a:r>
            <a:r>
              <a:rPr lang="en-US" dirty="0" smtClean="0"/>
              <a:t>study </a:t>
            </a:r>
            <a:r>
              <a:rPr lang="en-US" dirty="0" smtClean="0"/>
              <a:t> manufacturing </a:t>
            </a:r>
            <a:r>
              <a:rPr lang="en-US" dirty="0" smtClean="0"/>
              <a:t>issues     </a:t>
            </a:r>
            <a:r>
              <a:rPr lang="en-US" i="1" dirty="0" smtClean="0">
                <a:solidFill>
                  <a:srgbClr val="FF0000"/>
                </a:solidFill>
              </a:rPr>
              <a:t>STARTED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Launch </a:t>
            </a:r>
            <a:r>
              <a:rPr lang="en-US" dirty="0"/>
              <a:t>8m-long prototype with </a:t>
            </a:r>
            <a:r>
              <a:rPr lang="en-US" dirty="0" smtClean="0"/>
              <a:t>high-precision CB</a:t>
            </a:r>
            <a:r>
              <a:rPr lang="en-US" dirty="0"/>
              <a:t>, </a:t>
            </a:r>
            <a:r>
              <a:rPr lang="en-US" dirty="0" smtClean="0"/>
              <a:t>and real </a:t>
            </a:r>
            <a:r>
              <a:rPr lang="en-US" dirty="0"/>
              <a:t>P506 </a:t>
            </a:r>
            <a:r>
              <a:rPr lang="en-US" dirty="0" smtClean="0"/>
              <a:t>BS </a:t>
            </a:r>
            <a:r>
              <a:rPr lang="en-US" i="1" dirty="0" smtClean="0">
                <a:solidFill>
                  <a:srgbClr val="FF0000"/>
                </a:solidFill>
              </a:rPr>
              <a:t>Same as previous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Procure </a:t>
            </a:r>
            <a:r>
              <a:rPr lang="en-US" dirty="0"/>
              <a:t>P506 BS material of proper thickness (co-laminated Cu and SS, </a:t>
            </a:r>
            <a:r>
              <a:rPr lang="en-US" dirty="0" err="1"/>
              <a:t>Böhler</a:t>
            </a:r>
            <a:r>
              <a:rPr lang="en-US" dirty="0" smtClean="0"/>
              <a:t>)</a:t>
            </a:r>
            <a:endParaRPr lang="en-US" dirty="0"/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Raise issue of cold-testing 8m-long prototype: feasible or not? At SM18?</a:t>
            </a:r>
            <a:endParaRPr lang="en-US" dirty="0" smtClean="0"/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Measure </a:t>
            </a:r>
            <a:r>
              <a:rPr lang="en-US" dirty="0" smtClean="0"/>
              <a:t>magnetic permeability at </a:t>
            </a:r>
            <a:r>
              <a:rPr lang="en-US" dirty="0" smtClean="0"/>
              <a:t>low-temperature </a:t>
            </a:r>
            <a:r>
              <a:rPr lang="en-US" i="1" dirty="0" smtClean="0">
                <a:solidFill>
                  <a:srgbClr val="FF0000"/>
                </a:solidFill>
              </a:rPr>
              <a:t>DONE (P. </a:t>
            </a:r>
            <a:r>
              <a:rPr lang="en-US" i="1" dirty="0" err="1" smtClean="0">
                <a:solidFill>
                  <a:srgbClr val="FF0000"/>
                </a:solidFill>
              </a:rPr>
              <a:t>Fessia</a:t>
            </a:r>
            <a:r>
              <a:rPr lang="en-US" i="1" dirty="0" smtClean="0">
                <a:solidFill>
                  <a:srgbClr val="FF0000"/>
                </a:solidFill>
              </a:rPr>
              <a:t> et al.)</a:t>
            </a:r>
            <a:endParaRPr lang="en-US" i="1" dirty="0" smtClean="0">
              <a:solidFill>
                <a:srgbClr val="FF0000"/>
              </a:solidFill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Develop </a:t>
            </a:r>
            <a:r>
              <a:rPr lang="en-US" dirty="0" smtClean="0"/>
              <a:t>BS insertion tool and installation sequence for BS and CB (H vs V</a:t>
            </a:r>
            <a:r>
              <a:rPr lang="en-US" dirty="0" smtClean="0"/>
              <a:t>) </a:t>
            </a:r>
            <a:r>
              <a:rPr lang="en-US" i="1" dirty="0" smtClean="0">
                <a:solidFill>
                  <a:srgbClr val="FF0000"/>
                </a:solidFill>
              </a:rPr>
              <a:t>Concept developed by/with P </a:t>
            </a:r>
            <a:r>
              <a:rPr lang="en-US" i="1" dirty="0" err="1" smtClean="0">
                <a:solidFill>
                  <a:srgbClr val="FF0000"/>
                </a:solidFill>
              </a:rPr>
              <a:t>Ferracin</a:t>
            </a:r>
            <a:r>
              <a:rPr lang="en-US" i="1" dirty="0" smtClean="0">
                <a:solidFill>
                  <a:srgbClr val="FF0000"/>
                </a:solidFill>
              </a:rPr>
              <a:t> et al.</a:t>
            </a:r>
            <a:endParaRPr lang="en-US" i="1" dirty="0" smtClean="0">
              <a:solidFill>
                <a:srgbClr val="FF0000"/>
              </a:solidFill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Develop </a:t>
            </a:r>
            <a:r>
              <a:rPr lang="en-US" dirty="0" smtClean="0"/>
              <a:t>design of BS for magnets D1 and </a:t>
            </a:r>
            <a:r>
              <a:rPr lang="en-US" dirty="0" smtClean="0"/>
              <a:t>beyond  </a:t>
            </a:r>
            <a:r>
              <a:rPr lang="en-US" i="1" dirty="0" smtClean="0">
                <a:solidFill>
                  <a:srgbClr val="FF0000"/>
                </a:solidFill>
              </a:rPr>
              <a:t>NOT STARTED YET</a:t>
            </a:r>
            <a:endParaRPr lang="en-US" i="1" dirty="0" smtClean="0">
              <a:solidFill>
                <a:srgbClr val="FF0000"/>
              </a:solidFill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Collaborate with BI group on development of shielded BPMs </a:t>
            </a:r>
            <a:r>
              <a:rPr lang="en-US" dirty="0"/>
              <a:t> </a:t>
            </a:r>
            <a:r>
              <a:rPr lang="en-US" i="1" dirty="0" smtClean="0">
                <a:solidFill>
                  <a:srgbClr val="FF0000"/>
                </a:solidFill>
              </a:rPr>
              <a:t>STARTED,  T. </a:t>
            </a:r>
            <a:r>
              <a:rPr lang="en-US" i="1" dirty="0" err="1" smtClean="0">
                <a:solidFill>
                  <a:srgbClr val="FF0000"/>
                </a:solidFill>
              </a:rPr>
              <a:t>Lefevre</a:t>
            </a:r>
            <a:r>
              <a:rPr lang="en-US" i="1" dirty="0" smtClean="0">
                <a:solidFill>
                  <a:srgbClr val="FF0000"/>
                </a:solidFill>
              </a:rPr>
              <a:t> and new fellow, see his presentation this proceedings</a:t>
            </a:r>
            <a:endParaRPr lang="en-US" i="1" dirty="0" smtClean="0"/>
          </a:p>
        </p:txBody>
      </p:sp>
    </p:spTree>
    <p:extLst>
      <p:ext uri="{BB962C8B-B14F-4D97-AF65-F5344CB8AC3E}">
        <p14:creationId xmlns:p14="http://schemas.microsoft.com/office/powerpoint/2010/main" val="25023880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FDCFD2-7033-4BDA-A642-636ADBE62CF0}" type="datetime1">
              <a:rPr lang="en-US" smtClean="0">
                <a:solidFill>
                  <a:prstClr val="white">
                    <a:lumMod val="75000"/>
                  </a:prstClr>
                </a:solidFill>
              </a:rPr>
              <a:t>3/4/2014</a:t>
            </a:fld>
            <a:endParaRPr lang="en-US" dirty="0">
              <a:solidFill>
                <a:prstClr val="white">
                  <a:lumMod val="75000"/>
                </a:prstClr>
              </a:solidFill>
            </a:endParaRP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179512" y="188640"/>
            <a:ext cx="8856984" cy="1440160"/>
          </a:xfrm>
        </p:spPr>
        <p:txBody>
          <a:bodyPr/>
          <a:lstStyle/>
          <a:p>
            <a:pPr algn="ctr"/>
            <a:r>
              <a:rPr lang="en-US" dirty="0" smtClean="0"/>
              <a:t>Short and medium term plan:</a:t>
            </a:r>
            <a:br>
              <a:rPr lang="en-US" dirty="0" smtClean="0"/>
            </a:br>
            <a:endParaRPr lang="en-GB" sz="240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Technical Meeting on Vacuum for HL-LHC, CERN - 5/3/2014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395536" y="980728"/>
            <a:ext cx="8352928" cy="54168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/>
              <a:t>Vacuum </a:t>
            </a:r>
            <a:r>
              <a:rPr lang="en-US" sz="2400" b="1" dirty="0" smtClean="0"/>
              <a:t>R&amp;D </a:t>
            </a:r>
          </a:p>
          <a:p>
            <a:pPr algn="ctr"/>
            <a:r>
              <a:rPr lang="en-US" b="1" dirty="0" smtClean="0"/>
              <a:t>(see also presentation by V. </a:t>
            </a:r>
            <a:r>
              <a:rPr lang="en-US" b="1" dirty="0" err="1" smtClean="0"/>
              <a:t>Baglin</a:t>
            </a:r>
            <a:r>
              <a:rPr lang="en-US" b="1" dirty="0" smtClean="0"/>
              <a:t>, this proceedings)</a:t>
            </a:r>
            <a:endParaRPr lang="en-US" b="1" dirty="0" smtClean="0"/>
          </a:p>
          <a:p>
            <a:pPr algn="ctr"/>
            <a:endParaRPr lang="en-US" sz="2400" b="1" dirty="0" smtClean="0"/>
          </a:p>
          <a:p>
            <a:pPr marL="457200" indent="-457200">
              <a:buFont typeface="+mj-lt"/>
              <a:buAutoNum type="arabicPeriod"/>
            </a:pPr>
            <a:r>
              <a:rPr lang="en-US" sz="2000" dirty="0" err="1" smtClean="0"/>
              <a:t>Coldex</a:t>
            </a:r>
            <a:r>
              <a:rPr lang="en-US" sz="2000" dirty="0" smtClean="0"/>
              <a:t> experiment at SPS (desorption/e-cloud at low temperatures) </a:t>
            </a:r>
            <a:r>
              <a:rPr lang="en-US" sz="2000" i="1" dirty="0" smtClean="0">
                <a:solidFill>
                  <a:srgbClr val="FF0000"/>
                </a:solidFill>
              </a:rPr>
              <a:t>STARTED, BS with </a:t>
            </a:r>
            <a:r>
              <a:rPr lang="en-US" sz="2000" i="1" dirty="0" smtClean="0">
                <a:solidFill>
                  <a:srgbClr val="FF0000"/>
                </a:solidFill>
                <a:latin typeface="Symbol" panose="05050102010706020507" pitchFamily="18" charset="2"/>
              </a:rPr>
              <a:t>a</a:t>
            </a:r>
            <a:r>
              <a:rPr lang="en-US" sz="2000" i="1" dirty="0" smtClean="0">
                <a:solidFill>
                  <a:srgbClr val="FF0000"/>
                </a:solidFill>
              </a:rPr>
              <a:t>-C coating </a:t>
            </a:r>
            <a:r>
              <a:rPr lang="en-US" sz="2000" i="1" dirty="0" smtClean="0">
                <a:solidFill>
                  <a:srgbClr val="FF0000"/>
                </a:solidFill>
              </a:rPr>
              <a:t>installed</a:t>
            </a:r>
            <a:endParaRPr lang="en-US" sz="2000" i="1" dirty="0" smtClean="0">
              <a:solidFill>
                <a:srgbClr val="FF0000"/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sz="2000" dirty="0" smtClean="0"/>
              <a:t>Study of equilibrium isotherms for relevant gases (</a:t>
            </a:r>
            <a:r>
              <a:rPr lang="en-US" sz="2000" i="1" dirty="0" smtClean="0">
                <a:solidFill>
                  <a:srgbClr val="FF0000"/>
                </a:solidFill>
              </a:rPr>
              <a:t>TBD, PhD/Fellow </a:t>
            </a:r>
            <a:r>
              <a:rPr lang="en-US" sz="2000" i="1" dirty="0" smtClean="0">
                <a:solidFill>
                  <a:srgbClr val="FF0000"/>
                </a:solidFill>
              </a:rPr>
              <a:t>requested</a:t>
            </a:r>
            <a:r>
              <a:rPr lang="en-US" sz="2000" dirty="0" smtClean="0">
                <a:solidFill>
                  <a:srgbClr val="FF0000"/>
                </a:solidFill>
              </a:rPr>
              <a:t>)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000" b="1" i="1" dirty="0" smtClean="0"/>
              <a:t>Development of </a:t>
            </a:r>
            <a:r>
              <a:rPr lang="en-US" sz="2000" b="1" i="1" dirty="0" smtClean="0">
                <a:latin typeface="Symbol" panose="05050102010706020507" pitchFamily="18" charset="2"/>
              </a:rPr>
              <a:t>a</a:t>
            </a:r>
            <a:r>
              <a:rPr lang="en-US" sz="2000" b="1" i="1" dirty="0" smtClean="0"/>
              <a:t>-C </a:t>
            </a:r>
            <a:r>
              <a:rPr lang="en-US" sz="2000" b="1" i="1" dirty="0" smtClean="0"/>
              <a:t>coating configuration (hollow cathode x4?) (</a:t>
            </a:r>
            <a:r>
              <a:rPr lang="en-US" sz="2000" b="1" i="1" dirty="0" smtClean="0">
                <a:solidFill>
                  <a:srgbClr val="FF0000"/>
                </a:solidFill>
              </a:rPr>
              <a:t>under study</a:t>
            </a:r>
            <a:r>
              <a:rPr lang="en-US" sz="2000" b="1" i="1" dirty="0" smtClean="0"/>
              <a:t>)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000" dirty="0" smtClean="0"/>
              <a:t>Material characterization 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000" dirty="0" smtClean="0"/>
              <a:t>Integration of electrode for suppression of e-cloud (</a:t>
            </a:r>
            <a:r>
              <a:rPr lang="en-US" sz="2000" i="1" dirty="0" smtClean="0">
                <a:solidFill>
                  <a:srgbClr val="FF0000"/>
                </a:solidFill>
              </a:rPr>
              <a:t>collaboration with </a:t>
            </a:r>
            <a:r>
              <a:rPr lang="en-US" sz="2000" i="1" dirty="0" err="1" smtClean="0">
                <a:solidFill>
                  <a:srgbClr val="FF0000"/>
                </a:solidFill>
              </a:rPr>
              <a:t>ASTeC</a:t>
            </a:r>
            <a:r>
              <a:rPr lang="en-US" sz="2000" i="1" dirty="0" smtClean="0">
                <a:solidFill>
                  <a:srgbClr val="FF0000"/>
                </a:solidFill>
              </a:rPr>
              <a:t> </a:t>
            </a:r>
            <a:r>
              <a:rPr lang="en-US" sz="2000" i="1" dirty="0" err="1" smtClean="0">
                <a:solidFill>
                  <a:srgbClr val="FF0000"/>
                </a:solidFill>
              </a:rPr>
              <a:t>Daresbury</a:t>
            </a:r>
            <a:r>
              <a:rPr lang="en-US" sz="2000" i="1" dirty="0" smtClean="0">
                <a:solidFill>
                  <a:srgbClr val="FF0000"/>
                </a:solidFill>
              </a:rPr>
              <a:t> initiated</a:t>
            </a:r>
            <a:r>
              <a:rPr lang="en-US" sz="2000" dirty="0" smtClean="0"/>
              <a:t>)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000" dirty="0" smtClean="0"/>
              <a:t>Finalize vacuum layout (including other, non-triplet, areas)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000" dirty="0" smtClean="0"/>
              <a:t>Write/detail Work Package </a:t>
            </a:r>
            <a:r>
              <a:rPr lang="en-US" sz="2000" dirty="0" smtClean="0"/>
              <a:t>WP12 </a:t>
            </a:r>
            <a:r>
              <a:rPr lang="en-US" sz="2000" i="1" dirty="0" smtClean="0">
                <a:solidFill>
                  <a:srgbClr val="FF0000"/>
                </a:solidFill>
              </a:rPr>
              <a:t>TBD, by fall 2014</a:t>
            </a:r>
            <a:endParaRPr lang="en-US" sz="2000" i="1" dirty="0" smtClean="0">
              <a:solidFill>
                <a:srgbClr val="FF0000"/>
              </a:solidFill>
            </a:endParaRPr>
          </a:p>
          <a:p>
            <a:pPr marL="457200" indent="-457200">
              <a:buFont typeface="+mj-lt"/>
              <a:buAutoNum type="arabicPeriod"/>
            </a:pPr>
            <a:endParaRPr lang="en-US" sz="2000" dirty="0"/>
          </a:p>
          <a:p>
            <a:pPr algn="ctr"/>
            <a:r>
              <a:rPr lang="en-US" sz="2000" b="1" i="1" u="sng" dirty="0" smtClean="0"/>
              <a:t>… the logical consequence is that more resources are needed, and </a:t>
            </a:r>
            <a:r>
              <a:rPr lang="en-US" sz="2000" b="1" i="1" u="sng" dirty="0" smtClean="0"/>
              <a:t>are being identified </a:t>
            </a:r>
            <a:r>
              <a:rPr lang="en-US" sz="2000" b="1" i="1" u="sng" dirty="0" smtClean="0"/>
              <a:t>and allocated within the VSC group.</a:t>
            </a:r>
            <a:endParaRPr lang="en-GB" sz="1200" b="1" i="1" u="sng" dirty="0"/>
          </a:p>
        </p:txBody>
      </p:sp>
    </p:spTree>
    <p:extLst>
      <p:ext uri="{BB962C8B-B14F-4D97-AF65-F5344CB8AC3E}">
        <p14:creationId xmlns:p14="http://schemas.microsoft.com/office/powerpoint/2010/main" val="13419331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"/>
                            </p:stCondLst>
                            <p:childTnLst>
                              <p:par>
                                <p:cTn id="4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000"/>
                            </p:stCondLst>
                            <p:childTnLst>
                              <p:par>
                                <p:cTn id="4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/>
    </p:bldLst>
  </p:timing>
</p:sld>
</file>

<file path=ppt/theme/theme1.xml><?xml version="1.0" encoding="utf-8"?>
<a:theme xmlns:a="http://schemas.openxmlformats.org/drawingml/2006/main" name="CERNPre¦üsentation1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HiLumiLHC_Presentation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DU-SLAC">
  <a:themeElements>
    <a:clrScheme name="1_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Custom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1_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1_ODU-SLAC">
  <a:themeElements>
    <a:clrScheme name="1_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Custom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1_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CERNPre¦üsentation1</Template>
  <TotalTime>19308</TotalTime>
  <Words>645</Words>
  <Application>Microsoft Office PowerPoint</Application>
  <PresentationFormat>On-screen Show (4:3)</PresentationFormat>
  <Paragraphs>68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4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CERNPre¦üsentation1</vt:lpstr>
      <vt:lpstr>HiLumiLHC_PresentationTemplate</vt:lpstr>
      <vt:lpstr>ODU-SLAC</vt:lpstr>
      <vt:lpstr>1_ODU-SLAC</vt:lpstr>
      <vt:lpstr>PowerPoint Presentation</vt:lpstr>
      <vt:lpstr>Conceptual design of the beam screen (BS) for the Q1  and Q2-Q3-CP-D1 areas. </vt:lpstr>
      <vt:lpstr>Conceptual design of the beam screen (BS) for the Q1  and Q2-Q3-CP-D1 areas. </vt:lpstr>
      <vt:lpstr>Conceptual design of the beam screen (BS) for the Q1  and Q2-Q3-CP-D1 areas: W shields</vt:lpstr>
      <vt:lpstr>Tolerances:</vt:lpstr>
      <vt:lpstr>Short and medium term plan:  </vt:lpstr>
      <vt:lpstr>Short and medium term plan: 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arduini</dc:creator>
  <cp:lastModifiedBy>Roberto Kersevan</cp:lastModifiedBy>
  <cp:revision>765</cp:revision>
  <dcterms:created xsi:type="dcterms:W3CDTF">2012-10-12T01:23:03Z</dcterms:created>
  <dcterms:modified xsi:type="dcterms:W3CDTF">2014-03-04T16:11:04Z</dcterms:modified>
</cp:coreProperties>
</file>