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2"/>
  </p:notesMasterIdLst>
  <p:handoutMasterIdLst>
    <p:handoutMasterId r:id="rId13"/>
  </p:handoutMasterIdLst>
  <p:sldIdLst>
    <p:sldId id="292" r:id="rId3"/>
    <p:sldId id="284" r:id="rId4"/>
    <p:sldId id="294" r:id="rId5"/>
    <p:sldId id="295" r:id="rId6"/>
    <p:sldId id="296" r:id="rId7"/>
    <p:sldId id="297" r:id="rId8"/>
    <p:sldId id="298" r:id="rId9"/>
    <p:sldId id="299" r:id="rId10"/>
    <p:sldId id="300" r:id="rId11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>
        <p:scale>
          <a:sx n="70" d="100"/>
          <a:sy n="70" d="100"/>
        </p:scale>
        <p:origin x="-612" y="-144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espace.cern.ch/HiLumi/WP3/SitePages/Minutes%20and%20Presentations.asp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fr-CH" sz="3200" dirty="0" smtClean="0">
                <a:solidFill>
                  <a:schemeClr val="tx1"/>
                </a:solidFill>
              </a:rPr>
              <a:t>CRITICAL ISSUES AND DESIDERATA FOR BEAM SCREEN IN THE HL LHC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823648"/>
            <a:ext cx="6805426" cy="249218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CERN, Geneva Switzerland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Acknowledgements:</a:t>
            </a:r>
          </a:p>
          <a:p>
            <a:pPr eaLnBrk="1" hangingPunct="1"/>
            <a:r>
              <a:rPr lang="en-US" sz="2000" dirty="0" smtClean="0"/>
              <a:t>V. </a:t>
            </a:r>
            <a:r>
              <a:rPr lang="en-US" sz="2000" dirty="0" err="1" smtClean="0"/>
              <a:t>Baglin</a:t>
            </a:r>
            <a:r>
              <a:rPr lang="en-US" sz="2000" dirty="0" smtClean="0"/>
              <a:t>, P. </a:t>
            </a:r>
            <a:r>
              <a:rPr lang="en-US" sz="2000" dirty="0" err="1" smtClean="0"/>
              <a:t>Ferracin</a:t>
            </a:r>
            <a:r>
              <a:rPr lang="en-US" sz="2000" dirty="0" smtClean="0"/>
              <a:t>, R. </a:t>
            </a:r>
            <a:r>
              <a:rPr lang="en-US" sz="2000" dirty="0" err="1" smtClean="0"/>
              <a:t>Kersevan</a:t>
            </a:r>
            <a:r>
              <a:rPr lang="en-US" sz="2000" dirty="0" smtClean="0"/>
              <a:t>, R. Van </a:t>
            </a:r>
            <a:r>
              <a:rPr lang="en-US" sz="2000" dirty="0" err="1" smtClean="0"/>
              <a:t>Weelderen</a:t>
            </a:r>
            <a:endParaRPr lang="en-US" sz="2000" dirty="0" smtClean="0"/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1600" dirty="0" smtClean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 </a:t>
            </a:r>
            <a:r>
              <a:rPr lang="en-US" sz="1200" dirty="0">
                <a:solidFill>
                  <a:schemeClr val="bg1"/>
                </a:solidFill>
              </a:rPr>
              <a:t>5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March 2014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fr-CH" sz="1200" dirty="0" err="1" smtClean="0">
                <a:solidFill>
                  <a:schemeClr val="bg1"/>
                </a:solidFill>
              </a:rPr>
              <a:t>Tecchnical</a:t>
            </a:r>
            <a:r>
              <a:rPr lang="fr-CH" sz="1200" dirty="0" smtClean="0">
                <a:solidFill>
                  <a:schemeClr val="bg1"/>
                </a:solidFill>
              </a:rPr>
              <a:t> meeting on vacuum for HL LHC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advancement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GENERAL REMARKS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Beam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screen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one of the key </a:t>
            </a:r>
            <a:r>
              <a:rPr lang="fr-CH" dirty="0" err="1" smtClean="0">
                <a:sym typeface="Symbol" pitchFamily="18" charset="2"/>
              </a:rPr>
              <a:t>elements</a:t>
            </a:r>
            <a:r>
              <a:rPr lang="fr-CH" dirty="0" smtClean="0">
                <a:sym typeface="Symbol" pitchFamily="18" charset="2"/>
              </a:rPr>
              <a:t> of the HL LHC design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It </a:t>
            </a:r>
            <a:r>
              <a:rPr lang="fr-CH" dirty="0" err="1" smtClean="0">
                <a:sym typeface="Symbol" pitchFamily="18" charset="2"/>
              </a:rPr>
              <a:t>allows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reducing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heat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loads</a:t>
            </a:r>
            <a:r>
              <a:rPr lang="fr-CH" dirty="0" smtClean="0">
                <a:sym typeface="Symbol" pitchFamily="18" charset="2"/>
              </a:rPr>
              <a:t> and the radiation damage to the </a:t>
            </a:r>
            <a:r>
              <a:rPr lang="fr-CH" dirty="0" err="1" smtClean="0">
                <a:sym typeface="Symbol" pitchFamily="18" charset="2"/>
              </a:rPr>
              <a:t>same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level</a:t>
            </a:r>
            <a:r>
              <a:rPr lang="fr-CH" dirty="0" smtClean="0">
                <a:sym typeface="Symbol" pitchFamily="18" charset="2"/>
              </a:rPr>
              <a:t> of the LHC (~4 mW/cm</a:t>
            </a:r>
            <a:r>
              <a:rPr lang="fr-CH" baseline="30000" dirty="0" smtClean="0">
                <a:sym typeface="Symbol" pitchFamily="18" charset="2"/>
              </a:rPr>
              <a:t>3</a:t>
            </a:r>
            <a:r>
              <a:rPr lang="fr-CH" dirty="0">
                <a:sym typeface="Symbol" pitchFamily="18" charset="2"/>
              </a:rPr>
              <a:t>, ~40 </a:t>
            </a:r>
            <a:r>
              <a:rPr lang="fr-CH" dirty="0" err="1" smtClean="0">
                <a:sym typeface="Symbol" pitchFamily="18" charset="2"/>
              </a:rPr>
              <a:t>MGy</a:t>
            </a:r>
            <a:r>
              <a:rPr lang="fr-CH" dirty="0" smtClean="0">
                <a:sym typeface="Symbol" pitchFamily="18" charset="2"/>
              </a:rPr>
              <a:t>) </a:t>
            </a:r>
            <a:r>
              <a:rPr lang="fr-CH" sz="1000" dirty="0" smtClean="0">
                <a:solidFill>
                  <a:srgbClr val="00B050"/>
                </a:solidFill>
                <a:sym typeface="Symbol" pitchFamily="18" charset="2"/>
              </a:rPr>
              <a:t>[L. </a:t>
            </a:r>
            <a:r>
              <a:rPr lang="fr-CH" sz="1000" dirty="0" err="1" smtClean="0">
                <a:solidFill>
                  <a:srgbClr val="00B050"/>
                </a:solidFill>
                <a:sym typeface="Symbol" pitchFamily="18" charset="2"/>
              </a:rPr>
              <a:t>Esposito</a:t>
            </a:r>
            <a:r>
              <a:rPr lang="fr-CH" sz="1000" dirty="0" smtClean="0">
                <a:solidFill>
                  <a:srgbClr val="00B050"/>
                </a:solidFill>
                <a:sym typeface="Symbol" pitchFamily="18" charset="2"/>
              </a:rPr>
              <a:t>, F</a:t>
            </a:r>
            <a:r>
              <a:rPr lang="fr-CH" sz="1000" dirty="0">
                <a:solidFill>
                  <a:srgbClr val="00B050"/>
                </a:solidFill>
                <a:sym typeface="Symbol" pitchFamily="18" charset="2"/>
              </a:rPr>
              <a:t>.</a:t>
            </a:r>
            <a:r>
              <a:rPr lang="fr-CH" sz="1000" dirty="0" smtClean="0">
                <a:solidFill>
                  <a:srgbClr val="00B050"/>
                </a:solidFill>
                <a:sym typeface="Symbol" pitchFamily="18" charset="2"/>
              </a:rPr>
              <a:t> Cerutti, E. </a:t>
            </a:r>
            <a:r>
              <a:rPr lang="fr-CH" sz="1000" dirty="0" err="1" smtClean="0">
                <a:solidFill>
                  <a:srgbClr val="00B050"/>
                </a:solidFill>
                <a:sym typeface="Symbol" pitchFamily="18" charset="2"/>
              </a:rPr>
              <a:t>Todesco</a:t>
            </a:r>
            <a:r>
              <a:rPr lang="fr-CH" sz="1000" dirty="0" smtClean="0">
                <a:solidFill>
                  <a:srgbClr val="00B050"/>
                </a:solidFill>
                <a:sym typeface="Symbol" pitchFamily="18" charset="2"/>
              </a:rPr>
              <a:t>, PAC 2013 </a:t>
            </a:r>
            <a:r>
              <a:rPr lang="fr-CH" sz="1000" dirty="0">
                <a:solidFill>
                  <a:srgbClr val="00B050"/>
                </a:solidFill>
                <a:sym typeface="Symbol" pitchFamily="18" charset="2"/>
              </a:rPr>
              <a:t>http://cds.cern.ch/record/1636133/files/CERN-ACC-2013-0283.pdf]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This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thanks</a:t>
            </a:r>
            <a:r>
              <a:rPr lang="fr-CH" dirty="0" smtClean="0">
                <a:sym typeface="Symbol" pitchFamily="18" charset="2"/>
              </a:rPr>
              <a:t> to 16 mm (Q1) / 6 mm (Q2-Q3) </a:t>
            </a:r>
            <a:r>
              <a:rPr lang="fr-CH" dirty="0" err="1" smtClean="0">
                <a:sym typeface="Symbol" pitchFamily="18" charset="2"/>
              </a:rPr>
              <a:t>tungsten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shielding</a:t>
            </a:r>
            <a:endParaRPr lang="fr-CH" dirty="0" smtClean="0">
              <a:sym typeface="Symbol" pitchFamily="18" charset="2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804774" y="3098039"/>
            <a:ext cx="3021467" cy="3432412"/>
            <a:chOff x="4804774" y="3248167"/>
            <a:chExt cx="3021467" cy="3432412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1307" y="3248167"/>
              <a:ext cx="2994934" cy="3432412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4804774" y="6201000"/>
              <a:ext cx="1524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Q2, Q3</a:t>
              </a:r>
              <a:endParaRPr lang="en-US" sz="2400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515827" y="3098039"/>
            <a:ext cx="3052714" cy="3432412"/>
            <a:chOff x="1515827" y="3248167"/>
            <a:chExt cx="3052714" cy="3432412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5827" y="3248167"/>
              <a:ext cx="3052714" cy="3432412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518184" y="6201001"/>
              <a:ext cx="1524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Q1</a:t>
              </a:r>
              <a:endParaRPr lang="en-US" sz="2400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3042184" y="6572178"/>
            <a:ext cx="3370072" cy="26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b="1" dirty="0"/>
              <a:t>Luca Dassa, Rafael Fernandez-Gomez, EN-MME-ES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advancement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COOLING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 First </a:t>
            </a:r>
            <a:r>
              <a:rPr lang="fr-CH" dirty="0" smtClean="0">
                <a:sym typeface="Symbol" pitchFamily="18" charset="2"/>
              </a:rPr>
              <a:t>issue: </a:t>
            </a:r>
            <a:r>
              <a:rPr lang="fr-CH" dirty="0" err="1" smtClean="0">
                <a:sym typeface="Symbol" pitchFamily="18" charset="2"/>
              </a:rPr>
              <a:t>cooling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</a:t>
            </a:r>
            <a:r>
              <a:rPr lang="fr-CH" dirty="0" err="1" smtClean="0">
                <a:sym typeface="Symbol" pitchFamily="18" charset="2"/>
              </a:rPr>
              <a:t>heat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load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of the </a:t>
            </a:r>
            <a:r>
              <a:rPr lang="fr-CH" dirty="0" err="1" smtClean="0">
                <a:sym typeface="Symbol" pitchFamily="18" charset="2"/>
              </a:rPr>
              <a:t>order</a:t>
            </a:r>
            <a:r>
              <a:rPr lang="fr-CH" dirty="0" smtClean="0">
                <a:sym typeface="Symbol" pitchFamily="18" charset="2"/>
              </a:rPr>
              <a:t> of 700 W – to </a:t>
            </a:r>
            <a:r>
              <a:rPr lang="fr-CH" dirty="0" err="1" smtClean="0">
                <a:sym typeface="Symbol" pitchFamily="18" charset="2"/>
              </a:rPr>
              <a:t>remove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heat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need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thick</a:t>
            </a:r>
            <a:r>
              <a:rPr lang="fr-CH" dirty="0" smtClean="0">
                <a:sym typeface="Symbol" pitchFamily="18" charset="2"/>
              </a:rPr>
              <a:t> «</a:t>
            </a:r>
            <a:r>
              <a:rPr lang="fr-CH" dirty="0" err="1" smtClean="0">
                <a:sym typeface="Symbol" pitchFamily="18" charset="2"/>
              </a:rPr>
              <a:t>capillary</a:t>
            </a:r>
            <a:r>
              <a:rPr lang="fr-CH" dirty="0" smtClean="0">
                <a:sym typeface="Symbol" pitchFamily="18" charset="2"/>
              </a:rPr>
              <a:t>» tubes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Design, dimensions, to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finalized</a:t>
            </a:r>
            <a:r>
              <a:rPr lang="fr-CH" dirty="0" smtClean="0">
                <a:sym typeface="Symbol" pitchFamily="18" charset="2"/>
              </a:rPr>
              <a:t> – do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have </a:t>
            </a:r>
            <a:r>
              <a:rPr lang="fr-CH" dirty="0" err="1" smtClean="0">
                <a:sym typeface="Symbol" pitchFamily="18" charset="2"/>
              </a:rPr>
              <a:t>enough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space</a:t>
            </a:r>
            <a:r>
              <a:rPr lang="fr-CH" dirty="0" smtClean="0">
                <a:sym typeface="Symbol" pitchFamily="18" charset="2"/>
              </a:rPr>
              <a:t> for the tube in the Q2-Q3? How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topology</a:t>
            </a:r>
            <a:r>
              <a:rPr lang="fr-CH" dirty="0" smtClean="0">
                <a:sym typeface="Symbol" pitchFamily="18" charset="2"/>
              </a:rPr>
              <a:t> ? 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Temperature</a:t>
            </a:r>
            <a:r>
              <a:rPr lang="fr-CH" dirty="0" smtClean="0">
                <a:sym typeface="Symbol" pitchFamily="18" charset="2"/>
              </a:rPr>
              <a:t> of the </a:t>
            </a:r>
            <a:r>
              <a:rPr lang="fr-CH" dirty="0" err="1" smtClean="0">
                <a:sym typeface="Symbol" pitchFamily="18" charset="2"/>
              </a:rPr>
              <a:t>beam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screen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defined</a:t>
            </a:r>
            <a:r>
              <a:rPr lang="fr-CH" dirty="0" smtClean="0">
                <a:sym typeface="Symbol" pitchFamily="18" charset="2"/>
              </a:rPr>
              <a:t>, compatible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vacuum</a:t>
            </a: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A </a:t>
            </a:r>
            <a:r>
              <a:rPr lang="fr-CH" dirty="0" err="1" smtClean="0">
                <a:sym typeface="Symbol" pitchFamily="18" charset="2"/>
              </a:rPr>
              <a:t>baseline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should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defined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asap</a:t>
            </a:r>
            <a:endParaRPr lang="fr-CH" dirty="0">
              <a:sym typeface="Symbol" pitchFamily="18" charset="2"/>
            </a:endParaRPr>
          </a:p>
          <a:p>
            <a:pPr marL="0" indent="0" eaLnBrk="1" hangingPunct="1">
              <a:buNone/>
            </a:pPr>
            <a:r>
              <a:rPr lang="fr-CH" dirty="0" smtClean="0">
                <a:sym typeface="Symbol" pitchFamily="18" charset="2"/>
              </a:rPr>
              <a:t>in collaboration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cooling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colleagues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Tentative deadline: April</a:t>
            </a:r>
            <a:endParaRPr lang="fr-CH" dirty="0">
              <a:sym typeface="Symbol" pitchFamily="18" charset="2"/>
            </a:endParaRPr>
          </a:p>
        </p:txBody>
      </p:sp>
      <p:grpSp>
        <p:nvGrpSpPr>
          <p:cNvPr id="5" name="Group 2"/>
          <p:cNvGrpSpPr/>
          <p:nvPr/>
        </p:nvGrpSpPr>
        <p:grpSpPr>
          <a:xfrm>
            <a:off x="5991370" y="3565418"/>
            <a:ext cx="2715149" cy="2808084"/>
            <a:chOff x="4804773" y="3231403"/>
            <a:chExt cx="3115430" cy="3449177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5268" y="3231403"/>
              <a:ext cx="2994935" cy="3432412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7" name="TextBox 10"/>
            <p:cNvSpPr txBox="1"/>
            <p:nvPr/>
          </p:nvSpPr>
          <p:spPr>
            <a:xfrm>
              <a:off x="4804773" y="5991506"/>
              <a:ext cx="1937530" cy="689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Q2, Q3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812632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advancement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BEAM SCREEN ASSEMBLY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 Second </a:t>
            </a:r>
            <a:r>
              <a:rPr lang="fr-CH" dirty="0" smtClean="0">
                <a:sym typeface="Symbol" pitchFamily="18" charset="2"/>
              </a:rPr>
              <a:t>issue: </a:t>
            </a:r>
            <a:r>
              <a:rPr lang="fr-CH" dirty="0" err="1" smtClean="0">
                <a:sym typeface="Symbol" pitchFamily="18" charset="2"/>
              </a:rPr>
              <a:t>beam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screen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assembly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How to </a:t>
            </a:r>
            <a:r>
              <a:rPr lang="fr-CH" dirty="0" err="1" smtClean="0">
                <a:sym typeface="Symbol" pitchFamily="18" charset="2"/>
              </a:rPr>
              <a:t>fix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tungsten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shielding</a:t>
            </a:r>
            <a:r>
              <a:rPr lang="fr-CH" dirty="0" smtClean="0">
                <a:sym typeface="Symbol" pitchFamily="18" charset="2"/>
              </a:rPr>
              <a:t> on the </a:t>
            </a:r>
            <a:r>
              <a:rPr lang="fr-CH" dirty="0" err="1" smtClean="0">
                <a:sym typeface="Symbol" pitchFamily="18" charset="2"/>
              </a:rPr>
              <a:t>the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copper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beam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screen</a:t>
            </a:r>
            <a:r>
              <a:rPr lang="fr-CH" dirty="0" smtClean="0">
                <a:sym typeface="Symbol" pitchFamily="18" charset="2"/>
              </a:rPr>
              <a:t> How to </a:t>
            </a:r>
            <a:r>
              <a:rPr lang="fr-CH" dirty="0" err="1" smtClean="0">
                <a:sym typeface="Symbol" pitchFamily="18" charset="2"/>
              </a:rPr>
              <a:t>fix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capillaries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How to center the </a:t>
            </a:r>
            <a:r>
              <a:rPr lang="fr-CH" dirty="0" err="1" smtClean="0">
                <a:sym typeface="Symbol" pitchFamily="18" charset="2"/>
              </a:rPr>
              <a:t>beam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screen</a:t>
            </a:r>
            <a:r>
              <a:rPr lang="fr-CH" dirty="0" smtClean="0">
                <a:sym typeface="Symbol" pitchFamily="18" charset="2"/>
              </a:rPr>
              <a:t> in the cold bore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Check compatibility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inner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coating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necessary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kill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electron</a:t>
            </a:r>
            <a:r>
              <a:rPr lang="fr-CH" dirty="0" smtClean="0">
                <a:sym typeface="Symbol" pitchFamily="18" charset="2"/>
              </a:rPr>
              <a:t> cloud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Check </a:t>
            </a:r>
            <a:r>
              <a:rPr lang="fr-CH" dirty="0" err="1" smtClean="0">
                <a:sym typeface="Symbol" pitchFamily="18" charset="2"/>
              </a:rPr>
              <a:t>magnetic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properties</a:t>
            </a:r>
            <a:r>
              <a:rPr lang="fr-CH" dirty="0" smtClean="0">
                <a:sym typeface="Symbol" pitchFamily="18" charset="2"/>
              </a:rPr>
              <a:t> –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object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very</a:t>
            </a:r>
            <a:r>
              <a:rPr lang="fr-CH" dirty="0" smtClean="0">
                <a:sym typeface="Symbol" pitchFamily="18" charset="2"/>
              </a:rPr>
              <a:t> close and </a:t>
            </a:r>
            <a:r>
              <a:rPr lang="fr-CH" dirty="0" err="1" smtClean="0">
                <a:sym typeface="Symbol" pitchFamily="18" charset="2"/>
              </a:rPr>
              <a:t>can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strongly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perturb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magnetic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of the triplet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A </a:t>
            </a:r>
            <a:r>
              <a:rPr lang="fr-CH" dirty="0" err="1" smtClean="0">
                <a:sym typeface="Symbol" pitchFamily="18" charset="2"/>
              </a:rPr>
              <a:t>baseline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should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defined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asap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Tentative deadline: </a:t>
            </a:r>
            <a:r>
              <a:rPr lang="fr-CH" dirty="0" err="1" smtClean="0">
                <a:sym typeface="Symbol" pitchFamily="18" charset="2"/>
              </a:rPr>
              <a:t>June</a:t>
            </a:r>
            <a:endParaRPr lang="fr-CH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470790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advancement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BEAM SCREEN ASSEMBLY in the magnet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Third </a:t>
            </a:r>
            <a:r>
              <a:rPr lang="fr-CH" dirty="0" smtClean="0">
                <a:sym typeface="Symbol" pitchFamily="18" charset="2"/>
              </a:rPr>
              <a:t>issue: </a:t>
            </a:r>
            <a:r>
              <a:rPr lang="fr-CH" dirty="0" err="1" smtClean="0">
                <a:sym typeface="Symbol" pitchFamily="18" charset="2"/>
              </a:rPr>
              <a:t>beam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screen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assembly</a:t>
            </a:r>
            <a:r>
              <a:rPr lang="fr-CH" dirty="0" smtClean="0">
                <a:sym typeface="Symbol" pitchFamily="18" charset="2"/>
              </a:rPr>
              <a:t> in the </a:t>
            </a:r>
            <a:r>
              <a:rPr lang="fr-CH" dirty="0" err="1" smtClean="0">
                <a:sym typeface="Symbol" pitchFamily="18" charset="2"/>
              </a:rPr>
              <a:t>magnet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</a:t>
            </a:r>
            <a:r>
              <a:rPr lang="fr-CH" dirty="0" err="1" smtClean="0">
                <a:sym typeface="Symbol" pitchFamily="18" charset="2"/>
              </a:rPr>
              <a:t>weigth</a:t>
            </a:r>
            <a:r>
              <a:rPr lang="fr-CH" dirty="0" smtClean="0">
                <a:sym typeface="Symbol" pitchFamily="18" charset="2"/>
              </a:rPr>
              <a:t> of the </a:t>
            </a:r>
            <a:r>
              <a:rPr lang="fr-CH" dirty="0" err="1" smtClean="0">
                <a:sym typeface="Symbol" pitchFamily="18" charset="2"/>
              </a:rPr>
              <a:t>beam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screen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considerable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smtClean="0">
                <a:sym typeface="Symbol" pitchFamily="18" charset="2"/>
              </a:rPr>
              <a:t>(</a:t>
            </a:r>
            <a:r>
              <a:rPr lang="fr-CH" smtClean="0">
                <a:sym typeface="Symbol"/>
              </a:rPr>
              <a:t></a:t>
            </a:r>
            <a:r>
              <a:rPr lang="fr-CH">
                <a:sym typeface="Symbol" pitchFamily="18" charset="2"/>
              </a:rPr>
              <a:t>4</a:t>
            </a:r>
            <a:r>
              <a:rPr lang="fr-CH" smtClean="0">
                <a:sym typeface="Symbol" pitchFamily="18" charset="2"/>
              </a:rPr>
              <a:t>0 </a:t>
            </a:r>
            <a:r>
              <a:rPr lang="fr-CH" dirty="0" smtClean="0">
                <a:sym typeface="Symbol" pitchFamily="18" charset="2"/>
              </a:rPr>
              <a:t>kg/m in Q1)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First brainstorming </a:t>
            </a:r>
            <a:r>
              <a:rPr lang="fr-CH" dirty="0" err="1" smtClean="0">
                <a:sym typeface="Symbol" pitchFamily="18" charset="2"/>
              </a:rPr>
              <a:t>done</a:t>
            </a:r>
            <a:r>
              <a:rPr lang="fr-CH" dirty="0" smtClean="0">
                <a:sym typeface="Symbol" pitchFamily="18" charset="2"/>
              </a:rPr>
              <a:t> on 28 </a:t>
            </a:r>
            <a:r>
              <a:rPr lang="fr-CH" dirty="0" err="1" smtClean="0">
                <a:sym typeface="Symbol" pitchFamily="18" charset="2"/>
              </a:rPr>
              <a:t>January</a:t>
            </a:r>
            <a:r>
              <a:rPr lang="fr-CH" dirty="0" smtClean="0">
                <a:sym typeface="Symbol" pitchFamily="18" charset="2"/>
              </a:rPr>
              <a:t> 2014  </a:t>
            </a:r>
            <a:r>
              <a:rPr lang="fr-CH" dirty="0">
                <a:sym typeface="Symbol" pitchFamily="18" charset="2"/>
              </a:rPr>
              <a:t>WP3 </a:t>
            </a:r>
            <a:r>
              <a:rPr lang="fr-CH" dirty="0" smtClean="0">
                <a:sym typeface="Symbol" pitchFamily="18" charset="2"/>
              </a:rPr>
              <a:t>meeting </a:t>
            </a:r>
            <a:r>
              <a:rPr lang="fr-CH" sz="1600" dirty="0" smtClean="0">
                <a:solidFill>
                  <a:srgbClr val="00B050"/>
                </a:solidFill>
                <a:sym typeface="Symbol" pitchFamily="18" charset="2"/>
              </a:rPr>
              <a:t>[P. </a:t>
            </a:r>
            <a:r>
              <a:rPr lang="fr-CH" sz="1600" dirty="0" err="1" smtClean="0">
                <a:solidFill>
                  <a:srgbClr val="00B050"/>
                </a:solidFill>
                <a:sym typeface="Symbol" pitchFamily="18" charset="2"/>
              </a:rPr>
              <a:t>Ferracin</a:t>
            </a:r>
            <a:r>
              <a:rPr lang="fr-CH" sz="1600" dirty="0" smtClean="0">
                <a:solidFill>
                  <a:srgbClr val="00B050"/>
                </a:solidFill>
                <a:sym typeface="Symbol" pitchFamily="18" charset="2"/>
              </a:rPr>
              <a:t>, M. </a:t>
            </a:r>
            <a:r>
              <a:rPr lang="fr-CH" sz="1600" dirty="0" err="1" smtClean="0">
                <a:solidFill>
                  <a:srgbClr val="00B050"/>
                </a:solidFill>
                <a:sym typeface="Symbol" pitchFamily="18" charset="2"/>
              </a:rPr>
              <a:t>Juchno</a:t>
            </a:r>
            <a:r>
              <a:rPr lang="fr-CH" sz="1600" dirty="0" smtClean="0">
                <a:solidFill>
                  <a:srgbClr val="00B050"/>
                </a:solidFill>
                <a:sym typeface="Symbol" pitchFamily="18" charset="2"/>
              </a:rPr>
              <a:t>, R. </a:t>
            </a:r>
            <a:r>
              <a:rPr lang="fr-CH" sz="1600" dirty="0" err="1" smtClean="0">
                <a:solidFill>
                  <a:srgbClr val="00B050"/>
                </a:solidFill>
                <a:sym typeface="Symbol" pitchFamily="18" charset="2"/>
              </a:rPr>
              <a:t>Kersevan</a:t>
            </a:r>
            <a:r>
              <a:rPr lang="fr-CH" sz="1600" dirty="0" smtClean="0">
                <a:solidFill>
                  <a:srgbClr val="00B050"/>
                </a:solidFill>
                <a:sym typeface="Symbol" pitchFamily="18" charset="2"/>
              </a:rPr>
              <a:t>]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>
                <a:sym typeface="Symbol" pitchFamily="18" charset="2"/>
              </a:rPr>
              <a:t>(</a:t>
            </a:r>
            <a:r>
              <a:rPr lang="fr-CH" sz="1400" dirty="0">
                <a:solidFill>
                  <a:srgbClr val="0066FF"/>
                </a:solidFill>
                <a:sym typeface="Symbol" pitchFamily="18" charset="2"/>
                <a:hlinkClick r:id="rId2"/>
              </a:rPr>
              <a:t>https://</a:t>
            </a:r>
            <a:r>
              <a:rPr lang="fr-CH" sz="1400" dirty="0" smtClean="0">
                <a:solidFill>
                  <a:srgbClr val="0066FF"/>
                </a:solidFill>
                <a:sym typeface="Symbol" pitchFamily="18" charset="2"/>
                <a:hlinkClick r:id="rId2"/>
              </a:rPr>
              <a:t>espace.cern.ch/HiLumi/WP3/SitePages/Minutes%20and%20Presentations.aspx</a:t>
            </a:r>
            <a:r>
              <a:rPr lang="fr-CH" sz="1400" dirty="0" smtClean="0">
                <a:solidFill>
                  <a:srgbClr val="0066FF"/>
                </a:solidFill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assembled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without</a:t>
            </a:r>
            <a:r>
              <a:rPr lang="fr-CH" dirty="0" smtClean="0">
                <a:sym typeface="Symbol" pitchFamily="18" charset="2"/>
              </a:rPr>
              <a:t> cold bore</a:t>
            </a: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Beam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screen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inserted</a:t>
            </a:r>
            <a:r>
              <a:rPr lang="fr-CH" dirty="0" smtClean="0">
                <a:sym typeface="Symbol" pitchFamily="18" charset="2"/>
              </a:rPr>
              <a:t> in the cold bore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Cold bore and </a:t>
            </a:r>
            <a:r>
              <a:rPr lang="fr-CH" dirty="0" err="1" smtClean="0">
                <a:sym typeface="Symbol" pitchFamily="18" charset="2"/>
              </a:rPr>
              <a:t>beam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screen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inserted</a:t>
            </a:r>
            <a:r>
              <a:rPr lang="fr-CH" dirty="0" smtClean="0">
                <a:sym typeface="Symbol" pitchFamily="18" charset="2"/>
              </a:rPr>
              <a:t> in the </a:t>
            </a:r>
            <a:r>
              <a:rPr lang="fr-CH" dirty="0" err="1" smtClean="0">
                <a:sym typeface="Symbol" pitchFamily="18" charset="2"/>
              </a:rPr>
              <a:t>magnet</a:t>
            </a:r>
            <a:endParaRPr lang="fr-CH" dirty="0" smtClean="0">
              <a:sym typeface="Symbol" pitchFamily="18" charset="2"/>
            </a:endParaRPr>
          </a:p>
          <a:p>
            <a:pPr lvl="3" eaLnBrk="1" hangingPunct="1"/>
            <a:r>
              <a:rPr lang="fr-CH" dirty="0" err="1" smtClean="0">
                <a:sym typeface="Symbol" pitchFamily="18" charset="2"/>
              </a:rPr>
              <a:t>Sliding</a:t>
            </a:r>
            <a:r>
              <a:rPr lang="fr-CH" dirty="0" smtClean="0">
                <a:sym typeface="Symbol" pitchFamily="18" charset="2"/>
              </a:rPr>
              <a:t> on supports </a:t>
            </a:r>
            <a:r>
              <a:rPr lang="fr-CH" dirty="0" err="1" smtClean="0">
                <a:sym typeface="Symbol" pitchFamily="18" charset="2"/>
              </a:rPr>
              <a:t>placed</a:t>
            </a:r>
            <a:r>
              <a:rPr lang="fr-CH" dirty="0" smtClean="0">
                <a:sym typeface="Symbol" pitchFamily="18" charset="2"/>
              </a:rPr>
              <a:t> on </a:t>
            </a:r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poles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A prototype </a:t>
            </a:r>
            <a:r>
              <a:rPr lang="fr-CH" dirty="0" err="1" smtClean="0">
                <a:sym typeface="Symbol" pitchFamily="18" charset="2"/>
              </a:rPr>
              <a:t>should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launched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soon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Tentative deadline</a:t>
            </a: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June</a:t>
            </a:r>
            <a:r>
              <a:rPr lang="fr-CH" dirty="0" smtClean="0">
                <a:sym typeface="Symbol" pitchFamily="18" charset="2"/>
              </a:rPr>
              <a:t> 2014 end of </a:t>
            </a:r>
            <a:r>
              <a:rPr lang="fr-CH" dirty="0" err="1" smtClean="0">
                <a:sym typeface="Symbol" pitchFamily="18" charset="2"/>
              </a:rPr>
              <a:t>drawings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End 2014 </a:t>
            </a:r>
            <a:r>
              <a:rPr lang="fr-CH" dirty="0" err="1" smtClean="0">
                <a:sym typeface="Symbol" pitchFamily="18" charset="2"/>
              </a:rPr>
              <a:t>manufactured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piece</a:t>
            </a:r>
            <a:r>
              <a:rPr lang="fr-CH" dirty="0" smtClean="0">
                <a:sym typeface="Symbol" pitchFamily="18" charset="2"/>
              </a:rPr>
              <a:t>, 8-m-long</a:t>
            </a: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Beginning</a:t>
            </a:r>
            <a:r>
              <a:rPr lang="fr-CH" dirty="0" smtClean="0">
                <a:sym typeface="Symbol" pitchFamily="18" charset="2"/>
              </a:rPr>
              <a:t> 2015 </a:t>
            </a:r>
            <a:r>
              <a:rPr lang="fr-CH" dirty="0" err="1" smtClean="0">
                <a:sym typeface="Symbol" pitchFamily="18" charset="2"/>
              </a:rPr>
              <a:t>assembly</a:t>
            </a:r>
            <a:r>
              <a:rPr lang="fr-CH" dirty="0" smtClean="0">
                <a:sym typeface="Symbol" pitchFamily="18" charset="2"/>
              </a:rPr>
              <a:t> </a:t>
            </a:r>
            <a:endParaRPr lang="fr-CH" dirty="0">
              <a:sym typeface="Symbol" pitchFamily="18" charset="2"/>
            </a:endParaRPr>
          </a:p>
        </p:txBody>
      </p:sp>
      <p:pic>
        <p:nvPicPr>
          <p:cNvPr id="5" name="Picture 2" descr="bscr_v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627" y="4585647"/>
            <a:ext cx="2216649" cy="191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 bwMode="auto">
          <a:xfrm>
            <a:off x="7059168" y="6049670"/>
            <a:ext cx="138989" cy="13898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8200339" y="6049670"/>
            <a:ext cx="146304" cy="138989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3562350" y="4585647"/>
            <a:ext cx="3496818" cy="15335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3562350" y="4585647"/>
            <a:ext cx="4562475" cy="15335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9916341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advancement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BEAM SCREEN ASSEMBLY in the magnet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Fourth </a:t>
            </a:r>
            <a:r>
              <a:rPr lang="fr-CH" dirty="0" smtClean="0">
                <a:sym typeface="Symbol" pitchFamily="18" charset="2"/>
              </a:rPr>
              <a:t>issue: </a:t>
            </a:r>
            <a:r>
              <a:rPr lang="fr-CH" dirty="0" err="1" smtClean="0">
                <a:sym typeface="Symbol" pitchFamily="18" charset="2"/>
              </a:rPr>
              <a:t>tolerance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analysis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Aperture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precious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costs</a:t>
            </a:r>
            <a:r>
              <a:rPr lang="fr-CH" dirty="0" smtClean="0">
                <a:sym typeface="Symbol" pitchFamily="18" charset="2"/>
              </a:rPr>
              <a:t> money and performance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Estimate</a:t>
            </a:r>
            <a:r>
              <a:rPr lang="fr-CH" dirty="0" smtClean="0">
                <a:sym typeface="Symbol" pitchFamily="18" charset="2"/>
              </a:rPr>
              <a:t> of fabrication and </a:t>
            </a:r>
            <a:r>
              <a:rPr lang="fr-CH" dirty="0" err="1" smtClean="0">
                <a:sym typeface="Symbol" pitchFamily="18" charset="2"/>
              </a:rPr>
              <a:t>assembly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tolerances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How to </a:t>
            </a:r>
            <a:r>
              <a:rPr lang="fr-CH" dirty="0" err="1" smtClean="0">
                <a:sym typeface="Symbol" pitchFamily="18" charset="2"/>
              </a:rPr>
              <a:t>reduce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them</a:t>
            </a:r>
            <a:r>
              <a:rPr lang="fr-CH" dirty="0" smtClean="0">
                <a:sym typeface="Symbol" pitchFamily="18" charset="2"/>
              </a:rPr>
              <a:t>? </a:t>
            </a:r>
            <a:r>
              <a:rPr lang="fr-CH" dirty="0" err="1" smtClean="0">
                <a:sym typeface="Symbol" pitchFamily="18" charset="2"/>
              </a:rPr>
              <a:t>Work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ongoing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smtClean="0">
                <a:solidFill>
                  <a:srgbClr val="009900"/>
                </a:solidFill>
                <a:sym typeface="Symbol" pitchFamily="18" charset="2"/>
              </a:rPr>
              <a:t>[</a:t>
            </a:r>
            <a:r>
              <a:rPr lang="fr-CH" dirty="0" err="1" smtClean="0">
                <a:solidFill>
                  <a:srgbClr val="009900"/>
                </a:solidFill>
                <a:sym typeface="Symbol" pitchFamily="18" charset="2"/>
              </a:rPr>
              <a:t>see</a:t>
            </a:r>
            <a:r>
              <a:rPr lang="fr-CH" dirty="0" smtClean="0">
                <a:solidFill>
                  <a:srgbClr val="009900"/>
                </a:solidFill>
                <a:sym typeface="Symbol" pitchFamily="18" charset="2"/>
              </a:rPr>
              <a:t> talk by C. </a:t>
            </a:r>
            <a:r>
              <a:rPr lang="fr-CH" dirty="0" err="1" smtClean="0">
                <a:solidFill>
                  <a:srgbClr val="009900"/>
                </a:solidFill>
                <a:sym typeface="Symbol" pitchFamily="18" charset="2"/>
              </a:rPr>
              <a:t>Garion</a:t>
            </a:r>
            <a:r>
              <a:rPr lang="fr-CH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</a:p>
          <a:p>
            <a:pPr lvl="2" eaLnBrk="1" hangingPunct="1"/>
            <a:endParaRPr lang="fr-CH" dirty="0">
              <a:sym typeface="Symbol" pitchFamily="18" charset="2"/>
            </a:endParaRPr>
          </a:p>
          <a:p>
            <a:pPr lvl="2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Tentative deadline: 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First </a:t>
            </a:r>
            <a:r>
              <a:rPr lang="fr-CH" dirty="0" err="1" smtClean="0">
                <a:sym typeface="Symbol" pitchFamily="18" charset="2"/>
              </a:rPr>
              <a:t>estimates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already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available</a:t>
            </a:r>
            <a:endParaRPr lang="fr-CH" dirty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In </a:t>
            </a:r>
            <a:r>
              <a:rPr lang="fr-CH" dirty="0" err="1" smtClean="0">
                <a:sym typeface="Symbol" pitchFamily="18" charset="2"/>
              </a:rPr>
              <a:t>parallel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prototyping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reliable</a:t>
            </a:r>
            <a:r>
              <a:rPr lang="fr-CH" dirty="0" smtClean="0">
                <a:sym typeface="Symbol" pitchFamily="18" charset="2"/>
              </a:rPr>
              <a:t> final </a:t>
            </a:r>
            <a:r>
              <a:rPr lang="fr-CH" dirty="0" err="1" smtClean="0">
                <a:sym typeface="Symbol" pitchFamily="18" charset="2"/>
              </a:rPr>
              <a:t>estimates</a:t>
            </a:r>
            <a:r>
              <a:rPr lang="fr-CH" dirty="0" smtClean="0">
                <a:sym typeface="Symbol" pitchFamily="18" charset="2"/>
              </a:rPr>
              <a:t> by the end of the </a:t>
            </a:r>
            <a:r>
              <a:rPr lang="fr-CH" dirty="0" err="1" smtClean="0">
                <a:sym typeface="Symbol" pitchFamily="18" charset="2"/>
              </a:rPr>
              <a:t>year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519736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advancement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CONCLUSIONS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There are </a:t>
            </a:r>
            <a:r>
              <a:rPr lang="fr-CH" dirty="0" err="1" smtClean="0">
                <a:sym typeface="Symbol" pitchFamily="18" charset="2"/>
              </a:rPr>
              <a:t>several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critical</a:t>
            </a:r>
            <a:r>
              <a:rPr lang="fr-CH" dirty="0" smtClean="0">
                <a:sym typeface="Symbol" pitchFamily="18" charset="2"/>
              </a:rPr>
              <a:t> issues in the design of the </a:t>
            </a:r>
            <a:r>
              <a:rPr lang="fr-CH" dirty="0" err="1" smtClean="0">
                <a:sym typeface="Symbol" pitchFamily="18" charset="2"/>
              </a:rPr>
              <a:t>beam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screen</a:t>
            </a:r>
            <a:r>
              <a:rPr lang="fr-CH" dirty="0" smtClean="0">
                <a:sym typeface="Symbol" pitchFamily="18" charset="2"/>
              </a:rPr>
              <a:t>, and </a:t>
            </a:r>
            <a:r>
              <a:rPr lang="fr-CH" dirty="0" err="1" smtClean="0">
                <a:sym typeface="Symbol" pitchFamily="18" charset="2"/>
              </a:rPr>
              <a:t>its</a:t>
            </a:r>
            <a:r>
              <a:rPr lang="fr-CH" dirty="0" smtClean="0">
                <a:sym typeface="Symbol" pitchFamily="18" charset="2"/>
              </a:rPr>
              <a:t> compatibility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triplet </a:t>
            </a:r>
            <a:r>
              <a:rPr lang="fr-CH" dirty="0" err="1" smtClean="0">
                <a:sym typeface="Symbol" pitchFamily="18" charset="2"/>
              </a:rPr>
              <a:t>assembly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cooling</a:t>
            </a:r>
            <a:r>
              <a:rPr lang="fr-CH" dirty="0" smtClean="0">
                <a:sym typeface="Symbol" pitchFamily="18" charset="2"/>
              </a:rPr>
              <a:t>, …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Conceptual</a:t>
            </a:r>
            <a:r>
              <a:rPr lang="fr-CH" dirty="0" smtClean="0">
                <a:sym typeface="Symbol" pitchFamily="18" charset="2"/>
              </a:rPr>
              <a:t> design </a:t>
            </a:r>
            <a:r>
              <a:rPr lang="fr-CH" dirty="0" err="1" smtClean="0">
                <a:sym typeface="Symbol" pitchFamily="18" charset="2"/>
              </a:rPr>
              <a:t>still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finalized</a:t>
            </a:r>
            <a:endParaRPr lang="fr-CH" dirty="0">
              <a:sym typeface="Symbol" pitchFamily="18" charset="2"/>
            </a:endParaRP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should</a:t>
            </a:r>
            <a:r>
              <a:rPr lang="fr-CH" dirty="0" smtClean="0">
                <a:sym typeface="Symbol" pitchFamily="18" charset="2"/>
              </a:rPr>
              <a:t> have </a:t>
            </a:r>
            <a:r>
              <a:rPr lang="fr-CH" dirty="0" err="1" smtClean="0">
                <a:sym typeface="Symbol" pitchFamily="18" charset="2"/>
              </a:rPr>
              <a:t>it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completed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very</a:t>
            </a:r>
            <a:r>
              <a:rPr lang="fr-CH" smtClean="0">
                <a:sym typeface="Symbol" pitchFamily="18" charset="2"/>
              </a:rPr>
              <a:t> soon</a:t>
            </a:r>
            <a:r>
              <a:rPr lang="fr-CH" dirty="0" smtClean="0">
                <a:sym typeface="Symbol" pitchFamily="18" charset="2"/>
              </a:rPr>
              <a:t> (by </a:t>
            </a:r>
            <a:r>
              <a:rPr lang="fr-CH" dirty="0" err="1" smtClean="0">
                <a:sym typeface="Symbol" pitchFamily="18" charset="2"/>
              </a:rPr>
              <a:t>mid</a:t>
            </a:r>
            <a:r>
              <a:rPr lang="fr-CH" dirty="0" smtClean="0">
                <a:sym typeface="Symbol" pitchFamily="18" charset="2"/>
              </a:rPr>
              <a:t> 2014)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Prototype </a:t>
            </a:r>
            <a:r>
              <a:rPr lang="fr-CH" dirty="0" err="1" smtClean="0">
                <a:sym typeface="Symbol" pitchFamily="18" charset="2"/>
              </a:rPr>
              <a:t>should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launched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soon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after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ending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conceptual</a:t>
            </a:r>
            <a:r>
              <a:rPr lang="fr-CH" dirty="0" smtClean="0">
                <a:sym typeface="Symbol" pitchFamily="18" charset="2"/>
              </a:rPr>
              <a:t> design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Assembly</a:t>
            </a:r>
            <a:r>
              <a:rPr lang="fr-CH" dirty="0" smtClean="0">
                <a:sym typeface="Symbol" pitchFamily="18" charset="2"/>
              </a:rPr>
              <a:t> test and check of </a:t>
            </a:r>
            <a:r>
              <a:rPr lang="fr-CH" dirty="0" err="1" smtClean="0">
                <a:sym typeface="Symbol" pitchFamily="18" charset="2"/>
              </a:rPr>
              <a:t>tolerances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This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an essential part of HL LHC</a:t>
            </a:r>
          </a:p>
        </p:txBody>
      </p:sp>
    </p:spTree>
    <p:extLst>
      <p:ext uri="{BB962C8B-B14F-4D97-AF65-F5344CB8AC3E}">
        <p14:creationId xmlns:p14="http://schemas.microsoft.com/office/powerpoint/2010/main" val="8179558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CFD2-7033-4BDA-A642-636ADBE62CF0}" type="datetime1">
              <a:rPr lang="en-US" smtClean="0">
                <a:solidFill>
                  <a:prstClr val="white">
                    <a:lumMod val="75000"/>
                  </a:prstClr>
                </a:solidFill>
              </a:rPr>
              <a:t>3/5/2014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1006254"/>
          </a:xfrm>
        </p:spPr>
        <p:txBody>
          <a:bodyPr/>
          <a:lstStyle/>
          <a:p>
            <a:pPr algn="ctr"/>
            <a:r>
              <a:rPr lang="en-US" dirty="0" smtClean="0"/>
              <a:t>Status and Plan from R. </a:t>
            </a:r>
            <a:r>
              <a:rPr lang="en-US" dirty="0" err="1" smtClean="0"/>
              <a:t>Kersevan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January 2014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WP3 – Magnets for Insertion Regions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447104"/>
            <a:ext cx="878497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Engineering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- Modify BS design with 6mm W shielding (Q2-&gt;D1), to accommodate bigger capillaries </a:t>
            </a:r>
            <a:r>
              <a:rPr lang="en-US" sz="1600" dirty="0" smtClean="0">
                <a:solidFill>
                  <a:srgbClr val="FF0000"/>
                </a:solidFill>
              </a:rPr>
              <a:t>TBD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- </a:t>
            </a:r>
            <a:r>
              <a:rPr lang="en-US" sz="1600" i="1" dirty="0" smtClean="0"/>
              <a:t>Repeat magnetic/mechanical stress calculations with new BS profiles </a:t>
            </a:r>
            <a:r>
              <a:rPr lang="en-US" sz="1600" i="1" dirty="0" smtClean="0">
                <a:solidFill>
                  <a:srgbClr val="FF0000"/>
                </a:solidFill>
              </a:rPr>
              <a:t>TBD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- Visit/discussion </a:t>
            </a:r>
            <a:r>
              <a:rPr lang="en-US" sz="1600" dirty="0"/>
              <a:t>with </a:t>
            </a:r>
            <a:r>
              <a:rPr lang="en-US" sz="1600" dirty="0" err="1"/>
              <a:t>Plansee</a:t>
            </a:r>
            <a:r>
              <a:rPr lang="en-US" sz="1600" dirty="0"/>
              <a:t> (25 Nov 2013</a:t>
            </a:r>
            <a:r>
              <a:rPr lang="en-US" sz="1600" dirty="0" smtClean="0"/>
              <a:t>) </a:t>
            </a:r>
            <a:r>
              <a:rPr lang="en-US" sz="1600" dirty="0" smtClean="0">
                <a:solidFill>
                  <a:srgbClr val="FF0000"/>
                </a:solidFill>
              </a:rPr>
              <a:t>DONE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- Define </a:t>
            </a:r>
            <a:r>
              <a:rPr lang="en-US" sz="1600" dirty="0"/>
              <a:t>brazing parameters of W shielding on </a:t>
            </a:r>
            <a:r>
              <a:rPr lang="en-US" sz="1600" dirty="0" smtClean="0"/>
              <a:t>BS (same, plus CERN advice) </a:t>
            </a:r>
            <a:r>
              <a:rPr lang="en-US" sz="1600" dirty="0" smtClean="0">
                <a:solidFill>
                  <a:srgbClr val="FF0000"/>
                </a:solidFill>
              </a:rPr>
              <a:t>UNDER STUDY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- Prototype </a:t>
            </a:r>
            <a:r>
              <a:rPr lang="en-US" sz="1600" dirty="0"/>
              <a:t>brazing and validate (LN</a:t>
            </a:r>
            <a:r>
              <a:rPr lang="en-US" sz="1600" baseline="-25000" dirty="0"/>
              <a:t>2</a:t>
            </a:r>
            <a:r>
              <a:rPr lang="en-US" sz="1600" dirty="0"/>
              <a:t> thermal </a:t>
            </a:r>
            <a:r>
              <a:rPr lang="en-US" sz="1600" dirty="0" smtClean="0"/>
              <a:t>shock, heat conduction tests,… ) </a:t>
            </a:r>
            <a:r>
              <a:rPr lang="en-US" sz="1600" dirty="0" smtClean="0">
                <a:solidFill>
                  <a:srgbClr val="FF0000"/>
                </a:solidFill>
              </a:rPr>
              <a:t>TBD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- Launch </a:t>
            </a:r>
            <a:r>
              <a:rPr lang="en-US" sz="1600" dirty="0"/>
              <a:t>1m-long prototype of </a:t>
            </a:r>
            <a:r>
              <a:rPr lang="en-US" sz="1600" dirty="0" smtClean="0"/>
              <a:t>low-</a:t>
            </a:r>
            <a:r>
              <a:rPr lang="en-US" sz="1600" dirty="0" err="1" smtClean="0"/>
              <a:t>toleranced</a:t>
            </a:r>
            <a:r>
              <a:rPr lang="en-US" sz="1600" dirty="0" smtClean="0"/>
              <a:t> ID cold-bore </a:t>
            </a:r>
            <a:r>
              <a:rPr lang="en-US" sz="1600" dirty="0"/>
              <a:t>(CB) with 304L </a:t>
            </a:r>
            <a:r>
              <a:rPr lang="en-US" sz="1600" dirty="0" smtClean="0"/>
              <a:t>SS BS</a:t>
            </a:r>
            <a:r>
              <a:rPr lang="en-US" sz="1600" dirty="0"/>
              <a:t>, to </a:t>
            </a:r>
            <a:r>
              <a:rPr lang="en-US" sz="1600" dirty="0" smtClean="0"/>
              <a:t>study 	manufacturing issues     </a:t>
            </a:r>
            <a:r>
              <a:rPr lang="en-US" sz="1600" dirty="0" smtClean="0">
                <a:solidFill>
                  <a:srgbClr val="FF0000"/>
                </a:solidFill>
              </a:rPr>
              <a:t>STARTED, but resources at MME are SCARCE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 Launch </a:t>
            </a:r>
            <a:r>
              <a:rPr lang="en-US" sz="1600" dirty="0"/>
              <a:t>8m-long prototype with </a:t>
            </a:r>
            <a:r>
              <a:rPr lang="en-US" sz="1600" dirty="0" smtClean="0"/>
              <a:t>high-precision CB</a:t>
            </a:r>
            <a:r>
              <a:rPr lang="en-US" sz="1600" dirty="0"/>
              <a:t>, </a:t>
            </a:r>
            <a:r>
              <a:rPr lang="en-US" sz="1600" dirty="0" smtClean="0"/>
              <a:t>and real </a:t>
            </a:r>
            <a:r>
              <a:rPr lang="en-US" sz="1600" dirty="0"/>
              <a:t>P506 </a:t>
            </a:r>
            <a:r>
              <a:rPr lang="en-US" sz="1600" dirty="0" smtClean="0"/>
              <a:t>BS </a:t>
            </a:r>
            <a:r>
              <a:rPr lang="en-US" sz="1600" dirty="0" smtClean="0">
                <a:solidFill>
                  <a:srgbClr val="FF0000"/>
                </a:solidFill>
              </a:rPr>
              <a:t>Same as previous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 Procure </a:t>
            </a:r>
            <a:r>
              <a:rPr lang="en-US" sz="1600" dirty="0"/>
              <a:t>P506 BS material of proper thickness (co-laminated Cu and SS, </a:t>
            </a:r>
            <a:r>
              <a:rPr lang="en-US" sz="1600" dirty="0" err="1"/>
              <a:t>Böhler</a:t>
            </a:r>
            <a:r>
              <a:rPr lang="en-US" sz="1600" dirty="0" smtClean="0"/>
              <a:t>)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 Cold-test </a:t>
            </a:r>
            <a:r>
              <a:rPr lang="en-US" sz="1600" dirty="0"/>
              <a:t>8m-long prototype</a:t>
            </a:r>
            <a:r>
              <a:rPr lang="en-US" sz="1600" dirty="0" smtClean="0"/>
              <a:t>?...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- Measure magnetic permeability at low-temperature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- Develop BS insertion tool and installation sequence for BS and CB (H </a:t>
            </a:r>
            <a:r>
              <a:rPr lang="en-US" sz="1600" dirty="0" err="1" smtClean="0"/>
              <a:t>vs</a:t>
            </a:r>
            <a:r>
              <a:rPr lang="en-US" sz="1600" dirty="0" smtClean="0"/>
              <a:t> V)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- Develop design of BS for magnets D1 and beyond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Collaborate with BI group on development of shielded BPMs </a:t>
            </a:r>
            <a:r>
              <a:rPr lang="en-US" sz="1600" dirty="0"/>
              <a:t>(</a:t>
            </a:r>
            <a:r>
              <a:rPr lang="en-US" sz="1600" dirty="0">
                <a:solidFill>
                  <a:srgbClr val="FF0000"/>
                </a:solidFill>
              </a:rPr>
              <a:t>waiting for input from R. Jones’ trapped-modes </a:t>
            </a:r>
            <a:r>
              <a:rPr lang="en-US" sz="1600" dirty="0" smtClean="0">
                <a:solidFill>
                  <a:srgbClr val="FF0000"/>
                </a:solidFill>
              </a:rPr>
              <a:t>simulations</a:t>
            </a:r>
            <a:r>
              <a:rPr lang="en-US" sz="1600" dirty="0" smtClean="0"/>
              <a:t>)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Develop installation sequence of shielded BS inside cold-bore tube: vertical insertion?</a:t>
            </a:r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9117215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DCFD2-7033-4BDA-A642-636ADBE62CF0}" type="datetime1">
              <a:rPr lang="en-US" smtClean="0">
                <a:solidFill>
                  <a:prstClr val="white">
                    <a:lumMod val="75000"/>
                  </a:prstClr>
                </a:solidFill>
              </a:rPr>
              <a:t>3/5/2014</a:t>
            </a:fld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980728"/>
            <a:ext cx="835292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Vacuum R&amp;D</a:t>
            </a:r>
          </a:p>
          <a:p>
            <a:pPr algn="ctr"/>
            <a:endParaRPr lang="en-US" sz="24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err="1" smtClean="0"/>
              <a:t>Coldex</a:t>
            </a:r>
            <a:r>
              <a:rPr lang="en-US" sz="2000" dirty="0" smtClean="0"/>
              <a:t> experiment at SPS (desorption/e-cloud at low temperatures) </a:t>
            </a:r>
            <a:r>
              <a:rPr lang="en-US" sz="2000" dirty="0" smtClean="0">
                <a:solidFill>
                  <a:srgbClr val="FF0000"/>
                </a:solidFill>
              </a:rPr>
              <a:t>STARTED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Study of equilibrium isotherms for relevant gases (</a:t>
            </a:r>
            <a:r>
              <a:rPr lang="en-US" sz="2000" dirty="0" smtClean="0">
                <a:solidFill>
                  <a:srgbClr val="FF0000"/>
                </a:solidFill>
              </a:rPr>
              <a:t>TBD, PhD/Fellow to be recruited)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i="1" dirty="0" smtClean="0"/>
              <a:t>Development of amorphous-C coating configuration (hollow cathode x4?) (</a:t>
            </a:r>
            <a:r>
              <a:rPr lang="en-US" sz="2000" b="1" i="1" dirty="0" smtClean="0">
                <a:solidFill>
                  <a:srgbClr val="FF0000"/>
                </a:solidFill>
              </a:rPr>
              <a:t>under study</a:t>
            </a:r>
            <a:r>
              <a:rPr lang="en-US" sz="2000" b="1" i="1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Material characterization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Integration of electrode </a:t>
            </a:r>
            <a:r>
              <a:rPr lang="en-US" sz="2000" smtClean="0"/>
              <a:t>for suppression of e-cloud </a:t>
            </a:r>
            <a:r>
              <a:rPr lang="en-US" sz="2000" dirty="0" smtClean="0"/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collaboration with </a:t>
            </a:r>
            <a:r>
              <a:rPr lang="en-US" sz="2000" dirty="0" err="1" smtClean="0">
                <a:solidFill>
                  <a:srgbClr val="FF0000"/>
                </a:solidFill>
              </a:rPr>
              <a:t>ASTeC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Daresbury</a:t>
            </a:r>
            <a:r>
              <a:rPr lang="en-US" sz="2000" dirty="0" smtClean="0">
                <a:solidFill>
                  <a:srgbClr val="FF0000"/>
                </a:solidFill>
              </a:rPr>
              <a:t> initiated</a:t>
            </a:r>
            <a:r>
              <a:rPr lang="en-US" sz="200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Finalize vacuum layout (including other, non-triplet, areas)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Write/detail Work Package </a:t>
            </a:r>
            <a:r>
              <a:rPr lang="en-US" sz="2000" dirty="0" smtClean="0">
                <a:solidFill>
                  <a:srgbClr val="FF0000"/>
                </a:solidFill>
              </a:rPr>
              <a:t>TBD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algn="ctr"/>
            <a:r>
              <a:rPr lang="en-US" sz="2000" b="1" i="1" u="sng" dirty="0" smtClean="0"/>
              <a:t>… the logical consequence is that more resources are needed, and will be identified and allocated within the VSC group.</a:t>
            </a:r>
            <a:endParaRPr lang="en-GB" sz="1200" b="1" i="1" u="sng" dirty="0"/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1006254"/>
          </a:xfrm>
        </p:spPr>
        <p:txBody>
          <a:bodyPr/>
          <a:lstStyle/>
          <a:p>
            <a:pPr algn="ctr"/>
            <a:r>
              <a:rPr lang="en-US" dirty="0" smtClean="0"/>
              <a:t>Status and Plan from R. </a:t>
            </a:r>
            <a:r>
              <a:rPr lang="en-US" dirty="0" err="1" smtClean="0"/>
              <a:t>Kersevan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January 2014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039329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43963</TotalTime>
  <Words>711</Words>
  <Application>Microsoft Office PowerPoint</Application>
  <PresentationFormat>Affichage à l'écran (4:3)</PresentationFormat>
  <Paragraphs>107</Paragraphs>
  <Slides>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1" baseType="lpstr">
      <vt:lpstr>1_Default Design</vt:lpstr>
      <vt:lpstr>Custom Design</vt:lpstr>
      <vt:lpstr>CRITICAL ISSUES AND DESIDERATA FOR BEAM SCREEN IN THE HL LHC</vt:lpstr>
      <vt:lpstr>GENERAL REMARKS</vt:lpstr>
      <vt:lpstr>COOLING</vt:lpstr>
      <vt:lpstr>BEAM SCREEN ASSEMBLY</vt:lpstr>
      <vt:lpstr>BEAM SCREEN ASSEMBLY in the magnet</vt:lpstr>
      <vt:lpstr>BEAM SCREEN ASSEMBLY in the magnet</vt:lpstr>
      <vt:lpstr>CONCLUSIONS</vt:lpstr>
      <vt:lpstr>Status and Plan from R. Kersevan,  January 2014</vt:lpstr>
      <vt:lpstr>Status and Plan from R. Kersevan,  January 2014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et2</cp:lastModifiedBy>
  <cp:revision>645</cp:revision>
  <dcterms:created xsi:type="dcterms:W3CDTF">2006-07-31T18:23:56Z</dcterms:created>
  <dcterms:modified xsi:type="dcterms:W3CDTF">2014-03-05T10:49:49Z</dcterms:modified>
</cp:coreProperties>
</file>