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7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AABB4-EEB0-EC46-B238-2518CF5D54C8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94866-8136-CE48-A17C-9BD076B0C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37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53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87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196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3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96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07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91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67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4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15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778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600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1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FEC2D-5908-4E47-9A65-4C65BA10E0D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F0E60-D889-144B-B6DF-C83D4778B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8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gif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C:\Users\Gianni\Downloads\Pass00060_00065.png"/>
          <p:cNvPicPr>
            <a:picLocks noChangeAspect="1" noChangeArrowheads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9" t="16312" r="69599" b="54669"/>
          <a:stretch/>
        </p:blipFill>
        <p:spPr bwMode="auto">
          <a:xfrm>
            <a:off x="1171656" y="426397"/>
            <a:ext cx="7286544" cy="636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D428B"/>
                </a:solidFill>
              </a:rPr>
              <a:t>Electron cloud estimates in the HL-LHC triplets/D1</a:t>
            </a:r>
            <a:endParaRPr lang="en-US" dirty="0">
              <a:solidFill>
                <a:srgbClr val="0D428B"/>
              </a:solidFill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1171656" y="3886200"/>
            <a:ext cx="6600744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G.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Iadarola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and G. Rumolo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Technical meeting on Vacuum for HL-LHC 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05/03/2014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93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9" y="3187433"/>
            <a:ext cx="4719414" cy="351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144" y="3180883"/>
            <a:ext cx="4719414" cy="351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tangolo 36"/>
          <p:cNvSpPr/>
          <p:nvPr/>
        </p:nvSpPr>
        <p:spPr>
          <a:xfrm>
            <a:off x="1171656" y="609600"/>
            <a:ext cx="7972344" cy="1790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Effect of larger bunch population and chamber size. For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same SEY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marL="0" lvl="1">
              <a:spcAft>
                <a:spcPts val="400"/>
              </a:spcAft>
            </a:pPr>
            <a:r>
              <a:rPr lang="en-US" dirty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	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- Similar energy, but significantly larger number, of impacting electrons</a:t>
            </a:r>
            <a:endParaRPr lang="en-US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810000" lvl="1" indent="-342900">
              <a:spcAft>
                <a:spcPts val="400"/>
              </a:spcAft>
              <a:buFont typeface="Lucida Grande"/>
              <a:buChar char="⇒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Total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heat load about x2-3 larger</a:t>
            </a:r>
            <a:endParaRPr lang="en-US" sz="700" b="1" dirty="0" smtClean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810000" lvl="1" indent="-342900">
              <a:spcAft>
                <a:spcPts val="400"/>
              </a:spcAft>
              <a:buFont typeface="Lucida Grande"/>
              <a:buChar char="⇒"/>
            </a:pPr>
            <a:endParaRPr lang="en-US" sz="700" b="1" dirty="0" smtClean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0" lvl="1">
              <a:spcAft>
                <a:spcPts val="400"/>
              </a:spcAft>
            </a:pPr>
            <a:r>
              <a:rPr lang="en-US" b="1" dirty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-cloud suppression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can be obtained using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low SEY coatings (studies already ongoing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/>
              </a:rPr>
              <a:t> COLDEX)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and/or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clearing electrodes (low impedance design needed)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Total heat load on the triplet beam screen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0156" y="2514600"/>
            <a:ext cx="36732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Present triplets</a:t>
            </a:r>
          </a:p>
          <a:p>
            <a:pPr marL="0" lvl="1"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(1.15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x 10</a:t>
            </a:r>
            <a:r>
              <a:rPr lang="en-US" baseline="30000" dirty="0">
                <a:solidFill>
                  <a:schemeClr val="tx2"/>
                </a:solidFill>
                <a:latin typeface="Calibri" pitchFamily="34" charset="0"/>
              </a:rPr>
              <a:t>11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ppb)</a:t>
            </a:r>
          </a:p>
          <a:p>
            <a:pPr algn="ctr"/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65956" y="2514600"/>
            <a:ext cx="36732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HL-LHC triplets</a:t>
            </a:r>
          </a:p>
          <a:p>
            <a:pPr marL="0" lvl="1"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2.20 x 10</a:t>
            </a:r>
            <a:r>
              <a:rPr lang="en-US" baseline="30000" dirty="0">
                <a:solidFill>
                  <a:schemeClr val="tx2"/>
                </a:solidFill>
                <a:latin typeface="Calibri" pitchFamily="34" charset="0"/>
              </a:rPr>
              <a:t>11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ppb)</a:t>
            </a:r>
          </a:p>
          <a:p>
            <a:pPr algn="ctr"/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642490" y="3455204"/>
            <a:ext cx="635" cy="2865120"/>
          </a:xfrm>
          <a:prstGeom prst="line">
            <a:avLst/>
          </a:prstGeom>
          <a:ln w="19050">
            <a:solidFill>
              <a:srgbClr val="FF0000"/>
            </a:solidFill>
          </a:ln>
          <a:effectLst>
            <a:glow rad="3302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148450" y="3445044"/>
            <a:ext cx="0" cy="2865120"/>
          </a:xfrm>
          <a:prstGeom prst="line">
            <a:avLst/>
          </a:prstGeom>
          <a:ln w="19050">
            <a:solidFill>
              <a:srgbClr val="FF0000"/>
            </a:solidFill>
          </a:ln>
          <a:effectLst>
            <a:glow rad="3302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 rot="5400000">
            <a:off x="542974" y="4694437"/>
            <a:ext cx="3124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Cu beam scr. 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SEY like 2012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5400000">
            <a:off x="5009465" y="4694437"/>
            <a:ext cx="3124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Cu beam scr.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SEY like 2012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rot="5400000">
            <a:off x="4116865" y="4817546"/>
            <a:ext cx="31242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Calibri" pitchFamily="34" charset="0"/>
              </a:rPr>
              <a:t>Aged SPS-like a-C coating</a:t>
            </a:r>
            <a:endParaRPr lang="en-US" sz="1600" b="1" dirty="0">
              <a:solidFill>
                <a:srgbClr val="0000FF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5188922" y="3451182"/>
            <a:ext cx="0" cy="2865120"/>
          </a:xfrm>
          <a:prstGeom prst="line">
            <a:avLst/>
          </a:prstGeom>
          <a:ln w="38100"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971926" y="2593725"/>
            <a:ext cx="23025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B050"/>
                </a:solidFill>
                <a:latin typeface="Calibri" pitchFamily="34" charset="0"/>
              </a:rPr>
              <a:t>Full suppression</a:t>
            </a:r>
          </a:p>
          <a:p>
            <a:pPr algn="ctr"/>
            <a:r>
              <a:rPr lang="en-US" sz="1600" b="1" dirty="0">
                <a:solidFill>
                  <a:srgbClr val="00B050"/>
                </a:solidFill>
                <a:latin typeface="Calibri" pitchFamily="34" charset="0"/>
              </a:rPr>
              <a:t>(SEY≈1 or </a:t>
            </a:r>
            <a:r>
              <a:rPr lang="en-US" sz="1600" b="1" dirty="0" smtClean="0">
                <a:solidFill>
                  <a:srgbClr val="00B050"/>
                </a:solidFill>
                <a:latin typeface="Calibri" pitchFamily="34" charset="0"/>
              </a:rPr>
              <a:t>clearing electrodes)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202150" y="3451160"/>
            <a:ext cx="381000" cy="2851912"/>
          </a:xfrm>
          <a:prstGeom prst="rect">
            <a:avLst/>
          </a:prstGeom>
          <a:gradFill flip="none" rotWithShape="1">
            <a:gsLst>
              <a:gs pos="0">
                <a:srgbClr val="3366FF">
                  <a:alpha val="55000"/>
                </a:srgbClr>
              </a:gs>
              <a:gs pos="100000">
                <a:srgbClr val="FFFFFF">
                  <a:alpha val="55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7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t_load_fill3405_inner_triplets_tota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631"/>
            <a:ext cx="7315200" cy="5486400"/>
          </a:xfrm>
          <a:prstGeom prst="rect">
            <a:avLst/>
          </a:prstGeom>
        </p:spPr>
      </p:pic>
      <p:grpSp>
        <p:nvGrpSpPr>
          <p:cNvPr id="4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2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44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Measured heat load (25ns) – IP2 and IP8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25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t_load_fill3405_inner_triplets_tota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631"/>
            <a:ext cx="7315200" cy="5486400"/>
          </a:xfrm>
          <a:prstGeom prst="rect">
            <a:avLst/>
          </a:prstGeom>
        </p:spPr>
      </p:pic>
      <p:grpSp>
        <p:nvGrpSpPr>
          <p:cNvPr id="4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2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44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Measured heat load (25ns) – IP2 and IP8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6" name="Picture 5" descr="heat_load_fill3429_inner_triplets_total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90" y="990602"/>
            <a:ext cx="7315200" cy="54864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15081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t_load_fill3405_inner_triplets_tota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631"/>
            <a:ext cx="7315200" cy="5486400"/>
          </a:xfrm>
          <a:prstGeom prst="rect">
            <a:avLst/>
          </a:prstGeom>
        </p:spPr>
      </p:pic>
      <p:grpSp>
        <p:nvGrpSpPr>
          <p:cNvPr id="4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2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44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Measured heat load (25ns) – IP2 and IP8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6" name="Picture 5" descr="heat_load_fill3429_inner_triplets_total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90" y="990602"/>
            <a:ext cx="7315200" cy="54864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" name="Picture 1" descr="heat_load_fill3453_inner_triplets_total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095" y="1371600"/>
            <a:ext cx="7315200" cy="54864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8851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Scaling with bunch population - IP2 and IP8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1068419"/>
            <a:ext cx="2889115" cy="2665381"/>
            <a:chOff x="304800" y="1449419"/>
            <a:chExt cx="2889115" cy="2665381"/>
          </a:xfrm>
        </p:grpSpPr>
        <p:pic>
          <p:nvPicPr>
            <p:cNvPr id="7" name="Picture 3" descr="H:\pccern_state\mysims_current\052_LHC_triplets\movie_density_and_fields\Q2_present_triplet_1.1e11\beam2_25ns_pass57_pngs\Pass00057_00055.png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8" t="10027" r="65266" b="46250"/>
            <a:stretch/>
          </p:blipFill>
          <p:spPr bwMode="auto">
            <a:xfrm>
              <a:off x="304800" y="1449419"/>
              <a:ext cx="2889115" cy="26653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923925" y="3372199"/>
              <a:ext cx="1570355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FF00"/>
                  </a:solidFill>
                  <a:latin typeface="Calibri" pitchFamily="34" charset="0"/>
                </a:rPr>
                <a:t>1.1e11 ppb</a:t>
              </a:r>
              <a:endParaRPr lang="en-US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505199" y="2998139"/>
            <a:ext cx="5393429" cy="3567707"/>
            <a:chOff x="3505200" y="3153600"/>
            <a:chExt cx="5101138" cy="3323400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32"/>
            <a:stretch/>
          </p:blipFill>
          <p:spPr bwMode="auto">
            <a:xfrm>
              <a:off x="3505200" y="3153600"/>
              <a:ext cx="4711574" cy="332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278" t="35272" r="8940" b="9000"/>
            <a:stretch/>
          </p:blipFill>
          <p:spPr bwMode="auto">
            <a:xfrm>
              <a:off x="7342384" y="3429000"/>
              <a:ext cx="1263954" cy="1960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304800" y="3733800"/>
            <a:ext cx="2840476" cy="2665380"/>
            <a:chOff x="304800" y="4040220"/>
            <a:chExt cx="2840476" cy="2665380"/>
          </a:xfrm>
        </p:grpSpPr>
        <p:pic>
          <p:nvPicPr>
            <p:cNvPr id="6" name="Picture 2" descr="H:\pccern_state\mysims_current\052_LHC_triplets\movie_density_and_fields\Q2_present_triplet_2.1e11\beam2_25ns_pass57_pngs\Pass00057_00055.png"/>
            <p:cNvPicPr>
              <a:picLocks noChangeAspect="1" noChangeArrowheads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1" t="10027" r="65745" b="46250"/>
            <a:stretch/>
          </p:blipFill>
          <p:spPr bwMode="auto">
            <a:xfrm>
              <a:off x="304800" y="4040220"/>
              <a:ext cx="2840476" cy="266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911941" y="5966460"/>
              <a:ext cx="1570355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2.2e11 ppb</a:t>
              </a:r>
              <a:endParaRPr lang="en-US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1219200" y="4170680"/>
              <a:ext cx="9906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ttangolo 36"/>
          <p:cNvSpPr/>
          <p:nvPr/>
        </p:nvSpPr>
        <p:spPr>
          <a:xfrm>
            <a:off x="3689965" y="1045771"/>
            <a:ext cx="479677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caling heat load in present inner triplets with bunch population:</a:t>
            </a:r>
          </a:p>
          <a:p>
            <a:pPr marL="685800" lvl="1" indent="-228600">
              <a:spcAft>
                <a:spcPts val="4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Doubling bunch population leads to about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x2-3 larger heat load </a:t>
            </a:r>
          </a:p>
          <a:p>
            <a:pPr marL="685800" lvl="1" indent="-228600">
              <a:spcAft>
                <a:spcPts val="40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e-cloud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suppression strategies needed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also in IP2 and IP8</a:t>
            </a:r>
          </a:p>
          <a:p>
            <a:pPr marL="685800" lvl="1" indent="-228600">
              <a:spcAft>
                <a:spcPts val="400"/>
              </a:spcAft>
              <a:buFont typeface="Arial" pitchFamily="34" charset="0"/>
              <a:buChar char="•"/>
            </a:pP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09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Summary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Rectangle 65"/>
          <p:cNvSpPr/>
          <p:nvPr/>
        </p:nvSpPr>
        <p:spPr>
          <a:xfrm>
            <a:off x="1066800" y="1312332"/>
            <a:ext cx="7696200" cy="4501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0D428B"/>
                </a:solidFill>
                <a:latin typeface="Calibri" pitchFamily="34" charset="0"/>
              </a:rPr>
              <a:t>HL-LHC Inner triplets IP1 and IP5 + D1</a:t>
            </a:r>
            <a:r>
              <a:rPr lang="en-US" dirty="0" smtClean="0">
                <a:solidFill>
                  <a:srgbClr val="0D428B"/>
                </a:solidFill>
                <a:latin typeface="Calibri" pitchFamily="34" charset="0"/>
              </a:rPr>
              <a:t>:</a:t>
            </a:r>
            <a:endParaRPr lang="en-US" dirty="0">
              <a:solidFill>
                <a:srgbClr val="0D428B"/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5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rgbClr val="0D428B"/>
                </a:solidFill>
                <a:latin typeface="Calibri" pitchFamily="34" charset="0"/>
              </a:rPr>
              <a:t>Expected values of heat load on the beam screens about </a:t>
            </a:r>
            <a:r>
              <a:rPr lang="en-US" b="1" dirty="0" smtClean="0">
                <a:solidFill>
                  <a:srgbClr val="0D428B"/>
                </a:solidFill>
                <a:latin typeface="Calibri" pitchFamily="34" charset="0"/>
              </a:rPr>
              <a:t>a factor 3 larger</a:t>
            </a:r>
            <a:r>
              <a:rPr lang="en-US" dirty="0" smtClean="0">
                <a:solidFill>
                  <a:srgbClr val="0D428B"/>
                </a:solidFill>
                <a:latin typeface="Calibri" pitchFamily="34" charset="0"/>
              </a:rPr>
              <a:t> than with present triplets</a:t>
            </a:r>
          </a:p>
          <a:p>
            <a:pPr marL="965200" lvl="2" indent="-449263">
              <a:lnSpc>
                <a:spcPct val="15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0D428B"/>
                </a:solidFill>
                <a:latin typeface="Calibri" pitchFamily="34" charset="0"/>
              </a:rPr>
              <a:t>Suppression measures </a:t>
            </a:r>
            <a:r>
              <a:rPr lang="en-US" dirty="0" smtClean="0">
                <a:solidFill>
                  <a:srgbClr val="0D428B"/>
                </a:solidFill>
                <a:latin typeface="Calibri" pitchFamily="34" charset="0"/>
              </a:rPr>
              <a:t>(like low SEY coating or clearing electrodes) necessary to keep </a:t>
            </a:r>
            <a:r>
              <a:rPr lang="en-US" b="1" dirty="0" smtClean="0">
                <a:solidFill>
                  <a:srgbClr val="0D428B"/>
                </a:solidFill>
                <a:latin typeface="Calibri" pitchFamily="34" charset="0"/>
              </a:rPr>
              <a:t>heat loads within cooling capacity</a:t>
            </a:r>
            <a:endParaRPr lang="en-US" sz="1000" b="1" dirty="0" smtClean="0">
              <a:solidFill>
                <a:srgbClr val="0D428B"/>
              </a:solidFill>
              <a:latin typeface="Calibri" pitchFamily="34" charset="0"/>
            </a:endParaRPr>
          </a:p>
          <a:p>
            <a:pPr marL="965200" lvl="2" indent="-449263">
              <a:lnSpc>
                <a:spcPct val="150000"/>
              </a:lnSpc>
              <a:spcAft>
                <a:spcPts val="600"/>
              </a:spcAft>
              <a:buFont typeface="Courier New" pitchFamily="49" charset="0"/>
              <a:buChar char="o"/>
            </a:pPr>
            <a:endParaRPr lang="en-US" sz="1000" b="1" dirty="0" smtClean="0">
              <a:solidFill>
                <a:srgbClr val="0D428B"/>
              </a:solidFill>
              <a:latin typeface="Calibri" pitchFamily="34" charset="0"/>
            </a:endParaRPr>
          </a:p>
          <a:p>
            <a:pPr marL="508000" lvl="1" indent="-449263">
              <a:lnSpc>
                <a:spcPct val="150000"/>
              </a:lnSpc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D428B"/>
                </a:solidFill>
                <a:latin typeface="Calibri" pitchFamily="34" charset="0"/>
              </a:rPr>
              <a:t>Inner triplets IP2 and IP8 + D1</a:t>
            </a:r>
          </a:p>
          <a:p>
            <a:pPr marL="965200" lvl="2" indent="-449263">
              <a:lnSpc>
                <a:spcPct val="150000"/>
              </a:lnSpc>
              <a:spcAft>
                <a:spcPts val="600"/>
              </a:spcAft>
              <a:buFont typeface="Courier New"/>
              <a:buChar char="o"/>
            </a:pPr>
            <a:r>
              <a:rPr lang="en-US" dirty="0" smtClean="0">
                <a:solidFill>
                  <a:srgbClr val="0D428B"/>
                </a:solidFill>
                <a:latin typeface="Calibri" pitchFamily="34" charset="0"/>
              </a:rPr>
              <a:t>Data from 2012 show </a:t>
            </a:r>
            <a:r>
              <a:rPr lang="en-US" b="1" dirty="0" smtClean="0">
                <a:solidFill>
                  <a:srgbClr val="0D428B"/>
                </a:solidFill>
                <a:latin typeface="Calibri" pitchFamily="34" charset="0"/>
              </a:rPr>
              <a:t>similar </a:t>
            </a:r>
            <a:r>
              <a:rPr lang="en-US" b="1" dirty="0" err="1" smtClean="0">
                <a:solidFill>
                  <a:srgbClr val="0D428B"/>
                </a:solidFill>
                <a:latin typeface="Calibri" pitchFamily="34" charset="0"/>
              </a:rPr>
              <a:t>behaviour</a:t>
            </a:r>
            <a:r>
              <a:rPr lang="en-US" b="1" dirty="0" smtClean="0">
                <a:solidFill>
                  <a:srgbClr val="0D428B"/>
                </a:solidFill>
                <a:latin typeface="Calibri" pitchFamily="34" charset="0"/>
              </a:rPr>
              <a:t> to IP1 and 5</a:t>
            </a:r>
          </a:p>
          <a:p>
            <a:pPr marL="965200" lvl="2" indent="-449263">
              <a:lnSpc>
                <a:spcPct val="150000"/>
              </a:lnSpc>
              <a:spcAft>
                <a:spcPts val="600"/>
              </a:spcAft>
              <a:buFont typeface="Courier New"/>
              <a:buChar char="o"/>
            </a:pPr>
            <a:r>
              <a:rPr lang="en-US" b="1" dirty="0" smtClean="0">
                <a:solidFill>
                  <a:srgbClr val="0D428B"/>
                </a:solidFill>
                <a:latin typeface="Calibri" pitchFamily="34" charset="0"/>
              </a:rPr>
              <a:t>Pure scaling with bunch population </a:t>
            </a:r>
            <a:r>
              <a:rPr lang="en-US" dirty="0" smtClean="0">
                <a:solidFill>
                  <a:srgbClr val="0D428B"/>
                </a:solidFill>
                <a:latin typeface="Calibri" pitchFamily="34" charset="0"/>
              </a:rPr>
              <a:t>indicates that HL-LHC beams will lead to threefold heat load in the beam screen of IP2 and IP8 triplets</a:t>
            </a:r>
          </a:p>
        </p:txBody>
      </p:sp>
    </p:spTree>
    <p:extLst>
      <p:ext uri="{BB962C8B-B14F-4D97-AF65-F5344CB8AC3E}">
        <p14:creationId xmlns:p14="http://schemas.microsoft.com/office/powerpoint/2010/main" val="165908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65"/>
          <p:cNvSpPr/>
          <p:nvPr/>
        </p:nvSpPr>
        <p:spPr>
          <a:xfrm>
            <a:off x="655071" y="1431328"/>
            <a:ext cx="7812868" cy="3008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Introduction: the HL-LHC triplets/D1 in IP1 (IP5)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Electron cloud effects in the HL-LHC inner triplets for IP1 and IP5</a:t>
            </a:r>
          </a:p>
          <a:p>
            <a:pPr marL="965200" lvl="2" indent="-449263">
              <a:lnSpc>
                <a:spcPct val="13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Simulation results</a:t>
            </a:r>
          </a:p>
          <a:p>
            <a:pPr marL="965200" lvl="2" indent="-449263">
              <a:lnSpc>
                <a:spcPct val="13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Comparison with present triplets and mitigation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IP2 and IP8 triplets: observations and scaling</a:t>
            </a:r>
          </a:p>
          <a:p>
            <a:pPr marL="508000" lvl="1" indent="-449263">
              <a:lnSpc>
                <a:spcPct val="130000"/>
              </a:lnSpc>
              <a:spcAft>
                <a:spcPts val="1200"/>
              </a:spcAft>
              <a:buFont typeface="Arial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45165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:\pccern_state\mysims_current\052_LHC_triplets\optics_triplets\optics_IP1_7000.0GeV_collision_100.0m_from_IP_only_R_side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4" b="28384"/>
          <a:stretch/>
        </p:blipFill>
        <p:spPr bwMode="auto">
          <a:xfrm>
            <a:off x="1703817" y="661921"/>
            <a:ext cx="6144781" cy="290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H:\pccern_state\mysims_current\059_HL_LHC_triplets\optics\optics_IP1_7000.0GeV_collision_HLLHC_100.0m_from_IP_only_R_sid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8" b="29084"/>
          <a:stretch/>
        </p:blipFill>
        <p:spPr bwMode="auto">
          <a:xfrm>
            <a:off x="1703818" y="3819706"/>
            <a:ext cx="6144781" cy="2880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3465067" y="531116"/>
            <a:ext cx="3027886" cy="3843107"/>
            <a:chOff x="4989067" y="494035"/>
            <a:chExt cx="3027886" cy="3843107"/>
          </a:xfrm>
        </p:grpSpPr>
        <p:sp>
          <p:nvSpPr>
            <p:cNvPr id="19" name="Rectangle 18"/>
            <p:cNvSpPr/>
            <p:nvPr/>
          </p:nvSpPr>
          <p:spPr>
            <a:xfrm>
              <a:off x="5029199" y="3624590"/>
              <a:ext cx="2819399" cy="702392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89067" y="3624590"/>
              <a:ext cx="7312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Q1 (A/B)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75377" y="4075532"/>
              <a:ext cx="7312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Q2 </a:t>
              </a:r>
              <a:r>
                <a:rPr lang="en-US" sz="1100" dirty="0">
                  <a:latin typeface="Arial" pitchFamily="34" charset="0"/>
                  <a:cs typeface="Arial" pitchFamily="34" charset="0"/>
                </a:rPr>
                <a:t>(A/B)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89012" y="3624590"/>
              <a:ext cx="7920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Q3 </a:t>
              </a:r>
              <a:r>
                <a:rPr lang="en-US" sz="1100" dirty="0">
                  <a:latin typeface="Arial" pitchFamily="34" charset="0"/>
                  <a:cs typeface="Arial" pitchFamily="34" charset="0"/>
                </a:rPr>
                <a:t>(A/B)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00138" y="3624590"/>
              <a:ext cx="7920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D1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029199" y="504341"/>
              <a:ext cx="1600202" cy="702392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57775" y="504341"/>
              <a:ext cx="3722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Q1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40680" y="955283"/>
              <a:ext cx="7312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Q2 </a:t>
              </a:r>
              <a:r>
                <a:rPr lang="en-US" sz="1100" dirty="0">
                  <a:latin typeface="Arial" pitchFamily="34" charset="0"/>
                  <a:cs typeface="Arial" pitchFamily="34" charset="0"/>
                </a:rPr>
                <a:t>(A/B)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982611" y="504341"/>
              <a:ext cx="7920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Q3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21780" y="494035"/>
              <a:ext cx="11951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D1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485039" y="494035"/>
            <a:ext cx="12348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Present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485039" y="3680721"/>
            <a:ext cx="9300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HL-LHC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2" name="Rettangolo 29"/>
          <p:cNvSpPr/>
          <p:nvPr/>
        </p:nvSpPr>
        <p:spPr>
          <a:xfrm>
            <a:off x="2526792" y="1344023"/>
            <a:ext cx="1379199" cy="3231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en-US" sz="1000" b="1" dirty="0" smtClean="0">
                <a:solidFill>
                  <a:schemeClr val="tx2"/>
                </a:solidFill>
                <a:latin typeface="Calibri" pitchFamily="34" charset="0"/>
              </a:rPr>
              <a:t>IP1, 4 </a:t>
            </a:r>
            <a:r>
              <a:rPr lang="en-US" sz="10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0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0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000" b="1" dirty="0">
                <a:solidFill>
                  <a:schemeClr val="tx2"/>
                </a:solidFill>
                <a:latin typeface="Calibri" pitchFamily="34" charset="0"/>
              </a:rPr>
              <a:t>* = 0.6 m </a:t>
            </a:r>
          </a:p>
        </p:txBody>
      </p:sp>
      <p:sp>
        <p:nvSpPr>
          <p:cNvPr id="33" name="Rettangolo 29"/>
          <p:cNvSpPr/>
          <p:nvPr/>
        </p:nvSpPr>
        <p:spPr>
          <a:xfrm>
            <a:off x="2526792" y="4532881"/>
            <a:ext cx="1389888" cy="3231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en-US" sz="1000" b="1" dirty="0" smtClean="0">
                <a:solidFill>
                  <a:schemeClr val="tx2"/>
                </a:solidFill>
                <a:latin typeface="Calibri" pitchFamily="34" charset="0"/>
              </a:rPr>
              <a:t>IP1, 7 </a:t>
            </a:r>
            <a:r>
              <a:rPr lang="en-US" sz="1000" b="1" dirty="0" err="1" smtClean="0">
                <a:solidFill>
                  <a:schemeClr val="tx2"/>
                </a:solidFill>
                <a:latin typeface="Calibri" pitchFamily="34" charset="0"/>
              </a:rPr>
              <a:t>TeV</a:t>
            </a:r>
            <a:r>
              <a:rPr lang="en-US" sz="10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l-GR" sz="1000" b="1" dirty="0">
                <a:solidFill>
                  <a:schemeClr val="tx2"/>
                </a:solidFill>
                <a:latin typeface="Calibri" pitchFamily="34" charset="0"/>
              </a:rPr>
              <a:t>β</a:t>
            </a:r>
            <a:r>
              <a:rPr lang="en-US" sz="1000" b="1" dirty="0">
                <a:solidFill>
                  <a:schemeClr val="tx2"/>
                </a:solidFill>
                <a:latin typeface="Calibri" pitchFamily="34" charset="0"/>
              </a:rPr>
              <a:t>* = </a:t>
            </a:r>
            <a:r>
              <a:rPr lang="en-US" sz="1000" b="1" dirty="0" smtClean="0">
                <a:solidFill>
                  <a:schemeClr val="tx2"/>
                </a:solidFill>
                <a:latin typeface="Calibri" pitchFamily="34" charset="0"/>
              </a:rPr>
              <a:t>0.15 </a:t>
            </a:r>
            <a:r>
              <a:rPr lang="en-US" sz="1000" b="1" dirty="0">
                <a:solidFill>
                  <a:schemeClr val="tx2"/>
                </a:solidFill>
                <a:latin typeface="Calibri" pitchFamily="34" charset="0"/>
              </a:rPr>
              <a:t>m </a:t>
            </a:r>
          </a:p>
        </p:txBody>
      </p:sp>
      <p:sp>
        <p:nvSpPr>
          <p:cNvPr id="34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Inner triplets for HL-LHC  upgrade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90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2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44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HL-LHC triplets in IP1 (IP5)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6" name="Rettangolo 36"/>
          <p:cNvSpPr/>
          <p:nvPr/>
        </p:nvSpPr>
        <p:spPr>
          <a:xfrm>
            <a:off x="703581" y="1238125"/>
            <a:ext cx="813561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Main differences between present and HL-LHC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(with potential impact on integrated effect of e-cloud)</a:t>
            </a:r>
          </a:p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Total length of triplets (IP1 and IP5): about 25% more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quadrupole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 length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D1 sharing the same cooling circuits</a:t>
            </a:r>
            <a:endParaRPr lang="en-US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297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2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44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HL-LHC triplets in IP1 (IP5)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6" name="Rettangolo 36"/>
          <p:cNvSpPr/>
          <p:nvPr/>
        </p:nvSpPr>
        <p:spPr>
          <a:xfrm>
            <a:off x="703581" y="1238125"/>
            <a:ext cx="8135619" cy="1959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Main differences between present and HL-LHC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(with potential impact on integrated effect of e-cloud)</a:t>
            </a:r>
          </a:p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Total length of triplets (IP1 and IP5): about 25% more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quadrupole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 length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D1 sharing the same cooling circuits</a:t>
            </a:r>
            <a:endParaRPr lang="en-US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 Shape and size of the beam screen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Picture 4" descr="H:\pccern_state\mysims_current\052_LHC_triplets\optics_triplets\nom_vs_hllhc_chamber_collision_3R1_7000.0_GeV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18859"/>
            <a:ext cx="4797518" cy="3598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:\pccern_state\mysims_current\059_HL_LHC_triplets\optics\chamber_collision_A3R1_7000.0_GeV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429" y="3226496"/>
            <a:ext cx="4797519" cy="3598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63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2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44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HL-LHC triplets in IP1 (IP5)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6" name="Rettangolo 36"/>
          <p:cNvSpPr/>
          <p:nvPr/>
        </p:nvSpPr>
        <p:spPr>
          <a:xfrm>
            <a:off x="703581" y="1238125"/>
            <a:ext cx="813561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Main differences between present and HL-LHC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(with potential impact on integrated effect of e-cloud)</a:t>
            </a:r>
          </a:p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Total length of triplets (IP1 and IP5): about 25% more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quadrupole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 length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D1 sharing the same cooling circuits</a:t>
            </a:r>
            <a:endParaRPr lang="en-US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Shape and size of the beam screen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Beta functions (up to a factor 50) and beam positions (up to a factor 2)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Bunch population (HL-LHC: 2.2 x 10</a:t>
            </a:r>
            <a:r>
              <a:rPr lang="en-US" baseline="300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11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ppb, nominal LHC: 1.15 x 10</a:t>
            </a:r>
            <a:r>
              <a:rPr lang="en-US" baseline="300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11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ppb)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17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Gianni\Downloads\Pass00060_0007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2" r="65444" b="46400"/>
          <a:stretch/>
        </p:blipFill>
        <p:spPr bwMode="auto">
          <a:xfrm>
            <a:off x="5857240" y="1541148"/>
            <a:ext cx="3147153" cy="257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Gianni\Downloads\Pass00060_0006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" t="8701" r="64863" b="47691"/>
          <a:stretch/>
        </p:blipFill>
        <p:spPr bwMode="auto">
          <a:xfrm>
            <a:off x="3053080" y="1388748"/>
            <a:ext cx="2966720" cy="264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Gianni\Downloads\Pass00060_00055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6" r="66086" b="46400"/>
          <a:stretch/>
        </p:blipFill>
        <p:spPr bwMode="auto">
          <a:xfrm>
            <a:off x="-121920" y="1348344"/>
            <a:ext cx="3088640" cy="276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ctagon 3"/>
          <p:cNvSpPr>
            <a:spLocks noChangeAspect="1"/>
          </p:cNvSpPr>
          <p:nvPr/>
        </p:nvSpPr>
        <p:spPr>
          <a:xfrm>
            <a:off x="685800" y="1902856"/>
            <a:ext cx="1645920" cy="1635760"/>
          </a:xfrm>
          <a:prstGeom prst="octagon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ctagon 7"/>
          <p:cNvSpPr>
            <a:spLocks noChangeAspect="1"/>
          </p:cNvSpPr>
          <p:nvPr/>
        </p:nvSpPr>
        <p:spPr>
          <a:xfrm>
            <a:off x="3637280" y="1902856"/>
            <a:ext cx="1645920" cy="1635760"/>
          </a:xfrm>
          <a:prstGeom prst="octagon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ctagon 8"/>
          <p:cNvSpPr>
            <a:spLocks noChangeAspect="1"/>
          </p:cNvSpPr>
          <p:nvPr/>
        </p:nvSpPr>
        <p:spPr>
          <a:xfrm>
            <a:off x="6689769" y="1902856"/>
            <a:ext cx="1645920" cy="1635760"/>
          </a:xfrm>
          <a:prstGeom prst="octagon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934720" y="2141616"/>
            <a:ext cx="1160780" cy="1216660"/>
            <a:chOff x="934720" y="2067560"/>
            <a:chExt cx="1160780" cy="1216660"/>
          </a:xfrm>
        </p:grpSpPr>
        <p:grpSp>
          <p:nvGrpSpPr>
            <p:cNvPr id="7" name="Group 6"/>
            <p:cNvGrpSpPr/>
            <p:nvPr/>
          </p:nvGrpSpPr>
          <p:grpSpPr>
            <a:xfrm>
              <a:off x="1008380" y="2999740"/>
              <a:ext cx="1036320" cy="284480"/>
              <a:chOff x="1008380" y="2999740"/>
              <a:chExt cx="1036320" cy="28448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6" name="Freeform 5"/>
              <p:cNvSpPr/>
              <p:nvPr/>
            </p:nvSpPr>
            <p:spPr>
              <a:xfrm>
                <a:off x="1008380" y="2999740"/>
                <a:ext cx="518160" cy="284480"/>
              </a:xfrm>
              <a:custGeom>
                <a:avLst/>
                <a:gdLst>
                  <a:gd name="connsiteX0" fmla="*/ 0 w 518160"/>
                  <a:gd name="connsiteY0" fmla="*/ 284480 h 284480"/>
                  <a:gd name="connsiteX1" fmla="*/ 182880 w 518160"/>
                  <a:gd name="connsiteY1" fmla="*/ 111760 h 284480"/>
                  <a:gd name="connsiteX2" fmla="*/ 335280 w 518160"/>
                  <a:gd name="connsiteY2" fmla="*/ 27940 h 284480"/>
                  <a:gd name="connsiteX3" fmla="*/ 518160 w 518160"/>
                  <a:gd name="connsiteY3" fmla="*/ 0 h 2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8160" h="284480">
                    <a:moveTo>
                      <a:pt x="0" y="284480"/>
                    </a:moveTo>
                    <a:cubicBezTo>
                      <a:pt x="63500" y="219498"/>
                      <a:pt x="127000" y="154517"/>
                      <a:pt x="182880" y="111760"/>
                    </a:cubicBezTo>
                    <a:cubicBezTo>
                      <a:pt x="238760" y="69003"/>
                      <a:pt x="279400" y="46567"/>
                      <a:pt x="335280" y="27940"/>
                    </a:cubicBezTo>
                    <a:cubicBezTo>
                      <a:pt x="391160" y="9313"/>
                      <a:pt x="454660" y="4656"/>
                      <a:pt x="518160" y="0"/>
                    </a:cubicBezTo>
                  </a:path>
                </a:pathLst>
              </a:cu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Freeform 11"/>
              <p:cNvSpPr/>
              <p:nvPr/>
            </p:nvSpPr>
            <p:spPr>
              <a:xfrm flipH="1">
                <a:off x="1526540" y="2999740"/>
                <a:ext cx="518160" cy="284480"/>
              </a:xfrm>
              <a:custGeom>
                <a:avLst/>
                <a:gdLst>
                  <a:gd name="connsiteX0" fmla="*/ 0 w 518160"/>
                  <a:gd name="connsiteY0" fmla="*/ 284480 h 284480"/>
                  <a:gd name="connsiteX1" fmla="*/ 182880 w 518160"/>
                  <a:gd name="connsiteY1" fmla="*/ 111760 h 284480"/>
                  <a:gd name="connsiteX2" fmla="*/ 335280 w 518160"/>
                  <a:gd name="connsiteY2" fmla="*/ 27940 h 284480"/>
                  <a:gd name="connsiteX3" fmla="*/ 518160 w 518160"/>
                  <a:gd name="connsiteY3" fmla="*/ 0 h 2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8160" h="284480">
                    <a:moveTo>
                      <a:pt x="0" y="284480"/>
                    </a:moveTo>
                    <a:cubicBezTo>
                      <a:pt x="63500" y="219498"/>
                      <a:pt x="127000" y="154517"/>
                      <a:pt x="182880" y="111760"/>
                    </a:cubicBezTo>
                    <a:cubicBezTo>
                      <a:pt x="238760" y="69003"/>
                      <a:pt x="279400" y="46567"/>
                      <a:pt x="335280" y="27940"/>
                    </a:cubicBezTo>
                    <a:cubicBezTo>
                      <a:pt x="391160" y="9313"/>
                      <a:pt x="454660" y="4656"/>
                      <a:pt x="518160" y="0"/>
                    </a:cubicBezTo>
                  </a:path>
                </a:pathLst>
              </a:cu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1" name="Straight Connector 10"/>
            <p:cNvCxnSpPr/>
            <p:nvPr/>
          </p:nvCxnSpPr>
          <p:spPr>
            <a:xfrm flipH="1">
              <a:off x="934720" y="2067560"/>
              <a:ext cx="1160780" cy="1163320"/>
            </a:xfrm>
            <a:prstGeom prst="lin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864610" y="2136536"/>
            <a:ext cx="1160780" cy="1216660"/>
            <a:chOff x="934720" y="2067560"/>
            <a:chExt cx="1160780" cy="1216660"/>
          </a:xfrm>
        </p:grpSpPr>
        <p:grpSp>
          <p:nvGrpSpPr>
            <p:cNvPr id="26" name="Group 25"/>
            <p:cNvGrpSpPr/>
            <p:nvPr/>
          </p:nvGrpSpPr>
          <p:grpSpPr>
            <a:xfrm>
              <a:off x="1008380" y="2999740"/>
              <a:ext cx="1036320" cy="284480"/>
              <a:chOff x="1008380" y="2999740"/>
              <a:chExt cx="1036320" cy="28448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Freeform 27"/>
              <p:cNvSpPr/>
              <p:nvPr/>
            </p:nvSpPr>
            <p:spPr>
              <a:xfrm>
                <a:off x="1008380" y="2999740"/>
                <a:ext cx="518160" cy="284480"/>
              </a:xfrm>
              <a:custGeom>
                <a:avLst/>
                <a:gdLst>
                  <a:gd name="connsiteX0" fmla="*/ 0 w 518160"/>
                  <a:gd name="connsiteY0" fmla="*/ 284480 h 284480"/>
                  <a:gd name="connsiteX1" fmla="*/ 182880 w 518160"/>
                  <a:gd name="connsiteY1" fmla="*/ 111760 h 284480"/>
                  <a:gd name="connsiteX2" fmla="*/ 335280 w 518160"/>
                  <a:gd name="connsiteY2" fmla="*/ 27940 h 284480"/>
                  <a:gd name="connsiteX3" fmla="*/ 518160 w 518160"/>
                  <a:gd name="connsiteY3" fmla="*/ 0 h 2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8160" h="284480">
                    <a:moveTo>
                      <a:pt x="0" y="284480"/>
                    </a:moveTo>
                    <a:cubicBezTo>
                      <a:pt x="63500" y="219498"/>
                      <a:pt x="127000" y="154517"/>
                      <a:pt x="182880" y="111760"/>
                    </a:cubicBezTo>
                    <a:cubicBezTo>
                      <a:pt x="238760" y="69003"/>
                      <a:pt x="279400" y="46567"/>
                      <a:pt x="335280" y="27940"/>
                    </a:cubicBezTo>
                    <a:cubicBezTo>
                      <a:pt x="391160" y="9313"/>
                      <a:pt x="454660" y="4656"/>
                      <a:pt x="518160" y="0"/>
                    </a:cubicBezTo>
                  </a:path>
                </a:pathLst>
              </a:cu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 flipH="1">
                <a:off x="1526540" y="2999740"/>
                <a:ext cx="518160" cy="284480"/>
              </a:xfrm>
              <a:custGeom>
                <a:avLst/>
                <a:gdLst>
                  <a:gd name="connsiteX0" fmla="*/ 0 w 518160"/>
                  <a:gd name="connsiteY0" fmla="*/ 284480 h 284480"/>
                  <a:gd name="connsiteX1" fmla="*/ 182880 w 518160"/>
                  <a:gd name="connsiteY1" fmla="*/ 111760 h 284480"/>
                  <a:gd name="connsiteX2" fmla="*/ 335280 w 518160"/>
                  <a:gd name="connsiteY2" fmla="*/ 27940 h 284480"/>
                  <a:gd name="connsiteX3" fmla="*/ 518160 w 518160"/>
                  <a:gd name="connsiteY3" fmla="*/ 0 h 2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8160" h="284480">
                    <a:moveTo>
                      <a:pt x="0" y="284480"/>
                    </a:moveTo>
                    <a:cubicBezTo>
                      <a:pt x="63500" y="219498"/>
                      <a:pt x="127000" y="154517"/>
                      <a:pt x="182880" y="111760"/>
                    </a:cubicBezTo>
                    <a:cubicBezTo>
                      <a:pt x="238760" y="69003"/>
                      <a:pt x="279400" y="46567"/>
                      <a:pt x="335280" y="27940"/>
                    </a:cubicBezTo>
                    <a:cubicBezTo>
                      <a:pt x="391160" y="9313"/>
                      <a:pt x="454660" y="4656"/>
                      <a:pt x="518160" y="0"/>
                    </a:cubicBezTo>
                  </a:path>
                </a:pathLst>
              </a:cu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27" name="Straight Connector 26"/>
            <p:cNvCxnSpPr/>
            <p:nvPr/>
          </p:nvCxnSpPr>
          <p:spPr>
            <a:xfrm flipH="1">
              <a:off x="934720" y="2067560"/>
              <a:ext cx="1160780" cy="1163320"/>
            </a:xfrm>
            <a:prstGeom prst="lin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922770" y="2126376"/>
            <a:ext cx="1160780" cy="1216660"/>
            <a:chOff x="934720" y="2067560"/>
            <a:chExt cx="1160780" cy="1216660"/>
          </a:xfrm>
        </p:grpSpPr>
        <p:grpSp>
          <p:nvGrpSpPr>
            <p:cNvPr id="37" name="Group 36"/>
            <p:cNvGrpSpPr/>
            <p:nvPr/>
          </p:nvGrpSpPr>
          <p:grpSpPr>
            <a:xfrm>
              <a:off x="1008380" y="2999740"/>
              <a:ext cx="1036320" cy="284480"/>
              <a:chOff x="1008380" y="2999740"/>
              <a:chExt cx="1036320" cy="28448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Freeform 38"/>
              <p:cNvSpPr/>
              <p:nvPr/>
            </p:nvSpPr>
            <p:spPr>
              <a:xfrm>
                <a:off x="1008380" y="2999740"/>
                <a:ext cx="518160" cy="284480"/>
              </a:xfrm>
              <a:custGeom>
                <a:avLst/>
                <a:gdLst>
                  <a:gd name="connsiteX0" fmla="*/ 0 w 518160"/>
                  <a:gd name="connsiteY0" fmla="*/ 284480 h 284480"/>
                  <a:gd name="connsiteX1" fmla="*/ 182880 w 518160"/>
                  <a:gd name="connsiteY1" fmla="*/ 111760 h 284480"/>
                  <a:gd name="connsiteX2" fmla="*/ 335280 w 518160"/>
                  <a:gd name="connsiteY2" fmla="*/ 27940 h 284480"/>
                  <a:gd name="connsiteX3" fmla="*/ 518160 w 518160"/>
                  <a:gd name="connsiteY3" fmla="*/ 0 h 2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8160" h="284480">
                    <a:moveTo>
                      <a:pt x="0" y="284480"/>
                    </a:moveTo>
                    <a:cubicBezTo>
                      <a:pt x="63500" y="219498"/>
                      <a:pt x="127000" y="154517"/>
                      <a:pt x="182880" y="111760"/>
                    </a:cubicBezTo>
                    <a:cubicBezTo>
                      <a:pt x="238760" y="69003"/>
                      <a:pt x="279400" y="46567"/>
                      <a:pt x="335280" y="27940"/>
                    </a:cubicBezTo>
                    <a:cubicBezTo>
                      <a:pt x="391160" y="9313"/>
                      <a:pt x="454660" y="4656"/>
                      <a:pt x="518160" y="0"/>
                    </a:cubicBezTo>
                  </a:path>
                </a:pathLst>
              </a:cu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Freeform 39"/>
              <p:cNvSpPr/>
              <p:nvPr/>
            </p:nvSpPr>
            <p:spPr>
              <a:xfrm flipH="1">
                <a:off x="1526540" y="2999740"/>
                <a:ext cx="518160" cy="284480"/>
              </a:xfrm>
              <a:custGeom>
                <a:avLst/>
                <a:gdLst>
                  <a:gd name="connsiteX0" fmla="*/ 0 w 518160"/>
                  <a:gd name="connsiteY0" fmla="*/ 284480 h 284480"/>
                  <a:gd name="connsiteX1" fmla="*/ 182880 w 518160"/>
                  <a:gd name="connsiteY1" fmla="*/ 111760 h 284480"/>
                  <a:gd name="connsiteX2" fmla="*/ 335280 w 518160"/>
                  <a:gd name="connsiteY2" fmla="*/ 27940 h 284480"/>
                  <a:gd name="connsiteX3" fmla="*/ 518160 w 518160"/>
                  <a:gd name="connsiteY3" fmla="*/ 0 h 2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8160" h="284480">
                    <a:moveTo>
                      <a:pt x="0" y="284480"/>
                    </a:moveTo>
                    <a:cubicBezTo>
                      <a:pt x="63500" y="219498"/>
                      <a:pt x="127000" y="154517"/>
                      <a:pt x="182880" y="111760"/>
                    </a:cubicBezTo>
                    <a:cubicBezTo>
                      <a:pt x="238760" y="69003"/>
                      <a:pt x="279400" y="46567"/>
                      <a:pt x="335280" y="27940"/>
                    </a:cubicBezTo>
                    <a:cubicBezTo>
                      <a:pt x="391160" y="9313"/>
                      <a:pt x="454660" y="4656"/>
                      <a:pt x="518160" y="0"/>
                    </a:cubicBezTo>
                  </a:path>
                </a:pathLst>
              </a:cu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38" name="Straight Connector 37"/>
            <p:cNvCxnSpPr/>
            <p:nvPr/>
          </p:nvCxnSpPr>
          <p:spPr>
            <a:xfrm flipH="1">
              <a:off x="934720" y="2067560"/>
              <a:ext cx="1160780" cy="1163320"/>
            </a:xfrm>
            <a:prstGeom prst="line">
              <a:avLst/>
            </a:prstGeom>
            <a:noFill/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2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44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 look to the EC buildup in the quads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6" name="Rettangolo 36"/>
          <p:cNvSpPr/>
          <p:nvPr/>
        </p:nvSpPr>
        <p:spPr>
          <a:xfrm>
            <a:off x="1049020" y="621268"/>
            <a:ext cx="8135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Few snapshots of the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electron distribution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 HL-LHC triplets develop thicker stripes along field lines farther from the center of the chamber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Users\Gianni\Downloads\Pass00060_00010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" t="9200" r="65459" b="45400"/>
          <a:stretch/>
        </p:blipFill>
        <p:spPr bwMode="auto">
          <a:xfrm>
            <a:off x="3307080" y="4445516"/>
            <a:ext cx="2324101" cy="230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ianni\Downloads\Pass00060_00020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" t="10420" r="65249" b="44790"/>
          <a:stretch/>
        </p:blipFill>
        <p:spPr bwMode="auto">
          <a:xfrm>
            <a:off x="6314440" y="4506476"/>
            <a:ext cx="2400300" cy="227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ianni\Downloads\Pass00060_00000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" t="8900" r="65332" b="45550"/>
          <a:stretch/>
        </p:blipFill>
        <p:spPr bwMode="auto">
          <a:xfrm>
            <a:off x="279400" y="4421744"/>
            <a:ext cx="2468880" cy="231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0" y="127339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HL-LHC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2.20 x 10</a:t>
            </a:r>
            <a:r>
              <a:rPr lang="en-US" baseline="30000" dirty="0">
                <a:solidFill>
                  <a:schemeClr val="tx2"/>
                </a:solidFill>
                <a:latin typeface="Calibri" pitchFamily="34" charset="0"/>
              </a:rPr>
              <a:t>11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ppb)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0" y="416052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Present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(1.15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x 10</a:t>
            </a:r>
            <a:r>
              <a:rPr lang="en-US" baseline="30000" dirty="0">
                <a:solidFill>
                  <a:schemeClr val="tx2"/>
                </a:solidFill>
                <a:latin typeface="Calibri" pitchFamily="34" charset="0"/>
              </a:rPr>
              <a:t>11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ppb)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731768" y="4748784"/>
            <a:ext cx="1401064" cy="1570736"/>
            <a:chOff x="3731768" y="4748784"/>
            <a:chExt cx="1401064" cy="1570736"/>
          </a:xfrm>
        </p:grpSpPr>
        <p:grpSp>
          <p:nvGrpSpPr>
            <p:cNvPr id="14" name="Group 13"/>
            <p:cNvGrpSpPr/>
            <p:nvPr/>
          </p:nvGrpSpPr>
          <p:grpSpPr>
            <a:xfrm>
              <a:off x="3733800" y="4748784"/>
              <a:ext cx="1399032" cy="1271016"/>
              <a:chOff x="3733800" y="4748784"/>
              <a:chExt cx="1399032" cy="1271016"/>
            </a:xfrm>
          </p:grpSpPr>
          <p:sp>
            <p:nvSpPr>
              <p:cNvPr id="2" name="Arc 1"/>
              <p:cNvSpPr/>
              <p:nvPr/>
            </p:nvSpPr>
            <p:spPr>
              <a:xfrm>
                <a:off x="373380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5" name="Straight Connector 4"/>
              <p:cNvCxnSpPr>
                <a:stCxn id="2" idx="0"/>
              </p:cNvCxnSpPr>
              <p:nvPr/>
            </p:nvCxnSpPr>
            <p:spPr>
              <a:xfrm flipH="1">
                <a:off x="3810000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7" name="Arc 46"/>
              <p:cNvSpPr/>
              <p:nvPr/>
            </p:nvSpPr>
            <p:spPr>
              <a:xfrm flipH="1">
                <a:off x="379476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48" name="Straight Connector 47"/>
              <p:cNvCxnSpPr>
                <a:stCxn id="47" idx="0"/>
              </p:cNvCxnSpPr>
              <p:nvPr/>
            </p:nvCxnSpPr>
            <p:spPr>
              <a:xfrm>
                <a:off x="5055791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9" name="Group 48"/>
            <p:cNvGrpSpPr/>
            <p:nvPr/>
          </p:nvGrpSpPr>
          <p:grpSpPr>
            <a:xfrm flipV="1">
              <a:off x="3731768" y="5048504"/>
              <a:ext cx="1399032" cy="1271016"/>
              <a:chOff x="3733800" y="4748784"/>
              <a:chExt cx="1399032" cy="1271016"/>
            </a:xfrm>
          </p:grpSpPr>
          <p:sp>
            <p:nvSpPr>
              <p:cNvPr id="50" name="Arc 49"/>
              <p:cNvSpPr/>
              <p:nvPr/>
            </p:nvSpPr>
            <p:spPr>
              <a:xfrm>
                <a:off x="373380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51" name="Straight Connector 50"/>
              <p:cNvCxnSpPr>
                <a:stCxn id="50" idx="0"/>
              </p:cNvCxnSpPr>
              <p:nvPr/>
            </p:nvCxnSpPr>
            <p:spPr>
              <a:xfrm flipH="1">
                <a:off x="3810000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2" name="Arc 51"/>
              <p:cNvSpPr/>
              <p:nvPr/>
            </p:nvSpPr>
            <p:spPr>
              <a:xfrm flipH="1">
                <a:off x="379476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53" name="Straight Connector 52"/>
              <p:cNvCxnSpPr>
                <a:stCxn id="52" idx="0"/>
              </p:cNvCxnSpPr>
              <p:nvPr/>
            </p:nvCxnSpPr>
            <p:spPr>
              <a:xfrm>
                <a:off x="5055791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grpSp>
        <p:nvGrpSpPr>
          <p:cNvPr id="65" name="Group 64"/>
          <p:cNvGrpSpPr/>
          <p:nvPr/>
        </p:nvGrpSpPr>
        <p:grpSpPr>
          <a:xfrm>
            <a:off x="6796532" y="4741164"/>
            <a:ext cx="1401064" cy="1570736"/>
            <a:chOff x="3731768" y="4748784"/>
            <a:chExt cx="1401064" cy="1570736"/>
          </a:xfrm>
        </p:grpSpPr>
        <p:grpSp>
          <p:nvGrpSpPr>
            <p:cNvPr id="66" name="Group 65"/>
            <p:cNvGrpSpPr/>
            <p:nvPr/>
          </p:nvGrpSpPr>
          <p:grpSpPr>
            <a:xfrm>
              <a:off x="3733800" y="4748784"/>
              <a:ext cx="1399032" cy="1271016"/>
              <a:chOff x="3733800" y="4748784"/>
              <a:chExt cx="1399032" cy="1271016"/>
            </a:xfrm>
          </p:grpSpPr>
          <p:sp>
            <p:nvSpPr>
              <p:cNvPr id="72" name="Arc 71"/>
              <p:cNvSpPr/>
              <p:nvPr/>
            </p:nvSpPr>
            <p:spPr>
              <a:xfrm>
                <a:off x="373380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73" name="Straight Connector 72"/>
              <p:cNvCxnSpPr>
                <a:stCxn id="72" idx="0"/>
              </p:cNvCxnSpPr>
              <p:nvPr/>
            </p:nvCxnSpPr>
            <p:spPr>
              <a:xfrm flipH="1">
                <a:off x="3810000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74" name="Arc 73"/>
              <p:cNvSpPr/>
              <p:nvPr/>
            </p:nvSpPr>
            <p:spPr>
              <a:xfrm flipH="1">
                <a:off x="379476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75" name="Straight Connector 74"/>
              <p:cNvCxnSpPr>
                <a:stCxn id="74" idx="0"/>
              </p:cNvCxnSpPr>
              <p:nvPr/>
            </p:nvCxnSpPr>
            <p:spPr>
              <a:xfrm>
                <a:off x="5055791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67" name="Group 66"/>
            <p:cNvGrpSpPr/>
            <p:nvPr/>
          </p:nvGrpSpPr>
          <p:grpSpPr>
            <a:xfrm flipV="1">
              <a:off x="3731768" y="5048504"/>
              <a:ext cx="1399032" cy="1271016"/>
              <a:chOff x="3733800" y="4748784"/>
              <a:chExt cx="1399032" cy="1271016"/>
            </a:xfrm>
          </p:grpSpPr>
          <p:sp>
            <p:nvSpPr>
              <p:cNvPr id="68" name="Arc 67"/>
              <p:cNvSpPr/>
              <p:nvPr/>
            </p:nvSpPr>
            <p:spPr>
              <a:xfrm>
                <a:off x="373380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69" name="Straight Connector 68"/>
              <p:cNvCxnSpPr/>
              <p:nvPr/>
            </p:nvCxnSpPr>
            <p:spPr>
              <a:xfrm flipH="1">
                <a:off x="3816096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70" name="Arc 69"/>
              <p:cNvSpPr/>
              <p:nvPr/>
            </p:nvSpPr>
            <p:spPr>
              <a:xfrm flipH="1">
                <a:off x="379476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71" name="Straight Connector 70"/>
              <p:cNvCxnSpPr>
                <a:stCxn id="70" idx="0"/>
              </p:cNvCxnSpPr>
              <p:nvPr/>
            </p:nvCxnSpPr>
            <p:spPr>
              <a:xfrm>
                <a:off x="5055791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grpSp>
        <p:nvGrpSpPr>
          <p:cNvPr id="76" name="Group 75"/>
          <p:cNvGrpSpPr/>
          <p:nvPr/>
        </p:nvGrpSpPr>
        <p:grpSpPr>
          <a:xfrm>
            <a:off x="836168" y="4728925"/>
            <a:ext cx="1401064" cy="1570736"/>
            <a:chOff x="3731768" y="4748784"/>
            <a:chExt cx="1401064" cy="1570736"/>
          </a:xfrm>
        </p:grpSpPr>
        <p:grpSp>
          <p:nvGrpSpPr>
            <p:cNvPr id="77" name="Group 76"/>
            <p:cNvGrpSpPr/>
            <p:nvPr/>
          </p:nvGrpSpPr>
          <p:grpSpPr>
            <a:xfrm>
              <a:off x="3733800" y="4748784"/>
              <a:ext cx="1399032" cy="1271016"/>
              <a:chOff x="3733800" y="4748784"/>
              <a:chExt cx="1399032" cy="1271016"/>
            </a:xfrm>
          </p:grpSpPr>
          <p:sp>
            <p:nvSpPr>
              <p:cNvPr id="83" name="Arc 82"/>
              <p:cNvSpPr/>
              <p:nvPr/>
            </p:nvSpPr>
            <p:spPr>
              <a:xfrm>
                <a:off x="373380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 flipH="1">
                <a:off x="3815080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5" name="Arc 84"/>
              <p:cNvSpPr/>
              <p:nvPr/>
            </p:nvSpPr>
            <p:spPr>
              <a:xfrm flipH="1">
                <a:off x="379476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86" name="Straight Connector 85"/>
              <p:cNvCxnSpPr>
                <a:stCxn id="85" idx="0"/>
              </p:cNvCxnSpPr>
              <p:nvPr/>
            </p:nvCxnSpPr>
            <p:spPr>
              <a:xfrm>
                <a:off x="5055791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78" name="Group 77"/>
            <p:cNvGrpSpPr/>
            <p:nvPr/>
          </p:nvGrpSpPr>
          <p:grpSpPr>
            <a:xfrm flipV="1">
              <a:off x="3731768" y="5048504"/>
              <a:ext cx="1399032" cy="1271016"/>
              <a:chOff x="3733800" y="4748784"/>
              <a:chExt cx="1399032" cy="1271016"/>
            </a:xfrm>
          </p:grpSpPr>
          <p:sp>
            <p:nvSpPr>
              <p:cNvPr id="79" name="Arc 78"/>
              <p:cNvSpPr/>
              <p:nvPr/>
            </p:nvSpPr>
            <p:spPr>
              <a:xfrm>
                <a:off x="373380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80" name="Straight Connector 79"/>
              <p:cNvCxnSpPr/>
              <p:nvPr/>
            </p:nvCxnSpPr>
            <p:spPr>
              <a:xfrm flipH="1">
                <a:off x="3816096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1" name="Arc 80"/>
              <p:cNvSpPr/>
              <p:nvPr/>
            </p:nvSpPr>
            <p:spPr>
              <a:xfrm flipH="1">
                <a:off x="3794760" y="4748784"/>
                <a:ext cx="1338072" cy="1271016"/>
              </a:xfrm>
              <a:prstGeom prst="arc">
                <a:avLst>
                  <a:gd name="adj1" fmla="val 12394240"/>
                  <a:gd name="adj2" fmla="val 16379557"/>
                </a:avLst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82" name="Straight Connector 81"/>
              <p:cNvCxnSpPr>
                <a:stCxn id="81" idx="0"/>
              </p:cNvCxnSpPr>
              <p:nvPr/>
            </p:nvCxnSpPr>
            <p:spPr>
              <a:xfrm>
                <a:off x="5055791" y="5088222"/>
                <a:ext cx="841" cy="465789"/>
              </a:xfrm>
              <a:prstGeom prst="line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332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2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44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Distribution of heat load – HL-LHC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6" name="Rettangolo 36"/>
          <p:cNvSpPr/>
          <p:nvPr/>
        </p:nvSpPr>
        <p:spPr>
          <a:xfrm>
            <a:off x="1049020" y="621268"/>
            <a:ext cx="8135619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Heat load distribution along HL-LHC triplets + D1 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Build up more or less efficient at different locations mainly due to the different hybrid bunch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spacings</a:t>
            </a:r>
            <a:endParaRPr lang="en-US" dirty="0" smtClean="0">
              <a:solidFill>
                <a:schemeClr val="tx2"/>
              </a:solidFill>
              <a:latin typeface="Calibri" pitchFamily="34" charset="0"/>
              <a:sym typeface="Wingdings"/>
            </a:endParaRP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The least efficient build up, i.e. lower heat load, at the locations of the long-range encounters (vertical dashed lines)</a:t>
            </a:r>
            <a:endParaRPr lang="en-US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 Values in D1 are comparable or higher than values in the quads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2" y="2709746"/>
            <a:ext cx="8970109" cy="3590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141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2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44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Total heat load per element – HL-LHC triplets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6" name="Rettangolo 36"/>
          <p:cNvSpPr/>
          <p:nvPr/>
        </p:nvSpPr>
        <p:spPr>
          <a:xfrm>
            <a:off x="1049020" y="621268"/>
            <a:ext cx="813561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Total heat load per element in HL-LHC triplets + D1 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Similar thresholds for quads and D1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Values in D1 higher than values in the quads for high SEY values</a:t>
            </a:r>
          </a:p>
          <a:p>
            <a:pPr marL="285750" lvl="1" indent="-285750">
              <a:spcAft>
                <a:spcPts val="400"/>
              </a:spcAft>
              <a:buFont typeface="Wingdings" charset="0"/>
              <a:buChar char="à"/>
            </a:pP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" name="Picture 2" descr="for_giovanni_hl_lhctriplet_heat_load_per_device_25n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1587013"/>
            <a:ext cx="6190876" cy="514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31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674</Words>
  <Application>Microsoft Office PowerPoint</Application>
  <PresentationFormat>On-screen Show (4:3)</PresentationFormat>
  <Paragraphs>92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Rumolo</dc:creator>
  <cp:lastModifiedBy>Giovanni Rumolo</cp:lastModifiedBy>
  <cp:revision>16</cp:revision>
  <dcterms:created xsi:type="dcterms:W3CDTF">2014-03-04T09:18:58Z</dcterms:created>
  <dcterms:modified xsi:type="dcterms:W3CDTF">2014-03-04T17:59:23Z</dcterms:modified>
</cp:coreProperties>
</file>