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1"/>
  </p:notesMasterIdLst>
  <p:sldIdLst>
    <p:sldId id="256" r:id="rId3"/>
    <p:sldId id="257" r:id="rId4"/>
    <p:sldId id="271" r:id="rId5"/>
    <p:sldId id="259" r:id="rId6"/>
    <p:sldId id="264" r:id="rId7"/>
    <p:sldId id="260" r:id="rId8"/>
    <p:sldId id="261" r:id="rId9"/>
    <p:sldId id="27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529E"/>
    <a:srgbClr val="3861AA"/>
    <a:srgbClr val="3E282B"/>
    <a:srgbClr val="CC3300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8B71C-BA4D-4B49-8134-A6A848AEE77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6528B-4AAE-434D-AC2D-E0B24E54E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15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Platform &amp; Engineering Services</a:t>
              </a:r>
            </a:p>
          </p:txBody>
        </p:sp>
      </p:grpSp>
      <p:pic>
        <p:nvPicPr>
          <p:cNvPr id="7" name="Picture 14" descr="pes-image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0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>
                <a:solidFill>
                  <a:srgbClr val="3861AA"/>
                </a:solidFill>
              </a:rPr>
              <a:t>PES</a:t>
            </a:r>
            <a:endParaRPr lang="en-US" sz="3600">
              <a:solidFill>
                <a:srgbClr val="3861AA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Footer Placeholder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993110A-AF49-4C58-9ED1-4BB3157E4128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C772B5D-98DC-4695-97CC-C21E7E9A914C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EF7328E-D41B-4685-8E17-CE52101CE96C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E4897793-2076-4D7D-BCBC-777FC11FA81E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3861AA"/>
                </a:solidFill>
              </a:rPr>
              <a:t>Click to edit Master title style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BAECF54F-9E11-4485-A7C5-985FF223EB3A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93298CF-B045-48A1-9442-219E4DD025A9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895D694-43B2-4796-AFFD-D6881BC77AD8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023B607-9948-4006-B1F7-38120BC5BD8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30BB0D9-432C-402E-9898-79B7A51D55BA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09203E7-1546-4A5A-9952-387FA88661D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DC02CBC-93DC-466F-8C62-66EC33E1549E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92029F1-D173-4B3E-BAF8-134C7E30A4F7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9" descr="pes-image.jpg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219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F01A7C9F-889F-4665-9A2D-7D6882849C5E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pic>
        <p:nvPicPr>
          <p:cNvPr id="1031" name="Picture 21" descr="CERNlogo-rgb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sp>
        <p:nvSpPr>
          <p:cNvPr id="12" name="TextBox 11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>
                <a:solidFill>
                  <a:srgbClr val="3861AA"/>
                </a:solidFill>
              </a:rPr>
              <a:t>PES</a:t>
            </a:r>
            <a:endParaRPr lang="en-US" sz="3600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15" r:id="rId3"/>
    <p:sldLayoutId id="2147483816" r:id="rId4"/>
    <p:sldLayoutId id="2147483817" r:id="rId5"/>
    <p:sldLayoutId id="2147483818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pitchFamily="-112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9" descr="pes-image.jpg"/>
          <p:cNvPicPr>
            <a:picLocks noChangeAspect="1"/>
          </p:cNvPicPr>
          <p:nvPr userDrawn="1"/>
        </p:nvPicPr>
        <p:blipFill>
          <a:blip r:embed="rId9" cstate="print"/>
          <a:srcRect b="86058"/>
          <a:stretch>
            <a:fillRect/>
          </a:stretch>
        </p:blipFill>
        <p:spPr bwMode="auto">
          <a:xfrm>
            <a:off x="0" y="0"/>
            <a:ext cx="12192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 userDrawn="1"/>
        </p:nvSpPr>
        <p:spPr>
          <a:xfrm>
            <a:off x="0" y="-3175"/>
            <a:ext cx="1371600" cy="8302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>
                <a:solidFill>
                  <a:srgbClr val="3861AA"/>
                </a:solidFill>
              </a:rPr>
              <a:t>Platform &amp; Engineering Services</a:t>
            </a:r>
            <a:endParaRPr lang="en-US" sz="1200">
              <a:solidFill>
                <a:srgbClr val="3861AA"/>
              </a:solidFill>
            </a:endParaRPr>
          </a:p>
        </p:txBody>
      </p:sp>
      <p:sp>
        <p:nvSpPr>
          <p:cNvPr id="2053" name="Rectangle 9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8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96659A7F-C6A7-4B41-B57C-FF596D7789B2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pitchFamily="-112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perations-portal.egi.eu/dashboard" TargetMode="External"/><Relationship Id="rId2" Type="http://schemas.openxmlformats.org/officeDocument/2006/relationships/hyperlink" Target="https://sam-cern-roc.cern.ch/nagios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Grid site and services monitoring at CERN T0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Maite Barroso, 12/05/2014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F61167CB-51D8-4256-A646-8074E89A85FD}" type="slidenum">
              <a:rPr lang="en-US">
                <a:solidFill>
                  <a:srgbClr val="3861AA"/>
                </a:solidFill>
              </a:rPr>
              <a:pPr/>
              <a:t>2</a:t>
            </a:fld>
            <a:endParaRPr lang="en-US">
              <a:solidFill>
                <a:srgbClr val="3861AA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Present scenario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/>
              <a:t>What we have now:</a:t>
            </a:r>
          </a:p>
          <a:p>
            <a:pPr marL="0" indent="0">
              <a:buNone/>
            </a:pPr>
            <a:r>
              <a:rPr lang="en-GB" sz="2400" dirty="0"/>
              <a:t>Site </a:t>
            </a:r>
            <a:r>
              <a:rPr lang="en-GB" sz="2400" dirty="0" err="1" smtClean="0"/>
              <a:t>Nagios</a:t>
            </a:r>
            <a:r>
              <a:rPr lang="en-GB" sz="2400" dirty="0" smtClean="0"/>
              <a:t> </a:t>
            </a:r>
            <a:r>
              <a:rPr lang="en-GB" sz="2400" dirty="0"/>
              <a:t>server (</a:t>
            </a:r>
            <a:r>
              <a:rPr lang="en-GB" sz="2400" u="sng" dirty="0">
                <a:hlinkClick r:id="rId2"/>
              </a:rPr>
              <a:t>https://sam-cern-roc.cern.ch/nagios/</a:t>
            </a:r>
            <a:r>
              <a:rPr lang="en-GB" sz="2400" dirty="0"/>
              <a:t>), running with ops VO, used for</a:t>
            </a:r>
            <a:r>
              <a:rPr lang="en-GB" sz="2400" dirty="0" smtClean="0"/>
              <a:t>:</a:t>
            </a:r>
          </a:p>
          <a:p>
            <a:pPr marL="0" indent="0">
              <a:buNone/>
            </a:pPr>
            <a:endParaRPr lang="en-GB" sz="2400" dirty="0"/>
          </a:p>
          <a:p>
            <a:pPr lvl="0"/>
            <a:r>
              <a:rPr lang="en-GB" sz="2400" dirty="0"/>
              <a:t>EGI availability calculations</a:t>
            </a:r>
          </a:p>
          <a:p>
            <a:pPr lvl="0"/>
            <a:r>
              <a:rPr lang="en-GB" sz="2400" dirty="0"/>
              <a:t>EGI grid monitoring (alarms shown at the EGI dashboard, </a:t>
            </a:r>
            <a:r>
              <a:rPr lang="en-GB" sz="2400" u="sng" dirty="0">
                <a:hlinkClick r:id="rId3"/>
              </a:rPr>
              <a:t>http://</a:t>
            </a:r>
            <a:r>
              <a:rPr lang="en-GB" sz="2400" u="sng" dirty="0" smtClean="0">
                <a:hlinkClick r:id="rId3"/>
              </a:rPr>
              <a:t>operations-portal.egi.eu/dashboard</a:t>
            </a:r>
            <a:r>
              <a:rPr lang="en-GB" sz="2400" dirty="0" smtClean="0"/>
              <a:t>) </a:t>
            </a:r>
            <a:endParaRPr lang="en-GB" sz="2400" dirty="0"/>
          </a:p>
          <a:p>
            <a:pPr lvl="0"/>
            <a:r>
              <a:rPr lang="en-GB" sz="2400" dirty="0"/>
              <a:t>Grid service monitoring for IT-PES (</a:t>
            </a:r>
            <a:r>
              <a:rPr lang="en-GB" sz="2400" dirty="0" err="1"/>
              <a:t>Nagios</a:t>
            </a:r>
            <a:r>
              <a:rPr lang="en-GB" sz="2400" dirty="0"/>
              <a:t> to SLS plugin)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400" dirty="0"/>
              <a:t>Periodic updates from EGI, RPM packaged, configured with </a:t>
            </a:r>
            <a:r>
              <a:rPr lang="en-GB" sz="2400" dirty="0" err="1"/>
              <a:t>yaim</a:t>
            </a:r>
            <a:r>
              <a:rPr lang="en-GB" sz="2400" dirty="0"/>
              <a:t>. No tailoring needed on our side, just to adapt to </a:t>
            </a:r>
            <a:r>
              <a:rPr lang="en-GB" sz="2400" dirty="0" err="1"/>
              <a:t>quattor</a:t>
            </a:r>
            <a:r>
              <a:rPr lang="en-GB" sz="2400" dirty="0"/>
              <a:t> (puppet in near future</a:t>
            </a:r>
            <a:r>
              <a:rPr lang="en-GB" sz="2400" dirty="0" smtClean="0"/>
              <a:t>)</a:t>
            </a:r>
          </a:p>
          <a:p>
            <a:pPr marL="0" lvl="0" indent="0">
              <a:buNone/>
            </a:pPr>
            <a:r>
              <a:rPr lang="en-GB" sz="2400" dirty="0" smtClean="0"/>
              <a:t> </a:t>
            </a:r>
            <a:endParaRPr lang="en-GB" sz="2400" dirty="0"/>
          </a:p>
          <a:p>
            <a:pPr lvl="0"/>
            <a:r>
              <a:rPr lang="en-GB" sz="2400" dirty="0"/>
              <a:t>N2SLS plugin developed in IT-PES (Steve Traylen</a:t>
            </a:r>
            <a:r>
              <a:rPr lang="en-GB" sz="2400" dirty="0" smtClean="0"/>
              <a:t>)</a:t>
            </a:r>
          </a:p>
          <a:p>
            <a:pPr lvl="0"/>
            <a:endParaRPr lang="en-GB" sz="2400" dirty="0"/>
          </a:p>
          <a:p>
            <a:pPr lvl="0"/>
            <a:r>
              <a:rPr lang="en-GB" sz="2400" dirty="0" err="1"/>
              <a:t>Nagios</a:t>
            </a:r>
            <a:r>
              <a:rPr lang="en-GB" sz="2400" dirty="0"/>
              <a:t> sensors distributed by default for all mw services, provided and tested by mw </a:t>
            </a:r>
            <a:r>
              <a:rPr lang="en-GB" sz="2400" dirty="0" err="1" smtClean="0"/>
              <a:t>developpers</a:t>
            </a:r>
            <a:endParaRPr lang="en-GB" sz="2400" dirty="0" smtClean="0"/>
          </a:p>
          <a:p>
            <a:pPr lvl="0"/>
            <a:endParaRPr lang="en-GB" sz="2400" dirty="0"/>
          </a:p>
          <a:p>
            <a:pPr lvl="0"/>
            <a:r>
              <a:rPr lang="en-GB" sz="2400" dirty="0"/>
              <a:t>We don’t add any other sensor, just deploy it as it is</a:t>
            </a:r>
          </a:p>
          <a:p>
            <a:endParaRPr lang="en-US" sz="200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Presentation Title - </a:t>
            </a:r>
            <a:fld id="{593298CF-B045-48A1-9442-219E4DD025A9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F61167CB-51D8-4256-A646-8074E89A85FD}" type="slidenum">
              <a:rPr lang="en-US">
                <a:solidFill>
                  <a:srgbClr val="3861AA"/>
                </a:solidFill>
              </a:rPr>
              <a:pPr/>
              <a:t>4</a:t>
            </a:fld>
            <a:endParaRPr lang="en-US">
              <a:solidFill>
                <a:srgbClr val="3861AA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to retain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Availability/reliability?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Solved in WLCG, use central instances using experiments’ VOs 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GB" sz="2400" dirty="0" smtClean="0">
                <a:latin typeface="Arial" pitchFamily="18"/>
              </a:rPr>
              <a:t>EGI monitoring and alarms?</a:t>
            </a:r>
          </a:p>
          <a:p>
            <a:pPr lvl="1"/>
            <a:r>
              <a:rPr lang="en-GB" sz="2000" dirty="0" smtClean="0">
                <a:latin typeface="Arial" pitchFamily="18"/>
              </a:rPr>
              <a:t>Useful while we can profit from it for free</a:t>
            </a:r>
          </a:p>
          <a:p>
            <a:endParaRPr lang="en-GB" sz="2400" dirty="0" smtClean="0">
              <a:latin typeface="Arial" pitchFamily="18"/>
            </a:endParaRPr>
          </a:p>
          <a:p>
            <a:r>
              <a:rPr lang="en-GB" sz="2400" dirty="0">
                <a:solidFill>
                  <a:srgbClr val="FF6600"/>
                </a:solidFill>
              </a:rPr>
              <a:t>Grid service monitoring for </a:t>
            </a:r>
            <a:r>
              <a:rPr lang="en-GB" sz="2400" dirty="0" smtClean="0">
                <a:solidFill>
                  <a:srgbClr val="FF6600"/>
                </a:solidFill>
              </a:rPr>
              <a:t>IT-PES?</a:t>
            </a:r>
          </a:p>
          <a:p>
            <a:pPr lvl="1"/>
            <a:r>
              <a:rPr lang="en-GB" sz="2000" dirty="0" smtClean="0">
                <a:solidFill>
                  <a:srgbClr val="FF6600"/>
                </a:solidFill>
                <a:latin typeface="Arial" pitchFamily="18"/>
              </a:rPr>
              <a:t>This is what we want to retain</a:t>
            </a:r>
          </a:p>
          <a:p>
            <a:pPr marL="457200" lvl="1" indent="0">
              <a:buNone/>
            </a:pPr>
            <a:r>
              <a:rPr lang="en-GB" sz="1600" dirty="0" smtClean="0">
                <a:latin typeface="Arial" pitchFamily="1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F61167CB-51D8-4256-A646-8074E89A85FD}" type="slidenum">
              <a:rPr lang="en-US">
                <a:solidFill>
                  <a:srgbClr val="3861AA"/>
                </a:solidFill>
              </a:rPr>
              <a:pPr/>
              <a:t>5</a:t>
            </a:fld>
            <a:endParaRPr lang="en-US">
              <a:solidFill>
                <a:srgbClr val="3861AA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Positive points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Nagios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sensors for grid services provided by mw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developpers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No effort/deep knowledge required on our side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CREAM, APEL, LFC, FTS,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MyProxy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site and top BDII, SRM, VOMS, WMS, Argus,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glexec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000" dirty="0"/>
              <a:t>W</a:t>
            </a:r>
            <a:r>
              <a:rPr lang="en-GB" sz="2000" dirty="0" smtClean="0"/>
              <a:t>ell maintained up to now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Integrated solution</a:t>
            </a:r>
          </a:p>
          <a:p>
            <a:pPr lvl="1"/>
            <a:r>
              <a:rPr lang="en-GB" sz="2000" dirty="0"/>
              <a:t>A framework to easily run these probes (at WNs and core services), collect and display the results</a:t>
            </a:r>
            <a:r>
              <a:rPr lang="en-GB" sz="2000" dirty="0" smtClean="0"/>
              <a:t>.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Regular releases of monitoring framework and probes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Integration with SLS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Basic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Nagios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expertise required to manage it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F61167CB-51D8-4256-A646-8074E89A85FD}" type="slidenum">
              <a:rPr lang="en-US">
                <a:solidFill>
                  <a:srgbClr val="3861AA"/>
                </a:solidFill>
              </a:rPr>
              <a:pPr/>
              <a:t>6</a:t>
            </a:fld>
            <a:endParaRPr lang="en-US">
              <a:solidFill>
                <a:srgbClr val="3861AA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Requirements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No additional monitoring expertise</a:t>
            </a:r>
            <a:endParaRPr lang="en-US" sz="2000" i="1" dirty="0" smtClean="0"/>
          </a:p>
          <a:p>
            <a:pPr lvl="1"/>
            <a:r>
              <a:rPr lang="en-US" sz="1600" dirty="0" smtClean="0"/>
              <a:t>Build on existing one (in IT-PES, or elsewhere in the department)</a:t>
            </a:r>
          </a:p>
          <a:p>
            <a:pPr lvl="1"/>
            <a:r>
              <a:rPr lang="en-US" sz="1600" dirty="0" smtClean="0"/>
              <a:t>Integrate with similar solutions in the department?</a:t>
            </a:r>
          </a:p>
          <a:p>
            <a:r>
              <a:rPr lang="en-US" sz="2000" dirty="0" smtClean="0"/>
              <a:t>Get middleware sensors from mw developers</a:t>
            </a:r>
          </a:p>
          <a:p>
            <a:r>
              <a:rPr lang="en-US" sz="2000" dirty="0" smtClean="0"/>
              <a:t>Cover all grid services  </a:t>
            </a:r>
            <a:r>
              <a:rPr lang="en-US" sz="2000" dirty="0" smtClean="0"/>
              <a:t>(or at least the ones that are covered now)</a:t>
            </a:r>
            <a:endParaRPr lang="en-US" sz="2000" dirty="0" smtClean="0"/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861AA"/>
                </a:solidFill>
              </a:rPr>
              <a:t>Presentation Title - </a:t>
            </a:r>
            <a:fld id="{F61167CB-51D8-4256-A646-8074E89A85FD}" type="slidenum">
              <a:rPr lang="en-US">
                <a:solidFill>
                  <a:srgbClr val="3861AA"/>
                </a:solidFill>
              </a:rPr>
              <a:pPr/>
              <a:t>7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Alternatives? (1)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2000" dirty="0" smtClean="0"/>
              <a:t>Leave things as they are</a:t>
            </a:r>
          </a:p>
          <a:p>
            <a:pPr lvl="1"/>
            <a:r>
              <a:rPr lang="en-GB" sz="1800" dirty="0" smtClean="0">
                <a:solidFill>
                  <a:srgbClr val="92D050"/>
                </a:solidFill>
              </a:rPr>
              <a:t>+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92D050"/>
                </a:solidFill>
              </a:rPr>
              <a:t>it is working, and it is useful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-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FF0000"/>
                </a:solidFill>
              </a:rPr>
              <a:t>solution will diverge from WLCG monitoring, this will imply lack of expertise on site, duplication of effort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- unclear EGI future</a:t>
            </a:r>
          </a:p>
          <a:p>
            <a:pPr lvl="1"/>
            <a:endParaRPr lang="en-GB" sz="1800" dirty="0" smtClean="0">
              <a:solidFill>
                <a:srgbClr val="FF0000"/>
              </a:solidFill>
            </a:endParaRPr>
          </a:p>
          <a:p>
            <a:pPr lvl="0"/>
            <a:r>
              <a:rPr lang="en-GB" sz="2000" dirty="0" smtClean="0"/>
              <a:t>Check </a:t>
            </a:r>
            <a:r>
              <a:rPr lang="en-GB" sz="2000" dirty="0"/>
              <a:t>tests from the experiments, select a subset that would fit our needs to monitor the grid services, and create a separate </a:t>
            </a:r>
            <a:r>
              <a:rPr lang="en-GB" sz="2000" dirty="0" err="1"/>
              <a:t>Nagios</a:t>
            </a:r>
            <a:r>
              <a:rPr lang="en-GB" sz="2000" dirty="0"/>
              <a:t> “site” profile, running under the experiment </a:t>
            </a:r>
            <a:r>
              <a:rPr lang="en-GB" sz="2000" dirty="0" err="1" smtClean="0"/>
              <a:t>Vos</a:t>
            </a:r>
            <a:r>
              <a:rPr lang="en-GB" sz="2000" dirty="0" smtClean="0"/>
              <a:t>: (this </a:t>
            </a:r>
            <a:r>
              <a:rPr lang="en-GB" sz="2000" dirty="0"/>
              <a:t>could also be of use to other WLCG sites</a:t>
            </a:r>
            <a:r>
              <a:rPr lang="en-GB" sz="2000" dirty="0" smtClean="0"/>
              <a:t>?)</a:t>
            </a:r>
            <a:endParaRPr lang="en-GB" sz="2000" dirty="0"/>
          </a:p>
          <a:p>
            <a:pPr lvl="1"/>
            <a:r>
              <a:rPr lang="en-GB" sz="1800" dirty="0" smtClean="0">
                <a:solidFill>
                  <a:srgbClr val="92D050"/>
                </a:solidFill>
              </a:rPr>
              <a:t>+ </a:t>
            </a:r>
            <a:r>
              <a:rPr lang="en-GB" sz="1800" dirty="0" smtClean="0">
                <a:solidFill>
                  <a:srgbClr val="92D050"/>
                </a:solidFill>
              </a:rPr>
              <a:t>reuse of SAM experiment instances and </a:t>
            </a:r>
            <a:r>
              <a:rPr lang="en-GB" sz="1800" dirty="0" smtClean="0">
                <a:solidFill>
                  <a:srgbClr val="92D050"/>
                </a:solidFill>
              </a:rPr>
              <a:t>tests, consolidate on manpower and on a single solution</a:t>
            </a:r>
            <a:endParaRPr lang="en-GB" sz="1800" dirty="0" smtClean="0">
              <a:solidFill>
                <a:srgbClr val="92D050"/>
              </a:solidFill>
            </a:endParaRP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- </a:t>
            </a:r>
            <a:r>
              <a:rPr lang="en-GB" sz="1800" dirty="0" smtClean="0">
                <a:solidFill>
                  <a:srgbClr val="FF0000"/>
                </a:solidFill>
              </a:rPr>
              <a:t>This does not cover all grid </a:t>
            </a:r>
            <a:r>
              <a:rPr lang="en-GB" sz="1800" dirty="0" smtClean="0">
                <a:solidFill>
                  <a:srgbClr val="FF0000"/>
                </a:solidFill>
              </a:rPr>
              <a:t>services; who will maintain the probes?</a:t>
            </a:r>
            <a:endParaRPr lang="en-GB" sz="1800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861AA"/>
                </a:solidFill>
              </a:rPr>
              <a:t>Presentation Title - </a:t>
            </a:r>
            <a:fld id="{F61167CB-51D8-4256-A646-8074E89A85FD}" type="slidenum">
              <a:rPr lang="en-US">
                <a:solidFill>
                  <a:srgbClr val="3861AA"/>
                </a:solidFill>
              </a:rPr>
              <a:pPr/>
              <a:t>8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Alternatives? </a:t>
            </a:r>
            <a:r>
              <a:rPr lang="en-US" smtClean="0"/>
              <a:t>(2)</a:t>
            </a:r>
            <a:endParaRPr lang="en-US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2000" dirty="0"/>
              <a:t>Use the experiment </a:t>
            </a:r>
            <a:r>
              <a:rPr lang="en-GB" sz="2000" dirty="0" err="1"/>
              <a:t>Nagios</a:t>
            </a:r>
            <a:r>
              <a:rPr lang="en-GB" sz="2000" dirty="0"/>
              <a:t> monitoring run by IT-SDC as it is, using the </a:t>
            </a:r>
            <a:r>
              <a:rPr lang="en-GB" sz="2000" dirty="0" err="1"/>
              <a:t>Nagios</a:t>
            </a:r>
            <a:r>
              <a:rPr lang="en-GB" sz="2000" dirty="0"/>
              <a:t> to SLS plugin. Have a look during one month in parallel to the present EGI </a:t>
            </a:r>
            <a:r>
              <a:rPr lang="en-GB" sz="2000" dirty="0" err="1"/>
              <a:t>Nagios</a:t>
            </a:r>
            <a:r>
              <a:rPr lang="en-GB" sz="2000" dirty="0"/>
              <a:t> to see if we see the same service failures</a:t>
            </a:r>
            <a:r>
              <a:rPr lang="en-GB" sz="2000" dirty="0" smtClean="0"/>
              <a:t>.</a:t>
            </a:r>
          </a:p>
          <a:p>
            <a:pPr lvl="1"/>
            <a:r>
              <a:rPr lang="en-GB" sz="1600" dirty="0">
                <a:solidFill>
                  <a:srgbClr val="92D050"/>
                </a:solidFill>
              </a:rPr>
              <a:t>+ reuse of SAM experiment instances and tests, consolidate on manpower and on a single solution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- </a:t>
            </a:r>
            <a:r>
              <a:rPr lang="en-GB" sz="1600" dirty="0">
                <a:solidFill>
                  <a:srgbClr val="FF0000"/>
                </a:solidFill>
              </a:rPr>
              <a:t>This does not cover all grid services; </a:t>
            </a:r>
            <a:r>
              <a:rPr lang="en-GB" sz="1600" dirty="0" smtClean="0">
                <a:solidFill>
                  <a:srgbClr val="FF0000"/>
                </a:solidFill>
              </a:rPr>
              <a:t>more complex aggregation in SLS (4 VOs</a:t>
            </a:r>
            <a:r>
              <a:rPr lang="en-GB" sz="1600" dirty="0">
                <a:solidFill>
                  <a:srgbClr val="FF0000"/>
                </a:solidFill>
              </a:rPr>
              <a:t>)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endParaRPr lang="en-GB" sz="2000" dirty="0" smtClean="0"/>
          </a:p>
          <a:p>
            <a:r>
              <a:rPr lang="en-GB" sz="2000" dirty="0" smtClean="0"/>
              <a:t>Integrate </a:t>
            </a:r>
            <a:r>
              <a:rPr lang="en-GB" sz="2000" dirty="0" err="1"/>
              <a:t>Nagios</a:t>
            </a:r>
            <a:r>
              <a:rPr lang="en-GB" sz="2000" dirty="0"/>
              <a:t> probes into AI monitoring framework, reusing the EGI ops probes</a:t>
            </a:r>
          </a:p>
          <a:p>
            <a:pPr lvl="1"/>
            <a:r>
              <a:rPr lang="en-GB" sz="2000" dirty="0" smtClean="0">
                <a:solidFill>
                  <a:srgbClr val="92D050"/>
                </a:solidFill>
              </a:rPr>
              <a:t>+ build on IT monitoring framework, expertise on site 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- Don’t </a:t>
            </a:r>
            <a:r>
              <a:rPr lang="en-GB" sz="2000" dirty="0">
                <a:solidFill>
                  <a:srgbClr val="FF0000"/>
                </a:solidFill>
              </a:rPr>
              <a:t>know if this is possible at </a:t>
            </a:r>
            <a:r>
              <a:rPr lang="en-GB" sz="2000" dirty="0" smtClean="0">
                <a:solidFill>
                  <a:srgbClr val="FF0000"/>
                </a:solidFill>
              </a:rPr>
              <a:t>all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r>
              <a:rPr lang="en-GB" sz="2000" dirty="0" smtClean="0">
                <a:solidFill>
                  <a:srgbClr val="FF0000"/>
                </a:solidFill>
              </a:rPr>
              <a:t>General concern</a:t>
            </a:r>
            <a:r>
              <a:rPr lang="en-GB" sz="2000" dirty="0">
                <a:solidFill>
                  <a:srgbClr val="FF0000"/>
                </a:solidFill>
              </a:rPr>
              <a:t>: don’t know for how long the EGI ops </a:t>
            </a:r>
            <a:r>
              <a:rPr lang="en-GB" sz="2000" dirty="0" err="1">
                <a:solidFill>
                  <a:srgbClr val="FF0000"/>
                </a:solidFill>
              </a:rPr>
              <a:t>Nagios</a:t>
            </a:r>
            <a:r>
              <a:rPr lang="en-GB" sz="2000" dirty="0">
                <a:solidFill>
                  <a:srgbClr val="FF0000"/>
                </a:solidFill>
              </a:rPr>
              <a:t> probes will be maintained</a:t>
            </a:r>
          </a:p>
          <a:p>
            <a:pPr lvl="0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9831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1912</TotalTime>
  <Words>602</Words>
  <Application>Microsoft Office PowerPoint</Application>
  <PresentationFormat>On-screen Show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Custom Design</vt:lpstr>
      <vt:lpstr>Grid site and services monitoring at CERN T0</vt:lpstr>
      <vt:lpstr>Present scenario</vt:lpstr>
      <vt:lpstr>How it works</vt:lpstr>
      <vt:lpstr>What to retain</vt:lpstr>
      <vt:lpstr>Positive points</vt:lpstr>
      <vt:lpstr>Requirements</vt:lpstr>
      <vt:lpstr>Alternatives? (1)</vt:lpstr>
      <vt:lpstr>Alternatives? (2)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Maite Barroso Lopez</cp:lastModifiedBy>
  <cp:revision>116</cp:revision>
  <dcterms:created xsi:type="dcterms:W3CDTF">2006-05-15T08:51:15Z</dcterms:created>
  <dcterms:modified xsi:type="dcterms:W3CDTF">2014-05-13T08:44:12Z</dcterms:modified>
</cp:coreProperties>
</file>