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1.bin" ContentType="application/vnd.openxmlformats-officedocument.oleObject"/>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49"/>
  </p:notesMasterIdLst>
  <p:handoutMasterIdLst>
    <p:handoutMasterId r:id="rId50"/>
  </p:handoutMasterIdLst>
  <p:sldIdLst>
    <p:sldId id="359" r:id="rId5"/>
    <p:sldId id="306" r:id="rId6"/>
    <p:sldId id="349" r:id="rId7"/>
    <p:sldId id="379" r:id="rId8"/>
    <p:sldId id="387" r:id="rId9"/>
    <p:sldId id="335" r:id="rId10"/>
    <p:sldId id="388" r:id="rId11"/>
    <p:sldId id="380" r:id="rId12"/>
    <p:sldId id="389" r:id="rId13"/>
    <p:sldId id="390" r:id="rId14"/>
    <p:sldId id="391" r:id="rId15"/>
    <p:sldId id="392" r:id="rId16"/>
    <p:sldId id="393" r:id="rId17"/>
    <p:sldId id="394" r:id="rId18"/>
    <p:sldId id="395" r:id="rId19"/>
    <p:sldId id="396" r:id="rId20"/>
    <p:sldId id="397" r:id="rId21"/>
    <p:sldId id="381" r:id="rId22"/>
    <p:sldId id="398" r:id="rId23"/>
    <p:sldId id="399" r:id="rId24"/>
    <p:sldId id="400" r:id="rId25"/>
    <p:sldId id="401" r:id="rId26"/>
    <p:sldId id="402" r:id="rId27"/>
    <p:sldId id="403" r:id="rId28"/>
    <p:sldId id="404" r:id="rId29"/>
    <p:sldId id="405" r:id="rId30"/>
    <p:sldId id="406" r:id="rId31"/>
    <p:sldId id="407" r:id="rId32"/>
    <p:sldId id="408" r:id="rId33"/>
    <p:sldId id="409" r:id="rId34"/>
    <p:sldId id="410" r:id="rId35"/>
    <p:sldId id="411" r:id="rId36"/>
    <p:sldId id="412" r:id="rId37"/>
    <p:sldId id="413" r:id="rId38"/>
    <p:sldId id="414" r:id="rId39"/>
    <p:sldId id="415" r:id="rId40"/>
    <p:sldId id="416" r:id="rId41"/>
    <p:sldId id="340" r:id="rId42"/>
    <p:sldId id="356" r:id="rId43"/>
    <p:sldId id="354" r:id="rId44"/>
    <p:sldId id="373" r:id="rId45"/>
    <p:sldId id="377" r:id="rId46"/>
    <p:sldId id="375" r:id="rId47"/>
    <p:sldId id="328" r:id="rId48"/>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00"/>
    <a:srgbClr val="BE2CC0"/>
    <a:srgbClr val="EA3F2E"/>
    <a:srgbClr val="011B35"/>
    <a:srgbClr val="012545"/>
    <a:srgbClr val="EFC951"/>
    <a:srgbClr val="FFC8B4"/>
    <a:srgbClr val="1A72C0"/>
    <a:srgbClr val="235D81"/>
    <a:srgbClr val="7AA5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8" autoAdjust="0"/>
    <p:restoredTop sz="94585" autoAdjust="0"/>
  </p:normalViewPr>
  <p:slideViewPr>
    <p:cSldViewPr>
      <p:cViewPr varScale="1">
        <p:scale>
          <a:sx n="86" d="100"/>
          <a:sy n="86" d="100"/>
        </p:scale>
        <p:origin x="-896" y="-11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notesMaster" Target="notesMasters/notes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wrap="square" lIns="91440" tIns="45720" rIns="91440" bIns="45720" numCol="1" anchor="t"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F2DA3026-DFE3-0D43-906D-11E2EF175628}" type="datetime1">
              <a:rPr lang="en-US"/>
              <a:pPr>
                <a:defRPr/>
              </a:pPr>
              <a:t>3/9/14</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wrap="square" lIns="91440" tIns="45720" rIns="91440" bIns="45720" numCol="1" anchor="b"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D71CAD20-510B-704C-AD99-F8A02DBD45F3}" type="slidenum">
              <a:rPr lang="en-GB"/>
              <a:pPr>
                <a:defRPr/>
              </a:pPr>
              <a:t>‹#›</a:t>
            </a:fld>
            <a:endParaRPr lang="en-GB"/>
          </a:p>
        </p:txBody>
      </p:sp>
    </p:spTree>
    <p:extLst>
      <p:ext uri="{BB962C8B-B14F-4D97-AF65-F5344CB8AC3E}">
        <p14:creationId xmlns:p14="http://schemas.microsoft.com/office/powerpoint/2010/main" val="21788442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27" name="Rectangle 3"/>
          <p:cNvSpPr>
            <a:spLocks noGrp="1" noChangeArrowheads="1"/>
          </p:cNvSpPr>
          <p:nvPr>
            <p:ph type="dt"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30" name="Rectangle 6"/>
          <p:cNvSpPr>
            <a:spLocks noGrp="1" noChangeArrowheads="1"/>
          </p:cNvSpPr>
          <p:nvPr>
            <p:ph type="ftr" sz="quarter" idx="4"/>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31" name="Rectangle 7"/>
          <p:cNvSpPr>
            <a:spLocks noGrp="1" noChangeArrowheads="1"/>
          </p:cNvSpPr>
          <p:nvPr>
            <p:ph type="sldNum" sz="quarter" idx="5"/>
          </p:nvPr>
        </p:nvSpPr>
        <p:spPr bwMode="auto">
          <a:xfrm>
            <a:off x="3852016"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fld id="{5A4206D7-E259-824F-8228-47AC672375DD}" type="slidenum">
              <a:rPr lang="en-GB"/>
              <a:pPr>
                <a:defRPr/>
              </a:pPr>
              <a:t>‹#›</a:t>
            </a:fld>
            <a:endParaRPr lang="en-GB"/>
          </a:p>
        </p:txBody>
      </p:sp>
    </p:spTree>
    <p:extLst>
      <p:ext uri="{BB962C8B-B14F-4D97-AF65-F5344CB8AC3E}">
        <p14:creationId xmlns:p14="http://schemas.microsoft.com/office/powerpoint/2010/main" val="281098065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ＭＳ Ｐゴシック" pitchFamily="19" charset="-128"/>
      </a:defRPr>
    </a:lvl1pPr>
    <a:lvl2pPr marL="4572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2pPr>
    <a:lvl3pPr marL="9144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3pPr>
    <a:lvl4pPr marL="13716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4pPr>
    <a:lvl5pPr marL="18288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1</a:t>
            </a:fld>
            <a:endParaRPr lang="en-GB">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7" y="9431815"/>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1</a:t>
            </a:fld>
            <a:endParaRPr lang="en-GB" sz="120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884A898F-4A39-2F4C-B80C-247ADCC65DA3}" type="slidenum">
              <a:rPr lang="en-US" b="0"/>
              <a:pPr eaLnBrk="1" hangingPunct="1"/>
              <a:t>10</a:t>
            </a:fld>
            <a:endParaRPr lang="en-US" b="0"/>
          </a:p>
        </p:txBody>
      </p:sp>
      <p:sp>
        <p:nvSpPr>
          <p:cNvPr id="24578" name="Rectangle 2"/>
          <p:cNvSpPr>
            <a:spLocks noChangeArrowheads="1"/>
          </p:cNvSpPr>
          <p:nvPr>
            <p:ph type="sldImg"/>
          </p:nvPr>
        </p:nvSpPr>
        <p:spPr>
          <a:solidFill>
            <a:srgbClr val="FFFFFF"/>
          </a:solidFill>
          <a:ln/>
        </p:spPr>
      </p:sp>
      <p:sp>
        <p:nvSpPr>
          <p:cNvPr id="24579"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43AD2C81-FF92-3741-8037-A8526E51BDF3}" type="slidenum">
              <a:rPr lang="en-GB" b="0"/>
              <a:pPr eaLnBrk="1" hangingPunct="1"/>
              <a:t>11</a:t>
            </a:fld>
            <a:endParaRPr lang="en-GB" b="0"/>
          </a:p>
        </p:txBody>
      </p:sp>
      <p:sp>
        <p:nvSpPr>
          <p:cNvPr id="26626" name="Rectangle 1026"/>
          <p:cNvSpPr>
            <a:spLocks noChangeArrowheads="1" noTextEdit="1"/>
          </p:cNvSpPr>
          <p:nvPr>
            <p:ph type="sldImg"/>
          </p:nvPr>
        </p:nvSpPr>
        <p:spPr>
          <a:ln/>
        </p:spPr>
      </p:sp>
      <p:sp>
        <p:nvSpPr>
          <p:cNvPr id="26627"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5E123B8E-444E-D240-8AA4-7E3B0F802295}" type="slidenum">
              <a:rPr lang="en-US" b="0"/>
              <a:pPr eaLnBrk="1" hangingPunct="1"/>
              <a:t>12</a:t>
            </a:fld>
            <a:endParaRPr lang="en-US" b="0"/>
          </a:p>
        </p:txBody>
      </p:sp>
      <p:sp>
        <p:nvSpPr>
          <p:cNvPr id="28674" name="Rectangle 2"/>
          <p:cNvSpPr>
            <a:spLocks noChangeArrowheads="1"/>
          </p:cNvSpPr>
          <p:nvPr>
            <p:ph type="sldImg"/>
          </p:nvPr>
        </p:nvSpPr>
        <p:spPr>
          <a:solidFill>
            <a:srgbClr val="FFFFFF"/>
          </a:solidFill>
          <a:ln/>
        </p:spPr>
      </p:sp>
      <p:sp>
        <p:nvSpPr>
          <p:cNvPr id="28675"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E7586C7A-7045-5742-B376-651D5CEE0992}" type="slidenum">
              <a:rPr lang="en-US" b="0"/>
              <a:pPr eaLnBrk="1" hangingPunct="1"/>
              <a:t>13</a:t>
            </a:fld>
            <a:endParaRPr lang="en-US" b="0"/>
          </a:p>
        </p:txBody>
      </p:sp>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E8F8B9F3-7DB3-5141-A201-089194AB9F85}" type="slidenum">
              <a:rPr lang="en-US" b="0"/>
              <a:pPr eaLnBrk="1" hangingPunct="1"/>
              <a:t>14</a:t>
            </a:fld>
            <a:endParaRPr lang="en-US" b="0"/>
          </a:p>
        </p:txBody>
      </p:sp>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All the particles of the standard model, from conception to discovery, with the higgs the last missing piece. History will remember the higgs discovery of this year as closing the chapter on an amazing century of unraveling the subatomic world and building the SM. End with “given the particle content of the SM and their quantum numbers…”</a:t>
            </a:r>
          </a:p>
          <a:p>
            <a:endParaRPr lang="en-US">
              <a:ea typeface="ＭＳ Ｐゴシック" charset="0"/>
              <a:cs typeface="ＭＳ Ｐゴシック" charset="0"/>
            </a:endParaRPr>
          </a:p>
          <a:p>
            <a:r>
              <a:rPr lang="en-US">
                <a:ea typeface="ＭＳ Ｐゴシック" charset="0"/>
                <a:cs typeface="ＭＳ Ｐゴシック" charset="0"/>
              </a:rPr>
              <a:t>(Alternatively): The picture of fundamental physics at the start of the last century was a classical one in which all that was left was to measure to increasing precision, with a few anomalies here and there like blackbody radiation or the precession of mercury… </a:t>
            </a: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A1198AAD-846C-8849-8AA0-D173C565BAEF}" type="slidenum">
              <a:rPr lang="en-US" b="0"/>
              <a:pPr eaLnBrk="1" hangingPunct="1"/>
              <a:t>15</a:t>
            </a:fld>
            <a:endParaRPr lang="en-US" b="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25DF2E0E-1C5F-1C4C-9EFD-103490283FEF}" type="slidenum">
              <a:rPr lang="en-US" b="0"/>
              <a:pPr eaLnBrk="1" hangingPunct="1"/>
              <a:t>17</a:t>
            </a:fld>
            <a:endParaRPr lang="en-US" b="0"/>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1CF52A2-A345-B54D-996A-57C633346C38}" type="slidenum">
              <a:rPr lang="en-US"/>
              <a:pPr/>
              <a:t>18</a:t>
            </a:fld>
            <a:endParaRPr lang="en-US"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E78B24B8-AA9A-FE44-BAF8-3577F5691DF4}" type="slidenum">
              <a:rPr lang="en-US" b="0"/>
              <a:pPr eaLnBrk="1" hangingPunct="1"/>
              <a:t>19</a:t>
            </a:fld>
            <a:endParaRPr lang="en-US" b="0"/>
          </a:p>
        </p:txBody>
      </p:sp>
      <p:sp>
        <p:nvSpPr>
          <p:cNvPr id="50178" name="Rectangle 2"/>
          <p:cNvSpPr>
            <a:spLocks noChangeArrowheads="1"/>
          </p:cNvSpPr>
          <p:nvPr>
            <p:ph type="sldImg"/>
          </p:nvPr>
        </p:nvSpPr>
        <p:spPr>
          <a:solidFill>
            <a:srgbClr val="FFFFFF"/>
          </a:solidFill>
          <a:ln/>
        </p:spPr>
      </p:sp>
      <p:sp>
        <p:nvSpPr>
          <p:cNvPr id="50179"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249A1E25-98CD-594A-B784-EC09BE84DEBA}" type="slidenum">
              <a:rPr lang="en-US" b="0"/>
              <a:pPr eaLnBrk="1" hangingPunct="1"/>
              <a:t>21</a:t>
            </a:fld>
            <a:endParaRPr lang="en-US" b="0"/>
          </a:p>
        </p:txBody>
      </p:sp>
      <p:sp>
        <p:nvSpPr>
          <p:cNvPr id="53250" name="Rectangle 2"/>
          <p:cNvSpPr>
            <a:spLocks noChangeArrowheads="1"/>
          </p:cNvSpPr>
          <p:nvPr>
            <p:ph type="sldImg"/>
          </p:nvPr>
        </p:nvSpPr>
        <p:spPr>
          <a:solidFill>
            <a:srgbClr val="FFFFFF"/>
          </a:solidFill>
          <a:ln/>
        </p:spPr>
      </p:sp>
      <p:sp>
        <p:nvSpPr>
          <p:cNvPr id="53251" name="Rectangle 3"/>
          <p:cNvSpPr>
            <a:spLocks noChangeArrowheads="1"/>
          </p:cNvSpPr>
          <p:nvPr>
            <p:ph type="body" idx="1"/>
          </p:nvPr>
        </p:nvSpPr>
        <p:spPr>
          <a:xfrm>
            <a:off x="679768" y="4715907"/>
            <a:ext cx="5438140" cy="4467701"/>
          </a:xfrm>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2</a:t>
            </a:fld>
            <a:endParaRPr lang="en-GB" dirty="0"/>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2</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FCA70FB6-49E9-944D-8B36-42F0AAF26CDD}" type="slidenum">
              <a:rPr lang="en-US" b="0"/>
              <a:pPr eaLnBrk="1" hangingPunct="1"/>
              <a:t>22</a:t>
            </a:fld>
            <a:endParaRPr lang="en-US" b="0"/>
          </a:p>
        </p:txBody>
      </p:sp>
      <p:sp>
        <p:nvSpPr>
          <p:cNvPr id="55298" name="Rectangle 2"/>
          <p:cNvSpPr>
            <a:spLocks noChangeArrowheads="1"/>
          </p:cNvSpPr>
          <p:nvPr>
            <p:ph type="sldImg"/>
          </p:nvPr>
        </p:nvSpPr>
        <p:spPr>
          <a:solidFill>
            <a:srgbClr val="FFFFFF"/>
          </a:solidFill>
          <a:ln/>
        </p:spPr>
      </p:sp>
      <p:sp>
        <p:nvSpPr>
          <p:cNvPr id="55299"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5C8075AC-70D1-654E-9D6E-B7E381678698}" type="slidenum">
              <a:rPr lang="en-US" b="0"/>
              <a:pPr eaLnBrk="1" hangingPunct="1"/>
              <a:t>23</a:t>
            </a:fld>
            <a:endParaRPr lang="en-US" b="0"/>
          </a:p>
        </p:txBody>
      </p:sp>
      <p:sp>
        <p:nvSpPr>
          <p:cNvPr id="57346" name="Rectangle 1026"/>
          <p:cNvSpPr>
            <a:spLocks noGrp="1" noRot="1" noChangeAspect="1" noChangeArrowheads="1"/>
          </p:cNvSpPr>
          <p:nvPr>
            <p:ph type="sldImg"/>
          </p:nvPr>
        </p:nvSpPr>
        <p:spPr>
          <a:solidFill>
            <a:srgbClr val="FFFFFF"/>
          </a:solidFill>
          <a:ln/>
        </p:spPr>
      </p:sp>
      <p:sp>
        <p:nvSpPr>
          <p:cNvPr id="333827" name="Rectangle 1027"/>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6D819A91-DF1D-9B46-A4D9-D1024B82AF97}" type="slidenum">
              <a:rPr lang="en-US" b="0"/>
              <a:pPr eaLnBrk="1" hangingPunct="1"/>
              <a:t>24</a:t>
            </a:fld>
            <a:endParaRPr lang="en-US" b="0"/>
          </a:p>
        </p:txBody>
      </p:sp>
      <p:sp>
        <p:nvSpPr>
          <p:cNvPr id="59394" name="Rectangle 2"/>
          <p:cNvSpPr>
            <a:spLocks noGrp="1" noRot="1" noChangeAspect="1" noChangeArrowheads="1"/>
          </p:cNvSpPr>
          <p:nvPr>
            <p:ph type="sldImg"/>
          </p:nvPr>
        </p:nvSpPr>
        <p:spPr>
          <a:solidFill>
            <a:srgbClr val="FFFFFF"/>
          </a:solidFill>
          <a:ln/>
        </p:spPr>
      </p:sp>
      <p:sp>
        <p:nvSpPr>
          <p:cNvPr id="13517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45067C22-1AAB-BB4B-BFB1-21C330BD19A4}" type="slidenum">
              <a:rPr lang="en-US" b="0"/>
              <a:pPr eaLnBrk="1" hangingPunct="1"/>
              <a:t>25</a:t>
            </a:fld>
            <a:endParaRPr lang="en-US" b="0"/>
          </a:p>
        </p:txBody>
      </p:sp>
      <p:sp>
        <p:nvSpPr>
          <p:cNvPr id="61442"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FC9440C3-EAEB-C94F-857E-36308780473E}" type="slidenum">
              <a:rPr lang="en-US" b="0"/>
              <a:pPr eaLnBrk="1" hangingPunct="1"/>
              <a:t>26</a:t>
            </a:fld>
            <a:endParaRPr lang="en-US" b="0"/>
          </a:p>
        </p:txBody>
      </p:sp>
      <p:sp>
        <p:nvSpPr>
          <p:cNvPr id="63490" name="Rectangle 2"/>
          <p:cNvSpPr>
            <a:spLocks noGrp="1" noRot="1" noChangeAspect="1" noChangeArrowheads="1" noTextEdit="1"/>
          </p:cNvSpPr>
          <p:nvPr>
            <p:ph type="sldImg"/>
          </p:nvPr>
        </p:nvSpPr>
        <p:spPr>
          <a:ln/>
        </p:spPr>
      </p:sp>
      <p:sp>
        <p:nvSpPr>
          <p:cNvPr id="31744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F07BC8C9-F153-EB4C-B99A-D2B81D87A8C0}" type="slidenum">
              <a:rPr lang="en-US" b="0"/>
              <a:pPr eaLnBrk="1" hangingPunct="1"/>
              <a:t>27</a:t>
            </a:fld>
            <a:endParaRPr lang="en-US" b="0"/>
          </a:p>
        </p:txBody>
      </p:sp>
      <p:sp>
        <p:nvSpPr>
          <p:cNvPr id="65538" name="Rectangle 2"/>
          <p:cNvSpPr>
            <a:spLocks noGrp="1" noRot="1" noChangeAspect="1" noChangeArrowheads="1" noTextEdit="1"/>
          </p:cNvSpPr>
          <p:nvPr>
            <p:ph type="sldImg"/>
          </p:nvPr>
        </p:nvSpPr>
        <p:spPr>
          <a:ln/>
        </p:spPr>
      </p:sp>
      <p:sp>
        <p:nvSpPr>
          <p:cNvPr id="31846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AEC7243A-3CDF-DA4E-B1E8-4826B3250D7C}" type="slidenum">
              <a:rPr lang="en-US" b="0"/>
              <a:pPr eaLnBrk="1" hangingPunct="1"/>
              <a:t>28</a:t>
            </a:fld>
            <a:endParaRPr lang="en-US" b="0"/>
          </a:p>
        </p:txBody>
      </p:sp>
      <p:sp>
        <p:nvSpPr>
          <p:cNvPr id="67586" name="Rectangle 2"/>
          <p:cNvSpPr>
            <a:spLocks noGrp="1" noRot="1" noChangeAspect="1" noChangeArrowheads="1"/>
          </p:cNvSpPr>
          <p:nvPr>
            <p:ph type="sldImg"/>
          </p:nvPr>
        </p:nvSpPr>
        <p:spPr>
          <a:xfrm>
            <a:off x="915988" y="744538"/>
            <a:ext cx="4964112" cy="3724275"/>
          </a:xfrm>
          <a:solidFill>
            <a:srgbClr val="FFFFFF"/>
          </a:solidFill>
          <a:ln/>
        </p:spPr>
      </p:sp>
      <p:sp>
        <p:nvSpPr>
          <p:cNvPr id="6758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eaLnBrk="1" hangingPunct="1"/>
            <a:fld id="{7ABA66EA-D223-9D4D-8922-D8C5D018E448}" type="slidenum">
              <a:rPr lang="en-US"/>
              <a:pPr algn="r" eaLnBrk="1" hangingPunct="1"/>
              <a:t>30</a:t>
            </a:fld>
            <a:endParaRPr lang="en-US"/>
          </a:p>
        </p:txBody>
      </p:sp>
      <p:sp>
        <p:nvSpPr>
          <p:cNvPr id="70658" name="Rectangle 2"/>
          <p:cNvSpPr>
            <a:spLocks noGrp="1" noRot="1" noChangeAspect="1" noChangeArrowheads="1"/>
          </p:cNvSpPr>
          <p:nvPr>
            <p:ph type="sldImg"/>
          </p:nvPr>
        </p:nvSpPr>
        <p:spPr>
          <a:xfrm>
            <a:off x="915988" y="744538"/>
            <a:ext cx="4964112" cy="3724275"/>
          </a:xfrm>
          <a:solidFill>
            <a:srgbClr val="FFFFFF"/>
          </a:solidFill>
          <a:ln/>
        </p:spPr>
      </p:sp>
      <p:sp>
        <p:nvSpPr>
          <p:cNvPr id="7065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ln/>
        </p:spPr>
      </p:sp>
      <p:sp>
        <p:nvSpPr>
          <p:cNvPr id="727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a:fld id="{AE77683B-0E08-A144-A574-0214CD1A43DB}" type="slidenum">
              <a:rPr lang="en-GB"/>
              <a:pPr algn="r"/>
              <a:t>35</a:t>
            </a:fld>
            <a:endParaRPr lang="en-GB"/>
          </a:p>
        </p:txBody>
      </p:sp>
      <p:sp>
        <p:nvSpPr>
          <p:cNvPr id="79874"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eaLnBrk="1" hangingPunct="1"/>
            <a:fld id="{8E4AEE27-9903-3344-AF4E-D5C10CD9F217}" type="slidenum">
              <a:rPr lang="en-GB"/>
              <a:pPr algn="r" eaLnBrk="1" hangingPunct="1"/>
              <a:t>35</a:t>
            </a:fld>
            <a:endParaRPr lang="en-GB"/>
          </a:p>
        </p:txBody>
      </p:sp>
      <p:sp>
        <p:nvSpPr>
          <p:cNvPr id="79875"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79876" name="Rectangle 3"/>
          <p:cNvSpPr>
            <a:spLocks noGrp="1" noChangeArrowheads="1"/>
          </p:cNvSpPr>
          <p:nvPr>
            <p:ph type="body" idx="1"/>
          </p:nvPr>
        </p:nvSpPr>
        <p:spPr>
          <a:xfrm>
            <a:off x="679768" y="4715907"/>
            <a:ext cx="5438140" cy="4467701"/>
          </a:xfrm>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spcBef>
                <a:spcPct val="0"/>
              </a:spcBef>
            </a:pPr>
            <a:endParaRPr lang="en-US" sz="240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556B613-228C-244E-996A-6B01092BF939}" type="slidenum">
              <a:rPr lang="en-GB"/>
              <a:pPr/>
              <a:t>3</a:t>
            </a:fld>
            <a:endParaRPr lang="en-GB" dirty="0"/>
          </a:p>
        </p:txBody>
      </p:sp>
      <p:sp>
        <p:nvSpPr>
          <p:cNvPr id="25603" name="Rectangle 7"/>
          <p:cNvSpPr txBox="1">
            <a:spLocks noGrp="1" noChangeArrowheads="1"/>
          </p:cNvSpPr>
          <p:nvPr/>
        </p:nvSpPr>
        <p:spPr bwMode="auto">
          <a:xfrm>
            <a:off x="3852017" y="9431814"/>
            <a:ext cx="2945659" cy="496411"/>
          </a:xfrm>
          <a:prstGeom prst="rect">
            <a:avLst/>
          </a:prstGeom>
          <a:noFill/>
          <a:ln w="9525">
            <a:noFill/>
            <a:miter lim="800000"/>
            <a:headEnd/>
            <a:tailEnd/>
          </a:ln>
        </p:spPr>
        <p:txBody>
          <a:bodyPr anchor="b">
            <a:prstTxWarp prst="textNoShape">
              <a:avLst/>
            </a:prstTxWarp>
          </a:bodyPr>
          <a:lstStyle/>
          <a:p>
            <a:pPr algn="r"/>
            <a:fld id="{7384DB91-2A12-EB44-BBA8-9B8987FC1698}" type="slidenum">
              <a:rPr lang="en-GB" sz="1200"/>
              <a:pPr algn="r"/>
              <a:t>3</a:t>
            </a:fld>
            <a:endParaRPr lang="en-GB" sz="1200" dirty="0"/>
          </a:p>
        </p:txBody>
      </p:sp>
      <p:sp>
        <p:nvSpPr>
          <p:cNvPr id="2560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2560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a:fld id="{4F101A68-45D4-F947-8BAC-198D9206CB03}" type="slidenum">
              <a:rPr lang="en-GB"/>
              <a:pPr algn="r"/>
              <a:t>36</a:t>
            </a:fld>
            <a:endParaRPr lang="en-GB"/>
          </a:p>
        </p:txBody>
      </p:sp>
      <p:sp>
        <p:nvSpPr>
          <p:cNvPr id="81922"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eaLnBrk="1" hangingPunct="1"/>
            <a:fld id="{E356FEFB-28E9-9E4D-9A66-D3FE8E97AEE5}" type="slidenum">
              <a:rPr lang="en-GB"/>
              <a:pPr algn="r" eaLnBrk="1" hangingPunct="1"/>
              <a:t>36</a:t>
            </a:fld>
            <a:endParaRPr lang="en-GB"/>
          </a:p>
        </p:txBody>
      </p:sp>
      <p:sp>
        <p:nvSpPr>
          <p:cNvPr id="81923"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81924" name="Rectangle 3"/>
          <p:cNvSpPr>
            <a:spLocks noGrp="1" noChangeArrowheads="1"/>
          </p:cNvSpPr>
          <p:nvPr>
            <p:ph type="body" idx="1"/>
          </p:nvPr>
        </p:nvSpPr>
        <p:spPr>
          <a:xfrm>
            <a:off x="679768" y="4715907"/>
            <a:ext cx="5438140" cy="4467701"/>
          </a:xfrm>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spcBef>
                <a:spcPct val="0"/>
              </a:spcBef>
            </a:pPr>
            <a:endParaRPr lang="en-US" sz="240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D4D3A0E3-E5C2-3C46-A1FF-A3AE436DF4C8}" type="slidenum">
              <a:rPr lang="en-US" b="0"/>
              <a:pPr eaLnBrk="1" hangingPunct="1"/>
              <a:t>37</a:t>
            </a:fld>
            <a:endParaRPr lang="en-US" b="0"/>
          </a:p>
        </p:txBody>
      </p:sp>
      <p:sp>
        <p:nvSpPr>
          <p:cNvPr id="83970" name="Rectangle 2"/>
          <p:cNvSpPr>
            <a:spLocks noGrp="1" noRot="1" noChangeAspect="1" noChangeArrowheads="1"/>
          </p:cNvSpPr>
          <p:nvPr>
            <p:ph type="sldImg"/>
          </p:nvPr>
        </p:nvSpPr>
        <p:spPr>
          <a:solidFill>
            <a:srgbClr val="FFFFFF"/>
          </a:solidFill>
          <a:ln/>
        </p:spPr>
      </p:sp>
      <p:sp>
        <p:nvSpPr>
          <p:cNvPr id="277507" name="Rectangle 3"/>
          <p:cNvSpPr>
            <a:spLocks noGrp="1" noChangeArrowheads="1"/>
          </p:cNvSpPr>
          <p:nvPr>
            <p:ph type="body" idx="1"/>
          </p:nvPr>
        </p:nvSpPr>
        <p:spPr>
          <a:xfrm>
            <a:off x="679768" y="4715907"/>
            <a:ext cx="5438140" cy="4467701"/>
          </a:xfrm>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38</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38</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39</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39</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917575" y="744538"/>
            <a:ext cx="4962525" cy="3722687"/>
          </a:xfrm>
          <a:ln/>
        </p:spPr>
      </p:sp>
      <p:sp>
        <p:nvSpPr>
          <p:cNvPr id="47107" name="Rectangle 3"/>
          <p:cNvSpPr>
            <a:spLocks noGrp="1" noChangeArrowheads="1"/>
          </p:cNvSpPr>
          <p:nvPr>
            <p:ph type="body" idx="1"/>
          </p:nvPr>
        </p:nvSpPr>
        <p:spPr>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4C647F08-6957-40A1-9DD2-8154C38CF092}" type="slidenum">
              <a:rPr lang="en-GB"/>
              <a:pPr/>
              <a:t>43</a:t>
            </a:fld>
            <a:endParaRPr lang="en-GB"/>
          </a:p>
        </p:txBody>
      </p:sp>
      <p:sp>
        <p:nvSpPr>
          <p:cNvPr id="16387" name="Rectangle 7"/>
          <p:cNvSpPr txBox="1">
            <a:spLocks noGrp="1" noChangeArrowheads="1"/>
          </p:cNvSpPr>
          <p:nvPr/>
        </p:nvSpPr>
        <p:spPr bwMode="auto">
          <a:xfrm>
            <a:off x="3851802" y="9431495"/>
            <a:ext cx="2945873" cy="496730"/>
          </a:xfrm>
          <a:prstGeom prst="rect">
            <a:avLst/>
          </a:prstGeom>
          <a:noFill/>
          <a:ln w="9525">
            <a:noFill/>
            <a:miter lim="800000"/>
            <a:headEnd/>
            <a:tailEnd/>
          </a:ln>
        </p:spPr>
        <p:txBody>
          <a:bodyPr anchor="b">
            <a:prstTxWarp prst="textNoShape">
              <a:avLst/>
            </a:prstTxWarp>
          </a:bodyPr>
          <a:lstStyle/>
          <a:p>
            <a:pPr algn="r"/>
            <a:fld id="{E1DE0741-3E91-4604-8AFA-1C150190D639}" type="slidenum">
              <a:rPr lang="en-GB" sz="1200"/>
              <a:pPr algn="r"/>
              <a:t>43</a:t>
            </a:fld>
            <a:endParaRPr lang="en-GB" sz="1200"/>
          </a:p>
        </p:txBody>
      </p:sp>
      <p:sp>
        <p:nvSpPr>
          <p:cNvPr id="16388" name="Rectangle 2"/>
          <p:cNvSpPr>
            <a:spLocks noGrp="1" noRot="1" noChangeAspect="1" noChangeArrowheads="1" noTextEdit="1"/>
          </p:cNvSpPr>
          <p:nvPr>
            <p:ph type="sldImg"/>
          </p:nvPr>
        </p:nvSpPr>
        <p:spPr>
          <a:solidFill>
            <a:srgbClr val="FFFFFF"/>
          </a:solidFill>
          <a:ln/>
        </p:spPr>
      </p:sp>
      <p:sp>
        <p:nvSpPr>
          <p:cNvPr id="16389"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pitchFamily="96" charset="0"/>
              <a:ea typeface="ＭＳ Ｐゴシック" pitchFamily="96" charset="-128"/>
              <a:cs typeface="ＭＳ Ｐゴシック" pitchFamily="9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D27DD5D-0689-774E-8C17-783F37D428AD}" type="slidenum">
              <a:rPr lang="en-GB">
                <a:latin typeface="Arial" charset="0"/>
                <a:ea typeface="ＭＳ Ｐゴシック" charset="-128"/>
                <a:cs typeface="ＭＳ Ｐゴシック" charset="-128"/>
              </a:rPr>
              <a:pPr/>
              <a:t>44</a:t>
            </a:fld>
            <a:endParaRPr lang="en-GB">
              <a:latin typeface="Arial" charset="0"/>
              <a:ea typeface="ＭＳ Ｐゴシック" charset="-128"/>
              <a:cs typeface="ＭＳ Ｐゴシック" charset="-128"/>
            </a:endParaRPr>
          </a:p>
        </p:txBody>
      </p:sp>
      <p:sp>
        <p:nvSpPr>
          <p:cNvPr id="59395" name="Rectangle 7"/>
          <p:cNvSpPr txBox="1">
            <a:spLocks noGrp="1" noChangeArrowheads="1"/>
          </p:cNvSpPr>
          <p:nvPr/>
        </p:nvSpPr>
        <p:spPr bwMode="auto">
          <a:xfrm>
            <a:off x="3852017"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63067146-9EED-8349-9667-F0A4C566D693}" type="slidenum">
              <a:rPr lang="en-GB" sz="1200"/>
              <a:pPr algn="r" eaLnBrk="0" hangingPunct="0"/>
              <a:t>44</a:t>
            </a:fld>
            <a:endParaRPr lang="en-GB" sz="1200"/>
          </a:p>
        </p:txBody>
      </p:sp>
      <p:sp>
        <p:nvSpPr>
          <p:cNvPr id="59396" name="Rectangle 2"/>
          <p:cNvSpPr>
            <a:spLocks noGrp="1" noRot="1" noChangeAspect="1" noChangeArrowheads="1" noTextEdit="1"/>
          </p:cNvSpPr>
          <p:nvPr>
            <p:ph type="sldImg"/>
          </p:nvPr>
        </p:nvSpPr>
        <p:spPr>
          <a:solidFill>
            <a:srgbClr val="FFFFFF"/>
          </a:solidFill>
          <a:ln/>
        </p:spPr>
      </p:sp>
      <p:sp>
        <p:nvSpPr>
          <p:cNvPr id="59397"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eaLnBrk="0" hangingPunct="0"/>
            <a:fld id="{FA5D128A-3E69-5F44-A86B-D76C803C69A5}" type="slidenum">
              <a:rPr lang="en-GB" sz="1200" b="1"/>
              <a:pPr algn="r" eaLnBrk="0" hangingPunct="0"/>
              <a:t>4</a:t>
            </a:fld>
            <a:endParaRPr lang="en-GB" sz="1200" b="1" dirty="0"/>
          </a:p>
        </p:txBody>
      </p:sp>
      <p:sp>
        <p:nvSpPr>
          <p:cNvPr id="40963"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a:fld id="{143BC2B4-9EB5-4D47-BF2A-BE3B46079873}" type="slidenum">
              <a:rPr lang="en-GB" sz="1200"/>
              <a:pPr algn="r"/>
              <a:t>4</a:t>
            </a:fld>
            <a:endParaRPr lang="en-GB" sz="1200" dirty="0"/>
          </a:p>
        </p:txBody>
      </p:sp>
      <p:sp>
        <p:nvSpPr>
          <p:cNvPr id="4096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4096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eaLnBrk="0" hangingPunct="0"/>
            <a:fld id="{FA5D128A-3E69-5F44-A86B-D76C803C69A5}" type="slidenum">
              <a:rPr lang="en-GB" sz="1200" b="1"/>
              <a:pPr algn="r" eaLnBrk="0" hangingPunct="0"/>
              <a:t>5</a:t>
            </a:fld>
            <a:endParaRPr lang="en-GB" sz="1200" b="1" dirty="0"/>
          </a:p>
        </p:txBody>
      </p:sp>
      <p:sp>
        <p:nvSpPr>
          <p:cNvPr id="40963"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a:fld id="{143BC2B4-9EB5-4D47-BF2A-BE3B46079873}" type="slidenum">
              <a:rPr lang="en-GB" sz="1200"/>
              <a:pPr algn="r"/>
              <a:t>5</a:t>
            </a:fld>
            <a:endParaRPr lang="en-GB" sz="1200" dirty="0"/>
          </a:p>
        </p:txBody>
      </p:sp>
      <p:sp>
        <p:nvSpPr>
          <p:cNvPr id="4096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4096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97CB41C-0744-6743-8CF0-B2273F0D3840}" type="slidenum">
              <a:rPr lang="en-GB">
                <a:latin typeface="Arial" charset="0"/>
                <a:ea typeface="ＭＳ Ｐゴシック" charset="-128"/>
                <a:cs typeface="ＭＳ Ｐゴシック" charset="-128"/>
              </a:rPr>
              <a:pPr/>
              <a:t>6</a:t>
            </a:fld>
            <a:endParaRPr lang="en-GB" dirty="0">
              <a:latin typeface="Arial" charset="0"/>
              <a:ea typeface="ＭＳ Ｐゴシック" charset="-128"/>
              <a:cs typeface="ＭＳ Ｐゴシック" charset="-128"/>
            </a:endParaRPr>
          </a:p>
        </p:txBody>
      </p:sp>
      <p:sp>
        <p:nvSpPr>
          <p:cNvPr id="32771" name="Rectangle 2"/>
          <p:cNvSpPr>
            <a:spLocks noGrp="1" noRot="1" noChangeAspect="1" noChangeArrowheads="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31C58BF5-A922-F94E-A242-7113E9418EDA}" type="slidenum">
              <a:rPr lang="en-GB" b="0"/>
              <a:pPr eaLnBrk="1" hangingPunct="1"/>
              <a:t>7</a:t>
            </a:fld>
            <a:endParaRPr lang="en-GB" b="0"/>
          </a:p>
        </p:txBody>
      </p:sp>
      <p:sp>
        <p:nvSpPr>
          <p:cNvPr id="20482" name="Rectangle 7"/>
          <p:cNvSpPr txBox="1">
            <a:spLocks noGrp="1" noChangeArrowheads="1"/>
          </p:cNvSpPr>
          <p:nvPr/>
        </p:nvSpPr>
        <p:spPr bwMode="auto">
          <a:xfrm>
            <a:off x="3852016" y="9431814"/>
            <a:ext cx="2945659" cy="4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a:fld id="{727129EE-8189-364E-ACAF-625D647C4AA4}" type="slidenum">
              <a:rPr lang="en-GB"/>
              <a:pPr algn="r"/>
              <a:t>7</a:t>
            </a:fld>
            <a:endParaRPr lang="en-GB"/>
          </a:p>
        </p:txBody>
      </p:sp>
      <p:sp>
        <p:nvSpPr>
          <p:cNvPr id="20483" name="Rectangle 2"/>
          <p:cNvSpPr>
            <a:spLocks noGrp="1" noRot="1" noChangeAspect="1" noChangeArrowheads="1" noTextEdit="1"/>
          </p:cNvSpPr>
          <p:nvPr>
            <p:ph type="sldImg"/>
          </p:nvPr>
        </p:nvSpPr>
        <p:spPr>
          <a:solidFill>
            <a:srgbClr val="FFFFFF"/>
          </a:solidFill>
          <a:ln/>
        </p:spPr>
      </p:sp>
      <p:sp>
        <p:nvSpPr>
          <p:cNvPr id="2048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de-CH">
                <a:ea typeface="ＭＳ Ｐゴシック" charset="0"/>
                <a:cs typeface="ＭＳ Ｐゴシック" charset="0"/>
              </a:rPr>
              <a:t>60 Grössenordnungen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8</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8</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A018FE7E-A3D1-804E-822D-D8B9B2559934}" type="slidenum">
              <a:rPr lang="en-US" b="0"/>
              <a:pPr eaLnBrk="1" hangingPunct="1"/>
              <a:t>9</a:t>
            </a:fld>
            <a:endParaRPr lang="en-US" b="0"/>
          </a:p>
        </p:txBody>
      </p:sp>
      <p:sp>
        <p:nvSpPr>
          <p:cNvPr id="22530" name="Rectangle 2"/>
          <p:cNvSpPr>
            <a:spLocks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2735F4-5F2E-F94A-BF5A-49E2112999A7}" type="slidenum">
              <a:rPr lang="en-US"/>
              <a:pPr>
                <a:defRPr/>
              </a:pPr>
              <a:t>‹#›</a:t>
            </a:fld>
            <a:endParaRPr lang="en-US"/>
          </a:p>
        </p:txBody>
      </p:sp>
    </p:spTree>
    <p:extLst>
      <p:ext uri="{BB962C8B-B14F-4D97-AF65-F5344CB8AC3E}">
        <p14:creationId xmlns:p14="http://schemas.microsoft.com/office/powerpoint/2010/main" val="2283452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a:defRPr/>
            </a:pPr>
            <a:r>
              <a:rPr lang="en-US" smtClean="0"/>
              <a:t>CERN / January 2011</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dirty="0"/>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xmlns:p14="http://schemas.microsoft.com/office/powerpoint/2010/main" id="1" dur="indefinite" restart="never" nodeType="tmRoot"/>
      </p:par>
    </p:tnLst>
  </p:timing>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jpeg"/><Relationship Id="rId5" Type="http://schemas.openxmlformats.org/officeDocument/2006/relationships/image" Target="../media/image39.png"/><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png"/><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1.png"/><Relationship Id="rId3" Type="http://schemas.openxmlformats.org/officeDocument/2006/relationships/image" Target="../media/image5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5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5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5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0"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6.png"/><Relationship Id="rId3" Type="http://schemas.openxmlformats.org/officeDocument/2006/relationships/image" Target="../media/image5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jpe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1.bin"/><Relationship Id="rId5" Type="http://schemas.openxmlformats.org/officeDocument/2006/relationships/image" Target="../media/image61.png"/><Relationship Id="rId1" Type="http://schemas.openxmlformats.org/officeDocument/2006/relationships/vmlDrawing" Target="../drawings/vmlDrawing1.vml"/><Relationship Id="rId2"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 Id="rId3" Type="http://schemas.openxmlformats.org/officeDocument/2006/relationships/image" Target="../media/image6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png"/><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65.png"/></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4" Type="http://schemas.openxmlformats.org/officeDocument/2006/relationships/image" Target="../media/image67.jpeg"/><Relationship Id="rId5" Type="http://schemas.openxmlformats.org/officeDocument/2006/relationships/image" Target="../media/image68.jpeg"/><Relationship Id="rId6" Type="http://schemas.openxmlformats.org/officeDocument/2006/relationships/image" Target="../media/image69.jpeg"/><Relationship Id="rId7" Type="http://schemas.openxmlformats.org/officeDocument/2006/relationships/image" Target="../media/image70.png"/><Relationship Id="rId8"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jpeg"/><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1" Type="http://schemas.openxmlformats.org/officeDocument/2006/relationships/image" Target="../media/image82.png"/><Relationship Id="rId12" Type="http://schemas.openxmlformats.org/officeDocument/2006/relationships/image" Target="../media/image83.png"/><Relationship Id="rId13" Type="http://schemas.openxmlformats.org/officeDocument/2006/relationships/image" Target="../media/image84.png"/><Relationship Id="rId14" Type="http://schemas.openxmlformats.org/officeDocument/2006/relationships/image" Target="../media/image85.png"/><Relationship Id="rId15" Type="http://schemas.openxmlformats.org/officeDocument/2006/relationships/image" Target="../media/image86.png"/><Relationship Id="rId16" Type="http://schemas.openxmlformats.org/officeDocument/2006/relationships/image" Target="../media/image87.png"/><Relationship Id="rId17" Type="http://schemas.openxmlformats.org/officeDocument/2006/relationships/image" Target="../media/image88.png"/><Relationship Id="rId18" Type="http://schemas.openxmlformats.org/officeDocument/2006/relationships/image" Target="../media/image89.png"/><Relationship Id="rId19" Type="http://schemas.openxmlformats.org/officeDocument/2006/relationships/image" Target="../media/image90.png"/><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74.png"/><Relationship Id="rId4" Type="http://schemas.openxmlformats.org/officeDocument/2006/relationships/image" Target="../media/image75.png"/><Relationship Id="rId5" Type="http://schemas.openxmlformats.org/officeDocument/2006/relationships/image" Target="../media/image76.png"/><Relationship Id="rId6" Type="http://schemas.openxmlformats.org/officeDocument/2006/relationships/image" Target="../media/image77.png"/><Relationship Id="rId7" Type="http://schemas.openxmlformats.org/officeDocument/2006/relationships/image" Target="../media/image78.png"/><Relationship Id="rId8" Type="http://schemas.openxmlformats.org/officeDocument/2006/relationships/image" Target="../media/image79.png"/><Relationship Id="rId9" Type="http://schemas.openxmlformats.org/officeDocument/2006/relationships/image" Target="../media/image80.png"/><Relationship Id="rId10" Type="http://schemas.openxmlformats.org/officeDocument/2006/relationships/image" Target="../media/image8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1.jpeg"/><Relationship Id="rId3" Type="http://schemas.openxmlformats.org/officeDocument/2006/relationships/image" Target="../media/image9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3.png"/><Relationship Id="rId3" Type="http://schemas.openxmlformats.org/officeDocument/2006/relationships/image" Target="../media/image9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 Id="rId3" Type="http://schemas.openxmlformats.org/officeDocument/2006/relationships/image" Target="../media/image9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97.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1.xml"/><Relationship Id="rId3" Type="http://schemas.openxmlformats.org/officeDocument/2006/relationships/image" Target="../media/image98.jpe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99.png"/><Relationship Id="rId5" Type="http://schemas.openxmlformats.org/officeDocument/2006/relationships/image" Target="../media/image100.jpeg"/><Relationship Id="rId6" Type="http://schemas.openxmlformats.org/officeDocument/2006/relationships/image" Target="../media/image7.png"/><Relationship Id="rId7" Type="http://schemas.openxmlformats.org/officeDocument/2006/relationships/image" Target="../media/image101.jpeg"/><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3" Type="http://schemas.openxmlformats.org/officeDocument/2006/relationships/image" Target="../media/image100.jpeg"/><Relationship Id="rId4" Type="http://schemas.openxmlformats.org/officeDocument/2006/relationships/image" Target="../media/image102.png"/><Relationship Id="rId5" Type="http://schemas.openxmlformats.org/officeDocument/2006/relationships/image" Target="../media/image103.png"/><Relationship Id="rId6" Type="http://schemas.openxmlformats.org/officeDocument/2006/relationships/image" Target="../media/image104.jpeg"/><Relationship Id="rId7" Type="http://schemas.openxmlformats.org/officeDocument/2006/relationships/image" Target="../media/image105.png"/><Relationship Id="rId8" Type="http://schemas.openxmlformats.org/officeDocument/2006/relationships/image" Target="../media/image6.png"/><Relationship Id="rId9" Type="http://schemas.openxmlformats.org/officeDocument/2006/relationships/image" Target="../media/image106.png"/><Relationship Id="rId10" Type="http://schemas.openxmlformats.org/officeDocument/2006/relationships/image" Target="../media/image101.jpeg"/><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4.jpg"/></Relationships>
</file>

<file path=ppt/slides/_rels/slide40.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png"/><Relationship Id="rId5" Type="http://schemas.openxmlformats.org/officeDocument/2006/relationships/image" Target="../media/image109.png"/><Relationship Id="rId6" Type="http://schemas.openxmlformats.org/officeDocument/2006/relationships/image" Target="../media/image110.jpeg"/><Relationship Id="rId7" Type="http://schemas.openxmlformats.org/officeDocument/2006/relationships/image" Target="../media/image111.jpeg"/><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41.xml.rels><?xml version="1.0" encoding="UTF-8" standalone="yes"?>
<Relationships xmlns="http://schemas.openxmlformats.org/package/2006/relationships"><Relationship Id="rId3" Type="http://schemas.openxmlformats.org/officeDocument/2006/relationships/image" Target="../media/image112.jpeg"/><Relationship Id="rId4" Type="http://schemas.openxmlformats.org/officeDocument/2006/relationships/image" Target="../media/image108.png"/><Relationship Id="rId5" Type="http://schemas.openxmlformats.org/officeDocument/2006/relationships/image" Target="../media/image96.jpg"/><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 Id="rId3" Type="http://schemas.openxmlformats.org/officeDocument/2006/relationships/image" Target="../media/image97.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13.png"/></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image" Target="../media/image25.png"/><Relationship Id="rId12" Type="http://schemas.openxmlformats.org/officeDocument/2006/relationships/image" Target="../media/image26.jpeg"/><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22.jpeg"/><Relationship Id="rId9" Type="http://schemas.openxmlformats.org/officeDocument/2006/relationships/image" Target="../media/image23.jpeg"/><Relationship Id="rId10"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7.jpeg"/><Relationship Id="rId5" Type="http://schemas.openxmlformats.org/officeDocument/2006/relationships/image" Target="../media/image28.jpe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jpeg"/><Relationship Id="rId9" Type="http://schemas.openxmlformats.org/officeDocument/2006/relationships/image" Target="../media/image2.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1" y="-27384"/>
            <a:ext cx="9180513" cy="6885384"/>
          </a:xfrm>
          <a:prstGeom prst="rect">
            <a:avLst/>
          </a:prstGeom>
        </p:spPr>
      </p:pic>
      <p:sp>
        <p:nvSpPr>
          <p:cNvPr id="6" name="Text Box 3"/>
          <p:cNvSpPr txBox="1">
            <a:spLocks noChangeArrowheads="1"/>
          </p:cNvSpPr>
          <p:nvPr/>
        </p:nvSpPr>
        <p:spPr bwMode="auto">
          <a:xfrm>
            <a:off x="381000" y="228600"/>
            <a:ext cx="8151440" cy="646331"/>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it-IT" sz="3600" b="1" i="1" dirty="0" smtClean="0">
                <a:solidFill>
                  <a:srgbClr val="FFFFFF"/>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Welcome</a:t>
            </a:r>
            <a:endParaRPr lang="ja-JP" altLang="en-US" sz="3600" b="1" i="1" dirty="0" smtClean="0">
              <a:solidFill>
                <a:srgbClr val="FFFFFF"/>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sp>
        <p:nvSpPr>
          <p:cNvPr id="27659" name="TextBox 12"/>
          <p:cNvSpPr txBox="1">
            <a:spLocks noChangeArrowheads="1"/>
          </p:cNvSpPr>
          <p:nvPr/>
        </p:nvSpPr>
        <p:spPr bwMode="auto">
          <a:xfrm>
            <a:off x="179512" y="3430741"/>
            <a:ext cx="8640960" cy="1323439"/>
          </a:xfrm>
          <a:prstGeom prst="rect">
            <a:avLst/>
          </a:prstGeom>
          <a:noFill/>
          <a:ln w="9525">
            <a:noFill/>
            <a:miter lim="800000"/>
            <a:headEnd/>
            <a:tailEnd/>
          </a:ln>
          <a:effectLst>
            <a:outerShdw blurRad="38100" dist="38100" dir="2700000" algn="tl" rotWithShape="0">
              <a:prstClr val="black"/>
            </a:outerShdw>
          </a:effectLst>
        </p:spPr>
        <p:txBody>
          <a:bodyPr wrap="square">
            <a:prstTxWarp prst="textNoShape">
              <a:avLst/>
            </a:prstTxWarp>
            <a:spAutoFit/>
          </a:bodyPr>
          <a:lstStyle/>
          <a:p>
            <a:pPr algn="ctr"/>
            <a:r>
              <a:rPr lang="en-US" sz="4000" dirty="0" smtClean="0">
                <a:solidFill>
                  <a:srgbClr val="FFFF00"/>
                </a:solidFill>
                <a:effectLst>
                  <a:outerShdw blurRad="38100" dist="38100" dir="2700000">
                    <a:srgbClr val="000000"/>
                  </a:outerShdw>
                </a:effectLst>
              </a:rPr>
              <a:t>Estonian </a:t>
            </a:r>
            <a:r>
              <a:rPr lang="en-US" sz="4000" dirty="0">
                <a:solidFill>
                  <a:srgbClr val="FFFF00"/>
                </a:solidFill>
                <a:effectLst>
                  <a:outerShdw blurRad="38100" dist="38100" dir="2700000">
                    <a:srgbClr val="000000"/>
                  </a:outerShdw>
                </a:effectLst>
              </a:rPr>
              <a:t>&amp; </a:t>
            </a:r>
            <a:r>
              <a:rPr lang="en-US" sz="4000" dirty="0" smtClean="0">
                <a:solidFill>
                  <a:srgbClr val="FFFF00"/>
                </a:solidFill>
                <a:effectLst>
                  <a:outerShdw blurRad="38100" dist="38100" dir="2700000">
                    <a:srgbClr val="000000"/>
                  </a:outerShdw>
                </a:effectLst>
              </a:rPr>
              <a:t>Lithuanian</a:t>
            </a:r>
            <a:endParaRPr lang="en-GB" sz="4000" dirty="0">
              <a:solidFill>
                <a:srgbClr val="FFFF00"/>
              </a:solidFill>
              <a:effectLst>
                <a:outerShdw blurRad="38100" dist="38100" dir="2700000">
                  <a:srgbClr val="000000"/>
                </a:outerShdw>
              </a:effectLst>
            </a:endParaRPr>
          </a:p>
          <a:p>
            <a:pPr algn="ctr"/>
            <a:r>
              <a:rPr lang="en-US" sz="4000" dirty="0" smtClean="0">
                <a:solidFill>
                  <a:srgbClr val="FFFF00"/>
                </a:solidFill>
                <a:effectLst>
                  <a:outerShdw blurRad="38100" dist="38100" dir="2700000">
                    <a:srgbClr val="000000"/>
                  </a:outerShdw>
                </a:effectLst>
              </a:rPr>
              <a:t>High-School Teachers</a:t>
            </a:r>
          </a:p>
        </p:txBody>
      </p:sp>
      <p:sp>
        <p:nvSpPr>
          <p:cNvPr id="13"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to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9100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323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0"/>
            <a:ext cx="52578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37" name="Rectangle 5"/>
          <p:cNvSpPr>
            <a:spLocks noChangeArrowheads="1"/>
          </p:cNvSpPr>
          <p:nvPr/>
        </p:nvSpPr>
        <p:spPr bwMode="auto">
          <a:xfrm>
            <a:off x="1138238" y="6096000"/>
            <a:ext cx="6938962" cy="4921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Accelerators study these particles in detail</a:t>
            </a:r>
            <a:endParaRPr lang="en-US" sz="3200" b="0">
              <a:solidFill>
                <a:srgbClr val="FFFF0C"/>
              </a:solidFill>
              <a:latin typeface="Times New Roman" charset="0"/>
            </a:endParaRPr>
          </a:p>
        </p:txBody>
      </p:sp>
      <p:sp>
        <p:nvSpPr>
          <p:cNvPr id="23558" name="Rectangle 7"/>
          <p:cNvSpPr>
            <a:spLocks noChangeArrowheads="1"/>
          </p:cNvSpPr>
          <p:nvPr/>
        </p:nvSpPr>
        <p:spPr bwMode="auto">
          <a:xfrm>
            <a:off x="442913" y="879475"/>
            <a:ext cx="3665537" cy="458788"/>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b="0"/>
          </a:p>
        </p:txBody>
      </p:sp>
      <p:sp>
        <p:nvSpPr>
          <p:cNvPr id="23559" name="Rectangle 8"/>
          <p:cNvSpPr>
            <a:spLocks noChangeArrowheads="1"/>
          </p:cNvSpPr>
          <p:nvPr/>
        </p:nvSpPr>
        <p:spPr bwMode="auto">
          <a:xfrm>
            <a:off x="381000" y="838200"/>
            <a:ext cx="4694238" cy="49212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Discovered a century ago …</a:t>
            </a:r>
            <a:endParaRPr lang="en-US" sz="3200" b="0">
              <a:latin typeface="Times New Roman" charset="0"/>
            </a:endParaRPr>
          </a:p>
        </p:txBody>
      </p:sp>
      <p:sp>
        <p:nvSpPr>
          <p:cNvPr id="223241" name="Rectangle 9"/>
          <p:cNvSpPr>
            <a:spLocks noChangeArrowheads="1"/>
          </p:cNvSpPr>
          <p:nvPr/>
        </p:nvSpPr>
        <p:spPr bwMode="auto">
          <a:xfrm>
            <a:off x="3108325" y="2516188"/>
            <a:ext cx="2530475" cy="2513012"/>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b="0"/>
          </a:p>
        </p:txBody>
      </p:sp>
      <p:sp>
        <p:nvSpPr>
          <p:cNvPr id="223242" name="Rectangle 10"/>
          <p:cNvSpPr>
            <a:spLocks noChangeArrowheads="1"/>
          </p:cNvSpPr>
          <p:nvPr/>
        </p:nvSpPr>
        <p:spPr bwMode="auto">
          <a:xfrm>
            <a:off x="3200400" y="2586038"/>
            <a:ext cx="16748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 cosmic</a:t>
            </a:r>
            <a:endParaRPr lang="en-US" sz="3200" b="0">
              <a:latin typeface="Times New Roman" charset="0"/>
            </a:endParaRPr>
          </a:p>
        </p:txBody>
      </p:sp>
      <p:sp>
        <p:nvSpPr>
          <p:cNvPr id="223243" name="Rectangle 11"/>
          <p:cNvSpPr>
            <a:spLocks noChangeArrowheads="1"/>
          </p:cNvSpPr>
          <p:nvPr/>
        </p:nvSpPr>
        <p:spPr bwMode="auto">
          <a:xfrm>
            <a:off x="4894263" y="2586038"/>
            <a:ext cx="1365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a:t>
            </a:r>
            <a:endParaRPr lang="en-US" sz="3200" b="0">
              <a:latin typeface="Times New Roman" charset="0"/>
            </a:endParaRPr>
          </a:p>
        </p:txBody>
      </p:sp>
      <p:sp>
        <p:nvSpPr>
          <p:cNvPr id="223244" name="Rectangle 12"/>
          <p:cNvSpPr>
            <a:spLocks noChangeArrowheads="1"/>
          </p:cNvSpPr>
          <p:nvPr/>
        </p:nvSpPr>
        <p:spPr bwMode="auto">
          <a:xfrm>
            <a:off x="5043488" y="2586038"/>
            <a:ext cx="5238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ray</a:t>
            </a:r>
            <a:endParaRPr lang="en-US" sz="3200" b="0">
              <a:latin typeface="Times New Roman" charset="0"/>
            </a:endParaRPr>
          </a:p>
        </p:txBody>
      </p:sp>
      <p:sp>
        <p:nvSpPr>
          <p:cNvPr id="223245" name="Rectangle 13"/>
          <p:cNvSpPr>
            <a:spLocks noChangeArrowheads="1"/>
          </p:cNvSpPr>
          <p:nvPr/>
        </p:nvSpPr>
        <p:spPr bwMode="auto">
          <a:xfrm>
            <a:off x="3200400" y="2949575"/>
            <a:ext cx="22447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showers were </a:t>
            </a:r>
            <a:endParaRPr lang="en-US" sz="3200" b="0">
              <a:latin typeface="Times New Roman" charset="0"/>
            </a:endParaRPr>
          </a:p>
        </p:txBody>
      </p:sp>
      <p:sp>
        <p:nvSpPr>
          <p:cNvPr id="223246" name="Rectangle 14"/>
          <p:cNvSpPr>
            <a:spLocks noChangeArrowheads="1"/>
          </p:cNvSpPr>
          <p:nvPr/>
        </p:nvSpPr>
        <p:spPr bwMode="auto">
          <a:xfrm>
            <a:off x="3200400" y="3314700"/>
            <a:ext cx="13795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found to </a:t>
            </a:r>
            <a:endParaRPr lang="en-US" sz="3200" b="0">
              <a:latin typeface="Times New Roman" charset="0"/>
            </a:endParaRPr>
          </a:p>
        </p:txBody>
      </p:sp>
      <p:sp>
        <p:nvSpPr>
          <p:cNvPr id="223247" name="Rectangle 15"/>
          <p:cNvSpPr>
            <a:spLocks noChangeArrowheads="1"/>
          </p:cNvSpPr>
          <p:nvPr/>
        </p:nvSpPr>
        <p:spPr bwMode="auto">
          <a:xfrm>
            <a:off x="3200400" y="3678238"/>
            <a:ext cx="2222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contain many</a:t>
            </a:r>
            <a:endParaRPr lang="en-US" sz="3200" b="0">
              <a:latin typeface="Times New Roman" charset="0"/>
            </a:endParaRPr>
          </a:p>
        </p:txBody>
      </p:sp>
      <p:sp>
        <p:nvSpPr>
          <p:cNvPr id="223248" name="Rectangle 16"/>
          <p:cNvSpPr>
            <a:spLocks noChangeArrowheads="1"/>
          </p:cNvSpPr>
          <p:nvPr/>
        </p:nvSpPr>
        <p:spPr bwMode="auto">
          <a:xfrm>
            <a:off x="3200400" y="4044950"/>
            <a:ext cx="23733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different types</a:t>
            </a:r>
            <a:endParaRPr lang="en-US" sz="3200" b="0">
              <a:latin typeface="Times New Roman" charset="0"/>
            </a:endParaRPr>
          </a:p>
        </p:txBody>
      </p:sp>
      <p:sp>
        <p:nvSpPr>
          <p:cNvPr id="223249" name="Rectangle 17"/>
          <p:cNvSpPr>
            <a:spLocks noChangeArrowheads="1"/>
          </p:cNvSpPr>
          <p:nvPr/>
        </p:nvSpPr>
        <p:spPr bwMode="auto">
          <a:xfrm>
            <a:off x="3200400" y="4411663"/>
            <a:ext cx="2347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New Roman" charset="0"/>
              </a:rPr>
              <a:t>of particles …</a:t>
            </a:r>
            <a:endParaRPr lang="en-US" sz="3200" b="0">
              <a:latin typeface="Times New Roman" charset="0"/>
            </a:endParaRPr>
          </a:p>
        </p:txBody>
      </p:sp>
      <p:sp>
        <p:nvSpPr>
          <p:cNvPr id="18" name="Title 1"/>
          <p:cNvSpPr txBox="1">
            <a:spLocks/>
          </p:cNvSpPr>
          <p:nvPr/>
        </p:nvSpPr>
        <p:spPr>
          <a:xfrm>
            <a:off x="107504" y="44624"/>
            <a:ext cx="6696744" cy="720080"/>
          </a:xfrm>
          <a:prstGeom prst="rect">
            <a:avLst/>
          </a:prstGeom>
          <a:solidFill>
            <a:srgbClr val="BBE0E3"/>
          </a:solidFill>
          <a:ln>
            <a:solidFill>
              <a:srgbClr val="000000"/>
            </a:solidFill>
            <a:miter lim="800000"/>
            <a:headEnd/>
            <a:tailEnd/>
          </a:ln>
        </p:spPr>
        <p:txBody>
          <a:bodyPr/>
          <a:lst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a:lstStyle>
          <a:p>
            <a:pPr eaLnBrk="1" hangingPunct="1"/>
            <a:r>
              <a:rPr lang="en-US" sz="3600" dirty="0" smtClean="0">
                <a:solidFill>
                  <a:srgbClr val="000000"/>
                </a:solidFill>
                <a:latin typeface="Times New Roman" charset="0"/>
                <a:ea typeface="ＭＳ Ｐゴシック" charset="0"/>
                <a:cs typeface="Times New Roman" charset="0"/>
              </a:rPr>
              <a:t>From Cosmic Rays to Accelerators </a:t>
            </a:r>
            <a:endParaRPr lang="en-US" sz="3600" dirty="0">
              <a:solidFill>
                <a:srgbClr val="000000"/>
              </a:solidFill>
              <a:latin typeface="Times New Roman" charset="0"/>
              <a:ea typeface="ＭＳ Ｐゴシック" charset="0"/>
              <a:cs typeface="Times New Roman" charset="0"/>
            </a:endParaRPr>
          </a:p>
        </p:txBody>
      </p:sp>
    </p:spTree>
    <p:extLst>
      <p:ext uri="{BB962C8B-B14F-4D97-AF65-F5344CB8AC3E}">
        <p14:creationId xmlns:p14="http://schemas.microsoft.com/office/powerpoint/2010/main" val="10898009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23235"/>
                                        </p:tgtEl>
                                        <p:attrNameLst>
                                          <p:attrName>style.visibility</p:attrName>
                                        </p:attrNameLst>
                                      </p:cBhvr>
                                      <p:to>
                                        <p:strVal val="visible"/>
                                      </p:to>
                                    </p:set>
                                    <p:anim calcmode="lin" valueType="num">
                                      <p:cBhvr additive="base">
                                        <p:cTn id="7" dur="500" fill="hold"/>
                                        <p:tgtEl>
                                          <p:spTgt spid="223235"/>
                                        </p:tgtEl>
                                        <p:attrNameLst>
                                          <p:attrName>ppt_x</p:attrName>
                                        </p:attrNameLst>
                                      </p:cBhvr>
                                      <p:tavLst>
                                        <p:tav tm="0">
                                          <p:val>
                                            <p:strVal val="1+#ppt_w/2"/>
                                          </p:val>
                                        </p:tav>
                                        <p:tav tm="100000">
                                          <p:val>
                                            <p:strVal val="#ppt_x"/>
                                          </p:val>
                                        </p:tav>
                                      </p:tavLst>
                                    </p:anim>
                                    <p:anim calcmode="lin" valueType="num">
                                      <p:cBhvr additive="base">
                                        <p:cTn id="8" dur="500" fill="hold"/>
                                        <p:tgtEl>
                                          <p:spTgt spid="22323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3247"/>
                                        </p:tgtEl>
                                        <p:attrNameLst>
                                          <p:attrName>style.visibility</p:attrName>
                                        </p:attrNameLst>
                                      </p:cBhvr>
                                      <p:to>
                                        <p:strVal val="visible"/>
                                      </p:to>
                                    </p:set>
                                    <p:anim calcmode="lin" valueType="num">
                                      <p:cBhvr additive="base">
                                        <p:cTn id="11" dur="500" fill="hold"/>
                                        <p:tgtEl>
                                          <p:spTgt spid="223247"/>
                                        </p:tgtEl>
                                        <p:attrNameLst>
                                          <p:attrName>ppt_x</p:attrName>
                                        </p:attrNameLst>
                                      </p:cBhvr>
                                      <p:tavLst>
                                        <p:tav tm="0">
                                          <p:val>
                                            <p:strVal val="1+#ppt_w/2"/>
                                          </p:val>
                                        </p:tav>
                                        <p:tav tm="100000">
                                          <p:val>
                                            <p:strVal val="#ppt_x"/>
                                          </p:val>
                                        </p:tav>
                                      </p:tavLst>
                                    </p:anim>
                                    <p:anim calcmode="lin" valueType="num">
                                      <p:cBhvr additive="base">
                                        <p:cTn id="12" dur="500" fill="hold"/>
                                        <p:tgtEl>
                                          <p:spTgt spid="2232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23249"/>
                                        </p:tgtEl>
                                        <p:attrNameLst>
                                          <p:attrName>style.visibility</p:attrName>
                                        </p:attrNameLst>
                                      </p:cBhvr>
                                      <p:to>
                                        <p:strVal val="visible"/>
                                      </p:to>
                                    </p:set>
                                    <p:anim calcmode="lin" valueType="num">
                                      <p:cBhvr additive="base">
                                        <p:cTn id="15" dur="500" fill="hold"/>
                                        <p:tgtEl>
                                          <p:spTgt spid="223249"/>
                                        </p:tgtEl>
                                        <p:attrNameLst>
                                          <p:attrName>ppt_x</p:attrName>
                                        </p:attrNameLst>
                                      </p:cBhvr>
                                      <p:tavLst>
                                        <p:tav tm="0">
                                          <p:val>
                                            <p:strVal val="1+#ppt_w/2"/>
                                          </p:val>
                                        </p:tav>
                                        <p:tav tm="100000">
                                          <p:val>
                                            <p:strVal val="#ppt_x"/>
                                          </p:val>
                                        </p:tav>
                                      </p:tavLst>
                                    </p:anim>
                                    <p:anim calcmode="lin" valueType="num">
                                      <p:cBhvr additive="base">
                                        <p:cTn id="16" dur="500" fill="hold"/>
                                        <p:tgtEl>
                                          <p:spTgt spid="22324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23242"/>
                                        </p:tgtEl>
                                        <p:attrNameLst>
                                          <p:attrName>style.visibility</p:attrName>
                                        </p:attrNameLst>
                                      </p:cBhvr>
                                      <p:to>
                                        <p:strVal val="visible"/>
                                      </p:to>
                                    </p:set>
                                    <p:anim calcmode="lin" valueType="num">
                                      <p:cBhvr additive="base">
                                        <p:cTn id="19" dur="500" fill="hold"/>
                                        <p:tgtEl>
                                          <p:spTgt spid="223242"/>
                                        </p:tgtEl>
                                        <p:attrNameLst>
                                          <p:attrName>ppt_x</p:attrName>
                                        </p:attrNameLst>
                                      </p:cBhvr>
                                      <p:tavLst>
                                        <p:tav tm="0">
                                          <p:val>
                                            <p:strVal val="1+#ppt_w/2"/>
                                          </p:val>
                                        </p:tav>
                                        <p:tav tm="100000">
                                          <p:val>
                                            <p:strVal val="#ppt_x"/>
                                          </p:val>
                                        </p:tav>
                                      </p:tavLst>
                                    </p:anim>
                                    <p:anim calcmode="lin" valueType="num">
                                      <p:cBhvr additive="base">
                                        <p:cTn id="20" dur="500" fill="hold"/>
                                        <p:tgtEl>
                                          <p:spTgt spid="22324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23241"/>
                                        </p:tgtEl>
                                        <p:attrNameLst>
                                          <p:attrName>style.visibility</p:attrName>
                                        </p:attrNameLst>
                                      </p:cBhvr>
                                      <p:to>
                                        <p:strVal val="visible"/>
                                      </p:to>
                                    </p:set>
                                    <p:anim calcmode="lin" valueType="num">
                                      <p:cBhvr additive="base">
                                        <p:cTn id="23" dur="500" fill="hold"/>
                                        <p:tgtEl>
                                          <p:spTgt spid="223241"/>
                                        </p:tgtEl>
                                        <p:attrNameLst>
                                          <p:attrName>ppt_x</p:attrName>
                                        </p:attrNameLst>
                                      </p:cBhvr>
                                      <p:tavLst>
                                        <p:tav tm="0">
                                          <p:val>
                                            <p:strVal val="1+#ppt_w/2"/>
                                          </p:val>
                                        </p:tav>
                                        <p:tav tm="100000">
                                          <p:val>
                                            <p:strVal val="#ppt_x"/>
                                          </p:val>
                                        </p:tav>
                                      </p:tavLst>
                                    </p:anim>
                                    <p:anim calcmode="lin" valueType="num">
                                      <p:cBhvr additive="base">
                                        <p:cTn id="24" dur="500" fill="hold"/>
                                        <p:tgtEl>
                                          <p:spTgt spid="22324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23243"/>
                                        </p:tgtEl>
                                        <p:attrNameLst>
                                          <p:attrName>style.visibility</p:attrName>
                                        </p:attrNameLst>
                                      </p:cBhvr>
                                      <p:to>
                                        <p:strVal val="visible"/>
                                      </p:to>
                                    </p:set>
                                    <p:anim calcmode="lin" valueType="num">
                                      <p:cBhvr additive="base">
                                        <p:cTn id="27" dur="500" fill="hold"/>
                                        <p:tgtEl>
                                          <p:spTgt spid="223243"/>
                                        </p:tgtEl>
                                        <p:attrNameLst>
                                          <p:attrName>ppt_x</p:attrName>
                                        </p:attrNameLst>
                                      </p:cBhvr>
                                      <p:tavLst>
                                        <p:tav tm="0">
                                          <p:val>
                                            <p:strVal val="1+#ppt_w/2"/>
                                          </p:val>
                                        </p:tav>
                                        <p:tav tm="100000">
                                          <p:val>
                                            <p:strVal val="#ppt_x"/>
                                          </p:val>
                                        </p:tav>
                                      </p:tavLst>
                                    </p:anim>
                                    <p:anim calcmode="lin" valueType="num">
                                      <p:cBhvr additive="base">
                                        <p:cTn id="28" dur="500" fill="hold"/>
                                        <p:tgtEl>
                                          <p:spTgt spid="22324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3246"/>
                                        </p:tgtEl>
                                        <p:attrNameLst>
                                          <p:attrName>style.visibility</p:attrName>
                                        </p:attrNameLst>
                                      </p:cBhvr>
                                      <p:to>
                                        <p:strVal val="visible"/>
                                      </p:to>
                                    </p:set>
                                    <p:anim calcmode="lin" valueType="num">
                                      <p:cBhvr additive="base">
                                        <p:cTn id="31" dur="500" fill="hold"/>
                                        <p:tgtEl>
                                          <p:spTgt spid="223246"/>
                                        </p:tgtEl>
                                        <p:attrNameLst>
                                          <p:attrName>ppt_x</p:attrName>
                                        </p:attrNameLst>
                                      </p:cBhvr>
                                      <p:tavLst>
                                        <p:tav tm="0">
                                          <p:val>
                                            <p:strVal val="1+#ppt_w/2"/>
                                          </p:val>
                                        </p:tav>
                                        <p:tav tm="100000">
                                          <p:val>
                                            <p:strVal val="#ppt_x"/>
                                          </p:val>
                                        </p:tav>
                                      </p:tavLst>
                                    </p:anim>
                                    <p:anim calcmode="lin" valueType="num">
                                      <p:cBhvr additive="base">
                                        <p:cTn id="32" dur="500" fill="hold"/>
                                        <p:tgtEl>
                                          <p:spTgt spid="22324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23248"/>
                                        </p:tgtEl>
                                        <p:attrNameLst>
                                          <p:attrName>style.visibility</p:attrName>
                                        </p:attrNameLst>
                                      </p:cBhvr>
                                      <p:to>
                                        <p:strVal val="visible"/>
                                      </p:to>
                                    </p:set>
                                    <p:anim calcmode="lin" valueType="num">
                                      <p:cBhvr additive="base">
                                        <p:cTn id="35" dur="500" fill="hold"/>
                                        <p:tgtEl>
                                          <p:spTgt spid="223248"/>
                                        </p:tgtEl>
                                        <p:attrNameLst>
                                          <p:attrName>ppt_x</p:attrName>
                                        </p:attrNameLst>
                                      </p:cBhvr>
                                      <p:tavLst>
                                        <p:tav tm="0">
                                          <p:val>
                                            <p:strVal val="1+#ppt_w/2"/>
                                          </p:val>
                                        </p:tav>
                                        <p:tav tm="100000">
                                          <p:val>
                                            <p:strVal val="#ppt_x"/>
                                          </p:val>
                                        </p:tav>
                                      </p:tavLst>
                                    </p:anim>
                                    <p:anim calcmode="lin" valueType="num">
                                      <p:cBhvr additive="base">
                                        <p:cTn id="36" dur="500" fill="hold"/>
                                        <p:tgtEl>
                                          <p:spTgt spid="22324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23245"/>
                                        </p:tgtEl>
                                        <p:attrNameLst>
                                          <p:attrName>style.visibility</p:attrName>
                                        </p:attrNameLst>
                                      </p:cBhvr>
                                      <p:to>
                                        <p:strVal val="visible"/>
                                      </p:to>
                                    </p:set>
                                    <p:anim calcmode="lin" valueType="num">
                                      <p:cBhvr additive="base">
                                        <p:cTn id="39" dur="500" fill="hold"/>
                                        <p:tgtEl>
                                          <p:spTgt spid="223245"/>
                                        </p:tgtEl>
                                        <p:attrNameLst>
                                          <p:attrName>ppt_x</p:attrName>
                                        </p:attrNameLst>
                                      </p:cBhvr>
                                      <p:tavLst>
                                        <p:tav tm="0">
                                          <p:val>
                                            <p:strVal val="1+#ppt_w/2"/>
                                          </p:val>
                                        </p:tav>
                                        <p:tav tm="100000">
                                          <p:val>
                                            <p:strVal val="#ppt_x"/>
                                          </p:val>
                                        </p:tav>
                                      </p:tavLst>
                                    </p:anim>
                                    <p:anim calcmode="lin" valueType="num">
                                      <p:cBhvr additive="base">
                                        <p:cTn id="40" dur="500" fill="hold"/>
                                        <p:tgtEl>
                                          <p:spTgt spid="22324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23244"/>
                                        </p:tgtEl>
                                        <p:attrNameLst>
                                          <p:attrName>style.visibility</p:attrName>
                                        </p:attrNameLst>
                                      </p:cBhvr>
                                      <p:to>
                                        <p:strVal val="visible"/>
                                      </p:to>
                                    </p:set>
                                    <p:anim calcmode="lin" valueType="num">
                                      <p:cBhvr additive="base">
                                        <p:cTn id="43" dur="500" fill="hold"/>
                                        <p:tgtEl>
                                          <p:spTgt spid="223244"/>
                                        </p:tgtEl>
                                        <p:attrNameLst>
                                          <p:attrName>ppt_x</p:attrName>
                                        </p:attrNameLst>
                                      </p:cBhvr>
                                      <p:tavLst>
                                        <p:tav tm="0">
                                          <p:val>
                                            <p:strVal val="1+#ppt_w/2"/>
                                          </p:val>
                                        </p:tav>
                                        <p:tav tm="100000">
                                          <p:val>
                                            <p:strVal val="#ppt_x"/>
                                          </p:val>
                                        </p:tav>
                                      </p:tavLst>
                                    </p:anim>
                                    <p:anim calcmode="lin" valueType="num">
                                      <p:cBhvr additive="base">
                                        <p:cTn id="44" dur="500" fill="hold"/>
                                        <p:tgtEl>
                                          <p:spTgt spid="223244"/>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23237"/>
                                        </p:tgtEl>
                                        <p:attrNameLst>
                                          <p:attrName>style.visibility</p:attrName>
                                        </p:attrNameLst>
                                      </p:cBhvr>
                                      <p:to>
                                        <p:strVal val="visible"/>
                                      </p:to>
                                    </p:set>
                                    <p:anim calcmode="lin" valueType="num">
                                      <p:cBhvr additive="base">
                                        <p:cTn id="49" dur="500" fill="hold"/>
                                        <p:tgtEl>
                                          <p:spTgt spid="223237"/>
                                        </p:tgtEl>
                                        <p:attrNameLst>
                                          <p:attrName>ppt_x</p:attrName>
                                        </p:attrNameLst>
                                      </p:cBhvr>
                                      <p:tavLst>
                                        <p:tav tm="0">
                                          <p:val>
                                            <p:strVal val="#ppt_x"/>
                                          </p:val>
                                        </p:tav>
                                        <p:tav tm="100000">
                                          <p:val>
                                            <p:strVal val="#ppt_x"/>
                                          </p:val>
                                        </p:tav>
                                      </p:tavLst>
                                    </p:anim>
                                    <p:anim calcmode="lin" valueType="num">
                                      <p:cBhvr additive="base">
                                        <p:cTn id="50" dur="500" fill="hold"/>
                                        <p:tgtEl>
                                          <p:spTgt spid="2232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37" grpId="0" animBg="1" autoUpdateAnimBg="0"/>
      <p:bldP spid="223241" grpId="0" animBg="1"/>
      <p:bldP spid="223242" grpId="0"/>
      <p:bldP spid="223243" grpId="0"/>
      <p:bldP spid="223244" grpId="0"/>
      <p:bldP spid="223245" grpId="0"/>
      <p:bldP spid="223246" grpId="0"/>
      <p:bldP spid="223247" grpId="0"/>
      <p:bldP spid="223248" grpId="0"/>
      <p:bldP spid="2232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4" descr="sal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3800" y="-26988"/>
            <a:ext cx="4176713" cy="589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56" name="Text Box 4"/>
          <p:cNvSpPr txBox="1">
            <a:spLocks noChangeArrowheads="1"/>
          </p:cNvSpPr>
          <p:nvPr/>
        </p:nvSpPr>
        <p:spPr bwMode="auto">
          <a:xfrm>
            <a:off x="1143000" y="1752600"/>
            <a:ext cx="3962400" cy="830263"/>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fr-FR" sz="2400" b="0" dirty="0" err="1">
                <a:solidFill>
                  <a:srgbClr val="FFFF00"/>
                </a:solidFill>
                <a:latin typeface="Times New Roman"/>
                <a:cs typeface="Times New Roman"/>
              </a:rPr>
              <a:t>Proposed</a:t>
            </a:r>
            <a:r>
              <a:rPr lang="fr-FR" sz="2400" b="0" dirty="0">
                <a:solidFill>
                  <a:srgbClr val="FFFF00"/>
                </a:solidFill>
                <a:latin typeface="Times New Roman"/>
                <a:cs typeface="Times New Roman"/>
              </a:rPr>
              <a:t> </a:t>
            </a:r>
            <a:r>
              <a:rPr lang="fr-FR" sz="2400" b="0" dirty="0" err="1">
                <a:solidFill>
                  <a:srgbClr val="FFFF00"/>
                </a:solidFill>
                <a:latin typeface="Times New Roman"/>
                <a:cs typeface="Times New Roman"/>
              </a:rPr>
              <a:t>byAbdus</a:t>
            </a:r>
            <a:r>
              <a:rPr lang="fr-FR" sz="2400" b="0" dirty="0">
                <a:solidFill>
                  <a:srgbClr val="FFFF00"/>
                </a:solidFill>
                <a:latin typeface="Times New Roman"/>
                <a:cs typeface="Times New Roman"/>
              </a:rPr>
              <a:t> Salam, </a:t>
            </a:r>
          </a:p>
          <a:p>
            <a:pPr algn="ctr">
              <a:defRPr/>
            </a:pPr>
            <a:r>
              <a:rPr lang="fr-FR" sz="2400" b="0" dirty="0">
                <a:solidFill>
                  <a:srgbClr val="FFFF00"/>
                </a:solidFill>
                <a:latin typeface="Times New Roman"/>
                <a:cs typeface="Times New Roman"/>
              </a:rPr>
              <a:t>Glashow and Weinberg</a:t>
            </a:r>
          </a:p>
        </p:txBody>
      </p:sp>
      <p:grpSp>
        <p:nvGrpSpPr>
          <p:cNvPr id="177158" name="Group 6"/>
          <p:cNvGrpSpPr>
            <a:grpSpLocks/>
          </p:cNvGrpSpPr>
          <p:nvPr/>
        </p:nvGrpSpPr>
        <p:grpSpPr bwMode="auto">
          <a:xfrm>
            <a:off x="152400" y="2887663"/>
            <a:ext cx="5784850" cy="2065337"/>
            <a:chOff x="144" y="1776"/>
            <a:chExt cx="3644" cy="1301"/>
          </a:xfrm>
        </p:grpSpPr>
        <p:sp>
          <p:nvSpPr>
            <p:cNvPr id="177159" name="Text Box 7"/>
            <p:cNvSpPr txBox="1">
              <a:spLocks noChangeArrowheads="1"/>
            </p:cNvSpPr>
            <p:nvPr/>
          </p:nvSpPr>
          <p:spPr bwMode="auto">
            <a:xfrm>
              <a:off x="1930" y="1873"/>
              <a:ext cx="1858" cy="523"/>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fr-FR" sz="2400" b="0" dirty="0" err="1">
                  <a:solidFill>
                    <a:srgbClr val="FFFF00"/>
                  </a:solidFill>
                  <a:latin typeface="Times New Roman"/>
                  <a:cs typeface="Times New Roman"/>
                </a:rPr>
                <a:t>Tested</a:t>
              </a:r>
              <a:r>
                <a:rPr lang="fr-FR" sz="2400" b="0" dirty="0">
                  <a:solidFill>
                    <a:srgbClr val="FFFF00"/>
                  </a:solidFill>
                  <a:latin typeface="Times New Roman"/>
                  <a:cs typeface="Times New Roman"/>
                </a:rPr>
                <a:t> by </a:t>
              </a:r>
              <a:r>
                <a:rPr lang="fr-FR" sz="2400" b="0" dirty="0" err="1">
                  <a:solidFill>
                    <a:srgbClr val="FFFF00"/>
                  </a:solidFill>
                  <a:latin typeface="Times New Roman"/>
                  <a:cs typeface="Times New Roman"/>
                </a:rPr>
                <a:t>experiments</a:t>
              </a:r>
              <a:endParaRPr lang="fr-FR" sz="2400" b="0" dirty="0">
                <a:solidFill>
                  <a:srgbClr val="FFFF00"/>
                </a:solidFill>
                <a:latin typeface="Times New Roman"/>
                <a:cs typeface="Times New Roman"/>
              </a:endParaRPr>
            </a:p>
            <a:p>
              <a:pPr algn="ctr">
                <a:defRPr/>
              </a:pPr>
              <a:r>
                <a:rPr lang="fr-FR" sz="2400" b="0" dirty="0" err="1">
                  <a:solidFill>
                    <a:srgbClr val="FFFF00"/>
                  </a:solidFill>
                  <a:latin typeface="Times New Roman"/>
                  <a:cs typeface="Times New Roman"/>
                </a:rPr>
                <a:t>at</a:t>
              </a:r>
              <a:r>
                <a:rPr lang="fr-FR" sz="2400" b="0" dirty="0">
                  <a:solidFill>
                    <a:srgbClr val="FFFF00"/>
                  </a:solidFill>
                  <a:latin typeface="Times New Roman"/>
                  <a:cs typeface="Times New Roman"/>
                </a:rPr>
                <a:t> CERN</a:t>
              </a:r>
            </a:p>
          </p:txBody>
        </p:sp>
        <p:pic>
          <p:nvPicPr>
            <p:cNvPr id="25608" name="Picture 8" descr="gargamel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 y="1776"/>
              <a:ext cx="1778" cy="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7162" name="Text Box 10"/>
          <p:cNvSpPr txBox="1">
            <a:spLocks noChangeArrowheads="1"/>
          </p:cNvSpPr>
          <p:nvPr/>
        </p:nvSpPr>
        <p:spPr bwMode="auto">
          <a:xfrm>
            <a:off x="107504" y="5372943"/>
            <a:ext cx="3862388" cy="1368425"/>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fr-FR" sz="2400" b="0" dirty="0" err="1">
                <a:solidFill>
                  <a:srgbClr val="FFFF00"/>
                </a:solidFill>
                <a:latin typeface="Times New Roman"/>
                <a:cs typeface="Times New Roman"/>
              </a:rPr>
              <a:t>Perfect</a:t>
            </a:r>
            <a:r>
              <a:rPr lang="fr-FR" sz="2400" b="0" dirty="0">
                <a:solidFill>
                  <a:srgbClr val="FFFF00"/>
                </a:solidFill>
                <a:latin typeface="Times New Roman"/>
                <a:cs typeface="Times New Roman"/>
              </a:rPr>
              <a:t> agreement </a:t>
            </a:r>
            <a:r>
              <a:rPr lang="fr-FR" sz="2400" b="0" dirty="0" err="1">
                <a:solidFill>
                  <a:srgbClr val="FFFF00"/>
                </a:solidFill>
                <a:latin typeface="Times New Roman"/>
                <a:cs typeface="Times New Roman"/>
              </a:rPr>
              <a:t>between</a:t>
            </a:r>
            <a:endParaRPr lang="fr-FR" sz="2400" b="0" dirty="0">
              <a:solidFill>
                <a:srgbClr val="FFFF00"/>
              </a:solidFill>
              <a:latin typeface="Times New Roman"/>
              <a:cs typeface="Times New Roman"/>
            </a:endParaRPr>
          </a:p>
          <a:p>
            <a:pPr algn="ctr">
              <a:defRPr/>
            </a:pPr>
            <a:r>
              <a:rPr lang="fr-FR" sz="2400" b="0" dirty="0" err="1">
                <a:solidFill>
                  <a:srgbClr val="FFFF00"/>
                </a:solidFill>
                <a:latin typeface="Times New Roman"/>
                <a:cs typeface="Times New Roman"/>
              </a:rPr>
              <a:t>theory</a:t>
            </a:r>
            <a:r>
              <a:rPr lang="fr-FR" sz="2400" b="0" dirty="0">
                <a:solidFill>
                  <a:srgbClr val="FFFF00"/>
                </a:solidFill>
                <a:latin typeface="Times New Roman"/>
                <a:cs typeface="Times New Roman"/>
              </a:rPr>
              <a:t> and </a:t>
            </a:r>
            <a:r>
              <a:rPr lang="fr-FR" sz="2400" b="0" dirty="0" err="1">
                <a:solidFill>
                  <a:srgbClr val="FFFF00"/>
                </a:solidFill>
                <a:latin typeface="Times New Roman"/>
                <a:cs typeface="Times New Roman"/>
              </a:rPr>
              <a:t>experiments</a:t>
            </a:r>
            <a:endParaRPr lang="fr-FR" sz="2400" b="0" dirty="0">
              <a:solidFill>
                <a:srgbClr val="FFFF00"/>
              </a:solidFill>
              <a:latin typeface="Times New Roman"/>
              <a:cs typeface="Times New Roman"/>
            </a:endParaRPr>
          </a:p>
          <a:p>
            <a:pPr algn="ctr">
              <a:defRPr/>
            </a:pPr>
            <a:r>
              <a:rPr lang="fr-FR" sz="2400" b="0" dirty="0">
                <a:solidFill>
                  <a:srgbClr val="FFFF00"/>
                </a:solidFill>
                <a:latin typeface="Times New Roman"/>
                <a:cs typeface="Times New Roman"/>
              </a:rPr>
              <a:t>in all </a:t>
            </a:r>
            <a:r>
              <a:rPr lang="fr-FR" sz="2400" b="0" dirty="0" err="1">
                <a:solidFill>
                  <a:srgbClr val="FFFF00"/>
                </a:solidFill>
                <a:latin typeface="Times New Roman"/>
                <a:cs typeface="Times New Roman"/>
              </a:rPr>
              <a:t>laboratories</a:t>
            </a:r>
            <a:endParaRPr lang="fr-FR" sz="2400" b="0" dirty="0">
              <a:solidFill>
                <a:srgbClr val="FFFF00"/>
              </a:solidFill>
              <a:latin typeface="Times New Roman"/>
              <a:cs typeface="Times New Roman"/>
            </a:endParaRPr>
          </a:p>
        </p:txBody>
      </p:sp>
      <p:pic>
        <p:nvPicPr>
          <p:cNvPr id="30726" name="Picture 1" descr="Zpeak.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67175" y="3971925"/>
            <a:ext cx="273685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bwMode="auto">
          <a:xfrm>
            <a:off x="251520" y="188640"/>
            <a:ext cx="4392488" cy="1368152"/>
          </a:xfrm>
          <a:prstGeom prst="rect">
            <a:avLst/>
          </a:prstGeom>
          <a:solidFill>
            <a:srgbClr val="BBE0E3"/>
          </a:solidFill>
          <a:ln w="9525">
            <a:solidFill>
              <a:srgbClr val="000000"/>
            </a:solid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a:lstStyle>
          <a:p>
            <a:pPr eaLnBrk="1" hangingPunct="1"/>
            <a:r>
              <a:rPr lang="en-US" dirty="0" smtClean="0">
                <a:solidFill>
                  <a:srgbClr val="000000"/>
                </a:solidFill>
                <a:latin typeface="Times New Roman" charset="0"/>
                <a:ea typeface="ＭＳ Ｐゴシック" charset="0"/>
                <a:cs typeface="Times New Roman" charset="0"/>
              </a:rPr>
              <a:t>The Standard Model of Particle Physics</a:t>
            </a:r>
            <a:endParaRPr lang="en-US" dirty="0">
              <a:solidFill>
                <a:srgbClr val="000000"/>
              </a:solidFill>
              <a:latin typeface="Times New Roman" charset="0"/>
              <a:ea typeface="ＭＳ Ｐゴシック" charset="0"/>
              <a:cs typeface="Times New Roman" charset="0"/>
            </a:endParaRPr>
          </a:p>
        </p:txBody>
      </p:sp>
    </p:spTree>
    <p:extLst>
      <p:ext uri="{BB962C8B-B14F-4D97-AF65-F5344CB8AC3E}">
        <p14:creationId xmlns:p14="http://schemas.microsoft.com/office/powerpoint/2010/main" val="34060639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77158"/>
                                        </p:tgtEl>
                                        <p:attrNameLst>
                                          <p:attrName>style.visibility</p:attrName>
                                        </p:attrNameLst>
                                      </p:cBhvr>
                                      <p:to>
                                        <p:strVal val="visible"/>
                                      </p:to>
                                    </p:set>
                                    <p:anim calcmode="lin" valueType="num">
                                      <p:cBhvr additive="base">
                                        <p:cTn id="7" dur="500" fill="hold"/>
                                        <p:tgtEl>
                                          <p:spTgt spid="177158"/>
                                        </p:tgtEl>
                                        <p:attrNameLst>
                                          <p:attrName>ppt_x</p:attrName>
                                        </p:attrNameLst>
                                      </p:cBhvr>
                                      <p:tavLst>
                                        <p:tav tm="0">
                                          <p:val>
                                            <p:strVal val="0-#ppt_w/2"/>
                                          </p:val>
                                        </p:tav>
                                        <p:tav tm="100000">
                                          <p:val>
                                            <p:strVal val="#ppt_x"/>
                                          </p:val>
                                        </p:tav>
                                      </p:tavLst>
                                    </p:anim>
                                    <p:anim calcmode="lin" valueType="num">
                                      <p:cBhvr additive="base">
                                        <p:cTn id="8" dur="500" fill="hold"/>
                                        <p:tgtEl>
                                          <p:spTgt spid="17715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77162"/>
                                        </p:tgtEl>
                                        <p:attrNameLst>
                                          <p:attrName>style.visibility</p:attrName>
                                        </p:attrNameLst>
                                      </p:cBhvr>
                                      <p:to>
                                        <p:strVal val="visible"/>
                                      </p:to>
                                    </p:set>
                                    <p:animEffect transition="in" filter="dissolve">
                                      <p:cBhvr>
                                        <p:cTn id="13" dur="500"/>
                                        <p:tgtEl>
                                          <p:spTgt spid="177162"/>
                                        </p:tgtEl>
                                      </p:cBhvr>
                                    </p:animEffect>
                                  </p:childTnLst>
                                </p:cTn>
                              </p:par>
                              <p:par>
                                <p:cTn id="14" presetID="9" presetClass="entr" presetSubtype="0" fill="hold" nodeType="withEffect">
                                  <p:stCondLst>
                                    <p:cond delay="0"/>
                                  </p:stCondLst>
                                  <p:childTnLst>
                                    <p:set>
                                      <p:cBhvr>
                                        <p:cTn id="15" dur="1" fill="hold">
                                          <p:stCondLst>
                                            <p:cond delay="0"/>
                                          </p:stCondLst>
                                        </p:cTn>
                                        <p:tgtEl>
                                          <p:spTgt spid="30726"/>
                                        </p:tgtEl>
                                        <p:attrNameLst>
                                          <p:attrName>style.visibility</p:attrName>
                                        </p:attrNameLst>
                                      </p:cBhvr>
                                      <p:to>
                                        <p:strVal val="visible"/>
                                      </p:to>
                                    </p:set>
                                    <p:animEffect transition="in" filter="dissolve">
                                      <p:cBhvr>
                                        <p:cTn id="16"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2362200" y="1447800"/>
            <a:ext cx="4419600" cy="48736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fr-FR" sz="3200" b="0">
                <a:solidFill>
                  <a:srgbClr val="FFFF00"/>
                </a:solidFill>
                <a:latin typeface="Times New Roman" charset="0"/>
              </a:rPr>
              <a:t>The matter particles</a:t>
            </a:r>
          </a:p>
        </p:txBody>
      </p:sp>
      <p:pic>
        <p:nvPicPr>
          <p:cNvPr id="128003" name="Picture 3" descr="ferm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117725"/>
            <a:ext cx="8350250"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5"/>
          <p:cNvGrpSpPr>
            <a:grpSpLocks/>
          </p:cNvGrpSpPr>
          <p:nvPr/>
        </p:nvGrpSpPr>
        <p:grpSpPr bwMode="auto">
          <a:xfrm>
            <a:off x="184150" y="4114800"/>
            <a:ext cx="8805863" cy="2732088"/>
            <a:chOff x="116" y="2592"/>
            <a:chExt cx="5547" cy="1721"/>
          </a:xfrm>
        </p:grpSpPr>
        <p:sp>
          <p:nvSpPr>
            <p:cNvPr id="27658" name="Rectangle 6"/>
            <p:cNvSpPr>
              <a:spLocks noChangeArrowheads="1"/>
            </p:cNvSpPr>
            <p:nvPr/>
          </p:nvSpPr>
          <p:spPr bwMode="auto">
            <a:xfrm>
              <a:off x="1344" y="2592"/>
              <a:ext cx="3024" cy="307"/>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fr-FR" sz="3200" b="0">
                  <a:solidFill>
                    <a:srgbClr val="FFFF00"/>
                  </a:solidFill>
                  <a:latin typeface="Times New Roman" charset="0"/>
                </a:rPr>
                <a:t>The fundamental interactions</a:t>
              </a:r>
            </a:p>
          </p:txBody>
        </p:sp>
        <p:pic>
          <p:nvPicPr>
            <p:cNvPr id="27659" name="Picture 7" descr="For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 y="3024"/>
              <a:ext cx="5260" cy="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Text Box 8"/>
            <p:cNvSpPr txBox="1">
              <a:spLocks noChangeArrowheads="1"/>
            </p:cNvSpPr>
            <p:nvPr/>
          </p:nvSpPr>
          <p:spPr bwMode="auto">
            <a:xfrm>
              <a:off x="116" y="4063"/>
              <a:ext cx="5547" cy="2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r>
                <a:rPr lang="en-US" sz="2000" b="0">
                  <a:solidFill>
                    <a:srgbClr val="FFFF00"/>
                  </a:solidFill>
                  <a:latin typeface="Times" charset="0"/>
                </a:rPr>
                <a:t>Gravitation	electromagnetism     weak nuclear force	   strong nuclear force</a:t>
              </a:r>
            </a:p>
          </p:txBody>
        </p:sp>
      </p:grpSp>
      <p:sp>
        <p:nvSpPr>
          <p:cNvPr id="10" name="Oval 4"/>
          <p:cNvSpPr>
            <a:spLocks noChangeArrowheads="1"/>
          </p:cNvSpPr>
          <p:nvPr/>
        </p:nvSpPr>
        <p:spPr bwMode="auto">
          <a:xfrm>
            <a:off x="5003800" y="4797425"/>
            <a:ext cx="1727200" cy="1655763"/>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1" name="TextBox 10"/>
          <p:cNvSpPr txBox="1">
            <a:spLocks noChangeArrowheads="1"/>
          </p:cNvSpPr>
          <p:nvPr/>
        </p:nvSpPr>
        <p:spPr bwMode="auto">
          <a:xfrm>
            <a:off x="-36513" y="3716338"/>
            <a:ext cx="2089151" cy="1384300"/>
          </a:xfrm>
          <a:prstGeom prst="rect">
            <a:avLst/>
          </a:prstGeom>
          <a:solidFill>
            <a:srgbClr val="FF0000"/>
          </a:solidFill>
          <a:ln w="9525">
            <a:solidFill>
              <a:srgbClr val="FF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2800" b="0">
                <a:solidFill>
                  <a:srgbClr val="FFFF00"/>
                </a:solidFill>
                <a:latin typeface="Times New Roman" charset="0"/>
                <a:cs typeface="Times New Roman" charset="0"/>
              </a:rPr>
              <a:t>Where does</a:t>
            </a:r>
          </a:p>
          <a:p>
            <a:pPr algn="ctr" eaLnBrk="1" hangingPunct="1"/>
            <a:r>
              <a:rPr lang="en-US" sz="2800" b="0">
                <a:solidFill>
                  <a:srgbClr val="FFFF00"/>
                </a:solidFill>
                <a:latin typeface="Times New Roman" charset="0"/>
                <a:cs typeface="Times New Roman" charset="0"/>
              </a:rPr>
              <a:t>mass</a:t>
            </a:r>
          </a:p>
          <a:p>
            <a:pPr algn="ctr" eaLnBrk="1" hangingPunct="1"/>
            <a:r>
              <a:rPr lang="en-US" sz="2800" b="0">
                <a:solidFill>
                  <a:srgbClr val="FFFF00"/>
                </a:solidFill>
                <a:latin typeface="Times New Roman" charset="0"/>
                <a:cs typeface="Times New Roman" charset="0"/>
              </a:rPr>
              <a:t>come from?</a:t>
            </a:r>
          </a:p>
        </p:txBody>
      </p:sp>
      <p:sp>
        <p:nvSpPr>
          <p:cNvPr id="12" name="Oval 4"/>
          <p:cNvSpPr>
            <a:spLocks noChangeArrowheads="1"/>
          </p:cNvSpPr>
          <p:nvPr/>
        </p:nvSpPr>
        <p:spPr bwMode="auto">
          <a:xfrm>
            <a:off x="7019925" y="2133600"/>
            <a:ext cx="936625" cy="1655763"/>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3" name="Oval 4"/>
          <p:cNvSpPr>
            <a:spLocks noChangeArrowheads="1"/>
          </p:cNvSpPr>
          <p:nvPr/>
        </p:nvSpPr>
        <p:spPr bwMode="auto">
          <a:xfrm>
            <a:off x="1692275" y="2133600"/>
            <a:ext cx="2374900" cy="1655763"/>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14" name="Title 1"/>
          <p:cNvSpPr txBox="1">
            <a:spLocks/>
          </p:cNvSpPr>
          <p:nvPr/>
        </p:nvSpPr>
        <p:spPr bwMode="auto">
          <a:xfrm>
            <a:off x="1691680" y="188640"/>
            <a:ext cx="5256584" cy="720080"/>
          </a:xfrm>
          <a:prstGeom prst="rect">
            <a:avLst/>
          </a:prstGeom>
          <a:solidFill>
            <a:srgbClr val="BBE0E3"/>
          </a:solidFill>
          <a:ln w="9525">
            <a:solidFill>
              <a:srgbClr val="000000"/>
            </a:solid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a:lstStyle>
          <a:p>
            <a:pPr eaLnBrk="1" hangingPunct="1"/>
            <a:r>
              <a:rPr lang="en-US" sz="4400" dirty="0" smtClean="0">
                <a:solidFill>
                  <a:srgbClr val="000000"/>
                </a:solidFill>
                <a:latin typeface="Times New Roman" charset="0"/>
                <a:ea typeface="ＭＳ Ｐゴシック" charset="0"/>
                <a:cs typeface="Times New Roman" charset="0"/>
              </a:rPr>
              <a:t>The ‘Standard Model’</a:t>
            </a:r>
            <a:endParaRPr lang="en-US" sz="4400" dirty="0">
              <a:solidFill>
                <a:srgbClr val="000000"/>
              </a:solidFill>
              <a:latin typeface="Times New Roman" charset="0"/>
              <a:ea typeface="ＭＳ Ｐゴシック" charset="0"/>
              <a:cs typeface="Times New Roman" charset="0"/>
            </a:endParaRPr>
          </a:p>
        </p:txBody>
      </p:sp>
      <p:sp>
        <p:nvSpPr>
          <p:cNvPr id="128009" name="Text Box 9"/>
          <p:cNvSpPr txBox="1">
            <a:spLocks noChangeArrowheads="1"/>
          </p:cNvSpPr>
          <p:nvPr/>
        </p:nvSpPr>
        <p:spPr bwMode="auto">
          <a:xfrm>
            <a:off x="6172200" y="852488"/>
            <a:ext cx="2419350" cy="5191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r>
              <a:rPr lang="en-US" sz="2800" b="0">
                <a:solidFill>
                  <a:srgbClr val="FFFF00"/>
                </a:solidFill>
                <a:latin typeface="Times" charset="0"/>
              </a:rPr>
              <a:t>= Cosmic DNA</a:t>
            </a:r>
          </a:p>
        </p:txBody>
      </p:sp>
    </p:spTree>
    <p:extLst>
      <p:ext uri="{BB962C8B-B14F-4D97-AF65-F5344CB8AC3E}">
        <p14:creationId xmlns:p14="http://schemas.microsoft.com/office/powerpoint/2010/main" val="4225057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8002"/>
                                        </p:tgtEl>
                                        <p:attrNameLst>
                                          <p:attrName>style.visibility</p:attrName>
                                        </p:attrNameLst>
                                      </p:cBhvr>
                                      <p:to>
                                        <p:strVal val="visible"/>
                                      </p:to>
                                    </p:set>
                                    <p:anim calcmode="lin" valueType="num">
                                      <p:cBhvr>
                                        <p:cTn id="7" dur="1000" fill="hold"/>
                                        <p:tgtEl>
                                          <p:spTgt spid="128002"/>
                                        </p:tgtEl>
                                        <p:attrNameLst>
                                          <p:attrName>ppt_w</p:attrName>
                                        </p:attrNameLst>
                                      </p:cBhvr>
                                      <p:tavLst>
                                        <p:tav tm="0">
                                          <p:val>
                                            <p:strVal val="#ppt_w*0.70"/>
                                          </p:val>
                                        </p:tav>
                                        <p:tav tm="100000">
                                          <p:val>
                                            <p:strVal val="#ppt_w"/>
                                          </p:val>
                                        </p:tav>
                                      </p:tavLst>
                                    </p:anim>
                                    <p:anim calcmode="lin" valueType="num">
                                      <p:cBhvr>
                                        <p:cTn id="8" dur="1000" fill="hold"/>
                                        <p:tgtEl>
                                          <p:spTgt spid="128002"/>
                                        </p:tgtEl>
                                        <p:attrNameLst>
                                          <p:attrName>ppt_h</p:attrName>
                                        </p:attrNameLst>
                                      </p:cBhvr>
                                      <p:tavLst>
                                        <p:tav tm="0">
                                          <p:val>
                                            <p:strVal val="#ppt_h"/>
                                          </p:val>
                                        </p:tav>
                                        <p:tav tm="100000">
                                          <p:val>
                                            <p:strVal val="#ppt_h"/>
                                          </p:val>
                                        </p:tav>
                                      </p:tavLst>
                                    </p:anim>
                                    <p:animEffect transition="in" filter="fade">
                                      <p:cBhvr>
                                        <p:cTn id="9" dur="1000"/>
                                        <p:tgtEl>
                                          <p:spTgt spid="128002"/>
                                        </p:tgtEl>
                                      </p:cBhvr>
                                    </p:animEffect>
                                  </p:childTnLst>
                                </p:cTn>
                              </p:par>
                              <p:par>
                                <p:cTn id="10" presetID="55" presetClass="entr" presetSubtype="0" fill="hold" nodeType="withEffect">
                                  <p:stCondLst>
                                    <p:cond delay="0"/>
                                  </p:stCondLst>
                                  <p:childTnLst>
                                    <p:set>
                                      <p:cBhvr>
                                        <p:cTn id="11" dur="1" fill="hold">
                                          <p:stCondLst>
                                            <p:cond delay="0"/>
                                          </p:stCondLst>
                                        </p:cTn>
                                        <p:tgtEl>
                                          <p:spTgt spid="128003"/>
                                        </p:tgtEl>
                                        <p:attrNameLst>
                                          <p:attrName>style.visibility</p:attrName>
                                        </p:attrNameLst>
                                      </p:cBhvr>
                                      <p:to>
                                        <p:strVal val="visible"/>
                                      </p:to>
                                    </p:set>
                                    <p:anim calcmode="lin" valueType="num">
                                      <p:cBhvr>
                                        <p:cTn id="12" dur="1000" fill="hold"/>
                                        <p:tgtEl>
                                          <p:spTgt spid="128003"/>
                                        </p:tgtEl>
                                        <p:attrNameLst>
                                          <p:attrName>ppt_w</p:attrName>
                                        </p:attrNameLst>
                                      </p:cBhvr>
                                      <p:tavLst>
                                        <p:tav tm="0">
                                          <p:val>
                                            <p:strVal val="#ppt_w*0.70"/>
                                          </p:val>
                                        </p:tav>
                                        <p:tav tm="100000">
                                          <p:val>
                                            <p:strVal val="#ppt_w"/>
                                          </p:val>
                                        </p:tav>
                                      </p:tavLst>
                                    </p:anim>
                                    <p:anim calcmode="lin" valueType="num">
                                      <p:cBhvr>
                                        <p:cTn id="13" dur="1000" fill="hold"/>
                                        <p:tgtEl>
                                          <p:spTgt spid="128003"/>
                                        </p:tgtEl>
                                        <p:attrNameLst>
                                          <p:attrName>ppt_h</p:attrName>
                                        </p:attrNameLst>
                                      </p:cBhvr>
                                      <p:tavLst>
                                        <p:tav tm="0">
                                          <p:val>
                                            <p:strVal val="#ppt_h"/>
                                          </p:val>
                                        </p:tav>
                                        <p:tav tm="100000">
                                          <p:val>
                                            <p:strVal val="#ppt_h"/>
                                          </p:val>
                                        </p:tav>
                                      </p:tavLst>
                                    </p:anim>
                                    <p:animEffect transition="in" filter="fade">
                                      <p:cBhvr>
                                        <p:cTn id="14" dur="1000"/>
                                        <p:tgtEl>
                                          <p:spTgt spid="12800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strVal val="#ppt_w*0.70"/>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Effect transition="in" filter="fade">
                                      <p:cBhvr>
                                        <p:cTn id="21" dur="1000"/>
                                        <p:tgtEl>
                                          <p:spTgt spid="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28009"/>
                                        </p:tgtEl>
                                        <p:attrNameLst>
                                          <p:attrName>style.visibility</p:attrName>
                                        </p:attrNameLst>
                                      </p:cBhvr>
                                      <p:to>
                                        <p:strVal val="visible"/>
                                      </p:to>
                                    </p:set>
                                    <p:anim calcmode="lin" valueType="num">
                                      <p:cBhvr additive="base">
                                        <p:cTn id="26" dur="500" fill="hold"/>
                                        <p:tgtEl>
                                          <p:spTgt spid="128009"/>
                                        </p:tgtEl>
                                        <p:attrNameLst>
                                          <p:attrName>ppt_x</p:attrName>
                                        </p:attrNameLst>
                                      </p:cBhvr>
                                      <p:tavLst>
                                        <p:tav tm="0">
                                          <p:val>
                                            <p:strVal val="1+#ppt_w/2"/>
                                          </p:val>
                                        </p:tav>
                                        <p:tav tm="100000">
                                          <p:val>
                                            <p:strVal val="#ppt_x"/>
                                          </p:val>
                                        </p:tav>
                                      </p:tavLst>
                                    </p:anim>
                                    <p:anim calcmode="lin" valueType="num">
                                      <p:cBhvr additive="base">
                                        <p:cTn id="27" dur="500" fill="hold"/>
                                        <p:tgtEl>
                                          <p:spTgt spid="128009"/>
                                        </p:tgtEl>
                                        <p:attrNameLst>
                                          <p:attrName>ppt_y</p:attrName>
                                        </p:attrNameLst>
                                      </p:cBhvr>
                                      <p:tavLst>
                                        <p:tav tm="0">
                                          <p:val>
                                            <p:strVal val="#ppt_y"/>
                                          </p:val>
                                        </p:tav>
                                        <p:tav tm="100000">
                                          <p:val>
                                            <p:strVal val="#ppt_y"/>
                                          </p:val>
                                        </p:tav>
                                      </p:tavLst>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55"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ssolve">
                                      <p:cBhvr>
                                        <p:cTn id="37" dur="500"/>
                                        <p:tgtEl>
                                          <p:spTgt spid="11"/>
                                        </p:tgtEl>
                                      </p:cBhvr>
                                    </p:animEffect>
                                  </p:childTnLst>
                                </p:cTn>
                              </p:par>
                            </p:childTnLst>
                          </p:cTn>
                        </p:par>
                        <p:par>
                          <p:cTn id="38" fill="hold" nodeType="afterGroup">
                            <p:stCondLst>
                              <p:cond delay="1000"/>
                            </p:stCondLst>
                            <p:childTnLst>
                              <p:par>
                                <p:cTn id="39" presetID="55"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1000" fill="hold"/>
                                        <p:tgtEl>
                                          <p:spTgt spid="12"/>
                                        </p:tgtEl>
                                        <p:attrNameLst>
                                          <p:attrName>ppt_w</p:attrName>
                                        </p:attrNameLst>
                                      </p:cBhvr>
                                      <p:tavLst>
                                        <p:tav tm="0">
                                          <p:val>
                                            <p:strVal val="#ppt_w*0.70"/>
                                          </p:val>
                                        </p:tav>
                                        <p:tav tm="100000">
                                          <p:val>
                                            <p:strVal val="#ppt_w"/>
                                          </p:val>
                                        </p:tav>
                                      </p:tavLst>
                                    </p:anim>
                                    <p:anim calcmode="lin" valueType="num">
                                      <p:cBhvr>
                                        <p:cTn id="42" dur="1000" fill="hold"/>
                                        <p:tgtEl>
                                          <p:spTgt spid="12"/>
                                        </p:tgtEl>
                                        <p:attrNameLst>
                                          <p:attrName>ppt_h</p:attrName>
                                        </p:attrNameLst>
                                      </p:cBhvr>
                                      <p:tavLst>
                                        <p:tav tm="0">
                                          <p:val>
                                            <p:strVal val="#ppt_h"/>
                                          </p:val>
                                        </p:tav>
                                        <p:tav tm="100000">
                                          <p:val>
                                            <p:strVal val="#ppt_h"/>
                                          </p:val>
                                        </p:tav>
                                      </p:tavLst>
                                    </p:anim>
                                    <p:animEffect transition="in" filter="fade">
                                      <p:cBhvr>
                                        <p:cTn id="43" dur="1000"/>
                                        <p:tgtEl>
                                          <p:spTgt spid="12"/>
                                        </p:tgtEl>
                                      </p:cBhvr>
                                    </p:animEffect>
                                  </p:childTnLst>
                                </p:cTn>
                              </p:par>
                            </p:childTnLst>
                          </p:cTn>
                        </p:par>
                        <p:par>
                          <p:cTn id="44" fill="hold" nodeType="afterGroup">
                            <p:stCondLst>
                              <p:cond delay="2000"/>
                            </p:stCondLst>
                            <p:childTnLst>
                              <p:par>
                                <p:cTn id="45" presetID="55" presetClass="entr" presetSubtype="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strVal val="#ppt_w*0.70"/>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Effect transition="in" filter="fade">
                                      <p:cBhvr>
                                        <p:cTn id="4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nimBg="1"/>
      <p:bldP spid="10" grpId="0" animBg="1"/>
      <p:bldP spid="11" grpId="0" animBg="1"/>
      <p:bldP spid="12" grpId="0" animBg="1"/>
      <p:bldP spid="13" grpId="0" animBg="1"/>
      <p:bldP spid="12800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10" name="Picture 42" descr="Hig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325" y="533400"/>
            <a:ext cx="501967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Rectangle 4"/>
          <p:cNvSpPr>
            <a:spLocks noChangeArrowheads="1"/>
          </p:cNvSpPr>
          <p:nvPr/>
        </p:nvSpPr>
        <p:spPr bwMode="auto">
          <a:xfrm>
            <a:off x="1524000" y="249238"/>
            <a:ext cx="6019800" cy="741362"/>
          </a:xfrm>
          <a:prstGeom prst="rect">
            <a:avLst/>
          </a:prstGeom>
          <a:solidFill>
            <a:srgbClr val="BBE0E3"/>
          </a:solidFill>
          <a:ln w="9525">
            <a:solidFill>
              <a:schemeClr val="tx1"/>
            </a:solidFill>
            <a:miter lim="800000"/>
            <a:headEnd/>
            <a:tailEnd/>
          </a:ln>
        </p:spPr>
        <p:txBody>
          <a:bodyPr lIns="0" tIns="0" rIns="0" bIns="0">
            <a:spAutoFit/>
          </a:bodyPr>
          <a:lstStyle/>
          <a:p>
            <a:r>
              <a:rPr lang="en-US" sz="4800" b="0">
                <a:latin typeface="Times" charset="0"/>
              </a:rPr>
              <a:t>Why do Things Weigh?</a:t>
            </a:r>
            <a:endParaRPr lang="en-US" sz="4800" b="0">
              <a:latin typeface="Times New Roman" charset="0"/>
            </a:endParaRPr>
          </a:p>
        </p:txBody>
      </p:sp>
      <p:sp>
        <p:nvSpPr>
          <p:cNvPr id="37891" name="Rectangle 21"/>
          <p:cNvSpPr>
            <a:spLocks noChangeArrowheads="1"/>
          </p:cNvSpPr>
          <p:nvPr/>
        </p:nvSpPr>
        <p:spPr bwMode="auto">
          <a:xfrm>
            <a:off x="609600" y="4962525"/>
            <a:ext cx="3632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b="0"/>
          </a:p>
        </p:txBody>
      </p:sp>
      <p:sp>
        <p:nvSpPr>
          <p:cNvPr id="37892" name="Rectangle 29"/>
          <p:cNvSpPr>
            <a:spLocks noChangeArrowheads="1"/>
          </p:cNvSpPr>
          <p:nvPr/>
        </p:nvSpPr>
        <p:spPr bwMode="auto">
          <a:xfrm>
            <a:off x="609600" y="3581400"/>
            <a:ext cx="2292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800" b="0"/>
          </a:p>
        </p:txBody>
      </p:sp>
      <p:sp>
        <p:nvSpPr>
          <p:cNvPr id="37893" name="Rectangle 31"/>
          <p:cNvSpPr>
            <a:spLocks noChangeArrowheads="1"/>
          </p:cNvSpPr>
          <p:nvPr/>
        </p:nvSpPr>
        <p:spPr bwMode="auto">
          <a:xfrm>
            <a:off x="2689225" y="3714750"/>
            <a:ext cx="114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800" b="0">
                <a:solidFill>
                  <a:srgbClr val="FFFF0C"/>
                </a:solidFill>
                <a:latin typeface="Times" charset="0"/>
              </a:rPr>
              <a:t>0</a:t>
            </a:r>
            <a:endParaRPr lang="en-US" sz="2400" b="0">
              <a:latin typeface="Times New Roman" charset="0"/>
            </a:endParaRPr>
          </a:p>
        </p:txBody>
      </p:sp>
      <p:grpSp>
        <p:nvGrpSpPr>
          <p:cNvPr id="2" name="Group 32"/>
          <p:cNvGrpSpPr>
            <a:grpSpLocks/>
          </p:cNvGrpSpPr>
          <p:nvPr/>
        </p:nvGrpSpPr>
        <p:grpSpPr bwMode="auto">
          <a:xfrm>
            <a:off x="685800" y="4191000"/>
            <a:ext cx="4114800" cy="1050925"/>
            <a:chOff x="2160" y="960"/>
            <a:chExt cx="1920" cy="518"/>
          </a:xfrm>
        </p:grpSpPr>
        <p:sp>
          <p:nvSpPr>
            <p:cNvPr id="37898" name="Rectangle 33"/>
            <p:cNvSpPr>
              <a:spLocks noChangeArrowheads="1"/>
            </p:cNvSpPr>
            <p:nvPr/>
          </p:nvSpPr>
          <p:spPr bwMode="auto">
            <a:xfrm>
              <a:off x="2160" y="960"/>
              <a:ext cx="1920" cy="518"/>
            </a:xfrm>
            <a:prstGeom prst="rect">
              <a:avLst/>
            </a:prstGeom>
            <a:solidFill>
              <a:srgbClr val="FF0000"/>
            </a:solidFill>
            <a:ln w="9525">
              <a:solidFill>
                <a:schemeClr val="tx1"/>
              </a:solidFill>
              <a:miter lim="800000"/>
              <a:headEnd/>
              <a:tailEnd/>
            </a:ln>
          </p:spPr>
          <p:txBody>
            <a:bodyPr/>
            <a:lstStyle/>
            <a:p>
              <a:endParaRPr lang="en-US" sz="1800" b="0"/>
            </a:p>
          </p:txBody>
        </p:sp>
        <p:sp>
          <p:nvSpPr>
            <p:cNvPr id="37899" name="Rectangle 34"/>
            <p:cNvSpPr>
              <a:spLocks noChangeArrowheads="1"/>
            </p:cNvSpPr>
            <p:nvPr/>
          </p:nvSpPr>
          <p:spPr bwMode="auto">
            <a:xfrm>
              <a:off x="2218" y="1002"/>
              <a:ext cx="552" cy="24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Where </a:t>
              </a:r>
              <a:endParaRPr lang="en-US" sz="3200" b="0">
                <a:latin typeface="Times New Roman" charset="0"/>
              </a:endParaRPr>
            </a:p>
          </p:txBody>
        </p:sp>
        <p:sp>
          <p:nvSpPr>
            <p:cNvPr id="37900" name="Rectangle 35"/>
            <p:cNvSpPr>
              <a:spLocks noChangeArrowheads="1"/>
            </p:cNvSpPr>
            <p:nvPr/>
          </p:nvSpPr>
          <p:spPr bwMode="auto">
            <a:xfrm>
              <a:off x="2778" y="1002"/>
              <a:ext cx="237" cy="24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do </a:t>
              </a:r>
              <a:endParaRPr lang="en-US" sz="3200" b="0">
                <a:latin typeface="Times New Roman" charset="0"/>
              </a:endParaRPr>
            </a:p>
          </p:txBody>
        </p:sp>
        <p:sp>
          <p:nvSpPr>
            <p:cNvPr id="37901" name="Rectangle 36"/>
            <p:cNvSpPr>
              <a:spLocks noChangeArrowheads="1"/>
            </p:cNvSpPr>
            <p:nvPr/>
          </p:nvSpPr>
          <p:spPr bwMode="auto">
            <a:xfrm>
              <a:off x="3018" y="1002"/>
              <a:ext cx="279" cy="24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the </a:t>
              </a:r>
              <a:endParaRPr lang="en-US" sz="3200" b="0">
                <a:latin typeface="Times New Roman" charset="0"/>
              </a:endParaRPr>
            </a:p>
          </p:txBody>
        </p:sp>
        <p:sp>
          <p:nvSpPr>
            <p:cNvPr id="37902" name="Rectangle 37"/>
            <p:cNvSpPr>
              <a:spLocks noChangeArrowheads="1"/>
            </p:cNvSpPr>
            <p:nvPr/>
          </p:nvSpPr>
          <p:spPr bwMode="auto">
            <a:xfrm>
              <a:off x="3300" y="1002"/>
              <a:ext cx="584" cy="24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masses </a:t>
              </a:r>
              <a:endParaRPr lang="en-US" sz="3200" b="0">
                <a:latin typeface="Times New Roman" charset="0"/>
              </a:endParaRPr>
            </a:p>
          </p:txBody>
        </p:sp>
        <p:sp>
          <p:nvSpPr>
            <p:cNvPr id="37903" name="Rectangle 38"/>
            <p:cNvSpPr>
              <a:spLocks noChangeArrowheads="1"/>
            </p:cNvSpPr>
            <p:nvPr/>
          </p:nvSpPr>
          <p:spPr bwMode="auto">
            <a:xfrm>
              <a:off x="2218" y="1232"/>
              <a:ext cx="826" cy="24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come from</a:t>
              </a:r>
              <a:endParaRPr lang="en-US" sz="3200" b="0">
                <a:latin typeface="Times New Roman" charset="0"/>
              </a:endParaRPr>
            </a:p>
          </p:txBody>
        </p:sp>
        <p:sp>
          <p:nvSpPr>
            <p:cNvPr id="37904" name="Rectangle 39"/>
            <p:cNvSpPr>
              <a:spLocks noChangeArrowheads="1"/>
            </p:cNvSpPr>
            <p:nvPr/>
          </p:nvSpPr>
          <p:spPr bwMode="auto">
            <a:xfrm>
              <a:off x="3054" y="1232"/>
              <a:ext cx="85" cy="24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3200" b="0">
                  <a:solidFill>
                    <a:srgbClr val="FFFF0C"/>
                  </a:solidFill>
                  <a:latin typeface="Times" charset="0"/>
                </a:rPr>
                <a:t>?</a:t>
              </a:r>
              <a:endParaRPr lang="en-US" sz="3200" b="0">
                <a:latin typeface="Times New Roman" charset="0"/>
              </a:endParaRPr>
            </a:p>
          </p:txBody>
        </p:sp>
      </p:grpSp>
      <p:sp>
        <p:nvSpPr>
          <p:cNvPr id="37895" name="Text Box 40"/>
          <p:cNvSpPr txBox="1">
            <a:spLocks noChangeArrowheads="1"/>
          </p:cNvSpPr>
          <p:nvPr/>
        </p:nvSpPr>
        <p:spPr bwMode="auto">
          <a:xfrm>
            <a:off x="76200" y="1143000"/>
            <a:ext cx="5207000" cy="3090863"/>
          </a:xfrm>
          <a:prstGeom prst="rect">
            <a:avLst/>
          </a:prstGeom>
          <a:solidFill>
            <a:srgbClr val="BBE0E3"/>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800" b="0">
                <a:solidFill>
                  <a:srgbClr val="FF3300"/>
                </a:solidFill>
                <a:latin typeface="Times New Roman" charset="0"/>
              </a:rPr>
              <a:t>Newton:</a:t>
            </a:r>
          </a:p>
          <a:p>
            <a:pPr eaLnBrk="1" hangingPunct="1"/>
            <a:r>
              <a:rPr lang="en-US" sz="2800" b="0">
                <a:latin typeface="Times New Roman" charset="0"/>
              </a:rPr>
              <a:t>	Weight </a:t>
            </a:r>
            <a:r>
              <a:rPr lang="en-US" sz="2800" b="0">
                <a:solidFill>
                  <a:srgbClr val="FF0000"/>
                </a:solidFill>
                <a:latin typeface="Times New Roman" charset="0"/>
              </a:rPr>
              <a:t>proportional to</a:t>
            </a:r>
            <a:r>
              <a:rPr lang="en-US" sz="2800" b="0">
                <a:latin typeface="Times New Roman" charset="0"/>
              </a:rPr>
              <a:t> Mass</a:t>
            </a:r>
          </a:p>
          <a:p>
            <a:pPr eaLnBrk="1" hangingPunct="1"/>
            <a:endParaRPr lang="en-US" sz="2800" b="0">
              <a:latin typeface="Times New Roman" charset="0"/>
            </a:endParaRPr>
          </a:p>
          <a:p>
            <a:pPr eaLnBrk="1" hangingPunct="1"/>
            <a:r>
              <a:rPr lang="en-US" sz="2800" b="0">
                <a:solidFill>
                  <a:srgbClr val="FF3300"/>
                </a:solidFill>
                <a:latin typeface="Times New Roman" charset="0"/>
              </a:rPr>
              <a:t>Einstein:</a:t>
            </a:r>
          </a:p>
          <a:p>
            <a:pPr eaLnBrk="1" hangingPunct="1"/>
            <a:r>
              <a:rPr lang="en-US" sz="2800" b="0">
                <a:latin typeface="Times New Roman" charset="0"/>
              </a:rPr>
              <a:t>	Energy </a:t>
            </a:r>
            <a:r>
              <a:rPr lang="en-US" sz="2800" b="0">
                <a:solidFill>
                  <a:srgbClr val="FF0000"/>
                </a:solidFill>
                <a:latin typeface="Times New Roman" charset="0"/>
              </a:rPr>
              <a:t>related to</a:t>
            </a:r>
            <a:r>
              <a:rPr lang="en-US" sz="2800" b="0">
                <a:latin typeface="Times New Roman" charset="0"/>
              </a:rPr>
              <a:t> Mass</a:t>
            </a:r>
          </a:p>
          <a:p>
            <a:pPr eaLnBrk="1" hangingPunct="1"/>
            <a:endParaRPr lang="en-US" sz="2800" b="0">
              <a:latin typeface="Times New Roman" charset="0"/>
            </a:endParaRPr>
          </a:p>
          <a:p>
            <a:pPr eaLnBrk="1" hangingPunct="1"/>
            <a:r>
              <a:rPr lang="en-US" sz="2800" b="0">
                <a:solidFill>
                  <a:srgbClr val="FF3300"/>
                </a:solidFill>
                <a:latin typeface="Times New Roman" charset="0"/>
              </a:rPr>
              <a:t>Neither explained origin of Mass</a:t>
            </a:r>
          </a:p>
        </p:txBody>
      </p:sp>
      <p:sp>
        <p:nvSpPr>
          <p:cNvPr id="7211" name="Text Box 43"/>
          <p:cNvSpPr txBox="1">
            <a:spLocks noChangeArrowheads="1"/>
          </p:cNvSpPr>
          <p:nvPr/>
        </p:nvSpPr>
        <p:spPr bwMode="auto">
          <a:xfrm>
            <a:off x="152400" y="5257800"/>
            <a:ext cx="5487988" cy="1076325"/>
          </a:xfrm>
          <a:prstGeom prst="rect">
            <a:avLst/>
          </a:prstGeom>
          <a:solidFill>
            <a:srgbClr val="FF0000"/>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3200" b="0">
                <a:solidFill>
                  <a:srgbClr val="FFFF00"/>
                </a:solidFill>
                <a:latin typeface="Times New Roman" charset="0"/>
              </a:rPr>
              <a:t>Are masses due to Higgs boson?</a:t>
            </a:r>
          </a:p>
          <a:p>
            <a:pPr eaLnBrk="1" hangingPunct="1"/>
            <a:r>
              <a:rPr lang="en-US" sz="3200" b="0">
                <a:solidFill>
                  <a:srgbClr val="FFFF00"/>
                </a:solidFill>
                <a:latin typeface="Times New Roman" charset="0"/>
              </a:rPr>
              <a:t>    (the physicists</a:t>
            </a:r>
            <a:r>
              <a:rPr lang="ja-JP" altLang="en-US" sz="3200" b="0">
                <a:solidFill>
                  <a:srgbClr val="FFFF00"/>
                </a:solidFill>
                <a:latin typeface="Times New Roman" charset="0"/>
              </a:rPr>
              <a:t>’</a:t>
            </a:r>
            <a:r>
              <a:rPr lang="en-US" altLang="ja-JP" sz="3200" b="0">
                <a:solidFill>
                  <a:srgbClr val="FFFF00"/>
                </a:solidFill>
                <a:latin typeface="Times New Roman" charset="0"/>
              </a:rPr>
              <a:t> Holy Grail)</a:t>
            </a:r>
            <a:endParaRPr lang="en-US" sz="3200" b="0">
              <a:solidFill>
                <a:srgbClr val="FFFF00"/>
              </a:solidFill>
              <a:latin typeface="Times New Roman" charset="0"/>
            </a:endParaRPr>
          </a:p>
        </p:txBody>
      </p:sp>
      <p:pic>
        <p:nvPicPr>
          <p:cNvPr id="17" name="Picture 16" descr="KC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96188" y="3141663"/>
            <a:ext cx="1204912" cy="863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92674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7210"/>
                                        </p:tgtEl>
                                        <p:attrNameLst>
                                          <p:attrName>style.visibility</p:attrName>
                                        </p:attrNameLst>
                                      </p:cBhvr>
                                      <p:to>
                                        <p:strVal val="visible"/>
                                      </p:to>
                                    </p:set>
                                    <p:anim calcmode="lin" valueType="num">
                                      <p:cBhvr additive="base">
                                        <p:cTn id="13" dur="500" fill="hold"/>
                                        <p:tgtEl>
                                          <p:spTgt spid="7210"/>
                                        </p:tgtEl>
                                        <p:attrNameLst>
                                          <p:attrName>ppt_x</p:attrName>
                                        </p:attrNameLst>
                                      </p:cBhvr>
                                      <p:tavLst>
                                        <p:tav tm="0">
                                          <p:val>
                                            <p:strVal val="1+#ppt_w/2"/>
                                          </p:val>
                                        </p:tav>
                                        <p:tav tm="100000">
                                          <p:val>
                                            <p:strVal val="#ppt_x"/>
                                          </p:val>
                                        </p:tav>
                                      </p:tavLst>
                                    </p:anim>
                                    <p:anim calcmode="lin" valueType="num">
                                      <p:cBhvr additive="base">
                                        <p:cTn id="14" dur="500" fill="hold"/>
                                        <p:tgtEl>
                                          <p:spTgt spid="721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7211"/>
                                        </p:tgtEl>
                                        <p:attrNameLst>
                                          <p:attrName>style.visibility</p:attrName>
                                        </p:attrNameLst>
                                      </p:cBhvr>
                                      <p:to>
                                        <p:strVal val="visible"/>
                                      </p:to>
                                    </p:set>
                                    <p:anim calcmode="lin" valueType="num">
                                      <p:cBhvr additive="base">
                                        <p:cTn id="19" dur="500" fill="hold"/>
                                        <p:tgtEl>
                                          <p:spTgt spid="7211"/>
                                        </p:tgtEl>
                                        <p:attrNameLst>
                                          <p:attrName>ppt_x</p:attrName>
                                        </p:attrNameLst>
                                      </p:cBhvr>
                                      <p:tavLst>
                                        <p:tav tm="0">
                                          <p:val>
                                            <p:strVal val="0-#ppt_w/2"/>
                                          </p:val>
                                        </p:tav>
                                        <p:tav tm="100000">
                                          <p:val>
                                            <p:strVal val="#ppt_x"/>
                                          </p:val>
                                        </p:tav>
                                      </p:tavLst>
                                    </p:anim>
                                    <p:anim calcmode="lin" valueType="num">
                                      <p:cBhvr additive="base">
                                        <p:cTn id="20" dur="500" fill="hold"/>
                                        <p:tgtEl>
                                          <p:spTgt spid="7211"/>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9"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dissolv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1"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11"/>
          <p:cNvSpPr>
            <a:spLocks noChangeArrowheads="1"/>
          </p:cNvSpPr>
          <p:nvPr>
            <p:ph type="subTitle" idx="1"/>
          </p:nvPr>
        </p:nvSpPr>
        <p:spPr>
          <a:xfrm>
            <a:off x="0" y="1981200"/>
            <a:ext cx="9144000" cy="4876800"/>
          </a:xfrm>
          <a:solidFill>
            <a:schemeClr val="accent5"/>
          </a:solidFill>
        </p:spPr>
        <p:txBody>
          <a:bodyPr/>
          <a:lstStyle/>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a:p>
            <a:pPr algn="l" eaLnBrk="1" hangingPunct="1">
              <a:spcBef>
                <a:spcPct val="0"/>
              </a:spcBef>
            </a:pPr>
            <a:endParaRPr lang="en-US" sz="1800">
              <a:latin typeface="Arial" charset="0"/>
              <a:ea typeface="ＭＳ Ｐゴシック" charset="0"/>
              <a:cs typeface="ＭＳ Ｐゴシック" charset="0"/>
            </a:endParaRPr>
          </a:p>
        </p:txBody>
      </p:sp>
      <p:pic>
        <p:nvPicPr>
          <p:cNvPr id="350216" name="Picture 8" descr="Snowflak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825" y="2590800"/>
            <a:ext cx="2447925"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0214" name="Picture 6" descr="snowsho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1750" y="2743200"/>
            <a:ext cx="13398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0215" name="Picture 7" descr="hik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74013" y="5029200"/>
            <a:ext cx="1017587"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0213" name="Picture 5" descr="ski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78700" y="838200"/>
            <a:ext cx="1612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0221" name="Text Box 13"/>
          <p:cNvSpPr txBox="1">
            <a:spLocks noChangeArrowheads="1"/>
          </p:cNvSpPr>
          <p:nvPr/>
        </p:nvSpPr>
        <p:spPr bwMode="auto">
          <a:xfrm>
            <a:off x="3657600" y="1981200"/>
            <a:ext cx="443388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800" b="0">
                <a:latin typeface="Times New Roman" charset="0"/>
              </a:rPr>
              <a:t>Skier moves fast:</a:t>
            </a:r>
          </a:p>
          <a:p>
            <a:pPr eaLnBrk="1" hangingPunct="1"/>
            <a:r>
              <a:rPr lang="en-US" sz="2800" b="0">
                <a:latin typeface="Times New Roman" charset="0"/>
              </a:rPr>
              <a:t>Like particle without mass</a:t>
            </a:r>
          </a:p>
          <a:p>
            <a:pPr eaLnBrk="1" hangingPunct="1"/>
            <a:r>
              <a:rPr lang="en-US" sz="2800" b="0">
                <a:latin typeface="Times New Roman" charset="0"/>
              </a:rPr>
              <a:t>e.g., photon = particle of light</a:t>
            </a:r>
          </a:p>
        </p:txBody>
      </p:sp>
      <p:sp>
        <p:nvSpPr>
          <p:cNvPr id="350222" name="Text Box 14"/>
          <p:cNvSpPr txBox="1">
            <a:spLocks noChangeArrowheads="1"/>
          </p:cNvSpPr>
          <p:nvPr/>
        </p:nvSpPr>
        <p:spPr bwMode="auto">
          <a:xfrm>
            <a:off x="3657600" y="3427413"/>
            <a:ext cx="41560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800" b="0">
                <a:latin typeface="Times New Roman" charset="0"/>
              </a:rPr>
              <a:t>Snowshoer sinks into snow,</a:t>
            </a:r>
          </a:p>
          <a:p>
            <a:pPr eaLnBrk="1" hangingPunct="1"/>
            <a:r>
              <a:rPr lang="en-US" sz="2800" b="0">
                <a:latin typeface="Times New Roman" charset="0"/>
              </a:rPr>
              <a:t>moves slower:</a:t>
            </a:r>
          </a:p>
          <a:p>
            <a:pPr eaLnBrk="1" hangingPunct="1"/>
            <a:r>
              <a:rPr lang="en-US" sz="2800" b="0">
                <a:latin typeface="Times New Roman" charset="0"/>
              </a:rPr>
              <a:t>Like particle with mass</a:t>
            </a:r>
          </a:p>
          <a:p>
            <a:pPr eaLnBrk="1" hangingPunct="1"/>
            <a:r>
              <a:rPr lang="en-US" sz="2800" b="0">
                <a:latin typeface="Times New Roman" charset="0"/>
              </a:rPr>
              <a:t>e.g., electron</a:t>
            </a:r>
          </a:p>
        </p:txBody>
      </p:sp>
      <p:sp>
        <p:nvSpPr>
          <p:cNvPr id="350223" name="Text Box 15"/>
          <p:cNvSpPr txBox="1">
            <a:spLocks noChangeArrowheads="1"/>
          </p:cNvSpPr>
          <p:nvPr/>
        </p:nvSpPr>
        <p:spPr bwMode="auto">
          <a:xfrm>
            <a:off x="4486275" y="5332413"/>
            <a:ext cx="35909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800" b="0">
                <a:latin typeface="Times New Roman" charset="0"/>
              </a:rPr>
              <a:t>Hiker sinks deep,</a:t>
            </a:r>
          </a:p>
          <a:p>
            <a:pPr eaLnBrk="1" hangingPunct="1"/>
            <a:r>
              <a:rPr lang="en-US" sz="2800" b="0">
                <a:latin typeface="Times New Roman" charset="0"/>
              </a:rPr>
              <a:t>moves very slowly:</a:t>
            </a:r>
          </a:p>
          <a:p>
            <a:pPr eaLnBrk="1" hangingPunct="1"/>
            <a:r>
              <a:rPr lang="en-US" sz="2800" b="0">
                <a:latin typeface="Times New Roman" charset="0"/>
              </a:rPr>
              <a:t>Particle with large mass</a:t>
            </a:r>
          </a:p>
        </p:txBody>
      </p:sp>
      <p:sp>
        <p:nvSpPr>
          <p:cNvPr id="350224" name="Text Box 16"/>
          <p:cNvSpPr txBox="1">
            <a:spLocks noChangeArrowheads="1"/>
          </p:cNvSpPr>
          <p:nvPr/>
        </p:nvSpPr>
        <p:spPr bwMode="auto">
          <a:xfrm>
            <a:off x="411177" y="5181600"/>
            <a:ext cx="308289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2800" dirty="0">
                <a:solidFill>
                  <a:srgbClr val="FF0000"/>
                </a:solidFill>
                <a:latin typeface="Times New Roman" charset="0"/>
              </a:rPr>
              <a:t>The LHC </a:t>
            </a:r>
            <a:r>
              <a:rPr lang="en-US" sz="2800" dirty="0" smtClean="0">
                <a:solidFill>
                  <a:srgbClr val="FF0000"/>
                </a:solidFill>
                <a:latin typeface="Times New Roman" charset="0"/>
              </a:rPr>
              <a:t>looks </a:t>
            </a:r>
            <a:r>
              <a:rPr lang="en-US" sz="2800" dirty="0">
                <a:solidFill>
                  <a:srgbClr val="FF0000"/>
                </a:solidFill>
                <a:latin typeface="Times New Roman" charset="0"/>
              </a:rPr>
              <a:t>for</a:t>
            </a:r>
          </a:p>
          <a:p>
            <a:pPr algn="ctr" eaLnBrk="1" hangingPunct="1"/>
            <a:r>
              <a:rPr lang="en-US" sz="2800" dirty="0">
                <a:solidFill>
                  <a:srgbClr val="FF0000"/>
                </a:solidFill>
                <a:latin typeface="Times New Roman" charset="0"/>
              </a:rPr>
              <a:t>the snowflake:</a:t>
            </a:r>
          </a:p>
          <a:p>
            <a:pPr algn="ctr" eaLnBrk="1" hangingPunct="1"/>
            <a:r>
              <a:rPr lang="en-US" sz="2800" dirty="0">
                <a:solidFill>
                  <a:srgbClr val="FF0000"/>
                </a:solidFill>
                <a:latin typeface="Times New Roman" charset="0"/>
              </a:rPr>
              <a:t>The Higgs Boson</a:t>
            </a:r>
            <a:endParaRPr lang="en-US" sz="2800" dirty="0">
              <a:latin typeface="Times New Roman" charset="0"/>
            </a:endParaRPr>
          </a:p>
        </p:txBody>
      </p:sp>
      <p:sp>
        <p:nvSpPr>
          <p:cNvPr id="12" name="Rectangle 4"/>
          <p:cNvSpPr>
            <a:spLocks noChangeArrowheads="1"/>
          </p:cNvSpPr>
          <p:nvPr/>
        </p:nvSpPr>
        <p:spPr bwMode="auto">
          <a:xfrm>
            <a:off x="1524000" y="249238"/>
            <a:ext cx="6019800" cy="830997"/>
          </a:xfrm>
          <a:prstGeom prst="rect">
            <a:avLst/>
          </a:prstGeom>
          <a:solidFill>
            <a:srgbClr val="BBE0E3"/>
          </a:solidFill>
          <a:ln w="9525">
            <a:solidFill>
              <a:schemeClr val="tx1"/>
            </a:solidFill>
            <a:miter lim="800000"/>
            <a:headEnd/>
            <a:tailEnd/>
          </a:ln>
        </p:spPr>
        <p:txBody>
          <a:bodyPr lIns="0" tIns="0" rIns="0" bIns="0">
            <a:spAutoFit/>
          </a:bodyPr>
          <a:lstStyle/>
          <a:p>
            <a:r>
              <a:rPr lang="en-US" sz="5400" b="0" dirty="0" smtClean="0">
                <a:latin typeface="Times" charset="0"/>
              </a:rPr>
              <a:t>Think of a Snowfield</a:t>
            </a:r>
            <a:endParaRPr lang="en-US" sz="5400" b="0" dirty="0">
              <a:latin typeface="Times New Roman" charset="0"/>
            </a:endParaRPr>
          </a:p>
        </p:txBody>
      </p:sp>
    </p:spTree>
    <p:extLst>
      <p:ext uri="{BB962C8B-B14F-4D97-AF65-F5344CB8AC3E}">
        <p14:creationId xmlns:p14="http://schemas.microsoft.com/office/powerpoint/2010/main" val="4127408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50213"/>
                                        </p:tgtEl>
                                        <p:attrNameLst>
                                          <p:attrName>style.visibility</p:attrName>
                                        </p:attrNameLst>
                                      </p:cBhvr>
                                      <p:to>
                                        <p:strVal val="visible"/>
                                      </p:to>
                                    </p:set>
                                    <p:anim calcmode="lin" valueType="num">
                                      <p:cBhvr additive="base">
                                        <p:cTn id="7" dur="500" fill="hold"/>
                                        <p:tgtEl>
                                          <p:spTgt spid="350213"/>
                                        </p:tgtEl>
                                        <p:attrNameLst>
                                          <p:attrName>ppt_x</p:attrName>
                                        </p:attrNameLst>
                                      </p:cBhvr>
                                      <p:tavLst>
                                        <p:tav tm="0">
                                          <p:val>
                                            <p:strVal val="0-#ppt_w/2"/>
                                          </p:val>
                                        </p:tav>
                                        <p:tav tm="100000">
                                          <p:val>
                                            <p:strVal val="#ppt_x"/>
                                          </p:val>
                                        </p:tav>
                                      </p:tavLst>
                                    </p:anim>
                                    <p:anim calcmode="lin" valueType="num">
                                      <p:cBhvr additive="base">
                                        <p:cTn id="8" dur="500" fill="hold"/>
                                        <p:tgtEl>
                                          <p:spTgt spid="35021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50221"/>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nodeType="clickEffect">
                                  <p:stCondLst>
                                    <p:cond delay="0"/>
                                  </p:stCondLst>
                                  <p:childTnLst>
                                    <p:set>
                                      <p:cBhvr>
                                        <p:cTn id="15" dur="1" fill="hold">
                                          <p:stCondLst>
                                            <p:cond delay="0"/>
                                          </p:stCondLst>
                                        </p:cTn>
                                        <p:tgtEl>
                                          <p:spTgt spid="350214"/>
                                        </p:tgtEl>
                                        <p:attrNameLst>
                                          <p:attrName>style.visibility</p:attrName>
                                        </p:attrNameLst>
                                      </p:cBhvr>
                                      <p:to>
                                        <p:strVal val="visible"/>
                                      </p:to>
                                    </p:set>
                                    <p:anim calcmode="lin" valueType="num">
                                      <p:cBhvr additive="base">
                                        <p:cTn id="16" dur="2000" fill="hold"/>
                                        <p:tgtEl>
                                          <p:spTgt spid="350214"/>
                                        </p:tgtEl>
                                        <p:attrNameLst>
                                          <p:attrName>ppt_x</p:attrName>
                                        </p:attrNameLst>
                                      </p:cBhvr>
                                      <p:tavLst>
                                        <p:tav tm="0">
                                          <p:val>
                                            <p:strVal val="0-#ppt_w/2"/>
                                          </p:val>
                                        </p:tav>
                                        <p:tav tm="100000">
                                          <p:val>
                                            <p:strVal val="#ppt_x"/>
                                          </p:val>
                                        </p:tav>
                                      </p:tavLst>
                                    </p:anim>
                                    <p:anim calcmode="lin" valueType="num">
                                      <p:cBhvr additive="base">
                                        <p:cTn id="17" dur="2000" fill="hold"/>
                                        <p:tgtEl>
                                          <p:spTgt spid="350214"/>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35022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9" fill="hold" nodeType="clickEffect">
                                  <p:stCondLst>
                                    <p:cond delay="0"/>
                                  </p:stCondLst>
                                  <p:childTnLst>
                                    <p:set>
                                      <p:cBhvr>
                                        <p:cTn id="24" dur="1" fill="hold">
                                          <p:stCondLst>
                                            <p:cond delay="0"/>
                                          </p:stCondLst>
                                        </p:cTn>
                                        <p:tgtEl>
                                          <p:spTgt spid="350215"/>
                                        </p:tgtEl>
                                        <p:attrNameLst>
                                          <p:attrName>style.visibility</p:attrName>
                                        </p:attrNameLst>
                                      </p:cBhvr>
                                      <p:to>
                                        <p:strVal val="visible"/>
                                      </p:to>
                                    </p:set>
                                    <p:anim calcmode="lin" valueType="num">
                                      <p:cBhvr additive="base">
                                        <p:cTn id="25" dur="5000" fill="hold"/>
                                        <p:tgtEl>
                                          <p:spTgt spid="350215"/>
                                        </p:tgtEl>
                                        <p:attrNameLst>
                                          <p:attrName>ppt_x</p:attrName>
                                        </p:attrNameLst>
                                      </p:cBhvr>
                                      <p:tavLst>
                                        <p:tav tm="0">
                                          <p:val>
                                            <p:strVal val="0-#ppt_w/2"/>
                                          </p:val>
                                        </p:tav>
                                        <p:tav tm="100000">
                                          <p:val>
                                            <p:strVal val="#ppt_x"/>
                                          </p:val>
                                        </p:tav>
                                      </p:tavLst>
                                    </p:anim>
                                    <p:anim calcmode="lin" valueType="num">
                                      <p:cBhvr additive="base">
                                        <p:cTn id="26" dur="5000" fill="hold"/>
                                        <p:tgtEl>
                                          <p:spTgt spid="350215"/>
                                        </p:tgtEl>
                                        <p:attrNameLst>
                                          <p:attrName>ppt_y</p:attrName>
                                        </p:attrNameLst>
                                      </p:cBhvr>
                                      <p:tavLst>
                                        <p:tav tm="0">
                                          <p:val>
                                            <p:strVal val="0-#ppt_h/2"/>
                                          </p:val>
                                        </p:tav>
                                        <p:tav tm="100000">
                                          <p:val>
                                            <p:strVal val="#ppt_y"/>
                                          </p:val>
                                        </p:tav>
                                      </p:tavLst>
                                    </p:anim>
                                  </p:childTnLst>
                                </p:cTn>
                              </p:par>
                            </p:childTnLst>
                          </p:cTn>
                        </p:par>
                        <p:par>
                          <p:cTn id="27" fill="hold" nodeType="afterGroup">
                            <p:stCondLst>
                              <p:cond delay="5000"/>
                            </p:stCondLst>
                            <p:childTnLst>
                              <p:par>
                                <p:cTn id="28" presetID="1" presetClass="entr" presetSubtype="0" fill="hold" grpId="0" nodeType="afterEffect">
                                  <p:stCondLst>
                                    <p:cond delay="0"/>
                                  </p:stCondLst>
                                  <p:childTnLst>
                                    <p:set>
                                      <p:cBhvr>
                                        <p:cTn id="29" dur="1" fill="hold">
                                          <p:stCondLst>
                                            <p:cond delay="0"/>
                                          </p:stCondLst>
                                        </p:cTn>
                                        <p:tgtEl>
                                          <p:spTgt spid="350223"/>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350224"/>
                                        </p:tgtEl>
                                        <p:attrNameLst>
                                          <p:attrName>style.visibility</p:attrName>
                                        </p:attrNameLst>
                                      </p:cBhvr>
                                      <p:to>
                                        <p:strVal val="visible"/>
                                      </p:to>
                                    </p:set>
                                    <p:anim calcmode="lin" valueType="num">
                                      <p:cBhvr additive="base">
                                        <p:cTn id="34" dur="2000" fill="hold"/>
                                        <p:tgtEl>
                                          <p:spTgt spid="350224"/>
                                        </p:tgtEl>
                                        <p:attrNameLst>
                                          <p:attrName>ppt_x</p:attrName>
                                        </p:attrNameLst>
                                      </p:cBhvr>
                                      <p:tavLst>
                                        <p:tav tm="0">
                                          <p:val>
                                            <p:strVal val="#ppt_x"/>
                                          </p:val>
                                        </p:tav>
                                        <p:tav tm="100000">
                                          <p:val>
                                            <p:strVal val="#ppt_x"/>
                                          </p:val>
                                        </p:tav>
                                      </p:tavLst>
                                    </p:anim>
                                    <p:anim calcmode="lin" valueType="num">
                                      <p:cBhvr additive="base">
                                        <p:cTn id="35" dur="2000" fill="hold"/>
                                        <p:tgtEl>
                                          <p:spTgt spid="35022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350216"/>
                                        </p:tgtEl>
                                        <p:attrNameLst>
                                          <p:attrName>style.visibility</p:attrName>
                                        </p:attrNameLst>
                                      </p:cBhvr>
                                      <p:to>
                                        <p:strVal val="visible"/>
                                      </p:to>
                                    </p:set>
                                    <p:anim calcmode="lin" valueType="num">
                                      <p:cBhvr additive="base">
                                        <p:cTn id="38" dur="2000" fill="hold"/>
                                        <p:tgtEl>
                                          <p:spTgt spid="350216"/>
                                        </p:tgtEl>
                                        <p:attrNameLst>
                                          <p:attrName>ppt_x</p:attrName>
                                        </p:attrNameLst>
                                      </p:cBhvr>
                                      <p:tavLst>
                                        <p:tav tm="0">
                                          <p:val>
                                            <p:strVal val="#ppt_x"/>
                                          </p:val>
                                        </p:tav>
                                        <p:tav tm="100000">
                                          <p:val>
                                            <p:strVal val="#ppt_x"/>
                                          </p:val>
                                        </p:tav>
                                      </p:tavLst>
                                    </p:anim>
                                    <p:anim calcmode="lin" valueType="num">
                                      <p:cBhvr additive="base">
                                        <p:cTn id="39" dur="2000" fill="hold"/>
                                        <p:tgtEl>
                                          <p:spTgt spid="3502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21" grpId="0"/>
      <p:bldP spid="350222" grpId="0"/>
      <p:bldP spid="350223" grpId="0"/>
      <p:bldP spid="3502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914400" y="274638"/>
            <a:ext cx="7772400" cy="868362"/>
          </a:xfrm>
        </p:spPr>
        <p:txBody>
          <a:bodyPr/>
          <a:lstStyle/>
          <a:p>
            <a:r>
              <a:rPr lang="en-US">
                <a:latin typeface="Arial" charset="0"/>
                <a:ea typeface="ＭＳ Ｐゴシック" charset="0"/>
                <a:cs typeface="ＭＳ Ｐゴシック" charset="0"/>
              </a:rPr>
              <a:t>Introduction</a:t>
            </a:r>
          </a:p>
        </p:txBody>
      </p:sp>
      <p:pic>
        <p:nvPicPr>
          <p:cNvPr id="41986" name="Content Placeholder 5" descr="20120707_woc544.png"/>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6513" y="-34925"/>
            <a:ext cx="9180513" cy="6921500"/>
          </a:xfrm>
        </p:spPr>
      </p:pic>
      <p:pic>
        <p:nvPicPr>
          <p:cNvPr id="4" name="Picture 3" descr="outingHigg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722688"/>
            <a:ext cx="4148138"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YoungHiggs.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3716338"/>
            <a:ext cx="2224087"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0" y="-26988"/>
            <a:ext cx="9144000" cy="1223963"/>
          </a:xfrm>
          <a:prstGeom prst="rect">
            <a:avLst/>
          </a:prstGeom>
          <a:solidFill>
            <a:srgbClr val="BBE0E3"/>
          </a:solidFill>
          <a:ln>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200" b="0" dirty="0" smtClean="0">
                <a:latin typeface="Times New Roman" charset="0"/>
              </a:rPr>
              <a:t>Standard Model Particles:</a:t>
            </a:r>
          </a:p>
          <a:p>
            <a:pPr>
              <a:defRPr/>
            </a:pPr>
            <a:r>
              <a:rPr lang="en-US" b="0" dirty="0" smtClean="0">
                <a:latin typeface="Times New Roman" charset="0"/>
              </a:rPr>
              <a:t>Years from Proposal to Discovery</a:t>
            </a:r>
            <a:endParaRPr lang="en-US" b="0" dirty="0">
              <a:latin typeface="Times New Roman" charset="0"/>
            </a:endParaRPr>
          </a:p>
        </p:txBody>
      </p:sp>
    </p:spTree>
    <p:extLst>
      <p:ext uri="{BB962C8B-B14F-4D97-AF65-F5344CB8AC3E}">
        <p14:creationId xmlns:p14="http://schemas.microsoft.com/office/powerpoint/2010/main" val="13775980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xit" presetSubtype="0" fill="hold"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par>
                                <p:cTn id="12" presetID="9"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115888"/>
            <a:ext cx="8229600" cy="1441450"/>
          </a:xfrm>
          <a:solidFill>
            <a:srgbClr val="BBE0E3"/>
          </a:solidFill>
          <a:ln>
            <a:solidFill>
              <a:srgbClr val="000000"/>
            </a:solidFill>
            <a:miter lim="800000"/>
            <a:headEnd/>
            <a:tailEnd/>
          </a:ln>
        </p:spPr>
        <p:txBody>
          <a:bodyPr/>
          <a:lstStyle/>
          <a:p>
            <a:pPr algn="ctr" eaLnBrk="1" hangingPunct="1"/>
            <a:r>
              <a:rPr lang="en-US" sz="4800">
                <a:solidFill>
                  <a:srgbClr val="000000"/>
                </a:solidFill>
                <a:latin typeface="Times New Roman" charset="0"/>
                <a:ea typeface="ＭＳ Ｐゴシック" charset="0"/>
                <a:cs typeface="Times New Roman" charset="0"/>
              </a:rPr>
              <a:t>A Phenomenological Profile </a:t>
            </a:r>
            <a:br>
              <a:rPr lang="en-US" sz="4800">
                <a:solidFill>
                  <a:srgbClr val="000000"/>
                </a:solidFill>
                <a:latin typeface="Times New Roman" charset="0"/>
                <a:ea typeface="ＭＳ Ｐゴシック" charset="0"/>
                <a:cs typeface="Times New Roman" charset="0"/>
              </a:rPr>
            </a:br>
            <a:r>
              <a:rPr lang="en-US" sz="4800">
                <a:solidFill>
                  <a:srgbClr val="000000"/>
                </a:solidFill>
                <a:latin typeface="Times New Roman" charset="0"/>
                <a:ea typeface="ＭＳ Ｐゴシック" charset="0"/>
                <a:cs typeface="Times New Roman" charset="0"/>
              </a:rPr>
              <a:t>of the Higgs Boson</a:t>
            </a:r>
          </a:p>
        </p:txBody>
      </p:sp>
      <p:sp>
        <p:nvSpPr>
          <p:cNvPr id="44034" name="Content Placeholder 2"/>
          <p:cNvSpPr>
            <a:spLocks noGrp="1"/>
          </p:cNvSpPr>
          <p:nvPr>
            <p:ph idx="1"/>
          </p:nvPr>
        </p:nvSpPr>
        <p:spPr>
          <a:xfrm>
            <a:off x="107950" y="1700213"/>
            <a:ext cx="8713788" cy="4824412"/>
          </a:xfrm>
          <a:solidFill>
            <a:srgbClr val="BBE0E3"/>
          </a:solidFill>
          <a:ln>
            <a:solidFill>
              <a:srgbClr val="000000"/>
            </a:solidFill>
            <a:miter lim="800000"/>
            <a:headEnd/>
            <a:tailEnd/>
          </a:ln>
        </p:spPr>
        <p:txBody>
          <a:bodyPr/>
          <a:lstStyle/>
          <a:p>
            <a:pPr eaLnBrk="1" hangingPunct="1"/>
            <a:r>
              <a:rPr lang="en-US">
                <a:solidFill>
                  <a:srgbClr val="000000"/>
                </a:solidFill>
                <a:latin typeface="Times New Roman" charset="0"/>
                <a:ea typeface="ＭＳ Ｐゴシック" charset="0"/>
                <a:cs typeface="Times New Roman" charset="0"/>
              </a:rPr>
              <a:t>First attempt at systematic survey</a:t>
            </a:r>
          </a:p>
        </p:txBody>
      </p:sp>
      <p:pic>
        <p:nvPicPr>
          <p:cNvPr id="44035" name="Picture 1" descr="Profi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276475"/>
            <a:ext cx="6251575" cy="2305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8" descr="Snapshot 2010-11-20 18-48-03.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6863" y="4652963"/>
            <a:ext cx="8307387" cy="17653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528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
          <p:cNvSpPr txBox="1">
            <a:spLocks noChangeArrowheads="1"/>
          </p:cNvSpPr>
          <p:nvPr/>
        </p:nvSpPr>
        <p:spPr bwMode="auto">
          <a:xfrm>
            <a:off x="323528" y="44450"/>
            <a:ext cx="8496944" cy="830997"/>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800" b="0" dirty="0">
                <a:latin typeface="Times New Roman" charset="0"/>
              </a:rPr>
              <a:t>A Simulated Higgs Event @ LHC</a:t>
            </a:r>
            <a:endParaRPr lang="en-GB" sz="48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10193426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70"/>
            <a:ext cx="9144000" cy="6854730"/>
          </a:xfrm>
          <a:prstGeom prst="rect">
            <a:avLst/>
          </a:prstGeom>
        </p:spPr>
      </p:pic>
    </p:spTree>
    <p:extLst>
      <p:ext uri="{BB962C8B-B14F-4D97-AF65-F5344CB8AC3E}">
        <p14:creationId xmlns:p14="http://schemas.microsoft.com/office/powerpoint/2010/main" val="90322094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jetm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981200"/>
            <a:ext cx="8648700" cy="31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 Box 4"/>
          <p:cNvSpPr txBox="1">
            <a:spLocks noChangeArrowheads="1"/>
          </p:cNvSpPr>
          <p:nvPr/>
        </p:nvSpPr>
        <p:spPr bwMode="auto">
          <a:xfrm>
            <a:off x="1725613" y="5486400"/>
            <a:ext cx="6221412" cy="1163638"/>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spcBef>
                <a:spcPct val="20000"/>
              </a:spcBef>
            </a:pPr>
            <a:r>
              <a:rPr lang="en-US" sz="3200" b="0">
                <a:solidFill>
                  <a:srgbClr val="FFFF00"/>
                </a:solidFill>
                <a:latin typeface="Times New Roman" charset="0"/>
                <a:cs typeface="Times New Roman" charset="0"/>
              </a:rPr>
              <a:t>Missing transverse energy </a:t>
            </a:r>
          </a:p>
          <a:p>
            <a:pPr algn="ctr" eaLnBrk="1" hangingPunct="1">
              <a:spcBef>
                <a:spcPct val="20000"/>
              </a:spcBef>
            </a:pPr>
            <a:r>
              <a:rPr lang="en-US" sz="3200" b="0">
                <a:solidFill>
                  <a:srgbClr val="FFFF00"/>
                </a:solidFill>
                <a:latin typeface="Times New Roman" charset="0"/>
                <a:cs typeface="Times New Roman" charset="0"/>
              </a:rPr>
              <a:t>carried away by dark matter particles</a:t>
            </a:r>
          </a:p>
        </p:txBody>
      </p:sp>
      <p:sp>
        <p:nvSpPr>
          <p:cNvPr id="6" name="TextBox 4"/>
          <p:cNvSpPr txBox="1">
            <a:spLocks noChangeArrowheads="1"/>
          </p:cNvSpPr>
          <p:nvPr/>
        </p:nvSpPr>
        <p:spPr bwMode="auto">
          <a:xfrm>
            <a:off x="323528" y="188640"/>
            <a:ext cx="8496944" cy="830997"/>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800" b="0" dirty="0" smtClean="0">
                <a:latin typeface="Times New Roman" charset="0"/>
              </a:rPr>
              <a:t>Classic Dark Matter Signature</a:t>
            </a:r>
            <a:endParaRPr lang="en-GB" sz="48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25793378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accent1"/>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228600" y="1600200"/>
            <a:ext cx="6172200" cy="5181600"/>
          </a:xfrm>
        </p:spPr>
        <p:txBody>
          <a:bodyPr/>
          <a:lstStyle/>
          <a:p>
            <a:pPr eaLnBrk="1" hangingPunct="1">
              <a:lnSpc>
                <a:spcPct val="90000"/>
              </a:lnSpc>
              <a:buClrTx/>
              <a:buFont typeface="Wingdings" charset="2"/>
              <a:buChar char="q"/>
              <a:defRPr/>
            </a:pPr>
            <a:r>
              <a:rPr lang="en-GB" sz="2400" dirty="0">
                <a:solidFill>
                  <a:srgbClr val="FCF933"/>
                </a:solidFill>
                <a:effectLst>
                  <a:outerShdw blurRad="38100" dist="38100" dir="2700000">
                    <a:srgbClr val="000000"/>
                  </a:outerShdw>
                </a:effectLst>
                <a:ea typeface="+mn-ea"/>
                <a:cs typeface="+mn-cs"/>
              </a:rPr>
              <a:t>Push</a:t>
            </a:r>
            <a:r>
              <a:rPr lang="en-GB" sz="2400" dirty="0" smtClean="0">
                <a:solidFill>
                  <a:srgbClr val="FCF933"/>
                </a:solidFill>
                <a:effectLst>
                  <a:outerShdw blurRad="38100" dist="38100" dir="2700000">
                    <a:srgbClr val="000000"/>
                  </a:outerShdw>
                </a:effectLst>
                <a:ea typeface="+mn-ea"/>
                <a:cs typeface="+mn-cs"/>
              </a:rPr>
              <a:t> forward</a:t>
            </a:r>
            <a:r>
              <a:rPr lang="en-GB" sz="2400" dirty="0" smtClean="0">
                <a:solidFill>
                  <a:srgbClr val="FFFFFF"/>
                </a:solidFill>
                <a:effectLst>
                  <a:outerShdw blurRad="38100" dist="38100" dir="2700000">
                    <a:srgbClr val="000000"/>
                  </a:outerShdw>
                </a:effectLst>
                <a:ea typeface="+mn-ea"/>
                <a:cs typeface="+mn-cs"/>
              </a:rPr>
              <a:t> </a:t>
            </a:r>
            <a:r>
              <a:rPr lang="en-GB" sz="2400" dirty="0">
                <a:solidFill>
                  <a:srgbClr val="FFFFFF"/>
                </a:solidFill>
                <a:ea typeface="+mn-ea"/>
                <a:cs typeface="+mn-cs"/>
              </a:rPr>
              <a:t>the frontiers of knowledge</a:t>
            </a:r>
          </a:p>
          <a:p>
            <a:pPr eaLnBrk="1" hangingPunct="1">
              <a:lnSpc>
                <a:spcPct val="90000"/>
              </a:lnSpc>
              <a:buClrTx/>
              <a:buFont typeface="Wingdings" pitchFamily="-112" charset="2"/>
              <a:buNone/>
              <a:defRPr/>
            </a:pPr>
            <a:r>
              <a:rPr lang="en-GB" sz="2400" dirty="0">
                <a:solidFill>
                  <a:srgbClr val="FFFFFF"/>
                </a:solidFill>
                <a:effectLst>
                  <a:outerShdw blurRad="38100" dist="38100" dir="2700000" algn="tl">
                    <a:srgbClr val="000000"/>
                  </a:outerShdw>
                </a:effectLst>
                <a:ea typeface="+mn-ea"/>
                <a:cs typeface="+mn-cs"/>
              </a:rPr>
              <a:t>	</a:t>
            </a:r>
            <a:r>
              <a:rPr lang="en-GB" sz="1600" dirty="0">
                <a:solidFill>
                  <a:srgbClr val="FFFFFF"/>
                </a:solidFill>
                <a:ea typeface="+mn-ea"/>
                <a:cs typeface="+mn-cs"/>
              </a:rPr>
              <a:t>E.g. the secrets of the Big Bang …what was the matter like within the first moments of the Universe’s existence?</a:t>
            </a:r>
          </a:p>
          <a:p>
            <a:pPr eaLnBrk="1" hangingPunct="1">
              <a:lnSpc>
                <a:spcPct val="90000"/>
              </a:lnSpc>
              <a:buClrTx/>
              <a:defRPr/>
            </a:pPr>
            <a:endParaRPr lang="en-GB" sz="1600" dirty="0">
              <a:solidFill>
                <a:srgbClr val="FFFFFF"/>
              </a:solidFill>
              <a:effectLst>
                <a:outerShdw blurRad="38100" dist="38100" dir="2700000" algn="tl">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38100" dist="38100" dir="2700000">
                    <a:srgbClr val="000000"/>
                  </a:outerShdw>
                </a:effectLst>
                <a:ea typeface="+mn-ea"/>
                <a:cs typeface="+mn-cs"/>
              </a:rPr>
              <a:t>Develop</a:t>
            </a:r>
            <a:r>
              <a:rPr lang="en-GB" sz="2400" dirty="0">
                <a:solidFill>
                  <a:srgbClr val="FFFFFF"/>
                </a:solidFill>
                <a:ea typeface="+mn-ea"/>
                <a:cs typeface="+mn-cs"/>
              </a:rPr>
              <a:t> new technologies for accelerators and detectors</a:t>
            </a:r>
          </a:p>
          <a:p>
            <a:pPr eaLnBrk="1" hangingPunct="1">
              <a:lnSpc>
                <a:spcPct val="90000"/>
              </a:lnSpc>
              <a:buClrTx/>
              <a:buFont typeface="Wingdings" pitchFamily="-112" charset="2"/>
              <a:buNone/>
              <a:defRPr/>
            </a:pPr>
            <a:r>
              <a:rPr lang="en-GB" sz="2400" dirty="0">
                <a:solidFill>
                  <a:srgbClr val="FFFFFF"/>
                </a:solidFill>
                <a:effectLst>
                  <a:outerShdw blurRad="38100" dist="38100" dir="2700000" algn="tl">
                    <a:srgbClr val="000000"/>
                  </a:outerShdw>
                </a:effectLst>
                <a:ea typeface="+mn-ea"/>
                <a:cs typeface="+mn-cs"/>
              </a:rPr>
              <a:t>	</a:t>
            </a:r>
            <a:r>
              <a:rPr lang="en-GB" sz="1600" dirty="0">
                <a:solidFill>
                  <a:srgbClr val="FFFFFF"/>
                </a:solidFill>
                <a:ea typeface="+mn-ea"/>
                <a:cs typeface="+mn-cs"/>
              </a:rPr>
              <a:t>Information technology - the Web and the GRID</a:t>
            </a:r>
          </a:p>
          <a:p>
            <a:pPr eaLnBrk="1" hangingPunct="1">
              <a:lnSpc>
                <a:spcPct val="90000"/>
              </a:lnSpc>
              <a:buClrTx/>
              <a:buFont typeface="Wingdings" pitchFamily="-112" charset="2"/>
              <a:buNone/>
              <a:defRPr/>
            </a:pPr>
            <a:r>
              <a:rPr lang="en-GB" sz="1600" dirty="0">
                <a:solidFill>
                  <a:srgbClr val="FFFFFF"/>
                </a:solidFill>
                <a:ea typeface="+mn-ea"/>
                <a:cs typeface="+mn-cs"/>
              </a:rPr>
              <a:t>	Medicine - diagnosis and therapy</a:t>
            </a:r>
            <a:endParaRPr lang="en-GB" sz="2400" dirty="0">
              <a:solidFill>
                <a:srgbClr val="FFFFFF"/>
              </a:solidFill>
              <a:ea typeface="+mn-ea"/>
              <a:cs typeface="+mn-cs"/>
            </a:endParaRPr>
          </a:p>
          <a:p>
            <a:pPr eaLnBrk="1" hangingPunct="1">
              <a:lnSpc>
                <a:spcPct val="90000"/>
              </a:lnSpc>
              <a:buClrTx/>
              <a:defRPr/>
            </a:pPr>
            <a:endParaRPr lang="en-GB" sz="2400" dirty="0">
              <a:solidFill>
                <a:srgbClr val="FFFFFF"/>
              </a:solidFill>
              <a:effectLst>
                <a:outerShdw blurRad="38100" dist="38100" dir="2700000" algn="tl">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38100" dist="38100" dir="2700000">
                    <a:srgbClr val="000000"/>
                  </a:outerShdw>
                </a:effectLst>
                <a:ea typeface="+mn-ea"/>
                <a:cs typeface="+mn-cs"/>
              </a:rPr>
              <a:t>Train</a:t>
            </a:r>
            <a:r>
              <a:rPr lang="en-GB" sz="2400" dirty="0">
                <a:solidFill>
                  <a:srgbClr val="FFFFFF"/>
                </a:solidFill>
                <a:ea typeface="+mn-ea"/>
                <a:cs typeface="+mn-cs"/>
              </a:rPr>
              <a:t> scientists and engineers of tomorrow</a:t>
            </a:r>
          </a:p>
          <a:p>
            <a:pPr eaLnBrk="1" hangingPunct="1">
              <a:lnSpc>
                <a:spcPct val="90000"/>
              </a:lnSpc>
              <a:buClrTx/>
              <a:defRPr/>
            </a:pPr>
            <a:endParaRPr lang="en-GB" sz="2400" dirty="0">
              <a:solidFill>
                <a:srgbClr val="FFFFFF"/>
              </a:solidFill>
              <a:effectLst>
                <a:outerShdw blurRad="38100" dist="38100" dir="2700000" algn="tl">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38100" dist="38100" dir="2700000">
                    <a:srgbClr val="000000"/>
                  </a:outerShdw>
                </a:effectLst>
                <a:ea typeface="+mn-ea"/>
                <a:cs typeface="+mn-cs"/>
              </a:rPr>
              <a:t>Unite</a:t>
            </a:r>
            <a:r>
              <a:rPr lang="en-GB" sz="2400" dirty="0">
                <a:solidFill>
                  <a:srgbClr val="FFFFFF"/>
                </a:solidFill>
                <a:ea typeface="+mn-ea"/>
                <a:cs typeface="+mn-cs"/>
              </a:rPr>
              <a:t> people from different countries and cultures</a:t>
            </a:r>
            <a:endParaRPr lang="en-GB" sz="2000" dirty="0">
              <a:solidFill>
                <a:srgbClr val="FFFFFF"/>
              </a:solidFill>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639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grpSp>
        <p:nvGrpSpPr>
          <p:cNvPr id="3" name="Group 16"/>
          <p:cNvGrpSpPr/>
          <p:nvPr/>
        </p:nvGrpSpPr>
        <p:grpSpPr>
          <a:xfrm>
            <a:off x="2514600" y="1752600"/>
            <a:ext cx="3505200" cy="2743200"/>
            <a:chOff x="0" y="0"/>
            <a:chExt cx="1714500" cy="1304925"/>
          </a:xfrm>
        </p:grpSpPr>
        <p:sp>
          <p:nvSpPr>
            <p:cNvPr id="18"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1000"/>
                                        <p:tgtEl>
                                          <p:spTgt spid="3"/>
                                        </p:tgtEl>
                                        <p:attrNameLst>
                                          <p:attrName>ppt_w</p:attrName>
                                        </p:attrNameLst>
                                      </p:cBhvr>
                                      <p:tavLst>
                                        <p:tav tm="0">
                                          <p:val>
                                            <p:strVal val="ppt_w"/>
                                          </p:val>
                                        </p:tav>
                                        <p:tav tm="100000">
                                          <p:val>
                                            <p:strVal val="ppt_w*0.70"/>
                                          </p:val>
                                        </p:tav>
                                      </p:tavLst>
                                    </p:anim>
                                    <p:anim calcmode="lin" valueType="num">
                                      <p:cBhvr>
                                        <p:cTn id="7" dur="1000"/>
                                        <p:tgtEl>
                                          <p:spTgt spid="3"/>
                                        </p:tgtEl>
                                        <p:attrNameLst>
                                          <p:attrName>ppt_h</p:attrName>
                                        </p:attrNameLst>
                                      </p:cBhvr>
                                      <p:tavLst>
                                        <p:tav tm="0">
                                          <p:val>
                                            <p:strVal val="ppt_h"/>
                                          </p:val>
                                        </p:tav>
                                        <p:tav tm="100000">
                                          <p:val>
                                            <p:strVal val="ppt_h"/>
                                          </p:val>
                                        </p:tav>
                                      </p:tavLst>
                                    </p:anim>
                                    <p:animEffect transition="out" filter="fade">
                                      <p:cBhvr>
                                        <p:cTn id="8" dur="1000"/>
                                        <p:tgtEl>
                                          <p:spTgt spid="3"/>
                                        </p:tgtEl>
                                      </p:cBhvr>
                                    </p:animEffect>
                                    <p:set>
                                      <p:cBhvr>
                                        <p:cTn id="9" dur="1" fill="hold">
                                          <p:stCondLst>
                                            <p:cond delay="999"/>
                                          </p:stCondLst>
                                        </p:cTn>
                                        <p:tgtEl>
                                          <p:spTgt spid="3"/>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7892">
                                            <p:txEl>
                                              <p:pRg st="0" end="0"/>
                                            </p:txEl>
                                          </p:spTgt>
                                        </p:tgtEl>
                                        <p:attrNameLst>
                                          <p:attrName>style.visibility</p:attrName>
                                        </p:attrNameLst>
                                      </p:cBhvr>
                                      <p:to>
                                        <p:strVal val="visible"/>
                                      </p:to>
                                    </p:set>
                                    <p:animEffect transition="in" filter="fade">
                                      <p:cBhvr>
                                        <p:cTn id="19" dur="1000"/>
                                        <p:tgtEl>
                                          <p:spTgt spid="37892">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7892">
                                            <p:txEl>
                                              <p:pRg st="1" end="1"/>
                                            </p:txEl>
                                          </p:spTgt>
                                        </p:tgtEl>
                                        <p:attrNameLst>
                                          <p:attrName>style.visibility</p:attrName>
                                        </p:attrNameLst>
                                      </p:cBhvr>
                                      <p:to>
                                        <p:strVal val="visible"/>
                                      </p:to>
                                    </p:set>
                                    <p:animEffect transition="in" filter="fade">
                                      <p:cBhvr>
                                        <p:cTn id="23" dur="1000"/>
                                        <p:tgtEl>
                                          <p:spTgt spid="37892">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7905"/>
                                        </p:tgtEl>
                                        <p:attrNameLst>
                                          <p:attrName>style.visibility</p:attrName>
                                        </p:attrNameLst>
                                      </p:cBhvr>
                                      <p:to>
                                        <p:strVal val="visible"/>
                                      </p:to>
                                    </p:set>
                                    <p:animEffect transition="in" filter="fade">
                                      <p:cBhvr>
                                        <p:cTn id="26" dur="1000"/>
                                        <p:tgtEl>
                                          <p:spTgt spid="37905"/>
                                        </p:tgtEl>
                                      </p:cBhvr>
                                    </p:animEffect>
                                  </p:childTnLst>
                                </p:cTn>
                              </p:par>
                              <p:par>
                                <p:cTn id="27" presetID="10" presetClass="entr" presetSubtype="0" fill="hold" nodeType="withEffect">
                                  <p:stCondLst>
                                    <p:cond delay="0"/>
                                  </p:stCondLst>
                                  <p:childTnLst>
                                    <p:set>
                                      <p:cBhvr>
                                        <p:cTn id="28" dur="1" fill="hold">
                                          <p:stCondLst>
                                            <p:cond delay="0"/>
                                          </p:stCondLst>
                                        </p:cTn>
                                        <p:tgtEl>
                                          <p:spTgt spid="37894"/>
                                        </p:tgtEl>
                                        <p:attrNameLst>
                                          <p:attrName>style.visibility</p:attrName>
                                        </p:attrNameLst>
                                      </p:cBhvr>
                                      <p:to>
                                        <p:strVal val="visible"/>
                                      </p:to>
                                    </p:set>
                                    <p:animEffect transition="in" filter="fade">
                                      <p:cBhvr>
                                        <p:cTn id="29" dur="1000"/>
                                        <p:tgtEl>
                                          <p:spTgt spid="3789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7892">
                                            <p:txEl>
                                              <p:pRg st="3" end="3"/>
                                            </p:txEl>
                                          </p:spTgt>
                                        </p:tgtEl>
                                        <p:attrNameLst>
                                          <p:attrName>style.visibility</p:attrName>
                                        </p:attrNameLst>
                                      </p:cBhvr>
                                      <p:to>
                                        <p:strVal val="visible"/>
                                      </p:to>
                                    </p:set>
                                    <p:animEffect transition="in" filter="fade">
                                      <p:cBhvr>
                                        <p:cTn id="34" dur="1000"/>
                                        <p:tgtEl>
                                          <p:spTgt spid="37892">
                                            <p:txEl>
                                              <p:pRg st="3" end="3"/>
                                            </p:txEl>
                                          </p:spTgt>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37892">
                                            <p:txEl>
                                              <p:pRg st="4" end="4"/>
                                            </p:txEl>
                                          </p:spTgt>
                                        </p:tgtEl>
                                        <p:attrNameLst>
                                          <p:attrName>style.visibility</p:attrName>
                                        </p:attrNameLst>
                                      </p:cBhvr>
                                      <p:to>
                                        <p:strVal val="visible"/>
                                      </p:to>
                                    </p:set>
                                    <p:animEffect transition="in" filter="fade">
                                      <p:cBhvr>
                                        <p:cTn id="38" dur="1000"/>
                                        <p:tgtEl>
                                          <p:spTgt spid="37892">
                                            <p:txEl>
                                              <p:pRg st="4" end="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7897"/>
                                        </p:tgtEl>
                                        <p:attrNameLst>
                                          <p:attrName>style.visibility</p:attrName>
                                        </p:attrNameLst>
                                      </p:cBhvr>
                                      <p:to>
                                        <p:strVal val="visible"/>
                                      </p:to>
                                    </p:set>
                                    <p:animEffect transition="in" filter="fade">
                                      <p:cBhvr>
                                        <p:cTn id="41" dur="1000"/>
                                        <p:tgtEl>
                                          <p:spTgt spid="3789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37892">
                                            <p:txEl>
                                              <p:pRg st="5" end="5"/>
                                            </p:txEl>
                                          </p:spTgt>
                                        </p:tgtEl>
                                        <p:attrNameLst>
                                          <p:attrName>style.visibility</p:attrName>
                                        </p:attrNameLst>
                                      </p:cBhvr>
                                      <p:to>
                                        <p:strVal val="visible"/>
                                      </p:to>
                                    </p:set>
                                    <p:animEffect transition="in" filter="fade">
                                      <p:cBhvr>
                                        <p:cTn id="45" dur="1000"/>
                                        <p:tgtEl>
                                          <p:spTgt spid="37892">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7896"/>
                                        </p:tgtEl>
                                        <p:attrNameLst>
                                          <p:attrName>style.visibility</p:attrName>
                                        </p:attrNameLst>
                                      </p:cBhvr>
                                      <p:to>
                                        <p:strVal val="visible"/>
                                      </p:to>
                                    </p:set>
                                    <p:animEffect transition="in" filter="fade">
                                      <p:cBhvr>
                                        <p:cTn id="48" dur="1000"/>
                                        <p:tgtEl>
                                          <p:spTgt spid="3789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7892">
                                            <p:txEl>
                                              <p:pRg st="7" end="7"/>
                                            </p:txEl>
                                          </p:spTgt>
                                        </p:tgtEl>
                                        <p:attrNameLst>
                                          <p:attrName>style.visibility</p:attrName>
                                        </p:attrNameLst>
                                      </p:cBhvr>
                                      <p:to>
                                        <p:strVal val="visible"/>
                                      </p:to>
                                    </p:set>
                                    <p:animEffect transition="in" filter="fade">
                                      <p:cBhvr>
                                        <p:cTn id="53" dur="1000"/>
                                        <p:tgtEl>
                                          <p:spTgt spid="37892">
                                            <p:txEl>
                                              <p:pRg st="7" end="7"/>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37898"/>
                                        </p:tgtEl>
                                        <p:attrNameLst>
                                          <p:attrName>style.visibility</p:attrName>
                                        </p:attrNameLst>
                                      </p:cBhvr>
                                      <p:to>
                                        <p:strVal val="visible"/>
                                      </p:to>
                                    </p:set>
                                    <p:animEffect transition="in" filter="fade">
                                      <p:cBhvr>
                                        <p:cTn id="56" dur="1000"/>
                                        <p:tgtEl>
                                          <p:spTgt spid="37898"/>
                                        </p:tgtEl>
                                      </p:cBhvr>
                                    </p:animEffect>
                                  </p:childTnLst>
                                </p:cTn>
                              </p:par>
                              <p:par>
                                <p:cTn id="57" presetID="10" presetClass="entr" presetSubtype="0" fill="hold" nodeType="withEffect">
                                  <p:stCondLst>
                                    <p:cond delay="0"/>
                                  </p:stCondLst>
                                  <p:childTnLst>
                                    <p:set>
                                      <p:cBhvr>
                                        <p:cTn id="58" dur="1" fill="hold">
                                          <p:stCondLst>
                                            <p:cond delay="0"/>
                                          </p:stCondLst>
                                        </p:cTn>
                                        <p:tgtEl>
                                          <p:spTgt spid="37904"/>
                                        </p:tgtEl>
                                        <p:attrNameLst>
                                          <p:attrName>style.visibility</p:attrName>
                                        </p:attrNameLst>
                                      </p:cBhvr>
                                      <p:to>
                                        <p:strVal val="visible"/>
                                      </p:to>
                                    </p:set>
                                    <p:animEffect transition="in" filter="fade">
                                      <p:cBhvr>
                                        <p:cTn id="59" dur="1000"/>
                                        <p:tgtEl>
                                          <p:spTgt spid="3790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7892">
                                            <p:txEl>
                                              <p:pRg st="9" end="9"/>
                                            </p:txEl>
                                          </p:spTgt>
                                        </p:tgtEl>
                                        <p:attrNameLst>
                                          <p:attrName>style.visibility</p:attrName>
                                        </p:attrNameLst>
                                      </p:cBhvr>
                                      <p:to>
                                        <p:strVal val="visible"/>
                                      </p:to>
                                    </p:set>
                                    <p:animEffect transition="in" filter="fade">
                                      <p:cBhvr>
                                        <p:cTn id="64" dur="1000"/>
                                        <p:tgtEl>
                                          <p:spTgt spid="37892">
                                            <p:txEl>
                                              <p:pRg st="9" end="9"/>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37903"/>
                                        </p:tgtEl>
                                        <p:attrNameLst>
                                          <p:attrName>style.visibility</p:attrName>
                                        </p:attrNameLst>
                                      </p:cBhvr>
                                      <p:to>
                                        <p:strVal val="visible"/>
                                      </p:to>
                                    </p:set>
                                    <p:animEffect transition="in" filter="fade">
                                      <p:cBhvr>
                                        <p:cTn id="67"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4" descr="StarTrek.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3" y="-31750"/>
            <a:ext cx="9274176" cy="688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ngelsandDemon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4188" y="2681288"/>
            <a:ext cx="8264525" cy="413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468313" y="5661025"/>
            <a:ext cx="8229600" cy="1143000"/>
          </a:xfrm>
          <a:prstGeom prst="rect">
            <a:avLst/>
          </a:prstGeom>
          <a:solidFill>
            <a:schemeClr val="accent1"/>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defRPr/>
            </a:pPr>
            <a:r>
              <a:rPr lang="en-US" sz="3600" b="0" dirty="0" smtClean="0">
                <a:solidFill>
                  <a:schemeClr val="tx1"/>
                </a:solidFill>
                <a:latin typeface="Times New Roman"/>
                <a:cs typeface="Times New Roman"/>
              </a:rPr>
              <a:t>Physicists cannot make enough for </a:t>
            </a:r>
          </a:p>
          <a:p>
            <a:pPr>
              <a:defRPr/>
            </a:pPr>
            <a:r>
              <a:rPr lang="en-US" sz="3600" b="0" dirty="0" smtClean="0">
                <a:solidFill>
                  <a:schemeClr val="tx1"/>
                </a:solidFill>
                <a:latin typeface="Times New Roman"/>
                <a:cs typeface="Times New Roman"/>
              </a:rPr>
              <a:t>Star Trek or Dan Brown!</a:t>
            </a:r>
          </a:p>
        </p:txBody>
      </p:sp>
      <p:sp>
        <p:nvSpPr>
          <p:cNvPr id="7" name="TextBox 4"/>
          <p:cNvSpPr txBox="1">
            <a:spLocks noChangeArrowheads="1"/>
          </p:cNvSpPr>
          <p:nvPr/>
        </p:nvSpPr>
        <p:spPr bwMode="auto">
          <a:xfrm>
            <a:off x="323528" y="128826"/>
            <a:ext cx="8496944" cy="707886"/>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000" b="0" dirty="0" smtClean="0">
                <a:latin typeface="Times New Roman" charset="0"/>
              </a:rPr>
              <a:t>General Interest in Antimatter Physics</a:t>
            </a:r>
            <a:endParaRPr lang="en-GB" sz="40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1853050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76200" y="1489075"/>
            <a:ext cx="8915400" cy="2678113"/>
            <a:chOff x="48" y="938"/>
            <a:chExt cx="5616" cy="1687"/>
          </a:xfrm>
        </p:grpSpPr>
        <p:pic>
          <p:nvPicPr>
            <p:cNvPr id="52230" name="Picture 4" descr="DiracCom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 y="960"/>
              <a:ext cx="2160" cy="1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Text Box 5"/>
            <p:cNvSpPr txBox="1">
              <a:spLocks noChangeArrowheads="1"/>
            </p:cNvSpPr>
            <p:nvPr/>
          </p:nvSpPr>
          <p:spPr bwMode="auto">
            <a:xfrm>
              <a:off x="48" y="938"/>
              <a:ext cx="3470" cy="1687"/>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Dirac predicted the existence of antimatter:</a:t>
              </a:r>
            </a:p>
            <a:p>
              <a:pPr eaLnBrk="1" hangingPunct="1"/>
              <a:r>
                <a:rPr lang="en-US" sz="2400" b="0">
                  <a:solidFill>
                    <a:srgbClr val="FFFF00"/>
                  </a:solidFill>
                  <a:latin typeface="Times New Roman" charset="0"/>
                </a:rPr>
                <a:t>	same mass</a:t>
              </a:r>
            </a:p>
            <a:p>
              <a:pPr eaLnBrk="1" hangingPunct="1"/>
              <a:r>
                <a:rPr lang="en-US" sz="2400" b="0">
                  <a:solidFill>
                    <a:srgbClr val="FFFF00"/>
                  </a:solidFill>
                  <a:latin typeface="Times New Roman" charset="0"/>
                </a:rPr>
                <a:t>	opposite internal properties:</a:t>
              </a:r>
            </a:p>
            <a:p>
              <a:pPr eaLnBrk="1" hangingPunct="1"/>
              <a:r>
                <a:rPr lang="en-US" sz="2400" b="0">
                  <a:solidFill>
                    <a:srgbClr val="FFFF00"/>
                  </a:solidFill>
                  <a:latin typeface="Times New Roman" charset="0"/>
                </a:rPr>
                <a:t>		electric charge, …</a:t>
              </a:r>
            </a:p>
            <a:p>
              <a:pPr eaLnBrk="1" hangingPunct="1"/>
              <a:r>
                <a:rPr lang="en-US" sz="2400" b="0">
                  <a:solidFill>
                    <a:srgbClr val="FFFF00"/>
                  </a:solidFill>
                  <a:latin typeface="Times New Roman" charset="0"/>
                </a:rPr>
                <a:t>Discovered in cosmic rays</a:t>
              </a:r>
            </a:p>
            <a:p>
              <a:pPr eaLnBrk="1" hangingPunct="1"/>
              <a:r>
                <a:rPr lang="en-US" sz="2400" b="0">
                  <a:solidFill>
                    <a:srgbClr val="FFFF00"/>
                  </a:solidFill>
                  <a:latin typeface="Times New Roman" charset="0"/>
                </a:rPr>
                <a:t>Studied using accelerators</a:t>
              </a:r>
            </a:p>
            <a:p>
              <a:pPr eaLnBrk="1" hangingPunct="1"/>
              <a:r>
                <a:rPr lang="en-US" sz="2400" b="0">
                  <a:solidFill>
                    <a:srgbClr val="FFFF00"/>
                  </a:solidFill>
                  <a:latin typeface="Times New Roman" charset="0"/>
                </a:rPr>
                <a:t>Used in PET scanners</a:t>
              </a:r>
            </a:p>
          </p:txBody>
        </p:sp>
      </p:grpSp>
      <p:sp>
        <p:nvSpPr>
          <p:cNvPr id="543750" name="Text Box 6"/>
          <p:cNvSpPr txBox="1">
            <a:spLocks noChangeArrowheads="1"/>
          </p:cNvSpPr>
          <p:nvPr/>
        </p:nvSpPr>
        <p:spPr bwMode="auto">
          <a:xfrm>
            <a:off x="822325" y="4308475"/>
            <a:ext cx="7361238"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Matter and antimatter not quite equal and opposite: WHY?</a:t>
            </a:r>
          </a:p>
        </p:txBody>
      </p:sp>
      <p:sp>
        <p:nvSpPr>
          <p:cNvPr id="543751" name="Text Box 7"/>
          <p:cNvSpPr txBox="1">
            <a:spLocks noChangeArrowheads="1"/>
          </p:cNvSpPr>
          <p:nvPr/>
        </p:nvSpPr>
        <p:spPr bwMode="auto">
          <a:xfrm>
            <a:off x="685800" y="5105400"/>
            <a:ext cx="7775575" cy="4572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0000"/>
                </a:solidFill>
                <a:latin typeface="Times New Roman" charset="0"/>
              </a:rPr>
              <a:t>Why does the Universe mainly contain matter, not antimatter?</a:t>
            </a:r>
          </a:p>
        </p:txBody>
      </p:sp>
      <p:sp>
        <p:nvSpPr>
          <p:cNvPr id="543752" name="Text Box 8"/>
          <p:cNvSpPr txBox="1">
            <a:spLocks noChangeArrowheads="1"/>
          </p:cNvSpPr>
          <p:nvPr/>
        </p:nvSpPr>
        <p:spPr bwMode="auto">
          <a:xfrm>
            <a:off x="539750" y="5943600"/>
            <a:ext cx="8153400" cy="519113"/>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800" b="0">
                <a:solidFill>
                  <a:srgbClr val="FFFF00"/>
                </a:solidFill>
                <a:latin typeface="Times New Roman" charset="0"/>
              </a:rPr>
              <a:t>Experiments at LHC and elsewhere looking for answers</a:t>
            </a:r>
          </a:p>
        </p:txBody>
      </p:sp>
      <p:sp>
        <p:nvSpPr>
          <p:cNvPr id="9" name="TextBox 4"/>
          <p:cNvSpPr txBox="1">
            <a:spLocks noChangeArrowheads="1"/>
          </p:cNvSpPr>
          <p:nvPr/>
        </p:nvSpPr>
        <p:spPr bwMode="auto">
          <a:xfrm>
            <a:off x="323528" y="211287"/>
            <a:ext cx="8496944" cy="769441"/>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400" b="0" dirty="0" smtClean="0">
                <a:latin typeface="Times New Roman" charset="0"/>
              </a:rPr>
              <a:t>How do Matter &amp; Antimatter Differ?</a:t>
            </a:r>
            <a:endParaRPr lang="en-GB" sz="44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42832468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3750"/>
                                        </p:tgtEl>
                                        <p:attrNameLst>
                                          <p:attrName>style.visibility</p:attrName>
                                        </p:attrNameLst>
                                      </p:cBhvr>
                                      <p:to>
                                        <p:strVal val="visible"/>
                                      </p:to>
                                    </p:set>
                                    <p:anim calcmode="lin" valueType="num">
                                      <p:cBhvr additive="base">
                                        <p:cTn id="13" dur="500" fill="hold"/>
                                        <p:tgtEl>
                                          <p:spTgt spid="543750"/>
                                        </p:tgtEl>
                                        <p:attrNameLst>
                                          <p:attrName>ppt_x</p:attrName>
                                        </p:attrNameLst>
                                      </p:cBhvr>
                                      <p:tavLst>
                                        <p:tav tm="0">
                                          <p:val>
                                            <p:strVal val="0-#ppt_w/2"/>
                                          </p:val>
                                        </p:tav>
                                        <p:tav tm="100000">
                                          <p:val>
                                            <p:strVal val="#ppt_x"/>
                                          </p:val>
                                        </p:tav>
                                      </p:tavLst>
                                    </p:anim>
                                    <p:anim calcmode="lin" valueType="num">
                                      <p:cBhvr additive="base">
                                        <p:cTn id="14" dur="500" fill="hold"/>
                                        <p:tgtEl>
                                          <p:spTgt spid="54375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43751"/>
                                        </p:tgtEl>
                                        <p:attrNameLst>
                                          <p:attrName>style.visibility</p:attrName>
                                        </p:attrNameLst>
                                      </p:cBhvr>
                                      <p:to>
                                        <p:strVal val="visible"/>
                                      </p:to>
                                    </p:set>
                                    <p:anim calcmode="lin" valueType="num">
                                      <p:cBhvr additive="base">
                                        <p:cTn id="19" dur="500" fill="hold"/>
                                        <p:tgtEl>
                                          <p:spTgt spid="543751"/>
                                        </p:tgtEl>
                                        <p:attrNameLst>
                                          <p:attrName>ppt_x</p:attrName>
                                        </p:attrNameLst>
                                      </p:cBhvr>
                                      <p:tavLst>
                                        <p:tav tm="0">
                                          <p:val>
                                            <p:strVal val="1+#ppt_w/2"/>
                                          </p:val>
                                        </p:tav>
                                        <p:tav tm="100000">
                                          <p:val>
                                            <p:strVal val="#ppt_x"/>
                                          </p:val>
                                        </p:tav>
                                      </p:tavLst>
                                    </p:anim>
                                    <p:anim calcmode="lin" valueType="num">
                                      <p:cBhvr additive="base">
                                        <p:cTn id="20" dur="500" fill="hold"/>
                                        <p:tgtEl>
                                          <p:spTgt spid="54375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43752"/>
                                        </p:tgtEl>
                                        <p:attrNameLst>
                                          <p:attrName>style.visibility</p:attrName>
                                        </p:attrNameLst>
                                      </p:cBhvr>
                                      <p:to>
                                        <p:strVal val="visible"/>
                                      </p:to>
                                    </p:set>
                                    <p:anim calcmode="lin" valueType="num">
                                      <p:cBhvr additive="base">
                                        <p:cTn id="25" dur="500" fill="hold"/>
                                        <p:tgtEl>
                                          <p:spTgt spid="543752"/>
                                        </p:tgtEl>
                                        <p:attrNameLst>
                                          <p:attrName>ppt_x</p:attrName>
                                        </p:attrNameLst>
                                      </p:cBhvr>
                                      <p:tavLst>
                                        <p:tav tm="0">
                                          <p:val>
                                            <p:strVal val="#ppt_x"/>
                                          </p:val>
                                        </p:tav>
                                        <p:tav tm="100000">
                                          <p:val>
                                            <p:strVal val="#ppt_x"/>
                                          </p:val>
                                        </p:tav>
                                      </p:tavLst>
                                    </p:anim>
                                    <p:anim calcmode="lin" valueType="num">
                                      <p:cBhvr additive="base">
                                        <p:cTn id="26" dur="500" fill="hold"/>
                                        <p:tgtEl>
                                          <p:spTgt spid="5437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50" grpId="0" animBg="1" autoUpdateAnimBg="0"/>
      <p:bldP spid="543751" grpId="0" animBg="1" autoUpdateAnimBg="0"/>
      <p:bldP spid="543752"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3" descr="youngeinste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238" y="1323975"/>
            <a:ext cx="3814762" cy="553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4"/>
          <p:cNvGrpSpPr>
            <a:grpSpLocks/>
          </p:cNvGrpSpPr>
          <p:nvPr/>
        </p:nvGrpSpPr>
        <p:grpSpPr bwMode="auto">
          <a:xfrm>
            <a:off x="0" y="1524000"/>
            <a:ext cx="8897938" cy="4495800"/>
            <a:chOff x="48" y="1899"/>
            <a:chExt cx="4666" cy="2229"/>
          </a:xfrm>
        </p:grpSpPr>
        <p:pic>
          <p:nvPicPr>
            <p:cNvPr id="54277" name="Picture 5" descr="blackboar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 y="1899"/>
              <a:ext cx="2853" cy="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Text Box 6"/>
            <p:cNvSpPr txBox="1">
              <a:spLocks noChangeArrowheads="1"/>
            </p:cNvSpPr>
            <p:nvPr/>
          </p:nvSpPr>
          <p:spPr bwMode="auto">
            <a:xfrm>
              <a:off x="2734" y="3194"/>
              <a:ext cx="1980" cy="226"/>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sym typeface="Wingdings" charset="0"/>
                </a:rPr>
                <a:t> … but he never succeeded</a:t>
              </a:r>
              <a:endParaRPr lang="en-US" sz="2400" b="0">
                <a:solidFill>
                  <a:srgbClr val="FFFF00"/>
                </a:solidFill>
                <a:latin typeface="Times New Roman" charset="0"/>
                <a:cs typeface="Times New Roman" charset="0"/>
              </a:endParaRPr>
            </a:p>
          </p:txBody>
        </p:sp>
      </p:grpSp>
      <p:sp>
        <p:nvSpPr>
          <p:cNvPr id="9" name="Text Box 5"/>
          <p:cNvSpPr txBox="1">
            <a:spLocks noChangeArrowheads="1"/>
          </p:cNvSpPr>
          <p:nvPr/>
        </p:nvSpPr>
        <p:spPr bwMode="auto">
          <a:xfrm>
            <a:off x="152400" y="6045200"/>
            <a:ext cx="7124700" cy="57943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fr-FR" sz="3200" b="0">
                <a:solidFill>
                  <a:srgbClr val="FFFF00"/>
                </a:solidFill>
                <a:latin typeface="Times New Roman" charset="0"/>
              </a:rPr>
              <a:t>Unification via extra dimensions of space?</a:t>
            </a:r>
          </a:p>
        </p:txBody>
      </p:sp>
      <p:sp>
        <p:nvSpPr>
          <p:cNvPr id="8" name="TextBox 4"/>
          <p:cNvSpPr txBox="1">
            <a:spLocks noChangeArrowheads="1"/>
          </p:cNvSpPr>
          <p:nvPr/>
        </p:nvSpPr>
        <p:spPr bwMode="auto">
          <a:xfrm>
            <a:off x="323528" y="116632"/>
            <a:ext cx="8496944" cy="1323439"/>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000" b="0" dirty="0" smtClean="0">
                <a:latin typeface="Times New Roman" charset="0"/>
              </a:rPr>
              <a:t>Unify the Fundamental Interactions:</a:t>
            </a:r>
          </a:p>
          <a:p>
            <a:pPr algn="ctr" eaLnBrk="1" hangingPunct="1"/>
            <a:r>
              <a:rPr lang="en-US" sz="4000" b="0" dirty="0" smtClean="0">
                <a:solidFill>
                  <a:srgbClr val="000000"/>
                </a:solidFill>
                <a:latin typeface="Times New Roman" charset="0"/>
                <a:cs typeface="Times New Roman" charset="0"/>
              </a:rPr>
              <a:t>Einstein’s Dream</a:t>
            </a:r>
            <a:endParaRPr lang="en-GB" sz="40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20801302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1" name="Object 1028"/>
          <p:cNvGraphicFramePr>
            <a:graphicFrameLocks noChangeAspect="1"/>
          </p:cNvGraphicFramePr>
          <p:nvPr/>
        </p:nvGraphicFramePr>
        <p:xfrm>
          <a:off x="0" y="-12700"/>
          <a:ext cx="9144000" cy="6870700"/>
        </p:xfrm>
        <a:graphic>
          <a:graphicData uri="http://schemas.openxmlformats.org/presentationml/2006/ole">
            <mc:AlternateContent xmlns:mc="http://schemas.openxmlformats.org/markup-compatibility/2006">
              <mc:Choice xmlns:v="urn:schemas-microsoft-com:vml" Requires="v">
                <p:oleObj spid="_x0000_s70662" name="CorelPhotoPaint.Image.10" r:id="rId4" imgW="9752381" imgH="6882540" progId="CorelPhotoPaint.Image.10">
                  <p:embed/>
                </p:oleObj>
              </mc:Choice>
              <mc:Fallback>
                <p:oleObj name="CorelPhotoPaint.Image.10" r:id="rId4" imgW="9752381" imgH="6882540" progId="CorelPhotoPaint.Image.10">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2700"/>
                        <a:ext cx="9144000" cy="68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32805" name="Text Box 1029"/>
          <p:cNvSpPr txBox="1">
            <a:spLocks noChangeArrowheads="1"/>
          </p:cNvSpPr>
          <p:nvPr/>
        </p:nvSpPr>
        <p:spPr bwMode="auto">
          <a:xfrm>
            <a:off x="7272338" y="2852738"/>
            <a:ext cx="1684337" cy="1570037"/>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sz="3200" b="0" dirty="0">
                <a:solidFill>
                  <a:srgbClr val="FFFF00"/>
                </a:solidFill>
                <a:latin typeface="Times New Roman" charset="0"/>
                <a:cs typeface="+mn-cs"/>
              </a:rPr>
              <a:t>Would</a:t>
            </a:r>
          </a:p>
          <a:p>
            <a:pPr algn="ctr">
              <a:defRPr/>
            </a:pPr>
            <a:r>
              <a:rPr lang="en-US" sz="3200" b="0" dirty="0">
                <a:solidFill>
                  <a:srgbClr val="FFFF00"/>
                </a:solidFill>
                <a:latin typeface="Times New Roman" charset="0"/>
                <a:cs typeface="+mn-cs"/>
              </a:rPr>
              <a:t>vanish</a:t>
            </a:r>
          </a:p>
          <a:p>
            <a:pPr algn="ctr">
              <a:defRPr/>
            </a:pPr>
            <a:r>
              <a:rPr lang="en-US" sz="3200" b="0" dirty="0">
                <a:solidFill>
                  <a:srgbClr val="FFFF00"/>
                </a:solidFill>
                <a:latin typeface="Times New Roman" charset="0"/>
                <a:cs typeface="+mn-cs"/>
              </a:rPr>
              <a:t>instantly</a:t>
            </a:r>
          </a:p>
        </p:txBody>
      </p:sp>
      <p:sp>
        <p:nvSpPr>
          <p:cNvPr id="6" name="Text Box 1029"/>
          <p:cNvSpPr txBox="1">
            <a:spLocks noChangeArrowheads="1"/>
          </p:cNvSpPr>
          <p:nvPr/>
        </p:nvSpPr>
        <p:spPr bwMode="auto">
          <a:xfrm>
            <a:off x="179388" y="2590800"/>
            <a:ext cx="1684337" cy="2062163"/>
          </a:xfrm>
          <a:prstGeom prst="rect">
            <a:avLst/>
          </a:prstGeom>
          <a:solidFill>
            <a:srgbClr val="FF0000"/>
          </a:solidFill>
          <a:ln w="9525">
            <a:solidFill>
              <a:schemeClr val="tx1"/>
            </a:solidFill>
            <a:miter lim="800000"/>
            <a:headEnd/>
            <a:tailEnd/>
          </a:ln>
          <a:effectLst/>
          <a:extLst/>
        </p:spPr>
        <p:txBody>
          <a:bodyPr>
            <a:spAutoFit/>
          </a:bodyPr>
          <a:lstStyle/>
          <a:p>
            <a:pPr algn="ctr">
              <a:defRPr/>
            </a:pPr>
            <a:r>
              <a:rPr lang="en-US" sz="3200" b="0" dirty="0">
                <a:solidFill>
                  <a:srgbClr val="FFFF00"/>
                </a:solidFill>
                <a:latin typeface="Times New Roman" charset="0"/>
                <a:cs typeface="+mn-cs"/>
              </a:rPr>
              <a:t>Eat up</a:t>
            </a:r>
          </a:p>
          <a:p>
            <a:pPr algn="ctr">
              <a:defRPr/>
            </a:pPr>
            <a:r>
              <a:rPr lang="en-US" sz="3200" b="0" dirty="0">
                <a:solidFill>
                  <a:srgbClr val="FFFF00"/>
                </a:solidFill>
                <a:latin typeface="Times New Roman" charset="0"/>
                <a:cs typeface="+mn-cs"/>
              </a:rPr>
              <a:t>the entire</a:t>
            </a:r>
          </a:p>
          <a:p>
            <a:pPr algn="ctr">
              <a:defRPr/>
            </a:pPr>
            <a:r>
              <a:rPr lang="en-US" sz="3200" b="0" dirty="0">
                <a:solidFill>
                  <a:srgbClr val="FFFF00"/>
                </a:solidFill>
                <a:latin typeface="Times New Roman" charset="0"/>
                <a:cs typeface="+mn-cs"/>
              </a:rPr>
              <a:t>Earth? </a:t>
            </a:r>
          </a:p>
        </p:txBody>
      </p:sp>
      <p:sp>
        <p:nvSpPr>
          <p:cNvPr id="8" name="Text Box 8"/>
          <p:cNvSpPr txBox="1">
            <a:spLocks noChangeArrowheads="1"/>
          </p:cNvSpPr>
          <p:nvPr/>
        </p:nvSpPr>
        <p:spPr bwMode="auto">
          <a:xfrm>
            <a:off x="1042988" y="188913"/>
            <a:ext cx="7153275" cy="584200"/>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3200" b="0" dirty="0">
                <a:solidFill>
                  <a:srgbClr val="FFFF00"/>
                </a:solidFill>
                <a:latin typeface="Times New Roman" charset="0"/>
                <a:cs typeface="+mn-cs"/>
              </a:rPr>
              <a:t>Will LHC experiments create black holes?</a:t>
            </a:r>
          </a:p>
        </p:txBody>
      </p:sp>
    </p:spTree>
    <p:extLst>
      <p:ext uri="{BB962C8B-B14F-4D97-AF65-F5344CB8AC3E}">
        <p14:creationId xmlns:p14="http://schemas.microsoft.com/office/powerpoint/2010/main" val="1297136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32805"/>
                                        </p:tgtEl>
                                        <p:attrNameLst>
                                          <p:attrName>style.visibility</p:attrName>
                                        </p:attrNameLst>
                                      </p:cBhvr>
                                      <p:to>
                                        <p:strVal val="visible"/>
                                      </p:to>
                                    </p:set>
                                    <p:animEffect transition="in" filter="dissolve">
                                      <p:cBhvr>
                                        <p:cTn id="18" dur="500"/>
                                        <p:tgtEl>
                                          <p:spTgt spid="332805"/>
                                        </p:tgtEl>
                                      </p:cBhvr>
                                    </p:animEffect>
                                  </p:childTnLst>
                                </p:cTn>
                              </p:par>
                              <p:par>
                                <p:cTn id="19" presetID="1" presetClass="exit" presetSubtype="0" fill="hold" grpId="1"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5" grpId="0" animBg="1"/>
      <p:bldP spid="6" grpId="0" animBg="1"/>
      <p:bldP spid="6" grpId="1" animBg="1"/>
      <p:bldP spid="8"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june050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49" name="Text Box 5"/>
          <p:cNvSpPr txBox="1">
            <a:spLocks noChangeArrowheads="1"/>
          </p:cNvSpPr>
          <p:nvPr/>
        </p:nvSpPr>
        <p:spPr bwMode="auto">
          <a:xfrm>
            <a:off x="119063" y="4541838"/>
            <a:ext cx="5519737" cy="2239962"/>
          </a:xfrm>
          <a:prstGeom prst="rect">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2800" b="0">
                <a:latin typeface="Times New Roman"/>
                <a:cs typeface="Times New Roman"/>
              </a:rPr>
              <a:t>Several thousand billion protons</a:t>
            </a:r>
          </a:p>
          <a:p>
            <a:pPr eaLnBrk="0" hangingPunct="0">
              <a:defRPr/>
            </a:pPr>
            <a:r>
              <a:rPr lang="en-US" sz="2800" b="0">
                <a:latin typeface="Times New Roman"/>
                <a:cs typeface="Times New Roman"/>
              </a:rPr>
              <a:t>Each with the energy of a fly </a:t>
            </a:r>
          </a:p>
          <a:p>
            <a:pPr eaLnBrk="0" hangingPunct="0">
              <a:defRPr/>
            </a:pPr>
            <a:r>
              <a:rPr lang="en-US" sz="2800" b="0">
                <a:latin typeface="Times New Roman"/>
                <a:cs typeface="Times New Roman"/>
              </a:rPr>
              <a:t>99.9999991% of light speed </a:t>
            </a:r>
          </a:p>
          <a:p>
            <a:pPr eaLnBrk="0" hangingPunct="0">
              <a:defRPr/>
            </a:pPr>
            <a:r>
              <a:rPr lang="en-US" sz="2800" b="0">
                <a:latin typeface="Times New Roman"/>
                <a:cs typeface="Times New Roman"/>
              </a:rPr>
              <a:t>Orbit 27km ring 11 000 times/second</a:t>
            </a:r>
          </a:p>
          <a:p>
            <a:pPr eaLnBrk="0" hangingPunct="0">
              <a:defRPr/>
            </a:pPr>
            <a:r>
              <a:rPr lang="en-US" sz="2800" b="0">
                <a:latin typeface="Times New Roman"/>
                <a:cs typeface="Times New Roman"/>
              </a:rPr>
              <a:t>A billion collisions a second</a:t>
            </a:r>
            <a:endParaRPr lang="en-GB" sz="2800" b="0">
              <a:latin typeface="Times New Roman"/>
              <a:cs typeface="Times New Roman"/>
            </a:endParaRPr>
          </a:p>
        </p:txBody>
      </p:sp>
      <p:sp>
        <p:nvSpPr>
          <p:cNvPr id="134157" name="Rectangle 13"/>
          <p:cNvSpPr>
            <a:spLocks noChangeArrowheads="1"/>
          </p:cNvSpPr>
          <p:nvPr/>
        </p:nvSpPr>
        <p:spPr bwMode="auto">
          <a:xfrm>
            <a:off x="6030913" y="4851400"/>
            <a:ext cx="3036887" cy="1930400"/>
          </a:xfrm>
          <a:prstGeom prst="rect">
            <a:avLst/>
          </a:prstGeom>
          <a:solidFill>
            <a:srgbClr val="FF0000"/>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GB" sz="2400" b="0">
                <a:solidFill>
                  <a:srgbClr val="FFFF00"/>
                </a:solidFill>
                <a:latin typeface="Times New Roman"/>
                <a:cs typeface="Times New Roman"/>
              </a:rPr>
              <a:t>Primary targets: </a:t>
            </a:r>
          </a:p>
          <a:p>
            <a:pPr eaLnBrk="0" hangingPunct="0">
              <a:buFontTx/>
              <a:buChar char="•"/>
              <a:defRPr/>
            </a:pPr>
            <a:r>
              <a:rPr lang="en-GB" sz="2400" b="0">
                <a:solidFill>
                  <a:srgbClr val="FFFF00"/>
                </a:solidFill>
                <a:latin typeface="Times New Roman"/>
                <a:cs typeface="Times New Roman"/>
              </a:rPr>
              <a:t>Origin of mass</a:t>
            </a:r>
          </a:p>
          <a:p>
            <a:pPr eaLnBrk="0" hangingPunct="0">
              <a:buFontTx/>
              <a:buChar char="•"/>
              <a:defRPr/>
            </a:pPr>
            <a:r>
              <a:rPr lang="en-GB" sz="2400" b="0">
                <a:solidFill>
                  <a:srgbClr val="FFFF00"/>
                </a:solidFill>
                <a:latin typeface="Times New Roman"/>
                <a:cs typeface="Times New Roman"/>
              </a:rPr>
              <a:t>Nature of Dark Matter</a:t>
            </a:r>
          </a:p>
          <a:p>
            <a:pPr eaLnBrk="0" hangingPunct="0">
              <a:buFontTx/>
              <a:buChar char="•"/>
              <a:defRPr/>
            </a:pPr>
            <a:r>
              <a:rPr lang="en-GB" sz="2400" b="0">
                <a:solidFill>
                  <a:srgbClr val="FFFF00"/>
                </a:solidFill>
                <a:latin typeface="Times New Roman"/>
                <a:cs typeface="Times New Roman"/>
              </a:rPr>
              <a:t>Primordial Plasma</a:t>
            </a:r>
          </a:p>
          <a:p>
            <a:pPr eaLnBrk="0" hangingPunct="0">
              <a:buFontTx/>
              <a:buChar char="•"/>
              <a:defRPr/>
            </a:pPr>
            <a:r>
              <a:rPr lang="en-GB" sz="2400" b="0">
                <a:solidFill>
                  <a:srgbClr val="FFFF00"/>
                </a:solidFill>
                <a:latin typeface="Times New Roman"/>
                <a:cs typeface="Times New Roman"/>
              </a:rPr>
              <a:t>Matter vs Antimatter</a:t>
            </a:r>
          </a:p>
        </p:txBody>
      </p:sp>
      <p:sp>
        <p:nvSpPr>
          <p:cNvPr id="7" name="TextBox 4"/>
          <p:cNvSpPr txBox="1">
            <a:spLocks noChangeArrowheads="1"/>
          </p:cNvSpPr>
          <p:nvPr/>
        </p:nvSpPr>
        <p:spPr bwMode="auto">
          <a:xfrm>
            <a:off x="323528" y="499319"/>
            <a:ext cx="8496944" cy="769441"/>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400" b="0" dirty="0" smtClean="0">
                <a:latin typeface="Times New Roman" charset="0"/>
              </a:rPr>
              <a:t>The Large Hadron Collider (LHC)</a:t>
            </a:r>
            <a:endParaRPr lang="en-GB" sz="4400" b="0" dirty="0">
              <a:solidFill>
                <a:srgbClr val="000000"/>
              </a:solidFill>
              <a:latin typeface="Times New Roman" charset="0"/>
              <a:cs typeface="Times New Roman" charset="0"/>
            </a:endParaRPr>
          </a:p>
        </p:txBody>
      </p:sp>
      <p:sp>
        <p:nvSpPr>
          <p:cNvPr id="134159" name="Text Box 15"/>
          <p:cNvSpPr txBox="1">
            <a:spLocks noChangeArrowheads="1"/>
          </p:cNvSpPr>
          <p:nvPr/>
        </p:nvSpPr>
        <p:spPr bwMode="auto">
          <a:xfrm>
            <a:off x="88900" y="90488"/>
            <a:ext cx="4025900" cy="519112"/>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0">
                <a:solidFill>
                  <a:srgbClr val="FFFF00"/>
                </a:solidFill>
                <a:latin typeface="Times New Roman"/>
                <a:cs typeface="Times New Roman"/>
              </a:rPr>
              <a:t>To answer these questions:</a:t>
            </a:r>
          </a:p>
        </p:txBody>
      </p:sp>
    </p:spTree>
    <p:extLst>
      <p:ext uri="{BB962C8B-B14F-4D97-AF65-F5344CB8AC3E}">
        <p14:creationId xmlns:p14="http://schemas.microsoft.com/office/powerpoint/2010/main" val="1649191832"/>
      </p:ext>
    </p:extLst>
  </p:cSld>
  <p:clrMapOvr>
    <a:masterClrMapping/>
  </p:clrMapOvr>
  <p:transition xmlns:p14="http://schemas.microsoft.com/office/powerpoint/2010/main">
    <p:strips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4149"/>
                                        </p:tgtEl>
                                        <p:attrNameLst>
                                          <p:attrName>style.visibility</p:attrName>
                                        </p:attrNameLst>
                                      </p:cBhvr>
                                      <p:to>
                                        <p:strVal val="visible"/>
                                      </p:to>
                                    </p:set>
                                    <p:anim calcmode="lin" valueType="num">
                                      <p:cBhvr>
                                        <p:cTn id="7" dur="1000" fill="hold"/>
                                        <p:tgtEl>
                                          <p:spTgt spid="134149"/>
                                        </p:tgtEl>
                                        <p:attrNameLst>
                                          <p:attrName>ppt_w</p:attrName>
                                        </p:attrNameLst>
                                      </p:cBhvr>
                                      <p:tavLst>
                                        <p:tav tm="0">
                                          <p:val>
                                            <p:strVal val="#ppt_w*0.70"/>
                                          </p:val>
                                        </p:tav>
                                        <p:tav tm="100000">
                                          <p:val>
                                            <p:strVal val="#ppt_w"/>
                                          </p:val>
                                        </p:tav>
                                      </p:tavLst>
                                    </p:anim>
                                    <p:anim calcmode="lin" valueType="num">
                                      <p:cBhvr>
                                        <p:cTn id="8" dur="1000" fill="hold"/>
                                        <p:tgtEl>
                                          <p:spTgt spid="134149"/>
                                        </p:tgtEl>
                                        <p:attrNameLst>
                                          <p:attrName>ppt_h</p:attrName>
                                        </p:attrNameLst>
                                      </p:cBhvr>
                                      <p:tavLst>
                                        <p:tav tm="0">
                                          <p:val>
                                            <p:strVal val="#ppt_h"/>
                                          </p:val>
                                        </p:tav>
                                        <p:tav tm="100000">
                                          <p:val>
                                            <p:strVal val="#ppt_h"/>
                                          </p:val>
                                        </p:tav>
                                      </p:tavLst>
                                    </p:anim>
                                    <p:animEffect transition="in" filter="fade">
                                      <p:cBhvr>
                                        <p:cTn id="9" dur="1000"/>
                                        <p:tgtEl>
                                          <p:spTgt spid="13414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34157"/>
                                        </p:tgtEl>
                                        <p:attrNameLst>
                                          <p:attrName>style.visibility</p:attrName>
                                        </p:attrNameLst>
                                      </p:cBhvr>
                                      <p:to>
                                        <p:strVal val="visible"/>
                                      </p:to>
                                    </p:set>
                                    <p:anim calcmode="lin" valueType="num">
                                      <p:cBhvr additive="base">
                                        <p:cTn id="14" dur="500" fill="hold"/>
                                        <p:tgtEl>
                                          <p:spTgt spid="134157"/>
                                        </p:tgtEl>
                                        <p:attrNameLst>
                                          <p:attrName>ppt_x</p:attrName>
                                        </p:attrNameLst>
                                      </p:cBhvr>
                                      <p:tavLst>
                                        <p:tav tm="0">
                                          <p:val>
                                            <p:strVal val="#ppt_x"/>
                                          </p:val>
                                        </p:tav>
                                        <p:tav tm="100000">
                                          <p:val>
                                            <p:strVal val="#ppt_x"/>
                                          </p:val>
                                        </p:tav>
                                      </p:tavLst>
                                    </p:anim>
                                    <p:anim calcmode="lin" valueType="num">
                                      <p:cBhvr additive="base">
                                        <p:cTn id="15" dur="500" fill="hold"/>
                                        <p:tgtEl>
                                          <p:spTgt spid="1341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9" grpId="0" animBg="1"/>
      <p:bldP spid="134157"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6" descr="interconne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525"/>
            <a:ext cx="9144000"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323" name="Rectangle 3"/>
          <p:cNvSpPr>
            <a:spLocks noGrp="1" noChangeArrowheads="1"/>
          </p:cNvSpPr>
          <p:nvPr>
            <p:ph type="subTitle" idx="1"/>
          </p:nvPr>
        </p:nvSpPr>
        <p:spPr>
          <a:xfrm>
            <a:off x="1371600" y="5029200"/>
            <a:ext cx="6400800" cy="1600200"/>
          </a:xfrm>
          <a:solidFill>
            <a:schemeClr val="accent1"/>
          </a:solidFill>
          <a:ln>
            <a:solidFill>
              <a:schemeClr val="tx1"/>
            </a:solidFill>
            <a:miter lim="800000"/>
            <a:headEnd/>
            <a:tailEnd/>
          </a:ln>
        </p:spPr>
        <p:txBody>
          <a:bodyPr/>
          <a:lstStyle/>
          <a:p>
            <a:pPr eaLnBrk="1" hangingPunct="1"/>
            <a:r>
              <a:rPr lang="en-GB" sz="2800">
                <a:latin typeface="Times New Roman" charset="0"/>
                <a:ea typeface="ＭＳ Ｐゴシック" charset="0"/>
                <a:cs typeface="ＭＳ Ｐゴシック" charset="0"/>
              </a:rPr>
              <a:t>Vacuum similar to interplanetary space: </a:t>
            </a:r>
          </a:p>
          <a:p>
            <a:pPr eaLnBrk="1" hangingPunct="1"/>
            <a:r>
              <a:rPr lang="en-GB" sz="2800">
                <a:latin typeface="Times New Roman" charset="0"/>
                <a:ea typeface="ＭＳ Ｐゴシック" charset="0"/>
                <a:cs typeface="ＭＳ Ｐゴシック" charset="0"/>
              </a:rPr>
              <a:t>the pressure in the beam-pipes will be ten times lower than on the Moon.</a:t>
            </a:r>
            <a:endParaRPr lang="en-US" sz="2800">
              <a:latin typeface="Times New Roman" charset="0"/>
              <a:ea typeface="ＭＳ Ｐゴシック" charset="0"/>
              <a:cs typeface="ＭＳ Ｐゴシック" charset="0"/>
            </a:endParaRPr>
          </a:p>
        </p:txBody>
      </p:sp>
      <p:sp>
        <p:nvSpPr>
          <p:cNvPr id="5" name="TextBox 4"/>
          <p:cNvSpPr txBox="1">
            <a:spLocks noChangeArrowheads="1"/>
          </p:cNvSpPr>
          <p:nvPr/>
        </p:nvSpPr>
        <p:spPr bwMode="auto">
          <a:xfrm>
            <a:off x="323528" y="260648"/>
            <a:ext cx="8496944" cy="707886"/>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000" b="0" dirty="0" smtClean="0">
                <a:latin typeface="Times New Roman" charset="0"/>
              </a:rPr>
              <a:t>The Emptiest Space in the Solar System</a:t>
            </a:r>
            <a:endParaRPr lang="en-GB" sz="40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3492966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2323">
                                            <p:bg/>
                                          </p:spTgt>
                                        </p:tgtEl>
                                        <p:attrNameLst>
                                          <p:attrName>style.visibility</p:attrName>
                                        </p:attrNameLst>
                                      </p:cBhvr>
                                      <p:to>
                                        <p:strVal val="visible"/>
                                      </p:to>
                                    </p:set>
                                    <p:anim calcmode="lin" valueType="num">
                                      <p:cBhvr>
                                        <p:cTn id="7" dur="1000" fill="hold"/>
                                        <p:tgtEl>
                                          <p:spTgt spid="312323">
                                            <p:bg/>
                                          </p:spTgt>
                                        </p:tgtEl>
                                        <p:attrNameLst>
                                          <p:attrName>ppt_w</p:attrName>
                                        </p:attrNameLst>
                                      </p:cBhvr>
                                      <p:tavLst>
                                        <p:tav tm="0">
                                          <p:val>
                                            <p:strVal val="#ppt_w*0.70"/>
                                          </p:val>
                                        </p:tav>
                                        <p:tav tm="100000">
                                          <p:val>
                                            <p:strVal val="#ppt_w"/>
                                          </p:val>
                                        </p:tav>
                                      </p:tavLst>
                                    </p:anim>
                                    <p:anim calcmode="lin" valueType="num">
                                      <p:cBhvr>
                                        <p:cTn id="8" dur="1000" fill="hold"/>
                                        <p:tgtEl>
                                          <p:spTgt spid="312323">
                                            <p:bg/>
                                          </p:spTgt>
                                        </p:tgtEl>
                                        <p:attrNameLst>
                                          <p:attrName>ppt_h</p:attrName>
                                        </p:attrNameLst>
                                      </p:cBhvr>
                                      <p:tavLst>
                                        <p:tav tm="0">
                                          <p:val>
                                            <p:strVal val="#ppt_h"/>
                                          </p:val>
                                        </p:tav>
                                        <p:tav tm="100000">
                                          <p:val>
                                            <p:strVal val="#ppt_h"/>
                                          </p:val>
                                        </p:tav>
                                      </p:tavLst>
                                    </p:anim>
                                    <p:animEffect transition="in" filter="fade">
                                      <p:cBhvr>
                                        <p:cTn id="9" dur="1000"/>
                                        <p:tgtEl>
                                          <p:spTgt spid="312323">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12323">
                                            <p:txEl>
                                              <p:pRg st="0" end="0"/>
                                            </p:txEl>
                                          </p:spTgt>
                                        </p:tgtEl>
                                        <p:attrNameLst>
                                          <p:attrName>style.visibility</p:attrName>
                                        </p:attrNameLst>
                                      </p:cBhvr>
                                      <p:to>
                                        <p:strVal val="visible"/>
                                      </p:to>
                                    </p:set>
                                    <p:anim calcmode="lin" valueType="num">
                                      <p:cBhvr>
                                        <p:cTn id="12" dur="1000" fill="hold"/>
                                        <p:tgtEl>
                                          <p:spTgt spid="31232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1232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12323">
                                            <p:txEl>
                                              <p:pRg st="0" end="0"/>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12323">
                                            <p:txEl>
                                              <p:pRg st="1" end="1"/>
                                            </p:txEl>
                                          </p:spTgt>
                                        </p:tgtEl>
                                        <p:attrNameLst>
                                          <p:attrName>style.visibility</p:attrName>
                                        </p:attrNameLst>
                                      </p:cBhvr>
                                      <p:to>
                                        <p:strVal val="visible"/>
                                      </p:to>
                                    </p:set>
                                    <p:anim calcmode="lin" valueType="num">
                                      <p:cBhvr>
                                        <p:cTn id="17" dur="1000" fill="hold"/>
                                        <p:tgtEl>
                                          <p:spTgt spid="312323">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312323">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312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4" descr="lhc-pho-2001-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113"/>
            <a:ext cx="9144000"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33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9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13347" name="Rectangle 3"/>
          <p:cNvSpPr>
            <a:spLocks noGrp="1" noChangeArrowheads="1"/>
          </p:cNvSpPr>
          <p:nvPr>
            <p:ph type="subTitle" idx="1"/>
          </p:nvPr>
        </p:nvSpPr>
        <p:spPr>
          <a:xfrm>
            <a:off x="607640" y="5589240"/>
            <a:ext cx="7924800" cy="1143000"/>
          </a:xfrm>
          <a:solidFill>
            <a:schemeClr val="accent1"/>
          </a:solidFill>
          <a:ln>
            <a:solidFill>
              <a:schemeClr val="tx1"/>
            </a:solidFill>
            <a:miter lim="800000"/>
            <a:headEnd/>
            <a:tailEnd/>
          </a:ln>
        </p:spPr>
        <p:txBody>
          <a:bodyPr/>
          <a:lstStyle/>
          <a:p>
            <a:pPr eaLnBrk="1" hangingPunct="1">
              <a:defRPr/>
            </a:pPr>
            <a:r>
              <a:rPr lang="en-US" sz="2800" smtClean="0">
                <a:latin typeface="Times New Roman" charset="0"/>
                <a:cs typeface="+mn-cs"/>
              </a:rPr>
              <a:t>LHC 1.9 degrees above absolute zero = - 271 C</a:t>
            </a:r>
          </a:p>
          <a:p>
            <a:pPr eaLnBrk="1" hangingPunct="1">
              <a:defRPr/>
            </a:pPr>
            <a:r>
              <a:rPr lang="en-US" sz="2800" smtClean="0">
                <a:latin typeface="Times New Roman" charset="0"/>
                <a:cs typeface="+mn-cs"/>
              </a:rPr>
              <a:t>Outer space 2.7 degrees above zero = - 270 C</a:t>
            </a:r>
          </a:p>
        </p:txBody>
      </p:sp>
      <p:sp>
        <p:nvSpPr>
          <p:cNvPr id="6" name="TextBox 4"/>
          <p:cNvSpPr txBox="1">
            <a:spLocks noChangeArrowheads="1"/>
          </p:cNvSpPr>
          <p:nvPr/>
        </p:nvSpPr>
        <p:spPr bwMode="auto">
          <a:xfrm>
            <a:off x="323528" y="273422"/>
            <a:ext cx="8496944" cy="923330"/>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5400" b="0" dirty="0" smtClean="0">
                <a:latin typeface="Times New Roman" charset="0"/>
              </a:rPr>
              <a:t>Cooler than Outer Space</a:t>
            </a:r>
            <a:endParaRPr lang="en-GB" sz="54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14679004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334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55" presetClass="entr" presetSubtype="0" fill="hold" nodeType="clickEffect">
                                  <p:stCondLst>
                                    <p:cond delay="0"/>
                                  </p:stCondLst>
                                  <p:childTnLst>
                                    <p:set>
                                      <p:cBhvr>
                                        <p:cTn id="14" dur="1" fill="hold">
                                          <p:stCondLst>
                                            <p:cond delay="0"/>
                                          </p:stCondLst>
                                        </p:cTn>
                                        <p:tgtEl>
                                          <p:spTgt spid="313349"/>
                                        </p:tgtEl>
                                        <p:attrNameLst>
                                          <p:attrName>style.visibility</p:attrName>
                                        </p:attrNameLst>
                                      </p:cBhvr>
                                      <p:to>
                                        <p:strVal val="visible"/>
                                      </p:to>
                                    </p:set>
                                    <p:anim calcmode="lin" valueType="num">
                                      <p:cBhvr>
                                        <p:cTn id="15" dur="1000" fill="hold"/>
                                        <p:tgtEl>
                                          <p:spTgt spid="313349"/>
                                        </p:tgtEl>
                                        <p:attrNameLst>
                                          <p:attrName>ppt_w</p:attrName>
                                        </p:attrNameLst>
                                      </p:cBhvr>
                                      <p:tavLst>
                                        <p:tav tm="0">
                                          <p:val>
                                            <p:strVal val="#ppt_w*0.70"/>
                                          </p:val>
                                        </p:tav>
                                        <p:tav tm="100000">
                                          <p:val>
                                            <p:strVal val="#ppt_w"/>
                                          </p:val>
                                        </p:tav>
                                      </p:tavLst>
                                    </p:anim>
                                    <p:anim calcmode="lin" valueType="num">
                                      <p:cBhvr>
                                        <p:cTn id="16" dur="1000" fill="hold"/>
                                        <p:tgtEl>
                                          <p:spTgt spid="313349"/>
                                        </p:tgtEl>
                                        <p:attrNameLst>
                                          <p:attrName>ppt_h</p:attrName>
                                        </p:attrNameLst>
                                      </p:cBhvr>
                                      <p:tavLst>
                                        <p:tav tm="0">
                                          <p:val>
                                            <p:strVal val="#ppt_h"/>
                                          </p:val>
                                        </p:tav>
                                        <p:tav tm="100000">
                                          <p:val>
                                            <p:strVal val="#ppt_h"/>
                                          </p:val>
                                        </p:tav>
                                      </p:tavLst>
                                    </p:anim>
                                    <p:animEffect transition="in" filter="fade">
                                      <p:cBhvr>
                                        <p:cTn id="17" dur="1000"/>
                                        <p:tgtEl>
                                          <p:spTgt spid="313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14370" name="Rectangle 2"/>
          <p:cNvSpPr>
            <a:spLocks noGrp="1" noChangeArrowheads="1"/>
          </p:cNvSpPr>
          <p:nvPr>
            <p:ph type="ctrTitle"/>
          </p:nvPr>
        </p:nvSpPr>
        <p:spPr>
          <a:xfrm>
            <a:off x="685800" y="304800"/>
            <a:ext cx="7772400" cy="819944"/>
          </a:xfrm>
          <a:solidFill>
            <a:srgbClr val="BBE0E3"/>
          </a:solidFill>
          <a:ln>
            <a:solidFill>
              <a:srgbClr val="000000"/>
            </a:solidFill>
            <a:miter lim="800000"/>
            <a:headEnd/>
            <a:tailEnd/>
          </a:ln>
        </p:spPr>
        <p:txBody>
          <a:bodyPr/>
          <a:lstStyle/>
          <a:p>
            <a:pPr algn="ctr" eaLnBrk="1" hangingPunct="1">
              <a:defRPr/>
            </a:pPr>
            <a:r>
              <a:rPr lang="en-US" sz="4400" smtClean="0">
                <a:solidFill>
                  <a:srgbClr val="000000"/>
                </a:solidFill>
                <a:latin typeface="Times New Roman" charset="0"/>
                <a:cs typeface="+mj-cs"/>
              </a:rPr>
              <a:t>The Hottest Place in the Galaxy</a:t>
            </a:r>
          </a:p>
        </p:txBody>
      </p:sp>
      <p:sp>
        <p:nvSpPr>
          <p:cNvPr id="314371" name="Rectangle 3"/>
          <p:cNvSpPr>
            <a:spLocks noGrp="1" noChangeArrowheads="1"/>
          </p:cNvSpPr>
          <p:nvPr>
            <p:ph type="subTitle" idx="1"/>
          </p:nvPr>
        </p:nvSpPr>
        <p:spPr>
          <a:xfrm>
            <a:off x="1371600" y="4953000"/>
            <a:ext cx="6400800" cy="1752600"/>
          </a:xfrm>
          <a:solidFill>
            <a:schemeClr val="accent1"/>
          </a:solidFill>
          <a:ln>
            <a:solidFill>
              <a:schemeClr val="tx1"/>
            </a:solidFill>
            <a:miter lim="800000"/>
            <a:headEnd/>
            <a:tailEnd/>
          </a:ln>
        </p:spPr>
        <p:txBody>
          <a:bodyPr/>
          <a:lstStyle/>
          <a:p>
            <a:pPr>
              <a:spcBef>
                <a:spcPct val="0"/>
              </a:spcBef>
              <a:defRPr/>
            </a:pPr>
            <a:r>
              <a:rPr lang="en-GB" sz="2800" smtClean="0">
                <a:latin typeface="Times New Roman" charset="0"/>
              </a:rPr>
              <a:t>Particle collisions create</a:t>
            </a:r>
          </a:p>
          <a:p>
            <a:pPr>
              <a:spcBef>
                <a:spcPct val="0"/>
              </a:spcBef>
              <a:defRPr/>
            </a:pPr>
            <a:r>
              <a:rPr lang="en-GB" sz="2800" smtClean="0">
                <a:latin typeface="Times New Roman" charset="0"/>
              </a:rPr>
              <a:t>(within a tiny volume) </a:t>
            </a:r>
          </a:p>
          <a:p>
            <a:pPr>
              <a:spcBef>
                <a:spcPct val="0"/>
              </a:spcBef>
              <a:defRPr/>
            </a:pPr>
            <a:r>
              <a:rPr lang="en-GB" sz="2800" smtClean="0">
                <a:latin typeface="Times New Roman" charset="0"/>
              </a:rPr>
              <a:t>temperatures a billion times higher than in the heart of the Sun</a:t>
            </a:r>
            <a:endParaRPr lang="en-US" sz="2800" smtClean="0">
              <a:latin typeface="Times New Roman" charset="0"/>
              <a:cs typeface="+mn-cs"/>
            </a:endParaRPr>
          </a:p>
        </p:txBody>
      </p:sp>
    </p:spTree>
    <p:extLst>
      <p:ext uri="{BB962C8B-B14F-4D97-AF65-F5344CB8AC3E}">
        <p14:creationId xmlns:p14="http://schemas.microsoft.com/office/powerpoint/2010/main" val="18399860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4371">
                                            <p:bg/>
                                          </p:spTgt>
                                        </p:tgtEl>
                                        <p:attrNameLst>
                                          <p:attrName>style.visibility</p:attrName>
                                        </p:attrNameLst>
                                      </p:cBhvr>
                                      <p:to>
                                        <p:strVal val="visible"/>
                                      </p:to>
                                    </p:set>
                                    <p:anim calcmode="lin" valueType="num">
                                      <p:cBhvr>
                                        <p:cTn id="7" dur="1000" fill="hold"/>
                                        <p:tgtEl>
                                          <p:spTgt spid="314371">
                                            <p:bg/>
                                          </p:spTgt>
                                        </p:tgtEl>
                                        <p:attrNameLst>
                                          <p:attrName>ppt_w</p:attrName>
                                        </p:attrNameLst>
                                      </p:cBhvr>
                                      <p:tavLst>
                                        <p:tav tm="0">
                                          <p:val>
                                            <p:strVal val="#ppt_w*0.70"/>
                                          </p:val>
                                        </p:tav>
                                        <p:tav tm="100000">
                                          <p:val>
                                            <p:strVal val="#ppt_w"/>
                                          </p:val>
                                        </p:tav>
                                      </p:tavLst>
                                    </p:anim>
                                    <p:anim calcmode="lin" valueType="num">
                                      <p:cBhvr>
                                        <p:cTn id="8" dur="1000" fill="hold"/>
                                        <p:tgtEl>
                                          <p:spTgt spid="314371">
                                            <p:bg/>
                                          </p:spTgt>
                                        </p:tgtEl>
                                        <p:attrNameLst>
                                          <p:attrName>ppt_h</p:attrName>
                                        </p:attrNameLst>
                                      </p:cBhvr>
                                      <p:tavLst>
                                        <p:tav tm="0">
                                          <p:val>
                                            <p:strVal val="#ppt_h"/>
                                          </p:val>
                                        </p:tav>
                                        <p:tav tm="100000">
                                          <p:val>
                                            <p:strVal val="#ppt_h"/>
                                          </p:val>
                                        </p:tav>
                                      </p:tavLst>
                                    </p:anim>
                                    <p:animEffect transition="in" filter="fade">
                                      <p:cBhvr>
                                        <p:cTn id="9" dur="1000"/>
                                        <p:tgtEl>
                                          <p:spTgt spid="314371">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314371">
                                            <p:txEl>
                                              <p:pRg st="0" end="0"/>
                                            </p:txEl>
                                          </p:spTgt>
                                        </p:tgtEl>
                                        <p:attrNameLst>
                                          <p:attrName>style.visibility</p:attrName>
                                        </p:attrNameLst>
                                      </p:cBhvr>
                                      <p:to>
                                        <p:strVal val="visible"/>
                                      </p:to>
                                    </p:set>
                                    <p:anim calcmode="lin" valueType="num">
                                      <p:cBhvr>
                                        <p:cTn id="12" dur="1000" fill="hold"/>
                                        <p:tgtEl>
                                          <p:spTgt spid="314371">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14371">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14371">
                                            <p:txEl>
                                              <p:pRg st="0" end="0"/>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14371">
                                            <p:txEl>
                                              <p:pRg st="1" end="1"/>
                                            </p:txEl>
                                          </p:spTgt>
                                        </p:tgtEl>
                                        <p:attrNameLst>
                                          <p:attrName>style.visibility</p:attrName>
                                        </p:attrNameLst>
                                      </p:cBhvr>
                                      <p:to>
                                        <p:strVal val="visible"/>
                                      </p:to>
                                    </p:set>
                                    <p:anim calcmode="lin" valueType="num">
                                      <p:cBhvr>
                                        <p:cTn id="17" dur="1000" fill="hold"/>
                                        <p:tgtEl>
                                          <p:spTgt spid="314371">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314371">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314371">
                                            <p:txEl>
                                              <p:pRg st="1" end="1"/>
                                            </p:tx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314371">
                                            <p:txEl>
                                              <p:pRg st="2" end="2"/>
                                            </p:txEl>
                                          </p:spTgt>
                                        </p:tgtEl>
                                        <p:attrNameLst>
                                          <p:attrName>style.visibility</p:attrName>
                                        </p:attrNameLst>
                                      </p:cBhvr>
                                      <p:to>
                                        <p:strVal val="visible"/>
                                      </p:to>
                                    </p:set>
                                    <p:anim calcmode="lin" valueType="num">
                                      <p:cBhvr>
                                        <p:cTn id="22" dur="1000" fill="hold"/>
                                        <p:tgtEl>
                                          <p:spTgt spid="314371">
                                            <p:txEl>
                                              <p:pRg st="2" end="2"/>
                                            </p:txEl>
                                          </p:spTgt>
                                        </p:tgtEl>
                                        <p:attrNameLst>
                                          <p:attrName>ppt_w</p:attrName>
                                        </p:attrNameLst>
                                      </p:cBhvr>
                                      <p:tavLst>
                                        <p:tav tm="0">
                                          <p:val>
                                            <p:strVal val="#ppt_w*0.70"/>
                                          </p:val>
                                        </p:tav>
                                        <p:tav tm="100000">
                                          <p:val>
                                            <p:strVal val="#ppt_w"/>
                                          </p:val>
                                        </p:tav>
                                      </p:tavLst>
                                    </p:anim>
                                    <p:anim calcmode="lin" valueType="num">
                                      <p:cBhvr>
                                        <p:cTn id="23" dur="1000" fill="hold"/>
                                        <p:tgtEl>
                                          <p:spTgt spid="314371">
                                            <p:txEl>
                                              <p:pRg st="2" end="2"/>
                                            </p:txEl>
                                          </p:spTgt>
                                        </p:tgtEl>
                                        <p:attrNameLst>
                                          <p:attrName>ppt_h</p:attrName>
                                        </p:attrNameLst>
                                      </p:cBhvr>
                                      <p:tavLst>
                                        <p:tav tm="0">
                                          <p:val>
                                            <p:strVal val="#ppt_h"/>
                                          </p:val>
                                        </p:tav>
                                        <p:tav tm="100000">
                                          <p:val>
                                            <p:strVal val="#ppt_h"/>
                                          </p:val>
                                        </p:tav>
                                      </p:tavLst>
                                    </p:anim>
                                    <p:animEffect transition="in" filter="fade">
                                      <p:cBhvr>
                                        <p:cTn id="24" dur="1000"/>
                                        <p:tgtEl>
                                          <p:spTgt spid="3143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371"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2" descr="Barrel Toroid 4 Nov 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0"/>
            <a:ext cx="5410200" cy="3525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656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648200" cy="35004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6563" name="Picture 4" descr="Caver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3375025"/>
            <a:ext cx="5943600" cy="3482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6564" name="Picture 5" descr="IMG_29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371850"/>
            <a:ext cx="4648200" cy="3486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6565" name="Text Box 6"/>
          <p:cNvSpPr txBox="1">
            <a:spLocks noChangeArrowheads="1"/>
          </p:cNvSpPr>
          <p:nvPr/>
        </p:nvSpPr>
        <p:spPr bwMode="auto">
          <a:xfrm>
            <a:off x="4643438" y="2895600"/>
            <a:ext cx="4060825" cy="46196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ATLAS: Higgs and dark matter</a:t>
            </a:r>
          </a:p>
        </p:txBody>
      </p:sp>
      <p:sp>
        <p:nvSpPr>
          <p:cNvPr id="66566" name="Text Box 7"/>
          <p:cNvSpPr txBox="1">
            <a:spLocks noChangeArrowheads="1"/>
          </p:cNvSpPr>
          <p:nvPr/>
        </p:nvSpPr>
        <p:spPr bwMode="auto">
          <a:xfrm>
            <a:off x="230188" y="6400800"/>
            <a:ext cx="3740150" cy="46196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CMS: Higgs and dark matter</a:t>
            </a:r>
          </a:p>
        </p:txBody>
      </p:sp>
      <p:sp>
        <p:nvSpPr>
          <p:cNvPr id="66567" name="Text Box 8"/>
          <p:cNvSpPr txBox="1">
            <a:spLocks noChangeArrowheads="1"/>
          </p:cNvSpPr>
          <p:nvPr/>
        </p:nvSpPr>
        <p:spPr bwMode="auto">
          <a:xfrm>
            <a:off x="76200" y="2895600"/>
            <a:ext cx="4479925" cy="461963"/>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ALICE: Primordial cosmic plasma</a:t>
            </a:r>
          </a:p>
        </p:txBody>
      </p:sp>
      <p:sp>
        <p:nvSpPr>
          <p:cNvPr id="66568" name="Text Box 9"/>
          <p:cNvSpPr txBox="1">
            <a:spLocks noChangeArrowheads="1"/>
          </p:cNvSpPr>
          <p:nvPr/>
        </p:nvSpPr>
        <p:spPr bwMode="auto">
          <a:xfrm>
            <a:off x="4643438" y="6400800"/>
            <a:ext cx="4567237" cy="45720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en-US" sz="2400" b="0">
                <a:solidFill>
                  <a:srgbClr val="FFFF00"/>
                </a:solidFill>
                <a:latin typeface="Times New Roman" charset="0"/>
              </a:rPr>
              <a:t>LHCb: Matter-antimatter difference</a:t>
            </a:r>
          </a:p>
        </p:txBody>
      </p:sp>
      <p:sp>
        <p:nvSpPr>
          <p:cNvPr id="66572" name="TextBox 4"/>
          <p:cNvSpPr txBox="1">
            <a:spLocks noChangeArrowheads="1"/>
          </p:cNvSpPr>
          <p:nvPr/>
        </p:nvSpPr>
        <p:spPr bwMode="auto">
          <a:xfrm>
            <a:off x="-657225" y="5294313"/>
            <a:ext cx="1841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a:p>
        </p:txBody>
      </p:sp>
      <p:pic>
        <p:nvPicPr>
          <p:cNvPr id="2" name="Picture 1" descr="EstonianFlag.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383756"/>
            <a:ext cx="1403648" cy="890739"/>
          </a:xfrm>
          <a:prstGeom prst="rect">
            <a:avLst/>
          </a:prstGeom>
        </p:spPr>
      </p:pic>
      <p:pic>
        <p:nvPicPr>
          <p:cNvPr id="4" name="Picture 3" descr="LithuanianFla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75856" y="3383683"/>
            <a:ext cx="1371724" cy="909413"/>
          </a:xfrm>
          <a:prstGeom prst="rect">
            <a:avLst/>
          </a:prstGeom>
        </p:spPr>
      </p:pic>
    </p:spTree>
    <p:extLst>
      <p:ext uri="{BB962C8B-B14F-4D97-AF65-F5344CB8AC3E}">
        <p14:creationId xmlns:p14="http://schemas.microsoft.com/office/powerpoint/2010/main" val="31579613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3" descr="outingHiggs.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3850" y="-26988"/>
            <a:ext cx="989647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7" name="Subtitle 2"/>
          <p:cNvSpPr>
            <a:spLocks noGrp="1"/>
          </p:cNvSpPr>
          <p:nvPr>
            <p:ph type="subTitle" idx="1"/>
          </p:nvPr>
        </p:nvSpPr>
        <p:spPr>
          <a:xfrm>
            <a:off x="1371600" y="5972175"/>
            <a:ext cx="6400800" cy="769938"/>
          </a:xfrm>
          <a:solidFill>
            <a:schemeClr val="accent1"/>
          </a:solidFill>
          <a:ln>
            <a:solidFill>
              <a:schemeClr val="tx1"/>
            </a:solidFill>
            <a:miter lim="800000"/>
            <a:headEnd/>
            <a:tailEnd/>
          </a:ln>
        </p:spPr>
        <p:txBody>
          <a:bodyPr/>
          <a:lstStyle/>
          <a:p>
            <a:r>
              <a:rPr lang="en-US" sz="4400">
                <a:latin typeface="Times New Roman" charset="0"/>
                <a:ea typeface="ＭＳ Ｐゴシック" charset="0"/>
                <a:cs typeface="Times New Roman" charset="0"/>
              </a:rPr>
              <a:t>Mass Higgsteria</a:t>
            </a:r>
          </a:p>
        </p:txBody>
      </p:sp>
      <p:sp>
        <p:nvSpPr>
          <p:cNvPr id="5" name="TextBox 4"/>
          <p:cNvSpPr txBox="1">
            <a:spLocks noChangeArrowheads="1"/>
          </p:cNvSpPr>
          <p:nvPr/>
        </p:nvSpPr>
        <p:spPr bwMode="auto">
          <a:xfrm>
            <a:off x="-180528" y="128826"/>
            <a:ext cx="9577064" cy="707886"/>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000" b="0" dirty="0" smtClean="0">
                <a:latin typeface="Times New Roman" charset="0"/>
              </a:rPr>
              <a:t>Has the Higgs Boson Finally Been Revealed?</a:t>
            </a:r>
            <a:endParaRPr lang="en-GB" sz="40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5988633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2707">
                                            <p:bg/>
                                          </p:spTgt>
                                        </p:tgtEl>
                                        <p:attrNameLst>
                                          <p:attrName>style.visibility</p:attrName>
                                        </p:attrNameLst>
                                      </p:cBhvr>
                                      <p:to>
                                        <p:strVal val="visible"/>
                                      </p:to>
                                    </p:set>
                                    <p:animEffect transition="in" filter="dissolve">
                                      <p:cBhvr>
                                        <p:cTn id="7" dur="500"/>
                                        <p:tgtEl>
                                          <p:spTgt spid="72707">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2707">
                                            <p:txEl>
                                              <p:pRg st="0" end="0"/>
                                            </p:txEl>
                                          </p:spTgt>
                                        </p:tgtEl>
                                        <p:attrNameLst>
                                          <p:attrName>style.visibility</p:attrName>
                                        </p:attrNameLst>
                                      </p:cBhvr>
                                      <p:to>
                                        <p:strVal val="visible"/>
                                      </p:to>
                                    </p:set>
                                    <p:animEffect transition="in" filter="dissolve">
                                      <p:cBhvr>
                                        <p:cTn id="10" dur="500"/>
                                        <p:tgtEl>
                                          <p:spTgt spid="727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eaLnBrk="1" hangingPunct="1"/>
            <a:fld id="{CE1A9C4C-1871-3348-B7D6-ACA2480456CB}" type="slidenum">
              <a:rPr lang="en-US" sz="1200" b="1">
                <a:solidFill>
                  <a:srgbClr val="898989"/>
                </a:solidFill>
              </a:rPr>
              <a:pPr algn="r" eaLnBrk="1" hangingPunct="1"/>
              <a:t>3</a:t>
            </a:fld>
            <a:endParaRPr lang="en-US" sz="1200" b="1" dirty="0">
              <a:solidFill>
                <a:srgbClr val="898989"/>
              </a:solidFill>
            </a:endParaRPr>
          </a:p>
        </p:txBody>
      </p:sp>
      <p:pic>
        <p:nvPicPr>
          <p:cNvPr id="24581" name="Picture 2" descr="flags"/>
          <p:cNvPicPr>
            <a:picLocks noChangeAspect="1" noChangeArrowheads="1"/>
          </p:cNvPicPr>
          <p:nvPr/>
        </p:nvPicPr>
        <p:blipFill>
          <a:blip r:embed="rId3">
            <a:lum bright="-2000" contrast="-2000"/>
          </a:blip>
          <a:srcRect t="1666"/>
          <a:stretch>
            <a:fillRect/>
          </a:stretch>
        </p:blipFill>
        <p:spPr bwMode="auto">
          <a:xfrm>
            <a:off x="-76200" y="8247"/>
            <a:ext cx="9372600" cy="6858000"/>
          </a:xfrm>
          <a:prstGeom prst="rect">
            <a:avLst/>
          </a:prstGeom>
          <a:noFill/>
          <a:ln w="9525">
            <a:noFill/>
            <a:miter lim="800000"/>
            <a:headEnd/>
            <a:tailEnd/>
          </a:ln>
        </p:spPr>
      </p:pic>
      <p:sp>
        <p:nvSpPr>
          <p:cNvPr id="4" name="Rectangle 3"/>
          <p:cNvSpPr txBox="1">
            <a:spLocks noChangeArrowheads="1"/>
          </p:cNvSpPr>
          <p:nvPr/>
        </p:nvSpPr>
        <p:spPr bwMode="auto">
          <a:xfrm>
            <a:off x="76200" y="0"/>
            <a:ext cx="9067800" cy="1905000"/>
          </a:xfrm>
          <a:prstGeom prst="rect">
            <a:avLst/>
          </a:prstGeom>
          <a:noFill/>
          <a:ln w="9525">
            <a:noFill/>
            <a:miter lim="800000"/>
            <a:headEnd/>
            <a:tailEnd/>
          </a:ln>
          <a:effectLst/>
        </p:spPr>
        <p:txBody>
          <a:bodyPr anchor="ctr">
            <a:prstTxWarp prst="textNoShape">
              <a:avLst/>
            </a:prstTxWarp>
          </a:bodyPr>
          <a:lstStyle/>
          <a:p>
            <a:pPr eaLnBrk="1" hangingPunct="1">
              <a:defRPr/>
            </a:pPr>
            <a:r>
              <a:rPr lang="en-GB" sz="3600" dirty="0">
                <a:solidFill>
                  <a:srgbClr val="FFFF00"/>
                </a:solidFill>
                <a:effectLst>
                  <a:outerShdw blurRad="38100" dist="38100" dir="2700000">
                    <a:srgbClr val="000000"/>
                  </a:outerShdw>
                </a:effectLst>
              </a:rPr>
              <a:t>CERN</a:t>
            </a:r>
            <a:r>
              <a:rPr lang="en-GB" sz="3600" dirty="0" smtClean="0">
                <a:solidFill>
                  <a:srgbClr val="FFFF00"/>
                </a:solidFill>
                <a:effectLst>
                  <a:outerShdw blurRad="38100" dist="38100" dir="2700000">
                    <a:srgbClr val="000000"/>
                  </a:outerShdw>
                </a:effectLst>
              </a:rPr>
              <a:t> was founded 1954: </a:t>
            </a:r>
            <a:r>
              <a:rPr lang="en-GB" sz="2800" dirty="0" smtClean="0">
                <a:solidFill>
                  <a:srgbClr val="FFFF00"/>
                </a:solidFill>
                <a:effectLst>
                  <a:outerShdw blurRad="38100" dist="38100" dir="2700000">
                    <a:srgbClr val="000000"/>
                  </a:outerShdw>
                </a:effectLst>
              </a:rPr>
              <a:t>12 European States</a:t>
            </a:r>
          </a:p>
          <a:p>
            <a:pPr eaLnBrk="1" hangingPunct="1">
              <a:defRPr/>
            </a:pPr>
            <a:r>
              <a:rPr lang="en-GB" sz="2800" dirty="0" smtClean="0">
                <a:solidFill>
                  <a:srgbClr val="FFFF00"/>
                </a:solidFill>
                <a:effectLst>
                  <a:outerShdw blurRad="38100" dist="38100" dir="2700000">
                    <a:srgbClr val="000000"/>
                  </a:outerShdw>
                </a:effectLst>
              </a:rPr>
              <a:t>	</a:t>
            </a:r>
            <a:r>
              <a:rPr lang="en-GB" sz="2800" dirty="0" smtClean="0">
                <a:solidFill>
                  <a:schemeClr val="accent1"/>
                </a:solidFill>
                <a:effectLst>
                  <a:outerShdw blurRad="38100" dist="38100" dir="2700000">
                    <a:srgbClr val="000000"/>
                  </a:outerShdw>
                </a:effectLst>
              </a:rPr>
              <a:t>     “Science for Peace”</a:t>
            </a:r>
          </a:p>
          <a:p>
            <a:pPr eaLnBrk="1" hangingPunct="1">
              <a:defRPr/>
            </a:pPr>
            <a:endParaRPr lang="en-GB" sz="1000" dirty="0" smtClean="0">
              <a:solidFill>
                <a:srgbClr val="FFFF00"/>
              </a:solidFill>
              <a:effectLst>
                <a:outerShdw blurRad="38100" dist="38100" dir="2700000">
                  <a:srgbClr val="000000"/>
                </a:outerShdw>
              </a:effectLst>
            </a:endParaRPr>
          </a:p>
          <a:p>
            <a:pPr eaLnBrk="1" hangingPunct="1">
              <a:defRPr/>
            </a:pPr>
            <a:r>
              <a:rPr lang="en-GB" sz="3200" dirty="0" smtClean="0">
                <a:solidFill>
                  <a:srgbClr val="FFFF00"/>
                </a:solidFill>
                <a:effectLst>
                  <a:outerShdw blurRad="38100" dist="38100" dir="2700000">
                    <a:srgbClr val="000000"/>
                  </a:outerShdw>
                </a:effectLst>
              </a:rPr>
              <a:t>Today: </a:t>
            </a:r>
            <a:r>
              <a:rPr lang="en-GB" sz="3200" dirty="0" smtClean="0">
                <a:solidFill>
                  <a:srgbClr val="FFFF00"/>
                </a:solidFill>
                <a:effectLst>
                  <a:outerShdw blurRad="38100" dist="38100" dir="2700000">
                    <a:srgbClr val="000000"/>
                  </a:outerShdw>
                </a:effectLst>
              </a:rPr>
              <a:t>21 </a:t>
            </a:r>
            <a:r>
              <a:rPr lang="en-GB" sz="3200" dirty="0" smtClean="0">
                <a:solidFill>
                  <a:srgbClr val="FFFF00"/>
                </a:solidFill>
                <a:effectLst>
                  <a:outerShdw blurRad="38100" dist="38100" dir="2700000">
                    <a:srgbClr val="000000"/>
                  </a:outerShdw>
                </a:effectLst>
              </a:rPr>
              <a:t>Member States</a:t>
            </a:r>
            <a:endParaRPr lang="en-GB" sz="3200" dirty="0">
              <a:solidFill>
                <a:schemeClr val="tx2"/>
              </a:solidFill>
              <a:effectLst>
                <a:outerShdw blurRad="38100" dist="38100" dir="2700000">
                  <a:srgbClr val="000000"/>
                </a:outerShdw>
              </a:effectLst>
            </a:endParaRPr>
          </a:p>
        </p:txBody>
      </p:sp>
      <p:sp>
        <p:nvSpPr>
          <p:cNvPr id="8" name="Rectangle 5"/>
          <p:cNvSpPr txBox="1">
            <a:spLocks noChangeArrowheads="1"/>
          </p:cNvSpPr>
          <p:nvPr/>
        </p:nvSpPr>
        <p:spPr bwMode="auto">
          <a:xfrm>
            <a:off x="1331640" y="4221088"/>
            <a:ext cx="7812360" cy="2520280"/>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eaLnBrk="1" hangingPunct="1">
              <a:lnSpc>
                <a:spcPct val="90000"/>
              </a:lnSpc>
              <a:spcBef>
                <a:spcPct val="20000"/>
              </a:spcBef>
              <a:buSzPct val="65000"/>
              <a:defRPr/>
            </a:pPr>
            <a:r>
              <a:rPr lang="en-GB" sz="1700" dirty="0" smtClean="0">
                <a:solidFill>
                  <a:srgbClr val="FFFF00"/>
                </a:solidFill>
                <a:effectLst>
                  <a:outerShdw blurRad="38100" dist="38100" dir="2700000" algn="tl">
                    <a:srgbClr val="000000">
                      <a:alpha val="43137"/>
                    </a:srgbClr>
                  </a:outerShdw>
                </a:effectLst>
              </a:rPr>
              <a:t>Member </a:t>
            </a:r>
            <a:r>
              <a:rPr lang="en-GB" sz="1700" dirty="0">
                <a:solidFill>
                  <a:srgbClr val="FFFF00"/>
                </a:solidFill>
                <a:effectLst>
                  <a:outerShdw blurRad="38100" dist="38100" dir="2700000" algn="tl">
                    <a:srgbClr val="000000">
                      <a:alpha val="43137"/>
                    </a:srgbClr>
                  </a:outerShdw>
                </a:effectLst>
              </a:rPr>
              <a:t>States:</a:t>
            </a:r>
            <a:r>
              <a:rPr lang="en-GB" sz="1700" dirty="0">
                <a:effectLst>
                  <a:outerShdw blurRad="38100" dist="38100" dir="2700000" algn="tl">
                    <a:srgbClr val="000000">
                      <a:alpha val="43137"/>
                    </a:srgbClr>
                  </a:outerShdw>
                </a:effectLst>
              </a:rPr>
              <a:t> </a:t>
            </a:r>
            <a:r>
              <a:rPr lang="en-GB" sz="1700" dirty="0">
                <a:solidFill>
                  <a:srgbClr val="FFFFFF"/>
                </a:solidFill>
                <a:effectLst>
                  <a:outerShdw blurRad="38100" dist="38100" dir="2700000" algn="tl">
                    <a:srgbClr val="000000">
                      <a:alpha val="43137"/>
                    </a:srgbClr>
                  </a:outerShdw>
                </a:effectLst>
              </a:rPr>
              <a:t>Austria, Belgium, Bulgaria,</a:t>
            </a:r>
            <a:r>
              <a:rPr lang="en-GB" sz="1700" dirty="0" smtClean="0">
                <a:solidFill>
                  <a:srgbClr val="FFFFFF"/>
                </a:solidFill>
                <a:effectLst>
                  <a:outerShdw blurRad="38100" dist="38100" dir="2700000" algn="tl">
                    <a:srgbClr val="000000">
                      <a:alpha val="43137"/>
                    </a:srgbClr>
                  </a:outerShdw>
                </a:effectLst>
              </a:rPr>
              <a:t> the </a:t>
            </a:r>
            <a:r>
              <a:rPr lang="en-GB" sz="1700" dirty="0">
                <a:solidFill>
                  <a:srgbClr val="FFFFFF"/>
                </a:solidFill>
                <a:effectLst>
                  <a:outerShdw blurRad="38100" dist="38100" dir="2700000" algn="tl">
                    <a:srgbClr val="000000">
                      <a:alpha val="43137"/>
                    </a:srgbClr>
                  </a:outerShdw>
                </a:effectLst>
              </a:rPr>
              <a:t>Czech Republic, Denmark, Finland, France, Germany, Greece, Hungary, </a:t>
            </a:r>
            <a:r>
              <a:rPr lang="en-GB" sz="1700" dirty="0" smtClean="0">
                <a:solidFill>
                  <a:srgbClr val="FFFFFF"/>
                </a:solidFill>
                <a:effectLst>
                  <a:outerShdw blurRad="38100" dist="38100" dir="2700000" algn="tl">
                    <a:srgbClr val="000000">
                      <a:alpha val="43137"/>
                    </a:srgbClr>
                  </a:outerShdw>
                </a:effectLst>
              </a:rPr>
              <a:t>Israel, Italy</a:t>
            </a:r>
            <a:r>
              <a:rPr lang="en-GB" sz="1700" dirty="0">
                <a:solidFill>
                  <a:srgbClr val="FFFFFF"/>
                </a:solidFill>
                <a:effectLst>
                  <a:outerShdw blurRad="38100" dist="38100" dir="2700000" algn="tl">
                    <a:srgbClr val="000000">
                      <a:alpha val="43137"/>
                    </a:srgbClr>
                  </a:outerShdw>
                </a:effectLst>
              </a:rPr>
              <a:t>,</a:t>
            </a:r>
            <a:r>
              <a:rPr lang="en-GB" sz="1700" dirty="0" smtClean="0">
                <a:solidFill>
                  <a:srgbClr val="FFFFFF"/>
                </a:solidFill>
                <a:effectLst>
                  <a:outerShdw blurRad="38100" dist="38100" dir="2700000" algn="tl">
                    <a:srgbClr val="000000">
                      <a:alpha val="43137"/>
                    </a:srgbClr>
                  </a:outerShdw>
                </a:effectLst>
              </a:rPr>
              <a:t> the Netherlands</a:t>
            </a:r>
            <a:r>
              <a:rPr lang="en-GB" sz="1700" dirty="0">
                <a:solidFill>
                  <a:srgbClr val="FFFFFF"/>
                </a:solidFill>
                <a:effectLst>
                  <a:outerShdw blurRad="38100" dist="38100" dir="2700000" algn="tl">
                    <a:srgbClr val="000000">
                      <a:alpha val="43137"/>
                    </a:srgbClr>
                  </a:outerShdw>
                </a:effectLst>
              </a:rPr>
              <a:t>, Norway, Poland, Portugal, Slovakia, Spain, Sweden, </a:t>
            </a:r>
            <a:r>
              <a:rPr lang="en-GB" sz="1700" dirty="0" smtClean="0">
                <a:solidFill>
                  <a:srgbClr val="FFFFFF"/>
                </a:solidFill>
                <a:effectLst>
                  <a:outerShdw blurRad="38100" dist="38100" dir="2700000" algn="tl">
                    <a:srgbClr val="000000">
                      <a:alpha val="43137"/>
                    </a:srgbClr>
                  </a:outerShdw>
                </a:effectLst>
              </a:rPr>
              <a:t>Switzerland, UK</a:t>
            </a:r>
            <a:endParaRPr lang="en-GB" sz="1700" dirty="0" smtClean="0">
              <a:solidFill>
                <a:srgbClr val="FFFFFF"/>
              </a:solidFill>
              <a:effectLst>
                <a:outerShdw blurRad="38100" dist="38100" dir="2700000" algn="tl">
                  <a:srgbClr val="000000">
                    <a:alpha val="43137"/>
                  </a:srgbClr>
                </a:outerShdw>
              </a:effectLst>
            </a:endParaRPr>
          </a:p>
          <a:p>
            <a:pPr marL="85725" eaLnBrk="1" hangingPunct="1">
              <a:lnSpc>
                <a:spcPct val="90000"/>
              </a:lnSpc>
              <a:spcBef>
                <a:spcPct val="20000"/>
              </a:spcBef>
              <a:buSzPct val="65000"/>
              <a:defRPr/>
            </a:pPr>
            <a:r>
              <a:rPr lang="en-GB" sz="1700" dirty="0" smtClean="0">
                <a:solidFill>
                  <a:srgbClr val="FFFF00"/>
                </a:solidFill>
                <a:effectLst>
                  <a:outerShdw blurRad="38100" dist="38100" dir="2700000" algn="tl">
                    <a:srgbClr val="000000">
                      <a:alpha val="43137"/>
                    </a:srgbClr>
                  </a:outerShdw>
                </a:effectLst>
              </a:rPr>
              <a:t>Candidate for Accession: </a:t>
            </a:r>
            <a:r>
              <a:rPr lang="en-GB" sz="1700" dirty="0" smtClean="0">
                <a:solidFill>
                  <a:srgbClr val="FFFFFF"/>
                </a:solidFill>
                <a:effectLst>
                  <a:outerShdw blurRad="38100" dist="38100" dir="2700000" algn="tl">
                    <a:srgbClr val="000000">
                      <a:alpha val="43137"/>
                    </a:srgbClr>
                  </a:outerShdw>
                </a:effectLst>
              </a:rPr>
              <a:t>Romania</a:t>
            </a:r>
          </a:p>
          <a:p>
            <a:pPr marL="85725" eaLnBrk="1" hangingPunct="1">
              <a:lnSpc>
                <a:spcPct val="90000"/>
              </a:lnSpc>
              <a:spcBef>
                <a:spcPct val="20000"/>
              </a:spcBef>
              <a:buSzPct val="65000"/>
              <a:defRPr/>
            </a:pPr>
            <a:r>
              <a:rPr lang="en-US" sz="1700" dirty="0" smtClean="0">
                <a:solidFill>
                  <a:srgbClr val="FFFF00"/>
                </a:solidFill>
                <a:effectLst>
                  <a:outerShdw blurRad="38100" dist="38100" dir="2700000" algn="tl">
                    <a:srgbClr val="000000">
                      <a:alpha val="43137"/>
                    </a:srgbClr>
                  </a:outerShdw>
                </a:effectLst>
              </a:rPr>
              <a:t>Associate Members in the Pre-Stage to Membership</a:t>
            </a:r>
            <a:r>
              <a:rPr lang="en-US" sz="1700" dirty="0" smtClean="0">
                <a:solidFill>
                  <a:srgbClr val="FFFF00"/>
                </a:solidFill>
                <a:effectLst>
                  <a:outerShdw blurRad="38100" dist="38100" dir="2700000" algn="tl">
                    <a:srgbClr val="000000">
                      <a:alpha val="43137"/>
                    </a:srgbClr>
                  </a:outerShdw>
                </a:effectLst>
              </a:rPr>
              <a:t>:</a:t>
            </a:r>
            <a:r>
              <a:rPr lang="en-US" sz="1700" dirty="0" smtClean="0">
                <a:solidFill>
                  <a:schemeClr val="bg1"/>
                </a:solidFill>
                <a:effectLst>
                  <a:outerShdw blurRad="38100" dist="38100" dir="2700000" algn="tl">
                    <a:srgbClr val="000000">
                      <a:alpha val="43137"/>
                    </a:srgbClr>
                  </a:outerShdw>
                </a:effectLst>
              </a:rPr>
              <a:t> </a:t>
            </a:r>
            <a:r>
              <a:rPr lang="en-US" sz="1700" dirty="0" smtClean="0">
                <a:solidFill>
                  <a:schemeClr val="bg1"/>
                </a:solidFill>
                <a:effectLst>
                  <a:outerShdw blurRad="38100" dist="38100" dir="2700000" algn="tl">
                    <a:srgbClr val="000000">
                      <a:alpha val="43137"/>
                    </a:srgbClr>
                  </a:outerShdw>
                </a:effectLst>
              </a:rPr>
              <a:t>Serbia</a:t>
            </a:r>
          </a:p>
          <a:p>
            <a:pPr marL="85725" eaLnBrk="1" hangingPunct="1">
              <a:lnSpc>
                <a:spcPct val="90000"/>
              </a:lnSpc>
              <a:spcBef>
                <a:spcPct val="20000"/>
              </a:spcBef>
              <a:buSzPct val="65000"/>
              <a:defRPr/>
            </a:pPr>
            <a:r>
              <a:rPr lang="en-US" sz="1700" dirty="0" smtClean="0">
                <a:solidFill>
                  <a:srgbClr val="FFFF00"/>
                </a:solidFill>
                <a:effectLst>
                  <a:outerShdw blurRad="38100" dist="38100" dir="2700000" algn="tl">
                    <a:srgbClr val="000000">
                      <a:alpha val="43137"/>
                    </a:srgbClr>
                  </a:outerShdw>
                </a:effectLst>
              </a:rPr>
              <a:t>Applicant </a:t>
            </a:r>
            <a:r>
              <a:rPr lang="en-US" sz="1700" dirty="0" smtClean="0">
                <a:solidFill>
                  <a:srgbClr val="FFFF00"/>
                </a:solidFill>
                <a:effectLst>
                  <a:outerShdw blurRad="38100" dist="38100" dir="2700000" algn="tl">
                    <a:srgbClr val="000000">
                      <a:alpha val="43137"/>
                    </a:srgbClr>
                  </a:outerShdw>
                </a:effectLst>
              </a:rPr>
              <a:t>State: </a:t>
            </a:r>
            <a:r>
              <a:rPr lang="en-US" sz="1700" dirty="0" smtClean="0">
                <a:solidFill>
                  <a:schemeClr val="accent1"/>
                </a:solidFill>
                <a:effectLst>
                  <a:outerShdw blurRad="38100" dist="38100" dir="2700000" algn="tl">
                    <a:srgbClr val="000000">
                      <a:alpha val="43137"/>
                    </a:srgbClr>
                  </a:outerShdw>
                </a:effectLst>
              </a:rPr>
              <a:t>Cyprus</a:t>
            </a:r>
            <a:endParaRPr lang="en-GB" sz="1700" dirty="0" smtClean="0">
              <a:solidFill>
                <a:schemeClr val="accent1"/>
              </a:solidFill>
              <a:effectLst>
                <a:outerShdw blurRad="38100" dist="38100" dir="2700000" algn="tl">
                  <a:srgbClr val="000000">
                    <a:alpha val="43137"/>
                  </a:srgbClr>
                </a:outerShdw>
              </a:effectLst>
            </a:endParaRPr>
          </a:p>
          <a:p>
            <a:pPr marL="85725">
              <a:lnSpc>
                <a:spcPct val="90000"/>
              </a:lnSpc>
              <a:spcBef>
                <a:spcPct val="20000"/>
              </a:spcBef>
              <a:buSzPct val="65000"/>
              <a:defRPr/>
            </a:pPr>
            <a:r>
              <a:rPr lang="en-US" sz="1700" dirty="0" smtClean="0">
                <a:solidFill>
                  <a:srgbClr val="FFFF00"/>
                </a:solidFill>
                <a:effectLst>
                  <a:outerShdw blurRad="38100" dist="38100" dir="2700000" algn="tl">
                    <a:srgbClr val="000000">
                      <a:alpha val="43137"/>
                    </a:srgbClr>
                  </a:outerShdw>
                </a:effectLst>
              </a:rPr>
              <a:t>Applicants for Associate Membership: </a:t>
            </a:r>
            <a:r>
              <a:rPr lang="en-US" sz="1700" dirty="0" smtClean="0">
                <a:solidFill>
                  <a:schemeClr val="accent1"/>
                </a:solidFill>
                <a:effectLst>
                  <a:outerShdw blurRad="38100" dist="38100" dir="2700000" algn="tl">
                    <a:srgbClr val="000000">
                      <a:alpha val="43137"/>
                    </a:srgbClr>
                  </a:outerShdw>
                </a:effectLst>
              </a:rPr>
              <a:t>Brazil, Pakistan, Russia, Turkey, Ukraine</a:t>
            </a:r>
            <a:endParaRPr lang="en-GB" sz="1700" dirty="0">
              <a:solidFill>
                <a:schemeClr val="accent1"/>
              </a:solidFill>
              <a:effectLst>
                <a:outerShdw blurRad="38100" dist="38100" dir="2700000" algn="tl">
                  <a:srgbClr val="000000">
                    <a:alpha val="43137"/>
                  </a:srgbClr>
                </a:outerShdw>
              </a:effectLst>
            </a:endParaRPr>
          </a:p>
          <a:p>
            <a:pPr marL="85725" eaLnBrk="1" hangingPunct="1">
              <a:lnSpc>
                <a:spcPct val="90000"/>
              </a:lnSpc>
              <a:spcBef>
                <a:spcPct val="20000"/>
              </a:spcBef>
              <a:buSzPct val="65000"/>
              <a:defRPr/>
            </a:pPr>
            <a:r>
              <a:rPr lang="en-GB" sz="1700" dirty="0" smtClean="0">
                <a:solidFill>
                  <a:srgbClr val="FFFF00"/>
                </a:solidFill>
                <a:effectLst>
                  <a:outerShdw blurRad="38100" dist="38100" dir="2700000" algn="tl">
                    <a:srgbClr val="000000">
                      <a:alpha val="43137"/>
                    </a:srgbClr>
                  </a:outerShdw>
                </a:effectLst>
              </a:rPr>
              <a:t>Observers </a:t>
            </a:r>
            <a:r>
              <a:rPr lang="en-GB" sz="1700" dirty="0">
                <a:solidFill>
                  <a:srgbClr val="FFFF00"/>
                </a:solidFill>
                <a:effectLst>
                  <a:outerShdw blurRad="38100" dist="38100" dir="2700000" algn="tl">
                    <a:srgbClr val="000000">
                      <a:alpha val="43137"/>
                    </a:srgbClr>
                  </a:outerShdw>
                </a:effectLst>
              </a:rPr>
              <a:t>to Council:</a:t>
            </a:r>
            <a:r>
              <a:rPr lang="en-GB" sz="1700" dirty="0">
                <a:effectLst>
                  <a:outerShdw blurRad="38100" dist="38100" dir="2700000" algn="tl">
                    <a:srgbClr val="000000">
                      <a:alpha val="43137"/>
                    </a:srgbClr>
                  </a:outerShdw>
                </a:effectLst>
              </a:rPr>
              <a:t> </a:t>
            </a:r>
            <a:r>
              <a:rPr lang="en-GB" sz="1700" dirty="0">
                <a:solidFill>
                  <a:srgbClr val="FFFFFF"/>
                </a:solidFill>
                <a:effectLst>
                  <a:outerShdw blurRad="38100" dist="38100" dir="2700000" algn="tl">
                    <a:srgbClr val="000000">
                      <a:alpha val="43137"/>
                    </a:srgbClr>
                  </a:outerShdw>
                </a:effectLst>
              </a:rPr>
              <a:t>India</a:t>
            </a:r>
            <a:r>
              <a:rPr lang="en-GB" sz="1700" dirty="0" smtClean="0">
                <a:solidFill>
                  <a:srgbClr val="FFFFFF"/>
                </a:solidFill>
                <a:effectLst>
                  <a:outerShdw blurRad="38100" dist="38100" dir="2700000" algn="tl">
                    <a:srgbClr val="000000">
                      <a:alpha val="43137"/>
                    </a:srgbClr>
                  </a:outerShdw>
                </a:effectLst>
              </a:rPr>
              <a:t>, Japan</a:t>
            </a:r>
            <a:r>
              <a:rPr lang="en-GB" sz="1700" dirty="0">
                <a:solidFill>
                  <a:srgbClr val="FFFFFF"/>
                </a:solidFill>
                <a:effectLst>
                  <a:outerShdw blurRad="38100" dist="38100" dir="2700000" algn="tl">
                    <a:srgbClr val="000000">
                      <a:alpha val="43137"/>
                    </a:srgbClr>
                  </a:outerShdw>
                </a:effectLst>
              </a:rPr>
              <a:t>,</a:t>
            </a:r>
            <a:r>
              <a:rPr lang="en-GB" sz="1700" dirty="0" smtClean="0">
                <a:solidFill>
                  <a:srgbClr val="FFFFFF"/>
                </a:solidFill>
                <a:effectLst>
                  <a:outerShdw blurRad="38100" dist="38100" dir="2700000" algn="tl">
                    <a:srgbClr val="000000">
                      <a:alpha val="43137"/>
                    </a:srgbClr>
                  </a:outerShdw>
                </a:effectLst>
              </a:rPr>
              <a:t> the </a:t>
            </a:r>
            <a:r>
              <a:rPr lang="en-GB" sz="1700" dirty="0">
                <a:solidFill>
                  <a:srgbClr val="FFFFFF"/>
                </a:solidFill>
                <a:effectLst>
                  <a:outerShdw blurRad="38100" dist="38100" dir="2700000" algn="tl">
                    <a:srgbClr val="000000">
                      <a:alpha val="43137"/>
                    </a:srgbClr>
                  </a:outerShdw>
                </a:effectLst>
              </a:rPr>
              <a:t>Russian Federation, the United States of America, Turkey, </a:t>
            </a:r>
            <a:r>
              <a:rPr lang="en-GB" sz="1700" dirty="0" smtClean="0">
                <a:solidFill>
                  <a:srgbClr val="FFFFFF"/>
                </a:solidFill>
                <a:effectLst>
                  <a:outerShdw blurRad="38100" dist="38100" dir="2700000" algn="tl">
                    <a:srgbClr val="000000">
                      <a:alpha val="43137"/>
                    </a:srgbClr>
                  </a:outerShdw>
                </a:effectLst>
              </a:rPr>
              <a:t>European Commission, UNESCO </a:t>
            </a:r>
            <a:endParaRPr lang="en-GB" sz="1700" dirty="0">
              <a:solidFill>
                <a:srgbClr val="FFFFFF"/>
              </a:solidFill>
              <a:effectLst>
                <a:outerShdw blurRad="38100" dist="38100" dir="2700000" algn="tl">
                  <a:srgbClr val="000000">
                    <a:alpha val="43137"/>
                  </a:srgbClr>
                </a:outerShdw>
              </a:effectLst>
            </a:endParaRPr>
          </a:p>
        </p:txBody>
      </p:sp>
      <p:sp>
        <p:nvSpPr>
          <p:cNvPr id="9" name="Rectangle 4"/>
          <p:cNvSpPr txBox="1">
            <a:spLocks noChangeArrowheads="1"/>
          </p:cNvSpPr>
          <p:nvPr/>
        </p:nvSpPr>
        <p:spPr bwMode="auto">
          <a:xfrm>
            <a:off x="76200" y="2133600"/>
            <a:ext cx="3810000" cy="137160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 2300 </a:t>
            </a:r>
            <a:r>
              <a:rPr lang="en-GB" sz="2000" dirty="0">
                <a:solidFill>
                  <a:schemeClr val="bg1"/>
                </a:solidFill>
                <a:effectLst>
                  <a:outerShdw blurRad="50800" dist="38100" dir="2700000">
                    <a:srgbClr val="000000"/>
                  </a:outerShdw>
                </a:effectLst>
              </a:rPr>
              <a:t>staff</a:t>
            </a:r>
            <a:endParaRPr lang="en-GB" sz="2000" dirty="0" smtClean="0">
              <a:solidFill>
                <a:schemeClr val="bg1"/>
              </a:solidFill>
              <a:effectLst>
                <a:outerShdw blurRad="50800" dist="38100" dir="2700000">
                  <a:srgbClr val="000000"/>
                </a:outerShdw>
              </a:effectLst>
            </a:endParaRPr>
          </a:p>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 1050 </a:t>
            </a:r>
            <a:r>
              <a:rPr lang="en-GB" sz="2000" dirty="0">
                <a:solidFill>
                  <a:schemeClr val="bg1"/>
                </a:solidFill>
                <a:effectLst>
                  <a:outerShdw blurRad="50800" dist="38100" dir="2700000">
                    <a:srgbClr val="000000"/>
                  </a:outerShdw>
                </a:effectLst>
              </a:rPr>
              <a:t>other paid personnel</a:t>
            </a:r>
            <a:endParaRPr lang="en-GB" sz="2000" dirty="0" smtClean="0">
              <a:solidFill>
                <a:schemeClr val="bg1"/>
              </a:solidFill>
              <a:effectLst>
                <a:outerShdw blurRad="50800" dist="38100" dir="2700000">
                  <a:srgbClr val="000000"/>
                </a:outerShdw>
              </a:effectLst>
            </a:endParaRPr>
          </a:p>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&gt; 11000 </a:t>
            </a:r>
            <a:r>
              <a:rPr lang="en-GB" sz="2000" dirty="0">
                <a:solidFill>
                  <a:schemeClr val="bg1"/>
                </a:solidFill>
                <a:effectLst>
                  <a:outerShdw blurRad="50800" dist="38100" dir="2700000">
                    <a:srgbClr val="000000"/>
                  </a:outerShdw>
                </a:effectLst>
              </a:rPr>
              <a:t>users</a:t>
            </a:r>
            <a:endParaRPr lang="en-GB" sz="2000" dirty="0" smtClean="0">
              <a:solidFill>
                <a:schemeClr val="bg1"/>
              </a:solidFill>
              <a:effectLst>
                <a:outerShdw blurRad="50800" dist="38100" dir="2700000">
                  <a:srgbClr val="000000"/>
                </a:outerShdw>
              </a:effectLst>
            </a:endParaRPr>
          </a:p>
          <a:p>
            <a:pPr marL="171450" indent="-171450" eaLnBrk="1" hangingPunct="1">
              <a:spcBef>
                <a:spcPct val="20000"/>
              </a:spcBef>
              <a:buSzPct val="65000"/>
              <a:defRPr/>
            </a:pPr>
            <a:r>
              <a:rPr lang="en-GB" sz="2000" dirty="0" smtClean="0">
                <a:solidFill>
                  <a:schemeClr val="bg1"/>
                </a:solidFill>
                <a:effectLst>
                  <a:outerShdw blurRad="50800" dist="38100" dir="2700000">
                    <a:srgbClr val="000000"/>
                  </a:outerShdw>
                </a:effectLst>
              </a:rPr>
              <a:t>  Budget </a:t>
            </a:r>
            <a:r>
              <a:rPr lang="en-GB" sz="2000" dirty="0">
                <a:solidFill>
                  <a:schemeClr val="bg1"/>
                </a:solidFill>
                <a:effectLst>
                  <a:outerShdw blurRad="50800" dist="38100" dir="2700000">
                    <a:srgbClr val="000000"/>
                  </a:outerShdw>
                </a:effectLst>
              </a:rPr>
              <a:t>(</a:t>
            </a:r>
            <a:r>
              <a:rPr lang="en-GB" sz="2000" dirty="0" smtClean="0">
                <a:solidFill>
                  <a:schemeClr val="bg1"/>
                </a:solidFill>
                <a:effectLst>
                  <a:outerShdw blurRad="50800" dist="38100" dir="2700000">
                    <a:srgbClr val="000000"/>
                  </a:outerShdw>
                </a:effectLst>
              </a:rPr>
              <a:t>2013) </a:t>
            </a:r>
            <a:r>
              <a:rPr lang="en-GB" sz="2000" dirty="0" smtClean="0">
                <a:solidFill>
                  <a:schemeClr val="bg1"/>
                </a:solidFill>
                <a:effectLst>
                  <a:outerShdw blurRad="50800" dist="38100" dir="2700000">
                    <a:srgbClr val="000000"/>
                  </a:outerShdw>
                </a:effectLst>
              </a:rPr>
              <a:t>~1000 </a:t>
            </a:r>
            <a:r>
              <a:rPr lang="en-GB" sz="2000" dirty="0">
                <a:solidFill>
                  <a:schemeClr val="bg1"/>
                </a:solidFill>
                <a:effectLst>
                  <a:outerShdw blurRad="50800" dist="38100" dir="2700000">
                    <a:srgbClr val="000000"/>
                  </a:outerShdw>
                </a:effectLst>
              </a:rPr>
              <a:t>MCHF</a:t>
            </a:r>
          </a:p>
        </p:txBody>
      </p:sp>
      <p:pic>
        <p:nvPicPr>
          <p:cNvPr id="11" name="Picture 10"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45682" y="6285594"/>
            <a:ext cx="493870" cy="485638"/>
          </a:xfrm>
          <a:prstGeom prst="rect">
            <a:avLst/>
          </a:prstGeom>
        </p:spPr>
      </p:pic>
    </p:spTree>
    <p:extLst>
      <p:ext uri="{BB962C8B-B14F-4D97-AF65-F5344CB8AC3E}">
        <p14:creationId xmlns:p14="http://schemas.microsoft.com/office/powerpoint/2010/main" val="145090182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4muATLA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HggCM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698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1547664" y="44450"/>
            <a:ext cx="6336704" cy="1015663"/>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6000" b="0" dirty="0" smtClean="0">
                <a:latin typeface="Times New Roman" charset="0"/>
              </a:rPr>
              <a:t>Interesting Events</a:t>
            </a:r>
            <a:endParaRPr lang="en-GB" sz="60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27268872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2463" y="2492375"/>
            <a:ext cx="2178050" cy="101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44450"/>
            <a:ext cx="2595563"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0450" y="4273550"/>
            <a:ext cx="3040063"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363" y="3284538"/>
            <a:ext cx="2112962"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5000" y="5059363"/>
            <a:ext cx="2195513" cy="182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7" name="fb6297c8-cfdd-42bc-b99b-00ccc838857c" descr="2575F5F0-7559-4D7B-98AF-EA3FD8470E4C@cer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13575" y="1484313"/>
            <a:ext cx="2157413"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8"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9338" y="1773238"/>
            <a:ext cx="2187575" cy="1912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9"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950" y="1654175"/>
            <a:ext cx="1208088" cy="160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07175" y="44450"/>
            <a:ext cx="2573338"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1" name="856f5ceb-f12d-4417-972e-62ccc204fb6d" descr="BFF01878-1701-4378-BCFA-C7CFEF138328@cern"/>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55875" y="5084763"/>
            <a:ext cx="2841625" cy="175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2"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89063" y="1789113"/>
            <a:ext cx="1709737" cy="150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3"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68538" y="3644900"/>
            <a:ext cx="2168525"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4"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68650" y="2060575"/>
            <a:ext cx="1697038" cy="158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5" name="Picture 1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448300" y="5157788"/>
            <a:ext cx="1500188"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96" name="da623c6d-8581-4815-99f1-495d0a737c0f" descr="EE01D826-F84A-4536-82CD-433663F38EC1@cern"/>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72225" y="3573463"/>
            <a:ext cx="277177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7" name="bb79b92f-215b-4938-b9b1-853aed7a41c9" descr="52DCDE73-BDDB-4F4A-9E59-87079706FBB2@cern"/>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351338" y="3716338"/>
            <a:ext cx="200977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98" name="0e791818-9322-4f7f-8afd-940a3b3d7964" descr="69B77C66-E5EC-4B77-8BE3-24FA19535981@cern"/>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050" y="5183188"/>
            <a:ext cx="2514600" cy="167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9" name="TextBox 2"/>
          <p:cNvSpPr txBox="1">
            <a:spLocks noChangeArrowheads="1"/>
          </p:cNvSpPr>
          <p:nvPr/>
        </p:nvSpPr>
        <p:spPr bwMode="auto">
          <a:xfrm>
            <a:off x="2555875" y="161925"/>
            <a:ext cx="4032250" cy="1754188"/>
          </a:xfrm>
          <a:prstGeom prst="rect">
            <a:avLst/>
          </a:prstGeom>
          <a:solidFill>
            <a:srgbClr val="BBE0E3"/>
          </a:solidFill>
          <a:ln w="38100">
            <a:solidFill>
              <a:srgbClr val="FF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fr-CH" sz="3600" b="0">
                <a:solidFill>
                  <a:srgbClr val="000000"/>
                </a:solidFill>
                <a:latin typeface="Times New Roman" charset="0"/>
                <a:cs typeface="Times New Roman" charset="0"/>
              </a:rPr>
              <a:t>July 4</a:t>
            </a:r>
            <a:r>
              <a:rPr lang="fr-CH" sz="3600" b="0" baseline="30000">
                <a:solidFill>
                  <a:srgbClr val="000000"/>
                </a:solidFill>
                <a:latin typeface="Times New Roman" charset="0"/>
                <a:cs typeface="Times New Roman" charset="0"/>
              </a:rPr>
              <a:t>th</a:t>
            </a:r>
            <a:r>
              <a:rPr lang="fr-CH" sz="3600" b="0">
                <a:solidFill>
                  <a:srgbClr val="000000"/>
                </a:solidFill>
                <a:latin typeface="Times New Roman" charset="0"/>
                <a:cs typeface="Times New Roman" charset="0"/>
              </a:rPr>
              <a:t> 2012</a:t>
            </a:r>
          </a:p>
          <a:p>
            <a:pPr algn="ctr" eaLnBrk="1" hangingPunct="1"/>
            <a:r>
              <a:rPr lang="fr-CH" sz="3600" b="0">
                <a:solidFill>
                  <a:srgbClr val="000000"/>
                </a:solidFill>
                <a:latin typeface="Times New Roman" charset="0"/>
                <a:cs typeface="Times New Roman" charset="0"/>
              </a:rPr>
              <a:t>The discovery of a new particle</a:t>
            </a:r>
            <a:endParaRPr lang="en-GB" sz="3600" b="0">
              <a:solidFill>
                <a:srgbClr val="000000"/>
              </a:solidFill>
              <a:latin typeface="Times New Roman" charset="0"/>
              <a:cs typeface="Times New Roman" charset="0"/>
            </a:endParaRPr>
          </a:p>
        </p:txBody>
      </p:sp>
    </p:spTree>
    <p:extLst>
      <p:ext uri="{BB962C8B-B14F-4D97-AF65-F5344CB8AC3E}">
        <p14:creationId xmlns:p14="http://schemas.microsoft.com/office/powerpoint/2010/main" val="41526606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79143_10150931196477379_1583585820_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3" y="1341438"/>
            <a:ext cx="9232901"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g1_u107150_swiss_god_particle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195388"/>
            <a:ext cx="8323262"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
          <p:cNvSpPr txBox="1">
            <a:spLocks noChangeArrowheads="1"/>
          </p:cNvSpPr>
          <p:nvPr/>
        </p:nvSpPr>
        <p:spPr bwMode="auto">
          <a:xfrm>
            <a:off x="755576" y="149731"/>
            <a:ext cx="7560840" cy="830997"/>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800" b="0" dirty="0" err="1" smtClean="0">
                <a:latin typeface="Times New Roman" charset="0"/>
              </a:rPr>
              <a:t>Higgsdependence</a:t>
            </a:r>
            <a:r>
              <a:rPr lang="en-US" sz="4800" b="0" dirty="0" smtClean="0">
                <a:latin typeface="Times New Roman" charset="0"/>
              </a:rPr>
              <a:t> Day!</a:t>
            </a:r>
            <a:endParaRPr lang="en-GB" sz="48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1596068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3" name="Picture 2" descr="HiggsComb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270000"/>
            <a:ext cx="9144000" cy="529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a:spLocks noChangeArrowheads="1"/>
          </p:cNvSpPr>
          <p:nvPr/>
        </p:nvSpPr>
        <p:spPr bwMode="auto">
          <a:xfrm>
            <a:off x="1295400" y="1447800"/>
            <a:ext cx="900113" cy="5078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5400"/>
          </a:p>
          <a:p>
            <a:pPr eaLnBrk="1" hangingPunct="1"/>
            <a:endParaRPr lang="en-US" sz="5400"/>
          </a:p>
          <a:p>
            <a:pPr eaLnBrk="1" hangingPunct="1"/>
            <a:endParaRPr lang="en-US" sz="5400"/>
          </a:p>
          <a:p>
            <a:pPr eaLnBrk="1" hangingPunct="1"/>
            <a:endParaRPr lang="en-US" sz="5400"/>
          </a:p>
          <a:p>
            <a:pPr eaLnBrk="1" hangingPunct="1"/>
            <a:endParaRPr lang="en-US" sz="5400"/>
          </a:p>
          <a:p>
            <a:pPr eaLnBrk="1" hangingPunct="1"/>
            <a:endParaRPr lang="en-US" sz="5400"/>
          </a:p>
        </p:txBody>
      </p:sp>
      <p:sp>
        <p:nvSpPr>
          <p:cNvPr id="4" name="Oval 4"/>
          <p:cNvSpPr>
            <a:spLocks noChangeArrowheads="1"/>
          </p:cNvSpPr>
          <p:nvPr/>
        </p:nvSpPr>
        <p:spPr bwMode="auto">
          <a:xfrm>
            <a:off x="900113" y="2709863"/>
            <a:ext cx="1727200" cy="1655762"/>
          </a:xfrm>
          <a:prstGeom prst="ellipse">
            <a:avLst/>
          </a:prstGeom>
          <a:noFill/>
          <a:ln w="762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5" name="TextBox 4"/>
          <p:cNvSpPr txBox="1">
            <a:spLocks noChangeArrowheads="1"/>
          </p:cNvSpPr>
          <p:nvPr/>
        </p:nvSpPr>
        <p:spPr bwMode="auto">
          <a:xfrm>
            <a:off x="2555875" y="1749425"/>
            <a:ext cx="2730500" cy="1176338"/>
          </a:xfrm>
          <a:prstGeom prst="rect">
            <a:avLst/>
          </a:prstGeom>
          <a:solidFill>
            <a:srgbClr val="008000"/>
          </a:solidFill>
          <a:ln w="9525">
            <a:solidFill>
              <a:srgbClr val="008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Is this the</a:t>
            </a:r>
          </a:p>
          <a:p>
            <a:pPr algn="ctr" eaLnBrk="1" hangingPunct="1"/>
            <a:r>
              <a:rPr lang="en-US" sz="3200" b="0">
                <a:solidFill>
                  <a:srgbClr val="FFFF00"/>
                </a:solidFill>
                <a:latin typeface="Times New Roman" charset="0"/>
              </a:rPr>
              <a:t>Higgs Boson?</a:t>
            </a:r>
          </a:p>
        </p:txBody>
      </p:sp>
      <p:sp>
        <p:nvSpPr>
          <p:cNvPr id="6" name="TextBox 5"/>
          <p:cNvSpPr txBox="1">
            <a:spLocks noChangeArrowheads="1"/>
          </p:cNvSpPr>
          <p:nvPr/>
        </p:nvSpPr>
        <p:spPr bwMode="auto">
          <a:xfrm>
            <a:off x="1979613" y="4549775"/>
            <a:ext cx="5257800" cy="58420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No Higgs here!</a:t>
            </a:r>
          </a:p>
        </p:txBody>
      </p:sp>
      <p:sp>
        <p:nvSpPr>
          <p:cNvPr id="8" name="TextBox 7"/>
          <p:cNvSpPr txBox="1">
            <a:spLocks noChangeArrowheads="1"/>
          </p:cNvSpPr>
          <p:nvPr/>
        </p:nvSpPr>
        <p:spPr bwMode="auto">
          <a:xfrm>
            <a:off x="-36513" y="4725988"/>
            <a:ext cx="1246188" cy="1766887"/>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3200" b="0">
                <a:solidFill>
                  <a:srgbClr val="FFFF00"/>
                </a:solidFill>
                <a:latin typeface="Times New Roman" charset="0"/>
              </a:rPr>
              <a:t>No</a:t>
            </a:r>
          </a:p>
          <a:p>
            <a:pPr algn="ctr" eaLnBrk="1" hangingPunct="1"/>
            <a:r>
              <a:rPr lang="en-US" sz="3200" b="0">
                <a:solidFill>
                  <a:srgbClr val="FFFF00"/>
                </a:solidFill>
                <a:latin typeface="Times New Roman" charset="0"/>
              </a:rPr>
              <a:t>Higgs</a:t>
            </a:r>
          </a:p>
          <a:p>
            <a:pPr algn="ctr" eaLnBrk="1" hangingPunct="1"/>
            <a:r>
              <a:rPr lang="en-US" sz="3200" b="0">
                <a:solidFill>
                  <a:srgbClr val="FFFF00"/>
                </a:solidFill>
                <a:latin typeface="Times New Roman" charset="0"/>
              </a:rPr>
              <a:t>here!</a:t>
            </a:r>
          </a:p>
        </p:txBody>
      </p:sp>
      <p:pic>
        <p:nvPicPr>
          <p:cNvPr id="9" name="Picture 8" descr="Emerging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4575" y="4419600"/>
            <a:ext cx="1439863"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4"/>
          <p:cNvSpPr txBox="1">
            <a:spLocks noChangeArrowheads="1"/>
          </p:cNvSpPr>
          <p:nvPr/>
        </p:nvSpPr>
        <p:spPr bwMode="auto">
          <a:xfrm>
            <a:off x="144016" y="211287"/>
            <a:ext cx="8820472" cy="769441"/>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400" b="0" dirty="0" smtClean="0">
                <a:latin typeface="Times New Roman" charset="0"/>
              </a:rPr>
              <a:t>Unofficial Combination of LHC Data</a:t>
            </a:r>
            <a:endParaRPr lang="en-GB" sz="44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6355696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5" presetClass="exit" presetSubtype="0" fill="hold" grpId="0" nodeType="clickEffect">
                                  <p:stCondLst>
                                    <p:cond delay="0"/>
                                  </p:stCondLst>
                                  <p:childTnLst>
                                    <p:anim calcmode="lin" valueType="num">
                                      <p:cBhvr>
                                        <p:cTn id="14" dur="1000"/>
                                        <p:tgtEl>
                                          <p:spTgt spid="10"/>
                                        </p:tgtEl>
                                        <p:attrNameLst>
                                          <p:attrName>ppt_w</p:attrName>
                                        </p:attrNameLst>
                                      </p:cBhvr>
                                      <p:tavLst>
                                        <p:tav tm="0">
                                          <p:val>
                                            <p:strVal val="ppt_w"/>
                                          </p:val>
                                        </p:tav>
                                        <p:tav tm="100000">
                                          <p:val>
                                            <p:strVal val="ppt_w*0.70"/>
                                          </p:val>
                                        </p:tav>
                                      </p:tavLst>
                                    </p:anim>
                                    <p:anim calcmode="lin" valueType="num">
                                      <p:cBhvr>
                                        <p:cTn id="15" dur="1000"/>
                                        <p:tgtEl>
                                          <p:spTgt spid="10"/>
                                        </p:tgtEl>
                                        <p:attrNameLst>
                                          <p:attrName>ppt_h</p:attrName>
                                        </p:attrNameLst>
                                      </p:cBhvr>
                                      <p:tavLst>
                                        <p:tav tm="0">
                                          <p:val>
                                            <p:strVal val="ppt_h"/>
                                          </p:val>
                                        </p:tav>
                                        <p:tav tm="100000">
                                          <p:val>
                                            <p:strVal val="ppt_h"/>
                                          </p:val>
                                        </p:tav>
                                      </p:tavLst>
                                    </p:anim>
                                    <p:animEffect transition="out" filter="fade">
                                      <p:cBhvr>
                                        <p:cTn id="16" dur="1000"/>
                                        <p:tgtEl>
                                          <p:spTgt spid="10"/>
                                        </p:tgtEl>
                                      </p:cBhvr>
                                    </p:animEffect>
                                    <p:set>
                                      <p:cBhvr>
                                        <p:cTn id="17" dur="1" fill="hold">
                                          <p:stCondLst>
                                            <p:cond delay="999"/>
                                          </p:stCondLst>
                                        </p:cTn>
                                        <p:tgtEl>
                                          <p:spTgt spid="10"/>
                                        </p:tgtEl>
                                        <p:attrNameLst>
                                          <p:attrName>style.visibility</p:attrName>
                                        </p:attrNameLst>
                                      </p:cBhvr>
                                      <p:to>
                                        <p:strVal val="hidden"/>
                                      </p:to>
                                    </p:set>
                                  </p:childTnLst>
                                </p:cTn>
                              </p:par>
                            </p:childTnLst>
                          </p:cTn>
                        </p:par>
                        <p:par>
                          <p:cTn id="18" fill="hold" nodeType="afterGroup">
                            <p:stCondLst>
                              <p:cond delay="1000"/>
                            </p:stCondLst>
                            <p:childTnLst>
                              <p:par>
                                <p:cTn id="19" presetID="55"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0.70"/>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 grpId="0" animBg="1"/>
      <p:bldP spid="5" grpId="0" animBg="1"/>
      <p:bldP spid="6"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10"/>
          <p:cNvSpPr txBox="1">
            <a:spLocks noChangeArrowheads="1"/>
          </p:cNvSpPr>
          <p:nvPr/>
        </p:nvSpPr>
        <p:spPr bwMode="auto">
          <a:xfrm>
            <a:off x="2916238" y="6434138"/>
            <a:ext cx="3167062"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r>
              <a:rPr lang="en-US" sz="1400" b="0">
                <a:solidFill>
                  <a:srgbClr val="FFFF00"/>
                </a:solidFill>
                <a:latin typeface="Times" charset="0"/>
              </a:rPr>
              <a:t>[1] = JE &amp; Tevong You, arXiv:1303.3879</a:t>
            </a:r>
          </a:p>
        </p:txBody>
      </p:sp>
      <p:pic>
        <p:nvPicPr>
          <p:cNvPr id="77826" name="Picture 3" descr="Higgs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765175"/>
            <a:ext cx="9151938" cy="51435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7827" name="Title 1"/>
          <p:cNvSpPr>
            <a:spLocks noGrp="1"/>
          </p:cNvSpPr>
          <p:nvPr>
            <p:ph type="title"/>
          </p:nvPr>
        </p:nvSpPr>
        <p:spPr>
          <a:xfrm>
            <a:off x="457200" y="188913"/>
            <a:ext cx="8229600" cy="1008062"/>
          </a:xfrm>
          <a:solidFill>
            <a:srgbClr val="BBE0E3"/>
          </a:solidFill>
          <a:ln>
            <a:solidFill>
              <a:srgbClr val="000000"/>
            </a:solidFill>
            <a:miter lim="800000"/>
            <a:headEnd/>
            <a:tailEnd/>
          </a:ln>
        </p:spPr>
        <p:txBody>
          <a:bodyPr/>
          <a:lstStyle/>
          <a:p>
            <a:pPr algn="ctr" eaLnBrk="1" hangingPunct="1"/>
            <a:r>
              <a:rPr lang="en-US" sz="6000">
                <a:solidFill>
                  <a:srgbClr val="000000"/>
                </a:solidFill>
                <a:latin typeface="Times New Roman" charset="0"/>
                <a:ea typeface="ＭＳ Ｐゴシック" charset="0"/>
                <a:cs typeface="Times New Roman" charset="0"/>
              </a:rPr>
              <a:t>Dixit Swedish Academy</a:t>
            </a:r>
          </a:p>
        </p:txBody>
      </p:sp>
      <p:sp>
        <p:nvSpPr>
          <p:cNvPr id="77828" name="Content Placeholder 2"/>
          <p:cNvSpPr>
            <a:spLocks noGrp="1"/>
          </p:cNvSpPr>
          <p:nvPr>
            <p:ph idx="1"/>
          </p:nvPr>
        </p:nvSpPr>
        <p:spPr>
          <a:xfrm>
            <a:off x="468313" y="4418013"/>
            <a:ext cx="8229600" cy="1943100"/>
          </a:xfrm>
          <a:solidFill>
            <a:srgbClr val="BBE0E3"/>
          </a:solidFill>
          <a:ln>
            <a:solidFill>
              <a:srgbClr val="000000"/>
            </a:solidFill>
            <a:miter lim="800000"/>
            <a:headEnd/>
            <a:tailEnd/>
          </a:ln>
        </p:spPr>
        <p:txBody>
          <a:bodyPr/>
          <a:lstStyle/>
          <a:p>
            <a:pPr marL="0" indent="0" algn="ctr">
              <a:buFontTx/>
              <a:buNone/>
            </a:pPr>
            <a:r>
              <a:rPr lang="en-US" i="1">
                <a:solidFill>
                  <a:srgbClr val="000000"/>
                </a:solidFill>
                <a:latin typeface="Times New Roman" charset="0"/>
                <a:ea typeface="ＭＳ Ｐゴシック" charset="0"/>
                <a:cs typeface="Times New Roman" charset="0"/>
              </a:rPr>
              <a:t>Today we believe that “Beyond any reasonable doubt, it is a Higgs boson.” [1]</a:t>
            </a:r>
          </a:p>
          <a:p>
            <a:pPr marL="0" indent="0" algn="ctr">
              <a:buFontTx/>
              <a:buNone/>
            </a:pPr>
            <a:r>
              <a:rPr lang="en-US" sz="2400">
                <a:solidFill>
                  <a:srgbClr val="000000"/>
                </a:solidFill>
                <a:latin typeface="Times New Roman" charset="0"/>
                <a:ea typeface="ＭＳ Ｐゴシック" charset="0"/>
                <a:cs typeface="Times New Roman" charset="0"/>
              </a:rPr>
              <a:t>http://www.nobelprize.org/nobel_prizes/physics/laureates/2013/advanced-physicsprize2013.pdf</a:t>
            </a:r>
          </a:p>
        </p:txBody>
      </p:sp>
    </p:spTree>
    <p:extLst>
      <p:ext uri="{BB962C8B-B14F-4D97-AF65-F5344CB8AC3E}">
        <p14:creationId xmlns:p14="http://schemas.microsoft.com/office/powerpoint/2010/main" val="31951616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0420"/>
                                        </p:tgtEl>
                                        <p:attrNameLst>
                                          <p:attrName>style.visibility</p:attrName>
                                        </p:attrNameLst>
                                      </p:cBhvr>
                                      <p:to>
                                        <p:strVal val="visible"/>
                                      </p:to>
                                    </p:set>
                                    <p:animEffect transition="in" filter="dissolve">
                                      <p:cBhvr>
                                        <p:cTn id="7" dur="5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Box 2"/>
          <p:cNvSpPr txBox="1">
            <a:spLocks noChangeArrowheads="1"/>
          </p:cNvSpPr>
          <p:nvPr/>
        </p:nvSpPr>
        <p:spPr bwMode="auto">
          <a:xfrm>
            <a:off x="762000" y="6350"/>
            <a:ext cx="7620000" cy="830263"/>
          </a:xfrm>
          <a:prstGeom prst="rect">
            <a:avLst/>
          </a:prstGeom>
          <a:solidFill>
            <a:srgbClr val="BBE0E3"/>
          </a:solidFill>
          <a:ln w="9525">
            <a:solidFill>
              <a:srgbClr val="00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GB" sz="4800" b="0">
                <a:solidFill>
                  <a:srgbClr val="000000"/>
                </a:solidFill>
                <a:latin typeface="Times New Roman" charset="0"/>
                <a:cs typeface="Times New Roman" charset="0"/>
              </a:rPr>
              <a:t>Science is ever more global</a:t>
            </a:r>
          </a:p>
        </p:txBody>
      </p:sp>
      <p:pic>
        <p:nvPicPr>
          <p:cNvPr id="2" name="Picture 1" descr="Teachers programme 20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6712"/>
            <a:ext cx="9144000" cy="6048672"/>
          </a:xfrm>
          <a:prstGeom prst="rect">
            <a:avLst/>
          </a:prstGeom>
        </p:spPr>
      </p:pic>
      <p:sp>
        <p:nvSpPr>
          <p:cNvPr id="5" name="Oval 4"/>
          <p:cNvSpPr>
            <a:spLocks noChangeArrowheads="1"/>
          </p:cNvSpPr>
          <p:nvPr/>
        </p:nvSpPr>
        <p:spPr bwMode="auto">
          <a:xfrm>
            <a:off x="3744590" y="6022553"/>
            <a:ext cx="1187450" cy="358775"/>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Tree>
    <p:extLst>
      <p:ext uri="{BB962C8B-B14F-4D97-AF65-F5344CB8AC3E}">
        <p14:creationId xmlns:p14="http://schemas.microsoft.com/office/powerpoint/2010/main" val="375688029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Box 4"/>
          <p:cNvSpPr txBox="1">
            <a:spLocks noChangeArrowheads="1"/>
          </p:cNvSpPr>
          <p:nvPr/>
        </p:nvSpPr>
        <p:spPr bwMode="auto">
          <a:xfrm>
            <a:off x="762000" y="44450"/>
            <a:ext cx="7620000" cy="830263"/>
          </a:xfrm>
          <a:prstGeom prst="rect">
            <a:avLst/>
          </a:prstGeom>
          <a:solidFill>
            <a:srgbClr val="BBE0E3"/>
          </a:solidFill>
          <a:ln w="9525">
            <a:solidFill>
              <a:srgbClr val="00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GB" sz="4800" b="0">
                <a:solidFill>
                  <a:srgbClr val="000000"/>
                </a:solidFill>
                <a:latin typeface="Times New Roman" charset="0"/>
                <a:cs typeface="Times New Roman" charset="0"/>
              </a:rPr>
              <a:t>Science is ever more global</a:t>
            </a:r>
          </a:p>
        </p:txBody>
      </p:sp>
      <p:pic>
        <p:nvPicPr>
          <p:cNvPr id="2" name="Picture 1" descr="Summer_Students_20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8720"/>
            <a:ext cx="9144000" cy="5949280"/>
          </a:xfrm>
          <a:prstGeom prst="rect">
            <a:avLst/>
          </a:prstGeom>
        </p:spPr>
      </p:pic>
      <p:sp>
        <p:nvSpPr>
          <p:cNvPr id="4" name="Oval 3"/>
          <p:cNvSpPr>
            <a:spLocks noChangeArrowheads="1"/>
          </p:cNvSpPr>
          <p:nvPr/>
        </p:nvSpPr>
        <p:spPr bwMode="auto">
          <a:xfrm>
            <a:off x="4716016" y="5517232"/>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6" name="Oval 5"/>
          <p:cNvSpPr>
            <a:spLocks noChangeArrowheads="1"/>
          </p:cNvSpPr>
          <p:nvPr/>
        </p:nvSpPr>
        <p:spPr bwMode="auto">
          <a:xfrm>
            <a:off x="5796310" y="5732934"/>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Tree>
    <p:extLst>
      <p:ext uri="{BB962C8B-B14F-4D97-AF65-F5344CB8AC3E}">
        <p14:creationId xmlns:p14="http://schemas.microsoft.com/office/powerpoint/2010/main" val="363170829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38" y="22225"/>
            <a:ext cx="10009188" cy="683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485" name="Text Box 5"/>
          <p:cNvSpPr txBox="1">
            <a:spLocks noChangeArrowheads="1"/>
          </p:cNvSpPr>
          <p:nvPr/>
        </p:nvSpPr>
        <p:spPr bwMode="auto">
          <a:xfrm>
            <a:off x="6545263" y="3860800"/>
            <a:ext cx="2274887" cy="457200"/>
          </a:xfrm>
          <a:prstGeom prst="rect">
            <a:avLst/>
          </a:prstGeom>
          <a:solidFill>
            <a:srgbClr val="FF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b="0">
                <a:solidFill>
                  <a:srgbClr val="FFFF00"/>
                </a:solidFill>
                <a:latin typeface="Times New Roman" charset="0"/>
                <a:cs typeface="+mn-cs"/>
              </a:rPr>
              <a:t>Tim Berners-Lee</a:t>
            </a:r>
          </a:p>
        </p:txBody>
      </p:sp>
      <p:sp>
        <p:nvSpPr>
          <p:cNvPr id="8" name="Rectangle 3"/>
          <p:cNvSpPr txBox="1">
            <a:spLocks noChangeArrowheads="1"/>
          </p:cNvSpPr>
          <p:nvPr/>
        </p:nvSpPr>
        <p:spPr bwMode="auto">
          <a:xfrm>
            <a:off x="-396875" y="5300663"/>
            <a:ext cx="9721850" cy="1296987"/>
          </a:xfrm>
          <a:prstGeom prst="rect">
            <a:avLst/>
          </a:prstGeom>
          <a:solidFill>
            <a:schemeClr val="accent1"/>
          </a:solidFill>
          <a:ln w="9525">
            <a:solidFill>
              <a:schemeClr val="tx1"/>
            </a:solidFill>
            <a:miter lim="800000"/>
            <a:headEnd/>
            <a:tailEnd/>
          </a:ln>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spcBef>
                <a:spcPct val="20000"/>
              </a:spcBef>
            </a:pPr>
            <a:r>
              <a:rPr lang="en-US" sz="3000" b="0">
                <a:latin typeface="Times New Roman" charset="0"/>
              </a:rPr>
              <a:t>Invented to enable physicists around the world to collaborate</a:t>
            </a:r>
          </a:p>
          <a:p>
            <a:pPr algn="ctr" eaLnBrk="1" hangingPunct="1">
              <a:spcBef>
                <a:spcPct val="20000"/>
              </a:spcBef>
            </a:pPr>
            <a:r>
              <a:rPr lang="en-US" sz="3600" b="0">
                <a:latin typeface="Times New Roman" charset="0"/>
              </a:rPr>
              <a:t>The first on-line community</a:t>
            </a:r>
          </a:p>
        </p:txBody>
      </p:sp>
      <p:sp>
        <p:nvSpPr>
          <p:cNvPr id="6" name="TextBox 4"/>
          <p:cNvSpPr txBox="1">
            <a:spLocks noChangeArrowheads="1"/>
          </p:cNvSpPr>
          <p:nvPr/>
        </p:nvSpPr>
        <p:spPr bwMode="auto">
          <a:xfrm>
            <a:off x="323528" y="188640"/>
            <a:ext cx="8496944" cy="1569660"/>
          </a:xfrm>
          <a:prstGeom prst="rect">
            <a:avLst/>
          </a:prstGeom>
          <a:solidFill>
            <a:srgbClr val="BBE0E3"/>
          </a:solidFill>
          <a:ln w="9525">
            <a:solidFill>
              <a:srgbClr val="000000"/>
            </a:solidFill>
            <a:miter lim="800000"/>
            <a:headEnd/>
            <a:tailEnd/>
          </a:ln>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4800" b="0" dirty="0" smtClean="0">
                <a:latin typeface="Times New Roman" charset="0"/>
              </a:rPr>
              <a:t>CERN: Where the</a:t>
            </a:r>
          </a:p>
          <a:p>
            <a:pPr algn="ctr" eaLnBrk="1" hangingPunct="1"/>
            <a:r>
              <a:rPr lang="en-US" sz="4800" b="0" dirty="0" smtClean="0">
                <a:latin typeface="Times New Roman" charset="0"/>
              </a:rPr>
              <a:t>World-Wide Web was Invented</a:t>
            </a:r>
            <a:endParaRPr lang="en-GB" sz="4800" b="0" dirty="0">
              <a:solidFill>
                <a:srgbClr val="000000"/>
              </a:solidFill>
              <a:latin typeface="Times New Roman" charset="0"/>
              <a:cs typeface="Times New Roman" charset="0"/>
            </a:endParaRPr>
          </a:p>
        </p:txBody>
      </p:sp>
    </p:spTree>
    <p:extLst>
      <p:ext uri="{BB962C8B-B14F-4D97-AF65-F5344CB8AC3E}">
        <p14:creationId xmlns:p14="http://schemas.microsoft.com/office/powerpoint/2010/main" val="2051090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p:cTn id="7" dur="1000" fill="hold"/>
                                        <p:tgtEl>
                                          <p:spTgt spid="8">
                                            <p:bg/>
                                          </p:spTgt>
                                        </p:tgtEl>
                                        <p:attrNameLst>
                                          <p:attrName>ppt_w</p:attrName>
                                        </p:attrNameLst>
                                      </p:cBhvr>
                                      <p:tavLst>
                                        <p:tav tm="0">
                                          <p:val>
                                            <p:strVal val="#ppt_w*0.70"/>
                                          </p:val>
                                        </p:tav>
                                        <p:tav tm="100000">
                                          <p:val>
                                            <p:strVal val="#ppt_w"/>
                                          </p:val>
                                        </p:tav>
                                      </p:tavLst>
                                    </p:anim>
                                    <p:anim calcmode="lin" valueType="num">
                                      <p:cBhvr>
                                        <p:cTn id="8" dur="1000" fill="hold"/>
                                        <p:tgtEl>
                                          <p:spTgt spid="8">
                                            <p:bg/>
                                          </p:spTgt>
                                        </p:tgtEl>
                                        <p:attrNameLst>
                                          <p:attrName>ppt_h</p:attrName>
                                        </p:attrNameLst>
                                      </p:cBhvr>
                                      <p:tavLst>
                                        <p:tav tm="0">
                                          <p:val>
                                            <p:strVal val="#ppt_h"/>
                                          </p:val>
                                        </p:tav>
                                        <p:tav tm="100000">
                                          <p:val>
                                            <p:strVal val="#ppt_h"/>
                                          </p:val>
                                        </p:tav>
                                      </p:tavLst>
                                    </p:anim>
                                    <p:animEffect transition="in" filter="fade">
                                      <p:cBhvr>
                                        <p:cTn id="9" dur="1000"/>
                                        <p:tgtEl>
                                          <p:spTgt spid="8">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p:cTn id="12" dur="1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8">
                                            <p:txEl>
                                              <p:pRg st="0" end="0"/>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p:cTn id="17" dur="1000" fill="hold"/>
                                        <p:tgtEl>
                                          <p:spTgt spid="8">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8">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7391400" cy="685800"/>
          </a:xfrm>
          <a:effectLst>
            <a:outerShdw blurRad="38100" dist="38100" dir="2700000" algn="tl" rotWithShape="0">
              <a:prstClr val="black"/>
            </a:outerShdw>
          </a:effectLst>
        </p:spPr>
        <p:txBody>
          <a:bodyPr anchor="ctr"/>
          <a:lstStyle/>
          <a:p>
            <a:pPr eaLnBrk="1" hangingPunct="1">
              <a:defRPr/>
            </a:pPr>
            <a:r>
              <a:rPr lang="en-GB" sz="3200" dirty="0" smtClean="0">
                <a:solidFill>
                  <a:schemeClr val="accent1"/>
                </a:solidFill>
                <a:effectLst>
                  <a:outerShdw blurRad="50800" dist="38100" dir="2700000">
                    <a:srgbClr val="000000"/>
                  </a:outerShdw>
                </a:effectLst>
                <a:ea typeface="+mj-ea"/>
                <a:cs typeface="+mj-cs"/>
              </a:rPr>
              <a:t>CERN: Particle Physics and Innovation</a:t>
            </a:r>
            <a:endParaRPr lang="en-GB" sz="3200" dirty="0">
              <a:solidFill>
                <a:schemeClr val="accent1"/>
              </a:solidFill>
              <a:effectLst>
                <a:outerShdw blurRad="50800" dist="38100" dir="2700000">
                  <a:srgbClr val="000000"/>
                </a:outerShdw>
              </a:effectLst>
              <a:ea typeface="+mj-ea"/>
              <a:cs typeface="+mj-cs"/>
            </a:endParaRPr>
          </a:p>
        </p:txBody>
      </p:sp>
      <p:sp>
        <p:nvSpPr>
          <p:cNvPr id="37892" name="Rectangle 1028"/>
          <p:cNvSpPr>
            <a:spLocks noGrp="1" noChangeArrowheads="1"/>
          </p:cNvSpPr>
          <p:nvPr>
            <p:ph type="body" idx="4294967295"/>
          </p:nvPr>
        </p:nvSpPr>
        <p:spPr>
          <a:xfrm>
            <a:off x="533400" y="1524000"/>
            <a:ext cx="8458200" cy="914400"/>
          </a:xfrm>
        </p:spPr>
        <p:txBody>
          <a:bodyPr/>
          <a:lstStyle/>
          <a:p>
            <a:pPr>
              <a:spcAft>
                <a:spcPts val="1200"/>
              </a:spcAft>
              <a:buClr>
                <a:srgbClr val="FFFF00"/>
              </a:buClr>
              <a:buFont typeface="Wingdings" charset="2"/>
              <a:buChar char="q"/>
            </a:pPr>
            <a:r>
              <a:rPr lang="en-US" sz="2400" dirty="0" smtClean="0">
                <a:solidFill>
                  <a:srgbClr val="FFFF00"/>
                </a:solidFill>
                <a:effectLst>
                  <a:outerShdw blurRad="38100" dist="38100" dir="2700000" algn="tl" rotWithShape="0">
                    <a:prstClr val="black"/>
                  </a:outerShdw>
                </a:effectLst>
              </a:rPr>
              <a:t>I</a:t>
            </a:r>
            <a:r>
              <a:rPr lang="en-US" sz="2400" dirty="0" smtClean="0">
                <a:solidFill>
                  <a:srgbClr val="FFFF00"/>
                </a:solidFill>
                <a:effectLst>
                  <a:outerShdw blurRad="38100" dist="38100" dir="2700000" algn="tl" rotWithShape="0">
                    <a:prstClr val="black"/>
                  </a:outerShdw>
                </a:effectLst>
                <a:ea typeface="ＭＳ Ｐゴシック" charset="-128"/>
                <a:cs typeface="ＭＳ Ｐゴシック" charset="-128"/>
              </a:rPr>
              <a:t>nterfacing</a:t>
            </a: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between fundamental science and key technological developments</a:t>
            </a:r>
          </a:p>
        </p:txBody>
      </p:sp>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pic>
          <p:nvPicPr>
            <p:cNvPr id="16399" name="Picture 13" descr="Picture 2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pic>
        <p:nvPicPr>
          <p:cNvPr id="7" name="Picture 6" descr="Screen shot 2011-04-17 at 17.36.46.png"/>
          <p:cNvPicPr>
            <a:picLocks noChangeAspect="1"/>
          </p:cNvPicPr>
          <p:nvPr/>
        </p:nvPicPr>
        <p:blipFill>
          <a:blip r:embed="rId4"/>
          <a:stretch>
            <a:fillRect/>
          </a:stretch>
        </p:blipFill>
        <p:spPr>
          <a:xfrm>
            <a:off x="1040064" y="2416769"/>
            <a:ext cx="5208336" cy="936031"/>
          </a:xfrm>
          <a:prstGeom prst="rect">
            <a:avLst/>
          </a:prstGeom>
          <a:effectLst>
            <a:outerShdw blurRad="38100" dist="38100" dir="2700000">
              <a:srgbClr val="000000"/>
            </a:outerShdw>
          </a:effectLst>
        </p:spPr>
      </p:pic>
      <p:grpSp>
        <p:nvGrpSpPr>
          <p:cNvPr id="3" name="Group 2"/>
          <p:cNvGrpSpPr/>
          <p:nvPr/>
        </p:nvGrpSpPr>
        <p:grpSpPr>
          <a:xfrm>
            <a:off x="457200" y="3849469"/>
            <a:ext cx="8686800" cy="2627531"/>
            <a:chOff x="457200" y="3849469"/>
            <a:chExt cx="8686800" cy="2627531"/>
          </a:xfrm>
        </p:grpSpPr>
        <p:grpSp>
          <p:nvGrpSpPr>
            <p:cNvPr id="19" name="Group 18"/>
            <p:cNvGrpSpPr/>
            <p:nvPr/>
          </p:nvGrpSpPr>
          <p:grpSpPr>
            <a:xfrm>
              <a:off x="457200" y="3849469"/>
              <a:ext cx="8686800" cy="2627531"/>
              <a:chOff x="457200" y="3849469"/>
              <a:chExt cx="8686800" cy="2627531"/>
            </a:xfrm>
          </p:grpSpPr>
          <p:sp>
            <p:nvSpPr>
              <p:cNvPr id="14" name="Rectangle 1028"/>
              <p:cNvSpPr txBox="1">
                <a:spLocks noChangeArrowheads="1"/>
              </p:cNvSpPr>
              <p:nvPr/>
            </p:nvSpPr>
            <p:spPr bwMode="auto">
              <a:xfrm>
                <a:off x="457200" y="3849469"/>
                <a:ext cx="86868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1200"/>
                  </a:spcAft>
                  <a:buClr>
                    <a:srgbClr val="FFFF00"/>
                  </a:buClr>
                  <a:buSzPct val="75000"/>
                  <a:buFont typeface="Wingdings" charset="2"/>
                  <a:buChar char="q"/>
                  <a:tabLst/>
                  <a:defRPr/>
                </a:pPr>
                <a:r>
                  <a:rPr kumimoji="0" lang="en-US" sz="2400" b="0" i="0" u="none" strike="noStrike" kern="0" cap="none" spc="0" normalizeH="0" baseline="0" noProof="0" dirty="0" smtClean="0">
                    <a:ln>
                      <a:noFill/>
                    </a:ln>
                    <a:solidFill>
                      <a:srgbClr val="FFFF00"/>
                    </a:solidFill>
                    <a:effectLst>
                      <a:outerShdw blurRad="38100" dist="38100" dir="2700000" algn="tl" rotWithShape="0">
                        <a:prstClr val="black"/>
                      </a:outerShdw>
                    </a:effectLst>
                    <a:uLnTx/>
                    <a:uFillTx/>
                    <a:latin typeface="+mn-lt"/>
                    <a:ea typeface="ＭＳ Ｐゴシック" charset="-128"/>
                    <a:cs typeface="ＭＳ Ｐゴシック" charset="-128"/>
                  </a:rPr>
                  <a:t>CERN Technologies and Innovation</a:t>
                </a:r>
                <a:endParaRPr kumimoji="0" lang="en-US" sz="2400" b="0" i="0" u="none" strike="noStrike" kern="0" cap="none" spc="0" normalizeH="0" baseline="0" noProof="0" dirty="0" smtClean="0">
                  <a:ln>
                    <a:noFill/>
                  </a:ln>
                  <a:solidFill>
                    <a:schemeClr val="bg2"/>
                  </a:solidFill>
                  <a:effectLst>
                    <a:outerShdw blurRad="38100" dist="38100" dir="2700000" algn="tl" rotWithShape="0">
                      <a:prstClr val="black"/>
                    </a:outerShdw>
                  </a:effectLst>
                  <a:uLnTx/>
                  <a:uFillTx/>
                  <a:latin typeface="+mn-lt"/>
                  <a:ea typeface="ＭＳ Ｐゴシック" charset="-128"/>
                  <a:cs typeface="ＭＳ Ｐゴシック" charset="-128"/>
                </a:endParaRPr>
              </a:p>
            </p:txBody>
          </p:sp>
          <p:pic>
            <p:nvPicPr>
              <p:cNvPr id="15" name="Picture 2" descr="Capture-003924web"/>
              <p:cNvPicPr>
                <a:picLocks noChangeAspect="1" noChangeArrowheads="1"/>
              </p:cNvPicPr>
              <p:nvPr/>
            </p:nvPicPr>
            <p:blipFill>
              <a:blip r:embed="rId5"/>
              <a:srcRect/>
              <a:stretch>
                <a:fillRect/>
              </a:stretch>
            </p:blipFill>
            <p:spPr bwMode="auto">
              <a:xfrm>
                <a:off x="914400" y="4382869"/>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8" name="TextBox 17"/>
              <p:cNvSpPr txBox="1"/>
              <p:nvPr/>
            </p:nvSpPr>
            <p:spPr>
              <a:xfrm>
                <a:off x="3707882" y="5877272"/>
                <a:ext cx="2438400" cy="369332"/>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Detecting particles</a:t>
                </a:r>
              </a:p>
            </p:txBody>
          </p:sp>
          <p:sp>
            <p:nvSpPr>
              <p:cNvPr id="20" name="TextBox 19"/>
              <p:cNvSpPr txBox="1"/>
              <p:nvPr/>
            </p:nvSpPr>
            <p:spPr>
              <a:xfrm>
                <a:off x="762000" y="5830669"/>
                <a:ext cx="2438400" cy="646331"/>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Accelerating particle beams</a:t>
                </a:r>
              </a:p>
            </p:txBody>
          </p:sp>
          <p:pic>
            <p:nvPicPr>
              <p:cNvPr id="21" name="Picture 1033" descr="Grid_globe_V1"/>
              <p:cNvPicPr>
                <a:picLocks noChangeAspect="1" noChangeArrowheads="1"/>
              </p:cNvPicPr>
              <p:nvPr/>
            </p:nvPicPr>
            <p:blipFill>
              <a:blip r:embed="rId6"/>
              <a:srcRect/>
              <a:stretch>
                <a:fillRect/>
              </a:stretch>
            </p:blipFill>
            <p:spPr bwMode="auto">
              <a:xfrm>
                <a:off x="6858000" y="4395827"/>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22" name="TextBox 21"/>
              <p:cNvSpPr txBox="1"/>
              <p:nvPr/>
            </p:nvSpPr>
            <p:spPr>
              <a:xfrm>
                <a:off x="6705600" y="5830669"/>
                <a:ext cx="1981200" cy="646331"/>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Large-scale computing (Grid)</a:t>
                </a:r>
              </a:p>
            </p:txBody>
          </p:sp>
          <p:sp>
            <p:nvSpPr>
              <p:cNvPr id="24" name="Left-Right Arrow 23"/>
              <p:cNvSpPr/>
              <p:nvPr/>
            </p:nvSpPr>
            <p:spPr bwMode="auto">
              <a:xfrm>
                <a:off x="6001432"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5" name="Left-Right Arrow 24"/>
              <p:cNvSpPr/>
              <p:nvPr/>
            </p:nvSpPr>
            <p:spPr bwMode="auto">
              <a:xfrm>
                <a:off x="3265128"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pic>
          <p:nvPicPr>
            <p:cNvPr id="23" name="Picture 22" descr="cms_event.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67944" y="4328703"/>
              <a:ext cx="1662621" cy="1582047"/>
            </a:xfrm>
            <a:prstGeom prst="rect">
              <a:avLst/>
            </a:prstGeom>
            <a:effectLst>
              <a:outerShdw blurRad="38100" dist="38100" dir="2700000" algn="tl" rotWithShape="0">
                <a:prstClr val="black"/>
              </a:outerShdw>
            </a:effectLst>
          </p:spPr>
        </p:pic>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76200"/>
            <a:ext cx="9144000" cy="904528"/>
          </a:xfrm>
          <a:effectLst>
            <a:outerShdw blurRad="63500" dist="38099" dir="2700000" algn="ctr" rotWithShape="0">
              <a:schemeClr val="tx1">
                <a:alpha val="74997"/>
              </a:schemeClr>
            </a:outerShdw>
          </a:effectLst>
        </p:spPr>
        <p:txBody>
          <a:bodyPr anchor="ctr"/>
          <a:lstStyle/>
          <a:p>
            <a:pPr marL="342900" indent="-342900" algn="ctr">
              <a:spcBef>
                <a:spcPct val="20000"/>
              </a:spcBef>
              <a:spcAft>
                <a:spcPts val="1200"/>
              </a:spcAft>
              <a:defRPr/>
            </a:pPr>
            <a:r>
              <a:rPr lang="en-US" sz="2400" dirty="0" smtClean="0">
                <a:solidFill>
                  <a:srgbClr val="FFFF00"/>
                </a:solidFill>
                <a:effectLst>
                  <a:outerShdw blurRad="38100" dist="38100" dir="2700000" algn="tl" rotWithShape="0">
                    <a:prstClr val="black"/>
                  </a:outerShdw>
                </a:effectLst>
                <a:sym typeface="Wingdings"/>
              </a:rPr>
              <a:t>Medical </a:t>
            </a:r>
            <a:r>
              <a:rPr lang="en-US" sz="2400" dirty="0">
                <a:solidFill>
                  <a:srgbClr val="FFFF00"/>
                </a:solidFill>
                <a:effectLst>
                  <a:outerShdw blurRad="38100" dist="38100" dir="2700000" algn="tl" rotWithShape="0">
                    <a:prstClr val="black"/>
                  </a:outerShdw>
                </a:effectLst>
                <a:sym typeface="Wingdings"/>
              </a:rPr>
              <a:t>A</a:t>
            </a:r>
            <a:r>
              <a:rPr lang="en-US" sz="2400" dirty="0" smtClean="0">
                <a:solidFill>
                  <a:srgbClr val="FFFF00"/>
                </a:solidFill>
                <a:effectLst>
                  <a:outerShdw blurRad="38100" dist="38100" dir="2700000" algn="tl" rotWithShape="0">
                    <a:prstClr val="black"/>
                  </a:outerShdw>
                </a:effectLst>
                <a:sym typeface="Wingdings"/>
              </a:rPr>
              <a:t>pplication as an </a:t>
            </a:r>
            <a:r>
              <a:rPr lang="en-US" sz="2400" dirty="0">
                <a:solidFill>
                  <a:srgbClr val="FFFF00"/>
                </a:solidFill>
                <a:effectLst>
                  <a:outerShdw blurRad="38100" dist="38100" dir="2700000" algn="tl" rotWithShape="0">
                    <a:prstClr val="black"/>
                  </a:outerShdw>
                </a:effectLst>
                <a:sym typeface="Wingdings"/>
              </a:rPr>
              <a:t>E</a:t>
            </a:r>
            <a:r>
              <a:rPr lang="en-US" sz="2400" dirty="0" smtClean="0">
                <a:solidFill>
                  <a:srgbClr val="FFFF00"/>
                </a:solidFill>
                <a:effectLst>
                  <a:outerShdw blurRad="38100" dist="38100" dir="2700000" algn="tl" rotWithShape="0">
                    <a:prstClr val="black"/>
                  </a:outerShdw>
                </a:effectLst>
                <a:sym typeface="Wingdings"/>
              </a:rPr>
              <a:t>xample of Particle Physics Spin-off</a:t>
            </a:r>
            <a:endParaRPr lang="en-US" sz="2400" dirty="0" smtClean="0">
              <a:solidFill>
                <a:srgbClr val="FFFF00"/>
              </a:solidFill>
              <a:effectLst>
                <a:outerShdw blurRad="38100" dist="38100" dir="2700000" algn="tl" rotWithShape="0">
                  <a:prstClr val="black"/>
                </a:outerShdw>
              </a:effectLst>
            </a:endParaRPr>
          </a:p>
        </p:txBody>
      </p:sp>
      <p:sp>
        <p:nvSpPr>
          <p:cNvPr id="27" name="TextBox 26"/>
          <p:cNvSpPr txBox="1"/>
          <p:nvPr/>
        </p:nvSpPr>
        <p:spPr>
          <a:xfrm>
            <a:off x="1403648" y="764704"/>
            <a:ext cx="7109639" cy="400110"/>
          </a:xfrm>
          <a:prstGeom prst="rect">
            <a:avLst/>
          </a:prstGeom>
          <a:noFill/>
        </p:spPr>
        <p:txBody>
          <a:bodyPr wrap="none" rtlCol="0">
            <a:spAutoFit/>
          </a:bodyPr>
          <a:lstStyle/>
          <a:p>
            <a:r>
              <a:rPr lang="en-GB" sz="2000" dirty="0" smtClean="0">
                <a:solidFill>
                  <a:schemeClr val="accent5"/>
                </a:solidFill>
                <a:effectLst>
                  <a:outerShdw blurRad="38100" dist="38100" dir="2700000" algn="tl" rotWithShape="0">
                    <a:prstClr val="black"/>
                  </a:outerShdw>
                </a:effectLst>
              </a:rPr>
              <a:t>Combining Physics, ICT, Biology and Medicine to fight cancer</a:t>
            </a:r>
            <a:endParaRPr lang="en-GB" sz="2000" dirty="0">
              <a:solidFill>
                <a:schemeClr val="accent5"/>
              </a:solidFill>
              <a:effectLst>
                <a:outerShdw blurRad="38100" dist="38100" dir="2700000" algn="tl" rotWithShape="0">
                  <a:prstClr val="black"/>
                </a:outerShdw>
              </a:effectLst>
            </a:endParaRPr>
          </a:p>
        </p:txBody>
      </p:sp>
      <p:grpSp>
        <p:nvGrpSpPr>
          <p:cNvPr id="46" name="Group 45"/>
          <p:cNvGrpSpPr/>
          <p:nvPr/>
        </p:nvGrpSpPr>
        <p:grpSpPr>
          <a:xfrm>
            <a:off x="0" y="1811477"/>
            <a:ext cx="9144000" cy="2303323"/>
            <a:chOff x="0" y="1811477"/>
            <a:chExt cx="91440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800219"/>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Accelerating particle beams</a:t>
              </a:r>
            </a:p>
            <a:p>
              <a:pPr algn="ctr"/>
              <a:r>
                <a:rPr lang="en-US" sz="1400" dirty="0" smtClean="0">
                  <a:solidFill>
                    <a:srgbClr val="FFFFFF"/>
                  </a:solidFill>
                  <a:effectLst>
                    <a:outerShdw blurRad="38100" dist="38100" dir="2700000" algn="tl" rotWithShape="0">
                      <a:prstClr val="black"/>
                    </a:outerShdw>
                  </a:effectLst>
                </a:rPr>
                <a:t>~30’000 accelerators worldwide</a:t>
              </a:r>
            </a:p>
            <a:p>
              <a:pPr algn="ctr"/>
              <a:r>
                <a:rPr lang="en-US" sz="1400" dirty="0" smtClean="0">
                  <a:solidFill>
                    <a:srgbClr val="FFFFFF"/>
                  </a:solidFill>
                  <a:effectLst>
                    <a:outerShdw blurRad="38100" dist="38100" dir="2700000" algn="tl" rotWithShape="0">
                      <a:prstClr val="black"/>
                    </a:outerShdw>
                  </a:effectLst>
                </a:rPr>
                <a:t>~17’000 used for medicine</a:t>
              </a:r>
            </a:p>
          </p:txBody>
        </p:sp>
        <p:sp>
          <p:nvSpPr>
            <p:cNvPr id="19" name="TextBox 18"/>
            <p:cNvSpPr txBox="1"/>
            <p:nvPr/>
          </p:nvSpPr>
          <p:spPr>
            <a:xfrm>
              <a:off x="3268700" y="1811477"/>
              <a:ext cx="2772864" cy="523220"/>
            </a:xfrm>
            <a:prstGeom prst="rect">
              <a:avLst/>
            </a:prstGeom>
            <a:noFill/>
          </p:spPr>
          <p:txBody>
            <a:bodyPr wrap="none" rtlCol="0">
              <a:spAutoFit/>
            </a:bodyPr>
            <a:lstStyle/>
            <a:p>
              <a:r>
                <a:rPr lang="en-GB" sz="2800" dirty="0" smtClean="0">
                  <a:solidFill>
                    <a:srgbClr val="FFFF00"/>
                  </a:solidFill>
                  <a:effectLst>
                    <a:outerShdw blurRad="38100" dist="38100" dir="2700000" algn="tl" rotWithShape="0">
                      <a:prstClr val="black"/>
                    </a:outerShdw>
                  </a:effectLst>
                </a:rPr>
                <a:t>Hadron Therapy</a:t>
              </a:r>
              <a:endParaRPr lang="en-GB" sz="2800" dirty="0">
                <a:solidFill>
                  <a:srgbClr val="FFFF00"/>
                </a:solidFill>
                <a:effectLst>
                  <a:outerShdw blurRad="38100" dist="38100" dir="2700000" algn="tl" rotWithShape="0">
                    <a:prstClr val="black"/>
                  </a:outerShdw>
                </a:effectLst>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3" name="TextBox 22"/>
            <p:cNvSpPr txBox="1"/>
            <p:nvPr/>
          </p:nvSpPr>
          <p:spPr>
            <a:xfrm>
              <a:off x="7620000" y="2438400"/>
              <a:ext cx="1524000" cy="830997"/>
            </a:xfrm>
            <a:prstGeom prst="rect">
              <a:avLst/>
            </a:prstGeom>
            <a:noFill/>
          </p:spPr>
          <p:txBody>
            <a:bodyPr wrap="square" rtlCol="0">
              <a:spAutoFit/>
            </a:bodyPr>
            <a:lstStyle/>
            <a:p>
              <a:r>
                <a:rPr lang="en-US" sz="1200" dirty="0" smtClean="0">
                  <a:solidFill>
                    <a:srgbClr val="FFFFFF"/>
                  </a:solidFill>
                  <a:effectLst>
                    <a:outerShdw blurRad="38100" dist="38100" dir="2700000" algn="tl" rotWithShape="0">
                      <a:prstClr val="black"/>
                    </a:outerShdw>
                  </a:effectLst>
                </a:rPr>
                <a:t>Leadership in Ion Beam Therapy now in Europe and Japan</a:t>
              </a:r>
              <a:endParaRPr lang="en-GB" sz="1200" dirty="0">
                <a:solidFill>
                  <a:srgbClr val="FFFFFF"/>
                </a:solidFill>
                <a:effectLst>
                  <a:outerShdw blurRad="38100" dist="38100" dir="2700000" algn="tl" rotWithShape="0">
                    <a:prstClr val="black"/>
                  </a:outerShdw>
                </a:effectLst>
              </a:endParaRPr>
            </a:p>
          </p:txBody>
        </p:sp>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2" name="Group 31"/>
            <p:cNvGrpSpPr/>
            <p:nvPr/>
          </p:nvGrpSpPr>
          <p:grpSpPr>
            <a:xfrm>
              <a:off x="3423998" y="2438400"/>
              <a:ext cx="1630315" cy="1219200"/>
              <a:chOff x="3347798" y="2438400"/>
              <a:chExt cx="1630315" cy="1219200"/>
            </a:xfrm>
          </p:grpSpPr>
          <p:grpSp>
            <p:nvGrpSpPr>
              <p:cNvPr id="4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315200" y="2209518"/>
                  <a:ext cx="990600" cy="523220"/>
                </a:xfrm>
                <a:prstGeom prst="rect">
                  <a:avLst/>
                </a:prstGeom>
              </p:spPr>
              <p:txBody>
                <a:bodyPr wrap="square">
                  <a:spAutoFit/>
                </a:bodyPr>
                <a:lstStyle/>
                <a:p>
                  <a:pPr algn="ctr" eaLnBrk="1" hangingPunct="1"/>
                  <a:r>
                    <a:rPr lang="en-GB" sz="1400" dirty="0" smtClean="0">
                      <a:solidFill>
                        <a:srgbClr val="FFFF00"/>
                      </a:solidFill>
                      <a:effectLst>
                        <a:outerShdw blurRad="38100" dist="38100" dir="2700000" algn="tl" rotWithShape="0">
                          <a:prstClr val="black"/>
                        </a:outerShdw>
                      </a:effectLst>
                    </a:rPr>
                    <a:t>Tumour Target</a:t>
                  </a:r>
                  <a:endParaRPr lang="en-GB" sz="1400" dirty="0">
                    <a:solidFill>
                      <a:srgbClr val="FFFF00"/>
                    </a:solidFill>
                    <a:effectLst>
                      <a:outerShdw blurRad="38100" dist="38100" dir="2700000" algn="tl" rotWithShape="0">
                        <a:prstClr val="black"/>
                      </a:outerShdw>
                    </a:effectLst>
                  </a:endParaRPr>
                </a:p>
              </p:txBody>
            </p:sp>
          </p:grpSp>
          <p:sp>
            <p:nvSpPr>
              <p:cNvPr id="26" name="TextBox 25"/>
              <p:cNvSpPr txBox="1"/>
              <p:nvPr/>
            </p:nvSpPr>
            <p:spPr>
              <a:xfrm>
                <a:off x="3347798" y="3048000"/>
                <a:ext cx="690802" cy="400110"/>
              </a:xfrm>
              <a:prstGeom prst="rect">
                <a:avLst/>
              </a:prstGeom>
              <a:noFill/>
            </p:spPr>
            <p:txBody>
              <a:bodyPr wrap="none" rtlCol="0">
                <a:spAutoFit/>
              </a:bodyPr>
              <a:lstStyle/>
              <a:p>
                <a:r>
                  <a:rPr lang="en-GB" sz="1000" dirty="0" smtClean="0">
                    <a:solidFill>
                      <a:schemeClr val="accent1"/>
                    </a:solidFill>
                    <a:effectLst>
                      <a:outerShdw blurRad="38100" dist="38100" dir="2700000" algn="tl" rotWithShape="0">
                        <a:prstClr val="black"/>
                      </a:outerShdw>
                    </a:effectLst>
                  </a:rPr>
                  <a:t>Protons</a:t>
                </a:r>
              </a:p>
              <a:p>
                <a:r>
                  <a:rPr lang="en-GB" sz="1000" dirty="0" smtClean="0">
                    <a:solidFill>
                      <a:schemeClr val="accent1"/>
                    </a:solidFill>
                    <a:effectLst>
                      <a:outerShdw blurRad="38100" dist="38100" dir="2700000" algn="tl" rotWithShape="0">
                        <a:prstClr val="black"/>
                      </a:outerShdw>
                    </a:effectLst>
                  </a:rPr>
                  <a:t>light ions</a:t>
                </a:r>
                <a:endParaRPr lang="en-GB" sz="1000" dirty="0">
                  <a:solidFill>
                    <a:schemeClr val="accent1"/>
                  </a:solidFill>
                  <a:effectLst>
                    <a:outerShdw blurRad="38100" dist="38100" dir="2700000" algn="tl" rotWithShape="0">
                      <a:prstClr val="black"/>
                    </a:outerShdw>
                  </a:effectLst>
                </a:endParaRPr>
              </a:p>
            </p:txBody>
          </p:sp>
        </p:grpSp>
        <p:sp>
          <p:nvSpPr>
            <p:cNvPr id="35" name="TextBox 34"/>
            <p:cNvSpPr txBox="1"/>
            <p:nvPr/>
          </p:nvSpPr>
          <p:spPr>
            <a:xfrm>
              <a:off x="3352800" y="3591580"/>
              <a:ext cx="4267200" cy="523220"/>
            </a:xfrm>
            <a:prstGeom prst="rect">
              <a:avLst/>
            </a:prstGeom>
            <a:noFill/>
          </p:spPr>
          <p:txBody>
            <a:bodyPr wrap="square" rtlCol="0">
              <a:spAutoFit/>
            </a:bodyPr>
            <a:lstStyle/>
            <a:p>
              <a:r>
                <a:rPr lang="en-US" sz="1400" dirty="0" smtClean="0">
                  <a:solidFill>
                    <a:srgbClr val="FFFF00"/>
                  </a:solidFill>
                  <a:effectLst>
                    <a:outerShdw blurRad="38100" dist="38100" dir="2700000" algn="tl" rotWithShape="0">
                      <a:prstClr val="black"/>
                    </a:outerShdw>
                  </a:effectLst>
                </a:rPr>
                <a:t>&gt;70’000 patients treated worldwide  (30 facilities)</a:t>
              </a:r>
            </a:p>
            <a:p>
              <a:r>
                <a:rPr lang="en-US" sz="1400" dirty="0" smtClean="0">
                  <a:solidFill>
                    <a:srgbClr val="FFFF00"/>
                  </a:solidFill>
                  <a:effectLst>
                    <a:outerShdw blurRad="38100" dist="38100" dir="2700000" algn="tl" rotWithShape="0">
                      <a:prstClr val="black"/>
                    </a:outerShdw>
                  </a:effectLst>
                </a:rPr>
                <a:t>&gt;21’000 patients treated in Europe  (9 facilities)</a:t>
              </a:r>
            </a:p>
          </p:txBody>
        </p:sp>
        <p:sp>
          <p:nvSpPr>
            <p:cNvPr id="40" name="TextBox 39"/>
            <p:cNvSpPr txBox="1"/>
            <p:nvPr/>
          </p:nvSpPr>
          <p:spPr>
            <a:xfrm>
              <a:off x="5486400" y="3352800"/>
              <a:ext cx="552330" cy="276999"/>
            </a:xfrm>
            <a:prstGeom prst="rect">
              <a:avLst/>
            </a:prstGeom>
            <a:noFill/>
          </p:spPr>
          <p:txBody>
            <a:bodyPr wrap="none" rtlCol="0">
              <a:spAutoFit/>
            </a:bodyPr>
            <a:lstStyle/>
            <a:p>
              <a:r>
                <a:rPr lang="en-GB" sz="1200" dirty="0" smtClean="0">
                  <a:solidFill>
                    <a:srgbClr val="FFFFFF"/>
                  </a:solidFill>
                  <a:effectLst>
                    <a:outerShdw blurRad="38100" dist="38100" dir="2700000">
                      <a:srgbClr val="000000"/>
                    </a:outerShdw>
                  </a:effectLst>
                </a:rPr>
                <a:t>X-ray</a:t>
              </a:r>
              <a:endParaRPr lang="en-GB" sz="1200" dirty="0">
                <a:solidFill>
                  <a:srgbClr val="FFFFFF"/>
                </a:solidFill>
                <a:effectLst>
                  <a:outerShdw blurRad="38100" dist="38100" dir="2700000">
                    <a:srgbClr val="000000"/>
                  </a:outerShdw>
                </a:effectLst>
              </a:endParaRPr>
            </a:p>
          </p:txBody>
        </p:sp>
        <p:sp>
          <p:nvSpPr>
            <p:cNvPr id="45" name="TextBox 44"/>
            <p:cNvSpPr txBox="1"/>
            <p:nvPr/>
          </p:nvSpPr>
          <p:spPr>
            <a:xfrm>
              <a:off x="6617248" y="3380601"/>
              <a:ext cx="697952" cy="276999"/>
            </a:xfrm>
            <a:prstGeom prst="rect">
              <a:avLst/>
            </a:prstGeom>
            <a:noFill/>
          </p:spPr>
          <p:txBody>
            <a:bodyPr wrap="none" rtlCol="0">
              <a:spAutoFit/>
            </a:bodyPr>
            <a:lstStyle/>
            <a:p>
              <a:r>
                <a:rPr lang="en-GB" sz="1200" dirty="0" smtClean="0">
                  <a:solidFill>
                    <a:srgbClr val="FFFFFF"/>
                  </a:solidFill>
                  <a:effectLst>
                    <a:outerShdw blurRad="38100" dist="38100" dir="2700000">
                      <a:srgbClr val="000000"/>
                    </a:outerShdw>
                  </a:effectLst>
                </a:rPr>
                <a:t>protons</a:t>
              </a:r>
              <a:endParaRPr lang="en-GB" sz="1200" dirty="0">
                <a:solidFill>
                  <a:srgbClr val="FFFFFF"/>
                </a:solidFill>
                <a:effectLst>
                  <a:outerShdw blurRad="38100" dist="38100" dir="2700000">
                    <a:srgbClr val="000000"/>
                  </a:outerShdw>
                </a:effectLst>
              </a:endParaRPr>
            </a:p>
          </p:txBody>
        </p:sp>
      </p:grpSp>
      <p:grpSp>
        <p:nvGrpSpPr>
          <p:cNvPr id="3" name="Group 2"/>
          <p:cNvGrpSpPr/>
          <p:nvPr/>
        </p:nvGrpSpPr>
        <p:grpSpPr>
          <a:xfrm>
            <a:off x="395536" y="4293096"/>
            <a:ext cx="8596064" cy="2374684"/>
            <a:chOff x="395536" y="4293096"/>
            <a:chExt cx="8596064" cy="2374684"/>
          </a:xfrm>
        </p:grpSpPr>
        <p:grpSp>
          <p:nvGrpSpPr>
            <p:cNvPr id="47" name="Group 46"/>
            <p:cNvGrpSpPr/>
            <p:nvPr/>
          </p:nvGrpSpPr>
          <p:grpSpPr>
            <a:xfrm>
              <a:off x="395536" y="4707578"/>
              <a:ext cx="8596064" cy="1960202"/>
              <a:chOff x="395536" y="4707578"/>
              <a:chExt cx="8596064" cy="1960202"/>
            </a:xfrm>
          </p:grpSpPr>
          <p:sp>
            <p:nvSpPr>
              <p:cNvPr id="29" name="TextBox 28"/>
              <p:cNvSpPr txBox="1"/>
              <p:nvPr/>
            </p:nvSpPr>
            <p:spPr>
              <a:xfrm>
                <a:off x="395536" y="6183868"/>
                <a:ext cx="2438400" cy="369332"/>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Detecting particles </a:t>
                </a:r>
              </a:p>
            </p:txBody>
          </p:sp>
          <p:sp>
            <p:nvSpPr>
              <p:cNvPr id="30" name="Left-Right Arrow 29"/>
              <p:cNvSpPr/>
              <p:nvPr/>
            </p:nvSpPr>
            <p:spPr bwMode="auto">
              <a:xfrm>
                <a:off x="2819400" y="48006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506220" y="4707578"/>
                <a:ext cx="1462109" cy="523220"/>
              </a:xfrm>
              <a:prstGeom prst="rect">
                <a:avLst/>
              </a:prstGeom>
              <a:noFill/>
            </p:spPr>
            <p:txBody>
              <a:bodyPr wrap="none" rtlCol="0">
                <a:spAutoFit/>
              </a:bodyPr>
              <a:lstStyle/>
              <a:p>
                <a:r>
                  <a:rPr lang="en-GB" sz="2800" dirty="0" smtClean="0">
                    <a:solidFill>
                      <a:srgbClr val="FFFF00"/>
                    </a:solidFill>
                    <a:effectLst>
                      <a:outerShdw blurRad="38100" dist="38100" dir="2700000" algn="tl" rotWithShape="0">
                        <a:prstClr val="black"/>
                      </a:outerShdw>
                    </a:effectLst>
                  </a:rPr>
                  <a:t>Imaging</a:t>
                </a:r>
                <a:endParaRPr lang="en-GB" sz="2800" dirty="0">
                  <a:solidFill>
                    <a:srgbClr val="FFFF00"/>
                  </a:solidFill>
                  <a:effectLst>
                    <a:outerShdw blurRad="38100" dist="38100" dir="2700000" algn="tl" rotWithShape="0">
                      <a:prstClr val="black"/>
                    </a:outerShdw>
                  </a:effectLst>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486400" y="5323253"/>
                <a:ext cx="1101946" cy="1153747"/>
              </a:xfrm>
              <a:prstGeom prst="rect">
                <a:avLst/>
              </a:prstGeom>
            </p:spPr>
          </p:pic>
          <p:sp>
            <p:nvSpPr>
              <p:cNvPr id="34" name="TextBox 33"/>
              <p:cNvSpPr txBox="1"/>
              <p:nvPr/>
            </p:nvSpPr>
            <p:spPr>
              <a:xfrm>
                <a:off x="5224964" y="4876800"/>
                <a:ext cx="1556836" cy="369332"/>
              </a:xfrm>
              <a:prstGeom prst="rect">
                <a:avLst/>
              </a:prstGeom>
              <a:noFill/>
            </p:spPr>
            <p:txBody>
              <a:bodyPr wrap="none" rtlCol="0">
                <a:spAutoFit/>
              </a:bodyPr>
              <a:lstStyle/>
              <a:p>
                <a:r>
                  <a:rPr lang="en-GB" sz="1800" dirty="0" smtClean="0">
                    <a:solidFill>
                      <a:srgbClr val="CCFFCC"/>
                    </a:solidFill>
                    <a:effectLst>
                      <a:outerShdw blurRad="38100" dist="38100" dir="2700000" algn="tl" rotWithShape="0">
                        <a:prstClr val="black"/>
                      </a:outerShdw>
                    </a:effectLst>
                  </a:rPr>
                  <a:t>PET Scanner</a:t>
                </a:r>
                <a:endParaRPr lang="en-GB" sz="1800" dirty="0">
                  <a:solidFill>
                    <a:srgbClr val="CCFFCC"/>
                  </a:solidFill>
                  <a:effectLst>
                    <a:outerShdw blurRad="38100" dist="38100" dir="2700000" algn="tl" rotWithShape="0">
                      <a:prstClr val="black"/>
                    </a:outerShdw>
                  </a:effectLst>
                </a:endParaRPr>
              </a:p>
            </p:txBody>
          </p:sp>
          <p:pic>
            <p:nvPicPr>
              <p:cNvPr id="38" name="Picture 1032" descr="PET_Alzheimer"/>
              <p:cNvPicPr>
                <a:picLocks noChangeAspect="1" noChangeArrowheads="1"/>
              </p:cNvPicPr>
              <p:nvPr/>
            </p:nvPicPr>
            <p:blipFill>
              <a:blip r:embed="rId8"/>
              <a:srcRect/>
              <a:stretch>
                <a:fillRect/>
              </a:stretch>
            </p:blipFill>
            <p:spPr bwMode="auto">
              <a:xfrm>
                <a:off x="6756400"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6" name="TextBox 35"/>
              <p:cNvSpPr txBox="1"/>
              <p:nvPr/>
            </p:nvSpPr>
            <p:spPr>
              <a:xfrm>
                <a:off x="3581400" y="5257800"/>
                <a:ext cx="1905000" cy="646331"/>
              </a:xfrm>
              <a:prstGeom prst="rect">
                <a:avLst/>
              </a:prstGeom>
              <a:noFill/>
            </p:spPr>
            <p:txBody>
              <a:bodyPr wrap="square" rtlCol="0">
                <a:spAutoFit/>
              </a:bodyPr>
              <a:lstStyle/>
              <a:p>
                <a:pPr algn="ctr"/>
                <a:r>
                  <a:rPr lang="en-US" sz="1200" dirty="0" smtClean="0">
                    <a:solidFill>
                      <a:srgbClr val="FFFFFF"/>
                    </a:solidFill>
                    <a:effectLst>
                      <a:outerShdw blurRad="38100" dist="38100" dir="2700000" algn="tl" rotWithShape="0">
                        <a:prstClr val="black"/>
                      </a:outerShdw>
                    </a:effectLst>
                  </a:rPr>
                  <a:t>Clinical trial in Portugal for new breast imaging system (ClearPEM)</a:t>
                </a:r>
                <a:endParaRPr lang="en-GB" sz="1200" dirty="0">
                  <a:solidFill>
                    <a:srgbClr val="FFFFFF"/>
                  </a:solidFill>
                  <a:effectLst>
                    <a:outerShdw blurRad="38100" dist="38100" dir="2700000" algn="tl" rotWithShape="0">
                      <a:prstClr val="black"/>
                    </a:outerShdw>
                  </a:effectLst>
                </a:endParaRPr>
              </a:p>
            </p:txBody>
          </p:sp>
          <p:pic>
            <p:nvPicPr>
              <p:cNvPr id="37" name="Picture 36" descr="Screen shot 2011-04-18 at 11.02.26.png"/>
              <p:cNvPicPr>
                <a:picLocks noChangeAspect="1"/>
              </p:cNvPicPr>
              <p:nvPr/>
            </p:nvPicPr>
            <p:blipFill>
              <a:blip r:embed="rId9"/>
              <a:stretch>
                <a:fillRect/>
              </a:stretch>
            </p:blipFill>
            <p:spPr>
              <a:xfrm>
                <a:off x="3810000" y="59435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4159418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2400"/>
            <a:ext cx="8130480" cy="584775"/>
          </a:xfrm>
          <a:prstGeom prst="rect">
            <a:avLst/>
          </a:prstGeom>
          <a:noFill/>
        </p:spPr>
        <p:txBody>
          <a:bodyPr wrap="square" rtlCol="0">
            <a:spAutoFit/>
          </a:bodyPr>
          <a:lstStyle/>
          <a:p>
            <a:r>
              <a:rPr lang="en-GB" sz="3200" dirty="0" smtClean="0">
                <a:solidFill>
                  <a:srgbClr val="FFFFFF"/>
                </a:solidFill>
                <a:effectLst>
                  <a:outerShdw blurRad="38100" dist="38100" dir="2700000">
                    <a:srgbClr val="000000"/>
                  </a:outerShdw>
                </a:effectLst>
                <a:latin typeface="+mj-lt"/>
              </a:rPr>
              <a:t>  Science is getting more and more global</a:t>
            </a:r>
            <a:endParaRPr lang="en-GB" sz="3200" dirty="0">
              <a:solidFill>
                <a:srgbClr val="FFFFFF"/>
              </a:solidFill>
              <a:effectLst>
                <a:outerShdw blurRad="38100" dist="38100" dir="2700000">
                  <a:srgbClr val="000000"/>
                </a:outerShdw>
              </a:effectLst>
              <a:latin typeface="+mj-lt"/>
            </a:endParaRPr>
          </a:p>
        </p:txBody>
      </p:sp>
      <p:pic>
        <p:nvPicPr>
          <p:cNvPr id="4" name="Picture 3" descr="World_users_by_Inst_2014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6712"/>
            <a:ext cx="9144000" cy="6048672"/>
          </a:xfrm>
          <a:prstGeom prst="rect">
            <a:avLst/>
          </a:prstGeom>
        </p:spPr>
      </p:pic>
      <p:sp>
        <p:nvSpPr>
          <p:cNvPr id="5" name="Oval 4"/>
          <p:cNvSpPr>
            <a:spLocks noChangeArrowheads="1"/>
          </p:cNvSpPr>
          <p:nvPr/>
        </p:nvSpPr>
        <p:spPr bwMode="auto">
          <a:xfrm>
            <a:off x="3923928" y="6236990"/>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6" name="Oval 5"/>
          <p:cNvSpPr>
            <a:spLocks noChangeArrowheads="1"/>
          </p:cNvSpPr>
          <p:nvPr/>
        </p:nvSpPr>
        <p:spPr bwMode="auto">
          <a:xfrm>
            <a:off x="5148238" y="5805264"/>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7" name="TextBox 4"/>
          <p:cNvSpPr txBox="1">
            <a:spLocks noChangeArrowheads="1"/>
          </p:cNvSpPr>
          <p:nvPr/>
        </p:nvSpPr>
        <p:spPr bwMode="auto">
          <a:xfrm>
            <a:off x="762000" y="44450"/>
            <a:ext cx="7620000" cy="830263"/>
          </a:xfrm>
          <a:prstGeom prst="rect">
            <a:avLst/>
          </a:prstGeom>
          <a:solidFill>
            <a:srgbClr val="BBE0E3"/>
          </a:solidFill>
          <a:ln w="9525">
            <a:solidFill>
              <a:srgbClr val="00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GB" sz="4800" b="0">
                <a:solidFill>
                  <a:srgbClr val="000000"/>
                </a:solidFill>
                <a:latin typeface="Times New Roman" charset="0"/>
                <a:cs typeface="Times New Roman" charset="0"/>
              </a:rPr>
              <a:t>Science is ever more global</a:t>
            </a:r>
          </a:p>
        </p:txBody>
      </p:sp>
    </p:spTree>
    <p:extLst>
      <p:ext uri="{BB962C8B-B14F-4D97-AF65-F5344CB8AC3E}">
        <p14:creationId xmlns:p14="http://schemas.microsoft.com/office/powerpoint/2010/main" val="400187122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1475656" y="136525"/>
            <a:ext cx="6200185" cy="707886"/>
          </a:xfrm>
          <a:prstGeom prst="rect">
            <a:avLst/>
          </a:prstGeom>
          <a:noFill/>
          <a:ln w="9525">
            <a:noFill/>
            <a:miter lim="800000"/>
            <a:headEnd/>
            <a:tailEnd/>
          </a:ln>
        </p:spPr>
        <p:txBody>
          <a:bodyPr wrap="none">
            <a:prstTxWarp prst="textNoShape">
              <a:avLst/>
            </a:prstTxWarp>
            <a:spAutoFit/>
          </a:bodyPr>
          <a:lstStyle/>
          <a:p>
            <a:pPr algn="ctr"/>
            <a:r>
              <a:rPr lang="en-US" sz="4000" dirty="0">
                <a:solidFill>
                  <a:schemeClr val="accent1"/>
                </a:solidFill>
                <a:effectLst>
                  <a:outerShdw blurRad="38100" dist="38100" dir="2700000" algn="tl" rotWithShape="0">
                    <a:prstClr val="black"/>
                  </a:outerShdw>
                </a:effectLst>
              </a:rPr>
              <a:t>CERN Education Activities</a:t>
            </a:r>
          </a:p>
        </p:txBody>
      </p:sp>
      <p:cxnSp>
        <p:nvCxnSpPr>
          <p:cNvPr id="46084" name="Straight Connector 42"/>
          <p:cNvCxnSpPr>
            <a:cxnSpLocks noChangeShapeType="1"/>
          </p:cNvCxnSpPr>
          <p:nvPr/>
        </p:nvCxnSpPr>
        <p:spPr bwMode="auto">
          <a:xfrm rot="16200000" flipH="1">
            <a:off x="2800350" y="1352550"/>
            <a:ext cx="685800" cy="2552700"/>
          </a:xfrm>
          <a:prstGeom prst="line">
            <a:avLst/>
          </a:prstGeom>
          <a:noFill/>
          <a:ln w="38100">
            <a:solidFill>
              <a:srgbClr val="FFFFFF"/>
            </a:solidFill>
            <a:round/>
            <a:headEnd/>
            <a:tailEnd/>
          </a:ln>
        </p:spPr>
      </p:cxnSp>
      <p:sp>
        <p:nvSpPr>
          <p:cNvPr id="46092" name="TextBox 28"/>
          <p:cNvSpPr txBox="1">
            <a:spLocks noChangeArrowheads="1"/>
          </p:cNvSpPr>
          <p:nvPr/>
        </p:nvSpPr>
        <p:spPr bwMode="auto">
          <a:xfrm>
            <a:off x="228600" y="1600200"/>
            <a:ext cx="2984500" cy="70167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Scientists at CERN</a:t>
            </a:r>
          </a:p>
          <a:p>
            <a:r>
              <a:rPr lang="en-US" sz="1600" dirty="0">
                <a:solidFill>
                  <a:srgbClr val="F3F3F3"/>
                </a:solidFill>
                <a:effectLst>
                  <a:outerShdw blurRad="38100" dist="38100" dir="2700000">
                    <a:srgbClr val="000000"/>
                  </a:outerShdw>
                </a:effectLst>
              </a:rPr>
              <a:t>Academic Training Programme</a:t>
            </a:r>
          </a:p>
        </p:txBody>
      </p:sp>
      <p:cxnSp>
        <p:nvCxnSpPr>
          <p:cNvPr id="46083" name="Straight Connector 48"/>
          <p:cNvCxnSpPr>
            <a:cxnSpLocks noChangeShapeType="1"/>
          </p:cNvCxnSpPr>
          <p:nvPr/>
        </p:nvCxnSpPr>
        <p:spPr bwMode="auto">
          <a:xfrm rot="10800000" flipV="1">
            <a:off x="2667000" y="4114800"/>
            <a:ext cx="1752600" cy="1371600"/>
          </a:xfrm>
          <a:prstGeom prst="line">
            <a:avLst/>
          </a:prstGeom>
          <a:noFill/>
          <a:ln w="38100">
            <a:solidFill>
              <a:srgbClr val="FFFFFF"/>
            </a:solidFill>
            <a:round/>
            <a:headEnd/>
            <a:tailEnd/>
          </a:ln>
        </p:spPr>
      </p:cxnSp>
      <p:sp>
        <p:nvSpPr>
          <p:cNvPr id="46093" name="TextBox 29"/>
          <p:cNvSpPr txBox="1">
            <a:spLocks noChangeArrowheads="1"/>
          </p:cNvSpPr>
          <p:nvPr/>
        </p:nvSpPr>
        <p:spPr bwMode="auto">
          <a:xfrm>
            <a:off x="2895600" y="2971800"/>
            <a:ext cx="3594100" cy="1190625"/>
          </a:xfrm>
          <a:prstGeom prst="rect">
            <a:avLst/>
          </a:prstGeom>
          <a:solidFill>
            <a:schemeClr val="tx2"/>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Young Researchers</a:t>
            </a:r>
          </a:p>
          <a:p>
            <a:r>
              <a:rPr lang="en-US" sz="1600" dirty="0">
                <a:solidFill>
                  <a:srgbClr val="F3F3F3"/>
                </a:solidFill>
                <a:effectLst>
                  <a:outerShdw blurRad="38100" dist="38100" dir="2700000">
                    <a:srgbClr val="000000"/>
                  </a:outerShdw>
                </a:effectLst>
              </a:rPr>
              <a:t>CERN School of High Energy Physics</a:t>
            </a:r>
          </a:p>
          <a:p>
            <a:r>
              <a:rPr lang="en-US" sz="1600" dirty="0">
                <a:solidFill>
                  <a:srgbClr val="F3F3F3"/>
                </a:solidFill>
                <a:effectLst>
                  <a:outerShdw blurRad="38100" dist="38100" dir="2700000">
                    <a:srgbClr val="000000"/>
                  </a:outerShdw>
                </a:effectLst>
              </a:rPr>
              <a:t>CERN School of  Computing</a:t>
            </a:r>
          </a:p>
          <a:p>
            <a:r>
              <a:rPr lang="en-US" sz="1600" dirty="0">
                <a:solidFill>
                  <a:srgbClr val="F3F3F3"/>
                </a:solidFill>
                <a:effectLst>
                  <a:outerShdw blurRad="38100" dist="38100" dir="2700000">
                    <a:srgbClr val="000000"/>
                  </a:outerShdw>
                </a:effectLst>
              </a:rPr>
              <a:t>CERN Accelerator School</a:t>
            </a:r>
          </a:p>
        </p:txBody>
      </p:sp>
      <p:cxnSp>
        <p:nvCxnSpPr>
          <p:cNvPr id="46082" name="Straight Connector 53"/>
          <p:cNvCxnSpPr>
            <a:cxnSpLocks noChangeShapeType="1"/>
          </p:cNvCxnSpPr>
          <p:nvPr/>
        </p:nvCxnSpPr>
        <p:spPr bwMode="auto">
          <a:xfrm rot="10800000">
            <a:off x="2438400" y="5713413"/>
            <a:ext cx="3200400" cy="77787"/>
          </a:xfrm>
          <a:prstGeom prst="line">
            <a:avLst/>
          </a:prstGeom>
          <a:noFill/>
          <a:ln w="38100">
            <a:solidFill>
              <a:schemeClr val="accent1"/>
            </a:solidFill>
            <a:round/>
            <a:headEnd/>
            <a:tailEnd/>
          </a:ln>
        </p:spPr>
      </p:cxnSp>
      <p:sp>
        <p:nvSpPr>
          <p:cNvPr id="46094" name="TextBox 30"/>
          <p:cNvSpPr txBox="1">
            <a:spLocks noChangeArrowheads="1"/>
          </p:cNvSpPr>
          <p:nvPr/>
        </p:nvSpPr>
        <p:spPr bwMode="auto">
          <a:xfrm>
            <a:off x="144462" y="5029200"/>
            <a:ext cx="2545438" cy="954107"/>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Physics Students</a:t>
            </a:r>
          </a:p>
          <a:p>
            <a:r>
              <a:rPr lang="en-US" sz="1600" dirty="0">
                <a:solidFill>
                  <a:schemeClr val="accent1"/>
                </a:solidFill>
                <a:effectLst>
                  <a:outerShdw blurRad="38100" dist="38100" dir="2700000">
                    <a:srgbClr val="000000"/>
                  </a:outerShdw>
                </a:effectLst>
              </a:rPr>
              <a:t>Summer Students</a:t>
            </a:r>
          </a:p>
          <a:p>
            <a:r>
              <a:rPr lang="en-US" sz="1600" dirty="0">
                <a:solidFill>
                  <a:schemeClr val="accent1"/>
                </a:solidFill>
                <a:effectLst>
                  <a:outerShdw blurRad="38100" dist="38100" dir="2700000">
                    <a:srgbClr val="000000"/>
                  </a:outerShdw>
                </a:effectLst>
              </a:rPr>
              <a:t>Programme</a:t>
            </a:r>
          </a:p>
        </p:txBody>
      </p:sp>
      <p:pic>
        <p:nvPicPr>
          <p:cNvPr id="31" name="Picture 30" descr="Screen shot 2010-08-28 at 15.40.39.png"/>
          <p:cNvPicPr>
            <a:picLocks noChangeAspect="1"/>
          </p:cNvPicPr>
          <p:nvPr/>
        </p:nvPicPr>
        <p:blipFill>
          <a:blip r:embed="rId3"/>
          <a:stretch>
            <a:fillRect/>
          </a:stretch>
        </p:blipFill>
        <p:spPr>
          <a:xfrm>
            <a:off x="76200" y="3460967"/>
            <a:ext cx="2765523" cy="1492033"/>
          </a:xfrm>
          <a:prstGeom prst="rect">
            <a:avLst/>
          </a:prstGeom>
          <a:effectLst>
            <a:outerShdw blurRad="50800" dist="38100" dir="2700000">
              <a:srgbClr val="000000"/>
            </a:outerShdw>
          </a:effectLst>
        </p:spPr>
      </p:pic>
      <p:pic>
        <p:nvPicPr>
          <p:cNvPr id="33" name="Picture 32"/>
          <p:cNvPicPr>
            <a:picLocks noChangeAspect="1"/>
          </p:cNvPicPr>
          <p:nvPr/>
        </p:nvPicPr>
        <p:blipFill>
          <a:blip r:embed="rId4"/>
          <a:srcRect/>
          <a:stretch>
            <a:fillRect/>
          </a:stretch>
        </p:blipFill>
        <p:spPr bwMode="auto">
          <a:xfrm>
            <a:off x="3657600" y="4897438"/>
            <a:ext cx="1981200" cy="1336675"/>
          </a:xfrm>
          <a:prstGeom prst="rect">
            <a:avLst/>
          </a:prstGeom>
          <a:noFill/>
          <a:ln w="9525">
            <a:noFill/>
            <a:miter lim="800000"/>
            <a:headEnd/>
            <a:tailEnd/>
          </a:ln>
          <a:effectLst>
            <a:outerShdw blurRad="50800" dist="38100" dir="2700000" rotWithShape="0">
              <a:srgbClr val="000000">
                <a:alpha val="42999"/>
              </a:srgbClr>
            </a:outerShdw>
          </a:effectLst>
        </p:spPr>
      </p:pic>
      <p:sp>
        <p:nvSpPr>
          <p:cNvPr id="46095" name="TextBox 31"/>
          <p:cNvSpPr txBox="1">
            <a:spLocks noChangeArrowheads="1"/>
          </p:cNvSpPr>
          <p:nvPr/>
        </p:nvSpPr>
        <p:spPr bwMode="auto">
          <a:xfrm>
            <a:off x="5715000" y="5181600"/>
            <a:ext cx="3429000" cy="954107"/>
          </a:xfrm>
          <a:prstGeom prst="rect">
            <a:avLst/>
          </a:prstGeom>
          <a:solidFill>
            <a:srgbClr val="003366"/>
          </a:solidFill>
          <a:ln w="9525">
            <a:noFill/>
            <a:miter lim="800000"/>
            <a:headEnd/>
            <a:tailEnd/>
          </a:ln>
        </p:spPr>
        <p:txBody>
          <a:bodyPr>
            <a:prstTxWarp prst="textNoShape">
              <a:avLst/>
            </a:prstTxWarp>
            <a:spAutoFit/>
          </a:bodyPr>
          <a:lstStyle/>
          <a:p>
            <a:r>
              <a:rPr lang="en-US" dirty="0" smtClean="0">
                <a:solidFill>
                  <a:srgbClr val="FFFF00"/>
                </a:solidFill>
                <a:effectLst>
                  <a:outerShdw blurRad="38100" dist="38100" dir="2700000">
                    <a:srgbClr val="000000"/>
                  </a:outerShdw>
                </a:effectLst>
              </a:rPr>
              <a:t>High-School Teachers</a:t>
            </a:r>
            <a:endParaRPr lang="en-US" dirty="0">
              <a:solidFill>
                <a:srgbClr val="FFFF00"/>
              </a:solidFill>
              <a:effectLst>
                <a:outerShdw blurRad="38100" dist="38100" dir="2700000">
                  <a:srgbClr val="000000"/>
                </a:outerShdw>
              </a:effectLst>
            </a:endParaRPr>
          </a:p>
          <a:p>
            <a:r>
              <a:rPr lang="en-US" sz="1600" dirty="0">
                <a:solidFill>
                  <a:schemeClr val="accent3"/>
                </a:solidFill>
                <a:effectLst>
                  <a:outerShdw blurRad="38100" dist="38100" dir="2700000">
                    <a:srgbClr val="000000"/>
                  </a:outerShdw>
                </a:effectLst>
              </a:rPr>
              <a:t>International and National Programmes</a:t>
            </a:r>
          </a:p>
        </p:txBody>
      </p:sp>
      <p:grpSp>
        <p:nvGrpSpPr>
          <p:cNvPr id="2" name="Group 22"/>
          <p:cNvGrpSpPr/>
          <p:nvPr/>
        </p:nvGrpSpPr>
        <p:grpSpPr>
          <a:xfrm>
            <a:off x="6553200" y="1066800"/>
            <a:ext cx="2362200" cy="1439426"/>
            <a:chOff x="4828685" y="1151374"/>
            <a:chExt cx="2600815" cy="1676400"/>
          </a:xfrm>
        </p:grpSpPr>
        <p:pic>
          <p:nvPicPr>
            <p:cNvPr id="21" name="Picture 20" descr="Screen shot 2011-06-01 at 00.05.34.png"/>
            <p:cNvPicPr>
              <a:picLocks noChangeAspect="1"/>
            </p:cNvPicPr>
            <p:nvPr/>
          </p:nvPicPr>
          <p:blipFill>
            <a:blip r:embed="rId5"/>
            <a:stretch>
              <a:fillRect/>
            </a:stretch>
          </p:blipFill>
          <p:spPr>
            <a:xfrm>
              <a:off x="4828685" y="1151374"/>
              <a:ext cx="2600815" cy="1676400"/>
            </a:xfrm>
            <a:prstGeom prst="rect">
              <a:avLst/>
            </a:prstGeom>
            <a:effectLst>
              <a:outerShdw blurRad="38100" dist="38100" dir="2700000">
                <a:srgbClr val="000000"/>
              </a:outerShdw>
            </a:effectLst>
          </p:spPr>
        </p:pic>
        <p:sp>
          <p:nvSpPr>
            <p:cNvPr id="22" name="TextBox 21"/>
            <p:cNvSpPr txBox="1"/>
            <p:nvPr/>
          </p:nvSpPr>
          <p:spPr>
            <a:xfrm>
              <a:off x="4838700" y="1151374"/>
              <a:ext cx="2590800" cy="609358"/>
            </a:xfrm>
            <a:prstGeom prst="rect">
              <a:avLst/>
            </a:prstGeom>
            <a:noFill/>
          </p:spPr>
          <p:txBody>
            <a:bodyPr wrap="square">
              <a:prstTxWarp prst="textNoShape">
                <a:avLst/>
              </a:prstTxWarp>
              <a:spAutoFit/>
            </a:bodyPr>
            <a:lstStyle/>
            <a:p>
              <a:pPr algn="r" eaLnBrk="1" hangingPunct="1">
                <a:defRPr/>
              </a:pPr>
              <a:r>
                <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Latin American </a:t>
              </a:r>
              <a:r>
                <a:rPr lang="en-US" sz="1400" dirty="0" smtClean="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School</a:t>
              </a:r>
            </a:p>
            <a:p>
              <a:pPr algn="r" eaLnBrk="1" hangingPunct="1">
                <a:defRPr/>
              </a:pPr>
              <a:r>
                <a:rPr lang="en-US" sz="1400" dirty="0" smtClean="0">
                  <a:solidFill>
                    <a:srgbClr val="FFFFFF"/>
                  </a:solidFill>
                  <a:effectLst>
                    <a:outerShdw blurRad="38100" dist="38100" dir="2700000">
                      <a:srgbClr val="000000"/>
                    </a:outerShdw>
                  </a:effectLst>
                  <a:latin typeface="Arial" charset="0"/>
                  <a:ea typeface="ＭＳ Ｐゴシック" charset="-128"/>
                </a:rPr>
                <a:t>Natal, Brazil, 2011</a:t>
              </a:r>
              <a:endPar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endParaRPr>
            </a:p>
          </p:txBody>
        </p:sp>
      </p:grpSp>
      <p:pic>
        <p:nvPicPr>
          <p:cNvPr id="23" name="Picture 2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377109" y="2590800"/>
            <a:ext cx="1635831" cy="2326559"/>
          </a:xfrm>
          <a:prstGeom prst="rect">
            <a:avLst/>
          </a:prstGeom>
        </p:spPr>
      </p:pic>
      <p:sp>
        <p:nvSpPr>
          <p:cNvPr id="25" name="TextBox 24"/>
          <p:cNvSpPr txBox="1"/>
          <p:nvPr/>
        </p:nvSpPr>
        <p:spPr>
          <a:xfrm>
            <a:off x="7346032" y="4214336"/>
            <a:ext cx="1721768" cy="738664"/>
          </a:xfrm>
          <a:prstGeom prst="rect">
            <a:avLst/>
          </a:prstGeom>
          <a:noFill/>
        </p:spPr>
        <p:txBody>
          <a:bodyPr wrap="square" rtlCol="0">
            <a:spAutoFit/>
          </a:bodyPr>
          <a:lstStyle/>
          <a:p>
            <a:pPr eaLnBrk="1" hangingPunct="1"/>
            <a:r>
              <a:rPr lang="en-US" sz="1400" dirty="0" smtClean="0">
                <a:solidFill>
                  <a:srgbClr val="FFFFFF"/>
                </a:solidFill>
                <a:effectLst>
                  <a:outerShdw blurRad="50800" dist="38100" dir="2700000">
                    <a:srgbClr val="000000"/>
                  </a:outerShdw>
                </a:effectLst>
                <a:latin typeface="Arial" charset="0"/>
                <a:ea typeface="ＭＳ Ｐゴシック" charset="-128"/>
              </a:rPr>
              <a:t>CERN School of Physics </a:t>
            </a:r>
          </a:p>
          <a:p>
            <a:pPr eaLnBrk="1" hangingPunct="1"/>
            <a:r>
              <a:rPr lang="en-US" sz="1400" dirty="0" smtClean="0">
                <a:solidFill>
                  <a:srgbClr val="FFFFFF"/>
                </a:solidFill>
                <a:effectLst>
                  <a:outerShdw blurRad="38100" dist="38100" dir="2700000">
                    <a:srgbClr val="000000"/>
                  </a:outerShdw>
                </a:effectLst>
                <a:latin typeface="Arial" charset="0"/>
                <a:ea typeface="ＭＳ Ｐゴシック" charset="-128"/>
              </a:rPr>
              <a:t>France</a:t>
            </a:r>
            <a:r>
              <a:rPr lang="en-US" sz="1400" dirty="0" smtClean="0">
                <a:solidFill>
                  <a:srgbClr val="FFFFFF"/>
                </a:solidFill>
                <a:effectLst>
                  <a:outerShdw blurRad="38100" dist="38100" dir="2700000">
                    <a:srgbClr val="000000"/>
                  </a:outerShdw>
                </a:effectLst>
              </a:rPr>
              <a:t>, </a:t>
            </a:r>
            <a:r>
              <a:rPr lang="en-US" sz="1400" dirty="0" smtClean="0">
                <a:solidFill>
                  <a:srgbClr val="FFFFFF"/>
                </a:solidFill>
                <a:effectLst>
                  <a:outerShdw blurRad="38100" dist="38100" dir="2700000">
                    <a:srgbClr val="000000"/>
                  </a:outerShdw>
                </a:effectLst>
                <a:latin typeface="Arial" charset="0"/>
                <a:ea typeface="ＭＳ Ｐゴシック" charset="-128"/>
              </a:rPr>
              <a:t>June 2012</a:t>
            </a:r>
          </a:p>
        </p:txBody>
      </p:sp>
      <p:pic>
        <p:nvPicPr>
          <p:cNvPr id="27" name="Picture 26" descr="kashii.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63006" y="1066800"/>
            <a:ext cx="2057401" cy="1371600"/>
          </a:xfrm>
          <a:prstGeom prst="rect">
            <a:avLst/>
          </a:prstGeom>
        </p:spPr>
      </p:pic>
      <p:sp>
        <p:nvSpPr>
          <p:cNvPr id="30" name="TextBox 29"/>
          <p:cNvSpPr txBox="1"/>
          <p:nvPr/>
        </p:nvSpPr>
        <p:spPr>
          <a:xfrm>
            <a:off x="4419600" y="1600200"/>
            <a:ext cx="2133600" cy="861774"/>
          </a:xfrm>
          <a:prstGeom prst="rect">
            <a:avLst/>
          </a:prstGeom>
          <a:noFill/>
        </p:spPr>
        <p:txBody>
          <a:bodyPr wrap="square" rtlCol="0">
            <a:spAutoFit/>
          </a:bodyPr>
          <a:lstStyle/>
          <a:p>
            <a:pPr eaLnBrk="1" hangingPunct="1"/>
            <a:r>
              <a:rPr lang="en-US" sz="1400" dirty="0" smtClean="0">
                <a:solidFill>
                  <a:srgbClr val="FFFFFF"/>
                </a:solidFill>
                <a:effectLst>
                  <a:outerShdw blurRad="50800" dist="38100" dir="2700000">
                    <a:srgbClr val="000000"/>
                  </a:outerShdw>
                </a:effectLst>
                <a:latin typeface="Arial" charset="0"/>
                <a:ea typeface="ＭＳ Ｐゴシック" charset="-128"/>
              </a:rPr>
              <a:t>NEW:</a:t>
            </a:r>
          </a:p>
          <a:p>
            <a:pPr eaLnBrk="1" hangingPunct="1"/>
            <a:r>
              <a:rPr lang="en-US" sz="1200" dirty="0" smtClean="0">
                <a:solidFill>
                  <a:srgbClr val="FFFFFF"/>
                </a:solidFill>
                <a:effectLst>
                  <a:outerShdw blurRad="50800" dist="38100" dir="2700000">
                    <a:srgbClr val="000000"/>
                  </a:outerShdw>
                </a:effectLst>
              </a:rPr>
              <a:t>Asia-Europe-Pacific </a:t>
            </a:r>
            <a:r>
              <a:rPr lang="en-US" sz="1200" dirty="0" smtClean="0">
                <a:solidFill>
                  <a:srgbClr val="FFFFFF"/>
                </a:solidFill>
                <a:effectLst>
                  <a:outerShdw blurRad="50800" dist="38100" dir="2700000">
                    <a:srgbClr val="000000"/>
                  </a:outerShdw>
                </a:effectLst>
                <a:latin typeface="Arial" charset="0"/>
                <a:ea typeface="ＭＳ Ｐゴシック" charset="-128"/>
              </a:rPr>
              <a:t>School of High-Energy Physics </a:t>
            </a:r>
          </a:p>
          <a:p>
            <a:pPr eaLnBrk="1" hangingPunct="1"/>
            <a:r>
              <a:rPr lang="en-US" sz="1200" dirty="0" smtClean="0">
                <a:solidFill>
                  <a:srgbClr val="FFFFFF"/>
                </a:solidFill>
                <a:effectLst>
                  <a:outerShdw blurRad="38100" dist="38100" dir="2700000">
                    <a:srgbClr val="000000"/>
                  </a:outerShdw>
                </a:effectLst>
                <a:latin typeface="Arial" charset="0"/>
                <a:ea typeface="ＭＳ Ｐゴシック" charset="-128"/>
              </a:rPr>
              <a:t>Fukuoka, Oct 2012</a:t>
            </a:r>
          </a:p>
        </p:txBody>
      </p:sp>
    </p:spTree>
    <p:extLst>
      <p:ext uri="{BB962C8B-B14F-4D97-AF65-F5344CB8AC3E}">
        <p14:creationId xmlns:p14="http://schemas.microsoft.com/office/powerpoint/2010/main" val="8521336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1619672" y="76200"/>
            <a:ext cx="6418343" cy="707886"/>
          </a:xfrm>
          <a:prstGeom prst="rect">
            <a:avLst/>
          </a:prstGeom>
          <a:noFill/>
          <a:ln w="9525">
            <a:noFill/>
            <a:miter lim="800000"/>
            <a:headEnd/>
            <a:tailEnd/>
          </a:ln>
        </p:spPr>
        <p:txBody>
          <a:bodyPr wrap="none">
            <a:prstTxWarp prst="textNoShape">
              <a:avLst/>
            </a:prstTxWarp>
            <a:spAutoFit/>
          </a:bodyPr>
          <a:lstStyle/>
          <a:p>
            <a:r>
              <a:rPr lang="en-US" sz="4000" dirty="0">
                <a:solidFill>
                  <a:schemeClr val="accent1"/>
                </a:solidFill>
                <a:effectLst>
                  <a:outerShdw blurRad="38100" dist="38100" dir="2700000">
                    <a:srgbClr val="000000"/>
                  </a:outerShdw>
                </a:effectLst>
              </a:rPr>
              <a:t>CERN</a:t>
            </a:r>
            <a:r>
              <a:rPr lang="en-US" sz="4000" dirty="0" smtClean="0">
                <a:solidFill>
                  <a:schemeClr val="accent1"/>
                </a:solidFill>
                <a:effectLst>
                  <a:outerShdw blurRad="38100" dist="38100" dir="2700000">
                    <a:srgbClr val="000000"/>
                  </a:outerShdw>
                </a:effectLst>
              </a:rPr>
              <a:t> Teacher Programme</a:t>
            </a:r>
            <a:endParaRPr lang="en-US" sz="4000" dirty="0">
              <a:solidFill>
                <a:schemeClr val="accent1"/>
              </a:solidFill>
              <a:effectLst>
                <a:outerShdw blurRad="38100" dist="38100" dir="2700000">
                  <a:srgbClr val="000000"/>
                </a:outerShdw>
              </a:effectLst>
            </a:endParaRPr>
          </a:p>
        </p:txBody>
      </p:sp>
      <p:pic>
        <p:nvPicPr>
          <p:cNvPr id="1027" name="8a072245-5cc1-4aff-b350-fb3feab45bbe" descr="D4BBC428-843A-41D9-B169-EC148FFB1046@cern"/>
          <p:cNvPicPr>
            <a:picLocks noChangeAspect="1" noChangeArrowheads="1"/>
          </p:cNvPicPr>
          <p:nvPr/>
        </p:nvPicPr>
        <p:blipFill rotWithShape="1">
          <a:blip r:embed="rId3">
            <a:extLst>
              <a:ext uri="{28A0092B-C50C-407E-A947-70E740481C1C}">
                <a14:useLocalDpi xmlns:a14="http://schemas.microsoft.com/office/drawing/2010/main" val="0"/>
              </a:ext>
            </a:extLst>
          </a:blip>
          <a:srcRect r="3584" b="2260"/>
          <a:stretch/>
        </p:blipFill>
        <p:spPr bwMode="auto">
          <a:xfrm>
            <a:off x="653295" y="1009649"/>
            <a:ext cx="8316559" cy="564832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rcRect/>
          <a:stretch>
            <a:fillRect/>
          </a:stretch>
        </p:blipFill>
        <p:spPr bwMode="auto">
          <a:xfrm>
            <a:off x="7449863" y="1771650"/>
            <a:ext cx="1694137" cy="1143000"/>
          </a:xfrm>
          <a:prstGeom prst="rect">
            <a:avLst/>
          </a:prstGeom>
          <a:noFill/>
          <a:ln w="9525">
            <a:noFill/>
            <a:miter lim="800000"/>
            <a:headEnd/>
            <a:tailEnd/>
          </a:ln>
          <a:effectLst>
            <a:outerShdw blurRad="50800" dist="38100" dir="2700000" rotWithShape="0">
              <a:srgbClr val="000000">
                <a:alpha val="42999"/>
              </a:srgbClr>
            </a:outerShdw>
          </a:effectLst>
        </p:spPr>
      </p:pic>
      <p:pic>
        <p:nvPicPr>
          <p:cNvPr id="2" name="Picture 1" descr="Teachers programme 201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908720"/>
            <a:ext cx="9144000" cy="5949280"/>
          </a:xfrm>
          <a:prstGeom prst="rect">
            <a:avLst/>
          </a:prstGeom>
        </p:spPr>
      </p:pic>
    </p:spTree>
    <p:extLst>
      <p:ext uri="{BB962C8B-B14F-4D97-AF65-F5344CB8AC3E}">
        <p14:creationId xmlns:p14="http://schemas.microsoft.com/office/powerpoint/2010/main" val="295919359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TextBox 4"/>
          <p:cNvSpPr txBox="1">
            <a:spLocks noChangeArrowheads="1"/>
          </p:cNvSpPr>
          <p:nvPr/>
        </p:nvSpPr>
        <p:spPr bwMode="auto">
          <a:xfrm>
            <a:off x="1043608" y="136525"/>
            <a:ext cx="7056784" cy="707886"/>
          </a:xfrm>
          <a:prstGeom prst="rect">
            <a:avLst/>
          </a:prstGeom>
          <a:noFill/>
          <a:ln w="9525">
            <a:noFill/>
            <a:miter lim="800000"/>
            <a:headEnd/>
            <a:tailEnd/>
          </a:ln>
        </p:spPr>
        <p:txBody>
          <a:bodyPr wrap="square">
            <a:prstTxWarp prst="textNoShape">
              <a:avLst/>
            </a:prstTxWarp>
            <a:spAutoFit/>
          </a:bodyPr>
          <a:lstStyle/>
          <a:p>
            <a:r>
              <a:rPr lang="en-GB" sz="4000" dirty="0" smtClean="0">
                <a:solidFill>
                  <a:srgbClr val="FFFFFF"/>
                </a:solidFill>
                <a:effectLst>
                  <a:outerShdw blurRad="38100" dist="38100" dir="2700000">
                    <a:srgbClr val="000000"/>
                  </a:outerShdw>
                </a:effectLst>
              </a:rPr>
              <a:t>Summer Students </a:t>
            </a:r>
            <a:r>
              <a:rPr lang="en-GB" sz="4000" dirty="0" smtClean="0">
                <a:solidFill>
                  <a:srgbClr val="FFFFFF"/>
                </a:solidFill>
                <a:effectLst>
                  <a:outerShdw blurRad="38100" dist="38100" dir="2700000">
                    <a:srgbClr val="000000"/>
                  </a:outerShdw>
                </a:effectLst>
              </a:rPr>
              <a:t>Programme</a:t>
            </a:r>
            <a:endParaRPr lang="en-GB" sz="4000" dirty="0">
              <a:solidFill>
                <a:srgbClr val="FFFFFF"/>
              </a:solidFill>
              <a:effectLst>
                <a:outerShdw blurRad="38100" dist="38100" dir="2700000">
                  <a:srgbClr val="000000"/>
                </a:outerShdw>
              </a:effectLst>
            </a:endParaRPr>
          </a:p>
        </p:txBody>
      </p:sp>
      <p:pic>
        <p:nvPicPr>
          <p:cNvPr id="3" name="Picture 2" descr="Summer_Students_20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8720"/>
            <a:ext cx="9144000" cy="602615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107504" y="200834"/>
            <a:ext cx="8856984" cy="707886"/>
          </a:xfrm>
          <a:prstGeom prst="rect">
            <a:avLst/>
          </a:prstGeom>
          <a:noFill/>
          <a:ln w="9525">
            <a:noFill/>
            <a:miter lim="800000"/>
            <a:headEnd/>
            <a:tailEnd/>
          </a:ln>
        </p:spPr>
        <p:txBody>
          <a:bodyPr wrap="square">
            <a:prstTxWarp prst="textNoShape">
              <a:avLst/>
            </a:prstTxWarp>
            <a:spAutoFit/>
          </a:bodyPr>
          <a:lstStyle/>
          <a:p>
            <a:pPr algn="ctr"/>
            <a:r>
              <a:rPr lang="en-GB" sz="4000" dirty="0" smtClean="0">
                <a:solidFill>
                  <a:schemeClr val="accent1"/>
                </a:solidFill>
              </a:rPr>
              <a:t> </a:t>
            </a:r>
            <a:r>
              <a:rPr lang="en-GB" sz="4000" dirty="0" smtClean="0">
                <a:solidFill>
                  <a:srgbClr val="FFFFFF"/>
                </a:solidFill>
                <a:effectLst>
                  <a:outerShdw blurRad="38100" dist="38100" dir="2700000">
                    <a:srgbClr val="000000"/>
                  </a:outerShdw>
                </a:effectLst>
              </a:rPr>
              <a:t>Summer Students </a:t>
            </a:r>
            <a:r>
              <a:rPr lang="en-GB" sz="4000" dirty="0" smtClean="0">
                <a:solidFill>
                  <a:srgbClr val="FFFFFF"/>
                </a:solidFill>
                <a:effectLst>
                  <a:outerShdw blurRad="38100" dist="38100" dir="2700000">
                    <a:srgbClr val="000000"/>
                  </a:outerShdw>
                </a:effectLst>
              </a:rPr>
              <a:t>2013</a:t>
            </a:r>
            <a:endParaRPr lang="en-GB" sz="4000" dirty="0" smtClean="0">
              <a:solidFill>
                <a:srgbClr val="FFFFFF"/>
              </a:solidFill>
              <a:effectLst>
                <a:outerShdw blurRad="38100" dist="38100" dir="2700000">
                  <a:srgbClr val="000000"/>
                </a:outerShdw>
              </a:effectLst>
            </a:endParaRPr>
          </a:p>
        </p:txBody>
      </p:sp>
      <p:pic>
        <p:nvPicPr>
          <p:cNvPr id="3" name="Picture 2" descr="SS20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050133"/>
            <a:ext cx="8748464" cy="5797175"/>
          </a:xfrm>
          <a:prstGeom prst="rect">
            <a:avLst/>
          </a:prstGeom>
        </p:spPr>
      </p:pic>
    </p:spTree>
    <p:extLst>
      <p:ext uri="{BB962C8B-B14F-4D97-AF65-F5344CB8AC3E}">
        <p14:creationId xmlns:p14="http://schemas.microsoft.com/office/powerpoint/2010/main" val="390986035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0807031_01-A4-at-144-dpi.jpg"/>
          <p:cNvPicPr>
            <a:picLocks noChangeAspect="1"/>
          </p:cNvPicPr>
          <p:nvPr/>
        </p:nvPicPr>
        <p:blipFill>
          <a:blip r:embed="rId3">
            <a:lum bright="-2000" contrast="2000"/>
          </a:blip>
          <a:stretch>
            <a:fillRect/>
          </a:stretch>
        </p:blipFill>
        <p:spPr>
          <a:xfrm>
            <a:off x="-76200" y="-76200"/>
            <a:ext cx="9347200" cy="7010400"/>
          </a:xfrm>
          <a:prstGeom prst="rect">
            <a:avLst/>
          </a:prstGeom>
        </p:spPr>
      </p:pic>
      <p:sp>
        <p:nvSpPr>
          <p:cNvPr id="5125" name="Text Box 18"/>
          <p:cNvSpPr txBox="1">
            <a:spLocks noChangeArrowheads="1"/>
          </p:cNvSpPr>
          <p:nvPr/>
        </p:nvSpPr>
        <p:spPr bwMode="auto">
          <a:xfrm>
            <a:off x="0" y="3435965"/>
            <a:ext cx="9144000" cy="923330"/>
          </a:xfrm>
          <a:prstGeom prst="rect">
            <a:avLst/>
          </a:prstGeom>
          <a:noFill/>
          <a:ln w="9525">
            <a:noFill/>
            <a:miter lim="800000"/>
            <a:headEnd/>
            <a:tailEnd/>
          </a:ln>
          <a:effectLst>
            <a:outerShdw blurRad="63500" dist="38099" dir="2700000" algn="ctr" rotWithShape="0">
              <a:schemeClr val="tx1">
                <a:alpha val="74997"/>
              </a:schemeClr>
            </a:outerShdw>
          </a:effectLst>
        </p:spPr>
        <p:txBody>
          <a:bodyPr>
            <a:prstTxWarp prst="textNoShape">
              <a:avLst/>
            </a:prstTxWarp>
            <a:spAutoFit/>
          </a:bodyPr>
          <a:lstStyle/>
          <a:p>
            <a:pPr algn="ctr" eaLnBrk="0" hangingPunct="0">
              <a:defRPr/>
            </a:pPr>
            <a:r>
              <a:rPr lang="en-US" sz="5400" dirty="0" err="1" smtClean="0">
                <a:solidFill>
                  <a:srgbClr val="FFFF00"/>
                </a:solidFill>
              </a:rPr>
              <a:t>Aitäh</a:t>
            </a:r>
            <a:r>
              <a:rPr lang="en-US" sz="5400" dirty="0" smtClean="0">
                <a:solidFill>
                  <a:srgbClr val="FFFF00"/>
                </a:solidFill>
              </a:rPr>
              <a:t>! </a:t>
            </a:r>
            <a:r>
              <a:rPr lang="en-US" sz="5400" dirty="0" err="1" smtClean="0">
                <a:solidFill>
                  <a:srgbClr val="FFFF00"/>
                </a:solidFill>
              </a:rPr>
              <a:t>Ačiū</a:t>
            </a:r>
            <a:r>
              <a:rPr lang="en-US" sz="5400" dirty="0" smtClean="0">
                <a:solidFill>
                  <a:srgbClr val="FFFF00"/>
                </a:solidFill>
              </a:rPr>
              <a:t>!</a:t>
            </a:r>
            <a:endParaRPr lang="en-GB" sz="5400" dirty="0" smtClean="0">
              <a:solidFill>
                <a:srgbClr val="FFFF00"/>
              </a:solidFill>
              <a:effectLst>
                <a:outerShdw blurRad="38100" dist="38100" dir="2700000">
                  <a:srgbClr val="000000"/>
                </a:outerShdw>
              </a:effectLst>
              <a:latin typeface="Arial" pitchFamily="-111" charset="0"/>
              <a:ea typeface="ＭＳ Ｐゴシック" pitchFamily="-111" charset="-128"/>
              <a:cs typeface="ＭＳ Ｐゴシック" pitchFamily="-111" charset="-128"/>
            </a:endParaRPr>
          </a:p>
        </p:txBody>
      </p:sp>
      <p:pic>
        <p:nvPicPr>
          <p:cNvPr id="4" name="Picture 3"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6"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52400"/>
            <a:ext cx="8130480" cy="584775"/>
          </a:xfrm>
          <a:prstGeom prst="rect">
            <a:avLst/>
          </a:prstGeom>
          <a:noFill/>
        </p:spPr>
        <p:txBody>
          <a:bodyPr wrap="square" rtlCol="0">
            <a:spAutoFit/>
          </a:bodyPr>
          <a:lstStyle/>
          <a:p>
            <a:r>
              <a:rPr lang="en-GB" sz="3200" dirty="0" smtClean="0">
                <a:solidFill>
                  <a:srgbClr val="FFFFFF"/>
                </a:solidFill>
                <a:effectLst>
                  <a:outerShdw blurRad="38100" dist="38100" dir="2700000">
                    <a:srgbClr val="000000"/>
                  </a:outerShdw>
                </a:effectLst>
                <a:latin typeface="+mj-lt"/>
              </a:rPr>
              <a:t>  Science is getting more and more global</a:t>
            </a:r>
            <a:endParaRPr lang="en-GB" sz="3200" dirty="0">
              <a:solidFill>
                <a:srgbClr val="FFFFFF"/>
              </a:solidFill>
              <a:effectLst>
                <a:outerShdw blurRad="38100" dist="38100" dir="2700000">
                  <a:srgbClr val="000000"/>
                </a:outerShdw>
              </a:effectLst>
              <a:latin typeface="+mj-lt"/>
            </a:endParaRPr>
          </a:p>
        </p:txBody>
      </p:sp>
      <p:pic>
        <p:nvPicPr>
          <p:cNvPr id="2" name="Picture 1" descr="World_users_by_Nat_2014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36712"/>
            <a:ext cx="9144000" cy="6048672"/>
          </a:xfrm>
          <a:prstGeom prst="rect">
            <a:avLst/>
          </a:prstGeom>
        </p:spPr>
      </p:pic>
      <p:sp>
        <p:nvSpPr>
          <p:cNvPr id="5" name="Oval 4"/>
          <p:cNvSpPr>
            <a:spLocks noChangeArrowheads="1"/>
          </p:cNvSpPr>
          <p:nvPr/>
        </p:nvSpPr>
        <p:spPr bwMode="auto">
          <a:xfrm>
            <a:off x="3563888" y="5949280"/>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6" name="Oval 5"/>
          <p:cNvSpPr>
            <a:spLocks noChangeArrowheads="1"/>
          </p:cNvSpPr>
          <p:nvPr/>
        </p:nvSpPr>
        <p:spPr bwMode="auto">
          <a:xfrm>
            <a:off x="4644182" y="6453014"/>
            <a:ext cx="1223962" cy="360362"/>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
        <p:nvSpPr>
          <p:cNvPr id="7" name="TextBox 4"/>
          <p:cNvSpPr txBox="1">
            <a:spLocks noChangeArrowheads="1"/>
          </p:cNvSpPr>
          <p:nvPr/>
        </p:nvSpPr>
        <p:spPr bwMode="auto">
          <a:xfrm>
            <a:off x="762000" y="44450"/>
            <a:ext cx="7620000" cy="830263"/>
          </a:xfrm>
          <a:prstGeom prst="rect">
            <a:avLst/>
          </a:prstGeom>
          <a:solidFill>
            <a:srgbClr val="BBE0E3"/>
          </a:solidFill>
          <a:ln w="9525">
            <a:solidFill>
              <a:srgbClr val="000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GB" sz="4800" b="0">
                <a:solidFill>
                  <a:srgbClr val="000000"/>
                </a:solidFill>
                <a:latin typeface="Times New Roman" charset="0"/>
                <a:cs typeface="Times New Roman" charset="0"/>
              </a:rPr>
              <a:t>Science is ever more global</a:t>
            </a:r>
          </a:p>
        </p:txBody>
      </p:sp>
    </p:spTree>
    <p:extLst>
      <p:ext uri="{BB962C8B-B14F-4D97-AF65-F5344CB8AC3E}">
        <p14:creationId xmlns:p14="http://schemas.microsoft.com/office/powerpoint/2010/main" val="394272402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hangingPunct="0"/>
            <a:endParaRPr lang="en-US" dirty="0"/>
          </a:p>
        </p:txBody>
      </p:sp>
      <p:pic>
        <p:nvPicPr>
          <p:cNvPr id="31749" name="Picture 3" descr="CMB_Timeline150nt"/>
          <p:cNvPicPr>
            <a:picLocks noChangeArrowheads="1"/>
          </p:cNvPicPr>
          <p:nvPr/>
        </p:nvPicPr>
        <p:blipFill>
          <a:blip r:embed="rId3"/>
          <a:srcRect/>
          <a:stretch>
            <a:fillRect/>
          </a:stretch>
        </p:blipFill>
        <p:spPr bwMode="auto">
          <a:xfrm>
            <a:off x="0" y="914400"/>
            <a:ext cx="9144000" cy="5943600"/>
          </a:xfrm>
          <a:prstGeom prst="rect">
            <a:avLst/>
          </a:prstGeom>
          <a:noFill/>
          <a:ln w="9525">
            <a:noFill/>
            <a:miter lim="800000"/>
            <a:headEnd/>
            <a:tailEnd/>
          </a:ln>
        </p:spPr>
      </p:pic>
      <p:sp>
        <p:nvSpPr>
          <p:cNvPr id="49156" name="Rectangle 4"/>
          <p:cNvSpPr>
            <a:spLocks noChangeArrowheads="1"/>
          </p:cNvSpPr>
          <p:nvPr/>
        </p:nvSpPr>
        <p:spPr bwMode="auto">
          <a:xfrm>
            <a:off x="234950" y="3336180"/>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dirty="0">
              <a:solidFill>
                <a:schemeClr val="bg1"/>
              </a:solidFill>
              <a:latin typeface="Arial" pitchFamily="-111" charset="0"/>
              <a:ea typeface="ＭＳ Ｐゴシック" pitchFamily="-111" charset="-128"/>
              <a:cs typeface="ＭＳ Ｐゴシック" pitchFamily="-111" charset="-128"/>
            </a:endParaRPr>
          </a:p>
        </p:txBody>
      </p:sp>
      <p:sp>
        <p:nvSpPr>
          <p:cNvPr id="31751" name="Rectangle 5"/>
          <p:cNvSpPr>
            <a:spLocks noChangeArrowheads="1"/>
          </p:cNvSpPr>
          <p:nvPr/>
        </p:nvSpPr>
        <p:spPr bwMode="auto">
          <a:xfrm>
            <a:off x="0" y="16690"/>
            <a:ext cx="9144000" cy="1571842"/>
          </a:xfrm>
          <a:prstGeom prst="rect">
            <a:avLst/>
          </a:prstGeom>
          <a:noFill/>
          <a:ln w="25400">
            <a:noFill/>
            <a:miter lim="800000"/>
            <a:headEnd/>
            <a:tailEnd/>
          </a:ln>
        </p:spPr>
        <p:txBody>
          <a:bodyPr wrap="square" lIns="90000" tIns="46800" rIns="90000" bIns="46800">
            <a:prstTxWarp prst="textNoShape">
              <a:avLst/>
            </a:prstTxWarp>
            <a:spAutoFit/>
          </a:bodyPr>
          <a:lstStyle/>
          <a:p>
            <a:pPr algn="ctr"/>
            <a:r>
              <a:rPr lang="en-GB" sz="3600" dirty="0" smtClean="0">
                <a:solidFill>
                  <a:schemeClr val="bg1"/>
                </a:solidFill>
                <a:effectLst>
                  <a:outerShdw blurRad="50800" dist="38100" dir="2700000">
                    <a:srgbClr val="000000"/>
                  </a:outerShdw>
                </a:effectLst>
              </a:rPr>
              <a:t>Our Scientific </a:t>
            </a:r>
            <a:r>
              <a:rPr lang="en-GB" sz="3600" dirty="0" smtClean="0">
                <a:solidFill>
                  <a:schemeClr val="bg1"/>
                </a:solidFill>
                <a:effectLst>
                  <a:outerShdw blurRad="50800" dist="38100" dir="2700000">
                    <a:srgbClr val="000000"/>
                  </a:outerShdw>
                </a:effectLst>
              </a:rPr>
              <a:t>Challenge: </a:t>
            </a:r>
          </a:p>
          <a:p>
            <a:pPr algn="ctr"/>
            <a:r>
              <a:rPr lang="en-GB" sz="3000" dirty="0" smtClean="0">
                <a:solidFill>
                  <a:schemeClr val="bg1"/>
                </a:solidFill>
                <a:effectLst>
                  <a:outerShdw blurRad="50800" dist="38100" dir="2700000">
                    <a:srgbClr val="000000"/>
                  </a:outerShdw>
                </a:effectLst>
              </a:rPr>
              <a:t>to understand the very first moments of our Universe after the Big Bang</a:t>
            </a:r>
          </a:p>
        </p:txBody>
      </p:sp>
      <p:grpSp>
        <p:nvGrpSpPr>
          <p:cNvPr id="2" name="Group 6"/>
          <p:cNvGrpSpPr>
            <a:grpSpLocks/>
          </p:cNvGrpSpPr>
          <p:nvPr/>
        </p:nvGrpSpPr>
        <p:grpSpPr bwMode="auto">
          <a:xfrm>
            <a:off x="1828800" y="5524500"/>
            <a:ext cx="6826250" cy="974725"/>
            <a:chOff x="1152" y="3384"/>
            <a:chExt cx="4300" cy="614"/>
          </a:xfrm>
        </p:grpSpPr>
        <p:sp>
          <p:nvSpPr>
            <p:cNvPr id="31753"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dirty="0"/>
            </a:p>
          </p:txBody>
        </p:sp>
        <p:sp>
          <p:nvSpPr>
            <p:cNvPr id="49160" name="Rectangle 8"/>
            <p:cNvSpPr>
              <a:spLocks noChangeArrowheads="1"/>
            </p:cNvSpPr>
            <p:nvPr/>
          </p:nvSpPr>
          <p:spPr bwMode="auto">
            <a:xfrm>
              <a:off x="4804" y="3552"/>
              <a:ext cx="64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49161" name="Rectangle 9"/>
            <p:cNvSpPr>
              <a:spLocks noChangeArrowheads="1"/>
            </p:cNvSpPr>
            <p:nvPr/>
          </p:nvSpPr>
          <p:spPr bwMode="auto">
            <a:xfrm>
              <a:off x="2103" y="3384"/>
              <a:ext cx="160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Billion Years</a:t>
              </a:r>
            </a:p>
          </p:txBody>
        </p:sp>
        <p:sp>
          <p:nvSpPr>
            <p:cNvPr id="49162" name="Rectangle 10"/>
            <p:cNvSpPr>
              <a:spLocks noChangeArrowheads="1"/>
            </p:cNvSpPr>
            <p:nvPr/>
          </p:nvSpPr>
          <p:spPr bwMode="auto">
            <a:xfrm>
              <a:off x="2519" y="3710"/>
              <a:ext cx="779"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31757"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endParaRPr lang="en-US" dirty="0"/>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r>
              <a:rPr lang="en-GB" sz="1400" dirty="0" smtClean="0">
                <a:solidFill>
                  <a:srgbClr val="FFFF00"/>
                </a:solidFill>
                <a:effectLst>
                  <a:outerShdw blurRad="38100" dist="38100" dir="2700000">
                    <a:srgbClr val="000000"/>
                  </a:outerShdw>
                </a:effectLst>
              </a:rPr>
              <a:t>WMAP</a:t>
            </a:r>
            <a:endParaRPr lang="en-GB" sz="1400" dirty="0">
              <a:solidFill>
                <a:srgbClr val="FFFF00"/>
              </a:solidFill>
              <a:effectLst>
                <a:outerShdw blurRad="38100" dist="38100" dir="2700000">
                  <a:srgbClr val="000000"/>
                </a:outerShdw>
              </a:effectLst>
            </a:endParaRPr>
          </a:p>
        </p:txBody>
      </p:sp>
      <p:pic>
        <p:nvPicPr>
          <p:cNvPr id="15" name="Picture 14"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16" name="TextBox 15"/>
          <p:cNvSpPr txBox="1">
            <a:spLocks noChangeArrowheads="1"/>
          </p:cNvSpPr>
          <p:nvPr/>
        </p:nvSpPr>
        <p:spPr bwMode="auto">
          <a:xfrm>
            <a:off x="107950" y="4925268"/>
            <a:ext cx="2376488" cy="1816100"/>
          </a:xfrm>
          <a:prstGeom prst="rect">
            <a:avLst/>
          </a:prstGeom>
          <a:solidFill>
            <a:srgbClr val="FF0000"/>
          </a:solidFill>
          <a:ln w="9525">
            <a:solidFill>
              <a:srgbClr val="008000"/>
            </a:solidFill>
            <a:miter lim="800000"/>
            <a:headEnd/>
            <a:tailEnd/>
          </a:ln>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r>
              <a:rPr lang="en-US" sz="2800" b="0">
                <a:solidFill>
                  <a:srgbClr val="FFFF00"/>
                </a:solidFill>
                <a:latin typeface="Times New Roman" charset="0"/>
                <a:cs typeface="Times New Roman" charset="0"/>
              </a:rPr>
              <a:t>Only particle physics can</a:t>
            </a:r>
          </a:p>
          <a:p>
            <a:pPr algn="ctr" eaLnBrk="1" hangingPunct="1"/>
            <a:r>
              <a:rPr lang="en-US" sz="2800" b="0">
                <a:solidFill>
                  <a:srgbClr val="FFFF00"/>
                </a:solidFill>
                <a:latin typeface="Times New Roman" charset="0"/>
                <a:cs typeface="Times New Roman" charset="0"/>
              </a:rPr>
              <a:t>tell us what</a:t>
            </a:r>
          </a:p>
          <a:p>
            <a:pPr algn="ctr" eaLnBrk="1" hangingPunct="1"/>
            <a:r>
              <a:rPr lang="en-US" sz="2800" b="0">
                <a:solidFill>
                  <a:srgbClr val="FFFF00"/>
                </a:solidFill>
                <a:latin typeface="Times New Roman" charset="0"/>
                <a:cs typeface="Times New Roman" charset="0"/>
              </a:rPr>
              <a:t>happened here</a:t>
            </a:r>
          </a:p>
        </p:txBody>
      </p:sp>
      <p:sp>
        <p:nvSpPr>
          <p:cNvPr id="17" name="Oval 4"/>
          <p:cNvSpPr>
            <a:spLocks noChangeArrowheads="1"/>
          </p:cNvSpPr>
          <p:nvPr/>
        </p:nvSpPr>
        <p:spPr bwMode="auto">
          <a:xfrm>
            <a:off x="1692275" y="2132855"/>
            <a:ext cx="646113" cy="2592388"/>
          </a:xfrm>
          <a:prstGeom prst="ellipse">
            <a:avLst/>
          </a:prstGeom>
          <a:noFill/>
          <a:ln w="762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500"/>
                                        <p:tgtEl>
                                          <p:spTgt spid="16"/>
                                        </p:tgtEl>
                                      </p:cBhvr>
                                    </p:animEffect>
                                  </p:childTnLst>
                                </p:cTn>
                              </p:par>
                            </p:childTnLst>
                          </p:cTn>
                        </p:par>
                        <p:par>
                          <p:cTn id="13" fill="hold">
                            <p:stCondLst>
                              <p:cond delay="500"/>
                            </p:stCondLst>
                            <p:childTnLst>
                              <p:par>
                                <p:cTn id="14" presetID="55"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1000" fill="hold"/>
                                        <p:tgtEl>
                                          <p:spTgt spid="17"/>
                                        </p:tgtEl>
                                        <p:attrNameLst>
                                          <p:attrName>ppt_w</p:attrName>
                                        </p:attrNameLst>
                                      </p:cBhvr>
                                      <p:tavLst>
                                        <p:tav tm="0">
                                          <p:val>
                                            <p:strVal val="#ppt_w*0.70"/>
                                          </p:val>
                                        </p:tav>
                                        <p:tav tm="100000">
                                          <p:val>
                                            <p:strVal val="#ppt_w"/>
                                          </p:val>
                                        </p:tav>
                                      </p:tavLst>
                                    </p:anim>
                                    <p:anim calcmode="lin" valueType="num">
                                      <p:cBhvr>
                                        <p:cTn id="17" dur="1000" fill="hold"/>
                                        <p:tgtEl>
                                          <p:spTgt spid="17"/>
                                        </p:tgtEl>
                                        <p:attrNameLst>
                                          <p:attrName>ppt_h</p:attrName>
                                        </p:attrNameLst>
                                      </p:cBhvr>
                                      <p:tavLst>
                                        <p:tav tm="0">
                                          <p:val>
                                            <p:strVal val="#ppt_h"/>
                                          </p:val>
                                        </p:tav>
                                        <p:tav tm="100000">
                                          <p:val>
                                            <p:strVal val="#ppt_h"/>
                                          </p:val>
                                        </p:tav>
                                      </p:tavLst>
                                    </p:anim>
                                    <p:animEffect transition="in" filter="fade">
                                      <p:cBhvr>
                                        <p:cTn id="1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p:cNvSpPr>
          <p:nvPr/>
        </p:nvSpPr>
        <p:spPr bwMode="auto">
          <a:xfrm>
            <a:off x="0" y="0"/>
            <a:ext cx="9144000" cy="6858000"/>
          </a:xfrm>
          <a:prstGeom prst="rect">
            <a:avLst/>
          </a:prstGeom>
          <a:gradFill rotWithShape="0">
            <a:gsLst>
              <a:gs pos="0">
                <a:schemeClr val="tx2"/>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sz="1800" dirty="0">
              <a:latin typeface="Times New Roman" charset="0"/>
              <a:cs typeface="Times New Roman" charset="0"/>
            </a:endParaRPr>
          </a:p>
          <a:p>
            <a:pPr eaLnBrk="0" hangingPunct="0"/>
            <a:endParaRPr lang="en-US" sz="1800" dirty="0">
              <a:latin typeface="Times New Roman" charset="0"/>
              <a:cs typeface="Times New Roman" charset="0"/>
            </a:endParaRPr>
          </a:p>
        </p:txBody>
      </p:sp>
      <p:grpSp>
        <p:nvGrpSpPr>
          <p:cNvPr id="2" name="Group 62"/>
          <p:cNvGrpSpPr>
            <a:grpSpLocks/>
          </p:cNvGrpSpPr>
          <p:nvPr/>
        </p:nvGrpSpPr>
        <p:grpSpPr bwMode="auto">
          <a:xfrm>
            <a:off x="5753100" y="4648200"/>
            <a:ext cx="2171700" cy="2019300"/>
            <a:chOff x="3996" y="2976"/>
            <a:chExt cx="1368" cy="1272"/>
          </a:xfrm>
        </p:grpSpPr>
        <p:grpSp>
          <p:nvGrpSpPr>
            <p:cNvPr id="19496" name="Group 47"/>
            <p:cNvGrpSpPr>
              <a:grpSpLocks/>
            </p:cNvGrpSpPr>
            <p:nvPr/>
          </p:nvGrpSpPr>
          <p:grpSpPr bwMode="auto">
            <a:xfrm>
              <a:off x="4128" y="2976"/>
              <a:ext cx="604" cy="558"/>
              <a:chOff x="3744" y="3408"/>
              <a:chExt cx="604" cy="558"/>
            </a:xfrm>
          </p:grpSpPr>
          <p:pic>
            <p:nvPicPr>
              <p:cNvPr id="19504" name="Picture 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3408"/>
                <a:ext cx="604" cy="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5" name="Text Box 49"/>
              <p:cNvSpPr txBox="1">
                <a:spLocks noChangeArrowheads="1"/>
              </p:cNvSpPr>
              <p:nvPr/>
            </p:nvSpPr>
            <p:spPr bwMode="auto">
              <a:xfrm>
                <a:off x="3840" y="3792"/>
                <a:ext cx="423"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de-CH">
                    <a:solidFill>
                      <a:schemeClr val="bg1"/>
                    </a:solidFill>
                    <a:latin typeface="Times New Roman" charset="0"/>
                    <a:cs typeface="Times New Roman" charset="0"/>
                  </a:rPr>
                  <a:t>Hubble</a:t>
                </a:r>
              </a:p>
            </p:txBody>
          </p:sp>
        </p:grpSp>
        <p:pic>
          <p:nvPicPr>
            <p:cNvPr id="19497" name="Picture 51" descr="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2" y="3337"/>
              <a:ext cx="558" cy="503"/>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 Box 52"/>
            <p:cNvSpPr txBox="1">
              <a:spLocks noChangeArrowheads="1"/>
            </p:cNvSpPr>
            <p:nvPr/>
          </p:nvSpPr>
          <p:spPr bwMode="auto">
            <a:xfrm>
              <a:off x="4944" y="3312"/>
              <a:ext cx="412" cy="165"/>
            </a:xfrm>
            <a:prstGeom prst="rect">
              <a:avLst/>
            </a:prstGeom>
            <a:noFill/>
            <a:ln w="9525">
              <a:noFill/>
              <a:miter lim="800000"/>
              <a:headEnd/>
              <a:tailEnd/>
            </a:ln>
            <a:effectLst/>
          </p:spPr>
          <p:txBody>
            <a:bodyPr wrap="none">
              <a:spAutoFit/>
            </a:bodyPr>
            <a:lstStyle/>
            <a:p>
              <a:pPr>
                <a:lnSpc>
                  <a:spcPct val="90000"/>
                </a:lnSpc>
                <a:defRPr/>
              </a:pPr>
              <a:r>
                <a:rPr lang="de-CH">
                  <a:solidFill>
                    <a:schemeClr val="bg1"/>
                  </a:solidFill>
                  <a:latin typeface="Times New Roman"/>
                  <a:cs typeface="Times New Roman"/>
                </a:rPr>
                <a:t>ALMA</a:t>
              </a:r>
              <a:endParaRPr lang="de-CH" sz="1800">
                <a:solidFill>
                  <a:schemeClr val="bg1"/>
                </a:solidFill>
                <a:effectLst>
                  <a:outerShdw blurRad="38100" dist="38100" dir="2700000" algn="tl">
                    <a:srgbClr val="000000"/>
                  </a:outerShdw>
                </a:effectLst>
                <a:latin typeface="Times New Roman"/>
                <a:cs typeface="Times New Roman"/>
              </a:endParaRPr>
            </a:p>
          </p:txBody>
        </p:sp>
        <p:grpSp>
          <p:nvGrpSpPr>
            <p:cNvPr id="19499" name="Group 53"/>
            <p:cNvGrpSpPr>
              <a:grpSpLocks/>
            </p:cNvGrpSpPr>
            <p:nvPr/>
          </p:nvGrpSpPr>
          <p:grpSpPr bwMode="auto">
            <a:xfrm>
              <a:off x="4740" y="3864"/>
              <a:ext cx="624" cy="384"/>
              <a:chOff x="4128" y="3933"/>
              <a:chExt cx="576" cy="343"/>
            </a:xfrm>
          </p:grpSpPr>
          <p:pic>
            <p:nvPicPr>
              <p:cNvPr id="19502" name="Picture 54" descr="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3933"/>
                <a:ext cx="52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03" name="Text Box 55"/>
              <p:cNvSpPr txBox="1">
                <a:spLocks noChangeArrowheads="1"/>
              </p:cNvSpPr>
              <p:nvPr/>
            </p:nvSpPr>
            <p:spPr bwMode="auto">
              <a:xfrm>
                <a:off x="4128" y="4099"/>
                <a:ext cx="294"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r>
                  <a:rPr lang="de-CH">
                    <a:solidFill>
                      <a:schemeClr val="bg1"/>
                    </a:solidFill>
                    <a:latin typeface="Times New Roman" charset="0"/>
                    <a:cs typeface="Times New Roman" charset="0"/>
                  </a:rPr>
                  <a:t>VLT</a:t>
                </a:r>
              </a:p>
            </p:txBody>
          </p:sp>
        </p:grpSp>
        <p:pic>
          <p:nvPicPr>
            <p:cNvPr id="62" name="Picture 57" descr="Picture 9"/>
            <p:cNvPicPr>
              <a:picLocks noChangeAspect="1" noChangeArrowheads="1"/>
            </p:cNvPicPr>
            <p:nvPr/>
          </p:nvPicPr>
          <p:blipFill>
            <a:blip r:embed="rId6"/>
            <a:srcRect/>
            <a:stretch>
              <a:fillRect/>
            </a:stretch>
          </p:blipFill>
          <p:spPr bwMode="auto">
            <a:xfrm rot="5400000">
              <a:off x="4070" y="3486"/>
              <a:ext cx="571" cy="720"/>
            </a:xfrm>
            <a:prstGeom prst="rect">
              <a:avLst/>
            </a:prstGeom>
            <a:noFill/>
            <a:effectLst>
              <a:outerShdw blurRad="63500" dist="38099" dir="2700000" algn="ctr" rotWithShape="0">
                <a:srgbClr val="000000">
                  <a:alpha val="74998"/>
                </a:srgbClr>
              </a:outerShdw>
            </a:effectLst>
          </p:spPr>
        </p:pic>
        <p:sp>
          <p:nvSpPr>
            <p:cNvPr id="63" name="Text Box 52"/>
            <p:cNvSpPr txBox="1">
              <a:spLocks noChangeArrowheads="1"/>
            </p:cNvSpPr>
            <p:nvPr/>
          </p:nvSpPr>
          <p:spPr bwMode="auto">
            <a:xfrm>
              <a:off x="4032" y="3984"/>
              <a:ext cx="334" cy="165"/>
            </a:xfrm>
            <a:prstGeom prst="rect">
              <a:avLst/>
            </a:prstGeom>
            <a:noFill/>
            <a:ln w="9525">
              <a:noFill/>
              <a:miter lim="800000"/>
              <a:headEnd/>
              <a:tailEnd/>
            </a:ln>
            <a:effectLst/>
          </p:spPr>
          <p:txBody>
            <a:bodyPr wrap="none">
              <a:spAutoFit/>
            </a:bodyPr>
            <a:lstStyle/>
            <a:p>
              <a:pPr>
                <a:lnSpc>
                  <a:spcPct val="90000"/>
                </a:lnSpc>
                <a:defRPr/>
              </a:pPr>
              <a:r>
                <a:rPr lang="de-CH">
                  <a:solidFill>
                    <a:schemeClr val="bg1"/>
                  </a:solidFill>
                  <a:latin typeface="Times New Roman"/>
                  <a:cs typeface="Times New Roman"/>
                </a:rPr>
                <a:t>AMS</a:t>
              </a:r>
              <a:endParaRPr lang="de-CH" sz="1800">
                <a:solidFill>
                  <a:schemeClr val="bg1"/>
                </a:solidFill>
                <a:effectLst>
                  <a:outerShdw blurRad="38100" dist="38100" dir="2700000" algn="tl">
                    <a:srgbClr val="000000"/>
                  </a:outerShdw>
                </a:effectLst>
                <a:latin typeface="Times New Roman"/>
                <a:cs typeface="Times New Roman"/>
              </a:endParaRPr>
            </a:p>
          </p:txBody>
        </p:sp>
      </p:grpSp>
      <p:grpSp>
        <p:nvGrpSpPr>
          <p:cNvPr id="19459" name="Group 62"/>
          <p:cNvGrpSpPr>
            <a:grpSpLocks/>
          </p:cNvGrpSpPr>
          <p:nvPr/>
        </p:nvGrpSpPr>
        <p:grpSpPr bwMode="auto">
          <a:xfrm>
            <a:off x="1065213" y="533400"/>
            <a:ext cx="7813675" cy="5137150"/>
            <a:chOff x="671" y="362"/>
            <a:chExt cx="4922" cy="3236"/>
          </a:xfrm>
        </p:grpSpPr>
        <p:pic>
          <p:nvPicPr>
            <p:cNvPr id="19477" name="Picture 62" descr="Picture 1"/>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78" name="Group 59"/>
            <p:cNvGrpSpPr>
              <a:grpSpLocks/>
            </p:cNvGrpSpPr>
            <p:nvPr/>
          </p:nvGrpSpPr>
          <p:grpSpPr bwMode="auto">
            <a:xfrm>
              <a:off x="895" y="362"/>
              <a:ext cx="1567" cy="763"/>
              <a:chOff x="895" y="362"/>
              <a:chExt cx="1567" cy="763"/>
            </a:xfrm>
          </p:grpSpPr>
          <p:sp>
            <p:nvSpPr>
              <p:cNvPr id="19490" name="Line 67"/>
              <p:cNvSpPr>
                <a:spLocks noChangeShapeType="1"/>
              </p:cNvSpPr>
              <p:nvPr/>
            </p:nvSpPr>
            <p:spPr bwMode="auto">
              <a:xfrm rot="21300000" flipV="1">
                <a:off x="1664" y="954"/>
                <a:ext cx="139" cy="46"/>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91" name="Line 68"/>
              <p:cNvSpPr>
                <a:spLocks noChangeShapeType="1"/>
              </p:cNvSpPr>
              <p:nvPr/>
            </p:nvSpPr>
            <p:spPr bwMode="auto">
              <a:xfrm rot="21420000" flipV="1">
                <a:off x="895" y="554"/>
                <a:ext cx="144" cy="48"/>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31" name="Rectangle 72"/>
              <p:cNvSpPr>
                <a:spLocks noChangeArrowheads="1"/>
              </p:cNvSpPr>
              <p:nvPr/>
            </p:nvSpPr>
            <p:spPr bwMode="auto">
              <a:xfrm>
                <a:off x="2029" y="912"/>
                <a:ext cx="433" cy="213"/>
              </a:xfrm>
              <a:prstGeom prst="rect">
                <a:avLst/>
              </a:prstGeom>
              <a:noFill/>
              <a:ln w="9525">
                <a:noFill/>
                <a:miter lim="800000"/>
                <a:headEnd/>
                <a:tailEnd/>
              </a:ln>
            </p:spPr>
            <p:txBody>
              <a:bodyPr wrap="none">
                <a:spAutoFit/>
              </a:bodyPr>
              <a:lstStyle/>
              <a:p>
                <a:pPr eaLnBrk="0" hangingPunct="0">
                  <a:defRPr/>
                </a:pPr>
                <a:r>
                  <a:rPr lang="de-DE" sz="1600" dirty="0">
                    <a:solidFill>
                      <a:srgbClr val="FF6600"/>
                    </a:solidFill>
                    <a:effectLst>
                      <a:outerShdw blurRad="50800" dist="38100" dir="2700000">
                        <a:srgbClr val="000000"/>
                      </a:outerShdw>
                    </a:effectLst>
                    <a:latin typeface="Times New Roman"/>
                    <a:cs typeface="Times New Roman"/>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spAutoFit/>
              </a:bodyPr>
              <a:lstStyle/>
              <a:p>
                <a:pPr eaLnBrk="0" hangingPunct="0">
                  <a:defRPr/>
                </a:pPr>
                <a:r>
                  <a:rPr lang="de-DE" sz="1600" dirty="0">
                    <a:solidFill>
                      <a:srgbClr val="FF6600"/>
                    </a:solidFill>
                    <a:effectLst>
                      <a:outerShdw blurRad="50800" dist="38100" dir="2700000">
                        <a:srgbClr val="000000"/>
                      </a:outerShdw>
                    </a:effectLst>
                    <a:latin typeface="Times New Roman"/>
                    <a:cs typeface="Times New Roman"/>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spAutoFit/>
              </a:bodyPr>
              <a:lstStyle/>
              <a:p>
                <a:pPr eaLnBrk="0" hangingPunct="0">
                  <a:defRPr/>
                </a:pPr>
                <a:r>
                  <a:rPr lang="de-DE" sz="1600" dirty="0">
                    <a:solidFill>
                      <a:srgbClr val="FF6600"/>
                    </a:solidFill>
                    <a:effectLst>
                      <a:outerShdw blurRad="50800" dist="38100" dir="2700000">
                        <a:srgbClr val="000000"/>
                      </a:outerShdw>
                    </a:effectLst>
                    <a:latin typeface="Times New Roman"/>
                    <a:cs typeface="Times New Roman"/>
                  </a:rPr>
                  <a:t>Big Bang</a:t>
                </a:r>
              </a:p>
            </p:txBody>
          </p:sp>
          <p:sp>
            <p:nvSpPr>
              <p:cNvPr id="19495" name="Line 79"/>
              <p:cNvSpPr>
                <a:spLocks noChangeShapeType="1"/>
              </p:cNvSpPr>
              <p:nvPr/>
            </p:nvSpPr>
            <p:spPr bwMode="auto">
              <a:xfrm rot="21180000" flipV="1">
                <a:off x="1880" y="1056"/>
                <a:ext cx="139" cy="46"/>
              </a:xfrm>
              <a:prstGeom prst="line">
                <a:avLst/>
              </a:prstGeom>
              <a:noFill/>
              <a:ln w="19050">
                <a:solidFill>
                  <a:srgbClr val="C62017"/>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9479" name="Group 61"/>
            <p:cNvGrpSpPr>
              <a:grpSpLocks/>
            </p:cNvGrpSpPr>
            <p:nvPr/>
          </p:nvGrpSpPr>
          <p:grpSpPr bwMode="auto">
            <a:xfrm>
              <a:off x="2899" y="1296"/>
              <a:ext cx="2694" cy="2249"/>
              <a:chOff x="2899" y="1296"/>
              <a:chExt cx="2694" cy="2249"/>
            </a:xfrm>
          </p:grpSpPr>
          <p:sp>
            <p:nvSpPr>
              <p:cNvPr id="19480" name="Line 63"/>
              <p:cNvSpPr>
                <a:spLocks noChangeShapeType="1"/>
              </p:cNvSpPr>
              <p:nvPr/>
            </p:nvSpPr>
            <p:spPr bwMode="auto">
              <a:xfrm rot="21360000" flipV="1">
                <a:off x="4337" y="2238"/>
                <a:ext cx="240" cy="96"/>
              </a:xfrm>
              <a:prstGeom prst="line">
                <a:avLst/>
              </a:prstGeom>
              <a:noFill/>
              <a:ln w="19050">
                <a:solidFill>
                  <a:srgbClr val="2E902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1" name="Line 64"/>
              <p:cNvSpPr>
                <a:spLocks noChangeShapeType="1"/>
              </p:cNvSpPr>
              <p:nvPr/>
            </p:nvSpPr>
            <p:spPr bwMode="auto">
              <a:xfrm flipV="1">
                <a:off x="3373" y="1764"/>
                <a:ext cx="192" cy="96"/>
              </a:xfrm>
              <a:prstGeom prst="line">
                <a:avLst/>
              </a:prstGeom>
              <a:noFill/>
              <a:ln w="19050">
                <a:solidFill>
                  <a:srgbClr val="2E902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2" name="Line 65"/>
              <p:cNvSpPr>
                <a:spLocks noChangeShapeType="1"/>
              </p:cNvSpPr>
              <p:nvPr/>
            </p:nvSpPr>
            <p:spPr bwMode="auto">
              <a:xfrm flipV="1">
                <a:off x="2899" y="1520"/>
                <a:ext cx="192" cy="96"/>
              </a:xfrm>
              <a:prstGeom prst="line">
                <a:avLst/>
              </a:prstGeom>
              <a:noFill/>
              <a:ln w="19050">
                <a:solidFill>
                  <a:srgbClr val="2E902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3" name="Line 69"/>
              <p:cNvSpPr>
                <a:spLocks noChangeShapeType="1"/>
              </p:cNvSpPr>
              <p:nvPr/>
            </p:nvSpPr>
            <p:spPr bwMode="auto">
              <a:xfrm>
                <a:off x="4913" y="2446"/>
                <a:ext cx="624" cy="0"/>
              </a:xfrm>
              <a:prstGeom prst="line">
                <a:avLst/>
              </a:prstGeom>
              <a:noFill/>
              <a:ln w="19050">
                <a:solidFill>
                  <a:srgbClr val="2E902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84" name="Line 70"/>
              <p:cNvSpPr>
                <a:spLocks noChangeShapeType="1"/>
              </p:cNvSpPr>
              <p:nvPr/>
            </p:nvSpPr>
            <p:spPr bwMode="auto">
              <a:xfrm rot="5400000">
                <a:off x="4973" y="2762"/>
                <a:ext cx="624" cy="0"/>
              </a:xfrm>
              <a:prstGeom prst="line">
                <a:avLst/>
              </a:prstGeom>
              <a:noFill/>
              <a:ln w="19050">
                <a:solidFill>
                  <a:srgbClr val="2E9029"/>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spAutoFit/>
              </a:bodyPr>
              <a:lstStyle/>
              <a:p>
                <a:pPr eaLnBrk="0" hangingPunct="0">
                  <a:defRPr/>
                </a:pPr>
                <a:r>
                  <a:rPr lang="en-GB" sz="1600" dirty="0">
                    <a:solidFill>
                      <a:srgbClr val="58BB4F"/>
                    </a:solidFill>
                    <a:effectLst>
                      <a:outerShdw blurRad="50800" dist="38100" dir="2700000">
                        <a:srgbClr val="000000">
                          <a:alpha val="97000"/>
                        </a:srgbClr>
                      </a:outerShdw>
                    </a:effectLst>
                    <a:latin typeface="Times New Roman"/>
                    <a:cs typeface="Times New Roman"/>
                  </a:rPr>
                  <a:t>Radius of Earth</a:t>
                </a:r>
                <a:endParaRPr lang="de-DE" sz="1600" dirty="0">
                  <a:solidFill>
                    <a:srgbClr val="58BB4F"/>
                  </a:solidFill>
                  <a:effectLst>
                    <a:outerShdw blurRad="50800" dist="38100" dir="2700000">
                      <a:srgbClr val="000000">
                        <a:alpha val="97000"/>
                      </a:srgbClr>
                    </a:outerShdw>
                  </a:effectLst>
                  <a:latin typeface="Times New Roman"/>
                  <a:cs typeface="Times New Roman"/>
                </a:endParaRPr>
              </a:p>
            </p:txBody>
          </p:sp>
          <p:sp>
            <p:nvSpPr>
              <p:cNvPr id="33825" name="Rectangle 76"/>
              <p:cNvSpPr>
                <a:spLocks noChangeArrowheads="1"/>
              </p:cNvSpPr>
              <p:nvPr/>
            </p:nvSpPr>
            <p:spPr bwMode="auto">
              <a:xfrm>
                <a:off x="4443" y="2047"/>
                <a:ext cx="1150" cy="187"/>
              </a:xfrm>
              <a:prstGeom prst="rect">
                <a:avLst/>
              </a:prstGeom>
              <a:noFill/>
              <a:ln w="9525">
                <a:noFill/>
                <a:miter lim="800000"/>
                <a:headEnd/>
                <a:tailEnd/>
              </a:ln>
            </p:spPr>
            <p:txBody>
              <a:bodyPr wrap="none">
                <a:spAutoFit/>
              </a:bodyPr>
              <a:lstStyle/>
              <a:p>
                <a:pPr eaLnBrk="0" hangingPunct="0">
                  <a:lnSpc>
                    <a:spcPct val="80000"/>
                  </a:lnSpc>
                  <a:defRPr/>
                </a:pPr>
                <a:r>
                  <a:rPr lang="en-GB" sz="1600" dirty="0">
                    <a:solidFill>
                      <a:srgbClr val="58BB4F"/>
                    </a:solidFill>
                    <a:effectLst>
                      <a:outerShdw blurRad="50800" dist="38100" dir="2700000">
                        <a:srgbClr val="000000">
                          <a:alpha val="90000"/>
                        </a:srgbClr>
                      </a:outerShdw>
                    </a:effectLst>
                    <a:latin typeface="Times New Roman"/>
                    <a:cs typeface="Times New Roman"/>
                  </a:rPr>
                  <a:t>Radius of Galaxies</a:t>
                </a:r>
                <a:endParaRPr lang="de-DE" sz="1600" dirty="0">
                  <a:solidFill>
                    <a:srgbClr val="58BB4F"/>
                  </a:solidFill>
                  <a:effectLst>
                    <a:outerShdw blurRad="50800" dist="38100" dir="2700000">
                      <a:srgbClr val="000000">
                        <a:alpha val="90000"/>
                      </a:srgbClr>
                    </a:outerShdw>
                  </a:effectLst>
                  <a:latin typeface="Times New Roman"/>
                  <a:cs typeface="Times New Roman"/>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spAutoFit/>
              </a:bodyPr>
              <a:lstStyle/>
              <a:p>
                <a:pPr eaLnBrk="0" hangingPunct="0">
                  <a:defRPr/>
                </a:pPr>
                <a:r>
                  <a:rPr lang="en-GB" sz="1600" dirty="0">
                    <a:solidFill>
                      <a:srgbClr val="58BB4F"/>
                    </a:solidFill>
                    <a:effectLst>
                      <a:outerShdw blurRad="50800" dist="38100" dir="2700000">
                        <a:srgbClr val="000000"/>
                      </a:outerShdw>
                    </a:effectLst>
                    <a:latin typeface="Times New Roman"/>
                    <a:cs typeface="Times New Roman"/>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spAutoFit/>
              </a:bodyPr>
              <a:lstStyle/>
              <a:p>
                <a:pPr eaLnBrk="0" hangingPunct="0">
                  <a:lnSpc>
                    <a:spcPct val="80000"/>
                  </a:lnSpc>
                  <a:defRPr/>
                </a:pPr>
                <a:r>
                  <a:rPr lang="en-GB" sz="1600" dirty="0">
                    <a:solidFill>
                      <a:srgbClr val="58BB4F"/>
                    </a:solidFill>
                    <a:effectLst>
                      <a:outerShdw blurRad="50800" dist="38100" dir="2700000">
                        <a:srgbClr val="000000"/>
                      </a:outerShdw>
                    </a:effectLst>
                    <a:latin typeface="Times New Roman"/>
                    <a:cs typeface="Times New Roman"/>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spAutoFit/>
              </a:bodyPr>
              <a:lstStyle/>
              <a:p>
                <a:pPr eaLnBrk="0" hangingPunct="0">
                  <a:lnSpc>
                    <a:spcPct val="80000"/>
                  </a:lnSpc>
                  <a:defRPr/>
                </a:pPr>
                <a:r>
                  <a:rPr lang="de-DE" sz="1600" dirty="0">
                    <a:solidFill>
                      <a:srgbClr val="2E9029"/>
                    </a:solidFill>
                    <a:effectLst>
                      <a:outerShdw blurRad="50800" dist="38100" dir="2700000">
                        <a:srgbClr val="000000"/>
                      </a:outerShdw>
                    </a:effectLst>
                    <a:latin typeface="Times New Roman"/>
                    <a:cs typeface="Times New Roman"/>
                  </a:rPr>
                  <a:t>cm</a:t>
                </a:r>
              </a:p>
            </p:txBody>
          </p:sp>
        </p:gr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00038" y="4832350"/>
            <a:ext cx="5784850" cy="1692275"/>
            <a:chOff x="300608" y="4832350"/>
            <a:chExt cx="5783560" cy="1692994"/>
          </a:xfrm>
        </p:grpSpPr>
        <p:sp>
          <p:nvSpPr>
            <p:cNvPr id="46" name="Rectangle 41"/>
            <p:cNvSpPr>
              <a:spLocks noChangeArrowheads="1"/>
            </p:cNvSpPr>
            <p:nvPr/>
          </p:nvSpPr>
          <p:spPr bwMode="auto">
            <a:xfrm>
              <a:off x="300608" y="5527970"/>
              <a:ext cx="5783560" cy="997374"/>
            </a:xfrm>
            <a:prstGeom prst="rect">
              <a:avLst/>
            </a:prstGeom>
            <a:noFill/>
            <a:ln w="9525">
              <a:noFill/>
              <a:miter lim="800000"/>
              <a:headEnd/>
              <a:tailEnd/>
            </a:ln>
            <a:effectLst/>
          </p:spPr>
          <p:txBody>
            <a:bodyPr>
              <a:spAutoFit/>
            </a:bodyPr>
            <a:lstStyle/>
            <a:p>
              <a:pPr eaLnBrk="0" hangingPunct="0">
                <a:lnSpc>
                  <a:spcPct val="110000"/>
                </a:lnSpc>
                <a:defRPr/>
              </a:pPr>
              <a:r>
                <a:rPr lang="en-GB" sz="1800" dirty="0">
                  <a:solidFill>
                    <a:schemeClr val="accent1"/>
                  </a:solidFill>
                  <a:latin typeface="Times New Roman"/>
                  <a:ea typeface="ＭＳ Ｐゴシック" pitchFamily="-111" charset="-128"/>
                  <a:cs typeface="Times New Roman"/>
                </a:rPr>
                <a:t>Study physics laws of first moments after Big Bang</a:t>
              </a:r>
            </a:p>
            <a:p>
              <a:pPr eaLnBrk="0" hangingPunct="0">
                <a:lnSpc>
                  <a:spcPct val="110000"/>
                </a:lnSpc>
                <a:defRPr/>
              </a:pPr>
              <a:r>
                <a:rPr lang="en-GB" sz="1800" dirty="0">
                  <a:solidFill>
                    <a:schemeClr val="accent1"/>
                  </a:solidFill>
                  <a:latin typeface="Times New Roman"/>
                  <a:ea typeface="ＭＳ Ｐゴシック" pitchFamily="-111" charset="-128"/>
                  <a:cs typeface="Times New Roman"/>
                </a:rPr>
                <a:t>    increasing Symbiosis between Particle Physics,</a:t>
              </a:r>
            </a:p>
            <a:p>
              <a:pPr eaLnBrk="0" hangingPunct="0">
                <a:lnSpc>
                  <a:spcPct val="110000"/>
                </a:lnSpc>
                <a:buFont typeface="Monotype Sorts" pitchFamily="-111" charset="2"/>
                <a:buNone/>
                <a:defRPr/>
              </a:pPr>
              <a:r>
                <a:rPr lang="en-GB" sz="1800" dirty="0">
                  <a:solidFill>
                    <a:schemeClr val="accent1"/>
                  </a:solidFill>
                  <a:latin typeface="Times New Roman"/>
                  <a:ea typeface="ＭＳ Ｐゴシック" pitchFamily="-111" charset="-128"/>
                  <a:cs typeface="Times New Roman"/>
                </a:rPr>
                <a:t>    Astrophysics and Cosmology</a:t>
              </a:r>
              <a:endParaRPr lang="de-DE" sz="1800" dirty="0">
                <a:solidFill>
                  <a:schemeClr val="accent1"/>
                </a:solidFill>
                <a:effectLst>
                  <a:outerShdw blurRad="38100" dist="38100" dir="2700000" algn="tl">
                    <a:srgbClr val="000000"/>
                  </a:outerShdw>
                </a:effectLst>
                <a:latin typeface="Times New Roman"/>
                <a:ea typeface="ＭＳ Ｐゴシック" pitchFamily="-111" charset="-128"/>
                <a:cs typeface="Times New Roman"/>
              </a:endParaRPr>
            </a:p>
          </p:txBody>
        </p:sp>
        <p:sp>
          <p:nvSpPr>
            <p:cNvPr id="19476" name="AutoShape 42"/>
            <p:cNvSpPr>
              <a:spLocks noChangeArrowheads="1"/>
            </p:cNvSpPr>
            <p:nvPr/>
          </p:nvSpPr>
          <p:spPr bwMode="auto">
            <a:xfrm rot="5400000">
              <a:off x="1058863" y="4916487"/>
              <a:ext cx="65405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en-US"/>
            </a:p>
          </p:txBody>
        </p:sp>
      </p:grpSp>
      <p:grpSp>
        <p:nvGrpSpPr>
          <p:cNvPr id="9" name="Group 91"/>
          <p:cNvGrpSpPr>
            <a:grpSpLocks/>
          </p:cNvGrpSpPr>
          <p:nvPr/>
        </p:nvGrpSpPr>
        <p:grpSpPr bwMode="auto">
          <a:xfrm>
            <a:off x="228600" y="2085975"/>
            <a:ext cx="3101975" cy="2682875"/>
            <a:chOff x="144" y="1314"/>
            <a:chExt cx="1954" cy="1690"/>
          </a:xfrm>
        </p:grpSpPr>
        <p:sp>
          <p:nvSpPr>
            <p:cNvPr id="19468" name="Line 45"/>
            <p:cNvSpPr>
              <a:spLocks noChangeShapeType="1"/>
            </p:cNvSpPr>
            <p:nvPr/>
          </p:nvSpPr>
          <p:spPr bwMode="auto">
            <a:xfrm>
              <a:off x="1494" y="1314"/>
              <a:ext cx="0" cy="144"/>
            </a:xfrm>
            <a:prstGeom prst="line">
              <a:avLst/>
            </a:prstGeom>
            <a:noFill/>
            <a:ln w="19050">
              <a:solidFill>
                <a:srgbClr val="7AA5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48"/>
            <p:cNvSpPr>
              <a:spLocks noChangeShapeType="1"/>
            </p:cNvSpPr>
            <p:nvPr/>
          </p:nvSpPr>
          <p:spPr bwMode="auto">
            <a:xfrm>
              <a:off x="684" y="1463"/>
              <a:ext cx="816" cy="0"/>
            </a:xfrm>
            <a:prstGeom prst="line">
              <a:avLst/>
            </a:prstGeom>
            <a:noFill/>
            <a:ln w="19050">
              <a:solidFill>
                <a:srgbClr val="7AA5B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721" name="Rectangle 49"/>
            <p:cNvSpPr>
              <a:spLocks noChangeArrowheads="1"/>
            </p:cNvSpPr>
            <p:nvPr/>
          </p:nvSpPr>
          <p:spPr bwMode="auto">
            <a:xfrm>
              <a:off x="254" y="2761"/>
              <a:ext cx="1247" cy="243"/>
            </a:xfrm>
            <a:prstGeom prst="rect">
              <a:avLst/>
            </a:prstGeom>
            <a:noFill/>
            <a:ln w="9525">
              <a:noFill/>
              <a:miter lim="800000"/>
              <a:headEnd/>
              <a:tailEnd/>
            </a:ln>
            <a:effectLst/>
          </p:spPr>
          <p:txBody>
            <a:bodyPr wrap="none">
              <a:spAutoFit/>
            </a:bodyPr>
            <a:lstStyle/>
            <a:p>
              <a:pPr algn="ctr">
                <a:lnSpc>
                  <a:spcPct val="107000"/>
                </a:lnSpc>
                <a:defRPr/>
              </a:pPr>
              <a:r>
                <a:rPr lang="en-GB" sz="1800">
                  <a:solidFill>
                    <a:srgbClr val="C7EEF0"/>
                  </a:solidFill>
                  <a:latin typeface="Times New Roman"/>
                  <a:ea typeface="ＭＳ Ｐゴシック" pitchFamily="-111" charset="-128"/>
                  <a:cs typeface="Times New Roman"/>
                </a:rPr>
                <a:t>Super-Microscope</a:t>
              </a:r>
              <a:endParaRPr lang="en-GB" sz="2000">
                <a:solidFill>
                  <a:srgbClr val="3A62AB"/>
                </a:solidFill>
                <a:effectLst>
                  <a:outerShdw blurRad="38100" dist="38100" dir="2700000" algn="tl">
                    <a:srgbClr val="000000"/>
                  </a:outerShdw>
                </a:effectLst>
                <a:latin typeface="Times New Roman"/>
                <a:ea typeface="ＭＳ Ｐゴシック" pitchFamily="-111" charset="-128"/>
                <a:cs typeface="Times New Roman"/>
              </a:endParaRPr>
            </a:p>
          </p:txBody>
        </p:sp>
        <p:sp>
          <p:nvSpPr>
            <p:cNvPr id="19472" name="Text Box 50"/>
            <p:cNvSpPr txBox="1">
              <a:spLocks noChangeArrowheads="1"/>
            </p:cNvSpPr>
            <p:nvPr/>
          </p:nvSpPr>
          <p:spPr bwMode="auto">
            <a:xfrm>
              <a:off x="1632" y="2373"/>
              <a:ext cx="466"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nSpc>
                  <a:spcPct val="90000"/>
                </a:lnSpc>
              </a:pPr>
              <a:r>
                <a:rPr lang="de-CH" sz="2000">
                  <a:solidFill>
                    <a:srgbClr val="C7EEF0"/>
                  </a:solidFill>
                  <a:latin typeface="Times New Roman" charset="0"/>
                  <a:cs typeface="Times New Roman" charset="0"/>
                </a:rPr>
                <a:t>LHC</a:t>
              </a:r>
            </a:p>
          </p:txBody>
        </p:sp>
        <p:pic>
          <p:nvPicPr>
            <p:cNvPr id="19473" name="Picture 7" descr="interconnec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 y="1814"/>
              <a:ext cx="1488" cy="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41" name="Picture 9"/>
            <p:cNvPicPr>
              <a:picLocks noChangeAspect="1"/>
            </p:cNvPicPr>
            <p:nvPr/>
          </p:nvPicPr>
          <p:blipFill>
            <a:blip r:embed="rId10"/>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pic>
        <p:nvPicPr>
          <p:cNvPr id="3" name="Picture 2" descr="YoungEinsteins.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132138" y="1916113"/>
            <a:ext cx="1295400"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52"/>
          <p:cNvGrpSpPr>
            <a:grpSpLocks/>
          </p:cNvGrpSpPr>
          <p:nvPr/>
        </p:nvGrpSpPr>
        <p:grpSpPr bwMode="auto">
          <a:xfrm>
            <a:off x="2514600" y="823913"/>
            <a:ext cx="4495800" cy="4572000"/>
            <a:chOff x="2514600" y="914400"/>
            <a:chExt cx="4495800" cy="4572000"/>
          </a:xfrm>
        </p:grpSpPr>
        <p:pic>
          <p:nvPicPr>
            <p:cNvPr id="28725" name="Picture 53"/>
            <p:cNvPicPr>
              <a:picLocks noChangeAspect="1" noChangeArrowheads="1"/>
            </p:cNvPicPr>
            <p:nvPr/>
          </p:nvPicPr>
          <p:blipFill>
            <a:blip r:embed="rId12">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92500" y="3014662"/>
              <a:ext cx="774700" cy="2471738"/>
            </a:xfrm>
            <a:prstGeom prst="line">
              <a:avLst/>
            </a:prstGeom>
            <a:noFill/>
            <a:ln w="19050">
              <a:solidFill>
                <a:schemeClr val="bg2"/>
              </a:solidFill>
              <a:prstDash val="dash"/>
              <a:round/>
              <a:headEnd/>
              <a:tailEnd/>
            </a:ln>
            <a:effectLst>
              <a:outerShdw blurRad="63500" dist="38099" dir="2700000" algn="ctr" rotWithShape="0">
                <a:schemeClr val="tx1">
                  <a:alpha val="74997"/>
                </a:schemeClr>
              </a:outerShdw>
            </a:effectLst>
          </p:spPr>
          <p:txBody>
            <a:bodyPr wrap="none" anchor="ctr"/>
            <a:lstStyle/>
            <a:p>
              <a:pPr eaLnBrk="0" hangingPunct="0">
                <a:defRPr/>
              </a:pPr>
              <a:endParaRPr lang="en-US" sz="1800">
                <a:latin typeface="Times New Roman"/>
                <a:cs typeface="Times New Roman"/>
              </a:endParaRPr>
            </a:p>
          </p:txBody>
        </p:sp>
        <p:sp>
          <p:nvSpPr>
            <p:cNvPr id="12339" name="Line 55"/>
            <p:cNvSpPr>
              <a:spLocks noChangeShapeType="1"/>
            </p:cNvSpPr>
            <p:nvPr/>
          </p:nvSpPr>
          <p:spPr bwMode="auto">
            <a:xfrm flipV="1">
              <a:off x="2514600" y="914400"/>
              <a:ext cx="1752600" cy="579437"/>
            </a:xfrm>
            <a:prstGeom prst="line">
              <a:avLst/>
            </a:prstGeom>
            <a:noFill/>
            <a:ln w="19050">
              <a:solidFill>
                <a:schemeClr val="bg2"/>
              </a:solidFill>
              <a:prstDash val="dash"/>
              <a:round/>
              <a:headEnd/>
              <a:tailEnd/>
            </a:ln>
            <a:effectLst>
              <a:outerShdw blurRad="63500" dist="38099" dir="2700000" algn="ctr" rotWithShape="0">
                <a:schemeClr val="tx1">
                  <a:alpha val="74997"/>
                </a:schemeClr>
              </a:outerShdw>
            </a:effectLst>
          </p:spPr>
          <p:txBody>
            <a:bodyPr wrap="none" anchor="ctr"/>
            <a:lstStyle/>
            <a:p>
              <a:pPr eaLnBrk="0" hangingPunct="0">
                <a:defRPr/>
              </a:pPr>
              <a:endParaRPr lang="en-US" sz="1800">
                <a:latin typeface="Times New Roman"/>
                <a:cs typeface="Times New Roman"/>
              </a:endParaRPr>
            </a:p>
          </p:txBody>
        </p:sp>
      </p:grpSp>
    </p:spTree>
    <p:extLst>
      <p:ext uri="{BB962C8B-B14F-4D97-AF65-F5344CB8AC3E}">
        <p14:creationId xmlns:p14="http://schemas.microsoft.com/office/powerpoint/2010/main" val="21118096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8694"/>
                                        </p:tgtEl>
                                        <p:attrNameLst>
                                          <p:attrName>style.visibility</p:attrName>
                                        </p:attrNameLst>
                                      </p:cBhvr>
                                      <p:to>
                                        <p:strVal val="visible"/>
                                      </p:to>
                                    </p:set>
                                    <p:animEffect transition="in" filter="fade">
                                      <p:cBhvr>
                                        <p:cTn id="17" dur="1000"/>
                                        <p:tgtEl>
                                          <p:spTgt spid="28694"/>
                                        </p:tgtEl>
                                      </p:cBhvr>
                                    </p:animEffect>
                                  </p:childTnLst>
                                </p:cTn>
                              </p:par>
                            </p:childTnLst>
                          </p:cTn>
                        </p:par>
                        <p:par>
                          <p:cTn id="18" fill="hold" nodeType="afterGroup">
                            <p:stCondLst>
                              <p:cond delay="1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2000"/>
                                        <p:tgtEl>
                                          <p:spTgt spid="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1000"/>
                                        <p:tgtEl>
                                          <p:spTgt spid="9"/>
                                        </p:tgtEl>
                                      </p:cBhvr>
                                    </p:animEffect>
                                  </p:childTnLst>
                                </p:cTn>
                              </p:par>
                            </p:childTnLst>
                          </p:cTn>
                        </p:par>
                        <p:par>
                          <p:cTn id="27" fill="hold" nodeType="afterGroup">
                            <p:stCondLst>
                              <p:cond delay="1000"/>
                            </p:stCondLst>
                            <p:childTnLst>
                              <p:par>
                                <p:cTn id="28" presetID="22" presetClass="entr" presetSubtype="1"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3600" kern="0" dirty="0">
                <a:solidFill>
                  <a:schemeClr val="accent1"/>
                </a:solidFill>
                <a:effectLst>
                  <a:outerShdw blurRad="38100" dist="38100" dir="2700000" algn="tl" rotWithShape="0">
                    <a:prstClr val="black"/>
                  </a:outerShdw>
                </a:effectLst>
                <a:latin typeface="+mj-lt"/>
                <a:ea typeface="ＭＳ Ｐゴシック" pitchFamily="-111" charset="-128"/>
                <a:cs typeface="ＭＳ Ｐゴシック" pitchFamily="-111" charset="-128"/>
              </a:rPr>
              <a:t>A</a:t>
            </a:r>
            <a:r>
              <a:rPr kumimoji="0" lang="en-GB" sz="3600" b="0" i="0" u="none" strike="noStrike" kern="0" cap="none" spc="0" normalizeH="0" baseline="0" noProof="0" dirty="0" smtClean="0">
                <a:ln>
                  <a:noFill/>
                </a:ln>
                <a:solidFill>
                  <a:schemeClr val="accent1"/>
                </a:solidFill>
                <a:effectLst>
                  <a:outerShdw blurRad="38100" dist="38100" dir="2700000" algn="tl" rotWithShape="0">
                    <a:prstClr val="black"/>
                  </a:outerShdw>
                </a:effectLst>
                <a:uLnTx/>
                <a:uFillTx/>
                <a:latin typeface="+mj-lt"/>
                <a:ea typeface="ＭＳ Ｐゴシック" pitchFamily="-111" charset="-128"/>
                <a:cs typeface="ＭＳ Ｐゴシック" pitchFamily="-111" charset="-128"/>
              </a:rPr>
              <a:t> </a:t>
            </a:r>
            <a:r>
              <a:rPr kumimoji="0" lang="en-GB" sz="3600" b="0" i="0" u="none" strike="noStrike" kern="0" cap="none" spc="0" normalizeH="0" baseline="0" noProof="0" dirty="0" smtClean="0">
                <a:ln>
                  <a:noFill/>
                </a:ln>
                <a:solidFill>
                  <a:schemeClr val="accent1"/>
                </a:solidFill>
                <a:effectLst>
                  <a:outerShdw blurRad="38100" dist="38100" dir="2700000" algn="tl" rotWithShape="0">
                    <a:prstClr val="black"/>
                  </a:outerShdw>
                </a:effectLst>
                <a:uLnTx/>
                <a:uFillTx/>
                <a:latin typeface="+mj-lt"/>
                <a:ea typeface="ＭＳ Ｐゴシック" pitchFamily="-111" charset="-128"/>
                <a:cs typeface="ＭＳ Ｐゴシック" pitchFamily="-111" charset="-128"/>
              </a:rPr>
              <a:t>New Era in Fundamental Science</a:t>
            </a:r>
            <a:endParaRPr kumimoji="0" lang="en-GB" sz="4000" b="0" i="0" u="none" strike="noStrike" kern="0" cap="none" spc="0" normalizeH="0" baseline="0" noProof="0" dirty="0">
              <a:ln>
                <a:noFill/>
              </a:ln>
              <a:solidFill>
                <a:schemeClr val="accent1"/>
              </a:solidFill>
              <a:effectLst>
                <a:outerShdw blurRad="38100" dist="38100" dir="2700000" algn="tl" rotWithShape="0">
                  <a:prstClr val="black"/>
                </a:outerShdw>
              </a:effectLst>
              <a:uLnTx/>
              <a:uFillTx/>
              <a:latin typeface="+mj-lt"/>
              <a:ea typeface="ＭＳ Ｐゴシック" pitchFamily="-111" charset="-128"/>
              <a:cs typeface="ＭＳ Ｐゴシック" pitchFamily="-111" charset="-128"/>
            </a:endParaRPr>
          </a:p>
        </p:txBody>
      </p:sp>
      <p:sp>
        <p:nvSpPr>
          <p:cNvPr id="8" name="Rectangle 31"/>
          <p:cNvSpPr>
            <a:spLocks noChangeArrowheads="1"/>
          </p:cNvSpPr>
          <p:nvPr/>
        </p:nvSpPr>
        <p:spPr bwMode="auto">
          <a:xfrm>
            <a:off x="0" y="3581400"/>
            <a:ext cx="9144000" cy="763286"/>
          </a:xfrm>
          <a:prstGeom prst="rect">
            <a:avLst/>
          </a:prstGeom>
          <a:noFill/>
          <a:ln w="9525">
            <a:noFill/>
            <a:miter lim="800000"/>
            <a:headEnd/>
            <a:tailEnd/>
          </a:ln>
          <a:effectLst/>
        </p:spPr>
        <p:txBody>
          <a:bodyPr>
            <a:prstTxWarp prst="textNoShape">
              <a:avLst/>
            </a:prstTxWarp>
            <a:spAutoFit/>
          </a:bodyPr>
          <a:lstStyle/>
          <a:p>
            <a:pPr algn="ctr" eaLnBrk="0" hangingPunct="0">
              <a:lnSpc>
                <a:spcPct val="90000"/>
              </a:lnSpc>
              <a:defRPr/>
            </a:pPr>
            <a:r>
              <a:rPr lang="en-GB"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Since March 2010 exploration </a:t>
            </a:r>
            <a:r>
              <a:rPr lang="en-GB"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of a new energy </a:t>
            </a:r>
            <a:r>
              <a:rPr lang="en-GB"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frontier</a:t>
            </a:r>
          </a:p>
          <a:p>
            <a:pPr algn="ctr" eaLnBrk="0" hangingPunct="0">
              <a:lnSpc>
                <a:spcPct val="90000"/>
              </a:lnSpc>
              <a:defRPr/>
            </a:pPr>
            <a:r>
              <a:rPr lang="en-GB"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endParaRPr lang="en-GB"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pic>
        <p:nvPicPr>
          <p:cNvPr id="9" name="Picture 42" descr="0510028_03-A4-at-144-dpi.jpg"/>
          <p:cNvPicPr>
            <a:picLocks noChangeAspect="1"/>
          </p:cNvPicPr>
          <p:nvPr/>
        </p:nvPicPr>
        <p:blipFill>
          <a:blip r:embed="rId4"/>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p:spPr>
        <p:txBody>
          <a:bodyPr wrap="none">
            <a:prstTxWarp prst="textNoShape">
              <a:avLst/>
            </a:prstTxWarp>
            <a:spAutoFit/>
          </a:bodyPr>
          <a:lstStyle/>
          <a:p>
            <a:pPr algn="ctr" eaLnBrk="0" hangingPunct="0">
              <a:lnSpc>
                <a:spcPct val="90000"/>
              </a:lnSpc>
            </a:pPr>
            <a:r>
              <a:rPr lang="en-GB" sz="1800" dirty="0">
                <a:solidFill>
                  <a:srgbClr val="FFFFFF"/>
                </a:solidFill>
                <a:effectLst>
                  <a:outerShdw blurRad="38100" dist="38100" dir="2700000" algn="tl" rotWithShape="0">
                    <a:prstClr val="black"/>
                  </a:outerShdw>
                </a:effectLst>
              </a:rPr>
              <a:t>LHC ring:</a:t>
            </a:r>
          </a:p>
          <a:p>
            <a:pPr algn="ctr" eaLnBrk="0" hangingPunct="0">
              <a:lnSpc>
                <a:spcPct val="90000"/>
              </a:lnSpc>
            </a:pPr>
            <a:r>
              <a:rPr lang="en-GB" sz="1800" dirty="0">
                <a:solidFill>
                  <a:srgbClr val="FFFFFF"/>
                </a:solidFill>
                <a:effectLst>
                  <a:outerShdw blurRad="38100" dist="38100" dir="2700000" algn="tl" rotWithShape="0">
                    <a:prstClr val="black"/>
                  </a:outerShdw>
                </a:effectLst>
              </a:rPr>
              <a:t>27 km circumference</a:t>
            </a:r>
            <a:endParaRPr lang="en-GB" sz="1800" dirty="0">
              <a:effectLst>
                <a:outerShdw blurRad="38100" dist="38100" dir="2700000" algn="tl" rotWithShape="0">
                  <a:prstClr val="black"/>
                </a:outerShdw>
              </a:effectLst>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p:spPr>
          <p:txBody>
            <a:bodyPr wrap="none">
              <a:prstTxWarp prst="textNoShape">
                <a:avLst/>
              </a:prstTxWarp>
              <a:spAutoFit/>
            </a:bodyPr>
            <a:lstStyle/>
            <a:p>
              <a:pPr eaLnBrk="0" hangingPunct="0">
                <a:defRPr/>
              </a:pPr>
              <a:r>
                <a:rPr lang="de-CH" sz="1600" dirty="0" smtClean="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rPr>
                <a:t>CMS</a:t>
              </a:r>
              <a:endParaRPr lang="de-CH" sz="2000" dirty="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p:spPr>
          <p:txBody>
            <a:bodyPr wrap="none">
              <a:prstTxWarp prst="textNoShape">
                <a:avLst/>
              </a:prstTxWarp>
              <a:spAutoFit/>
            </a:bodyPr>
            <a:lstStyle/>
            <a:p>
              <a:pPr eaLnBrk="0" hangingPunct="0"/>
              <a:r>
                <a:rPr lang="de-CH" sz="1600" dirty="0">
                  <a:solidFill>
                    <a:schemeClr val="bg1"/>
                  </a:solidFill>
                  <a:effectLst>
                    <a:outerShdw blurRad="38100" dist="38100" dir="2700000" algn="tl" rotWithShape="0">
                      <a:prstClr val="black"/>
                    </a:outerShdw>
                  </a:effectLst>
                  <a:latin typeface="+mn-lt"/>
                </a:rPr>
                <a:t>ALICE</a:t>
              </a:r>
              <a:endParaRPr lang="de-CH" sz="2000" dirty="0">
                <a:solidFill>
                  <a:schemeClr val="bg1"/>
                </a:solidFill>
                <a:effectLst>
                  <a:outerShdw blurRad="38100" dist="38100" dir="2700000" algn="tl" rotWithShape="0">
                    <a:prstClr val="black"/>
                  </a:outerShdw>
                </a:effectLst>
                <a:latin typeface="+mn-lt"/>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endParaRPr lang="en-US" dirty="0"/>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err="1">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rPr>
                <a:t>LHCb</a:t>
              </a:r>
              <a:endParaRPr lang="de-CH" sz="2000" dirty="0">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chemeClr val="accent1"/>
                  </a:solidFill>
                  <a:effectLst>
                    <a:outerShdw blurRad="38100" dist="38100" dir="2700000" algn="tl" rotWithShape="0">
                      <a:prstClr val="black"/>
                    </a:outerShdw>
                  </a:effectLst>
                  <a:latin typeface="+mn-lt"/>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descr="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24" name="Picture 4" descr="Inside Ato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2788" y="0"/>
            <a:ext cx="4624387" cy="5867400"/>
          </a:xfrm>
          <a:prstGeom prst="rect">
            <a:avLst/>
          </a:prstGeom>
          <a:solidFill>
            <a:schemeClr val="bg1"/>
          </a:solidFill>
          <a:ln w="9525">
            <a:solidFill>
              <a:schemeClr val="tx1"/>
            </a:solidFill>
            <a:miter lim="800000"/>
            <a:headEnd/>
            <a:tailEnd/>
          </a:ln>
        </p:spPr>
      </p:pic>
      <p:sp>
        <p:nvSpPr>
          <p:cNvPr id="209925" name="Text Box 5"/>
          <p:cNvSpPr txBox="1">
            <a:spLocks noChangeArrowheads="1"/>
          </p:cNvSpPr>
          <p:nvPr/>
        </p:nvSpPr>
        <p:spPr bwMode="auto">
          <a:xfrm>
            <a:off x="209550" y="5619750"/>
            <a:ext cx="3698875" cy="1077913"/>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3200" b="0">
                <a:solidFill>
                  <a:srgbClr val="FFFF00"/>
                </a:solidFill>
                <a:latin typeface="Times New Roman" charset="0"/>
              </a:rPr>
              <a:t>All matter is made of</a:t>
            </a:r>
          </a:p>
          <a:p>
            <a:pPr algn="ctr">
              <a:defRPr/>
            </a:pPr>
            <a:r>
              <a:rPr lang="en-US" sz="3200" b="0">
                <a:solidFill>
                  <a:srgbClr val="FFFF00"/>
                </a:solidFill>
                <a:latin typeface="Times New Roman" charset="0"/>
              </a:rPr>
              <a:t>the same constituents</a:t>
            </a:r>
          </a:p>
        </p:txBody>
      </p:sp>
      <p:sp>
        <p:nvSpPr>
          <p:cNvPr id="209926" name="Text Box 6"/>
          <p:cNvSpPr txBox="1">
            <a:spLocks noChangeArrowheads="1"/>
          </p:cNvSpPr>
          <p:nvPr/>
        </p:nvSpPr>
        <p:spPr bwMode="auto">
          <a:xfrm>
            <a:off x="4130675" y="5638800"/>
            <a:ext cx="4752975" cy="107791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3200" b="0">
                <a:solidFill>
                  <a:srgbClr val="FFFF00"/>
                </a:solidFill>
                <a:latin typeface="Times New Roman" charset="0"/>
              </a:rPr>
              <a:t>What are they?</a:t>
            </a:r>
          </a:p>
          <a:p>
            <a:pPr>
              <a:defRPr/>
            </a:pPr>
            <a:r>
              <a:rPr lang="en-US" sz="3200" b="0">
                <a:solidFill>
                  <a:srgbClr val="FFFF00"/>
                </a:solidFill>
                <a:latin typeface="Times New Roman" charset="0"/>
              </a:rPr>
              <a:t>What forces between them?</a:t>
            </a:r>
          </a:p>
        </p:txBody>
      </p:sp>
      <p:sp>
        <p:nvSpPr>
          <p:cNvPr id="7" name="Title 1"/>
          <p:cNvSpPr txBox="1">
            <a:spLocks/>
          </p:cNvSpPr>
          <p:nvPr/>
        </p:nvSpPr>
        <p:spPr bwMode="auto">
          <a:xfrm>
            <a:off x="251520" y="188913"/>
            <a:ext cx="4330824" cy="1008062"/>
          </a:xfrm>
          <a:prstGeom prst="rect">
            <a:avLst/>
          </a:prstGeom>
          <a:solidFill>
            <a:srgbClr val="BBE0E3"/>
          </a:solidFill>
          <a:ln w="9525">
            <a:solidFill>
              <a:schemeClr val="tx1"/>
            </a:solid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a:lstStyle>
          <a:p>
            <a:pPr eaLnBrk="1" hangingPunct="1"/>
            <a:r>
              <a:rPr lang="en-US" sz="6000" dirty="0" smtClean="0">
                <a:solidFill>
                  <a:schemeClr val="tx1"/>
                </a:solidFill>
                <a:latin typeface="Times New Roman" charset="0"/>
                <a:ea typeface="ＭＳ Ｐゴシック" charset="0"/>
                <a:cs typeface="Times New Roman" charset="0"/>
              </a:rPr>
              <a:t>Inside Matter</a:t>
            </a:r>
            <a:endParaRPr lang="en-US" sz="6000" dirty="0">
              <a:solidFill>
                <a:schemeClr val="tx1"/>
              </a:solidFill>
              <a:latin typeface="Times New Roman" charset="0"/>
              <a:ea typeface="ＭＳ Ｐゴシック" charset="0"/>
              <a:cs typeface="Times New Roman" charset="0"/>
            </a:endParaRPr>
          </a:p>
        </p:txBody>
      </p:sp>
    </p:spTree>
    <p:extLst>
      <p:ext uri="{BB962C8B-B14F-4D97-AF65-F5344CB8AC3E}">
        <p14:creationId xmlns:p14="http://schemas.microsoft.com/office/powerpoint/2010/main" val="36059922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09924"/>
                                        </p:tgtEl>
                                        <p:attrNameLst>
                                          <p:attrName>style.visibility</p:attrName>
                                        </p:attrNameLst>
                                      </p:cBhvr>
                                      <p:to>
                                        <p:strVal val="visible"/>
                                      </p:to>
                                    </p:set>
                                    <p:anim calcmode="lin" valueType="num">
                                      <p:cBhvr additive="base">
                                        <p:cTn id="7" dur="500" fill="hold"/>
                                        <p:tgtEl>
                                          <p:spTgt spid="209924"/>
                                        </p:tgtEl>
                                        <p:attrNameLst>
                                          <p:attrName>ppt_x</p:attrName>
                                        </p:attrNameLst>
                                      </p:cBhvr>
                                      <p:tavLst>
                                        <p:tav tm="0">
                                          <p:val>
                                            <p:strVal val="1+#ppt_w/2"/>
                                          </p:val>
                                        </p:tav>
                                        <p:tav tm="100000">
                                          <p:val>
                                            <p:strVal val="#ppt_x"/>
                                          </p:val>
                                        </p:tav>
                                      </p:tavLst>
                                    </p:anim>
                                    <p:anim calcmode="lin" valueType="num">
                                      <p:cBhvr additive="base">
                                        <p:cTn id="8" dur="500" fill="hold"/>
                                        <p:tgtEl>
                                          <p:spTgt spid="2099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209926"/>
                                        </p:tgtEl>
                                        <p:attrNameLst>
                                          <p:attrName>style.visibility</p:attrName>
                                        </p:attrNameLst>
                                      </p:cBhvr>
                                      <p:to>
                                        <p:strVal val="visible"/>
                                      </p:to>
                                    </p:set>
                                    <p:anim calcmode="lin" valueType="num">
                                      <p:cBhvr additive="base">
                                        <p:cTn id="13" dur="500" fill="hold"/>
                                        <p:tgtEl>
                                          <p:spTgt spid="209926"/>
                                        </p:tgtEl>
                                        <p:attrNameLst>
                                          <p:attrName>ppt_x</p:attrName>
                                        </p:attrNameLst>
                                      </p:cBhvr>
                                      <p:tavLst>
                                        <p:tav tm="0">
                                          <p:val>
                                            <p:strVal val="1+#ppt_w/2"/>
                                          </p:val>
                                        </p:tav>
                                        <p:tav tm="100000">
                                          <p:val>
                                            <p:strVal val="#ppt_x"/>
                                          </p:val>
                                        </p:tav>
                                      </p:tavLst>
                                    </p:anim>
                                    <p:anim calcmode="lin" valueType="num">
                                      <p:cBhvr additive="base">
                                        <p:cTn id="14" dur="500" fill="hold"/>
                                        <p:tgtEl>
                                          <p:spTgt spid="2099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6" grpId="0" animBg="1" autoUpdateAnimBg="0"/>
    </p:bldLst>
  </p:timing>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DCDateModified xmlns="http://schemas.microsoft.com/sharepoint/v3/fields">2009-09-21T22:00:00+00:00</_DCDateModified>
    <EmailTo xmlns="http://schemas.microsoft.com/sharepoint/v3" xsi:nil="true"/>
    <ShowRepairView xmlns="http://schemas.microsoft.com/sharepoint/v3" xsi:nil="true"/>
    <EmailSender xmlns="http://schemas.microsoft.com/sharepoint/v3" xsi:nil="true"/>
    <EmailFrom xmlns="http://schemas.microsoft.com/sharepoint/v3" xsi:nil="true"/>
    <EmailSubject xmlns="http://schemas.microsoft.com/sharepoint/v3" xsi:nil="true"/>
    <Country xmlns="9d6bd219-ebbf-484d-aa26-3d98f6a666ba">UK</Country>
    <xd_ProgID xmlns="http://schemas.microsoft.com/sharepoint/v3" xsi:nil="true"/>
    <EmailCc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Form" ma:contentTypeID="0x010101009A768AF0BF125148AC37FE31C8D7ADE1" ma:contentTypeVersion="9" ma:contentTypeDescription="Fill out this form." ma:contentTypeScope="" ma:versionID="197f2317e5810d14bb4f7240e95a6118">
  <xsd:schema xmlns:xsd="http://www.w3.org/2001/XMLSchema" xmlns:p="http://schemas.microsoft.com/office/2006/metadata/properties" xmlns:ns1="9d6bd219-ebbf-484d-aa26-3d98f6a666ba" xmlns:ns2="http://schemas.microsoft.com/sharepoint/v3" xmlns:ns3="http://schemas.microsoft.com/sharepoint/v3/fields" targetNamespace="http://schemas.microsoft.com/office/2006/metadata/properties" ma:root="true" ma:fieldsID="b4592234b301f5c14a6f6c0d3e6a9ef9" ns1:_="" ns2:_="" ns3:_="">
    <xsd:import namespace="9d6bd219-ebbf-484d-aa26-3d98f6a666ba"/>
    <xsd:import namespace="http://schemas.microsoft.com/sharepoint/v3"/>
    <xsd:import namespace="http://schemas.microsoft.com/sharepoint/v3/fields"/>
    <xsd:element name="properties">
      <xsd:complexType>
        <xsd:sequence>
          <xsd:element name="documentManagement">
            <xsd:complexType>
              <xsd:all>
                <xsd:element ref="ns1:Country"/>
                <xsd:element ref="ns3:_DCDateModified" minOccurs="0"/>
                <xsd:element ref="ns2:EmailSender" minOccurs="0"/>
                <xsd:element ref="ns2:EmailTo" minOccurs="0"/>
                <xsd:element ref="ns2:EmailCc" minOccurs="0"/>
                <xsd:element ref="ns2:EmailFrom" minOccurs="0"/>
                <xsd:element ref="ns2:EmailSubject" minOccurs="0"/>
                <xsd:element ref="ns2:TemplateUrl" minOccurs="0"/>
                <xsd:element ref="ns2:xd_ProgID" minOccurs="0"/>
                <xsd:element ref="ns2:ShowRepairView" minOccurs="0"/>
              </xsd:all>
            </xsd:complexType>
          </xsd:element>
        </xsd:sequence>
      </xsd:complexType>
    </xsd:element>
  </xsd:schema>
  <xsd:schema xmlns:xsd="http://www.w3.org/2001/XMLSchema" xmlns:dms="http://schemas.microsoft.com/office/2006/documentManagement/types" targetNamespace="9d6bd219-ebbf-484d-aa26-3d98f6a666ba" elementFormDefault="qualified">
    <xsd:import namespace="http://schemas.microsoft.com/office/2006/documentManagement/types"/>
    <xsd:element name="Country" ma:index="0" ma:displayName="Country" ma:default="" ma:internalName="Country">
      <xsd:simpleType>
        <xsd:restriction base="dms:Text">
          <xsd:maxLength value="255"/>
        </xsd:restriction>
      </xsd:simple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4" nillable="true" ma:displayName="E-Mail Sender" ma:hidden="true" ma:internalName="EmailSender">
      <xsd:simpleType>
        <xsd:restriction base="dms:Note"/>
      </xsd:simpleType>
    </xsd:element>
    <xsd:element name="EmailTo" ma:index="5" nillable="true" ma:displayName="E-Mail To" ma:hidden="true" ma:internalName="EmailTo">
      <xsd:simpleType>
        <xsd:restriction base="dms:Note"/>
      </xsd:simpleType>
    </xsd:element>
    <xsd:element name="EmailCc" ma:index="6" nillable="true" ma:displayName="E-Mail Cc" ma:hidden="true" ma:internalName="EmailCc">
      <xsd:simpleType>
        <xsd:restriction base="dms:Note"/>
      </xsd:simpleType>
    </xsd:element>
    <xsd:element name="EmailFrom" ma:index="7" nillable="true" ma:displayName="E-Mail From" ma:hidden="true" ma:internalName="EmailFrom">
      <xsd:simpleType>
        <xsd:restriction base="dms:Text"/>
      </xsd:simpleType>
    </xsd:element>
    <xsd:element name="EmailSubject" ma:index="8" nillable="true" ma:displayName="E-Mail Subject" ma:hidden="true" ma:internalName="EmailSubject">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element name="ShowRepairView" ma:index="13" nillable="true" ma:displayName="Show Repair View" ma:hidden="true" ma:internalName="ShowRepairView">
      <xsd:simpleType>
        <xsd:restriction base="dms:Text"/>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DCDateModified" ma:index="3" nillable="true" ma:displayName="Date Modified" ma:description="The date on which this resource was last modified" ma:format="DateTime" ma:internalName="_DCDateModified">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 ma:displayName="Author"/>
        <xsd:element ref="dcterms:created" minOccurs="0" maxOccurs="1"/>
        <xsd:element ref="dc:identifier" minOccurs="0" maxOccurs="1"/>
        <xsd:element name="contentType" minOccurs="0" maxOccurs="1" type="xsd:string" ma:index="14" ma:displayName="Content Type" ma:readOnly="tru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5B02099A-FEB1-446F-85F6-FDE16BA75F4B}">
  <ds:schemaRefs>
    <ds:schemaRef ds:uri="http://purl.org/dc/terms/"/>
    <ds:schemaRef ds:uri="http://www.w3.org/XML/1998/namespace"/>
    <ds:schemaRef ds:uri="http://schemas.microsoft.com/office/2006/metadata/properties"/>
    <ds:schemaRef ds:uri="http://schemas.microsoft.com/office/2006/documentManagement/types"/>
    <ds:schemaRef ds:uri="http://purl.org/dc/dcmitype/"/>
    <ds:schemaRef ds:uri="http://schemas.microsoft.com/sharepoint/v3"/>
    <ds:schemaRef ds:uri="http://schemas.openxmlformats.org/package/2006/metadata/core-properties"/>
    <ds:schemaRef ds:uri="http://schemas.microsoft.com/sharepoint/v3/fields"/>
    <ds:schemaRef ds:uri="9d6bd219-ebbf-484d-aa26-3d98f6a666ba"/>
    <ds:schemaRef ds:uri="http://purl.org/dc/elements/1.1/"/>
  </ds:schemaRefs>
</ds:datastoreItem>
</file>

<file path=customXml/itemProps2.xml><?xml version="1.0" encoding="utf-8"?>
<ds:datastoreItem xmlns:ds="http://schemas.openxmlformats.org/officeDocument/2006/customXml" ds:itemID="{750CD5AE-2D2C-4236-8210-6F20EEA27EF8}">
  <ds:schemaRefs>
    <ds:schemaRef ds:uri="http://schemas.microsoft.com/sharepoint/v3/contenttype/forms"/>
  </ds:schemaRefs>
</ds:datastoreItem>
</file>

<file path=customXml/itemProps3.xml><?xml version="1.0" encoding="utf-8"?>
<ds:datastoreItem xmlns:ds="http://schemas.openxmlformats.org/officeDocument/2006/customXml" ds:itemID="{E0EFABB9-AC01-4593-9784-C7021F4B56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6bd219-ebbf-484d-aa26-3d98f6a666ba"/>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3638</TotalTime>
  <Words>1285</Words>
  <Application>Microsoft Macintosh PowerPoint</Application>
  <PresentationFormat>On-screen Show (4:3)</PresentationFormat>
  <Paragraphs>336</Paragraphs>
  <Slides>44</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Bold Stripes</vt:lpstr>
      <vt:lpstr>Corel PHOTO-PAINT 10.0 Image</vt:lpstr>
      <vt:lpstr>PowerPoint Presentation</vt:lpstr>
      <vt:lpstr>The Mission of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Introduction</vt:lpstr>
      <vt:lpstr>A Phenomenological Profile  of the Higgs Boson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Hottest Place in the Galaxy</vt:lpstr>
      <vt:lpstr>PowerPoint Presentation</vt:lpstr>
      <vt:lpstr>PowerPoint Presentation</vt:lpstr>
      <vt:lpstr>PowerPoint Presentation</vt:lpstr>
      <vt:lpstr>PowerPoint Presentation</vt:lpstr>
      <vt:lpstr>PowerPoint Presentation</vt:lpstr>
      <vt:lpstr>PowerPoint Presentation</vt:lpstr>
      <vt:lpstr>Dixit Swedish Academy</vt:lpstr>
      <vt:lpstr>PowerPoint Presentation</vt:lpstr>
      <vt:lpstr>PowerPoint Presentation</vt:lpstr>
      <vt:lpstr>PowerPoint Presentation</vt:lpstr>
      <vt:lpstr>CERN: Particle Physics and Innovation</vt:lpstr>
      <vt:lpstr>Medical Application as an Example of Particle Physics Spin-off</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Marie-Cecile Preux</dc:creator>
  <cp:lastModifiedBy>CERN User</cp:lastModifiedBy>
  <cp:revision>290</cp:revision>
  <cp:lastPrinted>2012-04-13T11:04:29Z</cp:lastPrinted>
  <dcterms:created xsi:type="dcterms:W3CDTF">2012-01-25T12:11:40Z</dcterms:created>
  <dcterms:modified xsi:type="dcterms:W3CDTF">2014-03-09T22:12:21Z</dcterms:modified>
</cp:coreProperties>
</file>