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0" r:id="rId1"/>
  </p:sldMasterIdLst>
  <p:notesMasterIdLst>
    <p:notesMasterId r:id="rId18"/>
  </p:notesMasterIdLst>
  <p:handoutMasterIdLst>
    <p:handoutMasterId r:id="rId19"/>
  </p:handoutMasterIdLst>
  <p:sldIdLst>
    <p:sldId id="363" r:id="rId2"/>
    <p:sldId id="481" r:id="rId3"/>
    <p:sldId id="496" r:id="rId4"/>
    <p:sldId id="484" r:id="rId5"/>
    <p:sldId id="485" r:id="rId6"/>
    <p:sldId id="487" r:id="rId7"/>
    <p:sldId id="486" r:id="rId8"/>
    <p:sldId id="488" r:id="rId9"/>
    <p:sldId id="492" r:id="rId10"/>
    <p:sldId id="489" r:id="rId11"/>
    <p:sldId id="494" r:id="rId12"/>
    <p:sldId id="490" r:id="rId13"/>
    <p:sldId id="495" r:id="rId14"/>
    <p:sldId id="483" r:id="rId15"/>
    <p:sldId id="482" r:id="rId16"/>
    <p:sldId id="468" r:id="rId17"/>
  </p:sldIdLst>
  <p:sldSz cx="9144000" cy="6858000" type="screen4x3"/>
  <p:notesSz cx="6729413" cy="9866313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38B04C9-1EFB-6A44-9990-300E6764AEEA}">
          <p14:sldIdLst>
            <p14:sldId id="363"/>
            <p14:sldId id="481"/>
            <p14:sldId id="496"/>
            <p14:sldId id="484"/>
            <p14:sldId id="485"/>
            <p14:sldId id="487"/>
            <p14:sldId id="486"/>
            <p14:sldId id="488"/>
            <p14:sldId id="492"/>
            <p14:sldId id="489"/>
            <p14:sldId id="494"/>
            <p14:sldId id="490"/>
            <p14:sldId id="495"/>
            <p14:sldId id="483"/>
            <p14:sldId id="482"/>
            <p14:sldId id="4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FF"/>
    <a:srgbClr val="FF0000"/>
    <a:srgbClr val="000080"/>
    <a:srgbClr val="6666FF"/>
    <a:srgbClr val="FF6666"/>
    <a:srgbClr val="CCCC99"/>
    <a:srgbClr val="CCCCCC"/>
    <a:srgbClr val="000000"/>
    <a:srgbClr val="00408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105" d="100"/>
          <a:sy n="105" d="100"/>
        </p:scale>
        <p:origin x="-760" y="-104"/>
      </p:cViewPr>
      <p:guideLst>
        <p:guide orient="horz" pos="1561"/>
        <p:guide pos="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776" y="-96"/>
      </p:cViewPr>
      <p:guideLst>
        <p:guide orient="horz" pos="3107"/>
        <p:guide pos="212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6979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1588"/>
            <a:ext cx="2916238" cy="49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149" tIns="0" rIns="19149" bIns="0" numCol="1" anchor="t" anchorCtr="0" compatLnSpc="1">
            <a:prstTxWarp prst="textNoShape">
              <a:avLst/>
            </a:prstTxWarp>
          </a:bodyPr>
          <a:lstStyle>
            <a:lvl1pPr algn="l" defTabSz="969963" eaLnBrk="0" hangingPunct="0">
              <a:defRPr sz="1100" i="1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-1588"/>
            <a:ext cx="2916237" cy="49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149" tIns="0" rIns="19149" bIns="0" numCol="1" anchor="t" anchorCtr="0" compatLnSpc="1">
            <a:prstTxWarp prst="textNoShape">
              <a:avLst/>
            </a:prstTxWarp>
          </a:bodyPr>
          <a:lstStyle>
            <a:lvl1pPr algn="r" defTabSz="969963" eaLnBrk="0" hangingPunct="0">
              <a:defRPr sz="1100" i="1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9300"/>
            <a:ext cx="4913313" cy="36845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350" y="4687888"/>
            <a:ext cx="4938713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229" tIns="48744" rIns="99229" bIns="487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9375775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149" tIns="0" rIns="19149" bIns="0" numCol="1" anchor="b" anchorCtr="0" compatLnSpc="1">
            <a:prstTxWarp prst="textNoShape">
              <a:avLst/>
            </a:prstTxWarp>
          </a:bodyPr>
          <a:lstStyle>
            <a:lvl1pPr algn="l" defTabSz="969963" eaLnBrk="0" hangingPunct="0">
              <a:defRPr sz="1100" i="1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5775"/>
            <a:ext cx="2916237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149" tIns="0" rIns="19149" bIns="0" numCol="1" anchor="b" anchorCtr="0" compatLnSpc="1">
            <a:prstTxWarp prst="textNoShape">
              <a:avLst/>
            </a:prstTxWarp>
          </a:bodyPr>
          <a:lstStyle>
            <a:lvl1pPr algn="r" defTabSz="969963" eaLnBrk="0" hangingPunct="0">
              <a:defRPr sz="1100" i="1">
                <a:latin typeface="Times New Roman" charset="0"/>
              </a:defRPr>
            </a:lvl1pPr>
          </a:lstStyle>
          <a:p>
            <a:fld id="{0E562DE2-72EC-C244-B39D-550F0E0139A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444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0850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896938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50963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01813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81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51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42900"/>
            <a:ext cx="1943100" cy="5981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42900"/>
            <a:ext cx="5676900" cy="5981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49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2900"/>
            <a:ext cx="7772400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00200"/>
            <a:ext cx="7772400" cy="4724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33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8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11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4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6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58488-08A6-624A-8A77-2DC78DEB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60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58488-08A6-624A-8A77-2DC78DEBD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6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10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880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42900"/>
            <a:ext cx="77724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FFFF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rgbClr val="99CCFF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 smtClean="0"/>
              <a:t>F</a:t>
            </a:r>
          </a:p>
          <a:p>
            <a:pPr lvl="2"/>
            <a:r>
              <a:rPr lang="en-US" dirty="0" smtClean="0"/>
              <a:t>Third </a:t>
            </a:r>
            <a:r>
              <a:rPr lang="en-US" dirty="0"/>
              <a:t>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398463" y="6505575"/>
            <a:ext cx="2555875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ctr">
            <a:spAutoFit/>
          </a:bodyPr>
          <a:lstStyle/>
          <a:p>
            <a:pPr algn="l" eaLnBrk="0" hangingPunct="0"/>
            <a:r>
              <a:rPr lang="en-US" sz="1200"/>
              <a:t>Maria Grazia Pia,</a:t>
            </a:r>
            <a:r>
              <a:rPr lang="en-US" sz="1200" i="1"/>
              <a:t> INFN Genova</a:t>
            </a: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8169275" y="6424613"/>
            <a:ext cx="16668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it-IT" sz="1400">
              <a:latin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58488-08A6-624A-8A77-2DC78DEBD6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Monotype Sorts" charset="0"/>
        <a:buBlip>
          <a:blip r:embed="rId14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Lucida Grande"/>
        <a:buChar char="‒"/>
        <a:defRPr b="0" i="0">
          <a:solidFill>
            <a:schemeClr val="tx1"/>
          </a:solidFill>
          <a:latin typeface="Times New Roman" charset="0"/>
          <a:ea typeface="+mn-ea"/>
        </a:defRPr>
      </a:lvl2pPr>
      <a:lvl3pPr marL="12001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Lucida Grande"/>
        <a:buChar char="▻"/>
        <a:defRPr sz="1600">
          <a:solidFill>
            <a:schemeClr val="tx1"/>
          </a:solidFill>
          <a:latin typeface="Times New Roman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e.infn.it/geant4/papers" TargetMode="Externa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png"/><Relationship Id="rId12" Type="http://schemas.openxmlformats.org/officeDocument/2006/relationships/image" Target="../media/image41.png"/><Relationship Id="rId13" Type="http://schemas.openxmlformats.org/officeDocument/2006/relationships/image" Target="../media/image42.png"/><Relationship Id="rId14" Type="http://schemas.openxmlformats.org/officeDocument/2006/relationships/image" Target="../media/image43.png"/><Relationship Id="rId15" Type="http://schemas.openxmlformats.org/officeDocument/2006/relationships/image" Target="../media/image44.png"/><Relationship Id="rId16" Type="http://schemas.openxmlformats.org/officeDocument/2006/relationships/image" Target="../media/image45.png"/><Relationship Id="rId17" Type="http://schemas.openxmlformats.org/officeDocument/2006/relationships/image" Target="../media/image46.jpeg"/><Relationship Id="rId18" Type="http://schemas.openxmlformats.org/officeDocument/2006/relationships/image" Target="../media/image47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gif"/><Relationship Id="rId8" Type="http://schemas.openxmlformats.org/officeDocument/2006/relationships/image" Target="../media/image11.jpg"/><Relationship Id="rId9" Type="http://schemas.openxmlformats.org/officeDocument/2006/relationships/image" Target="../media/image12.png"/><Relationship Id="rId10" Type="http://schemas.openxmlformats.org/officeDocument/2006/relationships/image" Target="../media/image13.gif"/><Relationship Id="rId11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66135" y="2039986"/>
            <a:ext cx="7066142" cy="705321"/>
          </a:xfr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elvetica"/>
                <a:cs typeface="Helvetica"/>
              </a:rPr>
              <a:t>Testable physics by design</a:t>
            </a:r>
            <a:endParaRPr lang="en-US" sz="3600" b="0" dirty="0" smtClean="0">
              <a:solidFill>
                <a:schemeClr val="accent5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201745" name="Rectangle 17"/>
          <p:cNvSpPr>
            <a:spLocks noGrp="1" noChangeArrowheads="1"/>
          </p:cNvSpPr>
          <p:nvPr>
            <p:ph type="subTitle" idx="1"/>
          </p:nvPr>
        </p:nvSpPr>
        <p:spPr>
          <a:xfrm>
            <a:off x="2391564" y="990636"/>
            <a:ext cx="4381637" cy="76054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/>
              <a:t>CHEP </a:t>
            </a:r>
            <a:r>
              <a:rPr lang="en-US" sz="2400" b="1" dirty="0" smtClean="0"/>
              <a:t>2015</a:t>
            </a:r>
            <a:endParaRPr lang="en-US" sz="2400" b="1" dirty="0"/>
          </a:p>
          <a:p>
            <a:r>
              <a:rPr lang="pl-PL" dirty="0" smtClean="0"/>
              <a:t>13-17 </a:t>
            </a:r>
            <a:r>
              <a:rPr lang="pl-PL" dirty="0" err="1" smtClean="0"/>
              <a:t>April</a:t>
            </a:r>
            <a:r>
              <a:rPr lang="pl-PL" dirty="0" smtClean="0"/>
              <a:t> 2015, Okinawa, Japan</a:t>
            </a:r>
          </a:p>
        </p:txBody>
      </p:sp>
      <p:sp>
        <p:nvSpPr>
          <p:cNvPr id="201746" name="Text Box 18"/>
          <p:cNvSpPr txBox="1">
            <a:spLocks noChangeArrowheads="1"/>
          </p:cNvSpPr>
          <p:nvPr/>
        </p:nvSpPr>
        <p:spPr bwMode="auto">
          <a:xfrm>
            <a:off x="1696345" y="2840725"/>
            <a:ext cx="5895975" cy="8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CFF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Times New Roman" charset="0"/>
              </a:rPr>
              <a:t>Maria Grazia </a:t>
            </a:r>
            <a:r>
              <a:rPr lang="en-US" dirty="0" smtClean="0">
                <a:latin typeface="Times New Roman" charset="0"/>
              </a:rPr>
              <a:t>Pia</a:t>
            </a:r>
          </a:p>
          <a:p>
            <a:r>
              <a:rPr lang="en-US" sz="1600" i="1" dirty="0" smtClean="0">
                <a:latin typeface="Times New Roman" charset="0"/>
              </a:rPr>
              <a:t>INFN </a:t>
            </a:r>
            <a:r>
              <a:rPr lang="en-US" sz="1600" i="1" dirty="0" err="1">
                <a:latin typeface="Times New Roman" charset="0"/>
              </a:rPr>
              <a:t>Genova</a:t>
            </a:r>
            <a:r>
              <a:rPr lang="en-US" sz="1600" i="1" dirty="0">
                <a:latin typeface="Times New Roman" charset="0"/>
              </a:rPr>
              <a:t>, Italy</a:t>
            </a:r>
            <a:endParaRPr lang="it-IT" sz="1600" dirty="0">
              <a:latin typeface="Times New Roman" charset="0"/>
            </a:endParaRPr>
          </a:p>
          <a:p>
            <a:endParaRPr lang="en-US" sz="800" i="1" dirty="0">
              <a:latin typeface="Times New Roman" charset="0"/>
            </a:endParaRPr>
          </a:p>
        </p:txBody>
      </p:sp>
      <p:sp>
        <p:nvSpPr>
          <p:cNvPr id="201751" name="Rectangle 23"/>
          <p:cNvSpPr>
            <a:spLocks noChangeArrowheads="1"/>
          </p:cNvSpPr>
          <p:nvPr/>
        </p:nvSpPr>
        <p:spPr bwMode="auto">
          <a:xfrm>
            <a:off x="440576" y="3661562"/>
            <a:ext cx="8221663" cy="1613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it-IT" sz="1800" dirty="0" smtClean="0">
                <a:latin typeface="Times New Roman" charset="0"/>
              </a:rPr>
              <a:t>C. </a:t>
            </a:r>
            <a:r>
              <a:rPr lang="it-IT" sz="1800" dirty="0" err="1" smtClean="0">
                <a:latin typeface="Times New Roman" charset="0"/>
              </a:rPr>
              <a:t>Choi</a:t>
            </a:r>
            <a:r>
              <a:rPr lang="it-IT" sz="1800" dirty="0" smtClean="0">
                <a:latin typeface="Times New Roman" charset="0"/>
              </a:rPr>
              <a:t>, M. C. Han, S. </a:t>
            </a:r>
            <a:r>
              <a:rPr lang="it-IT" sz="1800" dirty="0" err="1" smtClean="0">
                <a:latin typeface="Times New Roman" charset="0"/>
              </a:rPr>
              <a:t>Hauf</a:t>
            </a:r>
            <a:r>
              <a:rPr lang="it-IT" sz="1800" dirty="0" smtClean="0">
                <a:latin typeface="Times New Roman" charset="0"/>
              </a:rPr>
              <a:t>, G. </a:t>
            </a:r>
            <a:r>
              <a:rPr lang="it-IT" sz="1800" dirty="0" err="1" smtClean="0">
                <a:latin typeface="Times New Roman" charset="0"/>
              </a:rPr>
              <a:t>Hoff</a:t>
            </a:r>
            <a:r>
              <a:rPr lang="it-IT" sz="1800" dirty="0" smtClean="0">
                <a:latin typeface="Times New Roman" charset="0"/>
              </a:rPr>
              <a:t>, </a:t>
            </a:r>
            <a:r>
              <a:rPr lang="en-US" sz="1800" dirty="0" smtClean="0">
                <a:latin typeface="Times New Roman" charset="0"/>
              </a:rPr>
              <a:t>C</a:t>
            </a:r>
            <a:r>
              <a:rPr lang="en-US" sz="1800" dirty="0">
                <a:latin typeface="Times New Roman" charset="0"/>
              </a:rPr>
              <a:t>. </a:t>
            </a:r>
            <a:r>
              <a:rPr lang="en-US" sz="1800" dirty="0" smtClean="0">
                <a:latin typeface="Times New Roman" charset="0"/>
              </a:rPr>
              <a:t>H. </a:t>
            </a:r>
            <a:r>
              <a:rPr lang="en-US" sz="1800" dirty="0">
                <a:latin typeface="Times New Roman" charset="0"/>
              </a:rPr>
              <a:t>Kim,</a:t>
            </a:r>
            <a:r>
              <a:rPr lang="it-IT" sz="1800" dirty="0">
                <a:latin typeface="Times New Roman" charset="0"/>
              </a:rPr>
              <a:t> </a:t>
            </a:r>
            <a:r>
              <a:rPr lang="it-IT" sz="1800" dirty="0" smtClean="0">
                <a:latin typeface="Times New Roman" charset="0"/>
              </a:rPr>
              <a:t>H. S. </a:t>
            </a:r>
            <a:r>
              <a:rPr lang="it-IT" sz="1800" dirty="0" err="1" smtClean="0">
                <a:latin typeface="Times New Roman" charset="0"/>
              </a:rPr>
              <a:t>Kim</a:t>
            </a:r>
            <a:r>
              <a:rPr lang="it-IT" sz="1800" dirty="0" smtClean="0">
                <a:latin typeface="Times New Roman" charset="0"/>
              </a:rPr>
              <a:t>, S. H. </a:t>
            </a:r>
            <a:r>
              <a:rPr lang="it-IT" sz="1800" dirty="0" err="1" smtClean="0">
                <a:latin typeface="Times New Roman" charset="0"/>
              </a:rPr>
              <a:t>Kim</a:t>
            </a:r>
            <a:r>
              <a:rPr lang="it-IT" sz="1800" dirty="0" smtClean="0">
                <a:latin typeface="Times New Roman" charset="0"/>
              </a:rPr>
              <a:t>, </a:t>
            </a:r>
          </a:p>
          <a:p>
            <a:pPr>
              <a:spcAft>
                <a:spcPts val="600"/>
              </a:spcAft>
            </a:pPr>
            <a:r>
              <a:rPr lang="it-IT" sz="1800" dirty="0" smtClean="0">
                <a:latin typeface="Times New Roman" charset="0"/>
              </a:rPr>
              <a:t>M. </a:t>
            </a:r>
            <a:r>
              <a:rPr lang="it-IT" sz="1800" dirty="0" err="1" smtClean="0">
                <a:latin typeface="Times New Roman" charset="0"/>
              </a:rPr>
              <a:t>Kuster</a:t>
            </a:r>
            <a:r>
              <a:rPr lang="it-IT" sz="1800" dirty="0" smtClean="0">
                <a:latin typeface="Times New Roman" charset="0"/>
              </a:rPr>
              <a:t>,</a:t>
            </a:r>
            <a:r>
              <a:rPr lang="it-IT" sz="1800" dirty="0">
                <a:latin typeface="Times New Roman" charset="0"/>
              </a:rPr>
              <a:t> </a:t>
            </a:r>
            <a:r>
              <a:rPr lang="it-IT" sz="1800" dirty="0" smtClean="0">
                <a:latin typeface="Times New Roman" charset="0"/>
              </a:rPr>
              <a:t>P</a:t>
            </a:r>
            <a:r>
              <a:rPr lang="it-IT" sz="1800" dirty="0">
                <a:latin typeface="Times New Roman" charset="0"/>
              </a:rPr>
              <a:t>. </a:t>
            </a:r>
            <a:r>
              <a:rPr lang="it-IT" sz="1800" dirty="0" smtClean="0">
                <a:latin typeface="Times New Roman" charset="0"/>
              </a:rPr>
              <a:t>Saracco, </a:t>
            </a:r>
            <a:r>
              <a:rPr lang="de-DE" sz="1800" dirty="0" smtClean="0">
                <a:latin typeface="Times New Roman" charset="0"/>
              </a:rPr>
              <a:t>G</a:t>
            </a:r>
            <a:r>
              <a:rPr lang="de-DE" sz="1800" dirty="0">
                <a:latin typeface="Times New Roman" charset="0"/>
              </a:rPr>
              <a:t>. </a:t>
            </a:r>
            <a:r>
              <a:rPr lang="de-DE" sz="1800" dirty="0" err="1" smtClean="0">
                <a:latin typeface="Times New Roman" charset="0"/>
              </a:rPr>
              <a:t>Weidenspointner</a:t>
            </a:r>
            <a:endParaRPr lang="it-IT" sz="1800" dirty="0" smtClean="0">
              <a:latin typeface="Times New Roman" charset="0"/>
            </a:endParaRPr>
          </a:p>
          <a:p>
            <a:pPr>
              <a:lnSpc>
                <a:spcPct val="90000"/>
              </a:lnSpc>
            </a:pPr>
            <a:r>
              <a:rPr lang="en-US" sz="1600" i="1" dirty="0" err="1" smtClean="0">
                <a:latin typeface="Times New Roman" charset="0"/>
              </a:rPr>
              <a:t>Hanyang</a:t>
            </a:r>
            <a:r>
              <a:rPr lang="en-US" sz="1600" i="1" dirty="0" smtClean="0">
                <a:latin typeface="Times New Roman" charset="0"/>
              </a:rPr>
              <a:t> </a:t>
            </a:r>
            <a:r>
              <a:rPr lang="en-US" sz="1600" i="1" dirty="0">
                <a:latin typeface="Times New Roman" charset="0"/>
              </a:rPr>
              <a:t>University, Seoul, </a:t>
            </a:r>
            <a:r>
              <a:rPr lang="en-US" sz="1600" i="1" dirty="0" smtClean="0">
                <a:latin typeface="Times New Roman" charset="0"/>
              </a:rPr>
              <a:t>Korea</a:t>
            </a:r>
          </a:p>
          <a:p>
            <a:pPr>
              <a:lnSpc>
                <a:spcPct val="90000"/>
              </a:lnSpc>
            </a:pPr>
            <a:r>
              <a:rPr lang="de-DE" sz="1600" i="1" dirty="0">
                <a:latin typeface="Times New Roman" charset="0"/>
              </a:rPr>
              <a:t>EU XFEL GmbH, Hamburg, </a:t>
            </a:r>
            <a:r>
              <a:rPr lang="de-DE" sz="1600" i="1" dirty="0" smtClean="0">
                <a:latin typeface="Times New Roman" charset="0"/>
              </a:rPr>
              <a:t>Germany</a:t>
            </a:r>
            <a:endParaRPr lang="en-US" sz="1600" i="1" dirty="0" smtClean="0">
              <a:latin typeface="Times New Roman" charset="0"/>
            </a:endParaRPr>
          </a:p>
          <a:p>
            <a:pPr>
              <a:lnSpc>
                <a:spcPct val="90000"/>
              </a:lnSpc>
            </a:pPr>
            <a:r>
              <a:rPr lang="en-US" sz="1600" i="1" dirty="0" smtClean="0">
                <a:latin typeface="Times New Roman" charset="0"/>
              </a:rPr>
              <a:t>CAPES, Brasilia, </a:t>
            </a:r>
            <a:r>
              <a:rPr lang="en-US" sz="1600" i="1" dirty="0">
                <a:latin typeface="Times New Roman" charset="0"/>
              </a:rPr>
              <a:t>Brazil</a:t>
            </a:r>
          </a:p>
          <a:p>
            <a:pPr>
              <a:lnSpc>
                <a:spcPct val="90000"/>
              </a:lnSpc>
            </a:pPr>
            <a:r>
              <a:rPr lang="de-DE" sz="1600" i="1" dirty="0" smtClean="0">
                <a:latin typeface="Times New Roman" charset="0"/>
              </a:rPr>
              <a:t>MPE, Garching, Germany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116" y="247747"/>
            <a:ext cx="6946900" cy="673100"/>
          </a:xfrm>
          <a:prstGeom prst="rect">
            <a:avLst/>
          </a:prstGeom>
        </p:spPr>
      </p:pic>
      <p:pic>
        <p:nvPicPr>
          <p:cNvPr id="9" name="Picture 4" descr="bonsai0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1407" y="0"/>
            <a:ext cx="1416050" cy="13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lantern3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027" y="1048143"/>
            <a:ext cx="1043060" cy="24270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2" y="5729551"/>
            <a:ext cx="9180000" cy="113877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Foreword</a:t>
            </a:r>
          </a:p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ue to limited time allocation, there is room to highlight concepts only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Details will be documented and discussed in a dedicated journal publication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24" y="380621"/>
            <a:ext cx="7772400" cy="647700"/>
          </a:xfrm>
        </p:spPr>
        <p:txBody>
          <a:bodyPr/>
          <a:lstStyle/>
          <a:p>
            <a:r>
              <a:rPr lang="en-US" dirty="0" smtClean="0"/>
              <a:t>Refactoring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778718" y="2217396"/>
            <a:ext cx="5720899" cy="2308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800" dirty="0">
                <a:solidFill>
                  <a:schemeClr val="dk1"/>
                </a:solidFill>
                <a:latin typeface="+mn-lt"/>
                <a:ea typeface="+mn-ea"/>
              </a:rPr>
              <a:t>“</a:t>
            </a:r>
            <a:r>
              <a:rPr lang="en-US" sz="3200" b="1" dirty="0">
                <a:solidFill>
                  <a:schemeClr val="dk1"/>
                </a:solidFill>
                <a:latin typeface="+mn-lt"/>
                <a:ea typeface="+mn-ea"/>
              </a:rPr>
              <a:t>Refactoring</a:t>
            </a:r>
            <a:r>
              <a:rPr lang="en-US" sz="2800" dirty="0">
                <a:solidFill>
                  <a:schemeClr val="dk1"/>
                </a:solidFill>
                <a:latin typeface="+mn-lt"/>
                <a:ea typeface="+mn-ea"/>
              </a:rPr>
              <a:t> is the process of </a:t>
            </a:r>
            <a:r>
              <a:rPr lang="en-US" sz="2800" i="1" dirty="0">
                <a:solidFill>
                  <a:schemeClr val="dk1"/>
                </a:solidFill>
                <a:latin typeface="+mn-lt"/>
                <a:ea typeface="+mn-ea"/>
              </a:rPr>
              <a:t>changing</a:t>
            </a:r>
            <a:r>
              <a:rPr lang="en-US" sz="2800" dirty="0">
                <a:solidFill>
                  <a:schemeClr val="dk1"/>
                </a:solidFill>
                <a:latin typeface="+mn-lt"/>
                <a:ea typeface="+mn-ea"/>
              </a:rPr>
              <a:t> a software system in such a way that it does not alter the </a:t>
            </a:r>
            <a:r>
              <a:rPr lang="en-US" sz="2800" i="1" dirty="0">
                <a:solidFill>
                  <a:schemeClr val="dk1"/>
                </a:solidFill>
                <a:latin typeface="+mn-lt"/>
                <a:ea typeface="+mn-ea"/>
              </a:rPr>
              <a:t>external behavior </a:t>
            </a:r>
            <a:r>
              <a:rPr lang="en-US" sz="2800" dirty="0">
                <a:solidFill>
                  <a:schemeClr val="dk1"/>
                </a:solidFill>
                <a:latin typeface="+mn-lt"/>
                <a:ea typeface="+mn-ea"/>
              </a:rPr>
              <a:t>of the code yet improves its internal structure.”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512" y="2225748"/>
            <a:ext cx="1782448" cy="2277970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88601" y="4731955"/>
            <a:ext cx="8751081" cy="954107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</a:rPr>
              <a:t>Refactoring begins by designing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</a:rPr>
              <a:t>a </a:t>
            </a:r>
            <a:r>
              <a:rPr lang="en-US" sz="2800" b="1" dirty="0">
                <a:solidFill>
                  <a:schemeClr val="tx1"/>
                </a:solidFill>
                <a:latin typeface="+mn-lt"/>
                <a:ea typeface="+mn-ea"/>
              </a:rPr>
              <a:t>solid set of tests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ea typeface="+mn-ea"/>
              </a:rPr>
              <a:t>for 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+mn-ea"/>
              </a:rPr>
              <a:t>the portion of code under analysis</a:t>
            </a:r>
          </a:p>
        </p:txBody>
      </p:sp>
      <p:sp>
        <p:nvSpPr>
          <p:cNvPr id="6" name="Rectangle 5"/>
          <p:cNvSpPr/>
          <p:nvPr/>
        </p:nvSpPr>
        <p:spPr>
          <a:xfrm>
            <a:off x="468563" y="1112294"/>
            <a:ext cx="8289009" cy="95410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is </a:t>
            </a:r>
            <a:r>
              <a:rPr lang="en-US" sz="2800" dirty="0"/>
              <a:t>a disciplined technique for </a:t>
            </a:r>
            <a:r>
              <a:rPr lang="en-US" sz="2800" dirty="0" smtClean="0"/>
              <a:t>improving </a:t>
            </a:r>
            <a:r>
              <a:rPr lang="en-US" sz="2800" dirty="0"/>
              <a:t>the design of an existing code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963" y="5734124"/>
            <a:ext cx="764462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31859C"/>
                </a:solidFill>
              </a:rPr>
              <a:t>Is this all what we need?</a:t>
            </a:r>
            <a:endParaRPr lang="en-US" sz="3200" b="1" dirty="0">
              <a:solidFill>
                <a:srgbClr val="31859C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58488-08A6-624A-8A77-2DC78DEBD6D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363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6456" y="1956662"/>
            <a:ext cx="1300823" cy="136616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9171"/>
            <a:ext cx="3810000" cy="37846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51404" y="402561"/>
            <a:ext cx="7773373" cy="647700"/>
          </a:xfrm>
        </p:spPr>
        <p:txBody>
          <a:bodyPr/>
          <a:lstStyle/>
          <a:p>
            <a:r>
              <a:rPr lang="en-US" dirty="0" smtClean="0"/>
              <a:t>Sweeping under the carpet?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80074" y="1801926"/>
            <a:ext cx="4425037" cy="1536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Was the original code </a:t>
            </a:r>
            <a:r>
              <a:rPr lang="en-US" sz="2800" dirty="0" smtClean="0">
                <a:solidFill>
                  <a:srgbClr val="FF0000"/>
                </a:solidFill>
              </a:rPr>
              <a:t>verified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39167" y="5055546"/>
            <a:ext cx="7809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Were the test process and the test results documented?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59082" y="2716852"/>
            <a:ext cx="4425037" cy="1536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Was the original code </a:t>
            </a:r>
            <a:r>
              <a:rPr lang="en-US" sz="2800" b="1" dirty="0" smtClean="0">
                <a:solidFill>
                  <a:srgbClr val="FF0000"/>
                </a:solidFill>
              </a:rPr>
              <a:t>validated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184267" y="3707014"/>
            <a:ext cx="4117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IEEE Standard 1012</a:t>
            </a:r>
          </a:p>
          <a:p>
            <a:r>
              <a:rPr lang="en-US" sz="1600" dirty="0" smtClean="0"/>
              <a:t>Software Verification &amp; Validation</a:t>
            </a:r>
          </a:p>
          <a:p>
            <a:r>
              <a:rPr lang="en-US" sz="1600" dirty="0" smtClean="0"/>
              <a:t>ISO 12207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282796" y="4485171"/>
            <a:ext cx="4432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was the test coverage?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2645450" y="1207141"/>
            <a:ext cx="6203393" cy="4616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2400" b="1" dirty="0">
                <a:solidFill>
                  <a:schemeClr val="dk1"/>
                </a:solidFill>
                <a:latin typeface="+mn-lt"/>
                <a:ea typeface="+mn-ea"/>
              </a:rPr>
              <a:t>Refactoring aims to preserve correctness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3229" y="5571876"/>
            <a:ext cx="82481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By improving the design, </a:t>
            </a:r>
            <a:r>
              <a:rPr lang="en-US" sz="2800" b="1" dirty="0" smtClean="0"/>
              <a:t>refactoring can make software testable</a:t>
            </a:r>
            <a:endParaRPr lang="en-US" sz="2800" b="1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06F4DE-5D20-254E-92B0-9F3EAD2FC6C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2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640" y="355475"/>
            <a:ext cx="7772400" cy="647700"/>
          </a:xfrm>
        </p:spPr>
        <p:txBody>
          <a:bodyPr/>
          <a:lstStyle/>
          <a:p>
            <a:r>
              <a:rPr lang="en-US" dirty="0" smtClean="0"/>
              <a:t>Testing </a:t>
            </a:r>
            <a:r>
              <a:rPr lang="en-US" dirty="0" err="1" smtClean="0"/>
              <a:t>à</a:t>
            </a:r>
            <a:r>
              <a:rPr lang="en-US" dirty="0" smtClean="0"/>
              <a:t> la Feather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1100" y="0"/>
            <a:ext cx="1574818" cy="22548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4788" y="1014527"/>
            <a:ext cx="5762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Legacy code often lacks tests 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48349" y="2145550"/>
            <a:ext cx="8151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Techniques to make existing code testable</a:t>
            </a:r>
            <a:endParaRPr lang="en-US" sz="2800" b="1" dirty="0"/>
          </a:p>
        </p:txBody>
      </p:sp>
      <p:sp>
        <p:nvSpPr>
          <p:cNvPr id="6" name="Down Arrow 5"/>
          <p:cNvSpPr/>
          <p:nvPr/>
        </p:nvSpPr>
        <p:spPr bwMode="auto">
          <a:xfrm>
            <a:off x="5798422" y="1123889"/>
            <a:ext cx="679603" cy="958031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3206" y="2717958"/>
            <a:ext cx="6320063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400" dirty="0" smtClean="0"/>
              <a:t>Identify </a:t>
            </a:r>
            <a:r>
              <a:rPr lang="en-US" sz="2400" b="1" dirty="0"/>
              <a:t>change points 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Find an </a:t>
            </a:r>
            <a:r>
              <a:rPr lang="en-US" sz="2400" b="1" dirty="0"/>
              <a:t>inflection point 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Cover the inflection point </a:t>
            </a:r>
          </a:p>
          <a:p>
            <a:pPr marL="914400" lvl="1" indent="-457200" algn="l">
              <a:spcAft>
                <a:spcPts val="600"/>
              </a:spcAft>
              <a:buFont typeface="+mj-lt"/>
              <a:buAutoNum type="alphaLcPeriod"/>
            </a:pPr>
            <a:r>
              <a:rPr lang="en-US" sz="2400" dirty="0" smtClean="0"/>
              <a:t>Break </a:t>
            </a:r>
            <a:r>
              <a:rPr lang="en-US" sz="2400" dirty="0"/>
              <a:t>external dependencies </a:t>
            </a:r>
            <a:endParaRPr lang="en-US" sz="2400" dirty="0" smtClean="0"/>
          </a:p>
          <a:p>
            <a:pPr marL="914400" lvl="1" indent="-457200" algn="l">
              <a:spcAft>
                <a:spcPts val="600"/>
              </a:spcAft>
              <a:buFont typeface="+mj-lt"/>
              <a:buAutoNum type="alphaLcPeriod"/>
            </a:pPr>
            <a:r>
              <a:rPr lang="en-US" sz="2400" dirty="0" smtClean="0"/>
              <a:t>Break </a:t>
            </a:r>
            <a:r>
              <a:rPr lang="en-US" sz="2400" dirty="0"/>
              <a:t>internal dependencies </a:t>
            </a:r>
            <a:endParaRPr lang="en-US" sz="2400" dirty="0" smtClean="0"/>
          </a:p>
          <a:p>
            <a:pPr marL="914400" lvl="1" indent="-457200" algn="l">
              <a:spcAft>
                <a:spcPts val="600"/>
              </a:spcAft>
              <a:buFont typeface="+mj-lt"/>
              <a:buAutoNum type="alphaLcPeriod"/>
            </a:pPr>
            <a:r>
              <a:rPr lang="en-US" sz="2400" dirty="0" smtClean="0"/>
              <a:t>Write </a:t>
            </a:r>
            <a:r>
              <a:rPr lang="en-US" sz="2400" dirty="0"/>
              <a:t>tests 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Make changes </a:t>
            </a:r>
          </a:p>
          <a:p>
            <a:pPr marL="457200" indent="-457200" algn="l">
              <a:spcAft>
                <a:spcPts val="600"/>
              </a:spcAft>
              <a:buFont typeface="+mj-lt"/>
              <a:buAutoNum type="arabicPeriod"/>
            </a:pPr>
            <a:r>
              <a:rPr lang="en-US" sz="2400" dirty="0"/>
              <a:t>Refactor the covered </a:t>
            </a:r>
            <a:r>
              <a:rPr lang="en-US" sz="2400" dirty="0" smtClean="0"/>
              <a:t>code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4341174" y="3241050"/>
            <a:ext cx="48028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dk1"/>
                </a:solidFill>
              </a:rPr>
              <a:t>A narrow interface to a set of </a:t>
            </a:r>
            <a:r>
              <a:rPr lang="en-US" dirty="0" smtClean="0">
                <a:solidFill>
                  <a:schemeClr val="dk1"/>
                </a:solidFill>
              </a:rPr>
              <a:t>classes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91287" y="3499054"/>
            <a:ext cx="50409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>
                <a:solidFill>
                  <a:schemeClr val="dk1"/>
                </a:solidFill>
                <a:latin typeface="Arial Narrow"/>
                <a:cs typeface="Arial Narrow"/>
              </a:rPr>
              <a:t>If anyone changes any of the classes behind an inflection point, the change is either detectable at the inflection point, </a:t>
            </a:r>
            <a:r>
              <a:rPr lang="en-US" sz="1600" i="1" dirty="0" smtClean="0">
                <a:solidFill>
                  <a:schemeClr val="dk1"/>
                </a:solidFill>
                <a:latin typeface="Arial Narrow"/>
                <a:cs typeface="Arial Narrow"/>
              </a:rPr>
              <a:t/>
            </a:r>
            <a:br>
              <a:rPr lang="en-US" sz="1600" i="1" dirty="0" smtClean="0">
                <a:solidFill>
                  <a:schemeClr val="dk1"/>
                </a:solidFill>
                <a:latin typeface="Arial Narrow"/>
                <a:cs typeface="Arial Narrow"/>
              </a:rPr>
            </a:br>
            <a:r>
              <a:rPr lang="en-US" sz="1600" i="1" dirty="0" smtClean="0">
                <a:solidFill>
                  <a:schemeClr val="dk1"/>
                </a:solidFill>
                <a:latin typeface="Arial Narrow"/>
                <a:cs typeface="Arial Narrow"/>
              </a:rPr>
              <a:t>or </a:t>
            </a:r>
            <a:r>
              <a:rPr lang="en-US" sz="1600" i="1" dirty="0">
                <a:solidFill>
                  <a:schemeClr val="dk1"/>
                </a:solidFill>
                <a:latin typeface="Arial Narrow"/>
                <a:cs typeface="Arial Narrow"/>
              </a:rPr>
              <a:t>inconsequential in the application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56082" y="2776496"/>
            <a:ext cx="4859522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>
              <a:defRPr b="1">
                <a:solidFill>
                  <a:schemeClr val="dk1"/>
                </a:solidFill>
              </a:defRPr>
            </a:lvl1pPr>
          </a:lstStyle>
          <a:p>
            <a:pPr algn="l"/>
            <a:r>
              <a:rPr lang="en-US" i="1" dirty="0"/>
              <a:t> </a:t>
            </a:r>
            <a:r>
              <a:rPr lang="en-US" b="0" i="1" dirty="0"/>
              <a:t>can’t get this class in a test harness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44614" y="4584308"/>
            <a:ext cx="39993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If the </a:t>
            </a:r>
            <a:r>
              <a:rPr lang="en-US" dirty="0"/>
              <a:t>class we want to cover creates its own objects internally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76128" y="5382026"/>
            <a:ext cx="4526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Techniques to deal with irritating parameters, hidden dependencies etc.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58488-08A6-624A-8A77-2DC78DEBD6DC}" type="slidenum">
              <a:rPr lang="en-US" smtClean="0"/>
              <a:t>12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425834" y="6136519"/>
            <a:ext cx="4589288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Feasible, but painful…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37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 bwMode="auto">
          <a:xfrm>
            <a:off x="301761" y="3910769"/>
            <a:ext cx="8449320" cy="11519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9189" y="549290"/>
            <a:ext cx="8637920" cy="647700"/>
          </a:xfrm>
        </p:spPr>
        <p:txBody>
          <a:bodyPr/>
          <a:lstStyle/>
          <a:p>
            <a:r>
              <a:rPr lang="en-US" dirty="0" smtClean="0"/>
              <a:t>Discipline of software engineering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6321" y="1433531"/>
            <a:ext cx="8712000" cy="4967244"/>
          </a:xfrm>
        </p:spPr>
        <p:txBody>
          <a:bodyPr/>
          <a:lstStyle/>
          <a:p>
            <a:r>
              <a:rPr lang="en-US" sz="2800" dirty="0" smtClean="0"/>
              <a:t>Most of these problems </a:t>
            </a:r>
            <a:r>
              <a:rPr lang="en-US" sz="2800" dirty="0"/>
              <a:t>can be easily solved </a:t>
            </a:r>
            <a:br>
              <a:rPr lang="en-US" sz="2800" dirty="0"/>
            </a:br>
            <a:r>
              <a:rPr lang="en-US" sz="2800" dirty="0" smtClean="0"/>
              <a:t>if </a:t>
            </a:r>
            <a:r>
              <a:rPr lang="en-US" sz="2800" dirty="0"/>
              <a:t>we simply write tests as we develop our </a:t>
            </a:r>
            <a:r>
              <a:rPr lang="en-US" sz="2800" dirty="0" smtClean="0"/>
              <a:t>code</a:t>
            </a:r>
          </a:p>
          <a:p>
            <a:pPr lvl="1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…and we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maintain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 the tests</a:t>
            </a:r>
          </a:p>
          <a:p>
            <a:pPr lvl="1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…and we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regularly execute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them</a:t>
            </a:r>
          </a:p>
          <a:p>
            <a:pPr lvl="1">
              <a:spcAft>
                <a:spcPts val="1200"/>
              </a:spcAft>
            </a:pP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…and we </a:t>
            </a:r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investigate 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the reasons for failure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en-US" sz="2800" b="1" dirty="0" smtClean="0"/>
              <a:t>If </a:t>
            </a:r>
            <a:r>
              <a:rPr lang="en-US" sz="2800" b="1" dirty="0"/>
              <a:t>a test is hard to write, that means that </a:t>
            </a:r>
            <a:r>
              <a:rPr lang="en-US" sz="2800" b="1" dirty="0" smtClean="0"/>
              <a:t>we </a:t>
            </a:r>
            <a:r>
              <a:rPr lang="en-US" sz="2800" b="1" dirty="0"/>
              <a:t>have </a:t>
            </a:r>
            <a:r>
              <a:rPr lang="en-US" sz="3200" b="1" dirty="0"/>
              <a:t>to find a different design which </a:t>
            </a:r>
            <a:r>
              <a:rPr lang="en-US" sz="3200" b="1" dirty="0" smtClean="0"/>
              <a:t>is </a:t>
            </a:r>
            <a:r>
              <a:rPr lang="en-US" sz="3200" b="1" dirty="0"/>
              <a:t>testable </a:t>
            </a:r>
            <a:endParaRPr lang="en-US" sz="2800" b="1" dirty="0"/>
          </a:p>
          <a:p>
            <a:r>
              <a:rPr lang="en-US" sz="2800" dirty="0" smtClean="0"/>
              <a:t>It is </a:t>
            </a:r>
            <a:r>
              <a:rPr lang="en-US" sz="2800" dirty="0"/>
              <a:t>always </a:t>
            </a:r>
            <a:r>
              <a:rPr lang="en-US" sz="2800" dirty="0" smtClean="0"/>
              <a:t>possible</a:t>
            </a:r>
          </a:p>
          <a:p>
            <a:r>
              <a:rPr lang="en-US" sz="2800" b="1" dirty="0" smtClean="0">
                <a:solidFill>
                  <a:srgbClr val="376092"/>
                </a:solidFill>
              </a:rPr>
              <a:t>Software design reviews</a:t>
            </a:r>
            <a:r>
              <a:rPr lang="en-US" sz="2800" dirty="0" smtClean="0">
                <a:solidFill>
                  <a:srgbClr val="376092"/>
                </a:solidFill>
              </a:rPr>
              <a:t>: care about testability</a:t>
            </a:r>
            <a:endParaRPr lang="en-US" sz="2800" dirty="0">
              <a:solidFill>
                <a:srgbClr val="376092"/>
              </a:solidFill>
            </a:endParaRPr>
          </a:p>
          <a:p>
            <a:endParaRPr lang="en-US" sz="2800" dirty="0"/>
          </a:p>
        </p:txBody>
      </p:sp>
      <p:sp>
        <p:nvSpPr>
          <p:cNvPr id="5" name="Slide Number Placeholder 7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 algn="r"/>
            <a:fld id="{CE558488-08A6-624A-8A77-2DC78DEBD6DC}" type="slidenum">
              <a:rPr lang="en-US" sz="1200" smtClean="0">
                <a:solidFill>
                  <a:srgbClr val="7F7F7F"/>
                </a:solidFill>
              </a:rPr>
              <a:pPr algn="r"/>
              <a:t>13</a:t>
            </a:fld>
            <a:endParaRPr lang="en-US" sz="12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0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534" y="268878"/>
            <a:ext cx="7563403" cy="647700"/>
          </a:xfrm>
        </p:spPr>
        <p:txBody>
          <a:bodyPr/>
          <a:lstStyle/>
          <a:p>
            <a:r>
              <a:rPr lang="en-US" sz="6600" dirty="0" smtClean="0"/>
              <a:t>42</a:t>
            </a:r>
            <a:endParaRPr lang="en-US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1577152" y="366298"/>
            <a:ext cx="743739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Answer to the Ultimate Question of Life,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the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Universe, and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Everything</a:t>
            </a:r>
          </a:p>
          <a:p>
            <a:pPr algn="r"/>
            <a:r>
              <a:rPr lang="en-US" sz="1800" i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Douglas </a:t>
            </a:r>
            <a:r>
              <a:rPr lang="en-US" sz="1800" i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Adams, The Hitchhiker's Guide to the </a:t>
            </a:r>
            <a:r>
              <a:rPr lang="en-US" sz="1800" i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Galaxy</a:t>
            </a:r>
            <a:endParaRPr lang="en-US" sz="1800" i="1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6642" y="1827419"/>
            <a:ext cx="5355357" cy="3190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</a:pPr>
            <a:r>
              <a:rPr lang="pl-PL" dirty="0" smtClean="0"/>
              <a:t>G4double </a:t>
            </a:r>
            <a:r>
              <a:rPr lang="pl-PL" dirty="0" err="1"/>
              <a:t>dd</a:t>
            </a:r>
            <a:r>
              <a:rPr lang="pl-PL" dirty="0"/>
              <a:t> = </a:t>
            </a:r>
            <a:r>
              <a:rPr lang="pl-PL" dirty="0">
                <a:solidFill>
                  <a:srgbClr val="FF0000"/>
                </a:solidFill>
              </a:rPr>
              <a:t>10.</a:t>
            </a:r>
            <a:r>
              <a:rPr lang="pl-PL" dirty="0"/>
              <a:t>;</a:t>
            </a:r>
          </a:p>
          <a:p>
            <a:pPr algn="l">
              <a:lnSpc>
                <a:spcPts val="2200"/>
              </a:lnSpc>
            </a:pPr>
            <a:r>
              <a:rPr lang="pl-PL" dirty="0" smtClean="0"/>
              <a:t>G4Pow</a:t>
            </a:r>
            <a:r>
              <a:rPr lang="pl-PL" dirty="0"/>
              <a:t>* g4pow = G4Pow::</a:t>
            </a:r>
            <a:r>
              <a:rPr lang="pl-PL" dirty="0" err="1"/>
              <a:t>GetInstance</a:t>
            </a:r>
            <a:r>
              <a:rPr lang="pl-PL" dirty="0"/>
              <a:t>();</a:t>
            </a:r>
          </a:p>
          <a:p>
            <a:pPr algn="l">
              <a:lnSpc>
                <a:spcPts val="2200"/>
              </a:lnSpc>
            </a:pPr>
            <a:r>
              <a:rPr lang="pl-PL" dirty="0" err="1" smtClean="0"/>
              <a:t>if</a:t>
            </a:r>
            <a:r>
              <a:rPr lang="pl-PL" dirty="0" smtClean="0"/>
              <a:t> </a:t>
            </a:r>
            <a:r>
              <a:rPr lang="pl-PL" dirty="0"/>
              <a:t>(A &lt;= </a:t>
            </a:r>
            <a:r>
              <a:rPr lang="pl-PL" dirty="0">
                <a:solidFill>
                  <a:srgbClr val="FF0000"/>
                </a:solidFill>
              </a:rPr>
              <a:t>62</a:t>
            </a:r>
            <a:r>
              <a:rPr lang="pl-PL" dirty="0"/>
              <a:t>) {</a:t>
            </a:r>
          </a:p>
          <a:p>
            <a:pPr algn="l">
              <a:lnSpc>
                <a:spcPts val="2200"/>
              </a:lnSpc>
            </a:pPr>
            <a:r>
              <a:rPr lang="pl-PL" dirty="0" err="1" smtClean="0"/>
              <a:t>bb</a:t>
            </a:r>
            <a:r>
              <a:rPr lang="pl-PL" dirty="0" smtClean="0"/>
              <a:t> </a:t>
            </a:r>
            <a:r>
              <a:rPr lang="pl-PL" dirty="0"/>
              <a:t>= </a:t>
            </a:r>
            <a:r>
              <a:rPr lang="pl-PL" dirty="0">
                <a:solidFill>
                  <a:srgbClr val="FF0000"/>
                </a:solidFill>
              </a:rPr>
              <a:t>14.5</a:t>
            </a:r>
            <a:r>
              <a:rPr lang="pl-PL" dirty="0"/>
              <a:t>*g4pow-&gt;</a:t>
            </a:r>
            <a:r>
              <a:rPr lang="pl-PL" dirty="0">
                <a:solidFill>
                  <a:srgbClr val="0000FF"/>
                </a:solidFill>
              </a:rPr>
              <a:t>Z23</a:t>
            </a:r>
            <a:r>
              <a:rPr lang="pl-PL" dirty="0"/>
              <a:t>(A);</a:t>
            </a:r>
          </a:p>
          <a:p>
            <a:pPr algn="l">
              <a:lnSpc>
                <a:spcPts val="2200"/>
              </a:lnSpc>
            </a:pPr>
            <a:r>
              <a:rPr lang="pl-PL" dirty="0" smtClean="0"/>
              <a:t>aa </a:t>
            </a:r>
            <a:r>
              <a:rPr lang="pl-PL" dirty="0"/>
              <a:t>= g4pow-&gt;</a:t>
            </a:r>
            <a:r>
              <a:rPr lang="pl-PL" dirty="0" err="1"/>
              <a:t>powZ</a:t>
            </a:r>
            <a:r>
              <a:rPr lang="pl-PL" dirty="0"/>
              <a:t>(A, </a:t>
            </a:r>
            <a:r>
              <a:rPr lang="pl-PL" dirty="0">
                <a:solidFill>
                  <a:srgbClr val="FF0000"/>
                </a:solidFill>
              </a:rPr>
              <a:t>1.63</a:t>
            </a:r>
            <a:r>
              <a:rPr lang="pl-PL" dirty="0"/>
              <a:t>)/</a:t>
            </a:r>
            <a:r>
              <a:rPr lang="pl-PL" dirty="0" err="1"/>
              <a:t>bb</a:t>
            </a:r>
            <a:r>
              <a:rPr lang="pl-PL" dirty="0"/>
              <a:t>;</a:t>
            </a:r>
          </a:p>
          <a:p>
            <a:pPr algn="l">
              <a:lnSpc>
                <a:spcPts val="2200"/>
              </a:lnSpc>
            </a:pPr>
            <a:r>
              <a:rPr lang="pl-PL" dirty="0" smtClean="0"/>
              <a:t>cc </a:t>
            </a:r>
            <a:r>
              <a:rPr lang="pl-PL" dirty="0"/>
              <a:t>= </a:t>
            </a:r>
            <a:r>
              <a:rPr lang="pl-PL" dirty="0">
                <a:solidFill>
                  <a:srgbClr val="FF0000"/>
                </a:solidFill>
              </a:rPr>
              <a:t>1.4</a:t>
            </a:r>
            <a:r>
              <a:rPr lang="pl-PL" dirty="0"/>
              <a:t>*g4pow-&gt;</a:t>
            </a:r>
            <a:r>
              <a:rPr lang="pl-PL" dirty="0">
                <a:solidFill>
                  <a:srgbClr val="0000FF"/>
                </a:solidFill>
              </a:rPr>
              <a:t>Z13</a:t>
            </a:r>
            <a:r>
              <a:rPr lang="pl-PL" dirty="0"/>
              <a:t>(A)/</a:t>
            </a:r>
            <a:r>
              <a:rPr lang="pl-PL" dirty="0" err="1"/>
              <a:t>dd</a:t>
            </a:r>
            <a:r>
              <a:rPr lang="pl-PL" dirty="0"/>
              <a:t>;</a:t>
            </a:r>
          </a:p>
          <a:p>
            <a:pPr algn="l">
              <a:lnSpc>
                <a:spcPts val="2200"/>
              </a:lnSpc>
            </a:pPr>
            <a:r>
              <a:rPr lang="pl-PL" dirty="0" smtClean="0"/>
              <a:t>} </a:t>
            </a:r>
            <a:r>
              <a:rPr lang="pl-PL" dirty="0" err="1"/>
              <a:t>else</a:t>
            </a:r>
            <a:r>
              <a:rPr lang="pl-PL" dirty="0"/>
              <a:t> {</a:t>
            </a:r>
          </a:p>
          <a:p>
            <a:pPr algn="l">
              <a:lnSpc>
                <a:spcPts val="2200"/>
              </a:lnSpc>
            </a:pPr>
            <a:r>
              <a:rPr lang="pl-PL" dirty="0" err="1" smtClean="0"/>
              <a:t>bb</a:t>
            </a:r>
            <a:r>
              <a:rPr lang="pl-PL" dirty="0" smtClean="0"/>
              <a:t> </a:t>
            </a:r>
            <a:r>
              <a:rPr lang="pl-PL" dirty="0"/>
              <a:t>= </a:t>
            </a:r>
            <a:r>
              <a:rPr lang="pl-PL" dirty="0">
                <a:solidFill>
                  <a:srgbClr val="FF0000"/>
                </a:solidFill>
              </a:rPr>
              <a:t>60</a:t>
            </a:r>
            <a:r>
              <a:rPr lang="pl-PL" dirty="0"/>
              <a:t>.*g4pow-&gt;</a:t>
            </a:r>
            <a:r>
              <a:rPr lang="pl-PL" dirty="0">
                <a:solidFill>
                  <a:srgbClr val="0000FF"/>
                </a:solidFill>
              </a:rPr>
              <a:t>Z13</a:t>
            </a:r>
            <a:r>
              <a:rPr lang="pl-PL" dirty="0"/>
              <a:t>(A);</a:t>
            </a:r>
          </a:p>
          <a:p>
            <a:pPr algn="l">
              <a:lnSpc>
                <a:spcPts val="2200"/>
              </a:lnSpc>
            </a:pPr>
            <a:r>
              <a:rPr lang="pl-PL" dirty="0" smtClean="0"/>
              <a:t>aa </a:t>
            </a:r>
            <a:r>
              <a:rPr lang="pl-PL" dirty="0"/>
              <a:t>= g4pow-&gt;</a:t>
            </a:r>
            <a:r>
              <a:rPr lang="pl-PL" dirty="0" err="1"/>
              <a:t>powZ</a:t>
            </a:r>
            <a:r>
              <a:rPr lang="pl-PL" dirty="0"/>
              <a:t>(A</a:t>
            </a:r>
            <a:r>
              <a:rPr lang="pl-PL" dirty="0">
                <a:solidFill>
                  <a:srgbClr val="FF0000"/>
                </a:solidFill>
              </a:rPr>
              <a:t>, 1.33</a:t>
            </a:r>
            <a:r>
              <a:rPr lang="pl-PL" dirty="0"/>
              <a:t>)/</a:t>
            </a:r>
            <a:r>
              <a:rPr lang="pl-PL" dirty="0" err="1"/>
              <a:t>bb</a:t>
            </a:r>
            <a:r>
              <a:rPr lang="pl-PL" dirty="0"/>
              <a:t>;</a:t>
            </a:r>
          </a:p>
          <a:p>
            <a:pPr algn="l">
              <a:lnSpc>
                <a:spcPts val="2200"/>
              </a:lnSpc>
            </a:pPr>
            <a:r>
              <a:rPr lang="pl-PL" dirty="0" smtClean="0"/>
              <a:t>cc </a:t>
            </a:r>
            <a:r>
              <a:rPr lang="pl-PL" dirty="0"/>
              <a:t>= </a:t>
            </a:r>
            <a:r>
              <a:rPr lang="pl-PL" dirty="0">
                <a:solidFill>
                  <a:srgbClr val="FF0000"/>
                </a:solidFill>
              </a:rPr>
              <a:t>0.4</a:t>
            </a:r>
            <a:r>
              <a:rPr lang="pl-PL" dirty="0"/>
              <a:t>*g4pow-&gt;</a:t>
            </a:r>
            <a:r>
              <a:rPr lang="pl-PL" dirty="0" err="1"/>
              <a:t>powZ</a:t>
            </a:r>
            <a:r>
              <a:rPr lang="pl-PL" dirty="0"/>
              <a:t>(A, </a:t>
            </a:r>
            <a:r>
              <a:rPr lang="pl-PL" dirty="0">
                <a:solidFill>
                  <a:srgbClr val="FF0000"/>
                </a:solidFill>
              </a:rPr>
              <a:t>0.4</a:t>
            </a:r>
            <a:r>
              <a:rPr lang="pl-PL" dirty="0"/>
              <a:t>)/</a:t>
            </a:r>
            <a:r>
              <a:rPr lang="pl-PL" dirty="0" err="1"/>
              <a:t>dd</a:t>
            </a:r>
            <a:r>
              <a:rPr lang="pl-PL" dirty="0"/>
              <a:t>;</a:t>
            </a:r>
          </a:p>
          <a:p>
            <a:pPr algn="l">
              <a:lnSpc>
                <a:spcPts val="2200"/>
              </a:lnSpc>
            </a:pPr>
            <a:r>
              <a:rPr lang="pl-PL" sz="1800" dirty="0" smtClean="0"/>
              <a:t>}</a:t>
            </a:r>
            <a:endParaRPr lang="pl-PL" sz="1800" dirty="0"/>
          </a:p>
        </p:txBody>
      </p:sp>
      <p:sp>
        <p:nvSpPr>
          <p:cNvPr id="7" name="Rectangle 6"/>
          <p:cNvSpPr/>
          <p:nvPr/>
        </p:nvSpPr>
        <p:spPr>
          <a:xfrm>
            <a:off x="180352" y="1129042"/>
            <a:ext cx="5364000" cy="70788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// </a:t>
            </a:r>
            <a:r>
              <a:rPr lang="en-US" b="1" dirty="0" smtClean="0"/>
              <a:t>G4HadronElastic</a:t>
            </a:r>
            <a:endParaRPr lang="en-US" b="1" dirty="0"/>
          </a:p>
          <a:p>
            <a:pPr algn="l"/>
            <a:r>
              <a:rPr lang="en-US" dirty="0" smtClean="0"/>
              <a:t>/</a:t>
            </a:r>
            <a:r>
              <a:rPr lang="en-US" dirty="0"/>
              <a:t>/ </a:t>
            </a:r>
            <a:r>
              <a:rPr lang="en-US" dirty="0" smtClean="0"/>
              <a:t>29 </a:t>
            </a:r>
            <a:r>
              <a:rPr lang="en-US" dirty="0"/>
              <a:t>June 2009 </a:t>
            </a:r>
            <a:r>
              <a:rPr lang="en-US" b="1" dirty="0"/>
              <a:t>(redesign old elastic model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70937" y="2521080"/>
            <a:ext cx="3843476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G4ChipsAntiBaryonElasticXS</a:t>
            </a:r>
            <a:endParaRPr lang="es-ES_tradnl" b="1" dirty="0" smtClean="0"/>
          </a:p>
          <a:p>
            <a:pPr algn="l"/>
            <a:r>
              <a:rPr lang="es-ES_tradnl" dirty="0" err="1" smtClean="0"/>
              <a:t>lastPAR</a:t>
            </a:r>
            <a:r>
              <a:rPr lang="es-ES_tradnl" dirty="0"/>
              <a:t>[43]=920.</a:t>
            </a:r>
            <a:r>
              <a:rPr lang="es-ES_tradnl" dirty="0" smtClean="0"/>
              <a:t>+03</a:t>
            </a:r>
            <a:r>
              <a:rPr lang="es-ES_tradnl" dirty="0"/>
              <a:t>*a8*a3; </a:t>
            </a:r>
            <a:r>
              <a:rPr lang="es-ES_tradnl" dirty="0" err="1" smtClean="0"/>
              <a:t>lastPAR</a:t>
            </a:r>
            <a:r>
              <a:rPr lang="es-ES_tradnl" dirty="0"/>
              <a:t>[44]=93.+.0023*a12;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4726" y="6099814"/>
            <a:ext cx="6246106" cy="707886"/>
          </a:xfrm>
          <a:prstGeom prst="rect">
            <a:avLst/>
          </a:prstGeom>
          <a:solidFill>
            <a:srgbClr val="F2F2F2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lIns="108000" rIns="108000">
            <a:spAutoFit/>
          </a:bodyPr>
          <a:lstStyle/>
          <a:p>
            <a:pPr algn="l"/>
            <a:r>
              <a:rPr lang="nl-NL" b="1" dirty="0" smtClean="0"/>
              <a:t>G4UrbanMscModel</a:t>
            </a:r>
          </a:p>
          <a:p>
            <a:pPr algn="l"/>
            <a:r>
              <a:rPr lang="nl-NL" dirty="0" smtClean="0"/>
              <a:t>coeffc1  </a:t>
            </a:r>
            <a:r>
              <a:rPr lang="nl-NL" dirty="0"/>
              <a:t>= </a:t>
            </a:r>
            <a:r>
              <a:rPr lang="nl-NL" dirty="0" smtClean="0"/>
              <a:t>2.3785 </a:t>
            </a:r>
            <a:r>
              <a:rPr lang="nl-NL" dirty="0"/>
              <a:t>- Z13*(4.1981e-1 - Z13*6.3100e-2);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83041" y="3773178"/>
            <a:ext cx="4431372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algn="l"/>
            <a:r>
              <a:rPr lang="en-US" b="1" dirty="0" smtClean="0"/>
              <a:t>G4GoudsmitSaundersonMscMode</a:t>
            </a:r>
            <a:r>
              <a:rPr lang="en-US" dirty="0" smtClean="0"/>
              <a:t>l</a:t>
            </a:r>
          </a:p>
          <a:p>
            <a:pPr algn="l"/>
            <a:r>
              <a:rPr lang="en-US" dirty="0" smtClean="0"/>
              <a:t>if</a:t>
            </a:r>
            <a:r>
              <a:rPr lang="en-US" dirty="0"/>
              <a:t>(</a:t>
            </a:r>
            <a:r>
              <a:rPr lang="en-US" dirty="0" err="1"/>
              <a:t>i</a:t>
            </a:r>
            <a:r>
              <a:rPr lang="en-US" dirty="0"/>
              <a:t>&gt;=</a:t>
            </a:r>
            <a:r>
              <a:rPr lang="en-US" dirty="0">
                <a:solidFill>
                  <a:srgbClr val="FF0000"/>
                </a:solidFill>
              </a:rPr>
              <a:t>19</a:t>
            </a:r>
            <a:r>
              <a:rPr lang="en-US" dirty="0"/>
              <a:t>)</a:t>
            </a:r>
            <a:r>
              <a:rPr lang="en-US" dirty="0" err="1"/>
              <a:t>ws</a:t>
            </a:r>
            <a:r>
              <a:rPr lang="en-US" dirty="0"/>
              <a:t>=</a:t>
            </a:r>
            <a:r>
              <a:rPr lang="en-US" dirty="0" err="1"/>
              <a:t>cos</a:t>
            </a:r>
            <a:r>
              <a:rPr lang="en-US" dirty="0"/>
              <a:t>(</a:t>
            </a:r>
            <a:r>
              <a:rPr lang="en-US" dirty="0" err="1"/>
              <a:t>sqrtA</a:t>
            </a:r>
            <a:r>
              <a:rPr lang="en-US" dirty="0"/>
              <a:t>);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33466" y="4746952"/>
            <a:ext cx="5584804" cy="1576927"/>
          </a:xfrm>
          <a:prstGeom prst="rect">
            <a:avLst/>
          </a:prstGeom>
          <a:solidFill>
            <a:srgbClr val="F2F2F2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lIns="72000" rIns="72000">
            <a:spAutoFit/>
          </a:bodyPr>
          <a:lstStyle/>
          <a:p>
            <a:pPr algn="l"/>
            <a:r>
              <a:rPr lang="nb-NO" b="1" dirty="0" smtClean="0"/>
              <a:t>G4EmCorrections</a:t>
            </a:r>
          </a:p>
          <a:p>
            <a:pPr algn="l">
              <a:lnSpc>
                <a:spcPts val="2200"/>
              </a:lnSpc>
            </a:pPr>
            <a:r>
              <a:rPr lang="nb-NO" dirty="0" err="1" smtClean="0"/>
              <a:t>if</a:t>
            </a:r>
            <a:r>
              <a:rPr lang="nb-NO" dirty="0"/>
              <a:t>(15 &gt;= </a:t>
            </a:r>
            <a:r>
              <a:rPr lang="nb-NO" dirty="0" err="1"/>
              <a:t>iz</a:t>
            </a:r>
            <a:r>
              <a:rPr lang="nb-NO" dirty="0"/>
              <a:t>) {</a:t>
            </a:r>
          </a:p>
          <a:p>
            <a:pPr algn="l">
              <a:lnSpc>
                <a:spcPts val="2200"/>
              </a:lnSpc>
            </a:pPr>
            <a:r>
              <a:rPr lang="nb-NO" dirty="0" err="1" smtClean="0"/>
              <a:t>if</a:t>
            </a:r>
            <a:r>
              <a:rPr lang="nb-NO" dirty="0"/>
              <a:t>(3 &gt; j) { tet = 0.25*Z2*(1.0 + 5*Z2*alpha2/16.); }</a:t>
            </a:r>
          </a:p>
          <a:p>
            <a:pPr algn="l">
              <a:lnSpc>
                <a:spcPts val="2200"/>
              </a:lnSpc>
            </a:pPr>
            <a:r>
              <a:rPr lang="nb-NO" dirty="0" err="1" smtClean="0"/>
              <a:t>else</a:t>
            </a:r>
            <a:r>
              <a:rPr lang="nb-NO" dirty="0" smtClean="0"/>
              <a:t>      </a:t>
            </a:r>
            <a:r>
              <a:rPr lang="nb-NO" dirty="0"/>
              <a:t>{ tet = 0.25*Z2*(1.0 + Z2*alpha2/16.); }</a:t>
            </a:r>
          </a:p>
          <a:p>
            <a:pPr algn="l">
              <a:lnSpc>
                <a:spcPts val="2200"/>
              </a:lnSpc>
            </a:pPr>
            <a:r>
              <a:rPr lang="nb-NO" sz="1800" dirty="0" smtClean="0"/>
              <a:t>}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5364912" y="1101429"/>
            <a:ext cx="3753170" cy="1323439"/>
          </a:xfrm>
          <a:prstGeom prst="rect">
            <a:avLst/>
          </a:prstGeom>
          <a:noFill/>
          <a:ln>
            <a:noFill/>
          </a:ln>
        </p:spPr>
        <p:txBody>
          <a:bodyPr wrap="square" lIns="0" rIns="0" rtlCol="0">
            <a:spAutoFit/>
          </a:bodyPr>
          <a:lstStyle/>
          <a:p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Testable?</a:t>
            </a:r>
          </a:p>
          <a:p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Calibrated?</a:t>
            </a:r>
          </a:p>
          <a:p>
            <a:r>
              <a:rPr lang="en-US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Epistemic uncertainties?</a:t>
            </a:r>
            <a:endParaRPr lang="en-US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258" y="5273889"/>
            <a:ext cx="2980506" cy="584776"/>
          </a:xfrm>
          <a:prstGeom prst="rect">
            <a:avLst/>
          </a:prstGeom>
          <a:solidFill>
            <a:srgbClr val="FF000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Epistemology!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58488-08A6-624A-8A77-2DC78DEBD6D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48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773" y="242302"/>
            <a:ext cx="7772400" cy="6477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Conclusion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2797" y="1810773"/>
            <a:ext cx="8930253" cy="4111971"/>
          </a:xfrm>
          <a:ln>
            <a:noFill/>
          </a:ln>
        </p:spPr>
        <p:txBody>
          <a:bodyPr/>
          <a:lstStyle/>
          <a:p>
            <a:r>
              <a:rPr lang="en-US" sz="2400" dirty="0"/>
              <a:t>D</a:t>
            </a:r>
            <a:r>
              <a:rPr lang="en-US" sz="2400" dirty="0" smtClean="0"/>
              <a:t>etector design, experimental strategies, physics results depend critically on software</a:t>
            </a:r>
          </a:p>
          <a:p>
            <a:r>
              <a:rPr lang="en-US" sz="2400" dirty="0" smtClean="0"/>
              <a:t>…which is often untested </a:t>
            </a:r>
            <a:r>
              <a:rPr lang="en-US" sz="1800" i="1" dirty="0" smtClean="0">
                <a:solidFill>
                  <a:srgbClr val="7F7F7F"/>
                </a:solidFill>
              </a:rPr>
              <a:t>(partially tested) </a:t>
            </a:r>
            <a:r>
              <a:rPr lang="en-US" sz="2400" dirty="0" smtClean="0"/>
              <a:t>because it is untestable</a:t>
            </a:r>
          </a:p>
          <a:p>
            <a:pPr lvl="1"/>
            <a:r>
              <a:rPr lang="en-US" sz="2000" dirty="0" smtClean="0"/>
              <a:t>Or became untestable in the course of its evolution</a:t>
            </a:r>
          </a:p>
          <a:p>
            <a:r>
              <a:rPr lang="en-US" sz="2400" b="1" dirty="0" smtClean="0"/>
              <a:t>Making software testable</a:t>
            </a:r>
          </a:p>
          <a:p>
            <a:pPr lvl="1"/>
            <a:r>
              <a:rPr lang="en-US" sz="2000" dirty="0" smtClean="0"/>
              <a:t>Improving software design </a:t>
            </a:r>
            <a:r>
              <a:rPr lang="en-US" sz="2000" i="1" dirty="0" smtClean="0"/>
              <a:t>(refactoring)</a:t>
            </a:r>
          </a:p>
          <a:p>
            <a:pPr lvl="1"/>
            <a:r>
              <a:rPr lang="en-US" sz="2000" dirty="0" smtClean="0"/>
              <a:t>Breaking dependencies </a:t>
            </a:r>
            <a:r>
              <a:rPr lang="en-US" sz="2000" i="1" dirty="0" smtClean="0"/>
              <a:t>(techniques </a:t>
            </a:r>
            <a:r>
              <a:rPr lang="en-US" sz="2000" i="1" dirty="0" err="1" smtClean="0"/>
              <a:t>à</a:t>
            </a:r>
            <a:r>
              <a:rPr lang="en-US" sz="2000" i="1" dirty="0" smtClean="0"/>
              <a:t> la Feathers)</a:t>
            </a:r>
          </a:p>
          <a:p>
            <a:pPr lvl="1"/>
            <a:r>
              <a:rPr lang="en-US" sz="2400" b="1" dirty="0" smtClean="0">
                <a:latin typeface="Arial"/>
                <a:cs typeface="Arial"/>
              </a:rPr>
              <a:t>Embedding testability in the software design </a:t>
            </a:r>
          </a:p>
          <a:p>
            <a:r>
              <a:rPr lang="en-US" sz="2400" dirty="0" smtClean="0"/>
              <a:t>Testability must be </a:t>
            </a:r>
            <a:r>
              <a:rPr lang="en-US" sz="2400" b="1" dirty="0" smtClean="0"/>
              <a:t>maintained</a:t>
            </a:r>
          </a:p>
          <a:p>
            <a:r>
              <a:rPr lang="en-US" sz="2400" b="1" dirty="0" smtClean="0"/>
              <a:t>Epistemological </a:t>
            </a:r>
            <a:r>
              <a:rPr lang="en-US" sz="2400" dirty="0" smtClean="0"/>
              <a:t>issues: </a:t>
            </a:r>
            <a:r>
              <a:rPr lang="en-US" sz="1800" dirty="0" smtClean="0"/>
              <a:t>domain knowledge and implementation details</a:t>
            </a:r>
          </a:p>
          <a:p>
            <a:pPr marL="0" indent="0">
              <a:buNone/>
            </a:pPr>
            <a:endParaRPr lang="en-US" sz="22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42041" y="1005450"/>
            <a:ext cx="8688214" cy="70788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“Our lives begin to end the day we become silent about things that matter.”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r"/>
            <a:r>
              <a:rPr lang="en-US" sz="1800" i="1" dirty="0" smtClean="0">
                <a:solidFill>
                  <a:srgbClr val="595959"/>
                </a:solidFill>
                <a:latin typeface="Arial"/>
                <a:cs typeface="Arial"/>
              </a:rPr>
              <a:t>Martin Luther King, Jr. </a:t>
            </a:r>
            <a:r>
              <a:rPr lang="en-US" i="1" dirty="0" smtClean="0">
                <a:solidFill>
                  <a:schemeClr val="bg1"/>
                </a:solidFill>
                <a:latin typeface="Arial"/>
                <a:cs typeface="Arial"/>
              </a:rPr>
              <a:t>.</a:t>
            </a:r>
            <a:r>
              <a:rPr lang="en-US" i="1" dirty="0" smtClean="0">
                <a:solidFill>
                  <a:srgbClr val="595959"/>
                </a:solidFill>
                <a:latin typeface="Arial"/>
                <a:cs typeface="Arial"/>
              </a:rPr>
              <a:t> </a:t>
            </a:r>
            <a:endParaRPr lang="en-US" i="1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5964128"/>
            <a:ext cx="9144000" cy="892552"/>
            <a:chOff x="0" y="5964128"/>
            <a:chExt cx="9144000" cy="892552"/>
          </a:xfrm>
        </p:grpSpPr>
        <p:sp>
          <p:nvSpPr>
            <p:cNvPr id="5" name="TextBox 4"/>
            <p:cNvSpPr txBox="1"/>
            <p:nvPr/>
          </p:nvSpPr>
          <p:spPr>
            <a:xfrm>
              <a:off x="0" y="5964128"/>
              <a:ext cx="9144000" cy="8925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37609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Ongoing effort to make Geant4 physics testable</a:t>
              </a:r>
              <a:r>
                <a:rPr lang="en-US" sz="2400" b="1" dirty="0" smtClean="0"/>
                <a:t/>
              </a:r>
              <a:br>
                <a:rPr lang="en-US" sz="2400" b="1" dirty="0" smtClean="0"/>
              </a:br>
              <a:endParaRPr lang="en-US" sz="24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72823" y="6438368"/>
              <a:ext cx="4082141" cy="369332"/>
            </a:xfrm>
            <a:prstGeom prst="rect">
              <a:avLst/>
            </a:prstGeom>
            <a:solidFill>
              <a:srgbClr val="DCE6F2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dirty="0" smtClean="0">
                  <a:hlinkClick r:id="rId2"/>
                </a:rPr>
                <a:t>http://www.ge.infn.it/geant4/papers</a:t>
              </a:r>
              <a:r>
                <a:rPr lang="en-US" sz="1800" dirty="0" smtClean="0"/>
                <a:t> </a:t>
              </a:r>
              <a:endParaRPr lang="en-US" sz="18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679570" y="6357290"/>
            <a:ext cx="2014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and to test </a:t>
            </a:r>
            <a:r>
              <a:rPr lang="en-US" sz="2400" b="1" dirty="0" smtClean="0"/>
              <a:t>it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05922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nsooCHOI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6491" y="2313770"/>
            <a:ext cx="1181722" cy="15089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27" y="201197"/>
            <a:ext cx="1725943" cy="25889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4571" y="201197"/>
            <a:ext cx="1808407" cy="1808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8076" y="4241848"/>
            <a:ext cx="1657249" cy="24904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3398" y="2844075"/>
            <a:ext cx="1384300" cy="20187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1162" y="201197"/>
            <a:ext cx="1772261" cy="19384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827" y="3264653"/>
            <a:ext cx="1333500" cy="177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1624" y="4941550"/>
            <a:ext cx="1333500" cy="17907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2295" y="201190"/>
            <a:ext cx="1402829" cy="138323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540656" y="6488614"/>
            <a:ext cx="2338651" cy="36938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07389" y="4514364"/>
            <a:ext cx="2042304" cy="22178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2518" y="1672452"/>
            <a:ext cx="1524000" cy="10492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07320" y="4097123"/>
            <a:ext cx="1387495" cy="16765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9827" y="5408084"/>
            <a:ext cx="1765554" cy="132416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7769" y="2106223"/>
            <a:ext cx="1181901" cy="164107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2203" y="201197"/>
            <a:ext cx="1668934" cy="1632682"/>
          </a:xfrm>
          <a:prstGeom prst="rect">
            <a:avLst/>
          </a:prstGeom>
        </p:spPr>
      </p:pic>
      <p:pic>
        <p:nvPicPr>
          <p:cNvPr id="5" name="Picture 4" descr="HanSungKIM.jpg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6405" y="2517130"/>
            <a:ext cx="1181898" cy="1513445"/>
          </a:xfrm>
          <a:prstGeom prst="rect">
            <a:avLst/>
          </a:prstGeom>
        </p:spPr>
      </p:pic>
      <p:pic>
        <p:nvPicPr>
          <p:cNvPr id="6" name="Picture 5" descr="ronchieri.jpg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7" r="6155"/>
          <a:stretch/>
        </p:blipFill>
        <p:spPr>
          <a:xfrm>
            <a:off x="3658858" y="2691015"/>
            <a:ext cx="1099627" cy="1468693"/>
          </a:xfrm>
          <a:prstGeom prst="rect">
            <a:avLst/>
          </a:prstGeom>
        </p:spPr>
      </p:pic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58488-08A6-624A-8A77-2DC78DEBD6D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38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17039" y="227436"/>
            <a:ext cx="5841160" cy="6477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 have a dream…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720485" y="1279711"/>
            <a:ext cx="1788459" cy="1729336"/>
            <a:chOff x="603763" y="1337442"/>
            <a:chExt cx="1788459" cy="1729336"/>
          </a:xfrm>
        </p:grpSpPr>
        <p:pic>
          <p:nvPicPr>
            <p:cNvPr id="8" name="Picture 7" descr="SRG_AutoF.jpe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763" y="1337442"/>
              <a:ext cx="1788459" cy="172933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15772" y="2732615"/>
              <a:ext cx="837069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00" dirty="0" err="1" smtClean="0">
                  <a:solidFill>
                    <a:schemeClr val="bg1"/>
                  </a:solidFill>
                  <a:latin typeface="Arial Narrow"/>
                  <a:cs typeface="Arial Narrow"/>
                </a:rPr>
                <a:t>eROSITA</a:t>
              </a:r>
              <a:endParaRPr lang="en-US" sz="1000" dirty="0" smtClean="0">
                <a:solidFill>
                  <a:schemeClr val="bg1"/>
                </a:solidFill>
                <a:latin typeface="Arial Narrow"/>
                <a:cs typeface="Arial Narrow"/>
              </a:endParaRPr>
            </a:p>
            <a:p>
              <a:pPr algn="l"/>
              <a:r>
                <a:rPr lang="en-US" sz="1000" dirty="0" smtClean="0">
                  <a:solidFill>
                    <a:schemeClr val="bg1"/>
                  </a:solidFill>
                  <a:latin typeface="Arial Narrow"/>
                  <a:cs typeface="Arial Narrow"/>
                </a:rPr>
                <a:t>Credit: MPI HLL</a:t>
              </a:r>
              <a:endParaRPr lang="en-US" sz="1000" dirty="0">
                <a:solidFill>
                  <a:schemeClr val="bg1"/>
                </a:solidFill>
                <a:latin typeface="Arial Narrow"/>
                <a:cs typeface="Arial Narrow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782559" y="5243928"/>
            <a:ext cx="2053002" cy="1345857"/>
            <a:chOff x="1233503" y="3406147"/>
            <a:chExt cx="2053002" cy="1345857"/>
          </a:xfrm>
        </p:grpSpPr>
        <p:pic>
          <p:nvPicPr>
            <p:cNvPr id="9" name="Picture 8" descr="pet1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3503" y="3406147"/>
              <a:ext cx="2053002" cy="134585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586631" y="3435013"/>
              <a:ext cx="6654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 Narrow"/>
                  <a:cs typeface="Arial Narrow"/>
                </a:rPr>
                <a:t>Credit: CERN</a:t>
              </a:r>
              <a:endParaRPr lang="en-US" sz="1000" dirty="0">
                <a:solidFill>
                  <a:schemeClr val="bg1"/>
                </a:solidFill>
                <a:latin typeface="Arial Narrow"/>
                <a:cs typeface="Arial Narrow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695965" y="3404277"/>
            <a:ext cx="2286000" cy="1524000"/>
            <a:chOff x="2570886" y="1152756"/>
            <a:chExt cx="2286000" cy="1524000"/>
          </a:xfrm>
        </p:grpSpPr>
        <p:pic>
          <p:nvPicPr>
            <p:cNvPr id="15" name="Picture 14" descr="clearPEM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0886" y="1152756"/>
              <a:ext cx="2286000" cy="15240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018686" y="1249295"/>
              <a:ext cx="66542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err="1" smtClean="0">
                  <a:solidFill>
                    <a:schemeClr val="bg1"/>
                  </a:solidFill>
                  <a:latin typeface="Arial Narrow"/>
                  <a:cs typeface="Arial Narrow"/>
                </a:rPr>
                <a:t>ClearPEM</a:t>
              </a:r>
              <a:r>
                <a:rPr lang="en-US" sz="1000" dirty="0" smtClean="0">
                  <a:solidFill>
                    <a:schemeClr val="bg1"/>
                  </a:solidFill>
                  <a:latin typeface="Arial Narrow"/>
                  <a:cs typeface="Arial Narrow"/>
                </a:rPr>
                <a:t>, CERN</a:t>
              </a:r>
              <a:endParaRPr lang="en-US" sz="1000" dirty="0">
                <a:solidFill>
                  <a:schemeClr val="bg1"/>
                </a:solidFill>
                <a:latin typeface="Arial Narrow"/>
                <a:cs typeface="Arial Narrow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91396" y="5232755"/>
            <a:ext cx="1645920" cy="1234572"/>
            <a:chOff x="562531" y="5011452"/>
            <a:chExt cx="1645920" cy="1234572"/>
          </a:xfrm>
        </p:grpSpPr>
        <p:pic>
          <p:nvPicPr>
            <p:cNvPr id="17" name="Picture 16" descr="oreach-2006-009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2531" y="5011584"/>
              <a:ext cx="1645920" cy="123444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586910" y="5011452"/>
              <a:ext cx="1451299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 Narrow"/>
                  <a:cs typeface="Arial Narrow"/>
                </a:rPr>
                <a:t>Copyright CERN for CMS</a:t>
              </a:r>
              <a:endParaRPr lang="en-US" sz="1000" dirty="0">
                <a:solidFill>
                  <a:schemeClr val="bg1"/>
                </a:solidFill>
                <a:latin typeface="Arial Narrow"/>
                <a:cs typeface="Arial Narrow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40537" y="114560"/>
            <a:ext cx="1993900" cy="1714500"/>
            <a:chOff x="224977" y="1230699"/>
            <a:chExt cx="1993900" cy="1714500"/>
          </a:xfrm>
        </p:grpSpPr>
        <p:pic>
          <p:nvPicPr>
            <p:cNvPr id="22" name="Picture 21" descr="wirechamber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977" y="1230699"/>
              <a:ext cx="1993900" cy="17145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318144" y="1241222"/>
              <a:ext cx="87246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 Narrow"/>
                  <a:cs typeface="Arial Narrow"/>
                </a:rPr>
                <a:t>Copyright CERN</a:t>
              </a:r>
              <a:endParaRPr lang="en-US" sz="1000" dirty="0">
                <a:solidFill>
                  <a:schemeClr val="bg1"/>
                </a:solidFill>
                <a:latin typeface="Arial Narrow"/>
                <a:cs typeface="Arial Narrow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67570" y="2059085"/>
            <a:ext cx="1662582" cy="1108388"/>
            <a:chOff x="319463" y="3396527"/>
            <a:chExt cx="1662582" cy="1108388"/>
          </a:xfrm>
        </p:grpSpPr>
        <p:pic>
          <p:nvPicPr>
            <p:cNvPr id="24" name="Picture 23" descr="NA3.g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463" y="3396527"/>
              <a:ext cx="1662582" cy="1108388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35211" y="4347541"/>
              <a:ext cx="87246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 Narrow"/>
                  <a:cs typeface="Arial Narrow"/>
                </a:rPr>
                <a:t>Copyright CERN</a:t>
              </a:r>
              <a:endParaRPr lang="en-US" sz="1000" dirty="0">
                <a:solidFill>
                  <a:schemeClr val="bg1"/>
                </a:solidFill>
                <a:latin typeface="Arial Narrow"/>
                <a:cs typeface="Arial Narrow"/>
              </a:endParaRPr>
            </a:p>
          </p:txBody>
        </p:sp>
      </p:grpSp>
      <p:pic>
        <p:nvPicPr>
          <p:cNvPr id="28" name="Picture 27" descr="ACCES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19" y="3405246"/>
            <a:ext cx="2197100" cy="17145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584458" y="4923304"/>
            <a:ext cx="8724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 Narrow"/>
                <a:cs typeface="Arial Narrow"/>
              </a:rPr>
              <a:t>Copyright CERN</a:t>
            </a:r>
            <a:endParaRPr lang="en-US" sz="10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464991" y="816005"/>
            <a:ext cx="3275598" cy="3434464"/>
            <a:chOff x="5503477" y="710164"/>
            <a:chExt cx="3275598" cy="3434464"/>
          </a:xfrm>
        </p:grpSpPr>
        <p:pic>
          <p:nvPicPr>
            <p:cNvPr id="7" name="Picture 6" descr="geek.png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03477" y="710164"/>
              <a:ext cx="3275598" cy="3434464"/>
            </a:xfrm>
            <a:prstGeom prst="rect">
              <a:avLst/>
            </a:prstGeom>
          </p:spPr>
        </p:pic>
        <p:pic>
          <p:nvPicPr>
            <p:cNvPr id="30" name="Picture 29" descr="Geant4.gif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564615">
              <a:off x="7393119" y="3494273"/>
              <a:ext cx="696202" cy="169588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58488-08A6-624A-8A77-2DC78DEBD6DC}" type="slidenum">
              <a:rPr lang="en-US" smtClean="0"/>
              <a:t>2</a:t>
            </a:fld>
            <a:endParaRPr lang="en-US"/>
          </a:p>
        </p:txBody>
      </p:sp>
      <p:pic>
        <p:nvPicPr>
          <p:cNvPr id="32" name="Picture 31" descr="Screen Shot 2015-03-31 at 17.58.17.png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6038" y="4350046"/>
            <a:ext cx="3980032" cy="2507954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5294332" y="645789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✖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67797" y="6473410"/>
            <a:ext cx="2963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simulation is not validated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5852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478" y="481224"/>
            <a:ext cx="7772400" cy="647700"/>
          </a:xfrm>
        </p:spPr>
        <p:txBody>
          <a:bodyPr/>
          <a:lstStyle/>
          <a:p>
            <a:r>
              <a:rPr lang="en-US" dirty="0" smtClean="0"/>
              <a:t>In the literature…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730" y="1637926"/>
            <a:ext cx="7750949" cy="4724400"/>
          </a:xfrm>
        </p:spPr>
        <p:txBody>
          <a:bodyPr/>
          <a:lstStyle/>
          <a:p>
            <a:r>
              <a:rPr lang="en-US" sz="2400" dirty="0" smtClean="0"/>
              <a:t>Limited documentation of </a:t>
            </a:r>
            <a:r>
              <a:rPr lang="en-US" sz="2400" b="1" dirty="0" smtClean="0"/>
              <a:t>simulation validation</a:t>
            </a:r>
          </a:p>
          <a:p>
            <a:pPr lvl="1"/>
            <a:r>
              <a:rPr lang="en-US" sz="2000" dirty="0" smtClean="0"/>
              <a:t>Mostly in the form of specific use cases compared to measurements in the same experimental scenario</a:t>
            </a:r>
          </a:p>
          <a:p>
            <a:pPr lvl="2"/>
            <a:r>
              <a:rPr lang="en-US" sz="1800" dirty="0" smtClean="0"/>
              <a:t>Do they apply to similar/different use cases?</a:t>
            </a:r>
          </a:p>
          <a:p>
            <a:pPr lvl="2">
              <a:spcAft>
                <a:spcPts val="600"/>
              </a:spcAft>
            </a:pPr>
            <a:r>
              <a:rPr lang="en-US" sz="1800" dirty="0" smtClean="0"/>
              <a:t>How to extrapolate the results to different scenarios?</a:t>
            </a:r>
          </a:p>
          <a:p>
            <a:pPr>
              <a:spcBef>
                <a:spcPts val="1224"/>
              </a:spcBef>
            </a:pPr>
            <a:r>
              <a:rPr lang="en-US" sz="2400" dirty="0" smtClean="0"/>
              <a:t>Hardly any </a:t>
            </a:r>
            <a:r>
              <a:rPr lang="en-US" sz="2400" b="1" dirty="0" smtClean="0"/>
              <a:t>validation of the basic physics models </a:t>
            </a:r>
            <a:r>
              <a:rPr lang="en-US" sz="2400" dirty="0" smtClean="0"/>
              <a:t>implemented in Monte Carlo codes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Why?</a:t>
            </a:r>
          </a:p>
          <a:p>
            <a:r>
              <a:rPr lang="en-US" sz="2400" dirty="0" smtClean="0"/>
              <a:t>Ongoing projects on </a:t>
            </a:r>
            <a:r>
              <a:rPr lang="en-US" sz="2400" b="1" dirty="0" smtClean="0"/>
              <a:t>uncertainty quantification</a:t>
            </a:r>
          </a:p>
          <a:p>
            <a:pPr lvl="1"/>
            <a:r>
              <a:rPr lang="en-US" sz="2000" dirty="0" smtClean="0"/>
              <a:t>See CHEP 2013, P. </a:t>
            </a:r>
            <a:r>
              <a:rPr lang="en-US" sz="2000" dirty="0" err="1" smtClean="0"/>
              <a:t>Saracco</a:t>
            </a:r>
            <a:r>
              <a:rPr lang="en-US" sz="2000" dirty="0" smtClean="0"/>
              <a:t> et al.</a:t>
            </a:r>
          </a:p>
          <a:p>
            <a:pPr lvl="1"/>
            <a:r>
              <a:rPr lang="en-US" sz="2000" dirty="0" smtClean="0"/>
              <a:t>Methods to predict the uncertainty of simulation observables based on knowledge of the uncertainties of simulation “ingredients”</a:t>
            </a:r>
          </a:p>
          <a:p>
            <a:pPr lvl="1"/>
            <a:endParaRPr lang="en-US" sz="2000" dirty="0"/>
          </a:p>
        </p:txBody>
      </p:sp>
      <p:pic>
        <p:nvPicPr>
          <p:cNvPr id="4" name="Picture 3" descr="mozar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50" y="100599"/>
            <a:ext cx="1892377" cy="2720880"/>
          </a:xfrm>
          <a:prstGeom prst="rect">
            <a:avLst/>
          </a:prstGeom>
        </p:spPr>
      </p:pic>
      <p:pic>
        <p:nvPicPr>
          <p:cNvPr id="5" name="Picture 4" descr="vin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9062" y="104512"/>
            <a:ext cx="2241208" cy="14908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17579" y="3325707"/>
            <a:ext cx="1667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(quantitative) </a:t>
            </a: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 algn="r"/>
            <a:fld id="{CE558488-08A6-624A-8A77-2DC78DEBD6DC}" type="slidenum">
              <a:rPr lang="en-US" sz="1200" smtClean="0">
                <a:solidFill>
                  <a:srgbClr val="7F7F7F"/>
                </a:solidFill>
              </a:rPr>
              <a:pPr algn="r"/>
              <a:t>3</a:t>
            </a:fld>
            <a:endParaRPr lang="en-US" sz="12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43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9144000" cy="647700"/>
          </a:xfrm>
        </p:spPr>
        <p:txBody>
          <a:bodyPr/>
          <a:lstStyle/>
          <a:p>
            <a:pPr algn="ctr"/>
            <a:r>
              <a:rPr lang="en-US" sz="3200" b="0" dirty="0" smtClean="0">
                <a:latin typeface="Arial"/>
                <a:cs typeface="Arial"/>
              </a:rPr>
              <a:t>You need an experiment to test a cross section</a:t>
            </a:r>
            <a:endParaRPr lang="en-US" sz="3200" b="0" dirty="0"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EACE75-4568-314D-A252-26B244F3FE5C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Screen Shot 2014-09-05 at 5.40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93024"/>
            <a:ext cx="9144000" cy="4999874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933" y="3841077"/>
            <a:ext cx="5165067" cy="3016923"/>
          </a:xfrm>
          <a:prstGeom prst="rect">
            <a:avLst/>
          </a:prstGeom>
          <a:ln>
            <a:solidFill>
              <a:srgbClr val="4A452A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368800" y="2552700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Geant4 photoelectric cross section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74248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" y="317500"/>
            <a:ext cx="3797300" cy="1790700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Post-RD44 electromagnetic software design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7EACE75-4568-314D-A252-26B244F3FE5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679" y="0"/>
            <a:ext cx="5098541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4507" y="2441849"/>
            <a:ext cx="36713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Hidden</a:t>
            </a:r>
          </a:p>
          <a:p>
            <a:r>
              <a:rPr lang="en-US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  <a:r>
              <a:rPr lang="en-US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ependencies</a:t>
            </a:r>
            <a:endParaRPr lang="en-US" sz="32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9151" y="3484012"/>
            <a:ext cx="35207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</a:t>
            </a: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 </a:t>
            </a: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</a:t>
            </a: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ther </a:t>
            </a: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parts of the software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0214" y="3982811"/>
            <a:ext cx="3672000" cy="1508105"/>
          </a:xfrm>
          <a:prstGeom prst="rect">
            <a:avLst/>
          </a:prstGeom>
          <a:ln w="952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One needs a geometry </a:t>
            </a:r>
          </a:p>
          <a:p>
            <a:r>
              <a:rPr lang="en-US" dirty="0" smtClean="0"/>
              <a:t>(and a full scale application) </a:t>
            </a:r>
          </a:p>
          <a:p>
            <a:r>
              <a:rPr lang="en-US" sz="2400" dirty="0" smtClean="0"/>
              <a:t>to test any photon cross section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94310" y="5771161"/>
            <a:ext cx="4172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Difficult to test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  <a:sym typeface="Wingdings"/>
              </a:rPr>
              <a:t>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no testing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endParaRPr lang="en-US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23359" y="6095269"/>
            <a:ext cx="10435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often</a:t>
            </a:r>
            <a:endParaRPr lang="en-US" sz="1600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31697" y="6057781"/>
            <a:ext cx="419401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b="1" dirty="0" smtClean="0"/>
              <a:t>Reverse engineered</a:t>
            </a:r>
          </a:p>
          <a:p>
            <a:pPr algn="r"/>
            <a:r>
              <a:rPr lang="en-US" sz="1400" i="1" dirty="0" smtClean="0"/>
              <a:t>Do UML diagrams exist? Are they maintained?</a:t>
            </a:r>
          </a:p>
          <a:p>
            <a:pPr algn="r"/>
            <a:r>
              <a:rPr lang="en-US" sz="1400" i="1" dirty="0" smtClean="0"/>
              <a:t>Peer reviews?</a:t>
            </a:r>
            <a:endParaRPr lang="en-US" sz="1400" i="1" dirty="0"/>
          </a:p>
        </p:txBody>
      </p:sp>
      <p:pic>
        <p:nvPicPr>
          <p:cNvPr id="23" name="Picture 22" descr="EA-logo-type-col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9659" y="3567288"/>
            <a:ext cx="1017594" cy="2826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75667" y="-1"/>
            <a:ext cx="112606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i="1" dirty="0" smtClean="0">
                <a:latin typeface="Arial Narrow"/>
                <a:cs typeface="Arial Narrow"/>
              </a:rPr>
              <a:t>G4VEmProcess</a:t>
            </a:r>
            <a:endParaRPr lang="en-US" sz="1000" i="1" dirty="0">
              <a:latin typeface="Arial Narrow"/>
              <a:cs typeface="Arial Narrow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999" y="8467"/>
            <a:ext cx="14308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 Narrow"/>
                <a:cs typeface="Arial Narrow"/>
              </a:rPr>
              <a:t>G4VEnergyLossProcess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68773" y="4134906"/>
            <a:ext cx="13514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 Narrow"/>
                <a:cs typeface="Arial Narrow"/>
              </a:rPr>
              <a:t>G4VMultipleScattering</a:t>
            </a:r>
            <a:endParaRPr lang="en-US" sz="1000" i="1" dirty="0">
              <a:latin typeface="Arial Narrow"/>
              <a:cs typeface="Arial Narro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9808" y="227542"/>
            <a:ext cx="1110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 Narrow"/>
                <a:cs typeface="Arial Narrow"/>
              </a:rPr>
              <a:t>G4VEmModel</a:t>
            </a:r>
            <a:endParaRPr lang="en-US" sz="1000" i="1" dirty="0">
              <a:latin typeface="Arial Narrow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5596" y="1600287"/>
            <a:ext cx="949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Attributes 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92472" y="320058"/>
            <a:ext cx="94989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latin typeface="Arial Narrow"/>
                <a:cs typeface="Arial Narrow"/>
              </a:rPr>
              <a:t>abstract class</a:t>
            </a:r>
            <a:endParaRPr lang="en-US" sz="1600" i="1" dirty="0">
              <a:latin typeface="Arial Narrow"/>
              <a:cs typeface="Arial Narrow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1698" y="4062892"/>
            <a:ext cx="1110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008000"/>
                </a:solidFill>
                <a:latin typeface="Arial Narrow"/>
                <a:cs typeface="Arial Narrow"/>
              </a:rPr>
              <a:t>Operations</a:t>
            </a:r>
            <a:endParaRPr lang="en-US" sz="1600" dirty="0">
              <a:solidFill>
                <a:srgbClr val="008000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90098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75" y="0"/>
            <a:ext cx="7716312" cy="6858000"/>
          </a:xfrm>
          <a:prstGeom prst="rect">
            <a:avLst/>
          </a:prstGeom>
        </p:spPr>
      </p:pic>
      <p:pic>
        <p:nvPicPr>
          <p:cNvPr id="6" name="Picture 5" descr="tangled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3248" y="1857242"/>
            <a:ext cx="2215554" cy="1661666"/>
          </a:xfrm>
          <a:prstGeom prst="rect">
            <a:avLst/>
          </a:prstGeom>
        </p:spPr>
      </p:pic>
      <p:pic>
        <p:nvPicPr>
          <p:cNvPr id="4" name="Picture 3" descr="EA-logo-type-co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031" y="6459500"/>
            <a:ext cx="1017594" cy="28266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58488-08A6-624A-8A77-2DC78DEBD6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93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418" y="372440"/>
            <a:ext cx="7772400" cy="647700"/>
          </a:xfrm>
        </p:spPr>
        <p:txBody>
          <a:bodyPr/>
          <a:lstStyle/>
          <a:p>
            <a:r>
              <a:rPr lang="en-US" dirty="0" err="1" smtClean="0"/>
              <a:t>Photoionisation</a:t>
            </a:r>
            <a:r>
              <a:rPr lang="en-US" dirty="0" smtClean="0"/>
              <a:t> cross section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62948" y="6407972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57EACE75-4568-314D-A252-26B244F3FE5C}" type="slidenum">
              <a:rPr lang="en-US" sz="1200" smtClean="0"/>
              <a:pPr algn="r"/>
              <a:t>7</a:t>
            </a:fld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658244" y="1164823"/>
            <a:ext cx="78253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Cross sections in Geant4 “standard” photoelectric model are based on “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improved</a:t>
            </a:r>
            <a:r>
              <a:rPr lang="en-US" sz="2400" dirty="0" smtClean="0"/>
              <a:t>” </a:t>
            </a:r>
          </a:p>
          <a:p>
            <a:r>
              <a:rPr lang="en-US" sz="2400" dirty="0" smtClean="0"/>
              <a:t>Biggs-</a:t>
            </a:r>
            <a:r>
              <a:rPr lang="en-US" sz="2400" dirty="0" err="1" smtClean="0"/>
              <a:t>Lighthill</a:t>
            </a:r>
            <a:r>
              <a:rPr lang="en-US" sz="2400" dirty="0" smtClean="0"/>
              <a:t> </a:t>
            </a:r>
            <a:r>
              <a:rPr lang="en-US" sz="2400" dirty="0" err="1" smtClean="0"/>
              <a:t>parameterisation</a:t>
            </a:r>
            <a:endParaRPr lang="en-US" sz="2400" dirty="0" smtClean="0"/>
          </a:p>
          <a:p>
            <a:r>
              <a:rPr lang="en-US" sz="1800" i="1" dirty="0">
                <a:latin typeface="Arial Narrow"/>
                <a:cs typeface="Arial Narrow"/>
              </a:rPr>
              <a:t>F. </a:t>
            </a:r>
            <a:r>
              <a:rPr lang="en-US" sz="1800" i="1" dirty="0" smtClean="0">
                <a:latin typeface="Arial Narrow"/>
                <a:cs typeface="Arial Narrow"/>
              </a:rPr>
              <a:t>Biggs and </a:t>
            </a:r>
            <a:r>
              <a:rPr lang="en-US" sz="1800" i="1" dirty="0">
                <a:latin typeface="Arial Narrow"/>
                <a:cs typeface="Arial Narrow"/>
              </a:rPr>
              <a:t>R. </a:t>
            </a:r>
            <a:r>
              <a:rPr lang="en-US" sz="1800" i="1" dirty="0" err="1" smtClean="0">
                <a:latin typeface="Arial Narrow"/>
                <a:cs typeface="Arial Narrow"/>
              </a:rPr>
              <a:t>Lighthill</a:t>
            </a:r>
            <a:r>
              <a:rPr lang="en-US" sz="1800" i="1" dirty="0" smtClean="0">
                <a:latin typeface="Arial Narrow"/>
                <a:cs typeface="Arial Narrow"/>
              </a:rPr>
              <a:t>, Analytical </a:t>
            </a:r>
            <a:r>
              <a:rPr lang="en-US" sz="1800" i="1" dirty="0">
                <a:latin typeface="Arial Narrow"/>
                <a:cs typeface="Arial Narrow"/>
              </a:rPr>
              <a:t>Approximation for X-ray Cross Sections </a:t>
            </a:r>
            <a:r>
              <a:rPr lang="en-US" sz="1800" i="1" dirty="0" smtClean="0">
                <a:latin typeface="Arial Narrow"/>
                <a:cs typeface="Arial Narrow"/>
              </a:rPr>
              <a:t>III, </a:t>
            </a:r>
          </a:p>
          <a:p>
            <a:r>
              <a:rPr lang="en-US" sz="1800" i="1" dirty="0" smtClean="0">
                <a:latin typeface="Arial Narrow"/>
                <a:cs typeface="Arial Narrow"/>
              </a:rPr>
              <a:t>Sandia Lab. Report SAND</a:t>
            </a:r>
            <a:r>
              <a:rPr lang="en-US" sz="1800" i="1" dirty="0">
                <a:latin typeface="Arial Narrow"/>
                <a:cs typeface="Arial Narrow"/>
              </a:rPr>
              <a:t>-0070, </a:t>
            </a:r>
            <a:r>
              <a:rPr lang="en-US" sz="1800" i="1" dirty="0" smtClean="0">
                <a:latin typeface="Arial Narrow"/>
                <a:cs typeface="Arial Narrow"/>
              </a:rPr>
              <a:t>1988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93090" y="3149600"/>
            <a:ext cx="3588409" cy="3392270"/>
            <a:chOff x="872146" y="2741792"/>
            <a:chExt cx="3048000" cy="3048000"/>
          </a:xfrm>
        </p:grpSpPr>
        <p:pic>
          <p:nvPicPr>
            <p:cNvPr id="6" name="Picture 5" descr="biggs10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2146" y="2741792"/>
              <a:ext cx="3048000" cy="30480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604816" y="2953383"/>
              <a:ext cx="15358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FFFF"/>
                  </a:solidFill>
                </a:rPr>
                <a:t>“improved”</a:t>
              </a:r>
              <a:endParaRPr lang="en-US" dirty="0">
                <a:solidFill>
                  <a:srgbClr val="00FFFF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41900" y="3086100"/>
            <a:ext cx="3350545" cy="3441791"/>
            <a:chOff x="4908798" y="2722103"/>
            <a:chExt cx="3048000" cy="3048000"/>
          </a:xfrm>
        </p:grpSpPr>
        <p:pic>
          <p:nvPicPr>
            <p:cNvPr id="7" name="Picture 6" descr="biggs18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8798" y="2722103"/>
              <a:ext cx="3048000" cy="30480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606813" y="2810442"/>
              <a:ext cx="15358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FFFF"/>
                  </a:solidFill>
                </a:rPr>
                <a:t>“improved”</a:t>
              </a:r>
              <a:endParaRPr lang="en-US" dirty="0">
                <a:solidFill>
                  <a:srgbClr val="00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2016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i-cs-policy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755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49" y="1013987"/>
            <a:ext cx="3846836" cy="647700"/>
          </a:xfrm>
        </p:spPr>
        <p:txBody>
          <a:bodyPr/>
          <a:lstStyle/>
          <a:p>
            <a:r>
              <a:rPr lang="en-US" sz="3200" dirty="0" smtClean="0"/>
              <a:t>Detangling</a:t>
            </a:r>
            <a:endParaRPr lang="en-US" sz="3200" dirty="0"/>
          </a:p>
        </p:txBody>
      </p:sp>
      <p:pic>
        <p:nvPicPr>
          <p:cNvPr id="6" name="Picture 5" descr="pii-cs-photoel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08899"/>
            <a:ext cx="9144000" cy="26491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222690"/>
            <a:ext cx="26948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Testable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Open - closed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1553" y="3809714"/>
            <a:ext cx="42125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Photoionisation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6643" y="5688759"/>
            <a:ext cx="1713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New models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18846" y="5376563"/>
            <a:ext cx="2725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Handles any tabulated cross section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925" y="5306756"/>
            <a:ext cx="2188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1859C"/>
                </a:solidFill>
              </a:rPr>
              <a:t>Can be validated in a unit test</a:t>
            </a:r>
            <a:endParaRPr lang="en-US" dirty="0">
              <a:solidFill>
                <a:srgbClr val="31859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2095" y="4427857"/>
            <a:ext cx="2639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Narrow"/>
                <a:cs typeface="Arial Narrow"/>
              </a:rPr>
              <a:t>Cross section models can be compared with statistical categorical tests</a:t>
            </a:r>
            <a:endParaRPr lang="en-US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58488-08A6-624A-8A77-2DC78DEBD6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98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Lehman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506" y="2450526"/>
            <a:ext cx="8104743" cy="3938700"/>
          </a:xfrm>
        </p:spPr>
        <p:txBody>
          <a:bodyPr/>
          <a:lstStyle/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400" b="1" dirty="0"/>
              <a:t>Continuing Change </a:t>
            </a:r>
          </a:p>
          <a:p>
            <a:pPr lvl="1"/>
            <a:r>
              <a:rPr lang="en-US" sz="2000" dirty="0"/>
              <a:t>A program that is used and that as an </a:t>
            </a:r>
            <a:r>
              <a:rPr lang="en-US" sz="2000" dirty="0" smtClean="0"/>
              <a:t>implementation of </a:t>
            </a:r>
            <a:r>
              <a:rPr lang="en-US" sz="2000" dirty="0"/>
              <a:t>its </a:t>
            </a:r>
            <a:r>
              <a:rPr lang="en-US" sz="2000" dirty="0" smtClean="0"/>
              <a:t>specification </a:t>
            </a:r>
            <a:r>
              <a:rPr lang="en-US" sz="2000" dirty="0"/>
              <a:t>reflects some other reality, </a:t>
            </a:r>
            <a:r>
              <a:rPr lang="en-US" sz="2000" b="1" dirty="0"/>
              <a:t>undergoes continual change </a:t>
            </a:r>
            <a:r>
              <a:rPr lang="en-US" sz="2000" dirty="0"/>
              <a:t>or</a:t>
            </a:r>
            <a:r>
              <a:rPr lang="en-US" sz="2000" b="1" dirty="0"/>
              <a:t> becomes progressively less useful</a:t>
            </a:r>
            <a:r>
              <a:rPr lang="en-US" sz="2000" dirty="0"/>
              <a:t>. </a:t>
            </a:r>
            <a:r>
              <a:rPr lang="en-US" sz="2000" dirty="0" smtClean="0"/>
              <a:t>The change </a:t>
            </a:r>
            <a:r>
              <a:rPr lang="en-US" sz="2000" dirty="0"/>
              <a:t>or decay process continues until it is judged more cost effective to replace the </a:t>
            </a:r>
            <a:r>
              <a:rPr lang="en-US" sz="2000" dirty="0" smtClean="0"/>
              <a:t>system </a:t>
            </a:r>
            <a:r>
              <a:rPr lang="en-US" sz="2000" dirty="0"/>
              <a:t>with a recreated version. </a:t>
            </a:r>
            <a:endParaRPr lang="en-US" sz="2000" dirty="0" smtClean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400" b="1" dirty="0"/>
              <a:t>Increasing Complexity </a:t>
            </a:r>
          </a:p>
          <a:p>
            <a:pPr lvl="1"/>
            <a:r>
              <a:rPr lang="en-US" sz="2000" dirty="0"/>
              <a:t>As an evolving program is continually changed, </a:t>
            </a:r>
            <a:r>
              <a:rPr lang="en-US" sz="2000" b="1" dirty="0" smtClean="0"/>
              <a:t>its complexity</a:t>
            </a:r>
            <a:r>
              <a:rPr lang="en-US" sz="2000" dirty="0"/>
              <a:t>, </a:t>
            </a:r>
            <a:r>
              <a:rPr lang="en-US" sz="2000" i="1" dirty="0"/>
              <a:t>reflecting deteriorating structure</a:t>
            </a:r>
            <a:r>
              <a:rPr lang="en-US" sz="2000" b="1" dirty="0"/>
              <a:t>, increases </a:t>
            </a:r>
            <a:r>
              <a:rPr lang="en-US" sz="2000" dirty="0">
                <a:solidFill>
                  <a:srgbClr val="FF0000"/>
                </a:solidFill>
              </a:rPr>
              <a:t>unless work is done to maintain or reduce it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704434" y="1014837"/>
            <a:ext cx="7996816" cy="1015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M. M. Lehman,</a:t>
            </a:r>
          </a:p>
          <a:p>
            <a:pPr algn="l"/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Programs</a:t>
            </a:r>
            <a:r>
              <a:rPr lang="en-US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Life Cycles, and Laws of Software </a:t>
            </a: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Evolution,</a:t>
            </a:r>
          </a:p>
          <a:p>
            <a:pPr algn="l"/>
            <a:r>
              <a:rPr lang="en-US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Proc. IEEE</a:t>
            </a:r>
            <a:r>
              <a:rPr lang="en-US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ol. 68</a:t>
            </a: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no. 9</a:t>
            </a: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Sep. </a:t>
            </a:r>
            <a:r>
              <a:rPr lang="en-US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1980 </a:t>
            </a:r>
          </a:p>
        </p:txBody>
      </p:sp>
      <p:sp>
        <p:nvSpPr>
          <p:cNvPr id="5" name="Slide Number Placeholder 7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 algn="r"/>
            <a:fld id="{CE558488-08A6-624A-8A77-2DC78DEBD6DC}" type="slidenum">
              <a:rPr lang="en-US" sz="1200" smtClean="0">
                <a:solidFill>
                  <a:srgbClr val="7F7F7F"/>
                </a:solidFill>
              </a:rPr>
              <a:pPr algn="r"/>
              <a:t>9</a:t>
            </a:fld>
            <a:endParaRPr lang="en-US" sz="12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3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ueTemplate-shad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ueTemplate-shaded">
      <a:majorFont>
        <a:latin typeface="Century Gothic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FF"/>
        </a:solidFill>
        <a:ln w="12700" cap="flat" cmpd="sng" algn="ctr">
          <a:solidFill>
            <a:srgbClr val="CCFF6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FF"/>
        </a:solidFill>
        <a:ln w="12700" cap="flat" cmpd="sng" algn="ctr">
          <a:solidFill>
            <a:srgbClr val="CCFF6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ueTemplate-shad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Template-shade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8">
        <a:dk1>
          <a:srgbClr val="C0C0C0"/>
        </a:dk1>
        <a:lt1>
          <a:srgbClr val="FFFFFF"/>
        </a:lt1>
        <a:dk2>
          <a:srgbClr val="336699"/>
        </a:dk2>
        <a:lt2>
          <a:srgbClr val="006B61"/>
        </a:lt2>
        <a:accent1>
          <a:srgbClr val="FFCC66"/>
        </a:accent1>
        <a:accent2>
          <a:srgbClr val="66FFFF"/>
        </a:accent2>
        <a:accent3>
          <a:srgbClr val="ADB8CA"/>
        </a:accent3>
        <a:accent4>
          <a:srgbClr val="DADADA"/>
        </a:accent4>
        <a:accent5>
          <a:srgbClr val="FFE2B8"/>
        </a:accent5>
        <a:accent6>
          <a:srgbClr val="5CE7E7"/>
        </a:accent6>
        <a:hlink>
          <a:srgbClr val="CCFF33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Template-shaded 9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CC0099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AACA"/>
        </a:accent5>
        <a:accent6>
          <a:srgbClr val="008A8A"/>
        </a:accent6>
        <a:hlink>
          <a:srgbClr val="00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34266</TotalTime>
  <Words>1154</Words>
  <Application>Microsoft Macintosh PowerPoint</Application>
  <PresentationFormat>On-screen Show (4:3)</PresentationFormat>
  <Paragraphs>180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BlueTemplate-shaded</vt:lpstr>
      <vt:lpstr>Testable physics by design</vt:lpstr>
      <vt:lpstr>I have a dream…</vt:lpstr>
      <vt:lpstr>In the literature…</vt:lpstr>
      <vt:lpstr>You need an experiment to test a cross section</vt:lpstr>
      <vt:lpstr>Post-RD44 electromagnetic software design</vt:lpstr>
      <vt:lpstr>PowerPoint Presentation</vt:lpstr>
      <vt:lpstr>Photoionisation cross section</vt:lpstr>
      <vt:lpstr>Detangling</vt:lpstr>
      <vt:lpstr>Lehman laws</vt:lpstr>
      <vt:lpstr>Refactoring</vt:lpstr>
      <vt:lpstr>Sweeping under the carpet?</vt:lpstr>
      <vt:lpstr>Testing à la Feather</vt:lpstr>
      <vt:lpstr>Discipline of software engineering</vt:lpstr>
      <vt:lpstr>42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Space Workshop - DNA</dc:title>
  <dc:creator>MG Pia</dc:creator>
  <cp:lastModifiedBy>Maria Grazia Pia</cp:lastModifiedBy>
  <cp:revision>1290</cp:revision>
  <cp:lastPrinted>2000-11-15T17:33:07Z</cp:lastPrinted>
  <dcterms:created xsi:type="dcterms:W3CDTF">2012-05-08T16:51:41Z</dcterms:created>
  <dcterms:modified xsi:type="dcterms:W3CDTF">2015-04-13T00:01:15Z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50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Maria.Grazia.Pia@cern.ch</vt:lpwstr>
  </property>
  <property fmtid="{D5CDD505-2E9C-101B-9397-08002B2CF9AE}" pid="8" name="HomePage">
    <vt:lpwstr>http://www.ge.infn.it/geant4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12385276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P:\infn.it\ge\user\geant4\www\talks\</vt:lpwstr>
  </property>
</Properties>
</file>