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70" r:id="rId3"/>
    <p:sldId id="271" r:id="rId4"/>
    <p:sldId id="292" r:id="rId5"/>
    <p:sldId id="272" r:id="rId6"/>
    <p:sldId id="276" r:id="rId7"/>
    <p:sldId id="274" r:id="rId8"/>
    <p:sldId id="283" r:id="rId9"/>
    <p:sldId id="257" r:id="rId10"/>
    <p:sldId id="264" r:id="rId11"/>
    <p:sldId id="293" r:id="rId12"/>
    <p:sldId id="265" r:id="rId13"/>
    <p:sldId id="294" r:id="rId14"/>
    <p:sldId id="266" r:id="rId15"/>
    <p:sldId id="296" r:id="rId16"/>
    <p:sldId id="297" r:id="rId17"/>
    <p:sldId id="295" r:id="rId18"/>
    <p:sldId id="282" r:id="rId19"/>
    <p:sldId id="298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069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90" autoAdjust="0"/>
    <p:restoredTop sz="94660"/>
  </p:normalViewPr>
  <p:slideViewPr>
    <p:cSldViewPr>
      <p:cViewPr varScale="1">
        <p:scale>
          <a:sx n="104" d="100"/>
          <a:sy n="104" d="100"/>
        </p:scale>
        <p:origin x="-2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BBFB6EBA-0D89-4440-A2BA-212A6B7B2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15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ACDD55-D30C-C64B-93F8-6101F2BDBB42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88705F5D-78F2-684E-B3DE-9E008761FF10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E43044-9F0F-434D-8006-60E9EFE29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7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10CC0398-A9EF-5242-8919-834B9BEAE6FD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EC90B9-8620-EF41-B7C0-7564ABD56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5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51CFCF7D-8158-BC4D-BC0B-ED4F63887DCB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F87434-7978-B846-BF31-8CCA51E97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930C26EE-1090-A14A-8AFD-666EB91772FD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C0BAFB-CCDB-754D-81D6-C25FB86F0A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3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D3CE435C-FBA7-7942-81F2-A9A07C662E2A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F049F1-A293-0A42-8DC7-764481BE7D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96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6DFB1682-BE07-3340-B657-72A925413AFD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7CF512-61B4-8146-B9F9-B7681303B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6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BB4D6538-8F5E-6042-AA26-9161A72C9DBB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EA7E85-39EF-B046-BD62-FAF22773C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1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748E41E6-2BBE-4F42-BF02-B57B68E52B43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799852-58FE-A14D-B69B-550A636B1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1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6283EFD0-50AB-1B41-80CE-C4FDF2849CB7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6C242F-178A-654E-BD83-2B4C3E3A2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5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623F7C83-B486-6247-8F09-3C2235FCC5C8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FDFE02-AB3F-4D4A-9532-4B887E78E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833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5702EF70-DB48-164F-8F71-0EFCAB7D55EF}" type="datetime5">
              <a:rPr lang="en-GB"/>
              <a:pPr>
                <a:defRPr/>
              </a:pPr>
              <a:t>6-Apr-15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T.Wildish / Princeton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FEA02A-5329-4E4E-8F0C-CFF431DA8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94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fld id="{D3D0FB38-51BD-5649-A537-A804FAEA5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9374CF-A7C3-A64A-BD4F-6DAC5F0C8202}" type="datetime5">
              <a:rPr lang="en-GB"/>
              <a:pPr eaLnBrk="1" hangingPunct="1"/>
              <a:t>6-Apr-15</a:t>
            </a:fld>
            <a:endParaRPr lang="en-US"/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T.Wildish / Princeton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E0AE2-9D6F-A84F-8E79-1CBEC45BD57F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Bandwidth-sharing in </a:t>
            </a:r>
            <a:r>
              <a:rPr lang="en-US" dirty="0" smtClean="0"/>
              <a:t>LHCONE</a:t>
            </a:r>
            <a:endParaRPr lang="en-GB" dirty="0" smtClean="0">
              <a:cs typeface="+mj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an analysis of the problem</a:t>
            </a:r>
            <a:endParaRPr lang="en-GB" dirty="0" smtClean="0">
              <a:cs typeface="+mn-cs"/>
            </a:endParaRPr>
          </a:p>
        </p:txBody>
      </p:sp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52400"/>
            <a:ext cx="90201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975100" y="279400"/>
            <a:ext cx="16240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i="1" dirty="0">
                <a:solidFill>
                  <a:schemeClr val="accent2"/>
                </a:solidFill>
                <a:cs typeface="+mn-cs"/>
              </a:rPr>
              <a:t>Insert title here…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10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867400" y="2895600"/>
            <a:ext cx="98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New bid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( q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, p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)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 flipV="1">
            <a:off x="5562600" y="2209800"/>
            <a:ext cx="685800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3395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11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5867400" y="2895600"/>
            <a:ext cx="986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New bid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( q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, p</a:t>
            </a:r>
            <a:r>
              <a:rPr lang="en-US" sz="1800" baseline="-25000" dirty="0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)</a:t>
            </a: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 flipV="1">
            <a:off x="5562600" y="2209800"/>
            <a:ext cx="685800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651797" y="7620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</p:spTree>
    <p:extLst>
      <p:ext uri="{BB962C8B-B14F-4D97-AF65-F5344CB8AC3E}">
        <p14:creationId xmlns:p14="http://schemas.microsoft.com/office/powerpoint/2010/main" val="181013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12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0" y="1524000"/>
            <a:ext cx="32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</a:t>
            </a:r>
            <a:r>
              <a:rPr lang="en-US" sz="1800" baseline="-25000" dirty="0" err="1" smtClean="0"/>
              <a:t>i</a:t>
            </a:r>
            <a:endParaRPr lang="en-US" sz="1800" baseline="-25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1600200" y="1905000"/>
            <a:ext cx="304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651797" y="7620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3200400" y="1143000"/>
            <a:ext cx="24270" cy="545068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92306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13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0" y="1524000"/>
            <a:ext cx="32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</a:t>
            </a:r>
            <a:r>
              <a:rPr lang="en-US" sz="1800" baseline="-25000" dirty="0" err="1" smtClean="0"/>
              <a:t>i</a:t>
            </a:r>
            <a:endParaRPr lang="en-US" sz="1800" baseline="-25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1600200" y="1905000"/>
            <a:ext cx="304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Box 38"/>
          <p:cNvSpPr txBox="1"/>
          <p:nvPr/>
        </p:nvSpPr>
        <p:spPr>
          <a:xfrm>
            <a:off x="1651797" y="7620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3200400" y="1143000"/>
            <a:ext cx="24270" cy="545068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1702355" y="2438400"/>
            <a:ext cx="29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pay?</a:t>
            </a:r>
          </a:p>
        </p:txBody>
      </p:sp>
    </p:spTree>
    <p:extLst>
      <p:ext uri="{BB962C8B-B14F-4D97-AF65-F5344CB8AC3E}">
        <p14:creationId xmlns:p14="http://schemas.microsoft.com/office/powerpoint/2010/main" val="2116329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14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llocation</a:t>
            </a:r>
            <a:endParaRPr lang="en-US" sz="2400" dirty="0"/>
          </a:p>
        </p:txBody>
      </p: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1600200" y="2209800"/>
            <a:ext cx="38862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5486400" y="2209800"/>
            <a:ext cx="0" cy="3429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4648200" y="1524000"/>
            <a:ext cx="0" cy="411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274895" y="55626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236295" y="1981200"/>
            <a:ext cx="34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i</a:t>
            </a:r>
            <a:endParaRPr lang="en-US" sz="1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3048000" y="1524000"/>
            <a:ext cx="32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a</a:t>
            </a:r>
            <a:r>
              <a:rPr lang="en-US" sz="1800" baseline="-25000" dirty="0" err="1" smtClean="0"/>
              <a:t>i</a:t>
            </a:r>
            <a:endParaRPr lang="en-US" sz="1800" baseline="-25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1600200" y="1905000"/>
            <a:ext cx="3048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Rectangle 38"/>
          <p:cNvSpPr/>
          <p:nvPr/>
        </p:nvSpPr>
        <p:spPr bwMode="auto">
          <a:xfrm>
            <a:off x="1600200" y="4114800"/>
            <a:ext cx="1524000" cy="1524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3124200" y="2971800"/>
            <a:ext cx="1524000" cy="2667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51797" y="763200"/>
            <a:ext cx="2896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get?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200400" y="1144800"/>
            <a:ext cx="24270" cy="545068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1702356" y="2438400"/>
            <a:ext cx="294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How much does bidder </a:t>
            </a:r>
            <a:r>
              <a:rPr lang="en-US" sz="1800" dirty="0" err="1" smtClean="0">
                <a:solidFill>
                  <a:srgbClr val="3069A8"/>
                </a:solidFill>
              </a:rPr>
              <a:t>i</a:t>
            </a:r>
            <a:r>
              <a:rPr lang="en-US" sz="1800" dirty="0" smtClean="0">
                <a:solidFill>
                  <a:srgbClr val="3069A8"/>
                </a:solidFill>
              </a:rPr>
              <a:t> pay?</a:t>
            </a:r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2590800" y="2819400"/>
            <a:ext cx="457200" cy="8382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Rectangle 41"/>
          <p:cNvSpPr/>
          <p:nvPr/>
        </p:nvSpPr>
        <p:spPr bwMode="auto">
          <a:xfrm>
            <a:off x="2057400" y="6019800"/>
            <a:ext cx="533400" cy="381000"/>
          </a:xfrm>
          <a:prstGeom prst="rect">
            <a:avLst/>
          </a:prstGeom>
          <a:solidFill>
            <a:srgbClr val="3069A8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60198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</a:t>
            </a:r>
            <a:r>
              <a:rPr lang="en-US" sz="1800" baseline="-25000" dirty="0" smtClean="0"/>
              <a:t>i</a:t>
            </a:r>
            <a:r>
              <a:rPr lang="en-US" sz="1800" dirty="0" smtClean="0"/>
              <a:t> =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9285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PSP on LHCONE?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PSP extends naturally to multiple links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Decentralized, independent auction on each link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Bidders have fixed global budget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Best strategy is to bid for same bandwidth on each link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Bidder offers a price per link dependent on the competition for that link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Can show that it still converges if bidders are rational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Repeat auction whenever conditions change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After some ‘lease-time’, to prevent chaos - ~1 hour?</a:t>
            </a:r>
          </a:p>
          <a:p>
            <a:pPr lvl="1" eaLnBrk="1" hangingPunct="1">
              <a:defRPr/>
            </a:pPr>
            <a:endParaRPr lang="en-US" sz="2000" dirty="0" smtClean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8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Practicalities: budgets…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Real world, real money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Budgets set by bidders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PSP guarantees the bidders converge on a solution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LHCONE, HEP experiments, fake budget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Must ensure ‘fake money’ has real value in the auction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Must have just enough to express needs coherently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How to set the budgets?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Budget spent ~every time you win a slice of an auction, need to reset/adjust periodically, to keep the bidders solvent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Similar problem to allocating batch quota on shared farms?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6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How, and how often, to update budgets?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Reset budget per-auction?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No incentive not to spend entire budget every time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Can lead to wasteful bidding, where not needed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Carry-over of unspent budget?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Budget-hoarding =&gt; undesirable/‘unfair’ outcomes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Excess budget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Blocking tactics, bidding for a link you don’t need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Some way to penalize for under-used circuits?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Needs simulation, with various bidding strategies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Budget adjustment </a:t>
            </a:r>
            <a:r>
              <a:rPr lang="en-US" sz="2400" dirty="0" smtClean="0">
                <a:cs typeface="+mn-cs"/>
              </a:rPr>
              <a:t>must not </a:t>
            </a:r>
            <a:r>
              <a:rPr lang="en-US" sz="2400" dirty="0" smtClean="0">
                <a:cs typeface="+mn-cs"/>
              </a:rPr>
              <a:t>destroy auction fairness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933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Conclusion: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Bandwidth-allocation at LHCONE requires a mechanism which is fair, efficient, lightweight, responsive and automatic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The Progressive Second-Price auction offers this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Users negotiate among themselves how much bandwidth they should get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Repeat auction as needed, follow fluctuations automatically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Network providers get clear statement of what users want at any point in time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No negotiations between experiments &amp; network providers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Conclusion: practicalities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Fake budget complicates things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Setting initial budgets, refreshing budgets periodically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Similarities to batch quotas?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(can we just charge real money instead?)</a:t>
            </a:r>
          </a:p>
          <a:p>
            <a:pPr eaLnBrk="1" hangingPunct="1">
              <a:defRPr/>
            </a:pPr>
            <a:r>
              <a:rPr lang="en-US" sz="2800" dirty="0" smtClean="0"/>
              <a:t>Bidding strategies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Coupled to how budgets are managed</a:t>
            </a:r>
            <a:endParaRPr lang="en-US" sz="2000" dirty="0" smtClean="0">
              <a:cs typeface="+mn-cs"/>
            </a:endParaRP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Possible learning </a:t>
            </a:r>
            <a:r>
              <a:rPr lang="en-US" sz="2400" dirty="0" err="1" smtClean="0">
                <a:cs typeface="+mn-cs"/>
              </a:rPr>
              <a:t>behaviour</a:t>
            </a:r>
            <a:r>
              <a:rPr lang="en-US" sz="2400" dirty="0" smtClean="0">
                <a:cs typeface="+mn-cs"/>
              </a:rPr>
              <a:t> in repeat auctions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Need to understand how budget allocation interacts with bidding strategy to keep the auction truthful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67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Run-2 vs. Run-1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Relative reduction in CPU, disk, people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Efficiency is becoming more important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Network now seen as more reliable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Stable, </a:t>
            </a:r>
            <a:r>
              <a:rPr lang="en-US" sz="2400" dirty="0" err="1" smtClean="0">
                <a:cs typeface="+mn-cs"/>
              </a:rPr>
              <a:t>performant</a:t>
            </a:r>
            <a:r>
              <a:rPr lang="en-US" sz="2400" dirty="0" smtClean="0">
                <a:cs typeface="+mn-cs"/>
              </a:rPr>
              <a:t>, well-provisioned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Now used as if free and infinite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Computing models: more relaxed data-placement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T2 -&gt; T2 transfers</a:t>
            </a:r>
          </a:p>
          <a:p>
            <a:pPr lvl="1" eaLnBrk="1" hangingPunct="1">
              <a:defRPr/>
            </a:pPr>
            <a:r>
              <a:rPr lang="en-US" sz="2400" dirty="0" err="1" smtClean="0">
                <a:cs typeface="+mn-cs"/>
              </a:rPr>
              <a:t>Xrootd</a:t>
            </a:r>
            <a:r>
              <a:rPr lang="en-US" sz="2400" dirty="0" smtClean="0">
                <a:cs typeface="+mn-cs"/>
              </a:rPr>
              <a:t> data federations for WAN access</a:t>
            </a:r>
            <a:r>
              <a:rPr lang="en-US" sz="2400" dirty="0"/>
              <a:t> (CMS: AAA</a:t>
            </a:r>
            <a:r>
              <a:rPr lang="en-US" sz="2400" dirty="0" smtClean="0"/>
              <a:t>)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Significantly more fluid than originally planned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9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Scheduling the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cs typeface="+mn-cs"/>
              </a:rPr>
              <a:t>D</a:t>
            </a:r>
            <a:r>
              <a:rPr lang="en-US" sz="2800" dirty="0" smtClean="0">
                <a:cs typeface="+mn-cs"/>
              </a:rPr>
              <a:t>ata-transfer needs are growing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Cannot assume the network will remain </a:t>
            </a:r>
            <a:r>
              <a:rPr lang="en-US" sz="2400" dirty="0"/>
              <a:t>free </a:t>
            </a:r>
            <a:r>
              <a:rPr lang="en-US" sz="2400" dirty="0" smtClean="0"/>
              <a:t> and </a:t>
            </a:r>
            <a:r>
              <a:rPr lang="en-US" sz="2400" dirty="0" smtClean="0">
                <a:cs typeface="+mn-cs"/>
              </a:rPr>
              <a:t>infinite forever</a:t>
            </a:r>
            <a:endParaRPr lang="en-US" sz="2400" dirty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Computing models are evolving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Increasingly close interaction with h/w resources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Broader range of resource-types (opportunistic, cloud, volunteer) with different storage &amp; I/O characteristics</a:t>
            </a:r>
            <a:endParaRPr lang="en-US" sz="2400" dirty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Can see the value of scheduling network use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Just-in-time data-placement, deadline management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Possibilities that come from deterministic </a:t>
            </a:r>
            <a:r>
              <a:rPr lang="en-US" sz="2400" dirty="0" err="1" smtClean="0">
                <a:cs typeface="+mn-cs"/>
              </a:rPr>
              <a:t>behaviour</a:t>
            </a:r>
            <a:r>
              <a:rPr lang="en-US" sz="2400" dirty="0" smtClean="0">
                <a:cs typeface="+mn-cs"/>
              </a:rPr>
              <a:t>, not necessarily just more speed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6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0BAFB-CCDB-754D-81D6-C25FB86F0A9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2" name="Picture 1" descr="LHCONE - intermediate detail v1.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5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Schedule, but 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How to allocate bandwidth fairly &amp; efficiently </a:t>
            </a:r>
            <a:r>
              <a:rPr lang="en-US" sz="2800" dirty="0">
                <a:cs typeface="+mn-cs"/>
              </a:rPr>
              <a:t>t</a:t>
            </a:r>
            <a:r>
              <a:rPr lang="en-US" sz="2800" dirty="0" smtClean="0">
                <a:cs typeface="+mn-cs"/>
              </a:rPr>
              <a:t>o users with different &amp; time-dependent </a:t>
            </a:r>
            <a:r>
              <a:rPr lang="en-US" sz="2800" dirty="0" smtClean="0"/>
              <a:t>needs</a:t>
            </a:r>
            <a:r>
              <a:rPr lang="en-US" sz="2800" dirty="0" smtClean="0">
                <a:cs typeface="+mn-cs"/>
              </a:rPr>
              <a:t>?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Candidate technologies, won’t discuss here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Virtual circuits, multi-path flows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Bandwidth guarantees can be hard or soft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Networking groups are making progress towards a technical solution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Then you get a new problem: oversubscription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Common to all successful middleware:</a:t>
            </a:r>
          </a:p>
          <a:p>
            <a:pPr lvl="2" eaLnBrk="1" hangingPunct="1">
              <a:defRPr/>
            </a:pPr>
            <a:r>
              <a:rPr lang="en-US" sz="2000" dirty="0" smtClean="0">
                <a:cs typeface="+mn-cs"/>
              </a:rPr>
              <a:t>phase 1: make it possible, phase 2: stop users abusing it!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80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A good bandwidth-sharing system?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Automatic, lightweight</a:t>
            </a:r>
          </a:p>
          <a:p>
            <a:pPr lvl="1" eaLnBrk="1" hangingPunct="1">
              <a:defRPr/>
            </a:pPr>
            <a:r>
              <a:rPr lang="en-US" sz="2400" dirty="0">
                <a:cs typeface="+mn-cs"/>
              </a:rPr>
              <a:t>S</a:t>
            </a:r>
            <a:r>
              <a:rPr lang="en-US" sz="2400" dirty="0" smtClean="0">
                <a:cs typeface="+mn-cs"/>
              </a:rPr>
              <a:t>et up </a:t>
            </a:r>
            <a:r>
              <a:rPr lang="en-US" sz="2400" dirty="0" smtClean="0">
                <a:cs typeface="+mn-cs"/>
              </a:rPr>
              <a:t>‘circuits’ </a:t>
            </a:r>
            <a:r>
              <a:rPr lang="en-US" sz="2400" dirty="0" smtClean="0">
                <a:cs typeface="+mn-cs"/>
              </a:rPr>
              <a:t>automatically, but only where needed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Participation not mandatory (casual or low-load users)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Elastic, responsive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Shares can grow and shrink over time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Change on timescale of ~1 hour to follow needs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Efficient, fair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Allows maximal use of bandwidth at all times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Short-term </a:t>
            </a:r>
            <a:r>
              <a:rPr lang="en-US" sz="2400" dirty="0" smtClean="0">
                <a:cs typeface="+mn-cs"/>
              </a:rPr>
              <a:t>&amp; long</a:t>
            </a:r>
            <a:r>
              <a:rPr lang="en-US" sz="2400" dirty="0" smtClean="0">
                <a:cs typeface="+mn-cs"/>
              </a:rPr>
              <a:t>-term: no starvation, no hogging</a:t>
            </a:r>
          </a:p>
          <a:p>
            <a:pPr eaLnBrk="1" hangingPunct="1">
              <a:defRPr/>
            </a:pPr>
            <a:r>
              <a:rPr lang="en-US" sz="2800" strike="sngStrike" dirty="0" smtClean="0">
                <a:cs typeface="+mn-cs"/>
              </a:rPr>
              <a:t>Fixed quotas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6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High-level requirements: we want…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A way for users to tell LHCONE their needs</a:t>
            </a:r>
          </a:p>
          <a:p>
            <a:pPr lvl="1" eaLnBrk="1" hangingPunct="1">
              <a:defRPr/>
            </a:pPr>
            <a:r>
              <a:rPr lang="en-US" sz="2400" dirty="0">
                <a:cs typeface="+mn-cs"/>
              </a:rPr>
              <a:t>A</a:t>
            </a:r>
            <a:r>
              <a:rPr lang="en-US" sz="2400" dirty="0" smtClean="0">
                <a:cs typeface="+mn-cs"/>
              </a:rPr>
              <a:t>t any time, across the whole of the LHCONE network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To resolve over-subscription, quickly &amp; fairly</a:t>
            </a: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Technology to implement the shares</a:t>
            </a:r>
          </a:p>
          <a:p>
            <a:pPr lvl="1" eaLnBrk="1" hangingPunct="1">
              <a:defRPr/>
            </a:pPr>
            <a:r>
              <a:rPr lang="en-US" sz="2400" dirty="0" smtClean="0">
                <a:cs typeface="+mn-cs"/>
              </a:rPr>
              <a:t>(out of scope of this talk)</a:t>
            </a:r>
          </a:p>
          <a:p>
            <a:pPr lvl="1" eaLnBrk="1" hangingPunct="1">
              <a:defRPr/>
            </a:pPr>
            <a:endParaRPr lang="en-US" sz="2400" dirty="0">
              <a:cs typeface="+mn-cs"/>
            </a:endParaRPr>
          </a:p>
          <a:p>
            <a:pPr eaLnBrk="1" hangingPunct="1">
              <a:defRPr/>
            </a:pPr>
            <a:r>
              <a:rPr lang="en-US" sz="2800" dirty="0" smtClean="0">
                <a:cs typeface="+mn-cs"/>
              </a:rPr>
              <a:t>Candidate solution, the </a:t>
            </a:r>
            <a:r>
              <a:rPr lang="en-US" sz="2800" i="1" dirty="0" smtClean="0">
                <a:cs typeface="+mn-cs"/>
              </a:rPr>
              <a:t>Progressive Second-price Auction</a:t>
            </a:r>
            <a:r>
              <a:rPr lang="en-US" sz="2800" dirty="0" smtClean="0">
                <a:cs typeface="+mn-cs"/>
              </a:rPr>
              <a:t> (PSP)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6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How does it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smtClean="0">
                <a:cs typeface="+mn-cs"/>
              </a:rPr>
              <a:t>Network offers </a:t>
            </a:r>
            <a:r>
              <a:rPr lang="en-US" sz="2800" dirty="0"/>
              <a:t>bandwidth </a:t>
            </a:r>
            <a:r>
              <a:rPr lang="en-US" sz="2800" b="1" dirty="0" smtClean="0">
                <a:cs typeface="+mn-cs"/>
              </a:rPr>
              <a:t>Q</a:t>
            </a:r>
            <a:r>
              <a:rPr lang="en-US" sz="2800" dirty="0" smtClean="0">
                <a:cs typeface="+mn-cs"/>
              </a:rPr>
              <a:t> on a given link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>
                <a:cs typeface="+mn-cs"/>
              </a:rPr>
              <a:t>B</a:t>
            </a:r>
            <a:r>
              <a:rPr lang="en-US" sz="2800" dirty="0" smtClean="0">
                <a:cs typeface="+mn-cs"/>
              </a:rPr>
              <a:t>idders have fixed budget (varies per bidder</a:t>
            </a:r>
            <a:r>
              <a:rPr lang="en-US" sz="2800" dirty="0" smtClean="0">
                <a:cs typeface="+mn-cs"/>
              </a:rPr>
              <a:t>)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smtClean="0">
                <a:cs typeface="+mn-cs"/>
              </a:rPr>
              <a:t>Bidders specify quantit</a:t>
            </a:r>
            <a:r>
              <a:rPr lang="en-US" dirty="0" smtClean="0">
                <a:cs typeface="+mn-cs"/>
              </a:rPr>
              <a:t>y &amp;</a:t>
            </a:r>
            <a:r>
              <a:rPr lang="en-US" sz="2800" dirty="0" smtClean="0">
                <a:cs typeface="+mn-cs"/>
              </a:rPr>
              <a:t> un</a:t>
            </a:r>
            <a:r>
              <a:rPr lang="en-US" dirty="0" smtClean="0">
                <a:cs typeface="+mn-cs"/>
              </a:rPr>
              <a:t>it</a:t>
            </a:r>
            <a:r>
              <a:rPr lang="en-US" dirty="0" smtClean="0">
                <a:cs typeface="+mn-cs"/>
              </a:rPr>
              <a:t>-price:</a:t>
            </a:r>
            <a:r>
              <a:rPr lang="en-US" b="1" dirty="0" smtClean="0">
                <a:cs typeface="+mn-cs"/>
              </a:rPr>
              <a:t> </a:t>
            </a:r>
            <a:r>
              <a:rPr lang="en-US" dirty="0" smtClean="0"/>
              <a:t>(</a:t>
            </a:r>
            <a:r>
              <a:rPr lang="en-US" b="1" dirty="0" err="1"/>
              <a:t>q</a:t>
            </a:r>
            <a:r>
              <a:rPr lang="en-US" b="1" baseline="-25000" dirty="0" err="1"/>
              <a:t>i</a:t>
            </a:r>
            <a:r>
              <a:rPr lang="en-US" dirty="0" err="1"/>
              <a:t>,</a:t>
            </a:r>
            <a:r>
              <a:rPr lang="en-US" b="1" dirty="0" err="1"/>
              <a:t>p</a:t>
            </a:r>
            <a:r>
              <a:rPr lang="en-US" b="1" baseline="-25000" dirty="0" err="1"/>
              <a:t>i</a:t>
            </a:r>
            <a:r>
              <a:rPr lang="en-US" dirty="0" smtClean="0"/>
              <a:t>)</a:t>
            </a:r>
            <a:endParaRPr lang="en-US" sz="2400" dirty="0">
              <a:cs typeface="+mn-cs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cs typeface="+mn-cs"/>
              </a:rPr>
              <a:t>PSP</a:t>
            </a:r>
            <a:r>
              <a:rPr lang="en-US" sz="2800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calculates allocation &amp; total cos</a:t>
            </a:r>
            <a:r>
              <a:rPr lang="en-US" dirty="0" smtClean="0">
                <a:cs typeface="+mn-cs"/>
              </a:rPr>
              <a:t>t: </a:t>
            </a:r>
            <a:r>
              <a:rPr lang="en-US" dirty="0"/>
              <a:t>(</a:t>
            </a:r>
            <a:r>
              <a:rPr lang="en-US" b="1" dirty="0" err="1"/>
              <a:t>a</a:t>
            </a:r>
            <a:r>
              <a:rPr lang="en-US" b="1" baseline="-25000" dirty="0" err="1"/>
              <a:t>i</a:t>
            </a:r>
            <a:r>
              <a:rPr lang="en-US" dirty="0" err="1"/>
              <a:t>,</a:t>
            </a:r>
            <a:r>
              <a:rPr lang="en-US" b="1" dirty="0" err="1"/>
              <a:t>c</a:t>
            </a:r>
            <a:r>
              <a:rPr lang="en-US" b="1" baseline="-25000" dirty="0" err="1"/>
              <a:t>i</a:t>
            </a:r>
            <a:r>
              <a:rPr lang="en-US" dirty="0" smtClean="0"/>
              <a:t>)</a:t>
            </a:r>
            <a:endParaRPr lang="en-US" sz="2400" dirty="0">
              <a:cs typeface="+mn-cs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smtClean="0">
                <a:cs typeface="+mn-cs"/>
              </a:rPr>
              <a:t>PSP </a:t>
            </a:r>
            <a:r>
              <a:rPr lang="en-US" sz="2800" dirty="0" smtClean="0">
                <a:cs typeface="+mn-cs"/>
              </a:rPr>
              <a:t>sends all allocations/costs to all </a:t>
            </a:r>
            <a:r>
              <a:rPr lang="en-US" sz="2800" dirty="0" smtClean="0">
                <a:cs typeface="+mn-cs"/>
              </a:rPr>
              <a:t>bidders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smtClean="0">
                <a:cs typeface="+mn-cs"/>
              </a:rPr>
              <a:t>Bidders </a:t>
            </a:r>
            <a:r>
              <a:rPr lang="en-US" sz="2800" dirty="0" smtClean="0">
                <a:cs typeface="+mn-cs"/>
              </a:rPr>
              <a:t>revise their bids, submit them </a:t>
            </a:r>
            <a:r>
              <a:rPr lang="en-US" sz="2800" dirty="0" smtClean="0">
                <a:cs typeface="+mn-cs"/>
              </a:rPr>
              <a:t>again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sz="2800" dirty="0" smtClean="0">
                <a:cs typeface="+mn-cs"/>
              </a:rPr>
              <a:t>Repeat </a:t>
            </a:r>
            <a:r>
              <a:rPr lang="en-US" sz="2800" dirty="0" smtClean="0">
                <a:cs typeface="+mn-cs"/>
              </a:rPr>
              <a:t>until </a:t>
            </a:r>
            <a:r>
              <a:rPr lang="en-US" sz="2800" dirty="0" smtClean="0">
                <a:cs typeface="+mn-cs"/>
              </a:rPr>
              <a:t>3-6 until convergence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sz="2800" dirty="0" smtClean="0">
              <a:cs typeface="+mn-cs"/>
            </a:endParaRPr>
          </a:p>
          <a:p>
            <a:pPr eaLnBrk="1" hangingPunct="1">
              <a:buFont typeface="Arial"/>
              <a:buChar char="•"/>
              <a:defRPr/>
            </a:pPr>
            <a:r>
              <a:rPr lang="en-US" sz="2800" dirty="0" smtClean="0">
                <a:cs typeface="+mn-cs"/>
              </a:rPr>
              <a:t>Convergence </a:t>
            </a:r>
            <a:r>
              <a:rPr lang="en-US" sz="2800" dirty="0" smtClean="0">
                <a:cs typeface="+mn-cs"/>
              </a:rPr>
              <a:t>guaranteed for rational bidders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03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31DF1-18BD-4C46-9757-72308F5C2B9A}" type="slidenum">
              <a:rPr lang="en-US"/>
              <a:pPr>
                <a:defRPr/>
              </a:pPr>
              <a:t>9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00200" y="5638800"/>
            <a:ext cx="6096000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00200" y="914400"/>
            <a:ext cx="0" cy="472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010400" y="5638800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52289" y="2455052"/>
            <a:ext cx="1423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 price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124200" y="2971800"/>
            <a:ext cx="15240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295400" y="4114800"/>
            <a:ext cx="1828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304800" y="4724400"/>
            <a:ext cx="9906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09600" y="4572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3962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657600" y="28194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943600" y="13716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q</a:t>
            </a:r>
            <a:r>
              <a:rPr lang="en-US" sz="1800" baseline="-25000" dirty="0"/>
              <a:t>1</a:t>
            </a: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4648200" y="1524000"/>
            <a:ext cx="2590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295400" y="4495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14400" y="3886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26670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/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219200" y="1219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7239000" y="1143000"/>
            <a:ext cx="0" cy="4495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382137" y="5867400"/>
            <a:ext cx="1496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smtClean="0"/>
              <a:t>llocation</a:t>
            </a:r>
            <a:endParaRPr lang="en-US" sz="24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4648200" y="1524000"/>
            <a:ext cx="0" cy="1447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V="1">
            <a:off x="3124200" y="2971800"/>
            <a:ext cx="0" cy="1143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>
            <a:stCxn id="30" idx="1"/>
            <a:endCxn id="31" idx="3"/>
          </p:cNvCxnSpPr>
          <p:nvPr/>
        </p:nvCxnSpPr>
        <p:spPr bwMode="auto">
          <a:xfrm flipH="1" flipV="1">
            <a:off x="1291426" y="4070866"/>
            <a:ext cx="3974" cy="609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Box 60"/>
          <p:cNvSpPr txBox="1"/>
          <p:nvPr/>
        </p:nvSpPr>
        <p:spPr>
          <a:xfrm>
            <a:off x="2330134" y="304800"/>
            <a:ext cx="376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Player with highest unit-price has their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quantity subtracted from the total</a:t>
            </a:r>
          </a:p>
        </p:txBody>
      </p:sp>
      <p:cxnSp>
        <p:nvCxnSpPr>
          <p:cNvPr id="70" name="Straight Arrow Connector 69"/>
          <p:cNvCxnSpPr/>
          <p:nvPr/>
        </p:nvCxnSpPr>
        <p:spPr bwMode="auto">
          <a:xfrm>
            <a:off x="5334000" y="914400"/>
            <a:ext cx="304800" cy="5334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Box 72"/>
          <p:cNvSpPr txBox="1"/>
          <p:nvPr/>
        </p:nvSpPr>
        <p:spPr>
          <a:xfrm>
            <a:off x="3625540" y="3657600"/>
            <a:ext cx="3249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Player with 2</a:t>
            </a:r>
            <a:r>
              <a:rPr lang="en-US" sz="1800" baseline="30000" dirty="0" smtClean="0">
                <a:solidFill>
                  <a:srgbClr val="3069A8"/>
                </a:solidFill>
              </a:rPr>
              <a:t>nd</a:t>
            </a:r>
            <a:r>
              <a:rPr lang="en-US" sz="1800" dirty="0" smtClean="0">
                <a:solidFill>
                  <a:srgbClr val="3069A8"/>
                </a:solidFill>
              </a:rPr>
              <a:t> highest unit-price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takes from what’s left</a:t>
            </a:r>
          </a:p>
        </p:txBody>
      </p:sp>
      <p:cxnSp>
        <p:nvCxnSpPr>
          <p:cNvPr id="74" name="Straight Arrow Connector 73"/>
          <p:cNvCxnSpPr/>
          <p:nvPr/>
        </p:nvCxnSpPr>
        <p:spPr bwMode="auto">
          <a:xfrm flipH="1" flipV="1">
            <a:off x="4191000" y="3048000"/>
            <a:ext cx="533400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696200" y="4038600"/>
            <a:ext cx="1197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3069A8"/>
                </a:solidFill>
              </a:rPr>
              <a:t>Bandwidth</a:t>
            </a:r>
            <a:r>
              <a:rPr lang="en-US" sz="1800" dirty="0">
                <a:solidFill>
                  <a:srgbClr val="3069A8"/>
                </a:solidFill>
              </a:rPr>
              <a:t/>
            </a:r>
            <a:br>
              <a:rPr lang="en-US" sz="1800" dirty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available</a:t>
            </a:r>
            <a:br>
              <a:rPr lang="en-US" sz="1800" dirty="0" smtClean="0">
                <a:solidFill>
                  <a:srgbClr val="3069A8"/>
                </a:solidFill>
              </a:rPr>
            </a:br>
            <a:r>
              <a:rPr lang="en-US" sz="1800" dirty="0" smtClean="0">
                <a:solidFill>
                  <a:srgbClr val="3069A8"/>
                </a:solidFill>
              </a:rPr>
              <a:t>for auction</a:t>
            </a:r>
          </a:p>
        </p:txBody>
      </p:sp>
      <p:cxnSp>
        <p:nvCxnSpPr>
          <p:cNvPr id="29" name="Straight Arrow Connector 28"/>
          <p:cNvCxnSpPr>
            <a:endCxn id="10" idx="0"/>
          </p:cNvCxnSpPr>
          <p:nvPr/>
        </p:nvCxnSpPr>
        <p:spPr bwMode="auto">
          <a:xfrm flipH="1">
            <a:off x="7213866" y="4953000"/>
            <a:ext cx="558534" cy="685800"/>
          </a:xfrm>
          <a:prstGeom prst="straightConnector1">
            <a:avLst/>
          </a:prstGeom>
          <a:noFill/>
          <a:ln w="5715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9423</TotalTime>
  <Words>1018</Words>
  <Application>Microsoft Macintosh PowerPoint</Application>
  <PresentationFormat>On-screen Show (4:3)</PresentationFormat>
  <Paragraphs>219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Bandwidth-sharing in LHCONE</vt:lpstr>
      <vt:lpstr>Run-2 vs. Run-1</vt:lpstr>
      <vt:lpstr>Scheduling the network</vt:lpstr>
      <vt:lpstr>PowerPoint Presentation</vt:lpstr>
      <vt:lpstr>Schedule, but how?</vt:lpstr>
      <vt:lpstr>A good bandwidth-sharing system?</vt:lpstr>
      <vt:lpstr>High-level requirements: we want…</vt:lpstr>
      <vt:lpstr>How does it work?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PSP on LHCONE?</vt:lpstr>
      <vt:lpstr>Practicalities: budgets…</vt:lpstr>
      <vt:lpstr>How, and how often, to update budgets?</vt:lpstr>
      <vt:lpstr>Conclusion: principles</vt:lpstr>
      <vt:lpstr>Conclusion: practicalities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Tony Wildish</cp:lastModifiedBy>
  <cp:revision>115</cp:revision>
  <dcterms:created xsi:type="dcterms:W3CDTF">1601-01-01T00:00:00Z</dcterms:created>
  <dcterms:modified xsi:type="dcterms:W3CDTF">2015-04-06T08:17:23Z</dcterms:modified>
</cp:coreProperties>
</file>