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sldIdLst>
    <p:sldId id="257" r:id="rId5"/>
    <p:sldId id="258" r:id="rId6"/>
    <p:sldId id="265" r:id="rId7"/>
    <p:sldId id="278" r:id="rId8"/>
    <p:sldId id="260" r:id="rId9"/>
    <p:sldId id="275" r:id="rId10"/>
    <p:sldId id="277" r:id="rId11"/>
    <p:sldId id="262" r:id="rId12"/>
    <p:sldId id="267" r:id="rId13"/>
    <p:sldId id="268" r:id="rId14"/>
    <p:sldId id="274" r:id="rId15"/>
    <p:sldId id="270" r:id="rId16"/>
    <p:sldId id="271" r:id="rId17"/>
    <p:sldId id="272" r:id="rId18"/>
    <p:sldId id="266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C9EF"/>
    <a:srgbClr val="74CEAC"/>
    <a:srgbClr val="B94D37"/>
    <a:srgbClr val="BE5EE4"/>
    <a:srgbClr val="7D1CA4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0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9C7D1-05E7-4A88-B587-617C3719558F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C1C66-4673-410D-9CD6-021DB2E467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051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 Beyond “current” monitoring,</a:t>
            </a:r>
            <a:r>
              <a:rPr lang="en-US" baseline="0" dirty="0" smtClean="0"/>
              <a:t> </a:t>
            </a:r>
            <a:r>
              <a:rPr lang="en-US" dirty="0" smtClean="0"/>
              <a:t>typically based on days or months of collected data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 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661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still no definite answer, but now we can start making sense of 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95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Heterogeneous Sources</a:t>
            </a:r>
          </a:p>
          <a:p>
            <a:r>
              <a:rPr lang="en-US" dirty="0" smtClean="0"/>
              <a:t>No uniform schema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742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Raw files in any format = easy to integrate new data sources</a:t>
            </a:r>
          </a:p>
          <a:p>
            <a:r>
              <a:rPr lang="en-US" dirty="0" smtClean="0"/>
              <a:t>Use Hadoop processing power to convert data</a:t>
            </a:r>
          </a:p>
          <a:p>
            <a:r>
              <a:rPr lang="en-US" dirty="0" smtClean="0"/>
              <a:t>Output / Storage format still under investigation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875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quite that easy, sometimes timestamps etc. are needed (e.g. hardware for virtual machines)</a:t>
            </a:r>
          </a:p>
          <a:p>
            <a:r>
              <a:rPr lang="en-US" dirty="0" smtClean="0"/>
              <a:t>Message: It is not perfect, but getting better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618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AMD vs Intel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895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tasks with good statistics, i.e. &gt; 5000 entries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081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tasks with good statistics, i.e. &gt; 5000 entries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429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Hard to say if better or worse</a:t>
            </a:r>
          </a:p>
          <a:p>
            <a:r>
              <a:rPr lang="en-US" dirty="0" smtClean="0"/>
              <a:t>e.g. ANOVA not possible, since distribution is not normal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235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result is actually per configuration, not per CPU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C1C66-4673-410D-9CD6-021DB2E4677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380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CHEP 2015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CHEP 2015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ITAnalyticsWorkingGroup/WebHom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Analysis of CERN Computing Infrastructure and Monitoring Data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714862"/>
            <a:ext cx="6355080" cy="57127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Christian Nieke, CERN IT / </a:t>
            </a:r>
            <a:r>
              <a:rPr lang="en-US" b="1" dirty="0" err="1" smtClean="0"/>
              <a:t>Technische</a:t>
            </a:r>
            <a:r>
              <a:rPr lang="en-US" b="1" dirty="0"/>
              <a:t> </a:t>
            </a:r>
            <a:r>
              <a:rPr lang="en-US" b="1" dirty="0" err="1" smtClean="0"/>
              <a:t>Universität</a:t>
            </a:r>
            <a:r>
              <a:rPr lang="en-US" b="1" dirty="0" smtClean="0"/>
              <a:t> </a:t>
            </a:r>
            <a:r>
              <a:rPr lang="en-US" b="1" dirty="0" err="1" smtClean="0"/>
              <a:t>Braunschweig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dirty="0" smtClean="0"/>
              <a:t>On behalf of the CERN IT</a:t>
            </a:r>
            <a:r>
              <a:rPr lang="en-US" dirty="0"/>
              <a:t> Analytics Working Group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2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37257"/>
            <a:ext cx="8503920" cy="4251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Based on experiment job dashboard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90816" y="3291094"/>
            <a:ext cx="230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1600" dirty="0" smtClean="0"/>
              <a:t>Different distributions for different tasks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0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37257"/>
            <a:ext cx="8503920" cy="4251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Selecting a single task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79936" y="2116617"/>
            <a:ext cx="230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1600" dirty="0" smtClean="0"/>
              <a:t>Let’s randomly </a:t>
            </a:r>
            <a:r>
              <a:rPr lang="en-US" sz="1600" dirty="0" smtClean="0"/>
              <a:t>select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this one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370225" y="2409004"/>
            <a:ext cx="1001875" cy="8066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50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88929"/>
            <a:ext cx="8481060" cy="42405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173935"/>
            <a:ext cx="8226854" cy="4667421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It seems like there are still more underlying effects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21173" y="3030049"/>
            <a:ext cx="230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1600" dirty="0" smtClean="0"/>
              <a:t>This is not just </a:t>
            </a:r>
            <a:br>
              <a:rPr lang="en-US" sz="1600" dirty="0" smtClean="0"/>
            </a:br>
            <a:r>
              <a:rPr lang="en-US" sz="1600" dirty="0" smtClean="0"/>
              <a:t>a simple shift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42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7360"/>
            <a:ext cx="8511540" cy="3870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HepSpec</a:t>
            </a:r>
            <a:r>
              <a:rPr lang="en-US" dirty="0" smtClean="0"/>
              <a:t> Benchmark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/>
          </a:bodyPr>
          <a:lstStyle/>
          <a:p>
            <a:pPr lvl="1"/>
            <a:r>
              <a:rPr lang="en-US" sz="1800" dirty="0" err="1" smtClean="0"/>
              <a:t>HepSpec</a:t>
            </a:r>
            <a:r>
              <a:rPr lang="en-US" sz="1800" dirty="0" smtClean="0"/>
              <a:t> Factor based on batch benchmarks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84136" y="3167983"/>
            <a:ext cx="2301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1600" dirty="0" smtClean="0"/>
              <a:t>High benchmark result</a:t>
            </a:r>
          </a:p>
          <a:p>
            <a:pPr marL="0" lvl="2"/>
            <a:r>
              <a:rPr lang="en-US" sz="1600" dirty="0"/>
              <a:t>i</a:t>
            </a:r>
            <a:r>
              <a:rPr lang="en-US" sz="1600" dirty="0" smtClean="0"/>
              <a:t>s correlated with low CPU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56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37257"/>
            <a:ext cx="8503920" cy="4251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by CPU Factor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Removes “expected” deviation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24282" y="2691702"/>
            <a:ext cx="30101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1600" dirty="0" smtClean="0"/>
              <a:t>Now this looks like an answer.</a:t>
            </a:r>
          </a:p>
          <a:p>
            <a:pPr marL="0" lvl="2"/>
            <a:endParaRPr lang="en-US" sz="1600" dirty="0" smtClean="0"/>
          </a:p>
          <a:p>
            <a:pPr marL="0" lvl="2"/>
            <a:r>
              <a:rPr lang="en-US" sz="1600" dirty="0" smtClean="0"/>
              <a:t>But what do we actually see?</a:t>
            </a:r>
          </a:p>
          <a:p>
            <a:pPr marL="285750" lvl="2" indent="-285750">
              <a:buFontTx/>
              <a:buChar char="-"/>
            </a:pPr>
            <a:r>
              <a:rPr lang="en-US" sz="1600" dirty="0" smtClean="0"/>
              <a:t>Job specific?</a:t>
            </a:r>
          </a:p>
          <a:p>
            <a:pPr marL="285750" lvl="2" indent="-285750">
              <a:buFontTx/>
              <a:buChar char="-"/>
            </a:pPr>
            <a:r>
              <a:rPr lang="en-US" sz="1600" dirty="0" smtClean="0"/>
              <a:t>AMD </a:t>
            </a:r>
            <a:r>
              <a:rPr lang="en-US" sz="1600" dirty="0"/>
              <a:t>vs. Intel</a:t>
            </a:r>
            <a:r>
              <a:rPr lang="en-US" sz="1600" dirty="0" smtClean="0"/>
              <a:t>?</a:t>
            </a:r>
          </a:p>
          <a:p>
            <a:pPr marL="285750" lvl="2" indent="-285750">
              <a:buFontTx/>
              <a:buChar char="-"/>
            </a:pPr>
            <a:r>
              <a:rPr lang="en-US" sz="1600" dirty="0" smtClean="0"/>
              <a:t>Network delay?</a:t>
            </a:r>
          </a:p>
          <a:p>
            <a:pPr marL="285750" lvl="2" indent="-285750">
              <a:buFontTx/>
              <a:buChar char="-"/>
            </a:pPr>
            <a:r>
              <a:rPr lang="en-US" sz="1600" dirty="0" smtClean="0"/>
              <a:t>Data placement?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15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Combined Effort</a:t>
            </a:r>
          </a:p>
          <a:p>
            <a:pPr lvl="1"/>
            <a:r>
              <a:rPr lang="en-US" sz="2400" dirty="0" smtClean="0"/>
              <a:t>CERN IT and Experiments</a:t>
            </a:r>
          </a:p>
          <a:p>
            <a:pPr lvl="1"/>
            <a:r>
              <a:rPr lang="en-US" sz="2400" dirty="0" smtClean="0"/>
              <a:t>Federated data </a:t>
            </a:r>
            <a:r>
              <a:rPr lang="en-US" sz="2400" dirty="0"/>
              <a:t>repository for uniform </a:t>
            </a:r>
            <a:r>
              <a:rPr lang="en-US" sz="2400" dirty="0" smtClean="0"/>
              <a:t>access</a:t>
            </a:r>
          </a:p>
          <a:p>
            <a:pPr lvl="1"/>
            <a:r>
              <a:rPr lang="en-US" sz="2400" dirty="0" smtClean="0"/>
              <a:t>Understanding the system as a whole</a:t>
            </a:r>
            <a:br>
              <a:rPr lang="en-US" sz="2400" dirty="0" smtClean="0"/>
            </a:br>
            <a:endParaRPr lang="en-US" dirty="0" smtClean="0"/>
          </a:p>
          <a:p>
            <a:r>
              <a:rPr lang="en-US" dirty="0" smtClean="0"/>
              <a:t>Examples for Actions Taken</a:t>
            </a:r>
          </a:p>
          <a:p>
            <a:pPr lvl="1"/>
            <a:r>
              <a:rPr lang="en-US" sz="2400" dirty="0" smtClean="0"/>
              <a:t>Rebalancing batch slots per machine to avoid swapping</a:t>
            </a:r>
          </a:p>
          <a:p>
            <a:pPr lvl="1"/>
            <a:r>
              <a:rPr lang="en-US" sz="2400" dirty="0" smtClean="0"/>
              <a:t>User notification in case of inefficient jobs</a:t>
            </a:r>
          </a:p>
          <a:p>
            <a:pPr lvl="1"/>
            <a:r>
              <a:rPr lang="en-US" sz="2400" dirty="0" smtClean="0"/>
              <a:t>Activated </a:t>
            </a:r>
            <a:r>
              <a:rPr lang="en-US" sz="2400" dirty="0" err="1" smtClean="0"/>
              <a:t>TTreeCache</a:t>
            </a:r>
            <a:r>
              <a:rPr lang="en-US" sz="2400" dirty="0" smtClean="0"/>
              <a:t> for ROOT in ATLAS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074" name="Picture 2" descr="http://pixabay.com/static/uploads/photo/2013/07/12/18/01/handshake-152812_64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941" y="671969"/>
            <a:ext cx="1931034" cy="115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56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Twiki</a:t>
            </a:r>
            <a:endParaRPr lang="en-US" dirty="0" smtClean="0"/>
          </a:p>
          <a:p>
            <a:pPr lvl="1"/>
            <a:r>
              <a:rPr lang="en-GB" sz="1800" dirty="0">
                <a:hlinkClick r:id="rId2"/>
              </a:rPr>
              <a:t>https://</a:t>
            </a:r>
            <a:r>
              <a:rPr lang="en-GB" sz="1800" dirty="0" smtClean="0">
                <a:hlinkClick r:id="rId2"/>
              </a:rPr>
              <a:t>twiki.cern.ch/twiki/bin/view/ITAnalyticsWorkingGroup/WebHome</a:t>
            </a:r>
            <a:endParaRPr lang="en-GB" sz="1800" dirty="0" smtClean="0"/>
          </a:p>
          <a:p>
            <a:endParaRPr lang="en-GB" dirty="0" smtClean="0"/>
          </a:p>
          <a:p>
            <a:r>
              <a:rPr lang="en-US" dirty="0" smtClean="0"/>
              <a:t>Contact:</a:t>
            </a:r>
          </a:p>
          <a:p>
            <a:pPr lvl="1"/>
            <a:r>
              <a:rPr lang="en-US" sz="2000" dirty="0" smtClean="0"/>
              <a:t>Dirk </a:t>
            </a:r>
            <a:r>
              <a:rPr lang="en-US" sz="2000" dirty="0" err="1" smtClean="0"/>
              <a:t>Duellmann</a:t>
            </a:r>
            <a:r>
              <a:rPr lang="en-US" sz="2000" dirty="0"/>
              <a:t>,</a:t>
            </a:r>
            <a:r>
              <a:rPr lang="en-US" sz="2000" dirty="0" smtClean="0"/>
              <a:t> CERN IT (Working Group Chair)</a:t>
            </a:r>
          </a:p>
          <a:p>
            <a:pPr lvl="1"/>
            <a:r>
              <a:rPr lang="en-US" sz="2000" dirty="0" smtClean="0"/>
              <a:t>or myself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6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Analytics Working Group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Goals:</a:t>
            </a:r>
          </a:p>
          <a:p>
            <a:pPr lvl="1"/>
            <a:r>
              <a:rPr lang="en-US" dirty="0"/>
              <a:t>Coordinate analysis and trending of application/service usage </a:t>
            </a:r>
            <a:r>
              <a:rPr lang="en-US" dirty="0" smtClean="0"/>
              <a:t>data</a:t>
            </a:r>
          </a:p>
          <a:p>
            <a:pPr lvl="2"/>
            <a:r>
              <a:rPr lang="en-US" sz="2000" dirty="0" smtClean="0"/>
              <a:t>E.g. batch computing, data storage, network…</a:t>
            </a:r>
            <a:endParaRPr lang="en-US" sz="2000" dirty="0"/>
          </a:p>
          <a:p>
            <a:pPr lvl="1"/>
            <a:r>
              <a:rPr lang="en-US" dirty="0"/>
              <a:t>A</a:t>
            </a:r>
            <a:r>
              <a:rPr lang="en-US" dirty="0" smtClean="0"/>
              <a:t>t </a:t>
            </a:r>
            <a:r>
              <a:rPr lang="en-US" dirty="0"/>
              <a:t>different stages of maturity</a:t>
            </a:r>
          </a:p>
          <a:p>
            <a:pPr lvl="2"/>
            <a:r>
              <a:rPr lang="en-US" dirty="0"/>
              <a:t>G</a:t>
            </a:r>
            <a:r>
              <a:rPr lang="en-US" dirty="0" smtClean="0"/>
              <a:t>etting </a:t>
            </a:r>
            <a:r>
              <a:rPr lang="en-US" dirty="0"/>
              <a:t>a quantitative understanding of a service (exploratory)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nforming </a:t>
            </a:r>
            <a:r>
              <a:rPr lang="en-US" dirty="0"/>
              <a:t>strategy or planning decisions (hypothesis check)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eveloping </a:t>
            </a:r>
            <a:r>
              <a:rPr lang="en-US" dirty="0"/>
              <a:t>&amp; validating predictive models</a:t>
            </a:r>
          </a:p>
          <a:p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8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Sources - Before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493086" y="1572007"/>
            <a:ext cx="6371144" cy="3960113"/>
            <a:chOff x="732562" y="1557571"/>
            <a:chExt cx="7303597" cy="4106372"/>
          </a:xfrm>
        </p:grpSpPr>
        <p:cxnSp>
          <p:nvCxnSpPr>
            <p:cNvPr id="18" name="Straight Arrow Connector 17"/>
            <p:cNvCxnSpPr/>
            <p:nvPr/>
          </p:nvCxnSpPr>
          <p:spPr>
            <a:xfrm flipH="1">
              <a:off x="4364838" y="2394339"/>
              <a:ext cx="1263498" cy="240474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3244698" y="2506980"/>
              <a:ext cx="2567940" cy="2062944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ounded Rectangle 7"/>
            <p:cNvSpPr/>
            <p:nvPr/>
          </p:nvSpPr>
          <p:spPr>
            <a:xfrm>
              <a:off x="732562" y="2970077"/>
              <a:ext cx="1635835" cy="830580"/>
            </a:xfrm>
            <a:prstGeom prst="roundRect">
              <a:avLst/>
            </a:prstGeom>
            <a:solidFill>
              <a:srgbClr val="00B0F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Batch Jobs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963740" y="4569924"/>
              <a:ext cx="2137600" cy="83058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Batch Nodes</a:t>
              </a:r>
            </a:p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(Hardware and Configuration)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546921" y="4833363"/>
              <a:ext cx="1635835" cy="83058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Network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12638" y="4569924"/>
              <a:ext cx="1936851" cy="830580"/>
            </a:xfrm>
            <a:prstGeom prst="roundRect">
              <a:avLst/>
            </a:prstGeom>
            <a:solidFill>
              <a:srgbClr val="25C9EF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Data Storage Operations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032540" y="1563759"/>
              <a:ext cx="2058555" cy="830580"/>
            </a:xfrm>
            <a:prstGeom prst="roundRect">
              <a:avLst/>
            </a:prstGeom>
            <a:solidFill>
              <a:srgbClr val="00B05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Experiment Dashboards:</a:t>
              </a:r>
            </a:p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Job Monitoring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4716781" y="1557571"/>
              <a:ext cx="2058555" cy="830580"/>
            </a:xfrm>
            <a:prstGeom prst="roundRect">
              <a:avLst/>
            </a:prstGeom>
            <a:solidFill>
              <a:srgbClr val="74CEAC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Experiment Dashboards:</a:t>
              </a:r>
            </a:p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Data Transfers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977604" y="3192076"/>
              <a:ext cx="2058555" cy="830580"/>
            </a:xfrm>
            <a:prstGeom prst="roundRect">
              <a:avLst/>
            </a:prstGeom>
            <a:solidFill>
              <a:srgbClr val="BE5EE4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Experiments:</a:t>
              </a:r>
              <a:br>
                <a:rPr lang="en-US" dirty="0" smtClean="0">
                  <a:solidFill>
                    <a:schemeClr val="accent6"/>
                  </a:solidFill>
                </a:rPr>
              </a:br>
              <a:r>
                <a:rPr lang="en-US" dirty="0" smtClean="0">
                  <a:solidFill>
                    <a:schemeClr val="accent6"/>
                  </a:solidFill>
                </a:rPr>
                <a:t>File Popularity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2476078" y="3381246"/>
              <a:ext cx="1778249" cy="1411352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>
              <a:off x="2998279" y="2506980"/>
              <a:ext cx="92862" cy="197358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Cloud 2"/>
            <p:cNvSpPr/>
            <p:nvPr/>
          </p:nvSpPr>
          <p:spPr>
            <a:xfrm>
              <a:off x="2728850" y="2472697"/>
              <a:ext cx="3169030" cy="2062928"/>
            </a:xfrm>
            <a:prstGeom prst="clou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 smtClean="0">
                  <a:solidFill>
                    <a:schemeClr val="accent6"/>
                  </a:solidFill>
                </a:rPr>
                <a:t>???</a:t>
              </a:r>
              <a:endParaRPr lang="en-GB" sz="36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426067" y="1496581"/>
            <a:ext cx="253306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 common </a:t>
            </a:r>
            <a:r>
              <a:rPr lang="en-US" sz="1600" dirty="0"/>
              <a:t>analysis goal</a:t>
            </a:r>
          </a:p>
          <a:p>
            <a:r>
              <a:rPr lang="en-US" sz="1600" dirty="0" smtClean="0"/>
              <a:t>No common schema</a:t>
            </a:r>
          </a:p>
          <a:p>
            <a:r>
              <a:rPr lang="en-US" sz="1600" dirty="0" smtClean="0"/>
              <a:t>No common format</a:t>
            </a:r>
          </a:p>
          <a:p>
            <a:r>
              <a:rPr lang="en-US" sz="1600" dirty="0" smtClean="0"/>
              <a:t>No common repository</a:t>
            </a:r>
          </a:p>
          <a:p>
            <a:r>
              <a:rPr lang="en-US" sz="1600" dirty="0" smtClean="0"/>
              <a:t>No shared documentation</a:t>
            </a:r>
          </a:p>
          <a:p>
            <a:r>
              <a:rPr lang="en-US" sz="1600" dirty="0" smtClean="0"/>
              <a:t>No easy way of joining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5166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Big Picture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Combined Activity</a:t>
            </a:r>
            <a:endParaRPr lang="en-US" dirty="0"/>
          </a:p>
          <a:p>
            <a:pPr lvl="1"/>
            <a:r>
              <a:rPr lang="en-US" dirty="0"/>
              <a:t>E</a:t>
            </a:r>
            <a:r>
              <a:rPr lang="en-US" dirty="0" smtClean="0"/>
              <a:t>nable </a:t>
            </a:r>
            <a:r>
              <a:rPr lang="en-US" dirty="0"/>
              <a:t>integrated studies crossing single data source / service boundaries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sing </a:t>
            </a:r>
            <a:r>
              <a:rPr lang="en-US" dirty="0"/>
              <a:t>a common base repository of prepared input </a:t>
            </a:r>
            <a:r>
              <a:rPr lang="en-US" dirty="0" smtClean="0"/>
              <a:t>data</a:t>
            </a:r>
            <a:endParaRPr lang="en-US" dirty="0"/>
          </a:p>
          <a:p>
            <a:pPr lvl="1"/>
            <a:r>
              <a:rPr lang="en-US" dirty="0"/>
              <a:t>P</a:t>
            </a:r>
            <a:r>
              <a:rPr lang="en-US" dirty="0" smtClean="0"/>
              <a:t>rovide </a:t>
            </a:r>
            <a:r>
              <a:rPr lang="en-US" dirty="0"/>
              <a:t>an exchange forum for discussion on analysis methods, tools and result validation</a:t>
            </a:r>
          </a:p>
          <a:p>
            <a:pPr lvl="2"/>
            <a:endParaRPr lang="en-US" dirty="0"/>
          </a:p>
          <a:p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56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Repository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Warehouse</a:t>
            </a:r>
          </a:p>
          <a:p>
            <a:pPr lvl="1"/>
            <a:r>
              <a:rPr lang="en-US" dirty="0" smtClean="0"/>
              <a:t>Write once, read many</a:t>
            </a:r>
          </a:p>
          <a:p>
            <a:r>
              <a:rPr lang="en-US" dirty="0" smtClean="0"/>
              <a:t>Hadoop cluster</a:t>
            </a:r>
            <a:endParaRPr lang="en-US" dirty="0"/>
          </a:p>
          <a:p>
            <a:pPr lvl="1"/>
            <a:r>
              <a:rPr lang="en-US" dirty="0" smtClean="0"/>
              <a:t>Raw </a:t>
            </a:r>
            <a:r>
              <a:rPr lang="en-US" dirty="0"/>
              <a:t>files in any </a:t>
            </a:r>
            <a:r>
              <a:rPr lang="en-US" dirty="0" smtClean="0"/>
              <a:t>format</a:t>
            </a:r>
          </a:p>
          <a:p>
            <a:pPr lvl="1"/>
            <a:r>
              <a:rPr lang="en-US" dirty="0" smtClean="0"/>
              <a:t>Using Hadoop jobs for cleaning and pre-processing</a:t>
            </a:r>
          </a:p>
          <a:p>
            <a:pPr lvl="1"/>
            <a:r>
              <a:rPr lang="en-US" dirty="0" smtClean="0"/>
              <a:t>Export in CSV, Avro, Parquet, … for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http://www.lvlsvn.com/sites/default/files/styles/post_image/public/Untitled-1.png?itok=OeoBziu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460" y="1775459"/>
            <a:ext cx="1878753" cy="91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59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 Documentation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1741980"/>
            <a:ext cx="8226425" cy="4245896"/>
          </a:xfrm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460375" y="1257755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Example: EOS file system operations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6085634" y="3331528"/>
            <a:ext cx="2776426" cy="11795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1424940" y="4434840"/>
            <a:ext cx="701040" cy="4495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1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5280" y="1272540"/>
            <a:ext cx="8549640" cy="473202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Sources - Federation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32562" y="2970077"/>
            <a:ext cx="1635835" cy="83058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Batch Jobs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95160" y="4244340"/>
            <a:ext cx="2137600" cy="830580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Batch Nodes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(Hardware and Configuration)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362165" y="4833363"/>
            <a:ext cx="1635835" cy="83058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Network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032540" y="1563759"/>
            <a:ext cx="2058555" cy="830580"/>
          </a:xfrm>
          <a:prstGeom prst="roundRect">
            <a:avLst/>
          </a:prstGeom>
          <a:solidFill>
            <a:srgbClr val="00B050"/>
          </a:solidFill>
          <a:ln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Experiment Dashboards: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Job Monitoring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343933" y="1703958"/>
            <a:ext cx="2058555" cy="830580"/>
          </a:xfrm>
          <a:prstGeom prst="roundRect">
            <a:avLst/>
          </a:prstGeom>
          <a:solidFill>
            <a:srgbClr val="74CEAC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Experiment Dashboards: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Data Transfers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051437" y="2965956"/>
            <a:ext cx="2058555" cy="830580"/>
          </a:xfrm>
          <a:prstGeom prst="roundRect">
            <a:avLst/>
          </a:prstGeom>
          <a:solidFill>
            <a:srgbClr val="BE5EE4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Experiments:</a:t>
            </a:r>
            <a:br>
              <a:rPr lang="en-US" dirty="0" smtClean="0">
                <a:solidFill>
                  <a:schemeClr val="accent6"/>
                </a:solidFill>
              </a:rPr>
            </a:br>
            <a:r>
              <a:rPr lang="en-US" dirty="0" smtClean="0">
                <a:solidFill>
                  <a:schemeClr val="accent6"/>
                </a:solidFill>
              </a:rPr>
              <a:t>File Popularity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19830" y="1291352"/>
            <a:ext cx="1265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Hadoop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452264" y="2091914"/>
            <a:ext cx="450082" cy="815897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698303" y="2468880"/>
            <a:ext cx="2245298" cy="886829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161702" y="4922520"/>
            <a:ext cx="584357" cy="266700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2157065" y="5181093"/>
            <a:ext cx="1041398" cy="219411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2464918" y="3350989"/>
            <a:ext cx="1626177" cy="1376453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84227" y="2209683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Scheduler-Id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44118" y="3731438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Host name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04665" y="5400504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Host name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150207" y="5147329"/>
            <a:ext cx="631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Host</a:t>
            </a: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name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269301" y="293729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Job-Id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872818" y="4753395"/>
            <a:ext cx="1689572" cy="800997"/>
          </a:xfrm>
          <a:prstGeom prst="roundRect">
            <a:avLst/>
          </a:prstGeom>
          <a:solidFill>
            <a:srgbClr val="25C9EF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Data Storage Operations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170442" y="2134869"/>
            <a:ext cx="1102598" cy="114194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44566" y="1767764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Scheduler-Id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3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Analysis Workflow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Job Performance: Geneva vs. Budapest</a:t>
            </a:r>
          </a:p>
          <a:p>
            <a:pPr lvl="1"/>
            <a:r>
              <a:rPr lang="en-US" dirty="0" smtClean="0"/>
              <a:t>Different computing centers</a:t>
            </a:r>
          </a:p>
          <a:p>
            <a:pPr lvl="1"/>
            <a:r>
              <a:rPr lang="en-US" dirty="0" smtClean="0"/>
              <a:t>Different hardware</a:t>
            </a:r>
          </a:p>
          <a:p>
            <a:pPr lvl="2"/>
            <a:r>
              <a:rPr lang="en-US" dirty="0" smtClean="0"/>
              <a:t>CPU, Memory, Network, ….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Do we get the same performance?</a:t>
            </a:r>
          </a:p>
          <a:p>
            <a:pPr lvl="2"/>
            <a:r>
              <a:rPr lang="en-US" dirty="0" smtClean="0"/>
              <a:t>Compare CPU time used per job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 descr="http://pixabay.com/static/uploads/photo/2012/04/01/19/43/gears-24276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58159" y="3992880"/>
            <a:ext cx="2061556" cy="177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01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20137"/>
            <a:ext cx="8078696" cy="40393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Time and Location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6"/>
            <a:ext cx="8226854" cy="4819092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/>
              <a:t>Based on batch computing logs and network configuration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13/04/2015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CHEP 2015 - Christian Nieke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34656" y="2731843"/>
            <a:ext cx="2301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1600" dirty="0"/>
              <a:t>We need more information to understand </a:t>
            </a:r>
            <a:r>
              <a:rPr lang="en-US" sz="1600" dirty="0" smtClean="0"/>
              <a:t>this distribution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14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307E9487775F4E80A3AAC46867927A" ma:contentTypeVersion="0" ma:contentTypeDescription="Create a new document." ma:contentTypeScope="" ma:versionID="12c3a190d3319824bf671b19b23350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f14a235a160906cac39bb52cd2b4ed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8CBA512-DC1A-42A5-B46E-2615BEBE91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6D8D266-3DF3-44D7-979F-BF328D52C2D8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403B590-9EF3-4510-ACF0-822D0037CE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22052</TotalTime>
  <Words>677</Words>
  <Application>Microsoft Office PowerPoint</Application>
  <PresentationFormat>On-screen Show (4:3)</PresentationFormat>
  <Paragraphs>186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CERNCorporate4-3</vt:lpstr>
      <vt:lpstr>Analysis of CERN Computing Infrastructure and Monitoring Data</vt:lpstr>
      <vt:lpstr>IT Analytics Working Group</vt:lpstr>
      <vt:lpstr>Data Sources - Before</vt:lpstr>
      <vt:lpstr>Getting the Big Picture</vt:lpstr>
      <vt:lpstr>Common Repository</vt:lpstr>
      <vt:lpstr>Data Source Documentation</vt:lpstr>
      <vt:lpstr>Data Sources - Federation</vt:lpstr>
      <vt:lpstr>Example Analysis Workflow</vt:lpstr>
      <vt:lpstr>CPU Time and Location</vt:lpstr>
      <vt:lpstr>Tasks</vt:lpstr>
      <vt:lpstr>Tasks</vt:lpstr>
      <vt:lpstr>Tasks</vt:lpstr>
      <vt:lpstr>HepSpec Benchmark</vt:lpstr>
      <vt:lpstr>Scaling by CPU Factor</vt:lpstr>
      <vt:lpstr>Conclusion</vt:lpstr>
      <vt:lpstr>Resources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Nieke</dc:creator>
  <cp:lastModifiedBy>Christian Nieke</cp:lastModifiedBy>
  <cp:revision>89</cp:revision>
  <dcterms:created xsi:type="dcterms:W3CDTF">2015-03-25T09:35:06Z</dcterms:created>
  <dcterms:modified xsi:type="dcterms:W3CDTF">2015-04-10T12:37:05Z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0x010100FE307E9487775F4E80A3AAC46867927A</vt:lpwstr>
  </property>
  <property fmtid="{D5CDD505-2E9C-101B-9397-08002B2CF9AE}" pid="3" name="IsMyDocuments">
    <vt:bool>true</vt:bool>
  </property>
</Properties>
</file>