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notesMasterIdLst>
    <p:notesMasterId r:id="rId30"/>
  </p:notesMasterIdLst>
  <p:sldIdLst>
    <p:sldId id="256" r:id="rId3"/>
    <p:sldId id="267" r:id="rId4"/>
    <p:sldId id="457" r:id="rId5"/>
    <p:sldId id="360" r:id="rId6"/>
    <p:sldId id="466" r:id="rId7"/>
    <p:sldId id="467" r:id="rId8"/>
    <p:sldId id="477" r:id="rId9"/>
    <p:sldId id="363" r:id="rId10"/>
    <p:sldId id="460" r:id="rId11"/>
    <p:sldId id="462" r:id="rId12"/>
    <p:sldId id="464" r:id="rId13"/>
    <p:sldId id="463" r:id="rId14"/>
    <p:sldId id="465" r:id="rId15"/>
    <p:sldId id="480" r:id="rId16"/>
    <p:sldId id="483" r:id="rId17"/>
    <p:sldId id="481" r:id="rId18"/>
    <p:sldId id="469" r:id="rId19"/>
    <p:sldId id="470" r:id="rId20"/>
    <p:sldId id="472" r:id="rId21"/>
    <p:sldId id="475" r:id="rId22"/>
    <p:sldId id="482" r:id="rId23"/>
    <p:sldId id="471" r:id="rId24"/>
    <p:sldId id="476" r:id="rId25"/>
    <p:sldId id="447" r:id="rId26"/>
    <p:sldId id="458" r:id="rId27"/>
    <p:sldId id="461" r:id="rId28"/>
    <p:sldId id="468" r:id="rId2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26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69" autoAdjust="0"/>
  </p:normalViewPr>
  <p:slideViewPr>
    <p:cSldViewPr snapToGrid="0" snapToObjects="1">
      <p:cViewPr varScale="1">
        <p:scale>
          <a:sx n="90" d="100"/>
          <a:sy n="90" d="100"/>
        </p:scale>
        <p:origin x="-1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979B2-EA15-4409-BAC6-4C56D6CB44A2}" type="datetimeFigureOut">
              <a:rPr lang="en-GB" smtClean="0"/>
              <a:pPr/>
              <a:t>12/04/15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0BCEE-43CD-4D67-9A81-617047866D5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41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59350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79042F-CF48-4A25-8040-C744929F57D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180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needed, you can further decrease the CPU resources consumed by a continuous media scrub under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heavy client workload by increasing the maximum time allowed for a media scrub cycle to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complete. You can do this by using the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raid.media_scrub.rate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option.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0BCEE-43CD-4D67-9A81-617047866D5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478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admin Most commands and parameters are available at this level. They are used for common</a:t>
            </a:r>
          </a:p>
          <a:p>
            <a:r>
              <a:rPr lang="en-GB" dirty="0" smtClean="0"/>
              <a:t>or routine tasks.</a:t>
            </a:r>
          </a:p>
          <a:p>
            <a:r>
              <a:rPr lang="en-GB" dirty="0" smtClean="0"/>
              <a:t>advanced Commands and parameters at this level are used infrequently, require advanced</a:t>
            </a:r>
          </a:p>
          <a:p>
            <a:r>
              <a:rPr lang="en-GB" dirty="0" smtClean="0"/>
              <a:t>knowledge, and can cause problems if used inappropriately.</a:t>
            </a:r>
          </a:p>
          <a:p>
            <a:r>
              <a:rPr lang="en-GB" dirty="0" smtClean="0"/>
              <a:t>You use advanced commands or parameters only with the advice of support personnel.</a:t>
            </a:r>
          </a:p>
          <a:p>
            <a:r>
              <a:rPr lang="en-GB" dirty="0" smtClean="0"/>
              <a:t>22 | System Administration Guide for Cluster Administrators</a:t>
            </a:r>
          </a:p>
          <a:p>
            <a:r>
              <a:rPr lang="en-GB" dirty="0" smtClean="0"/>
              <a:t>diagnostic </a:t>
            </a:r>
            <a:r>
              <a:rPr lang="en-GB" dirty="0" err="1" smtClean="0"/>
              <a:t>Diagnostic</a:t>
            </a:r>
            <a:r>
              <a:rPr lang="en-GB" dirty="0" smtClean="0"/>
              <a:t> commands and parameters are potentially disruptive. They are used only by</a:t>
            </a:r>
          </a:p>
          <a:p>
            <a:r>
              <a:rPr lang="en-GB" dirty="0" smtClean="0"/>
              <a:t>support personnel to diagnose and fix problems.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0BCEE-43CD-4D67-9A81-617047866D53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791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Tested with TR-4266: NetApp Cloning Plug-in for Oracle Multitenant  Database 12c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0BCEE-43CD-4D67-9A81-617047866D53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077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41724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B5930E-E8F0-4DF1-A9D1-D2DB16DC99DB}" type="datetimeFigureOut">
              <a:rPr lang="en-GB" smtClean="0"/>
              <a:pPr/>
              <a:t>12/04/15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1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64637"/>
            <a:ext cx="8784976" cy="94044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251520" y="1325608"/>
            <a:ext cx="8640960" cy="4887701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964843" y="6442623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56E76E7-A1B2-4249-AC69-7F1B822E4B26}" type="slidenum">
              <a:rPr lang="en-GB" sz="1200" b="0" smtClean="0">
                <a:solidFill>
                  <a:schemeClr val="bg1"/>
                </a:solidFill>
              </a:rPr>
              <a:pPr algn="r"/>
              <a:t>‹#›</a:t>
            </a:fld>
            <a:endParaRPr lang="en-GB" sz="12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055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930E-E8F0-4DF1-A9D1-D2DB16DC99DB}" type="datetimeFigureOut">
              <a:rPr lang="en-GB" smtClean="0"/>
              <a:pPr/>
              <a:t>12/04/15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693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930E-E8F0-4DF1-A9D1-D2DB16DC99DB}" type="datetimeFigureOut">
              <a:rPr lang="en-GB" smtClean="0"/>
              <a:pPr/>
              <a:t>12/04/15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20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930E-E8F0-4DF1-A9D1-D2DB16DC99DB}" type="datetimeFigureOut">
              <a:rPr lang="en-GB" smtClean="0"/>
              <a:pPr/>
              <a:t>12/04/15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88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930E-E8F0-4DF1-A9D1-D2DB16DC99DB}" type="datetimeFigureOut">
              <a:rPr lang="en-GB" smtClean="0"/>
              <a:pPr/>
              <a:t>12/04/15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110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930E-E8F0-4DF1-A9D1-D2DB16DC99DB}" type="datetimeFigureOut">
              <a:rPr lang="en-GB" smtClean="0"/>
              <a:pPr/>
              <a:t>12/04/15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2331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930E-E8F0-4DF1-A9D1-D2DB16DC99DB}" type="datetimeFigureOut">
              <a:rPr lang="en-GB" smtClean="0"/>
              <a:pPr/>
              <a:t>12/04/15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0771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930E-E8F0-4DF1-A9D1-D2DB16DC99DB}" type="datetimeFigureOut">
              <a:rPr lang="en-GB" smtClean="0"/>
              <a:pPr/>
              <a:t>12/04/15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5085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930E-E8F0-4DF1-A9D1-D2DB16DC99DB}" type="datetimeFigureOut">
              <a:rPr lang="en-GB" smtClean="0"/>
              <a:pPr/>
              <a:t>12/04/15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7996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930E-E8F0-4DF1-A9D1-D2DB16DC99DB}" type="datetimeFigureOut">
              <a:rPr lang="en-GB" smtClean="0"/>
              <a:pPr/>
              <a:t>12/04/15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0240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930E-E8F0-4DF1-A9D1-D2DB16DC99DB}" type="datetimeFigureOut">
              <a:rPr lang="en-GB" smtClean="0"/>
              <a:pPr/>
              <a:t>12/04/15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8230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5930E-E8F0-4DF1-A9D1-D2DB16DC99DB}" type="datetimeFigureOut">
              <a:rPr lang="en-GB" smtClean="0"/>
              <a:pPr/>
              <a:t>12/04/15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083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DF8EC-8D06-164F-8C4D-FBE624E24E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31574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D6DF8EC-8D06-164F-8C4D-FBE624E24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75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6" r:id="rId14"/>
    <p:sldLayoutId id="2147483689" r:id="rId15"/>
    <p:sldLayoutId id="2147483690" r:id="rId16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5930E-E8F0-4DF1-A9D1-D2DB16DC99DB}" type="datetimeFigureOut">
              <a:rPr lang="en-GB" smtClean="0"/>
              <a:pPr/>
              <a:t>12/04/15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A09AF-FEB3-4A5D-9C7D-0145D0D230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106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6.png"/><Relationship Id="rId3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jpe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Relationship Id="rId14" Type="http://schemas.openxmlformats.org/officeDocument/2006/relationships/image" Target="../media/image21.png"/><Relationship Id="rId15" Type="http://schemas.openxmlformats.org/officeDocument/2006/relationships/image" Target="../media/image22.png"/><Relationship Id="rId16" Type="http://schemas.openxmlformats.org/officeDocument/2006/relationships/image" Target="../media/image23.jp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9" Type="http://schemas.openxmlformats.org/officeDocument/2006/relationships/image" Target="../media/image27.png"/><Relationship Id="rId10" Type="http://schemas.openxmlformats.org/officeDocument/2006/relationships/image" Target="../media/image20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jpeg"/><Relationship Id="rId7" Type="http://schemas.openxmlformats.org/officeDocument/2006/relationships/image" Target="../media/image37.png"/><Relationship Id="rId8" Type="http://schemas.openxmlformats.org/officeDocument/2006/relationships/image" Target="../media/image38.jpeg"/><Relationship Id="rId9" Type="http://schemas.openxmlformats.org/officeDocument/2006/relationships/image" Target="../media/image39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4294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Disk shelf cabling: SAS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741" y="1173932"/>
            <a:ext cx="6294221" cy="5684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664" y="1227720"/>
            <a:ext cx="11811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2218763" y="2169459"/>
            <a:ext cx="730625" cy="376517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372284" y="3061282"/>
            <a:ext cx="640976" cy="18335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ight Brace 9"/>
          <p:cNvSpPr/>
          <p:nvPr/>
        </p:nvSpPr>
        <p:spPr>
          <a:xfrm>
            <a:off x="2218764" y="2716144"/>
            <a:ext cx="153520" cy="582706"/>
          </a:xfrm>
          <a:prstGeom prst="rightBrac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0" y="2545976"/>
            <a:ext cx="950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Owned by </a:t>
            </a:r>
          </a:p>
          <a:p>
            <a:r>
              <a:rPr lang="en-GB" sz="1200" b="1" dirty="0" smtClean="0"/>
              <a:t>1</a:t>
            </a:r>
            <a:r>
              <a:rPr lang="en-GB" sz="1200" b="1" baseline="30000" dirty="0" smtClean="0"/>
              <a:t>st</a:t>
            </a:r>
            <a:r>
              <a:rPr lang="en-GB" sz="1200" b="1" dirty="0" smtClean="0"/>
              <a:t>  Controller</a:t>
            </a:r>
            <a:endParaRPr lang="en-GB" sz="1200" b="1" dirty="0"/>
          </a:p>
        </p:txBody>
      </p:sp>
      <p:sp>
        <p:nvSpPr>
          <p:cNvPr id="17" name="Left Brace 16"/>
          <p:cNvSpPr/>
          <p:nvPr/>
        </p:nvSpPr>
        <p:spPr>
          <a:xfrm>
            <a:off x="950259" y="2545976"/>
            <a:ext cx="45719" cy="752874"/>
          </a:xfrm>
          <a:prstGeom prst="leftBrac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Left Brace 19"/>
          <p:cNvSpPr/>
          <p:nvPr/>
        </p:nvSpPr>
        <p:spPr>
          <a:xfrm>
            <a:off x="923359" y="3648666"/>
            <a:ext cx="45719" cy="752874"/>
          </a:xfrm>
          <a:prstGeom prst="leftBrac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7925" y="3657631"/>
            <a:ext cx="950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Owned by 2</a:t>
            </a:r>
            <a:r>
              <a:rPr lang="en-GB" sz="1200" b="1" baseline="30000" dirty="0" smtClean="0"/>
              <a:t>nd</a:t>
            </a:r>
            <a:r>
              <a:rPr lang="en-GB" sz="1200" b="1" dirty="0" smtClean="0"/>
              <a:t>  Controller</a:t>
            </a:r>
            <a:endParaRPr lang="en-GB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7058" y="4903809"/>
            <a:ext cx="26748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SAS loop at 6gpbs 12gbps per stack due to multi-</a:t>
            </a:r>
            <a:r>
              <a:rPr lang="en-GB" dirty="0" err="1" smtClean="0"/>
              <a:t>pathing</a:t>
            </a:r>
            <a:endParaRPr lang="en-GB" dirty="0" smtClean="0"/>
          </a:p>
          <a:p>
            <a:r>
              <a:rPr lang="en-GB" dirty="0" smtClean="0"/>
              <a:t>~</a:t>
            </a:r>
            <a:r>
              <a:rPr lang="en-GB" dirty="0" smtClean="0">
                <a:solidFill>
                  <a:srgbClr val="FF0000"/>
                </a:solidFill>
              </a:rPr>
              <a:t>3GB/s </a:t>
            </a:r>
            <a:r>
              <a:rPr lang="en-GB" dirty="0" smtClean="0"/>
              <a:t>per controller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878274" y="3656665"/>
            <a:ext cx="4874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i="1" dirty="0" smtClean="0">
                <a:solidFill>
                  <a:schemeClr val="accent6"/>
                </a:solidFill>
              </a:rPr>
              <a:t>SSD</a:t>
            </a:r>
            <a:endParaRPr lang="fr-FR" sz="600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988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Mount 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Oracle and MySQL are well documented</a:t>
            </a:r>
          </a:p>
          <a:p>
            <a:pPr lvl="1"/>
            <a:r>
              <a:rPr lang="en-GB" sz="2200" dirty="0"/>
              <a:t>Mount Options for Oracle files when used with NFS on NAS devices (Doc ID 359515.1</a:t>
            </a:r>
            <a:r>
              <a:rPr lang="en-GB" sz="2200" dirty="0" smtClean="0"/>
              <a:t>)</a:t>
            </a:r>
          </a:p>
          <a:p>
            <a:pPr lvl="1"/>
            <a:r>
              <a:rPr lang="en-GB" sz="2200" dirty="0"/>
              <a:t>Best Practices for Oracle Databases on NetApp </a:t>
            </a:r>
            <a:r>
              <a:rPr lang="en-GB" sz="2200" dirty="0" smtClean="0"/>
              <a:t>Storage, </a:t>
            </a:r>
            <a:r>
              <a:rPr lang="en-GB" sz="2200" dirty="0" smtClean="0">
                <a:solidFill>
                  <a:srgbClr val="FF0000"/>
                </a:solidFill>
              </a:rPr>
              <a:t>TR-3633</a:t>
            </a:r>
          </a:p>
          <a:p>
            <a:pPr lvl="1"/>
            <a:r>
              <a:rPr lang="en-GB" sz="2200" dirty="0"/>
              <a:t>What are the mount options for databases on NetApp NFS</a:t>
            </a:r>
            <a:r>
              <a:rPr lang="en-GB" sz="2200" dirty="0" smtClean="0"/>
              <a:t>? </a:t>
            </a:r>
            <a:r>
              <a:rPr lang="en-GB" sz="2200" dirty="0"/>
              <a:t>KB ID: 3010189</a:t>
            </a:r>
          </a:p>
          <a:p>
            <a:r>
              <a:rPr lang="en-GB" dirty="0" smtClean="0"/>
              <a:t>PostgreSQL not popular with NFS, though it works well if properly configured</a:t>
            </a:r>
          </a:p>
          <a:p>
            <a:pPr lvl="1"/>
            <a:r>
              <a:rPr lang="en-GB" dirty="0" smtClean="0"/>
              <a:t>MTU 9000, reliable NFS stack e.g. </a:t>
            </a:r>
            <a:r>
              <a:rPr lang="en-GB" dirty="0" err="1" smtClean="0"/>
              <a:t>NetApp</a:t>
            </a:r>
            <a:r>
              <a:rPr lang="en-GB" dirty="0" smtClean="0"/>
              <a:t> NFS server implementation</a:t>
            </a:r>
          </a:p>
          <a:p>
            <a:r>
              <a:rPr lang="en-GB" dirty="0" smtClean="0"/>
              <a:t>Do not underestimate impact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921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5470"/>
            <a:ext cx="9144000" cy="312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33796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718" y="3379694"/>
            <a:ext cx="7171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After setting </a:t>
            </a:r>
            <a:r>
              <a:rPr lang="en-GB" dirty="0" smtClean="0">
                <a:solidFill>
                  <a:srgbClr val="FF0000"/>
                </a:solidFill>
              </a:rPr>
              <a:t>new mount points </a:t>
            </a:r>
            <a:r>
              <a:rPr lang="en-GB" dirty="0" smtClean="0"/>
              <a:t>options (peaks due to </a:t>
            </a:r>
            <a:r>
              <a:rPr lang="en-GB" dirty="0" err="1" smtClean="0"/>
              <a:t>autovacuum</a:t>
            </a:r>
            <a:r>
              <a:rPr lang="en-GB" dirty="0" smtClean="0"/>
              <a:t>):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8026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61815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Mount options: database layout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325606"/>
            <a:ext cx="9144001" cy="2624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119240" y="2724853"/>
            <a:ext cx="1562470" cy="221942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39697" y="1900709"/>
            <a:ext cx="1896254" cy="221942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210540" y="2033871"/>
            <a:ext cx="2095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</a:t>
            </a:r>
            <a:r>
              <a:rPr lang="en-GB" dirty="0" smtClean="0"/>
              <a:t>lobal namespace</a:t>
            </a:r>
            <a:endParaRPr lang="en-GB" dirty="0"/>
          </a:p>
        </p:txBody>
      </p:sp>
      <p:cxnSp>
        <p:nvCxnSpPr>
          <p:cNvPr id="9" name="Straight Arrow Connector 8"/>
          <p:cNvCxnSpPr>
            <a:endCxn id="8" idx="1"/>
          </p:cNvCxnSpPr>
          <p:nvPr/>
        </p:nvCxnSpPr>
        <p:spPr>
          <a:xfrm>
            <a:off x="1979720" y="2122651"/>
            <a:ext cx="230820" cy="95886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956274"/>
            <a:ext cx="5547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Oracle RAC, cluster database: 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481233"/>
            <a:ext cx="9000566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19239" y="4078941"/>
            <a:ext cx="4874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MySQL and PostgreSQL single instance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9496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" y="65852"/>
            <a:ext cx="8226854" cy="940443"/>
          </a:xfrm>
        </p:spPr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DF8EC-8D06-164F-8C4D-FBE624E24E84}" type="slidenum">
              <a:rPr lang="en-US" smtClean="0"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0980" y="1006295"/>
            <a:ext cx="8226854" cy="4667421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Brief introduction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Our setup</a:t>
            </a:r>
          </a:p>
          <a:p>
            <a:r>
              <a:rPr lang="en-GB" dirty="0" smtClean="0"/>
              <a:t>Caching technologies</a:t>
            </a: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Snapshots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Data motion, compression &amp; </a:t>
            </a:r>
            <a:r>
              <a:rPr lang="en-GB" dirty="0" err="1" smtClean="0">
                <a:solidFill>
                  <a:schemeClr val="accent2"/>
                </a:solidFill>
              </a:rPr>
              <a:t>dedup</a:t>
            </a:r>
            <a:endParaRPr lang="en-GB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868790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Flash Technologies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DF8EC-8D06-164F-8C4D-FBE624E24E8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Depending where SSD are located. </a:t>
            </a:r>
          </a:p>
          <a:p>
            <a:pPr lvl="1"/>
            <a:r>
              <a:rPr lang="en-GB" dirty="0" smtClean="0"/>
              <a:t>Controllers → Flash Cache</a:t>
            </a:r>
          </a:p>
          <a:p>
            <a:pPr lvl="1"/>
            <a:r>
              <a:rPr lang="en-GB" dirty="0" smtClean="0"/>
              <a:t>Disk shelf → Flash Pool</a:t>
            </a:r>
          </a:p>
          <a:p>
            <a:r>
              <a:rPr lang="en-GB" dirty="0" smtClean="0"/>
              <a:t>Flash pool (hybrid aggregates) based on a </a:t>
            </a:r>
            <a:r>
              <a:rPr lang="en-GB" dirty="0" smtClean="0">
                <a:solidFill>
                  <a:schemeClr val="tx2"/>
                </a:solidFill>
              </a:rPr>
              <a:t>Heat Map </a:t>
            </a:r>
            <a:r>
              <a:rPr lang="en-GB" dirty="0" smtClean="0"/>
              <a:t>in order to decide which block stays and for how long</a:t>
            </a:r>
          </a:p>
          <a:p>
            <a:pPr lvl="1"/>
            <a:r>
              <a:rPr lang="en-GB" dirty="0"/>
              <a:t>Sequential data is not </a:t>
            </a:r>
            <a:r>
              <a:rPr lang="en-GB" dirty="0" smtClean="0"/>
              <a:t>cached ( &gt; 16KB). </a:t>
            </a:r>
            <a:r>
              <a:rPr lang="en-GB" dirty="0"/>
              <a:t>Data can not be </a:t>
            </a:r>
            <a:r>
              <a:rPr lang="en-GB" dirty="0" smtClean="0"/>
              <a:t>pinned</a:t>
            </a:r>
          </a:p>
          <a:p>
            <a:pPr lvl="1"/>
            <a:r>
              <a:rPr lang="en-GB" dirty="0" smtClean="0"/>
              <a:t>Works on </a:t>
            </a:r>
            <a:r>
              <a:rPr lang="en-GB" dirty="0" smtClean="0">
                <a:solidFill>
                  <a:srgbClr val="FF0000"/>
                </a:solidFill>
              </a:rPr>
              <a:t>random reads and writes </a:t>
            </a:r>
            <a:r>
              <a:rPr lang="en-GB" dirty="0" smtClean="0"/>
              <a:t>workloads</a:t>
            </a:r>
          </a:p>
          <a:p>
            <a:pPr lvl="2"/>
            <a:r>
              <a:rPr lang="en-GB" dirty="0" smtClean="0"/>
              <a:t>Writes (</a:t>
            </a:r>
            <a:r>
              <a:rPr lang="el-GR" dirty="0" smtClean="0"/>
              <a:t>μs</a:t>
            </a:r>
            <a:r>
              <a:rPr lang="fr-CH" dirty="0" smtClean="0"/>
              <a:t>)</a:t>
            </a:r>
            <a:r>
              <a:rPr lang="en-GB" dirty="0" smtClean="0"/>
              <a:t> </a:t>
            </a:r>
            <a:r>
              <a:rPr lang="en-GB" dirty="0" smtClean="0"/>
              <a:t>warm </a:t>
            </a:r>
            <a:r>
              <a:rPr lang="en-GB" dirty="0" smtClean="0"/>
              <a:t>up cache much faster (</a:t>
            </a:r>
            <a:r>
              <a:rPr lang="en-GB" dirty="0" err="1" smtClean="0"/>
              <a:t>ms</a:t>
            </a:r>
            <a:r>
              <a:rPr lang="en-GB" dirty="0"/>
              <a:t>)</a:t>
            </a:r>
            <a:endParaRPr lang="en-GB" dirty="0" smtClean="0"/>
          </a:p>
          <a:p>
            <a:pPr lvl="1"/>
            <a:r>
              <a:rPr lang="en-GB" dirty="0" smtClean="0"/>
              <a:t>Data is not sensible to cluster takeover</a:t>
            </a:r>
            <a:r>
              <a:rPr lang="en-GB" dirty="0"/>
              <a:t>/givebacks </a:t>
            </a:r>
            <a:r>
              <a:rPr lang="en-GB" dirty="0" smtClean="0"/>
              <a:t>→ it reduces warm-up period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226" y="983686"/>
            <a:ext cx="2886540" cy="416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30262" y="706685"/>
            <a:ext cx="1387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tx1">
                    <a:lumMod val="50000"/>
                  </a:schemeClr>
                </a:solidFill>
              </a:rPr>
              <a:t>Flash Cache</a:t>
            </a:r>
            <a:endParaRPr lang="en-GB" sz="12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65589" y="706686"/>
            <a:ext cx="1085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Flash Pool</a:t>
            </a:r>
            <a:endParaRPr lang="en-GB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80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" y="65852"/>
            <a:ext cx="8226854" cy="940443"/>
          </a:xfrm>
        </p:spPr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DF8EC-8D06-164F-8C4D-FBE624E24E84}" type="slidenum">
              <a:rPr lang="en-US" smtClean="0"/>
              <a:t>16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0980" y="1006295"/>
            <a:ext cx="8226854" cy="4667421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Brief introduction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Our setup</a:t>
            </a: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Caching technologies</a:t>
            </a:r>
          </a:p>
          <a:p>
            <a:r>
              <a:rPr lang="en-GB" dirty="0" smtClean="0"/>
              <a:t>Snapshots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Data motion, compression &amp; </a:t>
            </a:r>
            <a:r>
              <a:rPr lang="en-GB" dirty="0" err="1" smtClean="0">
                <a:solidFill>
                  <a:schemeClr val="accent2"/>
                </a:solidFill>
              </a:rPr>
              <a:t>dedup</a:t>
            </a:r>
            <a:endParaRPr lang="en-GB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868790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17" y="17759"/>
            <a:ext cx="8620534" cy="838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Backup management using snapshots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7562" y="679882"/>
            <a:ext cx="8839201" cy="548639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Backup workflow: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3007922"/>
            <a:ext cx="2231994" cy="1477328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i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mysql</a:t>
            </a:r>
            <a:r>
              <a:rPr lang="en-US" sz="1000" b="1" i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000" b="1" i="1" dirty="0" smtClean="0">
                <a:latin typeface="Courier New" pitchFamily="49" charset="0"/>
                <a:cs typeface="Courier New" pitchFamily="49" charset="0"/>
              </a:rPr>
              <a:t>FLUSH TABLES</a:t>
            </a:r>
          </a:p>
          <a:p>
            <a:r>
              <a:rPr lang="en-US" sz="1000" b="1" i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b="1" i="1" dirty="0" smtClean="0">
                <a:latin typeface="Courier New" pitchFamily="49" charset="0"/>
                <a:cs typeface="Courier New" pitchFamily="49" charset="0"/>
              </a:rPr>
              <a:t>      WITH </a:t>
            </a:r>
            <a:r>
              <a:rPr lang="en-US" sz="1000" b="1" i="1" dirty="0">
                <a:latin typeface="Courier New" pitchFamily="49" charset="0"/>
                <a:cs typeface="Courier New" pitchFamily="49" charset="0"/>
              </a:rPr>
              <a:t>READ </a:t>
            </a:r>
            <a:r>
              <a:rPr lang="en-US" sz="1000" b="1" i="1" dirty="0" smtClean="0">
                <a:latin typeface="Courier New" pitchFamily="49" charset="0"/>
                <a:cs typeface="Courier New" pitchFamily="49" charset="0"/>
              </a:rPr>
              <a:t>LOCK</a:t>
            </a:r>
            <a:r>
              <a:rPr lang="en-US" sz="1000" b="1" i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000" b="1" i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mysql</a:t>
            </a:r>
            <a:r>
              <a:rPr lang="en-US" sz="10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000" b="1" i="1" dirty="0" smtClean="0">
                <a:latin typeface="Courier New" pitchFamily="49" charset="0"/>
                <a:cs typeface="Courier New" pitchFamily="49" charset="0"/>
              </a:rPr>
              <a:t>FLUSH </a:t>
            </a:r>
            <a:r>
              <a:rPr lang="en-US" sz="1000" b="1" i="1" dirty="0">
                <a:latin typeface="Courier New" pitchFamily="49" charset="0"/>
                <a:cs typeface="Courier New" pitchFamily="49" charset="0"/>
              </a:rPr>
              <a:t>LOGS</a:t>
            </a:r>
            <a:r>
              <a:rPr lang="en-US" sz="1000" b="1" i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n-US" sz="1000" b="1" i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i="1" dirty="0" smtClean="0">
                <a:latin typeface="Courier New" pitchFamily="49" charset="0"/>
                <a:cs typeface="Courier New" pitchFamily="49" charset="0"/>
              </a:rPr>
              <a:t>or</a:t>
            </a:r>
          </a:p>
          <a:p>
            <a:r>
              <a:rPr lang="en-US" sz="1000" b="1" i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Oracle&gt;</a:t>
            </a:r>
            <a:r>
              <a:rPr lang="en-US" sz="1000" b="1" i="1" dirty="0" smtClean="0">
                <a:latin typeface="Courier New" pitchFamily="49" charset="0"/>
                <a:cs typeface="Courier New" pitchFamily="49" charset="0"/>
              </a:rPr>
              <a:t>alter database begin backup;</a:t>
            </a:r>
          </a:p>
          <a:p>
            <a:r>
              <a:rPr lang="en-US" sz="1000" b="1" i="1" dirty="0" smtClean="0">
                <a:latin typeface="Courier New" pitchFamily="49" charset="0"/>
                <a:cs typeface="Courier New" pitchFamily="49" charset="0"/>
              </a:rPr>
              <a:t>	Or</a:t>
            </a:r>
          </a:p>
          <a:p>
            <a:r>
              <a:rPr lang="en-US" sz="1000" b="1" i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Postgresql</a:t>
            </a:r>
            <a:r>
              <a:rPr lang="en-US" sz="1000" b="1" i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n-GB" sz="1000" b="1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GB" sz="10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pg_start_backup</a:t>
            </a:r>
            <a:r>
              <a:rPr lang="en-GB" sz="10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('$SNAP');</a:t>
            </a:r>
            <a:r>
              <a:rPr lang="en-US" sz="1000" b="1" i="1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1000" b="1" i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64605" y="4535892"/>
            <a:ext cx="2886283" cy="132343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mysql</a:t>
            </a:r>
            <a:r>
              <a:rPr lang="en-US" sz="1000" b="1" i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000" b="1" i="1" dirty="0" smtClean="0">
                <a:latin typeface="Courier New" pitchFamily="49" charset="0"/>
                <a:cs typeface="Courier New" pitchFamily="49" charset="0"/>
              </a:rPr>
              <a:t>UNLOCK TABLES;</a:t>
            </a:r>
          </a:p>
          <a:p>
            <a:r>
              <a:rPr lang="en-US" sz="1000" b="1" i="1" dirty="0" smtClean="0">
                <a:latin typeface="Courier New" pitchFamily="49" charset="0"/>
                <a:cs typeface="Courier New" pitchFamily="49" charset="0"/>
              </a:rPr>
              <a:t>	Or</a:t>
            </a:r>
            <a:endParaRPr lang="en-US" sz="1000" b="1" i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0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Oracle&gt;</a:t>
            </a:r>
            <a:r>
              <a:rPr lang="en-US" sz="1000" b="1" i="1" dirty="0">
                <a:latin typeface="Courier New" pitchFamily="49" charset="0"/>
                <a:cs typeface="Courier New" pitchFamily="49" charset="0"/>
              </a:rPr>
              <a:t>alter database </a:t>
            </a:r>
            <a:r>
              <a:rPr lang="en-US" sz="1000" b="1" i="1" dirty="0" smtClean="0">
                <a:latin typeface="Courier New" pitchFamily="49" charset="0"/>
                <a:cs typeface="Courier New" pitchFamily="49" charset="0"/>
              </a:rPr>
              <a:t>end backup;</a:t>
            </a:r>
          </a:p>
          <a:p>
            <a:r>
              <a:rPr lang="en-US" sz="1000" b="1" i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000" b="1" i="1" dirty="0" smtClean="0">
                <a:latin typeface="Courier New" pitchFamily="49" charset="0"/>
                <a:cs typeface="Courier New" pitchFamily="49" charset="0"/>
              </a:rPr>
              <a:t>or</a:t>
            </a:r>
          </a:p>
          <a:p>
            <a:r>
              <a:rPr lang="en-US" sz="1000" b="1" i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Postgresql</a:t>
            </a:r>
            <a:r>
              <a:rPr lang="en-US" sz="1000" b="1" i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n-GB" sz="10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GB" sz="10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pg_stop_backup</a:t>
            </a:r>
            <a:r>
              <a:rPr lang="en-GB" sz="10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(), </a:t>
            </a:r>
            <a:r>
              <a:rPr lang="en-GB" sz="10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pg_create_restore_point</a:t>
            </a:r>
            <a:r>
              <a:rPr lang="en-GB" sz="10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('$SNAP');</a:t>
            </a:r>
            <a:endParaRPr lang="en-US" sz="1000" b="1" i="1" dirty="0">
              <a:latin typeface="Courier New" pitchFamily="49" charset="0"/>
              <a:cs typeface="Courier New" pitchFamily="49" charset="0"/>
            </a:endParaRPr>
          </a:p>
          <a:p>
            <a:endParaRPr lang="en-US" sz="1000" b="1" i="1" dirty="0" smtClean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928813" y="2032087"/>
            <a:ext cx="2362201" cy="2425700"/>
            <a:chOff x="1928812" y="2276475"/>
            <a:chExt cx="2362201" cy="1819275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2276475"/>
              <a:ext cx="1624013" cy="1819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Right Arrow 5"/>
            <p:cNvSpPr/>
            <p:nvPr/>
          </p:nvSpPr>
          <p:spPr>
            <a:xfrm>
              <a:off x="2200275" y="3123813"/>
              <a:ext cx="381000" cy="27699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28812" y="2876550"/>
              <a:ext cx="92392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i="1" dirty="0" smtClean="0"/>
                <a:t>snapshot</a:t>
              </a:r>
              <a:endParaRPr lang="en-US" sz="1000" b="1" i="1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105276" y="2063946"/>
            <a:ext cx="2295525" cy="2361979"/>
            <a:chOff x="4181475" y="2300370"/>
            <a:chExt cx="2295525" cy="1771484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7447" y="2300370"/>
              <a:ext cx="1569553" cy="17714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Right Arrow 12"/>
            <p:cNvSpPr/>
            <p:nvPr/>
          </p:nvSpPr>
          <p:spPr>
            <a:xfrm>
              <a:off x="4452938" y="3047612"/>
              <a:ext cx="381000" cy="27699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181475" y="2800350"/>
              <a:ext cx="92392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i="1" dirty="0" smtClean="0"/>
                <a:t>resume</a:t>
              </a:r>
              <a:endParaRPr lang="en-US" sz="1000" b="1" i="1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376990" y="1940278"/>
            <a:ext cx="2614611" cy="2609313"/>
            <a:chOff x="6434137" y="2207618"/>
            <a:chExt cx="2614611" cy="1956985"/>
          </a:xfrm>
        </p:grpSpPr>
        <p:sp>
          <p:nvSpPr>
            <p:cNvPr id="9" name="Striped Right Arrow 8"/>
            <p:cNvSpPr/>
            <p:nvPr/>
          </p:nvSpPr>
          <p:spPr>
            <a:xfrm>
              <a:off x="6553200" y="2786158"/>
              <a:ext cx="685800" cy="7999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6148" y="2207618"/>
              <a:ext cx="1752600" cy="19569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6434137" y="2419350"/>
              <a:ext cx="923925" cy="1177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i="1" dirty="0" smtClean="0"/>
                <a:t>… </a:t>
              </a:r>
              <a:r>
                <a:rPr lang="en-US" sz="1000" b="1" i="1" dirty="0"/>
                <a:t>s</a:t>
              </a:r>
              <a:r>
                <a:rPr lang="en-US" sz="1000" b="1" i="1" dirty="0" smtClean="0"/>
                <a:t>ome time later</a:t>
              </a:r>
              <a:endParaRPr lang="en-US" sz="1000" b="1" i="1" dirty="0"/>
            </a:p>
            <a:p>
              <a:pPr algn="ctr"/>
              <a:endParaRPr lang="en-US" sz="1000" b="1" i="1" dirty="0" smtClean="0"/>
            </a:p>
            <a:p>
              <a:pPr algn="ctr"/>
              <a:endParaRPr lang="en-US" sz="1000" b="1" i="1" dirty="0"/>
            </a:p>
            <a:p>
              <a:pPr algn="ctr"/>
              <a:endParaRPr lang="en-US" sz="1000" b="1" i="1" dirty="0"/>
            </a:p>
            <a:p>
              <a:pPr algn="ctr"/>
              <a:endParaRPr lang="en-US" sz="600" b="1" i="1" dirty="0"/>
            </a:p>
            <a:p>
              <a:pPr algn="ctr"/>
              <a:endParaRPr lang="en-US" sz="1000" b="1" i="1" dirty="0" smtClean="0"/>
            </a:p>
            <a:p>
              <a:pPr algn="ctr"/>
              <a:endParaRPr lang="en-US" sz="1000" b="1" i="1" dirty="0"/>
            </a:p>
            <a:p>
              <a:pPr algn="ctr"/>
              <a:r>
                <a:rPr lang="en-US" sz="1000" b="1" i="1" dirty="0" smtClean="0"/>
                <a:t>new snapshot</a:t>
              </a:r>
              <a:endParaRPr lang="en-US" sz="10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025765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" y="118083"/>
            <a:ext cx="8823959" cy="559996"/>
          </a:xfrm>
        </p:spPr>
        <p:txBody>
          <a:bodyPr>
            <a:noAutofit/>
          </a:bodyPr>
          <a:lstStyle/>
          <a:p>
            <a:r>
              <a:rPr lang="en-GB" sz="4000" dirty="0" smtClean="0"/>
              <a:t>Snapshots for Backup and Recovery</a:t>
            </a:r>
            <a:endParaRPr lang="en-GB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DF8EC-8D06-164F-8C4D-FBE624E24E84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5481" y="793750"/>
            <a:ext cx="8631237" cy="51990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Storage-based technology</a:t>
            </a:r>
          </a:p>
          <a:p>
            <a:pPr lvl="1"/>
            <a:r>
              <a:rPr lang="en-GB" sz="2400" dirty="0"/>
              <a:t>Strategy independent of the RDBMS technology in use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Speed-up </a:t>
            </a:r>
            <a:r>
              <a:rPr lang="en-GB" sz="2400" dirty="0" smtClean="0">
                <a:solidFill>
                  <a:schemeClr val="tx2"/>
                </a:solidFill>
              </a:rPr>
              <a:t>of</a:t>
            </a:r>
            <a:r>
              <a:rPr lang="en-GB" sz="2400" dirty="0" smtClean="0"/>
              <a:t> backups/restores: from hours/days to </a:t>
            </a:r>
            <a:r>
              <a:rPr lang="en-GB" sz="2400" dirty="0" smtClean="0">
                <a:solidFill>
                  <a:srgbClr val="FF0000"/>
                </a:solidFill>
              </a:rPr>
              <a:t>seconds</a:t>
            </a:r>
            <a:r>
              <a:rPr lang="en-GB" sz="2400" dirty="0" smtClean="0"/>
              <a:t> </a:t>
            </a:r>
          </a:p>
          <a:p>
            <a:r>
              <a:rPr lang="en-GB" sz="2400" dirty="0" err="1" smtClean="0"/>
              <a:t>SnapRestore</a:t>
            </a:r>
            <a:r>
              <a:rPr lang="en-GB" sz="2400" dirty="0" smtClean="0"/>
              <a:t> requires a separate license</a:t>
            </a:r>
          </a:p>
          <a:p>
            <a:r>
              <a:rPr lang="en-GB" sz="2400" dirty="0" smtClean="0"/>
              <a:t>API can be used by any application, not just RDBMS</a:t>
            </a:r>
          </a:p>
          <a:p>
            <a:pPr lvl="1"/>
            <a:r>
              <a:rPr lang="en-GB" sz="2400" dirty="0" smtClean="0"/>
              <a:t>Consistency should be managed by the application</a:t>
            </a:r>
          </a:p>
          <a:p>
            <a:pPr lvl="1"/>
            <a:endParaRPr lang="en-GB" dirty="0">
              <a:cs typeface="Courier New" pitchFamily="49" charset="0"/>
            </a:endParaRPr>
          </a:p>
        </p:txBody>
      </p:sp>
      <p:sp>
        <p:nvSpPr>
          <p:cNvPr id="12" name="Curved Left Arrow 11"/>
          <p:cNvSpPr/>
          <p:nvPr/>
        </p:nvSpPr>
        <p:spPr>
          <a:xfrm>
            <a:off x="3097195" y="5150085"/>
            <a:ext cx="151140" cy="506321"/>
          </a:xfrm>
          <a:prstGeom prst="curvedLef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43983" y="5249356"/>
            <a:ext cx="755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8 </a:t>
            </a:r>
            <a:r>
              <a:rPr lang="en-GB" sz="1400" dirty="0" err="1" smtClean="0"/>
              <a:t>secs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35650" y="4338657"/>
            <a:ext cx="4731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Oracle ADCR:  29TB size, ~ 10 TB </a:t>
            </a:r>
            <a:r>
              <a:rPr lang="en-GB" sz="1400" dirty="0" err="1" smtClean="0"/>
              <a:t>archivelogs</a:t>
            </a:r>
            <a:r>
              <a:rPr lang="en-GB" sz="1400" dirty="0" smtClean="0"/>
              <a:t>/day</a:t>
            </a:r>
            <a:endParaRPr lang="en-GB" sz="1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619" y="4037363"/>
            <a:ext cx="3405322" cy="210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86420" y="3831832"/>
            <a:ext cx="16611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Backup &amp; Recovery API</a:t>
            </a:r>
            <a:endParaRPr lang="en-GB" sz="9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0" y="4884132"/>
            <a:ext cx="262890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08610" y="4646434"/>
            <a:ext cx="16611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Alert log:</a:t>
            </a:r>
            <a:endParaRPr lang="en-GB" sz="900" b="1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916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Cloning of RDBMS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DF8EC-8D06-164F-8C4D-FBE624E24E8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2800" dirty="0" smtClean="0"/>
              <a:t>Based on snapshot technology (</a:t>
            </a:r>
            <a:r>
              <a:rPr lang="en-GB" sz="2800" dirty="0" err="1" smtClean="0"/>
              <a:t>FlexClone</a:t>
            </a:r>
            <a:r>
              <a:rPr lang="en-GB" sz="2800" dirty="0" smtClean="0"/>
              <a:t>) on the storage. Requires license. </a:t>
            </a:r>
          </a:p>
          <a:p>
            <a:pPr lvl="1"/>
            <a:r>
              <a:rPr lang="en-GB" sz="2800" dirty="0" err="1" smtClean="0"/>
              <a:t>FlexClone</a:t>
            </a:r>
            <a:r>
              <a:rPr lang="en-GB" sz="2800" dirty="0" smtClean="0"/>
              <a:t> is a snapshot with a RW layer on top</a:t>
            </a:r>
          </a:p>
          <a:p>
            <a:pPr lvl="1"/>
            <a:r>
              <a:rPr lang="en-GB" sz="2800" dirty="0" smtClean="0"/>
              <a:t>Space efficient: at first blocks are shared with parent file system </a:t>
            </a:r>
          </a:p>
          <a:p>
            <a:pPr marL="493776" lvl="1">
              <a:buSzPct val="80000"/>
            </a:pPr>
            <a:r>
              <a:rPr lang="en-GB" sz="2800" dirty="0"/>
              <a:t>We have developed our own API, </a:t>
            </a:r>
            <a:r>
              <a:rPr lang="en-GB" sz="2800" dirty="0" smtClean="0"/>
              <a:t>RDBMS independent</a:t>
            </a:r>
            <a:endParaRPr lang="en-GB" sz="2800" dirty="0"/>
          </a:p>
          <a:p>
            <a:r>
              <a:rPr lang="en-GB" sz="2800" dirty="0" smtClean="0"/>
              <a:t>Archive logs are required to make the database consistent</a:t>
            </a:r>
          </a:p>
          <a:p>
            <a:r>
              <a:rPr lang="en-GB" sz="2800" dirty="0" smtClean="0"/>
              <a:t>Solution being developed initially for MySQL and PostgreSQL on our </a:t>
            </a:r>
            <a:r>
              <a:rPr lang="en-GB" sz="2800" dirty="0" err="1" smtClean="0"/>
              <a:t>DBoD</a:t>
            </a:r>
            <a:r>
              <a:rPr lang="en-GB" sz="2800" dirty="0" smtClean="0"/>
              <a:t> service. Many use cases:</a:t>
            </a:r>
          </a:p>
          <a:p>
            <a:pPr lvl="1"/>
            <a:r>
              <a:rPr lang="en-GB" sz="2800" dirty="0" smtClean="0"/>
              <a:t>Check application upgrade, database version upgrade, general testing …</a:t>
            </a:r>
          </a:p>
          <a:p>
            <a:pPr lvl="1"/>
            <a:r>
              <a:rPr lang="en-GB" sz="2800" dirty="0" smtClean="0"/>
              <a:t>Check state of your data on a snapshot (backup)</a:t>
            </a:r>
          </a:p>
          <a:p>
            <a:r>
              <a:rPr lang="en-GB" sz="3200" dirty="0" smtClean="0"/>
              <a:t>Both clone and parent present similar performance</a:t>
            </a:r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990" y="233492"/>
            <a:ext cx="7239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1053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0" y="417513"/>
            <a:ext cx="8602663" cy="1966912"/>
          </a:xfrm>
        </p:spPr>
        <p:txBody>
          <a:bodyPr>
            <a:normAutofit fontScale="90000"/>
          </a:bodyPr>
          <a:lstStyle/>
          <a:p>
            <a:pPr algn="ctr"/>
            <a:r>
              <a:rPr lang="en-GB" b="0" dirty="0"/>
              <a:t/>
            </a:r>
            <a:br>
              <a:rPr lang="en-GB" b="0" dirty="0"/>
            </a:br>
            <a:r>
              <a:rPr lang="en-GB" b="0" dirty="0"/>
              <a:t> </a:t>
            </a:r>
            <a:r>
              <a:rPr lang="en-US" dirty="0"/>
              <a:t>Experience in running </a:t>
            </a:r>
            <a:r>
              <a:rPr lang="en-US" dirty="0" smtClean="0"/>
              <a:t>relational databases </a:t>
            </a:r>
            <a:r>
              <a:rPr lang="en-US" dirty="0"/>
              <a:t>on clustered storage</a:t>
            </a:r>
            <a:r>
              <a:rPr lang="en-GB" dirty="0"/>
              <a:t/>
            </a:r>
            <a:br>
              <a:rPr lang="en-GB" dirty="0"/>
            </a:br>
            <a:r>
              <a:rPr lang="en-GB" b="0" dirty="0"/>
              <a:t>	</a:t>
            </a:r>
            <a:br>
              <a:rPr lang="en-GB" b="0" dirty="0"/>
            </a:br>
            <a:endParaRPr lang="en-GB" dirty="0"/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1737360" y="3988801"/>
            <a:ext cx="7321473" cy="1066688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800" dirty="0" smtClean="0"/>
              <a:t>Ruben.Gaspar.Aparicio_@_cern.ch</a:t>
            </a:r>
          </a:p>
          <a:p>
            <a:pPr algn="r"/>
            <a:r>
              <a:rPr lang="en-GB" sz="1800" dirty="0" smtClean="0"/>
              <a:t>CERN, IT Department</a:t>
            </a:r>
          </a:p>
          <a:p>
            <a:pPr algn="r"/>
            <a:endParaRPr lang="en-GB" sz="1800" dirty="0" smtClean="0"/>
          </a:p>
          <a:p>
            <a:pPr algn="r"/>
            <a:r>
              <a:rPr lang="en-GB" sz="1800" dirty="0" smtClean="0"/>
              <a:t>CHEP 2015, Okinawa, Japan</a:t>
            </a:r>
          </a:p>
          <a:p>
            <a:pPr algn="r"/>
            <a:r>
              <a:rPr lang="en-GB" sz="1800" dirty="0" smtClean="0"/>
              <a:t>13/04/2015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254361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73288"/>
          </a:xfrm>
        </p:spPr>
        <p:txBody>
          <a:bodyPr>
            <a:normAutofit fontScale="90000"/>
          </a:bodyPr>
          <a:lstStyle/>
          <a:p>
            <a:r>
              <a:rPr lang="en-GB" dirty="0"/>
              <a:t>Cloning of </a:t>
            </a:r>
            <a:r>
              <a:rPr lang="en-GB" dirty="0" smtClean="0"/>
              <a:t>RDBMS (II)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480" y="149672"/>
            <a:ext cx="7239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mysq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1197"/>
            <a:ext cx="9144000" cy="279204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DF8EC-8D06-164F-8C4D-FBE624E24E84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 descr="postgresq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3238"/>
            <a:ext cx="9144000" cy="314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739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" y="65852"/>
            <a:ext cx="8226854" cy="940443"/>
          </a:xfrm>
        </p:spPr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DF8EC-8D06-164F-8C4D-FBE624E24E84}" type="slidenum">
              <a:rPr lang="en-US" smtClean="0"/>
              <a:t>21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0980" y="1006295"/>
            <a:ext cx="8226854" cy="4667421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Brief introduction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Our setup</a:t>
            </a: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Caching technologies</a:t>
            </a: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Snapshots</a:t>
            </a:r>
          </a:p>
          <a:p>
            <a:r>
              <a:rPr lang="en-GB" dirty="0" smtClean="0"/>
              <a:t>Data motion, compression &amp; </a:t>
            </a:r>
            <a:r>
              <a:rPr lang="en-GB" dirty="0" err="1" smtClean="0"/>
              <a:t>dedup</a:t>
            </a:r>
            <a:endParaRPr lang="en-GB" dirty="0" smtClean="0"/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868790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2" y="2322674"/>
            <a:ext cx="8535660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178" y="91450"/>
            <a:ext cx="8226854" cy="805196"/>
          </a:xfrm>
        </p:spPr>
        <p:txBody>
          <a:bodyPr/>
          <a:lstStyle/>
          <a:p>
            <a:r>
              <a:rPr lang="en-GB" u="sng" dirty="0" err="1" smtClean="0"/>
              <a:t>V</a:t>
            </a:r>
            <a:r>
              <a:rPr lang="en-GB" dirty="0" err="1" smtClean="0"/>
              <a:t>ol</a:t>
            </a:r>
            <a:r>
              <a:rPr lang="en-GB" dirty="0" smtClean="0"/>
              <a:t> move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1139" y="989970"/>
            <a:ext cx="8826605" cy="5003057"/>
          </a:xfrm>
        </p:spPr>
        <p:txBody>
          <a:bodyPr/>
          <a:lstStyle/>
          <a:p>
            <a:r>
              <a:rPr lang="en-GB" sz="2000" dirty="0"/>
              <a:t>Powerful feature: rebalancing, interventions</a:t>
            </a:r>
            <a:r>
              <a:rPr lang="en-GB" sz="2000" dirty="0" smtClean="0"/>
              <a:t>,… whole volume granularity</a:t>
            </a:r>
            <a:endParaRPr lang="en-GB" sz="2000" dirty="0"/>
          </a:p>
          <a:p>
            <a:r>
              <a:rPr lang="en-GB" sz="2000" dirty="0" smtClean="0"/>
              <a:t>Transparent but watch-out on high IO (</a:t>
            </a:r>
            <a:r>
              <a:rPr lang="en-GB" sz="2000" dirty="0" smtClean="0">
                <a:solidFill>
                  <a:srgbClr val="FF0000"/>
                </a:solidFill>
              </a:rPr>
              <a:t>writes</a:t>
            </a:r>
            <a:r>
              <a:rPr lang="en-GB" sz="2000" dirty="0" smtClean="0"/>
              <a:t>) volumes</a:t>
            </a:r>
          </a:p>
          <a:p>
            <a:r>
              <a:rPr lang="en-GB" sz="2000" dirty="0" smtClean="0"/>
              <a:t>Based on </a:t>
            </a:r>
            <a:r>
              <a:rPr lang="en-GB" sz="2000" dirty="0" err="1" smtClean="0"/>
              <a:t>SnapMirror</a:t>
            </a:r>
            <a:r>
              <a:rPr lang="en-GB" sz="2000" dirty="0" smtClean="0"/>
              <a:t> technology</a:t>
            </a:r>
            <a:endParaRPr lang="en-GB" sz="2000" dirty="0"/>
          </a:p>
          <a:p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7940543" y="4237199"/>
            <a:ext cx="457200" cy="238125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763686" y="4333563"/>
            <a:ext cx="1037114" cy="13096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276600" y="3033661"/>
            <a:ext cx="5448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rac50::&gt; </a:t>
            </a:r>
            <a:r>
              <a:rPr lang="en-GB" sz="1200" b="1" dirty="0" err="1">
                <a:solidFill>
                  <a:srgbClr val="004F9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vol</a:t>
            </a:r>
            <a:r>
              <a:rPr lang="en-GB" sz="1200" b="1" dirty="0">
                <a:solidFill>
                  <a:srgbClr val="004F9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move start -</a:t>
            </a:r>
            <a:r>
              <a:rPr lang="en-GB" sz="1200" b="1" dirty="0" err="1">
                <a:solidFill>
                  <a:srgbClr val="004F9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vserver</a:t>
            </a:r>
            <a:r>
              <a:rPr lang="en-GB" sz="1200" b="1" dirty="0">
                <a:solidFill>
                  <a:srgbClr val="004F9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vs1rac50 -volume </a:t>
            </a:r>
            <a:r>
              <a:rPr lang="en-GB" sz="1200" b="1" dirty="0" err="1">
                <a:solidFill>
                  <a:srgbClr val="004F9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movemetest</a:t>
            </a:r>
            <a:r>
              <a:rPr lang="en-GB" sz="1200" b="1" dirty="0">
                <a:solidFill>
                  <a:srgbClr val="004F9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-destination-aggregate aggr1_rac5071 -cutover-window 45 -cutover-attempts 3 -cutover-action </a:t>
            </a:r>
            <a:r>
              <a:rPr lang="en-GB" sz="1200" b="1" dirty="0" err="1">
                <a:solidFill>
                  <a:srgbClr val="004F9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defer_on_failure</a:t>
            </a:r>
            <a:endParaRPr lang="en-GB" sz="1200" b="1" dirty="0">
              <a:solidFill>
                <a:srgbClr val="004F9E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77849" y="2697153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vol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move </a:t>
            </a:r>
            <a:r>
              <a:rPr lang="en-GB" dirty="0" smtClean="0"/>
              <a:t>command: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422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97"/>
            <a:ext cx="8226854" cy="940443"/>
          </a:xfrm>
        </p:spPr>
        <p:txBody>
          <a:bodyPr>
            <a:noAutofit/>
          </a:bodyPr>
          <a:lstStyle/>
          <a:p>
            <a:r>
              <a:rPr lang="en-GB" sz="3600" dirty="0"/>
              <a:t>Compression &amp; </a:t>
            </a:r>
            <a:r>
              <a:rPr lang="en-GB" sz="3600" dirty="0" smtClean="0"/>
              <a:t>deduplication</a:t>
            </a:r>
            <a:endParaRPr lang="en-GB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DF8EC-8D06-164F-8C4D-FBE624E24E84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2900" y="997947"/>
            <a:ext cx="8226854" cy="214149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Mainly used for Read Only data and our backup to disk solution (Oracle)</a:t>
            </a:r>
          </a:p>
          <a:p>
            <a:r>
              <a:rPr lang="en-GB" dirty="0" smtClean="0"/>
              <a:t>It is </a:t>
            </a:r>
            <a:r>
              <a:rPr lang="en-GB" dirty="0" smtClean="0">
                <a:solidFill>
                  <a:srgbClr val="FF0000"/>
                </a:solidFill>
              </a:rPr>
              <a:t>transparent to applications</a:t>
            </a:r>
          </a:p>
          <a:p>
            <a:r>
              <a:rPr lang="en-GB" dirty="0" err="1" smtClean="0"/>
              <a:t>NetApp</a:t>
            </a:r>
            <a:r>
              <a:rPr lang="en-GB" dirty="0" smtClean="0"/>
              <a:t> compression provides similar gains as Oracle12c low compression level. </a:t>
            </a:r>
          </a:p>
          <a:p>
            <a:pPr lvl="1"/>
            <a:r>
              <a:rPr lang="en-GB" dirty="0" smtClean="0"/>
              <a:t>It may vary depending on datasets</a:t>
            </a:r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" y="3139441"/>
            <a:ext cx="7122795" cy="301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64004" y="3437511"/>
            <a:ext cx="2321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ompression ratio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550497" y="4469542"/>
            <a:ext cx="0" cy="35858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030994" y="3806843"/>
            <a:ext cx="363966" cy="6626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368540" y="4234213"/>
            <a:ext cx="1737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Savings due to compression and </a:t>
            </a:r>
            <a:r>
              <a:rPr lang="en-GB" dirty="0" err="1" smtClean="0"/>
              <a:t>dedup</a:t>
            </a:r>
            <a:r>
              <a:rPr lang="en-GB" dirty="0" smtClean="0"/>
              <a:t>: 682TB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368540" y="3483677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Total Space used: 641TB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368540" y="5562600"/>
            <a:ext cx="1775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~</a:t>
            </a:r>
            <a:r>
              <a:rPr lang="en-GB" dirty="0" smtClean="0">
                <a:solidFill>
                  <a:srgbClr val="FF0000"/>
                </a:solidFill>
              </a:rPr>
              <a:t>51.5</a:t>
            </a:r>
            <a:r>
              <a:rPr lang="en-GB" dirty="0" smtClean="0"/>
              <a:t>% </a:t>
            </a:r>
            <a:r>
              <a:rPr lang="en-GB" sz="1600" dirty="0" smtClean="0"/>
              <a:t>savings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53429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DF8EC-8D06-164F-8C4D-FBE624E24E84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600" y="1325606"/>
            <a:ext cx="8884800" cy="4667421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Positive experience so far running on C-mode</a:t>
            </a:r>
          </a:p>
          <a:p>
            <a:r>
              <a:rPr lang="en-GB" dirty="0" smtClean="0"/>
              <a:t>Data safety features (</a:t>
            </a:r>
            <a:r>
              <a:rPr lang="en-GB" dirty="0" err="1" smtClean="0"/>
              <a:t>raid_dp</a:t>
            </a:r>
            <a:r>
              <a:rPr lang="en-GB" dirty="0" smtClean="0"/>
              <a:t>, scrubbing, checksum,…) has been proven to be very reliable but bugs may be encountered, relying on e.g. checksums at the application layer when available is advisable.</a:t>
            </a:r>
          </a:p>
          <a:p>
            <a:r>
              <a:rPr lang="en-GB" dirty="0" smtClean="0"/>
              <a:t>Mid </a:t>
            </a:r>
            <a:r>
              <a:rPr lang="en-GB" dirty="0"/>
              <a:t>to high end NetApp NAS provide good performance using the f</a:t>
            </a:r>
            <a:r>
              <a:rPr lang="en-GB" dirty="0" smtClean="0"/>
              <a:t>lash pool </a:t>
            </a:r>
            <a:r>
              <a:rPr lang="en-GB" dirty="0"/>
              <a:t>SSD caching solution</a:t>
            </a:r>
          </a:p>
          <a:p>
            <a:r>
              <a:rPr lang="en-GB" dirty="0" smtClean="0"/>
              <a:t>Design of stacks and network access require</a:t>
            </a:r>
            <a:r>
              <a:rPr lang="en-GB" dirty="0"/>
              <a:t> </a:t>
            </a:r>
            <a:r>
              <a:rPr lang="en-GB" dirty="0" smtClean="0"/>
              <a:t>careful planning</a:t>
            </a:r>
          </a:p>
          <a:p>
            <a:r>
              <a:rPr lang="en-GB" dirty="0" smtClean="0"/>
              <a:t>Cluster resilience </a:t>
            </a:r>
            <a:r>
              <a:rPr lang="en-GB" dirty="0" smtClean="0"/>
              <a:t>has being </a:t>
            </a:r>
            <a:r>
              <a:rPr lang="en-GB" dirty="0" smtClean="0"/>
              <a:t>proven in a number of planned interventions and unplanned incidents</a:t>
            </a:r>
          </a:p>
          <a:p>
            <a:pPr lvl="1"/>
            <a:r>
              <a:rPr lang="en-GB" dirty="0" smtClean="0"/>
              <a:t>Online interventions are key for critical services</a:t>
            </a:r>
          </a:p>
          <a:p>
            <a:r>
              <a:rPr lang="en-GB" dirty="0"/>
              <a:t>Good contacts with vendor specialists has been proven to be very </a:t>
            </a:r>
            <a:r>
              <a:rPr lang="en-GB" dirty="0" smtClean="0"/>
              <a:t>effective</a:t>
            </a:r>
          </a:p>
          <a:p>
            <a:r>
              <a:rPr lang="en-GB" dirty="0"/>
              <a:t>Flexibility with clustered ONTAP, helps to reduce the investment</a:t>
            </a:r>
          </a:p>
          <a:p>
            <a:pPr lvl="1"/>
            <a:r>
              <a:rPr lang="en-GB" dirty="0"/>
              <a:t>Same infrastructure used to provide </a:t>
            </a:r>
            <a:r>
              <a:rPr lang="en-GB" dirty="0" err="1"/>
              <a:t>iSCSI</a:t>
            </a:r>
            <a:r>
              <a:rPr lang="en-GB" dirty="0"/>
              <a:t> object storage via CINDER </a:t>
            </a:r>
          </a:p>
          <a:p>
            <a:r>
              <a:rPr lang="en-GB" dirty="0" smtClean="0"/>
              <a:t>New service functionality being built based on storage features</a:t>
            </a:r>
          </a:p>
          <a:p>
            <a:endParaRPr lang="en-GB" dirty="0"/>
          </a:p>
          <a:p>
            <a:endParaRPr lang="en-GB" dirty="0" smtClean="0"/>
          </a:p>
          <a:p>
            <a:pPr marL="448056" lvl="1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352" y="5101512"/>
            <a:ext cx="898648" cy="26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483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DF8EC-8D06-164F-8C4D-FBE624E24E84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488" y="2150316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1867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Flash Technologies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DF8EC-8D06-164F-8C4D-FBE624E24E84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Depending where SSD are located. </a:t>
            </a:r>
          </a:p>
          <a:p>
            <a:pPr lvl="1"/>
            <a:r>
              <a:rPr lang="en-GB" dirty="0" smtClean="0"/>
              <a:t>Controllers → Flash Cache</a:t>
            </a:r>
          </a:p>
          <a:p>
            <a:pPr lvl="1"/>
            <a:r>
              <a:rPr lang="en-GB" dirty="0" smtClean="0"/>
              <a:t>Disk shelf → Flash Pool</a:t>
            </a:r>
          </a:p>
          <a:p>
            <a:r>
              <a:rPr lang="en-GB" dirty="0" smtClean="0"/>
              <a:t>Flash pool based on a Heat Map</a:t>
            </a:r>
            <a:endParaRPr lang="en-GB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226" y="983686"/>
            <a:ext cx="2886540" cy="416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30262" y="706685"/>
            <a:ext cx="1387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tx1">
                    <a:lumMod val="50000"/>
                  </a:schemeClr>
                </a:solidFill>
              </a:rPr>
              <a:t>Flash Cache</a:t>
            </a:r>
            <a:endParaRPr lang="en-GB" sz="12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65589" y="706686"/>
            <a:ext cx="1085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Flash Pool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41305" y="4114800"/>
            <a:ext cx="1326776" cy="385482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2277050" y="4114800"/>
            <a:ext cx="1326776" cy="385482"/>
          </a:xfrm>
          <a:prstGeom prst="round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3612830" y="4123760"/>
            <a:ext cx="1326776" cy="38548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4948610" y="4132720"/>
            <a:ext cx="1326776" cy="385482"/>
          </a:xfrm>
          <a:prstGeom prst="round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6293355" y="4141680"/>
            <a:ext cx="1326776" cy="385482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urved Right Arrow 15"/>
          <p:cNvSpPr/>
          <p:nvPr/>
        </p:nvSpPr>
        <p:spPr>
          <a:xfrm rot="5400000">
            <a:off x="4829586" y="3593411"/>
            <a:ext cx="244104" cy="681214"/>
          </a:xfrm>
          <a:prstGeom prst="curvedRightArrow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Curved Right Arrow 16"/>
          <p:cNvSpPr/>
          <p:nvPr/>
        </p:nvSpPr>
        <p:spPr>
          <a:xfrm rot="5400000">
            <a:off x="3422076" y="3602371"/>
            <a:ext cx="244104" cy="681214"/>
          </a:xfrm>
          <a:prstGeom prst="curvedRightArrow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Curved Right Arrow 17"/>
          <p:cNvSpPr/>
          <p:nvPr/>
        </p:nvSpPr>
        <p:spPr>
          <a:xfrm rot="5400000">
            <a:off x="2050426" y="3593401"/>
            <a:ext cx="244104" cy="681214"/>
          </a:xfrm>
          <a:prstGeom prst="curvedRightArrow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Curved Right Arrow 18"/>
          <p:cNvSpPr/>
          <p:nvPr/>
        </p:nvSpPr>
        <p:spPr>
          <a:xfrm rot="16200000">
            <a:off x="2140076" y="4328531"/>
            <a:ext cx="244104" cy="681214"/>
          </a:xfrm>
          <a:prstGeom prst="curvedRight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Curved Right Arrow 19"/>
          <p:cNvSpPr/>
          <p:nvPr/>
        </p:nvSpPr>
        <p:spPr>
          <a:xfrm rot="16200000">
            <a:off x="3484821" y="4364386"/>
            <a:ext cx="244104" cy="681214"/>
          </a:xfrm>
          <a:prstGeom prst="curvedRight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Curved Right Arrow 20"/>
          <p:cNvSpPr/>
          <p:nvPr/>
        </p:nvSpPr>
        <p:spPr>
          <a:xfrm rot="16200000">
            <a:off x="4883361" y="4373351"/>
            <a:ext cx="244104" cy="681214"/>
          </a:xfrm>
          <a:prstGeom prst="curvedRight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Curved Right Arrow 21"/>
          <p:cNvSpPr/>
          <p:nvPr/>
        </p:nvSpPr>
        <p:spPr>
          <a:xfrm rot="16200000">
            <a:off x="6255006" y="4364386"/>
            <a:ext cx="244104" cy="681214"/>
          </a:xfrm>
          <a:prstGeom prst="curvedRight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959185" y="5360925"/>
            <a:ext cx="1326776" cy="38548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/>
          <p:cNvSpPr/>
          <p:nvPr/>
        </p:nvSpPr>
        <p:spPr>
          <a:xfrm>
            <a:off x="2294965" y="5369885"/>
            <a:ext cx="1326776" cy="385482"/>
          </a:xfrm>
          <a:prstGeom prst="round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3630745" y="5378845"/>
            <a:ext cx="1326776" cy="385482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urved Right Arrow 25"/>
          <p:cNvSpPr/>
          <p:nvPr/>
        </p:nvSpPr>
        <p:spPr>
          <a:xfrm rot="5400000">
            <a:off x="2175941" y="4830576"/>
            <a:ext cx="244104" cy="681214"/>
          </a:xfrm>
          <a:prstGeom prst="curvedRightArrow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Curved Right Arrow 26"/>
          <p:cNvSpPr/>
          <p:nvPr/>
        </p:nvSpPr>
        <p:spPr>
          <a:xfrm rot="16200000">
            <a:off x="2229716" y="5610516"/>
            <a:ext cx="244104" cy="681214"/>
          </a:xfrm>
          <a:prstGeom prst="curvedRight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Curved Right Arrow 27"/>
          <p:cNvSpPr/>
          <p:nvPr/>
        </p:nvSpPr>
        <p:spPr>
          <a:xfrm rot="16200000">
            <a:off x="3601361" y="5601551"/>
            <a:ext cx="244104" cy="681214"/>
          </a:xfrm>
          <a:prstGeom prst="curvedRight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74" y="5249428"/>
            <a:ext cx="498598" cy="814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ight Arrow 29"/>
          <p:cNvSpPr/>
          <p:nvPr/>
        </p:nvSpPr>
        <p:spPr>
          <a:xfrm>
            <a:off x="5242106" y="5553666"/>
            <a:ext cx="898718" cy="103153"/>
          </a:xfrm>
          <a:prstGeom prst="rightArrow">
            <a:avLst/>
          </a:prstGeom>
          <a:solidFill>
            <a:schemeClr val="tx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39606" y="5249428"/>
            <a:ext cx="1353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Write to disk</a:t>
            </a:r>
            <a:endParaRPr lang="en-GB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2402541" y="3630706"/>
            <a:ext cx="800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</a:rPr>
              <a:t>read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890726" y="3648631"/>
            <a:ext cx="800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</a:rPr>
              <a:t>read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707340" y="4966481"/>
            <a:ext cx="1595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overwrite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56743" y="4597169"/>
            <a:ext cx="267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Eviction scanner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76218" y="5773346"/>
            <a:ext cx="2671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Eviction scanner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7" name="Right Arrow 36"/>
          <p:cNvSpPr/>
          <p:nvPr/>
        </p:nvSpPr>
        <p:spPr>
          <a:xfrm rot="16200000">
            <a:off x="4140565" y="4781836"/>
            <a:ext cx="470466" cy="112508"/>
          </a:xfrm>
          <a:prstGeom prst="rightArrow">
            <a:avLst/>
          </a:prstGeom>
          <a:solidFill>
            <a:schemeClr val="tx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20675" y="4888657"/>
            <a:ext cx="1963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Insert into SSD</a:t>
            </a:r>
            <a:endParaRPr lang="en-GB" dirty="0"/>
          </a:p>
        </p:txBody>
      </p:sp>
      <p:sp>
        <p:nvSpPr>
          <p:cNvPr id="39" name="Right Arrow 38"/>
          <p:cNvSpPr/>
          <p:nvPr/>
        </p:nvSpPr>
        <p:spPr>
          <a:xfrm rot="16200000">
            <a:off x="1308180" y="5908483"/>
            <a:ext cx="326530" cy="56256"/>
          </a:xfrm>
          <a:prstGeom prst="rightArrow">
            <a:avLst/>
          </a:prstGeom>
          <a:solidFill>
            <a:schemeClr val="tx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68490" y="5865837"/>
            <a:ext cx="1963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Insert into SSD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88777" y="4114800"/>
            <a:ext cx="691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read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142562" y="5343000"/>
            <a:ext cx="691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write</a:t>
            </a:r>
            <a:endParaRPr lang="en-GB" dirty="0"/>
          </a:p>
        </p:txBody>
      </p:sp>
      <p:sp>
        <p:nvSpPr>
          <p:cNvPr id="43" name="TextBox 42"/>
          <p:cNvSpPr txBox="1"/>
          <p:nvPr/>
        </p:nvSpPr>
        <p:spPr>
          <a:xfrm>
            <a:off x="6956743" y="4966481"/>
            <a:ext cx="2348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Every 60 </a:t>
            </a:r>
            <a:r>
              <a:rPr lang="en-GB" sz="1400" dirty="0" err="1" smtClean="0"/>
              <a:t>secs</a:t>
            </a:r>
            <a:r>
              <a:rPr lang="en-GB" sz="1400" dirty="0" smtClean="0"/>
              <a:t> &amp; </a:t>
            </a:r>
          </a:p>
          <a:p>
            <a:r>
              <a:rPr lang="en-GB" sz="1400" dirty="0" smtClean="0"/>
              <a:t>SSD consumption &gt; 75%</a:t>
            </a:r>
            <a:endParaRPr lang="en-GB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1299885" y="4141680"/>
            <a:ext cx="70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hot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2572909" y="4141675"/>
            <a:ext cx="869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warm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3854900" y="4150635"/>
            <a:ext cx="9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neutral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5199645" y="4159595"/>
            <a:ext cx="9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cold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472675" y="4168560"/>
            <a:ext cx="9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evict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3805592" y="5378827"/>
            <a:ext cx="9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evict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2557910" y="5378827"/>
            <a:ext cx="88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cold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34083" y="5368080"/>
            <a:ext cx="9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neutral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152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402" y="157921"/>
            <a:ext cx="8226854" cy="62800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Flash pool + Oracle </a:t>
            </a:r>
            <a:r>
              <a:rPr lang="en-GB" dirty="0" err="1" smtClean="0"/>
              <a:t>directNFS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476" y="1091340"/>
            <a:ext cx="8921067" cy="1319628"/>
          </a:xfrm>
        </p:spPr>
        <p:txBody>
          <a:bodyPr>
            <a:normAutofit/>
          </a:bodyPr>
          <a:lstStyle/>
          <a:p>
            <a:r>
              <a:rPr lang="en-GB" dirty="0" smtClean="0"/>
              <a:t>Oracle12c, enable </a:t>
            </a:r>
            <a:r>
              <a:rPr lang="en-GB" dirty="0" err="1" smtClean="0"/>
              <a:t>dNFS</a:t>
            </a:r>
            <a:r>
              <a:rPr lang="en-GB" dirty="0" smtClean="0"/>
              <a:t> by: </a:t>
            </a:r>
          </a:p>
          <a:p>
            <a:pPr marL="448056" lvl="1" indent="0">
              <a:buNone/>
            </a:pPr>
            <a:r>
              <a:rPr lang="en-GB" sz="1900" dirty="0"/>
              <a:t>	</a:t>
            </a:r>
            <a:r>
              <a:rPr lang="en-GB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$ORACLE_HOME/</a:t>
            </a:r>
            <a:r>
              <a:rPr lang="en-GB" sz="19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rdbms</a:t>
            </a:r>
            <a:r>
              <a:rPr lang="en-GB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/lib/make </a:t>
            </a:r>
            <a:r>
              <a:rPr lang="en-GB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-f ins_rdbms.mk </a:t>
            </a:r>
            <a:r>
              <a:rPr lang="en-GB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dnfs_on</a:t>
            </a:r>
            <a:endParaRPr lang="en-GB" sz="19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10968"/>
            <a:ext cx="9144000" cy="3741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0663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" y="65852"/>
            <a:ext cx="8226854" cy="940443"/>
          </a:xfrm>
        </p:spPr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DF8EC-8D06-164F-8C4D-FBE624E24E84}" type="slidenum">
              <a:rPr lang="en-US" smtClean="0"/>
              <a:t>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0980" y="1006295"/>
            <a:ext cx="8226854" cy="4667421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Brief introduction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Our setup</a:t>
            </a: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Caching technologies</a:t>
            </a: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Snapshots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Data motion, compression &amp; </a:t>
            </a:r>
            <a:r>
              <a:rPr lang="en-GB" dirty="0" err="1" smtClean="0">
                <a:solidFill>
                  <a:schemeClr val="accent2"/>
                </a:solidFill>
              </a:rPr>
              <a:t>dedup</a:t>
            </a:r>
            <a:endParaRPr lang="en-GB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614243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CERN’s</a:t>
            </a:r>
            <a:r>
              <a:rPr lang="pl-PL" dirty="0" smtClean="0"/>
              <a:t> Databases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>
                <a:solidFill>
                  <a:srgbClr val="FF0000"/>
                </a:solidFill>
                <a:ea typeface="DejaVu Sans" charset="0"/>
                <a:cs typeface="DejaVu Sans" charset="0"/>
              </a:rPr>
              <a:t>~</a:t>
            </a:r>
            <a:r>
              <a:rPr lang="en-US" sz="24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100</a:t>
            </a:r>
            <a:r>
              <a:rPr lang="en-US" sz="2400" dirty="0" smtClean="0">
                <a:solidFill>
                  <a:srgbClr val="0055A0"/>
                </a:solidFill>
                <a:ea typeface="DejaVu Sans" charset="0"/>
                <a:cs typeface="DejaVu Sans" charset="0"/>
              </a:rPr>
              <a:t> </a:t>
            </a:r>
            <a:r>
              <a:rPr lang="en-US" sz="2400" dirty="0">
                <a:solidFill>
                  <a:srgbClr val="0055A0"/>
                </a:solidFill>
                <a:ea typeface="DejaVu Sans" charset="0"/>
                <a:cs typeface="DejaVu Sans" charset="0"/>
              </a:rPr>
              <a:t>Oracle databases, most of them RAC</a:t>
            </a:r>
            <a:endParaRPr lang="en-US" sz="2400" dirty="0" smtClean="0">
              <a:solidFill>
                <a:srgbClr val="0055A0"/>
              </a:solidFill>
              <a:ea typeface="DejaVu Sans" charset="0"/>
              <a:cs typeface="DejaVu Sans" charset="0"/>
            </a:endParaRP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>
                <a:solidFill>
                  <a:srgbClr val="0055A0"/>
                </a:solidFill>
                <a:ea typeface="DejaVu Sans" charset="0"/>
                <a:cs typeface="DejaVu Sans" charset="0"/>
              </a:rPr>
              <a:t>Mostly NAS storage plus some SAN with ASM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~600 </a:t>
            </a:r>
            <a:r>
              <a:rPr lang="en-US" sz="2000" dirty="0">
                <a:solidFill>
                  <a:srgbClr val="FF0000"/>
                </a:solidFill>
                <a:ea typeface="DejaVu Sans" charset="0"/>
                <a:cs typeface="DejaVu Sans" charset="0"/>
              </a:rPr>
              <a:t>TB </a:t>
            </a:r>
            <a:r>
              <a:rPr lang="en-US" sz="2000" dirty="0">
                <a:solidFill>
                  <a:schemeClr val="tx2"/>
                </a:solidFill>
                <a:ea typeface="DejaVu Sans" charset="0"/>
                <a:cs typeface="DejaVu Sans" charset="0"/>
              </a:rPr>
              <a:t>of </a:t>
            </a:r>
            <a:r>
              <a:rPr lang="en-US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data files </a:t>
            </a:r>
            <a:r>
              <a:rPr lang="en-US" sz="2000" dirty="0">
                <a:solidFill>
                  <a:schemeClr val="tx2"/>
                </a:solidFill>
                <a:ea typeface="DejaVu Sans" charset="0"/>
                <a:cs typeface="DejaVu Sans" charset="0"/>
              </a:rPr>
              <a:t>for production DBs in </a:t>
            </a:r>
            <a:r>
              <a:rPr lang="en-US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total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Using a </a:t>
            </a:r>
            <a:r>
              <a:rPr lang="en-US" sz="2000" dirty="0">
                <a:solidFill>
                  <a:schemeClr val="tx2"/>
                </a:solidFill>
                <a:ea typeface="DejaVu Sans" charset="0"/>
                <a:cs typeface="DejaVu Sans" charset="0"/>
              </a:rPr>
              <a:t>v</a:t>
            </a:r>
            <a:r>
              <a:rPr lang="en-US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ariety of Oracle technologies: Active Data </a:t>
            </a:r>
            <a:r>
              <a:rPr lang="en-US" sz="2000" dirty="0">
                <a:solidFill>
                  <a:schemeClr val="tx2"/>
                </a:solidFill>
                <a:ea typeface="DejaVu Sans" charset="0"/>
                <a:cs typeface="DejaVu Sans" charset="0"/>
              </a:rPr>
              <a:t>G</a:t>
            </a:r>
            <a:r>
              <a:rPr lang="en-US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uard, Golden Gate, </a:t>
            </a:r>
            <a:r>
              <a:rPr lang="en-US" sz="2000" dirty="0" err="1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Clusterware</a:t>
            </a:r>
            <a:r>
              <a:rPr lang="en-US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, etc.</a:t>
            </a:r>
            <a:endParaRPr lang="pl-PL" sz="2400" dirty="0" smtClean="0">
              <a:solidFill>
                <a:schemeClr val="tx2"/>
              </a:solidFill>
              <a:ea typeface="DejaVu Sans" charset="0"/>
              <a:cs typeface="DejaVu Sans" charset="0"/>
            </a:endParaRP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Examples</a:t>
            </a:r>
            <a:r>
              <a:rPr lang="pl-PL" sz="24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 </a:t>
            </a:r>
            <a:r>
              <a:rPr lang="pl-PL" sz="2400" dirty="0">
                <a:solidFill>
                  <a:schemeClr val="tx2"/>
                </a:solidFill>
                <a:ea typeface="DejaVu Sans" charset="0"/>
                <a:cs typeface="DejaVu Sans" charset="0"/>
              </a:rPr>
              <a:t>of critical production DBs: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l-PL" sz="2000" dirty="0">
                <a:solidFill>
                  <a:schemeClr val="tx2"/>
                </a:solidFill>
                <a:ea typeface="DejaVu Sans" charset="0"/>
                <a:cs typeface="DejaVu Sans" charset="0"/>
              </a:rPr>
              <a:t>LHC logging database </a:t>
            </a:r>
            <a:r>
              <a:rPr lang="pl-PL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~</a:t>
            </a:r>
            <a:r>
              <a:rPr lang="en-GB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250</a:t>
            </a:r>
            <a:r>
              <a:rPr lang="pl-PL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 </a:t>
            </a:r>
            <a:r>
              <a:rPr lang="pl-PL" sz="2000" dirty="0">
                <a:solidFill>
                  <a:srgbClr val="FF0000"/>
                </a:solidFill>
                <a:ea typeface="DejaVu Sans" charset="0"/>
                <a:cs typeface="DejaVu Sans" charset="0"/>
              </a:rPr>
              <a:t>TB</a:t>
            </a:r>
            <a:r>
              <a:rPr lang="pl-PL" sz="2000" dirty="0">
                <a:solidFill>
                  <a:schemeClr val="tx2"/>
                </a:solidFill>
                <a:ea typeface="DejaVu Sans" charset="0"/>
                <a:cs typeface="DejaVu Sans" charset="0"/>
              </a:rPr>
              <a:t>, expected growth up to </a:t>
            </a:r>
            <a:r>
              <a:rPr lang="en-US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~</a:t>
            </a:r>
            <a:r>
              <a:rPr lang="pl-PL" sz="2000" dirty="0">
                <a:solidFill>
                  <a:srgbClr val="FF0000"/>
                </a:solidFill>
                <a:ea typeface="DejaVu Sans" charset="0"/>
                <a:cs typeface="DejaVu Sans" charset="0"/>
              </a:rPr>
              <a:t>9</a:t>
            </a:r>
            <a:r>
              <a:rPr lang="pl-PL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0 </a:t>
            </a:r>
            <a:r>
              <a:rPr lang="pl-PL" sz="2000" dirty="0">
                <a:solidFill>
                  <a:srgbClr val="FF0000"/>
                </a:solidFill>
                <a:ea typeface="DejaVu Sans" charset="0"/>
                <a:cs typeface="DejaVu Sans" charset="0"/>
              </a:rPr>
              <a:t>TB / year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pl-PL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13 </a:t>
            </a:r>
            <a:r>
              <a:rPr lang="en-GB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p</a:t>
            </a:r>
            <a:r>
              <a:rPr lang="pl-PL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roduction </a:t>
            </a:r>
            <a:r>
              <a:rPr lang="pl-PL" sz="2000" dirty="0">
                <a:solidFill>
                  <a:schemeClr val="tx2"/>
                </a:solidFill>
                <a:ea typeface="DejaVu Sans" charset="0"/>
                <a:cs typeface="DejaVu Sans" charset="0"/>
              </a:rPr>
              <a:t>experiments’ databases ~</a:t>
            </a:r>
            <a:r>
              <a:rPr lang="pl-PL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1</a:t>
            </a:r>
            <a:r>
              <a:rPr lang="en-GB" sz="2000" dirty="0">
                <a:solidFill>
                  <a:schemeClr val="tx2"/>
                </a:solidFill>
                <a:ea typeface="DejaVu Sans" charset="0"/>
                <a:cs typeface="DejaVu Sans" charset="0"/>
              </a:rPr>
              <a:t>5</a:t>
            </a:r>
            <a:r>
              <a:rPr lang="en-US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-25</a:t>
            </a:r>
            <a:r>
              <a:rPr lang="pl-PL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 </a:t>
            </a:r>
            <a:r>
              <a:rPr lang="pl-PL" sz="2000" dirty="0">
                <a:solidFill>
                  <a:schemeClr val="tx2"/>
                </a:solidFill>
                <a:ea typeface="DejaVu Sans" charset="0"/>
                <a:cs typeface="DejaVu Sans" charset="0"/>
              </a:rPr>
              <a:t>TB in </a:t>
            </a:r>
            <a:r>
              <a:rPr lang="en-GB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each</a:t>
            </a:r>
            <a:endParaRPr lang="en-GB" sz="1800" dirty="0">
              <a:solidFill>
                <a:schemeClr val="tx2"/>
              </a:solidFill>
              <a:ea typeface="DejaVu Sans" charset="0"/>
              <a:cs typeface="DejaVu Sans" charset="0"/>
            </a:endParaRP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dirty="0">
                <a:solidFill>
                  <a:schemeClr val="tx2"/>
                </a:solidFill>
                <a:ea typeface="DejaVu Sans" charset="0"/>
                <a:cs typeface="DejaVu Sans" charset="0"/>
              </a:rPr>
              <a:t>Read-only copies (Active Data Guard</a:t>
            </a:r>
            <a:r>
              <a:rPr lang="en-GB" sz="2000" dirty="0" smtClean="0">
                <a:solidFill>
                  <a:schemeClr val="tx2"/>
                </a:solidFill>
                <a:ea typeface="DejaVu Sans" charset="0"/>
                <a:cs typeface="DejaVu Sans" charset="0"/>
              </a:rPr>
              <a:t>)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000" dirty="0" smtClean="0">
              <a:solidFill>
                <a:schemeClr val="tx2"/>
              </a:solidFill>
              <a:ea typeface="DejaVu Sans" charset="0"/>
              <a:cs typeface="DejaVu Sans" charset="0"/>
            </a:endParaRP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smtClean="0">
                <a:solidFill>
                  <a:srgbClr val="00529E"/>
                </a:solidFill>
                <a:ea typeface="DejaVu Sans" charset="0"/>
                <a:cs typeface="DejaVu Sans" charset="0"/>
              </a:rPr>
              <a:t>Database on Demand (</a:t>
            </a:r>
            <a:r>
              <a:rPr lang="en-GB" sz="2400" dirty="0" err="1" smtClean="0">
                <a:solidFill>
                  <a:srgbClr val="00529E"/>
                </a:solidFill>
                <a:ea typeface="DejaVu Sans" charset="0"/>
                <a:cs typeface="DejaVu Sans" charset="0"/>
              </a:rPr>
              <a:t>DBoD</a:t>
            </a:r>
            <a:r>
              <a:rPr lang="en-GB" sz="2400" dirty="0" smtClean="0">
                <a:solidFill>
                  <a:srgbClr val="00529E"/>
                </a:solidFill>
                <a:ea typeface="DejaVu Sans" charset="0"/>
                <a:cs typeface="DejaVu Sans" charset="0"/>
              </a:rPr>
              <a:t>) single instances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dirty="0" smtClean="0">
                <a:solidFill>
                  <a:srgbClr val="00529E"/>
                </a:solidFill>
                <a:ea typeface="DejaVu Sans" charset="0"/>
                <a:cs typeface="DejaVu Sans" charset="0"/>
              </a:rPr>
              <a:t>172 </a:t>
            </a:r>
            <a:r>
              <a:rPr lang="en-GB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MySQL</a:t>
            </a:r>
            <a:r>
              <a:rPr lang="en-GB" sz="2000" dirty="0" smtClean="0">
                <a:solidFill>
                  <a:srgbClr val="00529E"/>
                </a:solidFill>
                <a:ea typeface="DejaVu Sans" charset="0"/>
                <a:cs typeface="DejaVu Sans" charset="0"/>
              </a:rPr>
              <a:t> Open community databases (5.6.17)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dirty="0" smtClean="0">
                <a:solidFill>
                  <a:srgbClr val="00529E"/>
                </a:solidFill>
                <a:ea typeface="DejaVu Sans" charset="0"/>
                <a:cs typeface="DejaVu Sans" charset="0"/>
              </a:rPr>
              <a:t>19 </a:t>
            </a:r>
            <a:r>
              <a:rPr lang="en-GB" sz="2000" dirty="0" err="1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PostgreSQL</a:t>
            </a:r>
            <a:r>
              <a:rPr lang="en-GB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 </a:t>
            </a:r>
            <a:r>
              <a:rPr lang="en-GB" sz="2000" dirty="0" smtClean="0">
                <a:solidFill>
                  <a:srgbClr val="00529E"/>
                </a:solidFill>
                <a:ea typeface="DejaVu Sans" charset="0"/>
                <a:cs typeface="DejaVu Sans" charset="0"/>
              </a:rPr>
              <a:t>databases (9.2.9)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dirty="0">
                <a:solidFill>
                  <a:srgbClr val="00529E"/>
                </a:solidFill>
                <a:ea typeface="DejaVu Sans" charset="0"/>
                <a:cs typeface="DejaVu Sans" charset="0"/>
              </a:rPr>
              <a:t>9</a:t>
            </a:r>
            <a:r>
              <a:rPr lang="en-GB" sz="2000" dirty="0" smtClean="0">
                <a:solidFill>
                  <a:srgbClr val="00529E"/>
                </a:solidFill>
                <a:ea typeface="DejaVu Sans" charset="0"/>
                <a:cs typeface="DejaVu Sans" charset="0"/>
              </a:rPr>
              <a:t> </a:t>
            </a:r>
            <a:r>
              <a:rPr lang="en-GB" sz="2000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Oracle11g</a:t>
            </a:r>
            <a:r>
              <a:rPr lang="en-GB" sz="2000" dirty="0" smtClean="0">
                <a:solidFill>
                  <a:srgbClr val="00529E"/>
                </a:solidFill>
                <a:ea typeface="DejaVu Sans" charset="0"/>
                <a:cs typeface="DejaVu Sans" charset="0"/>
              </a:rPr>
              <a:t> databases (11.2.0.4)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000" dirty="0">
              <a:solidFill>
                <a:schemeClr val="tx2"/>
              </a:solidFill>
              <a:ea typeface="DejaVu Sans" charset="0"/>
              <a:cs typeface="DejaVu Sans" charset="0"/>
            </a:endParaRPr>
          </a:p>
          <a:p>
            <a:pPr marL="457200" lvl="1" indent="0"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dirty="0" smtClean="0">
              <a:solidFill>
                <a:schemeClr val="tx2"/>
              </a:solidFill>
              <a:ea typeface="DejaVu Sans" charset="0"/>
              <a:cs typeface="DejaVu Sans" charset="0"/>
            </a:endParaRPr>
          </a:p>
        </p:txBody>
      </p:sp>
      <p:pic>
        <p:nvPicPr>
          <p:cNvPr id="17" name="Picture 2" descr="C:\mblaszcz private\PRESENTATIONS MAIN\aaa UKOUG 2013\pics\Picture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593" y="699744"/>
            <a:ext cx="1314921" cy="125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mblaszcz private\PRESENTATIONS MAIN\aaa UKOUG 2013\pics\Picture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456" y="959871"/>
            <a:ext cx="1314921" cy="125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mblaszcz private\PRESENTATIONS MAIN\aaa UKOUG 2013\pics\Picture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019" y="1178835"/>
            <a:ext cx="1200708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3" descr="E:\Code_Documentation\Openlab presentations\img\oracle-log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791" y="843453"/>
            <a:ext cx="845688" cy="232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113" y="4397753"/>
            <a:ext cx="873184" cy="667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391" y="4146322"/>
            <a:ext cx="1059986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E:\Code_Documentation\Openlab presentations\img\oracle-log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068" y="5442369"/>
            <a:ext cx="845688" cy="232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80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59778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 few 7-mode concepts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4176" y="1886357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9976" y="1886357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79576" y="1886357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6576" y="1234575"/>
            <a:ext cx="685800" cy="34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79576" y="1234575"/>
            <a:ext cx="685800" cy="34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74"/>
          <p:cNvSpPr>
            <a:spLocks noChangeShapeType="1"/>
          </p:cNvSpPr>
          <p:nvPr/>
        </p:nvSpPr>
        <p:spPr bwMode="auto">
          <a:xfrm flipV="1">
            <a:off x="381000" y="1733957"/>
            <a:ext cx="2584376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1" name="Line 183"/>
          <p:cNvSpPr>
            <a:spLocks noChangeShapeType="1"/>
          </p:cNvSpPr>
          <p:nvPr/>
        </p:nvSpPr>
        <p:spPr bwMode="auto">
          <a:xfrm>
            <a:off x="1593776" y="1581557"/>
            <a:ext cx="0" cy="1524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2" name="Line 185"/>
          <p:cNvSpPr>
            <a:spLocks noChangeShapeType="1"/>
          </p:cNvSpPr>
          <p:nvPr/>
        </p:nvSpPr>
        <p:spPr bwMode="auto">
          <a:xfrm>
            <a:off x="2736776" y="1581557"/>
            <a:ext cx="0" cy="1524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" name="Line 186"/>
          <p:cNvSpPr>
            <a:spLocks noChangeShapeType="1"/>
          </p:cNvSpPr>
          <p:nvPr/>
        </p:nvSpPr>
        <p:spPr bwMode="auto">
          <a:xfrm>
            <a:off x="1441376" y="1733957"/>
            <a:ext cx="0" cy="1524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" name="Line 188"/>
          <p:cNvSpPr>
            <a:spLocks noChangeShapeType="1"/>
          </p:cNvSpPr>
          <p:nvPr/>
        </p:nvSpPr>
        <p:spPr bwMode="auto">
          <a:xfrm>
            <a:off x="2050976" y="1733957"/>
            <a:ext cx="0" cy="1524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5" name="Line 188"/>
          <p:cNvSpPr>
            <a:spLocks noChangeShapeType="1"/>
          </p:cNvSpPr>
          <p:nvPr/>
        </p:nvSpPr>
        <p:spPr bwMode="auto">
          <a:xfrm>
            <a:off x="2508176" y="1733957"/>
            <a:ext cx="0" cy="1524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cxnSp>
        <p:nvCxnSpPr>
          <p:cNvPr id="16" name="Straight Connector 15"/>
          <p:cNvCxnSpPr>
            <a:stCxn id="8" idx="3"/>
            <a:endCxn id="9" idx="1"/>
          </p:cNvCxnSpPr>
          <p:nvPr/>
        </p:nvCxnSpPr>
        <p:spPr>
          <a:xfrm>
            <a:off x="1822376" y="1408066"/>
            <a:ext cx="4572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822376" y="1505357"/>
            <a:ext cx="4572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891457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Line 186"/>
          <p:cNvSpPr>
            <a:spLocks noChangeShapeType="1"/>
          </p:cNvSpPr>
          <p:nvPr/>
        </p:nvSpPr>
        <p:spPr bwMode="auto">
          <a:xfrm>
            <a:off x="762000" y="1739057"/>
            <a:ext cx="0" cy="1524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76200" y="1223963"/>
            <a:ext cx="3453742" cy="798611"/>
          </a:xfrm>
          <a:prstGeom prst="ellipse">
            <a:avLst/>
          </a:prstGeom>
          <a:solidFill>
            <a:srgbClr val="FFC000">
              <a:alpha val="1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76200" y="1486197"/>
            <a:ext cx="1606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Private network</a:t>
            </a:r>
            <a:endParaRPr lang="en-GB" sz="1400" dirty="0"/>
          </a:p>
        </p:txBody>
      </p:sp>
      <p:pic>
        <p:nvPicPr>
          <p:cNvPr id="22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72457"/>
            <a:ext cx="603176" cy="22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176" y="2271325"/>
            <a:ext cx="603176" cy="22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259545"/>
            <a:ext cx="603176" cy="22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2258413"/>
            <a:ext cx="603176" cy="22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77" y="3210949"/>
            <a:ext cx="2418499" cy="1602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77" y="4813825"/>
            <a:ext cx="1415132" cy="623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376" y="3301466"/>
            <a:ext cx="3905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2622476" y="3939641"/>
            <a:ext cx="1388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FlexVolume</a:t>
            </a:r>
            <a:endParaRPr lang="en-GB" sz="1400" dirty="0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627" y="3130695"/>
            <a:ext cx="912290" cy="243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3687826" y="2796564"/>
            <a:ext cx="24560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R</a:t>
            </a:r>
            <a:r>
              <a:rPr lang="en-GB" sz="1400" dirty="0" smtClean="0"/>
              <a:t>emote </a:t>
            </a:r>
            <a:r>
              <a:rPr lang="en-GB" sz="1400" b="1" dirty="0" err="1" smtClean="0"/>
              <a:t>L</a:t>
            </a:r>
            <a:r>
              <a:rPr lang="en-GB" sz="1400" dirty="0" err="1" smtClean="0"/>
              <a:t>an</a:t>
            </a:r>
            <a:r>
              <a:rPr lang="en-GB" sz="1400" dirty="0" smtClean="0"/>
              <a:t> </a:t>
            </a:r>
            <a:r>
              <a:rPr lang="en-GB" sz="1400" b="1" dirty="0" smtClean="0"/>
              <a:t>M</a:t>
            </a:r>
            <a:r>
              <a:rPr lang="en-GB" sz="1400" dirty="0" smtClean="0"/>
              <a:t>anager</a:t>
            </a:r>
            <a:endParaRPr lang="en-GB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3710497" y="3381526"/>
            <a:ext cx="189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S</a:t>
            </a:r>
            <a:r>
              <a:rPr lang="en-GB" sz="1400" dirty="0" smtClean="0"/>
              <a:t>ervice </a:t>
            </a:r>
            <a:r>
              <a:rPr lang="en-GB" sz="1400" b="1" dirty="0" smtClean="0"/>
              <a:t>P</a:t>
            </a:r>
            <a:r>
              <a:rPr lang="en-GB" sz="1400" dirty="0" smtClean="0"/>
              <a:t>rocessor</a:t>
            </a:r>
            <a:endParaRPr lang="en-GB" sz="1400" dirty="0"/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487" y="4351108"/>
            <a:ext cx="570430" cy="577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3836085" y="4012387"/>
            <a:ext cx="2282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R</a:t>
            </a:r>
            <a:r>
              <a:rPr lang="en-GB" sz="1400" dirty="0" smtClean="0"/>
              <a:t>apid </a:t>
            </a:r>
            <a:r>
              <a:rPr lang="en-GB" sz="1400" b="1" dirty="0" smtClean="0"/>
              <a:t>RAID</a:t>
            </a:r>
            <a:r>
              <a:rPr lang="en-GB" sz="1400" dirty="0" smtClean="0"/>
              <a:t> </a:t>
            </a:r>
            <a:r>
              <a:rPr lang="en-GB" sz="1400" b="1" dirty="0" smtClean="0"/>
              <a:t>R</a:t>
            </a:r>
            <a:r>
              <a:rPr lang="en-GB" sz="1400" dirty="0" smtClean="0"/>
              <a:t>ecovery</a:t>
            </a:r>
            <a:endParaRPr lang="en-GB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3940984" y="4971558"/>
            <a:ext cx="1775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M</a:t>
            </a:r>
            <a:r>
              <a:rPr lang="en-GB" sz="1400" dirty="0" smtClean="0"/>
              <a:t>aintenance </a:t>
            </a:r>
            <a:r>
              <a:rPr lang="en-GB" sz="1400" dirty="0" err="1" smtClean="0"/>
              <a:t>center</a:t>
            </a:r>
            <a:r>
              <a:rPr lang="en-GB" sz="1400" dirty="0" smtClean="0"/>
              <a:t> (at least 2 spares)</a:t>
            </a:r>
            <a:endParaRPr lang="en-GB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203977" y="2883318"/>
            <a:ext cx="2115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r</a:t>
            </a:r>
            <a:r>
              <a:rPr lang="en-GB" dirty="0" err="1" smtClean="0"/>
              <a:t>aid_dp</a:t>
            </a:r>
            <a:r>
              <a:rPr lang="en-GB" dirty="0" smtClean="0"/>
              <a:t> or raid4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6000277" y="2627287"/>
            <a:ext cx="2875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raid.scrub.schedule</a:t>
            </a:r>
            <a:endParaRPr lang="en-GB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07313" y="3266528"/>
            <a:ext cx="3317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raid.media_scrub.rat</a:t>
            </a:r>
            <a:r>
              <a:rPr lang="en-GB" dirty="0" err="1"/>
              <a:t>e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7670381" y="2929484"/>
            <a:ext cx="1084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>
                    <a:lumMod val="10000"/>
                  </a:schemeClr>
                </a:solidFill>
              </a:rPr>
              <a:t>once weekly</a:t>
            </a:r>
            <a:endParaRPr lang="en-GB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617482" y="3583179"/>
            <a:ext cx="9263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1">
                    <a:lumMod val="10000"/>
                  </a:schemeClr>
                </a:solidFill>
              </a:rPr>
              <a:t>constantly</a:t>
            </a:r>
            <a:endParaRPr lang="en-GB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50" y="4650444"/>
            <a:ext cx="1769282" cy="1089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6937350" y="4231934"/>
            <a:ext cx="174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reallocate</a:t>
            </a:r>
            <a:endParaRPr lang="en-GB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262" y="1400509"/>
            <a:ext cx="352393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6808881" y="1031177"/>
            <a:ext cx="1945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Thin provisioning</a:t>
            </a:r>
            <a:endParaRPr lang="en-GB" dirty="0"/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417066"/>
              </p:ext>
            </p:extLst>
          </p:nvPr>
        </p:nvGraphicFramePr>
        <p:xfrm>
          <a:off x="3300482" y="1810157"/>
          <a:ext cx="1971572" cy="883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5786"/>
                <a:gridCol w="985786"/>
              </a:tblGrid>
              <a:tr h="37898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File</a:t>
                      </a:r>
                      <a:r>
                        <a:rPr lang="en-GB" sz="1200" baseline="0" dirty="0" smtClean="0"/>
                        <a:t> access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Block access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NFS, CIFS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err="1" smtClean="0"/>
                        <a:t>FC,FCoE</a:t>
                      </a:r>
                      <a:r>
                        <a:rPr lang="en-GB" sz="1100" dirty="0" smtClean="0"/>
                        <a:t>, iSCSI</a:t>
                      </a:r>
                      <a:endParaRPr lang="en-GB" sz="11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938" y="762334"/>
            <a:ext cx="4857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" name="Straight Connector 43"/>
          <p:cNvCxnSpPr/>
          <p:nvPr/>
        </p:nvCxnSpPr>
        <p:spPr>
          <a:xfrm flipH="1">
            <a:off x="2622476" y="831273"/>
            <a:ext cx="853755" cy="3845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8" idx="0"/>
          </p:cNvCxnSpPr>
          <p:nvPr/>
        </p:nvCxnSpPr>
        <p:spPr>
          <a:xfrm flipH="1">
            <a:off x="1479476" y="831273"/>
            <a:ext cx="1996755" cy="40330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977" y="4908292"/>
            <a:ext cx="1636848" cy="1217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888" y="4791936"/>
            <a:ext cx="896471" cy="88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Rectangle 50"/>
          <p:cNvSpPr/>
          <p:nvPr/>
        </p:nvSpPr>
        <p:spPr>
          <a:xfrm>
            <a:off x="6194908" y="531501"/>
            <a:ext cx="214234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4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autosupport</a:t>
            </a:r>
            <a:endParaRPr lang="en-GB" sz="2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1376" y="831273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</a:t>
            </a:r>
            <a:r>
              <a:rPr lang="en-GB" sz="1200" dirty="0" smtClean="0"/>
              <a:t>lient access</a:t>
            </a:r>
            <a:endParaRPr lang="en-GB" sz="1200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1288976" y="2494632"/>
            <a:ext cx="190500" cy="199445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1479476" y="2494632"/>
            <a:ext cx="323595" cy="199445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87680" y="2651784"/>
            <a:ext cx="2287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Independent HA pairs</a:t>
            </a:r>
            <a:endParaRPr lang="en-GB" sz="1400" dirty="0"/>
          </a:p>
        </p:txBody>
      </p:sp>
      <p:pic>
        <p:nvPicPr>
          <p:cNvPr id="26" name="Picture 25" descr="snapshots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889" y="4366178"/>
            <a:ext cx="769824" cy="92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83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1633" y="2195505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7433" y="2195505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7033" y="2195505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4033" y="746380"/>
            <a:ext cx="685800" cy="34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7033" y="746380"/>
            <a:ext cx="685800" cy="34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Line 174"/>
          <p:cNvSpPr>
            <a:spLocks noChangeShapeType="1"/>
          </p:cNvSpPr>
          <p:nvPr/>
        </p:nvSpPr>
        <p:spPr bwMode="auto">
          <a:xfrm flipV="1">
            <a:off x="5388457" y="1245762"/>
            <a:ext cx="2584376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2" name="Line 183"/>
          <p:cNvSpPr>
            <a:spLocks noChangeShapeType="1"/>
          </p:cNvSpPr>
          <p:nvPr/>
        </p:nvSpPr>
        <p:spPr bwMode="auto">
          <a:xfrm>
            <a:off x="6601233" y="1093362"/>
            <a:ext cx="0" cy="1524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3" name="Line 185"/>
          <p:cNvSpPr>
            <a:spLocks noChangeShapeType="1"/>
          </p:cNvSpPr>
          <p:nvPr/>
        </p:nvSpPr>
        <p:spPr bwMode="auto">
          <a:xfrm>
            <a:off x="7744233" y="1093362"/>
            <a:ext cx="0" cy="1524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4" name="Line 186"/>
          <p:cNvSpPr>
            <a:spLocks noChangeShapeType="1"/>
          </p:cNvSpPr>
          <p:nvPr/>
        </p:nvSpPr>
        <p:spPr bwMode="auto">
          <a:xfrm>
            <a:off x="6448833" y="1245762"/>
            <a:ext cx="0" cy="949742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5" name="Line 188"/>
          <p:cNvSpPr>
            <a:spLocks noChangeShapeType="1"/>
          </p:cNvSpPr>
          <p:nvPr/>
        </p:nvSpPr>
        <p:spPr bwMode="auto">
          <a:xfrm>
            <a:off x="7058433" y="1245762"/>
            <a:ext cx="0" cy="949742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6" name="Line 188"/>
          <p:cNvSpPr>
            <a:spLocks noChangeShapeType="1"/>
          </p:cNvSpPr>
          <p:nvPr/>
        </p:nvSpPr>
        <p:spPr bwMode="auto">
          <a:xfrm>
            <a:off x="7515632" y="1245762"/>
            <a:ext cx="8201" cy="949742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cxnSp>
        <p:nvCxnSpPr>
          <p:cNvPr id="37" name="Straight Connector 36"/>
          <p:cNvCxnSpPr>
            <a:stCxn id="29" idx="3"/>
            <a:endCxn id="30" idx="1"/>
          </p:cNvCxnSpPr>
          <p:nvPr/>
        </p:nvCxnSpPr>
        <p:spPr>
          <a:xfrm>
            <a:off x="6829833" y="919871"/>
            <a:ext cx="4572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829833" y="1017162"/>
            <a:ext cx="4572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8457" y="2200605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Line 186"/>
          <p:cNvSpPr>
            <a:spLocks noChangeShapeType="1"/>
          </p:cNvSpPr>
          <p:nvPr/>
        </p:nvSpPr>
        <p:spPr bwMode="auto">
          <a:xfrm>
            <a:off x="5769457" y="1250861"/>
            <a:ext cx="0" cy="944643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41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457" y="2581605"/>
            <a:ext cx="603176" cy="22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633" y="2580473"/>
            <a:ext cx="603176" cy="22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857" y="2568693"/>
            <a:ext cx="603176" cy="22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033" y="2567561"/>
            <a:ext cx="603176" cy="22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Oval 44"/>
          <p:cNvSpPr/>
          <p:nvPr/>
        </p:nvSpPr>
        <p:spPr>
          <a:xfrm>
            <a:off x="4968094" y="572697"/>
            <a:ext cx="3453742" cy="798611"/>
          </a:xfrm>
          <a:prstGeom prst="ellipse">
            <a:avLst/>
          </a:prstGeom>
          <a:solidFill>
            <a:srgbClr val="FFC000">
              <a:alpha val="1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5088225" y="1005208"/>
            <a:ext cx="1606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Private network</a:t>
            </a:r>
            <a:endParaRPr lang="en-GB" sz="1400" dirty="0"/>
          </a:p>
        </p:txBody>
      </p:sp>
      <p:sp>
        <p:nvSpPr>
          <p:cNvPr id="50" name="Line 174"/>
          <p:cNvSpPr>
            <a:spLocks noChangeShapeType="1"/>
          </p:cNvSpPr>
          <p:nvPr/>
        </p:nvSpPr>
        <p:spPr bwMode="auto">
          <a:xfrm>
            <a:off x="5388458" y="1546480"/>
            <a:ext cx="2200164" cy="21752"/>
          </a:xfrm>
          <a:prstGeom prst="line">
            <a:avLst/>
          </a:prstGeom>
          <a:noFill/>
          <a:ln w="25400">
            <a:solidFill>
              <a:srgbClr val="92D05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2" name="Line 188"/>
          <p:cNvSpPr>
            <a:spLocks noChangeShapeType="1"/>
          </p:cNvSpPr>
          <p:nvPr/>
        </p:nvSpPr>
        <p:spPr bwMode="auto">
          <a:xfrm>
            <a:off x="5584904" y="1557356"/>
            <a:ext cx="0" cy="643249"/>
          </a:xfrm>
          <a:prstGeom prst="line">
            <a:avLst/>
          </a:prstGeom>
          <a:noFill/>
          <a:ln w="25400">
            <a:solidFill>
              <a:srgbClr val="92D05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53" name="Line 188"/>
          <p:cNvSpPr>
            <a:spLocks noChangeShapeType="1"/>
          </p:cNvSpPr>
          <p:nvPr/>
        </p:nvSpPr>
        <p:spPr bwMode="auto">
          <a:xfrm>
            <a:off x="6727904" y="1568232"/>
            <a:ext cx="0" cy="619465"/>
          </a:xfrm>
          <a:prstGeom prst="line">
            <a:avLst/>
          </a:prstGeom>
          <a:noFill/>
          <a:ln w="25400">
            <a:solidFill>
              <a:srgbClr val="92D05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pic>
        <p:nvPicPr>
          <p:cNvPr id="54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704" y="1812888"/>
            <a:ext cx="804270" cy="75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Line 174"/>
          <p:cNvSpPr>
            <a:spLocks noChangeShapeType="1"/>
          </p:cNvSpPr>
          <p:nvPr/>
        </p:nvSpPr>
        <p:spPr bwMode="auto">
          <a:xfrm>
            <a:off x="5629604" y="1959155"/>
            <a:ext cx="2711681" cy="7902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" name="Line 183"/>
          <p:cNvSpPr>
            <a:spLocks noChangeShapeType="1"/>
          </p:cNvSpPr>
          <p:nvPr/>
        </p:nvSpPr>
        <p:spPr bwMode="auto">
          <a:xfrm flipH="1">
            <a:off x="5891594" y="1973386"/>
            <a:ext cx="9419" cy="222118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" name="Line 183"/>
          <p:cNvSpPr>
            <a:spLocks noChangeShapeType="1"/>
          </p:cNvSpPr>
          <p:nvPr/>
        </p:nvSpPr>
        <p:spPr bwMode="auto">
          <a:xfrm flipH="1">
            <a:off x="8251904" y="1838373"/>
            <a:ext cx="919" cy="117596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" name="Line 183"/>
          <p:cNvSpPr>
            <a:spLocks noChangeShapeType="1"/>
          </p:cNvSpPr>
          <p:nvPr/>
        </p:nvSpPr>
        <p:spPr bwMode="auto">
          <a:xfrm flipH="1">
            <a:off x="6185085" y="1965580"/>
            <a:ext cx="9419" cy="222118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" name="Line 183"/>
          <p:cNvSpPr>
            <a:spLocks noChangeShapeType="1"/>
          </p:cNvSpPr>
          <p:nvPr/>
        </p:nvSpPr>
        <p:spPr bwMode="auto">
          <a:xfrm flipH="1">
            <a:off x="6947085" y="1965580"/>
            <a:ext cx="9419" cy="222118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" name="Line 183"/>
          <p:cNvSpPr>
            <a:spLocks noChangeShapeType="1"/>
          </p:cNvSpPr>
          <p:nvPr/>
        </p:nvSpPr>
        <p:spPr bwMode="auto">
          <a:xfrm flipH="1">
            <a:off x="7709085" y="1965580"/>
            <a:ext cx="9419" cy="222118"/>
          </a:xfrm>
          <a:prstGeom prst="line">
            <a:avLst/>
          </a:prstGeom>
          <a:noFill/>
          <a:ln w="2540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" name="Line 188"/>
          <p:cNvSpPr>
            <a:spLocks noChangeShapeType="1"/>
          </p:cNvSpPr>
          <p:nvPr/>
        </p:nvSpPr>
        <p:spPr bwMode="auto">
          <a:xfrm>
            <a:off x="6346904" y="1546480"/>
            <a:ext cx="0" cy="649024"/>
          </a:xfrm>
          <a:prstGeom prst="line">
            <a:avLst/>
          </a:prstGeom>
          <a:noFill/>
          <a:ln w="25400">
            <a:solidFill>
              <a:srgbClr val="92D05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4" name="Line 188"/>
          <p:cNvSpPr>
            <a:spLocks noChangeShapeType="1"/>
          </p:cNvSpPr>
          <p:nvPr/>
        </p:nvSpPr>
        <p:spPr bwMode="auto">
          <a:xfrm>
            <a:off x="7337504" y="1584580"/>
            <a:ext cx="0" cy="619465"/>
          </a:xfrm>
          <a:prstGeom prst="line">
            <a:avLst/>
          </a:prstGeom>
          <a:noFill/>
          <a:ln w="25400">
            <a:solidFill>
              <a:srgbClr val="92D05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721" y="1444407"/>
            <a:ext cx="94773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182" y="1444407"/>
            <a:ext cx="94773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Rectangle 68"/>
          <p:cNvSpPr/>
          <p:nvPr/>
        </p:nvSpPr>
        <p:spPr>
          <a:xfrm>
            <a:off x="4349756" y="1344171"/>
            <a:ext cx="4359348" cy="462097"/>
          </a:xfrm>
          <a:prstGeom prst="rect">
            <a:avLst/>
          </a:prstGeom>
          <a:solidFill>
            <a:srgbClr val="92D05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/>
          <p:cNvSpPr txBox="1"/>
          <p:nvPr/>
        </p:nvSpPr>
        <p:spPr>
          <a:xfrm>
            <a:off x="4303636" y="1612381"/>
            <a:ext cx="2225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Cluster interconnect</a:t>
            </a:r>
            <a:endParaRPr lang="en-GB" sz="1200" dirty="0"/>
          </a:p>
        </p:txBody>
      </p:sp>
      <p:sp>
        <p:nvSpPr>
          <p:cNvPr id="71" name="Rectangle 70"/>
          <p:cNvSpPr/>
          <p:nvPr/>
        </p:nvSpPr>
        <p:spPr>
          <a:xfrm>
            <a:off x="5693257" y="1903864"/>
            <a:ext cx="2884582" cy="180581"/>
          </a:xfrm>
          <a:prstGeom prst="rect">
            <a:avLst/>
          </a:prstGeom>
          <a:solidFill>
            <a:srgbClr val="00B0F0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extBox 72"/>
          <p:cNvSpPr txBox="1"/>
          <p:nvPr/>
        </p:nvSpPr>
        <p:spPr>
          <a:xfrm>
            <a:off x="7463478" y="1967057"/>
            <a:ext cx="1961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Cluster </a:t>
            </a:r>
            <a:r>
              <a:rPr lang="en-GB" sz="1200" dirty="0" err="1" smtClean="0"/>
              <a:t>mgmt</a:t>
            </a:r>
            <a:r>
              <a:rPr lang="en-GB" sz="1200" dirty="0" smtClean="0"/>
              <a:t> network</a:t>
            </a:r>
            <a:endParaRPr lang="en-GB" sz="1200" dirty="0"/>
          </a:p>
        </p:txBody>
      </p:sp>
      <p:sp>
        <p:nvSpPr>
          <p:cNvPr id="65" name="Title 1"/>
          <p:cNvSpPr>
            <a:spLocks noGrp="1"/>
          </p:cNvSpPr>
          <p:nvPr>
            <p:ph type="title"/>
          </p:nvPr>
        </p:nvSpPr>
        <p:spPr>
          <a:xfrm>
            <a:off x="457200" y="109200"/>
            <a:ext cx="8226854" cy="94044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A few C-mode concepts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223708" y="1323507"/>
            <a:ext cx="2321745" cy="2285471"/>
          </a:xfrm>
          <a:prstGeom prst="round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916847" y="1346429"/>
            <a:ext cx="1304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cluster</a:t>
            </a:r>
            <a:endParaRPr lang="en-GB" dirty="0"/>
          </a:p>
        </p:txBody>
      </p:sp>
      <p:sp>
        <p:nvSpPr>
          <p:cNvPr id="49" name="Rounded Rectangle 48"/>
          <p:cNvSpPr/>
          <p:nvPr/>
        </p:nvSpPr>
        <p:spPr>
          <a:xfrm>
            <a:off x="418277" y="1715762"/>
            <a:ext cx="1898576" cy="1804440"/>
          </a:xfrm>
          <a:prstGeom prst="round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/>
          <p:cNvSpPr txBox="1"/>
          <p:nvPr/>
        </p:nvSpPr>
        <p:spPr>
          <a:xfrm>
            <a:off x="754886" y="1842309"/>
            <a:ext cx="1333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node shell</a:t>
            </a:r>
            <a:endParaRPr lang="en-GB" dirty="0"/>
          </a:p>
        </p:txBody>
      </p:sp>
      <p:sp>
        <p:nvSpPr>
          <p:cNvPr id="58" name="Rounded Rectangle 57"/>
          <p:cNvSpPr/>
          <p:nvPr/>
        </p:nvSpPr>
        <p:spPr>
          <a:xfrm>
            <a:off x="494478" y="2295083"/>
            <a:ext cx="1726706" cy="1145219"/>
          </a:xfrm>
          <a:prstGeom prst="round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/>
          <p:cNvSpPr txBox="1"/>
          <p:nvPr/>
        </p:nvSpPr>
        <p:spPr>
          <a:xfrm>
            <a:off x="663892" y="2617982"/>
            <a:ext cx="1424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systemshell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5199465" y="2909056"/>
            <a:ext cx="1093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C-mode</a:t>
            </a:r>
            <a:endParaRPr lang="en-GB" sz="1200" dirty="0"/>
          </a:p>
        </p:txBody>
      </p:sp>
      <p:sp>
        <p:nvSpPr>
          <p:cNvPr id="74" name="TextBox 73"/>
          <p:cNvSpPr txBox="1"/>
          <p:nvPr/>
        </p:nvSpPr>
        <p:spPr>
          <a:xfrm>
            <a:off x="1376072" y="3608978"/>
            <a:ext cx="1093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C-mode</a:t>
            </a:r>
            <a:endParaRPr lang="en-GB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3601668" y="3159916"/>
            <a:ext cx="4249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cluster ring show</a:t>
            </a:r>
          </a:p>
          <a:p>
            <a:r>
              <a:rPr lang="en-GB" dirty="0" smtClean="0"/>
              <a:t>RDB: </a:t>
            </a:r>
            <a:r>
              <a:rPr lang="en-GB" dirty="0" err="1" smtClean="0"/>
              <a:t>vifmgr</a:t>
            </a:r>
            <a:r>
              <a:rPr lang="en-GB" dirty="0" smtClean="0"/>
              <a:t> + </a:t>
            </a:r>
            <a:r>
              <a:rPr lang="en-GB" dirty="0" err="1" smtClean="0"/>
              <a:t>bcomd</a:t>
            </a:r>
            <a:r>
              <a:rPr lang="en-GB" dirty="0" smtClean="0"/>
              <a:t> + </a:t>
            </a:r>
            <a:r>
              <a:rPr lang="en-GB" dirty="0" err="1" smtClean="0"/>
              <a:t>vldb</a:t>
            </a:r>
            <a:r>
              <a:rPr lang="en-GB" dirty="0"/>
              <a:t> + </a:t>
            </a:r>
            <a:r>
              <a:rPr lang="en-GB" dirty="0" err="1"/>
              <a:t>mgmt</a:t>
            </a:r>
            <a:r>
              <a:rPr lang="en-GB" dirty="0"/>
              <a:t> </a:t>
            </a:r>
          </a:p>
        </p:txBody>
      </p:sp>
      <p:pic>
        <p:nvPicPr>
          <p:cNvPr id="77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694" y="4302127"/>
            <a:ext cx="5826333" cy="182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TextBox 71"/>
          <p:cNvSpPr txBox="1"/>
          <p:nvPr/>
        </p:nvSpPr>
        <p:spPr>
          <a:xfrm>
            <a:off x="3367596" y="4113640"/>
            <a:ext cx="17206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Vserver</a:t>
            </a:r>
            <a:r>
              <a:rPr lang="en-GB" dirty="0" smtClean="0"/>
              <a:t> </a:t>
            </a:r>
            <a:r>
              <a:rPr lang="en-GB" sz="1200" dirty="0" smtClean="0"/>
              <a:t>(protected via </a:t>
            </a:r>
            <a:r>
              <a:rPr lang="en-GB" sz="1200" dirty="0" err="1"/>
              <a:t>S</a:t>
            </a:r>
            <a:r>
              <a:rPr lang="en-GB" sz="1200" dirty="0" err="1" smtClean="0"/>
              <a:t>napmirror</a:t>
            </a:r>
            <a:r>
              <a:rPr lang="en-GB" sz="1200" dirty="0" smtClean="0"/>
              <a:t>)</a:t>
            </a:r>
            <a:endParaRPr lang="en-GB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6388317" y="4172950"/>
            <a:ext cx="2150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Global namespace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547" y="5806227"/>
            <a:ext cx="243863" cy="32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017" y="5799385"/>
            <a:ext cx="243863" cy="32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667" y="5799385"/>
            <a:ext cx="243863" cy="32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068" y="5793026"/>
            <a:ext cx="243863" cy="32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0027" y="5368200"/>
            <a:ext cx="243863" cy="32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776" y="4350058"/>
            <a:ext cx="243863" cy="32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891729" y="3047556"/>
            <a:ext cx="551663" cy="130250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" name="TextBox 2048"/>
          <p:cNvSpPr txBox="1"/>
          <p:nvPr/>
        </p:nvSpPr>
        <p:spPr>
          <a:xfrm>
            <a:off x="226711" y="4357616"/>
            <a:ext cx="28943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Logging files from the controller no longer accessible by simple NFS export</a:t>
            </a:r>
            <a:endParaRPr lang="en-GB" dirty="0"/>
          </a:p>
        </p:txBody>
      </p:sp>
      <p:sp>
        <p:nvSpPr>
          <p:cNvPr id="2051" name="Oval 2050"/>
          <p:cNvSpPr/>
          <p:nvPr/>
        </p:nvSpPr>
        <p:spPr>
          <a:xfrm>
            <a:off x="3003694" y="3125326"/>
            <a:ext cx="5271413" cy="789751"/>
          </a:xfrm>
          <a:prstGeom prst="ellipse">
            <a:avLst/>
          </a:prstGeom>
          <a:solidFill>
            <a:schemeClr val="tx2">
              <a:lumMod val="60000"/>
              <a:lumOff val="40000"/>
              <a:alpha val="6000"/>
            </a:schemeClr>
          </a:solidFill>
          <a:ln>
            <a:solidFill>
              <a:schemeClr val="tx2">
                <a:lumMod val="60000"/>
                <a:lumOff val="40000"/>
                <a:alpha val="32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9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166" y="253609"/>
            <a:ext cx="4857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/>
        </p:nvCxnSpPr>
        <p:spPr>
          <a:xfrm flipH="1">
            <a:off x="7618704" y="322548"/>
            <a:ext cx="853755" cy="3845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H="1">
            <a:off x="6475704" y="322548"/>
            <a:ext cx="1996755" cy="40330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3" name="Rectangle 2052"/>
          <p:cNvSpPr/>
          <p:nvPr/>
        </p:nvSpPr>
        <p:spPr>
          <a:xfrm>
            <a:off x="2544594" y="2281576"/>
            <a:ext cx="304031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Logical Interface (</a:t>
            </a:r>
            <a:r>
              <a:rPr lang="en-GB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lif</a:t>
            </a:r>
            <a:r>
              <a:rPr lang="en-GB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endParaRPr lang="en-GB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732852" y="184048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</a:t>
            </a:r>
            <a:r>
              <a:rPr lang="en-GB" sz="1200" dirty="0" smtClean="0"/>
              <a:t>lient access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37160" y="5557945"/>
            <a:ext cx="2332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Cluster should never stop serving data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94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" y="65852"/>
            <a:ext cx="8226854" cy="940443"/>
          </a:xfrm>
        </p:spPr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DF8EC-8D06-164F-8C4D-FBE624E24E84}" type="slidenum">
              <a:rPr lang="en-US" smtClean="0"/>
              <a:t>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0980" y="1006295"/>
            <a:ext cx="8226854" cy="4667421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Brief introduction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Our setup</a:t>
            </a: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Caching technologies</a:t>
            </a: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Snapshots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Data motion, compression &amp; </a:t>
            </a:r>
            <a:r>
              <a:rPr lang="en-GB" dirty="0" err="1" smtClean="0">
                <a:solidFill>
                  <a:schemeClr val="accent2"/>
                </a:solidFill>
              </a:rPr>
              <a:t>dedup</a:t>
            </a:r>
            <a:endParaRPr lang="en-GB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735041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612" y="71025"/>
            <a:ext cx="8384388" cy="762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NAS evolution at CERN (last 8 years)</a:t>
            </a:r>
            <a:endParaRPr lang="en-GB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43125"/>
            <a:ext cx="1752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831240"/>
            <a:ext cx="17526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Notched Right Arrow 6"/>
          <p:cNvSpPr/>
          <p:nvPr/>
        </p:nvSpPr>
        <p:spPr>
          <a:xfrm rot="16200000">
            <a:off x="3444921" y="2282869"/>
            <a:ext cx="1115921" cy="41434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1632466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FAS3000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0" y="1371600"/>
            <a:ext cx="1185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FAS6200 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324600" y="1371600"/>
            <a:ext cx="1490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&amp; FAS8000 </a:t>
            </a:r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3505200"/>
            <a:ext cx="17430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00100" y="3048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100% FC disks</a:t>
            </a:r>
            <a:endParaRPr lang="en-GB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218" y="3340677"/>
            <a:ext cx="1762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329953" y="2955759"/>
            <a:ext cx="467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Flash pool/cache = 100% SATA disk + SSD</a:t>
            </a:r>
            <a:endParaRPr lang="en-GB" dirty="0"/>
          </a:p>
        </p:txBody>
      </p:sp>
      <p:sp>
        <p:nvSpPr>
          <p:cNvPr id="19" name="Notched Right Arrow 18"/>
          <p:cNvSpPr/>
          <p:nvPr/>
        </p:nvSpPr>
        <p:spPr>
          <a:xfrm rot="16200000">
            <a:off x="3467100" y="3547227"/>
            <a:ext cx="1066800" cy="4191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47725" y="3981450"/>
            <a:ext cx="1362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DS14 mk4 FC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490218" y="3974050"/>
            <a:ext cx="1362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DS4246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7391400" y="3505200"/>
            <a:ext cx="990600" cy="368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6gbps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591115" y="3581400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r>
              <a:rPr lang="en-GB" dirty="0" smtClean="0"/>
              <a:t>gbps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47725" y="4724400"/>
            <a:ext cx="1781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 ONTAP</a:t>
            </a:r>
            <a:r>
              <a:rPr lang="en-GB" dirty="0" smtClean="0"/>
              <a:t>®</a:t>
            </a:r>
          </a:p>
          <a:p>
            <a:r>
              <a:rPr lang="en-GB" dirty="0" smtClean="0"/>
              <a:t>7-mode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5434012" y="4814653"/>
            <a:ext cx="2242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Data ONTAP</a:t>
            </a:r>
            <a:r>
              <a:rPr lang="en-GB" dirty="0" smtClean="0"/>
              <a:t>®</a:t>
            </a:r>
          </a:p>
          <a:p>
            <a:r>
              <a:rPr lang="en-GB" dirty="0" smtClean="0"/>
              <a:t>Clustered-</a:t>
            </a:r>
            <a:r>
              <a:rPr lang="en-GB" dirty="0"/>
              <a:t>Mode</a:t>
            </a:r>
          </a:p>
        </p:txBody>
      </p:sp>
      <p:sp>
        <p:nvSpPr>
          <p:cNvPr id="27" name="Notched Right Arrow 26"/>
          <p:cNvSpPr/>
          <p:nvPr/>
        </p:nvSpPr>
        <p:spPr>
          <a:xfrm>
            <a:off x="3532279" y="4876799"/>
            <a:ext cx="1066800" cy="4191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429000" y="1524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529E"/>
                </a:solidFill>
              </a:rPr>
              <a:t>s</a:t>
            </a:r>
            <a:r>
              <a:rPr lang="en-GB" dirty="0" smtClean="0">
                <a:solidFill>
                  <a:srgbClr val="00529E"/>
                </a:solidFill>
              </a:rPr>
              <a:t>caling up</a:t>
            </a:r>
            <a:endParaRPr lang="en-GB" dirty="0">
              <a:solidFill>
                <a:srgbClr val="00529E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52800" y="4504397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529E"/>
                </a:solidFill>
              </a:rPr>
              <a:t>s</a:t>
            </a:r>
            <a:r>
              <a:rPr lang="en-GB" dirty="0" smtClean="0">
                <a:solidFill>
                  <a:srgbClr val="00529E"/>
                </a:solidFill>
              </a:rPr>
              <a:t>caling out</a:t>
            </a:r>
            <a:endParaRPr lang="en-GB" dirty="0">
              <a:solidFill>
                <a:srgbClr val="00529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433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 architecture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17476"/>
            <a:ext cx="654424" cy="65442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A09AF-FEB3-4A5D-9C7D-0145D0D2306E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397" y="2517681"/>
            <a:ext cx="7620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96" y="1671357"/>
            <a:ext cx="17335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190" y="2947986"/>
            <a:ext cx="17335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012" y="3607733"/>
            <a:ext cx="17335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329" y="2293313"/>
            <a:ext cx="1329298" cy="163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1" y="2690809"/>
            <a:ext cx="1008528" cy="3109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25397" y="3669973"/>
            <a:ext cx="7216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Bare metal server</a:t>
            </a:r>
            <a:endParaRPr lang="en-GB" sz="1400" dirty="0"/>
          </a:p>
        </p:txBody>
      </p:sp>
      <p:cxnSp>
        <p:nvCxnSpPr>
          <p:cNvPr id="9" name="Straight Connector 8"/>
          <p:cNvCxnSpPr>
            <a:endCxn id="1030" idx="3"/>
          </p:cNvCxnSpPr>
          <p:nvPr/>
        </p:nvCxnSpPr>
        <p:spPr>
          <a:xfrm flipH="1">
            <a:off x="4894740" y="2653553"/>
            <a:ext cx="1120589" cy="45635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1031" idx="3"/>
          </p:cNvCxnSpPr>
          <p:nvPr/>
        </p:nvCxnSpPr>
        <p:spPr>
          <a:xfrm flipH="1">
            <a:off x="4939562" y="2653553"/>
            <a:ext cx="1075767" cy="111610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11281" y="3531473"/>
            <a:ext cx="1004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2x10GbE</a:t>
            </a:r>
            <a:endParaRPr lang="en-GB" sz="1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020241" y="2554283"/>
            <a:ext cx="1004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2x10GbE</a:t>
            </a:r>
            <a:endParaRPr lang="en-GB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161190" y="1297995"/>
            <a:ext cx="2083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Public Network</a:t>
            </a:r>
            <a:endParaRPr lang="en-GB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179136" y="3946056"/>
            <a:ext cx="2172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Private Network</a:t>
            </a:r>
            <a:endParaRPr lang="en-GB" b="1" dirty="0"/>
          </a:p>
        </p:txBody>
      </p:sp>
      <p:cxnSp>
        <p:nvCxnSpPr>
          <p:cNvPr id="29" name="Straight Connector 28"/>
          <p:cNvCxnSpPr>
            <a:stCxn id="1030" idx="1"/>
            <a:endCxn id="1028" idx="3"/>
          </p:cNvCxnSpPr>
          <p:nvPr/>
        </p:nvCxnSpPr>
        <p:spPr>
          <a:xfrm flipH="1" flipV="1">
            <a:off x="2187397" y="3055844"/>
            <a:ext cx="973793" cy="54067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031" idx="1"/>
            <a:endCxn id="1028" idx="3"/>
          </p:cNvCxnSpPr>
          <p:nvPr/>
        </p:nvCxnSpPr>
        <p:spPr>
          <a:xfrm flipH="1" flipV="1">
            <a:off x="2187397" y="3055844"/>
            <a:ext cx="1018615" cy="713814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330834" y="2777316"/>
            <a:ext cx="1004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10GbE</a:t>
            </a:r>
            <a:endParaRPr lang="en-GB" sz="1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312916" y="3594005"/>
            <a:ext cx="672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10GbE</a:t>
            </a:r>
            <a:endParaRPr lang="en-GB" sz="1200" b="1" dirty="0"/>
          </a:p>
        </p:txBody>
      </p:sp>
      <p:cxnSp>
        <p:nvCxnSpPr>
          <p:cNvPr id="23" name="Straight Connector 22"/>
          <p:cNvCxnSpPr>
            <a:stCxn id="1030" idx="2"/>
            <a:endCxn id="1031" idx="0"/>
          </p:cNvCxnSpPr>
          <p:nvPr/>
        </p:nvCxnSpPr>
        <p:spPr>
          <a:xfrm>
            <a:off x="4027965" y="3271836"/>
            <a:ext cx="44822" cy="335897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320988" y="3271836"/>
            <a:ext cx="35859" cy="335897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029" idx="1"/>
            <a:endCxn id="1028" idx="3"/>
          </p:cNvCxnSpPr>
          <p:nvPr/>
        </p:nvCxnSpPr>
        <p:spPr>
          <a:xfrm flipH="1">
            <a:off x="2187397" y="1833282"/>
            <a:ext cx="1003499" cy="1222562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214291" y="1989429"/>
            <a:ext cx="672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10GbE</a:t>
            </a:r>
            <a:endParaRPr lang="en-GB" sz="1200" b="1" dirty="0"/>
          </a:p>
        </p:txBody>
      </p:sp>
      <p:cxnSp>
        <p:nvCxnSpPr>
          <p:cNvPr id="52" name="Straight Connector 51"/>
          <p:cNvCxnSpPr>
            <a:stCxn id="26" idx="3"/>
            <a:endCxn id="1029" idx="3"/>
          </p:cNvCxnSpPr>
          <p:nvPr/>
        </p:nvCxnSpPr>
        <p:spPr>
          <a:xfrm flipH="1" flipV="1">
            <a:off x="4924446" y="1833282"/>
            <a:ext cx="1099843" cy="85950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118868" y="1668777"/>
            <a:ext cx="672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10GbE</a:t>
            </a:r>
            <a:endParaRPr lang="en-GB" sz="1200" b="1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3" y="1945776"/>
            <a:ext cx="1556984" cy="450476"/>
          </a:xfrm>
          <a:prstGeom prst="rect">
            <a:avLst/>
          </a:prstGeom>
        </p:spPr>
      </p:pic>
      <p:sp>
        <p:nvSpPr>
          <p:cNvPr id="43" name="Arc 42"/>
          <p:cNvSpPr/>
          <p:nvPr/>
        </p:nvSpPr>
        <p:spPr>
          <a:xfrm>
            <a:off x="2214291" y="3001772"/>
            <a:ext cx="242038" cy="730732"/>
          </a:xfrm>
          <a:prstGeom prst="arc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2393574" y="3036791"/>
            <a:ext cx="935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tx1">
                    <a:lumMod val="50000"/>
                  </a:schemeClr>
                </a:solidFill>
              </a:rPr>
              <a:t>trunking</a:t>
            </a:r>
            <a:endParaRPr lang="en-GB" sz="12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88" y="2167782"/>
            <a:ext cx="1292878" cy="141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1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88" y="2875937"/>
            <a:ext cx="1292878" cy="141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7" name="Straight Connector 46"/>
          <p:cNvCxnSpPr/>
          <p:nvPr/>
        </p:nvCxnSpPr>
        <p:spPr>
          <a:xfrm flipV="1">
            <a:off x="7344627" y="2309080"/>
            <a:ext cx="607067" cy="344473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7835161" y="2306602"/>
            <a:ext cx="6723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1GbE</a:t>
            </a:r>
            <a:endParaRPr lang="en-GB" sz="1200" b="1" dirty="0"/>
          </a:p>
        </p:txBody>
      </p:sp>
      <p:cxnSp>
        <p:nvCxnSpPr>
          <p:cNvPr id="66" name="Straight Connector 65"/>
          <p:cNvCxnSpPr>
            <a:endCxn id="62" idx="0"/>
          </p:cNvCxnSpPr>
          <p:nvPr/>
        </p:nvCxnSpPr>
        <p:spPr>
          <a:xfrm>
            <a:off x="7344627" y="2656355"/>
            <a:ext cx="1009500" cy="219582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8184791" y="2629337"/>
            <a:ext cx="815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10 </a:t>
            </a:r>
            <a:r>
              <a:rPr lang="en-GB" sz="1200" b="1" dirty="0" err="1" smtClean="0"/>
              <a:t>GbE</a:t>
            </a:r>
            <a:endParaRPr lang="en-GB" sz="12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179294" y="4536141"/>
            <a:ext cx="90274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Just cabling of first element of each type is shown cabled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Each switch is in fact a set of switches (4 in our latest setup) managed as one by HP Intelligent </a:t>
            </a:r>
            <a:r>
              <a:rPr lang="en-GB" dirty="0"/>
              <a:t>Resilient Framework (IRF)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ALL</a:t>
            </a:r>
            <a:r>
              <a:rPr lang="en-GB" dirty="0" smtClean="0"/>
              <a:t> our databases run with same network architecture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NFSv3</a:t>
            </a:r>
            <a:r>
              <a:rPr lang="en-GB" dirty="0" smtClean="0"/>
              <a:t> is used for data access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7707688" y="3211605"/>
            <a:ext cx="1292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Cluster interconnect</a:t>
            </a:r>
            <a:endParaRPr lang="en-GB" sz="12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7761473" y="1678585"/>
            <a:ext cx="1292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Cluster </a:t>
            </a:r>
            <a:r>
              <a:rPr lang="en-GB" sz="1200" b="1" dirty="0" err="1" smtClean="0"/>
              <a:t>mgmt</a:t>
            </a:r>
            <a:r>
              <a:rPr lang="en-GB" sz="1200" b="1" dirty="0" smtClean="0"/>
              <a:t> network</a:t>
            </a:r>
            <a:endParaRPr lang="en-GB" sz="1200" b="1" dirty="0"/>
          </a:p>
        </p:txBody>
      </p:sp>
      <p:sp>
        <p:nvSpPr>
          <p:cNvPr id="76" name="Rounded Rectangle 75"/>
          <p:cNvSpPr/>
          <p:nvPr/>
        </p:nvSpPr>
        <p:spPr>
          <a:xfrm>
            <a:off x="5990502" y="1488099"/>
            <a:ext cx="3039022" cy="2925859"/>
          </a:xfrm>
          <a:prstGeom prst="roundRect">
            <a:avLst/>
          </a:prstGeom>
          <a:solidFill>
            <a:srgbClr val="FFC000">
              <a:alpha val="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6579112" y="1020197"/>
            <a:ext cx="2323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Storage network</a:t>
            </a:r>
            <a:endParaRPr lang="en-GB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3500716" y="2017125"/>
            <a:ext cx="12102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m</a:t>
            </a:r>
            <a:r>
              <a:rPr lang="en-GB" sz="1400" dirty="0" err="1" smtClean="0"/>
              <a:t>tu</a:t>
            </a:r>
            <a:r>
              <a:rPr lang="en-GB" sz="1400" dirty="0" smtClean="0"/>
              <a:t> </a:t>
            </a:r>
            <a:r>
              <a:rPr lang="en-GB" sz="1400" dirty="0" smtClean="0">
                <a:solidFill>
                  <a:srgbClr val="FF0000"/>
                </a:solidFill>
              </a:rPr>
              <a:t>1500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445258" y="2643252"/>
            <a:ext cx="12102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m</a:t>
            </a:r>
            <a:r>
              <a:rPr lang="en-GB" sz="1400" dirty="0" err="1" smtClean="0"/>
              <a:t>tu</a:t>
            </a:r>
            <a:r>
              <a:rPr lang="en-GB" sz="1400" dirty="0" smtClean="0"/>
              <a:t> </a:t>
            </a:r>
            <a:r>
              <a:rPr lang="en-GB" sz="1400" dirty="0" smtClean="0">
                <a:solidFill>
                  <a:srgbClr val="FF0000"/>
                </a:solidFill>
              </a:rPr>
              <a:t>9000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482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Présentation1_4x3numpages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CERNPrésentation1_4x3numpages.thmx</Template>
  <TotalTime>130906</TotalTime>
  <Words>1367</Words>
  <Application>Microsoft Macintosh PowerPoint</Application>
  <PresentationFormat>On-screen Show (4:3)</PresentationFormat>
  <Paragraphs>307</Paragraphs>
  <Slides>27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CERNPrésentation1_4x3numpages</vt:lpstr>
      <vt:lpstr>Custom Design</vt:lpstr>
      <vt:lpstr>PowerPoint Presentation</vt:lpstr>
      <vt:lpstr>  Experience in running relational databases on clustered storage   </vt:lpstr>
      <vt:lpstr>Agenda</vt:lpstr>
      <vt:lpstr>CERN’s Databases</vt:lpstr>
      <vt:lpstr>A few 7-mode concepts</vt:lpstr>
      <vt:lpstr>A few C-mode concepts </vt:lpstr>
      <vt:lpstr>Agenda</vt:lpstr>
      <vt:lpstr>NAS evolution at CERN (last 8 years)</vt:lpstr>
      <vt:lpstr>Network architecture</vt:lpstr>
      <vt:lpstr>Disk shelf cabling: SAS</vt:lpstr>
      <vt:lpstr>Mount options</vt:lpstr>
      <vt:lpstr>PowerPoint Presentation</vt:lpstr>
      <vt:lpstr>Mount options: database layout</vt:lpstr>
      <vt:lpstr>Agenda</vt:lpstr>
      <vt:lpstr>Flash Technologies</vt:lpstr>
      <vt:lpstr>Agenda</vt:lpstr>
      <vt:lpstr>Backup management using snapshots</vt:lpstr>
      <vt:lpstr>Snapshots for Backup and Recovery</vt:lpstr>
      <vt:lpstr>Cloning of RDBMS</vt:lpstr>
      <vt:lpstr>Cloning of RDBMS (II)</vt:lpstr>
      <vt:lpstr>Agenda</vt:lpstr>
      <vt:lpstr>Vol move</vt:lpstr>
      <vt:lpstr>Compression &amp; deduplication</vt:lpstr>
      <vt:lpstr>Conclusions</vt:lpstr>
      <vt:lpstr>Questions</vt:lpstr>
      <vt:lpstr>Flash Technologies</vt:lpstr>
      <vt:lpstr>Flash pool + Oracle directNFS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Grancher</dc:creator>
  <cp:lastModifiedBy>ruben gaspar aparicio</cp:lastModifiedBy>
  <cp:revision>524</cp:revision>
  <cp:lastPrinted>2013-10-09T07:47:23Z</cp:lastPrinted>
  <dcterms:created xsi:type="dcterms:W3CDTF">2012-11-12T10:39:19Z</dcterms:created>
  <dcterms:modified xsi:type="dcterms:W3CDTF">2015-04-12T13:52:33Z</dcterms:modified>
</cp:coreProperties>
</file>