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7" r:id="rId6"/>
    <p:sldId id="262" r:id="rId7"/>
    <p:sldId id="260" r:id="rId8"/>
    <p:sldId id="261" r:id="rId9"/>
    <p:sldId id="263" r:id="rId10"/>
    <p:sldId id="268" r:id="rId11"/>
    <p:sldId id="265" r:id="rId12"/>
    <p:sldId id="264" r:id="rId13"/>
    <p:sldId id="266" r:id="rId14"/>
    <p:sldId id="273" r:id="rId15"/>
    <p:sldId id="274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CCCC"/>
    <a:srgbClr val="FF5050"/>
    <a:srgbClr val="FF9966"/>
    <a:srgbClr val="00FE73"/>
    <a:srgbClr val="CFC9B9"/>
    <a:srgbClr val="A59A7B"/>
    <a:srgbClr val="E53BD9"/>
    <a:srgbClr val="66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69" d="100"/>
          <a:sy n="69" d="100"/>
        </p:scale>
        <p:origin x="16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8B67D-235B-46FB-BE5E-BF18392DF969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33524-47B3-427A-9EF4-656A3687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9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34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37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94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448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66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24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03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455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8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40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489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25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702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36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9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6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33524-47B3-427A-9EF4-656A3687DB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17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E0D57-B7E5-482F-9ABD-9E499DDC90A4}" type="datetime1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4922-FFFA-4FB3-AA60-91C6A331D22A}" type="datetime1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8724-4025-4061-A469-1CA27BAC817E}" type="datetime1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1490A-1AD5-4E99-A50C-F070F02E97FE}" type="datetime1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2D2-702A-4A50-BDE4-DACE6D125D4D}" type="datetime1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73" y="1536192"/>
            <a:ext cx="4148920" cy="51648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599" y="1536191"/>
            <a:ext cx="4219433" cy="51648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5D2EA-87A2-4917-8BB8-1189E01B3B69}" type="datetime1">
              <a:rPr lang="en-US" smtClean="0"/>
              <a:t>09/04/2015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306BC-6F8A-476A-A254-3F0DFCB40343}" type="datetime1">
              <a:rPr lang="en-US" smtClean="0"/>
              <a:t>09/04/2015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8A539-6E30-4264-9A12-8EBB8F22DA98}" type="datetime1">
              <a:rPr lang="en-US" smtClean="0"/>
              <a:t>09/04/2015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95E08-C8D8-4AB1-86A5-A1E369EDB954}" type="datetime1">
              <a:rPr lang="en-US" smtClean="0"/>
              <a:t>09/04/2015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6A51-8FCB-41A0-8066-413E88ADB347}" type="datetime1">
              <a:rPr lang="en-US" smtClean="0"/>
              <a:t>09/04/2015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1C24-5084-4E0B-B306-C8BBEB28E61E}" type="datetime1">
              <a:rPr lang="en-US" smtClean="0"/>
              <a:t>09/04/2015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3773" y="138159"/>
            <a:ext cx="84752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773" y="1419367"/>
            <a:ext cx="8475260" cy="5286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815049" y="0"/>
            <a:ext cx="32657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15049" y="6019800"/>
            <a:ext cx="32657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47706" y="6182360"/>
            <a:ext cx="261256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D56BAF77-FDBD-453E-BB20-0AC5669697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68633" y="4339826"/>
            <a:ext cx="2819403" cy="235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S.Kama CHEP 2015, Okinawa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759135" y="1710925"/>
            <a:ext cx="2438399" cy="235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fld id="{1E562368-6525-419B-AFEB-A5A1A3F821E5}" type="datetime1">
              <a:rPr lang="en-US" smtClean="0"/>
              <a:t>09/04/2015</a:t>
            </a:fld>
            <a:endParaRPr lang="en-US"/>
          </a:p>
        </p:txBody>
      </p:sp>
      <p:sp useBgFill="1">
        <p:nvSpPr>
          <p:cNvPr id="10" name="Rectangle 9"/>
          <p:cNvSpPr/>
          <p:nvPr userDrawn="1"/>
        </p:nvSpPr>
        <p:spPr>
          <a:xfrm>
            <a:off x="8815049" y="0"/>
            <a:ext cx="326570" cy="457197"/>
          </a:xfrm>
          <a:prstGeom prst="rect">
            <a:avLst/>
          </a:prstGeom>
          <a:ln w="9525">
            <a:solidFill>
              <a:srgbClr val="675E4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811" y="40636"/>
            <a:ext cx="304271" cy="3650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304944/session/1/contribution/2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ds.cern.ch/record/1754968?ln=en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Triggering Events with GPUs at ATLAS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S. Kama</a:t>
            </a:r>
            <a:r>
              <a:rPr lang="en-US" dirty="0" smtClean="0"/>
              <a:t>, </a:t>
            </a:r>
            <a:r>
              <a:rPr lang="en-US" dirty="0"/>
              <a:t>J. Augusto </a:t>
            </a:r>
            <a:r>
              <a:rPr lang="en-US" dirty="0" err="1"/>
              <a:t>Soares</a:t>
            </a:r>
            <a:r>
              <a:rPr lang="en-US" dirty="0"/>
              <a:t>, J</a:t>
            </a:r>
            <a:r>
              <a:rPr lang="en-US" dirty="0" smtClean="0"/>
              <a:t>. Baines, M. </a:t>
            </a:r>
            <a:r>
              <a:rPr lang="en-US" dirty="0" err="1" smtClean="0"/>
              <a:t>Bauce</a:t>
            </a:r>
            <a:r>
              <a:rPr lang="en-US" smtClean="0"/>
              <a:t>, T</a:t>
            </a:r>
            <a:r>
              <a:rPr lang="en-US" dirty="0" smtClean="0"/>
              <a:t>. Bold, P. </a:t>
            </a:r>
            <a:r>
              <a:rPr lang="en-US" dirty="0" err="1" smtClean="0"/>
              <a:t>Conde</a:t>
            </a:r>
            <a:r>
              <a:rPr lang="en-US" dirty="0" smtClean="0"/>
              <a:t> </a:t>
            </a:r>
            <a:r>
              <a:rPr lang="en-US" dirty="0" err="1" smtClean="0"/>
              <a:t>Muino</a:t>
            </a:r>
            <a:r>
              <a:rPr lang="en-US" dirty="0" smtClean="0"/>
              <a:t>, D. </a:t>
            </a:r>
            <a:r>
              <a:rPr lang="en-US" dirty="0" err="1" smtClean="0"/>
              <a:t>Emeliyanov</a:t>
            </a:r>
            <a:r>
              <a:rPr lang="en-US" dirty="0" smtClean="0"/>
              <a:t>, R. Goncalo, A. Messina, M. </a:t>
            </a:r>
            <a:r>
              <a:rPr lang="en-US" dirty="0" err="1" smtClean="0"/>
              <a:t>Negrini</a:t>
            </a:r>
            <a:r>
              <a:rPr lang="en-US" dirty="0" smtClean="0"/>
              <a:t>, L. </a:t>
            </a:r>
            <a:r>
              <a:rPr lang="en-US" dirty="0" err="1" smtClean="0"/>
              <a:t>Rinaldi</a:t>
            </a:r>
            <a:r>
              <a:rPr lang="en-US" dirty="0" smtClean="0"/>
              <a:t>, A. </a:t>
            </a:r>
            <a:r>
              <a:rPr lang="en-US" dirty="0" err="1" smtClean="0"/>
              <a:t>Sidoti</a:t>
            </a:r>
            <a:r>
              <a:rPr lang="en-US" dirty="0" smtClean="0"/>
              <a:t>, A. Tavares Delgado, S. </a:t>
            </a:r>
            <a:r>
              <a:rPr lang="en-US" dirty="0" err="1" smtClean="0"/>
              <a:t>Tupputi</a:t>
            </a:r>
            <a:r>
              <a:rPr lang="en-US" dirty="0" smtClean="0"/>
              <a:t>, L. </a:t>
            </a:r>
            <a:r>
              <a:rPr lang="en-US" dirty="0" err="1" smtClean="0"/>
              <a:t>Vaz</a:t>
            </a:r>
            <a:r>
              <a:rPr lang="en-US" dirty="0" smtClean="0"/>
              <a:t> Gil Lopes</a:t>
            </a:r>
          </a:p>
        </p:txBody>
      </p:sp>
    </p:spTree>
    <p:extLst>
      <p:ext uri="{BB962C8B-B14F-4D97-AF65-F5344CB8AC3E}">
        <p14:creationId xmlns:p14="http://schemas.microsoft.com/office/powerpoint/2010/main" val="180267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Tracking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672" y="1067876"/>
            <a:ext cx="2702878" cy="2562016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73" y="3047996"/>
            <a:ext cx="3142795" cy="35671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3773" y="1367132"/>
            <a:ext cx="46254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Tracking starts with pair forming. A 2-D thread array checks for pairing condition and selects suitable pairs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3755480" y="3715865"/>
            <a:ext cx="488355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200" dirty="0" smtClean="0"/>
              <a:t>Then these pairs are extrapolated to outer layers  by a 2D thread block to form triplets. Finally triplets are combined to form Track Candidates.</a:t>
            </a:r>
          </a:p>
          <a:p>
            <a:pPr>
              <a:buClr>
                <a:schemeClr val="accent1"/>
              </a:buClr>
            </a:pPr>
            <a:r>
              <a:rPr lang="en-US" sz="2200" dirty="0"/>
              <a:t>I</a:t>
            </a:r>
            <a:r>
              <a:rPr lang="en-US" sz="2200" dirty="0" smtClean="0"/>
              <a:t>n clone removal step, track candidates starting from different pairs but having same outer layer hits are merged to form tracks</a:t>
            </a:r>
            <a:endParaRPr lang="en-US" sz="22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631B-2AEC-41B1-B0CD-D6309AFD2B2A}" type="datetime1">
              <a:rPr lang="en-US" smtClean="0"/>
              <a:t>09/04/2015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9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Speedup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Raw detector data decoding and </a:t>
            </a:r>
            <a:r>
              <a:rPr lang="en-US" dirty="0" err="1" smtClean="0"/>
              <a:t>clusterization</a:t>
            </a:r>
            <a:r>
              <a:rPr lang="en-US" dirty="0" smtClean="0"/>
              <a:t> algorithms form the first step of reconstruction(data preparation)</a:t>
            </a:r>
          </a:p>
          <a:p>
            <a:r>
              <a:rPr lang="en-US" dirty="0" smtClean="0"/>
              <a:t>Initial tests with Monte-Carlo samples shown up to 21x speed up compared to serial Athena job.</a:t>
            </a:r>
          </a:p>
          <a:p>
            <a:r>
              <a:rPr lang="en-US" dirty="0" smtClean="0"/>
              <a:t>A new upgraded tracking algorithm is being implemented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36" y="2081623"/>
            <a:ext cx="4380236" cy="3276440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6D0E-FECF-4C03-83C6-EBCCFF54F4A8}" type="datetime1">
              <a:rPr lang="en-US" smtClean="0"/>
              <a:t>09/04/2015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11</a:t>
            </a:fld>
            <a:endParaRPr lang="en-US"/>
          </a:p>
        </p:txBody>
      </p:sp>
      <p:sp>
        <p:nvSpPr>
          <p:cNvPr id="4" name="Up-Down Arrow 3"/>
          <p:cNvSpPr/>
          <p:nvPr/>
        </p:nvSpPr>
        <p:spPr>
          <a:xfrm>
            <a:off x="7592291" y="3200400"/>
            <a:ext cx="221673" cy="1496291"/>
          </a:xfrm>
          <a:prstGeom prst="upDownArrow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703127" y="3719843"/>
            <a:ext cx="7377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Up to 21x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6801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 </a:t>
            </a:r>
            <a:r>
              <a:rPr lang="en-US" dirty="0" err="1" smtClean="0"/>
              <a:t>Topoclustering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72" y="1349740"/>
            <a:ext cx="8485167" cy="2191482"/>
          </a:xfrm>
        </p:spPr>
        <p:txBody>
          <a:bodyPr numCol="2">
            <a:normAutofit fontScale="77500" lnSpcReduction="20000"/>
          </a:bodyPr>
          <a:lstStyle/>
          <a:p>
            <a:r>
              <a:rPr lang="en-US" dirty="0" err="1" smtClean="0"/>
              <a:t>Topocluster</a:t>
            </a:r>
            <a:r>
              <a:rPr lang="en-US" dirty="0" smtClean="0"/>
              <a:t> algorithm classifies calorimeter cells by signal/noise</a:t>
            </a:r>
          </a:p>
          <a:p>
            <a:pPr lvl="1"/>
            <a:r>
              <a:rPr lang="en-US" dirty="0" smtClean="0"/>
              <a:t>S/N&gt;4 are Seeds</a:t>
            </a:r>
          </a:p>
          <a:p>
            <a:pPr lvl="1"/>
            <a:r>
              <a:rPr lang="en-US" dirty="0" smtClean="0"/>
              <a:t>4&gt;S/N&gt;2 are Growing cells</a:t>
            </a:r>
          </a:p>
          <a:p>
            <a:pPr lvl="1"/>
            <a:r>
              <a:rPr lang="en-US" dirty="0" smtClean="0"/>
              <a:t>2&gt;S/N&gt;0 are Terminal cells</a:t>
            </a:r>
          </a:p>
          <a:p>
            <a:r>
              <a:rPr lang="en-US" dirty="0" smtClean="0"/>
              <a:t>Growing cells around Seeds are included until they don’t have any more Growing or Terminal cells around them</a:t>
            </a:r>
          </a:p>
          <a:p>
            <a:r>
              <a:rPr lang="en-US" dirty="0" smtClean="0"/>
              <a:t> Parallel implementation uses Cellular Automata algorithm to parallelize the task</a:t>
            </a:r>
          </a:p>
          <a:p>
            <a:r>
              <a:rPr lang="en-US" dirty="0" smtClean="0"/>
              <a:t>Implementation is underway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72" y="3917580"/>
            <a:ext cx="717377" cy="271578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41802" y="4976829"/>
            <a:ext cx="2855093" cy="7471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616" y="3883289"/>
            <a:ext cx="904955" cy="13110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469" y="3917580"/>
            <a:ext cx="841292" cy="12767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48528" y="4196253"/>
            <a:ext cx="37004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bg2">
                  <a:lumMod val="75000"/>
                </a:schemeClr>
              </a:buClr>
              <a:buFont typeface="+mj-lt"/>
              <a:buAutoNum type="arabicPeriod"/>
            </a:pPr>
            <a:r>
              <a:rPr lang="en-US" dirty="0" smtClean="0"/>
              <a:t>Assign one thread for each cell</a:t>
            </a:r>
          </a:p>
          <a:p>
            <a:pPr marL="342900" indent="-342900">
              <a:buClr>
                <a:schemeClr val="bg2">
                  <a:lumMod val="75000"/>
                </a:schemeClr>
              </a:buClr>
              <a:buFont typeface="+mj-lt"/>
              <a:buAutoNum type="arabicPeriod"/>
            </a:pPr>
            <a:r>
              <a:rPr lang="en-US" dirty="0" smtClean="0"/>
              <a:t>Start with adding Seeds to cluster.</a:t>
            </a:r>
          </a:p>
          <a:p>
            <a:pPr marL="342900" indent="-342900">
              <a:buClr>
                <a:schemeClr val="bg2">
                  <a:lumMod val="75000"/>
                </a:schemeClr>
              </a:buClr>
              <a:buFont typeface="+mj-lt"/>
              <a:buAutoNum type="arabicPeriod"/>
            </a:pPr>
            <a:r>
              <a:rPr lang="en-US" dirty="0" smtClean="0"/>
              <a:t>At each iteration join to the cluster which contain highest S/N neighboring cell</a:t>
            </a:r>
          </a:p>
          <a:p>
            <a:pPr marL="342900" indent="-342900">
              <a:buClr>
                <a:schemeClr val="bg2">
                  <a:lumMod val="75000"/>
                </a:schemeClr>
              </a:buClr>
              <a:buFont typeface="+mj-lt"/>
              <a:buAutoNum type="arabicPeriod"/>
            </a:pPr>
            <a:r>
              <a:rPr lang="en-US" dirty="0" smtClean="0"/>
              <a:t>Terminate when maximum radius is reached or can’t include anymore cells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CA6-A568-4DCD-A8F8-6FF7B0E97FF8}" type="datetime1">
              <a:rPr lang="en-US" smtClean="0"/>
              <a:t>09/04/2015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95762" y="3541222"/>
            <a:ext cx="211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Parallel algorithm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63772" y="3558367"/>
            <a:ext cx="211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Standard algorithm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3865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Finalize porting of ID track finding and clone removal algorithms</a:t>
            </a:r>
          </a:p>
          <a:p>
            <a:r>
              <a:rPr lang="en-US" dirty="0" smtClean="0"/>
              <a:t>Finalize and include Calorimeter </a:t>
            </a:r>
            <a:r>
              <a:rPr lang="en-US" dirty="0" err="1" smtClean="0"/>
              <a:t>Topoclustering</a:t>
            </a:r>
            <a:r>
              <a:rPr lang="en-US" dirty="0" smtClean="0"/>
              <a:t> module</a:t>
            </a:r>
            <a:endParaRPr lang="en-US" dirty="0"/>
          </a:p>
          <a:p>
            <a:r>
              <a:rPr lang="en-US" dirty="0" smtClean="0"/>
              <a:t>Implement and include Muon tracking module</a:t>
            </a:r>
          </a:p>
          <a:p>
            <a:r>
              <a:rPr lang="en-US" dirty="0" smtClean="0"/>
              <a:t>Make detailed measurements including throughput per unit cost by the end of the year and use this to estimate potential benefit in future HLT farm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9D8A-5146-4F23-ADC6-1EBF155870D3}" type="datetime1">
              <a:rPr lang="en-US" smtClean="0"/>
              <a:t>09/04/2015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ncreasing instantaneous luminosity of LHC necessitates parallel processing</a:t>
            </a:r>
          </a:p>
          <a:p>
            <a:r>
              <a:rPr lang="en-US" dirty="0" smtClean="0"/>
              <a:t>Massive parallelization of trigger algorithms on GPU is  being investigated as a way to increase the compute-power of the HLT farm</a:t>
            </a:r>
          </a:p>
          <a:p>
            <a:r>
              <a:rPr lang="en-US" dirty="0" smtClean="0"/>
              <a:t>ATLAS developed APE framework to manage offloading from multiple processes</a:t>
            </a:r>
          </a:p>
          <a:p>
            <a:r>
              <a:rPr lang="en-US" dirty="0" smtClean="0"/>
              <a:t>Inner detector Trigger data preparation algorithms are successfully offloaded to GPU, resulting in ~21x speedup compared to CPU implementations</a:t>
            </a:r>
          </a:p>
          <a:p>
            <a:r>
              <a:rPr lang="en-US" dirty="0" smtClean="0"/>
              <a:t>Further algorithms for ID, Calorimeter and Muon systems are being implemented.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96D-5B01-49B2-87FC-49CC5037233B}" type="datetime1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5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157" y="2684463"/>
            <a:ext cx="7659687" cy="11684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C2D2-702A-4A50-BDE4-DACE6D125D4D}" type="datetime1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92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D066-FFAA-44B0-B5FD-BF5FD1A51508}" type="datetime1">
              <a:rPr lang="en-US" smtClean="0"/>
              <a:t>09/04/2015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1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03" y="1419225"/>
            <a:ext cx="7622481" cy="5286375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C4970-6455-462F-AFB6-C2D345016593}" type="datetime1">
              <a:rPr lang="en-US" smtClean="0"/>
              <a:t>09/04/2015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6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2" y="1419225"/>
            <a:ext cx="7750184" cy="528637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BDA8E-CCC2-4670-A8B9-D31FCDAA8D2F}" type="datetime1">
              <a:rPr lang="en-US" smtClean="0"/>
              <a:t>09/04/2015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Trigger and DAQ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63773" y="1536192"/>
            <a:ext cx="3618518" cy="516485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Composed of hardware based Level-1 (L1) and software based High Level Trigger(HLT)</a:t>
            </a:r>
          </a:p>
          <a:p>
            <a:r>
              <a:rPr lang="en-US" dirty="0" smtClean="0"/>
              <a:t>Reduces 40MHz input event rate to about 1kHz ( ~1500MB/s output)</a:t>
            </a:r>
          </a:p>
          <a:p>
            <a:r>
              <a:rPr lang="en-US" dirty="0" smtClean="0"/>
              <a:t>L1 identifies interesting activity in small geometrical regions of detector called Region of Interests (RoI)</a:t>
            </a:r>
          </a:p>
          <a:p>
            <a:r>
              <a:rPr lang="en-US" dirty="0" err="1" smtClean="0"/>
              <a:t>RoIs</a:t>
            </a:r>
            <a:r>
              <a:rPr lang="en-US" dirty="0" smtClean="0"/>
              <a:t> identified by L1 are passed to the HLT for event selection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617" y="1585964"/>
            <a:ext cx="5010530" cy="3470951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E02B-09AA-4A70-A347-3B1081942407}" type="datetime1">
              <a:rPr lang="en-US" smtClean="0"/>
              <a:t>09/04/2015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00946" y="5697428"/>
            <a:ext cx="4100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With about 25k processes</a:t>
            </a:r>
          </a:p>
          <a:p>
            <a:r>
              <a:rPr lang="en-US" sz="1600" dirty="0" smtClean="0"/>
              <a:t>~25k/100kHz = ~250ms/Event decision time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296882" y="5223220"/>
            <a:ext cx="1368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See </a:t>
            </a:r>
            <a:r>
              <a:rPr lang="en-US" sz="1200" dirty="0" err="1" smtClean="0"/>
              <a:t>R.Hauser’s</a:t>
            </a:r>
            <a:r>
              <a:rPr lang="en-US" sz="1200" dirty="0" smtClean="0"/>
              <a:t> </a:t>
            </a:r>
            <a:r>
              <a:rPr lang="en-US" sz="1200" dirty="0" smtClean="0">
                <a:hlinkClick r:id="rId4"/>
              </a:rPr>
              <a:t>talk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5795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1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421" y="1352512"/>
            <a:ext cx="584574" cy="389716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888" y="1200006"/>
            <a:ext cx="932529" cy="627664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814" y="1307741"/>
            <a:ext cx="635910" cy="4769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73" y="1536192"/>
            <a:ext cx="3712192" cy="516485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HLT uses Stepwise processing of sequences called Trigger Chains(TC)</a:t>
            </a:r>
          </a:p>
          <a:p>
            <a:r>
              <a:rPr lang="en-US" dirty="0" smtClean="0"/>
              <a:t>Each chain is composed of Algorithms and seeded by </a:t>
            </a:r>
            <a:r>
              <a:rPr lang="en-US" dirty="0" err="1" smtClean="0"/>
              <a:t>RoIs</a:t>
            </a:r>
            <a:r>
              <a:rPr lang="en-US" dirty="0" smtClean="0"/>
              <a:t> from L1</a:t>
            </a:r>
          </a:p>
          <a:p>
            <a:r>
              <a:rPr lang="en-US" dirty="0" smtClean="0"/>
              <a:t>Same RoI may seed multiple chains</a:t>
            </a:r>
          </a:p>
          <a:p>
            <a:r>
              <a:rPr lang="en-US" dirty="0" smtClean="0"/>
              <a:t>Same Algorithm may run on different data</a:t>
            </a:r>
          </a:p>
          <a:p>
            <a:r>
              <a:rPr lang="en-US" dirty="0" smtClean="0"/>
              <a:t>An algorithm runs only once on same data (caching)</a:t>
            </a:r>
          </a:p>
          <a:p>
            <a:r>
              <a:rPr lang="en-US" dirty="0" smtClean="0"/>
              <a:t>If a RoI fails a selection step further algorithms in chain are not executed</a:t>
            </a:r>
          </a:p>
          <a:p>
            <a:r>
              <a:rPr lang="en-US" dirty="0" smtClean="0"/>
              <a:t>Initial algorithms (L2) work on partial event data (2-6%). Later algorithms have access to full event data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4793664" y="1630212"/>
            <a:ext cx="540331" cy="22629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L1 ROI</a:t>
            </a:r>
            <a:endParaRPr 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4793664" y="2249052"/>
            <a:ext cx="540331" cy="25862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4793664" y="2650828"/>
            <a:ext cx="540331" cy="25862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793664" y="3066470"/>
            <a:ext cx="540331" cy="25862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4793664" y="3454398"/>
            <a:ext cx="540331" cy="25862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14" name="Round Diagonal Corner Rectangle 13"/>
          <p:cNvSpPr/>
          <p:nvPr/>
        </p:nvSpPr>
        <p:spPr>
          <a:xfrm>
            <a:off x="4793664" y="4447315"/>
            <a:ext cx="540331" cy="290948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15" name="Round Diagonal Corner Rectangle 14"/>
          <p:cNvSpPr/>
          <p:nvPr/>
        </p:nvSpPr>
        <p:spPr>
          <a:xfrm>
            <a:off x="4793664" y="4904514"/>
            <a:ext cx="540331" cy="290948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16" name="Round Diagonal Corner Rectangle 15"/>
          <p:cNvSpPr/>
          <p:nvPr/>
        </p:nvSpPr>
        <p:spPr>
          <a:xfrm>
            <a:off x="4793664" y="5320151"/>
            <a:ext cx="540331" cy="290948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17" name="Round Diagonal Corner Rectangle 16"/>
          <p:cNvSpPr/>
          <p:nvPr/>
        </p:nvSpPr>
        <p:spPr>
          <a:xfrm>
            <a:off x="4793664" y="5735776"/>
            <a:ext cx="540331" cy="290948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36" name="Rounded Rectangle 35"/>
          <p:cNvSpPr/>
          <p:nvPr/>
        </p:nvSpPr>
        <p:spPr>
          <a:xfrm>
            <a:off x="5924988" y="1630212"/>
            <a:ext cx="540331" cy="226294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L1 ROI</a:t>
            </a:r>
            <a:endParaRPr lang="en-US" sz="900" dirty="0"/>
          </a:p>
        </p:txBody>
      </p:sp>
      <p:sp>
        <p:nvSpPr>
          <p:cNvPr id="37" name="Rectangle 36"/>
          <p:cNvSpPr/>
          <p:nvPr/>
        </p:nvSpPr>
        <p:spPr>
          <a:xfrm>
            <a:off x="5924988" y="2249052"/>
            <a:ext cx="540331" cy="25862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38" name="Rectangle 37"/>
          <p:cNvSpPr/>
          <p:nvPr/>
        </p:nvSpPr>
        <p:spPr>
          <a:xfrm>
            <a:off x="5924988" y="2650828"/>
            <a:ext cx="540331" cy="25862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39" name="Rectangle 38"/>
          <p:cNvSpPr/>
          <p:nvPr/>
        </p:nvSpPr>
        <p:spPr>
          <a:xfrm>
            <a:off x="5924988" y="3066470"/>
            <a:ext cx="540331" cy="25862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0" name="Rectangle 39"/>
          <p:cNvSpPr/>
          <p:nvPr/>
        </p:nvSpPr>
        <p:spPr>
          <a:xfrm>
            <a:off x="5924988" y="3454398"/>
            <a:ext cx="540331" cy="25862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1" name="Round Diagonal Corner Rectangle 40"/>
          <p:cNvSpPr/>
          <p:nvPr/>
        </p:nvSpPr>
        <p:spPr>
          <a:xfrm>
            <a:off x="5611086" y="4447315"/>
            <a:ext cx="540331" cy="290948"/>
          </a:xfrm>
          <a:prstGeom prst="round2Diag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2" name="Round Diagonal Corner Rectangle 41"/>
          <p:cNvSpPr/>
          <p:nvPr/>
        </p:nvSpPr>
        <p:spPr>
          <a:xfrm>
            <a:off x="5611086" y="4904514"/>
            <a:ext cx="540331" cy="290948"/>
          </a:xfrm>
          <a:prstGeom prst="round2Diag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3" name="Round Diagonal Corner Rectangle 42"/>
          <p:cNvSpPr/>
          <p:nvPr/>
        </p:nvSpPr>
        <p:spPr>
          <a:xfrm>
            <a:off x="5611086" y="5320151"/>
            <a:ext cx="540331" cy="290948"/>
          </a:xfrm>
          <a:prstGeom prst="round2DiagRect">
            <a:avLst/>
          </a:prstGeom>
          <a:solidFill>
            <a:srgbClr val="FFC000">
              <a:alpha val="3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4" name="Round Diagonal Corner Rectangle 43"/>
          <p:cNvSpPr/>
          <p:nvPr/>
        </p:nvSpPr>
        <p:spPr>
          <a:xfrm>
            <a:off x="5611086" y="5735776"/>
            <a:ext cx="540331" cy="290948"/>
          </a:xfrm>
          <a:prstGeom prst="round2DiagRect">
            <a:avLst/>
          </a:prstGeom>
          <a:solidFill>
            <a:srgbClr val="FFC000">
              <a:alpha val="3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5" name="Rounded Rectangle 44"/>
          <p:cNvSpPr/>
          <p:nvPr/>
        </p:nvSpPr>
        <p:spPr>
          <a:xfrm>
            <a:off x="7653184" y="1630212"/>
            <a:ext cx="540331" cy="22629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L1 ROI</a:t>
            </a:r>
            <a:endParaRPr lang="en-US" sz="900" dirty="0"/>
          </a:p>
        </p:txBody>
      </p:sp>
      <p:sp>
        <p:nvSpPr>
          <p:cNvPr id="46" name="Rectangle 45"/>
          <p:cNvSpPr/>
          <p:nvPr/>
        </p:nvSpPr>
        <p:spPr>
          <a:xfrm>
            <a:off x="7316651" y="2249052"/>
            <a:ext cx="540331" cy="25862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7" name="Rectangle 46"/>
          <p:cNvSpPr/>
          <p:nvPr/>
        </p:nvSpPr>
        <p:spPr>
          <a:xfrm>
            <a:off x="7316651" y="2650828"/>
            <a:ext cx="540331" cy="25862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8" name="Rectangle 47"/>
          <p:cNvSpPr/>
          <p:nvPr/>
        </p:nvSpPr>
        <p:spPr>
          <a:xfrm>
            <a:off x="7316651" y="3066470"/>
            <a:ext cx="540331" cy="25862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49" name="Rectangle 48"/>
          <p:cNvSpPr/>
          <p:nvPr/>
        </p:nvSpPr>
        <p:spPr>
          <a:xfrm>
            <a:off x="7316651" y="3454398"/>
            <a:ext cx="540331" cy="25862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0" name="Round Diagonal Corner Rectangle 49"/>
          <p:cNvSpPr/>
          <p:nvPr/>
        </p:nvSpPr>
        <p:spPr>
          <a:xfrm>
            <a:off x="7316651" y="4447315"/>
            <a:ext cx="540331" cy="290948"/>
          </a:xfrm>
          <a:prstGeom prst="round2Diag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1" name="Round Diagonal Corner Rectangle 50"/>
          <p:cNvSpPr/>
          <p:nvPr/>
        </p:nvSpPr>
        <p:spPr>
          <a:xfrm>
            <a:off x="7316651" y="4904514"/>
            <a:ext cx="540331" cy="290948"/>
          </a:xfrm>
          <a:prstGeom prst="round2Diag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2" name="Round Diagonal Corner Rectangle 51"/>
          <p:cNvSpPr/>
          <p:nvPr/>
        </p:nvSpPr>
        <p:spPr>
          <a:xfrm>
            <a:off x="7316651" y="5320151"/>
            <a:ext cx="540331" cy="290948"/>
          </a:xfrm>
          <a:prstGeom prst="round2Diag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3" name="Round Diagonal Corner Rectangle 52"/>
          <p:cNvSpPr/>
          <p:nvPr/>
        </p:nvSpPr>
        <p:spPr>
          <a:xfrm>
            <a:off x="7316651" y="5735776"/>
            <a:ext cx="540331" cy="290948"/>
          </a:xfrm>
          <a:prstGeom prst="round2Diag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4" name="Rectangle 53"/>
          <p:cNvSpPr/>
          <p:nvPr/>
        </p:nvSpPr>
        <p:spPr>
          <a:xfrm>
            <a:off x="8037094" y="2249052"/>
            <a:ext cx="540331" cy="258621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5" name="Rectangle 54"/>
          <p:cNvSpPr/>
          <p:nvPr/>
        </p:nvSpPr>
        <p:spPr>
          <a:xfrm>
            <a:off x="8037094" y="2650828"/>
            <a:ext cx="540331" cy="258621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6" name="Rectangle 55"/>
          <p:cNvSpPr/>
          <p:nvPr/>
        </p:nvSpPr>
        <p:spPr>
          <a:xfrm>
            <a:off x="8037094" y="3066470"/>
            <a:ext cx="540331" cy="258621"/>
          </a:xfrm>
          <a:prstGeom prst="rect">
            <a:avLst/>
          </a:prstGeom>
          <a:solidFill>
            <a:srgbClr val="002060">
              <a:alpha val="4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7" name="Rectangle 56"/>
          <p:cNvSpPr/>
          <p:nvPr/>
        </p:nvSpPr>
        <p:spPr>
          <a:xfrm>
            <a:off x="8037094" y="3454398"/>
            <a:ext cx="540331" cy="258621"/>
          </a:xfrm>
          <a:prstGeom prst="rect">
            <a:avLst/>
          </a:prstGeom>
          <a:solidFill>
            <a:srgbClr val="002060">
              <a:alpha val="4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L2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8" name="Round Diagonal Corner Rectangle 57"/>
          <p:cNvSpPr/>
          <p:nvPr/>
        </p:nvSpPr>
        <p:spPr>
          <a:xfrm>
            <a:off x="8037094" y="4447315"/>
            <a:ext cx="540331" cy="290948"/>
          </a:xfrm>
          <a:prstGeom prst="round2DiagRect">
            <a:avLst/>
          </a:prstGeom>
          <a:solidFill>
            <a:srgbClr val="002060">
              <a:alpha val="4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59" name="Round Diagonal Corner Rectangle 58"/>
          <p:cNvSpPr/>
          <p:nvPr/>
        </p:nvSpPr>
        <p:spPr>
          <a:xfrm>
            <a:off x="8037094" y="4904514"/>
            <a:ext cx="540331" cy="290948"/>
          </a:xfrm>
          <a:prstGeom prst="round2DiagRect">
            <a:avLst/>
          </a:prstGeom>
          <a:solidFill>
            <a:srgbClr val="002060">
              <a:alpha val="4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60" name="Round Diagonal Corner Rectangle 59"/>
          <p:cNvSpPr/>
          <p:nvPr/>
        </p:nvSpPr>
        <p:spPr>
          <a:xfrm>
            <a:off x="8037094" y="5320151"/>
            <a:ext cx="540331" cy="290948"/>
          </a:xfrm>
          <a:prstGeom prst="round2DiagRect">
            <a:avLst/>
          </a:prstGeom>
          <a:solidFill>
            <a:srgbClr val="002060">
              <a:alpha val="4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61" name="Round Diagonal Corner Rectangle 60"/>
          <p:cNvSpPr/>
          <p:nvPr/>
        </p:nvSpPr>
        <p:spPr>
          <a:xfrm>
            <a:off x="8037094" y="5735776"/>
            <a:ext cx="540331" cy="290948"/>
          </a:xfrm>
          <a:prstGeom prst="round2DiagRect">
            <a:avLst/>
          </a:prstGeom>
          <a:solidFill>
            <a:srgbClr val="002060">
              <a:alpha val="4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62" name="Round Diagonal Corner Rectangle 61"/>
          <p:cNvSpPr/>
          <p:nvPr/>
        </p:nvSpPr>
        <p:spPr>
          <a:xfrm>
            <a:off x="6331529" y="4447315"/>
            <a:ext cx="540331" cy="290948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63" name="Round Diagonal Corner Rectangle 62"/>
          <p:cNvSpPr/>
          <p:nvPr/>
        </p:nvSpPr>
        <p:spPr>
          <a:xfrm>
            <a:off x="6331529" y="4904514"/>
            <a:ext cx="540331" cy="290948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64" name="Round Diagonal Corner Rectangle 63"/>
          <p:cNvSpPr/>
          <p:nvPr/>
        </p:nvSpPr>
        <p:spPr>
          <a:xfrm>
            <a:off x="6331529" y="5320151"/>
            <a:ext cx="540331" cy="290948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sp>
        <p:nvSpPr>
          <p:cNvPr id="65" name="Round Diagonal Corner Rectangle 64"/>
          <p:cNvSpPr/>
          <p:nvPr/>
        </p:nvSpPr>
        <p:spPr>
          <a:xfrm>
            <a:off x="6331529" y="5735776"/>
            <a:ext cx="540331" cy="290948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 smtClean="0"/>
              <a:t>EF </a:t>
            </a:r>
            <a:r>
              <a:rPr lang="en-US" sz="900" dirty="0" err="1" smtClean="0"/>
              <a:t>Alg</a:t>
            </a:r>
            <a:endParaRPr lang="en-US" sz="900" dirty="0" smtClean="0"/>
          </a:p>
        </p:txBody>
      </p:sp>
      <p:cxnSp>
        <p:nvCxnSpPr>
          <p:cNvPr id="67" name="Straight Arrow Connector 66"/>
          <p:cNvCxnSpPr>
            <a:endCxn id="10" idx="0"/>
          </p:cNvCxnSpPr>
          <p:nvPr/>
        </p:nvCxnSpPr>
        <p:spPr>
          <a:xfrm flipH="1">
            <a:off x="5063830" y="2507673"/>
            <a:ext cx="5563" cy="14315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0" idx="2"/>
            <a:endCxn id="11" idx="0"/>
          </p:cNvCxnSpPr>
          <p:nvPr/>
        </p:nvCxnSpPr>
        <p:spPr>
          <a:xfrm>
            <a:off x="5063830" y="2909449"/>
            <a:ext cx="0" cy="15702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5" idx="2"/>
            <a:endCxn id="8" idx="0"/>
          </p:cNvCxnSpPr>
          <p:nvPr/>
        </p:nvCxnSpPr>
        <p:spPr>
          <a:xfrm>
            <a:off x="5063830" y="1856506"/>
            <a:ext cx="0" cy="3925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1" idx="2"/>
            <a:endCxn id="12" idx="0"/>
          </p:cNvCxnSpPr>
          <p:nvPr/>
        </p:nvCxnSpPr>
        <p:spPr>
          <a:xfrm>
            <a:off x="5063830" y="3325091"/>
            <a:ext cx="0" cy="12930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endCxn id="14" idx="3"/>
          </p:cNvCxnSpPr>
          <p:nvPr/>
        </p:nvCxnSpPr>
        <p:spPr>
          <a:xfrm>
            <a:off x="5063830" y="3713019"/>
            <a:ext cx="0" cy="7342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endCxn id="15" idx="3"/>
          </p:cNvCxnSpPr>
          <p:nvPr/>
        </p:nvCxnSpPr>
        <p:spPr>
          <a:xfrm>
            <a:off x="5063830" y="4738263"/>
            <a:ext cx="0" cy="16625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16" idx="3"/>
          </p:cNvCxnSpPr>
          <p:nvPr/>
        </p:nvCxnSpPr>
        <p:spPr>
          <a:xfrm>
            <a:off x="5063830" y="5195462"/>
            <a:ext cx="0" cy="12468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16" idx="1"/>
            <a:endCxn id="17" idx="3"/>
          </p:cNvCxnSpPr>
          <p:nvPr/>
        </p:nvCxnSpPr>
        <p:spPr>
          <a:xfrm>
            <a:off x="5063830" y="5611099"/>
            <a:ext cx="0" cy="1246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36" idx="2"/>
            <a:endCxn id="37" idx="0"/>
          </p:cNvCxnSpPr>
          <p:nvPr/>
        </p:nvCxnSpPr>
        <p:spPr>
          <a:xfrm>
            <a:off x="6195154" y="1856506"/>
            <a:ext cx="0" cy="3925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37" idx="2"/>
            <a:endCxn id="38" idx="0"/>
          </p:cNvCxnSpPr>
          <p:nvPr/>
        </p:nvCxnSpPr>
        <p:spPr>
          <a:xfrm>
            <a:off x="6195154" y="2507673"/>
            <a:ext cx="0" cy="14315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38" idx="2"/>
            <a:endCxn id="39" idx="0"/>
          </p:cNvCxnSpPr>
          <p:nvPr/>
        </p:nvCxnSpPr>
        <p:spPr>
          <a:xfrm>
            <a:off x="6195154" y="2909449"/>
            <a:ext cx="0" cy="15702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39" idx="2"/>
            <a:endCxn id="40" idx="0"/>
          </p:cNvCxnSpPr>
          <p:nvPr/>
        </p:nvCxnSpPr>
        <p:spPr>
          <a:xfrm>
            <a:off x="6195154" y="3325091"/>
            <a:ext cx="0" cy="12930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endCxn id="41" idx="3"/>
          </p:cNvCxnSpPr>
          <p:nvPr/>
        </p:nvCxnSpPr>
        <p:spPr>
          <a:xfrm flipH="1">
            <a:off x="5881252" y="3713019"/>
            <a:ext cx="313902" cy="7342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40" idx="2"/>
            <a:endCxn id="62" idx="3"/>
          </p:cNvCxnSpPr>
          <p:nvPr/>
        </p:nvCxnSpPr>
        <p:spPr>
          <a:xfrm>
            <a:off x="6195154" y="3713019"/>
            <a:ext cx="406541" cy="7342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41" idx="1"/>
            <a:endCxn id="42" idx="3"/>
          </p:cNvCxnSpPr>
          <p:nvPr/>
        </p:nvCxnSpPr>
        <p:spPr>
          <a:xfrm>
            <a:off x="5881252" y="4738263"/>
            <a:ext cx="0" cy="16625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Multiply 98"/>
          <p:cNvSpPr/>
          <p:nvPr/>
        </p:nvSpPr>
        <p:spPr>
          <a:xfrm>
            <a:off x="5802924" y="5175366"/>
            <a:ext cx="170822" cy="160309"/>
          </a:xfrm>
          <a:prstGeom prst="mathMultiply">
            <a:avLst>
              <a:gd name="adj1" fmla="val 17252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cxnSp>
        <p:nvCxnSpPr>
          <p:cNvPr id="101" name="Straight Arrow Connector 100"/>
          <p:cNvCxnSpPr>
            <a:stCxn id="62" idx="1"/>
            <a:endCxn id="63" idx="3"/>
          </p:cNvCxnSpPr>
          <p:nvPr/>
        </p:nvCxnSpPr>
        <p:spPr>
          <a:xfrm>
            <a:off x="6601695" y="4738263"/>
            <a:ext cx="0" cy="16625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endCxn id="64" idx="3"/>
          </p:cNvCxnSpPr>
          <p:nvPr/>
        </p:nvCxnSpPr>
        <p:spPr>
          <a:xfrm>
            <a:off x="6601695" y="5195462"/>
            <a:ext cx="0" cy="12468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6601695" y="5611099"/>
            <a:ext cx="0" cy="1246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54" idx="2"/>
            <a:endCxn id="55" idx="0"/>
          </p:cNvCxnSpPr>
          <p:nvPr/>
        </p:nvCxnSpPr>
        <p:spPr>
          <a:xfrm>
            <a:off x="8307260" y="2507673"/>
            <a:ext cx="0" cy="14315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Multiply 107"/>
          <p:cNvSpPr/>
          <p:nvPr/>
        </p:nvSpPr>
        <p:spPr>
          <a:xfrm>
            <a:off x="8193515" y="2909449"/>
            <a:ext cx="218965" cy="157021"/>
          </a:xfrm>
          <a:prstGeom prst="mathMultiply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cxnSp>
        <p:nvCxnSpPr>
          <p:cNvPr id="110" name="Straight Arrow Connector 109"/>
          <p:cNvCxnSpPr>
            <a:stCxn id="45" idx="2"/>
            <a:endCxn id="46" idx="0"/>
          </p:cNvCxnSpPr>
          <p:nvPr/>
        </p:nvCxnSpPr>
        <p:spPr>
          <a:xfrm flipH="1">
            <a:off x="7586817" y="1856506"/>
            <a:ext cx="336533" cy="3925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endCxn id="54" idx="0"/>
          </p:cNvCxnSpPr>
          <p:nvPr/>
        </p:nvCxnSpPr>
        <p:spPr>
          <a:xfrm>
            <a:off x="7933509" y="1856506"/>
            <a:ext cx="373751" cy="3925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46" idx="2"/>
            <a:endCxn id="47" idx="0"/>
          </p:cNvCxnSpPr>
          <p:nvPr/>
        </p:nvCxnSpPr>
        <p:spPr>
          <a:xfrm>
            <a:off x="7586817" y="2507673"/>
            <a:ext cx="0" cy="14315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endCxn id="48" idx="0"/>
          </p:cNvCxnSpPr>
          <p:nvPr/>
        </p:nvCxnSpPr>
        <p:spPr>
          <a:xfrm>
            <a:off x="7586817" y="2909449"/>
            <a:ext cx="0" cy="15702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48" idx="2"/>
            <a:endCxn id="49" idx="0"/>
          </p:cNvCxnSpPr>
          <p:nvPr/>
        </p:nvCxnSpPr>
        <p:spPr>
          <a:xfrm>
            <a:off x="7586817" y="3325091"/>
            <a:ext cx="0" cy="12930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49" idx="2"/>
            <a:endCxn id="50" idx="3"/>
          </p:cNvCxnSpPr>
          <p:nvPr/>
        </p:nvCxnSpPr>
        <p:spPr>
          <a:xfrm>
            <a:off x="7586817" y="3713019"/>
            <a:ext cx="0" cy="7342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50" idx="1"/>
            <a:endCxn id="51" idx="3"/>
          </p:cNvCxnSpPr>
          <p:nvPr/>
        </p:nvCxnSpPr>
        <p:spPr>
          <a:xfrm>
            <a:off x="7586817" y="4738263"/>
            <a:ext cx="0" cy="16625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51" idx="1"/>
            <a:endCxn id="52" idx="3"/>
          </p:cNvCxnSpPr>
          <p:nvPr/>
        </p:nvCxnSpPr>
        <p:spPr>
          <a:xfrm>
            <a:off x="7586817" y="5195462"/>
            <a:ext cx="0" cy="12468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53" idx="3"/>
          </p:cNvCxnSpPr>
          <p:nvPr/>
        </p:nvCxnSpPr>
        <p:spPr>
          <a:xfrm>
            <a:off x="7586817" y="5611099"/>
            <a:ext cx="0" cy="1246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Half Frame 126"/>
          <p:cNvSpPr/>
          <p:nvPr/>
        </p:nvSpPr>
        <p:spPr>
          <a:xfrm rot="12833339">
            <a:off x="7510152" y="6042261"/>
            <a:ext cx="153325" cy="283236"/>
          </a:xfrm>
          <a:prstGeom prst="halfFrame">
            <a:avLst>
              <a:gd name="adj1" fmla="val 38274"/>
              <a:gd name="adj2" fmla="val 24012"/>
            </a:avLst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28" name="Half Frame 127"/>
          <p:cNvSpPr/>
          <p:nvPr/>
        </p:nvSpPr>
        <p:spPr>
          <a:xfrm rot="12833339">
            <a:off x="6498255" y="6042261"/>
            <a:ext cx="153325" cy="283236"/>
          </a:xfrm>
          <a:prstGeom prst="halfFrame">
            <a:avLst>
              <a:gd name="adj1" fmla="val 38274"/>
              <a:gd name="adj2" fmla="val 24012"/>
            </a:avLst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29" name="Half Frame 128"/>
          <p:cNvSpPr/>
          <p:nvPr/>
        </p:nvSpPr>
        <p:spPr>
          <a:xfrm rot="12833339">
            <a:off x="5010634" y="6042261"/>
            <a:ext cx="153325" cy="283236"/>
          </a:xfrm>
          <a:prstGeom prst="halfFrame">
            <a:avLst>
              <a:gd name="adj1" fmla="val 38274"/>
              <a:gd name="adj2" fmla="val 24012"/>
            </a:avLst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93664" y="3919352"/>
            <a:ext cx="3845369" cy="307777"/>
          </a:xfrm>
          <a:prstGeom prst="rect">
            <a:avLst/>
          </a:prstGeom>
          <a:solidFill>
            <a:srgbClr val="FFFF00">
              <a:alpha val="52000"/>
            </a:srgb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Event Building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" name="Multiply 3"/>
          <p:cNvSpPr/>
          <p:nvPr/>
        </p:nvSpPr>
        <p:spPr>
          <a:xfrm>
            <a:off x="5720476" y="6023572"/>
            <a:ext cx="348493" cy="441395"/>
          </a:xfrm>
          <a:prstGeom prst="mathMultiply">
            <a:avLst>
              <a:gd name="adj1" fmla="val 1487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82" name="Multiply 81"/>
          <p:cNvSpPr/>
          <p:nvPr/>
        </p:nvSpPr>
        <p:spPr>
          <a:xfrm>
            <a:off x="8127522" y="6023571"/>
            <a:ext cx="348493" cy="441395"/>
          </a:xfrm>
          <a:prstGeom prst="mathMultiply">
            <a:avLst>
              <a:gd name="adj1" fmla="val 14870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525C4-7606-43F6-832C-C3ADF91D9833}" type="datetime1">
              <a:rPr lang="en-US" smtClean="0"/>
              <a:t>09/04/2015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8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Detector and 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73" y="1536192"/>
            <a:ext cx="3236123" cy="516485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Inner detector houses trackers and composed of </a:t>
            </a:r>
          </a:p>
          <a:p>
            <a:pPr lvl="1"/>
            <a:r>
              <a:rPr lang="en-US" dirty="0" smtClean="0"/>
              <a:t>Pixel detector</a:t>
            </a:r>
          </a:p>
          <a:p>
            <a:pPr lvl="1"/>
            <a:r>
              <a:rPr lang="en-US" dirty="0" smtClean="0"/>
              <a:t>Silicon strip detector (SCT)</a:t>
            </a:r>
          </a:p>
          <a:p>
            <a:pPr lvl="1"/>
            <a:r>
              <a:rPr lang="en-US" dirty="0" smtClean="0"/>
              <a:t>Transition Radiation Tracker (TRT)</a:t>
            </a:r>
            <a:endParaRPr lang="en-US" dirty="0"/>
          </a:p>
          <a:p>
            <a:r>
              <a:rPr lang="en-US" dirty="0" smtClean="0"/>
              <a:t>Calorimeters contain electromagnetic and </a:t>
            </a:r>
            <a:r>
              <a:rPr lang="en-US" dirty="0" err="1" smtClean="0"/>
              <a:t>hadronic</a:t>
            </a:r>
            <a:r>
              <a:rPr lang="en-US" dirty="0" smtClean="0"/>
              <a:t> components and composed of </a:t>
            </a:r>
          </a:p>
          <a:p>
            <a:pPr lvl="1"/>
            <a:r>
              <a:rPr lang="en-US" dirty="0" smtClean="0"/>
              <a:t>Liquid Argon (LAr)</a:t>
            </a:r>
          </a:p>
          <a:p>
            <a:pPr lvl="1"/>
            <a:r>
              <a:rPr lang="en-US" dirty="0" smtClean="0"/>
              <a:t>Tile Calorimeters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132" y="1751459"/>
            <a:ext cx="5319086" cy="35460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140" y="1751459"/>
            <a:ext cx="5268427" cy="354605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39F4-1CB6-4657-8240-1B116858D53F}" type="datetime1">
              <a:rPr lang="en-US" smtClean="0"/>
              <a:t>09/04/2015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S.Kama</a:t>
            </a:r>
            <a:r>
              <a:rPr lang="en-US" dirty="0" smtClean="0"/>
              <a:t> CHEP 2015, Okinawa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9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Demonstrator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73" y="1536192"/>
            <a:ext cx="3492825" cy="221838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Increasing LHC instantaneous luminosity is leading to higher pileup</a:t>
            </a:r>
          </a:p>
          <a:p>
            <a:r>
              <a:rPr lang="en-US" dirty="0" smtClean="0"/>
              <a:t>CPU time rises rapidly with pile-up due to combinatorial nature of the tracking</a:t>
            </a:r>
          </a:p>
          <a:p>
            <a:r>
              <a:rPr lang="en-US" dirty="0" smtClean="0"/>
              <a:t>HLT farm size is limited, mainly by power and cooling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102" y="1536192"/>
            <a:ext cx="2262231" cy="1922896"/>
          </a:xfrm>
          <a:ln w="3175">
            <a:solidFill>
              <a:schemeClr val="tx2">
                <a:lumMod val="20000"/>
                <a:lumOff val="80000"/>
              </a:schemeClr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6726124" y="1942524"/>
            <a:ext cx="2131217" cy="1319365"/>
            <a:chOff x="6726124" y="1942524"/>
            <a:chExt cx="2131217" cy="13193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4574" y="1942524"/>
              <a:ext cx="2122767" cy="700679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726124" y="2800224"/>
              <a:ext cx="21312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Tracks from primary interaction and pileup interaction vertices</a:t>
              </a:r>
              <a:endParaRPr lang="en-US" sz="1200" dirty="0"/>
            </a:p>
          </p:txBody>
        </p:sp>
      </p:grpSp>
      <p:sp>
        <p:nvSpPr>
          <p:cNvPr id="52" name="Date Placeholder 5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4023-016E-432B-B731-C6C2EE93E1FD}" type="datetime1">
              <a:rPr lang="en-US" smtClean="0"/>
              <a:t>09/04/2015</a:t>
            </a:fld>
            <a:endParaRPr lang="en-US"/>
          </a:p>
        </p:txBody>
      </p:sp>
      <p:sp>
        <p:nvSpPr>
          <p:cNvPr id="53" name="Footer Placeholder 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14692" y="3906982"/>
            <a:ext cx="3389108" cy="2507709"/>
            <a:chOff x="414692" y="3906982"/>
            <a:chExt cx="3389108" cy="250770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92" y="3906982"/>
              <a:ext cx="3389108" cy="243846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58982" y="6276192"/>
              <a:ext cx="139865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 smtClean="0">
                  <a:hlinkClick r:id="rId6"/>
                </a:rPr>
                <a:t>*ATL-DAQ-SLIDE-2014-635</a:t>
              </a:r>
              <a:endParaRPr lang="en-US" sz="900" dirty="0"/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3803799" y="4302255"/>
            <a:ext cx="4605909" cy="17976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GPUs provide good power/compute ratio</a:t>
            </a:r>
          </a:p>
          <a:p>
            <a:r>
              <a:rPr lang="en-US" sz="2000" dirty="0" smtClean="0"/>
              <a:t>During Run-1, ID only demonstrator has shown good speedup (up to 12x)* </a:t>
            </a:r>
          </a:p>
        </p:txBody>
      </p:sp>
      <p:sp useBgFill="1">
        <p:nvSpPr>
          <p:cNvPr id="9" name="Rectangle 8"/>
          <p:cNvSpPr/>
          <p:nvPr/>
        </p:nvSpPr>
        <p:spPr>
          <a:xfrm>
            <a:off x="2063720" y="2643203"/>
            <a:ext cx="4981986" cy="3046988"/>
          </a:xfrm>
          <a:prstGeom prst="rect">
            <a:avLst/>
          </a:prstGeom>
          <a:ln w="3175">
            <a:noFill/>
          </a:ln>
          <a:effectLst>
            <a:glow rad="3810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>
            <a:spAutoFit/>
          </a:bodyPr>
          <a:lstStyle/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2400" dirty="0"/>
              <a:t>ATLAS is developing and expanding demonstrator exploiting GPUs in: </a:t>
            </a:r>
          </a:p>
          <a:p>
            <a:pPr marL="742950" lvl="1" indent="-28575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Inner Detector-Tracking</a:t>
            </a:r>
          </a:p>
          <a:p>
            <a:pPr marL="742950" lvl="1" indent="-28575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Calorimeter-Topo-clustering</a:t>
            </a:r>
          </a:p>
          <a:p>
            <a:pPr marL="742950" lvl="1" indent="-28575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 err="1"/>
              <a:t>Muons</a:t>
            </a:r>
            <a:r>
              <a:rPr lang="en-US" sz="2400" dirty="0"/>
              <a:t>-Tracking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2400" dirty="0" smtClean="0"/>
              <a:t>to </a:t>
            </a:r>
            <a:r>
              <a:rPr lang="en-US" sz="2400" dirty="0"/>
              <a:t>evaluate the potential benefit of GPUs in terms of throughput per unit cost</a:t>
            </a:r>
          </a:p>
        </p:txBody>
      </p:sp>
    </p:spTree>
    <p:extLst>
      <p:ext uri="{BB962C8B-B14F-4D97-AF65-F5344CB8AC3E}">
        <p14:creationId xmlns:p14="http://schemas.microsoft.com/office/powerpoint/2010/main" val="372155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 uiExpand="1" build="p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Offloading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9863" y="1435497"/>
            <a:ext cx="4498970" cy="516485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Trigger Processing Units integrate ATLAS offline software framework, ATHENA, to online environment</a:t>
            </a:r>
          </a:p>
          <a:p>
            <a:r>
              <a:rPr lang="en-US" dirty="0" smtClean="0"/>
              <a:t>Many PU processes run on each Trigger host</a:t>
            </a:r>
          </a:p>
          <a:p>
            <a:r>
              <a:rPr lang="en-US" dirty="0" smtClean="0"/>
              <a:t>A client-server approach is implemented to manage resources between multiple PU processes.</a:t>
            </a:r>
          </a:p>
          <a:p>
            <a:r>
              <a:rPr lang="en-US" dirty="0" smtClean="0"/>
              <a:t>PU prepares data to be processed and sends it to server</a:t>
            </a:r>
          </a:p>
          <a:p>
            <a:r>
              <a:rPr lang="en-US" dirty="0" smtClean="0"/>
              <a:t>Accelerator Process Extension (APE) </a:t>
            </a:r>
            <a:r>
              <a:rPr lang="en-US" dirty="0"/>
              <a:t>Server manages offload requests and </a:t>
            </a:r>
            <a:r>
              <a:rPr lang="en-US" dirty="0" smtClean="0"/>
              <a:t>executes kernels on GPU(s)</a:t>
            </a:r>
            <a:endParaRPr lang="en-US" dirty="0"/>
          </a:p>
          <a:p>
            <a:r>
              <a:rPr lang="en-US" dirty="0" smtClean="0"/>
              <a:t>It sends results back to process that made the offload request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833585" y="1856912"/>
            <a:ext cx="1163782" cy="118307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Trigger PU</a:t>
            </a:r>
          </a:p>
          <a:p>
            <a:pPr algn="ctr"/>
            <a:r>
              <a:rPr lang="en-US" dirty="0" smtClean="0"/>
              <a:t>(ATHENA)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322298" y="1897855"/>
            <a:ext cx="1281610" cy="233138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 smtClean="0"/>
              <a:t>APE</a:t>
            </a:r>
          </a:p>
          <a:p>
            <a:pPr algn="ctr"/>
            <a:r>
              <a:rPr lang="en-US" sz="2800" dirty="0" smtClean="0"/>
              <a:t>Server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30805" y="2559560"/>
            <a:ext cx="1394225" cy="624997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6025702" y="2174946"/>
            <a:ext cx="1454583" cy="394173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 smtClean="0"/>
              <a:t>Data+Metadata</a:t>
            </a:r>
            <a:endParaRPr lang="en-US" sz="1200" dirty="0" smtClean="0"/>
          </a:p>
        </p:txBody>
      </p:sp>
      <p:sp>
        <p:nvSpPr>
          <p:cNvPr id="11" name="Circular Arrow 10"/>
          <p:cNvSpPr/>
          <p:nvPr/>
        </p:nvSpPr>
        <p:spPr>
          <a:xfrm>
            <a:off x="8032951" y="1850116"/>
            <a:ext cx="907465" cy="817808"/>
          </a:xfrm>
          <a:prstGeom prst="circularArrow">
            <a:avLst>
              <a:gd name="adj1" fmla="val 6174"/>
              <a:gd name="adj2" fmla="val 2818484"/>
              <a:gd name="adj3" fmla="val 19165514"/>
              <a:gd name="adj4" fmla="val 13092833"/>
              <a:gd name="adj5" fmla="val 11213"/>
            </a:avLst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4" name="Circular Arrow 13"/>
          <p:cNvSpPr/>
          <p:nvPr/>
        </p:nvSpPr>
        <p:spPr>
          <a:xfrm rot="10800000">
            <a:off x="8178669" y="3346654"/>
            <a:ext cx="635512" cy="445034"/>
          </a:xfrm>
          <a:prstGeom prst="circularArrow">
            <a:avLst>
              <a:gd name="adj1" fmla="val 13577"/>
              <a:gd name="adj2" fmla="val 1391394"/>
              <a:gd name="adj3" fmla="val 19612845"/>
              <a:gd name="adj4" fmla="val 11089162"/>
              <a:gd name="adj5" fmla="val 20932"/>
            </a:avLst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5970275" y="2569119"/>
            <a:ext cx="1454583" cy="377889"/>
          </a:xfrm>
          <a:prstGeom prst="leftArrow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 smtClean="0"/>
              <a:t>Results+Metadata</a:t>
            </a:r>
            <a:endParaRPr lang="en-US" sz="12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4767617" y="1954720"/>
            <a:ext cx="1163782" cy="118307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Trigger PU</a:t>
            </a:r>
          </a:p>
          <a:p>
            <a:pPr algn="ctr"/>
            <a:r>
              <a:rPr lang="en-US" dirty="0" smtClean="0"/>
              <a:t>(ATHENA)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99380" y="2063904"/>
            <a:ext cx="1163782" cy="118307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Trigger PU</a:t>
            </a:r>
          </a:p>
          <a:p>
            <a:pPr algn="ctr"/>
            <a:r>
              <a:rPr lang="en-US" dirty="0" smtClean="0"/>
              <a:t>(ATHENA)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17493" y="2159433"/>
            <a:ext cx="1163782" cy="118307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Trigger PU</a:t>
            </a:r>
          </a:p>
          <a:p>
            <a:pPr algn="ctr"/>
            <a:r>
              <a:rPr lang="en-US" dirty="0" smtClean="0"/>
              <a:t>(ATHENA)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17493" y="5011985"/>
            <a:ext cx="36979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Server can support different hardware types </a:t>
            </a:r>
            <a:r>
              <a:rPr lang="en-US" dirty="0"/>
              <a:t>(</a:t>
            </a:r>
            <a:r>
              <a:rPr lang="en-US" dirty="0" smtClean="0"/>
              <a:t>GPUs, Xeon-Phi, CPUs)  and different configurations such as GPU/Phi mixtures and in-host off-host accelerators.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D7A5-DE68-4E5A-8BCC-DF8E6E721E3C}" type="datetime1">
              <a:rPr lang="en-US" smtClean="0"/>
              <a:t>09/04/2015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5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Offloading -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73" y="1536192"/>
            <a:ext cx="3603009" cy="5164858"/>
          </a:xfrm>
        </p:spPr>
        <p:txBody>
          <a:bodyPr lIns="0" tIns="0" rIns="0" bIns="0">
            <a:normAutofit fontScale="70000" lnSpcReduction="20000"/>
          </a:bodyPr>
          <a:lstStyle/>
          <a:p>
            <a:pPr marL="628650" indent="-514350">
              <a:buFont typeface="+mj-lt"/>
              <a:buAutoNum type="arabicPeriod"/>
            </a:pPr>
            <a:r>
              <a:rPr lang="en-US" dirty="0" smtClean="0"/>
              <a:t>HLT Algorithm asks for offload to </a:t>
            </a:r>
            <a:r>
              <a:rPr lang="en-US" dirty="0" err="1" smtClean="0"/>
              <a:t>TrigDetAccelSvc</a:t>
            </a:r>
            <a:endParaRPr lang="en-US" dirty="0" smtClean="0"/>
          </a:p>
          <a:p>
            <a:pPr marL="628650" indent="-514350">
              <a:buFont typeface="+mj-lt"/>
              <a:buAutoNum type="arabicPeriod"/>
            </a:pPr>
            <a:r>
              <a:rPr lang="en-US" dirty="0" err="1" smtClean="0"/>
              <a:t>TrigDetAccelSvc</a:t>
            </a:r>
            <a:r>
              <a:rPr lang="en-US" dirty="0" smtClean="0"/>
              <a:t> converts C++ classes for raw and reconstructed quantities from the Athena Event Data Model(EDM)  to GPU optimized EDM through Data Export Tools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/>
              <a:t>Then it adds metadata and requests offload through </a:t>
            </a:r>
            <a:r>
              <a:rPr lang="en-US" dirty="0" err="1" smtClean="0"/>
              <a:t>OffloadSvc</a:t>
            </a:r>
            <a:endParaRPr lang="en-US" dirty="0" smtClean="0"/>
          </a:p>
          <a:p>
            <a:pPr marL="628650" indent="-514350">
              <a:buFont typeface="+mj-lt"/>
              <a:buAutoNum type="arabicPeriod"/>
            </a:pPr>
            <a:r>
              <a:rPr lang="en-US" dirty="0" err="1" smtClean="0"/>
              <a:t>OffloadSvc</a:t>
            </a:r>
            <a:r>
              <a:rPr lang="en-US" dirty="0" smtClean="0"/>
              <a:t> manages multiple requests and communication with APE server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/>
              <a:t>Results are converted back to Athena EDM by </a:t>
            </a:r>
            <a:r>
              <a:rPr lang="en-US" dirty="0" err="1" smtClean="0"/>
              <a:t>TrigDetAccelSvc</a:t>
            </a:r>
            <a:r>
              <a:rPr lang="en-US" dirty="0" smtClean="0"/>
              <a:t> and handed to requesting algorithm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435521" y="2470248"/>
            <a:ext cx="1774210" cy="545911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err="1" smtClean="0"/>
              <a:t>TrigDetAccelSvc</a:t>
            </a:r>
            <a:endParaRPr lang="en-US" sz="14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4435521" y="3630309"/>
            <a:ext cx="973815" cy="42135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Export Tool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61382" y="3618933"/>
            <a:ext cx="973815" cy="42135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Export Tool</a:t>
            </a:r>
          </a:p>
        </p:txBody>
      </p:sp>
      <p:sp>
        <p:nvSpPr>
          <p:cNvPr id="9" name="Up-Down Arrow 8"/>
          <p:cNvSpPr/>
          <p:nvPr/>
        </p:nvSpPr>
        <p:spPr>
          <a:xfrm>
            <a:off x="4776715" y="1965278"/>
            <a:ext cx="259308" cy="504970"/>
          </a:xfrm>
          <a:prstGeom prst="upDown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954132" y="2060811"/>
            <a:ext cx="1103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Athena EDM</a:t>
            </a:r>
            <a:endParaRPr lang="en-US" sz="1400" dirty="0"/>
          </a:p>
        </p:txBody>
      </p:sp>
      <p:sp>
        <p:nvSpPr>
          <p:cNvPr id="11" name="Up-Down Arrow 10"/>
          <p:cNvSpPr/>
          <p:nvPr/>
        </p:nvSpPr>
        <p:spPr>
          <a:xfrm>
            <a:off x="4571999" y="3029805"/>
            <a:ext cx="259308" cy="504970"/>
          </a:xfrm>
          <a:prstGeom prst="upDown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12" name="Up-Down Arrow 11"/>
          <p:cNvSpPr/>
          <p:nvPr/>
        </p:nvSpPr>
        <p:spPr>
          <a:xfrm>
            <a:off x="5065593" y="3045726"/>
            <a:ext cx="259308" cy="504970"/>
          </a:xfrm>
          <a:prstGeom prst="up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13" name="Up-Down Arrow 12"/>
          <p:cNvSpPr/>
          <p:nvPr/>
        </p:nvSpPr>
        <p:spPr>
          <a:xfrm>
            <a:off x="5490947" y="3047999"/>
            <a:ext cx="259308" cy="504970"/>
          </a:xfrm>
          <a:prstGeom prst="upDown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14" name="Up-Down Arrow 13"/>
          <p:cNvSpPr/>
          <p:nvPr/>
        </p:nvSpPr>
        <p:spPr>
          <a:xfrm>
            <a:off x="5957247" y="3063920"/>
            <a:ext cx="259308" cy="504970"/>
          </a:xfrm>
          <a:prstGeom prst="up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094002" y="3166278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GPU EDM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7588150" y="2470248"/>
            <a:ext cx="1201009" cy="545911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err="1" smtClean="0"/>
              <a:t>OffloadSvc</a:t>
            </a:r>
            <a:endParaRPr lang="en-US" sz="1400" dirty="0" smtClean="0"/>
          </a:p>
        </p:txBody>
      </p:sp>
      <p:sp>
        <p:nvSpPr>
          <p:cNvPr id="17" name="Left-Right Arrow 16"/>
          <p:cNvSpPr/>
          <p:nvPr/>
        </p:nvSpPr>
        <p:spPr>
          <a:xfrm>
            <a:off x="6216554" y="2579426"/>
            <a:ext cx="1371595" cy="339615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6202037" y="2290544"/>
            <a:ext cx="1344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Data+MetaData</a:t>
            </a:r>
            <a:endParaRPr lang="en-US" sz="1400" dirty="0"/>
          </a:p>
        </p:txBody>
      </p:sp>
      <p:sp>
        <p:nvSpPr>
          <p:cNvPr id="19" name="Down Arrow 18"/>
          <p:cNvSpPr/>
          <p:nvPr/>
        </p:nvSpPr>
        <p:spPr>
          <a:xfrm>
            <a:off x="7690520" y="3073022"/>
            <a:ext cx="285727" cy="1580865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20" name="Up Arrow 19"/>
          <p:cNvSpPr/>
          <p:nvPr/>
        </p:nvSpPr>
        <p:spPr>
          <a:xfrm>
            <a:off x="8375462" y="3063919"/>
            <a:ext cx="317158" cy="1562671"/>
          </a:xfrm>
          <a:prstGeom prst="upArrow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4435522" y="1514900"/>
            <a:ext cx="973814" cy="4662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/>
              <a:t>HLT </a:t>
            </a:r>
            <a:r>
              <a:rPr lang="en-US" sz="1400" dirty="0" err="1" smtClean="0"/>
              <a:t>Algoritm</a:t>
            </a:r>
            <a:endParaRPr lang="en-US" sz="1400" dirty="0" smtClean="0"/>
          </a:p>
        </p:txBody>
      </p:sp>
      <p:sp>
        <p:nvSpPr>
          <p:cNvPr id="23" name="Snip Same Side Corner Rectangle 22"/>
          <p:cNvSpPr/>
          <p:nvPr/>
        </p:nvSpPr>
        <p:spPr>
          <a:xfrm>
            <a:off x="7588149" y="4776716"/>
            <a:ext cx="1201010" cy="682388"/>
          </a:xfrm>
          <a:prstGeom prst="snip2Same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APE Server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7127359" y="3700329"/>
            <a:ext cx="860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Request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7985010" y="3700328"/>
            <a:ext cx="698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Result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sz="half" idx="1"/>
          </p:nvPr>
        </p:nvSpPr>
        <p:spPr>
          <a:xfrm>
            <a:off x="4258457" y="4716809"/>
            <a:ext cx="2815268" cy="993121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600" dirty="0" smtClean="0"/>
              <a:t>Export tools and server communication need to be fast (serial sections)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672D-BA66-4E0F-A45F-898F6C98C8C0}" type="datetime1">
              <a:rPr lang="en-US" smtClean="0"/>
              <a:t>09/04/2015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7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474511" y="207673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</a:rPr>
              <a:t>1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35780" y="311534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51055" y="282949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</a:rPr>
              <a:t>3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998190" y="372495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</a:rPr>
              <a:t>4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94002" y="195357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518736" y="1256205"/>
            <a:ext cx="20964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Implemented for each detector such as </a:t>
            </a:r>
            <a:r>
              <a:rPr lang="en-US" sz="1100" dirty="0" err="1" smtClean="0"/>
              <a:t>TrigInDetAccelSvc</a:t>
            </a:r>
            <a:endParaRPr lang="en-US" sz="1100" dirty="0"/>
          </a:p>
        </p:txBody>
      </p:sp>
      <p:cxnSp>
        <p:nvCxnSpPr>
          <p:cNvPr id="34" name="Straight Arrow Connector 33"/>
          <p:cNvCxnSpPr>
            <a:endCxn id="32" idx="2"/>
          </p:cNvCxnSpPr>
          <p:nvPr/>
        </p:nvCxnSpPr>
        <p:spPr>
          <a:xfrm flipV="1">
            <a:off x="6057576" y="1687092"/>
            <a:ext cx="1509389" cy="7895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46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4444765" y="4833458"/>
            <a:ext cx="997527" cy="791571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Athena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451143" y="1548812"/>
            <a:ext cx="997527" cy="791571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Athena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Offloading -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73" y="1536192"/>
            <a:ext cx="4147729" cy="51417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APE Server uses plug-in mechanism It is composed of </a:t>
            </a:r>
          </a:p>
          <a:p>
            <a:r>
              <a:rPr lang="en-US" b="1" dirty="0" smtClean="0"/>
              <a:t>Manager</a:t>
            </a:r>
            <a:r>
              <a:rPr lang="en-US" dirty="0" smtClean="0"/>
              <a:t> handles communication with processes and scheduling </a:t>
            </a:r>
          </a:p>
          <a:p>
            <a:pPr lvl="1"/>
            <a:r>
              <a:rPr lang="en-US" dirty="0" smtClean="0"/>
              <a:t>Receives offload requests</a:t>
            </a:r>
          </a:p>
          <a:p>
            <a:pPr lvl="1"/>
            <a:r>
              <a:rPr lang="en-US" dirty="0" smtClean="0"/>
              <a:t>Passes the request to appropriate module</a:t>
            </a:r>
          </a:p>
          <a:p>
            <a:pPr lvl="1"/>
            <a:r>
              <a:rPr lang="en-US" dirty="0" smtClean="0"/>
              <a:t>Executes Work items</a:t>
            </a:r>
          </a:p>
          <a:p>
            <a:pPr lvl="1"/>
            <a:r>
              <a:rPr lang="en-US" dirty="0" smtClean="0"/>
              <a:t>Sends the results back to requesting process</a:t>
            </a:r>
          </a:p>
          <a:p>
            <a:r>
              <a:rPr lang="en-US" b="1" dirty="0" smtClean="0"/>
              <a:t>Modules</a:t>
            </a:r>
            <a:r>
              <a:rPr lang="en-US" dirty="0" smtClean="0"/>
              <a:t> manage GPU resources and create work items</a:t>
            </a:r>
          </a:p>
          <a:p>
            <a:pPr lvl="1"/>
            <a:r>
              <a:rPr lang="en-US" dirty="0" smtClean="0"/>
              <a:t>Manage constants and time-varying data on GPU</a:t>
            </a:r>
          </a:p>
          <a:p>
            <a:pPr lvl="1"/>
            <a:r>
              <a:rPr lang="en-US" dirty="0" smtClean="0"/>
              <a:t>Bunch multiple requests to optimize utilization</a:t>
            </a:r>
          </a:p>
          <a:p>
            <a:pPr lvl="1"/>
            <a:r>
              <a:rPr lang="en-US" dirty="0" smtClean="0"/>
              <a:t>Create appropriate work items</a:t>
            </a:r>
            <a:endParaRPr lang="en-US" dirty="0"/>
          </a:p>
          <a:p>
            <a:r>
              <a:rPr lang="en-US" b="1" dirty="0" smtClean="0"/>
              <a:t>Work</a:t>
            </a:r>
            <a:r>
              <a:rPr lang="en-US" dirty="0"/>
              <a:t> </a:t>
            </a:r>
            <a:r>
              <a:rPr lang="en-US" dirty="0" smtClean="0"/>
              <a:t>items run GPU kernels such as </a:t>
            </a:r>
            <a:r>
              <a:rPr lang="en-US" dirty="0" err="1"/>
              <a:t>c</a:t>
            </a:r>
            <a:r>
              <a:rPr lang="en-US" dirty="0" err="1" smtClean="0"/>
              <a:t>lusterization</a:t>
            </a:r>
            <a:r>
              <a:rPr lang="en-US" dirty="0" smtClean="0"/>
              <a:t> on given data and prepare results</a:t>
            </a:r>
          </a:p>
          <a:p>
            <a:r>
              <a:rPr lang="en-US" dirty="0" smtClean="0"/>
              <a:t>Each detector implements their own module</a:t>
            </a:r>
          </a:p>
        </p:txBody>
      </p:sp>
      <p:sp>
        <p:nvSpPr>
          <p:cNvPr id="5" name="Rectangle 4"/>
          <p:cNvSpPr/>
          <p:nvPr/>
        </p:nvSpPr>
        <p:spPr>
          <a:xfrm>
            <a:off x="5914445" y="1787856"/>
            <a:ext cx="1535373" cy="412162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 smtClean="0"/>
              <a:t>APE Server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013919" y="1883392"/>
            <a:ext cx="982639" cy="69603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 smtClean="0"/>
              <a:t>Module</a:t>
            </a:r>
          </a:p>
        </p:txBody>
      </p:sp>
      <p:sp>
        <p:nvSpPr>
          <p:cNvPr id="9" name="Rectangle 8"/>
          <p:cNvSpPr/>
          <p:nvPr/>
        </p:nvSpPr>
        <p:spPr>
          <a:xfrm>
            <a:off x="7198165" y="2811438"/>
            <a:ext cx="163773" cy="1255595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198165" y="4302503"/>
            <a:ext cx="163773" cy="1255595"/>
          </a:xfrm>
          <a:prstGeom prst="rect">
            <a:avLst/>
          </a:prstGeom>
          <a:solidFill>
            <a:srgbClr val="669900"/>
          </a:solidFill>
          <a:ln>
            <a:solidFill>
              <a:srgbClr val="6699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7053959" y="1828797"/>
            <a:ext cx="655093" cy="30025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 smtClean="0"/>
              <a:t>Work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72480" y="3640444"/>
            <a:ext cx="1884359" cy="844712"/>
          </a:xfrm>
          <a:prstGeom prst="rect">
            <a:avLst/>
          </a:prstGeom>
        </p:spPr>
      </p:pic>
      <p:sp>
        <p:nvSpPr>
          <p:cNvPr id="37" name="Right Arrow 36"/>
          <p:cNvSpPr/>
          <p:nvPr/>
        </p:nvSpPr>
        <p:spPr>
          <a:xfrm>
            <a:off x="5296578" y="1883392"/>
            <a:ext cx="1235120" cy="436727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50" dirty="0" smtClean="0"/>
              <a:t>Data + Metadata</a:t>
            </a:r>
          </a:p>
        </p:txBody>
      </p:sp>
      <p:sp>
        <p:nvSpPr>
          <p:cNvPr id="38" name="Left Arrow 37"/>
          <p:cNvSpPr/>
          <p:nvPr/>
        </p:nvSpPr>
        <p:spPr>
          <a:xfrm>
            <a:off x="5322911" y="5267406"/>
            <a:ext cx="1389245" cy="465332"/>
          </a:xfrm>
          <a:prstGeom prst="leftArrow">
            <a:avLst/>
          </a:prstGeom>
          <a:solidFill>
            <a:srgbClr val="E53B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50" dirty="0" smtClean="0"/>
              <a:t>Results + Metadata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437699" y="2736233"/>
            <a:ext cx="900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Todo</a:t>
            </a:r>
            <a:r>
              <a:rPr lang="en-US" sz="1200" dirty="0" smtClean="0">
                <a:solidFill>
                  <a:schemeClr val="bg1"/>
                </a:solidFill>
              </a:rPr>
              <a:t> Queue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64691" y="4299044"/>
            <a:ext cx="900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Completed Queue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7467600" y="3765087"/>
            <a:ext cx="823412" cy="301945"/>
          </a:xfrm>
          <a:prstGeom prst="rightArrow">
            <a:avLst/>
          </a:prstGeom>
          <a:solidFill>
            <a:srgbClr val="FF99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42" name="Left Arrow 41"/>
          <p:cNvSpPr/>
          <p:nvPr/>
        </p:nvSpPr>
        <p:spPr>
          <a:xfrm>
            <a:off x="7398708" y="4302502"/>
            <a:ext cx="915951" cy="269497"/>
          </a:xfrm>
          <a:prstGeom prst="left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E76AD-3B4E-4985-AC50-F7C4A5E72FB2}" type="datetime1">
              <a:rPr lang="en-US" smtClean="0"/>
              <a:t>09/04/2015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6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6 L 0.09462 0.0382 C 0.11615 0.0463 0.1283 0.05857 0.1283 0.0713 C 0.1283 0.08565 0.11615 0.09723 0.09462 0.10533 L -8.33333E-7 0.14422 " pathEditMode="relative" rAng="0" ptsTypes="AAA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6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14422 L -0.00209 0.28773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7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0.28773 L -1.38889E-6 0.36273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36273 L -0.00452 0.4791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" y="5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37" grpId="0" animBg="1"/>
      <p:bldP spid="38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866" y="3405241"/>
            <a:ext cx="868909" cy="5584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5" y="3603015"/>
            <a:ext cx="868909" cy="558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Tracking is most time consuming part of trigger</a:t>
            </a:r>
          </a:p>
          <a:p>
            <a:r>
              <a:rPr lang="en-US" dirty="0" smtClean="0"/>
              <a:t>ID module implements several CPU intensive steps on GPU</a:t>
            </a:r>
          </a:p>
          <a:p>
            <a:r>
              <a:rPr lang="en-US" dirty="0" err="1" smtClean="0"/>
              <a:t>Bytestream</a:t>
            </a:r>
            <a:r>
              <a:rPr lang="en-US" dirty="0" smtClean="0"/>
              <a:t> decoding converts detector encoded output to hits on Pixel and SCT modules</a:t>
            </a:r>
          </a:p>
          <a:p>
            <a:r>
              <a:rPr lang="en-US" dirty="0" smtClean="0"/>
              <a:t>Charged particles typically activate one or more neighboring strips or pixels. Hit clustering merges these by a Cellular Automata algorithm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405749" y="1511989"/>
            <a:ext cx="4286404" cy="454506"/>
            <a:chOff x="5112324" y="2355274"/>
            <a:chExt cx="3123075" cy="332508"/>
          </a:xfrm>
        </p:grpSpPr>
        <p:sp>
          <p:nvSpPr>
            <p:cNvPr id="6" name="Chevron 5"/>
            <p:cNvSpPr/>
            <p:nvPr/>
          </p:nvSpPr>
          <p:spPr>
            <a:xfrm>
              <a:off x="5112324" y="2355274"/>
              <a:ext cx="876767" cy="332508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err="1" smtClean="0">
                  <a:solidFill>
                    <a:schemeClr val="bg1"/>
                  </a:solidFill>
                </a:rPr>
                <a:t>ByteStream</a:t>
              </a:r>
              <a:r>
                <a:rPr lang="en-US" sz="1200" dirty="0" smtClean="0">
                  <a:solidFill>
                    <a:schemeClr val="bg1"/>
                  </a:solidFill>
                </a:rPr>
                <a:t> Decoding</a:t>
              </a:r>
            </a:p>
          </p:txBody>
        </p:sp>
        <p:sp>
          <p:nvSpPr>
            <p:cNvPr id="8" name="Chevron 7"/>
            <p:cNvSpPr/>
            <p:nvPr/>
          </p:nvSpPr>
          <p:spPr>
            <a:xfrm>
              <a:off x="5864402" y="2355274"/>
              <a:ext cx="876767" cy="332508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Hit Clustering</a:t>
              </a:r>
            </a:p>
          </p:txBody>
        </p:sp>
        <p:sp>
          <p:nvSpPr>
            <p:cNvPr id="9" name="Chevron 8"/>
            <p:cNvSpPr/>
            <p:nvPr/>
          </p:nvSpPr>
          <p:spPr>
            <a:xfrm>
              <a:off x="6606552" y="2355274"/>
              <a:ext cx="876767" cy="332508"/>
            </a:xfrm>
            <a:prstGeom prst="chevron">
              <a:avLst/>
            </a:prstGeom>
            <a:solidFill>
              <a:srgbClr val="FF5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Track Formation</a:t>
              </a:r>
            </a:p>
          </p:txBody>
        </p:sp>
        <p:sp>
          <p:nvSpPr>
            <p:cNvPr id="10" name="Chevron 9"/>
            <p:cNvSpPr/>
            <p:nvPr/>
          </p:nvSpPr>
          <p:spPr>
            <a:xfrm>
              <a:off x="7358632" y="2355274"/>
              <a:ext cx="876767" cy="332508"/>
            </a:xfrm>
            <a:prstGeom prst="chevron">
              <a:avLst/>
            </a:prstGeom>
            <a:solidFill>
              <a:srgbClr val="FFCC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Clone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Reomval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577" y="2258593"/>
            <a:ext cx="802432" cy="7567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137" y="2356388"/>
            <a:ext cx="802432" cy="7567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834" y="3673136"/>
            <a:ext cx="868909" cy="55844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5131041" y="3076891"/>
            <a:ext cx="170624" cy="60757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72834" y="3076891"/>
            <a:ext cx="411006" cy="94040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283320" y="3076891"/>
            <a:ext cx="46771" cy="104136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578925" y="3076891"/>
            <a:ext cx="524819" cy="60757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917" y="2258593"/>
            <a:ext cx="1830560" cy="2356388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443399" y="4507165"/>
            <a:ext cx="19853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Each thread works on a word and decodes it. Data contains  hits on different modules on different ID layers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6639917" y="4710971"/>
            <a:ext cx="21671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Each hit start as an independent cluster. Adjacent clusters are merged in each step until all adjacent cells belong to same cluster. Each thread works on a different hit</a:t>
            </a:r>
            <a:endParaRPr lang="en-US" sz="1600" dirty="0"/>
          </a:p>
        </p:txBody>
      </p:sp>
      <p:sp>
        <p:nvSpPr>
          <p:cNvPr id="50" name="Date Placeholder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4CA84-52E7-40ED-B07E-C1958EACC5DE}" type="datetime1">
              <a:rPr lang="en-US" smtClean="0"/>
              <a:t>09/04/2015</a:t>
            </a:fld>
            <a:endParaRPr lang="en-US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S.Kama CHEP 2015, Okinawa</a:t>
            </a:r>
            <a:endParaRPr lang="en-US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BAF77-FDBD-453E-BB20-0AC5669697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0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miTheme1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>
    <a:spDef>
      <a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16386</TotalTime>
  <Words>1360</Words>
  <Application>Microsoft Office PowerPoint</Application>
  <PresentationFormat>On-screen Show (4:3)</PresentationFormat>
  <Paragraphs>262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Cambria</vt:lpstr>
      <vt:lpstr>SamiTheme1</vt:lpstr>
      <vt:lpstr>Triggering Events with GPUs at ATLAS</vt:lpstr>
      <vt:lpstr>ATLAS Trigger and DAQ</vt:lpstr>
      <vt:lpstr>High Level Trigger</vt:lpstr>
      <vt:lpstr>Inner Detector and Calorimeters</vt:lpstr>
      <vt:lpstr>GPU Demonstrator</vt:lpstr>
      <vt:lpstr>Offloading Mechanism</vt:lpstr>
      <vt:lpstr>Offloading - Client</vt:lpstr>
      <vt:lpstr>Offloading - Server</vt:lpstr>
      <vt:lpstr>ID Module</vt:lpstr>
      <vt:lpstr>ID Tracking</vt:lpstr>
      <vt:lpstr>ID Speedup</vt:lpstr>
      <vt:lpstr>Calorimeter Topoclustering</vt:lpstr>
      <vt:lpstr>Next Steps</vt:lpstr>
      <vt:lpstr>Summary &amp; Outlook</vt:lpstr>
      <vt:lpstr>Thank You</vt:lpstr>
      <vt:lpstr>BACKUPs</vt:lpstr>
      <vt:lpstr>Architectural Design</vt:lpstr>
      <vt:lpstr>Implementation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Sami</dc:creator>
  <cp:lastModifiedBy>Sami</cp:lastModifiedBy>
  <cp:revision>131</cp:revision>
  <dcterms:created xsi:type="dcterms:W3CDTF">2015-03-19T22:46:07Z</dcterms:created>
  <dcterms:modified xsi:type="dcterms:W3CDTF">2015-04-09T13:20:48Z</dcterms:modified>
</cp:coreProperties>
</file>