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614" r:id="rId3"/>
    <p:sldId id="616" r:id="rId4"/>
    <p:sldId id="615" r:id="rId5"/>
    <p:sldId id="617" r:id="rId6"/>
    <p:sldId id="529" r:id="rId7"/>
    <p:sldId id="613" r:id="rId8"/>
    <p:sldId id="618" r:id="rId9"/>
    <p:sldId id="619" r:id="rId10"/>
    <p:sldId id="620" r:id="rId11"/>
    <p:sldId id="601" r:id="rId12"/>
    <p:sldId id="612" r:id="rId13"/>
    <p:sldId id="599" r:id="rId14"/>
    <p:sldId id="621" r:id="rId15"/>
    <p:sldId id="622" r:id="rId16"/>
    <p:sldId id="575" r:id="rId17"/>
    <p:sldId id="610" r:id="rId18"/>
    <p:sldId id="589" r:id="rId19"/>
    <p:sldId id="591" r:id="rId20"/>
    <p:sldId id="602" r:id="rId21"/>
    <p:sldId id="604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D6254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 showOutlineIcons="0">
    <p:restoredLeft sz="24935" autoAdjust="0"/>
    <p:restoredTop sz="94561" autoAdjust="0"/>
  </p:normalViewPr>
  <p:slideViewPr>
    <p:cSldViewPr showGuides="1">
      <p:cViewPr>
        <p:scale>
          <a:sx n="100" d="100"/>
          <a:sy n="100" d="100"/>
        </p:scale>
        <p:origin x="-536" y="-424"/>
      </p:cViewPr>
      <p:guideLst>
        <p:guide orient="horz" pos="3136"/>
        <p:guide pos="2880"/>
      </p:guideLst>
    </p:cSldViewPr>
  </p:slideViewPr>
  <p:outlineViewPr>
    <p:cViewPr>
      <p:scale>
        <a:sx n="33" d="100"/>
        <a:sy n="33" d="100"/>
      </p:scale>
      <p:origin x="0" y="6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tif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227488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latin typeface="AppleGothic"/>
                <a:ea typeface="AppleGothic"/>
                <a:cs typeface="AppleGothic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ple Chancery"/>
              <a:ea typeface="AppleGothic"/>
              <a:cs typeface="Apple Chancery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5105400" y="3505200"/>
            <a:ext cx="3657600" cy="1927225"/>
          </a:xfrm>
          <a:prstGeom prst="rect">
            <a:avLst/>
          </a:prstGeom>
        </p:spPr>
        <p:txBody>
          <a:bodyPr/>
          <a:lstStyle>
            <a:lvl1pPr>
              <a:defRPr sz="2800" b="0" baseline="0">
                <a:latin typeface="AppleMyungjo"/>
                <a:ea typeface="AppleMyungjo"/>
                <a:cs typeface="AppleMyungjo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pleMyungjo"/>
                <a:ea typeface="AppleMyungjo"/>
                <a:cs typeface="AppleMyungjo"/>
              </a:rPr>
              <a:t>Patrick Fuhrmann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ppleMyungjo"/>
              <a:ea typeface="AppleMyungjo"/>
              <a:cs typeface="AppleMyungjo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pleMyungjo"/>
                <a:ea typeface="AppleMyungjo"/>
                <a:cs typeface="AppleMyungjo"/>
              </a:rPr>
              <a:t>On behave of the project team</a:t>
            </a:r>
          </a:p>
        </p:txBody>
      </p:sp>
      <p:pic>
        <p:nvPicPr>
          <p:cNvPr id="9" name="Picture 8" descr="logo-hg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1400" y="5839212"/>
            <a:ext cx="1096173" cy="485388"/>
          </a:xfrm>
          <a:prstGeom prst="rect">
            <a:avLst/>
          </a:prstGeom>
        </p:spPr>
      </p:pic>
      <p:pic>
        <p:nvPicPr>
          <p:cNvPr id="10" name="Picture 9" descr="logo-desy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43200" y="5816600"/>
            <a:ext cx="508000" cy="508000"/>
          </a:xfrm>
          <a:prstGeom prst="rect">
            <a:avLst/>
          </a:prstGeom>
        </p:spPr>
      </p:pic>
      <p:pic>
        <p:nvPicPr>
          <p:cNvPr id="12" name="Picture 11" descr="logo-ndgf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62050" y="5791200"/>
            <a:ext cx="1200150" cy="583648"/>
          </a:xfrm>
          <a:prstGeom prst="rect">
            <a:avLst/>
          </a:prstGeom>
        </p:spPr>
      </p:pic>
      <p:pic>
        <p:nvPicPr>
          <p:cNvPr id="13" name="Picture 12" descr="fermi-logo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5100" y="5791200"/>
            <a:ext cx="520700" cy="52070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 userDrawn="1"/>
        </p:nvSpPr>
        <p:spPr>
          <a:xfrm>
            <a:off x="381000" y="1600200"/>
            <a:ext cx="4343400" cy="6318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2800" b="0" baseline="0">
                <a:latin typeface="AppleMyungjo"/>
                <a:ea typeface="AppleMyungjo"/>
                <a:cs typeface="AppleMyungjo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ppleMyungjo"/>
                <a:ea typeface="AppleMyungjo"/>
                <a:cs typeface="AppleMyungjo"/>
              </a:rPr>
              <a:t>Evolution, by tackling new challenges.</a:t>
            </a:r>
          </a:p>
        </p:txBody>
      </p:sp>
      <p:pic>
        <p:nvPicPr>
          <p:cNvPr id="15" name="Picture 14" descr="BMBF_Logo_EN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21717" y="5609673"/>
            <a:ext cx="1560083" cy="844280"/>
          </a:xfrm>
          <a:prstGeom prst="rect">
            <a:avLst/>
          </a:prstGeom>
        </p:spPr>
      </p:pic>
      <p:pic>
        <p:nvPicPr>
          <p:cNvPr id="14" name="Picture 13" descr="LSDMA-LOGO.tiff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046483" y="5660473"/>
            <a:ext cx="1703409" cy="66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-10668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rgbClr val="77933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81000" y="1524000"/>
            <a:ext cx="6400800" cy="9144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4/14/15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ides-dcache-picture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343400" y="152400"/>
            <a:ext cx="4800600" cy="10152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95400" y="6504801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Evolution, by tackling new challenges| CHEP 2015, Japan | Patrick Fuhrmann | 16 April 2015 | </a:t>
            </a:r>
            <a:fld id="{DABF8CE4-D918-424D-850E-C213E2724C69}" type="slidenum">
              <a:rPr lang="en-US" sz="1200" baseline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pPr/>
              <a:t>‹#›</a:t>
            </a:fld>
            <a:r>
              <a:rPr lang="en-US" sz="12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 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AppleMyungjo"/>
              <a:ea typeface="AppleMyungjo"/>
              <a:cs typeface="AppleMyungjo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7000" y="6477000"/>
            <a:ext cx="8708400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Indigo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43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0" y="76200"/>
            <a:ext cx="8229600" cy="1143000"/>
          </a:xfrm>
        </p:spPr>
        <p:txBody>
          <a:bodyPr/>
          <a:lstStyle/>
          <a:p>
            <a:r>
              <a:rPr lang="en-US" dirty="0" smtClean="0"/>
              <a:t>NFS 4.1 / </a:t>
            </a:r>
            <a:r>
              <a:rPr lang="en-US" dirty="0" err="1" smtClean="0"/>
              <a:t>pNFS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685800"/>
            <a:ext cx="8382000" cy="914400"/>
          </a:xfrm>
        </p:spPr>
        <p:txBody>
          <a:bodyPr/>
          <a:lstStyle/>
          <a:p>
            <a:r>
              <a:rPr lang="en-US" dirty="0" smtClean="0"/>
              <a:t>Reminder</a:t>
            </a:r>
          </a:p>
          <a:p>
            <a:pPr lvl="1"/>
            <a:r>
              <a:rPr lang="en-US" sz="2400" dirty="0" smtClean="0"/>
              <a:t>Paralle</a:t>
            </a:r>
            <a:r>
              <a:rPr lang="en-US" sz="2400" dirty="0" smtClean="0"/>
              <a:t>l NFS</a:t>
            </a:r>
          </a:p>
          <a:p>
            <a:pPr lvl="1"/>
            <a:r>
              <a:rPr lang="en-US" sz="2400" dirty="0" smtClean="0"/>
              <a:t>Clients are directly receiving data from distributed storage nodes.</a:t>
            </a:r>
          </a:p>
          <a:p>
            <a:pPr lvl="1"/>
            <a:r>
              <a:rPr lang="en-US" sz="2400" dirty="0" smtClean="0"/>
              <a:t>Industry standard, </a:t>
            </a:r>
            <a:r>
              <a:rPr lang="en-US" sz="2400" dirty="0" err="1" smtClean="0"/>
              <a:t>pNFS</a:t>
            </a:r>
            <a:r>
              <a:rPr lang="en-US" sz="2400" dirty="0" smtClean="0"/>
              <a:t> client in the Linux Kernel.</a:t>
            </a:r>
          </a:p>
          <a:p>
            <a:r>
              <a:rPr lang="en-US" sz="2800" dirty="0" smtClean="0"/>
              <a:t>Already in use </a:t>
            </a:r>
            <a:r>
              <a:rPr lang="en-US" sz="2800" dirty="0" smtClean="0"/>
              <a:t>for smaller groups at DESY.</a:t>
            </a:r>
            <a:endParaRPr lang="en-US" sz="2800" dirty="0" smtClean="0"/>
          </a:p>
          <a:p>
            <a:r>
              <a:rPr lang="en-US" sz="2800" dirty="0" smtClean="0"/>
              <a:t>Slowly </a:t>
            </a:r>
            <a:r>
              <a:rPr lang="en-US" sz="2800" dirty="0" smtClean="0"/>
              <a:t>migrating CMS Grid worker </a:t>
            </a:r>
            <a:r>
              <a:rPr lang="en-US" sz="2800" dirty="0" smtClean="0"/>
              <a:t>nodes at DESY </a:t>
            </a:r>
            <a:r>
              <a:rPr lang="en-US" sz="2800" dirty="0" smtClean="0"/>
              <a:t>to </a:t>
            </a:r>
            <a:r>
              <a:rPr lang="en-US" sz="2800" dirty="0" smtClean="0"/>
              <a:t>NFS4.1/pNFS </a:t>
            </a:r>
            <a:r>
              <a:rPr lang="en-US" sz="2800" dirty="0" smtClean="0"/>
              <a:t>data access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Encouraging results (next slide)</a:t>
            </a:r>
            <a:endParaRPr lang="en-US" sz="2400" dirty="0" smtClean="0"/>
          </a:p>
          <a:p>
            <a:r>
              <a:rPr lang="en-US" sz="2800" dirty="0" smtClean="0"/>
              <a:t>Time consumin</a:t>
            </a:r>
            <a:r>
              <a:rPr lang="en-US" sz="2800" dirty="0" smtClean="0"/>
              <a:t>g, as bugs or misunderstandings are still found in the Linux driver implementation.</a:t>
            </a:r>
          </a:p>
          <a:p>
            <a:pPr lvl="1"/>
            <a:r>
              <a:rPr lang="en-US" dirty="0" smtClean="0"/>
              <a:t>Disadvantage of standards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cap-vs-nfs-cthon2015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486" y="685800"/>
            <a:ext cx="6923314" cy="56792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5600" y="4876800"/>
            <a:ext cx="13135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NFS 4.1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pNFS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5181600"/>
            <a:ext cx="920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dCap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0" y="60960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0" y="6019800"/>
            <a:ext cx="334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Execution Time (hours)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-1943100" y="3086100"/>
            <a:ext cx="5791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437695" y="3338230"/>
            <a:ext cx="4699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Job Efficiency (CPU / Wall Time )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685800" y="762000"/>
            <a:ext cx="4724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9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Job Efficiency (NFS – </a:t>
            </a:r>
            <a:r>
              <a:rPr lang="en-US" dirty="0" err="1" smtClean="0"/>
              <a:t>dCap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288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Exploring more …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04800" y="1066800"/>
            <a:ext cx="8305800" cy="1371600"/>
          </a:xfrm>
          <a:prstGeom prst="rect">
            <a:avLst/>
          </a:prstGeom>
        </p:spPr>
        <p:txBody>
          <a:bodyPr vert="horz"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German support for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Human Brain Project (SMHB)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Jülich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Aachen Research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Alliance</a:t>
            </a: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Distributed dCache between Aachen 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Jülich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dCache’s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ability to select pools close to the client or to move data closer to the client made it a perfect match for their requirements.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juelich-aachen.tiff"/>
          <p:cNvPicPr>
            <a:picLocks noChangeAspect="1"/>
          </p:cNvPicPr>
          <p:nvPr/>
        </p:nvPicPr>
        <p:blipFill>
          <a:blip r:embed="rId2">
            <a:alphaModFix amt="54000"/>
          </a:blip>
          <a:srcRect t="2892" b="14462"/>
          <a:stretch>
            <a:fillRect/>
          </a:stretch>
        </p:blipFill>
        <p:spPr>
          <a:xfrm>
            <a:off x="152400" y="3124200"/>
            <a:ext cx="4724400" cy="31886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29000" y="4267200"/>
            <a:ext cx="13716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4267200"/>
            <a:ext cx="971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E46C0A"/>
                </a:solidFill>
              </a:rPr>
              <a:t>Jülich</a:t>
            </a:r>
            <a:endParaRPr lang="en-US" sz="2400" dirty="0">
              <a:solidFill>
                <a:srgbClr val="E46C0A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" y="4572000"/>
            <a:ext cx="13716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8600" y="4572000"/>
            <a:ext cx="1241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E46C0A"/>
                </a:solidFill>
              </a:rPr>
              <a:t>Aachen</a:t>
            </a:r>
            <a:endParaRPr lang="en-US" sz="2400" dirty="0">
              <a:solidFill>
                <a:srgbClr val="E46C0A"/>
              </a:solidFill>
            </a:endParaRPr>
          </a:p>
        </p:txBody>
      </p:sp>
      <p:sp>
        <p:nvSpPr>
          <p:cNvPr id="16" name="Can 15"/>
          <p:cNvSpPr/>
          <p:nvPr/>
        </p:nvSpPr>
        <p:spPr>
          <a:xfrm>
            <a:off x="457200" y="5410200"/>
            <a:ext cx="457200" cy="533400"/>
          </a:xfrm>
          <a:prstGeom prst="can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>
            <a:off x="914400" y="5105400"/>
            <a:ext cx="381000" cy="457200"/>
          </a:xfrm>
          <a:prstGeom prst="can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>
            <a:off x="4038600" y="3657600"/>
            <a:ext cx="457200" cy="533400"/>
          </a:xfrm>
          <a:prstGeom prst="can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n 18"/>
          <p:cNvSpPr/>
          <p:nvPr/>
        </p:nvSpPr>
        <p:spPr>
          <a:xfrm>
            <a:off x="4495800" y="3352800"/>
            <a:ext cx="381000" cy="457200"/>
          </a:xfrm>
          <a:prstGeom prst="can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-Right Arrow 19"/>
          <p:cNvSpPr/>
          <p:nvPr/>
        </p:nvSpPr>
        <p:spPr>
          <a:xfrm rot="19769555">
            <a:off x="1108144" y="4550748"/>
            <a:ext cx="3023903" cy="38709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5181600" y="3200400"/>
            <a:ext cx="3581400" cy="1371600"/>
          </a:xfrm>
          <a:prstGeom prst="rect">
            <a:avLst/>
          </a:prstGeom>
        </p:spPr>
        <p:txBody>
          <a:bodyPr vert="horz"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cities,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one system.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Similar to NDGF (4 Countries one system)</a:t>
            </a: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Second copy automatically generated at the other location.</a:t>
            </a: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Or second location just used as a cache. 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in HPC</a:t>
            </a:r>
            <a:endParaRPr lang="en-US" dirty="0"/>
          </a:p>
        </p:txBody>
      </p:sp>
      <p:pic>
        <p:nvPicPr>
          <p:cNvPr id="4" name="Picture 3" descr="unicor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95400"/>
            <a:ext cx="2552700" cy="723900"/>
          </a:xfrm>
          <a:prstGeom prst="rect">
            <a:avLst/>
          </a:prstGeom>
        </p:spPr>
      </p:pic>
      <p:pic>
        <p:nvPicPr>
          <p:cNvPr id="5" name="Picture 4" descr="Supercomputer-Jugene-Juelich-745x428-00c55ff4aee3feaa.jpg"/>
          <p:cNvPicPr>
            <a:picLocks noChangeAspect="1"/>
          </p:cNvPicPr>
          <p:nvPr/>
        </p:nvPicPr>
        <p:blipFill>
          <a:blip r:embed="rId3"/>
          <a:srcRect t="18213" b="3311"/>
          <a:stretch>
            <a:fillRect/>
          </a:stretch>
        </p:blipFill>
        <p:spPr>
          <a:xfrm>
            <a:off x="304800" y="2445691"/>
            <a:ext cx="4439363" cy="2001458"/>
          </a:xfrm>
          <a:prstGeom prst="rect">
            <a:avLst/>
          </a:prstGeom>
        </p:spPr>
      </p:pic>
      <p:pic>
        <p:nvPicPr>
          <p:cNvPr id="6" name="Picture 5" descr=" vavid-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200" y="2451100"/>
            <a:ext cx="3175000" cy="7493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715000" y="3371850"/>
            <a:ext cx="2209800" cy="1428750"/>
            <a:chOff x="4953000" y="3581400"/>
            <a:chExt cx="2209800" cy="1428750"/>
          </a:xfrm>
        </p:grpSpPr>
        <p:sp>
          <p:nvSpPr>
            <p:cNvPr id="8" name="Rectangle 7"/>
            <p:cNvSpPr/>
            <p:nvPr/>
          </p:nvSpPr>
          <p:spPr>
            <a:xfrm>
              <a:off x="4953000" y="3581400"/>
              <a:ext cx="2209800" cy="13716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mosgrid_logo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53000" y="3581400"/>
              <a:ext cx="2057400" cy="1428750"/>
            </a:xfrm>
            <a:prstGeom prst="rect">
              <a:avLst/>
            </a:prstGeom>
          </p:spPr>
        </p:pic>
      </p:grpSp>
      <p:sp>
        <p:nvSpPr>
          <p:cNvPr id="11" name="Can 10"/>
          <p:cNvSpPr/>
          <p:nvPr/>
        </p:nvSpPr>
        <p:spPr>
          <a:xfrm>
            <a:off x="1676400" y="4724400"/>
            <a:ext cx="2362200" cy="1524000"/>
          </a:xfrm>
          <a:prstGeom prst="can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dcacheor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5105400"/>
            <a:ext cx="990600" cy="990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76800" y="1524000"/>
            <a:ext cx="3962400" cy="3352800"/>
          </a:xfrm>
          <a:prstGeom prst="rect">
            <a:avLst/>
          </a:prstGeom>
          <a:noFill/>
          <a:ln w="635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57800" y="17642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HPC jobs on supercomputer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10800000">
            <a:off x="4267200" y="4953000"/>
            <a:ext cx="2438400" cy="91440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4200" y="54102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HPC jobs get access to dCache storage.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00" y="76200"/>
            <a:ext cx="8229600" cy="1143000"/>
          </a:xfrm>
        </p:spPr>
        <p:txBody>
          <a:bodyPr/>
          <a:lstStyle/>
          <a:p>
            <a:r>
              <a:rPr lang="en-US" dirty="0" smtClean="0"/>
              <a:t>Requirement : CDMI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838200"/>
            <a:ext cx="8153400" cy="914400"/>
          </a:xfrm>
        </p:spPr>
        <p:txBody>
          <a:bodyPr/>
          <a:lstStyle/>
          <a:p>
            <a:r>
              <a:rPr lang="en-US" dirty="0" smtClean="0"/>
              <a:t>ISO/IEC Standard</a:t>
            </a:r>
          </a:p>
          <a:p>
            <a:r>
              <a:rPr lang="en-US" dirty="0" smtClean="0"/>
              <a:t>Important features for the HPC use cases:</a:t>
            </a:r>
          </a:p>
          <a:p>
            <a:pPr lvl="1"/>
            <a:r>
              <a:rPr lang="en-US" dirty="0" smtClean="0"/>
              <a:t>File selection based on meta – data</a:t>
            </a:r>
          </a:p>
          <a:p>
            <a:pPr lvl="2"/>
            <a:r>
              <a:rPr lang="en-US" dirty="0" smtClean="0"/>
              <a:t>(not file name based)</a:t>
            </a:r>
          </a:p>
          <a:p>
            <a:pPr lvl="1"/>
            <a:r>
              <a:rPr lang="en-US" dirty="0" smtClean="0"/>
              <a:t>Supporting remote ‘data lifecycle’</a:t>
            </a:r>
          </a:p>
          <a:p>
            <a:pPr lvl="2"/>
            <a:r>
              <a:rPr lang="en-US" dirty="0" smtClean="0"/>
              <a:t>Bring to / release from fast storage</a:t>
            </a:r>
          </a:p>
          <a:p>
            <a:pPr lvl="2"/>
            <a:r>
              <a:rPr lang="en-US" dirty="0" smtClean="0"/>
              <a:t>Allow tape migration </a:t>
            </a:r>
          </a:p>
          <a:p>
            <a:pPr lvl="2"/>
            <a:r>
              <a:rPr lang="en-US" dirty="0" smtClean="0"/>
              <a:t>…</a:t>
            </a:r>
          </a:p>
          <a:p>
            <a:r>
              <a:rPr lang="en-US" dirty="0" smtClean="0"/>
              <a:t>Required by EGI Fed Cloud</a:t>
            </a:r>
          </a:p>
          <a:p>
            <a:r>
              <a:rPr lang="en-US" dirty="0" smtClean="0"/>
              <a:t>Supported by INDIGO Data Cloud</a:t>
            </a:r>
          </a:p>
          <a:p>
            <a:r>
              <a:rPr lang="en-US" sz="2800" dirty="0" smtClean="0"/>
              <a:t>See presentation on CDMI by Paul Millar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/>
          <a:p>
            <a:r>
              <a:rPr lang="en-US" dirty="0" smtClean="0"/>
              <a:t>Scientific Data Cloud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Implementation of the Idea :</a:t>
            </a:r>
            <a:br>
              <a:rPr lang="en-US" dirty="0" smtClean="0"/>
            </a:br>
            <a:r>
              <a:rPr lang="en-US" dirty="0" smtClean="0"/>
              <a:t>DESY CLOUD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524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Scientific Data</a:t>
            </a:r>
            <a:r>
              <a:rPr lang="en-US" dirty="0" smtClean="0"/>
              <a:t> Cloud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4799" y="990600"/>
            <a:ext cx="3429001" cy="2133600"/>
            <a:chOff x="304799" y="990600"/>
            <a:chExt cx="3429001" cy="2133600"/>
          </a:xfrm>
        </p:grpSpPr>
        <p:pic>
          <p:nvPicPr>
            <p:cNvPr id="24" name="Picture 23" descr="4686666-astronomical-satellite-sketch-styl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799" y="990600"/>
              <a:ext cx="1714501" cy="1828800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 rot="3726164">
              <a:off x="1600200" y="2362200"/>
              <a:ext cx="838200" cy="6858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42787" y="2209800"/>
              <a:ext cx="1391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High Speed</a:t>
              </a:r>
            </a:p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Data Ingest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8"/>
          <p:cNvGrpSpPr/>
          <p:nvPr/>
        </p:nvGrpSpPr>
        <p:grpSpPr>
          <a:xfrm>
            <a:off x="3848100" y="990600"/>
            <a:ext cx="3848100" cy="2618601"/>
            <a:chOff x="3848100" y="990600"/>
            <a:chExt cx="3848100" cy="2618601"/>
          </a:xfrm>
        </p:grpSpPr>
        <p:pic>
          <p:nvPicPr>
            <p:cNvPr id="10" name="Picture 9" descr="cs300ac-facingleft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6225" y="990600"/>
              <a:ext cx="3609975" cy="1532645"/>
            </a:xfrm>
            <a:prstGeom prst="rect">
              <a:avLst/>
            </a:prstGeom>
          </p:spPr>
        </p:pic>
        <p:sp>
          <p:nvSpPr>
            <p:cNvPr id="11" name="Left-Right Arrow 10"/>
            <p:cNvSpPr/>
            <p:nvPr/>
          </p:nvSpPr>
          <p:spPr>
            <a:xfrm rot="19908631">
              <a:off x="3848100" y="2515610"/>
              <a:ext cx="1447800" cy="60960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10472" y="2962870"/>
              <a:ext cx="16855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Fast Analysis</a:t>
              </a:r>
            </a:p>
            <a:p>
              <a:r>
                <a:rPr lang="en-US" dirty="0" smtClean="0">
                  <a:solidFill>
                    <a:srgbClr val="C0504D"/>
                  </a:solidFill>
                </a:rPr>
                <a:t>NFS 4.1/pNFS</a:t>
              </a:r>
              <a:endParaRPr lang="en-US" dirty="0">
                <a:solidFill>
                  <a:srgbClr val="C0504D"/>
                </a:solidFill>
              </a:endParaRP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3957629" y="3657600"/>
            <a:ext cx="4957771" cy="1981200"/>
            <a:chOff x="3957629" y="3657600"/>
            <a:chExt cx="4957771" cy="1981200"/>
          </a:xfrm>
        </p:grpSpPr>
        <p:pic>
          <p:nvPicPr>
            <p:cNvPr id="14" name="Picture 13" descr="globe.world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1800" y="3657600"/>
              <a:ext cx="2133600" cy="1778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187799" y="4715470"/>
              <a:ext cx="23654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Wide Area Transfers </a:t>
              </a:r>
            </a:p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(</a:t>
              </a:r>
              <a:r>
                <a:rPr lang="en-US" dirty="0" err="1" smtClean="0">
                  <a:solidFill>
                    <a:schemeClr val="accent1">
                      <a:lumMod val="75000"/>
                    </a:schemeClr>
                  </a:solidFill>
                </a:rPr>
                <a:t>Globus</a:t>
              </a:r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 Online, FTS) </a:t>
              </a:r>
            </a:p>
            <a:p>
              <a:r>
                <a:rPr lang="en-US" dirty="0" smtClean="0">
                  <a:solidFill>
                    <a:schemeClr val="accent2"/>
                  </a:solidFill>
                </a:rPr>
                <a:t>by </a:t>
              </a:r>
              <a:r>
                <a:rPr lang="en-US" dirty="0" err="1" smtClean="0">
                  <a:solidFill>
                    <a:schemeClr val="accent2"/>
                  </a:solidFill>
                </a:rPr>
                <a:t>GridFTP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6" name="Left-Right Arrow 15"/>
            <p:cNvSpPr/>
            <p:nvPr/>
          </p:nvSpPr>
          <p:spPr>
            <a:xfrm rot="271298">
              <a:off x="3957629" y="4071999"/>
              <a:ext cx="2804506" cy="60960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16"/>
          <p:cNvGrpSpPr/>
          <p:nvPr/>
        </p:nvGrpSpPr>
        <p:grpSpPr>
          <a:xfrm>
            <a:off x="304800" y="4572000"/>
            <a:ext cx="2819400" cy="1688972"/>
            <a:chOff x="304800" y="4572000"/>
            <a:chExt cx="2819400" cy="1688972"/>
          </a:xfrm>
        </p:grpSpPr>
        <p:pic>
          <p:nvPicPr>
            <p:cNvPr id="18" name="Picture 17" descr="cartoon-man-working-computer-13780903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800" y="4572000"/>
              <a:ext cx="1676400" cy="1688972"/>
            </a:xfrm>
            <a:prstGeom prst="rect">
              <a:avLst/>
            </a:prstGeom>
          </p:spPr>
        </p:pic>
        <p:sp>
          <p:nvSpPr>
            <p:cNvPr id="19" name="Bent Arrow 18"/>
            <p:cNvSpPr/>
            <p:nvPr/>
          </p:nvSpPr>
          <p:spPr>
            <a:xfrm rot="10800000">
              <a:off x="1905000" y="4648200"/>
              <a:ext cx="1219200" cy="1066800"/>
            </a:xfrm>
            <a:prstGeom prst="ben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20"/>
          <p:cNvGrpSpPr/>
          <p:nvPr/>
        </p:nvGrpSpPr>
        <p:grpSpPr>
          <a:xfrm>
            <a:off x="1828800" y="3048000"/>
            <a:ext cx="2133600" cy="1524000"/>
            <a:chOff x="1828800" y="3048000"/>
            <a:chExt cx="2133600" cy="1524000"/>
          </a:xfrm>
        </p:grpSpPr>
        <p:sp>
          <p:nvSpPr>
            <p:cNvPr id="22" name="Cloud 21"/>
            <p:cNvSpPr/>
            <p:nvPr/>
          </p:nvSpPr>
          <p:spPr>
            <a:xfrm>
              <a:off x="1828800" y="3048000"/>
              <a:ext cx="2133600" cy="1524000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an 22"/>
            <p:cNvSpPr/>
            <p:nvPr/>
          </p:nvSpPr>
          <p:spPr>
            <a:xfrm>
              <a:off x="2438400" y="3276600"/>
              <a:ext cx="838200" cy="914400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4191000"/>
            <a:ext cx="8915400" cy="2667000"/>
            <a:chOff x="0" y="4191000"/>
            <a:chExt cx="8915400" cy="2667000"/>
          </a:xfrm>
        </p:grpSpPr>
        <p:sp>
          <p:nvSpPr>
            <p:cNvPr id="26" name="Donut 25"/>
            <p:cNvSpPr/>
            <p:nvPr/>
          </p:nvSpPr>
          <p:spPr>
            <a:xfrm>
              <a:off x="0" y="4191000"/>
              <a:ext cx="2743200" cy="2667000"/>
            </a:xfrm>
            <a:prstGeom prst="donut">
              <a:avLst>
                <a:gd name="adj" fmla="val 425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743200" y="5562600"/>
              <a:ext cx="6172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solidFill>
                    <a:schemeClr val="accent1">
                      <a:lumMod val="75000"/>
                    </a:schemeClr>
                  </a:solidFill>
                </a:rPr>
                <a:t>Sync’ing</a:t>
              </a:r>
              <a:r>
                <a:rPr lang="en-US" sz="2800" dirty="0" smtClean="0">
                  <a:solidFill>
                    <a:schemeClr val="accent1">
                      <a:lumMod val="75000"/>
                    </a:schemeClr>
                  </a:solidFill>
                </a:rPr>
                <a:t> and Sharing with </a:t>
              </a:r>
              <a:r>
                <a:rPr lang="en-US" sz="2800" dirty="0" smtClean="0">
                  <a:solidFill>
                    <a:schemeClr val="accent2"/>
                  </a:solidFill>
                </a:rPr>
                <a:t> </a:t>
              </a:r>
              <a:r>
                <a:rPr lang="en-US" sz="2800" dirty="0" err="1" smtClean="0">
                  <a:solidFill>
                    <a:schemeClr val="accent2"/>
                  </a:solidFill>
                </a:rPr>
                <a:t>OwnCloud</a:t>
              </a:r>
              <a:endParaRPr lang="en-US" sz="28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810000" y="60960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See Paul’s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presentation</a:t>
            </a:r>
            <a:endParaRPr lang="en-US" dirty="0">
              <a:solidFill>
                <a:srgbClr val="C050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0"/>
            <a:ext cx="8229600" cy="1143000"/>
          </a:xfrm>
        </p:spPr>
        <p:txBody>
          <a:bodyPr/>
          <a:lstStyle/>
          <a:p>
            <a:r>
              <a:rPr lang="en-US" dirty="0" smtClean="0"/>
              <a:t>Small file migration to tape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2200" y="533400"/>
            <a:ext cx="20574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dCache</a:t>
            </a:r>
            <a:endParaRPr lang="en-US" dirty="0"/>
          </a:p>
        </p:txBody>
      </p:sp>
      <p:sp>
        <p:nvSpPr>
          <p:cNvPr id="4" name="Magnetic Disk 3"/>
          <p:cNvSpPr/>
          <p:nvPr/>
        </p:nvSpPr>
        <p:spPr>
          <a:xfrm>
            <a:off x="2074901" y="1219200"/>
            <a:ext cx="2209800" cy="34290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cacheor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219200"/>
            <a:ext cx="990600" cy="990600"/>
          </a:xfrm>
          <a:prstGeom prst="rect">
            <a:avLst/>
          </a:prstGeom>
        </p:spPr>
      </p:pic>
      <p:sp>
        <p:nvSpPr>
          <p:cNvPr id="6" name="Sequential Access Storage 5"/>
          <p:cNvSpPr/>
          <p:nvPr/>
        </p:nvSpPr>
        <p:spPr>
          <a:xfrm>
            <a:off x="5867400" y="2209800"/>
            <a:ext cx="2057400" cy="2057400"/>
          </a:xfrm>
          <a:prstGeom prst="flowChartMagneticTap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419600" y="2819400"/>
            <a:ext cx="2801899" cy="762000"/>
            <a:chOff x="4665701" y="3124200"/>
            <a:chExt cx="2801899" cy="762000"/>
          </a:xfrm>
        </p:grpSpPr>
        <p:sp>
          <p:nvSpPr>
            <p:cNvPr id="18" name="Right Arrow 17"/>
            <p:cNvSpPr/>
            <p:nvPr/>
          </p:nvSpPr>
          <p:spPr>
            <a:xfrm>
              <a:off x="4665701" y="3429000"/>
              <a:ext cx="1905000" cy="3048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Vertical Scroll 18"/>
            <p:cNvSpPr/>
            <p:nvPr/>
          </p:nvSpPr>
          <p:spPr>
            <a:xfrm>
              <a:off x="6781800" y="3124200"/>
              <a:ext cx="685800" cy="762000"/>
            </a:xfrm>
            <a:prstGeom prst="verticalScroll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867400" y="1600200"/>
            <a:ext cx="196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Tape System</a:t>
            </a:r>
            <a:endParaRPr lang="en-US" sz="2400" dirty="0">
              <a:solidFill>
                <a:srgbClr val="0080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514600" y="2209800"/>
            <a:ext cx="1752600" cy="2057400"/>
            <a:chOff x="3429000" y="3124200"/>
            <a:chExt cx="1752600" cy="2057400"/>
          </a:xfrm>
        </p:grpSpPr>
        <p:grpSp>
          <p:nvGrpSpPr>
            <p:cNvPr id="28" name="Group 27"/>
            <p:cNvGrpSpPr/>
            <p:nvPr/>
          </p:nvGrpSpPr>
          <p:grpSpPr>
            <a:xfrm>
              <a:off x="4114800" y="3581400"/>
              <a:ext cx="1066800" cy="1066800"/>
              <a:chOff x="7772400" y="4876800"/>
              <a:chExt cx="1066800" cy="1066800"/>
            </a:xfrm>
          </p:grpSpPr>
          <p:sp>
            <p:nvSpPr>
              <p:cNvPr id="15" name="Vertical Scroll 14"/>
              <p:cNvSpPr/>
              <p:nvPr/>
            </p:nvSpPr>
            <p:spPr>
              <a:xfrm>
                <a:off x="7772400" y="4876800"/>
                <a:ext cx="1066800" cy="1066800"/>
              </a:xfrm>
              <a:prstGeom prst="verticalScroll">
                <a:avLst/>
              </a:prstGeom>
              <a:gradFill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100000">
                    <a:schemeClr val="bg1"/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Multidocument 15"/>
              <p:cNvSpPr/>
              <p:nvPr/>
            </p:nvSpPr>
            <p:spPr>
              <a:xfrm>
                <a:off x="8077200" y="5105400"/>
                <a:ext cx="533400" cy="685800"/>
              </a:xfrm>
              <a:prstGeom prst="flowChartMultidocumen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ight Brace 35"/>
            <p:cNvSpPr/>
            <p:nvPr/>
          </p:nvSpPr>
          <p:spPr>
            <a:xfrm>
              <a:off x="3429000" y="3124200"/>
              <a:ext cx="762000" cy="2057400"/>
            </a:xfrm>
            <a:prstGeom prst="rightBrace">
              <a:avLst>
                <a:gd name="adj1" fmla="val 25000"/>
                <a:gd name="adj2" fmla="val 50000"/>
              </a:avLst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85800" y="2362200"/>
            <a:ext cx="1981200" cy="1752600"/>
            <a:chOff x="1600200" y="3276600"/>
            <a:chExt cx="1981200" cy="1752600"/>
          </a:xfrm>
        </p:grpSpPr>
        <p:sp>
          <p:nvSpPr>
            <p:cNvPr id="33" name="Folded Corner 32"/>
            <p:cNvSpPr/>
            <p:nvPr/>
          </p:nvSpPr>
          <p:spPr>
            <a:xfrm>
              <a:off x="3124200" y="3276600"/>
              <a:ext cx="457200" cy="533400"/>
            </a:xfrm>
            <a:prstGeom prst="foldedCorner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olded Corner 33"/>
            <p:cNvSpPr/>
            <p:nvPr/>
          </p:nvSpPr>
          <p:spPr>
            <a:xfrm>
              <a:off x="3124200" y="3886200"/>
              <a:ext cx="457200" cy="533400"/>
            </a:xfrm>
            <a:prstGeom prst="foldedCorner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olded Corner 34"/>
            <p:cNvSpPr/>
            <p:nvPr/>
          </p:nvSpPr>
          <p:spPr>
            <a:xfrm>
              <a:off x="3124200" y="4495800"/>
              <a:ext cx="457200" cy="533400"/>
            </a:xfrm>
            <a:prstGeom prst="foldedCorner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1600200" y="3352800"/>
              <a:ext cx="1066800" cy="3810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1600200" y="3962400"/>
              <a:ext cx="1066800" cy="3810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1600200" y="4572000"/>
              <a:ext cx="1066800" cy="3810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 Placeholder 2"/>
          <p:cNvSpPr txBox="1">
            <a:spLocks/>
          </p:cNvSpPr>
          <p:nvPr/>
        </p:nvSpPr>
        <p:spPr>
          <a:xfrm>
            <a:off x="533400" y="4648200"/>
            <a:ext cx="7696200" cy="2133600"/>
          </a:xfrm>
          <a:prstGeom prst="rect">
            <a:avLst/>
          </a:prstGeom>
        </p:spPr>
        <p:txBody>
          <a:bodyPr vert="horz"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Currently used by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DESY light sources</a:t>
            </a: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kumimoji="0" lang="en-US" b="0" i="0" u="none" strike="noStrike" kern="1200" cap="none" spc="0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DPHEP</a:t>
            </a: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NEXT : DESY CLOUD</a:t>
            </a:r>
            <a:endParaRPr kumimoji="0" lang="en-US" b="0" i="0" u="none" strike="noStrike" kern="1200" cap="none" spc="0" normalizeH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indent="-228600">
              <a:spcBef>
                <a:spcPct val="20000"/>
              </a:spcBef>
              <a:buFont typeface="Arial"/>
              <a:buChar char="•"/>
            </a:pPr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See also Poster and Presentation by </a:t>
            </a:r>
            <a:r>
              <a:rPr lang="en-US" noProof="0" dirty="0" err="1" smtClean="0">
                <a:solidFill>
                  <a:schemeClr val="accent1">
                    <a:lumMod val="75000"/>
                  </a:schemeClr>
                </a:solidFill>
              </a:rPr>
              <a:t>Karsten</a:t>
            </a:r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noProof="0" dirty="0" err="1" smtClean="0">
                <a:solidFill>
                  <a:schemeClr val="accent1">
                    <a:lumMod val="75000"/>
                  </a:schemeClr>
                </a:solidFill>
              </a:rPr>
              <a:t>Schwank</a:t>
            </a:r>
            <a:endParaRPr lang="en-US" noProof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endParaRPr lang="en-US" noProof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/>
              <a:buChar char="•"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7620000" cy="1143000"/>
          </a:xfrm>
        </p:spPr>
        <p:txBody>
          <a:bodyPr/>
          <a:lstStyle/>
          <a:p>
            <a:r>
              <a:rPr lang="en-US" dirty="0" smtClean="0"/>
              <a:t>Responding to new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1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Response to CEPH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95400"/>
            <a:ext cx="8915400" cy="914400"/>
          </a:xfrm>
        </p:spPr>
        <p:txBody>
          <a:bodyPr/>
          <a:lstStyle/>
          <a:p>
            <a:r>
              <a:rPr lang="en-US" sz="2000" dirty="0" smtClean="0"/>
              <a:t>CEPH complements dCache perfectly.</a:t>
            </a:r>
          </a:p>
          <a:p>
            <a:pPr lvl="1"/>
            <a:r>
              <a:rPr lang="en-US" sz="2000" dirty="0" smtClean="0"/>
              <a:t>Simplifies operating dCache disks.</a:t>
            </a:r>
          </a:p>
          <a:p>
            <a:pPr lvl="1"/>
            <a:r>
              <a:rPr lang="en-US" sz="2000" dirty="0" smtClean="0"/>
              <a:t>dCache accesses data as object-store anyway already.</a:t>
            </a:r>
          </a:p>
          <a:p>
            <a:r>
              <a:rPr lang="en-US" sz="2000" dirty="0" smtClean="0"/>
              <a:t>dCache is evaluating a ‘two step approach’.</a:t>
            </a:r>
          </a:p>
          <a:p>
            <a:pPr lvl="1"/>
            <a:r>
              <a:rPr lang="en-US" sz="2000" dirty="0" smtClean="0"/>
              <a:t>Each pools sees it own object space in CEPH</a:t>
            </a:r>
          </a:p>
          <a:p>
            <a:pPr lvl="1"/>
            <a:r>
              <a:rPr lang="en-US" sz="2000" dirty="0" smtClean="0"/>
              <a:t>All pools have access to the entire space, which is a slight change of dCache pool semantics.</a:t>
            </a:r>
          </a:p>
          <a:p>
            <a:r>
              <a:rPr lang="en-US" sz="2000" dirty="0" smtClean="0"/>
              <a:t>Would merge CEPH and dCache advantages </a:t>
            </a:r>
          </a:p>
          <a:p>
            <a:pPr lvl="1"/>
            <a:r>
              <a:rPr lang="en-US" sz="2000" dirty="0" smtClean="0"/>
              <a:t>Multi Tier (Tape, Disk, SSD)</a:t>
            </a:r>
          </a:p>
          <a:p>
            <a:pPr lvl="1"/>
            <a:r>
              <a:rPr lang="en-US" sz="2000" dirty="0" smtClean="0"/>
              <a:t>Multi protocol support for a common namespace.</a:t>
            </a:r>
          </a:p>
          <a:p>
            <a:pPr lvl="2"/>
            <a:r>
              <a:rPr lang="en-US" sz="2000" dirty="0" smtClean="0"/>
              <a:t>All protocols see the same namespace</a:t>
            </a:r>
          </a:p>
          <a:p>
            <a:pPr lvl="1"/>
            <a:r>
              <a:rPr lang="en-US" sz="2000" dirty="0" smtClean="0"/>
              <a:t>All the dCache AAI features</a:t>
            </a:r>
          </a:p>
          <a:p>
            <a:pPr lvl="2"/>
            <a:r>
              <a:rPr lang="en-US" sz="2000" dirty="0" smtClean="0"/>
              <a:t>Support for X509, Kerberos, username/password  </a:t>
            </a:r>
            <a:endParaRPr lang="en-US" sz="2000" dirty="0"/>
          </a:p>
        </p:txBody>
      </p:sp>
      <p:pic>
        <p:nvPicPr>
          <p:cNvPr id="4" name="Picture 3" descr="ceph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04800"/>
            <a:ext cx="1930400" cy="66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dCache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6200" y="1066800"/>
            <a:ext cx="9067800" cy="914400"/>
          </a:xfrm>
        </p:spPr>
        <p:txBody>
          <a:bodyPr/>
          <a:lstStyle/>
          <a:p>
            <a:r>
              <a:rPr lang="en-US" sz="1800" dirty="0" smtClean="0"/>
              <a:t>After 10 years of storage technology support, we feel the responsibility for sites using dCache.</a:t>
            </a:r>
          </a:p>
          <a:p>
            <a:r>
              <a:rPr lang="en-US" sz="1800" dirty="0" smtClean="0"/>
              <a:t>Therefore our main concern is the efficiency and evolution of those sites in terms of new hardware and software technologies.</a:t>
            </a:r>
          </a:p>
          <a:p>
            <a:r>
              <a:rPr lang="en-US" sz="1800" dirty="0" smtClean="0"/>
              <a:t>And not to forget: 3 of those sites are actually the authors of that technology.</a:t>
            </a:r>
          </a:p>
          <a:p>
            <a:r>
              <a:rPr lang="en-US" sz="1800" dirty="0" smtClean="0"/>
              <a:t>We try to achieve this in various ways :</a:t>
            </a:r>
          </a:p>
          <a:p>
            <a:r>
              <a:rPr lang="en-US" sz="1800" dirty="0" smtClean="0"/>
              <a:t>We try to acquire National and European funding and we partner with projects and sites to provide a sustained support infrastructure. (</a:t>
            </a:r>
            <a:r>
              <a:rPr lang="en-US" sz="1800" dirty="0" err="1" smtClean="0"/>
              <a:t>dCache.org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We focus on activities, allowing sites to use our technology for all their customers, not only a particular community. “Alessandra </a:t>
            </a:r>
            <a:r>
              <a:rPr lang="en-US" sz="1800" dirty="0" err="1" smtClean="0"/>
              <a:t>Forti</a:t>
            </a:r>
            <a:r>
              <a:rPr lang="en-US" sz="1800" dirty="0" smtClean="0"/>
              <a:t> presentation at the WLCG WS”</a:t>
            </a:r>
          </a:p>
          <a:p>
            <a:r>
              <a:rPr lang="en-US" sz="1800" dirty="0" smtClean="0"/>
              <a:t>One crucial prerequisite is to provide industry standard interfaces and protocols to your storage.</a:t>
            </a:r>
          </a:p>
          <a:p>
            <a:pPr lvl="1"/>
            <a:r>
              <a:rPr lang="en-US" sz="1400" dirty="0" smtClean="0"/>
              <a:t>Collaborating with CERN DM on various topics in that direction.</a:t>
            </a:r>
          </a:p>
          <a:p>
            <a:pPr lvl="1"/>
            <a:r>
              <a:rPr lang="en-US" sz="1400" dirty="0" smtClean="0"/>
              <a:t>Great success with http, even in WLCG (See presentations by Oliver </a:t>
            </a:r>
            <a:r>
              <a:rPr lang="en-US" sz="1400" dirty="0" err="1" smtClean="0"/>
              <a:t>Keeble</a:t>
            </a:r>
            <a:r>
              <a:rPr lang="en-US" sz="1400" dirty="0" smtClean="0"/>
              <a:t> and Johannes </a:t>
            </a:r>
            <a:r>
              <a:rPr lang="en-US" sz="1400" dirty="0" err="1" smtClean="0"/>
              <a:t>Elmsheuser</a:t>
            </a:r>
            <a:r>
              <a:rPr lang="en-US" sz="1400" dirty="0" smtClean="0"/>
              <a:t>)</a:t>
            </a:r>
          </a:p>
          <a:p>
            <a:r>
              <a:rPr lang="en-US" sz="1800" dirty="0" smtClean="0"/>
              <a:t>Evaluating new trends in hardware and software, which we might integrate in dCache.</a:t>
            </a:r>
          </a:p>
          <a:p>
            <a:r>
              <a:rPr lang="en-US" sz="1800" dirty="0" smtClean="0"/>
              <a:t>Exploring new communities to broaden the spectrum of our services.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8600" y="1066800"/>
            <a:ext cx="8305800" cy="914400"/>
          </a:xfrm>
        </p:spPr>
        <p:txBody>
          <a:bodyPr/>
          <a:lstStyle/>
          <a:p>
            <a:r>
              <a:rPr lang="en-US" dirty="0" smtClean="0"/>
              <a:t>“On Top” funding secured again for 3 more years.</a:t>
            </a:r>
          </a:p>
          <a:p>
            <a:r>
              <a:rPr lang="en-US" dirty="0" smtClean="0"/>
              <a:t>Storage services based on standards extended our user base towards HPC and ‘long tail of science’ communities and helps sites to reduce software stack costs.</a:t>
            </a:r>
          </a:p>
          <a:p>
            <a:r>
              <a:rPr lang="en-US" dirty="0" smtClean="0"/>
              <a:t>Wider user base broadens our feature set.</a:t>
            </a:r>
          </a:p>
          <a:p>
            <a:r>
              <a:rPr lang="en-US" dirty="0" smtClean="0"/>
              <a:t>Continue to investigate new hardware and software technologies and will make them available to our customers.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9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Don’t forget</a:t>
            </a:r>
            <a:endParaRPr lang="en-US" dirty="0"/>
          </a:p>
        </p:txBody>
      </p:sp>
      <p:pic>
        <p:nvPicPr>
          <p:cNvPr id="5" name="Picture 4" descr="Amsterda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38200"/>
            <a:ext cx="9144001" cy="55595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914400"/>
            <a:ext cx="61989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Upcoming</a:t>
            </a:r>
            <a:r>
              <a:rPr lang="en-US" sz="3200" dirty="0" smtClean="0">
                <a:solidFill>
                  <a:srgbClr val="FFFFFF"/>
                </a:solidFill>
              </a:rPr>
              <a:t> 9</a:t>
            </a:r>
            <a:r>
              <a:rPr lang="en-US" sz="3200" baseline="30000" dirty="0" smtClean="0">
                <a:solidFill>
                  <a:srgbClr val="FFFFFF"/>
                </a:solidFill>
              </a:rPr>
              <a:t>th</a:t>
            </a:r>
            <a:r>
              <a:rPr lang="en-US" sz="3200" dirty="0" smtClean="0">
                <a:solidFill>
                  <a:srgbClr val="FFFFFF"/>
                </a:solidFill>
              </a:rPr>
              <a:t> dCache </a:t>
            </a:r>
            <a:r>
              <a:rPr lang="en-US" sz="3200" dirty="0" smtClean="0">
                <a:solidFill>
                  <a:srgbClr val="FFFFFF"/>
                </a:solidFill>
              </a:rPr>
              <a:t>Workshop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7618" y="4790182"/>
            <a:ext cx="49295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FF"/>
                </a:solidFill>
              </a:rPr>
              <a:t>18 – 20 May 2015</a:t>
            </a:r>
          </a:p>
          <a:p>
            <a:r>
              <a:rPr lang="en-US" sz="3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FF"/>
                </a:solidFill>
              </a:rPr>
              <a:t>Amsterdam, Science Park</a:t>
            </a:r>
          </a:p>
          <a:p>
            <a:r>
              <a:rPr lang="en-US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FF"/>
                </a:solidFill>
              </a:rPr>
              <a:t>Visit </a:t>
            </a:r>
            <a:r>
              <a:rPr lang="en-US" sz="24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FF"/>
                </a:solidFill>
              </a:rPr>
              <a:t>www.dCache.org</a:t>
            </a:r>
            <a:r>
              <a:rPr lang="en-US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FF"/>
                </a:solidFill>
              </a:rPr>
              <a:t> for details</a:t>
            </a:r>
            <a:endParaRPr lang="en-US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3771900"/>
          </a:xfrm>
        </p:spPr>
        <p:txBody>
          <a:bodyPr/>
          <a:lstStyle/>
          <a:p>
            <a:r>
              <a:rPr lang="en-US" sz="4000" dirty="0" smtClean="0"/>
              <a:t>The END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further reading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www.dCache.org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305300"/>
            <a:ext cx="8229600" cy="11430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933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Who are we 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>
            <a:spLocks noChangeAspect="1"/>
          </p:cNvSpPr>
          <p:nvPr/>
        </p:nvSpPr>
        <p:spPr>
          <a:xfrm>
            <a:off x="1066800" y="1828800"/>
            <a:ext cx="2880000" cy="2880000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447800" y="1371600"/>
            <a:ext cx="5943600" cy="3886200"/>
            <a:chOff x="1447800" y="1371600"/>
            <a:chExt cx="5943600" cy="3886200"/>
          </a:xfrm>
        </p:grpSpPr>
        <p:pic>
          <p:nvPicPr>
            <p:cNvPr id="8" name="Picture 7" descr="logo-desy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1000" y="1371600"/>
              <a:ext cx="1676400" cy="1676400"/>
            </a:xfrm>
            <a:prstGeom prst="rect">
              <a:avLst/>
            </a:prstGeom>
          </p:spPr>
        </p:pic>
        <p:pic>
          <p:nvPicPr>
            <p:cNvPr id="9" name="Picture 8" descr="logo-ndgf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9000" y="4191000"/>
              <a:ext cx="2193651" cy="1066800"/>
            </a:xfrm>
            <a:prstGeom prst="rect">
              <a:avLst/>
            </a:prstGeom>
          </p:spPr>
        </p:pic>
        <p:pic>
          <p:nvPicPr>
            <p:cNvPr id="10" name="Picture 9" descr="fermi-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7800" y="2438400"/>
              <a:ext cx="1447800" cy="14478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039723" y="2505670"/>
              <a:ext cx="135167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HTW</a:t>
              </a:r>
            </a:p>
            <a:p>
              <a:pPr algn="ctr"/>
              <a:r>
                <a:rPr lang="en-US" dirty="0" smtClean="0"/>
                <a:t>Berlin</a:t>
              </a:r>
            </a:p>
            <a:p>
              <a:pPr algn="ctr"/>
              <a:r>
                <a:rPr lang="en-US" dirty="0" smtClean="0"/>
                <a:t>(University)</a:t>
              </a:r>
              <a:endParaRPr lang="en-US" dirty="0"/>
            </a:p>
          </p:txBody>
        </p:sp>
      </p:grpSp>
      <p:sp>
        <p:nvSpPr>
          <p:cNvPr id="13" name="Donut 12"/>
          <p:cNvSpPr>
            <a:spLocks noChangeAspect="1"/>
          </p:cNvSpPr>
          <p:nvPr/>
        </p:nvSpPr>
        <p:spPr>
          <a:xfrm>
            <a:off x="3429000" y="1066800"/>
            <a:ext cx="2880000" cy="2880000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>
            <a:spLocks noChangeAspect="1"/>
          </p:cNvSpPr>
          <p:nvPr/>
        </p:nvSpPr>
        <p:spPr>
          <a:xfrm>
            <a:off x="2911200" y="2971800"/>
            <a:ext cx="2880000" cy="2880000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>
            <a:spLocks noChangeAspect="1"/>
          </p:cNvSpPr>
          <p:nvPr/>
        </p:nvSpPr>
        <p:spPr>
          <a:xfrm>
            <a:off x="5867400" y="2209800"/>
            <a:ext cx="1524000" cy="1524000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150899" y="3549410"/>
            <a:ext cx="1535901" cy="1745121"/>
            <a:chOff x="7150899" y="3549410"/>
            <a:chExt cx="1535901" cy="1745121"/>
          </a:xfrm>
        </p:grpSpPr>
        <p:sp>
          <p:nvSpPr>
            <p:cNvPr id="18" name="Left Arrow 17"/>
            <p:cNvSpPr/>
            <p:nvPr/>
          </p:nvSpPr>
          <p:spPr>
            <a:xfrm rot="3148766">
              <a:off x="6846099" y="3854210"/>
              <a:ext cx="1143000" cy="5334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62800" y="46482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Cheap labor injector</a:t>
              </a: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49530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984807"/>
                </a:solidFill>
              </a:rPr>
              <a:t>About 8 developers and support people in total and expecting 3 more within the next 3 months.</a:t>
            </a:r>
            <a:endParaRPr lang="en-US" sz="2000" dirty="0">
              <a:solidFill>
                <a:srgbClr val="984807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-1143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dCache.org</a:t>
            </a:r>
            <a:r>
              <a:rPr lang="en-US" dirty="0" smtClean="0"/>
              <a:t> 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Funding and high level 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0" y="76200"/>
            <a:ext cx="6858000" cy="1143000"/>
          </a:xfrm>
        </p:spPr>
        <p:txBody>
          <a:bodyPr/>
          <a:lstStyle/>
          <a:p>
            <a:r>
              <a:rPr lang="en-US" dirty="0" smtClean="0"/>
              <a:t>Funding</a:t>
            </a:r>
            <a:r>
              <a:rPr lang="en-US" dirty="0" smtClean="0"/>
              <a:t> </a:t>
            </a:r>
            <a:r>
              <a:rPr lang="en-US" dirty="0" smtClean="0"/>
              <a:t>and Objectives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456" y="946150"/>
            <a:ext cx="1487344" cy="65405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rot="5400000">
            <a:off x="-533400" y="2286000"/>
            <a:ext cx="137160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2667794" y="2285206"/>
            <a:ext cx="137160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52400" y="1676400"/>
            <a:ext cx="3240000" cy="304800"/>
          </a:xfrm>
          <a:prstGeom prst="chevron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66783" y="2983468"/>
            <a:ext cx="75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2010</a:t>
            </a:r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1800" y="2971800"/>
            <a:ext cx="75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2013</a:t>
            </a:r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-1104106" y="4685506"/>
            <a:ext cx="251460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096294" y="4685506"/>
            <a:ext cx="251460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1000" y="2438400"/>
            <a:ext cx="2766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chemeClr val="accent3">
                    <a:lumMod val="75000"/>
                  </a:schemeClr>
                </a:solidFill>
              </a:rPr>
              <a:t>Standardization</a:t>
            </a:r>
            <a:endParaRPr lang="en-US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8200" y="3352800"/>
            <a:ext cx="1868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NFS 4.1 /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pNFS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8200" y="3810000"/>
            <a:ext cx="195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HTTP /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WebDAV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200" y="4267200"/>
            <a:ext cx="2250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Contributing to the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Dynamic Federation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4876800" y="1600200"/>
            <a:ext cx="4038600" cy="4343400"/>
            <a:chOff x="5105400" y="1981200"/>
            <a:chExt cx="4038600" cy="4343400"/>
          </a:xfrm>
        </p:grpSpPr>
        <p:grpSp>
          <p:nvGrpSpPr>
            <p:cNvPr id="32" name="Group 31"/>
            <p:cNvGrpSpPr/>
            <p:nvPr/>
          </p:nvGrpSpPr>
          <p:grpSpPr>
            <a:xfrm>
              <a:off x="5105400" y="1981200"/>
              <a:ext cx="4038600" cy="4343400"/>
              <a:chOff x="5105400" y="1981200"/>
              <a:chExt cx="4038600" cy="43434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4801394" y="2666206"/>
                <a:ext cx="1371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Picture 7" descr="Indigo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 l="18602" t="15354" r="21260" b="21260"/>
              <a:stretch>
                <a:fillRect/>
              </a:stretch>
            </p:blipFill>
            <p:spPr bwMode="auto">
              <a:xfrm>
                <a:off x="6306306" y="2895600"/>
                <a:ext cx="1237494" cy="978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 rot="5400000">
                <a:off x="8077994" y="2666206"/>
                <a:ext cx="1371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hevron 12"/>
              <p:cNvSpPr/>
              <p:nvPr/>
            </p:nvSpPr>
            <p:spPr>
              <a:xfrm>
                <a:off x="5486400" y="2514600"/>
                <a:ext cx="3240000" cy="3048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105400" y="3352800"/>
                <a:ext cx="7525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tx2">
                        <a:lumMod val="75000"/>
                      </a:schemeClr>
                    </a:solidFill>
                  </a:rPr>
                  <a:t>2015</a:t>
                </a:r>
                <a:endParaRPr lang="en-US" i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391417" y="3352800"/>
                <a:ext cx="7525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tx2">
                        <a:lumMod val="75000"/>
                      </a:schemeClr>
                    </a:solidFill>
                  </a:rPr>
                  <a:t>2018</a:t>
                </a:r>
                <a:endParaRPr lang="en-US" i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rot="5400000">
                <a:off x="4229894" y="5066506"/>
                <a:ext cx="2514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7506494" y="5066506"/>
                <a:ext cx="2514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5638800" y="3802558"/>
              <a:ext cx="27065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5">
                      <a:lumMod val="75000"/>
                    </a:schemeClr>
                  </a:solidFill>
                </a:rPr>
                <a:t>Data Life Cycle</a:t>
              </a:r>
              <a:endParaRPr lang="en-US" sz="28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43600" y="4278868"/>
              <a:ext cx="1993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Multi Tier Storage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943600" y="4572000"/>
              <a:ext cx="1993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Quality of Service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43600" y="4876800"/>
              <a:ext cx="2134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Migration Archiving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667000" y="838200"/>
            <a:ext cx="4800600" cy="4724400"/>
            <a:chOff x="2895600" y="1219200"/>
            <a:chExt cx="4800600" cy="4724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3800" y="1219200"/>
              <a:ext cx="1756955" cy="685800"/>
            </a:xfrm>
            <a:prstGeom prst="rect">
              <a:avLst/>
            </a:prstGeom>
          </p:spPr>
        </p:pic>
        <p:sp>
          <p:nvSpPr>
            <p:cNvPr id="10" name="Chevron 9"/>
            <p:cNvSpPr/>
            <p:nvPr/>
          </p:nvSpPr>
          <p:spPr>
            <a:xfrm>
              <a:off x="3505200" y="2057400"/>
              <a:ext cx="4191000" cy="304800"/>
            </a:xfrm>
            <a:prstGeom prst="chevron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02527" y="5420380"/>
              <a:ext cx="8504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AAI</a:t>
              </a:r>
              <a:endParaRPr lang="en-US" sz="28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2" name="Right Brace 41"/>
            <p:cNvSpPr/>
            <p:nvPr/>
          </p:nvSpPr>
          <p:spPr>
            <a:xfrm>
              <a:off x="2895600" y="3733800"/>
              <a:ext cx="914400" cy="1676400"/>
            </a:xfrm>
            <a:prstGeom prst="rightBrace">
              <a:avLst>
                <a:gd name="adj1" fmla="val 22222"/>
                <a:gd name="adj2" fmla="val 15984"/>
              </a:avLst>
            </a:prstGeom>
            <a:ln w="412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886200" y="3025676"/>
              <a:ext cx="16002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Deploying new technologies  into</a:t>
              </a:r>
            </a:p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Production and exploring new communities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800600" y="5029200"/>
            <a:ext cx="3429000" cy="1219200"/>
            <a:chOff x="4800600" y="5029200"/>
            <a:chExt cx="3429000" cy="1219200"/>
          </a:xfrm>
        </p:grpSpPr>
        <p:sp>
          <p:nvSpPr>
            <p:cNvPr id="47" name="TextBox 46"/>
            <p:cNvSpPr txBox="1"/>
            <p:nvPr/>
          </p:nvSpPr>
          <p:spPr>
            <a:xfrm>
              <a:off x="6019800" y="5065693"/>
              <a:ext cx="14478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AARC</a:t>
              </a:r>
            </a:p>
            <a:p>
              <a:endParaRPr lang="en-US" sz="28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562600" y="5602069"/>
              <a:ext cx="25966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Improve Interoperability</a:t>
              </a:r>
            </a:p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of R&amp;E AAI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9" name="Double Bracket 48"/>
            <p:cNvSpPr/>
            <p:nvPr/>
          </p:nvSpPr>
          <p:spPr>
            <a:xfrm>
              <a:off x="5562600" y="5029200"/>
              <a:ext cx="2667000" cy="1219200"/>
            </a:xfrm>
            <a:prstGeom prst="bracketPair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4800600" y="5105400"/>
              <a:ext cx="990600" cy="381000"/>
            </a:xfrm>
            <a:prstGeom prst="rightArrow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INDIGO Data Cloud Cheat Sheet</a:t>
            </a:r>
            <a:endParaRPr lang="en-US" dirty="0"/>
          </a:p>
        </p:txBody>
      </p:sp>
      <p:pic>
        <p:nvPicPr>
          <p:cNvPr id="4" name="Picture 7" descr="Indigo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65800" y="1295400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1188" y="3581400"/>
            <a:ext cx="34528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066800"/>
            <a:ext cx="5943600" cy="914400"/>
          </a:xfrm>
        </p:spPr>
        <p:txBody>
          <a:bodyPr/>
          <a:lstStyle/>
          <a:p>
            <a:r>
              <a:rPr lang="en-US" sz="2000" dirty="0" smtClean="0"/>
              <a:t>11 ++ Million Euros</a:t>
            </a:r>
          </a:p>
          <a:p>
            <a:r>
              <a:rPr lang="en-US" sz="2000" dirty="0" smtClean="0"/>
              <a:t>30 months duration</a:t>
            </a:r>
          </a:p>
          <a:p>
            <a:r>
              <a:rPr lang="en-US" sz="2000" dirty="0" smtClean="0"/>
              <a:t>26 partners</a:t>
            </a:r>
          </a:p>
          <a:p>
            <a:r>
              <a:rPr lang="en-US" sz="2000" i="1" dirty="0" smtClean="0"/>
              <a:t>The project aims for an Open Source Data and Computing platform targeted at scientific communities, deployable on multiple hardware, and provisioned over private and public </a:t>
            </a:r>
            <a:r>
              <a:rPr lang="en-US" sz="2000" i="1" dirty="0" err="1" smtClean="0"/>
              <a:t>e</a:t>
            </a:r>
            <a:r>
              <a:rPr lang="en-US" sz="2000" i="1" dirty="0" smtClean="0"/>
              <a:t>-infrastructures</a:t>
            </a:r>
            <a:r>
              <a:rPr lang="en-US" sz="2000" dirty="0" smtClean="0"/>
              <a:t>.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About 800.000 Euro for dCache.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~ 2 more FTEs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Major objectives for dCache is : 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Data </a:t>
            </a:r>
            <a:r>
              <a:rPr lang="en-US" sz="2000" i="1" dirty="0" err="1" smtClean="0">
                <a:solidFill>
                  <a:schemeClr val="accent6">
                    <a:lumMod val="50000"/>
                  </a:schemeClr>
                </a:solidFill>
              </a:rPr>
              <a:t>LifeCycle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 Support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”  and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Software Defined Storage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More interesting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Exploring new communities</a:t>
            </a:r>
            <a:endParaRPr lang="en-US" dirty="0"/>
          </a:p>
        </p:txBody>
      </p:sp>
      <p:pic>
        <p:nvPicPr>
          <p:cNvPr id="4" name="Picture 3" descr="IF-Graig-Group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438400"/>
            <a:ext cx="7802005" cy="1905000"/>
          </a:xfrm>
          <a:prstGeom prst="rect">
            <a:avLst/>
          </a:prstGeom>
        </p:spPr>
      </p:pic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7696200" cy="914400"/>
          </a:xfrm>
        </p:spPr>
        <p:txBody>
          <a:bodyPr/>
          <a:lstStyle/>
          <a:p>
            <a:r>
              <a:rPr lang="en-US" sz="2400" dirty="0" smtClean="0"/>
              <a:t>Intensity Frontier (IF) at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.</a:t>
            </a:r>
          </a:p>
          <a:p>
            <a:pPr lvl="2"/>
            <a:r>
              <a:rPr lang="en-US" sz="1800" dirty="0" smtClean="0"/>
              <a:t>Quote “Craig Group” (plenary talk) </a:t>
            </a:r>
            <a:endParaRPr lang="en-US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981200"/>
            <a:ext cx="5980443" cy="1524000"/>
            <a:chOff x="990600" y="1981200"/>
            <a:chExt cx="5980443" cy="1524000"/>
          </a:xfrm>
        </p:grpSpPr>
        <p:sp>
          <p:nvSpPr>
            <p:cNvPr id="7" name="Oval Callout 6"/>
            <p:cNvSpPr/>
            <p:nvPr/>
          </p:nvSpPr>
          <p:spPr>
            <a:xfrm>
              <a:off x="990600" y="3048000"/>
              <a:ext cx="3886200" cy="457200"/>
            </a:xfrm>
            <a:prstGeom prst="wedgeEllipseCallout">
              <a:avLst>
                <a:gd name="adj1" fmla="val 84120"/>
                <a:gd name="adj2" fmla="val -22546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4600" y="1981200"/>
              <a:ext cx="646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Nice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143000" y="3276600"/>
            <a:ext cx="6629400" cy="2121932"/>
            <a:chOff x="1143000" y="3276600"/>
            <a:chExt cx="6629400" cy="2121932"/>
          </a:xfrm>
        </p:grpSpPr>
        <p:sp>
          <p:nvSpPr>
            <p:cNvPr id="10" name="Oval Callout 9"/>
            <p:cNvSpPr/>
            <p:nvPr/>
          </p:nvSpPr>
          <p:spPr>
            <a:xfrm>
              <a:off x="1143000" y="3276600"/>
              <a:ext cx="6629400" cy="533400"/>
            </a:xfrm>
            <a:prstGeom prst="wedgeEllipseCallout">
              <a:avLst>
                <a:gd name="adj1" fmla="val -34654"/>
                <a:gd name="adj2" fmla="val 260251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28800" y="5029200"/>
              <a:ext cx="2493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Hm</a:t>
              </a:r>
              <a:r>
                <a:rPr lang="en-US" dirty="0" smtClean="0">
                  <a:solidFill>
                    <a:srgbClr val="FF0000"/>
                  </a:solidFill>
                </a:rPr>
                <a:t>, actually it does … 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05400" y="4953000"/>
            <a:ext cx="15297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HOW 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60681</TotalTime>
  <Words>927</Words>
  <Application>Microsoft Macintosh PowerPoint</Application>
  <PresentationFormat>On-screen Show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dCache strategy</vt:lpstr>
      <vt:lpstr>Who are we ?</vt:lpstr>
      <vt:lpstr>The dCache.org collaboration</vt:lpstr>
      <vt:lpstr>Funding and high level objectives</vt:lpstr>
      <vt:lpstr>Funding and Objectives</vt:lpstr>
      <vt:lpstr>INDIGO Data Cloud Cheat Sheet</vt:lpstr>
      <vt:lpstr>More interesting Challenges</vt:lpstr>
      <vt:lpstr>Exploring new communities</vt:lpstr>
      <vt:lpstr>NFS 4.1 / pNFS</vt:lpstr>
      <vt:lpstr>Job Efficiency (NFS – dCap)</vt:lpstr>
      <vt:lpstr>Exploring more …</vt:lpstr>
      <vt:lpstr>Projects in HPC</vt:lpstr>
      <vt:lpstr>Requirement : CDMI </vt:lpstr>
      <vt:lpstr>Scientific Data Cloud  First Implementation of the Idea : DESY CLOUD</vt:lpstr>
      <vt:lpstr>Scientific Data Cloud</vt:lpstr>
      <vt:lpstr>Small file migration to tape</vt:lpstr>
      <vt:lpstr>Responding to new technologies</vt:lpstr>
      <vt:lpstr>Response to CEPH</vt:lpstr>
      <vt:lpstr>Summary</vt:lpstr>
      <vt:lpstr>Don’t forget</vt:lpstr>
      <vt:lpstr>The END    further reading www.dCache.org   </vt:lpstr>
    </vt:vector>
  </TitlesOfParts>
  <Company>DESY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Fuhrmann</dc:creator>
  <cp:lastModifiedBy>Patrick Fuhrmann</cp:lastModifiedBy>
  <cp:revision>332</cp:revision>
  <cp:lastPrinted>2012-04-18T06:56:27Z</cp:lastPrinted>
  <dcterms:created xsi:type="dcterms:W3CDTF">2015-04-14T01:04:06Z</dcterms:created>
  <dcterms:modified xsi:type="dcterms:W3CDTF">2015-04-15T12:57:11Z</dcterms:modified>
</cp:coreProperties>
</file>