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26"/>
  </p:notesMasterIdLst>
  <p:handoutMasterIdLst>
    <p:handoutMasterId r:id="rId27"/>
  </p:handoutMasterIdLst>
  <p:sldIdLst>
    <p:sldId id="256" r:id="rId2"/>
    <p:sldId id="377" r:id="rId3"/>
    <p:sldId id="394" r:id="rId4"/>
    <p:sldId id="312" r:id="rId5"/>
    <p:sldId id="315" r:id="rId6"/>
    <p:sldId id="310" r:id="rId7"/>
    <p:sldId id="267" r:id="rId8"/>
    <p:sldId id="375" r:id="rId9"/>
    <p:sldId id="322" r:id="rId10"/>
    <p:sldId id="373" r:id="rId11"/>
    <p:sldId id="372" r:id="rId12"/>
    <p:sldId id="383" r:id="rId13"/>
    <p:sldId id="384" r:id="rId14"/>
    <p:sldId id="385" r:id="rId15"/>
    <p:sldId id="364" r:id="rId16"/>
    <p:sldId id="391" r:id="rId17"/>
    <p:sldId id="392" r:id="rId18"/>
    <p:sldId id="393" r:id="rId19"/>
    <p:sldId id="370" r:id="rId20"/>
    <p:sldId id="386" r:id="rId21"/>
    <p:sldId id="387" r:id="rId22"/>
    <p:sldId id="388" r:id="rId23"/>
    <p:sldId id="389" r:id="rId24"/>
    <p:sldId id="366" r:id="rId25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DDD24B"/>
    <a:srgbClr val="008000"/>
    <a:srgbClr val="F04A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06" autoAdjust="0"/>
    <p:restoredTop sz="94625" autoAdjust="0"/>
  </p:normalViewPr>
  <p:slideViewPr>
    <p:cSldViewPr>
      <p:cViewPr>
        <p:scale>
          <a:sx n="100" d="100"/>
          <a:sy n="100" d="100"/>
        </p:scale>
        <p:origin x="-576" y="-3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notesMaster" Target="notesMasters/notesMaster1.xml"/><Relationship Id="rId27" Type="http://schemas.openxmlformats.org/officeDocument/2006/relationships/handoutMaster" Target="handoutMasters/handoutMaster1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oleObject" Target="file:///C:\Users\kaushik\Google%20Drive\work_stuff\talks\2014\SC14\network-sc14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2.xml"/><Relationship Id="rId2" Type="http://schemas.openxmlformats.org/officeDocument/2006/relationships/oleObject" Target="file:///C:\Users\kaushik\Google%20Drive\work_stuff\talks\2014\SC14\network-sc14.xlsx" TargetMode="External"/><Relationship Id="rId3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'4199733'!$E$1</c:f>
              <c:strCache>
                <c:ptCount val="1"/>
                <c:pt idx="0">
                  <c:v>Jobs</c:v>
                </c:pt>
              </c:strCache>
            </c:strRef>
          </c:tx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'4199733'!$D$2:$D$11</c:f>
              <c:strCache>
                <c:ptCount val="10"/>
                <c:pt idx="0">
                  <c:v>BU:BNL</c:v>
                </c:pt>
                <c:pt idx="1">
                  <c:v>BU:MWT2</c:v>
                </c:pt>
                <c:pt idx="2">
                  <c:v>BNL</c:v>
                </c:pt>
                <c:pt idx="3">
                  <c:v>BU</c:v>
                </c:pt>
                <c:pt idx="4">
                  <c:v>MWT2</c:v>
                </c:pt>
                <c:pt idx="5">
                  <c:v>MWT2</c:v>
                </c:pt>
                <c:pt idx="6">
                  <c:v>DESY</c:v>
                </c:pt>
                <c:pt idx="7">
                  <c:v>HU</c:v>
                </c:pt>
                <c:pt idx="8">
                  <c:v>INFN</c:v>
                </c:pt>
                <c:pt idx="9">
                  <c:v>MWT2</c:v>
                </c:pt>
              </c:strCache>
            </c:strRef>
          </c:cat>
          <c:val>
            <c:numRef>
              <c:f>'4199733'!$E$2:$E$11</c:f>
              <c:numCache>
                <c:formatCode>General</c:formatCode>
                <c:ptCount val="10"/>
                <c:pt idx="0">
                  <c:v>775.0</c:v>
                </c:pt>
                <c:pt idx="1">
                  <c:v>675.0</c:v>
                </c:pt>
                <c:pt idx="2">
                  <c:v>3080.0</c:v>
                </c:pt>
                <c:pt idx="3">
                  <c:v>17.0</c:v>
                </c:pt>
                <c:pt idx="4">
                  <c:v>520.0</c:v>
                </c:pt>
                <c:pt idx="5">
                  <c:v>1964.0</c:v>
                </c:pt>
                <c:pt idx="6">
                  <c:v>3597.0</c:v>
                </c:pt>
                <c:pt idx="7">
                  <c:v>13.0</c:v>
                </c:pt>
                <c:pt idx="8">
                  <c:v>4368.0</c:v>
                </c:pt>
                <c:pt idx="9">
                  <c:v>4136.0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789613321361146"/>
          <c:y val="0.127002171030159"/>
          <c:w val="0.166527029516047"/>
          <c:h val="0.670162498050139"/>
        </c:manualLayout>
      </c:layout>
      <c:overlay val="0"/>
      <c:txPr>
        <a:bodyPr/>
        <a:lstStyle/>
        <a:p>
          <a:pPr>
            <a:defRPr sz="2000"/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'4199733'!$F$1</c:f>
              <c:strCache>
                <c:ptCount val="1"/>
                <c:pt idx="0">
                  <c:v>Wait Time</c:v>
                </c:pt>
              </c:strCache>
            </c:strRef>
          </c:tx>
          <c:invertIfNegative val="0"/>
          <c:cat>
            <c:strRef>
              <c:f>'4199733'!$D$2:$D$11</c:f>
              <c:strCache>
                <c:ptCount val="10"/>
                <c:pt idx="0">
                  <c:v>BU:BNL</c:v>
                </c:pt>
                <c:pt idx="1">
                  <c:v>BU:MWT2</c:v>
                </c:pt>
                <c:pt idx="2">
                  <c:v>BNL</c:v>
                </c:pt>
                <c:pt idx="3">
                  <c:v>BU</c:v>
                </c:pt>
                <c:pt idx="4">
                  <c:v>MWT2</c:v>
                </c:pt>
                <c:pt idx="5">
                  <c:v>MWT2</c:v>
                </c:pt>
                <c:pt idx="6">
                  <c:v>DESY</c:v>
                </c:pt>
                <c:pt idx="7">
                  <c:v>HU</c:v>
                </c:pt>
                <c:pt idx="8">
                  <c:v>INFN</c:v>
                </c:pt>
                <c:pt idx="9">
                  <c:v>MWT2</c:v>
                </c:pt>
              </c:strCache>
            </c:strRef>
          </c:cat>
          <c:val>
            <c:numRef>
              <c:f>'4199733'!$F$2:$F$11</c:f>
              <c:numCache>
                <c:formatCode>General</c:formatCode>
                <c:ptCount val="10"/>
                <c:pt idx="0">
                  <c:v>81.1079569892002</c:v>
                </c:pt>
                <c:pt idx="1">
                  <c:v>71.0772592593002</c:v>
                </c:pt>
                <c:pt idx="2">
                  <c:v>22.2690584416</c:v>
                </c:pt>
                <c:pt idx="3">
                  <c:v>1.762745098039997</c:v>
                </c:pt>
                <c:pt idx="4">
                  <c:v>129.131378205</c:v>
                </c:pt>
                <c:pt idx="5">
                  <c:v>141.22519518</c:v>
                </c:pt>
                <c:pt idx="6">
                  <c:v>73.82578537669924</c:v>
                </c:pt>
                <c:pt idx="7">
                  <c:v>2.94487179487</c:v>
                </c:pt>
                <c:pt idx="8">
                  <c:v>14.6739583333</c:v>
                </c:pt>
                <c:pt idx="9">
                  <c:v>154.548827369</c:v>
                </c:pt>
              </c:numCache>
            </c:numRef>
          </c:val>
        </c:ser>
        <c:ser>
          <c:idx val="1"/>
          <c:order val="1"/>
          <c:tx>
            <c:strRef>
              <c:f>'4199733'!$G$1</c:f>
              <c:strCache>
                <c:ptCount val="1"/>
                <c:pt idx="0">
                  <c:v>CPU Time Used</c:v>
                </c:pt>
              </c:strCache>
            </c:strRef>
          </c:tx>
          <c:invertIfNegative val="0"/>
          <c:cat>
            <c:strRef>
              <c:f>'4199733'!$D$2:$D$11</c:f>
              <c:strCache>
                <c:ptCount val="10"/>
                <c:pt idx="0">
                  <c:v>BU:BNL</c:v>
                </c:pt>
                <c:pt idx="1">
                  <c:v>BU:MWT2</c:v>
                </c:pt>
                <c:pt idx="2">
                  <c:v>BNL</c:v>
                </c:pt>
                <c:pt idx="3">
                  <c:v>BU</c:v>
                </c:pt>
                <c:pt idx="4">
                  <c:v>MWT2</c:v>
                </c:pt>
                <c:pt idx="5">
                  <c:v>MWT2</c:v>
                </c:pt>
                <c:pt idx="6">
                  <c:v>DESY</c:v>
                </c:pt>
                <c:pt idx="7">
                  <c:v>HU</c:v>
                </c:pt>
                <c:pt idx="8">
                  <c:v>INFN</c:v>
                </c:pt>
                <c:pt idx="9">
                  <c:v>MWT2</c:v>
                </c:pt>
              </c:strCache>
            </c:strRef>
          </c:cat>
          <c:val>
            <c:numRef>
              <c:f>'4199733'!$G$2:$G$11</c:f>
              <c:numCache>
                <c:formatCode>General</c:formatCode>
                <c:ptCount val="10"/>
                <c:pt idx="0">
                  <c:v>0.898408602151</c:v>
                </c:pt>
                <c:pt idx="1">
                  <c:v>0.92249382716</c:v>
                </c:pt>
                <c:pt idx="2">
                  <c:v>1.008890692639995</c:v>
                </c:pt>
                <c:pt idx="3">
                  <c:v>0.225490196078</c:v>
                </c:pt>
                <c:pt idx="4">
                  <c:v>0.627756410256002</c:v>
                </c:pt>
                <c:pt idx="5">
                  <c:v>0.81805838425</c:v>
                </c:pt>
                <c:pt idx="6">
                  <c:v>1.184315633400003</c:v>
                </c:pt>
                <c:pt idx="7">
                  <c:v>0.267948717949001</c:v>
                </c:pt>
                <c:pt idx="8">
                  <c:v>1.09495955433</c:v>
                </c:pt>
                <c:pt idx="9">
                  <c:v>1.10155947776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-2125492184"/>
        <c:axId val="-2125489208"/>
        <c:axId val="0"/>
      </c:bar3DChart>
      <c:catAx>
        <c:axId val="-212549218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-2125489208"/>
        <c:crosses val="autoZero"/>
        <c:auto val="1"/>
        <c:lblAlgn val="ctr"/>
        <c:lblOffset val="100"/>
        <c:noMultiLvlLbl val="0"/>
      </c:catAx>
      <c:valAx>
        <c:axId val="-212548920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12549218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34636690150573"/>
          <c:y val="0.381913944482963"/>
          <c:w val="0.14635746189621"/>
          <c:h val="0.115512679956217"/>
        </c:manualLayout>
      </c:layout>
      <c:overlay val="0"/>
    </c:legend>
    <c:plotVisOnly val="1"/>
    <c:dispBlanksAs val="gap"/>
    <c:showDLblsOverMax val="0"/>
  </c:chart>
  <c:externalData r:id="rId2">
    <c:autoUpdate val="0"/>
  </c:externalData>
  <c:userShapes r:id="rId3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0.04386</cdr:x>
      <cdr:y>0.07752</cdr:y>
    </cdr:from>
    <cdr:to>
      <cdr:x>0.14912</cdr:x>
      <cdr:y>0.27955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81000" y="350837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FF079B-EE0D-F94A-8C33-E30DE0A67BE3}" type="datetimeFigureOut">
              <a:rPr lang="en-US" smtClean="0"/>
              <a:t>4/11/15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FAD054-5A00-F942-8B2D-D93F6BA9BA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00130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l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725" y="4560888"/>
            <a:ext cx="5365750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l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fld id="{BD5F235C-A3C5-4D4A-AB5D-81B08CD4245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919958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5F235C-A3C5-4D4A-AB5D-81B08CD4245D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39969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5F235C-A3C5-4D4A-AB5D-81B08CD4245D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75464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8305800" y="152400"/>
            <a:ext cx="609600" cy="838200"/>
          </a:xfrm>
          <a:prstGeom prst="rect">
            <a:avLst/>
          </a:prstGeom>
          <a:noFill/>
          <a:ln w="9525">
            <a:solidFill>
              <a:srgbClr val="600000"/>
            </a:solidFill>
            <a:miter lim="800000"/>
            <a:headEnd/>
            <a:tailEnd/>
          </a:ln>
          <a:effectLst/>
          <a:scene3d>
            <a:camera prst="legacyObliqueBottomLeft"/>
            <a:lightRig rig="legacyFlat3" dir="b"/>
          </a:scene3d>
          <a:sp3d extrusionH="74600" prstMaterial="legacyMatte">
            <a:bevelT w="13500" h="13500" prst="angle"/>
            <a:bevelB w="13500" h="13500" prst="angle"/>
            <a:extrusionClr>
              <a:srgbClr val="F6E4D2"/>
            </a:extrusionClr>
          </a:sp3d>
        </p:spPr>
        <p:txBody>
          <a:bodyPr wrap="none" anchor="ctr">
            <a:flatTx/>
          </a:bodyPr>
          <a:lstStyle/>
          <a:p>
            <a:pPr algn="ctr">
              <a:defRPr/>
            </a:pPr>
            <a:endParaRPr lang="en-US" dirty="0"/>
          </a:p>
        </p:txBody>
      </p:sp>
      <p:pic>
        <p:nvPicPr>
          <p:cNvPr id="5" name="Picture 5" descr="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0" y="228600"/>
            <a:ext cx="41116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  <a:sp3d extrusionH="74600" prstMaterial="legacyMatte">
            <a:bevelT w="13500" h="13500" prst="angle"/>
            <a:bevelB w="13500" h="13500" prst="angle"/>
            <a:extrusionClr>
              <a:srgbClr val="F6E4D2"/>
            </a:extrusionClr>
          </a:sp3d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2362200"/>
          </a:xfrm>
        </p:spPr>
        <p:txBody>
          <a:bodyPr/>
          <a:lstStyle>
            <a:lvl1pPr marL="0" indent="0" algn="ctr">
              <a:lnSpc>
                <a:spcPct val="140000"/>
              </a:lnSpc>
              <a:buFont typeface="Wingdings" pitchFamily="2" charset="2"/>
              <a:buNone/>
              <a:defRPr b="1"/>
            </a:lvl1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6" name="Picture 2" descr="https://lh6.googleusercontent.com/-ggm7lDssQ16niyfsIX5aJryd65ebDbpAFsVZq6pmjVjXyjCzjtJHSYKFWwQU7HdddNkASlu8vK8Sh8nddvxXSztA4locVB2uwTLvpHNrc-K5vlEutOT_4lHKS_RSKGc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3" y="152400"/>
            <a:ext cx="871537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lh6.googleusercontent.com/-ggm7lDssQ16niyfsIX5aJryd65ebDbpAFsVZq6pmjVjXyjCzjtJHSYKFWwQU7HdddNkASlu8vK8Sh8nddvxXSztA4locVB2uwTLvpHNrc-K5vlEutOT_4lHKS_RSKGc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3" y="152400"/>
            <a:ext cx="871537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52400"/>
            <a:ext cx="70866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buFont typeface="Wingdings" pitchFamily="2" charset="2"/>
              <a:buChar char="§"/>
              <a:defRPr/>
            </a:lvl1pPr>
            <a:lvl2pPr>
              <a:buFont typeface="Wingdings" pitchFamily="2" charset="2"/>
              <a:buChar char="§"/>
              <a:defRPr/>
            </a:lvl2pPr>
            <a:lvl3pPr>
              <a:buFont typeface="Wingdings" pitchFamily="2" charset="2"/>
              <a:buChar char="§"/>
              <a:defRPr/>
            </a:lvl3pPr>
            <a:lvl4pPr>
              <a:buFont typeface="Wingdings" pitchFamily="2" charset="2"/>
              <a:buChar char="§"/>
              <a:defRPr/>
            </a:lvl4pPr>
            <a:lvl5pPr>
              <a:buFont typeface="Wingdings" pitchFamily="2" charset="2"/>
              <a:buChar char="§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z="1400" i="0" smtClean="0">
                <a:solidFill>
                  <a:schemeClr val="tx1"/>
                </a:solidFill>
                <a:effectLst/>
                <a:latin typeface="Times New Roman" pitchFamily="18" charset="0"/>
              </a:rPr>
              <a:t>K.De et al CHEP 2015, Okinawa, Japan</a:t>
            </a:r>
            <a:endParaRPr lang="en-US" sz="1400" i="0" dirty="0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6F043B-B474-410F-92AE-00A694F7A16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s://lh6.googleusercontent.com/-ggm7lDssQ16niyfsIX5aJryd65ebDbpAFsVZq6pmjVjXyjCzjtJHSYKFWwQU7HdddNkASlu8vK8Sh8nddvxXSztA4locVB2uwTLvpHNrc-K5vlEutOT_4lHKS_RSKGc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3" y="152400"/>
            <a:ext cx="871537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52400"/>
            <a:ext cx="70866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143000"/>
            <a:ext cx="4229100" cy="5181600"/>
          </a:xfrm>
        </p:spPr>
        <p:txBody>
          <a:bodyPr/>
          <a:lstStyle>
            <a:lvl1pPr>
              <a:buFont typeface="Wingdings" pitchFamily="2" charset="2"/>
              <a:buChar char="§"/>
              <a:defRPr sz="2400"/>
            </a:lvl1pPr>
            <a:lvl2pPr>
              <a:buFont typeface="Wingdings" pitchFamily="2" charset="2"/>
              <a:buChar char="§"/>
              <a:defRPr sz="2000"/>
            </a:lvl2pPr>
            <a:lvl3pPr>
              <a:buFont typeface="Wingdings" pitchFamily="2" charset="2"/>
              <a:buChar char="§"/>
              <a:defRPr sz="1800"/>
            </a:lvl3pPr>
            <a:lvl4pPr>
              <a:buFont typeface="Wingdings" pitchFamily="2" charset="2"/>
              <a:buChar char="§"/>
              <a:defRPr sz="1600"/>
            </a:lvl4pPr>
            <a:lvl5pPr>
              <a:buFont typeface="Wingdings" pitchFamily="2" charset="2"/>
              <a:buChar char="§"/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143000"/>
            <a:ext cx="4229100" cy="5181600"/>
          </a:xfrm>
        </p:spPr>
        <p:txBody>
          <a:bodyPr/>
          <a:lstStyle>
            <a:lvl1pPr>
              <a:buFont typeface="Wingdings" pitchFamily="2" charset="2"/>
              <a:buChar char="§"/>
              <a:defRPr sz="2400"/>
            </a:lvl1pPr>
            <a:lvl2pPr>
              <a:buFont typeface="Wingdings" pitchFamily="2" charset="2"/>
              <a:buChar char="§"/>
              <a:defRPr sz="2000"/>
            </a:lvl2pPr>
            <a:lvl3pPr>
              <a:buFont typeface="Wingdings" pitchFamily="2" charset="2"/>
              <a:buChar char="§"/>
              <a:defRPr sz="1800"/>
            </a:lvl3pPr>
            <a:lvl4pPr>
              <a:buFont typeface="Wingdings" pitchFamily="2" charset="2"/>
              <a:buChar char="§"/>
              <a:defRPr sz="1600"/>
            </a:lvl4pPr>
            <a:lvl5pPr>
              <a:buFont typeface="Wingdings" pitchFamily="2" charset="2"/>
              <a:buChar char="§"/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z="1400" i="0" smtClean="0">
                <a:solidFill>
                  <a:schemeClr val="tx1"/>
                </a:solidFill>
                <a:effectLst/>
                <a:latin typeface="Times New Roman" pitchFamily="18" charset="0"/>
              </a:rPr>
              <a:t>K.De et al CHEP 2015, Okinawa, Japan</a:t>
            </a:r>
            <a:endParaRPr lang="en-US" sz="1400" i="0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8BDCDD-FD04-4BF4-B96D-8204C471A4F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ttps://lh6.googleusercontent.com/-ggm7lDssQ16niyfsIX5aJryd65ebDbpAFsVZq6pmjVjXyjCzjtJHSYKFWwQU7HdddNkASlu8vK8Sh8nddvxXSztA4locVB2uwTLvpHNrc-K5vlEutOT_4lHKS_RSKGc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3" y="152400"/>
            <a:ext cx="871537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52400"/>
            <a:ext cx="70866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3733800"/>
            <a:ext cx="4229100" cy="2590800"/>
          </a:xfrm>
        </p:spPr>
        <p:txBody>
          <a:bodyPr/>
          <a:lstStyle>
            <a:lvl1pPr>
              <a:defRPr sz="2400"/>
            </a:lvl1pPr>
            <a:lvl2pPr>
              <a:buFont typeface="Wingdings" pitchFamily="2" charset="2"/>
              <a:buChar char="§"/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3733800"/>
            <a:ext cx="4229100" cy="2590800"/>
          </a:xfrm>
        </p:spPr>
        <p:txBody>
          <a:bodyPr/>
          <a:lstStyle>
            <a:lvl1pPr>
              <a:defRPr sz="2400"/>
            </a:lvl1pPr>
            <a:lvl2pPr>
              <a:buFont typeface="Wingdings" pitchFamily="2" charset="2"/>
              <a:buChar char="§"/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1143000"/>
            <a:ext cx="8610600" cy="2438400"/>
          </a:xfrm>
        </p:spPr>
        <p:txBody>
          <a:bodyPr/>
          <a:lstStyle>
            <a:lvl2pPr>
              <a:buFont typeface="Wingdings" pitchFamily="2" charset="2"/>
              <a:buChar char="§"/>
              <a:defRPr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z="1400" i="0" smtClean="0">
                <a:solidFill>
                  <a:schemeClr val="tx1"/>
                </a:solidFill>
                <a:effectLst/>
                <a:latin typeface="Times New Roman" pitchFamily="18" charset="0"/>
              </a:rPr>
              <a:t>K.De et al CHEP 2015, Okinawa, Japan</a:t>
            </a:r>
            <a:endParaRPr lang="en-US" sz="1400" i="0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5CB385-4235-4F62-883A-9E3C762DC8E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https://lh6.googleusercontent.com/-ggm7lDssQ16niyfsIX5aJryd65ebDbpAFsVZq6pmjVjXyjCzjtJHSYKFWwQU7HdddNkASlu8vK8Sh8nddvxXSztA4locVB2uwTLvpHNrc-K5vlEutOT_4lHKS_RSKGc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3" y="152400"/>
            <a:ext cx="871537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52400"/>
            <a:ext cx="7086600" cy="8382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381000" y="1295400"/>
            <a:ext cx="4038600" cy="2362200"/>
          </a:xfrm>
        </p:spPr>
        <p:txBody>
          <a:bodyPr/>
          <a:lstStyle>
            <a:lvl2pPr>
              <a:buFont typeface="Wingdings" pitchFamily="2" charset="2"/>
              <a:buChar char="§"/>
              <a:defRPr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4876800" y="1295400"/>
            <a:ext cx="3886200" cy="2362200"/>
          </a:xfrm>
        </p:spPr>
        <p:txBody>
          <a:bodyPr/>
          <a:lstStyle>
            <a:lvl2pPr>
              <a:buFont typeface="Wingdings" pitchFamily="2" charset="2"/>
              <a:buChar char="§"/>
              <a:defRPr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5"/>
          </p:nvPr>
        </p:nvSpPr>
        <p:spPr>
          <a:xfrm>
            <a:off x="381000" y="3886200"/>
            <a:ext cx="4038600" cy="2362200"/>
          </a:xfrm>
        </p:spPr>
        <p:txBody>
          <a:bodyPr/>
          <a:lstStyle>
            <a:lvl2pPr>
              <a:buFont typeface="Wingdings" pitchFamily="2" charset="2"/>
              <a:buChar char="§"/>
              <a:defRPr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6"/>
          </p:nvPr>
        </p:nvSpPr>
        <p:spPr>
          <a:xfrm>
            <a:off x="4876800" y="3886200"/>
            <a:ext cx="3886200" cy="2362200"/>
          </a:xfrm>
        </p:spPr>
        <p:txBody>
          <a:bodyPr/>
          <a:lstStyle>
            <a:lvl2pPr>
              <a:buFont typeface="Wingdings" pitchFamily="2" charset="2"/>
              <a:buChar char="§"/>
              <a:defRPr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dt" sz="half" idx="17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7"/>
          <p:cNvSpPr>
            <a:spLocks noGrp="1" noChangeArrowheads="1"/>
          </p:cNvSpPr>
          <p:nvPr>
            <p:ph type="ftr" sz="quarter" idx="18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z="1400" smtClean="0"/>
              <a:t>K.De et al CHEP 2015, Okinawa, Japan</a:t>
            </a:r>
            <a:endParaRPr lang="en-US" sz="1400"/>
          </a:p>
        </p:txBody>
      </p:sp>
      <p:sp>
        <p:nvSpPr>
          <p:cNvPr id="12" name="Rectangle 8"/>
          <p:cNvSpPr>
            <a:spLocks noGrp="1" noChangeArrowheads="1"/>
          </p:cNvSpPr>
          <p:nvPr>
            <p:ph type="sldNum" sz="quarter" idx="19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3E5E31-BDF6-4301-8438-CB2FF19211F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 Vertical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28800" y="1143000"/>
            <a:ext cx="5638800" cy="2514600"/>
          </a:xfrm>
        </p:spPr>
        <p:txBody>
          <a:bodyPr/>
          <a:lstStyle>
            <a:lvl1pPr>
              <a:buFont typeface="Wingdings" pitchFamily="2" charset="2"/>
              <a:buChar char="§"/>
              <a:defRPr sz="2400"/>
            </a:lvl1pPr>
            <a:lvl2pPr>
              <a:buFont typeface="Wingdings" pitchFamily="2" charset="2"/>
              <a:buChar char="§"/>
              <a:defRPr sz="2000"/>
            </a:lvl2pPr>
            <a:lvl3pPr>
              <a:buFont typeface="Wingdings" pitchFamily="2" charset="2"/>
              <a:buChar char="§"/>
              <a:defRPr sz="1800"/>
            </a:lvl3pPr>
            <a:lvl4pPr>
              <a:buFont typeface="Wingdings" pitchFamily="2" charset="2"/>
              <a:buChar char="§"/>
              <a:defRPr sz="1600"/>
            </a:lvl4pPr>
            <a:lvl5pPr>
              <a:buFont typeface="Wingdings" pitchFamily="2" charset="2"/>
              <a:buChar char="§"/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28800" y="3810000"/>
            <a:ext cx="5638800" cy="2514600"/>
          </a:xfrm>
        </p:spPr>
        <p:txBody>
          <a:bodyPr/>
          <a:lstStyle>
            <a:lvl1pPr>
              <a:buFont typeface="Wingdings" pitchFamily="2" charset="2"/>
              <a:buChar char="§"/>
              <a:defRPr sz="2400"/>
            </a:lvl1pPr>
            <a:lvl2pPr>
              <a:buFont typeface="Wingdings" pitchFamily="2" charset="2"/>
              <a:buChar char="§"/>
              <a:defRPr sz="2000"/>
            </a:lvl2pPr>
            <a:lvl3pPr>
              <a:buFont typeface="Wingdings" pitchFamily="2" charset="2"/>
              <a:buChar char="§"/>
              <a:defRPr sz="1800"/>
            </a:lvl3pPr>
            <a:lvl4pPr>
              <a:buFont typeface="Wingdings" pitchFamily="2" charset="2"/>
              <a:buChar char="§"/>
              <a:defRPr sz="1600"/>
            </a:lvl4pPr>
            <a:lvl5pPr>
              <a:buFont typeface="Wingdings" pitchFamily="2" charset="2"/>
              <a:buChar char="§"/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z="1400" i="0" smtClean="0">
                <a:solidFill>
                  <a:schemeClr val="tx1"/>
                </a:solidFill>
                <a:effectLst/>
                <a:latin typeface="Times New Roman" pitchFamily="18" charset="0"/>
              </a:rPr>
              <a:t>K.De et al CHEP 2015, Okinawa, Japan</a:t>
            </a:r>
            <a:endParaRPr lang="en-US" sz="1400" i="0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F5F902-20B9-4AB2-BC36-8A51ACF62D0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0" descr="https://lh6.googleusercontent.com/-ggm7lDssQ16niyfsIX5aJryd65ebDbpAFsVZq6pmjVjXyjCzjtJHSYKFWwQU7HdddNkASlu8vK8Sh8nddvxXSztA4locVB2uwTLvpHNrc-K5vlEutOT_4lHKS_RSKGc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3" y="152400"/>
            <a:ext cx="871537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52400"/>
            <a:ext cx="70866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z="1400" i="0" smtClean="0">
                <a:solidFill>
                  <a:schemeClr val="tx1"/>
                </a:solidFill>
                <a:effectLst/>
                <a:latin typeface="Times New Roman" pitchFamily="18" charset="0"/>
              </a:rPr>
              <a:t>K.De et al CHEP 2015, Okinawa, Japan</a:t>
            </a:r>
            <a:endParaRPr lang="en-US" sz="1400" i="0" dirty="0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5538C3-0DA7-432B-BC49-5C59DA9F00C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z="1400" i="0" smtClean="0">
                <a:solidFill>
                  <a:schemeClr val="tx1"/>
                </a:solidFill>
                <a:effectLst/>
                <a:latin typeface="Times New Roman" pitchFamily="18" charset="0"/>
              </a:rPr>
              <a:t>K.De et al CHEP 2015, Okinawa, Japan</a:t>
            </a:r>
            <a:endParaRPr lang="en-US" sz="1400" i="0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FD5C9D-FE28-4D72-B471-6B119FE46E8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z="1400" i="0" smtClean="0">
                <a:solidFill>
                  <a:schemeClr val="tx1"/>
                </a:solidFill>
                <a:effectLst/>
                <a:latin typeface="Times New Roman" pitchFamily="18" charset="0"/>
              </a:rPr>
              <a:t>K.De et al CHEP 2015, Okinawa, Japan</a:t>
            </a:r>
            <a:endParaRPr lang="en-US" sz="1400" i="0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23C195-3E9B-49FD-BCEC-81034BF7D2E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.jpeg"/><Relationship Id="rId1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https://lh6.googleusercontent.com/-ggm7lDssQ16niyfsIX5aJryd65ebDbpAFsVZq6pmjVjXyjCzjtJHSYKFWwQU7HdddNkASlu8vK8Sh8nddvxXSztA4locVB2uwTLvpHNrc-K5vlEutOT_4lHKS_RSKGc"/>
          <p:cNvPicPr>
            <a:picLocks noChangeAspect="1" noChangeArrowheads="1"/>
          </p:cNvPicPr>
          <p:nvPr userDrawn="1"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71463" y="152400"/>
            <a:ext cx="871537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a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8382000" y="228600"/>
            <a:ext cx="41116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8305800" y="152400"/>
            <a:ext cx="609600" cy="838200"/>
          </a:xfrm>
          <a:prstGeom prst="rect">
            <a:avLst/>
          </a:prstGeom>
          <a:noFill/>
          <a:ln w="9525">
            <a:solidFill>
              <a:srgbClr val="600000"/>
            </a:solidFill>
            <a:miter lim="800000"/>
            <a:headEnd/>
            <a:tailEnd/>
          </a:ln>
          <a:effectLst/>
          <a:scene3d>
            <a:camera prst="legacyObliqueBottomLeft"/>
            <a:lightRig rig="legacyFlat3" dir="b"/>
          </a:scene3d>
          <a:sp3d extrusionH="74600" prstMaterial="legacyMatte">
            <a:bevelT w="13500" h="13500" prst="angle"/>
            <a:bevelB w="13500" h="13500" prst="angle"/>
            <a:extrusionClr>
              <a:srgbClr val="F6E4D2"/>
            </a:extrusionClr>
          </a:sp3d>
        </p:spPr>
        <p:txBody>
          <a:bodyPr wrap="none" anchor="ctr">
            <a:flatTx/>
          </a:bodyPr>
          <a:lstStyle/>
          <a:p>
            <a:pPr algn="ctr">
              <a:lnSpc>
                <a:spcPct val="110000"/>
              </a:lnSpc>
              <a:spcBef>
                <a:spcPct val="20000"/>
              </a:spcBef>
              <a:buClr>
                <a:srgbClr val="600000"/>
              </a:buClr>
              <a:buFontTx/>
              <a:buChar char="•"/>
              <a:defRPr/>
            </a:pPr>
            <a:endParaRPr lang="en-US" sz="2800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152400"/>
            <a:ext cx="7086600" cy="838200"/>
          </a:xfrm>
          <a:prstGeom prst="rect">
            <a:avLst/>
          </a:prstGeom>
          <a:gradFill rotWithShape="0">
            <a:gsLst>
              <a:gs pos="0">
                <a:srgbClr val="D3C4B4"/>
              </a:gs>
              <a:gs pos="100000">
                <a:srgbClr val="F6E4D2"/>
              </a:gs>
            </a:gsLst>
            <a:lin ang="5400000" scaled="1"/>
          </a:gradFill>
          <a:ln w="9525">
            <a:miter lim="800000"/>
            <a:headEnd/>
            <a:tailEnd/>
          </a:ln>
          <a:scene3d>
            <a:camera prst="legacyObliqueBottomLeft"/>
            <a:lightRig rig="legacyFlat3" dir="b"/>
          </a:scene3d>
          <a:sp3d extrusionH="74600" prstMaterial="legacyMatte">
            <a:bevelT w="13500" h="13500" prst="angle"/>
            <a:bevelB w="13500" h="13500" prst="angle"/>
            <a:extrusionClr>
              <a:srgbClr val="FCF5EE"/>
            </a:extrusionClr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flatTx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143000"/>
            <a:ext cx="86106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324600" y="6477000"/>
            <a:ext cx="19812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i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4800" y="6477000"/>
            <a:ext cx="6019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i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r>
              <a:rPr lang="en-US" sz="1400" smtClean="0"/>
              <a:t>K.De et al CHEP 2015, Okinawa, Japan</a:t>
            </a:r>
            <a:endParaRPr lang="en-US" sz="1400" dirty="0"/>
          </a:p>
        </p:txBody>
      </p:sp>
      <p:sp>
        <p:nvSpPr>
          <p:cNvPr id="1434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82000" y="6477000"/>
            <a:ext cx="533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accent2"/>
                </a:solidFill>
                <a:latin typeface="+mn-lt"/>
              </a:defRPr>
            </a:lvl1pPr>
          </a:lstStyle>
          <a:p>
            <a:pPr>
              <a:defRPr/>
            </a:pPr>
            <a:fld id="{FC6F434C-A373-4AD6-A021-64300C0E205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4345" name="Line 9"/>
          <p:cNvSpPr>
            <a:spLocks noChangeShapeType="1"/>
          </p:cNvSpPr>
          <p:nvPr/>
        </p:nvSpPr>
        <p:spPr bwMode="auto">
          <a:xfrm>
            <a:off x="304800" y="6477000"/>
            <a:ext cx="8610600" cy="0"/>
          </a:xfrm>
          <a:prstGeom prst="line">
            <a:avLst/>
          </a:prstGeom>
          <a:noFill/>
          <a:ln w="12700">
            <a:solidFill>
              <a:srgbClr val="6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4346" name="Rectangle 10"/>
          <p:cNvSpPr>
            <a:spLocks noChangeArrowheads="1"/>
          </p:cNvSpPr>
          <p:nvPr/>
        </p:nvSpPr>
        <p:spPr bwMode="auto">
          <a:xfrm>
            <a:off x="8305800" y="152400"/>
            <a:ext cx="609600" cy="838200"/>
          </a:xfrm>
          <a:prstGeom prst="rect">
            <a:avLst/>
          </a:prstGeom>
          <a:noFill/>
          <a:ln w="9525">
            <a:solidFill>
              <a:srgbClr val="600000"/>
            </a:solidFill>
            <a:miter lim="800000"/>
            <a:headEnd/>
            <a:tailEnd/>
          </a:ln>
          <a:effectLst/>
          <a:scene3d>
            <a:camera prst="legacyObliqueBottomLeft"/>
            <a:lightRig rig="legacyFlat3" dir="b"/>
          </a:scene3d>
          <a:sp3d extrusionH="74600" prstMaterial="legacyMatte">
            <a:bevelT w="13500" h="13500" prst="angle"/>
            <a:bevelB w="13500" h="13500" prst="angle"/>
            <a:extrusionClr>
              <a:srgbClr val="F6E4D2"/>
            </a:extrusionClr>
          </a:sp3d>
        </p:spPr>
        <p:txBody>
          <a:bodyPr wrap="none" anchor="ctr">
            <a:flatTx/>
          </a:bodyPr>
          <a:lstStyle/>
          <a:p>
            <a:pPr algn="ctr">
              <a:lnSpc>
                <a:spcPct val="110000"/>
              </a:lnSpc>
              <a:spcBef>
                <a:spcPct val="20000"/>
              </a:spcBef>
              <a:buClr>
                <a:srgbClr val="600000"/>
              </a:buClr>
              <a:buFontTx/>
              <a:buChar char="•"/>
              <a:defRPr/>
            </a:pPr>
            <a:endParaRPr lang="en-US" sz="28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926" r:id="rId1"/>
    <p:sldLayoutId id="2147485927" r:id="rId2"/>
    <p:sldLayoutId id="2147485929" r:id="rId3"/>
    <p:sldLayoutId id="2147485930" r:id="rId4"/>
    <p:sldLayoutId id="2147485925" r:id="rId5"/>
    <p:sldLayoutId id="2147485931" r:id="rId6"/>
    <p:sldLayoutId id="2147485933" r:id="rId7"/>
    <p:sldLayoutId id="2147485934" r:id="rId8"/>
    <p:sldLayoutId id="2147485936" r:id="rId9"/>
  </p:sldLayoutIdLst>
  <p:transition xmlns:p14="http://schemas.microsoft.com/office/powerpoint/2010/main"/>
  <p:hf hdr="0" dt="0"/>
  <p:txStyles>
    <p:titleStyle>
      <a:lvl1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Helvetica" pitchFamily="34" charset="0"/>
        </a:defRPr>
      </a:lvl2pPr>
      <a:lvl3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Helvetica" pitchFamily="34" charset="0"/>
        </a:defRPr>
      </a:lvl3pPr>
      <a:lvl4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Helvetica" pitchFamily="34" charset="0"/>
        </a:defRPr>
      </a:lvl4pPr>
      <a:lvl5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Helvetica" pitchFamily="34" charset="0"/>
        </a:defRPr>
      </a:lvl5pPr>
      <a:lvl6pPr marL="457200"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Helvetica" pitchFamily="34" charset="0"/>
        </a:defRPr>
      </a:lvl6pPr>
      <a:lvl7pPr marL="914400"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Helvetica" pitchFamily="34" charset="0"/>
        </a:defRPr>
      </a:lvl7pPr>
      <a:lvl8pPr marL="1371600"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Helvetica" pitchFamily="34" charset="0"/>
        </a:defRPr>
      </a:lvl8pPr>
      <a:lvl9pPr marL="1828800"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Helvetica" pitchFamily="34" charset="0"/>
        </a:defRPr>
      </a:lvl9pPr>
    </p:titleStyle>
    <p:bodyStyle>
      <a:lvl1pPr marL="342900" indent="-342900" algn="l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rgbClr val="800000"/>
        </a:buClr>
        <a:buFont typeface="Wingdings" pitchFamily="2" charset="2"/>
        <a:buChar char="q"/>
        <a:defRPr sz="2400">
          <a:solidFill>
            <a:srgbClr val="800000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§"/>
        <a:defRPr sz="2000">
          <a:solidFill>
            <a:schemeClr val="accent2"/>
          </a:solidFill>
          <a:latin typeface="+mn-lt"/>
        </a:defRPr>
      </a:lvl2pPr>
      <a:lvl3pPr marL="1143000" indent="-228600" algn="l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rgbClr val="800000"/>
        </a:buClr>
        <a:buSzPct val="75000"/>
        <a:buFont typeface="Wingdings" pitchFamily="2" charset="2"/>
        <a:buChar char="§"/>
        <a:defRPr>
          <a:solidFill>
            <a:srgbClr val="993300"/>
          </a:solidFill>
          <a:latin typeface="+mn-lt"/>
        </a:defRPr>
      </a:lvl3pPr>
      <a:lvl4pPr marL="1600200" indent="-228600" algn="l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rgbClr val="600000"/>
        </a:buClr>
        <a:buSzPct val="60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rgbClr val="600000"/>
        </a:buClr>
        <a:buChar char="–"/>
        <a:defRPr sz="1600" b="1">
          <a:solidFill>
            <a:schemeClr val="bg2"/>
          </a:solidFill>
          <a:latin typeface="+mn-lt"/>
        </a:defRPr>
      </a:lvl5pPr>
      <a:lvl6pPr marL="2514600" indent="-228600" algn="l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rgbClr val="600000"/>
        </a:buClr>
        <a:buChar char="–"/>
        <a:defRPr sz="1600" b="1">
          <a:solidFill>
            <a:schemeClr val="bg2"/>
          </a:solidFill>
          <a:latin typeface="+mn-lt"/>
        </a:defRPr>
      </a:lvl6pPr>
      <a:lvl7pPr marL="2971800" indent="-228600" algn="l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rgbClr val="600000"/>
        </a:buClr>
        <a:buChar char="–"/>
        <a:defRPr sz="1600" b="1">
          <a:solidFill>
            <a:schemeClr val="bg2"/>
          </a:solidFill>
          <a:latin typeface="+mn-lt"/>
        </a:defRPr>
      </a:lvl7pPr>
      <a:lvl8pPr marL="3429000" indent="-228600" algn="l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rgbClr val="600000"/>
        </a:buClr>
        <a:buChar char="–"/>
        <a:defRPr sz="1600" b="1">
          <a:solidFill>
            <a:schemeClr val="bg2"/>
          </a:solidFill>
          <a:latin typeface="+mn-lt"/>
        </a:defRPr>
      </a:lvl8pPr>
      <a:lvl9pPr marL="3886200" indent="-228600" algn="l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rgbClr val="600000"/>
        </a:buClr>
        <a:buChar char="–"/>
        <a:defRPr sz="1600" b="1"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Relationship Id="rId3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Relationship Id="rId3" Type="http://schemas.openxmlformats.org/officeDocument/2006/relationships/hyperlink" Target="http://dashb-atlas-ssb.cern.ch/dashboard/request.py/siteview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7.png"/><Relationship Id="rId3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9.png"/><Relationship Id="rId3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hyperlink" Target="https://twiki.cern.ch/twiki/bin/view/PanDA/PanDA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7.jpeg"/><Relationship Id="rId12" Type="http://schemas.openxmlformats.org/officeDocument/2006/relationships/image" Target="../media/image18.png"/><Relationship Id="rId13" Type="http://schemas.openxmlformats.org/officeDocument/2006/relationships/image" Target="../media/image19.jpeg"/><Relationship Id="rId14" Type="http://schemas.openxmlformats.org/officeDocument/2006/relationships/image" Target="../media/image20.png"/><Relationship Id="rId15" Type="http://schemas.openxmlformats.org/officeDocument/2006/relationships/image" Target="../media/image21.png"/><Relationship Id="rId1" Type="http://schemas.openxmlformats.org/officeDocument/2006/relationships/tags" Target="../tags/tag1.xml"/><Relationship Id="rId2" Type="http://schemas.openxmlformats.org/officeDocument/2006/relationships/slideLayout" Target="../slideLayouts/slideLayout7.xml"/><Relationship Id="rId3" Type="http://schemas.openxmlformats.org/officeDocument/2006/relationships/image" Target="../media/image9.png"/><Relationship Id="rId4" Type="http://schemas.openxmlformats.org/officeDocument/2006/relationships/image" Target="../media/image10.jpeg"/><Relationship Id="rId5" Type="http://schemas.openxmlformats.org/officeDocument/2006/relationships/image" Target="../media/image11.jpeg"/><Relationship Id="rId6" Type="http://schemas.openxmlformats.org/officeDocument/2006/relationships/image" Target="../media/image12.png"/><Relationship Id="rId7" Type="http://schemas.openxmlformats.org/officeDocument/2006/relationships/image" Target="../media/image13.png"/><Relationship Id="rId8" Type="http://schemas.openxmlformats.org/officeDocument/2006/relationships/image" Target="../media/image14.png"/><Relationship Id="rId9" Type="http://schemas.openxmlformats.org/officeDocument/2006/relationships/image" Target="../media/image15.png"/><Relationship Id="rId10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ctrTitle"/>
          </p:nvPr>
        </p:nvSpPr>
        <p:spPr>
          <a:xfrm>
            <a:off x="228600" y="1371600"/>
            <a:ext cx="8686800" cy="1600200"/>
          </a:xfrm>
          <a:sp3d extrusionH="74600" prstMaterial="legacyMatte">
            <a:bevelT w="13500" h="13500" prst="angle"/>
            <a:bevelB w="13500" h="13500" prst="angle"/>
            <a:extrusionClr>
              <a:srgbClr val="FCF5EE"/>
            </a:extrusionClr>
          </a:sp3d>
        </p:spPr>
        <p:txBody>
          <a:bodyPr/>
          <a:lstStyle/>
          <a:p>
            <a:r>
              <a:rPr lang="en-US" dirty="0"/>
              <a:t>Integrating Network Awareness in ATLAS Distributed Computing Using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 </a:t>
            </a:r>
            <a:r>
              <a:rPr lang="en-US" dirty="0"/>
              <a:t>ANSE Project</a:t>
            </a:r>
            <a:endParaRPr lang="en-US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124200"/>
            <a:ext cx="8382000" cy="2819400"/>
          </a:xfrm>
        </p:spPr>
        <p:txBody>
          <a:bodyPr/>
          <a:lstStyle/>
          <a:p>
            <a:pPr>
              <a:lnSpc>
                <a:spcPct val="110000"/>
              </a:lnSpc>
              <a:defRPr/>
            </a:pPr>
            <a:r>
              <a:rPr lang="en-US" dirty="0" err="1" smtClean="0"/>
              <a:t>J.Batista</a:t>
            </a:r>
            <a:r>
              <a:rPr lang="en-US" dirty="0" smtClean="0"/>
              <a:t>, </a:t>
            </a:r>
            <a:r>
              <a:rPr lang="en-US" dirty="0" err="1" smtClean="0"/>
              <a:t>K.De</a:t>
            </a:r>
            <a:r>
              <a:rPr lang="en-US" dirty="0" smtClean="0"/>
              <a:t>, </a:t>
            </a:r>
            <a:r>
              <a:rPr lang="en-US" dirty="0" err="1" smtClean="0"/>
              <a:t>A.Klimentov</a:t>
            </a:r>
            <a:r>
              <a:rPr lang="en-US" dirty="0" smtClean="0"/>
              <a:t>, </a:t>
            </a:r>
            <a:r>
              <a:rPr lang="en-US" dirty="0" err="1" smtClean="0"/>
              <a:t>S.McKee</a:t>
            </a:r>
            <a:r>
              <a:rPr lang="en-US" dirty="0" smtClean="0"/>
              <a:t>, </a:t>
            </a:r>
            <a:r>
              <a:rPr lang="en-US" dirty="0" err="1" smtClean="0"/>
              <a:t>A.Petroysan</a:t>
            </a:r>
            <a:r>
              <a:rPr lang="en-US" dirty="0" smtClean="0"/>
              <a:t> </a:t>
            </a:r>
          </a:p>
          <a:p>
            <a:pPr>
              <a:lnSpc>
                <a:spcPct val="110000"/>
              </a:lnSpc>
              <a:defRPr/>
            </a:pPr>
            <a:r>
              <a:rPr lang="en-US" i="1" dirty="0" smtClean="0">
                <a:solidFill>
                  <a:schemeClr val="tx2"/>
                </a:solidFill>
              </a:rPr>
              <a:t>for the ATLAS Collaboration and Big </a:t>
            </a:r>
            <a:r>
              <a:rPr lang="en-US" i="1" dirty="0" err="1" smtClean="0">
                <a:solidFill>
                  <a:schemeClr val="tx2"/>
                </a:solidFill>
              </a:rPr>
              <a:t>PanDA</a:t>
            </a:r>
            <a:r>
              <a:rPr lang="en-US" i="1" dirty="0" smtClean="0">
                <a:solidFill>
                  <a:schemeClr val="tx2"/>
                </a:solidFill>
              </a:rPr>
              <a:t> team</a:t>
            </a:r>
          </a:p>
          <a:p>
            <a:pPr>
              <a:lnSpc>
                <a:spcPct val="110000"/>
              </a:lnSpc>
              <a:defRPr/>
            </a:pPr>
            <a:r>
              <a:rPr lang="en-US" dirty="0" smtClean="0"/>
              <a:t> </a:t>
            </a:r>
          </a:p>
          <a:p>
            <a:pPr>
              <a:lnSpc>
                <a:spcPct val="110000"/>
              </a:lnSpc>
              <a:defRPr/>
            </a:pPr>
            <a:r>
              <a:rPr lang="en-US" sz="1800" dirty="0" smtClean="0"/>
              <a:t>University of Michigan</a:t>
            </a:r>
            <a:endParaRPr lang="en-US" sz="1800" dirty="0"/>
          </a:p>
          <a:p>
            <a:pPr>
              <a:lnSpc>
                <a:spcPct val="110000"/>
              </a:lnSpc>
              <a:defRPr/>
            </a:pPr>
            <a:r>
              <a:rPr lang="en-US" sz="1800" dirty="0" smtClean="0"/>
              <a:t>University of Texas at Arlington</a:t>
            </a:r>
          </a:p>
          <a:p>
            <a:pPr>
              <a:lnSpc>
                <a:spcPct val="110000"/>
              </a:lnSpc>
              <a:defRPr/>
            </a:pPr>
            <a:r>
              <a:rPr lang="en-US" sz="1800" dirty="0" smtClean="0"/>
              <a:t>Brookhaven National Laboratory</a:t>
            </a:r>
          </a:p>
          <a:p>
            <a:pPr>
              <a:lnSpc>
                <a:spcPct val="110000"/>
              </a:lnSpc>
              <a:defRPr/>
            </a:pPr>
            <a:r>
              <a:rPr lang="en-US" sz="1800" dirty="0" smtClean="0"/>
              <a:t>Joint Institute of Nuclear Research (</a:t>
            </a:r>
            <a:r>
              <a:rPr lang="en-US" sz="1800" dirty="0" err="1" smtClean="0"/>
              <a:t>Dubna</a:t>
            </a:r>
            <a:r>
              <a:rPr lang="en-US" sz="1800" dirty="0" smtClean="0"/>
              <a:t>)</a:t>
            </a:r>
          </a:p>
          <a:p>
            <a:pPr>
              <a:lnSpc>
                <a:spcPct val="110000"/>
              </a:lnSpc>
              <a:defRPr/>
            </a:pPr>
            <a:r>
              <a:rPr lang="en-US" dirty="0" smtClean="0">
                <a:solidFill>
                  <a:schemeClr val="tx1"/>
                </a:solidFill>
              </a:rPr>
              <a:t>CHEP 2015, Okinawa, Japan, April 13-17, 2015</a:t>
            </a:r>
          </a:p>
          <a:p>
            <a:pPr>
              <a:defRPr/>
            </a:pPr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dirty="0" smtClean="0"/>
              <a:t>ATLAS Distributed Computing. Data Transfer Volume during Run 1. </a:t>
            </a:r>
            <a:endParaRPr lang="en-US" sz="3000" dirty="0"/>
          </a:p>
        </p:txBody>
      </p:sp>
      <p:pic>
        <p:nvPicPr>
          <p:cNvPr id="7" name="Picture 6" descr="Screen Shot 2013-08-02 at 11.05.23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143000"/>
            <a:ext cx="7848600" cy="51816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276600" y="1905000"/>
            <a:ext cx="1194261" cy="26842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82945" tIns="41473" rIns="82945" bIns="41473" rtlCol="0">
            <a:spAutoFit/>
          </a:bodyPr>
          <a:lstStyle/>
          <a:p>
            <a:r>
              <a:rPr lang="en-US" sz="1200" dirty="0" smtClean="0"/>
              <a:t>6 </a:t>
            </a:r>
            <a:r>
              <a:rPr lang="en-US" sz="1200" dirty="0" err="1" smtClean="0"/>
              <a:t>PBytes</a:t>
            </a:r>
            <a:r>
              <a:rPr lang="en-US" sz="1200" dirty="0" smtClean="0"/>
              <a:t>  -&gt;</a:t>
            </a:r>
            <a:endParaRPr lang="en-US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685800" y="1295400"/>
            <a:ext cx="780028" cy="26842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82945" tIns="41473" rIns="82945" bIns="41473" rtlCol="0">
            <a:spAutoFit/>
          </a:bodyPr>
          <a:lstStyle/>
          <a:p>
            <a:r>
              <a:rPr lang="en-US" sz="1200" dirty="0" err="1" smtClean="0"/>
              <a:t>TBytes</a:t>
            </a:r>
            <a:endParaRPr lang="en-US" sz="12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4600" y="1066800"/>
            <a:ext cx="2667000" cy="16002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705600" y="1295400"/>
            <a:ext cx="2082621" cy="86177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/>
              <a:t>CERN to BNL  data transfer</a:t>
            </a:r>
          </a:p>
          <a:p>
            <a:r>
              <a:rPr lang="en-US" sz="1200" dirty="0" smtClean="0"/>
              <a:t> time .</a:t>
            </a:r>
            <a:r>
              <a:rPr lang="en-US" sz="1200" dirty="0"/>
              <a:t> </a:t>
            </a:r>
            <a:r>
              <a:rPr lang="en-US" sz="1200" dirty="0" smtClean="0"/>
              <a:t>An </a:t>
            </a:r>
            <a:r>
              <a:rPr lang="en-US" sz="1200" dirty="0"/>
              <a:t>average 3.7h </a:t>
            </a:r>
            <a:endParaRPr lang="en-US" sz="1200" dirty="0" smtClean="0"/>
          </a:p>
          <a:p>
            <a:r>
              <a:rPr lang="en-US" sz="1200" dirty="0" smtClean="0"/>
              <a:t>to </a:t>
            </a:r>
            <a:r>
              <a:rPr lang="en-US" sz="1200" dirty="0"/>
              <a:t>export </a:t>
            </a:r>
            <a:r>
              <a:rPr lang="en-US" sz="1200" dirty="0" smtClean="0"/>
              <a:t>data from </a:t>
            </a:r>
            <a:r>
              <a:rPr lang="en-US" sz="1200" dirty="0"/>
              <a:t>CERN</a:t>
            </a:r>
          </a:p>
          <a:p>
            <a:endParaRPr lang="en-US" sz="1400" dirty="0"/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0" y="6229054"/>
            <a:ext cx="9144000" cy="61806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wrap="none" lIns="81639" tIns="55221" rIns="81639" bIns="40820" anchor="t" anchorCtr="1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>
              <a:defRPr/>
            </a:pPr>
            <a:r>
              <a:rPr lang="en-US" sz="2200" dirty="0" smtClean="0"/>
              <a:t>Data Transfer Volume in TB (weekly average). Aug 2012</a:t>
            </a:r>
            <a:r>
              <a:rPr lang="en-US" sz="2200" dirty="0"/>
              <a:t> </a:t>
            </a:r>
            <a:r>
              <a:rPr lang="en-US" sz="2200" dirty="0" smtClean="0"/>
              <a:t>- Aug 2013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z="1400" i="0" smtClean="0">
                <a:solidFill>
                  <a:schemeClr val="tx1"/>
                </a:solidFill>
                <a:effectLst/>
                <a:latin typeface="Times New Roman" pitchFamily="18" charset="0"/>
              </a:rPr>
              <a:t>K.De et al CHEP 2015, Okinawa, Japan</a:t>
            </a:r>
            <a:endParaRPr lang="en-US" sz="1400" i="0" dirty="0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6F043B-B474-410F-92AE-00A694F7A165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795202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400" dirty="0" err="1" smtClean="0"/>
              <a:t>PanDA</a:t>
            </a:r>
            <a:r>
              <a:rPr lang="en-US" sz="3400" dirty="0" smtClean="0"/>
              <a:t> </a:t>
            </a:r>
            <a:r>
              <a:rPr lang="en-US" sz="3400" dirty="0"/>
              <a:t>and </a:t>
            </a:r>
            <a:r>
              <a:rPr lang="en-US" sz="3400" dirty="0" smtClean="0"/>
              <a:t>Networking</a:t>
            </a:r>
            <a:endParaRPr lang="en-US" sz="3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/>
              <a:t>PanDA</a:t>
            </a:r>
            <a:r>
              <a:rPr lang="en-US" dirty="0"/>
              <a:t> as workload manager</a:t>
            </a:r>
          </a:p>
          <a:p>
            <a:pPr lvl="1"/>
            <a:r>
              <a:rPr lang="en-US" dirty="0" err="1"/>
              <a:t>PanDA</a:t>
            </a:r>
            <a:r>
              <a:rPr lang="en-US" dirty="0"/>
              <a:t> automatically chooses job execution site</a:t>
            </a:r>
          </a:p>
          <a:p>
            <a:pPr lvl="2"/>
            <a:r>
              <a:rPr lang="en-US" dirty="0"/>
              <a:t>Multi-level decision tree – task brokerage, job brokerage, dispatcher</a:t>
            </a:r>
          </a:p>
          <a:p>
            <a:pPr lvl="2"/>
            <a:r>
              <a:rPr lang="en-US" dirty="0"/>
              <a:t>Also </a:t>
            </a:r>
            <a:r>
              <a:rPr lang="en-US" dirty="0" smtClean="0"/>
              <a:t>predictive workflows </a:t>
            </a:r>
            <a:r>
              <a:rPr lang="en-US" dirty="0"/>
              <a:t>– </a:t>
            </a:r>
            <a:r>
              <a:rPr lang="en-US" dirty="0" smtClean="0"/>
              <a:t>like PD2P </a:t>
            </a:r>
            <a:r>
              <a:rPr lang="en-US" dirty="0"/>
              <a:t>(</a:t>
            </a:r>
            <a:r>
              <a:rPr lang="en-US" dirty="0" err="1"/>
              <a:t>PanDA</a:t>
            </a:r>
            <a:r>
              <a:rPr lang="en-US" dirty="0"/>
              <a:t> Dynamic Data Placement)</a:t>
            </a:r>
          </a:p>
          <a:p>
            <a:pPr lvl="1"/>
            <a:r>
              <a:rPr lang="en-US" dirty="0"/>
              <a:t>Site selection is based on processing and storage requirements</a:t>
            </a:r>
          </a:p>
          <a:p>
            <a:pPr lvl="2"/>
            <a:r>
              <a:rPr lang="en-US" dirty="0" smtClean="0"/>
              <a:t>Why not use </a:t>
            </a:r>
            <a:r>
              <a:rPr lang="en-US" dirty="0"/>
              <a:t>network information in this decision?</a:t>
            </a:r>
          </a:p>
          <a:p>
            <a:pPr lvl="2"/>
            <a:r>
              <a:rPr lang="en-US" dirty="0"/>
              <a:t>Can we go even further – network provisioning?</a:t>
            </a:r>
          </a:p>
          <a:p>
            <a:pPr lvl="1"/>
            <a:r>
              <a:rPr lang="en-US" dirty="0" smtClean="0"/>
              <a:t>Network </a:t>
            </a:r>
            <a:r>
              <a:rPr lang="en-US" dirty="0"/>
              <a:t>knowledge </a:t>
            </a:r>
            <a:r>
              <a:rPr lang="en-US" dirty="0" smtClean="0"/>
              <a:t>useful </a:t>
            </a:r>
            <a:r>
              <a:rPr lang="en-US" dirty="0"/>
              <a:t>for all phases of job </a:t>
            </a:r>
            <a:r>
              <a:rPr lang="en-US" dirty="0" smtClean="0"/>
              <a:t>cycle</a:t>
            </a:r>
            <a:endParaRPr lang="en-US" dirty="0"/>
          </a:p>
          <a:p>
            <a:r>
              <a:rPr lang="en-US" dirty="0"/>
              <a:t>Network as resource</a:t>
            </a:r>
          </a:p>
          <a:p>
            <a:pPr lvl="1"/>
            <a:r>
              <a:rPr lang="en-US" dirty="0"/>
              <a:t>Optimal site selection should take network capability into account</a:t>
            </a:r>
          </a:p>
          <a:p>
            <a:pPr lvl="2"/>
            <a:r>
              <a:rPr lang="en-US" dirty="0"/>
              <a:t>We do this already – but indirectly using job completion metrics</a:t>
            </a:r>
          </a:p>
          <a:p>
            <a:pPr lvl="1"/>
            <a:r>
              <a:rPr lang="en-US" dirty="0"/>
              <a:t>Network as a resource should be managed (i.e. provisioning)</a:t>
            </a:r>
          </a:p>
          <a:p>
            <a:pPr lvl="2"/>
            <a:r>
              <a:rPr lang="en-US" dirty="0"/>
              <a:t>We also do this crudely – mostly through timeouts, self </a:t>
            </a:r>
            <a:r>
              <a:rPr lang="en-US" dirty="0" smtClean="0"/>
              <a:t>throttling</a:t>
            </a:r>
          </a:p>
          <a:p>
            <a:r>
              <a:rPr lang="en-US" dirty="0" smtClean="0"/>
              <a:t>Goal for </a:t>
            </a:r>
            <a:r>
              <a:rPr lang="en-US" dirty="0" err="1" smtClean="0"/>
              <a:t>PanDA</a:t>
            </a:r>
            <a:endParaRPr lang="en-US" dirty="0" smtClean="0"/>
          </a:p>
          <a:p>
            <a:pPr lvl="1"/>
            <a:r>
              <a:rPr lang="en-US" dirty="0" smtClean="0">
                <a:solidFill>
                  <a:srgbClr val="FF6600"/>
                </a:solidFill>
              </a:rPr>
              <a:t>Direct integration of networking with </a:t>
            </a:r>
            <a:r>
              <a:rPr lang="en-US" dirty="0" err="1" smtClean="0">
                <a:solidFill>
                  <a:srgbClr val="FF6600"/>
                </a:solidFill>
              </a:rPr>
              <a:t>PanDA</a:t>
            </a:r>
            <a:r>
              <a:rPr lang="en-US" dirty="0" smtClean="0">
                <a:solidFill>
                  <a:srgbClr val="FF6600"/>
                </a:solidFill>
              </a:rPr>
              <a:t> workflow – never attempted before for large scale automated WMS systems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z="1400" i="0" smtClean="0">
                <a:solidFill>
                  <a:schemeClr val="tx1"/>
                </a:solidFill>
                <a:effectLst/>
                <a:latin typeface="Times New Roman" pitchFamily="18" charset="0"/>
              </a:rPr>
              <a:t>K.De et al CHEP 2015, Okinawa, Japan</a:t>
            </a:r>
            <a:endParaRPr lang="en-US" sz="1400" i="0" dirty="0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6F043B-B474-410F-92AE-00A694F7A165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0120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Sources of Network Information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 smtClean="0">
                <a:solidFill>
                  <a:srgbClr val="FF0000"/>
                </a:solidFill>
              </a:rPr>
              <a:t>Distributed Data Management Sonar measurements</a:t>
            </a:r>
          </a:p>
          <a:p>
            <a:pPr lvl="1">
              <a:defRPr/>
            </a:pPr>
            <a:r>
              <a:rPr lang="en-US" dirty="0" smtClean="0"/>
              <a:t>Actual transfer rates for files between all sites</a:t>
            </a:r>
          </a:p>
          <a:p>
            <a:pPr lvl="1">
              <a:defRPr/>
            </a:pPr>
            <a:r>
              <a:rPr lang="en-US" dirty="0" smtClean="0"/>
              <a:t>This information is normally used for site white/blacklisting</a:t>
            </a:r>
          </a:p>
          <a:p>
            <a:pPr lvl="1">
              <a:defRPr/>
            </a:pPr>
            <a:r>
              <a:rPr lang="en-US" dirty="0" smtClean="0"/>
              <a:t>Measurements available for small, medium, and large files</a:t>
            </a:r>
          </a:p>
          <a:p>
            <a:pPr>
              <a:defRPr/>
            </a:pPr>
            <a:r>
              <a:rPr lang="en-US" dirty="0" err="1" smtClean="0">
                <a:solidFill>
                  <a:srgbClr val="FF0000"/>
                </a:solidFill>
              </a:rPr>
              <a:t>perfSonar</a:t>
            </a:r>
            <a:r>
              <a:rPr lang="en-US" dirty="0" smtClean="0">
                <a:solidFill>
                  <a:srgbClr val="FF0000"/>
                </a:solidFill>
              </a:rPr>
              <a:t> (PS) measurements</a:t>
            </a:r>
          </a:p>
          <a:p>
            <a:pPr lvl="1">
              <a:defRPr/>
            </a:pPr>
            <a:r>
              <a:rPr lang="en-US" dirty="0" err="1" smtClean="0"/>
              <a:t>perfSonar</a:t>
            </a:r>
            <a:r>
              <a:rPr lang="en-US" dirty="0" smtClean="0"/>
              <a:t> provides dedicated network monitoring data</a:t>
            </a:r>
          </a:p>
          <a:p>
            <a:pPr lvl="1">
              <a:defRPr/>
            </a:pPr>
            <a:r>
              <a:rPr lang="en-US" dirty="0" smtClean="0"/>
              <a:t>All WLCG sites are being instrumented with PS boxes</a:t>
            </a:r>
          </a:p>
          <a:p>
            <a:pPr>
              <a:defRPr/>
            </a:pPr>
            <a:r>
              <a:rPr lang="en-US" dirty="0" smtClean="0">
                <a:solidFill>
                  <a:srgbClr val="FF0000"/>
                </a:solidFill>
              </a:rPr>
              <a:t>Federated </a:t>
            </a:r>
            <a:r>
              <a:rPr lang="en-US" dirty="0" err="1" smtClean="0">
                <a:solidFill>
                  <a:srgbClr val="FF0000"/>
                </a:solidFill>
              </a:rPr>
              <a:t>XRootD</a:t>
            </a:r>
            <a:r>
              <a:rPr lang="en-US" dirty="0" smtClean="0">
                <a:solidFill>
                  <a:srgbClr val="FF0000"/>
                </a:solidFill>
              </a:rPr>
              <a:t> (FAX) measurements</a:t>
            </a:r>
          </a:p>
          <a:p>
            <a:pPr lvl="1">
              <a:defRPr/>
            </a:pPr>
            <a:r>
              <a:rPr lang="en-US" dirty="0" smtClean="0"/>
              <a:t>Read-time for remote files are measured for pairs of sites</a:t>
            </a:r>
          </a:p>
          <a:p>
            <a:pPr lvl="1">
              <a:defRPr/>
            </a:pPr>
            <a:r>
              <a:rPr lang="en-US" dirty="0" smtClean="0"/>
              <a:t>Using standard </a:t>
            </a:r>
            <a:r>
              <a:rPr lang="en-US" dirty="0" err="1" smtClean="0"/>
              <a:t>PanDA</a:t>
            </a:r>
            <a:r>
              <a:rPr lang="en-US" dirty="0" smtClean="0"/>
              <a:t> test jobs (</a:t>
            </a:r>
            <a:r>
              <a:rPr lang="en-US" dirty="0" err="1" smtClean="0"/>
              <a:t>HammerCloud</a:t>
            </a:r>
            <a:r>
              <a:rPr lang="en-US" dirty="0" smtClean="0"/>
              <a:t> jobs)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z="1400" i="0" smtClean="0">
                <a:solidFill>
                  <a:schemeClr val="tx1"/>
                </a:solidFill>
                <a:effectLst/>
                <a:latin typeface="Times New Roman" pitchFamily="18" charset="0"/>
              </a:rPr>
              <a:t>K.De et al CHEP 2015, Okinawa, Japan</a:t>
            </a:r>
            <a:endParaRPr lang="en-US" sz="1400" i="0" dirty="0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6F043B-B474-410F-92AE-00A694F7A165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375757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 Data </a:t>
            </a:r>
            <a:r>
              <a:rPr lang="en-US" dirty="0" smtClean="0"/>
              <a:t>Monitoring. Sonar.</a:t>
            </a:r>
            <a:endParaRPr lang="en-US" dirty="0" smtClean="0"/>
          </a:p>
        </p:txBody>
      </p:sp>
      <p:pic>
        <p:nvPicPr>
          <p:cNvPr id="27653" name="Picture 7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18462" r="40761"/>
          <a:stretch>
            <a:fillRect/>
          </a:stretch>
        </p:blipFill>
        <p:spPr>
          <a:xfrm>
            <a:off x="381000" y="1447800"/>
            <a:ext cx="8305800" cy="4800600"/>
          </a:xfrm>
          <a:noFill/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z="1400" i="0" smtClean="0">
                <a:solidFill>
                  <a:schemeClr val="tx1"/>
                </a:solidFill>
                <a:effectLst/>
                <a:latin typeface="Times New Roman" pitchFamily="18" charset="0"/>
              </a:rPr>
              <a:t>K.De et al CHEP 2015, Okinawa, Japan</a:t>
            </a:r>
            <a:endParaRPr lang="en-US" sz="1400" i="0" dirty="0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6F043B-B474-410F-92AE-00A694F7A165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828206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 </a:t>
            </a:r>
            <a:r>
              <a:rPr lang="en-US" dirty="0" smtClean="0"/>
              <a:t>Measurements. </a:t>
            </a:r>
            <a:r>
              <a:rPr lang="en-US" dirty="0" err="1" smtClean="0"/>
              <a:t>perfSonar</a:t>
            </a:r>
            <a:endParaRPr lang="en-US" dirty="0" smtClean="0"/>
          </a:p>
        </p:txBody>
      </p:sp>
      <p:pic>
        <p:nvPicPr>
          <p:cNvPr id="28678" name="Picture 8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33031" t="18462" r="2811"/>
          <a:stretch>
            <a:fillRect/>
          </a:stretch>
        </p:blipFill>
        <p:spPr>
          <a:xfrm>
            <a:off x="457200" y="1133475"/>
            <a:ext cx="8229600" cy="4894263"/>
          </a:xfrm>
          <a:noFill/>
        </p:spPr>
      </p:pic>
      <p:sp>
        <p:nvSpPr>
          <p:cNvPr id="28677" name="TextBox 5"/>
          <p:cNvSpPr txBox="1">
            <a:spLocks noChangeArrowheads="1"/>
          </p:cNvSpPr>
          <p:nvPr/>
        </p:nvSpPr>
        <p:spPr bwMode="auto">
          <a:xfrm>
            <a:off x="838200" y="6092825"/>
            <a:ext cx="76501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/>
              <a:t>SSB: </a:t>
            </a:r>
            <a:r>
              <a:rPr lang="en-US" sz="1400">
                <a:hlinkClick r:id="rId3"/>
              </a:rPr>
              <a:t>http://dashb-atlas-ssb.cern.ch/dashboard/request.py/siteview#currentView=Sonar&amp;highlight=false</a:t>
            </a:r>
            <a:endParaRPr lang="en-US" sz="140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z="1400" i="0" smtClean="0">
                <a:solidFill>
                  <a:schemeClr val="tx1"/>
                </a:solidFill>
                <a:effectLst/>
                <a:latin typeface="Times New Roman" pitchFamily="18" charset="0"/>
              </a:rPr>
              <a:t>K.De et al CHEP 2015, Okinawa, Japan</a:t>
            </a:r>
            <a:endParaRPr lang="en-US" sz="1400" i="0" dirty="0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6F043B-B474-410F-92AE-00A694F7A165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878509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Faster User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r>
              <a:rPr lang="en-US" sz="2800" dirty="0" smtClean="0">
                <a:solidFill>
                  <a:srgbClr val="F04A01"/>
                </a:solidFill>
              </a:rPr>
              <a:t>First use case for network integration with </a:t>
            </a:r>
            <a:r>
              <a:rPr lang="en-US" sz="2800" dirty="0" err="1" smtClean="0">
                <a:solidFill>
                  <a:srgbClr val="F04A01"/>
                </a:solidFill>
              </a:rPr>
              <a:t>PanDA</a:t>
            </a:r>
            <a:endParaRPr lang="en-US" sz="2800" dirty="0" smtClean="0">
              <a:solidFill>
                <a:srgbClr val="F04A01"/>
              </a:solidFill>
            </a:endParaRPr>
          </a:p>
          <a:p>
            <a:pPr>
              <a:defRPr/>
            </a:pPr>
            <a:r>
              <a:rPr lang="en-US" sz="2800" dirty="0" smtClean="0">
                <a:solidFill>
                  <a:srgbClr val="008000"/>
                </a:solidFill>
              </a:rPr>
              <a:t>Goal - reduce waiting time for user jobs</a:t>
            </a:r>
          </a:p>
          <a:p>
            <a:pPr lvl="1">
              <a:defRPr/>
            </a:pPr>
            <a:r>
              <a:rPr lang="en-US" sz="2400" dirty="0" smtClean="0"/>
              <a:t>User analysis jobs normally go to sites with local input data</a:t>
            </a:r>
          </a:p>
          <a:p>
            <a:pPr lvl="1">
              <a:defRPr/>
            </a:pPr>
            <a:r>
              <a:rPr lang="en-US" sz="2400" dirty="0" smtClean="0"/>
              <a:t>This can occasionally lead to long wait times (jobs are re-brokered if possible, or PD2P data caching will make more copies eventually to reduce congestion)</a:t>
            </a:r>
          </a:p>
          <a:p>
            <a:pPr lvl="1">
              <a:defRPr/>
            </a:pPr>
            <a:r>
              <a:rPr lang="en-US" sz="2400" dirty="0" smtClean="0"/>
              <a:t>While nearby sites with good network access may be idle</a:t>
            </a:r>
          </a:p>
          <a:p>
            <a:pPr>
              <a:defRPr/>
            </a:pPr>
            <a:r>
              <a:rPr lang="en-US" sz="2800" dirty="0" smtClean="0">
                <a:solidFill>
                  <a:srgbClr val="008000"/>
                </a:solidFill>
              </a:rPr>
              <a:t>Brokerage uses concept of ‘nearby’ sites</a:t>
            </a:r>
          </a:p>
          <a:p>
            <a:pPr lvl="1">
              <a:defRPr/>
            </a:pPr>
            <a:r>
              <a:rPr lang="en-US" sz="2400" dirty="0" smtClean="0"/>
              <a:t>Use cost metric generated with </a:t>
            </a:r>
            <a:r>
              <a:rPr lang="en-US" sz="2400" dirty="0" err="1" smtClean="0"/>
              <a:t>Hammercloud</a:t>
            </a:r>
            <a:r>
              <a:rPr lang="en-US" sz="2400" dirty="0" smtClean="0"/>
              <a:t> tests</a:t>
            </a:r>
          </a:p>
          <a:p>
            <a:pPr lvl="1">
              <a:defRPr/>
            </a:pPr>
            <a:r>
              <a:rPr lang="en-US" sz="2400" dirty="0" smtClean="0"/>
              <a:t>Calculate weight based on usual brokerage criteria (availability of CPU resources, data location, release…) plus new network transfer cost</a:t>
            </a:r>
          </a:p>
          <a:p>
            <a:pPr lvl="1">
              <a:defRPr/>
            </a:pPr>
            <a:r>
              <a:rPr lang="en-US" sz="2400" dirty="0" smtClean="0">
                <a:solidFill>
                  <a:srgbClr val="F04A01"/>
                </a:solidFill>
              </a:rPr>
              <a:t>Jobs will be sent to the site with best overall weight</a:t>
            </a:r>
          </a:p>
          <a:p>
            <a:pPr>
              <a:defRPr/>
            </a:pPr>
            <a:r>
              <a:rPr lang="en-US" sz="2800" dirty="0" smtClean="0">
                <a:solidFill>
                  <a:srgbClr val="008000"/>
                </a:solidFill>
              </a:rPr>
              <a:t>Throttling is used to manage load on network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z="1400" i="0" smtClean="0">
                <a:solidFill>
                  <a:schemeClr val="tx1"/>
                </a:solidFill>
                <a:effectLst/>
                <a:latin typeface="Times New Roman" pitchFamily="18" charset="0"/>
              </a:rPr>
              <a:t>K.De et al CHEP 2015, Okinawa, Japan</a:t>
            </a:r>
            <a:endParaRPr lang="en-US" sz="1400" i="0" dirty="0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6F043B-B474-410F-92AE-00A694F7A165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dirty="0" smtClean="0"/>
              <a:t>Jobs Using FAX for Remote </a:t>
            </a:r>
            <a:r>
              <a:rPr lang="en-US" sz="3000" dirty="0"/>
              <a:t>A</a:t>
            </a:r>
            <a:r>
              <a:rPr lang="en-US" sz="3000" dirty="0" smtClean="0"/>
              <a:t>ccess</a:t>
            </a:r>
            <a:endParaRPr lang="en-US" sz="3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April, 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K.De</a:t>
            </a:r>
            <a:r>
              <a:rPr lang="en-US" dirty="0" smtClean="0"/>
              <a:t> et al CHEP 2015, Okinawa, Japan</a:t>
            </a:r>
            <a:endParaRPr lang="en-US" sz="1400" i="0" dirty="0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5538C3-0DA7-432B-BC49-5C59DA9F00C9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267200" y="1676400"/>
            <a:ext cx="370389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About 4% of jobs </a:t>
            </a:r>
            <a:r>
              <a:rPr lang="en-US" dirty="0" smtClean="0">
                <a:solidFill>
                  <a:srgbClr val="008000"/>
                </a:solidFill>
              </a:rPr>
              <a:t>access </a:t>
            </a:r>
            <a:r>
              <a:rPr lang="en-US" dirty="0">
                <a:solidFill>
                  <a:srgbClr val="008000"/>
                </a:solidFill>
              </a:rPr>
              <a:t>d</a:t>
            </a:r>
            <a:r>
              <a:rPr lang="en-US" dirty="0" smtClean="0">
                <a:solidFill>
                  <a:srgbClr val="008000"/>
                </a:solidFill>
              </a:rPr>
              <a:t>ata </a:t>
            </a:r>
            <a:r>
              <a:rPr lang="en-US" dirty="0">
                <a:solidFill>
                  <a:srgbClr val="008000"/>
                </a:solidFill>
              </a:rPr>
              <a:t>r</a:t>
            </a:r>
            <a:r>
              <a:rPr lang="en-US" dirty="0" smtClean="0">
                <a:solidFill>
                  <a:srgbClr val="008000"/>
                </a:solidFill>
              </a:rPr>
              <a:t>emotely</a:t>
            </a:r>
            <a:endParaRPr lang="en-US" dirty="0" smtClean="0">
              <a:solidFill>
                <a:srgbClr val="008000"/>
              </a:solidFill>
            </a:endParaRPr>
          </a:p>
          <a:p>
            <a:r>
              <a:rPr lang="en-US" dirty="0" smtClean="0">
                <a:solidFill>
                  <a:srgbClr val="008000"/>
                </a:solidFill>
              </a:rPr>
              <a:t>T</a:t>
            </a:r>
            <a:r>
              <a:rPr lang="en-US" dirty="0" smtClean="0">
                <a:solidFill>
                  <a:srgbClr val="008000"/>
                </a:solidFill>
              </a:rPr>
              <a:t>hrough </a:t>
            </a:r>
            <a:r>
              <a:rPr lang="en-US" dirty="0">
                <a:solidFill>
                  <a:srgbClr val="008000"/>
                </a:solidFill>
              </a:rPr>
              <a:t>f</a:t>
            </a:r>
            <a:r>
              <a:rPr lang="en-US" dirty="0" smtClean="0">
                <a:solidFill>
                  <a:srgbClr val="008000"/>
                </a:solidFill>
              </a:rPr>
              <a:t>ederated </a:t>
            </a:r>
            <a:r>
              <a:rPr lang="en-US" dirty="0" err="1" smtClean="0">
                <a:solidFill>
                  <a:srgbClr val="008000"/>
                </a:solidFill>
              </a:rPr>
              <a:t>XRootD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43200" y="3962400"/>
            <a:ext cx="2362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04A01"/>
                </a:solidFill>
              </a:rPr>
              <a:t>Remote </a:t>
            </a:r>
            <a:r>
              <a:rPr lang="en-US" dirty="0" smtClean="0">
                <a:solidFill>
                  <a:srgbClr val="F04A01"/>
                </a:solidFill>
              </a:rPr>
              <a:t>site </a:t>
            </a:r>
            <a:r>
              <a:rPr lang="en-US" dirty="0" smtClean="0">
                <a:solidFill>
                  <a:srgbClr val="F04A01"/>
                </a:solidFill>
              </a:rPr>
              <a:t>i</a:t>
            </a:r>
            <a:r>
              <a:rPr lang="en-US" dirty="0" smtClean="0">
                <a:solidFill>
                  <a:srgbClr val="F04A01"/>
                </a:solidFill>
              </a:rPr>
              <a:t>s </a:t>
            </a:r>
            <a:r>
              <a:rPr lang="en-US" dirty="0" smtClean="0">
                <a:solidFill>
                  <a:srgbClr val="F04A01"/>
                </a:solidFill>
              </a:rPr>
              <a:t>selected </a:t>
            </a:r>
            <a:r>
              <a:rPr lang="en-US" dirty="0" smtClean="0">
                <a:solidFill>
                  <a:srgbClr val="F04A01"/>
                </a:solidFill>
              </a:rPr>
              <a:t>b</a:t>
            </a:r>
            <a:r>
              <a:rPr lang="en-US" dirty="0" smtClean="0">
                <a:solidFill>
                  <a:srgbClr val="F04A01"/>
                </a:solidFill>
              </a:rPr>
              <a:t>ased on </a:t>
            </a:r>
            <a:r>
              <a:rPr lang="en-US" dirty="0" smtClean="0">
                <a:solidFill>
                  <a:srgbClr val="F04A01"/>
                </a:solidFill>
              </a:rPr>
              <a:t>n</a:t>
            </a:r>
            <a:r>
              <a:rPr lang="en-US" dirty="0" smtClean="0">
                <a:solidFill>
                  <a:srgbClr val="F04A01"/>
                </a:solidFill>
              </a:rPr>
              <a:t>etwork </a:t>
            </a:r>
            <a:endParaRPr lang="en-US" dirty="0" smtClean="0">
              <a:solidFill>
                <a:srgbClr val="F04A01"/>
              </a:solidFill>
            </a:endParaRPr>
          </a:p>
          <a:p>
            <a:r>
              <a:rPr lang="en-US" dirty="0">
                <a:solidFill>
                  <a:srgbClr val="F04A01"/>
                </a:solidFill>
              </a:rPr>
              <a:t>p</a:t>
            </a:r>
            <a:r>
              <a:rPr lang="en-US" dirty="0" smtClean="0">
                <a:solidFill>
                  <a:srgbClr val="F04A01"/>
                </a:solidFill>
              </a:rPr>
              <a:t>erformance</a:t>
            </a:r>
            <a:endParaRPr lang="en-US" dirty="0">
              <a:solidFill>
                <a:srgbClr val="F04A01"/>
              </a:solidFill>
            </a:endParaRPr>
          </a:p>
        </p:txBody>
      </p:sp>
      <p:pic>
        <p:nvPicPr>
          <p:cNvPr id="71684" name="Picture 4" descr="C:\Users\kaushik\Google Drive\work_stuff\talks\2014\SC14\pie-by-type-oct-201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314450"/>
            <a:ext cx="3429000" cy="2571750"/>
          </a:xfrm>
          <a:prstGeom prst="rect">
            <a:avLst/>
          </a:prstGeom>
          <a:noFill/>
        </p:spPr>
      </p:pic>
      <p:pic>
        <p:nvPicPr>
          <p:cNvPr id="71685" name="Picture 5" descr="C:\Users\kaushik\Google Drive\work_stuff\talks\2014\SC14\pie-by-country-fax-oct-201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3752850"/>
            <a:ext cx="3429000" cy="257175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685800" y="5181600"/>
            <a:ext cx="18678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Data for</a:t>
            </a:r>
          </a:p>
          <a:p>
            <a:r>
              <a:rPr lang="en-US" dirty="0" smtClean="0"/>
              <a:t>October 2014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524000" y="1371600"/>
            <a:ext cx="2757961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Completed jobs (Sum : 14,559,951)</a:t>
            </a:r>
            <a:endParaRPr lang="en-US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2362200" y="2743200"/>
            <a:ext cx="1776222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FAX 3.6% (522,185 jobs)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943600" y="3733800"/>
            <a:ext cx="225091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“FAX” jobs (Sum : 522,185)</a:t>
            </a:r>
            <a:endParaRPr lang="en-US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5181600" y="4572000"/>
            <a:ext cx="861559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rgbClr val="3366FF"/>
                </a:solidFill>
              </a:rPr>
              <a:t>USA 92.66%</a:t>
            </a:r>
            <a:endParaRPr lang="en-US" sz="1000" dirty="0">
              <a:solidFill>
                <a:srgbClr val="3366FF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848600" y="5334000"/>
            <a:ext cx="896875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rgbClr val="DDD24B"/>
                </a:solidFill>
              </a:rPr>
              <a:t>France 4.83%</a:t>
            </a:r>
            <a:endParaRPr lang="en-US" sz="1000" dirty="0">
              <a:solidFill>
                <a:srgbClr val="DDD24B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924800" y="5029200"/>
            <a:ext cx="782974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rgbClr val="008000"/>
                </a:solidFill>
              </a:rPr>
              <a:t>Italy 1.07%</a:t>
            </a:r>
            <a:endParaRPr lang="en-US" sz="100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474992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16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716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16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16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Daily Remote Access Rates </a:t>
            </a:r>
            <a:endParaRPr lang="en-US" sz="2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April, 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K.De</a:t>
            </a:r>
            <a:r>
              <a:rPr lang="en-US" dirty="0" smtClean="0"/>
              <a:t> et al, CHEP 2015, Okinawa, Japan</a:t>
            </a:r>
            <a:endParaRPr lang="en-US" sz="1400" i="0" dirty="0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5538C3-0DA7-432B-BC49-5C59DA9F00C9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pic>
        <p:nvPicPr>
          <p:cNvPr id="6" name="Picture 3" descr="C:\Users\kaushik\Google Drive\work_stuff\talks\2014\SC14\daily-by-type-oct-201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371601"/>
            <a:ext cx="3962401" cy="2971800"/>
          </a:xfrm>
          <a:prstGeom prst="rect">
            <a:avLst/>
          </a:prstGeom>
          <a:noFill/>
        </p:spPr>
      </p:pic>
      <p:pic>
        <p:nvPicPr>
          <p:cNvPr id="7" name="Picture 2" descr="C:\Users\kaushik\Google Drive\work_stuff\talks\2014\SC14\daily-by-country-fax-oct-201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3181350"/>
            <a:ext cx="4191000" cy="3143250"/>
          </a:xfrm>
          <a:prstGeom prst="rect">
            <a:avLst/>
          </a:prstGeom>
          <a:noFill/>
        </p:spPr>
      </p:pic>
      <p:cxnSp>
        <p:nvCxnSpPr>
          <p:cNvPr id="9" name="Straight Arrow Connector 8"/>
          <p:cNvCxnSpPr/>
          <p:nvPr/>
        </p:nvCxnSpPr>
        <p:spPr>
          <a:xfrm>
            <a:off x="5410200" y="3505200"/>
            <a:ext cx="0" cy="304800"/>
          </a:xfrm>
          <a:prstGeom prst="straightConnector1">
            <a:avLst/>
          </a:prstGeom>
          <a:ln>
            <a:solidFill>
              <a:srgbClr val="F04A01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85800" y="5181600"/>
            <a:ext cx="18678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Data for</a:t>
            </a:r>
          </a:p>
          <a:p>
            <a:r>
              <a:rPr lang="en-US" dirty="0" smtClean="0"/>
              <a:t>October 2014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429000" y="3429000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FAX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96000" y="3581400"/>
            <a:ext cx="77457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3366FF"/>
                </a:solidFill>
              </a:rPr>
              <a:t>USA</a:t>
            </a:r>
          </a:p>
          <a:p>
            <a:r>
              <a:rPr lang="en-US" sz="1200" dirty="0" smtClean="0">
                <a:solidFill>
                  <a:srgbClr val="DDD24B"/>
                </a:solidFill>
              </a:rPr>
              <a:t>France</a:t>
            </a:r>
          </a:p>
          <a:p>
            <a:r>
              <a:rPr lang="en-US" sz="1200" dirty="0" smtClean="0">
                <a:solidFill>
                  <a:srgbClr val="008000"/>
                </a:solidFill>
              </a:rPr>
              <a:t>Italy</a:t>
            </a:r>
          </a:p>
          <a:p>
            <a:r>
              <a:rPr lang="en-US" sz="1200" dirty="0" smtClean="0">
                <a:solidFill>
                  <a:srgbClr val="F04A01"/>
                </a:solidFill>
              </a:rPr>
              <a:t>Canada</a:t>
            </a:r>
          </a:p>
          <a:p>
            <a:r>
              <a:rPr lang="en-US" sz="1200" dirty="0" smtClean="0">
                <a:solidFill>
                  <a:schemeClr val="accent2"/>
                </a:solidFill>
              </a:rPr>
              <a:t>Germany</a:t>
            </a:r>
            <a:endParaRPr lang="en-US" sz="12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419403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Jobs from Task 4199733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November 18,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Kaushik De</a:t>
            </a:r>
            <a:endParaRPr lang="en-US" sz="1400" i="0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6F043B-B474-410F-92AE-00A694F7A165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Oval 8"/>
          <p:cNvSpPr/>
          <p:nvPr/>
        </p:nvSpPr>
        <p:spPr>
          <a:xfrm>
            <a:off x="6858000" y="1981200"/>
            <a:ext cx="1905000" cy="838200"/>
          </a:xfrm>
          <a:prstGeom prst="ellipse">
            <a:avLst/>
          </a:prstGeom>
          <a:solidFill>
            <a:schemeClr val="accent1">
              <a:alpha val="1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29125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  <p:bldP spid="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dirty="0" smtClean="0"/>
              <a:t>Job Wait </a:t>
            </a:r>
            <a:r>
              <a:rPr lang="en-US" sz="3000" dirty="0" smtClean="0"/>
              <a:t>Times </a:t>
            </a:r>
            <a:r>
              <a:rPr lang="en-US" sz="3000" dirty="0" smtClean="0"/>
              <a:t>for </a:t>
            </a:r>
            <a:r>
              <a:rPr lang="en-US" sz="3000" dirty="0"/>
              <a:t>E</a:t>
            </a:r>
            <a:r>
              <a:rPr lang="en-US" sz="3000" dirty="0" smtClean="0"/>
              <a:t>xample </a:t>
            </a:r>
            <a:r>
              <a:rPr lang="en-US" sz="3000" dirty="0"/>
              <a:t>T</a:t>
            </a:r>
            <a:r>
              <a:rPr lang="en-US" sz="3000" dirty="0" smtClean="0"/>
              <a:t>ask</a:t>
            </a:r>
            <a:endParaRPr lang="en-US" sz="3000" dirty="0"/>
          </a:p>
        </p:txBody>
      </p:sp>
      <p:graphicFrame>
        <p:nvGraphicFramePr>
          <p:cNvPr id="8" name="Content Placeholder 7" title="wall time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89354043"/>
              </p:ext>
            </p:extLst>
          </p:nvPr>
        </p:nvGraphicFramePr>
        <p:xfrm>
          <a:off x="304800" y="1554163"/>
          <a:ext cx="86868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z="1400" i="0" smtClean="0">
                <a:solidFill>
                  <a:schemeClr val="tx1"/>
                </a:solidFill>
                <a:effectLst/>
                <a:latin typeface="Times New Roman" pitchFamily="18" charset="0"/>
              </a:rPr>
              <a:t>K.De et al CHEP 2015, Okinawa, Japan</a:t>
            </a:r>
            <a:endParaRPr lang="en-US" sz="1400" i="0" dirty="0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6F043B-B474-410F-92AE-00A694F7A165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66800" y="1600200"/>
            <a:ext cx="1846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www.atlas.ch/photos/atlas_photos/selected-photos/full-detector/Atlas_Gold_displa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999" b="17500"/>
          <a:stretch>
            <a:fillRect/>
          </a:stretch>
        </p:blipFill>
        <p:spPr bwMode="auto">
          <a:xfrm>
            <a:off x="4198938" y="1066800"/>
            <a:ext cx="4640262" cy="234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Helvetica" charset="0"/>
              </a:rPr>
              <a:t>The ATLAS Experiment at the LHC</a:t>
            </a:r>
          </a:p>
        </p:txBody>
      </p:sp>
      <p:pic>
        <p:nvPicPr>
          <p:cNvPr id="1843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" y="3200400"/>
            <a:ext cx="4064000" cy="3048000"/>
          </a:xfrm>
        </p:spPr>
      </p:pic>
      <p:pic>
        <p:nvPicPr>
          <p:cNvPr id="1843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136650"/>
            <a:ext cx="2743200" cy="191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843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93" t="16682" r="31073" b="12393"/>
          <a:stretch>
            <a:fillRect/>
          </a:stretch>
        </p:blipFill>
        <p:spPr bwMode="auto">
          <a:xfrm>
            <a:off x="5715000" y="3429000"/>
            <a:ext cx="2667000" cy="298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z="1400" i="0" smtClean="0">
                <a:solidFill>
                  <a:schemeClr val="tx1"/>
                </a:solidFill>
                <a:effectLst/>
                <a:latin typeface="Times New Roman" pitchFamily="18" charset="0"/>
              </a:rPr>
              <a:t>K.De et al CHEP 2015, Okinawa, Japan</a:t>
            </a:r>
            <a:endParaRPr lang="en-US" sz="1400" i="0" dirty="0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6F043B-B474-410F-92AE-00A694F7A165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352800" y="4191000"/>
            <a:ext cx="6762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ATLAS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714857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Cloud Selection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 smtClean="0">
                <a:solidFill>
                  <a:srgbClr val="F04A01"/>
                </a:solidFill>
              </a:rPr>
              <a:t>Second use case for network integration with </a:t>
            </a:r>
            <a:r>
              <a:rPr lang="en-US" dirty="0" err="1" smtClean="0">
                <a:solidFill>
                  <a:srgbClr val="F04A01"/>
                </a:solidFill>
              </a:rPr>
              <a:t>PanDA</a:t>
            </a:r>
            <a:endParaRPr lang="en-US" dirty="0" smtClean="0">
              <a:solidFill>
                <a:srgbClr val="F04A01"/>
              </a:solidFill>
            </a:endParaRPr>
          </a:p>
          <a:p>
            <a:pPr>
              <a:defRPr/>
            </a:pPr>
            <a:r>
              <a:rPr lang="en-US" dirty="0" smtClean="0">
                <a:solidFill>
                  <a:srgbClr val="008000"/>
                </a:solidFill>
              </a:rPr>
              <a:t>Optimize choice of T1-T2 pairings (cloud selection)</a:t>
            </a:r>
          </a:p>
          <a:p>
            <a:pPr lvl="1">
              <a:defRPr/>
            </a:pPr>
            <a:r>
              <a:rPr lang="en-US" dirty="0" smtClean="0"/>
              <a:t>In ATLAS, production tasks are assigned to Tier 1’s</a:t>
            </a:r>
          </a:p>
          <a:p>
            <a:pPr lvl="1">
              <a:defRPr/>
            </a:pPr>
            <a:r>
              <a:rPr lang="en-US" dirty="0" smtClean="0"/>
              <a:t>Tier 2’s are attached to a Tier 1 cloud for data processing</a:t>
            </a:r>
          </a:p>
          <a:p>
            <a:pPr lvl="1">
              <a:defRPr/>
            </a:pPr>
            <a:r>
              <a:rPr lang="en-US" dirty="0" smtClean="0"/>
              <a:t>Any T2 may be attached to multiple T1’s</a:t>
            </a:r>
          </a:p>
          <a:p>
            <a:pPr lvl="1">
              <a:defRPr/>
            </a:pPr>
            <a:r>
              <a:rPr lang="en-US" dirty="0" smtClean="0"/>
              <a:t>Currently, operations team makes this assignment manually</a:t>
            </a:r>
          </a:p>
          <a:p>
            <a:pPr lvl="1">
              <a:defRPr/>
            </a:pPr>
            <a:r>
              <a:rPr lang="en-US" dirty="0" smtClean="0">
                <a:solidFill>
                  <a:srgbClr val="F04A01"/>
                </a:solidFill>
              </a:rPr>
              <a:t>Automate this using network information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z="1400" i="0" smtClean="0">
                <a:solidFill>
                  <a:schemeClr val="tx1"/>
                </a:solidFill>
                <a:effectLst/>
                <a:latin typeface="Times New Roman" pitchFamily="18" charset="0"/>
              </a:rPr>
              <a:t>K.De et al CHEP 2015, Okinawa, Japan</a:t>
            </a:r>
            <a:endParaRPr lang="en-US" sz="1400" i="0" dirty="0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6F043B-B474-410F-92AE-00A694F7A165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39475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Example of Cloud Selection</a:t>
            </a:r>
          </a:p>
        </p:txBody>
      </p:sp>
      <p:pic>
        <p:nvPicPr>
          <p:cNvPr id="348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405" t="16251" r="14056" b="11250"/>
          <a:stretch>
            <a:fillRect/>
          </a:stretch>
        </p:blipFill>
        <p:spPr>
          <a:xfrm>
            <a:off x="463550" y="1676400"/>
            <a:ext cx="8375650" cy="4038600"/>
          </a:xfrm>
          <a:noFill/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z="1400" i="0" smtClean="0">
                <a:solidFill>
                  <a:schemeClr val="tx1"/>
                </a:solidFill>
                <a:effectLst/>
                <a:latin typeface="Times New Roman" pitchFamily="18" charset="0"/>
              </a:rPr>
              <a:t>K.De et al CHEP 2015, Okinawa, Japan</a:t>
            </a:r>
            <a:endParaRPr lang="en-US" sz="1400" i="0" dirty="0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6F043B-B474-410F-92AE-00A694F7A165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33400" y="1143000"/>
            <a:ext cx="5105400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5 best  T1s for </a:t>
            </a:r>
            <a:r>
              <a:rPr lang="en-US" sz="2200" dirty="0"/>
              <a:t> </a:t>
            </a:r>
            <a:r>
              <a:rPr lang="en-US" sz="2200" dirty="0" err="1" smtClean="0"/>
              <a:t>SouthWest</a:t>
            </a:r>
            <a:r>
              <a:rPr lang="en-US" sz="2200" dirty="0" smtClean="0"/>
              <a:t> T2 in TX, USA</a:t>
            </a:r>
            <a:endParaRPr lang="en-US" sz="2200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228600" y="1676400"/>
            <a:ext cx="914400" cy="110799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2200" dirty="0" smtClean="0"/>
          </a:p>
          <a:p>
            <a:endParaRPr lang="en-US" sz="2200" dirty="0"/>
          </a:p>
          <a:p>
            <a:endParaRPr lang="en-US" sz="2200" dirty="0" smtClean="0"/>
          </a:p>
        </p:txBody>
      </p:sp>
    </p:spTree>
    <p:extLst>
      <p:ext uri="{BB962C8B-B14F-4D97-AF65-F5344CB8AC3E}">
        <p14:creationId xmlns:p14="http://schemas.microsoft.com/office/powerpoint/2010/main" val="249474379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The knowledge of network  conditions, both  historical  and current, are used to optimize </a:t>
            </a:r>
            <a:r>
              <a:rPr lang="en-US" dirty="0" err="1"/>
              <a:t>PanDA</a:t>
            </a:r>
            <a:r>
              <a:rPr lang="en-US" dirty="0"/>
              <a:t> and other systems for  ATLAS and allows to WMS  control of end-to-end network  paths can augment ATLAS's  ability to effectively utilize its  distributed  resources.</a:t>
            </a:r>
          </a:p>
          <a:p>
            <a:r>
              <a:rPr lang="en-US" dirty="0"/>
              <a:t>Optimal Workload Management System design should take network capability into account</a:t>
            </a:r>
          </a:p>
          <a:p>
            <a:r>
              <a:rPr lang="en-US" dirty="0"/>
              <a:t>Network as a resource should be managed (i.e. provisioning)</a:t>
            </a:r>
          </a:p>
          <a:p>
            <a:pPr>
              <a:defRPr/>
            </a:pPr>
            <a:r>
              <a:rPr lang="en-US" dirty="0" smtClean="0"/>
              <a:t>Many parts of distributed Workload Management Systems like </a:t>
            </a:r>
            <a:r>
              <a:rPr lang="en-US" dirty="0" err="1" smtClean="0"/>
              <a:t>PanDA</a:t>
            </a:r>
            <a:r>
              <a:rPr lang="en-US" dirty="0" smtClean="0"/>
              <a:t> can benefit from better integration with networking</a:t>
            </a:r>
          </a:p>
          <a:p>
            <a:pPr>
              <a:defRPr/>
            </a:pPr>
            <a:r>
              <a:rPr lang="en-US" dirty="0" smtClean="0">
                <a:solidFill>
                  <a:srgbClr val="008000"/>
                </a:solidFill>
              </a:rPr>
              <a:t>Initial results look promising</a:t>
            </a:r>
          </a:p>
          <a:p>
            <a:pPr>
              <a:defRPr/>
            </a:pPr>
            <a:r>
              <a:rPr lang="en-US" dirty="0" smtClean="0">
                <a:solidFill>
                  <a:srgbClr val="008000"/>
                </a:solidFill>
              </a:rPr>
              <a:t>Next comes SDN/provisioning</a:t>
            </a:r>
          </a:p>
          <a:p>
            <a:pPr>
              <a:defRPr/>
            </a:pPr>
            <a:r>
              <a:rPr lang="en-US" dirty="0" smtClean="0">
                <a:solidFill>
                  <a:srgbClr val="F04A01"/>
                </a:solidFill>
              </a:rPr>
              <a:t>We are on the path to use Network as a resource, on similar footing as CPU and storage</a:t>
            </a:r>
            <a:endParaRPr lang="en-US" dirty="0">
              <a:solidFill>
                <a:srgbClr val="F04A01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z="1400" i="0" smtClean="0">
                <a:solidFill>
                  <a:schemeClr val="tx1"/>
                </a:solidFill>
                <a:effectLst/>
                <a:latin typeface="Times New Roman" pitchFamily="18" charset="0"/>
              </a:rPr>
              <a:t>K.De et al CHEP 2015, Okinawa, Japan</a:t>
            </a:r>
            <a:endParaRPr lang="en-US" sz="1400" i="0" dirty="0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6F043B-B474-410F-92AE-00A694F7A165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595961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 up slides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z="1400" i="0" smtClean="0">
                <a:solidFill>
                  <a:schemeClr val="tx1"/>
                </a:solidFill>
                <a:effectLst/>
                <a:latin typeface="Times New Roman" pitchFamily="18" charset="0"/>
              </a:rPr>
              <a:t>K.De et al CHEP 2015, Okinawa, Japan</a:t>
            </a:r>
            <a:endParaRPr lang="en-US" sz="1400" i="0" dirty="0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6F043B-B474-410F-92AE-00A694F7A165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78841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3238" y="1143000"/>
            <a:ext cx="8137525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z="1400" i="0" smtClean="0">
                <a:solidFill>
                  <a:schemeClr val="tx1"/>
                </a:solidFill>
                <a:effectLst/>
                <a:latin typeface="Times New Roman" pitchFamily="18" charset="0"/>
              </a:rPr>
              <a:t>K.De et al CHEP 2015, Okinawa, Japan</a:t>
            </a:r>
            <a:endParaRPr lang="en-US" sz="1400" i="0" dirty="0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5538C3-0DA7-432B-BC49-5C59DA9F00C9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Distributed Computing in ATLAS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z="1400" i="0" smtClean="0">
                <a:solidFill>
                  <a:schemeClr val="tx1"/>
                </a:solidFill>
                <a:effectLst/>
                <a:latin typeface="Times New Roman" pitchFamily="18" charset="0"/>
              </a:rPr>
              <a:t>K.De et al CHEP 2015, Okinawa, Japan</a:t>
            </a:r>
            <a:endParaRPr lang="en-US" sz="1400" i="0" dirty="0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5538C3-0DA7-432B-BC49-5C59DA9F00C9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pic>
        <p:nvPicPr>
          <p:cNvPr id="10" name="Content Placeholder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143000"/>
            <a:ext cx="4648200" cy="3071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Screen Shot 2015-04-13 at 2.07.49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6005" y="3657600"/>
            <a:ext cx="4989394" cy="2743200"/>
          </a:xfrm>
          <a:prstGeom prst="rect">
            <a:avLst/>
          </a:prstGeom>
        </p:spPr>
      </p:pic>
      <p:sp>
        <p:nvSpPr>
          <p:cNvPr id="38" name="Text Box 19"/>
          <p:cNvSpPr txBox="1">
            <a:spLocks noChangeArrowheads="1"/>
          </p:cNvSpPr>
          <p:nvPr/>
        </p:nvSpPr>
        <p:spPr bwMode="auto">
          <a:xfrm>
            <a:off x="4572000" y="1219200"/>
            <a:ext cx="4392612" cy="150150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81639" tIns="42452" rIns="81639" bIns="42452">
            <a:spAutoFit/>
          </a:bodyPr>
          <a:lstStyle/>
          <a:p>
            <a:pPr>
              <a:buFont typeface="Wingdings" pitchFamily="2" charset="2"/>
              <a:buChar char=""/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</a:tabLst>
            </a:pPr>
            <a:r>
              <a:rPr lang="en-US" sz="2000" dirty="0" smtClean="0">
                <a:solidFill>
                  <a:srgbClr val="000000"/>
                </a:solidFill>
                <a:latin typeface="Comic Sans MS" pitchFamily="66" charset="0"/>
              </a:rPr>
              <a:t>ATLAS Computing Model : </a:t>
            </a:r>
          </a:p>
          <a:p>
            <a:pPr lvl="1">
              <a:buFont typeface="Wingdings" pitchFamily="2" charset="2"/>
              <a:buChar char=""/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</a:tabLst>
            </a:pPr>
            <a:r>
              <a:rPr lang="en-US" sz="1600" dirty="0" smtClean="0">
                <a:solidFill>
                  <a:srgbClr val="000000"/>
                </a:solidFill>
                <a:latin typeface="Comic Sans MS" pitchFamily="66" charset="0"/>
              </a:rPr>
              <a:t>11 Clouds</a:t>
            </a:r>
            <a:r>
              <a:rPr lang="en-US" sz="1600" dirty="0">
                <a:solidFill>
                  <a:srgbClr val="000000"/>
                </a:solidFill>
                <a:latin typeface="Comic Sans MS" pitchFamily="66" charset="0"/>
              </a:rPr>
              <a:t> </a:t>
            </a:r>
            <a:r>
              <a:rPr lang="en-US" sz="1600" dirty="0" smtClean="0">
                <a:solidFill>
                  <a:srgbClr val="000000"/>
                </a:solidFill>
                <a:latin typeface="Comic Sans MS" pitchFamily="66" charset="0"/>
              </a:rPr>
              <a:t>: </a:t>
            </a:r>
            <a:r>
              <a:rPr lang="en-US" sz="1600" dirty="0" smtClean="0">
                <a:solidFill>
                  <a:srgbClr val="000000"/>
                </a:solidFill>
                <a:latin typeface="Comic Sans MS" pitchFamily="66" charset="0"/>
              </a:rPr>
              <a:t>10 </a:t>
            </a:r>
            <a:r>
              <a:rPr lang="en-US" sz="1600" dirty="0">
                <a:solidFill>
                  <a:srgbClr val="000000"/>
                </a:solidFill>
                <a:latin typeface="Comic Sans MS" pitchFamily="66" charset="0"/>
              </a:rPr>
              <a:t>T1s + 1 T0 (CERN)</a:t>
            </a:r>
          </a:p>
          <a:p>
            <a:pPr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</a:tabLst>
            </a:pPr>
            <a:r>
              <a:rPr lang="en-US" sz="1600" dirty="0">
                <a:solidFill>
                  <a:srgbClr val="000000"/>
                </a:solidFill>
                <a:latin typeface="Comic Sans MS" pitchFamily="66" charset="0"/>
              </a:rPr>
              <a:t> </a:t>
            </a:r>
            <a:r>
              <a:rPr lang="en-US" sz="1600" dirty="0" smtClean="0">
                <a:solidFill>
                  <a:srgbClr val="000000"/>
                </a:solidFill>
                <a:latin typeface="Comic Sans MS" pitchFamily="66" charset="0"/>
              </a:rPr>
              <a:t>	Cloud </a:t>
            </a:r>
            <a:r>
              <a:rPr lang="en-US" sz="1600" dirty="0">
                <a:solidFill>
                  <a:srgbClr val="000000"/>
                </a:solidFill>
                <a:latin typeface="Comic Sans MS" pitchFamily="66" charset="0"/>
              </a:rPr>
              <a:t>= T1 + T2s + T2Ds </a:t>
            </a:r>
            <a:br>
              <a:rPr lang="en-US" sz="1600" dirty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en-US" sz="1600" dirty="0">
                <a:solidFill>
                  <a:srgbClr val="000000"/>
                </a:solidFill>
                <a:latin typeface="Comic Sans MS" pitchFamily="66" charset="0"/>
              </a:rPr>
              <a:t>        T2D = multi-cloud T2 sites </a:t>
            </a:r>
          </a:p>
          <a:p>
            <a:pPr>
              <a:buFont typeface="Wingdings" pitchFamily="2" charset="2"/>
              <a:buChar char=""/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</a:tabLst>
            </a:pPr>
            <a:r>
              <a:rPr lang="en-US" dirty="0">
                <a:solidFill>
                  <a:srgbClr val="000000"/>
                </a:solidFill>
                <a:latin typeface="Comic Sans MS" pitchFamily="66" charset="0"/>
              </a:rPr>
              <a:t> </a:t>
            </a:r>
            <a:r>
              <a:rPr lang="en-US" sz="2000" dirty="0">
                <a:solidFill>
                  <a:srgbClr val="000000"/>
                </a:solidFill>
                <a:latin typeface="Comic Sans MS" pitchFamily="66" charset="0"/>
              </a:rPr>
              <a:t>2-16 T2s in each Cloud</a:t>
            </a:r>
          </a:p>
        </p:txBody>
      </p:sp>
      <p:sp>
        <p:nvSpPr>
          <p:cNvPr id="39" name="Rectangle 2"/>
          <p:cNvSpPr txBox="1">
            <a:spLocks noChangeArrowheads="1"/>
          </p:cNvSpPr>
          <p:nvPr/>
        </p:nvSpPr>
        <p:spPr bwMode="auto">
          <a:xfrm>
            <a:off x="152400" y="4191000"/>
            <a:ext cx="3962400" cy="201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800000"/>
              </a:buClr>
              <a:buFont typeface="Wingdings" pitchFamily="2" charset="2"/>
              <a:buChar char="q"/>
              <a:defRPr sz="240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800000"/>
              </a:buClr>
              <a:buSzPct val="75000"/>
              <a:buFont typeface="Wingdings" pitchFamily="2" charset="2"/>
              <a:buChar char="§"/>
              <a:defRPr>
                <a:solidFill>
                  <a:srgbClr val="993300"/>
                </a:solidFill>
                <a:latin typeface="+mn-lt"/>
              </a:defRPr>
            </a:lvl3pPr>
            <a:lvl4pPr marL="1600200" indent="-228600"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600000"/>
              </a:buClr>
              <a:buSzPct val="60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600000"/>
              </a:buClr>
              <a:buChar char="–"/>
              <a:defRPr sz="1600" b="1">
                <a:solidFill>
                  <a:schemeClr val="bg2"/>
                </a:solidFill>
                <a:latin typeface="+mn-lt"/>
              </a:defRPr>
            </a:lvl5pPr>
            <a:lvl6pPr marL="2514600" indent="-228600"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600000"/>
              </a:buClr>
              <a:buChar char="–"/>
              <a:defRPr sz="1600" b="1">
                <a:solidFill>
                  <a:schemeClr val="bg2"/>
                </a:solidFill>
                <a:latin typeface="+mn-lt"/>
              </a:defRPr>
            </a:lvl6pPr>
            <a:lvl7pPr marL="2971800" indent="-228600"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600000"/>
              </a:buClr>
              <a:buChar char="–"/>
              <a:defRPr sz="1600" b="1">
                <a:solidFill>
                  <a:schemeClr val="bg2"/>
                </a:solidFill>
                <a:latin typeface="+mn-lt"/>
              </a:defRPr>
            </a:lvl7pPr>
            <a:lvl8pPr marL="3429000" indent="-228600"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600000"/>
              </a:buClr>
              <a:buChar char="–"/>
              <a:defRPr sz="1600" b="1">
                <a:solidFill>
                  <a:schemeClr val="bg2"/>
                </a:solidFill>
                <a:latin typeface="+mn-lt"/>
              </a:defRPr>
            </a:lvl8pPr>
            <a:lvl9pPr marL="3886200" indent="-228600"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600000"/>
              </a:buClr>
              <a:buChar char="–"/>
              <a:defRPr sz="1600" b="1">
                <a:solidFill>
                  <a:schemeClr val="bg2"/>
                </a:solidFill>
                <a:latin typeface="+mn-lt"/>
              </a:defRPr>
            </a:lvl9pPr>
          </a:lstStyle>
          <a:p>
            <a:pPr marL="391686" indent="-293764">
              <a:buClr>
                <a:srgbClr val="996633"/>
              </a:buClr>
              <a:buSzPct val="45000"/>
              <a:buFont typeface="Wingdings" pitchFamily="2" charset="2"/>
              <a:buChar char="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  <a:defRPr/>
            </a:pPr>
            <a:r>
              <a:rPr lang="en-US" sz="1600" dirty="0" smtClean="0"/>
              <a:t>Basic unit of work is a job:</a:t>
            </a:r>
          </a:p>
          <a:p>
            <a:pPr marL="698411" lvl="1" indent="-260644">
              <a:buClr>
                <a:srgbClr val="996633"/>
              </a:buClr>
              <a:buSzPct val="45000"/>
              <a:buFont typeface="Wingdings" pitchFamily="2" charset="2"/>
              <a:buChar char="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  <a:defRPr/>
            </a:pPr>
            <a:r>
              <a:rPr lang="en-US" sz="1200" dirty="0" smtClean="0"/>
              <a:t>Executed on a CPU resource/slot</a:t>
            </a:r>
          </a:p>
          <a:p>
            <a:pPr marL="698411" lvl="1" indent="-260644">
              <a:buClr>
                <a:srgbClr val="996633"/>
              </a:buClr>
              <a:buSzPct val="45000"/>
              <a:buFont typeface="Wingdings" pitchFamily="2" charset="2"/>
              <a:buChar char="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  <a:defRPr/>
            </a:pPr>
            <a:r>
              <a:rPr lang="en-US" sz="1200" dirty="0" smtClean="0"/>
              <a:t>May have inputs</a:t>
            </a:r>
          </a:p>
          <a:p>
            <a:pPr marL="698411" lvl="1" indent="-260644">
              <a:buClr>
                <a:srgbClr val="996633"/>
              </a:buClr>
              <a:buSzPct val="45000"/>
              <a:buFont typeface="Wingdings" pitchFamily="2" charset="2"/>
              <a:buChar char="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  <a:defRPr/>
            </a:pPr>
            <a:r>
              <a:rPr lang="en-US" sz="1200" dirty="0" smtClean="0"/>
              <a:t>Produces outputs</a:t>
            </a:r>
          </a:p>
          <a:p>
            <a:pPr marL="391686" indent="-293764">
              <a:buClr>
                <a:srgbClr val="996633"/>
              </a:buClr>
              <a:buSzPct val="45000"/>
              <a:buFont typeface="Wingdings" pitchFamily="2" charset="2"/>
              <a:buChar char="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  <a:defRPr/>
            </a:pPr>
            <a:r>
              <a:rPr lang="en-US" sz="1600" dirty="0" smtClean="0"/>
              <a:t>JEDI – layer above </a:t>
            </a:r>
            <a:r>
              <a:rPr lang="en-US" sz="1600" dirty="0" err="1" smtClean="0"/>
              <a:t>PanDA</a:t>
            </a:r>
            <a:r>
              <a:rPr lang="en-US" sz="1600" dirty="0" smtClean="0"/>
              <a:t> to create jobs from ATLAS physics and analysis 'tasks'</a:t>
            </a:r>
          </a:p>
          <a:p>
            <a:pPr marL="97922" indent="0">
              <a:buClr>
                <a:srgbClr val="996633"/>
              </a:buClr>
              <a:buSzPct val="45000"/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  <a:defRPr/>
            </a:pPr>
            <a:r>
              <a:rPr lang="en-US" sz="1600" dirty="0" smtClean="0">
                <a:solidFill>
                  <a:srgbClr val="FF0000"/>
                </a:solidFill>
              </a:rPr>
              <a:t>Current scale – one million jobs per day</a:t>
            </a:r>
            <a:endParaRPr lang="en-US" sz="1600" dirty="0">
              <a:solidFill>
                <a:srgbClr val="FF0000"/>
              </a:solidFill>
            </a:endParaRPr>
          </a:p>
        </p:txBody>
      </p:sp>
      <p:pic>
        <p:nvPicPr>
          <p:cNvPr id="40" name="Picture 2" descr="https://lh6.googleusercontent.com/-ggm7lDssQ16niyfsIX5aJryd65ebDbpAFsVZq6pmjVjXyjCzjtJHSYKFWwQU7HdddNkASlu8vK8Sh8nddvxXSztA4locVB2uwTLvpHNrc-K5vlEutOT_4lHKS_RSKGc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2819400"/>
            <a:ext cx="871537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" name="TextBox 40"/>
          <p:cNvSpPr txBox="1"/>
          <p:nvPr/>
        </p:nvSpPr>
        <p:spPr>
          <a:xfrm>
            <a:off x="5486400" y="2743200"/>
            <a:ext cx="3657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Workload </a:t>
            </a:r>
            <a:r>
              <a:rPr lang="en-US" sz="2000" dirty="0" smtClean="0"/>
              <a:t>Management</a:t>
            </a:r>
            <a:r>
              <a:rPr lang="en-US" sz="2000" dirty="0"/>
              <a:t> </a:t>
            </a:r>
            <a:r>
              <a:rPr lang="en-US" sz="2000" dirty="0" smtClean="0"/>
              <a:t>System</a:t>
            </a:r>
            <a:endParaRPr lang="en-US" sz="2000" dirty="0"/>
          </a:p>
        </p:txBody>
      </p:sp>
      <p:sp>
        <p:nvSpPr>
          <p:cNvPr id="42" name="Text Box 23"/>
          <p:cNvSpPr txBox="1">
            <a:spLocks noChangeArrowheads="1"/>
          </p:cNvSpPr>
          <p:nvPr/>
        </p:nvSpPr>
        <p:spPr bwMode="auto">
          <a:xfrm>
            <a:off x="5410200" y="3124200"/>
            <a:ext cx="3581400" cy="60895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81639" tIns="42452" rIns="81639" bIns="42452">
            <a:spAutoFit/>
          </a:bodyPr>
          <a:lstStyle/>
          <a:p>
            <a:pPr>
              <a:tabLst>
                <a:tab pos="655638" algn="l"/>
                <a:tab pos="1312863" algn="l"/>
                <a:tab pos="1968500" algn="l"/>
              </a:tabLst>
            </a:pPr>
            <a:r>
              <a:rPr lang="en-US" sz="1700" dirty="0">
                <a:solidFill>
                  <a:srgbClr val="008000"/>
                </a:solidFill>
                <a:latin typeface="Comic Sans MS" pitchFamily="66" charset="0"/>
              </a:rPr>
              <a:t>Task </a:t>
            </a:r>
            <a:r>
              <a:rPr lang="en-US" sz="1700" dirty="0">
                <a:solidFill>
                  <a:srgbClr val="008000"/>
                </a:solidFill>
                <a:latin typeface="Symbol" pitchFamily="18" charset="2"/>
              </a:rPr>
              <a:t></a:t>
            </a:r>
            <a:r>
              <a:rPr lang="en-US" sz="1700" dirty="0">
                <a:solidFill>
                  <a:srgbClr val="008000"/>
                </a:solidFill>
                <a:latin typeface="Comic Sans MS" pitchFamily="66" charset="0"/>
              </a:rPr>
              <a:t> </a:t>
            </a:r>
            <a:r>
              <a:rPr lang="en-US" sz="1700" dirty="0" smtClean="0">
                <a:solidFill>
                  <a:srgbClr val="008000"/>
                </a:solidFill>
                <a:latin typeface="Comic Sans MS" pitchFamily="66" charset="0"/>
              </a:rPr>
              <a:t>Cloud :Task </a:t>
            </a:r>
            <a:r>
              <a:rPr lang="en-US" sz="1700" dirty="0">
                <a:solidFill>
                  <a:srgbClr val="008000"/>
                </a:solidFill>
                <a:latin typeface="Comic Sans MS" pitchFamily="66" charset="0"/>
              </a:rPr>
              <a:t>brokerage</a:t>
            </a:r>
          </a:p>
          <a:p>
            <a:pPr>
              <a:tabLst>
                <a:tab pos="655638" algn="l"/>
                <a:tab pos="1312863" algn="l"/>
                <a:tab pos="1968500" algn="l"/>
              </a:tabLst>
            </a:pPr>
            <a:r>
              <a:rPr lang="en-US" sz="1700" dirty="0">
                <a:solidFill>
                  <a:srgbClr val="0000FF"/>
                </a:solidFill>
                <a:latin typeface="Comic Sans MS" pitchFamily="66" charset="0"/>
              </a:rPr>
              <a:t>Jobs </a:t>
            </a:r>
            <a:r>
              <a:rPr lang="en-US" sz="1700" dirty="0">
                <a:solidFill>
                  <a:srgbClr val="0000FF"/>
                </a:solidFill>
                <a:latin typeface="Symbol" pitchFamily="18" charset="2"/>
              </a:rPr>
              <a:t></a:t>
            </a:r>
            <a:r>
              <a:rPr lang="en-US" sz="1700" dirty="0">
                <a:solidFill>
                  <a:srgbClr val="0000FF"/>
                </a:solidFill>
                <a:latin typeface="Comic Sans MS" pitchFamily="66" charset="0"/>
              </a:rPr>
              <a:t> </a:t>
            </a:r>
            <a:r>
              <a:rPr lang="en-US" sz="1700" dirty="0" smtClean="0">
                <a:solidFill>
                  <a:srgbClr val="0000FF"/>
                </a:solidFill>
                <a:latin typeface="Comic Sans MS" pitchFamily="66" charset="0"/>
              </a:rPr>
              <a:t>Sites :Job </a:t>
            </a:r>
            <a:r>
              <a:rPr lang="en-US" sz="1700" dirty="0">
                <a:solidFill>
                  <a:srgbClr val="0000FF"/>
                </a:solidFill>
                <a:latin typeface="Comic Sans MS" pitchFamily="66" charset="0"/>
              </a:rPr>
              <a:t>brokerage</a:t>
            </a:r>
          </a:p>
        </p:txBody>
      </p:sp>
    </p:spTree>
    <p:extLst>
      <p:ext uri="{BB962C8B-B14F-4D97-AF65-F5344CB8AC3E}">
        <p14:creationId xmlns:p14="http://schemas.microsoft.com/office/powerpoint/2010/main" val="347695948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PanDA</a:t>
            </a:r>
            <a:r>
              <a:rPr lang="en-US" dirty="0" smtClean="0"/>
              <a:t> Overview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228600" y="1143000"/>
            <a:ext cx="8763000" cy="53340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The </a:t>
            </a:r>
            <a:r>
              <a:rPr lang="en-US" dirty="0" err="1" smtClean="0"/>
              <a:t>PanDA</a:t>
            </a:r>
            <a:r>
              <a:rPr lang="en-US" dirty="0" smtClean="0"/>
              <a:t> workload management system was developed for the ATLAS experiment at the Large Hadron Collider</a:t>
            </a:r>
          </a:p>
          <a:p>
            <a:pPr lvl="1"/>
            <a:r>
              <a:rPr lang="en-US" dirty="0" smtClean="0">
                <a:solidFill>
                  <a:srgbClr val="F04A01"/>
                </a:solidFill>
              </a:rPr>
              <a:t>Hundreds of petabytes of data per year, thousands of users worldwide, many dozens of complex applications</a:t>
            </a:r>
            <a:r>
              <a:rPr lang="en-US" dirty="0" smtClean="0"/>
              <a:t>…</a:t>
            </a:r>
          </a:p>
          <a:p>
            <a:pPr lvl="1"/>
            <a:r>
              <a:rPr lang="en-US" dirty="0" smtClean="0"/>
              <a:t>Leading to &gt;400 scientific publications – and growing daily</a:t>
            </a:r>
          </a:p>
          <a:p>
            <a:pPr lvl="1"/>
            <a:r>
              <a:rPr lang="en-US" dirty="0" smtClean="0"/>
              <a:t>Discovery of the Higgs boson, search for dark matter…</a:t>
            </a:r>
          </a:p>
          <a:p>
            <a:r>
              <a:rPr lang="en-US" dirty="0" smtClean="0"/>
              <a:t>A new approach to distributed computing</a:t>
            </a:r>
          </a:p>
          <a:p>
            <a:pPr lvl="1"/>
            <a:r>
              <a:rPr lang="en-US" dirty="0" smtClean="0">
                <a:solidFill>
                  <a:srgbClr val="F04A01"/>
                </a:solidFill>
              </a:rPr>
              <a:t>A huge hierarchy of computing centers working together</a:t>
            </a:r>
          </a:p>
          <a:p>
            <a:pPr lvl="1"/>
            <a:r>
              <a:rPr lang="en-US" dirty="0" smtClean="0"/>
              <a:t>Main challenge – how to provide efficient automated performance</a:t>
            </a:r>
          </a:p>
          <a:p>
            <a:pPr lvl="1"/>
            <a:r>
              <a:rPr lang="en-US" dirty="0" smtClean="0"/>
              <a:t>Auxiliary challenge – make resources easily accessible to all users</a:t>
            </a:r>
          </a:p>
          <a:p>
            <a:r>
              <a:rPr lang="en-US" dirty="0" smtClean="0">
                <a:solidFill>
                  <a:srgbClr val="F04A01"/>
                </a:solidFill>
              </a:rPr>
              <a:t>Large Scale Networking enables systems like </a:t>
            </a:r>
            <a:r>
              <a:rPr lang="en-US" dirty="0" err="1" smtClean="0">
                <a:solidFill>
                  <a:srgbClr val="F04A01"/>
                </a:solidFill>
              </a:rPr>
              <a:t>PanDA</a:t>
            </a:r>
            <a:endParaRPr lang="en-US" dirty="0" smtClean="0">
              <a:solidFill>
                <a:srgbClr val="F04A01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rgbClr val="F04A01"/>
              </a:solidFill>
            </a:endParaRPr>
          </a:p>
          <a:p>
            <a:r>
              <a:rPr lang="en-US" i="1" dirty="0" smtClean="0">
                <a:solidFill>
                  <a:srgbClr val="0000FF"/>
                </a:solidFill>
              </a:rPr>
              <a:t>Related CHEP Talks and Posters :</a:t>
            </a:r>
          </a:p>
          <a:p>
            <a:pPr lvl="1"/>
            <a:r>
              <a:rPr lang="en-US" i="1" dirty="0" err="1" smtClean="0"/>
              <a:t>T.Maeno</a:t>
            </a:r>
            <a:r>
              <a:rPr lang="en-US" i="1" dirty="0" smtClean="0"/>
              <a:t>  : </a:t>
            </a:r>
            <a:r>
              <a:rPr lang="en-US" i="1" dirty="0"/>
              <a:t>The Future of </a:t>
            </a:r>
            <a:r>
              <a:rPr lang="en-US" i="1" dirty="0" err="1"/>
              <a:t>PanDA</a:t>
            </a:r>
            <a:r>
              <a:rPr lang="en-US" i="1" dirty="0"/>
              <a:t> in ATLAS Distributed </a:t>
            </a:r>
            <a:r>
              <a:rPr lang="en-US" i="1" dirty="0" smtClean="0"/>
              <a:t>Computing; CHEP ID 144</a:t>
            </a:r>
          </a:p>
          <a:p>
            <a:pPr lvl="1"/>
            <a:r>
              <a:rPr lang="en-US" i="1" dirty="0" err="1" smtClean="0"/>
              <a:t>S.Panitkin</a:t>
            </a:r>
            <a:r>
              <a:rPr lang="en-US" i="1" dirty="0" smtClean="0"/>
              <a:t> : Integration of </a:t>
            </a:r>
            <a:r>
              <a:rPr lang="en-US" i="1" dirty="0" err="1" smtClean="0"/>
              <a:t>PanDA</a:t>
            </a:r>
            <a:r>
              <a:rPr lang="en-US" i="1" dirty="0" smtClean="0"/>
              <a:t> Workload Management System with Titan supercomputer at  OLCF ; CHEP ID 152</a:t>
            </a:r>
          </a:p>
          <a:p>
            <a:pPr lvl="1"/>
            <a:r>
              <a:rPr lang="en-US" i="1" dirty="0" err="1" smtClean="0"/>
              <a:t>M.Golosova</a:t>
            </a:r>
            <a:r>
              <a:rPr lang="en-US" i="1" dirty="0" smtClean="0"/>
              <a:t> : </a:t>
            </a:r>
            <a:r>
              <a:rPr lang="en-US" i="1" dirty="0"/>
              <a:t>Studies of Big Data meta-data segmentation between relational and non-relational </a:t>
            </a:r>
            <a:r>
              <a:rPr lang="en-US" i="1" dirty="0" smtClean="0"/>
              <a:t>databases ; CHEP ID 115</a:t>
            </a:r>
            <a:endParaRPr lang="en-US" i="1" dirty="0" smtClean="0">
              <a:solidFill>
                <a:srgbClr val="F04A01"/>
              </a:solidFill>
            </a:endParaRPr>
          </a:p>
          <a:p>
            <a:pPr lvl="1"/>
            <a:r>
              <a:rPr lang="en-US" i="1" dirty="0" smtClean="0"/>
              <a:t>Poster : Scaling </a:t>
            </a:r>
            <a:r>
              <a:rPr lang="en-US" i="1" dirty="0"/>
              <a:t>up ATLAS production system for the LHC Run 2 and beyond: project </a:t>
            </a:r>
            <a:r>
              <a:rPr lang="en-US" i="1" dirty="0" smtClean="0"/>
              <a:t>ProdSys2</a:t>
            </a:r>
          </a:p>
          <a:p>
            <a:pPr lvl="1"/>
            <a:r>
              <a:rPr lang="en-US" i="1" dirty="0"/>
              <a:t>P</a:t>
            </a:r>
            <a:r>
              <a:rPr lang="en-US" i="1" dirty="0" smtClean="0"/>
              <a:t>oster : Integration </a:t>
            </a:r>
            <a:r>
              <a:rPr lang="en-US" i="1" dirty="0"/>
              <a:t>of Russian Tier-1 Grid Center with High Performance Computers at NRC-KI for LHC experiments and beyond </a:t>
            </a:r>
            <a:r>
              <a:rPr lang="en-US" i="1" dirty="0" smtClean="0"/>
              <a:t>HENP; CHEP ID 100</a:t>
            </a:r>
          </a:p>
          <a:p>
            <a:r>
              <a:rPr lang="en-US" i="1" dirty="0" smtClean="0">
                <a:solidFill>
                  <a:srgbClr val="0000FF"/>
                </a:solidFill>
              </a:rPr>
              <a:t>Reference : </a:t>
            </a:r>
            <a:r>
              <a:rPr lang="en-US" dirty="0" smtClean="0">
                <a:solidFill>
                  <a:srgbClr val="0000FF"/>
                </a:solidFill>
              </a:rPr>
              <a:t>  </a:t>
            </a:r>
            <a:r>
              <a:rPr lang="en-US" sz="2400" dirty="0" smtClean="0">
                <a:hlinkClick r:id="rId3"/>
              </a:rPr>
              <a:t>https</a:t>
            </a:r>
            <a:r>
              <a:rPr lang="en-US" sz="2400" dirty="0">
                <a:hlinkClick r:id="rId3"/>
              </a:rPr>
              <a:t>://twiki.cern.ch/twiki/bin/view/PanDA/PanDA</a:t>
            </a:r>
            <a:endParaRPr lang="en-US" sz="2400" dirty="0"/>
          </a:p>
          <a:p>
            <a:endParaRPr lang="en-US" i="1" dirty="0"/>
          </a:p>
          <a:p>
            <a:pPr lvl="1"/>
            <a:endParaRPr lang="en-US" dirty="0" smtClean="0">
              <a:solidFill>
                <a:srgbClr val="F04A01"/>
              </a:solidFill>
            </a:endParaRPr>
          </a:p>
          <a:p>
            <a:pPr lvl="1"/>
            <a:endParaRPr lang="en-US" dirty="0" smtClean="0">
              <a:solidFill>
                <a:srgbClr val="F04A0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z="1400" i="0" smtClean="0">
                <a:solidFill>
                  <a:schemeClr val="tx1"/>
                </a:solidFill>
                <a:effectLst/>
                <a:latin typeface="Times New Roman" pitchFamily="18" charset="0"/>
              </a:rPr>
              <a:t>K.De et al CHEP 2015, Okinawa, Japan</a:t>
            </a:r>
            <a:endParaRPr lang="en-US" sz="1400" i="0" dirty="0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6F043B-B474-410F-92AE-00A694F7A165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Core Ideas in </a:t>
            </a:r>
            <a:r>
              <a:rPr lang="en-US" dirty="0" err="1" smtClean="0"/>
              <a:t>PanDA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Make hundreds of distributed sites appear as local</a:t>
            </a:r>
          </a:p>
          <a:p>
            <a:pPr lvl="1"/>
            <a:r>
              <a:rPr lang="en-US" dirty="0" smtClean="0"/>
              <a:t>Provide a </a:t>
            </a:r>
            <a:r>
              <a:rPr lang="en-US" dirty="0" smtClean="0">
                <a:solidFill>
                  <a:srgbClr val="FF0000"/>
                </a:solidFill>
              </a:rPr>
              <a:t>central queue</a:t>
            </a:r>
            <a:r>
              <a:rPr lang="en-US" dirty="0" smtClean="0"/>
              <a:t> for users – similar to local batch systems</a:t>
            </a:r>
          </a:p>
          <a:p>
            <a:r>
              <a:rPr lang="en-US" dirty="0" smtClean="0"/>
              <a:t>Reduce site related errors and reduce latency</a:t>
            </a:r>
          </a:p>
          <a:p>
            <a:pPr lvl="1"/>
            <a:r>
              <a:rPr lang="en-US" dirty="0" smtClean="0"/>
              <a:t>Build a </a:t>
            </a:r>
            <a:r>
              <a:rPr lang="en-US" dirty="0" smtClean="0">
                <a:solidFill>
                  <a:srgbClr val="FF0000"/>
                </a:solidFill>
              </a:rPr>
              <a:t>pilot job system</a:t>
            </a:r>
            <a:r>
              <a:rPr lang="en-US" dirty="0" smtClean="0"/>
              <a:t> – late transfer of user payloads</a:t>
            </a:r>
          </a:p>
          <a:p>
            <a:pPr lvl="1"/>
            <a:r>
              <a:rPr lang="en-US" dirty="0" smtClean="0"/>
              <a:t>Crucial for distributed infrastructure maintained by local experts</a:t>
            </a:r>
          </a:p>
          <a:p>
            <a:r>
              <a:rPr lang="en-US" dirty="0" smtClean="0"/>
              <a:t>Hide middleware while supporting diversity and evolution</a:t>
            </a:r>
          </a:p>
          <a:p>
            <a:pPr lvl="1"/>
            <a:r>
              <a:rPr lang="en-US" dirty="0" err="1" smtClean="0"/>
              <a:t>PanDA</a:t>
            </a:r>
            <a:r>
              <a:rPr lang="en-US" dirty="0" smtClean="0"/>
              <a:t> interacts with middleware – users see </a:t>
            </a:r>
            <a:r>
              <a:rPr lang="en-US" dirty="0" smtClean="0">
                <a:solidFill>
                  <a:srgbClr val="FF0000"/>
                </a:solidFill>
              </a:rPr>
              <a:t>high level workflow</a:t>
            </a:r>
          </a:p>
          <a:p>
            <a:r>
              <a:rPr lang="en-US" dirty="0" smtClean="0"/>
              <a:t>Hide variations in infrastructure</a:t>
            </a:r>
          </a:p>
          <a:p>
            <a:pPr lvl="1"/>
            <a:r>
              <a:rPr lang="en-US" dirty="0" err="1" smtClean="0"/>
              <a:t>PanDA</a:t>
            </a:r>
            <a:r>
              <a:rPr lang="en-US" dirty="0" smtClean="0"/>
              <a:t> presents uniform ‘job’ slots to user (with minimal sub-types)</a:t>
            </a:r>
          </a:p>
          <a:p>
            <a:pPr lvl="1"/>
            <a:r>
              <a:rPr lang="en-US" dirty="0" smtClean="0"/>
              <a:t>Easy to </a:t>
            </a:r>
            <a:r>
              <a:rPr lang="en-US" dirty="0" smtClean="0">
                <a:solidFill>
                  <a:srgbClr val="FF0000"/>
                </a:solidFill>
              </a:rPr>
              <a:t>integrate grid sites, clouds, HPC sites …</a:t>
            </a:r>
          </a:p>
          <a:p>
            <a:r>
              <a:rPr lang="en-US" dirty="0" smtClean="0"/>
              <a:t>Production and Analysis users see same </a:t>
            </a:r>
            <a:r>
              <a:rPr lang="en-US" dirty="0" err="1" smtClean="0"/>
              <a:t>PanDA</a:t>
            </a:r>
            <a:r>
              <a:rPr lang="en-US" dirty="0" smtClean="0"/>
              <a:t> system</a:t>
            </a:r>
          </a:p>
          <a:p>
            <a:pPr lvl="1"/>
            <a:r>
              <a:rPr lang="en-US" dirty="0" smtClean="0"/>
              <a:t>Same set of distributed resources </a:t>
            </a:r>
            <a:r>
              <a:rPr lang="en-US" dirty="0" smtClean="0">
                <a:solidFill>
                  <a:srgbClr val="FF0000"/>
                </a:solidFill>
              </a:rPr>
              <a:t>available to all users</a:t>
            </a:r>
          </a:p>
          <a:p>
            <a:pPr lvl="1"/>
            <a:r>
              <a:rPr lang="en-US" dirty="0" smtClean="0"/>
              <a:t>Highly flexible – instantaneous </a:t>
            </a:r>
            <a:r>
              <a:rPr lang="en-US" dirty="0" smtClean="0">
                <a:solidFill>
                  <a:srgbClr val="FF0000"/>
                </a:solidFill>
              </a:rPr>
              <a:t> control of global priorities</a:t>
            </a:r>
            <a:r>
              <a:rPr lang="en-US" dirty="0" smtClean="0"/>
              <a:t> by experiment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z="1400" i="0" smtClean="0">
                <a:solidFill>
                  <a:schemeClr val="tx1"/>
                </a:solidFill>
                <a:effectLst/>
                <a:latin typeface="Times New Roman" pitchFamily="18" charset="0"/>
              </a:rPr>
              <a:t>K.De et al CHEP 2015, Okinawa, Japan</a:t>
            </a:r>
            <a:endParaRPr lang="en-US" sz="1400" i="0" dirty="0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6F043B-B474-410F-92AE-00A694F7A165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 Accessible via </a:t>
            </a:r>
            <a:r>
              <a:rPr lang="en-US" dirty="0" err="1" smtClean="0"/>
              <a:t>PanDA</a:t>
            </a:r>
            <a:endParaRPr lang="en-US" dirty="0"/>
          </a:p>
        </p:txBody>
      </p:sp>
      <p:pic>
        <p:nvPicPr>
          <p:cNvPr id="6" name="Picture 6" descr="osg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5096" y="2209800"/>
            <a:ext cx="1850704" cy="1055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" name="Group 36"/>
          <p:cNvGrpSpPr>
            <a:grpSpLocks/>
          </p:cNvGrpSpPr>
          <p:nvPr/>
        </p:nvGrpSpPr>
        <p:grpSpPr bwMode="auto">
          <a:xfrm>
            <a:off x="1219200" y="1066800"/>
            <a:ext cx="3124200" cy="1066800"/>
            <a:chOff x="76200" y="6270345"/>
            <a:chExt cx="2057400" cy="548640"/>
          </a:xfrm>
        </p:grpSpPr>
        <p:pic>
          <p:nvPicPr>
            <p:cNvPr id="8" name="Picture 41" descr="WLCG-TextOnly_black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 bwMode="auto">
            <a:xfrm>
              <a:off x="381000" y="6270345"/>
              <a:ext cx="1752600" cy="5486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42" descr="WLCG-logo.jpg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6200" y="6324600"/>
              <a:ext cx="4572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0" name="Picture 1" descr="Screen shot 2011-05-17 at 1.50.19 AM.pn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114800" y="1676400"/>
            <a:ext cx="1524000" cy="101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3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28600" y="2133600"/>
            <a:ext cx="2235200" cy="93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8" name="AutoShape 2" descr="data:image/jpeg;base64,/9j/4AAQSkZJRgABAQAAAQABAAD/2wCEAAkGBxQSEhUUExQVFRQWGSIZFxUYGB0cHBwfHR4fIx8dHx0eKCkgIB8lIBsdIzEhJiktLy8uGh80ODMsNygtLiwBCgoKDg0OGxAQGC4kHiQvLC4vLTgtMDQ3NCwsLiwsLCwsNzcvNCs0LCwtNywsLCwyNS4tLCwsLCw0LC8sLCwsLP/AABEIAEUBPwMBEQACEQEDEQH/xAAcAAABBQEBAQAAAAAAAAAAAAAABAUGBwgDAgH/xABIEAACAQMCAwQFBQ0GBgMAAAABAgMABBEFEgYhMQcTQVEiYXGBkRQyUnKxCBcjMzVCVGJzobLB0RZTgpPS4RU0osLw8SSSs//EABsBAQACAwEBAAAAAAAAAAAAAAAEBQECAwYH/8QANREBAAIBAgMDCgQHAQAAAAAAAAECAwQRBRIhMVGxEyIyM0FhcXKBwTSRodEGI1JiguHwNf/aAAwDAQACEQMRAD8AvGgKAoCgQalqawlQ2fSzhgM4xjw99QNZr8emmsX387fr3bJODT2yxM19hkubWaYgpMJB6jtx7V8KpM2n1WqtzY80Xj3Ttt9E+mTDhja1OWfz/U4wXPycYnmDHwUDJ+PU++rHHnnR121OaLT3bdf3Rb4/Lz/Kpt73q61tFYocqcAh8ZHMeIrfPxXHjvOO3m9ImJ237e9jHo7Wrzx19xqms55G3iZXUfnhsBfd4VU5NLq89/KVzRaO/fbb6exMrmw445ZptPdt2lkesiJcNJ3zfqjAHv8AGpleKV01OXJk8pb3R93CdJOWd615YP0bZAPmM1fUtzVie9XTG07PVbMCgKAoCgKAoCgKAoCgKDnJOqlVZlBbkoJAJ9g8aDpQFAUBQFAUBQFAUBQFAUBQFAUBQFAUBQFBGeMesXsb/trzP8Q9uP8Ay+y24Z2W+n3I+GR+FP1DUPg0fz5n+2XfX+rj4waap57N00v1z8b/AIV+yrHifr/pXwRtJ6v6z4vWk/Nn/Z/zrOg9DN8rGp9KnxNwquSliW/zV9g+yvouL0K/CHl7+lLpXRqKAoCgKAoCgKAoCgKAoIFx7+UtG/byfwCgmmo6hFboZJpEijHIu7BVGenM8qBn/tzpv6da/wCcn9aA/tzpv6da/wCcn9aA/tzpv6da/wCcn9aD0nG+nEgC+tSTyAEyc/30D+DQFAw6rxnYWzbZruBHHVd4LD2gZI99Ajg7R9Lc4F7CD+sSo+LACgktvcJIodGV1PMMpBB9hHKg60BQJNS1OG3TfPLHEn0nYKP3+PqoI83aXpYOPlsX/Uf34oHjR+I7W7/5e4ilI6hHBYe1eo94oHSg4Xd4kS7nOB8a4Z9TjwV58k7Q6Y8Vsk7Vg0x8TxlsFWC+Df7VU149hm+01mI7/wDSbPDskV3iY3PUMoYBlOQehq6x5K3rzVnogWrNZ2lwvb5Yl3HJH6oz+/oK46jV0wU57bzHujdviw2yW5YRq91SO4YB0dQPmlTk8/MY59K8zqNfg1t4jJSYiOyYnr9Y2W2LTZMETNLRPfucdJ0nu2LhshlIAIKt8DVjoeHeQtOSLbxMbRvG0ouo1XlI5ZjrE/EjseGmODIdo8hzP9BULTcByWjfNO0d0dv7eLvm4jWOlI3OOpaAsh3KxVsY8wcVZazg+PPPNW0xb9OiLg11sfSY3ghsNGlTvVIHpJgNnl1qDpeGZ8flKWj0q7RPsSM2rx25bR7JKbPhlBzkYsfIch/U1J0/AcVeuWeb3dkfu5ZeI3npSNj6oxyq9iIiNoV0zu+1kFAUBQFAUBQFAUBQFAUED49/KWjft5P4BQcu3X8kS/XT+Kgy7QdRbv8ARb4GgPkz/Qb/AOpoFWl2799F6LfPXwP0hQbRRgFBJwAOZPsoM79qfatLcSPb2Uhjt19FpEOGlPjhvBPLHWgqy2tnkYLGjOx6KoLE+4c6DrfadNCcTRSRHydGU/AgUD1wVxpc6ZKHhYmMnMkJPoOPHl4HH5w9XWg1dw/rEd5bx3EJyki5HmPMH1g8qBo7ReL10y0aYgNK3owofzmPif1R1P8AvQZW17XZ72Uy3EjSOfM8lHko6AeoUHtOGrwp3gtLkx4z3ghfbjz3YxigQW1w8Th42ZHU5DKSCD6iOYoNHdjXaG2oI1vckG5iGQ/TvE6ZI+kD1x5igc4NTkjJAbIz81uY+BrwmLX58MzFbdO6esPRW0+O8dY695wN4qwiVIo1dm2k4yOnUDwqwnVUpp41GPFWLTO3Z7u2EaMVrZZx2vMxEbuOm3sklxGXYnn08Oh8OlcNFq82bV0nJaZ6z4S6Z8NKYbcsENpfSR/MYgeXUfA1BwazNg9Xbp3exIyYMeT0oOsuolYVkRUR3YgkL5eVWt9demmrmx1rW1pmJmI7kOuCLZZpaZmIiPaT6NOz3KFmLHn1PqNRuHZb5dbS17TM9fB01VK0wTFY2IO1njmTTkjjtwO+lyd7DIRRjnjoWJOBnyNe0UaBare6/aQrdzTOsbEciUbbnpuTHIH/AN4oLM4L4se+017hgFmjDK2By3KucgHzBBxRhVvD3aRqsyvFHuuJ5FGzbGCUx85sAeXLnyFGdnrh/tRv7WV0ut0/IqI3XDq/h0wcZ5EUHK8491m0nVrkshb0u5kjCoy+IA6geHXIoLd4l4xFtpwvFTczqpjQ5xuYeOPAUYVdbX/EF3A15HKwhAJwpRNwHXamCSB6z8aMph2P8czX3eQ3JDSRgMsgGNynlggcsjzoEPFj8QC6mNqrfJwfwZDQAbcfrMD8aMInw3xzqtxdwwCcuWkAZQqEYB9LmBjGM86Mp32rdoElkyW1rt79xlnI3bATgAD6R9dBELribXNMMUt2d8cn5km1gfErleatj/w0FgcY8WuNJF7aPtZ9uDgNjJ5jnyyOlGFdQ8fatc2223EjtHuaedIwSB+aOQwMDJ6ZoylXY7xzcXkklvcuJGVd6PgBsdCDjkfbQWrRhA+Pfylo37eT+AUHLt1/JEv10/ioMu0GyeFbdPkdt6K/ik8B9EUDr8mT6C/AUB8nT6C/AUEF7bdeNppjhDh5z3Q88MDux/hB+NBlug1B2LcKpaWCTFR3843uxHMA/NUeQA/eTQSri3h6K/tpIJVB3KdjYyUbHJh6waDHV3bmN3jb5yMVPtBwfsoL3+5u1UtDc2xOdjiRB5BhhvdlQfaTQJe3jh/ULu5jaG3kltoo8KY8Md7EljsB39Ao6eFBHexbg0zagWuoXVbdd+yRCuXz6OQw545nHsoNJAUGX+3XT4odVYRALvjV3UcgGOQfiAD76BH2NTMur2+0/OEgI8x3TnHxAPuoLqubZ0OHUqfXXzzNgyYrbZKzD0+PJW8b1ncsk/5RP2p+ypl//Pr88+DhX8TPy/d10OwkMivtIUeJ5eB8+tdeGaPPOauTlmKxv1np7JaavPjik136kFzZPFydSPX4fHpVfn0ubBO2Ssx/35JOPNTJ1rO5VOM20X12qXkiZ0WKI/qs40/EX+EFmgaXKJFkZdqjz5E8vLrUzhXD89c1ctq7RHe4azU45pNIneTP2p8drYbIo4o5bhxu/CDKovgSBzJJ8AR0r1amQrjFdZl08z3ssSwMVPcKqhuZ5ZwOXs3GjJ+7HPyRd/tJP/ySgj/3PSA3Ux8RCMe9qEkerxj+0gGORuo8/FaB5+6IH4WzP6kn2x0IS+54nj0/R7aWRBIzRqscZ/ObHj6h40YRTTNS1vUbeSaN7e2tQGGFQDcAOYUEM3qzkUZNn3Px/wDmS46dyPtoSlXbRxn3EfyOFvwso/CEfmofD2t9lAp7HODPkkPymZcTzD0QfzE8B7T1PuoSr3jw5147+nfRj3ZXFBYPbzj/AIemevfLj4HNGIQ63Zjww+egnwvsyKMpX2HQj/hsxxzaRs+vCgUJQ/sS5apJ9R/4qEtAUYQPj38paN+3k/gFBy7dfyRL9dP4qDLtBK7btH1ONFRLuQKoAUYTkB0HSg6ffP1X9Nk+Cf6aC8+xPXLi8sWkuZTK4lKhjjoAOXIDzoIh90vPysk8MyMfdsA+00FGgUG09Aj220C+USj/AKRQL6Bl/snY72f5Jb72JZm7pcknmSTjmSaBxtLCKL8XGifVUD7KBTQGKBi4w4qt9OgaadvqRj5zt4Ko/n0FBk3iXXJL65luZfnyHOB0UdAo9QFBan3PPCrNK9/IpCKDHFkfOJ+cw9QHLPrI8DQXxLErDDAEeRGa0vjreOW0bw2raazvE7Gu7aG1CgplSxI8cHHUZqrz202grWJp5szM9+0/VLxxl1MzPN12N98ZJ/xUwdf7segR7j1+NV+pnPq+unyxaP6Y82f1SsUY8HrKbT39r3bzmAbZ5lYf3WN5+Ph763w5p0kcuqyxb+3bmn82t6RmnfFTb39h00d43j3Im1cnA/8AOlWnD7YcmLmxU2jeeiHqYvW+17bycKsEZSvbdwrcSXCXUMTyoU2vsGShU8sjrgg9QPDn4UZgmvm1fWbZYPkwhiiUMzNle9ZR6IG7xPkOWepFA79kui3sNneCaIxxyKe7Rhhy+0gnHgDyHPqRQN/YLpU8NxOZYZIx3KjLqVGd3TnQkl1TR7g8RLIIJTH8oRt+w7cDHPPTFA69velzTPaGKKSQKsgJRS2CSmM49h+FCCrjfhae60ezEUbNLAqsYujEFcHkfEeVBGuGdQ1ZrP8A4bBaMA2V791Zdit87OeXiefX1UC3su4Tv7PUm3R7YkBWRz81gemw+J8fV40DdqfZxqd7d3EpRUVpDh5pMbhnlgLubGPMCgV23B+u2EiPFK0q7huEcxcbcjOUkxyx5ZoHXte4NmmlS+tEMjAASqnNgVPJwPHHiB5ChCN65qeqa13Nv8kZe7PpHaygnpvYvgADyFBOeM+GDb6H8lgRpGTaTtBJJz6Rx160HbsZsZItOkWSN0YyOQrKQeg8DRhEux7R54tSkaSGVF2v6TIQObeZoyvKjCB8e/lLRv28n8AoOXbr+SJfrp/FQZdoNF6F2N6bLbQyMJ9zxqzYk5ZIBPhQLvvI6Z5T/wCb/tQS/hPheDToTDb79hYsd7bjk48fdQVn90pZEwWkw6I7If8AGAR/BQUIKDZ3C10JbO3dTkNEpz7hQOlBAdZ7XdPtbiS3l77fG21iqArn1HNA8cI8c2mpF1tmcmMAtuQrjPTmeVBJqCAdovafb6aDEmJrrHKMfNTPQufD6o5+zOaDN/EOv3F9MZrmQyOenko8lHQCgsLs37IJbvbPehobfqsfSSQfaq+vqfDzoND2VokMaxxqERAFVVGAAPAUHagjvGB5R+0/yrzn8Qz5uP4z9lpwztt9DHpf46P64+2qPQ/icfzQsNR6q3wl4vvxsn12+01pqvX3+afGW2L1dfhHglXC/wCIH1jXq+CfhY+M+Km1/rvpB3q3QiGTV4VuFti+JnQyKm1uaqcE7sbeRPTOaDnY69bzTzW8cm6a3x3qbWG3d05kYPuJoEsvF1mtu1y0wECOULlWHpKdpAGNzHII5A58KA4f4rtb4SfJ5NzR/PRlZHXI5ZVgDg+fSgg/AnHtna2ix3VwRJ30ucq77QZWCl2AIUeWTQWVdahFHE0zuoiVd5fPLbjOfZigjei9olpczJCFniaT8U00TIsn1CevLnzxQKOIuOLazlELCaWXG5o4IzIyr9JsdBQd5uMLUWYvQ5a3OPSUcxk45g4IIPUHpQN2ndo9lPKsSd7l5O6VzGQjNgkYbyODg0D5qmtxQywwPuMlxuCBRnkoyxPkMeNAycOavY2mm9+jutqjOd0uS2d5yMDmctnAFAo4c45tryUwoJopdu4RzRmMsv0lz1FAlve0uxilaMmZlRtkk6RM0KN5M45cvHGaB14h4qt7ONJJCz96cRJEpd5OWfRA68ueaDloXGVtdxyPH3qmE4kieJxIuemUAJI9YzQK4OI7d+jkfgzL6SOh2Dq2GAOKCKcaXCyX+iOhyrTOynzBjGOvOgO3X8kS/XT+Kgy7QaG0Ptp0+G3hiZbnckaqcRrjIABx6VAu+/ppv0br/LX/AF0HuDtv052VQlzliAPwa+Jx9OglPH3Dw1CwmgHz2XdHn6a81+J5e+gyLd2zxO0cilXQ4ZTyII8KC2uyjtXjs4Ra3gfu1P4OVRu2g/msOuB4EfCgmHE3bZYxwt8kZp5iPQ9BlRT5tuAJx5CgzpdXDSOzuSzuSzMepJOSaDR/YHw41tYtNICr3LbgD1CKML8ck+wigau2btLntJGsrUGN9oLz+IDDOE8jj87qPDzoKCkkLEsxJJOSScknzJoLG4E1/R7DbLLBcXFyOe9lXYh/UXdjP6xyfZQWH9/mx/ubj4J/qoPcPbpZOQqwXJJ8MJ/qoLVoEWqaas4AYkEdCPX/AOqha3Q49XWIvMxMdiRp9RbDMzHtMUehSRSoeTKGHMeHPxFUNOEZ8GopaPOrEx1/eFhbW48mO0dk7FC8OFnZpGwCxIC9cE+JqTHA5vltfLbpMzO0e+XKeIctIrSPZB8tLVYl2oMCrzT6emCnJjjaEDJktktzW7XauzmhnHI7m70266BJjA5/VnGBn/GEoIHoWp/JbiW/Y+jfQXMgPn3L/g8e1CtB2ubOa3OiQRwC5ZInnMTOFDSYU7yW5bl3k8/OgkOn2t/LqkN1LZLaoInjlKzI28HmuQDk4P20Hrsx0iBtLm3Ird/LP3uR1w7KAfYAKA4Ushe8PJBLJsDxNGJCegDEKefhyFAhj1e6tXtIdXs4ZY1kVYLyE5VX6KSDzB9eB7KDjw9cagL3U3tbe3lJudrtLKVYBVG1RgH0eefjQN+q6RcQ6VqC3AiQS3KuscUm9U3kbh6ufP30E07RtMxpu+JcPa7Jk2jB/BYOB7gaBLo9wL7VJblecdtaqiHw3zDc37gKCKaau6z0iNucT377wehwzFQffQWVxPbWwZZn2i6SOQW7FirZ2EkAAjd7OdBXnBa6k2lJHFaWjwSxtl3mIZt2dzMMfOz9lA5Lwzei0054JoPl1orAI770kU8iAR44A5/vFA7cHa1391cQ3VmLS/7sd4wIYSJzAIYdcfzoHq54UV+7zIw2RiM4A9JQSSD7cj4CgjvF1t3V9ocYOdkrrnzxGKBx7XdJmutNkit4zJIWUhRjPI8+tBn772Oq/oUnxT+tAfex1X9Ck+Kf1oD72Oq/oUnxT+tAo0/s01RZY2NnIAHUk5XoCPXQaqjHIeygrvtK7LItSJnhIhusfOOdj46bwOh/WAz6jQUrqfZbqkLFTatIB+fGQyn+fxFAltOzrU5MbbOXmcZYBR7ySKCzeBOxHY4l1FkbaQVgQkjl9NsDP1RkeuguxVAGAMAdBQUD2w8EX93qUk1vbPJGUQBgVxkLz6mghX3sdV/QpPin9aA+9jqv6FJ8U/rQH3sdV/QpPin9aB84J7NdQW9iM9q6ReluYlcD0Gx0Pnge+g0xQFAUBQFAUEY7StPE+nToTtIAdWHVWUggjpzFBEuL+Ekl0/TId+0RvGuQOZV1ww68s/yoJL2haPvijuopO5uLMl4nChhjGGQjl6LAefgKBg7NJJtRkOpXUoZ0UwxQopVEzzZubHJPL4UEWtjd2ix2kN0BFfySZJiy0RLkEod3iMcj45PjQWzJwpAdP+QYPc933efH63tzzoItp/CtxPLFHeXxngtXDLGIVQuy/MLsGOceznQLeIeGporl7qyuzbNOAsyGISIxHIPgkYYA9eeaAPAKrpz2omYySyCaW4Zcs77gSSuR5YAzyoJpPbh42jbmrKVPsIxQRvgDhJdOtXhWQyF3ZjIVwfJRjJ6AY60COHgVDpwtGmbckhljnVdrI+4spAyemcdedB54b4bmkuBc3t0bp4QY4l7oRoueTMQCcsR40DXd8FXERe0tr94bSckmLulZkDfOVJCwKg58uVA769wWqxWzWkxtpbJdsUgUPlT85WUkZBx59aDvwdw+6SyXtzObi4lUJu2CNUQcwqqCfE9c0EuoI7xFoHyi6sZ+82fJZGfbtzv3KBjORtx7DQSKgKAoCgKAoCgKAoCgKAoCgKAoCg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00" name="AutoShape 4" descr="data:image/jpeg;base64,/9j/4AAQSkZJRgABAQAAAQABAAD/2wCEAAkGBxQSEhUUExQVFRQWGSIZFxUYGB0cHBwfHR4fIx8dHx0eKCkgIB8lIBsdIzEhJiktLy8uGh80ODMsNygtLiwBCgoKDg0OGxAQGC4kHiQvLC4vLTgtMDQ3NCwsLiwsLCwsNzcvNCs0LCwtNywsLCwyNS4tLCwsLCw0LC8sLCwsLP/AABEIAEUBPwMBEQACEQEDEQH/xAAcAAABBQEBAQAAAAAAAAAAAAAABAUGBwgDAgH/xABIEAACAQMCAwQFBQ0GBgMAAAABAgMABBEFEgYhMQcTQVEiYXGBkRQyUnKxCBcjMzVCVGJzobLB0RZTgpPS4RU0osLw8SSSs//EABsBAQACAwEBAAAAAAAAAAAAAAAEBQECAwYH/8QANREBAAIBAgMDCgQHAQAAAAAAAAECAwQRBRIhMVGxEyIyM0FhcXKBwTSRodEGI1JiguHwNf/aAAwDAQACEQMRAD8AvGgKAoCgQalqawlQ2fSzhgM4xjw99QNZr8emmsX387fr3bJODT2yxM19hkubWaYgpMJB6jtx7V8KpM2n1WqtzY80Xj3Ttt9E+mTDhja1OWfz/U4wXPycYnmDHwUDJ+PU++rHHnnR121OaLT3bdf3Rb4/Lz/Kpt73q61tFYocqcAh8ZHMeIrfPxXHjvOO3m9ImJ237e9jHo7Wrzx19xqms55G3iZXUfnhsBfd4VU5NLq89/KVzRaO/fbb6exMrmw445ZptPdt2lkesiJcNJ3zfqjAHv8AGpleKV01OXJk8pb3R93CdJOWd615YP0bZAPmM1fUtzVie9XTG07PVbMCgKAoCgKAoCgKAoCgKDnJOqlVZlBbkoJAJ9g8aDpQFAUBQFAUBQFAUBQFAUBQFAUBQFAUBQFBGeMesXsb/trzP8Q9uP8Ay+y24Z2W+n3I+GR+FP1DUPg0fz5n+2XfX+rj4waap57N00v1z8b/AIV+yrHifr/pXwRtJ6v6z4vWk/Nn/Z/zrOg9DN8rGp9KnxNwquSliW/zV9g+yvouL0K/CHl7+lLpXRqKAoCgKAoCgKAoCgKAoIFx7+UtG/byfwCgmmo6hFboZJpEijHIu7BVGenM8qBn/tzpv6da/wCcn9aA/tzpv6da/wCcn9aA/tzpv6da/wCcn9aD0nG+nEgC+tSTyAEyc/30D+DQFAw6rxnYWzbZruBHHVd4LD2gZI99Ajg7R9Lc4F7CD+sSo+LACgktvcJIodGV1PMMpBB9hHKg60BQJNS1OG3TfPLHEn0nYKP3+PqoI83aXpYOPlsX/Uf34oHjR+I7W7/5e4ilI6hHBYe1eo94oHSg4Xd4kS7nOB8a4Z9TjwV58k7Q6Y8Vsk7Vg0x8TxlsFWC+Df7VU149hm+01mI7/wDSbPDskV3iY3PUMoYBlOQehq6x5K3rzVnogWrNZ2lwvb5Yl3HJH6oz+/oK46jV0wU57bzHujdviw2yW5YRq91SO4YB0dQPmlTk8/MY59K8zqNfg1t4jJSYiOyYnr9Y2W2LTZMETNLRPfucdJ0nu2LhshlIAIKt8DVjoeHeQtOSLbxMbRvG0ouo1XlI5ZjrE/EjseGmODIdo8hzP9BULTcByWjfNO0d0dv7eLvm4jWOlI3OOpaAsh3KxVsY8wcVZazg+PPPNW0xb9OiLg11sfSY3ghsNGlTvVIHpJgNnl1qDpeGZ8flKWj0q7RPsSM2rx25bR7JKbPhlBzkYsfIch/U1J0/AcVeuWeb3dkfu5ZeI3npSNj6oxyq9iIiNoV0zu+1kFAUBQFAUBQFAUBQFAUED49/KWjft5P4BQcu3X8kS/XT+Kgy7QdRbv8ARb4GgPkz/Qb/AOpoFWl2799F6LfPXwP0hQbRRgFBJwAOZPsoM79qfatLcSPb2Uhjt19FpEOGlPjhvBPLHWgqy2tnkYLGjOx6KoLE+4c6DrfadNCcTRSRHydGU/AgUD1wVxpc6ZKHhYmMnMkJPoOPHl4HH5w9XWg1dw/rEd5bx3EJyki5HmPMH1g8qBo7ReL10y0aYgNK3owofzmPif1R1P8AvQZW17XZ72Uy3EjSOfM8lHko6AeoUHtOGrwp3gtLkx4z3ghfbjz3YxigQW1w8Th42ZHU5DKSCD6iOYoNHdjXaG2oI1vckG5iGQ/TvE6ZI+kD1x5igc4NTkjJAbIz81uY+BrwmLX58MzFbdO6esPRW0+O8dY695wN4qwiVIo1dm2k4yOnUDwqwnVUpp41GPFWLTO3Z7u2EaMVrZZx2vMxEbuOm3sklxGXYnn08Oh8OlcNFq82bV0nJaZ6z4S6Z8NKYbcsENpfSR/MYgeXUfA1BwazNg9Xbp3exIyYMeT0oOsuolYVkRUR3YgkL5eVWt9demmrmx1rW1pmJmI7kOuCLZZpaZmIiPaT6NOz3KFmLHn1PqNRuHZb5dbS17TM9fB01VK0wTFY2IO1njmTTkjjtwO+lyd7DIRRjnjoWJOBnyNe0UaBare6/aQrdzTOsbEciUbbnpuTHIH/AN4oLM4L4se+017hgFmjDK2By3KucgHzBBxRhVvD3aRqsyvFHuuJ5FGzbGCUx85sAeXLnyFGdnrh/tRv7WV0ut0/IqI3XDq/h0wcZ5EUHK8491m0nVrkshb0u5kjCoy+IA6geHXIoLd4l4xFtpwvFTczqpjQ5xuYeOPAUYVdbX/EF3A15HKwhAJwpRNwHXamCSB6z8aMph2P8czX3eQ3JDSRgMsgGNynlggcsjzoEPFj8QC6mNqrfJwfwZDQAbcfrMD8aMInw3xzqtxdwwCcuWkAZQqEYB9LmBjGM86Mp32rdoElkyW1rt79xlnI3bATgAD6R9dBELribXNMMUt2d8cn5km1gfErleatj/w0FgcY8WuNJF7aPtZ9uDgNjJ5jnyyOlGFdQ8fatc2223EjtHuaedIwSB+aOQwMDJ6ZoylXY7xzcXkklvcuJGVd6PgBsdCDjkfbQWrRhA+Pfylo37eT+AUHLt1/JEv10/ioMu0GyeFbdPkdt6K/ik8B9EUDr8mT6C/AUB8nT6C/AUEF7bdeNppjhDh5z3Q88MDux/hB+NBlug1B2LcKpaWCTFR3843uxHMA/NUeQA/eTQSri3h6K/tpIJVB3KdjYyUbHJh6waDHV3bmN3jb5yMVPtBwfsoL3+5u1UtDc2xOdjiRB5BhhvdlQfaTQJe3jh/ULu5jaG3kltoo8KY8Md7EljsB39Ao6eFBHexbg0zagWuoXVbdd+yRCuXz6OQw545nHsoNJAUGX+3XT4odVYRALvjV3UcgGOQfiAD76BH2NTMur2+0/OEgI8x3TnHxAPuoLqubZ0OHUqfXXzzNgyYrbZKzD0+PJW8b1ncsk/5RP2p+ypl//Pr88+DhX8TPy/d10OwkMivtIUeJ5eB8+tdeGaPPOauTlmKxv1np7JaavPjik136kFzZPFydSPX4fHpVfn0ubBO2Ssx/35JOPNTJ1rO5VOM20X12qXkiZ0WKI/qs40/EX+EFmgaXKJFkZdqjz5E8vLrUzhXD89c1ctq7RHe4azU45pNIneTP2p8drYbIo4o5bhxu/CDKovgSBzJJ8AR0r1amQrjFdZl08z3ssSwMVPcKqhuZ5ZwOXs3GjJ+7HPyRd/tJP/ySgj/3PSA3Ux8RCMe9qEkerxj+0gGORuo8/FaB5+6IH4WzP6kn2x0IS+54nj0/R7aWRBIzRqscZ/ObHj6h40YRTTNS1vUbeSaN7e2tQGGFQDcAOYUEM3qzkUZNn3Px/wDmS46dyPtoSlXbRxn3EfyOFvwso/CEfmofD2t9lAp7HODPkkPymZcTzD0QfzE8B7T1PuoSr3jw5147+nfRj3ZXFBYPbzj/AIemevfLj4HNGIQ63Zjww+egnwvsyKMpX2HQj/hsxxzaRs+vCgUJQ/sS5apJ9R/4qEtAUYQPj38paN+3k/gFBy7dfyRL9dP4qDLtBK7btH1ONFRLuQKoAUYTkB0HSg6ffP1X9Nk+Cf6aC8+xPXLi8sWkuZTK4lKhjjoAOXIDzoIh90vPysk8MyMfdsA+00FGgUG09Aj220C+USj/AKRQL6Bl/snY72f5Jb72JZm7pcknmSTjmSaBxtLCKL8XGifVUD7KBTQGKBi4w4qt9OgaadvqRj5zt4Ko/n0FBk3iXXJL65luZfnyHOB0UdAo9QFBan3PPCrNK9/IpCKDHFkfOJ+cw9QHLPrI8DQXxLErDDAEeRGa0vjreOW0bw2raazvE7Gu7aG1CgplSxI8cHHUZqrz202grWJp5szM9+0/VLxxl1MzPN12N98ZJ/xUwdf7segR7j1+NV+pnPq+unyxaP6Y82f1SsUY8HrKbT39r3bzmAbZ5lYf3WN5+Ph763w5p0kcuqyxb+3bmn82t6RmnfFTb39h00d43j3Im1cnA/8AOlWnD7YcmLmxU2jeeiHqYvW+17bycKsEZSvbdwrcSXCXUMTyoU2vsGShU8sjrgg9QPDn4UZgmvm1fWbZYPkwhiiUMzNle9ZR6IG7xPkOWepFA79kui3sNneCaIxxyKe7Rhhy+0gnHgDyHPqRQN/YLpU8NxOZYZIx3KjLqVGd3TnQkl1TR7g8RLIIJTH8oRt+w7cDHPPTFA69velzTPaGKKSQKsgJRS2CSmM49h+FCCrjfhae60ezEUbNLAqsYujEFcHkfEeVBGuGdQ1ZrP8A4bBaMA2V791Zdit87OeXiefX1UC3su4Tv7PUm3R7YkBWRz81gemw+J8fV40DdqfZxqd7d3EpRUVpDh5pMbhnlgLubGPMCgV23B+u2EiPFK0q7huEcxcbcjOUkxyx5ZoHXte4NmmlS+tEMjAASqnNgVPJwPHHiB5ChCN65qeqa13Nv8kZe7PpHaygnpvYvgADyFBOeM+GDb6H8lgRpGTaTtBJJz6Rx160HbsZsZItOkWSN0YyOQrKQeg8DRhEux7R54tSkaSGVF2v6TIQObeZoyvKjCB8e/lLRv28n8AoOXbr+SJfrp/FQZdoNF6F2N6bLbQyMJ9zxqzYk5ZIBPhQLvvI6Z5T/wCb/tQS/hPheDToTDb79hYsd7bjk48fdQVn90pZEwWkw6I7If8AGAR/BQUIKDZ3C10JbO3dTkNEpz7hQOlBAdZ7XdPtbiS3l77fG21iqArn1HNA8cI8c2mpF1tmcmMAtuQrjPTmeVBJqCAdovafb6aDEmJrrHKMfNTPQufD6o5+zOaDN/EOv3F9MZrmQyOenko8lHQCgsLs37IJbvbPehobfqsfSSQfaq+vqfDzoND2VokMaxxqERAFVVGAAPAUHagjvGB5R+0/yrzn8Qz5uP4z9lpwztt9DHpf46P64+2qPQ/icfzQsNR6q3wl4vvxsn12+01pqvX3+afGW2L1dfhHglXC/wCIH1jXq+CfhY+M+Km1/rvpB3q3QiGTV4VuFti+JnQyKm1uaqcE7sbeRPTOaDnY69bzTzW8cm6a3x3qbWG3d05kYPuJoEsvF1mtu1y0wECOULlWHpKdpAGNzHII5A58KA4f4rtb4SfJ5NzR/PRlZHXI5ZVgDg+fSgg/AnHtna2ix3VwRJ30ucq77QZWCl2AIUeWTQWVdahFHE0zuoiVd5fPLbjOfZigjei9olpczJCFniaT8U00TIsn1CevLnzxQKOIuOLazlELCaWXG5o4IzIyr9JsdBQd5uMLUWYvQ5a3OPSUcxk45g4IIPUHpQN2ndo9lPKsSd7l5O6VzGQjNgkYbyODg0D5qmtxQywwPuMlxuCBRnkoyxPkMeNAycOavY2mm9+jutqjOd0uS2d5yMDmctnAFAo4c45tryUwoJopdu4RzRmMsv0lz1FAlve0uxilaMmZlRtkk6RM0KN5M45cvHGaB14h4qt7ONJJCz96cRJEpd5OWfRA68ueaDloXGVtdxyPH3qmE4kieJxIuemUAJI9YzQK4OI7d+jkfgzL6SOh2Dq2GAOKCKcaXCyX+iOhyrTOynzBjGOvOgO3X8kS/XT+Kgy7QaG0Ptp0+G3hiZbnckaqcRrjIABx6VAu+/ppv0br/LX/AF0HuDtv052VQlzliAPwa+Jx9OglPH3Dw1CwmgHz2XdHn6a81+J5e+gyLd2zxO0cilXQ4ZTyII8KC2uyjtXjs4Ra3gfu1P4OVRu2g/msOuB4EfCgmHE3bZYxwt8kZp5iPQ9BlRT5tuAJx5CgzpdXDSOzuSzuSzMepJOSaDR/YHw41tYtNICr3LbgD1CKML8ck+wigau2btLntJGsrUGN9oLz+IDDOE8jj87qPDzoKCkkLEsxJJOSScknzJoLG4E1/R7DbLLBcXFyOe9lXYh/UXdjP6xyfZQWH9/mx/ubj4J/qoPcPbpZOQqwXJJ8MJ/qoLVoEWqaas4AYkEdCPX/AOqha3Q49XWIvMxMdiRp9RbDMzHtMUehSRSoeTKGHMeHPxFUNOEZ8GopaPOrEx1/eFhbW48mO0dk7FC8OFnZpGwCxIC9cE+JqTHA5vltfLbpMzO0e+XKeIctIrSPZB8tLVYl2oMCrzT6emCnJjjaEDJktktzW7XauzmhnHI7m70266BJjA5/VnGBn/GEoIHoWp/JbiW/Y+jfQXMgPn3L/g8e1CtB2ubOa3OiQRwC5ZInnMTOFDSYU7yW5bl3k8/OgkOn2t/LqkN1LZLaoInjlKzI28HmuQDk4P20Hrsx0iBtLm3Ird/LP3uR1w7KAfYAKA4Ushe8PJBLJsDxNGJCegDEKefhyFAhj1e6tXtIdXs4ZY1kVYLyE5VX6KSDzB9eB7KDjw9cagL3U3tbe3lJudrtLKVYBVG1RgH0eefjQN+q6RcQ6VqC3AiQS3KuscUm9U3kbh6ufP30E07RtMxpu+JcPa7Jk2jB/BYOB7gaBLo9wL7VJblecdtaqiHw3zDc37gKCKaau6z0iNucT377wehwzFQffQWVxPbWwZZn2i6SOQW7FirZ2EkAAjd7OdBXnBa6k2lJHFaWjwSxtl3mIZt2dzMMfOz9lA5Lwzei0054JoPl1orAI770kU8iAR44A5/vFA7cHa1391cQ3VmLS/7sd4wIYSJzAIYdcfzoHq54UV+7zIw2RiM4A9JQSSD7cj4CgjvF1t3V9ocYOdkrrnzxGKBx7XdJmutNkit4zJIWUhRjPI8+tBn772Oq/oUnxT+tAfex1X9Ck+Kf1oD72Oq/oUnxT+tAo0/s01RZY2NnIAHUk5XoCPXQaqjHIeygrvtK7LItSJnhIhusfOOdj46bwOh/WAz6jQUrqfZbqkLFTatIB+fGQyn+fxFAltOzrU5MbbOXmcZYBR7ySKCzeBOxHY4l1FkbaQVgQkjl9NsDP1RkeuguxVAGAMAdBQUD2w8EX93qUk1vbPJGUQBgVxkLz6mghX3sdV/QpPin9aA+9jqv6FJ8U/rQH3sdV/QpPin9aB84J7NdQW9iM9q6ReluYlcD0Gx0Pnge+g0xQFAUBQFAUEY7StPE+nToTtIAdWHVWUggjpzFBEuL+Ekl0/TId+0RvGuQOZV1ww68s/yoJL2haPvijuopO5uLMl4nChhjGGQjl6LAefgKBg7NJJtRkOpXUoZ0UwxQopVEzzZubHJPL4UEWtjd2ix2kN0BFfySZJiy0RLkEod3iMcj45PjQWzJwpAdP+QYPc933efH63tzzoItp/CtxPLFHeXxngtXDLGIVQuy/MLsGOceznQLeIeGporl7qyuzbNOAsyGISIxHIPgkYYA9eeaAPAKrpz2omYySyCaW4Zcs77gSSuR5YAzyoJpPbh42jbmrKVPsIxQRvgDhJdOtXhWQyF3ZjIVwfJRjJ6AY60COHgVDpwtGmbckhljnVdrI+4spAyemcdedB54b4bmkuBc3t0bp4QY4l7oRoueTMQCcsR40DXd8FXERe0tr94bSckmLulZkDfOVJCwKg58uVA769wWqxWzWkxtpbJdsUgUPlT85WUkZBx59aDvwdw+6SyXtzObi4lUJu2CNUQcwqqCfE9c0EuoI7xFoHyi6sZ+82fJZGfbtzv3KBjORtx7DQSKgKAoCgKAoCgKAoCgKAoCgKAoCg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02" name="AutoShape 6" descr="data:image/jpeg;base64,/9j/4AAQSkZJRgABAQAAAQABAAD/2wCEAAkGBxQSEhUUExQVFRQWGSIZFxUYGB0cHBwfHR4fIx8dHx0eKCkgIB8lIBsdIzEhJiktLy8uGh80ODMsNygtLiwBCgoKDg0OGxAQGC4kHiQvLC4vLTgtMDQ3NCwsLiwsLCwsNzcvNCs0LCwtNywsLCwyNS4tLCwsLCw0LC8sLCwsLP/AABEIAEUBPwMBEQACEQEDEQH/xAAcAAABBQEBAQAAAAAAAAAAAAAABAUGBwgDAgH/xABIEAACAQMCAwQFBQ0GBgMAAAABAgMABBEFEgYhMQcTQVEiYXGBkRQyUnKxCBcjMzVCVGJzobLB0RZTgpPS4RU0osLw8SSSs//EABsBAQACAwEBAAAAAAAAAAAAAAAEBQECAwYH/8QANREBAAIBAgMDCgQHAQAAAAAAAAECAwQRBRIhMVGxEyIyM0FhcXKBwTSRodEGI1JiguHwNf/aAAwDAQACEQMRAD8AvGgKAoCgQalqawlQ2fSzhgM4xjw99QNZr8emmsX387fr3bJODT2yxM19hkubWaYgpMJB6jtx7V8KpM2n1WqtzY80Xj3Ttt9E+mTDhja1OWfz/U4wXPycYnmDHwUDJ+PU++rHHnnR121OaLT3bdf3Rb4/Lz/Kpt73q61tFYocqcAh8ZHMeIrfPxXHjvOO3m9ImJ237e9jHo7Wrzx19xqms55G3iZXUfnhsBfd4VU5NLq89/KVzRaO/fbb6exMrmw445ZptPdt2lkesiJcNJ3zfqjAHv8AGpleKV01OXJk8pb3R93CdJOWd615YP0bZAPmM1fUtzVie9XTG07PVbMCgKAoCgKAoCgKAoCgKDnJOqlVZlBbkoJAJ9g8aDpQFAUBQFAUBQFAUBQFAUBQFAUBQFAUBQFBGeMesXsb/trzP8Q9uP8Ay+y24Z2W+n3I+GR+FP1DUPg0fz5n+2XfX+rj4waap57N00v1z8b/AIV+yrHifr/pXwRtJ6v6z4vWk/Nn/Z/zrOg9DN8rGp9KnxNwquSliW/zV9g+yvouL0K/CHl7+lLpXRqKAoCgKAoCgKAoCgKAoIFx7+UtG/byfwCgmmo6hFboZJpEijHIu7BVGenM8qBn/tzpv6da/wCcn9aA/tzpv6da/wCcn9aA/tzpv6da/wCcn9aD0nG+nEgC+tSTyAEyc/30D+DQFAw6rxnYWzbZruBHHVd4LD2gZI99Ajg7R9Lc4F7CD+sSo+LACgktvcJIodGV1PMMpBB9hHKg60BQJNS1OG3TfPLHEn0nYKP3+PqoI83aXpYOPlsX/Uf34oHjR+I7W7/5e4ilI6hHBYe1eo94oHSg4Xd4kS7nOB8a4Z9TjwV58k7Q6Y8Vsk7Vg0x8TxlsFWC+Df7VU149hm+01mI7/wDSbPDskV3iY3PUMoYBlOQehq6x5K3rzVnogWrNZ2lwvb5Yl3HJH6oz+/oK46jV0wU57bzHujdviw2yW5YRq91SO4YB0dQPmlTk8/MY59K8zqNfg1t4jJSYiOyYnr9Y2W2LTZMETNLRPfucdJ0nu2LhshlIAIKt8DVjoeHeQtOSLbxMbRvG0ouo1XlI5ZjrE/EjseGmODIdo8hzP9BULTcByWjfNO0d0dv7eLvm4jWOlI3OOpaAsh3KxVsY8wcVZazg+PPPNW0xb9OiLg11sfSY3ghsNGlTvVIHpJgNnl1qDpeGZ8flKWj0q7RPsSM2rx25bR7JKbPhlBzkYsfIch/U1J0/AcVeuWeb3dkfu5ZeI3npSNj6oxyq9iIiNoV0zu+1kFAUBQFAUBQFAUBQFAUED49/KWjft5P4BQcu3X8kS/XT+Kgy7QdRbv8ARb4GgPkz/Qb/AOpoFWl2799F6LfPXwP0hQbRRgFBJwAOZPsoM79qfatLcSPb2Uhjt19FpEOGlPjhvBPLHWgqy2tnkYLGjOx6KoLE+4c6DrfadNCcTRSRHydGU/AgUD1wVxpc6ZKHhYmMnMkJPoOPHl4HH5w9XWg1dw/rEd5bx3EJyki5HmPMH1g8qBo7ReL10y0aYgNK3owofzmPif1R1P8AvQZW17XZ72Uy3EjSOfM8lHko6AeoUHtOGrwp3gtLkx4z3ghfbjz3YxigQW1w8Th42ZHU5DKSCD6iOYoNHdjXaG2oI1vckG5iGQ/TvE6ZI+kD1x5igc4NTkjJAbIz81uY+BrwmLX58MzFbdO6esPRW0+O8dY695wN4qwiVIo1dm2k4yOnUDwqwnVUpp41GPFWLTO3Z7u2EaMVrZZx2vMxEbuOm3sklxGXYnn08Oh8OlcNFq82bV0nJaZ6z4S6Z8NKYbcsENpfSR/MYgeXUfA1BwazNg9Xbp3exIyYMeT0oOsuolYVkRUR3YgkL5eVWt9demmrmx1rW1pmJmI7kOuCLZZpaZmIiPaT6NOz3KFmLHn1PqNRuHZb5dbS17TM9fB01VK0wTFY2IO1njmTTkjjtwO+lyd7DIRRjnjoWJOBnyNe0UaBare6/aQrdzTOsbEciUbbnpuTHIH/AN4oLM4L4se+017hgFmjDK2By3KucgHzBBxRhVvD3aRqsyvFHuuJ5FGzbGCUx85sAeXLnyFGdnrh/tRv7WV0ut0/IqI3XDq/h0wcZ5EUHK8491m0nVrkshb0u5kjCoy+IA6geHXIoLd4l4xFtpwvFTczqpjQ5xuYeOPAUYVdbX/EF3A15HKwhAJwpRNwHXamCSB6z8aMph2P8czX3eQ3JDSRgMsgGNynlggcsjzoEPFj8QC6mNqrfJwfwZDQAbcfrMD8aMInw3xzqtxdwwCcuWkAZQqEYB9LmBjGM86Mp32rdoElkyW1rt79xlnI3bATgAD6R9dBELribXNMMUt2d8cn5km1gfErleatj/w0FgcY8WuNJF7aPtZ9uDgNjJ5jnyyOlGFdQ8fatc2223EjtHuaedIwSB+aOQwMDJ6ZoylXY7xzcXkklvcuJGVd6PgBsdCDjkfbQWrRhA+Pfylo37eT+AUHLt1/JEv10/ioMu0GyeFbdPkdt6K/ik8B9EUDr8mT6C/AUB8nT6C/AUEF7bdeNppjhDh5z3Q88MDux/hB+NBlug1B2LcKpaWCTFR3843uxHMA/NUeQA/eTQSri3h6K/tpIJVB3KdjYyUbHJh6waDHV3bmN3jb5yMVPtBwfsoL3+5u1UtDc2xOdjiRB5BhhvdlQfaTQJe3jh/ULu5jaG3kltoo8KY8Md7EljsB39Ao6eFBHexbg0zagWuoXVbdd+yRCuXz6OQw545nHsoNJAUGX+3XT4odVYRALvjV3UcgGOQfiAD76BH2NTMur2+0/OEgI8x3TnHxAPuoLqubZ0OHUqfXXzzNgyYrbZKzD0+PJW8b1ncsk/5RP2p+ypl//Pr88+DhX8TPy/d10OwkMivtIUeJ5eB8+tdeGaPPOauTlmKxv1np7JaavPjik136kFzZPFydSPX4fHpVfn0ubBO2Ssx/35JOPNTJ1rO5VOM20X12qXkiZ0WKI/qs40/EX+EFmgaXKJFkZdqjz5E8vLrUzhXD89c1ctq7RHe4azU45pNIneTP2p8drYbIo4o5bhxu/CDKovgSBzJJ8AR0r1amQrjFdZl08z3ssSwMVPcKqhuZ5ZwOXs3GjJ+7HPyRd/tJP/ySgj/3PSA3Ux8RCMe9qEkerxj+0gGORuo8/FaB5+6IH4WzP6kn2x0IS+54nj0/R7aWRBIzRqscZ/ObHj6h40YRTTNS1vUbeSaN7e2tQGGFQDcAOYUEM3qzkUZNn3Px/wDmS46dyPtoSlXbRxn3EfyOFvwso/CEfmofD2t9lAp7HODPkkPymZcTzD0QfzE8B7T1PuoSr3jw5147+nfRj3ZXFBYPbzj/AIemevfLj4HNGIQ63Zjww+egnwvsyKMpX2HQj/hsxxzaRs+vCgUJQ/sS5apJ9R/4qEtAUYQPj38paN+3k/gFBy7dfyRL9dP4qDLtBK7btH1ONFRLuQKoAUYTkB0HSg6ffP1X9Nk+Cf6aC8+xPXLi8sWkuZTK4lKhjjoAOXIDzoIh90vPysk8MyMfdsA+00FGgUG09Aj220C+USj/AKRQL6Bl/snY72f5Jb72JZm7pcknmSTjmSaBxtLCKL8XGifVUD7KBTQGKBi4w4qt9OgaadvqRj5zt4Ko/n0FBk3iXXJL65luZfnyHOB0UdAo9QFBan3PPCrNK9/IpCKDHFkfOJ+cw9QHLPrI8DQXxLErDDAEeRGa0vjreOW0bw2raazvE7Gu7aG1CgplSxI8cHHUZqrz202grWJp5szM9+0/VLxxl1MzPN12N98ZJ/xUwdf7segR7j1+NV+pnPq+unyxaP6Y82f1SsUY8HrKbT39r3bzmAbZ5lYf3WN5+Ph763w5p0kcuqyxb+3bmn82t6RmnfFTb39h00d43j3Im1cnA/8AOlWnD7YcmLmxU2jeeiHqYvW+17bycKsEZSvbdwrcSXCXUMTyoU2vsGShU8sjrgg9QPDn4UZgmvm1fWbZYPkwhiiUMzNle9ZR6IG7xPkOWepFA79kui3sNneCaIxxyKe7Rhhy+0gnHgDyHPqRQN/YLpU8NxOZYZIx3KjLqVGd3TnQkl1TR7g8RLIIJTH8oRt+w7cDHPPTFA69velzTPaGKKSQKsgJRS2CSmM49h+FCCrjfhae60ezEUbNLAqsYujEFcHkfEeVBGuGdQ1ZrP8A4bBaMA2V791Zdit87OeXiefX1UC3su4Tv7PUm3R7YkBWRz81gemw+J8fV40DdqfZxqd7d3EpRUVpDh5pMbhnlgLubGPMCgV23B+u2EiPFK0q7huEcxcbcjOUkxyx5ZoHXte4NmmlS+tEMjAASqnNgVPJwPHHiB5ChCN65qeqa13Nv8kZe7PpHaygnpvYvgADyFBOeM+GDb6H8lgRpGTaTtBJJz6Rx160HbsZsZItOkWSN0YyOQrKQeg8DRhEux7R54tSkaSGVF2v6TIQObeZoyvKjCB8e/lLRv28n8AoOXbr+SJfrp/FQZdoNF6F2N6bLbQyMJ9zxqzYk5ZIBPhQLvvI6Z5T/wCb/tQS/hPheDToTDb79hYsd7bjk48fdQVn90pZEwWkw6I7If8AGAR/BQUIKDZ3C10JbO3dTkNEpz7hQOlBAdZ7XdPtbiS3l77fG21iqArn1HNA8cI8c2mpF1tmcmMAtuQrjPTmeVBJqCAdovafb6aDEmJrrHKMfNTPQufD6o5+zOaDN/EOv3F9MZrmQyOenko8lHQCgsLs37IJbvbPehobfqsfSSQfaq+vqfDzoND2VokMaxxqERAFVVGAAPAUHagjvGB5R+0/yrzn8Qz5uP4z9lpwztt9DHpf46P64+2qPQ/icfzQsNR6q3wl4vvxsn12+01pqvX3+afGW2L1dfhHglXC/wCIH1jXq+CfhY+M+Km1/rvpB3q3QiGTV4VuFti+JnQyKm1uaqcE7sbeRPTOaDnY69bzTzW8cm6a3x3qbWG3d05kYPuJoEsvF1mtu1y0wECOULlWHpKdpAGNzHII5A58KA4f4rtb4SfJ5NzR/PRlZHXI5ZVgDg+fSgg/AnHtna2ix3VwRJ30ucq77QZWCl2AIUeWTQWVdahFHE0zuoiVd5fPLbjOfZigjei9olpczJCFniaT8U00TIsn1CevLnzxQKOIuOLazlELCaWXG5o4IzIyr9JsdBQd5uMLUWYvQ5a3OPSUcxk45g4IIPUHpQN2ndo9lPKsSd7l5O6VzGQjNgkYbyODg0D5qmtxQywwPuMlxuCBRnkoyxPkMeNAycOavY2mm9+jutqjOd0uS2d5yMDmctnAFAo4c45tryUwoJopdu4RzRmMsv0lz1FAlve0uxilaMmZlRtkk6RM0KN5M45cvHGaB14h4qt7ONJJCz96cRJEpd5OWfRA68ueaDloXGVtdxyPH3qmE4kieJxIuemUAJI9YzQK4OI7d+jkfgzL6SOh2Dq2GAOKCKcaXCyX+iOhyrTOynzBjGOvOgO3X8kS/XT+Kgy7QaG0Ptp0+G3hiZbnckaqcRrjIABx6VAu+/ppv0br/LX/AF0HuDtv052VQlzliAPwa+Jx9OglPH3Dw1CwmgHz2XdHn6a81+J5e+gyLd2zxO0cilXQ4ZTyII8KC2uyjtXjs4Ra3gfu1P4OVRu2g/msOuB4EfCgmHE3bZYxwt8kZp5iPQ9BlRT5tuAJx5CgzpdXDSOzuSzuSzMepJOSaDR/YHw41tYtNICr3LbgD1CKML8ck+wigau2btLntJGsrUGN9oLz+IDDOE8jj87qPDzoKCkkLEsxJJOSScknzJoLG4E1/R7DbLLBcXFyOe9lXYh/UXdjP6xyfZQWH9/mx/ubj4J/qoPcPbpZOQqwXJJ8MJ/qoLVoEWqaas4AYkEdCPX/AOqha3Q49XWIvMxMdiRp9RbDMzHtMUehSRSoeTKGHMeHPxFUNOEZ8GopaPOrEx1/eFhbW48mO0dk7FC8OFnZpGwCxIC9cE+JqTHA5vltfLbpMzO0e+XKeIctIrSPZB8tLVYl2oMCrzT6emCnJjjaEDJktktzW7XauzmhnHI7m70266BJjA5/VnGBn/GEoIHoWp/JbiW/Y+jfQXMgPn3L/g8e1CtB2ubOa3OiQRwC5ZInnMTOFDSYU7yW5bl3k8/OgkOn2t/LqkN1LZLaoInjlKzI28HmuQDk4P20Hrsx0iBtLm3Ird/LP3uR1w7KAfYAKA4Ushe8PJBLJsDxNGJCegDEKefhyFAhj1e6tXtIdXs4ZY1kVYLyE5VX6KSDzB9eB7KDjw9cagL3U3tbe3lJudrtLKVYBVG1RgH0eefjQN+q6RcQ6VqC3AiQS3KuscUm9U3kbh6ufP30E07RtMxpu+JcPa7Jk2jB/BYOB7gaBLo9wL7VJblecdtaqiHw3zDc37gKCKaau6z0iNucT377wehwzFQffQWVxPbWwZZn2i6SOQW7FirZ2EkAAjd7OdBXnBa6k2lJHFaWjwSxtl3mIZt2dzMMfOz9lA5Lwzei0054JoPl1orAI770kU8iAR44A5/vFA7cHa1391cQ3VmLS/7sd4wIYSJzAIYdcfzoHq54UV+7zIw2RiM4A9JQSSD7cj4CgjvF1t3V9ocYOdkrrnzxGKBx7XdJmutNkit4zJIWUhRjPI8+tBn772Oq/oUnxT+tAfex1X9Ck+Kf1oD72Oq/oUnxT+tAo0/s01RZY2NnIAHUk5XoCPXQaqjHIeygrvtK7LItSJnhIhusfOOdj46bwOh/WAz6jQUrqfZbqkLFTatIB+fGQyn+fxFAltOzrU5MbbOXmcZYBR7ySKCzeBOxHY4l1FkbaQVgQkjl9NsDP1RkeuguxVAGAMAdBQUD2w8EX93qUk1vbPJGUQBgVxkLz6mghX3sdV/QpPin9aA+9jqv6FJ8U/rQH3sdV/QpPin9aB84J7NdQW9iM9q6ReluYlcD0Gx0Pnge+g0xQFAUBQFAUEY7StPE+nToTtIAdWHVWUggjpzFBEuL+Ekl0/TId+0RvGuQOZV1ww68s/yoJL2haPvijuopO5uLMl4nChhjGGQjl6LAefgKBg7NJJtRkOpXUoZ0UwxQopVEzzZubHJPL4UEWtjd2ix2kN0BFfySZJiy0RLkEod3iMcj45PjQWzJwpAdP+QYPc933efH63tzzoItp/CtxPLFHeXxngtXDLGIVQuy/MLsGOceznQLeIeGporl7qyuzbNOAsyGISIxHIPgkYYA9eeaAPAKrpz2omYySyCaW4Zcs77gSSuR5YAzyoJpPbh42jbmrKVPsIxQRvgDhJdOtXhWQyF3ZjIVwfJRjJ6AY60COHgVDpwtGmbckhljnVdrI+4spAyemcdedB54b4bmkuBc3t0bp4QY4l7oRoueTMQCcsR40DXd8FXERe0tr94bSckmLulZkDfOVJCwKg58uVA769wWqxWzWkxtpbJdsUgUPlT85WUkZBx59aDvwdw+6SyXtzObi4lUJu2CNUQcwqqCfE9c0EuoI7xFoHyi6sZ+82fJZGfbtzv3KBjORtx7DQSKgKAoCgKAoCgKAoCgKAoCgKAoCg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104" name="Picture 8" descr="http://cdn001.practicalclouds.com/user-content/resize/1_Dave%20McCormick//logos/Amazon%20AWS%20plus%20EC2%20logo_scaled-399x87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09600" y="4038600"/>
            <a:ext cx="2209799" cy="649503"/>
          </a:xfrm>
          <a:prstGeom prst="rect">
            <a:avLst/>
          </a:prstGeom>
          <a:noFill/>
        </p:spPr>
      </p:pic>
      <p:pic>
        <p:nvPicPr>
          <p:cNvPr id="4106" name="Picture 10" descr="Google Cloud Platform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971800" y="5029200"/>
            <a:ext cx="3648075" cy="457200"/>
          </a:xfrm>
          <a:prstGeom prst="rect">
            <a:avLst/>
          </a:prstGeom>
          <a:noFill/>
        </p:spPr>
      </p:pic>
      <p:pic>
        <p:nvPicPr>
          <p:cNvPr id="4109" name="Picture 13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505200" y="3781537"/>
            <a:ext cx="2728913" cy="866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1" name="Picture 15" descr="https://www.alcf.anl.gov/files/styles/media_gallery_thumbnail/public/30292D004-72dpi_0.jpg?itok=VYo6m6CC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915150" y="4038600"/>
            <a:ext cx="1543050" cy="1543050"/>
          </a:xfrm>
          <a:prstGeom prst="rect">
            <a:avLst/>
          </a:prstGeom>
          <a:noFill/>
        </p:spPr>
      </p:pic>
      <p:pic>
        <p:nvPicPr>
          <p:cNvPr id="4113" name="Picture 17" descr="https://portal.futuregrid.org/sites/all/themes/fgtheme/logo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028700" y="4979228"/>
            <a:ext cx="1562100" cy="735772"/>
          </a:xfrm>
          <a:prstGeom prst="rect">
            <a:avLst/>
          </a:prstGeom>
          <a:solidFill>
            <a:schemeClr val="accent1"/>
          </a:solidFill>
        </p:spPr>
      </p:pic>
      <p:pic>
        <p:nvPicPr>
          <p:cNvPr id="4115" name="Picture 19" descr="https://nectar.org.au/sites/default/files/NeCTARbox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04800" y="3048000"/>
            <a:ext cx="1229360" cy="828040"/>
          </a:xfrm>
          <a:prstGeom prst="rect">
            <a:avLst/>
          </a:prstGeom>
          <a:noFill/>
        </p:spPr>
      </p:pic>
      <p:sp>
        <p:nvSpPr>
          <p:cNvPr id="22" name="Rectangle 21"/>
          <p:cNvSpPr/>
          <p:nvPr/>
        </p:nvSpPr>
        <p:spPr>
          <a:xfrm>
            <a:off x="6005914" y="1143000"/>
            <a:ext cx="2223686" cy="1754326"/>
          </a:xfrm>
          <a:prstGeom prst="rect">
            <a:avLst/>
          </a:prstGeom>
          <a:gradFill flip="none"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path path="circle">
              <a:fillToRect l="100000" t="100000"/>
            </a:path>
            <a:tileRect r="-100000" b="-100000"/>
          </a:gra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Many</a:t>
            </a:r>
          </a:p>
          <a:p>
            <a:pPr algn="ctr"/>
            <a:r>
              <a:rPr lang="en-US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Others</a:t>
            </a:r>
            <a:endParaRPr lang="en-US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1" name="TextBox 6"/>
          <p:cNvSpPr txBox="1">
            <a:spLocks noChangeArrowheads="1"/>
          </p:cNvSpPr>
          <p:nvPr/>
        </p:nvSpPr>
        <p:spPr bwMode="auto">
          <a:xfrm>
            <a:off x="1371600" y="5867400"/>
            <a:ext cx="61722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lvl="1"/>
            <a:r>
              <a:rPr lang="en-US" sz="2000" dirty="0" smtClean="0">
                <a:solidFill>
                  <a:srgbClr val="F04A01"/>
                </a:solidFill>
                <a:latin typeface="+mn-lt"/>
              </a:rPr>
              <a:t>About 150,000 job slots used continuously 24x7x365</a:t>
            </a:r>
            <a:endParaRPr lang="en-US" sz="2000" dirty="0">
              <a:solidFill>
                <a:srgbClr val="F04A01"/>
              </a:solidFill>
              <a:latin typeface="+mn-lt"/>
            </a:endParaRPr>
          </a:p>
        </p:txBody>
      </p:sp>
      <p:pic>
        <p:nvPicPr>
          <p:cNvPr id="23" name="Рисунок 8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52950" y="2971800"/>
            <a:ext cx="344805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 descr="NERSC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3276601"/>
            <a:ext cx="1695450" cy="591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z="1400" i="0" smtClean="0">
                <a:solidFill>
                  <a:schemeClr val="tx1"/>
                </a:solidFill>
                <a:effectLst/>
                <a:latin typeface="Times New Roman" pitchFamily="18" charset="0"/>
              </a:rPr>
              <a:t>K.De et al CHEP 2015, Okinawa, Japan</a:t>
            </a:r>
            <a:endParaRPr lang="en-US" sz="1400" i="0" dirty="0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5538C3-0DA7-432B-BC49-5C59DA9F00C9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PanDA</a:t>
            </a:r>
            <a:r>
              <a:rPr lang="en-US" dirty="0" smtClean="0"/>
              <a:t> Scale</a:t>
            </a:r>
          </a:p>
        </p:txBody>
      </p:sp>
      <p:sp>
        <p:nvSpPr>
          <p:cNvPr id="25606" name="TextBox 6"/>
          <p:cNvSpPr txBox="1">
            <a:spLocks noChangeArrowheads="1"/>
          </p:cNvSpPr>
          <p:nvPr/>
        </p:nvSpPr>
        <p:spPr bwMode="auto">
          <a:xfrm>
            <a:off x="685800" y="5791200"/>
            <a:ext cx="776763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lvl="1"/>
            <a:r>
              <a:rPr lang="en-US" sz="2000" dirty="0">
                <a:solidFill>
                  <a:srgbClr val="F04A01"/>
                </a:solidFill>
                <a:latin typeface="+mn-lt"/>
              </a:rPr>
              <a:t>Current scale – 25M jobs completed every month at &gt;hundred </a:t>
            </a:r>
            <a:r>
              <a:rPr lang="en-US" sz="2000" dirty="0" smtClean="0">
                <a:solidFill>
                  <a:srgbClr val="F04A01"/>
                </a:solidFill>
                <a:latin typeface="+mn-lt"/>
              </a:rPr>
              <a:t>sites</a:t>
            </a:r>
          </a:p>
          <a:p>
            <a:pPr marL="0" lvl="1"/>
            <a:r>
              <a:rPr lang="en-US" sz="2000" dirty="0" smtClean="0">
                <a:solidFill>
                  <a:srgbClr val="F04A01"/>
                </a:solidFill>
                <a:latin typeface="+mn-lt"/>
              </a:rPr>
              <a:t>First </a:t>
            </a:r>
            <a:r>
              <a:rPr lang="en-US" sz="2000" dirty="0" err="1" smtClean="0">
                <a:solidFill>
                  <a:srgbClr val="F04A01"/>
                </a:solidFill>
                <a:latin typeface="+mn-lt"/>
              </a:rPr>
              <a:t>exascale</a:t>
            </a:r>
            <a:r>
              <a:rPr lang="en-US" sz="2000" dirty="0" smtClean="0">
                <a:solidFill>
                  <a:srgbClr val="F04A01"/>
                </a:solidFill>
                <a:latin typeface="+mn-lt"/>
              </a:rPr>
              <a:t> system in HEP – 1.2 </a:t>
            </a:r>
            <a:r>
              <a:rPr lang="en-US" sz="2000" dirty="0" err="1" smtClean="0">
                <a:solidFill>
                  <a:srgbClr val="F04A01"/>
                </a:solidFill>
                <a:latin typeface="+mn-lt"/>
              </a:rPr>
              <a:t>Exabytes</a:t>
            </a:r>
            <a:r>
              <a:rPr lang="en-US" sz="2000" dirty="0" smtClean="0">
                <a:solidFill>
                  <a:srgbClr val="F04A01"/>
                </a:solidFill>
                <a:latin typeface="+mn-lt"/>
              </a:rPr>
              <a:t> processed in 2013</a:t>
            </a:r>
            <a:endParaRPr lang="en-US" sz="2000" dirty="0">
              <a:solidFill>
                <a:srgbClr val="F04A01"/>
              </a:solidFill>
              <a:latin typeface="+mn-lt"/>
            </a:endParaRPr>
          </a:p>
        </p:txBody>
      </p:sp>
      <p:pic>
        <p:nvPicPr>
          <p:cNvPr id="9" name="Content Placeholder 9" descr="2011-14-jobs-site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b="19200"/>
          <a:stretch>
            <a:fillRect/>
          </a:stretch>
        </p:blipFill>
        <p:spPr>
          <a:xfrm>
            <a:off x="800100" y="1097280"/>
            <a:ext cx="7620000" cy="4617720"/>
          </a:xfr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z="1400" i="0" smtClean="0">
                <a:solidFill>
                  <a:schemeClr val="tx1"/>
                </a:solidFill>
                <a:effectLst/>
                <a:latin typeface="Times New Roman" pitchFamily="18" charset="0"/>
              </a:rPr>
              <a:t>K.De et al CHEP 2015, Okinawa, Japan</a:t>
            </a:r>
            <a:endParaRPr lang="en-US" sz="1400" i="0" dirty="0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6F043B-B474-410F-92AE-00A694F7A165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Growing </a:t>
            </a:r>
            <a:r>
              <a:rPr lang="en-US" dirty="0" err="1" smtClean="0"/>
              <a:t>PanDA</a:t>
            </a:r>
            <a:r>
              <a:rPr lang="en-US" dirty="0" smtClean="0"/>
              <a:t> </a:t>
            </a:r>
            <a:r>
              <a:rPr lang="en-US" dirty="0" err="1" smtClean="0"/>
              <a:t>EcoSystem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r>
              <a:rPr lang="en-US" dirty="0" smtClean="0"/>
              <a:t>ATLAS </a:t>
            </a:r>
            <a:r>
              <a:rPr lang="en-US" dirty="0" err="1" smtClean="0"/>
              <a:t>PanDA</a:t>
            </a:r>
            <a:r>
              <a:rPr lang="en-US" dirty="0" smtClean="0"/>
              <a:t> core</a:t>
            </a:r>
          </a:p>
          <a:p>
            <a:pPr lvl="1">
              <a:defRPr/>
            </a:pPr>
            <a:r>
              <a:rPr lang="en-US" dirty="0" smtClean="0"/>
              <a:t>US ATLAS, CERN, UK, DE, ND, CA, Russia, OSG …</a:t>
            </a:r>
          </a:p>
          <a:p>
            <a:pPr>
              <a:defRPr/>
            </a:pPr>
            <a:r>
              <a:rPr lang="en-US" dirty="0" smtClean="0"/>
              <a:t>ASCR/HEP Big </a:t>
            </a:r>
            <a:r>
              <a:rPr lang="en-US" dirty="0" err="1" smtClean="0"/>
              <a:t>PanDA</a:t>
            </a:r>
            <a:endParaRPr lang="en-US" dirty="0" smtClean="0"/>
          </a:p>
          <a:p>
            <a:pPr lvl="1">
              <a:defRPr/>
            </a:pPr>
            <a:r>
              <a:rPr lang="en-US" dirty="0" smtClean="0"/>
              <a:t>DOE funded project at BNL, UTA – </a:t>
            </a:r>
            <a:r>
              <a:rPr lang="en-US" dirty="0" err="1" smtClean="0"/>
              <a:t>PanDA</a:t>
            </a:r>
            <a:r>
              <a:rPr lang="en-US" dirty="0" smtClean="0"/>
              <a:t> beyond HEP, at LCF</a:t>
            </a:r>
          </a:p>
          <a:p>
            <a:pPr>
              <a:defRPr/>
            </a:pPr>
            <a:r>
              <a:rPr lang="en-US" dirty="0" smtClean="0"/>
              <a:t>CC-NIE ANSE </a:t>
            </a:r>
            <a:r>
              <a:rPr lang="en-US" dirty="0" err="1" smtClean="0"/>
              <a:t>PanDA</a:t>
            </a:r>
            <a:endParaRPr lang="en-US" dirty="0" smtClean="0"/>
          </a:p>
          <a:p>
            <a:pPr lvl="1">
              <a:defRPr/>
            </a:pPr>
            <a:r>
              <a:rPr lang="en-US" dirty="0" smtClean="0"/>
              <a:t>NSF funded network project - </a:t>
            </a:r>
            <a:r>
              <a:rPr lang="en-US" dirty="0" err="1" smtClean="0"/>
              <a:t>CalTech</a:t>
            </a:r>
            <a:r>
              <a:rPr lang="en-US" dirty="0" smtClean="0"/>
              <a:t>, Michigan, Vanderbilt, UTA</a:t>
            </a:r>
          </a:p>
          <a:p>
            <a:pPr>
              <a:defRPr/>
            </a:pPr>
            <a:r>
              <a:rPr lang="en-US" dirty="0" smtClean="0"/>
              <a:t>HPC and Cloud </a:t>
            </a:r>
            <a:r>
              <a:rPr lang="en-US" dirty="0" err="1" smtClean="0"/>
              <a:t>PanDA</a:t>
            </a:r>
            <a:r>
              <a:rPr lang="en-US" dirty="0" smtClean="0"/>
              <a:t> – very active</a:t>
            </a:r>
          </a:p>
          <a:p>
            <a:pPr>
              <a:defRPr/>
            </a:pPr>
            <a:r>
              <a:rPr lang="en-US" dirty="0" smtClean="0"/>
              <a:t>Taiwan </a:t>
            </a:r>
            <a:r>
              <a:rPr lang="en-US" dirty="0" err="1" smtClean="0"/>
              <a:t>PanDA</a:t>
            </a:r>
            <a:r>
              <a:rPr lang="en-US" dirty="0" smtClean="0"/>
              <a:t> – AMS and other communities</a:t>
            </a:r>
          </a:p>
          <a:p>
            <a:pPr>
              <a:defRPr/>
            </a:pPr>
            <a:r>
              <a:rPr lang="en-US" dirty="0" smtClean="0"/>
              <a:t>Russian NRC KI </a:t>
            </a:r>
            <a:r>
              <a:rPr lang="en-US" dirty="0" err="1" smtClean="0"/>
              <a:t>PanDA</a:t>
            </a:r>
            <a:r>
              <a:rPr lang="en-US" dirty="0" smtClean="0"/>
              <a:t>, JINR </a:t>
            </a:r>
            <a:r>
              <a:rPr lang="en-US" dirty="0" err="1" smtClean="0"/>
              <a:t>PanDA</a:t>
            </a:r>
            <a:r>
              <a:rPr lang="en-US" dirty="0" smtClean="0"/>
              <a:t> – new communities</a:t>
            </a:r>
          </a:p>
          <a:p>
            <a:pPr>
              <a:defRPr/>
            </a:pPr>
            <a:r>
              <a:rPr lang="en-US" dirty="0" err="1" smtClean="0"/>
              <a:t>AliEn</a:t>
            </a:r>
            <a:r>
              <a:rPr lang="en-US" dirty="0" smtClean="0"/>
              <a:t> </a:t>
            </a:r>
            <a:r>
              <a:rPr lang="en-US" dirty="0" err="1" smtClean="0"/>
              <a:t>PanDA</a:t>
            </a:r>
            <a:r>
              <a:rPr lang="en-US" dirty="0" smtClean="0"/>
              <a:t>, LSST </a:t>
            </a:r>
            <a:r>
              <a:rPr lang="en-US" dirty="0" err="1" smtClean="0"/>
              <a:t>PanDA</a:t>
            </a:r>
            <a:r>
              <a:rPr lang="en-US" dirty="0" smtClean="0"/>
              <a:t>, other experiments</a:t>
            </a:r>
          </a:p>
          <a:p>
            <a:pPr>
              <a:defRPr/>
            </a:pPr>
            <a:r>
              <a:rPr lang="en-US" dirty="0" err="1" smtClean="0"/>
              <a:t>MegaPanDA</a:t>
            </a:r>
            <a:r>
              <a:rPr lang="en-US" dirty="0" smtClean="0"/>
              <a:t> (COMPASS, ALICE, NICA) …</a:t>
            </a:r>
          </a:p>
          <a:p>
            <a:pPr lvl="1">
              <a:defRPr/>
            </a:pPr>
            <a:r>
              <a:rPr lang="en-US" dirty="0" smtClean="0"/>
              <a:t>RF Ministry of Science and Education funded project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z="1400" i="0" smtClean="0">
                <a:solidFill>
                  <a:schemeClr val="tx1"/>
                </a:solidFill>
                <a:effectLst/>
                <a:latin typeface="Times New Roman" pitchFamily="18" charset="0"/>
              </a:rPr>
              <a:t>K.De et al CHEP 2015, Okinawa, Japan</a:t>
            </a:r>
            <a:endParaRPr lang="en-US" sz="1400" i="0" dirty="0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6F043B-B474-410F-92AE-00A694F7A165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010835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latin typeface="Bitstream Vera Sans" charset="0"/>
              </a:rPr>
              <a:t>PanDA</a:t>
            </a:r>
            <a:r>
              <a:rPr lang="en-US" dirty="0" smtClean="0">
                <a:latin typeface="Bitstream Vera Sans" charset="0"/>
              </a:rPr>
              <a:t> Evolution. </a:t>
            </a:r>
            <a:r>
              <a:rPr lang="en-US" dirty="0" smtClean="0">
                <a:solidFill>
                  <a:srgbClr val="F04A01"/>
                </a:solidFill>
                <a:latin typeface="Bitstream Vera Sans" charset="0"/>
              </a:rPr>
              <a:t>”Big </a:t>
            </a:r>
            <a:r>
              <a:rPr lang="en-US" dirty="0" err="1" smtClean="0">
                <a:solidFill>
                  <a:srgbClr val="F04A01"/>
                </a:solidFill>
                <a:latin typeface="Bitstream Vera Sans" charset="0"/>
              </a:rPr>
              <a:t>PanDA</a:t>
            </a:r>
            <a:r>
              <a:rPr lang="en-US" dirty="0" smtClean="0">
                <a:solidFill>
                  <a:srgbClr val="F04A01"/>
                </a:solidFill>
                <a:latin typeface="Bitstream Vera Sans" charset="0"/>
              </a:rPr>
              <a:t>”</a:t>
            </a:r>
            <a:endParaRPr lang="en-US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1143000"/>
            <a:ext cx="8763000" cy="5257800"/>
          </a:xfrm>
        </p:spPr>
        <p:txBody>
          <a:bodyPr>
            <a:normAutofit fontScale="92500" lnSpcReduction="10000"/>
          </a:bodyPr>
          <a:lstStyle/>
          <a:p>
            <a:pPr marL="385200" indent="-385200">
              <a:lnSpc>
                <a:spcPct val="120000"/>
              </a:lnSpc>
              <a:spcBef>
                <a:spcPts val="600"/>
              </a:spcBef>
            </a:pPr>
            <a:r>
              <a:rPr lang="en-US" sz="2600" dirty="0" smtClean="0"/>
              <a:t>Generalization </a:t>
            </a:r>
            <a:r>
              <a:rPr lang="en-US" sz="2600" dirty="0"/>
              <a:t>of </a:t>
            </a:r>
            <a:r>
              <a:rPr lang="en-US" sz="2600" dirty="0" err="1"/>
              <a:t>PanDA</a:t>
            </a:r>
            <a:r>
              <a:rPr lang="en-US" sz="2600" dirty="0"/>
              <a:t> </a:t>
            </a:r>
            <a:r>
              <a:rPr lang="en-US" sz="2600" dirty="0" smtClean="0"/>
              <a:t>for </a:t>
            </a:r>
            <a:r>
              <a:rPr lang="en-US" sz="2600" dirty="0"/>
              <a:t>HEP and other data-intensive </a:t>
            </a:r>
            <a:r>
              <a:rPr lang="en-US" sz="2600" dirty="0" smtClean="0"/>
              <a:t>sciences</a:t>
            </a:r>
          </a:p>
          <a:p>
            <a:pPr marL="385200" indent="-385200">
              <a:lnSpc>
                <a:spcPct val="120000"/>
              </a:lnSpc>
              <a:spcBef>
                <a:spcPts val="600"/>
              </a:spcBef>
            </a:pPr>
            <a:r>
              <a:rPr lang="en-US" sz="2600" dirty="0" smtClean="0"/>
              <a:t>Four main tracks :</a:t>
            </a:r>
            <a:endParaRPr lang="en-US" sz="2600" dirty="0"/>
          </a:p>
          <a:p>
            <a:pPr marL="785250" lvl="1" indent="-385200">
              <a:lnSpc>
                <a:spcPct val="120000"/>
              </a:lnSpc>
              <a:spcBef>
                <a:spcPts val="600"/>
              </a:spcBef>
            </a:pPr>
            <a:r>
              <a:rPr lang="en-US" sz="2400" b="1" dirty="0" smtClean="0">
                <a:solidFill>
                  <a:srgbClr val="FF6600"/>
                </a:solidFill>
              </a:rPr>
              <a:t>Factorizing </a:t>
            </a:r>
            <a:r>
              <a:rPr lang="en-US" sz="2400" b="1" dirty="0">
                <a:solidFill>
                  <a:srgbClr val="FF6600"/>
                </a:solidFill>
              </a:rPr>
              <a:t>the </a:t>
            </a:r>
            <a:r>
              <a:rPr lang="en-US" sz="2400" b="1" dirty="0" smtClean="0">
                <a:solidFill>
                  <a:srgbClr val="FF6600"/>
                </a:solidFill>
              </a:rPr>
              <a:t>core :</a:t>
            </a:r>
            <a:r>
              <a:rPr lang="en-US" sz="2400" dirty="0" smtClean="0"/>
              <a:t> </a:t>
            </a:r>
            <a:r>
              <a:rPr lang="en-US" sz="2400" dirty="0"/>
              <a:t>Factorizing the core components of </a:t>
            </a:r>
            <a:r>
              <a:rPr lang="en-US" sz="2400" dirty="0" err="1"/>
              <a:t>PanDA</a:t>
            </a:r>
            <a:r>
              <a:rPr lang="en-US" sz="2400" dirty="0"/>
              <a:t> to enable adoption by a wide range of </a:t>
            </a:r>
            <a:r>
              <a:rPr lang="en-US" sz="2400" dirty="0" err="1"/>
              <a:t>exascale</a:t>
            </a:r>
            <a:r>
              <a:rPr lang="en-US" sz="2400" dirty="0"/>
              <a:t> scientific </a:t>
            </a:r>
            <a:r>
              <a:rPr lang="en-US" sz="2400" dirty="0" smtClean="0"/>
              <a:t>communities</a:t>
            </a:r>
            <a:endParaRPr lang="en-US" sz="2400" dirty="0"/>
          </a:p>
          <a:p>
            <a:pPr marL="785250" lvl="1" indent="-385200">
              <a:lnSpc>
                <a:spcPct val="120000"/>
              </a:lnSpc>
              <a:spcBef>
                <a:spcPts val="600"/>
              </a:spcBef>
            </a:pPr>
            <a:r>
              <a:rPr lang="en-US" sz="2400" b="1" dirty="0" smtClean="0">
                <a:solidFill>
                  <a:srgbClr val="FF6600"/>
                </a:solidFill>
              </a:rPr>
              <a:t>Extending </a:t>
            </a:r>
            <a:r>
              <a:rPr lang="en-US" sz="2400" b="1" dirty="0">
                <a:solidFill>
                  <a:srgbClr val="FF6600"/>
                </a:solidFill>
              </a:rPr>
              <a:t>the </a:t>
            </a:r>
            <a:r>
              <a:rPr lang="en-US" sz="2400" b="1" dirty="0" smtClean="0">
                <a:solidFill>
                  <a:srgbClr val="FF6600"/>
                </a:solidFill>
              </a:rPr>
              <a:t>scope </a:t>
            </a:r>
            <a:r>
              <a:rPr lang="en-US" sz="2400" b="1" u="sng" dirty="0" smtClean="0">
                <a:solidFill>
                  <a:srgbClr val="FF6600"/>
                </a:solidFill>
              </a:rPr>
              <a:t>:</a:t>
            </a:r>
            <a:r>
              <a:rPr lang="en-US" sz="2400" b="1" u="sng" dirty="0" smtClean="0"/>
              <a:t> </a:t>
            </a:r>
            <a:r>
              <a:rPr lang="en-US" sz="2400" dirty="0"/>
              <a:t>Evolving </a:t>
            </a:r>
            <a:r>
              <a:rPr lang="en-US" sz="2400" dirty="0" err="1"/>
              <a:t>PanDA</a:t>
            </a:r>
            <a:r>
              <a:rPr lang="en-US" sz="2400" dirty="0"/>
              <a:t> to support extreme scale computing clouds and Leadership Computing </a:t>
            </a:r>
            <a:r>
              <a:rPr lang="en-US" sz="2400" dirty="0" smtClean="0"/>
              <a:t>Facilities</a:t>
            </a:r>
            <a:endParaRPr lang="en-US" sz="2400" dirty="0"/>
          </a:p>
          <a:p>
            <a:pPr marL="785250" lvl="1" indent="-385200">
              <a:lnSpc>
                <a:spcPct val="120000"/>
              </a:lnSpc>
              <a:spcBef>
                <a:spcPts val="600"/>
              </a:spcBef>
            </a:pPr>
            <a:r>
              <a:rPr lang="en-US" sz="2400" b="1" i="1" u="sng" dirty="0" smtClean="0">
                <a:solidFill>
                  <a:srgbClr val="FF6600"/>
                </a:solidFill>
              </a:rPr>
              <a:t>Leveraging </a:t>
            </a:r>
            <a:r>
              <a:rPr lang="en-US" sz="2400" b="1" i="1" u="sng" dirty="0">
                <a:solidFill>
                  <a:srgbClr val="FF6600"/>
                </a:solidFill>
              </a:rPr>
              <a:t>intelligent </a:t>
            </a:r>
            <a:r>
              <a:rPr lang="en-US" sz="2400" b="1" i="1" u="sng" dirty="0" smtClean="0">
                <a:solidFill>
                  <a:srgbClr val="FF6600"/>
                </a:solidFill>
              </a:rPr>
              <a:t>networks </a:t>
            </a:r>
            <a:r>
              <a:rPr lang="en-US" sz="2400" i="1" u="sng" dirty="0" smtClean="0">
                <a:solidFill>
                  <a:srgbClr val="FF6600"/>
                </a:solidFill>
              </a:rPr>
              <a:t>: </a:t>
            </a:r>
            <a:r>
              <a:rPr lang="en-US" sz="2400" i="1" dirty="0">
                <a:solidFill>
                  <a:srgbClr val="FF6600"/>
                </a:solidFill>
              </a:rPr>
              <a:t>Integrating network services and real-time data access to the </a:t>
            </a:r>
            <a:r>
              <a:rPr lang="en-US" sz="2400" i="1" dirty="0" err="1">
                <a:solidFill>
                  <a:srgbClr val="FF6600"/>
                </a:solidFill>
              </a:rPr>
              <a:t>PanDA</a:t>
            </a:r>
            <a:r>
              <a:rPr lang="en-US" sz="2400" i="1" dirty="0">
                <a:solidFill>
                  <a:srgbClr val="FF6600"/>
                </a:solidFill>
              </a:rPr>
              <a:t> workflow </a:t>
            </a:r>
          </a:p>
          <a:p>
            <a:pPr marL="785250" lvl="1" indent="-385200">
              <a:lnSpc>
                <a:spcPct val="120000"/>
              </a:lnSpc>
              <a:spcBef>
                <a:spcPts val="600"/>
              </a:spcBef>
            </a:pPr>
            <a:r>
              <a:rPr lang="en-US" sz="2400" b="1" dirty="0" smtClean="0">
                <a:solidFill>
                  <a:srgbClr val="FF6600"/>
                </a:solidFill>
              </a:rPr>
              <a:t>Usability </a:t>
            </a:r>
            <a:r>
              <a:rPr lang="en-US" sz="2400" b="1" dirty="0">
                <a:solidFill>
                  <a:srgbClr val="FF6600"/>
                </a:solidFill>
              </a:rPr>
              <a:t>and </a:t>
            </a:r>
            <a:r>
              <a:rPr lang="en-US" sz="2400" b="1" dirty="0" smtClean="0">
                <a:solidFill>
                  <a:srgbClr val="FF6600"/>
                </a:solidFill>
              </a:rPr>
              <a:t>monitoring :</a:t>
            </a:r>
            <a:r>
              <a:rPr lang="en-US" sz="2400" b="1" dirty="0" smtClean="0"/>
              <a:t> </a:t>
            </a:r>
            <a:r>
              <a:rPr lang="en-US" sz="2400" dirty="0"/>
              <a:t>Real time monitoring and visualization package for </a:t>
            </a:r>
            <a:r>
              <a:rPr lang="en-US" sz="2400" dirty="0" err="1" smtClean="0"/>
              <a:t>PanDA</a:t>
            </a:r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z="1400" i="0" smtClean="0">
                <a:solidFill>
                  <a:schemeClr val="tx1"/>
                </a:solidFill>
                <a:effectLst/>
                <a:latin typeface="Times New Roman" pitchFamily="18" charset="0"/>
              </a:rPr>
              <a:t>K.De et al CHEP 2015, Okinawa, Japan</a:t>
            </a:r>
            <a:endParaRPr lang="en-US" sz="1400" i="0" dirty="0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6F043B-B474-410F-92AE-00A694F7A165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66371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TO1VikT9UKWF2YHL9NmLg"/>
</p:tagLst>
</file>

<file path=ppt/theme/theme1.xml><?xml version="1.0" encoding="utf-8"?>
<a:theme xmlns:a="http://schemas.openxmlformats.org/drawingml/2006/main" name="Atlas">
  <a:themeElements>
    <a:clrScheme name="Atlas.po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Atlas.pot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noFill/>
          <a:prstDash val="solid"/>
          <a:round/>
          <a:headEnd type="none" w="med" len="med"/>
          <a:tailEnd type="none" w="med" len="med"/>
        </a:ln>
        <a:effectLst/>
        <a:scene3d>
          <a:camera prst="legacyObliqueTopRight"/>
          <a:lightRig rig="legacyFlat3" dir="b"/>
        </a:scene3d>
        <a:sp3d extrusionH="430200" prstMaterial="legacyMatte">
          <a:bevelT w="13500" h="13500" prst="angle"/>
          <a:bevelB w="13500" h="13500" prst="angle"/>
          <a:extrusionClr>
            <a:schemeClr val="bg1"/>
          </a:extrusionClr>
        </a:sp3d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noFill/>
          <a:prstDash val="solid"/>
          <a:round/>
          <a:headEnd type="none" w="med" len="med"/>
          <a:tailEnd type="none" w="med" len="med"/>
        </a:ln>
        <a:effectLst/>
        <a:scene3d>
          <a:camera prst="legacyObliqueTopRight"/>
          <a:lightRig rig="legacyFlat3" dir="b"/>
        </a:scene3d>
        <a:sp3d extrusionH="430200" prstMaterial="legacyMatte">
          <a:bevelT w="13500" h="13500" prst="angle"/>
          <a:bevelB w="13500" h="13500" prst="angle"/>
          <a:extrusionClr>
            <a:schemeClr val="bg1"/>
          </a:extrusionClr>
        </a:sp3d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Atlas.po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tlas.po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tlas.po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tlas.po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tlas.po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tlas.po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tlas.po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Office\Templates\Atlas.pot</Template>
  <TotalTime>20420</TotalTime>
  <Words>1680</Words>
  <Application>Microsoft Macintosh PowerPoint</Application>
  <PresentationFormat>On-screen Show (4:3)</PresentationFormat>
  <Paragraphs>228</Paragraphs>
  <Slides>24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Atlas</vt:lpstr>
      <vt:lpstr>Integrating Network Awareness in ATLAS Distributed Computing Using  the ANSE Project</vt:lpstr>
      <vt:lpstr>The ATLAS Experiment at the LHC</vt:lpstr>
      <vt:lpstr>Distributed Computing in ATLAS</vt:lpstr>
      <vt:lpstr>PanDA Overview</vt:lpstr>
      <vt:lpstr>Core Ideas in PanDA</vt:lpstr>
      <vt:lpstr>Resources Accessible via PanDA</vt:lpstr>
      <vt:lpstr>PanDA Scale</vt:lpstr>
      <vt:lpstr>The Growing PanDA EcoSystem</vt:lpstr>
      <vt:lpstr>PanDA Evolution. ”Big PanDA”</vt:lpstr>
      <vt:lpstr>ATLAS Distributed Computing. Data Transfer Volume during Run 1. </vt:lpstr>
      <vt:lpstr>PanDA and Networking</vt:lpstr>
      <vt:lpstr>Sources of Network Information</vt:lpstr>
      <vt:lpstr>Network Data Monitoring. Sonar.</vt:lpstr>
      <vt:lpstr>Network Measurements. perfSonar</vt:lpstr>
      <vt:lpstr>Example: Faster User Analysis</vt:lpstr>
      <vt:lpstr>Jobs Using FAX for Remote Access</vt:lpstr>
      <vt:lpstr>Daily Remote Access Rates </vt:lpstr>
      <vt:lpstr>Jobs from Task 4199733 </vt:lpstr>
      <vt:lpstr>Job Wait Times for Example Task</vt:lpstr>
      <vt:lpstr>Cloud Selection</vt:lpstr>
      <vt:lpstr>Example of Cloud Selection</vt:lpstr>
      <vt:lpstr>Summary</vt:lpstr>
      <vt:lpstr>Back up slides</vt:lpstr>
      <vt:lpstr>PowerPoint Presentation</vt:lpstr>
    </vt:vector>
  </TitlesOfParts>
  <Company>Univ. of Texas at Arlington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Production Status</dc:title>
  <dc:creator>Kaushik De</dc:creator>
  <cp:lastModifiedBy>Alexei Klimentov</cp:lastModifiedBy>
  <cp:revision>1167</cp:revision>
  <cp:lastPrinted>2015-04-12T17:46:24Z</cp:lastPrinted>
  <dcterms:created xsi:type="dcterms:W3CDTF">2003-03-01T23:39:00Z</dcterms:created>
  <dcterms:modified xsi:type="dcterms:W3CDTF">2015-04-12T17:46:27Z</dcterms:modified>
</cp:coreProperties>
</file>