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92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5" r:id="rId3"/>
    <p:sldId id="305" r:id="rId4"/>
    <p:sldId id="265" r:id="rId5"/>
    <p:sldId id="266" r:id="rId6"/>
    <p:sldId id="276" r:id="rId7"/>
    <p:sldId id="309" r:id="rId8"/>
    <p:sldId id="280" r:id="rId9"/>
    <p:sldId id="284" r:id="rId10"/>
    <p:sldId id="286" r:id="rId11"/>
    <p:sldId id="310" r:id="rId12"/>
    <p:sldId id="297" r:id="rId13"/>
    <p:sldId id="269" r:id="rId14"/>
    <p:sldId id="282" r:id="rId15"/>
    <p:sldId id="301" r:id="rId16"/>
    <p:sldId id="270" r:id="rId17"/>
    <p:sldId id="302" r:id="rId18"/>
    <p:sldId id="306" r:id="rId19"/>
    <p:sldId id="307" r:id="rId20"/>
    <p:sldId id="308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04" y="-112"/>
      </p:cViewPr>
      <p:guideLst>
        <p:guide orient="horz" pos="2160"/>
        <p:guide pos="672"/>
        <p:guide pos="5472"/>
        <p:guide pos="1008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922C55-25AD-B94B-AC1C-CF81591C295F}" type="datetime1">
              <a:rPr lang="en-GB" smtClean="0"/>
              <a:t>13/04/2015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1DA2954-6294-8642-AB92-3EB466C50DC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35238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66E80B-F271-BF45-A172-D0017F215D87}" type="datetime1">
              <a:rPr lang="en-GB" smtClean="0"/>
              <a:t>13/04/2015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smtClean="0"/>
              <a:t>Click to edit Master text styles</a:t>
            </a:r>
          </a:p>
          <a:p>
            <a:pPr lvl="1"/>
            <a:r>
              <a:rPr lang="nb-NO" noProof="0" smtClean="0"/>
              <a:t>Second level</a:t>
            </a:r>
          </a:p>
          <a:p>
            <a:pPr lvl="2"/>
            <a:r>
              <a:rPr lang="nb-NO" noProof="0" smtClean="0"/>
              <a:t>Third level</a:t>
            </a:r>
          </a:p>
          <a:p>
            <a:pPr lvl="3"/>
            <a:r>
              <a:rPr lang="nb-NO" noProof="0" smtClean="0"/>
              <a:t>Fourth level</a:t>
            </a:r>
          </a:p>
          <a:p>
            <a:pPr lvl="4"/>
            <a:r>
              <a:rPr lang="nb-NO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ED4B708-EE86-B44E-921E-50BAFB7D66B8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39827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27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NHM2_engels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NHM3_engelsk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NHM4_engelsk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NHM5_engelsk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NHM6_engelsk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Fysisk2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Fysisk3Eng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Fysisk3EngA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1026"/>
          <p:cNvSpPr>
            <a:spLocks noGrp="1" noChangeArrowheads="1"/>
          </p:cNvSpPr>
          <p:nvPr>
            <p:ph type="ctrTitle" sz="quarter"/>
          </p:nvPr>
        </p:nvSpPr>
        <p:spPr>
          <a:xfrm>
            <a:off x="1295400" y="1905000"/>
            <a:ext cx="6934200" cy="1143000"/>
          </a:xfrm>
        </p:spPr>
        <p:txBody>
          <a:bodyPr anchor="b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95400" y="3048000"/>
            <a:ext cx="7315200" cy="1752600"/>
          </a:xfrm>
        </p:spPr>
        <p:txBody>
          <a:bodyPr/>
          <a:lstStyle>
            <a:lvl1pPr marL="0" indent="0">
              <a:buFontTx/>
              <a:buNone/>
              <a:defRPr sz="3000" b="1" i="0" baseline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2" name="Picture 11" descr="NHM2_engelsk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NHM3_engelsk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NHM4_engelsk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NHM5_engelsk.jp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NHM6_engelsk.jp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Fysisk2.jpg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Fysisk3Eng.jp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Fysisk3EngA.jp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19240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6197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nb-N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8382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696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pic>
        <p:nvPicPr>
          <p:cNvPr id="1031" name="Picture 11" descr="MN_FYSISK_A_ENG.png"/>
          <p:cNvPicPr>
            <a:picLocks noChangeAspect="1"/>
          </p:cNvPicPr>
          <p:nvPr/>
        </p:nvPicPr>
        <p:blipFill>
          <a:blip r:embed="rId13"/>
          <a:srcRect b="55283"/>
          <a:stretch>
            <a:fillRect/>
          </a:stretch>
        </p:blipFill>
        <p:spPr bwMode="auto">
          <a:xfrm>
            <a:off x="304800" y="228600"/>
            <a:ext cx="2603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MN_FYSISK_A_ENG.png"/>
          <p:cNvPicPr>
            <a:picLocks noChangeAspect="1"/>
          </p:cNvPicPr>
          <p:nvPr userDrawn="1"/>
        </p:nvPicPr>
        <p:blipFill>
          <a:blip r:embed="rId13"/>
          <a:srcRect b="55283"/>
          <a:stretch>
            <a:fillRect/>
          </a:stretch>
        </p:blipFill>
        <p:spPr bwMode="auto">
          <a:xfrm>
            <a:off x="304800" y="228600"/>
            <a:ext cx="2603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tlasathome.cern.ch" TargetMode="External"/><Relationship Id="rId3" Type="http://schemas.openxmlformats.org/officeDocument/2006/relationships/hyperlink" Target="http://atlasphysathome.web.cern.ch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oinc.berkeley.edu/download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ctrTitle" sz="quarter"/>
          </p:nvPr>
        </p:nvSpPr>
        <p:spPr>
          <a:xfrm>
            <a:off x="1259632" y="3717032"/>
            <a:ext cx="6934200" cy="151216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b-NO" dirty="0" smtClean="0">
                <a:solidFill>
                  <a:schemeClr val="tx1"/>
                </a:solidFill>
              </a:rPr>
              <a:t>David Cameron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err="1" smtClean="0"/>
              <a:t>Riccardo</a:t>
            </a:r>
            <a:r>
              <a:rPr lang="nb-NO" dirty="0" smtClean="0"/>
              <a:t> </a:t>
            </a:r>
            <a:r>
              <a:rPr lang="nb-NO" dirty="0" err="1" smtClean="0"/>
              <a:t>Bianchi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Claire Adam </a:t>
            </a:r>
            <a:r>
              <a:rPr lang="nb-NO" dirty="0" err="1" smtClean="0"/>
              <a:t>Bourdarios</a:t>
            </a:r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>Andrej </a:t>
            </a:r>
            <a:r>
              <a:rPr lang="nb-NO" dirty="0" err="1" smtClean="0"/>
              <a:t>Filipcic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Eric </a:t>
            </a:r>
            <a:r>
              <a:rPr lang="nb-NO" dirty="0" err="1" smtClean="0"/>
              <a:t>Lançon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 smtClean="0"/>
              <a:t>Efrat</a:t>
            </a:r>
            <a:r>
              <a:rPr lang="nb-NO" dirty="0" smtClean="0"/>
              <a:t> Tal Hod</a:t>
            </a:r>
            <a:br>
              <a:rPr lang="nb-NO" dirty="0" smtClean="0"/>
            </a:br>
            <a:r>
              <a:rPr lang="nb-NO" dirty="0" err="1" smtClean="0"/>
              <a:t>Wenjing</a:t>
            </a:r>
            <a:r>
              <a:rPr lang="nb-NO" dirty="0" smtClean="0"/>
              <a:t> Wu</a:t>
            </a:r>
            <a:br>
              <a:rPr lang="nb-NO" dirty="0" smtClean="0"/>
            </a:b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behalf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ATLAS Collaboration</a:t>
            </a:r>
            <a:br>
              <a:rPr lang="nb-NO" dirty="0" smtClean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CHEP 15, Okinawa</a:t>
            </a:r>
            <a:endParaRPr lang="nb-NO" dirty="0"/>
          </a:p>
        </p:txBody>
      </p:sp>
      <p:sp>
        <p:nvSpPr>
          <p:cNvPr id="15363" name="Subtitle 6"/>
          <p:cNvSpPr>
            <a:spLocks noGrp="1"/>
          </p:cNvSpPr>
          <p:nvPr>
            <p:ph type="subTitle" sz="quarter" idx="1"/>
          </p:nvPr>
        </p:nvSpPr>
        <p:spPr>
          <a:xfrm>
            <a:off x="2051720" y="5445224"/>
            <a:ext cx="7315200" cy="1752600"/>
          </a:xfrm>
        </p:spPr>
        <p:txBody>
          <a:bodyPr/>
          <a:lstStyle/>
          <a:p>
            <a:pPr eaLnBrk="1" hangingPunct="1"/>
            <a:r>
              <a:rPr lang="nb-NO" sz="2400" dirty="0" err="1" smtClean="0">
                <a:latin typeface="Arial" charset="0"/>
                <a:ea typeface="Arial" charset="0"/>
                <a:cs typeface="Arial" charset="0"/>
              </a:rPr>
              <a:t>ATLAS@Home</a:t>
            </a:r>
            <a:r>
              <a:rPr lang="nb-NO" sz="2400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b-NO" sz="2400" dirty="0" err="1" smtClean="0">
                <a:latin typeface="Arial" charset="0"/>
                <a:ea typeface="Arial" charset="0"/>
                <a:cs typeface="Arial" charset="0"/>
              </a:rPr>
              <a:t>Harnessing</a:t>
            </a:r>
            <a:r>
              <a:rPr lang="nb-NO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nb-NO" sz="2400" dirty="0" err="1" smtClean="0">
                <a:latin typeface="Arial" charset="0"/>
                <a:ea typeface="Arial" charset="0"/>
                <a:cs typeface="Arial" charset="0"/>
              </a:rPr>
              <a:t>Volunteer</a:t>
            </a:r>
            <a:r>
              <a:rPr lang="nb-NO" sz="2400" dirty="0" smtClean="0">
                <a:latin typeface="Arial" charset="0"/>
                <a:ea typeface="Arial" charset="0"/>
                <a:cs typeface="Arial" charset="0"/>
              </a:rPr>
              <a:t> Computing for HEP</a:t>
            </a:r>
            <a:endParaRPr lang="nb-NO" sz="1800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476672"/>
            <a:ext cx="7696200" cy="1143000"/>
          </a:xfrm>
        </p:spPr>
        <p:txBody>
          <a:bodyPr/>
          <a:lstStyle/>
          <a:p>
            <a:r>
              <a:rPr lang="en-GB" dirty="0" smtClean="0"/>
              <a:t>Job statistics since May 2014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085184"/>
            <a:ext cx="61221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800" dirty="0" smtClean="0"/>
              <a:t>Continuous 4000-5000 running jobs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almost </a:t>
            </a:r>
            <a:r>
              <a:rPr lang="en-GB" sz="1800" dirty="0"/>
              <a:t>9</a:t>
            </a:r>
            <a:r>
              <a:rPr lang="en-GB" sz="1800" dirty="0" smtClean="0"/>
              <a:t>00k completed jobs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1M CPU hours, 20M events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50% CPU efficiency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Gaps are due to technical issues, not lack of volunteers</a:t>
            </a:r>
            <a:endParaRPr lang="en-GB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40406"/>
            <a:ext cx="4248472" cy="32173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4110" y="1872208"/>
            <a:ext cx="4237482" cy="32129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91880" y="1412776"/>
            <a:ext cx="201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5000 running jobs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1412776"/>
            <a:ext cx="230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900k completed jobs</a:t>
            </a:r>
            <a:endParaRPr lang="en-GB" sz="18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8388424" y="1772816"/>
            <a:ext cx="504056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3779912" y="1772816"/>
            <a:ext cx="216024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10</a:t>
            </a:fld>
            <a:endParaRPr lang="nb-NO" dirty="0"/>
          </a:p>
        </p:txBody>
      </p:sp>
      <p:sp>
        <p:nvSpPr>
          <p:cNvPr id="2" name="TextBox 1"/>
          <p:cNvSpPr txBox="1"/>
          <p:nvPr/>
        </p:nvSpPr>
        <p:spPr>
          <a:xfrm>
            <a:off x="4662435" y="2025451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03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476672"/>
            <a:ext cx="7696200" cy="1143000"/>
          </a:xfrm>
        </p:spPr>
        <p:txBody>
          <a:bodyPr/>
          <a:lstStyle/>
          <a:p>
            <a:r>
              <a:rPr lang="en-GB" dirty="0" smtClean="0"/>
              <a:t>Job statistics since May 2014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085184"/>
            <a:ext cx="61221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800" dirty="0" smtClean="0"/>
              <a:t>Continuous 4000-5000 running jobs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almost </a:t>
            </a:r>
            <a:r>
              <a:rPr lang="en-GB" sz="1800" dirty="0"/>
              <a:t>9</a:t>
            </a:r>
            <a:r>
              <a:rPr lang="en-GB" sz="1800" dirty="0" smtClean="0"/>
              <a:t>00k completed jobs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1M CPU hours, 20M events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50% CPU efficiency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Gaps are due to technical issues, not lack of volunteers</a:t>
            </a:r>
            <a:endParaRPr lang="en-GB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40406"/>
            <a:ext cx="4248472" cy="32173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4110" y="1872208"/>
            <a:ext cx="4237482" cy="32129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91880" y="1412776"/>
            <a:ext cx="201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5000 running jobs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1412776"/>
            <a:ext cx="230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900k completed jobs</a:t>
            </a:r>
            <a:endParaRPr lang="en-GB" sz="18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8388424" y="1772816"/>
            <a:ext cx="504056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3779912" y="1772816"/>
            <a:ext cx="216024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11</a:t>
            </a:fld>
            <a:endParaRPr lang="nb-NO" dirty="0"/>
          </a:p>
        </p:txBody>
      </p:sp>
      <p:sp>
        <p:nvSpPr>
          <p:cNvPr id="2" name="TextBox 1"/>
          <p:cNvSpPr txBox="1"/>
          <p:nvPr/>
        </p:nvSpPr>
        <p:spPr>
          <a:xfrm>
            <a:off x="4662435" y="2025451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1043608" y="1052736"/>
            <a:ext cx="6764321" cy="5112568"/>
            <a:chOff x="1043608" y="1052736"/>
            <a:chExt cx="6764321" cy="511256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3608" y="1052736"/>
              <a:ext cx="6764321" cy="51125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419872" y="1844824"/>
              <a:ext cx="2279966" cy="40011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LHC restart 5 April</a:t>
              </a:r>
              <a:endParaRPr lang="en-GB" dirty="0"/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5580112" y="2276872"/>
              <a:ext cx="360040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006646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412776"/>
            <a:ext cx="6840760" cy="51180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696200" cy="1143000"/>
          </a:xfrm>
        </p:spPr>
        <p:txBody>
          <a:bodyPr/>
          <a:lstStyle/>
          <a:p>
            <a:r>
              <a:rPr lang="en-GB" dirty="0" smtClean="0"/>
              <a:t>Scale of </a:t>
            </a:r>
            <a:r>
              <a:rPr lang="en-GB" dirty="0" err="1" smtClean="0"/>
              <a:t>ATLAS@Home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581128"/>
            <a:ext cx="3658298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L</a:t>
            </a:r>
            <a:r>
              <a:rPr lang="en-GB" dirty="0" smtClean="0"/>
              <a:t>argest ATLAS simulation site!</a:t>
            </a:r>
            <a:endParaRPr lang="en-GB" dirty="0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 bwMode="auto">
          <a:xfrm flipH="1">
            <a:off x="1403648" y="4981238"/>
            <a:ext cx="1109069" cy="5359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81721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080" y="764705"/>
            <a:ext cx="6131272" cy="57104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00192" y="5157192"/>
            <a:ext cx="2376264" cy="101566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Wide variety and distribution of volunteers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13</a:t>
            </a:fld>
            <a:endParaRPr lang="nb-NO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836712"/>
            <a:ext cx="3493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Very roughly 3 credits/event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620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600" y="548680"/>
            <a:ext cx="7696200" cy="1143000"/>
          </a:xfrm>
        </p:spPr>
        <p:txBody>
          <a:bodyPr/>
          <a:lstStyle/>
          <a:p>
            <a:r>
              <a:rPr lang="en-GB" dirty="0" smtClean="0"/>
              <a:t>Very active message boards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88840"/>
            <a:ext cx="8388424" cy="428612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14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37077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ATLAS@Home</a:t>
            </a:r>
            <a:r>
              <a:rPr lang="en-GB" dirty="0" smtClean="0"/>
              <a:t> potential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It is not possible to run all ATLAS jobs on </a:t>
            </a:r>
            <a:r>
              <a:rPr lang="en-GB" dirty="0" err="1" smtClean="0"/>
              <a:t>ATLAS@home</a:t>
            </a:r>
            <a:endParaRPr lang="en-GB" dirty="0" smtClean="0"/>
          </a:p>
          <a:p>
            <a:pPr lvl="1"/>
            <a:r>
              <a:rPr lang="en-GB" dirty="0" smtClean="0"/>
              <a:t>See earlier considerations about I/O, unreliability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But ~50% of jobs could feasibly run on this platform</a:t>
            </a:r>
          </a:p>
          <a:p>
            <a:pPr lvl="1"/>
            <a:r>
              <a:rPr lang="en-GB" dirty="0" smtClean="0"/>
              <a:t>Event generation, MC simulation, other non-data intensive tasks</a:t>
            </a:r>
          </a:p>
          <a:p>
            <a:r>
              <a:rPr lang="en-GB" dirty="0" smtClean="0"/>
              <a:t>The high entry barrier may limit general public participation for now</a:t>
            </a:r>
          </a:p>
          <a:p>
            <a:r>
              <a:rPr lang="en-GB" dirty="0" smtClean="0"/>
              <a:t>Can it replace small Grid sites?</a:t>
            </a:r>
          </a:p>
          <a:p>
            <a:pPr lvl="1"/>
            <a:r>
              <a:rPr lang="en-GB" dirty="0" smtClean="0"/>
              <a:t>For example a CPU-only T3 site or small university cluster</a:t>
            </a:r>
          </a:p>
          <a:p>
            <a:pPr lvl="1"/>
            <a:r>
              <a:rPr lang="en-GB" dirty="0" smtClean="0"/>
              <a:t>Instead of setting up all the Grid infrastructure just install BOINC on the worker nodes</a:t>
            </a:r>
          </a:p>
          <a:p>
            <a:pPr lvl="1"/>
            <a:r>
              <a:rPr lang="en-GB" dirty="0" smtClean="0"/>
              <a:t>Standard Grid accounting in APEL is provided by ARC CE</a:t>
            </a:r>
          </a:p>
          <a:p>
            <a:r>
              <a:rPr lang="en-GB" dirty="0" smtClean="0"/>
              <a:t> Idle administrative desktops</a:t>
            </a:r>
            <a:endParaRPr lang="en-GB" dirty="0"/>
          </a:p>
          <a:p>
            <a:pPr lvl="1"/>
            <a:r>
              <a:rPr lang="en-GB" dirty="0" err="1"/>
              <a:t>eg</a:t>
            </a:r>
            <a:r>
              <a:rPr lang="en-GB" dirty="0"/>
              <a:t> now available as part of NICE, to put on CERN administrative </a:t>
            </a:r>
            <a:r>
              <a:rPr lang="en-GB" dirty="0" smtClean="0"/>
              <a:t>PCs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15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7788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and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Setting up </a:t>
            </a:r>
            <a:r>
              <a:rPr lang="en-GB" dirty="0" err="1" smtClean="0"/>
              <a:t>ATLAS@Home</a:t>
            </a:r>
            <a:r>
              <a:rPr lang="en-GB" dirty="0" smtClean="0"/>
              <a:t> has been an exciting and fruitful experience</a:t>
            </a:r>
          </a:p>
          <a:p>
            <a:r>
              <a:rPr lang="en-GB" dirty="0" smtClean="0"/>
              <a:t>Hardware is free and manpower running costs are a fraction of an equivalent-sized computing centre</a:t>
            </a:r>
          </a:p>
          <a:p>
            <a:r>
              <a:rPr lang="en-GB" dirty="0" smtClean="0"/>
              <a:t>But the volunteers don</a:t>
            </a:r>
            <a:r>
              <a:rPr lang="fr-FR" dirty="0" smtClean="0"/>
              <a:t>’</a:t>
            </a:r>
            <a:r>
              <a:rPr lang="en-GB" dirty="0" smtClean="0"/>
              <a:t>t come completely for free</a:t>
            </a:r>
          </a:p>
          <a:p>
            <a:pPr lvl="1"/>
            <a:r>
              <a:rPr lang="en-GB" dirty="0" smtClean="0"/>
              <a:t>Some volunteers are extremely competent and knowledgeable and help others</a:t>
            </a:r>
          </a:p>
          <a:p>
            <a:pPr lvl="1"/>
            <a:r>
              <a:rPr lang="en-GB" dirty="0" smtClean="0"/>
              <a:t>But some expect support/feedback/rewards</a:t>
            </a:r>
          </a:p>
          <a:p>
            <a:r>
              <a:rPr lang="en-GB" dirty="0" smtClean="0"/>
              <a:t>The number of running jobs is rising slowly	</a:t>
            </a:r>
          </a:p>
          <a:p>
            <a:pPr lvl="1"/>
            <a:r>
              <a:rPr lang="en-GB" dirty="0" err="1" smtClean="0"/>
              <a:t>ATLAS@Home</a:t>
            </a:r>
            <a:r>
              <a:rPr lang="en-GB" dirty="0" smtClean="0"/>
              <a:t> is heavy to run compared to most projects</a:t>
            </a:r>
          </a:p>
          <a:p>
            <a:pPr lvl="1"/>
            <a:r>
              <a:rPr lang="en-GB" dirty="0" smtClean="0"/>
              <a:t>Still a beta project</a:t>
            </a:r>
          </a:p>
          <a:p>
            <a:r>
              <a:rPr lang="en-GB" dirty="0" smtClean="0"/>
              <a:t>BOINC developers very enthusiastic to help us</a:t>
            </a:r>
          </a:p>
          <a:p>
            <a:pPr lvl="1"/>
            <a:r>
              <a:rPr lang="en-GB" dirty="0" smtClean="0"/>
              <a:t>They give us fixes/new features in days</a:t>
            </a:r>
          </a:p>
          <a:p>
            <a:r>
              <a:rPr lang="en-GB" dirty="0" smtClean="0"/>
              <a:t>We have a few more things to fix before </a:t>
            </a:r>
            <a:r>
              <a:rPr lang="en-GB" dirty="0" err="1" smtClean="0"/>
              <a:t>ATLAS@Home</a:t>
            </a:r>
            <a:r>
              <a:rPr lang="en-GB" dirty="0" smtClean="0"/>
              <a:t> can move out of beta</a:t>
            </a:r>
          </a:p>
          <a:p>
            <a:pPr lvl="1"/>
            <a:r>
              <a:rPr lang="en-GB" dirty="0" smtClean="0"/>
              <a:t>Adding “screensaver” visualisation of events and physics info</a:t>
            </a:r>
          </a:p>
          <a:p>
            <a:r>
              <a:rPr lang="en-GB" dirty="0" smtClean="0"/>
              <a:t>There is a lot of potential as long as we keep the public interested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16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69442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Our CERN IT colleagues in </a:t>
            </a:r>
            <a:r>
              <a:rPr lang="en-GB" dirty="0" err="1" smtClean="0"/>
              <a:t>LHC@Home</a:t>
            </a:r>
            <a:r>
              <a:rPr lang="en-GB" dirty="0" smtClean="0"/>
              <a:t> for providing the BOINC infrastructure and storage space</a:t>
            </a:r>
          </a:p>
          <a:p>
            <a:r>
              <a:rPr lang="en-GB" dirty="0" smtClean="0"/>
              <a:t>BOINC developers for rapid response to our questions and problems</a:t>
            </a:r>
          </a:p>
          <a:p>
            <a:r>
              <a:rPr lang="en-GB" dirty="0" smtClean="0"/>
              <a:t>.. and please join us!</a:t>
            </a:r>
          </a:p>
          <a:p>
            <a:pPr marL="457200" lvl="1" indent="0">
              <a:buNone/>
            </a:pPr>
            <a:r>
              <a:rPr lang="en-GB" dirty="0" smtClean="0">
                <a:hlinkClick r:id="rId2"/>
              </a:rPr>
              <a:t>http://atlasathome.cern.ch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>
                <a:hlinkClick r:id="rId3"/>
              </a:rPr>
              <a:t>http://atlasphysathome.web.cern.ch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75278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18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33737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join </a:t>
            </a:r>
            <a:r>
              <a:rPr lang="en-GB" dirty="0" err="1" smtClean="0"/>
              <a:t>ATLAS@Home</a:t>
            </a:r>
            <a:r>
              <a:rPr lang="en-GB" dirty="0" smtClean="0"/>
              <a:t> in a few clicks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http://boinc.berkeley.edu/</a:t>
            </a:r>
            <a:r>
              <a:rPr lang="en-GB" dirty="0" smtClean="0">
                <a:hlinkClick r:id="rId2"/>
              </a:rPr>
              <a:t>download.php</a:t>
            </a:r>
            <a:endParaRPr lang="en-GB" dirty="0" smtClean="0"/>
          </a:p>
          <a:p>
            <a:r>
              <a:rPr lang="en-GB" dirty="0" smtClean="0"/>
              <a:t>Install the package and start it</a:t>
            </a:r>
          </a:p>
          <a:p>
            <a:r>
              <a:rPr lang="en-GB" dirty="0" smtClean="0"/>
              <a:t>Tools -&gt; Add project or account manager…</a:t>
            </a:r>
          </a:p>
          <a:p>
            <a:r>
              <a:rPr lang="en-GB" dirty="0" smtClean="0"/>
              <a:t>Add project</a:t>
            </a:r>
          </a:p>
          <a:p>
            <a:r>
              <a:rPr lang="en-GB" dirty="0" smtClean="0"/>
              <a:t>Select </a:t>
            </a:r>
            <a:r>
              <a:rPr lang="en-GB" dirty="0" err="1" smtClean="0"/>
              <a:t>ATLAS@Home</a:t>
            </a:r>
            <a:r>
              <a:rPr lang="en-GB" dirty="0" smtClean="0"/>
              <a:t> (2</a:t>
            </a:r>
            <a:r>
              <a:rPr lang="en-GB" baseline="30000" dirty="0" smtClean="0"/>
              <a:t>nd</a:t>
            </a:r>
            <a:r>
              <a:rPr lang="en-GB" dirty="0" smtClean="0"/>
              <a:t> on the list)</a:t>
            </a:r>
          </a:p>
          <a:p>
            <a:r>
              <a:rPr lang="en-GB" dirty="0" smtClean="0"/>
              <a:t>Enter email address and a password</a:t>
            </a:r>
          </a:p>
          <a:p>
            <a:r>
              <a:rPr lang="en-GB" dirty="0" smtClean="0"/>
              <a:t>Click Finish</a:t>
            </a:r>
          </a:p>
          <a:p>
            <a:r>
              <a:rPr lang="en-GB" dirty="0" smtClean="0"/>
              <a:t>Optionally add information to your profile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98261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volunteer computing?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76872"/>
            <a:ext cx="2667000" cy="800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212976"/>
            <a:ext cx="3954901" cy="1008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4293096"/>
            <a:ext cx="5054600" cy="1155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5517232"/>
            <a:ext cx="5112568" cy="9071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5166" y="2492896"/>
            <a:ext cx="5436096" cy="8493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2040" y="3645024"/>
            <a:ext cx="3711352" cy="4758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60" y="1844824"/>
            <a:ext cx="7369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Ordinary people voluntarily running scientific tasks on their PCs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8144" y="4221088"/>
            <a:ext cx="2158380" cy="22936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2454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Configure BOINC Client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BOINC by default will run one task per core</a:t>
            </a:r>
          </a:p>
          <a:p>
            <a:r>
              <a:rPr lang="en-GB" dirty="0" err="1" smtClean="0"/>
              <a:t>ATLAS@Home</a:t>
            </a:r>
            <a:r>
              <a:rPr lang="en-GB" dirty="0" smtClean="0"/>
              <a:t> is too heavy for this on most PCs</a:t>
            </a:r>
          </a:p>
          <a:p>
            <a:r>
              <a:rPr lang="en-GB" dirty="0" smtClean="0"/>
              <a:t>Preferences -&gt; Computing preferences -&gt; % of the processors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to use 1 core of a 4 core PC: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20</a:t>
            </a:fld>
            <a:endParaRPr lang="nb-N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5013176"/>
            <a:ext cx="81788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65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Berkeley Open Infrastructure for Network </a:t>
            </a:r>
            <a:r>
              <a:rPr lang="en-GB" dirty="0" smtClean="0"/>
              <a:t>Computing (BOINC)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636912"/>
            <a:ext cx="4361287" cy="3096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5445224"/>
            <a:ext cx="2376264" cy="99803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204864"/>
            <a:ext cx="4075165" cy="30243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96136" y="2204864"/>
            <a:ext cx="1569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BOINC Client</a:t>
            </a:r>
            <a:endParaRPr lang="en-GB" sz="1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3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34660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ATLAS@Home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Why use volunteer computing for ATLAS?</a:t>
            </a:r>
          </a:p>
          <a:p>
            <a:pPr lvl="1"/>
            <a:r>
              <a:rPr lang="en-GB" dirty="0" smtClean="0"/>
              <a:t>It’s free! (almost)</a:t>
            </a:r>
          </a:p>
          <a:p>
            <a:pPr lvl="1"/>
            <a:r>
              <a:rPr lang="en-GB" dirty="0" smtClean="0"/>
              <a:t>Public outreach</a:t>
            </a:r>
          </a:p>
          <a:p>
            <a:r>
              <a:rPr lang="en-GB" dirty="0" smtClean="0"/>
              <a:t>Considerations</a:t>
            </a:r>
          </a:p>
          <a:p>
            <a:pPr lvl="1"/>
            <a:r>
              <a:rPr lang="en-GB" dirty="0" smtClean="0"/>
              <a:t>Low priority jobs with high CPU-I/O ratio</a:t>
            </a:r>
          </a:p>
          <a:p>
            <a:pPr lvl="2"/>
            <a:r>
              <a:rPr lang="en-GB" dirty="0" smtClean="0"/>
              <a:t>Non-urgent Monte Carlo simulation or specific tasks</a:t>
            </a:r>
          </a:p>
          <a:p>
            <a:pPr lvl="1"/>
            <a:r>
              <a:rPr lang="en-GB" dirty="0" smtClean="0"/>
              <a:t>Need virtualisation for ATLAS </a:t>
            </a:r>
            <a:r>
              <a:rPr lang="en-GB" dirty="0" err="1" smtClean="0"/>
              <a:t>sw</a:t>
            </a:r>
            <a:r>
              <a:rPr lang="en-GB" dirty="0" smtClean="0"/>
              <a:t> environment</a:t>
            </a:r>
          </a:p>
          <a:p>
            <a:pPr lvl="2"/>
            <a:r>
              <a:rPr lang="en-GB" dirty="0" smtClean="0"/>
              <a:t>CERNVM image and CVMFS</a:t>
            </a:r>
          </a:p>
          <a:p>
            <a:pPr lvl="1"/>
            <a:r>
              <a:rPr lang="en-GB" dirty="0" smtClean="0"/>
              <a:t>No grid credentials or access on volunteer hosts</a:t>
            </a:r>
          </a:p>
          <a:p>
            <a:pPr lvl="2"/>
            <a:r>
              <a:rPr lang="en-GB" dirty="0" smtClean="0"/>
              <a:t>ARC middleware for data staging</a:t>
            </a:r>
          </a:p>
          <a:p>
            <a:pPr lvl="1"/>
            <a:r>
              <a:rPr lang="en-GB" dirty="0" smtClean="0"/>
              <a:t>The resources should look like a regular ATLAS computing resource</a:t>
            </a:r>
          </a:p>
          <a:p>
            <a:pPr lvl="2"/>
            <a:r>
              <a:rPr lang="en-GB" dirty="0" smtClean="0"/>
              <a:t>ARC Control Tower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88640"/>
            <a:ext cx="4572000" cy="93237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4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44835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696200" cy="1143000"/>
          </a:xfrm>
        </p:spPr>
        <p:txBody>
          <a:bodyPr/>
          <a:lstStyle/>
          <a:p>
            <a:r>
              <a:rPr lang="en-GB" dirty="0" smtClean="0"/>
              <a:t>Basic </a:t>
            </a:r>
            <a:r>
              <a:rPr lang="en-GB" dirty="0" err="1" smtClean="0"/>
              <a:t>ATLAS@Home</a:t>
            </a:r>
            <a:r>
              <a:rPr lang="en-GB" dirty="0" smtClean="0"/>
              <a:t> Architecture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539552" y="1556792"/>
            <a:ext cx="2304256" cy="1152128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ATLAS Job </a:t>
            </a:r>
            <a:r>
              <a:rPr lang="en-GB" dirty="0" smtClean="0"/>
              <a:t>Management System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827584" y="3501008"/>
            <a:ext cx="3744416" cy="1656184"/>
          </a:xfrm>
          <a:prstGeom prst="rect">
            <a:avLst/>
          </a:prstGeom>
          <a:gradFill flip="none" rotWithShape="1">
            <a:gsLst>
              <a:gs pos="0">
                <a:srgbClr val="FFCAAE"/>
              </a:gs>
              <a:gs pos="100000">
                <a:srgbClr val="FFFFFF"/>
              </a:gs>
            </a:gsLst>
            <a:lin ang="162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ARC CE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43808" y="4077072"/>
            <a:ext cx="1584176" cy="792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Job Working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/>
              <a:t>Directory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>
            <a:off x="971600" y="4077072"/>
            <a:ext cx="1584176" cy="792088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BOINC Plugin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27584" y="5517232"/>
            <a:ext cx="3744416" cy="79208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FFFFFF"/>
              </a:gs>
            </a:gsLst>
            <a:lin ang="162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BOINC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server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Snip Same Side Corner Rectangle 9"/>
          <p:cNvSpPr/>
          <p:nvPr/>
        </p:nvSpPr>
        <p:spPr bwMode="auto">
          <a:xfrm>
            <a:off x="5724128" y="4168973"/>
            <a:ext cx="2520280" cy="2376264"/>
          </a:xfrm>
          <a:prstGeom prst="snip2SameRect">
            <a:avLst>
              <a:gd name="adj1" fmla="val 4860"/>
              <a:gd name="adj2" fmla="val 0"/>
            </a:avLst>
          </a:prstGeom>
          <a:ln>
            <a:headEnd type="none" w="med" len="med"/>
            <a:tailEnd type="none" w="med" len="med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Volunteer PC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300192" y="4725144"/>
            <a:ext cx="1584176" cy="648072"/>
          </a:xfrm>
          <a:prstGeom prst="roundRect">
            <a:avLst/>
          </a:prstGeom>
          <a:solidFill>
            <a:srgbClr val="3C8C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BOINC Client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516216" y="5589240"/>
            <a:ext cx="1224136" cy="57606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VM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156176" y="5301208"/>
            <a:ext cx="1872208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Shared Directory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5868144" y="1988840"/>
            <a:ext cx="1512168" cy="7200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Grid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</a:t>
            </a:r>
            <a:r>
              <a:rPr kumimoji="0" lang="en-GB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Catalogs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and Storage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21" name="Straight Arrow Connector 20"/>
          <p:cNvCxnSpPr>
            <a:stCxn id="28" idx="2"/>
            <a:endCxn id="6" idx="0"/>
          </p:cNvCxnSpPr>
          <p:nvPr/>
        </p:nvCxnSpPr>
        <p:spPr bwMode="auto">
          <a:xfrm flipH="1">
            <a:off x="2699792" y="2636912"/>
            <a:ext cx="1620180" cy="8640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7" idx="3"/>
            <a:endCxn id="14" idx="1"/>
          </p:cNvCxnSpPr>
          <p:nvPr/>
        </p:nvCxnSpPr>
        <p:spPr bwMode="auto">
          <a:xfrm flipV="1">
            <a:off x="4427984" y="2348880"/>
            <a:ext cx="1440160" cy="21242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1979712" y="4869160"/>
            <a:ext cx="0" cy="7200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11" idx="1"/>
          </p:cNvCxnSpPr>
          <p:nvPr/>
        </p:nvCxnSpPr>
        <p:spPr bwMode="auto">
          <a:xfrm flipH="1">
            <a:off x="4572000" y="5049180"/>
            <a:ext cx="1728192" cy="9361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4067944" y="4869160"/>
            <a:ext cx="0" cy="7200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Rounded Rectangle 2"/>
          <p:cNvSpPr/>
          <p:nvPr/>
        </p:nvSpPr>
        <p:spPr bwMode="auto">
          <a:xfrm>
            <a:off x="2915816" y="5589240"/>
            <a:ext cx="1512168" cy="648072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Data Staging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Area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3347864" y="4869160"/>
            <a:ext cx="0" cy="7200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Folded Corner 24"/>
          <p:cNvSpPr/>
          <p:nvPr/>
        </p:nvSpPr>
        <p:spPr bwMode="auto">
          <a:xfrm>
            <a:off x="3131840" y="3645024"/>
            <a:ext cx="1224136" cy="288032"/>
          </a:xfrm>
          <a:prstGeom prst="foldedCorne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proxy cert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3707904" y="1628800"/>
            <a:ext cx="1224136" cy="1008112"/>
          </a:xfrm>
          <a:prstGeom prst="roundRect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ARC Control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Tower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31" name="Straight Arrow Connector 30"/>
          <p:cNvCxnSpPr>
            <a:stCxn id="5" idx="3"/>
            <a:endCxn id="28" idx="1"/>
          </p:cNvCxnSpPr>
          <p:nvPr/>
        </p:nvCxnSpPr>
        <p:spPr bwMode="auto">
          <a:xfrm>
            <a:off x="2843808" y="2132856"/>
            <a:ext cx="86409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>
          <a:xfrm>
            <a:off x="6553200" y="6376243"/>
            <a:ext cx="2133600" cy="365125"/>
          </a:xfrm>
        </p:spPr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5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45769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ATLAS@Home</a:t>
            </a:r>
            <a:r>
              <a:rPr lang="en-GB" dirty="0" smtClean="0"/>
              <a:t> jobs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44824"/>
            <a:ext cx="7696200" cy="4536504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Real simulation tasks</a:t>
            </a:r>
          </a:p>
          <a:p>
            <a:pPr lvl="1"/>
            <a:r>
              <a:rPr lang="it-IT" sz="2000" dirty="0" smtClean="0"/>
              <a:t>Full </a:t>
            </a:r>
            <a:r>
              <a:rPr lang="it-IT" sz="2000" dirty="0" err="1" smtClean="0"/>
              <a:t>athena</a:t>
            </a:r>
            <a:r>
              <a:rPr lang="it-IT" sz="2000" dirty="0" smtClean="0"/>
              <a:t> </a:t>
            </a:r>
            <a:r>
              <a:rPr lang="it-IT" sz="2000" dirty="0" err="1" smtClean="0"/>
              <a:t>jobs</a:t>
            </a:r>
            <a:endParaRPr lang="it-IT" sz="2000" dirty="0" smtClean="0"/>
          </a:p>
          <a:p>
            <a:pPr lvl="1"/>
            <a:r>
              <a:rPr lang="it-IT" sz="2000" dirty="0" smtClean="0"/>
              <a:t>50 </a:t>
            </a:r>
            <a:r>
              <a:rPr lang="it-IT" sz="2000" dirty="0" err="1" smtClean="0"/>
              <a:t>events</a:t>
            </a:r>
            <a:r>
              <a:rPr lang="it-IT" sz="2000" dirty="0" smtClean="0"/>
              <a:t>/job</a:t>
            </a:r>
          </a:p>
          <a:p>
            <a:r>
              <a:rPr lang="it-IT" sz="2400" dirty="0" err="1" smtClean="0"/>
              <a:t>Runs</a:t>
            </a:r>
            <a:r>
              <a:rPr lang="it-IT" sz="2400" dirty="0" smtClean="0"/>
              <a:t> in CERNVM with </a:t>
            </a:r>
            <a:r>
              <a:rPr lang="it-IT" sz="2400" dirty="0" err="1" smtClean="0"/>
              <a:t>pre-cached</a:t>
            </a:r>
            <a:r>
              <a:rPr lang="it-IT" sz="2400" dirty="0" smtClean="0"/>
              <a:t> software</a:t>
            </a:r>
          </a:p>
          <a:p>
            <a:r>
              <a:rPr lang="it-IT" sz="2400" dirty="0" err="1" smtClean="0"/>
              <a:t>But</a:t>
            </a:r>
            <a:r>
              <a:rPr lang="it-IT" sz="2400" dirty="0" smtClean="0"/>
              <a:t> some data </a:t>
            </a:r>
            <a:r>
              <a:rPr lang="it-IT" sz="2400" dirty="0" err="1" smtClean="0"/>
              <a:t>still</a:t>
            </a:r>
            <a:r>
              <a:rPr lang="it-IT" sz="2400" dirty="0" smtClean="0"/>
              <a:t> </a:t>
            </a:r>
            <a:r>
              <a:rPr lang="it-IT" sz="2400" dirty="0" err="1" smtClean="0"/>
              <a:t>needs</a:t>
            </a:r>
            <a:r>
              <a:rPr lang="it-IT" sz="2400" dirty="0" smtClean="0"/>
              <a:t> to be </a:t>
            </a:r>
            <a:r>
              <a:rPr lang="it-IT" sz="2400" dirty="0" err="1" smtClean="0"/>
              <a:t>downloaded</a:t>
            </a:r>
            <a:r>
              <a:rPr lang="it-IT" sz="2400" dirty="0" smtClean="0"/>
              <a:t> </a:t>
            </a:r>
            <a:r>
              <a:rPr lang="it-IT" sz="2400" dirty="0" err="1" smtClean="0"/>
              <a:t>at</a:t>
            </a:r>
            <a:r>
              <a:rPr lang="it-IT" sz="2400" dirty="0" smtClean="0"/>
              <a:t> </a:t>
            </a:r>
            <a:r>
              <a:rPr lang="it-IT" sz="2400" dirty="0" err="1" smtClean="0"/>
              <a:t>runtime</a:t>
            </a:r>
            <a:endParaRPr lang="it-IT" sz="2400" dirty="0" smtClean="0"/>
          </a:p>
          <a:p>
            <a:r>
              <a:rPr lang="it-IT" sz="2400" dirty="0" smtClean="0"/>
              <a:t>Image </a:t>
            </a:r>
            <a:r>
              <a:rPr lang="it-IT" sz="2400" dirty="0" err="1" smtClean="0"/>
              <a:t>is</a:t>
            </a:r>
            <a:r>
              <a:rPr lang="it-IT" sz="2400" dirty="0" smtClean="0"/>
              <a:t> 1.1GB (500MB </a:t>
            </a:r>
            <a:r>
              <a:rPr lang="it-IT" sz="2400" dirty="0" err="1" smtClean="0"/>
              <a:t>compressed</a:t>
            </a:r>
            <a:r>
              <a:rPr lang="it-IT" sz="2400" dirty="0" smtClean="0"/>
              <a:t>) and </a:t>
            </a:r>
            <a:r>
              <a:rPr lang="it-IT" sz="2400" dirty="0" err="1" smtClean="0"/>
              <a:t>downloaded</a:t>
            </a:r>
            <a:r>
              <a:rPr lang="it-IT" sz="2400" dirty="0" smtClean="0"/>
              <a:t> </a:t>
            </a:r>
            <a:r>
              <a:rPr lang="it-IT" sz="2400" dirty="0" err="1" smtClean="0"/>
              <a:t>only</a:t>
            </a:r>
            <a:r>
              <a:rPr lang="it-IT" sz="2400" dirty="0" smtClean="0"/>
              <a:t> once</a:t>
            </a:r>
          </a:p>
          <a:p>
            <a:r>
              <a:rPr lang="it-IT" sz="2400" dirty="0" smtClean="0"/>
              <a:t>Input </a:t>
            </a:r>
            <a:r>
              <a:rPr lang="it-IT" sz="2400" dirty="0" err="1" smtClean="0"/>
              <a:t>files</a:t>
            </a:r>
            <a:r>
              <a:rPr lang="it-IT" sz="2400" dirty="0" smtClean="0"/>
              <a:t> (data file + small scripts) </a:t>
            </a:r>
            <a:r>
              <a:rPr lang="it-IT" sz="2400" dirty="0" err="1" smtClean="0"/>
              <a:t>is</a:t>
            </a:r>
            <a:r>
              <a:rPr lang="it-IT" sz="2400" dirty="0" smtClean="0"/>
              <a:t> 1-100MB</a:t>
            </a:r>
          </a:p>
          <a:p>
            <a:r>
              <a:rPr lang="it-IT" sz="2400" dirty="0" smtClean="0"/>
              <a:t>Output </a:t>
            </a:r>
            <a:r>
              <a:rPr lang="it-IT" sz="2400" dirty="0" err="1" smtClean="0"/>
              <a:t>is</a:t>
            </a:r>
            <a:r>
              <a:rPr lang="it-IT" sz="2400" dirty="0" smtClean="0"/>
              <a:t> ~100MB</a:t>
            </a:r>
          </a:p>
          <a:p>
            <a:r>
              <a:rPr lang="it-IT" sz="2400" dirty="0" smtClean="0"/>
              <a:t>VM </a:t>
            </a:r>
            <a:r>
              <a:rPr lang="it-IT" sz="2400" dirty="0" err="1" smtClean="0"/>
              <a:t>memory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now</a:t>
            </a:r>
            <a:r>
              <a:rPr lang="it-IT" sz="2400" dirty="0" smtClean="0"/>
              <a:t> 2GB (</a:t>
            </a:r>
            <a:r>
              <a:rPr lang="it-IT" sz="2400" dirty="0" err="1" smtClean="0"/>
              <a:t>was</a:t>
            </a:r>
            <a:r>
              <a:rPr lang="it-IT" sz="2400" dirty="0" smtClean="0"/>
              <a:t> 1GB </a:t>
            </a:r>
            <a:r>
              <a:rPr lang="it-IT" sz="2400" dirty="0" err="1" smtClean="0"/>
              <a:t>initially</a:t>
            </a:r>
            <a:r>
              <a:rPr lang="it-IT" sz="2400" dirty="0" smtClean="0"/>
              <a:t>, </a:t>
            </a:r>
            <a:r>
              <a:rPr lang="it-IT" sz="2400" dirty="0" err="1" smtClean="0"/>
              <a:t>but</a:t>
            </a:r>
            <a:r>
              <a:rPr lang="it-IT" sz="2400" dirty="0" smtClean="0"/>
              <a:t> </a:t>
            </a:r>
            <a:r>
              <a:rPr lang="it-IT" sz="2400" dirty="0" err="1" smtClean="0"/>
              <a:t>now</a:t>
            </a:r>
            <a:r>
              <a:rPr lang="it-IT" sz="2400" dirty="0" smtClean="0"/>
              <a:t> more </a:t>
            </a:r>
            <a:r>
              <a:rPr lang="it-IT" sz="2400" dirty="0" err="1" smtClean="0"/>
              <a:t>complex</a:t>
            </a:r>
            <a:r>
              <a:rPr lang="it-IT" sz="2400" dirty="0" smtClean="0"/>
              <a:t> </a:t>
            </a:r>
            <a:r>
              <a:rPr lang="it-IT" sz="2400" dirty="0" err="1" smtClean="0"/>
              <a:t>jobs</a:t>
            </a:r>
            <a:r>
              <a:rPr lang="it-IT" sz="2400" dirty="0" smtClean="0"/>
              <a:t>)</a:t>
            </a:r>
          </a:p>
          <a:p>
            <a:r>
              <a:rPr lang="it-IT" sz="2400" dirty="0" smtClean="0"/>
              <a:t>Jobs take from </a:t>
            </a:r>
            <a:r>
              <a:rPr lang="it-IT" sz="2400" dirty="0" err="1" smtClean="0"/>
              <a:t>few</a:t>
            </a:r>
            <a:r>
              <a:rPr lang="it-IT" sz="2400" dirty="0" smtClean="0"/>
              <a:t> hours up to a </a:t>
            </a:r>
            <a:r>
              <a:rPr lang="it-IT" sz="2400" dirty="0" err="1" smtClean="0"/>
              <a:t>few</a:t>
            </a:r>
            <a:r>
              <a:rPr lang="it-IT" sz="2400" dirty="0" smtClean="0"/>
              <a:t> </a:t>
            </a:r>
            <a:r>
              <a:rPr lang="it-IT" sz="2400" dirty="0" err="1" smtClean="0"/>
              <a:t>days</a:t>
            </a:r>
            <a:r>
              <a:rPr lang="it-IT" sz="2400" dirty="0" smtClean="0"/>
              <a:t> on fast (single) core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6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78964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Validation of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 err="1" smtClean="0"/>
              <a:t>Several</a:t>
            </a:r>
            <a:r>
              <a:rPr lang="it-IT" sz="2400" dirty="0" smtClean="0"/>
              <a:t> </a:t>
            </a:r>
            <a:r>
              <a:rPr lang="it-IT" sz="2400" dirty="0" err="1" smtClean="0"/>
              <a:t>steps</a:t>
            </a:r>
            <a:r>
              <a:rPr lang="it-IT" sz="2400" dirty="0" smtClean="0"/>
              <a:t> of </a:t>
            </a:r>
            <a:r>
              <a:rPr lang="it-IT" sz="2400" dirty="0" err="1" smtClean="0"/>
              <a:t>validation</a:t>
            </a:r>
            <a:endParaRPr lang="it-IT" sz="2400" dirty="0"/>
          </a:p>
          <a:p>
            <a:pPr lvl="1"/>
            <a:r>
              <a:rPr lang="it-IT" sz="2000" dirty="0"/>
              <a:t>Per work </a:t>
            </a:r>
            <a:r>
              <a:rPr lang="it-IT" sz="2000" dirty="0" err="1"/>
              <a:t>unit</a:t>
            </a:r>
            <a:r>
              <a:rPr lang="it-IT" sz="2000" dirty="0"/>
              <a:t>,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correct</a:t>
            </a:r>
            <a:r>
              <a:rPr lang="it-IT" sz="2000" dirty="0"/>
              <a:t> output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produced</a:t>
            </a:r>
            <a:r>
              <a:rPr lang="it-IT" sz="2000" dirty="0"/>
              <a:t> (just </a:t>
            </a:r>
            <a:r>
              <a:rPr lang="it-IT" sz="2000" dirty="0" err="1"/>
              <a:t>that</a:t>
            </a:r>
            <a:r>
              <a:rPr lang="it-IT" sz="2000" dirty="0"/>
              <a:t> file </a:t>
            </a:r>
            <a:r>
              <a:rPr lang="it-IT" sz="2000" dirty="0" err="1"/>
              <a:t>exists</a:t>
            </a:r>
            <a:r>
              <a:rPr lang="it-IT" sz="2000" dirty="0"/>
              <a:t>)</a:t>
            </a:r>
          </a:p>
          <a:p>
            <a:pPr lvl="1"/>
            <a:r>
              <a:rPr lang="it-IT" sz="2000" dirty="0"/>
              <a:t>The </a:t>
            </a:r>
            <a:r>
              <a:rPr lang="it-IT" sz="2000" dirty="0" err="1"/>
              <a:t>contents</a:t>
            </a:r>
            <a:r>
              <a:rPr lang="it-IT" sz="2000" dirty="0"/>
              <a:t> of the output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verified</a:t>
            </a:r>
            <a:r>
              <a:rPr lang="it-IT" sz="2000" dirty="0"/>
              <a:t> in a </a:t>
            </a:r>
            <a:r>
              <a:rPr lang="it-IT" sz="2000" dirty="0" err="1"/>
              <a:t>later</a:t>
            </a:r>
            <a:r>
              <a:rPr lang="it-IT" sz="2000" dirty="0"/>
              <a:t> </a:t>
            </a:r>
            <a:r>
              <a:rPr lang="it-IT" sz="2000" dirty="0" err="1"/>
              <a:t>merging</a:t>
            </a:r>
            <a:r>
              <a:rPr lang="it-IT" sz="2000" dirty="0"/>
              <a:t> </a:t>
            </a:r>
            <a:r>
              <a:rPr lang="it-IT" sz="2000" dirty="0" err="1"/>
              <a:t>process</a:t>
            </a:r>
            <a:endParaRPr lang="it-IT" sz="2000" dirty="0"/>
          </a:p>
          <a:p>
            <a:pPr lvl="1"/>
            <a:r>
              <a:rPr lang="it-IT" sz="2000" dirty="0" err="1"/>
              <a:t>Physics</a:t>
            </a:r>
            <a:r>
              <a:rPr lang="it-IT" sz="2000" dirty="0"/>
              <a:t> </a:t>
            </a:r>
            <a:r>
              <a:rPr lang="it-IT" sz="2000" dirty="0" err="1"/>
              <a:t>validation</a:t>
            </a:r>
            <a:r>
              <a:rPr lang="it-IT" sz="2000" dirty="0"/>
              <a:t> </a:t>
            </a:r>
            <a:r>
              <a:rPr lang="it-IT" sz="2000" dirty="0" err="1"/>
              <a:t>comparing</a:t>
            </a:r>
            <a:r>
              <a:rPr lang="it-IT" sz="2000" dirty="0"/>
              <a:t> </a:t>
            </a:r>
            <a:r>
              <a:rPr lang="it-IT" sz="2000" dirty="0" err="1"/>
              <a:t>results</a:t>
            </a:r>
            <a:r>
              <a:rPr lang="it-IT" sz="2000" dirty="0"/>
              <a:t> to regular </a:t>
            </a:r>
            <a:r>
              <a:rPr lang="it-IT" sz="2000" dirty="0" err="1"/>
              <a:t>Grid</a:t>
            </a:r>
            <a:r>
              <a:rPr lang="it-IT" sz="2000" dirty="0"/>
              <a:t> task</a:t>
            </a:r>
          </a:p>
          <a:p>
            <a:r>
              <a:rPr lang="en-GB" sz="2200" dirty="0" smtClean="0"/>
              <a:t>Full </a:t>
            </a:r>
            <a:r>
              <a:rPr lang="en-GB" sz="2200" dirty="0"/>
              <a:t>physics validation of the BOINC Monte-Carlo </a:t>
            </a:r>
            <a:r>
              <a:rPr lang="en-GB" sz="2200" dirty="0" smtClean="0"/>
              <a:t>simulation </a:t>
            </a:r>
            <a:r>
              <a:rPr lang="en-GB" sz="2200" dirty="0"/>
              <a:t>was successfully verified in March </a:t>
            </a:r>
            <a:r>
              <a:rPr lang="en-GB" sz="2200" dirty="0" smtClean="0"/>
              <a:t>2015</a:t>
            </a:r>
          </a:p>
          <a:p>
            <a:r>
              <a:rPr lang="en-GB" sz="2200" dirty="0" smtClean="0"/>
              <a:t>In addition to validation, 20 </a:t>
            </a:r>
            <a:r>
              <a:rPr lang="en-GB" sz="2200" dirty="0"/>
              <a:t>million top quark </a:t>
            </a:r>
            <a:r>
              <a:rPr lang="en-GB" sz="2200" dirty="0" smtClean="0"/>
              <a:t>pairs were simulated </a:t>
            </a:r>
            <a:r>
              <a:rPr lang="en-GB" sz="2200" dirty="0"/>
              <a:t>to extend the statistics to study the top quark properties in detail</a:t>
            </a:r>
            <a:r>
              <a:rPr lang="en-GB" sz="2600" dirty="0"/>
              <a:t>.</a:t>
            </a:r>
          </a:p>
          <a:p>
            <a:endParaRPr lang="it-IT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9600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does it work for volunteers?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Install BOINC </a:t>
            </a:r>
            <a:r>
              <a:rPr lang="en-GB" dirty="0"/>
              <a:t>client and </a:t>
            </a:r>
            <a:r>
              <a:rPr lang="en-GB" dirty="0" err="1"/>
              <a:t>VirtualBox</a:t>
            </a:r>
            <a:endParaRPr lang="en-GB" dirty="0"/>
          </a:p>
          <a:p>
            <a:pPr lvl="1"/>
            <a:r>
              <a:rPr lang="en-GB" dirty="0"/>
              <a:t>Linux, Mac and Windows </a:t>
            </a:r>
            <a:r>
              <a:rPr lang="en-GB" dirty="0" smtClean="0"/>
              <a:t>supported</a:t>
            </a:r>
          </a:p>
          <a:p>
            <a:pPr lvl="1"/>
            <a:r>
              <a:rPr lang="en-GB" dirty="0" smtClean="0"/>
              <a:t>Currently 80% of hosts have Windows</a:t>
            </a:r>
            <a:endParaRPr lang="en-GB" dirty="0"/>
          </a:p>
          <a:p>
            <a:r>
              <a:rPr lang="en-GB" dirty="0" smtClean="0"/>
              <a:t>In BOINC client choose </a:t>
            </a:r>
            <a:r>
              <a:rPr lang="en-GB" dirty="0" err="1"/>
              <a:t>ATLAS@Home</a:t>
            </a:r>
            <a:r>
              <a:rPr lang="en-GB" dirty="0"/>
              <a:t> and </a:t>
            </a:r>
            <a:r>
              <a:rPr lang="en-GB" dirty="0" smtClean="0"/>
              <a:t>create an account</a:t>
            </a:r>
            <a:endParaRPr lang="en-GB" dirty="0"/>
          </a:p>
          <a:p>
            <a:r>
              <a:rPr lang="en-GB" dirty="0"/>
              <a:t>That’s it</a:t>
            </a:r>
            <a:r>
              <a:rPr lang="en-GB" dirty="0" smtClean="0"/>
              <a:t>!</a:t>
            </a:r>
          </a:p>
          <a:p>
            <a:r>
              <a:rPr lang="en-GB" dirty="0" smtClean="0"/>
              <a:t>BOINC client can be configured to run whenever is convenient, e.g.:</a:t>
            </a:r>
          </a:p>
          <a:p>
            <a:pPr lvl="1"/>
            <a:r>
              <a:rPr lang="en-GB" dirty="0" smtClean="0"/>
              <a:t>After computer is idle for 5 </a:t>
            </a:r>
            <a:r>
              <a:rPr lang="en-GB" dirty="0" err="1" smtClean="0"/>
              <a:t>mins</a:t>
            </a:r>
            <a:endParaRPr lang="en-GB" dirty="0" smtClean="0"/>
          </a:p>
          <a:p>
            <a:pPr lvl="1"/>
            <a:r>
              <a:rPr lang="en-GB" dirty="0" smtClean="0"/>
              <a:t>Only between 5pm and 8am</a:t>
            </a:r>
          </a:p>
          <a:p>
            <a:r>
              <a:rPr lang="en-GB" dirty="0" smtClean="0"/>
              <a:t>More info in backup slides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ATLAS@Home, CHEP 15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8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40767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9552" y="836712"/>
            <a:ext cx="7696200" cy="1143000"/>
          </a:xfrm>
        </p:spPr>
        <p:txBody>
          <a:bodyPr/>
          <a:lstStyle/>
          <a:p>
            <a:r>
              <a:rPr lang="en-GB" dirty="0" smtClean="0"/>
              <a:t>Volunteer growth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548680"/>
            <a:ext cx="4316105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Currently 25k volunteers, 1200 active</a:t>
            </a:r>
          </a:p>
          <a:p>
            <a:endParaRPr lang="en-GB" sz="1600" dirty="0"/>
          </a:p>
          <a:p>
            <a:r>
              <a:rPr lang="en-GB" sz="1600" dirty="0" err="1" smtClean="0"/>
              <a:t>Einstein@Home</a:t>
            </a:r>
            <a:r>
              <a:rPr lang="en-GB" sz="1600" dirty="0" smtClean="0"/>
              <a:t>: 300k volunteers, 47k active</a:t>
            </a:r>
          </a:p>
          <a:p>
            <a:r>
              <a:rPr lang="en-GB" sz="1600" dirty="0" err="1" smtClean="0"/>
              <a:t>Seti@Home</a:t>
            </a:r>
            <a:r>
              <a:rPr lang="en-GB" sz="1600" dirty="0" smtClean="0"/>
              <a:t>: 5 million volunteers, 150k active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Collaboration</a:t>
            </a:r>
            <a:endParaRPr lang="nb-NO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err="1" smtClean="0"/>
              <a:t>ATLAS@Home</a:t>
            </a:r>
            <a:r>
              <a:rPr lang="nb-NO" dirty="0" smtClean="0"/>
              <a:t>, CHEP 15</a:t>
            </a:r>
            <a:endParaRPr lang="nb-NO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9</a:t>
            </a:fld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2856"/>
            <a:ext cx="9144000" cy="44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3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tlasathome chep 15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58322</TotalTime>
  <Words>1044</Words>
  <Application>Microsoft Macintosh PowerPoint</Application>
  <PresentationFormat>On-screen Show (4:3)</PresentationFormat>
  <Paragraphs>194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atlasathome chep 15</vt:lpstr>
      <vt:lpstr>David Cameron Riccardo Bianchi Claire Adam Bourdarios Andrej Filipcic Eric Lançon Efrat Tal Hod Wenjing Wu on behalf of the ATLAS Collaboration  CHEP 15, Okinawa</vt:lpstr>
      <vt:lpstr>What is volunteer computing?</vt:lpstr>
      <vt:lpstr>Berkeley Open Infrastructure for Network Computing (BOINC)</vt:lpstr>
      <vt:lpstr>ATLAS@Home</vt:lpstr>
      <vt:lpstr>Basic ATLAS@Home Architecture</vt:lpstr>
      <vt:lpstr>ATLAS@Home jobs</vt:lpstr>
      <vt:lpstr>Validation of results</vt:lpstr>
      <vt:lpstr>How does it work for volunteers?</vt:lpstr>
      <vt:lpstr>Volunteer growth</vt:lpstr>
      <vt:lpstr>Job statistics since May 2014</vt:lpstr>
      <vt:lpstr>Job statistics since May 2014</vt:lpstr>
      <vt:lpstr>Scale of ATLAS@Home</vt:lpstr>
      <vt:lpstr>PowerPoint Presentation</vt:lpstr>
      <vt:lpstr>Very active message boards</vt:lpstr>
      <vt:lpstr>ATLAS@Home potential</vt:lpstr>
      <vt:lpstr>Lessons Learned and Conclusions</vt:lpstr>
      <vt:lpstr>Acknowledgements</vt:lpstr>
      <vt:lpstr>Backup</vt:lpstr>
      <vt:lpstr>How to join ATLAS@Home in a few clicks</vt:lpstr>
      <vt:lpstr>Configure BOINC Client</vt:lpstr>
    </vt:vector>
  </TitlesOfParts>
  <Company>Rayon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Henrik Haugan</dc:creator>
  <cp:lastModifiedBy>David Cameron</cp:lastModifiedBy>
  <cp:revision>228</cp:revision>
  <dcterms:created xsi:type="dcterms:W3CDTF">2010-08-27T12:54:04Z</dcterms:created>
  <dcterms:modified xsi:type="dcterms:W3CDTF">2015-04-13T06:04:37Z</dcterms:modified>
</cp:coreProperties>
</file>