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7" r:id="rId3"/>
    <p:sldId id="294" r:id="rId4"/>
    <p:sldId id="291" r:id="rId5"/>
    <p:sldId id="292" r:id="rId6"/>
    <p:sldId id="295" r:id="rId7"/>
    <p:sldId id="296" r:id="rId8"/>
    <p:sldId id="293" r:id="rId9"/>
    <p:sldId id="297" r:id="rId10"/>
    <p:sldId id="298" r:id="rId11"/>
    <p:sldId id="299" r:id="rId12"/>
    <p:sldId id="300" r:id="rId13"/>
    <p:sldId id="304" r:id="rId14"/>
    <p:sldId id="305" r:id="rId15"/>
    <p:sldId id="301" r:id="rId16"/>
    <p:sldId id="302" r:id="rId17"/>
    <p:sldId id="303" r:id="rId18"/>
    <p:sldId id="29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501" autoAdjust="0"/>
  </p:normalViewPr>
  <p:slideViewPr>
    <p:cSldViewPr snapToGrid="0">
      <p:cViewPr varScale="1">
        <p:scale>
          <a:sx n="92" d="100"/>
          <a:sy n="92" d="100"/>
        </p:scale>
        <p:origin x="49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97722-371D-3A41-ACCD-5F01B9D03A0D}" type="datetimeFigureOut">
              <a:rPr lang="en-US" smtClean="0"/>
              <a:t>4/12/2015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736A2-D824-3B42-9C04-13DB6AC0DD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3010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EFA3C-F601-CB44-A642-8DA180809D15}" type="datetimeFigureOut">
              <a:rPr lang="en-US" smtClean="0"/>
              <a:t>4/12/2015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702F2-764E-7A4A-831C-5B470664D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8162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jpg"/><Relationship Id="rId5" Type="http://schemas.openxmlformats.org/officeDocument/2006/relationships/image" Target="../media/image3.png"/><Relationship Id="rId4" Type="http://schemas.openxmlformats.org/officeDocument/2006/relationships/image" Target="../media/image5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1" name="Rectangle 21"/>
          <p:cNvSpPr>
            <a:spLocks noChangeArrowheads="1"/>
          </p:cNvSpPr>
          <p:nvPr/>
        </p:nvSpPr>
        <p:spPr bwMode="auto">
          <a:xfrm rot="5400000">
            <a:off x="5686968" y="-3291933"/>
            <a:ext cx="1584298" cy="11425767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pic>
        <p:nvPicPr>
          <p:cNvPr id="5142" name="Picture 22" descr="oval"/>
          <p:cNvPicPr>
            <a:picLocks noChangeAspect="1" noChangeArrowheads="1"/>
          </p:cNvPicPr>
          <p:nvPr/>
        </p:nvPicPr>
        <p:blipFill>
          <a:blip r:embed="rId3"/>
          <a:srcRect t="49965" r="49992"/>
          <a:stretch>
            <a:fillRect/>
          </a:stretch>
        </p:blipFill>
        <p:spPr bwMode="auto">
          <a:xfrm>
            <a:off x="5177369" y="1628800"/>
            <a:ext cx="7014633" cy="15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1246717" cy="6858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6551350" y="1220524"/>
            <a:ext cx="192087" cy="11089216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3970001" y="5591175"/>
            <a:ext cx="40461" cy="9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035" tIns="10017" rIns="20035" bIns="10017">
            <a:prstTxWarp prst="textNoShape">
              <a:avLst/>
            </a:prstTxWarp>
            <a:spAutoFit/>
          </a:bodyPr>
          <a:lstStyle/>
          <a:p>
            <a:pPr defTabSz="200025"/>
            <a:endParaRPr lang="en-GB" sz="500"/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328835" y="2004808"/>
            <a:ext cx="5761567" cy="941796"/>
          </a:xfrm>
        </p:spPr>
        <p:txBody>
          <a:bodyPr/>
          <a:lstStyle>
            <a:lvl1pPr defTabSz="200025">
              <a:defRPr sz="3200">
                <a:solidFill>
                  <a:srgbClr val="DBEBE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Zapf Dingbats" pitchFamily="-65" charset="2"/>
              <a:buNone/>
              <a:defRPr sz="2400" i="1"/>
            </a:lvl1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pic>
        <p:nvPicPr>
          <p:cNvPr id="2" name="Picture 1" descr="lhcb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29367"/>
            <a:ext cx="1199456" cy="6197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8" y="1779863"/>
            <a:ext cx="3831337" cy="11789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462" y="-5007"/>
            <a:ext cx="7457863" cy="162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71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62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90801" y="146053"/>
            <a:ext cx="507831" cy="6378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8017" y="146053"/>
            <a:ext cx="7645400" cy="6378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31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473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6309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04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8017" y="981075"/>
            <a:ext cx="51308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2017" y="981075"/>
            <a:ext cx="51308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91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38390"/>
            <a:ext cx="10972800" cy="41549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43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23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37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811853"/>
            <a:ext cx="4011084" cy="6232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05703"/>
            <a:ext cx="7315200" cy="361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CHEP2015, Federico </a:t>
            </a:r>
            <a:r>
              <a:rPr lang="en-US" dirty="0" err="1" smtClean="0"/>
              <a:t>Stagni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735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FFFFFF"/>
            </a:gs>
            <a:gs pos="100000">
              <a:srgbClr val="FFFFFF">
                <a:gamma/>
                <a:tint val="0"/>
                <a:invGamma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ChangeArrowheads="1"/>
          </p:cNvSpPr>
          <p:nvPr/>
        </p:nvSpPr>
        <p:spPr bwMode="auto">
          <a:xfrm rot="5400000">
            <a:off x="6429907" y="1095906"/>
            <a:ext cx="244475" cy="11279716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pic>
        <p:nvPicPr>
          <p:cNvPr id="4100" name="Picture 4" descr="dots-transp"/>
          <p:cNvPicPr>
            <a:picLocks noChangeArrowheads="1"/>
          </p:cNvPicPr>
          <p:nvPr/>
        </p:nvPicPr>
        <p:blipFill>
          <a:blip r:embed="rId13">
            <a:lum bright="80000" contrast="-90000"/>
          </a:blip>
          <a:srcRect r="27658"/>
          <a:stretch>
            <a:fillRect/>
          </a:stretch>
        </p:blipFill>
        <p:spPr bwMode="auto">
          <a:xfrm>
            <a:off x="4817535" y="2060575"/>
            <a:ext cx="7332133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 rot="5400000">
            <a:off x="5729289" y="-5729287"/>
            <a:ext cx="733425" cy="12192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/>
            <a:endParaRPr lang="en-US" sz="18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33428"/>
            <a:ext cx="1246717" cy="61245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pic>
        <p:nvPicPr>
          <p:cNvPr id="4109" name="Picture 13" descr="LHCb_logo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119" y="6319841"/>
            <a:ext cx="9779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8017" y="981075"/>
            <a:ext cx="104648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555752" y="146050"/>
            <a:ext cx="1039706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4400" y="6613528"/>
            <a:ext cx="558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ISGC2015, F.Stagni and Ph.Charpentier, CERN</a:t>
            </a:r>
            <a:endParaRPr lang="en-US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742716" y="6613528"/>
            <a:ext cx="449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fld id="{892DD816-6B0B-4FE6-9948-DC7A79028B2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733427"/>
            <a:ext cx="1246717" cy="54387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vert="vert270" wrap="none" anchor="ctr">
            <a:prstTxWarp prst="textNoShape">
              <a:avLst/>
            </a:prstTxWarp>
          </a:bodyPr>
          <a:lstStyle/>
          <a:p>
            <a:pPr algn="ctr"/>
            <a:endParaRPr lang="en-US" sz="1800" b="0" i="1" dirty="0">
              <a:solidFill>
                <a:srgbClr val="81B8C9"/>
              </a:solidFill>
              <a:latin typeface="Times New Roman"/>
              <a:cs typeface="Times New Roman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290903" y="2932176"/>
            <a:ext cx="3831337" cy="117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972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Comic Sans MS"/>
          <a:ea typeface="+mj-ea"/>
          <a:cs typeface="Comic Sans MS"/>
        </a:defRPr>
      </a:lvl1pPr>
      <a:lvl2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2pPr>
      <a:lvl3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3pPr>
      <a:lvl4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4pPr>
      <a:lvl5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5pPr>
      <a:lvl6pPr marL="4572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6pPr>
      <a:lvl7pPr marL="9144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7pPr>
      <a:lvl8pPr marL="13716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8pPr>
      <a:lvl9pPr marL="18288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Zapf Dingbats" pitchFamily="-65" charset="2"/>
        <a:buChar char="m"/>
        <a:defRPr sz="2000" b="1">
          <a:solidFill>
            <a:srgbClr val="004080"/>
          </a:solidFill>
          <a:latin typeface="Comic Sans MS"/>
          <a:ea typeface="+mn-ea"/>
          <a:cs typeface="Comic Sans M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55000"/>
        <a:buFont typeface="Zapf Dingbats" pitchFamily="-65" charset="2"/>
        <a:buChar char="o"/>
        <a:defRPr b="1">
          <a:solidFill>
            <a:srgbClr val="0000FF"/>
          </a:solidFill>
          <a:latin typeface="Comic Sans MS"/>
          <a:ea typeface="ＭＳ Ｐゴシック" pitchFamily="-65" charset="-128"/>
          <a:cs typeface="Comic Sans M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Zapf Dingbats" pitchFamily="-65" charset="2"/>
        <a:buChar char="P"/>
        <a:defRPr sz="1600" b="1">
          <a:solidFill>
            <a:srgbClr val="008040"/>
          </a:solidFill>
          <a:latin typeface="Comic Sans MS"/>
          <a:ea typeface="ＭＳ Ｐゴシック" pitchFamily="-65" charset="-128"/>
          <a:cs typeface="Comic Sans M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0E05A"/>
        </a:buClr>
        <a:buSzPct val="85000"/>
        <a:buFont typeface="Zapf Dingbats" pitchFamily="-65" charset="2"/>
        <a:buChar char="d"/>
        <a:defRPr sz="14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5060463" y="1676819"/>
            <a:ext cx="7029940" cy="1360372"/>
          </a:xfrm>
        </p:spPr>
        <p:txBody>
          <a:bodyPr/>
          <a:lstStyle/>
          <a:p>
            <a:r>
              <a:rPr lang="en-US" dirty="0"/>
              <a:t>Evaluation of NoSQL databases for DIRAC monitoring and  beyond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Adrian Casajus Ramo, </a:t>
            </a:r>
            <a:r>
              <a:rPr lang="en-US" u="sng" dirty="0"/>
              <a:t>Federico Stagn</a:t>
            </a:r>
            <a:r>
              <a:rPr lang="en-US" dirty="0"/>
              <a:t>i, Luca Tomassetti, Zoltan Mathe</a:t>
            </a:r>
          </a:p>
          <a:p>
            <a:r>
              <a:rPr lang="en-US" dirty="0"/>
              <a:t>On behalf of the </a:t>
            </a:r>
            <a:r>
              <a:rPr lang="en-US" dirty="0" err="1"/>
              <a:t>LHCb</a:t>
            </a:r>
            <a:r>
              <a:rPr lang="en-US" dirty="0"/>
              <a:t>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5486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and data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r>
              <a:rPr lang="en-US" dirty="0" err="1"/>
              <a:t>RabbitMQ</a:t>
            </a:r>
            <a:endParaRPr lang="en-US" dirty="0"/>
          </a:p>
          <a:p>
            <a:pPr lvl="1"/>
            <a:r>
              <a:rPr lang="en-US" dirty="0"/>
              <a:t> one physical machine </a:t>
            </a:r>
          </a:p>
          <a:p>
            <a:endParaRPr lang="en-US" dirty="0"/>
          </a:p>
          <a:p>
            <a:r>
              <a:rPr lang="en-US" dirty="0"/>
              <a:t>12 VMs provided by CERN </a:t>
            </a:r>
            <a:r>
              <a:rPr lang="en-US" dirty="0" err="1"/>
              <a:t>OpenStack</a:t>
            </a:r>
            <a:endParaRPr lang="en-US" dirty="0"/>
          </a:p>
          <a:p>
            <a:pPr lvl="1"/>
            <a:r>
              <a:rPr lang="en-US" dirty="0"/>
              <a:t>Each VM has 4 core, 8 GB memory and 80GB disk</a:t>
            </a:r>
          </a:p>
          <a:p>
            <a:pPr lvl="1"/>
            <a:r>
              <a:rPr lang="en-US" dirty="0"/>
              <a:t>We used 3 clusters with 4 nodes</a:t>
            </a:r>
          </a:p>
          <a:p>
            <a:pPr marL="400050"/>
            <a:endParaRPr lang="en-US" dirty="0" smtClean="0"/>
          </a:p>
          <a:p>
            <a:pPr marL="400050"/>
            <a:r>
              <a:rPr lang="en-US" dirty="0" smtClean="0"/>
              <a:t>Data </a:t>
            </a:r>
            <a:r>
              <a:rPr lang="en-US" dirty="0"/>
              <a:t>format:</a:t>
            </a:r>
          </a:p>
          <a:p>
            <a:pPr marL="800100" lvl="1"/>
            <a:r>
              <a:rPr lang="en-US" dirty="0"/>
              <a:t>The records are sent to the </a:t>
            </a:r>
            <a:r>
              <a:rPr lang="en-US" dirty="0" err="1"/>
              <a:t>RabbitMQ</a:t>
            </a:r>
            <a:r>
              <a:rPr lang="en-US" dirty="0"/>
              <a:t> in JSON format.</a:t>
            </a:r>
          </a:p>
          <a:p>
            <a:pPr marL="800100" lvl="1"/>
            <a:r>
              <a:rPr lang="en-US" dirty="0"/>
              <a:t>Each record must contain </a:t>
            </a:r>
            <a:r>
              <a:rPr lang="en-US" dirty="0" smtClean="0"/>
              <a:t>a minimum of four </a:t>
            </a:r>
            <a:r>
              <a:rPr lang="en-US" dirty="0"/>
              <a:t>elements:</a:t>
            </a:r>
          </a:p>
          <a:p>
            <a:pPr marL="1143000" lvl="2"/>
            <a:r>
              <a:rPr lang="en-US" dirty="0"/>
              <a:t>metric, time, </a:t>
            </a:r>
            <a:r>
              <a:rPr lang="en-US" dirty="0" smtClean="0"/>
              <a:t>key/value pairs, </a:t>
            </a:r>
            <a:r>
              <a:rPr lang="en-US" dirty="0"/>
              <a:t>value</a:t>
            </a:r>
          </a:p>
          <a:p>
            <a:pPr marL="1143000" lvl="2"/>
            <a:r>
              <a:rPr lang="en-US" dirty="0"/>
              <a:t>For example: </a:t>
            </a:r>
            <a:r>
              <a:rPr lang="en-US" dirty="0">
                <a:solidFill>
                  <a:srgbClr val="FF0000"/>
                </a:solidFill>
              </a:rPr>
              <a:t>{"Status": "Done", ”time": 1404086442, "</a:t>
            </a:r>
            <a:r>
              <a:rPr lang="en-US" dirty="0" err="1">
                <a:solidFill>
                  <a:srgbClr val="FF0000"/>
                </a:solidFill>
              </a:rPr>
              <a:t>JobSplitType</a:t>
            </a:r>
            <a:r>
              <a:rPr lang="en-US" dirty="0">
                <a:solidFill>
                  <a:srgbClr val="FF0000"/>
                </a:solidFill>
              </a:rPr>
              <a:t>": "</a:t>
            </a:r>
            <a:r>
              <a:rPr lang="en-US" dirty="0" err="1">
                <a:solidFill>
                  <a:srgbClr val="FF0000"/>
                </a:solidFill>
              </a:rPr>
              <a:t>MCSimulation</a:t>
            </a:r>
            <a:r>
              <a:rPr lang="en-US" dirty="0">
                <a:solidFill>
                  <a:srgbClr val="FF0000"/>
                </a:solidFill>
              </a:rPr>
              <a:t>", "</a:t>
            </a:r>
            <a:r>
              <a:rPr lang="en-US" dirty="0" err="1">
                <a:solidFill>
                  <a:srgbClr val="FF0000"/>
                </a:solidFill>
              </a:rPr>
              <a:t>MinorStatus</a:t>
            </a:r>
            <a:r>
              <a:rPr lang="en-US" dirty="0">
                <a:solidFill>
                  <a:srgbClr val="FF0000"/>
                </a:solidFill>
              </a:rPr>
              <a:t>": "unset", "Site": "</a:t>
            </a:r>
            <a:r>
              <a:rPr lang="en-US" dirty="0" err="1">
                <a:solidFill>
                  <a:srgbClr val="FF0000"/>
                </a:solidFill>
              </a:rPr>
              <a:t>ARC.Oxford.uk</a:t>
            </a:r>
            <a:r>
              <a:rPr lang="en-US" dirty="0">
                <a:solidFill>
                  <a:srgbClr val="FF0000"/>
                </a:solidFill>
              </a:rPr>
              <a:t>", "value": 10, ”metric": ”</a:t>
            </a:r>
            <a:r>
              <a:rPr lang="en-US" dirty="0" err="1">
                <a:solidFill>
                  <a:srgbClr val="FF0000"/>
                </a:solidFill>
              </a:rPr>
              <a:t>WMSHistory</a:t>
            </a:r>
            <a:r>
              <a:rPr lang="en-US" dirty="0">
                <a:solidFill>
                  <a:srgbClr val="FF0000"/>
                </a:solidFill>
              </a:rPr>
              <a:t>", "User": "</a:t>
            </a:r>
            <a:r>
              <a:rPr lang="en-US" dirty="0" err="1">
                <a:solidFill>
                  <a:srgbClr val="FF0000"/>
                </a:solidFill>
              </a:rPr>
              <a:t>phicharp</a:t>
            </a:r>
            <a:r>
              <a:rPr lang="en-US" dirty="0">
                <a:solidFill>
                  <a:srgbClr val="FF0000"/>
                </a:solidFill>
              </a:rPr>
              <a:t>", "</a:t>
            </a:r>
            <a:r>
              <a:rPr lang="en-US" dirty="0" err="1">
                <a:solidFill>
                  <a:srgbClr val="FF0000"/>
                </a:solidFill>
              </a:rPr>
              <a:t>JobGroup</a:t>
            </a:r>
            <a:r>
              <a:rPr lang="en-US" dirty="0">
                <a:solidFill>
                  <a:srgbClr val="FF0000"/>
                </a:solidFill>
              </a:rPr>
              <a:t>": "00037468", "</a:t>
            </a:r>
            <a:r>
              <a:rPr lang="en-US" dirty="0" err="1">
                <a:solidFill>
                  <a:srgbClr val="FF0000"/>
                </a:solidFill>
              </a:rPr>
              <a:t>UserGroup</a:t>
            </a:r>
            <a:r>
              <a:rPr lang="en-US" dirty="0">
                <a:solidFill>
                  <a:srgbClr val="FF0000"/>
                </a:solidFill>
              </a:rPr>
              <a:t>": "</a:t>
            </a:r>
            <a:r>
              <a:rPr lang="en-US" dirty="0" err="1">
                <a:solidFill>
                  <a:srgbClr val="FF0000"/>
                </a:solidFill>
              </a:rPr>
              <a:t>lhcb_mc</a:t>
            </a:r>
            <a:r>
              <a:rPr lang="en-US" dirty="0">
                <a:solidFill>
                  <a:srgbClr val="FF0000"/>
                </a:solidFill>
              </a:rPr>
              <a:t>”}</a:t>
            </a:r>
          </a:p>
          <a:p>
            <a:pPr marL="400050"/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 smtClean="0">
              <a:sym typeface="Wingdings" panose="05000000000000000000" pitchFamily="2" charset="2"/>
            </a:endParaRP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70040" y="786147"/>
            <a:ext cx="10795334" cy="5681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We </a:t>
            </a:r>
            <a:r>
              <a:rPr lang="en-US" sz="2000" b="1" kern="0" dirty="0" smtClean="0">
                <a:solidFill>
                  <a:srgbClr val="004080"/>
                </a:solidFill>
                <a:latin typeface="Comic Sans MS"/>
                <a:cs typeface="Comic Sans MS"/>
              </a:rPr>
              <a:t>have recorded </a:t>
            </a: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~600 million records during ~1.5 month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We defined 5 different queries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Running jobs grouped by Site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Running jobs grouped by </a:t>
            </a:r>
            <a:r>
              <a:rPr lang="en-US" b="1" kern="0" dirty="0" err="1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JobGroup</a:t>
            </a: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Running jobs grouped by </a:t>
            </a:r>
            <a:r>
              <a:rPr lang="en-US" b="1" kern="0" dirty="0" err="1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JobSplitType</a:t>
            </a: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Failed jobs grouped by </a:t>
            </a:r>
            <a:r>
              <a:rPr lang="en-US" b="1" kern="0" dirty="0" err="1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JobSplitType</a:t>
            </a: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Waiting jobs grouped by </a:t>
            </a:r>
            <a:r>
              <a:rPr lang="en-US" b="1" kern="0" dirty="0" err="1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JobSplitType</a:t>
            </a: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Query intervals: 1, 2, 7 and 30 day 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Random interval: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Start and end time are generated randomly between 2015-02-05, 15:00:00 and 2015-03-12 15:00:00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The high workload is generated by 10, 50, 100 clients (python threads) to measure the response time and the throughput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REST APIs are used to retrieve the data from the DB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All clients are used a random query and a random period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All clients are continuously running parallel during 7200 second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</p:txBody>
      </p:sp>
      <p:pic>
        <p:nvPicPr>
          <p:cNvPr id="7" name="Picture 6" descr="sit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1574" y="2007752"/>
            <a:ext cx="1584176" cy="792088"/>
          </a:xfrm>
          <a:prstGeom prst="rect">
            <a:avLst/>
          </a:prstGeom>
        </p:spPr>
      </p:pic>
      <p:pic>
        <p:nvPicPr>
          <p:cNvPr id="8" name="Picture 7" descr="jobgrou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125" y="1238454"/>
            <a:ext cx="1656184" cy="909573"/>
          </a:xfrm>
          <a:prstGeom prst="rect">
            <a:avLst/>
          </a:prstGeom>
        </p:spPr>
      </p:pic>
      <p:pic>
        <p:nvPicPr>
          <p:cNvPr id="9" name="Picture 8" descr="jobsplittyp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90" y="2101432"/>
            <a:ext cx="1812275" cy="858941"/>
          </a:xfrm>
          <a:prstGeom prst="rect">
            <a:avLst/>
          </a:prstGeom>
        </p:spPr>
      </p:pic>
      <p:pic>
        <p:nvPicPr>
          <p:cNvPr id="10" name="Picture 9" descr="failedjobspli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338" y="2872461"/>
            <a:ext cx="1917658" cy="934532"/>
          </a:xfrm>
          <a:prstGeom prst="rect">
            <a:avLst/>
          </a:prstGeom>
        </p:spPr>
      </p:pic>
      <p:pic>
        <p:nvPicPr>
          <p:cNvPr id="11" name="Picture 10" descr="waiting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450" y="2945081"/>
            <a:ext cx="2376264" cy="940299"/>
          </a:xfrm>
          <a:prstGeom prst="rect">
            <a:avLst/>
          </a:prstGeom>
        </p:spPr>
      </p:pic>
      <p:sp>
        <p:nvSpPr>
          <p:cNvPr id="12" name="6-Point Star 11"/>
          <p:cNvSpPr/>
          <p:nvPr/>
        </p:nvSpPr>
        <p:spPr bwMode="auto">
          <a:xfrm>
            <a:off x="7942533" y="786147"/>
            <a:ext cx="2943519" cy="1950250"/>
          </a:xfrm>
          <a:prstGeom prst="star6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kern="1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InfluxDB has not scaled after 2 days</a:t>
            </a:r>
            <a:endParaRPr kumimoji="0" lang="en-US" sz="2000" b="0" i="0" u="none" strike="noStrike" kern="1200" cap="none" normalizeH="0" baseline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3930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10 client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12</a:t>
            </a:fld>
            <a:endParaRPr lang="en-US" dirty="0"/>
          </a:p>
        </p:txBody>
      </p:sp>
      <p:pic>
        <p:nvPicPr>
          <p:cNvPr id="3" name="Picture 2" descr="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774700"/>
            <a:ext cx="10731500" cy="580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41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</a:t>
            </a:r>
            <a:r>
              <a:rPr lang="en-US" dirty="0" smtClean="0"/>
              <a:t>50 </a:t>
            </a:r>
            <a:r>
              <a:rPr lang="en-US" dirty="0"/>
              <a:t>client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13</a:t>
            </a:fld>
            <a:endParaRPr lang="en-US" dirty="0"/>
          </a:p>
        </p:txBody>
      </p:sp>
      <p:pic>
        <p:nvPicPr>
          <p:cNvPr id="3" name="Picture 2" descr="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762000"/>
            <a:ext cx="10845800" cy="58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2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</a:t>
            </a:r>
            <a:r>
              <a:rPr lang="en-US" dirty="0" smtClean="0"/>
              <a:t>100 </a:t>
            </a:r>
            <a:r>
              <a:rPr lang="en-US" dirty="0"/>
              <a:t>client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14</a:t>
            </a:fld>
            <a:endParaRPr lang="en-US" dirty="0"/>
          </a:p>
        </p:txBody>
      </p:sp>
      <p:pic>
        <p:nvPicPr>
          <p:cNvPr id="3" name="Picture 2" descr="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0" y="787400"/>
            <a:ext cx="10833100" cy="574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2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time of all experiments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 smtClean="0">
              <a:sym typeface="Wingdings" panose="05000000000000000000" pitchFamily="2" charset="2"/>
            </a:endParaRP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15</a:t>
            </a:fld>
            <a:endParaRPr lang="en-US" dirty="0"/>
          </a:p>
        </p:txBody>
      </p:sp>
      <p:pic>
        <p:nvPicPr>
          <p:cNvPr id="7" name="Picture 6" descr="re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751750"/>
            <a:ext cx="10680700" cy="585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7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Throughput of all experiments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 smtClean="0">
              <a:sym typeface="Wingdings" panose="05000000000000000000" pitchFamily="2" charset="2"/>
            </a:endParaRP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5" descr="throughput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00" y="792076"/>
            <a:ext cx="10604499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4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ElasticSearch was faster </a:t>
            </a:r>
            <a:r>
              <a:rPr lang="en-US" dirty="0"/>
              <a:t>than OpenTSDB and InfluxDB</a:t>
            </a:r>
          </a:p>
          <a:p>
            <a:pPr lvl="1"/>
            <a:r>
              <a:rPr lang="en-US" dirty="0"/>
              <a:t>It is easy to maintain </a:t>
            </a:r>
          </a:p>
          <a:p>
            <a:pPr lvl="1"/>
            <a:r>
              <a:rPr lang="en-US" dirty="0"/>
              <a:t>Marvel </a:t>
            </a:r>
            <a:r>
              <a:rPr lang="en-US" dirty="0" smtClean="0"/>
              <a:t>is a </a:t>
            </a:r>
            <a:r>
              <a:rPr lang="en-US" dirty="0"/>
              <a:t>very </a:t>
            </a:r>
            <a:r>
              <a:rPr lang="en-US" dirty="0" smtClean="0"/>
              <a:t>good tool for monitoring the cluster </a:t>
            </a:r>
          </a:p>
          <a:p>
            <a:pPr lvl="2"/>
            <a:r>
              <a:rPr lang="en-US" smtClean="0"/>
              <a:t>license </a:t>
            </a:r>
            <a:r>
              <a:rPr lang="en-US" smtClean="0"/>
              <a:t>required…</a:t>
            </a:r>
            <a:endParaRPr lang="en-US" dirty="0" smtClean="0"/>
          </a:p>
          <a:p>
            <a:pPr lvl="1"/>
            <a:r>
              <a:rPr lang="en-US" dirty="0" smtClean="0"/>
              <a:t>It can be easily integrated to the DIRAC portal</a:t>
            </a:r>
          </a:p>
          <a:p>
            <a:pPr lvl="1"/>
            <a:r>
              <a:rPr lang="en-US" dirty="0" smtClean="0"/>
              <a:t>OpenTSDB was slower than ElasticSearch but </a:t>
            </a:r>
            <a:r>
              <a:rPr lang="en-US" dirty="0"/>
              <a:t>it may scale better by adding more nodes to the cluster</a:t>
            </a:r>
          </a:p>
          <a:p>
            <a:pPr lvl="2"/>
            <a:r>
              <a:rPr lang="en-US" dirty="0"/>
              <a:t>It is not easy to maintain (lot of parameters which have to be correctly set)</a:t>
            </a:r>
          </a:p>
          <a:p>
            <a:pPr lvl="2"/>
            <a:r>
              <a:rPr lang="en-US" dirty="0"/>
              <a:t>Very good monitoring of the cluster.</a:t>
            </a:r>
          </a:p>
          <a:p>
            <a:r>
              <a:rPr lang="en-US" dirty="0"/>
              <a:t>InfluxDB is a new time series database, which is easy to use, but it does not scale</a:t>
            </a:r>
          </a:p>
          <a:p>
            <a:r>
              <a:rPr lang="en-US" dirty="0" err="1"/>
              <a:t>Kibana</a:t>
            </a:r>
            <a:r>
              <a:rPr lang="en-US" dirty="0"/>
              <a:t> </a:t>
            </a:r>
            <a:r>
              <a:rPr lang="en-US" dirty="0" smtClean="0"/>
              <a:t>can fulfil </a:t>
            </a:r>
            <a:r>
              <a:rPr lang="en-US" dirty="0"/>
              <a:t>our </a:t>
            </a:r>
            <a:r>
              <a:rPr lang="en-US" dirty="0" smtClean="0"/>
              <a:t>needs</a:t>
            </a:r>
          </a:p>
          <a:p>
            <a:pPr lvl="1"/>
            <a:r>
              <a:rPr lang="en-US" dirty="0" smtClean="0"/>
              <a:t>But we’ll look at integration in the DIRAC portal</a:t>
            </a:r>
            <a:endParaRPr lang="en-US" dirty="0"/>
          </a:p>
          <a:p>
            <a:r>
              <a:rPr lang="en-US" dirty="0"/>
              <a:t>According to our experience </a:t>
            </a:r>
            <a:r>
              <a:rPr lang="en-US" dirty="0" smtClean="0"/>
              <a:t>we decided </a:t>
            </a:r>
            <a:r>
              <a:rPr lang="en-US" dirty="0"/>
              <a:t>to use ElasticSerach for real time </a:t>
            </a:r>
            <a:r>
              <a:rPr lang="en-US" dirty="0" smtClean="0"/>
              <a:t>monitoring of jobs, and for all real time DIRAC monitoring systems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96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US" sz="3600" dirty="0" smtClean="0"/>
              <a:t>Question, comments</a:t>
            </a:r>
          </a:p>
          <a:p>
            <a:pPr marL="0" indent="0" algn="ctr">
              <a:buNone/>
            </a:pPr>
            <a:r>
              <a:rPr lang="en-US" sz="9600" dirty="0" smtClean="0"/>
              <a:t>?</a:t>
            </a:r>
            <a:endParaRPr lang="en-US" sz="9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18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</p:spTree>
    <p:extLst>
      <p:ext uri="{BB962C8B-B14F-4D97-AF65-F5344CB8AC3E}">
        <p14:creationId xmlns:p14="http://schemas.microsoft.com/office/powerpoint/2010/main" val="339159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 smtClean="0">
              <a:sym typeface="Wingdings" panose="05000000000000000000" pitchFamily="2" charset="2"/>
            </a:endParaRP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62303" y="728345"/>
            <a:ext cx="10768061" cy="515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Develop a system for real time monitoring and data analysis: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Focus </a:t>
            </a:r>
            <a:r>
              <a:rPr lang="en-US" b="1" kern="0" dirty="0" smtClean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on monitoring </a:t>
            </a: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the </a:t>
            </a:r>
            <a:r>
              <a:rPr lang="en-US" b="1" kern="0" dirty="0" smtClean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jobs (not accounting)</a:t>
            </a: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 smtClean="0">
                <a:solidFill>
                  <a:srgbClr val="004080"/>
                </a:solidFill>
                <a:latin typeface="Comic Sans MS"/>
                <a:cs typeface="Comic Sans MS"/>
              </a:rPr>
              <a:t>Requirements </a:t>
            </a:r>
            <a:endParaRPr lang="en-US" sz="2000" b="1" kern="0" dirty="0">
              <a:solidFill>
                <a:srgbClr val="004080"/>
              </a:solidFill>
              <a:latin typeface="Comic Sans MS"/>
              <a:cs typeface="Comic Sans MS"/>
            </a:endParaRP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Optimized for time series analysis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Efficient data storage, data analysis and retrieval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Easy to maintain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Scale Horizontally 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East to create complex reports (dashboards)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Why?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Current system is based on MySQL: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is not designed for real time monitoring (more for accounting)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does not scale to hundred of million rows (&gt;500 million). </a:t>
            </a:r>
            <a:endParaRPr lang="en-US" sz="1600" b="1" kern="0" dirty="0" smtClean="0">
              <a:solidFill>
                <a:srgbClr val="008040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1543050" lvl="3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 smtClean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It </a:t>
            </a: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requires ~400 second to generate a one-month duration plot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is not for real time analysis 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is not schema-less:</a:t>
            </a:r>
          </a:p>
          <a:p>
            <a:pPr marL="1428750" lvl="3" indent="-228600" fontAlgn="base">
              <a:spcBef>
                <a:spcPct val="20000"/>
              </a:spcBef>
              <a:spcAft>
                <a:spcPct val="0"/>
              </a:spcAft>
              <a:buClr>
                <a:srgbClr val="50E05A"/>
              </a:buClr>
              <a:buSzPct val="85000"/>
              <a:buFont typeface="Zapf Dingbats" pitchFamily="-65" charset="2"/>
              <a:buChar char="d"/>
            </a:pPr>
            <a:r>
              <a:rPr lang="en-US" sz="1400" b="1" kern="0" dirty="0">
                <a:solidFill>
                  <a:srgbClr val="4196D1"/>
                </a:solidFill>
                <a:latin typeface="Comic Sans MS"/>
                <a:ea typeface="ＭＳ Ｐゴシック" pitchFamily="-65" charset="-128"/>
                <a:cs typeface="Comic Sans MS"/>
              </a:rPr>
              <a:t>Often change the data format</a:t>
            </a:r>
          </a:p>
        </p:txBody>
      </p:sp>
      <p:pic>
        <p:nvPicPr>
          <p:cNvPr id="10" name="Picture 9" descr="087a4e7182d5460183877038432af7a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246" y="5185548"/>
            <a:ext cx="3280935" cy="133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3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478" y="836713"/>
            <a:ext cx="10561340" cy="5687913"/>
          </a:xfrm>
        </p:spPr>
        <p:txBody>
          <a:bodyPr/>
          <a:lstStyle/>
          <a:p>
            <a:pPr marL="457200" lvl="1" indent="0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6" y="6613530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>
                <a:solidFill>
                  <a:srgbClr val="000000"/>
                </a:solidFill>
              </a:rPr>
              <a:pPr/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087a4e7182d5460183877038432af7a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920" y="801266"/>
            <a:ext cx="10668951" cy="5654212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</p:spTree>
    <p:extLst>
      <p:ext uri="{BB962C8B-B14F-4D97-AF65-F5344CB8AC3E}">
        <p14:creationId xmlns:p14="http://schemas.microsoft.com/office/powerpoint/2010/main" val="82404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Technologies 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 smtClean="0">
              <a:sym typeface="Wingdings" panose="05000000000000000000" pitchFamily="2" charset="2"/>
            </a:endParaRPr>
          </a:p>
          <a:p>
            <a:r>
              <a:rPr lang="en-US" dirty="0"/>
              <a:t>Database:</a:t>
            </a:r>
          </a:p>
          <a:p>
            <a:pPr lvl="1"/>
            <a:r>
              <a:rPr lang="en-US" dirty="0"/>
              <a:t>InfluxDB is a distributed time series database with no dependency</a:t>
            </a:r>
          </a:p>
          <a:p>
            <a:pPr lvl="1"/>
            <a:r>
              <a:rPr lang="en-US" dirty="0"/>
              <a:t>OpenTSDB is a distributed time series database based on HBase</a:t>
            </a:r>
          </a:p>
          <a:p>
            <a:pPr lvl="1"/>
            <a:r>
              <a:rPr lang="en-US" dirty="0"/>
              <a:t>ElasticSearch is a distributed search and analytic engine</a:t>
            </a:r>
          </a:p>
          <a:p>
            <a:r>
              <a:rPr lang="en-US" dirty="0"/>
              <a:t>Data visualization:</a:t>
            </a:r>
          </a:p>
          <a:p>
            <a:pPr lvl="1"/>
            <a:r>
              <a:rPr lang="en-US" dirty="0"/>
              <a:t>Grafana </a:t>
            </a:r>
          </a:p>
          <a:p>
            <a:pPr lvl="2"/>
            <a:r>
              <a:rPr lang="en-US" dirty="0"/>
              <a:t>Metric dashboard and graph editor for InfluxDB, Graphite and OpenTSDB</a:t>
            </a: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Grafana dashboard: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 descr="grafa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22" y="1411241"/>
            <a:ext cx="10302695" cy="509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3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 smtClean="0">
              <a:sym typeface="Wingdings" panose="05000000000000000000" pitchFamily="2" charset="2"/>
            </a:endParaRP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54920" y="1305342"/>
            <a:ext cx="10734856" cy="365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Database: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InfluxDB is a distributed time series database with no dependency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OpenTSDB is a distributed time series database based on HBase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ElasticSearch is a distributed search and analytic engine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Data visualization: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Grafana 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Metric dashboard and graph editor for InfluxDB, Graphite and </a:t>
            </a:r>
            <a:r>
              <a:rPr lang="en-US" sz="1600" b="1" kern="0" dirty="0" err="1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OpenTSD</a:t>
            </a:r>
            <a:endParaRPr lang="en-US" sz="1600" b="1" kern="0" dirty="0">
              <a:solidFill>
                <a:srgbClr val="008040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 err="1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Kibana</a:t>
            </a: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 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Flexible analytic and visualization framework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Developed for creating complex dashboards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77040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 smtClean="0">
              <a:sym typeface="Wingdings" panose="05000000000000000000" pitchFamily="2" charset="2"/>
            </a:endParaRP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27628" y="24340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kiba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81" y="1353875"/>
            <a:ext cx="10523183" cy="520743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39070" y="840538"/>
            <a:ext cx="27879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 err="1" smtClean="0">
                <a:solidFill>
                  <a:srgbClr val="004080"/>
                </a:solidFill>
                <a:latin typeface="Comic Sans MS"/>
                <a:cs typeface="Comic Sans MS"/>
              </a:rPr>
              <a:t>Kibana</a:t>
            </a:r>
            <a:r>
              <a:rPr lang="en-US" sz="2000" b="1" kern="0" dirty="0" smtClean="0">
                <a:solidFill>
                  <a:srgbClr val="004080"/>
                </a:solidFill>
                <a:latin typeface="Comic Sans MS"/>
                <a:cs typeface="Comic Sans MS"/>
              </a:rPr>
              <a:t> dashboard</a:t>
            </a: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5148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 smtClean="0">
              <a:sym typeface="Wingdings" panose="05000000000000000000" pitchFamily="2" charset="2"/>
            </a:endParaRP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70039" y="751344"/>
            <a:ext cx="1092196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Database: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InfluxDB is a distributed time series database with no </a:t>
            </a:r>
            <a:r>
              <a:rPr lang="en-US" b="1" kern="0" dirty="0" smtClean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dependencies</a:t>
            </a: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OpenTSDB is a distributed time series database based on HBase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ElasticSearch is a distributed search and analytic engine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Data visualization: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Grafana 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Metric dashboard and graph editor for InfluxDB, Graphite and </a:t>
            </a:r>
            <a:r>
              <a:rPr lang="en-US" sz="1600" b="1" kern="0" dirty="0" err="1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OpenTSD</a:t>
            </a:r>
            <a:endParaRPr lang="en-US" sz="1600" b="1" kern="0" dirty="0">
              <a:solidFill>
                <a:srgbClr val="008040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 err="1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Kibana</a:t>
            </a:r>
            <a:r>
              <a:rPr lang="en-US" b="1" kern="0" dirty="0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 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Flexible analytic and visualization framework</a:t>
            </a: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Developed for creating complex dashboards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r>
              <a:rPr lang="en-US" sz="2000" b="1" kern="0" dirty="0">
                <a:solidFill>
                  <a:srgbClr val="004080"/>
                </a:solidFill>
                <a:latin typeface="Comic Sans MS"/>
                <a:cs typeface="Comic Sans MS"/>
              </a:rPr>
              <a:t>Communication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r>
              <a:rPr lang="en-US" b="1" kern="0" dirty="0" err="1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rPr>
              <a:t>RabbitMQ</a:t>
            </a: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1085850" lvl="2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</a:pPr>
            <a:r>
              <a:rPr lang="en-US" sz="1600" b="1" kern="0" dirty="0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rPr>
              <a:t>Robust messaging system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</a:pPr>
            <a:endParaRPr lang="en-US" b="1" kern="0" dirty="0">
              <a:solidFill>
                <a:srgbClr val="0000FF"/>
              </a:solidFill>
              <a:latin typeface="Comic Sans MS"/>
              <a:ea typeface="ＭＳ Ｐゴシック" pitchFamily="-65" charset="-128"/>
              <a:cs typeface="Comic Sans MS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3333"/>
              </a:buClr>
              <a:buSzPct val="55000"/>
              <a:buFont typeface="Zapf Dingbats" pitchFamily="-65" charset="2"/>
              <a:buChar char="m"/>
            </a:pPr>
            <a:endParaRPr lang="en-US" sz="2000" b="1" kern="0" dirty="0">
              <a:solidFill>
                <a:srgbClr val="004080"/>
              </a:solidFill>
              <a:latin typeface="Comic Sans MS"/>
              <a:cs typeface="Comic Sans MS"/>
            </a:endParaRPr>
          </a:p>
        </p:txBody>
      </p:sp>
      <p:pic>
        <p:nvPicPr>
          <p:cNvPr id="7" name="Picture 6" descr="grafan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550" y="4178220"/>
            <a:ext cx="2822455" cy="2050483"/>
          </a:xfrm>
          <a:prstGeom prst="rect">
            <a:avLst/>
          </a:prstGeom>
        </p:spPr>
      </p:pic>
      <p:pic>
        <p:nvPicPr>
          <p:cNvPr id="8" name="Picture 7" descr="kiban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277" y="3316483"/>
            <a:ext cx="2952764" cy="200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8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 smtClean="0">
              <a:sym typeface="Wingdings" panose="05000000000000000000" pitchFamily="2" charset="2"/>
            </a:endParaRP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454400" y="6613527"/>
            <a:ext cx="5588000" cy="246221"/>
          </a:xfrm>
        </p:spPr>
        <p:txBody>
          <a:bodyPr/>
          <a:lstStyle/>
          <a:p>
            <a:r>
              <a:rPr lang="en-US" dirty="0"/>
              <a:t>Evaluation of NoSQL databases for DIRAC monitoring and  beyond, </a:t>
            </a:r>
            <a:r>
              <a:rPr lang="en-US" dirty="0">
                <a:solidFill>
                  <a:srgbClr val="000000"/>
                </a:solidFill>
              </a:rPr>
              <a:t>CHEP2015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929065" y="6613528"/>
            <a:ext cx="262938" cy="246221"/>
          </a:xfrm>
        </p:spPr>
        <p:txBody>
          <a:bodyPr/>
          <a:lstStyle/>
          <a:p>
            <a:fld id="{892DD816-6B0B-4FE6-9948-DC7A79028B2C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100" y="825500"/>
            <a:ext cx="82677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5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Dirac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DDDDDD"/>
      </a:accent1>
      <a:accent2>
        <a:srgbClr val="33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2D"/>
      </a:accent6>
      <a:hlink>
        <a:srgbClr val="808080"/>
      </a:hlink>
      <a:folHlink>
        <a:srgbClr val="808080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Office Them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ilotToFlyInAllSkies" id="{C9543EF9-9A27-49A6-AE32-89F89904EF76}" vid="{2612AE61-E1D9-4363-9C45-F35D082591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366"/>
    </a:dk1>
    <a:lt1>
      <a:srgbClr val="FFFFFF"/>
    </a:lt1>
    <a:dk2>
      <a:srgbClr val="003366"/>
    </a:dk2>
    <a:lt2>
      <a:srgbClr val="E3E2C7"/>
    </a:lt2>
    <a:accent1>
      <a:srgbClr val="CCCC99"/>
    </a:accent1>
    <a:accent2>
      <a:srgbClr val="003366"/>
    </a:accent2>
    <a:accent3>
      <a:srgbClr val="FFFFFF"/>
    </a:accent3>
    <a:accent4>
      <a:srgbClr val="002A56"/>
    </a:accent4>
    <a:accent5>
      <a:srgbClr val="E2E2CA"/>
    </a:accent5>
    <a:accent6>
      <a:srgbClr val="002D5C"/>
    </a:accent6>
    <a:hlink>
      <a:srgbClr val="003366"/>
    </a:hlink>
    <a:folHlink>
      <a:srgbClr val="8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PilotToFlyInAllSkies</Template>
  <TotalTime>487</TotalTime>
  <Words>940</Words>
  <Application>Microsoft Office PowerPoint</Application>
  <PresentationFormat>Widescreen</PresentationFormat>
  <Paragraphs>153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Calibri</vt:lpstr>
      <vt:lpstr>Comic Sans MS</vt:lpstr>
      <vt:lpstr>Helvetica</vt:lpstr>
      <vt:lpstr>Times New Roman</vt:lpstr>
      <vt:lpstr>Wingdings</vt:lpstr>
      <vt:lpstr>Zapf Dingbats</vt:lpstr>
      <vt:lpstr>LHCbDirac</vt:lpstr>
      <vt:lpstr>Evaluation of NoSQL databases for DIRAC monitoring and  beyond</vt:lpstr>
      <vt:lpstr>Motivation</vt:lpstr>
      <vt:lpstr>Motivation</vt:lpstr>
      <vt:lpstr>Technologies used</vt:lpstr>
      <vt:lpstr>Motivation</vt:lpstr>
      <vt:lpstr>Technologies used</vt:lpstr>
      <vt:lpstr>Technologies used</vt:lpstr>
      <vt:lpstr>Technologies used</vt:lpstr>
      <vt:lpstr>Overview of the System</vt:lpstr>
      <vt:lpstr>Hardware and data format</vt:lpstr>
      <vt:lpstr>Performance comparison</vt:lpstr>
      <vt:lpstr>Results: 10 client</vt:lpstr>
      <vt:lpstr>Results: 50 client</vt:lpstr>
      <vt:lpstr>Results: 100 client</vt:lpstr>
      <vt:lpstr>Response time of all experiments</vt:lpstr>
      <vt:lpstr>Throughput of all experiments</vt:lpstr>
      <vt:lpstr>Conclusions</vt:lpstr>
      <vt:lpstr>Thanks!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Pilots 2.0: DIRAC pilots for all the skies</dc:title>
  <dc:creator>Toffo</dc:creator>
  <cp:lastModifiedBy>Federico Stagni</cp:lastModifiedBy>
  <cp:revision>46</cp:revision>
  <dcterms:created xsi:type="dcterms:W3CDTF">2015-03-23T16:26:08Z</dcterms:created>
  <dcterms:modified xsi:type="dcterms:W3CDTF">2015-04-12T01:47:22Z</dcterms:modified>
</cp:coreProperties>
</file>