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9" r:id="rId3"/>
    <p:sldId id="260" r:id="rId4"/>
    <p:sldId id="261" r:id="rId5"/>
    <p:sldId id="271" r:id="rId6"/>
    <p:sldId id="262" r:id="rId7"/>
    <p:sldId id="263" r:id="rId8"/>
    <p:sldId id="264" r:id="rId9"/>
    <p:sldId id="265" r:id="rId10"/>
    <p:sldId id="282" r:id="rId11"/>
    <p:sldId id="275" r:id="rId12"/>
    <p:sldId id="267" r:id="rId13"/>
    <p:sldId id="268" r:id="rId14"/>
    <p:sldId id="269" r:id="rId15"/>
    <p:sldId id="258" r:id="rId16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99CCFF"/>
    <a:srgbClr val="66CCFF"/>
    <a:srgbClr val="CCFFFF"/>
    <a:srgbClr val="FF9900"/>
    <a:srgbClr val="104282"/>
    <a:srgbClr val="0B387C"/>
    <a:srgbClr val="0055A0"/>
    <a:srgbClr val="DA6D0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89744" autoAdjust="0"/>
  </p:normalViewPr>
  <p:slideViewPr>
    <p:cSldViewPr snapToGrid="0" snapToObjects="1">
      <p:cViewPr>
        <p:scale>
          <a:sx n="80" d="100"/>
          <a:sy n="80" d="100"/>
        </p:scale>
        <p:origin x="-1062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05" d="100"/>
          <a:sy n="105" d="100"/>
        </p:scale>
        <p:origin x="-3438" y="-90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665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1"/>
            <a:ext cx="2890665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AC4415-0914-4C95-BBF1-61BEAF7373F3}" type="datetimeFigureOut">
              <a:rPr lang="fr-FR" smtClean="0"/>
              <a:t>13/04/2015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630"/>
            <a:ext cx="2890665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630"/>
            <a:ext cx="2890665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22C34D-D8FA-4EE2-835F-52F6445BCD9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91004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1CFAC2-504E-46F4-97D3-D909B0812FD5}" type="datetimeFigureOut">
              <a:rPr lang="en-GB" smtClean="0"/>
              <a:t>13/04/2015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E67C6-9978-4557-AFBC-97AF2DB731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732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E67C6-9978-4557-AFBC-97AF2DB7313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4939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14/04/2015</a:t>
            </a:r>
            <a:endParaRPr lang="en-US" dirty="0" smtClean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High-Speed Mobile Communications in Hostile Environments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14/04/2015</a:t>
            </a:r>
            <a:endParaRPr lang="en-US" dirty="0" smtClean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High-Speed Mobile Communications in Hostile Environments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14/04/2015</a:t>
            </a:r>
            <a:endParaRPr lang="en-US" dirty="0" smtClean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High-Speed Mobile Communications in Hostile Environments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14/04/2015</a:t>
            </a:r>
            <a:endParaRPr lang="en-US" dirty="0" smtClean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High-Speed Mobile Communications in Hostile Environments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957194"/>
            <a:ext cx="4236080" cy="479234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kumimoji="0" lang="en-US" sz="1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title</a:t>
            </a:r>
            <a:r>
              <a:rPr lang="fr-CH" dirty="0" smtClean="0"/>
              <a:t>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14/04/2015</a:t>
            </a:r>
            <a:endParaRPr lang="en-US" dirty="0" smtClean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High-Speed Mobile Communications in Hostile Environments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14/04/2015</a:t>
            </a:r>
            <a:endParaRPr lang="en-US" dirty="0" smtClean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High-Speed Mobile Communications in Hostile Environments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14/04/2015</a:t>
            </a:r>
            <a:endParaRPr lang="en-US" dirty="0" smtClean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High-Speed Mobile Communications in Hostile Environments</a:t>
            </a:r>
            <a:endParaRPr lang="en-US" dirty="0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14/04/2015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High-Speed Mobile Communications in Hostile Environments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David.Gutierrez@cern.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David.Gutierrez@cern.ch" TargetMode="Externa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46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14/04/2015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High-Speed Mobile Communications in Hostile Environments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0" name="Title 6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Autofit/>
          </a:bodyPr>
          <a:lstStyle/>
          <a:p>
            <a:r>
              <a:rPr lang="en-GB" sz="4000" dirty="0" smtClean="0"/>
              <a:t>CERN tunnels mobile infrastructure</a:t>
            </a:r>
            <a:endParaRPr lang="en-GB" sz="4000" dirty="0"/>
          </a:p>
        </p:txBody>
      </p:sp>
      <p:sp>
        <p:nvSpPr>
          <p:cNvPr id="31" name="Content Placeholder 7"/>
          <p:cNvSpPr>
            <a:spLocks noGrp="1"/>
          </p:cNvSpPr>
          <p:nvPr>
            <p:ph idx="1"/>
          </p:nvPr>
        </p:nvSpPr>
        <p:spPr>
          <a:xfrm>
            <a:off x="227226" y="1173935"/>
            <a:ext cx="7958149" cy="4174242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400" dirty="0" smtClean="0"/>
              <a:t>Inter-technology compatibility</a:t>
            </a:r>
          </a:p>
          <a:p>
            <a:pPr marL="448056" lvl="1" indent="0">
              <a:buNone/>
            </a:pPr>
            <a:r>
              <a:rPr lang="en-GB" sz="2100" dirty="0" smtClean="0"/>
              <a:t>Passive Radio Frequency network optimized for bands:</a:t>
            </a:r>
          </a:p>
          <a:p>
            <a:pPr marL="448056" lvl="1" indent="0">
              <a:buNone/>
            </a:pPr>
            <a:endParaRPr lang="en-GB" sz="2100" dirty="0" smtClean="0"/>
          </a:p>
          <a:p>
            <a:pPr lvl="2"/>
            <a:r>
              <a:rPr lang="en-GB" sz="2100" dirty="0" smtClean="0"/>
              <a:t>400 </a:t>
            </a:r>
            <a:r>
              <a:rPr lang="en-GB" sz="2100" dirty="0"/>
              <a:t>MHz</a:t>
            </a:r>
          </a:p>
          <a:p>
            <a:pPr lvl="2"/>
            <a:r>
              <a:rPr lang="en-GB" sz="2100" dirty="0"/>
              <a:t>800 MHz</a:t>
            </a:r>
          </a:p>
          <a:p>
            <a:pPr lvl="2"/>
            <a:r>
              <a:rPr lang="en-GB" sz="2100" dirty="0"/>
              <a:t>900 MHz</a:t>
            </a:r>
          </a:p>
          <a:p>
            <a:pPr marL="448056" lvl="1" indent="0">
              <a:buNone/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210840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\\cern.ch\dfs\Users\s\sagosta\Desktop\even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74" t="58798" r="11390" b="5075"/>
          <a:stretch/>
        </p:blipFill>
        <p:spPr bwMode="auto">
          <a:xfrm>
            <a:off x="1082483" y="3054552"/>
            <a:ext cx="5973638" cy="2711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Straight Connector 44"/>
          <p:cNvCxnSpPr>
            <a:endCxn id="11" idx="0"/>
          </p:cNvCxnSpPr>
          <p:nvPr/>
        </p:nvCxnSpPr>
        <p:spPr>
          <a:xfrm flipH="1">
            <a:off x="2356337" y="3426027"/>
            <a:ext cx="958497" cy="1082774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endCxn id="51" idx="0"/>
          </p:cNvCxnSpPr>
          <p:nvPr/>
        </p:nvCxnSpPr>
        <p:spPr>
          <a:xfrm flipH="1">
            <a:off x="3252483" y="3426027"/>
            <a:ext cx="62351" cy="1033183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3283658" y="3466440"/>
            <a:ext cx="1988876" cy="273292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V="1">
            <a:off x="3335566" y="3378644"/>
            <a:ext cx="2718168" cy="47383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14/04/2015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High-Speed Mobile Communications in Hostile Environments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055" y="2402989"/>
            <a:ext cx="544924" cy="936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2" t="1751" r="12181"/>
          <a:stretch/>
        </p:blipFill>
        <p:spPr bwMode="auto">
          <a:xfrm>
            <a:off x="2170040" y="4508801"/>
            <a:ext cx="372593" cy="722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5519" y="2995340"/>
            <a:ext cx="620093" cy="569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Freeform 22"/>
          <p:cNvSpPr/>
          <p:nvPr/>
        </p:nvSpPr>
        <p:spPr>
          <a:xfrm>
            <a:off x="3314834" y="3426027"/>
            <a:ext cx="1443170" cy="1943130"/>
          </a:xfrm>
          <a:custGeom>
            <a:avLst/>
            <a:gdLst>
              <a:gd name="connsiteX0" fmla="*/ 946281 w 1443170"/>
              <a:gd name="connsiteY0" fmla="*/ 0 h 1943130"/>
              <a:gd name="connsiteX1" fmla="*/ 1371731 w 1443170"/>
              <a:gd name="connsiteY1" fmla="*/ 1314450 h 1943130"/>
              <a:gd name="connsiteX2" fmla="*/ 1359031 w 1443170"/>
              <a:gd name="connsiteY2" fmla="*/ 1651000 h 1943130"/>
              <a:gd name="connsiteX3" fmla="*/ 552581 w 1443170"/>
              <a:gd name="connsiteY3" fmla="*/ 1879600 h 1943130"/>
              <a:gd name="connsiteX4" fmla="*/ 146181 w 1443170"/>
              <a:gd name="connsiteY4" fmla="*/ 1943100 h 1943130"/>
              <a:gd name="connsiteX5" fmla="*/ 12831 w 1443170"/>
              <a:gd name="connsiteY5" fmla="*/ 1885950 h 1943130"/>
              <a:gd name="connsiteX6" fmla="*/ 12831 w 1443170"/>
              <a:gd name="connsiteY6" fmla="*/ 1752600 h 1943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3170" h="1943130">
                <a:moveTo>
                  <a:pt x="946281" y="0"/>
                </a:moveTo>
                <a:cubicBezTo>
                  <a:pt x="1124610" y="519641"/>
                  <a:pt x="1302939" y="1039283"/>
                  <a:pt x="1371731" y="1314450"/>
                </a:cubicBezTo>
                <a:cubicBezTo>
                  <a:pt x="1440523" y="1589617"/>
                  <a:pt x="1495556" y="1556808"/>
                  <a:pt x="1359031" y="1651000"/>
                </a:cubicBezTo>
                <a:cubicBezTo>
                  <a:pt x="1222506" y="1745192"/>
                  <a:pt x="754723" y="1830917"/>
                  <a:pt x="552581" y="1879600"/>
                </a:cubicBezTo>
                <a:cubicBezTo>
                  <a:pt x="350439" y="1928283"/>
                  <a:pt x="236139" y="1942042"/>
                  <a:pt x="146181" y="1943100"/>
                </a:cubicBezTo>
                <a:cubicBezTo>
                  <a:pt x="56223" y="1944158"/>
                  <a:pt x="35056" y="1917700"/>
                  <a:pt x="12831" y="1885950"/>
                </a:cubicBezTo>
                <a:cubicBezTo>
                  <a:pt x="-9394" y="1854200"/>
                  <a:pt x="1718" y="1803400"/>
                  <a:pt x="12831" y="1752600"/>
                </a:cubicBez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Freeform 23"/>
          <p:cNvSpPr/>
          <p:nvPr/>
        </p:nvSpPr>
        <p:spPr>
          <a:xfrm>
            <a:off x="2815475" y="5182106"/>
            <a:ext cx="438991" cy="277437"/>
          </a:xfrm>
          <a:custGeom>
            <a:avLst/>
            <a:gdLst>
              <a:gd name="connsiteX0" fmla="*/ 421419 w 438991"/>
              <a:gd name="connsiteY0" fmla="*/ 0 h 277437"/>
              <a:gd name="connsiteX1" fmla="*/ 437322 w 438991"/>
              <a:gd name="connsiteY1" fmla="*/ 159026 h 277437"/>
              <a:gd name="connsiteX2" fmla="*/ 421419 w 438991"/>
              <a:gd name="connsiteY2" fmla="*/ 246490 h 277437"/>
              <a:gd name="connsiteX3" fmla="*/ 286247 w 438991"/>
              <a:gd name="connsiteY3" fmla="*/ 258417 h 277437"/>
              <a:gd name="connsiteX4" fmla="*/ 87465 w 438991"/>
              <a:gd name="connsiteY4" fmla="*/ 274320 h 277437"/>
              <a:gd name="connsiteX5" fmla="*/ 27830 w 438991"/>
              <a:gd name="connsiteY5" fmla="*/ 190831 h 277437"/>
              <a:gd name="connsiteX6" fmla="*/ 0 w 438991"/>
              <a:gd name="connsiteY6" fmla="*/ 0 h 277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991" h="277437">
                <a:moveTo>
                  <a:pt x="421419" y="0"/>
                </a:moveTo>
                <a:cubicBezTo>
                  <a:pt x="429370" y="58972"/>
                  <a:pt x="437322" y="117944"/>
                  <a:pt x="437322" y="159026"/>
                </a:cubicBezTo>
                <a:cubicBezTo>
                  <a:pt x="437322" y="200108"/>
                  <a:pt x="446598" y="229925"/>
                  <a:pt x="421419" y="246490"/>
                </a:cubicBezTo>
                <a:cubicBezTo>
                  <a:pt x="396240" y="263055"/>
                  <a:pt x="286247" y="258417"/>
                  <a:pt x="286247" y="258417"/>
                </a:cubicBezTo>
                <a:cubicBezTo>
                  <a:pt x="230588" y="263055"/>
                  <a:pt x="130534" y="285584"/>
                  <a:pt x="87465" y="274320"/>
                </a:cubicBezTo>
                <a:cubicBezTo>
                  <a:pt x="44395" y="263056"/>
                  <a:pt x="42407" y="236551"/>
                  <a:pt x="27830" y="190831"/>
                </a:cubicBezTo>
                <a:cubicBezTo>
                  <a:pt x="13252" y="145111"/>
                  <a:pt x="6626" y="72555"/>
                  <a:pt x="0" y="0"/>
                </a:cubicBez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eform 24"/>
          <p:cNvSpPr/>
          <p:nvPr/>
        </p:nvSpPr>
        <p:spPr>
          <a:xfrm>
            <a:off x="1332557" y="5194033"/>
            <a:ext cx="1460668" cy="286779"/>
          </a:xfrm>
          <a:custGeom>
            <a:avLst/>
            <a:gdLst>
              <a:gd name="connsiteX0" fmla="*/ 1439186 w 1460668"/>
              <a:gd name="connsiteY0" fmla="*/ 0 h 286779"/>
              <a:gd name="connsiteX1" fmla="*/ 1443162 w 1460668"/>
              <a:gd name="connsiteY1" fmla="*/ 186855 h 286779"/>
              <a:gd name="connsiteX2" fmla="*/ 1379551 w 1460668"/>
              <a:gd name="connsiteY2" fmla="*/ 282271 h 286779"/>
              <a:gd name="connsiteX3" fmla="*/ 600324 w 1460668"/>
              <a:gd name="connsiteY3" fmla="*/ 266368 h 286779"/>
              <a:gd name="connsiteX4" fmla="*/ 274320 w 1460668"/>
              <a:gd name="connsiteY4" fmla="*/ 222636 h 286779"/>
              <a:gd name="connsiteX5" fmla="*/ 0 w 1460668"/>
              <a:gd name="connsiteY5" fmla="*/ 163001 h 286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60668" h="286779">
                <a:moveTo>
                  <a:pt x="1439186" y="0"/>
                </a:moveTo>
                <a:cubicBezTo>
                  <a:pt x="1446143" y="69905"/>
                  <a:pt x="1453101" y="139810"/>
                  <a:pt x="1443162" y="186855"/>
                </a:cubicBezTo>
                <a:cubicBezTo>
                  <a:pt x="1433223" y="233900"/>
                  <a:pt x="1520024" y="269019"/>
                  <a:pt x="1379551" y="282271"/>
                </a:cubicBezTo>
                <a:cubicBezTo>
                  <a:pt x="1239078" y="295523"/>
                  <a:pt x="784529" y="276307"/>
                  <a:pt x="600324" y="266368"/>
                </a:cubicBezTo>
                <a:cubicBezTo>
                  <a:pt x="416119" y="256429"/>
                  <a:pt x="374374" y="239864"/>
                  <a:pt x="274320" y="222636"/>
                </a:cubicBezTo>
                <a:cubicBezTo>
                  <a:pt x="174266" y="205408"/>
                  <a:pt x="87133" y="184204"/>
                  <a:pt x="0" y="163001"/>
                </a:cubicBez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Freeform 25"/>
          <p:cNvSpPr/>
          <p:nvPr/>
        </p:nvSpPr>
        <p:spPr>
          <a:xfrm>
            <a:off x="4263530" y="3408965"/>
            <a:ext cx="1885991" cy="1538127"/>
          </a:xfrm>
          <a:custGeom>
            <a:avLst/>
            <a:gdLst>
              <a:gd name="connsiteX0" fmla="*/ 0 w 1885991"/>
              <a:gd name="connsiteY0" fmla="*/ 0 h 1538127"/>
              <a:gd name="connsiteX1" fmla="*/ 365760 w 1885991"/>
              <a:gd name="connsiteY1" fmla="*/ 985962 h 1538127"/>
              <a:gd name="connsiteX2" fmla="*/ 612251 w 1885991"/>
              <a:gd name="connsiteY2" fmla="*/ 1526650 h 1538127"/>
              <a:gd name="connsiteX3" fmla="*/ 1137037 w 1885991"/>
              <a:gd name="connsiteY3" fmla="*/ 1323892 h 1538127"/>
              <a:gd name="connsiteX4" fmla="*/ 1793019 w 1885991"/>
              <a:gd name="connsiteY4" fmla="*/ 958132 h 1538127"/>
              <a:gd name="connsiteX5" fmla="*/ 1844703 w 1885991"/>
              <a:gd name="connsiteY5" fmla="*/ 902473 h 1538127"/>
              <a:gd name="connsiteX6" fmla="*/ 1443162 w 1885991"/>
              <a:gd name="connsiteY6" fmla="*/ 850789 h 1538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85991" h="1538127">
                <a:moveTo>
                  <a:pt x="0" y="0"/>
                </a:moveTo>
                <a:cubicBezTo>
                  <a:pt x="131859" y="365760"/>
                  <a:pt x="263718" y="731520"/>
                  <a:pt x="365760" y="985962"/>
                </a:cubicBezTo>
                <a:cubicBezTo>
                  <a:pt x="467802" y="1240404"/>
                  <a:pt x="483705" y="1470328"/>
                  <a:pt x="612251" y="1526650"/>
                </a:cubicBezTo>
                <a:cubicBezTo>
                  <a:pt x="740797" y="1582972"/>
                  <a:pt x="940242" y="1418645"/>
                  <a:pt x="1137037" y="1323892"/>
                </a:cubicBezTo>
                <a:cubicBezTo>
                  <a:pt x="1333832" y="1229139"/>
                  <a:pt x="1675075" y="1028369"/>
                  <a:pt x="1793019" y="958132"/>
                </a:cubicBezTo>
                <a:cubicBezTo>
                  <a:pt x="1910963" y="887896"/>
                  <a:pt x="1903012" y="920363"/>
                  <a:pt x="1844703" y="902473"/>
                </a:cubicBezTo>
                <a:cubicBezTo>
                  <a:pt x="1786394" y="884583"/>
                  <a:pt x="1614778" y="867686"/>
                  <a:pt x="1443162" y="850789"/>
                </a:cubicBez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Freeform 26"/>
          <p:cNvSpPr/>
          <p:nvPr/>
        </p:nvSpPr>
        <p:spPr>
          <a:xfrm>
            <a:off x="5789263" y="4113330"/>
            <a:ext cx="528943" cy="162607"/>
          </a:xfrm>
          <a:custGeom>
            <a:avLst/>
            <a:gdLst>
              <a:gd name="connsiteX0" fmla="*/ 0 w 528943"/>
              <a:gd name="connsiteY0" fmla="*/ 123245 h 162607"/>
              <a:gd name="connsiteX1" fmla="*/ 266369 w 528943"/>
              <a:gd name="connsiteY1" fmla="*/ 159026 h 162607"/>
              <a:gd name="connsiteX2" fmla="*/ 413468 w 528943"/>
              <a:gd name="connsiteY2" fmla="*/ 155050 h 162607"/>
              <a:gd name="connsiteX3" fmla="*/ 496957 w 528943"/>
              <a:gd name="connsiteY3" fmla="*/ 103367 h 162607"/>
              <a:gd name="connsiteX4" fmla="*/ 528762 w 528943"/>
              <a:gd name="connsiteY4" fmla="*/ 51683 h 162607"/>
              <a:gd name="connsiteX5" fmla="*/ 485030 w 528943"/>
              <a:gd name="connsiteY5" fmla="*/ 47708 h 162607"/>
              <a:gd name="connsiteX6" fmla="*/ 381663 w 528943"/>
              <a:gd name="connsiteY6" fmla="*/ 0 h 162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8943" h="162607">
                <a:moveTo>
                  <a:pt x="0" y="123245"/>
                </a:moveTo>
                <a:cubicBezTo>
                  <a:pt x="98729" y="138485"/>
                  <a:pt x="197458" y="153725"/>
                  <a:pt x="266369" y="159026"/>
                </a:cubicBezTo>
                <a:cubicBezTo>
                  <a:pt x="335280" y="164327"/>
                  <a:pt x="375037" y="164326"/>
                  <a:pt x="413468" y="155050"/>
                </a:cubicBezTo>
                <a:cubicBezTo>
                  <a:pt x="451899" y="145774"/>
                  <a:pt x="477741" y="120595"/>
                  <a:pt x="496957" y="103367"/>
                </a:cubicBezTo>
                <a:cubicBezTo>
                  <a:pt x="516173" y="86139"/>
                  <a:pt x="530750" y="60959"/>
                  <a:pt x="528762" y="51683"/>
                </a:cubicBezTo>
                <a:cubicBezTo>
                  <a:pt x="526774" y="42406"/>
                  <a:pt x="509546" y="56322"/>
                  <a:pt x="485030" y="47708"/>
                </a:cubicBezTo>
                <a:cubicBezTo>
                  <a:pt x="460514" y="39094"/>
                  <a:pt x="421088" y="19547"/>
                  <a:pt x="381663" y="0"/>
                </a:cubicBez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Freeform 27"/>
          <p:cNvSpPr/>
          <p:nvPr/>
        </p:nvSpPr>
        <p:spPr>
          <a:xfrm>
            <a:off x="6220621" y="3846122"/>
            <a:ext cx="425395" cy="304259"/>
          </a:xfrm>
          <a:custGeom>
            <a:avLst/>
            <a:gdLst>
              <a:gd name="connsiteX0" fmla="*/ 0 w 425395"/>
              <a:gd name="connsiteY0" fmla="*/ 250466 h 304259"/>
              <a:gd name="connsiteX1" fmla="*/ 139148 w 425395"/>
              <a:gd name="connsiteY1" fmla="*/ 286247 h 304259"/>
              <a:gd name="connsiteX2" fmla="*/ 425395 w 425395"/>
              <a:gd name="connsiteY2" fmla="*/ 0 h 304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5395" h="304259">
                <a:moveTo>
                  <a:pt x="0" y="250466"/>
                </a:moveTo>
                <a:cubicBezTo>
                  <a:pt x="34124" y="289228"/>
                  <a:pt x="68249" y="327991"/>
                  <a:pt x="139148" y="286247"/>
                </a:cubicBezTo>
                <a:cubicBezTo>
                  <a:pt x="210047" y="244503"/>
                  <a:pt x="317721" y="122251"/>
                  <a:pt x="425395" y="0"/>
                </a:cubicBez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1048880" y="2655756"/>
            <a:ext cx="143354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Mobile operator </a:t>
            </a:r>
          </a:p>
          <a:p>
            <a:r>
              <a:rPr lang="en-GB" sz="1100" dirty="0" smtClean="0"/>
              <a:t>base station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013501" y="2671198"/>
            <a:ext cx="8991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Master Unit</a:t>
            </a:r>
            <a:endParaRPr lang="en-GB" sz="1050" dirty="0"/>
          </a:p>
        </p:txBody>
      </p:sp>
      <p:sp>
        <p:nvSpPr>
          <p:cNvPr id="31" name="TextBox 30"/>
          <p:cNvSpPr txBox="1"/>
          <p:nvPr/>
        </p:nvSpPr>
        <p:spPr>
          <a:xfrm>
            <a:off x="1564010" y="3885004"/>
            <a:ext cx="102597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Remote Units</a:t>
            </a:r>
            <a:endParaRPr lang="en-GB" sz="1050" dirty="0"/>
          </a:p>
        </p:txBody>
      </p:sp>
      <p:pic>
        <p:nvPicPr>
          <p:cNvPr id="34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256" y="2786923"/>
            <a:ext cx="620093" cy="569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1586" y="2147072"/>
            <a:ext cx="544924" cy="936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5181646" y="2224869"/>
            <a:ext cx="143354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Mobile operator </a:t>
            </a:r>
          </a:p>
          <a:p>
            <a:r>
              <a:rPr lang="en-GB" sz="1100" dirty="0" err="1" smtClean="0"/>
              <a:t>eNodeB</a:t>
            </a:r>
            <a:endParaRPr lang="en-GB" sz="1100" dirty="0" smtClean="0"/>
          </a:p>
        </p:txBody>
      </p:sp>
      <p:sp>
        <p:nvSpPr>
          <p:cNvPr id="53" name="Content Placeholder 7"/>
          <p:cNvSpPr txBox="1">
            <a:spLocks/>
          </p:cNvSpPr>
          <p:nvPr/>
        </p:nvSpPr>
        <p:spPr>
          <a:xfrm>
            <a:off x="880613" y="1973061"/>
            <a:ext cx="2108583" cy="667635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2400" dirty="0" smtClean="0">
                <a:solidFill>
                  <a:srgbClr val="7030A0"/>
                </a:solidFill>
              </a:rPr>
              <a:t>GSM + UMTS</a:t>
            </a:r>
          </a:p>
        </p:txBody>
      </p:sp>
      <p:sp>
        <p:nvSpPr>
          <p:cNvPr id="54" name="Content Placeholder 7"/>
          <p:cNvSpPr txBox="1">
            <a:spLocks/>
          </p:cNvSpPr>
          <p:nvPr/>
        </p:nvSpPr>
        <p:spPr>
          <a:xfrm>
            <a:off x="5063007" y="1662310"/>
            <a:ext cx="1277679" cy="66763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2400" dirty="0" smtClean="0">
                <a:solidFill>
                  <a:srgbClr val="990000"/>
                </a:solidFill>
              </a:rPr>
              <a:t>LTE</a:t>
            </a:r>
          </a:p>
        </p:txBody>
      </p:sp>
      <p:pic>
        <p:nvPicPr>
          <p:cNvPr id="51" name="Picture 6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2" t="1751" r="12181"/>
          <a:stretch/>
        </p:blipFill>
        <p:spPr bwMode="auto">
          <a:xfrm>
            <a:off x="3066186" y="4459210"/>
            <a:ext cx="372593" cy="722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6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2" t="1751" r="12181"/>
          <a:stretch/>
        </p:blipFill>
        <p:spPr bwMode="auto">
          <a:xfrm>
            <a:off x="5086238" y="3610533"/>
            <a:ext cx="372593" cy="722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6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2" t="1751" r="12181"/>
          <a:stretch/>
        </p:blipFill>
        <p:spPr bwMode="auto">
          <a:xfrm>
            <a:off x="5968093" y="3284603"/>
            <a:ext cx="372593" cy="722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Picture 6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2" t="1751" r="12181"/>
          <a:stretch/>
        </p:blipFill>
        <p:spPr bwMode="auto">
          <a:xfrm>
            <a:off x="2616603" y="4405229"/>
            <a:ext cx="372593" cy="722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Frame 60"/>
          <p:cNvSpPr/>
          <p:nvPr/>
        </p:nvSpPr>
        <p:spPr>
          <a:xfrm>
            <a:off x="2589987" y="4355788"/>
            <a:ext cx="439588" cy="771617"/>
          </a:xfrm>
          <a:prstGeom prst="frame">
            <a:avLst>
              <a:gd name="adj1" fmla="val 0"/>
            </a:avLst>
          </a:prstGeom>
          <a:ln>
            <a:solidFill>
              <a:srgbClr val="99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pic>
        <p:nvPicPr>
          <p:cNvPr id="62" name="Picture 6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2" t="1751" r="12181"/>
          <a:stretch/>
        </p:blipFill>
        <p:spPr bwMode="auto">
          <a:xfrm>
            <a:off x="3540075" y="4332709"/>
            <a:ext cx="372593" cy="722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Frame 62"/>
          <p:cNvSpPr/>
          <p:nvPr/>
        </p:nvSpPr>
        <p:spPr>
          <a:xfrm>
            <a:off x="3513459" y="4283268"/>
            <a:ext cx="439588" cy="771617"/>
          </a:xfrm>
          <a:prstGeom prst="frame">
            <a:avLst>
              <a:gd name="adj1" fmla="val 0"/>
            </a:avLst>
          </a:prstGeom>
          <a:ln>
            <a:solidFill>
              <a:srgbClr val="99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pic>
        <p:nvPicPr>
          <p:cNvPr id="64" name="Picture 6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2" t="1751" r="12181"/>
          <a:stretch/>
        </p:blipFill>
        <p:spPr bwMode="auto">
          <a:xfrm>
            <a:off x="5525826" y="3416744"/>
            <a:ext cx="372593" cy="722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" name="Frame 64"/>
          <p:cNvSpPr/>
          <p:nvPr/>
        </p:nvSpPr>
        <p:spPr>
          <a:xfrm>
            <a:off x="5499210" y="3367303"/>
            <a:ext cx="439588" cy="771617"/>
          </a:xfrm>
          <a:prstGeom prst="frame">
            <a:avLst>
              <a:gd name="adj1" fmla="val 0"/>
            </a:avLst>
          </a:prstGeom>
          <a:ln>
            <a:solidFill>
              <a:srgbClr val="99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pic>
        <p:nvPicPr>
          <p:cNvPr id="66" name="Picture 6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2" t="1751" r="12181"/>
          <a:stretch/>
        </p:blipFill>
        <p:spPr bwMode="auto">
          <a:xfrm>
            <a:off x="6429768" y="3130073"/>
            <a:ext cx="372593" cy="722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" name="Frame 66"/>
          <p:cNvSpPr/>
          <p:nvPr/>
        </p:nvSpPr>
        <p:spPr>
          <a:xfrm>
            <a:off x="6403152" y="3080632"/>
            <a:ext cx="439588" cy="771617"/>
          </a:xfrm>
          <a:prstGeom prst="frame">
            <a:avLst>
              <a:gd name="adj1" fmla="val 0"/>
            </a:avLst>
          </a:prstGeom>
          <a:ln>
            <a:solidFill>
              <a:srgbClr val="99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9" name="Frame 68"/>
          <p:cNvSpPr/>
          <p:nvPr/>
        </p:nvSpPr>
        <p:spPr>
          <a:xfrm>
            <a:off x="4596242" y="2099715"/>
            <a:ext cx="595222" cy="1031136"/>
          </a:xfrm>
          <a:prstGeom prst="frame">
            <a:avLst>
              <a:gd name="adj1" fmla="val 0"/>
            </a:avLst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1" name="Frame 70"/>
          <p:cNvSpPr/>
          <p:nvPr/>
        </p:nvSpPr>
        <p:spPr>
          <a:xfrm>
            <a:off x="3775362" y="2756126"/>
            <a:ext cx="757216" cy="624057"/>
          </a:xfrm>
          <a:prstGeom prst="frame">
            <a:avLst>
              <a:gd name="adj1" fmla="val 0"/>
            </a:avLst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391330" y="2881662"/>
            <a:ext cx="102597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Remote Units</a:t>
            </a:r>
            <a:endParaRPr lang="en-GB" sz="1050" dirty="0"/>
          </a:p>
        </p:txBody>
      </p:sp>
      <p:sp>
        <p:nvSpPr>
          <p:cNvPr id="74" name="Title 6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Autofit/>
          </a:bodyPr>
          <a:lstStyle/>
          <a:p>
            <a:r>
              <a:rPr lang="en-GB" sz="4000" dirty="0" smtClean="0"/>
              <a:t>CERN tunnels mobile infrastructure</a:t>
            </a:r>
            <a:endParaRPr lang="en-GB" sz="4000" dirty="0"/>
          </a:p>
        </p:txBody>
      </p:sp>
      <p:sp>
        <p:nvSpPr>
          <p:cNvPr id="75" name="Content Placeholder 7"/>
          <p:cNvSpPr>
            <a:spLocks noGrp="1"/>
          </p:cNvSpPr>
          <p:nvPr>
            <p:ph idx="1"/>
          </p:nvPr>
        </p:nvSpPr>
        <p:spPr>
          <a:xfrm>
            <a:off x="227227" y="1173935"/>
            <a:ext cx="5952856" cy="66763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400" dirty="0" smtClean="0"/>
              <a:t>LHC repeating system</a:t>
            </a:r>
          </a:p>
        </p:txBody>
      </p:sp>
    </p:spTree>
    <p:extLst>
      <p:ext uri="{BB962C8B-B14F-4D97-AF65-F5344CB8AC3E}">
        <p14:creationId xmlns:p14="http://schemas.microsoft.com/office/powerpoint/2010/main" val="2529427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30" grpId="0"/>
      <p:bldP spid="31" grpId="0"/>
      <p:bldP spid="49" grpId="0"/>
      <p:bldP spid="53" grpId="0"/>
      <p:bldP spid="54" grpId="0"/>
      <p:bldP spid="61" grpId="0" animBg="1"/>
      <p:bldP spid="63" grpId="0" animBg="1"/>
      <p:bldP spid="65" grpId="0" animBg="1"/>
      <p:bldP spid="67" grpId="0" animBg="1"/>
      <p:bldP spid="69" grpId="0" animBg="1"/>
      <p:bldP spid="71" grpId="0" animBg="1"/>
      <p:bldP spid="7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</a:t>
            </a:r>
            <a:r>
              <a:rPr lang="en-GB" dirty="0" smtClean="0"/>
              <a:t>easurements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14/04/2015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High-Speed Mobile Communications in Hostile Environments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9" name="Picture 9" descr="\\cern.ch\dfs\Users\s\sagosta\Desktop\lhc.gi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23" t="45266" r="11169" b="13498"/>
          <a:stretch/>
        </p:blipFill>
        <p:spPr bwMode="auto">
          <a:xfrm>
            <a:off x="2842816" y="1507359"/>
            <a:ext cx="6260244" cy="4634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7"/>
          <p:cNvSpPr>
            <a:spLocks noGrp="1"/>
          </p:cNvSpPr>
          <p:nvPr>
            <p:ph idx="1"/>
          </p:nvPr>
        </p:nvSpPr>
        <p:spPr>
          <a:xfrm>
            <a:off x="227227" y="1861414"/>
            <a:ext cx="8686800" cy="4667421"/>
          </a:xfrm>
        </p:spPr>
        <p:txBody>
          <a:bodyPr>
            <a:normAutofit/>
          </a:bodyPr>
          <a:lstStyle/>
          <a:p>
            <a:pPr marL="448056" lvl="1" indent="0">
              <a:buNone/>
            </a:pPr>
            <a:r>
              <a:rPr lang="en-GB" sz="2100" dirty="0" smtClean="0"/>
              <a:t>	70 Mbps download, 15 Mbps upload</a:t>
            </a:r>
          </a:p>
          <a:p>
            <a:r>
              <a:rPr lang="en-GB" sz="2400" dirty="0" smtClean="0"/>
              <a:t>LTE-Advanced @ LHC8</a:t>
            </a:r>
          </a:p>
          <a:p>
            <a:pPr marL="448056" lvl="1" indent="0">
              <a:buNone/>
            </a:pPr>
            <a:r>
              <a:rPr lang="en-GB" sz="2100" dirty="0" smtClean="0"/>
              <a:t>	&gt;100 </a:t>
            </a:r>
            <a:r>
              <a:rPr lang="en-GB" sz="2100" dirty="0"/>
              <a:t>Mbps download, </a:t>
            </a:r>
            <a:r>
              <a:rPr lang="en-GB" sz="2100" dirty="0" smtClean="0"/>
              <a:t>&gt;50 </a:t>
            </a:r>
            <a:r>
              <a:rPr lang="en-GB" sz="2100" dirty="0"/>
              <a:t>Mbps </a:t>
            </a:r>
            <a:r>
              <a:rPr lang="en-GB" sz="2100" dirty="0" smtClean="0"/>
              <a:t>upload</a:t>
            </a:r>
            <a:endParaRPr lang="en-GB" sz="2100" dirty="0"/>
          </a:p>
        </p:txBody>
      </p:sp>
      <p:sp>
        <p:nvSpPr>
          <p:cNvPr id="11" name="Content Placeholder 7"/>
          <p:cNvSpPr txBox="1">
            <a:spLocks/>
          </p:cNvSpPr>
          <p:nvPr/>
        </p:nvSpPr>
        <p:spPr>
          <a:xfrm>
            <a:off x="319131" y="1280361"/>
            <a:ext cx="8686800" cy="60555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LTE @ </a:t>
            </a:r>
            <a:r>
              <a:rPr lang="en-GB" sz="2400" dirty="0" err="1" smtClean="0"/>
              <a:t>LHCb</a:t>
            </a:r>
            <a:r>
              <a:rPr lang="en-GB" sz="2400" dirty="0" smtClean="0"/>
              <a:t> cavern</a:t>
            </a:r>
          </a:p>
        </p:txBody>
      </p:sp>
      <p:sp>
        <p:nvSpPr>
          <p:cNvPr id="3" name="Donut 2"/>
          <p:cNvSpPr/>
          <p:nvPr/>
        </p:nvSpPr>
        <p:spPr>
          <a:xfrm>
            <a:off x="5102935" y="3824426"/>
            <a:ext cx="1947553" cy="1911927"/>
          </a:xfrm>
          <a:prstGeom prst="donut">
            <a:avLst>
              <a:gd name="adj" fmla="val 362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86000" y="3059668"/>
            <a:ext cx="4572000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 marL="448056" lvl="1" indent="0">
              <a:buNone/>
            </a:pPr>
            <a:r>
              <a:rPr lang="en-GB" sz="2100" dirty="0" smtClean="0">
                <a:solidFill>
                  <a:srgbClr val="FF0000"/>
                </a:solidFill>
              </a:rPr>
              <a:t>Limited by measurements tools</a:t>
            </a:r>
            <a:endParaRPr lang="en-GB" sz="2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033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14/04/2015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High-Speed Mobile Communications in Hostile Environments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27227" y="2013322"/>
            <a:ext cx="8686800" cy="3033691"/>
          </a:xfrm>
        </p:spPr>
        <p:txBody>
          <a:bodyPr>
            <a:normAutofit/>
          </a:bodyPr>
          <a:lstStyle/>
          <a:p>
            <a:r>
              <a:rPr lang="en-GB" sz="2800" dirty="0" smtClean="0"/>
              <a:t>Voice + data services needs in CERN underground</a:t>
            </a:r>
          </a:p>
          <a:p>
            <a:r>
              <a:rPr lang="en-GB" sz="2800" dirty="0" err="1" smtClean="0"/>
              <a:t>WiFi</a:t>
            </a:r>
            <a:r>
              <a:rPr lang="en-GB" sz="2800" dirty="0" smtClean="0"/>
              <a:t>: good performance, problematic feasibility</a:t>
            </a:r>
          </a:p>
          <a:p>
            <a:r>
              <a:rPr lang="en-GB" sz="2800" dirty="0" smtClean="0"/>
              <a:t>LTE: high throughputs in tunnels + caverns</a:t>
            </a:r>
          </a:p>
          <a:p>
            <a:r>
              <a:rPr lang="en-GB" sz="2800" dirty="0" smtClean="0"/>
              <a:t>RF infrastructure upgrade for inter-technology compatibility </a:t>
            </a:r>
          </a:p>
        </p:txBody>
      </p:sp>
    </p:spTree>
    <p:extLst>
      <p:ext uri="{BB962C8B-B14F-4D97-AF65-F5344CB8AC3E}">
        <p14:creationId xmlns:p14="http://schemas.microsoft.com/office/powerpoint/2010/main" val="2250652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3342250"/>
            <a:ext cx="9144000" cy="940443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14/04/2015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High-Speed Mobile Communications in Hostile Environments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Title 6"/>
          <p:cNvSpPr txBox="1">
            <a:spLocks/>
          </p:cNvSpPr>
          <p:nvPr/>
        </p:nvSpPr>
        <p:spPr>
          <a:xfrm>
            <a:off x="0" y="382364"/>
            <a:ext cx="91440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/>
              <a:t>Thank you!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0669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82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body" idx="10"/>
          </p:nvPr>
        </p:nvSpPr>
        <p:spPr>
          <a:xfrm>
            <a:off x="5102935" y="4994319"/>
            <a:ext cx="3961244" cy="692498"/>
          </a:xfrm>
        </p:spPr>
        <p:txBody>
          <a:bodyPr>
            <a:normAutofit/>
          </a:bodyPr>
          <a:lstStyle/>
          <a:p>
            <a:pPr algn="r"/>
            <a:r>
              <a:rPr lang="en-US" sz="1800" dirty="0" smtClean="0"/>
              <a:t>Stefano Agosta</a:t>
            </a:r>
          </a:p>
          <a:p>
            <a:pPr algn="r"/>
            <a:r>
              <a:rPr lang="en-US" sz="1800" dirty="0" smtClean="0"/>
              <a:t>CERN IT/Communication Systems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1085774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High-Speed Mobile Communications </a:t>
            </a:r>
            <a:endParaRPr lang="en-GB" sz="2800" dirty="0" smtClean="0"/>
          </a:p>
          <a:p>
            <a:pPr algn="ctr"/>
            <a:r>
              <a:rPr lang="en-GB" sz="2800" dirty="0" smtClean="0"/>
              <a:t>in Hostile Environments</a:t>
            </a:r>
            <a:endParaRPr lang="en-US" sz="2800" dirty="0">
              <a:hlinkClick r:id="rId3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3442013"/>
            <a:ext cx="91440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CHEP 2015 </a:t>
            </a:r>
          </a:p>
          <a:p>
            <a:pPr algn="ctr"/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</a:rPr>
              <a:t>Okinawa</a:t>
            </a:r>
          </a:p>
          <a:p>
            <a:pPr algn="ctr"/>
            <a:endParaRPr lang="en-US" sz="2800" dirty="0">
              <a:hlinkClick r:id="rId3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14/04/2015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High-Speed Mobile Communications in Hostile Environments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67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27227" y="1325606"/>
            <a:ext cx="8686800" cy="13597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400" dirty="0" smtClean="0"/>
              <a:t>Increasing demand for indoor wireless networks </a:t>
            </a:r>
          </a:p>
          <a:p>
            <a:pPr marL="448056" lvl="1" indent="0">
              <a:buNone/>
            </a:pPr>
            <a:endParaRPr lang="en-GB" sz="3000" dirty="0" smtClean="0">
              <a:solidFill>
                <a:srgbClr val="00B050"/>
              </a:solidFill>
            </a:endParaRPr>
          </a:p>
          <a:p>
            <a:pPr marL="448056" lvl="1" indent="0">
              <a:buNone/>
            </a:pPr>
            <a:endParaRPr lang="en-GB" sz="3000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14/04/2015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6" name="Picture 2" descr="C:\Users\sagosta\AppData\Local\Temp\25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702" y="2279868"/>
            <a:ext cx="1235470" cy="1235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dn.7hofm.com.au/images/smartphon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310" y="2433925"/>
            <a:ext cx="927355" cy="927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education.freeweb.pk/demo/nanotech001/laptop/img7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627" y="1956307"/>
            <a:ext cx="2844392" cy="1882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/>
              <a:t>High-Speed Mobile Communications in Hostile Environments</a:t>
            </a:r>
            <a:endParaRPr lang="en-US" dirty="0">
              <a:hlinkClick r:id="rId5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7200" y="4469279"/>
            <a:ext cx="4572000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dirty="0" smtClean="0"/>
              <a:t>Offices</a:t>
            </a:r>
            <a:endParaRPr lang="en-GB" sz="2100" dirty="0"/>
          </a:p>
        </p:txBody>
      </p:sp>
      <p:sp>
        <p:nvSpPr>
          <p:cNvPr id="11" name="Rectangle 10"/>
          <p:cNvSpPr/>
          <p:nvPr/>
        </p:nvSpPr>
        <p:spPr>
          <a:xfrm>
            <a:off x="465012" y="5386745"/>
            <a:ext cx="227818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dirty="0"/>
              <a:t>Meeting points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57200" y="4032007"/>
            <a:ext cx="4572000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dirty="0" smtClean="0"/>
              <a:t>Homes</a:t>
            </a:r>
            <a:endParaRPr lang="en-GB" sz="2100" dirty="0"/>
          </a:p>
        </p:txBody>
      </p:sp>
      <p:sp>
        <p:nvSpPr>
          <p:cNvPr id="27" name="Rectangle 26"/>
          <p:cNvSpPr/>
          <p:nvPr/>
        </p:nvSpPr>
        <p:spPr>
          <a:xfrm>
            <a:off x="5296444" y="4368897"/>
            <a:ext cx="288893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100" dirty="0" smtClean="0"/>
              <a:t>Hostile environments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dirty="0" smtClean="0"/>
              <a:t>CERN underground</a:t>
            </a:r>
            <a:endParaRPr lang="en-GB" sz="2100" dirty="0"/>
          </a:p>
        </p:txBody>
      </p:sp>
      <p:sp>
        <p:nvSpPr>
          <p:cNvPr id="28" name="Rectangle 27"/>
          <p:cNvSpPr/>
          <p:nvPr/>
        </p:nvSpPr>
        <p:spPr>
          <a:xfrm>
            <a:off x="466361" y="4941608"/>
            <a:ext cx="126791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dirty="0" smtClean="0"/>
              <a:t>Trains</a:t>
            </a:r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1218177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6" grpId="0"/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CERN needs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14/04/2015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High-Speed Mobile Communications in Hostile Environments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050" name="Picture 2" descr="http://www.quantumdiaries.org/wp-content/uploads/2009/07/acccomplex0700829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5586" b="21517"/>
          <a:stretch/>
        </p:blipFill>
        <p:spPr bwMode="auto">
          <a:xfrm>
            <a:off x="698334" y="2062198"/>
            <a:ext cx="4827416" cy="324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7"/>
          <p:cNvSpPr txBox="1">
            <a:spLocks/>
          </p:cNvSpPr>
          <p:nvPr/>
        </p:nvSpPr>
        <p:spPr>
          <a:xfrm>
            <a:off x="495352" y="1174163"/>
            <a:ext cx="2029836" cy="75729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400" dirty="0" smtClean="0"/>
              <a:t>Target</a:t>
            </a:r>
          </a:p>
        </p:txBody>
      </p:sp>
      <p:sp>
        <p:nvSpPr>
          <p:cNvPr id="2" name="Rectangle 1"/>
          <p:cNvSpPr/>
          <p:nvPr/>
        </p:nvSpPr>
        <p:spPr>
          <a:xfrm>
            <a:off x="5792356" y="3670249"/>
            <a:ext cx="4572000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dirty="0"/>
              <a:t>Gas release </a:t>
            </a:r>
            <a:r>
              <a:rPr lang="en-GB" sz="2100" dirty="0" smtClean="0"/>
              <a:t>risk</a:t>
            </a:r>
            <a:endParaRPr lang="en-GB" sz="2100" dirty="0"/>
          </a:p>
        </p:txBody>
      </p:sp>
      <p:sp>
        <p:nvSpPr>
          <p:cNvPr id="3" name="Rectangle 2"/>
          <p:cNvSpPr/>
          <p:nvPr/>
        </p:nvSpPr>
        <p:spPr>
          <a:xfrm>
            <a:off x="5792356" y="4328661"/>
            <a:ext cx="343235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dirty="0"/>
              <a:t>Strict access constraints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792356" y="3035534"/>
            <a:ext cx="4572000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dirty="0" smtClean="0"/>
              <a:t>Ionizing radiations</a:t>
            </a:r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3459636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CERN needs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11480" y="1780066"/>
            <a:ext cx="8686800" cy="62194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400" dirty="0" smtClean="0"/>
              <a:t>Voice and data for </a:t>
            </a:r>
            <a:r>
              <a:rPr lang="en-GB" dirty="0" smtClean="0"/>
              <a:t>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14/04/2015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High-Speed Mobile Communications in Hostile Environments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074" name="Picture 2" descr="CERN upgrade, LHC Long Shutdown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9295" y="1849611"/>
            <a:ext cx="3432102" cy="2292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7"/>
          <p:cNvSpPr txBox="1">
            <a:spLocks/>
          </p:cNvSpPr>
          <p:nvPr/>
        </p:nvSpPr>
        <p:spPr>
          <a:xfrm>
            <a:off x="495352" y="1174163"/>
            <a:ext cx="2029836" cy="75729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400" dirty="0" smtClean="0"/>
              <a:t>Services</a:t>
            </a:r>
          </a:p>
        </p:txBody>
      </p:sp>
      <p:sp>
        <p:nvSpPr>
          <p:cNvPr id="2" name="Rectangle 1"/>
          <p:cNvSpPr/>
          <p:nvPr/>
        </p:nvSpPr>
        <p:spPr>
          <a:xfrm>
            <a:off x="495352" y="2397499"/>
            <a:ext cx="4572000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100" dirty="0"/>
              <a:t>Standard machines </a:t>
            </a:r>
            <a:r>
              <a:rPr lang="en-GB" sz="2100" dirty="0" smtClean="0"/>
              <a:t>operation</a:t>
            </a:r>
            <a:endParaRPr lang="en-GB" sz="2100" dirty="0"/>
          </a:p>
        </p:txBody>
      </p:sp>
      <p:sp>
        <p:nvSpPr>
          <p:cNvPr id="3" name="Rectangle 2"/>
          <p:cNvSpPr/>
          <p:nvPr/>
        </p:nvSpPr>
        <p:spPr>
          <a:xfrm>
            <a:off x="495352" y="4456120"/>
            <a:ext cx="4572000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100" dirty="0"/>
              <a:t>Remote </a:t>
            </a:r>
            <a:r>
              <a:rPr lang="en-GB" sz="2100" dirty="0" smtClean="0"/>
              <a:t>experts consultancy</a:t>
            </a:r>
            <a:endParaRPr lang="en-GB" sz="2100" dirty="0"/>
          </a:p>
        </p:txBody>
      </p:sp>
      <p:sp>
        <p:nvSpPr>
          <p:cNvPr id="10" name="Rectangle 9"/>
          <p:cNvSpPr/>
          <p:nvPr/>
        </p:nvSpPr>
        <p:spPr>
          <a:xfrm>
            <a:off x="495352" y="294753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100" dirty="0"/>
              <a:t>Train Inspection Monorail (Radio Protection </a:t>
            </a:r>
            <a:r>
              <a:rPr lang="en-GB" sz="2100" dirty="0" smtClean="0"/>
              <a:t>surveys)</a:t>
            </a:r>
            <a:endParaRPr lang="en-GB" sz="2100" dirty="0"/>
          </a:p>
        </p:txBody>
      </p:sp>
      <p:sp>
        <p:nvSpPr>
          <p:cNvPr id="11" name="Rectangle 10"/>
          <p:cNvSpPr/>
          <p:nvPr/>
        </p:nvSpPr>
        <p:spPr>
          <a:xfrm>
            <a:off x="495352" y="3843359"/>
            <a:ext cx="511608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100" dirty="0" smtClean="0"/>
              <a:t>Temperature</a:t>
            </a:r>
            <a:r>
              <a:rPr lang="en-GB" sz="2100" dirty="0"/>
              <a:t> </a:t>
            </a:r>
            <a:r>
              <a:rPr lang="en-GB" sz="2100" dirty="0" smtClean="0"/>
              <a:t>and humidity </a:t>
            </a:r>
            <a:r>
              <a:rPr lang="en-GB" sz="2100" dirty="0"/>
              <a:t>sensors</a:t>
            </a:r>
          </a:p>
        </p:txBody>
      </p:sp>
      <p:pic>
        <p:nvPicPr>
          <p:cNvPr id="1026" name="Picture 2" descr="\\cern.ch\dfs\Users\s\sagosta\Desktop\ti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643" y="661745"/>
            <a:ext cx="3157405" cy="4209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home.web.cern.ch/sites/home.web.cern.ch/files/styles/medium/public/images/updates/for_general_public/ATLAS.jpg?itok=HHKzLbco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751" y="1743568"/>
            <a:ext cx="3599893" cy="2398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9630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2" grpId="0"/>
      <p:bldP spid="3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WiFi</a:t>
            </a:r>
            <a:r>
              <a:rPr lang="en-GB" dirty="0" smtClean="0"/>
              <a:t> technology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14/04/2015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High-Speed Mobile Communications in Hostile Environments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098" name="Picture 2" descr="http://upload.wikimedia.org/wikipedia/commons/thumb/3/32/Wi-Fi_Logo.svg/2000px-Wi-Fi_Logo.sv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6987" y="674140"/>
            <a:ext cx="2449773" cy="1571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964987" y="3957564"/>
            <a:ext cx="4572000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dirty="0"/>
              <a:t>802.11ac wave 2 offers 3.5 </a:t>
            </a:r>
            <a:r>
              <a:rPr lang="en-GB" sz="2100" dirty="0" err="1" smtClean="0"/>
              <a:t>Gbps</a:t>
            </a:r>
            <a:endParaRPr lang="en-GB" sz="2100" dirty="0"/>
          </a:p>
        </p:txBody>
      </p:sp>
      <p:sp>
        <p:nvSpPr>
          <p:cNvPr id="3" name="Rectangle 2"/>
          <p:cNvSpPr/>
          <p:nvPr/>
        </p:nvSpPr>
        <p:spPr>
          <a:xfrm>
            <a:off x="964987" y="4570914"/>
            <a:ext cx="702177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dirty="0"/>
              <a:t>Access Points (AP) cover small areas (few meters)</a:t>
            </a:r>
          </a:p>
        </p:txBody>
      </p:sp>
      <p:sp>
        <p:nvSpPr>
          <p:cNvPr id="10" name="Rectangle 9"/>
          <p:cNvSpPr/>
          <p:nvPr/>
        </p:nvSpPr>
        <p:spPr>
          <a:xfrm>
            <a:off x="964987" y="3329767"/>
            <a:ext cx="691941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dirty="0"/>
              <a:t>Widely deployed in residential and office areas</a:t>
            </a:r>
          </a:p>
        </p:txBody>
      </p:sp>
    </p:spTree>
    <p:extLst>
      <p:ext uri="{BB962C8B-B14F-4D97-AF65-F5344CB8AC3E}">
        <p14:creationId xmlns:p14="http://schemas.microsoft.com/office/powerpoint/2010/main" val="525228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WiFi</a:t>
            </a:r>
            <a:r>
              <a:rPr lang="en-GB" dirty="0" smtClean="0"/>
              <a:t> @CERN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27227" y="1830573"/>
            <a:ext cx="8686800" cy="424268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Adopted for offices</a:t>
            </a:r>
          </a:p>
          <a:p>
            <a:endParaRPr lang="en-GB" sz="2400" dirty="0" smtClean="0"/>
          </a:p>
          <a:p>
            <a:r>
              <a:rPr lang="en-GB" sz="2400" dirty="0" smtClean="0"/>
              <a:t>Not suitable in the underground</a:t>
            </a:r>
          </a:p>
          <a:p>
            <a:pPr lvl="1"/>
            <a:r>
              <a:rPr lang="en-GB" sz="2100" dirty="0" smtClean="0"/>
              <a:t>Ionizing radiations </a:t>
            </a:r>
          </a:p>
          <a:p>
            <a:pPr lvl="1"/>
            <a:r>
              <a:rPr lang="en-GB" sz="2100" dirty="0" smtClean="0"/>
              <a:t>Tunnel lengths (27 Km for LHC, 7 Km for SPS)</a:t>
            </a:r>
          </a:p>
          <a:p>
            <a:pPr lvl="1"/>
            <a:r>
              <a:rPr lang="en-GB" sz="2100" dirty="0" smtClean="0"/>
              <a:t>Temporary VDSL during LongShutdown1</a:t>
            </a:r>
          </a:p>
          <a:p>
            <a:pPr marL="749808" lvl="2" indent="0">
              <a:buNone/>
            </a:pPr>
            <a:r>
              <a:rPr lang="en-GB" sz="2100" dirty="0" smtClean="0"/>
              <a:t>		10 Mbps, 275 APs in LHC tunnel</a:t>
            </a:r>
          </a:p>
          <a:p>
            <a:pPr marL="36576" indent="0"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14/04/2015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High-Speed Mobile Communications in Hostile Environments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743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LTE technology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27227" y="2376472"/>
            <a:ext cx="8686800" cy="3382884"/>
          </a:xfrm>
        </p:spPr>
        <p:txBody>
          <a:bodyPr>
            <a:normAutofit/>
          </a:bodyPr>
          <a:lstStyle/>
          <a:p>
            <a:r>
              <a:rPr lang="en-GB" sz="2400" dirty="0" smtClean="0"/>
              <a:t>100% IP network</a:t>
            </a:r>
          </a:p>
          <a:p>
            <a:r>
              <a:rPr lang="en-GB" sz="2400" dirty="0" smtClean="0"/>
              <a:t>High spectral efficiency</a:t>
            </a:r>
          </a:p>
          <a:p>
            <a:r>
              <a:rPr lang="en-GB" sz="2400" dirty="0" smtClean="0"/>
              <a:t>MIMO (reliability and/or throughput enhancement)</a:t>
            </a:r>
          </a:p>
          <a:p>
            <a:r>
              <a:rPr lang="en-GB" sz="2400" dirty="0" smtClean="0"/>
              <a:t>Round Trip Time &lt;10 </a:t>
            </a:r>
            <a:r>
              <a:rPr lang="en-GB" sz="2400" dirty="0" err="1" smtClean="0"/>
              <a:t>ms</a:t>
            </a:r>
            <a:endParaRPr lang="en-GB" sz="2400" dirty="0" smtClean="0"/>
          </a:p>
          <a:p>
            <a:r>
              <a:rPr lang="en-GB" sz="2400" dirty="0" smtClean="0"/>
              <a:t>1 </a:t>
            </a:r>
            <a:r>
              <a:rPr lang="en-GB" sz="2400" dirty="0" err="1" smtClean="0"/>
              <a:t>Gbps</a:t>
            </a:r>
            <a:r>
              <a:rPr lang="en-GB" sz="2400" dirty="0" smtClean="0"/>
              <a:t> download, 500 Mbps upload</a:t>
            </a:r>
          </a:p>
          <a:p>
            <a:pPr marL="36576" indent="0"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14/04/2015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High-Speed Mobile Communications in Hostile Environments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122" name="Picture 2" descr="http://b-i.forbesimg.com/patrickmoorhead/files/2013/12/LTE-Logo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292"/>
          <a:stretch/>
        </p:blipFill>
        <p:spPr bwMode="auto">
          <a:xfrm>
            <a:off x="5573729" y="574134"/>
            <a:ext cx="1915411" cy="1393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6966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 smtClean="0"/>
              <a:t>CERN tunnels mobile infrastructure</a:t>
            </a:r>
            <a:endParaRPr lang="en-GB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14/04/2015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High-Speed Mobile Communications in Hostile Environments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Picture 9" descr="\\cern.ch\dfs\Users\s\sagosta\Desktop\lhc.gi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2" r="10205" b="9468"/>
          <a:stretch/>
        </p:blipFill>
        <p:spPr bwMode="auto">
          <a:xfrm>
            <a:off x="3721496" y="1937263"/>
            <a:ext cx="4965304" cy="3665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27227" y="1269628"/>
            <a:ext cx="7215564" cy="1856344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Target: tunnels + LHC caverns</a:t>
            </a:r>
          </a:p>
          <a:p>
            <a:r>
              <a:rPr lang="en-GB" sz="2400" dirty="0"/>
              <a:t>Services: GSM, UMTS, TETRA, </a:t>
            </a:r>
            <a:r>
              <a:rPr lang="en-GB" sz="2400" dirty="0" smtClean="0"/>
              <a:t>TETRAPOL</a:t>
            </a:r>
          </a:p>
          <a:p>
            <a:r>
              <a:rPr lang="en-GB" sz="2400" dirty="0"/>
              <a:t>Antenna </a:t>
            </a:r>
            <a:r>
              <a:rPr lang="en-GB" sz="2400" dirty="0" smtClean="0"/>
              <a:t>cable </a:t>
            </a:r>
          </a:p>
          <a:p>
            <a:pPr marL="448056" lvl="1" indent="0">
              <a:buNone/>
            </a:pPr>
            <a:r>
              <a:rPr lang="en-GB" sz="2000" dirty="0"/>
              <a:t>	</a:t>
            </a:r>
            <a:r>
              <a:rPr lang="en-GB" sz="2100" dirty="0" smtClean="0"/>
              <a:t>resistant to radiations</a:t>
            </a:r>
            <a:endParaRPr lang="en-GB" sz="2100" dirty="0"/>
          </a:p>
          <a:p>
            <a:endParaRPr lang="en-GB" sz="2400" dirty="0"/>
          </a:p>
          <a:p>
            <a:endParaRPr lang="en-GB" sz="2400" dirty="0" smtClean="0"/>
          </a:p>
        </p:txBody>
      </p:sp>
      <p:grpSp>
        <p:nvGrpSpPr>
          <p:cNvPr id="22" name="Group 21"/>
          <p:cNvGrpSpPr/>
          <p:nvPr/>
        </p:nvGrpSpPr>
        <p:grpSpPr>
          <a:xfrm rot="1657405">
            <a:off x="407515" y="3646937"/>
            <a:ext cx="3895557" cy="999183"/>
            <a:chOff x="1379884" y="1916832"/>
            <a:chExt cx="4986711" cy="1389088"/>
          </a:xfrm>
        </p:grpSpPr>
        <p:pic>
          <p:nvPicPr>
            <p:cNvPr id="23" name="Picture 4" descr="http://www.mining-technology.com/contractor_images/becker/2-becker-ncs.jp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5694"/>
            <a:stretch/>
          </p:blipFill>
          <p:spPr bwMode="auto">
            <a:xfrm rot="5400000">
              <a:off x="4243301" y="1182627"/>
              <a:ext cx="1389087" cy="2857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4" descr="http://www.mining-technology.com/contractor_images/becker/2-becker-ncs.jp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907" r="75694" b="9547"/>
            <a:stretch/>
          </p:blipFill>
          <p:spPr bwMode="auto">
            <a:xfrm rot="5400000">
              <a:off x="2687766" y="2474982"/>
              <a:ext cx="1389087" cy="2727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http://www.mining-technology.com/contractor_images/becker/2-becker-ncs.jp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907" r="75694" b="9547"/>
            <a:stretch/>
          </p:blipFill>
          <p:spPr bwMode="auto">
            <a:xfrm rot="5400000">
              <a:off x="2414977" y="2474982"/>
              <a:ext cx="1389087" cy="2727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4" descr="http://www.mining-technology.com/contractor_images/becker/2-becker-ncs.jp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907" r="75694" b="9547"/>
            <a:stretch/>
          </p:blipFill>
          <p:spPr bwMode="auto">
            <a:xfrm rot="5400000">
              <a:off x="2142188" y="2474981"/>
              <a:ext cx="1389087" cy="2727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 descr="http://www.mining-technology.com/contractor_images/becker/2-becker-ncs.jp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907" r="75694" b="9547"/>
            <a:stretch/>
          </p:blipFill>
          <p:spPr bwMode="auto">
            <a:xfrm rot="5400000">
              <a:off x="1869399" y="2474981"/>
              <a:ext cx="1389087" cy="2727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4" descr="http://www.mining-technology.com/contractor_images/becker/2-becker-ncs.jp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907" r="75694" b="9547"/>
            <a:stretch/>
          </p:blipFill>
          <p:spPr bwMode="auto">
            <a:xfrm rot="5400000">
              <a:off x="1640102" y="2474982"/>
              <a:ext cx="1389087" cy="2727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4" descr="http://www.mining-technology.com/contractor_images/becker/2-becker-ncs.jp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907" r="75694" b="9547"/>
            <a:stretch/>
          </p:blipFill>
          <p:spPr bwMode="auto">
            <a:xfrm rot="5400000">
              <a:off x="1367313" y="2474982"/>
              <a:ext cx="1389087" cy="2727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4" descr="http://www.mining-technology.com/contractor_images/becker/2-becker-ncs.jp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907" r="75694" b="9547"/>
            <a:stretch/>
          </p:blipFill>
          <p:spPr bwMode="auto">
            <a:xfrm rot="5400000">
              <a:off x="1094524" y="2474981"/>
              <a:ext cx="1389087" cy="2727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4" descr="http://www.mining-technology.com/contractor_images/becker/2-becker-ncs.jp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907" r="75694" b="9547"/>
            <a:stretch/>
          </p:blipFill>
          <p:spPr bwMode="auto">
            <a:xfrm rot="5400000">
              <a:off x="821735" y="2474981"/>
              <a:ext cx="1389087" cy="2727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2" name="Picture 2" descr="http://eucard.web.cern.ch/EuCARD/news/newsletters/issue09/LHC%20tunnel%20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582" y="2388358"/>
            <a:ext cx="3968619" cy="3350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Donut 32"/>
          <p:cNvSpPr/>
          <p:nvPr/>
        </p:nvSpPr>
        <p:spPr>
          <a:xfrm rot="1906183">
            <a:off x="4250312" y="3194425"/>
            <a:ext cx="2270800" cy="409241"/>
          </a:xfrm>
          <a:prstGeom prst="donut">
            <a:avLst>
              <a:gd name="adj" fmla="val 1880"/>
            </a:avLst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238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45720" tIns="0" rIns="45720" bIns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0</TotalTime>
  <Words>367</Words>
  <Application>Microsoft Office PowerPoint</Application>
  <PresentationFormat>On-screen Show (4:3)</PresentationFormat>
  <Paragraphs>120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CERNCorporate4-3</vt:lpstr>
      <vt:lpstr>PowerPoint Presentation</vt:lpstr>
      <vt:lpstr>PowerPoint Presentation</vt:lpstr>
      <vt:lpstr>Introduction</vt:lpstr>
      <vt:lpstr>CERN needs</vt:lpstr>
      <vt:lpstr>CERN needs</vt:lpstr>
      <vt:lpstr>WiFi technology</vt:lpstr>
      <vt:lpstr>WiFi @CERN</vt:lpstr>
      <vt:lpstr>LTE technology</vt:lpstr>
      <vt:lpstr>CERN tunnels mobile infrastructure</vt:lpstr>
      <vt:lpstr>CERN tunnels mobile infrastructure</vt:lpstr>
      <vt:lpstr>CERN tunnels mobile infrastructure</vt:lpstr>
      <vt:lpstr>Measurements</vt:lpstr>
      <vt:lpstr>Conclusions</vt:lpstr>
      <vt:lpstr>Questions?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2013-10-24T15:06:12Z</dcterms:created>
  <dcterms:modified xsi:type="dcterms:W3CDTF">2015-04-13T05:07:54Z</dcterms:modified>
</cp:coreProperties>
</file>