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3" r:id="rId6"/>
    <p:sldId id="261" r:id="rId7"/>
    <p:sldId id="277" r:id="rId8"/>
    <p:sldId id="27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4" r:id="rId18"/>
    <p:sldId id="275" r:id="rId19"/>
    <p:sldId id="279" r:id="rId20"/>
  </p:sldIdLst>
  <p:sldSz cx="13004800" cy="9753600"/>
  <p:notesSz cx="6858000" cy="9144000"/>
  <p:defaultTextStyle>
    <a:lvl1pPr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1pPr>
    <a:lvl2pPr indent="3429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2pPr>
    <a:lvl3pPr indent="6858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3pPr>
    <a:lvl4pPr indent="10287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4pPr>
    <a:lvl5pPr indent="13716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5pPr>
    <a:lvl6pPr indent="17145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6pPr>
    <a:lvl7pPr indent="20574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7pPr>
    <a:lvl8pPr indent="24003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8pPr>
    <a:lvl9pPr indent="2743200" algn="ctr" defTabSz="457200">
      <a:defRPr sz="4200">
        <a:solidFill>
          <a:srgbClr val="363929"/>
        </a:solidFill>
        <a:latin typeface="+mn-lt"/>
        <a:ea typeface="+mn-ea"/>
        <a:cs typeface="+mn-cs"/>
        <a:sym typeface="Optim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970"/>
    <a:srgbClr val="F1B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36390F"/>
        </a:fontRef>
        <a:srgbClr val="36390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7D39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36390F"/>
        </a:fontRef>
        <a:srgbClr val="36390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7D39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Row>
  </a:tblStyle>
  <a:tblStyle styleId="{4A9BC294-FFE2-49D5-8D69-9E1BD2C41BD5}" styleName="">
    <a:tblBg/>
    <a:wholeTbl>
      <a:tcTxStyle b="off" i="off">
        <a:fontRef idx="minor">
          <a:srgbClr val="36390F"/>
        </a:fontRef>
        <a:srgbClr val="36390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7D39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363929"/>
              </a:solidFill>
              <a:prstDash val="solid"/>
              <a:miter lim="400000"/>
            </a:ln>
          </a:left>
          <a:right>
            <a:ln w="25400" cap="flat">
              <a:solidFill>
                <a:srgbClr val="363929"/>
              </a:solidFill>
              <a:prstDash val="solid"/>
              <a:miter lim="400000"/>
            </a:ln>
          </a:right>
          <a:top>
            <a:ln w="25400" cap="flat">
              <a:solidFill>
                <a:srgbClr val="363929"/>
              </a:solidFill>
              <a:prstDash val="solid"/>
              <a:miter lim="400000"/>
            </a:ln>
          </a:top>
          <a:bottom>
            <a:ln w="25400" cap="flat">
              <a:solidFill>
                <a:srgbClr val="363929"/>
              </a:solidFill>
              <a:prstDash val="solid"/>
              <a:miter lim="400000"/>
            </a:ln>
          </a:bottom>
          <a:insideH>
            <a:ln w="25400" cap="flat">
              <a:solidFill>
                <a:srgbClr val="363929"/>
              </a:solidFill>
              <a:prstDash val="solid"/>
              <a:miter lim="400000"/>
            </a:ln>
          </a:insideH>
          <a:insideV>
            <a:ln w="25400" cap="flat">
              <a:solidFill>
                <a:srgbClr val="363929"/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58" autoAdjust="0"/>
  </p:normalViewPr>
  <p:slideViewPr>
    <p:cSldViewPr snapToGrid="0" snapToObjects="1">
      <p:cViewPr varScale="1">
        <p:scale>
          <a:sx n="84" d="100"/>
          <a:sy n="84" d="100"/>
        </p:scale>
        <p:origin x="-224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457578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>
        <a:latin typeface="Lucida Grande"/>
        <a:ea typeface="Lucida Grande"/>
        <a:cs typeface="Lucida Grande"/>
        <a:sym typeface="Lucida Grande"/>
      </a:defRPr>
    </a:lvl1pPr>
    <a:lvl2pPr indent="228600" defTabSz="457200">
      <a:defRPr>
        <a:latin typeface="Lucida Grande"/>
        <a:ea typeface="Lucida Grande"/>
        <a:cs typeface="Lucida Grande"/>
        <a:sym typeface="Lucida Grande"/>
      </a:defRPr>
    </a:lvl2pPr>
    <a:lvl3pPr indent="457200" defTabSz="457200">
      <a:defRPr>
        <a:latin typeface="Lucida Grande"/>
        <a:ea typeface="Lucida Grande"/>
        <a:cs typeface="Lucida Grande"/>
        <a:sym typeface="Lucida Grande"/>
      </a:defRPr>
    </a:lvl3pPr>
    <a:lvl4pPr indent="685800" defTabSz="457200">
      <a:defRPr>
        <a:latin typeface="Lucida Grande"/>
        <a:ea typeface="Lucida Grande"/>
        <a:cs typeface="Lucida Grande"/>
        <a:sym typeface="Lucida Grande"/>
      </a:defRPr>
    </a:lvl4pPr>
    <a:lvl5pPr indent="914400" defTabSz="457200">
      <a:defRPr>
        <a:latin typeface="Lucida Grande"/>
        <a:ea typeface="Lucida Grande"/>
        <a:cs typeface="Lucida Grande"/>
        <a:sym typeface="Lucida Grande"/>
      </a:defRPr>
    </a:lvl5pPr>
    <a:lvl6pPr indent="1143000" defTabSz="457200">
      <a:defRPr>
        <a:latin typeface="Lucida Grande"/>
        <a:ea typeface="Lucida Grande"/>
        <a:cs typeface="Lucida Grande"/>
        <a:sym typeface="Lucida Grande"/>
      </a:defRPr>
    </a:lvl6pPr>
    <a:lvl7pPr indent="1371600" defTabSz="457200">
      <a:defRPr>
        <a:latin typeface="Lucida Grande"/>
        <a:ea typeface="Lucida Grande"/>
        <a:cs typeface="Lucida Grande"/>
        <a:sym typeface="Lucida Grande"/>
      </a:defRPr>
    </a:lvl7pPr>
    <a:lvl8pPr indent="1600200" defTabSz="457200">
      <a:defRPr>
        <a:latin typeface="Lucida Grande"/>
        <a:ea typeface="Lucida Grande"/>
        <a:cs typeface="Lucida Grande"/>
        <a:sym typeface="Lucida Grande"/>
      </a:defRPr>
    </a:lvl8pPr>
    <a:lvl9pPr indent="1828800" defTabSz="457200">
      <a:defRPr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1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(27/03/15 15:09) -----</a:t>
            </a:r>
          </a:p>
          <a:p>
            <a:r>
              <a:rPr lang="en-US"/>
              <a:t>Mention fixed size payload from EVM</a:t>
            </a:r>
          </a:p>
        </p:txBody>
      </p:sp>
    </p:spTree>
    <p:extLst>
      <p:ext uri="{BB962C8B-B14F-4D97-AF65-F5344CB8AC3E}">
        <p14:creationId xmlns:p14="http://schemas.microsoft.com/office/powerpoint/2010/main" val="239013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118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tif"/><Relationship Id="rId3" Type="http://schemas.openxmlformats.org/officeDocument/2006/relationships/image" Target="../media/image5.t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t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t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11658600" y="330200"/>
            <a:ext cx="1130300" cy="1130300"/>
            <a:chOff x="0" y="0"/>
            <a:chExt cx="1130300" cy="1130300"/>
          </a:xfrm>
        </p:grpSpPr>
        <p:pic>
          <p:nvPicPr>
            <p:cNvPr id="8" name="CMS-BW.jpg"/>
            <p:cNvPicPr/>
            <p:nvPr/>
          </p:nvPicPr>
          <p:blipFill>
            <a:blip r:embed="rId3">
              <a:alphaModFix amt="85000"/>
              <a:extLst/>
            </a:blip>
            <a:stretch>
              <a:fillRect/>
            </a:stretch>
          </p:blipFill>
          <p:spPr>
            <a:xfrm>
              <a:off x="0" y="0"/>
              <a:ext cx="1130300" cy="1130300"/>
            </a:xfrm>
            <a:prstGeom prst="rect">
              <a:avLst/>
            </a:prstGeom>
            <a:ln>
              <a:noFill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</p:pic>
        <p:sp>
          <p:nvSpPr>
            <p:cNvPr id="9" name="Shape 9"/>
            <p:cNvSpPr/>
            <p:nvPr/>
          </p:nvSpPr>
          <p:spPr>
            <a:xfrm>
              <a:off x="0" y="0"/>
              <a:ext cx="1130300" cy="113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800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800" y="0"/>
                  </a:lnTo>
                  <a:lnTo>
                    <a:pt x="0" y="0"/>
                  </a:lnTo>
                  <a:close/>
                  <a:moveTo>
                    <a:pt x="11771" y="137"/>
                  </a:moveTo>
                  <a:lnTo>
                    <a:pt x="21463" y="137"/>
                  </a:lnTo>
                  <a:lnTo>
                    <a:pt x="21479" y="9837"/>
                  </a:lnTo>
                  <a:cubicBezTo>
                    <a:pt x="21488" y="16050"/>
                    <a:pt x="21475" y="19556"/>
                    <a:pt x="21441" y="19590"/>
                  </a:cubicBezTo>
                  <a:cubicBezTo>
                    <a:pt x="21370" y="19661"/>
                    <a:pt x="21351" y="19613"/>
                    <a:pt x="21244" y="18862"/>
                  </a:cubicBezTo>
                  <a:cubicBezTo>
                    <a:pt x="20853" y="16131"/>
                    <a:pt x="19994" y="13377"/>
                    <a:pt x="18824" y="11126"/>
                  </a:cubicBezTo>
                  <a:cubicBezTo>
                    <a:pt x="18628" y="10749"/>
                    <a:pt x="18433" y="10410"/>
                    <a:pt x="18392" y="10368"/>
                  </a:cubicBezTo>
                  <a:cubicBezTo>
                    <a:pt x="18328" y="10302"/>
                    <a:pt x="18404" y="10210"/>
                    <a:pt x="18892" y="9738"/>
                  </a:cubicBezTo>
                  <a:cubicBezTo>
                    <a:pt x="19421" y="9227"/>
                    <a:pt x="19574" y="8987"/>
                    <a:pt x="19385" y="8987"/>
                  </a:cubicBezTo>
                  <a:cubicBezTo>
                    <a:pt x="19344" y="8987"/>
                    <a:pt x="19076" y="9220"/>
                    <a:pt x="18786" y="9503"/>
                  </a:cubicBezTo>
                  <a:cubicBezTo>
                    <a:pt x="17168" y="11082"/>
                    <a:pt x="14638" y="12537"/>
                    <a:pt x="11847" y="13492"/>
                  </a:cubicBezTo>
                  <a:cubicBezTo>
                    <a:pt x="11408" y="13642"/>
                    <a:pt x="10492" y="13914"/>
                    <a:pt x="9814" y="14092"/>
                  </a:cubicBezTo>
                  <a:cubicBezTo>
                    <a:pt x="8039" y="14556"/>
                    <a:pt x="7410" y="14785"/>
                    <a:pt x="6166" y="15426"/>
                  </a:cubicBezTo>
                  <a:cubicBezTo>
                    <a:pt x="4550" y="16260"/>
                    <a:pt x="3118" y="17369"/>
                    <a:pt x="1995" y="18650"/>
                  </a:cubicBezTo>
                  <a:cubicBezTo>
                    <a:pt x="1410" y="19316"/>
                    <a:pt x="1267" y="19303"/>
                    <a:pt x="1722" y="18627"/>
                  </a:cubicBezTo>
                  <a:cubicBezTo>
                    <a:pt x="2462" y="17526"/>
                    <a:pt x="3719" y="16136"/>
                    <a:pt x="4831" y="15199"/>
                  </a:cubicBezTo>
                  <a:lnTo>
                    <a:pt x="5309" y="14797"/>
                  </a:lnTo>
                  <a:lnTo>
                    <a:pt x="5590" y="15078"/>
                  </a:lnTo>
                  <a:cubicBezTo>
                    <a:pt x="5745" y="15229"/>
                    <a:pt x="5895" y="15351"/>
                    <a:pt x="5923" y="15351"/>
                  </a:cubicBezTo>
                  <a:cubicBezTo>
                    <a:pt x="6035" y="15351"/>
                    <a:pt x="5967" y="15245"/>
                    <a:pt x="5719" y="15047"/>
                  </a:cubicBezTo>
                  <a:cubicBezTo>
                    <a:pt x="5575" y="14933"/>
                    <a:pt x="5433" y="14819"/>
                    <a:pt x="5408" y="14797"/>
                  </a:cubicBezTo>
                  <a:cubicBezTo>
                    <a:pt x="5306" y="14710"/>
                    <a:pt x="6940" y="13582"/>
                    <a:pt x="8494" y="12666"/>
                  </a:cubicBezTo>
                  <a:cubicBezTo>
                    <a:pt x="10975" y="11204"/>
                    <a:pt x="13436" y="9403"/>
                    <a:pt x="15813" y="7304"/>
                  </a:cubicBezTo>
                  <a:cubicBezTo>
                    <a:pt x="16862" y="6377"/>
                    <a:pt x="19135" y="4085"/>
                    <a:pt x="19135" y="3951"/>
                  </a:cubicBezTo>
                  <a:cubicBezTo>
                    <a:pt x="19135" y="3719"/>
                    <a:pt x="18922" y="3866"/>
                    <a:pt x="18286" y="4558"/>
                  </a:cubicBezTo>
                  <a:cubicBezTo>
                    <a:pt x="17926" y="4950"/>
                    <a:pt x="17243" y="5641"/>
                    <a:pt x="16769" y="6090"/>
                  </a:cubicBezTo>
                  <a:lnTo>
                    <a:pt x="15912" y="6902"/>
                  </a:lnTo>
                  <a:lnTo>
                    <a:pt x="15366" y="6356"/>
                  </a:lnTo>
                  <a:cubicBezTo>
                    <a:pt x="14931" y="5921"/>
                    <a:pt x="14804" y="5765"/>
                    <a:pt x="14774" y="5605"/>
                  </a:cubicBezTo>
                  <a:cubicBezTo>
                    <a:pt x="14718" y="5305"/>
                    <a:pt x="14415" y="5053"/>
                    <a:pt x="13826" y="4808"/>
                  </a:cubicBezTo>
                  <a:cubicBezTo>
                    <a:pt x="13550" y="4694"/>
                    <a:pt x="13242" y="4541"/>
                    <a:pt x="13144" y="4475"/>
                  </a:cubicBezTo>
                  <a:cubicBezTo>
                    <a:pt x="12390" y="3967"/>
                    <a:pt x="12694" y="2905"/>
                    <a:pt x="13591" y="2905"/>
                  </a:cubicBezTo>
                  <a:cubicBezTo>
                    <a:pt x="13871" y="2905"/>
                    <a:pt x="14080" y="3007"/>
                    <a:pt x="14296" y="3254"/>
                  </a:cubicBezTo>
                  <a:lnTo>
                    <a:pt x="14456" y="3443"/>
                  </a:lnTo>
                  <a:lnTo>
                    <a:pt x="14524" y="3216"/>
                  </a:lnTo>
                  <a:cubicBezTo>
                    <a:pt x="14583" y="3017"/>
                    <a:pt x="14581" y="2984"/>
                    <a:pt x="14494" y="2920"/>
                  </a:cubicBezTo>
                  <a:cubicBezTo>
                    <a:pt x="14228" y="2725"/>
                    <a:pt x="13514" y="2680"/>
                    <a:pt x="13075" y="2829"/>
                  </a:cubicBezTo>
                  <a:cubicBezTo>
                    <a:pt x="12738" y="2944"/>
                    <a:pt x="12412" y="3269"/>
                    <a:pt x="12362" y="3534"/>
                  </a:cubicBezTo>
                  <a:cubicBezTo>
                    <a:pt x="12342" y="3644"/>
                    <a:pt x="12291" y="3748"/>
                    <a:pt x="12256" y="3762"/>
                  </a:cubicBezTo>
                  <a:cubicBezTo>
                    <a:pt x="12164" y="3797"/>
                    <a:pt x="11001" y="3088"/>
                    <a:pt x="10937" y="2958"/>
                  </a:cubicBezTo>
                  <a:cubicBezTo>
                    <a:pt x="10879" y="2841"/>
                    <a:pt x="10824" y="2821"/>
                    <a:pt x="10777" y="2897"/>
                  </a:cubicBezTo>
                  <a:cubicBezTo>
                    <a:pt x="10761" y="2923"/>
                    <a:pt x="10463" y="2801"/>
                    <a:pt x="10117" y="2624"/>
                  </a:cubicBezTo>
                  <a:cubicBezTo>
                    <a:pt x="7995" y="1540"/>
                    <a:pt x="5293" y="703"/>
                    <a:pt x="2753" y="341"/>
                  </a:cubicBezTo>
                  <a:cubicBezTo>
                    <a:pt x="2383" y="289"/>
                    <a:pt x="2077" y="219"/>
                    <a:pt x="2078" y="190"/>
                  </a:cubicBezTo>
                  <a:cubicBezTo>
                    <a:pt x="2079" y="156"/>
                    <a:pt x="5612" y="137"/>
                    <a:pt x="11771" y="137"/>
                  </a:cubicBezTo>
                  <a:close/>
                  <a:moveTo>
                    <a:pt x="447" y="197"/>
                  </a:moveTo>
                  <a:cubicBezTo>
                    <a:pt x="864" y="205"/>
                    <a:pt x="1730" y="272"/>
                    <a:pt x="2359" y="356"/>
                  </a:cubicBezTo>
                  <a:cubicBezTo>
                    <a:pt x="4309" y="617"/>
                    <a:pt x="6374" y="1151"/>
                    <a:pt x="8168" y="1851"/>
                  </a:cubicBezTo>
                  <a:cubicBezTo>
                    <a:pt x="8792" y="2094"/>
                    <a:pt x="10694" y="2983"/>
                    <a:pt x="10694" y="3034"/>
                  </a:cubicBezTo>
                  <a:cubicBezTo>
                    <a:pt x="10694" y="3098"/>
                    <a:pt x="9020" y="6121"/>
                    <a:pt x="8934" y="6212"/>
                  </a:cubicBezTo>
                  <a:cubicBezTo>
                    <a:pt x="8842" y="6309"/>
                    <a:pt x="8826" y="6286"/>
                    <a:pt x="8426" y="5582"/>
                  </a:cubicBezTo>
                  <a:cubicBezTo>
                    <a:pt x="8198" y="5179"/>
                    <a:pt x="7777" y="4409"/>
                    <a:pt x="7493" y="3868"/>
                  </a:cubicBezTo>
                  <a:cubicBezTo>
                    <a:pt x="7210" y="3327"/>
                    <a:pt x="6955" y="2877"/>
                    <a:pt x="6924" y="2867"/>
                  </a:cubicBezTo>
                  <a:cubicBezTo>
                    <a:pt x="6893" y="2856"/>
                    <a:pt x="6847" y="2985"/>
                    <a:pt x="6826" y="3163"/>
                  </a:cubicBezTo>
                  <a:cubicBezTo>
                    <a:pt x="6771" y="3628"/>
                    <a:pt x="6312" y="6853"/>
                    <a:pt x="6272" y="7053"/>
                  </a:cubicBezTo>
                  <a:cubicBezTo>
                    <a:pt x="6241" y="7211"/>
                    <a:pt x="6250" y="7228"/>
                    <a:pt x="6401" y="7251"/>
                  </a:cubicBezTo>
                  <a:lnTo>
                    <a:pt x="6568" y="7273"/>
                  </a:lnTo>
                  <a:lnTo>
                    <a:pt x="6606" y="6773"/>
                  </a:lnTo>
                  <a:cubicBezTo>
                    <a:pt x="6671" y="5898"/>
                    <a:pt x="6907" y="3924"/>
                    <a:pt x="6955" y="3876"/>
                  </a:cubicBezTo>
                  <a:cubicBezTo>
                    <a:pt x="7000" y="3831"/>
                    <a:pt x="7518" y="4781"/>
                    <a:pt x="8328" y="6401"/>
                  </a:cubicBezTo>
                  <a:lnTo>
                    <a:pt x="8722" y="7190"/>
                  </a:lnTo>
                  <a:lnTo>
                    <a:pt x="9230" y="6181"/>
                  </a:lnTo>
                  <a:cubicBezTo>
                    <a:pt x="9988" y="4681"/>
                    <a:pt x="10480" y="3821"/>
                    <a:pt x="10542" y="3883"/>
                  </a:cubicBezTo>
                  <a:cubicBezTo>
                    <a:pt x="10587" y="3928"/>
                    <a:pt x="10735" y="5283"/>
                    <a:pt x="10876" y="6856"/>
                  </a:cubicBezTo>
                  <a:lnTo>
                    <a:pt x="10914" y="7266"/>
                  </a:lnTo>
                  <a:lnTo>
                    <a:pt x="11164" y="7266"/>
                  </a:lnTo>
                  <a:lnTo>
                    <a:pt x="11414" y="7266"/>
                  </a:lnTo>
                  <a:lnTo>
                    <a:pt x="11376" y="7015"/>
                  </a:lnTo>
                  <a:cubicBezTo>
                    <a:pt x="11291" y="6414"/>
                    <a:pt x="10967" y="3577"/>
                    <a:pt x="10967" y="3443"/>
                  </a:cubicBezTo>
                  <a:cubicBezTo>
                    <a:pt x="10967" y="3362"/>
                    <a:pt x="10990" y="3280"/>
                    <a:pt x="11020" y="3261"/>
                  </a:cubicBezTo>
                  <a:cubicBezTo>
                    <a:pt x="11050" y="3242"/>
                    <a:pt x="11343" y="3394"/>
                    <a:pt x="11672" y="3595"/>
                  </a:cubicBezTo>
                  <a:cubicBezTo>
                    <a:pt x="12230" y="3936"/>
                    <a:pt x="12277" y="3974"/>
                    <a:pt x="12309" y="4164"/>
                  </a:cubicBezTo>
                  <a:cubicBezTo>
                    <a:pt x="12352" y="4420"/>
                    <a:pt x="12507" y="4682"/>
                    <a:pt x="12688" y="4801"/>
                  </a:cubicBezTo>
                  <a:cubicBezTo>
                    <a:pt x="12765" y="4851"/>
                    <a:pt x="13054" y="4992"/>
                    <a:pt x="13333" y="5112"/>
                  </a:cubicBezTo>
                  <a:cubicBezTo>
                    <a:pt x="14155" y="5465"/>
                    <a:pt x="14365" y="5679"/>
                    <a:pt x="14365" y="6181"/>
                  </a:cubicBezTo>
                  <a:cubicBezTo>
                    <a:pt x="14365" y="6929"/>
                    <a:pt x="13595" y="7405"/>
                    <a:pt x="12916" y="7076"/>
                  </a:cubicBezTo>
                  <a:cubicBezTo>
                    <a:pt x="12779" y="7010"/>
                    <a:pt x="12584" y="6860"/>
                    <a:pt x="12484" y="6742"/>
                  </a:cubicBezTo>
                  <a:lnTo>
                    <a:pt x="12302" y="6522"/>
                  </a:lnTo>
                  <a:lnTo>
                    <a:pt x="12241" y="6773"/>
                  </a:lnTo>
                  <a:cubicBezTo>
                    <a:pt x="12185" y="7018"/>
                    <a:pt x="12184" y="7030"/>
                    <a:pt x="12347" y="7129"/>
                  </a:cubicBezTo>
                  <a:cubicBezTo>
                    <a:pt x="12787" y="7396"/>
                    <a:pt x="13549" y="7410"/>
                    <a:pt x="14061" y="7160"/>
                  </a:cubicBezTo>
                  <a:cubicBezTo>
                    <a:pt x="14393" y="6997"/>
                    <a:pt x="14674" y="6669"/>
                    <a:pt x="14729" y="6378"/>
                  </a:cubicBezTo>
                  <a:cubicBezTo>
                    <a:pt x="14796" y="6019"/>
                    <a:pt x="14885" y="6033"/>
                    <a:pt x="15297" y="6454"/>
                  </a:cubicBezTo>
                  <a:cubicBezTo>
                    <a:pt x="15505" y="6666"/>
                    <a:pt x="15711" y="6852"/>
                    <a:pt x="15760" y="6871"/>
                  </a:cubicBezTo>
                  <a:cubicBezTo>
                    <a:pt x="15809" y="6890"/>
                    <a:pt x="15839" y="6933"/>
                    <a:pt x="15821" y="6962"/>
                  </a:cubicBezTo>
                  <a:cubicBezTo>
                    <a:pt x="15764" y="7055"/>
                    <a:pt x="14286" y="8306"/>
                    <a:pt x="13470" y="8957"/>
                  </a:cubicBezTo>
                  <a:cubicBezTo>
                    <a:pt x="11800" y="10288"/>
                    <a:pt x="10254" y="11351"/>
                    <a:pt x="8183" y="12590"/>
                  </a:cubicBezTo>
                  <a:cubicBezTo>
                    <a:pt x="7445" y="13032"/>
                    <a:pt x="6498" y="13643"/>
                    <a:pt x="6075" y="13947"/>
                  </a:cubicBezTo>
                  <a:cubicBezTo>
                    <a:pt x="5652" y="14252"/>
                    <a:pt x="5262" y="14531"/>
                    <a:pt x="5210" y="14569"/>
                  </a:cubicBezTo>
                  <a:cubicBezTo>
                    <a:pt x="5165" y="14603"/>
                    <a:pt x="5136" y="14605"/>
                    <a:pt x="5104" y="14592"/>
                  </a:cubicBezTo>
                  <a:cubicBezTo>
                    <a:pt x="5092" y="14640"/>
                    <a:pt x="4939" y="14796"/>
                    <a:pt x="4725" y="14971"/>
                  </a:cubicBezTo>
                  <a:cubicBezTo>
                    <a:pt x="4110" y="15475"/>
                    <a:pt x="2836" y="16771"/>
                    <a:pt x="2336" y="17398"/>
                  </a:cubicBezTo>
                  <a:cubicBezTo>
                    <a:pt x="1739" y="18147"/>
                    <a:pt x="1164" y="19015"/>
                    <a:pt x="796" y="19734"/>
                  </a:cubicBezTo>
                  <a:cubicBezTo>
                    <a:pt x="626" y="20068"/>
                    <a:pt x="479" y="20341"/>
                    <a:pt x="463" y="20341"/>
                  </a:cubicBezTo>
                  <a:cubicBezTo>
                    <a:pt x="466" y="20390"/>
                    <a:pt x="451" y="20453"/>
                    <a:pt x="410" y="20561"/>
                  </a:cubicBezTo>
                  <a:cubicBezTo>
                    <a:pt x="275" y="20909"/>
                    <a:pt x="188" y="20949"/>
                    <a:pt x="174" y="20705"/>
                  </a:cubicBezTo>
                  <a:cubicBezTo>
                    <a:pt x="161" y="20698"/>
                    <a:pt x="149" y="20683"/>
                    <a:pt x="137" y="20652"/>
                  </a:cubicBezTo>
                  <a:cubicBezTo>
                    <a:pt x="88" y="20526"/>
                    <a:pt x="126" y="20204"/>
                    <a:pt x="190" y="20204"/>
                  </a:cubicBezTo>
                  <a:cubicBezTo>
                    <a:pt x="199" y="20204"/>
                    <a:pt x="211" y="20225"/>
                    <a:pt x="220" y="20242"/>
                  </a:cubicBezTo>
                  <a:cubicBezTo>
                    <a:pt x="238" y="20221"/>
                    <a:pt x="263" y="20213"/>
                    <a:pt x="303" y="20220"/>
                  </a:cubicBezTo>
                  <a:cubicBezTo>
                    <a:pt x="349" y="20227"/>
                    <a:pt x="384" y="20236"/>
                    <a:pt x="410" y="20250"/>
                  </a:cubicBezTo>
                  <a:cubicBezTo>
                    <a:pt x="407" y="20241"/>
                    <a:pt x="404" y="20244"/>
                    <a:pt x="402" y="20235"/>
                  </a:cubicBezTo>
                  <a:cubicBezTo>
                    <a:pt x="387" y="20177"/>
                    <a:pt x="324" y="20121"/>
                    <a:pt x="265" y="20106"/>
                  </a:cubicBezTo>
                  <a:cubicBezTo>
                    <a:pt x="168" y="20080"/>
                    <a:pt x="160" y="20031"/>
                    <a:pt x="174" y="19590"/>
                  </a:cubicBezTo>
                  <a:lnTo>
                    <a:pt x="190" y="19105"/>
                  </a:lnTo>
                  <a:lnTo>
                    <a:pt x="410" y="19105"/>
                  </a:lnTo>
                  <a:cubicBezTo>
                    <a:pt x="530" y="19105"/>
                    <a:pt x="698" y="19128"/>
                    <a:pt x="781" y="19150"/>
                  </a:cubicBezTo>
                  <a:cubicBezTo>
                    <a:pt x="869" y="19174"/>
                    <a:pt x="933" y="19166"/>
                    <a:pt x="933" y="19135"/>
                  </a:cubicBezTo>
                  <a:cubicBezTo>
                    <a:pt x="933" y="19106"/>
                    <a:pt x="818" y="19070"/>
                    <a:pt x="675" y="19052"/>
                  </a:cubicBezTo>
                  <a:cubicBezTo>
                    <a:pt x="532" y="19033"/>
                    <a:pt x="350" y="18997"/>
                    <a:pt x="281" y="18968"/>
                  </a:cubicBezTo>
                  <a:lnTo>
                    <a:pt x="159" y="18915"/>
                  </a:lnTo>
                  <a:lnTo>
                    <a:pt x="174" y="17504"/>
                  </a:lnTo>
                  <a:lnTo>
                    <a:pt x="190" y="16094"/>
                  </a:lnTo>
                  <a:lnTo>
                    <a:pt x="660" y="16101"/>
                  </a:lnTo>
                  <a:cubicBezTo>
                    <a:pt x="1274" y="16115"/>
                    <a:pt x="1881" y="16274"/>
                    <a:pt x="2730" y="16647"/>
                  </a:cubicBezTo>
                  <a:cubicBezTo>
                    <a:pt x="2768" y="16664"/>
                    <a:pt x="2799" y="16654"/>
                    <a:pt x="2799" y="16625"/>
                  </a:cubicBezTo>
                  <a:cubicBezTo>
                    <a:pt x="2799" y="16475"/>
                    <a:pt x="1563" y="16096"/>
                    <a:pt x="796" y="16010"/>
                  </a:cubicBezTo>
                  <a:cubicBezTo>
                    <a:pt x="502" y="15978"/>
                    <a:pt x="239" y="15936"/>
                    <a:pt x="212" y="15919"/>
                  </a:cubicBezTo>
                  <a:cubicBezTo>
                    <a:pt x="147" y="15879"/>
                    <a:pt x="147" y="13230"/>
                    <a:pt x="212" y="13189"/>
                  </a:cubicBezTo>
                  <a:cubicBezTo>
                    <a:pt x="296" y="13137"/>
                    <a:pt x="1456" y="13263"/>
                    <a:pt x="2025" y="13386"/>
                  </a:cubicBezTo>
                  <a:cubicBezTo>
                    <a:pt x="2977" y="13592"/>
                    <a:pt x="4004" y="13993"/>
                    <a:pt x="4725" y="14448"/>
                  </a:cubicBezTo>
                  <a:cubicBezTo>
                    <a:pt x="4839" y="14520"/>
                    <a:pt x="4962" y="14563"/>
                    <a:pt x="5006" y="14547"/>
                  </a:cubicBezTo>
                  <a:cubicBezTo>
                    <a:pt x="5016" y="14542"/>
                    <a:pt x="5032" y="14548"/>
                    <a:pt x="5044" y="14547"/>
                  </a:cubicBezTo>
                  <a:cubicBezTo>
                    <a:pt x="5037" y="14540"/>
                    <a:pt x="5028" y="14539"/>
                    <a:pt x="5021" y="14531"/>
                  </a:cubicBezTo>
                  <a:cubicBezTo>
                    <a:pt x="4875" y="14371"/>
                    <a:pt x="3704" y="13791"/>
                    <a:pt x="3140" y="13599"/>
                  </a:cubicBezTo>
                  <a:cubicBezTo>
                    <a:pt x="2438" y="13360"/>
                    <a:pt x="1790" y="13225"/>
                    <a:pt x="986" y="13151"/>
                  </a:cubicBezTo>
                  <a:cubicBezTo>
                    <a:pt x="609" y="13117"/>
                    <a:pt x="273" y="13079"/>
                    <a:pt x="235" y="13068"/>
                  </a:cubicBezTo>
                  <a:cubicBezTo>
                    <a:pt x="181" y="13052"/>
                    <a:pt x="163" y="12630"/>
                    <a:pt x="174" y="11065"/>
                  </a:cubicBezTo>
                  <a:lnTo>
                    <a:pt x="190" y="9071"/>
                  </a:lnTo>
                  <a:lnTo>
                    <a:pt x="819" y="9078"/>
                  </a:lnTo>
                  <a:cubicBezTo>
                    <a:pt x="1924" y="9090"/>
                    <a:pt x="3412" y="9375"/>
                    <a:pt x="4626" y="9799"/>
                  </a:cubicBezTo>
                  <a:cubicBezTo>
                    <a:pt x="5843" y="10224"/>
                    <a:pt x="7189" y="10970"/>
                    <a:pt x="8153" y="11756"/>
                  </a:cubicBezTo>
                  <a:cubicBezTo>
                    <a:pt x="8403" y="11959"/>
                    <a:pt x="8642" y="12116"/>
                    <a:pt x="8676" y="12104"/>
                  </a:cubicBezTo>
                  <a:cubicBezTo>
                    <a:pt x="8764" y="12075"/>
                    <a:pt x="8095" y="11531"/>
                    <a:pt x="7402" y="11065"/>
                  </a:cubicBezTo>
                  <a:cubicBezTo>
                    <a:pt x="6752" y="10629"/>
                    <a:pt x="5528" y="10018"/>
                    <a:pt x="4793" y="9761"/>
                  </a:cubicBezTo>
                  <a:cubicBezTo>
                    <a:pt x="3569" y="9333"/>
                    <a:pt x="2184" y="9054"/>
                    <a:pt x="933" y="8995"/>
                  </a:cubicBezTo>
                  <a:lnTo>
                    <a:pt x="190" y="8965"/>
                  </a:lnTo>
                  <a:lnTo>
                    <a:pt x="174" y="4611"/>
                  </a:lnTo>
                  <a:cubicBezTo>
                    <a:pt x="167" y="2216"/>
                    <a:pt x="182" y="235"/>
                    <a:pt x="205" y="212"/>
                  </a:cubicBezTo>
                  <a:cubicBezTo>
                    <a:pt x="218" y="199"/>
                    <a:pt x="309" y="195"/>
                    <a:pt x="447" y="197"/>
                  </a:cubicBezTo>
                  <a:close/>
                  <a:moveTo>
                    <a:pt x="4118" y="2768"/>
                  </a:moveTo>
                  <a:cubicBezTo>
                    <a:pt x="3741" y="2773"/>
                    <a:pt x="3385" y="2815"/>
                    <a:pt x="3178" y="2897"/>
                  </a:cubicBezTo>
                  <a:cubicBezTo>
                    <a:pt x="2454" y="3183"/>
                    <a:pt x="2063" y="3578"/>
                    <a:pt x="1858" y="4240"/>
                  </a:cubicBezTo>
                  <a:cubicBezTo>
                    <a:pt x="1761" y="4553"/>
                    <a:pt x="1747" y="4712"/>
                    <a:pt x="1767" y="5203"/>
                  </a:cubicBezTo>
                  <a:cubicBezTo>
                    <a:pt x="1788" y="5713"/>
                    <a:pt x="1812" y="5834"/>
                    <a:pt x="1957" y="6143"/>
                  </a:cubicBezTo>
                  <a:cubicBezTo>
                    <a:pt x="2048" y="6339"/>
                    <a:pt x="2198" y="6591"/>
                    <a:pt x="2290" y="6697"/>
                  </a:cubicBezTo>
                  <a:cubicBezTo>
                    <a:pt x="2495" y="6930"/>
                    <a:pt x="2943" y="7183"/>
                    <a:pt x="3314" y="7273"/>
                  </a:cubicBezTo>
                  <a:cubicBezTo>
                    <a:pt x="3668" y="7359"/>
                    <a:pt x="4354" y="7359"/>
                    <a:pt x="4725" y="7281"/>
                  </a:cubicBezTo>
                  <a:cubicBezTo>
                    <a:pt x="5044" y="7213"/>
                    <a:pt x="5430" y="7040"/>
                    <a:pt x="5430" y="6962"/>
                  </a:cubicBezTo>
                  <a:cubicBezTo>
                    <a:pt x="5430" y="6935"/>
                    <a:pt x="5443" y="6880"/>
                    <a:pt x="5461" y="6833"/>
                  </a:cubicBezTo>
                  <a:cubicBezTo>
                    <a:pt x="5483" y="6775"/>
                    <a:pt x="5377" y="6809"/>
                    <a:pt x="5119" y="6940"/>
                  </a:cubicBezTo>
                  <a:cubicBezTo>
                    <a:pt x="4483" y="7263"/>
                    <a:pt x="3836" y="7296"/>
                    <a:pt x="3337" y="7038"/>
                  </a:cubicBezTo>
                  <a:cubicBezTo>
                    <a:pt x="3025" y="6877"/>
                    <a:pt x="2651" y="6480"/>
                    <a:pt x="2503" y="6151"/>
                  </a:cubicBezTo>
                  <a:cubicBezTo>
                    <a:pt x="1965" y="4953"/>
                    <a:pt x="2370" y="3534"/>
                    <a:pt x="3390" y="3034"/>
                  </a:cubicBezTo>
                  <a:cubicBezTo>
                    <a:pt x="3651" y="2906"/>
                    <a:pt x="3771" y="2881"/>
                    <a:pt x="4141" y="2882"/>
                  </a:cubicBezTo>
                  <a:cubicBezTo>
                    <a:pt x="4511" y="2883"/>
                    <a:pt x="4622" y="2905"/>
                    <a:pt x="4877" y="3034"/>
                  </a:cubicBezTo>
                  <a:cubicBezTo>
                    <a:pt x="5043" y="3118"/>
                    <a:pt x="5237" y="3239"/>
                    <a:pt x="5301" y="3299"/>
                  </a:cubicBezTo>
                  <a:cubicBezTo>
                    <a:pt x="5430" y="3419"/>
                    <a:pt x="5452" y="3402"/>
                    <a:pt x="5506" y="3147"/>
                  </a:cubicBezTo>
                  <a:lnTo>
                    <a:pt x="5544" y="2973"/>
                  </a:lnTo>
                  <a:lnTo>
                    <a:pt x="5172" y="2874"/>
                  </a:lnTo>
                  <a:cubicBezTo>
                    <a:pt x="4897" y="2798"/>
                    <a:pt x="4496" y="2764"/>
                    <a:pt x="4118" y="2768"/>
                  </a:cubicBezTo>
                  <a:close/>
                  <a:moveTo>
                    <a:pt x="16132" y="7235"/>
                  </a:moveTo>
                  <a:cubicBezTo>
                    <a:pt x="16048" y="7235"/>
                    <a:pt x="16040" y="7227"/>
                    <a:pt x="16708" y="8054"/>
                  </a:cubicBezTo>
                  <a:cubicBezTo>
                    <a:pt x="16957" y="8362"/>
                    <a:pt x="17362" y="8920"/>
                    <a:pt x="17611" y="9291"/>
                  </a:cubicBezTo>
                  <a:cubicBezTo>
                    <a:pt x="17860" y="9661"/>
                    <a:pt x="18087" y="9950"/>
                    <a:pt x="18111" y="9935"/>
                  </a:cubicBezTo>
                  <a:cubicBezTo>
                    <a:pt x="18161" y="9906"/>
                    <a:pt x="18129" y="9859"/>
                    <a:pt x="17558" y="9018"/>
                  </a:cubicBezTo>
                  <a:cubicBezTo>
                    <a:pt x="17030" y="8241"/>
                    <a:pt x="16226" y="7235"/>
                    <a:pt x="16132" y="7235"/>
                  </a:cubicBezTo>
                  <a:close/>
                  <a:moveTo>
                    <a:pt x="18263" y="10360"/>
                  </a:moveTo>
                  <a:cubicBezTo>
                    <a:pt x="18331" y="10390"/>
                    <a:pt x="18430" y="10574"/>
                    <a:pt x="18710" y="11119"/>
                  </a:cubicBezTo>
                  <a:cubicBezTo>
                    <a:pt x="19590" y="12825"/>
                    <a:pt x="20199" y="14459"/>
                    <a:pt x="20667" y="16359"/>
                  </a:cubicBezTo>
                  <a:cubicBezTo>
                    <a:pt x="21064" y="17968"/>
                    <a:pt x="21374" y="19932"/>
                    <a:pt x="21395" y="20948"/>
                  </a:cubicBezTo>
                  <a:lnTo>
                    <a:pt x="21410" y="21410"/>
                  </a:lnTo>
                  <a:lnTo>
                    <a:pt x="17110" y="21426"/>
                  </a:lnTo>
                  <a:cubicBezTo>
                    <a:pt x="14745" y="21433"/>
                    <a:pt x="12787" y="21418"/>
                    <a:pt x="12764" y="21395"/>
                  </a:cubicBezTo>
                  <a:cubicBezTo>
                    <a:pt x="12734" y="21365"/>
                    <a:pt x="12552" y="20057"/>
                    <a:pt x="12552" y="19871"/>
                  </a:cubicBezTo>
                  <a:cubicBezTo>
                    <a:pt x="12552" y="19859"/>
                    <a:pt x="12538" y="19848"/>
                    <a:pt x="12514" y="19848"/>
                  </a:cubicBezTo>
                  <a:cubicBezTo>
                    <a:pt x="12490" y="19848"/>
                    <a:pt x="12500" y="20080"/>
                    <a:pt x="12537" y="20371"/>
                  </a:cubicBezTo>
                  <a:cubicBezTo>
                    <a:pt x="12574" y="20663"/>
                    <a:pt x="12612" y="21014"/>
                    <a:pt x="12620" y="21153"/>
                  </a:cubicBezTo>
                  <a:lnTo>
                    <a:pt x="12635" y="21410"/>
                  </a:lnTo>
                  <a:lnTo>
                    <a:pt x="10641" y="21426"/>
                  </a:lnTo>
                  <a:cubicBezTo>
                    <a:pt x="9543" y="21433"/>
                    <a:pt x="8623" y="21418"/>
                    <a:pt x="8601" y="21395"/>
                  </a:cubicBezTo>
                  <a:cubicBezTo>
                    <a:pt x="8578" y="21372"/>
                    <a:pt x="8528" y="21128"/>
                    <a:pt x="8494" y="20857"/>
                  </a:cubicBezTo>
                  <a:cubicBezTo>
                    <a:pt x="8411" y="20176"/>
                    <a:pt x="8220" y="19224"/>
                    <a:pt x="8153" y="19158"/>
                  </a:cubicBezTo>
                  <a:cubicBezTo>
                    <a:pt x="8093" y="19099"/>
                    <a:pt x="8098" y="19135"/>
                    <a:pt x="8252" y="19848"/>
                  </a:cubicBezTo>
                  <a:cubicBezTo>
                    <a:pt x="8397" y="20523"/>
                    <a:pt x="8489" y="21391"/>
                    <a:pt x="8419" y="21418"/>
                  </a:cubicBezTo>
                  <a:cubicBezTo>
                    <a:pt x="8385" y="21431"/>
                    <a:pt x="7752" y="21434"/>
                    <a:pt x="7015" y="21426"/>
                  </a:cubicBezTo>
                  <a:lnTo>
                    <a:pt x="5681" y="21410"/>
                  </a:lnTo>
                  <a:lnTo>
                    <a:pt x="5605" y="20887"/>
                  </a:lnTo>
                  <a:cubicBezTo>
                    <a:pt x="5501" y="20144"/>
                    <a:pt x="5154" y="18948"/>
                    <a:pt x="5066" y="19037"/>
                  </a:cubicBezTo>
                  <a:cubicBezTo>
                    <a:pt x="5049" y="19053"/>
                    <a:pt x="5111" y="19285"/>
                    <a:pt x="5203" y="19552"/>
                  </a:cubicBezTo>
                  <a:cubicBezTo>
                    <a:pt x="5491" y="20392"/>
                    <a:pt x="5647" y="21366"/>
                    <a:pt x="5499" y="21418"/>
                  </a:cubicBezTo>
                  <a:cubicBezTo>
                    <a:pt x="5461" y="21431"/>
                    <a:pt x="5410" y="21388"/>
                    <a:pt x="5385" y="21319"/>
                  </a:cubicBezTo>
                  <a:lnTo>
                    <a:pt x="5332" y="21198"/>
                  </a:lnTo>
                  <a:lnTo>
                    <a:pt x="5301" y="21319"/>
                  </a:lnTo>
                  <a:cubicBezTo>
                    <a:pt x="5270" y="21438"/>
                    <a:pt x="5261" y="21433"/>
                    <a:pt x="3982" y="21433"/>
                  </a:cubicBezTo>
                  <a:cubicBezTo>
                    <a:pt x="3124" y="21433"/>
                    <a:pt x="2679" y="21419"/>
                    <a:pt x="2654" y="21380"/>
                  </a:cubicBezTo>
                  <a:cubicBezTo>
                    <a:pt x="2635" y="21348"/>
                    <a:pt x="2588" y="21161"/>
                    <a:pt x="2548" y="20971"/>
                  </a:cubicBezTo>
                  <a:cubicBezTo>
                    <a:pt x="2443" y="20465"/>
                    <a:pt x="2258" y="20067"/>
                    <a:pt x="2101" y="20007"/>
                  </a:cubicBezTo>
                  <a:cubicBezTo>
                    <a:pt x="2068" y="19995"/>
                    <a:pt x="2042" y="19978"/>
                    <a:pt x="2025" y="19962"/>
                  </a:cubicBezTo>
                  <a:cubicBezTo>
                    <a:pt x="2060" y="20004"/>
                    <a:pt x="2125" y="20107"/>
                    <a:pt x="2215" y="20288"/>
                  </a:cubicBezTo>
                  <a:cubicBezTo>
                    <a:pt x="2421" y="20706"/>
                    <a:pt x="2557" y="21209"/>
                    <a:pt x="2503" y="21350"/>
                  </a:cubicBezTo>
                  <a:cubicBezTo>
                    <a:pt x="2476" y="21420"/>
                    <a:pt x="2380" y="21433"/>
                    <a:pt x="2002" y="21433"/>
                  </a:cubicBezTo>
                  <a:cubicBezTo>
                    <a:pt x="1675" y="21433"/>
                    <a:pt x="1524" y="21413"/>
                    <a:pt x="1509" y="21365"/>
                  </a:cubicBezTo>
                  <a:cubicBezTo>
                    <a:pt x="1338" y="20819"/>
                    <a:pt x="1293" y="20710"/>
                    <a:pt x="1198" y="20660"/>
                  </a:cubicBezTo>
                  <a:cubicBezTo>
                    <a:pt x="1180" y="20650"/>
                    <a:pt x="1180" y="20652"/>
                    <a:pt x="1168" y="20644"/>
                  </a:cubicBezTo>
                  <a:cubicBezTo>
                    <a:pt x="1171" y="20657"/>
                    <a:pt x="1182" y="20658"/>
                    <a:pt x="1183" y="20675"/>
                  </a:cubicBezTo>
                  <a:cubicBezTo>
                    <a:pt x="1185" y="20717"/>
                    <a:pt x="1226" y="20835"/>
                    <a:pt x="1274" y="20940"/>
                  </a:cubicBezTo>
                  <a:cubicBezTo>
                    <a:pt x="1322" y="21046"/>
                    <a:pt x="1370" y="21198"/>
                    <a:pt x="1380" y="21274"/>
                  </a:cubicBezTo>
                  <a:cubicBezTo>
                    <a:pt x="1399" y="21410"/>
                    <a:pt x="1397" y="21410"/>
                    <a:pt x="925" y="21426"/>
                  </a:cubicBezTo>
                  <a:cubicBezTo>
                    <a:pt x="655" y="21435"/>
                    <a:pt x="436" y="21418"/>
                    <a:pt x="417" y="21388"/>
                  </a:cubicBezTo>
                  <a:cubicBezTo>
                    <a:pt x="399" y="21358"/>
                    <a:pt x="528" y="21154"/>
                    <a:pt x="713" y="20940"/>
                  </a:cubicBezTo>
                  <a:cubicBezTo>
                    <a:pt x="921" y="20698"/>
                    <a:pt x="1054" y="20592"/>
                    <a:pt x="1122" y="20591"/>
                  </a:cubicBezTo>
                  <a:cubicBezTo>
                    <a:pt x="1123" y="20570"/>
                    <a:pt x="1144" y="20544"/>
                    <a:pt x="1191" y="20493"/>
                  </a:cubicBezTo>
                  <a:cubicBezTo>
                    <a:pt x="1297" y="20375"/>
                    <a:pt x="1940" y="19901"/>
                    <a:pt x="1995" y="19901"/>
                  </a:cubicBezTo>
                  <a:cubicBezTo>
                    <a:pt x="1996" y="19901"/>
                    <a:pt x="2007" y="19929"/>
                    <a:pt x="2010" y="19931"/>
                  </a:cubicBezTo>
                  <a:cubicBezTo>
                    <a:pt x="2004" y="19918"/>
                    <a:pt x="1995" y="19906"/>
                    <a:pt x="2002" y="19894"/>
                  </a:cubicBezTo>
                  <a:cubicBezTo>
                    <a:pt x="2071" y="19783"/>
                    <a:pt x="3141" y="19304"/>
                    <a:pt x="3648" y="19158"/>
                  </a:cubicBezTo>
                  <a:cubicBezTo>
                    <a:pt x="4593" y="18885"/>
                    <a:pt x="5034" y="18831"/>
                    <a:pt x="6303" y="18832"/>
                  </a:cubicBezTo>
                  <a:cubicBezTo>
                    <a:pt x="7581" y="18832"/>
                    <a:pt x="7944" y="18879"/>
                    <a:pt x="9564" y="19219"/>
                  </a:cubicBezTo>
                  <a:cubicBezTo>
                    <a:pt x="13091" y="19958"/>
                    <a:pt x="15121" y="19797"/>
                    <a:pt x="16230" y="18688"/>
                  </a:cubicBezTo>
                  <a:cubicBezTo>
                    <a:pt x="16545" y="18373"/>
                    <a:pt x="17103" y="17660"/>
                    <a:pt x="17103" y="17573"/>
                  </a:cubicBezTo>
                  <a:cubicBezTo>
                    <a:pt x="17103" y="17390"/>
                    <a:pt x="16926" y="17512"/>
                    <a:pt x="16564" y="17944"/>
                  </a:cubicBezTo>
                  <a:cubicBezTo>
                    <a:pt x="15580" y="19122"/>
                    <a:pt x="14993" y="19399"/>
                    <a:pt x="13379" y="19446"/>
                  </a:cubicBezTo>
                  <a:cubicBezTo>
                    <a:pt x="12256" y="19479"/>
                    <a:pt x="11487" y="19397"/>
                    <a:pt x="9647" y="19029"/>
                  </a:cubicBezTo>
                  <a:cubicBezTo>
                    <a:pt x="7840" y="18668"/>
                    <a:pt x="7436" y="18614"/>
                    <a:pt x="6219" y="18619"/>
                  </a:cubicBezTo>
                  <a:cubicBezTo>
                    <a:pt x="5413" y="18623"/>
                    <a:pt x="5033" y="18651"/>
                    <a:pt x="4528" y="18741"/>
                  </a:cubicBezTo>
                  <a:cubicBezTo>
                    <a:pt x="3801" y="18871"/>
                    <a:pt x="2927" y="19148"/>
                    <a:pt x="2412" y="19408"/>
                  </a:cubicBezTo>
                  <a:cubicBezTo>
                    <a:pt x="1888" y="19672"/>
                    <a:pt x="1902" y="19533"/>
                    <a:pt x="2450" y="19090"/>
                  </a:cubicBezTo>
                  <a:cubicBezTo>
                    <a:pt x="3675" y="18099"/>
                    <a:pt x="5039" y="17457"/>
                    <a:pt x="6545" y="17148"/>
                  </a:cubicBezTo>
                  <a:cubicBezTo>
                    <a:pt x="7037" y="17047"/>
                    <a:pt x="7319" y="17029"/>
                    <a:pt x="8965" y="17019"/>
                  </a:cubicBezTo>
                  <a:cubicBezTo>
                    <a:pt x="10963" y="17007"/>
                    <a:pt x="11544" y="16956"/>
                    <a:pt x="12772" y="16685"/>
                  </a:cubicBezTo>
                  <a:cubicBezTo>
                    <a:pt x="14928" y="16210"/>
                    <a:pt x="16895" y="15153"/>
                    <a:pt x="17891" y="13932"/>
                  </a:cubicBezTo>
                  <a:cubicBezTo>
                    <a:pt x="18240" y="13505"/>
                    <a:pt x="18581" y="12953"/>
                    <a:pt x="18581" y="12817"/>
                  </a:cubicBezTo>
                  <a:cubicBezTo>
                    <a:pt x="18582" y="12638"/>
                    <a:pt x="18430" y="12716"/>
                    <a:pt x="18278" y="12977"/>
                  </a:cubicBezTo>
                  <a:cubicBezTo>
                    <a:pt x="17358" y="14561"/>
                    <a:pt x="15382" y="15845"/>
                    <a:pt x="12931" y="16443"/>
                  </a:cubicBezTo>
                  <a:cubicBezTo>
                    <a:pt x="11687" y="16746"/>
                    <a:pt x="11270" y="16783"/>
                    <a:pt x="8965" y="16829"/>
                  </a:cubicBezTo>
                  <a:cubicBezTo>
                    <a:pt x="7122" y="16866"/>
                    <a:pt x="6756" y="16885"/>
                    <a:pt x="6318" y="16981"/>
                  </a:cubicBezTo>
                  <a:cubicBezTo>
                    <a:pt x="5694" y="17118"/>
                    <a:pt x="4873" y="17391"/>
                    <a:pt x="4338" y="17633"/>
                  </a:cubicBezTo>
                  <a:lnTo>
                    <a:pt x="3944" y="17815"/>
                  </a:lnTo>
                  <a:lnTo>
                    <a:pt x="3898" y="17770"/>
                  </a:lnTo>
                  <a:cubicBezTo>
                    <a:pt x="3874" y="17829"/>
                    <a:pt x="3748" y="17928"/>
                    <a:pt x="3504" y="18073"/>
                  </a:cubicBezTo>
                  <a:cubicBezTo>
                    <a:pt x="3259" y="18219"/>
                    <a:pt x="2839" y="18502"/>
                    <a:pt x="2571" y="18703"/>
                  </a:cubicBezTo>
                  <a:cubicBezTo>
                    <a:pt x="2286" y="18917"/>
                    <a:pt x="2068" y="19047"/>
                    <a:pt x="2048" y="19014"/>
                  </a:cubicBezTo>
                  <a:cubicBezTo>
                    <a:pt x="2028" y="18982"/>
                    <a:pt x="2351" y="18620"/>
                    <a:pt x="2761" y="18210"/>
                  </a:cubicBezTo>
                  <a:lnTo>
                    <a:pt x="3504" y="17467"/>
                  </a:lnTo>
                  <a:lnTo>
                    <a:pt x="3633" y="17588"/>
                  </a:lnTo>
                  <a:cubicBezTo>
                    <a:pt x="3704" y="17655"/>
                    <a:pt x="3789" y="17709"/>
                    <a:pt x="3822" y="17709"/>
                  </a:cubicBezTo>
                  <a:cubicBezTo>
                    <a:pt x="3830" y="17709"/>
                    <a:pt x="3831" y="17709"/>
                    <a:pt x="3838" y="17709"/>
                  </a:cubicBezTo>
                  <a:lnTo>
                    <a:pt x="3754" y="17626"/>
                  </a:lnTo>
                  <a:lnTo>
                    <a:pt x="3565" y="17436"/>
                  </a:lnTo>
                  <a:lnTo>
                    <a:pt x="3989" y="17095"/>
                  </a:lnTo>
                  <a:cubicBezTo>
                    <a:pt x="5017" y="16275"/>
                    <a:pt x="6451" y="15450"/>
                    <a:pt x="7728" y="14949"/>
                  </a:cubicBezTo>
                  <a:cubicBezTo>
                    <a:pt x="8461" y="14661"/>
                    <a:pt x="8783" y="14563"/>
                    <a:pt x="10087" y="14228"/>
                  </a:cubicBezTo>
                  <a:cubicBezTo>
                    <a:pt x="11888" y="13766"/>
                    <a:pt x="13364" y="13222"/>
                    <a:pt x="14941" y="12423"/>
                  </a:cubicBezTo>
                  <a:cubicBezTo>
                    <a:pt x="16194" y="11788"/>
                    <a:pt x="16798" y="11404"/>
                    <a:pt x="18195" y="10375"/>
                  </a:cubicBezTo>
                  <a:cubicBezTo>
                    <a:pt x="18215" y="10360"/>
                    <a:pt x="18240" y="10350"/>
                    <a:pt x="18263" y="10360"/>
                  </a:cubicBezTo>
                  <a:close/>
                  <a:moveTo>
                    <a:pt x="9063" y="12499"/>
                  </a:moveTo>
                  <a:cubicBezTo>
                    <a:pt x="9051" y="12502"/>
                    <a:pt x="9048" y="12510"/>
                    <a:pt x="9048" y="12529"/>
                  </a:cubicBezTo>
                  <a:cubicBezTo>
                    <a:pt x="9048" y="12547"/>
                    <a:pt x="9213" y="12739"/>
                    <a:pt x="9412" y="12954"/>
                  </a:cubicBezTo>
                  <a:cubicBezTo>
                    <a:pt x="9611" y="13169"/>
                    <a:pt x="9843" y="13455"/>
                    <a:pt x="9935" y="13583"/>
                  </a:cubicBezTo>
                  <a:cubicBezTo>
                    <a:pt x="10028" y="13712"/>
                    <a:pt x="10143" y="13819"/>
                    <a:pt x="10186" y="13819"/>
                  </a:cubicBezTo>
                  <a:cubicBezTo>
                    <a:pt x="10231" y="13819"/>
                    <a:pt x="10133" y="13656"/>
                    <a:pt x="9958" y="13432"/>
                  </a:cubicBezTo>
                  <a:cubicBezTo>
                    <a:pt x="9512" y="12857"/>
                    <a:pt x="9148" y="12479"/>
                    <a:pt x="9063" y="12499"/>
                  </a:cubicBezTo>
                  <a:close/>
                  <a:moveTo>
                    <a:pt x="10519" y="14312"/>
                  </a:moveTo>
                  <a:cubicBezTo>
                    <a:pt x="10474" y="14308"/>
                    <a:pt x="10550" y="14459"/>
                    <a:pt x="10747" y="14797"/>
                  </a:cubicBezTo>
                  <a:cubicBezTo>
                    <a:pt x="10893" y="15047"/>
                    <a:pt x="11140" y="15529"/>
                    <a:pt x="11301" y="15874"/>
                  </a:cubicBezTo>
                  <a:cubicBezTo>
                    <a:pt x="11576" y="16466"/>
                    <a:pt x="11747" y="16711"/>
                    <a:pt x="11612" y="16321"/>
                  </a:cubicBezTo>
                  <a:cubicBezTo>
                    <a:pt x="11504" y="16012"/>
                    <a:pt x="10690" y="14437"/>
                    <a:pt x="10603" y="14365"/>
                  </a:cubicBezTo>
                  <a:cubicBezTo>
                    <a:pt x="10562" y="14331"/>
                    <a:pt x="10535" y="14313"/>
                    <a:pt x="10519" y="14312"/>
                  </a:cubicBezTo>
                  <a:close/>
                  <a:moveTo>
                    <a:pt x="6363" y="15737"/>
                  </a:moveTo>
                  <a:cubicBezTo>
                    <a:pt x="6299" y="15736"/>
                    <a:pt x="6299" y="15751"/>
                    <a:pt x="6363" y="15836"/>
                  </a:cubicBezTo>
                  <a:cubicBezTo>
                    <a:pt x="6405" y="15891"/>
                    <a:pt x="6562" y="16098"/>
                    <a:pt x="6712" y="16299"/>
                  </a:cubicBezTo>
                  <a:cubicBezTo>
                    <a:pt x="6970" y="16644"/>
                    <a:pt x="7127" y="16771"/>
                    <a:pt x="7053" y="16579"/>
                  </a:cubicBezTo>
                  <a:cubicBezTo>
                    <a:pt x="6988" y="16410"/>
                    <a:pt x="6437" y="15739"/>
                    <a:pt x="6363" y="15737"/>
                  </a:cubicBezTo>
                  <a:close/>
                  <a:moveTo>
                    <a:pt x="592" y="16299"/>
                  </a:moveTo>
                  <a:cubicBezTo>
                    <a:pt x="554" y="16314"/>
                    <a:pt x="584" y="16329"/>
                    <a:pt x="660" y="16329"/>
                  </a:cubicBezTo>
                  <a:cubicBezTo>
                    <a:pt x="735" y="16329"/>
                    <a:pt x="766" y="16314"/>
                    <a:pt x="728" y="16299"/>
                  </a:cubicBezTo>
                  <a:cubicBezTo>
                    <a:pt x="690" y="16283"/>
                    <a:pt x="629" y="16283"/>
                    <a:pt x="592" y="16299"/>
                  </a:cubicBezTo>
                  <a:close/>
                  <a:moveTo>
                    <a:pt x="1031" y="16352"/>
                  </a:moveTo>
                  <a:cubicBezTo>
                    <a:pt x="988" y="16369"/>
                    <a:pt x="998" y="16387"/>
                    <a:pt x="1062" y="16390"/>
                  </a:cubicBezTo>
                  <a:cubicBezTo>
                    <a:pt x="1120" y="16392"/>
                    <a:pt x="1156" y="16377"/>
                    <a:pt x="1138" y="16359"/>
                  </a:cubicBezTo>
                  <a:cubicBezTo>
                    <a:pt x="1119" y="16341"/>
                    <a:pt x="1071" y="16336"/>
                    <a:pt x="1031" y="16352"/>
                  </a:cubicBezTo>
                  <a:close/>
                  <a:moveTo>
                    <a:pt x="3185" y="16860"/>
                  </a:moveTo>
                  <a:cubicBezTo>
                    <a:pt x="3177" y="16871"/>
                    <a:pt x="3208" y="16905"/>
                    <a:pt x="3269" y="16966"/>
                  </a:cubicBezTo>
                  <a:cubicBezTo>
                    <a:pt x="3362" y="17060"/>
                    <a:pt x="3451" y="17077"/>
                    <a:pt x="3451" y="17004"/>
                  </a:cubicBezTo>
                  <a:cubicBezTo>
                    <a:pt x="3451" y="16979"/>
                    <a:pt x="3390" y="16932"/>
                    <a:pt x="3314" y="16898"/>
                  </a:cubicBezTo>
                  <a:cubicBezTo>
                    <a:pt x="3235" y="16862"/>
                    <a:pt x="3194" y="16849"/>
                    <a:pt x="3185" y="16860"/>
                  </a:cubicBezTo>
                  <a:close/>
                  <a:moveTo>
                    <a:pt x="11831" y="17049"/>
                  </a:moveTo>
                  <a:cubicBezTo>
                    <a:pt x="11802" y="17049"/>
                    <a:pt x="11791" y="17087"/>
                    <a:pt x="11809" y="17133"/>
                  </a:cubicBezTo>
                  <a:cubicBezTo>
                    <a:pt x="11889" y="17341"/>
                    <a:pt x="12171" y="18382"/>
                    <a:pt x="12256" y="18779"/>
                  </a:cubicBezTo>
                  <a:cubicBezTo>
                    <a:pt x="12308" y="19020"/>
                    <a:pt x="12363" y="19232"/>
                    <a:pt x="12378" y="19256"/>
                  </a:cubicBezTo>
                  <a:cubicBezTo>
                    <a:pt x="12511" y="19489"/>
                    <a:pt x="12326" y="18584"/>
                    <a:pt x="12051" y="17641"/>
                  </a:cubicBezTo>
                  <a:cubicBezTo>
                    <a:pt x="11957" y="17317"/>
                    <a:pt x="11861" y="17049"/>
                    <a:pt x="11831" y="17049"/>
                  </a:cubicBezTo>
                  <a:close/>
                  <a:moveTo>
                    <a:pt x="3094" y="17133"/>
                  </a:moveTo>
                  <a:cubicBezTo>
                    <a:pt x="3085" y="17137"/>
                    <a:pt x="3085" y="17140"/>
                    <a:pt x="3094" y="17156"/>
                  </a:cubicBezTo>
                  <a:cubicBezTo>
                    <a:pt x="3113" y="17185"/>
                    <a:pt x="3157" y="17216"/>
                    <a:pt x="3185" y="17216"/>
                  </a:cubicBezTo>
                  <a:cubicBezTo>
                    <a:pt x="3264" y="17216"/>
                    <a:pt x="3242" y="17177"/>
                    <a:pt x="3147" y="17140"/>
                  </a:cubicBezTo>
                  <a:cubicBezTo>
                    <a:pt x="3123" y="17131"/>
                    <a:pt x="3104" y="17129"/>
                    <a:pt x="3094" y="17133"/>
                  </a:cubicBezTo>
                  <a:close/>
                  <a:moveTo>
                    <a:pt x="7395" y="17216"/>
                  </a:moveTo>
                  <a:cubicBezTo>
                    <a:pt x="7325" y="17216"/>
                    <a:pt x="7331" y="17246"/>
                    <a:pt x="7501" y="17588"/>
                  </a:cubicBezTo>
                  <a:cubicBezTo>
                    <a:pt x="7586" y="17760"/>
                    <a:pt x="7713" y="18044"/>
                    <a:pt x="7781" y="18217"/>
                  </a:cubicBezTo>
                  <a:cubicBezTo>
                    <a:pt x="7850" y="18391"/>
                    <a:pt x="7930" y="18528"/>
                    <a:pt x="7956" y="18528"/>
                  </a:cubicBezTo>
                  <a:cubicBezTo>
                    <a:pt x="7982" y="18528"/>
                    <a:pt x="7949" y="18398"/>
                    <a:pt x="7888" y="18240"/>
                  </a:cubicBezTo>
                  <a:cubicBezTo>
                    <a:pt x="7689" y="17730"/>
                    <a:pt x="7443" y="17216"/>
                    <a:pt x="7395" y="17216"/>
                  </a:cubicBezTo>
                  <a:close/>
                  <a:moveTo>
                    <a:pt x="3898" y="17376"/>
                  </a:moveTo>
                  <a:cubicBezTo>
                    <a:pt x="3835" y="17376"/>
                    <a:pt x="3842" y="17402"/>
                    <a:pt x="3921" y="17489"/>
                  </a:cubicBezTo>
                  <a:cubicBezTo>
                    <a:pt x="4023" y="17602"/>
                    <a:pt x="4111" y="17628"/>
                    <a:pt x="4111" y="17550"/>
                  </a:cubicBezTo>
                  <a:cubicBezTo>
                    <a:pt x="4111" y="17479"/>
                    <a:pt x="3984" y="17376"/>
                    <a:pt x="3898" y="17376"/>
                  </a:cubicBezTo>
                  <a:close/>
                  <a:moveTo>
                    <a:pt x="4460" y="18028"/>
                  </a:moveTo>
                  <a:cubicBezTo>
                    <a:pt x="4443" y="18054"/>
                    <a:pt x="4479" y="18154"/>
                    <a:pt x="4581" y="18308"/>
                  </a:cubicBezTo>
                  <a:cubicBezTo>
                    <a:pt x="4719" y="18517"/>
                    <a:pt x="4824" y="18591"/>
                    <a:pt x="4824" y="18483"/>
                  </a:cubicBezTo>
                  <a:cubicBezTo>
                    <a:pt x="4824" y="18457"/>
                    <a:pt x="4745" y="18327"/>
                    <a:pt x="4649" y="18195"/>
                  </a:cubicBezTo>
                  <a:cubicBezTo>
                    <a:pt x="4542" y="18047"/>
                    <a:pt x="4476" y="18002"/>
                    <a:pt x="4460" y="18028"/>
                  </a:cubicBezTo>
                  <a:close/>
                  <a:moveTo>
                    <a:pt x="4209" y="18149"/>
                  </a:moveTo>
                  <a:cubicBezTo>
                    <a:pt x="4187" y="18149"/>
                    <a:pt x="4233" y="18244"/>
                    <a:pt x="4315" y="18362"/>
                  </a:cubicBezTo>
                  <a:cubicBezTo>
                    <a:pt x="4398" y="18479"/>
                    <a:pt x="4473" y="18568"/>
                    <a:pt x="4482" y="18559"/>
                  </a:cubicBezTo>
                  <a:cubicBezTo>
                    <a:pt x="4510" y="18533"/>
                    <a:pt x="4255" y="18150"/>
                    <a:pt x="4209" y="18149"/>
                  </a:cubicBezTo>
                  <a:close/>
                  <a:moveTo>
                    <a:pt x="4771" y="19090"/>
                  </a:moveTo>
                  <a:cubicBezTo>
                    <a:pt x="4765" y="19102"/>
                    <a:pt x="4774" y="19142"/>
                    <a:pt x="4801" y="19211"/>
                  </a:cubicBezTo>
                  <a:cubicBezTo>
                    <a:pt x="4820" y="19260"/>
                    <a:pt x="4847" y="19293"/>
                    <a:pt x="4862" y="19279"/>
                  </a:cubicBezTo>
                  <a:cubicBezTo>
                    <a:pt x="4876" y="19265"/>
                    <a:pt x="4863" y="19205"/>
                    <a:pt x="4831" y="19150"/>
                  </a:cubicBezTo>
                  <a:cubicBezTo>
                    <a:pt x="4799" y="19095"/>
                    <a:pt x="4776" y="19077"/>
                    <a:pt x="4771" y="19090"/>
                  </a:cubicBezTo>
                  <a:close/>
                  <a:moveTo>
                    <a:pt x="5059" y="19810"/>
                  </a:moveTo>
                  <a:cubicBezTo>
                    <a:pt x="5053" y="19816"/>
                    <a:pt x="5052" y="19839"/>
                    <a:pt x="5051" y="19871"/>
                  </a:cubicBezTo>
                  <a:cubicBezTo>
                    <a:pt x="5049" y="19929"/>
                    <a:pt x="5056" y="19957"/>
                    <a:pt x="5074" y="19939"/>
                  </a:cubicBezTo>
                  <a:cubicBezTo>
                    <a:pt x="5092" y="19921"/>
                    <a:pt x="5097" y="19872"/>
                    <a:pt x="5081" y="19833"/>
                  </a:cubicBezTo>
                  <a:cubicBezTo>
                    <a:pt x="5073" y="19811"/>
                    <a:pt x="5064" y="19804"/>
                    <a:pt x="5059" y="19810"/>
                  </a:cubicBezTo>
                  <a:close/>
                  <a:moveTo>
                    <a:pt x="5279" y="20796"/>
                  </a:moveTo>
                  <a:cubicBezTo>
                    <a:pt x="5273" y="20802"/>
                    <a:pt x="5272" y="20825"/>
                    <a:pt x="5271" y="20857"/>
                  </a:cubicBezTo>
                  <a:cubicBezTo>
                    <a:pt x="5269" y="20915"/>
                    <a:pt x="5276" y="20943"/>
                    <a:pt x="5294" y="20925"/>
                  </a:cubicBezTo>
                  <a:cubicBezTo>
                    <a:pt x="5312" y="20907"/>
                    <a:pt x="5317" y="20858"/>
                    <a:pt x="5301" y="20819"/>
                  </a:cubicBezTo>
                  <a:cubicBezTo>
                    <a:pt x="5293" y="20797"/>
                    <a:pt x="5284" y="20790"/>
                    <a:pt x="5279" y="20796"/>
                  </a:cubicBezTo>
                  <a:close/>
                </a:path>
              </a:pathLst>
            </a:custGeom>
            <a:ln w="9525" cap="flat">
              <a:solidFill>
                <a:srgbClr val="000000"/>
              </a:solidFill>
              <a:prstDash val="solid"/>
              <a:miter lim="400000"/>
            </a:ln>
          </p:spPr>
          <p:txBody>
            <a:bodyPr/>
            <a:lstStyle/>
            <a:p>
              <a:pPr lvl="0"/>
              <a:endParaRPr/>
            </a:p>
          </p:txBody>
        </p:sp>
      </p:grpSp>
      <p:sp>
        <p:nvSpPr>
          <p:cNvPr id="11" name="Shape 11"/>
          <p:cNvSpPr/>
          <p:nvPr/>
        </p:nvSpPr>
        <p:spPr>
          <a:xfrm>
            <a:off x="1600200" y="5740400"/>
            <a:ext cx="10464800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indent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353825"/>
                </a:solidFill>
              </a:rPr>
              <a:t>Remigius K Mommsen</a:t>
            </a:r>
          </a:p>
          <a:p>
            <a:pPr lvl="1" indent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353825"/>
                </a:solidFill>
              </a:rPr>
              <a:t>Fermilab</a:t>
            </a:r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600200" y="1765300"/>
            <a:ext cx="10464800" cy="3124200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anchor="b"/>
          <a:lstStyle>
            <a:lvl1pPr>
              <a:defRPr sz="7000">
                <a:solidFill>
                  <a:srgbClr val="35382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353825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91464" indent="-304800">
              <a:buSzPct val="48000"/>
              <a:buBlip>
                <a:blip r:embed="rId2"/>
              </a:buBlip>
              <a:defRPr sz="2600"/>
            </a:lvl2pPr>
            <a:lvl3pPr marL="1079500" indent="-215900">
              <a:spcBef>
                <a:spcPts val="800"/>
              </a:spcBef>
              <a:buBlip>
                <a:blip r:embed="rId3"/>
              </a:buBlip>
              <a:defRPr sz="2500"/>
            </a:lvl3pPr>
            <a:lvl4pPr marL="1281405" indent="-206138">
              <a:spcBef>
                <a:spcPts val="400"/>
              </a:spcBef>
              <a:buChar char="-"/>
              <a:defRPr sz="2300"/>
            </a:lvl4pPr>
            <a:lvl5pPr marL="1562100" indent="-203200">
              <a:spcBef>
                <a:spcPts val="400"/>
              </a:spcBef>
              <a:buChar char="-"/>
              <a:defRPr sz="23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36392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6392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36392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892300" y="3098800"/>
            <a:ext cx="9575800" cy="2590800"/>
          </a:xfrm>
          <a:prstGeom prst="rect">
            <a:avLst/>
          </a:prstGeom>
          <a:effectLst/>
        </p:spPr>
        <p:txBody>
          <a:bodyPr lIns="50800" tIns="50800" rIns="50800" bIns="50800"/>
          <a:lstStyle>
            <a:lvl1pPr>
              <a:defRPr sz="7000">
                <a:solidFill>
                  <a:srgbClr val="35382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353825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816864" indent="-330200">
              <a:buBlip>
                <a:blip r:embed="rId2"/>
              </a:buBlip>
              <a:defRPr sz="2600"/>
            </a:lvl2pPr>
            <a:lvl3pPr marL="1079500" indent="-215900">
              <a:spcBef>
                <a:spcPts val="800"/>
              </a:spcBef>
              <a:buBlip>
                <a:blip r:embed="rId2"/>
              </a:buBlip>
              <a:defRPr sz="2500"/>
            </a:lvl3pPr>
            <a:lvl4pPr marL="1281405" indent="-206138">
              <a:spcBef>
                <a:spcPts val="400"/>
              </a:spcBef>
              <a:buChar char="-"/>
              <a:defRPr sz="2300"/>
            </a:lvl4pPr>
            <a:lvl5pPr marL="1562100" indent="-203200">
              <a:spcBef>
                <a:spcPts val="300"/>
              </a:spcBef>
              <a:buChar char="-"/>
              <a:defRPr sz="23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36392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6392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36392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816864" indent="-330200">
              <a:buBlip>
                <a:blip r:embed="rId2"/>
              </a:buBlip>
              <a:defRPr sz="2600"/>
            </a:lvl2pPr>
            <a:lvl3pPr marL="1079500" indent="-215900">
              <a:spcBef>
                <a:spcPts val="800"/>
              </a:spcBef>
              <a:buBlip>
                <a:blip r:embed="rId2"/>
              </a:buBlip>
              <a:defRPr sz="2500"/>
            </a:lvl3pPr>
            <a:lvl4pPr marL="1281405" indent="-206138">
              <a:spcBef>
                <a:spcPts val="400"/>
              </a:spcBef>
              <a:buChar char="-"/>
              <a:defRPr sz="2300"/>
            </a:lvl4pPr>
            <a:lvl5pPr marL="1562100" indent="-203200">
              <a:spcBef>
                <a:spcPts val="300"/>
              </a:spcBef>
              <a:buChar char="-"/>
              <a:defRPr sz="23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36392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6392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36392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Five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FE29-9395-9946-A088-9D4140DA4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6529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tif"/><Relationship Id="rId12" Type="http://schemas.openxmlformats.org/officeDocument/2006/relationships/image" Target="../media/image5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0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MS-BW.pdf"/>
          <p:cNvPicPr/>
          <p:nvPr/>
        </p:nvPicPr>
        <p:blipFill>
          <a:blip r:embed="rId10">
            <a:alphaModFix amt="3000"/>
            <a:extLst/>
          </a:blip>
          <a:stretch>
            <a:fillRect/>
          </a:stretch>
        </p:blipFill>
        <p:spPr>
          <a:xfrm>
            <a:off x="704396" y="175339"/>
            <a:ext cx="11976101" cy="945634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1790700" y="9302750"/>
            <a:ext cx="854710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1400">
                <a:solidFill>
                  <a:srgbClr val="56533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56533A"/>
                </a:solidFill>
              </a:rPr>
              <a:t>Remi Mommsen – CHEP 2015 </a:t>
            </a:r>
            <a:r>
              <a:rPr lang="en-US" sz="1400" dirty="0" smtClean="0">
                <a:solidFill>
                  <a:srgbClr val="56533A"/>
                </a:solidFill>
              </a:rPr>
              <a:t>–</a:t>
            </a:r>
            <a:r>
              <a:rPr sz="1400" dirty="0" smtClean="0">
                <a:solidFill>
                  <a:srgbClr val="56533A"/>
                </a:solidFill>
              </a:rPr>
              <a:t> </a:t>
            </a:r>
            <a:r>
              <a:rPr lang="en-US" sz="1400" dirty="0" smtClean="0">
                <a:solidFill>
                  <a:srgbClr val="56533A"/>
                </a:solidFill>
              </a:rPr>
              <a:t>A New Event</a:t>
            </a:r>
            <a:r>
              <a:rPr lang="en-US" sz="1400" baseline="0" dirty="0" smtClean="0">
                <a:solidFill>
                  <a:srgbClr val="56533A"/>
                </a:solidFill>
              </a:rPr>
              <a:t> Builder for CMS Run II</a:t>
            </a:r>
            <a:endParaRPr sz="1400" dirty="0">
              <a:solidFill>
                <a:srgbClr val="56533A"/>
              </a:solidFill>
            </a:endParaRPr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1803400" y="152400"/>
            <a:ext cx="9804400" cy="1676400"/>
          </a:xfrm>
          <a:prstGeom prst="rect">
            <a:avLst/>
          </a:prstGeom>
          <a:ln w="12700">
            <a:miter lim="400000"/>
          </a:ln>
          <a:effectLst>
            <a:outerShdw blurRad="25400" dist="25400" dir="2700000" rotWithShape="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1790700" y="1930400"/>
            <a:ext cx="9817100" cy="695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2pPr marL="791464" indent="-304800">
              <a:buSzPct val="48000"/>
              <a:buBlip>
                <a:blip r:embed="rId11"/>
              </a:buBlip>
              <a:defRPr sz="2600"/>
            </a:lvl2pPr>
            <a:lvl3pPr marL="1079500" indent="-215900">
              <a:spcBef>
                <a:spcPts val="800"/>
              </a:spcBef>
              <a:buBlip>
                <a:blip r:embed="rId12"/>
              </a:buBlip>
              <a:defRPr sz="2500"/>
            </a:lvl3pPr>
            <a:lvl4pPr marL="1281405" indent="-206138">
              <a:spcBef>
                <a:spcPts val="400"/>
              </a:spcBef>
              <a:buChar char="-"/>
              <a:defRPr sz="2300"/>
            </a:lvl4pPr>
            <a:lvl5pPr marL="1562100" indent="-203200">
              <a:spcBef>
                <a:spcPts val="400"/>
              </a:spcBef>
              <a:buChar char="-"/>
              <a:defRPr sz="23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36392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6392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36392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363929"/>
                </a:solidFill>
              </a:rP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2210389" y="9201150"/>
            <a:ext cx="396749" cy="38735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2000">
                <a:solidFill>
                  <a:srgbClr val="56533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1pPr>
      <a:lvl2pPr indent="2286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2pPr>
      <a:lvl3pPr indent="4572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3pPr>
      <a:lvl4pPr indent="6858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4pPr>
      <a:lvl5pPr indent="9144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5pPr>
      <a:lvl6pPr indent="11430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6pPr>
      <a:lvl7pPr indent="13716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7pPr>
      <a:lvl8pPr indent="16002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8pPr>
      <a:lvl9pPr indent="1828800" algn="ctr" defTabSz="457200">
        <a:defRPr sz="5500">
          <a:solidFill>
            <a:srgbClr val="363929"/>
          </a:solidFill>
          <a:latin typeface="+mn-lt"/>
          <a:ea typeface="+mn-ea"/>
          <a:cs typeface="+mn-cs"/>
          <a:sym typeface="Optima"/>
        </a:defRPr>
      </a:lvl9pPr>
    </p:titleStyle>
    <p:bodyStyle>
      <a:lvl1pPr defTabSz="457200">
        <a:spcBef>
          <a:spcPts val="1000"/>
        </a:spcBef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1pPr>
      <a:lvl2pPr marL="854964" indent="-368300" defTabSz="457200">
        <a:spcBef>
          <a:spcPts val="1000"/>
        </a:spcBef>
        <a:buSzPct val="57000"/>
        <a:buBlip>
          <a:blip r:embed="rId11"/>
        </a:buBlip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2pPr>
      <a:lvl3pPr marL="1114044" indent="-250444" defTabSz="457200">
        <a:spcBef>
          <a:spcPts val="1000"/>
        </a:spcBef>
        <a:buSzPct val="39000"/>
        <a:buBlip>
          <a:blip r:embed="rId11"/>
        </a:buBlip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3pPr>
      <a:lvl4pPr marL="1335180" indent="-259913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4pPr>
      <a:lvl5pPr marL="1615108" indent="-256208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5pPr>
      <a:lvl6pPr marL="1898741" indent="-256208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6pPr>
      <a:lvl7pPr marL="2182374" indent="-256208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7pPr>
      <a:lvl8pPr marL="2466007" indent="-256208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8pPr>
      <a:lvl9pPr marL="2749640" indent="-256208" defTabSz="457200">
        <a:spcBef>
          <a:spcPts val="1000"/>
        </a:spcBef>
        <a:buSzPct val="120000"/>
        <a:buChar char="•"/>
        <a:defRPr sz="2900">
          <a:solidFill>
            <a:srgbClr val="363929"/>
          </a:solidFill>
          <a:latin typeface="+mn-lt"/>
          <a:ea typeface="+mn-ea"/>
          <a:cs typeface="+mn-cs"/>
          <a:sym typeface="Optima"/>
        </a:defRPr>
      </a:lvl9pPr>
    </p:bodyStyle>
    <p:otherStyle>
      <a:lvl1pPr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1pPr>
      <a:lvl2pPr indent="2286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2pPr>
      <a:lvl3pPr indent="4572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3pPr>
      <a:lvl4pPr indent="6858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4pPr>
      <a:lvl5pPr indent="9144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5pPr>
      <a:lvl6pPr indent="11430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6pPr>
      <a:lvl7pPr indent="13716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7pPr>
      <a:lvl8pPr indent="16002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8pPr>
      <a:lvl9pPr indent="1828800" algn="r" defTabSz="457200">
        <a:defRPr sz="2000">
          <a:solidFill>
            <a:schemeClr val="tx1"/>
          </a:solidFill>
          <a:latin typeface="+mn-lt"/>
          <a:ea typeface="+mn-ea"/>
          <a:cs typeface="+mn-cs"/>
          <a:sym typeface="Optim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5.emf"/><Relationship Id="rId6" Type="http://schemas.openxmlformats.org/officeDocument/2006/relationships/image" Target="../media/image22.png"/><Relationship Id="rId7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4" Type="http://schemas.openxmlformats.org/officeDocument/2006/relationships/image" Target="../media/image5.ti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89000" y="2139950"/>
            <a:ext cx="11874500" cy="2362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 dirty="0">
                <a:solidFill>
                  <a:srgbClr val="353825"/>
                </a:solidFill>
              </a:rPr>
              <a:t>A </a:t>
            </a:r>
            <a:r>
              <a:rPr lang="en-US" sz="7000" dirty="0" smtClean="0">
                <a:solidFill>
                  <a:srgbClr val="353825"/>
                </a:solidFill>
              </a:rPr>
              <a:t>Ne</a:t>
            </a:r>
            <a:r>
              <a:rPr sz="7000" dirty="0" smtClean="0">
                <a:solidFill>
                  <a:srgbClr val="353825"/>
                </a:solidFill>
              </a:rPr>
              <a:t>w </a:t>
            </a:r>
            <a:r>
              <a:rPr sz="7000" dirty="0">
                <a:solidFill>
                  <a:srgbClr val="353825"/>
                </a:solidFill>
              </a:rPr>
              <a:t>Event Builder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 dirty="0">
                <a:solidFill>
                  <a:srgbClr val="353825"/>
                </a:solidFill>
              </a:rPr>
              <a:t>for CMS Run II</a:t>
            </a:r>
          </a:p>
        </p:txBody>
      </p:sp>
      <p:sp>
        <p:nvSpPr>
          <p:cNvPr id="32" name="Shape 32"/>
          <p:cNvSpPr/>
          <p:nvPr/>
        </p:nvSpPr>
        <p:spPr>
          <a:xfrm>
            <a:off x="3216618" y="7784939"/>
            <a:ext cx="7229781" cy="686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900">
                <a:solidFill>
                  <a:srgbClr val="363929"/>
                </a:solidFill>
              </a:rPr>
              <a:t>on behalf of the CMS DAQ group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Data Concentrator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xfrm>
            <a:off x="12464535" y="9201150"/>
            <a:ext cx="142603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10</a:t>
            </a:fld>
            <a:endParaRPr sz="2000">
              <a:solidFill>
                <a:srgbClr val="56533A"/>
              </a:solidFill>
            </a:endParaRPr>
          </a:p>
        </p:txBody>
      </p:sp>
      <p:pic>
        <p:nvPicPr>
          <p:cNvPr id="7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0307" y="2086312"/>
            <a:ext cx="1578687" cy="970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54836" y="1827160"/>
            <a:ext cx="1851115" cy="123002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10180762" y="2272897"/>
            <a:ext cx="1787277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 dirty="0">
                <a:latin typeface="+mn-lt"/>
              </a:rPr>
              <a:t>4 </a:t>
            </a:r>
            <a:r>
              <a:rPr lang="en-US" sz="2200" dirty="0" smtClean="0">
                <a:latin typeface="+mn-lt"/>
              </a:rPr>
              <a:t>–</a:t>
            </a:r>
            <a:r>
              <a:rPr sz="2200" dirty="0" smtClean="0">
                <a:latin typeface="+mn-lt"/>
              </a:rPr>
              <a:t> </a:t>
            </a:r>
            <a:r>
              <a:rPr lang="en-US" sz="2200" dirty="0" smtClean="0">
                <a:latin typeface="+mn-lt"/>
              </a:rPr>
              <a:t>16 </a:t>
            </a:r>
            <a:r>
              <a:rPr sz="2200" dirty="0" smtClean="0">
                <a:latin typeface="+mn-lt"/>
              </a:rPr>
              <a:t>FEROLs</a:t>
            </a:r>
            <a:endParaRPr sz="2200" dirty="0"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971560" y="7532998"/>
            <a:ext cx="2197100" cy="1252134"/>
            <a:chOff x="3971560" y="7532998"/>
            <a:chExt cx="2197100" cy="1252134"/>
          </a:xfrm>
        </p:grpSpPr>
        <p:grpSp>
          <p:nvGrpSpPr>
            <p:cNvPr id="41" name="Group 11"/>
            <p:cNvGrpSpPr>
              <a:grpSpLocks/>
            </p:cNvGrpSpPr>
            <p:nvPr/>
          </p:nvGrpSpPr>
          <p:grpSpPr bwMode="auto">
            <a:xfrm>
              <a:off x="3971560" y="7532998"/>
              <a:ext cx="2197100" cy="1233487"/>
              <a:chOff x="3910112" y="7901136"/>
              <a:chExt cx="2197100" cy="1233352"/>
            </a:xfrm>
          </p:grpSpPr>
          <p:pic>
            <p:nvPicPr>
              <p:cNvPr id="42" name="Picture 1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0112" y="7901136"/>
                <a:ext cx="2197100" cy="1193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Rectangle 8"/>
              <p:cNvSpPr>
                <a:spLocks/>
              </p:cNvSpPr>
              <p:nvPr/>
            </p:nvSpPr>
            <p:spPr bwMode="auto">
              <a:xfrm>
                <a:off x="5278265" y="8765156"/>
                <a:ext cx="6842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/>
                <a:r>
                  <a:rPr lang="en-US" sz="2400">
                    <a:solidFill>
                      <a:schemeClr val="tx1"/>
                    </a:solidFill>
                    <a:ea typeface="ヒラギノ角ゴ Pro W3" charset="0"/>
                    <a:cs typeface="ヒラギノ角ゴ Pro W3" charset="0"/>
                    <a:sym typeface="Arial" charset="0"/>
                  </a:rPr>
                  <a:t>BU 1</a:t>
                </a:r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>
              <a:off x="3972018" y="8258268"/>
              <a:ext cx="526864" cy="526864"/>
              <a:chOff x="-53881" y="-53881"/>
              <a:chExt cx="526863" cy="526863"/>
            </a:xfrm>
          </p:grpSpPr>
          <p:pic>
            <p:nvPicPr>
              <p:cNvPr id="84" name="Picture 83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18900000">
                <a:off x="-124899" y="171449"/>
                <a:ext cx="668898" cy="76201"/>
              </a:xfrm>
              <a:prstGeom prst="rect">
                <a:avLst/>
              </a:prstGeom>
              <a:effectLst/>
            </p:spPr>
          </p:pic>
          <p:pic>
            <p:nvPicPr>
              <p:cNvPr id="86" name="Picture 85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13500000">
                <a:off x="-124899" y="171449"/>
                <a:ext cx="668898" cy="76201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3" name="Group 2"/>
          <p:cNvGrpSpPr/>
          <p:nvPr/>
        </p:nvGrpSpPr>
        <p:grpSpPr>
          <a:xfrm>
            <a:off x="2700270" y="3692708"/>
            <a:ext cx="1698761" cy="577485"/>
            <a:chOff x="2708867" y="3692708"/>
            <a:chExt cx="1698761" cy="577485"/>
          </a:xfrm>
        </p:grpSpPr>
        <p:sp>
          <p:nvSpPr>
            <p:cNvPr id="52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>
                  <a:latin typeface="+mn-lt"/>
                </a:rPr>
                <a:t>1 kB</a:t>
              </a:r>
            </a:p>
          </p:txBody>
        </p:sp>
      </p:grpSp>
      <p:sp>
        <p:nvSpPr>
          <p:cNvPr id="100" name="Shape 100"/>
          <p:cNvSpPr/>
          <p:nvPr/>
        </p:nvSpPr>
        <p:spPr>
          <a:xfrm>
            <a:off x="10760815" y="5215523"/>
            <a:ext cx="62716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1 RU</a:t>
            </a:r>
          </a:p>
        </p:txBody>
      </p:sp>
      <p:sp>
        <p:nvSpPr>
          <p:cNvPr id="101" name="Shape 101"/>
          <p:cNvSpPr/>
          <p:nvPr/>
        </p:nvSpPr>
        <p:spPr>
          <a:xfrm>
            <a:off x="10705942" y="7990473"/>
            <a:ext cx="73691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 dirty="0">
                <a:latin typeface="+mn-lt"/>
              </a:rPr>
              <a:t>2 BUs</a:t>
            </a:r>
          </a:p>
        </p:txBody>
      </p:sp>
      <p:grpSp>
        <p:nvGrpSpPr>
          <p:cNvPr id="34" name="Group 9"/>
          <p:cNvGrpSpPr>
            <a:grpSpLocks/>
          </p:cNvGrpSpPr>
          <p:nvPr/>
        </p:nvGrpSpPr>
        <p:grpSpPr bwMode="auto">
          <a:xfrm>
            <a:off x="2451100" y="4599660"/>
            <a:ext cx="2197100" cy="1147691"/>
            <a:chOff x="2037904" y="4228800"/>
            <a:chExt cx="2197100" cy="1147368"/>
          </a:xfrm>
        </p:grpSpPr>
        <p:sp>
          <p:nvSpPr>
            <p:cNvPr id="35" name="Rectangle 9"/>
            <p:cNvSpPr>
              <a:spLocks/>
            </p:cNvSpPr>
            <p:nvPr/>
          </p:nvSpPr>
          <p:spPr bwMode="auto">
            <a:xfrm>
              <a:off x="2802929" y="4228800"/>
              <a:ext cx="632784" cy="36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 dirty="0">
                  <a:solidFill>
                    <a:schemeClr val="tx1"/>
                  </a:solidFill>
                  <a:ea typeface="ヒラギノ角ゴ Pro W3" charset="0"/>
                  <a:cs typeface="ヒラギノ角ゴ Pro W3" charset="0"/>
                  <a:sym typeface="Arial" charset="0"/>
                </a:rPr>
                <a:t>EVM</a:t>
              </a:r>
            </a:p>
          </p:txBody>
        </p:sp>
        <p:pic>
          <p:nvPicPr>
            <p:cNvPr id="36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49"/>
          <p:cNvGrpSpPr>
            <a:grpSpLocks/>
          </p:cNvGrpSpPr>
          <p:nvPr/>
        </p:nvGrpSpPr>
        <p:grpSpPr bwMode="auto">
          <a:xfrm>
            <a:off x="7481843" y="4599643"/>
            <a:ext cx="2197100" cy="1147708"/>
            <a:chOff x="2037904" y="4228803"/>
            <a:chExt cx="2197100" cy="1147365"/>
          </a:xfrm>
        </p:grpSpPr>
        <p:sp>
          <p:nvSpPr>
            <p:cNvPr id="38" name="Rectangle 9"/>
            <p:cNvSpPr>
              <a:spLocks/>
            </p:cNvSpPr>
            <p:nvPr/>
          </p:nvSpPr>
          <p:spPr bwMode="auto">
            <a:xfrm>
              <a:off x="2914188" y="4228803"/>
              <a:ext cx="444533" cy="369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 dirty="0" smtClean="0">
                  <a:solidFill>
                    <a:schemeClr val="tx1"/>
                  </a:solidFill>
                  <a:ea typeface="ヒラギノ角ゴ Pro W3" charset="0"/>
                  <a:cs typeface="ヒラギノ角ゴ Pro W3" charset="0"/>
                  <a:sym typeface="Arial" charset="0"/>
                </a:rPr>
                <a:t>RU</a:t>
              </a:r>
              <a:endParaRPr lang="en-US" sz="2400" dirty="0">
                <a:solidFill>
                  <a:schemeClr val="tx1"/>
                </a:solidFill>
                <a:ea typeface="ヒラギノ角ゴ Pro W3" charset="0"/>
                <a:cs typeface="ヒラギノ角ゴ Pro W3" charset="0"/>
                <a:sym typeface="Arial" charset="0"/>
              </a:endParaRPr>
            </a:p>
          </p:txBody>
        </p:sp>
        <p:pic>
          <p:nvPicPr>
            <p:cNvPr id="39" name="Picture 5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Group 44"/>
          <p:cNvGrpSpPr/>
          <p:nvPr/>
        </p:nvGrpSpPr>
        <p:grpSpPr>
          <a:xfrm>
            <a:off x="6652896" y="7532998"/>
            <a:ext cx="2197100" cy="1252134"/>
            <a:chOff x="3971560" y="7532998"/>
            <a:chExt cx="2197100" cy="1252134"/>
          </a:xfrm>
        </p:grpSpPr>
        <p:grpSp>
          <p:nvGrpSpPr>
            <p:cNvPr id="46" name="Group 11"/>
            <p:cNvGrpSpPr>
              <a:grpSpLocks/>
            </p:cNvGrpSpPr>
            <p:nvPr/>
          </p:nvGrpSpPr>
          <p:grpSpPr bwMode="auto">
            <a:xfrm>
              <a:off x="3971560" y="7532998"/>
              <a:ext cx="2197100" cy="1233487"/>
              <a:chOff x="3910112" y="7901136"/>
              <a:chExt cx="2197100" cy="1233352"/>
            </a:xfrm>
          </p:grpSpPr>
          <p:pic>
            <p:nvPicPr>
              <p:cNvPr id="50" name="Picture 1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0112" y="7901136"/>
                <a:ext cx="2197100" cy="1193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Rectangle 8"/>
              <p:cNvSpPr>
                <a:spLocks/>
              </p:cNvSpPr>
              <p:nvPr/>
            </p:nvSpPr>
            <p:spPr bwMode="auto">
              <a:xfrm>
                <a:off x="5278265" y="8765156"/>
                <a:ext cx="6842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/>
                <a:r>
                  <a:rPr lang="en-US" sz="2400" dirty="0">
                    <a:solidFill>
                      <a:schemeClr val="tx1"/>
                    </a:solidFill>
                    <a:ea typeface="ヒラギノ角ゴ Pro W3" charset="0"/>
                    <a:cs typeface="ヒラギノ角ゴ Pro W3" charset="0"/>
                    <a:sym typeface="Arial" charset="0"/>
                  </a:rPr>
                  <a:t>BU </a:t>
                </a:r>
                <a:r>
                  <a:rPr lang="en-US" sz="2400" dirty="0" smtClean="0">
                    <a:solidFill>
                      <a:schemeClr val="tx1"/>
                    </a:solidFill>
                    <a:ea typeface="ヒラギノ角ゴ Pro W3" charset="0"/>
                    <a:cs typeface="ヒラギノ角ゴ Pro W3" charset="0"/>
                    <a:sym typeface="Arial" charset="0"/>
                  </a:rPr>
                  <a:t>2</a:t>
                </a:r>
                <a:endParaRPr lang="en-US" sz="2400" dirty="0">
                  <a:solidFill>
                    <a:schemeClr val="tx1"/>
                  </a:solidFill>
                  <a:ea typeface="ヒラギノ角ゴ Pro W3" charset="0"/>
                  <a:cs typeface="ヒラギノ角ゴ Pro W3" charset="0"/>
                  <a:sym typeface="Arial" charset="0"/>
                </a:endParaRPr>
              </a:p>
            </p:txBody>
          </p:sp>
        </p:grpSp>
        <p:grpSp>
          <p:nvGrpSpPr>
            <p:cNvPr id="47" name="Group 88"/>
            <p:cNvGrpSpPr/>
            <p:nvPr/>
          </p:nvGrpSpPr>
          <p:grpSpPr>
            <a:xfrm>
              <a:off x="3972018" y="8258268"/>
              <a:ext cx="526864" cy="526864"/>
              <a:chOff x="-53881" y="-53881"/>
              <a:chExt cx="526863" cy="526863"/>
            </a:xfrm>
          </p:grpSpPr>
          <p:pic>
            <p:nvPicPr>
              <p:cNvPr id="48" name="Picture 47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18900000">
                <a:off x="-124899" y="171449"/>
                <a:ext cx="668898" cy="76201"/>
              </a:xfrm>
              <a:prstGeom prst="rect">
                <a:avLst/>
              </a:prstGeom>
              <a:effectLst/>
            </p:spPr>
          </p:pic>
          <p:pic>
            <p:nvPicPr>
              <p:cNvPr id="49" name="Picture 48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13500000">
                <a:off x="-124899" y="171449"/>
                <a:ext cx="668898" cy="76201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54" name="Group 53"/>
          <p:cNvGrpSpPr/>
          <p:nvPr/>
        </p:nvGrpSpPr>
        <p:grpSpPr>
          <a:xfrm>
            <a:off x="7731013" y="3724850"/>
            <a:ext cx="1698761" cy="577485"/>
            <a:chOff x="2708867" y="3692708"/>
            <a:chExt cx="1698761" cy="577485"/>
          </a:xfrm>
        </p:grpSpPr>
        <p:sp>
          <p:nvSpPr>
            <p:cNvPr id="55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56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lang="en-US" sz="2200" dirty="0" smtClean="0">
                  <a:latin typeface="+mn-lt"/>
                </a:rPr>
                <a:t>256B - </a:t>
              </a:r>
              <a:r>
                <a:rPr sz="2200" dirty="0" smtClean="0">
                  <a:latin typeface="+mn-lt"/>
                </a:rPr>
                <a:t>1</a:t>
              </a:r>
              <a:r>
                <a:rPr lang="en-US" sz="2200" dirty="0" smtClean="0">
                  <a:latin typeface="+mn-lt"/>
                </a:rPr>
                <a:t>6</a:t>
              </a:r>
              <a:r>
                <a:rPr sz="2200" dirty="0" smtClean="0">
                  <a:latin typeface="+mn-lt"/>
                </a:rPr>
                <a:t>kB</a:t>
              </a:r>
              <a:endParaRPr sz="2200" dirty="0">
                <a:latin typeface="+mn-lt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700270" y="6196776"/>
            <a:ext cx="1698761" cy="577485"/>
            <a:chOff x="2708867" y="3692708"/>
            <a:chExt cx="1698761" cy="577485"/>
          </a:xfrm>
        </p:grpSpPr>
        <p:sp>
          <p:nvSpPr>
            <p:cNvPr id="59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60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1 kB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731013" y="6196776"/>
            <a:ext cx="1698761" cy="577485"/>
            <a:chOff x="2708867" y="3692708"/>
            <a:chExt cx="1698761" cy="577485"/>
          </a:xfrm>
        </p:grpSpPr>
        <p:sp>
          <p:nvSpPr>
            <p:cNvPr id="62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63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1 </a:t>
              </a:r>
              <a:r>
                <a:rPr lang="en-US" sz="2200" dirty="0" smtClean="0">
                  <a:latin typeface="+mn-lt"/>
                </a:rPr>
                <a:t>– 256 </a:t>
              </a:r>
              <a:r>
                <a:rPr sz="2200" dirty="0" smtClean="0">
                  <a:latin typeface="+mn-lt"/>
                </a:rPr>
                <a:t>kB</a:t>
              </a:r>
              <a:endParaRPr sz="2200" dirty="0">
                <a:latin typeface="+mn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aq2val_dataConcentrat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15200" y="197340"/>
            <a:ext cx="7567619" cy="10440000"/>
          </a:xfrm>
          <a:prstGeom prst="rect">
            <a:avLst/>
          </a:prstGeom>
        </p:spPr>
      </p:pic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Data Concentrator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11</a:t>
            </a:fld>
            <a:endParaRPr sz="2000">
              <a:solidFill>
                <a:srgbClr val="56533A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39864" y="7637837"/>
            <a:ext cx="1778433" cy="548424"/>
            <a:chOff x="5368320" y="7545152"/>
            <a:chExt cx="1778433" cy="54842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5568945" y="8093576"/>
              <a:ext cx="1377182" cy="0"/>
            </a:xfrm>
            <a:prstGeom prst="straightConnector1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400000"/>
              <a:headEnd type="arrow"/>
              <a:tailEnd type="arrow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" name="TextBox 7"/>
            <p:cNvSpPr txBox="1"/>
            <p:nvPr/>
          </p:nvSpPr>
          <p:spPr>
            <a:xfrm>
              <a:off x="5368320" y="7545152"/>
              <a:ext cx="1778433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 smtClean="0">
                  <a:ln>
                    <a:noFill/>
                  </a:ln>
                  <a:solidFill>
                    <a:srgbClr val="363929"/>
                  </a:solidFill>
                  <a:effectLst/>
                  <a:uFillTx/>
                  <a:ea typeface="+mn-ea"/>
                  <a:cs typeface="+mn-cs"/>
                  <a:sym typeface="Optima"/>
                </a:rPr>
                <a:t>Legacy</a:t>
              </a:r>
              <a:r>
                <a:rPr kumimoji="0" lang="en-US" sz="2400" b="0" i="0" u="none" strike="noStrike" cap="none" spc="0" normalizeH="0" dirty="0" smtClean="0">
                  <a:ln>
                    <a:noFill/>
                  </a:ln>
                  <a:solidFill>
                    <a:srgbClr val="363929"/>
                  </a:solidFill>
                  <a:effectLst/>
                  <a:uFillTx/>
                  <a:ea typeface="+mn-ea"/>
                  <a:cs typeface="+mn-cs"/>
                  <a:sym typeface="Optima"/>
                </a:rPr>
                <a:t> FEDs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363929"/>
                </a:solidFill>
                <a:effectLst/>
                <a:uFillTx/>
                <a:ea typeface="+mn-ea"/>
                <a:cs typeface="+mn-cs"/>
                <a:sym typeface="Optima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37924" y="7637837"/>
            <a:ext cx="1607920" cy="548424"/>
            <a:chOff x="5453577" y="7545152"/>
            <a:chExt cx="1607920" cy="548424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5967200" y="8093576"/>
              <a:ext cx="580674" cy="0"/>
            </a:xfrm>
            <a:prstGeom prst="straightConnector1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400000"/>
              <a:headEnd type="arrow"/>
              <a:tailEnd type="arrow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" name="TextBox 13"/>
            <p:cNvSpPr txBox="1"/>
            <p:nvPr/>
          </p:nvSpPr>
          <p:spPr>
            <a:xfrm>
              <a:off x="5453577" y="7545152"/>
              <a:ext cx="1607920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 err="1" smtClean="0">
                  <a:ln>
                    <a:noFill/>
                  </a:ln>
                  <a:solidFill>
                    <a:srgbClr val="363929"/>
                  </a:solidFill>
                  <a:effectLst/>
                  <a:uFillTx/>
                  <a:ea typeface="+mn-ea"/>
                  <a:cs typeface="+mn-cs"/>
                  <a:sym typeface="Optima"/>
                </a:rPr>
                <a:t>uTCA</a:t>
              </a:r>
              <a:r>
                <a:rPr kumimoji="0" lang="en-US" sz="2400" b="0" i="0" u="none" strike="noStrike" cap="none" spc="0" normalizeH="0" baseline="0" dirty="0" smtClean="0">
                  <a:ln>
                    <a:noFill/>
                  </a:ln>
                  <a:solidFill>
                    <a:srgbClr val="363929"/>
                  </a:solidFill>
                  <a:effectLst/>
                  <a:uFillTx/>
                  <a:ea typeface="+mn-ea"/>
                  <a:cs typeface="+mn-cs"/>
                  <a:sym typeface="Optima"/>
                </a:rPr>
                <a:t> </a:t>
              </a:r>
              <a:r>
                <a:rPr kumimoji="0" lang="en-US" sz="2400" b="0" i="0" u="none" strike="noStrike" cap="none" spc="0" normalizeH="0" dirty="0" smtClean="0">
                  <a:ln>
                    <a:noFill/>
                  </a:ln>
                  <a:solidFill>
                    <a:srgbClr val="363929"/>
                  </a:solidFill>
                  <a:effectLst/>
                  <a:uFillTx/>
                  <a:ea typeface="+mn-ea"/>
                  <a:cs typeface="+mn-cs"/>
                  <a:sym typeface="Optima"/>
                </a:rPr>
                <a:t>FEDs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363929"/>
                </a:solidFill>
                <a:effectLst/>
                <a:uFillTx/>
                <a:ea typeface="+mn-ea"/>
                <a:cs typeface="+mn-cs"/>
                <a:sym typeface="Optima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700270" y="6196776"/>
            <a:ext cx="1698761" cy="577485"/>
            <a:chOff x="2708867" y="3692708"/>
            <a:chExt cx="1698761" cy="577485"/>
          </a:xfrm>
        </p:grpSpPr>
        <p:sp>
          <p:nvSpPr>
            <p:cNvPr id="47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48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1 kB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700270" y="3692708"/>
            <a:ext cx="1698761" cy="577485"/>
            <a:chOff x="2708867" y="3692708"/>
            <a:chExt cx="1698761" cy="577485"/>
          </a:xfrm>
        </p:grpSpPr>
        <p:sp>
          <p:nvSpPr>
            <p:cNvPr id="40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41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>
                  <a:latin typeface="+mn-lt"/>
                </a:rPr>
                <a:t>1 kB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720687" y="3724850"/>
            <a:ext cx="1698761" cy="577485"/>
            <a:chOff x="2708867" y="3692708"/>
            <a:chExt cx="1698761" cy="577485"/>
          </a:xfrm>
        </p:grpSpPr>
        <p:sp>
          <p:nvSpPr>
            <p:cNvPr id="43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44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lang="en-US" sz="2200" dirty="0" smtClean="0">
                  <a:latin typeface="+mn-lt"/>
                </a:rPr>
                <a:t>256B - </a:t>
              </a:r>
              <a:r>
                <a:rPr sz="2200" dirty="0" smtClean="0">
                  <a:latin typeface="+mn-lt"/>
                </a:rPr>
                <a:t>1</a:t>
              </a:r>
              <a:r>
                <a:rPr lang="en-US" sz="2200" dirty="0" smtClean="0">
                  <a:latin typeface="+mn-lt"/>
                </a:rPr>
                <a:t>6</a:t>
              </a:r>
              <a:r>
                <a:rPr sz="2200" dirty="0" smtClean="0">
                  <a:latin typeface="+mn-lt"/>
                </a:rPr>
                <a:t>kB</a:t>
              </a:r>
              <a:endParaRPr sz="2200" dirty="0">
                <a:latin typeface="+mn-lt"/>
              </a:endParaRPr>
            </a:p>
          </p:txBody>
        </p:sp>
      </p:grpSp>
      <p:grpSp>
        <p:nvGrpSpPr>
          <p:cNvPr id="36" name="Group 9"/>
          <p:cNvGrpSpPr>
            <a:grpSpLocks/>
          </p:cNvGrpSpPr>
          <p:nvPr/>
        </p:nvGrpSpPr>
        <p:grpSpPr bwMode="auto">
          <a:xfrm>
            <a:off x="2451100" y="4599662"/>
            <a:ext cx="2197100" cy="1147689"/>
            <a:chOff x="2037904" y="4228802"/>
            <a:chExt cx="2197100" cy="1147366"/>
          </a:xfrm>
        </p:grpSpPr>
        <p:sp>
          <p:nvSpPr>
            <p:cNvPr id="37" name="Rectangle 9"/>
            <p:cNvSpPr>
              <a:spLocks/>
            </p:cNvSpPr>
            <p:nvPr/>
          </p:nvSpPr>
          <p:spPr bwMode="auto">
            <a:xfrm>
              <a:off x="2802929" y="4228802"/>
              <a:ext cx="632784" cy="36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ヒラギノ角ゴ Pro W3" charset="0"/>
                  <a:sym typeface="Arial" charset="0"/>
                </a:rPr>
                <a:t>EVM</a:t>
              </a:r>
            </a:p>
          </p:txBody>
        </p:sp>
        <p:pic>
          <p:nvPicPr>
            <p:cNvPr id="38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Builder Unit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xfrm>
            <a:off x="12321932" y="9201150"/>
            <a:ext cx="285206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12</a:t>
            </a:fld>
            <a:endParaRPr sz="2000">
              <a:solidFill>
                <a:srgbClr val="56533A"/>
              </a:solidFill>
            </a:endParaRPr>
          </a:p>
        </p:txBody>
      </p:sp>
      <p:pic>
        <p:nvPicPr>
          <p:cNvPr id="111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0307" y="2086312"/>
            <a:ext cx="1578687" cy="970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4510" y="1827160"/>
            <a:ext cx="1851115" cy="1230028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/>
          <p:nvPr/>
        </p:nvSpPr>
        <p:spPr>
          <a:xfrm>
            <a:off x="10079782" y="2272897"/>
            <a:ext cx="21162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8 FEROLs per RU</a:t>
            </a:r>
          </a:p>
        </p:txBody>
      </p:sp>
      <p:sp>
        <p:nvSpPr>
          <p:cNvPr id="116" name="Shape 116"/>
          <p:cNvSpPr/>
          <p:nvPr/>
        </p:nvSpPr>
        <p:spPr>
          <a:xfrm>
            <a:off x="10691010" y="5182414"/>
            <a:ext cx="89377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44 RUs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731013" y="6224295"/>
            <a:ext cx="1716267" cy="522447"/>
            <a:chOff x="7731013" y="6228918"/>
            <a:chExt cx="1716267" cy="522447"/>
          </a:xfrm>
        </p:grpSpPr>
        <p:sp>
          <p:nvSpPr>
            <p:cNvPr id="50" name="Wave 5"/>
            <p:cNvSpPr>
              <a:spLocks noChangeArrowheads="1"/>
            </p:cNvSpPr>
            <p:nvPr/>
          </p:nvSpPr>
          <p:spPr bwMode="auto">
            <a:xfrm>
              <a:off x="7739766" y="6228918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7731013" y="6274198"/>
              <a:ext cx="1716267" cy="431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2 - 128 kB</a:t>
              </a:r>
            </a:p>
          </p:txBody>
        </p:sp>
      </p:grpSp>
      <p:sp>
        <p:nvSpPr>
          <p:cNvPr id="133" name="Shape 133"/>
          <p:cNvSpPr/>
          <p:nvPr/>
        </p:nvSpPr>
        <p:spPr>
          <a:xfrm>
            <a:off x="10735415" y="8118269"/>
            <a:ext cx="62716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1 BU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304519" y="4728339"/>
            <a:ext cx="2531096" cy="1019012"/>
            <a:chOff x="5290025" y="5169211"/>
            <a:chExt cx="2531096" cy="1019012"/>
          </a:xfrm>
        </p:grpSpPr>
        <p:pic>
          <p:nvPicPr>
            <p:cNvPr id="32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021" y="5169211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7023" y="5288197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025" y="5400601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5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219" y="7729521"/>
            <a:ext cx="2197100" cy="119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3216125" y="7878938"/>
            <a:ext cx="1698761" cy="577485"/>
            <a:chOff x="2708867" y="3692708"/>
            <a:chExt cx="1698761" cy="577485"/>
          </a:xfrm>
        </p:grpSpPr>
        <p:sp>
          <p:nvSpPr>
            <p:cNvPr id="54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8C97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55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lang="en-US" sz="2200" dirty="0" smtClean="0">
                  <a:latin typeface="+mn-lt"/>
                </a:rPr>
                <a:t>89 - 5633</a:t>
              </a:r>
              <a:r>
                <a:rPr sz="2200" dirty="0" smtClean="0">
                  <a:latin typeface="+mn-lt"/>
                </a:rPr>
                <a:t>kB</a:t>
              </a:r>
              <a:endParaRPr sz="2200" dirty="0">
                <a:latin typeface="+mn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daq_BU_siz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15203" y="198000"/>
            <a:ext cx="7567619" cy="10440000"/>
          </a:xfrm>
          <a:prstGeom prst="rect">
            <a:avLst/>
          </a:prstGeom>
        </p:spPr>
      </p:pic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Builder Unit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13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2700270" y="6196776"/>
            <a:ext cx="1698761" cy="577485"/>
            <a:chOff x="2708867" y="3692708"/>
            <a:chExt cx="1698761" cy="577485"/>
          </a:xfrm>
        </p:grpSpPr>
        <p:sp>
          <p:nvSpPr>
            <p:cNvPr id="54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55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1 kB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731013" y="6224295"/>
            <a:ext cx="1716267" cy="522447"/>
            <a:chOff x="7731013" y="6228918"/>
            <a:chExt cx="1716267" cy="522447"/>
          </a:xfrm>
        </p:grpSpPr>
        <p:sp>
          <p:nvSpPr>
            <p:cNvPr id="57" name="Wave 5"/>
            <p:cNvSpPr>
              <a:spLocks noChangeArrowheads="1"/>
            </p:cNvSpPr>
            <p:nvPr/>
          </p:nvSpPr>
          <p:spPr bwMode="auto">
            <a:xfrm>
              <a:off x="7739766" y="6228918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1B1B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58" name="Shape 131"/>
            <p:cNvSpPr/>
            <p:nvPr/>
          </p:nvSpPr>
          <p:spPr>
            <a:xfrm>
              <a:off x="7731013" y="6274198"/>
              <a:ext cx="1716267" cy="431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 dirty="0">
                  <a:latin typeface="+mn-lt"/>
                </a:rPr>
                <a:t>2 - 128 kB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700270" y="3692708"/>
            <a:ext cx="1698761" cy="577485"/>
            <a:chOff x="2708867" y="3692708"/>
            <a:chExt cx="1698761" cy="577485"/>
          </a:xfrm>
        </p:grpSpPr>
        <p:sp>
          <p:nvSpPr>
            <p:cNvPr id="48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49" name="Shape 91"/>
            <p:cNvSpPr/>
            <p:nvPr/>
          </p:nvSpPr>
          <p:spPr>
            <a:xfrm>
              <a:off x="3095982" y="3692708"/>
              <a:ext cx="920037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200">
                  <a:latin typeface="+mn-lt"/>
                </a:rPr>
                <a:t>1 kB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0687" y="3724850"/>
            <a:ext cx="1698761" cy="577485"/>
            <a:chOff x="2708867" y="3692708"/>
            <a:chExt cx="1698761" cy="577485"/>
          </a:xfrm>
        </p:grpSpPr>
        <p:sp>
          <p:nvSpPr>
            <p:cNvPr id="51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B3D7A7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52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lang="en-US" sz="2200" dirty="0" smtClean="0">
                  <a:latin typeface="+mn-lt"/>
                </a:rPr>
                <a:t>256B - </a:t>
              </a:r>
              <a:r>
                <a:rPr sz="2200" dirty="0" smtClean="0">
                  <a:latin typeface="+mn-lt"/>
                </a:rPr>
                <a:t>1</a:t>
              </a:r>
              <a:r>
                <a:rPr lang="en-US" sz="2200" dirty="0" smtClean="0">
                  <a:latin typeface="+mn-lt"/>
                </a:rPr>
                <a:t>6</a:t>
              </a:r>
              <a:r>
                <a:rPr sz="2200" dirty="0" smtClean="0">
                  <a:latin typeface="+mn-lt"/>
                </a:rPr>
                <a:t>kB</a:t>
              </a:r>
              <a:endParaRPr sz="2200" dirty="0">
                <a:latin typeface="+mn-lt"/>
              </a:endParaRPr>
            </a:p>
          </p:txBody>
        </p:sp>
      </p:grpSp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Scalability</a:t>
            </a:r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12321932" y="9201150"/>
            <a:ext cx="285206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14</a:t>
            </a:fld>
            <a:endParaRPr sz="2000">
              <a:solidFill>
                <a:srgbClr val="56533A"/>
              </a:solidFill>
            </a:endParaRPr>
          </a:p>
        </p:txBody>
      </p:sp>
      <p:pic>
        <p:nvPicPr>
          <p:cNvPr id="14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1100" y="2086312"/>
            <a:ext cx="1578687" cy="970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81843" y="1827160"/>
            <a:ext cx="1851115" cy="123002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9927382" y="2272897"/>
            <a:ext cx="21162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8 FEROLs per RU</a:t>
            </a:r>
          </a:p>
        </p:txBody>
      </p:sp>
      <p:sp>
        <p:nvSpPr>
          <p:cNvPr id="149" name="Shape 149"/>
          <p:cNvSpPr/>
          <p:nvPr/>
        </p:nvSpPr>
        <p:spPr>
          <a:xfrm>
            <a:off x="10334774" y="5182414"/>
            <a:ext cx="13014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>
                <a:latin typeface="+mn-lt"/>
              </a:rPr>
              <a:t>1 - 44 RUs</a:t>
            </a:r>
          </a:p>
        </p:txBody>
      </p:sp>
      <p:sp>
        <p:nvSpPr>
          <p:cNvPr id="155" name="Shape 155"/>
          <p:cNvSpPr/>
          <p:nvPr/>
        </p:nvSpPr>
        <p:spPr>
          <a:xfrm>
            <a:off x="10311215" y="8075816"/>
            <a:ext cx="1348570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200" dirty="0">
                <a:latin typeface="+mn-lt"/>
              </a:rPr>
              <a:t>1 </a:t>
            </a:r>
            <a:r>
              <a:rPr lang="en-US" sz="2200" dirty="0" smtClean="0">
                <a:latin typeface="+mn-lt"/>
              </a:rPr>
              <a:t>–</a:t>
            </a:r>
            <a:r>
              <a:rPr sz="2200" dirty="0" smtClean="0">
                <a:latin typeface="+mn-lt"/>
              </a:rPr>
              <a:t> </a:t>
            </a:r>
            <a:r>
              <a:rPr lang="en-US" sz="2200" dirty="0" smtClean="0">
                <a:latin typeface="+mn-lt"/>
              </a:rPr>
              <a:t>44 </a:t>
            </a:r>
            <a:r>
              <a:rPr sz="2200" dirty="0" smtClean="0">
                <a:latin typeface="+mn-lt"/>
              </a:rPr>
              <a:t>BUs</a:t>
            </a:r>
            <a:endParaRPr sz="2200" dirty="0">
              <a:latin typeface="+mn-lt"/>
            </a:endParaRPr>
          </a:p>
        </p:txBody>
      </p:sp>
      <p:grpSp>
        <p:nvGrpSpPr>
          <p:cNvPr id="35" name="Group 9"/>
          <p:cNvGrpSpPr>
            <a:grpSpLocks/>
          </p:cNvGrpSpPr>
          <p:nvPr/>
        </p:nvGrpSpPr>
        <p:grpSpPr bwMode="auto">
          <a:xfrm>
            <a:off x="2451100" y="4599660"/>
            <a:ext cx="2197100" cy="1147691"/>
            <a:chOff x="2037904" y="4228800"/>
            <a:chExt cx="2197100" cy="1147368"/>
          </a:xfrm>
        </p:grpSpPr>
        <p:sp>
          <p:nvSpPr>
            <p:cNvPr id="36" name="Rectangle 9"/>
            <p:cNvSpPr>
              <a:spLocks/>
            </p:cNvSpPr>
            <p:nvPr/>
          </p:nvSpPr>
          <p:spPr bwMode="auto">
            <a:xfrm>
              <a:off x="2802929" y="4228800"/>
              <a:ext cx="632784" cy="36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ヒラギノ角ゴ Pro W3" charset="0"/>
                  <a:sym typeface="Arial" charset="0"/>
                </a:rPr>
                <a:t>EVM</a:t>
              </a:r>
            </a:p>
          </p:txBody>
        </p:sp>
        <p:pic>
          <p:nvPicPr>
            <p:cNvPr id="37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7304519" y="4728339"/>
            <a:ext cx="2531096" cy="1019012"/>
            <a:chOff x="5290025" y="5169211"/>
            <a:chExt cx="2531096" cy="1019012"/>
          </a:xfrm>
        </p:grpSpPr>
        <p:pic>
          <p:nvPicPr>
            <p:cNvPr id="3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021" y="5169211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7023" y="5288197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025" y="5400601"/>
              <a:ext cx="2197100" cy="78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5300097" y="7521332"/>
            <a:ext cx="2461622" cy="1498731"/>
            <a:chOff x="7497197" y="7900431"/>
            <a:chExt cx="2461622" cy="1498731"/>
          </a:xfrm>
        </p:grpSpPr>
        <p:pic>
          <p:nvPicPr>
            <p:cNvPr id="42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1719" y="7900431"/>
              <a:ext cx="2197100" cy="1193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6757" y="8052831"/>
              <a:ext cx="2197100" cy="1193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7197" y="8205231"/>
              <a:ext cx="2197100" cy="1193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9" name="Group 58"/>
          <p:cNvGrpSpPr/>
          <p:nvPr/>
        </p:nvGrpSpPr>
        <p:grpSpPr>
          <a:xfrm>
            <a:off x="3216125" y="7878938"/>
            <a:ext cx="1698761" cy="577485"/>
            <a:chOff x="2708867" y="3692708"/>
            <a:chExt cx="1698761" cy="577485"/>
          </a:xfrm>
        </p:grpSpPr>
        <p:sp>
          <p:nvSpPr>
            <p:cNvPr id="60" name="Wave 5"/>
            <p:cNvSpPr>
              <a:spLocks noChangeArrowheads="1"/>
            </p:cNvSpPr>
            <p:nvPr/>
          </p:nvSpPr>
          <p:spPr bwMode="auto">
            <a:xfrm>
              <a:off x="2708867" y="3724850"/>
              <a:ext cx="1698761" cy="522447"/>
            </a:xfrm>
            <a:prstGeom prst="wave">
              <a:avLst>
                <a:gd name="adj1" fmla="val 4514"/>
                <a:gd name="adj2" fmla="val 0"/>
              </a:avLst>
            </a:prstGeom>
            <a:solidFill>
              <a:srgbClr val="F8C97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square" lIns="72000" tIns="0" rIns="72000" bIns="36000">
              <a:noAutofit/>
            </a:bodyPr>
            <a:lstStyle/>
            <a:p>
              <a:endParaRPr lang="en-US" sz="1800">
                <a:cs typeface="Arial" charset="0"/>
              </a:endParaRPr>
            </a:p>
          </p:txBody>
        </p:sp>
        <p:sp>
          <p:nvSpPr>
            <p:cNvPr id="61" name="Shape 91"/>
            <p:cNvSpPr/>
            <p:nvPr/>
          </p:nvSpPr>
          <p:spPr>
            <a:xfrm>
              <a:off x="2708867" y="3692708"/>
              <a:ext cx="1698761" cy="5774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lang="en-US" sz="2200" dirty="0" smtClean="0">
                  <a:latin typeface="+mn-lt"/>
                </a:rPr>
                <a:t>3 - 5633kB</a:t>
              </a:r>
              <a:endParaRPr sz="2200" dirty="0">
                <a:latin typeface="+mn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daq_scal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16054" y="197340"/>
            <a:ext cx="7567619" cy="10440000"/>
          </a:xfrm>
          <a:prstGeom prst="rect">
            <a:avLst/>
          </a:prstGeom>
        </p:spPr>
      </p:pic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Scalability</a:t>
            </a:r>
          </a:p>
        </p:txBody>
      </p:sp>
      <p:sp>
        <p:nvSpPr>
          <p:cNvPr id="170" name="Shape 1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15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Summary</a:t>
            </a:r>
          </a:p>
        </p:txBody>
      </p:sp>
      <p:sp>
        <p:nvSpPr>
          <p:cNvPr id="208" name="Shape 20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 dirty="0">
                <a:solidFill>
                  <a:srgbClr val="363929"/>
                </a:solidFill>
              </a:rPr>
              <a:t>CMS has a complete new DAQ system for LHC run II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State-of-the-art technology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Order of magnitude smaller than </a:t>
            </a:r>
            <a:r>
              <a:rPr lang="en-US" sz="2600" dirty="0" smtClean="0">
                <a:solidFill>
                  <a:srgbClr val="363929"/>
                </a:solidFill>
              </a:rPr>
              <a:t>previous </a:t>
            </a:r>
            <a:r>
              <a:rPr sz="2600" dirty="0" smtClean="0">
                <a:solidFill>
                  <a:srgbClr val="363929"/>
                </a:solidFill>
              </a:rPr>
              <a:t>DAQ </a:t>
            </a:r>
            <a:r>
              <a:rPr sz="2600" dirty="0">
                <a:solidFill>
                  <a:srgbClr val="363929"/>
                </a:solidFill>
              </a:rPr>
              <a:t>system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 dirty="0">
                <a:solidFill>
                  <a:srgbClr val="363929"/>
                </a:solidFill>
              </a:rPr>
              <a:t>Optimal use of high-end hardware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New event-building protocol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New software to exploit hardware capabilities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A lot of fine-tuning to get full performance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900" dirty="0" smtClean="0">
                <a:solidFill>
                  <a:srgbClr val="363929"/>
                </a:solidFill>
              </a:rPr>
              <a:t>EvB scaling behavior not understood</a:t>
            </a:r>
            <a:endParaRPr lang="en-US" dirty="0" smtClean="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600" dirty="0" smtClean="0">
                <a:solidFill>
                  <a:srgbClr val="363929"/>
                </a:solidFill>
              </a:rPr>
              <a:t> Study of Infiniband CLOS network under EvB traffic ongoing</a:t>
            </a:r>
          </a:p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2900" dirty="0" smtClean="0"/>
              <a:t>DAQ is ready for first physics data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600" dirty="0" smtClean="0">
                <a:solidFill>
                  <a:srgbClr val="363929"/>
                </a:solidFill>
              </a:rPr>
              <a:t>More work is needed to achieve the ultimate performance</a:t>
            </a:r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16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1280" y="3558883"/>
            <a:ext cx="444224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dirty="0"/>
              <a:t>⬅⬆</a:t>
            </a:r>
          </a:p>
        </p:txBody>
      </p:sp>
    </p:spTree>
    <p:extLst>
      <p:ext uri="{BB962C8B-B14F-4D97-AF65-F5344CB8AC3E}">
        <p14:creationId xmlns:p14="http://schemas.microsoft.com/office/powerpoint/2010/main" val="30948116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 Performance </a:t>
            </a:r>
            <a:r>
              <a:rPr lang="en-US" dirty="0" err="1" smtClean="0"/>
              <a:t>vs</a:t>
            </a:r>
            <a:r>
              <a:rPr lang="en-US" dirty="0" smtClean="0"/>
              <a:t> Threads</a:t>
            </a:r>
            <a:endParaRPr lang="en-US" dirty="0"/>
          </a:p>
        </p:txBody>
      </p:sp>
      <p:pic>
        <p:nvPicPr>
          <p:cNvPr id="5" name="Picture 4" descr="daq2val_BU_performan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46705" y="101915"/>
            <a:ext cx="7567619" cy="10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115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Scalability</a:t>
            </a:r>
          </a:p>
        </p:txBody>
      </p:sp>
      <p:sp>
        <p:nvSpPr>
          <p:cNvPr id="170" name="Shape 1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19</a:t>
            </a:fld>
            <a:endParaRPr sz="2000">
              <a:solidFill>
                <a:srgbClr val="56533A"/>
              </a:solidFill>
            </a:endParaRPr>
          </a:p>
        </p:txBody>
      </p:sp>
      <p:pic>
        <p:nvPicPr>
          <p:cNvPr id="2" name="Picture 1" descr="cdaq_scal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16054" y="197340"/>
            <a:ext cx="7567619" cy="10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139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Overview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Overview of CMS DAQ for LHC run II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363929"/>
                </a:solidFill>
              </a:rPr>
              <a:t>Event-building protocol</a:t>
            </a:r>
          </a:p>
          <a:p>
            <a:pPr lvl="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US" sz="2600" dirty="0" smtClean="0">
                <a:solidFill>
                  <a:srgbClr val="363929"/>
                </a:solidFill>
              </a:rPr>
              <a:t>Performance me</a:t>
            </a:r>
            <a:r>
              <a:rPr sz="2600" dirty="0" smtClean="0">
                <a:solidFill>
                  <a:srgbClr val="363929"/>
                </a:solidFill>
              </a:rPr>
              <a:t>asurements</a:t>
            </a:r>
            <a:endParaRPr sz="2600" dirty="0">
              <a:solidFill>
                <a:srgbClr val="363929"/>
              </a:solidFill>
            </a:endParaRP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12351613" y="9201150"/>
            <a:ext cx="255525" cy="38735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2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CMS DAQ for LHC Run II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1790700" y="1678285"/>
            <a:ext cx="6429177" cy="74097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0" defTabSz="448055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42" dirty="0">
                <a:solidFill>
                  <a:srgbClr val="363929"/>
                </a:solidFill>
              </a:rPr>
              <a:t>Requirements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100 kHz level 1 trigger rate (unchanged)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Event size might double to 2 MB </a:t>
            </a:r>
          </a:p>
          <a:p>
            <a:pPr marL="1057910" lvl="2" indent="-211581" defTabSz="448055">
              <a:spcBef>
                <a:spcPts val="700"/>
              </a:spcBef>
              <a:buBlip>
                <a:blip r:embed="rId4"/>
              </a:buBlip>
              <a:defRPr sz="1800">
                <a:solidFill>
                  <a:srgbClr val="000000"/>
                </a:solidFill>
              </a:defRPr>
            </a:pPr>
            <a:r>
              <a:rPr sz="2450" dirty="0">
                <a:solidFill>
                  <a:srgbClr val="363929"/>
                </a:solidFill>
              </a:rPr>
              <a:t>Increase in </a:t>
            </a:r>
            <a:r>
              <a:rPr sz="2450" dirty="0" smtClean="0">
                <a:solidFill>
                  <a:srgbClr val="363929"/>
                </a:solidFill>
              </a:rPr>
              <a:t>pileup</a:t>
            </a:r>
            <a:endParaRPr sz="2450" dirty="0">
              <a:solidFill>
                <a:srgbClr val="363929"/>
              </a:solidFill>
            </a:endParaRPr>
          </a:p>
          <a:p>
            <a:pPr marL="1057910" lvl="2" indent="-211581" defTabSz="448055">
              <a:spcBef>
                <a:spcPts val="700"/>
              </a:spcBef>
              <a:buBlip>
                <a:blip r:embed="rId4"/>
              </a:buBlip>
              <a:defRPr sz="1800">
                <a:solidFill>
                  <a:srgbClr val="000000"/>
                </a:solidFill>
              </a:defRPr>
            </a:pPr>
            <a:r>
              <a:rPr sz="2450" dirty="0">
                <a:solidFill>
                  <a:srgbClr val="363929"/>
                </a:solidFill>
              </a:rPr>
              <a:t>New detectors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Accommodate legacy and new </a:t>
            </a:r>
            <a:br>
              <a:rPr sz="2548" dirty="0">
                <a:solidFill>
                  <a:srgbClr val="363929"/>
                </a:solidFill>
              </a:rPr>
            </a:br>
            <a:r>
              <a:rPr sz="2548" dirty="0">
                <a:solidFill>
                  <a:srgbClr val="363929"/>
                </a:solidFill>
              </a:rPr>
              <a:t>uTCA-based detector </a:t>
            </a:r>
            <a:r>
              <a:rPr sz="2548" dirty="0" smtClean="0">
                <a:solidFill>
                  <a:srgbClr val="363929"/>
                </a:solidFill>
              </a:rPr>
              <a:t>readouts</a:t>
            </a:r>
            <a:endParaRPr lang="en-US" sz="2548" dirty="0" smtClean="0">
              <a:solidFill>
                <a:srgbClr val="363929"/>
              </a:solidFill>
            </a:endParaRPr>
          </a:p>
          <a:p>
            <a:pPr marL="1063670" lvl="2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lang="en-US" sz="2448" dirty="0" smtClean="0"/>
              <a:t>1-2 </a:t>
            </a:r>
            <a:r>
              <a:rPr lang="en-US" sz="2448" dirty="0" err="1" smtClean="0"/>
              <a:t>kB</a:t>
            </a:r>
            <a:r>
              <a:rPr lang="en-US" sz="2448" dirty="0" smtClean="0"/>
              <a:t> or 8 </a:t>
            </a:r>
            <a:r>
              <a:rPr lang="en-US" sz="2448" dirty="0" err="1" smtClean="0"/>
              <a:t>kB</a:t>
            </a:r>
            <a:r>
              <a:rPr lang="en-US" sz="2448" dirty="0" smtClean="0"/>
              <a:t> fragments </a:t>
            </a:r>
            <a:endParaRPr sz="2448" dirty="0">
              <a:solidFill>
                <a:srgbClr val="363929"/>
              </a:solidFill>
            </a:endParaRPr>
          </a:p>
          <a:p>
            <a:pPr lvl="0" defTabSz="448055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42" dirty="0">
                <a:solidFill>
                  <a:srgbClr val="363929"/>
                </a:solidFill>
              </a:rPr>
              <a:t>Aging hardware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Most components reached</a:t>
            </a:r>
            <a:br>
              <a:rPr sz="2548" dirty="0">
                <a:solidFill>
                  <a:srgbClr val="363929"/>
                </a:solidFill>
              </a:rPr>
            </a:br>
            <a:r>
              <a:rPr sz="2548" dirty="0">
                <a:solidFill>
                  <a:srgbClr val="363929"/>
                </a:solidFill>
              </a:rPr>
              <a:t>end-of-life cycle</a:t>
            </a:r>
          </a:p>
          <a:p>
            <a:pPr lvl="0" defTabSz="448055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42" dirty="0">
                <a:solidFill>
                  <a:srgbClr val="363929"/>
                </a:solidFill>
              </a:rPr>
              <a:t>New technologies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Myrinet widely used when</a:t>
            </a:r>
            <a:br>
              <a:rPr sz="2548" dirty="0">
                <a:solidFill>
                  <a:srgbClr val="363929"/>
                </a:solidFill>
              </a:rPr>
            </a:br>
            <a:r>
              <a:rPr sz="2548" dirty="0">
                <a:solidFill>
                  <a:srgbClr val="363929"/>
                </a:solidFill>
              </a:rPr>
              <a:t>DAQ-1 was designed</a:t>
            </a:r>
          </a:p>
          <a:p>
            <a:pPr marL="775634" lvl="1" indent="-298704" defTabSz="448055">
              <a:spcBef>
                <a:spcPts val="900"/>
              </a:spcBef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sz="2548" dirty="0">
                <a:solidFill>
                  <a:srgbClr val="363929"/>
                </a:solidFill>
              </a:rPr>
              <a:t>Ethernet and Infiniband dominate </a:t>
            </a:r>
            <a:r>
              <a:rPr lang="en-US" sz="2548" dirty="0" smtClean="0">
                <a:solidFill>
                  <a:srgbClr val="363929"/>
                </a:solidFill>
              </a:rPr>
              <a:t/>
            </a:r>
            <a:br>
              <a:rPr lang="en-US" sz="2548" dirty="0" smtClean="0">
                <a:solidFill>
                  <a:srgbClr val="363929"/>
                </a:solidFill>
              </a:rPr>
            </a:br>
            <a:r>
              <a:rPr sz="2548" dirty="0" smtClean="0">
                <a:solidFill>
                  <a:srgbClr val="363929"/>
                </a:solidFill>
              </a:rPr>
              <a:t>the </a:t>
            </a:r>
            <a:r>
              <a:rPr sz="2548" dirty="0">
                <a:solidFill>
                  <a:srgbClr val="363929"/>
                </a:solidFill>
              </a:rPr>
              <a:t>top-500 supercomputers today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xfrm>
            <a:off x="12351613" y="9201150"/>
            <a:ext cx="255525" cy="38735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3</a:t>
            </a:fld>
            <a:endParaRPr sz="2000">
              <a:solidFill>
                <a:srgbClr val="56533A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7645655" y="3123483"/>
            <a:ext cx="5042843" cy="5688393"/>
            <a:chOff x="5181600" y="2172659"/>
            <a:chExt cx="3769552" cy="412090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81600" y="2667000"/>
              <a:ext cx="3708734" cy="335280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5600304" y="6026000"/>
              <a:ext cx="3207261" cy="267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1800" dirty="0" smtClean="0">
                  <a:latin typeface="+mn-lt"/>
                </a:rPr>
                <a:t>Top500.org share by Interconnect family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479281" y="4730030"/>
              <a:ext cx="980075" cy="289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000" dirty="0" err="1" smtClean="0">
                  <a:latin typeface="+mn-lt"/>
                </a:rPr>
                <a:t>Infiniband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301586" y="2172659"/>
              <a:ext cx="2026074" cy="334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DAQ1 TDR (2002)</a:t>
              </a:r>
              <a:endParaRPr lang="en-US" sz="2400" dirty="0">
                <a:latin typeface="+mn-lt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5658793" y="2437906"/>
              <a:ext cx="0" cy="2628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5711272" y="2749806"/>
              <a:ext cx="780303" cy="289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000" dirty="0" err="1" smtClean="0">
                  <a:latin typeface="+mn-lt"/>
                </a:rPr>
                <a:t>Myrinet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363083" y="2983564"/>
              <a:ext cx="809251" cy="5128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1 Gb/s </a:t>
              </a:r>
              <a:br>
                <a:rPr lang="en-US" sz="2000" dirty="0" smtClean="0">
                  <a:latin typeface="+mn-lt"/>
                </a:rPr>
              </a:br>
              <a:r>
                <a:rPr lang="en-US" sz="2000" dirty="0" smtClean="0">
                  <a:latin typeface="+mn-lt"/>
                </a:rPr>
                <a:t>Ethernet 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923493" y="3688565"/>
              <a:ext cx="809251" cy="5128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10 Gb/s </a:t>
              </a:r>
              <a:br>
                <a:rPr lang="en-US" sz="2000" dirty="0" smtClean="0">
                  <a:latin typeface="+mn-lt"/>
                </a:rPr>
              </a:br>
              <a:r>
                <a:rPr lang="en-US" sz="2000" dirty="0" smtClean="0">
                  <a:latin typeface="+mn-lt"/>
                </a:rPr>
                <a:t>Ethernet 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64" name="Straight Arrow Connector 63"/>
            <p:cNvCxnSpPr>
              <a:stCxn id="63" idx="3"/>
            </p:cNvCxnSpPr>
            <p:nvPr/>
          </p:nvCxnSpPr>
          <p:spPr>
            <a:xfrm>
              <a:off x="7732744" y="3944976"/>
              <a:ext cx="868088" cy="808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301309" y="2172659"/>
              <a:ext cx="649843" cy="334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2014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V="1">
              <a:off x="8614512" y="2448093"/>
              <a:ext cx="0" cy="242481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dirty="0">
                <a:solidFill>
                  <a:srgbClr val="363929"/>
                </a:solidFill>
              </a:rPr>
              <a:t>CMS Event Builder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050456" y="1524000"/>
            <a:ext cx="7557344" cy="7721600"/>
          </a:xfrm>
          <a:prstGeom prst="rect">
            <a:avLst/>
          </a:prstGeom>
        </p:spPr>
        <p:txBody>
          <a:bodyPr/>
          <a:lstStyle/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Detector front-end (custom electronics) </a:t>
            </a:r>
            <a:br>
              <a:rPr sz="2639" dirty="0">
                <a:solidFill>
                  <a:srgbClr val="363929"/>
                </a:solidFill>
              </a:rPr>
            </a:br>
            <a:r>
              <a:rPr sz="2639" dirty="0">
                <a:solidFill>
                  <a:srgbClr val="363929"/>
                </a:solidFill>
              </a:rPr>
              <a:t/>
            </a:r>
            <a:br>
              <a:rPr sz="2639" dirty="0">
                <a:solidFill>
                  <a:srgbClr val="363929"/>
                </a:solidFill>
              </a:rPr>
            </a:br>
            <a:r>
              <a:rPr sz="2639" dirty="0">
                <a:solidFill>
                  <a:srgbClr val="363929"/>
                </a:solidFill>
              </a:rPr>
              <a:t>Front-End Readout Optical Link (FEROL)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Optical 10 GbE TCP/IP</a:t>
            </a:r>
          </a:p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Data Concentrator switches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Data to Surface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Aggregate into 40 GbE links</a:t>
            </a:r>
          </a:p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72 Readout Units (RUs)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Combine FEROL fragments into super-fragment</a:t>
            </a:r>
          </a:p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Event Builder switch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Infiniband FDR 56 Gbps CLOS network</a:t>
            </a:r>
          </a:p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62 Builder Units (BUs)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Event building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US" sz="2366" dirty="0" smtClean="0">
                <a:solidFill>
                  <a:srgbClr val="363929"/>
                </a:solidFill>
              </a:rPr>
              <a:t>Write events to transient files on </a:t>
            </a:r>
            <a:r>
              <a:rPr sz="2366" dirty="0" smtClean="0">
                <a:solidFill>
                  <a:srgbClr val="363929"/>
                </a:solidFill>
              </a:rPr>
              <a:t>RAM </a:t>
            </a:r>
            <a:r>
              <a:rPr sz="2366" dirty="0">
                <a:solidFill>
                  <a:srgbClr val="363929"/>
                </a:solidFill>
              </a:rPr>
              <a:t>disk</a:t>
            </a:r>
          </a:p>
          <a:p>
            <a:pPr lvl="0" defTabSz="416052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639" dirty="0">
                <a:solidFill>
                  <a:srgbClr val="363929"/>
                </a:solidFill>
              </a:rPr>
              <a:t>Filter Units (FUs)</a:t>
            </a:r>
          </a:p>
          <a:p>
            <a:pPr marL="720232" lvl="1" indent="-277368" defTabSz="416052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66" dirty="0">
                <a:solidFill>
                  <a:srgbClr val="363929"/>
                </a:solidFill>
              </a:rPr>
              <a:t>Run HLT selection using files from RAM disk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12210389" y="9201150"/>
            <a:ext cx="39674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4</a:t>
            </a:fld>
            <a:endParaRPr sz="2000">
              <a:solidFill>
                <a:srgbClr val="56533A"/>
              </a:solidFill>
            </a:endParaRPr>
          </a:p>
        </p:txBody>
      </p:sp>
      <p:pic>
        <p:nvPicPr>
          <p:cNvPr id="46" name="Picture 4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681724">
            <a:off x="10230455" y="8115437"/>
            <a:ext cx="2476501" cy="1016001"/>
          </a:xfrm>
          <a:prstGeom prst="rect">
            <a:avLst/>
          </a:prstGeom>
        </p:spPr>
      </p:pic>
      <p:sp>
        <p:nvSpPr>
          <p:cNvPr id="48" name="Shape 48"/>
          <p:cNvSpPr/>
          <p:nvPr/>
        </p:nvSpPr>
        <p:spPr>
          <a:xfrm>
            <a:off x="2752832" y="3048000"/>
            <a:ext cx="1339888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363929"/>
                </a:solidFill>
                <a:latin typeface="Arial"/>
                <a:ea typeface="Arial"/>
                <a:cs typeface="Arial"/>
                <a:sym typeface="Arial"/>
              </a:rPr>
              <a:t>576 x 10 GbE</a:t>
            </a:r>
            <a:br>
              <a:rPr sz="1400">
                <a:solidFill>
                  <a:srgbClr val="36392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1400">
                <a:solidFill>
                  <a:srgbClr val="363929"/>
                </a:solidFill>
                <a:latin typeface="Arial"/>
                <a:ea typeface="Arial"/>
                <a:cs typeface="Arial"/>
                <a:sym typeface="Arial"/>
              </a:rPr>
              <a:t>200 m</a:t>
            </a:r>
          </a:p>
        </p:txBody>
      </p:sp>
      <p:sp>
        <p:nvSpPr>
          <p:cNvPr id="49" name="Shape 49"/>
          <p:cNvSpPr/>
          <p:nvPr/>
        </p:nvSpPr>
        <p:spPr>
          <a:xfrm>
            <a:off x="2768600" y="4953000"/>
            <a:ext cx="1102705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363929"/>
                </a:solidFill>
              </a:rPr>
              <a:t>72 x 40 GbE</a:t>
            </a:r>
          </a:p>
        </p:txBody>
      </p:sp>
      <p:sp>
        <p:nvSpPr>
          <p:cNvPr id="50" name="Shape 50"/>
          <p:cNvSpPr/>
          <p:nvPr/>
        </p:nvSpPr>
        <p:spPr>
          <a:xfrm>
            <a:off x="1739900" y="6362700"/>
            <a:ext cx="1636453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363929"/>
                </a:solidFill>
              </a:rPr>
              <a:t>72 x 64 IB 56 Gbps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7202" y="1282700"/>
            <a:ext cx="2286000" cy="7950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Arial"/>
              </a:rPr>
              <a:t>EvB Protocol</a:t>
            </a:r>
          </a:p>
        </p:txBody>
      </p:sp>
      <p:pic>
        <p:nvPicPr>
          <p:cNvPr id="3993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88" y="1924050"/>
            <a:ext cx="1430337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1570038"/>
            <a:ext cx="18542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988" y="1455738"/>
            <a:ext cx="19685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1" name="Group 9"/>
          <p:cNvGrpSpPr>
            <a:grpSpLocks/>
          </p:cNvGrpSpPr>
          <p:nvPr/>
        </p:nvGrpSpPr>
        <p:grpSpPr bwMode="auto">
          <a:xfrm>
            <a:off x="2038350" y="4229172"/>
            <a:ext cx="2197100" cy="1147691"/>
            <a:chOff x="2037904" y="4228800"/>
            <a:chExt cx="2197100" cy="1147368"/>
          </a:xfrm>
        </p:grpSpPr>
        <p:sp>
          <p:nvSpPr>
            <p:cNvPr id="39972" name="Rectangle 9"/>
            <p:cNvSpPr>
              <a:spLocks/>
            </p:cNvSpPr>
            <p:nvPr/>
          </p:nvSpPr>
          <p:spPr bwMode="auto">
            <a:xfrm>
              <a:off x="2802929" y="4228800"/>
              <a:ext cx="632784" cy="36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Arial"/>
                  <a:sym typeface="Arial" charset="0"/>
                </a:rPr>
                <a:t>EVM</a:t>
              </a:r>
            </a:p>
          </p:txBody>
        </p:sp>
        <p:pic>
          <p:nvPicPr>
            <p:cNvPr id="39973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42" name="Group 49"/>
          <p:cNvGrpSpPr>
            <a:grpSpLocks/>
          </p:cNvGrpSpPr>
          <p:nvPr/>
        </p:nvGrpSpPr>
        <p:grpSpPr bwMode="auto">
          <a:xfrm>
            <a:off x="5926138" y="4229100"/>
            <a:ext cx="2197100" cy="1147763"/>
            <a:chOff x="2037904" y="4228748"/>
            <a:chExt cx="2197100" cy="1147420"/>
          </a:xfrm>
        </p:grpSpPr>
        <p:sp>
          <p:nvSpPr>
            <p:cNvPr id="39970" name="Rectangle 9"/>
            <p:cNvSpPr>
              <a:spLocks/>
            </p:cNvSpPr>
            <p:nvPr/>
          </p:nvSpPr>
          <p:spPr bwMode="auto">
            <a:xfrm>
              <a:off x="2802929" y="4228748"/>
              <a:ext cx="7012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Arial"/>
                  <a:sym typeface="Arial" charset="0"/>
                </a:rPr>
                <a:t>RU 1</a:t>
              </a:r>
            </a:p>
          </p:txBody>
        </p:sp>
        <p:pic>
          <p:nvPicPr>
            <p:cNvPr id="39971" name="Picture 5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43" name="Group 52"/>
          <p:cNvGrpSpPr>
            <a:grpSpLocks/>
          </p:cNvGrpSpPr>
          <p:nvPr/>
        </p:nvGrpSpPr>
        <p:grpSpPr bwMode="auto">
          <a:xfrm>
            <a:off x="8662988" y="4229100"/>
            <a:ext cx="2197100" cy="1147763"/>
            <a:chOff x="2037904" y="4228748"/>
            <a:chExt cx="2197100" cy="1147420"/>
          </a:xfrm>
        </p:grpSpPr>
        <p:sp>
          <p:nvSpPr>
            <p:cNvPr id="39968" name="Rectangle 9"/>
            <p:cNvSpPr>
              <a:spLocks/>
            </p:cNvSpPr>
            <p:nvPr/>
          </p:nvSpPr>
          <p:spPr bwMode="auto">
            <a:xfrm>
              <a:off x="2802929" y="4228748"/>
              <a:ext cx="7012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Arial"/>
                  <a:sym typeface="Arial" charset="0"/>
                </a:rPr>
                <a:t>RU 2</a:t>
              </a:r>
            </a:p>
          </p:txBody>
        </p:sp>
        <p:pic>
          <p:nvPicPr>
            <p:cNvPr id="39969" name="Picture 5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7904" y="4588768"/>
              <a:ext cx="2197100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44" name="Group 11"/>
          <p:cNvGrpSpPr>
            <a:grpSpLocks/>
          </p:cNvGrpSpPr>
          <p:nvPr/>
        </p:nvGrpSpPr>
        <p:grpSpPr bwMode="auto">
          <a:xfrm>
            <a:off x="3910013" y="7900988"/>
            <a:ext cx="2197100" cy="1233487"/>
            <a:chOff x="3910112" y="7901136"/>
            <a:chExt cx="2197100" cy="1233352"/>
          </a:xfrm>
        </p:grpSpPr>
        <p:pic>
          <p:nvPicPr>
            <p:cNvPr id="39966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0112" y="7901136"/>
              <a:ext cx="2197100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7" name="Rectangle 8"/>
            <p:cNvSpPr>
              <a:spLocks/>
            </p:cNvSpPr>
            <p:nvPr/>
          </p:nvSpPr>
          <p:spPr bwMode="auto">
            <a:xfrm>
              <a:off x="5278265" y="8765156"/>
              <a:ext cx="684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Arial"/>
                  <a:sym typeface="Arial" charset="0"/>
                </a:rPr>
                <a:t>BU 1</a:t>
              </a:r>
            </a:p>
          </p:txBody>
        </p:sp>
      </p:grpSp>
      <p:grpSp>
        <p:nvGrpSpPr>
          <p:cNvPr id="39945" name="Group 57"/>
          <p:cNvGrpSpPr>
            <a:grpSpLocks/>
          </p:cNvGrpSpPr>
          <p:nvPr/>
        </p:nvGrpSpPr>
        <p:grpSpPr bwMode="auto">
          <a:xfrm>
            <a:off x="7654925" y="7900988"/>
            <a:ext cx="2197100" cy="1233487"/>
            <a:chOff x="3910112" y="7901136"/>
            <a:chExt cx="2197100" cy="1233352"/>
          </a:xfrm>
        </p:grpSpPr>
        <p:pic>
          <p:nvPicPr>
            <p:cNvPr id="39964" name="Picture 6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0112" y="7901136"/>
              <a:ext cx="2197100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5" name="Rectangle 8"/>
            <p:cNvSpPr>
              <a:spLocks/>
            </p:cNvSpPr>
            <p:nvPr/>
          </p:nvSpPr>
          <p:spPr bwMode="auto">
            <a:xfrm>
              <a:off x="5278265" y="8765156"/>
              <a:ext cx="684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a typeface="ヒラギノ角ゴ Pro W3" charset="0"/>
                  <a:cs typeface="Arial"/>
                  <a:sym typeface="Arial" charset="0"/>
                </a:rPr>
                <a:t>BU 2</a:t>
              </a:r>
            </a:p>
          </p:txBody>
        </p:sp>
      </p:grpSp>
      <p:sp>
        <p:nvSpPr>
          <p:cNvPr id="39946" name="Rectangle 9"/>
          <p:cNvSpPr>
            <a:spLocks/>
          </p:cNvSpPr>
          <p:nvPr/>
        </p:nvSpPr>
        <p:spPr bwMode="auto">
          <a:xfrm>
            <a:off x="4198938" y="2213253"/>
            <a:ext cx="1025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ea typeface="ヒラギノ角ゴ Pro W3" charset="0"/>
                <a:cs typeface="Arial"/>
                <a:sym typeface="Arial" charset="0"/>
              </a:rPr>
              <a:t>FEROLs</a:t>
            </a:r>
          </a:p>
        </p:txBody>
      </p:sp>
      <p:sp>
        <p:nvSpPr>
          <p:cNvPr id="40" name="Wave 39"/>
          <p:cNvSpPr>
            <a:spLocks noChangeArrowheads="1"/>
          </p:cNvSpPr>
          <p:nvPr/>
        </p:nvSpPr>
        <p:spPr bwMode="auto">
          <a:xfrm>
            <a:off x="9094788" y="2860675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36" name="Wave 35"/>
          <p:cNvSpPr>
            <a:spLocks noChangeArrowheads="1"/>
          </p:cNvSpPr>
          <p:nvPr/>
        </p:nvSpPr>
        <p:spPr bwMode="auto">
          <a:xfrm>
            <a:off x="6215063" y="2911475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28" name="Wave 27"/>
          <p:cNvSpPr>
            <a:spLocks noChangeArrowheads="1"/>
          </p:cNvSpPr>
          <p:nvPr/>
        </p:nvSpPr>
        <p:spPr bwMode="auto">
          <a:xfrm>
            <a:off x="4125913" y="5381625"/>
            <a:ext cx="1512887" cy="715963"/>
          </a:xfrm>
          <a:prstGeom prst="wave">
            <a:avLst>
              <a:gd name="adj1" fmla="val 4514"/>
              <a:gd name="adj2" fmla="val 0"/>
            </a:avLst>
          </a:prstGeom>
          <a:solidFill>
            <a:srgbClr val="F1B1B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Assign event to BU1</a:t>
            </a:r>
          </a:p>
        </p:txBody>
      </p:sp>
      <p:sp>
        <p:nvSpPr>
          <p:cNvPr id="30" name="Wave 29"/>
          <p:cNvSpPr>
            <a:spLocks noChangeArrowheads="1"/>
          </p:cNvSpPr>
          <p:nvPr/>
        </p:nvSpPr>
        <p:spPr bwMode="auto">
          <a:xfrm>
            <a:off x="4125913" y="5381625"/>
            <a:ext cx="1512887" cy="715963"/>
          </a:xfrm>
          <a:prstGeom prst="wave">
            <a:avLst>
              <a:gd name="adj1" fmla="val 4514"/>
              <a:gd name="adj2" fmla="val 0"/>
            </a:avLst>
          </a:prstGeom>
          <a:solidFill>
            <a:srgbClr val="F1B1B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Assign event to BU1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2464496" y="9201150"/>
            <a:ext cx="142642" cy="307777"/>
          </a:xfrm>
        </p:spPr>
        <p:txBody>
          <a:bodyPr/>
          <a:lstStyle/>
          <a:p>
            <a:pPr>
              <a:defRPr/>
            </a:pPr>
            <a:fld id="{1A930ABF-D130-AD4F-8150-2702CF161616}" type="slidenum">
              <a:rPr lang="en-US">
                <a:cs typeface="Arial"/>
              </a:rPr>
              <a:pPr>
                <a:defRPr/>
              </a:pPr>
              <a:t>5</a:t>
            </a:fld>
            <a:endParaRPr lang="en-US">
              <a:cs typeface="Arial"/>
            </a:endParaRPr>
          </a:p>
        </p:txBody>
      </p:sp>
      <p:sp>
        <p:nvSpPr>
          <p:cNvPr id="42" name="Wave 41"/>
          <p:cNvSpPr>
            <a:spLocks noChangeArrowheads="1"/>
          </p:cNvSpPr>
          <p:nvPr/>
        </p:nvSpPr>
        <p:spPr bwMode="auto">
          <a:xfrm>
            <a:off x="8051007" y="6964363"/>
            <a:ext cx="1223962" cy="715962"/>
          </a:xfrm>
          <a:prstGeom prst="wave">
            <a:avLst>
              <a:gd name="adj1" fmla="val 4514"/>
              <a:gd name="adj2" fmla="val 0"/>
            </a:avLst>
          </a:prstGeom>
          <a:solidFill>
            <a:srgbClr val="F8C97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 dirty="0">
                <a:cs typeface="Arial"/>
              </a:rPr>
              <a:t>Event </a:t>
            </a:r>
          </a:p>
          <a:p>
            <a:r>
              <a:rPr lang="en-US" sz="1800" dirty="0">
                <a:cs typeface="Arial"/>
              </a:rPr>
              <a:t>Request</a:t>
            </a:r>
          </a:p>
        </p:txBody>
      </p:sp>
      <p:sp>
        <p:nvSpPr>
          <p:cNvPr id="3" name="Wave 2"/>
          <p:cNvSpPr>
            <a:spLocks noChangeArrowheads="1"/>
          </p:cNvSpPr>
          <p:nvPr/>
        </p:nvSpPr>
        <p:spPr bwMode="auto">
          <a:xfrm>
            <a:off x="4125913" y="6964363"/>
            <a:ext cx="1223962" cy="715962"/>
          </a:xfrm>
          <a:prstGeom prst="wave">
            <a:avLst>
              <a:gd name="adj1" fmla="val 4514"/>
              <a:gd name="adj2" fmla="val 0"/>
            </a:avLst>
          </a:prstGeom>
          <a:solidFill>
            <a:srgbClr val="F8C97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Event Request</a:t>
            </a:r>
          </a:p>
        </p:txBody>
      </p:sp>
      <p:sp>
        <p:nvSpPr>
          <p:cNvPr id="41" name="Wave 40"/>
          <p:cNvSpPr>
            <a:spLocks noChangeArrowheads="1"/>
          </p:cNvSpPr>
          <p:nvPr/>
        </p:nvSpPr>
        <p:spPr bwMode="auto">
          <a:xfrm>
            <a:off x="4125913" y="6964363"/>
            <a:ext cx="1223962" cy="715962"/>
          </a:xfrm>
          <a:prstGeom prst="wave">
            <a:avLst>
              <a:gd name="adj1" fmla="val 4514"/>
              <a:gd name="adj2" fmla="val 0"/>
            </a:avLst>
          </a:prstGeom>
          <a:solidFill>
            <a:srgbClr val="F8C97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 dirty="0">
                <a:cs typeface="Arial"/>
              </a:rPr>
              <a:t>Event </a:t>
            </a:r>
          </a:p>
          <a:p>
            <a:r>
              <a:rPr lang="en-US" sz="1800" dirty="0">
                <a:cs typeface="Arial"/>
              </a:rPr>
              <a:t>Request</a:t>
            </a:r>
          </a:p>
        </p:txBody>
      </p:sp>
      <p:sp>
        <p:nvSpPr>
          <p:cNvPr id="59" name="Wave 58"/>
          <p:cNvSpPr>
            <a:spLocks noChangeArrowheads="1"/>
          </p:cNvSpPr>
          <p:nvPr/>
        </p:nvSpPr>
        <p:spPr bwMode="auto">
          <a:xfrm>
            <a:off x="2398713" y="2957513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 dirty="0">
                <a:cs typeface="Arial"/>
              </a:rPr>
              <a:t>Fragment</a:t>
            </a:r>
          </a:p>
        </p:txBody>
      </p:sp>
      <p:sp>
        <p:nvSpPr>
          <p:cNvPr id="31" name="Wave 30"/>
          <p:cNvSpPr>
            <a:spLocks noChangeArrowheads="1"/>
          </p:cNvSpPr>
          <p:nvPr/>
        </p:nvSpPr>
        <p:spPr bwMode="auto">
          <a:xfrm>
            <a:off x="2254250" y="5381625"/>
            <a:ext cx="1223963" cy="715963"/>
          </a:xfrm>
          <a:prstGeom prst="wave">
            <a:avLst>
              <a:gd name="adj1" fmla="val 4514"/>
              <a:gd name="adj2" fmla="val 0"/>
            </a:avLst>
          </a:prstGeom>
          <a:solidFill>
            <a:srgbClr val="F1B1B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 dirty="0">
                <a:cs typeface="Arial"/>
              </a:rPr>
              <a:t>Super-fragment</a:t>
            </a:r>
          </a:p>
        </p:txBody>
      </p:sp>
      <p:sp>
        <p:nvSpPr>
          <p:cNvPr id="32" name="Wave 31"/>
          <p:cNvSpPr>
            <a:spLocks noChangeArrowheads="1"/>
          </p:cNvSpPr>
          <p:nvPr/>
        </p:nvSpPr>
        <p:spPr bwMode="auto">
          <a:xfrm>
            <a:off x="6286500" y="5381625"/>
            <a:ext cx="1223963" cy="715963"/>
          </a:xfrm>
          <a:prstGeom prst="wave">
            <a:avLst>
              <a:gd name="adj1" fmla="val 4514"/>
              <a:gd name="adj2" fmla="val 0"/>
            </a:avLst>
          </a:prstGeom>
          <a:solidFill>
            <a:srgbClr val="F1B1B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Super-fragment</a:t>
            </a:r>
          </a:p>
        </p:txBody>
      </p:sp>
      <p:sp>
        <p:nvSpPr>
          <p:cNvPr id="33" name="Wave 32"/>
          <p:cNvSpPr>
            <a:spLocks noChangeArrowheads="1"/>
          </p:cNvSpPr>
          <p:nvPr/>
        </p:nvSpPr>
        <p:spPr bwMode="auto">
          <a:xfrm>
            <a:off x="8950325" y="5381625"/>
            <a:ext cx="1223963" cy="715963"/>
          </a:xfrm>
          <a:prstGeom prst="wave">
            <a:avLst>
              <a:gd name="adj1" fmla="val 4514"/>
              <a:gd name="adj2" fmla="val 0"/>
            </a:avLst>
          </a:prstGeom>
          <a:solidFill>
            <a:srgbClr val="F1B1B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Super-fragment</a:t>
            </a:r>
          </a:p>
        </p:txBody>
      </p:sp>
      <p:sp>
        <p:nvSpPr>
          <p:cNvPr id="34" name="Wave 33"/>
          <p:cNvSpPr>
            <a:spLocks noChangeArrowheads="1"/>
          </p:cNvSpPr>
          <p:nvPr/>
        </p:nvSpPr>
        <p:spPr bwMode="auto">
          <a:xfrm>
            <a:off x="2470150" y="8405813"/>
            <a:ext cx="1223963" cy="379412"/>
          </a:xfrm>
          <a:prstGeom prst="wave">
            <a:avLst>
              <a:gd name="adj1" fmla="val 4514"/>
              <a:gd name="adj2" fmla="val 0"/>
            </a:avLst>
          </a:prstGeom>
          <a:solidFill>
            <a:srgbClr val="F8C97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Event</a:t>
            </a:r>
          </a:p>
        </p:txBody>
      </p:sp>
      <p:sp>
        <p:nvSpPr>
          <p:cNvPr id="35" name="Wave 34"/>
          <p:cNvSpPr>
            <a:spLocks noChangeArrowheads="1"/>
          </p:cNvSpPr>
          <p:nvPr/>
        </p:nvSpPr>
        <p:spPr bwMode="auto">
          <a:xfrm>
            <a:off x="6070600" y="3005138"/>
            <a:ext cx="1223963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39" name="Wave 38"/>
          <p:cNvSpPr>
            <a:spLocks noChangeArrowheads="1"/>
          </p:cNvSpPr>
          <p:nvPr/>
        </p:nvSpPr>
        <p:spPr bwMode="auto">
          <a:xfrm>
            <a:off x="8950325" y="2932113"/>
            <a:ext cx="1223963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38" name="Wave 37"/>
          <p:cNvSpPr>
            <a:spLocks noChangeArrowheads="1"/>
          </p:cNvSpPr>
          <p:nvPr/>
        </p:nvSpPr>
        <p:spPr bwMode="auto">
          <a:xfrm>
            <a:off x="8805863" y="3025775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60" name="Wave 59"/>
          <p:cNvSpPr>
            <a:spLocks noChangeArrowheads="1"/>
          </p:cNvSpPr>
          <p:nvPr/>
        </p:nvSpPr>
        <p:spPr bwMode="auto">
          <a:xfrm>
            <a:off x="5926138" y="3101975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  <p:sp>
        <p:nvSpPr>
          <p:cNvPr id="37" name="Wave 36"/>
          <p:cNvSpPr>
            <a:spLocks noChangeArrowheads="1"/>
          </p:cNvSpPr>
          <p:nvPr/>
        </p:nvSpPr>
        <p:spPr bwMode="auto">
          <a:xfrm>
            <a:off x="8662988" y="3122613"/>
            <a:ext cx="1223962" cy="381000"/>
          </a:xfrm>
          <a:prstGeom prst="wave">
            <a:avLst>
              <a:gd name="adj1" fmla="val 4514"/>
              <a:gd name="adj2" fmla="val 0"/>
            </a:avLst>
          </a:prstGeom>
          <a:solidFill>
            <a:srgbClr val="B3D7A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72000" tIns="0" rIns="72000" bIns="36000">
            <a:spAutoFit/>
          </a:bodyPr>
          <a:lstStyle/>
          <a:p>
            <a:r>
              <a:rPr lang="en-US" sz="1800">
                <a:cs typeface="Arial"/>
              </a:rPr>
              <a:t>Fragment</a:t>
            </a:r>
          </a:p>
        </p:txBody>
      </p:sp>
    </p:spTree>
    <p:extLst>
      <p:ext uri="{BB962C8B-B14F-4D97-AF65-F5344CB8AC3E}">
        <p14:creationId xmlns:p14="http://schemas.microsoft.com/office/powerpoint/2010/main" val="34504571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79 0.06669 L -0.08021 -0.1987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1" y="-13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9 0.04949 L -0.37093 -0.1777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7" y="-11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51 -0.03676 L -0.04151 0.155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32 -0.0366 L -0.01721 0.01675 C -0.00183 0.02862 0.02149 0.03529 0.04591 0.03529 C 0.0735 0.03529 0.09559 0.02862 0.11122 0.01675 L 0.18545 -0.0366 " pathEditMode="relative" rAng="0" ptsTypes="FffFF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2" y="359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32 -0.0366 L 0.03907 0.05627 C 0.06617 0.07693 0.10719 0.08864 0.15017 0.08864 C 0.19876 0.08864 0.2377 0.07693 0.26517 0.05627 L 0.39592 -0.0366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6" y="6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73 -0.0366 L 0.13015 0.22885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1" y="13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4 -0.0366 L -0.16884 0.22153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2" y="128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79 -0.03676 L -0.02479 0.1550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7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01 -0.0366 L -0.36259 0.21421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37" y="125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82 -0.03416 C 0.05799 -0.02684 0.03052 -0.01919 0.03052 -0.01073 C 0.03052 -0.00211 0.07654 0.01253 0.08582 0.01724 " pathEditMode="relative" rAng="0" ptsTypes="aaA">
                                      <p:cBhvr>
                                        <p:cTn id="15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1" y="2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79 0.06669 L -0.08021 -0.1987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1" y="-13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36" grpId="0" animBg="1"/>
      <p:bldP spid="36" grpId="1" animBg="1"/>
      <p:bldP spid="36" grpId="2" animBg="1"/>
      <p:bldP spid="28" grpId="0" animBg="1"/>
      <p:bldP spid="28" grpId="1" animBg="1"/>
      <p:bldP spid="28" grpId="2" animBg="1"/>
      <p:bldP spid="30" grpId="0" animBg="1"/>
      <p:bldP spid="30" grpId="1" animBg="1"/>
      <p:bldP spid="30" grpId="2" animBg="1"/>
      <p:bldP spid="42" grpId="0" animBg="1"/>
      <p:bldP spid="42" grpId="1" animBg="1"/>
      <p:bldP spid="42" grpId="2" animBg="1"/>
      <p:bldP spid="3" grpId="0" animBg="1"/>
      <p:bldP spid="3" grpId="1" animBg="1"/>
      <p:bldP spid="3" grpId="2" animBg="1"/>
      <p:bldP spid="41" grpId="0" animBg="1"/>
      <p:bldP spid="41" grpId="1" animBg="1"/>
      <p:bldP spid="59" grpId="0" animBg="1"/>
      <p:bldP spid="59" grpId="1" animBg="1"/>
      <p:bldP spid="59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5" grpId="0" animBg="1"/>
      <p:bldP spid="35" grpId="1" animBg="1"/>
      <p:bldP spid="35" grpId="2" animBg="1"/>
      <p:bldP spid="39" grpId="0" animBg="1"/>
      <p:bldP spid="39" grpId="1" animBg="1"/>
      <p:bldP spid="39" grpId="2" animBg="1"/>
      <p:bldP spid="38" grpId="0" animBg="1"/>
      <p:bldP spid="38" grpId="1" animBg="1"/>
      <p:bldP spid="38" grpId="2" animBg="1"/>
      <p:bldP spid="60" grpId="0" animBg="1"/>
      <p:bldP spid="60" grpId="1" animBg="1"/>
      <p:bldP spid="60" grpId="2" animBg="1"/>
      <p:bldP spid="37" grpId="0" animBg="1"/>
      <p:bldP spid="37" grpId="1" animBg="1"/>
      <p:bldP spid="37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363929"/>
                </a:solidFill>
              </a:rPr>
              <a:t>Achieving Performance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1803400" y="1828800"/>
            <a:ext cx="9817100" cy="6959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0" defTabSz="452627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71" dirty="0">
                <a:solidFill>
                  <a:srgbClr val="363929"/>
                </a:solidFill>
              </a:rPr>
              <a:t>Avoid high rate of small messages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Request multiple events at the same time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Pack data of multiple events into one message</a:t>
            </a:r>
          </a:p>
          <a:p>
            <a:pPr lvl="0" defTabSz="452627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71" dirty="0">
                <a:solidFill>
                  <a:srgbClr val="363929"/>
                </a:solidFill>
              </a:rPr>
              <a:t>Avoid </a:t>
            </a:r>
            <a:r>
              <a:rPr lang="en-US" sz="2871" dirty="0" smtClean="0">
                <a:solidFill>
                  <a:srgbClr val="363929"/>
                </a:solidFill>
              </a:rPr>
              <a:t>copying data</a:t>
            </a:r>
            <a:endParaRPr sz="2871" dirty="0">
              <a:solidFill>
                <a:srgbClr val="363929"/>
              </a:solidFill>
            </a:endParaRP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Operate on pointers to data in receiving buffers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Copy data directly into RDMA buffers of Infiniband </a:t>
            </a:r>
            <a:r>
              <a:rPr sz="2574" dirty="0" smtClean="0">
                <a:solidFill>
                  <a:srgbClr val="363929"/>
                </a:solidFill>
              </a:rPr>
              <a:t>NICs</a:t>
            </a:r>
            <a:endParaRPr lang="en-US" sz="2574" dirty="0"/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US" sz="2574" dirty="0" smtClean="0">
                <a:solidFill>
                  <a:srgbClr val="363929"/>
                </a:solidFill>
              </a:rPr>
              <a:t>Stay in kernel space when writing data</a:t>
            </a:r>
            <a:endParaRPr sz="2574" dirty="0" smtClean="0">
              <a:solidFill>
                <a:srgbClr val="363929"/>
              </a:solidFill>
            </a:endParaRPr>
          </a:p>
          <a:p>
            <a:pPr lvl="0" defTabSz="452627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71" dirty="0" smtClean="0">
                <a:solidFill>
                  <a:srgbClr val="363929"/>
                </a:solidFill>
              </a:rPr>
              <a:t>Parallelize the work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 smtClean="0">
                <a:solidFill>
                  <a:srgbClr val="363929"/>
                </a:solidFill>
              </a:rPr>
              <a:t>Use </a:t>
            </a:r>
            <a:r>
              <a:rPr sz="2574" dirty="0">
                <a:solidFill>
                  <a:srgbClr val="363929"/>
                </a:solidFill>
              </a:rPr>
              <a:t>multiple threads </a:t>
            </a:r>
            <a:r>
              <a:rPr sz="2574" dirty="0" smtClean="0">
                <a:solidFill>
                  <a:srgbClr val="363929"/>
                </a:solidFill>
              </a:rPr>
              <a:t>for</a:t>
            </a:r>
            <a:r>
              <a:rPr lang="en-US" sz="2574" dirty="0" smtClean="0">
                <a:solidFill>
                  <a:srgbClr val="363929"/>
                </a:solidFill>
              </a:rPr>
              <a:t> data</a:t>
            </a:r>
            <a:r>
              <a:rPr sz="2574" dirty="0" smtClean="0">
                <a:solidFill>
                  <a:srgbClr val="363929"/>
                </a:solidFill>
              </a:rPr>
              <a:t> </a:t>
            </a:r>
            <a:r>
              <a:rPr lang="en-US" sz="2574" dirty="0" smtClean="0"/>
              <a:t>transmission and event handling</a:t>
            </a:r>
            <a:endParaRPr sz="2574" dirty="0">
              <a:solidFill>
                <a:srgbClr val="363929"/>
              </a:solidFill>
            </a:endParaRP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Write events concurrently into multiple files</a:t>
            </a:r>
          </a:p>
          <a:p>
            <a:pPr lvl="0" defTabSz="452627">
              <a:spcBef>
                <a:spcPts val="900"/>
              </a:spcBef>
              <a:defRPr sz="1800">
                <a:solidFill>
                  <a:srgbClr val="000000"/>
                </a:solidFill>
              </a:defRPr>
            </a:pPr>
            <a:r>
              <a:rPr sz="2871" dirty="0">
                <a:solidFill>
                  <a:srgbClr val="363929"/>
                </a:solidFill>
              </a:rPr>
              <a:t>Bind everything to CPU cores and memory (NUMA)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Each thread bound to a core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Memory structures allocated on pre-defined CPU</a:t>
            </a: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74" dirty="0">
                <a:solidFill>
                  <a:srgbClr val="363929"/>
                </a:solidFill>
              </a:rPr>
              <a:t>Interrupts from NICs restricted to certain </a:t>
            </a:r>
            <a:r>
              <a:rPr sz="2574" dirty="0" smtClean="0">
                <a:solidFill>
                  <a:srgbClr val="363929"/>
                </a:solidFill>
              </a:rPr>
              <a:t>cores</a:t>
            </a:r>
            <a:endParaRPr lang="en-US" sz="2574" dirty="0" smtClean="0">
              <a:solidFill>
                <a:srgbClr val="363929"/>
              </a:solidFill>
            </a:endParaRPr>
          </a:p>
          <a:p>
            <a:pPr marL="783549" lvl="1" indent="-301752" defTabSz="452627">
              <a:spcBef>
                <a:spcPts val="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US" sz="2574" dirty="0" smtClean="0"/>
              <a:t>Tune Linux TCP stack for maximum performance </a:t>
            </a:r>
            <a:endParaRPr sz="2574" dirty="0">
              <a:solidFill>
                <a:srgbClr val="363929"/>
              </a:solidFill>
            </a:endParaRP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xfrm>
            <a:off x="12351613" y="9201150"/>
            <a:ext cx="255525" cy="38735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6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Readout Unit (RU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Dell PowerEdge R620</a:t>
            </a:r>
          </a:p>
          <a:p>
            <a:pPr lvl="1"/>
            <a:r>
              <a:rPr lang="en-US" dirty="0"/>
              <a:t>Dual 8 core Xeon </a:t>
            </a:r>
            <a:r>
              <a:rPr lang="en-US" dirty="0" smtClean="0"/>
              <a:t>CPU</a:t>
            </a:r>
            <a:br>
              <a:rPr lang="en-US" dirty="0" smtClean="0"/>
            </a:br>
            <a:r>
              <a:rPr lang="en-US" dirty="0" smtClean="0"/>
              <a:t>E5</a:t>
            </a:r>
            <a:r>
              <a:rPr lang="en-US" dirty="0"/>
              <a:t>-2670 0 @ 2.60GHz</a:t>
            </a:r>
          </a:p>
          <a:p>
            <a:pPr lvl="1"/>
            <a:r>
              <a:rPr lang="en-US" dirty="0"/>
              <a:t>32 GB of </a:t>
            </a:r>
            <a:r>
              <a:rPr lang="en-US" dirty="0" smtClean="0"/>
              <a:t>memory</a:t>
            </a:r>
          </a:p>
          <a:p>
            <a:pPr lvl="1"/>
            <a:endParaRPr lang="en-US" dirty="0"/>
          </a:p>
          <a:p>
            <a:r>
              <a:rPr lang="en-US" dirty="0"/>
              <a:t>Builder Unit (BU)</a:t>
            </a:r>
          </a:p>
          <a:p>
            <a:pPr lvl="1"/>
            <a:r>
              <a:rPr lang="en-US" dirty="0"/>
              <a:t>Dell PowerEdge R720</a:t>
            </a:r>
          </a:p>
          <a:p>
            <a:pPr lvl="1"/>
            <a:r>
              <a:rPr lang="en-US" dirty="0"/>
              <a:t>Dual 8 core Xeon CPU</a:t>
            </a:r>
            <a:br>
              <a:rPr lang="en-US" dirty="0"/>
            </a:br>
            <a:r>
              <a:rPr lang="en-US" dirty="0"/>
              <a:t>E5-2670 0 @ 2.60GHz</a:t>
            </a:r>
          </a:p>
          <a:p>
            <a:pPr lvl="1"/>
            <a:r>
              <a:rPr lang="en-US" dirty="0"/>
              <a:t>32+256GB of memory</a:t>
            </a:r>
            <a:br>
              <a:rPr lang="en-US" dirty="0"/>
            </a:br>
            <a:r>
              <a:rPr lang="en-US" dirty="0"/>
              <a:t>(240 GB for </a:t>
            </a:r>
            <a:r>
              <a:rPr lang="en-US" dirty="0" err="1"/>
              <a:t>Ramdisk</a:t>
            </a:r>
            <a:r>
              <a:rPr lang="en-US" dirty="0"/>
              <a:t> on CPU 1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2896" y="2137784"/>
            <a:ext cx="4799504" cy="3599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65" b="68690" l="2979" r="9808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13743" y="5634486"/>
            <a:ext cx="4888472" cy="325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140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Network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700" y="1930400"/>
            <a:ext cx="3672119" cy="6959600"/>
          </a:xfrm>
        </p:spPr>
        <p:txBody>
          <a:bodyPr/>
          <a:lstStyle/>
          <a:p>
            <a:r>
              <a:rPr lang="en-US" dirty="0" smtClean="0"/>
              <a:t>40</a:t>
            </a:r>
            <a:r>
              <a:rPr lang="en-US" dirty="0"/>
              <a:t>/56Gb NICs (Infiniband or Ethernet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Mellanox Technologies</a:t>
            </a:r>
            <a:br>
              <a:rPr lang="en-US" dirty="0"/>
            </a:br>
            <a:r>
              <a:rPr lang="en-US" dirty="0"/>
              <a:t>MT27500 Family [ConnectX-3</a:t>
            </a:r>
            <a:r>
              <a:rPr lang="en-US" dirty="0" smtClean="0"/>
              <a:t>]</a:t>
            </a:r>
            <a:endParaRPr lang="en-US" dirty="0"/>
          </a:p>
          <a:p>
            <a:r>
              <a:rPr lang="en-US" dirty="0" smtClean="0"/>
              <a:t>10</a:t>
            </a:r>
            <a:r>
              <a:rPr lang="en-US" dirty="0"/>
              <a:t>/</a:t>
            </a:r>
            <a:r>
              <a:rPr lang="en-US" dirty="0" smtClean="0"/>
              <a:t>40 </a:t>
            </a:r>
            <a:r>
              <a:rPr lang="en-US" dirty="0" err="1" smtClean="0"/>
              <a:t>GbE</a:t>
            </a:r>
            <a:r>
              <a:rPr lang="en-US" dirty="0" smtClean="0"/>
              <a:t> switches</a:t>
            </a:r>
          </a:p>
          <a:p>
            <a:pPr lvl="1"/>
            <a:r>
              <a:rPr lang="en-US" dirty="0" smtClean="0"/>
              <a:t>Mellanox</a:t>
            </a:r>
            <a:br>
              <a:rPr lang="en-US" dirty="0" smtClean="0"/>
            </a:br>
            <a:r>
              <a:rPr lang="en-US" dirty="0" smtClean="0"/>
              <a:t>SX1024 </a:t>
            </a:r>
            <a:r>
              <a:rPr lang="en-US" dirty="0"/>
              <a:t>&amp; SX1036 </a:t>
            </a:r>
          </a:p>
          <a:p>
            <a:r>
              <a:rPr lang="en-US" dirty="0" smtClean="0"/>
              <a:t>Infiniband </a:t>
            </a:r>
            <a:r>
              <a:rPr lang="en-US" dirty="0"/>
              <a:t>switches</a:t>
            </a:r>
          </a:p>
          <a:p>
            <a:pPr lvl="1"/>
            <a:r>
              <a:rPr lang="en-US" dirty="0"/>
              <a:t>Mellanox </a:t>
            </a:r>
            <a:r>
              <a:rPr lang="en-US" dirty="0" smtClean="0"/>
              <a:t>SX6036</a:t>
            </a:r>
            <a:endParaRPr lang="en-US" dirty="0"/>
          </a:p>
        </p:txBody>
      </p:sp>
      <p:pic>
        <p:nvPicPr>
          <p:cNvPr id="4" name="Picture 3" descr="IMG_20140325_092241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3355" y="2124453"/>
            <a:ext cx="5009221" cy="6794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6131" y="8942157"/>
            <a:ext cx="2750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 smtClean="0"/>
              <a:t>Infiniband CLOS network</a:t>
            </a:r>
            <a:endParaRPr lang="en-US" sz="1800" dirty="0"/>
          </a:p>
        </p:txBody>
      </p:sp>
      <p:pic>
        <p:nvPicPr>
          <p:cNvPr id="7" name="Picture 6" descr="clo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25026" y="4462005"/>
            <a:ext cx="6765547" cy="209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758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body" idx="1"/>
          </p:nvPr>
        </p:nvSpPr>
        <p:spPr>
          <a:xfrm>
            <a:off x="1790700" y="1930400"/>
            <a:ext cx="9817100" cy="589280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defRPr sz="4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363929"/>
                </a:solidFill>
              </a:rPr>
              <a:t>Performance Measurements</a:t>
            </a:r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xfrm>
            <a:off x="12351613" y="9201150"/>
            <a:ext cx="255525" cy="38735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000">
                <a:solidFill>
                  <a:srgbClr val="56533A"/>
                </a:solidFill>
              </a:rPr>
              <a:t>9</a:t>
            </a:fld>
            <a:endParaRPr sz="2000">
              <a:solidFill>
                <a:srgbClr val="56533A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hite">
  <a:themeElements>
    <a:clrScheme name="White">
      <a:dk1>
        <a:srgbClr val="363929"/>
      </a:dk1>
      <a:lt1>
        <a:srgbClr val="191039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363929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363929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5487</TotalTime>
  <Words>510</Words>
  <Application>Microsoft Macintosh PowerPoint</Application>
  <PresentationFormat>Custom</PresentationFormat>
  <Paragraphs>175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White</vt:lpstr>
      <vt:lpstr>A New Event Builder for CMS Run II</vt:lpstr>
      <vt:lpstr>Overview</vt:lpstr>
      <vt:lpstr>CMS DAQ for LHC Run II</vt:lpstr>
      <vt:lpstr>CMS Event Builder</vt:lpstr>
      <vt:lpstr>EvB Protocol</vt:lpstr>
      <vt:lpstr>Achieving Performance</vt:lpstr>
      <vt:lpstr>Computers</vt:lpstr>
      <vt:lpstr>Data Network</vt:lpstr>
      <vt:lpstr>PowerPoint Presentation</vt:lpstr>
      <vt:lpstr>Data Concentrator</vt:lpstr>
      <vt:lpstr>Data Concentrator</vt:lpstr>
      <vt:lpstr>Builder Unit</vt:lpstr>
      <vt:lpstr>Builder Unit</vt:lpstr>
      <vt:lpstr>Scalability</vt:lpstr>
      <vt:lpstr>Scalability</vt:lpstr>
      <vt:lpstr>Summary</vt:lpstr>
      <vt:lpstr>PowerPoint Presentation</vt:lpstr>
      <vt:lpstr>BU Performance vs Threads</vt:lpstr>
      <vt:lpstr>Scalability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Event Builder for CMS Run II</dc:title>
  <cp:lastModifiedBy>Remi Mommsen</cp:lastModifiedBy>
  <cp:revision>49</cp:revision>
  <dcterms:modified xsi:type="dcterms:W3CDTF">2015-04-13T23:52:31Z</dcterms:modified>
</cp:coreProperties>
</file>