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4" r:id="rId3"/>
    <p:sldId id="275" r:id="rId4"/>
    <p:sldId id="285" r:id="rId5"/>
    <p:sldId id="286" r:id="rId6"/>
    <p:sldId id="277" r:id="rId7"/>
    <p:sldId id="278" r:id="rId8"/>
    <p:sldId id="279" r:id="rId9"/>
    <p:sldId id="280" r:id="rId10"/>
    <p:sldId id="291" r:id="rId11"/>
    <p:sldId id="292" r:id="rId12"/>
    <p:sldId id="281" r:id="rId13"/>
    <p:sldId id="282" r:id="rId14"/>
    <p:sldId id="287" r:id="rId15"/>
    <p:sldId id="283" r:id="rId16"/>
    <p:sldId id="284" r:id="rId17"/>
    <p:sldId id="288" r:id="rId18"/>
    <p:sldId id="289" r:id="rId19"/>
    <p:sldId id="290" r:id="rId20"/>
    <p:sldId id="273" r:id="rId2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4730"/>
    <a:srgbClr val="B48D36"/>
    <a:srgbClr val="FFF2CC"/>
    <a:srgbClr val="E11F44"/>
    <a:srgbClr val="6C0E20"/>
    <a:srgbClr val="766746"/>
    <a:srgbClr val="5E5238"/>
    <a:srgbClr val="FDF2DF"/>
    <a:srgbClr val="FBE8C9"/>
    <a:srgbClr val="F7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8" autoAdjust="0"/>
    <p:restoredTop sz="94660"/>
  </p:normalViewPr>
  <p:slideViewPr>
    <p:cSldViewPr snapToGrid="0">
      <p:cViewPr varScale="1">
        <p:scale>
          <a:sx n="79" d="100"/>
          <a:sy n="79" d="100"/>
        </p:scale>
        <p:origin x="74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F8616-24B9-463A-8CD3-483BE0066C55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CED25-639F-4973-90E3-E46C544BB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449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21st International Conference on Computing in High Energy and Nuclear Physics, </a:t>
            </a:r>
            <a:r>
              <a:rPr lang="en-US" altLang="ja-JP" i="1" dirty="0" smtClean="0"/>
              <a:t>CHEP2015</a:t>
            </a:r>
            <a:endParaRPr lang="ja-JP" alt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4D3FEA-C191-40E1-AB88-623AE22BD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455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21st International Conference on Computing in High Energy and Nuclear Physics, CHEP2015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4D3FEA-C191-40E1-AB88-623AE22BD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128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21st International Conference on Computing in High Energy and Nuclear Physics, CHEP2015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4D3FEA-C191-40E1-AB88-623AE22BD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155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21st International Conference on Computing in High Energy and Nuclear Physics, </a:t>
            </a:r>
            <a:r>
              <a:rPr lang="en-US" altLang="ja-JP" i="1" dirty="0" smtClean="0"/>
              <a:t>CHEP2015</a:t>
            </a:r>
            <a:endParaRPr lang="ja-JP" alt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4D3FEA-C191-40E1-AB88-623AE22BD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61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21st International Conference on Computing in High Energy and Nuclear Physics, </a:t>
            </a:r>
            <a:r>
              <a:rPr lang="en-US" altLang="ja-JP" i="1" dirty="0" smtClean="0"/>
              <a:t>CHEP2015</a:t>
            </a:r>
            <a:endParaRPr lang="ja-JP" alt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4D3FEA-C191-40E1-AB88-623AE22BD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321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21st International Conference on Computing in High Energy and Nuclear Physics, </a:t>
            </a:r>
            <a:r>
              <a:rPr lang="en-US" altLang="ja-JP" i="1" dirty="0" smtClean="0"/>
              <a:t>CHEP2015</a:t>
            </a:r>
            <a:endParaRPr lang="ja-JP" altLang="en-US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4D3FEA-C191-40E1-AB88-623AE22BD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543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21st International Conference on Computing in High Energy and Nuclear Physics, </a:t>
            </a:r>
            <a:r>
              <a:rPr lang="en-US" altLang="ja-JP" i="1" dirty="0" smtClean="0"/>
              <a:t>CHEP2015</a:t>
            </a:r>
            <a:endParaRPr lang="ja-JP" altLang="en-US" i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4D3FEA-C191-40E1-AB88-623AE22BD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551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21st International Conference on Computing in High Energy and Nuclear Physics, </a:t>
            </a:r>
            <a:r>
              <a:rPr lang="en-US" altLang="ja-JP" i="1" dirty="0" smtClean="0"/>
              <a:t>CHEP2015</a:t>
            </a:r>
            <a:endParaRPr lang="ja-JP" alt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4D3FEA-C191-40E1-AB88-623AE22BD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415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21st International Conference on Computing in High Energy and Nuclear Physics, </a:t>
            </a:r>
            <a:r>
              <a:rPr lang="en-US" altLang="ja-JP" i="1" dirty="0" smtClean="0"/>
              <a:t>CHEP2015</a:t>
            </a:r>
            <a:endParaRPr lang="ja-JP" alt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4D3FEA-C191-40E1-AB88-623AE22BD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37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21st International Conference on Computing in High Energy and Nuclear Physics, CHEP2015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4D3FEA-C191-40E1-AB88-623AE22BD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674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21st International Conference on Computing in High Energy and Nuclear Physics, CHEP2015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B4D3FEA-C191-40E1-AB88-623AE22BD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21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3296462"/>
            <a:ext cx="9144000" cy="3561538"/>
          </a:xfrm>
          <a:prstGeom prst="rect">
            <a:avLst/>
          </a:prstGeom>
          <a:gradFill flip="none" rotWithShape="1">
            <a:gsLst>
              <a:gs pos="0">
                <a:srgbClr val="FBE8C9"/>
              </a:gs>
              <a:gs pos="50000">
                <a:srgbClr val="FDF2DF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356351"/>
            <a:ext cx="9143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766746"/>
                </a:solidFill>
                <a:latin typeface="Lucida Sans" panose="020B0602030504020204" pitchFamily="34" charset="0"/>
              </a:defRPr>
            </a:lvl1pPr>
          </a:lstStyle>
          <a:p>
            <a:r>
              <a:rPr lang="en-US" altLang="ja-JP" dirty="0" smtClean="0"/>
              <a:t>21st International Conference on Computing in High Energy and Nuclear Physics, </a:t>
            </a:r>
            <a:r>
              <a:rPr lang="en-US" altLang="ja-JP" i="1" dirty="0" smtClean="0"/>
              <a:t>CHEP2015</a:t>
            </a:r>
            <a:endParaRPr lang="ja-JP" altLang="en-US" i="1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7156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7089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85583"/>
            <a:ext cx="7886700" cy="269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125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rgbClr val="76674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Lucida Sans" panose="020B06020305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kumimoji="1" sz="2800" kern="1200">
          <a:solidFill>
            <a:srgbClr val="766746"/>
          </a:solidFill>
          <a:effectLst>
            <a:outerShdw blurRad="50800" dist="38100" dir="2700000" algn="tl" rotWithShape="0">
              <a:srgbClr val="AEA24C">
                <a:alpha val="40000"/>
              </a:srgbClr>
            </a:outerShdw>
          </a:effectLst>
          <a:latin typeface="Lucida Sans" panose="020B06020305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kumimoji="1" sz="2400" kern="1200">
          <a:solidFill>
            <a:srgbClr val="524730"/>
          </a:solidFill>
          <a:effectLst>
            <a:outerShdw blurRad="38100" dist="38100" dir="2700000" algn="tl">
              <a:srgbClr val="E11F44">
                <a:alpha val="42745"/>
              </a:srgbClr>
            </a:outerShdw>
          </a:effectLst>
          <a:latin typeface="Lucida Sans" panose="020B06020305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6"/>
        </a:buBlip>
        <a:defRPr kumimoji="1" sz="2000" kern="1200">
          <a:solidFill>
            <a:srgbClr val="5E5238"/>
          </a:solidFill>
          <a:effectLst>
            <a:outerShdw blurRad="38100" dist="38100" dir="2700000" algn="tl">
              <a:srgbClr val="B48D36">
                <a:alpha val="42745"/>
              </a:srgbClr>
            </a:outerShdw>
          </a:effectLst>
          <a:latin typeface="Lucida Sans" panose="020B06020305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Lucida Sans" panose="020B06020305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Lucida Sans" panose="020B06020305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40328" y="1683471"/>
            <a:ext cx="7772400" cy="2763837"/>
          </a:xfrm>
          <a:effectLst>
            <a:outerShdw blurRad="50800" dist="38100" dir="2700000" algn="tl" rotWithShape="0">
              <a:srgbClr val="B48D36">
                <a:alpha val="40000"/>
              </a:srgbClr>
            </a:outerShdw>
          </a:effectLst>
        </p:spPr>
        <p:txBody>
          <a:bodyPr>
            <a:normAutofit/>
          </a:bodyPr>
          <a:lstStyle/>
          <a:p>
            <a:pPr>
              <a:lnSpc>
                <a:spcPts val="3900"/>
              </a:lnSpc>
            </a:pPr>
            <a:r>
              <a:rPr kumimoji="1" lang="en-US" altLang="ja-JP" sz="2400" dirty="0" smtClean="0">
                <a:latin typeface="Lucida Sans" panose="020B0602030504020204" pitchFamily="34" charset="0"/>
              </a:rPr>
              <a:t>21</a:t>
            </a:r>
            <a:r>
              <a:rPr kumimoji="1" lang="en-US" altLang="ja-JP" sz="2400" baseline="30000" dirty="0" smtClean="0">
                <a:latin typeface="Lucida Sans" panose="020B0602030504020204" pitchFamily="34" charset="0"/>
              </a:rPr>
              <a:t>st</a:t>
            </a:r>
            <a:r>
              <a:rPr kumimoji="1" lang="en-US" altLang="ja-JP" sz="2400" dirty="0" smtClean="0">
                <a:latin typeface="Lucida Sans" panose="020B0602030504020204" pitchFamily="34" charset="0"/>
              </a:rPr>
              <a:t> International Conference on Computing in High Energy and Nuclear Physics</a:t>
            </a:r>
            <a:br>
              <a:rPr kumimoji="1" lang="en-US" altLang="ja-JP" sz="2400" dirty="0" smtClean="0">
                <a:latin typeface="Lucida Sans" panose="020B0602030504020204" pitchFamily="34" charset="0"/>
              </a:rPr>
            </a:br>
            <a:r>
              <a:rPr kumimoji="1" lang="en-US" altLang="ja-JP" sz="2400" dirty="0" smtClean="0">
                <a:latin typeface="Lucida Sans" panose="020B0602030504020204" pitchFamily="34" charset="0"/>
              </a:rPr>
              <a:t/>
            </a:r>
            <a:br>
              <a:rPr kumimoji="1" lang="en-US" altLang="ja-JP" sz="2400" dirty="0" smtClean="0">
                <a:latin typeface="Lucida Sans" panose="020B0602030504020204" pitchFamily="34" charset="0"/>
              </a:rPr>
            </a:br>
            <a:r>
              <a:rPr kumimoji="1" lang="en-US" altLang="ja-JP" sz="7200" dirty="0" smtClean="0">
                <a:latin typeface="Lucida Sans" panose="020B0602030504020204" pitchFamily="34" charset="0"/>
              </a:rPr>
              <a:t/>
            </a:r>
            <a:br>
              <a:rPr kumimoji="1" lang="en-US" altLang="ja-JP" sz="7200" dirty="0" smtClean="0">
                <a:latin typeface="Lucida Sans" panose="020B0602030504020204" pitchFamily="34" charset="0"/>
              </a:rPr>
            </a:br>
            <a:r>
              <a:rPr kumimoji="1" lang="en-US" altLang="ja-JP" sz="9600" dirty="0" smtClean="0">
                <a:latin typeface="Lucida Sans" panose="020B0602030504020204" pitchFamily="34" charset="0"/>
              </a:rPr>
              <a:t>CHEP2015</a:t>
            </a:r>
            <a:endParaRPr kumimoji="1" lang="ja-JP" altLang="en-US" sz="8000" dirty="0">
              <a:latin typeface="Lucida Sans" panose="020B060203050402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568393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>
                <a:solidFill>
                  <a:srgbClr val="6C0E20"/>
                </a:solidFill>
                <a:effectLst>
                  <a:outerShdw blurRad="50800" dist="38100" dir="2700000" algn="tl" rotWithShape="0">
                    <a:srgbClr val="E11F44">
                      <a:alpha val="40000"/>
                    </a:srgbClr>
                  </a:outerShdw>
                </a:effectLst>
              </a:rPr>
              <a:t>April 13</a:t>
            </a:r>
            <a:r>
              <a:rPr kumimoji="1" lang="en-US" altLang="ja-JP" baseline="30000" dirty="0" smtClean="0">
                <a:solidFill>
                  <a:srgbClr val="6C0E20"/>
                </a:solidFill>
                <a:effectLst>
                  <a:outerShdw blurRad="50800" dist="38100" dir="2700000" algn="tl" rotWithShape="0">
                    <a:srgbClr val="E11F44">
                      <a:alpha val="40000"/>
                    </a:srgbClr>
                  </a:outerShdw>
                </a:effectLst>
              </a:rPr>
              <a:t>th</a:t>
            </a:r>
            <a:r>
              <a:rPr kumimoji="1" lang="en-US" altLang="ja-JP" dirty="0" smtClean="0">
                <a:solidFill>
                  <a:srgbClr val="6C0E20"/>
                </a:solidFill>
                <a:effectLst>
                  <a:outerShdw blurRad="50800" dist="38100" dir="2700000" algn="tl" rotWithShape="0">
                    <a:srgbClr val="E11F44">
                      <a:alpha val="40000"/>
                    </a:srgbClr>
                  </a:outerShdw>
                </a:effectLst>
              </a:rPr>
              <a:t> -17</a:t>
            </a:r>
            <a:r>
              <a:rPr kumimoji="1" lang="en-US" altLang="ja-JP" baseline="30000" dirty="0" smtClean="0">
                <a:solidFill>
                  <a:srgbClr val="6C0E20"/>
                </a:solidFill>
                <a:effectLst>
                  <a:outerShdw blurRad="50800" dist="38100" dir="2700000" algn="tl" rotWithShape="0">
                    <a:srgbClr val="E11F44">
                      <a:alpha val="40000"/>
                    </a:srgbClr>
                  </a:outerShdw>
                </a:effectLst>
              </a:rPr>
              <a:t>th</a:t>
            </a:r>
            <a:r>
              <a:rPr kumimoji="1" lang="en-US" altLang="ja-JP" dirty="0" smtClean="0">
                <a:solidFill>
                  <a:srgbClr val="6C0E20"/>
                </a:solidFill>
                <a:effectLst>
                  <a:outerShdw blurRad="50800" dist="38100" dir="2700000" algn="tl" rotWithShape="0">
                    <a:srgbClr val="E11F44">
                      <a:alpha val="40000"/>
                    </a:srgbClr>
                  </a:outerShdw>
                </a:effectLst>
              </a:rPr>
              <a:t> , 2015</a:t>
            </a:r>
          </a:p>
          <a:p>
            <a:r>
              <a:rPr lang="en-US" altLang="ja-JP" dirty="0" smtClean="0">
                <a:solidFill>
                  <a:srgbClr val="6C0E20"/>
                </a:solidFill>
                <a:effectLst>
                  <a:outerShdw blurRad="50800" dist="38100" dir="2700000" algn="tl" rotWithShape="0">
                    <a:srgbClr val="E11F44">
                      <a:alpha val="40000"/>
                    </a:srgbClr>
                  </a:outerShdw>
                </a:effectLst>
              </a:rPr>
              <a:t>Okinawa Institute of Science and Technology Graduate University</a:t>
            </a:r>
          </a:p>
          <a:p>
            <a:r>
              <a:rPr kumimoji="1" lang="en-US" altLang="ja-JP" dirty="0" err="1" smtClean="0">
                <a:solidFill>
                  <a:srgbClr val="6C0E20"/>
                </a:solidFill>
                <a:effectLst>
                  <a:outerShdw blurRad="50800" dist="38100" dir="2700000" algn="tl" rotWithShape="0">
                    <a:srgbClr val="E11F44">
                      <a:alpha val="40000"/>
                    </a:srgbClr>
                  </a:outerShdw>
                </a:effectLst>
              </a:rPr>
              <a:t>Onna</a:t>
            </a:r>
            <a:r>
              <a:rPr kumimoji="1" lang="en-US" altLang="ja-JP" dirty="0" smtClean="0">
                <a:solidFill>
                  <a:srgbClr val="6C0E20"/>
                </a:solidFill>
                <a:effectLst>
                  <a:outerShdw blurRad="50800" dist="38100" dir="2700000" algn="tl" rotWithShape="0">
                    <a:srgbClr val="E11F44">
                      <a:alpha val="40000"/>
                    </a:srgbClr>
                  </a:outerShdw>
                </a:effectLst>
              </a:rPr>
              <a:t>, Okinawa, Japan</a:t>
            </a:r>
            <a:endParaRPr kumimoji="1" lang="ja-JP" altLang="en-US" dirty="0">
              <a:solidFill>
                <a:srgbClr val="6C0E20"/>
              </a:solidFill>
              <a:effectLst>
                <a:outerShdw blurRad="50800" dist="38100" dir="2700000" algn="tl" rotWithShape="0">
                  <a:srgbClr val="E11F44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21st International Conference on Computing in High Energy and Nuclear Physics, </a:t>
            </a:r>
            <a:r>
              <a:rPr kumimoji="1" lang="en-US" altLang="ja-JP" i="1" dirty="0" smtClean="0"/>
              <a:t>CHEP2015</a:t>
            </a:r>
            <a:endParaRPr kumimoji="1"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113184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0135" y="0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International Advisory Committee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  <p:graphicFrame>
        <p:nvGraphicFramePr>
          <p:cNvPr id="5" name="コンテンツ プレースホルダー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8256397"/>
              </p:ext>
            </p:extLst>
          </p:nvPr>
        </p:nvGraphicFramePr>
        <p:xfrm>
          <a:off x="332509" y="1325563"/>
          <a:ext cx="4021410" cy="51005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7388"/>
                <a:gridCol w="2114022"/>
              </a:tblGrid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Mohammad Al-</a:t>
                      </a:r>
                      <a:r>
                        <a:rPr lang="en-US" sz="1200" u="none" strike="noStrike" dirty="0" err="1">
                          <a:effectLst/>
                        </a:rPr>
                        <a:t>Turany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GSI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Dario Barberis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U.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 Genoa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Ian Bird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CERN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Daniele Bonacorsi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INFN-BO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dirty="0" err="1" smtClean="0"/>
                        <a:t>Predrag</a:t>
                      </a:r>
                      <a:r>
                        <a:rPr lang="en-US" altLang="ja-JP" sz="1200" dirty="0" smtClean="0"/>
                        <a:t> </a:t>
                      </a:r>
                      <a:r>
                        <a:rPr lang="en-US" altLang="ja-JP" sz="1200" dirty="0" err="1" smtClean="0"/>
                        <a:t>Buncic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 smtClean="0">
                          <a:effectLst/>
                        </a:rPr>
                        <a:t>CERN</a:t>
                      </a:r>
                      <a:endParaRPr lang="en-US" altLang="ja-JP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+mn-ea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Federico </a:t>
                      </a:r>
                      <a:r>
                        <a:rPr lang="en-US" sz="1200" u="none" strike="noStrike" dirty="0" err="1">
                          <a:effectLst/>
                        </a:rPr>
                        <a:t>Carminati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CERN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Marco </a:t>
                      </a:r>
                      <a:r>
                        <a:rPr lang="en-US" sz="1200" u="none" strike="noStrike" dirty="0" err="1">
                          <a:effectLst/>
                        </a:rPr>
                        <a:t>Cattaneo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CERN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Gang Chen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IHEP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dirty="0" err="1" smtClean="0">
                          <a:latin typeface="+mn-lt"/>
                        </a:rPr>
                        <a:t>Kihyeon</a:t>
                      </a:r>
                      <a:r>
                        <a:rPr lang="en-US" altLang="ja-JP" sz="1200" dirty="0" smtClean="0">
                          <a:latin typeface="+mn-lt"/>
                        </a:rPr>
                        <a:t> Cho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KISTI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</a:rPr>
                        <a:t>Guenter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Duckeck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LMU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Michael Ernst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BNL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Maria </a:t>
                      </a:r>
                      <a:r>
                        <a:rPr lang="en-US" sz="1200" u="none" strike="noStrike" dirty="0" err="1">
                          <a:effectLst/>
                        </a:rPr>
                        <a:t>Girone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CERN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David </a:t>
                      </a:r>
                      <a:r>
                        <a:rPr lang="en-US" sz="1200" u="none" strike="noStrike" dirty="0" err="1">
                          <a:effectLst/>
                        </a:rPr>
                        <a:t>Groep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NIKHEF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Volker Guelzow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DESY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Frédéric Hemmer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CERN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Matthias Kasemann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DESY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Nobuhiko Katayama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IPMU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Borut Kersevan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IJS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Alexei Klimentov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BNL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Eric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Lancon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CEA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Jerome </a:t>
                      </a:r>
                      <a:r>
                        <a:rPr lang="en-US" sz="1200" u="none" strike="noStrike" dirty="0" err="1">
                          <a:effectLst/>
                        </a:rPr>
                        <a:t>Lauret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BNL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  <a:tr h="2318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Simon C. Lin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ASGC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44" marR="8544" marT="8544" marB="0" anchor="ctr"/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832595"/>
              </p:ext>
            </p:extLst>
          </p:nvPr>
        </p:nvGraphicFramePr>
        <p:xfrm>
          <a:off x="4434368" y="1300384"/>
          <a:ext cx="4425150" cy="53236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8885"/>
                <a:gridCol w="2326265"/>
              </a:tblGrid>
              <a:tr h="229087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u="none" strike="noStrike" dirty="0" smtClean="0">
                          <a:effectLst/>
                          <a:latin typeface="+mn-lt"/>
                        </a:rPr>
                        <a:t>Milos </a:t>
                      </a:r>
                      <a:r>
                        <a:rPr lang="en-US" altLang="ja-JP" sz="1200" u="none" strike="noStrike" dirty="0" err="1" smtClean="0">
                          <a:effectLst/>
                          <a:latin typeface="+mn-lt"/>
                        </a:rPr>
                        <a:t>Lokajicek</a:t>
                      </a:r>
                      <a:endParaRPr lang="en-US" altLang="ja-JP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FZU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Adam Lyon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FNAL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David </a:t>
                      </a:r>
                      <a:r>
                        <a:rPr lang="en-US" sz="1200" u="none" strike="noStrike" dirty="0" err="1">
                          <a:effectLst/>
                        </a:rPr>
                        <a:t>Malon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ANL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Frans Meijers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CERN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686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Gonzalo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 Merino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Wisconsin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686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Johan </a:t>
                      </a:r>
                      <a:r>
                        <a:rPr lang="en-US" sz="1200" u="none" strike="noStrike" dirty="0" err="1">
                          <a:effectLst/>
                        </a:rPr>
                        <a:t>Messchendorp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KVI-CART/U. Groningen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Mauro Morandin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INFN-PD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Richard Mount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SLAC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790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Harvey Newman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CALTECH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Rob Roser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FNAL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Hiroshi Sakamoto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U. Tokyo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Alberto Santoro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UERJ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Takashi Sasaki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KEK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</a:rPr>
                        <a:t>Oxana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Smirnova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Lund U.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Dongchul Son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KNU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Panagiotis Spentzouris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FNAL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Reda Tafirout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TRIUMF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Jeff Templon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NIKHEF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Pere Mato Vila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u="none" strike="noStrike" dirty="0" smtClean="0">
                          <a:effectLst/>
                        </a:rPr>
                        <a:t>CERN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Yasushi Watanabe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RIKEN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Stephen </a:t>
                      </a:r>
                      <a:r>
                        <a:rPr lang="en-US" sz="1200" u="none" strike="noStrike" dirty="0" err="1">
                          <a:effectLst/>
                        </a:rPr>
                        <a:t>Wolbers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FNAL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  <a:tr h="2376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Frank Wuerthwein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UCSD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375" marR="8375" marT="8375" marB="0" anchor="ctr"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2992580" y="6033185"/>
            <a:ext cx="1579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solidFill>
                  <a:srgbClr val="524730"/>
                </a:solidFill>
              </a:rPr>
              <a:t>30/44</a:t>
            </a:r>
            <a:endParaRPr kumimoji="1" lang="ja-JP" altLang="en-US" sz="3600" b="1" dirty="0">
              <a:solidFill>
                <a:srgbClr val="5247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98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970899"/>
            <a:ext cx="7886700" cy="616437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Program Committee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2758219"/>
            <a:ext cx="7886700" cy="2691379"/>
          </a:xfrm>
        </p:spPr>
        <p:txBody>
          <a:bodyPr/>
          <a:lstStyle/>
          <a:p>
            <a:r>
              <a:rPr lang="en-US" altLang="ja-JP" dirty="0" smtClean="0"/>
              <a:t>PC Core Team = Chairs</a:t>
            </a:r>
          </a:p>
          <a:p>
            <a:r>
              <a:rPr kumimoji="1" lang="en-US" altLang="ja-JP" dirty="0" smtClean="0"/>
              <a:t>PC Members 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21st International Conference on Computing in High Energy and Nuclear Physics, </a:t>
            </a:r>
            <a:r>
              <a:rPr lang="en-US" altLang="ja-JP" i="1" dirty="0" smtClean="0"/>
              <a:t>CHEP2015</a:t>
            </a:r>
            <a:endParaRPr lang="ja-JP" altLang="en-US" i="1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37202"/>
            <a:ext cx="9144001" cy="260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28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2.2. OIST Staff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3167949"/>
            <a:ext cx="7886700" cy="3188402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Plenary Presentation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President J. </a:t>
            </a:r>
            <a:r>
              <a:rPr kumimoji="1" lang="en-US" altLang="ja-JP" dirty="0" err="1" smtClean="0"/>
              <a:t>Dorfan</a:t>
            </a:r>
            <a:r>
              <a:rPr kumimoji="1" lang="en-US" altLang="ja-JP" dirty="0" smtClean="0"/>
              <a:t> and Dean of Faculty Affairs K. Peach</a:t>
            </a:r>
          </a:p>
          <a:p>
            <a:r>
              <a:rPr lang="en-US" altLang="ja-JP" dirty="0" smtClean="0"/>
              <a:t>Conference Support</a:t>
            </a:r>
          </a:p>
          <a:p>
            <a:pPr lvl="1"/>
            <a:r>
              <a:rPr kumimoji="1" lang="en-US" altLang="ja-JP" dirty="0" smtClean="0"/>
              <a:t>N. Calder, Y. Morita, </a:t>
            </a:r>
            <a:r>
              <a:rPr lang="en-US" altLang="ja-JP" dirty="0" smtClean="0"/>
              <a:t>Y</a:t>
            </a:r>
            <a:r>
              <a:rPr lang="en-US" altLang="ja-JP" dirty="0"/>
              <a:t>. </a:t>
            </a:r>
            <a:r>
              <a:rPr lang="en-US" altLang="ja-JP" dirty="0" err="1" smtClean="0"/>
              <a:t>Maneva</a:t>
            </a:r>
            <a:r>
              <a:rPr lang="en-US" altLang="ja-JP" dirty="0" smtClean="0"/>
              <a:t>, </a:t>
            </a:r>
            <a:r>
              <a:rPr lang="en-US" altLang="ja-JP" dirty="0"/>
              <a:t>J. </a:t>
            </a:r>
            <a:r>
              <a:rPr lang="en-US" altLang="ja-JP" dirty="0" err="1" smtClean="0"/>
              <a:t>Kosinski</a:t>
            </a:r>
            <a:r>
              <a:rPr lang="en-US" altLang="ja-JP" dirty="0" smtClean="0"/>
              <a:t>, J</a:t>
            </a:r>
            <a:r>
              <a:rPr kumimoji="1" lang="en-US" altLang="ja-JP" dirty="0" smtClean="0"/>
              <a:t>. </a:t>
            </a:r>
            <a:r>
              <a:rPr kumimoji="1" lang="en-US" altLang="ja-JP" dirty="0" err="1" smtClean="0"/>
              <a:t>Dickison</a:t>
            </a:r>
            <a:endParaRPr kumimoji="1" lang="en-US" altLang="ja-JP" dirty="0" smtClean="0"/>
          </a:p>
          <a:p>
            <a:r>
              <a:rPr lang="en-US" altLang="ja-JP" dirty="0" smtClean="0"/>
              <a:t>IT Service Support</a:t>
            </a:r>
          </a:p>
          <a:p>
            <a:pPr lvl="1"/>
            <a:r>
              <a:rPr kumimoji="1" lang="en-US" altLang="ja-JP" dirty="0" smtClean="0"/>
              <a:t>T. Dyce, G. </a:t>
            </a:r>
            <a:r>
              <a:rPr kumimoji="1" lang="en-US" altLang="ja-JP" dirty="0" err="1" smtClean="0"/>
              <a:t>Shamugalingam</a:t>
            </a:r>
            <a:r>
              <a:rPr kumimoji="1" lang="en-US" altLang="ja-JP" dirty="0" smtClean="0"/>
              <a:t>, U. </a:t>
            </a:r>
            <a:r>
              <a:rPr kumimoji="1" lang="en-US" altLang="ja-JP" dirty="0" err="1" smtClean="0"/>
              <a:t>Palani</a:t>
            </a:r>
            <a:r>
              <a:rPr kumimoji="1" lang="en-US" altLang="ja-JP" dirty="0" smtClean="0"/>
              <a:t>, R. </a:t>
            </a:r>
            <a:r>
              <a:rPr kumimoji="1" lang="en-US" altLang="ja-JP" dirty="0" err="1" smtClean="0"/>
              <a:t>Yokuda</a:t>
            </a:r>
            <a:r>
              <a:rPr kumimoji="1" lang="en-US" altLang="ja-JP" dirty="0" smtClean="0"/>
              <a:t>, H. </a:t>
            </a:r>
            <a:r>
              <a:rPr kumimoji="1" lang="en-US" altLang="ja-JP" dirty="0" err="1" smtClean="0"/>
              <a:t>Omokawa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And </a:t>
            </a:r>
            <a:r>
              <a:rPr lang="en-US" altLang="ja-JP" dirty="0" err="1" smtClean="0"/>
              <a:t>Fujisoft</a:t>
            </a:r>
            <a:r>
              <a:rPr lang="en-US" altLang="ja-JP" dirty="0" smtClean="0"/>
              <a:t> Inc. for audio-visual services</a:t>
            </a:r>
          </a:p>
          <a:p>
            <a:r>
              <a:rPr lang="en-US" altLang="ja-JP" dirty="0" smtClean="0"/>
              <a:t>Security staff, loading service, cleaning staff, </a:t>
            </a:r>
            <a:r>
              <a:rPr lang="en-US" altLang="ja-JP" smtClean="0"/>
              <a:t>health center</a:t>
            </a:r>
            <a:endParaRPr kumimoji="1" lang="en-US" altLang="ja-JP" dirty="0" smtClean="0"/>
          </a:p>
          <a:p>
            <a:r>
              <a:rPr lang="en-US" altLang="ja-JP" dirty="0" smtClean="0"/>
              <a:t>And many, many OIST people</a:t>
            </a:r>
          </a:p>
          <a:p>
            <a:pPr lvl="1"/>
            <a:r>
              <a:rPr kumimoji="1" lang="en-US" altLang="ja-JP" dirty="0" smtClean="0"/>
              <a:t>Kindly allow us to occupy all meeting rooms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27284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2.3. Secretaries and Volunteer Students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Secretaries</a:t>
            </a:r>
          </a:p>
          <a:p>
            <a:pPr lvl="1"/>
            <a:r>
              <a:rPr lang="en-US" altLang="ja-JP" dirty="0" smtClean="0"/>
              <a:t>Y. Takemoto, Y. </a:t>
            </a:r>
            <a:r>
              <a:rPr lang="en-US" altLang="ja-JP" dirty="0" err="1" smtClean="0"/>
              <a:t>Tezuka</a:t>
            </a:r>
            <a:r>
              <a:rPr lang="en-US" altLang="ja-JP" dirty="0" smtClean="0"/>
              <a:t>, C. Ueda (U. Tokyo)</a:t>
            </a:r>
          </a:p>
          <a:p>
            <a:pPr lvl="1"/>
            <a:r>
              <a:rPr kumimoji="1" lang="en-US" altLang="ja-JP" dirty="0" smtClean="0"/>
              <a:t>Y. </a:t>
            </a:r>
            <a:r>
              <a:rPr kumimoji="1" lang="en-US" altLang="ja-JP" dirty="0" err="1" smtClean="0"/>
              <a:t>Naya</a:t>
            </a:r>
            <a:r>
              <a:rPr kumimoji="1" lang="en-US" altLang="ja-JP" dirty="0" smtClean="0"/>
              <a:t>, K. Iwai(RIKEN)</a:t>
            </a:r>
          </a:p>
          <a:p>
            <a:pPr lvl="1"/>
            <a:r>
              <a:rPr lang="en-US" altLang="ja-JP" dirty="0" smtClean="0"/>
              <a:t>V. </a:t>
            </a:r>
            <a:r>
              <a:rPr lang="en-US" altLang="ja-JP" dirty="0" err="1" smtClean="0"/>
              <a:t>Huan</a:t>
            </a:r>
            <a:r>
              <a:rPr lang="en-US" altLang="ja-JP" dirty="0" smtClean="0"/>
              <a:t>, S. </a:t>
            </a:r>
            <a:r>
              <a:rPr lang="en-US" altLang="ja-JP" dirty="0" err="1" smtClean="0"/>
              <a:t>Shen</a:t>
            </a:r>
            <a:r>
              <a:rPr lang="en-US" altLang="ja-JP" dirty="0" smtClean="0"/>
              <a:t> (ASGC)</a:t>
            </a:r>
          </a:p>
          <a:p>
            <a:r>
              <a:rPr kumimoji="1" lang="en-US" altLang="ja-JP" dirty="0" smtClean="0"/>
              <a:t>Volunteer Students</a:t>
            </a:r>
          </a:p>
          <a:p>
            <a:pPr lvl="1"/>
            <a:r>
              <a:rPr lang="en-US" altLang="ja-JP" dirty="0" smtClean="0"/>
              <a:t>19 Students from U. Tokyo, Tokyo Tech, Kobe U., Hiroshima U.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145812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2.3. Secretaries and Volunteer Students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3296462"/>
            <a:ext cx="7886700" cy="2691379"/>
          </a:xfrm>
        </p:spPr>
        <p:txBody>
          <a:bodyPr/>
          <a:lstStyle/>
          <a:p>
            <a:r>
              <a:rPr kumimoji="1" lang="en-US" altLang="ja-JP" dirty="0" smtClean="0"/>
              <a:t>Scientific Secretaries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710618"/>
              </p:ext>
            </p:extLst>
          </p:nvPr>
        </p:nvGraphicFramePr>
        <p:xfrm>
          <a:off x="3865418" y="4006153"/>
          <a:ext cx="4785014" cy="2170809"/>
        </p:xfrm>
        <a:graphic>
          <a:graphicData uri="http://schemas.openxmlformats.org/drawingml/2006/table">
            <a:tbl>
              <a:tblPr/>
              <a:tblGrid>
                <a:gridCol w="1319508"/>
                <a:gridCol w="1870502"/>
                <a:gridCol w="1595004"/>
              </a:tblGrid>
              <a:tr h="162377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Track1</a:t>
                      </a:r>
                      <a:endParaRPr lang="en-US" sz="1600" dirty="0">
                        <a:effectLst/>
                      </a:endParaRP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>
                          <a:effectLst/>
                        </a:rPr>
                        <a:t>Junpei</a:t>
                      </a:r>
                      <a:r>
                        <a:rPr lang="en-US" sz="1600" dirty="0">
                          <a:effectLst/>
                        </a:rPr>
                        <a:t> Maeda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Kobe U.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377"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Track2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Shima Shimizu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Kobe U.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167"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Track3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Yasushi Watanabe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RIKEN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991"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Track4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effectLst/>
                        </a:rPr>
                        <a:t>Kiyoshi </a:t>
                      </a:r>
                      <a:r>
                        <a:rPr lang="en-US" sz="1600" dirty="0" err="1">
                          <a:effectLst/>
                        </a:rPr>
                        <a:t>Hayasaka</a:t>
                      </a:r>
                      <a:endParaRPr lang="en-US" sz="1600" dirty="0">
                        <a:effectLst/>
                      </a:endParaRP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Nagoya </a:t>
                      </a:r>
                      <a:r>
                        <a:rPr lang="en-US" sz="1600" dirty="0"/>
                        <a:t>U.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57"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Track5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Osamu Jinnouchi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Tokyo Tech.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967"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Track6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Fukuko Yuasa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KEK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231"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Track7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>
                          <a:effectLst/>
                        </a:rPr>
                        <a:t>Chikara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 smtClean="0">
                          <a:effectLst/>
                        </a:rPr>
                        <a:t>Fukunaga</a:t>
                      </a:r>
                      <a:endParaRPr lang="en-US" sz="1600" dirty="0">
                        <a:effectLst/>
                      </a:endParaRP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Tokyo M. U</a:t>
                      </a:r>
                      <a:r>
                        <a:rPr lang="fi-FI" sz="1600" dirty="0" smtClean="0"/>
                        <a:t>.</a:t>
                      </a:r>
                      <a:endParaRPr lang="fi-FI" sz="1600" dirty="0"/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191"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Track8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>
                          <a:effectLst/>
                        </a:rPr>
                        <a:t>Junichi Kanzaki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KEK</a:t>
                      </a:r>
                    </a:p>
                  </a:txBody>
                  <a:tcPr marL="23197" marR="23197" marT="11598" marB="11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51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4968" y="1825426"/>
            <a:ext cx="3008168" cy="1790610"/>
          </a:xfrm>
        </p:spPr>
        <p:txBody>
          <a:bodyPr>
            <a:noAutofit/>
          </a:bodyPr>
          <a:lstStyle/>
          <a:p>
            <a:r>
              <a:rPr kumimoji="1" lang="en-US" altLang="ja-JP" sz="4000" dirty="0" smtClean="0"/>
              <a:t>2.4. Local Organizers</a:t>
            </a:r>
            <a:endParaRPr kumimoji="1" lang="ja-JP" altLang="en-US" sz="4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  <p:graphicFrame>
        <p:nvGraphicFramePr>
          <p:cNvPr id="5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9496561"/>
              </p:ext>
            </p:extLst>
          </p:nvPr>
        </p:nvGraphicFramePr>
        <p:xfrm>
          <a:off x="3626427" y="367403"/>
          <a:ext cx="5257801" cy="6236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49628"/>
                <a:gridCol w="2708173"/>
              </a:tblGrid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err="1">
                          <a:effectLst/>
                          <a:latin typeface="Century" panose="02040604050505020304" pitchFamily="18" charset="0"/>
                        </a:rPr>
                        <a:t>Fukuko</a:t>
                      </a:r>
                      <a:r>
                        <a:rPr lang="en-US" sz="2000" u="none" strike="noStrike" dirty="0">
                          <a:effectLst/>
                          <a:latin typeface="Century" panose="02040604050505020304" pitchFamily="18" charset="0"/>
                        </a:rPr>
                        <a:t> Yuasa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KEK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Century" panose="02040604050505020304" pitchFamily="18" charset="0"/>
                        </a:rPr>
                        <a:t>Takashi Sasaki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KEK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Takanori Hara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KEK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Hideki Miyake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KEK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err="1">
                          <a:effectLst/>
                          <a:latin typeface="Century" panose="02040604050505020304" pitchFamily="18" charset="0"/>
                        </a:rPr>
                        <a:t>Katsuo</a:t>
                      </a:r>
                      <a:r>
                        <a:rPr lang="en-US" sz="2000" u="none" strike="noStrike" dirty="0">
                          <a:effectLst/>
                          <a:latin typeface="Century" panose="02040604050505020304" pitchFamily="18" charset="0"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  <a:latin typeface="Century" panose="02040604050505020304" pitchFamily="18" charset="0"/>
                        </a:rPr>
                        <a:t>Tokushuku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KEK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err="1">
                          <a:effectLst/>
                          <a:latin typeface="Century" panose="02040604050505020304" pitchFamily="18" charset="0"/>
                        </a:rPr>
                        <a:t>Tomoaki</a:t>
                      </a:r>
                      <a:r>
                        <a:rPr lang="en-US" sz="2000" u="none" strike="noStrike" dirty="0">
                          <a:effectLst/>
                          <a:latin typeface="Century" panose="02040604050505020304" pitchFamily="18" charset="0"/>
                        </a:rPr>
                        <a:t> Nakamura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Century" panose="02040604050505020304" pitchFamily="18" charset="0"/>
                        </a:rPr>
                        <a:t>U. Tokyo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Century" panose="02040604050505020304" pitchFamily="18" charset="0"/>
                        </a:rPr>
                        <a:t>Tatsuya </a:t>
                      </a:r>
                      <a:r>
                        <a:rPr lang="en-US" sz="2000" u="none" strike="noStrike" dirty="0" err="1">
                          <a:effectLst/>
                          <a:latin typeface="Century" panose="02040604050505020304" pitchFamily="18" charset="0"/>
                        </a:rPr>
                        <a:t>Chujo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U. Tsukuba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Chikara Fukunaga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Tokyo M. U.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Century" panose="02040604050505020304" pitchFamily="18" charset="0"/>
                        </a:rPr>
                        <a:t>Hiroshi Sakamoto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U. Tokyo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Yoshinari Hayato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U. Tokyo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Century" panose="02040604050505020304" pitchFamily="18" charset="0"/>
                        </a:rPr>
                        <a:t>Yasushi Watanabe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Riken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Tada'aki Isobe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Riken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Masahiro Kuze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Tokyo Tech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Osamu Jinnouchi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Tokyo Tech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Masaharu Nomachi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Osaka U.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Hisaya Kurashige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Kobe U.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Toru Sugitate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Hiroshima U.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Kenta Shigaki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Hiroshima U.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Yasushi Nagasaka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Hiroshima I. T.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  <a:tr h="26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  <a:latin typeface="Century" panose="02040604050505020304" pitchFamily="18" charset="0"/>
                        </a:rPr>
                        <a:t>Tsumoru Shintake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Century" panose="02040604050505020304" pitchFamily="18" charset="0"/>
                        </a:rPr>
                        <a:t>OIST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7018" marR="7018" marT="7018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62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970900"/>
            <a:ext cx="7886700" cy="62792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3. Announce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3013945"/>
            <a:ext cx="7886700" cy="2691379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Proceedings</a:t>
            </a:r>
          </a:p>
          <a:p>
            <a:pPr lvl="1"/>
            <a:r>
              <a:rPr lang="en-US" altLang="ja-JP" dirty="0" smtClean="0"/>
              <a:t>Deadline at May 17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(No extension!!)</a:t>
            </a:r>
          </a:p>
          <a:p>
            <a:r>
              <a:rPr lang="en-US" altLang="ja-JP" dirty="0" smtClean="0"/>
              <a:t>The next CHEP2015-participant mail</a:t>
            </a:r>
          </a:p>
          <a:p>
            <a:pPr lvl="1"/>
            <a:r>
              <a:rPr kumimoji="1" lang="en-US" altLang="ja-JP" dirty="0" smtClean="0"/>
              <a:t>Access to the Conference Photo Album</a:t>
            </a:r>
          </a:p>
          <a:p>
            <a:pPr lvl="1"/>
            <a:r>
              <a:rPr lang="en-US" altLang="ja-JP" dirty="0" smtClean="0"/>
              <a:t>Link to Evaluation Page</a:t>
            </a:r>
          </a:p>
          <a:p>
            <a:pPr lvl="2"/>
            <a:r>
              <a:rPr kumimoji="1" lang="en-US" altLang="ja-JP" dirty="0" smtClean="0"/>
              <a:t>Your feedback is very </a:t>
            </a:r>
            <a:r>
              <a:rPr kumimoji="1" lang="en-US" altLang="ja-JP" dirty="0" smtClean="0"/>
              <a:t>important</a:t>
            </a:r>
          </a:p>
          <a:p>
            <a:r>
              <a:rPr kumimoji="1" lang="en-US" altLang="ja-JP" dirty="0" smtClean="0"/>
              <a:t>HEP Software and Computing Mailing List</a:t>
            </a:r>
          </a:p>
          <a:p>
            <a:pPr lvl="1"/>
            <a:r>
              <a:rPr lang="en-US" altLang="ja-JP" dirty="0"/>
              <a:t>Subscribe </a:t>
            </a:r>
            <a:r>
              <a:rPr lang="en-US" altLang="ja-JP" dirty="0" smtClean="0"/>
              <a:t>from:</a:t>
            </a:r>
          </a:p>
          <a:p>
            <a:pPr marL="457200" lvl="1" indent="0">
              <a:buNone/>
            </a:pPr>
            <a:r>
              <a:rPr lang="en-US" altLang="ja-JP" dirty="0" smtClean="0"/>
              <a:t>hep-sw-comp+subscribe@googlegroups.com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42465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94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6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5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Closing Address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1. Some numbers</a:t>
            </a:r>
          </a:p>
          <a:p>
            <a:r>
              <a:rPr lang="en-US" altLang="ja-JP" dirty="0" smtClean="0"/>
              <a:t>2. People</a:t>
            </a:r>
          </a:p>
          <a:p>
            <a:r>
              <a:rPr kumimoji="1" lang="en-US" altLang="ja-JP" dirty="0" smtClean="0"/>
              <a:t>3. Announce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416002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1999" y="3318436"/>
            <a:ext cx="4186990" cy="266253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See you again</a:t>
            </a:r>
            <a:br>
              <a:rPr kumimoji="1" lang="en-US" altLang="ja-JP" dirty="0" smtClean="0"/>
            </a:br>
            <a:r>
              <a:rPr kumimoji="1" lang="en-US" altLang="ja-JP" dirty="0" smtClean="0"/>
              <a:t>at CHEP2016</a:t>
            </a:r>
            <a:br>
              <a:rPr kumimoji="1" lang="en-US" altLang="ja-JP" dirty="0" smtClean="0"/>
            </a:br>
            <a:r>
              <a:rPr kumimoji="1" lang="en-US" altLang="ja-JP" dirty="0" smtClean="0"/>
              <a:t>in </a:t>
            </a:r>
            <a:r>
              <a:rPr lang="en-US" altLang="ja-JP" dirty="0" smtClean="0"/>
              <a:t>Stanford, Fall 2016</a:t>
            </a:r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55" y="1139370"/>
            <a:ext cx="5399543" cy="539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84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1. Some numbers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1.1. Contribution</a:t>
            </a:r>
          </a:p>
          <a:p>
            <a:r>
              <a:rPr lang="en-US" altLang="ja-JP" dirty="0" smtClean="0"/>
              <a:t>1.2. Participation</a:t>
            </a:r>
          </a:p>
          <a:p>
            <a:r>
              <a:rPr kumimoji="1" lang="en-US" altLang="ja-JP" dirty="0" smtClean="0"/>
              <a:t>1.3. Logistics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146392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1.1 Contributions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3147461"/>
            <a:ext cx="7886700" cy="3367639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3 opening talks</a:t>
            </a:r>
            <a:endParaRPr kumimoji="1" lang="en-US" altLang="ja-JP" dirty="0" smtClean="0"/>
          </a:p>
          <a:p>
            <a:r>
              <a:rPr kumimoji="1" lang="en-US" altLang="ja-JP" dirty="0" smtClean="0"/>
              <a:t>7 review talks</a:t>
            </a:r>
          </a:p>
          <a:p>
            <a:r>
              <a:rPr lang="en-US" altLang="ja-JP" dirty="0" smtClean="0"/>
              <a:t>6 talks on specific topics</a:t>
            </a:r>
          </a:p>
          <a:p>
            <a:r>
              <a:rPr kumimoji="1" lang="en-US" altLang="ja-JP" dirty="0" smtClean="0"/>
              <a:t>5 industrial talks</a:t>
            </a:r>
          </a:p>
          <a:p>
            <a:r>
              <a:rPr lang="en-US" altLang="ja-JP" dirty="0" smtClean="0"/>
              <a:t>255 parallel talks</a:t>
            </a:r>
          </a:p>
          <a:p>
            <a:r>
              <a:rPr lang="en-US" altLang="ja-JP" dirty="0" smtClean="0"/>
              <a:t>248 poster presentations</a:t>
            </a:r>
          </a:p>
          <a:p>
            <a:r>
              <a:rPr lang="en-US" altLang="ja-JP" dirty="0" smtClean="0"/>
              <a:t>8 track summary talks + 1 track organization</a:t>
            </a:r>
          </a:p>
          <a:p>
            <a:r>
              <a:rPr lang="en-US" altLang="ja-JP" dirty="0" smtClean="0"/>
              <a:t>8 lightning talks</a:t>
            </a:r>
          </a:p>
          <a:p>
            <a:r>
              <a:rPr lang="en-US" altLang="ja-JP" dirty="0" smtClean="0"/>
              <a:t>2 closing talks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424638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94" y="279768"/>
            <a:ext cx="8612009" cy="607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7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2857" y="324979"/>
            <a:ext cx="5416015" cy="1109185"/>
          </a:xfrm>
          <a:solidFill>
            <a:srgbClr val="FFF2CC">
              <a:alpha val="52157"/>
            </a:srgbClr>
          </a:solidFill>
        </p:spPr>
        <p:txBody>
          <a:bodyPr/>
          <a:lstStyle/>
          <a:p>
            <a:r>
              <a:rPr kumimoji="1" lang="en-US" altLang="ja-JP" dirty="0" smtClean="0"/>
              <a:t>1.2. Participation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47901" y="1785296"/>
            <a:ext cx="8236217" cy="2691379"/>
          </a:xfrm>
        </p:spPr>
        <p:txBody>
          <a:bodyPr/>
          <a:lstStyle/>
          <a:p>
            <a:r>
              <a:rPr lang="en-US" altLang="ja-JP" dirty="0" smtClean="0"/>
              <a:t>Around 450 participants from 28 countries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63613"/>
              </p:ext>
            </p:extLst>
          </p:nvPr>
        </p:nvGraphicFramePr>
        <p:xfrm>
          <a:off x="1408296" y="2409191"/>
          <a:ext cx="2768600" cy="3947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7291"/>
                <a:gridCol w="981309"/>
              </a:tblGrid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Australia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2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Austria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Belgium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Brazil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Canada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5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China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9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Czech Republic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5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Finland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3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France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28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Germany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54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India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Italy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27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Japan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69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Kazakhstan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023377"/>
              </p:ext>
            </p:extLst>
          </p:nvPr>
        </p:nvGraphicFramePr>
        <p:xfrm>
          <a:off x="4926563" y="2365935"/>
          <a:ext cx="2995029" cy="3947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3243"/>
                <a:gridCol w="871786"/>
              </a:tblGrid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Malaysia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Netherlands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7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Norway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4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Poland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Republic of Korea (S)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5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Russia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7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Slovak Republic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Slovenia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3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Spain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8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Sweden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Switzerland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108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Taiwan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2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U.K.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25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United States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66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337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1.3. Logistics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# of paper cups ~ 8,000</a:t>
            </a:r>
          </a:p>
          <a:p>
            <a:r>
              <a:rPr lang="en-US" altLang="ja-JP" dirty="0" smtClean="0"/>
              <a:t># of water bottles ~ 7,500</a:t>
            </a:r>
            <a:endParaRPr kumimoji="1" lang="en-US" altLang="ja-JP" dirty="0" smtClean="0"/>
          </a:p>
          <a:p>
            <a:r>
              <a:rPr lang="en-US" altLang="ja-JP" dirty="0" smtClean="0"/>
              <a:t># of lunch boxes ~ 2,800</a:t>
            </a:r>
          </a:p>
          <a:p>
            <a:r>
              <a:rPr kumimoji="1" lang="en-US" altLang="ja-JP" dirty="0" smtClean="0"/>
              <a:t># of bus transport services ~ 140</a:t>
            </a:r>
          </a:p>
          <a:p>
            <a:r>
              <a:rPr lang="en-US" altLang="ja-JP" dirty="0" smtClean="0"/>
              <a:t># of lost and found ~ </a:t>
            </a:r>
            <a:r>
              <a:rPr kumimoji="1" lang="en-US" altLang="ja-JP" dirty="0" smtClean="0"/>
              <a:t> 30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299368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2. People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2.1. Committees</a:t>
            </a:r>
          </a:p>
          <a:p>
            <a:r>
              <a:rPr lang="en-US" altLang="ja-JP" dirty="0" smtClean="0"/>
              <a:t>2.2. OIST Staff</a:t>
            </a:r>
          </a:p>
          <a:p>
            <a:r>
              <a:rPr kumimoji="1" lang="en-US" altLang="ja-JP" dirty="0" smtClean="0"/>
              <a:t>2.3. Secretaries and Volunteer Students</a:t>
            </a:r>
          </a:p>
          <a:p>
            <a:r>
              <a:rPr lang="en-US" altLang="ja-JP" dirty="0" smtClean="0"/>
              <a:t>2.4. Local Organizers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201004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2.1. Committees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International Advisory Committee</a:t>
            </a:r>
          </a:p>
          <a:p>
            <a:r>
              <a:rPr lang="en-US" altLang="ja-JP" dirty="0" smtClean="0"/>
              <a:t>Program Committee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21st International Conference on Computing in High Energy and Nuclear Physics, </a:t>
            </a:r>
            <a:r>
              <a:rPr lang="en-US" altLang="ja-JP" i="1" smtClean="0"/>
              <a:t>CHEP2015</a:t>
            </a:r>
            <a:endParaRPr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172086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843</TotalTime>
  <Words>982</Words>
  <Application>Microsoft Office PowerPoint</Application>
  <PresentationFormat>画面に合わせる (4:3)</PresentationFormat>
  <Paragraphs>303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6" baseType="lpstr">
      <vt:lpstr>ＭＳ Ｐゴシック</vt:lpstr>
      <vt:lpstr>Arial</vt:lpstr>
      <vt:lpstr>Calibri</vt:lpstr>
      <vt:lpstr>Century</vt:lpstr>
      <vt:lpstr>Lucida Sans</vt:lpstr>
      <vt:lpstr>Office テーマ</vt:lpstr>
      <vt:lpstr>21st International Conference on Computing in High Energy and Nuclear Physics   CHEP2015</vt:lpstr>
      <vt:lpstr>Closing Address</vt:lpstr>
      <vt:lpstr>1. Some numbers</vt:lpstr>
      <vt:lpstr>1.1 Contributions</vt:lpstr>
      <vt:lpstr>PowerPoint プレゼンテーション</vt:lpstr>
      <vt:lpstr>1.2. Participation</vt:lpstr>
      <vt:lpstr>1.3. Logistics</vt:lpstr>
      <vt:lpstr>2. People</vt:lpstr>
      <vt:lpstr>2.1. Committees</vt:lpstr>
      <vt:lpstr>International Advisory Committee</vt:lpstr>
      <vt:lpstr>Program Committee</vt:lpstr>
      <vt:lpstr>2.2. OIST Staff</vt:lpstr>
      <vt:lpstr>2.3. Secretaries and Volunteer Students</vt:lpstr>
      <vt:lpstr>2.3. Secretaries and Volunteer Students</vt:lpstr>
      <vt:lpstr>2.4. Local Organizers</vt:lpstr>
      <vt:lpstr>3. Announce</vt:lpstr>
      <vt:lpstr>PowerPoint プレゼンテーション</vt:lpstr>
      <vt:lpstr>PowerPoint プレゼンテーション</vt:lpstr>
      <vt:lpstr>PowerPoint プレゼンテーション</vt:lpstr>
      <vt:lpstr>See you again at CHEP2016 in Stanford, Fall 2016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坂本宏</dc:creator>
  <cp:lastModifiedBy>坂本宏</cp:lastModifiedBy>
  <cp:revision>42</cp:revision>
  <dcterms:created xsi:type="dcterms:W3CDTF">2015-04-06T04:54:16Z</dcterms:created>
  <dcterms:modified xsi:type="dcterms:W3CDTF">2015-04-17T01:17:26Z</dcterms:modified>
</cp:coreProperties>
</file>